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6" r:id="rId2"/>
    <p:sldId id="308" r:id="rId3"/>
    <p:sldId id="309" r:id="rId4"/>
    <p:sldId id="310" r:id="rId5"/>
    <p:sldId id="292" r:id="rId6"/>
    <p:sldId id="300" r:id="rId7"/>
    <p:sldId id="301" r:id="rId8"/>
    <p:sldId id="302" r:id="rId9"/>
    <p:sldId id="303" r:id="rId10"/>
    <p:sldId id="305" r:id="rId11"/>
    <p:sldId id="304" r:id="rId12"/>
    <p:sldId id="298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3300"/>
    <a:srgbClr val="CC0066"/>
    <a:srgbClr val="FFCC00"/>
    <a:srgbClr val="008000"/>
    <a:srgbClr val="0099CC"/>
    <a:srgbClr val="FFFF00"/>
    <a:srgbClr val="66FF33"/>
    <a:srgbClr val="00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AA8BC-708E-47C8-899F-438C885E9110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62F10-F8F7-48BE-946D-D64BC5601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9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62F10-F8F7-48BE-946D-D64BC56010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24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35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3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62F10-F8F7-48BE-946D-D64BC56010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5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4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81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6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70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3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9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5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1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4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83059" y="1200150"/>
            <a:ext cx="11467071" cy="5188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554850" y="4898257"/>
            <a:ext cx="1295280" cy="14901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0337" y="1200150"/>
            <a:ext cx="1212584" cy="16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6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44160" y="429191"/>
            <a:ext cx="11707208" cy="6047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73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44160" y="429191"/>
            <a:ext cx="11707208" cy="6047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44160" y="429191"/>
            <a:ext cx="11707208" cy="6047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6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44160" y="429191"/>
            <a:ext cx="11707208" cy="6047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32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44160" y="429191"/>
            <a:ext cx="11707208" cy="6047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9604917" y="746760"/>
            <a:ext cx="2587083" cy="6111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 userDrawn="1"/>
        </p:nvSpPr>
        <p:spPr>
          <a:xfrm>
            <a:off x="0" y="746760"/>
            <a:ext cx="2215376" cy="6111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350520" y="746760"/>
            <a:ext cx="11521440" cy="574548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433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6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94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8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6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8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CAFC-DA6E-44B9-A5E3-DDDE1E9A917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9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30250" y="446289"/>
            <a:ext cx="11331500" cy="6026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381000" dist="139700" dir="282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77796F-4B25-4BE5-BE9C-910C535D3872}"/>
              </a:ext>
            </a:extLst>
          </p:cNvPr>
          <p:cNvSpPr txBox="1"/>
          <p:nvPr/>
        </p:nvSpPr>
        <p:spPr>
          <a:xfrm>
            <a:off x="3310622" y="1830589"/>
            <a:ext cx="5570756" cy="2699200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我不做计算器了</a:t>
            </a:r>
            <a:endParaRPr lang="en-US" altLang="zh-CN" sz="6000" dirty="0">
              <a:solidFill>
                <a:schemeClr val="accent2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科学计算器</a:t>
            </a:r>
          </a:p>
        </p:txBody>
      </p:sp>
      <p:sp>
        <p:nvSpPr>
          <p:cNvPr id="18" name="PA_淘宝网chenying0907出品 13"/>
          <p:cNvSpPr txBox="1"/>
          <p:nvPr>
            <p:custDataLst>
              <p:tags r:id="rId1"/>
            </p:custDataLst>
          </p:nvPr>
        </p:nvSpPr>
        <p:spPr>
          <a:xfrm>
            <a:off x="5618946" y="4579592"/>
            <a:ext cx="954107" cy="1230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翻山队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卢凯楠</a:t>
            </a:r>
          </a:p>
        </p:txBody>
      </p:sp>
    </p:spTree>
    <p:extLst>
      <p:ext uri="{BB962C8B-B14F-4D97-AF65-F5344CB8AC3E}">
        <p14:creationId xmlns:p14="http://schemas.microsoft.com/office/powerpoint/2010/main" val="354471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3594416" y="550859"/>
            <a:ext cx="497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功能六  统计功能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39C0E4-2433-49BB-A485-402DA0D1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91" y="1418686"/>
            <a:ext cx="5586373" cy="4483064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CAE7E9D5-F9D8-40EB-BC5B-61EFFC0EDB5D}"/>
              </a:ext>
            </a:extLst>
          </p:cNvPr>
          <p:cNvSpPr/>
          <p:nvPr/>
        </p:nvSpPr>
        <p:spPr>
          <a:xfrm>
            <a:off x="827069" y="2515132"/>
            <a:ext cx="1263722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D2EEE0-09E0-4099-9077-8200383B4B66}"/>
              </a:ext>
            </a:extLst>
          </p:cNvPr>
          <p:cNvSpPr txBox="1"/>
          <p:nvPr/>
        </p:nvSpPr>
        <p:spPr>
          <a:xfrm>
            <a:off x="179801" y="1922500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数据区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0CF0643-606C-41F9-B785-4F76C2A65B9E}"/>
              </a:ext>
            </a:extLst>
          </p:cNvPr>
          <p:cNvSpPr/>
          <p:nvPr/>
        </p:nvSpPr>
        <p:spPr>
          <a:xfrm>
            <a:off x="827069" y="4439208"/>
            <a:ext cx="1263722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1B815D-C543-41DF-B297-6A066CB57354}"/>
              </a:ext>
            </a:extLst>
          </p:cNvPr>
          <p:cNvSpPr txBox="1"/>
          <p:nvPr/>
        </p:nvSpPr>
        <p:spPr>
          <a:xfrm>
            <a:off x="313362" y="3977543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统计结果区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F0962B-CCF1-49D3-BF17-37D98FAC04A1}"/>
              </a:ext>
            </a:extLst>
          </p:cNvPr>
          <p:cNvSpPr txBox="1"/>
          <p:nvPr/>
        </p:nvSpPr>
        <p:spPr>
          <a:xfrm>
            <a:off x="8146583" y="2690722"/>
            <a:ext cx="3576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在两个空行中按要求输入需要统计的数据。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indent="457200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点击按钮进行统计，在下方空白区域显示两组数据的数字特征。</a:t>
            </a:r>
          </a:p>
        </p:txBody>
      </p:sp>
    </p:spTree>
    <p:extLst>
      <p:ext uri="{BB962C8B-B14F-4D97-AF65-F5344CB8AC3E}">
        <p14:creationId xmlns:p14="http://schemas.microsoft.com/office/powerpoint/2010/main" val="138847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3965891" y="651980"/>
            <a:ext cx="422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功能七  日期计算功能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5D59C7-8DA0-4C26-B3B4-D5E2C4BC2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025" y="1236755"/>
            <a:ext cx="4662581" cy="4799214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D65F9D82-1EA7-4633-987A-DE626A670B87}"/>
              </a:ext>
            </a:extLst>
          </p:cNvPr>
          <p:cNvSpPr/>
          <p:nvPr/>
        </p:nvSpPr>
        <p:spPr>
          <a:xfrm rot="10800000">
            <a:off x="6799606" y="2149285"/>
            <a:ext cx="1263722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C47CCE-EF58-4977-920A-9D7F98EB991C}"/>
              </a:ext>
            </a:extLst>
          </p:cNvPr>
          <p:cNvSpPr txBox="1"/>
          <p:nvPr/>
        </p:nvSpPr>
        <p:spPr>
          <a:xfrm>
            <a:off x="7174613" y="1687620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日期选择区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A6373F8-ADFA-415B-A693-5157EACDBB3F}"/>
              </a:ext>
            </a:extLst>
          </p:cNvPr>
          <p:cNvSpPr/>
          <p:nvPr/>
        </p:nvSpPr>
        <p:spPr>
          <a:xfrm>
            <a:off x="873303" y="5268680"/>
            <a:ext cx="1263722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830687-F026-470B-8214-B056ABAAD18C}"/>
              </a:ext>
            </a:extLst>
          </p:cNvPr>
          <p:cNvSpPr txBox="1"/>
          <p:nvPr/>
        </p:nvSpPr>
        <p:spPr>
          <a:xfrm>
            <a:off x="226035" y="4676048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计算区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0FB9DE-AD31-47E7-BE03-A293DC2FFA1D}"/>
              </a:ext>
            </a:extLst>
          </p:cNvPr>
          <p:cNvSpPr txBox="1"/>
          <p:nvPr/>
        </p:nvSpPr>
        <p:spPr>
          <a:xfrm>
            <a:off x="7048500" y="3937384"/>
            <a:ext cx="430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在两个日历工具里分别选择开始和结束的日期，点击计算获得它们相距的时间。</a:t>
            </a:r>
          </a:p>
        </p:txBody>
      </p:sp>
    </p:spTree>
    <p:extLst>
      <p:ext uri="{BB962C8B-B14F-4D97-AF65-F5344CB8AC3E}">
        <p14:creationId xmlns:p14="http://schemas.microsoft.com/office/powerpoint/2010/main" val="22683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30250" y="446289"/>
            <a:ext cx="11331500" cy="6026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381000" dist="139700" dir="282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77796F-4B25-4BE5-BE9C-910C535D3872}"/>
              </a:ext>
            </a:extLst>
          </p:cNvPr>
          <p:cNvSpPr txBox="1"/>
          <p:nvPr/>
        </p:nvSpPr>
        <p:spPr>
          <a:xfrm>
            <a:off x="4464784" y="3162597"/>
            <a:ext cx="3262432" cy="1015663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r>
              <a:rPr lang="zh-CN" altLang="en-US" sz="6000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您的倾听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36681" y="1661997"/>
            <a:ext cx="2518638" cy="1446550"/>
          </a:xfrm>
          <a:prstGeom prst="rect">
            <a:avLst/>
          </a:prstGeom>
          <a:solidFill>
            <a:schemeClr val="bg2"/>
          </a:solidFill>
        </p:spPr>
        <p:txBody>
          <a:bodyPr vert="horz" wrap="none" rtlCol="0">
            <a:spAutoFit/>
          </a:bodyPr>
          <a:lstStyle/>
          <a:p>
            <a:r>
              <a:rPr lang="zh-CN" altLang="en-US" sz="8800" spc="3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感</a:t>
            </a:r>
            <a:r>
              <a:rPr lang="zh-CN" altLang="en-US" sz="88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谢</a:t>
            </a:r>
          </a:p>
        </p:txBody>
      </p:sp>
    </p:spTree>
    <p:extLst>
      <p:ext uri="{BB962C8B-B14F-4D97-AF65-F5344CB8AC3E}">
        <p14:creationId xmlns:p14="http://schemas.microsoft.com/office/powerpoint/2010/main" val="204429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4181475" y="724541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产品定位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B1865D-6A81-43C4-B28C-12523D88752A}"/>
              </a:ext>
            </a:extLst>
          </p:cNvPr>
          <p:cNvSpPr txBox="1"/>
          <p:nvPr/>
        </p:nvSpPr>
        <p:spPr>
          <a:xfrm>
            <a:off x="6838950" y="2863002"/>
            <a:ext cx="4552950" cy="8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一款便捷实惠的</a:t>
            </a:r>
            <a:r>
              <a:rPr lang="zh-CN" altLang="en-US" sz="2800" u="sng" dirty="0">
                <a:solidFill>
                  <a:srgbClr val="0070C0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日用</a:t>
            </a:r>
            <a:r>
              <a:rPr lang="zh-CN" altLang="en-US" sz="2800" dirty="0">
                <a:solidFill>
                  <a:srgbClr val="0070C0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计算器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E8F3F7-1149-40FE-B158-B3DAF9A97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13" y="1592282"/>
            <a:ext cx="4832324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3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68147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4165916" y="517863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七大功能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B1865D-6A81-43C4-B28C-12523D88752A}"/>
              </a:ext>
            </a:extLst>
          </p:cNvPr>
          <p:cNvSpPr txBox="1"/>
          <p:nvPr/>
        </p:nvSpPr>
        <p:spPr>
          <a:xfrm>
            <a:off x="2152649" y="1227533"/>
            <a:ext cx="2559037" cy="492443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0099CC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基础计算</a:t>
            </a:r>
            <a:endParaRPr lang="en-US" altLang="zh-CN" sz="2600" dirty="0">
              <a:solidFill>
                <a:srgbClr val="0099CC"/>
              </a:solidFill>
              <a:latin typeface="汉仪行楷简" panose="02010600000101010101" pitchFamily="2" charset="-122"/>
              <a:ea typeface="汉仪行楷简" panose="0201060000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E8F3F7-1149-40FE-B158-B3DAF9A97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13" y="1570725"/>
            <a:ext cx="4832324" cy="3981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BDD559-A50B-49D2-99C8-E647A563F2AE}"/>
              </a:ext>
            </a:extLst>
          </p:cNvPr>
          <p:cNvSpPr txBox="1"/>
          <p:nvPr/>
        </p:nvSpPr>
        <p:spPr>
          <a:xfrm>
            <a:off x="2152648" y="1924186"/>
            <a:ext cx="2559037" cy="492443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008000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拓展计算</a:t>
            </a:r>
            <a:endParaRPr lang="en-US" altLang="zh-CN" sz="2600" dirty="0">
              <a:solidFill>
                <a:srgbClr val="008000"/>
              </a:solidFill>
              <a:latin typeface="汉仪行楷简" panose="02010600000101010101" pitchFamily="2" charset="-122"/>
              <a:ea typeface="汉仪行楷简" panose="0201060000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9C2ECE-4B1B-4316-96DE-0BBFE0A46044}"/>
              </a:ext>
            </a:extLst>
          </p:cNvPr>
          <p:cNvSpPr txBox="1"/>
          <p:nvPr/>
        </p:nvSpPr>
        <p:spPr>
          <a:xfrm>
            <a:off x="2152648" y="2621904"/>
            <a:ext cx="2559037" cy="492443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FFCC00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进制转换</a:t>
            </a:r>
            <a:endParaRPr lang="en-US" altLang="zh-CN" sz="2600" dirty="0">
              <a:solidFill>
                <a:srgbClr val="FFCC00"/>
              </a:solidFill>
              <a:latin typeface="汉仪行楷简" panose="02010600000101010101" pitchFamily="2" charset="-122"/>
              <a:ea typeface="汉仪行楷简" panose="0201060000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50BF3-2EF9-4001-939F-68B0ECA88B26}"/>
              </a:ext>
            </a:extLst>
          </p:cNvPr>
          <p:cNvSpPr txBox="1"/>
          <p:nvPr/>
        </p:nvSpPr>
        <p:spPr>
          <a:xfrm>
            <a:off x="2152648" y="3315229"/>
            <a:ext cx="2559037" cy="492443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CC0066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矩阵计算</a:t>
            </a:r>
            <a:endParaRPr lang="en-US" altLang="zh-CN" sz="2600" dirty="0">
              <a:solidFill>
                <a:srgbClr val="CC0066"/>
              </a:solidFill>
              <a:latin typeface="汉仪行楷简" panose="02010600000101010101" pitchFamily="2" charset="-122"/>
              <a:ea typeface="汉仪行楷简" panose="0201060000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9C68F-9053-43B3-A276-59938E3704BE}"/>
              </a:ext>
            </a:extLst>
          </p:cNvPr>
          <p:cNvSpPr txBox="1"/>
          <p:nvPr/>
        </p:nvSpPr>
        <p:spPr>
          <a:xfrm>
            <a:off x="2152647" y="4008554"/>
            <a:ext cx="2559037" cy="492443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7030A0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度量转换</a:t>
            </a:r>
            <a:endParaRPr lang="en-US" altLang="zh-CN" sz="2600" dirty="0">
              <a:solidFill>
                <a:srgbClr val="7030A0"/>
              </a:solidFill>
              <a:latin typeface="汉仪行楷简" panose="02010600000101010101" pitchFamily="2" charset="-122"/>
              <a:ea typeface="汉仪行楷简" panose="0201060000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24485E-2539-4E54-81E7-079F69267140}"/>
              </a:ext>
            </a:extLst>
          </p:cNvPr>
          <p:cNvSpPr txBox="1"/>
          <p:nvPr/>
        </p:nvSpPr>
        <p:spPr>
          <a:xfrm>
            <a:off x="2152645" y="4697486"/>
            <a:ext cx="2559037" cy="492443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FF3300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统计功能</a:t>
            </a:r>
            <a:endParaRPr lang="en-US" altLang="zh-CN" sz="2600" dirty="0">
              <a:solidFill>
                <a:srgbClr val="FF3300"/>
              </a:solidFill>
              <a:latin typeface="汉仪行楷简" panose="02010600000101010101" pitchFamily="2" charset="-122"/>
              <a:ea typeface="汉仪行楷简" panose="0201060000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881481-F989-4043-BBFE-5BF43205807F}"/>
              </a:ext>
            </a:extLst>
          </p:cNvPr>
          <p:cNvSpPr txBox="1"/>
          <p:nvPr/>
        </p:nvSpPr>
        <p:spPr>
          <a:xfrm>
            <a:off x="2152645" y="5395204"/>
            <a:ext cx="2559037" cy="492443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996633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日期计算</a:t>
            </a:r>
            <a:endParaRPr lang="en-US" altLang="zh-CN" sz="2600" dirty="0">
              <a:solidFill>
                <a:srgbClr val="996633"/>
              </a:solidFill>
              <a:latin typeface="汉仪行楷简" panose="02010600000101010101" pitchFamily="2" charset="-122"/>
              <a:ea typeface="汉仪行楷简" panose="02010600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00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68147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4165916" y="517863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七大功能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B1865D-6A81-43C4-B28C-12523D88752A}"/>
              </a:ext>
            </a:extLst>
          </p:cNvPr>
          <p:cNvSpPr txBox="1"/>
          <p:nvPr/>
        </p:nvSpPr>
        <p:spPr>
          <a:xfrm>
            <a:off x="2152649" y="1227533"/>
            <a:ext cx="2559037" cy="492443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0099CC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基础计算</a:t>
            </a:r>
            <a:endParaRPr lang="en-US" altLang="zh-CN" sz="2600" dirty="0">
              <a:solidFill>
                <a:srgbClr val="0099CC"/>
              </a:solidFill>
              <a:latin typeface="汉仪行楷简" panose="02010600000101010101" pitchFamily="2" charset="-122"/>
              <a:ea typeface="汉仪行楷简" panose="0201060000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BDD559-A50B-49D2-99C8-E647A563F2AE}"/>
              </a:ext>
            </a:extLst>
          </p:cNvPr>
          <p:cNvSpPr txBox="1"/>
          <p:nvPr/>
        </p:nvSpPr>
        <p:spPr>
          <a:xfrm>
            <a:off x="2152648" y="1924186"/>
            <a:ext cx="2559037" cy="492443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008000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拓展计算</a:t>
            </a:r>
            <a:endParaRPr lang="en-US" altLang="zh-CN" sz="2600" dirty="0">
              <a:solidFill>
                <a:srgbClr val="008000"/>
              </a:solidFill>
              <a:latin typeface="汉仪行楷简" panose="02010600000101010101" pitchFamily="2" charset="-122"/>
              <a:ea typeface="汉仪行楷简" panose="0201060000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9C2ECE-4B1B-4316-96DE-0BBFE0A46044}"/>
              </a:ext>
            </a:extLst>
          </p:cNvPr>
          <p:cNvSpPr txBox="1"/>
          <p:nvPr/>
        </p:nvSpPr>
        <p:spPr>
          <a:xfrm>
            <a:off x="2152648" y="2621904"/>
            <a:ext cx="2559037" cy="492443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FFCC00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进制转换</a:t>
            </a:r>
            <a:endParaRPr lang="en-US" altLang="zh-CN" sz="2600" dirty="0">
              <a:solidFill>
                <a:srgbClr val="FFCC00"/>
              </a:solidFill>
              <a:latin typeface="汉仪行楷简" panose="02010600000101010101" pitchFamily="2" charset="-122"/>
              <a:ea typeface="汉仪行楷简" panose="0201060000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50BF3-2EF9-4001-939F-68B0ECA88B26}"/>
              </a:ext>
            </a:extLst>
          </p:cNvPr>
          <p:cNvSpPr txBox="1"/>
          <p:nvPr/>
        </p:nvSpPr>
        <p:spPr>
          <a:xfrm>
            <a:off x="2152648" y="3315229"/>
            <a:ext cx="2559037" cy="492443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CC0066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矩阵计算</a:t>
            </a:r>
            <a:endParaRPr lang="en-US" altLang="zh-CN" sz="2600" dirty="0">
              <a:solidFill>
                <a:srgbClr val="CC0066"/>
              </a:solidFill>
              <a:latin typeface="汉仪行楷简" panose="02010600000101010101" pitchFamily="2" charset="-122"/>
              <a:ea typeface="汉仪行楷简" panose="0201060000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9C68F-9053-43B3-A276-59938E3704BE}"/>
              </a:ext>
            </a:extLst>
          </p:cNvPr>
          <p:cNvSpPr txBox="1"/>
          <p:nvPr/>
        </p:nvSpPr>
        <p:spPr>
          <a:xfrm>
            <a:off x="2152647" y="4008554"/>
            <a:ext cx="2559037" cy="492443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7030A0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度量转换</a:t>
            </a:r>
            <a:endParaRPr lang="en-US" altLang="zh-CN" sz="2600" dirty="0">
              <a:solidFill>
                <a:srgbClr val="7030A0"/>
              </a:solidFill>
              <a:latin typeface="汉仪行楷简" panose="02010600000101010101" pitchFamily="2" charset="-122"/>
              <a:ea typeface="汉仪行楷简" panose="0201060000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24485E-2539-4E54-81E7-079F69267140}"/>
              </a:ext>
            </a:extLst>
          </p:cNvPr>
          <p:cNvSpPr txBox="1"/>
          <p:nvPr/>
        </p:nvSpPr>
        <p:spPr>
          <a:xfrm>
            <a:off x="2152645" y="4697486"/>
            <a:ext cx="2559037" cy="492443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FF3300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统计功能</a:t>
            </a:r>
            <a:endParaRPr lang="en-US" altLang="zh-CN" sz="2600" dirty="0">
              <a:solidFill>
                <a:srgbClr val="FF3300"/>
              </a:solidFill>
              <a:latin typeface="汉仪行楷简" panose="02010600000101010101" pitchFamily="2" charset="-122"/>
              <a:ea typeface="汉仪行楷简" panose="0201060000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881481-F989-4043-BBFE-5BF43205807F}"/>
              </a:ext>
            </a:extLst>
          </p:cNvPr>
          <p:cNvSpPr txBox="1"/>
          <p:nvPr/>
        </p:nvSpPr>
        <p:spPr>
          <a:xfrm>
            <a:off x="2152645" y="5395204"/>
            <a:ext cx="2559037" cy="492443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996633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日期计算</a:t>
            </a:r>
            <a:endParaRPr lang="en-US" altLang="zh-CN" sz="2600" dirty="0">
              <a:solidFill>
                <a:srgbClr val="996633"/>
              </a:solidFill>
              <a:latin typeface="汉仪行楷简" panose="02010600000101010101" pitchFamily="2" charset="-122"/>
              <a:ea typeface="汉仪行楷简" panose="02010600000101010101" pitchFamily="2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04D22E-DB3D-4888-8991-240150E8E617}"/>
              </a:ext>
            </a:extLst>
          </p:cNvPr>
          <p:cNvCxnSpPr>
            <a:stCxn id="4" idx="3"/>
          </p:cNvCxnSpPr>
          <p:nvPr/>
        </p:nvCxnSpPr>
        <p:spPr>
          <a:xfrm>
            <a:off x="4711686" y="1473755"/>
            <a:ext cx="1755789" cy="1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B488686-4728-40E7-B661-3EBDDF93A53E}"/>
              </a:ext>
            </a:extLst>
          </p:cNvPr>
          <p:cNvSpPr txBox="1"/>
          <p:nvPr/>
        </p:nvSpPr>
        <p:spPr>
          <a:xfrm>
            <a:off x="6467475" y="1267688"/>
            <a:ext cx="241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满足日常计算需求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6FB5C99-D368-470E-B705-32D5A7A5D808}"/>
              </a:ext>
            </a:extLst>
          </p:cNvPr>
          <p:cNvCxnSpPr/>
          <p:nvPr/>
        </p:nvCxnSpPr>
        <p:spPr>
          <a:xfrm>
            <a:off x="4711682" y="2188364"/>
            <a:ext cx="1755789" cy="1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6D61C7F-1F20-44D1-9F3A-2195BE194427}"/>
              </a:ext>
            </a:extLst>
          </p:cNvPr>
          <p:cNvSpPr txBox="1"/>
          <p:nvPr/>
        </p:nvSpPr>
        <p:spPr>
          <a:xfrm>
            <a:off x="6467471" y="1982297"/>
            <a:ext cx="273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进一步满足计算需求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E63F114-BCA8-466D-83B2-6D874518E886}"/>
              </a:ext>
            </a:extLst>
          </p:cNvPr>
          <p:cNvCxnSpPr/>
          <p:nvPr/>
        </p:nvCxnSpPr>
        <p:spPr>
          <a:xfrm>
            <a:off x="4711682" y="2874138"/>
            <a:ext cx="1755789" cy="1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77CB715-F9C3-4AA2-B9B4-3C35BB454466}"/>
              </a:ext>
            </a:extLst>
          </p:cNvPr>
          <p:cNvSpPr txBox="1"/>
          <p:nvPr/>
        </p:nvSpPr>
        <p:spPr>
          <a:xfrm>
            <a:off x="6467471" y="2668071"/>
            <a:ext cx="241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程序员的好伙伴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EA6350F-DF21-49BD-933E-CEFA6C6207A1}"/>
              </a:ext>
            </a:extLst>
          </p:cNvPr>
          <p:cNvCxnSpPr/>
          <p:nvPr/>
        </p:nvCxnSpPr>
        <p:spPr>
          <a:xfrm>
            <a:off x="4711682" y="3548594"/>
            <a:ext cx="1755789" cy="1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1077FB5-1055-4047-A656-3177ABB96B30}"/>
              </a:ext>
            </a:extLst>
          </p:cNvPr>
          <p:cNvSpPr txBox="1"/>
          <p:nvPr/>
        </p:nvSpPr>
        <p:spPr>
          <a:xfrm>
            <a:off x="6467470" y="3342527"/>
            <a:ext cx="2733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代数运算的便捷工具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1435819-3FC5-4D72-B70E-EA6FBEA84AAC}"/>
              </a:ext>
            </a:extLst>
          </p:cNvPr>
          <p:cNvCxnSpPr/>
          <p:nvPr/>
        </p:nvCxnSpPr>
        <p:spPr>
          <a:xfrm>
            <a:off x="4711682" y="4264520"/>
            <a:ext cx="1755789" cy="1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8700A1C-B34A-4104-ACB8-7C2469BB6A1D}"/>
              </a:ext>
            </a:extLst>
          </p:cNvPr>
          <p:cNvSpPr txBox="1"/>
          <p:nvPr/>
        </p:nvSpPr>
        <p:spPr>
          <a:xfrm>
            <a:off x="6467471" y="4058453"/>
            <a:ext cx="273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常用单位的快速转换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DE5319D-630D-4ED5-969C-CF007DBA0EBC}"/>
              </a:ext>
            </a:extLst>
          </p:cNvPr>
          <p:cNvCxnSpPr/>
          <p:nvPr/>
        </p:nvCxnSpPr>
        <p:spPr>
          <a:xfrm>
            <a:off x="4711682" y="4968301"/>
            <a:ext cx="1755789" cy="1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F273B1F-0DA8-43F7-8DFC-58855B72E591}"/>
              </a:ext>
            </a:extLst>
          </p:cNvPr>
          <p:cNvSpPr txBox="1"/>
          <p:nvPr/>
        </p:nvSpPr>
        <p:spPr>
          <a:xfrm>
            <a:off x="6467470" y="4762234"/>
            <a:ext cx="2733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分析数据的有效工具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2449A7C-162C-4BA3-B4CF-BDB5DF787168}"/>
              </a:ext>
            </a:extLst>
          </p:cNvPr>
          <p:cNvCxnSpPr/>
          <p:nvPr/>
        </p:nvCxnSpPr>
        <p:spPr>
          <a:xfrm>
            <a:off x="4711682" y="5653817"/>
            <a:ext cx="1755789" cy="1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AADF289-8F32-4ABE-8C97-9B3614E77478}"/>
              </a:ext>
            </a:extLst>
          </p:cNvPr>
          <p:cNvSpPr txBox="1"/>
          <p:nvPr/>
        </p:nvSpPr>
        <p:spPr>
          <a:xfrm>
            <a:off x="6467471" y="5447750"/>
            <a:ext cx="241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轻松计算纪念日</a:t>
            </a:r>
          </a:p>
        </p:txBody>
      </p:sp>
    </p:spTree>
    <p:extLst>
      <p:ext uri="{BB962C8B-B14F-4D97-AF65-F5344CB8AC3E}">
        <p14:creationId xmlns:p14="http://schemas.microsoft.com/office/powerpoint/2010/main" val="42140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88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4165916" y="560772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功能一  基础计算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C4FB43-D262-4166-BCF0-0BC4C0CEE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387" y="1476076"/>
            <a:ext cx="3797932" cy="4891736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90314CD3-519B-4CED-89A7-A5ACA9C239C7}"/>
              </a:ext>
            </a:extLst>
          </p:cNvPr>
          <p:cNvSpPr/>
          <p:nvPr/>
        </p:nvSpPr>
        <p:spPr>
          <a:xfrm rot="16200000">
            <a:off x="1892896" y="4107219"/>
            <a:ext cx="380145" cy="1268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24CBE6-9F7A-4748-8532-73E715EB5C94}"/>
              </a:ext>
            </a:extLst>
          </p:cNvPr>
          <p:cNvSpPr txBox="1"/>
          <p:nvPr/>
        </p:nvSpPr>
        <p:spPr>
          <a:xfrm>
            <a:off x="408281" y="3921944"/>
            <a:ext cx="167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数字区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1A49158-BFA6-4CAC-B45C-DEE46C588BC4}"/>
              </a:ext>
            </a:extLst>
          </p:cNvPr>
          <p:cNvSpPr/>
          <p:nvPr/>
        </p:nvSpPr>
        <p:spPr>
          <a:xfrm rot="5400000">
            <a:off x="7067850" y="4307565"/>
            <a:ext cx="380145" cy="1268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E19703-00E3-494F-A049-360B082EC619}"/>
              </a:ext>
            </a:extLst>
          </p:cNvPr>
          <p:cNvSpPr txBox="1"/>
          <p:nvPr/>
        </p:nvSpPr>
        <p:spPr>
          <a:xfrm>
            <a:off x="7257922" y="4089785"/>
            <a:ext cx="167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算符区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125AC33-CE53-45BB-9782-C8ED56403781}"/>
              </a:ext>
            </a:extLst>
          </p:cNvPr>
          <p:cNvSpPr/>
          <p:nvPr/>
        </p:nvSpPr>
        <p:spPr>
          <a:xfrm rot="16200000">
            <a:off x="1924011" y="1814553"/>
            <a:ext cx="380145" cy="1268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A27CAB-4419-41BB-AABB-805C15DD6E5F}"/>
              </a:ext>
            </a:extLst>
          </p:cNvPr>
          <p:cNvSpPr txBox="1"/>
          <p:nvPr/>
        </p:nvSpPr>
        <p:spPr>
          <a:xfrm>
            <a:off x="439396" y="1629278"/>
            <a:ext cx="167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显示区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2C5434-19AC-46B9-9D86-7C0CE5A1C9A6}"/>
              </a:ext>
            </a:extLst>
          </p:cNvPr>
          <p:cNvSpPr txBox="1"/>
          <p:nvPr/>
        </p:nvSpPr>
        <p:spPr>
          <a:xfrm>
            <a:off x="6821146" y="2575600"/>
            <a:ext cx="5207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进行基本的加、减、乘、除四则运算</a:t>
            </a:r>
          </a:p>
        </p:txBody>
      </p:sp>
    </p:spTree>
    <p:extLst>
      <p:ext uri="{BB962C8B-B14F-4D97-AF65-F5344CB8AC3E}">
        <p14:creationId xmlns:p14="http://schemas.microsoft.com/office/powerpoint/2010/main" val="352308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4165916" y="553459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功能二  拓展计算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B33239-086D-4C12-8F92-D4CE1AE10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97" y="1261522"/>
            <a:ext cx="4842552" cy="4172838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31759329-FF05-4C44-983C-8DAEC4F16ABF}"/>
              </a:ext>
            </a:extLst>
          </p:cNvPr>
          <p:cNvSpPr/>
          <p:nvPr/>
        </p:nvSpPr>
        <p:spPr>
          <a:xfrm>
            <a:off x="1520575" y="3783120"/>
            <a:ext cx="1263722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FA31AF-DD62-47E5-B207-487AF1539991}"/>
              </a:ext>
            </a:extLst>
          </p:cNvPr>
          <p:cNvSpPr txBox="1"/>
          <p:nvPr/>
        </p:nvSpPr>
        <p:spPr>
          <a:xfrm>
            <a:off x="551801" y="3321455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拓展算符区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D67DA01-EECB-4C01-9400-685B8226345F}"/>
              </a:ext>
            </a:extLst>
          </p:cNvPr>
          <p:cNvSpPr/>
          <p:nvPr/>
        </p:nvSpPr>
        <p:spPr>
          <a:xfrm>
            <a:off x="1520575" y="1783254"/>
            <a:ext cx="1263722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274B1A-0151-4A3F-89C3-91231F6FB2D7}"/>
              </a:ext>
            </a:extLst>
          </p:cNvPr>
          <p:cNvSpPr txBox="1"/>
          <p:nvPr/>
        </p:nvSpPr>
        <p:spPr>
          <a:xfrm>
            <a:off x="551801" y="1321589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显示区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7B41BB2-344B-4207-885B-91156E640CB1}"/>
              </a:ext>
            </a:extLst>
          </p:cNvPr>
          <p:cNvSpPr/>
          <p:nvPr/>
        </p:nvSpPr>
        <p:spPr>
          <a:xfrm rot="16200000">
            <a:off x="5008879" y="5632325"/>
            <a:ext cx="879401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5B0B5B-25CA-4D55-B774-8AABC84CD93F}"/>
              </a:ext>
            </a:extLst>
          </p:cNvPr>
          <p:cNvSpPr txBox="1"/>
          <p:nvPr/>
        </p:nvSpPr>
        <p:spPr>
          <a:xfrm>
            <a:off x="3277201" y="5843054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数字区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5852EC2D-FAAD-43A8-868E-87262C25FF1A}"/>
              </a:ext>
            </a:extLst>
          </p:cNvPr>
          <p:cNvSpPr/>
          <p:nvPr/>
        </p:nvSpPr>
        <p:spPr>
          <a:xfrm rot="10800000">
            <a:off x="7654958" y="4938207"/>
            <a:ext cx="1263722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CD3558-ED5D-4B5C-9C12-61C3AE163C53}"/>
              </a:ext>
            </a:extLst>
          </p:cNvPr>
          <p:cNvSpPr txBox="1"/>
          <p:nvPr/>
        </p:nvSpPr>
        <p:spPr>
          <a:xfrm>
            <a:off x="8042094" y="5497475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基本算符区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622334-FA0A-4D67-8A59-374F65141628}"/>
              </a:ext>
            </a:extLst>
          </p:cNvPr>
          <p:cNvSpPr txBox="1"/>
          <p:nvPr/>
        </p:nvSpPr>
        <p:spPr>
          <a:xfrm>
            <a:off x="7906255" y="2214770"/>
            <a:ext cx="3446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在基本四则运算的基础上增加了</a:t>
            </a:r>
            <a:r>
              <a:rPr lang="en-US" altLang="zh-CN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e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两个常用常数，增加了带有括号的运算和乘幂运算。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indent="457200"/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点击左侧的拓展算符还可以直接计算出相应的函数值</a:t>
            </a:r>
          </a:p>
        </p:txBody>
      </p:sp>
    </p:spTree>
    <p:extLst>
      <p:ext uri="{BB962C8B-B14F-4D97-AF65-F5344CB8AC3E}">
        <p14:creationId xmlns:p14="http://schemas.microsoft.com/office/powerpoint/2010/main" val="171315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4181475" y="588729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功能三  进制转换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081E2C-80DD-43D3-A106-18486E610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313" y="1459045"/>
            <a:ext cx="3808497" cy="4458869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A2841DC-0DF0-4FFD-A887-5ECC2932AFD9}"/>
              </a:ext>
            </a:extLst>
          </p:cNvPr>
          <p:cNvSpPr/>
          <p:nvPr/>
        </p:nvSpPr>
        <p:spPr>
          <a:xfrm>
            <a:off x="968774" y="4512585"/>
            <a:ext cx="1263722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5EF8BF-0734-40BA-B480-BD39D5AC9ABD}"/>
              </a:ext>
            </a:extLst>
          </p:cNvPr>
          <p:cNvSpPr txBox="1"/>
          <p:nvPr/>
        </p:nvSpPr>
        <p:spPr>
          <a:xfrm>
            <a:off x="239914" y="4053150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数字区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280B5D4-1926-4B5B-B14B-C5FD789CCFC5}"/>
              </a:ext>
            </a:extLst>
          </p:cNvPr>
          <p:cNvSpPr/>
          <p:nvPr/>
        </p:nvSpPr>
        <p:spPr>
          <a:xfrm rot="10800000">
            <a:off x="6042810" y="2454128"/>
            <a:ext cx="1263722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462C83-7B02-46BE-851E-0F9E0412E444}"/>
              </a:ext>
            </a:extLst>
          </p:cNvPr>
          <p:cNvSpPr txBox="1"/>
          <p:nvPr/>
        </p:nvSpPr>
        <p:spPr>
          <a:xfrm>
            <a:off x="6417817" y="1992463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显示区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A08D1F1-17A8-40F5-9C66-ABD36FE117B7}"/>
              </a:ext>
            </a:extLst>
          </p:cNvPr>
          <p:cNvSpPr/>
          <p:nvPr/>
        </p:nvSpPr>
        <p:spPr>
          <a:xfrm rot="10800000">
            <a:off x="6042809" y="4549685"/>
            <a:ext cx="1263722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33E25D-F5B9-4155-8FBF-5953DFA9093E}"/>
              </a:ext>
            </a:extLst>
          </p:cNvPr>
          <p:cNvSpPr txBox="1"/>
          <p:nvPr/>
        </p:nvSpPr>
        <p:spPr>
          <a:xfrm>
            <a:off x="6417816" y="4063793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进制选择区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E02016-D0D1-426B-9950-60ED7E93A6C3}"/>
              </a:ext>
            </a:extLst>
          </p:cNvPr>
          <p:cNvSpPr txBox="1"/>
          <p:nvPr/>
        </p:nvSpPr>
        <p:spPr>
          <a:xfrm>
            <a:off x="8195245" y="2718983"/>
            <a:ext cx="3584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支持整数在二进制、八进制、十进制、十六进制之间的转换。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indent="457200"/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在数字区输入想要转换的数字，点击右侧按钮选择该数字的进制，便可将该数字的其他进制形式展示出来。</a:t>
            </a:r>
          </a:p>
        </p:txBody>
      </p:sp>
    </p:spTree>
    <p:extLst>
      <p:ext uri="{BB962C8B-B14F-4D97-AF65-F5344CB8AC3E}">
        <p14:creationId xmlns:p14="http://schemas.microsoft.com/office/powerpoint/2010/main" val="205200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4165916" y="656193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功能四  矩阵计算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92499F-8568-4A0D-B669-EA16F8F7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73" y="1400723"/>
            <a:ext cx="3714529" cy="4505218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600A4878-5427-4D1C-A220-12BEA7151BE6}"/>
              </a:ext>
            </a:extLst>
          </p:cNvPr>
          <p:cNvSpPr/>
          <p:nvPr/>
        </p:nvSpPr>
        <p:spPr>
          <a:xfrm>
            <a:off x="1394251" y="1631555"/>
            <a:ext cx="1263722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866ED5-56D7-49C6-BED4-4BE88F784F92}"/>
              </a:ext>
            </a:extLst>
          </p:cNvPr>
          <p:cNvSpPr txBox="1"/>
          <p:nvPr/>
        </p:nvSpPr>
        <p:spPr>
          <a:xfrm>
            <a:off x="379871" y="1172487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提示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FA1B69C-27B0-4C7B-8A68-F2BCCCAA26DF}"/>
              </a:ext>
            </a:extLst>
          </p:cNvPr>
          <p:cNvSpPr/>
          <p:nvPr/>
        </p:nvSpPr>
        <p:spPr>
          <a:xfrm>
            <a:off x="1394251" y="3520720"/>
            <a:ext cx="1263722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7F6C2E-A7CD-45DE-82F2-4CBEFD91327E}"/>
              </a:ext>
            </a:extLst>
          </p:cNvPr>
          <p:cNvSpPr txBox="1"/>
          <p:nvPr/>
        </p:nvSpPr>
        <p:spPr>
          <a:xfrm>
            <a:off x="379871" y="3009994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矩阵区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986A1391-14D1-45AF-BDE3-BB3AA86CC53B}"/>
              </a:ext>
            </a:extLst>
          </p:cNvPr>
          <p:cNvSpPr/>
          <p:nvPr/>
        </p:nvSpPr>
        <p:spPr>
          <a:xfrm>
            <a:off x="1394251" y="5179875"/>
            <a:ext cx="1263722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603A57-19E4-4472-A65E-1028722D601D}"/>
              </a:ext>
            </a:extLst>
          </p:cNvPr>
          <p:cNvSpPr txBox="1"/>
          <p:nvPr/>
        </p:nvSpPr>
        <p:spPr>
          <a:xfrm>
            <a:off x="379871" y="4718210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运算区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D22F53-8D9A-4FBE-ABE4-ECADA4EEAD29}"/>
              </a:ext>
            </a:extLst>
          </p:cNvPr>
          <p:cNvSpPr txBox="1"/>
          <p:nvPr/>
        </p:nvSpPr>
        <p:spPr>
          <a:xfrm>
            <a:off x="7150812" y="2442777"/>
            <a:ext cx="4325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支持低阶矩阵的初级运算。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indent="457200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根据提示在空白区域按要求输入矩阵，在下方运算区选择对应的功能，进行相应的计算，结果返回在空白区域。</a:t>
            </a:r>
          </a:p>
        </p:txBody>
      </p:sp>
    </p:spTree>
    <p:extLst>
      <p:ext uri="{BB962C8B-B14F-4D97-AF65-F5344CB8AC3E}">
        <p14:creationId xmlns:p14="http://schemas.microsoft.com/office/powerpoint/2010/main" val="421220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4165916" y="514347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功能五  度量转换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8DA674-39F1-47AF-91B4-01D237DC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18" y="1613042"/>
            <a:ext cx="5757448" cy="409149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53617FC-59B8-41EF-A2AF-54AC4392E490}"/>
              </a:ext>
            </a:extLst>
          </p:cNvPr>
          <p:cNvSpPr/>
          <p:nvPr/>
        </p:nvSpPr>
        <p:spPr>
          <a:xfrm>
            <a:off x="1094396" y="1908957"/>
            <a:ext cx="1263722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DE20AC-BC99-4772-AD7D-DE116CD05C00}"/>
              </a:ext>
            </a:extLst>
          </p:cNvPr>
          <p:cNvSpPr txBox="1"/>
          <p:nvPr/>
        </p:nvSpPr>
        <p:spPr>
          <a:xfrm>
            <a:off x="80016" y="1449889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提示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79131F2-E2D4-43A0-9C88-02E10A0339F5}"/>
              </a:ext>
            </a:extLst>
          </p:cNvPr>
          <p:cNvSpPr/>
          <p:nvPr/>
        </p:nvSpPr>
        <p:spPr>
          <a:xfrm>
            <a:off x="1094396" y="3870325"/>
            <a:ext cx="1263722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057932-A6C8-48A0-95E0-702765F19AF4}"/>
              </a:ext>
            </a:extLst>
          </p:cNvPr>
          <p:cNvSpPr txBox="1"/>
          <p:nvPr/>
        </p:nvSpPr>
        <p:spPr>
          <a:xfrm>
            <a:off x="80016" y="3411257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输入区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F853B56-4D83-4F7C-80EA-CAFAFDB642EA}"/>
              </a:ext>
            </a:extLst>
          </p:cNvPr>
          <p:cNvSpPr/>
          <p:nvPr/>
        </p:nvSpPr>
        <p:spPr>
          <a:xfrm rot="10800000">
            <a:off x="8115565" y="4750142"/>
            <a:ext cx="1263722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93792-A689-4C3E-9F2D-5FA5060DDE08}"/>
              </a:ext>
            </a:extLst>
          </p:cNvPr>
          <p:cNvSpPr txBox="1"/>
          <p:nvPr/>
        </p:nvSpPr>
        <p:spPr>
          <a:xfrm>
            <a:off x="8490572" y="4275171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输出区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337328-ECF6-4C2C-B2EF-F8AD66DF9661}"/>
              </a:ext>
            </a:extLst>
          </p:cNvPr>
          <p:cNvSpPr txBox="1"/>
          <p:nvPr/>
        </p:nvSpPr>
        <p:spPr>
          <a:xfrm>
            <a:off x="8328072" y="2028141"/>
            <a:ext cx="3322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支持长度、体积、质量三种度量的转换。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indent="457200"/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根据提示在左边输入区输入、选择想要转换的单位，点击等号按钮进行度量转换，结果显示在右边输出区。</a:t>
            </a:r>
          </a:p>
        </p:txBody>
      </p:sp>
    </p:spTree>
    <p:extLst>
      <p:ext uri="{BB962C8B-B14F-4D97-AF65-F5344CB8AC3E}">
        <p14:creationId xmlns:p14="http://schemas.microsoft.com/office/powerpoint/2010/main" val="63016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极简风黑白商业计划书PPT背景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2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8F8F8F"/>
      </a:accent1>
      <a:accent2>
        <a:srgbClr val="8F8F8F"/>
      </a:accent2>
      <a:accent3>
        <a:srgbClr val="464646"/>
      </a:accent3>
      <a:accent4>
        <a:srgbClr val="8F8F8F"/>
      </a:accent4>
      <a:accent5>
        <a:srgbClr val="464646"/>
      </a:accent5>
      <a:accent6>
        <a:srgbClr val="8F8F8F"/>
      </a:accent6>
      <a:hlink>
        <a:srgbClr val="8F8F8F"/>
      </a:hlink>
      <a:folHlink>
        <a:srgbClr val="464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402</Words>
  <Application>Microsoft Office PowerPoint</Application>
  <PresentationFormat>宽屏</PresentationFormat>
  <Paragraphs>82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汉仪行楷简</vt:lpstr>
      <vt:lpstr>华文行楷</vt:lpstr>
      <vt:lpstr>思源黑体 CN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极简风黑白商业计划书PPT背景</dc:title>
  <dc:creator>微软用户</dc:creator>
  <cp:lastModifiedBy>卢 凯楠</cp:lastModifiedBy>
  <cp:revision>66</cp:revision>
  <dcterms:created xsi:type="dcterms:W3CDTF">2018-04-19T15:42:47Z</dcterms:created>
  <dcterms:modified xsi:type="dcterms:W3CDTF">2020-04-26T15:00:19Z</dcterms:modified>
</cp:coreProperties>
</file>