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267" r:id="rId4"/>
    <p:sldId id="268" r:id="rId5"/>
    <p:sldId id="269" r:id="rId6"/>
    <p:sldId id="276" r:id="rId7"/>
    <p:sldId id="307" r:id="rId8"/>
    <p:sldId id="270" r:id="rId9"/>
    <p:sldId id="271" r:id="rId10"/>
    <p:sldId id="272" r:id="rId11"/>
    <p:sldId id="278" r:id="rId12"/>
    <p:sldId id="281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90" r:id="rId21"/>
    <p:sldId id="289" r:id="rId22"/>
    <p:sldId id="303" r:id="rId23"/>
    <p:sldId id="292" r:id="rId24"/>
    <p:sldId id="295" r:id="rId25"/>
    <p:sldId id="304" r:id="rId26"/>
    <p:sldId id="293" r:id="rId27"/>
    <p:sldId id="296" r:id="rId28"/>
    <p:sldId id="300" r:id="rId29"/>
    <p:sldId id="298" r:id="rId30"/>
    <p:sldId id="302" r:id="rId31"/>
    <p:sldId id="299" r:id="rId32"/>
    <p:sldId id="273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D91A0-B8EC-DE42-B329-28CB7BC4E18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B121115C-9CBD-7645-B6BB-FD116BB9FC7E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Predictive Analytics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(Insights)</a:t>
          </a:r>
        </a:p>
      </dgm:t>
    </dgm:pt>
    <dgm:pt modelId="{7BB08EDE-F347-6C4B-B4B7-94B3EBAE4AF3}" type="parTrans" cxnId="{EC328C7E-B14F-1A42-95F0-7D909846AFA2}">
      <dgm:prSet/>
      <dgm:spPr/>
      <dgm:t>
        <a:bodyPr/>
        <a:lstStyle/>
        <a:p>
          <a:endParaRPr lang="en-US"/>
        </a:p>
      </dgm:t>
    </dgm:pt>
    <dgm:pt modelId="{28CDB006-8AA6-1640-ADC1-531F30B37A7A}" type="sibTrans" cxnId="{EC328C7E-B14F-1A42-95F0-7D909846AFA2}">
      <dgm:prSet/>
      <dgm:spPr/>
      <dgm:t>
        <a:bodyPr/>
        <a:lstStyle/>
        <a:p>
          <a:endParaRPr lang="en-US"/>
        </a:p>
      </dgm:t>
    </dgm:pt>
    <dgm:pt modelId="{1F7E9E77-1CFC-41EF-9AF5-43E4544E3FF1}">
      <dgm:prSet/>
      <dgm:spPr/>
      <dgm:t>
        <a:bodyPr/>
        <a:lstStyle/>
        <a:p>
          <a:r>
            <a:rPr lang="en-US" dirty="0"/>
            <a:t>Descriptive Analytics</a:t>
          </a:r>
        </a:p>
        <a:p>
          <a:r>
            <a:rPr lang="en-US" dirty="0"/>
            <a:t> (Themes)</a:t>
          </a:r>
        </a:p>
      </dgm:t>
    </dgm:pt>
    <dgm:pt modelId="{6AD589DA-E3F0-4E3C-BD82-D983CCD2850B}" type="parTrans" cxnId="{FD1DE61E-5774-4706-83DB-663CC87CBA72}">
      <dgm:prSet/>
      <dgm:spPr/>
      <dgm:t>
        <a:bodyPr/>
        <a:lstStyle/>
        <a:p>
          <a:endParaRPr lang="en-US"/>
        </a:p>
      </dgm:t>
    </dgm:pt>
    <dgm:pt modelId="{8FF390E0-3249-4796-A6B4-49B37F4C0035}" type="sibTrans" cxnId="{FD1DE61E-5774-4706-83DB-663CC87CBA72}">
      <dgm:prSet/>
      <dgm:spPr/>
      <dgm:t>
        <a:bodyPr/>
        <a:lstStyle/>
        <a:p>
          <a:endParaRPr lang="en-US"/>
        </a:p>
      </dgm:t>
    </dgm:pt>
    <dgm:pt modelId="{22DA5A45-74C3-43AD-8BC4-DACB85B24CEC}">
      <dgm:prSet/>
      <dgm:spPr/>
      <dgm:t>
        <a:bodyPr/>
        <a:lstStyle/>
        <a:p>
          <a:r>
            <a:rPr lang="en-US" dirty="0"/>
            <a:t>Prescriptive Analytics</a:t>
          </a:r>
        </a:p>
        <a:p>
          <a:r>
            <a:rPr lang="en-US" dirty="0"/>
            <a:t>(recommendations) </a:t>
          </a:r>
        </a:p>
      </dgm:t>
    </dgm:pt>
    <dgm:pt modelId="{29297435-0AAA-47E8-9237-53E5B887D4EE}" type="parTrans" cxnId="{84924298-3484-4687-9508-10544146BF64}">
      <dgm:prSet/>
      <dgm:spPr/>
      <dgm:t>
        <a:bodyPr/>
        <a:lstStyle/>
        <a:p>
          <a:endParaRPr lang="en-US"/>
        </a:p>
      </dgm:t>
    </dgm:pt>
    <dgm:pt modelId="{8C17843F-1B34-4EFE-A38D-886025C0C5B1}" type="sibTrans" cxnId="{84924298-3484-4687-9508-10544146BF64}">
      <dgm:prSet/>
      <dgm:spPr/>
      <dgm:t>
        <a:bodyPr/>
        <a:lstStyle/>
        <a:p>
          <a:endParaRPr lang="en-US"/>
        </a:p>
      </dgm:t>
    </dgm:pt>
    <dgm:pt modelId="{3D5D9CF0-5EE3-9345-9DDD-FDCFDAFE6BA1}" type="pres">
      <dgm:prSet presAssocID="{58BD91A0-B8EC-DE42-B329-28CB7BC4E18D}" presName="CompostProcess" presStyleCnt="0">
        <dgm:presLayoutVars>
          <dgm:dir/>
          <dgm:resizeHandles val="exact"/>
        </dgm:presLayoutVars>
      </dgm:prSet>
      <dgm:spPr/>
    </dgm:pt>
    <dgm:pt modelId="{26678815-3CEB-524A-B547-333BCD97E72E}" type="pres">
      <dgm:prSet presAssocID="{58BD91A0-B8EC-DE42-B329-28CB7BC4E18D}" presName="arrow" presStyleLbl="bgShp" presStyleIdx="0" presStyleCnt="1"/>
      <dgm:spPr/>
    </dgm:pt>
    <dgm:pt modelId="{D4E54F34-0E58-2946-8485-943088503E6D}" type="pres">
      <dgm:prSet presAssocID="{58BD91A0-B8EC-DE42-B329-28CB7BC4E18D}" presName="linearProcess" presStyleCnt="0"/>
      <dgm:spPr/>
    </dgm:pt>
    <dgm:pt modelId="{A9FB0AEA-7F90-4961-9183-B80871A53C2B}" type="pres">
      <dgm:prSet presAssocID="{1F7E9E77-1CFC-41EF-9AF5-43E4544E3FF1}" presName="textNode" presStyleLbl="node1" presStyleIdx="0" presStyleCnt="3">
        <dgm:presLayoutVars>
          <dgm:bulletEnabled val="1"/>
        </dgm:presLayoutVars>
      </dgm:prSet>
      <dgm:spPr/>
    </dgm:pt>
    <dgm:pt modelId="{20C15FC2-F487-44D7-BB7E-B536D00D0B18}" type="pres">
      <dgm:prSet presAssocID="{8FF390E0-3249-4796-A6B4-49B37F4C0035}" presName="sibTrans" presStyleCnt="0"/>
      <dgm:spPr/>
    </dgm:pt>
    <dgm:pt modelId="{A80B354B-C0A5-9947-A018-9091083F7F1F}" type="pres">
      <dgm:prSet presAssocID="{B121115C-9CBD-7645-B6BB-FD116BB9FC7E}" presName="textNode" presStyleLbl="node1" presStyleIdx="1" presStyleCnt="3">
        <dgm:presLayoutVars>
          <dgm:bulletEnabled val="1"/>
        </dgm:presLayoutVars>
      </dgm:prSet>
      <dgm:spPr/>
    </dgm:pt>
    <dgm:pt modelId="{C6F9A765-FACE-A041-9717-90D512321817}" type="pres">
      <dgm:prSet presAssocID="{28CDB006-8AA6-1640-ADC1-531F30B37A7A}" presName="sibTrans" presStyleCnt="0"/>
      <dgm:spPr/>
    </dgm:pt>
    <dgm:pt modelId="{CD78E6A9-FAFE-42E8-BFA7-CE8F8C35DEDD}" type="pres">
      <dgm:prSet presAssocID="{22DA5A45-74C3-43AD-8BC4-DACB85B24CE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D1DE61E-5774-4706-83DB-663CC87CBA72}" srcId="{58BD91A0-B8EC-DE42-B329-28CB7BC4E18D}" destId="{1F7E9E77-1CFC-41EF-9AF5-43E4544E3FF1}" srcOrd="0" destOrd="0" parTransId="{6AD589DA-E3F0-4E3C-BD82-D983CCD2850B}" sibTransId="{8FF390E0-3249-4796-A6B4-49B37F4C0035}"/>
    <dgm:cxn modelId="{1344A531-90EE-7F45-9866-6C3F3349A88B}" type="presOf" srcId="{58BD91A0-B8EC-DE42-B329-28CB7BC4E18D}" destId="{3D5D9CF0-5EE3-9345-9DDD-FDCFDAFE6BA1}" srcOrd="0" destOrd="0" presId="urn:microsoft.com/office/officeart/2005/8/layout/hProcess9"/>
    <dgm:cxn modelId="{960E9D3C-F56C-A243-82B5-D9D4436AAC94}" type="presOf" srcId="{B121115C-9CBD-7645-B6BB-FD116BB9FC7E}" destId="{A80B354B-C0A5-9947-A018-9091083F7F1F}" srcOrd="0" destOrd="0" presId="urn:microsoft.com/office/officeart/2005/8/layout/hProcess9"/>
    <dgm:cxn modelId="{64928F47-F023-4EF3-9214-5C74F3292804}" type="presOf" srcId="{22DA5A45-74C3-43AD-8BC4-DACB85B24CEC}" destId="{CD78E6A9-FAFE-42E8-BFA7-CE8F8C35DEDD}" srcOrd="0" destOrd="0" presId="urn:microsoft.com/office/officeart/2005/8/layout/hProcess9"/>
    <dgm:cxn modelId="{EC328C7E-B14F-1A42-95F0-7D909846AFA2}" srcId="{58BD91A0-B8EC-DE42-B329-28CB7BC4E18D}" destId="{B121115C-9CBD-7645-B6BB-FD116BB9FC7E}" srcOrd="1" destOrd="0" parTransId="{7BB08EDE-F347-6C4B-B4B7-94B3EBAE4AF3}" sibTransId="{28CDB006-8AA6-1640-ADC1-531F30B37A7A}"/>
    <dgm:cxn modelId="{84924298-3484-4687-9508-10544146BF64}" srcId="{58BD91A0-B8EC-DE42-B329-28CB7BC4E18D}" destId="{22DA5A45-74C3-43AD-8BC4-DACB85B24CEC}" srcOrd="2" destOrd="0" parTransId="{29297435-0AAA-47E8-9237-53E5B887D4EE}" sibTransId="{8C17843F-1B34-4EFE-A38D-886025C0C5B1}"/>
    <dgm:cxn modelId="{157C01DB-D99A-4D3B-A7B5-E7585B938D6C}" type="presOf" srcId="{1F7E9E77-1CFC-41EF-9AF5-43E4544E3FF1}" destId="{A9FB0AEA-7F90-4961-9183-B80871A53C2B}" srcOrd="0" destOrd="0" presId="urn:microsoft.com/office/officeart/2005/8/layout/hProcess9"/>
    <dgm:cxn modelId="{291FB48D-8579-C74C-84F8-251F4DD32280}" type="presParOf" srcId="{3D5D9CF0-5EE3-9345-9DDD-FDCFDAFE6BA1}" destId="{26678815-3CEB-524A-B547-333BCD97E72E}" srcOrd="0" destOrd="0" presId="urn:microsoft.com/office/officeart/2005/8/layout/hProcess9"/>
    <dgm:cxn modelId="{FE6A2B97-444E-374A-8014-FC628176B8B7}" type="presParOf" srcId="{3D5D9CF0-5EE3-9345-9DDD-FDCFDAFE6BA1}" destId="{D4E54F34-0E58-2946-8485-943088503E6D}" srcOrd="1" destOrd="0" presId="urn:microsoft.com/office/officeart/2005/8/layout/hProcess9"/>
    <dgm:cxn modelId="{E464CD9C-8E43-4B0F-9D6D-023A7BBE43BD}" type="presParOf" srcId="{D4E54F34-0E58-2946-8485-943088503E6D}" destId="{A9FB0AEA-7F90-4961-9183-B80871A53C2B}" srcOrd="0" destOrd="0" presId="urn:microsoft.com/office/officeart/2005/8/layout/hProcess9"/>
    <dgm:cxn modelId="{B7C4BF9E-C12E-4DBA-A34B-05897DC2CEA6}" type="presParOf" srcId="{D4E54F34-0E58-2946-8485-943088503E6D}" destId="{20C15FC2-F487-44D7-BB7E-B536D00D0B18}" srcOrd="1" destOrd="0" presId="urn:microsoft.com/office/officeart/2005/8/layout/hProcess9"/>
    <dgm:cxn modelId="{CA8CEE96-85BE-764A-BDBF-EB821F19446E}" type="presParOf" srcId="{D4E54F34-0E58-2946-8485-943088503E6D}" destId="{A80B354B-C0A5-9947-A018-9091083F7F1F}" srcOrd="2" destOrd="0" presId="urn:microsoft.com/office/officeart/2005/8/layout/hProcess9"/>
    <dgm:cxn modelId="{2811C0D4-2EDF-FE4D-B6E8-2040ECC72227}" type="presParOf" srcId="{D4E54F34-0E58-2946-8485-943088503E6D}" destId="{C6F9A765-FACE-A041-9717-90D512321817}" srcOrd="3" destOrd="0" presId="urn:microsoft.com/office/officeart/2005/8/layout/hProcess9"/>
    <dgm:cxn modelId="{FBBBFAC4-0F57-431B-9B6B-9B9C07E73590}" type="presParOf" srcId="{D4E54F34-0E58-2946-8485-943088503E6D}" destId="{CD78E6A9-FAFE-42E8-BFA7-CE8F8C35DED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78815-3CEB-524A-B547-333BCD97E72E}">
      <dsp:nvSpPr>
        <dsp:cNvPr id="0" name=""/>
        <dsp:cNvSpPr/>
      </dsp:nvSpPr>
      <dsp:spPr>
        <a:xfrm>
          <a:off x="723123" y="0"/>
          <a:ext cx="8195398" cy="45908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B0AEA-7F90-4961-9183-B80871A53C2B}">
      <dsp:nvSpPr>
        <dsp:cNvPr id="0" name=""/>
        <dsp:cNvSpPr/>
      </dsp:nvSpPr>
      <dsp:spPr>
        <a:xfrm>
          <a:off x="823" y="1377265"/>
          <a:ext cx="3085279" cy="18363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Descriptive Analytics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(Themes)</a:t>
          </a:r>
        </a:p>
      </dsp:txBody>
      <dsp:txXfrm>
        <a:off x="90466" y="1466908"/>
        <a:ext cx="2905993" cy="1657068"/>
      </dsp:txXfrm>
    </dsp:sp>
    <dsp:sp modelId="{A80B354B-C0A5-9947-A018-9091083F7F1F}">
      <dsp:nvSpPr>
        <dsp:cNvPr id="0" name=""/>
        <dsp:cNvSpPr/>
      </dsp:nvSpPr>
      <dsp:spPr>
        <a:xfrm>
          <a:off x="3278182" y="1377265"/>
          <a:ext cx="3085279" cy="18363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/>
            <a:t>Predictive Analytics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/>
            <a:t>(Insights)</a:t>
          </a:r>
        </a:p>
      </dsp:txBody>
      <dsp:txXfrm>
        <a:off x="3367825" y="1466908"/>
        <a:ext cx="2905993" cy="1657068"/>
      </dsp:txXfrm>
    </dsp:sp>
    <dsp:sp modelId="{CD78E6A9-FAFE-42E8-BFA7-CE8F8C35DEDD}">
      <dsp:nvSpPr>
        <dsp:cNvPr id="0" name=""/>
        <dsp:cNvSpPr/>
      </dsp:nvSpPr>
      <dsp:spPr>
        <a:xfrm>
          <a:off x="6555541" y="1377265"/>
          <a:ext cx="3085279" cy="18363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Prescriptive Analytics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(recommendations) </a:t>
          </a:r>
        </a:p>
      </dsp:txBody>
      <dsp:txXfrm>
        <a:off x="6645184" y="1466908"/>
        <a:ext cx="2905993" cy="1657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A7E89C-B918-4851-8AFE-DCE22CDF3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Descriptive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7B21-5210-4C25-94EA-22A900919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F7E6-B025-4752-B502-48D2CED8691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85073-3212-4B4F-9232-B205F420CE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E41A-7AF0-4395-ADD1-DBC940F5F5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F3485-95C6-4B00-A83D-8F0BDF25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53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Descriptive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AE26C-A6A5-420E-89E4-19F36D4EB25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DE0AB-90E9-4211-B184-65DE6CDC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76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Descriptive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DE0AB-90E9-4211-B184-65DE6CDC32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4FF8-3029-4E1D-8B85-84ADD89F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10C75-0C0E-438E-9D00-67AFF4E10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9E0C-8391-4562-A1DA-B0EE5D5C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58A-0F97-4C90-A385-B8A45A6BCD5C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D710-F7F5-4A95-816F-E5676B5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207F-A270-4945-AF8F-85578F6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4DB7-3DB8-430B-81BC-6BD7A01C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2D5D5-29C3-4F12-9B61-75145AAE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31B3-749F-4186-949E-614557AB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E02-270D-4873-92B3-F3872B04E538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119B-723A-4FFD-A764-62041A16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DB1-3EDE-42C8-BC13-3074323D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1694-350B-47D1-90E8-574592DD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ACD-667F-499E-9F41-B1D33A9F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DDE0-C220-44C1-A670-976D140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4B4-25B1-4A23-BF00-952BE66FAA2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33C7-E4B7-4755-B1C7-13A2BBFD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6161-DA02-4121-B14A-15036817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C69-8FAA-42D3-9B13-69572F64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40C3-98B9-4264-BFE4-EAB7A261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86B9-61E0-48A0-835F-0EFB06B7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3100-79EE-4F53-BC10-637544BC4D94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B848-4438-49A2-AE41-5E230C8B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96C8-6A49-4649-BAEE-44E64E3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80F-5411-471A-82B9-7A3C73C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08AE-F7A9-46E5-932F-61A9848D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DE6A-13CF-40FC-B4B4-8718862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0A3C-6D2D-4795-9E3C-092B0EC176AC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1E5E6-E18F-41B2-8C9C-532E62A1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16E6-D1BF-4AE9-A0E4-77F928FC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C8FC-016C-4691-A5F6-AC5B4140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3AF1-EEE7-4C2E-9FF1-74D6C713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0437-4C2B-470C-8FB3-4120A1B15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EB3A-0A78-4502-A001-1922CAD1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B283-CD4F-4258-A148-FF1929EE039E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CA3CB-4776-4E50-8B0E-AA859A53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CE1E2-D7A1-4672-8616-ED008421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8871-E645-4EAA-A1CF-9EDDBF48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0272-C51D-472A-B6AF-4962FCE5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3DA9-8291-4F84-8796-EC61D7AD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E84D-B6D9-458C-AE69-717EB5EC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0965-0127-40D0-99E8-4E3C72D1E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E7034-E977-4C67-A90D-8A5C936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C297-4534-414D-8FAE-8346D9FFBED8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A4480-FEBE-40CB-8F08-EE44E1D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A6E8C-60FE-45A3-8293-4EC8452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148C-E98C-4DDB-BE31-F282ABDC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B33F-31DB-4865-BAF4-8B925A41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3340-A1A2-4C5C-94D6-586DCCC7B9FF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4506F-3AC5-4DF7-8CDF-E3847AA6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EB7C-EFFF-49E8-934C-14DC2D91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CE3EF-008F-4E5A-B674-83B266A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4F67-0F70-4A84-A322-AC54901B76DA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5F2DA-5387-4699-9E61-E1CB4C3C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DF1B0-99D6-4EC1-AF65-7BFDAEE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B52-8C56-42D5-B827-E6F86D9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215C-3ADD-4D1E-994B-6ECF39B9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7E73-B7C1-43D9-BE34-A3517E876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B3CA1-3353-4FBB-BD8B-F5F0619C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C943-3D10-44F3-A80F-B72FF7D4B6AE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C8B2-6539-4E41-81D9-13DD759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8979-12B3-48D0-BB55-A7B151D7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145C-B9C7-4314-A6FC-A428338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96891-7169-42F8-AE3D-22DFC22C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5E44-136A-410A-B039-DF32D7D3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F598-E0D5-439C-A435-568CDFDD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4DE8-023F-49E2-802B-50EA8EFA3965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F71D-1120-499E-B59A-6080059C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263F7-92D7-41FA-9E5B-9235D56C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171B9-5432-4F13-AFA2-AB2D1CB3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129CC-7AEC-4EC3-B90B-D287B507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21F9-6E6B-453D-AAF7-2A82F296C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0D72-9840-4A2A-9BAA-A819923B2E78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9213-5618-4283-AF1F-7A33176B5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283C-9B33-4EF0-B8C0-700DB89B6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6A2B-F72F-4539-BBB4-4E00FA55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gainesville.org/Community-Model/Crime-Incidents-2011-Present/gvua-xt9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7624-8FBD-45CD-83B7-98ED79D1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85" y="1979629"/>
            <a:ext cx="11406433" cy="1530334"/>
          </a:xfrm>
        </p:spPr>
        <p:txBody>
          <a:bodyPr/>
          <a:lstStyle/>
          <a:p>
            <a:r>
              <a:rPr lang="en-US" dirty="0"/>
              <a:t>Crime Incidents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FA670-97FB-4932-92FC-617FB8357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94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Chunxia Cao</a:t>
            </a:r>
          </a:p>
          <a:p>
            <a:r>
              <a:rPr lang="en-US" sz="2800" dirty="0"/>
              <a:t>Gainesville, 04142020</a:t>
            </a:r>
          </a:p>
        </p:txBody>
      </p:sp>
    </p:spTree>
    <p:extLst>
      <p:ext uri="{BB962C8B-B14F-4D97-AF65-F5344CB8AC3E}">
        <p14:creationId xmlns:p14="http://schemas.microsoft.com/office/powerpoint/2010/main" val="32356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Top10 Incidents 2019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D4F3F6C-CCD5-422E-AC30-A6F58F428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201271"/>
            <a:ext cx="8987759" cy="49756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79B01-4A76-412B-AAC4-ADEF37EC81CA}"/>
              </a:ext>
            </a:extLst>
          </p:cNvPr>
          <p:cNvSpPr txBox="1"/>
          <p:nvPr/>
        </p:nvSpPr>
        <p:spPr>
          <a:xfrm>
            <a:off x="8780584" y="6176963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38.18% of all Incidents</a:t>
            </a:r>
          </a:p>
        </p:txBody>
      </p:sp>
    </p:spTree>
    <p:extLst>
      <p:ext uri="{BB962C8B-B14F-4D97-AF65-F5344CB8AC3E}">
        <p14:creationId xmlns:p14="http://schemas.microsoft.com/office/powerpoint/2010/main" val="263776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 Reporting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01E0A-C6EE-40A6-A94F-ED2F5642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23" y="1875354"/>
            <a:ext cx="4725477" cy="3290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1DBCB-4C82-40F2-B726-BE944B3E151A}"/>
              </a:ext>
            </a:extLst>
          </p:cNvPr>
          <p:cNvSpPr/>
          <p:nvPr/>
        </p:nvSpPr>
        <p:spPr>
          <a:xfrm>
            <a:off x="6945923" y="2227717"/>
            <a:ext cx="24794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count    156619.000000</a:t>
            </a:r>
          </a:p>
          <a:p>
            <a:r>
              <a:rPr lang="en-US" dirty="0"/>
              <a:t>mean         13.510117</a:t>
            </a:r>
          </a:p>
          <a:p>
            <a:r>
              <a:rPr lang="en-US" dirty="0"/>
              <a:t>std         222.092117</a:t>
            </a:r>
          </a:p>
          <a:p>
            <a:r>
              <a:rPr lang="en-US" dirty="0"/>
              <a:t>min           0.000000</a:t>
            </a:r>
          </a:p>
          <a:p>
            <a:r>
              <a:rPr lang="en-US" dirty="0"/>
              <a:t>25%           0.000000</a:t>
            </a:r>
          </a:p>
          <a:p>
            <a:r>
              <a:rPr lang="en-US" dirty="0"/>
              <a:t>50%           0.000000</a:t>
            </a:r>
          </a:p>
          <a:p>
            <a:r>
              <a:rPr lang="en-US" dirty="0"/>
              <a:t>75%           1.000000</a:t>
            </a:r>
          </a:p>
          <a:p>
            <a:r>
              <a:rPr lang="en-US" dirty="0"/>
              <a:t>max       36519.000000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 Reporting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01294E-6F51-4969-B8A3-E537B7F36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267072"/>
            <a:ext cx="9466241" cy="47749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39707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 Reporting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E4878-F573-4E50-86F1-28C5BF7C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4928"/>
            <a:ext cx="9758902" cy="47170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34700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E974-C048-41C8-A084-FEDCBEC5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03"/>
            <a:ext cx="10515600" cy="4351338"/>
          </a:xfrm>
        </p:spPr>
        <p:txBody>
          <a:bodyPr/>
          <a:lstStyle/>
          <a:p>
            <a:r>
              <a:rPr lang="en-US" dirty="0"/>
              <a:t>Aim: Seek to predict which category of crime is most likely to occur given a time and place in Gainesville</a:t>
            </a:r>
          </a:p>
          <a:p>
            <a:r>
              <a:rPr lang="en-US" dirty="0"/>
              <a:t>Data: Subset top 5 incidents (Burglary to Conveyance, Criminal Mischief (misdemeanor), Theft Petit - Other, Theft Petit – Retail and Trespass Warning), with time and location information as predictors.</a:t>
            </a:r>
          </a:p>
          <a:p>
            <a:r>
              <a:rPr lang="en-US" dirty="0"/>
              <a:t>Method: Try out multiple classification algorithms including KNN, Support Vector Machine, AdaBoost and Decision Tree. Using Random Forest to select variables. compare classifier by accuracy</a:t>
            </a:r>
          </a:p>
          <a:p>
            <a:r>
              <a:rPr lang="en-US" dirty="0"/>
              <a:t>Result: Decision Tree gets best accuracy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Classification_ Random forest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7BD6D-A565-4B3C-B8D9-0101FAD06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6" y="1875354"/>
            <a:ext cx="4986805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22334-78FC-48CD-91B4-2C41DB50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6" y="2217256"/>
            <a:ext cx="4852506" cy="315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F042F5-419F-4FDB-A7A5-BBF1867C4CF8}"/>
              </a:ext>
            </a:extLst>
          </p:cNvPr>
          <p:cNvSpPr txBox="1"/>
          <p:nvPr/>
        </p:nvSpPr>
        <p:spPr>
          <a:xfrm>
            <a:off x="6781800" y="1690688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"Gini importance" of each feature:</a:t>
            </a:r>
          </a:p>
        </p:txBody>
      </p:sp>
    </p:spTree>
    <p:extLst>
      <p:ext uri="{BB962C8B-B14F-4D97-AF65-F5344CB8AC3E}">
        <p14:creationId xmlns:p14="http://schemas.microsoft.com/office/powerpoint/2010/main" val="50482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Classification_ Classifiers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1360-8C68-4BF9-9B85-2DF438F3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Accuarcy</a:t>
            </a:r>
            <a:r>
              <a:rPr lang="en-US" dirty="0"/>
              <a:t> of  AdaBoost is: 0.519</a:t>
            </a:r>
          </a:p>
          <a:p>
            <a:r>
              <a:rPr lang="en-US" dirty="0"/>
              <a:t>Testing </a:t>
            </a:r>
            <a:r>
              <a:rPr lang="en-US" dirty="0" err="1"/>
              <a:t>Accuarcy</a:t>
            </a:r>
            <a:r>
              <a:rPr lang="en-US" dirty="0"/>
              <a:t> of  SVM is: 0.532</a:t>
            </a:r>
          </a:p>
          <a:p>
            <a:r>
              <a:rPr lang="en-US" dirty="0"/>
              <a:t>Testing </a:t>
            </a:r>
            <a:r>
              <a:rPr lang="en-US" dirty="0" err="1"/>
              <a:t>Accuarcy</a:t>
            </a:r>
            <a:r>
              <a:rPr lang="en-US" dirty="0"/>
              <a:t> of  Decision Tree is: 0.551</a:t>
            </a:r>
          </a:p>
          <a:p>
            <a:r>
              <a:rPr lang="en-US" dirty="0"/>
              <a:t>Testing </a:t>
            </a:r>
            <a:r>
              <a:rPr lang="en-US" dirty="0" err="1"/>
              <a:t>Accuarcy</a:t>
            </a:r>
            <a:r>
              <a:rPr lang="en-US" dirty="0"/>
              <a:t> of  KNN is: 0.517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6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A55386-466E-4430-87B3-5C7DCDC6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Aim: Group data points into a small number of clusters to find high incidents area.</a:t>
            </a:r>
          </a:p>
          <a:p>
            <a:r>
              <a:rPr lang="en-US" dirty="0"/>
              <a:t>Data:  Top 5 incidents in 12 Gainesville Police Districts.</a:t>
            </a:r>
          </a:p>
          <a:p>
            <a:r>
              <a:rPr lang="en-US" dirty="0"/>
              <a:t>Method: k-means clustering</a:t>
            </a:r>
          </a:p>
          <a:p>
            <a:r>
              <a:rPr lang="en-US" dirty="0"/>
              <a:t>Result: 2 clusters were defined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3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E6E76-636A-4CAE-A31E-40317835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299"/>
            <a:ext cx="4776288" cy="35314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F9CB2-EC1D-48AD-A509-B06F1FC9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84" y="2214140"/>
            <a:ext cx="500494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48FD51-4011-4973-85F7-39FF1433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36" y="1886035"/>
            <a:ext cx="4916020" cy="332815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A62D8-51F9-45C8-8BA1-922FB1E8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6" y="1784412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7F9-088B-477E-95C4-66F13A10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B987B-1C02-469E-9EEC-E0577F578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4672"/>
              </p:ext>
            </p:extLst>
          </p:nvPr>
        </p:nvGraphicFramePr>
        <p:xfrm>
          <a:off x="1204277" y="1482599"/>
          <a:ext cx="9641645" cy="459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1D3018-1F6E-44AC-B922-B879E13A1DFD}"/>
              </a:ext>
            </a:extLst>
          </p:cNvPr>
          <p:cNvSpPr txBox="1"/>
          <p:nvPr/>
        </p:nvSpPr>
        <p:spPr>
          <a:xfrm>
            <a:off x="942680" y="5891753"/>
            <a:ext cx="30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3.7.4</a:t>
            </a:r>
          </a:p>
          <a:p>
            <a:r>
              <a:rPr lang="en-US" dirty="0"/>
              <a:t>Tableau Desktop 2019.4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8631CA-6422-48F8-8EEB-17BDABE2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5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AC30E5-7C84-47C3-ACA0-159CD655E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326184"/>
            <a:ext cx="9577754" cy="51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Forecasting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38103C-8365-48D8-B482-931E660A1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48266"/>
          </a:xfrm>
        </p:spPr>
        <p:txBody>
          <a:bodyPr>
            <a:normAutofit/>
          </a:bodyPr>
          <a:lstStyle/>
          <a:p>
            <a:r>
              <a:rPr lang="en-US" dirty="0"/>
              <a:t>Aim: Make short-term forecasting of incidents</a:t>
            </a:r>
          </a:p>
          <a:p>
            <a:r>
              <a:rPr lang="en-US" dirty="0"/>
              <a:t>Data: Number of incidents with time series.</a:t>
            </a:r>
          </a:p>
          <a:p>
            <a:r>
              <a:rPr lang="en-US" dirty="0"/>
              <a:t>Method: ARIMA</a:t>
            </a:r>
          </a:p>
          <a:p>
            <a:r>
              <a:rPr lang="en-US" dirty="0"/>
              <a:t>Result: Forecasting model is established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time series by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 descr="A picture containing object, brush&#10;&#10;Description automatically generated">
            <a:extLst>
              <a:ext uri="{FF2B5EF4-FFF2-40B4-BE49-F238E27FC236}">
                <a16:creationId xmlns:a16="http://schemas.microsoft.com/office/drawing/2014/main" id="{5DF675D2-48B2-404A-B561-6D97FC35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1" y="1451636"/>
            <a:ext cx="11242061" cy="4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time series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AF466E6-59AF-4BCE-86B1-3FB64BEB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2" y="1382546"/>
            <a:ext cx="11394496" cy="4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decompose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01332-306B-4252-ADE1-E48434CE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2" y="1875354"/>
            <a:ext cx="5386027" cy="355681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9AA08-691F-45F3-B240-96ED99E54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5354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anomaly detection by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55780-97E1-4DA5-8FC3-B9ABC9A05720}"/>
              </a:ext>
            </a:extLst>
          </p:cNvPr>
          <p:cNvSpPr txBox="1"/>
          <p:nvPr/>
        </p:nvSpPr>
        <p:spPr>
          <a:xfrm>
            <a:off x="1793631" y="6400800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fbprophet</a:t>
            </a:r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CB18954-9BD0-4344-996D-13EEBD05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4" y="1287706"/>
            <a:ext cx="87058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2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anomaly detection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55780-97E1-4DA5-8FC3-B9ABC9A05720}"/>
              </a:ext>
            </a:extLst>
          </p:cNvPr>
          <p:cNvSpPr txBox="1"/>
          <p:nvPr/>
        </p:nvSpPr>
        <p:spPr>
          <a:xfrm>
            <a:off x="1793631" y="6400800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fbprophet</a:t>
            </a:r>
            <a:endParaRPr lang="en-US" dirty="0"/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93A09CC7-5F2F-4A43-80F5-0FD45B03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297653"/>
            <a:ext cx="8839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1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stationary by date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6347B-CE76-4BC5-A187-2B0362866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11"/>
          <a:stretch/>
        </p:blipFill>
        <p:spPr>
          <a:xfrm>
            <a:off x="0" y="1489884"/>
            <a:ext cx="12192000" cy="31641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0B0B32-6764-426E-BD49-8A77E32DD297}"/>
              </a:ext>
            </a:extLst>
          </p:cNvPr>
          <p:cNvSpPr/>
          <p:nvPr/>
        </p:nvSpPr>
        <p:spPr>
          <a:xfrm>
            <a:off x="964495" y="50155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of Dickey-Fuller Test:</a:t>
            </a:r>
          </a:p>
          <a:p>
            <a:r>
              <a:rPr lang="en-US" dirty="0"/>
              <a:t>Test Statistic                   -4.648966</a:t>
            </a:r>
          </a:p>
          <a:p>
            <a:r>
              <a:rPr lang="en-US" dirty="0"/>
              <a:t>Critical Value (1%)              -3.432612</a:t>
            </a:r>
          </a:p>
          <a:p>
            <a:r>
              <a:rPr lang="en-US" dirty="0"/>
              <a:t>Critical Value (5%)              -2.862540</a:t>
            </a:r>
          </a:p>
          <a:p>
            <a:r>
              <a:rPr lang="en-US" dirty="0"/>
              <a:t>Critical Value (10%)             -2.567302</a:t>
            </a:r>
          </a:p>
        </p:txBody>
      </p:sp>
    </p:spTree>
    <p:extLst>
      <p:ext uri="{BB962C8B-B14F-4D97-AF65-F5344CB8AC3E}">
        <p14:creationId xmlns:p14="http://schemas.microsoft.com/office/powerpoint/2010/main" val="312971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stationary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5CDE0A8B-42F3-45BA-BB70-DC079C96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1" y="1453323"/>
            <a:ext cx="12192000" cy="37444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9E2499-3C42-4B2D-AEE3-250E39C329A3}"/>
              </a:ext>
            </a:extLst>
          </p:cNvPr>
          <p:cNvSpPr/>
          <p:nvPr/>
        </p:nvSpPr>
        <p:spPr>
          <a:xfrm>
            <a:off x="838200" y="51977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of Dickey-Fuller Test:</a:t>
            </a:r>
          </a:p>
          <a:p>
            <a:r>
              <a:rPr lang="en-US" dirty="0"/>
              <a:t>Test Statistic                 -0.921988</a:t>
            </a:r>
          </a:p>
          <a:p>
            <a:r>
              <a:rPr lang="en-US" dirty="0"/>
              <a:t>Critical Value (1%)            -3.510712</a:t>
            </a:r>
          </a:p>
          <a:p>
            <a:r>
              <a:rPr lang="en-US" dirty="0"/>
              <a:t>Critical Value (5%)            -2.896616</a:t>
            </a:r>
          </a:p>
          <a:p>
            <a:r>
              <a:rPr lang="en-US" dirty="0"/>
              <a:t>Critical Value (10%)           -2.585482</a:t>
            </a:r>
          </a:p>
        </p:txBody>
      </p:sp>
    </p:spTree>
    <p:extLst>
      <p:ext uri="{BB962C8B-B14F-4D97-AF65-F5344CB8AC3E}">
        <p14:creationId xmlns:p14="http://schemas.microsoft.com/office/powerpoint/2010/main" val="129035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ARIMA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A picture containing object, comb&#10;&#10;Description automatically generated">
            <a:extLst>
              <a:ext uri="{FF2B5EF4-FFF2-40B4-BE49-F238E27FC236}">
                <a16:creationId xmlns:a16="http://schemas.microsoft.com/office/drawing/2014/main" id="{9D9D8DB6-7E6D-4FAE-AE54-456983F11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5"/>
          <a:stretch/>
        </p:blipFill>
        <p:spPr>
          <a:xfrm>
            <a:off x="0" y="1489884"/>
            <a:ext cx="12192000" cy="31574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3D874-CABD-4084-A80D-25D1D56D0751}"/>
              </a:ext>
            </a:extLst>
          </p:cNvPr>
          <p:cNvSpPr/>
          <p:nvPr/>
        </p:nvSpPr>
        <p:spPr>
          <a:xfrm>
            <a:off x="668059" y="5788242"/>
            <a:ext cx="1782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MSE: 77.140</a:t>
            </a:r>
          </a:p>
        </p:txBody>
      </p:sp>
    </p:spTree>
    <p:extLst>
      <p:ext uri="{BB962C8B-B14F-4D97-AF65-F5344CB8AC3E}">
        <p14:creationId xmlns:p14="http://schemas.microsoft.com/office/powerpoint/2010/main" val="1161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6D99-86FF-47A2-8C6C-C1BE1C12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Incidents - </a:t>
            </a:r>
            <a:r>
              <a:rPr lang="en-US" u="sng" dirty="0">
                <a:hlinkClick r:id="rId2"/>
              </a:rPr>
              <a:t>https://data.cityofgainesville.org/Community-Model/Crime-Incidents-2011-Present/gvua-xt9q</a:t>
            </a:r>
            <a:endParaRPr lang="en-US" dirty="0"/>
          </a:p>
          <a:p>
            <a:r>
              <a:rPr lang="en-US" dirty="0"/>
              <a:t>Crime incidents reported from 2011 to present(4/10/2020)</a:t>
            </a:r>
          </a:p>
          <a:p>
            <a:r>
              <a:rPr lang="en-US" dirty="0"/>
              <a:t>157K rows and 22 Columns (today, 14 columns)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Typos</a:t>
            </a:r>
          </a:p>
          <a:p>
            <a:r>
              <a:rPr lang="en-US" dirty="0"/>
              <a:t>Add a variable ‘Delay’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181122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Series_ ARIMA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B7814-23F3-4A37-A12B-0C4DF3F3666B}"/>
              </a:ext>
            </a:extLst>
          </p:cNvPr>
          <p:cNvSpPr/>
          <p:nvPr/>
        </p:nvSpPr>
        <p:spPr>
          <a:xfrm>
            <a:off x="1000944" y="5732585"/>
            <a:ext cx="21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Test MSE: 31563.686</a:t>
            </a:r>
            <a:endParaRPr lang="en-US" dirty="0"/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408CA7CB-3DEF-42D6-A57F-E19DA7F9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1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C034-76D6-4AD9-A4A0-FEFDEAD3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supervised classification method could classify a criminal incident by type, depending on its occurrent at a given time and location. </a:t>
            </a:r>
          </a:p>
          <a:p>
            <a:r>
              <a:rPr lang="en-US" dirty="0"/>
              <a:t> The clustering algorithm could be applied to predict crime prone areas</a:t>
            </a:r>
          </a:p>
          <a:p>
            <a:r>
              <a:rPr lang="en-US" dirty="0"/>
              <a:t>Time series analysis can be used in prophet forecasting to the time series of actual crime and public offense counts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AF8E43E-6E1E-44DF-9F1F-E6BC32AC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delay on some incidents was observed. Further investigation would need to determine the reason and improve the situation</a:t>
            </a:r>
          </a:p>
          <a:p>
            <a:r>
              <a:rPr lang="en-US" dirty="0"/>
              <a:t> Interactive map can be applied to track cases in real-time </a:t>
            </a:r>
          </a:p>
          <a:p>
            <a:r>
              <a:rPr lang="en-US" dirty="0"/>
              <a:t>Anomaly detection model can be applied to detect abnormal events.</a:t>
            </a:r>
          </a:p>
          <a:p>
            <a:r>
              <a:rPr lang="en-US" dirty="0"/>
              <a:t>Based on the prediction of the incidents by classification and time series analysis, combing with crime type distribution, hour of day, and hotspots by clustering, the increase/decrease dispatch could be monitored.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34138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he tower of the city&#10;&#10;Description automatically generated">
            <a:extLst>
              <a:ext uri="{FF2B5EF4-FFF2-40B4-BE49-F238E27FC236}">
                <a16:creationId xmlns:a16="http://schemas.microsoft.com/office/drawing/2014/main" id="{ECA03C34-122C-4420-A791-BFD7359FE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7" r="20749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E2250EE-6A3F-4EC0-B000-A4B103C6F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1514" b="1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22" name="Title 5">
            <a:extLst>
              <a:ext uri="{FF2B5EF4-FFF2-40B4-BE49-F238E27FC236}">
                <a16:creationId xmlns:a16="http://schemas.microsoft.com/office/drawing/2014/main" id="{4C1C0154-C18C-43FB-A0A4-F29DA3098E94}"/>
              </a:ext>
            </a:extLst>
          </p:cNvPr>
          <p:cNvSpPr txBox="1">
            <a:spLocks/>
          </p:cNvSpPr>
          <p:nvPr/>
        </p:nvSpPr>
        <p:spPr>
          <a:xfrm>
            <a:off x="468921" y="1314994"/>
            <a:ext cx="7209693" cy="81024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+mn-lt"/>
              </a:rPr>
              <a:t>THANK YOU</a:t>
            </a:r>
            <a:endParaRPr lang="ru-RU" sz="9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 Locations _ distribution</a:t>
            </a:r>
          </a:p>
        </p:txBody>
      </p:sp>
      <p:pic>
        <p:nvPicPr>
          <p:cNvPr id="16" name="Content Placeholder 1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5F1BE3E-179F-40DE-AE2C-E41AFBE82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3" y="1294838"/>
            <a:ext cx="9909810" cy="5486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83172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 Locations _ density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5089144-FAA5-455D-B530-EA44D489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52" y="1294838"/>
            <a:ext cx="9909810" cy="5486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6651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pic>
        <p:nvPicPr>
          <p:cNvPr id="7" name="Content Placeholder 6" descr="The inside of a building&#10;&#10;Description automatically generated">
            <a:extLst>
              <a:ext uri="{FF2B5EF4-FFF2-40B4-BE49-F238E27FC236}">
                <a16:creationId xmlns:a16="http://schemas.microsoft.com/office/drawing/2014/main" id="{473A1F14-9646-4052-936B-700405D3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9" r="48885" b="40159"/>
          <a:stretch/>
        </p:blipFill>
        <p:spPr>
          <a:xfrm>
            <a:off x="657459" y="3956364"/>
            <a:ext cx="4667229" cy="1689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0B01D-DCA1-48A2-9862-798FCEDF8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2" r="51420" b="19087"/>
          <a:stretch/>
        </p:blipFill>
        <p:spPr>
          <a:xfrm>
            <a:off x="5258133" y="3956364"/>
            <a:ext cx="4409844" cy="1700897"/>
          </a:xfrm>
          <a:prstGeom prst="rect">
            <a:avLst/>
          </a:prstGeom>
        </p:spPr>
      </p:pic>
      <p:pic>
        <p:nvPicPr>
          <p:cNvPr id="9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CE095F-7C09-4B3E-B985-601277905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0" y="1690688"/>
            <a:ext cx="9010518" cy="2020574"/>
          </a:xfrm>
        </p:spPr>
      </p:pic>
    </p:spTree>
    <p:extLst>
      <p:ext uri="{BB962C8B-B14F-4D97-AF65-F5344CB8AC3E}">
        <p14:creationId xmlns:p14="http://schemas.microsoft.com/office/powerpoint/2010/main" val="28881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pic>
        <p:nvPicPr>
          <p:cNvPr id="7" name="Content Placeholder 6" descr="The inside of a building&#10;&#10;Description automatically generated">
            <a:extLst>
              <a:ext uri="{FF2B5EF4-FFF2-40B4-BE49-F238E27FC236}">
                <a16:creationId xmlns:a16="http://schemas.microsoft.com/office/drawing/2014/main" id="{B1E231C4-993F-42AF-839C-1F655F718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3" t="40043" b="20330"/>
          <a:stretch/>
        </p:blipFill>
        <p:spPr>
          <a:xfrm>
            <a:off x="1188591" y="1446937"/>
            <a:ext cx="4625410" cy="3418940"/>
          </a:xfrm>
          <a:prstGeom prst="rect">
            <a:avLst/>
          </a:prstGeom>
        </p:spPr>
      </p:pic>
      <p:pic>
        <p:nvPicPr>
          <p:cNvPr id="6" name="Content Placeholder 6" descr="The inside of a building&#10;&#10;Description automatically generated">
            <a:extLst>
              <a:ext uri="{FF2B5EF4-FFF2-40B4-BE49-F238E27FC236}">
                <a16:creationId xmlns:a16="http://schemas.microsoft.com/office/drawing/2014/main" id="{B740FBFE-0458-4F39-AD78-C6F9B8616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57" r="48885"/>
          <a:stretch/>
        </p:blipFill>
        <p:spPr>
          <a:xfrm>
            <a:off x="6250286" y="1385161"/>
            <a:ext cx="4667229" cy="3480716"/>
          </a:xfrm>
          <a:prstGeom prst="rect">
            <a:avLst/>
          </a:prstGeom>
        </p:spPr>
      </p:pic>
      <p:pic>
        <p:nvPicPr>
          <p:cNvPr id="8" name="Content Placeholder 6" descr="The inside of a building&#10;&#10;Description automatically generated">
            <a:extLst>
              <a:ext uri="{FF2B5EF4-FFF2-40B4-BE49-F238E27FC236}">
                <a16:creationId xmlns:a16="http://schemas.microsoft.com/office/drawing/2014/main" id="{CD49A512-7A64-4B7E-8C15-1865E6195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1" r="48885" b="60135"/>
          <a:stretch/>
        </p:blipFill>
        <p:spPr>
          <a:xfrm>
            <a:off x="1331048" y="4896607"/>
            <a:ext cx="4667229" cy="1681111"/>
          </a:xfrm>
          <a:prstGeom prst="rect">
            <a:avLst/>
          </a:prstGeom>
        </p:spPr>
      </p:pic>
      <p:pic>
        <p:nvPicPr>
          <p:cNvPr id="9" name="Content Placeholder 6" descr="The inside of a building&#10;&#10;Description automatically generated">
            <a:extLst>
              <a:ext uri="{FF2B5EF4-FFF2-40B4-BE49-F238E27FC236}">
                <a16:creationId xmlns:a16="http://schemas.microsoft.com/office/drawing/2014/main" id="{ED1EB09E-84BF-413B-9354-74EB7E04D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5" b="79730"/>
          <a:stretch/>
        </p:blipFill>
        <p:spPr>
          <a:xfrm>
            <a:off x="6250285" y="4828879"/>
            <a:ext cx="4667229" cy="17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Top10 Incidents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CFF7DDC-BA3F-4BAD-9485-C649DC68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/>
          <a:stretch/>
        </p:blipFill>
        <p:spPr>
          <a:xfrm>
            <a:off x="428625" y="2045292"/>
            <a:ext cx="11277116" cy="24314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2D2DF-3C8A-418D-BF40-95F304B9AAA8}"/>
              </a:ext>
            </a:extLst>
          </p:cNvPr>
          <p:cNvSpPr txBox="1"/>
          <p:nvPr/>
        </p:nvSpPr>
        <p:spPr>
          <a:xfrm>
            <a:off x="8780584" y="6176963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38.18% of all Incidents</a:t>
            </a:r>
          </a:p>
        </p:txBody>
      </p:sp>
    </p:spTree>
    <p:extLst>
      <p:ext uri="{BB962C8B-B14F-4D97-AF65-F5344CB8AC3E}">
        <p14:creationId xmlns:p14="http://schemas.microsoft.com/office/powerpoint/2010/main" val="134735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E4D-5C09-4AFD-809C-066616B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Top10 Incidents 2011-2019 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C6DD70-4B92-4422-844B-C618B26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70" y="1457325"/>
            <a:ext cx="9400680" cy="47196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A01-6934-4432-93AD-C087DE26D36F}"/>
              </a:ext>
            </a:extLst>
          </p:cNvPr>
          <p:cNvSpPr txBox="1"/>
          <p:nvPr/>
        </p:nvSpPr>
        <p:spPr>
          <a:xfrm>
            <a:off x="838200" y="180459"/>
            <a:ext cx="2224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90CD9-7DAA-4584-B936-C067CC302477}"/>
              </a:ext>
            </a:extLst>
          </p:cNvPr>
          <p:cNvSpPr txBox="1"/>
          <p:nvPr/>
        </p:nvSpPr>
        <p:spPr>
          <a:xfrm>
            <a:off x="8780584" y="6176963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38.18% of all Incidents</a:t>
            </a:r>
          </a:p>
        </p:txBody>
      </p:sp>
    </p:spTree>
    <p:extLst>
      <p:ext uri="{BB962C8B-B14F-4D97-AF65-F5344CB8AC3E}">
        <p14:creationId xmlns:p14="http://schemas.microsoft.com/office/powerpoint/2010/main" val="31603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683</Words>
  <Application>Microsoft Office PowerPoint</Application>
  <PresentationFormat>Widescreen</PresentationFormat>
  <Paragraphs>130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Crime Incidents Analysis</vt:lpstr>
      <vt:lpstr>OUTLINE</vt:lpstr>
      <vt:lpstr>Data Collection and Cleaning</vt:lpstr>
      <vt:lpstr>Incident Locations _ distribution</vt:lpstr>
      <vt:lpstr>Incident Locations _ density</vt:lpstr>
      <vt:lpstr>Overview</vt:lpstr>
      <vt:lpstr>Overview</vt:lpstr>
      <vt:lpstr>Top10 Incidents</vt:lpstr>
      <vt:lpstr>Top10 Incidents 2011-2019 </vt:lpstr>
      <vt:lpstr>Top10 Incidents 2019</vt:lpstr>
      <vt:lpstr>Delay Reporting</vt:lpstr>
      <vt:lpstr>Delay Reporting</vt:lpstr>
      <vt:lpstr>Delay Reporting</vt:lpstr>
      <vt:lpstr>Supervised Machine Learning</vt:lpstr>
      <vt:lpstr>Classification_ Random forest</vt:lpstr>
      <vt:lpstr>Classification_ Classifiers</vt:lpstr>
      <vt:lpstr>Unsupervised Machine Learning</vt:lpstr>
      <vt:lpstr>Unsupervised Machine Learning</vt:lpstr>
      <vt:lpstr>Unsupervised Machine Learning</vt:lpstr>
      <vt:lpstr>Unsupervised Machine Learning</vt:lpstr>
      <vt:lpstr>Time Series_ Forecasting</vt:lpstr>
      <vt:lpstr>Time Series_ time series by date</vt:lpstr>
      <vt:lpstr>Time Series_ time series by month</vt:lpstr>
      <vt:lpstr>Time Series_ decompose</vt:lpstr>
      <vt:lpstr>Time Series_ anomaly detection by date</vt:lpstr>
      <vt:lpstr>Time Series_ anomaly detection by month</vt:lpstr>
      <vt:lpstr>Time Series_ stationary by date </vt:lpstr>
      <vt:lpstr>Time Series_ stationary by month</vt:lpstr>
      <vt:lpstr>Time Series_ ARIMA</vt:lpstr>
      <vt:lpstr>Time Series_ ARIMA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Incidents Analysis</dc:title>
  <dc:creator>Chunxia Cao</dc:creator>
  <cp:lastModifiedBy>Chunxia Cao</cp:lastModifiedBy>
  <cp:revision>9</cp:revision>
  <dcterms:created xsi:type="dcterms:W3CDTF">2020-04-14T19:12:42Z</dcterms:created>
  <dcterms:modified xsi:type="dcterms:W3CDTF">2020-04-27T19:54:34Z</dcterms:modified>
</cp:coreProperties>
</file>