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634" r:id="rId3"/>
    <p:sldId id="636" r:id="rId4"/>
    <p:sldId id="647" r:id="rId5"/>
    <p:sldId id="649" r:id="rId6"/>
    <p:sldId id="648" r:id="rId7"/>
    <p:sldId id="650" r:id="rId8"/>
    <p:sldId id="657" r:id="rId9"/>
    <p:sldId id="658" r:id="rId10"/>
    <p:sldId id="651" r:id="rId11"/>
    <p:sldId id="652" r:id="rId12"/>
    <p:sldId id="653" r:id="rId13"/>
    <p:sldId id="654" r:id="rId14"/>
    <p:sldId id="655" r:id="rId15"/>
    <p:sldId id="656" r:id="rId16"/>
    <p:sldId id="639"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ui Carrie" initials="TC" lastIdx="4" clrIdx="0">
    <p:extLst/>
  </p:cmAuthor>
  <p:cmAuthor id="2" name="李彦增" initials="李彦增" lastIdx="1" clrIdx="1">
    <p:extLst/>
  </p:cmAuthor>
  <p:cmAuthor id="3" name="李彦增" initials="李彦增 [2]"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6592" autoAdjust="0"/>
  </p:normalViewPr>
  <p:slideViewPr>
    <p:cSldViewPr>
      <p:cViewPr varScale="1">
        <p:scale>
          <a:sx n="66" d="100"/>
          <a:sy n="66" d="100"/>
        </p:scale>
        <p:origin x="1819"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A9824-87B0-43EB-8DE4-81183C5F5AA7}" type="datetimeFigureOut">
              <a:rPr lang="zh-CN" altLang="en-US" smtClean="0"/>
              <a:pPr/>
              <a:t>2019/1/23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F1B8BA-259B-4221-9250-E6189C173DBD}" type="slidenum">
              <a:rPr lang="zh-CN" altLang="en-US" smtClean="0"/>
              <a:pPr/>
              <a:t>‹#›</a:t>
            </a:fld>
            <a:endParaRPr lang="zh-CN" altLang="en-US"/>
          </a:p>
        </p:txBody>
      </p:sp>
    </p:spTree>
    <p:extLst>
      <p:ext uri="{BB962C8B-B14F-4D97-AF65-F5344CB8AC3E}">
        <p14:creationId xmlns:p14="http://schemas.microsoft.com/office/powerpoint/2010/main" val="331066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F1B8BA-259B-4221-9250-E6189C173DBD}" type="slidenum">
              <a:rPr lang="zh-CN" altLang="en-US" smtClean="0"/>
              <a:pPr/>
              <a:t>2</a:t>
            </a:fld>
            <a:endParaRPr lang="zh-CN" altLang="en-US"/>
          </a:p>
        </p:txBody>
      </p:sp>
    </p:spTree>
    <p:extLst>
      <p:ext uri="{BB962C8B-B14F-4D97-AF65-F5344CB8AC3E}">
        <p14:creationId xmlns:p14="http://schemas.microsoft.com/office/powerpoint/2010/main" val="3492231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1B8BA-259B-4221-9250-E6189C173DBD}" type="slidenum">
              <a:rPr lang="zh-CN" altLang="en-US" smtClean="0"/>
              <a:pPr/>
              <a:t>5</a:t>
            </a:fld>
            <a:endParaRPr lang="zh-CN" altLang="en-US"/>
          </a:p>
        </p:txBody>
      </p:sp>
    </p:spTree>
    <p:extLst>
      <p:ext uri="{BB962C8B-B14F-4D97-AF65-F5344CB8AC3E}">
        <p14:creationId xmlns:p14="http://schemas.microsoft.com/office/powerpoint/2010/main" val="1688776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横轴特征分别是online_time,month_traffic,1_total_fee,service2_caller_time,3_total_fee,2_total_fee,last_month_traffic,many_over_bill</a:t>
            </a:r>
          </a:p>
          <a:p>
            <a:r>
              <a:rPr lang="zh-CN" altLang="en-US" dirty="0"/>
              <a:t>4_total_fee,contract_time,service1_caller_time,local_trafffic_month,age,pay_num,local_caller_time,contract_type,pay_times</a:t>
            </a:r>
          </a:p>
          <a:p>
            <a:r>
              <a:rPr lang="zh-CN" altLang="en-US" dirty="0"/>
              <a:t>former_complaint_num,gender,is_promise_low_consume,is_mix_service,former_complaint_fee</a:t>
            </a:r>
          </a:p>
          <a:p>
            <a:endParaRPr lang="zh-CN" altLang="en-US" dirty="0"/>
          </a:p>
        </p:txBody>
      </p:sp>
      <p:sp>
        <p:nvSpPr>
          <p:cNvPr id="4" name="灯片编号占位符 3"/>
          <p:cNvSpPr>
            <a:spLocks noGrp="1"/>
          </p:cNvSpPr>
          <p:nvPr>
            <p:ph type="sldNum" sz="quarter" idx="5"/>
          </p:nvPr>
        </p:nvSpPr>
        <p:spPr/>
        <p:txBody>
          <a:bodyPr/>
          <a:lstStyle/>
          <a:p>
            <a:fld id="{A0F1B8BA-259B-4221-9250-E6189C173DBD}" type="slidenum">
              <a:rPr lang="zh-CN" altLang="en-US" smtClean="0"/>
              <a:pPr/>
              <a:t>7</a:t>
            </a:fld>
            <a:endParaRPr lang="zh-CN" altLang="en-US"/>
          </a:p>
        </p:txBody>
      </p:sp>
    </p:spTree>
    <p:extLst>
      <p:ext uri="{BB962C8B-B14F-4D97-AF65-F5344CB8AC3E}">
        <p14:creationId xmlns:p14="http://schemas.microsoft.com/office/powerpoint/2010/main" val="97896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2019/1/23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323528" y="6376243"/>
            <a:ext cx="504056"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fld id="{0C913308-F349-4B6D-A68A-DD1791B4A57B}" type="slidenum">
              <a:rPr lang="zh-CN" altLang="en-US" smtClean="0"/>
              <a:pPr/>
              <a:t>‹#›</a:t>
            </a:fld>
            <a:endParaRPr lang="zh-CN" altLang="en-US" dirty="0"/>
          </a:p>
        </p:txBody>
      </p:sp>
      <p:cxnSp>
        <p:nvCxnSpPr>
          <p:cNvPr id="5" name="直接连接符 4"/>
          <p:cNvCxnSpPr/>
          <p:nvPr userDrawn="1"/>
        </p:nvCxnSpPr>
        <p:spPr>
          <a:xfrm>
            <a:off x="251520" y="620688"/>
            <a:ext cx="568863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242" name="Picture 2" descr="C:\Users\dabao\Desktop\中文网标识展示\中国科学院大学（横式）.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063654" y="116632"/>
            <a:ext cx="2900834" cy="60830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988840"/>
            <a:ext cx="8496944" cy="1080120"/>
          </a:xfrm>
        </p:spPr>
        <p:txBody>
          <a:bodyPr anchor="ctr" anchorCtr="0"/>
          <a:lstStyle/>
          <a:p>
            <a:pPr>
              <a:lnSpc>
                <a:spcPct val="150000"/>
              </a:lnSpc>
              <a:spcBef>
                <a:spcPts val="600"/>
              </a:spcBef>
              <a:spcAft>
                <a:spcPts val="600"/>
              </a:spcAft>
            </a:pPr>
            <a:r>
              <a:rPr lang="zh-CN" altLang="en-US" sz="3200" b="1" dirty="0">
                <a:latin typeface="微软雅黑" pitchFamily="34" charset="-122"/>
                <a:ea typeface="微软雅黑" pitchFamily="34" charset="-122"/>
              </a:rPr>
              <a:t>面向电信行业存量用户的智能套餐</a:t>
            </a:r>
            <a:br>
              <a:rPr lang="en-US" altLang="zh-CN" sz="3200" b="1" dirty="0">
                <a:latin typeface="微软雅黑" pitchFamily="34" charset="-122"/>
                <a:ea typeface="微软雅黑" pitchFamily="34" charset="-122"/>
              </a:rPr>
            </a:br>
            <a:r>
              <a:rPr lang="zh-CN" altLang="en-US" sz="3200" b="1" dirty="0">
                <a:latin typeface="微软雅黑" pitchFamily="34" charset="-122"/>
                <a:ea typeface="微软雅黑" pitchFamily="34" charset="-122"/>
              </a:rPr>
              <a:t>个性化匹配模型</a:t>
            </a:r>
            <a:endParaRPr lang="zh-CN" altLang="en-US" sz="2800" b="1" dirty="0">
              <a:latin typeface="微软雅黑" pitchFamily="34" charset="-122"/>
              <a:ea typeface="微软雅黑" pitchFamily="34" charset="-122"/>
            </a:endParaRPr>
          </a:p>
        </p:txBody>
      </p:sp>
      <p:sp>
        <p:nvSpPr>
          <p:cNvPr id="6" name="标题 1"/>
          <p:cNvSpPr txBox="1">
            <a:spLocks/>
          </p:cNvSpPr>
          <p:nvPr/>
        </p:nvSpPr>
        <p:spPr>
          <a:xfrm>
            <a:off x="683568" y="5418481"/>
            <a:ext cx="7128792" cy="612068"/>
          </a:xfrm>
          <a:prstGeom prst="rect">
            <a:avLst/>
          </a:prstGeom>
        </p:spPr>
        <p:txBody>
          <a:bodyPr anchor="t"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600"/>
              </a:spcBef>
              <a:spcAft>
                <a:spcPts val="600"/>
              </a:spcAft>
            </a:pPr>
            <a:r>
              <a:rPr lang="zh-CN" altLang="en-US" sz="2800" dirty="0">
                <a:latin typeface="华文楷体" pitchFamily="2" charset="-122"/>
                <a:ea typeface="华文楷体" pitchFamily="2" charset="-122"/>
              </a:rPr>
              <a:t>   </a:t>
            </a:r>
            <a:r>
              <a:rPr lang="en-US" altLang="zh-CN" sz="2800" b="1" dirty="0">
                <a:solidFill>
                  <a:srgbClr val="002060"/>
                </a:solidFill>
                <a:latin typeface="华文仿宋" pitchFamily="2" charset="-122"/>
                <a:ea typeface="华文仿宋" pitchFamily="2" charset="-122"/>
              </a:rPr>
              <a:t>carrie  &amp;   </a:t>
            </a:r>
            <a:r>
              <a:rPr lang="en-US" altLang="zh-CN" sz="2800" b="1" dirty="0" err="1">
                <a:solidFill>
                  <a:srgbClr val="002060"/>
                </a:solidFill>
                <a:latin typeface="华文仿宋" pitchFamily="2" charset="-122"/>
                <a:ea typeface="华文仿宋" pitchFamily="2" charset="-122"/>
              </a:rPr>
              <a:t>lsvih</a:t>
            </a:r>
            <a:endParaRPr lang="en-US" altLang="zh-CN" sz="2800" b="1" dirty="0">
              <a:solidFill>
                <a:srgbClr val="002060"/>
              </a:solidFill>
              <a:latin typeface="华文仿宋" pitchFamily="2" charset="-122"/>
              <a:ea typeface="华文仿宋" pitchFamily="2" charset="-122"/>
            </a:endParaRPr>
          </a:p>
          <a:p>
            <a:pPr>
              <a:spcBef>
                <a:spcPts val="600"/>
              </a:spcBef>
              <a:spcAft>
                <a:spcPts val="600"/>
              </a:spcAft>
            </a:pPr>
            <a:endParaRPr lang="zh-CN" altLang="en-US" sz="2800" dirty="0">
              <a:latin typeface="华文楷体" pitchFamily="2" charset="-122"/>
              <a:ea typeface="华文楷体" pitchFamily="2" charset="-122"/>
            </a:endParaRPr>
          </a:p>
        </p:txBody>
      </p:sp>
      <p:sp>
        <p:nvSpPr>
          <p:cNvPr id="4" name="标题 1"/>
          <p:cNvSpPr>
            <a:spLocks noChangeArrowheads="1"/>
          </p:cNvSpPr>
          <p:nvPr/>
        </p:nvSpPr>
        <p:spPr bwMode="auto">
          <a:xfrm>
            <a:off x="179512" y="116632"/>
            <a:ext cx="576064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面向电信行业存量用户的智能套餐个性化匹配模型</a:t>
            </a:r>
          </a:p>
        </p:txBody>
      </p:sp>
      <p:grpSp>
        <p:nvGrpSpPr>
          <p:cNvPr id="11" name="组合 10">
            <a:extLst>
              <a:ext uri="{FF2B5EF4-FFF2-40B4-BE49-F238E27FC236}">
                <a16:creationId xmlns:a16="http://schemas.microsoft.com/office/drawing/2014/main" id="{24845BF0-CE6D-40C1-9314-DECE0F5A5DF4}"/>
              </a:ext>
            </a:extLst>
          </p:cNvPr>
          <p:cNvGrpSpPr/>
          <p:nvPr/>
        </p:nvGrpSpPr>
        <p:grpSpPr>
          <a:xfrm>
            <a:off x="1691680" y="3789041"/>
            <a:ext cx="5472608" cy="1808237"/>
            <a:chOff x="1531390" y="4279829"/>
            <a:chExt cx="5472608" cy="1808237"/>
          </a:xfrm>
        </p:grpSpPr>
        <p:sp>
          <p:nvSpPr>
            <p:cNvPr id="7" name="标题 1"/>
            <p:cNvSpPr txBox="1">
              <a:spLocks/>
            </p:cNvSpPr>
            <p:nvPr/>
          </p:nvSpPr>
          <p:spPr>
            <a:xfrm>
              <a:off x="1531390" y="4279829"/>
              <a:ext cx="3312368" cy="612068"/>
            </a:xfrm>
            <a:prstGeom prst="rect">
              <a:avLst/>
            </a:prstGeom>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zh-CN" altLang="en-US" sz="2800" b="1" dirty="0">
                  <a:solidFill>
                    <a:srgbClr val="002060"/>
                  </a:solidFill>
                  <a:latin typeface="华文仿宋" pitchFamily="2" charset="-122"/>
                  <a:ea typeface="华文仿宋" pitchFamily="2" charset="-122"/>
                </a:rPr>
                <a:t> 队伍名称：</a:t>
              </a:r>
              <a:endParaRPr lang="en-US" altLang="zh-CN" sz="2800" b="1" dirty="0">
                <a:solidFill>
                  <a:srgbClr val="002060"/>
                </a:solidFill>
                <a:latin typeface="华文仿宋" pitchFamily="2" charset="-122"/>
                <a:ea typeface="华文仿宋" pitchFamily="2" charset="-122"/>
              </a:endParaRPr>
            </a:p>
          </p:txBody>
        </p:sp>
        <p:sp>
          <p:nvSpPr>
            <p:cNvPr id="8" name="标题 1">
              <a:extLst>
                <a:ext uri="{FF2B5EF4-FFF2-40B4-BE49-F238E27FC236}">
                  <a16:creationId xmlns:a16="http://schemas.microsoft.com/office/drawing/2014/main" id="{EDE3906D-D274-4949-AD02-73137D69E125}"/>
                </a:ext>
              </a:extLst>
            </p:cNvPr>
            <p:cNvSpPr txBox="1">
              <a:spLocks/>
            </p:cNvSpPr>
            <p:nvPr/>
          </p:nvSpPr>
          <p:spPr>
            <a:xfrm>
              <a:off x="2395486" y="5189188"/>
              <a:ext cx="4608512" cy="898878"/>
            </a:xfrm>
            <a:prstGeom prst="rect">
              <a:avLst/>
            </a:prstGeom>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zh-CN" altLang="en-US" sz="2800" b="1" dirty="0">
                  <a:solidFill>
                    <a:srgbClr val="002060"/>
                  </a:solidFill>
                  <a:latin typeface="华文仿宋" pitchFamily="2" charset="-122"/>
                  <a:ea typeface="华文仿宋" pitchFamily="2" charset="-122"/>
                </a:rPr>
                <a:t>初赛排名</a:t>
              </a:r>
              <a:r>
                <a:rPr lang="en-US" altLang="zh-CN" sz="2800" b="1" dirty="0">
                  <a:solidFill>
                    <a:srgbClr val="002060"/>
                  </a:solidFill>
                  <a:latin typeface="华文仿宋" pitchFamily="2" charset="-122"/>
                  <a:ea typeface="华文仿宋" pitchFamily="2" charset="-122"/>
                </a:rPr>
                <a:t>:        212</a:t>
              </a:r>
              <a:r>
                <a:rPr lang="zh-CN" altLang="en-US" sz="2800" b="1" dirty="0">
                  <a:solidFill>
                    <a:srgbClr val="002060"/>
                  </a:solidFill>
                  <a:latin typeface="华文仿宋" pitchFamily="2" charset="-122"/>
                  <a:ea typeface="华文仿宋" pitchFamily="2" charset="-122"/>
                </a:rPr>
                <a:t>名（</a:t>
              </a:r>
              <a:r>
                <a:rPr lang="en-US" altLang="zh-CN" sz="2800" b="1" dirty="0">
                  <a:solidFill>
                    <a:srgbClr val="002060"/>
                  </a:solidFill>
                  <a:latin typeface="华文仿宋" pitchFamily="2" charset="-122"/>
                  <a:ea typeface="华文仿宋" pitchFamily="2" charset="-122"/>
                </a:rPr>
                <a:t>0.7425</a:t>
              </a:r>
              <a:r>
                <a:rPr lang="zh-CN" altLang="en-US" sz="2800" b="1" dirty="0">
                  <a:solidFill>
                    <a:srgbClr val="002060"/>
                  </a:solidFill>
                  <a:latin typeface="华文仿宋" pitchFamily="2" charset="-122"/>
                  <a:ea typeface="华文仿宋" pitchFamily="2" charset="-122"/>
                </a:rPr>
                <a:t>） </a:t>
              </a:r>
              <a:endParaRPr lang="zh-CN" altLang="en-US" sz="2400" b="1" dirty="0">
                <a:solidFill>
                  <a:srgbClr val="002060"/>
                </a:solidFill>
                <a:latin typeface="华文仿宋" pitchFamily="2" charset="-122"/>
                <a:ea typeface="华文仿宋" pitchFamily="2" charset="-122"/>
              </a:endParaRPr>
            </a:p>
          </p:txBody>
        </p:sp>
        <p:sp>
          <p:nvSpPr>
            <p:cNvPr id="9" name="标题 1">
              <a:extLst>
                <a:ext uri="{FF2B5EF4-FFF2-40B4-BE49-F238E27FC236}">
                  <a16:creationId xmlns:a16="http://schemas.microsoft.com/office/drawing/2014/main" id="{2902FE4D-CD5E-4B2B-8303-2B38D882B25D}"/>
                </a:ext>
              </a:extLst>
            </p:cNvPr>
            <p:cNvSpPr txBox="1">
              <a:spLocks/>
            </p:cNvSpPr>
            <p:nvPr/>
          </p:nvSpPr>
          <p:spPr>
            <a:xfrm>
              <a:off x="1531390" y="4783884"/>
              <a:ext cx="3312368" cy="612068"/>
            </a:xfrm>
            <a:prstGeom prst="rect">
              <a:avLst/>
            </a:prstGeom>
          </p:spPr>
          <p:txBody>
            <a:bodyPr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zh-CN" altLang="en-US" sz="2800" b="1" dirty="0">
                  <a:solidFill>
                    <a:srgbClr val="002060"/>
                  </a:solidFill>
                  <a:latin typeface="华文仿宋" pitchFamily="2" charset="-122"/>
                  <a:ea typeface="华文仿宋" pitchFamily="2" charset="-122"/>
                </a:rPr>
                <a:t> 最高排名：</a:t>
              </a:r>
              <a:endParaRPr lang="en-US" altLang="zh-CN" sz="2800" b="1" dirty="0">
                <a:solidFill>
                  <a:srgbClr val="002060"/>
                </a:solidFill>
                <a:latin typeface="华文仿宋" pitchFamily="2" charset="-122"/>
                <a:ea typeface="华文仿宋" pitchFamily="2" charset="-122"/>
              </a:endParaRPr>
            </a:p>
          </p:txBody>
        </p:sp>
        <p:sp>
          <p:nvSpPr>
            <p:cNvPr id="5" name="文本框 4">
              <a:extLst>
                <a:ext uri="{FF2B5EF4-FFF2-40B4-BE49-F238E27FC236}">
                  <a16:creationId xmlns:a16="http://schemas.microsoft.com/office/drawing/2014/main" id="{06EC91C9-3AC1-43D1-ACF0-3CEE2697BA44}"/>
                </a:ext>
              </a:extLst>
            </p:cNvPr>
            <p:cNvSpPr txBox="1"/>
            <p:nvPr/>
          </p:nvSpPr>
          <p:spPr>
            <a:xfrm>
              <a:off x="5364088" y="4872739"/>
              <a:ext cx="720080" cy="523220"/>
            </a:xfrm>
            <a:prstGeom prst="rect">
              <a:avLst/>
            </a:prstGeom>
            <a:noFill/>
          </p:spPr>
          <p:txBody>
            <a:bodyPr wrap="square" rtlCol="0">
              <a:spAutoFit/>
            </a:bodyPr>
            <a:lstStyle/>
            <a:p>
              <a:r>
                <a:rPr lang="en-US" altLang="zh-CN" sz="2800" b="1" dirty="0">
                  <a:solidFill>
                    <a:srgbClr val="002060"/>
                  </a:solidFill>
                  <a:latin typeface="华文仿宋" pitchFamily="2" charset="-122"/>
                  <a:ea typeface="华文仿宋" pitchFamily="2" charset="-122"/>
                  <a:cs typeface="+mj-cs"/>
                </a:rPr>
                <a:t>1</a:t>
              </a:r>
              <a:endParaRPr lang="zh-CN" altLang="en-US" sz="2800" b="1" dirty="0">
                <a:solidFill>
                  <a:srgbClr val="002060"/>
                </a:solidFill>
                <a:latin typeface="华文仿宋" pitchFamily="2" charset="-122"/>
                <a:ea typeface="华文仿宋" pitchFamily="2" charset="-122"/>
                <a:cs typeface="+mj-cs"/>
              </a:endParaRPr>
            </a:p>
          </p:txBody>
        </p:sp>
        <p:sp>
          <p:nvSpPr>
            <p:cNvPr id="10" name="文本框 9">
              <a:extLst>
                <a:ext uri="{FF2B5EF4-FFF2-40B4-BE49-F238E27FC236}">
                  <a16:creationId xmlns:a16="http://schemas.microsoft.com/office/drawing/2014/main" id="{B202AB4D-7A65-4BAA-BEE9-471E281D13F3}"/>
                </a:ext>
              </a:extLst>
            </p:cNvPr>
            <p:cNvSpPr txBox="1"/>
            <p:nvPr/>
          </p:nvSpPr>
          <p:spPr>
            <a:xfrm>
              <a:off x="4959171" y="4368677"/>
              <a:ext cx="1696128" cy="523220"/>
            </a:xfrm>
            <a:prstGeom prst="rect">
              <a:avLst/>
            </a:prstGeom>
            <a:noFill/>
          </p:spPr>
          <p:txBody>
            <a:bodyPr wrap="square" rtlCol="0">
              <a:spAutoFit/>
            </a:bodyPr>
            <a:lstStyle/>
            <a:p>
              <a:r>
                <a:rPr lang="zh-CN" altLang="en-US" sz="2800" b="1" dirty="0">
                  <a:solidFill>
                    <a:srgbClr val="002060"/>
                  </a:solidFill>
                  <a:latin typeface="华文仿宋" pitchFamily="2" charset="-122"/>
                  <a:ea typeface="华文仿宋" pitchFamily="2" charset="-122"/>
                  <a:cs typeface="+mj-cs"/>
                </a:rPr>
                <a:t>做作业</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模型</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64694" y="735350"/>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尝试过的模型</a:t>
            </a:r>
          </a:p>
        </p:txBody>
      </p:sp>
      <p:sp>
        <p:nvSpPr>
          <p:cNvPr id="2" name="矩形 1">
            <a:extLst>
              <a:ext uri="{FF2B5EF4-FFF2-40B4-BE49-F238E27FC236}">
                <a16:creationId xmlns:a16="http://schemas.microsoft.com/office/drawing/2014/main" id="{1BA0C48C-05F5-4326-B7A1-DFB1F0613808}"/>
              </a:ext>
            </a:extLst>
          </p:cNvPr>
          <p:cNvSpPr/>
          <p:nvPr/>
        </p:nvSpPr>
        <p:spPr>
          <a:xfrm>
            <a:off x="280613" y="1175116"/>
            <a:ext cx="8582773" cy="1293752"/>
          </a:xfrm>
          <a:prstGeom prst="rect">
            <a:avLst/>
          </a:prstGeom>
        </p:spPr>
        <p:txBody>
          <a:bodyPr wrap="square">
            <a:spAutoFit/>
          </a:bodyPr>
          <a:lstStyle/>
          <a:p>
            <a:pPr marL="914400" lvl="1" indent="-457200" algn="just">
              <a:lnSpc>
                <a:spcPct val="125000"/>
              </a:lnSpc>
              <a:buFont typeface="+mj-ea"/>
              <a:buAutoNum type="circleNumDbPlain"/>
            </a:pPr>
            <a:r>
              <a:rPr lang="zh-CN" altLang="en-US" sz="2000" b="1" dirty="0">
                <a:solidFill>
                  <a:srgbClr val="002060"/>
                </a:solidFill>
                <a:latin typeface="华文仿宋" pitchFamily="2" charset="-122"/>
                <a:ea typeface="华文仿宋" pitchFamily="2" charset="-122"/>
                <a:cs typeface="Times New Roman" pitchFamily="18" charset="0"/>
              </a:rPr>
              <a:t>决策树</a:t>
            </a:r>
            <a:r>
              <a:rPr lang="en-US" altLang="zh-CN" sz="2000" b="1" dirty="0">
                <a:solidFill>
                  <a:srgbClr val="002060"/>
                </a:solidFill>
                <a:latin typeface="华文仿宋" pitchFamily="2" charset="-122"/>
                <a:ea typeface="华文仿宋" pitchFamily="2" charset="-122"/>
                <a:cs typeface="Times New Roman" pitchFamily="18" charset="0"/>
              </a:rPr>
              <a:t>                </a:t>
            </a:r>
            <a:r>
              <a:rPr lang="zh-CN" altLang="en-US" sz="2000" b="1" dirty="0">
                <a:solidFill>
                  <a:srgbClr val="002060"/>
                </a:solidFill>
                <a:latin typeface="华文仿宋" pitchFamily="2" charset="-122"/>
                <a:ea typeface="华文仿宋" pitchFamily="2" charset="-122"/>
                <a:cs typeface="Times New Roman" pitchFamily="18" charset="0"/>
              </a:rPr>
              <a:t>②随机森林</a:t>
            </a:r>
            <a:r>
              <a:rPr lang="en-US" altLang="zh-CN" sz="2000" b="1" dirty="0">
                <a:solidFill>
                  <a:srgbClr val="002060"/>
                </a:solidFill>
                <a:latin typeface="华文仿宋" pitchFamily="2" charset="-122"/>
                <a:ea typeface="华文仿宋" pitchFamily="2" charset="-122"/>
                <a:cs typeface="Times New Roman" pitchFamily="18" charset="0"/>
              </a:rPr>
              <a:t>                  </a:t>
            </a:r>
            <a:r>
              <a:rPr lang="zh-CN" altLang="en-US" sz="2000" b="1" dirty="0">
                <a:solidFill>
                  <a:srgbClr val="002060"/>
                </a:solidFill>
                <a:latin typeface="华文仿宋" pitchFamily="2" charset="-122"/>
                <a:ea typeface="华文仿宋" pitchFamily="2" charset="-122"/>
                <a:cs typeface="Times New Roman" pitchFamily="18" charset="0"/>
              </a:rPr>
              <a:t>③</a:t>
            </a:r>
            <a:r>
              <a:rPr lang="en-US" altLang="zh-CN" sz="2000" b="1" dirty="0">
                <a:solidFill>
                  <a:srgbClr val="002060"/>
                </a:solidFill>
                <a:latin typeface="华文仿宋" pitchFamily="2" charset="-122"/>
                <a:ea typeface="华文仿宋" pitchFamily="2" charset="-122"/>
                <a:cs typeface="Times New Roman" pitchFamily="18" charset="0"/>
              </a:rPr>
              <a:t>SVM</a:t>
            </a:r>
          </a:p>
          <a:p>
            <a:pPr marL="914400" lvl="1" indent="-457200" algn="just">
              <a:lnSpc>
                <a:spcPct val="125000"/>
              </a:lnSpc>
              <a:buAutoNum type="circleNumDbPlain" startAt="4"/>
            </a:pPr>
            <a:r>
              <a:rPr lang="zh-CN" altLang="en-US" sz="2000" b="1" dirty="0">
                <a:solidFill>
                  <a:srgbClr val="002060"/>
                </a:solidFill>
                <a:latin typeface="华文仿宋" pitchFamily="2" charset="-122"/>
                <a:ea typeface="华文仿宋" pitchFamily="2" charset="-122"/>
                <a:cs typeface="Times New Roman" pitchFamily="18" charset="0"/>
              </a:rPr>
              <a:t>神经网络            ⑤</a:t>
            </a:r>
            <a:r>
              <a:rPr lang="en-US" altLang="zh-CN" sz="2000" b="1" dirty="0" err="1">
                <a:solidFill>
                  <a:srgbClr val="002060"/>
                </a:solidFill>
                <a:latin typeface="华文仿宋" pitchFamily="2" charset="-122"/>
                <a:ea typeface="华文仿宋" pitchFamily="2" charset="-122"/>
                <a:cs typeface="Times New Roman" pitchFamily="18" charset="0"/>
              </a:rPr>
              <a:t>XGBoost</a:t>
            </a:r>
            <a:r>
              <a:rPr lang="en-US" altLang="zh-CN" sz="2000" b="1" dirty="0">
                <a:solidFill>
                  <a:srgbClr val="002060"/>
                </a:solidFill>
                <a:latin typeface="华文仿宋" pitchFamily="2" charset="-122"/>
                <a:ea typeface="华文仿宋" pitchFamily="2" charset="-122"/>
                <a:cs typeface="Times New Roman" pitchFamily="18" charset="0"/>
              </a:rPr>
              <a:t>                   </a:t>
            </a:r>
            <a:r>
              <a:rPr lang="zh-CN" altLang="en-US" sz="2000" b="1" dirty="0">
                <a:solidFill>
                  <a:srgbClr val="002060"/>
                </a:solidFill>
                <a:latin typeface="华文仿宋" pitchFamily="2" charset="-122"/>
                <a:ea typeface="华文仿宋" pitchFamily="2" charset="-122"/>
                <a:cs typeface="Times New Roman" pitchFamily="18" charset="0"/>
              </a:rPr>
              <a:t>⑥</a:t>
            </a:r>
            <a:r>
              <a:rPr lang="en-US" altLang="zh-CN" sz="2000" b="1" dirty="0" err="1">
                <a:solidFill>
                  <a:srgbClr val="002060"/>
                </a:solidFill>
                <a:latin typeface="华文仿宋" pitchFamily="2" charset="-122"/>
                <a:ea typeface="华文仿宋" pitchFamily="2" charset="-122"/>
                <a:cs typeface="Times New Roman" pitchFamily="18" charset="0"/>
              </a:rPr>
              <a:t>LGBoost</a:t>
            </a: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25000"/>
              </a:lnSpc>
            </a:pPr>
            <a:r>
              <a:rPr lang="zh-CN" altLang="en-US" sz="2000" b="1" dirty="0">
                <a:solidFill>
                  <a:srgbClr val="002060"/>
                </a:solidFill>
                <a:latin typeface="华文仿宋" pitchFamily="2" charset="-122"/>
                <a:ea typeface="华文仿宋" pitchFamily="2" charset="-122"/>
                <a:cs typeface="Times New Roman" pitchFamily="18" charset="0"/>
              </a:rPr>
              <a:t>最终在</a:t>
            </a:r>
            <a:r>
              <a:rPr lang="en-US" altLang="zh-CN" sz="2400" b="1" dirty="0" err="1">
                <a:solidFill>
                  <a:srgbClr val="FF0000"/>
                </a:solidFill>
                <a:latin typeface="华文仿宋" pitchFamily="2" charset="-122"/>
                <a:ea typeface="华文仿宋" pitchFamily="2" charset="-122"/>
                <a:cs typeface="Times New Roman" pitchFamily="18" charset="0"/>
              </a:rPr>
              <a:t>XGBoost</a:t>
            </a:r>
            <a:r>
              <a:rPr lang="zh-CN" altLang="en-US" sz="2000" b="1" dirty="0">
                <a:solidFill>
                  <a:srgbClr val="002060"/>
                </a:solidFill>
                <a:latin typeface="华文仿宋" pitchFamily="2" charset="-122"/>
                <a:ea typeface="华文仿宋" pitchFamily="2" charset="-122"/>
                <a:cs typeface="Times New Roman" pitchFamily="18" charset="0"/>
              </a:rPr>
              <a:t>上取得最佳的效果，后续实验都在</a:t>
            </a:r>
            <a:r>
              <a:rPr lang="en-US" altLang="zh-CN" sz="2000" b="1" dirty="0" err="1">
                <a:solidFill>
                  <a:srgbClr val="002060"/>
                </a:solidFill>
                <a:latin typeface="华文仿宋" pitchFamily="2" charset="-122"/>
                <a:ea typeface="华文仿宋" pitchFamily="2" charset="-122"/>
                <a:cs typeface="Times New Roman" pitchFamily="18" charset="0"/>
              </a:rPr>
              <a:t>XGBoost</a:t>
            </a:r>
            <a:r>
              <a:rPr lang="zh-CN" altLang="en-US" sz="2000" b="1" dirty="0">
                <a:solidFill>
                  <a:srgbClr val="002060"/>
                </a:solidFill>
                <a:latin typeface="华文仿宋" pitchFamily="2" charset="-122"/>
                <a:ea typeface="华文仿宋" pitchFamily="2" charset="-122"/>
                <a:cs typeface="Times New Roman" pitchFamily="18" charset="0"/>
              </a:rPr>
              <a:t>上进行</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5" name="标题 1">
            <a:extLst>
              <a:ext uri="{FF2B5EF4-FFF2-40B4-BE49-F238E27FC236}">
                <a16:creationId xmlns:a16="http://schemas.microsoft.com/office/drawing/2014/main" id="{65475317-9DED-4115-AEB3-CE22F08B8AAA}"/>
              </a:ext>
            </a:extLst>
          </p:cNvPr>
          <p:cNvSpPr>
            <a:spLocks noChangeArrowheads="1"/>
          </p:cNvSpPr>
          <p:nvPr/>
        </p:nvSpPr>
        <p:spPr bwMode="auto">
          <a:xfrm>
            <a:off x="161724" y="2468868"/>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en-US" altLang="zh-CN" sz="2200" b="1" dirty="0" err="1">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XGBoost</a:t>
            </a:r>
            <a:endPar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7A5BCA44-1613-4152-B050-FFA0BE0D27F0}"/>
              </a:ext>
            </a:extLst>
          </p:cNvPr>
          <p:cNvSpPr/>
          <p:nvPr/>
        </p:nvSpPr>
        <p:spPr>
          <a:xfrm>
            <a:off x="611559" y="2943210"/>
            <a:ext cx="8251827" cy="3914790"/>
          </a:xfrm>
          <a:prstGeom prst="rect">
            <a:avLst/>
          </a:prstGeom>
        </p:spPr>
        <p:txBody>
          <a:bodyPr wrap="square">
            <a:spAutoFit/>
          </a:bodyPr>
          <a:lstStyle/>
          <a:p>
            <a:pPr>
              <a:lnSpc>
                <a:spcPct val="125000"/>
              </a:lnSpc>
            </a:pPr>
            <a:r>
              <a:rPr lang="en-US" altLang="zh-CN" sz="2000" b="1" dirty="0" err="1">
                <a:solidFill>
                  <a:srgbClr val="002060"/>
                </a:solidFill>
                <a:latin typeface="华文仿宋" pitchFamily="2" charset="-122"/>
                <a:ea typeface="华文仿宋" pitchFamily="2" charset="-122"/>
                <a:cs typeface="Times New Roman" pitchFamily="18" charset="0"/>
              </a:rPr>
              <a:t>GBoost</a:t>
            </a:r>
            <a:r>
              <a:rPr lang="zh-CN" altLang="zh-CN" sz="2000" b="1" dirty="0">
                <a:solidFill>
                  <a:srgbClr val="002060"/>
                </a:solidFill>
                <a:latin typeface="华文仿宋" pitchFamily="2" charset="-122"/>
                <a:ea typeface="华文仿宋" pitchFamily="2" charset="-122"/>
                <a:cs typeface="Times New Roman" pitchFamily="18" charset="0"/>
              </a:rPr>
              <a:t>是一种基于</a:t>
            </a:r>
            <a:r>
              <a:rPr lang="zh-CN" altLang="zh-CN" sz="2000" b="1" dirty="0">
                <a:solidFill>
                  <a:srgbClr val="FF0000"/>
                </a:solidFill>
                <a:latin typeface="华文仿宋" pitchFamily="2" charset="-122"/>
                <a:ea typeface="华文仿宋" pitchFamily="2" charset="-122"/>
                <a:cs typeface="Times New Roman" pitchFamily="18" charset="0"/>
              </a:rPr>
              <a:t>树模型</a:t>
            </a:r>
            <a:r>
              <a:rPr lang="zh-CN" altLang="zh-CN" sz="2000" b="1" dirty="0">
                <a:solidFill>
                  <a:srgbClr val="002060"/>
                </a:solidFill>
                <a:latin typeface="华文仿宋" pitchFamily="2" charset="-122"/>
                <a:ea typeface="华文仿宋" pitchFamily="2" charset="-122"/>
                <a:cs typeface="Times New Roman" pitchFamily="18" charset="0"/>
              </a:rPr>
              <a:t>的集成学习方法，用于</a:t>
            </a:r>
            <a:r>
              <a:rPr lang="zh-CN" altLang="zh-CN" sz="2000" b="1" dirty="0">
                <a:solidFill>
                  <a:srgbClr val="FF0000"/>
                </a:solidFill>
                <a:latin typeface="华文仿宋" pitchFamily="2" charset="-122"/>
                <a:ea typeface="华文仿宋" pitchFamily="2" charset="-122"/>
                <a:cs typeface="Times New Roman" pitchFamily="18" charset="0"/>
              </a:rPr>
              <a:t>监督学习</a:t>
            </a:r>
            <a:r>
              <a:rPr lang="zh-CN" altLang="zh-CN" sz="2000" b="1" dirty="0">
                <a:solidFill>
                  <a:srgbClr val="002060"/>
                </a:solidFill>
                <a:latin typeface="华文仿宋" pitchFamily="2" charset="-122"/>
                <a:ea typeface="华文仿宋" pitchFamily="2" charset="-122"/>
                <a:cs typeface="Times New Roman" pitchFamily="18" charset="0"/>
              </a:rPr>
              <a:t>问题</a:t>
            </a:r>
            <a:r>
              <a:rPr lang="en-US" altLang="zh-CN" sz="2000" b="1" dirty="0">
                <a:solidFill>
                  <a:srgbClr val="002060"/>
                </a:solidFill>
                <a:latin typeface="华文仿宋" pitchFamily="2" charset="-122"/>
                <a:ea typeface="华文仿宋" pitchFamily="2" charset="-122"/>
                <a:cs typeface="Times New Roman" pitchFamily="18" charset="0"/>
              </a:rPr>
              <a:t>,</a:t>
            </a:r>
            <a:r>
              <a:rPr lang="zh-CN" altLang="en-US" sz="2000" b="1" dirty="0">
                <a:solidFill>
                  <a:srgbClr val="002060"/>
                </a:solidFill>
                <a:latin typeface="华文仿宋" pitchFamily="2" charset="-122"/>
                <a:ea typeface="华文仿宋" pitchFamily="2" charset="-122"/>
                <a:cs typeface="Times New Roman" pitchFamily="18" charset="0"/>
              </a:rPr>
              <a:t>它</a:t>
            </a:r>
            <a:r>
              <a:rPr lang="zh-CN" altLang="zh-CN" sz="2000" b="1" dirty="0">
                <a:solidFill>
                  <a:srgbClr val="002060"/>
                </a:solidFill>
                <a:latin typeface="华文仿宋" pitchFamily="2" charset="-122"/>
                <a:ea typeface="华文仿宋" pitchFamily="2" charset="-122"/>
                <a:cs typeface="Times New Roman" pitchFamily="18" charset="0"/>
              </a:rPr>
              <a:t>是</a:t>
            </a:r>
            <a:r>
              <a:rPr lang="en-US" altLang="zh-CN" sz="2000" b="1" dirty="0">
                <a:solidFill>
                  <a:srgbClr val="002060"/>
                </a:solidFill>
                <a:latin typeface="华文仿宋" pitchFamily="2" charset="-122"/>
                <a:ea typeface="华文仿宋" pitchFamily="2" charset="-122"/>
                <a:cs typeface="Times New Roman" pitchFamily="18" charset="0"/>
              </a:rPr>
              <a:t>GB</a:t>
            </a:r>
            <a:r>
              <a:rPr lang="zh-CN" altLang="zh-CN" sz="2000" b="1" dirty="0">
                <a:solidFill>
                  <a:srgbClr val="002060"/>
                </a:solidFill>
                <a:latin typeface="华文仿宋" pitchFamily="2" charset="-122"/>
                <a:ea typeface="华文仿宋" pitchFamily="2" charset="-122"/>
                <a:cs typeface="Times New Roman" pitchFamily="18" charset="0"/>
              </a:rPr>
              <a:t>算法的高效实现，</a:t>
            </a:r>
            <a:r>
              <a:rPr lang="zh-CN" altLang="en-US" sz="2000" b="1" dirty="0">
                <a:solidFill>
                  <a:srgbClr val="002060"/>
                </a:solidFill>
                <a:latin typeface="华文仿宋" pitchFamily="2" charset="-122"/>
                <a:ea typeface="华文仿宋" pitchFamily="2" charset="-122"/>
                <a:cs typeface="Times New Roman" pitchFamily="18" charset="0"/>
              </a:rPr>
              <a:t>其</a:t>
            </a:r>
            <a:r>
              <a:rPr lang="zh-CN" altLang="zh-CN" sz="2000" b="1" dirty="0">
                <a:solidFill>
                  <a:srgbClr val="002060"/>
                </a:solidFill>
                <a:latin typeface="华文仿宋" pitchFamily="2" charset="-122"/>
                <a:ea typeface="华文仿宋" pitchFamily="2" charset="-122"/>
                <a:cs typeface="Times New Roman" pitchFamily="18" charset="0"/>
              </a:rPr>
              <a:t>基学习器除了可以是</a:t>
            </a:r>
            <a:r>
              <a:rPr lang="en-US" altLang="zh-CN" sz="2000" b="1" dirty="0">
                <a:solidFill>
                  <a:srgbClr val="002060"/>
                </a:solidFill>
                <a:latin typeface="华文仿宋" pitchFamily="2" charset="-122"/>
                <a:ea typeface="华文仿宋" pitchFamily="2" charset="-122"/>
                <a:cs typeface="Times New Roman" pitchFamily="18" charset="0"/>
              </a:rPr>
              <a:t>CART</a:t>
            </a:r>
            <a:r>
              <a:rPr lang="zh-CN" altLang="zh-CN" sz="2000" b="1" dirty="0">
                <a:solidFill>
                  <a:srgbClr val="002060"/>
                </a:solidFill>
                <a:latin typeface="华文仿宋" pitchFamily="2" charset="-122"/>
                <a:ea typeface="华文仿宋" pitchFamily="2" charset="-122"/>
                <a:cs typeface="Times New Roman" pitchFamily="18" charset="0"/>
              </a:rPr>
              <a:t>（</a:t>
            </a:r>
            <a:r>
              <a:rPr lang="en-US" altLang="zh-CN" sz="2000" b="1" dirty="0" err="1">
                <a:solidFill>
                  <a:srgbClr val="002060"/>
                </a:solidFill>
                <a:latin typeface="华文仿宋" pitchFamily="2" charset="-122"/>
                <a:ea typeface="华文仿宋" pitchFamily="2" charset="-122"/>
                <a:cs typeface="Times New Roman" pitchFamily="18" charset="0"/>
              </a:rPr>
              <a:t>gbtree</a:t>
            </a:r>
            <a:r>
              <a:rPr lang="zh-CN" altLang="zh-CN" sz="2000" b="1" dirty="0">
                <a:solidFill>
                  <a:srgbClr val="002060"/>
                </a:solidFill>
                <a:latin typeface="华文仿宋" pitchFamily="2" charset="-122"/>
                <a:ea typeface="华文仿宋" pitchFamily="2" charset="-122"/>
                <a:cs typeface="Times New Roman" pitchFamily="18" charset="0"/>
              </a:rPr>
              <a:t>）也可以是线性分类器（</a:t>
            </a:r>
            <a:r>
              <a:rPr lang="en-US" altLang="zh-CN" sz="2000" b="1" dirty="0" err="1">
                <a:solidFill>
                  <a:srgbClr val="002060"/>
                </a:solidFill>
                <a:latin typeface="华文仿宋" pitchFamily="2" charset="-122"/>
                <a:ea typeface="华文仿宋" pitchFamily="2" charset="-122"/>
                <a:cs typeface="Times New Roman" pitchFamily="18" charset="0"/>
              </a:rPr>
              <a:t>gblinear</a:t>
            </a:r>
            <a:r>
              <a:rPr lang="zh-CN" altLang="zh-CN" sz="2000" b="1" dirty="0">
                <a:solidFill>
                  <a:srgbClr val="002060"/>
                </a:solidFill>
                <a:latin typeface="华文仿宋" pitchFamily="2" charset="-122"/>
                <a:ea typeface="华文仿宋" pitchFamily="2" charset="-122"/>
                <a:cs typeface="Times New Roman" pitchFamily="18" charset="0"/>
              </a:rPr>
              <a:t>）。</a:t>
            </a:r>
            <a:endParaRPr lang="en-US" altLang="zh-CN" sz="2000" b="1" dirty="0">
              <a:solidFill>
                <a:srgbClr val="002060"/>
              </a:solidFill>
              <a:latin typeface="华文仿宋" pitchFamily="2" charset="-122"/>
              <a:ea typeface="华文仿宋" pitchFamily="2" charset="-122"/>
              <a:cs typeface="Times New Roman" pitchFamily="18" charset="0"/>
            </a:endParaRPr>
          </a:p>
          <a:p>
            <a:endParaRPr lang="en-US" altLang="zh-CN" sz="2000" b="1" dirty="0">
              <a:solidFill>
                <a:srgbClr val="002060"/>
              </a:solidFill>
              <a:latin typeface="华文仿宋" pitchFamily="2" charset="-122"/>
              <a:ea typeface="华文仿宋" pitchFamily="2" charset="-122"/>
              <a:cs typeface="Times New Roman" pitchFamily="18" charset="0"/>
            </a:endParaRPr>
          </a:p>
          <a:p>
            <a:pPr>
              <a:lnSpc>
                <a:spcPct val="125000"/>
              </a:lnSpc>
            </a:pPr>
            <a:r>
              <a:rPr lang="en-US" altLang="zh-CN" sz="2000" b="1" dirty="0" err="1">
                <a:solidFill>
                  <a:srgbClr val="002060"/>
                </a:solidFill>
                <a:latin typeface="华文仿宋" pitchFamily="2" charset="-122"/>
                <a:ea typeface="华文仿宋" pitchFamily="2" charset="-122"/>
                <a:cs typeface="Times New Roman" pitchFamily="18" charset="0"/>
              </a:rPr>
              <a:t>XGBoost</a:t>
            </a:r>
            <a:r>
              <a:rPr lang="zh-CN" altLang="zh-CN" sz="2000" b="1" dirty="0">
                <a:solidFill>
                  <a:srgbClr val="002060"/>
                </a:solidFill>
                <a:latin typeface="华文仿宋" pitchFamily="2" charset="-122"/>
                <a:ea typeface="华文仿宋" pitchFamily="2" charset="-122"/>
                <a:cs typeface="Times New Roman" pitchFamily="18" charset="0"/>
              </a:rPr>
              <a:t>相较与</a:t>
            </a:r>
            <a:r>
              <a:rPr lang="en-US" altLang="zh-CN" sz="2000" b="1" dirty="0">
                <a:solidFill>
                  <a:srgbClr val="002060"/>
                </a:solidFill>
                <a:latin typeface="华文仿宋" pitchFamily="2" charset="-122"/>
                <a:ea typeface="华文仿宋" pitchFamily="2" charset="-122"/>
                <a:cs typeface="Times New Roman" pitchFamily="18" charset="0"/>
              </a:rPr>
              <a:t>GB</a:t>
            </a:r>
            <a:r>
              <a:rPr lang="zh-CN" altLang="zh-CN" sz="2000" b="1" dirty="0">
                <a:solidFill>
                  <a:srgbClr val="002060"/>
                </a:solidFill>
                <a:latin typeface="华文仿宋" pitchFamily="2" charset="-122"/>
                <a:ea typeface="华文仿宋" pitchFamily="2" charset="-122"/>
                <a:cs typeface="Times New Roman" pitchFamily="18" charset="0"/>
              </a:rPr>
              <a:t>、</a:t>
            </a:r>
            <a:r>
              <a:rPr lang="en-US" altLang="zh-CN" sz="2000" b="1" dirty="0">
                <a:solidFill>
                  <a:srgbClr val="002060"/>
                </a:solidFill>
                <a:latin typeface="华文仿宋" pitchFamily="2" charset="-122"/>
                <a:ea typeface="华文仿宋" pitchFamily="2" charset="-122"/>
                <a:cs typeface="Times New Roman" pitchFamily="18" charset="0"/>
              </a:rPr>
              <a:t>GBDT</a:t>
            </a:r>
            <a:r>
              <a:rPr lang="zh-CN" altLang="zh-CN" sz="2000" b="1" dirty="0">
                <a:solidFill>
                  <a:srgbClr val="002060"/>
                </a:solidFill>
                <a:latin typeface="华文仿宋" pitchFamily="2" charset="-122"/>
                <a:ea typeface="华文仿宋" pitchFamily="2" charset="-122"/>
                <a:cs typeface="Times New Roman" pitchFamily="18" charset="0"/>
              </a:rPr>
              <a:t>两种算法具有以下优点：</a:t>
            </a:r>
            <a:endParaRPr lang="en-US" altLang="zh-CN" sz="2000" b="1" dirty="0">
              <a:solidFill>
                <a:srgbClr val="002060"/>
              </a:solidFill>
              <a:latin typeface="华文仿宋" pitchFamily="2" charset="-122"/>
              <a:ea typeface="华文仿宋" pitchFamily="2" charset="-122"/>
              <a:cs typeface="Times New Roman" pitchFamily="18" charset="0"/>
            </a:endParaRPr>
          </a:p>
          <a:p>
            <a:pPr>
              <a:lnSpc>
                <a:spcPct val="125000"/>
              </a:lnSpc>
            </a:pPr>
            <a:r>
              <a:rPr lang="zh-CN" altLang="zh-CN" sz="2000" b="1" dirty="0">
                <a:solidFill>
                  <a:srgbClr val="002060"/>
                </a:solidFill>
                <a:latin typeface="华文仿宋" pitchFamily="2" charset="-122"/>
                <a:ea typeface="华文仿宋" pitchFamily="2" charset="-122"/>
                <a:cs typeface="Times New Roman" pitchFamily="18" charset="0"/>
              </a:rPr>
              <a:t>①正则化</a:t>
            </a:r>
            <a:r>
              <a:rPr lang="en-US" altLang="zh-CN" sz="2000" b="1" dirty="0">
                <a:solidFill>
                  <a:srgbClr val="002060"/>
                </a:solidFill>
                <a:latin typeface="华文仿宋" pitchFamily="2" charset="-122"/>
                <a:ea typeface="华文仿宋" pitchFamily="2" charset="-122"/>
                <a:cs typeface="Times New Roman" pitchFamily="18" charset="0"/>
              </a:rPr>
              <a:t>: </a:t>
            </a:r>
            <a:r>
              <a:rPr lang="zh-CN" altLang="zh-CN" sz="2000" b="1" dirty="0">
                <a:solidFill>
                  <a:srgbClr val="002060"/>
                </a:solidFill>
                <a:latin typeface="华文仿宋" pitchFamily="2" charset="-122"/>
                <a:ea typeface="华文仿宋" pitchFamily="2" charset="-122"/>
                <a:cs typeface="Times New Roman" pitchFamily="18" charset="0"/>
              </a:rPr>
              <a:t>有助于减少过度拟合</a:t>
            </a:r>
            <a:endParaRPr lang="en-US" altLang="zh-CN" sz="2000" b="1" dirty="0">
              <a:solidFill>
                <a:srgbClr val="002060"/>
              </a:solidFill>
              <a:latin typeface="华文仿宋" pitchFamily="2" charset="-122"/>
              <a:ea typeface="华文仿宋" pitchFamily="2" charset="-122"/>
              <a:cs typeface="Times New Roman" pitchFamily="18" charset="0"/>
            </a:endParaRPr>
          </a:p>
          <a:p>
            <a:pPr>
              <a:lnSpc>
                <a:spcPct val="125000"/>
              </a:lnSpc>
            </a:pPr>
            <a:r>
              <a:rPr lang="zh-CN" altLang="zh-CN" sz="2000" b="1" dirty="0">
                <a:solidFill>
                  <a:srgbClr val="002060"/>
                </a:solidFill>
                <a:latin typeface="华文仿宋" pitchFamily="2" charset="-122"/>
                <a:ea typeface="华文仿宋" pitchFamily="2" charset="-122"/>
                <a:cs typeface="Times New Roman" pitchFamily="18" charset="0"/>
              </a:rPr>
              <a:t>②并行处理</a:t>
            </a:r>
            <a:endParaRPr lang="en-US" altLang="zh-CN" sz="2000" b="1" dirty="0">
              <a:solidFill>
                <a:srgbClr val="002060"/>
              </a:solidFill>
              <a:latin typeface="华文仿宋" pitchFamily="2" charset="-122"/>
              <a:ea typeface="华文仿宋" pitchFamily="2" charset="-122"/>
              <a:cs typeface="Times New Roman" pitchFamily="18" charset="0"/>
            </a:endParaRPr>
          </a:p>
          <a:p>
            <a:pPr>
              <a:lnSpc>
                <a:spcPct val="125000"/>
              </a:lnSpc>
            </a:pPr>
            <a:r>
              <a:rPr lang="zh-CN" altLang="zh-CN" sz="2000" b="1" dirty="0">
                <a:solidFill>
                  <a:srgbClr val="002060"/>
                </a:solidFill>
                <a:latin typeface="华文仿宋" pitchFamily="2" charset="-122"/>
                <a:ea typeface="华文仿宋" pitchFamily="2" charset="-122"/>
                <a:cs typeface="Times New Roman" pitchFamily="18" charset="0"/>
              </a:rPr>
              <a:t>③处理缺失值</a:t>
            </a:r>
            <a:endParaRPr lang="en-US" altLang="zh-CN" sz="2000" b="1" dirty="0">
              <a:solidFill>
                <a:srgbClr val="002060"/>
              </a:solidFill>
              <a:latin typeface="华文仿宋" pitchFamily="2" charset="-122"/>
              <a:ea typeface="华文仿宋" pitchFamily="2" charset="-122"/>
              <a:cs typeface="Times New Roman" pitchFamily="18" charset="0"/>
            </a:endParaRPr>
          </a:p>
          <a:p>
            <a:pPr>
              <a:lnSpc>
                <a:spcPct val="125000"/>
              </a:lnSpc>
            </a:pPr>
            <a:r>
              <a:rPr lang="zh-CN" altLang="zh-CN" sz="2000" b="1" dirty="0">
                <a:solidFill>
                  <a:srgbClr val="002060"/>
                </a:solidFill>
                <a:latin typeface="华文仿宋" pitchFamily="2" charset="-122"/>
                <a:ea typeface="华文仿宋" pitchFamily="2" charset="-122"/>
                <a:cs typeface="Times New Roman" pitchFamily="18" charset="0"/>
              </a:rPr>
              <a:t>④内置交叉验证：</a:t>
            </a:r>
            <a:r>
              <a:rPr lang="en-US" altLang="zh-CN" sz="2000" b="1" dirty="0" err="1">
                <a:solidFill>
                  <a:srgbClr val="002060"/>
                </a:solidFill>
                <a:latin typeface="华文仿宋" pitchFamily="2" charset="-122"/>
                <a:ea typeface="华文仿宋" pitchFamily="2" charset="-122"/>
                <a:cs typeface="Times New Roman" pitchFamily="18" charset="0"/>
              </a:rPr>
              <a:t>XGBoost</a:t>
            </a:r>
            <a:r>
              <a:rPr lang="zh-CN" altLang="zh-CN" sz="2000" b="1" dirty="0">
                <a:solidFill>
                  <a:srgbClr val="002060"/>
                </a:solidFill>
                <a:latin typeface="华文仿宋" pitchFamily="2" charset="-122"/>
                <a:ea typeface="华文仿宋" pitchFamily="2" charset="-122"/>
                <a:cs typeface="Times New Roman" pitchFamily="18" charset="0"/>
              </a:rPr>
              <a:t>允许用户在每次增强过程的迭代中运行交叉验证，因此很容易在一次运行中获得精确的最佳增强迭代次数。</a:t>
            </a:r>
            <a:endParaRPr lang="zh-CN" altLang="en-US" sz="2000" b="1" dirty="0">
              <a:solidFill>
                <a:srgbClr val="002060"/>
              </a:solidFill>
              <a:latin typeface="华文仿宋" pitchFamily="2" charset="-122"/>
              <a:ea typeface="华文仿宋" pitchFamily="2" charset="-122"/>
              <a:cs typeface="Times New Roman" pitchFamily="18" charset="0"/>
            </a:endParaRPr>
          </a:p>
        </p:txBody>
      </p:sp>
    </p:spTree>
    <p:extLst>
      <p:ext uri="{BB962C8B-B14F-4D97-AF65-F5344CB8AC3E}">
        <p14:creationId xmlns:p14="http://schemas.microsoft.com/office/powerpoint/2010/main" val="347412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模型</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64694" y="735350"/>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参数调整</a:t>
            </a:r>
          </a:p>
        </p:txBody>
      </p:sp>
      <p:sp>
        <p:nvSpPr>
          <p:cNvPr id="2" name="矩形 1">
            <a:extLst>
              <a:ext uri="{FF2B5EF4-FFF2-40B4-BE49-F238E27FC236}">
                <a16:creationId xmlns:a16="http://schemas.microsoft.com/office/drawing/2014/main" id="{1BA0C48C-05F5-4326-B7A1-DFB1F0613808}"/>
              </a:ext>
            </a:extLst>
          </p:cNvPr>
          <p:cNvSpPr/>
          <p:nvPr/>
        </p:nvSpPr>
        <p:spPr>
          <a:xfrm>
            <a:off x="280613" y="1175116"/>
            <a:ext cx="8582773" cy="452303"/>
          </a:xfrm>
          <a:prstGeom prst="rect">
            <a:avLst/>
          </a:prstGeom>
        </p:spPr>
        <p:txBody>
          <a:bodyPr wrap="square">
            <a:spAutoFit/>
          </a:bodyPr>
          <a:lstStyle/>
          <a:p>
            <a:pPr lvl="1" algn="just">
              <a:lnSpc>
                <a:spcPct val="125000"/>
              </a:lnSpc>
            </a:pPr>
            <a:r>
              <a:rPr lang="zh-CN" altLang="en-US" sz="2000" b="1" dirty="0">
                <a:solidFill>
                  <a:srgbClr val="002060"/>
                </a:solidFill>
                <a:latin typeface="华文仿宋" pitchFamily="2" charset="-122"/>
                <a:ea typeface="华文仿宋" pitchFamily="2" charset="-122"/>
                <a:cs typeface="Times New Roman" pitchFamily="18" charset="0"/>
              </a:rPr>
              <a:t>      在下表经验值基础上通过</a:t>
            </a:r>
            <a:r>
              <a:rPr lang="en-US" altLang="zh-CN" sz="2000" b="1" dirty="0" err="1">
                <a:solidFill>
                  <a:srgbClr val="002060"/>
                </a:solidFill>
                <a:latin typeface="华文仿宋" pitchFamily="2" charset="-122"/>
                <a:ea typeface="华文仿宋" pitchFamily="2" charset="-122"/>
                <a:cs typeface="Times New Roman" pitchFamily="18" charset="0"/>
              </a:rPr>
              <a:t>GridSearch</a:t>
            </a:r>
            <a:r>
              <a:rPr lang="zh-CN" altLang="en-US" sz="2000" b="1" dirty="0">
                <a:solidFill>
                  <a:srgbClr val="002060"/>
                </a:solidFill>
                <a:latin typeface="华文仿宋" pitchFamily="2" charset="-122"/>
                <a:ea typeface="华文仿宋" pitchFamily="2" charset="-122"/>
                <a:cs typeface="Times New Roman" pitchFamily="18" charset="0"/>
              </a:rPr>
              <a:t>调参</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5" name="标题 1">
            <a:extLst>
              <a:ext uri="{FF2B5EF4-FFF2-40B4-BE49-F238E27FC236}">
                <a16:creationId xmlns:a16="http://schemas.microsoft.com/office/drawing/2014/main" id="{65475317-9DED-4115-AEB3-CE22F08B8AAA}"/>
              </a:ext>
            </a:extLst>
          </p:cNvPr>
          <p:cNvSpPr>
            <a:spLocks noChangeArrowheads="1"/>
          </p:cNvSpPr>
          <p:nvPr/>
        </p:nvSpPr>
        <p:spPr bwMode="auto">
          <a:xfrm>
            <a:off x="395536" y="4072389"/>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en-US" altLang="zh-CN" sz="2200" b="1" dirty="0" err="1">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GridSearch</a:t>
            </a:r>
            <a:endPar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 name="Picture 10">
            <a:extLst>
              <a:ext uri="{FF2B5EF4-FFF2-40B4-BE49-F238E27FC236}">
                <a16:creationId xmlns:a16="http://schemas.microsoft.com/office/drawing/2014/main" id="{E123075F-37FA-4E96-A0D6-2ADA5680C867}"/>
              </a:ext>
            </a:extLst>
          </p:cNvPr>
          <p:cNvPicPr/>
          <p:nvPr/>
        </p:nvPicPr>
        <p:blipFill>
          <a:blip r:embed="rId2"/>
          <a:stretch>
            <a:fillRect/>
          </a:stretch>
        </p:blipFill>
        <p:spPr>
          <a:xfrm>
            <a:off x="1187624" y="1695200"/>
            <a:ext cx="6984776" cy="2381872"/>
          </a:xfrm>
          <a:prstGeom prst="rect">
            <a:avLst/>
          </a:prstGeom>
        </p:spPr>
      </p:pic>
      <p:sp>
        <p:nvSpPr>
          <p:cNvPr id="4" name="矩形 3">
            <a:extLst>
              <a:ext uri="{FF2B5EF4-FFF2-40B4-BE49-F238E27FC236}">
                <a16:creationId xmlns:a16="http://schemas.microsoft.com/office/drawing/2014/main" id="{2AEA07B4-A32D-44C3-AB25-2FDB27DDA1BA}"/>
              </a:ext>
            </a:extLst>
          </p:cNvPr>
          <p:cNvSpPr/>
          <p:nvPr/>
        </p:nvSpPr>
        <p:spPr>
          <a:xfrm>
            <a:off x="742749" y="4576445"/>
            <a:ext cx="7891786" cy="1323439"/>
          </a:xfrm>
          <a:prstGeom prst="rect">
            <a:avLst/>
          </a:prstGeom>
        </p:spPr>
        <p:txBody>
          <a:bodyPr wrap="square">
            <a:spAutoFit/>
          </a:bodyPr>
          <a:lstStyle/>
          <a:p>
            <a:r>
              <a:rPr lang="zh-CN" altLang="zh-CN" sz="2000" b="1" dirty="0">
                <a:solidFill>
                  <a:srgbClr val="002060"/>
                </a:solidFill>
                <a:latin typeface="华文仿宋" pitchFamily="2" charset="-122"/>
                <a:ea typeface="华文仿宋" pitchFamily="2" charset="-122"/>
                <a:cs typeface="Times New Roman" pitchFamily="18" charset="0"/>
              </a:rPr>
              <a:t>网格搜索算法是一种通过</a:t>
            </a:r>
            <a:r>
              <a:rPr lang="zh-CN" altLang="zh-CN" sz="2000" b="1" dirty="0">
                <a:solidFill>
                  <a:srgbClr val="FF0000"/>
                </a:solidFill>
                <a:latin typeface="华文仿宋" pitchFamily="2" charset="-122"/>
                <a:ea typeface="华文仿宋" pitchFamily="2" charset="-122"/>
                <a:cs typeface="Times New Roman" pitchFamily="18" charset="0"/>
              </a:rPr>
              <a:t>遍历给定的参数组合</a:t>
            </a:r>
            <a:r>
              <a:rPr lang="zh-CN" altLang="zh-CN" sz="2000" b="1" dirty="0">
                <a:solidFill>
                  <a:srgbClr val="002060"/>
                </a:solidFill>
                <a:latin typeface="华文仿宋" pitchFamily="2" charset="-122"/>
                <a:ea typeface="华文仿宋" pitchFamily="2" charset="-122"/>
                <a:cs typeface="Times New Roman" pitchFamily="18" charset="0"/>
              </a:rPr>
              <a:t>来优化模型表现的方法</a:t>
            </a:r>
            <a:r>
              <a:rPr lang="en-US" altLang="zh-CN" sz="2000" b="1" dirty="0">
                <a:solidFill>
                  <a:srgbClr val="002060"/>
                </a:solidFill>
                <a:latin typeface="华文仿宋" pitchFamily="2" charset="-122"/>
                <a:ea typeface="华文仿宋" pitchFamily="2" charset="-122"/>
                <a:cs typeface="Times New Roman" pitchFamily="18" charset="0"/>
              </a:rPr>
              <a:t>,</a:t>
            </a:r>
            <a:r>
              <a:rPr lang="zh-CN" altLang="zh-CN" sz="2000" b="1" dirty="0">
                <a:solidFill>
                  <a:srgbClr val="002060"/>
                </a:solidFill>
                <a:latin typeface="华文仿宋" pitchFamily="2" charset="-122"/>
                <a:ea typeface="华文仿宋" pitchFamily="2" charset="-122"/>
                <a:cs typeface="Times New Roman" pitchFamily="18" charset="0"/>
              </a:rPr>
              <a:t>即将各个参数</a:t>
            </a:r>
            <a:r>
              <a:rPr lang="zh-CN" altLang="zh-CN" sz="2000" b="1" dirty="0">
                <a:solidFill>
                  <a:srgbClr val="FF0000"/>
                </a:solidFill>
                <a:latin typeface="华文仿宋" pitchFamily="2" charset="-122"/>
                <a:ea typeface="华文仿宋" pitchFamily="2" charset="-122"/>
                <a:cs typeface="Times New Roman" pitchFamily="18" charset="0"/>
              </a:rPr>
              <a:t>可能的取值进行排列组合</a:t>
            </a:r>
            <a:r>
              <a:rPr lang="zh-CN" altLang="zh-CN" sz="2000" b="1" dirty="0">
                <a:solidFill>
                  <a:srgbClr val="002060"/>
                </a:solidFill>
                <a:latin typeface="华文仿宋" pitchFamily="2" charset="-122"/>
                <a:ea typeface="华文仿宋" pitchFamily="2" charset="-122"/>
                <a:cs typeface="Times New Roman" pitchFamily="18" charset="0"/>
              </a:rPr>
              <a:t>，列出所有可能的组合结果生成“网格”。然后将各组合用于</a:t>
            </a:r>
            <a:r>
              <a:rPr lang="en-US" altLang="zh-CN" sz="2000" b="1" dirty="0">
                <a:solidFill>
                  <a:srgbClr val="002060"/>
                </a:solidFill>
                <a:latin typeface="华文仿宋" pitchFamily="2" charset="-122"/>
                <a:ea typeface="华文仿宋" pitchFamily="2" charset="-122"/>
                <a:cs typeface="Times New Roman" pitchFamily="18" charset="0"/>
              </a:rPr>
              <a:t>SVM</a:t>
            </a:r>
            <a:r>
              <a:rPr lang="zh-CN" altLang="zh-CN" sz="2000" b="1" dirty="0">
                <a:solidFill>
                  <a:srgbClr val="002060"/>
                </a:solidFill>
                <a:latin typeface="华文仿宋" pitchFamily="2" charset="-122"/>
                <a:ea typeface="华文仿宋" pitchFamily="2" charset="-122"/>
                <a:cs typeface="Times New Roman" pitchFamily="18" charset="0"/>
              </a:rPr>
              <a:t>训练，并</a:t>
            </a:r>
            <a:r>
              <a:rPr lang="zh-CN" altLang="zh-CN" sz="2000" b="1" dirty="0">
                <a:solidFill>
                  <a:srgbClr val="FF0000"/>
                </a:solidFill>
                <a:latin typeface="华文仿宋" pitchFamily="2" charset="-122"/>
                <a:ea typeface="华文仿宋" pitchFamily="2" charset="-122"/>
                <a:cs typeface="Times New Roman" pitchFamily="18" charset="0"/>
              </a:rPr>
              <a:t>使用交叉验证对表现进行评估</a:t>
            </a:r>
            <a:r>
              <a:rPr lang="zh-CN" altLang="zh-CN" sz="2000" b="1" dirty="0">
                <a:solidFill>
                  <a:srgbClr val="002060"/>
                </a:solidFill>
                <a:latin typeface="华文仿宋" pitchFamily="2" charset="-122"/>
                <a:ea typeface="华文仿宋" pitchFamily="2" charset="-122"/>
                <a:cs typeface="Times New Roman" pitchFamily="18" charset="0"/>
              </a:rPr>
              <a:t>。</a:t>
            </a:r>
            <a:endParaRPr lang="zh-CN" altLang="en-US" sz="2000" b="1" dirty="0">
              <a:solidFill>
                <a:srgbClr val="002060"/>
              </a:solidFill>
              <a:latin typeface="华文仿宋" pitchFamily="2" charset="-122"/>
              <a:ea typeface="华文仿宋" pitchFamily="2" charset="-122"/>
              <a:cs typeface="Times New Roman" pitchFamily="18" charset="0"/>
            </a:endParaRPr>
          </a:p>
        </p:txBody>
      </p:sp>
      <p:sp>
        <p:nvSpPr>
          <p:cNvPr id="6" name="矩形 5">
            <a:extLst>
              <a:ext uri="{FF2B5EF4-FFF2-40B4-BE49-F238E27FC236}">
                <a16:creationId xmlns:a16="http://schemas.microsoft.com/office/drawing/2014/main" id="{6D92688E-A1E0-486A-AD5F-8CD26224B095}"/>
              </a:ext>
            </a:extLst>
          </p:cNvPr>
          <p:cNvSpPr/>
          <p:nvPr/>
        </p:nvSpPr>
        <p:spPr>
          <a:xfrm>
            <a:off x="723010" y="6045314"/>
            <a:ext cx="8140376" cy="707886"/>
          </a:xfrm>
          <a:prstGeom prst="rect">
            <a:avLst/>
          </a:prstGeom>
        </p:spPr>
        <p:txBody>
          <a:bodyPr wrap="square">
            <a:spAutoFit/>
          </a:bodyPr>
          <a:lstStyle/>
          <a:p>
            <a:r>
              <a:rPr lang="zh-CN" altLang="zh-CN" sz="2000" b="1" dirty="0">
                <a:solidFill>
                  <a:srgbClr val="002060"/>
                </a:solidFill>
                <a:latin typeface="华文仿宋" pitchFamily="2" charset="-122"/>
                <a:ea typeface="华文仿宋" pitchFamily="2" charset="-122"/>
                <a:cs typeface="Times New Roman" pitchFamily="18" charset="0"/>
              </a:rPr>
              <a:t>在这里，我们将原始数据集按照</a:t>
            </a:r>
            <a:r>
              <a:rPr lang="en-US" altLang="zh-CN" sz="2000" b="1" dirty="0">
                <a:solidFill>
                  <a:srgbClr val="002060"/>
                </a:solidFill>
                <a:latin typeface="华文仿宋" pitchFamily="2" charset="-122"/>
                <a:ea typeface="华文仿宋" pitchFamily="2" charset="-122"/>
                <a:cs typeface="Times New Roman" pitchFamily="18" charset="0"/>
              </a:rPr>
              <a:t>8:2</a:t>
            </a:r>
            <a:r>
              <a:rPr lang="zh-CN" altLang="zh-CN" sz="2000" b="1" dirty="0">
                <a:solidFill>
                  <a:srgbClr val="002060"/>
                </a:solidFill>
                <a:latin typeface="华文仿宋" pitchFamily="2" charset="-122"/>
                <a:ea typeface="华文仿宋" pitchFamily="2" charset="-122"/>
                <a:cs typeface="Times New Roman" pitchFamily="18" charset="0"/>
              </a:rPr>
              <a:t>划分为训练集和测试集。通过网格搜索算法，最终得到一组相对最优的参数</a:t>
            </a:r>
            <a:endParaRPr lang="zh-CN" altLang="en-US" sz="2000" b="1" dirty="0">
              <a:solidFill>
                <a:srgbClr val="002060"/>
              </a:solidFill>
              <a:latin typeface="华文仿宋" pitchFamily="2" charset="-122"/>
              <a:ea typeface="华文仿宋" pitchFamily="2" charset="-122"/>
              <a:cs typeface="Times New Roman" pitchFamily="18" charset="0"/>
            </a:endParaRPr>
          </a:p>
        </p:txBody>
      </p:sp>
    </p:spTree>
    <p:extLst>
      <p:ext uri="{BB962C8B-B14F-4D97-AF65-F5344CB8AC3E}">
        <p14:creationId xmlns:p14="http://schemas.microsoft.com/office/powerpoint/2010/main" val="273491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模型</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65691" y="799511"/>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en-US" altLang="zh-CN"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7-fold</a:t>
            </a:r>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交叉验证</a:t>
            </a:r>
          </a:p>
        </p:txBody>
      </p:sp>
      <p:sp>
        <p:nvSpPr>
          <p:cNvPr id="3" name="矩形 2">
            <a:extLst>
              <a:ext uri="{FF2B5EF4-FFF2-40B4-BE49-F238E27FC236}">
                <a16:creationId xmlns:a16="http://schemas.microsoft.com/office/drawing/2014/main" id="{919C8001-69E9-4BAA-B0CC-DDBD91920A28}"/>
              </a:ext>
            </a:extLst>
          </p:cNvPr>
          <p:cNvSpPr/>
          <p:nvPr/>
        </p:nvSpPr>
        <p:spPr>
          <a:xfrm>
            <a:off x="611560" y="1412775"/>
            <a:ext cx="8208912" cy="1246495"/>
          </a:xfrm>
          <a:prstGeom prst="rect">
            <a:avLst/>
          </a:prstGeom>
        </p:spPr>
        <p:txBody>
          <a:bodyPr wrap="square">
            <a:spAutoFit/>
          </a:bodyPr>
          <a:lstStyle/>
          <a:p>
            <a:pPr>
              <a:lnSpc>
                <a:spcPct val="125000"/>
              </a:lnSpc>
            </a:pPr>
            <a:r>
              <a:rPr lang="zh-CN" altLang="zh-CN" sz="2000" b="1" dirty="0">
                <a:solidFill>
                  <a:srgbClr val="002060"/>
                </a:solidFill>
                <a:latin typeface="华文仿宋" pitchFamily="2" charset="-122"/>
                <a:ea typeface="华文仿宋" pitchFamily="2" charset="-122"/>
                <a:cs typeface="Times New Roman" pitchFamily="18" charset="0"/>
              </a:rPr>
              <a:t>将原始数据集按</a:t>
            </a:r>
            <a:r>
              <a:rPr lang="en-US" altLang="zh-CN" sz="2000" b="1" dirty="0">
                <a:solidFill>
                  <a:srgbClr val="002060"/>
                </a:solidFill>
                <a:latin typeface="华文仿宋" pitchFamily="2" charset="-122"/>
                <a:ea typeface="华文仿宋" pitchFamily="2" charset="-122"/>
                <a:cs typeface="Times New Roman" pitchFamily="18" charset="0"/>
              </a:rPr>
              <a:t>6:1</a:t>
            </a:r>
            <a:r>
              <a:rPr lang="zh-CN" altLang="zh-CN" sz="2000" b="1" dirty="0">
                <a:solidFill>
                  <a:srgbClr val="002060"/>
                </a:solidFill>
                <a:latin typeface="华文仿宋" pitchFamily="2" charset="-122"/>
                <a:ea typeface="华文仿宋" pitchFamily="2" charset="-122"/>
                <a:cs typeface="Times New Roman" pitchFamily="18" charset="0"/>
              </a:rPr>
              <a:t>划分为训练集和测试集</a:t>
            </a:r>
            <a:r>
              <a:rPr lang="zh-CN" altLang="en-US" sz="2000" b="1" dirty="0">
                <a:solidFill>
                  <a:srgbClr val="002060"/>
                </a:solidFill>
                <a:latin typeface="华文仿宋" pitchFamily="2" charset="-122"/>
                <a:ea typeface="华文仿宋" pitchFamily="2" charset="-122"/>
                <a:cs typeface="Times New Roman" pitchFamily="18" charset="0"/>
              </a:rPr>
              <a:t>，以</a:t>
            </a:r>
            <a:r>
              <a:rPr lang="en-US" altLang="zh-CN" sz="2000" b="1" dirty="0" err="1">
                <a:solidFill>
                  <a:srgbClr val="002060"/>
                </a:solidFill>
                <a:latin typeface="华文仿宋" pitchFamily="2" charset="-122"/>
                <a:ea typeface="华文仿宋" pitchFamily="2" charset="-122"/>
                <a:cs typeface="Times New Roman" pitchFamily="18" charset="0"/>
              </a:rPr>
              <a:t>GridSearch</a:t>
            </a:r>
            <a:r>
              <a:rPr lang="zh-CN" altLang="en-US" sz="2000" b="1" dirty="0">
                <a:solidFill>
                  <a:srgbClr val="002060"/>
                </a:solidFill>
                <a:latin typeface="华文仿宋" pitchFamily="2" charset="-122"/>
                <a:ea typeface="华文仿宋" pitchFamily="2" charset="-122"/>
                <a:cs typeface="Times New Roman" pitchFamily="18" charset="0"/>
              </a:rPr>
              <a:t>所得的参数为基础</a:t>
            </a:r>
            <a:r>
              <a:rPr lang="zh-CN" altLang="zh-CN" sz="2000" b="1" dirty="0">
                <a:solidFill>
                  <a:srgbClr val="002060"/>
                </a:solidFill>
                <a:latin typeface="华文仿宋" pitchFamily="2" charset="-122"/>
                <a:ea typeface="华文仿宋" pitchFamily="2" charset="-122"/>
                <a:cs typeface="Times New Roman" pitchFamily="18" charset="0"/>
              </a:rPr>
              <a:t>在训练集上采用</a:t>
            </a:r>
            <a:r>
              <a:rPr lang="en-US" altLang="zh-CN" sz="2000" b="1" dirty="0" err="1">
                <a:solidFill>
                  <a:srgbClr val="002060"/>
                </a:solidFill>
                <a:latin typeface="华文仿宋" pitchFamily="2" charset="-122"/>
                <a:ea typeface="华文仿宋" pitchFamily="2" charset="-122"/>
                <a:cs typeface="Times New Roman" pitchFamily="18" charset="0"/>
              </a:rPr>
              <a:t>XGBoost</a:t>
            </a:r>
            <a:r>
              <a:rPr lang="zh-CN" altLang="zh-CN" sz="2000" b="1" dirty="0">
                <a:solidFill>
                  <a:srgbClr val="002060"/>
                </a:solidFill>
                <a:latin typeface="华文仿宋" pitchFamily="2" charset="-122"/>
                <a:ea typeface="华文仿宋" pitchFamily="2" charset="-122"/>
                <a:cs typeface="Times New Roman" pitchFamily="18" charset="0"/>
              </a:rPr>
              <a:t>方法进行训练，直到验证集的结果</a:t>
            </a:r>
            <a:r>
              <a:rPr lang="zh-CN" altLang="en-US" sz="2000" b="1" dirty="0">
                <a:solidFill>
                  <a:srgbClr val="002060"/>
                </a:solidFill>
                <a:latin typeface="华文仿宋" pitchFamily="2" charset="-122"/>
                <a:ea typeface="华文仿宋" pitchFamily="2" charset="-122"/>
                <a:cs typeface="Times New Roman" pitchFamily="18" charset="0"/>
              </a:rPr>
              <a:t>连续</a:t>
            </a:r>
            <a:r>
              <a:rPr lang="en-US" altLang="zh-CN" sz="2000" b="1" dirty="0">
                <a:solidFill>
                  <a:srgbClr val="002060"/>
                </a:solidFill>
                <a:latin typeface="华文仿宋" pitchFamily="2" charset="-122"/>
                <a:ea typeface="华文仿宋" pitchFamily="2" charset="-122"/>
                <a:cs typeface="Times New Roman" pitchFamily="18" charset="0"/>
              </a:rPr>
              <a:t>50</a:t>
            </a:r>
            <a:r>
              <a:rPr lang="zh-CN" altLang="en-US" sz="2000" b="1" dirty="0">
                <a:solidFill>
                  <a:srgbClr val="002060"/>
                </a:solidFill>
                <a:latin typeface="华文仿宋" pitchFamily="2" charset="-122"/>
                <a:ea typeface="华文仿宋" pitchFamily="2" charset="-122"/>
                <a:cs typeface="Times New Roman" pitchFamily="18" charset="0"/>
              </a:rPr>
              <a:t>轮</a:t>
            </a:r>
            <a:r>
              <a:rPr lang="zh-CN" altLang="zh-CN" sz="2000" b="1" dirty="0">
                <a:solidFill>
                  <a:srgbClr val="002060"/>
                </a:solidFill>
                <a:latin typeface="华文仿宋" pitchFamily="2" charset="-122"/>
                <a:ea typeface="华文仿宋" pitchFamily="2" charset="-122"/>
                <a:cs typeface="Times New Roman" pitchFamily="18" charset="0"/>
              </a:rPr>
              <a:t>没有得到提升后停止。</a:t>
            </a:r>
            <a:endParaRPr lang="zh-CN" altLang="en-US" sz="2000" b="1" dirty="0">
              <a:solidFill>
                <a:srgbClr val="002060"/>
              </a:solidFill>
              <a:latin typeface="华文仿宋" pitchFamily="2" charset="-122"/>
              <a:ea typeface="华文仿宋" pitchFamily="2" charset="-122"/>
              <a:cs typeface="Times New Roman" pitchFamily="18" charset="0"/>
            </a:endParaRPr>
          </a:p>
        </p:txBody>
      </p:sp>
      <p:pic>
        <p:nvPicPr>
          <p:cNvPr id="10" name="Picture 11">
            <a:extLst>
              <a:ext uri="{FF2B5EF4-FFF2-40B4-BE49-F238E27FC236}">
                <a16:creationId xmlns:a16="http://schemas.microsoft.com/office/drawing/2014/main" id="{FF26C38B-1E71-45C6-8343-7B7A36A3A18B}"/>
              </a:ext>
            </a:extLst>
          </p:cNvPr>
          <p:cNvPicPr/>
          <p:nvPr/>
        </p:nvPicPr>
        <p:blipFill>
          <a:blip r:embed="rId2"/>
          <a:stretch>
            <a:fillRect/>
          </a:stretch>
        </p:blipFill>
        <p:spPr>
          <a:xfrm>
            <a:off x="899592" y="2852936"/>
            <a:ext cx="7344816" cy="3600400"/>
          </a:xfrm>
          <a:prstGeom prst="rect">
            <a:avLst/>
          </a:prstGeom>
        </p:spPr>
      </p:pic>
    </p:spTree>
    <p:extLst>
      <p:ext uri="{BB962C8B-B14F-4D97-AF65-F5344CB8AC3E}">
        <p14:creationId xmlns:p14="http://schemas.microsoft.com/office/powerpoint/2010/main" val="143711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模型</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65691" y="799511"/>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模型投票</a:t>
            </a:r>
          </a:p>
        </p:txBody>
      </p:sp>
      <p:sp>
        <p:nvSpPr>
          <p:cNvPr id="3" name="矩形 2">
            <a:extLst>
              <a:ext uri="{FF2B5EF4-FFF2-40B4-BE49-F238E27FC236}">
                <a16:creationId xmlns:a16="http://schemas.microsoft.com/office/drawing/2014/main" id="{919C8001-69E9-4BAA-B0CC-DDBD91920A28}"/>
              </a:ext>
            </a:extLst>
          </p:cNvPr>
          <p:cNvSpPr/>
          <p:nvPr/>
        </p:nvSpPr>
        <p:spPr>
          <a:xfrm>
            <a:off x="539552" y="1303567"/>
            <a:ext cx="8496944" cy="1606465"/>
          </a:xfrm>
          <a:prstGeom prst="rect">
            <a:avLst/>
          </a:prstGeom>
        </p:spPr>
        <p:txBody>
          <a:bodyPr wrap="square">
            <a:spAutoFit/>
          </a:bodyPr>
          <a:lstStyle/>
          <a:p>
            <a:pPr>
              <a:lnSpc>
                <a:spcPct val="125000"/>
              </a:lnSpc>
            </a:pPr>
            <a:r>
              <a:rPr lang="zh-CN" altLang="en-US" sz="2000" b="1" dirty="0">
                <a:solidFill>
                  <a:srgbClr val="002060"/>
                </a:solidFill>
                <a:latin typeface="华文仿宋" pitchFamily="2" charset="-122"/>
                <a:ea typeface="华文仿宋" pitchFamily="2" charset="-122"/>
                <a:cs typeface="Times New Roman" pitchFamily="18" charset="0"/>
              </a:rPr>
              <a:t>在</a:t>
            </a:r>
            <a:r>
              <a:rPr lang="en-US" altLang="zh-CN" sz="2000" b="1" dirty="0">
                <a:solidFill>
                  <a:srgbClr val="002060"/>
                </a:solidFill>
                <a:latin typeface="华文仿宋" pitchFamily="2" charset="-122"/>
                <a:ea typeface="华文仿宋" pitchFamily="2" charset="-122"/>
                <a:cs typeface="Times New Roman" pitchFamily="18" charset="0"/>
              </a:rPr>
              <a:t>7-fold</a:t>
            </a:r>
            <a:r>
              <a:rPr lang="zh-CN" altLang="en-US" sz="2000" b="1" dirty="0">
                <a:solidFill>
                  <a:srgbClr val="002060"/>
                </a:solidFill>
                <a:latin typeface="华文仿宋" pitchFamily="2" charset="-122"/>
                <a:ea typeface="华文仿宋" pitchFamily="2" charset="-122"/>
                <a:cs typeface="Times New Roman" pitchFamily="18" charset="0"/>
              </a:rPr>
              <a:t>交叉验证训练的基础上，我们得到</a:t>
            </a:r>
            <a:r>
              <a:rPr lang="en-US" altLang="zh-CN" sz="2000" b="1" dirty="0">
                <a:solidFill>
                  <a:srgbClr val="002060"/>
                </a:solidFill>
                <a:latin typeface="华文仿宋" pitchFamily="2" charset="-122"/>
                <a:ea typeface="华文仿宋" pitchFamily="2" charset="-122"/>
                <a:cs typeface="Times New Roman" pitchFamily="18" charset="0"/>
              </a:rPr>
              <a:t>7</a:t>
            </a:r>
            <a:r>
              <a:rPr lang="zh-CN" altLang="en-US" sz="2000" b="1" dirty="0">
                <a:solidFill>
                  <a:srgbClr val="002060"/>
                </a:solidFill>
                <a:latin typeface="华文仿宋" pitchFamily="2" charset="-122"/>
                <a:ea typeface="华文仿宋" pitchFamily="2" charset="-122"/>
                <a:cs typeface="Times New Roman" pitchFamily="18" charset="0"/>
              </a:rPr>
              <a:t>个分类器。</a:t>
            </a:r>
            <a:endParaRPr lang="en-US" altLang="zh-CN" sz="2000" b="1" dirty="0">
              <a:solidFill>
                <a:srgbClr val="002060"/>
              </a:solidFill>
              <a:latin typeface="华文仿宋" pitchFamily="2" charset="-122"/>
              <a:ea typeface="华文仿宋" pitchFamily="2" charset="-122"/>
              <a:cs typeface="Times New Roman" pitchFamily="18" charset="0"/>
            </a:endParaRPr>
          </a:p>
          <a:p>
            <a:pPr>
              <a:lnSpc>
                <a:spcPct val="125000"/>
              </a:lnSpc>
            </a:pPr>
            <a:r>
              <a:rPr lang="zh-CN" altLang="zh-CN" sz="2000" b="1" dirty="0">
                <a:solidFill>
                  <a:srgbClr val="002060"/>
                </a:solidFill>
                <a:latin typeface="华文仿宋" pitchFamily="2" charset="-122"/>
                <a:ea typeface="华文仿宋" pitchFamily="2" charset="-122"/>
                <a:cs typeface="Times New Roman" pitchFamily="18" charset="0"/>
              </a:rPr>
              <a:t>在测试集上评估时，使用这</a:t>
            </a:r>
            <a:r>
              <a:rPr lang="en-US" altLang="zh-CN" sz="2000" b="1" dirty="0">
                <a:solidFill>
                  <a:srgbClr val="002060"/>
                </a:solidFill>
                <a:latin typeface="华文仿宋" pitchFamily="2" charset="-122"/>
                <a:ea typeface="华文仿宋" pitchFamily="2" charset="-122"/>
                <a:cs typeface="Times New Roman" pitchFamily="18" charset="0"/>
              </a:rPr>
              <a:t>7</a:t>
            </a:r>
            <a:r>
              <a:rPr lang="zh-CN" altLang="zh-CN" sz="2000" b="1" dirty="0">
                <a:solidFill>
                  <a:srgbClr val="002060"/>
                </a:solidFill>
                <a:latin typeface="华文仿宋" pitchFamily="2" charset="-122"/>
                <a:ea typeface="华文仿宋" pitchFamily="2" charset="-122"/>
                <a:cs typeface="Times New Roman" pitchFamily="18" charset="0"/>
              </a:rPr>
              <a:t>个分类器</a:t>
            </a:r>
            <a:r>
              <a:rPr lang="zh-CN" altLang="zh-CN" sz="2000" b="1" dirty="0">
                <a:solidFill>
                  <a:srgbClr val="FF0000"/>
                </a:solidFill>
                <a:latin typeface="华文仿宋" pitchFamily="2" charset="-122"/>
                <a:ea typeface="华文仿宋" pitchFamily="2" charset="-122"/>
                <a:cs typeface="Times New Roman" pitchFamily="18" charset="0"/>
              </a:rPr>
              <a:t>分别进行</a:t>
            </a:r>
            <a:r>
              <a:rPr lang="zh-CN" altLang="en-US" sz="2000" b="1" dirty="0">
                <a:solidFill>
                  <a:srgbClr val="FF0000"/>
                </a:solidFill>
                <a:latin typeface="华文仿宋" pitchFamily="2" charset="-122"/>
                <a:ea typeface="华文仿宋" pitchFamily="2" charset="-122"/>
                <a:cs typeface="Times New Roman" pitchFamily="18" charset="0"/>
              </a:rPr>
              <a:t>预测</a:t>
            </a:r>
            <a:r>
              <a:rPr lang="zh-CN" altLang="zh-CN" sz="2000" b="1" dirty="0">
                <a:solidFill>
                  <a:srgbClr val="002060"/>
                </a:solidFill>
                <a:latin typeface="华文仿宋" pitchFamily="2" charset="-122"/>
                <a:ea typeface="华文仿宋" pitchFamily="2" charset="-122"/>
                <a:cs typeface="Times New Roman" pitchFamily="18" charset="0"/>
              </a:rPr>
              <a:t>，每个类别标签都有相应的概率，然后利用</a:t>
            </a:r>
            <a:r>
              <a:rPr lang="zh-CN" altLang="zh-CN" sz="2000" b="1" dirty="0">
                <a:solidFill>
                  <a:srgbClr val="FF0000"/>
                </a:solidFill>
                <a:latin typeface="华文仿宋" pitchFamily="2" charset="-122"/>
                <a:ea typeface="华文仿宋" pitchFamily="2" charset="-122"/>
                <a:cs typeface="Times New Roman" pitchFamily="18" charset="0"/>
              </a:rPr>
              <a:t>多数投票方法</a:t>
            </a:r>
            <a:r>
              <a:rPr lang="zh-CN" altLang="zh-CN" sz="2000" b="1" dirty="0">
                <a:solidFill>
                  <a:srgbClr val="002060"/>
                </a:solidFill>
                <a:latin typeface="华文仿宋" pitchFamily="2" charset="-122"/>
                <a:ea typeface="华文仿宋" pitchFamily="2" charset="-122"/>
                <a:cs typeface="Times New Roman" pitchFamily="18" charset="0"/>
              </a:rPr>
              <a:t>对统计这些标签的概率值，取其中</a:t>
            </a:r>
            <a:r>
              <a:rPr lang="zh-CN" altLang="en-US" sz="2000" b="1" dirty="0">
                <a:solidFill>
                  <a:srgbClr val="FF0000"/>
                </a:solidFill>
                <a:latin typeface="华文仿宋" pitchFamily="2" charset="-122"/>
                <a:ea typeface="华文仿宋" pitchFamily="2" charset="-122"/>
                <a:cs typeface="Times New Roman" pitchFamily="18" charset="0"/>
              </a:rPr>
              <a:t>得票最多</a:t>
            </a:r>
            <a:r>
              <a:rPr lang="zh-CN" altLang="zh-CN" sz="2000" b="1" dirty="0">
                <a:solidFill>
                  <a:srgbClr val="002060"/>
                </a:solidFill>
                <a:latin typeface="华文仿宋" pitchFamily="2" charset="-122"/>
                <a:ea typeface="华文仿宋" pitchFamily="2" charset="-122"/>
                <a:cs typeface="Times New Roman" pitchFamily="18" charset="0"/>
              </a:rPr>
              <a:t>的标签作为最终的分类结果。</a:t>
            </a:r>
            <a:endParaRPr lang="zh-CN" altLang="en-US" sz="2000" b="1" dirty="0">
              <a:solidFill>
                <a:srgbClr val="002060"/>
              </a:solidFill>
              <a:latin typeface="华文仿宋" pitchFamily="2" charset="-122"/>
              <a:ea typeface="华文仿宋" pitchFamily="2" charset="-122"/>
              <a:cs typeface="Times New Roman" pitchFamily="18" charset="0"/>
            </a:endParaRPr>
          </a:p>
        </p:txBody>
      </p:sp>
      <p:pic>
        <p:nvPicPr>
          <p:cNvPr id="6" name="Picture 12">
            <a:extLst>
              <a:ext uri="{FF2B5EF4-FFF2-40B4-BE49-F238E27FC236}">
                <a16:creationId xmlns:a16="http://schemas.microsoft.com/office/drawing/2014/main" id="{57692F62-DF8C-4B66-9BC8-5DE939B4898A}"/>
              </a:ext>
            </a:extLst>
          </p:cNvPr>
          <p:cNvPicPr/>
          <p:nvPr/>
        </p:nvPicPr>
        <p:blipFill>
          <a:blip r:embed="rId2"/>
          <a:stretch>
            <a:fillRect/>
          </a:stretch>
        </p:blipFill>
        <p:spPr>
          <a:xfrm>
            <a:off x="1259632" y="2930011"/>
            <a:ext cx="5904656" cy="3845560"/>
          </a:xfrm>
          <a:prstGeom prst="rect">
            <a:avLst/>
          </a:prstGeom>
        </p:spPr>
      </p:pic>
    </p:spTree>
    <p:extLst>
      <p:ext uri="{BB962C8B-B14F-4D97-AF65-F5344CB8AC3E}">
        <p14:creationId xmlns:p14="http://schemas.microsoft.com/office/powerpoint/2010/main" val="1942129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评估与结果</a:t>
            </a:r>
          </a:p>
        </p:txBody>
      </p:sp>
      <p:sp>
        <p:nvSpPr>
          <p:cNvPr id="4" name="矩形 3">
            <a:extLst>
              <a:ext uri="{FF2B5EF4-FFF2-40B4-BE49-F238E27FC236}">
                <a16:creationId xmlns:a16="http://schemas.microsoft.com/office/drawing/2014/main" id="{5DB1E432-30C6-4973-A8E3-9C935320B35C}"/>
              </a:ext>
            </a:extLst>
          </p:cNvPr>
          <p:cNvSpPr/>
          <p:nvPr/>
        </p:nvSpPr>
        <p:spPr>
          <a:xfrm>
            <a:off x="1763688" y="2712329"/>
            <a:ext cx="6390456" cy="1433341"/>
          </a:xfrm>
          <a:prstGeom prst="rect">
            <a:avLst/>
          </a:prstGeom>
        </p:spPr>
        <p:txBody>
          <a:bodyPr wrap="square">
            <a:spAutoFit/>
          </a:bodyPr>
          <a:lstStyle/>
          <a:p>
            <a:pPr indent="304800" algn="just">
              <a:lnSpc>
                <a:spcPct val="150000"/>
              </a:lnSpc>
              <a:spcAft>
                <a:spcPts val="0"/>
              </a:spcAft>
            </a:pPr>
            <a:r>
              <a:rPr lang="zh-CN" altLang="zh-CN" sz="2000" b="1" dirty="0">
                <a:solidFill>
                  <a:srgbClr val="002060"/>
                </a:solidFill>
                <a:latin typeface="华文仿宋" pitchFamily="2" charset="-122"/>
                <a:ea typeface="华文仿宋" pitchFamily="2" charset="-122"/>
                <a:cs typeface="Times New Roman" pitchFamily="18" charset="0"/>
              </a:rPr>
              <a:t>本次模型采用</a:t>
            </a:r>
            <a:r>
              <a:rPr lang="en-US" altLang="zh-CN" sz="2000" b="1" dirty="0">
                <a:solidFill>
                  <a:srgbClr val="002060"/>
                </a:solidFill>
                <a:latin typeface="华文仿宋" pitchFamily="2" charset="-122"/>
                <a:ea typeface="华文仿宋" pitchFamily="2" charset="-122"/>
                <a:cs typeface="Times New Roman" pitchFamily="18" charset="0"/>
              </a:rPr>
              <a:t>F1</a:t>
            </a:r>
            <a:r>
              <a:rPr lang="zh-CN" altLang="zh-CN" sz="2000" b="1" dirty="0">
                <a:solidFill>
                  <a:srgbClr val="002060"/>
                </a:solidFill>
                <a:latin typeface="华文仿宋" pitchFamily="2" charset="-122"/>
                <a:ea typeface="华文仿宋" pitchFamily="2" charset="-122"/>
                <a:cs typeface="Times New Roman" pitchFamily="18" charset="0"/>
              </a:rPr>
              <a:t>值对模型测试精度进行评估。</a:t>
            </a:r>
          </a:p>
          <a:p>
            <a:pPr indent="304800" algn="just">
              <a:lnSpc>
                <a:spcPct val="150000"/>
              </a:lnSpc>
              <a:spcAft>
                <a:spcPts val="0"/>
              </a:spcAft>
            </a:pPr>
            <a:r>
              <a:rPr lang="zh-CN" altLang="zh-CN" sz="2000" b="1" dirty="0">
                <a:solidFill>
                  <a:srgbClr val="002060"/>
                </a:solidFill>
                <a:latin typeface="华文仿宋" pitchFamily="2" charset="-122"/>
                <a:ea typeface="华文仿宋" pitchFamily="2" charset="-122"/>
                <a:cs typeface="Times New Roman" pitchFamily="18" charset="0"/>
              </a:rPr>
              <a:t>比赛最高成绩：第</a:t>
            </a:r>
            <a:r>
              <a:rPr lang="en-US" altLang="zh-CN" sz="2000" b="1" dirty="0">
                <a:solidFill>
                  <a:srgbClr val="002060"/>
                </a:solidFill>
                <a:latin typeface="华文仿宋" pitchFamily="2" charset="-122"/>
                <a:ea typeface="华文仿宋" pitchFamily="2" charset="-122"/>
                <a:cs typeface="Times New Roman" pitchFamily="18" charset="0"/>
              </a:rPr>
              <a:t>1</a:t>
            </a:r>
            <a:r>
              <a:rPr lang="zh-CN" altLang="zh-CN" sz="2000" b="1" dirty="0">
                <a:solidFill>
                  <a:srgbClr val="002060"/>
                </a:solidFill>
                <a:latin typeface="华文仿宋" pitchFamily="2" charset="-122"/>
                <a:ea typeface="华文仿宋" pitchFamily="2" charset="-122"/>
                <a:cs typeface="Times New Roman" pitchFamily="18" charset="0"/>
              </a:rPr>
              <a:t>名</a:t>
            </a:r>
          </a:p>
          <a:p>
            <a:pPr indent="304800" algn="just">
              <a:lnSpc>
                <a:spcPct val="150000"/>
              </a:lnSpc>
              <a:spcAft>
                <a:spcPts val="0"/>
              </a:spcAft>
            </a:pPr>
            <a:r>
              <a:rPr lang="zh-CN" altLang="zh-CN" sz="2000" b="1" dirty="0">
                <a:solidFill>
                  <a:srgbClr val="002060"/>
                </a:solidFill>
                <a:latin typeface="华文仿宋" pitchFamily="2" charset="-122"/>
                <a:ea typeface="华文仿宋" pitchFamily="2" charset="-122"/>
                <a:cs typeface="Times New Roman" pitchFamily="18" charset="0"/>
              </a:rPr>
              <a:t>比赛最终成绩：</a:t>
            </a:r>
            <a:r>
              <a:rPr lang="en-US" altLang="zh-CN" sz="2000" b="1" dirty="0">
                <a:solidFill>
                  <a:srgbClr val="002060"/>
                </a:solidFill>
                <a:latin typeface="华文仿宋" pitchFamily="2" charset="-122"/>
                <a:ea typeface="华文仿宋" pitchFamily="2" charset="-122"/>
                <a:cs typeface="Times New Roman" pitchFamily="18" charset="0"/>
              </a:rPr>
              <a:t>A</a:t>
            </a:r>
            <a:r>
              <a:rPr lang="zh-CN" altLang="zh-CN" sz="2000" b="1" dirty="0">
                <a:solidFill>
                  <a:srgbClr val="002060"/>
                </a:solidFill>
                <a:latin typeface="华文仿宋" pitchFamily="2" charset="-122"/>
                <a:ea typeface="华文仿宋" pitchFamily="2" charset="-122"/>
                <a:cs typeface="Times New Roman" pitchFamily="18" charset="0"/>
              </a:rPr>
              <a:t>榜第</a:t>
            </a:r>
            <a:r>
              <a:rPr lang="en-US" altLang="zh-CN" sz="2000" b="1" dirty="0">
                <a:solidFill>
                  <a:srgbClr val="002060"/>
                </a:solidFill>
                <a:latin typeface="华文仿宋" pitchFamily="2" charset="-122"/>
                <a:ea typeface="华文仿宋" pitchFamily="2" charset="-122"/>
                <a:cs typeface="Times New Roman" pitchFamily="18" charset="0"/>
              </a:rPr>
              <a:t>212</a:t>
            </a:r>
            <a:r>
              <a:rPr lang="zh-CN" altLang="zh-CN" sz="2000" b="1" dirty="0">
                <a:solidFill>
                  <a:srgbClr val="002060"/>
                </a:solidFill>
                <a:latin typeface="华文仿宋" pitchFamily="2" charset="-122"/>
                <a:ea typeface="华文仿宋" pitchFamily="2" charset="-122"/>
                <a:cs typeface="Times New Roman" pitchFamily="18" charset="0"/>
              </a:rPr>
              <a:t>名</a:t>
            </a:r>
            <a:r>
              <a:rPr lang="en-US" altLang="zh-CN" sz="2000" b="1" dirty="0">
                <a:solidFill>
                  <a:srgbClr val="002060"/>
                </a:solidFill>
                <a:latin typeface="华文仿宋" pitchFamily="2" charset="-122"/>
                <a:ea typeface="华文仿宋" pitchFamily="2" charset="-122"/>
                <a:cs typeface="Times New Roman" pitchFamily="18" charset="0"/>
              </a:rPr>
              <a:t>(0.7425)</a:t>
            </a:r>
            <a:endParaRPr lang="zh-CN" altLang="zh-CN" sz="2000" b="1" dirty="0">
              <a:solidFill>
                <a:srgbClr val="002060"/>
              </a:solidFill>
              <a:latin typeface="华文仿宋" pitchFamily="2" charset="-122"/>
              <a:ea typeface="华文仿宋" pitchFamily="2" charset="-122"/>
              <a:cs typeface="Times New Roman" pitchFamily="18" charset="0"/>
            </a:endParaRPr>
          </a:p>
        </p:txBody>
      </p:sp>
    </p:spTree>
    <p:extLst>
      <p:ext uri="{BB962C8B-B14F-4D97-AF65-F5344CB8AC3E}">
        <p14:creationId xmlns:p14="http://schemas.microsoft.com/office/powerpoint/2010/main" val="240801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赛题思考</a:t>
            </a:r>
          </a:p>
        </p:txBody>
      </p:sp>
      <p:sp>
        <p:nvSpPr>
          <p:cNvPr id="5" name="矩形 4">
            <a:extLst>
              <a:ext uri="{FF2B5EF4-FFF2-40B4-BE49-F238E27FC236}">
                <a16:creationId xmlns:a16="http://schemas.microsoft.com/office/drawing/2014/main" id="{2B968D32-C419-41EA-AC74-E609C6E8FC0F}"/>
              </a:ext>
            </a:extLst>
          </p:cNvPr>
          <p:cNvSpPr/>
          <p:nvPr/>
        </p:nvSpPr>
        <p:spPr>
          <a:xfrm>
            <a:off x="21736" y="1489487"/>
            <a:ext cx="7758240" cy="971676"/>
          </a:xfrm>
          <a:prstGeom prst="rect">
            <a:avLst/>
          </a:prstGeom>
        </p:spPr>
        <p:txBody>
          <a:bodyPr wrap="square">
            <a:spAutoFit/>
          </a:bodyPr>
          <a:lstStyle/>
          <a:p>
            <a:pPr marL="914400" lvl="1" indent="-457200" algn="just">
              <a:lnSpc>
                <a:spcPct val="150000"/>
              </a:lnSpc>
              <a:buFont typeface="+mj-ea"/>
              <a:buAutoNum type="circleNumDbPlain"/>
            </a:pPr>
            <a:r>
              <a:rPr lang="zh-CN" altLang="en-US" sz="2000" b="1" dirty="0">
                <a:solidFill>
                  <a:srgbClr val="002060"/>
                </a:solidFill>
                <a:latin typeface="华文仿宋" pitchFamily="2" charset="-122"/>
                <a:ea typeface="华文仿宋" pitchFamily="2" charset="-122"/>
                <a:cs typeface="Times New Roman" pitchFamily="18" charset="0"/>
              </a:rPr>
              <a:t>数据预处理十分重要（例如缺省值、异常值、离群值等的处理），本次比赛中两次结果的较大提升都源于数据的处理</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6" name="矩形 5">
            <a:extLst>
              <a:ext uri="{FF2B5EF4-FFF2-40B4-BE49-F238E27FC236}">
                <a16:creationId xmlns:a16="http://schemas.microsoft.com/office/drawing/2014/main" id="{098CC3E4-F856-4070-91BC-BE501B76387A}"/>
              </a:ext>
            </a:extLst>
          </p:cNvPr>
          <p:cNvSpPr/>
          <p:nvPr/>
        </p:nvSpPr>
        <p:spPr>
          <a:xfrm>
            <a:off x="0" y="2632182"/>
            <a:ext cx="7779976" cy="1433341"/>
          </a:xfrm>
          <a:prstGeom prst="rect">
            <a:avLst/>
          </a:prstGeom>
        </p:spPr>
        <p:txBody>
          <a:bodyPr wrap="square">
            <a:spAutoFit/>
          </a:bodyPr>
          <a:lstStyle/>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② 神经网络并非适合任何问题，在此题完成中，集成模型</a:t>
            </a:r>
            <a:r>
              <a:rPr lang="en-US" altLang="zh-CN" sz="2000" b="1" dirty="0" err="1">
                <a:solidFill>
                  <a:srgbClr val="002060"/>
                </a:solidFill>
                <a:latin typeface="华文仿宋" pitchFamily="2" charset="-122"/>
                <a:ea typeface="华文仿宋" pitchFamily="2" charset="-122"/>
                <a:cs typeface="Times New Roman" pitchFamily="18" charset="0"/>
              </a:rPr>
              <a:t>XGBoost</a:t>
            </a:r>
            <a:r>
              <a:rPr lang="zh-CN" altLang="en-US" sz="2000" b="1" dirty="0">
                <a:solidFill>
                  <a:srgbClr val="002060"/>
                </a:solidFill>
                <a:latin typeface="华文仿宋" pitchFamily="2" charset="-122"/>
                <a:ea typeface="华文仿宋" pitchFamily="2" charset="-122"/>
                <a:cs typeface="Times New Roman" pitchFamily="18" charset="0"/>
              </a:rPr>
              <a:t>模型取得了比神经网络更好的效果。模型的选取要视所处理的问题和数据来科学地选择。</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7" name="矩形 6">
            <a:extLst>
              <a:ext uri="{FF2B5EF4-FFF2-40B4-BE49-F238E27FC236}">
                <a16:creationId xmlns:a16="http://schemas.microsoft.com/office/drawing/2014/main" id="{AE1BF37A-27CB-44A6-A008-7587C0F1C006}"/>
              </a:ext>
            </a:extLst>
          </p:cNvPr>
          <p:cNvSpPr/>
          <p:nvPr/>
        </p:nvSpPr>
        <p:spPr>
          <a:xfrm>
            <a:off x="53006" y="4209261"/>
            <a:ext cx="7539844" cy="1895006"/>
          </a:xfrm>
          <a:prstGeom prst="rect">
            <a:avLst/>
          </a:prstGeom>
        </p:spPr>
        <p:txBody>
          <a:bodyPr wrap="square">
            <a:spAutoFit/>
          </a:bodyPr>
          <a:lstStyle/>
          <a:p>
            <a:pPr marL="914400" lvl="1" indent="-457200" algn="just">
              <a:lnSpc>
                <a:spcPct val="150000"/>
              </a:lnSpc>
              <a:buFont typeface="+mj-ea"/>
              <a:buAutoNum type="circleNumDbPlain" startAt="3"/>
            </a:pPr>
            <a:r>
              <a:rPr lang="zh-CN" altLang="en-US" sz="2000" b="1" dirty="0">
                <a:solidFill>
                  <a:srgbClr val="002060"/>
                </a:solidFill>
                <a:latin typeface="华文仿宋" pitchFamily="2" charset="-122"/>
                <a:ea typeface="华文仿宋" pitchFamily="2" charset="-122"/>
                <a:cs typeface="Times New Roman" pitchFamily="18" charset="0"/>
              </a:rPr>
              <a:t>我们认为，我们此次大作业完成的亮点有：</a:t>
            </a:r>
            <a:endParaRPr lang="en-US" altLang="zh-CN" sz="2000" b="1" dirty="0">
              <a:solidFill>
                <a:srgbClr val="002060"/>
              </a:solidFill>
              <a:latin typeface="华文仿宋" pitchFamily="2" charset="-122"/>
              <a:ea typeface="华文仿宋" pitchFamily="2" charset="-122"/>
              <a:cs typeface="Times New Roman" pitchFamily="18" charset="0"/>
            </a:endParaRPr>
          </a:p>
          <a:p>
            <a:pPr marL="914400" lvl="1" indent="-457200" algn="just">
              <a:lnSpc>
                <a:spcPct val="150000"/>
              </a:lnSpc>
              <a:buAutoNum type="alphaLcPeriod"/>
            </a:pPr>
            <a:r>
              <a:rPr lang="zh-CN" altLang="en-US" sz="2000" b="1" dirty="0">
                <a:solidFill>
                  <a:srgbClr val="002060"/>
                </a:solidFill>
                <a:latin typeface="华文仿宋" pitchFamily="2" charset="-122"/>
                <a:ea typeface="华文仿宋" pitchFamily="2" charset="-122"/>
                <a:cs typeface="Times New Roman" pitchFamily="18" charset="0"/>
              </a:rPr>
              <a:t>多种方式的数据预处理；</a:t>
            </a:r>
            <a:endParaRPr lang="en-US" altLang="zh-CN" sz="2000" b="1" dirty="0">
              <a:solidFill>
                <a:srgbClr val="002060"/>
              </a:solidFill>
              <a:latin typeface="华文仿宋" pitchFamily="2" charset="-122"/>
              <a:ea typeface="华文仿宋" pitchFamily="2" charset="-122"/>
              <a:cs typeface="Times New Roman" pitchFamily="18" charset="0"/>
            </a:endParaRPr>
          </a:p>
          <a:p>
            <a:pPr marL="914400" lvl="1" indent="-457200" algn="just">
              <a:lnSpc>
                <a:spcPct val="150000"/>
              </a:lnSpc>
              <a:buAutoNum type="alphaLcPeriod"/>
            </a:pPr>
            <a:r>
              <a:rPr lang="en-US" altLang="zh-CN" sz="2000" b="1" dirty="0" err="1">
                <a:solidFill>
                  <a:srgbClr val="002060"/>
                </a:solidFill>
                <a:latin typeface="华文仿宋" pitchFamily="2" charset="-122"/>
                <a:ea typeface="华文仿宋" pitchFamily="2" charset="-122"/>
                <a:cs typeface="Times New Roman" pitchFamily="18" charset="0"/>
              </a:rPr>
              <a:t>XGBoost</a:t>
            </a:r>
            <a:r>
              <a:rPr lang="zh-CN" altLang="en-US" sz="2000" b="1" dirty="0">
                <a:solidFill>
                  <a:srgbClr val="002060"/>
                </a:solidFill>
                <a:latin typeface="华文仿宋" pitchFamily="2" charset="-122"/>
                <a:ea typeface="华文仿宋" pitchFamily="2" charset="-122"/>
                <a:cs typeface="Times New Roman" pitchFamily="18" charset="0"/>
              </a:rPr>
              <a:t>和</a:t>
            </a:r>
            <a:r>
              <a:rPr lang="en-US" altLang="zh-CN" sz="2000" b="1" dirty="0" err="1">
                <a:solidFill>
                  <a:srgbClr val="002060"/>
                </a:solidFill>
                <a:latin typeface="华文仿宋" pitchFamily="2" charset="-122"/>
                <a:ea typeface="华文仿宋" pitchFamily="2" charset="-122"/>
                <a:cs typeface="Times New Roman" pitchFamily="18" charset="0"/>
              </a:rPr>
              <a:t>LGBoost</a:t>
            </a:r>
            <a:r>
              <a:rPr lang="zh-CN" altLang="en-US" sz="2000" b="1" dirty="0">
                <a:solidFill>
                  <a:srgbClr val="002060"/>
                </a:solidFill>
                <a:latin typeface="华文仿宋" pitchFamily="2" charset="-122"/>
                <a:ea typeface="华文仿宋" pitchFamily="2" charset="-122"/>
                <a:cs typeface="Times New Roman" pitchFamily="18" charset="0"/>
              </a:rPr>
              <a:t>的应用；</a:t>
            </a:r>
            <a:endParaRPr lang="en-US" altLang="zh-CN" sz="2000" b="1" dirty="0">
              <a:solidFill>
                <a:srgbClr val="002060"/>
              </a:solidFill>
              <a:latin typeface="华文仿宋" pitchFamily="2" charset="-122"/>
              <a:ea typeface="华文仿宋" pitchFamily="2" charset="-122"/>
              <a:cs typeface="Times New Roman" pitchFamily="18" charset="0"/>
            </a:endParaRPr>
          </a:p>
          <a:p>
            <a:pPr marL="914400" lvl="1" indent="-457200" algn="just">
              <a:lnSpc>
                <a:spcPct val="150000"/>
              </a:lnSpc>
              <a:buAutoNum type="alphaLcPeriod"/>
            </a:pPr>
            <a:r>
              <a:rPr lang="en-US" altLang="zh-CN" sz="2000" b="1" dirty="0">
                <a:solidFill>
                  <a:srgbClr val="002060"/>
                </a:solidFill>
                <a:latin typeface="华文仿宋" pitchFamily="2" charset="-122"/>
                <a:ea typeface="华文仿宋" pitchFamily="2" charset="-122"/>
                <a:cs typeface="Times New Roman" pitchFamily="18" charset="0"/>
              </a:rPr>
              <a:t>K-fold</a:t>
            </a:r>
            <a:r>
              <a:rPr lang="zh-CN" altLang="en-US" sz="2000" b="1" dirty="0">
                <a:solidFill>
                  <a:srgbClr val="002060"/>
                </a:solidFill>
                <a:latin typeface="华文仿宋" pitchFamily="2" charset="-122"/>
                <a:ea typeface="华文仿宋" pitchFamily="2" charset="-122"/>
                <a:cs typeface="Times New Roman" pitchFamily="18" charset="0"/>
              </a:rPr>
              <a:t>中</a:t>
            </a:r>
            <a:r>
              <a:rPr lang="en-US" altLang="zh-CN" sz="2000" b="1" dirty="0">
                <a:solidFill>
                  <a:srgbClr val="002060"/>
                </a:solidFill>
                <a:latin typeface="华文仿宋" pitchFamily="2" charset="-122"/>
                <a:ea typeface="华文仿宋" pitchFamily="2" charset="-122"/>
                <a:cs typeface="Times New Roman" pitchFamily="18" charset="0"/>
              </a:rPr>
              <a:t>k</a:t>
            </a:r>
            <a:r>
              <a:rPr lang="zh-CN" altLang="en-US" sz="2000" b="1" dirty="0">
                <a:solidFill>
                  <a:srgbClr val="002060"/>
                </a:solidFill>
                <a:latin typeface="华文仿宋" pitchFamily="2" charset="-122"/>
                <a:ea typeface="华文仿宋" pitchFamily="2" charset="-122"/>
                <a:cs typeface="Times New Roman" pitchFamily="18" charset="0"/>
              </a:rPr>
              <a:t>各模型的投票处理。</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8" name="标题 1">
            <a:extLst>
              <a:ext uri="{FF2B5EF4-FFF2-40B4-BE49-F238E27FC236}">
                <a16:creationId xmlns:a16="http://schemas.microsoft.com/office/drawing/2014/main" id="{194B0CA7-FCF3-4A88-8092-EDA7C7D24CC8}"/>
              </a:ext>
            </a:extLst>
          </p:cNvPr>
          <p:cNvSpPr>
            <a:spLocks noChangeArrowheads="1"/>
          </p:cNvSpPr>
          <p:nvPr/>
        </p:nvSpPr>
        <p:spPr bwMode="auto">
          <a:xfrm>
            <a:off x="165691" y="868848"/>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赛题思考与亮点</a:t>
            </a:r>
          </a:p>
        </p:txBody>
      </p:sp>
    </p:spTree>
    <p:extLst>
      <p:ext uri="{BB962C8B-B14F-4D97-AF65-F5344CB8AC3E}">
        <p14:creationId xmlns:p14="http://schemas.microsoft.com/office/powerpoint/2010/main" val="420730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noChangeArrowheads="1"/>
          </p:cNvSpPr>
          <p:nvPr/>
        </p:nvSpPr>
        <p:spPr>
          <a:xfrm>
            <a:off x="539552" y="2634481"/>
            <a:ext cx="8064011" cy="12985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5400" b="1" dirty="0">
                <a:solidFill>
                  <a:srgbClr val="002060"/>
                </a:solidFill>
                <a:latin typeface="华文楷体" pitchFamily="2" charset="-122"/>
                <a:ea typeface="华文楷体" pitchFamily="2" charset="-122"/>
              </a:rPr>
              <a:t>谢谢！</a:t>
            </a:r>
            <a:endParaRPr lang="en-US" altLang="zh-CN" sz="5400" b="1" dirty="0">
              <a:solidFill>
                <a:srgbClr val="002060"/>
              </a:solidFill>
              <a:latin typeface="华文楷体" pitchFamily="2" charset="-122"/>
              <a:ea typeface="华文楷体" pitchFamily="2" charset="-122"/>
            </a:endParaRPr>
          </a:p>
        </p:txBody>
      </p:sp>
    </p:spTree>
    <p:extLst>
      <p:ext uri="{BB962C8B-B14F-4D97-AF65-F5344CB8AC3E}">
        <p14:creationId xmlns:p14="http://schemas.microsoft.com/office/powerpoint/2010/main" val="256374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764704"/>
            <a:ext cx="8352928" cy="5832648"/>
          </a:xfrm>
          <a:prstGeom prst="rect">
            <a:avLst/>
          </a:prstGeom>
          <a:noFill/>
        </p:spPr>
        <p:txBody>
          <a:bodyPr wrap="square" rtlCol="0" anchor="t">
            <a:noAutofit/>
          </a:bodyPr>
          <a:lstStyle/>
          <a:p>
            <a:pPr algn="just">
              <a:lnSpc>
                <a:spcPct val="150000"/>
              </a:lnSpc>
            </a:pPr>
            <a:r>
              <a:rPr lang="en-US" altLang="zh-CN" sz="2000" b="1" dirty="0">
                <a:solidFill>
                  <a:schemeClr val="accent2">
                    <a:lumMod val="75000"/>
                  </a:schemeClr>
                </a:solidFill>
                <a:latin typeface="Times New Roman" pitchFamily="18" charset="0"/>
                <a:ea typeface="微软雅黑" pitchFamily="34" charset="-122"/>
                <a:cs typeface="Times New Roman" pitchFamily="18" charset="0"/>
              </a:rPr>
              <a:t>1.</a:t>
            </a:r>
            <a:r>
              <a:rPr lang="zh-CN" altLang="en-US" sz="2000" b="1" dirty="0">
                <a:solidFill>
                  <a:schemeClr val="accent2">
                    <a:lumMod val="75000"/>
                  </a:schemeClr>
                </a:solidFill>
                <a:latin typeface="Times New Roman" pitchFamily="18" charset="0"/>
                <a:ea typeface="微软雅黑" pitchFamily="34" charset="-122"/>
                <a:cs typeface="Times New Roman" pitchFamily="18" charset="0"/>
              </a:rPr>
              <a:t>问题提出</a:t>
            </a:r>
            <a:endParaRPr lang="en-US" altLang="zh-CN" sz="2000" b="1" dirty="0">
              <a:solidFill>
                <a:schemeClr val="accent2">
                  <a:lumMod val="75000"/>
                </a:schemeClr>
              </a:solidFill>
              <a:latin typeface="Times New Roman" pitchFamily="18" charset="0"/>
              <a:ea typeface="微软雅黑" pitchFamily="34" charset="-122"/>
              <a:cs typeface="Times New Roman" pitchFamily="18" charset="0"/>
            </a:endParaRPr>
          </a:p>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问题背景、问题建模</a:t>
            </a:r>
            <a:endParaRPr lang="en-US" altLang="zh-CN" sz="2000" b="1" dirty="0">
              <a:solidFill>
                <a:srgbClr val="002060"/>
              </a:solidFill>
              <a:latin typeface="华文仿宋" pitchFamily="2" charset="-122"/>
              <a:ea typeface="华文仿宋" pitchFamily="2" charset="-122"/>
              <a:cs typeface="Times New Roman" pitchFamily="18" charset="0"/>
            </a:endParaRPr>
          </a:p>
          <a:p>
            <a:pPr marL="0" lvl="1" algn="just">
              <a:lnSpc>
                <a:spcPct val="150000"/>
              </a:lnSpc>
            </a:pPr>
            <a:r>
              <a:rPr lang="en-US" altLang="zh-CN" sz="2000" b="1" dirty="0">
                <a:solidFill>
                  <a:schemeClr val="accent2">
                    <a:lumMod val="75000"/>
                  </a:schemeClr>
                </a:solidFill>
                <a:latin typeface="Times New Roman" pitchFamily="18" charset="0"/>
                <a:ea typeface="微软雅黑" pitchFamily="34" charset="-122"/>
                <a:cs typeface="Times New Roman" pitchFamily="18" charset="0"/>
              </a:rPr>
              <a:t>2. </a:t>
            </a:r>
            <a:r>
              <a:rPr lang="zh-CN" altLang="en-US" sz="2000" b="1" dirty="0">
                <a:solidFill>
                  <a:schemeClr val="accent2">
                    <a:lumMod val="75000"/>
                  </a:schemeClr>
                </a:solidFill>
                <a:latin typeface="Times New Roman" pitchFamily="18" charset="0"/>
                <a:ea typeface="微软雅黑" pitchFamily="34" charset="-122"/>
                <a:cs typeface="Times New Roman" pitchFamily="18" charset="0"/>
              </a:rPr>
              <a:t>数据预处理</a:t>
            </a:r>
            <a:endParaRPr lang="en-US" altLang="zh-CN" sz="2000" b="1" dirty="0">
              <a:solidFill>
                <a:schemeClr val="accent2">
                  <a:lumMod val="75000"/>
                </a:schemeClr>
              </a:solidFill>
              <a:latin typeface="Times New Roman" pitchFamily="18" charset="0"/>
              <a:ea typeface="微软雅黑" pitchFamily="34" charset="-122"/>
              <a:cs typeface="Times New Roman" pitchFamily="18" charset="0"/>
            </a:endParaRPr>
          </a:p>
          <a:p>
            <a:pPr marL="0"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      缺失值、异常值、离群值处理、</a:t>
            </a:r>
            <a:r>
              <a:rPr lang="en-US" altLang="zh-CN" sz="2000" b="1" dirty="0">
                <a:solidFill>
                  <a:srgbClr val="002060"/>
                </a:solidFill>
                <a:latin typeface="华文仿宋" pitchFamily="2" charset="-122"/>
                <a:ea typeface="华文仿宋" pitchFamily="2" charset="-122"/>
                <a:cs typeface="Times New Roman" pitchFamily="18" charset="0"/>
              </a:rPr>
              <a:t>one-hot</a:t>
            </a:r>
            <a:r>
              <a:rPr lang="zh-CN" altLang="en-US" sz="2000" b="1" dirty="0">
                <a:solidFill>
                  <a:srgbClr val="002060"/>
                </a:solidFill>
                <a:latin typeface="华文仿宋" pitchFamily="2" charset="-122"/>
                <a:ea typeface="华文仿宋" pitchFamily="2" charset="-122"/>
                <a:cs typeface="Times New Roman" pitchFamily="18" charset="0"/>
              </a:rPr>
              <a:t>编码等</a:t>
            </a:r>
            <a:endParaRPr lang="en-US" altLang="zh-CN" sz="2000" b="1" dirty="0">
              <a:solidFill>
                <a:schemeClr val="accent2">
                  <a:lumMod val="75000"/>
                </a:schemeClr>
              </a:solidFill>
              <a:latin typeface="Times New Roman" pitchFamily="18" charset="0"/>
              <a:ea typeface="微软雅黑" pitchFamily="34" charset="-122"/>
              <a:cs typeface="Times New Roman" pitchFamily="18" charset="0"/>
            </a:endParaRPr>
          </a:p>
          <a:p>
            <a:pPr marL="0" lvl="1" algn="just">
              <a:lnSpc>
                <a:spcPct val="150000"/>
              </a:lnSpc>
            </a:pPr>
            <a:r>
              <a:rPr lang="en-US" altLang="zh-CN" sz="2000" b="1" dirty="0">
                <a:solidFill>
                  <a:schemeClr val="accent2">
                    <a:lumMod val="75000"/>
                  </a:schemeClr>
                </a:solidFill>
                <a:latin typeface="Times New Roman" pitchFamily="18" charset="0"/>
                <a:ea typeface="微软雅黑" pitchFamily="34" charset="-122"/>
                <a:cs typeface="Times New Roman" pitchFamily="18" charset="0"/>
              </a:rPr>
              <a:t>3. </a:t>
            </a:r>
            <a:r>
              <a:rPr lang="zh-CN" altLang="en-US" sz="2000" b="1" dirty="0">
                <a:solidFill>
                  <a:schemeClr val="accent2">
                    <a:lumMod val="75000"/>
                  </a:schemeClr>
                </a:solidFill>
                <a:latin typeface="Times New Roman" pitchFamily="18" charset="0"/>
                <a:ea typeface="微软雅黑" pitchFamily="34" charset="-122"/>
                <a:cs typeface="Times New Roman" pitchFamily="18" charset="0"/>
              </a:rPr>
              <a:t>特征评估与处理</a:t>
            </a:r>
            <a:endParaRPr lang="en-US" altLang="zh-CN" sz="2000" b="1" dirty="0">
              <a:solidFill>
                <a:schemeClr val="accent2">
                  <a:lumMod val="75000"/>
                </a:schemeClr>
              </a:solidFill>
              <a:latin typeface="Times New Roman" pitchFamily="18" charset="0"/>
              <a:ea typeface="微软雅黑" pitchFamily="34" charset="-122"/>
              <a:cs typeface="Times New Roman" pitchFamily="18" charset="0"/>
            </a:endParaRPr>
          </a:p>
          <a:p>
            <a:pPr marL="0" lvl="1" indent="457200"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① 基于</a:t>
            </a:r>
            <a:r>
              <a:rPr lang="en-US" altLang="zh-CN" sz="2000" b="1" dirty="0" err="1">
                <a:solidFill>
                  <a:srgbClr val="002060"/>
                </a:solidFill>
                <a:latin typeface="华文仿宋" pitchFamily="2" charset="-122"/>
                <a:ea typeface="华文仿宋" pitchFamily="2" charset="-122"/>
                <a:cs typeface="Times New Roman" pitchFamily="18" charset="0"/>
              </a:rPr>
              <a:t>RandomForest</a:t>
            </a:r>
            <a:r>
              <a:rPr lang="zh-CN" altLang="en-US" sz="2000" b="1" dirty="0">
                <a:solidFill>
                  <a:srgbClr val="002060"/>
                </a:solidFill>
                <a:latin typeface="华文仿宋" pitchFamily="2" charset="-122"/>
                <a:ea typeface="华文仿宋" pitchFamily="2" charset="-122"/>
                <a:cs typeface="Times New Roman" pitchFamily="18" charset="0"/>
              </a:rPr>
              <a:t>的特征评估</a:t>
            </a:r>
            <a:endParaRPr lang="en-US" altLang="zh-CN" sz="2000" b="1" dirty="0">
              <a:solidFill>
                <a:srgbClr val="002060"/>
              </a:solidFill>
              <a:latin typeface="华文仿宋" pitchFamily="2" charset="-122"/>
              <a:ea typeface="华文仿宋" pitchFamily="2" charset="-122"/>
              <a:cs typeface="Times New Roman" pitchFamily="18" charset="0"/>
            </a:endParaRPr>
          </a:p>
          <a:p>
            <a:pPr marL="0" lvl="1" indent="457200"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②基于观察与统计的特征处理</a:t>
            </a:r>
            <a:endParaRPr lang="en-US" altLang="zh-CN" sz="2000" b="1" dirty="0">
              <a:solidFill>
                <a:srgbClr val="002060"/>
              </a:solidFill>
              <a:latin typeface="华文仿宋" pitchFamily="2" charset="-122"/>
              <a:ea typeface="华文仿宋" pitchFamily="2" charset="-122"/>
              <a:cs typeface="Times New Roman" pitchFamily="18" charset="0"/>
            </a:endParaRPr>
          </a:p>
          <a:p>
            <a:pPr marL="0" lvl="1" algn="just">
              <a:lnSpc>
                <a:spcPct val="150000"/>
              </a:lnSpc>
            </a:pPr>
            <a:r>
              <a:rPr lang="en-US" altLang="zh-CN" sz="2000" b="1" dirty="0">
                <a:solidFill>
                  <a:schemeClr val="accent2">
                    <a:lumMod val="75000"/>
                  </a:schemeClr>
                </a:solidFill>
                <a:latin typeface="Times New Roman" pitchFamily="18" charset="0"/>
                <a:ea typeface="微软雅黑" pitchFamily="34" charset="-122"/>
                <a:cs typeface="Times New Roman" pitchFamily="18" charset="0"/>
              </a:rPr>
              <a:t>4. </a:t>
            </a:r>
            <a:r>
              <a:rPr lang="zh-CN" altLang="en-US" sz="2000" b="1" dirty="0">
                <a:solidFill>
                  <a:schemeClr val="accent2">
                    <a:lumMod val="75000"/>
                  </a:schemeClr>
                </a:solidFill>
                <a:latin typeface="Times New Roman" pitchFamily="18" charset="0"/>
                <a:ea typeface="微软雅黑" pitchFamily="34" charset="-122"/>
                <a:cs typeface="Times New Roman" pitchFamily="18" charset="0"/>
              </a:rPr>
              <a:t>模型训练</a:t>
            </a:r>
            <a:endParaRPr lang="en-US" altLang="zh-CN" sz="2000" b="1" dirty="0">
              <a:solidFill>
                <a:schemeClr val="accent2">
                  <a:lumMod val="75000"/>
                </a:schemeClr>
              </a:solidFill>
              <a:latin typeface="Times New Roman" pitchFamily="18" charset="0"/>
              <a:ea typeface="微软雅黑" pitchFamily="34" charset="-122"/>
              <a:cs typeface="Times New Roman" pitchFamily="18" charset="0"/>
            </a:endParaRPr>
          </a:p>
          <a:p>
            <a:pPr marL="0" lvl="1" indent="457200"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① 模型选择                  ② </a:t>
            </a:r>
            <a:r>
              <a:rPr lang="en-US" altLang="zh-CN" sz="2000" b="1" dirty="0" err="1">
                <a:solidFill>
                  <a:srgbClr val="002060"/>
                </a:solidFill>
                <a:latin typeface="华文仿宋" pitchFamily="2" charset="-122"/>
                <a:ea typeface="华文仿宋" pitchFamily="2" charset="-122"/>
                <a:cs typeface="Times New Roman" pitchFamily="18" charset="0"/>
              </a:rPr>
              <a:t>GridSearch</a:t>
            </a:r>
            <a:r>
              <a:rPr lang="zh-CN" altLang="en-US" sz="2000" b="1" dirty="0">
                <a:solidFill>
                  <a:srgbClr val="002060"/>
                </a:solidFill>
                <a:latin typeface="华文仿宋" pitchFamily="2" charset="-122"/>
                <a:ea typeface="华文仿宋" pitchFamily="2" charset="-122"/>
                <a:cs typeface="Times New Roman" pitchFamily="18" charset="0"/>
              </a:rPr>
              <a:t>参数选择</a:t>
            </a:r>
            <a:endParaRPr lang="en-US" altLang="zh-CN" sz="2000" b="1" dirty="0">
              <a:solidFill>
                <a:srgbClr val="002060"/>
              </a:solidFill>
              <a:latin typeface="华文仿宋" pitchFamily="2" charset="-122"/>
              <a:ea typeface="华文仿宋" pitchFamily="2" charset="-122"/>
              <a:cs typeface="Times New Roman" pitchFamily="18" charset="0"/>
            </a:endParaRPr>
          </a:p>
          <a:p>
            <a:pPr marL="0" lvl="1" indent="457200"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③ </a:t>
            </a:r>
            <a:r>
              <a:rPr lang="en-US" altLang="zh-CN" sz="2000" b="1" dirty="0">
                <a:solidFill>
                  <a:srgbClr val="002060"/>
                </a:solidFill>
                <a:latin typeface="华文仿宋" pitchFamily="2" charset="-122"/>
                <a:ea typeface="华文仿宋" pitchFamily="2" charset="-122"/>
                <a:cs typeface="Times New Roman" pitchFamily="18" charset="0"/>
              </a:rPr>
              <a:t>K-Fold</a:t>
            </a:r>
            <a:r>
              <a:rPr lang="zh-CN" altLang="en-US" sz="2000" b="1" dirty="0">
                <a:solidFill>
                  <a:srgbClr val="002060"/>
                </a:solidFill>
                <a:latin typeface="华文仿宋" pitchFamily="2" charset="-122"/>
                <a:ea typeface="华文仿宋" pitchFamily="2" charset="-122"/>
                <a:cs typeface="Times New Roman" pitchFamily="18" charset="0"/>
              </a:rPr>
              <a:t>交叉验证       ④ 模型投票</a:t>
            </a:r>
            <a:endParaRPr lang="en-US" altLang="zh-CN" sz="2000" b="1" dirty="0">
              <a:solidFill>
                <a:srgbClr val="002060"/>
              </a:solidFill>
              <a:latin typeface="华文仿宋" pitchFamily="2" charset="-122"/>
              <a:ea typeface="华文仿宋" pitchFamily="2" charset="-122"/>
              <a:cs typeface="Times New Roman" pitchFamily="18" charset="0"/>
            </a:endParaRPr>
          </a:p>
          <a:p>
            <a:pPr marL="0" lvl="1" algn="just">
              <a:lnSpc>
                <a:spcPct val="150000"/>
              </a:lnSpc>
            </a:pPr>
            <a:r>
              <a:rPr lang="en-US" altLang="zh-CN" sz="2000" b="1" dirty="0">
                <a:solidFill>
                  <a:schemeClr val="accent2">
                    <a:lumMod val="75000"/>
                  </a:schemeClr>
                </a:solidFill>
                <a:latin typeface="Times New Roman" pitchFamily="18" charset="0"/>
                <a:ea typeface="微软雅黑" pitchFamily="34" charset="-122"/>
                <a:cs typeface="Times New Roman" pitchFamily="18" charset="0"/>
              </a:rPr>
              <a:t>5. </a:t>
            </a:r>
            <a:r>
              <a:rPr lang="zh-CN" altLang="en-US" sz="2000" b="1" dirty="0">
                <a:solidFill>
                  <a:schemeClr val="accent2">
                    <a:lumMod val="75000"/>
                  </a:schemeClr>
                </a:solidFill>
                <a:latin typeface="Times New Roman" pitchFamily="18" charset="0"/>
                <a:ea typeface="微软雅黑" pitchFamily="34" charset="-122"/>
                <a:cs typeface="Times New Roman" pitchFamily="18" charset="0"/>
              </a:rPr>
              <a:t>测试结果与评估</a:t>
            </a:r>
            <a:endParaRPr lang="en-US" altLang="zh-CN" sz="2000" b="1" dirty="0">
              <a:solidFill>
                <a:schemeClr val="accent2">
                  <a:lumMod val="75000"/>
                </a:schemeClr>
              </a:solidFill>
              <a:latin typeface="Times New Roman" pitchFamily="18" charset="0"/>
              <a:ea typeface="微软雅黑" pitchFamily="34" charset="-122"/>
              <a:cs typeface="Times New Roman" pitchFamily="18" charset="0"/>
            </a:endParaRPr>
          </a:p>
          <a:p>
            <a:pPr marL="0" lvl="1" algn="just">
              <a:lnSpc>
                <a:spcPct val="150000"/>
              </a:lnSpc>
            </a:pPr>
            <a:r>
              <a:rPr lang="en-US" altLang="zh-CN" sz="2000" b="1" dirty="0">
                <a:solidFill>
                  <a:schemeClr val="accent2">
                    <a:lumMod val="75000"/>
                  </a:schemeClr>
                </a:solidFill>
                <a:latin typeface="Times New Roman" pitchFamily="18" charset="0"/>
                <a:ea typeface="微软雅黑" pitchFamily="34" charset="-122"/>
                <a:cs typeface="Times New Roman" pitchFamily="18" charset="0"/>
              </a:rPr>
              <a:t>6. </a:t>
            </a:r>
            <a:r>
              <a:rPr lang="zh-CN" altLang="en-US" sz="2000" b="1" dirty="0">
                <a:solidFill>
                  <a:schemeClr val="accent2">
                    <a:lumMod val="75000"/>
                  </a:schemeClr>
                </a:solidFill>
                <a:latin typeface="Times New Roman" pitchFamily="18" charset="0"/>
                <a:ea typeface="微软雅黑" pitchFamily="34" charset="-122"/>
                <a:cs typeface="Times New Roman" pitchFamily="18" charset="0"/>
              </a:rPr>
              <a:t>参赛思考与亮点</a:t>
            </a:r>
            <a:endParaRPr lang="en-US" altLang="zh-CN" sz="2000" b="1" dirty="0">
              <a:solidFill>
                <a:schemeClr val="accent2">
                  <a:lumMod val="75000"/>
                </a:schemeClr>
              </a:solidFill>
              <a:latin typeface="Times New Roman" pitchFamily="18" charset="0"/>
              <a:ea typeface="微软雅黑" pitchFamily="34" charset="-122"/>
              <a:cs typeface="Times New Roman" pitchFamily="18" charset="0"/>
            </a:endParaRPr>
          </a:p>
          <a:p>
            <a:pPr lvl="1" algn="just">
              <a:lnSpc>
                <a:spcPct val="150000"/>
              </a:lnSpc>
            </a:pP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4" name="标题 1"/>
          <p:cNvSpPr>
            <a:spLocks noChangeArrowheads="1"/>
          </p:cNvSpPr>
          <p:nvPr/>
        </p:nvSpPr>
        <p:spPr bwMode="auto">
          <a:xfrm>
            <a:off x="251520" y="116632"/>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提纲</a:t>
            </a:r>
          </a:p>
        </p:txBody>
      </p:sp>
    </p:spTree>
    <p:extLst>
      <p:ext uri="{BB962C8B-B14F-4D97-AF65-F5344CB8AC3E}">
        <p14:creationId xmlns:p14="http://schemas.microsoft.com/office/powerpoint/2010/main" val="166648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51520" y="116632"/>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问题提出与建模</a:t>
            </a:r>
          </a:p>
        </p:txBody>
      </p:sp>
      <p:sp>
        <p:nvSpPr>
          <p:cNvPr id="42" name="标题 1">
            <a:extLst>
              <a:ext uri="{FF2B5EF4-FFF2-40B4-BE49-F238E27FC236}">
                <a16:creationId xmlns:a16="http://schemas.microsoft.com/office/drawing/2014/main" id="{DFD5F806-4A75-4319-B522-D3D3672B56B3}"/>
              </a:ext>
            </a:extLst>
          </p:cNvPr>
          <p:cNvSpPr>
            <a:spLocks noChangeArrowheads="1"/>
          </p:cNvSpPr>
          <p:nvPr/>
        </p:nvSpPr>
        <p:spPr bwMode="auto">
          <a:xfrm>
            <a:off x="251520" y="795521"/>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问题背景</a:t>
            </a:r>
          </a:p>
        </p:txBody>
      </p:sp>
      <p:sp>
        <p:nvSpPr>
          <p:cNvPr id="2" name="文本框 1">
            <a:extLst>
              <a:ext uri="{FF2B5EF4-FFF2-40B4-BE49-F238E27FC236}">
                <a16:creationId xmlns:a16="http://schemas.microsoft.com/office/drawing/2014/main" id="{84E225F2-0573-4CDB-AC9A-AE576CD1FFED}"/>
              </a:ext>
            </a:extLst>
          </p:cNvPr>
          <p:cNvSpPr txBox="1"/>
          <p:nvPr/>
        </p:nvSpPr>
        <p:spPr>
          <a:xfrm>
            <a:off x="1691679" y="889860"/>
            <a:ext cx="6480721" cy="1015663"/>
          </a:xfrm>
          <a:prstGeom prst="rect">
            <a:avLst/>
          </a:prstGeom>
          <a:noFill/>
        </p:spPr>
        <p:txBody>
          <a:bodyPr wrap="square" rtlCol="0">
            <a:spAutoFit/>
          </a:bodyPr>
          <a:lstStyle/>
          <a:p>
            <a:r>
              <a:rPr lang="zh-CN" altLang="zh-CN" sz="2000" b="1" dirty="0">
                <a:solidFill>
                  <a:srgbClr val="002060"/>
                </a:solidFill>
                <a:latin typeface="华文仿宋" pitchFamily="2" charset="-122"/>
                <a:ea typeface="华文仿宋" pitchFamily="2" charset="-122"/>
                <a:cs typeface="Times New Roman" pitchFamily="18" charset="0"/>
              </a:rPr>
              <a:t>近年来，电信运营商推出大量的电信套餐用以满足用户的差异化需求，面对种类繁多的套餐，如何选择最合适的一款对于运营商和用户来说都至关重要</a:t>
            </a:r>
            <a:r>
              <a:rPr lang="zh-CN" altLang="en-US" sz="2000" b="1" dirty="0">
                <a:solidFill>
                  <a:srgbClr val="002060"/>
                </a:solidFill>
                <a:latin typeface="华文仿宋" pitchFamily="2" charset="-122"/>
                <a:ea typeface="华文仿宋" pitchFamily="2" charset="-122"/>
                <a:cs typeface="Times New Roman" pitchFamily="18" charset="0"/>
              </a:rPr>
              <a:t>。</a:t>
            </a:r>
          </a:p>
        </p:txBody>
      </p:sp>
      <p:sp>
        <p:nvSpPr>
          <p:cNvPr id="44" name="文本框 43">
            <a:extLst>
              <a:ext uri="{FF2B5EF4-FFF2-40B4-BE49-F238E27FC236}">
                <a16:creationId xmlns:a16="http://schemas.microsoft.com/office/drawing/2014/main" id="{EC8DCDB1-873C-40BB-9414-0D11A046629F}"/>
              </a:ext>
            </a:extLst>
          </p:cNvPr>
          <p:cNvSpPr txBox="1"/>
          <p:nvPr/>
        </p:nvSpPr>
        <p:spPr>
          <a:xfrm>
            <a:off x="1724227" y="2072998"/>
            <a:ext cx="7960837" cy="400110"/>
          </a:xfrm>
          <a:prstGeom prst="rect">
            <a:avLst/>
          </a:prstGeom>
          <a:noFill/>
        </p:spPr>
        <p:txBody>
          <a:bodyPr wrap="square" rtlCol="0">
            <a:spAutoFit/>
          </a:bodyPr>
          <a:lstStyle/>
          <a:p>
            <a:r>
              <a:rPr lang="zh-CN" altLang="zh-CN" sz="2000" b="1" dirty="0">
                <a:solidFill>
                  <a:srgbClr val="002060"/>
                </a:solidFill>
                <a:latin typeface="华文仿宋" pitchFamily="2" charset="-122"/>
                <a:ea typeface="华文仿宋" pitchFamily="2" charset="-122"/>
                <a:cs typeface="Times New Roman" pitchFamily="18" charset="0"/>
              </a:rPr>
              <a:t>信息过载问题和用户无目的搜索问题</a:t>
            </a:r>
            <a:endParaRPr lang="zh-CN" altLang="en-US" sz="2000" b="1" dirty="0">
              <a:solidFill>
                <a:srgbClr val="002060"/>
              </a:solidFill>
              <a:latin typeface="华文仿宋" pitchFamily="2" charset="-122"/>
              <a:ea typeface="华文仿宋" pitchFamily="2" charset="-122"/>
              <a:cs typeface="Times New Roman" pitchFamily="18" charset="0"/>
            </a:endParaRPr>
          </a:p>
        </p:txBody>
      </p:sp>
      <p:sp>
        <p:nvSpPr>
          <p:cNvPr id="46" name="标题 1">
            <a:extLst>
              <a:ext uri="{FF2B5EF4-FFF2-40B4-BE49-F238E27FC236}">
                <a16:creationId xmlns:a16="http://schemas.microsoft.com/office/drawing/2014/main" id="{488652C2-09E7-41D8-B717-9451457CED7C}"/>
              </a:ext>
            </a:extLst>
          </p:cNvPr>
          <p:cNvSpPr>
            <a:spLocks noChangeArrowheads="1"/>
          </p:cNvSpPr>
          <p:nvPr/>
        </p:nvSpPr>
        <p:spPr bwMode="auto">
          <a:xfrm>
            <a:off x="251520" y="2707328"/>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问题建模</a:t>
            </a:r>
          </a:p>
        </p:txBody>
      </p:sp>
      <p:sp>
        <p:nvSpPr>
          <p:cNvPr id="47" name="标题 1">
            <a:extLst>
              <a:ext uri="{FF2B5EF4-FFF2-40B4-BE49-F238E27FC236}">
                <a16:creationId xmlns:a16="http://schemas.microsoft.com/office/drawing/2014/main" id="{15861D81-2B0E-47A0-9E56-53FAB72A479F}"/>
              </a:ext>
            </a:extLst>
          </p:cNvPr>
          <p:cNvSpPr>
            <a:spLocks noChangeArrowheads="1"/>
          </p:cNvSpPr>
          <p:nvPr/>
        </p:nvSpPr>
        <p:spPr bwMode="auto">
          <a:xfrm>
            <a:off x="251520" y="198524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解决问题</a:t>
            </a:r>
          </a:p>
        </p:txBody>
      </p:sp>
      <p:sp>
        <p:nvSpPr>
          <p:cNvPr id="49" name="文本框 48">
            <a:extLst>
              <a:ext uri="{FF2B5EF4-FFF2-40B4-BE49-F238E27FC236}">
                <a16:creationId xmlns:a16="http://schemas.microsoft.com/office/drawing/2014/main" id="{77BCC405-66CF-41E1-AB82-69A1FDC3043D}"/>
              </a:ext>
            </a:extLst>
          </p:cNvPr>
          <p:cNvSpPr txBox="1"/>
          <p:nvPr/>
        </p:nvSpPr>
        <p:spPr>
          <a:xfrm>
            <a:off x="1724227" y="2749084"/>
            <a:ext cx="7960837" cy="1323439"/>
          </a:xfrm>
          <a:prstGeom prst="rect">
            <a:avLst/>
          </a:prstGeom>
          <a:noFill/>
        </p:spPr>
        <p:txBody>
          <a:bodyPr wrap="square" rtlCol="0">
            <a:spAutoFit/>
          </a:bodyPr>
          <a:lstStyle/>
          <a:p>
            <a:r>
              <a:rPr lang="zh-CN" altLang="en-US" sz="2000" b="1" dirty="0">
                <a:solidFill>
                  <a:srgbClr val="002060"/>
                </a:solidFill>
                <a:latin typeface="华文仿宋" pitchFamily="2" charset="-122"/>
                <a:ea typeface="华文仿宋" pitchFamily="2" charset="-122"/>
                <a:cs typeface="Times New Roman" pitchFamily="18" charset="0"/>
              </a:rPr>
              <a:t>问题类型： 分类问题</a:t>
            </a:r>
            <a:endParaRPr lang="en-US" altLang="zh-CN" sz="2000" b="1" dirty="0">
              <a:solidFill>
                <a:srgbClr val="002060"/>
              </a:solidFill>
              <a:latin typeface="华文仿宋" pitchFamily="2" charset="-122"/>
              <a:ea typeface="华文仿宋" pitchFamily="2" charset="-122"/>
              <a:cs typeface="Times New Roman" pitchFamily="18" charset="0"/>
            </a:endParaRPr>
          </a:p>
          <a:p>
            <a:r>
              <a:rPr lang="zh-CN" altLang="en-US" sz="2000" b="1" dirty="0">
                <a:solidFill>
                  <a:srgbClr val="002060"/>
                </a:solidFill>
                <a:latin typeface="华文仿宋" pitchFamily="2" charset="-122"/>
                <a:ea typeface="华文仿宋" pitchFamily="2" charset="-122"/>
                <a:cs typeface="Times New Roman" pitchFamily="18" charset="0"/>
              </a:rPr>
              <a:t>输        入： 用户特征信息</a:t>
            </a:r>
            <a:endParaRPr lang="en-US" altLang="zh-CN" sz="2000" b="1" dirty="0">
              <a:solidFill>
                <a:srgbClr val="002060"/>
              </a:solidFill>
              <a:latin typeface="华文仿宋" pitchFamily="2" charset="-122"/>
              <a:ea typeface="华文仿宋" pitchFamily="2" charset="-122"/>
              <a:cs typeface="Times New Roman" pitchFamily="18" charset="0"/>
            </a:endParaRPr>
          </a:p>
          <a:p>
            <a:r>
              <a:rPr lang="zh-CN" altLang="en-US" sz="2000" b="1" dirty="0">
                <a:solidFill>
                  <a:srgbClr val="002060"/>
                </a:solidFill>
                <a:latin typeface="华文仿宋" pitchFamily="2" charset="-122"/>
                <a:ea typeface="华文仿宋" pitchFamily="2" charset="-122"/>
                <a:cs typeface="Times New Roman" pitchFamily="18" charset="0"/>
              </a:rPr>
              <a:t>输        出： 与用户所匹配的套餐</a:t>
            </a:r>
            <a:endParaRPr lang="en-US" altLang="zh-CN" sz="2000" b="1" dirty="0">
              <a:solidFill>
                <a:srgbClr val="002060"/>
              </a:solidFill>
              <a:latin typeface="华文仿宋" pitchFamily="2" charset="-122"/>
              <a:ea typeface="华文仿宋" pitchFamily="2" charset="-122"/>
              <a:cs typeface="Times New Roman" pitchFamily="18" charset="0"/>
            </a:endParaRPr>
          </a:p>
          <a:p>
            <a:endParaRPr lang="zh-CN" altLang="en-US" sz="2000" b="1" dirty="0">
              <a:solidFill>
                <a:srgbClr val="002060"/>
              </a:solidFill>
              <a:latin typeface="华文仿宋" pitchFamily="2" charset="-122"/>
              <a:ea typeface="华文仿宋" pitchFamily="2" charset="-122"/>
              <a:cs typeface="Times New Roman" pitchFamily="18" charset="0"/>
            </a:endParaRPr>
          </a:p>
        </p:txBody>
      </p:sp>
      <p:pic>
        <p:nvPicPr>
          <p:cNvPr id="3" name="图片 2">
            <a:extLst>
              <a:ext uri="{FF2B5EF4-FFF2-40B4-BE49-F238E27FC236}">
                <a16:creationId xmlns:a16="http://schemas.microsoft.com/office/drawing/2014/main" id="{3EC8BE3C-9039-450A-A782-DDB98494D79A}"/>
              </a:ext>
            </a:extLst>
          </p:cNvPr>
          <p:cNvPicPr>
            <a:picLocks noChangeAspect="1"/>
          </p:cNvPicPr>
          <p:nvPr/>
        </p:nvPicPr>
        <p:blipFill>
          <a:blip r:embed="rId2"/>
          <a:stretch>
            <a:fillRect/>
          </a:stretch>
        </p:blipFill>
        <p:spPr>
          <a:xfrm>
            <a:off x="971600" y="3789040"/>
            <a:ext cx="7272808" cy="2952328"/>
          </a:xfrm>
          <a:prstGeom prst="rect">
            <a:avLst/>
          </a:prstGeom>
        </p:spPr>
      </p:pic>
    </p:spTree>
    <p:extLst>
      <p:ext uri="{BB962C8B-B14F-4D97-AF65-F5344CB8AC3E}">
        <p14:creationId xmlns:p14="http://schemas.microsoft.com/office/powerpoint/2010/main" val="398058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a:extLst>
              <a:ext uri="{FF2B5EF4-FFF2-40B4-BE49-F238E27FC236}">
                <a16:creationId xmlns:a16="http://schemas.microsoft.com/office/drawing/2014/main" id="{DFD5F806-4A75-4319-B522-D3D3672B56B3}"/>
              </a:ext>
            </a:extLst>
          </p:cNvPr>
          <p:cNvSpPr>
            <a:spLocks noChangeArrowheads="1"/>
          </p:cNvSpPr>
          <p:nvPr/>
        </p:nvSpPr>
        <p:spPr bwMode="auto">
          <a:xfrm>
            <a:off x="179512" y="708104"/>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特征分类   </a:t>
            </a:r>
            <a:r>
              <a:rPr lang="zh-CN" altLang="en-US" sz="2400" b="1" dirty="0">
                <a:solidFill>
                  <a:srgbClr val="002060"/>
                </a:solidFill>
                <a:latin typeface="华文仿宋" pitchFamily="2" charset="-122"/>
                <a:ea typeface="华文仿宋" pitchFamily="2" charset="-122"/>
                <a:cs typeface="Times New Roman" pitchFamily="18" charset="0"/>
              </a:rPr>
              <a:t>数值型 </a:t>
            </a:r>
            <a:r>
              <a:rPr lang="en-US" altLang="zh-CN" sz="2400" b="1" dirty="0">
                <a:solidFill>
                  <a:srgbClr val="002060"/>
                </a:solidFill>
                <a:latin typeface="华文仿宋" pitchFamily="2" charset="-122"/>
                <a:ea typeface="华文仿宋" pitchFamily="2" charset="-122"/>
                <a:cs typeface="Times New Roman" pitchFamily="18" charset="0"/>
              </a:rPr>
              <a:t>/ </a:t>
            </a:r>
            <a:r>
              <a:rPr lang="zh-CN" altLang="en-US" sz="2400" b="1" dirty="0">
                <a:solidFill>
                  <a:srgbClr val="002060"/>
                </a:solidFill>
                <a:latin typeface="华文仿宋" pitchFamily="2" charset="-122"/>
                <a:ea typeface="华文仿宋" pitchFamily="2" charset="-122"/>
                <a:cs typeface="Times New Roman" pitchFamily="18" charset="0"/>
              </a:rPr>
              <a:t>类别型</a:t>
            </a:r>
            <a:endPar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片 4">
            <a:extLst>
              <a:ext uri="{FF2B5EF4-FFF2-40B4-BE49-F238E27FC236}">
                <a16:creationId xmlns:a16="http://schemas.microsoft.com/office/drawing/2014/main" id="{4717E9E4-2F4D-414B-84E3-898A6009A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72" y="1211091"/>
            <a:ext cx="7704856" cy="5646909"/>
          </a:xfrm>
          <a:prstGeom prst="rect">
            <a:avLst/>
          </a:prstGeom>
        </p:spPr>
      </p:pic>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特征预处理</a:t>
            </a:r>
          </a:p>
        </p:txBody>
      </p:sp>
    </p:spTree>
    <p:extLst>
      <p:ext uri="{BB962C8B-B14F-4D97-AF65-F5344CB8AC3E}">
        <p14:creationId xmlns:p14="http://schemas.microsoft.com/office/powerpoint/2010/main" val="321323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a:extLst>
              <a:ext uri="{FF2B5EF4-FFF2-40B4-BE49-F238E27FC236}">
                <a16:creationId xmlns:a16="http://schemas.microsoft.com/office/drawing/2014/main" id="{DFD5F806-4A75-4319-B522-D3D3672B56B3}"/>
              </a:ext>
            </a:extLst>
          </p:cNvPr>
          <p:cNvSpPr>
            <a:spLocks noChangeArrowheads="1"/>
          </p:cNvSpPr>
          <p:nvPr/>
        </p:nvSpPr>
        <p:spPr bwMode="auto">
          <a:xfrm>
            <a:off x="179512" y="2553146"/>
            <a:ext cx="5688632" cy="67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缺省值处理</a:t>
            </a:r>
          </a:p>
        </p:txBody>
      </p:sp>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特征预处理</a:t>
            </a:r>
          </a:p>
        </p:txBody>
      </p:sp>
      <p:sp>
        <p:nvSpPr>
          <p:cNvPr id="2" name="矩形 1">
            <a:extLst>
              <a:ext uri="{FF2B5EF4-FFF2-40B4-BE49-F238E27FC236}">
                <a16:creationId xmlns:a16="http://schemas.microsoft.com/office/drawing/2014/main" id="{EC4A607C-8322-4E11-B93C-2A574D6D065C}"/>
              </a:ext>
            </a:extLst>
          </p:cNvPr>
          <p:cNvSpPr/>
          <p:nvPr/>
        </p:nvSpPr>
        <p:spPr>
          <a:xfrm>
            <a:off x="337334" y="3111005"/>
            <a:ext cx="6123792" cy="678824"/>
          </a:xfrm>
          <a:prstGeom prst="rect">
            <a:avLst/>
          </a:prstGeom>
        </p:spPr>
        <p:txBody>
          <a:bodyPr wrap="none">
            <a:spAutoFit/>
          </a:bodyPr>
          <a:lstStyle/>
          <a:p>
            <a:pPr marL="914400" lvl="1" indent="-457200" algn="just">
              <a:lnSpc>
                <a:spcPct val="150000"/>
              </a:lnSpc>
              <a:buFont typeface="+mj-ea"/>
              <a:buAutoNum type="circleNumDbPlain"/>
            </a:pPr>
            <a:r>
              <a:rPr lang="zh-CN" altLang="en-US" sz="2000" b="1" dirty="0">
                <a:solidFill>
                  <a:srgbClr val="002060"/>
                </a:solidFill>
                <a:latin typeface="华文仿宋" pitchFamily="2" charset="-122"/>
                <a:ea typeface="华文仿宋" pitchFamily="2" charset="-122"/>
                <a:cs typeface="Times New Roman" pitchFamily="18" charset="0"/>
              </a:rPr>
              <a:t>使用</a:t>
            </a:r>
            <a:r>
              <a:rPr lang="en-US" altLang="zh-CN" sz="2000" b="1" dirty="0" err="1">
                <a:solidFill>
                  <a:srgbClr val="002060"/>
                </a:solidFill>
                <a:latin typeface="华文仿宋" pitchFamily="2" charset="-122"/>
                <a:ea typeface="华文仿宋" pitchFamily="2" charset="-122"/>
                <a:cs typeface="Times New Roman" pitchFamily="18" charset="0"/>
              </a:rPr>
              <a:t>numpy.nan</a:t>
            </a:r>
            <a:r>
              <a:rPr lang="en-US" altLang="zh-CN" sz="2000" b="1" dirty="0">
                <a:solidFill>
                  <a:srgbClr val="002060"/>
                </a:solidFill>
                <a:latin typeface="华文仿宋" pitchFamily="2" charset="-122"/>
                <a:ea typeface="华文仿宋" pitchFamily="2" charset="-122"/>
                <a:cs typeface="Times New Roman" pitchFamily="18" charset="0"/>
              </a:rPr>
              <a:t> </a:t>
            </a:r>
            <a:r>
              <a:rPr lang="zh-CN" altLang="en-US" sz="2000" b="1" dirty="0">
                <a:solidFill>
                  <a:srgbClr val="002060"/>
                </a:solidFill>
                <a:latin typeface="华文仿宋" pitchFamily="2" charset="-122"/>
                <a:ea typeface="华文仿宋" pitchFamily="2" charset="-122"/>
                <a:cs typeface="Times New Roman" pitchFamily="18" charset="0"/>
              </a:rPr>
              <a:t>代替原数据中“</a:t>
            </a:r>
            <a:r>
              <a:rPr lang="en-US" altLang="zh-CN" sz="2000" b="1" dirty="0">
                <a:solidFill>
                  <a:srgbClr val="002060"/>
                </a:solidFill>
                <a:latin typeface="华文仿宋" pitchFamily="2" charset="-122"/>
                <a:ea typeface="华文仿宋" pitchFamily="2" charset="-122"/>
                <a:cs typeface="Times New Roman" pitchFamily="18" charset="0"/>
              </a:rPr>
              <a:t>//N</a:t>
            </a:r>
            <a:r>
              <a:rPr lang="zh-CN" altLang="en-US" sz="2000" b="1" dirty="0">
                <a:solidFill>
                  <a:srgbClr val="002060"/>
                </a:solidFill>
                <a:latin typeface="华文仿宋" pitchFamily="2" charset="-122"/>
                <a:ea typeface="华文仿宋" pitchFamily="2" charset="-122"/>
                <a:cs typeface="Times New Roman" pitchFamily="18" charset="0"/>
              </a:rPr>
              <a:t>”的空值</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6" name="矩形 5">
            <a:extLst>
              <a:ext uri="{FF2B5EF4-FFF2-40B4-BE49-F238E27FC236}">
                <a16:creationId xmlns:a16="http://schemas.microsoft.com/office/drawing/2014/main" id="{DAA1DA5D-A534-40E8-B28F-18FE3A12FCA2}"/>
              </a:ext>
            </a:extLst>
          </p:cNvPr>
          <p:cNvSpPr/>
          <p:nvPr/>
        </p:nvSpPr>
        <p:spPr>
          <a:xfrm>
            <a:off x="337334" y="3654220"/>
            <a:ext cx="7087197" cy="678824"/>
          </a:xfrm>
          <a:prstGeom prst="rect">
            <a:avLst/>
          </a:prstGeom>
        </p:spPr>
        <p:txBody>
          <a:bodyPr wrap="none">
            <a:spAutoFit/>
          </a:bodyPr>
          <a:lstStyle/>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②    数值型特征中为</a:t>
            </a:r>
            <a:r>
              <a:rPr lang="en-US" altLang="zh-CN" sz="2000" b="1" dirty="0" err="1">
                <a:solidFill>
                  <a:srgbClr val="002060"/>
                </a:solidFill>
                <a:latin typeface="华文仿宋" pitchFamily="2" charset="-122"/>
                <a:ea typeface="华文仿宋" pitchFamily="2" charset="-122"/>
                <a:cs typeface="Times New Roman" pitchFamily="18" charset="0"/>
              </a:rPr>
              <a:t>numpy.nan</a:t>
            </a:r>
            <a:r>
              <a:rPr lang="zh-CN" altLang="en-US" sz="2000" b="1" dirty="0">
                <a:solidFill>
                  <a:srgbClr val="002060"/>
                </a:solidFill>
                <a:latin typeface="华文仿宋" pitchFamily="2" charset="-122"/>
                <a:ea typeface="华文仿宋" pitchFamily="2" charset="-122"/>
                <a:cs typeface="Times New Roman" pitchFamily="18" charset="0"/>
              </a:rPr>
              <a:t>的值，以非空值均值填充</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7" name="矩形 6">
            <a:extLst>
              <a:ext uri="{FF2B5EF4-FFF2-40B4-BE49-F238E27FC236}">
                <a16:creationId xmlns:a16="http://schemas.microsoft.com/office/drawing/2014/main" id="{DC814E66-EA00-42A0-BDE9-80B7A430CB4D}"/>
              </a:ext>
            </a:extLst>
          </p:cNvPr>
          <p:cNvSpPr/>
          <p:nvPr/>
        </p:nvSpPr>
        <p:spPr>
          <a:xfrm>
            <a:off x="337334" y="4225745"/>
            <a:ext cx="8359981" cy="678824"/>
          </a:xfrm>
          <a:prstGeom prst="rect">
            <a:avLst/>
          </a:prstGeom>
        </p:spPr>
        <p:txBody>
          <a:bodyPr wrap="none">
            <a:spAutoFit/>
          </a:bodyPr>
          <a:lstStyle/>
          <a:p>
            <a:pPr marL="914400" lvl="1" indent="-457200" algn="just">
              <a:lnSpc>
                <a:spcPct val="150000"/>
              </a:lnSpc>
              <a:buFont typeface="+mj-ea"/>
              <a:buAutoNum type="circleNumDbPlain" startAt="3"/>
            </a:pPr>
            <a:r>
              <a:rPr lang="zh-CN" altLang="en-US" sz="2000" b="1" dirty="0">
                <a:solidFill>
                  <a:srgbClr val="002060"/>
                </a:solidFill>
                <a:latin typeface="华文仿宋" pitchFamily="2" charset="-122"/>
                <a:ea typeface="华文仿宋" pitchFamily="2" charset="-122"/>
                <a:cs typeface="Times New Roman" pitchFamily="18" charset="0"/>
              </a:rPr>
              <a:t>对于</a:t>
            </a:r>
            <a:r>
              <a:rPr lang="en-US" altLang="zh-CN" sz="2000" b="1" dirty="0">
                <a:solidFill>
                  <a:srgbClr val="002060"/>
                </a:solidFill>
                <a:latin typeface="华文仿宋" pitchFamily="2" charset="-122"/>
                <a:ea typeface="华文仿宋" pitchFamily="2" charset="-122"/>
                <a:cs typeface="Times New Roman" pitchFamily="18" charset="0"/>
              </a:rPr>
              <a:t>age</a:t>
            </a:r>
            <a:r>
              <a:rPr lang="zh-CN" altLang="en-US" sz="2000" b="1" dirty="0">
                <a:solidFill>
                  <a:srgbClr val="002060"/>
                </a:solidFill>
                <a:latin typeface="华文仿宋" pitchFamily="2" charset="-122"/>
                <a:ea typeface="华文仿宋" pitchFamily="2" charset="-122"/>
                <a:cs typeface="Times New Roman" pitchFamily="18" charset="0"/>
              </a:rPr>
              <a:t>的特殊处理：</a:t>
            </a:r>
            <a:r>
              <a:rPr lang="zh-CN" altLang="zh-CN" sz="2000" b="1" dirty="0">
                <a:solidFill>
                  <a:srgbClr val="002060"/>
                </a:solidFill>
                <a:latin typeface="华文仿宋" pitchFamily="2" charset="-122"/>
                <a:ea typeface="华文仿宋" pitchFamily="2" charset="-122"/>
                <a:cs typeface="Times New Roman" pitchFamily="18" charset="0"/>
              </a:rPr>
              <a:t>使用随机森林回归预测最可能的值进行填充</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10" name="标题 1">
            <a:extLst>
              <a:ext uri="{FF2B5EF4-FFF2-40B4-BE49-F238E27FC236}">
                <a16:creationId xmlns:a16="http://schemas.microsoft.com/office/drawing/2014/main" id="{4B3DE5D5-D1EC-4DF0-9B3F-050A8F34034C}"/>
              </a:ext>
            </a:extLst>
          </p:cNvPr>
          <p:cNvSpPr>
            <a:spLocks noChangeArrowheads="1"/>
          </p:cNvSpPr>
          <p:nvPr/>
        </p:nvSpPr>
        <p:spPr bwMode="auto">
          <a:xfrm>
            <a:off x="165691" y="4930146"/>
            <a:ext cx="5688632" cy="67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异常值的处理</a:t>
            </a:r>
          </a:p>
        </p:txBody>
      </p:sp>
      <p:sp>
        <p:nvSpPr>
          <p:cNvPr id="11" name="矩形 10">
            <a:extLst>
              <a:ext uri="{FF2B5EF4-FFF2-40B4-BE49-F238E27FC236}">
                <a16:creationId xmlns:a16="http://schemas.microsoft.com/office/drawing/2014/main" id="{BB43D1D8-D4F6-4A0D-AE42-DE8B4175368E}"/>
              </a:ext>
            </a:extLst>
          </p:cNvPr>
          <p:cNvSpPr/>
          <p:nvPr/>
        </p:nvSpPr>
        <p:spPr>
          <a:xfrm>
            <a:off x="467544" y="5473361"/>
            <a:ext cx="7237879" cy="678824"/>
          </a:xfrm>
          <a:prstGeom prst="rect">
            <a:avLst/>
          </a:prstGeom>
        </p:spPr>
        <p:txBody>
          <a:bodyPr wrap="none">
            <a:spAutoFit/>
          </a:bodyPr>
          <a:lstStyle/>
          <a:p>
            <a:pPr marL="914400" lvl="1" indent="-457200" algn="just">
              <a:lnSpc>
                <a:spcPct val="150000"/>
              </a:lnSpc>
              <a:buFont typeface="+mj-ea"/>
              <a:buAutoNum type="circleNumDbPlain"/>
            </a:pPr>
            <a:r>
              <a:rPr lang="zh-CN" altLang="en-US" sz="2000" b="1" dirty="0">
                <a:solidFill>
                  <a:srgbClr val="002060"/>
                </a:solidFill>
                <a:latin typeface="华文仿宋" pitchFamily="2" charset="-122"/>
                <a:ea typeface="华文仿宋" pitchFamily="2" charset="-122"/>
                <a:cs typeface="Times New Roman" pitchFamily="18" charset="0"/>
              </a:rPr>
              <a:t>数值特征：对于本应非负却小于</a:t>
            </a:r>
            <a:r>
              <a:rPr lang="en-US" altLang="zh-CN" sz="2000" b="1" dirty="0">
                <a:solidFill>
                  <a:srgbClr val="002060"/>
                </a:solidFill>
                <a:latin typeface="华文仿宋" pitchFamily="2" charset="-122"/>
                <a:ea typeface="华文仿宋" pitchFamily="2" charset="-122"/>
                <a:cs typeface="Times New Roman" pitchFamily="18" charset="0"/>
              </a:rPr>
              <a:t>0</a:t>
            </a:r>
            <a:r>
              <a:rPr lang="zh-CN" altLang="en-US" sz="2000" b="1" dirty="0">
                <a:solidFill>
                  <a:srgbClr val="002060"/>
                </a:solidFill>
                <a:latin typeface="华文仿宋" pitchFamily="2" charset="-122"/>
                <a:ea typeface="华文仿宋" pitchFamily="2" charset="-122"/>
                <a:cs typeface="Times New Roman" pitchFamily="18" charset="0"/>
              </a:rPr>
              <a:t>的特征，将其值置为</a:t>
            </a:r>
            <a:r>
              <a:rPr lang="en-US" altLang="zh-CN" sz="2000" b="1" dirty="0">
                <a:solidFill>
                  <a:srgbClr val="002060"/>
                </a:solidFill>
                <a:latin typeface="华文仿宋" pitchFamily="2" charset="-122"/>
                <a:ea typeface="华文仿宋" pitchFamily="2" charset="-122"/>
                <a:cs typeface="Times New Roman" pitchFamily="18" charset="0"/>
              </a:rPr>
              <a:t>0</a:t>
            </a:r>
          </a:p>
        </p:txBody>
      </p:sp>
      <p:sp>
        <p:nvSpPr>
          <p:cNvPr id="12" name="矩形 11">
            <a:extLst>
              <a:ext uri="{FF2B5EF4-FFF2-40B4-BE49-F238E27FC236}">
                <a16:creationId xmlns:a16="http://schemas.microsoft.com/office/drawing/2014/main" id="{C4BF0B29-81F7-4F47-A6E3-7A7F241BAC3B}"/>
              </a:ext>
            </a:extLst>
          </p:cNvPr>
          <p:cNvSpPr/>
          <p:nvPr/>
        </p:nvSpPr>
        <p:spPr>
          <a:xfrm>
            <a:off x="467544" y="6077949"/>
            <a:ext cx="8010526" cy="678824"/>
          </a:xfrm>
          <a:prstGeom prst="rect">
            <a:avLst/>
          </a:prstGeom>
        </p:spPr>
        <p:txBody>
          <a:bodyPr wrap="none">
            <a:spAutoFit/>
          </a:bodyPr>
          <a:lstStyle/>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②    类别特征： 以</a:t>
            </a:r>
            <a:r>
              <a:rPr lang="en-US" altLang="zh-CN" sz="2000" b="1" dirty="0">
                <a:solidFill>
                  <a:srgbClr val="002060"/>
                </a:solidFill>
                <a:latin typeface="华文仿宋" pitchFamily="2" charset="-122"/>
                <a:ea typeface="华文仿宋" pitchFamily="2" charset="-122"/>
                <a:cs typeface="Times New Roman" pitchFamily="18" charset="0"/>
              </a:rPr>
              <a:t>gender</a:t>
            </a:r>
            <a:r>
              <a:rPr lang="zh-CN" altLang="en-US" sz="2000" b="1" dirty="0">
                <a:solidFill>
                  <a:srgbClr val="002060"/>
                </a:solidFill>
                <a:latin typeface="华文仿宋" pitchFamily="2" charset="-122"/>
                <a:ea typeface="华文仿宋" pitchFamily="2" charset="-122"/>
                <a:cs typeface="Times New Roman" pitchFamily="18" charset="0"/>
              </a:rPr>
              <a:t>为例，将异常值重置为任意正常类别值</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14" name="标题 1">
            <a:extLst>
              <a:ext uri="{FF2B5EF4-FFF2-40B4-BE49-F238E27FC236}">
                <a16:creationId xmlns:a16="http://schemas.microsoft.com/office/drawing/2014/main" id="{13CDD868-0A54-485E-9C21-D21FE5B6DF6E}"/>
              </a:ext>
            </a:extLst>
          </p:cNvPr>
          <p:cNvSpPr>
            <a:spLocks noChangeArrowheads="1"/>
          </p:cNvSpPr>
          <p:nvPr/>
        </p:nvSpPr>
        <p:spPr bwMode="auto">
          <a:xfrm>
            <a:off x="165691" y="683222"/>
            <a:ext cx="5688632" cy="67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特征类型说明</a:t>
            </a:r>
          </a:p>
        </p:txBody>
      </p:sp>
      <p:sp>
        <p:nvSpPr>
          <p:cNvPr id="15" name="矩形 14">
            <a:extLst>
              <a:ext uri="{FF2B5EF4-FFF2-40B4-BE49-F238E27FC236}">
                <a16:creationId xmlns:a16="http://schemas.microsoft.com/office/drawing/2014/main" id="{837AABAB-5236-4495-96BE-1873CA6D1905}"/>
              </a:ext>
            </a:extLst>
          </p:cNvPr>
          <p:cNvSpPr/>
          <p:nvPr/>
        </p:nvSpPr>
        <p:spPr>
          <a:xfrm>
            <a:off x="323527" y="1244266"/>
            <a:ext cx="8654781" cy="510011"/>
          </a:xfrm>
          <a:prstGeom prst="rect">
            <a:avLst/>
          </a:prstGeom>
        </p:spPr>
        <p:txBody>
          <a:bodyPr wrap="square">
            <a:spAutoFit/>
          </a:bodyPr>
          <a:lstStyle/>
          <a:p>
            <a:pPr marL="914400" lvl="1" indent="-457200" algn="just">
              <a:lnSpc>
                <a:spcPct val="150000"/>
              </a:lnSpc>
              <a:buFont typeface="+mj-ea"/>
              <a:buAutoNum type="circleNumDbPlain"/>
            </a:pPr>
            <a:r>
              <a:rPr lang="zh-CN" altLang="en-US" sz="2000" b="1" dirty="0">
                <a:solidFill>
                  <a:srgbClr val="002060"/>
                </a:solidFill>
                <a:latin typeface="华文仿宋" pitchFamily="2" charset="-122"/>
                <a:ea typeface="华文仿宋" pitchFamily="2" charset="-122"/>
                <a:cs typeface="Times New Roman" pitchFamily="18" charset="0"/>
              </a:rPr>
              <a:t>数值型： 具有数值大小含义的特征变量，例如流量、费用、时间等</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16" name="矩形 15">
            <a:extLst>
              <a:ext uri="{FF2B5EF4-FFF2-40B4-BE49-F238E27FC236}">
                <a16:creationId xmlns:a16="http://schemas.microsoft.com/office/drawing/2014/main" id="{AC33C646-8F4F-4D7C-972B-EDB5C4A00274}"/>
              </a:ext>
            </a:extLst>
          </p:cNvPr>
          <p:cNvSpPr/>
          <p:nvPr/>
        </p:nvSpPr>
        <p:spPr>
          <a:xfrm>
            <a:off x="323527" y="1730543"/>
            <a:ext cx="8568953" cy="971676"/>
          </a:xfrm>
          <a:prstGeom prst="rect">
            <a:avLst/>
          </a:prstGeom>
        </p:spPr>
        <p:txBody>
          <a:bodyPr wrap="square">
            <a:spAutoFit/>
          </a:bodyPr>
          <a:lstStyle/>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②  类别型： 特征表示对某一类别的归属，例如表示是否属于某类、是否使用某服务</a:t>
            </a:r>
            <a:endParaRPr lang="en-US" altLang="zh-CN" sz="2000" b="1" dirty="0">
              <a:solidFill>
                <a:srgbClr val="002060"/>
              </a:solidFill>
              <a:latin typeface="华文仿宋" pitchFamily="2" charset="-122"/>
              <a:ea typeface="华文仿宋" pitchFamily="2" charset="-122"/>
              <a:cs typeface="Times New Roman" pitchFamily="18" charset="0"/>
            </a:endParaRPr>
          </a:p>
        </p:txBody>
      </p:sp>
    </p:spTree>
    <p:extLst>
      <p:ext uri="{BB962C8B-B14F-4D97-AF65-F5344CB8AC3E}">
        <p14:creationId xmlns:p14="http://schemas.microsoft.com/office/powerpoint/2010/main" val="370377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特征预处理</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65691" y="964088"/>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离群点处理</a:t>
            </a:r>
          </a:p>
        </p:txBody>
      </p:sp>
      <p:sp>
        <p:nvSpPr>
          <p:cNvPr id="9" name="矩形 8">
            <a:extLst>
              <a:ext uri="{FF2B5EF4-FFF2-40B4-BE49-F238E27FC236}">
                <a16:creationId xmlns:a16="http://schemas.microsoft.com/office/drawing/2014/main" id="{9EB800C0-B586-40F4-9CC7-2DFF94B9929A}"/>
              </a:ext>
            </a:extLst>
          </p:cNvPr>
          <p:cNvSpPr/>
          <p:nvPr/>
        </p:nvSpPr>
        <p:spPr>
          <a:xfrm>
            <a:off x="-310491" y="1287631"/>
            <a:ext cx="4759941" cy="2356671"/>
          </a:xfrm>
          <a:prstGeom prst="rect">
            <a:avLst/>
          </a:prstGeom>
        </p:spPr>
        <p:txBody>
          <a:bodyPr wrap="square">
            <a:spAutoFit/>
          </a:bodyPr>
          <a:lstStyle/>
          <a:p>
            <a:pPr lvl="1" algn="just">
              <a:lnSpc>
                <a:spcPct val="150000"/>
              </a:lnSpc>
            </a:pPr>
            <a:r>
              <a:rPr lang="zh-CN" altLang="zh-CN" sz="2000" b="1" dirty="0">
                <a:solidFill>
                  <a:srgbClr val="002060"/>
                </a:solidFill>
                <a:latin typeface="华文仿宋" pitchFamily="2" charset="-122"/>
                <a:ea typeface="华文仿宋" pitchFamily="2" charset="-122"/>
                <a:cs typeface="Times New Roman" pitchFamily="18" charset="0"/>
              </a:rPr>
              <a:t>通过使用可视化工具</a:t>
            </a:r>
            <a:r>
              <a:rPr lang="zh-CN" altLang="en-US" sz="2000" b="1" dirty="0">
                <a:solidFill>
                  <a:srgbClr val="002060"/>
                </a:solidFill>
                <a:latin typeface="华文仿宋" pitchFamily="2" charset="-122"/>
                <a:ea typeface="华文仿宋" pitchFamily="2" charset="-122"/>
                <a:cs typeface="Times New Roman" pitchFamily="18" charset="0"/>
              </a:rPr>
              <a:t>表现特征值的分别情况</a:t>
            </a:r>
            <a:r>
              <a:rPr lang="zh-CN" altLang="zh-CN" sz="2000" b="1" dirty="0">
                <a:solidFill>
                  <a:srgbClr val="002060"/>
                </a:solidFill>
                <a:latin typeface="华文仿宋" pitchFamily="2" charset="-122"/>
                <a:ea typeface="华文仿宋" pitchFamily="2" charset="-122"/>
                <a:cs typeface="Times New Roman" pitchFamily="18" charset="0"/>
              </a:rPr>
              <a:t>，</a:t>
            </a:r>
            <a:r>
              <a:rPr lang="zh-CN" altLang="en-US" sz="2000" b="1" dirty="0">
                <a:solidFill>
                  <a:srgbClr val="002060"/>
                </a:solidFill>
                <a:latin typeface="华文仿宋" pitchFamily="2" charset="-122"/>
                <a:ea typeface="华文仿宋" pitchFamily="2" charset="-122"/>
                <a:cs typeface="Times New Roman" pitchFamily="18" charset="0"/>
              </a:rPr>
              <a:t>从图中找出离群点（</a:t>
            </a:r>
            <a:r>
              <a:rPr lang="zh-CN" altLang="zh-CN" sz="2000" b="1" dirty="0">
                <a:solidFill>
                  <a:srgbClr val="002060"/>
                </a:solidFill>
                <a:latin typeface="华文仿宋" pitchFamily="2" charset="-122"/>
                <a:ea typeface="华文仿宋" pitchFamily="2" charset="-122"/>
                <a:cs typeface="Times New Roman" pitchFamily="18" charset="0"/>
              </a:rPr>
              <a:t>这些离群点的值基本上都大于正常分布的值</a:t>
            </a:r>
            <a:r>
              <a:rPr lang="zh-CN" altLang="en-US" sz="2000" b="1" dirty="0">
                <a:solidFill>
                  <a:srgbClr val="002060"/>
                </a:solidFill>
                <a:latin typeface="华文仿宋" pitchFamily="2" charset="-122"/>
                <a:ea typeface="华文仿宋" pitchFamily="2" charset="-122"/>
                <a:cs typeface="Times New Roman" pitchFamily="18" charset="0"/>
              </a:rPr>
              <a:t>）</a:t>
            </a:r>
            <a:r>
              <a:rPr lang="zh-CN" altLang="zh-CN" sz="2000" b="1" dirty="0">
                <a:solidFill>
                  <a:srgbClr val="002060"/>
                </a:solidFill>
                <a:latin typeface="华文仿宋" pitchFamily="2" charset="-122"/>
                <a:ea typeface="华文仿宋" pitchFamily="2" charset="-122"/>
                <a:cs typeface="Times New Roman" pitchFamily="18" charset="0"/>
              </a:rPr>
              <a:t>通过设置各个特征的</a:t>
            </a:r>
            <a:r>
              <a:rPr lang="en-US" altLang="zh-CN" sz="2000" b="1" dirty="0">
                <a:solidFill>
                  <a:srgbClr val="002060"/>
                </a:solidFill>
                <a:latin typeface="华文仿宋" pitchFamily="2" charset="-122"/>
                <a:ea typeface="华文仿宋" pitchFamily="2" charset="-122"/>
                <a:cs typeface="Times New Roman" pitchFamily="18" charset="0"/>
              </a:rPr>
              <a:t>limit</a:t>
            </a:r>
            <a:r>
              <a:rPr lang="zh-CN" altLang="zh-CN" sz="2000" b="1" dirty="0">
                <a:solidFill>
                  <a:srgbClr val="002060"/>
                </a:solidFill>
                <a:latin typeface="华文仿宋" pitchFamily="2" charset="-122"/>
                <a:ea typeface="华文仿宋" pitchFamily="2" charset="-122"/>
                <a:cs typeface="Times New Roman" pitchFamily="18" charset="0"/>
              </a:rPr>
              <a:t>，来剔除离群点</a:t>
            </a:r>
            <a:endParaRPr lang="en-US" altLang="zh-CN" sz="2000" b="1" dirty="0">
              <a:solidFill>
                <a:srgbClr val="002060"/>
              </a:solidFill>
              <a:latin typeface="华文仿宋" pitchFamily="2" charset="-122"/>
              <a:ea typeface="华文仿宋" pitchFamily="2" charset="-122"/>
              <a:cs typeface="Times New Roman" pitchFamily="18" charset="0"/>
            </a:endParaRPr>
          </a:p>
        </p:txBody>
      </p:sp>
      <p:pic>
        <p:nvPicPr>
          <p:cNvPr id="4" name="图片 3">
            <a:extLst>
              <a:ext uri="{FF2B5EF4-FFF2-40B4-BE49-F238E27FC236}">
                <a16:creationId xmlns:a16="http://schemas.microsoft.com/office/drawing/2014/main" id="{DFB578C8-C27A-42D9-ABCE-57C3961F1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7" y="3695487"/>
            <a:ext cx="4079786" cy="3168102"/>
          </a:xfrm>
          <a:prstGeom prst="rect">
            <a:avLst/>
          </a:prstGeom>
        </p:spPr>
      </p:pic>
      <p:sp>
        <p:nvSpPr>
          <p:cNvPr id="15" name="标题 1">
            <a:extLst>
              <a:ext uri="{FF2B5EF4-FFF2-40B4-BE49-F238E27FC236}">
                <a16:creationId xmlns:a16="http://schemas.microsoft.com/office/drawing/2014/main" id="{50B8D4BC-6470-4A2C-A80A-076580CE7767}"/>
              </a:ext>
            </a:extLst>
          </p:cNvPr>
          <p:cNvSpPr>
            <a:spLocks noChangeArrowheads="1"/>
          </p:cNvSpPr>
          <p:nvPr/>
        </p:nvSpPr>
        <p:spPr bwMode="auto">
          <a:xfrm>
            <a:off x="4952886" y="1003426"/>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噪声数据处理</a:t>
            </a:r>
          </a:p>
        </p:txBody>
      </p:sp>
      <p:sp>
        <p:nvSpPr>
          <p:cNvPr id="16" name="矩形 15">
            <a:extLst>
              <a:ext uri="{FF2B5EF4-FFF2-40B4-BE49-F238E27FC236}">
                <a16:creationId xmlns:a16="http://schemas.microsoft.com/office/drawing/2014/main" id="{F251BFAD-F5EB-410C-8A32-E178990B857D}"/>
              </a:ext>
            </a:extLst>
          </p:cNvPr>
          <p:cNvSpPr/>
          <p:nvPr/>
        </p:nvSpPr>
        <p:spPr>
          <a:xfrm>
            <a:off x="4470174" y="1424125"/>
            <a:ext cx="4358202" cy="1895006"/>
          </a:xfrm>
          <a:prstGeom prst="rect">
            <a:avLst/>
          </a:prstGeom>
        </p:spPr>
        <p:txBody>
          <a:bodyPr wrap="square">
            <a:spAutoFit/>
          </a:bodyPr>
          <a:lstStyle/>
          <a:p>
            <a:pPr lvl="1" algn="just">
              <a:lnSpc>
                <a:spcPct val="150000"/>
              </a:lnSpc>
            </a:pPr>
            <a:r>
              <a:rPr lang="zh-CN" altLang="zh-CN" sz="2000" b="1" dirty="0">
                <a:solidFill>
                  <a:srgbClr val="002060"/>
                </a:solidFill>
                <a:latin typeface="华文仿宋" pitchFamily="2" charset="-122"/>
                <a:ea typeface="华文仿宋" pitchFamily="2" charset="-122"/>
                <a:cs typeface="Times New Roman" pitchFamily="18" charset="0"/>
              </a:rPr>
              <a:t>通过统计，发现测试集中并没有</a:t>
            </a:r>
            <a:r>
              <a:rPr lang="en-US" altLang="zh-CN" sz="2000" b="1" dirty="0">
                <a:solidFill>
                  <a:srgbClr val="002060"/>
                </a:solidFill>
                <a:latin typeface="华文仿宋" pitchFamily="2" charset="-122"/>
                <a:ea typeface="华文仿宋" pitchFamily="2" charset="-122"/>
                <a:cs typeface="Times New Roman" pitchFamily="18" charset="0"/>
              </a:rPr>
              <a:t>service type=3</a:t>
            </a:r>
            <a:r>
              <a:rPr lang="zh-CN" altLang="zh-CN" sz="2000" b="1" dirty="0">
                <a:solidFill>
                  <a:srgbClr val="002060"/>
                </a:solidFill>
                <a:latin typeface="华文仿宋" pitchFamily="2" charset="-122"/>
                <a:ea typeface="华文仿宋" pitchFamily="2" charset="-122"/>
                <a:cs typeface="Times New Roman" pitchFamily="18" charset="0"/>
              </a:rPr>
              <a:t>的</a:t>
            </a:r>
            <a:r>
              <a:rPr lang="en-US" altLang="zh-CN" sz="2000" b="1" dirty="0">
                <a:solidFill>
                  <a:srgbClr val="002060"/>
                </a:solidFill>
                <a:latin typeface="华文仿宋" pitchFamily="2" charset="-122"/>
                <a:ea typeface="华文仿宋" pitchFamily="2" charset="-122"/>
                <a:cs typeface="Times New Roman" pitchFamily="18" charset="0"/>
              </a:rPr>
              <a:t>tuple</a:t>
            </a:r>
            <a:r>
              <a:rPr lang="zh-CN" altLang="zh-CN" sz="2000" b="1" dirty="0">
                <a:solidFill>
                  <a:srgbClr val="002060"/>
                </a:solidFill>
                <a:latin typeface="华文仿宋" pitchFamily="2" charset="-122"/>
                <a:ea typeface="华文仿宋" pitchFamily="2" charset="-122"/>
                <a:cs typeface="Times New Roman" pitchFamily="18" charset="0"/>
              </a:rPr>
              <a:t>，训练集中该类数据会对数据训练造成干扰，因此，将这类的数据做删除处理</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2" name="矩形 1">
            <a:extLst>
              <a:ext uri="{FF2B5EF4-FFF2-40B4-BE49-F238E27FC236}">
                <a16:creationId xmlns:a16="http://schemas.microsoft.com/office/drawing/2014/main" id="{162B3AF8-1D97-4A21-907C-FC7A16A4DF29}"/>
              </a:ext>
            </a:extLst>
          </p:cNvPr>
          <p:cNvSpPr/>
          <p:nvPr/>
        </p:nvSpPr>
        <p:spPr>
          <a:xfrm>
            <a:off x="4950419" y="4005064"/>
            <a:ext cx="2262158" cy="369332"/>
          </a:xfrm>
          <a:prstGeom prst="rect">
            <a:avLst/>
          </a:prstGeom>
        </p:spPr>
        <p:txBody>
          <a:bodyPr wrap="none">
            <a:spAutoFit/>
          </a:bodyPr>
          <a:lstStyle/>
          <a:p>
            <a:pPr algn="just"/>
            <a:r>
              <a:rPr lang="zh-CN" altLang="en-US"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数值型特征分箱处理</a:t>
            </a:r>
          </a:p>
        </p:txBody>
      </p:sp>
      <p:sp>
        <p:nvSpPr>
          <p:cNvPr id="3" name="矩形 2">
            <a:extLst>
              <a:ext uri="{FF2B5EF4-FFF2-40B4-BE49-F238E27FC236}">
                <a16:creationId xmlns:a16="http://schemas.microsoft.com/office/drawing/2014/main" id="{3AB2C53D-FC67-4B26-BCED-4F174419E158}"/>
              </a:ext>
            </a:extLst>
          </p:cNvPr>
          <p:cNvSpPr/>
          <p:nvPr/>
        </p:nvSpPr>
        <p:spPr>
          <a:xfrm>
            <a:off x="4952886" y="4570473"/>
            <a:ext cx="3875490" cy="1323439"/>
          </a:xfrm>
          <a:prstGeom prst="rect">
            <a:avLst/>
          </a:prstGeom>
        </p:spPr>
        <p:txBody>
          <a:bodyPr wrap="square">
            <a:spAutoFit/>
          </a:bodyPr>
          <a:lstStyle/>
          <a:p>
            <a:r>
              <a:rPr lang="zh-CN" altLang="en-US" sz="2000" b="1" dirty="0">
                <a:solidFill>
                  <a:srgbClr val="002060"/>
                </a:solidFill>
                <a:latin typeface="华文仿宋" pitchFamily="2" charset="-122"/>
                <a:ea typeface="华文仿宋" pitchFamily="2" charset="-122"/>
                <a:cs typeface="Times New Roman" pitchFamily="18" charset="0"/>
              </a:rPr>
              <a:t>除以上处理外，还对数值型特征进行了</a:t>
            </a:r>
            <a:r>
              <a:rPr lang="en-US" altLang="zh-CN" sz="2000" b="1" dirty="0">
                <a:solidFill>
                  <a:srgbClr val="002060"/>
                </a:solidFill>
                <a:latin typeface="华文仿宋" pitchFamily="2" charset="-122"/>
                <a:ea typeface="华文仿宋" pitchFamily="2" charset="-122"/>
                <a:cs typeface="Times New Roman" pitchFamily="18" charset="0"/>
              </a:rPr>
              <a:t>Normalization</a:t>
            </a:r>
            <a:r>
              <a:rPr lang="zh-CN" altLang="en-US" sz="2000" b="1" dirty="0">
                <a:solidFill>
                  <a:srgbClr val="002060"/>
                </a:solidFill>
                <a:latin typeface="华文仿宋" pitchFamily="2" charset="-122"/>
                <a:ea typeface="华文仿宋" pitchFamily="2" charset="-122"/>
                <a:cs typeface="Times New Roman" pitchFamily="18" charset="0"/>
              </a:rPr>
              <a:t>、分箱等处理，但是效果甚微，故不详细介绍</a:t>
            </a:r>
          </a:p>
        </p:txBody>
      </p:sp>
    </p:spTree>
    <p:extLst>
      <p:ext uri="{BB962C8B-B14F-4D97-AF65-F5344CB8AC3E}">
        <p14:creationId xmlns:p14="http://schemas.microsoft.com/office/powerpoint/2010/main" val="217979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特征处理</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94315" y="785290"/>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通过随机森林进行的特征评估</a:t>
            </a:r>
          </a:p>
        </p:txBody>
      </p:sp>
      <p:sp>
        <p:nvSpPr>
          <p:cNvPr id="4" name="矩形 3">
            <a:extLst>
              <a:ext uri="{FF2B5EF4-FFF2-40B4-BE49-F238E27FC236}">
                <a16:creationId xmlns:a16="http://schemas.microsoft.com/office/drawing/2014/main" id="{BAC1DA3C-8A34-4AB7-A736-ABE0C9140039}"/>
              </a:ext>
            </a:extLst>
          </p:cNvPr>
          <p:cNvSpPr/>
          <p:nvPr/>
        </p:nvSpPr>
        <p:spPr>
          <a:xfrm>
            <a:off x="395536" y="4149080"/>
            <a:ext cx="9433048" cy="369332"/>
          </a:xfrm>
          <a:prstGeom prst="rect">
            <a:avLst/>
          </a:prstGeom>
        </p:spPr>
        <p:txBody>
          <a:bodyPr wrap="square">
            <a:spAutoFit/>
          </a:bodyPr>
          <a:lstStyle/>
          <a:p>
            <a:endParaRPr lang="zh-CN" altLang="en-US" dirty="0"/>
          </a:p>
        </p:txBody>
      </p:sp>
      <p:pic>
        <p:nvPicPr>
          <p:cNvPr id="5" name="图片 4">
            <a:extLst>
              <a:ext uri="{FF2B5EF4-FFF2-40B4-BE49-F238E27FC236}">
                <a16:creationId xmlns:a16="http://schemas.microsoft.com/office/drawing/2014/main" id="{A06FF90C-14C3-46E5-A829-3EBD58BB0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80" y="1704422"/>
            <a:ext cx="8701839" cy="4748914"/>
          </a:xfrm>
          <a:prstGeom prst="rect">
            <a:avLst/>
          </a:prstGeom>
        </p:spPr>
      </p:pic>
    </p:spTree>
    <p:extLst>
      <p:ext uri="{BB962C8B-B14F-4D97-AF65-F5344CB8AC3E}">
        <p14:creationId xmlns:p14="http://schemas.microsoft.com/office/powerpoint/2010/main" val="238079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特征处理</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65691" y="964088"/>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en-US" altLang="zh-CN"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age </a:t>
            </a:r>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的特殊处理：</a:t>
            </a:r>
            <a:endParaRPr lang="en-US" altLang="zh-CN"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8">
            <a:extLst>
              <a:ext uri="{FF2B5EF4-FFF2-40B4-BE49-F238E27FC236}">
                <a16:creationId xmlns:a16="http://schemas.microsoft.com/office/drawing/2014/main" id="{9EB800C0-B586-40F4-9CC7-2DFF94B9929A}"/>
              </a:ext>
            </a:extLst>
          </p:cNvPr>
          <p:cNvSpPr/>
          <p:nvPr/>
        </p:nvSpPr>
        <p:spPr>
          <a:xfrm>
            <a:off x="-310491" y="1287630"/>
            <a:ext cx="8986947" cy="5126660"/>
          </a:xfrm>
          <a:prstGeom prst="rect">
            <a:avLst/>
          </a:prstGeom>
        </p:spPr>
        <p:txBody>
          <a:bodyPr wrap="square">
            <a:spAutoFit/>
          </a:bodyPr>
          <a:lstStyle/>
          <a:p>
            <a:pPr lvl="1" algn="just">
              <a:lnSpc>
                <a:spcPct val="150000"/>
              </a:lnSpc>
            </a:pP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根据生活经验，年龄在电信套餐的选择中会起到重要的作用，例如年纪大的顾客与年纪小的顾客在选择套餐方面一般有着不同的倾向。</a:t>
            </a: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通过对数据集的统计，我们发现用户主要集中在</a:t>
            </a:r>
            <a:r>
              <a:rPr lang="en-US" altLang="zh-CN" sz="2000" b="1" dirty="0">
                <a:solidFill>
                  <a:srgbClr val="002060"/>
                </a:solidFill>
                <a:latin typeface="华文仿宋" pitchFamily="2" charset="-122"/>
                <a:ea typeface="华文仿宋" pitchFamily="2" charset="-122"/>
                <a:cs typeface="Times New Roman" pitchFamily="18" charset="0"/>
              </a:rPr>
              <a:t>20-40</a:t>
            </a:r>
            <a:r>
              <a:rPr lang="zh-CN" altLang="en-US" sz="2000" b="1" dirty="0">
                <a:solidFill>
                  <a:srgbClr val="002060"/>
                </a:solidFill>
                <a:latin typeface="华文仿宋" pitchFamily="2" charset="-122"/>
                <a:ea typeface="华文仿宋" pitchFamily="2" charset="-122"/>
                <a:cs typeface="Times New Roman" pitchFamily="18" charset="0"/>
              </a:rPr>
              <a:t>岁，有</a:t>
            </a:r>
            <a:r>
              <a:rPr lang="en-US" altLang="zh-CN" sz="2000" b="1" dirty="0">
                <a:solidFill>
                  <a:srgbClr val="002060"/>
                </a:solidFill>
                <a:latin typeface="华文仿宋" pitchFamily="2" charset="-122"/>
                <a:ea typeface="华文仿宋" pitchFamily="2" charset="-122"/>
                <a:cs typeface="Times New Roman" pitchFamily="18" charset="0"/>
              </a:rPr>
              <a:t>8%</a:t>
            </a:r>
            <a:r>
              <a:rPr lang="zh-CN" altLang="en-US" sz="2000" b="1" dirty="0">
                <a:solidFill>
                  <a:srgbClr val="002060"/>
                </a:solidFill>
                <a:latin typeface="华文仿宋" pitchFamily="2" charset="-122"/>
                <a:ea typeface="华文仿宋" pitchFamily="2" charset="-122"/>
                <a:cs typeface="Times New Roman" pitchFamily="18" charset="0"/>
              </a:rPr>
              <a:t>左右的年龄数据异常或缺失。</a:t>
            </a: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因此我们利用其它特征，使用随机森林回归先对缺失与异常的年龄进行了回归预测。</a:t>
            </a: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在此操作后，最终线上得分</a:t>
            </a:r>
            <a:r>
              <a:rPr lang="zh-CN" altLang="en-US" sz="2000" b="1" dirty="0">
                <a:solidFill>
                  <a:srgbClr val="FF0000"/>
                </a:solidFill>
                <a:latin typeface="华文仿宋" pitchFamily="2" charset="-122"/>
                <a:ea typeface="华文仿宋" pitchFamily="2" charset="-122"/>
                <a:cs typeface="Times New Roman" pitchFamily="18" charset="0"/>
              </a:rPr>
              <a:t>增加了</a:t>
            </a:r>
            <a:r>
              <a:rPr lang="en-US" altLang="zh-CN" sz="2000" b="1" dirty="0">
                <a:solidFill>
                  <a:srgbClr val="FF0000"/>
                </a:solidFill>
                <a:latin typeface="华文仿宋" pitchFamily="2" charset="-122"/>
                <a:ea typeface="华文仿宋" pitchFamily="2" charset="-122"/>
                <a:cs typeface="Times New Roman" pitchFamily="18" charset="0"/>
              </a:rPr>
              <a:t>0.004</a:t>
            </a:r>
            <a:r>
              <a:rPr lang="zh-CN" altLang="en-US" sz="2000" b="1" dirty="0">
                <a:solidFill>
                  <a:srgbClr val="FF0000"/>
                </a:solidFill>
                <a:latin typeface="华文仿宋" pitchFamily="2" charset="-122"/>
                <a:ea typeface="华文仿宋" pitchFamily="2" charset="-122"/>
                <a:cs typeface="Times New Roman" pitchFamily="18" charset="0"/>
              </a:rPr>
              <a:t>。</a:t>
            </a:r>
            <a:endParaRPr lang="en-US" altLang="zh-CN" sz="2000" b="1" dirty="0">
              <a:solidFill>
                <a:srgbClr val="FF0000"/>
              </a:solidFill>
              <a:latin typeface="华文仿宋" pitchFamily="2" charset="-122"/>
              <a:ea typeface="华文仿宋" pitchFamily="2" charset="-122"/>
              <a:cs typeface="Times New Roman" pitchFamily="18" charset="0"/>
            </a:endParaRPr>
          </a:p>
        </p:txBody>
      </p:sp>
    </p:spTree>
    <p:extLst>
      <p:ext uri="{BB962C8B-B14F-4D97-AF65-F5344CB8AC3E}">
        <p14:creationId xmlns:p14="http://schemas.microsoft.com/office/powerpoint/2010/main" val="152190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C47D1681-72B7-4F79-B75A-D7BB8FBE0011}"/>
              </a:ext>
            </a:extLst>
          </p:cNvPr>
          <p:cNvSpPr>
            <a:spLocks noChangeArrowheads="1"/>
          </p:cNvSpPr>
          <p:nvPr/>
        </p:nvSpPr>
        <p:spPr bwMode="auto">
          <a:xfrm>
            <a:off x="165691" y="57925"/>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特征处理</a:t>
            </a:r>
          </a:p>
        </p:txBody>
      </p:sp>
      <p:sp>
        <p:nvSpPr>
          <p:cNvPr id="8" name="标题 1">
            <a:extLst>
              <a:ext uri="{FF2B5EF4-FFF2-40B4-BE49-F238E27FC236}">
                <a16:creationId xmlns:a16="http://schemas.microsoft.com/office/drawing/2014/main" id="{6D8A4D84-9387-450E-A471-4128FCBC442D}"/>
              </a:ext>
            </a:extLst>
          </p:cNvPr>
          <p:cNvSpPr>
            <a:spLocks noChangeArrowheads="1"/>
          </p:cNvSpPr>
          <p:nvPr/>
        </p:nvSpPr>
        <p:spPr bwMode="auto">
          <a:xfrm>
            <a:off x="165691" y="964088"/>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en-US" altLang="zh-CN" sz="2200" b="1" dirty="0" err="1">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service_type</a:t>
            </a:r>
            <a:r>
              <a:rPr lang="en-US" altLang="zh-CN"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的特殊处理：</a:t>
            </a:r>
            <a:endParaRPr lang="en-US" altLang="zh-CN"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8">
            <a:extLst>
              <a:ext uri="{FF2B5EF4-FFF2-40B4-BE49-F238E27FC236}">
                <a16:creationId xmlns:a16="http://schemas.microsoft.com/office/drawing/2014/main" id="{9EB800C0-B586-40F4-9CC7-2DFF94B9929A}"/>
              </a:ext>
            </a:extLst>
          </p:cNvPr>
          <p:cNvSpPr/>
          <p:nvPr/>
        </p:nvSpPr>
        <p:spPr>
          <a:xfrm>
            <a:off x="-310491" y="1287630"/>
            <a:ext cx="8986947" cy="2400657"/>
          </a:xfrm>
          <a:prstGeom prst="rect">
            <a:avLst/>
          </a:prstGeom>
        </p:spPr>
        <p:txBody>
          <a:bodyPr wrap="square">
            <a:spAutoFit/>
          </a:bodyPr>
          <a:lstStyle/>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在比赛初期，</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zh-CN" altLang="en-US" sz="2000" b="1" dirty="0">
                <a:solidFill>
                  <a:srgbClr val="002060"/>
                </a:solidFill>
                <a:latin typeface="华文仿宋" pitchFamily="2" charset="-122"/>
                <a:ea typeface="华文仿宋" pitchFamily="2" charset="-122"/>
                <a:cs typeface="Times New Roman" pitchFamily="18" charset="0"/>
              </a:rPr>
              <a:t>包含</a:t>
            </a:r>
            <a:r>
              <a:rPr lang="en-US" altLang="zh-CN" sz="2000" b="1" dirty="0">
                <a:solidFill>
                  <a:srgbClr val="002060"/>
                </a:solidFill>
                <a:latin typeface="华文仿宋" pitchFamily="2" charset="-122"/>
                <a:ea typeface="华文仿宋" pitchFamily="2" charset="-122"/>
                <a:cs typeface="Times New Roman" pitchFamily="18" charset="0"/>
              </a:rPr>
              <a:t>1</a:t>
            </a:r>
            <a:r>
              <a:rPr lang="zh-CN" altLang="en-US" sz="2000" b="1" dirty="0">
                <a:solidFill>
                  <a:srgbClr val="002060"/>
                </a:solidFill>
                <a:latin typeface="华文仿宋" pitchFamily="2" charset="-122"/>
                <a:ea typeface="华文仿宋" pitchFamily="2" charset="-122"/>
                <a:cs typeface="Times New Roman" pitchFamily="18" charset="0"/>
              </a:rPr>
              <a:t>、</a:t>
            </a:r>
            <a:r>
              <a:rPr lang="en-US" altLang="zh-CN" sz="2000" b="1" dirty="0">
                <a:solidFill>
                  <a:srgbClr val="002060"/>
                </a:solidFill>
                <a:latin typeface="华文仿宋" pitchFamily="2" charset="-122"/>
                <a:ea typeface="华文仿宋" pitchFamily="2" charset="-122"/>
                <a:cs typeface="Times New Roman" pitchFamily="18" charset="0"/>
              </a:rPr>
              <a:t>3</a:t>
            </a:r>
            <a:r>
              <a:rPr lang="zh-CN" altLang="en-US" sz="2000" b="1" dirty="0">
                <a:solidFill>
                  <a:srgbClr val="002060"/>
                </a:solidFill>
                <a:latin typeface="华文仿宋" pitchFamily="2" charset="-122"/>
                <a:ea typeface="华文仿宋" pitchFamily="2" charset="-122"/>
                <a:cs typeface="Times New Roman" pitchFamily="18" charset="0"/>
              </a:rPr>
              <a:t>、</a:t>
            </a:r>
            <a:r>
              <a:rPr lang="en-US" altLang="zh-CN" sz="2000" b="1" dirty="0">
                <a:solidFill>
                  <a:srgbClr val="002060"/>
                </a:solidFill>
                <a:latin typeface="华文仿宋" pitchFamily="2" charset="-122"/>
                <a:ea typeface="华文仿宋" pitchFamily="2" charset="-122"/>
                <a:cs typeface="Times New Roman" pitchFamily="18" charset="0"/>
              </a:rPr>
              <a:t>4</a:t>
            </a:r>
            <a:r>
              <a:rPr lang="zh-CN" altLang="en-US" sz="2000" b="1" dirty="0">
                <a:solidFill>
                  <a:srgbClr val="002060"/>
                </a:solidFill>
                <a:latin typeface="华文仿宋" pitchFamily="2" charset="-122"/>
                <a:ea typeface="华文仿宋" pitchFamily="2" charset="-122"/>
                <a:cs typeface="Times New Roman" pitchFamily="18" charset="0"/>
              </a:rPr>
              <a:t>数值。在经过统计后发现，</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zh-CN" altLang="en-US" sz="2000" b="1" dirty="0">
                <a:solidFill>
                  <a:srgbClr val="002060"/>
                </a:solidFill>
                <a:latin typeface="华文仿宋" pitchFamily="2" charset="-122"/>
                <a:ea typeface="华文仿宋" pitchFamily="2" charset="-122"/>
                <a:cs typeface="Times New Roman" pitchFamily="18" charset="0"/>
              </a:rPr>
              <a:t>为</a:t>
            </a:r>
            <a:r>
              <a:rPr lang="en-US" altLang="zh-CN" sz="2000" b="1" dirty="0">
                <a:solidFill>
                  <a:srgbClr val="002060"/>
                </a:solidFill>
                <a:latin typeface="华文仿宋" pitchFamily="2" charset="-122"/>
                <a:ea typeface="华文仿宋" pitchFamily="2" charset="-122"/>
                <a:cs typeface="Times New Roman" pitchFamily="18" charset="0"/>
              </a:rPr>
              <a:t>3</a:t>
            </a:r>
            <a:r>
              <a:rPr lang="zh-CN" altLang="en-US" sz="2000" b="1" dirty="0">
                <a:solidFill>
                  <a:srgbClr val="002060"/>
                </a:solidFill>
                <a:latin typeface="华文仿宋" pitchFamily="2" charset="-122"/>
                <a:ea typeface="华文仿宋" pitchFamily="2" charset="-122"/>
                <a:cs typeface="Times New Roman" pitchFamily="18" charset="0"/>
              </a:rPr>
              <a:t>的用户</a:t>
            </a:r>
            <a:r>
              <a:rPr lang="en-US" altLang="zh-CN" sz="2000" b="1" dirty="0">
                <a:solidFill>
                  <a:srgbClr val="002060"/>
                </a:solidFill>
                <a:latin typeface="华文仿宋" pitchFamily="2" charset="-122"/>
                <a:ea typeface="华文仿宋" pitchFamily="2" charset="-122"/>
                <a:cs typeface="Times New Roman" pitchFamily="18" charset="0"/>
              </a:rPr>
              <a:t>label</a:t>
            </a:r>
            <a:r>
              <a:rPr lang="zh-CN" altLang="en-US" sz="2000" b="1" dirty="0">
                <a:solidFill>
                  <a:srgbClr val="002060"/>
                </a:solidFill>
                <a:latin typeface="华文仿宋" pitchFamily="2" charset="-122"/>
                <a:ea typeface="华文仿宋" pitchFamily="2" charset="-122"/>
                <a:cs typeface="Times New Roman" pitchFamily="18" charset="0"/>
              </a:rPr>
              <a:t>完全相同，且数量很多。因此，我们认定比赛出现了数据泄露，对此进行了利用，在训练时将</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en-US" altLang="zh-CN" sz="2000" b="1" dirty="0">
                <a:solidFill>
                  <a:srgbClr val="002060"/>
                </a:solidFill>
                <a:latin typeface="华文仿宋" pitchFamily="2" charset="-122"/>
                <a:ea typeface="华文仿宋" pitchFamily="2" charset="-122"/>
                <a:cs typeface="Times New Roman" pitchFamily="18" charset="0"/>
              </a:rPr>
              <a:t>=3</a:t>
            </a:r>
            <a:r>
              <a:rPr lang="zh-CN" altLang="en-US" sz="2000" b="1" dirty="0">
                <a:solidFill>
                  <a:srgbClr val="002060"/>
                </a:solidFill>
                <a:latin typeface="华文仿宋" pitchFamily="2" charset="-122"/>
                <a:ea typeface="华文仿宋" pitchFamily="2" charset="-122"/>
                <a:cs typeface="Times New Roman" pitchFamily="18" charset="0"/>
              </a:rPr>
              <a:t>的用户排除在训练集外，只对</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zh-CN" altLang="en-US" sz="2000" b="1" dirty="0">
                <a:solidFill>
                  <a:srgbClr val="002060"/>
                </a:solidFill>
                <a:latin typeface="华文仿宋" pitchFamily="2" charset="-122"/>
                <a:ea typeface="华文仿宋" pitchFamily="2" charset="-122"/>
                <a:cs typeface="Times New Roman" pitchFamily="18" charset="0"/>
              </a:rPr>
              <a:t>为</a:t>
            </a:r>
            <a:r>
              <a:rPr lang="en-US" altLang="zh-CN" sz="2000" b="1" dirty="0">
                <a:solidFill>
                  <a:srgbClr val="002060"/>
                </a:solidFill>
                <a:latin typeface="华文仿宋" pitchFamily="2" charset="-122"/>
                <a:ea typeface="华文仿宋" pitchFamily="2" charset="-122"/>
                <a:cs typeface="Times New Roman" pitchFamily="18" charset="0"/>
              </a:rPr>
              <a:t>1</a:t>
            </a:r>
            <a:r>
              <a:rPr lang="zh-CN" altLang="en-US" sz="2000" b="1" dirty="0">
                <a:solidFill>
                  <a:srgbClr val="002060"/>
                </a:solidFill>
                <a:latin typeface="华文仿宋" pitchFamily="2" charset="-122"/>
                <a:ea typeface="华文仿宋" pitchFamily="2" charset="-122"/>
                <a:cs typeface="Times New Roman" pitchFamily="18" charset="0"/>
              </a:rPr>
              <a:t>和</a:t>
            </a:r>
            <a:r>
              <a:rPr lang="en-US" altLang="zh-CN" sz="2000" b="1" dirty="0">
                <a:solidFill>
                  <a:srgbClr val="002060"/>
                </a:solidFill>
                <a:latin typeface="华文仿宋" pitchFamily="2" charset="-122"/>
                <a:ea typeface="华文仿宋" pitchFamily="2" charset="-122"/>
                <a:cs typeface="Times New Roman" pitchFamily="18" charset="0"/>
              </a:rPr>
              <a:t>4</a:t>
            </a:r>
            <a:r>
              <a:rPr lang="zh-CN" altLang="en-US" sz="2000" b="1" dirty="0">
                <a:solidFill>
                  <a:srgbClr val="002060"/>
                </a:solidFill>
                <a:latin typeface="华文仿宋" pitchFamily="2" charset="-122"/>
                <a:ea typeface="华文仿宋" pitchFamily="2" charset="-122"/>
                <a:cs typeface="Times New Roman" pitchFamily="18" charset="0"/>
              </a:rPr>
              <a:t>的用户进行训练与预测。在此操作后，得分有明显的上升。</a:t>
            </a:r>
            <a:endParaRPr lang="en-US" altLang="zh-CN" sz="2000" b="1" dirty="0">
              <a:solidFill>
                <a:srgbClr val="002060"/>
              </a:solidFill>
              <a:latin typeface="华文仿宋" pitchFamily="2" charset="-122"/>
              <a:ea typeface="华文仿宋" pitchFamily="2" charset="-122"/>
              <a:cs typeface="Times New Roman" pitchFamily="18" charset="0"/>
            </a:endParaRPr>
          </a:p>
        </p:txBody>
      </p:sp>
      <p:sp>
        <p:nvSpPr>
          <p:cNvPr id="5" name="标题 1">
            <a:extLst>
              <a:ext uri="{FF2B5EF4-FFF2-40B4-BE49-F238E27FC236}">
                <a16:creationId xmlns:a16="http://schemas.microsoft.com/office/drawing/2014/main" id="{6D8A4D84-9387-450E-A471-4128FCBC442D}"/>
              </a:ext>
            </a:extLst>
          </p:cNvPr>
          <p:cNvSpPr>
            <a:spLocks noChangeArrowheads="1"/>
          </p:cNvSpPr>
          <p:nvPr/>
        </p:nvSpPr>
        <p:spPr bwMode="auto">
          <a:xfrm>
            <a:off x="165691" y="3579879"/>
            <a:ext cx="56886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just"/>
            <a:r>
              <a:rPr lang="zh-CN" altLang="en-US"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rPr>
              <a:t>模型的分割：</a:t>
            </a:r>
            <a:endParaRPr lang="en-US" altLang="zh-CN" sz="2200" b="1" dirty="0">
              <a:solidFill>
                <a:schemeClr val="accent2">
                  <a:lumMod val="7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8">
            <a:extLst>
              <a:ext uri="{FF2B5EF4-FFF2-40B4-BE49-F238E27FC236}">
                <a16:creationId xmlns:a16="http://schemas.microsoft.com/office/drawing/2014/main" id="{9EB800C0-B586-40F4-9CC7-2DFF94B9929A}"/>
              </a:ext>
            </a:extLst>
          </p:cNvPr>
          <p:cNvSpPr/>
          <p:nvPr/>
        </p:nvSpPr>
        <p:spPr>
          <a:xfrm>
            <a:off x="-310491" y="4037525"/>
            <a:ext cx="8986947" cy="2862322"/>
          </a:xfrm>
          <a:prstGeom prst="rect">
            <a:avLst/>
          </a:prstGeom>
        </p:spPr>
        <p:txBody>
          <a:bodyPr wrap="square">
            <a:spAutoFit/>
          </a:bodyPr>
          <a:lstStyle/>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在比赛中期，主办方修正了数据泄露问题，经过分析测试集数据中不再具有</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en-US" altLang="zh-CN" sz="2000" b="1" dirty="0">
                <a:solidFill>
                  <a:srgbClr val="002060"/>
                </a:solidFill>
                <a:latin typeface="华文仿宋" pitchFamily="2" charset="-122"/>
                <a:ea typeface="华文仿宋" pitchFamily="2" charset="-122"/>
                <a:cs typeface="Times New Roman" pitchFamily="18" charset="0"/>
              </a:rPr>
              <a:t>=3</a:t>
            </a:r>
            <a:r>
              <a:rPr lang="zh-CN" altLang="en-US" sz="2000" b="1" dirty="0">
                <a:solidFill>
                  <a:srgbClr val="002060"/>
                </a:solidFill>
                <a:latin typeface="华文仿宋" pitchFamily="2" charset="-122"/>
                <a:ea typeface="华文仿宋" pitchFamily="2" charset="-122"/>
                <a:cs typeface="Times New Roman" pitchFamily="18" charset="0"/>
              </a:rPr>
              <a:t>的用户，因此</a:t>
            </a:r>
            <a:r>
              <a:rPr lang="zh-CN" altLang="en-US" sz="2000" b="1" dirty="0">
                <a:solidFill>
                  <a:srgbClr val="FF0000"/>
                </a:solidFill>
                <a:latin typeface="华文仿宋" pitchFamily="2" charset="-122"/>
                <a:ea typeface="华文仿宋" pitchFamily="2" charset="-122"/>
                <a:cs typeface="Times New Roman" pitchFamily="18" charset="0"/>
              </a:rPr>
              <a:t>在训练集中将此类用户全部删除。</a:t>
            </a:r>
            <a:endParaRPr lang="en-US" altLang="zh-CN" sz="2000" b="1" dirty="0">
              <a:solidFill>
                <a:srgbClr val="FF0000"/>
              </a:solidFill>
              <a:latin typeface="华文仿宋" pitchFamily="2" charset="-122"/>
              <a:ea typeface="华文仿宋" pitchFamily="2" charset="-122"/>
              <a:cs typeface="Times New Roman" pitchFamily="18" charset="0"/>
            </a:endParaRPr>
          </a:p>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另外，我们发现</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en-US" altLang="zh-CN" sz="2000" b="1" dirty="0">
                <a:solidFill>
                  <a:srgbClr val="002060"/>
                </a:solidFill>
                <a:latin typeface="华文仿宋" pitchFamily="2" charset="-122"/>
                <a:ea typeface="华文仿宋" pitchFamily="2" charset="-122"/>
                <a:cs typeface="Times New Roman" pitchFamily="18" charset="0"/>
              </a:rPr>
              <a:t>=1</a:t>
            </a:r>
            <a:r>
              <a:rPr lang="zh-CN" altLang="en-US" sz="2000" b="1" dirty="0">
                <a:solidFill>
                  <a:srgbClr val="002060"/>
                </a:solidFill>
                <a:latin typeface="华文仿宋" pitchFamily="2" charset="-122"/>
                <a:ea typeface="华文仿宋" pitchFamily="2" charset="-122"/>
                <a:cs typeface="Times New Roman" pitchFamily="18" charset="0"/>
              </a:rPr>
              <a:t>的用户全部对应某</a:t>
            </a:r>
            <a:r>
              <a:rPr lang="en-US" altLang="zh-CN" sz="2000" b="1" dirty="0">
                <a:solidFill>
                  <a:srgbClr val="002060"/>
                </a:solidFill>
                <a:latin typeface="华文仿宋" pitchFamily="2" charset="-122"/>
                <a:ea typeface="华文仿宋" pitchFamily="2" charset="-122"/>
                <a:cs typeface="Times New Roman" pitchFamily="18" charset="0"/>
              </a:rPr>
              <a:t>3</a:t>
            </a:r>
            <a:r>
              <a:rPr lang="zh-CN" altLang="en-US" sz="2000" b="1" dirty="0">
                <a:solidFill>
                  <a:srgbClr val="002060"/>
                </a:solidFill>
                <a:latin typeface="华文仿宋" pitchFamily="2" charset="-122"/>
                <a:ea typeface="华文仿宋" pitchFamily="2" charset="-122"/>
                <a:cs typeface="Times New Roman" pitchFamily="18" charset="0"/>
              </a:rPr>
              <a:t>类标签，</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en-US" altLang="zh-CN" sz="2000" b="1" dirty="0">
                <a:solidFill>
                  <a:srgbClr val="002060"/>
                </a:solidFill>
                <a:latin typeface="华文仿宋" pitchFamily="2" charset="-122"/>
                <a:ea typeface="华文仿宋" pitchFamily="2" charset="-122"/>
                <a:cs typeface="Times New Roman" pitchFamily="18" charset="0"/>
              </a:rPr>
              <a:t>=4</a:t>
            </a:r>
            <a:r>
              <a:rPr lang="zh-CN" altLang="en-US" sz="2000" b="1" dirty="0">
                <a:solidFill>
                  <a:srgbClr val="002060"/>
                </a:solidFill>
                <a:latin typeface="华文仿宋" pitchFamily="2" charset="-122"/>
                <a:ea typeface="华文仿宋" pitchFamily="2" charset="-122"/>
                <a:cs typeface="Times New Roman" pitchFamily="18" charset="0"/>
              </a:rPr>
              <a:t>的用户全部对应某</a:t>
            </a:r>
            <a:r>
              <a:rPr lang="en-US" altLang="zh-CN" sz="2000" b="1" dirty="0">
                <a:solidFill>
                  <a:srgbClr val="002060"/>
                </a:solidFill>
                <a:latin typeface="华文仿宋" pitchFamily="2" charset="-122"/>
                <a:ea typeface="华文仿宋" pitchFamily="2" charset="-122"/>
                <a:cs typeface="Times New Roman" pitchFamily="18" charset="0"/>
              </a:rPr>
              <a:t>8</a:t>
            </a:r>
            <a:r>
              <a:rPr lang="zh-CN" altLang="en-US" sz="2000" b="1" dirty="0">
                <a:solidFill>
                  <a:srgbClr val="002060"/>
                </a:solidFill>
                <a:latin typeface="华文仿宋" pitchFamily="2" charset="-122"/>
                <a:ea typeface="华文仿宋" pitchFamily="2" charset="-122"/>
                <a:cs typeface="Times New Roman" pitchFamily="18" charset="0"/>
              </a:rPr>
              <a:t>类标签。</a:t>
            </a:r>
            <a:endParaRPr lang="en-US" altLang="zh-CN" sz="2000" b="1" dirty="0">
              <a:solidFill>
                <a:srgbClr val="002060"/>
              </a:solidFill>
              <a:latin typeface="华文仿宋" pitchFamily="2" charset="-122"/>
              <a:ea typeface="华文仿宋" pitchFamily="2" charset="-122"/>
              <a:cs typeface="Times New Roman" pitchFamily="18" charset="0"/>
            </a:endParaRPr>
          </a:p>
          <a:p>
            <a:pPr lvl="1" algn="just">
              <a:lnSpc>
                <a:spcPct val="150000"/>
              </a:lnSpc>
            </a:pPr>
            <a:r>
              <a:rPr lang="zh-CN" altLang="en-US" sz="2000" b="1" dirty="0">
                <a:solidFill>
                  <a:srgbClr val="002060"/>
                </a:solidFill>
                <a:latin typeface="华文仿宋" pitchFamily="2" charset="-122"/>
                <a:ea typeface="华文仿宋" pitchFamily="2" charset="-122"/>
                <a:cs typeface="Times New Roman" pitchFamily="18" charset="0"/>
              </a:rPr>
              <a:t>因此，为了更好的利用这个强特征，我们将模型分为两部分，分别训练与预测</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en-US" altLang="zh-CN" sz="2000" b="1" dirty="0">
                <a:solidFill>
                  <a:srgbClr val="002060"/>
                </a:solidFill>
                <a:latin typeface="华文仿宋" pitchFamily="2" charset="-122"/>
                <a:ea typeface="华文仿宋" pitchFamily="2" charset="-122"/>
                <a:cs typeface="Times New Roman" pitchFamily="18" charset="0"/>
              </a:rPr>
              <a:t>=1</a:t>
            </a:r>
            <a:r>
              <a:rPr lang="zh-CN" altLang="en-US" sz="2000" b="1" dirty="0">
                <a:solidFill>
                  <a:srgbClr val="002060"/>
                </a:solidFill>
                <a:latin typeface="华文仿宋" pitchFamily="2" charset="-122"/>
                <a:ea typeface="华文仿宋" pitchFamily="2" charset="-122"/>
                <a:cs typeface="Times New Roman" pitchFamily="18" charset="0"/>
              </a:rPr>
              <a:t>与</a:t>
            </a:r>
            <a:r>
              <a:rPr lang="en-US" altLang="zh-CN" sz="2000" b="1" dirty="0" err="1">
                <a:solidFill>
                  <a:srgbClr val="002060"/>
                </a:solidFill>
                <a:latin typeface="华文仿宋" pitchFamily="2" charset="-122"/>
                <a:ea typeface="华文仿宋" pitchFamily="2" charset="-122"/>
                <a:cs typeface="Times New Roman" pitchFamily="18" charset="0"/>
              </a:rPr>
              <a:t>service_type</a:t>
            </a:r>
            <a:r>
              <a:rPr lang="en-US" altLang="zh-CN" sz="2000" b="1" dirty="0">
                <a:solidFill>
                  <a:srgbClr val="002060"/>
                </a:solidFill>
                <a:latin typeface="华文仿宋" pitchFamily="2" charset="-122"/>
                <a:ea typeface="华文仿宋" pitchFamily="2" charset="-122"/>
                <a:cs typeface="Times New Roman" pitchFamily="18" charset="0"/>
              </a:rPr>
              <a:t>=4</a:t>
            </a:r>
            <a:r>
              <a:rPr lang="zh-CN" altLang="en-US" sz="2000" b="1" dirty="0">
                <a:solidFill>
                  <a:srgbClr val="002060"/>
                </a:solidFill>
                <a:latin typeface="华文仿宋" pitchFamily="2" charset="-122"/>
                <a:ea typeface="华文仿宋" pitchFamily="2" charset="-122"/>
                <a:cs typeface="Times New Roman" pitchFamily="18" charset="0"/>
              </a:rPr>
              <a:t>的用户。</a:t>
            </a:r>
            <a:endParaRPr lang="en-US" altLang="zh-CN" sz="2000" b="1" dirty="0">
              <a:solidFill>
                <a:srgbClr val="002060"/>
              </a:solidFill>
              <a:latin typeface="华文仿宋" pitchFamily="2" charset="-122"/>
              <a:ea typeface="华文仿宋" pitchFamily="2" charset="-122"/>
              <a:cs typeface="Times New Roman" pitchFamily="18" charset="0"/>
            </a:endParaRPr>
          </a:p>
        </p:txBody>
      </p:sp>
    </p:spTree>
    <p:extLst>
      <p:ext uri="{BB962C8B-B14F-4D97-AF65-F5344CB8AC3E}">
        <p14:creationId xmlns:p14="http://schemas.microsoft.com/office/powerpoint/2010/main" val="8367467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13448</TotalTime>
  <Words>1407</Words>
  <Application>Microsoft Office PowerPoint</Application>
  <PresentationFormat>全屏显示(4:3)</PresentationFormat>
  <Paragraphs>114</Paragraphs>
  <Slides>16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华文仿宋</vt:lpstr>
      <vt:lpstr>华文楷体</vt:lpstr>
      <vt:lpstr>微软雅黑</vt:lpstr>
      <vt:lpstr>Arial</vt:lpstr>
      <vt:lpstr>Calibri</vt:lpstr>
      <vt:lpstr>Times New Roman</vt:lpstr>
      <vt:lpstr>Office 主题</vt:lpstr>
      <vt:lpstr>面向电信行业存量用户的智能套餐 个性化匹配模型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移动互联网P2P内容分发关键技术研究</dc:title>
  <dc:creator>dabao</dc:creator>
  <cp:lastModifiedBy>Tsui Carrie</cp:lastModifiedBy>
  <cp:revision>1378</cp:revision>
  <cp:lastPrinted>2016-05-03T14:55:59Z</cp:lastPrinted>
  <dcterms:modified xsi:type="dcterms:W3CDTF">2019-01-23T09:45:17Z</dcterms:modified>
</cp:coreProperties>
</file>