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4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1.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2.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3.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4.xml" ContentType="application/vnd.openxmlformats-officedocument.themeOverr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5.xml" ContentType="application/vnd.openxmlformats-officedocument.themeOverr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6.xml" ContentType="application/vnd.openxmlformats-officedocument.themeOverr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7.xml" ContentType="application/vnd.openxmlformats-officedocument.themeOverr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8.xml" ContentType="application/vnd.openxmlformats-officedocument.themeOverr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48.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49.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notesSlides/notesSlide50.xml" ContentType="application/vnd.openxmlformats-officedocument.presentationml.notesSl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60" r:id="rId1"/>
  </p:sldMasterIdLst>
  <p:notesMasterIdLst>
    <p:notesMasterId r:id="rId57"/>
  </p:notesMasterIdLst>
  <p:handoutMasterIdLst>
    <p:handoutMasterId r:id="rId58"/>
  </p:handoutMasterIdLst>
  <p:sldIdLst>
    <p:sldId id="322" r:id="rId2"/>
    <p:sldId id="323" r:id="rId3"/>
    <p:sldId id="328" r:id="rId4"/>
    <p:sldId id="296" r:id="rId5"/>
    <p:sldId id="325" r:id="rId6"/>
    <p:sldId id="332" r:id="rId7"/>
    <p:sldId id="342" r:id="rId8"/>
    <p:sldId id="336" r:id="rId9"/>
    <p:sldId id="343" r:id="rId10"/>
    <p:sldId id="348" r:id="rId11"/>
    <p:sldId id="347" r:id="rId12"/>
    <p:sldId id="346" r:id="rId13"/>
    <p:sldId id="345" r:id="rId14"/>
    <p:sldId id="352" r:id="rId15"/>
    <p:sldId id="349" r:id="rId16"/>
    <p:sldId id="350" r:id="rId17"/>
    <p:sldId id="356" r:id="rId18"/>
    <p:sldId id="357" r:id="rId19"/>
    <p:sldId id="394" r:id="rId20"/>
    <p:sldId id="361" r:id="rId21"/>
    <p:sldId id="363" r:id="rId22"/>
    <p:sldId id="326" r:id="rId23"/>
    <p:sldId id="355" r:id="rId24"/>
    <p:sldId id="364" r:id="rId25"/>
    <p:sldId id="373" r:id="rId26"/>
    <p:sldId id="366" r:id="rId27"/>
    <p:sldId id="367" r:id="rId28"/>
    <p:sldId id="368" r:id="rId29"/>
    <p:sldId id="369" r:id="rId30"/>
    <p:sldId id="371" r:id="rId31"/>
    <p:sldId id="372" r:id="rId32"/>
    <p:sldId id="374" r:id="rId33"/>
    <p:sldId id="376" r:id="rId34"/>
    <p:sldId id="377" r:id="rId35"/>
    <p:sldId id="378" r:id="rId36"/>
    <p:sldId id="359" r:id="rId37"/>
    <p:sldId id="327" r:id="rId38"/>
    <p:sldId id="380" r:id="rId39"/>
    <p:sldId id="302" r:id="rId40"/>
    <p:sldId id="381" r:id="rId41"/>
    <p:sldId id="382" r:id="rId42"/>
    <p:sldId id="383" r:id="rId43"/>
    <p:sldId id="300" r:id="rId44"/>
    <p:sldId id="386" r:id="rId45"/>
    <p:sldId id="385" r:id="rId46"/>
    <p:sldId id="387" r:id="rId47"/>
    <p:sldId id="388" r:id="rId48"/>
    <p:sldId id="389" r:id="rId49"/>
    <p:sldId id="390" r:id="rId50"/>
    <p:sldId id="392" r:id="rId51"/>
    <p:sldId id="324" r:id="rId52"/>
    <p:sldId id="395" r:id="rId53"/>
    <p:sldId id="312" r:id="rId54"/>
    <p:sldId id="316" r:id="rId55"/>
    <p:sldId id="329" r:id="rId56"/>
  </p:sldIdLst>
  <p:sldSz cx="12192000" cy="6858000"/>
  <p:notesSz cx="6858000" cy="9144000"/>
  <p:custDataLst>
    <p:tags r:id="rId5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5628050-FE03-4CC0-AD3E-8B3AFD76EAAF}">
          <p14:sldIdLst>
            <p14:sldId id="322"/>
            <p14:sldId id="323"/>
          </p14:sldIdLst>
        </p14:section>
        <p14:section name="Introduction" id="{F5B24FBB-4128-4C61-97B3-2195AA9462CE}">
          <p14:sldIdLst>
            <p14:sldId id="328"/>
            <p14:sldId id="296"/>
          </p14:sldIdLst>
        </p14:section>
        <p14:section name="Literature Review" id="{B73C8416-BAF3-475E-AE69-604EA0B86983}">
          <p14:sldIdLst>
            <p14:sldId id="325"/>
            <p14:sldId id="332"/>
            <p14:sldId id="342"/>
            <p14:sldId id="336"/>
            <p14:sldId id="343"/>
            <p14:sldId id="348"/>
            <p14:sldId id="347"/>
            <p14:sldId id="346"/>
            <p14:sldId id="345"/>
            <p14:sldId id="352"/>
            <p14:sldId id="349"/>
            <p14:sldId id="350"/>
            <p14:sldId id="356"/>
            <p14:sldId id="357"/>
            <p14:sldId id="394"/>
            <p14:sldId id="361"/>
            <p14:sldId id="363"/>
            <p14:sldId id="326"/>
            <p14:sldId id="355"/>
            <p14:sldId id="364"/>
            <p14:sldId id="373"/>
            <p14:sldId id="366"/>
            <p14:sldId id="367"/>
            <p14:sldId id="368"/>
            <p14:sldId id="369"/>
            <p14:sldId id="371"/>
            <p14:sldId id="372"/>
            <p14:sldId id="374"/>
            <p14:sldId id="376"/>
            <p14:sldId id="377"/>
            <p14:sldId id="378"/>
            <p14:sldId id="359"/>
            <p14:sldId id="327"/>
            <p14:sldId id="380"/>
            <p14:sldId id="302"/>
            <p14:sldId id="381"/>
            <p14:sldId id="382"/>
            <p14:sldId id="383"/>
            <p14:sldId id="300"/>
            <p14:sldId id="386"/>
            <p14:sldId id="385"/>
            <p14:sldId id="387"/>
            <p14:sldId id="388"/>
            <p14:sldId id="389"/>
            <p14:sldId id="390"/>
            <p14:sldId id="392"/>
            <p14:sldId id="324"/>
            <p14:sldId id="395"/>
            <p14:sldId id="312"/>
            <p14:sldId id="316"/>
            <p14:sldId id="329"/>
          </p14:sldIdLst>
        </p14:section>
      </p14:sectionLst>
    </p:ext>
    <p:ext uri="{EFAFB233-063F-42B5-8137-9DF3F51BA10A}">
      <p15:sldGuideLst xmlns:p15="http://schemas.microsoft.com/office/powerpoint/2012/main">
        <p15:guide id="1" orient="horz" pos="254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FFFFFF"/>
    <a:srgbClr val="22CC87"/>
    <a:srgbClr val="2CDC95"/>
    <a:srgbClr val="FF6600"/>
    <a:srgbClr val="304860"/>
    <a:srgbClr val="444F53"/>
    <a:srgbClr val="FFCCCC"/>
    <a:srgbClr val="FFC000"/>
    <a:srgbClr val="4B60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81" autoAdjust="0"/>
    <p:restoredTop sz="95336" autoAdjust="0"/>
  </p:normalViewPr>
  <p:slideViewPr>
    <p:cSldViewPr snapToGrid="0" showGuides="1">
      <p:cViewPr varScale="1">
        <p:scale>
          <a:sx n="87" d="100"/>
          <a:sy n="87" d="100"/>
        </p:scale>
        <p:origin x="57" y="207"/>
      </p:cViewPr>
      <p:guideLst>
        <p:guide orient="horz" pos="2546"/>
        <p:guide pos="3840"/>
      </p:guideLst>
    </p:cSldViewPr>
  </p:slideViewPr>
  <p:notesTextViewPr>
    <p:cViewPr>
      <p:scale>
        <a:sx n="1" d="1"/>
        <a:sy n="1" d="1"/>
      </p:scale>
      <p:origin x="0" y="0"/>
    </p:cViewPr>
  </p:notesTextViewPr>
  <p:sorterViewPr>
    <p:cViewPr>
      <p:scale>
        <a:sx n="100" d="100"/>
        <a:sy n="100" d="100"/>
      </p:scale>
      <p:origin x="0" y="-29013"/>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60" b="0" i="0" u="none" strike="noStrike" kern="1200" spc="0" baseline="0">
                <a:solidFill>
                  <a:schemeClr val="tx1">
                    <a:lumMod val="65000"/>
                    <a:lumOff val="35000"/>
                  </a:schemeClr>
                </a:solidFill>
                <a:latin typeface="Arial" panose="020B0604020202020204" pitchFamily="34" charset="0"/>
                <a:ea typeface="+mn-ea"/>
                <a:cs typeface="+mn-cs"/>
              </a:defRPr>
            </a:pPr>
            <a:r>
              <a:rPr lang="en-US" dirty="0"/>
              <a:t>8 Top Values of Attribute 'age' in Euthyroid Sick Dataset</a:t>
            </a:r>
          </a:p>
        </c:rich>
      </c:tx>
      <c:overlay val="0"/>
      <c:spPr>
        <a:noFill/>
        <a:ln>
          <a:noFill/>
        </a:ln>
        <a:effectLst/>
      </c:spPr>
      <c:txPr>
        <a:bodyPr rot="0" spcFirstLastPara="1" vertOverflow="ellipsis" vert="horz" wrap="square" anchor="ctr" anchorCtr="1"/>
        <a:lstStyle/>
        <a:p>
          <a:pPr>
            <a:defRPr sz="1260" b="0" i="0" u="none" strike="noStrike" kern="1200" spc="0" baseline="0">
              <a:solidFill>
                <a:schemeClr val="tx1">
                  <a:lumMod val="65000"/>
                  <a:lumOff val="35000"/>
                </a:schemeClr>
              </a:solidFill>
              <a:latin typeface="Arial" panose="020B0604020202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Percentage(age)</c:v>
                </c:pt>
              </c:strCache>
            </c:strRef>
          </c:tx>
          <c:spPr>
            <a:solidFill>
              <a:schemeClr val="accent1"/>
            </a:solidFill>
            <a:ln>
              <a:noFill/>
            </a:ln>
            <a:effectLst/>
          </c:spPr>
          <c:invertIfNegative val="0"/>
          <c:cat>
            <c:strRef>
              <c:f>Sheet1!$A$2:$A$9</c:f>
              <c:strCache>
                <c:ptCount val="8"/>
                <c:pt idx="0">
                  <c:v>?</c:v>
                </c:pt>
                <c:pt idx="1">
                  <c:v>59</c:v>
                </c:pt>
                <c:pt idx="2">
                  <c:v>60</c:v>
                </c:pt>
                <c:pt idx="3">
                  <c:v>62</c:v>
                </c:pt>
                <c:pt idx="4">
                  <c:v>28</c:v>
                </c:pt>
                <c:pt idx="5">
                  <c:v>58</c:v>
                </c:pt>
                <c:pt idx="6">
                  <c:v>70</c:v>
                </c:pt>
                <c:pt idx="7">
                  <c:v>72</c:v>
                </c:pt>
              </c:strCache>
            </c:strRef>
          </c:cat>
          <c:val>
            <c:numRef>
              <c:f>Sheet1!$B$2:$B$9</c:f>
              <c:numCache>
                <c:formatCode>General</c:formatCode>
                <c:ptCount val="8"/>
                <c:pt idx="0">
                  <c:v>14.1</c:v>
                </c:pt>
                <c:pt idx="1">
                  <c:v>2.02</c:v>
                </c:pt>
                <c:pt idx="2">
                  <c:v>1.99</c:v>
                </c:pt>
                <c:pt idx="3">
                  <c:v>1.9</c:v>
                </c:pt>
                <c:pt idx="4">
                  <c:v>1.87</c:v>
                </c:pt>
                <c:pt idx="5">
                  <c:v>1.87</c:v>
                </c:pt>
                <c:pt idx="6">
                  <c:v>1.87</c:v>
                </c:pt>
                <c:pt idx="7">
                  <c:v>1.87</c:v>
                </c:pt>
              </c:numCache>
            </c:numRef>
          </c:val>
          <c:extLst>
            <c:ext xmlns:c16="http://schemas.microsoft.com/office/drawing/2014/chart" uri="{C3380CC4-5D6E-409C-BE32-E72D297353CC}">
              <c16:uniqueId val="{00000000-549D-44E5-96BF-CF828D28F972}"/>
            </c:ext>
          </c:extLst>
        </c:ser>
        <c:dLbls>
          <c:showLegendKey val="0"/>
          <c:showVal val="0"/>
          <c:showCatName val="0"/>
          <c:showSerName val="0"/>
          <c:showPercent val="0"/>
          <c:showBubbleSize val="0"/>
        </c:dLbls>
        <c:gapWidth val="219"/>
        <c:overlap val="-27"/>
        <c:axId val="552029816"/>
        <c:axId val="62702896"/>
      </c:barChart>
      <c:catAx>
        <c:axId val="552029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Arial" panose="020B0604020202020204" pitchFamily="34" charset="0"/>
                <a:ea typeface="+mn-ea"/>
                <a:cs typeface="+mn-cs"/>
              </a:defRPr>
            </a:pPr>
            <a:endParaRPr lang="zh-CN"/>
          </a:p>
        </c:txPr>
        <c:crossAx val="62702896"/>
        <c:crosses val="autoZero"/>
        <c:auto val="1"/>
        <c:lblAlgn val="ctr"/>
        <c:lblOffset val="100"/>
        <c:noMultiLvlLbl val="0"/>
      </c:catAx>
      <c:valAx>
        <c:axId val="62702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Arial" panose="020B0604020202020204" pitchFamily="34" charset="0"/>
                <a:ea typeface="+mn-ea"/>
                <a:cs typeface="+mn-cs"/>
              </a:defRPr>
            </a:pPr>
            <a:endParaRPr lang="zh-CN"/>
          </a:p>
        </c:txPr>
        <c:crossAx val="5520298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Arial" panose="020B0604020202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4">
          <a:lumMod val="60000"/>
          <a:lumOff val="40000"/>
        </a:schemeClr>
      </a:solidFill>
    </a:ln>
    <a:effectLst/>
  </c:spPr>
  <c:txPr>
    <a:bodyPr/>
    <a:lstStyle/>
    <a:p>
      <a:pPr>
        <a:defRPr sz="1050" baseline="0">
          <a:latin typeface="Arial" panose="020B0604020202020204" pitchFamily="34" charset="0"/>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84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AdaBoost</a:t>
            </a:r>
          </a:p>
        </c:rich>
      </c:tx>
      <c:overlay val="0"/>
      <c:spPr>
        <a:noFill/>
        <a:ln>
          <a:noFill/>
        </a:ln>
        <a:effectLst/>
      </c:spPr>
      <c:txPr>
        <a:bodyPr rot="0" spcFirstLastPara="1" vertOverflow="ellipsis" vert="horz" wrap="square" anchor="ctr" anchorCtr="1"/>
        <a:lstStyle/>
        <a:p>
          <a:pPr>
            <a:defRPr sz="84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title>
    <c:autoTitleDeleted val="0"/>
    <c:plotArea>
      <c:layout/>
      <c:lineChart>
        <c:grouping val="standard"/>
        <c:varyColors val="0"/>
        <c:ser>
          <c:idx val="0"/>
          <c:order val="0"/>
          <c:tx>
            <c:strRef>
              <c:f>Sheet1!$A$2</c:f>
              <c:strCache>
                <c:ptCount val="1"/>
                <c:pt idx="0">
                  <c:v>Recall</c:v>
                </c:pt>
              </c:strCache>
            </c:strRef>
          </c:tx>
          <c:spPr>
            <a:ln w="12700" cap="rnd">
              <a:solidFill>
                <a:schemeClr val="accent1"/>
              </a:solidFill>
              <a:round/>
            </a:ln>
            <a:effectLst/>
          </c:spPr>
          <c:marker>
            <c:symbol val="circle"/>
            <c:size val="2"/>
            <c:spPr>
              <a:solidFill>
                <a:schemeClr val="accent1"/>
              </a:solidFill>
              <a:ln w="9525">
                <a:solidFill>
                  <a:schemeClr val="accent1"/>
                </a:solidFill>
              </a:ln>
              <a:effectLst/>
            </c:spPr>
          </c:marker>
          <c:cat>
            <c:strRef>
              <c:f>Sheet1!$B$1:$F$1</c:f>
              <c:strCache>
                <c:ptCount val="5"/>
                <c:pt idx="0">
                  <c:v>4500</c:v>
                </c:pt>
                <c:pt idx="1">
                  <c:v>9000</c:v>
                </c:pt>
                <c:pt idx="2">
                  <c:v>18000</c:v>
                </c:pt>
                <c:pt idx="3">
                  <c:v>36000</c:v>
                </c:pt>
                <c:pt idx="4">
                  <c:v>72000</c:v>
                </c:pt>
              </c:strCache>
            </c:strRef>
          </c:cat>
          <c:val>
            <c:numRef>
              <c:f>Sheet1!$B$2:$F$2</c:f>
              <c:numCache>
                <c:formatCode>General</c:formatCode>
                <c:ptCount val="5"/>
                <c:pt idx="0">
                  <c:v>0.97829999999999995</c:v>
                </c:pt>
                <c:pt idx="1">
                  <c:v>1</c:v>
                </c:pt>
                <c:pt idx="2">
                  <c:v>0.9909</c:v>
                </c:pt>
                <c:pt idx="3">
                  <c:v>1</c:v>
                </c:pt>
                <c:pt idx="4">
                  <c:v>0.99860000000000004</c:v>
                </c:pt>
              </c:numCache>
            </c:numRef>
          </c:val>
          <c:smooth val="0"/>
          <c:extLst>
            <c:ext xmlns:c16="http://schemas.microsoft.com/office/drawing/2014/chart" uri="{C3380CC4-5D6E-409C-BE32-E72D297353CC}">
              <c16:uniqueId val="{00000000-6950-489F-9B75-93F1E1CFA1E5}"/>
            </c:ext>
          </c:extLst>
        </c:ser>
        <c:ser>
          <c:idx val="1"/>
          <c:order val="1"/>
          <c:tx>
            <c:strRef>
              <c:f>Sheet1!$A$3</c:f>
              <c:strCache>
                <c:ptCount val="1"/>
                <c:pt idx="0">
                  <c:v>Precision</c:v>
                </c:pt>
              </c:strCache>
            </c:strRef>
          </c:tx>
          <c:spPr>
            <a:ln w="12700" cap="rnd">
              <a:solidFill>
                <a:schemeClr val="accent2"/>
              </a:solidFill>
              <a:round/>
            </a:ln>
            <a:effectLst/>
          </c:spPr>
          <c:marker>
            <c:symbol val="circle"/>
            <c:size val="2"/>
            <c:spPr>
              <a:solidFill>
                <a:schemeClr val="accent2"/>
              </a:solidFill>
              <a:ln w="9525">
                <a:solidFill>
                  <a:schemeClr val="accent2"/>
                </a:solidFill>
              </a:ln>
              <a:effectLst/>
            </c:spPr>
          </c:marker>
          <c:cat>
            <c:strRef>
              <c:f>Sheet1!$B$1:$F$1</c:f>
              <c:strCache>
                <c:ptCount val="5"/>
                <c:pt idx="0">
                  <c:v>4500</c:v>
                </c:pt>
                <c:pt idx="1">
                  <c:v>9000</c:v>
                </c:pt>
                <c:pt idx="2">
                  <c:v>18000</c:v>
                </c:pt>
                <c:pt idx="3">
                  <c:v>36000</c:v>
                </c:pt>
                <c:pt idx="4">
                  <c:v>72000</c:v>
                </c:pt>
              </c:strCache>
            </c:strRef>
          </c:cat>
          <c:val>
            <c:numRef>
              <c:f>Sheet1!$B$3:$F$3</c:f>
              <c:numCache>
                <c:formatCode>General</c:formatCode>
                <c:ptCount val="5"/>
                <c:pt idx="0">
                  <c:v>0.97829999999999995</c:v>
                </c:pt>
                <c:pt idx="1">
                  <c:v>1</c:v>
                </c:pt>
                <c:pt idx="2">
                  <c:v>1</c:v>
                </c:pt>
                <c:pt idx="3">
                  <c:v>0.99739999999999995</c:v>
                </c:pt>
                <c:pt idx="4">
                  <c:v>1</c:v>
                </c:pt>
              </c:numCache>
            </c:numRef>
          </c:val>
          <c:smooth val="0"/>
          <c:extLst>
            <c:ext xmlns:c16="http://schemas.microsoft.com/office/drawing/2014/chart" uri="{C3380CC4-5D6E-409C-BE32-E72D297353CC}">
              <c16:uniqueId val="{00000001-6950-489F-9B75-93F1E1CFA1E5}"/>
            </c:ext>
          </c:extLst>
        </c:ser>
        <c:ser>
          <c:idx val="2"/>
          <c:order val="2"/>
          <c:tx>
            <c:strRef>
              <c:f>Sheet1!$A$4</c:f>
              <c:strCache>
                <c:ptCount val="1"/>
                <c:pt idx="0">
                  <c:v>G_mean</c:v>
                </c:pt>
              </c:strCache>
            </c:strRef>
          </c:tx>
          <c:spPr>
            <a:ln w="12700" cap="rnd">
              <a:solidFill>
                <a:schemeClr val="accent3"/>
              </a:solidFill>
              <a:round/>
            </a:ln>
            <a:effectLst/>
          </c:spPr>
          <c:marker>
            <c:symbol val="circle"/>
            <c:size val="2"/>
            <c:spPr>
              <a:solidFill>
                <a:schemeClr val="accent3"/>
              </a:solidFill>
              <a:ln w="9525">
                <a:solidFill>
                  <a:schemeClr val="accent3"/>
                </a:solidFill>
              </a:ln>
              <a:effectLst/>
            </c:spPr>
          </c:marker>
          <c:cat>
            <c:strRef>
              <c:f>Sheet1!$B$1:$F$1</c:f>
              <c:strCache>
                <c:ptCount val="5"/>
                <c:pt idx="0">
                  <c:v>4500</c:v>
                </c:pt>
                <c:pt idx="1">
                  <c:v>9000</c:v>
                </c:pt>
                <c:pt idx="2">
                  <c:v>18000</c:v>
                </c:pt>
                <c:pt idx="3">
                  <c:v>36000</c:v>
                </c:pt>
                <c:pt idx="4">
                  <c:v>72000</c:v>
                </c:pt>
              </c:strCache>
            </c:strRef>
          </c:cat>
          <c:val>
            <c:numRef>
              <c:f>Sheet1!$B$4:$F$4</c:f>
              <c:numCache>
                <c:formatCode>General</c:formatCode>
                <c:ptCount val="5"/>
                <c:pt idx="0">
                  <c:v>0.98870000000000002</c:v>
                </c:pt>
                <c:pt idx="1">
                  <c:v>1</c:v>
                </c:pt>
                <c:pt idx="2">
                  <c:v>0.99519999999999997</c:v>
                </c:pt>
                <c:pt idx="3">
                  <c:v>0.99990000000000001</c:v>
                </c:pt>
                <c:pt idx="4">
                  <c:v>0.99929999999999997</c:v>
                </c:pt>
              </c:numCache>
            </c:numRef>
          </c:val>
          <c:smooth val="0"/>
          <c:extLst>
            <c:ext xmlns:c16="http://schemas.microsoft.com/office/drawing/2014/chart" uri="{C3380CC4-5D6E-409C-BE32-E72D297353CC}">
              <c16:uniqueId val="{00000002-6950-489F-9B75-93F1E1CFA1E5}"/>
            </c:ext>
          </c:extLst>
        </c:ser>
        <c:ser>
          <c:idx val="3"/>
          <c:order val="3"/>
          <c:tx>
            <c:strRef>
              <c:f>Sheet1!$A$5</c:f>
              <c:strCache>
                <c:ptCount val="1"/>
                <c:pt idx="0">
                  <c:v>F1</c:v>
                </c:pt>
              </c:strCache>
            </c:strRef>
          </c:tx>
          <c:spPr>
            <a:ln w="12700" cap="rnd">
              <a:solidFill>
                <a:schemeClr val="accent4"/>
              </a:solidFill>
              <a:round/>
            </a:ln>
            <a:effectLst/>
          </c:spPr>
          <c:marker>
            <c:symbol val="circle"/>
            <c:size val="2"/>
            <c:spPr>
              <a:solidFill>
                <a:schemeClr val="accent4"/>
              </a:solidFill>
              <a:ln w="9525">
                <a:solidFill>
                  <a:schemeClr val="accent4"/>
                </a:solidFill>
              </a:ln>
              <a:effectLst/>
            </c:spPr>
          </c:marker>
          <c:cat>
            <c:strRef>
              <c:f>Sheet1!$B$1:$F$1</c:f>
              <c:strCache>
                <c:ptCount val="5"/>
                <c:pt idx="0">
                  <c:v>4500</c:v>
                </c:pt>
                <c:pt idx="1">
                  <c:v>9000</c:v>
                </c:pt>
                <c:pt idx="2">
                  <c:v>18000</c:v>
                </c:pt>
                <c:pt idx="3">
                  <c:v>36000</c:v>
                </c:pt>
                <c:pt idx="4">
                  <c:v>72000</c:v>
                </c:pt>
              </c:strCache>
            </c:strRef>
          </c:cat>
          <c:val>
            <c:numRef>
              <c:f>Sheet1!$B$5:$F$5</c:f>
              <c:numCache>
                <c:formatCode>General</c:formatCode>
                <c:ptCount val="5"/>
                <c:pt idx="0">
                  <c:v>0.97829999999999995</c:v>
                </c:pt>
                <c:pt idx="1">
                  <c:v>1</c:v>
                </c:pt>
                <c:pt idx="2">
                  <c:v>0.99519999999999997</c:v>
                </c:pt>
                <c:pt idx="3">
                  <c:v>0.99870000000000003</c:v>
                </c:pt>
                <c:pt idx="4">
                  <c:v>0.99929999999999997</c:v>
                </c:pt>
              </c:numCache>
            </c:numRef>
          </c:val>
          <c:smooth val="0"/>
          <c:extLst>
            <c:ext xmlns:c16="http://schemas.microsoft.com/office/drawing/2014/chart" uri="{C3380CC4-5D6E-409C-BE32-E72D297353CC}">
              <c16:uniqueId val="{00000003-6950-489F-9B75-93F1E1CFA1E5}"/>
            </c:ext>
          </c:extLst>
        </c:ser>
        <c:ser>
          <c:idx val="4"/>
          <c:order val="4"/>
          <c:tx>
            <c:strRef>
              <c:f>Sheet1!$A$6</c:f>
              <c:strCache>
                <c:ptCount val="1"/>
                <c:pt idx="0">
                  <c:v>AUCPRC</c:v>
                </c:pt>
              </c:strCache>
            </c:strRef>
          </c:tx>
          <c:spPr>
            <a:ln w="12700" cap="rnd">
              <a:solidFill>
                <a:schemeClr val="accent5"/>
              </a:solidFill>
              <a:round/>
            </a:ln>
            <a:effectLst/>
          </c:spPr>
          <c:marker>
            <c:symbol val="circle"/>
            <c:size val="2"/>
            <c:spPr>
              <a:solidFill>
                <a:schemeClr val="accent5"/>
              </a:solidFill>
              <a:ln w="9525">
                <a:solidFill>
                  <a:schemeClr val="accent5"/>
                </a:solidFill>
              </a:ln>
              <a:effectLst/>
            </c:spPr>
          </c:marker>
          <c:cat>
            <c:strRef>
              <c:f>Sheet1!$B$1:$F$1</c:f>
              <c:strCache>
                <c:ptCount val="5"/>
                <c:pt idx="0">
                  <c:v>4500</c:v>
                </c:pt>
                <c:pt idx="1">
                  <c:v>9000</c:v>
                </c:pt>
                <c:pt idx="2">
                  <c:v>18000</c:v>
                </c:pt>
                <c:pt idx="3">
                  <c:v>36000</c:v>
                </c:pt>
                <c:pt idx="4">
                  <c:v>72000</c:v>
                </c:pt>
              </c:strCache>
            </c:strRef>
          </c:cat>
          <c:val>
            <c:numRef>
              <c:f>Sheet1!$B$6:$F$6</c:f>
              <c:numCache>
                <c:formatCode>General</c:formatCode>
                <c:ptCount val="5"/>
                <c:pt idx="0">
                  <c:v>0.99950000000000006</c:v>
                </c:pt>
                <c:pt idx="1">
                  <c:v>1</c:v>
                </c:pt>
                <c:pt idx="2">
                  <c:v>1</c:v>
                </c:pt>
                <c:pt idx="3">
                  <c:v>1</c:v>
                </c:pt>
                <c:pt idx="4">
                  <c:v>1</c:v>
                </c:pt>
              </c:numCache>
            </c:numRef>
          </c:val>
          <c:smooth val="0"/>
          <c:extLst>
            <c:ext xmlns:c16="http://schemas.microsoft.com/office/drawing/2014/chart" uri="{C3380CC4-5D6E-409C-BE32-E72D297353CC}">
              <c16:uniqueId val="{00000004-6950-489F-9B75-93F1E1CFA1E5}"/>
            </c:ext>
          </c:extLst>
        </c:ser>
        <c:dLbls>
          <c:showLegendKey val="0"/>
          <c:showVal val="0"/>
          <c:showCatName val="0"/>
          <c:showSerName val="0"/>
          <c:showPercent val="0"/>
          <c:showBubbleSize val="0"/>
        </c:dLbls>
        <c:marker val="1"/>
        <c:smooth val="0"/>
        <c:axId val="1610042888"/>
        <c:axId val="1610046728"/>
      </c:lineChart>
      <c:catAx>
        <c:axId val="1610042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610046728"/>
        <c:crosses val="autoZero"/>
        <c:auto val="1"/>
        <c:lblAlgn val="ctr"/>
        <c:lblOffset val="100"/>
        <c:noMultiLvlLbl val="0"/>
      </c:catAx>
      <c:valAx>
        <c:axId val="161004672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610042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legend>
    <c:plotVisOnly val="1"/>
    <c:dispBlanksAs val="gap"/>
    <c:showDLblsOverMax val="0"/>
    <c:extLst/>
  </c:chart>
  <c:spPr>
    <a:noFill/>
    <a:ln w="12700">
      <a:solidFill>
        <a:sysClr val="window" lastClr="FFFFFF">
          <a:lumMod val="85000"/>
        </a:sysClr>
      </a:solidFill>
    </a:ln>
    <a:effectLst/>
  </c:spPr>
  <c:txPr>
    <a:bodyPr/>
    <a:lstStyle/>
    <a:p>
      <a:pPr>
        <a:defRPr sz="700" b="1">
          <a:latin typeface="Arial" panose="020B0604020202020204" pitchFamily="34" charset="0"/>
          <a:cs typeface="Arial" panose="020B0604020202020204" pitchFamily="34" charset="0"/>
        </a:defRPr>
      </a:pPr>
      <a:endParaRPr lang="zh-CN"/>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84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dirty="0"/>
              <a:t>CAdaMEC</a:t>
            </a:r>
          </a:p>
        </c:rich>
      </c:tx>
      <c:overlay val="0"/>
      <c:spPr>
        <a:noFill/>
        <a:ln>
          <a:noFill/>
        </a:ln>
        <a:effectLst/>
      </c:spPr>
      <c:txPr>
        <a:bodyPr rot="0" spcFirstLastPara="1" vertOverflow="ellipsis" vert="horz" wrap="square" anchor="ctr" anchorCtr="1"/>
        <a:lstStyle/>
        <a:p>
          <a:pPr>
            <a:defRPr sz="84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title>
    <c:autoTitleDeleted val="0"/>
    <c:plotArea>
      <c:layout/>
      <c:lineChart>
        <c:grouping val="standard"/>
        <c:varyColors val="0"/>
        <c:ser>
          <c:idx val="0"/>
          <c:order val="0"/>
          <c:tx>
            <c:strRef>
              <c:f>Sheet1!$A$2</c:f>
              <c:strCache>
                <c:ptCount val="1"/>
                <c:pt idx="0">
                  <c:v>Recall</c:v>
                </c:pt>
              </c:strCache>
            </c:strRef>
          </c:tx>
          <c:spPr>
            <a:ln w="12700" cap="rnd">
              <a:solidFill>
                <a:schemeClr val="accent1"/>
              </a:solidFill>
              <a:round/>
            </a:ln>
            <a:effectLst/>
          </c:spPr>
          <c:marker>
            <c:symbol val="circle"/>
            <c:size val="2"/>
            <c:spPr>
              <a:solidFill>
                <a:schemeClr val="accent1"/>
              </a:solidFill>
              <a:ln w="9525">
                <a:solidFill>
                  <a:schemeClr val="accent1"/>
                </a:solidFill>
              </a:ln>
              <a:effectLst/>
            </c:spPr>
          </c:marker>
          <c:cat>
            <c:strRef>
              <c:f>Sheet1!$B$1:$F$1</c:f>
              <c:strCache>
                <c:ptCount val="5"/>
                <c:pt idx="0">
                  <c:v>4500</c:v>
                </c:pt>
                <c:pt idx="1">
                  <c:v>9000</c:v>
                </c:pt>
                <c:pt idx="2">
                  <c:v>18000</c:v>
                </c:pt>
                <c:pt idx="3">
                  <c:v>36000</c:v>
                </c:pt>
                <c:pt idx="4">
                  <c:v>72000</c:v>
                </c:pt>
              </c:strCache>
            </c:strRef>
          </c:cat>
          <c:val>
            <c:numRef>
              <c:f>Sheet1!$B$2:$F$2</c:f>
              <c:numCache>
                <c:formatCode>General</c:formatCode>
                <c:ptCount val="5"/>
                <c:pt idx="0">
                  <c:v>0.86960000000000004</c:v>
                </c:pt>
                <c:pt idx="1">
                  <c:v>0.95230000000000004</c:v>
                </c:pt>
                <c:pt idx="2">
                  <c:v>0.99960000000000004</c:v>
                </c:pt>
                <c:pt idx="3">
                  <c:v>0.99219999999999997</c:v>
                </c:pt>
                <c:pt idx="4">
                  <c:v>1</c:v>
                </c:pt>
              </c:numCache>
            </c:numRef>
          </c:val>
          <c:smooth val="0"/>
          <c:extLst>
            <c:ext xmlns:c16="http://schemas.microsoft.com/office/drawing/2014/chart" uri="{C3380CC4-5D6E-409C-BE32-E72D297353CC}">
              <c16:uniqueId val="{00000000-622E-43C3-9940-CDC76912678B}"/>
            </c:ext>
          </c:extLst>
        </c:ser>
        <c:ser>
          <c:idx val="1"/>
          <c:order val="1"/>
          <c:tx>
            <c:strRef>
              <c:f>Sheet1!$A$3</c:f>
              <c:strCache>
                <c:ptCount val="1"/>
                <c:pt idx="0">
                  <c:v>Precision</c:v>
                </c:pt>
              </c:strCache>
            </c:strRef>
          </c:tx>
          <c:spPr>
            <a:ln w="12700" cap="rnd">
              <a:solidFill>
                <a:schemeClr val="accent2"/>
              </a:solidFill>
              <a:round/>
            </a:ln>
            <a:effectLst/>
          </c:spPr>
          <c:marker>
            <c:symbol val="circle"/>
            <c:size val="2"/>
            <c:spPr>
              <a:solidFill>
                <a:schemeClr val="accent2"/>
              </a:solidFill>
              <a:ln w="9525">
                <a:solidFill>
                  <a:schemeClr val="accent2"/>
                </a:solidFill>
              </a:ln>
              <a:effectLst/>
            </c:spPr>
          </c:marker>
          <c:cat>
            <c:strRef>
              <c:f>Sheet1!$B$1:$F$1</c:f>
              <c:strCache>
                <c:ptCount val="5"/>
                <c:pt idx="0">
                  <c:v>4500</c:v>
                </c:pt>
                <c:pt idx="1">
                  <c:v>9000</c:v>
                </c:pt>
                <c:pt idx="2">
                  <c:v>18000</c:v>
                </c:pt>
                <c:pt idx="3">
                  <c:v>36000</c:v>
                </c:pt>
                <c:pt idx="4">
                  <c:v>72000</c:v>
                </c:pt>
              </c:strCache>
            </c:strRef>
          </c:cat>
          <c:val>
            <c:numRef>
              <c:f>Sheet1!$B$3:$F$3</c:f>
              <c:numCache>
                <c:formatCode>General</c:formatCode>
                <c:ptCount val="5"/>
                <c:pt idx="0">
                  <c:v>0.97560000000000002</c:v>
                </c:pt>
                <c:pt idx="1">
                  <c:v>0.97560000000000002</c:v>
                </c:pt>
                <c:pt idx="2">
                  <c:v>1</c:v>
                </c:pt>
                <c:pt idx="3">
                  <c:v>1</c:v>
                </c:pt>
                <c:pt idx="4">
                  <c:v>0.98599999999999999</c:v>
                </c:pt>
              </c:numCache>
            </c:numRef>
          </c:val>
          <c:smooth val="0"/>
          <c:extLst>
            <c:ext xmlns:c16="http://schemas.microsoft.com/office/drawing/2014/chart" uri="{C3380CC4-5D6E-409C-BE32-E72D297353CC}">
              <c16:uniqueId val="{00000001-622E-43C3-9940-CDC76912678B}"/>
            </c:ext>
          </c:extLst>
        </c:ser>
        <c:ser>
          <c:idx val="2"/>
          <c:order val="2"/>
          <c:tx>
            <c:strRef>
              <c:f>Sheet1!$A$4</c:f>
              <c:strCache>
                <c:ptCount val="1"/>
                <c:pt idx="0">
                  <c:v>G_mean</c:v>
                </c:pt>
              </c:strCache>
            </c:strRef>
          </c:tx>
          <c:spPr>
            <a:ln w="12700" cap="rnd">
              <a:solidFill>
                <a:schemeClr val="accent3"/>
              </a:solidFill>
              <a:round/>
            </a:ln>
            <a:effectLst/>
          </c:spPr>
          <c:marker>
            <c:symbol val="circle"/>
            <c:size val="2"/>
            <c:spPr>
              <a:solidFill>
                <a:schemeClr val="accent3"/>
              </a:solidFill>
              <a:ln w="9525">
                <a:solidFill>
                  <a:schemeClr val="accent3"/>
                </a:solidFill>
              </a:ln>
              <a:effectLst/>
            </c:spPr>
          </c:marker>
          <c:cat>
            <c:strRef>
              <c:f>Sheet1!$B$1:$F$1</c:f>
              <c:strCache>
                <c:ptCount val="5"/>
                <c:pt idx="0">
                  <c:v>4500</c:v>
                </c:pt>
                <c:pt idx="1">
                  <c:v>9000</c:v>
                </c:pt>
                <c:pt idx="2">
                  <c:v>18000</c:v>
                </c:pt>
                <c:pt idx="3">
                  <c:v>36000</c:v>
                </c:pt>
                <c:pt idx="4">
                  <c:v>72000</c:v>
                </c:pt>
              </c:strCache>
            </c:strRef>
          </c:cat>
          <c:val>
            <c:numRef>
              <c:f>Sheet1!$B$4:$F$4</c:f>
              <c:numCache>
                <c:formatCode>General</c:formatCode>
                <c:ptCount val="5"/>
                <c:pt idx="0">
                  <c:v>0.93220000000000003</c:v>
                </c:pt>
                <c:pt idx="1">
                  <c:v>0.97550000000000003</c:v>
                </c:pt>
                <c:pt idx="2">
                  <c:v>0.99509999999999998</c:v>
                </c:pt>
                <c:pt idx="3">
                  <c:v>0.99609999999999999</c:v>
                </c:pt>
                <c:pt idx="4">
                  <c:v>0.99980000000000002</c:v>
                </c:pt>
              </c:numCache>
            </c:numRef>
          </c:val>
          <c:smooth val="0"/>
          <c:extLst>
            <c:ext xmlns:c16="http://schemas.microsoft.com/office/drawing/2014/chart" uri="{C3380CC4-5D6E-409C-BE32-E72D297353CC}">
              <c16:uniqueId val="{00000002-622E-43C3-9940-CDC76912678B}"/>
            </c:ext>
          </c:extLst>
        </c:ser>
        <c:ser>
          <c:idx val="3"/>
          <c:order val="3"/>
          <c:tx>
            <c:strRef>
              <c:f>Sheet1!$A$5</c:f>
              <c:strCache>
                <c:ptCount val="1"/>
                <c:pt idx="0">
                  <c:v>F1</c:v>
                </c:pt>
              </c:strCache>
            </c:strRef>
          </c:tx>
          <c:spPr>
            <a:ln w="12700" cap="rnd">
              <a:solidFill>
                <a:schemeClr val="accent4"/>
              </a:solidFill>
              <a:round/>
            </a:ln>
            <a:effectLst/>
          </c:spPr>
          <c:marker>
            <c:symbol val="circle"/>
            <c:size val="2"/>
            <c:spPr>
              <a:solidFill>
                <a:schemeClr val="accent4"/>
              </a:solidFill>
              <a:ln w="9525">
                <a:solidFill>
                  <a:schemeClr val="accent4"/>
                </a:solidFill>
              </a:ln>
              <a:effectLst/>
            </c:spPr>
          </c:marker>
          <c:cat>
            <c:strRef>
              <c:f>Sheet1!$B$1:$F$1</c:f>
              <c:strCache>
                <c:ptCount val="5"/>
                <c:pt idx="0">
                  <c:v>4500</c:v>
                </c:pt>
                <c:pt idx="1">
                  <c:v>9000</c:v>
                </c:pt>
                <c:pt idx="2">
                  <c:v>18000</c:v>
                </c:pt>
                <c:pt idx="3">
                  <c:v>36000</c:v>
                </c:pt>
                <c:pt idx="4">
                  <c:v>72000</c:v>
                </c:pt>
              </c:strCache>
            </c:strRef>
          </c:cat>
          <c:val>
            <c:numRef>
              <c:f>Sheet1!$B$5:$F$5</c:f>
              <c:numCache>
                <c:formatCode>General</c:formatCode>
                <c:ptCount val="5"/>
                <c:pt idx="0">
                  <c:v>0.91949999999999998</c:v>
                </c:pt>
                <c:pt idx="1">
                  <c:v>0.96389999999999998</c:v>
                </c:pt>
                <c:pt idx="2">
                  <c:v>0.99519999999999997</c:v>
                </c:pt>
                <c:pt idx="3">
                  <c:v>0.99609999999999999</c:v>
                </c:pt>
                <c:pt idx="4">
                  <c:v>0.9929</c:v>
                </c:pt>
              </c:numCache>
            </c:numRef>
          </c:val>
          <c:smooth val="0"/>
          <c:extLst>
            <c:ext xmlns:c16="http://schemas.microsoft.com/office/drawing/2014/chart" uri="{C3380CC4-5D6E-409C-BE32-E72D297353CC}">
              <c16:uniqueId val="{00000003-622E-43C3-9940-CDC76912678B}"/>
            </c:ext>
          </c:extLst>
        </c:ser>
        <c:ser>
          <c:idx val="4"/>
          <c:order val="4"/>
          <c:tx>
            <c:strRef>
              <c:f>Sheet1!$A$6</c:f>
              <c:strCache>
                <c:ptCount val="1"/>
                <c:pt idx="0">
                  <c:v>AUCPRC</c:v>
                </c:pt>
              </c:strCache>
            </c:strRef>
          </c:tx>
          <c:spPr>
            <a:ln w="12700" cap="rnd">
              <a:solidFill>
                <a:schemeClr val="accent5"/>
              </a:solidFill>
              <a:round/>
            </a:ln>
            <a:effectLst/>
          </c:spPr>
          <c:marker>
            <c:symbol val="circle"/>
            <c:size val="2"/>
            <c:spPr>
              <a:solidFill>
                <a:schemeClr val="accent5"/>
              </a:solidFill>
              <a:ln w="9525">
                <a:solidFill>
                  <a:schemeClr val="accent5"/>
                </a:solidFill>
              </a:ln>
              <a:effectLst/>
            </c:spPr>
          </c:marker>
          <c:cat>
            <c:strRef>
              <c:f>Sheet1!$B$1:$F$1</c:f>
              <c:strCache>
                <c:ptCount val="5"/>
                <c:pt idx="0">
                  <c:v>4500</c:v>
                </c:pt>
                <c:pt idx="1">
                  <c:v>9000</c:v>
                </c:pt>
                <c:pt idx="2">
                  <c:v>18000</c:v>
                </c:pt>
                <c:pt idx="3">
                  <c:v>36000</c:v>
                </c:pt>
                <c:pt idx="4">
                  <c:v>72000</c:v>
                </c:pt>
              </c:strCache>
            </c:strRef>
          </c:cat>
          <c:val>
            <c:numRef>
              <c:f>Sheet1!$B$6:$F$6</c:f>
              <c:numCache>
                <c:formatCode>General</c:formatCode>
                <c:ptCount val="5"/>
                <c:pt idx="0">
                  <c:v>0.9829</c:v>
                </c:pt>
                <c:pt idx="1">
                  <c:v>0.98319999999999996</c:v>
                </c:pt>
                <c:pt idx="2">
                  <c:v>0.99990000000000001</c:v>
                </c:pt>
                <c:pt idx="3">
                  <c:v>0.99990000000000001</c:v>
                </c:pt>
                <c:pt idx="4">
                  <c:v>0.99790000000000001</c:v>
                </c:pt>
              </c:numCache>
            </c:numRef>
          </c:val>
          <c:smooth val="0"/>
          <c:extLst>
            <c:ext xmlns:c16="http://schemas.microsoft.com/office/drawing/2014/chart" uri="{C3380CC4-5D6E-409C-BE32-E72D297353CC}">
              <c16:uniqueId val="{00000004-622E-43C3-9940-CDC76912678B}"/>
            </c:ext>
          </c:extLst>
        </c:ser>
        <c:dLbls>
          <c:showLegendKey val="0"/>
          <c:showVal val="0"/>
          <c:showCatName val="0"/>
          <c:showSerName val="0"/>
          <c:showPercent val="0"/>
          <c:showBubbleSize val="0"/>
        </c:dLbls>
        <c:marker val="1"/>
        <c:smooth val="0"/>
        <c:axId val="1610042888"/>
        <c:axId val="1610046728"/>
      </c:lineChart>
      <c:catAx>
        <c:axId val="1610042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610046728"/>
        <c:crosses val="autoZero"/>
        <c:auto val="1"/>
        <c:lblAlgn val="ctr"/>
        <c:lblOffset val="100"/>
        <c:noMultiLvlLbl val="0"/>
      </c:catAx>
      <c:valAx>
        <c:axId val="161004672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610042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legend>
    <c:plotVisOnly val="1"/>
    <c:dispBlanksAs val="gap"/>
    <c:showDLblsOverMax val="0"/>
    <c:extLst/>
  </c:chart>
  <c:spPr>
    <a:noFill/>
    <a:ln w="12700">
      <a:solidFill>
        <a:sysClr val="window" lastClr="FFFFFF">
          <a:lumMod val="85000"/>
        </a:sysClr>
      </a:solidFill>
    </a:ln>
    <a:effectLst/>
  </c:spPr>
  <c:txPr>
    <a:bodyPr/>
    <a:lstStyle/>
    <a:p>
      <a:pPr>
        <a:defRPr sz="700" b="1">
          <a:latin typeface="Arial" panose="020B0604020202020204" pitchFamily="34" charset="0"/>
          <a:cs typeface="Arial" panose="020B0604020202020204" pitchFamily="34" charset="0"/>
        </a:defRPr>
      </a:pPr>
      <a:endParaRPr lang="zh-CN"/>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84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dirty="0"/>
              <a:t>csDCT</a:t>
            </a:r>
          </a:p>
        </c:rich>
      </c:tx>
      <c:overlay val="0"/>
      <c:spPr>
        <a:noFill/>
        <a:ln>
          <a:noFill/>
        </a:ln>
        <a:effectLst/>
      </c:spPr>
      <c:txPr>
        <a:bodyPr rot="0" spcFirstLastPara="1" vertOverflow="ellipsis" vert="horz" wrap="square" anchor="ctr" anchorCtr="1"/>
        <a:lstStyle/>
        <a:p>
          <a:pPr>
            <a:defRPr sz="84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title>
    <c:autoTitleDeleted val="0"/>
    <c:plotArea>
      <c:layout/>
      <c:lineChart>
        <c:grouping val="standard"/>
        <c:varyColors val="0"/>
        <c:ser>
          <c:idx val="0"/>
          <c:order val="0"/>
          <c:tx>
            <c:strRef>
              <c:f>Sheet1!$A$2</c:f>
              <c:strCache>
                <c:ptCount val="1"/>
                <c:pt idx="0">
                  <c:v>Recall</c:v>
                </c:pt>
              </c:strCache>
            </c:strRef>
          </c:tx>
          <c:spPr>
            <a:ln w="12700" cap="rnd">
              <a:solidFill>
                <a:schemeClr val="accent1"/>
              </a:solidFill>
              <a:round/>
            </a:ln>
            <a:effectLst/>
          </c:spPr>
          <c:marker>
            <c:symbol val="circle"/>
            <c:size val="2"/>
            <c:spPr>
              <a:solidFill>
                <a:schemeClr val="accent1"/>
              </a:solidFill>
              <a:ln w="9525">
                <a:solidFill>
                  <a:schemeClr val="accent1"/>
                </a:solidFill>
              </a:ln>
              <a:effectLst/>
            </c:spPr>
          </c:marker>
          <c:cat>
            <c:strRef>
              <c:f>Sheet1!$B$1:$F$1</c:f>
              <c:strCache>
                <c:ptCount val="5"/>
                <c:pt idx="0">
                  <c:v>4500</c:v>
                </c:pt>
                <c:pt idx="1">
                  <c:v>9000</c:v>
                </c:pt>
                <c:pt idx="2">
                  <c:v>18000</c:v>
                </c:pt>
                <c:pt idx="3">
                  <c:v>36000</c:v>
                </c:pt>
                <c:pt idx="4">
                  <c:v>72000</c:v>
                </c:pt>
              </c:strCache>
            </c:strRef>
          </c:cat>
          <c:val>
            <c:numRef>
              <c:f>Sheet1!$B$2:$F$2</c:f>
              <c:numCache>
                <c:formatCode>General</c:formatCode>
                <c:ptCount val="5"/>
                <c:pt idx="0">
                  <c:v>0.67390000000000005</c:v>
                </c:pt>
                <c:pt idx="1">
                  <c:v>0.82140000000000002</c:v>
                </c:pt>
                <c:pt idx="2">
                  <c:v>0.79320000000000002</c:v>
                </c:pt>
                <c:pt idx="3">
                  <c:v>0.87239999999999995</c:v>
                </c:pt>
                <c:pt idx="4">
                  <c:v>0.90769999999999995</c:v>
                </c:pt>
              </c:numCache>
            </c:numRef>
          </c:val>
          <c:smooth val="0"/>
          <c:extLst>
            <c:ext xmlns:c16="http://schemas.microsoft.com/office/drawing/2014/chart" uri="{C3380CC4-5D6E-409C-BE32-E72D297353CC}">
              <c16:uniqueId val="{00000000-42F2-4F3A-81D8-CA32975FF975}"/>
            </c:ext>
          </c:extLst>
        </c:ser>
        <c:ser>
          <c:idx val="1"/>
          <c:order val="1"/>
          <c:tx>
            <c:strRef>
              <c:f>Sheet1!$A$3</c:f>
              <c:strCache>
                <c:ptCount val="1"/>
                <c:pt idx="0">
                  <c:v>Precision</c:v>
                </c:pt>
              </c:strCache>
            </c:strRef>
          </c:tx>
          <c:spPr>
            <a:ln w="12700" cap="rnd">
              <a:solidFill>
                <a:schemeClr val="accent2"/>
              </a:solidFill>
              <a:round/>
            </a:ln>
            <a:effectLst/>
          </c:spPr>
          <c:marker>
            <c:symbol val="circle"/>
            <c:size val="2"/>
            <c:spPr>
              <a:solidFill>
                <a:schemeClr val="accent2"/>
              </a:solidFill>
              <a:ln w="9525">
                <a:solidFill>
                  <a:schemeClr val="accent2"/>
                </a:solidFill>
              </a:ln>
              <a:effectLst/>
            </c:spPr>
          </c:marker>
          <c:cat>
            <c:strRef>
              <c:f>Sheet1!$B$1:$F$1</c:f>
              <c:strCache>
                <c:ptCount val="5"/>
                <c:pt idx="0">
                  <c:v>4500</c:v>
                </c:pt>
                <c:pt idx="1">
                  <c:v>9000</c:v>
                </c:pt>
                <c:pt idx="2">
                  <c:v>18000</c:v>
                </c:pt>
                <c:pt idx="3">
                  <c:v>36000</c:v>
                </c:pt>
                <c:pt idx="4">
                  <c:v>72000</c:v>
                </c:pt>
              </c:strCache>
            </c:strRef>
          </c:cat>
          <c:val>
            <c:numRef>
              <c:f>Sheet1!$B$3:$F$3</c:f>
              <c:numCache>
                <c:formatCode>General</c:formatCode>
                <c:ptCount val="5"/>
                <c:pt idx="0">
                  <c:v>0.45590000000000003</c:v>
                </c:pt>
                <c:pt idx="1">
                  <c:v>0.4662</c:v>
                </c:pt>
                <c:pt idx="2">
                  <c:v>0.5978</c:v>
                </c:pt>
                <c:pt idx="3">
                  <c:v>0.50380000000000003</c:v>
                </c:pt>
                <c:pt idx="4">
                  <c:v>0.57569999999999999</c:v>
                </c:pt>
              </c:numCache>
            </c:numRef>
          </c:val>
          <c:smooth val="0"/>
          <c:extLst>
            <c:ext xmlns:c16="http://schemas.microsoft.com/office/drawing/2014/chart" uri="{C3380CC4-5D6E-409C-BE32-E72D297353CC}">
              <c16:uniqueId val="{00000001-42F2-4F3A-81D8-CA32975FF975}"/>
            </c:ext>
          </c:extLst>
        </c:ser>
        <c:ser>
          <c:idx val="2"/>
          <c:order val="2"/>
          <c:tx>
            <c:strRef>
              <c:f>Sheet1!$A$4</c:f>
              <c:strCache>
                <c:ptCount val="1"/>
                <c:pt idx="0">
                  <c:v>G_mean</c:v>
                </c:pt>
              </c:strCache>
            </c:strRef>
          </c:tx>
          <c:spPr>
            <a:ln w="12700" cap="rnd">
              <a:solidFill>
                <a:schemeClr val="accent3"/>
              </a:solidFill>
              <a:round/>
            </a:ln>
            <a:effectLst/>
          </c:spPr>
          <c:marker>
            <c:symbol val="circle"/>
            <c:size val="2"/>
            <c:spPr>
              <a:solidFill>
                <a:schemeClr val="accent3"/>
              </a:solidFill>
              <a:ln w="9525">
                <a:solidFill>
                  <a:schemeClr val="accent3"/>
                </a:solidFill>
              </a:ln>
              <a:effectLst/>
            </c:spPr>
          </c:marker>
          <c:cat>
            <c:strRef>
              <c:f>Sheet1!$B$1:$F$1</c:f>
              <c:strCache>
                <c:ptCount val="5"/>
                <c:pt idx="0">
                  <c:v>4500</c:v>
                </c:pt>
                <c:pt idx="1">
                  <c:v>9000</c:v>
                </c:pt>
                <c:pt idx="2">
                  <c:v>18000</c:v>
                </c:pt>
                <c:pt idx="3">
                  <c:v>36000</c:v>
                </c:pt>
                <c:pt idx="4">
                  <c:v>72000</c:v>
                </c:pt>
              </c:strCache>
            </c:strRef>
          </c:cat>
          <c:val>
            <c:numRef>
              <c:f>Sheet1!$B$4:$F$4</c:f>
              <c:numCache>
                <c:formatCode>General</c:formatCode>
                <c:ptCount val="5"/>
                <c:pt idx="0">
                  <c:v>0.80959999999999999</c:v>
                </c:pt>
                <c:pt idx="1">
                  <c:v>0.89300000000000002</c:v>
                </c:pt>
                <c:pt idx="2">
                  <c:v>0.88139999999999996</c:v>
                </c:pt>
                <c:pt idx="3">
                  <c:v>0.91959999999999997</c:v>
                </c:pt>
                <c:pt idx="4">
                  <c:v>0.94230000000000003</c:v>
                </c:pt>
              </c:numCache>
            </c:numRef>
          </c:val>
          <c:smooth val="0"/>
          <c:extLst>
            <c:ext xmlns:c16="http://schemas.microsoft.com/office/drawing/2014/chart" uri="{C3380CC4-5D6E-409C-BE32-E72D297353CC}">
              <c16:uniqueId val="{00000002-42F2-4F3A-81D8-CA32975FF975}"/>
            </c:ext>
          </c:extLst>
        </c:ser>
        <c:ser>
          <c:idx val="3"/>
          <c:order val="3"/>
          <c:tx>
            <c:strRef>
              <c:f>Sheet1!$A$5</c:f>
              <c:strCache>
                <c:ptCount val="1"/>
                <c:pt idx="0">
                  <c:v>F1</c:v>
                </c:pt>
              </c:strCache>
            </c:strRef>
          </c:tx>
          <c:spPr>
            <a:ln w="12700" cap="rnd">
              <a:solidFill>
                <a:schemeClr val="accent4"/>
              </a:solidFill>
              <a:round/>
            </a:ln>
            <a:effectLst/>
          </c:spPr>
          <c:marker>
            <c:symbol val="circle"/>
            <c:size val="2"/>
            <c:spPr>
              <a:solidFill>
                <a:schemeClr val="accent4"/>
              </a:solidFill>
              <a:ln w="9525">
                <a:solidFill>
                  <a:schemeClr val="accent4"/>
                </a:solidFill>
              </a:ln>
              <a:effectLst/>
            </c:spPr>
          </c:marker>
          <c:cat>
            <c:strRef>
              <c:f>Sheet1!$B$1:$F$1</c:f>
              <c:strCache>
                <c:ptCount val="5"/>
                <c:pt idx="0">
                  <c:v>4500</c:v>
                </c:pt>
                <c:pt idx="1">
                  <c:v>9000</c:v>
                </c:pt>
                <c:pt idx="2">
                  <c:v>18000</c:v>
                </c:pt>
                <c:pt idx="3">
                  <c:v>36000</c:v>
                </c:pt>
                <c:pt idx="4">
                  <c:v>72000</c:v>
                </c:pt>
              </c:strCache>
            </c:strRef>
          </c:cat>
          <c:val>
            <c:numRef>
              <c:f>Sheet1!$B$5:$F$5</c:f>
              <c:numCache>
                <c:formatCode>General</c:formatCode>
                <c:ptCount val="5"/>
                <c:pt idx="0">
                  <c:v>0.54390000000000005</c:v>
                </c:pt>
                <c:pt idx="1">
                  <c:v>0.5948</c:v>
                </c:pt>
                <c:pt idx="2">
                  <c:v>0.68179999999999996</c:v>
                </c:pt>
                <c:pt idx="3">
                  <c:v>0.63870000000000005</c:v>
                </c:pt>
                <c:pt idx="4">
                  <c:v>0.70450000000000002</c:v>
                </c:pt>
              </c:numCache>
            </c:numRef>
          </c:val>
          <c:smooth val="0"/>
          <c:extLst>
            <c:ext xmlns:c16="http://schemas.microsoft.com/office/drawing/2014/chart" uri="{C3380CC4-5D6E-409C-BE32-E72D297353CC}">
              <c16:uniqueId val="{00000003-42F2-4F3A-81D8-CA32975FF975}"/>
            </c:ext>
          </c:extLst>
        </c:ser>
        <c:ser>
          <c:idx val="4"/>
          <c:order val="4"/>
          <c:tx>
            <c:strRef>
              <c:f>Sheet1!$A$6</c:f>
              <c:strCache>
                <c:ptCount val="1"/>
                <c:pt idx="0">
                  <c:v>AUCPRC</c:v>
                </c:pt>
              </c:strCache>
            </c:strRef>
          </c:tx>
          <c:spPr>
            <a:ln w="12700" cap="rnd">
              <a:solidFill>
                <a:schemeClr val="accent5"/>
              </a:solidFill>
              <a:round/>
            </a:ln>
            <a:effectLst/>
          </c:spPr>
          <c:marker>
            <c:symbol val="circle"/>
            <c:size val="2"/>
            <c:spPr>
              <a:solidFill>
                <a:schemeClr val="accent5"/>
              </a:solidFill>
              <a:ln w="9525">
                <a:solidFill>
                  <a:schemeClr val="accent5"/>
                </a:solidFill>
              </a:ln>
              <a:effectLst/>
            </c:spPr>
          </c:marker>
          <c:cat>
            <c:strRef>
              <c:f>Sheet1!$B$1:$F$1</c:f>
              <c:strCache>
                <c:ptCount val="5"/>
                <c:pt idx="0">
                  <c:v>4500</c:v>
                </c:pt>
                <c:pt idx="1">
                  <c:v>9000</c:v>
                </c:pt>
                <c:pt idx="2">
                  <c:v>18000</c:v>
                </c:pt>
                <c:pt idx="3">
                  <c:v>36000</c:v>
                </c:pt>
                <c:pt idx="4">
                  <c:v>72000</c:v>
                </c:pt>
              </c:strCache>
            </c:strRef>
          </c:cat>
          <c:val>
            <c:numRef>
              <c:f>Sheet1!$B$6:$F$6</c:f>
              <c:numCache>
                <c:formatCode>General</c:formatCode>
                <c:ptCount val="5"/>
                <c:pt idx="0">
                  <c:v>0.6028</c:v>
                </c:pt>
                <c:pt idx="1">
                  <c:v>0.42799999999999999</c:v>
                </c:pt>
                <c:pt idx="2">
                  <c:v>0.51749999999999996</c:v>
                </c:pt>
                <c:pt idx="3">
                  <c:v>0.45689999999999997</c:v>
                </c:pt>
                <c:pt idx="4">
                  <c:v>0.55510000000000004</c:v>
                </c:pt>
              </c:numCache>
            </c:numRef>
          </c:val>
          <c:smooth val="0"/>
          <c:extLst>
            <c:ext xmlns:c16="http://schemas.microsoft.com/office/drawing/2014/chart" uri="{C3380CC4-5D6E-409C-BE32-E72D297353CC}">
              <c16:uniqueId val="{00000004-42F2-4F3A-81D8-CA32975FF975}"/>
            </c:ext>
          </c:extLst>
        </c:ser>
        <c:dLbls>
          <c:showLegendKey val="0"/>
          <c:showVal val="0"/>
          <c:showCatName val="0"/>
          <c:showSerName val="0"/>
          <c:showPercent val="0"/>
          <c:showBubbleSize val="0"/>
        </c:dLbls>
        <c:marker val="1"/>
        <c:smooth val="0"/>
        <c:axId val="1610042888"/>
        <c:axId val="1610046728"/>
      </c:lineChart>
      <c:catAx>
        <c:axId val="1610042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610046728"/>
        <c:crosses val="autoZero"/>
        <c:auto val="1"/>
        <c:lblAlgn val="ctr"/>
        <c:lblOffset val="100"/>
        <c:noMultiLvlLbl val="0"/>
      </c:catAx>
      <c:valAx>
        <c:axId val="1610046728"/>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610042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legend>
    <c:plotVisOnly val="1"/>
    <c:dispBlanksAs val="gap"/>
    <c:showDLblsOverMax val="0"/>
    <c:extLst/>
  </c:chart>
  <c:spPr>
    <a:noFill/>
    <a:ln w="12700">
      <a:solidFill>
        <a:sysClr val="window" lastClr="FFFFFF">
          <a:lumMod val="85000"/>
        </a:sysClr>
      </a:solidFill>
    </a:ln>
    <a:effectLst/>
  </c:spPr>
  <c:txPr>
    <a:bodyPr/>
    <a:lstStyle/>
    <a:p>
      <a:pPr>
        <a:defRPr sz="700" b="1">
          <a:latin typeface="Arial" panose="020B0604020202020204" pitchFamily="34" charset="0"/>
          <a:cs typeface="Arial" panose="020B0604020202020204" pitchFamily="34" charset="0"/>
        </a:defRPr>
      </a:pPr>
      <a:endParaRPr lang="zh-CN"/>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84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dirty="0"/>
              <a:t>MetaCost</a:t>
            </a:r>
          </a:p>
        </c:rich>
      </c:tx>
      <c:overlay val="0"/>
      <c:spPr>
        <a:noFill/>
        <a:ln>
          <a:noFill/>
        </a:ln>
        <a:effectLst/>
      </c:spPr>
      <c:txPr>
        <a:bodyPr rot="0" spcFirstLastPara="1" vertOverflow="ellipsis" vert="horz" wrap="square" anchor="ctr" anchorCtr="1"/>
        <a:lstStyle/>
        <a:p>
          <a:pPr>
            <a:defRPr sz="84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title>
    <c:autoTitleDeleted val="0"/>
    <c:plotArea>
      <c:layout/>
      <c:lineChart>
        <c:grouping val="standard"/>
        <c:varyColors val="0"/>
        <c:ser>
          <c:idx val="0"/>
          <c:order val="0"/>
          <c:tx>
            <c:strRef>
              <c:f>Sheet1!$A$2</c:f>
              <c:strCache>
                <c:ptCount val="1"/>
                <c:pt idx="0">
                  <c:v>Recall</c:v>
                </c:pt>
              </c:strCache>
            </c:strRef>
          </c:tx>
          <c:spPr>
            <a:ln w="12700" cap="rnd">
              <a:solidFill>
                <a:schemeClr val="accent1"/>
              </a:solidFill>
              <a:round/>
            </a:ln>
            <a:effectLst/>
          </c:spPr>
          <c:marker>
            <c:symbol val="circle"/>
            <c:size val="2"/>
            <c:spPr>
              <a:solidFill>
                <a:schemeClr val="accent1"/>
              </a:solidFill>
              <a:ln w="9525">
                <a:solidFill>
                  <a:schemeClr val="accent1"/>
                </a:solidFill>
              </a:ln>
              <a:effectLst/>
            </c:spPr>
          </c:marker>
          <c:cat>
            <c:strRef>
              <c:f>Sheet1!$B$1:$F$1</c:f>
              <c:strCache>
                <c:ptCount val="5"/>
                <c:pt idx="0">
                  <c:v>4500</c:v>
                </c:pt>
                <c:pt idx="1">
                  <c:v>9000</c:v>
                </c:pt>
                <c:pt idx="2">
                  <c:v>18000</c:v>
                </c:pt>
                <c:pt idx="3">
                  <c:v>36000</c:v>
                </c:pt>
                <c:pt idx="4">
                  <c:v>72000</c:v>
                </c:pt>
              </c:strCache>
            </c:strRef>
          </c:cat>
          <c:val>
            <c:numRef>
              <c:f>Sheet1!$B$2:$F$2</c:f>
              <c:numCache>
                <c:formatCode>General</c:formatCode>
                <c:ptCount val="5"/>
                <c:pt idx="0">
                  <c:v>1</c:v>
                </c:pt>
                <c:pt idx="1">
                  <c:v>0.96430000000000005</c:v>
                </c:pt>
                <c:pt idx="2">
                  <c:v>0.84130000000000005</c:v>
                </c:pt>
                <c:pt idx="3">
                  <c:v>0.78900000000000003</c:v>
                </c:pt>
                <c:pt idx="4">
                  <c:v>0.98150000000000004</c:v>
                </c:pt>
              </c:numCache>
            </c:numRef>
          </c:val>
          <c:smooth val="0"/>
          <c:extLst>
            <c:ext xmlns:c16="http://schemas.microsoft.com/office/drawing/2014/chart" uri="{C3380CC4-5D6E-409C-BE32-E72D297353CC}">
              <c16:uniqueId val="{00000000-8EBE-4D38-836C-5EF70DE0C3D4}"/>
            </c:ext>
          </c:extLst>
        </c:ser>
        <c:ser>
          <c:idx val="1"/>
          <c:order val="1"/>
          <c:tx>
            <c:strRef>
              <c:f>Sheet1!$A$3</c:f>
              <c:strCache>
                <c:ptCount val="1"/>
                <c:pt idx="0">
                  <c:v>Precision</c:v>
                </c:pt>
              </c:strCache>
            </c:strRef>
          </c:tx>
          <c:spPr>
            <a:ln w="12700" cap="rnd">
              <a:solidFill>
                <a:schemeClr val="accent2"/>
              </a:solidFill>
              <a:round/>
            </a:ln>
            <a:effectLst/>
          </c:spPr>
          <c:marker>
            <c:symbol val="circle"/>
            <c:size val="2"/>
            <c:spPr>
              <a:solidFill>
                <a:schemeClr val="accent2"/>
              </a:solidFill>
              <a:ln w="9525">
                <a:solidFill>
                  <a:schemeClr val="accent2"/>
                </a:solidFill>
              </a:ln>
              <a:effectLst/>
            </c:spPr>
          </c:marker>
          <c:cat>
            <c:strRef>
              <c:f>Sheet1!$B$1:$F$1</c:f>
              <c:strCache>
                <c:ptCount val="5"/>
                <c:pt idx="0">
                  <c:v>4500</c:v>
                </c:pt>
                <c:pt idx="1">
                  <c:v>9000</c:v>
                </c:pt>
                <c:pt idx="2">
                  <c:v>18000</c:v>
                </c:pt>
                <c:pt idx="3">
                  <c:v>36000</c:v>
                </c:pt>
                <c:pt idx="4">
                  <c:v>72000</c:v>
                </c:pt>
              </c:strCache>
            </c:strRef>
          </c:cat>
          <c:val>
            <c:numRef>
              <c:f>Sheet1!$B$3:$F$3</c:f>
              <c:numCache>
                <c:formatCode>General</c:formatCode>
                <c:ptCount val="5"/>
                <c:pt idx="0">
                  <c:v>0.7419</c:v>
                </c:pt>
                <c:pt idx="1">
                  <c:v>0.9</c:v>
                </c:pt>
                <c:pt idx="2">
                  <c:v>0.93089999999999995</c:v>
                </c:pt>
                <c:pt idx="3">
                  <c:v>0.90439999999999998</c:v>
                </c:pt>
                <c:pt idx="4">
                  <c:v>0.61199999999999999</c:v>
                </c:pt>
              </c:numCache>
            </c:numRef>
          </c:val>
          <c:smooth val="0"/>
          <c:extLst>
            <c:ext xmlns:c16="http://schemas.microsoft.com/office/drawing/2014/chart" uri="{C3380CC4-5D6E-409C-BE32-E72D297353CC}">
              <c16:uniqueId val="{00000001-8EBE-4D38-836C-5EF70DE0C3D4}"/>
            </c:ext>
          </c:extLst>
        </c:ser>
        <c:ser>
          <c:idx val="2"/>
          <c:order val="2"/>
          <c:tx>
            <c:strRef>
              <c:f>Sheet1!$A$4</c:f>
              <c:strCache>
                <c:ptCount val="1"/>
                <c:pt idx="0">
                  <c:v>G_mean</c:v>
                </c:pt>
              </c:strCache>
            </c:strRef>
          </c:tx>
          <c:spPr>
            <a:ln w="12700" cap="rnd">
              <a:solidFill>
                <a:schemeClr val="accent3"/>
              </a:solidFill>
              <a:round/>
            </a:ln>
            <a:effectLst/>
          </c:spPr>
          <c:marker>
            <c:symbol val="circle"/>
            <c:size val="2"/>
            <c:spPr>
              <a:solidFill>
                <a:schemeClr val="accent3"/>
              </a:solidFill>
              <a:ln w="9525">
                <a:solidFill>
                  <a:schemeClr val="accent3"/>
                </a:solidFill>
              </a:ln>
              <a:effectLst/>
            </c:spPr>
          </c:marker>
          <c:cat>
            <c:strRef>
              <c:f>Sheet1!$B$1:$F$1</c:f>
              <c:strCache>
                <c:ptCount val="5"/>
                <c:pt idx="0">
                  <c:v>4500</c:v>
                </c:pt>
                <c:pt idx="1">
                  <c:v>9000</c:v>
                </c:pt>
                <c:pt idx="2">
                  <c:v>18000</c:v>
                </c:pt>
                <c:pt idx="3">
                  <c:v>36000</c:v>
                </c:pt>
                <c:pt idx="4">
                  <c:v>72000</c:v>
                </c:pt>
              </c:strCache>
            </c:strRef>
          </c:cat>
          <c:val>
            <c:numRef>
              <c:f>Sheet1!$B$4:$F$4</c:f>
              <c:numCache>
                <c:formatCode>General</c:formatCode>
                <c:ptCount val="5"/>
                <c:pt idx="0">
                  <c:v>0.99409999999999998</c:v>
                </c:pt>
                <c:pt idx="1">
                  <c:v>0.98029999999999995</c:v>
                </c:pt>
                <c:pt idx="2">
                  <c:v>0.91610000000000003</c:v>
                </c:pt>
                <c:pt idx="3">
                  <c:v>0.88700000000000001</c:v>
                </c:pt>
                <c:pt idx="4">
                  <c:v>0.98070000000000002</c:v>
                </c:pt>
              </c:numCache>
            </c:numRef>
          </c:val>
          <c:smooth val="0"/>
          <c:extLst>
            <c:ext xmlns:c16="http://schemas.microsoft.com/office/drawing/2014/chart" uri="{C3380CC4-5D6E-409C-BE32-E72D297353CC}">
              <c16:uniqueId val="{00000002-8EBE-4D38-836C-5EF70DE0C3D4}"/>
            </c:ext>
          </c:extLst>
        </c:ser>
        <c:ser>
          <c:idx val="3"/>
          <c:order val="3"/>
          <c:tx>
            <c:strRef>
              <c:f>Sheet1!$A$5</c:f>
              <c:strCache>
                <c:ptCount val="1"/>
                <c:pt idx="0">
                  <c:v>F1</c:v>
                </c:pt>
              </c:strCache>
            </c:strRef>
          </c:tx>
          <c:spPr>
            <a:ln w="12700" cap="rnd">
              <a:solidFill>
                <a:schemeClr val="accent4"/>
              </a:solidFill>
              <a:round/>
            </a:ln>
            <a:effectLst/>
          </c:spPr>
          <c:marker>
            <c:symbol val="circle"/>
            <c:size val="2"/>
            <c:spPr>
              <a:solidFill>
                <a:schemeClr val="accent4"/>
              </a:solidFill>
              <a:ln w="9525">
                <a:solidFill>
                  <a:schemeClr val="accent4"/>
                </a:solidFill>
              </a:ln>
              <a:effectLst/>
            </c:spPr>
          </c:marker>
          <c:cat>
            <c:strRef>
              <c:f>Sheet1!$B$1:$F$1</c:f>
              <c:strCache>
                <c:ptCount val="5"/>
                <c:pt idx="0">
                  <c:v>4500</c:v>
                </c:pt>
                <c:pt idx="1">
                  <c:v>9000</c:v>
                </c:pt>
                <c:pt idx="2">
                  <c:v>18000</c:v>
                </c:pt>
                <c:pt idx="3">
                  <c:v>36000</c:v>
                </c:pt>
                <c:pt idx="4">
                  <c:v>72000</c:v>
                </c:pt>
              </c:strCache>
            </c:strRef>
          </c:cat>
          <c:val>
            <c:numRef>
              <c:f>Sheet1!$B$5:$F$5</c:f>
              <c:numCache>
                <c:formatCode>General</c:formatCode>
                <c:ptCount val="5"/>
                <c:pt idx="0">
                  <c:v>0.85189999999999999</c:v>
                </c:pt>
                <c:pt idx="1">
                  <c:v>0.93100000000000005</c:v>
                </c:pt>
                <c:pt idx="2">
                  <c:v>0.88380000000000003</c:v>
                </c:pt>
                <c:pt idx="3">
                  <c:v>0.84279999999999999</c:v>
                </c:pt>
                <c:pt idx="4">
                  <c:v>0.754</c:v>
                </c:pt>
              </c:numCache>
            </c:numRef>
          </c:val>
          <c:smooth val="0"/>
          <c:extLst>
            <c:ext xmlns:c16="http://schemas.microsoft.com/office/drawing/2014/chart" uri="{C3380CC4-5D6E-409C-BE32-E72D297353CC}">
              <c16:uniqueId val="{00000003-8EBE-4D38-836C-5EF70DE0C3D4}"/>
            </c:ext>
          </c:extLst>
        </c:ser>
        <c:ser>
          <c:idx val="4"/>
          <c:order val="4"/>
          <c:tx>
            <c:strRef>
              <c:f>Sheet1!$A$6</c:f>
              <c:strCache>
                <c:ptCount val="1"/>
                <c:pt idx="0">
                  <c:v>AUCPRC</c:v>
                </c:pt>
              </c:strCache>
            </c:strRef>
          </c:tx>
          <c:spPr>
            <a:ln w="12700" cap="rnd">
              <a:solidFill>
                <a:schemeClr val="accent5"/>
              </a:solidFill>
              <a:round/>
            </a:ln>
            <a:effectLst/>
          </c:spPr>
          <c:marker>
            <c:symbol val="circle"/>
            <c:size val="2"/>
            <c:spPr>
              <a:solidFill>
                <a:schemeClr val="accent5"/>
              </a:solidFill>
              <a:ln w="9525">
                <a:solidFill>
                  <a:schemeClr val="accent5"/>
                </a:solidFill>
              </a:ln>
              <a:effectLst/>
            </c:spPr>
          </c:marker>
          <c:cat>
            <c:strRef>
              <c:f>Sheet1!$B$1:$F$1</c:f>
              <c:strCache>
                <c:ptCount val="5"/>
                <c:pt idx="0">
                  <c:v>4500</c:v>
                </c:pt>
                <c:pt idx="1">
                  <c:v>9000</c:v>
                </c:pt>
                <c:pt idx="2">
                  <c:v>18000</c:v>
                </c:pt>
                <c:pt idx="3">
                  <c:v>36000</c:v>
                </c:pt>
                <c:pt idx="4">
                  <c:v>72000</c:v>
                </c:pt>
              </c:strCache>
            </c:strRef>
          </c:cat>
          <c:val>
            <c:numRef>
              <c:f>Sheet1!$B$6:$F$6</c:f>
              <c:numCache>
                <c:formatCode>General</c:formatCode>
                <c:ptCount val="5"/>
                <c:pt idx="0">
                  <c:v>0.95020000000000004</c:v>
                </c:pt>
                <c:pt idx="1">
                  <c:v>0.91390000000000005</c:v>
                </c:pt>
                <c:pt idx="2">
                  <c:v>0.86429999999999996</c:v>
                </c:pt>
                <c:pt idx="3">
                  <c:v>0.77170000000000005</c:v>
                </c:pt>
                <c:pt idx="4">
                  <c:v>0.83809999999999996</c:v>
                </c:pt>
              </c:numCache>
            </c:numRef>
          </c:val>
          <c:smooth val="0"/>
          <c:extLst>
            <c:ext xmlns:c16="http://schemas.microsoft.com/office/drawing/2014/chart" uri="{C3380CC4-5D6E-409C-BE32-E72D297353CC}">
              <c16:uniqueId val="{00000004-8EBE-4D38-836C-5EF70DE0C3D4}"/>
            </c:ext>
          </c:extLst>
        </c:ser>
        <c:dLbls>
          <c:showLegendKey val="0"/>
          <c:showVal val="0"/>
          <c:showCatName val="0"/>
          <c:showSerName val="0"/>
          <c:showPercent val="0"/>
          <c:showBubbleSize val="0"/>
        </c:dLbls>
        <c:marker val="1"/>
        <c:smooth val="0"/>
        <c:axId val="1610042888"/>
        <c:axId val="1610046728"/>
      </c:lineChart>
      <c:catAx>
        <c:axId val="1610042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610046728"/>
        <c:crosses val="autoZero"/>
        <c:auto val="1"/>
        <c:lblAlgn val="ctr"/>
        <c:lblOffset val="100"/>
        <c:noMultiLvlLbl val="0"/>
      </c:catAx>
      <c:valAx>
        <c:axId val="1610046728"/>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610042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legend>
    <c:plotVisOnly val="1"/>
    <c:dispBlanksAs val="gap"/>
    <c:showDLblsOverMax val="0"/>
    <c:extLst/>
  </c:chart>
  <c:spPr>
    <a:noFill/>
    <a:ln w="12700">
      <a:solidFill>
        <a:sysClr val="window" lastClr="FFFFFF">
          <a:lumMod val="85000"/>
        </a:sysClr>
      </a:solidFill>
    </a:ln>
    <a:effectLst/>
  </c:spPr>
  <c:txPr>
    <a:bodyPr/>
    <a:lstStyle/>
    <a:p>
      <a:pPr>
        <a:defRPr sz="700" b="1">
          <a:latin typeface="Arial" panose="020B0604020202020204" pitchFamily="34" charset="0"/>
          <a:cs typeface="Arial" panose="020B0604020202020204" pitchFamily="34" charset="0"/>
        </a:defRPr>
      </a:pPr>
      <a:endParaRPr lang="zh-CN"/>
    </a:p>
  </c:txPr>
  <c:externalData r:id="rId4">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84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DDAE</a:t>
            </a:r>
          </a:p>
        </c:rich>
      </c:tx>
      <c:overlay val="0"/>
      <c:spPr>
        <a:noFill/>
        <a:ln>
          <a:noFill/>
        </a:ln>
        <a:effectLst/>
      </c:spPr>
      <c:txPr>
        <a:bodyPr rot="0" spcFirstLastPara="1" vertOverflow="ellipsis" vert="horz" wrap="square" anchor="ctr" anchorCtr="1"/>
        <a:lstStyle/>
        <a:p>
          <a:pPr>
            <a:defRPr sz="84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title>
    <c:autoTitleDeleted val="0"/>
    <c:plotArea>
      <c:layout/>
      <c:lineChart>
        <c:grouping val="standard"/>
        <c:varyColors val="0"/>
        <c:ser>
          <c:idx val="0"/>
          <c:order val="0"/>
          <c:tx>
            <c:strRef>
              <c:f>Sheet1!$A$2</c:f>
              <c:strCache>
                <c:ptCount val="1"/>
                <c:pt idx="0">
                  <c:v>Recall</c:v>
                </c:pt>
              </c:strCache>
            </c:strRef>
          </c:tx>
          <c:spPr>
            <a:ln w="12700" cap="rnd">
              <a:solidFill>
                <a:schemeClr val="accent1"/>
              </a:solidFill>
              <a:round/>
            </a:ln>
            <a:effectLst/>
          </c:spPr>
          <c:marker>
            <c:symbol val="circle"/>
            <c:size val="2"/>
            <c:spPr>
              <a:solidFill>
                <a:schemeClr val="accent1"/>
              </a:solidFill>
              <a:ln w="9525">
                <a:solidFill>
                  <a:schemeClr val="accent1"/>
                </a:solidFill>
              </a:ln>
              <a:effectLst/>
            </c:spPr>
          </c:marker>
          <c:cat>
            <c:strRef>
              <c:f>Sheet1!$B$1:$F$1</c:f>
              <c:strCache>
                <c:ptCount val="5"/>
                <c:pt idx="0">
                  <c:v>4500</c:v>
                </c:pt>
                <c:pt idx="1">
                  <c:v>9000</c:v>
                </c:pt>
                <c:pt idx="2">
                  <c:v>18000</c:v>
                </c:pt>
                <c:pt idx="3">
                  <c:v>36000</c:v>
                </c:pt>
                <c:pt idx="4">
                  <c:v>72000</c:v>
                </c:pt>
              </c:strCache>
            </c:strRef>
          </c:cat>
          <c:val>
            <c:numRef>
              <c:f>Sheet1!$B$2:$F$2</c:f>
              <c:numCache>
                <c:formatCode>General</c:formatCode>
                <c:ptCount val="5"/>
                <c:pt idx="0">
                  <c:v>0.95650000000000002</c:v>
                </c:pt>
                <c:pt idx="1">
                  <c:v>0.98809999999999998</c:v>
                </c:pt>
                <c:pt idx="2">
                  <c:v>0.96630000000000005</c:v>
                </c:pt>
                <c:pt idx="3">
                  <c:v>0.97919999999999996</c:v>
                </c:pt>
                <c:pt idx="4">
                  <c:v>0.99719999999999998</c:v>
                </c:pt>
              </c:numCache>
            </c:numRef>
          </c:val>
          <c:smooth val="0"/>
          <c:extLst>
            <c:ext xmlns:c16="http://schemas.microsoft.com/office/drawing/2014/chart" uri="{C3380CC4-5D6E-409C-BE32-E72D297353CC}">
              <c16:uniqueId val="{00000000-B94F-4EDA-B470-0B30708AD5A3}"/>
            </c:ext>
          </c:extLst>
        </c:ser>
        <c:ser>
          <c:idx val="1"/>
          <c:order val="1"/>
          <c:tx>
            <c:strRef>
              <c:f>Sheet1!$A$3</c:f>
              <c:strCache>
                <c:ptCount val="1"/>
                <c:pt idx="0">
                  <c:v>Precision</c:v>
                </c:pt>
              </c:strCache>
            </c:strRef>
          </c:tx>
          <c:spPr>
            <a:ln w="12700" cap="rnd">
              <a:solidFill>
                <a:schemeClr val="accent2"/>
              </a:solidFill>
              <a:round/>
            </a:ln>
            <a:effectLst/>
          </c:spPr>
          <c:marker>
            <c:symbol val="circle"/>
            <c:size val="2"/>
            <c:spPr>
              <a:solidFill>
                <a:schemeClr val="accent2"/>
              </a:solidFill>
              <a:ln w="9525">
                <a:solidFill>
                  <a:schemeClr val="accent2"/>
                </a:solidFill>
              </a:ln>
              <a:effectLst/>
            </c:spPr>
          </c:marker>
          <c:cat>
            <c:strRef>
              <c:f>Sheet1!$B$1:$F$1</c:f>
              <c:strCache>
                <c:ptCount val="5"/>
                <c:pt idx="0">
                  <c:v>4500</c:v>
                </c:pt>
                <c:pt idx="1">
                  <c:v>9000</c:v>
                </c:pt>
                <c:pt idx="2">
                  <c:v>18000</c:v>
                </c:pt>
                <c:pt idx="3">
                  <c:v>36000</c:v>
                </c:pt>
                <c:pt idx="4">
                  <c:v>72000</c:v>
                </c:pt>
              </c:strCache>
            </c:strRef>
          </c:cat>
          <c:val>
            <c:numRef>
              <c:f>Sheet1!$B$3:$F$3</c:f>
              <c:numCache>
                <c:formatCode>General</c:formatCode>
                <c:ptCount val="5"/>
                <c:pt idx="0">
                  <c:v>0.52380000000000004</c:v>
                </c:pt>
                <c:pt idx="1">
                  <c:v>0.57240000000000002</c:v>
                </c:pt>
                <c:pt idx="2">
                  <c:v>0.67449999999999999</c:v>
                </c:pt>
                <c:pt idx="3">
                  <c:v>0.76110999999999995</c:v>
                </c:pt>
                <c:pt idx="4">
                  <c:v>0.71850000000000003</c:v>
                </c:pt>
              </c:numCache>
            </c:numRef>
          </c:val>
          <c:smooth val="0"/>
          <c:extLst>
            <c:ext xmlns:c16="http://schemas.microsoft.com/office/drawing/2014/chart" uri="{C3380CC4-5D6E-409C-BE32-E72D297353CC}">
              <c16:uniqueId val="{00000001-B94F-4EDA-B470-0B30708AD5A3}"/>
            </c:ext>
          </c:extLst>
        </c:ser>
        <c:ser>
          <c:idx val="2"/>
          <c:order val="2"/>
          <c:tx>
            <c:strRef>
              <c:f>Sheet1!$A$4</c:f>
              <c:strCache>
                <c:ptCount val="1"/>
                <c:pt idx="0">
                  <c:v>G_mean</c:v>
                </c:pt>
              </c:strCache>
            </c:strRef>
          </c:tx>
          <c:spPr>
            <a:ln w="12700" cap="rnd">
              <a:solidFill>
                <a:schemeClr val="accent3"/>
              </a:solidFill>
              <a:round/>
            </a:ln>
            <a:effectLst/>
          </c:spPr>
          <c:marker>
            <c:symbol val="circle"/>
            <c:size val="2"/>
            <c:spPr>
              <a:solidFill>
                <a:schemeClr val="accent3"/>
              </a:solidFill>
              <a:ln w="9525">
                <a:solidFill>
                  <a:schemeClr val="accent3"/>
                </a:solidFill>
              </a:ln>
              <a:effectLst/>
            </c:spPr>
          </c:marker>
          <c:cat>
            <c:strRef>
              <c:f>Sheet1!$B$1:$F$1</c:f>
              <c:strCache>
                <c:ptCount val="5"/>
                <c:pt idx="0">
                  <c:v>4500</c:v>
                </c:pt>
                <c:pt idx="1">
                  <c:v>9000</c:v>
                </c:pt>
                <c:pt idx="2">
                  <c:v>18000</c:v>
                </c:pt>
                <c:pt idx="3">
                  <c:v>36000</c:v>
                </c:pt>
                <c:pt idx="4">
                  <c:v>72000</c:v>
                </c:pt>
              </c:strCache>
            </c:strRef>
          </c:cat>
          <c:val>
            <c:numRef>
              <c:f>Sheet1!$B$4:$F$4</c:f>
              <c:numCache>
                <c:formatCode>General</c:formatCode>
                <c:ptCount val="5"/>
                <c:pt idx="0">
                  <c:v>0.96340000000000003</c:v>
                </c:pt>
                <c:pt idx="1">
                  <c:v>0.97750000000000004</c:v>
                </c:pt>
                <c:pt idx="2">
                  <c:v>0.97409999999999997</c:v>
                </c:pt>
                <c:pt idx="3">
                  <c:v>0.98409999999999997</c:v>
                </c:pt>
                <c:pt idx="4">
                  <c:v>0.99219999999999997</c:v>
                </c:pt>
              </c:numCache>
            </c:numRef>
          </c:val>
          <c:smooth val="0"/>
          <c:extLst>
            <c:ext xmlns:c16="http://schemas.microsoft.com/office/drawing/2014/chart" uri="{C3380CC4-5D6E-409C-BE32-E72D297353CC}">
              <c16:uniqueId val="{00000002-B94F-4EDA-B470-0B30708AD5A3}"/>
            </c:ext>
          </c:extLst>
        </c:ser>
        <c:ser>
          <c:idx val="3"/>
          <c:order val="3"/>
          <c:tx>
            <c:strRef>
              <c:f>Sheet1!$A$5</c:f>
              <c:strCache>
                <c:ptCount val="1"/>
                <c:pt idx="0">
                  <c:v>F1</c:v>
                </c:pt>
              </c:strCache>
            </c:strRef>
          </c:tx>
          <c:spPr>
            <a:ln w="12700" cap="rnd">
              <a:solidFill>
                <a:schemeClr val="accent4"/>
              </a:solidFill>
              <a:round/>
            </a:ln>
            <a:effectLst/>
          </c:spPr>
          <c:marker>
            <c:symbol val="circle"/>
            <c:size val="2"/>
            <c:spPr>
              <a:solidFill>
                <a:schemeClr val="accent4"/>
              </a:solidFill>
              <a:ln w="9525">
                <a:solidFill>
                  <a:schemeClr val="accent4"/>
                </a:solidFill>
              </a:ln>
              <a:effectLst/>
            </c:spPr>
          </c:marker>
          <c:cat>
            <c:strRef>
              <c:f>Sheet1!$B$1:$F$1</c:f>
              <c:strCache>
                <c:ptCount val="5"/>
                <c:pt idx="0">
                  <c:v>4500</c:v>
                </c:pt>
                <c:pt idx="1">
                  <c:v>9000</c:v>
                </c:pt>
                <c:pt idx="2">
                  <c:v>18000</c:v>
                </c:pt>
                <c:pt idx="3">
                  <c:v>36000</c:v>
                </c:pt>
                <c:pt idx="4">
                  <c:v>72000</c:v>
                </c:pt>
              </c:strCache>
            </c:strRef>
          </c:cat>
          <c:val>
            <c:numRef>
              <c:f>Sheet1!$B$5:$F$5</c:f>
              <c:numCache>
                <c:formatCode>General</c:formatCode>
                <c:ptCount val="5"/>
                <c:pt idx="0">
                  <c:v>0.67689999999999995</c:v>
                </c:pt>
                <c:pt idx="1">
                  <c:v>0.7248</c:v>
                </c:pt>
                <c:pt idx="2">
                  <c:v>0.79449999999999998</c:v>
                </c:pt>
                <c:pt idx="3">
                  <c:v>0.85650000000000004</c:v>
                </c:pt>
                <c:pt idx="4">
                  <c:v>0.83520000000000005</c:v>
                </c:pt>
              </c:numCache>
            </c:numRef>
          </c:val>
          <c:smooth val="0"/>
          <c:extLst>
            <c:ext xmlns:c16="http://schemas.microsoft.com/office/drawing/2014/chart" uri="{C3380CC4-5D6E-409C-BE32-E72D297353CC}">
              <c16:uniqueId val="{00000003-B94F-4EDA-B470-0B30708AD5A3}"/>
            </c:ext>
          </c:extLst>
        </c:ser>
        <c:ser>
          <c:idx val="4"/>
          <c:order val="4"/>
          <c:tx>
            <c:strRef>
              <c:f>Sheet1!$A$6</c:f>
              <c:strCache>
                <c:ptCount val="1"/>
                <c:pt idx="0">
                  <c:v>AUCPRC</c:v>
                </c:pt>
              </c:strCache>
            </c:strRef>
          </c:tx>
          <c:spPr>
            <a:ln w="12700" cap="rnd">
              <a:solidFill>
                <a:schemeClr val="accent5"/>
              </a:solidFill>
              <a:round/>
            </a:ln>
            <a:effectLst/>
          </c:spPr>
          <c:marker>
            <c:symbol val="circle"/>
            <c:size val="2"/>
            <c:spPr>
              <a:solidFill>
                <a:schemeClr val="accent5"/>
              </a:solidFill>
              <a:ln w="9525">
                <a:solidFill>
                  <a:schemeClr val="accent5"/>
                </a:solidFill>
              </a:ln>
              <a:effectLst/>
            </c:spPr>
          </c:marker>
          <c:cat>
            <c:strRef>
              <c:f>Sheet1!$B$1:$F$1</c:f>
              <c:strCache>
                <c:ptCount val="5"/>
                <c:pt idx="0">
                  <c:v>4500</c:v>
                </c:pt>
                <c:pt idx="1">
                  <c:v>9000</c:v>
                </c:pt>
                <c:pt idx="2">
                  <c:v>18000</c:v>
                </c:pt>
                <c:pt idx="3">
                  <c:v>36000</c:v>
                </c:pt>
                <c:pt idx="4">
                  <c:v>72000</c:v>
                </c:pt>
              </c:strCache>
            </c:strRef>
          </c:cat>
          <c:val>
            <c:numRef>
              <c:f>Sheet1!$B$6:$F$6</c:f>
              <c:numCache>
                <c:formatCode>General</c:formatCode>
                <c:ptCount val="5"/>
                <c:pt idx="0">
                  <c:v>0.90110000000000001</c:v>
                </c:pt>
                <c:pt idx="1">
                  <c:v>0.91900000000000004</c:v>
                </c:pt>
                <c:pt idx="2">
                  <c:v>0.88939999999999997</c:v>
                </c:pt>
                <c:pt idx="3">
                  <c:v>0.94440000000000002</c:v>
                </c:pt>
                <c:pt idx="4">
                  <c:v>0.9667</c:v>
                </c:pt>
              </c:numCache>
            </c:numRef>
          </c:val>
          <c:smooth val="0"/>
          <c:extLst>
            <c:ext xmlns:c16="http://schemas.microsoft.com/office/drawing/2014/chart" uri="{C3380CC4-5D6E-409C-BE32-E72D297353CC}">
              <c16:uniqueId val="{00000004-B94F-4EDA-B470-0B30708AD5A3}"/>
            </c:ext>
          </c:extLst>
        </c:ser>
        <c:dLbls>
          <c:showLegendKey val="0"/>
          <c:showVal val="0"/>
          <c:showCatName val="0"/>
          <c:showSerName val="0"/>
          <c:showPercent val="0"/>
          <c:showBubbleSize val="0"/>
        </c:dLbls>
        <c:marker val="1"/>
        <c:smooth val="0"/>
        <c:axId val="1610042888"/>
        <c:axId val="1610046728"/>
      </c:lineChart>
      <c:catAx>
        <c:axId val="1610042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610046728"/>
        <c:crosses val="autoZero"/>
        <c:auto val="1"/>
        <c:lblAlgn val="ctr"/>
        <c:lblOffset val="100"/>
        <c:noMultiLvlLbl val="0"/>
      </c:catAx>
      <c:valAx>
        <c:axId val="1610046728"/>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610042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legend>
    <c:plotVisOnly val="1"/>
    <c:dispBlanksAs val="gap"/>
    <c:showDLblsOverMax val="0"/>
    <c:extLst/>
  </c:chart>
  <c:spPr>
    <a:noFill/>
    <a:ln w="12700">
      <a:solidFill>
        <a:srgbClr val="5B9BD5">
          <a:lumMod val="75000"/>
        </a:srgbClr>
      </a:solidFill>
    </a:ln>
    <a:effectLst/>
  </c:spPr>
  <c:txPr>
    <a:bodyPr/>
    <a:lstStyle/>
    <a:p>
      <a:pPr>
        <a:defRPr sz="700" b="1">
          <a:latin typeface="Arial" panose="020B0604020202020204" pitchFamily="34" charset="0"/>
          <a:cs typeface="Arial" panose="020B0604020202020204" pitchFamily="34" charset="0"/>
        </a:defRPr>
      </a:pPr>
      <a:endParaRPr lang="zh-CN"/>
    </a:p>
  </c:txPr>
  <c:externalData r:id="rId4">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4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self-paced Ensemble Classifier</a:t>
            </a:r>
            <a:endParaRPr lang="zh-CN"/>
          </a:p>
        </c:rich>
      </c:tx>
      <c:overlay val="0"/>
      <c:spPr>
        <a:noFill/>
        <a:ln>
          <a:noFill/>
        </a:ln>
        <a:effectLst/>
      </c:spPr>
      <c:txPr>
        <a:bodyPr rot="0" spcFirstLastPara="1" vertOverflow="ellipsis" vert="horz" wrap="square" anchor="ctr" anchorCtr="1"/>
        <a:lstStyle/>
        <a:p>
          <a:pPr>
            <a:defRPr sz="84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title>
    <c:autoTitleDeleted val="0"/>
    <c:plotArea>
      <c:layout/>
      <c:lineChart>
        <c:grouping val="standard"/>
        <c:varyColors val="0"/>
        <c:ser>
          <c:idx val="0"/>
          <c:order val="0"/>
          <c:tx>
            <c:strRef>
              <c:f>Sheet1!$A$2</c:f>
              <c:strCache>
                <c:ptCount val="1"/>
                <c:pt idx="0">
                  <c:v>Recall</c:v>
                </c:pt>
              </c:strCache>
            </c:strRef>
          </c:tx>
          <c:spPr>
            <a:ln w="12700" cap="rnd">
              <a:solidFill>
                <a:schemeClr val="accent1"/>
              </a:solidFill>
              <a:round/>
            </a:ln>
            <a:effectLst/>
          </c:spPr>
          <c:marker>
            <c:symbol val="circle"/>
            <c:size val="2"/>
            <c:spPr>
              <a:solidFill>
                <a:schemeClr val="accent1"/>
              </a:solidFill>
              <a:ln w="9525">
                <a:solidFill>
                  <a:schemeClr val="accent1"/>
                </a:solidFill>
              </a:ln>
              <a:effectLst/>
            </c:spPr>
          </c:marker>
          <c:cat>
            <c:strRef>
              <c:f>Sheet1!$B$1:$F$1</c:f>
              <c:strCache>
                <c:ptCount val="5"/>
                <c:pt idx="0">
                  <c:v>4500</c:v>
                </c:pt>
                <c:pt idx="1">
                  <c:v>9000</c:v>
                </c:pt>
                <c:pt idx="2">
                  <c:v>18000</c:v>
                </c:pt>
                <c:pt idx="3">
                  <c:v>36000</c:v>
                </c:pt>
                <c:pt idx="4">
                  <c:v>72000</c:v>
                </c:pt>
              </c:strCache>
            </c:strRef>
          </c:cat>
          <c:val>
            <c:numRef>
              <c:f>Sheet1!$B$2:$F$2</c:f>
              <c:numCache>
                <c:formatCode>General</c:formatCode>
                <c:ptCount val="5"/>
                <c:pt idx="0">
                  <c:v>1</c:v>
                </c:pt>
                <c:pt idx="1">
                  <c:v>1</c:v>
                </c:pt>
                <c:pt idx="2">
                  <c:v>1</c:v>
                </c:pt>
                <c:pt idx="3">
                  <c:v>1</c:v>
                </c:pt>
                <c:pt idx="4">
                  <c:v>1</c:v>
                </c:pt>
              </c:numCache>
            </c:numRef>
          </c:val>
          <c:smooth val="0"/>
          <c:extLst>
            <c:ext xmlns:c16="http://schemas.microsoft.com/office/drawing/2014/chart" uri="{C3380CC4-5D6E-409C-BE32-E72D297353CC}">
              <c16:uniqueId val="{00000000-11CE-4639-A414-33FAE08BB267}"/>
            </c:ext>
          </c:extLst>
        </c:ser>
        <c:ser>
          <c:idx val="1"/>
          <c:order val="1"/>
          <c:tx>
            <c:strRef>
              <c:f>Sheet1!$A$3</c:f>
              <c:strCache>
                <c:ptCount val="1"/>
                <c:pt idx="0">
                  <c:v>Precision</c:v>
                </c:pt>
              </c:strCache>
            </c:strRef>
          </c:tx>
          <c:spPr>
            <a:ln w="12700" cap="rnd">
              <a:solidFill>
                <a:schemeClr val="accent2"/>
              </a:solidFill>
              <a:round/>
            </a:ln>
            <a:effectLst/>
          </c:spPr>
          <c:marker>
            <c:symbol val="circle"/>
            <c:size val="2"/>
            <c:spPr>
              <a:solidFill>
                <a:schemeClr val="accent2"/>
              </a:solidFill>
              <a:ln w="9525">
                <a:solidFill>
                  <a:schemeClr val="accent2"/>
                </a:solidFill>
              </a:ln>
              <a:effectLst/>
            </c:spPr>
          </c:marker>
          <c:cat>
            <c:strRef>
              <c:f>Sheet1!$B$1:$F$1</c:f>
              <c:strCache>
                <c:ptCount val="5"/>
                <c:pt idx="0">
                  <c:v>4500</c:v>
                </c:pt>
                <c:pt idx="1">
                  <c:v>9000</c:v>
                </c:pt>
                <c:pt idx="2">
                  <c:v>18000</c:v>
                </c:pt>
                <c:pt idx="3">
                  <c:v>36000</c:v>
                </c:pt>
                <c:pt idx="4">
                  <c:v>72000</c:v>
                </c:pt>
              </c:strCache>
            </c:strRef>
          </c:cat>
          <c:val>
            <c:numRef>
              <c:f>Sheet1!$B$3:$F$3</c:f>
              <c:numCache>
                <c:formatCode>General</c:formatCode>
                <c:ptCount val="5"/>
                <c:pt idx="0">
                  <c:v>1</c:v>
                </c:pt>
                <c:pt idx="1">
                  <c:v>0.98819999999999997</c:v>
                </c:pt>
                <c:pt idx="2">
                  <c:v>1</c:v>
                </c:pt>
                <c:pt idx="3">
                  <c:v>1</c:v>
                </c:pt>
                <c:pt idx="4">
                  <c:v>1</c:v>
                </c:pt>
              </c:numCache>
            </c:numRef>
          </c:val>
          <c:smooth val="0"/>
          <c:extLst>
            <c:ext xmlns:c16="http://schemas.microsoft.com/office/drawing/2014/chart" uri="{C3380CC4-5D6E-409C-BE32-E72D297353CC}">
              <c16:uniqueId val="{00000001-11CE-4639-A414-33FAE08BB267}"/>
            </c:ext>
          </c:extLst>
        </c:ser>
        <c:ser>
          <c:idx val="2"/>
          <c:order val="2"/>
          <c:tx>
            <c:strRef>
              <c:f>Sheet1!$A$4</c:f>
              <c:strCache>
                <c:ptCount val="1"/>
                <c:pt idx="0">
                  <c:v>G_mean</c:v>
                </c:pt>
              </c:strCache>
            </c:strRef>
          </c:tx>
          <c:spPr>
            <a:ln w="12700" cap="rnd">
              <a:solidFill>
                <a:schemeClr val="accent3"/>
              </a:solidFill>
              <a:round/>
            </a:ln>
            <a:effectLst/>
          </c:spPr>
          <c:marker>
            <c:symbol val="circle"/>
            <c:size val="2"/>
            <c:spPr>
              <a:solidFill>
                <a:schemeClr val="accent3"/>
              </a:solidFill>
              <a:ln w="9525">
                <a:solidFill>
                  <a:schemeClr val="accent3"/>
                </a:solidFill>
              </a:ln>
              <a:effectLst/>
            </c:spPr>
          </c:marker>
          <c:cat>
            <c:strRef>
              <c:f>Sheet1!$B$1:$F$1</c:f>
              <c:strCache>
                <c:ptCount val="5"/>
                <c:pt idx="0">
                  <c:v>4500</c:v>
                </c:pt>
                <c:pt idx="1">
                  <c:v>9000</c:v>
                </c:pt>
                <c:pt idx="2">
                  <c:v>18000</c:v>
                </c:pt>
                <c:pt idx="3">
                  <c:v>36000</c:v>
                </c:pt>
                <c:pt idx="4">
                  <c:v>72000</c:v>
                </c:pt>
              </c:strCache>
            </c:strRef>
          </c:cat>
          <c:val>
            <c:numRef>
              <c:f>Sheet1!$B$4:$F$4</c:f>
              <c:numCache>
                <c:formatCode>General</c:formatCode>
                <c:ptCount val="5"/>
                <c:pt idx="0">
                  <c:v>1</c:v>
                </c:pt>
                <c:pt idx="1">
                  <c:v>0.99980000000000002</c:v>
                </c:pt>
                <c:pt idx="2">
                  <c:v>1</c:v>
                </c:pt>
                <c:pt idx="3">
                  <c:v>1</c:v>
                </c:pt>
                <c:pt idx="4">
                  <c:v>1</c:v>
                </c:pt>
              </c:numCache>
            </c:numRef>
          </c:val>
          <c:smooth val="0"/>
          <c:extLst>
            <c:ext xmlns:c16="http://schemas.microsoft.com/office/drawing/2014/chart" uri="{C3380CC4-5D6E-409C-BE32-E72D297353CC}">
              <c16:uniqueId val="{00000002-11CE-4639-A414-33FAE08BB267}"/>
            </c:ext>
          </c:extLst>
        </c:ser>
        <c:ser>
          <c:idx val="3"/>
          <c:order val="3"/>
          <c:tx>
            <c:strRef>
              <c:f>Sheet1!$A$5</c:f>
              <c:strCache>
                <c:ptCount val="1"/>
                <c:pt idx="0">
                  <c:v>F1</c:v>
                </c:pt>
              </c:strCache>
            </c:strRef>
          </c:tx>
          <c:spPr>
            <a:ln w="12700" cap="rnd">
              <a:solidFill>
                <a:schemeClr val="accent4"/>
              </a:solidFill>
              <a:round/>
            </a:ln>
            <a:effectLst/>
          </c:spPr>
          <c:marker>
            <c:symbol val="circle"/>
            <c:size val="2"/>
            <c:spPr>
              <a:solidFill>
                <a:schemeClr val="accent4"/>
              </a:solidFill>
              <a:ln w="9525">
                <a:solidFill>
                  <a:schemeClr val="accent4"/>
                </a:solidFill>
              </a:ln>
              <a:effectLst/>
            </c:spPr>
          </c:marker>
          <c:cat>
            <c:strRef>
              <c:f>Sheet1!$B$1:$F$1</c:f>
              <c:strCache>
                <c:ptCount val="5"/>
                <c:pt idx="0">
                  <c:v>4500</c:v>
                </c:pt>
                <c:pt idx="1">
                  <c:v>9000</c:v>
                </c:pt>
                <c:pt idx="2">
                  <c:v>18000</c:v>
                </c:pt>
                <c:pt idx="3">
                  <c:v>36000</c:v>
                </c:pt>
                <c:pt idx="4">
                  <c:v>72000</c:v>
                </c:pt>
              </c:strCache>
            </c:strRef>
          </c:cat>
          <c:val>
            <c:numRef>
              <c:f>Sheet1!$B$5:$F$5</c:f>
              <c:numCache>
                <c:formatCode>General</c:formatCode>
                <c:ptCount val="5"/>
                <c:pt idx="0">
                  <c:v>1</c:v>
                </c:pt>
                <c:pt idx="1">
                  <c:v>0.99409999999999998</c:v>
                </c:pt>
                <c:pt idx="2">
                  <c:v>1</c:v>
                </c:pt>
                <c:pt idx="3">
                  <c:v>1</c:v>
                </c:pt>
                <c:pt idx="4">
                  <c:v>1</c:v>
                </c:pt>
              </c:numCache>
            </c:numRef>
          </c:val>
          <c:smooth val="0"/>
          <c:extLst>
            <c:ext xmlns:c16="http://schemas.microsoft.com/office/drawing/2014/chart" uri="{C3380CC4-5D6E-409C-BE32-E72D297353CC}">
              <c16:uniqueId val="{00000003-11CE-4639-A414-33FAE08BB267}"/>
            </c:ext>
          </c:extLst>
        </c:ser>
        <c:ser>
          <c:idx val="4"/>
          <c:order val="4"/>
          <c:tx>
            <c:strRef>
              <c:f>Sheet1!$A$6</c:f>
              <c:strCache>
                <c:ptCount val="1"/>
                <c:pt idx="0">
                  <c:v>AUCPRC</c:v>
                </c:pt>
              </c:strCache>
            </c:strRef>
          </c:tx>
          <c:spPr>
            <a:ln w="12700" cap="rnd">
              <a:solidFill>
                <a:schemeClr val="accent5"/>
              </a:solidFill>
              <a:round/>
            </a:ln>
            <a:effectLst/>
          </c:spPr>
          <c:marker>
            <c:symbol val="circle"/>
            <c:size val="2"/>
            <c:spPr>
              <a:solidFill>
                <a:schemeClr val="accent5"/>
              </a:solidFill>
              <a:ln w="9525">
                <a:solidFill>
                  <a:schemeClr val="accent5"/>
                </a:solidFill>
              </a:ln>
              <a:effectLst/>
            </c:spPr>
          </c:marker>
          <c:cat>
            <c:strRef>
              <c:f>Sheet1!$B$1:$F$1</c:f>
              <c:strCache>
                <c:ptCount val="5"/>
                <c:pt idx="0">
                  <c:v>4500</c:v>
                </c:pt>
                <c:pt idx="1">
                  <c:v>9000</c:v>
                </c:pt>
                <c:pt idx="2">
                  <c:v>18000</c:v>
                </c:pt>
                <c:pt idx="3">
                  <c:v>36000</c:v>
                </c:pt>
                <c:pt idx="4">
                  <c:v>72000</c:v>
                </c:pt>
              </c:strCache>
            </c:strRef>
          </c:cat>
          <c:val>
            <c:numRef>
              <c:f>Sheet1!$B$6:$F$6</c:f>
              <c:numCache>
                <c:formatCode>General</c:formatCode>
                <c:ptCount val="5"/>
                <c:pt idx="0">
                  <c:v>1</c:v>
                </c:pt>
                <c:pt idx="1">
                  <c:v>0.98819999999999997</c:v>
                </c:pt>
                <c:pt idx="2">
                  <c:v>1</c:v>
                </c:pt>
                <c:pt idx="3">
                  <c:v>1</c:v>
                </c:pt>
                <c:pt idx="4">
                  <c:v>1</c:v>
                </c:pt>
              </c:numCache>
            </c:numRef>
          </c:val>
          <c:smooth val="0"/>
          <c:extLst>
            <c:ext xmlns:c16="http://schemas.microsoft.com/office/drawing/2014/chart" uri="{C3380CC4-5D6E-409C-BE32-E72D297353CC}">
              <c16:uniqueId val="{00000004-11CE-4639-A414-33FAE08BB267}"/>
            </c:ext>
          </c:extLst>
        </c:ser>
        <c:dLbls>
          <c:showLegendKey val="0"/>
          <c:showVal val="0"/>
          <c:showCatName val="0"/>
          <c:showSerName val="0"/>
          <c:showPercent val="0"/>
          <c:showBubbleSize val="0"/>
        </c:dLbls>
        <c:marker val="1"/>
        <c:smooth val="0"/>
        <c:axId val="1861936944"/>
        <c:axId val="1861937264"/>
      </c:lineChart>
      <c:catAx>
        <c:axId val="1861936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861937264"/>
        <c:crosses val="autoZero"/>
        <c:auto val="1"/>
        <c:lblAlgn val="ctr"/>
        <c:lblOffset val="100"/>
        <c:noMultiLvlLbl val="0"/>
      </c:catAx>
      <c:valAx>
        <c:axId val="1861937264"/>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861936944"/>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a:solidFill>
        <a:schemeClr val="bg1">
          <a:lumMod val="85000"/>
        </a:schemeClr>
      </a:solidFill>
    </a:ln>
    <a:effectLst/>
  </c:spPr>
  <c:txPr>
    <a:bodyPr/>
    <a:lstStyle/>
    <a:p>
      <a:pPr>
        <a:defRPr sz="700" b="1">
          <a:latin typeface="Arial" panose="020B0604020202020204" pitchFamily="34" charset="0"/>
          <a:cs typeface="Arial" panose="020B0604020202020204" pitchFamily="34" charset="0"/>
        </a:defRPr>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4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IML</a:t>
            </a:r>
            <a:endParaRPr lang="zh-CN"/>
          </a:p>
        </c:rich>
      </c:tx>
      <c:overlay val="0"/>
      <c:spPr>
        <a:noFill/>
        <a:ln>
          <a:noFill/>
        </a:ln>
        <a:effectLst/>
      </c:spPr>
      <c:txPr>
        <a:bodyPr rot="0" spcFirstLastPara="1" vertOverflow="ellipsis" vert="horz" wrap="square" anchor="ctr" anchorCtr="1"/>
        <a:lstStyle/>
        <a:p>
          <a:pPr>
            <a:defRPr sz="84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title>
    <c:autoTitleDeleted val="0"/>
    <c:plotArea>
      <c:layout/>
      <c:lineChart>
        <c:grouping val="standard"/>
        <c:varyColors val="0"/>
        <c:ser>
          <c:idx val="0"/>
          <c:order val="0"/>
          <c:tx>
            <c:strRef>
              <c:f>Sheet1!$A$2</c:f>
              <c:strCache>
                <c:ptCount val="1"/>
                <c:pt idx="0">
                  <c:v>Recall</c:v>
                </c:pt>
              </c:strCache>
            </c:strRef>
          </c:tx>
          <c:spPr>
            <a:ln w="12700" cap="rnd">
              <a:solidFill>
                <a:schemeClr val="accent1"/>
              </a:solidFill>
              <a:round/>
            </a:ln>
            <a:effectLst/>
          </c:spPr>
          <c:marker>
            <c:symbol val="circle"/>
            <c:size val="2"/>
            <c:spPr>
              <a:solidFill>
                <a:schemeClr val="accent1"/>
              </a:solidFill>
              <a:ln w="9525">
                <a:solidFill>
                  <a:schemeClr val="accent1"/>
                </a:solidFill>
              </a:ln>
              <a:effectLst/>
            </c:spPr>
          </c:marker>
          <c:cat>
            <c:strRef>
              <c:f>Sheet1!$B$1:$F$1</c:f>
              <c:strCache>
                <c:ptCount val="5"/>
                <c:pt idx="0">
                  <c:v>4500</c:v>
                </c:pt>
                <c:pt idx="1">
                  <c:v>9000</c:v>
                </c:pt>
                <c:pt idx="2">
                  <c:v>18000</c:v>
                </c:pt>
                <c:pt idx="3">
                  <c:v>36000</c:v>
                </c:pt>
                <c:pt idx="4">
                  <c:v>72000</c:v>
                </c:pt>
              </c:strCache>
            </c:strRef>
          </c:cat>
          <c:val>
            <c:numRef>
              <c:f>Sheet1!$B$2:$F$2</c:f>
              <c:numCache>
                <c:formatCode>General</c:formatCode>
                <c:ptCount val="5"/>
                <c:pt idx="0">
                  <c:v>0.76100000000000001</c:v>
                </c:pt>
                <c:pt idx="1">
                  <c:v>0.65500000000000003</c:v>
                </c:pt>
                <c:pt idx="2">
                  <c:v>0.73599999999999999</c:v>
                </c:pt>
                <c:pt idx="3">
                  <c:v>0.745</c:v>
                </c:pt>
                <c:pt idx="4">
                  <c:v>0.86499999999999999</c:v>
                </c:pt>
              </c:numCache>
            </c:numRef>
          </c:val>
          <c:smooth val="0"/>
          <c:extLst>
            <c:ext xmlns:c16="http://schemas.microsoft.com/office/drawing/2014/chart" uri="{C3380CC4-5D6E-409C-BE32-E72D297353CC}">
              <c16:uniqueId val="{00000000-062E-493C-ACA0-763DFFC68040}"/>
            </c:ext>
          </c:extLst>
        </c:ser>
        <c:ser>
          <c:idx val="1"/>
          <c:order val="1"/>
          <c:tx>
            <c:strRef>
              <c:f>Sheet1!$A$3</c:f>
              <c:strCache>
                <c:ptCount val="1"/>
                <c:pt idx="0">
                  <c:v>Precision</c:v>
                </c:pt>
              </c:strCache>
            </c:strRef>
          </c:tx>
          <c:spPr>
            <a:ln w="12700" cap="rnd">
              <a:solidFill>
                <a:schemeClr val="accent2"/>
              </a:solidFill>
              <a:round/>
            </a:ln>
            <a:effectLst/>
          </c:spPr>
          <c:marker>
            <c:symbol val="circle"/>
            <c:size val="2"/>
            <c:spPr>
              <a:solidFill>
                <a:schemeClr val="accent2"/>
              </a:solidFill>
              <a:ln w="9525">
                <a:solidFill>
                  <a:schemeClr val="accent2"/>
                </a:solidFill>
              </a:ln>
              <a:effectLst/>
            </c:spPr>
          </c:marker>
          <c:cat>
            <c:strRef>
              <c:f>Sheet1!$B$1:$F$1</c:f>
              <c:strCache>
                <c:ptCount val="5"/>
                <c:pt idx="0">
                  <c:v>4500</c:v>
                </c:pt>
                <c:pt idx="1">
                  <c:v>9000</c:v>
                </c:pt>
                <c:pt idx="2">
                  <c:v>18000</c:v>
                </c:pt>
                <c:pt idx="3">
                  <c:v>36000</c:v>
                </c:pt>
                <c:pt idx="4">
                  <c:v>72000</c:v>
                </c:pt>
              </c:strCache>
            </c:strRef>
          </c:cat>
          <c:val>
            <c:numRef>
              <c:f>Sheet1!$B$3:$F$3</c:f>
              <c:numCache>
                <c:formatCode>General</c:formatCode>
                <c:ptCount val="5"/>
                <c:pt idx="0">
                  <c:v>0.97199999999999998</c:v>
                </c:pt>
                <c:pt idx="1">
                  <c:v>0.98199999999999998</c:v>
                </c:pt>
                <c:pt idx="2">
                  <c:v>0.96799999999999997</c:v>
                </c:pt>
                <c:pt idx="3">
                  <c:v>0.94799999999999995</c:v>
                </c:pt>
                <c:pt idx="4">
                  <c:v>0.95199999999999996</c:v>
                </c:pt>
              </c:numCache>
            </c:numRef>
          </c:val>
          <c:smooth val="0"/>
          <c:extLst>
            <c:ext xmlns:c16="http://schemas.microsoft.com/office/drawing/2014/chart" uri="{C3380CC4-5D6E-409C-BE32-E72D297353CC}">
              <c16:uniqueId val="{00000001-062E-493C-ACA0-763DFFC68040}"/>
            </c:ext>
          </c:extLst>
        </c:ser>
        <c:ser>
          <c:idx val="2"/>
          <c:order val="2"/>
          <c:tx>
            <c:strRef>
              <c:f>Sheet1!$A$4</c:f>
              <c:strCache>
                <c:ptCount val="1"/>
                <c:pt idx="0">
                  <c:v>G_mean</c:v>
                </c:pt>
              </c:strCache>
            </c:strRef>
          </c:tx>
          <c:spPr>
            <a:ln w="12700" cap="rnd">
              <a:solidFill>
                <a:schemeClr val="accent3"/>
              </a:solidFill>
              <a:round/>
            </a:ln>
            <a:effectLst/>
          </c:spPr>
          <c:marker>
            <c:symbol val="circle"/>
            <c:size val="2"/>
            <c:spPr>
              <a:solidFill>
                <a:schemeClr val="accent3"/>
              </a:solidFill>
              <a:ln w="9525">
                <a:solidFill>
                  <a:schemeClr val="accent3"/>
                </a:solidFill>
              </a:ln>
              <a:effectLst/>
            </c:spPr>
          </c:marker>
          <c:cat>
            <c:strRef>
              <c:f>Sheet1!$B$1:$F$1</c:f>
              <c:strCache>
                <c:ptCount val="5"/>
                <c:pt idx="0">
                  <c:v>4500</c:v>
                </c:pt>
                <c:pt idx="1">
                  <c:v>9000</c:v>
                </c:pt>
                <c:pt idx="2">
                  <c:v>18000</c:v>
                </c:pt>
                <c:pt idx="3">
                  <c:v>36000</c:v>
                </c:pt>
                <c:pt idx="4">
                  <c:v>72000</c:v>
                </c:pt>
              </c:strCache>
            </c:strRef>
          </c:cat>
          <c:val>
            <c:numRef>
              <c:f>Sheet1!$B$4:$F$4</c:f>
              <c:numCache>
                <c:formatCode>General</c:formatCode>
                <c:ptCount val="5"/>
                <c:pt idx="0">
                  <c:v>0.872</c:v>
                </c:pt>
                <c:pt idx="1">
                  <c:v>0.80900000000000005</c:v>
                </c:pt>
                <c:pt idx="2">
                  <c:v>0.85699999999999998</c:v>
                </c:pt>
                <c:pt idx="3">
                  <c:v>0.85799999999999998</c:v>
                </c:pt>
                <c:pt idx="4">
                  <c:v>0.89800000000000002</c:v>
                </c:pt>
              </c:numCache>
            </c:numRef>
          </c:val>
          <c:smooth val="0"/>
          <c:extLst>
            <c:ext xmlns:c16="http://schemas.microsoft.com/office/drawing/2014/chart" uri="{C3380CC4-5D6E-409C-BE32-E72D297353CC}">
              <c16:uniqueId val="{00000002-062E-493C-ACA0-763DFFC68040}"/>
            </c:ext>
          </c:extLst>
        </c:ser>
        <c:ser>
          <c:idx val="3"/>
          <c:order val="3"/>
          <c:tx>
            <c:strRef>
              <c:f>Sheet1!$A$5</c:f>
              <c:strCache>
                <c:ptCount val="1"/>
                <c:pt idx="0">
                  <c:v>F1</c:v>
                </c:pt>
              </c:strCache>
            </c:strRef>
          </c:tx>
          <c:spPr>
            <a:ln w="12700" cap="rnd">
              <a:solidFill>
                <a:schemeClr val="accent4"/>
              </a:solidFill>
              <a:round/>
            </a:ln>
            <a:effectLst/>
          </c:spPr>
          <c:marker>
            <c:symbol val="circle"/>
            <c:size val="2"/>
            <c:spPr>
              <a:solidFill>
                <a:schemeClr val="accent4"/>
              </a:solidFill>
              <a:ln w="9525">
                <a:solidFill>
                  <a:schemeClr val="accent4"/>
                </a:solidFill>
              </a:ln>
              <a:effectLst/>
            </c:spPr>
          </c:marker>
          <c:cat>
            <c:strRef>
              <c:f>Sheet1!$B$1:$F$1</c:f>
              <c:strCache>
                <c:ptCount val="5"/>
                <c:pt idx="0">
                  <c:v>4500</c:v>
                </c:pt>
                <c:pt idx="1">
                  <c:v>9000</c:v>
                </c:pt>
                <c:pt idx="2">
                  <c:v>18000</c:v>
                </c:pt>
                <c:pt idx="3">
                  <c:v>36000</c:v>
                </c:pt>
                <c:pt idx="4">
                  <c:v>72000</c:v>
                </c:pt>
              </c:strCache>
            </c:strRef>
          </c:cat>
          <c:val>
            <c:numRef>
              <c:f>Sheet1!$B$5:$F$5</c:f>
              <c:numCache>
                <c:formatCode>General</c:formatCode>
                <c:ptCount val="5"/>
                <c:pt idx="0">
                  <c:v>0.85399999999999998</c:v>
                </c:pt>
                <c:pt idx="1">
                  <c:v>0.78600000000000003</c:v>
                </c:pt>
                <c:pt idx="2">
                  <c:v>0.83599999999999997</c:v>
                </c:pt>
                <c:pt idx="3">
                  <c:v>0.83399999999999996</c:v>
                </c:pt>
                <c:pt idx="4">
                  <c:v>0.90700000000000003</c:v>
                </c:pt>
              </c:numCache>
            </c:numRef>
          </c:val>
          <c:smooth val="0"/>
          <c:extLst>
            <c:ext xmlns:c16="http://schemas.microsoft.com/office/drawing/2014/chart" uri="{C3380CC4-5D6E-409C-BE32-E72D297353CC}">
              <c16:uniqueId val="{00000003-062E-493C-ACA0-763DFFC68040}"/>
            </c:ext>
          </c:extLst>
        </c:ser>
        <c:ser>
          <c:idx val="4"/>
          <c:order val="4"/>
          <c:tx>
            <c:strRef>
              <c:f>Sheet1!$A$6</c:f>
              <c:strCache>
                <c:ptCount val="1"/>
                <c:pt idx="0">
                  <c:v>AUCPRC</c:v>
                </c:pt>
              </c:strCache>
            </c:strRef>
          </c:tx>
          <c:spPr>
            <a:ln w="12700" cap="rnd">
              <a:solidFill>
                <a:schemeClr val="accent5"/>
              </a:solidFill>
              <a:round/>
            </a:ln>
            <a:effectLst/>
          </c:spPr>
          <c:marker>
            <c:symbol val="circle"/>
            <c:size val="2"/>
            <c:spPr>
              <a:solidFill>
                <a:schemeClr val="accent5"/>
              </a:solidFill>
              <a:ln w="9525">
                <a:solidFill>
                  <a:schemeClr val="accent5"/>
                </a:solidFill>
              </a:ln>
              <a:effectLst/>
            </c:spPr>
          </c:marker>
          <c:cat>
            <c:strRef>
              <c:f>Sheet1!$B$1:$F$1</c:f>
              <c:strCache>
                <c:ptCount val="5"/>
                <c:pt idx="0">
                  <c:v>4500</c:v>
                </c:pt>
                <c:pt idx="1">
                  <c:v>9000</c:v>
                </c:pt>
                <c:pt idx="2">
                  <c:v>18000</c:v>
                </c:pt>
                <c:pt idx="3">
                  <c:v>36000</c:v>
                </c:pt>
                <c:pt idx="4">
                  <c:v>72000</c:v>
                </c:pt>
              </c:strCache>
            </c:strRef>
          </c:cat>
          <c:val>
            <c:numRef>
              <c:f>Sheet1!$B$6:$F$6</c:f>
              <c:numCache>
                <c:formatCode>General</c:formatCode>
                <c:ptCount val="5"/>
                <c:pt idx="0">
                  <c:v>0.80400000000000005</c:v>
                </c:pt>
                <c:pt idx="1">
                  <c:v>0.76100000000000001</c:v>
                </c:pt>
                <c:pt idx="2">
                  <c:v>0.80700000000000005</c:v>
                </c:pt>
                <c:pt idx="3">
                  <c:v>0.84599999999999997</c:v>
                </c:pt>
                <c:pt idx="4">
                  <c:v>0.94199999999999995</c:v>
                </c:pt>
              </c:numCache>
            </c:numRef>
          </c:val>
          <c:smooth val="0"/>
          <c:extLst>
            <c:ext xmlns:c16="http://schemas.microsoft.com/office/drawing/2014/chart" uri="{C3380CC4-5D6E-409C-BE32-E72D297353CC}">
              <c16:uniqueId val="{00000004-062E-493C-ACA0-763DFFC68040}"/>
            </c:ext>
          </c:extLst>
        </c:ser>
        <c:dLbls>
          <c:showLegendKey val="0"/>
          <c:showVal val="0"/>
          <c:showCatName val="0"/>
          <c:showSerName val="0"/>
          <c:showPercent val="0"/>
          <c:showBubbleSize val="0"/>
        </c:dLbls>
        <c:marker val="1"/>
        <c:smooth val="0"/>
        <c:axId val="1610042888"/>
        <c:axId val="1610046728"/>
      </c:lineChart>
      <c:catAx>
        <c:axId val="1610042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610046728"/>
        <c:crosses val="autoZero"/>
        <c:auto val="1"/>
        <c:lblAlgn val="ctr"/>
        <c:lblOffset val="100"/>
        <c:noMultiLvlLbl val="0"/>
      </c:catAx>
      <c:valAx>
        <c:axId val="1610046728"/>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610042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a:solidFill>
        <a:schemeClr val="bg1">
          <a:lumMod val="85000"/>
        </a:schemeClr>
      </a:solidFill>
    </a:ln>
    <a:effectLst/>
  </c:spPr>
  <c:txPr>
    <a:bodyPr/>
    <a:lstStyle/>
    <a:p>
      <a:pPr>
        <a:defRPr sz="700" b="1">
          <a:latin typeface="Arial" panose="020B0604020202020204" pitchFamily="34" charset="0"/>
          <a:cs typeface="Arial" panose="020B0604020202020204" pitchFamily="34" charset="0"/>
        </a:defRPr>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PH1 Dataset</a:t>
            </a:r>
            <a:endParaRPr lang="zh-CN"/>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title>
    <c:autoTitleDeleted val="0"/>
    <c:plotArea>
      <c:layout/>
      <c:barChart>
        <c:barDir val="col"/>
        <c:grouping val="clustered"/>
        <c:varyColors val="0"/>
        <c:ser>
          <c:idx val="0"/>
          <c:order val="0"/>
          <c:tx>
            <c:strRef>
              <c:f>Sheet1!$B$1</c:f>
              <c:strCache>
                <c:ptCount val="1"/>
                <c:pt idx="0">
                  <c:v>DDAE-DBC</c:v>
                </c:pt>
              </c:strCache>
            </c:strRef>
          </c:tx>
          <c:spPr>
            <a:solidFill>
              <a:schemeClr val="accent1"/>
            </a:solidFill>
            <a:ln>
              <a:noFill/>
            </a:ln>
            <a:effectLst/>
          </c:spPr>
          <c:invertIfNegative val="0"/>
          <c:cat>
            <c:strRef>
              <c:f>Sheet1!$A$2:$A$6</c:f>
              <c:strCache>
                <c:ptCount val="5"/>
                <c:pt idx="0">
                  <c:v>Recall</c:v>
                </c:pt>
                <c:pt idx="1">
                  <c:v>Precision</c:v>
                </c:pt>
                <c:pt idx="2">
                  <c:v>G_mean</c:v>
                </c:pt>
                <c:pt idx="3">
                  <c:v>F1</c:v>
                </c:pt>
                <c:pt idx="4">
                  <c:v>AUCPRC</c:v>
                </c:pt>
              </c:strCache>
            </c:strRef>
          </c:cat>
          <c:val>
            <c:numRef>
              <c:f>Sheet1!$B$2:$B$6</c:f>
              <c:numCache>
                <c:formatCode>General</c:formatCode>
                <c:ptCount val="5"/>
                <c:pt idx="0">
                  <c:v>0.8538</c:v>
                </c:pt>
                <c:pt idx="1">
                  <c:v>0.95420000000000005</c:v>
                </c:pt>
                <c:pt idx="2">
                  <c:v>0.92159999999999997</c:v>
                </c:pt>
                <c:pt idx="3">
                  <c:v>0.9012</c:v>
                </c:pt>
                <c:pt idx="4">
                  <c:v>0.83160000000000001</c:v>
                </c:pt>
              </c:numCache>
            </c:numRef>
          </c:val>
          <c:extLst>
            <c:ext xmlns:c16="http://schemas.microsoft.com/office/drawing/2014/chart" uri="{C3380CC4-5D6E-409C-BE32-E72D297353CC}">
              <c16:uniqueId val="{00000000-4B64-4564-809F-D2F999BBE1B8}"/>
            </c:ext>
          </c:extLst>
        </c:ser>
        <c:ser>
          <c:idx val="1"/>
          <c:order val="1"/>
          <c:tx>
            <c:strRef>
              <c:f>Sheet1!$C$1</c:f>
              <c:strCache>
                <c:ptCount val="1"/>
                <c:pt idx="0">
                  <c:v>DDAE-AWA</c:v>
                </c:pt>
              </c:strCache>
            </c:strRef>
          </c:tx>
          <c:spPr>
            <a:solidFill>
              <a:schemeClr val="accent2"/>
            </a:solidFill>
            <a:ln>
              <a:noFill/>
            </a:ln>
            <a:effectLst/>
          </c:spPr>
          <c:invertIfNegative val="0"/>
          <c:cat>
            <c:strRef>
              <c:f>Sheet1!$A$2:$A$6</c:f>
              <c:strCache>
                <c:ptCount val="5"/>
                <c:pt idx="0">
                  <c:v>Recall</c:v>
                </c:pt>
                <c:pt idx="1">
                  <c:v>Precision</c:v>
                </c:pt>
                <c:pt idx="2">
                  <c:v>G_mean</c:v>
                </c:pt>
                <c:pt idx="3">
                  <c:v>F1</c:v>
                </c:pt>
                <c:pt idx="4">
                  <c:v>AUCPRC</c:v>
                </c:pt>
              </c:strCache>
            </c:strRef>
          </c:cat>
          <c:val>
            <c:numRef>
              <c:f>Sheet1!$C$2:$C$6</c:f>
              <c:numCache>
                <c:formatCode>General</c:formatCode>
                <c:ptCount val="5"/>
                <c:pt idx="0">
                  <c:v>0.94350000000000001</c:v>
                </c:pt>
                <c:pt idx="1">
                  <c:v>0.82330000000000003</c:v>
                </c:pt>
                <c:pt idx="2">
                  <c:v>0.95850000000000002</c:v>
                </c:pt>
                <c:pt idx="3">
                  <c:v>0.87929999999999997</c:v>
                </c:pt>
                <c:pt idx="4">
                  <c:v>0.89119999999999999</c:v>
                </c:pt>
              </c:numCache>
            </c:numRef>
          </c:val>
          <c:extLst>
            <c:ext xmlns:c16="http://schemas.microsoft.com/office/drawing/2014/chart" uri="{C3380CC4-5D6E-409C-BE32-E72D297353CC}">
              <c16:uniqueId val="{00000001-4B64-4564-809F-D2F999BBE1B8}"/>
            </c:ext>
          </c:extLst>
        </c:ser>
        <c:ser>
          <c:idx val="2"/>
          <c:order val="2"/>
          <c:tx>
            <c:strRef>
              <c:f>Sheet1!$D$1</c:f>
              <c:strCache>
                <c:ptCount val="1"/>
                <c:pt idx="0">
                  <c:v>DDAE-DSI</c:v>
                </c:pt>
              </c:strCache>
            </c:strRef>
          </c:tx>
          <c:spPr>
            <a:solidFill>
              <a:schemeClr val="accent3"/>
            </a:solidFill>
            <a:ln>
              <a:noFill/>
            </a:ln>
            <a:effectLst/>
          </c:spPr>
          <c:invertIfNegative val="0"/>
          <c:cat>
            <c:strRef>
              <c:f>Sheet1!$A$2:$A$6</c:f>
              <c:strCache>
                <c:ptCount val="5"/>
                <c:pt idx="0">
                  <c:v>Recall</c:v>
                </c:pt>
                <c:pt idx="1">
                  <c:v>Precision</c:v>
                </c:pt>
                <c:pt idx="2">
                  <c:v>G_mean</c:v>
                </c:pt>
                <c:pt idx="3">
                  <c:v>F1</c:v>
                </c:pt>
                <c:pt idx="4">
                  <c:v>AUCPRC</c:v>
                </c:pt>
              </c:strCache>
            </c:strRef>
          </c:cat>
          <c:val>
            <c:numRef>
              <c:f>Sheet1!$D$2:$D$6</c:f>
              <c:numCache>
                <c:formatCode>General</c:formatCode>
                <c:ptCount val="5"/>
                <c:pt idx="0">
                  <c:v>0.94869999999999999</c:v>
                </c:pt>
                <c:pt idx="1">
                  <c:v>0.62080000000000002</c:v>
                </c:pt>
                <c:pt idx="2">
                  <c:v>0.9365</c:v>
                </c:pt>
                <c:pt idx="3">
                  <c:v>0.75049999999999994</c:v>
                </c:pt>
                <c:pt idx="4">
                  <c:v>0.83850000000000002</c:v>
                </c:pt>
              </c:numCache>
            </c:numRef>
          </c:val>
          <c:extLst>
            <c:ext xmlns:c16="http://schemas.microsoft.com/office/drawing/2014/chart" uri="{C3380CC4-5D6E-409C-BE32-E72D297353CC}">
              <c16:uniqueId val="{00000002-4B64-4564-809F-D2F999BBE1B8}"/>
            </c:ext>
          </c:extLst>
        </c:ser>
        <c:ser>
          <c:idx val="3"/>
          <c:order val="3"/>
          <c:tx>
            <c:strRef>
              <c:f>Sheet1!$E$1</c:f>
              <c:strCache>
                <c:ptCount val="1"/>
                <c:pt idx="0">
                  <c:v>Overall</c:v>
                </c:pt>
              </c:strCache>
            </c:strRef>
          </c:tx>
          <c:spPr>
            <a:solidFill>
              <a:schemeClr val="accent4"/>
            </a:solidFill>
            <a:ln>
              <a:noFill/>
            </a:ln>
            <a:effectLst/>
          </c:spPr>
          <c:invertIfNegative val="0"/>
          <c:cat>
            <c:strRef>
              <c:f>Sheet1!$A$2:$A$6</c:f>
              <c:strCache>
                <c:ptCount val="5"/>
                <c:pt idx="0">
                  <c:v>Recall</c:v>
                </c:pt>
                <c:pt idx="1">
                  <c:v>Precision</c:v>
                </c:pt>
                <c:pt idx="2">
                  <c:v>G_mean</c:v>
                </c:pt>
                <c:pt idx="3">
                  <c:v>F1</c:v>
                </c:pt>
                <c:pt idx="4">
                  <c:v>AUCPRC</c:v>
                </c:pt>
              </c:strCache>
            </c:strRef>
          </c:cat>
          <c:val>
            <c:numRef>
              <c:f>Sheet1!$E$2:$E$6</c:f>
              <c:numCache>
                <c:formatCode>General</c:formatCode>
                <c:ptCount val="5"/>
                <c:pt idx="0">
                  <c:v>0.95640000000000003</c:v>
                </c:pt>
                <c:pt idx="1">
                  <c:v>0.72989999999999999</c:v>
                </c:pt>
                <c:pt idx="2">
                  <c:v>0.95520000000000005</c:v>
                </c:pt>
                <c:pt idx="3">
                  <c:v>0.82799999999999996</c:v>
                </c:pt>
                <c:pt idx="4">
                  <c:v>0.89119999999999999</c:v>
                </c:pt>
              </c:numCache>
            </c:numRef>
          </c:val>
          <c:extLst>
            <c:ext xmlns:c16="http://schemas.microsoft.com/office/drawing/2014/chart" uri="{C3380CC4-5D6E-409C-BE32-E72D297353CC}">
              <c16:uniqueId val="{00000003-4B64-4564-809F-D2F999BBE1B8}"/>
            </c:ext>
          </c:extLst>
        </c:ser>
        <c:dLbls>
          <c:showLegendKey val="0"/>
          <c:showVal val="0"/>
          <c:showCatName val="0"/>
          <c:showSerName val="0"/>
          <c:showPercent val="0"/>
          <c:showBubbleSize val="0"/>
        </c:dLbls>
        <c:gapWidth val="219"/>
        <c:overlap val="-27"/>
        <c:axId val="1402752688"/>
        <c:axId val="1402754288"/>
      </c:barChart>
      <c:catAx>
        <c:axId val="1402752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402754288"/>
        <c:crosses val="autoZero"/>
        <c:auto val="1"/>
        <c:lblAlgn val="ctr"/>
        <c:lblOffset val="100"/>
        <c:noMultiLvlLbl val="0"/>
      </c:catAx>
      <c:valAx>
        <c:axId val="1402754288"/>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4027526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a:solidFill>
        <a:schemeClr val="accent1">
          <a:lumMod val="75000"/>
        </a:schemeClr>
      </a:solidFill>
    </a:ln>
    <a:effectLst/>
  </c:spPr>
  <c:txPr>
    <a:bodyPr/>
    <a:lstStyle/>
    <a:p>
      <a:pPr>
        <a:defRPr sz="800" b="1">
          <a:latin typeface="Arial" panose="020B0604020202020204" pitchFamily="34" charset="0"/>
          <a:cs typeface="Arial" panose="020B0604020202020204" pitchFamily="34" charset="0"/>
        </a:defRPr>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Euthyroid Sick Dataset</a:t>
            </a:r>
            <a:endParaRPr lang="zh-CN"/>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title>
    <c:autoTitleDeleted val="0"/>
    <c:plotArea>
      <c:layout/>
      <c:barChart>
        <c:barDir val="col"/>
        <c:grouping val="clustered"/>
        <c:varyColors val="0"/>
        <c:ser>
          <c:idx val="0"/>
          <c:order val="0"/>
          <c:tx>
            <c:strRef>
              <c:f>Sheet1!$B$1</c:f>
              <c:strCache>
                <c:ptCount val="1"/>
                <c:pt idx="0">
                  <c:v>DDAE-DBC</c:v>
                </c:pt>
              </c:strCache>
            </c:strRef>
          </c:tx>
          <c:spPr>
            <a:solidFill>
              <a:schemeClr val="accent1"/>
            </a:solidFill>
            <a:ln>
              <a:noFill/>
            </a:ln>
            <a:effectLst/>
          </c:spPr>
          <c:invertIfNegative val="0"/>
          <c:cat>
            <c:strRef>
              <c:f>Sheet1!$A$2:$A$6</c:f>
              <c:strCache>
                <c:ptCount val="5"/>
                <c:pt idx="0">
                  <c:v>Recall</c:v>
                </c:pt>
                <c:pt idx="1">
                  <c:v>Precision</c:v>
                </c:pt>
                <c:pt idx="2">
                  <c:v>G_mean</c:v>
                </c:pt>
                <c:pt idx="3">
                  <c:v>F1</c:v>
                </c:pt>
                <c:pt idx="4">
                  <c:v>AUCPRC</c:v>
                </c:pt>
              </c:strCache>
            </c:strRef>
          </c:cat>
          <c:val>
            <c:numRef>
              <c:f>Sheet1!$B$2:$B$6</c:f>
              <c:numCache>
                <c:formatCode>General</c:formatCode>
                <c:ptCount val="5"/>
                <c:pt idx="0">
                  <c:v>0.60199999999999998</c:v>
                </c:pt>
                <c:pt idx="1">
                  <c:v>0.67049999999999998</c:v>
                </c:pt>
                <c:pt idx="2">
                  <c:v>0.76259999999999994</c:v>
                </c:pt>
                <c:pt idx="3">
                  <c:v>0.63439999999999996</c:v>
                </c:pt>
                <c:pt idx="4">
                  <c:v>0.44469999999999998</c:v>
                </c:pt>
              </c:numCache>
            </c:numRef>
          </c:val>
          <c:extLst>
            <c:ext xmlns:c16="http://schemas.microsoft.com/office/drawing/2014/chart" uri="{C3380CC4-5D6E-409C-BE32-E72D297353CC}">
              <c16:uniqueId val="{00000000-C03C-418A-A681-21484C1FED67}"/>
            </c:ext>
          </c:extLst>
        </c:ser>
        <c:ser>
          <c:idx val="1"/>
          <c:order val="1"/>
          <c:tx>
            <c:strRef>
              <c:f>Sheet1!$C$1</c:f>
              <c:strCache>
                <c:ptCount val="1"/>
                <c:pt idx="0">
                  <c:v>DDAE-AWA</c:v>
                </c:pt>
              </c:strCache>
            </c:strRef>
          </c:tx>
          <c:spPr>
            <a:solidFill>
              <a:schemeClr val="accent2"/>
            </a:solidFill>
            <a:ln>
              <a:noFill/>
            </a:ln>
            <a:effectLst/>
          </c:spPr>
          <c:invertIfNegative val="0"/>
          <c:cat>
            <c:strRef>
              <c:f>Sheet1!$A$2:$A$6</c:f>
              <c:strCache>
                <c:ptCount val="5"/>
                <c:pt idx="0">
                  <c:v>Recall</c:v>
                </c:pt>
                <c:pt idx="1">
                  <c:v>Precision</c:v>
                </c:pt>
                <c:pt idx="2">
                  <c:v>G_mean</c:v>
                </c:pt>
                <c:pt idx="3">
                  <c:v>F1</c:v>
                </c:pt>
                <c:pt idx="4">
                  <c:v>AUCPRC</c:v>
                </c:pt>
              </c:strCache>
            </c:strRef>
          </c:cat>
          <c:val>
            <c:numRef>
              <c:f>Sheet1!$C$2:$C$6</c:f>
              <c:numCache>
                <c:formatCode>General</c:formatCode>
                <c:ptCount val="5"/>
                <c:pt idx="0">
                  <c:v>0.92859999999999998</c:v>
                </c:pt>
                <c:pt idx="1">
                  <c:v>0.39219999999999999</c:v>
                </c:pt>
                <c:pt idx="2">
                  <c:v>0.88019999999999998</c:v>
                </c:pt>
                <c:pt idx="3">
                  <c:v>0.55149999999999999</c:v>
                </c:pt>
                <c:pt idx="4">
                  <c:v>0.5867</c:v>
                </c:pt>
              </c:numCache>
            </c:numRef>
          </c:val>
          <c:extLst>
            <c:ext xmlns:c16="http://schemas.microsoft.com/office/drawing/2014/chart" uri="{C3380CC4-5D6E-409C-BE32-E72D297353CC}">
              <c16:uniqueId val="{00000001-C03C-418A-A681-21484C1FED67}"/>
            </c:ext>
          </c:extLst>
        </c:ser>
        <c:ser>
          <c:idx val="2"/>
          <c:order val="2"/>
          <c:tx>
            <c:strRef>
              <c:f>Sheet1!$D$1</c:f>
              <c:strCache>
                <c:ptCount val="1"/>
                <c:pt idx="0">
                  <c:v>DDAE-DSI</c:v>
                </c:pt>
              </c:strCache>
            </c:strRef>
          </c:tx>
          <c:spPr>
            <a:solidFill>
              <a:schemeClr val="accent3"/>
            </a:solidFill>
            <a:ln>
              <a:noFill/>
            </a:ln>
            <a:effectLst/>
          </c:spPr>
          <c:invertIfNegative val="0"/>
          <c:cat>
            <c:strRef>
              <c:f>Sheet1!$A$2:$A$6</c:f>
              <c:strCache>
                <c:ptCount val="5"/>
                <c:pt idx="0">
                  <c:v>Recall</c:v>
                </c:pt>
                <c:pt idx="1">
                  <c:v>Precision</c:v>
                </c:pt>
                <c:pt idx="2">
                  <c:v>G_mean</c:v>
                </c:pt>
                <c:pt idx="3">
                  <c:v>F1</c:v>
                </c:pt>
                <c:pt idx="4">
                  <c:v>AUCPRC</c:v>
                </c:pt>
              </c:strCache>
            </c:strRef>
          </c:cat>
          <c:val>
            <c:numRef>
              <c:f>Sheet1!$D$2:$D$6</c:f>
              <c:numCache>
                <c:formatCode>General</c:formatCode>
                <c:ptCount val="5"/>
                <c:pt idx="0">
                  <c:v>0.87760000000000005</c:v>
                </c:pt>
                <c:pt idx="1">
                  <c:v>0.31730000000000003</c:v>
                </c:pt>
                <c:pt idx="2">
                  <c:v>0.82869999999999999</c:v>
                </c:pt>
                <c:pt idx="3">
                  <c:v>0.46610000000000001</c:v>
                </c:pt>
                <c:pt idx="4">
                  <c:v>0.53920000000000001</c:v>
                </c:pt>
              </c:numCache>
            </c:numRef>
          </c:val>
          <c:extLst>
            <c:ext xmlns:c16="http://schemas.microsoft.com/office/drawing/2014/chart" uri="{C3380CC4-5D6E-409C-BE32-E72D297353CC}">
              <c16:uniqueId val="{00000002-C03C-418A-A681-21484C1FED67}"/>
            </c:ext>
          </c:extLst>
        </c:ser>
        <c:ser>
          <c:idx val="3"/>
          <c:order val="3"/>
          <c:tx>
            <c:strRef>
              <c:f>Sheet1!$E$1</c:f>
              <c:strCache>
                <c:ptCount val="1"/>
                <c:pt idx="0">
                  <c:v>Overall</c:v>
                </c:pt>
              </c:strCache>
            </c:strRef>
          </c:tx>
          <c:spPr>
            <a:solidFill>
              <a:schemeClr val="accent4"/>
            </a:solidFill>
            <a:ln>
              <a:noFill/>
            </a:ln>
            <a:effectLst/>
          </c:spPr>
          <c:invertIfNegative val="0"/>
          <c:cat>
            <c:strRef>
              <c:f>Sheet1!$A$2:$A$6</c:f>
              <c:strCache>
                <c:ptCount val="5"/>
                <c:pt idx="0">
                  <c:v>Recall</c:v>
                </c:pt>
                <c:pt idx="1">
                  <c:v>Precision</c:v>
                </c:pt>
                <c:pt idx="2">
                  <c:v>G_mean</c:v>
                </c:pt>
                <c:pt idx="3">
                  <c:v>F1</c:v>
                </c:pt>
                <c:pt idx="4">
                  <c:v>AUCPRC</c:v>
                </c:pt>
              </c:strCache>
            </c:strRef>
          </c:cat>
          <c:val>
            <c:numRef>
              <c:f>Sheet1!$E$2:$E$6</c:f>
              <c:numCache>
                <c:formatCode>General</c:formatCode>
                <c:ptCount val="5"/>
                <c:pt idx="0">
                  <c:v>0.92859999999999998</c:v>
                </c:pt>
                <c:pt idx="1">
                  <c:v>0.39219999999999999</c:v>
                </c:pt>
                <c:pt idx="2">
                  <c:v>0.88019999999999998</c:v>
                </c:pt>
                <c:pt idx="3">
                  <c:v>0.55149999999999999</c:v>
                </c:pt>
                <c:pt idx="4">
                  <c:v>0.5867</c:v>
                </c:pt>
              </c:numCache>
            </c:numRef>
          </c:val>
          <c:extLst>
            <c:ext xmlns:c16="http://schemas.microsoft.com/office/drawing/2014/chart" uri="{C3380CC4-5D6E-409C-BE32-E72D297353CC}">
              <c16:uniqueId val="{00000003-C03C-418A-A681-21484C1FED67}"/>
            </c:ext>
          </c:extLst>
        </c:ser>
        <c:dLbls>
          <c:showLegendKey val="0"/>
          <c:showVal val="0"/>
          <c:showCatName val="0"/>
          <c:showSerName val="0"/>
          <c:showPercent val="0"/>
          <c:showBubbleSize val="0"/>
        </c:dLbls>
        <c:gapWidth val="219"/>
        <c:overlap val="-27"/>
        <c:axId val="1431898312"/>
        <c:axId val="1431899272"/>
      </c:barChart>
      <c:catAx>
        <c:axId val="1431898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431899272"/>
        <c:crosses val="autoZero"/>
        <c:auto val="1"/>
        <c:lblAlgn val="ctr"/>
        <c:lblOffset val="100"/>
        <c:noMultiLvlLbl val="0"/>
      </c:catAx>
      <c:valAx>
        <c:axId val="1431899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4318983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a:solidFill>
        <a:schemeClr val="accent1">
          <a:lumMod val="75000"/>
        </a:schemeClr>
      </a:solidFill>
    </a:ln>
    <a:effectLst/>
  </c:spPr>
  <c:txPr>
    <a:bodyPr/>
    <a:lstStyle/>
    <a:p>
      <a:pPr>
        <a:defRPr sz="800" b="1">
          <a:latin typeface="Arial" panose="020B0604020202020204" pitchFamily="34" charset="0"/>
          <a:cs typeface="Arial" panose="020B0604020202020204" pitchFamily="34" charset="0"/>
        </a:defRPr>
      </a:pPr>
      <a:endParaRPr lang="zh-CN"/>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40" b="1" i="0" u="none" strike="noStrike" kern="1200" cap="all" spc="120" normalizeH="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#BLOCKs MW1</a:t>
            </a:r>
            <a:endParaRPr lang="zh-CN"/>
          </a:p>
        </c:rich>
      </c:tx>
      <c:overlay val="0"/>
      <c:spPr>
        <a:noFill/>
        <a:ln>
          <a:noFill/>
        </a:ln>
        <a:effectLst/>
      </c:spPr>
      <c:txPr>
        <a:bodyPr rot="0" spcFirstLastPara="1" vertOverflow="ellipsis" vert="horz" wrap="square" anchor="ctr" anchorCtr="1"/>
        <a:lstStyle/>
        <a:p>
          <a:pPr>
            <a:defRPr sz="840" b="1" i="0" u="none" strike="noStrike" kern="1200" cap="all" spc="120" normalizeH="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title>
    <c:autoTitleDeleted val="0"/>
    <c:plotArea>
      <c:layout/>
      <c:lineChart>
        <c:grouping val="standard"/>
        <c:varyColors val="0"/>
        <c:ser>
          <c:idx val="0"/>
          <c:order val="0"/>
          <c:tx>
            <c:strRef>
              <c:f>Sheet1!$A$2</c:f>
              <c:strCache>
                <c:ptCount val="1"/>
                <c:pt idx="0">
                  <c:v>Recall</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Sheet1!$B$1:$M$1</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Sheet1!$B$2:$M$2</c:f>
              <c:numCache>
                <c:formatCode>General</c:formatCode>
                <c:ptCount val="12"/>
                <c:pt idx="0">
                  <c:v>0.111</c:v>
                </c:pt>
                <c:pt idx="1">
                  <c:v>0.33300000000000002</c:v>
                </c:pt>
                <c:pt idx="2">
                  <c:v>0.33300000000000002</c:v>
                </c:pt>
                <c:pt idx="3">
                  <c:v>0.55600000000000005</c:v>
                </c:pt>
                <c:pt idx="4">
                  <c:v>0.44400000000000001</c:v>
                </c:pt>
                <c:pt idx="5">
                  <c:v>0.66700000000000004</c:v>
                </c:pt>
                <c:pt idx="6">
                  <c:v>0.55600000000000005</c:v>
                </c:pt>
                <c:pt idx="7">
                  <c:v>0.55600000000000005</c:v>
                </c:pt>
                <c:pt idx="8">
                  <c:v>0.55600000000000005</c:v>
                </c:pt>
                <c:pt idx="9">
                  <c:v>0.77800000000000002</c:v>
                </c:pt>
                <c:pt idx="10">
                  <c:v>0.77800000000000002</c:v>
                </c:pt>
                <c:pt idx="11">
                  <c:v>0.77800000000000002</c:v>
                </c:pt>
              </c:numCache>
            </c:numRef>
          </c:val>
          <c:smooth val="0"/>
          <c:extLst>
            <c:ext xmlns:c16="http://schemas.microsoft.com/office/drawing/2014/chart" uri="{C3380CC4-5D6E-409C-BE32-E72D297353CC}">
              <c16:uniqueId val="{00000000-D7C2-4218-9BAD-202BF5FF60A8}"/>
            </c:ext>
          </c:extLst>
        </c:ser>
        <c:ser>
          <c:idx val="1"/>
          <c:order val="1"/>
          <c:tx>
            <c:strRef>
              <c:f>Sheet1!$A$3</c:f>
              <c:strCache>
                <c:ptCount val="1"/>
                <c:pt idx="0">
                  <c:v>Precision</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Sheet1!$B$1:$M$1</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Sheet1!$B$3:$M$3</c:f>
              <c:numCache>
                <c:formatCode>General</c:formatCode>
                <c:ptCount val="12"/>
                <c:pt idx="0">
                  <c:v>0.16700000000000001</c:v>
                </c:pt>
                <c:pt idx="1">
                  <c:v>0.27300000000000002</c:v>
                </c:pt>
                <c:pt idx="2">
                  <c:v>0.23100000000000001</c:v>
                </c:pt>
                <c:pt idx="3">
                  <c:v>0.192</c:v>
                </c:pt>
                <c:pt idx="4">
                  <c:v>0.182</c:v>
                </c:pt>
                <c:pt idx="5">
                  <c:v>0.2</c:v>
                </c:pt>
                <c:pt idx="6">
                  <c:v>0.13200000000000001</c:v>
                </c:pt>
                <c:pt idx="7">
                  <c:v>0.13900000000000001</c:v>
                </c:pt>
                <c:pt idx="8">
                  <c:v>0.11899999999999999</c:v>
                </c:pt>
                <c:pt idx="9">
                  <c:v>0.16300000000000001</c:v>
                </c:pt>
                <c:pt idx="10">
                  <c:v>0.14899999999999999</c:v>
                </c:pt>
                <c:pt idx="11">
                  <c:v>0.14899999999999999</c:v>
                </c:pt>
              </c:numCache>
            </c:numRef>
          </c:val>
          <c:smooth val="0"/>
          <c:extLst>
            <c:ext xmlns:c16="http://schemas.microsoft.com/office/drawing/2014/chart" uri="{C3380CC4-5D6E-409C-BE32-E72D297353CC}">
              <c16:uniqueId val="{00000001-D7C2-4218-9BAD-202BF5FF60A8}"/>
            </c:ext>
          </c:extLst>
        </c:ser>
        <c:ser>
          <c:idx val="2"/>
          <c:order val="2"/>
          <c:tx>
            <c:strRef>
              <c:f>Sheet1!$A$4</c:f>
              <c:strCache>
                <c:ptCount val="1"/>
                <c:pt idx="0">
                  <c:v>G-mean</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strRef>
              <c:f>Sheet1!$B$1:$M$1</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Sheet1!$B$4:$M$4</c:f>
              <c:numCache>
                <c:formatCode>General</c:formatCode>
                <c:ptCount val="12"/>
                <c:pt idx="0">
                  <c:v>0.32600000000000001</c:v>
                </c:pt>
                <c:pt idx="1">
                  <c:v>0.55600000000000005</c:v>
                </c:pt>
                <c:pt idx="2">
                  <c:v>0.55100000000000005</c:v>
                </c:pt>
                <c:pt idx="3">
                  <c:v>0.67200000000000004</c:v>
                </c:pt>
                <c:pt idx="4">
                  <c:v>0.61099999999999999</c:v>
                </c:pt>
                <c:pt idx="5">
                  <c:v>0.72399999999999998</c:v>
                </c:pt>
                <c:pt idx="6">
                  <c:v>0.626</c:v>
                </c:pt>
                <c:pt idx="7">
                  <c:v>0.71099999999999997</c:v>
                </c:pt>
                <c:pt idx="8">
                  <c:v>0.61</c:v>
                </c:pt>
                <c:pt idx="9">
                  <c:v>0.72599999999999998</c:v>
                </c:pt>
                <c:pt idx="10">
                  <c:v>0.70699999999999996</c:v>
                </c:pt>
                <c:pt idx="11">
                  <c:v>0.70699999999999996</c:v>
                </c:pt>
              </c:numCache>
            </c:numRef>
          </c:val>
          <c:smooth val="0"/>
          <c:extLst>
            <c:ext xmlns:c16="http://schemas.microsoft.com/office/drawing/2014/chart" uri="{C3380CC4-5D6E-409C-BE32-E72D297353CC}">
              <c16:uniqueId val="{00000002-D7C2-4218-9BAD-202BF5FF60A8}"/>
            </c:ext>
          </c:extLst>
        </c:ser>
        <c:ser>
          <c:idx val="3"/>
          <c:order val="3"/>
          <c:tx>
            <c:strRef>
              <c:f>Sheet1!$A$5</c:f>
              <c:strCache>
                <c:ptCount val="1"/>
                <c:pt idx="0">
                  <c:v>F1</c:v>
                </c:pt>
              </c:strCache>
            </c:strRef>
          </c:tx>
          <c:spPr>
            <a:ln w="22225" cap="rnd">
              <a:solidFill>
                <a:schemeClr val="accent4"/>
              </a:solidFill>
              <a:round/>
            </a:ln>
            <a:effectLst/>
          </c:spPr>
          <c:marker>
            <c:symbol val="x"/>
            <c:size val="6"/>
            <c:spPr>
              <a:noFill/>
              <a:ln w="9525">
                <a:solidFill>
                  <a:schemeClr val="accent4"/>
                </a:solidFill>
                <a:round/>
              </a:ln>
              <a:effectLst/>
            </c:spPr>
          </c:marker>
          <c:cat>
            <c:strRef>
              <c:f>Sheet1!$B$1:$M$1</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Sheet1!$B$5:$M$5</c:f>
              <c:numCache>
                <c:formatCode>General</c:formatCode>
                <c:ptCount val="12"/>
                <c:pt idx="0">
                  <c:v>0.13300000000000001</c:v>
                </c:pt>
                <c:pt idx="1">
                  <c:v>0.3</c:v>
                </c:pt>
                <c:pt idx="2">
                  <c:v>0.27300000000000002</c:v>
                </c:pt>
                <c:pt idx="3">
                  <c:v>0.28599999999999998</c:v>
                </c:pt>
                <c:pt idx="4">
                  <c:v>0.25800000000000001</c:v>
                </c:pt>
                <c:pt idx="5">
                  <c:v>0.308</c:v>
                </c:pt>
                <c:pt idx="6">
                  <c:v>0.21299999999999999</c:v>
                </c:pt>
                <c:pt idx="7">
                  <c:v>0.222</c:v>
                </c:pt>
                <c:pt idx="8">
                  <c:v>0.19600000000000001</c:v>
                </c:pt>
                <c:pt idx="9">
                  <c:v>0.26900000000000002</c:v>
                </c:pt>
                <c:pt idx="10">
                  <c:v>0.25</c:v>
                </c:pt>
                <c:pt idx="11">
                  <c:v>0.25</c:v>
                </c:pt>
              </c:numCache>
            </c:numRef>
          </c:val>
          <c:smooth val="0"/>
          <c:extLst>
            <c:ext xmlns:c16="http://schemas.microsoft.com/office/drawing/2014/chart" uri="{C3380CC4-5D6E-409C-BE32-E72D297353CC}">
              <c16:uniqueId val="{00000003-D7C2-4218-9BAD-202BF5FF60A8}"/>
            </c:ext>
          </c:extLst>
        </c:ser>
        <c:ser>
          <c:idx val="4"/>
          <c:order val="4"/>
          <c:tx>
            <c:strRef>
              <c:f>Sheet1!$A$6</c:f>
              <c:strCache>
                <c:ptCount val="1"/>
                <c:pt idx="0">
                  <c:v>AUCPRC</c:v>
                </c:pt>
              </c:strCache>
            </c:strRef>
          </c:tx>
          <c:spPr>
            <a:ln w="22225" cap="rnd">
              <a:solidFill>
                <a:schemeClr val="accent5"/>
              </a:solidFill>
              <a:round/>
            </a:ln>
            <a:effectLst/>
          </c:spPr>
          <c:marker>
            <c:symbol val="star"/>
            <c:size val="6"/>
            <c:spPr>
              <a:noFill/>
              <a:ln w="9525">
                <a:solidFill>
                  <a:schemeClr val="accent5"/>
                </a:solidFill>
                <a:round/>
              </a:ln>
              <a:effectLst/>
            </c:spPr>
          </c:marker>
          <c:cat>
            <c:strRef>
              <c:f>Sheet1!$B$1:$M$1</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Sheet1!$B$6:$M$6</c:f>
              <c:numCache>
                <c:formatCode>General</c:formatCode>
                <c:ptCount val="12"/>
                <c:pt idx="0">
                  <c:v>8.5000000000000006E-2</c:v>
                </c:pt>
                <c:pt idx="1">
                  <c:v>0.16900000000000001</c:v>
                </c:pt>
                <c:pt idx="2">
                  <c:v>0.14000000000000001</c:v>
                </c:pt>
                <c:pt idx="3">
                  <c:v>0.182</c:v>
                </c:pt>
                <c:pt idx="4">
                  <c:v>0.20300000000000001</c:v>
                </c:pt>
                <c:pt idx="5">
                  <c:v>0.25</c:v>
                </c:pt>
                <c:pt idx="6">
                  <c:v>0.17100000000000001</c:v>
                </c:pt>
                <c:pt idx="7">
                  <c:v>0.21099999999999999</c:v>
                </c:pt>
                <c:pt idx="8">
                  <c:v>0.188</c:v>
                </c:pt>
                <c:pt idx="9">
                  <c:v>0.19800000000000001</c:v>
                </c:pt>
                <c:pt idx="10">
                  <c:v>0.20799999999999999</c:v>
                </c:pt>
                <c:pt idx="11">
                  <c:v>0.24199999999999999</c:v>
                </c:pt>
              </c:numCache>
            </c:numRef>
          </c:val>
          <c:smooth val="0"/>
          <c:extLst>
            <c:ext xmlns:c16="http://schemas.microsoft.com/office/drawing/2014/chart" uri="{C3380CC4-5D6E-409C-BE32-E72D297353CC}">
              <c16:uniqueId val="{00000004-D7C2-4218-9BAD-202BF5FF60A8}"/>
            </c:ext>
          </c:extLst>
        </c:ser>
        <c:dLbls>
          <c:showLegendKey val="0"/>
          <c:showVal val="0"/>
          <c:showCatName val="0"/>
          <c:showSerName val="0"/>
          <c:showPercent val="0"/>
          <c:showBubbleSize val="0"/>
        </c:dLbls>
        <c:marker val="1"/>
        <c:smooth val="0"/>
        <c:axId val="1088139536"/>
        <c:axId val="1088141136"/>
      </c:lineChart>
      <c:catAx>
        <c:axId val="10881395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cap="all" spc="120" normalizeH="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088141136"/>
        <c:crosses val="autoZero"/>
        <c:auto val="1"/>
        <c:lblAlgn val="ctr"/>
        <c:lblOffset val="100"/>
        <c:noMultiLvlLbl val="0"/>
      </c:catAx>
      <c:valAx>
        <c:axId val="1088141136"/>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08813953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a:solidFill>
        <a:schemeClr val="accent1">
          <a:lumMod val="75000"/>
        </a:schemeClr>
      </a:solidFill>
    </a:ln>
    <a:effectLst/>
  </c:spPr>
  <c:txPr>
    <a:bodyPr/>
    <a:lstStyle/>
    <a:p>
      <a:pPr>
        <a:defRPr sz="700" b="1">
          <a:latin typeface="Arial" panose="020B0604020202020204" pitchFamily="34" charset="0"/>
          <a:cs typeface="Arial" panose="020B0604020202020204" pitchFamily="34" charset="0"/>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ctr">
              <a:defRPr sz="1440" b="0" i="0" u="none" strike="noStrike" kern="1200" spc="0" baseline="0">
                <a:solidFill>
                  <a:schemeClr val="tx1">
                    <a:lumMod val="65000"/>
                    <a:lumOff val="35000"/>
                  </a:schemeClr>
                </a:solidFill>
                <a:latin typeface="+mn-lt"/>
                <a:ea typeface="+mn-ea"/>
                <a:cs typeface="+mn-cs"/>
              </a:defRPr>
            </a:pPr>
            <a:r>
              <a:rPr lang="en-US"/>
              <a:t>Attribute 'sex' in Thyroid Sick Dataset</a:t>
            </a:r>
          </a:p>
        </c:rich>
      </c:tx>
      <c:layout>
        <c:manualLayout>
          <c:xMode val="edge"/>
          <c:yMode val="edge"/>
          <c:x val="0.13707062379774662"/>
          <c:y val="2.6972482904907009E-2"/>
        </c:manualLayout>
      </c:layout>
      <c:overlay val="0"/>
      <c:spPr>
        <a:noFill/>
        <a:ln>
          <a:noFill/>
        </a:ln>
        <a:effectLst/>
      </c:spPr>
      <c:txPr>
        <a:bodyPr rot="0" spcFirstLastPara="1" vertOverflow="ellipsis" vert="horz" wrap="square" anchor="ctr" anchorCtr="1"/>
        <a:lstStyle/>
        <a:p>
          <a:pPr algn="ctr">
            <a:defRPr sz="144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stacked"/>
        <c:varyColors val="0"/>
        <c:ser>
          <c:idx val="0"/>
          <c:order val="0"/>
          <c:tx>
            <c:strRef>
              <c:f>Sheet1!$B$1</c:f>
              <c:strCache>
                <c:ptCount val="1"/>
                <c:pt idx="0">
                  <c:v>Count(sex)</c:v>
                </c:pt>
              </c:strCache>
            </c:strRef>
          </c:tx>
          <c:spPr>
            <a:solidFill>
              <a:schemeClr val="accent1"/>
            </a:solidFill>
            <a:ln>
              <a:noFill/>
            </a:ln>
            <a:effectLst/>
          </c:spPr>
          <c:invertIfNegative val="0"/>
          <c:cat>
            <c:strRef>
              <c:f>Sheet1!$A$2:$A$4</c:f>
              <c:strCache>
                <c:ptCount val="3"/>
                <c:pt idx="0">
                  <c:v>M</c:v>
                </c:pt>
                <c:pt idx="1">
                  <c:v>F</c:v>
                </c:pt>
                <c:pt idx="2">
                  <c:v>？</c:v>
                </c:pt>
              </c:strCache>
            </c:strRef>
          </c:cat>
          <c:val>
            <c:numRef>
              <c:f>Sheet1!$B$2:$B$4</c:f>
              <c:numCache>
                <c:formatCode>General</c:formatCode>
                <c:ptCount val="3"/>
                <c:pt idx="0">
                  <c:v>1829</c:v>
                </c:pt>
                <c:pt idx="1">
                  <c:v>306</c:v>
                </c:pt>
                <c:pt idx="2">
                  <c:v>110</c:v>
                </c:pt>
              </c:numCache>
            </c:numRef>
          </c:val>
          <c:extLst>
            <c:ext xmlns:c16="http://schemas.microsoft.com/office/drawing/2014/chart" uri="{C3380CC4-5D6E-409C-BE32-E72D297353CC}">
              <c16:uniqueId val="{00000000-81D7-4FEF-8F01-A7D67AB11D03}"/>
            </c:ext>
          </c:extLst>
        </c:ser>
        <c:dLbls>
          <c:showLegendKey val="0"/>
          <c:showVal val="0"/>
          <c:showCatName val="0"/>
          <c:showSerName val="0"/>
          <c:showPercent val="0"/>
          <c:showBubbleSize val="0"/>
        </c:dLbls>
        <c:gapWidth val="150"/>
        <c:overlap val="100"/>
        <c:axId val="552198584"/>
        <c:axId val="552198904"/>
      </c:barChart>
      <c:catAx>
        <c:axId val="552198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552198904"/>
        <c:crosses val="autoZero"/>
        <c:auto val="1"/>
        <c:lblAlgn val="ctr"/>
        <c:lblOffset val="100"/>
        <c:noMultiLvlLbl val="0"/>
      </c:catAx>
      <c:valAx>
        <c:axId val="552198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552198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4">
          <a:lumMod val="60000"/>
          <a:lumOff val="40000"/>
        </a:schemeClr>
      </a:solidFill>
    </a:ln>
    <a:effectLst/>
  </c:spPr>
  <c:txPr>
    <a:bodyPr/>
    <a:lstStyle/>
    <a:p>
      <a:pPr>
        <a:defRPr sz="1200"/>
      </a:pPr>
      <a:endParaRPr lang="zh-CN"/>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40" b="1" i="0" u="none" strike="noStrike" kern="1200" cap="all" spc="120" normalizeH="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#blocks cm1</a:t>
            </a:r>
            <a:endParaRPr lang="zh-CN"/>
          </a:p>
        </c:rich>
      </c:tx>
      <c:overlay val="0"/>
      <c:spPr>
        <a:noFill/>
        <a:ln>
          <a:noFill/>
        </a:ln>
        <a:effectLst/>
      </c:spPr>
      <c:txPr>
        <a:bodyPr rot="0" spcFirstLastPara="1" vertOverflow="ellipsis" vert="horz" wrap="square" anchor="ctr" anchorCtr="1"/>
        <a:lstStyle/>
        <a:p>
          <a:pPr>
            <a:defRPr sz="840" b="1" i="0" u="none" strike="noStrike" kern="1200" cap="all" spc="120" normalizeH="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title>
    <c:autoTitleDeleted val="0"/>
    <c:plotArea>
      <c:layout/>
      <c:lineChart>
        <c:grouping val="standard"/>
        <c:varyColors val="0"/>
        <c:ser>
          <c:idx val="0"/>
          <c:order val="0"/>
          <c:tx>
            <c:strRef>
              <c:f>Sheet1!$A$2</c:f>
              <c:strCache>
                <c:ptCount val="1"/>
                <c:pt idx="0">
                  <c:v>Recall</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Sheet1!$B$1:$K$1</c:f>
              <c:strCache>
                <c:ptCount val="10"/>
                <c:pt idx="0">
                  <c:v>1</c:v>
                </c:pt>
                <c:pt idx="1">
                  <c:v>2</c:v>
                </c:pt>
                <c:pt idx="2">
                  <c:v>3</c:v>
                </c:pt>
                <c:pt idx="3">
                  <c:v>4</c:v>
                </c:pt>
                <c:pt idx="4">
                  <c:v>5</c:v>
                </c:pt>
                <c:pt idx="5">
                  <c:v>6</c:v>
                </c:pt>
                <c:pt idx="6">
                  <c:v>7</c:v>
                </c:pt>
                <c:pt idx="7">
                  <c:v>8</c:v>
                </c:pt>
                <c:pt idx="8">
                  <c:v>9</c:v>
                </c:pt>
                <c:pt idx="9">
                  <c:v>10</c:v>
                </c:pt>
              </c:strCache>
            </c:strRef>
          </c:cat>
          <c:val>
            <c:numRef>
              <c:f>Sheet1!$B$2:$K$2</c:f>
              <c:numCache>
                <c:formatCode>General</c:formatCode>
                <c:ptCount val="10"/>
                <c:pt idx="0">
                  <c:v>0.4</c:v>
                </c:pt>
                <c:pt idx="1">
                  <c:v>0.6</c:v>
                </c:pt>
                <c:pt idx="2">
                  <c:v>0.5</c:v>
                </c:pt>
                <c:pt idx="3">
                  <c:v>0.9</c:v>
                </c:pt>
                <c:pt idx="4">
                  <c:v>0.8</c:v>
                </c:pt>
                <c:pt idx="5">
                  <c:v>0.9</c:v>
                </c:pt>
                <c:pt idx="6">
                  <c:v>0.9</c:v>
                </c:pt>
                <c:pt idx="7">
                  <c:v>0.9</c:v>
                </c:pt>
                <c:pt idx="8">
                  <c:v>0.9</c:v>
                </c:pt>
                <c:pt idx="9">
                  <c:v>0.9</c:v>
                </c:pt>
              </c:numCache>
            </c:numRef>
          </c:val>
          <c:smooth val="0"/>
          <c:extLst>
            <c:ext xmlns:c16="http://schemas.microsoft.com/office/drawing/2014/chart" uri="{C3380CC4-5D6E-409C-BE32-E72D297353CC}">
              <c16:uniqueId val="{00000000-FB16-44A8-9E30-511C4590A918}"/>
            </c:ext>
          </c:extLst>
        </c:ser>
        <c:ser>
          <c:idx val="1"/>
          <c:order val="1"/>
          <c:tx>
            <c:strRef>
              <c:f>Sheet1!$A$3</c:f>
              <c:strCache>
                <c:ptCount val="1"/>
                <c:pt idx="0">
                  <c:v>Precision</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Sheet1!$B$1:$K$1</c:f>
              <c:strCache>
                <c:ptCount val="10"/>
                <c:pt idx="0">
                  <c:v>1</c:v>
                </c:pt>
                <c:pt idx="1">
                  <c:v>2</c:v>
                </c:pt>
                <c:pt idx="2">
                  <c:v>3</c:v>
                </c:pt>
                <c:pt idx="3">
                  <c:v>4</c:v>
                </c:pt>
                <c:pt idx="4">
                  <c:v>5</c:v>
                </c:pt>
                <c:pt idx="5">
                  <c:v>6</c:v>
                </c:pt>
                <c:pt idx="6">
                  <c:v>7</c:v>
                </c:pt>
                <c:pt idx="7">
                  <c:v>8</c:v>
                </c:pt>
                <c:pt idx="8">
                  <c:v>9</c:v>
                </c:pt>
                <c:pt idx="9">
                  <c:v>10</c:v>
                </c:pt>
              </c:strCache>
            </c:strRef>
          </c:cat>
          <c:val>
            <c:numRef>
              <c:f>Sheet1!$B$3:$K$3</c:f>
              <c:numCache>
                <c:formatCode>General</c:formatCode>
                <c:ptCount val="10"/>
                <c:pt idx="0">
                  <c:v>0.4</c:v>
                </c:pt>
                <c:pt idx="1">
                  <c:v>0.25</c:v>
                </c:pt>
                <c:pt idx="2">
                  <c:v>0.23799999999999999</c:v>
                </c:pt>
                <c:pt idx="3">
                  <c:v>0.24299999999999999</c:v>
                </c:pt>
                <c:pt idx="4">
                  <c:v>0.26700000000000002</c:v>
                </c:pt>
                <c:pt idx="5">
                  <c:v>0.17299999999999999</c:v>
                </c:pt>
                <c:pt idx="6">
                  <c:v>0.191</c:v>
                </c:pt>
                <c:pt idx="7">
                  <c:v>0.20499999999999999</c:v>
                </c:pt>
                <c:pt idx="8">
                  <c:v>0.24299999999999999</c:v>
                </c:pt>
                <c:pt idx="9">
                  <c:v>0.24299999999999999</c:v>
                </c:pt>
              </c:numCache>
            </c:numRef>
          </c:val>
          <c:smooth val="0"/>
          <c:extLst>
            <c:ext xmlns:c16="http://schemas.microsoft.com/office/drawing/2014/chart" uri="{C3380CC4-5D6E-409C-BE32-E72D297353CC}">
              <c16:uniqueId val="{00000001-FB16-44A8-9E30-511C4590A918}"/>
            </c:ext>
          </c:extLst>
        </c:ser>
        <c:ser>
          <c:idx val="2"/>
          <c:order val="2"/>
          <c:tx>
            <c:strRef>
              <c:f>Sheet1!$A$4</c:f>
              <c:strCache>
                <c:ptCount val="1"/>
                <c:pt idx="0">
                  <c:v>G-mean</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strRef>
              <c:f>Sheet1!$B$1:$K$1</c:f>
              <c:strCache>
                <c:ptCount val="10"/>
                <c:pt idx="0">
                  <c:v>1</c:v>
                </c:pt>
                <c:pt idx="1">
                  <c:v>2</c:v>
                </c:pt>
                <c:pt idx="2">
                  <c:v>3</c:v>
                </c:pt>
                <c:pt idx="3">
                  <c:v>4</c:v>
                </c:pt>
                <c:pt idx="4">
                  <c:v>5</c:v>
                </c:pt>
                <c:pt idx="5">
                  <c:v>6</c:v>
                </c:pt>
                <c:pt idx="6">
                  <c:v>7</c:v>
                </c:pt>
                <c:pt idx="7">
                  <c:v>8</c:v>
                </c:pt>
                <c:pt idx="8">
                  <c:v>9</c:v>
                </c:pt>
                <c:pt idx="9">
                  <c:v>10</c:v>
                </c:pt>
              </c:strCache>
            </c:strRef>
          </c:cat>
          <c:val>
            <c:numRef>
              <c:f>Sheet1!$B$4:$K$4</c:f>
              <c:numCache>
                <c:formatCode>General</c:formatCode>
                <c:ptCount val="10"/>
                <c:pt idx="0">
                  <c:v>0.61199999999999999</c:v>
                </c:pt>
                <c:pt idx="1">
                  <c:v>0.69599999999999995</c:v>
                </c:pt>
                <c:pt idx="2">
                  <c:v>0.64400000000000002</c:v>
                </c:pt>
                <c:pt idx="3">
                  <c:v>0.79500000000000004</c:v>
                </c:pt>
                <c:pt idx="4">
                  <c:v>0.78300000000000003</c:v>
                </c:pt>
                <c:pt idx="5">
                  <c:v>0.69899999999999995</c:v>
                </c:pt>
                <c:pt idx="6">
                  <c:v>0.73199999999999998</c:v>
                </c:pt>
                <c:pt idx="7">
                  <c:v>0.752</c:v>
                </c:pt>
                <c:pt idx="8">
                  <c:v>0.79500000000000004</c:v>
                </c:pt>
                <c:pt idx="9">
                  <c:v>0.79500000000000004</c:v>
                </c:pt>
              </c:numCache>
            </c:numRef>
          </c:val>
          <c:smooth val="0"/>
          <c:extLst>
            <c:ext xmlns:c16="http://schemas.microsoft.com/office/drawing/2014/chart" uri="{C3380CC4-5D6E-409C-BE32-E72D297353CC}">
              <c16:uniqueId val="{00000002-FB16-44A8-9E30-511C4590A918}"/>
            </c:ext>
          </c:extLst>
        </c:ser>
        <c:ser>
          <c:idx val="3"/>
          <c:order val="3"/>
          <c:tx>
            <c:strRef>
              <c:f>Sheet1!$A$5</c:f>
              <c:strCache>
                <c:ptCount val="1"/>
                <c:pt idx="0">
                  <c:v>F1</c:v>
                </c:pt>
              </c:strCache>
            </c:strRef>
          </c:tx>
          <c:spPr>
            <a:ln w="22225" cap="rnd">
              <a:solidFill>
                <a:schemeClr val="accent4"/>
              </a:solidFill>
              <a:round/>
            </a:ln>
            <a:effectLst/>
          </c:spPr>
          <c:marker>
            <c:symbol val="x"/>
            <c:size val="6"/>
            <c:spPr>
              <a:noFill/>
              <a:ln w="9525">
                <a:solidFill>
                  <a:schemeClr val="accent4"/>
                </a:solidFill>
                <a:round/>
              </a:ln>
              <a:effectLst/>
            </c:spPr>
          </c:marker>
          <c:cat>
            <c:strRef>
              <c:f>Sheet1!$B$1:$K$1</c:f>
              <c:strCache>
                <c:ptCount val="10"/>
                <c:pt idx="0">
                  <c:v>1</c:v>
                </c:pt>
                <c:pt idx="1">
                  <c:v>2</c:v>
                </c:pt>
                <c:pt idx="2">
                  <c:v>3</c:v>
                </c:pt>
                <c:pt idx="3">
                  <c:v>4</c:v>
                </c:pt>
                <c:pt idx="4">
                  <c:v>5</c:v>
                </c:pt>
                <c:pt idx="5">
                  <c:v>6</c:v>
                </c:pt>
                <c:pt idx="6">
                  <c:v>7</c:v>
                </c:pt>
                <c:pt idx="7">
                  <c:v>8</c:v>
                </c:pt>
                <c:pt idx="8">
                  <c:v>9</c:v>
                </c:pt>
                <c:pt idx="9">
                  <c:v>10</c:v>
                </c:pt>
              </c:strCache>
            </c:strRef>
          </c:cat>
          <c:val>
            <c:numRef>
              <c:f>Sheet1!$B$5:$K$5</c:f>
              <c:numCache>
                <c:formatCode>General</c:formatCode>
                <c:ptCount val="10"/>
                <c:pt idx="0">
                  <c:v>0.4</c:v>
                </c:pt>
                <c:pt idx="1">
                  <c:v>0.35299999999999998</c:v>
                </c:pt>
                <c:pt idx="2">
                  <c:v>0.32300000000000001</c:v>
                </c:pt>
                <c:pt idx="3">
                  <c:v>0.38300000000000001</c:v>
                </c:pt>
                <c:pt idx="4">
                  <c:v>0.4</c:v>
                </c:pt>
                <c:pt idx="5">
                  <c:v>0.28999999999999998</c:v>
                </c:pt>
                <c:pt idx="6">
                  <c:v>0.316</c:v>
                </c:pt>
                <c:pt idx="7">
                  <c:v>0.33300000000000002</c:v>
                </c:pt>
                <c:pt idx="8">
                  <c:v>0.38300000000000001</c:v>
                </c:pt>
                <c:pt idx="9">
                  <c:v>0.38300000000000001</c:v>
                </c:pt>
              </c:numCache>
            </c:numRef>
          </c:val>
          <c:smooth val="0"/>
          <c:extLst>
            <c:ext xmlns:c16="http://schemas.microsoft.com/office/drawing/2014/chart" uri="{C3380CC4-5D6E-409C-BE32-E72D297353CC}">
              <c16:uniqueId val="{00000003-FB16-44A8-9E30-511C4590A918}"/>
            </c:ext>
          </c:extLst>
        </c:ser>
        <c:ser>
          <c:idx val="4"/>
          <c:order val="4"/>
          <c:tx>
            <c:strRef>
              <c:f>Sheet1!$A$6</c:f>
              <c:strCache>
                <c:ptCount val="1"/>
                <c:pt idx="0">
                  <c:v>AUCPRC</c:v>
                </c:pt>
              </c:strCache>
            </c:strRef>
          </c:tx>
          <c:spPr>
            <a:ln w="22225" cap="rnd">
              <a:solidFill>
                <a:schemeClr val="accent5"/>
              </a:solidFill>
              <a:round/>
            </a:ln>
            <a:effectLst/>
          </c:spPr>
          <c:marker>
            <c:symbol val="star"/>
            <c:size val="6"/>
            <c:spPr>
              <a:noFill/>
              <a:ln w="9525">
                <a:solidFill>
                  <a:schemeClr val="accent5"/>
                </a:solidFill>
                <a:round/>
              </a:ln>
              <a:effectLst/>
            </c:spPr>
          </c:marker>
          <c:cat>
            <c:strRef>
              <c:f>Sheet1!$B$1:$K$1</c:f>
              <c:strCache>
                <c:ptCount val="10"/>
                <c:pt idx="0">
                  <c:v>1</c:v>
                </c:pt>
                <c:pt idx="1">
                  <c:v>2</c:v>
                </c:pt>
                <c:pt idx="2">
                  <c:v>3</c:v>
                </c:pt>
                <c:pt idx="3">
                  <c:v>4</c:v>
                </c:pt>
                <c:pt idx="4">
                  <c:v>5</c:v>
                </c:pt>
                <c:pt idx="5">
                  <c:v>6</c:v>
                </c:pt>
                <c:pt idx="6">
                  <c:v>7</c:v>
                </c:pt>
                <c:pt idx="7">
                  <c:v>8</c:v>
                </c:pt>
                <c:pt idx="8">
                  <c:v>9</c:v>
                </c:pt>
                <c:pt idx="9">
                  <c:v>10</c:v>
                </c:pt>
              </c:strCache>
            </c:strRef>
          </c:cat>
          <c:val>
            <c:numRef>
              <c:f>Sheet1!$B$6:$K$6</c:f>
              <c:numCache>
                <c:formatCode>General</c:formatCode>
                <c:ptCount val="10"/>
                <c:pt idx="0">
                  <c:v>0.218</c:v>
                </c:pt>
                <c:pt idx="1">
                  <c:v>0.17199999999999999</c:v>
                </c:pt>
                <c:pt idx="2">
                  <c:v>0.19800000000000001</c:v>
                </c:pt>
                <c:pt idx="3">
                  <c:v>0.25600000000000001</c:v>
                </c:pt>
                <c:pt idx="4">
                  <c:v>0.27900000000000003</c:v>
                </c:pt>
                <c:pt idx="5">
                  <c:v>0.26500000000000001</c:v>
                </c:pt>
                <c:pt idx="6">
                  <c:v>0.26300000000000001</c:v>
                </c:pt>
                <c:pt idx="7">
                  <c:v>0.27</c:v>
                </c:pt>
                <c:pt idx="8">
                  <c:v>0.25600000000000001</c:v>
                </c:pt>
                <c:pt idx="9">
                  <c:v>0.25600000000000001</c:v>
                </c:pt>
              </c:numCache>
            </c:numRef>
          </c:val>
          <c:smooth val="0"/>
          <c:extLst>
            <c:ext xmlns:c16="http://schemas.microsoft.com/office/drawing/2014/chart" uri="{C3380CC4-5D6E-409C-BE32-E72D297353CC}">
              <c16:uniqueId val="{00000004-FB16-44A8-9E30-511C4590A918}"/>
            </c:ext>
          </c:extLst>
        </c:ser>
        <c:dLbls>
          <c:showLegendKey val="0"/>
          <c:showVal val="0"/>
          <c:showCatName val="0"/>
          <c:showSerName val="0"/>
          <c:showPercent val="0"/>
          <c:showBubbleSize val="0"/>
        </c:dLbls>
        <c:marker val="1"/>
        <c:smooth val="0"/>
        <c:axId val="1114712904"/>
        <c:axId val="1114712264"/>
      </c:lineChart>
      <c:catAx>
        <c:axId val="11147129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cap="all" spc="120" normalizeH="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114712264"/>
        <c:crosses val="autoZero"/>
        <c:auto val="1"/>
        <c:lblAlgn val="ctr"/>
        <c:lblOffset val="100"/>
        <c:noMultiLvlLbl val="0"/>
      </c:catAx>
      <c:valAx>
        <c:axId val="1114712264"/>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11471290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a:solidFill>
        <a:schemeClr val="accent1">
          <a:lumMod val="75000"/>
        </a:schemeClr>
      </a:solidFill>
    </a:ln>
    <a:effectLst/>
  </c:spPr>
  <c:txPr>
    <a:bodyPr/>
    <a:lstStyle/>
    <a:p>
      <a:pPr>
        <a:defRPr sz="700" b="1">
          <a:latin typeface="Arial" panose="020B0604020202020204" pitchFamily="34" charset="0"/>
          <a:cs typeface="Arial" panose="020B0604020202020204" pitchFamily="34" charset="0"/>
        </a:defRPr>
      </a:pPr>
      <a:endParaRPr lang="zh-CN"/>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40" b="1" i="0" u="none" strike="noStrike" kern="1200" cap="all" spc="120" normalizeH="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weight cm1</a:t>
            </a:r>
            <a:endParaRPr lang="zh-CN"/>
          </a:p>
        </c:rich>
      </c:tx>
      <c:overlay val="0"/>
      <c:spPr>
        <a:noFill/>
        <a:ln>
          <a:noFill/>
        </a:ln>
        <a:effectLst/>
      </c:spPr>
      <c:txPr>
        <a:bodyPr rot="0" spcFirstLastPara="1" vertOverflow="ellipsis" vert="horz" wrap="square" anchor="ctr" anchorCtr="1"/>
        <a:lstStyle/>
        <a:p>
          <a:pPr>
            <a:defRPr sz="840" b="1" i="0" u="none" strike="noStrike" kern="1200" cap="all" spc="120" normalizeH="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title>
    <c:autoTitleDeleted val="0"/>
    <c:plotArea>
      <c:layout/>
      <c:lineChart>
        <c:grouping val="standard"/>
        <c:varyColors val="0"/>
        <c:ser>
          <c:idx val="0"/>
          <c:order val="0"/>
          <c:tx>
            <c:strRef>
              <c:f>Sheet1!$A$2</c:f>
              <c:strCache>
                <c:ptCount val="1"/>
                <c:pt idx="0">
                  <c:v>Recall</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Sheet1!$B$1:$K$1</c:f>
              <c:strCache>
                <c:ptCount val="10"/>
                <c:pt idx="0">
                  <c:v>0.1</c:v>
                </c:pt>
                <c:pt idx="1">
                  <c:v>0.2</c:v>
                </c:pt>
                <c:pt idx="2">
                  <c:v>0.3</c:v>
                </c:pt>
                <c:pt idx="3">
                  <c:v>0.4</c:v>
                </c:pt>
                <c:pt idx="4">
                  <c:v>0.5</c:v>
                </c:pt>
                <c:pt idx="5">
                  <c:v>0.6</c:v>
                </c:pt>
                <c:pt idx="6">
                  <c:v>0.7</c:v>
                </c:pt>
                <c:pt idx="7">
                  <c:v>0.8</c:v>
                </c:pt>
                <c:pt idx="8">
                  <c:v>0.9</c:v>
                </c:pt>
                <c:pt idx="9">
                  <c:v>1</c:v>
                </c:pt>
              </c:strCache>
            </c:strRef>
          </c:cat>
          <c:val>
            <c:numRef>
              <c:f>Sheet1!$B$2:$K$2</c:f>
              <c:numCache>
                <c:formatCode>General</c:formatCode>
                <c:ptCount val="10"/>
                <c:pt idx="0">
                  <c:v>0.9</c:v>
                </c:pt>
                <c:pt idx="1">
                  <c:v>0.9</c:v>
                </c:pt>
                <c:pt idx="2">
                  <c:v>0.9</c:v>
                </c:pt>
                <c:pt idx="3">
                  <c:v>0.9</c:v>
                </c:pt>
                <c:pt idx="4">
                  <c:v>0.9</c:v>
                </c:pt>
                <c:pt idx="5">
                  <c:v>0.9</c:v>
                </c:pt>
                <c:pt idx="6">
                  <c:v>0.9</c:v>
                </c:pt>
                <c:pt idx="7">
                  <c:v>0.9</c:v>
                </c:pt>
                <c:pt idx="8">
                  <c:v>0.9</c:v>
                </c:pt>
                <c:pt idx="9">
                  <c:v>0.9</c:v>
                </c:pt>
              </c:numCache>
            </c:numRef>
          </c:val>
          <c:smooth val="0"/>
          <c:extLst>
            <c:ext xmlns:c16="http://schemas.microsoft.com/office/drawing/2014/chart" uri="{C3380CC4-5D6E-409C-BE32-E72D297353CC}">
              <c16:uniqueId val="{00000000-9DCF-4FD5-A924-56E5B34E769E}"/>
            </c:ext>
          </c:extLst>
        </c:ser>
        <c:ser>
          <c:idx val="1"/>
          <c:order val="1"/>
          <c:tx>
            <c:strRef>
              <c:f>Sheet1!$A$3</c:f>
              <c:strCache>
                <c:ptCount val="1"/>
                <c:pt idx="0">
                  <c:v>Precision</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Sheet1!$B$1:$K$1</c:f>
              <c:strCache>
                <c:ptCount val="10"/>
                <c:pt idx="0">
                  <c:v>0.1</c:v>
                </c:pt>
                <c:pt idx="1">
                  <c:v>0.2</c:v>
                </c:pt>
                <c:pt idx="2">
                  <c:v>0.3</c:v>
                </c:pt>
                <c:pt idx="3">
                  <c:v>0.4</c:v>
                </c:pt>
                <c:pt idx="4">
                  <c:v>0.5</c:v>
                </c:pt>
                <c:pt idx="5">
                  <c:v>0.6</c:v>
                </c:pt>
                <c:pt idx="6">
                  <c:v>0.7</c:v>
                </c:pt>
                <c:pt idx="7">
                  <c:v>0.8</c:v>
                </c:pt>
                <c:pt idx="8">
                  <c:v>0.9</c:v>
                </c:pt>
                <c:pt idx="9">
                  <c:v>1</c:v>
                </c:pt>
              </c:strCache>
            </c:strRef>
          </c:cat>
          <c:val>
            <c:numRef>
              <c:f>Sheet1!$B$3:$K$3</c:f>
              <c:numCache>
                <c:formatCode>General</c:formatCode>
                <c:ptCount val="10"/>
                <c:pt idx="0">
                  <c:v>0.18</c:v>
                </c:pt>
                <c:pt idx="1">
                  <c:v>0.17299999999999999</c:v>
                </c:pt>
                <c:pt idx="2">
                  <c:v>0.17299999999999999</c:v>
                </c:pt>
                <c:pt idx="3">
                  <c:v>0.18</c:v>
                </c:pt>
                <c:pt idx="4">
                  <c:v>0.18</c:v>
                </c:pt>
                <c:pt idx="5">
                  <c:v>0.17299999999999999</c:v>
                </c:pt>
                <c:pt idx="6">
                  <c:v>0.17</c:v>
                </c:pt>
                <c:pt idx="7">
                  <c:v>0.17</c:v>
                </c:pt>
                <c:pt idx="8">
                  <c:v>0.17</c:v>
                </c:pt>
                <c:pt idx="9">
                  <c:v>0.123</c:v>
                </c:pt>
              </c:numCache>
            </c:numRef>
          </c:val>
          <c:smooth val="0"/>
          <c:extLst>
            <c:ext xmlns:c16="http://schemas.microsoft.com/office/drawing/2014/chart" uri="{C3380CC4-5D6E-409C-BE32-E72D297353CC}">
              <c16:uniqueId val="{00000001-9DCF-4FD5-A924-56E5B34E769E}"/>
            </c:ext>
          </c:extLst>
        </c:ser>
        <c:ser>
          <c:idx val="2"/>
          <c:order val="2"/>
          <c:tx>
            <c:strRef>
              <c:f>Sheet1!$A$4</c:f>
              <c:strCache>
                <c:ptCount val="1"/>
                <c:pt idx="0">
                  <c:v>G-mean</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strRef>
              <c:f>Sheet1!$B$1:$K$1</c:f>
              <c:strCache>
                <c:ptCount val="10"/>
                <c:pt idx="0">
                  <c:v>0.1</c:v>
                </c:pt>
                <c:pt idx="1">
                  <c:v>0.2</c:v>
                </c:pt>
                <c:pt idx="2">
                  <c:v>0.3</c:v>
                </c:pt>
                <c:pt idx="3">
                  <c:v>0.4</c:v>
                </c:pt>
                <c:pt idx="4">
                  <c:v>0.5</c:v>
                </c:pt>
                <c:pt idx="5">
                  <c:v>0.6</c:v>
                </c:pt>
                <c:pt idx="6">
                  <c:v>0.7</c:v>
                </c:pt>
                <c:pt idx="7">
                  <c:v>0.8</c:v>
                </c:pt>
                <c:pt idx="8">
                  <c:v>0.9</c:v>
                </c:pt>
                <c:pt idx="9">
                  <c:v>1</c:v>
                </c:pt>
              </c:strCache>
            </c:strRef>
          </c:cat>
          <c:val>
            <c:numRef>
              <c:f>Sheet1!$B$4:$K$4</c:f>
              <c:numCache>
                <c:formatCode>General</c:formatCode>
                <c:ptCount val="10"/>
                <c:pt idx="0">
                  <c:v>0.71199999999999997</c:v>
                </c:pt>
                <c:pt idx="1">
                  <c:v>0.69899999999999995</c:v>
                </c:pt>
                <c:pt idx="2">
                  <c:v>0.69899999999999995</c:v>
                </c:pt>
                <c:pt idx="3">
                  <c:v>0.71199999999999997</c:v>
                </c:pt>
                <c:pt idx="4">
                  <c:v>0.71199999999999997</c:v>
                </c:pt>
                <c:pt idx="5">
                  <c:v>0.69899999999999995</c:v>
                </c:pt>
                <c:pt idx="6">
                  <c:v>0.69199999999999995</c:v>
                </c:pt>
                <c:pt idx="7">
                  <c:v>0.69199999999999995</c:v>
                </c:pt>
                <c:pt idx="8">
                  <c:v>0.69199999999999995</c:v>
                </c:pt>
                <c:pt idx="9">
                  <c:v>0.53600000000000003</c:v>
                </c:pt>
              </c:numCache>
            </c:numRef>
          </c:val>
          <c:smooth val="0"/>
          <c:extLst>
            <c:ext xmlns:c16="http://schemas.microsoft.com/office/drawing/2014/chart" uri="{C3380CC4-5D6E-409C-BE32-E72D297353CC}">
              <c16:uniqueId val="{00000002-9DCF-4FD5-A924-56E5B34E769E}"/>
            </c:ext>
          </c:extLst>
        </c:ser>
        <c:ser>
          <c:idx val="3"/>
          <c:order val="3"/>
          <c:tx>
            <c:strRef>
              <c:f>Sheet1!$A$5</c:f>
              <c:strCache>
                <c:ptCount val="1"/>
                <c:pt idx="0">
                  <c:v>F1</c:v>
                </c:pt>
              </c:strCache>
            </c:strRef>
          </c:tx>
          <c:spPr>
            <a:ln w="22225" cap="rnd">
              <a:solidFill>
                <a:schemeClr val="accent4"/>
              </a:solidFill>
              <a:round/>
            </a:ln>
            <a:effectLst/>
          </c:spPr>
          <c:marker>
            <c:symbol val="x"/>
            <c:size val="6"/>
            <c:spPr>
              <a:noFill/>
              <a:ln w="9525">
                <a:solidFill>
                  <a:schemeClr val="accent4"/>
                </a:solidFill>
                <a:round/>
              </a:ln>
              <a:effectLst/>
            </c:spPr>
          </c:marker>
          <c:cat>
            <c:strRef>
              <c:f>Sheet1!$B$1:$K$1</c:f>
              <c:strCache>
                <c:ptCount val="10"/>
                <c:pt idx="0">
                  <c:v>0.1</c:v>
                </c:pt>
                <c:pt idx="1">
                  <c:v>0.2</c:v>
                </c:pt>
                <c:pt idx="2">
                  <c:v>0.3</c:v>
                </c:pt>
                <c:pt idx="3">
                  <c:v>0.4</c:v>
                </c:pt>
                <c:pt idx="4">
                  <c:v>0.5</c:v>
                </c:pt>
                <c:pt idx="5">
                  <c:v>0.6</c:v>
                </c:pt>
                <c:pt idx="6">
                  <c:v>0.7</c:v>
                </c:pt>
                <c:pt idx="7">
                  <c:v>0.8</c:v>
                </c:pt>
                <c:pt idx="8">
                  <c:v>0.9</c:v>
                </c:pt>
                <c:pt idx="9">
                  <c:v>1</c:v>
                </c:pt>
              </c:strCache>
            </c:strRef>
          </c:cat>
          <c:val>
            <c:numRef>
              <c:f>Sheet1!$B$5:$K$5</c:f>
              <c:numCache>
                <c:formatCode>General</c:formatCode>
                <c:ptCount val="10"/>
                <c:pt idx="0">
                  <c:v>0.3</c:v>
                </c:pt>
                <c:pt idx="1">
                  <c:v>0.28999999999999998</c:v>
                </c:pt>
                <c:pt idx="2">
                  <c:v>0.28999999999999998</c:v>
                </c:pt>
                <c:pt idx="3">
                  <c:v>0.3</c:v>
                </c:pt>
                <c:pt idx="4">
                  <c:v>0.3</c:v>
                </c:pt>
                <c:pt idx="5">
                  <c:v>0.28999999999999998</c:v>
                </c:pt>
                <c:pt idx="6">
                  <c:v>0.28599999999999998</c:v>
                </c:pt>
                <c:pt idx="7">
                  <c:v>0.28599999999999998</c:v>
                </c:pt>
                <c:pt idx="8">
                  <c:v>0.28599999999999998</c:v>
                </c:pt>
                <c:pt idx="9">
                  <c:v>0.217</c:v>
                </c:pt>
              </c:numCache>
            </c:numRef>
          </c:val>
          <c:smooth val="0"/>
          <c:extLst>
            <c:ext xmlns:c16="http://schemas.microsoft.com/office/drawing/2014/chart" uri="{C3380CC4-5D6E-409C-BE32-E72D297353CC}">
              <c16:uniqueId val="{00000003-9DCF-4FD5-A924-56E5B34E769E}"/>
            </c:ext>
          </c:extLst>
        </c:ser>
        <c:ser>
          <c:idx val="4"/>
          <c:order val="4"/>
          <c:tx>
            <c:strRef>
              <c:f>Sheet1!$A$6</c:f>
              <c:strCache>
                <c:ptCount val="1"/>
                <c:pt idx="0">
                  <c:v>AUCPRC</c:v>
                </c:pt>
              </c:strCache>
            </c:strRef>
          </c:tx>
          <c:spPr>
            <a:ln w="22225" cap="rnd">
              <a:solidFill>
                <a:schemeClr val="accent5"/>
              </a:solidFill>
              <a:round/>
            </a:ln>
            <a:effectLst/>
          </c:spPr>
          <c:marker>
            <c:symbol val="star"/>
            <c:size val="6"/>
            <c:spPr>
              <a:noFill/>
              <a:ln w="9525">
                <a:solidFill>
                  <a:schemeClr val="accent5"/>
                </a:solidFill>
                <a:round/>
              </a:ln>
              <a:effectLst/>
            </c:spPr>
          </c:marker>
          <c:cat>
            <c:strRef>
              <c:f>Sheet1!$B$1:$K$1</c:f>
              <c:strCache>
                <c:ptCount val="10"/>
                <c:pt idx="0">
                  <c:v>0.1</c:v>
                </c:pt>
                <c:pt idx="1">
                  <c:v>0.2</c:v>
                </c:pt>
                <c:pt idx="2">
                  <c:v>0.3</c:v>
                </c:pt>
                <c:pt idx="3">
                  <c:v>0.4</c:v>
                </c:pt>
                <c:pt idx="4">
                  <c:v>0.5</c:v>
                </c:pt>
                <c:pt idx="5">
                  <c:v>0.6</c:v>
                </c:pt>
                <c:pt idx="6">
                  <c:v>0.7</c:v>
                </c:pt>
                <c:pt idx="7">
                  <c:v>0.8</c:v>
                </c:pt>
                <c:pt idx="8">
                  <c:v>0.9</c:v>
                </c:pt>
                <c:pt idx="9">
                  <c:v>1</c:v>
                </c:pt>
              </c:strCache>
            </c:strRef>
          </c:cat>
          <c:val>
            <c:numRef>
              <c:f>Sheet1!$B$6:$K$6</c:f>
              <c:numCache>
                <c:formatCode>General</c:formatCode>
                <c:ptCount val="10"/>
                <c:pt idx="0">
                  <c:v>0.26700000000000002</c:v>
                </c:pt>
                <c:pt idx="1">
                  <c:v>0.214</c:v>
                </c:pt>
                <c:pt idx="2">
                  <c:v>0.217</c:v>
                </c:pt>
                <c:pt idx="3">
                  <c:v>0.21299999999999999</c:v>
                </c:pt>
                <c:pt idx="4">
                  <c:v>0.23499999999999999</c:v>
                </c:pt>
                <c:pt idx="5">
                  <c:v>0.252</c:v>
                </c:pt>
                <c:pt idx="6">
                  <c:v>0.25600000000000001</c:v>
                </c:pt>
                <c:pt idx="7">
                  <c:v>0.252</c:v>
                </c:pt>
                <c:pt idx="8">
                  <c:v>0.22800000000000001</c:v>
                </c:pt>
                <c:pt idx="9">
                  <c:v>0.20599999999999999</c:v>
                </c:pt>
              </c:numCache>
            </c:numRef>
          </c:val>
          <c:smooth val="0"/>
          <c:extLst>
            <c:ext xmlns:c16="http://schemas.microsoft.com/office/drawing/2014/chart" uri="{C3380CC4-5D6E-409C-BE32-E72D297353CC}">
              <c16:uniqueId val="{00000004-9DCF-4FD5-A924-56E5B34E769E}"/>
            </c:ext>
          </c:extLst>
        </c:ser>
        <c:dLbls>
          <c:showLegendKey val="0"/>
          <c:showVal val="0"/>
          <c:showCatName val="0"/>
          <c:showSerName val="0"/>
          <c:showPercent val="0"/>
          <c:showBubbleSize val="0"/>
        </c:dLbls>
        <c:marker val="1"/>
        <c:smooth val="0"/>
        <c:axId val="924527992"/>
        <c:axId val="924530872"/>
      </c:lineChart>
      <c:catAx>
        <c:axId val="9245279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cap="all" spc="120" normalizeH="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924530872"/>
        <c:crosses val="autoZero"/>
        <c:auto val="1"/>
        <c:lblAlgn val="ctr"/>
        <c:lblOffset val="100"/>
        <c:noMultiLvlLbl val="0"/>
      </c:catAx>
      <c:valAx>
        <c:axId val="924530872"/>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92452799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lumMod val="75000"/>
        </a:schemeClr>
      </a:solidFill>
    </a:ln>
    <a:effectLst/>
  </c:spPr>
  <c:txPr>
    <a:bodyPr/>
    <a:lstStyle/>
    <a:p>
      <a:pPr>
        <a:defRPr sz="700" b="1">
          <a:latin typeface="Arial" panose="020B0604020202020204" pitchFamily="34" charset="0"/>
          <a:cs typeface="Arial" panose="020B0604020202020204" pitchFamily="34" charset="0"/>
        </a:defRPr>
      </a:pPr>
      <a:endParaRPr lang="zh-CN"/>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40" b="1" i="0" u="none" strike="noStrike" kern="1200" cap="all" spc="120" normalizeH="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weight mw1</a:t>
            </a:r>
            <a:endParaRPr lang="zh-CN"/>
          </a:p>
        </c:rich>
      </c:tx>
      <c:overlay val="0"/>
      <c:spPr>
        <a:noFill/>
        <a:ln>
          <a:noFill/>
        </a:ln>
        <a:effectLst/>
      </c:spPr>
      <c:txPr>
        <a:bodyPr rot="0" spcFirstLastPara="1" vertOverflow="ellipsis" vert="horz" wrap="square" anchor="ctr" anchorCtr="1"/>
        <a:lstStyle/>
        <a:p>
          <a:pPr>
            <a:defRPr sz="840" b="1" i="0" u="none" strike="noStrike" kern="1200" cap="all" spc="120" normalizeH="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title>
    <c:autoTitleDeleted val="0"/>
    <c:plotArea>
      <c:layout/>
      <c:lineChart>
        <c:grouping val="standard"/>
        <c:varyColors val="0"/>
        <c:ser>
          <c:idx val="0"/>
          <c:order val="0"/>
          <c:tx>
            <c:strRef>
              <c:f>Sheet1!$A$2</c:f>
              <c:strCache>
                <c:ptCount val="1"/>
                <c:pt idx="0">
                  <c:v>Recall</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Sheet1!$B$1:$K$1</c:f>
              <c:strCache>
                <c:ptCount val="10"/>
                <c:pt idx="0">
                  <c:v>0.1</c:v>
                </c:pt>
                <c:pt idx="1">
                  <c:v>0.2</c:v>
                </c:pt>
                <c:pt idx="2">
                  <c:v>0.3</c:v>
                </c:pt>
                <c:pt idx="3">
                  <c:v>0.4</c:v>
                </c:pt>
                <c:pt idx="4">
                  <c:v>0.5</c:v>
                </c:pt>
                <c:pt idx="5">
                  <c:v>0.6</c:v>
                </c:pt>
                <c:pt idx="6">
                  <c:v>0.7</c:v>
                </c:pt>
                <c:pt idx="7">
                  <c:v>0.8</c:v>
                </c:pt>
                <c:pt idx="8">
                  <c:v>0.9</c:v>
                </c:pt>
                <c:pt idx="9">
                  <c:v>1</c:v>
                </c:pt>
              </c:strCache>
            </c:strRef>
          </c:cat>
          <c:val>
            <c:numRef>
              <c:f>Sheet1!$B$2:$K$2</c:f>
              <c:numCache>
                <c:formatCode>General</c:formatCode>
                <c:ptCount val="10"/>
                <c:pt idx="0">
                  <c:v>0.77800000000000002</c:v>
                </c:pt>
                <c:pt idx="1">
                  <c:v>0.77800000000000002</c:v>
                </c:pt>
                <c:pt idx="2">
                  <c:v>0.88900000000000001</c:v>
                </c:pt>
                <c:pt idx="3">
                  <c:v>0.88900000000000001</c:v>
                </c:pt>
                <c:pt idx="4">
                  <c:v>0.77800000000000002</c:v>
                </c:pt>
                <c:pt idx="5">
                  <c:v>0.77800000000000002</c:v>
                </c:pt>
                <c:pt idx="6">
                  <c:v>0.77800000000000002</c:v>
                </c:pt>
                <c:pt idx="7">
                  <c:v>0.77800000000000002</c:v>
                </c:pt>
                <c:pt idx="8">
                  <c:v>0.77800000000000002</c:v>
                </c:pt>
                <c:pt idx="9">
                  <c:v>0.77800000000000002</c:v>
                </c:pt>
              </c:numCache>
            </c:numRef>
          </c:val>
          <c:smooth val="0"/>
          <c:extLst>
            <c:ext xmlns:c16="http://schemas.microsoft.com/office/drawing/2014/chart" uri="{C3380CC4-5D6E-409C-BE32-E72D297353CC}">
              <c16:uniqueId val="{00000000-FCFD-44F9-84C4-705A01B71C35}"/>
            </c:ext>
          </c:extLst>
        </c:ser>
        <c:ser>
          <c:idx val="1"/>
          <c:order val="1"/>
          <c:tx>
            <c:strRef>
              <c:f>Sheet1!$A$3</c:f>
              <c:strCache>
                <c:ptCount val="1"/>
                <c:pt idx="0">
                  <c:v>Precision</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Sheet1!$B$1:$K$1</c:f>
              <c:strCache>
                <c:ptCount val="10"/>
                <c:pt idx="0">
                  <c:v>0.1</c:v>
                </c:pt>
                <c:pt idx="1">
                  <c:v>0.2</c:v>
                </c:pt>
                <c:pt idx="2">
                  <c:v>0.3</c:v>
                </c:pt>
                <c:pt idx="3">
                  <c:v>0.4</c:v>
                </c:pt>
                <c:pt idx="4">
                  <c:v>0.5</c:v>
                </c:pt>
                <c:pt idx="5">
                  <c:v>0.6</c:v>
                </c:pt>
                <c:pt idx="6">
                  <c:v>0.7</c:v>
                </c:pt>
                <c:pt idx="7">
                  <c:v>0.8</c:v>
                </c:pt>
                <c:pt idx="8">
                  <c:v>0.9</c:v>
                </c:pt>
                <c:pt idx="9">
                  <c:v>1</c:v>
                </c:pt>
              </c:strCache>
            </c:strRef>
          </c:cat>
          <c:val>
            <c:numRef>
              <c:f>Sheet1!$B$3:$K$3</c:f>
              <c:numCache>
                <c:formatCode>General</c:formatCode>
                <c:ptCount val="10"/>
                <c:pt idx="0">
                  <c:v>0.14599999999999999</c:v>
                </c:pt>
                <c:pt idx="1">
                  <c:v>0.14899999999999999</c:v>
                </c:pt>
                <c:pt idx="2">
                  <c:v>0.157</c:v>
                </c:pt>
                <c:pt idx="3">
                  <c:v>0.157</c:v>
                </c:pt>
                <c:pt idx="4">
                  <c:v>0.14599999999999999</c:v>
                </c:pt>
                <c:pt idx="5">
                  <c:v>0.14599999999999999</c:v>
                </c:pt>
                <c:pt idx="6">
                  <c:v>0.14599999999999999</c:v>
                </c:pt>
                <c:pt idx="7">
                  <c:v>0.154</c:v>
                </c:pt>
                <c:pt idx="8">
                  <c:v>0.152</c:v>
                </c:pt>
                <c:pt idx="9">
                  <c:v>0.14599999999999999</c:v>
                </c:pt>
              </c:numCache>
            </c:numRef>
          </c:val>
          <c:smooth val="0"/>
          <c:extLst>
            <c:ext xmlns:c16="http://schemas.microsoft.com/office/drawing/2014/chart" uri="{C3380CC4-5D6E-409C-BE32-E72D297353CC}">
              <c16:uniqueId val="{00000001-FCFD-44F9-84C4-705A01B71C35}"/>
            </c:ext>
          </c:extLst>
        </c:ser>
        <c:ser>
          <c:idx val="2"/>
          <c:order val="2"/>
          <c:tx>
            <c:strRef>
              <c:f>Sheet1!$A$4</c:f>
              <c:strCache>
                <c:ptCount val="1"/>
                <c:pt idx="0">
                  <c:v>G-mean</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strRef>
              <c:f>Sheet1!$B$1:$K$1</c:f>
              <c:strCache>
                <c:ptCount val="10"/>
                <c:pt idx="0">
                  <c:v>0.1</c:v>
                </c:pt>
                <c:pt idx="1">
                  <c:v>0.2</c:v>
                </c:pt>
                <c:pt idx="2">
                  <c:v>0.3</c:v>
                </c:pt>
                <c:pt idx="3">
                  <c:v>0.4</c:v>
                </c:pt>
                <c:pt idx="4">
                  <c:v>0.5</c:v>
                </c:pt>
                <c:pt idx="5">
                  <c:v>0.6</c:v>
                </c:pt>
                <c:pt idx="6">
                  <c:v>0.7</c:v>
                </c:pt>
                <c:pt idx="7">
                  <c:v>0.8</c:v>
                </c:pt>
                <c:pt idx="8">
                  <c:v>0.9</c:v>
                </c:pt>
                <c:pt idx="9">
                  <c:v>1</c:v>
                </c:pt>
              </c:strCache>
            </c:strRef>
          </c:cat>
          <c:val>
            <c:numRef>
              <c:f>Sheet1!$B$4:$K$4</c:f>
              <c:numCache>
                <c:formatCode>General</c:formatCode>
                <c:ptCount val="10"/>
                <c:pt idx="0">
                  <c:v>0.70199999999999996</c:v>
                </c:pt>
                <c:pt idx="1">
                  <c:v>0.70699999999999996</c:v>
                </c:pt>
                <c:pt idx="2">
                  <c:v>0.74</c:v>
                </c:pt>
                <c:pt idx="3">
                  <c:v>0.74</c:v>
                </c:pt>
                <c:pt idx="4">
                  <c:v>0.70199999999999996</c:v>
                </c:pt>
                <c:pt idx="5">
                  <c:v>0.70199999999999996</c:v>
                </c:pt>
                <c:pt idx="6">
                  <c:v>0.70199999999999996</c:v>
                </c:pt>
                <c:pt idx="7">
                  <c:v>0.73499999999999999</c:v>
                </c:pt>
                <c:pt idx="8">
                  <c:v>0.71199999999999997</c:v>
                </c:pt>
                <c:pt idx="9">
                  <c:v>0.70199999999999996</c:v>
                </c:pt>
              </c:numCache>
            </c:numRef>
          </c:val>
          <c:smooth val="0"/>
          <c:extLst>
            <c:ext xmlns:c16="http://schemas.microsoft.com/office/drawing/2014/chart" uri="{C3380CC4-5D6E-409C-BE32-E72D297353CC}">
              <c16:uniqueId val="{00000002-FCFD-44F9-84C4-705A01B71C35}"/>
            </c:ext>
          </c:extLst>
        </c:ser>
        <c:ser>
          <c:idx val="3"/>
          <c:order val="3"/>
          <c:tx>
            <c:strRef>
              <c:f>Sheet1!$A$5</c:f>
              <c:strCache>
                <c:ptCount val="1"/>
                <c:pt idx="0">
                  <c:v>F1</c:v>
                </c:pt>
              </c:strCache>
            </c:strRef>
          </c:tx>
          <c:spPr>
            <a:ln w="22225" cap="rnd">
              <a:solidFill>
                <a:schemeClr val="accent4"/>
              </a:solidFill>
              <a:round/>
            </a:ln>
            <a:effectLst/>
          </c:spPr>
          <c:marker>
            <c:symbol val="x"/>
            <c:size val="6"/>
            <c:spPr>
              <a:noFill/>
              <a:ln w="9525">
                <a:solidFill>
                  <a:schemeClr val="accent4"/>
                </a:solidFill>
                <a:round/>
              </a:ln>
              <a:effectLst/>
            </c:spPr>
          </c:marker>
          <c:cat>
            <c:strRef>
              <c:f>Sheet1!$B$1:$K$1</c:f>
              <c:strCache>
                <c:ptCount val="10"/>
                <c:pt idx="0">
                  <c:v>0.1</c:v>
                </c:pt>
                <c:pt idx="1">
                  <c:v>0.2</c:v>
                </c:pt>
                <c:pt idx="2">
                  <c:v>0.3</c:v>
                </c:pt>
                <c:pt idx="3">
                  <c:v>0.4</c:v>
                </c:pt>
                <c:pt idx="4">
                  <c:v>0.5</c:v>
                </c:pt>
                <c:pt idx="5">
                  <c:v>0.6</c:v>
                </c:pt>
                <c:pt idx="6">
                  <c:v>0.7</c:v>
                </c:pt>
                <c:pt idx="7">
                  <c:v>0.8</c:v>
                </c:pt>
                <c:pt idx="8">
                  <c:v>0.9</c:v>
                </c:pt>
                <c:pt idx="9">
                  <c:v>1</c:v>
                </c:pt>
              </c:strCache>
            </c:strRef>
          </c:cat>
          <c:val>
            <c:numRef>
              <c:f>Sheet1!$B$5:$K$5</c:f>
              <c:numCache>
                <c:formatCode>General</c:formatCode>
                <c:ptCount val="10"/>
                <c:pt idx="0">
                  <c:v>0.245</c:v>
                </c:pt>
                <c:pt idx="1">
                  <c:v>0.25</c:v>
                </c:pt>
                <c:pt idx="2">
                  <c:v>0.26700000000000002</c:v>
                </c:pt>
                <c:pt idx="3">
                  <c:v>0.26700000000000002</c:v>
                </c:pt>
                <c:pt idx="4">
                  <c:v>0.245</c:v>
                </c:pt>
                <c:pt idx="5">
                  <c:v>0.245</c:v>
                </c:pt>
                <c:pt idx="6">
                  <c:v>0.245</c:v>
                </c:pt>
                <c:pt idx="7">
                  <c:v>0.26200000000000001</c:v>
                </c:pt>
                <c:pt idx="8">
                  <c:v>0.255</c:v>
                </c:pt>
                <c:pt idx="9">
                  <c:v>0.245</c:v>
                </c:pt>
              </c:numCache>
            </c:numRef>
          </c:val>
          <c:smooth val="0"/>
          <c:extLst>
            <c:ext xmlns:c16="http://schemas.microsoft.com/office/drawing/2014/chart" uri="{C3380CC4-5D6E-409C-BE32-E72D297353CC}">
              <c16:uniqueId val="{00000003-FCFD-44F9-84C4-705A01B71C35}"/>
            </c:ext>
          </c:extLst>
        </c:ser>
        <c:ser>
          <c:idx val="4"/>
          <c:order val="4"/>
          <c:tx>
            <c:strRef>
              <c:f>Sheet1!$A$6</c:f>
              <c:strCache>
                <c:ptCount val="1"/>
                <c:pt idx="0">
                  <c:v>AUCPRC</c:v>
                </c:pt>
              </c:strCache>
            </c:strRef>
          </c:tx>
          <c:spPr>
            <a:ln w="22225" cap="rnd">
              <a:solidFill>
                <a:schemeClr val="accent5"/>
              </a:solidFill>
              <a:round/>
            </a:ln>
            <a:effectLst/>
          </c:spPr>
          <c:marker>
            <c:symbol val="star"/>
            <c:size val="6"/>
            <c:spPr>
              <a:noFill/>
              <a:ln w="9525">
                <a:solidFill>
                  <a:schemeClr val="accent5"/>
                </a:solidFill>
                <a:round/>
              </a:ln>
              <a:effectLst/>
            </c:spPr>
          </c:marker>
          <c:cat>
            <c:strRef>
              <c:f>Sheet1!$B$1:$K$1</c:f>
              <c:strCache>
                <c:ptCount val="10"/>
                <c:pt idx="0">
                  <c:v>0.1</c:v>
                </c:pt>
                <c:pt idx="1">
                  <c:v>0.2</c:v>
                </c:pt>
                <c:pt idx="2">
                  <c:v>0.3</c:v>
                </c:pt>
                <c:pt idx="3">
                  <c:v>0.4</c:v>
                </c:pt>
                <c:pt idx="4">
                  <c:v>0.5</c:v>
                </c:pt>
                <c:pt idx="5">
                  <c:v>0.6</c:v>
                </c:pt>
                <c:pt idx="6">
                  <c:v>0.7</c:v>
                </c:pt>
                <c:pt idx="7">
                  <c:v>0.8</c:v>
                </c:pt>
                <c:pt idx="8">
                  <c:v>0.9</c:v>
                </c:pt>
                <c:pt idx="9">
                  <c:v>1</c:v>
                </c:pt>
              </c:strCache>
            </c:strRef>
          </c:cat>
          <c:val>
            <c:numRef>
              <c:f>Sheet1!$B$6:$K$6</c:f>
              <c:numCache>
                <c:formatCode>General</c:formatCode>
                <c:ptCount val="10"/>
                <c:pt idx="0">
                  <c:v>0.22500000000000001</c:v>
                </c:pt>
                <c:pt idx="1">
                  <c:v>0.24199999999999999</c:v>
                </c:pt>
                <c:pt idx="2">
                  <c:v>0.20499999999999999</c:v>
                </c:pt>
                <c:pt idx="3">
                  <c:v>0.21099999999999999</c:v>
                </c:pt>
                <c:pt idx="4">
                  <c:v>0.19400000000000001</c:v>
                </c:pt>
                <c:pt idx="5">
                  <c:v>0.189</c:v>
                </c:pt>
                <c:pt idx="6">
                  <c:v>0.189</c:v>
                </c:pt>
                <c:pt idx="7">
                  <c:v>0.156</c:v>
                </c:pt>
                <c:pt idx="8">
                  <c:v>0.16400000000000001</c:v>
                </c:pt>
                <c:pt idx="9">
                  <c:v>0.16400000000000001</c:v>
                </c:pt>
              </c:numCache>
            </c:numRef>
          </c:val>
          <c:smooth val="0"/>
          <c:extLst>
            <c:ext xmlns:c16="http://schemas.microsoft.com/office/drawing/2014/chart" uri="{C3380CC4-5D6E-409C-BE32-E72D297353CC}">
              <c16:uniqueId val="{00000004-FCFD-44F9-84C4-705A01B71C35}"/>
            </c:ext>
          </c:extLst>
        </c:ser>
        <c:dLbls>
          <c:showLegendKey val="0"/>
          <c:showVal val="0"/>
          <c:showCatName val="0"/>
          <c:showSerName val="0"/>
          <c:showPercent val="0"/>
          <c:showBubbleSize val="0"/>
        </c:dLbls>
        <c:marker val="1"/>
        <c:smooth val="0"/>
        <c:axId val="1008379704"/>
        <c:axId val="1008376184"/>
      </c:lineChart>
      <c:catAx>
        <c:axId val="10083797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cap="all" spc="120" normalizeH="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008376184"/>
        <c:crosses val="autoZero"/>
        <c:auto val="1"/>
        <c:lblAlgn val="ctr"/>
        <c:lblOffset val="100"/>
        <c:noMultiLvlLbl val="0"/>
      </c:catAx>
      <c:valAx>
        <c:axId val="1008376184"/>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00837970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lumMod val="75000"/>
        </a:schemeClr>
      </a:solidFill>
    </a:ln>
    <a:effectLst/>
  </c:spPr>
  <c:txPr>
    <a:bodyPr/>
    <a:lstStyle/>
    <a:p>
      <a:pPr>
        <a:defRPr sz="700" b="1">
          <a:latin typeface="Arial" panose="020B0604020202020204" pitchFamily="34" charset="0"/>
          <a:cs typeface="Arial" panose="020B0604020202020204" pitchFamily="34" charset="0"/>
        </a:defRPr>
      </a:pPr>
      <a:endParaRPr lang="zh-CN"/>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40" b="1" i="0" u="none" strike="noStrike" kern="1200" cap="all" spc="120" normalizeH="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Unstable ratio cm1</a:t>
            </a:r>
            <a:endParaRPr lang="zh-CN"/>
          </a:p>
        </c:rich>
      </c:tx>
      <c:overlay val="0"/>
      <c:spPr>
        <a:noFill/>
        <a:ln>
          <a:noFill/>
        </a:ln>
        <a:effectLst/>
      </c:spPr>
      <c:txPr>
        <a:bodyPr rot="0" spcFirstLastPara="1" vertOverflow="ellipsis" vert="horz" wrap="square" anchor="ctr" anchorCtr="1"/>
        <a:lstStyle/>
        <a:p>
          <a:pPr>
            <a:defRPr sz="840" b="1" i="0" u="none" strike="noStrike" kern="1200" cap="all" spc="120" normalizeH="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title>
    <c:autoTitleDeleted val="0"/>
    <c:plotArea>
      <c:layout/>
      <c:lineChart>
        <c:grouping val="standard"/>
        <c:varyColors val="0"/>
        <c:ser>
          <c:idx val="0"/>
          <c:order val="0"/>
          <c:tx>
            <c:strRef>
              <c:f>Sheet1!$A$2</c:f>
              <c:strCache>
                <c:ptCount val="1"/>
                <c:pt idx="0">
                  <c:v>Recall</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Sheet1!$B$1:$K$1</c:f>
              <c:strCache>
                <c:ptCount val="10"/>
                <c:pt idx="0">
                  <c:v>0.1</c:v>
                </c:pt>
                <c:pt idx="1">
                  <c:v>0.2</c:v>
                </c:pt>
                <c:pt idx="2">
                  <c:v>0.3</c:v>
                </c:pt>
                <c:pt idx="3">
                  <c:v>0.4</c:v>
                </c:pt>
                <c:pt idx="4">
                  <c:v>0.5</c:v>
                </c:pt>
                <c:pt idx="5">
                  <c:v>0.6</c:v>
                </c:pt>
                <c:pt idx="6">
                  <c:v>0.7</c:v>
                </c:pt>
                <c:pt idx="7">
                  <c:v>0.8</c:v>
                </c:pt>
                <c:pt idx="8">
                  <c:v>0.9</c:v>
                </c:pt>
                <c:pt idx="9">
                  <c:v>1</c:v>
                </c:pt>
              </c:strCache>
            </c:strRef>
          </c:cat>
          <c:val>
            <c:numRef>
              <c:f>Sheet1!$B$2:$K$2</c:f>
              <c:numCache>
                <c:formatCode>General</c:formatCode>
                <c:ptCount val="10"/>
                <c:pt idx="0">
                  <c:v>0.9</c:v>
                </c:pt>
                <c:pt idx="1">
                  <c:v>0.9</c:v>
                </c:pt>
                <c:pt idx="2">
                  <c:v>0.6</c:v>
                </c:pt>
                <c:pt idx="3">
                  <c:v>0.6</c:v>
                </c:pt>
                <c:pt idx="4">
                  <c:v>0.6</c:v>
                </c:pt>
                <c:pt idx="5">
                  <c:v>0.6</c:v>
                </c:pt>
                <c:pt idx="6">
                  <c:v>0.6</c:v>
                </c:pt>
                <c:pt idx="7">
                  <c:v>0.6</c:v>
                </c:pt>
                <c:pt idx="8">
                  <c:v>0.6</c:v>
                </c:pt>
                <c:pt idx="9">
                  <c:v>0.6</c:v>
                </c:pt>
              </c:numCache>
            </c:numRef>
          </c:val>
          <c:smooth val="0"/>
          <c:extLst>
            <c:ext xmlns:c16="http://schemas.microsoft.com/office/drawing/2014/chart" uri="{C3380CC4-5D6E-409C-BE32-E72D297353CC}">
              <c16:uniqueId val="{00000000-E2D0-4230-A14B-AA8243189334}"/>
            </c:ext>
          </c:extLst>
        </c:ser>
        <c:ser>
          <c:idx val="1"/>
          <c:order val="1"/>
          <c:tx>
            <c:strRef>
              <c:f>Sheet1!$A$3</c:f>
              <c:strCache>
                <c:ptCount val="1"/>
                <c:pt idx="0">
                  <c:v>Precision</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Sheet1!$B$1:$K$1</c:f>
              <c:strCache>
                <c:ptCount val="10"/>
                <c:pt idx="0">
                  <c:v>0.1</c:v>
                </c:pt>
                <c:pt idx="1">
                  <c:v>0.2</c:v>
                </c:pt>
                <c:pt idx="2">
                  <c:v>0.3</c:v>
                </c:pt>
                <c:pt idx="3">
                  <c:v>0.4</c:v>
                </c:pt>
                <c:pt idx="4">
                  <c:v>0.5</c:v>
                </c:pt>
                <c:pt idx="5">
                  <c:v>0.6</c:v>
                </c:pt>
                <c:pt idx="6">
                  <c:v>0.7</c:v>
                </c:pt>
                <c:pt idx="7">
                  <c:v>0.8</c:v>
                </c:pt>
                <c:pt idx="8">
                  <c:v>0.9</c:v>
                </c:pt>
                <c:pt idx="9">
                  <c:v>1</c:v>
                </c:pt>
              </c:strCache>
            </c:strRef>
          </c:cat>
          <c:val>
            <c:numRef>
              <c:f>Sheet1!$B$3:$K$3</c:f>
              <c:numCache>
                <c:formatCode>General</c:formatCode>
                <c:ptCount val="10"/>
                <c:pt idx="0">
                  <c:v>0.17299999999999999</c:v>
                </c:pt>
                <c:pt idx="1">
                  <c:v>0.17299999999999999</c:v>
                </c:pt>
                <c:pt idx="2">
                  <c:v>0.25</c:v>
                </c:pt>
                <c:pt idx="3">
                  <c:v>0.25</c:v>
                </c:pt>
                <c:pt idx="4">
                  <c:v>0.25</c:v>
                </c:pt>
                <c:pt idx="5">
                  <c:v>0.25</c:v>
                </c:pt>
                <c:pt idx="6">
                  <c:v>0.25</c:v>
                </c:pt>
                <c:pt idx="7">
                  <c:v>0.25</c:v>
                </c:pt>
                <c:pt idx="8">
                  <c:v>0.25</c:v>
                </c:pt>
                <c:pt idx="9">
                  <c:v>0.25</c:v>
                </c:pt>
              </c:numCache>
            </c:numRef>
          </c:val>
          <c:smooth val="0"/>
          <c:extLst>
            <c:ext xmlns:c16="http://schemas.microsoft.com/office/drawing/2014/chart" uri="{C3380CC4-5D6E-409C-BE32-E72D297353CC}">
              <c16:uniqueId val="{00000001-E2D0-4230-A14B-AA8243189334}"/>
            </c:ext>
          </c:extLst>
        </c:ser>
        <c:ser>
          <c:idx val="2"/>
          <c:order val="2"/>
          <c:tx>
            <c:strRef>
              <c:f>Sheet1!$A$4</c:f>
              <c:strCache>
                <c:ptCount val="1"/>
                <c:pt idx="0">
                  <c:v>G-mean</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strRef>
              <c:f>Sheet1!$B$1:$K$1</c:f>
              <c:strCache>
                <c:ptCount val="10"/>
                <c:pt idx="0">
                  <c:v>0.1</c:v>
                </c:pt>
                <c:pt idx="1">
                  <c:v>0.2</c:v>
                </c:pt>
                <c:pt idx="2">
                  <c:v>0.3</c:v>
                </c:pt>
                <c:pt idx="3">
                  <c:v>0.4</c:v>
                </c:pt>
                <c:pt idx="4">
                  <c:v>0.5</c:v>
                </c:pt>
                <c:pt idx="5">
                  <c:v>0.6</c:v>
                </c:pt>
                <c:pt idx="6">
                  <c:v>0.7</c:v>
                </c:pt>
                <c:pt idx="7">
                  <c:v>0.8</c:v>
                </c:pt>
                <c:pt idx="8">
                  <c:v>0.9</c:v>
                </c:pt>
                <c:pt idx="9">
                  <c:v>1</c:v>
                </c:pt>
              </c:strCache>
            </c:strRef>
          </c:cat>
          <c:val>
            <c:numRef>
              <c:f>Sheet1!$B$4:$K$4</c:f>
              <c:numCache>
                <c:formatCode>General</c:formatCode>
                <c:ptCount val="10"/>
                <c:pt idx="0">
                  <c:v>0.69899999999999995</c:v>
                </c:pt>
                <c:pt idx="1">
                  <c:v>0.69899999999999995</c:v>
                </c:pt>
                <c:pt idx="2">
                  <c:v>0.69599999999999995</c:v>
                </c:pt>
                <c:pt idx="3">
                  <c:v>0.69599999999999995</c:v>
                </c:pt>
                <c:pt idx="4">
                  <c:v>0.69599999999999995</c:v>
                </c:pt>
                <c:pt idx="5">
                  <c:v>0.69599999999999995</c:v>
                </c:pt>
                <c:pt idx="6">
                  <c:v>0.69599999999999995</c:v>
                </c:pt>
                <c:pt idx="7">
                  <c:v>0.69599999999999995</c:v>
                </c:pt>
                <c:pt idx="8">
                  <c:v>0.69599999999999995</c:v>
                </c:pt>
                <c:pt idx="9">
                  <c:v>0.69599999999999995</c:v>
                </c:pt>
              </c:numCache>
            </c:numRef>
          </c:val>
          <c:smooth val="0"/>
          <c:extLst>
            <c:ext xmlns:c16="http://schemas.microsoft.com/office/drawing/2014/chart" uri="{C3380CC4-5D6E-409C-BE32-E72D297353CC}">
              <c16:uniqueId val="{00000002-E2D0-4230-A14B-AA8243189334}"/>
            </c:ext>
          </c:extLst>
        </c:ser>
        <c:ser>
          <c:idx val="3"/>
          <c:order val="3"/>
          <c:tx>
            <c:strRef>
              <c:f>Sheet1!$A$5</c:f>
              <c:strCache>
                <c:ptCount val="1"/>
                <c:pt idx="0">
                  <c:v>F1</c:v>
                </c:pt>
              </c:strCache>
            </c:strRef>
          </c:tx>
          <c:spPr>
            <a:ln w="22225" cap="rnd">
              <a:solidFill>
                <a:schemeClr val="accent4"/>
              </a:solidFill>
              <a:round/>
            </a:ln>
            <a:effectLst/>
          </c:spPr>
          <c:marker>
            <c:symbol val="x"/>
            <c:size val="6"/>
            <c:spPr>
              <a:noFill/>
              <a:ln w="9525">
                <a:solidFill>
                  <a:schemeClr val="accent4"/>
                </a:solidFill>
                <a:round/>
              </a:ln>
              <a:effectLst/>
            </c:spPr>
          </c:marker>
          <c:cat>
            <c:strRef>
              <c:f>Sheet1!$B$1:$K$1</c:f>
              <c:strCache>
                <c:ptCount val="10"/>
                <c:pt idx="0">
                  <c:v>0.1</c:v>
                </c:pt>
                <c:pt idx="1">
                  <c:v>0.2</c:v>
                </c:pt>
                <c:pt idx="2">
                  <c:v>0.3</c:v>
                </c:pt>
                <c:pt idx="3">
                  <c:v>0.4</c:v>
                </c:pt>
                <c:pt idx="4">
                  <c:v>0.5</c:v>
                </c:pt>
                <c:pt idx="5">
                  <c:v>0.6</c:v>
                </c:pt>
                <c:pt idx="6">
                  <c:v>0.7</c:v>
                </c:pt>
                <c:pt idx="7">
                  <c:v>0.8</c:v>
                </c:pt>
                <c:pt idx="8">
                  <c:v>0.9</c:v>
                </c:pt>
                <c:pt idx="9">
                  <c:v>1</c:v>
                </c:pt>
              </c:strCache>
            </c:strRef>
          </c:cat>
          <c:val>
            <c:numRef>
              <c:f>Sheet1!$B$5:$K$5</c:f>
              <c:numCache>
                <c:formatCode>General</c:formatCode>
                <c:ptCount val="10"/>
                <c:pt idx="0">
                  <c:v>0.28999999999999998</c:v>
                </c:pt>
                <c:pt idx="1">
                  <c:v>0.28999999999999998</c:v>
                </c:pt>
                <c:pt idx="2">
                  <c:v>0.35299999999999998</c:v>
                </c:pt>
                <c:pt idx="3">
                  <c:v>0.35299999999999998</c:v>
                </c:pt>
                <c:pt idx="4">
                  <c:v>0.35299999999999998</c:v>
                </c:pt>
                <c:pt idx="5">
                  <c:v>0.35299999999999998</c:v>
                </c:pt>
                <c:pt idx="6">
                  <c:v>0.35299999999999998</c:v>
                </c:pt>
                <c:pt idx="7">
                  <c:v>0.35299999999999998</c:v>
                </c:pt>
                <c:pt idx="8">
                  <c:v>0.35299999999999998</c:v>
                </c:pt>
                <c:pt idx="9">
                  <c:v>0.35299999999999998</c:v>
                </c:pt>
              </c:numCache>
            </c:numRef>
          </c:val>
          <c:smooth val="0"/>
          <c:extLst>
            <c:ext xmlns:c16="http://schemas.microsoft.com/office/drawing/2014/chart" uri="{C3380CC4-5D6E-409C-BE32-E72D297353CC}">
              <c16:uniqueId val="{00000003-E2D0-4230-A14B-AA8243189334}"/>
            </c:ext>
          </c:extLst>
        </c:ser>
        <c:ser>
          <c:idx val="4"/>
          <c:order val="4"/>
          <c:tx>
            <c:strRef>
              <c:f>Sheet1!$A$6</c:f>
              <c:strCache>
                <c:ptCount val="1"/>
                <c:pt idx="0">
                  <c:v>AUCPRC</c:v>
                </c:pt>
              </c:strCache>
            </c:strRef>
          </c:tx>
          <c:spPr>
            <a:ln w="22225" cap="rnd">
              <a:solidFill>
                <a:schemeClr val="accent5"/>
              </a:solidFill>
              <a:round/>
            </a:ln>
            <a:effectLst/>
          </c:spPr>
          <c:marker>
            <c:symbol val="star"/>
            <c:size val="6"/>
            <c:spPr>
              <a:noFill/>
              <a:ln w="9525">
                <a:solidFill>
                  <a:schemeClr val="accent5"/>
                </a:solidFill>
                <a:round/>
              </a:ln>
              <a:effectLst/>
            </c:spPr>
          </c:marker>
          <c:cat>
            <c:strRef>
              <c:f>Sheet1!$B$1:$K$1</c:f>
              <c:strCache>
                <c:ptCount val="10"/>
                <c:pt idx="0">
                  <c:v>0.1</c:v>
                </c:pt>
                <c:pt idx="1">
                  <c:v>0.2</c:v>
                </c:pt>
                <c:pt idx="2">
                  <c:v>0.3</c:v>
                </c:pt>
                <c:pt idx="3">
                  <c:v>0.4</c:v>
                </c:pt>
                <c:pt idx="4">
                  <c:v>0.5</c:v>
                </c:pt>
                <c:pt idx="5">
                  <c:v>0.6</c:v>
                </c:pt>
                <c:pt idx="6">
                  <c:v>0.7</c:v>
                </c:pt>
                <c:pt idx="7">
                  <c:v>0.8</c:v>
                </c:pt>
                <c:pt idx="8">
                  <c:v>0.9</c:v>
                </c:pt>
                <c:pt idx="9">
                  <c:v>1</c:v>
                </c:pt>
              </c:strCache>
            </c:strRef>
          </c:cat>
          <c:val>
            <c:numRef>
              <c:f>Sheet1!$B$6:$K$6</c:f>
              <c:numCache>
                <c:formatCode>General</c:formatCode>
                <c:ptCount val="10"/>
                <c:pt idx="0">
                  <c:v>0.214</c:v>
                </c:pt>
                <c:pt idx="1">
                  <c:v>0.214</c:v>
                </c:pt>
                <c:pt idx="2">
                  <c:v>0.17199999999999999</c:v>
                </c:pt>
                <c:pt idx="3">
                  <c:v>0.17199999999999999</c:v>
                </c:pt>
                <c:pt idx="4">
                  <c:v>0.17199999999999999</c:v>
                </c:pt>
                <c:pt idx="5">
                  <c:v>0.17199999999999999</c:v>
                </c:pt>
                <c:pt idx="6">
                  <c:v>0.17199999999999999</c:v>
                </c:pt>
                <c:pt idx="7">
                  <c:v>0.17199999999999999</c:v>
                </c:pt>
                <c:pt idx="8">
                  <c:v>0.17199999999999999</c:v>
                </c:pt>
                <c:pt idx="9">
                  <c:v>0.17199999999999999</c:v>
                </c:pt>
              </c:numCache>
            </c:numRef>
          </c:val>
          <c:smooth val="0"/>
          <c:extLst>
            <c:ext xmlns:c16="http://schemas.microsoft.com/office/drawing/2014/chart" uri="{C3380CC4-5D6E-409C-BE32-E72D297353CC}">
              <c16:uniqueId val="{00000004-E2D0-4230-A14B-AA8243189334}"/>
            </c:ext>
          </c:extLst>
        </c:ser>
        <c:dLbls>
          <c:showLegendKey val="0"/>
          <c:showVal val="0"/>
          <c:showCatName val="0"/>
          <c:showSerName val="0"/>
          <c:showPercent val="0"/>
          <c:showBubbleSize val="0"/>
        </c:dLbls>
        <c:marker val="1"/>
        <c:smooth val="0"/>
        <c:axId val="921273848"/>
        <c:axId val="921270008"/>
      </c:lineChart>
      <c:catAx>
        <c:axId val="9212738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cap="all" spc="120" normalizeH="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921270008"/>
        <c:crosses val="autoZero"/>
        <c:auto val="1"/>
        <c:lblAlgn val="ctr"/>
        <c:lblOffset val="100"/>
        <c:noMultiLvlLbl val="0"/>
      </c:catAx>
      <c:valAx>
        <c:axId val="921270008"/>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92127384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lumMod val="75000"/>
        </a:schemeClr>
      </a:solidFill>
    </a:ln>
    <a:effectLst/>
  </c:spPr>
  <c:txPr>
    <a:bodyPr/>
    <a:lstStyle/>
    <a:p>
      <a:pPr>
        <a:defRPr sz="700" b="1">
          <a:latin typeface="Arial" panose="020B0604020202020204" pitchFamily="34" charset="0"/>
          <a:cs typeface="Arial" panose="020B0604020202020204" pitchFamily="34" charset="0"/>
        </a:defRPr>
      </a:pPr>
      <a:endParaRPr lang="zh-CN"/>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40" b="1" i="0" u="none" strike="noStrike" kern="1200" cap="all" spc="120" normalizeH="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unstable ratio mw1</a:t>
            </a:r>
            <a:endParaRPr lang="zh-CN"/>
          </a:p>
        </c:rich>
      </c:tx>
      <c:overlay val="0"/>
      <c:spPr>
        <a:noFill/>
        <a:ln>
          <a:noFill/>
        </a:ln>
        <a:effectLst/>
      </c:spPr>
      <c:txPr>
        <a:bodyPr rot="0" spcFirstLastPara="1" vertOverflow="ellipsis" vert="horz" wrap="square" anchor="ctr" anchorCtr="1"/>
        <a:lstStyle/>
        <a:p>
          <a:pPr>
            <a:defRPr sz="840" b="1" i="0" u="none" strike="noStrike" kern="1200" cap="all" spc="120" normalizeH="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title>
    <c:autoTitleDeleted val="0"/>
    <c:plotArea>
      <c:layout/>
      <c:lineChart>
        <c:grouping val="standard"/>
        <c:varyColors val="0"/>
        <c:ser>
          <c:idx val="0"/>
          <c:order val="0"/>
          <c:tx>
            <c:strRef>
              <c:f>Sheet1!$A$2</c:f>
              <c:strCache>
                <c:ptCount val="1"/>
                <c:pt idx="0">
                  <c:v>Recall</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Sheet1!$B$1:$K$1</c:f>
              <c:strCache>
                <c:ptCount val="10"/>
                <c:pt idx="0">
                  <c:v>0.1</c:v>
                </c:pt>
                <c:pt idx="1">
                  <c:v>0.2</c:v>
                </c:pt>
                <c:pt idx="2">
                  <c:v>0.3</c:v>
                </c:pt>
                <c:pt idx="3">
                  <c:v>0.4</c:v>
                </c:pt>
                <c:pt idx="4">
                  <c:v>0.5</c:v>
                </c:pt>
                <c:pt idx="5">
                  <c:v>0.6</c:v>
                </c:pt>
                <c:pt idx="6">
                  <c:v>0.7</c:v>
                </c:pt>
                <c:pt idx="7">
                  <c:v>0.8</c:v>
                </c:pt>
                <c:pt idx="8">
                  <c:v>0.9</c:v>
                </c:pt>
                <c:pt idx="9">
                  <c:v>1</c:v>
                </c:pt>
              </c:strCache>
            </c:strRef>
          </c:cat>
          <c:val>
            <c:numRef>
              <c:f>Sheet1!$B$2:$K$2</c:f>
              <c:numCache>
                <c:formatCode>General</c:formatCode>
                <c:ptCount val="10"/>
                <c:pt idx="0">
                  <c:v>0.77800000000000002</c:v>
                </c:pt>
                <c:pt idx="1">
                  <c:v>0.77800000000000002</c:v>
                </c:pt>
                <c:pt idx="2">
                  <c:v>0.88900000000000001</c:v>
                </c:pt>
                <c:pt idx="3">
                  <c:v>0.88900000000000001</c:v>
                </c:pt>
                <c:pt idx="4">
                  <c:v>0.88900000000000001</c:v>
                </c:pt>
                <c:pt idx="5">
                  <c:v>0.88900000000000001</c:v>
                </c:pt>
                <c:pt idx="6">
                  <c:v>0.88900000000000001</c:v>
                </c:pt>
                <c:pt idx="7">
                  <c:v>0.88900000000000001</c:v>
                </c:pt>
                <c:pt idx="8">
                  <c:v>0.88900000000000001</c:v>
                </c:pt>
                <c:pt idx="9">
                  <c:v>0.88900000000000001</c:v>
                </c:pt>
              </c:numCache>
            </c:numRef>
          </c:val>
          <c:smooth val="0"/>
          <c:extLst>
            <c:ext xmlns:c16="http://schemas.microsoft.com/office/drawing/2014/chart" uri="{C3380CC4-5D6E-409C-BE32-E72D297353CC}">
              <c16:uniqueId val="{00000000-0CEB-4767-A820-6B928C75B151}"/>
            </c:ext>
          </c:extLst>
        </c:ser>
        <c:ser>
          <c:idx val="1"/>
          <c:order val="1"/>
          <c:tx>
            <c:strRef>
              <c:f>Sheet1!$A$3</c:f>
              <c:strCache>
                <c:ptCount val="1"/>
                <c:pt idx="0">
                  <c:v>Precision</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Sheet1!$B$1:$K$1</c:f>
              <c:strCache>
                <c:ptCount val="10"/>
                <c:pt idx="0">
                  <c:v>0.1</c:v>
                </c:pt>
                <c:pt idx="1">
                  <c:v>0.2</c:v>
                </c:pt>
                <c:pt idx="2">
                  <c:v>0.3</c:v>
                </c:pt>
                <c:pt idx="3">
                  <c:v>0.4</c:v>
                </c:pt>
                <c:pt idx="4">
                  <c:v>0.5</c:v>
                </c:pt>
                <c:pt idx="5">
                  <c:v>0.6</c:v>
                </c:pt>
                <c:pt idx="6">
                  <c:v>0.7</c:v>
                </c:pt>
                <c:pt idx="7">
                  <c:v>0.8</c:v>
                </c:pt>
                <c:pt idx="8">
                  <c:v>0.9</c:v>
                </c:pt>
                <c:pt idx="9">
                  <c:v>1</c:v>
                </c:pt>
              </c:strCache>
            </c:strRef>
          </c:cat>
          <c:val>
            <c:numRef>
              <c:f>Sheet1!$B$3:$K$3</c:f>
              <c:numCache>
                <c:formatCode>General</c:formatCode>
                <c:ptCount val="10"/>
                <c:pt idx="0">
                  <c:v>0.14899999999999999</c:v>
                </c:pt>
                <c:pt idx="1">
                  <c:v>0.14899999999999999</c:v>
                </c:pt>
                <c:pt idx="2">
                  <c:v>0.157</c:v>
                </c:pt>
                <c:pt idx="3">
                  <c:v>0.157</c:v>
                </c:pt>
                <c:pt idx="4">
                  <c:v>0.157</c:v>
                </c:pt>
                <c:pt idx="5">
                  <c:v>0.157</c:v>
                </c:pt>
                <c:pt idx="6">
                  <c:v>0.157</c:v>
                </c:pt>
                <c:pt idx="7">
                  <c:v>0.157</c:v>
                </c:pt>
                <c:pt idx="8">
                  <c:v>0.157</c:v>
                </c:pt>
                <c:pt idx="9">
                  <c:v>0.157</c:v>
                </c:pt>
              </c:numCache>
            </c:numRef>
          </c:val>
          <c:smooth val="0"/>
          <c:extLst>
            <c:ext xmlns:c16="http://schemas.microsoft.com/office/drawing/2014/chart" uri="{C3380CC4-5D6E-409C-BE32-E72D297353CC}">
              <c16:uniqueId val="{00000001-0CEB-4767-A820-6B928C75B151}"/>
            </c:ext>
          </c:extLst>
        </c:ser>
        <c:ser>
          <c:idx val="2"/>
          <c:order val="2"/>
          <c:tx>
            <c:strRef>
              <c:f>Sheet1!$A$4</c:f>
              <c:strCache>
                <c:ptCount val="1"/>
                <c:pt idx="0">
                  <c:v>G-mean</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strRef>
              <c:f>Sheet1!$B$1:$K$1</c:f>
              <c:strCache>
                <c:ptCount val="10"/>
                <c:pt idx="0">
                  <c:v>0.1</c:v>
                </c:pt>
                <c:pt idx="1">
                  <c:v>0.2</c:v>
                </c:pt>
                <c:pt idx="2">
                  <c:v>0.3</c:v>
                </c:pt>
                <c:pt idx="3">
                  <c:v>0.4</c:v>
                </c:pt>
                <c:pt idx="4">
                  <c:v>0.5</c:v>
                </c:pt>
                <c:pt idx="5">
                  <c:v>0.6</c:v>
                </c:pt>
                <c:pt idx="6">
                  <c:v>0.7</c:v>
                </c:pt>
                <c:pt idx="7">
                  <c:v>0.8</c:v>
                </c:pt>
                <c:pt idx="8">
                  <c:v>0.9</c:v>
                </c:pt>
                <c:pt idx="9">
                  <c:v>1</c:v>
                </c:pt>
              </c:strCache>
            </c:strRef>
          </c:cat>
          <c:val>
            <c:numRef>
              <c:f>Sheet1!$B$4:$K$4</c:f>
              <c:numCache>
                <c:formatCode>General</c:formatCode>
                <c:ptCount val="10"/>
                <c:pt idx="0">
                  <c:v>0.70699999999999996</c:v>
                </c:pt>
                <c:pt idx="1">
                  <c:v>0.70699999999999996</c:v>
                </c:pt>
                <c:pt idx="2">
                  <c:v>0.74</c:v>
                </c:pt>
                <c:pt idx="3">
                  <c:v>0.74</c:v>
                </c:pt>
                <c:pt idx="4">
                  <c:v>0.74</c:v>
                </c:pt>
                <c:pt idx="5">
                  <c:v>0.74</c:v>
                </c:pt>
                <c:pt idx="6">
                  <c:v>0.74</c:v>
                </c:pt>
                <c:pt idx="7">
                  <c:v>0.74</c:v>
                </c:pt>
                <c:pt idx="8">
                  <c:v>0.74</c:v>
                </c:pt>
                <c:pt idx="9">
                  <c:v>0.74</c:v>
                </c:pt>
              </c:numCache>
            </c:numRef>
          </c:val>
          <c:smooth val="0"/>
          <c:extLst>
            <c:ext xmlns:c16="http://schemas.microsoft.com/office/drawing/2014/chart" uri="{C3380CC4-5D6E-409C-BE32-E72D297353CC}">
              <c16:uniqueId val="{00000002-0CEB-4767-A820-6B928C75B151}"/>
            </c:ext>
          </c:extLst>
        </c:ser>
        <c:ser>
          <c:idx val="3"/>
          <c:order val="3"/>
          <c:tx>
            <c:strRef>
              <c:f>Sheet1!$A$5</c:f>
              <c:strCache>
                <c:ptCount val="1"/>
                <c:pt idx="0">
                  <c:v>F1</c:v>
                </c:pt>
              </c:strCache>
            </c:strRef>
          </c:tx>
          <c:spPr>
            <a:ln w="22225" cap="rnd">
              <a:solidFill>
                <a:schemeClr val="accent4"/>
              </a:solidFill>
              <a:round/>
            </a:ln>
            <a:effectLst/>
          </c:spPr>
          <c:marker>
            <c:symbol val="x"/>
            <c:size val="6"/>
            <c:spPr>
              <a:noFill/>
              <a:ln w="9525">
                <a:solidFill>
                  <a:schemeClr val="accent4"/>
                </a:solidFill>
                <a:round/>
              </a:ln>
              <a:effectLst/>
            </c:spPr>
          </c:marker>
          <c:cat>
            <c:strRef>
              <c:f>Sheet1!$B$1:$K$1</c:f>
              <c:strCache>
                <c:ptCount val="10"/>
                <c:pt idx="0">
                  <c:v>0.1</c:v>
                </c:pt>
                <c:pt idx="1">
                  <c:v>0.2</c:v>
                </c:pt>
                <c:pt idx="2">
                  <c:v>0.3</c:v>
                </c:pt>
                <c:pt idx="3">
                  <c:v>0.4</c:v>
                </c:pt>
                <c:pt idx="4">
                  <c:v>0.5</c:v>
                </c:pt>
                <c:pt idx="5">
                  <c:v>0.6</c:v>
                </c:pt>
                <c:pt idx="6">
                  <c:v>0.7</c:v>
                </c:pt>
                <c:pt idx="7">
                  <c:v>0.8</c:v>
                </c:pt>
                <c:pt idx="8">
                  <c:v>0.9</c:v>
                </c:pt>
                <c:pt idx="9">
                  <c:v>1</c:v>
                </c:pt>
              </c:strCache>
            </c:strRef>
          </c:cat>
          <c:val>
            <c:numRef>
              <c:f>Sheet1!$B$5:$K$5</c:f>
              <c:numCache>
                <c:formatCode>General</c:formatCode>
                <c:ptCount val="10"/>
                <c:pt idx="0">
                  <c:v>0.25</c:v>
                </c:pt>
                <c:pt idx="1">
                  <c:v>0.25</c:v>
                </c:pt>
                <c:pt idx="2">
                  <c:v>0.26700000000000002</c:v>
                </c:pt>
                <c:pt idx="3">
                  <c:v>0.26700000000000002</c:v>
                </c:pt>
                <c:pt idx="4">
                  <c:v>0.26700000000000002</c:v>
                </c:pt>
                <c:pt idx="5">
                  <c:v>0.26700000000000002</c:v>
                </c:pt>
                <c:pt idx="6">
                  <c:v>0.26700000000000002</c:v>
                </c:pt>
                <c:pt idx="7">
                  <c:v>0.26700000000000002</c:v>
                </c:pt>
                <c:pt idx="8">
                  <c:v>0.26700000000000002</c:v>
                </c:pt>
                <c:pt idx="9">
                  <c:v>0.26700000000000002</c:v>
                </c:pt>
              </c:numCache>
            </c:numRef>
          </c:val>
          <c:smooth val="0"/>
          <c:extLst>
            <c:ext xmlns:c16="http://schemas.microsoft.com/office/drawing/2014/chart" uri="{C3380CC4-5D6E-409C-BE32-E72D297353CC}">
              <c16:uniqueId val="{00000003-0CEB-4767-A820-6B928C75B151}"/>
            </c:ext>
          </c:extLst>
        </c:ser>
        <c:ser>
          <c:idx val="4"/>
          <c:order val="4"/>
          <c:tx>
            <c:strRef>
              <c:f>Sheet1!$A$6</c:f>
              <c:strCache>
                <c:ptCount val="1"/>
                <c:pt idx="0">
                  <c:v>AUCPRC</c:v>
                </c:pt>
              </c:strCache>
            </c:strRef>
          </c:tx>
          <c:spPr>
            <a:ln w="22225" cap="rnd">
              <a:solidFill>
                <a:schemeClr val="accent5"/>
              </a:solidFill>
              <a:round/>
            </a:ln>
            <a:effectLst/>
          </c:spPr>
          <c:marker>
            <c:symbol val="star"/>
            <c:size val="6"/>
            <c:spPr>
              <a:noFill/>
              <a:ln w="9525">
                <a:solidFill>
                  <a:schemeClr val="accent5"/>
                </a:solidFill>
                <a:round/>
              </a:ln>
              <a:effectLst/>
            </c:spPr>
          </c:marker>
          <c:cat>
            <c:strRef>
              <c:f>Sheet1!$B$1:$K$1</c:f>
              <c:strCache>
                <c:ptCount val="10"/>
                <c:pt idx="0">
                  <c:v>0.1</c:v>
                </c:pt>
                <c:pt idx="1">
                  <c:v>0.2</c:v>
                </c:pt>
                <c:pt idx="2">
                  <c:v>0.3</c:v>
                </c:pt>
                <c:pt idx="3">
                  <c:v>0.4</c:v>
                </c:pt>
                <c:pt idx="4">
                  <c:v>0.5</c:v>
                </c:pt>
                <c:pt idx="5">
                  <c:v>0.6</c:v>
                </c:pt>
                <c:pt idx="6">
                  <c:v>0.7</c:v>
                </c:pt>
                <c:pt idx="7">
                  <c:v>0.8</c:v>
                </c:pt>
                <c:pt idx="8">
                  <c:v>0.9</c:v>
                </c:pt>
                <c:pt idx="9">
                  <c:v>1</c:v>
                </c:pt>
              </c:strCache>
            </c:strRef>
          </c:cat>
          <c:val>
            <c:numRef>
              <c:f>Sheet1!$B$6:$K$6</c:f>
              <c:numCache>
                <c:formatCode>General</c:formatCode>
                <c:ptCount val="10"/>
                <c:pt idx="0">
                  <c:v>0.24199999999999999</c:v>
                </c:pt>
                <c:pt idx="1">
                  <c:v>0.24199999999999999</c:v>
                </c:pt>
                <c:pt idx="2">
                  <c:v>0.20499999999999999</c:v>
                </c:pt>
                <c:pt idx="3">
                  <c:v>0.20499999999999999</c:v>
                </c:pt>
                <c:pt idx="4">
                  <c:v>0.20499999999999999</c:v>
                </c:pt>
                <c:pt idx="5">
                  <c:v>0.20499999999999999</c:v>
                </c:pt>
                <c:pt idx="6">
                  <c:v>0.20499999999999999</c:v>
                </c:pt>
                <c:pt idx="7">
                  <c:v>0.20499999999999999</c:v>
                </c:pt>
                <c:pt idx="8">
                  <c:v>0.20499999999999999</c:v>
                </c:pt>
                <c:pt idx="9">
                  <c:v>0.20499999999999999</c:v>
                </c:pt>
              </c:numCache>
            </c:numRef>
          </c:val>
          <c:smooth val="0"/>
          <c:extLst>
            <c:ext xmlns:c16="http://schemas.microsoft.com/office/drawing/2014/chart" uri="{C3380CC4-5D6E-409C-BE32-E72D297353CC}">
              <c16:uniqueId val="{00000004-0CEB-4767-A820-6B928C75B151}"/>
            </c:ext>
          </c:extLst>
        </c:ser>
        <c:dLbls>
          <c:showLegendKey val="0"/>
          <c:showVal val="0"/>
          <c:showCatName val="0"/>
          <c:showSerName val="0"/>
          <c:showPercent val="0"/>
          <c:showBubbleSize val="0"/>
        </c:dLbls>
        <c:marker val="1"/>
        <c:smooth val="0"/>
        <c:axId val="466404680"/>
        <c:axId val="466405320"/>
      </c:lineChart>
      <c:catAx>
        <c:axId val="4664046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cap="all" spc="120" normalizeH="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466405320"/>
        <c:crosses val="autoZero"/>
        <c:auto val="1"/>
        <c:lblAlgn val="ctr"/>
        <c:lblOffset val="100"/>
        <c:noMultiLvlLbl val="0"/>
      </c:catAx>
      <c:valAx>
        <c:axId val="466405320"/>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46640468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lumMod val="75000"/>
        </a:schemeClr>
      </a:solidFill>
    </a:ln>
    <a:effectLst/>
  </c:spPr>
  <c:txPr>
    <a:bodyPr/>
    <a:lstStyle/>
    <a:p>
      <a:pPr>
        <a:defRPr sz="700" b="1">
          <a:latin typeface="Arial" panose="020B0604020202020204" pitchFamily="34" charset="0"/>
          <a:cs typeface="Arial" panose="020B0604020202020204" pitchFamily="34" charset="0"/>
        </a:defRPr>
      </a:pPr>
      <a:endParaRPr lang="zh-CN"/>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cap="all" spc="120" normalizeH="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cost ratio cm1</a:t>
            </a:r>
            <a:endParaRPr lang="zh-CN"/>
          </a:p>
        </c:rich>
      </c:tx>
      <c:overlay val="0"/>
      <c:spPr>
        <a:noFill/>
        <a:ln>
          <a:noFill/>
        </a:ln>
        <a:effectLst/>
      </c:spPr>
      <c:txPr>
        <a:bodyPr rot="0" spcFirstLastPara="1" vertOverflow="ellipsis" vert="horz" wrap="square" anchor="ctr" anchorCtr="1"/>
        <a:lstStyle/>
        <a:p>
          <a:pPr>
            <a:defRPr sz="960" b="1" i="0" u="none" strike="noStrike" kern="1200" cap="all" spc="120" normalizeH="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title>
    <c:autoTitleDeleted val="0"/>
    <c:plotArea>
      <c:layout/>
      <c:lineChart>
        <c:grouping val="standard"/>
        <c:varyColors val="0"/>
        <c:ser>
          <c:idx val="0"/>
          <c:order val="0"/>
          <c:tx>
            <c:strRef>
              <c:f>Sheet1!$A$2</c:f>
              <c:strCache>
                <c:ptCount val="1"/>
                <c:pt idx="0">
                  <c:v>Recall</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Sheet1!$B$1:$K$1</c:f>
              <c:strCache>
                <c:ptCount val="10"/>
                <c:pt idx="0">
                  <c:v>1</c:v>
                </c:pt>
                <c:pt idx="1">
                  <c:v>2</c:v>
                </c:pt>
                <c:pt idx="2">
                  <c:v>3</c:v>
                </c:pt>
                <c:pt idx="3">
                  <c:v>4</c:v>
                </c:pt>
                <c:pt idx="4">
                  <c:v>5</c:v>
                </c:pt>
                <c:pt idx="5">
                  <c:v>6</c:v>
                </c:pt>
                <c:pt idx="6">
                  <c:v>7</c:v>
                </c:pt>
                <c:pt idx="7">
                  <c:v>8</c:v>
                </c:pt>
                <c:pt idx="8">
                  <c:v>9</c:v>
                </c:pt>
                <c:pt idx="9">
                  <c:v>10</c:v>
                </c:pt>
              </c:strCache>
            </c:strRef>
          </c:cat>
          <c:val>
            <c:numRef>
              <c:f>Sheet1!$B$2:$K$2</c:f>
              <c:numCache>
                <c:formatCode>General</c:formatCode>
                <c:ptCount val="10"/>
                <c:pt idx="0">
                  <c:v>0.6</c:v>
                </c:pt>
                <c:pt idx="1">
                  <c:v>0.9</c:v>
                </c:pt>
                <c:pt idx="2">
                  <c:v>0.9</c:v>
                </c:pt>
                <c:pt idx="3">
                  <c:v>0.9</c:v>
                </c:pt>
                <c:pt idx="4">
                  <c:v>0.9</c:v>
                </c:pt>
                <c:pt idx="5">
                  <c:v>0.9</c:v>
                </c:pt>
                <c:pt idx="6">
                  <c:v>0.9</c:v>
                </c:pt>
                <c:pt idx="7">
                  <c:v>0.9</c:v>
                </c:pt>
                <c:pt idx="8">
                  <c:v>0.9</c:v>
                </c:pt>
                <c:pt idx="9">
                  <c:v>0.9</c:v>
                </c:pt>
              </c:numCache>
            </c:numRef>
          </c:val>
          <c:smooth val="0"/>
          <c:extLst>
            <c:ext xmlns:c16="http://schemas.microsoft.com/office/drawing/2014/chart" uri="{C3380CC4-5D6E-409C-BE32-E72D297353CC}">
              <c16:uniqueId val="{00000000-7942-4A05-9F2D-01ACAB8C5FC3}"/>
            </c:ext>
          </c:extLst>
        </c:ser>
        <c:ser>
          <c:idx val="1"/>
          <c:order val="1"/>
          <c:tx>
            <c:strRef>
              <c:f>Sheet1!$A$3</c:f>
              <c:strCache>
                <c:ptCount val="1"/>
                <c:pt idx="0">
                  <c:v>Precision</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Sheet1!$B$1:$K$1</c:f>
              <c:strCache>
                <c:ptCount val="10"/>
                <c:pt idx="0">
                  <c:v>1</c:v>
                </c:pt>
                <c:pt idx="1">
                  <c:v>2</c:v>
                </c:pt>
                <c:pt idx="2">
                  <c:v>3</c:v>
                </c:pt>
                <c:pt idx="3">
                  <c:v>4</c:v>
                </c:pt>
                <c:pt idx="4">
                  <c:v>5</c:v>
                </c:pt>
                <c:pt idx="5">
                  <c:v>6</c:v>
                </c:pt>
                <c:pt idx="6">
                  <c:v>7</c:v>
                </c:pt>
                <c:pt idx="7">
                  <c:v>8</c:v>
                </c:pt>
                <c:pt idx="8">
                  <c:v>9</c:v>
                </c:pt>
                <c:pt idx="9">
                  <c:v>10</c:v>
                </c:pt>
              </c:strCache>
            </c:strRef>
          </c:cat>
          <c:val>
            <c:numRef>
              <c:f>Sheet1!$B$3:$K$3</c:f>
              <c:numCache>
                <c:formatCode>General</c:formatCode>
                <c:ptCount val="10"/>
                <c:pt idx="0">
                  <c:v>0.25</c:v>
                </c:pt>
                <c:pt idx="1">
                  <c:v>0.17299999999999999</c:v>
                </c:pt>
                <c:pt idx="2">
                  <c:v>0.17299999999999999</c:v>
                </c:pt>
                <c:pt idx="3">
                  <c:v>0.17299999999999999</c:v>
                </c:pt>
                <c:pt idx="4">
                  <c:v>0.17299999999999999</c:v>
                </c:pt>
                <c:pt idx="5">
                  <c:v>0.17299999999999999</c:v>
                </c:pt>
                <c:pt idx="6">
                  <c:v>0.17299999999999999</c:v>
                </c:pt>
                <c:pt idx="7">
                  <c:v>0.17299999999999999</c:v>
                </c:pt>
                <c:pt idx="8">
                  <c:v>0.17299999999999999</c:v>
                </c:pt>
                <c:pt idx="9">
                  <c:v>0.17299999999999999</c:v>
                </c:pt>
              </c:numCache>
            </c:numRef>
          </c:val>
          <c:smooth val="0"/>
          <c:extLst>
            <c:ext xmlns:c16="http://schemas.microsoft.com/office/drawing/2014/chart" uri="{C3380CC4-5D6E-409C-BE32-E72D297353CC}">
              <c16:uniqueId val="{00000001-7942-4A05-9F2D-01ACAB8C5FC3}"/>
            </c:ext>
          </c:extLst>
        </c:ser>
        <c:ser>
          <c:idx val="2"/>
          <c:order val="2"/>
          <c:tx>
            <c:strRef>
              <c:f>Sheet1!$A$4</c:f>
              <c:strCache>
                <c:ptCount val="1"/>
                <c:pt idx="0">
                  <c:v>G-mean</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strRef>
              <c:f>Sheet1!$B$1:$K$1</c:f>
              <c:strCache>
                <c:ptCount val="10"/>
                <c:pt idx="0">
                  <c:v>1</c:v>
                </c:pt>
                <c:pt idx="1">
                  <c:v>2</c:v>
                </c:pt>
                <c:pt idx="2">
                  <c:v>3</c:v>
                </c:pt>
                <c:pt idx="3">
                  <c:v>4</c:v>
                </c:pt>
                <c:pt idx="4">
                  <c:v>5</c:v>
                </c:pt>
                <c:pt idx="5">
                  <c:v>6</c:v>
                </c:pt>
                <c:pt idx="6">
                  <c:v>7</c:v>
                </c:pt>
                <c:pt idx="7">
                  <c:v>8</c:v>
                </c:pt>
                <c:pt idx="8">
                  <c:v>9</c:v>
                </c:pt>
                <c:pt idx="9">
                  <c:v>10</c:v>
                </c:pt>
              </c:strCache>
            </c:strRef>
          </c:cat>
          <c:val>
            <c:numRef>
              <c:f>Sheet1!$B$4:$K$4</c:f>
              <c:numCache>
                <c:formatCode>General</c:formatCode>
                <c:ptCount val="10"/>
                <c:pt idx="0">
                  <c:v>0.69599999999999995</c:v>
                </c:pt>
                <c:pt idx="1">
                  <c:v>0.69899999999999995</c:v>
                </c:pt>
                <c:pt idx="2">
                  <c:v>0.69899999999999995</c:v>
                </c:pt>
                <c:pt idx="3">
                  <c:v>0.69899999999999995</c:v>
                </c:pt>
                <c:pt idx="4">
                  <c:v>0.69899999999999995</c:v>
                </c:pt>
                <c:pt idx="5">
                  <c:v>0.69899999999999995</c:v>
                </c:pt>
                <c:pt idx="6">
                  <c:v>0.69899999999999995</c:v>
                </c:pt>
                <c:pt idx="7">
                  <c:v>0.69899999999999995</c:v>
                </c:pt>
                <c:pt idx="8">
                  <c:v>0.69899999999999995</c:v>
                </c:pt>
                <c:pt idx="9">
                  <c:v>0.69899999999999995</c:v>
                </c:pt>
              </c:numCache>
            </c:numRef>
          </c:val>
          <c:smooth val="0"/>
          <c:extLst>
            <c:ext xmlns:c16="http://schemas.microsoft.com/office/drawing/2014/chart" uri="{C3380CC4-5D6E-409C-BE32-E72D297353CC}">
              <c16:uniqueId val="{00000002-7942-4A05-9F2D-01ACAB8C5FC3}"/>
            </c:ext>
          </c:extLst>
        </c:ser>
        <c:ser>
          <c:idx val="3"/>
          <c:order val="3"/>
          <c:tx>
            <c:strRef>
              <c:f>Sheet1!$A$5</c:f>
              <c:strCache>
                <c:ptCount val="1"/>
                <c:pt idx="0">
                  <c:v>F1</c:v>
                </c:pt>
              </c:strCache>
            </c:strRef>
          </c:tx>
          <c:spPr>
            <a:ln w="22225" cap="rnd">
              <a:solidFill>
                <a:schemeClr val="accent4"/>
              </a:solidFill>
              <a:round/>
            </a:ln>
            <a:effectLst/>
          </c:spPr>
          <c:marker>
            <c:symbol val="x"/>
            <c:size val="6"/>
            <c:spPr>
              <a:noFill/>
              <a:ln w="9525">
                <a:solidFill>
                  <a:schemeClr val="accent4"/>
                </a:solidFill>
                <a:round/>
              </a:ln>
              <a:effectLst/>
            </c:spPr>
          </c:marker>
          <c:cat>
            <c:strRef>
              <c:f>Sheet1!$B$1:$K$1</c:f>
              <c:strCache>
                <c:ptCount val="10"/>
                <c:pt idx="0">
                  <c:v>1</c:v>
                </c:pt>
                <c:pt idx="1">
                  <c:v>2</c:v>
                </c:pt>
                <c:pt idx="2">
                  <c:v>3</c:v>
                </c:pt>
                <c:pt idx="3">
                  <c:v>4</c:v>
                </c:pt>
                <c:pt idx="4">
                  <c:v>5</c:v>
                </c:pt>
                <c:pt idx="5">
                  <c:v>6</c:v>
                </c:pt>
                <c:pt idx="6">
                  <c:v>7</c:v>
                </c:pt>
                <c:pt idx="7">
                  <c:v>8</c:v>
                </c:pt>
                <c:pt idx="8">
                  <c:v>9</c:v>
                </c:pt>
                <c:pt idx="9">
                  <c:v>10</c:v>
                </c:pt>
              </c:strCache>
            </c:strRef>
          </c:cat>
          <c:val>
            <c:numRef>
              <c:f>Sheet1!$B$5:$K$5</c:f>
              <c:numCache>
                <c:formatCode>General</c:formatCode>
                <c:ptCount val="10"/>
                <c:pt idx="0">
                  <c:v>0.35299999999999998</c:v>
                </c:pt>
                <c:pt idx="1">
                  <c:v>0.28999999999999998</c:v>
                </c:pt>
                <c:pt idx="2">
                  <c:v>0.28999999999999998</c:v>
                </c:pt>
                <c:pt idx="3">
                  <c:v>0.28999999999999998</c:v>
                </c:pt>
                <c:pt idx="4">
                  <c:v>0.28999999999999998</c:v>
                </c:pt>
                <c:pt idx="5">
                  <c:v>0.28999999999999998</c:v>
                </c:pt>
                <c:pt idx="6">
                  <c:v>0.28999999999999998</c:v>
                </c:pt>
                <c:pt idx="7">
                  <c:v>0.28999999999999998</c:v>
                </c:pt>
                <c:pt idx="8">
                  <c:v>0.28999999999999998</c:v>
                </c:pt>
                <c:pt idx="9">
                  <c:v>0.28999999999999998</c:v>
                </c:pt>
              </c:numCache>
            </c:numRef>
          </c:val>
          <c:smooth val="0"/>
          <c:extLst>
            <c:ext xmlns:c16="http://schemas.microsoft.com/office/drawing/2014/chart" uri="{C3380CC4-5D6E-409C-BE32-E72D297353CC}">
              <c16:uniqueId val="{00000003-7942-4A05-9F2D-01ACAB8C5FC3}"/>
            </c:ext>
          </c:extLst>
        </c:ser>
        <c:ser>
          <c:idx val="4"/>
          <c:order val="4"/>
          <c:tx>
            <c:strRef>
              <c:f>Sheet1!$A$6</c:f>
              <c:strCache>
                <c:ptCount val="1"/>
                <c:pt idx="0">
                  <c:v>AUCPRC</c:v>
                </c:pt>
              </c:strCache>
            </c:strRef>
          </c:tx>
          <c:spPr>
            <a:ln w="22225" cap="rnd">
              <a:solidFill>
                <a:schemeClr val="accent5"/>
              </a:solidFill>
              <a:round/>
            </a:ln>
            <a:effectLst/>
          </c:spPr>
          <c:marker>
            <c:symbol val="star"/>
            <c:size val="6"/>
            <c:spPr>
              <a:noFill/>
              <a:ln w="9525">
                <a:solidFill>
                  <a:schemeClr val="accent5"/>
                </a:solidFill>
                <a:round/>
              </a:ln>
              <a:effectLst/>
            </c:spPr>
          </c:marker>
          <c:cat>
            <c:strRef>
              <c:f>Sheet1!$B$1:$K$1</c:f>
              <c:strCache>
                <c:ptCount val="10"/>
                <c:pt idx="0">
                  <c:v>1</c:v>
                </c:pt>
                <c:pt idx="1">
                  <c:v>2</c:v>
                </c:pt>
                <c:pt idx="2">
                  <c:v>3</c:v>
                </c:pt>
                <c:pt idx="3">
                  <c:v>4</c:v>
                </c:pt>
                <c:pt idx="4">
                  <c:v>5</c:v>
                </c:pt>
                <c:pt idx="5">
                  <c:v>6</c:v>
                </c:pt>
                <c:pt idx="6">
                  <c:v>7</c:v>
                </c:pt>
                <c:pt idx="7">
                  <c:v>8</c:v>
                </c:pt>
                <c:pt idx="8">
                  <c:v>9</c:v>
                </c:pt>
                <c:pt idx="9">
                  <c:v>10</c:v>
                </c:pt>
              </c:strCache>
            </c:strRef>
          </c:cat>
          <c:val>
            <c:numRef>
              <c:f>Sheet1!$B$6:$K$6</c:f>
              <c:numCache>
                <c:formatCode>General</c:formatCode>
                <c:ptCount val="10"/>
                <c:pt idx="0">
                  <c:v>0.17199999999999999</c:v>
                </c:pt>
                <c:pt idx="1">
                  <c:v>0.214</c:v>
                </c:pt>
                <c:pt idx="2">
                  <c:v>0.214</c:v>
                </c:pt>
                <c:pt idx="3">
                  <c:v>0.214</c:v>
                </c:pt>
                <c:pt idx="4">
                  <c:v>0.214</c:v>
                </c:pt>
                <c:pt idx="5">
                  <c:v>0.214</c:v>
                </c:pt>
                <c:pt idx="6">
                  <c:v>0.214</c:v>
                </c:pt>
                <c:pt idx="7">
                  <c:v>0.214</c:v>
                </c:pt>
                <c:pt idx="8">
                  <c:v>0.214</c:v>
                </c:pt>
                <c:pt idx="9">
                  <c:v>0.214</c:v>
                </c:pt>
              </c:numCache>
            </c:numRef>
          </c:val>
          <c:smooth val="0"/>
          <c:extLst>
            <c:ext xmlns:c16="http://schemas.microsoft.com/office/drawing/2014/chart" uri="{C3380CC4-5D6E-409C-BE32-E72D297353CC}">
              <c16:uniqueId val="{00000004-7942-4A05-9F2D-01ACAB8C5FC3}"/>
            </c:ext>
          </c:extLst>
        </c:ser>
        <c:dLbls>
          <c:showLegendKey val="0"/>
          <c:showVal val="0"/>
          <c:showCatName val="0"/>
          <c:showSerName val="0"/>
          <c:showPercent val="0"/>
          <c:showBubbleSize val="0"/>
        </c:dLbls>
        <c:marker val="1"/>
        <c:smooth val="0"/>
        <c:axId val="1222714184"/>
        <c:axId val="1222720264"/>
      </c:lineChart>
      <c:catAx>
        <c:axId val="12227141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cap="all" spc="120" normalizeH="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222720264"/>
        <c:crosses val="autoZero"/>
        <c:auto val="1"/>
        <c:lblAlgn val="ctr"/>
        <c:lblOffset val="100"/>
        <c:noMultiLvlLbl val="0"/>
      </c:catAx>
      <c:valAx>
        <c:axId val="1222720264"/>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22271418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lumMod val="75000"/>
        </a:schemeClr>
      </a:solidFill>
    </a:ln>
    <a:effectLst/>
  </c:spPr>
  <c:txPr>
    <a:bodyPr/>
    <a:lstStyle/>
    <a:p>
      <a:pPr>
        <a:defRPr sz="800" b="1">
          <a:latin typeface="Arial" panose="020B0604020202020204" pitchFamily="34" charset="0"/>
          <a:cs typeface="Arial" panose="020B0604020202020204" pitchFamily="34" charset="0"/>
        </a:defRPr>
      </a:pPr>
      <a:endParaRPr lang="zh-CN"/>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cap="all" spc="120" normalizeH="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cost ratio mw1</a:t>
            </a:r>
            <a:endParaRPr lang="zh-CN"/>
          </a:p>
        </c:rich>
      </c:tx>
      <c:overlay val="0"/>
      <c:spPr>
        <a:noFill/>
        <a:ln>
          <a:noFill/>
        </a:ln>
        <a:effectLst/>
      </c:spPr>
      <c:txPr>
        <a:bodyPr rot="0" spcFirstLastPara="1" vertOverflow="ellipsis" vert="horz" wrap="square" anchor="ctr" anchorCtr="1"/>
        <a:lstStyle/>
        <a:p>
          <a:pPr>
            <a:defRPr sz="960" b="1" i="0" u="none" strike="noStrike" kern="1200" cap="all" spc="120" normalizeH="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title>
    <c:autoTitleDeleted val="0"/>
    <c:plotArea>
      <c:layout/>
      <c:lineChart>
        <c:grouping val="standard"/>
        <c:varyColors val="0"/>
        <c:ser>
          <c:idx val="0"/>
          <c:order val="0"/>
          <c:tx>
            <c:strRef>
              <c:f>Sheet1!$A$2</c:f>
              <c:strCache>
                <c:ptCount val="1"/>
                <c:pt idx="0">
                  <c:v>Recall</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Sheet1!$B$1:$K$1</c:f>
              <c:strCache>
                <c:ptCount val="10"/>
                <c:pt idx="0">
                  <c:v>1</c:v>
                </c:pt>
                <c:pt idx="1">
                  <c:v>2</c:v>
                </c:pt>
                <c:pt idx="2">
                  <c:v>3</c:v>
                </c:pt>
                <c:pt idx="3">
                  <c:v>4</c:v>
                </c:pt>
                <c:pt idx="4">
                  <c:v>5</c:v>
                </c:pt>
                <c:pt idx="5">
                  <c:v>6</c:v>
                </c:pt>
                <c:pt idx="6">
                  <c:v>7</c:v>
                </c:pt>
                <c:pt idx="7">
                  <c:v>8</c:v>
                </c:pt>
                <c:pt idx="8">
                  <c:v>9</c:v>
                </c:pt>
                <c:pt idx="9">
                  <c:v>10</c:v>
                </c:pt>
              </c:strCache>
            </c:strRef>
          </c:cat>
          <c:val>
            <c:numRef>
              <c:f>Sheet1!$B$2:$K$2</c:f>
              <c:numCache>
                <c:formatCode>General</c:formatCode>
                <c:ptCount val="10"/>
                <c:pt idx="0">
                  <c:v>0.88900000000000001</c:v>
                </c:pt>
                <c:pt idx="1">
                  <c:v>0.77800000000000002</c:v>
                </c:pt>
                <c:pt idx="2">
                  <c:v>0.77800000000000002</c:v>
                </c:pt>
                <c:pt idx="3">
                  <c:v>0.77800000000000002</c:v>
                </c:pt>
                <c:pt idx="4">
                  <c:v>0.77800000000000002</c:v>
                </c:pt>
                <c:pt idx="5">
                  <c:v>0.77800000000000002</c:v>
                </c:pt>
                <c:pt idx="6">
                  <c:v>0.77800000000000002</c:v>
                </c:pt>
                <c:pt idx="7">
                  <c:v>0.77800000000000002</c:v>
                </c:pt>
                <c:pt idx="8">
                  <c:v>0.77800000000000002</c:v>
                </c:pt>
                <c:pt idx="9">
                  <c:v>0.77800000000000002</c:v>
                </c:pt>
              </c:numCache>
            </c:numRef>
          </c:val>
          <c:smooth val="0"/>
          <c:extLst>
            <c:ext xmlns:c16="http://schemas.microsoft.com/office/drawing/2014/chart" uri="{C3380CC4-5D6E-409C-BE32-E72D297353CC}">
              <c16:uniqueId val="{00000000-C9EF-49CA-B79F-881D0BBD1ADB}"/>
            </c:ext>
          </c:extLst>
        </c:ser>
        <c:ser>
          <c:idx val="1"/>
          <c:order val="1"/>
          <c:tx>
            <c:strRef>
              <c:f>Sheet1!$A$3</c:f>
              <c:strCache>
                <c:ptCount val="1"/>
                <c:pt idx="0">
                  <c:v>Precision</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Sheet1!$B$1:$K$1</c:f>
              <c:strCache>
                <c:ptCount val="10"/>
                <c:pt idx="0">
                  <c:v>1</c:v>
                </c:pt>
                <c:pt idx="1">
                  <c:v>2</c:v>
                </c:pt>
                <c:pt idx="2">
                  <c:v>3</c:v>
                </c:pt>
                <c:pt idx="3">
                  <c:v>4</c:v>
                </c:pt>
                <c:pt idx="4">
                  <c:v>5</c:v>
                </c:pt>
                <c:pt idx="5">
                  <c:v>6</c:v>
                </c:pt>
                <c:pt idx="6">
                  <c:v>7</c:v>
                </c:pt>
                <c:pt idx="7">
                  <c:v>8</c:v>
                </c:pt>
                <c:pt idx="8">
                  <c:v>9</c:v>
                </c:pt>
                <c:pt idx="9">
                  <c:v>10</c:v>
                </c:pt>
              </c:strCache>
            </c:strRef>
          </c:cat>
          <c:val>
            <c:numRef>
              <c:f>Sheet1!$B$3:$K$3</c:f>
              <c:numCache>
                <c:formatCode>General</c:formatCode>
                <c:ptCount val="10"/>
                <c:pt idx="0">
                  <c:v>0.157</c:v>
                </c:pt>
                <c:pt idx="1">
                  <c:v>0.17299999999999999</c:v>
                </c:pt>
                <c:pt idx="2">
                  <c:v>0.17299999999999999</c:v>
                </c:pt>
                <c:pt idx="3">
                  <c:v>0.17299999999999999</c:v>
                </c:pt>
                <c:pt idx="4">
                  <c:v>0.17299999999999999</c:v>
                </c:pt>
                <c:pt idx="5">
                  <c:v>0.17299999999999999</c:v>
                </c:pt>
                <c:pt idx="6">
                  <c:v>0.17299999999999999</c:v>
                </c:pt>
                <c:pt idx="7">
                  <c:v>0.17299999999999999</c:v>
                </c:pt>
                <c:pt idx="8">
                  <c:v>0.17299999999999999</c:v>
                </c:pt>
                <c:pt idx="9">
                  <c:v>0.17299999999999999</c:v>
                </c:pt>
              </c:numCache>
            </c:numRef>
          </c:val>
          <c:smooth val="0"/>
          <c:extLst>
            <c:ext xmlns:c16="http://schemas.microsoft.com/office/drawing/2014/chart" uri="{C3380CC4-5D6E-409C-BE32-E72D297353CC}">
              <c16:uniqueId val="{00000001-C9EF-49CA-B79F-881D0BBD1ADB}"/>
            </c:ext>
          </c:extLst>
        </c:ser>
        <c:ser>
          <c:idx val="2"/>
          <c:order val="2"/>
          <c:tx>
            <c:strRef>
              <c:f>Sheet1!$A$4</c:f>
              <c:strCache>
                <c:ptCount val="1"/>
                <c:pt idx="0">
                  <c:v>G-mean</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strRef>
              <c:f>Sheet1!$B$1:$K$1</c:f>
              <c:strCache>
                <c:ptCount val="10"/>
                <c:pt idx="0">
                  <c:v>1</c:v>
                </c:pt>
                <c:pt idx="1">
                  <c:v>2</c:v>
                </c:pt>
                <c:pt idx="2">
                  <c:v>3</c:v>
                </c:pt>
                <c:pt idx="3">
                  <c:v>4</c:v>
                </c:pt>
                <c:pt idx="4">
                  <c:v>5</c:v>
                </c:pt>
                <c:pt idx="5">
                  <c:v>6</c:v>
                </c:pt>
                <c:pt idx="6">
                  <c:v>7</c:v>
                </c:pt>
                <c:pt idx="7">
                  <c:v>8</c:v>
                </c:pt>
                <c:pt idx="8">
                  <c:v>9</c:v>
                </c:pt>
                <c:pt idx="9">
                  <c:v>10</c:v>
                </c:pt>
              </c:strCache>
            </c:strRef>
          </c:cat>
          <c:val>
            <c:numRef>
              <c:f>Sheet1!$B$4:$K$4</c:f>
              <c:numCache>
                <c:formatCode>General</c:formatCode>
                <c:ptCount val="10"/>
                <c:pt idx="0">
                  <c:v>0.74</c:v>
                </c:pt>
                <c:pt idx="1">
                  <c:v>0.70699999999999996</c:v>
                </c:pt>
                <c:pt idx="2">
                  <c:v>0.69899999999999995</c:v>
                </c:pt>
                <c:pt idx="3">
                  <c:v>0.69899999999999995</c:v>
                </c:pt>
                <c:pt idx="4">
                  <c:v>0.69899999999999995</c:v>
                </c:pt>
                <c:pt idx="5">
                  <c:v>0.69899999999999995</c:v>
                </c:pt>
                <c:pt idx="6">
                  <c:v>0.69899999999999995</c:v>
                </c:pt>
                <c:pt idx="7">
                  <c:v>0.69899999999999995</c:v>
                </c:pt>
                <c:pt idx="8">
                  <c:v>0.69899999999999995</c:v>
                </c:pt>
                <c:pt idx="9">
                  <c:v>0.69899999999999995</c:v>
                </c:pt>
              </c:numCache>
            </c:numRef>
          </c:val>
          <c:smooth val="0"/>
          <c:extLst>
            <c:ext xmlns:c16="http://schemas.microsoft.com/office/drawing/2014/chart" uri="{C3380CC4-5D6E-409C-BE32-E72D297353CC}">
              <c16:uniqueId val="{00000002-C9EF-49CA-B79F-881D0BBD1ADB}"/>
            </c:ext>
          </c:extLst>
        </c:ser>
        <c:ser>
          <c:idx val="3"/>
          <c:order val="3"/>
          <c:tx>
            <c:strRef>
              <c:f>Sheet1!$A$5</c:f>
              <c:strCache>
                <c:ptCount val="1"/>
                <c:pt idx="0">
                  <c:v>F1</c:v>
                </c:pt>
              </c:strCache>
            </c:strRef>
          </c:tx>
          <c:spPr>
            <a:ln w="22225" cap="rnd">
              <a:solidFill>
                <a:schemeClr val="accent4"/>
              </a:solidFill>
              <a:round/>
            </a:ln>
            <a:effectLst/>
          </c:spPr>
          <c:marker>
            <c:symbol val="x"/>
            <c:size val="6"/>
            <c:spPr>
              <a:noFill/>
              <a:ln w="9525">
                <a:solidFill>
                  <a:schemeClr val="accent4"/>
                </a:solidFill>
                <a:round/>
              </a:ln>
              <a:effectLst/>
            </c:spPr>
          </c:marker>
          <c:cat>
            <c:strRef>
              <c:f>Sheet1!$B$1:$K$1</c:f>
              <c:strCache>
                <c:ptCount val="10"/>
                <c:pt idx="0">
                  <c:v>1</c:v>
                </c:pt>
                <c:pt idx="1">
                  <c:v>2</c:v>
                </c:pt>
                <c:pt idx="2">
                  <c:v>3</c:v>
                </c:pt>
                <c:pt idx="3">
                  <c:v>4</c:v>
                </c:pt>
                <c:pt idx="4">
                  <c:v>5</c:v>
                </c:pt>
                <c:pt idx="5">
                  <c:v>6</c:v>
                </c:pt>
                <c:pt idx="6">
                  <c:v>7</c:v>
                </c:pt>
                <c:pt idx="7">
                  <c:v>8</c:v>
                </c:pt>
                <c:pt idx="8">
                  <c:v>9</c:v>
                </c:pt>
                <c:pt idx="9">
                  <c:v>10</c:v>
                </c:pt>
              </c:strCache>
            </c:strRef>
          </c:cat>
          <c:val>
            <c:numRef>
              <c:f>Sheet1!$B$5:$K$5</c:f>
              <c:numCache>
                <c:formatCode>General</c:formatCode>
                <c:ptCount val="10"/>
                <c:pt idx="0">
                  <c:v>0.26700000000000002</c:v>
                </c:pt>
                <c:pt idx="1">
                  <c:v>0.28299999999999997</c:v>
                </c:pt>
                <c:pt idx="2">
                  <c:v>0.28299999999999997</c:v>
                </c:pt>
                <c:pt idx="3">
                  <c:v>0.28299999999999997</c:v>
                </c:pt>
                <c:pt idx="4">
                  <c:v>0.28299999999999997</c:v>
                </c:pt>
                <c:pt idx="5">
                  <c:v>0.28299999999999997</c:v>
                </c:pt>
                <c:pt idx="6">
                  <c:v>0.28299999999999997</c:v>
                </c:pt>
                <c:pt idx="7">
                  <c:v>0.28299999999999997</c:v>
                </c:pt>
                <c:pt idx="8">
                  <c:v>0.28299999999999997</c:v>
                </c:pt>
                <c:pt idx="9">
                  <c:v>0.28299999999999997</c:v>
                </c:pt>
              </c:numCache>
            </c:numRef>
          </c:val>
          <c:smooth val="0"/>
          <c:extLst>
            <c:ext xmlns:c16="http://schemas.microsoft.com/office/drawing/2014/chart" uri="{C3380CC4-5D6E-409C-BE32-E72D297353CC}">
              <c16:uniqueId val="{00000003-C9EF-49CA-B79F-881D0BBD1ADB}"/>
            </c:ext>
          </c:extLst>
        </c:ser>
        <c:ser>
          <c:idx val="4"/>
          <c:order val="4"/>
          <c:tx>
            <c:strRef>
              <c:f>Sheet1!$A$6</c:f>
              <c:strCache>
                <c:ptCount val="1"/>
                <c:pt idx="0">
                  <c:v>AUCPRC</c:v>
                </c:pt>
              </c:strCache>
            </c:strRef>
          </c:tx>
          <c:spPr>
            <a:ln w="22225" cap="rnd">
              <a:solidFill>
                <a:schemeClr val="accent5"/>
              </a:solidFill>
              <a:round/>
            </a:ln>
            <a:effectLst/>
          </c:spPr>
          <c:marker>
            <c:symbol val="star"/>
            <c:size val="6"/>
            <c:spPr>
              <a:noFill/>
              <a:ln w="9525">
                <a:solidFill>
                  <a:schemeClr val="accent5"/>
                </a:solidFill>
                <a:round/>
              </a:ln>
              <a:effectLst/>
            </c:spPr>
          </c:marker>
          <c:cat>
            <c:strRef>
              <c:f>Sheet1!$B$1:$K$1</c:f>
              <c:strCache>
                <c:ptCount val="10"/>
                <c:pt idx="0">
                  <c:v>1</c:v>
                </c:pt>
                <c:pt idx="1">
                  <c:v>2</c:v>
                </c:pt>
                <c:pt idx="2">
                  <c:v>3</c:v>
                </c:pt>
                <c:pt idx="3">
                  <c:v>4</c:v>
                </c:pt>
                <c:pt idx="4">
                  <c:v>5</c:v>
                </c:pt>
                <c:pt idx="5">
                  <c:v>6</c:v>
                </c:pt>
                <c:pt idx="6">
                  <c:v>7</c:v>
                </c:pt>
                <c:pt idx="7">
                  <c:v>8</c:v>
                </c:pt>
                <c:pt idx="8">
                  <c:v>9</c:v>
                </c:pt>
                <c:pt idx="9">
                  <c:v>10</c:v>
                </c:pt>
              </c:strCache>
            </c:strRef>
          </c:cat>
          <c:val>
            <c:numRef>
              <c:f>Sheet1!$B$6:$K$6</c:f>
              <c:numCache>
                <c:formatCode>General</c:formatCode>
                <c:ptCount val="10"/>
                <c:pt idx="0">
                  <c:v>0.21099999999999999</c:v>
                </c:pt>
                <c:pt idx="1">
                  <c:v>0.214</c:v>
                </c:pt>
                <c:pt idx="2">
                  <c:v>0.214</c:v>
                </c:pt>
                <c:pt idx="3">
                  <c:v>0.214</c:v>
                </c:pt>
                <c:pt idx="4">
                  <c:v>0.214</c:v>
                </c:pt>
                <c:pt idx="5">
                  <c:v>0.214</c:v>
                </c:pt>
                <c:pt idx="6">
                  <c:v>0.214</c:v>
                </c:pt>
                <c:pt idx="7">
                  <c:v>0.214</c:v>
                </c:pt>
                <c:pt idx="8">
                  <c:v>0.214</c:v>
                </c:pt>
                <c:pt idx="9">
                  <c:v>0.214</c:v>
                </c:pt>
              </c:numCache>
            </c:numRef>
          </c:val>
          <c:smooth val="0"/>
          <c:extLst>
            <c:ext xmlns:c16="http://schemas.microsoft.com/office/drawing/2014/chart" uri="{C3380CC4-5D6E-409C-BE32-E72D297353CC}">
              <c16:uniqueId val="{00000004-C9EF-49CA-B79F-881D0BBD1ADB}"/>
            </c:ext>
          </c:extLst>
        </c:ser>
        <c:dLbls>
          <c:showLegendKey val="0"/>
          <c:showVal val="0"/>
          <c:showCatName val="0"/>
          <c:showSerName val="0"/>
          <c:showPercent val="0"/>
          <c:showBubbleSize val="0"/>
        </c:dLbls>
        <c:marker val="1"/>
        <c:smooth val="0"/>
        <c:axId val="1222714184"/>
        <c:axId val="1222720264"/>
      </c:lineChart>
      <c:catAx>
        <c:axId val="12227141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cap="all" spc="120" normalizeH="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222720264"/>
        <c:crosses val="autoZero"/>
        <c:auto val="1"/>
        <c:lblAlgn val="ctr"/>
        <c:lblOffset val="100"/>
        <c:noMultiLvlLbl val="0"/>
      </c:catAx>
      <c:valAx>
        <c:axId val="1222720264"/>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22271418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lumMod val="75000"/>
        </a:schemeClr>
      </a:solidFill>
    </a:ln>
    <a:effectLst/>
  </c:spPr>
  <c:txPr>
    <a:bodyPr/>
    <a:lstStyle/>
    <a:p>
      <a:pPr>
        <a:defRPr sz="800" b="1">
          <a:latin typeface="Arial" panose="020B0604020202020204" pitchFamily="34" charset="0"/>
          <a:cs typeface="Arial" panose="020B0604020202020204" pitchFamily="34" charset="0"/>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Recall</a:t>
            </a:r>
            <a:endParaRPr lang="zh-CN"/>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title>
    <c:autoTitleDeleted val="0"/>
    <c:plotArea>
      <c:layout>
        <c:manualLayout>
          <c:layoutTarget val="inner"/>
          <c:xMode val="edge"/>
          <c:yMode val="edge"/>
          <c:x val="7.3865076569772897E-2"/>
          <c:y val="0.16269592657618281"/>
          <c:w val="0.8929788969130007"/>
          <c:h val="0.47407689888541932"/>
        </c:manualLayout>
      </c:layout>
      <c:lineChart>
        <c:grouping val="standard"/>
        <c:varyColors val="0"/>
        <c:ser>
          <c:idx val="0"/>
          <c:order val="0"/>
          <c:tx>
            <c:strRef>
              <c:f>Sheet1!$A$2</c:f>
              <c:strCache>
                <c:ptCount val="1"/>
                <c:pt idx="0">
                  <c:v>DDAE</c:v>
                </c:pt>
              </c:strCache>
            </c:strRef>
          </c:tx>
          <c:spPr>
            <a:ln w="12700" cap="rnd">
              <a:solidFill>
                <a:schemeClr val="accent1"/>
              </a:solidFill>
              <a:round/>
            </a:ln>
            <a:effectLst/>
          </c:spPr>
          <c:marker>
            <c:symbol val="circle"/>
            <c:size val="3"/>
            <c:spPr>
              <a:solidFill>
                <a:schemeClr val="accent1"/>
              </a:solidFill>
              <a:ln w="3175">
                <a:solidFill>
                  <a:schemeClr val="accent1"/>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Sheet1!$B$2:$J$2</c:f>
              <c:numCache>
                <c:formatCode>General</c:formatCode>
                <c:ptCount val="9"/>
                <c:pt idx="0">
                  <c:v>0.94899999999999995</c:v>
                </c:pt>
                <c:pt idx="1">
                  <c:v>0.91</c:v>
                </c:pt>
                <c:pt idx="2">
                  <c:v>0.97799999999999998</c:v>
                </c:pt>
                <c:pt idx="3">
                  <c:v>0.91300000000000003</c:v>
                </c:pt>
                <c:pt idx="4">
                  <c:v>0.96199999999999997</c:v>
                </c:pt>
                <c:pt idx="5">
                  <c:v>0.85399999999999998</c:v>
                </c:pt>
                <c:pt idx="6">
                  <c:v>0.94399999999999995</c:v>
                </c:pt>
                <c:pt idx="7">
                  <c:v>0.93100000000000005</c:v>
                </c:pt>
                <c:pt idx="8">
                  <c:v>0.85199999999999998</c:v>
                </c:pt>
              </c:numCache>
            </c:numRef>
          </c:val>
          <c:smooth val="0"/>
          <c:extLst>
            <c:ext xmlns:c16="http://schemas.microsoft.com/office/drawing/2014/chart" uri="{C3380CC4-5D6E-409C-BE32-E72D297353CC}">
              <c16:uniqueId val="{00000000-40E4-42CD-99E7-AD3599D62EAF}"/>
            </c:ext>
          </c:extLst>
        </c:ser>
        <c:ser>
          <c:idx val="1"/>
          <c:order val="1"/>
          <c:tx>
            <c:strRef>
              <c:f>Sheet1!$A$3</c:f>
              <c:strCache>
                <c:ptCount val="1"/>
                <c:pt idx="0">
                  <c:v>MWMOTE</c:v>
                </c:pt>
              </c:strCache>
            </c:strRef>
          </c:tx>
          <c:spPr>
            <a:ln w="12700" cap="rnd">
              <a:solidFill>
                <a:schemeClr val="accent2"/>
              </a:solidFill>
              <a:round/>
            </a:ln>
            <a:effectLst/>
          </c:spPr>
          <c:marker>
            <c:symbol val="circle"/>
            <c:size val="3"/>
            <c:spPr>
              <a:solidFill>
                <a:schemeClr val="accent2"/>
              </a:solidFill>
              <a:ln w="3175">
                <a:solidFill>
                  <a:schemeClr val="accent2"/>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Sheet1!$B$3:$J$3</c:f>
              <c:numCache>
                <c:formatCode>General</c:formatCode>
                <c:ptCount val="9"/>
                <c:pt idx="0">
                  <c:v>0.97099999999999997</c:v>
                </c:pt>
                <c:pt idx="1">
                  <c:v>0.93100000000000005</c:v>
                </c:pt>
                <c:pt idx="2">
                  <c:v>0.97799999999999998</c:v>
                </c:pt>
                <c:pt idx="3">
                  <c:v>0.82609999999999995</c:v>
                </c:pt>
                <c:pt idx="4">
                  <c:v>0.92300000000000004</c:v>
                </c:pt>
                <c:pt idx="5">
                  <c:v>0.85699999999999998</c:v>
                </c:pt>
                <c:pt idx="6">
                  <c:v>0.91900000000000004</c:v>
                </c:pt>
                <c:pt idx="7">
                  <c:v>0.79300000000000004</c:v>
                </c:pt>
                <c:pt idx="8">
                  <c:v>0.85199999999999998</c:v>
                </c:pt>
              </c:numCache>
            </c:numRef>
          </c:val>
          <c:smooth val="0"/>
          <c:extLst>
            <c:ext xmlns:c16="http://schemas.microsoft.com/office/drawing/2014/chart" uri="{C3380CC4-5D6E-409C-BE32-E72D297353CC}">
              <c16:uniqueId val="{00000001-40E4-42CD-99E7-AD3599D62EAF}"/>
            </c:ext>
          </c:extLst>
        </c:ser>
        <c:ser>
          <c:idx val="2"/>
          <c:order val="2"/>
          <c:tx>
            <c:strRef>
              <c:f>Sheet1!$A$4</c:f>
              <c:strCache>
                <c:ptCount val="1"/>
                <c:pt idx="0">
                  <c:v>SMOTE</c:v>
                </c:pt>
              </c:strCache>
            </c:strRef>
          </c:tx>
          <c:spPr>
            <a:ln w="12700" cap="rnd">
              <a:solidFill>
                <a:schemeClr val="accent3"/>
              </a:solidFill>
              <a:round/>
            </a:ln>
            <a:effectLst/>
          </c:spPr>
          <c:marker>
            <c:symbol val="circle"/>
            <c:size val="3"/>
            <c:spPr>
              <a:solidFill>
                <a:schemeClr val="accent3"/>
              </a:solidFill>
              <a:ln w="3175">
                <a:solidFill>
                  <a:schemeClr val="accent3"/>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Sheet1!$B$4:$J$4</c:f>
              <c:numCache>
                <c:formatCode>General</c:formatCode>
                <c:ptCount val="9"/>
                <c:pt idx="0">
                  <c:v>0.94899999999999995</c:v>
                </c:pt>
                <c:pt idx="1">
                  <c:v>0.93799999999999994</c:v>
                </c:pt>
                <c:pt idx="2">
                  <c:v>0.96699999999999997</c:v>
                </c:pt>
                <c:pt idx="3">
                  <c:v>0.81200000000000006</c:v>
                </c:pt>
                <c:pt idx="4">
                  <c:v>0.92300000000000004</c:v>
                </c:pt>
                <c:pt idx="5">
                  <c:v>0.83299999999999996</c:v>
                </c:pt>
                <c:pt idx="6">
                  <c:v>0.79300000000000004</c:v>
                </c:pt>
                <c:pt idx="7">
                  <c:v>0.79300000000000004</c:v>
                </c:pt>
                <c:pt idx="8">
                  <c:v>0.85199999999999998</c:v>
                </c:pt>
              </c:numCache>
            </c:numRef>
          </c:val>
          <c:smooth val="0"/>
          <c:extLst>
            <c:ext xmlns:c16="http://schemas.microsoft.com/office/drawing/2014/chart" uri="{C3380CC4-5D6E-409C-BE32-E72D297353CC}">
              <c16:uniqueId val="{00000002-40E4-42CD-99E7-AD3599D62EAF}"/>
            </c:ext>
          </c:extLst>
        </c:ser>
        <c:ser>
          <c:idx val="3"/>
          <c:order val="3"/>
          <c:tx>
            <c:strRef>
              <c:f>Sheet1!$A$5</c:f>
              <c:strCache>
                <c:ptCount val="1"/>
                <c:pt idx="0">
                  <c:v>RUSBoost</c:v>
                </c:pt>
              </c:strCache>
            </c:strRef>
          </c:tx>
          <c:spPr>
            <a:ln w="12700" cap="rnd">
              <a:solidFill>
                <a:schemeClr val="accent4"/>
              </a:solidFill>
              <a:round/>
            </a:ln>
            <a:effectLst/>
          </c:spPr>
          <c:marker>
            <c:symbol val="circle"/>
            <c:size val="3"/>
            <c:spPr>
              <a:solidFill>
                <a:schemeClr val="accent4"/>
              </a:solidFill>
              <a:ln w="3175">
                <a:solidFill>
                  <a:schemeClr val="accent4"/>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Sheet1!$B$5:$J$5</c:f>
              <c:numCache>
                <c:formatCode>General</c:formatCode>
                <c:ptCount val="9"/>
                <c:pt idx="0">
                  <c:v>0.873</c:v>
                </c:pt>
                <c:pt idx="1">
                  <c:v>0.745</c:v>
                </c:pt>
                <c:pt idx="2">
                  <c:v>0.96699999999999997</c:v>
                </c:pt>
                <c:pt idx="3">
                  <c:v>0.78259999999999996</c:v>
                </c:pt>
                <c:pt idx="4">
                  <c:v>0.75</c:v>
                </c:pt>
                <c:pt idx="5">
                  <c:v>0.99199999999999999</c:v>
                </c:pt>
                <c:pt idx="6">
                  <c:v>0.89200000000000002</c:v>
                </c:pt>
                <c:pt idx="7">
                  <c:v>1</c:v>
                </c:pt>
                <c:pt idx="8">
                  <c:v>0.70399999999999996</c:v>
                </c:pt>
              </c:numCache>
            </c:numRef>
          </c:val>
          <c:smooth val="0"/>
          <c:extLst>
            <c:ext xmlns:c16="http://schemas.microsoft.com/office/drawing/2014/chart" uri="{C3380CC4-5D6E-409C-BE32-E72D297353CC}">
              <c16:uniqueId val="{00000003-40E4-42CD-99E7-AD3599D62EAF}"/>
            </c:ext>
          </c:extLst>
        </c:ser>
        <c:ser>
          <c:idx val="4"/>
          <c:order val="4"/>
          <c:tx>
            <c:strRef>
              <c:f>Sheet1!$A$6</c:f>
              <c:strCache>
                <c:ptCount val="1"/>
                <c:pt idx="0">
                  <c:v>AdaBoost</c:v>
                </c:pt>
              </c:strCache>
            </c:strRef>
          </c:tx>
          <c:spPr>
            <a:ln w="12700" cap="rnd">
              <a:solidFill>
                <a:schemeClr val="accent5"/>
              </a:solidFill>
              <a:round/>
            </a:ln>
            <a:effectLst/>
          </c:spPr>
          <c:marker>
            <c:symbol val="circle"/>
            <c:size val="3"/>
            <c:spPr>
              <a:solidFill>
                <a:schemeClr val="accent5"/>
              </a:solidFill>
              <a:ln w="3175">
                <a:solidFill>
                  <a:schemeClr val="accent5"/>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Sheet1!$B$6:$J$6</c:f>
              <c:numCache>
                <c:formatCode>General</c:formatCode>
                <c:ptCount val="9"/>
                <c:pt idx="0">
                  <c:v>0.86499999999999999</c:v>
                </c:pt>
                <c:pt idx="1">
                  <c:v>0.75900000000000001</c:v>
                </c:pt>
                <c:pt idx="2">
                  <c:v>0.80200000000000005</c:v>
                </c:pt>
                <c:pt idx="3">
                  <c:v>0.754</c:v>
                </c:pt>
                <c:pt idx="4">
                  <c:v>0.75</c:v>
                </c:pt>
                <c:pt idx="5">
                  <c:v>0.95199999999999996</c:v>
                </c:pt>
                <c:pt idx="6">
                  <c:v>0.97299999999999998</c:v>
                </c:pt>
                <c:pt idx="7">
                  <c:v>0.51700000000000002</c:v>
                </c:pt>
                <c:pt idx="8">
                  <c:v>0.66700000000000004</c:v>
                </c:pt>
              </c:numCache>
            </c:numRef>
          </c:val>
          <c:smooth val="0"/>
          <c:extLst>
            <c:ext xmlns:c16="http://schemas.microsoft.com/office/drawing/2014/chart" uri="{C3380CC4-5D6E-409C-BE32-E72D297353CC}">
              <c16:uniqueId val="{00000004-40E4-42CD-99E7-AD3599D62EAF}"/>
            </c:ext>
          </c:extLst>
        </c:ser>
        <c:ser>
          <c:idx val="5"/>
          <c:order val="5"/>
          <c:tx>
            <c:strRef>
              <c:f>Sheet1!$A$7</c:f>
              <c:strCache>
                <c:ptCount val="1"/>
                <c:pt idx="0">
                  <c:v>MetaCost</c:v>
                </c:pt>
              </c:strCache>
            </c:strRef>
          </c:tx>
          <c:spPr>
            <a:ln w="12700" cap="rnd">
              <a:solidFill>
                <a:schemeClr val="accent6"/>
              </a:solidFill>
              <a:round/>
            </a:ln>
            <a:effectLst/>
          </c:spPr>
          <c:marker>
            <c:symbol val="circle"/>
            <c:size val="3"/>
            <c:spPr>
              <a:solidFill>
                <a:schemeClr val="accent6"/>
              </a:solidFill>
              <a:ln w="3175">
                <a:solidFill>
                  <a:schemeClr val="accent6"/>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Sheet1!$B$7:$J$7</c:f>
              <c:numCache>
                <c:formatCode>General</c:formatCode>
                <c:ptCount val="9"/>
                <c:pt idx="0">
                  <c:v>0.80400000000000005</c:v>
                </c:pt>
                <c:pt idx="1">
                  <c:v>0.65500000000000003</c:v>
                </c:pt>
                <c:pt idx="2">
                  <c:v>0.76900000000000002</c:v>
                </c:pt>
                <c:pt idx="3">
                  <c:v>0.623</c:v>
                </c:pt>
                <c:pt idx="4">
                  <c:v>0.73099999999999998</c:v>
                </c:pt>
                <c:pt idx="5">
                  <c:v>0.71399999999999997</c:v>
                </c:pt>
                <c:pt idx="6">
                  <c:v>1</c:v>
                </c:pt>
                <c:pt idx="7">
                  <c:v>0.48299999999999998</c:v>
                </c:pt>
                <c:pt idx="8">
                  <c:v>0.74099999999999999</c:v>
                </c:pt>
              </c:numCache>
            </c:numRef>
          </c:val>
          <c:smooth val="0"/>
          <c:extLst>
            <c:ext xmlns:c16="http://schemas.microsoft.com/office/drawing/2014/chart" uri="{C3380CC4-5D6E-409C-BE32-E72D297353CC}">
              <c16:uniqueId val="{00000005-40E4-42CD-99E7-AD3599D62EAF}"/>
            </c:ext>
          </c:extLst>
        </c:ser>
        <c:ser>
          <c:idx val="6"/>
          <c:order val="6"/>
          <c:tx>
            <c:strRef>
              <c:f>Sheet1!$A$8</c:f>
              <c:strCache>
                <c:ptCount val="1"/>
                <c:pt idx="0">
                  <c:v>csDCT</c:v>
                </c:pt>
              </c:strCache>
            </c:strRef>
          </c:tx>
          <c:spPr>
            <a:ln w="12700" cap="rnd">
              <a:solidFill>
                <a:schemeClr val="accent1">
                  <a:lumMod val="60000"/>
                </a:schemeClr>
              </a:solidFill>
              <a:round/>
            </a:ln>
            <a:effectLst/>
          </c:spPr>
          <c:marker>
            <c:symbol val="circle"/>
            <c:size val="3"/>
            <c:spPr>
              <a:solidFill>
                <a:schemeClr val="accent1">
                  <a:lumMod val="60000"/>
                </a:schemeClr>
              </a:solidFill>
              <a:ln w="3175">
                <a:solidFill>
                  <a:schemeClr val="accent1">
                    <a:lumMod val="60000"/>
                  </a:schemeClr>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Sheet1!$B$8:$J$8</c:f>
              <c:numCache>
                <c:formatCode>General</c:formatCode>
                <c:ptCount val="9"/>
                <c:pt idx="0">
                  <c:v>0.83299999999999996</c:v>
                </c:pt>
                <c:pt idx="1">
                  <c:v>0.84099999999999997</c:v>
                </c:pt>
                <c:pt idx="2">
                  <c:v>0.79100000000000004</c:v>
                </c:pt>
                <c:pt idx="3">
                  <c:v>0.78300000000000003</c:v>
                </c:pt>
                <c:pt idx="4">
                  <c:v>0.65400000000000003</c:v>
                </c:pt>
                <c:pt idx="5">
                  <c:v>0.75600000000000001</c:v>
                </c:pt>
                <c:pt idx="6">
                  <c:v>0.72399999999999998</c:v>
                </c:pt>
                <c:pt idx="7">
                  <c:v>0.72399999999999998</c:v>
                </c:pt>
                <c:pt idx="8">
                  <c:v>0.59299999999999997</c:v>
                </c:pt>
              </c:numCache>
            </c:numRef>
          </c:val>
          <c:smooth val="0"/>
          <c:extLst>
            <c:ext xmlns:c16="http://schemas.microsoft.com/office/drawing/2014/chart" uri="{C3380CC4-5D6E-409C-BE32-E72D297353CC}">
              <c16:uniqueId val="{00000006-40E4-42CD-99E7-AD3599D62EAF}"/>
            </c:ext>
          </c:extLst>
        </c:ser>
        <c:ser>
          <c:idx val="7"/>
          <c:order val="7"/>
          <c:tx>
            <c:strRef>
              <c:f>Sheet1!$A$9</c:f>
              <c:strCache>
                <c:ptCount val="1"/>
                <c:pt idx="0">
                  <c:v>CAdaMEC</c:v>
                </c:pt>
              </c:strCache>
            </c:strRef>
          </c:tx>
          <c:spPr>
            <a:ln w="12700" cap="rnd">
              <a:solidFill>
                <a:schemeClr val="accent2">
                  <a:lumMod val="60000"/>
                </a:schemeClr>
              </a:solidFill>
              <a:round/>
            </a:ln>
            <a:effectLst/>
          </c:spPr>
          <c:marker>
            <c:symbol val="circle"/>
            <c:size val="3"/>
            <c:spPr>
              <a:solidFill>
                <a:schemeClr val="accent2">
                  <a:lumMod val="60000"/>
                </a:schemeClr>
              </a:solidFill>
              <a:ln w="3175">
                <a:solidFill>
                  <a:schemeClr val="accent2">
                    <a:lumMod val="60000"/>
                  </a:schemeClr>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Sheet1!$B$9:$J$9</c:f>
              <c:numCache>
                <c:formatCode>General</c:formatCode>
                <c:ptCount val="9"/>
                <c:pt idx="0">
                  <c:v>0.78200000000000003</c:v>
                </c:pt>
                <c:pt idx="1">
                  <c:v>0.73099999999999998</c:v>
                </c:pt>
                <c:pt idx="2">
                  <c:v>0.79100000000000004</c:v>
                </c:pt>
                <c:pt idx="3">
                  <c:v>0.71699999999999997</c:v>
                </c:pt>
                <c:pt idx="4">
                  <c:v>0.65400000000000003</c:v>
                </c:pt>
                <c:pt idx="5">
                  <c:v>0.70699999999999996</c:v>
                </c:pt>
                <c:pt idx="6">
                  <c:v>0.55200000000000005</c:v>
                </c:pt>
                <c:pt idx="7">
                  <c:v>0.55200000000000005</c:v>
                </c:pt>
                <c:pt idx="8">
                  <c:v>0.51900000000000002</c:v>
                </c:pt>
              </c:numCache>
            </c:numRef>
          </c:val>
          <c:smooth val="0"/>
          <c:extLst>
            <c:ext xmlns:c16="http://schemas.microsoft.com/office/drawing/2014/chart" uri="{C3380CC4-5D6E-409C-BE32-E72D297353CC}">
              <c16:uniqueId val="{00000007-40E4-42CD-99E7-AD3599D62EAF}"/>
            </c:ext>
          </c:extLst>
        </c:ser>
        <c:ser>
          <c:idx val="8"/>
          <c:order val="8"/>
          <c:tx>
            <c:strRef>
              <c:f>Sheet1!$A$10</c:f>
              <c:strCache>
                <c:ptCount val="1"/>
                <c:pt idx="0">
                  <c:v>self-paced</c:v>
                </c:pt>
              </c:strCache>
            </c:strRef>
          </c:tx>
          <c:spPr>
            <a:ln w="12700" cap="rnd">
              <a:solidFill>
                <a:schemeClr val="accent3">
                  <a:lumMod val="60000"/>
                </a:schemeClr>
              </a:solidFill>
              <a:round/>
            </a:ln>
            <a:effectLst/>
          </c:spPr>
          <c:marker>
            <c:symbol val="circle"/>
            <c:size val="3"/>
            <c:spPr>
              <a:solidFill>
                <a:schemeClr val="accent3">
                  <a:lumMod val="60000"/>
                </a:schemeClr>
              </a:solidFill>
              <a:ln w="3175">
                <a:solidFill>
                  <a:schemeClr val="accent3">
                    <a:lumMod val="60000"/>
                  </a:schemeClr>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Sheet1!$B$10:$J$10</c:f>
              <c:numCache>
                <c:formatCode>General</c:formatCode>
                <c:ptCount val="9"/>
                <c:pt idx="0">
                  <c:v>0.89800000000000002</c:v>
                </c:pt>
                <c:pt idx="1">
                  <c:v>0.80700000000000005</c:v>
                </c:pt>
                <c:pt idx="2">
                  <c:v>0.89</c:v>
                </c:pt>
                <c:pt idx="3">
                  <c:v>0.79700000000000004</c:v>
                </c:pt>
                <c:pt idx="4">
                  <c:v>0.82699999999999996</c:v>
                </c:pt>
                <c:pt idx="5">
                  <c:v>0.80500000000000005</c:v>
                </c:pt>
                <c:pt idx="6">
                  <c:v>0.75900000000000001</c:v>
                </c:pt>
                <c:pt idx="7">
                  <c:v>0.75900000000000001</c:v>
                </c:pt>
                <c:pt idx="8">
                  <c:v>0.81499999999999995</c:v>
                </c:pt>
              </c:numCache>
            </c:numRef>
          </c:val>
          <c:smooth val="0"/>
          <c:extLst>
            <c:ext xmlns:c16="http://schemas.microsoft.com/office/drawing/2014/chart" uri="{C3380CC4-5D6E-409C-BE32-E72D297353CC}">
              <c16:uniqueId val="{00000008-40E4-42CD-99E7-AD3599D62EAF}"/>
            </c:ext>
          </c:extLst>
        </c:ser>
        <c:ser>
          <c:idx val="9"/>
          <c:order val="9"/>
          <c:tx>
            <c:strRef>
              <c:f>Sheet1!$A$11</c:f>
              <c:strCache>
                <c:ptCount val="1"/>
                <c:pt idx="0">
                  <c:v>IML</c:v>
                </c:pt>
              </c:strCache>
            </c:strRef>
          </c:tx>
          <c:spPr>
            <a:ln w="12700" cap="rnd">
              <a:solidFill>
                <a:schemeClr val="accent4">
                  <a:lumMod val="60000"/>
                </a:schemeClr>
              </a:solidFill>
              <a:round/>
            </a:ln>
            <a:effectLst/>
          </c:spPr>
          <c:marker>
            <c:symbol val="circle"/>
            <c:size val="3"/>
            <c:spPr>
              <a:solidFill>
                <a:schemeClr val="accent4">
                  <a:lumMod val="60000"/>
                </a:schemeClr>
              </a:solidFill>
              <a:ln w="3175">
                <a:solidFill>
                  <a:schemeClr val="accent4">
                    <a:lumMod val="60000"/>
                  </a:schemeClr>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Sheet1!$B$11:$J$11</c:f>
              <c:numCache>
                <c:formatCode>General</c:formatCode>
                <c:ptCount val="9"/>
                <c:pt idx="0">
                  <c:v>0.76700000000000002</c:v>
                </c:pt>
                <c:pt idx="1">
                  <c:v>0.67600000000000005</c:v>
                </c:pt>
                <c:pt idx="2">
                  <c:v>0.745</c:v>
                </c:pt>
                <c:pt idx="3">
                  <c:v>0.70499999999999996</c:v>
                </c:pt>
                <c:pt idx="4">
                  <c:v>0.69099999999999995</c:v>
                </c:pt>
                <c:pt idx="5">
                  <c:v>0.65400000000000003</c:v>
                </c:pt>
                <c:pt idx="6">
                  <c:v>0.68300000000000005</c:v>
                </c:pt>
                <c:pt idx="7">
                  <c:v>0.72199999999999998</c:v>
                </c:pt>
                <c:pt idx="8">
                  <c:v>0.51700000000000002</c:v>
                </c:pt>
              </c:numCache>
            </c:numRef>
          </c:val>
          <c:smooth val="0"/>
          <c:extLst>
            <c:ext xmlns:c16="http://schemas.microsoft.com/office/drawing/2014/chart" uri="{C3380CC4-5D6E-409C-BE32-E72D297353CC}">
              <c16:uniqueId val="{00000009-40E4-42CD-99E7-AD3599D62EAF}"/>
            </c:ext>
          </c:extLst>
        </c:ser>
        <c:dLbls>
          <c:showLegendKey val="0"/>
          <c:showVal val="0"/>
          <c:showCatName val="0"/>
          <c:showSerName val="0"/>
          <c:showPercent val="0"/>
          <c:showBubbleSize val="0"/>
        </c:dLbls>
        <c:marker val="1"/>
        <c:smooth val="0"/>
        <c:axId val="192657144"/>
        <c:axId val="192659704"/>
      </c:lineChart>
      <c:catAx>
        <c:axId val="192657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92659704"/>
        <c:crosses val="autoZero"/>
        <c:auto val="1"/>
        <c:lblAlgn val="ctr"/>
        <c:lblOffset val="100"/>
        <c:noMultiLvlLbl val="0"/>
      </c:catAx>
      <c:valAx>
        <c:axId val="192659704"/>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92657144"/>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a:solidFill>
        <a:schemeClr val="accent1">
          <a:lumMod val="75000"/>
        </a:schemeClr>
      </a:solidFill>
    </a:ln>
    <a:effectLst/>
  </c:spPr>
  <c:txPr>
    <a:bodyPr/>
    <a:lstStyle/>
    <a:p>
      <a:pPr>
        <a:defRPr sz="800" b="1">
          <a:latin typeface="Arial" panose="020B0604020202020204" pitchFamily="34" charset="0"/>
          <a:cs typeface="Arial" panose="020B0604020202020204" pitchFamily="34" charset="0"/>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F1</a:t>
            </a:r>
            <a:endParaRPr lang="zh-CN"/>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title>
    <c:autoTitleDeleted val="0"/>
    <c:plotArea>
      <c:layout/>
      <c:lineChart>
        <c:grouping val="standard"/>
        <c:varyColors val="0"/>
        <c:ser>
          <c:idx val="0"/>
          <c:order val="0"/>
          <c:tx>
            <c:strRef>
              <c:f>Sheet1!$A$2</c:f>
              <c:strCache>
                <c:ptCount val="1"/>
                <c:pt idx="0">
                  <c:v>DDAE</c:v>
                </c:pt>
              </c:strCache>
            </c:strRef>
          </c:tx>
          <c:spPr>
            <a:ln w="12700" cap="rnd">
              <a:solidFill>
                <a:schemeClr val="accent1"/>
              </a:solidFill>
              <a:round/>
            </a:ln>
            <a:effectLst/>
          </c:spPr>
          <c:marker>
            <c:symbol val="circle"/>
            <c:size val="3"/>
            <c:spPr>
              <a:solidFill>
                <a:schemeClr val="accent1"/>
              </a:solidFill>
              <a:ln w="9525">
                <a:solidFill>
                  <a:schemeClr val="accent1"/>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Sheet1!$B$2:$J$2</c:f>
              <c:numCache>
                <c:formatCode>General</c:formatCode>
                <c:ptCount val="9"/>
                <c:pt idx="0">
                  <c:v>0.80600000000000005</c:v>
                </c:pt>
                <c:pt idx="1">
                  <c:v>0.67200000000000004</c:v>
                </c:pt>
                <c:pt idx="2">
                  <c:v>0.63600000000000001</c:v>
                </c:pt>
                <c:pt idx="3">
                  <c:v>0.5</c:v>
                </c:pt>
                <c:pt idx="4">
                  <c:v>0.41299999999999998</c:v>
                </c:pt>
                <c:pt idx="5">
                  <c:v>0.3</c:v>
                </c:pt>
                <c:pt idx="6">
                  <c:v>0.33500000000000002</c:v>
                </c:pt>
                <c:pt idx="7">
                  <c:v>0.254</c:v>
                </c:pt>
                <c:pt idx="8">
                  <c:v>0.21299999999999999</c:v>
                </c:pt>
              </c:numCache>
            </c:numRef>
          </c:val>
          <c:smooth val="0"/>
          <c:extLst>
            <c:ext xmlns:c16="http://schemas.microsoft.com/office/drawing/2014/chart" uri="{C3380CC4-5D6E-409C-BE32-E72D297353CC}">
              <c16:uniqueId val="{00000000-E7F3-4B27-89EF-344025FD241E}"/>
            </c:ext>
          </c:extLst>
        </c:ser>
        <c:ser>
          <c:idx val="1"/>
          <c:order val="1"/>
          <c:tx>
            <c:strRef>
              <c:f>Sheet1!$A$3</c:f>
              <c:strCache>
                <c:ptCount val="1"/>
                <c:pt idx="0">
                  <c:v>MWMOTE</c:v>
                </c:pt>
              </c:strCache>
            </c:strRef>
          </c:tx>
          <c:spPr>
            <a:ln w="12700" cap="rnd">
              <a:solidFill>
                <a:schemeClr val="accent2"/>
              </a:solidFill>
              <a:round/>
            </a:ln>
            <a:effectLst/>
          </c:spPr>
          <c:marker>
            <c:symbol val="circle"/>
            <c:size val="3"/>
            <c:spPr>
              <a:solidFill>
                <a:schemeClr val="accent2"/>
              </a:solidFill>
              <a:ln w="9525">
                <a:solidFill>
                  <a:schemeClr val="accent2"/>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Sheet1!$B$3:$J$3</c:f>
              <c:numCache>
                <c:formatCode>General</c:formatCode>
                <c:ptCount val="9"/>
                <c:pt idx="0">
                  <c:v>0.63700000000000001</c:v>
                </c:pt>
                <c:pt idx="1">
                  <c:v>0.503</c:v>
                </c:pt>
                <c:pt idx="2">
                  <c:v>0.374</c:v>
                </c:pt>
                <c:pt idx="3">
                  <c:v>0.5</c:v>
                </c:pt>
                <c:pt idx="4">
                  <c:v>0.28999999999999998</c:v>
                </c:pt>
                <c:pt idx="5">
                  <c:v>0.40200000000000002</c:v>
                </c:pt>
                <c:pt idx="6">
                  <c:v>0.30499999999999999</c:v>
                </c:pt>
                <c:pt idx="7">
                  <c:v>0.17799999999999999</c:v>
                </c:pt>
                <c:pt idx="8">
                  <c:v>0.217</c:v>
                </c:pt>
              </c:numCache>
            </c:numRef>
          </c:val>
          <c:smooth val="0"/>
          <c:extLst>
            <c:ext xmlns:c16="http://schemas.microsoft.com/office/drawing/2014/chart" uri="{C3380CC4-5D6E-409C-BE32-E72D297353CC}">
              <c16:uniqueId val="{00000001-E7F3-4B27-89EF-344025FD241E}"/>
            </c:ext>
          </c:extLst>
        </c:ser>
        <c:ser>
          <c:idx val="2"/>
          <c:order val="2"/>
          <c:tx>
            <c:strRef>
              <c:f>Sheet1!$A$4</c:f>
              <c:strCache>
                <c:ptCount val="1"/>
                <c:pt idx="0">
                  <c:v>SMOTE</c:v>
                </c:pt>
              </c:strCache>
            </c:strRef>
          </c:tx>
          <c:spPr>
            <a:ln w="12700" cap="rnd">
              <a:solidFill>
                <a:schemeClr val="accent3"/>
              </a:solidFill>
              <a:round/>
            </a:ln>
            <a:effectLst/>
          </c:spPr>
          <c:marker>
            <c:symbol val="circle"/>
            <c:size val="3"/>
            <c:spPr>
              <a:solidFill>
                <a:schemeClr val="accent3"/>
              </a:solidFill>
              <a:ln w="9525">
                <a:solidFill>
                  <a:schemeClr val="accent3"/>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Sheet1!$B$4:$J$4</c:f>
              <c:numCache>
                <c:formatCode>General</c:formatCode>
                <c:ptCount val="9"/>
                <c:pt idx="0">
                  <c:v>0.69199999999999995</c:v>
                </c:pt>
                <c:pt idx="1">
                  <c:v>0.50700000000000001</c:v>
                </c:pt>
                <c:pt idx="2">
                  <c:v>0.497</c:v>
                </c:pt>
                <c:pt idx="3">
                  <c:v>0.46700000000000003</c:v>
                </c:pt>
                <c:pt idx="4">
                  <c:v>0.36399999999999999</c:v>
                </c:pt>
                <c:pt idx="5">
                  <c:v>0.35799999999999998</c:v>
                </c:pt>
                <c:pt idx="6">
                  <c:v>0.24099999999999999</c:v>
                </c:pt>
                <c:pt idx="7">
                  <c:v>0.24099999999999999</c:v>
                </c:pt>
                <c:pt idx="8">
                  <c:v>0.24</c:v>
                </c:pt>
              </c:numCache>
            </c:numRef>
          </c:val>
          <c:smooth val="0"/>
          <c:extLst>
            <c:ext xmlns:c16="http://schemas.microsoft.com/office/drawing/2014/chart" uri="{C3380CC4-5D6E-409C-BE32-E72D297353CC}">
              <c16:uniqueId val="{00000002-E7F3-4B27-89EF-344025FD241E}"/>
            </c:ext>
          </c:extLst>
        </c:ser>
        <c:ser>
          <c:idx val="3"/>
          <c:order val="3"/>
          <c:tx>
            <c:strRef>
              <c:f>Sheet1!$A$5</c:f>
              <c:strCache>
                <c:ptCount val="1"/>
                <c:pt idx="0">
                  <c:v>RUSBoost</c:v>
                </c:pt>
              </c:strCache>
            </c:strRef>
          </c:tx>
          <c:spPr>
            <a:ln w="12700" cap="rnd">
              <a:solidFill>
                <a:schemeClr val="accent4"/>
              </a:solidFill>
              <a:round/>
            </a:ln>
            <a:effectLst/>
          </c:spPr>
          <c:marker>
            <c:symbol val="circle"/>
            <c:size val="3"/>
            <c:spPr>
              <a:solidFill>
                <a:schemeClr val="accent4"/>
              </a:solidFill>
              <a:ln w="9525">
                <a:solidFill>
                  <a:schemeClr val="accent4"/>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Sheet1!$B$5:$J$5</c:f>
              <c:numCache>
                <c:formatCode>General</c:formatCode>
                <c:ptCount val="9"/>
                <c:pt idx="0">
                  <c:v>0.84699999999999998</c:v>
                </c:pt>
                <c:pt idx="1">
                  <c:v>0.76100000000000001</c:v>
                </c:pt>
                <c:pt idx="2">
                  <c:v>0.64700000000000002</c:v>
                </c:pt>
                <c:pt idx="3">
                  <c:v>0.72</c:v>
                </c:pt>
                <c:pt idx="4">
                  <c:v>0.78</c:v>
                </c:pt>
                <c:pt idx="5">
                  <c:v>0.999</c:v>
                </c:pt>
                <c:pt idx="6">
                  <c:v>0.93</c:v>
                </c:pt>
                <c:pt idx="7">
                  <c:v>0.95099999999999996</c:v>
                </c:pt>
                <c:pt idx="8">
                  <c:v>0.67900000000000005</c:v>
                </c:pt>
              </c:numCache>
            </c:numRef>
          </c:val>
          <c:smooth val="0"/>
          <c:extLst>
            <c:ext xmlns:c16="http://schemas.microsoft.com/office/drawing/2014/chart" uri="{C3380CC4-5D6E-409C-BE32-E72D297353CC}">
              <c16:uniqueId val="{00000003-E7F3-4B27-89EF-344025FD241E}"/>
            </c:ext>
          </c:extLst>
        </c:ser>
        <c:ser>
          <c:idx val="4"/>
          <c:order val="4"/>
          <c:tx>
            <c:strRef>
              <c:f>Sheet1!$A$6</c:f>
              <c:strCache>
                <c:ptCount val="1"/>
                <c:pt idx="0">
                  <c:v>AdaBoost</c:v>
                </c:pt>
              </c:strCache>
            </c:strRef>
          </c:tx>
          <c:spPr>
            <a:ln w="12700" cap="rnd">
              <a:solidFill>
                <a:schemeClr val="accent5"/>
              </a:solidFill>
              <a:round/>
            </a:ln>
            <a:effectLst/>
          </c:spPr>
          <c:marker>
            <c:symbol val="circle"/>
            <c:size val="3"/>
            <c:spPr>
              <a:solidFill>
                <a:schemeClr val="accent5"/>
              </a:solidFill>
              <a:ln w="9525">
                <a:solidFill>
                  <a:schemeClr val="accent5"/>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Sheet1!$B$6:$J$6</c:f>
              <c:numCache>
                <c:formatCode>General</c:formatCode>
                <c:ptCount val="9"/>
                <c:pt idx="0">
                  <c:v>0.90700000000000003</c:v>
                </c:pt>
                <c:pt idx="1">
                  <c:v>0.84299999999999997</c:v>
                </c:pt>
                <c:pt idx="2">
                  <c:v>0.88500000000000001</c:v>
                </c:pt>
                <c:pt idx="3">
                  <c:v>0.82499999999999996</c:v>
                </c:pt>
                <c:pt idx="4">
                  <c:v>0.82099999999999995</c:v>
                </c:pt>
                <c:pt idx="5">
                  <c:v>0.98599999999999999</c:v>
                </c:pt>
                <c:pt idx="6">
                  <c:v>0.93500000000000005</c:v>
                </c:pt>
                <c:pt idx="7">
                  <c:v>0.63800000000000001</c:v>
                </c:pt>
                <c:pt idx="8">
                  <c:v>0.76600000000000001</c:v>
                </c:pt>
              </c:numCache>
            </c:numRef>
          </c:val>
          <c:smooth val="0"/>
          <c:extLst>
            <c:ext xmlns:c16="http://schemas.microsoft.com/office/drawing/2014/chart" uri="{C3380CC4-5D6E-409C-BE32-E72D297353CC}">
              <c16:uniqueId val="{00000004-E7F3-4B27-89EF-344025FD241E}"/>
            </c:ext>
          </c:extLst>
        </c:ser>
        <c:ser>
          <c:idx val="5"/>
          <c:order val="5"/>
          <c:tx>
            <c:strRef>
              <c:f>Sheet1!$A$7</c:f>
              <c:strCache>
                <c:ptCount val="1"/>
                <c:pt idx="0">
                  <c:v>MetaCost</c:v>
                </c:pt>
              </c:strCache>
            </c:strRef>
          </c:tx>
          <c:spPr>
            <a:ln w="12700" cap="rnd">
              <a:solidFill>
                <a:schemeClr val="accent6"/>
              </a:solidFill>
              <a:round/>
            </a:ln>
            <a:effectLst/>
          </c:spPr>
          <c:marker>
            <c:symbol val="circle"/>
            <c:size val="3"/>
            <c:spPr>
              <a:solidFill>
                <a:schemeClr val="accent6"/>
              </a:solidFill>
              <a:ln w="9525">
                <a:solidFill>
                  <a:schemeClr val="accent6"/>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Sheet1!$B$7:$J$7</c:f>
              <c:numCache>
                <c:formatCode>General</c:formatCode>
                <c:ptCount val="9"/>
                <c:pt idx="0">
                  <c:v>0.74</c:v>
                </c:pt>
                <c:pt idx="1">
                  <c:v>0.69899999999999995</c:v>
                </c:pt>
                <c:pt idx="2">
                  <c:v>0.77800000000000002</c:v>
                </c:pt>
                <c:pt idx="3">
                  <c:v>0.68799999999999994</c:v>
                </c:pt>
                <c:pt idx="4">
                  <c:v>0.745</c:v>
                </c:pt>
                <c:pt idx="5">
                  <c:v>0.8</c:v>
                </c:pt>
                <c:pt idx="6">
                  <c:v>0.70499999999999996</c:v>
                </c:pt>
                <c:pt idx="7">
                  <c:v>0.56000000000000005</c:v>
                </c:pt>
                <c:pt idx="8">
                  <c:v>0.57999999999999996</c:v>
                </c:pt>
              </c:numCache>
            </c:numRef>
          </c:val>
          <c:smooth val="0"/>
          <c:extLst>
            <c:ext xmlns:c16="http://schemas.microsoft.com/office/drawing/2014/chart" uri="{C3380CC4-5D6E-409C-BE32-E72D297353CC}">
              <c16:uniqueId val="{00000005-E7F3-4B27-89EF-344025FD241E}"/>
            </c:ext>
          </c:extLst>
        </c:ser>
        <c:ser>
          <c:idx val="6"/>
          <c:order val="6"/>
          <c:tx>
            <c:strRef>
              <c:f>Sheet1!$A$8</c:f>
              <c:strCache>
                <c:ptCount val="1"/>
                <c:pt idx="0">
                  <c:v>csDCT</c:v>
                </c:pt>
              </c:strCache>
            </c:strRef>
          </c:tx>
          <c:spPr>
            <a:ln w="12700" cap="rnd">
              <a:solidFill>
                <a:schemeClr val="accent1">
                  <a:lumMod val="60000"/>
                </a:schemeClr>
              </a:solidFill>
              <a:round/>
            </a:ln>
            <a:effectLst/>
          </c:spPr>
          <c:marker>
            <c:symbol val="circle"/>
            <c:size val="3"/>
            <c:spPr>
              <a:solidFill>
                <a:schemeClr val="accent1">
                  <a:lumMod val="60000"/>
                </a:schemeClr>
              </a:solidFill>
              <a:ln w="9525">
                <a:solidFill>
                  <a:schemeClr val="accent1">
                    <a:lumMod val="60000"/>
                  </a:schemeClr>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Sheet1!$B$8:$J$8</c:f>
              <c:numCache>
                <c:formatCode>General</c:formatCode>
                <c:ptCount val="9"/>
                <c:pt idx="0">
                  <c:v>0.82099999999999995</c:v>
                </c:pt>
                <c:pt idx="1">
                  <c:v>0.78100000000000003</c:v>
                </c:pt>
                <c:pt idx="2">
                  <c:v>0.64</c:v>
                </c:pt>
                <c:pt idx="3">
                  <c:v>0.59199999999999997</c:v>
                </c:pt>
                <c:pt idx="4">
                  <c:v>0.54400000000000004</c:v>
                </c:pt>
                <c:pt idx="5">
                  <c:v>0.66</c:v>
                </c:pt>
                <c:pt idx="6">
                  <c:v>0.40799999999999997</c:v>
                </c:pt>
                <c:pt idx="7">
                  <c:v>0.40799999999999997</c:v>
                </c:pt>
                <c:pt idx="8">
                  <c:v>0.33300000000000002</c:v>
                </c:pt>
              </c:numCache>
            </c:numRef>
          </c:val>
          <c:smooth val="0"/>
          <c:extLst>
            <c:ext xmlns:c16="http://schemas.microsoft.com/office/drawing/2014/chart" uri="{C3380CC4-5D6E-409C-BE32-E72D297353CC}">
              <c16:uniqueId val="{00000006-E7F3-4B27-89EF-344025FD241E}"/>
            </c:ext>
          </c:extLst>
        </c:ser>
        <c:ser>
          <c:idx val="7"/>
          <c:order val="7"/>
          <c:tx>
            <c:strRef>
              <c:f>Sheet1!$A$9</c:f>
              <c:strCache>
                <c:ptCount val="1"/>
                <c:pt idx="0">
                  <c:v>CAdaMEC</c:v>
                </c:pt>
              </c:strCache>
            </c:strRef>
          </c:tx>
          <c:spPr>
            <a:ln w="12700" cap="rnd">
              <a:solidFill>
                <a:schemeClr val="accent2">
                  <a:lumMod val="60000"/>
                </a:schemeClr>
              </a:solidFill>
              <a:round/>
            </a:ln>
            <a:effectLst/>
          </c:spPr>
          <c:marker>
            <c:symbol val="circle"/>
            <c:size val="3"/>
            <c:spPr>
              <a:solidFill>
                <a:schemeClr val="accent2">
                  <a:lumMod val="60000"/>
                </a:schemeClr>
              </a:solidFill>
              <a:ln w="9525">
                <a:solidFill>
                  <a:schemeClr val="accent2">
                    <a:lumMod val="60000"/>
                  </a:schemeClr>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Sheet1!$B$9:$J$9</c:f>
              <c:numCache>
                <c:formatCode>General</c:formatCode>
                <c:ptCount val="9"/>
                <c:pt idx="0">
                  <c:v>0.78900000000000003</c:v>
                </c:pt>
                <c:pt idx="1">
                  <c:v>0.78500000000000003</c:v>
                </c:pt>
                <c:pt idx="2">
                  <c:v>0.78300000000000003</c:v>
                </c:pt>
                <c:pt idx="3">
                  <c:v>0.79700000000000004</c:v>
                </c:pt>
                <c:pt idx="4">
                  <c:v>0.66700000000000004</c:v>
                </c:pt>
                <c:pt idx="5">
                  <c:v>0.77300000000000002</c:v>
                </c:pt>
                <c:pt idx="6">
                  <c:v>0.53300000000000003</c:v>
                </c:pt>
                <c:pt idx="7">
                  <c:v>0.53300000000000003</c:v>
                </c:pt>
                <c:pt idx="8">
                  <c:v>0.58299999999999996</c:v>
                </c:pt>
              </c:numCache>
            </c:numRef>
          </c:val>
          <c:smooth val="0"/>
          <c:extLst>
            <c:ext xmlns:c16="http://schemas.microsoft.com/office/drawing/2014/chart" uri="{C3380CC4-5D6E-409C-BE32-E72D297353CC}">
              <c16:uniqueId val="{00000007-E7F3-4B27-89EF-344025FD241E}"/>
            </c:ext>
          </c:extLst>
        </c:ser>
        <c:ser>
          <c:idx val="8"/>
          <c:order val="8"/>
          <c:tx>
            <c:strRef>
              <c:f>Sheet1!$A$10</c:f>
              <c:strCache>
                <c:ptCount val="1"/>
                <c:pt idx="0">
                  <c:v>self-paced</c:v>
                </c:pt>
              </c:strCache>
            </c:strRef>
          </c:tx>
          <c:spPr>
            <a:ln w="12700" cap="rnd">
              <a:solidFill>
                <a:schemeClr val="accent3">
                  <a:lumMod val="60000"/>
                </a:schemeClr>
              </a:solidFill>
              <a:round/>
            </a:ln>
            <a:effectLst/>
          </c:spPr>
          <c:marker>
            <c:symbol val="circle"/>
            <c:size val="3"/>
            <c:spPr>
              <a:solidFill>
                <a:schemeClr val="accent3">
                  <a:lumMod val="60000"/>
                </a:schemeClr>
              </a:solidFill>
              <a:ln w="9525">
                <a:solidFill>
                  <a:schemeClr val="accent3">
                    <a:lumMod val="60000"/>
                  </a:schemeClr>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Sheet1!$B$10:$J$10</c:f>
              <c:numCache>
                <c:formatCode>General</c:formatCode>
                <c:ptCount val="9"/>
                <c:pt idx="0">
                  <c:v>0.89</c:v>
                </c:pt>
                <c:pt idx="1">
                  <c:v>0.78800000000000003</c:v>
                </c:pt>
                <c:pt idx="2">
                  <c:v>0.77500000000000002</c:v>
                </c:pt>
                <c:pt idx="3">
                  <c:v>0.71</c:v>
                </c:pt>
                <c:pt idx="4">
                  <c:v>0.76800000000000002</c:v>
                </c:pt>
                <c:pt idx="5">
                  <c:v>0.66300000000000003</c:v>
                </c:pt>
                <c:pt idx="6">
                  <c:v>0.65800000000000003</c:v>
                </c:pt>
                <c:pt idx="7">
                  <c:v>0.65800000000000003</c:v>
                </c:pt>
                <c:pt idx="8">
                  <c:v>0.63800000000000001</c:v>
                </c:pt>
              </c:numCache>
            </c:numRef>
          </c:val>
          <c:smooth val="0"/>
          <c:extLst>
            <c:ext xmlns:c16="http://schemas.microsoft.com/office/drawing/2014/chart" uri="{C3380CC4-5D6E-409C-BE32-E72D297353CC}">
              <c16:uniqueId val="{00000008-E7F3-4B27-89EF-344025FD241E}"/>
            </c:ext>
          </c:extLst>
        </c:ser>
        <c:ser>
          <c:idx val="9"/>
          <c:order val="9"/>
          <c:tx>
            <c:strRef>
              <c:f>Sheet1!$A$11</c:f>
              <c:strCache>
                <c:ptCount val="1"/>
                <c:pt idx="0">
                  <c:v>IML</c:v>
                </c:pt>
              </c:strCache>
            </c:strRef>
          </c:tx>
          <c:spPr>
            <a:ln w="12700" cap="rnd">
              <a:solidFill>
                <a:schemeClr val="accent4">
                  <a:lumMod val="60000"/>
                </a:schemeClr>
              </a:solidFill>
              <a:round/>
            </a:ln>
            <a:effectLst/>
          </c:spPr>
          <c:marker>
            <c:symbol val="circle"/>
            <c:size val="3"/>
            <c:spPr>
              <a:solidFill>
                <a:schemeClr val="accent4">
                  <a:lumMod val="60000"/>
                </a:schemeClr>
              </a:solidFill>
              <a:ln w="9525">
                <a:solidFill>
                  <a:schemeClr val="accent4">
                    <a:lumMod val="60000"/>
                  </a:schemeClr>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Sheet1!$B$11:$J$11</c:f>
              <c:numCache>
                <c:formatCode>General</c:formatCode>
                <c:ptCount val="9"/>
                <c:pt idx="0">
                  <c:v>0.85299999999999998</c:v>
                </c:pt>
                <c:pt idx="1">
                  <c:v>0.79700000000000004</c:v>
                </c:pt>
                <c:pt idx="2">
                  <c:v>0.83399999999999996</c:v>
                </c:pt>
                <c:pt idx="3">
                  <c:v>0.81399999999999995</c:v>
                </c:pt>
                <c:pt idx="4">
                  <c:v>0.80100000000000005</c:v>
                </c:pt>
                <c:pt idx="5">
                  <c:v>0.77300000000000002</c:v>
                </c:pt>
                <c:pt idx="6">
                  <c:v>0.76700000000000002</c:v>
                </c:pt>
                <c:pt idx="7">
                  <c:v>0.81299999999999994</c:v>
                </c:pt>
                <c:pt idx="8">
                  <c:v>0.88200000000000001</c:v>
                </c:pt>
              </c:numCache>
            </c:numRef>
          </c:val>
          <c:smooth val="0"/>
          <c:extLst>
            <c:ext xmlns:c16="http://schemas.microsoft.com/office/drawing/2014/chart" uri="{C3380CC4-5D6E-409C-BE32-E72D297353CC}">
              <c16:uniqueId val="{00000009-E7F3-4B27-89EF-344025FD241E}"/>
            </c:ext>
          </c:extLst>
        </c:ser>
        <c:dLbls>
          <c:showLegendKey val="0"/>
          <c:showVal val="0"/>
          <c:showCatName val="0"/>
          <c:showSerName val="0"/>
          <c:showPercent val="0"/>
          <c:showBubbleSize val="0"/>
        </c:dLbls>
        <c:marker val="1"/>
        <c:smooth val="0"/>
        <c:axId val="192657144"/>
        <c:axId val="192659704"/>
      </c:lineChart>
      <c:catAx>
        <c:axId val="192657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92659704"/>
        <c:crosses val="autoZero"/>
        <c:auto val="1"/>
        <c:lblAlgn val="ctr"/>
        <c:lblOffset val="100"/>
        <c:noMultiLvlLbl val="0"/>
      </c:catAx>
      <c:valAx>
        <c:axId val="192659704"/>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92657144"/>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a:solidFill>
        <a:schemeClr val="accent1">
          <a:lumMod val="75000"/>
        </a:schemeClr>
      </a:solidFill>
    </a:ln>
    <a:effectLst/>
  </c:spPr>
  <c:txPr>
    <a:bodyPr/>
    <a:lstStyle/>
    <a:p>
      <a:pPr>
        <a:defRPr sz="800" b="1">
          <a:latin typeface="Arial" panose="020B0604020202020204" pitchFamily="34" charset="0"/>
          <a:cs typeface="Arial" panose="020B0604020202020204" pitchFamily="34" charset="0"/>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AUCPRC</a:t>
            </a:r>
            <a:endParaRPr lang="zh-CN"/>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title>
    <c:autoTitleDeleted val="0"/>
    <c:plotArea>
      <c:layout/>
      <c:lineChart>
        <c:grouping val="standard"/>
        <c:varyColors val="0"/>
        <c:ser>
          <c:idx val="0"/>
          <c:order val="0"/>
          <c:tx>
            <c:strRef>
              <c:f>Sheet1!$A$2</c:f>
              <c:strCache>
                <c:ptCount val="1"/>
                <c:pt idx="0">
                  <c:v>DDAE</c:v>
                </c:pt>
              </c:strCache>
            </c:strRef>
          </c:tx>
          <c:spPr>
            <a:ln w="12700" cap="rnd">
              <a:solidFill>
                <a:schemeClr val="accent1"/>
              </a:solidFill>
              <a:round/>
            </a:ln>
            <a:effectLst/>
          </c:spPr>
          <c:marker>
            <c:symbol val="circle"/>
            <c:size val="3"/>
            <c:spPr>
              <a:solidFill>
                <a:schemeClr val="accent1"/>
              </a:solidFill>
              <a:ln w="9525">
                <a:solidFill>
                  <a:schemeClr val="accent1"/>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Sheet1!$B$2:$J$2</c:f>
              <c:numCache>
                <c:formatCode>General</c:formatCode>
                <c:ptCount val="9"/>
                <c:pt idx="0">
                  <c:v>0.879</c:v>
                </c:pt>
                <c:pt idx="1">
                  <c:v>0.82599999999999996</c:v>
                </c:pt>
                <c:pt idx="2">
                  <c:v>0.86399999999999999</c:v>
                </c:pt>
                <c:pt idx="3">
                  <c:v>0.67300000000000004</c:v>
                </c:pt>
                <c:pt idx="4">
                  <c:v>0.53100000000000003</c:v>
                </c:pt>
                <c:pt idx="5">
                  <c:v>0.315</c:v>
                </c:pt>
                <c:pt idx="6">
                  <c:v>0.34799999999999998</c:v>
                </c:pt>
                <c:pt idx="7">
                  <c:v>0.25600000000000001</c:v>
                </c:pt>
                <c:pt idx="8">
                  <c:v>0.20699999999999999</c:v>
                </c:pt>
              </c:numCache>
            </c:numRef>
          </c:val>
          <c:smooth val="0"/>
          <c:extLst>
            <c:ext xmlns:c16="http://schemas.microsoft.com/office/drawing/2014/chart" uri="{C3380CC4-5D6E-409C-BE32-E72D297353CC}">
              <c16:uniqueId val="{00000000-E54F-40D3-A6EB-D736065EDD89}"/>
            </c:ext>
          </c:extLst>
        </c:ser>
        <c:ser>
          <c:idx val="1"/>
          <c:order val="1"/>
          <c:tx>
            <c:strRef>
              <c:f>Sheet1!$A$3</c:f>
              <c:strCache>
                <c:ptCount val="1"/>
                <c:pt idx="0">
                  <c:v>MWMOTE</c:v>
                </c:pt>
              </c:strCache>
            </c:strRef>
          </c:tx>
          <c:spPr>
            <a:ln w="12700" cap="rnd">
              <a:solidFill>
                <a:schemeClr val="accent2"/>
              </a:solidFill>
              <a:round/>
            </a:ln>
            <a:effectLst/>
          </c:spPr>
          <c:marker>
            <c:symbol val="circle"/>
            <c:size val="3"/>
            <c:spPr>
              <a:solidFill>
                <a:schemeClr val="accent2"/>
              </a:solidFill>
              <a:ln w="9525">
                <a:solidFill>
                  <a:schemeClr val="accent2"/>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Sheet1!$B$3:$J$3</c:f>
              <c:numCache>
                <c:formatCode>General</c:formatCode>
                <c:ptCount val="9"/>
                <c:pt idx="0">
                  <c:v>0.65100000000000002</c:v>
                </c:pt>
                <c:pt idx="1">
                  <c:v>0.5</c:v>
                </c:pt>
                <c:pt idx="2">
                  <c:v>0.41199999999999998</c:v>
                </c:pt>
                <c:pt idx="3">
                  <c:v>0.32700000000000001</c:v>
                </c:pt>
                <c:pt idx="4">
                  <c:v>0.28799999999999998</c:v>
                </c:pt>
                <c:pt idx="5">
                  <c:v>0.41099999999999998</c:v>
                </c:pt>
                <c:pt idx="6">
                  <c:v>0.30599999999999999</c:v>
                </c:pt>
                <c:pt idx="7">
                  <c:v>0.19</c:v>
                </c:pt>
                <c:pt idx="8">
                  <c:v>0.20599999999999999</c:v>
                </c:pt>
              </c:numCache>
            </c:numRef>
          </c:val>
          <c:smooth val="0"/>
          <c:extLst>
            <c:ext xmlns:c16="http://schemas.microsoft.com/office/drawing/2014/chart" uri="{C3380CC4-5D6E-409C-BE32-E72D297353CC}">
              <c16:uniqueId val="{00000001-E54F-40D3-A6EB-D736065EDD89}"/>
            </c:ext>
          </c:extLst>
        </c:ser>
        <c:ser>
          <c:idx val="2"/>
          <c:order val="2"/>
          <c:tx>
            <c:strRef>
              <c:f>Sheet1!$A$4</c:f>
              <c:strCache>
                <c:ptCount val="1"/>
                <c:pt idx="0">
                  <c:v>SMOTE</c:v>
                </c:pt>
              </c:strCache>
            </c:strRef>
          </c:tx>
          <c:spPr>
            <a:ln w="12700" cap="rnd">
              <a:solidFill>
                <a:schemeClr val="accent3"/>
              </a:solidFill>
              <a:round/>
            </a:ln>
            <a:effectLst/>
          </c:spPr>
          <c:marker>
            <c:symbol val="circle"/>
            <c:size val="3"/>
            <c:spPr>
              <a:solidFill>
                <a:schemeClr val="accent3"/>
              </a:solidFill>
              <a:ln w="9525">
                <a:solidFill>
                  <a:schemeClr val="accent3"/>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Sheet1!$B$4:$J$4</c:f>
              <c:numCache>
                <c:formatCode>General</c:formatCode>
                <c:ptCount val="9"/>
                <c:pt idx="0">
                  <c:v>0.71299999999999997</c:v>
                </c:pt>
                <c:pt idx="1">
                  <c:v>0.53800000000000003</c:v>
                </c:pt>
                <c:pt idx="2">
                  <c:v>0.51200000000000001</c:v>
                </c:pt>
                <c:pt idx="3">
                  <c:v>0.28499999999999998</c:v>
                </c:pt>
                <c:pt idx="4">
                  <c:v>0.314</c:v>
                </c:pt>
                <c:pt idx="5">
                  <c:v>0.35799999999999998</c:v>
                </c:pt>
                <c:pt idx="6">
                  <c:v>0.48199999999999998</c:v>
                </c:pt>
                <c:pt idx="7">
                  <c:v>0.18099999999999999</c:v>
                </c:pt>
                <c:pt idx="8">
                  <c:v>0.20699999999999999</c:v>
                </c:pt>
              </c:numCache>
            </c:numRef>
          </c:val>
          <c:smooth val="0"/>
          <c:extLst>
            <c:ext xmlns:c16="http://schemas.microsoft.com/office/drawing/2014/chart" uri="{C3380CC4-5D6E-409C-BE32-E72D297353CC}">
              <c16:uniqueId val="{00000002-E54F-40D3-A6EB-D736065EDD89}"/>
            </c:ext>
          </c:extLst>
        </c:ser>
        <c:ser>
          <c:idx val="3"/>
          <c:order val="3"/>
          <c:tx>
            <c:strRef>
              <c:f>Sheet1!$A$5</c:f>
              <c:strCache>
                <c:ptCount val="1"/>
                <c:pt idx="0">
                  <c:v>RUSBoost</c:v>
                </c:pt>
              </c:strCache>
            </c:strRef>
          </c:tx>
          <c:spPr>
            <a:ln w="12700" cap="rnd">
              <a:solidFill>
                <a:schemeClr val="accent4"/>
              </a:solidFill>
              <a:round/>
            </a:ln>
            <a:effectLst/>
          </c:spPr>
          <c:marker>
            <c:symbol val="circle"/>
            <c:size val="3"/>
            <c:spPr>
              <a:solidFill>
                <a:schemeClr val="accent4"/>
              </a:solidFill>
              <a:ln w="9525">
                <a:solidFill>
                  <a:schemeClr val="accent4"/>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Sheet1!$B$5:$J$5</c:f>
              <c:numCache>
                <c:formatCode>General</c:formatCode>
                <c:ptCount val="9"/>
                <c:pt idx="0">
                  <c:v>0.92300000000000004</c:v>
                </c:pt>
                <c:pt idx="1">
                  <c:v>0.79800000000000004</c:v>
                </c:pt>
                <c:pt idx="2">
                  <c:v>0.92100000000000004</c:v>
                </c:pt>
                <c:pt idx="3">
                  <c:v>0.79400000000000004</c:v>
                </c:pt>
                <c:pt idx="4">
                  <c:v>0.81599999999999995</c:v>
                </c:pt>
                <c:pt idx="5">
                  <c:v>0.999</c:v>
                </c:pt>
                <c:pt idx="6">
                  <c:v>0.98699999999999999</c:v>
                </c:pt>
                <c:pt idx="7">
                  <c:v>0.99299999999999999</c:v>
                </c:pt>
                <c:pt idx="8">
                  <c:v>0.72199999999999998</c:v>
                </c:pt>
              </c:numCache>
            </c:numRef>
          </c:val>
          <c:smooth val="0"/>
          <c:extLst>
            <c:ext xmlns:c16="http://schemas.microsoft.com/office/drawing/2014/chart" uri="{C3380CC4-5D6E-409C-BE32-E72D297353CC}">
              <c16:uniqueId val="{00000003-E54F-40D3-A6EB-D736065EDD89}"/>
            </c:ext>
          </c:extLst>
        </c:ser>
        <c:ser>
          <c:idx val="4"/>
          <c:order val="4"/>
          <c:tx>
            <c:strRef>
              <c:f>Sheet1!$A$6</c:f>
              <c:strCache>
                <c:ptCount val="1"/>
                <c:pt idx="0">
                  <c:v>AdaBoost</c:v>
                </c:pt>
              </c:strCache>
            </c:strRef>
          </c:tx>
          <c:spPr>
            <a:ln w="12700" cap="rnd">
              <a:solidFill>
                <a:schemeClr val="accent5"/>
              </a:solidFill>
              <a:round/>
            </a:ln>
            <a:effectLst/>
          </c:spPr>
          <c:marker>
            <c:symbol val="circle"/>
            <c:size val="3"/>
            <c:spPr>
              <a:solidFill>
                <a:schemeClr val="accent5"/>
              </a:solidFill>
              <a:ln w="9525">
                <a:solidFill>
                  <a:schemeClr val="accent5"/>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Sheet1!$B$6:$J$6</c:f>
              <c:numCache>
                <c:formatCode>General</c:formatCode>
                <c:ptCount val="9"/>
                <c:pt idx="0">
                  <c:v>0.94199999999999995</c:v>
                </c:pt>
                <c:pt idx="1">
                  <c:v>0.88300000000000001</c:v>
                </c:pt>
                <c:pt idx="2">
                  <c:v>0.94499999999999995</c:v>
                </c:pt>
                <c:pt idx="3">
                  <c:v>0.83599999999999997</c:v>
                </c:pt>
                <c:pt idx="4">
                  <c:v>0.88200000000000001</c:v>
                </c:pt>
                <c:pt idx="5">
                  <c:v>0.98599999999999999</c:v>
                </c:pt>
                <c:pt idx="6">
                  <c:v>0.99299999999999999</c:v>
                </c:pt>
                <c:pt idx="7">
                  <c:v>0.61799999999999999</c:v>
                </c:pt>
                <c:pt idx="8">
                  <c:v>0.754</c:v>
                </c:pt>
              </c:numCache>
            </c:numRef>
          </c:val>
          <c:smooth val="0"/>
          <c:extLst>
            <c:ext xmlns:c16="http://schemas.microsoft.com/office/drawing/2014/chart" uri="{C3380CC4-5D6E-409C-BE32-E72D297353CC}">
              <c16:uniqueId val="{00000004-E54F-40D3-A6EB-D736065EDD89}"/>
            </c:ext>
          </c:extLst>
        </c:ser>
        <c:ser>
          <c:idx val="5"/>
          <c:order val="5"/>
          <c:tx>
            <c:strRef>
              <c:f>Sheet1!$A$7</c:f>
              <c:strCache>
                <c:ptCount val="1"/>
                <c:pt idx="0">
                  <c:v>MetaCost</c:v>
                </c:pt>
              </c:strCache>
            </c:strRef>
          </c:tx>
          <c:spPr>
            <a:ln w="12700" cap="rnd">
              <a:solidFill>
                <a:schemeClr val="accent6"/>
              </a:solidFill>
              <a:round/>
            </a:ln>
            <a:effectLst/>
          </c:spPr>
          <c:marker>
            <c:symbol val="circle"/>
            <c:size val="3"/>
            <c:spPr>
              <a:solidFill>
                <a:schemeClr val="accent6"/>
              </a:solidFill>
              <a:ln w="9525">
                <a:solidFill>
                  <a:schemeClr val="accent6"/>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Sheet1!$B$7:$J$7</c:f>
              <c:numCache>
                <c:formatCode>General</c:formatCode>
                <c:ptCount val="9"/>
                <c:pt idx="0">
                  <c:v>0.752</c:v>
                </c:pt>
                <c:pt idx="1">
                  <c:v>0.66</c:v>
                </c:pt>
                <c:pt idx="2">
                  <c:v>0.70499999999999996</c:v>
                </c:pt>
                <c:pt idx="3">
                  <c:v>0.64800000000000002</c:v>
                </c:pt>
                <c:pt idx="4">
                  <c:v>0.67800000000000005</c:v>
                </c:pt>
                <c:pt idx="5">
                  <c:v>0.69899999999999995</c:v>
                </c:pt>
                <c:pt idx="6">
                  <c:v>0.57799999999999996</c:v>
                </c:pt>
                <c:pt idx="7">
                  <c:v>0.44600000000000001</c:v>
                </c:pt>
                <c:pt idx="8">
                  <c:v>0.48499999999999999</c:v>
                </c:pt>
              </c:numCache>
            </c:numRef>
          </c:val>
          <c:smooth val="0"/>
          <c:extLst>
            <c:ext xmlns:c16="http://schemas.microsoft.com/office/drawing/2014/chart" uri="{C3380CC4-5D6E-409C-BE32-E72D297353CC}">
              <c16:uniqueId val="{00000005-E54F-40D3-A6EB-D736065EDD89}"/>
            </c:ext>
          </c:extLst>
        </c:ser>
        <c:ser>
          <c:idx val="6"/>
          <c:order val="6"/>
          <c:tx>
            <c:strRef>
              <c:f>Sheet1!$A$8</c:f>
              <c:strCache>
                <c:ptCount val="1"/>
                <c:pt idx="0">
                  <c:v>csDCT</c:v>
                </c:pt>
              </c:strCache>
            </c:strRef>
          </c:tx>
          <c:spPr>
            <a:ln w="12700" cap="rnd">
              <a:solidFill>
                <a:schemeClr val="accent1">
                  <a:lumMod val="60000"/>
                </a:schemeClr>
              </a:solidFill>
              <a:round/>
            </a:ln>
            <a:effectLst/>
          </c:spPr>
          <c:marker>
            <c:symbol val="circle"/>
            <c:size val="3"/>
            <c:spPr>
              <a:solidFill>
                <a:schemeClr val="accent1">
                  <a:lumMod val="60000"/>
                </a:schemeClr>
              </a:solidFill>
              <a:ln w="9525">
                <a:solidFill>
                  <a:schemeClr val="accent1">
                    <a:lumMod val="60000"/>
                  </a:schemeClr>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Sheet1!$B$8:$J$8</c:f>
              <c:numCache>
                <c:formatCode>General</c:formatCode>
                <c:ptCount val="9"/>
                <c:pt idx="0">
                  <c:v>0.70499999999999996</c:v>
                </c:pt>
                <c:pt idx="1">
                  <c:v>0.68799999999999994</c:v>
                </c:pt>
                <c:pt idx="2">
                  <c:v>0.48899999999999999</c:v>
                </c:pt>
                <c:pt idx="3">
                  <c:v>0.40400000000000003</c:v>
                </c:pt>
                <c:pt idx="4">
                  <c:v>0.39300000000000002</c:v>
                </c:pt>
                <c:pt idx="5">
                  <c:v>0.44700000000000001</c:v>
                </c:pt>
                <c:pt idx="6">
                  <c:v>0.47599999999999998</c:v>
                </c:pt>
                <c:pt idx="7">
                  <c:v>0.47599999999999998</c:v>
                </c:pt>
                <c:pt idx="8">
                  <c:v>0.56100000000000005</c:v>
                </c:pt>
              </c:numCache>
            </c:numRef>
          </c:val>
          <c:smooth val="0"/>
          <c:extLst>
            <c:ext xmlns:c16="http://schemas.microsoft.com/office/drawing/2014/chart" uri="{C3380CC4-5D6E-409C-BE32-E72D297353CC}">
              <c16:uniqueId val="{00000006-E54F-40D3-A6EB-D736065EDD89}"/>
            </c:ext>
          </c:extLst>
        </c:ser>
        <c:ser>
          <c:idx val="7"/>
          <c:order val="7"/>
          <c:tx>
            <c:strRef>
              <c:f>Sheet1!$A$9</c:f>
              <c:strCache>
                <c:ptCount val="1"/>
                <c:pt idx="0">
                  <c:v>CAdaMEC</c:v>
                </c:pt>
              </c:strCache>
            </c:strRef>
          </c:tx>
          <c:spPr>
            <a:ln w="12700" cap="rnd">
              <a:solidFill>
                <a:schemeClr val="accent2">
                  <a:lumMod val="60000"/>
                </a:schemeClr>
              </a:solidFill>
              <a:round/>
            </a:ln>
            <a:effectLst/>
          </c:spPr>
          <c:marker>
            <c:symbol val="circle"/>
            <c:size val="3"/>
            <c:spPr>
              <a:solidFill>
                <a:schemeClr val="accent2">
                  <a:lumMod val="60000"/>
                </a:schemeClr>
              </a:solidFill>
              <a:ln w="9525">
                <a:solidFill>
                  <a:schemeClr val="accent2">
                    <a:lumMod val="60000"/>
                  </a:schemeClr>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Sheet1!$B$9:$J$9</c:f>
              <c:numCache>
                <c:formatCode>General</c:formatCode>
                <c:ptCount val="9"/>
                <c:pt idx="0">
                  <c:v>0.64300000000000002</c:v>
                </c:pt>
                <c:pt idx="1">
                  <c:v>0.63300000000000001</c:v>
                </c:pt>
                <c:pt idx="2">
                  <c:v>0.61899999999999999</c:v>
                </c:pt>
                <c:pt idx="3">
                  <c:v>0.83599999999999997</c:v>
                </c:pt>
                <c:pt idx="4">
                  <c:v>0.45600000000000002</c:v>
                </c:pt>
                <c:pt idx="5">
                  <c:v>0.90300000000000002</c:v>
                </c:pt>
                <c:pt idx="6">
                  <c:v>0.28899999999999998</c:v>
                </c:pt>
                <c:pt idx="7">
                  <c:v>0.28899999999999998</c:v>
                </c:pt>
                <c:pt idx="8">
                  <c:v>0.35</c:v>
                </c:pt>
              </c:numCache>
            </c:numRef>
          </c:val>
          <c:smooth val="0"/>
          <c:extLst>
            <c:ext xmlns:c16="http://schemas.microsoft.com/office/drawing/2014/chart" uri="{C3380CC4-5D6E-409C-BE32-E72D297353CC}">
              <c16:uniqueId val="{00000007-E54F-40D3-A6EB-D736065EDD89}"/>
            </c:ext>
          </c:extLst>
        </c:ser>
        <c:ser>
          <c:idx val="8"/>
          <c:order val="8"/>
          <c:tx>
            <c:strRef>
              <c:f>Sheet1!$A$10</c:f>
              <c:strCache>
                <c:ptCount val="1"/>
                <c:pt idx="0">
                  <c:v>self-paced</c:v>
                </c:pt>
              </c:strCache>
            </c:strRef>
          </c:tx>
          <c:spPr>
            <a:ln w="12700" cap="rnd">
              <a:solidFill>
                <a:schemeClr val="accent3">
                  <a:lumMod val="60000"/>
                </a:schemeClr>
              </a:solidFill>
              <a:round/>
            </a:ln>
            <a:effectLst/>
          </c:spPr>
          <c:marker>
            <c:symbol val="circle"/>
            <c:size val="3"/>
            <c:spPr>
              <a:solidFill>
                <a:schemeClr val="accent3">
                  <a:lumMod val="60000"/>
                </a:schemeClr>
              </a:solidFill>
              <a:ln w="9525">
                <a:solidFill>
                  <a:schemeClr val="accent3">
                    <a:lumMod val="60000"/>
                  </a:schemeClr>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Sheet1!$B$10:$J$10</c:f>
              <c:numCache>
                <c:formatCode>General</c:formatCode>
                <c:ptCount val="9"/>
                <c:pt idx="0">
                  <c:v>0.92100000000000004</c:v>
                </c:pt>
                <c:pt idx="1">
                  <c:v>0.84599999999999997</c:v>
                </c:pt>
                <c:pt idx="2">
                  <c:v>0.9</c:v>
                </c:pt>
                <c:pt idx="3">
                  <c:v>0.79200000000000004</c:v>
                </c:pt>
                <c:pt idx="4">
                  <c:v>0.79400000000000004</c:v>
                </c:pt>
                <c:pt idx="5">
                  <c:v>0.73</c:v>
                </c:pt>
                <c:pt idx="6">
                  <c:v>0.65800000000000003</c:v>
                </c:pt>
                <c:pt idx="7">
                  <c:v>0.65800000000000003</c:v>
                </c:pt>
                <c:pt idx="8">
                  <c:v>0.71099999999999997</c:v>
                </c:pt>
              </c:numCache>
            </c:numRef>
          </c:val>
          <c:smooth val="0"/>
          <c:extLst>
            <c:ext xmlns:c16="http://schemas.microsoft.com/office/drawing/2014/chart" uri="{C3380CC4-5D6E-409C-BE32-E72D297353CC}">
              <c16:uniqueId val="{00000008-E54F-40D3-A6EB-D736065EDD89}"/>
            </c:ext>
          </c:extLst>
        </c:ser>
        <c:ser>
          <c:idx val="9"/>
          <c:order val="9"/>
          <c:tx>
            <c:strRef>
              <c:f>Sheet1!$A$11</c:f>
              <c:strCache>
                <c:ptCount val="1"/>
                <c:pt idx="0">
                  <c:v>IML</c:v>
                </c:pt>
              </c:strCache>
            </c:strRef>
          </c:tx>
          <c:spPr>
            <a:ln w="12700" cap="rnd">
              <a:solidFill>
                <a:schemeClr val="accent4">
                  <a:lumMod val="60000"/>
                </a:schemeClr>
              </a:solidFill>
              <a:round/>
            </a:ln>
            <a:effectLst/>
          </c:spPr>
          <c:marker>
            <c:symbol val="circle"/>
            <c:size val="3"/>
            <c:spPr>
              <a:solidFill>
                <a:schemeClr val="accent4">
                  <a:lumMod val="60000"/>
                </a:schemeClr>
              </a:solidFill>
              <a:ln w="9525">
                <a:solidFill>
                  <a:schemeClr val="accent4">
                    <a:lumMod val="60000"/>
                  </a:schemeClr>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Sheet1!$B$11:$J$11</c:f>
              <c:numCache>
                <c:formatCode>General</c:formatCode>
                <c:ptCount val="9"/>
                <c:pt idx="0">
                  <c:v>0.88100000000000001</c:v>
                </c:pt>
                <c:pt idx="1">
                  <c:v>0.74399999999999999</c:v>
                </c:pt>
                <c:pt idx="2">
                  <c:v>0.84599999999999997</c:v>
                </c:pt>
                <c:pt idx="3">
                  <c:v>0.83599999999999997</c:v>
                </c:pt>
                <c:pt idx="4">
                  <c:v>0.752</c:v>
                </c:pt>
                <c:pt idx="5">
                  <c:v>0.70299999999999996</c:v>
                </c:pt>
                <c:pt idx="6">
                  <c:v>0.68</c:v>
                </c:pt>
                <c:pt idx="7">
                  <c:v>0.70099999999999996</c:v>
                </c:pt>
                <c:pt idx="8">
                  <c:v>0.55300000000000005</c:v>
                </c:pt>
              </c:numCache>
            </c:numRef>
          </c:val>
          <c:smooth val="0"/>
          <c:extLst>
            <c:ext xmlns:c16="http://schemas.microsoft.com/office/drawing/2014/chart" uri="{C3380CC4-5D6E-409C-BE32-E72D297353CC}">
              <c16:uniqueId val="{00000009-E54F-40D3-A6EB-D736065EDD89}"/>
            </c:ext>
          </c:extLst>
        </c:ser>
        <c:dLbls>
          <c:showLegendKey val="0"/>
          <c:showVal val="0"/>
          <c:showCatName val="0"/>
          <c:showSerName val="0"/>
          <c:showPercent val="0"/>
          <c:showBubbleSize val="0"/>
        </c:dLbls>
        <c:marker val="1"/>
        <c:smooth val="0"/>
        <c:axId val="192657144"/>
        <c:axId val="192659704"/>
      </c:lineChart>
      <c:catAx>
        <c:axId val="192657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92659704"/>
        <c:crosses val="autoZero"/>
        <c:auto val="1"/>
        <c:lblAlgn val="ctr"/>
        <c:lblOffset val="100"/>
        <c:noMultiLvlLbl val="0"/>
      </c:catAx>
      <c:valAx>
        <c:axId val="192659704"/>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92657144"/>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a:solidFill>
        <a:schemeClr val="accent1">
          <a:lumMod val="75000"/>
        </a:schemeClr>
      </a:solidFill>
    </a:ln>
    <a:effectLst/>
  </c:spPr>
  <c:txPr>
    <a:bodyPr/>
    <a:lstStyle/>
    <a:p>
      <a:pPr>
        <a:defRPr sz="800" b="1">
          <a:latin typeface="Arial" panose="020B0604020202020204" pitchFamily="34" charset="0"/>
          <a:cs typeface="Arial" panose="020B0604020202020204" pitchFamily="34" charset="0"/>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G-mean</a:t>
            </a:r>
            <a:endParaRPr lang="zh-CN"/>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title>
    <c:autoTitleDeleted val="0"/>
    <c:plotArea>
      <c:layout/>
      <c:lineChart>
        <c:grouping val="standard"/>
        <c:varyColors val="0"/>
        <c:ser>
          <c:idx val="0"/>
          <c:order val="0"/>
          <c:tx>
            <c:strRef>
              <c:f>Sheet1!$A$2</c:f>
              <c:strCache>
                <c:ptCount val="1"/>
                <c:pt idx="0">
                  <c:v>DDAE</c:v>
                </c:pt>
              </c:strCache>
            </c:strRef>
          </c:tx>
          <c:spPr>
            <a:ln w="12700" cap="rnd">
              <a:solidFill>
                <a:schemeClr val="accent1"/>
              </a:solidFill>
              <a:round/>
            </a:ln>
            <a:effectLst/>
          </c:spPr>
          <c:marker>
            <c:symbol val="circle"/>
            <c:size val="3"/>
            <c:spPr>
              <a:solidFill>
                <a:schemeClr val="accent1"/>
              </a:solidFill>
              <a:ln w="9525">
                <a:solidFill>
                  <a:schemeClr val="accent1"/>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Sheet1!$B$2:$J$2</c:f>
              <c:numCache>
                <c:formatCode>General</c:formatCode>
                <c:ptCount val="9"/>
                <c:pt idx="0">
                  <c:v>0.95399999999999996</c:v>
                </c:pt>
                <c:pt idx="1">
                  <c:v>0.93500000000000005</c:v>
                </c:pt>
                <c:pt idx="2">
                  <c:v>0.97199999999999998</c:v>
                </c:pt>
                <c:pt idx="3">
                  <c:v>0.93600000000000005</c:v>
                </c:pt>
                <c:pt idx="4">
                  <c:v>0.95699999999999996</c:v>
                </c:pt>
                <c:pt idx="5">
                  <c:v>0.89900000000000002</c:v>
                </c:pt>
                <c:pt idx="6">
                  <c:v>0.95</c:v>
                </c:pt>
                <c:pt idx="7">
                  <c:v>0.93899999999999995</c:v>
                </c:pt>
                <c:pt idx="8">
                  <c:v>0.89700000000000002</c:v>
                </c:pt>
              </c:numCache>
            </c:numRef>
          </c:val>
          <c:smooth val="0"/>
          <c:extLst>
            <c:ext xmlns:c16="http://schemas.microsoft.com/office/drawing/2014/chart" uri="{C3380CC4-5D6E-409C-BE32-E72D297353CC}">
              <c16:uniqueId val="{00000000-C2D3-4782-81B9-0C16CF8BE576}"/>
            </c:ext>
          </c:extLst>
        </c:ser>
        <c:ser>
          <c:idx val="1"/>
          <c:order val="1"/>
          <c:tx>
            <c:strRef>
              <c:f>Sheet1!$A$3</c:f>
              <c:strCache>
                <c:ptCount val="1"/>
                <c:pt idx="0">
                  <c:v>MWMOTE</c:v>
                </c:pt>
              </c:strCache>
            </c:strRef>
          </c:tx>
          <c:spPr>
            <a:ln w="12700" cap="rnd">
              <a:solidFill>
                <a:schemeClr val="accent2"/>
              </a:solidFill>
              <a:round/>
            </a:ln>
            <a:effectLst/>
          </c:spPr>
          <c:marker>
            <c:symbol val="circle"/>
            <c:size val="3"/>
            <c:spPr>
              <a:solidFill>
                <a:schemeClr val="accent2"/>
              </a:solidFill>
              <a:ln w="9525">
                <a:solidFill>
                  <a:schemeClr val="accent2"/>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Sheet1!$B$3:$J$3</c:f>
              <c:numCache>
                <c:formatCode>General</c:formatCode>
                <c:ptCount val="9"/>
                <c:pt idx="0">
                  <c:v>0.93</c:v>
                </c:pt>
                <c:pt idx="1">
                  <c:v>0.92</c:v>
                </c:pt>
                <c:pt idx="2">
                  <c:v>0.93700000000000006</c:v>
                </c:pt>
                <c:pt idx="3">
                  <c:v>0.89300000000000002</c:v>
                </c:pt>
                <c:pt idx="4">
                  <c:v>0.92200000000000004</c:v>
                </c:pt>
                <c:pt idx="5">
                  <c:v>0.93400000000000005</c:v>
                </c:pt>
                <c:pt idx="6">
                  <c:v>0.93400000000000005</c:v>
                </c:pt>
                <c:pt idx="7">
                  <c:v>0.85899999999999999</c:v>
                </c:pt>
                <c:pt idx="8">
                  <c:v>0.89800000000000002</c:v>
                </c:pt>
              </c:numCache>
            </c:numRef>
          </c:val>
          <c:smooth val="0"/>
          <c:extLst>
            <c:ext xmlns:c16="http://schemas.microsoft.com/office/drawing/2014/chart" uri="{C3380CC4-5D6E-409C-BE32-E72D297353CC}">
              <c16:uniqueId val="{00000001-C2D3-4782-81B9-0C16CF8BE576}"/>
            </c:ext>
          </c:extLst>
        </c:ser>
        <c:ser>
          <c:idx val="2"/>
          <c:order val="2"/>
          <c:tx>
            <c:strRef>
              <c:f>Sheet1!$A$4</c:f>
              <c:strCache>
                <c:ptCount val="1"/>
                <c:pt idx="0">
                  <c:v>SMOTE</c:v>
                </c:pt>
              </c:strCache>
            </c:strRef>
          </c:tx>
          <c:spPr>
            <a:ln w="12700" cap="rnd">
              <a:solidFill>
                <a:schemeClr val="accent3"/>
              </a:solidFill>
              <a:round/>
            </a:ln>
            <a:effectLst/>
          </c:spPr>
          <c:marker>
            <c:symbol val="circle"/>
            <c:size val="3"/>
            <c:spPr>
              <a:solidFill>
                <a:schemeClr val="accent3"/>
              </a:solidFill>
              <a:ln w="9525">
                <a:solidFill>
                  <a:schemeClr val="accent3"/>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Sheet1!$B$4:$J$4</c:f>
              <c:numCache>
                <c:formatCode>General</c:formatCode>
                <c:ptCount val="9"/>
                <c:pt idx="0">
                  <c:v>0.93400000000000005</c:v>
                </c:pt>
                <c:pt idx="1">
                  <c:v>0.93300000000000005</c:v>
                </c:pt>
                <c:pt idx="2">
                  <c:v>0.95299999999999996</c:v>
                </c:pt>
                <c:pt idx="3">
                  <c:v>0.95699999999999996</c:v>
                </c:pt>
                <c:pt idx="4">
                  <c:v>0.93300000000000005</c:v>
                </c:pt>
                <c:pt idx="5">
                  <c:v>0.87</c:v>
                </c:pt>
                <c:pt idx="6">
                  <c:v>0.87</c:v>
                </c:pt>
                <c:pt idx="7">
                  <c:v>0.87</c:v>
                </c:pt>
                <c:pt idx="8">
                  <c:v>0.90100000000000002</c:v>
                </c:pt>
              </c:numCache>
            </c:numRef>
          </c:val>
          <c:smooth val="0"/>
          <c:extLst>
            <c:ext xmlns:c16="http://schemas.microsoft.com/office/drawing/2014/chart" uri="{C3380CC4-5D6E-409C-BE32-E72D297353CC}">
              <c16:uniqueId val="{00000002-C2D3-4782-81B9-0C16CF8BE576}"/>
            </c:ext>
          </c:extLst>
        </c:ser>
        <c:ser>
          <c:idx val="3"/>
          <c:order val="3"/>
          <c:tx>
            <c:strRef>
              <c:f>Sheet1!$A$5</c:f>
              <c:strCache>
                <c:ptCount val="1"/>
                <c:pt idx="0">
                  <c:v>RUSBoost</c:v>
                </c:pt>
              </c:strCache>
            </c:strRef>
          </c:tx>
          <c:spPr>
            <a:ln w="12700" cap="rnd">
              <a:solidFill>
                <a:schemeClr val="accent4"/>
              </a:solidFill>
              <a:round/>
            </a:ln>
            <a:effectLst/>
          </c:spPr>
          <c:marker>
            <c:symbol val="circle"/>
            <c:size val="3"/>
            <c:spPr>
              <a:solidFill>
                <a:schemeClr val="accent4"/>
              </a:solidFill>
              <a:ln w="9525">
                <a:solidFill>
                  <a:schemeClr val="accent4"/>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Sheet1!$B$5:$J$5</c:f>
              <c:numCache>
                <c:formatCode>General</c:formatCode>
                <c:ptCount val="9"/>
                <c:pt idx="0">
                  <c:v>0.92500000000000004</c:v>
                </c:pt>
                <c:pt idx="1">
                  <c:v>0.85799999999999998</c:v>
                </c:pt>
                <c:pt idx="2">
                  <c:v>0.96799999999999997</c:v>
                </c:pt>
                <c:pt idx="3">
                  <c:v>0.88100000000000001</c:v>
                </c:pt>
                <c:pt idx="4">
                  <c:v>0.86499999999999999</c:v>
                </c:pt>
                <c:pt idx="5">
                  <c:v>0.94399999999999995</c:v>
                </c:pt>
                <c:pt idx="6">
                  <c:v>0.94399999999999995</c:v>
                </c:pt>
                <c:pt idx="7">
                  <c:v>0.995</c:v>
                </c:pt>
                <c:pt idx="8">
                  <c:v>0.83799999999999997</c:v>
                </c:pt>
              </c:numCache>
            </c:numRef>
          </c:val>
          <c:smooth val="0"/>
          <c:extLst>
            <c:ext xmlns:c16="http://schemas.microsoft.com/office/drawing/2014/chart" uri="{C3380CC4-5D6E-409C-BE32-E72D297353CC}">
              <c16:uniqueId val="{00000003-C2D3-4782-81B9-0C16CF8BE576}"/>
            </c:ext>
          </c:extLst>
        </c:ser>
        <c:ser>
          <c:idx val="4"/>
          <c:order val="4"/>
          <c:tx>
            <c:strRef>
              <c:f>Sheet1!$A$6</c:f>
              <c:strCache>
                <c:ptCount val="1"/>
                <c:pt idx="0">
                  <c:v>AdaBoost</c:v>
                </c:pt>
              </c:strCache>
            </c:strRef>
          </c:tx>
          <c:spPr>
            <a:ln w="12700" cap="rnd">
              <a:solidFill>
                <a:schemeClr val="accent5"/>
              </a:solidFill>
              <a:round/>
            </a:ln>
            <a:effectLst/>
          </c:spPr>
          <c:marker>
            <c:symbol val="circle"/>
            <c:size val="3"/>
            <c:spPr>
              <a:solidFill>
                <a:schemeClr val="accent5"/>
              </a:solidFill>
              <a:ln w="9525">
                <a:solidFill>
                  <a:schemeClr val="accent5"/>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Sheet1!$B$6:$J$6</c:f>
              <c:numCache>
                <c:formatCode>General</c:formatCode>
                <c:ptCount val="9"/>
                <c:pt idx="0">
                  <c:v>0.92800000000000005</c:v>
                </c:pt>
                <c:pt idx="1">
                  <c:v>0.87</c:v>
                </c:pt>
                <c:pt idx="2">
                  <c:v>0.89600000000000002</c:v>
                </c:pt>
                <c:pt idx="3">
                  <c:v>0.86699999999999999</c:v>
                </c:pt>
                <c:pt idx="4">
                  <c:v>0.86499999999999999</c:v>
                </c:pt>
                <c:pt idx="5">
                  <c:v>0.98499999999999999</c:v>
                </c:pt>
                <c:pt idx="6">
                  <c:v>0.98499999999999999</c:v>
                </c:pt>
                <c:pt idx="7">
                  <c:v>0.71899999999999997</c:v>
                </c:pt>
                <c:pt idx="8">
                  <c:v>0.81599999999999995</c:v>
                </c:pt>
              </c:numCache>
            </c:numRef>
          </c:val>
          <c:smooth val="0"/>
          <c:extLst>
            <c:ext xmlns:c16="http://schemas.microsoft.com/office/drawing/2014/chart" uri="{C3380CC4-5D6E-409C-BE32-E72D297353CC}">
              <c16:uniqueId val="{00000004-C2D3-4782-81B9-0C16CF8BE576}"/>
            </c:ext>
          </c:extLst>
        </c:ser>
        <c:ser>
          <c:idx val="5"/>
          <c:order val="5"/>
          <c:tx>
            <c:strRef>
              <c:f>Sheet1!$A$7</c:f>
              <c:strCache>
                <c:ptCount val="1"/>
                <c:pt idx="0">
                  <c:v>MetaCost</c:v>
                </c:pt>
              </c:strCache>
            </c:strRef>
          </c:tx>
          <c:spPr>
            <a:ln w="12700" cap="rnd">
              <a:solidFill>
                <a:schemeClr val="accent6"/>
              </a:solidFill>
              <a:round/>
            </a:ln>
            <a:effectLst/>
          </c:spPr>
          <c:marker>
            <c:symbol val="circle"/>
            <c:size val="3"/>
            <c:spPr>
              <a:solidFill>
                <a:schemeClr val="accent6"/>
              </a:solidFill>
              <a:ln w="9525">
                <a:solidFill>
                  <a:schemeClr val="accent6"/>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Sheet1!$B$7:$J$7</c:f>
              <c:numCache>
                <c:formatCode>General</c:formatCode>
                <c:ptCount val="9"/>
                <c:pt idx="0">
                  <c:v>0.88</c:v>
                </c:pt>
                <c:pt idx="1">
                  <c:v>0.80500000000000005</c:v>
                </c:pt>
                <c:pt idx="2">
                  <c:v>0.874</c:v>
                </c:pt>
                <c:pt idx="3">
                  <c:v>0.78800000000000003</c:v>
                </c:pt>
                <c:pt idx="4">
                  <c:v>0.85299999999999998</c:v>
                </c:pt>
                <c:pt idx="5">
                  <c:v>0.995</c:v>
                </c:pt>
                <c:pt idx="6">
                  <c:v>0.995</c:v>
                </c:pt>
                <c:pt idx="7">
                  <c:v>0.69399999999999995</c:v>
                </c:pt>
                <c:pt idx="8">
                  <c:v>0.85799999999999998</c:v>
                </c:pt>
              </c:numCache>
            </c:numRef>
          </c:val>
          <c:smooth val="0"/>
          <c:extLst>
            <c:ext xmlns:c16="http://schemas.microsoft.com/office/drawing/2014/chart" uri="{C3380CC4-5D6E-409C-BE32-E72D297353CC}">
              <c16:uniqueId val="{00000005-C2D3-4782-81B9-0C16CF8BE576}"/>
            </c:ext>
          </c:extLst>
        </c:ser>
        <c:ser>
          <c:idx val="6"/>
          <c:order val="6"/>
          <c:tx>
            <c:strRef>
              <c:f>Sheet1!$A$8</c:f>
              <c:strCache>
                <c:ptCount val="1"/>
                <c:pt idx="0">
                  <c:v>csDCT</c:v>
                </c:pt>
              </c:strCache>
            </c:strRef>
          </c:tx>
          <c:spPr>
            <a:ln w="12700" cap="rnd">
              <a:solidFill>
                <a:schemeClr val="accent1">
                  <a:lumMod val="60000"/>
                </a:schemeClr>
              </a:solidFill>
              <a:round/>
            </a:ln>
            <a:effectLst/>
          </c:spPr>
          <c:marker>
            <c:symbol val="circle"/>
            <c:size val="3"/>
            <c:spPr>
              <a:solidFill>
                <a:schemeClr val="accent1">
                  <a:lumMod val="60000"/>
                </a:schemeClr>
              </a:solidFill>
              <a:ln w="9525">
                <a:solidFill>
                  <a:schemeClr val="accent1">
                    <a:lumMod val="60000"/>
                  </a:schemeClr>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Sheet1!$B$8:$J$8</c:f>
              <c:numCache>
                <c:formatCode>General</c:formatCode>
                <c:ptCount val="9"/>
                <c:pt idx="0">
                  <c:v>0.82099999999999995</c:v>
                </c:pt>
                <c:pt idx="1">
                  <c:v>0.91</c:v>
                </c:pt>
                <c:pt idx="2">
                  <c:v>0.88</c:v>
                </c:pt>
                <c:pt idx="3">
                  <c:v>0.876</c:v>
                </c:pt>
                <c:pt idx="4">
                  <c:v>0.80300000000000005</c:v>
                </c:pt>
                <c:pt idx="5">
                  <c:v>0.84299999999999997</c:v>
                </c:pt>
                <c:pt idx="6">
                  <c:v>0.84299999999999997</c:v>
                </c:pt>
                <c:pt idx="7">
                  <c:v>0.84299999999999997</c:v>
                </c:pt>
                <c:pt idx="8">
                  <c:v>0.76300000000000001</c:v>
                </c:pt>
              </c:numCache>
            </c:numRef>
          </c:val>
          <c:smooth val="0"/>
          <c:extLst>
            <c:ext xmlns:c16="http://schemas.microsoft.com/office/drawing/2014/chart" uri="{C3380CC4-5D6E-409C-BE32-E72D297353CC}">
              <c16:uniqueId val="{00000006-C2D3-4782-81B9-0C16CF8BE576}"/>
            </c:ext>
          </c:extLst>
        </c:ser>
        <c:ser>
          <c:idx val="7"/>
          <c:order val="7"/>
          <c:tx>
            <c:strRef>
              <c:f>Sheet1!$A$9</c:f>
              <c:strCache>
                <c:ptCount val="1"/>
                <c:pt idx="0">
                  <c:v>CAdaMEC</c:v>
                </c:pt>
              </c:strCache>
            </c:strRef>
          </c:tx>
          <c:spPr>
            <a:ln w="12700" cap="rnd">
              <a:solidFill>
                <a:schemeClr val="accent2">
                  <a:lumMod val="60000"/>
                </a:schemeClr>
              </a:solidFill>
              <a:round/>
            </a:ln>
            <a:effectLst/>
          </c:spPr>
          <c:marker>
            <c:symbol val="circle"/>
            <c:size val="3"/>
            <c:spPr>
              <a:solidFill>
                <a:schemeClr val="accent2">
                  <a:lumMod val="60000"/>
                </a:schemeClr>
              </a:solidFill>
              <a:ln w="9525">
                <a:solidFill>
                  <a:schemeClr val="accent2">
                    <a:lumMod val="60000"/>
                  </a:schemeClr>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Sheet1!$B$9:$J$9</c:f>
              <c:numCache>
                <c:formatCode>General</c:formatCode>
                <c:ptCount val="9"/>
                <c:pt idx="0">
                  <c:v>0.78900000000000003</c:v>
                </c:pt>
                <c:pt idx="1">
                  <c:v>0.85199999999999998</c:v>
                </c:pt>
                <c:pt idx="2">
                  <c:v>0.88600000000000001</c:v>
                </c:pt>
                <c:pt idx="3">
                  <c:v>0.84199999999999997</c:v>
                </c:pt>
                <c:pt idx="4">
                  <c:v>0.80600000000000005</c:v>
                </c:pt>
                <c:pt idx="5">
                  <c:v>0.74099999999999999</c:v>
                </c:pt>
                <c:pt idx="6">
                  <c:v>0.74099999999999999</c:v>
                </c:pt>
                <c:pt idx="7">
                  <c:v>0.74099999999999999</c:v>
                </c:pt>
                <c:pt idx="8">
                  <c:v>0.71899999999999997</c:v>
                </c:pt>
              </c:numCache>
            </c:numRef>
          </c:val>
          <c:smooth val="0"/>
          <c:extLst>
            <c:ext xmlns:c16="http://schemas.microsoft.com/office/drawing/2014/chart" uri="{C3380CC4-5D6E-409C-BE32-E72D297353CC}">
              <c16:uniqueId val="{00000007-C2D3-4782-81B9-0C16CF8BE576}"/>
            </c:ext>
          </c:extLst>
        </c:ser>
        <c:ser>
          <c:idx val="8"/>
          <c:order val="8"/>
          <c:tx>
            <c:strRef>
              <c:f>Sheet1!$A$10</c:f>
              <c:strCache>
                <c:ptCount val="1"/>
                <c:pt idx="0">
                  <c:v>self-paced</c:v>
                </c:pt>
              </c:strCache>
            </c:strRef>
          </c:tx>
          <c:spPr>
            <a:ln w="12700" cap="rnd">
              <a:solidFill>
                <a:schemeClr val="accent3">
                  <a:lumMod val="60000"/>
                </a:schemeClr>
              </a:solidFill>
              <a:round/>
            </a:ln>
            <a:effectLst/>
          </c:spPr>
          <c:marker>
            <c:symbol val="circle"/>
            <c:size val="3"/>
            <c:spPr>
              <a:solidFill>
                <a:schemeClr val="accent3">
                  <a:lumMod val="60000"/>
                </a:schemeClr>
              </a:solidFill>
              <a:ln w="9525">
                <a:solidFill>
                  <a:schemeClr val="accent3">
                    <a:lumMod val="60000"/>
                  </a:schemeClr>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Sheet1!$B$10:$J$10</c:f>
              <c:numCache>
                <c:formatCode>General</c:formatCode>
                <c:ptCount val="9"/>
                <c:pt idx="0">
                  <c:v>0.89</c:v>
                </c:pt>
                <c:pt idx="1">
                  <c:v>0.89300000000000002</c:v>
                </c:pt>
                <c:pt idx="2">
                  <c:v>0.93700000000000006</c:v>
                </c:pt>
                <c:pt idx="3">
                  <c:v>0.88800000000000001</c:v>
                </c:pt>
                <c:pt idx="4">
                  <c:v>0.90700000000000003</c:v>
                </c:pt>
                <c:pt idx="5">
                  <c:v>0.86699999999999999</c:v>
                </c:pt>
                <c:pt idx="6">
                  <c:v>0.86699999999999999</c:v>
                </c:pt>
                <c:pt idx="7">
                  <c:v>0.86699999999999999</c:v>
                </c:pt>
                <c:pt idx="8">
                  <c:v>0.9</c:v>
                </c:pt>
              </c:numCache>
            </c:numRef>
          </c:val>
          <c:smooth val="0"/>
          <c:extLst>
            <c:ext xmlns:c16="http://schemas.microsoft.com/office/drawing/2014/chart" uri="{C3380CC4-5D6E-409C-BE32-E72D297353CC}">
              <c16:uniqueId val="{00000008-C2D3-4782-81B9-0C16CF8BE576}"/>
            </c:ext>
          </c:extLst>
        </c:ser>
        <c:ser>
          <c:idx val="9"/>
          <c:order val="9"/>
          <c:tx>
            <c:strRef>
              <c:f>Sheet1!$A$11</c:f>
              <c:strCache>
                <c:ptCount val="1"/>
                <c:pt idx="0">
                  <c:v>IML</c:v>
                </c:pt>
              </c:strCache>
            </c:strRef>
          </c:tx>
          <c:spPr>
            <a:ln w="12700" cap="rnd">
              <a:solidFill>
                <a:schemeClr val="accent4">
                  <a:lumMod val="60000"/>
                </a:schemeClr>
              </a:solidFill>
              <a:round/>
            </a:ln>
            <a:effectLst/>
          </c:spPr>
          <c:marker>
            <c:symbol val="circle"/>
            <c:size val="3"/>
            <c:spPr>
              <a:solidFill>
                <a:schemeClr val="accent4">
                  <a:lumMod val="60000"/>
                </a:schemeClr>
              </a:solidFill>
              <a:ln w="9525">
                <a:solidFill>
                  <a:schemeClr val="accent4">
                    <a:lumMod val="60000"/>
                  </a:schemeClr>
                </a:solidFill>
              </a:ln>
              <a:effectLst/>
            </c:spPr>
          </c:marker>
          <c:cat>
            <c:strRef>
              <c:f>Sheet1!$B$1:$J$1</c:f>
              <c:strCache>
                <c:ptCount val="9"/>
                <c:pt idx="0">
                  <c:v>10</c:v>
                </c:pt>
                <c:pt idx="1">
                  <c:v>20</c:v>
                </c:pt>
                <c:pt idx="2">
                  <c:v>30</c:v>
                </c:pt>
                <c:pt idx="3">
                  <c:v>40</c:v>
                </c:pt>
                <c:pt idx="4">
                  <c:v>50</c:v>
                </c:pt>
                <c:pt idx="5">
                  <c:v>60</c:v>
                </c:pt>
                <c:pt idx="6">
                  <c:v>70</c:v>
                </c:pt>
                <c:pt idx="7">
                  <c:v>80</c:v>
                </c:pt>
                <c:pt idx="8">
                  <c:v>90</c:v>
                </c:pt>
              </c:strCache>
            </c:strRef>
          </c:cat>
          <c:val>
            <c:numRef>
              <c:f>Sheet1!$B$11:$J$11</c:f>
              <c:numCache>
                <c:formatCode>General</c:formatCode>
                <c:ptCount val="9"/>
                <c:pt idx="0">
                  <c:v>0.874</c:v>
                </c:pt>
                <c:pt idx="1">
                  <c:v>0.82199999999999995</c:v>
                </c:pt>
                <c:pt idx="2">
                  <c:v>0.85799999999999998</c:v>
                </c:pt>
                <c:pt idx="3">
                  <c:v>0.874</c:v>
                </c:pt>
                <c:pt idx="4">
                  <c:v>0.84199999999999997</c:v>
                </c:pt>
                <c:pt idx="5">
                  <c:v>0.80800000000000005</c:v>
                </c:pt>
                <c:pt idx="6">
                  <c:v>0.82299999999999995</c:v>
                </c:pt>
                <c:pt idx="7">
                  <c:v>0.85</c:v>
                </c:pt>
                <c:pt idx="8">
                  <c:v>0.71899999999999997</c:v>
                </c:pt>
              </c:numCache>
            </c:numRef>
          </c:val>
          <c:smooth val="0"/>
          <c:extLst>
            <c:ext xmlns:c16="http://schemas.microsoft.com/office/drawing/2014/chart" uri="{C3380CC4-5D6E-409C-BE32-E72D297353CC}">
              <c16:uniqueId val="{00000009-C2D3-4782-81B9-0C16CF8BE576}"/>
            </c:ext>
          </c:extLst>
        </c:ser>
        <c:dLbls>
          <c:showLegendKey val="0"/>
          <c:showVal val="0"/>
          <c:showCatName val="0"/>
          <c:showSerName val="0"/>
          <c:showPercent val="0"/>
          <c:showBubbleSize val="0"/>
        </c:dLbls>
        <c:marker val="1"/>
        <c:smooth val="0"/>
        <c:axId val="192657144"/>
        <c:axId val="192659704"/>
      </c:lineChart>
      <c:catAx>
        <c:axId val="192657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92659704"/>
        <c:crosses val="autoZero"/>
        <c:auto val="1"/>
        <c:lblAlgn val="ctr"/>
        <c:lblOffset val="100"/>
        <c:noMultiLvlLbl val="0"/>
      </c:catAx>
      <c:valAx>
        <c:axId val="192659704"/>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92657144"/>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a:solidFill>
        <a:schemeClr val="accent1">
          <a:lumMod val="75000"/>
        </a:schemeClr>
      </a:solidFill>
    </a:ln>
    <a:effectLst/>
  </c:spPr>
  <c:txPr>
    <a:bodyPr/>
    <a:lstStyle/>
    <a:p>
      <a:pPr>
        <a:defRPr sz="800" b="1">
          <a:latin typeface="Arial" panose="020B0604020202020204" pitchFamily="34" charset="0"/>
          <a:cs typeface="Arial" panose="020B0604020202020204" pitchFamily="34" charset="0"/>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84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SMOTE</a:t>
            </a:r>
          </a:p>
        </c:rich>
      </c:tx>
      <c:overlay val="0"/>
      <c:spPr>
        <a:noFill/>
        <a:ln>
          <a:noFill/>
        </a:ln>
        <a:effectLst/>
      </c:spPr>
      <c:txPr>
        <a:bodyPr rot="0" spcFirstLastPara="1" vertOverflow="ellipsis" vert="horz" wrap="square" anchor="ctr" anchorCtr="1"/>
        <a:lstStyle/>
        <a:p>
          <a:pPr>
            <a:defRPr sz="84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title>
    <c:autoTitleDeleted val="0"/>
    <c:plotArea>
      <c:layout/>
      <c:lineChart>
        <c:grouping val="standard"/>
        <c:varyColors val="0"/>
        <c:ser>
          <c:idx val="0"/>
          <c:order val="0"/>
          <c:tx>
            <c:strRef>
              <c:f>Sheet1!$A$2</c:f>
              <c:strCache>
                <c:ptCount val="1"/>
                <c:pt idx="0">
                  <c:v>Recall</c:v>
                </c:pt>
              </c:strCache>
            </c:strRef>
          </c:tx>
          <c:spPr>
            <a:ln w="12700" cap="rnd">
              <a:solidFill>
                <a:schemeClr val="accent1"/>
              </a:solidFill>
              <a:round/>
            </a:ln>
            <a:effectLst/>
          </c:spPr>
          <c:marker>
            <c:symbol val="circle"/>
            <c:size val="2"/>
            <c:spPr>
              <a:solidFill>
                <a:schemeClr val="accent1"/>
              </a:solidFill>
              <a:ln w="9525">
                <a:solidFill>
                  <a:schemeClr val="accent1"/>
                </a:solidFill>
              </a:ln>
              <a:effectLst/>
            </c:spPr>
          </c:marker>
          <c:cat>
            <c:strRef>
              <c:f>Sheet1!$B$1:$F$1</c:f>
              <c:strCache>
                <c:ptCount val="5"/>
                <c:pt idx="0">
                  <c:v>4500</c:v>
                </c:pt>
                <c:pt idx="1">
                  <c:v>9000</c:v>
                </c:pt>
                <c:pt idx="2">
                  <c:v>18000</c:v>
                </c:pt>
                <c:pt idx="3">
                  <c:v>36000</c:v>
                </c:pt>
                <c:pt idx="4">
                  <c:v>72000</c:v>
                </c:pt>
              </c:strCache>
            </c:strRef>
          </c:cat>
          <c:val>
            <c:numRef>
              <c:f>Sheet1!$B$2:$F$2</c:f>
              <c:numCache>
                <c:formatCode>General</c:formatCode>
                <c:ptCount val="5"/>
                <c:pt idx="0">
                  <c:v>0.82609999999999995</c:v>
                </c:pt>
                <c:pt idx="1">
                  <c:v>0.9405</c:v>
                </c:pt>
                <c:pt idx="2">
                  <c:v>0.92789999999999995</c:v>
                </c:pt>
                <c:pt idx="3">
                  <c:v>0.95050000000000001</c:v>
                </c:pt>
                <c:pt idx="4">
                  <c:v>0.99009999999999998</c:v>
                </c:pt>
              </c:numCache>
            </c:numRef>
          </c:val>
          <c:smooth val="0"/>
          <c:extLst>
            <c:ext xmlns:c16="http://schemas.microsoft.com/office/drawing/2014/chart" uri="{C3380CC4-5D6E-409C-BE32-E72D297353CC}">
              <c16:uniqueId val="{00000000-A8AF-431F-9AA4-0EDE00780318}"/>
            </c:ext>
          </c:extLst>
        </c:ser>
        <c:ser>
          <c:idx val="1"/>
          <c:order val="1"/>
          <c:tx>
            <c:strRef>
              <c:f>Sheet1!$A$3</c:f>
              <c:strCache>
                <c:ptCount val="1"/>
                <c:pt idx="0">
                  <c:v>Precision</c:v>
                </c:pt>
              </c:strCache>
            </c:strRef>
          </c:tx>
          <c:spPr>
            <a:ln w="12700" cap="rnd">
              <a:solidFill>
                <a:schemeClr val="accent2"/>
              </a:solidFill>
              <a:round/>
            </a:ln>
            <a:effectLst/>
          </c:spPr>
          <c:marker>
            <c:symbol val="circle"/>
            <c:size val="2"/>
            <c:spPr>
              <a:solidFill>
                <a:schemeClr val="accent2"/>
              </a:solidFill>
              <a:ln w="9525">
                <a:solidFill>
                  <a:schemeClr val="accent2"/>
                </a:solidFill>
              </a:ln>
              <a:effectLst/>
            </c:spPr>
          </c:marker>
          <c:cat>
            <c:strRef>
              <c:f>Sheet1!$B$1:$F$1</c:f>
              <c:strCache>
                <c:ptCount val="5"/>
                <c:pt idx="0">
                  <c:v>4500</c:v>
                </c:pt>
                <c:pt idx="1">
                  <c:v>9000</c:v>
                </c:pt>
                <c:pt idx="2">
                  <c:v>18000</c:v>
                </c:pt>
                <c:pt idx="3">
                  <c:v>36000</c:v>
                </c:pt>
                <c:pt idx="4">
                  <c:v>72000</c:v>
                </c:pt>
              </c:strCache>
            </c:strRef>
          </c:cat>
          <c:val>
            <c:numRef>
              <c:f>Sheet1!$B$3:$F$3</c:f>
              <c:numCache>
                <c:formatCode>General</c:formatCode>
                <c:ptCount val="5"/>
                <c:pt idx="0">
                  <c:v>0.42220000000000002</c:v>
                </c:pt>
                <c:pt idx="1">
                  <c:v>0.49680000000000002</c:v>
                </c:pt>
                <c:pt idx="2">
                  <c:v>0.49359999999999998</c:v>
                </c:pt>
                <c:pt idx="3">
                  <c:v>0.55049999999999999</c:v>
                </c:pt>
                <c:pt idx="4">
                  <c:v>0.63249999999999995</c:v>
                </c:pt>
              </c:numCache>
            </c:numRef>
          </c:val>
          <c:smooth val="0"/>
          <c:extLst>
            <c:ext xmlns:c16="http://schemas.microsoft.com/office/drawing/2014/chart" uri="{C3380CC4-5D6E-409C-BE32-E72D297353CC}">
              <c16:uniqueId val="{00000001-A8AF-431F-9AA4-0EDE00780318}"/>
            </c:ext>
          </c:extLst>
        </c:ser>
        <c:ser>
          <c:idx val="2"/>
          <c:order val="2"/>
          <c:tx>
            <c:strRef>
              <c:f>Sheet1!$A$4</c:f>
              <c:strCache>
                <c:ptCount val="1"/>
                <c:pt idx="0">
                  <c:v>G_mean</c:v>
                </c:pt>
              </c:strCache>
            </c:strRef>
          </c:tx>
          <c:spPr>
            <a:ln w="12700" cap="rnd">
              <a:solidFill>
                <a:schemeClr val="accent3"/>
              </a:solidFill>
              <a:round/>
            </a:ln>
            <a:effectLst/>
          </c:spPr>
          <c:marker>
            <c:symbol val="circle"/>
            <c:size val="2"/>
            <c:spPr>
              <a:solidFill>
                <a:schemeClr val="accent3"/>
              </a:solidFill>
              <a:ln w="9525">
                <a:solidFill>
                  <a:schemeClr val="accent3"/>
                </a:solidFill>
              </a:ln>
              <a:effectLst/>
            </c:spPr>
          </c:marker>
          <c:cat>
            <c:strRef>
              <c:f>Sheet1!$B$1:$F$1</c:f>
              <c:strCache>
                <c:ptCount val="5"/>
                <c:pt idx="0">
                  <c:v>4500</c:v>
                </c:pt>
                <c:pt idx="1">
                  <c:v>9000</c:v>
                </c:pt>
                <c:pt idx="2">
                  <c:v>18000</c:v>
                </c:pt>
                <c:pt idx="3">
                  <c:v>36000</c:v>
                </c:pt>
                <c:pt idx="4">
                  <c:v>72000</c:v>
                </c:pt>
              </c:strCache>
            </c:strRef>
          </c:cat>
          <c:val>
            <c:numRef>
              <c:f>Sheet1!$B$4:$F$4</c:f>
              <c:numCache>
                <c:formatCode>General</c:formatCode>
                <c:ptCount val="5"/>
                <c:pt idx="0">
                  <c:v>0.89119999999999999</c:v>
                </c:pt>
                <c:pt idx="1">
                  <c:v>0.95540000000000003</c:v>
                </c:pt>
                <c:pt idx="2">
                  <c:v>0.94540000000000002</c:v>
                </c:pt>
                <c:pt idx="3">
                  <c:v>0.96140000000000003</c:v>
                </c:pt>
                <c:pt idx="4">
                  <c:v>0.98570000000000002</c:v>
                </c:pt>
              </c:numCache>
            </c:numRef>
          </c:val>
          <c:smooth val="0"/>
          <c:extLst>
            <c:ext xmlns:c16="http://schemas.microsoft.com/office/drawing/2014/chart" uri="{C3380CC4-5D6E-409C-BE32-E72D297353CC}">
              <c16:uniqueId val="{00000002-A8AF-431F-9AA4-0EDE00780318}"/>
            </c:ext>
          </c:extLst>
        </c:ser>
        <c:ser>
          <c:idx val="3"/>
          <c:order val="3"/>
          <c:tx>
            <c:strRef>
              <c:f>Sheet1!$A$5</c:f>
              <c:strCache>
                <c:ptCount val="1"/>
                <c:pt idx="0">
                  <c:v>F1</c:v>
                </c:pt>
              </c:strCache>
            </c:strRef>
          </c:tx>
          <c:spPr>
            <a:ln w="12700" cap="rnd">
              <a:solidFill>
                <a:schemeClr val="accent4"/>
              </a:solidFill>
              <a:round/>
            </a:ln>
            <a:effectLst/>
          </c:spPr>
          <c:marker>
            <c:symbol val="circle"/>
            <c:size val="2"/>
            <c:spPr>
              <a:solidFill>
                <a:schemeClr val="accent4"/>
              </a:solidFill>
              <a:ln w="9525">
                <a:solidFill>
                  <a:schemeClr val="accent4"/>
                </a:solidFill>
              </a:ln>
              <a:effectLst/>
            </c:spPr>
          </c:marker>
          <c:cat>
            <c:strRef>
              <c:f>Sheet1!$B$1:$F$1</c:f>
              <c:strCache>
                <c:ptCount val="5"/>
                <c:pt idx="0">
                  <c:v>4500</c:v>
                </c:pt>
                <c:pt idx="1">
                  <c:v>9000</c:v>
                </c:pt>
                <c:pt idx="2">
                  <c:v>18000</c:v>
                </c:pt>
                <c:pt idx="3">
                  <c:v>36000</c:v>
                </c:pt>
                <c:pt idx="4">
                  <c:v>72000</c:v>
                </c:pt>
              </c:strCache>
            </c:strRef>
          </c:cat>
          <c:val>
            <c:numRef>
              <c:f>Sheet1!$B$5:$F$5</c:f>
              <c:numCache>
                <c:formatCode>General</c:formatCode>
                <c:ptCount val="5"/>
                <c:pt idx="0">
                  <c:v>0.55879999999999996</c:v>
                </c:pt>
                <c:pt idx="1">
                  <c:v>0.6502</c:v>
                </c:pt>
                <c:pt idx="2">
                  <c:v>0.64439999999999997</c:v>
                </c:pt>
                <c:pt idx="3">
                  <c:v>0.69720000000000004</c:v>
                </c:pt>
                <c:pt idx="4">
                  <c:v>0.77190000000000003</c:v>
                </c:pt>
              </c:numCache>
            </c:numRef>
          </c:val>
          <c:smooth val="0"/>
          <c:extLst>
            <c:ext xmlns:c16="http://schemas.microsoft.com/office/drawing/2014/chart" uri="{C3380CC4-5D6E-409C-BE32-E72D297353CC}">
              <c16:uniqueId val="{00000003-A8AF-431F-9AA4-0EDE00780318}"/>
            </c:ext>
          </c:extLst>
        </c:ser>
        <c:ser>
          <c:idx val="4"/>
          <c:order val="4"/>
          <c:tx>
            <c:strRef>
              <c:f>Sheet1!$A$6</c:f>
              <c:strCache>
                <c:ptCount val="1"/>
                <c:pt idx="0">
                  <c:v>AUCPRC</c:v>
                </c:pt>
              </c:strCache>
            </c:strRef>
          </c:tx>
          <c:spPr>
            <a:ln w="12700" cap="rnd">
              <a:solidFill>
                <a:schemeClr val="accent5"/>
              </a:solidFill>
              <a:round/>
            </a:ln>
            <a:effectLst/>
          </c:spPr>
          <c:marker>
            <c:symbol val="circle"/>
            <c:size val="2"/>
            <c:spPr>
              <a:solidFill>
                <a:schemeClr val="accent5"/>
              </a:solidFill>
              <a:ln w="9525">
                <a:solidFill>
                  <a:schemeClr val="accent5"/>
                </a:solidFill>
              </a:ln>
              <a:effectLst/>
            </c:spPr>
          </c:marker>
          <c:cat>
            <c:strRef>
              <c:f>Sheet1!$B$1:$F$1</c:f>
              <c:strCache>
                <c:ptCount val="5"/>
                <c:pt idx="0">
                  <c:v>4500</c:v>
                </c:pt>
                <c:pt idx="1">
                  <c:v>9000</c:v>
                </c:pt>
                <c:pt idx="2">
                  <c:v>18000</c:v>
                </c:pt>
                <c:pt idx="3">
                  <c:v>36000</c:v>
                </c:pt>
                <c:pt idx="4">
                  <c:v>72000</c:v>
                </c:pt>
              </c:strCache>
            </c:strRef>
          </c:cat>
          <c:val>
            <c:numRef>
              <c:f>Sheet1!$B$6:$F$6</c:f>
              <c:numCache>
                <c:formatCode>General</c:formatCode>
                <c:ptCount val="5"/>
                <c:pt idx="0">
                  <c:v>0.39439999999999997</c:v>
                </c:pt>
                <c:pt idx="1">
                  <c:v>0.47270000000000001</c:v>
                </c:pt>
                <c:pt idx="2">
                  <c:v>0.4733</c:v>
                </c:pt>
                <c:pt idx="3">
                  <c:v>0.53129999999999999</c:v>
                </c:pt>
                <c:pt idx="4">
                  <c:v>0.62949999999999995</c:v>
                </c:pt>
              </c:numCache>
            </c:numRef>
          </c:val>
          <c:smooth val="0"/>
          <c:extLst>
            <c:ext xmlns:c16="http://schemas.microsoft.com/office/drawing/2014/chart" uri="{C3380CC4-5D6E-409C-BE32-E72D297353CC}">
              <c16:uniqueId val="{00000004-A8AF-431F-9AA4-0EDE00780318}"/>
            </c:ext>
          </c:extLst>
        </c:ser>
        <c:dLbls>
          <c:showLegendKey val="0"/>
          <c:showVal val="0"/>
          <c:showCatName val="0"/>
          <c:showSerName val="0"/>
          <c:showPercent val="0"/>
          <c:showBubbleSize val="0"/>
        </c:dLbls>
        <c:marker val="1"/>
        <c:smooth val="0"/>
        <c:axId val="1610042888"/>
        <c:axId val="1610046728"/>
      </c:lineChart>
      <c:catAx>
        <c:axId val="1610042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610046728"/>
        <c:crosses val="autoZero"/>
        <c:auto val="1"/>
        <c:lblAlgn val="ctr"/>
        <c:lblOffset val="100"/>
        <c:noMultiLvlLbl val="0"/>
      </c:catAx>
      <c:valAx>
        <c:axId val="1610046728"/>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610042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legend>
    <c:plotVisOnly val="1"/>
    <c:dispBlanksAs val="gap"/>
    <c:showDLblsOverMax val="0"/>
    <c:extLst/>
  </c:chart>
  <c:spPr>
    <a:noFill/>
    <a:ln w="12700">
      <a:solidFill>
        <a:sysClr val="window" lastClr="FFFFFF">
          <a:lumMod val="85000"/>
        </a:sysClr>
      </a:solidFill>
    </a:ln>
    <a:effectLst/>
  </c:spPr>
  <c:txPr>
    <a:bodyPr/>
    <a:lstStyle/>
    <a:p>
      <a:pPr>
        <a:defRPr sz="700" b="1">
          <a:latin typeface="Arial" panose="020B0604020202020204" pitchFamily="34" charset="0"/>
          <a:cs typeface="Arial" panose="020B0604020202020204" pitchFamily="34" charset="0"/>
        </a:defRPr>
      </a:pPr>
      <a:endParaRPr lang="zh-CN"/>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84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MWMOTE</a:t>
            </a:r>
          </a:p>
        </c:rich>
      </c:tx>
      <c:overlay val="0"/>
      <c:spPr>
        <a:noFill/>
        <a:ln>
          <a:noFill/>
        </a:ln>
        <a:effectLst/>
      </c:spPr>
      <c:txPr>
        <a:bodyPr rot="0" spcFirstLastPara="1" vertOverflow="ellipsis" vert="horz" wrap="square" anchor="ctr" anchorCtr="1"/>
        <a:lstStyle/>
        <a:p>
          <a:pPr>
            <a:defRPr sz="84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title>
    <c:autoTitleDeleted val="0"/>
    <c:plotArea>
      <c:layout/>
      <c:lineChart>
        <c:grouping val="standard"/>
        <c:varyColors val="0"/>
        <c:ser>
          <c:idx val="0"/>
          <c:order val="0"/>
          <c:tx>
            <c:strRef>
              <c:f>Sheet1!$A$2</c:f>
              <c:strCache>
                <c:ptCount val="1"/>
                <c:pt idx="0">
                  <c:v>Recall</c:v>
                </c:pt>
              </c:strCache>
            </c:strRef>
          </c:tx>
          <c:spPr>
            <a:ln w="12700" cap="rnd">
              <a:solidFill>
                <a:schemeClr val="accent1"/>
              </a:solidFill>
              <a:round/>
            </a:ln>
            <a:effectLst/>
          </c:spPr>
          <c:marker>
            <c:symbol val="circle"/>
            <c:size val="2"/>
            <c:spPr>
              <a:solidFill>
                <a:schemeClr val="accent1"/>
              </a:solidFill>
              <a:ln w="9525">
                <a:solidFill>
                  <a:schemeClr val="accent1"/>
                </a:solidFill>
              </a:ln>
              <a:effectLst/>
            </c:spPr>
          </c:marker>
          <c:cat>
            <c:strRef>
              <c:f>Sheet1!$B$1:$F$1</c:f>
              <c:strCache>
                <c:ptCount val="5"/>
                <c:pt idx="0">
                  <c:v>4500</c:v>
                </c:pt>
                <c:pt idx="1">
                  <c:v>9000</c:v>
                </c:pt>
                <c:pt idx="2">
                  <c:v>18000</c:v>
                </c:pt>
                <c:pt idx="3">
                  <c:v>36000</c:v>
                </c:pt>
                <c:pt idx="4">
                  <c:v>72000</c:v>
                </c:pt>
              </c:strCache>
            </c:strRef>
          </c:cat>
          <c:val>
            <c:numRef>
              <c:f>Sheet1!$B$2:$F$2</c:f>
              <c:numCache>
                <c:formatCode>General</c:formatCode>
                <c:ptCount val="5"/>
                <c:pt idx="0">
                  <c:v>0.8478</c:v>
                </c:pt>
                <c:pt idx="1">
                  <c:v>0.9405</c:v>
                </c:pt>
                <c:pt idx="2">
                  <c:v>0.92779999999999996</c:v>
                </c:pt>
                <c:pt idx="3">
                  <c:v>0.91410000000000002</c:v>
                </c:pt>
                <c:pt idx="4">
                  <c:v>0.98009999999999997</c:v>
                </c:pt>
              </c:numCache>
            </c:numRef>
          </c:val>
          <c:smooth val="0"/>
          <c:extLst>
            <c:ext xmlns:c16="http://schemas.microsoft.com/office/drawing/2014/chart" uri="{C3380CC4-5D6E-409C-BE32-E72D297353CC}">
              <c16:uniqueId val="{00000000-074C-4CA9-9E6C-1B7EAD1D016A}"/>
            </c:ext>
          </c:extLst>
        </c:ser>
        <c:ser>
          <c:idx val="1"/>
          <c:order val="1"/>
          <c:tx>
            <c:strRef>
              <c:f>Sheet1!$A$3</c:f>
              <c:strCache>
                <c:ptCount val="1"/>
                <c:pt idx="0">
                  <c:v>Precision</c:v>
                </c:pt>
              </c:strCache>
            </c:strRef>
          </c:tx>
          <c:spPr>
            <a:ln w="12700" cap="rnd">
              <a:solidFill>
                <a:schemeClr val="accent2"/>
              </a:solidFill>
              <a:round/>
            </a:ln>
            <a:effectLst/>
          </c:spPr>
          <c:marker>
            <c:symbol val="circle"/>
            <c:size val="2"/>
            <c:spPr>
              <a:solidFill>
                <a:schemeClr val="accent2"/>
              </a:solidFill>
              <a:ln w="9525">
                <a:solidFill>
                  <a:schemeClr val="accent2"/>
                </a:solidFill>
              </a:ln>
              <a:effectLst/>
            </c:spPr>
          </c:marker>
          <c:cat>
            <c:strRef>
              <c:f>Sheet1!$B$1:$F$1</c:f>
              <c:strCache>
                <c:ptCount val="5"/>
                <c:pt idx="0">
                  <c:v>4500</c:v>
                </c:pt>
                <c:pt idx="1">
                  <c:v>9000</c:v>
                </c:pt>
                <c:pt idx="2">
                  <c:v>18000</c:v>
                </c:pt>
                <c:pt idx="3">
                  <c:v>36000</c:v>
                </c:pt>
                <c:pt idx="4">
                  <c:v>72000</c:v>
                </c:pt>
              </c:strCache>
            </c:strRef>
          </c:cat>
          <c:val>
            <c:numRef>
              <c:f>Sheet1!$B$3:$F$3</c:f>
              <c:numCache>
                <c:formatCode>General</c:formatCode>
                <c:ptCount val="5"/>
                <c:pt idx="0">
                  <c:v>0.46429999999999999</c:v>
                </c:pt>
                <c:pt idx="1">
                  <c:v>0.44890000000000002</c:v>
                </c:pt>
                <c:pt idx="2">
                  <c:v>0.49359999999999998</c:v>
                </c:pt>
                <c:pt idx="3">
                  <c:v>0.47239999999999999</c:v>
                </c:pt>
                <c:pt idx="4">
                  <c:v>0.59130000000000005</c:v>
                </c:pt>
              </c:numCache>
            </c:numRef>
          </c:val>
          <c:smooth val="0"/>
          <c:extLst>
            <c:ext xmlns:c16="http://schemas.microsoft.com/office/drawing/2014/chart" uri="{C3380CC4-5D6E-409C-BE32-E72D297353CC}">
              <c16:uniqueId val="{00000001-074C-4CA9-9E6C-1B7EAD1D016A}"/>
            </c:ext>
          </c:extLst>
        </c:ser>
        <c:ser>
          <c:idx val="2"/>
          <c:order val="2"/>
          <c:tx>
            <c:strRef>
              <c:f>Sheet1!$A$4</c:f>
              <c:strCache>
                <c:ptCount val="1"/>
                <c:pt idx="0">
                  <c:v>G_mean</c:v>
                </c:pt>
              </c:strCache>
            </c:strRef>
          </c:tx>
          <c:spPr>
            <a:ln w="12700" cap="rnd">
              <a:solidFill>
                <a:schemeClr val="accent3"/>
              </a:solidFill>
              <a:round/>
            </a:ln>
            <a:effectLst/>
          </c:spPr>
          <c:marker>
            <c:symbol val="circle"/>
            <c:size val="2"/>
            <c:spPr>
              <a:solidFill>
                <a:schemeClr val="accent3"/>
              </a:solidFill>
              <a:ln w="9525">
                <a:solidFill>
                  <a:schemeClr val="accent3"/>
                </a:solidFill>
              </a:ln>
              <a:effectLst/>
            </c:spPr>
          </c:marker>
          <c:cat>
            <c:strRef>
              <c:f>Sheet1!$B$1:$F$1</c:f>
              <c:strCache>
                <c:ptCount val="5"/>
                <c:pt idx="0">
                  <c:v>4500</c:v>
                </c:pt>
                <c:pt idx="1">
                  <c:v>9000</c:v>
                </c:pt>
                <c:pt idx="2">
                  <c:v>18000</c:v>
                </c:pt>
                <c:pt idx="3">
                  <c:v>36000</c:v>
                </c:pt>
                <c:pt idx="4">
                  <c:v>72000</c:v>
                </c:pt>
              </c:strCache>
            </c:strRef>
          </c:cat>
          <c:val>
            <c:numRef>
              <c:f>Sheet1!$B$4:$F$4</c:f>
              <c:numCache>
                <c:formatCode>General</c:formatCode>
                <c:ptCount val="5"/>
                <c:pt idx="0">
                  <c:v>0.90529999999999999</c:v>
                </c:pt>
                <c:pt idx="1">
                  <c:v>0.95230000000000004</c:v>
                </c:pt>
                <c:pt idx="2">
                  <c:v>0.94540000000000002</c:v>
                </c:pt>
                <c:pt idx="3">
                  <c:v>0.9385</c:v>
                </c:pt>
                <c:pt idx="4">
                  <c:v>0.97899999999999998</c:v>
                </c:pt>
              </c:numCache>
            </c:numRef>
          </c:val>
          <c:smooth val="0"/>
          <c:extLst>
            <c:ext xmlns:c16="http://schemas.microsoft.com/office/drawing/2014/chart" uri="{C3380CC4-5D6E-409C-BE32-E72D297353CC}">
              <c16:uniqueId val="{00000002-074C-4CA9-9E6C-1B7EAD1D016A}"/>
            </c:ext>
          </c:extLst>
        </c:ser>
        <c:ser>
          <c:idx val="3"/>
          <c:order val="3"/>
          <c:tx>
            <c:strRef>
              <c:f>Sheet1!$A$5</c:f>
              <c:strCache>
                <c:ptCount val="1"/>
                <c:pt idx="0">
                  <c:v>F1</c:v>
                </c:pt>
              </c:strCache>
            </c:strRef>
          </c:tx>
          <c:spPr>
            <a:ln w="12700" cap="rnd">
              <a:solidFill>
                <a:schemeClr val="accent4"/>
              </a:solidFill>
              <a:round/>
            </a:ln>
            <a:effectLst/>
          </c:spPr>
          <c:marker>
            <c:symbol val="circle"/>
            <c:size val="2"/>
            <c:spPr>
              <a:solidFill>
                <a:schemeClr val="accent4"/>
              </a:solidFill>
              <a:ln w="9525">
                <a:solidFill>
                  <a:schemeClr val="accent4"/>
                </a:solidFill>
              </a:ln>
              <a:effectLst/>
            </c:spPr>
          </c:marker>
          <c:cat>
            <c:strRef>
              <c:f>Sheet1!$B$1:$F$1</c:f>
              <c:strCache>
                <c:ptCount val="5"/>
                <c:pt idx="0">
                  <c:v>4500</c:v>
                </c:pt>
                <c:pt idx="1">
                  <c:v>9000</c:v>
                </c:pt>
                <c:pt idx="2">
                  <c:v>18000</c:v>
                </c:pt>
                <c:pt idx="3">
                  <c:v>36000</c:v>
                </c:pt>
                <c:pt idx="4">
                  <c:v>72000</c:v>
                </c:pt>
              </c:strCache>
            </c:strRef>
          </c:cat>
          <c:val>
            <c:numRef>
              <c:f>Sheet1!$B$5:$F$5</c:f>
              <c:numCache>
                <c:formatCode>General</c:formatCode>
                <c:ptCount val="5"/>
                <c:pt idx="0">
                  <c:v>0.6</c:v>
                </c:pt>
                <c:pt idx="1">
                  <c:v>0.60770000000000002</c:v>
                </c:pt>
                <c:pt idx="2">
                  <c:v>0.64439999999999997</c:v>
                </c:pt>
                <c:pt idx="3">
                  <c:v>0.62290000000000001</c:v>
                </c:pt>
                <c:pt idx="4">
                  <c:v>0.73760000000000003</c:v>
                </c:pt>
              </c:numCache>
            </c:numRef>
          </c:val>
          <c:smooth val="0"/>
          <c:extLst>
            <c:ext xmlns:c16="http://schemas.microsoft.com/office/drawing/2014/chart" uri="{C3380CC4-5D6E-409C-BE32-E72D297353CC}">
              <c16:uniqueId val="{00000003-074C-4CA9-9E6C-1B7EAD1D016A}"/>
            </c:ext>
          </c:extLst>
        </c:ser>
        <c:ser>
          <c:idx val="4"/>
          <c:order val="4"/>
          <c:tx>
            <c:strRef>
              <c:f>Sheet1!$A$6</c:f>
              <c:strCache>
                <c:ptCount val="1"/>
                <c:pt idx="0">
                  <c:v>AUCPRC</c:v>
                </c:pt>
              </c:strCache>
            </c:strRef>
          </c:tx>
          <c:spPr>
            <a:ln w="12700" cap="rnd">
              <a:solidFill>
                <a:schemeClr val="accent5"/>
              </a:solidFill>
              <a:round/>
            </a:ln>
            <a:effectLst/>
          </c:spPr>
          <c:marker>
            <c:symbol val="circle"/>
            <c:size val="2"/>
            <c:spPr>
              <a:solidFill>
                <a:schemeClr val="accent5"/>
              </a:solidFill>
              <a:ln w="9525">
                <a:solidFill>
                  <a:schemeClr val="accent5"/>
                </a:solidFill>
              </a:ln>
              <a:effectLst/>
            </c:spPr>
          </c:marker>
          <c:cat>
            <c:strRef>
              <c:f>Sheet1!$B$1:$F$1</c:f>
              <c:strCache>
                <c:ptCount val="5"/>
                <c:pt idx="0">
                  <c:v>4500</c:v>
                </c:pt>
                <c:pt idx="1">
                  <c:v>9000</c:v>
                </c:pt>
                <c:pt idx="2">
                  <c:v>18000</c:v>
                </c:pt>
                <c:pt idx="3">
                  <c:v>36000</c:v>
                </c:pt>
                <c:pt idx="4">
                  <c:v>72000</c:v>
                </c:pt>
              </c:strCache>
            </c:strRef>
          </c:cat>
          <c:val>
            <c:numRef>
              <c:f>Sheet1!$B$6:$F$6</c:f>
              <c:numCache>
                <c:formatCode>General</c:formatCode>
                <c:ptCount val="5"/>
                <c:pt idx="0">
                  <c:v>0.42009999999999997</c:v>
                </c:pt>
                <c:pt idx="1">
                  <c:v>0.43240000000000001</c:v>
                </c:pt>
                <c:pt idx="2">
                  <c:v>0.47339999999999999</c:v>
                </c:pt>
                <c:pt idx="3">
                  <c:v>0.4491</c:v>
                </c:pt>
                <c:pt idx="4">
                  <c:v>0.58620000000000005</c:v>
                </c:pt>
              </c:numCache>
            </c:numRef>
          </c:val>
          <c:smooth val="0"/>
          <c:extLst>
            <c:ext xmlns:c16="http://schemas.microsoft.com/office/drawing/2014/chart" uri="{C3380CC4-5D6E-409C-BE32-E72D297353CC}">
              <c16:uniqueId val="{00000004-074C-4CA9-9E6C-1B7EAD1D016A}"/>
            </c:ext>
          </c:extLst>
        </c:ser>
        <c:dLbls>
          <c:showLegendKey val="0"/>
          <c:showVal val="0"/>
          <c:showCatName val="0"/>
          <c:showSerName val="0"/>
          <c:showPercent val="0"/>
          <c:showBubbleSize val="0"/>
        </c:dLbls>
        <c:marker val="1"/>
        <c:smooth val="0"/>
        <c:axId val="1610042888"/>
        <c:axId val="1610046728"/>
      </c:lineChart>
      <c:catAx>
        <c:axId val="1610042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610046728"/>
        <c:crosses val="autoZero"/>
        <c:auto val="1"/>
        <c:lblAlgn val="ctr"/>
        <c:lblOffset val="100"/>
        <c:noMultiLvlLbl val="0"/>
      </c:catAx>
      <c:valAx>
        <c:axId val="1610046728"/>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610042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legend>
    <c:plotVisOnly val="1"/>
    <c:dispBlanksAs val="gap"/>
    <c:showDLblsOverMax val="0"/>
    <c:extLst/>
  </c:chart>
  <c:spPr>
    <a:noFill/>
    <a:ln w="12700">
      <a:solidFill>
        <a:sysClr val="window" lastClr="FFFFFF">
          <a:lumMod val="85000"/>
        </a:sysClr>
      </a:solidFill>
    </a:ln>
    <a:effectLst/>
  </c:spPr>
  <c:txPr>
    <a:bodyPr/>
    <a:lstStyle/>
    <a:p>
      <a:pPr>
        <a:defRPr sz="700" b="1">
          <a:latin typeface="Arial" panose="020B0604020202020204" pitchFamily="34" charset="0"/>
          <a:cs typeface="Arial" panose="020B0604020202020204" pitchFamily="34" charset="0"/>
        </a:defRPr>
      </a:pPr>
      <a:endParaRPr lang="zh-CN"/>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84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dirty="0"/>
              <a:t>RUSBoost</a:t>
            </a:r>
          </a:p>
        </c:rich>
      </c:tx>
      <c:overlay val="0"/>
      <c:spPr>
        <a:noFill/>
        <a:ln>
          <a:noFill/>
        </a:ln>
        <a:effectLst/>
      </c:spPr>
      <c:txPr>
        <a:bodyPr rot="0" spcFirstLastPara="1" vertOverflow="ellipsis" vert="horz" wrap="square" anchor="ctr" anchorCtr="1"/>
        <a:lstStyle/>
        <a:p>
          <a:pPr>
            <a:defRPr sz="84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title>
    <c:autoTitleDeleted val="0"/>
    <c:plotArea>
      <c:layout/>
      <c:lineChart>
        <c:grouping val="standard"/>
        <c:varyColors val="0"/>
        <c:ser>
          <c:idx val="0"/>
          <c:order val="0"/>
          <c:tx>
            <c:strRef>
              <c:f>Sheet1!$A$2</c:f>
              <c:strCache>
                <c:ptCount val="1"/>
                <c:pt idx="0">
                  <c:v>Recall</c:v>
                </c:pt>
              </c:strCache>
            </c:strRef>
          </c:tx>
          <c:spPr>
            <a:ln w="12700" cap="rnd">
              <a:solidFill>
                <a:schemeClr val="accent1"/>
              </a:solidFill>
              <a:round/>
            </a:ln>
            <a:effectLst/>
          </c:spPr>
          <c:marker>
            <c:symbol val="circle"/>
            <c:size val="2"/>
            <c:spPr>
              <a:solidFill>
                <a:schemeClr val="accent1"/>
              </a:solidFill>
              <a:ln w="9525">
                <a:solidFill>
                  <a:schemeClr val="accent1"/>
                </a:solidFill>
              </a:ln>
              <a:effectLst/>
            </c:spPr>
          </c:marker>
          <c:cat>
            <c:strRef>
              <c:f>Sheet1!$B$1:$F$1</c:f>
              <c:strCache>
                <c:ptCount val="5"/>
                <c:pt idx="0">
                  <c:v>4500</c:v>
                </c:pt>
                <c:pt idx="1">
                  <c:v>9000</c:v>
                </c:pt>
                <c:pt idx="2">
                  <c:v>18000</c:v>
                </c:pt>
                <c:pt idx="3">
                  <c:v>36000</c:v>
                </c:pt>
                <c:pt idx="4">
                  <c:v>72000</c:v>
                </c:pt>
              </c:strCache>
            </c:strRef>
          </c:cat>
          <c:val>
            <c:numRef>
              <c:f>Sheet1!$B$2:$F$2</c:f>
              <c:numCache>
                <c:formatCode>General</c:formatCode>
                <c:ptCount val="5"/>
                <c:pt idx="0">
                  <c:v>0.97829999999999995</c:v>
                </c:pt>
                <c:pt idx="1">
                  <c:v>1</c:v>
                </c:pt>
                <c:pt idx="2">
                  <c:v>0.99519999999999997</c:v>
                </c:pt>
                <c:pt idx="3">
                  <c:v>0.99219999999999997</c:v>
                </c:pt>
                <c:pt idx="4">
                  <c:v>0.98429999999999995</c:v>
                </c:pt>
              </c:numCache>
            </c:numRef>
          </c:val>
          <c:smooth val="0"/>
          <c:extLst>
            <c:ext xmlns:c16="http://schemas.microsoft.com/office/drawing/2014/chart" uri="{C3380CC4-5D6E-409C-BE32-E72D297353CC}">
              <c16:uniqueId val="{00000000-7E1C-486E-A9F2-7FBA0AE9DB3A}"/>
            </c:ext>
          </c:extLst>
        </c:ser>
        <c:ser>
          <c:idx val="1"/>
          <c:order val="1"/>
          <c:tx>
            <c:strRef>
              <c:f>Sheet1!$A$3</c:f>
              <c:strCache>
                <c:ptCount val="1"/>
                <c:pt idx="0">
                  <c:v>Precision</c:v>
                </c:pt>
              </c:strCache>
            </c:strRef>
          </c:tx>
          <c:spPr>
            <a:ln w="12700" cap="rnd">
              <a:solidFill>
                <a:schemeClr val="accent2"/>
              </a:solidFill>
              <a:round/>
            </a:ln>
            <a:effectLst/>
          </c:spPr>
          <c:marker>
            <c:symbol val="circle"/>
            <c:size val="2"/>
            <c:spPr>
              <a:solidFill>
                <a:schemeClr val="accent2"/>
              </a:solidFill>
              <a:ln w="9525">
                <a:solidFill>
                  <a:schemeClr val="accent2"/>
                </a:solidFill>
              </a:ln>
              <a:effectLst/>
            </c:spPr>
          </c:marker>
          <c:cat>
            <c:strRef>
              <c:f>Sheet1!$B$1:$F$1</c:f>
              <c:strCache>
                <c:ptCount val="5"/>
                <c:pt idx="0">
                  <c:v>4500</c:v>
                </c:pt>
                <c:pt idx="1">
                  <c:v>9000</c:v>
                </c:pt>
                <c:pt idx="2">
                  <c:v>18000</c:v>
                </c:pt>
                <c:pt idx="3">
                  <c:v>36000</c:v>
                </c:pt>
                <c:pt idx="4">
                  <c:v>72000</c:v>
                </c:pt>
              </c:strCache>
            </c:strRef>
          </c:cat>
          <c:val>
            <c:numRef>
              <c:f>Sheet1!$B$3:$F$3</c:f>
              <c:numCache>
                <c:formatCode>General</c:formatCode>
                <c:ptCount val="5"/>
                <c:pt idx="0">
                  <c:v>0.95740000000000003</c:v>
                </c:pt>
                <c:pt idx="1">
                  <c:v>1</c:v>
                </c:pt>
                <c:pt idx="2">
                  <c:v>0.99039999999999995</c:v>
                </c:pt>
                <c:pt idx="3">
                  <c:v>0.97440000000000004</c:v>
                </c:pt>
                <c:pt idx="4">
                  <c:v>0.97470000000000001</c:v>
                </c:pt>
              </c:numCache>
            </c:numRef>
          </c:val>
          <c:smooth val="0"/>
          <c:extLst>
            <c:ext xmlns:c16="http://schemas.microsoft.com/office/drawing/2014/chart" uri="{C3380CC4-5D6E-409C-BE32-E72D297353CC}">
              <c16:uniqueId val="{00000001-7E1C-486E-A9F2-7FBA0AE9DB3A}"/>
            </c:ext>
          </c:extLst>
        </c:ser>
        <c:ser>
          <c:idx val="2"/>
          <c:order val="2"/>
          <c:tx>
            <c:strRef>
              <c:f>Sheet1!$A$4</c:f>
              <c:strCache>
                <c:ptCount val="1"/>
                <c:pt idx="0">
                  <c:v>G_mean</c:v>
                </c:pt>
              </c:strCache>
            </c:strRef>
          </c:tx>
          <c:spPr>
            <a:ln w="12700" cap="rnd">
              <a:solidFill>
                <a:schemeClr val="accent3"/>
              </a:solidFill>
              <a:round/>
            </a:ln>
            <a:effectLst/>
          </c:spPr>
          <c:marker>
            <c:symbol val="circle"/>
            <c:size val="2"/>
            <c:spPr>
              <a:solidFill>
                <a:schemeClr val="accent3"/>
              </a:solidFill>
              <a:ln w="9525">
                <a:solidFill>
                  <a:schemeClr val="accent3"/>
                </a:solidFill>
              </a:ln>
              <a:effectLst/>
            </c:spPr>
          </c:marker>
          <c:cat>
            <c:strRef>
              <c:f>Sheet1!$B$1:$F$1</c:f>
              <c:strCache>
                <c:ptCount val="5"/>
                <c:pt idx="0">
                  <c:v>4500</c:v>
                </c:pt>
                <c:pt idx="1">
                  <c:v>9000</c:v>
                </c:pt>
                <c:pt idx="2">
                  <c:v>18000</c:v>
                </c:pt>
                <c:pt idx="3">
                  <c:v>36000</c:v>
                </c:pt>
                <c:pt idx="4">
                  <c:v>72000</c:v>
                </c:pt>
              </c:strCache>
            </c:strRef>
          </c:cat>
          <c:val>
            <c:numRef>
              <c:f>Sheet1!$B$4:$F$4</c:f>
              <c:numCache>
                <c:formatCode>General</c:formatCode>
                <c:ptCount val="5"/>
                <c:pt idx="0">
                  <c:v>0.98829999999999996</c:v>
                </c:pt>
                <c:pt idx="1">
                  <c:v>1</c:v>
                </c:pt>
                <c:pt idx="2">
                  <c:v>0.99739999999999995</c:v>
                </c:pt>
                <c:pt idx="3">
                  <c:v>0.99560000000000004</c:v>
                </c:pt>
                <c:pt idx="4">
                  <c:v>0.99170000000000003</c:v>
                </c:pt>
              </c:numCache>
            </c:numRef>
          </c:val>
          <c:smooth val="0"/>
          <c:extLst>
            <c:ext xmlns:c16="http://schemas.microsoft.com/office/drawing/2014/chart" uri="{C3380CC4-5D6E-409C-BE32-E72D297353CC}">
              <c16:uniqueId val="{00000002-7E1C-486E-A9F2-7FBA0AE9DB3A}"/>
            </c:ext>
          </c:extLst>
        </c:ser>
        <c:ser>
          <c:idx val="3"/>
          <c:order val="3"/>
          <c:tx>
            <c:strRef>
              <c:f>Sheet1!$A$5</c:f>
              <c:strCache>
                <c:ptCount val="1"/>
                <c:pt idx="0">
                  <c:v>F1</c:v>
                </c:pt>
              </c:strCache>
            </c:strRef>
          </c:tx>
          <c:spPr>
            <a:ln w="12700" cap="rnd">
              <a:solidFill>
                <a:schemeClr val="accent4"/>
              </a:solidFill>
              <a:round/>
            </a:ln>
            <a:effectLst/>
          </c:spPr>
          <c:marker>
            <c:symbol val="circle"/>
            <c:size val="2"/>
            <c:spPr>
              <a:solidFill>
                <a:schemeClr val="accent4"/>
              </a:solidFill>
              <a:ln w="9525">
                <a:solidFill>
                  <a:schemeClr val="accent4"/>
                </a:solidFill>
              </a:ln>
              <a:effectLst/>
            </c:spPr>
          </c:marker>
          <c:cat>
            <c:strRef>
              <c:f>Sheet1!$B$1:$F$1</c:f>
              <c:strCache>
                <c:ptCount val="5"/>
                <c:pt idx="0">
                  <c:v>4500</c:v>
                </c:pt>
                <c:pt idx="1">
                  <c:v>9000</c:v>
                </c:pt>
                <c:pt idx="2">
                  <c:v>18000</c:v>
                </c:pt>
                <c:pt idx="3">
                  <c:v>36000</c:v>
                </c:pt>
                <c:pt idx="4">
                  <c:v>72000</c:v>
                </c:pt>
              </c:strCache>
            </c:strRef>
          </c:cat>
          <c:val>
            <c:numRef>
              <c:f>Sheet1!$B$5:$F$5</c:f>
              <c:numCache>
                <c:formatCode>General</c:formatCode>
                <c:ptCount val="5"/>
                <c:pt idx="0">
                  <c:v>0.9677</c:v>
                </c:pt>
                <c:pt idx="1">
                  <c:v>1</c:v>
                </c:pt>
                <c:pt idx="2">
                  <c:v>0.99280000000000002</c:v>
                </c:pt>
                <c:pt idx="3">
                  <c:v>0.98319999999999996</c:v>
                </c:pt>
                <c:pt idx="4">
                  <c:v>0.97950000000000004</c:v>
                </c:pt>
              </c:numCache>
            </c:numRef>
          </c:val>
          <c:smooth val="0"/>
          <c:extLst>
            <c:ext xmlns:c16="http://schemas.microsoft.com/office/drawing/2014/chart" uri="{C3380CC4-5D6E-409C-BE32-E72D297353CC}">
              <c16:uniqueId val="{00000003-7E1C-486E-A9F2-7FBA0AE9DB3A}"/>
            </c:ext>
          </c:extLst>
        </c:ser>
        <c:ser>
          <c:idx val="4"/>
          <c:order val="4"/>
          <c:tx>
            <c:strRef>
              <c:f>Sheet1!$A$6</c:f>
              <c:strCache>
                <c:ptCount val="1"/>
                <c:pt idx="0">
                  <c:v>AUCPRC</c:v>
                </c:pt>
              </c:strCache>
            </c:strRef>
          </c:tx>
          <c:spPr>
            <a:ln w="12700" cap="rnd">
              <a:solidFill>
                <a:schemeClr val="accent5"/>
              </a:solidFill>
              <a:round/>
            </a:ln>
            <a:effectLst/>
          </c:spPr>
          <c:marker>
            <c:symbol val="circle"/>
            <c:size val="2"/>
            <c:spPr>
              <a:solidFill>
                <a:schemeClr val="accent5"/>
              </a:solidFill>
              <a:ln w="9525">
                <a:solidFill>
                  <a:schemeClr val="accent5"/>
                </a:solidFill>
              </a:ln>
              <a:effectLst/>
            </c:spPr>
          </c:marker>
          <c:cat>
            <c:strRef>
              <c:f>Sheet1!$B$1:$F$1</c:f>
              <c:strCache>
                <c:ptCount val="5"/>
                <c:pt idx="0">
                  <c:v>4500</c:v>
                </c:pt>
                <c:pt idx="1">
                  <c:v>9000</c:v>
                </c:pt>
                <c:pt idx="2">
                  <c:v>18000</c:v>
                </c:pt>
                <c:pt idx="3">
                  <c:v>36000</c:v>
                </c:pt>
                <c:pt idx="4">
                  <c:v>72000</c:v>
                </c:pt>
              </c:strCache>
            </c:strRef>
          </c:cat>
          <c:val>
            <c:numRef>
              <c:f>Sheet1!$B$6:$F$6</c:f>
              <c:numCache>
                <c:formatCode>General</c:formatCode>
                <c:ptCount val="5"/>
                <c:pt idx="0">
                  <c:v>0.99029999999999996</c:v>
                </c:pt>
                <c:pt idx="1">
                  <c:v>1</c:v>
                </c:pt>
                <c:pt idx="2">
                  <c:v>0.99980000000000002</c:v>
                </c:pt>
                <c:pt idx="3">
                  <c:v>0.99960000000000004</c:v>
                </c:pt>
                <c:pt idx="4">
                  <c:v>0.99760000000000004</c:v>
                </c:pt>
              </c:numCache>
            </c:numRef>
          </c:val>
          <c:smooth val="0"/>
          <c:extLst>
            <c:ext xmlns:c16="http://schemas.microsoft.com/office/drawing/2014/chart" uri="{C3380CC4-5D6E-409C-BE32-E72D297353CC}">
              <c16:uniqueId val="{00000004-7E1C-486E-A9F2-7FBA0AE9DB3A}"/>
            </c:ext>
          </c:extLst>
        </c:ser>
        <c:dLbls>
          <c:showLegendKey val="0"/>
          <c:showVal val="0"/>
          <c:showCatName val="0"/>
          <c:showSerName val="0"/>
          <c:showPercent val="0"/>
          <c:showBubbleSize val="0"/>
        </c:dLbls>
        <c:marker val="1"/>
        <c:smooth val="0"/>
        <c:axId val="1610042888"/>
        <c:axId val="1610046728"/>
      </c:lineChart>
      <c:catAx>
        <c:axId val="1610042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610046728"/>
        <c:crosses val="autoZero"/>
        <c:auto val="1"/>
        <c:lblAlgn val="ctr"/>
        <c:lblOffset val="100"/>
        <c:noMultiLvlLbl val="0"/>
      </c:catAx>
      <c:valAx>
        <c:axId val="161004672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1610042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legend>
    <c:plotVisOnly val="1"/>
    <c:dispBlanksAs val="gap"/>
    <c:showDLblsOverMax val="0"/>
    <c:extLst/>
  </c:chart>
  <c:spPr>
    <a:noFill/>
    <a:ln w="12700">
      <a:solidFill>
        <a:sysClr val="window" lastClr="FFFFFF">
          <a:lumMod val="85000"/>
        </a:sysClr>
      </a:solidFill>
    </a:ln>
    <a:effectLst/>
  </c:spPr>
  <c:txPr>
    <a:bodyPr/>
    <a:lstStyle/>
    <a:p>
      <a:pPr>
        <a:defRPr sz="700" b="1">
          <a:latin typeface="Arial" panose="020B0604020202020204" pitchFamily="34" charset="0"/>
          <a:cs typeface="Arial" panose="020B0604020202020204" pitchFamily="34" charset="0"/>
        </a:defRPr>
      </a:pPr>
      <a:endParaRPr lang="zh-CN"/>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3.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4.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5.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6.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CE6D3E3-8151-40CF-AD51-52607AC3EC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B3CB447-7BD6-41A3-B056-1FCAC13482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B98058-6B4A-40E5-80AE-F4EF26A8B568}" type="datetimeFigureOut">
              <a:rPr lang="zh-CN" altLang="en-US" smtClean="0"/>
              <a:t>2021/3/23</a:t>
            </a:fld>
            <a:endParaRPr lang="zh-CN" altLang="en-US"/>
          </a:p>
        </p:txBody>
      </p:sp>
      <p:sp>
        <p:nvSpPr>
          <p:cNvPr id="4" name="页脚占位符 3">
            <a:extLst>
              <a:ext uri="{FF2B5EF4-FFF2-40B4-BE49-F238E27FC236}">
                <a16:creationId xmlns:a16="http://schemas.microsoft.com/office/drawing/2014/main" id="{155F1EBA-644C-4DFF-B6C8-3294C6F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0107B180-BEBC-4B95-AEF7-0243A33A42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260F31-FFE5-4265-8B83-845A93D49E92}" type="slidenum">
              <a:rPr lang="zh-CN" altLang="en-US" smtClean="0"/>
              <a:t>‹#›</a:t>
            </a:fld>
            <a:endParaRPr lang="zh-CN" altLang="en-US"/>
          </a:p>
        </p:txBody>
      </p:sp>
    </p:spTree>
    <p:extLst>
      <p:ext uri="{BB962C8B-B14F-4D97-AF65-F5344CB8AC3E}">
        <p14:creationId xmlns:p14="http://schemas.microsoft.com/office/powerpoint/2010/main" val="143355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541E46-6EB0-44B2-82B5-86F15F8B6D9E}" type="datetimeFigureOut">
              <a:rPr lang="zh-CN" altLang="en-US" smtClean="0"/>
              <a:t>2021/3/23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6F5BE6-F7C7-41E3-9584-D4ED6DE056FE}" type="slidenum">
              <a:rPr lang="zh-CN" altLang="en-US" smtClean="0"/>
              <a:t>‹#›</a:t>
            </a:fld>
            <a:endParaRPr lang="zh-CN" altLang="en-US"/>
          </a:p>
        </p:txBody>
      </p:sp>
    </p:spTree>
    <p:extLst>
      <p:ext uri="{BB962C8B-B14F-4D97-AF65-F5344CB8AC3E}">
        <p14:creationId xmlns:p14="http://schemas.microsoft.com/office/powerpoint/2010/main" val="20670192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t>1</a:t>
            </a:fld>
            <a:endParaRPr lang="zh-CN" altLang="en-US"/>
          </a:p>
        </p:txBody>
      </p:sp>
    </p:spTree>
    <p:extLst>
      <p:ext uri="{BB962C8B-B14F-4D97-AF65-F5344CB8AC3E}">
        <p14:creationId xmlns:p14="http://schemas.microsoft.com/office/powerpoint/2010/main" val="481424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10</a:t>
            </a:fld>
            <a:endParaRPr lang="zh-CN" altLang="en-US"/>
          </a:p>
        </p:txBody>
      </p:sp>
    </p:spTree>
    <p:extLst>
      <p:ext uri="{BB962C8B-B14F-4D97-AF65-F5344CB8AC3E}">
        <p14:creationId xmlns:p14="http://schemas.microsoft.com/office/powerpoint/2010/main" val="300119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11</a:t>
            </a:fld>
            <a:endParaRPr lang="zh-CN" altLang="en-US"/>
          </a:p>
        </p:txBody>
      </p:sp>
    </p:spTree>
    <p:extLst>
      <p:ext uri="{BB962C8B-B14F-4D97-AF65-F5344CB8AC3E}">
        <p14:creationId xmlns:p14="http://schemas.microsoft.com/office/powerpoint/2010/main" val="3347236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12</a:t>
            </a:fld>
            <a:endParaRPr lang="zh-CN" altLang="en-US"/>
          </a:p>
        </p:txBody>
      </p:sp>
    </p:spTree>
    <p:extLst>
      <p:ext uri="{BB962C8B-B14F-4D97-AF65-F5344CB8AC3E}">
        <p14:creationId xmlns:p14="http://schemas.microsoft.com/office/powerpoint/2010/main" val="4203054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13</a:t>
            </a:fld>
            <a:endParaRPr lang="zh-CN" altLang="en-US"/>
          </a:p>
        </p:txBody>
      </p:sp>
    </p:spTree>
    <p:extLst>
      <p:ext uri="{BB962C8B-B14F-4D97-AF65-F5344CB8AC3E}">
        <p14:creationId xmlns:p14="http://schemas.microsoft.com/office/powerpoint/2010/main" val="514541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14</a:t>
            </a:fld>
            <a:endParaRPr lang="zh-CN" altLang="en-US"/>
          </a:p>
        </p:txBody>
      </p:sp>
    </p:spTree>
    <p:extLst>
      <p:ext uri="{BB962C8B-B14F-4D97-AF65-F5344CB8AC3E}">
        <p14:creationId xmlns:p14="http://schemas.microsoft.com/office/powerpoint/2010/main" val="1241300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15</a:t>
            </a:fld>
            <a:endParaRPr lang="zh-CN" altLang="en-US"/>
          </a:p>
        </p:txBody>
      </p:sp>
    </p:spTree>
    <p:extLst>
      <p:ext uri="{BB962C8B-B14F-4D97-AF65-F5344CB8AC3E}">
        <p14:creationId xmlns:p14="http://schemas.microsoft.com/office/powerpoint/2010/main" val="251867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16</a:t>
            </a:fld>
            <a:endParaRPr lang="zh-CN" altLang="en-US"/>
          </a:p>
        </p:txBody>
      </p:sp>
    </p:spTree>
    <p:extLst>
      <p:ext uri="{BB962C8B-B14F-4D97-AF65-F5344CB8AC3E}">
        <p14:creationId xmlns:p14="http://schemas.microsoft.com/office/powerpoint/2010/main" val="3030769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17</a:t>
            </a:fld>
            <a:endParaRPr lang="zh-CN" altLang="en-US"/>
          </a:p>
        </p:txBody>
      </p:sp>
    </p:spTree>
    <p:extLst>
      <p:ext uri="{BB962C8B-B14F-4D97-AF65-F5344CB8AC3E}">
        <p14:creationId xmlns:p14="http://schemas.microsoft.com/office/powerpoint/2010/main" val="4012299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18</a:t>
            </a:fld>
            <a:endParaRPr lang="zh-CN" altLang="en-US"/>
          </a:p>
        </p:txBody>
      </p:sp>
    </p:spTree>
    <p:extLst>
      <p:ext uri="{BB962C8B-B14F-4D97-AF65-F5344CB8AC3E}">
        <p14:creationId xmlns:p14="http://schemas.microsoft.com/office/powerpoint/2010/main" val="3907566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19</a:t>
            </a:fld>
            <a:endParaRPr lang="zh-CN" altLang="en-US"/>
          </a:p>
        </p:txBody>
      </p:sp>
    </p:spTree>
    <p:extLst>
      <p:ext uri="{BB962C8B-B14F-4D97-AF65-F5344CB8AC3E}">
        <p14:creationId xmlns:p14="http://schemas.microsoft.com/office/powerpoint/2010/main" val="4207897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t>2</a:t>
            </a:fld>
            <a:endParaRPr lang="zh-CN" altLang="en-US"/>
          </a:p>
        </p:txBody>
      </p:sp>
    </p:spTree>
    <p:extLst>
      <p:ext uri="{BB962C8B-B14F-4D97-AF65-F5344CB8AC3E}">
        <p14:creationId xmlns:p14="http://schemas.microsoft.com/office/powerpoint/2010/main" val="3932843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20</a:t>
            </a:fld>
            <a:endParaRPr lang="zh-CN" altLang="en-US"/>
          </a:p>
        </p:txBody>
      </p:sp>
    </p:spTree>
    <p:extLst>
      <p:ext uri="{BB962C8B-B14F-4D97-AF65-F5344CB8AC3E}">
        <p14:creationId xmlns:p14="http://schemas.microsoft.com/office/powerpoint/2010/main" val="4027612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21</a:t>
            </a:fld>
            <a:endParaRPr lang="zh-CN" altLang="en-US"/>
          </a:p>
        </p:txBody>
      </p:sp>
    </p:spTree>
    <p:extLst>
      <p:ext uri="{BB962C8B-B14F-4D97-AF65-F5344CB8AC3E}">
        <p14:creationId xmlns:p14="http://schemas.microsoft.com/office/powerpoint/2010/main" val="2061685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t>22</a:t>
            </a:fld>
            <a:endParaRPr lang="zh-CN" altLang="en-US"/>
          </a:p>
        </p:txBody>
      </p:sp>
    </p:spTree>
    <p:extLst>
      <p:ext uri="{BB962C8B-B14F-4D97-AF65-F5344CB8AC3E}">
        <p14:creationId xmlns:p14="http://schemas.microsoft.com/office/powerpoint/2010/main" val="1271358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23</a:t>
            </a:fld>
            <a:endParaRPr lang="zh-CN" altLang="en-US"/>
          </a:p>
        </p:txBody>
      </p:sp>
    </p:spTree>
    <p:extLst>
      <p:ext uri="{BB962C8B-B14F-4D97-AF65-F5344CB8AC3E}">
        <p14:creationId xmlns:p14="http://schemas.microsoft.com/office/powerpoint/2010/main" val="39852103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24</a:t>
            </a:fld>
            <a:endParaRPr lang="zh-CN" altLang="en-US"/>
          </a:p>
        </p:txBody>
      </p:sp>
    </p:spTree>
    <p:extLst>
      <p:ext uri="{BB962C8B-B14F-4D97-AF65-F5344CB8AC3E}">
        <p14:creationId xmlns:p14="http://schemas.microsoft.com/office/powerpoint/2010/main" val="30367015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25</a:t>
            </a:fld>
            <a:endParaRPr lang="zh-CN" altLang="en-US"/>
          </a:p>
        </p:txBody>
      </p:sp>
    </p:spTree>
    <p:extLst>
      <p:ext uri="{BB962C8B-B14F-4D97-AF65-F5344CB8AC3E}">
        <p14:creationId xmlns:p14="http://schemas.microsoft.com/office/powerpoint/2010/main" val="32163775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26</a:t>
            </a:fld>
            <a:endParaRPr lang="zh-CN" altLang="en-US"/>
          </a:p>
        </p:txBody>
      </p:sp>
    </p:spTree>
    <p:extLst>
      <p:ext uri="{BB962C8B-B14F-4D97-AF65-F5344CB8AC3E}">
        <p14:creationId xmlns:p14="http://schemas.microsoft.com/office/powerpoint/2010/main" val="17024027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27</a:t>
            </a:fld>
            <a:endParaRPr lang="zh-CN" altLang="en-US"/>
          </a:p>
        </p:txBody>
      </p:sp>
    </p:spTree>
    <p:extLst>
      <p:ext uri="{BB962C8B-B14F-4D97-AF65-F5344CB8AC3E}">
        <p14:creationId xmlns:p14="http://schemas.microsoft.com/office/powerpoint/2010/main" val="877604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28</a:t>
            </a:fld>
            <a:endParaRPr lang="zh-CN" altLang="en-US"/>
          </a:p>
        </p:txBody>
      </p:sp>
    </p:spTree>
    <p:extLst>
      <p:ext uri="{BB962C8B-B14F-4D97-AF65-F5344CB8AC3E}">
        <p14:creationId xmlns:p14="http://schemas.microsoft.com/office/powerpoint/2010/main" val="36676717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29</a:t>
            </a:fld>
            <a:endParaRPr lang="zh-CN" altLang="en-US"/>
          </a:p>
        </p:txBody>
      </p:sp>
    </p:spTree>
    <p:extLst>
      <p:ext uri="{BB962C8B-B14F-4D97-AF65-F5344CB8AC3E}">
        <p14:creationId xmlns:p14="http://schemas.microsoft.com/office/powerpoint/2010/main" val="932925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t>3</a:t>
            </a:fld>
            <a:endParaRPr lang="zh-CN" altLang="en-US"/>
          </a:p>
        </p:txBody>
      </p:sp>
    </p:spTree>
    <p:extLst>
      <p:ext uri="{BB962C8B-B14F-4D97-AF65-F5344CB8AC3E}">
        <p14:creationId xmlns:p14="http://schemas.microsoft.com/office/powerpoint/2010/main" val="14875186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30</a:t>
            </a:fld>
            <a:endParaRPr lang="zh-CN" altLang="en-US"/>
          </a:p>
        </p:txBody>
      </p:sp>
    </p:spTree>
    <p:extLst>
      <p:ext uri="{BB962C8B-B14F-4D97-AF65-F5344CB8AC3E}">
        <p14:creationId xmlns:p14="http://schemas.microsoft.com/office/powerpoint/2010/main" val="1475848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31</a:t>
            </a:fld>
            <a:endParaRPr lang="zh-CN" altLang="en-US"/>
          </a:p>
        </p:txBody>
      </p:sp>
    </p:spTree>
    <p:extLst>
      <p:ext uri="{BB962C8B-B14F-4D97-AF65-F5344CB8AC3E}">
        <p14:creationId xmlns:p14="http://schemas.microsoft.com/office/powerpoint/2010/main" val="28372239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32</a:t>
            </a:fld>
            <a:endParaRPr lang="zh-CN" altLang="en-US"/>
          </a:p>
        </p:txBody>
      </p:sp>
    </p:spTree>
    <p:extLst>
      <p:ext uri="{BB962C8B-B14F-4D97-AF65-F5344CB8AC3E}">
        <p14:creationId xmlns:p14="http://schemas.microsoft.com/office/powerpoint/2010/main" val="13602148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33</a:t>
            </a:fld>
            <a:endParaRPr lang="zh-CN" altLang="en-US"/>
          </a:p>
        </p:txBody>
      </p:sp>
    </p:spTree>
    <p:extLst>
      <p:ext uri="{BB962C8B-B14F-4D97-AF65-F5344CB8AC3E}">
        <p14:creationId xmlns:p14="http://schemas.microsoft.com/office/powerpoint/2010/main" val="5543435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34</a:t>
            </a:fld>
            <a:endParaRPr lang="zh-CN" altLang="en-US"/>
          </a:p>
        </p:txBody>
      </p:sp>
    </p:spTree>
    <p:extLst>
      <p:ext uri="{BB962C8B-B14F-4D97-AF65-F5344CB8AC3E}">
        <p14:creationId xmlns:p14="http://schemas.microsoft.com/office/powerpoint/2010/main" val="33172373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35</a:t>
            </a:fld>
            <a:endParaRPr lang="zh-CN" altLang="en-US"/>
          </a:p>
        </p:txBody>
      </p:sp>
    </p:spTree>
    <p:extLst>
      <p:ext uri="{BB962C8B-B14F-4D97-AF65-F5344CB8AC3E}">
        <p14:creationId xmlns:p14="http://schemas.microsoft.com/office/powerpoint/2010/main" val="10725544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36</a:t>
            </a:fld>
            <a:endParaRPr lang="zh-CN" altLang="en-US"/>
          </a:p>
        </p:txBody>
      </p:sp>
    </p:spTree>
    <p:extLst>
      <p:ext uri="{BB962C8B-B14F-4D97-AF65-F5344CB8AC3E}">
        <p14:creationId xmlns:p14="http://schemas.microsoft.com/office/powerpoint/2010/main" val="24766625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t>37</a:t>
            </a:fld>
            <a:endParaRPr lang="zh-CN" altLang="en-US"/>
          </a:p>
        </p:txBody>
      </p:sp>
    </p:spTree>
    <p:extLst>
      <p:ext uri="{BB962C8B-B14F-4D97-AF65-F5344CB8AC3E}">
        <p14:creationId xmlns:p14="http://schemas.microsoft.com/office/powerpoint/2010/main" val="16619658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036312-6A05-4643-B813-780AEBCA5446}" type="slidenum">
              <a:rPr lang="zh-CN" altLang="en-US" smtClean="0"/>
              <a:t>38</a:t>
            </a:fld>
            <a:endParaRPr lang="zh-CN" altLang="en-US"/>
          </a:p>
        </p:txBody>
      </p:sp>
    </p:spTree>
    <p:extLst>
      <p:ext uri="{BB962C8B-B14F-4D97-AF65-F5344CB8AC3E}">
        <p14:creationId xmlns:p14="http://schemas.microsoft.com/office/powerpoint/2010/main" val="24787445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39</a:t>
            </a:fld>
            <a:endParaRPr lang="zh-CN" altLang="en-US"/>
          </a:p>
        </p:txBody>
      </p:sp>
    </p:spTree>
    <p:extLst>
      <p:ext uri="{BB962C8B-B14F-4D97-AF65-F5344CB8AC3E}">
        <p14:creationId xmlns:p14="http://schemas.microsoft.com/office/powerpoint/2010/main" val="333222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4</a:t>
            </a:fld>
            <a:endParaRPr lang="zh-CN" altLang="en-US"/>
          </a:p>
        </p:txBody>
      </p:sp>
    </p:spTree>
    <p:extLst>
      <p:ext uri="{BB962C8B-B14F-4D97-AF65-F5344CB8AC3E}">
        <p14:creationId xmlns:p14="http://schemas.microsoft.com/office/powerpoint/2010/main" val="23306404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40</a:t>
            </a:fld>
            <a:endParaRPr lang="zh-CN" altLang="en-US"/>
          </a:p>
        </p:txBody>
      </p:sp>
    </p:spTree>
    <p:extLst>
      <p:ext uri="{BB962C8B-B14F-4D97-AF65-F5344CB8AC3E}">
        <p14:creationId xmlns:p14="http://schemas.microsoft.com/office/powerpoint/2010/main" val="10123835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41</a:t>
            </a:fld>
            <a:endParaRPr lang="zh-CN" altLang="en-US"/>
          </a:p>
        </p:txBody>
      </p:sp>
    </p:spTree>
    <p:extLst>
      <p:ext uri="{BB962C8B-B14F-4D97-AF65-F5344CB8AC3E}">
        <p14:creationId xmlns:p14="http://schemas.microsoft.com/office/powerpoint/2010/main" val="21846577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42</a:t>
            </a:fld>
            <a:endParaRPr lang="zh-CN" altLang="en-US"/>
          </a:p>
        </p:txBody>
      </p:sp>
    </p:spTree>
    <p:extLst>
      <p:ext uri="{BB962C8B-B14F-4D97-AF65-F5344CB8AC3E}">
        <p14:creationId xmlns:p14="http://schemas.microsoft.com/office/powerpoint/2010/main" val="9322296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43</a:t>
            </a:fld>
            <a:endParaRPr lang="zh-CN" altLang="en-US"/>
          </a:p>
        </p:txBody>
      </p:sp>
    </p:spTree>
    <p:extLst>
      <p:ext uri="{BB962C8B-B14F-4D97-AF65-F5344CB8AC3E}">
        <p14:creationId xmlns:p14="http://schemas.microsoft.com/office/powerpoint/2010/main" val="8997678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44</a:t>
            </a:fld>
            <a:endParaRPr lang="zh-CN" altLang="en-US"/>
          </a:p>
        </p:txBody>
      </p:sp>
    </p:spTree>
    <p:extLst>
      <p:ext uri="{BB962C8B-B14F-4D97-AF65-F5344CB8AC3E}">
        <p14:creationId xmlns:p14="http://schemas.microsoft.com/office/powerpoint/2010/main" val="42519391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45</a:t>
            </a:fld>
            <a:endParaRPr lang="zh-CN" altLang="en-US"/>
          </a:p>
        </p:txBody>
      </p:sp>
    </p:spTree>
    <p:extLst>
      <p:ext uri="{BB962C8B-B14F-4D97-AF65-F5344CB8AC3E}">
        <p14:creationId xmlns:p14="http://schemas.microsoft.com/office/powerpoint/2010/main" val="585593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46</a:t>
            </a:fld>
            <a:endParaRPr lang="zh-CN" altLang="en-US"/>
          </a:p>
        </p:txBody>
      </p:sp>
    </p:spTree>
    <p:extLst>
      <p:ext uri="{BB962C8B-B14F-4D97-AF65-F5344CB8AC3E}">
        <p14:creationId xmlns:p14="http://schemas.microsoft.com/office/powerpoint/2010/main" val="958708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036312-6A05-4643-B813-780AEBCA5446}" type="slidenum">
              <a:rPr lang="zh-CN" altLang="en-US" smtClean="0"/>
              <a:t>47</a:t>
            </a:fld>
            <a:endParaRPr lang="zh-CN" altLang="en-US"/>
          </a:p>
        </p:txBody>
      </p:sp>
    </p:spTree>
    <p:extLst>
      <p:ext uri="{BB962C8B-B14F-4D97-AF65-F5344CB8AC3E}">
        <p14:creationId xmlns:p14="http://schemas.microsoft.com/office/powerpoint/2010/main" val="42646528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48</a:t>
            </a:fld>
            <a:endParaRPr lang="zh-CN" altLang="en-US"/>
          </a:p>
        </p:txBody>
      </p:sp>
    </p:spTree>
    <p:extLst>
      <p:ext uri="{BB962C8B-B14F-4D97-AF65-F5344CB8AC3E}">
        <p14:creationId xmlns:p14="http://schemas.microsoft.com/office/powerpoint/2010/main" val="20983190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036312-6A05-4643-B813-780AEBCA5446}" type="slidenum">
              <a:rPr lang="zh-CN" altLang="en-US" smtClean="0"/>
              <a:t>49</a:t>
            </a:fld>
            <a:endParaRPr lang="zh-CN" altLang="en-US"/>
          </a:p>
        </p:txBody>
      </p:sp>
    </p:spTree>
    <p:extLst>
      <p:ext uri="{BB962C8B-B14F-4D97-AF65-F5344CB8AC3E}">
        <p14:creationId xmlns:p14="http://schemas.microsoft.com/office/powerpoint/2010/main" val="2714125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t>5</a:t>
            </a:fld>
            <a:endParaRPr lang="zh-CN" altLang="en-US"/>
          </a:p>
        </p:txBody>
      </p:sp>
    </p:spTree>
    <p:extLst>
      <p:ext uri="{BB962C8B-B14F-4D97-AF65-F5344CB8AC3E}">
        <p14:creationId xmlns:p14="http://schemas.microsoft.com/office/powerpoint/2010/main" val="40155220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50</a:t>
            </a:fld>
            <a:endParaRPr lang="zh-CN" altLang="en-US"/>
          </a:p>
        </p:txBody>
      </p:sp>
    </p:spTree>
    <p:extLst>
      <p:ext uri="{BB962C8B-B14F-4D97-AF65-F5344CB8AC3E}">
        <p14:creationId xmlns:p14="http://schemas.microsoft.com/office/powerpoint/2010/main" val="22213834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t>51</a:t>
            </a:fld>
            <a:endParaRPr lang="zh-CN" altLang="en-US"/>
          </a:p>
        </p:txBody>
      </p:sp>
    </p:spTree>
    <p:extLst>
      <p:ext uri="{BB962C8B-B14F-4D97-AF65-F5344CB8AC3E}">
        <p14:creationId xmlns:p14="http://schemas.microsoft.com/office/powerpoint/2010/main" val="40971748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52</a:t>
            </a:fld>
            <a:endParaRPr lang="zh-CN" altLang="en-US"/>
          </a:p>
        </p:txBody>
      </p:sp>
    </p:spTree>
    <p:extLst>
      <p:ext uri="{BB962C8B-B14F-4D97-AF65-F5344CB8AC3E}">
        <p14:creationId xmlns:p14="http://schemas.microsoft.com/office/powerpoint/2010/main" val="25609061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53</a:t>
            </a:fld>
            <a:endParaRPr lang="zh-CN" altLang="en-US"/>
          </a:p>
        </p:txBody>
      </p:sp>
    </p:spTree>
    <p:extLst>
      <p:ext uri="{BB962C8B-B14F-4D97-AF65-F5344CB8AC3E}">
        <p14:creationId xmlns:p14="http://schemas.microsoft.com/office/powerpoint/2010/main" val="41917354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54</a:t>
            </a:fld>
            <a:endParaRPr lang="zh-CN" altLang="en-US"/>
          </a:p>
        </p:txBody>
      </p:sp>
    </p:spTree>
    <p:extLst>
      <p:ext uri="{BB962C8B-B14F-4D97-AF65-F5344CB8AC3E}">
        <p14:creationId xmlns:p14="http://schemas.microsoft.com/office/powerpoint/2010/main" val="35508240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t>55</a:t>
            </a:fld>
            <a:endParaRPr lang="zh-CN" altLang="en-US"/>
          </a:p>
        </p:txBody>
      </p:sp>
    </p:spTree>
    <p:extLst>
      <p:ext uri="{BB962C8B-B14F-4D97-AF65-F5344CB8AC3E}">
        <p14:creationId xmlns:p14="http://schemas.microsoft.com/office/powerpoint/2010/main" val="1972613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6</a:t>
            </a:fld>
            <a:endParaRPr lang="zh-CN" altLang="en-US"/>
          </a:p>
        </p:txBody>
      </p:sp>
    </p:spTree>
    <p:extLst>
      <p:ext uri="{BB962C8B-B14F-4D97-AF65-F5344CB8AC3E}">
        <p14:creationId xmlns:p14="http://schemas.microsoft.com/office/powerpoint/2010/main" val="2259361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7</a:t>
            </a:fld>
            <a:endParaRPr lang="zh-CN" altLang="en-US"/>
          </a:p>
        </p:txBody>
      </p:sp>
    </p:spTree>
    <p:extLst>
      <p:ext uri="{BB962C8B-B14F-4D97-AF65-F5344CB8AC3E}">
        <p14:creationId xmlns:p14="http://schemas.microsoft.com/office/powerpoint/2010/main" val="3589207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8</a:t>
            </a:fld>
            <a:endParaRPr lang="zh-CN" altLang="en-US"/>
          </a:p>
        </p:txBody>
      </p:sp>
    </p:spTree>
    <p:extLst>
      <p:ext uri="{BB962C8B-B14F-4D97-AF65-F5344CB8AC3E}">
        <p14:creationId xmlns:p14="http://schemas.microsoft.com/office/powerpoint/2010/main" val="1460069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9</a:t>
            </a:fld>
            <a:endParaRPr lang="zh-CN" altLang="en-US"/>
          </a:p>
        </p:txBody>
      </p:sp>
    </p:spTree>
    <p:extLst>
      <p:ext uri="{BB962C8B-B14F-4D97-AF65-F5344CB8AC3E}">
        <p14:creationId xmlns:p14="http://schemas.microsoft.com/office/powerpoint/2010/main" val="1240920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30C4CC0-8E82-411F-AE30-2771DF9480C8}" type="datetime1">
              <a:rPr lang="zh-CN" altLang="en-US" smtClean="0">
                <a:solidFill>
                  <a:prstClr val="black">
                    <a:tint val="75000"/>
                  </a:prstClr>
                </a:solidFill>
              </a:rPr>
              <a:t>2021/3/23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64110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92B2B55-FA1A-4F69-B5A2-BC569F8816E8}" type="datetime1">
              <a:rPr lang="zh-CN" altLang="en-US" smtClean="0">
                <a:solidFill>
                  <a:prstClr val="black">
                    <a:tint val="75000"/>
                  </a:prstClr>
                </a:solidFill>
              </a:rPr>
              <a:t>2021/3/23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1568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DC87BBA-FFA6-49E4-A35B-99B9972E3A99}" type="datetime1">
              <a:rPr lang="zh-CN" altLang="en-US" smtClean="0">
                <a:solidFill>
                  <a:prstClr val="black">
                    <a:tint val="75000"/>
                  </a:prstClr>
                </a:solidFill>
              </a:rPr>
              <a:t>2021/3/23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90148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cxnSp>
        <p:nvCxnSpPr>
          <p:cNvPr id="4" name="直接连接符 3"/>
          <p:cNvCxnSpPr/>
          <p:nvPr userDrawn="1"/>
        </p:nvCxnSpPr>
        <p:spPr>
          <a:xfrm>
            <a:off x="5496560" y="850132"/>
            <a:ext cx="1127760" cy="0"/>
          </a:xfrm>
          <a:prstGeom prst="line">
            <a:avLst/>
          </a:prstGeom>
          <a:ln w="19050">
            <a:solidFill>
              <a:srgbClr val="304860"/>
            </a:solidFill>
          </a:ln>
        </p:spPr>
        <p:style>
          <a:lnRef idx="1">
            <a:schemeClr val="accent1"/>
          </a:lnRef>
          <a:fillRef idx="0">
            <a:schemeClr val="accent1"/>
          </a:fillRef>
          <a:effectRef idx="0">
            <a:schemeClr val="accent1"/>
          </a:effectRef>
          <a:fontRef idx="minor">
            <a:schemeClr val="tx1"/>
          </a:fontRef>
        </p:style>
      </p:cxnSp>
      <p:sp>
        <p:nvSpPr>
          <p:cNvPr id="8" name="等腰三角形 7"/>
          <p:cNvSpPr/>
          <p:nvPr userDrawn="1"/>
        </p:nvSpPr>
        <p:spPr>
          <a:xfrm rot="10800000">
            <a:off x="6002812" y="850132"/>
            <a:ext cx="115256" cy="76399"/>
          </a:xfrm>
          <a:prstGeom prst="triangle">
            <a:avLst/>
          </a:prstGeom>
          <a:solidFill>
            <a:srgbClr val="30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23781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2FE2A29-D3EB-4440-9626-6A0F8DAC688C}" type="datetime1">
              <a:rPr lang="zh-CN" altLang="en-US" smtClean="0">
                <a:solidFill>
                  <a:prstClr val="black">
                    <a:tint val="75000"/>
                  </a:prstClr>
                </a:solidFill>
              </a:rPr>
              <a:t>2021/3/23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7374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473CCCC-C0BC-44CB-B36F-3A828AE1FFD9}" type="datetime1">
              <a:rPr lang="zh-CN" altLang="en-US" smtClean="0">
                <a:solidFill>
                  <a:prstClr val="black">
                    <a:tint val="75000"/>
                  </a:prstClr>
                </a:solidFill>
              </a:rPr>
              <a:t>2021/3/23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0948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EEDF531-98DF-4070-A8BA-6D19B3E49A51}" type="datetime1">
              <a:rPr lang="zh-CN" altLang="en-US" smtClean="0">
                <a:solidFill>
                  <a:prstClr val="black">
                    <a:tint val="75000"/>
                  </a:prstClr>
                </a:solidFill>
              </a:rPr>
              <a:t>2021/3/23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01556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36005AE-ACA6-4201-B74C-CD72546915FB}" type="datetime1">
              <a:rPr lang="zh-CN" altLang="en-US" smtClean="0">
                <a:solidFill>
                  <a:prstClr val="black">
                    <a:tint val="75000"/>
                  </a:prstClr>
                </a:solidFill>
              </a:rPr>
              <a:t>2021/3/23</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7739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43C92BC-D084-4562-ACB4-0097467A13E8}" type="datetime1">
              <a:rPr lang="zh-CN" altLang="en-US" smtClean="0">
                <a:solidFill>
                  <a:prstClr val="black">
                    <a:tint val="75000"/>
                  </a:prstClr>
                </a:solidFill>
              </a:rPr>
              <a:t>2021/3/23</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13395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40445A-0436-4EC9-8890-33A4E5E3F348}" type="datetime1">
              <a:rPr lang="zh-CN" altLang="en-US" smtClean="0">
                <a:solidFill>
                  <a:prstClr val="black">
                    <a:tint val="75000"/>
                  </a:prstClr>
                </a:solidFill>
              </a:rPr>
              <a:t>2021/3/23</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9555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ADE896E-7F24-4012-A11D-3FDFBBD3E3B9}" type="datetime1">
              <a:rPr lang="zh-CN" altLang="en-US" smtClean="0">
                <a:solidFill>
                  <a:prstClr val="black">
                    <a:tint val="75000"/>
                  </a:prstClr>
                </a:solidFill>
              </a:rPr>
              <a:t>2021/3/23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9816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AB822BE-3CEE-42DC-B5B5-8CADF6F43F1B}" type="datetime1">
              <a:rPr lang="zh-CN" altLang="en-US" smtClean="0">
                <a:solidFill>
                  <a:prstClr val="black">
                    <a:tint val="75000"/>
                  </a:prstClr>
                </a:solidFill>
              </a:rPr>
              <a:t>2021/3/23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8870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677D94-6E86-45AD-B99C-F2832EF380F0}" type="datetime1">
              <a:rPr lang="zh-CN" altLang="en-US" smtClean="0">
                <a:solidFill>
                  <a:prstClr val="black">
                    <a:tint val="75000"/>
                  </a:prstClr>
                </a:solidFill>
              </a:rPr>
              <a:t>2021/3/23</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05608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0.sv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sv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0.xml"/><Relationship Id="rId1" Type="http://schemas.openxmlformats.org/officeDocument/2006/relationships/slideLayout" Target="../slideLayouts/slideLayout12.xml"/><Relationship Id="rId6" Type="http://schemas.openxmlformats.org/officeDocument/2006/relationships/image" Target="../media/image33.jpg"/><Relationship Id="rId5" Type="http://schemas.openxmlformats.org/officeDocument/2006/relationships/image" Target="../media/image32.jpg"/><Relationship Id="rId4" Type="http://schemas.openxmlformats.org/officeDocument/2006/relationships/chart" Target="../charts/char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6.xml"/><Relationship Id="rId1" Type="http://schemas.openxmlformats.org/officeDocument/2006/relationships/slideLayout" Target="../slideLayouts/slideLayout12.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47.xml.rels><?xml version="1.0" encoding="UTF-8" standalone="yes"?>
<Relationships xmlns="http://schemas.openxmlformats.org/package/2006/relationships"><Relationship Id="rId8" Type="http://schemas.openxmlformats.org/officeDocument/2006/relationships/chart" Target="../charts/chart12.xml"/><Relationship Id="rId3" Type="http://schemas.openxmlformats.org/officeDocument/2006/relationships/chart" Target="../charts/chart7.xml"/><Relationship Id="rId7" Type="http://schemas.openxmlformats.org/officeDocument/2006/relationships/chart" Target="../charts/chart11.xml"/><Relationship Id="rId12" Type="http://schemas.openxmlformats.org/officeDocument/2006/relationships/chart" Target="../charts/chart16.xml"/><Relationship Id="rId2" Type="http://schemas.openxmlformats.org/officeDocument/2006/relationships/notesSlide" Target="../notesSlides/notesSlide47.xml"/><Relationship Id="rId1" Type="http://schemas.openxmlformats.org/officeDocument/2006/relationships/slideLayout" Target="../slideLayouts/slideLayout12.xml"/><Relationship Id="rId6" Type="http://schemas.openxmlformats.org/officeDocument/2006/relationships/chart" Target="../charts/chart10.xml"/><Relationship Id="rId11" Type="http://schemas.openxmlformats.org/officeDocument/2006/relationships/chart" Target="../charts/chart15.xml"/><Relationship Id="rId5" Type="http://schemas.openxmlformats.org/officeDocument/2006/relationships/chart" Target="../charts/chart9.xml"/><Relationship Id="rId10" Type="http://schemas.openxmlformats.org/officeDocument/2006/relationships/chart" Target="../charts/chart14.xml"/><Relationship Id="rId4" Type="http://schemas.openxmlformats.org/officeDocument/2006/relationships/chart" Target="../charts/chart8.xml"/><Relationship Id="rId9" Type="http://schemas.openxmlformats.org/officeDocument/2006/relationships/chart" Target="../charts/chart13.xml"/></Relationships>
</file>

<file path=ppt/slides/_rels/slide48.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48.xml"/><Relationship Id="rId1" Type="http://schemas.openxmlformats.org/officeDocument/2006/relationships/slideLayout" Target="../slideLayouts/slideLayout12.xml"/><Relationship Id="rId4" Type="http://schemas.openxmlformats.org/officeDocument/2006/relationships/chart" Target="../charts/chart18.xml"/></Relationships>
</file>

<file path=ppt/slides/_rels/slide49.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49.xml"/><Relationship Id="rId1" Type="http://schemas.openxmlformats.org/officeDocument/2006/relationships/slideLayout" Target="../slideLayouts/slideLayout12.xml"/><Relationship Id="rId6" Type="http://schemas.openxmlformats.org/officeDocument/2006/relationships/chart" Target="../charts/chart22.xml"/><Relationship Id="rId5" Type="http://schemas.openxmlformats.org/officeDocument/2006/relationships/chart" Target="../charts/chart21.xml"/><Relationship Id="rId4" Type="http://schemas.openxmlformats.org/officeDocument/2006/relationships/chart" Target="../charts/char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50.xml"/><Relationship Id="rId1" Type="http://schemas.openxmlformats.org/officeDocument/2006/relationships/slideLayout" Target="../slideLayouts/slideLayout12.xml"/><Relationship Id="rId6" Type="http://schemas.openxmlformats.org/officeDocument/2006/relationships/chart" Target="../charts/chart26.xml"/><Relationship Id="rId5" Type="http://schemas.openxmlformats.org/officeDocument/2006/relationships/chart" Target="../charts/chart25.xml"/><Relationship Id="rId4" Type="http://schemas.openxmlformats.org/officeDocument/2006/relationships/chart" Target="../charts/chart2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cbi.nlm.nih.gov/pmc/articles/PMC7219092/"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68252" y="2485459"/>
            <a:ext cx="9881399" cy="1815868"/>
          </a:xfrm>
          <a:prstGeom prst="rect">
            <a:avLst/>
          </a:prstGeom>
        </p:spPr>
        <p:txBody>
          <a:bodyPr wrap="none" lIns="91428" tIns="45713" rIns="91428" bIns="45713">
            <a:spAutoFit/>
          </a:bodyPr>
          <a:lstStyle/>
          <a:p>
            <a:pPr algn="ctr"/>
            <a:r>
              <a:rPr lang="en-US" altLang="zh-CN" sz="3200" dirty="0">
                <a:solidFill>
                  <a:srgbClr val="4B6075"/>
                </a:solidFill>
                <a:latin typeface="微软雅黑" pitchFamily="34" charset="-122"/>
                <a:ea typeface="微软雅黑" pitchFamily="34" charset="-122"/>
              </a:rPr>
              <a:t>Data Classification in Medical/Healthcare Sectors:</a:t>
            </a:r>
          </a:p>
          <a:p>
            <a:pPr algn="ctr"/>
            <a:r>
              <a:rPr lang="en-US" altLang="zh-CN" sz="4000" dirty="0">
                <a:solidFill>
                  <a:srgbClr val="4B6075"/>
                </a:solidFill>
                <a:latin typeface="微软雅黑" pitchFamily="34" charset="-122"/>
                <a:ea typeface="微软雅黑" pitchFamily="34" charset="-122"/>
              </a:rPr>
              <a:t> </a:t>
            </a:r>
            <a:r>
              <a:rPr lang="en-US" altLang="zh-CN" sz="4000" b="1" dirty="0">
                <a:solidFill>
                  <a:srgbClr val="4B6075"/>
                </a:solidFill>
                <a:latin typeface="微软雅黑" pitchFamily="34" charset="-122"/>
                <a:ea typeface="微软雅黑" pitchFamily="34" charset="-122"/>
              </a:rPr>
              <a:t>Classification Methods Comparison </a:t>
            </a:r>
          </a:p>
          <a:p>
            <a:pPr algn="ctr"/>
            <a:r>
              <a:rPr lang="en-US" altLang="zh-CN" sz="4000" b="1" dirty="0">
                <a:solidFill>
                  <a:srgbClr val="4B6075"/>
                </a:solidFill>
                <a:latin typeface="微软雅黑" pitchFamily="34" charset="-122"/>
                <a:ea typeface="微软雅黑" pitchFamily="34" charset="-122"/>
              </a:rPr>
              <a:t>under Class Imbalance</a:t>
            </a:r>
            <a:endParaRPr lang="zh-CN" altLang="en-US" sz="4000" b="1" dirty="0">
              <a:solidFill>
                <a:srgbClr val="4B6075"/>
              </a:solidFill>
              <a:latin typeface="微软雅黑" pitchFamily="34" charset="-122"/>
              <a:ea typeface="微软雅黑" pitchFamily="34" charset="-122"/>
            </a:endParaRPr>
          </a:p>
        </p:txBody>
      </p:sp>
      <p:cxnSp>
        <p:nvCxnSpPr>
          <p:cNvPr id="7" name="直接连接符 6"/>
          <p:cNvCxnSpPr/>
          <p:nvPr/>
        </p:nvCxnSpPr>
        <p:spPr>
          <a:xfrm>
            <a:off x="1503680" y="4500880"/>
            <a:ext cx="9194800" cy="0"/>
          </a:xfrm>
          <a:prstGeom prst="line">
            <a:avLst/>
          </a:prstGeom>
          <a:ln w="28575">
            <a:solidFill>
              <a:srgbClr val="4B6075"/>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339080" y="344381"/>
            <a:ext cx="1513840" cy="1513840"/>
            <a:chOff x="5364480" y="1371600"/>
            <a:chExt cx="1513840" cy="1513840"/>
          </a:xfrm>
        </p:grpSpPr>
        <p:sp>
          <p:nvSpPr>
            <p:cNvPr id="4" name="椭圆 3"/>
            <p:cNvSpPr/>
            <p:nvPr/>
          </p:nvSpPr>
          <p:spPr>
            <a:xfrm>
              <a:off x="5364480" y="1371600"/>
              <a:ext cx="1513840" cy="1513840"/>
            </a:xfrm>
            <a:prstGeom prst="ellipse">
              <a:avLst/>
            </a:prstGeom>
            <a:solidFill>
              <a:srgbClr val="4A5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101"/>
            <p:cNvSpPr>
              <a:spLocks noChangeArrowheads="1"/>
            </p:cNvSpPr>
            <p:nvPr/>
          </p:nvSpPr>
          <p:spPr bwMode="auto">
            <a:xfrm>
              <a:off x="5576862" y="1726886"/>
              <a:ext cx="1048435" cy="803267"/>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45712" tIns="22856" rIns="45712" bIns="22856" anchor="ctr"/>
            <a:lstStyle/>
            <a:p>
              <a:pPr>
                <a:defRPr/>
              </a:pPr>
              <a:endParaRPr lang="en-US" sz="900" dirty="0"/>
            </a:p>
          </p:txBody>
        </p:sp>
      </p:grpSp>
      <p:grpSp>
        <p:nvGrpSpPr>
          <p:cNvPr id="19" name="组合 18"/>
          <p:cNvGrpSpPr/>
          <p:nvPr/>
        </p:nvGrpSpPr>
        <p:grpSpPr>
          <a:xfrm>
            <a:off x="5418672" y="5288146"/>
            <a:ext cx="309030" cy="309030"/>
            <a:chOff x="6389502" y="5571667"/>
            <a:chExt cx="309030" cy="309030"/>
          </a:xfrm>
        </p:grpSpPr>
        <p:sp>
          <p:nvSpPr>
            <p:cNvPr id="16" name="椭圆 15"/>
            <p:cNvSpPr/>
            <p:nvPr/>
          </p:nvSpPr>
          <p:spPr>
            <a:xfrm>
              <a:off x="6389502" y="5571667"/>
              <a:ext cx="309030" cy="309030"/>
            </a:xfrm>
            <a:prstGeom prst="ellipse">
              <a:avLst/>
            </a:prstGeom>
            <a:solidFill>
              <a:srgbClr val="4A5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45"/>
            <p:cNvSpPr>
              <a:spLocks noChangeArrowheads="1"/>
            </p:cNvSpPr>
            <p:nvPr/>
          </p:nvSpPr>
          <p:spPr bwMode="auto">
            <a:xfrm>
              <a:off x="6455779" y="5631258"/>
              <a:ext cx="176475" cy="174932"/>
            </a:xfrm>
            <a:custGeom>
              <a:avLst/>
              <a:gdLst>
                <a:gd name="T0" fmla="*/ 354 w 391"/>
                <a:gd name="T1" fmla="*/ 35 h 391"/>
                <a:gd name="T2" fmla="*/ 354 w 391"/>
                <a:gd name="T3" fmla="*/ 35 h 391"/>
                <a:gd name="T4" fmla="*/ 292 w 391"/>
                <a:gd name="T5" fmla="*/ 0 h 391"/>
                <a:gd name="T6" fmla="*/ 169 w 391"/>
                <a:gd name="T7" fmla="*/ 133 h 391"/>
                <a:gd name="T8" fmla="*/ 26 w 391"/>
                <a:gd name="T9" fmla="*/ 275 h 391"/>
                <a:gd name="T10" fmla="*/ 0 w 391"/>
                <a:gd name="T11" fmla="*/ 390 h 391"/>
                <a:gd name="T12" fmla="*/ 116 w 391"/>
                <a:gd name="T13" fmla="*/ 363 h 391"/>
                <a:gd name="T14" fmla="*/ 266 w 391"/>
                <a:gd name="T15" fmla="*/ 222 h 391"/>
                <a:gd name="T16" fmla="*/ 390 w 391"/>
                <a:gd name="T17" fmla="*/ 97 h 391"/>
                <a:gd name="T18" fmla="*/ 354 w 391"/>
                <a:gd name="T19" fmla="*/ 35 h 391"/>
                <a:gd name="T20" fmla="*/ 116 w 391"/>
                <a:gd name="T21" fmla="*/ 354 h 391"/>
                <a:gd name="T22" fmla="*/ 116 w 391"/>
                <a:gd name="T23" fmla="*/ 354 h 391"/>
                <a:gd name="T24" fmla="*/ 71 w 391"/>
                <a:gd name="T25" fmla="*/ 363 h 391"/>
                <a:gd name="T26" fmla="*/ 54 w 391"/>
                <a:gd name="T27" fmla="*/ 337 h 391"/>
                <a:gd name="T28" fmla="*/ 35 w 391"/>
                <a:gd name="T29" fmla="*/ 319 h 391"/>
                <a:gd name="T30" fmla="*/ 44 w 391"/>
                <a:gd name="T31" fmla="*/ 284 h 391"/>
                <a:gd name="T32" fmla="*/ 54 w 391"/>
                <a:gd name="T33" fmla="*/ 266 h 391"/>
                <a:gd name="T34" fmla="*/ 98 w 391"/>
                <a:gd name="T35" fmla="*/ 292 h 391"/>
                <a:gd name="T36" fmla="*/ 124 w 391"/>
                <a:gd name="T37" fmla="*/ 337 h 391"/>
                <a:gd name="T38" fmla="*/ 116 w 391"/>
                <a:gd name="T39" fmla="*/ 354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1" h="391">
                  <a:moveTo>
                    <a:pt x="354" y="35"/>
                  </a:moveTo>
                  <a:lnTo>
                    <a:pt x="354" y="35"/>
                  </a:lnTo>
                  <a:cubicBezTo>
                    <a:pt x="319" y="0"/>
                    <a:pt x="292" y="0"/>
                    <a:pt x="292" y="0"/>
                  </a:cubicBezTo>
                  <a:cubicBezTo>
                    <a:pt x="169" y="133"/>
                    <a:pt x="169" y="133"/>
                    <a:pt x="169" y="133"/>
                  </a:cubicBezTo>
                  <a:cubicBezTo>
                    <a:pt x="26" y="275"/>
                    <a:pt x="26" y="275"/>
                    <a:pt x="26" y="275"/>
                  </a:cubicBezTo>
                  <a:cubicBezTo>
                    <a:pt x="0" y="390"/>
                    <a:pt x="0" y="390"/>
                    <a:pt x="0" y="390"/>
                  </a:cubicBezTo>
                  <a:cubicBezTo>
                    <a:pt x="116" y="363"/>
                    <a:pt x="116" y="363"/>
                    <a:pt x="116" y="363"/>
                  </a:cubicBezTo>
                  <a:cubicBezTo>
                    <a:pt x="266" y="222"/>
                    <a:pt x="266" y="222"/>
                    <a:pt x="266" y="222"/>
                  </a:cubicBezTo>
                  <a:cubicBezTo>
                    <a:pt x="390" y="97"/>
                    <a:pt x="390" y="97"/>
                    <a:pt x="390" y="97"/>
                  </a:cubicBezTo>
                  <a:cubicBezTo>
                    <a:pt x="390" y="97"/>
                    <a:pt x="390" y="71"/>
                    <a:pt x="354" y="35"/>
                  </a:cubicBezTo>
                  <a:close/>
                  <a:moveTo>
                    <a:pt x="116" y="354"/>
                  </a:moveTo>
                  <a:lnTo>
                    <a:pt x="116" y="354"/>
                  </a:lnTo>
                  <a:cubicBezTo>
                    <a:pt x="71" y="363"/>
                    <a:pt x="71" y="363"/>
                    <a:pt x="71" y="363"/>
                  </a:cubicBezTo>
                  <a:cubicBezTo>
                    <a:pt x="71" y="354"/>
                    <a:pt x="63" y="346"/>
                    <a:pt x="54" y="337"/>
                  </a:cubicBezTo>
                  <a:cubicBezTo>
                    <a:pt x="44" y="328"/>
                    <a:pt x="35" y="328"/>
                    <a:pt x="35" y="319"/>
                  </a:cubicBezTo>
                  <a:cubicBezTo>
                    <a:pt x="44" y="284"/>
                    <a:pt x="44" y="284"/>
                    <a:pt x="44" y="284"/>
                  </a:cubicBezTo>
                  <a:cubicBezTo>
                    <a:pt x="54" y="266"/>
                    <a:pt x="54" y="266"/>
                    <a:pt x="54" y="266"/>
                  </a:cubicBezTo>
                  <a:cubicBezTo>
                    <a:pt x="54" y="266"/>
                    <a:pt x="71" y="266"/>
                    <a:pt x="98" y="292"/>
                  </a:cubicBezTo>
                  <a:cubicBezTo>
                    <a:pt x="124" y="319"/>
                    <a:pt x="124" y="337"/>
                    <a:pt x="124" y="337"/>
                  </a:cubicBezTo>
                  <a:lnTo>
                    <a:pt x="116" y="354"/>
                  </a:ln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45712" tIns="22856" rIns="45712" bIns="22856" anchor="ctr"/>
            <a:lstStyle/>
            <a:p>
              <a:pPr>
                <a:defRPr/>
              </a:pPr>
              <a:endParaRPr lang="en-US" sz="900" dirty="0"/>
            </a:p>
          </p:txBody>
        </p:sp>
      </p:grpSp>
      <p:sp>
        <p:nvSpPr>
          <p:cNvPr id="20" name="TextBox 10"/>
          <p:cNvSpPr txBox="1"/>
          <p:nvPr/>
        </p:nvSpPr>
        <p:spPr>
          <a:xfrm>
            <a:off x="5727702" y="5288146"/>
            <a:ext cx="1162498" cy="338554"/>
          </a:xfrm>
          <a:prstGeom prst="rect">
            <a:avLst/>
          </a:prstGeom>
          <a:noFill/>
        </p:spPr>
        <p:txBody>
          <a:bodyPr wrap="none" rtlCol="0">
            <a:spAutoFit/>
          </a:bodyPr>
          <a:lstStyle/>
          <a:p>
            <a:r>
              <a:rPr lang="en-US" altLang="zh-CN" sz="1600" dirty="0">
                <a:solidFill>
                  <a:srgbClr val="4B6075"/>
                </a:solidFill>
                <a:latin typeface="微软雅黑" panose="020B0503020204020204" pitchFamily="34" charset="-122"/>
                <a:ea typeface="微软雅黑" panose="020B0503020204020204" pitchFamily="34" charset="-122"/>
              </a:rPr>
              <a:t>Mengru Ji</a:t>
            </a:r>
            <a:endParaRPr lang="zh-CN" altLang="en-US" sz="1600" dirty="0">
              <a:solidFill>
                <a:srgbClr val="4B6075"/>
              </a:solidFill>
              <a:latin typeface="微软雅黑" panose="020B0503020204020204" pitchFamily="34" charset="-122"/>
              <a:ea typeface="微软雅黑" panose="020B0503020204020204" pitchFamily="34" charset="-122"/>
            </a:endParaRPr>
          </a:p>
        </p:txBody>
      </p:sp>
      <p:sp>
        <p:nvSpPr>
          <p:cNvPr id="22" name="矩形 21"/>
          <p:cNvSpPr/>
          <p:nvPr/>
        </p:nvSpPr>
        <p:spPr>
          <a:xfrm>
            <a:off x="2609096" y="4538685"/>
            <a:ext cx="6973808" cy="400095"/>
          </a:xfrm>
          <a:prstGeom prst="rect">
            <a:avLst/>
          </a:prstGeom>
        </p:spPr>
        <p:txBody>
          <a:bodyPr wrap="none" lIns="91428" tIns="45713" rIns="91428" bIns="45713">
            <a:spAutoFit/>
          </a:bodyPr>
          <a:lstStyle/>
          <a:p>
            <a:pPr algn="ctr"/>
            <a:r>
              <a:rPr lang="en-US" altLang="zh-CN" sz="2000" dirty="0">
                <a:solidFill>
                  <a:srgbClr val="4B6075"/>
                </a:solidFill>
                <a:latin typeface="微软雅黑" panose="020B0503020204020204" pitchFamily="34" charset="-122"/>
                <a:ea typeface="微软雅黑" panose="020B0503020204020204" pitchFamily="34" charset="-122"/>
              </a:rPr>
              <a:t>Institute of Computer Science, University of G</a:t>
            </a:r>
            <a:r>
              <a:rPr lang="de-DE" altLang="zh-CN" sz="2000" dirty="0">
                <a:solidFill>
                  <a:srgbClr val="4B6075"/>
                </a:solidFill>
                <a:latin typeface="微软雅黑" panose="020B0503020204020204" pitchFamily="34" charset="-122"/>
                <a:ea typeface="微软雅黑" panose="020B0503020204020204" pitchFamily="34" charset="-122"/>
              </a:rPr>
              <a:t>öttingen  </a:t>
            </a:r>
          </a:p>
        </p:txBody>
      </p:sp>
      <p:sp>
        <p:nvSpPr>
          <p:cNvPr id="2" name="灯片编号占位符 1">
            <a:extLst>
              <a:ext uri="{FF2B5EF4-FFF2-40B4-BE49-F238E27FC236}">
                <a16:creationId xmlns:a16="http://schemas.microsoft.com/office/drawing/2014/main" id="{ECD696A7-D780-423E-9FB0-186B36D59F2B}"/>
              </a:ext>
            </a:extLst>
          </p:cNvPr>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1</a:t>
            </a:fld>
            <a:endParaRPr lang="zh-CN" altLang="en-US">
              <a:solidFill>
                <a:prstClr val="black">
                  <a:tint val="75000"/>
                </a:prstClr>
              </a:solidFill>
            </a:endParaRPr>
          </a:p>
        </p:txBody>
      </p:sp>
    </p:spTree>
    <p:extLst>
      <p:ext uri="{BB962C8B-B14F-4D97-AF65-F5344CB8AC3E}">
        <p14:creationId xmlns:p14="http://schemas.microsoft.com/office/powerpoint/2010/main" val="299917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4514482" y="324965"/>
            <a:ext cx="3163046" cy="523220"/>
          </a:xfrm>
          <a:prstGeom prst="rect">
            <a:avLst/>
          </a:prstGeom>
          <a:noFill/>
        </p:spPr>
        <p:txBody>
          <a:bodyPr wrap="none" rtlCol="0">
            <a:spAutoFit/>
          </a:bodyPr>
          <a:lstStyle/>
          <a:p>
            <a:pPr algn="ctr"/>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Theoretical Basis</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sp>
        <p:nvSpPr>
          <p:cNvPr id="2" name="矩形: 圆角 1">
            <a:extLst>
              <a:ext uri="{FF2B5EF4-FFF2-40B4-BE49-F238E27FC236}">
                <a16:creationId xmlns:a16="http://schemas.microsoft.com/office/drawing/2014/main" id="{637D8292-935B-4A4A-AB4B-2431BF1C7595}"/>
              </a:ext>
            </a:extLst>
          </p:cNvPr>
          <p:cNvSpPr/>
          <p:nvPr/>
        </p:nvSpPr>
        <p:spPr>
          <a:xfrm>
            <a:off x="3032486" y="1060412"/>
            <a:ext cx="6127028" cy="602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Related Work on Imbalanced Classification</a:t>
            </a:r>
            <a:endParaRPr lang="zh-CN" altLang="en-US" dirty="0">
              <a:latin typeface="Arial" panose="020B0604020202020204" pitchFamily="34" charset="0"/>
              <a:cs typeface="Arial" panose="020B0604020202020204" pitchFamily="34" charset="0"/>
            </a:endParaRPr>
          </a:p>
        </p:txBody>
      </p:sp>
      <p:sp>
        <p:nvSpPr>
          <p:cNvPr id="5" name="Oval 19">
            <a:extLst>
              <a:ext uri="{FF2B5EF4-FFF2-40B4-BE49-F238E27FC236}">
                <a16:creationId xmlns:a16="http://schemas.microsoft.com/office/drawing/2014/main" id="{52F48E60-A8D2-4700-A5B5-92BDBF706D00}"/>
              </a:ext>
            </a:extLst>
          </p:cNvPr>
          <p:cNvSpPr>
            <a:spLocks noChangeArrowheads="1"/>
          </p:cNvSpPr>
          <p:nvPr/>
        </p:nvSpPr>
        <p:spPr bwMode="auto">
          <a:xfrm>
            <a:off x="716661" y="2825433"/>
            <a:ext cx="2244506" cy="2036472"/>
          </a:xfrm>
          <a:prstGeom prst="ellipse">
            <a:avLst/>
          </a:prstGeom>
          <a:solidFill>
            <a:schemeClr val="accent1"/>
          </a:solidFill>
          <a:ln w="63500">
            <a:solidFill>
              <a:schemeClr val="bg1"/>
            </a:solidFill>
            <a:round/>
            <a:headEnd/>
            <a:tailEnd/>
          </a:ln>
          <a:effectLst>
            <a:outerShdw blurRad="127000" dist="38100" dir="5400000" algn="ctr" rotWithShape="0">
              <a:prstClr val="black">
                <a:alpha val="40000"/>
              </a:prstClr>
            </a:outerShdw>
          </a:effectLst>
        </p:spPr>
        <p:txBody>
          <a:bodyPr lIns="82824" tIns="41411" rIns="82824" bIns="41411" anchor="ctr"/>
          <a:lstStyle/>
          <a:p>
            <a:pPr algn="ctr">
              <a:lnSpc>
                <a:spcPct val="120000"/>
              </a:lnSpc>
              <a:defRPr/>
            </a:pP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Cost-sensitive Learning</a:t>
            </a:r>
            <a:endPar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aphicFrame>
        <p:nvGraphicFramePr>
          <p:cNvPr id="3" name="表格 3">
            <a:extLst>
              <a:ext uri="{FF2B5EF4-FFF2-40B4-BE49-F238E27FC236}">
                <a16:creationId xmlns:a16="http://schemas.microsoft.com/office/drawing/2014/main" id="{D56C759A-7066-442D-B1D1-2461DDF83958}"/>
              </a:ext>
            </a:extLst>
          </p:cNvPr>
          <p:cNvGraphicFramePr>
            <a:graphicFrameLocks noGrp="1"/>
          </p:cNvGraphicFramePr>
          <p:nvPr>
            <p:extLst>
              <p:ext uri="{D42A27DB-BD31-4B8C-83A1-F6EECF244321}">
                <p14:modId xmlns:p14="http://schemas.microsoft.com/office/powerpoint/2010/main" val="3804057662"/>
              </p:ext>
            </p:extLst>
          </p:nvPr>
        </p:nvGraphicFramePr>
        <p:xfrm>
          <a:off x="4514482" y="3010099"/>
          <a:ext cx="6625626" cy="1630128"/>
        </p:xfrm>
        <a:graphic>
          <a:graphicData uri="http://schemas.openxmlformats.org/drawingml/2006/table">
            <a:tbl>
              <a:tblPr firstRow="1" bandRow="1">
                <a:tableStyleId>{5C22544A-7EE6-4342-B048-85BDC9FD1C3A}</a:tableStyleId>
              </a:tblPr>
              <a:tblGrid>
                <a:gridCol w="2208542">
                  <a:extLst>
                    <a:ext uri="{9D8B030D-6E8A-4147-A177-3AD203B41FA5}">
                      <a16:colId xmlns:a16="http://schemas.microsoft.com/office/drawing/2014/main" val="2058709728"/>
                    </a:ext>
                  </a:extLst>
                </a:gridCol>
                <a:gridCol w="2208542">
                  <a:extLst>
                    <a:ext uri="{9D8B030D-6E8A-4147-A177-3AD203B41FA5}">
                      <a16:colId xmlns:a16="http://schemas.microsoft.com/office/drawing/2014/main" val="493996810"/>
                    </a:ext>
                  </a:extLst>
                </a:gridCol>
                <a:gridCol w="2208542">
                  <a:extLst>
                    <a:ext uri="{9D8B030D-6E8A-4147-A177-3AD203B41FA5}">
                      <a16:colId xmlns:a16="http://schemas.microsoft.com/office/drawing/2014/main" val="1503998955"/>
                    </a:ext>
                  </a:extLst>
                </a:gridCol>
              </a:tblGrid>
              <a:tr h="543376">
                <a:tc>
                  <a:txBody>
                    <a:bodyPr/>
                    <a:lstStyle/>
                    <a:p>
                      <a:pPr algn="ctr"/>
                      <a:endParaRPr lang="zh-CN" altLang="en-US" dirty="0"/>
                    </a:p>
                  </a:txBody>
                  <a:tcPr/>
                </a:tc>
                <a:tc>
                  <a:txBody>
                    <a:bodyPr/>
                    <a:lstStyle/>
                    <a:p>
                      <a:pPr algn="ctr"/>
                      <a:r>
                        <a:rPr lang="en-US" altLang="zh-CN" dirty="0"/>
                        <a:t>Actual negative</a:t>
                      </a:r>
                      <a:endParaRPr lang="zh-CN" altLang="en-US" dirty="0"/>
                    </a:p>
                  </a:txBody>
                  <a:tcPr/>
                </a:tc>
                <a:tc>
                  <a:txBody>
                    <a:bodyPr/>
                    <a:lstStyle/>
                    <a:p>
                      <a:pPr algn="ctr"/>
                      <a:r>
                        <a:rPr lang="en-US" altLang="zh-CN" dirty="0"/>
                        <a:t>Actual positive</a:t>
                      </a:r>
                      <a:endParaRPr lang="zh-CN" altLang="en-US" dirty="0"/>
                    </a:p>
                  </a:txBody>
                  <a:tcPr/>
                </a:tc>
                <a:extLst>
                  <a:ext uri="{0D108BD9-81ED-4DB2-BD59-A6C34878D82A}">
                    <a16:rowId xmlns:a16="http://schemas.microsoft.com/office/drawing/2014/main" val="956221887"/>
                  </a:ext>
                </a:extLst>
              </a:tr>
              <a:tr h="543376">
                <a:tc>
                  <a:txBody>
                    <a:bodyPr/>
                    <a:lstStyle/>
                    <a:p>
                      <a:pPr algn="ctr"/>
                      <a:r>
                        <a:rPr lang="en-US" altLang="zh-CN" dirty="0"/>
                        <a:t>Predict negative</a:t>
                      </a:r>
                      <a:endParaRPr lang="zh-CN" altLang="en-US" dirty="0"/>
                    </a:p>
                  </a:txBody>
                  <a:tcPr/>
                </a:tc>
                <a:tc>
                  <a:txBody>
                    <a:bodyPr/>
                    <a:lstStyle/>
                    <a:p>
                      <a:pPr algn="ctr"/>
                      <a:r>
                        <a:rPr lang="en-US" altLang="zh-CN" dirty="0"/>
                        <a:t>C(0,0)</a:t>
                      </a:r>
                      <a:endParaRPr lang="zh-CN" altLang="en-US" dirty="0"/>
                    </a:p>
                  </a:txBody>
                  <a:tcPr/>
                </a:tc>
                <a:tc>
                  <a:txBody>
                    <a:bodyPr/>
                    <a:lstStyle/>
                    <a:p>
                      <a:pPr algn="ctr"/>
                      <a:r>
                        <a:rPr lang="en-US" altLang="zh-CN" dirty="0"/>
                        <a:t>C(0,1)</a:t>
                      </a:r>
                      <a:endParaRPr lang="zh-CN" altLang="en-US" dirty="0"/>
                    </a:p>
                  </a:txBody>
                  <a:tcPr/>
                </a:tc>
                <a:extLst>
                  <a:ext uri="{0D108BD9-81ED-4DB2-BD59-A6C34878D82A}">
                    <a16:rowId xmlns:a16="http://schemas.microsoft.com/office/drawing/2014/main" val="3542264915"/>
                  </a:ext>
                </a:extLst>
              </a:tr>
              <a:tr h="543376">
                <a:tc>
                  <a:txBody>
                    <a:bodyPr/>
                    <a:lstStyle/>
                    <a:p>
                      <a:pPr algn="ctr"/>
                      <a:r>
                        <a:rPr lang="en-US" altLang="zh-CN" dirty="0"/>
                        <a:t>Predict positive</a:t>
                      </a:r>
                      <a:endParaRPr lang="zh-CN" altLang="en-US" dirty="0"/>
                    </a:p>
                  </a:txBody>
                  <a:tcPr/>
                </a:tc>
                <a:tc>
                  <a:txBody>
                    <a:bodyPr/>
                    <a:lstStyle/>
                    <a:p>
                      <a:pPr algn="ctr"/>
                      <a:r>
                        <a:rPr lang="en-US" altLang="zh-CN" dirty="0"/>
                        <a:t>C(1,0)</a:t>
                      </a:r>
                      <a:endParaRPr lang="zh-CN" altLang="en-US" dirty="0"/>
                    </a:p>
                  </a:txBody>
                  <a:tcPr/>
                </a:tc>
                <a:tc>
                  <a:txBody>
                    <a:bodyPr/>
                    <a:lstStyle/>
                    <a:p>
                      <a:pPr algn="ctr"/>
                      <a:r>
                        <a:rPr lang="en-US" altLang="zh-CN" dirty="0"/>
                        <a:t>C(1,1)</a:t>
                      </a:r>
                      <a:endParaRPr lang="zh-CN" altLang="en-US" dirty="0"/>
                    </a:p>
                  </a:txBody>
                  <a:tcPr/>
                </a:tc>
                <a:extLst>
                  <a:ext uri="{0D108BD9-81ED-4DB2-BD59-A6C34878D82A}">
                    <a16:rowId xmlns:a16="http://schemas.microsoft.com/office/drawing/2014/main" val="2181889112"/>
                  </a:ext>
                </a:extLst>
              </a:tr>
            </a:tbl>
          </a:graphicData>
        </a:graphic>
      </p:graphicFrame>
      <p:sp>
        <p:nvSpPr>
          <p:cNvPr id="6" name="文本框 5">
            <a:extLst>
              <a:ext uri="{FF2B5EF4-FFF2-40B4-BE49-F238E27FC236}">
                <a16:creationId xmlns:a16="http://schemas.microsoft.com/office/drawing/2014/main" id="{1127CAEB-EC8F-4A78-8984-BEE7F5BFBACC}"/>
              </a:ext>
            </a:extLst>
          </p:cNvPr>
          <p:cNvSpPr txBox="1"/>
          <p:nvPr/>
        </p:nvSpPr>
        <p:spPr>
          <a:xfrm>
            <a:off x="5619417" y="2640767"/>
            <a:ext cx="4390946"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Confusion Matrix for Binary Classification</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62155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4514482" y="324965"/>
            <a:ext cx="3163046" cy="523220"/>
          </a:xfrm>
          <a:prstGeom prst="rect">
            <a:avLst/>
          </a:prstGeom>
          <a:noFill/>
        </p:spPr>
        <p:txBody>
          <a:bodyPr wrap="none" rtlCol="0">
            <a:spAutoFit/>
          </a:bodyPr>
          <a:lstStyle/>
          <a:p>
            <a:pPr algn="ctr"/>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Theoretical Basis</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sp>
        <p:nvSpPr>
          <p:cNvPr id="2" name="矩形: 圆角 1">
            <a:extLst>
              <a:ext uri="{FF2B5EF4-FFF2-40B4-BE49-F238E27FC236}">
                <a16:creationId xmlns:a16="http://schemas.microsoft.com/office/drawing/2014/main" id="{637D8292-935B-4A4A-AB4B-2431BF1C7595}"/>
              </a:ext>
            </a:extLst>
          </p:cNvPr>
          <p:cNvSpPr/>
          <p:nvPr/>
        </p:nvSpPr>
        <p:spPr>
          <a:xfrm>
            <a:off x="3032486" y="1060412"/>
            <a:ext cx="6127028" cy="602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Related Work on Imbalanced Classification</a:t>
            </a:r>
            <a:endParaRPr lang="zh-CN" altLang="en-US" dirty="0">
              <a:latin typeface="Arial" panose="020B0604020202020204" pitchFamily="34" charset="0"/>
              <a:cs typeface="Arial" panose="020B0604020202020204" pitchFamily="34" charset="0"/>
            </a:endParaRPr>
          </a:p>
        </p:txBody>
      </p:sp>
      <p:sp>
        <p:nvSpPr>
          <p:cNvPr id="5" name="Oval 19">
            <a:extLst>
              <a:ext uri="{FF2B5EF4-FFF2-40B4-BE49-F238E27FC236}">
                <a16:creationId xmlns:a16="http://schemas.microsoft.com/office/drawing/2014/main" id="{51C893DD-95DC-46B5-B2FF-54282AD469CB}"/>
              </a:ext>
            </a:extLst>
          </p:cNvPr>
          <p:cNvSpPr>
            <a:spLocks noChangeArrowheads="1"/>
          </p:cNvSpPr>
          <p:nvPr/>
        </p:nvSpPr>
        <p:spPr bwMode="auto">
          <a:xfrm>
            <a:off x="716661" y="2825433"/>
            <a:ext cx="2244506" cy="2036472"/>
          </a:xfrm>
          <a:prstGeom prst="ellipse">
            <a:avLst/>
          </a:prstGeom>
          <a:solidFill>
            <a:schemeClr val="accent1"/>
          </a:solidFill>
          <a:ln w="63500">
            <a:solidFill>
              <a:schemeClr val="bg1"/>
            </a:solidFill>
            <a:round/>
            <a:headEnd/>
            <a:tailEnd/>
          </a:ln>
          <a:effectLst>
            <a:outerShdw blurRad="127000" dist="38100" dir="5400000" algn="ctr" rotWithShape="0">
              <a:prstClr val="black">
                <a:alpha val="40000"/>
              </a:prstClr>
            </a:outerShdw>
          </a:effectLst>
        </p:spPr>
        <p:txBody>
          <a:bodyPr lIns="82824" tIns="41411" rIns="82824" bIns="41411" anchor="ctr"/>
          <a:lstStyle/>
          <a:p>
            <a:pPr algn="ctr">
              <a:lnSpc>
                <a:spcPct val="120000"/>
              </a:lnSpc>
              <a:defRPr/>
            </a:pP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Cost-sensitive Learning</a:t>
            </a:r>
            <a:endPar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6" name="左大括号 5">
            <a:extLst>
              <a:ext uri="{FF2B5EF4-FFF2-40B4-BE49-F238E27FC236}">
                <a16:creationId xmlns:a16="http://schemas.microsoft.com/office/drawing/2014/main" id="{E0885903-81E7-42F5-B3F0-F46A0550EE5B}"/>
              </a:ext>
            </a:extLst>
          </p:cNvPr>
          <p:cNvSpPr/>
          <p:nvPr/>
        </p:nvSpPr>
        <p:spPr>
          <a:xfrm>
            <a:off x="3641650" y="2478621"/>
            <a:ext cx="685800" cy="273009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标题1">
            <a:extLst>
              <a:ext uri="{FF2B5EF4-FFF2-40B4-BE49-F238E27FC236}">
                <a16:creationId xmlns:a16="http://schemas.microsoft.com/office/drawing/2014/main" id="{0DEC5DDD-021E-49F3-A804-4220BDB3DC30}"/>
              </a:ext>
            </a:extLst>
          </p:cNvPr>
          <p:cNvSpPr>
            <a:spLocks noChangeArrowheads="1"/>
          </p:cNvSpPr>
          <p:nvPr/>
        </p:nvSpPr>
        <p:spPr bwMode="gray">
          <a:xfrm>
            <a:off x="4713483" y="2028795"/>
            <a:ext cx="2224261" cy="899651"/>
          </a:xfrm>
          <a:prstGeom prst="roundRect">
            <a:avLst>
              <a:gd name="adj" fmla="val 11921"/>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chemeClr val="bg1"/>
                </a:solidFill>
                <a:latin typeface="Arial" panose="020B0604020202020204" pitchFamily="34" charset="0"/>
                <a:ea typeface="微软雅黑" pitchFamily="34" charset="-122"/>
                <a:cs typeface="Arial" panose="020B0604020202020204" pitchFamily="34" charset="0"/>
              </a:rPr>
              <a:t>Meta-learning</a:t>
            </a:r>
            <a:endParaRPr lang="zh-CN" altLang="zh-CN" sz="16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11" name="标题1">
            <a:extLst>
              <a:ext uri="{FF2B5EF4-FFF2-40B4-BE49-F238E27FC236}">
                <a16:creationId xmlns:a16="http://schemas.microsoft.com/office/drawing/2014/main" id="{D1F744BA-1DD9-4EAC-84A7-791719B7611A}"/>
              </a:ext>
            </a:extLst>
          </p:cNvPr>
          <p:cNvSpPr>
            <a:spLocks noChangeArrowheads="1"/>
          </p:cNvSpPr>
          <p:nvPr/>
        </p:nvSpPr>
        <p:spPr bwMode="gray">
          <a:xfrm>
            <a:off x="4713482" y="4758890"/>
            <a:ext cx="2224261" cy="899651"/>
          </a:xfrm>
          <a:prstGeom prst="roundRect">
            <a:avLst>
              <a:gd name="adj" fmla="val 11921"/>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chemeClr val="bg1"/>
                </a:solidFill>
                <a:latin typeface="Arial" panose="020B0604020202020204" pitchFamily="34" charset="0"/>
                <a:ea typeface="微软雅黑" pitchFamily="34" charset="-122"/>
                <a:cs typeface="Arial" panose="020B0604020202020204" pitchFamily="34" charset="0"/>
              </a:rPr>
              <a:t>Direct Methods</a:t>
            </a:r>
            <a:endParaRPr lang="zh-CN" altLang="zh-CN" sz="16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13" name="箭头: 右 12">
            <a:extLst>
              <a:ext uri="{FF2B5EF4-FFF2-40B4-BE49-F238E27FC236}">
                <a16:creationId xmlns:a16="http://schemas.microsoft.com/office/drawing/2014/main" id="{79838958-7693-41A1-AC36-37597872EF7C}"/>
              </a:ext>
            </a:extLst>
          </p:cNvPr>
          <p:cNvSpPr/>
          <p:nvPr/>
        </p:nvSpPr>
        <p:spPr>
          <a:xfrm>
            <a:off x="7176977" y="5099731"/>
            <a:ext cx="824023" cy="217968"/>
          </a:xfrm>
          <a:prstGeom prst="rightArrow">
            <a:avLst/>
          </a:prstGeom>
          <a:solidFill>
            <a:schemeClr val="accent1">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6" name="直接连接符 15">
            <a:extLst>
              <a:ext uri="{FF2B5EF4-FFF2-40B4-BE49-F238E27FC236}">
                <a16:creationId xmlns:a16="http://schemas.microsoft.com/office/drawing/2014/main" id="{88E4B531-18B6-4298-8AE8-A4092C039807}"/>
              </a:ext>
            </a:extLst>
          </p:cNvPr>
          <p:cNvCxnSpPr>
            <a:cxnSpLocks/>
          </p:cNvCxnSpPr>
          <p:nvPr/>
        </p:nvCxnSpPr>
        <p:spPr>
          <a:xfrm>
            <a:off x="8116040" y="2756657"/>
            <a:ext cx="1435829" cy="0"/>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804158C-BE18-441A-89FF-4B5CC26A8BEE}"/>
              </a:ext>
            </a:extLst>
          </p:cNvPr>
          <p:cNvCxnSpPr>
            <a:cxnSpLocks/>
          </p:cNvCxnSpPr>
          <p:nvPr/>
        </p:nvCxnSpPr>
        <p:spPr>
          <a:xfrm>
            <a:off x="8255736" y="5495259"/>
            <a:ext cx="2690265" cy="0"/>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5ACBC11-94C8-412A-A80E-F929ED1655A3}"/>
              </a:ext>
            </a:extLst>
          </p:cNvPr>
          <p:cNvSpPr txBox="1"/>
          <p:nvPr/>
        </p:nvSpPr>
        <p:spPr>
          <a:xfrm>
            <a:off x="8157737" y="5033167"/>
            <a:ext cx="2788264" cy="369332"/>
          </a:xfrm>
          <a:prstGeom prst="rect">
            <a:avLst/>
          </a:prstGeom>
          <a:noFill/>
        </p:spPr>
        <p:txBody>
          <a:bodyPr wrap="none" rtlCol="0">
            <a:spAutoFit/>
          </a:bodyPr>
          <a:lstStyle/>
          <a:p>
            <a:r>
              <a:rPr lang="en-US" altLang="zh-CN" dirty="0">
                <a:solidFill>
                  <a:schemeClr val="accent2">
                    <a:lumMod val="75000"/>
                  </a:schemeClr>
                </a:solidFill>
              </a:rPr>
              <a:t>Cost-sensitive Decision Tree</a:t>
            </a:r>
            <a:endParaRPr lang="zh-CN" altLang="en-US" dirty="0">
              <a:solidFill>
                <a:schemeClr val="accent2">
                  <a:lumMod val="75000"/>
                </a:schemeClr>
              </a:solidFill>
            </a:endParaRPr>
          </a:p>
        </p:txBody>
      </p:sp>
      <p:sp>
        <p:nvSpPr>
          <p:cNvPr id="22" name="文本框 21">
            <a:extLst>
              <a:ext uri="{FF2B5EF4-FFF2-40B4-BE49-F238E27FC236}">
                <a16:creationId xmlns:a16="http://schemas.microsoft.com/office/drawing/2014/main" id="{4586F3DC-0C7C-4B45-8F4E-13B910167A6E}"/>
              </a:ext>
            </a:extLst>
          </p:cNvPr>
          <p:cNvSpPr txBox="1"/>
          <p:nvPr/>
        </p:nvSpPr>
        <p:spPr>
          <a:xfrm>
            <a:off x="8157737" y="2062980"/>
            <a:ext cx="1139094" cy="646331"/>
          </a:xfrm>
          <a:prstGeom prst="rect">
            <a:avLst/>
          </a:prstGeom>
          <a:noFill/>
        </p:spPr>
        <p:txBody>
          <a:bodyPr wrap="none" rtlCol="0">
            <a:spAutoFit/>
          </a:bodyPr>
          <a:lstStyle/>
          <a:p>
            <a:r>
              <a:rPr lang="en-US" altLang="zh-CN" dirty="0">
                <a:solidFill>
                  <a:schemeClr val="accent2">
                    <a:lumMod val="75000"/>
                  </a:schemeClr>
                </a:solidFill>
              </a:rPr>
              <a:t>MetaCost</a:t>
            </a:r>
          </a:p>
          <a:p>
            <a:r>
              <a:rPr lang="en-US" altLang="zh-CN" dirty="0">
                <a:solidFill>
                  <a:schemeClr val="accent2">
                    <a:lumMod val="75000"/>
                  </a:schemeClr>
                </a:solidFill>
              </a:rPr>
              <a:t>Weighting</a:t>
            </a:r>
            <a:endParaRPr lang="zh-CN" altLang="en-US" dirty="0">
              <a:solidFill>
                <a:schemeClr val="accent2">
                  <a:lumMod val="75000"/>
                </a:schemeClr>
              </a:solidFill>
            </a:endParaRPr>
          </a:p>
        </p:txBody>
      </p:sp>
      <p:cxnSp>
        <p:nvCxnSpPr>
          <p:cNvPr id="25" name="直接连接符 24">
            <a:extLst>
              <a:ext uri="{FF2B5EF4-FFF2-40B4-BE49-F238E27FC236}">
                <a16:creationId xmlns:a16="http://schemas.microsoft.com/office/drawing/2014/main" id="{788D8644-7916-493B-A92E-54F8D6D6CF81}"/>
              </a:ext>
            </a:extLst>
          </p:cNvPr>
          <p:cNvCxnSpPr/>
          <p:nvPr/>
        </p:nvCxnSpPr>
        <p:spPr>
          <a:xfrm>
            <a:off x="186070" y="6310423"/>
            <a:ext cx="11855302" cy="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箭头: 右 25">
            <a:extLst>
              <a:ext uri="{FF2B5EF4-FFF2-40B4-BE49-F238E27FC236}">
                <a16:creationId xmlns:a16="http://schemas.microsoft.com/office/drawing/2014/main" id="{A1339A68-3179-4B4C-8F47-52A57382ACDF}"/>
              </a:ext>
            </a:extLst>
          </p:cNvPr>
          <p:cNvSpPr/>
          <p:nvPr/>
        </p:nvSpPr>
        <p:spPr>
          <a:xfrm>
            <a:off x="7120040" y="2368890"/>
            <a:ext cx="824023" cy="217968"/>
          </a:xfrm>
          <a:prstGeom prst="rightArrow">
            <a:avLst/>
          </a:prstGeom>
          <a:solidFill>
            <a:schemeClr val="accent1">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F888BF72-58E1-4495-AEB1-1BC8D6F42BDE}"/>
              </a:ext>
            </a:extLst>
          </p:cNvPr>
          <p:cNvSpPr txBox="1"/>
          <p:nvPr/>
        </p:nvSpPr>
        <p:spPr>
          <a:xfrm>
            <a:off x="186070" y="6363758"/>
            <a:ext cx="6707862" cy="338554"/>
          </a:xfrm>
          <a:prstGeom prst="rect">
            <a:avLst/>
          </a:prstGeom>
          <a:noFill/>
        </p:spPr>
        <p:txBody>
          <a:bodyPr wrap="none" rtlCol="0">
            <a:spAutoFit/>
          </a:bodyPr>
          <a:lstStyle/>
          <a:p>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Ling, C. X., &amp; Sheng, V. S. (2008). Cost-sensitive learning and the class imbalance problem. </a:t>
            </a:r>
            <a:r>
              <a:rPr lang="en-US" altLang="zh-CN" sz="8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Encyclopedia of machine learning</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a:t>
            </a:r>
            <a:r>
              <a:rPr lang="en-US" altLang="zh-CN" sz="8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2011</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231-235.</a:t>
            </a:r>
            <a:endParaRPr lang="zh-CN" altLang="zh-CN" sz="800" kern="100" dirty="0">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endParaRPr>
          </a:p>
          <a:p>
            <a:endParaRPr lang="zh-CN" altLang="en-US" sz="800" dirty="0">
              <a:solidFill>
                <a:schemeClr val="accent1">
                  <a:lumMod val="75000"/>
                </a:schemeClr>
              </a:solidFill>
            </a:endParaRPr>
          </a:p>
        </p:txBody>
      </p:sp>
    </p:spTree>
    <p:extLst>
      <p:ext uri="{BB962C8B-B14F-4D97-AF65-F5344CB8AC3E}">
        <p14:creationId xmlns:p14="http://schemas.microsoft.com/office/powerpoint/2010/main" val="8954775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4514482" y="324965"/>
            <a:ext cx="3163046" cy="523220"/>
          </a:xfrm>
          <a:prstGeom prst="rect">
            <a:avLst/>
          </a:prstGeom>
          <a:noFill/>
        </p:spPr>
        <p:txBody>
          <a:bodyPr wrap="none" rtlCol="0">
            <a:spAutoFit/>
          </a:bodyPr>
          <a:lstStyle/>
          <a:p>
            <a:pPr algn="ctr"/>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Theoretical Basis</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sp>
        <p:nvSpPr>
          <p:cNvPr id="2" name="矩形: 圆角 1">
            <a:extLst>
              <a:ext uri="{FF2B5EF4-FFF2-40B4-BE49-F238E27FC236}">
                <a16:creationId xmlns:a16="http://schemas.microsoft.com/office/drawing/2014/main" id="{637D8292-935B-4A4A-AB4B-2431BF1C7595}"/>
              </a:ext>
            </a:extLst>
          </p:cNvPr>
          <p:cNvSpPr/>
          <p:nvPr/>
        </p:nvSpPr>
        <p:spPr>
          <a:xfrm>
            <a:off x="3032486" y="1060412"/>
            <a:ext cx="6127028" cy="602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Related Work on Imbalanced Classification</a:t>
            </a:r>
            <a:endParaRPr lang="zh-CN" altLang="en-US" dirty="0">
              <a:latin typeface="Arial" panose="020B0604020202020204" pitchFamily="34" charset="0"/>
              <a:cs typeface="Arial" panose="020B0604020202020204" pitchFamily="34" charset="0"/>
            </a:endParaRPr>
          </a:p>
        </p:txBody>
      </p:sp>
      <p:sp>
        <p:nvSpPr>
          <p:cNvPr id="5" name="Oval 19">
            <a:extLst>
              <a:ext uri="{FF2B5EF4-FFF2-40B4-BE49-F238E27FC236}">
                <a16:creationId xmlns:a16="http://schemas.microsoft.com/office/drawing/2014/main" id="{39EF19CD-BDD1-4906-8DB1-443846230F7C}"/>
              </a:ext>
            </a:extLst>
          </p:cNvPr>
          <p:cNvSpPr>
            <a:spLocks noChangeArrowheads="1"/>
          </p:cNvSpPr>
          <p:nvPr/>
        </p:nvSpPr>
        <p:spPr bwMode="auto">
          <a:xfrm>
            <a:off x="716661" y="2825433"/>
            <a:ext cx="2244506" cy="2036472"/>
          </a:xfrm>
          <a:prstGeom prst="ellipse">
            <a:avLst/>
          </a:prstGeom>
          <a:solidFill>
            <a:schemeClr val="accent1"/>
          </a:solidFill>
          <a:ln w="63500">
            <a:solidFill>
              <a:schemeClr val="bg1"/>
            </a:solidFill>
            <a:round/>
            <a:headEnd/>
            <a:tailEnd/>
          </a:ln>
          <a:effectLst>
            <a:outerShdw blurRad="127000" dist="38100" dir="5400000" algn="ctr" rotWithShape="0">
              <a:prstClr val="black">
                <a:alpha val="40000"/>
              </a:prstClr>
            </a:outerShdw>
          </a:effectLst>
        </p:spPr>
        <p:txBody>
          <a:bodyPr lIns="82824" tIns="41411" rIns="82824" bIns="41411" anchor="ctr"/>
          <a:lstStyle/>
          <a:p>
            <a:pPr algn="ctr">
              <a:lnSpc>
                <a:spcPct val="120000"/>
              </a:lnSpc>
              <a:defRPr/>
            </a:pP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Ensemble Learning</a:t>
            </a:r>
            <a:endPar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pic>
        <p:nvPicPr>
          <p:cNvPr id="4" name="图片 3">
            <a:extLst>
              <a:ext uri="{FF2B5EF4-FFF2-40B4-BE49-F238E27FC236}">
                <a16:creationId xmlns:a16="http://schemas.microsoft.com/office/drawing/2014/main" id="{C34F9E5D-66EE-4BEE-8201-9704CB654B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2363" y="2482039"/>
            <a:ext cx="4641701" cy="2610957"/>
          </a:xfrm>
          <a:prstGeom prst="rect">
            <a:avLst/>
          </a:prstGeom>
        </p:spPr>
      </p:pic>
      <p:sp>
        <p:nvSpPr>
          <p:cNvPr id="6" name="文本框 5">
            <a:extLst>
              <a:ext uri="{FF2B5EF4-FFF2-40B4-BE49-F238E27FC236}">
                <a16:creationId xmlns:a16="http://schemas.microsoft.com/office/drawing/2014/main" id="{B8918F97-21D3-4AE4-AA91-6FA55C60962C}"/>
              </a:ext>
            </a:extLst>
          </p:cNvPr>
          <p:cNvSpPr txBox="1"/>
          <p:nvPr/>
        </p:nvSpPr>
        <p:spPr>
          <a:xfrm>
            <a:off x="4319365" y="5337544"/>
            <a:ext cx="6716326" cy="369332"/>
          </a:xfrm>
          <a:prstGeom prst="rect">
            <a:avLst/>
          </a:prstGeom>
          <a:noFill/>
        </p:spPr>
        <p:txBody>
          <a:bodyPr wrap="none" rtlCol="0">
            <a:spAutoFit/>
          </a:bodyPr>
          <a:lstStyle/>
          <a:p>
            <a:pPr algn="ctr"/>
            <a:r>
              <a:rPr lang="en-US" altLang="zh-CN" dirty="0">
                <a:latin typeface="Arial" panose="020B0604020202020204" pitchFamily="34" charset="0"/>
                <a:cs typeface="Arial" panose="020B0604020202020204" pitchFamily="34" charset="0"/>
              </a:rPr>
              <a:t>Ask multiple ‘Experts’ for help in order to make the final decision</a:t>
            </a:r>
            <a:endParaRPr lang="zh-CN" altLang="en-US" dirty="0">
              <a:latin typeface="Arial" panose="020B0604020202020204" pitchFamily="34" charset="0"/>
              <a:cs typeface="Arial" panose="020B0604020202020204" pitchFamily="34" charset="0"/>
            </a:endParaRPr>
          </a:p>
        </p:txBody>
      </p:sp>
      <p:sp>
        <p:nvSpPr>
          <p:cNvPr id="7" name="箭头: 右 6">
            <a:extLst>
              <a:ext uri="{FF2B5EF4-FFF2-40B4-BE49-F238E27FC236}">
                <a16:creationId xmlns:a16="http://schemas.microsoft.com/office/drawing/2014/main" id="{C8B21C54-F439-4C7E-8A22-C6AE0F66CF95}"/>
              </a:ext>
            </a:extLst>
          </p:cNvPr>
          <p:cNvSpPr/>
          <p:nvPr/>
        </p:nvSpPr>
        <p:spPr>
          <a:xfrm>
            <a:off x="2684720" y="5938282"/>
            <a:ext cx="978195" cy="175437"/>
          </a:xfrm>
          <a:prstGeom prst="rightArrow">
            <a:avLst/>
          </a:prstGeom>
          <a:solidFill>
            <a:schemeClr val="accent1">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D59A60CB-396C-4ADA-86DA-475B430E2FC5}"/>
              </a:ext>
            </a:extLst>
          </p:cNvPr>
          <p:cNvSpPr txBox="1"/>
          <p:nvPr/>
        </p:nvSpPr>
        <p:spPr>
          <a:xfrm>
            <a:off x="3757398" y="5841334"/>
            <a:ext cx="8473217"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Train multiple classifiers and combine them to achieve an overall classification [1]</a:t>
            </a:r>
            <a:endParaRPr lang="zh-CN" altLang="en-US"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E57E5D20-1C30-4C14-B693-417B741887AA}"/>
              </a:ext>
            </a:extLst>
          </p:cNvPr>
          <p:cNvSpPr txBox="1"/>
          <p:nvPr/>
        </p:nvSpPr>
        <p:spPr>
          <a:xfrm>
            <a:off x="5034517" y="2131603"/>
            <a:ext cx="2168094"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Idea: Major Voting</a:t>
            </a:r>
            <a:endParaRPr lang="zh-CN" altLang="en-US" b="1" dirty="0">
              <a:latin typeface="Arial" panose="020B0604020202020204" pitchFamily="34" charset="0"/>
              <a:cs typeface="Arial" panose="020B0604020202020204" pitchFamily="34" charset="0"/>
            </a:endParaRPr>
          </a:p>
        </p:txBody>
      </p:sp>
      <p:cxnSp>
        <p:nvCxnSpPr>
          <p:cNvPr id="10" name="直接连接符 9">
            <a:extLst>
              <a:ext uri="{FF2B5EF4-FFF2-40B4-BE49-F238E27FC236}">
                <a16:creationId xmlns:a16="http://schemas.microsoft.com/office/drawing/2014/main" id="{19E569C9-E6E9-488C-88E9-CC4D3007AD68}"/>
              </a:ext>
            </a:extLst>
          </p:cNvPr>
          <p:cNvCxnSpPr/>
          <p:nvPr/>
        </p:nvCxnSpPr>
        <p:spPr>
          <a:xfrm>
            <a:off x="186070" y="6310423"/>
            <a:ext cx="11855302" cy="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0422A038-9B33-4E54-88D7-7572DF6494EB}"/>
              </a:ext>
            </a:extLst>
          </p:cNvPr>
          <p:cNvSpPr txBox="1"/>
          <p:nvPr/>
        </p:nvSpPr>
        <p:spPr>
          <a:xfrm>
            <a:off x="185040" y="6345126"/>
            <a:ext cx="3329758" cy="215444"/>
          </a:xfrm>
          <a:prstGeom prst="rect">
            <a:avLst/>
          </a:prstGeom>
          <a:noFill/>
        </p:spPr>
        <p:txBody>
          <a:bodyPr wrap="none" rtlCol="0">
            <a:spAutoFit/>
          </a:bodyPr>
          <a:lstStyle/>
          <a:p>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[1] </a:t>
            </a:r>
            <a:r>
              <a:rPr lang="en-US" altLang="zh-CN" sz="800" kern="100" dirty="0" err="1">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Rokach</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L. (2010). Pattern classification using ensemble methods.</a:t>
            </a:r>
            <a:endParaRPr lang="zh-CN" altLang="zh-CN" sz="800" kern="100" dirty="0">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739522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4514482" y="324965"/>
            <a:ext cx="3163046" cy="523220"/>
          </a:xfrm>
          <a:prstGeom prst="rect">
            <a:avLst/>
          </a:prstGeom>
          <a:noFill/>
        </p:spPr>
        <p:txBody>
          <a:bodyPr wrap="none" rtlCol="0">
            <a:spAutoFit/>
          </a:bodyPr>
          <a:lstStyle/>
          <a:p>
            <a:pPr algn="ctr"/>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Theoretical Basis</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sp>
        <p:nvSpPr>
          <p:cNvPr id="2" name="矩形: 圆角 1">
            <a:extLst>
              <a:ext uri="{FF2B5EF4-FFF2-40B4-BE49-F238E27FC236}">
                <a16:creationId xmlns:a16="http://schemas.microsoft.com/office/drawing/2014/main" id="{637D8292-935B-4A4A-AB4B-2431BF1C7595}"/>
              </a:ext>
            </a:extLst>
          </p:cNvPr>
          <p:cNvSpPr/>
          <p:nvPr/>
        </p:nvSpPr>
        <p:spPr>
          <a:xfrm>
            <a:off x="3032486" y="1060412"/>
            <a:ext cx="6127028" cy="602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Related Work on Imbalanced Classification</a:t>
            </a:r>
            <a:endParaRPr lang="zh-CN" altLang="en-US" dirty="0">
              <a:latin typeface="Arial" panose="020B0604020202020204" pitchFamily="34" charset="0"/>
              <a:cs typeface="Arial" panose="020B0604020202020204" pitchFamily="34" charset="0"/>
            </a:endParaRPr>
          </a:p>
        </p:txBody>
      </p:sp>
      <p:sp>
        <p:nvSpPr>
          <p:cNvPr id="5" name="Oval 19">
            <a:extLst>
              <a:ext uri="{FF2B5EF4-FFF2-40B4-BE49-F238E27FC236}">
                <a16:creationId xmlns:a16="http://schemas.microsoft.com/office/drawing/2014/main" id="{DBF8C556-7C6C-4EFA-91D5-CA843CDFB153}"/>
              </a:ext>
            </a:extLst>
          </p:cNvPr>
          <p:cNvSpPr>
            <a:spLocks noChangeArrowheads="1"/>
          </p:cNvSpPr>
          <p:nvPr/>
        </p:nvSpPr>
        <p:spPr bwMode="auto">
          <a:xfrm>
            <a:off x="716661" y="2825433"/>
            <a:ext cx="2244506" cy="2036472"/>
          </a:xfrm>
          <a:prstGeom prst="ellipse">
            <a:avLst/>
          </a:prstGeom>
          <a:solidFill>
            <a:schemeClr val="accent1"/>
          </a:solidFill>
          <a:ln w="63500">
            <a:solidFill>
              <a:schemeClr val="bg1"/>
            </a:solidFill>
            <a:round/>
            <a:headEnd/>
            <a:tailEnd/>
          </a:ln>
          <a:effectLst>
            <a:outerShdw blurRad="127000" dist="38100" dir="5400000" algn="ctr" rotWithShape="0">
              <a:prstClr val="black">
                <a:alpha val="40000"/>
              </a:prstClr>
            </a:outerShdw>
          </a:effectLst>
        </p:spPr>
        <p:txBody>
          <a:bodyPr lIns="82824" tIns="41411" rIns="82824" bIns="41411" anchor="ctr"/>
          <a:lstStyle/>
          <a:p>
            <a:pPr algn="ctr">
              <a:lnSpc>
                <a:spcPct val="120000"/>
              </a:lnSpc>
              <a:defRPr/>
            </a:pP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Ensemble Learning</a:t>
            </a:r>
            <a:endPar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6" name="左大括号 5">
            <a:extLst>
              <a:ext uri="{FF2B5EF4-FFF2-40B4-BE49-F238E27FC236}">
                <a16:creationId xmlns:a16="http://schemas.microsoft.com/office/drawing/2014/main" id="{2A7035DC-387A-48DF-A288-1E546EB5E988}"/>
              </a:ext>
            </a:extLst>
          </p:cNvPr>
          <p:cNvSpPr/>
          <p:nvPr/>
        </p:nvSpPr>
        <p:spPr>
          <a:xfrm>
            <a:off x="3641650" y="2478621"/>
            <a:ext cx="685800" cy="273009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标题1">
            <a:extLst>
              <a:ext uri="{FF2B5EF4-FFF2-40B4-BE49-F238E27FC236}">
                <a16:creationId xmlns:a16="http://schemas.microsoft.com/office/drawing/2014/main" id="{99560F3E-6689-4CE0-A2CA-2763B8C00526}"/>
              </a:ext>
            </a:extLst>
          </p:cNvPr>
          <p:cNvSpPr>
            <a:spLocks noChangeArrowheads="1"/>
          </p:cNvSpPr>
          <p:nvPr/>
        </p:nvSpPr>
        <p:spPr bwMode="gray">
          <a:xfrm>
            <a:off x="4713483" y="2028795"/>
            <a:ext cx="2224261" cy="899651"/>
          </a:xfrm>
          <a:prstGeom prst="roundRect">
            <a:avLst>
              <a:gd name="adj" fmla="val 11921"/>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chemeClr val="bg1"/>
                </a:solidFill>
                <a:latin typeface="Arial" panose="020B0604020202020204" pitchFamily="34" charset="0"/>
                <a:ea typeface="微软雅黑" pitchFamily="34" charset="-122"/>
                <a:cs typeface="Arial" panose="020B0604020202020204" pitchFamily="34" charset="0"/>
              </a:rPr>
              <a:t>Bagging [1]</a:t>
            </a:r>
            <a:endParaRPr lang="zh-CN" altLang="zh-CN" sz="16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8" name="标题1">
            <a:extLst>
              <a:ext uri="{FF2B5EF4-FFF2-40B4-BE49-F238E27FC236}">
                <a16:creationId xmlns:a16="http://schemas.microsoft.com/office/drawing/2014/main" id="{BFEB2798-626B-470F-A24B-A8E0C2A1B8D5}"/>
              </a:ext>
            </a:extLst>
          </p:cNvPr>
          <p:cNvSpPr>
            <a:spLocks noChangeArrowheads="1"/>
          </p:cNvSpPr>
          <p:nvPr/>
        </p:nvSpPr>
        <p:spPr bwMode="gray">
          <a:xfrm>
            <a:off x="4713482" y="4758890"/>
            <a:ext cx="2224261" cy="899651"/>
          </a:xfrm>
          <a:prstGeom prst="roundRect">
            <a:avLst>
              <a:gd name="adj" fmla="val 11921"/>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chemeClr val="bg1"/>
                </a:solidFill>
                <a:latin typeface="Arial" panose="020B0604020202020204" pitchFamily="34" charset="0"/>
                <a:ea typeface="微软雅黑" pitchFamily="34" charset="-122"/>
                <a:cs typeface="Arial" panose="020B0604020202020204" pitchFamily="34" charset="0"/>
              </a:rPr>
              <a:t>Boosting [1]</a:t>
            </a:r>
            <a:endParaRPr lang="zh-CN" altLang="zh-CN" sz="16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9" name="箭头: 右 8">
            <a:extLst>
              <a:ext uri="{FF2B5EF4-FFF2-40B4-BE49-F238E27FC236}">
                <a16:creationId xmlns:a16="http://schemas.microsoft.com/office/drawing/2014/main" id="{53361B0D-E364-41FD-BC19-3808C4782A21}"/>
              </a:ext>
            </a:extLst>
          </p:cNvPr>
          <p:cNvSpPr/>
          <p:nvPr/>
        </p:nvSpPr>
        <p:spPr>
          <a:xfrm>
            <a:off x="7166343" y="5108340"/>
            <a:ext cx="824023" cy="217968"/>
          </a:xfrm>
          <a:prstGeom prst="rightArrow">
            <a:avLst/>
          </a:prstGeom>
          <a:solidFill>
            <a:schemeClr val="accent1">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0" name="直接连接符 9">
            <a:extLst>
              <a:ext uri="{FF2B5EF4-FFF2-40B4-BE49-F238E27FC236}">
                <a16:creationId xmlns:a16="http://schemas.microsoft.com/office/drawing/2014/main" id="{41D1B8E8-CBCF-4C58-A0FC-0F14F10DAB2D}"/>
              </a:ext>
            </a:extLst>
          </p:cNvPr>
          <p:cNvCxnSpPr>
            <a:cxnSpLocks/>
          </p:cNvCxnSpPr>
          <p:nvPr/>
        </p:nvCxnSpPr>
        <p:spPr>
          <a:xfrm>
            <a:off x="8176003" y="5444688"/>
            <a:ext cx="1196597" cy="0"/>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09CFD312-3454-464C-AA66-A20E62FB9DC0}"/>
              </a:ext>
            </a:extLst>
          </p:cNvPr>
          <p:cNvSpPr txBox="1"/>
          <p:nvPr/>
        </p:nvSpPr>
        <p:spPr>
          <a:xfrm>
            <a:off x="8249035" y="4798357"/>
            <a:ext cx="1082989" cy="646331"/>
          </a:xfrm>
          <a:prstGeom prst="rect">
            <a:avLst/>
          </a:prstGeom>
          <a:noFill/>
        </p:spPr>
        <p:txBody>
          <a:bodyPr wrap="none" rtlCol="0">
            <a:spAutoFit/>
          </a:bodyPr>
          <a:lstStyle/>
          <a:p>
            <a:r>
              <a:rPr lang="en-US" altLang="zh-CN" dirty="0">
                <a:solidFill>
                  <a:schemeClr val="accent2">
                    <a:lumMod val="75000"/>
                  </a:schemeClr>
                </a:solidFill>
              </a:rPr>
              <a:t>AdaBoost</a:t>
            </a:r>
          </a:p>
          <a:p>
            <a:r>
              <a:rPr lang="en-US" altLang="zh-CN" dirty="0" err="1">
                <a:solidFill>
                  <a:schemeClr val="accent2">
                    <a:lumMod val="75000"/>
                  </a:schemeClr>
                </a:solidFill>
              </a:rPr>
              <a:t>XGBoost</a:t>
            </a:r>
            <a:endParaRPr lang="zh-CN" altLang="en-US" dirty="0">
              <a:solidFill>
                <a:schemeClr val="accent2">
                  <a:lumMod val="75000"/>
                </a:schemeClr>
              </a:solidFill>
            </a:endParaRPr>
          </a:p>
        </p:txBody>
      </p:sp>
      <p:sp>
        <p:nvSpPr>
          <p:cNvPr id="13" name="箭头: 右 12">
            <a:extLst>
              <a:ext uri="{FF2B5EF4-FFF2-40B4-BE49-F238E27FC236}">
                <a16:creationId xmlns:a16="http://schemas.microsoft.com/office/drawing/2014/main" id="{78B06C85-8969-48DE-9894-F0CD8355AEA9}"/>
              </a:ext>
            </a:extLst>
          </p:cNvPr>
          <p:cNvSpPr/>
          <p:nvPr/>
        </p:nvSpPr>
        <p:spPr>
          <a:xfrm>
            <a:off x="7093311" y="2416029"/>
            <a:ext cx="824023" cy="217968"/>
          </a:xfrm>
          <a:prstGeom prst="rightArrow">
            <a:avLst/>
          </a:prstGeom>
          <a:solidFill>
            <a:schemeClr val="accent1">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4" name="直接连接符 13">
            <a:extLst>
              <a:ext uri="{FF2B5EF4-FFF2-40B4-BE49-F238E27FC236}">
                <a16:creationId xmlns:a16="http://schemas.microsoft.com/office/drawing/2014/main" id="{7D10DA53-59D1-49E4-849C-1C1FCD689F67}"/>
              </a:ext>
            </a:extLst>
          </p:cNvPr>
          <p:cNvCxnSpPr>
            <a:cxnSpLocks/>
          </p:cNvCxnSpPr>
          <p:nvPr/>
        </p:nvCxnSpPr>
        <p:spPr>
          <a:xfrm>
            <a:off x="8102971" y="2752377"/>
            <a:ext cx="1471170" cy="0"/>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31D4C1D5-60F9-4AF7-A254-F24B9A2EFC19}"/>
              </a:ext>
            </a:extLst>
          </p:cNvPr>
          <p:cNvSpPr txBox="1"/>
          <p:nvPr/>
        </p:nvSpPr>
        <p:spPr>
          <a:xfrm>
            <a:off x="8006917" y="2316368"/>
            <a:ext cx="1567224" cy="369332"/>
          </a:xfrm>
          <a:prstGeom prst="rect">
            <a:avLst/>
          </a:prstGeom>
          <a:noFill/>
        </p:spPr>
        <p:txBody>
          <a:bodyPr wrap="none" rtlCol="0">
            <a:spAutoFit/>
          </a:bodyPr>
          <a:lstStyle/>
          <a:p>
            <a:pPr algn="l"/>
            <a:r>
              <a:rPr lang="en-US" altLang="zh-CN" b="0" i="0" dirty="0">
                <a:solidFill>
                  <a:schemeClr val="accent2">
                    <a:lumMod val="75000"/>
                  </a:schemeClr>
                </a:solidFill>
                <a:effectLst/>
                <a:latin typeface="charter"/>
              </a:rPr>
              <a:t>Random forest</a:t>
            </a:r>
          </a:p>
        </p:txBody>
      </p:sp>
      <p:cxnSp>
        <p:nvCxnSpPr>
          <p:cNvPr id="16" name="直接连接符 15">
            <a:extLst>
              <a:ext uri="{FF2B5EF4-FFF2-40B4-BE49-F238E27FC236}">
                <a16:creationId xmlns:a16="http://schemas.microsoft.com/office/drawing/2014/main" id="{95399113-10C6-4C74-B3A6-B3587188CB2E}"/>
              </a:ext>
            </a:extLst>
          </p:cNvPr>
          <p:cNvCxnSpPr/>
          <p:nvPr/>
        </p:nvCxnSpPr>
        <p:spPr>
          <a:xfrm>
            <a:off x="186070" y="6310423"/>
            <a:ext cx="11855302" cy="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0E2DFFD9-B496-493E-8600-B8C714372555}"/>
              </a:ext>
            </a:extLst>
          </p:cNvPr>
          <p:cNvSpPr txBox="1"/>
          <p:nvPr/>
        </p:nvSpPr>
        <p:spPr>
          <a:xfrm>
            <a:off x="186070" y="6369183"/>
            <a:ext cx="3680816" cy="215444"/>
          </a:xfrm>
          <a:prstGeom prst="rect">
            <a:avLst/>
          </a:prstGeom>
          <a:noFill/>
        </p:spPr>
        <p:txBody>
          <a:bodyPr wrap="none" rtlCol="0">
            <a:spAutoFit/>
          </a:bodyPr>
          <a:lstStyle/>
          <a:p>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[1] </a:t>
            </a:r>
            <a:r>
              <a:rPr lang="en-US" altLang="zh-CN" sz="800" kern="100" dirty="0" err="1">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Breiman</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L. (1996). Bagging predictors. </a:t>
            </a:r>
            <a:r>
              <a:rPr lang="en-US" altLang="zh-CN" sz="8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Machine learning</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a:t>
            </a:r>
            <a:r>
              <a:rPr lang="en-US" altLang="zh-CN" sz="8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24</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(2), 123-140.</a:t>
            </a:r>
            <a:endParaRPr lang="zh-CN" altLang="zh-CN" sz="800" kern="100" dirty="0">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0578472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a:extLst>
              <a:ext uri="{FF2B5EF4-FFF2-40B4-BE49-F238E27FC236}">
                <a16:creationId xmlns:a16="http://schemas.microsoft.com/office/drawing/2014/main" id="{F04E3542-6FCD-49A3-8E17-A45C6A704220}"/>
              </a:ext>
            </a:extLst>
          </p:cNvPr>
          <p:cNvCxnSpPr>
            <a:cxnSpLocks/>
          </p:cNvCxnSpPr>
          <p:nvPr/>
        </p:nvCxnSpPr>
        <p:spPr>
          <a:xfrm flipH="1" flipV="1">
            <a:off x="4566634" y="4376642"/>
            <a:ext cx="736107" cy="539153"/>
          </a:xfrm>
          <a:prstGeom prst="line">
            <a:avLst/>
          </a:prstGeom>
          <a:ln w="381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916CBE00-1F51-4D84-83E9-5CAD794AC0ED}"/>
              </a:ext>
            </a:extLst>
          </p:cNvPr>
          <p:cNvCxnSpPr>
            <a:cxnSpLocks/>
            <a:stCxn id="13" idx="0"/>
          </p:cNvCxnSpPr>
          <p:nvPr/>
        </p:nvCxnSpPr>
        <p:spPr>
          <a:xfrm flipV="1">
            <a:off x="6044670" y="3591446"/>
            <a:ext cx="557324" cy="650603"/>
          </a:xfrm>
          <a:prstGeom prst="line">
            <a:avLst/>
          </a:prstGeom>
          <a:ln w="381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2690DD25-C3AF-4E81-9191-B75FEEF5A8E9}"/>
              </a:ext>
            </a:extLst>
          </p:cNvPr>
          <p:cNvCxnSpPr>
            <a:cxnSpLocks/>
            <a:stCxn id="13" idx="0"/>
          </p:cNvCxnSpPr>
          <p:nvPr/>
        </p:nvCxnSpPr>
        <p:spPr>
          <a:xfrm flipH="1" flipV="1">
            <a:off x="5477152" y="3588971"/>
            <a:ext cx="567518" cy="653078"/>
          </a:xfrm>
          <a:prstGeom prst="line">
            <a:avLst/>
          </a:prstGeom>
          <a:ln w="381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3AD7236D-31E6-4546-8969-27ED14B5819B}"/>
              </a:ext>
            </a:extLst>
          </p:cNvPr>
          <p:cNvCxnSpPr>
            <a:cxnSpLocks/>
            <a:stCxn id="13" idx="0"/>
          </p:cNvCxnSpPr>
          <p:nvPr/>
        </p:nvCxnSpPr>
        <p:spPr>
          <a:xfrm flipH="1" flipV="1">
            <a:off x="6031792" y="2950570"/>
            <a:ext cx="12878" cy="1291479"/>
          </a:xfrm>
          <a:prstGeom prst="line">
            <a:avLst/>
          </a:prstGeom>
          <a:ln w="381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AC7A482E-7063-475C-9C4C-CBB45872C8D4}"/>
              </a:ext>
            </a:extLst>
          </p:cNvPr>
          <p:cNvCxnSpPr>
            <a:cxnSpLocks/>
          </p:cNvCxnSpPr>
          <p:nvPr/>
        </p:nvCxnSpPr>
        <p:spPr>
          <a:xfrm flipH="1">
            <a:off x="4168585" y="5462585"/>
            <a:ext cx="1772470" cy="0"/>
          </a:xfrm>
          <a:prstGeom prst="line">
            <a:avLst/>
          </a:prstGeom>
          <a:ln w="381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2" name="矩形: 圆角 1">
            <a:extLst>
              <a:ext uri="{FF2B5EF4-FFF2-40B4-BE49-F238E27FC236}">
                <a16:creationId xmlns:a16="http://schemas.microsoft.com/office/drawing/2014/main" id="{637D8292-935B-4A4A-AB4B-2431BF1C7595}"/>
              </a:ext>
            </a:extLst>
          </p:cNvPr>
          <p:cNvSpPr/>
          <p:nvPr/>
        </p:nvSpPr>
        <p:spPr>
          <a:xfrm>
            <a:off x="3032486" y="1060412"/>
            <a:ext cx="6127028" cy="602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Overview of Algorithms on Imbalanced Classification</a:t>
            </a:r>
            <a:endParaRPr lang="zh-CN" altLang="en-US" dirty="0">
              <a:latin typeface="Arial" panose="020B0604020202020204" pitchFamily="34" charset="0"/>
              <a:cs typeface="Arial" panose="020B0604020202020204" pitchFamily="34" charset="0"/>
            </a:endParaRPr>
          </a:p>
        </p:txBody>
      </p:sp>
      <p:cxnSp>
        <p:nvCxnSpPr>
          <p:cNvPr id="5" name="直接连接符 4">
            <a:extLst>
              <a:ext uri="{FF2B5EF4-FFF2-40B4-BE49-F238E27FC236}">
                <a16:creationId xmlns:a16="http://schemas.microsoft.com/office/drawing/2014/main" id="{F07F687B-3A6E-4395-9369-8D9DEA146A52}"/>
              </a:ext>
            </a:extLst>
          </p:cNvPr>
          <p:cNvCxnSpPr>
            <a:cxnSpLocks/>
          </p:cNvCxnSpPr>
          <p:nvPr/>
        </p:nvCxnSpPr>
        <p:spPr>
          <a:xfrm>
            <a:off x="6005812" y="5731195"/>
            <a:ext cx="12259"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7939B2D5-B0DF-4521-8BAE-E408BFC7B3E1}"/>
              </a:ext>
            </a:extLst>
          </p:cNvPr>
          <p:cNvCxnSpPr>
            <a:cxnSpLocks/>
          </p:cNvCxnSpPr>
          <p:nvPr/>
        </p:nvCxnSpPr>
        <p:spPr>
          <a:xfrm>
            <a:off x="6059459" y="5461260"/>
            <a:ext cx="1803286" cy="0"/>
          </a:xfrm>
          <a:prstGeom prst="line">
            <a:avLst/>
          </a:prstGeom>
          <a:ln w="381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A08262BF-B507-43C9-88CC-FD98080CD1B1}"/>
              </a:ext>
            </a:extLst>
          </p:cNvPr>
          <p:cNvCxnSpPr>
            <a:cxnSpLocks/>
          </p:cNvCxnSpPr>
          <p:nvPr/>
        </p:nvCxnSpPr>
        <p:spPr>
          <a:xfrm>
            <a:off x="6202678" y="5731195"/>
            <a:ext cx="0" cy="2476"/>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4FE2641C-4897-4FBD-A886-C89819B7E11E}"/>
              </a:ext>
            </a:extLst>
          </p:cNvPr>
          <p:cNvCxnSpPr>
            <a:cxnSpLocks/>
          </p:cNvCxnSpPr>
          <p:nvPr/>
        </p:nvCxnSpPr>
        <p:spPr>
          <a:xfrm flipH="1" flipV="1">
            <a:off x="6129873" y="5658395"/>
            <a:ext cx="72802" cy="72801"/>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449FB0B5-CE89-45D8-BC78-30BAEF67F35F}"/>
              </a:ext>
            </a:extLst>
          </p:cNvPr>
          <p:cNvCxnSpPr>
            <a:cxnSpLocks/>
          </p:cNvCxnSpPr>
          <p:nvPr/>
        </p:nvCxnSpPr>
        <p:spPr>
          <a:xfrm flipV="1">
            <a:off x="6202678" y="4500819"/>
            <a:ext cx="1389369" cy="1230377"/>
          </a:xfrm>
          <a:prstGeom prst="line">
            <a:avLst/>
          </a:prstGeom>
          <a:ln w="381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2561A9D6-CF99-4B34-9495-6ED1DB964314}"/>
              </a:ext>
            </a:extLst>
          </p:cNvPr>
          <p:cNvGrpSpPr/>
          <p:nvPr/>
        </p:nvGrpSpPr>
        <p:grpSpPr>
          <a:xfrm>
            <a:off x="4803108" y="4242049"/>
            <a:ext cx="2483124" cy="3398080"/>
            <a:chOff x="3993415" y="3271064"/>
            <a:chExt cx="1872208" cy="2674221"/>
          </a:xfrm>
        </p:grpSpPr>
        <p:sp>
          <p:nvSpPr>
            <p:cNvPr id="13" name="椭圆 12">
              <a:extLst>
                <a:ext uri="{FF2B5EF4-FFF2-40B4-BE49-F238E27FC236}">
                  <a16:creationId xmlns:a16="http://schemas.microsoft.com/office/drawing/2014/main" id="{225D64CC-AD38-435A-A44B-B477D289B153}"/>
                </a:ext>
              </a:extLst>
            </p:cNvPr>
            <p:cNvSpPr/>
            <p:nvPr/>
          </p:nvSpPr>
          <p:spPr>
            <a:xfrm>
              <a:off x="3993415" y="3271064"/>
              <a:ext cx="1872208" cy="1872208"/>
            </a:xfrm>
            <a:prstGeom prst="ellipse">
              <a:avLst/>
            </a:prstGeom>
            <a:ln w="190500">
              <a:solidFill>
                <a:schemeClr val="bg1"/>
              </a:solidFill>
            </a:ln>
            <a:effectLst>
              <a:outerShdw blurRad="127000" dist="38100" dir="60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Arial" panose="020B0604020202020204" pitchFamily="34" charset="0"/>
                  <a:cs typeface="Arial" panose="020B0604020202020204" pitchFamily="34" charset="0"/>
                </a:rPr>
                <a:t>Classical</a:t>
              </a:r>
              <a:r>
                <a:rPr lang="en-US" altLang="zh-CN" sz="1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Models</a:t>
              </a:r>
              <a:endParaRPr lang="zh-CN" altLang="en-US" sz="2400" b="1" dirty="0">
                <a:latin typeface="Arial" panose="020B0604020202020204" pitchFamily="34" charset="0"/>
                <a:cs typeface="Arial" panose="020B0604020202020204" pitchFamily="34" charset="0"/>
              </a:endParaRPr>
            </a:p>
          </p:txBody>
        </p:sp>
        <p:sp>
          <p:nvSpPr>
            <p:cNvPr id="14" name="圆角矩形 38">
              <a:extLst>
                <a:ext uri="{FF2B5EF4-FFF2-40B4-BE49-F238E27FC236}">
                  <a16:creationId xmlns:a16="http://schemas.microsoft.com/office/drawing/2014/main" id="{1370BBE8-5907-4F70-AD87-327EA1E5B9CE}"/>
                </a:ext>
              </a:extLst>
            </p:cNvPr>
            <p:cNvSpPr/>
            <p:nvPr/>
          </p:nvSpPr>
          <p:spPr>
            <a:xfrm>
              <a:off x="4735736" y="5143272"/>
              <a:ext cx="396240" cy="802013"/>
            </a:xfrm>
            <a:prstGeom prst="roundRect">
              <a:avLst>
                <a:gd name="adj" fmla="val 50000"/>
              </a:avLst>
            </a:prstGeom>
            <a:solidFill>
              <a:schemeClr val="bg1"/>
            </a:solidFill>
            <a:ln>
              <a:no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Arial" panose="020B0604020202020204" pitchFamily="34" charset="0"/>
                <a:cs typeface="Arial" panose="020B0604020202020204" pitchFamily="34" charset="0"/>
              </a:endParaRPr>
            </a:p>
          </p:txBody>
        </p:sp>
      </p:grpSp>
      <p:sp>
        <p:nvSpPr>
          <p:cNvPr id="30" name="标题1">
            <a:extLst>
              <a:ext uri="{FF2B5EF4-FFF2-40B4-BE49-F238E27FC236}">
                <a16:creationId xmlns:a16="http://schemas.microsoft.com/office/drawing/2014/main" id="{5FECFB56-F3E9-4E27-B76A-173C8909470F}"/>
              </a:ext>
            </a:extLst>
          </p:cNvPr>
          <p:cNvSpPr>
            <a:spLocks noChangeArrowheads="1"/>
          </p:cNvSpPr>
          <p:nvPr/>
        </p:nvSpPr>
        <p:spPr bwMode="gray">
          <a:xfrm>
            <a:off x="2000002" y="5124935"/>
            <a:ext cx="2064968" cy="672653"/>
          </a:xfrm>
          <a:prstGeom prst="roundRect">
            <a:avLst>
              <a:gd name="adj" fmla="val 11921"/>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chemeClr val="bg1"/>
                </a:solidFill>
                <a:latin typeface="Arial" panose="020B0604020202020204" pitchFamily="34" charset="0"/>
                <a:ea typeface="微软雅黑" pitchFamily="34" charset="-122"/>
                <a:cs typeface="Arial" panose="020B0604020202020204" pitchFamily="34" charset="0"/>
              </a:rPr>
              <a:t>SMOTE</a:t>
            </a:r>
            <a:endParaRPr lang="zh-CN" altLang="zh-CN" sz="16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31" name="标题1">
            <a:extLst>
              <a:ext uri="{FF2B5EF4-FFF2-40B4-BE49-F238E27FC236}">
                <a16:creationId xmlns:a16="http://schemas.microsoft.com/office/drawing/2014/main" id="{D3F51957-9C20-4C13-B263-0EB8195A938D}"/>
              </a:ext>
            </a:extLst>
          </p:cNvPr>
          <p:cNvSpPr>
            <a:spLocks noChangeArrowheads="1"/>
          </p:cNvSpPr>
          <p:nvPr/>
        </p:nvSpPr>
        <p:spPr bwMode="gray">
          <a:xfrm>
            <a:off x="2392451" y="4122016"/>
            <a:ext cx="2064968" cy="672653"/>
          </a:xfrm>
          <a:prstGeom prst="roundRect">
            <a:avLst>
              <a:gd name="adj" fmla="val 11921"/>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chemeClr val="bg1"/>
                </a:solidFill>
                <a:latin typeface="Arial" panose="020B0604020202020204" pitchFamily="34" charset="0"/>
                <a:ea typeface="微软雅黑" pitchFamily="34" charset="-122"/>
                <a:cs typeface="Arial" panose="020B0604020202020204" pitchFamily="34" charset="0"/>
              </a:rPr>
              <a:t>MWMOTE</a:t>
            </a:r>
            <a:endParaRPr lang="zh-CN" altLang="zh-CN" sz="16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32" name="标题1">
            <a:extLst>
              <a:ext uri="{FF2B5EF4-FFF2-40B4-BE49-F238E27FC236}">
                <a16:creationId xmlns:a16="http://schemas.microsoft.com/office/drawing/2014/main" id="{6DD3D7A3-2236-4E55-83C8-520511953E16}"/>
              </a:ext>
            </a:extLst>
          </p:cNvPr>
          <p:cNvSpPr>
            <a:spLocks noChangeArrowheads="1"/>
          </p:cNvSpPr>
          <p:nvPr/>
        </p:nvSpPr>
        <p:spPr bwMode="gray">
          <a:xfrm>
            <a:off x="3105131" y="3118041"/>
            <a:ext cx="2064968" cy="672653"/>
          </a:xfrm>
          <a:prstGeom prst="roundRect">
            <a:avLst>
              <a:gd name="adj" fmla="val 11921"/>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chemeClr val="bg1"/>
                </a:solidFill>
                <a:latin typeface="Arial" panose="020B0604020202020204" pitchFamily="34" charset="0"/>
                <a:ea typeface="微软雅黑" pitchFamily="34" charset="-122"/>
                <a:cs typeface="Arial" panose="020B0604020202020204" pitchFamily="34" charset="0"/>
              </a:rPr>
              <a:t>RUSBoost</a:t>
            </a:r>
            <a:endParaRPr lang="zh-CN" altLang="zh-CN" sz="16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33" name="标题1">
            <a:extLst>
              <a:ext uri="{FF2B5EF4-FFF2-40B4-BE49-F238E27FC236}">
                <a16:creationId xmlns:a16="http://schemas.microsoft.com/office/drawing/2014/main" id="{08457EF0-8BA8-47BB-A362-DE49E0A9F233}"/>
              </a:ext>
            </a:extLst>
          </p:cNvPr>
          <p:cNvSpPr>
            <a:spLocks noChangeArrowheads="1"/>
          </p:cNvSpPr>
          <p:nvPr/>
        </p:nvSpPr>
        <p:spPr bwMode="gray">
          <a:xfrm>
            <a:off x="4908571" y="2114066"/>
            <a:ext cx="2064968" cy="672653"/>
          </a:xfrm>
          <a:prstGeom prst="roundRect">
            <a:avLst>
              <a:gd name="adj" fmla="val 11921"/>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chemeClr val="bg1"/>
                </a:solidFill>
                <a:latin typeface="Arial" panose="020B0604020202020204" pitchFamily="34" charset="0"/>
                <a:ea typeface="微软雅黑" pitchFamily="34" charset="-122"/>
                <a:cs typeface="Arial" panose="020B0604020202020204" pitchFamily="34" charset="0"/>
              </a:rPr>
              <a:t>AdaBoost</a:t>
            </a:r>
            <a:endParaRPr lang="zh-CN" altLang="zh-CN" sz="16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34" name="标题1">
            <a:extLst>
              <a:ext uri="{FF2B5EF4-FFF2-40B4-BE49-F238E27FC236}">
                <a16:creationId xmlns:a16="http://schemas.microsoft.com/office/drawing/2014/main" id="{EDD790D9-E4C8-499E-BAA8-1E33159A25F8}"/>
              </a:ext>
            </a:extLst>
          </p:cNvPr>
          <p:cNvSpPr>
            <a:spLocks noChangeArrowheads="1"/>
          </p:cNvSpPr>
          <p:nvPr/>
        </p:nvSpPr>
        <p:spPr bwMode="gray">
          <a:xfrm>
            <a:off x="6740829" y="3118041"/>
            <a:ext cx="2064968" cy="672653"/>
          </a:xfrm>
          <a:prstGeom prst="roundRect">
            <a:avLst>
              <a:gd name="adj" fmla="val 11921"/>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chemeClr val="bg1"/>
                </a:solidFill>
                <a:latin typeface="Arial" panose="020B0604020202020204" pitchFamily="34" charset="0"/>
                <a:ea typeface="微软雅黑" pitchFamily="34" charset="-122"/>
                <a:cs typeface="Arial" panose="020B0604020202020204" pitchFamily="34" charset="0"/>
              </a:rPr>
              <a:t>CAdaMEC</a:t>
            </a:r>
            <a:endParaRPr lang="zh-CN" altLang="zh-CN" sz="16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35" name="标题1">
            <a:extLst>
              <a:ext uri="{FF2B5EF4-FFF2-40B4-BE49-F238E27FC236}">
                <a16:creationId xmlns:a16="http://schemas.microsoft.com/office/drawing/2014/main" id="{BAE15225-5757-48D1-9C59-36F8A8F1B099}"/>
              </a:ext>
            </a:extLst>
          </p:cNvPr>
          <p:cNvSpPr>
            <a:spLocks noChangeArrowheads="1"/>
          </p:cNvSpPr>
          <p:nvPr/>
        </p:nvSpPr>
        <p:spPr bwMode="gray">
          <a:xfrm>
            <a:off x="7737521" y="4122015"/>
            <a:ext cx="2064968" cy="672653"/>
          </a:xfrm>
          <a:prstGeom prst="roundRect">
            <a:avLst>
              <a:gd name="adj" fmla="val 11921"/>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chemeClr val="bg1"/>
                </a:solidFill>
                <a:latin typeface="Arial" panose="020B0604020202020204" pitchFamily="34" charset="0"/>
                <a:ea typeface="微软雅黑" pitchFamily="34" charset="-122"/>
                <a:cs typeface="Arial" panose="020B0604020202020204" pitchFamily="34" charset="0"/>
              </a:rPr>
              <a:t>MetaCost</a:t>
            </a:r>
            <a:endParaRPr lang="zh-CN" altLang="zh-CN" sz="16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36" name="标题1">
            <a:extLst>
              <a:ext uri="{FF2B5EF4-FFF2-40B4-BE49-F238E27FC236}">
                <a16:creationId xmlns:a16="http://schemas.microsoft.com/office/drawing/2014/main" id="{DB1B8EE9-4840-4954-A583-639329E0C5CC}"/>
              </a:ext>
            </a:extLst>
          </p:cNvPr>
          <p:cNvSpPr>
            <a:spLocks noChangeArrowheads="1"/>
          </p:cNvSpPr>
          <p:nvPr/>
        </p:nvSpPr>
        <p:spPr bwMode="gray">
          <a:xfrm>
            <a:off x="7973027" y="5124934"/>
            <a:ext cx="2064968" cy="672653"/>
          </a:xfrm>
          <a:prstGeom prst="roundRect">
            <a:avLst>
              <a:gd name="adj" fmla="val 11921"/>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chemeClr val="bg1"/>
                </a:solidFill>
                <a:latin typeface="Arial" panose="020B0604020202020204" pitchFamily="34" charset="0"/>
                <a:ea typeface="微软雅黑" pitchFamily="34" charset="-122"/>
                <a:cs typeface="Arial" panose="020B0604020202020204" pitchFamily="34" charset="0"/>
              </a:rPr>
              <a:t>Cost-sensitive </a:t>
            </a:r>
            <a:r>
              <a:rPr lang="en-US" altLang="zh-CN" sz="1600" b="1" dirty="0" err="1">
                <a:solidFill>
                  <a:schemeClr val="bg1"/>
                </a:solidFill>
                <a:latin typeface="Arial" panose="020B0604020202020204" pitchFamily="34" charset="0"/>
                <a:ea typeface="微软雅黑" pitchFamily="34" charset="-122"/>
                <a:cs typeface="Arial" panose="020B0604020202020204" pitchFamily="34" charset="0"/>
              </a:rPr>
              <a:t>DecisionTree</a:t>
            </a:r>
            <a:endParaRPr lang="zh-CN" altLang="zh-CN" sz="16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56" name="TextBox 22">
            <a:extLst>
              <a:ext uri="{FF2B5EF4-FFF2-40B4-BE49-F238E27FC236}">
                <a16:creationId xmlns:a16="http://schemas.microsoft.com/office/drawing/2014/main" id="{2C96A92D-58AF-4401-9D47-039E246CA67B}"/>
              </a:ext>
            </a:extLst>
          </p:cNvPr>
          <p:cNvSpPr txBox="1"/>
          <p:nvPr/>
        </p:nvSpPr>
        <p:spPr>
          <a:xfrm>
            <a:off x="4514482" y="324965"/>
            <a:ext cx="3163046" cy="523220"/>
          </a:xfrm>
          <a:prstGeom prst="rect">
            <a:avLst/>
          </a:prstGeom>
          <a:noFill/>
        </p:spPr>
        <p:txBody>
          <a:bodyPr wrap="none" rtlCol="0">
            <a:spAutoFit/>
          </a:bodyPr>
          <a:lstStyle/>
          <a:p>
            <a:pPr algn="ctr"/>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Theoretical Basis</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spTree>
    <p:extLst>
      <p:ext uri="{BB962C8B-B14F-4D97-AF65-F5344CB8AC3E}">
        <p14:creationId xmlns:p14="http://schemas.microsoft.com/office/powerpoint/2010/main" val="34518011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箭头: 右 11">
            <a:extLst>
              <a:ext uri="{FF2B5EF4-FFF2-40B4-BE49-F238E27FC236}">
                <a16:creationId xmlns:a16="http://schemas.microsoft.com/office/drawing/2014/main" id="{738BB2BD-27E5-480C-97FE-82A499AAE06A}"/>
              </a:ext>
            </a:extLst>
          </p:cNvPr>
          <p:cNvSpPr/>
          <p:nvPr/>
        </p:nvSpPr>
        <p:spPr>
          <a:xfrm>
            <a:off x="2564473" y="4965018"/>
            <a:ext cx="1612310" cy="211516"/>
          </a:xfrm>
          <a:prstGeom prst="rightArrow">
            <a:avLst/>
          </a:prstGeom>
          <a:solidFill>
            <a:schemeClr val="accent1">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圆角 1">
            <a:extLst>
              <a:ext uri="{FF2B5EF4-FFF2-40B4-BE49-F238E27FC236}">
                <a16:creationId xmlns:a16="http://schemas.microsoft.com/office/drawing/2014/main" id="{637D8292-935B-4A4A-AB4B-2431BF1C7595}"/>
              </a:ext>
            </a:extLst>
          </p:cNvPr>
          <p:cNvSpPr/>
          <p:nvPr/>
        </p:nvSpPr>
        <p:spPr>
          <a:xfrm>
            <a:off x="3032486" y="1060412"/>
            <a:ext cx="6127028" cy="602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Overview of Algorithms on Imbalanced Classification</a:t>
            </a:r>
            <a:endParaRPr lang="zh-CN" altLang="en-US" dirty="0">
              <a:latin typeface="Arial" panose="020B0604020202020204" pitchFamily="34" charset="0"/>
              <a:cs typeface="Arial" panose="020B0604020202020204" pitchFamily="34" charset="0"/>
            </a:endParaRPr>
          </a:p>
        </p:txBody>
      </p:sp>
      <p:sp>
        <p:nvSpPr>
          <p:cNvPr id="5" name="Oval 19">
            <a:extLst>
              <a:ext uri="{FF2B5EF4-FFF2-40B4-BE49-F238E27FC236}">
                <a16:creationId xmlns:a16="http://schemas.microsoft.com/office/drawing/2014/main" id="{025B7C66-E161-44D4-AB62-95B491080A6F}"/>
              </a:ext>
            </a:extLst>
          </p:cNvPr>
          <p:cNvSpPr>
            <a:spLocks noChangeArrowheads="1"/>
          </p:cNvSpPr>
          <p:nvPr/>
        </p:nvSpPr>
        <p:spPr bwMode="auto">
          <a:xfrm>
            <a:off x="1003132" y="1933979"/>
            <a:ext cx="1980987" cy="1702288"/>
          </a:xfrm>
          <a:prstGeom prst="ellipse">
            <a:avLst/>
          </a:prstGeom>
          <a:solidFill>
            <a:schemeClr val="accent1"/>
          </a:solidFill>
          <a:ln w="63500">
            <a:solidFill>
              <a:schemeClr val="bg1"/>
            </a:solidFill>
            <a:round/>
            <a:headEnd/>
            <a:tailEnd/>
          </a:ln>
          <a:effectLst>
            <a:outerShdw blurRad="127000" dist="38100" dir="5400000" algn="ctr" rotWithShape="0">
              <a:prstClr val="black">
                <a:alpha val="40000"/>
              </a:prstClr>
            </a:outerShdw>
          </a:effectLst>
        </p:spPr>
        <p:txBody>
          <a:bodyPr lIns="82824" tIns="41411" rIns="82824" bIns="41411" anchor="ctr"/>
          <a:lstStyle/>
          <a:p>
            <a:pPr algn="ctr">
              <a:lnSpc>
                <a:spcPct val="120000"/>
              </a:lnSpc>
              <a:defRPr/>
            </a:pP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SMOTE[1]</a:t>
            </a:r>
            <a:endPar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pic>
        <p:nvPicPr>
          <p:cNvPr id="4" name="图片 3">
            <a:extLst>
              <a:ext uri="{FF2B5EF4-FFF2-40B4-BE49-F238E27FC236}">
                <a16:creationId xmlns:a16="http://schemas.microsoft.com/office/drawing/2014/main" id="{627B65DA-DE61-44F7-9FEC-229D0B085A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0184" y="1933979"/>
            <a:ext cx="4546228" cy="1884196"/>
          </a:xfrm>
          <a:prstGeom prst="rect">
            <a:avLst/>
          </a:prstGeom>
        </p:spPr>
      </p:pic>
      <p:sp>
        <p:nvSpPr>
          <p:cNvPr id="7" name="TextBox 22">
            <a:extLst>
              <a:ext uri="{FF2B5EF4-FFF2-40B4-BE49-F238E27FC236}">
                <a16:creationId xmlns:a16="http://schemas.microsoft.com/office/drawing/2014/main" id="{5328D20B-BD79-4E60-8F5A-65E4D130BF32}"/>
              </a:ext>
            </a:extLst>
          </p:cNvPr>
          <p:cNvSpPr txBox="1"/>
          <p:nvPr/>
        </p:nvSpPr>
        <p:spPr>
          <a:xfrm>
            <a:off x="4514482" y="324965"/>
            <a:ext cx="3163046" cy="523220"/>
          </a:xfrm>
          <a:prstGeom prst="rect">
            <a:avLst/>
          </a:prstGeom>
          <a:noFill/>
        </p:spPr>
        <p:txBody>
          <a:bodyPr wrap="none" rtlCol="0">
            <a:spAutoFit/>
          </a:bodyPr>
          <a:lstStyle/>
          <a:p>
            <a:pPr algn="ctr"/>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Theoretical Basis</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cxnSp>
        <p:nvCxnSpPr>
          <p:cNvPr id="8" name="直接连接符 7">
            <a:extLst>
              <a:ext uri="{FF2B5EF4-FFF2-40B4-BE49-F238E27FC236}">
                <a16:creationId xmlns:a16="http://schemas.microsoft.com/office/drawing/2014/main" id="{FB69881A-7029-414B-ABBC-BE39CBAA247F}"/>
              </a:ext>
            </a:extLst>
          </p:cNvPr>
          <p:cNvCxnSpPr/>
          <p:nvPr/>
        </p:nvCxnSpPr>
        <p:spPr>
          <a:xfrm>
            <a:off x="186070" y="6310423"/>
            <a:ext cx="11855302" cy="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0E9142D7-3195-401F-99F3-FF51713E56D8}"/>
              </a:ext>
            </a:extLst>
          </p:cNvPr>
          <p:cNvSpPr txBox="1"/>
          <p:nvPr/>
        </p:nvSpPr>
        <p:spPr>
          <a:xfrm>
            <a:off x="186070" y="6310423"/>
            <a:ext cx="10510121" cy="777392"/>
          </a:xfrm>
          <a:prstGeom prst="rect">
            <a:avLst/>
          </a:prstGeom>
          <a:noFill/>
        </p:spPr>
        <p:txBody>
          <a:bodyPr wrap="none" rtlCol="0">
            <a:spAutoFit/>
          </a:bodyPr>
          <a:lstStyle/>
          <a:p>
            <a:pPr lvl="0">
              <a:buSzPts val="1100"/>
            </a:pPr>
            <a:r>
              <a:rPr lang="en-US" altLang="zh-CN" sz="800" kern="100" dirty="0">
                <a:solidFill>
                  <a:srgbClr val="0070C0"/>
                </a:solidFill>
                <a:effectLst/>
                <a:latin typeface="Arial" panose="020B0604020202020204" pitchFamily="34" charset="0"/>
                <a:ea typeface="Arial" panose="020B0604020202020204" pitchFamily="34" charset="0"/>
                <a:cs typeface="Arial" panose="020B0604020202020204" pitchFamily="34" charset="0"/>
              </a:rPr>
              <a:t>[1] Chawla, N. V., Bowyer, K. W., Hall, L. O., &amp; </a:t>
            </a:r>
            <a:r>
              <a:rPr lang="en-US" altLang="zh-CN" sz="800" kern="100" dirty="0" err="1">
                <a:solidFill>
                  <a:srgbClr val="0070C0"/>
                </a:solidFill>
                <a:effectLst/>
                <a:latin typeface="Arial" panose="020B0604020202020204" pitchFamily="34" charset="0"/>
                <a:ea typeface="Arial" panose="020B0604020202020204" pitchFamily="34" charset="0"/>
                <a:cs typeface="Arial" panose="020B0604020202020204" pitchFamily="34" charset="0"/>
              </a:rPr>
              <a:t>Kegelmeyer</a:t>
            </a:r>
            <a:r>
              <a:rPr lang="en-US" altLang="zh-CN" sz="800" kern="100" dirty="0">
                <a:solidFill>
                  <a:srgbClr val="0070C0"/>
                </a:solidFill>
                <a:effectLst/>
                <a:latin typeface="Arial" panose="020B0604020202020204" pitchFamily="34" charset="0"/>
                <a:ea typeface="Arial" panose="020B0604020202020204" pitchFamily="34" charset="0"/>
                <a:cs typeface="Arial" panose="020B0604020202020204" pitchFamily="34" charset="0"/>
              </a:rPr>
              <a:t>, W. P. (2002). SMOTE: synthetic minority over-sampling technique. </a:t>
            </a:r>
            <a:r>
              <a:rPr lang="en-US" altLang="zh-CN" sz="800" i="1" kern="100" dirty="0">
                <a:solidFill>
                  <a:srgbClr val="0070C0"/>
                </a:solidFill>
                <a:effectLst/>
                <a:latin typeface="Arial" panose="020B0604020202020204" pitchFamily="34" charset="0"/>
                <a:ea typeface="Arial" panose="020B0604020202020204" pitchFamily="34" charset="0"/>
                <a:cs typeface="Arial" panose="020B0604020202020204" pitchFamily="34" charset="0"/>
              </a:rPr>
              <a:t>Journal of artificial intelligence research</a:t>
            </a:r>
            <a:r>
              <a:rPr lang="en-US" altLang="zh-CN" sz="800" kern="100" dirty="0">
                <a:solidFill>
                  <a:srgbClr val="0070C0"/>
                </a:solidFill>
                <a:effectLst/>
                <a:latin typeface="Arial" panose="020B0604020202020204" pitchFamily="34" charset="0"/>
                <a:ea typeface="Arial" panose="020B0604020202020204" pitchFamily="34" charset="0"/>
                <a:cs typeface="Arial" panose="020B0604020202020204" pitchFamily="34" charset="0"/>
              </a:rPr>
              <a:t>, </a:t>
            </a:r>
            <a:r>
              <a:rPr lang="en-US" altLang="zh-CN" sz="800" i="1" kern="100" dirty="0">
                <a:solidFill>
                  <a:srgbClr val="0070C0"/>
                </a:solidFill>
                <a:effectLst/>
                <a:latin typeface="Arial" panose="020B0604020202020204" pitchFamily="34" charset="0"/>
                <a:ea typeface="Arial" panose="020B0604020202020204" pitchFamily="34" charset="0"/>
                <a:cs typeface="Arial" panose="020B0604020202020204" pitchFamily="34" charset="0"/>
              </a:rPr>
              <a:t>16</a:t>
            </a:r>
            <a:r>
              <a:rPr lang="en-US" altLang="zh-CN" sz="800" kern="100" dirty="0">
                <a:solidFill>
                  <a:srgbClr val="0070C0"/>
                </a:solidFill>
                <a:effectLst/>
                <a:latin typeface="Arial" panose="020B0604020202020204" pitchFamily="34" charset="0"/>
                <a:ea typeface="Arial" panose="020B0604020202020204" pitchFamily="34" charset="0"/>
                <a:cs typeface="Arial" panose="020B0604020202020204" pitchFamily="34" charset="0"/>
              </a:rPr>
              <a:t>, 321-357.</a:t>
            </a:r>
          </a:p>
          <a:p>
            <a:pPr lvl="0">
              <a:buSzPts val="1100"/>
            </a:pPr>
            <a:r>
              <a:rPr lang="en-US" altLang="zh-CN" sz="800" kern="100" dirty="0">
                <a:solidFill>
                  <a:srgbClr val="0070C0"/>
                </a:solidFill>
                <a:effectLst/>
                <a:latin typeface="Arial" panose="020B0604020202020204" pitchFamily="34" charset="0"/>
                <a:ea typeface="Arial" panose="020B0604020202020204" pitchFamily="34" charset="0"/>
                <a:cs typeface="Arial" panose="020B0604020202020204" pitchFamily="34" charset="0"/>
              </a:rPr>
              <a:t>[2] </a:t>
            </a:r>
            <a:r>
              <a:rPr lang="en-US" altLang="zh-CN" sz="800" kern="100" dirty="0" err="1">
                <a:solidFill>
                  <a:srgbClr val="0070C0"/>
                </a:solidFill>
                <a:effectLst/>
                <a:latin typeface="Arial" panose="020B0604020202020204" pitchFamily="34" charset="0"/>
                <a:ea typeface="Arial" panose="020B0604020202020204" pitchFamily="34" charset="0"/>
                <a:cs typeface="Arial" panose="020B0604020202020204" pitchFamily="34" charset="0"/>
              </a:rPr>
              <a:t>Barua</a:t>
            </a:r>
            <a:r>
              <a:rPr lang="en-US" altLang="zh-CN" sz="800" kern="100" dirty="0">
                <a:solidFill>
                  <a:srgbClr val="0070C0"/>
                </a:solidFill>
                <a:effectLst/>
                <a:latin typeface="Arial" panose="020B0604020202020204" pitchFamily="34" charset="0"/>
                <a:ea typeface="Arial" panose="020B0604020202020204" pitchFamily="34" charset="0"/>
                <a:cs typeface="Arial" panose="020B0604020202020204" pitchFamily="34" charset="0"/>
              </a:rPr>
              <a:t>, S., Islam, M. M., Yao, X., &amp; </a:t>
            </a:r>
            <a:r>
              <a:rPr lang="en-US" altLang="zh-CN" sz="800" kern="100" dirty="0" err="1">
                <a:solidFill>
                  <a:srgbClr val="0070C0"/>
                </a:solidFill>
                <a:effectLst/>
                <a:latin typeface="Arial" panose="020B0604020202020204" pitchFamily="34" charset="0"/>
                <a:ea typeface="Arial" panose="020B0604020202020204" pitchFamily="34" charset="0"/>
                <a:cs typeface="Arial" panose="020B0604020202020204" pitchFamily="34" charset="0"/>
              </a:rPr>
              <a:t>Murase</a:t>
            </a:r>
            <a:r>
              <a:rPr lang="en-US" altLang="zh-CN" sz="800" kern="100" dirty="0">
                <a:solidFill>
                  <a:srgbClr val="0070C0"/>
                </a:solidFill>
                <a:effectLst/>
                <a:latin typeface="Arial" panose="020B0604020202020204" pitchFamily="34" charset="0"/>
                <a:ea typeface="Arial" panose="020B0604020202020204" pitchFamily="34" charset="0"/>
                <a:cs typeface="Arial" panose="020B0604020202020204" pitchFamily="34" charset="0"/>
              </a:rPr>
              <a:t>, K. (2012). MWMOTE--majority weighted minority oversampling technique for imbalanced data set learning. </a:t>
            </a:r>
            <a:r>
              <a:rPr lang="en-US" altLang="zh-CN" sz="800" i="1" kern="100" dirty="0">
                <a:solidFill>
                  <a:srgbClr val="0070C0"/>
                </a:solidFill>
                <a:effectLst/>
                <a:latin typeface="Arial" panose="020B0604020202020204" pitchFamily="34" charset="0"/>
                <a:ea typeface="Arial" panose="020B0604020202020204" pitchFamily="34" charset="0"/>
                <a:cs typeface="Arial" panose="020B0604020202020204" pitchFamily="34" charset="0"/>
              </a:rPr>
              <a:t>IEEE Transactions on Knowledge and Data Engineering</a:t>
            </a:r>
            <a:r>
              <a:rPr lang="en-US" altLang="zh-CN" sz="800" kern="100" dirty="0">
                <a:solidFill>
                  <a:srgbClr val="0070C0"/>
                </a:solidFill>
                <a:effectLst/>
                <a:latin typeface="Arial" panose="020B0604020202020204" pitchFamily="34" charset="0"/>
                <a:ea typeface="Arial" panose="020B0604020202020204" pitchFamily="34" charset="0"/>
                <a:cs typeface="Arial" panose="020B0604020202020204" pitchFamily="34" charset="0"/>
              </a:rPr>
              <a:t>, </a:t>
            </a:r>
            <a:r>
              <a:rPr lang="en-US" altLang="zh-CN" sz="800" i="1" kern="100" dirty="0">
                <a:solidFill>
                  <a:srgbClr val="0070C0"/>
                </a:solidFill>
                <a:effectLst/>
                <a:latin typeface="Arial" panose="020B0604020202020204" pitchFamily="34" charset="0"/>
                <a:ea typeface="Arial" panose="020B0604020202020204" pitchFamily="34" charset="0"/>
                <a:cs typeface="Arial" panose="020B0604020202020204" pitchFamily="34" charset="0"/>
              </a:rPr>
              <a:t>26</a:t>
            </a:r>
            <a:r>
              <a:rPr lang="en-US" altLang="zh-CN" sz="800" kern="100" dirty="0">
                <a:solidFill>
                  <a:srgbClr val="0070C0"/>
                </a:solidFill>
                <a:effectLst/>
                <a:latin typeface="Arial" panose="020B0604020202020204" pitchFamily="34" charset="0"/>
                <a:ea typeface="Arial" panose="020B0604020202020204" pitchFamily="34" charset="0"/>
                <a:cs typeface="Arial" panose="020B0604020202020204" pitchFamily="34" charset="0"/>
              </a:rPr>
              <a:t>(2), 405-425.</a:t>
            </a:r>
          </a:p>
          <a:p>
            <a:pPr lvl="0">
              <a:buSzPts val="1100"/>
            </a:pPr>
            <a:r>
              <a:rPr lang="en-US" altLang="zh-CN" sz="800" dirty="0">
                <a:solidFill>
                  <a:schemeClr val="accent1">
                    <a:lumMod val="75000"/>
                  </a:schemeClr>
                </a:solidFill>
                <a:latin typeface="Arial" panose="020B0604020202020204" pitchFamily="34" charset="0"/>
                <a:cs typeface="Arial" panose="020B0604020202020204" pitchFamily="34" charset="0"/>
              </a:rPr>
              <a:t>[3] J. F. Kong, “What is a class imbalance classification problem?” https://ecole-itn.eu/ </a:t>
            </a:r>
            <a:r>
              <a:rPr lang="en-US" altLang="zh-CN" sz="800" dirty="0" err="1">
                <a:solidFill>
                  <a:schemeClr val="accent1">
                    <a:lumMod val="75000"/>
                  </a:schemeClr>
                </a:solidFill>
                <a:latin typeface="Arial" panose="020B0604020202020204" pitchFamily="34" charset="0"/>
                <a:cs typeface="Arial" panose="020B0604020202020204" pitchFamily="34" charset="0"/>
              </a:rPr>
              <a:t>ecole</a:t>
            </a:r>
            <a:r>
              <a:rPr lang="en-US" altLang="zh-CN" sz="800" dirty="0">
                <a:solidFill>
                  <a:schemeClr val="accent1">
                    <a:lumMod val="75000"/>
                  </a:schemeClr>
                </a:solidFill>
                <a:latin typeface="Arial" panose="020B0604020202020204" pitchFamily="34" charset="0"/>
                <a:cs typeface="Arial" panose="020B0604020202020204" pitchFamily="34" charset="0"/>
              </a:rPr>
              <a:t>-blog/#1574339393650-53e7d5da-805b, 2009.</a:t>
            </a:r>
          </a:p>
          <a:p>
            <a:pPr lvl="0" algn="just">
              <a:lnSpc>
                <a:spcPct val="150000"/>
              </a:lnSpc>
              <a:spcBef>
                <a:spcPts val="1200"/>
              </a:spcBef>
              <a:spcAft>
                <a:spcPts val="1200"/>
              </a:spcAft>
              <a:buSzPts val="1100"/>
            </a:pPr>
            <a:endParaRPr lang="zh-CN" altLang="zh-CN" sz="800" kern="100" dirty="0">
              <a:solidFill>
                <a:srgbClr val="0070C0"/>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11" name="Oval 19">
            <a:extLst>
              <a:ext uri="{FF2B5EF4-FFF2-40B4-BE49-F238E27FC236}">
                <a16:creationId xmlns:a16="http://schemas.microsoft.com/office/drawing/2014/main" id="{54F848F8-7098-4642-92A3-F91900184F2C}"/>
              </a:ext>
            </a:extLst>
          </p:cNvPr>
          <p:cNvSpPr>
            <a:spLocks noChangeArrowheads="1"/>
          </p:cNvSpPr>
          <p:nvPr/>
        </p:nvSpPr>
        <p:spPr bwMode="auto">
          <a:xfrm>
            <a:off x="1003133" y="4100628"/>
            <a:ext cx="1829714" cy="1702288"/>
          </a:xfrm>
          <a:prstGeom prst="ellipse">
            <a:avLst/>
          </a:prstGeom>
          <a:solidFill>
            <a:schemeClr val="accent1"/>
          </a:solidFill>
          <a:ln w="63500">
            <a:solidFill>
              <a:schemeClr val="bg1"/>
            </a:solidFill>
            <a:round/>
            <a:headEnd/>
            <a:tailEnd/>
          </a:ln>
          <a:effectLst>
            <a:outerShdw blurRad="127000" dist="38100" dir="5400000" algn="ctr" rotWithShape="0">
              <a:prstClr val="black">
                <a:alpha val="40000"/>
              </a:prstClr>
            </a:outerShdw>
          </a:effectLst>
        </p:spPr>
        <p:txBody>
          <a:bodyPr lIns="82824" tIns="41411" rIns="82824" bIns="41411" anchor="ctr"/>
          <a:lstStyle/>
          <a:p>
            <a:pPr algn="ctr">
              <a:lnSpc>
                <a:spcPct val="120000"/>
              </a:lnSpc>
              <a:defRPr/>
            </a:pPr>
            <a:r>
              <a:rPr lang="en-US" altLang="zh-CN"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MWMOTE [2]</a:t>
            </a:r>
            <a:endParaRPr lang="zh-CN" altLang="en-US" b="1" kern="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3" name="文本1">
            <a:extLst>
              <a:ext uri="{FF2B5EF4-FFF2-40B4-BE49-F238E27FC236}">
                <a16:creationId xmlns:a16="http://schemas.microsoft.com/office/drawing/2014/main" id="{725C5AC6-0B4A-4592-BC48-5276B43156EA}"/>
              </a:ext>
            </a:extLst>
          </p:cNvPr>
          <p:cNvSpPr>
            <a:spLocks noChangeArrowheads="1"/>
          </p:cNvSpPr>
          <p:nvPr/>
        </p:nvSpPr>
        <p:spPr bwMode="gray">
          <a:xfrm>
            <a:off x="4341325" y="4317757"/>
            <a:ext cx="6672405" cy="1506037"/>
          </a:xfrm>
          <a:prstGeom prst="roundRect">
            <a:avLst>
              <a:gd name="adj" fmla="val 11505"/>
            </a:avLst>
          </a:prstGeom>
          <a:noFill/>
          <a:ln w="15875" cap="flat" cmpd="sng" algn="ctr">
            <a:solidFill>
              <a:schemeClr val="tx1">
                <a:lumMod val="50000"/>
                <a:lumOff val="50000"/>
              </a:schemeClr>
            </a:solidFill>
            <a:prstDash val="solid"/>
          </a:ln>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en-US" altLang="zh-CN" sz="1400" b="1" dirty="0">
                <a:effectLst/>
                <a:latin typeface="Arial" panose="020B0604020202020204" pitchFamily="34" charset="0"/>
                <a:cs typeface="Arial" panose="020B0604020202020204" pitchFamily="34" charset="0"/>
              </a:rPr>
              <a:t>Assign weights to the minority samples that are difficult to learn </a:t>
            </a:r>
            <a:r>
              <a:rPr lang="en-US" altLang="zh-CN" sz="1400" dirty="0">
                <a:effectLst/>
                <a:latin typeface="Arial" panose="020B0604020202020204" pitchFamily="34" charset="0"/>
                <a:cs typeface="Arial" panose="020B0604020202020204" pitchFamily="34" charset="0"/>
              </a:rPr>
              <a:t>according to the distance from the majority samples</a:t>
            </a:r>
          </a:p>
          <a:p>
            <a:pPr fontAlgn="base">
              <a:lnSpc>
                <a:spcPct val="120000"/>
              </a:lnSpc>
              <a:spcBef>
                <a:spcPct val="0"/>
              </a:spcBef>
              <a:spcAft>
                <a:spcPct val="0"/>
              </a:spcAft>
              <a:defRPr/>
            </a:pPr>
            <a:r>
              <a:rPr lang="en-US" altLang="zh-CN" sz="1400" dirty="0">
                <a:effectLst/>
                <a:latin typeface="Arial" panose="020B0604020202020204" pitchFamily="34" charset="0"/>
                <a:cs typeface="Arial" panose="020B0604020202020204" pitchFamily="34" charset="0"/>
              </a:rPr>
              <a:t>uses </a:t>
            </a:r>
            <a:r>
              <a:rPr lang="en-US" altLang="zh-CN" sz="1400" b="1" dirty="0">
                <a:effectLst/>
                <a:latin typeface="Arial" panose="020B0604020202020204" pitchFamily="34" charset="0"/>
                <a:cs typeface="Arial" panose="020B0604020202020204" pitchFamily="34" charset="0"/>
              </a:rPr>
              <a:t>clustering algorithm to synthesize samples from the weighted minority samples</a:t>
            </a:r>
            <a:r>
              <a:rPr lang="en-US" altLang="zh-CN" sz="1400" dirty="0">
                <a:effectLst/>
                <a:latin typeface="Arial" panose="020B0604020202020204" pitchFamily="34" charset="0"/>
                <a:cs typeface="Arial" panose="020B0604020202020204" pitchFamily="34" charset="0"/>
              </a:rPr>
              <a:t> to ensure that these new synthetic samples are located in the minority region</a:t>
            </a:r>
            <a:endParaRPr lang="zh-CN" altLang="zh-CN" sz="14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3" name="文本框 2">
            <a:extLst>
              <a:ext uri="{FF2B5EF4-FFF2-40B4-BE49-F238E27FC236}">
                <a16:creationId xmlns:a16="http://schemas.microsoft.com/office/drawing/2014/main" id="{650F359F-9B9C-4DCD-9A44-19CF0422A466}"/>
              </a:ext>
            </a:extLst>
          </p:cNvPr>
          <p:cNvSpPr txBox="1"/>
          <p:nvPr/>
        </p:nvSpPr>
        <p:spPr>
          <a:xfrm>
            <a:off x="7636898" y="3739200"/>
            <a:ext cx="893852" cy="215444"/>
          </a:xfrm>
          <a:prstGeom prst="rect">
            <a:avLst/>
          </a:prstGeom>
          <a:noFill/>
        </p:spPr>
        <p:txBody>
          <a:bodyPr wrap="square" rtlCol="0">
            <a:spAutoFit/>
          </a:bodyPr>
          <a:lstStyle/>
          <a:p>
            <a:r>
              <a:rPr lang="en-US" altLang="zh-CN" sz="800" dirty="0">
                <a:solidFill>
                  <a:schemeClr val="accent1">
                    <a:lumMod val="75000"/>
                  </a:schemeClr>
                </a:solidFill>
              </a:rPr>
              <a:t>Source: [3]</a:t>
            </a:r>
            <a:endParaRPr lang="zh-CN" altLang="en-US" sz="800" dirty="0">
              <a:solidFill>
                <a:schemeClr val="accent1">
                  <a:lumMod val="75000"/>
                </a:schemeClr>
              </a:solidFill>
            </a:endParaRPr>
          </a:p>
        </p:txBody>
      </p:sp>
    </p:spTree>
    <p:extLst>
      <p:ext uri="{BB962C8B-B14F-4D97-AF65-F5344CB8AC3E}">
        <p14:creationId xmlns:p14="http://schemas.microsoft.com/office/powerpoint/2010/main" val="37550104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637D8292-935B-4A4A-AB4B-2431BF1C7595}"/>
              </a:ext>
            </a:extLst>
          </p:cNvPr>
          <p:cNvSpPr/>
          <p:nvPr/>
        </p:nvSpPr>
        <p:spPr>
          <a:xfrm>
            <a:off x="3032486" y="1060412"/>
            <a:ext cx="6127028" cy="602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Overview of Algorithms on Imbalanced Classification</a:t>
            </a:r>
            <a:endParaRPr lang="zh-CN" altLang="en-US" dirty="0">
              <a:latin typeface="Arial" panose="020B0604020202020204" pitchFamily="34" charset="0"/>
              <a:cs typeface="Arial" panose="020B0604020202020204" pitchFamily="34" charset="0"/>
            </a:endParaRPr>
          </a:p>
        </p:txBody>
      </p:sp>
      <p:sp>
        <p:nvSpPr>
          <p:cNvPr id="5" name="Oval 19">
            <a:extLst>
              <a:ext uri="{FF2B5EF4-FFF2-40B4-BE49-F238E27FC236}">
                <a16:creationId xmlns:a16="http://schemas.microsoft.com/office/drawing/2014/main" id="{8059DFF9-FAB3-4D13-AAA9-787A613C9A45}"/>
              </a:ext>
            </a:extLst>
          </p:cNvPr>
          <p:cNvSpPr>
            <a:spLocks noChangeArrowheads="1"/>
          </p:cNvSpPr>
          <p:nvPr/>
        </p:nvSpPr>
        <p:spPr bwMode="auto">
          <a:xfrm>
            <a:off x="716661" y="2825433"/>
            <a:ext cx="2244506" cy="2036472"/>
          </a:xfrm>
          <a:prstGeom prst="ellipse">
            <a:avLst/>
          </a:prstGeom>
          <a:solidFill>
            <a:schemeClr val="accent1"/>
          </a:solidFill>
          <a:ln w="63500">
            <a:solidFill>
              <a:schemeClr val="bg1"/>
            </a:solidFill>
            <a:round/>
            <a:headEnd/>
            <a:tailEnd/>
          </a:ln>
          <a:effectLst>
            <a:outerShdw blurRad="127000" dist="38100" dir="5400000" algn="ctr" rotWithShape="0">
              <a:prstClr val="black">
                <a:alpha val="40000"/>
              </a:prstClr>
            </a:outerShdw>
          </a:effectLst>
        </p:spPr>
        <p:txBody>
          <a:bodyPr lIns="82824" tIns="41411" rIns="82824" bIns="41411" anchor="ctr"/>
          <a:lstStyle/>
          <a:p>
            <a:pPr algn="ctr">
              <a:lnSpc>
                <a:spcPct val="120000"/>
              </a:lnSpc>
              <a:defRPr/>
            </a:pP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AdaBoost [1]</a:t>
            </a:r>
            <a:endPar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pic>
        <p:nvPicPr>
          <p:cNvPr id="4" name="图片 3">
            <a:extLst>
              <a:ext uri="{FF2B5EF4-FFF2-40B4-BE49-F238E27FC236}">
                <a16:creationId xmlns:a16="http://schemas.microsoft.com/office/drawing/2014/main" id="{E22B8364-0E70-4A8A-8EF9-0823090587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20838" y="1874938"/>
            <a:ext cx="6113379" cy="4300870"/>
          </a:xfrm>
          <a:prstGeom prst="rect">
            <a:avLst/>
          </a:prstGeom>
        </p:spPr>
      </p:pic>
      <p:sp>
        <p:nvSpPr>
          <p:cNvPr id="7" name="TextBox 22">
            <a:extLst>
              <a:ext uri="{FF2B5EF4-FFF2-40B4-BE49-F238E27FC236}">
                <a16:creationId xmlns:a16="http://schemas.microsoft.com/office/drawing/2014/main" id="{B64AAAD4-EAF9-4E55-B996-FDC50529194A}"/>
              </a:ext>
            </a:extLst>
          </p:cNvPr>
          <p:cNvSpPr txBox="1"/>
          <p:nvPr/>
        </p:nvSpPr>
        <p:spPr>
          <a:xfrm>
            <a:off x="4514482" y="324965"/>
            <a:ext cx="3163046" cy="523220"/>
          </a:xfrm>
          <a:prstGeom prst="rect">
            <a:avLst/>
          </a:prstGeom>
          <a:noFill/>
        </p:spPr>
        <p:txBody>
          <a:bodyPr wrap="none" rtlCol="0">
            <a:spAutoFit/>
          </a:bodyPr>
          <a:lstStyle/>
          <a:p>
            <a:pPr algn="ctr"/>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Theoretical Basis</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cxnSp>
        <p:nvCxnSpPr>
          <p:cNvPr id="8" name="直接连接符 7">
            <a:extLst>
              <a:ext uri="{FF2B5EF4-FFF2-40B4-BE49-F238E27FC236}">
                <a16:creationId xmlns:a16="http://schemas.microsoft.com/office/drawing/2014/main" id="{CAFD2134-541C-4FC7-9269-31296F59C38B}"/>
              </a:ext>
            </a:extLst>
          </p:cNvPr>
          <p:cNvCxnSpPr/>
          <p:nvPr/>
        </p:nvCxnSpPr>
        <p:spPr>
          <a:xfrm>
            <a:off x="186070" y="6310423"/>
            <a:ext cx="11855302" cy="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A7B478BA-B57E-4D1A-B024-3C63E6474E45}"/>
              </a:ext>
            </a:extLst>
          </p:cNvPr>
          <p:cNvSpPr txBox="1"/>
          <p:nvPr/>
        </p:nvSpPr>
        <p:spPr>
          <a:xfrm>
            <a:off x="186070" y="6363758"/>
            <a:ext cx="8534388" cy="338554"/>
          </a:xfrm>
          <a:prstGeom prst="rect">
            <a:avLst/>
          </a:prstGeom>
          <a:noFill/>
        </p:spPr>
        <p:txBody>
          <a:bodyPr wrap="none" rtlCol="0">
            <a:spAutoFit/>
          </a:bodyPr>
          <a:lstStyle/>
          <a:p>
            <a:r>
              <a:rPr lang="de-DE" altLang="zh-CN" sz="800" kern="100" dirty="0">
                <a:solidFill>
                  <a:srgbClr val="0070C0"/>
                </a:solidFill>
                <a:effectLst/>
                <a:latin typeface="Arial" panose="020B0604020202020204" pitchFamily="34" charset="0"/>
                <a:ea typeface="Arial" panose="020B0604020202020204" pitchFamily="34" charset="0"/>
                <a:cs typeface="Arial" panose="020B0604020202020204" pitchFamily="34" charset="0"/>
              </a:rPr>
              <a:t>[1] Freund, Y., &amp; Schapire, R. E. (1997). </a:t>
            </a:r>
            <a:r>
              <a:rPr lang="en-US" altLang="zh-CN" sz="800" kern="100" dirty="0">
                <a:solidFill>
                  <a:srgbClr val="0070C0"/>
                </a:solidFill>
                <a:effectLst/>
                <a:latin typeface="Arial" panose="020B0604020202020204" pitchFamily="34" charset="0"/>
                <a:ea typeface="Arial" panose="020B0604020202020204" pitchFamily="34" charset="0"/>
                <a:cs typeface="Arial" panose="020B0604020202020204" pitchFamily="34" charset="0"/>
              </a:rPr>
              <a:t>A decision-theoretic generalization of on-line learning and an application to boosting. </a:t>
            </a:r>
            <a:r>
              <a:rPr lang="en-US" altLang="zh-CN" sz="800" i="1" kern="100" dirty="0">
                <a:solidFill>
                  <a:srgbClr val="0070C0"/>
                </a:solidFill>
                <a:effectLst/>
                <a:latin typeface="Arial" panose="020B0604020202020204" pitchFamily="34" charset="0"/>
                <a:ea typeface="Arial" panose="020B0604020202020204" pitchFamily="34" charset="0"/>
                <a:cs typeface="Arial" panose="020B0604020202020204" pitchFamily="34" charset="0"/>
              </a:rPr>
              <a:t>Journal of computer and system sciences</a:t>
            </a:r>
            <a:r>
              <a:rPr lang="en-US" altLang="zh-CN" sz="800" kern="100" dirty="0">
                <a:solidFill>
                  <a:srgbClr val="0070C0"/>
                </a:solidFill>
                <a:effectLst/>
                <a:latin typeface="Arial" panose="020B0604020202020204" pitchFamily="34" charset="0"/>
                <a:ea typeface="Arial" panose="020B0604020202020204" pitchFamily="34" charset="0"/>
                <a:cs typeface="Arial" panose="020B0604020202020204" pitchFamily="34" charset="0"/>
              </a:rPr>
              <a:t>, </a:t>
            </a:r>
            <a:r>
              <a:rPr lang="en-US" altLang="zh-CN" sz="800" i="1" kern="100" dirty="0">
                <a:solidFill>
                  <a:srgbClr val="0070C0"/>
                </a:solidFill>
                <a:effectLst/>
                <a:latin typeface="Arial" panose="020B0604020202020204" pitchFamily="34" charset="0"/>
                <a:ea typeface="Arial" panose="020B0604020202020204" pitchFamily="34" charset="0"/>
                <a:cs typeface="Arial" panose="020B0604020202020204" pitchFamily="34" charset="0"/>
              </a:rPr>
              <a:t>55</a:t>
            </a:r>
            <a:r>
              <a:rPr lang="en-US" altLang="zh-CN" sz="800" kern="100" dirty="0">
                <a:solidFill>
                  <a:srgbClr val="0070C0"/>
                </a:solidFill>
                <a:effectLst/>
                <a:latin typeface="Arial" panose="020B0604020202020204" pitchFamily="34" charset="0"/>
                <a:ea typeface="Arial" panose="020B0604020202020204" pitchFamily="34" charset="0"/>
                <a:cs typeface="Arial" panose="020B0604020202020204" pitchFamily="34" charset="0"/>
              </a:rPr>
              <a:t>(1), 119-139.</a:t>
            </a:r>
            <a:endParaRPr lang="zh-CN" altLang="zh-CN" sz="800" kern="100" dirty="0">
              <a:solidFill>
                <a:srgbClr val="0070C0"/>
              </a:solidFill>
              <a:effectLst/>
              <a:latin typeface="Arial" panose="020B0604020202020204" pitchFamily="34" charset="0"/>
              <a:ea typeface="Arial" panose="020B0604020202020204" pitchFamily="34" charset="0"/>
              <a:cs typeface="Times New Roman" panose="02020603050405020304" pitchFamily="18" charset="0"/>
            </a:endParaRPr>
          </a:p>
          <a:p>
            <a:endParaRPr lang="zh-CN" altLang="en-US" sz="800" dirty="0">
              <a:solidFill>
                <a:srgbClr val="0070C0"/>
              </a:solidFill>
            </a:endParaRPr>
          </a:p>
        </p:txBody>
      </p:sp>
    </p:spTree>
    <p:extLst>
      <p:ext uri="{BB962C8B-B14F-4D97-AF65-F5344CB8AC3E}">
        <p14:creationId xmlns:p14="http://schemas.microsoft.com/office/powerpoint/2010/main" val="42729271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箭头: 右 2">
            <a:extLst>
              <a:ext uri="{FF2B5EF4-FFF2-40B4-BE49-F238E27FC236}">
                <a16:creationId xmlns:a16="http://schemas.microsoft.com/office/drawing/2014/main" id="{F483C978-E9DE-404D-8FB2-2E31159905B7}"/>
              </a:ext>
            </a:extLst>
          </p:cNvPr>
          <p:cNvSpPr/>
          <p:nvPr/>
        </p:nvSpPr>
        <p:spPr>
          <a:xfrm>
            <a:off x="2564473" y="4965018"/>
            <a:ext cx="1612310" cy="211516"/>
          </a:xfrm>
          <a:prstGeom prst="rightArrow">
            <a:avLst/>
          </a:prstGeom>
          <a:solidFill>
            <a:schemeClr val="accent1">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圆角 1">
            <a:extLst>
              <a:ext uri="{FF2B5EF4-FFF2-40B4-BE49-F238E27FC236}">
                <a16:creationId xmlns:a16="http://schemas.microsoft.com/office/drawing/2014/main" id="{637D8292-935B-4A4A-AB4B-2431BF1C7595}"/>
              </a:ext>
            </a:extLst>
          </p:cNvPr>
          <p:cNvSpPr/>
          <p:nvPr/>
        </p:nvSpPr>
        <p:spPr>
          <a:xfrm>
            <a:off x="3032486" y="1060412"/>
            <a:ext cx="6127028" cy="602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Overview of Algorithms on Imbalanced Classification</a:t>
            </a:r>
            <a:endParaRPr lang="zh-CN" altLang="en-US" dirty="0">
              <a:latin typeface="Arial" panose="020B0604020202020204" pitchFamily="34" charset="0"/>
              <a:cs typeface="Arial" panose="020B0604020202020204" pitchFamily="34" charset="0"/>
            </a:endParaRPr>
          </a:p>
        </p:txBody>
      </p:sp>
      <p:sp>
        <p:nvSpPr>
          <p:cNvPr id="5" name="Oval 19">
            <a:extLst>
              <a:ext uri="{FF2B5EF4-FFF2-40B4-BE49-F238E27FC236}">
                <a16:creationId xmlns:a16="http://schemas.microsoft.com/office/drawing/2014/main" id="{8059DFF9-FAB3-4D13-AAA9-787A613C9A45}"/>
              </a:ext>
            </a:extLst>
          </p:cNvPr>
          <p:cNvSpPr>
            <a:spLocks noChangeArrowheads="1"/>
          </p:cNvSpPr>
          <p:nvPr/>
        </p:nvSpPr>
        <p:spPr bwMode="auto">
          <a:xfrm>
            <a:off x="716661" y="1957171"/>
            <a:ext cx="2149369" cy="1748196"/>
          </a:xfrm>
          <a:prstGeom prst="ellipse">
            <a:avLst/>
          </a:prstGeom>
          <a:solidFill>
            <a:schemeClr val="accent1"/>
          </a:solidFill>
          <a:ln w="63500">
            <a:solidFill>
              <a:schemeClr val="bg1"/>
            </a:solidFill>
            <a:round/>
            <a:headEnd/>
            <a:tailEnd/>
          </a:ln>
          <a:effectLst>
            <a:outerShdw blurRad="127000" dist="38100" dir="5400000" algn="ctr" rotWithShape="0">
              <a:prstClr val="black">
                <a:alpha val="40000"/>
              </a:prstClr>
            </a:outerShdw>
          </a:effectLst>
        </p:spPr>
        <p:txBody>
          <a:bodyPr lIns="82824" tIns="41411" rIns="82824" bIns="41411" anchor="ctr"/>
          <a:lstStyle/>
          <a:p>
            <a:pPr algn="ctr">
              <a:lnSpc>
                <a:spcPct val="120000"/>
              </a:lnSpc>
              <a:defRPr/>
            </a:pP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RUSBoost [1]</a:t>
            </a:r>
            <a:endPar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6" name="矩形: 圆角 5">
            <a:extLst>
              <a:ext uri="{FF2B5EF4-FFF2-40B4-BE49-F238E27FC236}">
                <a16:creationId xmlns:a16="http://schemas.microsoft.com/office/drawing/2014/main" id="{DA74B294-819C-4EA6-BC64-9A0F364057DD}"/>
              </a:ext>
            </a:extLst>
          </p:cNvPr>
          <p:cNvSpPr/>
          <p:nvPr/>
        </p:nvSpPr>
        <p:spPr>
          <a:xfrm>
            <a:off x="3718196" y="1941232"/>
            <a:ext cx="3334779" cy="40423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RUS </a:t>
            </a:r>
            <a:r>
              <a:rPr lang="en-US" altLang="zh-CN" dirty="0">
                <a:sym typeface="Wingdings" panose="05000000000000000000" pitchFamily="2" charset="2"/>
              </a:rPr>
              <a:t> </a:t>
            </a:r>
            <a:r>
              <a:rPr lang="en-US" altLang="zh-CN" dirty="0"/>
              <a:t>Random Under-sampling</a:t>
            </a:r>
            <a:endParaRPr lang="zh-CN" altLang="en-US" dirty="0"/>
          </a:p>
        </p:txBody>
      </p:sp>
      <p:sp>
        <p:nvSpPr>
          <p:cNvPr id="9" name="矩形: 圆角 8">
            <a:extLst>
              <a:ext uri="{FF2B5EF4-FFF2-40B4-BE49-F238E27FC236}">
                <a16:creationId xmlns:a16="http://schemas.microsoft.com/office/drawing/2014/main" id="{59B0EF52-82D6-42D6-BBED-49381DDC9D56}"/>
              </a:ext>
            </a:extLst>
          </p:cNvPr>
          <p:cNvSpPr/>
          <p:nvPr/>
        </p:nvSpPr>
        <p:spPr>
          <a:xfrm>
            <a:off x="3718197" y="3336706"/>
            <a:ext cx="3334779" cy="40423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Boost </a:t>
            </a:r>
            <a:r>
              <a:rPr lang="en-US" altLang="zh-CN" dirty="0">
                <a:sym typeface="Wingdings" panose="05000000000000000000" pitchFamily="2" charset="2"/>
              </a:rPr>
              <a:t> AdaBoost.M2</a:t>
            </a:r>
            <a:endParaRPr lang="zh-CN" altLang="en-US" dirty="0"/>
          </a:p>
        </p:txBody>
      </p:sp>
      <p:sp>
        <p:nvSpPr>
          <p:cNvPr id="12" name="Oval 19">
            <a:extLst>
              <a:ext uri="{FF2B5EF4-FFF2-40B4-BE49-F238E27FC236}">
                <a16:creationId xmlns:a16="http://schemas.microsoft.com/office/drawing/2014/main" id="{BBCEF41F-8D33-4C8D-B8E1-230A565FC6E6}"/>
              </a:ext>
            </a:extLst>
          </p:cNvPr>
          <p:cNvSpPr>
            <a:spLocks noChangeArrowheads="1"/>
          </p:cNvSpPr>
          <p:nvPr/>
        </p:nvSpPr>
        <p:spPr bwMode="auto">
          <a:xfrm>
            <a:off x="716661" y="4253225"/>
            <a:ext cx="2149369" cy="1748196"/>
          </a:xfrm>
          <a:prstGeom prst="ellipse">
            <a:avLst/>
          </a:prstGeom>
          <a:solidFill>
            <a:schemeClr val="accent1"/>
          </a:solidFill>
          <a:ln w="63500">
            <a:solidFill>
              <a:schemeClr val="bg1"/>
            </a:solidFill>
            <a:round/>
            <a:headEnd/>
            <a:tailEnd/>
          </a:ln>
          <a:effectLst>
            <a:outerShdw blurRad="127000" dist="38100" dir="5400000" algn="ctr" rotWithShape="0">
              <a:prstClr val="black">
                <a:alpha val="40000"/>
              </a:prstClr>
            </a:outerShdw>
          </a:effectLst>
        </p:spPr>
        <p:txBody>
          <a:bodyPr lIns="82824" tIns="41411" rIns="82824" bIns="41411" anchor="ctr"/>
          <a:lstStyle/>
          <a:p>
            <a:pPr algn="ctr">
              <a:lnSpc>
                <a:spcPct val="120000"/>
              </a:lnSpc>
              <a:defRPr/>
            </a:pP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CAdaMEC [2]</a:t>
            </a:r>
            <a:endPar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3" name="文本1">
            <a:extLst>
              <a:ext uri="{FF2B5EF4-FFF2-40B4-BE49-F238E27FC236}">
                <a16:creationId xmlns:a16="http://schemas.microsoft.com/office/drawing/2014/main" id="{210F9229-4E43-46B8-98B1-903FB608ED5E}"/>
              </a:ext>
            </a:extLst>
          </p:cNvPr>
          <p:cNvSpPr>
            <a:spLocks noChangeArrowheads="1"/>
          </p:cNvSpPr>
          <p:nvPr/>
        </p:nvSpPr>
        <p:spPr bwMode="gray">
          <a:xfrm>
            <a:off x="4341325" y="4317757"/>
            <a:ext cx="6672405" cy="1506037"/>
          </a:xfrm>
          <a:prstGeom prst="roundRect">
            <a:avLst>
              <a:gd name="adj" fmla="val 11505"/>
            </a:avLst>
          </a:prstGeom>
          <a:noFill/>
          <a:ln w="15875" cap="flat" cmpd="sng" algn="ctr">
            <a:solidFill>
              <a:schemeClr val="tx1">
                <a:lumMod val="50000"/>
                <a:lumOff val="50000"/>
              </a:schemeClr>
            </a:solidFill>
            <a:prstDash val="solid"/>
          </a:ln>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endParaRPr lang="en-US" altLang="zh-CN"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a:p>
            <a:pPr fontAlgn="base">
              <a:lnSpc>
                <a:spcPct val="120000"/>
              </a:lnSpc>
              <a:spcBef>
                <a:spcPct val="0"/>
              </a:spcBef>
              <a:spcAft>
                <a:spcPct val="0"/>
              </a:spcAft>
              <a:defRPr/>
            </a:pPr>
            <a:r>
              <a:rPr lang="en-US" altLang="zh-CN"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Calibrated </a:t>
            </a:r>
            <a:r>
              <a:rPr lang="en-US" altLang="zh-CN" dirty="0" err="1">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AdaMEC</a:t>
            </a:r>
            <a:r>
              <a:rPr lang="en-US" altLang="zh-CN"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 </a:t>
            </a:r>
            <a:r>
              <a:rPr lang="en-US" altLang="zh-CN" dirty="0">
                <a:latin typeface="Arial" panose="020B0604020202020204" pitchFamily="34" charset="0"/>
                <a:cs typeface="Arial" panose="020B0604020202020204" pitchFamily="34" charset="0"/>
              </a:rPr>
              <a:t>is proposed </a:t>
            </a:r>
            <a:r>
              <a:rPr lang="en-US" altLang="zh-CN" b="1" dirty="0">
                <a:latin typeface="Arial" panose="020B0604020202020204" pitchFamily="34" charset="0"/>
                <a:cs typeface="Arial" panose="020B0604020202020204" pitchFamily="34" charset="0"/>
              </a:rPr>
              <a:t>upon </a:t>
            </a:r>
            <a:r>
              <a:rPr lang="en-US" altLang="zh-CN" b="1" dirty="0" err="1">
                <a:latin typeface="Arial" panose="020B0604020202020204" pitchFamily="34" charset="0"/>
                <a:cs typeface="Arial" panose="020B0604020202020204" pitchFamily="34" charset="0"/>
              </a:rPr>
              <a:t>AdaMEC</a:t>
            </a:r>
            <a:r>
              <a:rPr lang="en-US" altLang="zh-CN" dirty="0">
                <a:latin typeface="Arial" panose="020B0604020202020204" pitchFamily="34" charset="0"/>
                <a:cs typeface="Arial" panose="020B0604020202020204" pitchFamily="34" charset="0"/>
              </a:rPr>
              <a:t>. Platt scaling is applied to calibrate it</a:t>
            </a:r>
            <a:endParaRPr lang="en-US" altLang="zh-CN"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a:p>
            <a:pPr fontAlgn="base">
              <a:lnSpc>
                <a:spcPct val="120000"/>
              </a:lnSpc>
              <a:spcBef>
                <a:spcPct val="0"/>
              </a:spcBef>
              <a:spcAft>
                <a:spcPct val="0"/>
              </a:spcAft>
              <a:defRPr/>
            </a:pPr>
            <a:endParaRPr lang="zh-CN" altLang="zh-CN"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7" name="左大括号 6">
            <a:extLst>
              <a:ext uri="{FF2B5EF4-FFF2-40B4-BE49-F238E27FC236}">
                <a16:creationId xmlns:a16="http://schemas.microsoft.com/office/drawing/2014/main" id="{A80A1C1A-E4B6-4F1F-A31A-3063AF5D01E2}"/>
              </a:ext>
            </a:extLst>
          </p:cNvPr>
          <p:cNvSpPr/>
          <p:nvPr/>
        </p:nvSpPr>
        <p:spPr>
          <a:xfrm>
            <a:off x="3182971" y="2272387"/>
            <a:ext cx="375314" cy="129994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TextBox 22">
            <a:extLst>
              <a:ext uri="{FF2B5EF4-FFF2-40B4-BE49-F238E27FC236}">
                <a16:creationId xmlns:a16="http://schemas.microsoft.com/office/drawing/2014/main" id="{109C2EBC-C4C1-4089-AD60-AE088CA1EDBD}"/>
              </a:ext>
            </a:extLst>
          </p:cNvPr>
          <p:cNvSpPr txBox="1"/>
          <p:nvPr/>
        </p:nvSpPr>
        <p:spPr>
          <a:xfrm>
            <a:off x="4514482" y="324965"/>
            <a:ext cx="3163046" cy="523220"/>
          </a:xfrm>
          <a:prstGeom prst="rect">
            <a:avLst/>
          </a:prstGeom>
          <a:noFill/>
        </p:spPr>
        <p:txBody>
          <a:bodyPr wrap="none" rtlCol="0">
            <a:spAutoFit/>
          </a:bodyPr>
          <a:lstStyle/>
          <a:p>
            <a:pPr algn="ctr"/>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Theoretical Basis</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cxnSp>
        <p:nvCxnSpPr>
          <p:cNvPr id="16" name="直接连接符 15">
            <a:extLst>
              <a:ext uri="{FF2B5EF4-FFF2-40B4-BE49-F238E27FC236}">
                <a16:creationId xmlns:a16="http://schemas.microsoft.com/office/drawing/2014/main" id="{0401068B-FD4C-4150-9607-AEAFBC94D8B5}"/>
              </a:ext>
            </a:extLst>
          </p:cNvPr>
          <p:cNvCxnSpPr/>
          <p:nvPr/>
        </p:nvCxnSpPr>
        <p:spPr>
          <a:xfrm>
            <a:off x="186070" y="6310423"/>
            <a:ext cx="11855302" cy="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55D40E85-F5F5-462B-AD86-D27C8EC02FFF}"/>
              </a:ext>
            </a:extLst>
          </p:cNvPr>
          <p:cNvSpPr txBox="1"/>
          <p:nvPr/>
        </p:nvSpPr>
        <p:spPr>
          <a:xfrm>
            <a:off x="186070" y="6363758"/>
            <a:ext cx="11598047" cy="584775"/>
          </a:xfrm>
          <a:prstGeom prst="rect">
            <a:avLst/>
          </a:prstGeom>
          <a:noFill/>
        </p:spPr>
        <p:txBody>
          <a:bodyPr wrap="none" rtlCol="0">
            <a:spAutoFit/>
          </a:bodyPr>
          <a:lstStyle/>
          <a:p>
            <a:r>
              <a:rPr lang="en-US" altLang="zh-CN" sz="800" dirty="0">
                <a:solidFill>
                  <a:schemeClr val="accent1">
                    <a:lumMod val="75000"/>
                  </a:schemeClr>
                </a:solidFill>
                <a:latin typeface="Arial" panose="020B0604020202020204" pitchFamily="34" charset="0"/>
                <a:cs typeface="Arial" panose="020B0604020202020204" pitchFamily="34" charset="0"/>
              </a:rPr>
              <a:t>[1] C. </a:t>
            </a:r>
            <a:r>
              <a:rPr lang="en-US" altLang="zh-CN" sz="800" dirty="0" err="1">
                <a:solidFill>
                  <a:schemeClr val="accent1">
                    <a:lumMod val="75000"/>
                  </a:schemeClr>
                </a:solidFill>
                <a:latin typeface="Arial" panose="020B0604020202020204" pitchFamily="34" charset="0"/>
                <a:cs typeface="Arial" panose="020B0604020202020204" pitchFamily="34" charset="0"/>
              </a:rPr>
              <a:t>Seiffert</a:t>
            </a:r>
            <a:r>
              <a:rPr lang="en-US" altLang="zh-CN" sz="800" dirty="0">
                <a:solidFill>
                  <a:schemeClr val="accent1">
                    <a:lumMod val="75000"/>
                  </a:schemeClr>
                </a:solidFill>
                <a:latin typeface="Arial" panose="020B0604020202020204" pitchFamily="34" charset="0"/>
                <a:cs typeface="Arial" panose="020B0604020202020204" pitchFamily="34" charset="0"/>
              </a:rPr>
              <a:t>, T. M. </a:t>
            </a:r>
            <a:r>
              <a:rPr lang="en-US" altLang="zh-CN" sz="800" dirty="0" err="1">
                <a:solidFill>
                  <a:schemeClr val="accent1">
                    <a:lumMod val="75000"/>
                  </a:schemeClr>
                </a:solidFill>
                <a:latin typeface="Arial" panose="020B0604020202020204" pitchFamily="34" charset="0"/>
                <a:cs typeface="Arial" panose="020B0604020202020204" pitchFamily="34" charset="0"/>
              </a:rPr>
              <a:t>Khoshgoftaar</a:t>
            </a:r>
            <a:r>
              <a:rPr lang="en-US" altLang="zh-CN" sz="800" dirty="0">
                <a:solidFill>
                  <a:schemeClr val="accent1">
                    <a:lumMod val="75000"/>
                  </a:schemeClr>
                </a:solidFill>
                <a:latin typeface="Arial" panose="020B0604020202020204" pitchFamily="34" charset="0"/>
                <a:cs typeface="Arial" panose="020B0604020202020204" pitchFamily="34" charset="0"/>
              </a:rPr>
              <a:t>, J. Van Hulse, and A. Napolitano, “</a:t>
            </a:r>
            <a:r>
              <a:rPr lang="en-US" altLang="zh-CN" sz="800" dirty="0" err="1">
                <a:solidFill>
                  <a:schemeClr val="accent1">
                    <a:lumMod val="75000"/>
                  </a:schemeClr>
                </a:solidFill>
                <a:latin typeface="Arial" panose="020B0604020202020204" pitchFamily="34" charset="0"/>
                <a:cs typeface="Arial" panose="020B0604020202020204" pitchFamily="34" charset="0"/>
              </a:rPr>
              <a:t>Rusboost</a:t>
            </a:r>
            <a:r>
              <a:rPr lang="en-US" altLang="zh-CN" sz="800" dirty="0">
                <a:solidFill>
                  <a:schemeClr val="accent1">
                    <a:lumMod val="75000"/>
                  </a:schemeClr>
                </a:solidFill>
                <a:latin typeface="Arial" panose="020B0604020202020204" pitchFamily="34" charset="0"/>
                <a:cs typeface="Arial" panose="020B0604020202020204" pitchFamily="34" charset="0"/>
              </a:rPr>
              <a:t>: A hybrid approach to alleviating class imbalance,” IEEE Transactions on Systems, Man, and Cybernetics-Part A: Systems and Humans, vol. 40, no. 1, pp. 185–197, 2009.</a:t>
            </a:r>
          </a:p>
          <a:p>
            <a:r>
              <a:rPr lang="de-DE"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[2] Nikolaou, N., Edakunni, N., Kull, M., Flach, P., &amp; Brown, G. (2016). </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Cost-sensitive boosting algorithms: Do we really need them?. </a:t>
            </a:r>
            <a:r>
              <a:rPr lang="en-US" altLang="zh-CN" sz="8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Machine Learning</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a:t>
            </a:r>
            <a:r>
              <a:rPr lang="en-US" altLang="zh-CN" sz="8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104</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(2-3), 359-384.</a:t>
            </a:r>
            <a:endParaRPr lang="zh-CN" altLang="zh-CN" sz="800" kern="100" dirty="0">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endParaRPr>
          </a:p>
          <a:p>
            <a:endParaRPr lang="en-US" altLang="zh-CN" sz="800" dirty="0">
              <a:solidFill>
                <a:schemeClr val="accent1">
                  <a:lumMod val="75000"/>
                </a:schemeClr>
              </a:solidFill>
              <a:latin typeface="Arial" panose="020B0604020202020204" pitchFamily="34" charset="0"/>
              <a:cs typeface="Arial" panose="020B0604020202020204" pitchFamily="34" charset="0"/>
            </a:endParaRPr>
          </a:p>
          <a:p>
            <a:endParaRPr lang="zh-CN" altLang="en-US" sz="800" dirty="0">
              <a:solidFill>
                <a:schemeClr val="accent1">
                  <a:lumMod val="75000"/>
                </a:schemeClr>
              </a:solidFill>
            </a:endParaRPr>
          </a:p>
        </p:txBody>
      </p:sp>
    </p:spTree>
    <p:extLst>
      <p:ext uri="{BB962C8B-B14F-4D97-AF65-F5344CB8AC3E}">
        <p14:creationId xmlns:p14="http://schemas.microsoft.com/office/powerpoint/2010/main" val="15028838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连接符: 曲线 10">
            <a:extLst>
              <a:ext uri="{FF2B5EF4-FFF2-40B4-BE49-F238E27FC236}">
                <a16:creationId xmlns:a16="http://schemas.microsoft.com/office/drawing/2014/main" id="{EFBCFD86-85DF-4E92-BD8B-BA69DC3710C4}"/>
              </a:ext>
            </a:extLst>
          </p:cNvPr>
          <p:cNvCxnSpPr>
            <a:cxnSpLocks/>
            <a:stCxn id="10" idx="4"/>
            <a:endCxn id="8" idx="1"/>
          </p:cNvCxnSpPr>
          <p:nvPr/>
        </p:nvCxnSpPr>
        <p:spPr>
          <a:xfrm rot="16200000" flipH="1">
            <a:off x="1698248" y="5002571"/>
            <a:ext cx="789832" cy="508500"/>
          </a:xfrm>
          <a:prstGeom prst="curvedConnector2">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矩形: 圆角 1">
            <a:extLst>
              <a:ext uri="{FF2B5EF4-FFF2-40B4-BE49-F238E27FC236}">
                <a16:creationId xmlns:a16="http://schemas.microsoft.com/office/drawing/2014/main" id="{637D8292-935B-4A4A-AB4B-2431BF1C7595}"/>
              </a:ext>
            </a:extLst>
          </p:cNvPr>
          <p:cNvSpPr/>
          <p:nvPr/>
        </p:nvSpPr>
        <p:spPr>
          <a:xfrm>
            <a:off x="3032486" y="1060412"/>
            <a:ext cx="6127028" cy="602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Overview of Algorithms on Imbalanced Classification</a:t>
            </a:r>
            <a:endParaRPr lang="zh-CN" altLang="en-US" dirty="0">
              <a:latin typeface="Arial" panose="020B0604020202020204" pitchFamily="34" charset="0"/>
              <a:cs typeface="Arial" panose="020B0604020202020204" pitchFamily="34" charset="0"/>
            </a:endParaRPr>
          </a:p>
        </p:txBody>
      </p:sp>
      <p:pic>
        <p:nvPicPr>
          <p:cNvPr id="4" name="图片 3">
            <a:extLst>
              <a:ext uri="{FF2B5EF4-FFF2-40B4-BE49-F238E27FC236}">
                <a16:creationId xmlns:a16="http://schemas.microsoft.com/office/drawing/2014/main" id="{CA9AF7E1-35EC-499A-969B-95EF382A7C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3649" y="2141989"/>
            <a:ext cx="6630516" cy="3006344"/>
          </a:xfrm>
          <a:prstGeom prst="rect">
            <a:avLst/>
          </a:prstGeom>
        </p:spPr>
      </p:pic>
      <p:sp>
        <p:nvSpPr>
          <p:cNvPr id="10" name="Oval 19">
            <a:extLst>
              <a:ext uri="{FF2B5EF4-FFF2-40B4-BE49-F238E27FC236}">
                <a16:creationId xmlns:a16="http://schemas.microsoft.com/office/drawing/2014/main" id="{8ABD5037-E7F5-4462-8EEA-539D8E47A455}"/>
              </a:ext>
            </a:extLst>
          </p:cNvPr>
          <p:cNvSpPr>
            <a:spLocks noChangeArrowheads="1"/>
          </p:cNvSpPr>
          <p:nvPr/>
        </p:nvSpPr>
        <p:spPr bwMode="auto">
          <a:xfrm>
            <a:off x="716661" y="2825433"/>
            <a:ext cx="2244506" cy="2036472"/>
          </a:xfrm>
          <a:prstGeom prst="ellipse">
            <a:avLst/>
          </a:prstGeom>
          <a:solidFill>
            <a:schemeClr val="accent1"/>
          </a:solidFill>
          <a:ln w="63500">
            <a:solidFill>
              <a:schemeClr val="bg1"/>
            </a:solidFill>
            <a:round/>
            <a:headEnd/>
            <a:tailEnd/>
          </a:ln>
          <a:effectLst>
            <a:outerShdw blurRad="127000" dist="38100" dir="5400000" algn="ctr" rotWithShape="0">
              <a:prstClr val="black">
                <a:alpha val="40000"/>
              </a:prstClr>
            </a:outerShdw>
          </a:effectLst>
        </p:spPr>
        <p:txBody>
          <a:bodyPr lIns="82824" tIns="41411" rIns="82824" bIns="41411" anchor="ctr"/>
          <a:lstStyle/>
          <a:p>
            <a:pPr algn="ctr">
              <a:lnSpc>
                <a:spcPct val="120000"/>
              </a:lnSpc>
              <a:defRPr/>
            </a:pP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MetaCost [1]</a:t>
            </a:r>
            <a:endPar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矩形: 圆角 7">
            <a:extLst>
              <a:ext uri="{FF2B5EF4-FFF2-40B4-BE49-F238E27FC236}">
                <a16:creationId xmlns:a16="http://schemas.microsoft.com/office/drawing/2014/main" id="{7DA5B962-DD60-42F2-A3AD-802C3981929E}"/>
              </a:ext>
            </a:extLst>
          </p:cNvPr>
          <p:cNvSpPr/>
          <p:nvPr/>
        </p:nvSpPr>
        <p:spPr>
          <a:xfrm>
            <a:off x="2347414" y="5148333"/>
            <a:ext cx="3284213" cy="1006807"/>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Idea: Bayesian Decision Theory </a:t>
            </a:r>
          </a:p>
          <a:p>
            <a:pPr algn="ctr"/>
            <a:r>
              <a:rPr lang="en-US" altLang="zh-CN" b="1" dirty="0">
                <a:sym typeface="Wingdings" panose="05000000000000000000" pitchFamily="2" charset="2"/>
              </a:rPr>
              <a:t> Minimum Error Decision</a:t>
            </a:r>
            <a:endParaRPr lang="zh-CN" altLang="en-US" b="1" dirty="0"/>
          </a:p>
        </p:txBody>
      </p:sp>
      <p:sp>
        <p:nvSpPr>
          <p:cNvPr id="14" name="TextBox 22">
            <a:extLst>
              <a:ext uri="{FF2B5EF4-FFF2-40B4-BE49-F238E27FC236}">
                <a16:creationId xmlns:a16="http://schemas.microsoft.com/office/drawing/2014/main" id="{E4655F0A-50E2-4B40-95BF-FCF653C6774A}"/>
              </a:ext>
            </a:extLst>
          </p:cNvPr>
          <p:cNvSpPr txBox="1"/>
          <p:nvPr/>
        </p:nvSpPr>
        <p:spPr>
          <a:xfrm>
            <a:off x="4514482" y="324965"/>
            <a:ext cx="3163046" cy="523220"/>
          </a:xfrm>
          <a:prstGeom prst="rect">
            <a:avLst/>
          </a:prstGeom>
          <a:noFill/>
        </p:spPr>
        <p:txBody>
          <a:bodyPr wrap="none" rtlCol="0">
            <a:spAutoFit/>
          </a:bodyPr>
          <a:lstStyle/>
          <a:p>
            <a:pPr algn="ctr"/>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Theoretical Basis</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cxnSp>
        <p:nvCxnSpPr>
          <p:cNvPr id="15" name="直接连接符 14">
            <a:extLst>
              <a:ext uri="{FF2B5EF4-FFF2-40B4-BE49-F238E27FC236}">
                <a16:creationId xmlns:a16="http://schemas.microsoft.com/office/drawing/2014/main" id="{7F8BEA99-6D57-4FA2-BF92-E4665D96C73F}"/>
              </a:ext>
            </a:extLst>
          </p:cNvPr>
          <p:cNvCxnSpPr/>
          <p:nvPr/>
        </p:nvCxnSpPr>
        <p:spPr>
          <a:xfrm>
            <a:off x="186070" y="6310423"/>
            <a:ext cx="11855302" cy="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8AD6D118-037D-4FBE-AD1A-34BE1D7F5680}"/>
              </a:ext>
            </a:extLst>
          </p:cNvPr>
          <p:cNvSpPr txBox="1"/>
          <p:nvPr/>
        </p:nvSpPr>
        <p:spPr>
          <a:xfrm>
            <a:off x="186070" y="6363758"/>
            <a:ext cx="10216002" cy="338554"/>
          </a:xfrm>
          <a:prstGeom prst="rect">
            <a:avLst/>
          </a:prstGeom>
          <a:noFill/>
        </p:spPr>
        <p:txBody>
          <a:bodyPr wrap="none" rtlCol="0">
            <a:spAutoFit/>
          </a:bodyPr>
          <a:lstStyle/>
          <a:p>
            <a:r>
              <a:rPr lang="en-US" altLang="zh-CN" sz="800" kern="100" dirty="0">
                <a:solidFill>
                  <a:srgbClr val="0070C0"/>
                </a:solidFill>
                <a:effectLst/>
                <a:latin typeface="Arial" panose="020B0604020202020204" pitchFamily="34" charset="0"/>
                <a:ea typeface="Arial" panose="020B0604020202020204" pitchFamily="34" charset="0"/>
                <a:cs typeface="Arial" panose="020B0604020202020204" pitchFamily="34" charset="0"/>
              </a:rPr>
              <a:t>[1] </a:t>
            </a:r>
            <a:r>
              <a:rPr lang="en-US" altLang="zh-CN" sz="800" kern="100" dirty="0" err="1">
                <a:solidFill>
                  <a:srgbClr val="0070C0"/>
                </a:solidFill>
                <a:effectLst/>
                <a:latin typeface="Arial" panose="020B0604020202020204" pitchFamily="34" charset="0"/>
                <a:ea typeface="Arial" panose="020B0604020202020204" pitchFamily="34" charset="0"/>
                <a:cs typeface="Arial" panose="020B0604020202020204" pitchFamily="34" charset="0"/>
              </a:rPr>
              <a:t>Domingos</a:t>
            </a:r>
            <a:r>
              <a:rPr lang="en-US" altLang="zh-CN" sz="800" kern="100" dirty="0">
                <a:solidFill>
                  <a:srgbClr val="0070C0"/>
                </a:solidFill>
                <a:effectLst/>
                <a:latin typeface="Arial" panose="020B0604020202020204" pitchFamily="34" charset="0"/>
                <a:ea typeface="Arial" panose="020B0604020202020204" pitchFamily="34" charset="0"/>
                <a:cs typeface="Arial" panose="020B0604020202020204" pitchFamily="34" charset="0"/>
              </a:rPr>
              <a:t>, P. (1999, August). </a:t>
            </a:r>
            <a:r>
              <a:rPr lang="en-US" altLang="zh-CN" sz="800" kern="100" dirty="0" err="1">
                <a:solidFill>
                  <a:srgbClr val="0070C0"/>
                </a:solidFill>
                <a:effectLst/>
                <a:latin typeface="Arial" panose="020B0604020202020204" pitchFamily="34" charset="0"/>
                <a:ea typeface="Arial" panose="020B0604020202020204" pitchFamily="34" charset="0"/>
                <a:cs typeface="Arial" panose="020B0604020202020204" pitchFamily="34" charset="0"/>
              </a:rPr>
              <a:t>Metacost</a:t>
            </a:r>
            <a:r>
              <a:rPr lang="en-US" altLang="zh-CN" sz="800" kern="100" dirty="0">
                <a:solidFill>
                  <a:srgbClr val="0070C0"/>
                </a:solidFill>
                <a:effectLst/>
                <a:latin typeface="Arial" panose="020B0604020202020204" pitchFamily="34" charset="0"/>
                <a:ea typeface="Arial" panose="020B0604020202020204" pitchFamily="34" charset="0"/>
                <a:cs typeface="Arial" panose="020B0604020202020204" pitchFamily="34" charset="0"/>
              </a:rPr>
              <a:t>: A general method for making classifiers cost-sensitive. In </a:t>
            </a:r>
            <a:r>
              <a:rPr lang="en-US" altLang="zh-CN" sz="800" i="1" kern="100" dirty="0">
                <a:solidFill>
                  <a:srgbClr val="0070C0"/>
                </a:solidFill>
                <a:effectLst/>
                <a:latin typeface="Arial" panose="020B0604020202020204" pitchFamily="34" charset="0"/>
                <a:ea typeface="Arial" panose="020B0604020202020204" pitchFamily="34" charset="0"/>
                <a:cs typeface="Arial" panose="020B0604020202020204" pitchFamily="34" charset="0"/>
              </a:rPr>
              <a:t>Proceedings of the fifth ACM SIGKDD international conference on Knowledge discovery and data mining</a:t>
            </a:r>
            <a:r>
              <a:rPr lang="en-US" altLang="zh-CN" sz="800" kern="100" dirty="0">
                <a:solidFill>
                  <a:srgbClr val="0070C0"/>
                </a:solidFill>
                <a:effectLst/>
                <a:latin typeface="Arial" panose="020B0604020202020204" pitchFamily="34" charset="0"/>
                <a:ea typeface="Arial" panose="020B0604020202020204" pitchFamily="34" charset="0"/>
                <a:cs typeface="Arial" panose="020B0604020202020204" pitchFamily="34" charset="0"/>
              </a:rPr>
              <a:t> (pp. 155-164).</a:t>
            </a:r>
            <a:endParaRPr lang="zh-CN" altLang="zh-CN" sz="800" kern="100" dirty="0">
              <a:solidFill>
                <a:srgbClr val="0070C0"/>
              </a:solidFill>
              <a:effectLst/>
              <a:latin typeface="Arial" panose="020B0604020202020204" pitchFamily="34" charset="0"/>
              <a:ea typeface="Arial" panose="020B0604020202020204" pitchFamily="34" charset="0"/>
              <a:cs typeface="Times New Roman" panose="02020603050405020304" pitchFamily="18" charset="0"/>
            </a:endParaRPr>
          </a:p>
          <a:p>
            <a:endParaRPr lang="zh-CN" altLang="en-US" sz="800" dirty="0">
              <a:solidFill>
                <a:srgbClr val="0070C0"/>
              </a:solidFill>
            </a:endParaRPr>
          </a:p>
        </p:txBody>
      </p:sp>
      <p:sp>
        <p:nvSpPr>
          <p:cNvPr id="13" name="矩形 12">
            <a:extLst>
              <a:ext uri="{FF2B5EF4-FFF2-40B4-BE49-F238E27FC236}">
                <a16:creationId xmlns:a16="http://schemas.microsoft.com/office/drawing/2014/main" id="{30DFBE66-1DBC-4338-AFDB-FEF73D492079}"/>
              </a:ext>
            </a:extLst>
          </p:cNvPr>
          <p:cNvSpPr/>
          <p:nvPr/>
        </p:nvSpPr>
        <p:spPr>
          <a:xfrm>
            <a:off x="8756725" y="2060089"/>
            <a:ext cx="2135393" cy="14845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136B076C-950C-47D2-AD27-01A225DF7406}"/>
              </a:ext>
            </a:extLst>
          </p:cNvPr>
          <p:cNvSpPr txBox="1"/>
          <p:nvPr/>
        </p:nvSpPr>
        <p:spPr>
          <a:xfrm>
            <a:off x="9557931" y="1731707"/>
            <a:ext cx="1457450" cy="369332"/>
          </a:xfrm>
          <a:prstGeom prst="rect">
            <a:avLst/>
          </a:prstGeom>
          <a:noFill/>
        </p:spPr>
        <p:txBody>
          <a:bodyPr wrap="none" rtlCol="0">
            <a:spAutoFit/>
          </a:bodyPr>
          <a:lstStyle/>
          <a:p>
            <a:r>
              <a:rPr lang="en-US" altLang="zh-CN" dirty="0">
                <a:solidFill>
                  <a:srgbClr val="FF0000"/>
                </a:solidFill>
              </a:rPr>
              <a:t>Loss Function</a:t>
            </a:r>
            <a:endParaRPr lang="zh-CN" altLang="en-US" dirty="0">
              <a:solidFill>
                <a:srgbClr val="FF0000"/>
              </a:solidFill>
            </a:endParaRPr>
          </a:p>
        </p:txBody>
      </p:sp>
    </p:spTree>
    <p:extLst>
      <p:ext uri="{BB962C8B-B14F-4D97-AF65-F5344CB8AC3E}">
        <p14:creationId xmlns:p14="http://schemas.microsoft.com/office/powerpoint/2010/main" val="8552518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637D8292-935B-4A4A-AB4B-2431BF1C7595}"/>
              </a:ext>
            </a:extLst>
          </p:cNvPr>
          <p:cNvSpPr/>
          <p:nvPr/>
        </p:nvSpPr>
        <p:spPr>
          <a:xfrm>
            <a:off x="3032486" y="1060412"/>
            <a:ext cx="6127028" cy="602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Overview of Algorithms on Imbalanced Classification</a:t>
            </a:r>
            <a:endParaRPr lang="zh-CN" altLang="en-US" dirty="0">
              <a:latin typeface="Arial" panose="020B0604020202020204" pitchFamily="34" charset="0"/>
              <a:cs typeface="Arial" panose="020B0604020202020204" pitchFamily="34" charset="0"/>
            </a:endParaRPr>
          </a:p>
        </p:txBody>
      </p:sp>
      <p:sp>
        <p:nvSpPr>
          <p:cNvPr id="7" name="Oval 19">
            <a:extLst>
              <a:ext uri="{FF2B5EF4-FFF2-40B4-BE49-F238E27FC236}">
                <a16:creationId xmlns:a16="http://schemas.microsoft.com/office/drawing/2014/main" id="{0F39D7BB-71AF-4290-9C79-968D15036B2D}"/>
              </a:ext>
            </a:extLst>
          </p:cNvPr>
          <p:cNvSpPr>
            <a:spLocks noChangeArrowheads="1"/>
          </p:cNvSpPr>
          <p:nvPr/>
        </p:nvSpPr>
        <p:spPr bwMode="auto">
          <a:xfrm>
            <a:off x="716661" y="2825433"/>
            <a:ext cx="2244506" cy="2036472"/>
          </a:xfrm>
          <a:prstGeom prst="ellipse">
            <a:avLst/>
          </a:prstGeom>
          <a:solidFill>
            <a:schemeClr val="accent1"/>
          </a:solidFill>
          <a:ln w="63500">
            <a:solidFill>
              <a:schemeClr val="bg1"/>
            </a:solidFill>
            <a:round/>
            <a:headEnd/>
            <a:tailEnd/>
          </a:ln>
          <a:effectLst>
            <a:outerShdw blurRad="127000" dist="38100" dir="5400000" algn="ctr" rotWithShape="0">
              <a:prstClr val="black">
                <a:alpha val="40000"/>
              </a:prstClr>
            </a:outerShdw>
          </a:effectLst>
        </p:spPr>
        <p:txBody>
          <a:bodyPr lIns="82824" tIns="41411" rIns="82824" bIns="41411" anchor="ctr"/>
          <a:lstStyle/>
          <a:p>
            <a:pPr algn="ctr">
              <a:lnSpc>
                <a:spcPct val="120000"/>
              </a:lnSpc>
              <a:defRPr/>
            </a:pP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Cost-sensitive Decision Tree(csDCT) [1]</a:t>
            </a:r>
            <a:endPar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文本1">
            <a:extLst>
              <a:ext uri="{FF2B5EF4-FFF2-40B4-BE49-F238E27FC236}">
                <a16:creationId xmlns:a16="http://schemas.microsoft.com/office/drawing/2014/main" id="{DB93A8D5-E04D-4292-9DF9-7BFCBBEC617F}"/>
              </a:ext>
            </a:extLst>
          </p:cNvPr>
          <p:cNvSpPr>
            <a:spLocks noChangeArrowheads="1"/>
          </p:cNvSpPr>
          <p:nvPr/>
        </p:nvSpPr>
        <p:spPr bwMode="gray">
          <a:xfrm>
            <a:off x="4535504" y="2657444"/>
            <a:ext cx="6967744" cy="2333767"/>
          </a:xfrm>
          <a:prstGeom prst="roundRect">
            <a:avLst>
              <a:gd name="adj" fmla="val 11505"/>
            </a:avLst>
          </a:prstGeom>
          <a:noFill/>
          <a:ln w="15875" cap="flat" cmpd="sng" algn="ctr">
            <a:solidFill>
              <a:schemeClr val="tx1">
                <a:lumMod val="50000"/>
                <a:lumOff val="50000"/>
              </a:schemeClr>
            </a:solidFill>
            <a:prstDash val="solid"/>
          </a:ln>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en-US" altLang="zh-CN" dirty="0">
                <a:latin typeface="Arial" panose="020B0604020202020204" pitchFamily="34" charset="0"/>
                <a:cs typeface="Arial" panose="020B0604020202020204" pitchFamily="34" charset="0"/>
              </a:rPr>
              <a:t>The cost-sensitive decision tree considers two different costs: </a:t>
            </a:r>
          </a:p>
          <a:p>
            <a:pPr fontAlgn="base">
              <a:lnSpc>
                <a:spcPct val="120000"/>
              </a:lnSpc>
              <a:spcBef>
                <a:spcPct val="0"/>
              </a:spcBef>
              <a:spcAft>
                <a:spcPct val="0"/>
              </a:spcAft>
              <a:defRPr/>
            </a:pPr>
            <a:r>
              <a:rPr lang="en-US" altLang="zh-CN" b="1" dirty="0">
                <a:latin typeface="Arial" panose="020B0604020202020204" pitchFamily="34" charset="0"/>
                <a:cs typeface="Arial" panose="020B0604020202020204" pitchFamily="34" charset="0"/>
              </a:rPr>
              <a:t>the test cost of the a-</a:t>
            </a:r>
            <a:r>
              <a:rPr lang="en-US" altLang="zh-CN" b="1" dirty="0" err="1">
                <a:latin typeface="Arial" panose="020B0604020202020204" pitchFamily="34" charset="0"/>
                <a:cs typeface="Arial" panose="020B0604020202020204" pitchFamily="34" charset="0"/>
              </a:rPr>
              <a:t>th</a:t>
            </a:r>
            <a:r>
              <a:rPr lang="en-US" altLang="zh-CN" b="1" dirty="0">
                <a:latin typeface="Arial" panose="020B0604020202020204" pitchFamily="34" charset="0"/>
                <a:cs typeface="Arial" panose="020B0604020202020204" pitchFamily="34" charset="0"/>
              </a:rPr>
              <a:t> feature </a:t>
            </a:r>
            <a:r>
              <a:rPr lang="en-US" altLang="zh-CN" b="1" dirty="0" err="1">
                <a:latin typeface="Arial" panose="020B0604020202020204" pitchFamily="34" charset="0"/>
                <a:cs typeface="Arial" panose="020B0604020202020204" pitchFamily="34" charset="0"/>
              </a:rPr>
              <a:t>tc</a:t>
            </a:r>
            <a:r>
              <a:rPr lang="en-US" altLang="zh-CN" b="1" dirty="0">
                <a:latin typeface="Arial" panose="020B0604020202020204" pitchFamily="34" charset="0"/>
                <a:cs typeface="Arial" panose="020B0604020202020204" pitchFamily="34" charset="0"/>
              </a:rPr>
              <a:t>(a) </a:t>
            </a:r>
            <a:r>
              <a:rPr lang="en-US" altLang="zh-CN" dirty="0">
                <a:latin typeface="Arial" panose="020B0604020202020204" pitchFamily="34" charset="0"/>
                <a:cs typeface="Arial" panose="020B0604020202020204" pitchFamily="34" charset="0"/>
              </a:rPr>
              <a:t>and </a:t>
            </a:r>
            <a:r>
              <a:rPr lang="en-US" altLang="zh-CN" b="1" dirty="0">
                <a:latin typeface="Arial" panose="020B0604020202020204" pitchFamily="34" charset="0"/>
                <a:cs typeface="Arial" panose="020B0604020202020204" pitchFamily="34" charset="0"/>
              </a:rPr>
              <a:t>the misclassification cost of the sample mc(x). </a:t>
            </a:r>
          </a:p>
          <a:p>
            <a:pPr fontAlgn="base">
              <a:lnSpc>
                <a:spcPct val="120000"/>
              </a:lnSpc>
              <a:spcBef>
                <a:spcPct val="0"/>
              </a:spcBef>
              <a:spcAft>
                <a:spcPct val="0"/>
              </a:spcAft>
              <a:defRPr/>
            </a:pPr>
            <a:r>
              <a:rPr lang="en-US" altLang="zh-CN" dirty="0">
                <a:latin typeface="Arial" panose="020B0604020202020204" pitchFamily="34" charset="0"/>
                <a:cs typeface="Arial" panose="020B0604020202020204" pitchFamily="34" charset="0"/>
              </a:rPr>
              <a:t>The </a:t>
            </a:r>
            <a:r>
              <a:rPr lang="en-US" altLang="zh-CN" b="1" dirty="0">
                <a:latin typeface="Arial" panose="020B0604020202020204" pitchFamily="34" charset="0"/>
                <a:cs typeface="Arial" panose="020B0604020202020204" pitchFamily="34" charset="0"/>
              </a:rPr>
              <a:t>cost of both aspects should be minimized</a:t>
            </a:r>
            <a:r>
              <a:rPr lang="en-US" altLang="zh-CN" dirty="0">
                <a:latin typeface="Arial" panose="020B0604020202020204" pitchFamily="34" charset="0"/>
                <a:cs typeface="Arial" panose="020B0604020202020204" pitchFamily="34" charset="0"/>
              </a:rPr>
              <a:t>, thereby the bias towards the majority class can be eliminated, while the cost of using features can be reduced.</a:t>
            </a:r>
            <a:endParaRPr lang="zh-CN" altLang="zh-CN"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10" name="TextBox 22">
            <a:extLst>
              <a:ext uri="{FF2B5EF4-FFF2-40B4-BE49-F238E27FC236}">
                <a16:creationId xmlns:a16="http://schemas.microsoft.com/office/drawing/2014/main" id="{8AF96FC2-D937-4013-B9F1-3F36FE43890B}"/>
              </a:ext>
            </a:extLst>
          </p:cNvPr>
          <p:cNvSpPr txBox="1"/>
          <p:nvPr/>
        </p:nvSpPr>
        <p:spPr>
          <a:xfrm>
            <a:off x="4514482" y="324965"/>
            <a:ext cx="3163046" cy="523220"/>
          </a:xfrm>
          <a:prstGeom prst="rect">
            <a:avLst/>
          </a:prstGeom>
          <a:noFill/>
        </p:spPr>
        <p:txBody>
          <a:bodyPr wrap="none" rtlCol="0">
            <a:spAutoFit/>
          </a:bodyPr>
          <a:lstStyle/>
          <a:p>
            <a:pPr algn="ctr"/>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Theoretical Basis</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cxnSp>
        <p:nvCxnSpPr>
          <p:cNvPr id="11" name="直接连接符 10">
            <a:extLst>
              <a:ext uri="{FF2B5EF4-FFF2-40B4-BE49-F238E27FC236}">
                <a16:creationId xmlns:a16="http://schemas.microsoft.com/office/drawing/2014/main" id="{D1613727-F8F6-4B62-8DB4-D90156EB052D}"/>
              </a:ext>
            </a:extLst>
          </p:cNvPr>
          <p:cNvCxnSpPr/>
          <p:nvPr/>
        </p:nvCxnSpPr>
        <p:spPr>
          <a:xfrm>
            <a:off x="186070" y="6310423"/>
            <a:ext cx="11855302" cy="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3E211FBC-1F0D-4D28-AB43-088EA488D183}"/>
              </a:ext>
            </a:extLst>
          </p:cNvPr>
          <p:cNvSpPr txBox="1"/>
          <p:nvPr/>
        </p:nvSpPr>
        <p:spPr>
          <a:xfrm>
            <a:off x="186070" y="6332007"/>
            <a:ext cx="7147085" cy="215444"/>
          </a:xfrm>
          <a:prstGeom prst="rect">
            <a:avLst/>
          </a:prstGeom>
          <a:noFill/>
        </p:spPr>
        <p:txBody>
          <a:bodyPr wrap="none" rtlCol="0">
            <a:spAutoFit/>
          </a:bodyPr>
          <a:lstStyle/>
          <a:p>
            <a:r>
              <a:rPr lang="de-DE"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[1] Fernández, A., García, S., Galar, M., Prati, R. C., Krawczyk, B., &amp; Herrera, F. (2018). </a:t>
            </a:r>
            <a:r>
              <a:rPr lang="en-US" altLang="zh-CN" sz="8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Learning from imbalanced data sets</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(pp. 1-377). Berlin: Springer.</a:t>
            </a:r>
            <a:endParaRPr lang="zh-CN" altLang="zh-CN" sz="800" kern="100" dirty="0">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35190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52084" y="602066"/>
            <a:ext cx="3469830" cy="646317"/>
          </a:xfrm>
          <a:prstGeom prst="rect">
            <a:avLst/>
          </a:prstGeom>
        </p:spPr>
        <p:txBody>
          <a:bodyPr wrap="square" lIns="91428" tIns="45713" rIns="91428" bIns="45713">
            <a:spAutoFit/>
          </a:bodyPr>
          <a:lstStyle/>
          <a:p>
            <a:pPr algn="ctr"/>
            <a:r>
              <a:rPr lang="en-US" altLang="zh-CN" sz="3600" b="1" dirty="0">
                <a:solidFill>
                  <a:srgbClr val="444F53"/>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rPr>
              <a:t>CONTENTS</a:t>
            </a:r>
            <a:endParaRPr lang="zh-CN" altLang="en-US" sz="3600" b="1" dirty="0">
              <a:solidFill>
                <a:srgbClr val="444F53"/>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7" name="直接连接符 6"/>
          <p:cNvCxnSpPr/>
          <p:nvPr/>
        </p:nvCxnSpPr>
        <p:spPr>
          <a:xfrm flipV="1">
            <a:off x="5726134" y="1312035"/>
            <a:ext cx="768927" cy="1"/>
          </a:xfrm>
          <a:prstGeom prst="line">
            <a:avLst/>
          </a:prstGeom>
          <a:ln w="38100">
            <a:solidFill>
              <a:srgbClr val="444F53"/>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1195661" y="2169323"/>
            <a:ext cx="896928" cy="896928"/>
            <a:chOff x="5735754" y="1140916"/>
            <a:chExt cx="720495" cy="720495"/>
          </a:xfrm>
        </p:grpSpPr>
        <p:sp>
          <p:nvSpPr>
            <p:cNvPr id="10" name="椭圆 9"/>
            <p:cNvSpPr/>
            <p:nvPr/>
          </p:nvSpPr>
          <p:spPr>
            <a:xfrm>
              <a:off x="5735754" y="1140916"/>
              <a:ext cx="720495" cy="720495"/>
            </a:xfrm>
            <a:prstGeom prst="ellipse">
              <a:avLst/>
            </a:prstGeom>
            <a:solidFill>
              <a:srgbClr val="4B607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9" name="Freeform 42"/>
            <p:cNvSpPr>
              <a:spLocks noEditPoints="1"/>
            </p:cNvSpPr>
            <p:nvPr/>
          </p:nvSpPr>
          <p:spPr bwMode="auto">
            <a:xfrm>
              <a:off x="5894624" y="1311296"/>
              <a:ext cx="402752" cy="394719"/>
            </a:xfrm>
            <a:custGeom>
              <a:avLst/>
              <a:gdLst>
                <a:gd name="T0" fmla="*/ 25 w 596"/>
                <a:gd name="T1" fmla="*/ 345 h 583"/>
                <a:gd name="T2" fmla="*/ 25 w 596"/>
                <a:gd name="T3" fmla="*/ 62 h 583"/>
                <a:gd name="T4" fmla="*/ 61 w 596"/>
                <a:gd name="T5" fmla="*/ 26 h 583"/>
                <a:gd name="T6" fmla="*/ 534 w 596"/>
                <a:gd name="T7" fmla="*/ 26 h 583"/>
                <a:gd name="T8" fmla="*/ 570 w 596"/>
                <a:gd name="T9" fmla="*/ 62 h 583"/>
                <a:gd name="T10" fmla="*/ 570 w 596"/>
                <a:gd name="T11" fmla="*/ 345 h 583"/>
                <a:gd name="T12" fmla="*/ 534 w 596"/>
                <a:gd name="T13" fmla="*/ 381 h 583"/>
                <a:gd name="T14" fmla="*/ 61 w 596"/>
                <a:gd name="T15" fmla="*/ 381 h 583"/>
                <a:gd name="T16" fmla="*/ 25 w 596"/>
                <a:gd name="T17" fmla="*/ 345 h 583"/>
                <a:gd name="T18" fmla="*/ 534 w 596"/>
                <a:gd name="T19" fmla="*/ 406 h 583"/>
                <a:gd name="T20" fmla="*/ 596 w 596"/>
                <a:gd name="T21" fmla="*/ 345 h 583"/>
                <a:gd name="T22" fmla="*/ 596 w 596"/>
                <a:gd name="T23" fmla="*/ 62 h 583"/>
                <a:gd name="T24" fmla="*/ 534 w 596"/>
                <a:gd name="T25" fmla="*/ 0 h 583"/>
                <a:gd name="T26" fmla="*/ 61 w 596"/>
                <a:gd name="T27" fmla="*/ 0 h 583"/>
                <a:gd name="T28" fmla="*/ 0 w 596"/>
                <a:gd name="T29" fmla="*/ 62 h 583"/>
                <a:gd name="T30" fmla="*/ 0 w 596"/>
                <a:gd name="T31" fmla="*/ 345 h 583"/>
                <a:gd name="T32" fmla="*/ 61 w 596"/>
                <a:gd name="T33" fmla="*/ 406 h 583"/>
                <a:gd name="T34" fmla="*/ 245 w 596"/>
                <a:gd name="T35" fmla="*/ 406 h 583"/>
                <a:gd name="T36" fmla="*/ 245 w 596"/>
                <a:gd name="T37" fmla="*/ 462 h 583"/>
                <a:gd name="T38" fmla="*/ 61 w 596"/>
                <a:gd name="T39" fmla="*/ 462 h 583"/>
                <a:gd name="T40" fmla="*/ 0 w 596"/>
                <a:gd name="T41" fmla="*/ 524 h 583"/>
                <a:gd name="T42" fmla="*/ 0 w 596"/>
                <a:gd name="T43" fmla="*/ 570 h 583"/>
                <a:gd name="T44" fmla="*/ 12 w 596"/>
                <a:gd name="T45" fmla="*/ 583 h 583"/>
                <a:gd name="T46" fmla="*/ 583 w 596"/>
                <a:gd name="T47" fmla="*/ 583 h 583"/>
                <a:gd name="T48" fmla="*/ 596 w 596"/>
                <a:gd name="T49" fmla="*/ 570 h 583"/>
                <a:gd name="T50" fmla="*/ 596 w 596"/>
                <a:gd name="T51" fmla="*/ 524 h 583"/>
                <a:gd name="T52" fmla="*/ 534 w 596"/>
                <a:gd name="T53" fmla="*/ 462 h 583"/>
                <a:gd name="T54" fmla="*/ 351 w 596"/>
                <a:gd name="T55" fmla="*/ 462 h 583"/>
                <a:gd name="T56" fmla="*/ 351 w 596"/>
                <a:gd name="T57" fmla="*/ 406 h 583"/>
                <a:gd name="T58" fmla="*/ 534 w 596"/>
                <a:gd name="T59" fmla="*/ 406 h 583"/>
                <a:gd name="T60" fmla="*/ 544 w 596"/>
                <a:gd name="T61" fmla="*/ 345 h 583"/>
                <a:gd name="T62" fmla="*/ 544 w 596"/>
                <a:gd name="T63" fmla="*/ 62 h 583"/>
                <a:gd name="T64" fmla="*/ 534 w 596"/>
                <a:gd name="T65" fmla="*/ 52 h 583"/>
                <a:gd name="T66" fmla="*/ 61 w 596"/>
                <a:gd name="T67" fmla="*/ 52 h 583"/>
                <a:gd name="T68" fmla="*/ 51 w 596"/>
                <a:gd name="T69" fmla="*/ 62 h 583"/>
                <a:gd name="T70" fmla="*/ 51 w 596"/>
                <a:gd name="T71" fmla="*/ 345 h 583"/>
                <a:gd name="T72" fmla="*/ 61 w 596"/>
                <a:gd name="T73" fmla="*/ 355 h 583"/>
                <a:gd name="T74" fmla="*/ 534 w 596"/>
                <a:gd name="T75" fmla="*/ 355 h 583"/>
                <a:gd name="T76" fmla="*/ 544 w 596"/>
                <a:gd name="T77" fmla="*/ 345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6" h="583">
                  <a:moveTo>
                    <a:pt x="25" y="345"/>
                  </a:moveTo>
                  <a:lnTo>
                    <a:pt x="25" y="62"/>
                  </a:lnTo>
                  <a:cubicBezTo>
                    <a:pt x="25" y="42"/>
                    <a:pt x="41" y="26"/>
                    <a:pt x="61" y="26"/>
                  </a:cubicBezTo>
                  <a:lnTo>
                    <a:pt x="534" y="26"/>
                  </a:lnTo>
                  <a:cubicBezTo>
                    <a:pt x="554" y="26"/>
                    <a:pt x="570" y="42"/>
                    <a:pt x="570" y="62"/>
                  </a:cubicBezTo>
                  <a:lnTo>
                    <a:pt x="570" y="345"/>
                  </a:lnTo>
                  <a:cubicBezTo>
                    <a:pt x="570" y="365"/>
                    <a:pt x="554" y="381"/>
                    <a:pt x="534" y="381"/>
                  </a:cubicBezTo>
                  <a:lnTo>
                    <a:pt x="61" y="381"/>
                  </a:lnTo>
                  <a:cubicBezTo>
                    <a:pt x="41" y="381"/>
                    <a:pt x="25" y="365"/>
                    <a:pt x="25" y="345"/>
                  </a:cubicBezTo>
                  <a:close/>
                  <a:moveTo>
                    <a:pt x="534" y="406"/>
                  </a:moveTo>
                  <a:cubicBezTo>
                    <a:pt x="568" y="406"/>
                    <a:pt x="596" y="379"/>
                    <a:pt x="596" y="345"/>
                  </a:cubicBezTo>
                  <a:lnTo>
                    <a:pt x="596" y="62"/>
                  </a:lnTo>
                  <a:cubicBezTo>
                    <a:pt x="596" y="28"/>
                    <a:pt x="568" y="0"/>
                    <a:pt x="534" y="0"/>
                  </a:cubicBezTo>
                  <a:lnTo>
                    <a:pt x="61" y="0"/>
                  </a:lnTo>
                  <a:cubicBezTo>
                    <a:pt x="27" y="0"/>
                    <a:pt x="0" y="28"/>
                    <a:pt x="0" y="62"/>
                  </a:cubicBezTo>
                  <a:lnTo>
                    <a:pt x="0" y="345"/>
                  </a:lnTo>
                  <a:cubicBezTo>
                    <a:pt x="0" y="379"/>
                    <a:pt x="27" y="406"/>
                    <a:pt x="61" y="406"/>
                  </a:cubicBezTo>
                  <a:lnTo>
                    <a:pt x="245" y="406"/>
                  </a:lnTo>
                  <a:lnTo>
                    <a:pt x="245" y="462"/>
                  </a:lnTo>
                  <a:lnTo>
                    <a:pt x="61" y="462"/>
                  </a:lnTo>
                  <a:cubicBezTo>
                    <a:pt x="27" y="462"/>
                    <a:pt x="0" y="490"/>
                    <a:pt x="0" y="524"/>
                  </a:cubicBezTo>
                  <a:lnTo>
                    <a:pt x="0" y="570"/>
                  </a:lnTo>
                  <a:cubicBezTo>
                    <a:pt x="0" y="577"/>
                    <a:pt x="5" y="583"/>
                    <a:pt x="12" y="583"/>
                  </a:cubicBezTo>
                  <a:lnTo>
                    <a:pt x="583" y="583"/>
                  </a:lnTo>
                  <a:cubicBezTo>
                    <a:pt x="590" y="583"/>
                    <a:pt x="596" y="577"/>
                    <a:pt x="596" y="570"/>
                  </a:cubicBezTo>
                  <a:lnTo>
                    <a:pt x="596" y="524"/>
                  </a:lnTo>
                  <a:cubicBezTo>
                    <a:pt x="596" y="490"/>
                    <a:pt x="568" y="462"/>
                    <a:pt x="534" y="462"/>
                  </a:cubicBezTo>
                  <a:lnTo>
                    <a:pt x="351" y="462"/>
                  </a:lnTo>
                  <a:lnTo>
                    <a:pt x="351" y="406"/>
                  </a:lnTo>
                  <a:lnTo>
                    <a:pt x="534" y="406"/>
                  </a:lnTo>
                  <a:close/>
                  <a:moveTo>
                    <a:pt x="544" y="345"/>
                  </a:moveTo>
                  <a:lnTo>
                    <a:pt x="544" y="62"/>
                  </a:lnTo>
                  <a:cubicBezTo>
                    <a:pt x="544" y="56"/>
                    <a:pt x="540" y="52"/>
                    <a:pt x="534" y="52"/>
                  </a:cubicBezTo>
                  <a:lnTo>
                    <a:pt x="61" y="52"/>
                  </a:lnTo>
                  <a:cubicBezTo>
                    <a:pt x="56" y="52"/>
                    <a:pt x="51" y="56"/>
                    <a:pt x="51" y="62"/>
                  </a:cubicBezTo>
                  <a:lnTo>
                    <a:pt x="51" y="345"/>
                  </a:lnTo>
                  <a:cubicBezTo>
                    <a:pt x="51" y="350"/>
                    <a:pt x="56" y="355"/>
                    <a:pt x="61" y="355"/>
                  </a:cubicBezTo>
                  <a:lnTo>
                    <a:pt x="534" y="355"/>
                  </a:lnTo>
                  <a:cubicBezTo>
                    <a:pt x="540" y="355"/>
                    <a:pt x="544" y="350"/>
                    <a:pt x="544" y="345"/>
                  </a:cubicBezTo>
                  <a:close/>
                </a:path>
              </a:pathLst>
            </a:custGeom>
            <a:solidFill>
              <a:schemeClr val="bg1"/>
            </a:solidFill>
            <a:ln>
              <a:noFill/>
            </a:ln>
          </p:spPr>
          <p:txBody>
            <a:bodyPr vert="horz" wrap="square" lIns="91400" tIns="45700" rIns="91400" bIns="45700" numCol="1" anchor="t" anchorCtr="0" compatLnSpc="1">
              <a:prstTxWarp prst="textNoShape">
                <a:avLst/>
              </a:prstTxWarp>
            </a:bodyPr>
            <a:lstStyle/>
            <a:p>
              <a:endParaRPr lang="zh-CN" altLang="en-US" sz="2400">
                <a:latin typeface="Arial" panose="020B0604020202020204" pitchFamily="34" charset="0"/>
                <a:cs typeface="Arial" panose="020B0604020202020204" pitchFamily="34" charset="0"/>
              </a:endParaRPr>
            </a:p>
          </p:txBody>
        </p:sp>
      </p:grpSp>
      <p:grpSp>
        <p:nvGrpSpPr>
          <p:cNvPr id="11" name="组合 10"/>
          <p:cNvGrpSpPr/>
          <p:nvPr/>
        </p:nvGrpSpPr>
        <p:grpSpPr>
          <a:xfrm>
            <a:off x="3435362" y="2155499"/>
            <a:ext cx="896928" cy="896928"/>
            <a:chOff x="5735752" y="2095665"/>
            <a:chExt cx="720495" cy="720495"/>
          </a:xfrm>
        </p:grpSpPr>
        <p:sp>
          <p:nvSpPr>
            <p:cNvPr id="13" name="椭圆 12"/>
            <p:cNvSpPr/>
            <p:nvPr/>
          </p:nvSpPr>
          <p:spPr>
            <a:xfrm>
              <a:off x="5735752" y="2095665"/>
              <a:ext cx="720495" cy="720495"/>
            </a:xfrm>
            <a:prstGeom prst="ellipse">
              <a:avLst/>
            </a:prstGeom>
            <a:solidFill>
              <a:srgbClr val="4B607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2" name="Freeform 26"/>
            <p:cNvSpPr>
              <a:spLocks noEditPoints="1"/>
            </p:cNvSpPr>
            <p:nvPr/>
          </p:nvSpPr>
          <p:spPr bwMode="auto">
            <a:xfrm>
              <a:off x="5866793" y="2243942"/>
              <a:ext cx="458415" cy="425837"/>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00" tIns="45700" rIns="91400" bIns="45700" numCol="1" anchor="t" anchorCtr="0" compatLnSpc="1">
              <a:prstTxWarp prst="textNoShape">
                <a:avLst/>
              </a:prstTxWarp>
            </a:bodyPr>
            <a:lstStyle/>
            <a:p>
              <a:endParaRPr lang="zh-CN" altLang="en-US" sz="2400">
                <a:latin typeface="Arial" panose="020B0604020202020204" pitchFamily="34" charset="0"/>
                <a:cs typeface="Arial" panose="020B0604020202020204" pitchFamily="34" charset="0"/>
              </a:endParaRPr>
            </a:p>
          </p:txBody>
        </p:sp>
      </p:grpSp>
      <p:grpSp>
        <p:nvGrpSpPr>
          <p:cNvPr id="14" name="组合 13"/>
          <p:cNvGrpSpPr/>
          <p:nvPr/>
        </p:nvGrpSpPr>
        <p:grpSpPr>
          <a:xfrm>
            <a:off x="5675065" y="2165849"/>
            <a:ext cx="896928" cy="896928"/>
            <a:chOff x="5735752" y="3081192"/>
            <a:chExt cx="720495" cy="720495"/>
          </a:xfrm>
        </p:grpSpPr>
        <p:sp>
          <p:nvSpPr>
            <p:cNvPr id="16" name="椭圆 15"/>
            <p:cNvSpPr/>
            <p:nvPr/>
          </p:nvSpPr>
          <p:spPr>
            <a:xfrm>
              <a:off x="5735752" y="3081192"/>
              <a:ext cx="720495" cy="720495"/>
            </a:xfrm>
            <a:prstGeom prst="ellipse">
              <a:avLst/>
            </a:prstGeom>
            <a:solidFill>
              <a:srgbClr val="4B607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5" name="Freeform 18"/>
            <p:cNvSpPr>
              <a:spLocks noEditPoints="1"/>
            </p:cNvSpPr>
            <p:nvPr/>
          </p:nvSpPr>
          <p:spPr bwMode="auto">
            <a:xfrm>
              <a:off x="5899722" y="3217138"/>
              <a:ext cx="423215" cy="448604"/>
            </a:xfrm>
            <a:custGeom>
              <a:avLst/>
              <a:gdLst>
                <a:gd name="T0" fmla="*/ 283 w 568"/>
                <a:gd name="T1" fmla="*/ 574 h 601"/>
                <a:gd name="T2" fmla="*/ 284 w 568"/>
                <a:gd name="T3" fmla="*/ 333 h 601"/>
                <a:gd name="T4" fmla="*/ 453 w 568"/>
                <a:gd name="T5" fmla="*/ 301 h 601"/>
                <a:gd name="T6" fmla="*/ 347 w 568"/>
                <a:gd name="T7" fmla="*/ 343 h 601"/>
                <a:gd name="T8" fmla="*/ 95 w 568"/>
                <a:gd name="T9" fmla="*/ 214 h 601"/>
                <a:gd name="T10" fmla="*/ 127 w 568"/>
                <a:gd name="T11" fmla="*/ 218 h 601"/>
                <a:gd name="T12" fmla="*/ 168 w 568"/>
                <a:gd name="T13" fmla="*/ 222 h 601"/>
                <a:gd name="T14" fmla="*/ 167 w 568"/>
                <a:gd name="T15" fmla="*/ 195 h 601"/>
                <a:gd name="T16" fmla="*/ 284 w 568"/>
                <a:gd name="T17" fmla="*/ 303 h 601"/>
                <a:gd name="T18" fmla="*/ 413 w 568"/>
                <a:gd name="T19" fmla="*/ 209 h 601"/>
                <a:gd name="T20" fmla="*/ 442 w 568"/>
                <a:gd name="T21" fmla="*/ 204 h 601"/>
                <a:gd name="T22" fmla="*/ 458 w 568"/>
                <a:gd name="T23" fmla="*/ 210 h 601"/>
                <a:gd name="T24" fmla="*/ 416 w 568"/>
                <a:gd name="T25" fmla="*/ 256 h 601"/>
                <a:gd name="T26" fmla="*/ 489 w 568"/>
                <a:gd name="T27" fmla="*/ 341 h 601"/>
                <a:gd name="T28" fmla="*/ 467 w 568"/>
                <a:gd name="T29" fmla="*/ 263 h 601"/>
                <a:gd name="T30" fmla="*/ 467 w 568"/>
                <a:gd name="T31" fmla="*/ 500 h 601"/>
                <a:gd name="T32" fmla="*/ 494 w 568"/>
                <a:gd name="T33" fmla="*/ 494 h 601"/>
                <a:gd name="T34" fmla="*/ 310 w 568"/>
                <a:gd name="T35" fmla="*/ 595 h 601"/>
                <a:gd name="T36" fmla="*/ 285 w 568"/>
                <a:gd name="T37" fmla="*/ 601 h 601"/>
                <a:gd name="T38" fmla="*/ 75 w 568"/>
                <a:gd name="T39" fmla="*/ 494 h 601"/>
                <a:gd name="T40" fmla="*/ 102 w 568"/>
                <a:gd name="T41" fmla="*/ 500 h 601"/>
                <a:gd name="T42" fmla="*/ 102 w 568"/>
                <a:gd name="T43" fmla="*/ 263 h 601"/>
                <a:gd name="T44" fmla="*/ 80 w 568"/>
                <a:gd name="T45" fmla="*/ 341 h 601"/>
                <a:gd name="T46" fmla="*/ 142 w 568"/>
                <a:gd name="T47" fmla="*/ 252 h 601"/>
                <a:gd name="T48" fmla="*/ 62 w 568"/>
                <a:gd name="T49" fmla="*/ 400 h 601"/>
                <a:gd name="T50" fmla="*/ 74 w 568"/>
                <a:gd name="T51" fmla="*/ 424 h 601"/>
                <a:gd name="T52" fmla="*/ 85 w 568"/>
                <a:gd name="T53" fmla="*/ 446 h 601"/>
                <a:gd name="T54" fmla="*/ 45 w 568"/>
                <a:gd name="T55" fmla="*/ 475 h 601"/>
                <a:gd name="T56" fmla="*/ 28 w 568"/>
                <a:gd name="T57" fmla="*/ 377 h 601"/>
                <a:gd name="T58" fmla="*/ 54 w 568"/>
                <a:gd name="T59" fmla="*/ 333 h 601"/>
                <a:gd name="T60" fmla="*/ 473 w 568"/>
                <a:gd name="T61" fmla="*/ 381 h 601"/>
                <a:gd name="T62" fmla="*/ 463 w 568"/>
                <a:gd name="T63" fmla="*/ 406 h 601"/>
                <a:gd name="T64" fmla="*/ 455 w 568"/>
                <a:gd name="T65" fmla="*/ 431 h 601"/>
                <a:gd name="T66" fmla="*/ 450 w 568"/>
                <a:gd name="T67" fmla="*/ 450 h 601"/>
                <a:gd name="T68" fmla="*/ 482 w 568"/>
                <a:gd name="T69" fmla="*/ 363 h 601"/>
                <a:gd name="T70" fmla="*/ 513 w 568"/>
                <a:gd name="T71" fmla="*/ 360 h 601"/>
                <a:gd name="T72" fmla="*/ 282 w 568"/>
                <a:gd name="T73" fmla="*/ 0 h 601"/>
                <a:gd name="T74" fmla="*/ 418 w 568"/>
                <a:gd name="T75" fmla="*/ 107 h 601"/>
                <a:gd name="T76" fmla="*/ 394 w 568"/>
                <a:gd name="T77" fmla="*/ 179 h 601"/>
                <a:gd name="T78" fmla="*/ 365 w 568"/>
                <a:gd name="T79" fmla="*/ 81 h 601"/>
                <a:gd name="T80" fmla="*/ 194 w 568"/>
                <a:gd name="T81" fmla="*/ 183 h 601"/>
                <a:gd name="T82" fmla="*/ 152 w 568"/>
                <a:gd name="T83" fmla="*/ 154 h 601"/>
                <a:gd name="T84" fmla="*/ 198 w 568"/>
                <a:gd name="T85" fmla="*/ 4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solidFill>
              <a:schemeClr val="bg1"/>
            </a:solidFill>
            <a:ln>
              <a:noFill/>
            </a:ln>
          </p:spPr>
          <p:txBody>
            <a:bodyPr vert="horz" wrap="square" lIns="91400" tIns="45700" rIns="91400" bIns="45700" numCol="1" anchor="t" anchorCtr="0" compatLnSpc="1">
              <a:prstTxWarp prst="textNoShape">
                <a:avLst/>
              </a:prstTxWarp>
            </a:bodyPr>
            <a:lstStyle/>
            <a:p>
              <a:endParaRPr lang="zh-CN" altLang="en-US" sz="2400">
                <a:latin typeface="Arial" panose="020B0604020202020204" pitchFamily="34" charset="0"/>
                <a:cs typeface="Arial" panose="020B0604020202020204" pitchFamily="34" charset="0"/>
              </a:endParaRPr>
            </a:p>
          </p:txBody>
        </p:sp>
      </p:grpSp>
      <p:grpSp>
        <p:nvGrpSpPr>
          <p:cNvPr id="17" name="组合 16"/>
          <p:cNvGrpSpPr/>
          <p:nvPr/>
        </p:nvGrpSpPr>
        <p:grpSpPr>
          <a:xfrm>
            <a:off x="7926343" y="2154544"/>
            <a:ext cx="896928" cy="896928"/>
            <a:chOff x="5735752" y="4046610"/>
            <a:chExt cx="720495" cy="720495"/>
          </a:xfrm>
        </p:grpSpPr>
        <p:sp>
          <p:nvSpPr>
            <p:cNvPr id="19" name="椭圆 18"/>
            <p:cNvSpPr/>
            <p:nvPr/>
          </p:nvSpPr>
          <p:spPr>
            <a:xfrm>
              <a:off x="5735752" y="4046610"/>
              <a:ext cx="720495" cy="720495"/>
            </a:xfrm>
            <a:prstGeom prst="ellipse">
              <a:avLst/>
            </a:prstGeom>
            <a:solidFill>
              <a:srgbClr val="4B607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8" name="Freeform 17"/>
            <p:cNvSpPr>
              <a:spLocks noEditPoints="1"/>
            </p:cNvSpPr>
            <p:nvPr/>
          </p:nvSpPr>
          <p:spPr bwMode="auto">
            <a:xfrm>
              <a:off x="5870133" y="4192302"/>
              <a:ext cx="401113" cy="429113"/>
            </a:xfrm>
            <a:custGeom>
              <a:avLst/>
              <a:gdLst>
                <a:gd name="T0" fmla="*/ 224 w 593"/>
                <a:gd name="T1" fmla="*/ 394 h 633"/>
                <a:gd name="T2" fmla="*/ 213 w 593"/>
                <a:gd name="T3" fmla="*/ 358 h 633"/>
                <a:gd name="T4" fmla="*/ 259 w 593"/>
                <a:gd name="T5" fmla="*/ 173 h 633"/>
                <a:gd name="T6" fmla="*/ 307 w 593"/>
                <a:gd name="T7" fmla="*/ 323 h 633"/>
                <a:gd name="T8" fmla="*/ 367 w 593"/>
                <a:gd name="T9" fmla="*/ 149 h 633"/>
                <a:gd name="T10" fmla="*/ 234 w 593"/>
                <a:gd name="T11" fmla="*/ 296 h 633"/>
                <a:gd name="T12" fmla="*/ 223 w 593"/>
                <a:gd name="T13" fmla="*/ 315 h 633"/>
                <a:gd name="T14" fmla="*/ 304 w 593"/>
                <a:gd name="T15" fmla="*/ 363 h 633"/>
                <a:gd name="T16" fmla="*/ 391 w 593"/>
                <a:gd name="T17" fmla="*/ 127 h 633"/>
                <a:gd name="T18" fmla="*/ 395 w 593"/>
                <a:gd name="T19" fmla="*/ 81 h 633"/>
                <a:gd name="T20" fmla="*/ 391 w 593"/>
                <a:gd name="T21" fmla="*/ 127 h 633"/>
                <a:gd name="T22" fmla="*/ 463 w 593"/>
                <a:gd name="T23" fmla="*/ 149 h 633"/>
                <a:gd name="T24" fmla="*/ 417 w 593"/>
                <a:gd name="T25" fmla="*/ 154 h 633"/>
                <a:gd name="T26" fmla="*/ 338 w 593"/>
                <a:gd name="T27" fmla="*/ 107 h 633"/>
                <a:gd name="T28" fmla="*/ 319 w 593"/>
                <a:gd name="T29" fmla="*/ 65 h 633"/>
                <a:gd name="T30" fmla="*/ 338 w 593"/>
                <a:gd name="T31" fmla="*/ 107 h 633"/>
                <a:gd name="T32" fmla="*/ 261 w 593"/>
                <a:gd name="T33" fmla="*/ 79 h 633"/>
                <a:gd name="T34" fmla="*/ 266 w 593"/>
                <a:gd name="T35" fmla="*/ 125 h 633"/>
                <a:gd name="T36" fmla="*/ 435 w 593"/>
                <a:gd name="T37" fmla="*/ 226 h 633"/>
                <a:gd name="T38" fmla="*/ 477 w 593"/>
                <a:gd name="T39" fmla="*/ 207 h 633"/>
                <a:gd name="T40" fmla="*/ 435 w 593"/>
                <a:gd name="T41" fmla="*/ 226 h 633"/>
                <a:gd name="T42" fmla="*/ 218 w 593"/>
                <a:gd name="T43" fmla="*/ 324 h 633"/>
                <a:gd name="T44" fmla="*/ 206 w 593"/>
                <a:gd name="T45" fmla="*/ 344 h 633"/>
                <a:gd name="T46" fmla="*/ 288 w 593"/>
                <a:gd name="T47" fmla="*/ 391 h 633"/>
                <a:gd name="T48" fmla="*/ 216 w 593"/>
                <a:gd name="T49" fmla="*/ 633 h 633"/>
                <a:gd name="T50" fmla="*/ 231 w 593"/>
                <a:gd name="T51" fmla="*/ 37 h 633"/>
                <a:gd name="T52" fmla="*/ 564 w 593"/>
                <a:gd name="T53" fmla="*/ 180 h 633"/>
                <a:gd name="T54" fmla="*/ 569 w 593"/>
                <a:gd name="T55" fmla="*/ 276 h 633"/>
                <a:gd name="T56" fmla="*/ 586 w 593"/>
                <a:gd name="T57" fmla="*/ 396 h 633"/>
                <a:gd name="T58" fmla="*/ 565 w 593"/>
                <a:gd name="T59" fmla="*/ 498 h 633"/>
                <a:gd name="T60" fmla="*/ 442 w 593"/>
                <a:gd name="T61" fmla="*/ 526 h 633"/>
                <a:gd name="T62" fmla="*/ 216 w 593"/>
                <a:gd name="T63"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3" h="633">
                  <a:moveTo>
                    <a:pt x="213" y="358"/>
                  </a:moveTo>
                  <a:cubicBezTo>
                    <a:pt x="207" y="371"/>
                    <a:pt x="212" y="387"/>
                    <a:pt x="224" y="394"/>
                  </a:cubicBezTo>
                  <a:cubicBezTo>
                    <a:pt x="235" y="400"/>
                    <a:pt x="248" y="398"/>
                    <a:pt x="257" y="391"/>
                  </a:cubicBezTo>
                  <a:lnTo>
                    <a:pt x="213" y="358"/>
                  </a:lnTo>
                  <a:close/>
                  <a:moveTo>
                    <a:pt x="367" y="149"/>
                  </a:moveTo>
                  <a:cubicBezTo>
                    <a:pt x="328" y="126"/>
                    <a:pt x="279" y="137"/>
                    <a:pt x="259" y="173"/>
                  </a:cubicBezTo>
                  <a:cubicBezTo>
                    <a:pt x="238" y="210"/>
                    <a:pt x="265" y="250"/>
                    <a:pt x="246" y="288"/>
                  </a:cubicBezTo>
                  <a:lnTo>
                    <a:pt x="307" y="323"/>
                  </a:lnTo>
                  <a:cubicBezTo>
                    <a:pt x="330" y="288"/>
                    <a:pt x="380" y="291"/>
                    <a:pt x="401" y="255"/>
                  </a:cubicBezTo>
                  <a:cubicBezTo>
                    <a:pt x="421" y="219"/>
                    <a:pt x="406" y="172"/>
                    <a:pt x="367" y="149"/>
                  </a:cubicBezTo>
                  <a:close/>
                  <a:moveTo>
                    <a:pt x="301" y="346"/>
                  </a:moveTo>
                  <a:lnTo>
                    <a:pt x="234" y="296"/>
                  </a:lnTo>
                  <a:cubicBezTo>
                    <a:pt x="229" y="292"/>
                    <a:pt x="223" y="293"/>
                    <a:pt x="219" y="299"/>
                  </a:cubicBezTo>
                  <a:cubicBezTo>
                    <a:pt x="216" y="304"/>
                    <a:pt x="218" y="312"/>
                    <a:pt x="223" y="315"/>
                  </a:cubicBezTo>
                  <a:lnTo>
                    <a:pt x="289" y="366"/>
                  </a:lnTo>
                  <a:cubicBezTo>
                    <a:pt x="295" y="370"/>
                    <a:pt x="301" y="368"/>
                    <a:pt x="304" y="363"/>
                  </a:cubicBezTo>
                  <a:cubicBezTo>
                    <a:pt x="307" y="357"/>
                    <a:pt x="306" y="350"/>
                    <a:pt x="301" y="346"/>
                  </a:cubicBezTo>
                  <a:close/>
                  <a:moveTo>
                    <a:pt x="391" y="127"/>
                  </a:moveTo>
                  <a:lnTo>
                    <a:pt x="412" y="90"/>
                  </a:lnTo>
                  <a:lnTo>
                    <a:pt x="395" y="81"/>
                  </a:lnTo>
                  <a:lnTo>
                    <a:pt x="374" y="117"/>
                  </a:lnTo>
                  <a:lnTo>
                    <a:pt x="391" y="127"/>
                  </a:lnTo>
                  <a:close/>
                  <a:moveTo>
                    <a:pt x="426" y="170"/>
                  </a:moveTo>
                  <a:lnTo>
                    <a:pt x="463" y="149"/>
                  </a:lnTo>
                  <a:lnTo>
                    <a:pt x="453" y="133"/>
                  </a:lnTo>
                  <a:lnTo>
                    <a:pt x="417" y="154"/>
                  </a:lnTo>
                  <a:lnTo>
                    <a:pt x="426" y="170"/>
                  </a:lnTo>
                  <a:close/>
                  <a:moveTo>
                    <a:pt x="338" y="107"/>
                  </a:moveTo>
                  <a:lnTo>
                    <a:pt x="338" y="65"/>
                  </a:lnTo>
                  <a:lnTo>
                    <a:pt x="319" y="65"/>
                  </a:lnTo>
                  <a:lnTo>
                    <a:pt x="319" y="107"/>
                  </a:lnTo>
                  <a:lnTo>
                    <a:pt x="338" y="107"/>
                  </a:lnTo>
                  <a:close/>
                  <a:moveTo>
                    <a:pt x="282" y="116"/>
                  </a:moveTo>
                  <a:lnTo>
                    <a:pt x="261" y="79"/>
                  </a:lnTo>
                  <a:lnTo>
                    <a:pt x="245" y="89"/>
                  </a:lnTo>
                  <a:lnTo>
                    <a:pt x="266" y="125"/>
                  </a:lnTo>
                  <a:lnTo>
                    <a:pt x="282" y="116"/>
                  </a:lnTo>
                  <a:close/>
                  <a:moveTo>
                    <a:pt x="435" y="226"/>
                  </a:moveTo>
                  <a:lnTo>
                    <a:pt x="477" y="226"/>
                  </a:lnTo>
                  <a:lnTo>
                    <a:pt x="477" y="207"/>
                  </a:lnTo>
                  <a:lnTo>
                    <a:pt x="436" y="207"/>
                  </a:lnTo>
                  <a:lnTo>
                    <a:pt x="435" y="226"/>
                  </a:lnTo>
                  <a:close/>
                  <a:moveTo>
                    <a:pt x="284" y="375"/>
                  </a:moveTo>
                  <a:lnTo>
                    <a:pt x="218" y="324"/>
                  </a:lnTo>
                  <a:cubicBezTo>
                    <a:pt x="213" y="320"/>
                    <a:pt x="206" y="322"/>
                    <a:pt x="203" y="327"/>
                  </a:cubicBezTo>
                  <a:cubicBezTo>
                    <a:pt x="200" y="333"/>
                    <a:pt x="201" y="340"/>
                    <a:pt x="206" y="344"/>
                  </a:cubicBezTo>
                  <a:lnTo>
                    <a:pt x="273" y="394"/>
                  </a:lnTo>
                  <a:cubicBezTo>
                    <a:pt x="278" y="398"/>
                    <a:pt x="285" y="397"/>
                    <a:pt x="288" y="391"/>
                  </a:cubicBezTo>
                  <a:cubicBezTo>
                    <a:pt x="291" y="386"/>
                    <a:pt x="289" y="378"/>
                    <a:pt x="284" y="375"/>
                  </a:cubicBezTo>
                  <a:close/>
                  <a:moveTo>
                    <a:pt x="216" y="633"/>
                  </a:moveTo>
                  <a:cubicBezTo>
                    <a:pt x="223" y="583"/>
                    <a:pt x="223" y="530"/>
                    <a:pt x="210" y="483"/>
                  </a:cubicBezTo>
                  <a:cubicBezTo>
                    <a:pt x="0" y="365"/>
                    <a:pt x="55" y="92"/>
                    <a:pt x="231" y="37"/>
                  </a:cubicBezTo>
                  <a:cubicBezTo>
                    <a:pt x="324" y="0"/>
                    <a:pt x="450" y="22"/>
                    <a:pt x="533" y="105"/>
                  </a:cubicBezTo>
                  <a:cubicBezTo>
                    <a:pt x="593" y="165"/>
                    <a:pt x="564" y="180"/>
                    <a:pt x="564" y="180"/>
                  </a:cubicBezTo>
                  <a:lnTo>
                    <a:pt x="551" y="187"/>
                  </a:lnTo>
                  <a:cubicBezTo>
                    <a:pt x="558" y="216"/>
                    <a:pt x="571" y="268"/>
                    <a:pt x="569" y="276"/>
                  </a:cubicBezTo>
                  <a:cubicBezTo>
                    <a:pt x="567" y="285"/>
                    <a:pt x="556" y="295"/>
                    <a:pt x="556" y="295"/>
                  </a:cubicBezTo>
                  <a:lnTo>
                    <a:pt x="586" y="396"/>
                  </a:lnTo>
                  <a:lnTo>
                    <a:pt x="559" y="407"/>
                  </a:lnTo>
                  <a:cubicBezTo>
                    <a:pt x="565" y="439"/>
                    <a:pt x="568" y="466"/>
                    <a:pt x="565" y="498"/>
                  </a:cubicBezTo>
                  <a:cubicBezTo>
                    <a:pt x="565" y="503"/>
                    <a:pt x="547" y="519"/>
                    <a:pt x="532" y="520"/>
                  </a:cubicBezTo>
                  <a:lnTo>
                    <a:pt x="442" y="526"/>
                  </a:lnTo>
                  <a:lnTo>
                    <a:pt x="448" y="633"/>
                  </a:lnTo>
                  <a:lnTo>
                    <a:pt x="216" y="633"/>
                  </a:lnTo>
                  <a:close/>
                </a:path>
              </a:pathLst>
            </a:custGeom>
            <a:solidFill>
              <a:schemeClr val="bg1"/>
            </a:solidFill>
            <a:ln>
              <a:noFill/>
            </a:ln>
          </p:spPr>
          <p:txBody>
            <a:bodyPr vert="horz" wrap="square" lIns="91400" tIns="45700" rIns="91400" bIns="45700" numCol="1" anchor="t" anchorCtr="0" compatLnSpc="1">
              <a:prstTxWarp prst="textNoShape">
                <a:avLst/>
              </a:prstTxWarp>
            </a:bodyPr>
            <a:lstStyle/>
            <a:p>
              <a:endParaRPr lang="zh-CN" altLang="en-US" sz="2400">
                <a:latin typeface="Arial" panose="020B0604020202020204" pitchFamily="34" charset="0"/>
                <a:cs typeface="Arial" panose="020B0604020202020204" pitchFamily="34" charset="0"/>
              </a:endParaRPr>
            </a:p>
          </p:txBody>
        </p:sp>
      </p:grpSp>
      <p:grpSp>
        <p:nvGrpSpPr>
          <p:cNvPr id="20" name="组合 19"/>
          <p:cNvGrpSpPr/>
          <p:nvPr/>
        </p:nvGrpSpPr>
        <p:grpSpPr>
          <a:xfrm>
            <a:off x="10177621" y="2154544"/>
            <a:ext cx="896928" cy="896928"/>
            <a:chOff x="5735752" y="5029310"/>
            <a:chExt cx="720495" cy="720495"/>
          </a:xfrm>
        </p:grpSpPr>
        <p:sp>
          <p:nvSpPr>
            <p:cNvPr id="22" name="椭圆 21"/>
            <p:cNvSpPr/>
            <p:nvPr/>
          </p:nvSpPr>
          <p:spPr>
            <a:xfrm>
              <a:off x="5735752" y="5029310"/>
              <a:ext cx="720495" cy="720495"/>
            </a:xfrm>
            <a:prstGeom prst="ellipse">
              <a:avLst/>
            </a:prstGeom>
            <a:solidFill>
              <a:srgbClr val="4B607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1" name="Freeform 27"/>
            <p:cNvSpPr>
              <a:spLocks noEditPoints="1"/>
            </p:cNvSpPr>
            <p:nvPr/>
          </p:nvSpPr>
          <p:spPr bwMode="auto">
            <a:xfrm>
              <a:off x="5850198" y="5182740"/>
              <a:ext cx="461688" cy="407822"/>
            </a:xfrm>
            <a:custGeom>
              <a:avLst/>
              <a:gdLst>
                <a:gd name="T0" fmla="*/ 284 w 683"/>
                <a:gd name="T1" fmla="*/ 381 h 601"/>
                <a:gd name="T2" fmla="*/ 595 w 683"/>
                <a:gd name="T3" fmla="*/ 392 h 601"/>
                <a:gd name="T4" fmla="*/ 589 w 683"/>
                <a:gd name="T5" fmla="*/ 359 h 601"/>
                <a:gd name="T6" fmla="*/ 285 w 683"/>
                <a:gd name="T7" fmla="*/ 371 h 601"/>
                <a:gd name="T8" fmla="*/ 589 w 683"/>
                <a:gd name="T9" fmla="*/ 359 h 601"/>
                <a:gd name="T10" fmla="*/ 282 w 683"/>
                <a:gd name="T11" fmla="*/ 338 h 601"/>
                <a:gd name="T12" fmla="*/ 591 w 683"/>
                <a:gd name="T13" fmla="*/ 349 h 601"/>
                <a:gd name="T14" fmla="*/ 269 w 683"/>
                <a:gd name="T15" fmla="*/ 324 h 601"/>
                <a:gd name="T16" fmla="*/ 607 w 683"/>
                <a:gd name="T17" fmla="*/ 408 h 601"/>
                <a:gd name="T18" fmla="*/ 261 w 683"/>
                <a:gd name="T19" fmla="*/ 432 h 601"/>
                <a:gd name="T20" fmla="*/ 242 w 683"/>
                <a:gd name="T21" fmla="*/ 316 h 601"/>
                <a:gd name="T22" fmla="*/ 607 w 683"/>
                <a:gd name="T23" fmla="*/ 300 h 601"/>
                <a:gd name="T24" fmla="*/ 269 w 683"/>
                <a:gd name="T25" fmla="*/ 324 h 601"/>
                <a:gd name="T26" fmla="*/ 345 w 683"/>
                <a:gd name="T27" fmla="*/ 39 h 601"/>
                <a:gd name="T28" fmla="*/ 335 w 683"/>
                <a:gd name="T29" fmla="*/ 3 h 601"/>
                <a:gd name="T30" fmla="*/ 350 w 683"/>
                <a:gd name="T31" fmla="*/ 1 h 601"/>
                <a:gd name="T32" fmla="*/ 411 w 683"/>
                <a:gd name="T33" fmla="*/ 39 h 601"/>
                <a:gd name="T34" fmla="*/ 367 w 683"/>
                <a:gd name="T35" fmla="*/ 56 h 601"/>
                <a:gd name="T36" fmla="*/ 366 w 683"/>
                <a:gd name="T37" fmla="*/ 105 h 601"/>
                <a:gd name="T38" fmla="*/ 353 w 683"/>
                <a:gd name="T39" fmla="*/ 218 h 601"/>
                <a:gd name="T40" fmla="*/ 380 w 683"/>
                <a:gd name="T41" fmla="*/ 107 h 601"/>
                <a:gd name="T42" fmla="*/ 486 w 683"/>
                <a:gd name="T43" fmla="*/ 87 h 601"/>
                <a:gd name="T44" fmla="*/ 441 w 683"/>
                <a:gd name="T45" fmla="*/ 285 h 601"/>
                <a:gd name="T46" fmla="*/ 406 w 683"/>
                <a:gd name="T47" fmla="*/ 285 h 601"/>
                <a:gd name="T48" fmla="*/ 361 w 683"/>
                <a:gd name="T49" fmla="*/ 87 h 601"/>
                <a:gd name="T50" fmla="*/ 430 w 683"/>
                <a:gd name="T51" fmla="*/ 30 h 601"/>
                <a:gd name="T52" fmla="*/ 429 w 683"/>
                <a:gd name="T53" fmla="*/ 88 h 601"/>
                <a:gd name="T54" fmla="*/ 237 w 683"/>
                <a:gd name="T55" fmla="*/ 540 h 601"/>
                <a:gd name="T56" fmla="*/ 637 w 683"/>
                <a:gd name="T57" fmla="*/ 553 h 601"/>
                <a:gd name="T58" fmla="*/ 237 w 683"/>
                <a:gd name="T59" fmla="*/ 540 h 601"/>
                <a:gd name="T60" fmla="*/ 634 w 683"/>
                <a:gd name="T61" fmla="*/ 515 h 601"/>
                <a:gd name="T62" fmla="*/ 239 w 683"/>
                <a:gd name="T63" fmla="*/ 528 h 601"/>
                <a:gd name="T64" fmla="*/ 231 w 683"/>
                <a:gd name="T65" fmla="*/ 491 h 601"/>
                <a:gd name="T66" fmla="*/ 635 w 683"/>
                <a:gd name="T67" fmla="*/ 504 h 601"/>
                <a:gd name="T68" fmla="*/ 231 w 683"/>
                <a:gd name="T69" fmla="*/ 491 h 601"/>
                <a:gd name="T70" fmla="*/ 652 w 683"/>
                <a:gd name="T71" fmla="*/ 570 h 601"/>
                <a:gd name="T72" fmla="*/ 219 w 683"/>
                <a:gd name="T73" fmla="*/ 598 h 601"/>
                <a:gd name="T74" fmla="*/ 683 w 683"/>
                <a:gd name="T75" fmla="*/ 580 h 601"/>
                <a:gd name="T76" fmla="*/ 662 w 683"/>
                <a:gd name="T77" fmla="*/ 447 h 601"/>
                <a:gd name="T78" fmla="*/ 219 w 683"/>
                <a:gd name="T79" fmla="*/ 475 h 601"/>
                <a:gd name="T80" fmla="*/ 223 w 683"/>
                <a:gd name="T81" fmla="*/ 189 h 601"/>
                <a:gd name="T82" fmla="*/ 103 w 683"/>
                <a:gd name="T83" fmla="*/ 549 h 601"/>
                <a:gd name="T84" fmla="*/ 223 w 683"/>
                <a:gd name="T85" fmla="*/ 189 h 601"/>
                <a:gd name="T86" fmla="*/ 72 w 683"/>
                <a:gd name="T87" fmla="*/ 534 h 601"/>
                <a:gd name="T88" fmla="*/ 213 w 683"/>
                <a:gd name="T89" fmla="*/ 187 h 601"/>
                <a:gd name="T90" fmla="*/ 183 w 683"/>
                <a:gd name="T91" fmla="*/ 168 h 601"/>
                <a:gd name="T92" fmla="*/ 62 w 683"/>
                <a:gd name="T93" fmla="*/ 531 h 601"/>
                <a:gd name="T94" fmla="*/ 183 w 683"/>
                <a:gd name="T95" fmla="*/ 168 h 601"/>
                <a:gd name="T96" fmla="*/ 114 w 683"/>
                <a:gd name="T97" fmla="*/ 568 h 601"/>
                <a:gd name="T98" fmla="*/ 280 w 683"/>
                <a:gd name="T99" fmla="*/ 192 h 601"/>
                <a:gd name="T100" fmla="*/ 112 w 683"/>
                <a:gd name="T101" fmla="*/ 597 h 601"/>
                <a:gd name="T102" fmla="*/ 4 w 683"/>
                <a:gd name="T103" fmla="*/ 536 h 601"/>
                <a:gd name="T104" fmla="*/ 173 w 683"/>
                <a:gd name="T105" fmla="*/ 15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3" h="601">
                  <a:moveTo>
                    <a:pt x="591" y="381"/>
                  </a:moveTo>
                  <a:lnTo>
                    <a:pt x="284" y="381"/>
                  </a:lnTo>
                  <a:cubicBezTo>
                    <a:pt x="284" y="385"/>
                    <a:pt x="283" y="389"/>
                    <a:pt x="282" y="392"/>
                  </a:cubicBezTo>
                  <a:lnTo>
                    <a:pt x="595" y="392"/>
                  </a:lnTo>
                  <a:cubicBezTo>
                    <a:pt x="593" y="389"/>
                    <a:pt x="592" y="385"/>
                    <a:pt x="591" y="381"/>
                  </a:cubicBezTo>
                  <a:close/>
                  <a:moveTo>
                    <a:pt x="589" y="359"/>
                  </a:moveTo>
                  <a:lnTo>
                    <a:pt x="285" y="359"/>
                  </a:lnTo>
                  <a:cubicBezTo>
                    <a:pt x="285" y="363"/>
                    <a:pt x="285" y="367"/>
                    <a:pt x="285" y="371"/>
                  </a:cubicBezTo>
                  <a:lnTo>
                    <a:pt x="589" y="371"/>
                  </a:lnTo>
                  <a:cubicBezTo>
                    <a:pt x="588" y="367"/>
                    <a:pt x="588" y="363"/>
                    <a:pt x="589" y="359"/>
                  </a:cubicBezTo>
                  <a:close/>
                  <a:moveTo>
                    <a:pt x="595" y="338"/>
                  </a:moveTo>
                  <a:lnTo>
                    <a:pt x="282" y="338"/>
                  </a:lnTo>
                  <a:cubicBezTo>
                    <a:pt x="283" y="342"/>
                    <a:pt x="284" y="345"/>
                    <a:pt x="284" y="349"/>
                  </a:cubicBezTo>
                  <a:lnTo>
                    <a:pt x="591" y="349"/>
                  </a:lnTo>
                  <a:cubicBezTo>
                    <a:pt x="592" y="345"/>
                    <a:pt x="593" y="341"/>
                    <a:pt x="595" y="338"/>
                  </a:cubicBezTo>
                  <a:close/>
                  <a:moveTo>
                    <a:pt x="269" y="324"/>
                  </a:moveTo>
                  <a:lnTo>
                    <a:pt x="269" y="408"/>
                  </a:lnTo>
                  <a:lnTo>
                    <a:pt x="607" y="408"/>
                  </a:lnTo>
                  <a:lnTo>
                    <a:pt x="607" y="432"/>
                  </a:lnTo>
                  <a:lnTo>
                    <a:pt x="261" y="432"/>
                  </a:lnTo>
                  <a:cubicBezTo>
                    <a:pt x="251" y="432"/>
                    <a:pt x="242" y="425"/>
                    <a:pt x="242" y="416"/>
                  </a:cubicBezTo>
                  <a:lnTo>
                    <a:pt x="242" y="316"/>
                  </a:lnTo>
                  <a:cubicBezTo>
                    <a:pt x="242" y="307"/>
                    <a:pt x="251" y="300"/>
                    <a:pt x="261" y="300"/>
                  </a:cubicBezTo>
                  <a:lnTo>
                    <a:pt x="607" y="300"/>
                  </a:lnTo>
                  <a:lnTo>
                    <a:pt x="607" y="324"/>
                  </a:lnTo>
                  <a:lnTo>
                    <a:pt x="269" y="324"/>
                  </a:lnTo>
                  <a:close/>
                  <a:moveTo>
                    <a:pt x="367" y="56"/>
                  </a:moveTo>
                  <a:cubicBezTo>
                    <a:pt x="354" y="55"/>
                    <a:pt x="348" y="48"/>
                    <a:pt x="345" y="39"/>
                  </a:cubicBezTo>
                  <a:cubicBezTo>
                    <a:pt x="342" y="31"/>
                    <a:pt x="343" y="26"/>
                    <a:pt x="343" y="18"/>
                  </a:cubicBezTo>
                  <a:cubicBezTo>
                    <a:pt x="342" y="8"/>
                    <a:pt x="336" y="5"/>
                    <a:pt x="335" y="3"/>
                  </a:cubicBezTo>
                  <a:cubicBezTo>
                    <a:pt x="335" y="2"/>
                    <a:pt x="337" y="1"/>
                    <a:pt x="341" y="1"/>
                  </a:cubicBezTo>
                  <a:cubicBezTo>
                    <a:pt x="344" y="1"/>
                    <a:pt x="347" y="0"/>
                    <a:pt x="350" y="1"/>
                  </a:cubicBezTo>
                  <a:cubicBezTo>
                    <a:pt x="356" y="1"/>
                    <a:pt x="365" y="2"/>
                    <a:pt x="366" y="2"/>
                  </a:cubicBezTo>
                  <a:cubicBezTo>
                    <a:pt x="385" y="6"/>
                    <a:pt x="409" y="16"/>
                    <a:pt x="411" y="39"/>
                  </a:cubicBezTo>
                  <a:cubicBezTo>
                    <a:pt x="413" y="49"/>
                    <a:pt x="412" y="61"/>
                    <a:pt x="402" y="65"/>
                  </a:cubicBezTo>
                  <a:cubicBezTo>
                    <a:pt x="395" y="55"/>
                    <a:pt x="378" y="57"/>
                    <a:pt x="367" y="56"/>
                  </a:cubicBezTo>
                  <a:close/>
                  <a:moveTo>
                    <a:pt x="394" y="102"/>
                  </a:moveTo>
                  <a:cubicBezTo>
                    <a:pt x="385" y="99"/>
                    <a:pt x="378" y="99"/>
                    <a:pt x="366" y="105"/>
                  </a:cubicBezTo>
                  <a:cubicBezTo>
                    <a:pt x="342" y="116"/>
                    <a:pt x="331" y="144"/>
                    <a:pt x="333" y="169"/>
                  </a:cubicBezTo>
                  <a:cubicBezTo>
                    <a:pt x="334" y="186"/>
                    <a:pt x="341" y="205"/>
                    <a:pt x="353" y="218"/>
                  </a:cubicBezTo>
                  <a:cubicBezTo>
                    <a:pt x="349" y="207"/>
                    <a:pt x="346" y="195"/>
                    <a:pt x="345" y="184"/>
                  </a:cubicBezTo>
                  <a:cubicBezTo>
                    <a:pt x="343" y="154"/>
                    <a:pt x="354" y="121"/>
                    <a:pt x="380" y="107"/>
                  </a:cubicBezTo>
                  <a:cubicBezTo>
                    <a:pt x="385" y="105"/>
                    <a:pt x="390" y="103"/>
                    <a:pt x="394" y="102"/>
                  </a:cubicBezTo>
                  <a:close/>
                  <a:moveTo>
                    <a:pt x="486" y="87"/>
                  </a:moveTo>
                  <a:cubicBezTo>
                    <a:pt x="519" y="102"/>
                    <a:pt x="539" y="139"/>
                    <a:pt x="537" y="182"/>
                  </a:cubicBezTo>
                  <a:cubicBezTo>
                    <a:pt x="533" y="239"/>
                    <a:pt x="490" y="285"/>
                    <a:pt x="441" y="285"/>
                  </a:cubicBezTo>
                  <a:cubicBezTo>
                    <a:pt x="435" y="285"/>
                    <a:pt x="429" y="280"/>
                    <a:pt x="424" y="278"/>
                  </a:cubicBezTo>
                  <a:cubicBezTo>
                    <a:pt x="418" y="280"/>
                    <a:pt x="412" y="285"/>
                    <a:pt x="406" y="285"/>
                  </a:cubicBezTo>
                  <a:cubicBezTo>
                    <a:pt x="357" y="285"/>
                    <a:pt x="315" y="239"/>
                    <a:pt x="311" y="182"/>
                  </a:cubicBezTo>
                  <a:cubicBezTo>
                    <a:pt x="308" y="139"/>
                    <a:pt x="329" y="102"/>
                    <a:pt x="361" y="87"/>
                  </a:cubicBezTo>
                  <a:cubicBezTo>
                    <a:pt x="385" y="75"/>
                    <a:pt x="397" y="79"/>
                    <a:pt x="417" y="88"/>
                  </a:cubicBezTo>
                  <a:cubicBezTo>
                    <a:pt x="415" y="72"/>
                    <a:pt x="414" y="48"/>
                    <a:pt x="430" y="30"/>
                  </a:cubicBezTo>
                  <a:cubicBezTo>
                    <a:pt x="434" y="28"/>
                    <a:pt x="443" y="32"/>
                    <a:pt x="443" y="40"/>
                  </a:cubicBezTo>
                  <a:cubicBezTo>
                    <a:pt x="430" y="55"/>
                    <a:pt x="429" y="76"/>
                    <a:pt x="429" y="88"/>
                  </a:cubicBezTo>
                  <a:cubicBezTo>
                    <a:pt x="450" y="79"/>
                    <a:pt x="462" y="75"/>
                    <a:pt x="486" y="87"/>
                  </a:cubicBezTo>
                  <a:close/>
                  <a:moveTo>
                    <a:pt x="237" y="540"/>
                  </a:moveTo>
                  <a:lnTo>
                    <a:pt x="635" y="540"/>
                  </a:lnTo>
                  <a:cubicBezTo>
                    <a:pt x="635" y="544"/>
                    <a:pt x="636" y="549"/>
                    <a:pt x="637" y="553"/>
                  </a:cubicBezTo>
                  <a:lnTo>
                    <a:pt x="231" y="553"/>
                  </a:lnTo>
                  <a:cubicBezTo>
                    <a:pt x="234" y="549"/>
                    <a:pt x="236" y="545"/>
                    <a:pt x="237" y="540"/>
                  </a:cubicBezTo>
                  <a:close/>
                  <a:moveTo>
                    <a:pt x="239" y="515"/>
                  </a:moveTo>
                  <a:lnTo>
                    <a:pt x="634" y="515"/>
                  </a:lnTo>
                  <a:cubicBezTo>
                    <a:pt x="634" y="520"/>
                    <a:pt x="634" y="524"/>
                    <a:pt x="634" y="528"/>
                  </a:cubicBezTo>
                  <a:lnTo>
                    <a:pt x="239" y="528"/>
                  </a:lnTo>
                  <a:cubicBezTo>
                    <a:pt x="240" y="524"/>
                    <a:pt x="240" y="520"/>
                    <a:pt x="239" y="515"/>
                  </a:cubicBezTo>
                  <a:close/>
                  <a:moveTo>
                    <a:pt x="231" y="491"/>
                  </a:moveTo>
                  <a:lnTo>
                    <a:pt x="637" y="491"/>
                  </a:lnTo>
                  <a:cubicBezTo>
                    <a:pt x="636" y="495"/>
                    <a:pt x="635" y="499"/>
                    <a:pt x="635" y="504"/>
                  </a:cubicBezTo>
                  <a:lnTo>
                    <a:pt x="237" y="504"/>
                  </a:lnTo>
                  <a:cubicBezTo>
                    <a:pt x="236" y="499"/>
                    <a:pt x="234" y="495"/>
                    <a:pt x="231" y="491"/>
                  </a:cubicBezTo>
                  <a:close/>
                  <a:moveTo>
                    <a:pt x="652" y="475"/>
                  </a:moveTo>
                  <a:lnTo>
                    <a:pt x="652" y="570"/>
                  </a:lnTo>
                  <a:lnTo>
                    <a:pt x="219" y="570"/>
                  </a:lnTo>
                  <a:lnTo>
                    <a:pt x="219" y="598"/>
                  </a:lnTo>
                  <a:lnTo>
                    <a:pt x="662" y="598"/>
                  </a:lnTo>
                  <a:cubicBezTo>
                    <a:pt x="674" y="598"/>
                    <a:pt x="683" y="590"/>
                    <a:pt x="683" y="580"/>
                  </a:cubicBezTo>
                  <a:lnTo>
                    <a:pt x="683" y="465"/>
                  </a:lnTo>
                  <a:cubicBezTo>
                    <a:pt x="683" y="455"/>
                    <a:pt x="674" y="447"/>
                    <a:pt x="662" y="447"/>
                  </a:cubicBezTo>
                  <a:lnTo>
                    <a:pt x="219" y="447"/>
                  </a:lnTo>
                  <a:lnTo>
                    <a:pt x="219" y="475"/>
                  </a:lnTo>
                  <a:lnTo>
                    <a:pt x="652" y="475"/>
                  </a:lnTo>
                  <a:close/>
                  <a:moveTo>
                    <a:pt x="223" y="189"/>
                  </a:moveTo>
                  <a:lnTo>
                    <a:pt x="93" y="543"/>
                  </a:lnTo>
                  <a:cubicBezTo>
                    <a:pt x="97" y="545"/>
                    <a:pt x="100" y="547"/>
                    <a:pt x="103" y="549"/>
                  </a:cubicBezTo>
                  <a:lnTo>
                    <a:pt x="236" y="188"/>
                  </a:lnTo>
                  <a:cubicBezTo>
                    <a:pt x="232" y="189"/>
                    <a:pt x="228" y="189"/>
                    <a:pt x="223" y="189"/>
                  </a:cubicBezTo>
                  <a:close/>
                  <a:moveTo>
                    <a:pt x="201" y="183"/>
                  </a:moveTo>
                  <a:lnTo>
                    <a:pt x="72" y="534"/>
                  </a:lnTo>
                  <a:cubicBezTo>
                    <a:pt x="76" y="535"/>
                    <a:pt x="79" y="537"/>
                    <a:pt x="83" y="538"/>
                  </a:cubicBezTo>
                  <a:lnTo>
                    <a:pt x="213" y="187"/>
                  </a:lnTo>
                  <a:cubicBezTo>
                    <a:pt x="209" y="186"/>
                    <a:pt x="205" y="185"/>
                    <a:pt x="201" y="183"/>
                  </a:cubicBezTo>
                  <a:close/>
                  <a:moveTo>
                    <a:pt x="183" y="168"/>
                  </a:moveTo>
                  <a:lnTo>
                    <a:pt x="50" y="529"/>
                  </a:lnTo>
                  <a:cubicBezTo>
                    <a:pt x="53" y="530"/>
                    <a:pt x="57" y="531"/>
                    <a:pt x="62" y="531"/>
                  </a:cubicBezTo>
                  <a:lnTo>
                    <a:pt x="192" y="177"/>
                  </a:lnTo>
                  <a:cubicBezTo>
                    <a:pt x="189" y="175"/>
                    <a:pt x="185" y="172"/>
                    <a:pt x="183" y="168"/>
                  </a:cubicBezTo>
                  <a:close/>
                  <a:moveTo>
                    <a:pt x="31" y="537"/>
                  </a:moveTo>
                  <a:lnTo>
                    <a:pt x="114" y="568"/>
                  </a:lnTo>
                  <a:lnTo>
                    <a:pt x="256" y="183"/>
                  </a:lnTo>
                  <a:lnTo>
                    <a:pt x="280" y="192"/>
                  </a:lnTo>
                  <a:lnTo>
                    <a:pt x="135" y="585"/>
                  </a:lnTo>
                  <a:cubicBezTo>
                    <a:pt x="131" y="595"/>
                    <a:pt x="121" y="601"/>
                    <a:pt x="112" y="597"/>
                  </a:cubicBezTo>
                  <a:lnTo>
                    <a:pt x="13" y="561"/>
                  </a:lnTo>
                  <a:cubicBezTo>
                    <a:pt x="4" y="558"/>
                    <a:pt x="0" y="547"/>
                    <a:pt x="4" y="536"/>
                  </a:cubicBezTo>
                  <a:lnTo>
                    <a:pt x="149" y="144"/>
                  </a:lnTo>
                  <a:lnTo>
                    <a:pt x="173" y="152"/>
                  </a:lnTo>
                  <a:lnTo>
                    <a:pt x="31" y="537"/>
                  </a:lnTo>
                  <a:close/>
                </a:path>
              </a:pathLst>
            </a:custGeom>
            <a:solidFill>
              <a:schemeClr val="bg1"/>
            </a:solidFill>
            <a:ln>
              <a:noFill/>
            </a:ln>
          </p:spPr>
          <p:txBody>
            <a:bodyPr vert="horz" wrap="square" lIns="91400" tIns="45700" rIns="91400" bIns="45700" numCol="1" anchor="t" anchorCtr="0" compatLnSpc="1">
              <a:prstTxWarp prst="textNoShape">
                <a:avLst/>
              </a:prstTxWarp>
            </a:bodyPr>
            <a:lstStyle/>
            <a:p>
              <a:endParaRPr lang="zh-CN" altLang="en-US" sz="2400">
                <a:latin typeface="Arial" panose="020B0604020202020204" pitchFamily="34" charset="0"/>
                <a:cs typeface="Arial" panose="020B0604020202020204" pitchFamily="34" charset="0"/>
              </a:endParaRPr>
            </a:p>
          </p:txBody>
        </p:sp>
      </p:grpSp>
      <p:sp>
        <p:nvSpPr>
          <p:cNvPr id="24" name="TextBox 31"/>
          <p:cNvSpPr txBox="1"/>
          <p:nvPr/>
        </p:nvSpPr>
        <p:spPr>
          <a:xfrm>
            <a:off x="767195" y="3463742"/>
            <a:ext cx="1753865" cy="400110"/>
          </a:xfrm>
          <a:prstGeom prst="rect">
            <a:avLst/>
          </a:prstGeom>
          <a:noFill/>
        </p:spPr>
        <p:txBody>
          <a:bodyPr wrap="square" rtlCol="0">
            <a:spAutoFit/>
          </a:bodyPr>
          <a:lstStyle/>
          <a:p>
            <a:pPr algn="ctr"/>
            <a:r>
              <a:rPr lang="en-US" altLang="zh-CN" sz="2000" b="1" dirty="0">
                <a:solidFill>
                  <a:srgbClr val="444F53"/>
                </a:solidFill>
                <a:latin typeface="Arial" panose="020B0604020202020204" pitchFamily="34" charset="0"/>
                <a:ea typeface="微软雅黑" panose="020B0503020204020204" pitchFamily="34" charset="-122"/>
                <a:cs typeface="Arial" panose="020B0604020202020204" pitchFamily="34" charset="0"/>
              </a:rPr>
              <a:t>Introduction</a:t>
            </a:r>
            <a:endParaRPr lang="zh-CN" altLang="en-US" sz="2000" b="1" dirty="0">
              <a:solidFill>
                <a:srgbClr val="444F53"/>
              </a:solidFill>
              <a:latin typeface="Arial" panose="020B0604020202020204" pitchFamily="34" charset="0"/>
              <a:ea typeface="微软雅黑" panose="020B0503020204020204" pitchFamily="34" charset="-122"/>
              <a:cs typeface="Arial" panose="020B0604020202020204" pitchFamily="34" charset="0"/>
            </a:endParaRPr>
          </a:p>
        </p:txBody>
      </p:sp>
      <p:sp>
        <p:nvSpPr>
          <p:cNvPr id="25" name="TextBox 32"/>
          <p:cNvSpPr txBox="1"/>
          <p:nvPr/>
        </p:nvSpPr>
        <p:spPr>
          <a:xfrm>
            <a:off x="2747948" y="3283895"/>
            <a:ext cx="2281289" cy="707886"/>
          </a:xfrm>
          <a:prstGeom prst="rect">
            <a:avLst/>
          </a:prstGeom>
          <a:noFill/>
        </p:spPr>
        <p:txBody>
          <a:bodyPr wrap="square" rtlCol="0">
            <a:spAutoFit/>
          </a:bodyPr>
          <a:lstStyle/>
          <a:p>
            <a:pPr algn="ctr"/>
            <a:r>
              <a:rPr lang="en-US" altLang="zh-CN" sz="2000" b="1" dirty="0">
                <a:solidFill>
                  <a:srgbClr val="444F53"/>
                </a:solidFill>
                <a:latin typeface="Arial" panose="020B0604020202020204" pitchFamily="34" charset="0"/>
                <a:ea typeface="微软雅黑" panose="020B0503020204020204" pitchFamily="34" charset="-122"/>
                <a:cs typeface="Arial" panose="020B0604020202020204" pitchFamily="34" charset="0"/>
              </a:rPr>
              <a:t>Literature Review</a:t>
            </a:r>
            <a:endParaRPr lang="zh-CN" altLang="en-US" sz="2000" b="1" dirty="0">
              <a:solidFill>
                <a:srgbClr val="444F53"/>
              </a:solidFill>
              <a:latin typeface="Arial" panose="020B0604020202020204" pitchFamily="34" charset="0"/>
              <a:ea typeface="微软雅黑" panose="020B0503020204020204" pitchFamily="34" charset="-122"/>
              <a:cs typeface="Arial" panose="020B0604020202020204" pitchFamily="34" charset="0"/>
            </a:endParaRPr>
          </a:p>
        </p:txBody>
      </p:sp>
      <p:sp>
        <p:nvSpPr>
          <p:cNvPr id="26" name="TextBox 33"/>
          <p:cNvSpPr txBox="1"/>
          <p:nvPr/>
        </p:nvSpPr>
        <p:spPr>
          <a:xfrm>
            <a:off x="5061651" y="3467038"/>
            <a:ext cx="2061404" cy="400110"/>
          </a:xfrm>
          <a:prstGeom prst="rect">
            <a:avLst/>
          </a:prstGeom>
          <a:noFill/>
        </p:spPr>
        <p:txBody>
          <a:bodyPr wrap="square" rtlCol="0">
            <a:spAutoFit/>
          </a:bodyPr>
          <a:lstStyle/>
          <a:p>
            <a:pPr algn="ctr"/>
            <a:r>
              <a:rPr lang="zh-CN" altLang="en-US" sz="2000" b="1" dirty="0">
                <a:solidFill>
                  <a:srgbClr val="444F53"/>
                </a:solidFill>
                <a:latin typeface="Arial" panose="020B0604020202020204" pitchFamily="34" charset="0"/>
                <a:ea typeface="微软雅黑" panose="020B0503020204020204" pitchFamily="34" charset="-122"/>
                <a:cs typeface="Arial" panose="020B0604020202020204" pitchFamily="34" charset="0"/>
              </a:rPr>
              <a:t>  </a:t>
            </a:r>
            <a:r>
              <a:rPr lang="en-US" altLang="zh-CN" sz="2000" b="1" dirty="0">
                <a:solidFill>
                  <a:srgbClr val="444F53"/>
                </a:solidFill>
                <a:latin typeface="Arial" panose="020B0604020202020204" pitchFamily="34" charset="0"/>
                <a:ea typeface="微软雅黑" panose="020B0503020204020204" pitchFamily="34" charset="-122"/>
                <a:cs typeface="Arial" panose="020B0604020202020204" pitchFamily="34" charset="0"/>
              </a:rPr>
              <a:t>Methodology</a:t>
            </a:r>
            <a:endParaRPr lang="zh-CN" altLang="en-US" sz="2000" b="1" dirty="0">
              <a:solidFill>
                <a:srgbClr val="444F53"/>
              </a:solidFill>
              <a:latin typeface="Arial" panose="020B0604020202020204" pitchFamily="34" charset="0"/>
              <a:ea typeface="微软雅黑" panose="020B0503020204020204" pitchFamily="34" charset="-122"/>
              <a:cs typeface="Arial" panose="020B0604020202020204" pitchFamily="34" charset="0"/>
            </a:endParaRPr>
          </a:p>
        </p:txBody>
      </p:sp>
      <p:sp>
        <p:nvSpPr>
          <p:cNvPr id="27" name="TextBox 34"/>
          <p:cNvSpPr txBox="1"/>
          <p:nvPr/>
        </p:nvSpPr>
        <p:spPr>
          <a:xfrm>
            <a:off x="7411131" y="3283895"/>
            <a:ext cx="2032921" cy="707886"/>
          </a:xfrm>
          <a:prstGeom prst="rect">
            <a:avLst/>
          </a:prstGeom>
          <a:noFill/>
        </p:spPr>
        <p:txBody>
          <a:bodyPr wrap="square" rtlCol="0">
            <a:spAutoFit/>
          </a:bodyPr>
          <a:lstStyle/>
          <a:p>
            <a:pPr algn="ctr"/>
            <a:r>
              <a:rPr lang="en-US" altLang="zh-CN" sz="2000" b="1" dirty="0">
                <a:solidFill>
                  <a:srgbClr val="444F53"/>
                </a:solidFill>
                <a:latin typeface="Arial" panose="020B0604020202020204" pitchFamily="34" charset="0"/>
                <a:ea typeface="微软雅黑" panose="020B0503020204020204" pitchFamily="34" charset="-122"/>
                <a:cs typeface="Arial" panose="020B0604020202020204" pitchFamily="34" charset="0"/>
              </a:rPr>
              <a:t>Experiments Results</a:t>
            </a:r>
            <a:endParaRPr lang="zh-CN" altLang="en-US" sz="2000" b="1" dirty="0">
              <a:solidFill>
                <a:srgbClr val="444F53"/>
              </a:solidFill>
              <a:latin typeface="Arial" panose="020B0604020202020204" pitchFamily="34" charset="0"/>
              <a:ea typeface="微软雅黑" panose="020B0503020204020204" pitchFamily="34" charset="-122"/>
              <a:cs typeface="Arial" panose="020B0604020202020204" pitchFamily="34" charset="0"/>
            </a:endParaRPr>
          </a:p>
        </p:txBody>
      </p:sp>
      <p:sp>
        <p:nvSpPr>
          <p:cNvPr id="28" name="TextBox 35"/>
          <p:cNvSpPr txBox="1"/>
          <p:nvPr/>
        </p:nvSpPr>
        <p:spPr>
          <a:xfrm>
            <a:off x="9866717" y="3459785"/>
            <a:ext cx="1643163" cy="400110"/>
          </a:xfrm>
          <a:prstGeom prst="rect">
            <a:avLst/>
          </a:prstGeom>
          <a:noFill/>
        </p:spPr>
        <p:txBody>
          <a:bodyPr wrap="square" rtlCol="0">
            <a:spAutoFit/>
          </a:bodyPr>
          <a:lstStyle/>
          <a:p>
            <a:pPr algn="ctr"/>
            <a:r>
              <a:rPr lang="en-US" altLang="zh-CN" sz="2000" b="1" dirty="0">
                <a:solidFill>
                  <a:srgbClr val="444F53"/>
                </a:solidFill>
                <a:latin typeface="Arial" panose="020B0604020202020204" pitchFamily="34" charset="0"/>
                <a:ea typeface="微软雅黑" panose="020B0503020204020204" pitchFamily="34" charset="-122"/>
                <a:cs typeface="Arial" panose="020B0604020202020204" pitchFamily="34" charset="0"/>
              </a:rPr>
              <a:t>Conclusion</a:t>
            </a:r>
            <a:endParaRPr lang="zh-CN" altLang="en-US" sz="2000" b="1" dirty="0">
              <a:solidFill>
                <a:srgbClr val="444F53"/>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29" name="直接连接符 28"/>
          <p:cNvCxnSpPr>
            <a:cxnSpLocks/>
          </p:cNvCxnSpPr>
          <p:nvPr/>
        </p:nvCxnSpPr>
        <p:spPr>
          <a:xfrm>
            <a:off x="983190" y="4073118"/>
            <a:ext cx="1300583" cy="9208"/>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3013527" y="4068514"/>
            <a:ext cx="1753865" cy="1"/>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5162181" y="4068514"/>
            <a:ext cx="1960874" cy="1"/>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7571580" y="4068514"/>
            <a:ext cx="1837865" cy="1"/>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9707152" y="4069320"/>
            <a:ext cx="1837865" cy="1"/>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6" name="文本框 9"/>
          <p:cNvSpPr txBox="1"/>
          <p:nvPr/>
        </p:nvSpPr>
        <p:spPr>
          <a:xfrm>
            <a:off x="911023" y="4379560"/>
            <a:ext cx="1466207" cy="246221"/>
          </a:xfrm>
          <a:prstGeom prst="rect">
            <a:avLst/>
          </a:prstGeom>
          <a:noFill/>
        </p:spPr>
        <p:txBody>
          <a:bodyPr wrap="square" lIns="0" tIns="0" rIns="0" bIns="0" rtlCol="0">
            <a:spAutoFit/>
          </a:bodyPr>
          <a:lstStyle/>
          <a:p>
            <a:pPr marL="0" lvl="1" algn="ctr"/>
            <a:r>
              <a:rPr lang="en-US" altLang="zh-CN" sz="1600" dirty="0">
                <a:solidFill>
                  <a:srgbClr val="4B6075"/>
                </a:solidFill>
                <a:latin typeface="Arial" panose="020B0604020202020204" pitchFamily="34" charset="0"/>
                <a:ea typeface="微软雅黑" pitchFamily="34" charset="-122"/>
                <a:cs typeface="Arial" panose="020B0604020202020204" pitchFamily="34" charset="0"/>
              </a:rPr>
              <a:t>Background</a:t>
            </a:r>
            <a:endParaRPr lang="zh-CN" altLang="en-US" sz="1600" dirty="0">
              <a:solidFill>
                <a:srgbClr val="4B6075"/>
              </a:solidFill>
              <a:latin typeface="Arial" panose="020B0604020202020204" pitchFamily="34" charset="0"/>
              <a:ea typeface="微软雅黑" pitchFamily="34" charset="-122"/>
              <a:cs typeface="Arial" panose="020B0604020202020204" pitchFamily="34" charset="0"/>
            </a:endParaRPr>
          </a:p>
        </p:txBody>
      </p:sp>
      <p:sp>
        <p:nvSpPr>
          <p:cNvPr id="41" name="文本框 9"/>
          <p:cNvSpPr txBox="1"/>
          <p:nvPr/>
        </p:nvSpPr>
        <p:spPr>
          <a:xfrm>
            <a:off x="2776283" y="4273177"/>
            <a:ext cx="2252954" cy="492443"/>
          </a:xfrm>
          <a:prstGeom prst="rect">
            <a:avLst/>
          </a:prstGeom>
          <a:noFill/>
          <a:ln w="19050">
            <a:noFill/>
          </a:ln>
        </p:spPr>
        <p:txBody>
          <a:bodyPr wrap="square" lIns="0" tIns="0" rIns="0" bIns="0" rtlCol="0">
            <a:spAutoFit/>
          </a:bodyPr>
          <a:lstStyle/>
          <a:p>
            <a:pPr marL="0" lvl="1" algn="ctr"/>
            <a:r>
              <a:rPr lang="en-US" altLang="zh-CN" sz="1600" dirty="0">
                <a:solidFill>
                  <a:srgbClr val="4B6075"/>
                </a:solidFill>
                <a:latin typeface="Arial" panose="020B0604020202020204" pitchFamily="34" charset="0"/>
                <a:ea typeface="微软雅黑" pitchFamily="34" charset="-122"/>
                <a:cs typeface="Arial" panose="020B0604020202020204" pitchFamily="34" charset="0"/>
              </a:rPr>
              <a:t>Overview of Class Imbalance Problem</a:t>
            </a:r>
            <a:endParaRPr lang="zh-CN" altLang="en-US" sz="1600" dirty="0">
              <a:solidFill>
                <a:srgbClr val="4B6075"/>
              </a:solidFill>
              <a:latin typeface="Arial" panose="020B0604020202020204" pitchFamily="34" charset="0"/>
              <a:ea typeface="微软雅黑" pitchFamily="34" charset="-122"/>
              <a:cs typeface="Arial" panose="020B0604020202020204" pitchFamily="34" charset="0"/>
            </a:endParaRPr>
          </a:p>
        </p:txBody>
      </p:sp>
      <p:sp>
        <p:nvSpPr>
          <p:cNvPr id="42" name="文本框 9"/>
          <p:cNvSpPr txBox="1"/>
          <p:nvPr/>
        </p:nvSpPr>
        <p:spPr>
          <a:xfrm>
            <a:off x="2709681" y="4938804"/>
            <a:ext cx="2361556" cy="738664"/>
          </a:xfrm>
          <a:prstGeom prst="rect">
            <a:avLst/>
          </a:prstGeom>
          <a:noFill/>
          <a:ln w="19050">
            <a:noFill/>
          </a:ln>
        </p:spPr>
        <p:txBody>
          <a:bodyPr wrap="square" lIns="0" tIns="0" rIns="0" bIns="0" rtlCol="0">
            <a:spAutoFit/>
          </a:bodyPr>
          <a:lstStyle/>
          <a:p>
            <a:pPr marL="0" lvl="1" algn="ctr"/>
            <a:r>
              <a:rPr lang="en-US" altLang="zh-CN" sz="1600" dirty="0">
                <a:solidFill>
                  <a:srgbClr val="4B6075"/>
                </a:solidFill>
                <a:latin typeface="Arial" panose="020B0604020202020204" pitchFamily="34" charset="0"/>
                <a:ea typeface="微软雅黑" pitchFamily="34" charset="-122"/>
                <a:cs typeface="Arial" panose="020B0604020202020204" pitchFamily="34" charset="0"/>
              </a:rPr>
              <a:t>Related Work on Topic Class Imbalance Classification</a:t>
            </a:r>
            <a:endParaRPr lang="zh-CN" altLang="en-US" sz="1600" dirty="0">
              <a:solidFill>
                <a:srgbClr val="4B6075"/>
              </a:solidFill>
              <a:latin typeface="Arial" panose="020B0604020202020204" pitchFamily="34" charset="0"/>
              <a:ea typeface="微软雅黑" pitchFamily="34" charset="-122"/>
              <a:cs typeface="Arial" panose="020B0604020202020204" pitchFamily="34" charset="0"/>
            </a:endParaRPr>
          </a:p>
        </p:txBody>
      </p:sp>
      <p:sp>
        <p:nvSpPr>
          <p:cNvPr id="44" name="文本框 9"/>
          <p:cNvSpPr txBox="1"/>
          <p:nvPr/>
        </p:nvSpPr>
        <p:spPr>
          <a:xfrm>
            <a:off x="5359853" y="4269881"/>
            <a:ext cx="1565519" cy="492443"/>
          </a:xfrm>
          <a:prstGeom prst="rect">
            <a:avLst/>
          </a:prstGeom>
          <a:noFill/>
        </p:spPr>
        <p:txBody>
          <a:bodyPr wrap="square" lIns="0" tIns="0" rIns="0" bIns="0" rtlCol="0">
            <a:spAutoFit/>
          </a:bodyPr>
          <a:lstStyle/>
          <a:p>
            <a:pPr marL="0" lvl="1" algn="ctr"/>
            <a:r>
              <a:rPr lang="en-US" altLang="zh-CN" sz="1600" dirty="0">
                <a:solidFill>
                  <a:srgbClr val="4B6075"/>
                </a:solidFill>
                <a:latin typeface="Arial" panose="020B0604020202020204" pitchFamily="34" charset="0"/>
                <a:ea typeface="微软雅黑" pitchFamily="34" charset="-122"/>
                <a:cs typeface="Arial" panose="020B0604020202020204" pitchFamily="34" charset="0"/>
              </a:rPr>
              <a:t>Implementation of Algorithms</a:t>
            </a:r>
            <a:endParaRPr lang="zh-CN" altLang="en-US" sz="1600" dirty="0">
              <a:solidFill>
                <a:srgbClr val="4B6075"/>
              </a:solidFill>
              <a:latin typeface="Arial" panose="020B0604020202020204" pitchFamily="34" charset="0"/>
              <a:ea typeface="微软雅黑" pitchFamily="34" charset="-122"/>
              <a:cs typeface="Arial" panose="020B0604020202020204" pitchFamily="34" charset="0"/>
            </a:endParaRPr>
          </a:p>
        </p:txBody>
      </p:sp>
      <p:sp>
        <p:nvSpPr>
          <p:cNvPr id="47" name="文本框 9"/>
          <p:cNvSpPr txBox="1"/>
          <p:nvPr/>
        </p:nvSpPr>
        <p:spPr>
          <a:xfrm>
            <a:off x="7474054" y="4378591"/>
            <a:ext cx="2032920" cy="246221"/>
          </a:xfrm>
          <a:prstGeom prst="rect">
            <a:avLst/>
          </a:prstGeom>
          <a:noFill/>
        </p:spPr>
        <p:txBody>
          <a:bodyPr wrap="square" lIns="0" tIns="0" rIns="0" bIns="0" rtlCol="0">
            <a:spAutoFit/>
          </a:bodyPr>
          <a:lstStyle/>
          <a:p>
            <a:pPr marL="0" lvl="1" algn="ctr"/>
            <a:r>
              <a:rPr lang="en-US" altLang="zh-CN" sz="1600" dirty="0">
                <a:solidFill>
                  <a:srgbClr val="4B6075"/>
                </a:solidFill>
                <a:latin typeface="Arial" panose="020B0604020202020204" pitchFamily="34" charset="0"/>
                <a:ea typeface="微软雅黑" pitchFamily="34" charset="-122"/>
                <a:cs typeface="Arial" panose="020B0604020202020204" pitchFamily="34" charset="0"/>
              </a:rPr>
              <a:t>Overall Comparison</a:t>
            </a:r>
            <a:endParaRPr lang="zh-CN" altLang="en-US" sz="1600" dirty="0">
              <a:solidFill>
                <a:srgbClr val="4B6075"/>
              </a:solidFill>
              <a:latin typeface="Arial" panose="020B0604020202020204" pitchFamily="34" charset="0"/>
              <a:ea typeface="微软雅黑" pitchFamily="34" charset="-122"/>
              <a:cs typeface="Arial" panose="020B0604020202020204" pitchFamily="34" charset="0"/>
            </a:endParaRPr>
          </a:p>
        </p:txBody>
      </p:sp>
      <p:sp>
        <p:nvSpPr>
          <p:cNvPr id="52" name="文本框 9"/>
          <p:cNvSpPr txBox="1"/>
          <p:nvPr/>
        </p:nvSpPr>
        <p:spPr>
          <a:xfrm>
            <a:off x="9936759" y="4445069"/>
            <a:ext cx="1505881" cy="246221"/>
          </a:xfrm>
          <a:prstGeom prst="rect">
            <a:avLst/>
          </a:prstGeom>
          <a:noFill/>
        </p:spPr>
        <p:txBody>
          <a:bodyPr wrap="square" lIns="0" tIns="0" rIns="0" bIns="0" rtlCol="0">
            <a:spAutoFit/>
          </a:bodyPr>
          <a:lstStyle/>
          <a:p>
            <a:pPr marL="0" lvl="1" algn="ctr"/>
            <a:r>
              <a:rPr lang="en-US" altLang="zh-CN" sz="1600" dirty="0">
                <a:solidFill>
                  <a:srgbClr val="4B6075"/>
                </a:solidFill>
                <a:latin typeface="Arial" panose="020B0604020202020204" pitchFamily="34" charset="0"/>
                <a:ea typeface="微软雅黑" pitchFamily="34" charset="-122"/>
                <a:cs typeface="Arial" panose="020B0604020202020204" pitchFamily="34" charset="0"/>
              </a:rPr>
              <a:t>Summary</a:t>
            </a:r>
            <a:endParaRPr lang="zh-CN" altLang="en-US" sz="1600" dirty="0">
              <a:solidFill>
                <a:srgbClr val="4B6075"/>
              </a:solidFill>
              <a:latin typeface="Arial" panose="020B0604020202020204" pitchFamily="34" charset="0"/>
              <a:ea typeface="微软雅黑" pitchFamily="34" charset="-122"/>
              <a:cs typeface="Arial" panose="020B0604020202020204" pitchFamily="34" charset="0"/>
            </a:endParaRPr>
          </a:p>
        </p:txBody>
      </p:sp>
      <p:sp>
        <p:nvSpPr>
          <p:cNvPr id="55" name="文本框 9">
            <a:extLst>
              <a:ext uri="{FF2B5EF4-FFF2-40B4-BE49-F238E27FC236}">
                <a16:creationId xmlns:a16="http://schemas.microsoft.com/office/drawing/2014/main" id="{1C7BAA15-E637-40A5-AA70-D11CEF76E8EF}"/>
              </a:ext>
            </a:extLst>
          </p:cNvPr>
          <p:cNvSpPr txBox="1"/>
          <p:nvPr/>
        </p:nvSpPr>
        <p:spPr>
          <a:xfrm>
            <a:off x="7474054" y="4938804"/>
            <a:ext cx="2032920" cy="492443"/>
          </a:xfrm>
          <a:prstGeom prst="rect">
            <a:avLst/>
          </a:prstGeom>
          <a:noFill/>
        </p:spPr>
        <p:txBody>
          <a:bodyPr wrap="square" lIns="0" tIns="0" rIns="0" bIns="0" rtlCol="0">
            <a:spAutoFit/>
          </a:bodyPr>
          <a:lstStyle/>
          <a:p>
            <a:pPr marL="0" lvl="1" algn="ctr"/>
            <a:r>
              <a:rPr lang="en-US" altLang="zh-CN" sz="1600" dirty="0">
                <a:solidFill>
                  <a:srgbClr val="4B6075"/>
                </a:solidFill>
                <a:latin typeface="Arial" panose="020B0604020202020204" pitchFamily="34" charset="0"/>
                <a:ea typeface="微软雅黑" pitchFamily="34" charset="-122"/>
                <a:cs typeface="Arial" panose="020B0604020202020204" pitchFamily="34" charset="0"/>
              </a:rPr>
              <a:t>Research on the impact of factors</a:t>
            </a:r>
            <a:endParaRPr lang="zh-CN" altLang="en-US" sz="1600" dirty="0">
              <a:solidFill>
                <a:srgbClr val="4B6075"/>
              </a:solidFill>
              <a:latin typeface="Arial" panose="020B0604020202020204" pitchFamily="34" charset="0"/>
              <a:ea typeface="微软雅黑" pitchFamily="34" charset="-122"/>
              <a:cs typeface="Arial" panose="020B0604020202020204" pitchFamily="34" charset="0"/>
            </a:endParaRPr>
          </a:p>
        </p:txBody>
      </p:sp>
      <p:sp>
        <p:nvSpPr>
          <p:cNvPr id="56" name="文本框 9">
            <a:extLst>
              <a:ext uri="{FF2B5EF4-FFF2-40B4-BE49-F238E27FC236}">
                <a16:creationId xmlns:a16="http://schemas.microsoft.com/office/drawing/2014/main" id="{657308D7-3B8B-418B-A00C-F783CAD5E2C8}"/>
              </a:ext>
            </a:extLst>
          </p:cNvPr>
          <p:cNvSpPr txBox="1"/>
          <p:nvPr/>
        </p:nvSpPr>
        <p:spPr>
          <a:xfrm>
            <a:off x="7333205" y="5745239"/>
            <a:ext cx="2279753" cy="738664"/>
          </a:xfrm>
          <a:prstGeom prst="rect">
            <a:avLst/>
          </a:prstGeom>
          <a:noFill/>
        </p:spPr>
        <p:txBody>
          <a:bodyPr wrap="square" lIns="0" tIns="0" rIns="0" bIns="0" rtlCol="0">
            <a:spAutoFit/>
          </a:bodyPr>
          <a:lstStyle/>
          <a:p>
            <a:pPr marL="0" lvl="1" algn="ctr"/>
            <a:r>
              <a:rPr lang="en-US" altLang="zh-CN" sz="1600" dirty="0">
                <a:solidFill>
                  <a:srgbClr val="4B6075"/>
                </a:solidFill>
                <a:latin typeface="Arial" panose="020B0604020202020204" pitchFamily="34" charset="0"/>
                <a:ea typeface="微软雅黑" pitchFamily="34" charset="-122"/>
                <a:cs typeface="Arial" panose="020B0604020202020204" pitchFamily="34" charset="0"/>
              </a:rPr>
              <a:t>Research on the effectiveness of the algorithm</a:t>
            </a:r>
            <a:endParaRPr lang="zh-CN" altLang="en-US" sz="1600" dirty="0">
              <a:solidFill>
                <a:srgbClr val="4B6075"/>
              </a:solidFill>
              <a:latin typeface="Arial" panose="020B0604020202020204" pitchFamily="34" charset="0"/>
              <a:ea typeface="微软雅黑" pitchFamily="34" charset="-122"/>
              <a:cs typeface="Arial" panose="020B0604020202020204" pitchFamily="34" charset="0"/>
            </a:endParaRPr>
          </a:p>
        </p:txBody>
      </p:sp>
      <p:sp>
        <p:nvSpPr>
          <p:cNvPr id="3" name="文本框 2">
            <a:extLst>
              <a:ext uri="{FF2B5EF4-FFF2-40B4-BE49-F238E27FC236}">
                <a16:creationId xmlns:a16="http://schemas.microsoft.com/office/drawing/2014/main" id="{077B58ED-5F6C-4881-8EDD-26EE97001123}"/>
              </a:ext>
            </a:extLst>
          </p:cNvPr>
          <p:cNvSpPr txBox="1"/>
          <p:nvPr/>
        </p:nvSpPr>
        <p:spPr>
          <a:xfrm>
            <a:off x="2579042" y="5837276"/>
            <a:ext cx="2622834" cy="338554"/>
          </a:xfrm>
          <a:prstGeom prst="rect">
            <a:avLst/>
          </a:prstGeom>
          <a:noFill/>
        </p:spPr>
        <p:txBody>
          <a:bodyPr wrap="none" rtlCol="0">
            <a:spAutoFit/>
          </a:bodyPr>
          <a:lstStyle/>
          <a:p>
            <a:pPr algn="ctr"/>
            <a:r>
              <a:rPr lang="en-US" altLang="zh-CN" sz="1600" dirty="0">
                <a:solidFill>
                  <a:srgbClr val="4B6075"/>
                </a:solidFill>
                <a:latin typeface="Arial" panose="020B0604020202020204" pitchFamily="34" charset="0"/>
                <a:cs typeface="Arial" panose="020B0604020202020204" pitchFamily="34" charset="0"/>
              </a:rPr>
              <a:t>Related Evaluation Metrics</a:t>
            </a:r>
            <a:endParaRPr lang="zh-CN" altLang="en-US" sz="1600" dirty="0">
              <a:solidFill>
                <a:srgbClr val="4B6075"/>
              </a:solidFill>
              <a:latin typeface="Arial" panose="020B0604020202020204" pitchFamily="34" charset="0"/>
              <a:cs typeface="Arial" panose="020B0604020202020204" pitchFamily="34" charset="0"/>
            </a:endParaRPr>
          </a:p>
        </p:txBody>
      </p:sp>
      <p:sp>
        <p:nvSpPr>
          <p:cNvPr id="59" name="文本框 9">
            <a:extLst>
              <a:ext uri="{FF2B5EF4-FFF2-40B4-BE49-F238E27FC236}">
                <a16:creationId xmlns:a16="http://schemas.microsoft.com/office/drawing/2014/main" id="{16DC68E0-9968-45C6-8B63-3035FBF8DE3E}"/>
              </a:ext>
            </a:extLst>
          </p:cNvPr>
          <p:cNvSpPr txBox="1"/>
          <p:nvPr/>
        </p:nvSpPr>
        <p:spPr>
          <a:xfrm>
            <a:off x="9935357" y="5048993"/>
            <a:ext cx="1505881" cy="246221"/>
          </a:xfrm>
          <a:prstGeom prst="rect">
            <a:avLst/>
          </a:prstGeom>
          <a:noFill/>
        </p:spPr>
        <p:txBody>
          <a:bodyPr wrap="square" lIns="0" tIns="0" rIns="0" bIns="0" rtlCol="0">
            <a:spAutoFit/>
          </a:bodyPr>
          <a:lstStyle/>
          <a:p>
            <a:pPr marL="0" lvl="1" algn="ctr"/>
            <a:r>
              <a:rPr lang="en-US" altLang="zh-CN" sz="1600" dirty="0">
                <a:solidFill>
                  <a:srgbClr val="4B6075"/>
                </a:solidFill>
                <a:latin typeface="Arial" panose="020B0604020202020204" pitchFamily="34" charset="0"/>
                <a:ea typeface="微软雅黑" pitchFamily="34" charset="-122"/>
                <a:cs typeface="Arial" panose="020B0604020202020204" pitchFamily="34" charset="0"/>
              </a:rPr>
              <a:t>Shortcomings</a:t>
            </a:r>
            <a:endParaRPr lang="zh-CN" altLang="en-US" sz="1600" dirty="0">
              <a:solidFill>
                <a:srgbClr val="4B6075"/>
              </a:solidFill>
              <a:latin typeface="Arial" panose="020B0604020202020204" pitchFamily="34" charset="0"/>
              <a:ea typeface="微软雅黑" pitchFamily="34" charset="-122"/>
              <a:cs typeface="Arial" panose="020B0604020202020204" pitchFamily="34" charset="0"/>
            </a:endParaRPr>
          </a:p>
        </p:txBody>
      </p:sp>
      <p:sp>
        <p:nvSpPr>
          <p:cNvPr id="2" name="灯片编号占位符 1">
            <a:extLst>
              <a:ext uri="{FF2B5EF4-FFF2-40B4-BE49-F238E27FC236}">
                <a16:creationId xmlns:a16="http://schemas.microsoft.com/office/drawing/2014/main" id="{5B788D10-B40F-4C90-BA9D-6A9CC0B4CF56}"/>
              </a:ext>
            </a:extLst>
          </p:cNvPr>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2</a:t>
            </a:fld>
            <a:endParaRPr lang="zh-CN" altLang="en-US">
              <a:solidFill>
                <a:prstClr val="black">
                  <a:tint val="75000"/>
                </a:prstClr>
              </a:solidFill>
            </a:endParaRPr>
          </a:p>
        </p:txBody>
      </p:sp>
    </p:spTree>
    <p:extLst>
      <p:ext uri="{BB962C8B-B14F-4D97-AF65-F5344CB8AC3E}">
        <p14:creationId xmlns:p14="http://schemas.microsoft.com/office/powerpoint/2010/main" val="28807264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637D8292-935B-4A4A-AB4B-2431BF1C7595}"/>
              </a:ext>
            </a:extLst>
          </p:cNvPr>
          <p:cNvSpPr/>
          <p:nvPr/>
        </p:nvSpPr>
        <p:spPr>
          <a:xfrm>
            <a:off x="3032486" y="1060412"/>
            <a:ext cx="6127028" cy="602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Evaluation Metrics for Imbalance Classification</a:t>
            </a:r>
            <a:endParaRPr lang="zh-CN" altLang="en-US" dirty="0">
              <a:latin typeface="Arial" panose="020B0604020202020204" pitchFamily="34" charset="0"/>
              <a:cs typeface="Arial" panose="020B0604020202020204" pitchFamily="34" charset="0"/>
            </a:endParaRPr>
          </a:p>
        </p:txBody>
      </p:sp>
      <p:graphicFrame>
        <p:nvGraphicFramePr>
          <p:cNvPr id="3" name="表格 3">
            <a:extLst>
              <a:ext uri="{FF2B5EF4-FFF2-40B4-BE49-F238E27FC236}">
                <a16:creationId xmlns:a16="http://schemas.microsoft.com/office/drawing/2014/main" id="{A5058C6C-F336-4E59-8B40-548794C97C44}"/>
              </a:ext>
            </a:extLst>
          </p:cNvPr>
          <p:cNvGraphicFramePr>
            <a:graphicFrameLocks noGrp="1"/>
          </p:cNvGraphicFramePr>
          <p:nvPr>
            <p:extLst>
              <p:ext uri="{D42A27DB-BD31-4B8C-83A1-F6EECF244321}">
                <p14:modId xmlns:p14="http://schemas.microsoft.com/office/powerpoint/2010/main" val="2653927235"/>
              </p:ext>
            </p:extLst>
          </p:nvPr>
        </p:nvGraphicFramePr>
        <p:xfrm>
          <a:off x="575531" y="2308914"/>
          <a:ext cx="5425560" cy="1120086"/>
        </p:xfrm>
        <a:graphic>
          <a:graphicData uri="http://schemas.openxmlformats.org/drawingml/2006/table">
            <a:tbl>
              <a:tblPr firstRow="1" bandRow="1">
                <a:tableStyleId>{5C22544A-7EE6-4342-B048-85BDC9FD1C3A}</a:tableStyleId>
              </a:tblPr>
              <a:tblGrid>
                <a:gridCol w="1808520">
                  <a:extLst>
                    <a:ext uri="{9D8B030D-6E8A-4147-A177-3AD203B41FA5}">
                      <a16:colId xmlns:a16="http://schemas.microsoft.com/office/drawing/2014/main" val="1246997403"/>
                    </a:ext>
                  </a:extLst>
                </a:gridCol>
                <a:gridCol w="1808520">
                  <a:extLst>
                    <a:ext uri="{9D8B030D-6E8A-4147-A177-3AD203B41FA5}">
                      <a16:colId xmlns:a16="http://schemas.microsoft.com/office/drawing/2014/main" val="3735621994"/>
                    </a:ext>
                  </a:extLst>
                </a:gridCol>
                <a:gridCol w="1808520">
                  <a:extLst>
                    <a:ext uri="{9D8B030D-6E8A-4147-A177-3AD203B41FA5}">
                      <a16:colId xmlns:a16="http://schemas.microsoft.com/office/drawing/2014/main" val="328418470"/>
                    </a:ext>
                  </a:extLst>
                </a:gridCol>
              </a:tblGrid>
              <a:tr h="373362">
                <a:tc>
                  <a:txBody>
                    <a:bodyPr/>
                    <a:lstStyle/>
                    <a:p>
                      <a:pPr algn="ctr"/>
                      <a:endParaRPr lang="zh-CN" altLang="en-US" dirty="0"/>
                    </a:p>
                  </a:txBody>
                  <a:tcPr/>
                </a:tc>
                <a:tc>
                  <a:txBody>
                    <a:bodyPr/>
                    <a:lstStyle/>
                    <a:p>
                      <a:pPr algn="ctr"/>
                      <a:r>
                        <a:rPr lang="en-US" altLang="zh-CN" dirty="0"/>
                        <a:t>Actual negative</a:t>
                      </a:r>
                      <a:endParaRPr lang="zh-CN" altLang="en-US" dirty="0"/>
                    </a:p>
                  </a:txBody>
                  <a:tcPr/>
                </a:tc>
                <a:tc>
                  <a:txBody>
                    <a:bodyPr/>
                    <a:lstStyle/>
                    <a:p>
                      <a:pPr algn="ctr"/>
                      <a:r>
                        <a:rPr lang="en-US" altLang="zh-CN" dirty="0"/>
                        <a:t>Actual positive</a:t>
                      </a:r>
                      <a:endParaRPr lang="zh-CN" altLang="en-US" dirty="0"/>
                    </a:p>
                  </a:txBody>
                  <a:tcPr/>
                </a:tc>
                <a:extLst>
                  <a:ext uri="{0D108BD9-81ED-4DB2-BD59-A6C34878D82A}">
                    <a16:rowId xmlns:a16="http://schemas.microsoft.com/office/drawing/2014/main" val="3024385117"/>
                  </a:ext>
                </a:extLst>
              </a:tr>
              <a:tr h="373362">
                <a:tc>
                  <a:txBody>
                    <a:bodyPr/>
                    <a:lstStyle/>
                    <a:p>
                      <a:pPr algn="ctr"/>
                      <a:r>
                        <a:rPr lang="en-US" altLang="zh-CN" dirty="0"/>
                        <a:t>Predict negative</a:t>
                      </a:r>
                      <a:endParaRPr lang="zh-CN" altLang="en-US" dirty="0"/>
                    </a:p>
                  </a:txBody>
                  <a:tcPr/>
                </a:tc>
                <a:tc>
                  <a:txBody>
                    <a:bodyPr/>
                    <a:lstStyle/>
                    <a:p>
                      <a:pPr algn="ctr"/>
                      <a:r>
                        <a:rPr lang="en-US" altLang="zh-CN" dirty="0"/>
                        <a:t>TN</a:t>
                      </a:r>
                      <a:endParaRPr lang="zh-CN" altLang="en-US" dirty="0"/>
                    </a:p>
                  </a:txBody>
                  <a:tcPr/>
                </a:tc>
                <a:tc>
                  <a:txBody>
                    <a:bodyPr/>
                    <a:lstStyle/>
                    <a:p>
                      <a:pPr algn="ctr"/>
                      <a:r>
                        <a:rPr lang="en-US" altLang="zh-CN" dirty="0"/>
                        <a:t>FN</a:t>
                      </a:r>
                      <a:endParaRPr lang="zh-CN" altLang="en-US" dirty="0"/>
                    </a:p>
                  </a:txBody>
                  <a:tcPr/>
                </a:tc>
                <a:extLst>
                  <a:ext uri="{0D108BD9-81ED-4DB2-BD59-A6C34878D82A}">
                    <a16:rowId xmlns:a16="http://schemas.microsoft.com/office/drawing/2014/main" val="865191034"/>
                  </a:ext>
                </a:extLst>
              </a:tr>
              <a:tr h="373362">
                <a:tc>
                  <a:txBody>
                    <a:bodyPr/>
                    <a:lstStyle/>
                    <a:p>
                      <a:pPr algn="ctr"/>
                      <a:r>
                        <a:rPr lang="en-US" altLang="zh-CN" dirty="0"/>
                        <a:t>Predict positive</a:t>
                      </a:r>
                      <a:endParaRPr lang="zh-CN" altLang="en-US" dirty="0"/>
                    </a:p>
                  </a:txBody>
                  <a:tcPr/>
                </a:tc>
                <a:tc>
                  <a:txBody>
                    <a:bodyPr/>
                    <a:lstStyle/>
                    <a:p>
                      <a:pPr algn="ctr"/>
                      <a:r>
                        <a:rPr lang="en-US" altLang="zh-CN" dirty="0"/>
                        <a:t>FP</a:t>
                      </a:r>
                      <a:endParaRPr lang="zh-CN" altLang="en-US" dirty="0"/>
                    </a:p>
                  </a:txBody>
                  <a:tcPr/>
                </a:tc>
                <a:tc>
                  <a:txBody>
                    <a:bodyPr/>
                    <a:lstStyle/>
                    <a:p>
                      <a:pPr algn="ctr"/>
                      <a:r>
                        <a:rPr lang="en-US" altLang="zh-CN" dirty="0"/>
                        <a:t>TP</a:t>
                      </a:r>
                      <a:endParaRPr lang="zh-CN" altLang="en-US" dirty="0"/>
                    </a:p>
                  </a:txBody>
                  <a:tcPr/>
                </a:tc>
                <a:extLst>
                  <a:ext uri="{0D108BD9-81ED-4DB2-BD59-A6C34878D82A}">
                    <a16:rowId xmlns:a16="http://schemas.microsoft.com/office/drawing/2014/main" val="607845545"/>
                  </a:ext>
                </a:extLst>
              </a:tr>
            </a:tbl>
          </a:graphicData>
        </a:graphic>
      </p:graphicFrame>
      <p:sp>
        <p:nvSpPr>
          <p:cNvPr id="4" name="文本框 3">
            <a:extLst>
              <a:ext uri="{FF2B5EF4-FFF2-40B4-BE49-F238E27FC236}">
                <a16:creationId xmlns:a16="http://schemas.microsoft.com/office/drawing/2014/main" id="{CA19323E-EAEB-4C77-922A-EB033571724A}"/>
              </a:ext>
            </a:extLst>
          </p:cNvPr>
          <p:cNvSpPr txBox="1"/>
          <p:nvPr/>
        </p:nvSpPr>
        <p:spPr>
          <a:xfrm>
            <a:off x="932537" y="1939582"/>
            <a:ext cx="4711546" cy="369332"/>
          </a:xfrm>
          <a:prstGeom prst="rect">
            <a:avLst/>
          </a:prstGeom>
          <a:noFill/>
        </p:spPr>
        <p:txBody>
          <a:bodyPr wrap="none" rtlCol="0">
            <a:spAutoFit/>
          </a:bodyPr>
          <a:lstStyle/>
          <a:p>
            <a:pPr algn="ctr"/>
            <a:r>
              <a:rPr lang="en-US" altLang="zh-CN" dirty="0">
                <a:latin typeface="Arial" panose="020B0604020202020204" pitchFamily="34" charset="0"/>
                <a:cs typeface="Arial" panose="020B0604020202020204" pitchFamily="34" charset="0"/>
              </a:rPr>
              <a:t>Confusion Matrix for Binary Classification [1]</a:t>
            </a:r>
            <a:endParaRPr lang="zh-CN" altLang="en-US" dirty="0">
              <a:latin typeface="Arial" panose="020B0604020202020204" pitchFamily="34" charset="0"/>
              <a:cs typeface="Arial" panose="020B0604020202020204" pitchFamily="34" charset="0"/>
            </a:endParaRPr>
          </a:p>
        </p:txBody>
      </p:sp>
      <p:sp>
        <p:nvSpPr>
          <p:cNvPr id="6" name="矩形: 圆角 5">
            <a:extLst>
              <a:ext uri="{FF2B5EF4-FFF2-40B4-BE49-F238E27FC236}">
                <a16:creationId xmlns:a16="http://schemas.microsoft.com/office/drawing/2014/main" id="{7CE55039-49EE-4112-B2CE-2AE46086F404}"/>
              </a:ext>
            </a:extLst>
          </p:cNvPr>
          <p:cNvSpPr/>
          <p:nvPr/>
        </p:nvSpPr>
        <p:spPr>
          <a:xfrm>
            <a:off x="548152" y="4075203"/>
            <a:ext cx="5480317" cy="1801423"/>
          </a:xfrm>
          <a:prstGeom prst="roundRect">
            <a:avLst/>
          </a:prstGeom>
          <a:solidFill>
            <a:schemeClr val="accent1">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44F53"/>
                </a:solidFill>
                <a:latin typeface="Arial" panose="020B0604020202020204" pitchFamily="34" charset="0"/>
                <a:cs typeface="Arial" panose="020B0604020202020204" pitchFamily="34" charset="0"/>
              </a:rPr>
              <a:t>Provides a deeper understanding of predictive model performance through the results of the predictions. </a:t>
            </a:r>
          </a:p>
          <a:p>
            <a:pPr algn="ctr"/>
            <a:endParaRPr lang="en-US" altLang="zh-CN" dirty="0">
              <a:solidFill>
                <a:srgbClr val="444F53"/>
              </a:solidFill>
              <a:latin typeface="Arial" panose="020B0604020202020204" pitchFamily="34" charset="0"/>
              <a:cs typeface="Arial" panose="020B0604020202020204" pitchFamily="34" charset="0"/>
            </a:endParaRPr>
          </a:p>
          <a:p>
            <a:pPr algn="ctr"/>
            <a:r>
              <a:rPr lang="en-US" altLang="zh-CN" dirty="0">
                <a:solidFill>
                  <a:srgbClr val="444F53"/>
                </a:solidFill>
                <a:latin typeface="Arial" panose="020B0604020202020204" pitchFamily="34" charset="0"/>
                <a:cs typeface="Arial" panose="020B0604020202020204" pitchFamily="34" charset="0"/>
                <a:sym typeface="Wingdings" panose="05000000000000000000" pitchFamily="2" charset="2"/>
              </a:rPr>
              <a:t> The types of errors can be more obviously observed</a:t>
            </a:r>
            <a:endParaRPr lang="zh-CN" altLang="en-US" dirty="0">
              <a:solidFill>
                <a:srgbClr val="444F53"/>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7" name="表格 7">
                <a:extLst>
                  <a:ext uri="{FF2B5EF4-FFF2-40B4-BE49-F238E27FC236}">
                    <a16:creationId xmlns:a16="http://schemas.microsoft.com/office/drawing/2014/main" id="{B6DF8B47-1B55-446E-8AA0-C4C1E42E4DFD}"/>
                  </a:ext>
                </a:extLst>
              </p:cNvPr>
              <p:cNvGraphicFramePr>
                <a:graphicFrameLocks noGrp="1"/>
              </p:cNvGraphicFramePr>
              <p:nvPr>
                <p:extLst>
                  <p:ext uri="{D42A27DB-BD31-4B8C-83A1-F6EECF244321}">
                    <p14:modId xmlns:p14="http://schemas.microsoft.com/office/powerpoint/2010/main" val="2635454095"/>
                  </p:ext>
                </p:extLst>
              </p:nvPr>
            </p:nvGraphicFramePr>
            <p:xfrm>
              <a:off x="6419355" y="2308914"/>
              <a:ext cx="5480318" cy="2568707"/>
            </p:xfrm>
            <a:graphic>
              <a:graphicData uri="http://schemas.openxmlformats.org/drawingml/2006/table">
                <a:tbl>
                  <a:tblPr firstRow="1" bandRow="1">
                    <a:tableStyleId>{5C22544A-7EE6-4342-B048-85BDC9FD1C3A}</a:tableStyleId>
                  </a:tblPr>
                  <a:tblGrid>
                    <a:gridCol w="2105919">
                      <a:extLst>
                        <a:ext uri="{9D8B030D-6E8A-4147-A177-3AD203B41FA5}">
                          <a16:colId xmlns:a16="http://schemas.microsoft.com/office/drawing/2014/main" val="408838760"/>
                        </a:ext>
                      </a:extLst>
                    </a:gridCol>
                    <a:gridCol w="3374399">
                      <a:extLst>
                        <a:ext uri="{9D8B030D-6E8A-4147-A177-3AD203B41FA5}">
                          <a16:colId xmlns:a16="http://schemas.microsoft.com/office/drawing/2014/main" val="3039047250"/>
                        </a:ext>
                      </a:extLst>
                    </a:gridCol>
                  </a:tblGrid>
                  <a:tr h="445964">
                    <a:tc>
                      <a:txBody>
                        <a:bodyPr/>
                        <a:lstStyle/>
                        <a:p>
                          <a:pPr algn="ctr"/>
                          <a:r>
                            <a:rPr lang="en-US" altLang="zh-CN" dirty="0">
                              <a:latin typeface="Arial" panose="020B0604020202020204" pitchFamily="34" charset="0"/>
                              <a:cs typeface="Arial" panose="020B0604020202020204" pitchFamily="34" charset="0"/>
                            </a:rPr>
                            <a:t>Metrics</a:t>
                          </a:r>
                          <a:endParaRPr lang="zh-CN" altLang="en-US" dirty="0">
                            <a:latin typeface="Arial" panose="020B0604020202020204" pitchFamily="34" charset="0"/>
                            <a:cs typeface="Arial" panose="020B0604020202020204" pitchFamily="34" charset="0"/>
                          </a:endParaRPr>
                        </a:p>
                      </a:txBody>
                      <a:tcPr/>
                    </a:tc>
                    <a:tc>
                      <a:txBody>
                        <a:bodyPr/>
                        <a:lstStyle/>
                        <a:p>
                          <a:pPr algn="ctr"/>
                          <a:r>
                            <a:rPr lang="en-US" altLang="zh-CN" dirty="0">
                              <a:latin typeface="Arial" panose="020B0604020202020204" pitchFamily="34" charset="0"/>
                              <a:cs typeface="Arial" panose="020B0604020202020204" pitchFamily="34" charset="0"/>
                            </a:rPr>
                            <a:t>Rule</a:t>
                          </a:r>
                          <a:endParaRPr lang="zh-CN" alt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18027634"/>
                      </a:ext>
                    </a:extLst>
                  </a:tr>
                  <a:tr h="445964">
                    <a:tc>
                      <a:txBody>
                        <a:bodyPr/>
                        <a:lstStyle/>
                        <a:p>
                          <a:pPr algn="just">
                            <a:lnSpc>
                              <a:spcPct val="150000"/>
                            </a:lnSpc>
                            <a:spcBef>
                              <a:spcPts val="1200"/>
                            </a:spcBef>
                            <a:spcAft>
                              <a:spcPts val="1200"/>
                            </a:spcAft>
                          </a:pPr>
                          <a14:m>
                            <m:oMathPara xmlns:m="http://schemas.openxmlformats.org/officeDocument/2006/math">
                              <m:oMathParaPr>
                                <m:jc m:val="centerGroup"/>
                              </m:oMathParaPr>
                              <m:oMath xmlns:m="http://schemas.openxmlformats.org/officeDocument/2006/math">
                                <m:r>
                                  <a:rPr lang="en-US" sz="1400" b="1" i="1" kern="100" smtClean="0">
                                    <a:effectLst/>
                                    <a:latin typeface="Cambria Math" panose="02040503050406030204" pitchFamily="18" charset="0"/>
                                    <a:ea typeface="Arial" panose="020B0604020202020204" pitchFamily="34" charset="0"/>
                                    <a:cs typeface="Arial" panose="020B0604020202020204" pitchFamily="34" charset="0"/>
                                  </a:rPr>
                                  <m:t>𝑷𝒓𝒆𝒄𝒊𝒔𝒊𝒐𝒏</m:t>
                                </m:r>
                              </m:oMath>
                            </m:oMathPara>
                          </a14:m>
                          <a:endParaRPr lang="zh-CN" sz="1400" b="1"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algn="just">
                            <a:lnSpc>
                              <a:spcPct val="150000"/>
                            </a:lnSpc>
                            <a:spcBef>
                              <a:spcPts val="1200"/>
                            </a:spcBef>
                            <a:spcAft>
                              <a:spcPts val="1200"/>
                            </a:spcAft>
                          </a:pPr>
                          <a14:m>
                            <m:oMathPara xmlns:m="http://schemas.openxmlformats.org/officeDocument/2006/math">
                              <m:oMathParaPr>
                                <m:jc m:val="centerGroup"/>
                              </m:oMathParaPr>
                              <m:oMath xmlns:m="http://schemas.openxmlformats.org/officeDocument/2006/math">
                                <m:f>
                                  <m:fPr>
                                    <m:type m:val="skw"/>
                                    <m:ctrlPr>
                                      <a:rPr lang="zh-CN" sz="1200" b="1" i="1" kern="100" smtClean="0">
                                        <a:effectLst/>
                                        <a:latin typeface="Cambria Math" panose="02040503050406030204" pitchFamily="18" charset="0"/>
                                        <a:ea typeface="Cambria Math" panose="02040503050406030204" pitchFamily="18" charset="0"/>
                                        <a:cs typeface="Arial" panose="020B0604020202020204" pitchFamily="34" charset="0"/>
                                      </a:rPr>
                                    </m:ctrlPr>
                                  </m:fPr>
                                  <m:num>
                                    <m:r>
                                      <a:rPr lang="en-US" sz="1200" b="1" i="1" kern="100">
                                        <a:effectLst/>
                                        <a:latin typeface="Cambria Math" panose="02040503050406030204" pitchFamily="18" charset="0"/>
                                        <a:ea typeface="Arial" panose="020B0604020202020204" pitchFamily="34" charset="0"/>
                                        <a:cs typeface="Arial" panose="020B0604020202020204" pitchFamily="34" charset="0"/>
                                      </a:rPr>
                                      <m:t>𝑻𝑷</m:t>
                                    </m:r>
                                  </m:num>
                                  <m:den>
                                    <m:r>
                                      <a:rPr lang="en-US" sz="1200" b="1" i="1" kern="100">
                                        <a:effectLst/>
                                        <a:latin typeface="Cambria Math" panose="02040503050406030204" pitchFamily="18" charset="0"/>
                                        <a:ea typeface="Arial" panose="020B0604020202020204" pitchFamily="34" charset="0"/>
                                        <a:cs typeface="Arial" panose="020B0604020202020204" pitchFamily="34" charset="0"/>
                                      </a:rPr>
                                      <m:t>𝑻𝑷</m:t>
                                    </m:r>
                                    <m:r>
                                      <a:rPr lang="en-US" sz="1200" b="1" i="1" kern="100">
                                        <a:effectLst/>
                                        <a:latin typeface="Cambria Math" panose="02040503050406030204" pitchFamily="18" charset="0"/>
                                        <a:ea typeface="Arial" panose="020B0604020202020204" pitchFamily="34" charset="0"/>
                                        <a:cs typeface="Arial" panose="020B0604020202020204" pitchFamily="34" charset="0"/>
                                      </a:rPr>
                                      <m:t>+</m:t>
                                    </m:r>
                                    <m:r>
                                      <a:rPr lang="en-US" sz="1200" b="1" i="1" kern="100">
                                        <a:effectLst/>
                                        <a:latin typeface="Cambria Math" panose="02040503050406030204" pitchFamily="18" charset="0"/>
                                        <a:ea typeface="Arial" panose="020B0604020202020204" pitchFamily="34" charset="0"/>
                                        <a:cs typeface="Arial" panose="020B0604020202020204" pitchFamily="34" charset="0"/>
                                      </a:rPr>
                                      <m:t>𝑭𝑷</m:t>
                                    </m:r>
                                  </m:den>
                                </m:f>
                              </m:oMath>
                            </m:oMathPara>
                          </a14:m>
                          <a:endParaRPr lang="zh-CN" sz="1200" b="1"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1642295079"/>
                      </a:ext>
                    </a:extLst>
                  </a:tr>
                  <a:tr h="445964">
                    <a:tc>
                      <a:txBody>
                        <a:bodyPr/>
                        <a:lstStyle/>
                        <a:p>
                          <a:pPr algn="just">
                            <a:lnSpc>
                              <a:spcPct val="150000"/>
                            </a:lnSpc>
                            <a:spcBef>
                              <a:spcPts val="1200"/>
                            </a:spcBef>
                            <a:spcAft>
                              <a:spcPts val="1200"/>
                            </a:spcAft>
                          </a:pPr>
                          <a14:m>
                            <m:oMathPara xmlns:m="http://schemas.openxmlformats.org/officeDocument/2006/math">
                              <m:oMathParaPr>
                                <m:jc m:val="centerGroup"/>
                              </m:oMathParaPr>
                              <m:oMath xmlns:m="http://schemas.openxmlformats.org/officeDocument/2006/math">
                                <m:r>
                                  <a:rPr lang="en-US" sz="1400" b="1" i="1" kern="100">
                                    <a:effectLst/>
                                    <a:latin typeface="Cambria Math" panose="02040503050406030204" pitchFamily="18" charset="0"/>
                                    <a:ea typeface="Arial" panose="020B0604020202020204" pitchFamily="34" charset="0"/>
                                    <a:cs typeface="Arial" panose="020B0604020202020204" pitchFamily="34" charset="0"/>
                                  </a:rPr>
                                  <m:t>𝑹𝒆𝒄𝒂𝒍𝒍</m:t>
                                </m:r>
                                <m:r>
                                  <a:rPr lang="en-US" sz="1400" b="1" i="1" kern="100">
                                    <a:effectLst/>
                                    <a:latin typeface="Cambria Math" panose="02040503050406030204" pitchFamily="18" charset="0"/>
                                    <a:ea typeface="Arial" panose="020B0604020202020204" pitchFamily="34" charset="0"/>
                                    <a:cs typeface="Arial" panose="020B0604020202020204" pitchFamily="34" charset="0"/>
                                  </a:rPr>
                                  <m:t>(</m:t>
                                </m:r>
                                <m:r>
                                  <a:rPr lang="en-US" sz="1400" b="1" i="1" kern="100">
                                    <a:effectLst/>
                                    <a:latin typeface="Cambria Math" panose="02040503050406030204" pitchFamily="18" charset="0"/>
                                    <a:ea typeface="Arial" panose="020B0604020202020204" pitchFamily="34" charset="0"/>
                                    <a:cs typeface="Arial" panose="020B0604020202020204" pitchFamily="34" charset="0"/>
                                  </a:rPr>
                                  <m:t>𝑺𝒆𝒏𝒔𝒊𝒕𝒊𝒗𝒊𝒕𝒚</m:t>
                                </m:r>
                                <m:r>
                                  <a:rPr lang="en-US" sz="1400" b="1" i="1" kern="100">
                                    <a:effectLst/>
                                    <a:latin typeface="Cambria Math" panose="02040503050406030204" pitchFamily="18" charset="0"/>
                                    <a:ea typeface="Arial" panose="020B0604020202020204" pitchFamily="34" charset="0"/>
                                    <a:cs typeface="Arial" panose="020B0604020202020204" pitchFamily="34" charset="0"/>
                                  </a:rPr>
                                  <m:t>)</m:t>
                                </m:r>
                              </m:oMath>
                            </m:oMathPara>
                          </a14:m>
                          <a:endParaRPr lang="zh-CN" sz="1400" b="1"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just">
                            <a:lnSpc>
                              <a:spcPct val="150000"/>
                            </a:lnSpc>
                            <a:spcBef>
                              <a:spcPts val="1200"/>
                            </a:spcBef>
                            <a:spcAft>
                              <a:spcPts val="1200"/>
                            </a:spcAft>
                          </a:pPr>
                          <a14:m>
                            <m:oMathPara xmlns:m="http://schemas.openxmlformats.org/officeDocument/2006/math">
                              <m:oMathParaPr>
                                <m:jc m:val="centerGroup"/>
                              </m:oMathParaPr>
                              <m:oMath xmlns:m="http://schemas.openxmlformats.org/officeDocument/2006/math">
                                <m:f>
                                  <m:fPr>
                                    <m:type m:val="skw"/>
                                    <m:ctrlPr>
                                      <a:rPr lang="zh-CN" sz="1200" b="1" i="1" kern="100">
                                        <a:effectLst/>
                                        <a:latin typeface="Cambria Math" panose="02040503050406030204" pitchFamily="18" charset="0"/>
                                        <a:ea typeface="Cambria Math" panose="02040503050406030204" pitchFamily="18" charset="0"/>
                                        <a:cs typeface="Arial" panose="020B0604020202020204" pitchFamily="34" charset="0"/>
                                      </a:rPr>
                                    </m:ctrlPr>
                                  </m:fPr>
                                  <m:num>
                                    <m:r>
                                      <a:rPr lang="en-US" sz="1200" b="1" i="1" kern="100">
                                        <a:effectLst/>
                                        <a:latin typeface="Cambria Math" panose="02040503050406030204" pitchFamily="18" charset="0"/>
                                        <a:ea typeface="Arial" panose="020B0604020202020204" pitchFamily="34" charset="0"/>
                                        <a:cs typeface="Arial" panose="020B0604020202020204" pitchFamily="34" charset="0"/>
                                      </a:rPr>
                                      <m:t>𝑻𝑷</m:t>
                                    </m:r>
                                  </m:num>
                                  <m:den>
                                    <m:r>
                                      <a:rPr lang="en-US" sz="1200" b="1" i="1" kern="100">
                                        <a:effectLst/>
                                        <a:latin typeface="Cambria Math" panose="02040503050406030204" pitchFamily="18" charset="0"/>
                                        <a:ea typeface="Arial" panose="020B0604020202020204" pitchFamily="34" charset="0"/>
                                        <a:cs typeface="Arial" panose="020B0604020202020204" pitchFamily="34" charset="0"/>
                                      </a:rPr>
                                      <m:t>𝑻𝑷</m:t>
                                    </m:r>
                                    <m:r>
                                      <a:rPr lang="en-US" sz="1200" b="1" i="1" kern="100">
                                        <a:effectLst/>
                                        <a:latin typeface="Cambria Math" panose="02040503050406030204" pitchFamily="18" charset="0"/>
                                        <a:ea typeface="Arial" panose="020B0604020202020204" pitchFamily="34" charset="0"/>
                                        <a:cs typeface="Arial" panose="020B0604020202020204" pitchFamily="34" charset="0"/>
                                      </a:rPr>
                                      <m:t>+</m:t>
                                    </m:r>
                                    <m:r>
                                      <a:rPr lang="en-US" sz="1200" b="1" i="1" kern="100">
                                        <a:effectLst/>
                                        <a:latin typeface="Cambria Math" panose="02040503050406030204" pitchFamily="18" charset="0"/>
                                        <a:ea typeface="Arial" panose="020B0604020202020204" pitchFamily="34" charset="0"/>
                                        <a:cs typeface="Arial" panose="020B0604020202020204" pitchFamily="34" charset="0"/>
                                      </a:rPr>
                                      <m:t>𝑭𝑵</m:t>
                                    </m:r>
                                  </m:den>
                                </m:f>
                              </m:oMath>
                            </m:oMathPara>
                          </a14:m>
                          <a:endParaRPr lang="zh-CN" sz="1200" b="1"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909748659"/>
                      </a:ext>
                    </a:extLst>
                  </a:tr>
                  <a:tr h="445964">
                    <a:tc>
                      <a:txBody>
                        <a:bodyPr/>
                        <a:lstStyle/>
                        <a:p>
                          <a:pPr algn="just">
                            <a:lnSpc>
                              <a:spcPct val="150000"/>
                            </a:lnSpc>
                            <a:spcBef>
                              <a:spcPts val="1200"/>
                            </a:spcBef>
                            <a:spcAft>
                              <a:spcPts val="1200"/>
                            </a:spcAft>
                          </a:pPr>
                          <a14:m>
                            <m:oMathPara xmlns:m="http://schemas.openxmlformats.org/officeDocument/2006/math">
                              <m:oMathParaPr>
                                <m:jc m:val="centerGroup"/>
                              </m:oMathParaPr>
                              <m:oMath xmlns:m="http://schemas.openxmlformats.org/officeDocument/2006/math">
                                <m:sSub>
                                  <m:sSubPr>
                                    <m:ctrlPr>
                                      <a:rPr lang="zh-CN" sz="1400" b="1" i="1" kern="100" smtClean="0">
                                        <a:effectLst/>
                                        <a:latin typeface="Cambria Math" panose="02040503050406030204" pitchFamily="18" charset="0"/>
                                        <a:ea typeface="Cambria Math" panose="02040503050406030204" pitchFamily="18" charset="0"/>
                                        <a:cs typeface="Arial" panose="020B0604020202020204" pitchFamily="34" charset="0"/>
                                      </a:rPr>
                                    </m:ctrlPr>
                                  </m:sSubPr>
                                  <m:e>
                                    <m:r>
                                      <a:rPr lang="en-US" sz="1400" b="1" i="1" kern="100">
                                        <a:effectLst/>
                                        <a:latin typeface="Cambria Math" panose="02040503050406030204" pitchFamily="18" charset="0"/>
                                        <a:ea typeface="Arial" panose="020B0604020202020204" pitchFamily="34" charset="0"/>
                                        <a:cs typeface="Arial" panose="020B0604020202020204" pitchFamily="34" charset="0"/>
                                      </a:rPr>
                                      <m:t>𝑭</m:t>
                                    </m:r>
                                  </m:e>
                                  <m:sub>
                                    <m:r>
                                      <a:rPr lang="en-US" sz="1400" b="1" i="1" kern="100">
                                        <a:effectLst/>
                                        <a:latin typeface="Cambria Math" panose="02040503050406030204" pitchFamily="18" charset="0"/>
                                        <a:ea typeface="Arial" panose="020B0604020202020204" pitchFamily="34" charset="0"/>
                                        <a:cs typeface="Arial" panose="020B0604020202020204" pitchFamily="34" charset="0"/>
                                      </a:rPr>
                                      <m:t>𝜷</m:t>
                                    </m:r>
                                  </m:sub>
                                </m:sSub>
                                <m:r>
                                  <a:rPr lang="en-US" sz="1400" b="1" i="1" kern="100">
                                    <a:effectLst/>
                                    <a:latin typeface="Cambria Math" panose="02040503050406030204" pitchFamily="18" charset="0"/>
                                    <a:ea typeface="Arial" panose="020B0604020202020204" pitchFamily="34" charset="0"/>
                                    <a:cs typeface="Arial" panose="020B0604020202020204" pitchFamily="34" charset="0"/>
                                  </a:rPr>
                                  <m:t>−</m:t>
                                </m:r>
                                <m:r>
                                  <a:rPr lang="en-US" sz="1400" b="1" i="1" kern="100">
                                    <a:effectLst/>
                                    <a:latin typeface="Cambria Math" panose="02040503050406030204" pitchFamily="18" charset="0"/>
                                    <a:ea typeface="Arial" panose="020B0604020202020204" pitchFamily="34" charset="0"/>
                                    <a:cs typeface="Arial" panose="020B0604020202020204" pitchFamily="34" charset="0"/>
                                  </a:rPr>
                                  <m:t>𝑴𝒆𝒂𝒔𝒖𝒓𝒆</m:t>
                                </m:r>
                              </m:oMath>
                            </m:oMathPara>
                          </a14:m>
                          <a:endParaRPr lang="zh-CN" sz="1400" b="1"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algn="just">
                            <a:lnSpc>
                              <a:spcPct val="150000"/>
                            </a:lnSpc>
                            <a:spcBef>
                              <a:spcPts val="1200"/>
                            </a:spcBef>
                            <a:spcAft>
                              <a:spcPts val="1200"/>
                            </a:spcAft>
                          </a:pPr>
                          <a14:m>
                            <m:oMathPara xmlns:m="http://schemas.openxmlformats.org/officeDocument/2006/math">
                              <m:oMathParaPr>
                                <m:jc m:val="centerGroup"/>
                              </m:oMathParaPr>
                              <m:oMath xmlns:m="http://schemas.openxmlformats.org/officeDocument/2006/math">
                                <m:f>
                                  <m:fPr>
                                    <m:type m:val="skw"/>
                                    <m:ctrlPr>
                                      <a:rPr lang="zh-CN" sz="1000" b="1" i="1" kern="100" smtClean="0">
                                        <a:effectLst/>
                                        <a:latin typeface="Cambria Math" panose="02040503050406030204" pitchFamily="18" charset="0"/>
                                        <a:ea typeface="Cambria Math" panose="02040503050406030204" pitchFamily="18" charset="0"/>
                                        <a:cs typeface="Arial" panose="020B0604020202020204" pitchFamily="34" charset="0"/>
                                      </a:rPr>
                                    </m:ctrlPr>
                                  </m:fPr>
                                  <m:num>
                                    <m:d>
                                      <m:dPr>
                                        <m:ctrlPr>
                                          <a:rPr lang="zh-CN" sz="1000" b="1" i="1" kern="100">
                                            <a:effectLst/>
                                            <a:latin typeface="Cambria Math" panose="02040503050406030204" pitchFamily="18" charset="0"/>
                                            <a:ea typeface="Cambria Math" panose="02040503050406030204" pitchFamily="18" charset="0"/>
                                            <a:cs typeface="Arial" panose="020B0604020202020204" pitchFamily="34" charset="0"/>
                                          </a:rPr>
                                        </m:ctrlPr>
                                      </m:dPr>
                                      <m:e>
                                        <m:r>
                                          <a:rPr lang="en-US" sz="1000" b="1" i="1" kern="100">
                                            <a:effectLst/>
                                            <a:latin typeface="Cambria Math" panose="02040503050406030204" pitchFamily="18" charset="0"/>
                                            <a:ea typeface="Arial" panose="020B0604020202020204" pitchFamily="34" charset="0"/>
                                            <a:cs typeface="Arial" panose="020B0604020202020204" pitchFamily="34" charset="0"/>
                                          </a:rPr>
                                          <m:t>𝟏</m:t>
                                        </m:r>
                                        <m:r>
                                          <a:rPr lang="en-US" sz="1000" b="1" i="1" kern="100">
                                            <a:effectLst/>
                                            <a:latin typeface="Cambria Math" panose="02040503050406030204" pitchFamily="18" charset="0"/>
                                            <a:ea typeface="Arial" panose="020B0604020202020204" pitchFamily="34" charset="0"/>
                                            <a:cs typeface="Arial" panose="020B0604020202020204" pitchFamily="34" charset="0"/>
                                          </a:rPr>
                                          <m:t>+</m:t>
                                        </m:r>
                                        <m:sSup>
                                          <m:sSupPr>
                                            <m:ctrlPr>
                                              <a:rPr lang="zh-CN" sz="1000" b="1" i="1" kern="100">
                                                <a:effectLst/>
                                                <a:latin typeface="Cambria Math" panose="02040503050406030204" pitchFamily="18" charset="0"/>
                                                <a:ea typeface="Cambria Math" panose="02040503050406030204" pitchFamily="18" charset="0"/>
                                                <a:cs typeface="Arial" panose="020B0604020202020204" pitchFamily="34" charset="0"/>
                                              </a:rPr>
                                            </m:ctrlPr>
                                          </m:sSupPr>
                                          <m:e>
                                            <m:r>
                                              <a:rPr lang="en-US" sz="1000" b="1" i="1" kern="100">
                                                <a:effectLst/>
                                                <a:latin typeface="Cambria Math" panose="02040503050406030204" pitchFamily="18" charset="0"/>
                                                <a:ea typeface="Arial" panose="020B0604020202020204" pitchFamily="34" charset="0"/>
                                                <a:cs typeface="Arial" panose="020B0604020202020204" pitchFamily="34" charset="0"/>
                                              </a:rPr>
                                              <m:t>𝜷</m:t>
                                            </m:r>
                                          </m:e>
                                          <m:sup>
                                            <m:r>
                                              <a:rPr lang="en-US" sz="1000" b="1" i="1" kern="100">
                                                <a:effectLst/>
                                                <a:latin typeface="Cambria Math" panose="02040503050406030204" pitchFamily="18" charset="0"/>
                                                <a:ea typeface="Arial" panose="020B0604020202020204" pitchFamily="34" charset="0"/>
                                                <a:cs typeface="Arial" panose="020B0604020202020204" pitchFamily="34" charset="0"/>
                                              </a:rPr>
                                              <m:t>𝟐</m:t>
                                            </m:r>
                                          </m:sup>
                                        </m:sSup>
                                      </m:e>
                                    </m:d>
                                    <m:r>
                                      <a:rPr lang="en-US" sz="1000" b="1" i="1" kern="100">
                                        <a:effectLst/>
                                        <a:latin typeface="Cambria Math" panose="02040503050406030204" pitchFamily="18" charset="0"/>
                                        <a:ea typeface="Arial" panose="020B0604020202020204" pitchFamily="34" charset="0"/>
                                        <a:cs typeface="Arial" panose="020B0604020202020204" pitchFamily="34" charset="0"/>
                                      </a:rPr>
                                      <m:t>∗</m:t>
                                    </m:r>
                                    <m:r>
                                      <a:rPr lang="en-US" sz="1000" b="1" i="1" kern="100">
                                        <a:effectLst/>
                                        <a:latin typeface="Cambria Math" panose="02040503050406030204" pitchFamily="18" charset="0"/>
                                        <a:ea typeface="Arial" panose="020B0604020202020204" pitchFamily="34" charset="0"/>
                                        <a:cs typeface="Arial" panose="020B0604020202020204" pitchFamily="34" charset="0"/>
                                      </a:rPr>
                                      <m:t>𝑷𝒓𝒆𝒄𝒊𝒔𝒊𝒐𝒏</m:t>
                                    </m:r>
                                    <m:r>
                                      <a:rPr lang="en-US" sz="1000" b="1" i="1" kern="100">
                                        <a:effectLst/>
                                        <a:latin typeface="Cambria Math" panose="02040503050406030204" pitchFamily="18" charset="0"/>
                                        <a:ea typeface="Arial" panose="020B0604020202020204" pitchFamily="34" charset="0"/>
                                        <a:cs typeface="Arial" panose="020B0604020202020204" pitchFamily="34" charset="0"/>
                                      </a:rPr>
                                      <m:t>∗</m:t>
                                    </m:r>
                                    <m:r>
                                      <a:rPr lang="en-US" sz="1000" b="1" i="1" kern="100">
                                        <a:effectLst/>
                                        <a:latin typeface="Cambria Math" panose="02040503050406030204" pitchFamily="18" charset="0"/>
                                        <a:ea typeface="Arial" panose="020B0604020202020204" pitchFamily="34" charset="0"/>
                                        <a:cs typeface="Arial" panose="020B0604020202020204" pitchFamily="34" charset="0"/>
                                      </a:rPr>
                                      <m:t>𝑹𝒆𝒄𝒂𝒍𝒍</m:t>
                                    </m:r>
                                  </m:num>
                                  <m:den>
                                    <m:sSup>
                                      <m:sSupPr>
                                        <m:ctrlPr>
                                          <a:rPr lang="zh-CN" sz="1000" b="1" i="1" kern="100">
                                            <a:effectLst/>
                                            <a:latin typeface="Cambria Math" panose="02040503050406030204" pitchFamily="18" charset="0"/>
                                            <a:ea typeface="Cambria Math" panose="02040503050406030204" pitchFamily="18" charset="0"/>
                                            <a:cs typeface="Arial" panose="020B0604020202020204" pitchFamily="34" charset="0"/>
                                          </a:rPr>
                                        </m:ctrlPr>
                                      </m:sSupPr>
                                      <m:e>
                                        <m:r>
                                          <a:rPr lang="en-US" sz="1000" b="1" i="1" kern="100">
                                            <a:effectLst/>
                                            <a:latin typeface="Cambria Math" panose="02040503050406030204" pitchFamily="18" charset="0"/>
                                            <a:ea typeface="Arial" panose="020B0604020202020204" pitchFamily="34" charset="0"/>
                                            <a:cs typeface="Arial" panose="020B0604020202020204" pitchFamily="34" charset="0"/>
                                          </a:rPr>
                                          <m:t>𝜷</m:t>
                                        </m:r>
                                      </m:e>
                                      <m:sup>
                                        <m:r>
                                          <a:rPr lang="en-US" sz="1000" b="1" i="1" kern="100">
                                            <a:effectLst/>
                                            <a:latin typeface="Cambria Math" panose="02040503050406030204" pitchFamily="18" charset="0"/>
                                            <a:ea typeface="Arial" panose="020B0604020202020204" pitchFamily="34" charset="0"/>
                                            <a:cs typeface="Arial" panose="020B0604020202020204" pitchFamily="34" charset="0"/>
                                          </a:rPr>
                                          <m:t>𝟐</m:t>
                                        </m:r>
                                      </m:sup>
                                    </m:sSup>
                                    <m:r>
                                      <a:rPr lang="en-US" sz="1000" b="1" i="1" kern="100">
                                        <a:effectLst/>
                                        <a:latin typeface="Cambria Math" panose="02040503050406030204" pitchFamily="18" charset="0"/>
                                        <a:ea typeface="Arial" panose="020B0604020202020204" pitchFamily="34" charset="0"/>
                                        <a:cs typeface="Arial" panose="020B0604020202020204" pitchFamily="34" charset="0"/>
                                      </a:rPr>
                                      <m:t>∗</m:t>
                                    </m:r>
                                    <m:r>
                                      <a:rPr lang="en-US" sz="1000" b="1" i="1" kern="100">
                                        <a:effectLst/>
                                        <a:latin typeface="Cambria Math" panose="02040503050406030204" pitchFamily="18" charset="0"/>
                                        <a:ea typeface="Arial" panose="020B0604020202020204" pitchFamily="34" charset="0"/>
                                        <a:cs typeface="Arial" panose="020B0604020202020204" pitchFamily="34" charset="0"/>
                                      </a:rPr>
                                      <m:t>𝑷𝒓𝒆𝒄𝒊𝒔𝒊𝒐𝒏</m:t>
                                    </m:r>
                                    <m:r>
                                      <a:rPr lang="en-US" sz="1000" b="1" i="1" kern="100">
                                        <a:effectLst/>
                                        <a:latin typeface="Cambria Math" panose="02040503050406030204" pitchFamily="18" charset="0"/>
                                        <a:ea typeface="Arial" panose="020B0604020202020204" pitchFamily="34" charset="0"/>
                                        <a:cs typeface="Arial" panose="020B0604020202020204" pitchFamily="34" charset="0"/>
                                      </a:rPr>
                                      <m:t>+</m:t>
                                    </m:r>
                                    <m:r>
                                      <a:rPr lang="en-US" sz="1000" b="1" i="1" kern="100">
                                        <a:effectLst/>
                                        <a:latin typeface="Cambria Math" panose="02040503050406030204" pitchFamily="18" charset="0"/>
                                        <a:ea typeface="Arial" panose="020B0604020202020204" pitchFamily="34" charset="0"/>
                                        <a:cs typeface="Arial" panose="020B0604020202020204" pitchFamily="34" charset="0"/>
                                      </a:rPr>
                                      <m:t>𝑹𝒆𝒄𝒂𝒍𝒍</m:t>
                                    </m:r>
                                  </m:den>
                                </m:f>
                              </m:oMath>
                            </m:oMathPara>
                          </a14:m>
                          <a:endParaRPr lang="zh-CN" sz="1000" b="1"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4250470433"/>
                      </a:ext>
                    </a:extLst>
                  </a:tr>
                  <a:tr h="445964">
                    <a:tc>
                      <a:txBody>
                        <a:bodyPr/>
                        <a:lstStyle/>
                        <a:p>
                          <a:pPr algn="just">
                            <a:lnSpc>
                              <a:spcPct val="150000"/>
                            </a:lnSpc>
                            <a:spcBef>
                              <a:spcPts val="1200"/>
                            </a:spcBef>
                            <a:spcAft>
                              <a:spcPts val="1200"/>
                            </a:spcAft>
                          </a:pPr>
                          <a14:m>
                            <m:oMathPara xmlns:m="http://schemas.openxmlformats.org/officeDocument/2006/math">
                              <m:oMathParaPr>
                                <m:jc m:val="centerGroup"/>
                              </m:oMathParaPr>
                              <m:oMath xmlns:m="http://schemas.openxmlformats.org/officeDocument/2006/math">
                                <m:r>
                                  <a:rPr lang="en-US" sz="1400" b="1" i="1" kern="100">
                                    <a:effectLst/>
                                    <a:latin typeface="Cambria Math" panose="02040503050406030204" pitchFamily="18" charset="0"/>
                                    <a:ea typeface="Arial" panose="020B0604020202020204" pitchFamily="34" charset="0"/>
                                    <a:cs typeface="Arial" panose="020B0604020202020204" pitchFamily="34" charset="0"/>
                                  </a:rPr>
                                  <m:t>𝑮𝒆𝒐𝒎𝒆𝒕𝒓𝒊𝒄</m:t>
                                </m:r>
                                <m:r>
                                  <a:rPr lang="en-US" sz="1400" b="1" i="1" kern="100">
                                    <a:effectLst/>
                                    <a:latin typeface="Cambria Math" panose="02040503050406030204" pitchFamily="18" charset="0"/>
                                    <a:ea typeface="Arial" panose="020B0604020202020204" pitchFamily="34" charset="0"/>
                                    <a:cs typeface="Arial" panose="020B0604020202020204" pitchFamily="34" charset="0"/>
                                  </a:rPr>
                                  <m:t> </m:t>
                                </m:r>
                                <m:r>
                                  <a:rPr lang="en-US" sz="1400" b="1" i="1" kern="100">
                                    <a:effectLst/>
                                    <a:latin typeface="Cambria Math" panose="02040503050406030204" pitchFamily="18" charset="0"/>
                                    <a:ea typeface="Arial" panose="020B0604020202020204" pitchFamily="34" charset="0"/>
                                    <a:cs typeface="Arial" panose="020B0604020202020204" pitchFamily="34" charset="0"/>
                                  </a:rPr>
                                  <m:t>𝑴𝒆𝒂𝒏</m:t>
                                </m:r>
                              </m:oMath>
                            </m:oMathPara>
                          </a14:m>
                          <a:endParaRPr lang="zh-CN" sz="1400" b="1"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just">
                            <a:lnSpc>
                              <a:spcPct val="150000"/>
                            </a:lnSpc>
                            <a:spcBef>
                              <a:spcPts val="1200"/>
                            </a:spcBef>
                            <a:spcAft>
                              <a:spcPts val="1200"/>
                            </a:spcAft>
                          </a:pPr>
                          <a14:m>
                            <m:oMathPara xmlns:m="http://schemas.openxmlformats.org/officeDocument/2006/math">
                              <m:oMathParaPr>
                                <m:jc m:val="centerGroup"/>
                              </m:oMathParaPr>
                              <m:oMath xmlns:m="http://schemas.openxmlformats.org/officeDocument/2006/math">
                                <m:rad>
                                  <m:radPr>
                                    <m:degHide m:val="on"/>
                                    <m:ctrlPr>
                                      <a:rPr lang="zh-CN" sz="1200" b="1" i="1" kern="100">
                                        <a:effectLst/>
                                        <a:latin typeface="Cambria Math" panose="02040503050406030204" pitchFamily="18" charset="0"/>
                                        <a:ea typeface="Cambria Math" panose="02040503050406030204" pitchFamily="18" charset="0"/>
                                        <a:cs typeface="Arial" panose="020B0604020202020204" pitchFamily="34" charset="0"/>
                                      </a:rPr>
                                    </m:ctrlPr>
                                  </m:radPr>
                                  <m:deg/>
                                  <m:e>
                                    <m:r>
                                      <a:rPr lang="en-US" sz="1200" b="1" i="1" kern="100">
                                        <a:effectLst/>
                                        <a:latin typeface="Cambria Math" panose="02040503050406030204" pitchFamily="18" charset="0"/>
                                        <a:ea typeface="Arial" panose="020B0604020202020204" pitchFamily="34" charset="0"/>
                                        <a:cs typeface="Arial" panose="020B0604020202020204" pitchFamily="34" charset="0"/>
                                      </a:rPr>
                                      <m:t>𝑺𝒆𝒏𝒔𝒊𝒕𝒊𝒗𝒊𝒕𝒚</m:t>
                                    </m:r>
                                    <m:r>
                                      <a:rPr lang="en-US" sz="1200" b="1" i="1" kern="100">
                                        <a:effectLst/>
                                        <a:latin typeface="Cambria Math" panose="02040503050406030204" pitchFamily="18" charset="0"/>
                                        <a:ea typeface="Arial" panose="020B0604020202020204" pitchFamily="34" charset="0"/>
                                        <a:cs typeface="Arial" panose="020B0604020202020204" pitchFamily="34" charset="0"/>
                                      </a:rPr>
                                      <m:t>∗</m:t>
                                    </m:r>
                                    <m:r>
                                      <a:rPr lang="en-US" sz="1200" b="1" i="1" kern="100">
                                        <a:effectLst/>
                                        <a:latin typeface="Cambria Math" panose="02040503050406030204" pitchFamily="18" charset="0"/>
                                        <a:ea typeface="Arial" panose="020B0604020202020204" pitchFamily="34" charset="0"/>
                                        <a:cs typeface="Arial" panose="020B0604020202020204" pitchFamily="34" charset="0"/>
                                      </a:rPr>
                                      <m:t>𝑺𝒑𝒆𝒄𝒊𝒇𝒊𝒄𝒊𝒕𝒚</m:t>
                                    </m:r>
                                  </m:e>
                                </m:rad>
                              </m:oMath>
                            </m:oMathPara>
                          </a14:m>
                          <a:endParaRPr lang="zh-CN" sz="1200" b="1"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2390261589"/>
                      </a:ext>
                    </a:extLst>
                  </a:tr>
                </a:tbl>
              </a:graphicData>
            </a:graphic>
          </p:graphicFrame>
        </mc:Choice>
        <mc:Fallback xmlns="">
          <p:graphicFrame>
            <p:nvGraphicFramePr>
              <p:cNvPr id="7" name="表格 7">
                <a:extLst>
                  <a:ext uri="{FF2B5EF4-FFF2-40B4-BE49-F238E27FC236}">
                    <a16:creationId xmlns:a16="http://schemas.microsoft.com/office/drawing/2014/main" id="{B6DF8B47-1B55-446E-8AA0-C4C1E42E4DFD}"/>
                  </a:ext>
                </a:extLst>
              </p:cNvPr>
              <p:cNvGraphicFramePr>
                <a:graphicFrameLocks noGrp="1"/>
              </p:cNvGraphicFramePr>
              <p:nvPr>
                <p:extLst>
                  <p:ext uri="{D42A27DB-BD31-4B8C-83A1-F6EECF244321}">
                    <p14:modId xmlns:p14="http://schemas.microsoft.com/office/powerpoint/2010/main" val="2635454095"/>
                  </p:ext>
                </p:extLst>
              </p:nvPr>
            </p:nvGraphicFramePr>
            <p:xfrm>
              <a:off x="6419355" y="2308914"/>
              <a:ext cx="5480318" cy="2568707"/>
            </p:xfrm>
            <a:graphic>
              <a:graphicData uri="http://schemas.openxmlformats.org/drawingml/2006/table">
                <a:tbl>
                  <a:tblPr firstRow="1" bandRow="1">
                    <a:tableStyleId>{5C22544A-7EE6-4342-B048-85BDC9FD1C3A}</a:tableStyleId>
                  </a:tblPr>
                  <a:tblGrid>
                    <a:gridCol w="2105919">
                      <a:extLst>
                        <a:ext uri="{9D8B030D-6E8A-4147-A177-3AD203B41FA5}">
                          <a16:colId xmlns:a16="http://schemas.microsoft.com/office/drawing/2014/main" val="408838760"/>
                        </a:ext>
                      </a:extLst>
                    </a:gridCol>
                    <a:gridCol w="3374399">
                      <a:extLst>
                        <a:ext uri="{9D8B030D-6E8A-4147-A177-3AD203B41FA5}">
                          <a16:colId xmlns:a16="http://schemas.microsoft.com/office/drawing/2014/main" val="3039047250"/>
                        </a:ext>
                      </a:extLst>
                    </a:gridCol>
                  </a:tblGrid>
                  <a:tr h="445964">
                    <a:tc>
                      <a:txBody>
                        <a:bodyPr/>
                        <a:lstStyle/>
                        <a:p>
                          <a:pPr algn="ctr"/>
                          <a:r>
                            <a:rPr lang="en-US" altLang="zh-CN" dirty="0">
                              <a:latin typeface="Arial" panose="020B0604020202020204" pitchFamily="34" charset="0"/>
                              <a:cs typeface="Arial" panose="020B0604020202020204" pitchFamily="34" charset="0"/>
                            </a:rPr>
                            <a:t>Metrics</a:t>
                          </a:r>
                          <a:endParaRPr lang="zh-CN" altLang="en-US" dirty="0">
                            <a:latin typeface="Arial" panose="020B0604020202020204" pitchFamily="34" charset="0"/>
                            <a:cs typeface="Arial" panose="020B0604020202020204" pitchFamily="34" charset="0"/>
                          </a:endParaRPr>
                        </a:p>
                      </a:txBody>
                      <a:tcPr/>
                    </a:tc>
                    <a:tc>
                      <a:txBody>
                        <a:bodyPr/>
                        <a:lstStyle/>
                        <a:p>
                          <a:pPr algn="ctr"/>
                          <a:r>
                            <a:rPr lang="en-US" altLang="zh-CN" dirty="0">
                              <a:latin typeface="Arial" panose="020B0604020202020204" pitchFamily="34" charset="0"/>
                              <a:cs typeface="Arial" panose="020B0604020202020204" pitchFamily="34" charset="0"/>
                            </a:rPr>
                            <a:t>Rule</a:t>
                          </a:r>
                          <a:endParaRPr lang="zh-CN" alt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18027634"/>
                      </a:ext>
                    </a:extLst>
                  </a:tr>
                  <a:tr h="512001">
                    <a:tc>
                      <a:txBody>
                        <a:bodyPr/>
                        <a:lstStyle/>
                        <a:p>
                          <a:endParaRPr lang="zh-CN"/>
                        </a:p>
                      </a:txBody>
                      <a:tcPr marL="68580" marR="68580" marT="0" marB="0">
                        <a:blipFill>
                          <a:blip r:embed="rId3"/>
                          <a:stretch>
                            <a:fillRect l="-289" t="-91765" r="-161272" b="-314118"/>
                          </a:stretch>
                        </a:blipFill>
                      </a:tcPr>
                    </a:tc>
                    <a:tc>
                      <a:txBody>
                        <a:bodyPr/>
                        <a:lstStyle/>
                        <a:p>
                          <a:endParaRPr lang="zh-CN"/>
                        </a:p>
                      </a:txBody>
                      <a:tcPr marL="68580" marR="68580" marT="0" marB="0">
                        <a:blipFill>
                          <a:blip r:embed="rId3"/>
                          <a:stretch>
                            <a:fillRect l="-62635" t="-91765" r="-722" b="-314118"/>
                          </a:stretch>
                        </a:blipFill>
                      </a:tcPr>
                    </a:tc>
                    <a:extLst>
                      <a:ext uri="{0D108BD9-81ED-4DB2-BD59-A6C34878D82A}">
                        <a16:rowId xmlns:a16="http://schemas.microsoft.com/office/drawing/2014/main" val="1642295079"/>
                      </a:ext>
                    </a:extLst>
                  </a:tr>
                  <a:tr h="512001">
                    <a:tc>
                      <a:txBody>
                        <a:bodyPr/>
                        <a:lstStyle/>
                        <a:p>
                          <a:endParaRPr lang="zh-CN"/>
                        </a:p>
                      </a:txBody>
                      <a:tcPr marL="68580" marR="68580" marT="0" marB="0">
                        <a:blipFill>
                          <a:blip r:embed="rId3"/>
                          <a:stretch>
                            <a:fillRect l="-289" t="-194048" r="-161272" b="-217857"/>
                          </a:stretch>
                        </a:blipFill>
                      </a:tcPr>
                    </a:tc>
                    <a:tc>
                      <a:txBody>
                        <a:bodyPr/>
                        <a:lstStyle/>
                        <a:p>
                          <a:endParaRPr lang="zh-CN"/>
                        </a:p>
                      </a:txBody>
                      <a:tcPr marL="68580" marR="68580" marT="0" marB="0">
                        <a:blipFill>
                          <a:blip r:embed="rId3"/>
                          <a:stretch>
                            <a:fillRect l="-62635" t="-194048" r="-722" b="-217857"/>
                          </a:stretch>
                        </a:blipFill>
                      </a:tcPr>
                    </a:tc>
                    <a:extLst>
                      <a:ext uri="{0D108BD9-81ED-4DB2-BD59-A6C34878D82A}">
                        <a16:rowId xmlns:a16="http://schemas.microsoft.com/office/drawing/2014/main" val="3909748659"/>
                      </a:ext>
                    </a:extLst>
                  </a:tr>
                  <a:tr h="614109">
                    <a:tc>
                      <a:txBody>
                        <a:bodyPr/>
                        <a:lstStyle/>
                        <a:p>
                          <a:endParaRPr lang="zh-CN"/>
                        </a:p>
                      </a:txBody>
                      <a:tcPr marL="68580" marR="68580" marT="0" marB="0">
                        <a:blipFill>
                          <a:blip r:embed="rId3"/>
                          <a:stretch>
                            <a:fillRect l="-289" t="-244554" r="-161272" b="-81188"/>
                          </a:stretch>
                        </a:blipFill>
                      </a:tcPr>
                    </a:tc>
                    <a:tc>
                      <a:txBody>
                        <a:bodyPr/>
                        <a:lstStyle/>
                        <a:p>
                          <a:endParaRPr lang="zh-CN"/>
                        </a:p>
                      </a:txBody>
                      <a:tcPr marL="68580" marR="68580" marT="0" marB="0">
                        <a:blipFill>
                          <a:blip r:embed="rId3"/>
                          <a:stretch>
                            <a:fillRect l="-62635" t="-244554" r="-722" b="-81188"/>
                          </a:stretch>
                        </a:blipFill>
                      </a:tcPr>
                    </a:tc>
                    <a:extLst>
                      <a:ext uri="{0D108BD9-81ED-4DB2-BD59-A6C34878D82A}">
                        <a16:rowId xmlns:a16="http://schemas.microsoft.com/office/drawing/2014/main" val="4250470433"/>
                      </a:ext>
                    </a:extLst>
                  </a:tr>
                  <a:tr h="484632">
                    <a:tc>
                      <a:txBody>
                        <a:bodyPr/>
                        <a:lstStyle/>
                        <a:p>
                          <a:endParaRPr lang="zh-CN"/>
                        </a:p>
                      </a:txBody>
                      <a:tcPr marL="68580" marR="68580" marT="0" marB="0">
                        <a:blipFill>
                          <a:blip r:embed="rId3"/>
                          <a:stretch>
                            <a:fillRect l="-289" t="-435000" r="-161272" b="-2500"/>
                          </a:stretch>
                        </a:blipFill>
                      </a:tcPr>
                    </a:tc>
                    <a:tc>
                      <a:txBody>
                        <a:bodyPr/>
                        <a:lstStyle/>
                        <a:p>
                          <a:endParaRPr lang="zh-CN"/>
                        </a:p>
                      </a:txBody>
                      <a:tcPr marL="68580" marR="68580" marT="0" marB="0">
                        <a:blipFill>
                          <a:blip r:embed="rId3"/>
                          <a:stretch>
                            <a:fillRect l="-62635" t="-435000" r="-722" b="-2500"/>
                          </a:stretch>
                        </a:blipFill>
                      </a:tcPr>
                    </a:tc>
                    <a:extLst>
                      <a:ext uri="{0D108BD9-81ED-4DB2-BD59-A6C34878D82A}">
                        <a16:rowId xmlns:a16="http://schemas.microsoft.com/office/drawing/2014/main" val="2390261589"/>
                      </a:ext>
                    </a:extLst>
                  </a:tr>
                </a:tbl>
              </a:graphicData>
            </a:graphic>
          </p:graphicFrame>
        </mc:Fallback>
      </mc:AlternateContent>
      <p:sp>
        <p:nvSpPr>
          <p:cNvPr id="8" name="文本框 7">
            <a:extLst>
              <a:ext uri="{FF2B5EF4-FFF2-40B4-BE49-F238E27FC236}">
                <a16:creationId xmlns:a16="http://schemas.microsoft.com/office/drawing/2014/main" id="{5E7D1542-AD1B-4FA8-9676-317CF92F7EA8}"/>
              </a:ext>
            </a:extLst>
          </p:cNvPr>
          <p:cNvSpPr txBox="1"/>
          <p:nvPr/>
        </p:nvSpPr>
        <p:spPr>
          <a:xfrm>
            <a:off x="6720384" y="1939582"/>
            <a:ext cx="4878259"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Evaluation Metrics based on Confusion Matrix</a:t>
            </a:r>
            <a:endParaRPr lang="zh-CN" altLang="en-US" dirty="0">
              <a:latin typeface="Arial" panose="020B0604020202020204" pitchFamily="34" charset="0"/>
              <a:cs typeface="Arial" panose="020B0604020202020204" pitchFamily="34" charset="0"/>
            </a:endParaRPr>
          </a:p>
        </p:txBody>
      </p:sp>
      <p:sp>
        <p:nvSpPr>
          <p:cNvPr id="11" name="TextBox 22">
            <a:extLst>
              <a:ext uri="{FF2B5EF4-FFF2-40B4-BE49-F238E27FC236}">
                <a16:creationId xmlns:a16="http://schemas.microsoft.com/office/drawing/2014/main" id="{8271B39B-BC9D-4AD8-A2F9-B8E6D320CDCE}"/>
              </a:ext>
            </a:extLst>
          </p:cNvPr>
          <p:cNvSpPr txBox="1"/>
          <p:nvPr/>
        </p:nvSpPr>
        <p:spPr>
          <a:xfrm>
            <a:off x="4514482" y="324965"/>
            <a:ext cx="3163046" cy="523220"/>
          </a:xfrm>
          <a:prstGeom prst="rect">
            <a:avLst/>
          </a:prstGeom>
          <a:noFill/>
        </p:spPr>
        <p:txBody>
          <a:bodyPr wrap="none" rtlCol="0">
            <a:spAutoFit/>
          </a:bodyPr>
          <a:lstStyle/>
          <a:p>
            <a:pPr algn="ctr"/>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Theoretical Basis</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cxnSp>
        <p:nvCxnSpPr>
          <p:cNvPr id="21" name="连接符: 肘形 20">
            <a:extLst>
              <a:ext uri="{FF2B5EF4-FFF2-40B4-BE49-F238E27FC236}">
                <a16:creationId xmlns:a16="http://schemas.microsoft.com/office/drawing/2014/main" id="{C25BD294-A879-45DF-9BAA-7BBB9E94BC3C}"/>
              </a:ext>
            </a:extLst>
          </p:cNvPr>
          <p:cNvCxnSpPr>
            <a:cxnSpLocks/>
            <a:endCxn id="28" idx="1"/>
          </p:cNvCxnSpPr>
          <p:nvPr/>
        </p:nvCxnSpPr>
        <p:spPr>
          <a:xfrm rot="16200000" flipH="1">
            <a:off x="5895215" y="4899189"/>
            <a:ext cx="1531344" cy="203899"/>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EBDEAC57-9F0C-426B-8CD7-DE929F5AA218}"/>
                  </a:ext>
                </a:extLst>
              </p:cNvPr>
              <p:cNvSpPr txBox="1"/>
              <p:nvPr/>
            </p:nvSpPr>
            <p:spPr>
              <a:xfrm>
                <a:off x="6762837" y="5612922"/>
                <a:ext cx="4423647" cy="307777"/>
              </a:xfrm>
              <a:prstGeom prst="rect">
                <a:avLst/>
              </a:prstGeom>
              <a:noFill/>
              <a:ln w="12700">
                <a:solidFill>
                  <a:srgbClr val="FF0000"/>
                </a:solidFill>
              </a:ln>
            </p:spPr>
            <p:txBody>
              <a:bodyPr wrap="none" rtlCol="0">
                <a:spAutoFit/>
              </a:bodyPr>
              <a:lstStyle/>
              <a:p>
                <a14:m>
                  <m:oMath xmlns:m="http://schemas.openxmlformats.org/officeDocument/2006/math">
                    <m:r>
                      <a:rPr lang="en-US" altLang="zh-CN" sz="1400" b="1" i="1" kern="100" smtClean="0">
                        <a:effectLst/>
                        <a:latin typeface="Cambria Math" panose="02040503050406030204" pitchFamily="18" charset="0"/>
                        <a:ea typeface="Arial" panose="020B0604020202020204" pitchFamily="34" charset="0"/>
                        <a:cs typeface="Arial" panose="020B0604020202020204" pitchFamily="34" charset="0"/>
                      </a:rPr>
                      <m:t>𝜷</m:t>
                    </m:r>
                  </m:oMath>
                </a14:m>
                <a:r>
                  <a:rPr lang="zh-CN" altLang="en-US" sz="1400" b="1" dirty="0">
                    <a:latin typeface="Arial" panose="020B0604020202020204" pitchFamily="34" charset="0"/>
                    <a:cs typeface="Arial" panose="020B0604020202020204" pitchFamily="34" charset="0"/>
                  </a:rPr>
                  <a:t> </a:t>
                </a:r>
                <a:r>
                  <a:rPr lang="en-US" altLang="zh-CN" sz="1400" b="1" dirty="0">
                    <a:latin typeface="Arial" panose="020B0604020202020204" pitchFamily="34" charset="0"/>
                    <a:cs typeface="Arial" panose="020B0604020202020204" pitchFamily="34" charset="0"/>
                  </a:rPr>
                  <a:t>=1</a:t>
                </a:r>
                <a:r>
                  <a:rPr lang="en-US" altLang="zh-CN" sz="1400" dirty="0">
                    <a:latin typeface="Arial" panose="020B0604020202020204" pitchFamily="34" charset="0"/>
                    <a:cs typeface="Arial" panose="020B0604020202020204" pitchFamily="34" charset="0"/>
                  </a:rPr>
                  <a:t> in this paper </a:t>
                </a:r>
                <a:r>
                  <a:rPr lang="en-US" altLang="zh-CN" sz="1400" dirty="0">
                    <a:latin typeface="Arial" panose="020B0604020202020204" pitchFamily="34" charset="0"/>
                    <a:cs typeface="Arial" panose="020B0604020202020204" pitchFamily="34" charset="0"/>
                    <a:sym typeface="Wingdings" panose="05000000000000000000" pitchFamily="2" charset="2"/>
                  </a:rPr>
                  <a:t> </a:t>
                </a:r>
                <a14:m>
                  <m:oMath xmlns:m="http://schemas.openxmlformats.org/officeDocument/2006/math">
                    <m:sSub>
                      <m:sSubPr>
                        <m:ctrlPr>
                          <a:rPr lang="zh-CN" altLang="zh-CN" sz="1400" b="1" i="1" kern="100">
                            <a:latin typeface="Cambria Math" panose="02040503050406030204" pitchFamily="18" charset="0"/>
                            <a:ea typeface="Cambria Math" panose="02040503050406030204" pitchFamily="18" charset="0"/>
                            <a:cs typeface="Arial" panose="020B0604020202020204" pitchFamily="34" charset="0"/>
                          </a:rPr>
                        </m:ctrlPr>
                      </m:sSubPr>
                      <m:e>
                        <m:r>
                          <a:rPr lang="en-US" altLang="zh-CN" sz="1400" b="1" i="1" kern="100">
                            <a:latin typeface="Cambria Math" panose="02040503050406030204" pitchFamily="18" charset="0"/>
                            <a:ea typeface="Arial" panose="020B0604020202020204" pitchFamily="34" charset="0"/>
                            <a:cs typeface="Arial" panose="020B0604020202020204" pitchFamily="34" charset="0"/>
                          </a:rPr>
                          <m:t>𝑭</m:t>
                        </m:r>
                      </m:e>
                      <m:sub>
                        <m:r>
                          <a:rPr lang="en-US" altLang="zh-CN" sz="1400" b="1" i="1" kern="100" smtClean="0">
                            <a:latin typeface="Cambria Math" panose="02040503050406030204" pitchFamily="18" charset="0"/>
                            <a:ea typeface="Arial" panose="020B0604020202020204" pitchFamily="34" charset="0"/>
                            <a:cs typeface="Arial" panose="020B0604020202020204" pitchFamily="34" charset="0"/>
                          </a:rPr>
                          <m:t>𝟏</m:t>
                        </m:r>
                      </m:sub>
                    </m:sSub>
                    <m:r>
                      <a:rPr lang="en-US" altLang="zh-CN" sz="1400" b="1" i="1" kern="100">
                        <a:latin typeface="Cambria Math" panose="02040503050406030204" pitchFamily="18" charset="0"/>
                        <a:ea typeface="Arial" panose="020B0604020202020204" pitchFamily="34" charset="0"/>
                        <a:cs typeface="Arial" panose="020B0604020202020204" pitchFamily="34" charset="0"/>
                      </a:rPr>
                      <m:t>−</m:t>
                    </m:r>
                    <m:r>
                      <a:rPr lang="en-US" altLang="zh-CN" sz="1400" b="1" i="1" kern="100">
                        <a:latin typeface="Cambria Math" panose="02040503050406030204" pitchFamily="18" charset="0"/>
                        <a:ea typeface="Arial" panose="020B0604020202020204" pitchFamily="34" charset="0"/>
                        <a:cs typeface="Arial" panose="020B0604020202020204" pitchFamily="34" charset="0"/>
                      </a:rPr>
                      <m:t>𝑴𝒆𝒂𝒔𝒖𝒓𝒆</m:t>
                    </m:r>
                  </m:oMath>
                </a14:m>
                <a:r>
                  <a:rPr lang="en-US" altLang="zh-CN" sz="1400" dirty="0">
                    <a:latin typeface="Arial" panose="020B0604020202020204" pitchFamily="34" charset="0"/>
                    <a:cs typeface="Arial" panose="020B0604020202020204" pitchFamily="34" charset="0"/>
                    <a:sym typeface="Wingdings" panose="05000000000000000000" pitchFamily="2" charset="2"/>
                  </a:rPr>
                  <a:t> is denoted as </a:t>
                </a:r>
                <a:r>
                  <a:rPr lang="en-US" altLang="zh-CN" sz="1400" b="1" dirty="0">
                    <a:latin typeface="Arial" panose="020B0604020202020204" pitchFamily="34" charset="0"/>
                    <a:cs typeface="Arial" panose="020B0604020202020204" pitchFamily="34" charset="0"/>
                    <a:sym typeface="Wingdings" panose="05000000000000000000" pitchFamily="2" charset="2"/>
                  </a:rPr>
                  <a:t>F1</a:t>
                </a:r>
                <a:endParaRPr lang="zh-CN" altLang="en-US" sz="1400" b="1" dirty="0">
                  <a:latin typeface="Arial" panose="020B0604020202020204" pitchFamily="34" charset="0"/>
                  <a:cs typeface="Arial" panose="020B0604020202020204" pitchFamily="34" charset="0"/>
                </a:endParaRPr>
              </a:p>
            </p:txBody>
          </p:sp>
        </mc:Choice>
        <mc:Fallback xmlns="">
          <p:sp>
            <p:nvSpPr>
              <p:cNvPr id="28" name="文本框 27">
                <a:extLst>
                  <a:ext uri="{FF2B5EF4-FFF2-40B4-BE49-F238E27FC236}">
                    <a16:creationId xmlns:a16="http://schemas.microsoft.com/office/drawing/2014/main" id="{EBDEAC57-9F0C-426B-8CD7-DE929F5AA218}"/>
                  </a:ext>
                </a:extLst>
              </p:cNvPr>
              <p:cNvSpPr txBox="1">
                <a:spLocks noRot="1" noChangeAspect="1" noMove="1" noResize="1" noEditPoints="1" noAdjustHandles="1" noChangeArrowheads="1" noChangeShapeType="1" noTextEdit="1"/>
              </p:cNvSpPr>
              <p:nvPr/>
            </p:nvSpPr>
            <p:spPr>
              <a:xfrm>
                <a:off x="6762837" y="5612922"/>
                <a:ext cx="4423647" cy="307777"/>
              </a:xfrm>
              <a:prstGeom prst="rect">
                <a:avLst/>
              </a:prstGeom>
              <a:blipFill>
                <a:blip r:embed="rId4"/>
                <a:stretch>
                  <a:fillRect t="-1923" b="-17308"/>
                </a:stretch>
              </a:blipFill>
              <a:ln w="12700">
                <a:solidFill>
                  <a:srgbClr val="FF0000"/>
                </a:solidFill>
              </a:ln>
            </p:spPr>
            <p:txBody>
              <a:bodyPr/>
              <a:lstStyle/>
              <a:p>
                <a:r>
                  <a:rPr lang="zh-CN" altLang="en-US">
                    <a:noFill/>
                  </a:rPr>
                  <a:t> </a:t>
                </a:r>
              </a:p>
            </p:txBody>
          </p:sp>
        </mc:Fallback>
      </mc:AlternateContent>
      <p:cxnSp>
        <p:nvCxnSpPr>
          <p:cNvPr id="30" name="直接连接符 29">
            <a:extLst>
              <a:ext uri="{FF2B5EF4-FFF2-40B4-BE49-F238E27FC236}">
                <a16:creationId xmlns:a16="http://schemas.microsoft.com/office/drawing/2014/main" id="{AC73A658-0C59-4E41-A50A-344000814732}"/>
              </a:ext>
            </a:extLst>
          </p:cNvPr>
          <p:cNvCxnSpPr/>
          <p:nvPr/>
        </p:nvCxnSpPr>
        <p:spPr>
          <a:xfrm>
            <a:off x="186070" y="6310423"/>
            <a:ext cx="11855302" cy="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74F8AA4D-FD6F-4894-9854-51372A6ECB3B}"/>
              </a:ext>
            </a:extLst>
          </p:cNvPr>
          <p:cNvSpPr txBox="1"/>
          <p:nvPr/>
        </p:nvSpPr>
        <p:spPr>
          <a:xfrm>
            <a:off x="186070" y="6354496"/>
            <a:ext cx="9982220" cy="215444"/>
          </a:xfrm>
          <a:prstGeom prst="rect">
            <a:avLst/>
          </a:prstGeom>
          <a:noFill/>
        </p:spPr>
        <p:txBody>
          <a:bodyPr wrap="none" rtlCol="0">
            <a:spAutoFit/>
          </a:bodyPr>
          <a:lstStyle/>
          <a:p>
            <a:r>
              <a:rPr lang="en-US" altLang="zh-CN" sz="800" kern="100" dirty="0">
                <a:solidFill>
                  <a:schemeClr val="accent1">
                    <a:lumMod val="75000"/>
                  </a:schemeClr>
                </a:solidFill>
                <a:latin typeface="Arial" panose="020B0604020202020204" pitchFamily="34" charset="0"/>
                <a:ea typeface="Arial" panose="020B0604020202020204" pitchFamily="34" charset="0"/>
                <a:cs typeface="Arial" panose="020B0604020202020204" pitchFamily="34" charset="0"/>
              </a:rPr>
              <a:t>[1</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a:t>
            </a:r>
            <a:r>
              <a:rPr lang="en-US" altLang="zh-CN" sz="800" dirty="0">
                <a:solidFill>
                  <a:schemeClr val="accent1">
                    <a:lumMod val="75000"/>
                  </a:schemeClr>
                </a:solidFill>
                <a:latin typeface="Arial" panose="020B0604020202020204" pitchFamily="34" charset="0"/>
                <a:cs typeface="Arial" panose="020B0604020202020204" pitchFamily="34" charset="0"/>
              </a:rPr>
              <a:t>A. </a:t>
            </a:r>
            <a:r>
              <a:rPr lang="en-US" altLang="zh-CN" sz="800" dirty="0" err="1">
                <a:solidFill>
                  <a:schemeClr val="accent1">
                    <a:lumMod val="75000"/>
                  </a:schemeClr>
                </a:solidFill>
                <a:latin typeface="Arial" panose="020B0604020202020204" pitchFamily="34" charset="0"/>
                <a:cs typeface="Arial" panose="020B0604020202020204" pitchFamily="34" charset="0"/>
              </a:rPr>
              <a:t>Luque</a:t>
            </a:r>
            <a:r>
              <a:rPr lang="en-US" altLang="zh-CN" sz="800" dirty="0">
                <a:solidFill>
                  <a:schemeClr val="accent1">
                    <a:lumMod val="75000"/>
                  </a:schemeClr>
                </a:solidFill>
                <a:latin typeface="Arial" panose="020B0604020202020204" pitchFamily="34" charset="0"/>
                <a:cs typeface="Arial" panose="020B0604020202020204" pitchFamily="34" charset="0"/>
              </a:rPr>
              <a:t>, A. Carrasco, A. Martín, and A. de las Heras, “The impact of class imbalance in classification performance metrics based on the binary confusion matrix,” Pattern Recognition, vol. 91, pp. 216–231, 2019.</a:t>
            </a:r>
            <a:endParaRPr lang="zh-CN"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59765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637D8292-935B-4A4A-AB4B-2431BF1C7595}"/>
              </a:ext>
            </a:extLst>
          </p:cNvPr>
          <p:cNvSpPr/>
          <p:nvPr/>
        </p:nvSpPr>
        <p:spPr>
          <a:xfrm>
            <a:off x="3032486" y="1060412"/>
            <a:ext cx="6127028" cy="602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Overview of Algorithms on Imbalanced Classification</a:t>
            </a:r>
            <a:endParaRPr lang="zh-CN" altLang="en-US" dirty="0">
              <a:latin typeface="Arial" panose="020B0604020202020204" pitchFamily="34" charset="0"/>
              <a:cs typeface="Arial" panose="020B0604020202020204" pitchFamily="34" charset="0"/>
            </a:endParaRPr>
          </a:p>
        </p:txBody>
      </p:sp>
      <p:sp>
        <p:nvSpPr>
          <p:cNvPr id="3" name="云形 2">
            <a:extLst>
              <a:ext uri="{FF2B5EF4-FFF2-40B4-BE49-F238E27FC236}">
                <a16:creationId xmlns:a16="http://schemas.microsoft.com/office/drawing/2014/main" id="{6D54DF05-778C-4B3B-9D17-CF7133F63467}"/>
              </a:ext>
            </a:extLst>
          </p:cNvPr>
          <p:cNvSpPr/>
          <p:nvPr/>
        </p:nvSpPr>
        <p:spPr>
          <a:xfrm>
            <a:off x="431647" y="2825332"/>
            <a:ext cx="2787917" cy="219565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Why chose </a:t>
            </a:r>
            <a:r>
              <a:rPr lang="en-US" altLang="zh-CN" b="1" dirty="0"/>
              <a:t>PRC</a:t>
            </a:r>
            <a:r>
              <a:rPr lang="en-US" altLang="zh-CN" dirty="0"/>
              <a:t> to evaluate the performance of models in this paper?</a:t>
            </a:r>
            <a:endParaRPr lang="zh-CN" altLang="en-US" dirty="0"/>
          </a:p>
        </p:txBody>
      </p:sp>
      <p:sp>
        <p:nvSpPr>
          <p:cNvPr id="12" name="TextBox 22">
            <a:extLst>
              <a:ext uri="{FF2B5EF4-FFF2-40B4-BE49-F238E27FC236}">
                <a16:creationId xmlns:a16="http://schemas.microsoft.com/office/drawing/2014/main" id="{7CC3AD78-EFBE-4D35-951A-7222AE90A7DE}"/>
              </a:ext>
            </a:extLst>
          </p:cNvPr>
          <p:cNvSpPr txBox="1"/>
          <p:nvPr/>
        </p:nvSpPr>
        <p:spPr>
          <a:xfrm>
            <a:off x="4514482" y="324965"/>
            <a:ext cx="3163046" cy="523220"/>
          </a:xfrm>
          <a:prstGeom prst="rect">
            <a:avLst/>
          </a:prstGeom>
          <a:noFill/>
        </p:spPr>
        <p:txBody>
          <a:bodyPr wrap="none" rtlCol="0">
            <a:spAutoFit/>
          </a:bodyPr>
          <a:lstStyle/>
          <a:p>
            <a:pPr algn="ctr"/>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Theoretical Basis</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cxnSp>
        <p:nvCxnSpPr>
          <p:cNvPr id="13" name="直接连接符 12">
            <a:extLst>
              <a:ext uri="{FF2B5EF4-FFF2-40B4-BE49-F238E27FC236}">
                <a16:creationId xmlns:a16="http://schemas.microsoft.com/office/drawing/2014/main" id="{D54F96DA-2BD0-422A-9BAB-1E3DC06004A9}"/>
              </a:ext>
            </a:extLst>
          </p:cNvPr>
          <p:cNvCxnSpPr/>
          <p:nvPr/>
        </p:nvCxnSpPr>
        <p:spPr>
          <a:xfrm>
            <a:off x="186070" y="6310423"/>
            <a:ext cx="11855302" cy="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6C6A8781-79EE-4BCB-802E-6E8C5EA62036}"/>
              </a:ext>
            </a:extLst>
          </p:cNvPr>
          <p:cNvPicPr>
            <a:picLocks noChangeAspect="1"/>
          </p:cNvPicPr>
          <p:nvPr/>
        </p:nvPicPr>
        <p:blipFill rotWithShape="1">
          <a:blip r:embed="rId3">
            <a:extLst>
              <a:ext uri="{28A0092B-C50C-407E-A947-70E740481C1C}">
                <a14:useLocalDpi xmlns:a14="http://schemas.microsoft.com/office/drawing/2010/main" val="0"/>
              </a:ext>
            </a:extLst>
          </a:blip>
          <a:srcRect l="1524" t="7462" r="2120" b="3530"/>
          <a:stretch/>
        </p:blipFill>
        <p:spPr>
          <a:xfrm>
            <a:off x="3510157" y="1662711"/>
            <a:ext cx="7506417" cy="4503903"/>
          </a:xfrm>
          <a:prstGeom prst="rect">
            <a:avLst/>
          </a:prstGeom>
        </p:spPr>
      </p:pic>
      <p:sp>
        <p:nvSpPr>
          <p:cNvPr id="16" name="文本框 15">
            <a:extLst>
              <a:ext uri="{FF2B5EF4-FFF2-40B4-BE49-F238E27FC236}">
                <a16:creationId xmlns:a16="http://schemas.microsoft.com/office/drawing/2014/main" id="{0C1FED54-0432-42F1-B918-9D008CD556ED}"/>
              </a:ext>
            </a:extLst>
          </p:cNvPr>
          <p:cNvSpPr txBox="1"/>
          <p:nvPr/>
        </p:nvSpPr>
        <p:spPr>
          <a:xfrm>
            <a:off x="186070" y="6409739"/>
            <a:ext cx="9885317" cy="230832"/>
          </a:xfrm>
          <a:prstGeom prst="rect">
            <a:avLst/>
          </a:prstGeom>
          <a:noFill/>
        </p:spPr>
        <p:txBody>
          <a:bodyPr wrap="square" rtlCol="0">
            <a:spAutoFit/>
          </a:bodyPr>
          <a:lstStyle/>
          <a:p>
            <a:r>
              <a:rPr lang="en-US" altLang="zh-CN" sz="900" b="0" i="0" dirty="0">
                <a:solidFill>
                  <a:srgbClr val="0070C0"/>
                </a:solidFill>
                <a:effectLst/>
                <a:latin typeface="Arial" panose="020B0604020202020204" pitchFamily="34" charset="0"/>
              </a:rPr>
              <a:t>[1] Fawcett, T. (2006). An introduction to ROC analysis. </a:t>
            </a:r>
            <a:r>
              <a:rPr lang="en-US" altLang="zh-CN" sz="900" b="0" i="1" dirty="0">
                <a:solidFill>
                  <a:srgbClr val="0070C0"/>
                </a:solidFill>
                <a:effectLst/>
                <a:latin typeface="Arial" panose="020B0604020202020204" pitchFamily="34" charset="0"/>
              </a:rPr>
              <a:t>Pattern recognition letters</a:t>
            </a:r>
            <a:r>
              <a:rPr lang="en-US" altLang="zh-CN" sz="900" b="0" i="0" dirty="0">
                <a:solidFill>
                  <a:srgbClr val="0070C0"/>
                </a:solidFill>
                <a:effectLst/>
                <a:latin typeface="Arial" panose="020B0604020202020204" pitchFamily="34" charset="0"/>
              </a:rPr>
              <a:t>, </a:t>
            </a:r>
            <a:r>
              <a:rPr lang="en-US" altLang="zh-CN" sz="900" b="0" i="1" dirty="0">
                <a:solidFill>
                  <a:srgbClr val="0070C0"/>
                </a:solidFill>
                <a:effectLst/>
                <a:latin typeface="Arial" panose="020B0604020202020204" pitchFamily="34" charset="0"/>
              </a:rPr>
              <a:t>27</a:t>
            </a:r>
            <a:r>
              <a:rPr lang="en-US" altLang="zh-CN" sz="900" b="0" i="0" dirty="0">
                <a:solidFill>
                  <a:srgbClr val="0070C0"/>
                </a:solidFill>
                <a:effectLst/>
                <a:latin typeface="Arial" panose="020B0604020202020204" pitchFamily="34" charset="0"/>
              </a:rPr>
              <a:t>(8), 861-874.</a:t>
            </a:r>
            <a:endParaRPr lang="zh-CN" altLang="en-US" sz="900" dirty="0">
              <a:solidFill>
                <a:srgbClr val="0070C0"/>
              </a:solidFill>
            </a:endParaRPr>
          </a:p>
        </p:txBody>
      </p:sp>
      <p:sp>
        <p:nvSpPr>
          <p:cNvPr id="8" name="文本框 7">
            <a:extLst>
              <a:ext uri="{FF2B5EF4-FFF2-40B4-BE49-F238E27FC236}">
                <a16:creationId xmlns:a16="http://schemas.microsoft.com/office/drawing/2014/main" id="{8E99FE16-0488-4277-B5A1-120D1E74EFBC}"/>
              </a:ext>
            </a:extLst>
          </p:cNvPr>
          <p:cNvSpPr txBox="1"/>
          <p:nvPr/>
        </p:nvSpPr>
        <p:spPr>
          <a:xfrm>
            <a:off x="9378091" y="5450261"/>
            <a:ext cx="893852" cy="215444"/>
          </a:xfrm>
          <a:prstGeom prst="rect">
            <a:avLst/>
          </a:prstGeom>
          <a:noFill/>
        </p:spPr>
        <p:txBody>
          <a:bodyPr wrap="square" rtlCol="0">
            <a:spAutoFit/>
          </a:bodyPr>
          <a:lstStyle/>
          <a:p>
            <a:r>
              <a:rPr lang="en-US" altLang="zh-CN" sz="800" dirty="0">
                <a:solidFill>
                  <a:schemeClr val="accent1">
                    <a:lumMod val="75000"/>
                  </a:schemeClr>
                </a:solidFill>
              </a:rPr>
              <a:t>Source: [1]</a:t>
            </a:r>
            <a:endParaRPr lang="zh-CN" altLang="en-US" sz="800" dirty="0">
              <a:solidFill>
                <a:schemeClr val="accent1">
                  <a:lumMod val="75000"/>
                </a:schemeClr>
              </a:solidFill>
            </a:endParaRPr>
          </a:p>
        </p:txBody>
      </p:sp>
    </p:spTree>
    <p:extLst>
      <p:ext uri="{BB962C8B-B14F-4D97-AF65-F5344CB8AC3E}">
        <p14:creationId xmlns:p14="http://schemas.microsoft.com/office/powerpoint/2010/main" val="24638214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281934" y="2387870"/>
            <a:ext cx="8910066" cy="2087737"/>
            <a:chOff x="3281934" y="2387870"/>
            <a:chExt cx="8910066" cy="2087737"/>
          </a:xfrm>
        </p:grpSpPr>
        <p:sp>
          <p:nvSpPr>
            <p:cNvPr id="4" name="椭圆 3"/>
            <p:cNvSpPr/>
            <p:nvPr/>
          </p:nvSpPr>
          <p:spPr>
            <a:xfrm>
              <a:off x="3281934" y="2387870"/>
              <a:ext cx="2001012" cy="2082260"/>
            </a:xfrm>
            <a:prstGeom prst="ellipse">
              <a:avLst/>
            </a:prstGeom>
            <a:solidFill>
              <a:srgbClr val="30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5" name="矩形 4"/>
            <p:cNvSpPr/>
            <p:nvPr/>
          </p:nvSpPr>
          <p:spPr>
            <a:xfrm>
              <a:off x="4251960" y="2397633"/>
              <a:ext cx="7940040" cy="2077974"/>
            </a:xfrm>
            <a:prstGeom prst="rect">
              <a:avLst/>
            </a:prstGeom>
            <a:solidFill>
              <a:srgbClr val="30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grpSp>
      <p:grpSp>
        <p:nvGrpSpPr>
          <p:cNvPr id="16" name="组合 15"/>
          <p:cNvGrpSpPr/>
          <p:nvPr/>
        </p:nvGrpSpPr>
        <p:grpSpPr>
          <a:xfrm>
            <a:off x="3833975" y="2585979"/>
            <a:ext cx="1607151" cy="1607151"/>
            <a:chOff x="5735752" y="3081192"/>
            <a:chExt cx="720495" cy="720495"/>
          </a:xfrm>
        </p:grpSpPr>
        <p:sp>
          <p:nvSpPr>
            <p:cNvPr id="17" name="椭圆 16"/>
            <p:cNvSpPr/>
            <p:nvPr/>
          </p:nvSpPr>
          <p:spPr>
            <a:xfrm>
              <a:off x="5735752" y="3081192"/>
              <a:ext cx="720495" cy="720495"/>
            </a:xfrm>
            <a:prstGeom prst="ellipse">
              <a:avLst/>
            </a:prstGeom>
            <a:solidFill>
              <a:srgbClr val="4B607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 name="Freeform 18"/>
            <p:cNvSpPr>
              <a:spLocks noEditPoints="1"/>
            </p:cNvSpPr>
            <p:nvPr/>
          </p:nvSpPr>
          <p:spPr bwMode="auto">
            <a:xfrm>
              <a:off x="5899722" y="3217138"/>
              <a:ext cx="423215" cy="448604"/>
            </a:xfrm>
            <a:custGeom>
              <a:avLst/>
              <a:gdLst>
                <a:gd name="T0" fmla="*/ 283 w 568"/>
                <a:gd name="T1" fmla="*/ 574 h 601"/>
                <a:gd name="T2" fmla="*/ 284 w 568"/>
                <a:gd name="T3" fmla="*/ 333 h 601"/>
                <a:gd name="T4" fmla="*/ 453 w 568"/>
                <a:gd name="T5" fmla="*/ 301 h 601"/>
                <a:gd name="T6" fmla="*/ 347 w 568"/>
                <a:gd name="T7" fmla="*/ 343 h 601"/>
                <a:gd name="T8" fmla="*/ 95 w 568"/>
                <a:gd name="T9" fmla="*/ 214 h 601"/>
                <a:gd name="T10" fmla="*/ 127 w 568"/>
                <a:gd name="T11" fmla="*/ 218 h 601"/>
                <a:gd name="T12" fmla="*/ 168 w 568"/>
                <a:gd name="T13" fmla="*/ 222 h 601"/>
                <a:gd name="T14" fmla="*/ 167 w 568"/>
                <a:gd name="T15" fmla="*/ 195 h 601"/>
                <a:gd name="T16" fmla="*/ 284 w 568"/>
                <a:gd name="T17" fmla="*/ 303 h 601"/>
                <a:gd name="T18" fmla="*/ 413 w 568"/>
                <a:gd name="T19" fmla="*/ 209 h 601"/>
                <a:gd name="T20" fmla="*/ 442 w 568"/>
                <a:gd name="T21" fmla="*/ 204 h 601"/>
                <a:gd name="T22" fmla="*/ 458 w 568"/>
                <a:gd name="T23" fmla="*/ 210 h 601"/>
                <a:gd name="T24" fmla="*/ 416 w 568"/>
                <a:gd name="T25" fmla="*/ 256 h 601"/>
                <a:gd name="T26" fmla="*/ 489 w 568"/>
                <a:gd name="T27" fmla="*/ 341 h 601"/>
                <a:gd name="T28" fmla="*/ 467 w 568"/>
                <a:gd name="T29" fmla="*/ 263 h 601"/>
                <a:gd name="T30" fmla="*/ 467 w 568"/>
                <a:gd name="T31" fmla="*/ 500 h 601"/>
                <a:gd name="T32" fmla="*/ 494 w 568"/>
                <a:gd name="T33" fmla="*/ 494 h 601"/>
                <a:gd name="T34" fmla="*/ 310 w 568"/>
                <a:gd name="T35" fmla="*/ 595 h 601"/>
                <a:gd name="T36" fmla="*/ 285 w 568"/>
                <a:gd name="T37" fmla="*/ 601 h 601"/>
                <a:gd name="T38" fmla="*/ 75 w 568"/>
                <a:gd name="T39" fmla="*/ 494 h 601"/>
                <a:gd name="T40" fmla="*/ 102 w 568"/>
                <a:gd name="T41" fmla="*/ 500 h 601"/>
                <a:gd name="T42" fmla="*/ 102 w 568"/>
                <a:gd name="T43" fmla="*/ 263 h 601"/>
                <a:gd name="T44" fmla="*/ 80 w 568"/>
                <a:gd name="T45" fmla="*/ 341 h 601"/>
                <a:gd name="T46" fmla="*/ 142 w 568"/>
                <a:gd name="T47" fmla="*/ 252 h 601"/>
                <a:gd name="T48" fmla="*/ 62 w 568"/>
                <a:gd name="T49" fmla="*/ 400 h 601"/>
                <a:gd name="T50" fmla="*/ 74 w 568"/>
                <a:gd name="T51" fmla="*/ 424 h 601"/>
                <a:gd name="T52" fmla="*/ 85 w 568"/>
                <a:gd name="T53" fmla="*/ 446 h 601"/>
                <a:gd name="T54" fmla="*/ 45 w 568"/>
                <a:gd name="T55" fmla="*/ 475 h 601"/>
                <a:gd name="T56" fmla="*/ 28 w 568"/>
                <a:gd name="T57" fmla="*/ 377 h 601"/>
                <a:gd name="T58" fmla="*/ 54 w 568"/>
                <a:gd name="T59" fmla="*/ 333 h 601"/>
                <a:gd name="T60" fmla="*/ 473 w 568"/>
                <a:gd name="T61" fmla="*/ 381 h 601"/>
                <a:gd name="T62" fmla="*/ 463 w 568"/>
                <a:gd name="T63" fmla="*/ 406 h 601"/>
                <a:gd name="T64" fmla="*/ 455 w 568"/>
                <a:gd name="T65" fmla="*/ 431 h 601"/>
                <a:gd name="T66" fmla="*/ 450 w 568"/>
                <a:gd name="T67" fmla="*/ 450 h 601"/>
                <a:gd name="T68" fmla="*/ 482 w 568"/>
                <a:gd name="T69" fmla="*/ 363 h 601"/>
                <a:gd name="T70" fmla="*/ 513 w 568"/>
                <a:gd name="T71" fmla="*/ 360 h 601"/>
                <a:gd name="T72" fmla="*/ 282 w 568"/>
                <a:gd name="T73" fmla="*/ 0 h 601"/>
                <a:gd name="T74" fmla="*/ 418 w 568"/>
                <a:gd name="T75" fmla="*/ 107 h 601"/>
                <a:gd name="T76" fmla="*/ 394 w 568"/>
                <a:gd name="T77" fmla="*/ 179 h 601"/>
                <a:gd name="T78" fmla="*/ 365 w 568"/>
                <a:gd name="T79" fmla="*/ 81 h 601"/>
                <a:gd name="T80" fmla="*/ 194 w 568"/>
                <a:gd name="T81" fmla="*/ 183 h 601"/>
                <a:gd name="T82" fmla="*/ 152 w 568"/>
                <a:gd name="T83" fmla="*/ 154 h 601"/>
                <a:gd name="T84" fmla="*/ 198 w 568"/>
                <a:gd name="T85" fmla="*/ 4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solidFill>
              <a:schemeClr val="bg1"/>
            </a:solidFill>
            <a:ln>
              <a:noFill/>
            </a:ln>
          </p:spPr>
          <p:txBody>
            <a:bodyPr vert="horz" wrap="square" lIns="91400" tIns="45700" rIns="91400" bIns="45700" numCol="1" anchor="t" anchorCtr="0" compatLnSpc="1">
              <a:prstTxWarp prst="textNoShape">
                <a:avLst/>
              </a:prstTxWarp>
            </a:bodyPr>
            <a:lstStyle/>
            <a:p>
              <a:endParaRPr lang="zh-CN" altLang="en-US" sz="2000">
                <a:latin typeface="Arial" panose="020B0604020202020204" pitchFamily="34" charset="0"/>
                <a:cs typeface="Arial" panose="020B0604020202020204" pitchFamily="34" charset="0"/>
              </a:endParaRPr>
            </a:p>
          </p:txBody>
        </p:sp>
      </p:grpSp>
      <p:sp>
        <p:nvSpPr>
          <p:cNvPr id="19" name="TextBox 33"/>
          <p:cNvSpPr txBox="1"/>
          <p:nvPr/>
        </p:nvSpPr>
        <p:spPr>
          <a:xfrm>
            <a:off x="5859111" y="2597842"/>
            <a:ext cx="4771849" cy="523220"/>
          </a:xfrm>
          <a:prstGeom prst="rect">
            <a:avLst/>
          </a:prstGeom>
          <a:noFill/>
        </p:spPr>
        <p:txBody>
          <a:bodyPr wrap="square" rtlCol="0">
            <a:spAutoFit/>
          </a:bodyPr>
          <a:lstStyle/>
          <a:p>
            <a:pPr algn="ctr"/>
            <a:r>
              <a:rPr lang="zh-CN" altLang="en-US" sz="2800" b="1" dirty="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en-US" altLang="zh-CN" sz="2800" b="1" dirty="0">
                <a:solidFill>
                  <a:schemeClr val="bg1"/>
                </a:solidFill>
                <a:latin typeface="Arial" panose="020B0604020202020204" pitchFamily="34" charset="0"/>
                <a:ea typeface="微软雅黑" panose="020B0503020204020204" pitchFamily="34" charset="-122"/>
                <a:cs typeface="Arial" panose="020B0604020202020204" pitchFamily="34" charset="0"/>
              </a:rPr>
              <a:t>Methodology</a:t>
            </a:r>
            <a:endParaRPr lang="zh-CN" altLang="en-US" sz="28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20" name="文本框 9"/>
          <p:cNvSpPr txBox="1"/>
          <p:nvPr/>
        </p:nvSpPr>
        <p:spPr>
          <a:xfrm>
            <a:off x="6750876" y="3329895"/>
            <a:ext cx="3436920" cy="492443"/>
          </a:xfrm>
          <a:prstGeom prst="rect">
            <a:avLst/>
          </a:prstGeom>
          <a:noFill/>
        </p:spPr>
        <p:txBody>
          <a:bodyPr wrap="square" lIns="0" tIns="0" rIns="0" bIns="0" rtlCol="0">
            <a:spAutoFit/>
          </a:bodyPr>
          <a:lstStyle/>
          <a:p>
            <a:pPr marL="0" lvl="1" algn="ctr"/>
            <a:r>
              <a:rPr lang="en-US" altLang="zh-CN" sz="1600" dirty="0">
                <a:solidFill>
                  <a:schemeClr val="bg1">
                    <a:lumMod val="85000"/>
                  </a:schemeClr>
                </a:solidFill>
                <a:latin typeface="Arial" panose="020B0604020202020204" pitchFamily="34" charset="0"/>
                <a:ea typeface="微软雅黑" pitchFamily="34" charset="-122"/>
                <a:cs typeface="Arial" panose="020B0604020202020204" pitchFamily="34" charset="0"/>
              </a:rPr>
              <a:t>Implementation Process of </a:t>
            </a:r>
          </a:p>
          <a:p>
            <a:pPr marL="0" lvl="1" algn="ctr"/>
            <a:r>
              <a:rPr lang="en-US" altLang="zh-CN" sz="1600" dirty="0">
                <a:solidFill>
                  <a:schemeClr val="bg1">
                    <a:lumMod val="85000"/>
                  </a:schemeClr>
                </a:solidFill>
                <a:latin typeface="Arial" panose="020B0604020202020204" pitchFamily="34" charset="0"/>
                <a:ea typeface="微软雅黑" pitchFamily="34" charset="-122"/>
                <a:cs typeface="Arial" panose="020B0604020202020204" pitchFamily="34" charset="0"/>
              </a:rPr>
              <a:t>DDAE and IML in detail</a:t>
            </a:r>
            <a:endParaRPr lang="zh-CN" altLang="en-US" sz="1600" dirty="0">
              <a:solidFill>
                <a:schemeClr val="bg1">
                  <a:lumMod val="85000"/>
                </a:schemeClr>
              </a:solidFill>
              <a:latin typeface="Arial" panose="020B0604020202020204" pitchFamily="34" charset="0"/>
              <a:ea typeface="微软雅黑" pitchFamily="34" charset="-122"/>
              <a:cs typeface="Arial" panose="020B0604020202020204" pitchFamily="34" charset="0"/>
            </a:endParaRPr>
          </a:p>
        </p:txBody>
      </p:sp>
      <p:sp>
        <p:nvSpPr>
          <p:cNvPr id="2" name="灯片编号占位符 1">
            <a:extLst>
              <a:ext uri="{FF2B5EF4-FFF2-40B4-BE49-F238E27FC236}">
                <a16:creationId xmlns:a16="http://schemas.microsoft.com/office/drawing/2014/main" id="{69C8BBE1-4F0B-471A-AD29-48E1C87846E3}"/>
              </a:ext>
            </a:extLst>
          </p:cNvPr>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22</a:t>
            </a:fld>
            <a:endParaRPr lang="zh-CN" altLang="en-US">
              <a:solidFill>
                <a:prstClr val="black">
                  <a:tint val="75000"/>
                </a:prstClr>
              </a:solidFill>
            </a:endParaRPr>
          </a:p>
        </p:txBody>
      </p:sp>
    </p:spTree>
    <p:extLst>
      <p:ext uri="{BB962C8B-B14F-4D97-AF65-F5344CB8AC3E}">
        <p14:creationId xmlns:p14="http://schemas.microsoft.com/office/powerpoint/2010/main" val="15451823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a:extLst>
              <a:ext uri="{FF2B5EF4-FFF2-40B4-BE49-F238E27FC236}">
                <a16:creationId xmlns:a16="http://schemas.microsoft.com/office/drawing/2014/main" id="{F04E3542-6FCD-49A3-8E17-A45C6A704220}"/>
              </a:ext>
            </a:extLst>
          </p:cNvPr>
          <p:cNvCxnSpPr>
            <a:cxnSpLocks/>
            <a:stCxn id="13" idx="0"/>
            <a:endCxn id="31" idx="2"/>
          </p:cNvCxnSpPr>
          <p:nvPr/>
        </p:nvCxnSpPr>
        <p:spPr>
          <a:xfrm flipV="1">
            <a:off x="6044669" y="3129384"/>
            <a:ext cx="1" cy="1129091"/>
          </a:xfrm>
          <a:prstGeom prst="line">
            <a:avLst/>
          </a:prstGeom>
          <a:ln w="381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AC7A482E-7063-475C-9C4C-CBB45872C8D4}"/>
              </a:ext>
            </a:extLst>
          </p:cNvPr>
          <p:cNvCxnSpPr>
            <a:cxnSpLocks/>
            <a:stCxn id="13" idx="2"/>
            <a:endCxn id="30" idx="3"/>
          </p:cNvCxnSpPr>
          <p:nvPr/>
        </p:nvCxnSpPr>
        <p:spPr>
          <a:xfrm flipH="1" flipV="1">
            <a:off x="3925192" y="4090053"/>
            <a:ext cx="877915" cy="1357911"/>
          </a:xfrm>
          <a:prstGeom prst="line">
            <a:avLst/>
          </a:prstGeom>
          <a:ln w="381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2" name="矩形: 圆角 1">
            <a:extLst>
              <a:ext uri="{FF2B5EF4-FFF2-40B4-BE49-F238E27FC236}">
                <a16:creationId xmlns:a16="http://schemas.microsoft.com/office/drawing/2014/main" id="{637D8292-935B-4A4A-AB4B-2431BF1C7595}"/>
              </a:ext>
            </a:extLst>
          </p:cNvPr>
          <p:cNvSpPr/>
          <p:nvPr/>
        </p:nvSpPr>
        <p:spPr>
          <a:xfrm>
            <a:off x="3032486" y="1060412"/>
            <a:ext cx="6127028" cy="602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Overview of Algorithms on Imbalanced Classification</a:t>
            </a:r>
            <a:endParaRPr lang="zh-CN" altLang="en-US" dirty="0">
              <a:latin typeface="Arial" panose="020B0604020202020204" pitchFamily="34" charset="0"/>
              <a:cs typeface="Arial" panose="020B0604020202020204" pitchFamily="34" charset="0"/>
            </a:endParaRPr>
          </a:p>
        </p:txBody>
      </p:sp>
      <p:cxnSp>
        <p:nvCxnSpPr>
          <p:cNvPr id="5" name="直接连接符 4">
            <a:extLst>
              <a:ext uri="{FF2B5EF4-FFF2-40B4-BE49-F238E27FC236}">
                <a16:creationId xmlns:a16="http://schemas.microsoft.com/office/drawing/2014/main" id="{F07F687B-3A6E-4395-9369-8D9DEA146A52}"/>
              </a:ext>
            </a:extLst>
          </p:cNvPr>
          <p:cNvCxnSpPr>
            <a:cxnSpLocks/>
          </p:cNvCxnSpPr>
          <p:nvPr/>
        </p:nvCxnSpPr>
        <p:spPr>
          <a:xfrm>
            <a:off x="6005812" y="5731195"/>
            <a:ext cx="12259"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7939B2D5-B0DF-4521-8BAE-E408BFC7B3E1}"/>
              </a:ext>
            </a:extLst>
          </p:cNvPr>
          <p:cNvCxnSpPr>
            <a:cxnSpLocks/>
            <a:stCxn id="13" idx="6"/>
            <a:endCxn id="36" idx="1"/>
          </p:cNvCxnSpPr>
          <p:nvPr/>
        </p:nvCxnSpPr>
        <p:spPr>
          <a:xfrm flipV="1">
            <a:off x="7286231" y="4090053"/>
            <a:ext cx="980577" cy="1357911"/>
          </a:xfrm>
          <a:prstGeom prst="line">
            <a:avLst/>
          </a:prstGeom>
          <a:ln w="381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A08262BF-B507-43C9-88CC-FD98080CD1B1}"/>
              </a:ext>
            </a:extLst>
          </p:cNvPr>
          <p:cNvCxnSpPr>
            <a:cxnSpLocks/>
          </p:cNvCxnSpPr>
          <p:nvPr/>
        </p:nvCxnSpPr>
        <p:spPr>
          <a:xfrm>
            <a:off x="6202678" y="5731195"/>
            <a:ext cx="0" cy="2476"/>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4FE2641C-4897-4FBD-A886-C89819B7E11E}"/>
              </a:ext>
            </a:extLst>
          </p:cNvPr>
          <p:cNvCxnSpPr>
            <a:cxnSpLocks/>
          </p:cNvCxnSpPr>
          <p:nvPr/>
        </p:nvCxnSpPr>
        <p:spPr>
          <a:xfrm flipH="1" flipV="1">
            <a:off x="6129873" y="5658395"/>
            <a:ext cx="72802" cy="72801"/>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2561A9D6-CF99-4B34-9495-6ED1DB964314}"/>
              </a:ext>
            </a:extLst>
          </p:cNvPr>
          <p:cNvGrpSpPr/>
          <p:nvPr/>
        </p:nvGrpSpPr>
        <p:grpSpPr>
          <a:xfrm>
            <a:off x="4803107" y="4258475"/>
            <a:ext cx="2483124" cy="3398080"/>
            <a:chOff x="3993415" y="3271064"/>
            <a:chExt cx="1872208" cy="2674221"/>
          </a:xfrm>
        </p:grpSpPr>
        <p:sp>
          <p:nvSpPr>
            <p:cNvPr id="13" name="椭圆 12">
              <a:extLst>
                <a:ext uri="{FF2B5EF4-FFF2-40B4-BE49-F238E27FC236}">
                  <a16:creationId xmlns:a16="http://schemas.microsoft.com/office/drawing/2014/main" id="{225D64CC-AD38-435A-A44B-B477D289B153}"/>
                </a:ext>
              </a:extLst>
            </p:cNvPr>
            <p:cNvSpPr/>
            <p:nvPr/>
          </p:nvSpPr>
          <p:spPr>
            <a:xfrm>
              <a:off x="3993415" y="3271064"/>
              <a:ext cx="1872208" cy="1872208"/>
            </a:xfrm>
            <a:prstGeom prst="ellipse">
              <a:avLst/>
            </a:prstGeom>
            <a:ln w="190500">
              <a:solidFill>
                <a:schemeClr val="bg1"/>
              </a:solidFill>
            </a:ln>
            <a:effectLst>
              <a:outerShdw blurRad="127000" dist="38100" dir="60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Arial" panose="020B0604020202020204" pitchFamily="34" charset="0"/>
                  <a:cs typeface="Arial" panose="020B0604020202020204" pitchFamily="34" charset="0"/>
                </a:rPr>
                <a:t>State-of-art Models</a:t>
              </a:r>
              <a:endParaRPr lang="zh-CN" altLang="en-US" sz="2000" b="1" dirty="0">
                <a:latin typeface="Arial" panose="020B0604020202020204" pitchFamily="34" charset="0"/>
                <a:cs typeface="Arial" panose="020B0604020202020204" pitchFamily="34" charset="0"/>
              </a:endParaRPr>
            </a:p>
          </p:txBody>
        </p:sp>
        <p:sp>
          <p:nvSpPr>
            <p:cNvPr id="14" name="圆角矩形 38">
              <a:extLst>
                <a:ext uri="{FF2B5EF4-FFF2-40B4-BE49-F238E27FC236}">
                  <a16:creationId xmlns:a16="http://schemas.microsoft.com/office/drawing/2014/main" id="{1370BBE8-5907-4F70-AD87-327EA1E5B9CE}"/>
                </a:ext>
              </a:extLst>
            </p:cNvPr>
            <p:cNvSpPr/>
            <p:nvPr/>
          </p:nvSpPr>
          <p:spPr>
            <a:xfrm>
              <a:off x="4735736" y="5143272"/>
              <a:ext cx="396240" cy="802013"/>
            </a:xfrm>
            <a:prstGeom prst="roundRect">
              <a:avLst>
                <a:gd name="adj" fmla="val 50000"/>
              </a:avLst>
            </a:prstGeom>
            <a:solidFill>
              <a:schemeClr val="bg1"/>
            </a:solidFill>
            <a:ln>
              <a:no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Arial" panose="020B0604020202020204" pitchFamily="34" charset="0"/>
                <a:cs typeface="Arial" panose="020B0604020202020204" pitchFamily="34" charset="0"/>
              </a:endParaRPr>
            </a:p>
          </p:txBody>
        </p:sp>
      </p:grpSp>
      <p:sp>
        <p:nvSpPr>
          <p:cNvPr id="30" name="标题1">
            <a:extLst>
              <a:ext uri="{FF2B5EF4-FFF2-40B4-BE49-F238E27FC236}">
                <a16:creationId xmlns:a16="http://schemas.microsoft.com/office/drawing/2014/main" id="{5FECFB56-F3E9-4E27-B76A-173C8909470F}"/>
              </a:ext>
            </a:extLst>
          </p:cNvPr>
          <p:cNvSpPr>
            <a:spLocks noChangeArrowheads="1"/>
          </p:cNvSpPr>
          <p:nvPr/>
        </p:nvSpPr>
        <p:spPr bwMode="gray">
          <a:xfrm>
            <a:off x="1860224" y="3753726"/>
            <a:ext cx="2064968" cy="672653"/>
          </a:xfrm>
          <a:prstGeom prst="roundRect">
            <a:avLst>
              <a:gd name="adj" fmla="val 11921"/>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chemeClr val="bg1"/>
                </a:solidFill>
                <a:latin typeface="Arial" panose="020B0604020202020204" pitchFamily="34" charset="0"/>
                <a:ea typeface="微软雅黑" pitchFamily="34" charset="-122"/>
                <a:cs typeface="Arial" panose="020B0604020202020204" pitchFamily="34" charset="0"/>
              </a:rPr>
              <a:t>DDAE</a:t>
            </a:r>
            <a:endParaRPr lang="zh-CN" altLang="zh-CN" sz="16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31" name="标题1">
            <a:extLst>
              <a:ext uri="{FF2B5EF4-FFF2-40B4-BE49-F238E27FC236}">
                <a16:creationId xmlns:a16="http://schemas.microsoft.com/office/drawing/2014/main" id="{D3F51957-9C20-4C13-B263-0EB8195A938D}"/>
              </a:ext>
            </a:extLst>
          </p:cNvPr>
          <p:cNvSpPr>
            <a:spLocks noChangeArrowheads="1"/>
          </p:cNvSpPr>
          <p:nvPr/>
        </p:nvSpPr>
        <p:spPr bwMode="gray">
          <a:xfrm>
            <a:off x="4949525" y="2227766"/>
            <a:ext cx="2190289" cy="901618"/>
          </a:xfrm>
          <a:prstGeom prst="roundRect">
            <a:avLst>
              <a:gd name="adj" fmla="val 11921"/>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chemeClr val="bg1"/>
                </a:solidFill>
                <a:latin typeface="Arial" panose="020B0604020202020204" pitchFamily="34" charset="0"/>
                <a:ea typeface="微软雅黑" pitchFamily="34" charset="-122"/>
                <a:cs typeface="Arial" panose="020B0604020202020204" pitchFamily="34" charset="0"/>
              </a:rPr>
              <a:t>Self-paced Ensemble Classifier</a:t>
            </a:r>
            <a:endParaRPr lang="zh-CN" altLang="zh-CN" sz="16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36" name="标题1">
            <a:extLst>
              <a:ext uri="{FF2B5EF4-FFF2-40B4-BE49-F238E27FC236}">
                <a16:creationId xmlns:a16="http://schemas.microsoft.com/office/drawing/2014/main" id="{DB1B8EE9-4840-4954-A583-639329E0C5CC}"/>
              </a:ext>
            </a:extLst>
          </p:cNvPr>
          <p:cNvSpPr>
            <a:spLocks noChangeArrowheads="1"/>
          </p:cNvSpPr>
          <p:nvPr/>
        </p:nvSpPr>
        <p:spPr bwMode="gray">
          <a:xfrm>
            <a:off x="8266808" y="3753726"/>
            <a:ext cx="2064968" cy="672653"/>
          </a:xfrm>
          <a:prstGeom prst="roundRect">
            <a:avLst>
              <a:gd name="adj" fmla="val 11921"/>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chemeClr val="bg1"/>
                </a:solidFill>
                <a:latin typeface="Arial" panose="020B0604020202020204" pitchFamily="34" charset="0"/>
                <a:ea typeface="微软雅黑" pitchFamily="34" charset="-122"/>
                <a:cs typeface="Arial" panose="020B0604020202020204" pitchFamily="34" charset="0"/>
              </a:rPr>
              <a:t>Iterative Metric Learning(IML)</a:t>
            </a:r>
            <a:endParaRPr lang="zh-CN" altLang="zh-CN" sz="16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45" name="TextBox 22">
            <a:extLst>
              <a:ext uri="{FF2B5EF4-FFF2-40B4-BE49-F238E27FC236}">
                <a16:creationId xmlns:a16="http://schemas.microsoft.com/office/drawing/2014/main" id="{505EEE3B-9528-41D9-B8AE-4C2B58279514}"/>
              </a:ext>
            </a:extLst>
          </p:cNvPr>
          <p:cNvSpPr txBox="1"/>
          <p:nvPr/>
        </p:nvSpPr>
        <p:spPr>
          <a:xfrm>
            <a:off x="4514482" y="324965"/>
            <a:ext cx="3163046" cy="523220"/>
          </a:xfrm>
          <a:prstGeom prst="rect">
            <a:avLst/>
          </a:prstGeom>
          <a:noFill/>
        </p:spPr>
        <p:txBody>
          <a:bodyPr wrap="none" rtlCol="0">
            <a:spAutoFit/>
          </a:bodyPr>
          <a:lstStyle/>
          <a:p>
            <a:pPr algn="ctr"/>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Theoretical Basis</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spTree>
    <p:extLst>
      <p:ext uri="{BB962C8B-B14F-4D97-AF65-F5344CB8AC3E}">
        <p14:creationId xmlns:p14="http://schemas.microsoft.com/office/powerpoint/2010/main" val="35035644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5494713" y="387213"/>
            <a:ext cx="1202573" cy="523220"/>
          </a:xfrm>
          <a:prstGeom prst="rect">
            <a:avLst/>
          </a:prstGeom>
          <a:noFill/>
        </p:spPr>
        <p:txBody>
          <a:bodyPr wrap="none" rtlCol="0">
            <a:spAutoFit/>
          </a:bodyPr>
          <a:lstStyle/>
          <a:p>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DDAE</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pic>
        <p:nvPicPr>
          <p:cNvPr id="29" name="图片 28">
            <a:extLst>
              <a:ext uri="{FF2B5EF4-FFF2-40B4-BE49-F238E27FC236}">
                <a16:creationId xmlns:a16="http://schemas.microsoft.com/office/drawing/2014/main" id="{1161F376-1007-4545-AA75-43FA19430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7051" y="1502140"/>
            <a:ext cx="7297897" cy="3853720"/>
          </a:xfrm>
          <a:prstGeom prst="rect">
            <a:avLst/>
          </a:prstGeom>
        </p:spPr>
      </p:pic>
      <p:cxnSp>
        <p:nvCxnSpPr>
          <p:cNvPr id="30" name="直接连接符 29">
            <a:extLst>
              <a:ext uri="{FF2B5EF4-FFF2-40B4-BE49-F238E27FC236}">
                <a16:creationId xmlns:a16="http://schemas.microsoft.com/office/drawing/2014/main" id="{F532692A-2BCF-432D-BB37-C6AA323AAC14}"/>
              </a:ext>
            </a:extLst>
          </p:cNvPr>
          <p:cNvCxnSpPr/>
          <p:nvPr/>
        </p:nvCxnSpPr>
        <p:spPr>
          <a:xfrm>
            <a:off x="186070" y="6310423"/>
            <a:ext cx="11855302" cy="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D1699DC9-B096-4E7E-8ACF-70371EECE464}"/>
              </a:ext>
            </a:extLst>
          </p:cNvPr>
          <p:cNvSpPr txBox="1"/>
          <p:nvPr/>
        </p:nvSpPr>
        <p:spPr>
          <a:xfrm>
            <a:off x="104034" y="6373423"/>
            <a:ext cx="9922909" cy="338554"/>
          </a:xfrm>
          <a:prstGeom prst="rect">
            <a:avLst/>
          </a:prstGeom>
          <a:noFill/>
        </p:spPr>
        <p:txBody>
          <a:bodyPr wrap="none" rtlCol="0">
            <a:spAutoFit/>
          </a:bodyPr>
          <a:lstStyle/>
          <a:p>
            <a:r>
              <a:rPr lang="en-US" altLang="zh-CN" sz="800" dirty="0">
                <a:solidFill>
                  <a:schemeClr val="accent1">
                    <a:lumMod val="75000"/>
                  </a:schemeClr>
                </a:solidFill>
                <a:latin typeface="Arial" panose="020B0604020202020204" pitchFamily="34" charset="0"/>
                <a:cs typeface="Arial" panose="020B0604020202020204" pitchFamily="34" charset="0"/>
              </a:rPr>
              <a:t>[1] J. Yin, C. Gan, K. Zhao, X. Lin, Z. Quan, and Z.-J. Wang, “A novel model for imbalanced data classification,” in Proceedings of the AAAI Conference on Artificial Intelligence, vol. 34, no. 04, 2020, pp. 6680–6687.</a:t>
            </a:r>
          </a:p>
          <a:p>
            <a:endParaRPr lang="zh-CN" altLang="en-US" sz="800" dirty="0">
              <a:latin typeface="Arial" panose="020B0604020202020204" pitchFamily="34" charset="0"/>
              <a:cs typeface="Arial" panose="020B0604020202020204" pitchFamily="34" charset="0"/>
            </a:endParaRPr>
          </a:p>
        </p:txBody>
      </p:sp>
      <p:sp>
        <p:nvSpPr>
          <p:cNvPr id="32" name="文本框 31">
            <a:extLst>
              <a:ext uri="{FF2B5EF4-FFF2-40B4-BE49-F238E27FC236}">
                <a16:creationId xmlns:a16="http://schemas.microsoft.com/office/drawing/2014/main" id="{E8C876EC-09B2-43C9-AFDA-A39F1328AE6F}"/>
              </a:ext>
            </a:extLst>
          </p:cNvPr>
          <p:cNvSpPr txBox="1"/>
          <p:nvPr/>
        </p:nvSpPr>
        <p:spPr>
          <a:xfrm>
            <a:off x="7707854" y="4383748"/>
            <a:ext cx="1960793" cy="369332"/>
          </a:xfrm>
          <a:prstGeom prst="rect">
            <a:avLst/>
          </a:prstGeom>
          <a:noFill/>
        </p:spPr>
        <p:txBody>
          <a:bodyPr wrap="none" rtlCol="0">
            <a:spAutoFit/>
          </a:bodyPr>
          <a:lstStyle/>
          <a:p>
            <a:r>
              <a:rPr lang="en-US" altLang="zh-CN" dirty="0">
                <a:solidFill>
                  <a:srgbClr val="FF0000"/>
                </a:solidFill>
              </a:rPr>
              <a:t>Ensemble Learning</a:t>
            </a:r>
            <a:endParaRPr lang="zh-CN" altLang="en-US" dirty="0">
              <a:solidFill>
                <a:srgbClr val="FF0000"/>
              </a:solidFill>
            </a:endParaRPr>
          </a:p>
        </p:txBody>
      </p:sp>
      <p:sp>
        <p:nvSpPr>
          <p:cNvPr id="33" name="文本框 32">
            <a:extLst>
              <a:ext uri="{FF2B5EF4-FFF2-40B4-BE49-F238E27FC236}">
                <a16:creationId xmlns:a16="http://schemas.microsoft.com/office/drawing/2014/main" id="{4548DDCC-5EC5-43EF-80E5-F0BA4B5E6913}"/>
              </a:ext>
            </a:extLst>
          </p:cNvPr>
          <p:cNvSpPr txBox="1"/>
          <p:nvPr/>
        </p:nvSpPr>
        <p:spPr>
          <a:xfrm>
            <a:off x="5837384" y="5087119"/>
            <a:ext cx="2552686" cy="369332"/>
          </a:xfrm>
          <a:prstGeom prst="rect">
            <a:avLst/>
          </a:prstGeom>
          <a:noFill/>
        </p:spPr>
        <p:txBody>
          <a:bodyPr wrap="none" rtlCol="0">
            <a:spAutoFit/>
          </a:bodyPr>
          <a:lstStyle/>
          <a:p>
            <a:r>
              <a:rPr lang="en-US" altLang="zh-CN" dirty="0">
                <a:solidFill>
                  <a:srgbClr val="FF0000"/>
                </a:solidFill>
              </a:rPr>
              <a:t>Data Space Improvement</a:t>
            </a:r>
            <a:endParaRPr lang="zh-CN" altLang="en-US" dirty="0">
              <a:solidFill>
                <a:srgbClr val="FF0000"/>
              </a:solidFill>
            </a:endParaRPr>
          </a:p>
        </p:txBody>
      </p:sp>
      <p:sp>
        <p:nvSpPr>
          <p:cNvPr id="34" name="文本框 33">
            <a:extLst>
              <a:ext uri="{FF2B5EF4-FFF2-40B4-BE49-F238E27FC236}">
                <a16:creationId xmlns:a16="http://schemas.microsoft.com/office/drawing/2014/main" id="{4E08C2B9-FF7A-47DD-A587-BD59BC7FDD46}"/>
              </a:ext>
            </a:extLst>
          </p:cNvPr>
          <p:cNvSpPr txBox="1"/>
          <p:nvPr/>
        </p:nvSpPr>
        <p:spPr>
          <a:xfrm>
            <a:off x="6255661" y="1540136"/>
            <a:ext cx="2886431" cy="369332"/>
          </a:xfrm>
          <a:prstGeom prst="rect">
            <a:avLst/>
          </a:prstGeom>
          <a:noFill/>
        </p:spPr>
        <p:txBody>
          <a:bodyPr wrap="none" rtlCol="0">
            <a:spAutoFit/>
          </a:bodyPr>
          <a:lstStyle/>
          <a:p>
            <a:r>
              <a:rPr lang="en-US" altLang="zh-CN" dirty="0">
                <a:solidFill>
                  <a:srgbClr val="FF0000"/>
                </a:solidFill>
              </a:rPr>
              <a:t>Adaptive Weight Adjustment</a:t>
            </a:r>
            <a:endParaRPr lang="zh-CN" altLang="en-US" dirty="0">
              <a:solidFill>
                <a:srgbClr val="FF0000"/>
              </a:solidFill>
            </a:endParaRPr>
          </a:p>
        </p:txBody>
      </p:sp>
      <p:sp>
        <p:nvSpPr>
          <p:cNvPr id="35" name="文本框 34">
            <a:extLst>
              <a:ext uri="{FF2B5EF4-FFF2-40B4-BE49-F238E27FC236}">
                <a16:creationId xmlns:a16="http://schemas.microsoft.com/office/drawing/2014/main" id="{D799C4F6-274C-4469-93E9-42956B5711CF}"/>
              </a:ext>
            </a:extLst>
          </p:cNvPr>
          <p:cNvSpPr txBox="1"/>
          <p:nvPr/>
        </p:nvSpPr>
        <p:spPr>
          <a:xfrm>
            <a:off x="3404795" y="4416014"/>
            <a:ext cx="2432589" cy="369332"/>
          </a:xfrm>
          <a:prstGeom prst="rect">
            <a:avLst/>
          </a:prstGeom>
          <a:noFill/>
        </p:spPr>
        <p:txBody>
          <a:bodyPr wrap="none" rtlCol="0">
            <a:spAutoFit/>
          </a:bodyPr>
          <a:lstStyle/>
          <a:p>
            <a:r>
              <a:rPr lang="en-US" altLang="zh-CN" dirty="0">
                <a:solidFill>
                  <a:srgbClr val="FF0000"/>
                </a:solidFill>
              </a:rPr>
              <a:t>Data Block Construction</a:t>
            </a:r>
            <a:endParaRPr lang="zh-CN" altLang="en-US" dirty="0">
              <a:solidFill>
                <a:srgbClr val="FF0000"/>
              </a:solidFill>
            </a:endParaRPr>
          </a:p>
        </p:txBody>
      </p:sp>
      <p:sp>
        <p:nvSpPr>
          <p:cNvPr id="10" name="文本框 9">
            <a:extLst>
              <a:ext uri="{FF2B5EF4-FFF2-40B4-BE49-F238E27FC236}">
                <a16:creationId xmlns:a16="http://schemas.microsoft.com/office/drawing/2014/main" id="{A9D3C6E2-2A86-4867-AEF5-D82162C18AC4}"/>
              </a:ext>
            </a:extLst>
          </p:cNvPr>
          <p:cNvSpPr txBox="1"/>
          <p:nvPr/>
        </p:nvSpPr>
        <p:spPr>
          <a:xfrm>
            <a:off x="8518445" y="5456451"/>
            <a:ext cx="893852" cy="215444"/>
          </a:xfrm>
          <a:prstGeom prst="rect">
            <a:avLst/>
          </a:prstGeom>
          <a:noFill/>
        </p:spPr>
        <p:txBody>
          <a:bodyPr wrap="square" rtlCol="0">
            <a:spAutoFit/>
          </a:bodyPr>
          <a:lstStyle/>
          <a:p>
            <a:r>
              <a:rPr lang="en-US" altLang="zh-CN" sz="800" dirty="0">
                <a:solidFill>
                  <a:schemeClr val="accent1">
                    <a:lumMod val="75000"/>
                  </a:schemeClr>
                </a:solidFill>
              </a:rPr>
              <a:t>Source: [1, Fig 1]</a:t>
            </a:r>
            <a:endParaRPr lang="zh-CN" altLang="en-US" sz="800" dirty="0">
              <a:solidFill>
                <a:schemeClr val="accent1">
                  <a:lumMod val="75000"/>
                </a:schemeClr>
              </a:solidFill>
            </a:endParaRPr>
          </a:p>
        </p:txBody>
      </p:sp>
    </p:spTree>
    <p:extLst>
      <p:ext uri="{BB962C8B-B14F-4D97-AF65-F5344CB8AC3E}">
        <p14:creationId xmlns:p14="http://schemas.microsoft.com/office/powerpoint/2010/main" val="340641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30143" y="2514334"/>
            <a:ext cx="3423131" cy="2249307"/>
            <a:chOff x="1872195" y="4123404"/>
            <a:chExt cx="2643007" cy="1862184"/>
          </a:xfrm>
        </p:grpSpPr>
        <p:sp>
          <p:nvSpPr>
            <p:cNvPr id="9" name="矩形 8"/>
            <p:cNvSpPr/>
            <p:nvPr/>
          </p:nvSpPr>
          <p:spPr>
            <a:xfrm>
              <a:off x="1879102" y="4476052"/>
              <a:ext cx="2636100" cy="1509536"/>
            </a:xfrm>
            <a:prstGeom prst="rect">
              <a:avLst/>
            </a:prstGeom>
            <a:solidFill>
              <a:srgbClr val="E8E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2">
                      <a:lumMod val="75000"/>
                    </a:schemeClr>
                  </a:solidFill>
                  <a:latin typeface="微软雅黑" panose="020B0503020204020204" pitchFamily="34" charset="-122"/>
                  <a:ea typeface="微软雅黑" panose="020B0503020204020204" pitchFamily="34" charset="-122"/>
                </a:rPr>
                <a:t>Dividing the majority in the training set into several data blocks and copy all the minority samples in the training set into each data block</a:t>
              </a:r>
              <a:endParaRPr lang="zh-CN" altLang="en-US" sz="16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1872195" y="4123404"/>
              <a:ext cx="2643007" cy="492544"/>
            </a:xfrm>
            <a:prstGeom prst="roundRect">
              <a:avLst>
                <a:gd name="adj" fmla="val 9741"/>
              </a:avLst>
            </a:prstGeom>
            <a:solidFill>
              <a:schemeClr val="accent1"/>
            </a:solidFill>
            <a:ln w="3810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微软雅黑" panose="020B0503020204020204" pitchFamily="34" charset="-122"/>
                  <a:ea typeface="微软雅黑" panose="020B0503020204020204" pitchFamily="34" charset="-122"/>
                </a:rPr>
                <a:t>Data Block Construction(DBC) [1]</a:t>
              </a:r>
              <a:endParaRPr lang="zh-CN" altLang="en-US" sz="1600" b="1" dirty="0">
                <a:latin typeface="微软雅黑" panose="020B0503020204020204" pitchFamily="34" charset="-122"/>
                <a:ea typeface="微软雅黑" panose="020B0503020204020204" pitchFamily="34" charset="-122"/>
              </a:endParaRPr>
            </a:p>
          </p:txBody>
        </p:sp>
      </p:grpSp>
      <p:sp>
        <p:nvSpPr>
          <p:cNvPr id="23" name="TextBox 22"/>
          <p:cNvSpPr txBox="1"/>
          <p:nvPr/>
        </p:nvSpPr>
        <p:spPr>
          <a:xfrm>
            <a:off x="5494713" y="387213"/>
            <a:ext cx="1202573" cy="523220"/>
          </a:xfrm>
          <a:prstGeom prst="rect">
            <a:avLst/>
          </a:prstGeom>
          <a:noFill/>
        </p:spPr>
        <p:txBody>
          <a:bodyPr wrap="none" rtlCol="0">
            <a:spAutoFit/>
          </a:bodyPr>
          <a:lstStyle/>
          <a:p>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DDAE</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pic>
        <p:nvPicPr>
          <p:cNvPr id="25" name="图形 24">
            <a:extLst>
              <a:ext uri="{FF2B5EF4-FFF2-40B4-BE49-F238E27FC236}">
                <a16:creationId xmlns:a16="http://schemas.microsoft.com/office/drawing/2014/main" id="{4639CC51-0FE3-48CB-9E99-A7CF967D77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90251" y="1117167"/>
            <a:ext cx="7138160" cy="5353620"/>
          </a:xfrm>
          <a:prstGeom prst="rect">
            <a:avLst/>
          </a:prstGeom>
        </p:spPr>
      </p:pic>
      <p:cxnSp>
        <p:nvCxnSpPr>
          <p:cNvPr id="7" name="直接连接符 6">
            <a:extLst>
              <a:ext uri="{FF2B5EF4-FFF2-40B4-BE49-F238E27FC236}">
                <a16:creationId xmlns:a16="http://schemas.microsoft.com/office/drawing/2014/main" id="{2671CBDB-B581-43B0-8925-095B6DE042EF}"/>
              </a:ext>
            </a:extLst>
          </p:cNvPr>
          <p:cNvCxnSpPr/>
          <p:nvPr/>
        </p:nvCxnSpPr>
        <p:spPr>
          <a:xfrm>
            <a:off x="186070" y="6310423"/>
            <a:ext cx="11855302" cy="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B8BF912B-1BDE-4586-A66C-5FFADAE506ED}"/>
              </a:ext>
            </a:extLst>
          </p:cNvPr>
          <p:cNvSpPr/>
          <p:nvPr/>
        </p:nvSpPr>
        <p:spPr>
          <a:xfrm>
            <a:off x="5018679" y="1401720"/>
            <a:ext cx="4610328" cy="1538573"/>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2549E1-9CBD-4949-8945-9F2BAD185426}"/>
              </a:ext>
            </a:extLst>
          </p:cNvPr>
          <p:cNvSpPr txBox="1"/>
          <p:nvPr/>
        </p:nvSpPr>
        <p:spPr>
          <a:xfrm>
            <a:off x="5059316" y="1401720"/>
            <a:ext cx="1187889" cy="307777"/>
          </a:xfrm>
          <a:prstGeom prst="rect">
            <a:avLst/>
          </a:prstGeom>
          <a:noFill/>
        </p:spPr>
        <p:txBody>
          <a:bodyPr wrap="none" rtlCol="0">
            <a:spAutoFit/>
          </a:bodyPr>
          <a:lstStyle/>
          <a:p>
            <a:r>
              <a:rPr lang="en-US" altLang="zh-CN" sz="1400" b="1" dirty="0">
                <a:solidFill>
                  <a:srgbClr val="FF0000"/>
                </a:solidFill>
                <a:latin typeface="Arial" panose="020B0604020202020204" pitchFamily="34" charset="0"/>
                <a:cs typeface="Arial" panose="020B0604020202020204" pitchFamily="34" charset="0"/>
              </a:rPr>
              <a:t>Training set</a:t>
            </a:r>
            <a:endParaRPr lang="zh-CN" altLang="en-US" sz="1400" b="1" dirty="0">
              <a:solidFill>
                <a:srgbClr val="FF0000"/>
              </a:solidFill>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CF6F535D-2197-4B2F-9351-01796DABC9C4}"/>
              </a:ext>
            </a:extLst>
          </p:cNvPr>
          <p:cNvSpPr txBox="1"/>
          <p:nvPr/>
        </p:nvSpPr>
        <p:spPr>
          <a:xfrm>
            <a:off x="104034" y="6373423"/>
            <a:ext cx="9922909" cy="338554"/>
          </a:xfrm>
          <a:prstGeom prst="rect">
            <a:avLst/>
          </a:prstGeom>
          <a:noFill/>
        </p:spPr>
        <p:txBody>
          <a:bodyPr wrap="none" rtlCol="0">
            <a:spAutoFit/>
          </a:bodyPr>
          <a:lstStyle/>
          <a:p>
            <a:r>
              <a:rPr lang="en-US" altLang="zh-CN" sz="800" dirty="0">
                <a:solidFill>
                  <a:schemeClr val="accent1">
                    <a:lumMod val="75000"/>
                  </a:schemeClr>
                </a:solidFill>
                <a:latin typeface="Arial" panose="020B0604020202020204" pitchFamily="34" charset="0"/>
                <a:cs typeface="Arial" panose="020B0604020202020204" pitchFamily="34" charset="0"/>
              </a:rPr>
              <a:t>[1] J. Yin, C. Gan, K. Zhao, X. Lin, Z. Quan, and Z.-J. Wang, “A novel model for imbalanced data classification,” in Proceedings of the AAAI Conference on Artificial Intelligence, vol. 34, no. 04, 2020, pp. 6680–6687.</a:t>
            </a:r>
          </a:p>
          <a:p>
            <a:endParaRPr lang="zh-CN" alt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61958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E90ABC1-EF87-429E-93D5-C283A70189C6}"/>
              </a:ext>
            </a:extLst>
          </p:cNvPr>
          <p:cNvSpPr/>
          <p:nvPr/>
        </p:nvSpPr>
        <p:spPr>
          <a:xfrm>
            <a:off x="4865740" y="1445519"/>
            <a:ext cx="6815706" cy="4878625"/>
          </a:xfrm>
          <a:prstGeom prst="rect">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530143" y="2514334"/>
            <a:ext cx="3423131" cy="2249307"/>
            <a:chOff x="1872195" y="4123404"/>
            <a:chExt cx="2643007" cy="1862184"/>
          </a:xfrm>
        </p:grpSpPr>
        <p:sp>
          <p:nvSpPr>
            <p:cNvPr id="9" name="矩形 8"/>
            <p:cNvSpPr/>
            <p:nvPr/>
          </p:nvSpPr>
          <p:spPr>
            <a:xfrm>
              <a:off x="1879102" y="4476052"/>
              <a:ext cx="2636100" cy="1509536"/>
            </a:xfrm>
            <a:prstGeom prst="rect">
              <a:avLst/>
            </a:prstGeom>
            <a:solidFill>
              <a:srgbClr val="E8E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rPr>
                <a:t>Apply Large Margin Nearest Neighbor(LMNN) to improve the data space for training samples in each data block</a:t>
              </a:r>
              <a:endParaRPr lang="zh-CN" altLang="en-US" sz="16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0" name="圆角矩形 9"/>
            <p:cNvSpPr/>
            <p:nvPr/>
          </p:nvSpPr>
          <p:spPr>
            <a:xfrm>
              <a:off x="1872195" y="4123404"/>
              <a:ext cx="2643007" cy="492544"/>
            </a:xfrm>
            <a:prstGeom prst="roundRect">
              <a:avLst>
                <a:gd name="adj" fmla="val 9741"/>
              </a:avLst>
            </a:prstGeom>
            <a:solidFill>
              <a:schemeClr val="accent1"/>
            </a:solidFill>
            <a:ln w="3810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ea typeface="微软雅黑" panose="020B0503020204020204" pitchFamily="34" charset="-122"/>
                  <a:cs typeface="Arial" panose="020B0604020202020204" pitchFamily="34" charset="0"/>
                </a:rPr>
                <a:t>Data Space Improvement(DSI) [1]</a:t>
              </a:r>
              <a:endParaRPr lang="zh-CN" altLang="en-US" sz="1600" b="1" dirty="0">
                <a:latin typeface="Arial" panose="020B0604020202020204" pitchFamily="34" charset="0"/>
                <a:ea typeface="微软雅黑" panose="020B0503020204020204" pitchFamily="34" charset="-122"/>
                <a:cs typeface="Arial" panose="020B0604020202020204" pitchFamily="34" charset="0"/>
              </a:endParaRPr>
            </a:p>
          </p:txBody>
        </p:sp>
      </p:grpSp>
      <p:sp>
        <p:nvSpPr>
          <p:cNvPr id="23" name="TextBox 22"/>
          <p:cNvSpPr txBox="1"/>
          <p:nvPr/>
        </p:nvSpPr>
        <p:spPr>
          <a:xfrm>
            <a:off x="5494713" y="387213"/>
            <a:ext cx="1202573" cy="523220"/>
          </a:xfrm>
          <a:prstGeom prst="rect">
            <a:avLst/>
          </a:prstGeom>
          <a:noFill/>
        </p:spPr>
        <p:txBody>
          <a:bodyPr wrap="none" rtlCol="0">
            <a:spAutoFit/>
          </a:bodyPr>
          <a:lstStyle/>
          <a:p>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DDAE</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pic>
        <p:nvPicPr>
          <p:cNvPr id="5" name="图形 4">
            <a:extLst>
              <a:ext uri="{FF2B5EF4-FFF2-40B4-BE49-F238E27FC236}">
                <a16:creationId xmlns:a16="http://schemas.microsoft.com/office/drawing/2014/main" id="{2A1EA75C-38AA-4340-897B-A93B78EF99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5329" y="1578554"/>
            <a:ext cx="6776528" cy="2723478"/>
          </a:xfrm>
          <a:prstGeom prst="rect">
            <a:avLst/>
          </a:prstGeom>
        </p:spPr>
      </p:pic>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FD7FE608-8D98-426D-AC77-0405144A5684}"/>
                  </a:ext>
                </a:extLst>
              </p:cNvPr>
              <p:cNvSpPr txBox="1"/>
              <p:nvPr/>
            </p:nvSpPr>
            <p:spPr>
              <a:xfrm>
                <a:off x="5022426" y="4405147"/>
                <a:ext cx="6133667" cy="1815882"/>
              </a:xfrm>
              <a:prstGeom prst="rect">
                <a:avLst/>
              </a:prstGeom>
              <a:noFill/>
            </p:spPr>
            <p:txBody>
              <a:bodyPr wrap="none" rtlCol="0">
                <a:spAutoFit/>
              </a:bodyPr>
              <a:lstStyle/>
              <a:p>
                <a:pPr marL="127000" algn="just"/>
                <a:r>
                  <a:rPr lang="en-US" altLang="zh-CN" sz="1600" kern="100" dirty="0">
                    <a:solidFill>
                      <a:schemeClr val="accent2">
                        <a:lumMod val="75000"/>
                      </a:schemeClr>
                    </a:solidFill>
                    <a:effectLst/>
                    <a:latin typeface="Arial" panose="020B0604020202020204" pitchFamily="34" charset="0"/>
                    <a:ea typeface="等线" panose="02010600030101010101" pitchFamily="2" charset="-122"/>
                    <a:cs typeface="Times New Roman" panose="02020603050405020304" pitchFamily="18" charset="0"/>
                  </a:rPr>
                  <a:t>Two </a:t>
                </a:r>
                <a:r>
                  <a:rPr lang="en-US" altLang="zh-CN" sz="1600" b="1" kern="100" dirty="0">
                    <a:solidFill>
                      <a:schemeClr val="accent2">
                        <a:lumMod val="75000"/>
                      </a:schemeClr>
                    </a:solidFill>
                    <a:effectLst/>
                    <a:latin typeface="Arial" panose="020B0604020202020204" pitchFamily="34" charset="0"/>
                    <a:ea typeface="等线" panose="02010600030101010101" pitchFamily="2" charset="-122"/>
                    <a:cs typeface="Times New Roman" panose="02020603050405020304" pitchFamily="18" charset="0"/>
                  </a:rPr>
                  <a:t>objectives</a:t>
                </a:r>
                <a:r>
                  <a:rPr lang="en-US" altLang="zh-CN" sz="1600" kern="100" dirty="0">
                    <a:solidFill>
                      <a:schemeClr val="accent2">
                        <a:lumMod val="75000"/>
                      </a:schemeClr>
                    </a:solidFill>
                    <a:effectLst/>
                    <a:latin typeface="Arial" panose="020B0604020202020204" pitchFamily="34" charset="0"/>
                    <a:ea typeface="等线" panose="02010600030101010101" pitchFamily="2" charset="-122"/>
                    <a:cs typeface="Times New Roman" panose="02020603050405020304" pitchFamily="18" charset="0"/>
                  </a:rPr>
                  <a:t> of LMNN [2]:</a:t>
                </a:r>
              </a:p>
              <a:p>
                <a:pPr marL="127000" algn="just"/>
                <a:endParaRPr lang="en-US" altLang="zh-CN" sz="1600" kern="100" dirty="0">
                  <a:solidFill>
                    <a:schemeClr val="accent2">
                      <a:lumMod val="75000"/>
                    </a:schemeClr>
                  </a:solidFill>
                  <a:effectLst/>
                  <a:latin typeface="Arial" panose="020B0604020202020204" pitchFamily="34" charset="0"/>
                  <a:ea typeface="等线" panose="02010600030101010101" pitchFamily="2" charset="-122"/>
                  <a:cs typeface="Times New Roman" panose="02020603050405020304" pitchFamily="18" charset="0"/>
                </a:endParaRPr>
              </a:p>
              <a:p>
                <a:pPr marL="127000" algn="just"/>
                <a:r>
                  <a:rPr lang="en-US" altLang="zh-CN" sz="1600" kern="100" dirty="0">
                    <a:solidFill>
                      <a:schemeClr val="accent2">
                        <a:lumMod val="75000"/>
                      </a:schemeClr>
                    </a:solidFill>
                    <a:effectLst/>
                    <a:latin typeface="Arial" panose="020B0604020202020204" pitchFamily="34" charset="0"/>
                    <a:ea typeface="等线" panose="02010600030101010101" pitchFamily="2" charset="-122"/>
                    <a:cs typeface="Times New Roman" panose="02020603050405020304" pitchFamily="18" charset="0"/>
                  </a:rPr>
                  <a:t>for each training input sample </a:t>
                </a:r>
                <a14:m>
                  <m:oMath xmlns:m="http://schemas.openxmlformats.org/officeDocument/2006/math">
                    <m:sSub>
                      <m:sSubPr>
                        <m:ctrlPr>
                          <a:rPr lang="zh-CN" altLang="zh-CN" sz="1600" i="1" kern="100">
                            <a:solidFill>
                              <a:schemeClr val="accent2">
                                <a:lumMod val="7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solidFill>
                              <a:schemeClr val="accent2">
                                <a:lumMod val="75000"/>
                              </a:schemeClr>
                            </a:solidFill>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600" i="1" kern="100">
                            <a:solidFill>
                              <a:schemeClr val="accent2">
                                <a:lumMod val="75000"/>
                              </a:schemeClr>
                            </a:solidFill>
                            <a:effectLst/>
                            <a:latin typeface="Cambria Math" panose="02040503050406030204" pitchFamily="18" charset="0"/>
                            <a:ea typeface="等线" panose="02010600030101010101" pitchFamily="2" charset="-122"/>
                            <a:cs typeface="Times New Roman" panose="02020603050405020304" pitchFamily="18" charset="0"/>
                          </a:rPr>
                          <m:t>𝑖</m:t>
                        </m:r>
                      </m:sub>
                    </m:sSub>
                  </m:oMath>
                </a14:m>
                <a:r>
                  <a:rPr lang="en-US" altLang="zh-CN" sz="1600" kern="100" dirty="0">
                    <a:solidFill>
                      <a:schemeClr val="accent2">
                        <a:lumMod val="75000"/>
                      </a:schemeClr>
                    </a:solidFill>
                    <a:effectLst/>
                    <a:latin typeface="Arial" panose="020B0604020202020204" pitchFamily="34" charset="0"/>
                    <a:ea typeface="等线" panose="02010600030101010101" pitchFamily="2" charset="-122"/>
                    <a:cs typeface="Times New Roman" panose="02020603050405020304" pitchFamily="18" charset="0"/>
                  </a:rPr>
                  <a:t> and its label </a:t>
                </a:r>
                <a14:m>
                  <m:oMath xmlns:m="http://schemas.openxmlformats.org/officeDocument/2006/math">
                    <m:sSub>
                      <m:sSubPr>
                        <m:ctrlPr>
                          <a:rPr lang="zh-CN" altLang="zh-CN" sz="1600" i="1" kern="100">
                            <a:solidFill>
                              <a:schemeClr val="accent2">
                                <a:lumMod val="7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solidFill>
                              <a:schemeClr val="accent2">
                                <a:lumMod val="75000"/>
                              </a:schemeClr>
                            </a:solidFill>
                            <a:effectLst/>
                            <a:latin typeface="Cambria Math" panose="02040503050406030204" pitchFamily="18" charset="0"/>
                            <a:ea typeface="等线" panose="02010600030101010101" pitchFamily="2" charset="-122"/>
                            <a:cs typeface="Times New Roman" panose="02020603050405020304" pitchFamily="18" charset="0"/>
                          </a:rPr>
                          <m:t>𝑦</m:t>
                        </m:r>
                      </m:e>
                      <m:sub>
                        <m:r>
                          <a:rPr lang="en-US" altLang="zh-CN" sz="1600" i="1" kern="100">
                            <a:solidFill>
                              <a:schemeClr val="accent2">
                                <a:lumMod val="75000"/>
                              </a:schemeClr>
                            </a:solidFill>
                            <a:effectLst/>
                            <a:latin typeface="Cambria Math" panose="02040503050406030204" pitchFamily="18" charset="0"/>
                            <a:ea typeface="等线" panose="02010600030101010101" pitchFamily="2" charset="-122"/>
                            <a:cs typeface="Times New Roman" panose="02020603050405020304" pitchFamily="18" charset="0"/>
                          </a:rPr>
                          <m:t>𝑖</m:t>
                        </m:r>
                      </m:sub>
                    </m:sSub>
                  </m:oMath>
                </a14:m>
                <a:r>
                  <a:rPr lang="en-US" altLang="zh-CN" sz="1600" kern="100" dirty="0">
                    <a:solidFill>
                      <a:schemeClr val="accent2">
                        <a:lumMod val="75000"/>
                      </a:schemeClr>
                    </a:solidFill>
                    <a:effectLst/>
                    <a:latin typeface="Arial" panose="020B0604020202020204" pitchFamily="34" charset="0"/>
                    <a:ea typeface="等线" panose="02010600030101010101" pitchFamily="2" charset="-122"/>
                    <a:cs typeface="Times New Roman" panose="02020603050405020304" pitchFamily="18" charset="0"/>
                  </a:rPr>
                  <a:t>,</a:t>
                </a:r>
              </a:p>
              <a:p>
                <a:pPr marL="127000" algn="just"/>
                <a:endParaRPr lang="en-US" altLang="zh-CN" sz="1600" kern="100" dirty="0">
                  <a:solidFill>
                    <a:schemeClr val="accent2">
                      <a:lumMod val="75000"/>
                    </a:schemeClr>
                  </a:solidFill>
                  <a:effectLst/>
                  <a:latin typeface="Arial" panose="020B0604020202020204" pitchFamily="34" charset="0"/>
                  <a:ea typeface="等线" panose="02010600030101010101" pitchFamily="2" charset="-122"/>
                  <a:cs typeface="Times New Roman" panose="02020603050405020304" pitchFamily="18" charset="0"/>
                </a:endParaRPr>
              </a:p>
              <a:p>
                <a:pPr marL="412750" indent="-285750" algn="just">
                  <a:buFont typeface="Arial" panose="020B0604020202020204" pitchFamily="34" charset="0"/>
                  <a:buChar char="•"/>
                </a:pPr>
                <a:r>
                  <a:rPr lang="en-US" altLang="zh-CN" sz="1600" kern="100" dirty="0">
                    <a:solidFill>
                      <a:schemeClr val="accent2">
                        <a:lumMod val="75000"/>
                      </a:schemeClr>
                    </a:solidFill>
                    <a:effectLst/>
                    <a:latin typeface="Arial" panose="020B0604020202020204" pitchFamily="34" charset="0"/>
                    <a:ea typeface="等线" panose="02010600030101010101" pitchFamily="2" charset="-122"/>
                    <a:cs typeface="Times New Roman" panose="02020603050405020304" pitchFamily="18" charset="0"/>
                  </a:rPr>
                  <a:t>the label of its k nearest neighbors should be same with </a:t>
                </a:r>
                <a14:m>
                  <m:oMath xmlns:m="http://schemas.openxmlformats.org/officeDocument/2006/math">
                    <m:sSub>
                      <m:sSubPr>
                        <m:ctrlPr>
                          <a:rPr lang="zh-CN" altLang="zh-CN" sz="1600" i="1" kern="100">
                            <a:solidFill>
                              <a:schemeClr val="accent2">
                                <a:lumMod val="7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solidFill>
                              <a:schemeClr val="accent2">
                                <a:lumMod val="75000"/>
                              </a:schemeClr>
                            </a:solidFill>
                            <a:effectLst/>
                            <a:latin typeface="Cambria Math" panose="02040503050406030204" pitchFamily="18" charset="0"/>
                            <a:ea typeface="等线" panose="02010600030101010101" pitchFamily="2" charset="-122"/>
                            <a:cs typeface="Times New Roman" panose="02020603050405020304" pitchFamily="18" charset="0"/>
                          </a:rPr>
                          <m:t>𝑦</m:t>
                        </m:r>
                      </m:e>
                      <m:sub>
                        <m:r>
                          <a:rPr lang="en-US" altLang="zh-CN" sz="1600" i="1" kern="100">
                            <a:solidFill>
                              <a:schemeClr val="accent2">
                                <a:lumMod val="75000"/>
                              </a:schemeClr>
                            </a:solidFill>
                            <a:effectLst/>
                            <a:latin typeface="Cambria Math" panose="02040503050406030204" pitchFamily="18" charset="0"/>
                            <a:ea typeface="等线" panose="02010600030101010101" pitchFamily="2" charset="-122"/>
                            <a:cs typeface="Times New Roman" panose="02020603050405020304" pitchFamily="18" charset="0"/>
                          </a:rPr>
                          <m:t>𝑖</m:t>
                        </m:r>
                      </m:sub>
                    </m:sSub>
                  </m:oMath>
                </a14:m>
                <a:endParaRPr lang="en-US" altLang="zh-CN" sz="1600" kern="100" dirty="0">
                  <a:solidFill>
                    <a:schemeClr val="accent2">
                      <a:lumMod val="75000"/>
                    </a:schemeClr>
                  </a:solidFill>
                  <a:effectLst/>
                  <a:latin typeface="Arial" panose="020B0604020202020204" pitchFamily="34" charset="0"/>
                  <a:ea typeface="Arial" panose="020B0604020202020204" pitchFamily="34" charset="0"/>
                  <a:cs typeface="Times New Roman" panose="02020603050405020304" pitchFamily="18" charset="0"/>
                </a:endParaRPr>
              </a:p>
              <a:p>
                <a:pPr marL="412750" indent="-285750" algn="just">
                  <a:buFont typeface="Arial" panose="020B0604020202020204" pitchFamily="34" charset="0"/>
                  <a:buChar char="•"/>
                </a:pPr>
                <a:r>
                  <a:rPr lang="en-US" altLang="zh-CN" sz="1600" dirty="0">
                    <a:solidFill>
                      <a:schemeClr val="accent2">
                        <a:lumMod val="75000"/>
                      </a:schemeClr>
                    </a:solidFill>
                    <a:effectLst/>
                    <a:latin typeface="Arial" panose="020B0604020202020204" pitchFamily="34" charset="0"/>
                    <a:ea typeface="等线" panose="02010600030101010101" pitchFamily="2" charset="-122"/>
                    <a:cs typeface="Times New Roman" panose="02020603050405020304" pitchFamily="18" charset="0"/>
                  </a:rPr>
                  <a:t>the neighbors with different label should be separated widely.</a:t>
                </a:r>
                <a:endParaRPr lang="zh-CN" altLang="zh-CN" sz="1600" kern="100" dirty="0">
                  <a:solidFill>
                    <a:schemeClr val="accent2">
                      <a:lumMod val="75000"/>
                    </a:schemeClr>
                  </a:solidFill>
                  <a:effectLst/>
                  <a:latin typeface="Arial" panose="020B0604020202020204" pitchFamily="34" charset="0"/>
                  <a:ea typeface="Arial" panose="020B0604020202020204" pitchFamily="34" charset="0"/>
                  <a:cs typeface="Times New Roman" panose="02020603050405020304" pitchFamily="18" charset="0"/>
                </a:endParaRPr>
              </a:p>
              <a:p>
                <a:pPr marL="127000" algn="just"/>
                <a:endParaRPr lang="en-US" altLang="zh-CN" sz="1600" kern="100" dirty="0">
                  <a:solidFill>
                    <a:schemeClr val="accent2">
                      <a:lumMod val="75000"/>
                    </a:schemeClr>
                  </a:solidFill>
                  <a:latin typeface="Arial" panose="020B0604020202020204" pitchFamily="34" charset="0"/>
                  <a:ea typeface="等线" panose="02010600030101010101" pitchFamily="2" charset="-122"/>
                  <a:cs typeface="Times New Roman" panose="02020603050405020304" pitchFamily="18" charset="0"/>
                </a:endParaRPr>
              </a:p>
            </p:txBody>
          </p:sp>
        </mc:Choice>
        <mc:Fallback>
          <p:sp>
            <p:nvSpPr>
              <p:cNvPr id="8" name="文本框 7">
                <a:extLst>
                  <a:ext uri="{FF2B5EF4-FFF2-40B4-BE49-F238E27FC236}">
                    <a16:creationId xmlns:a16="http://schemas.microsoft.com/office/drawing/2014/main" id="{FD7FE608-8D98-426D-AC77-0405144A5684}"/>
                  </a:ext>
                </a:extLst>
              </p:cNvPr>
              <p:cNvSpPr txBox="1">
                <a:spLocks noRot="1" noChangeAspect="1" noMove="1" noResize="1" noEditPoints="1" noAdjustHandles="1" noChangeArrowheads="1" noChangeShapeType="1" noTextEdit="1"/>
              </p:cNvSpPr>
              <p:nvPr/>
            </p:nvSpPr>
            <p:spPr>
              <a:xfrm>
                <a:off x="5022426" y="4405147"/>
                <a:ext cx="6133667" cy="1815882"/>
              </a:xfrm>
              <a:prstGeom prst="rect">
                <a:avLst/>
              </a:prstGeom>
              <a:blipFill>
                <a:blip r:embed="rId5"/>
                <a:stretch>
                  <a:fillRect t="-1007"/>
                </a:stretch>
              </a:blipFill>
            </p:spPr>
            <p:txBody>
              <a:bodyPr/>
              <a:lstStyle/>
              <a:p>
                <a:r>
                  <a:rPr lang="zh-CN" altLang="en-US">
                    <a:noFill/>
                  </a:rPr>
                  <a:t> </a:t>
                </a:r>
              </a:p>
            </p:txBody>
          </p:sp>
        </mc:Fallback>
      </mc:AlternateContent>
      <p:cxnSp>
        <p:nvCxnSpPr>
          <p:cNvPr id="12" name="直接连接符 11">
            <a:extLst>
              <a:ext uri="{FF2B5EF4-FFF2-40B4-BE49-F238E27FC236}">
                <a16:creationId xmlns:a16="http://schemas.microsoft.com/office/drawing/2014/main" id="{B5C656AE-9BFB-49C0-B2AD-05C55404ED4B}"/>
              </a:ext>
            </a:extLst>
          </p:cNvPr>
          <p:cNvCxnSpPr/>
          <p:nvPr/>
        </p:nvCxnSpPr>
        <p:spPr>
          <a:xfrm>
            <a:off x="168349" y="6475228"/>
            <a:ext cx="11855302" cy="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3ABC3EEA-4BF6-4143-8105-99B012F96ABD}"/>
              </a:ext>
            </a:extLst>
          </p:cNvPr>
          <p:cNvSpPr txBox="1"/>
          <p:nvPr/>
        </p:nvSpPr>
        <p:spPr>
          <a:xfrm>
            <a:off x="168349" y="6496578"/>
            <a:ext cx="9922909" cy="461665"/>
          </a:xfrm>
          <a:prstGeom prst="rect">
            <a:avLst/>
          </a:prstGeom>
          <a:noFill/>
        </p:spPr>
        <p:txBody>
          <a:bodyPr wrap="none" rtlCol="0">
            <a:spAutoFit/>
          </a:bodyPr>
          <a:lstStyle/>
          <a:p>
            <a:r>
              <a:rPr lang="en-US" altLang="zh-CN" sz="800" dirty="0">
                <a:solidFill>
                  <a:schemeClr val="accent1">
                    <a:lumMod val="75000"/>
                  </a:schemeClr>
                </a:solidFill>
                <a:latin typeface="Arial" panose="020B0604020202020204" pitchFamily="34" charset="0"/>
                <a:cs typeface="Arial" panose="020B0604020202020204" pitchFamily="34" charset="0"/>
              </a:rPr>
              <a:t>[1] J. Yin, C. Gan, K. Zhao, X. Lin, Z. Quan, and Z.-J. Wang, “A novel model for imbalanced data classification,” in Proceedings of the AAAI Conference on Artificial Intelligence, vol. 34, no. 04, 2020, pp. 6680–6687.</a:t>
            </a:r>
          </a:p>
          <a:p>
            <a:r>
              <a:rPr lang="de-DE"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[2] Weinberger, K. Q., &amp; Saul, L. K. (2009). </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Distance metric learning for large margin nearest neighbor classification. </a:t>
            </a:r>
            <a:r>
              <a:rPr lang="en-US" altLang="zh-CN" sz="8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Journal of Machine Learning Research</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a:t>
            </a:r>
            <a:r>
              <a:rPr lang="en-US" altLang="zh-CN" sz="8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10</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(2).</a:t>
            </a:r>
            <a:endParaRPr lang="en-US" altLang="zh-CN" sz="800" dirty="0">
              <a:solidFill>
                <a:schemeClr val="accent1">
                  <a:lumMod val="75000"/>
                </a:schemeClr>
              </a:solidFill>
              <a:latin typeface="Arial" panose="020B0604020202020204" pitchFamily="34" charset="0"/>
              <a:cs typeface="Arial" panose="020B0604020202020204" pitchFamily="34" charset="0"/>
            </a:endParaRPr>
          </a:p>
          <a:p>
            <a:endParaRPr lang="zh-CN" altLang="en-US" sz="800"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51956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30143" y="2514334"/>
            <a:ext cx="3423131" cy="2249307"/>
            <a:chOff x="1872195" y="4123404"/>
            <a:chExt cx="2643007" cy="1862184"/>
          </a:xfrm>
        </p:grpSpPr>
        <p:sp>
          <p:nvSpPr>
            <p:cNvPr id="9" name="矩形 8"/>
            <p:cNvSpPr/>
            <p:nvPr/>
          </p:nvSpPr>
          <p:spPr>
            <a:xfrm>
              <a:off x="1879102" y="4476052"/>
              <a:ext cx="2636100" cy="1509536"/>
            </a:xfrm>
            <a:prstGeom prst="rect">
              <a:avLst/>
            </a:prstGeom>
            <a:solidFill>
              <a:srgbClr val="E8E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rPr>
                <a:t>Apply Large Margin Nearest Neighbor(LMNN) to improve the data space for training samples in each data block</a:t>
              </a:r>
              <a:endParaRPr lang="zh-CN" altLang="en-US" sz="16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0" name="圆角矩形 9"/>
            <p:cNvSpPr/>
            <p:nvPr/>
          </p:nvSpPr>
          <p:spPr>
            <a:xfrm>
              <a:off x="1872195" y="4123404"/>
              <a:ext cx="2643007" cy="492544"/>
            </a:xfrm>
            <a:prstGeom prst="roundRect">
              <a:avLst>
                <a:gd name="adj" fmla="val 9741"/>
              </a:avLst>
            </a:prstGeom>
            <a:solidFill>
              <a:schemeClr val="accent1"/>
            </a:solidFill>
            <a:ln w="3810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ea typeface="微软雅黑" panose="020B0503020204020204" pitchFamily="34" charset="-122"/>
                  <a:cs typeface="Arial" panose="020B0604020202020204" pitchFamily="34" charset="0"/>
                </a:rPr>
                <a:t>Data Space Improvement(DSI) [1]</a:t>
              </a:r>
              <a:endParaRPr lang="zh-CN" altLang="en-US" sz="1600" b="1" dirty="0">
                <a:latin typeface="Arial" panose="020B0604020202020204" pitchFamily="34" charset="0"/>
                <a:ea typeface="微软雅黑" panose="020B0503020204020204" pitchFamily="34" charset="-122"/>
                <a:cs typeface="Arial" panose="020B0604020202020204" pitchFamily="34" charset="0"/>
              </a:endParaRPr>
            </a:p>
          </p:txBody>
        </p:sp>
      </p:grpSp>
      <p:sp>
        <p:nvSpPr>
          <p:cNvPr id="23" name="TextBox 22"/>
          <p:cNvSpPr txBox="1"/>
          <p:nvPr/>
        </p:nvSpPr>
        <p:spPr>
          <a:xfrm>
            <a:off x="5494713" y="387213"/>
            <a:ext cx="1202573" cy="523220"/>
          </a:xfrm>
          <a:prstGeom prst="rect">
            <a:avLst/>
          </a:prstGeom>
          <a:noFill/>
        </p:spPr>
        <p:txBody>
          <a:bodyPr wrap="none" rtlCol="0">
            <a:spAutoFit/>
          </a:bodyPr>
          <a:lstStyle/>
          <a:p>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DDAE</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sp>
        <p:nvSpPr>
          <p:cNvPr id="11" name="矩形 10">
            <a:extLst>
              <a:ext uri="{FF2B5EF4-FFF2-40B4-BE49-F238E27FC236}">
                <a16:creationId xmlns:a16="http://schemas.microsoft.com/office/drawing/2014/main" id="{61D86849-05D9-4F97-9587-B6B21D8C4D65}"/>
              </a:ext>
            </a:extLst>
          </p:cNvPr>
          <p:cNvSpPr/>
          <p:nvPr/>
        </p:nvSpPr>
        <p:spPr>
          <a:xfrm>
            <a:off x="4865740" y="1445519"/>
            <a:ext cx="6815706" cy="4878625"/>
          </a:xfrm>
          <a:prstGeom prst="rect">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392B7DAD-66CE-41F2-805C-C4F02EED2B07}"/>
              </a:ext>
            </a:extLst>
          </p:cNvPr>
          <p:cNvSpPr txBox="1"/>
          <p:nvPr/>
        </p:nvSpPr>
        <p:spPr>
          <a:xfrm>
            <a:off x="5218103" y="1885539"/>
            <a:ext cx="2582758"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Overall loss function [1]</a:t>
            </a:r>
            <a:endParaRPr lang="zh-CN"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F603F38-F086-48B4-A546-46B5FFD9F6C7}"/>
                  </a:ext>
                </a:extLst>
              </p:cNvPr>
              <p:cNvSpPr txBox="1"/>
              <p:nvPr/>
            </p:nvSpPr>
            <p:spPr>
              <a:xfrm>
                <a:off x="5336014" y="2694891"/>
                <a:ext cx="5875157" cy="4901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smtClean="0">
                          <a:effectLst/>
                          <a:latin typeface="Cambria Math" panose="02040503050406030204" pitchFamily="18" charset="0"/>
                          <a:ea typeface="等线" panose="02010600030101010101" pitchFamily="2" charset="-122"/>
                          <a:cs typeface="Times New Roman" panose="02020603050405020304" pitchFamily="18" charset="0"/>
                        </a:rPr>
                        <m:t>𝜀</m:t>
                      </m:r>
                      <m:d>
                        <m:dPr>
                          <m:ctrlPr>
                            <a:rPr lang="zh-CN" altLang="zh-CN" sz="2400" i="1">
                              <a:effectLst/>
                              <a:latin typeface="Cambria Math" panose="02040503050406030204" pitchFamily="18" charset="0"/>
                              <a:ea typeface="Cambria Math" panose="02040503050406030204" pitchFamily="18" charset="0"/>
                            </a:rPr>
                          </m:ctrlPr>
                        </m:d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𝐿</m:t>
                          </m:r>
                        </m:e>
                      </m:d>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m:t>
                      </m:r>
                      <m:d>
                        <m:dPr>
                          <m:ctrlPr>
                            <a:rPr lang="zh-CN" altLang="zh-CN" sz="2400" i="1">
                              <a:effectLst/>
                              <a:latin typeface="Cambria Math" panose="02040503050406030204" pitchFamily="18" charset="0"/>
                              <a:ea typeface="Cambria Math" panose="02040503050406030204" pitchFamily="18" charset="0"/>
                            </a:rPr>
                          </m:ctrlPr>
                        </m:d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𝜔</m:t>
                          </m:r>
                        </m:e>
                      </m:d>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b="0" i="1" smtClean="0">
                              <a:effectLst/>
                              <a:latin typeface="Cambria Math" panose="02040503050406030204" pitchFamily="18" charset="0"/>
                              <a:ea typeface="Cambria Math" panose="02040503050406030204" pitchFamily="18" charset="0"/>
                            </a:rPr>
                            <m:t> </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𝜀</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𝑝𝑢𝑙𝑙</m:t>
                          </m:r>
                        </m:sub>
                      </m:sSub>
                      <m:d>
                        <m:dPr>
                          <m:ctrlPr>
                            <a:rPr lang="zh-CN" altLang="zh-CN" sz="2400" i="1">
                              <a:effectLst/>
                              <a:latin typeface="Cambria Math" panose="02040503050406030204" pitchFamily="18" charset="0"/>
                              <a:ea typeface="Cambria Math" panose="02040503050406030204" pitchFamily="18" charset="0"/>
                            </a:rPr>
                          </m:ctrlPr>
                        </m:d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𝐿</m:t>
                          </m:r>
                        </m:e>
                      </m:d>
                      <m:r>
                        <a:rPr lang="en-US" altLang="zh-CN" sz="2400" b="0" i="1" smtClean="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b="0" i="1" smtClean="0">
                              <a:effectLst/>
                              <a:latin typeface="Cambria Math" panose="02040503050406030204" pitchFamily="18" charset="0"/>
                              <a:ea typeface="Cambria Math" panose="02040503050406030204" pitchFamily="18" charset="0"/>
                            </a:rPr>
                            <m:t> </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𝜔</m:t>
                          </m:r>
                          <m:r>
                            <a:rPr lang="en-US" altLang="zh-CN" sz="2400" b="0" i="1" smtClean="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𝜀</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𝑝𝑢𝑠h</m:t>
                          </m:r>
                        </m:sub>
                      </m:sSub>
                      <m:d>
                        <m:dPr>
                          <m:ctrlPr>
                            <a:rPr lang="zh-CN" altLang="zh-CN" sz="2400" i="1">
                              <a:effectLst/>
                              <a:latin typeface="Cambria Math" panose="02040503050406030204" pitchFamily="18" charset="0"/>
                              <a:ea typeface="Cambria Math" panose="02040503050406030204" pitchFamily="18" charset="0"/>
                            </a:rPr>
                          </m:ctrlPr>
                        </m:d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𝐿</m:t>
                          </m:r>
                        </m:e>
                      </m:d>
                    </m:oMath>
                  </m:oMathPara>
                </a14:m>
                <a:endParaRPr lang="zh-CN" altLang="en-US" sz="2400" dirty="0">
                  <a:latin typeface="Arial" panose="020B0604020202020204" pitchFamily="34" charset="0"/>
                  <a:cs typeface="Arial" panose="020B0604020202020204" pitchFamily="34" charset="0"/>
                </a:endParaRPr>
              </a:p>
            </p:txBody>
          </p:sp>
        </mc:Choice>
        <mc:Fallback xmlns="">
          <p:sp>
            <p:nvSpPr>
              <p:cNvPr id="3" name="文本框 2">
                <a:extLst>
                  <a:ext uri="{FF2B5EF4-FFF2-40B4-BE49-F238E27FC236}">
                    <a16:creationId xmlns:a16="http://schemas.microsoft.com/office/drawing/2014/main" id="{0F603F38-F086-48B4-A546-46B5FFD9F6C7}"/>
                  </a:ext>
                </a:extLst>
              </p:cNvPr>
              <p:cNvSpPr txBox="1">
                <a:spLocks noRot="1" noChangeAspect="1" noMove="1" noResize="1" noEditPoints="1" noAdjustHandles="1" noChangeArrowheads="1" noChangeShapeType="1" noTextEdit="1"/>
              </p:cNvSpPr>
              <p:nvPr/>
            </p:nvSpPr>
            <p:spPr>
              <a:xfrm>
                <a:off x="5336014" y="2694891"/>
                <a:ext cx="5875157" cy="490199"/>
              </a:xfrm>
              <a:prstGeom prst="rect">
                <a:avLst/>
              </a:prstGeom>
              <a:blipFill>
                <a:blip r:embed="rId3"/>
                <a:stretch>
                  <a:fillRect b="-11250"/>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80AD756C-1720-4FA3-AEA4-19E320EAC933}"/>
              </a:ext>
            </a:extLst>
          </p:cNvPr>
          <p:cNvSpPr/>
          <p:nvPr/>
        </p:nvSpPr>
        <p:spPr>
          <a:xfrm>
            <a:off x="7802516" y="2694891"/>
            <a:ext cx="1040335" cy="5301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3" name="矩形 12">
            <a:extLst>
              <a:ext uri="{FF2B5EF4-FFF2-40B4-BE49-F238E27FC236}">
                <a16:creationId xmlns:a16="http://schemas.microsoft.com/office/drawing/2014/main" id="{80749168-3086-416A-BCB4-1113275EBDDE}"/>
              </a:ext>
            </a:extLst>
          </p:cNvPr>
          <p:cNvSpPr/>
          <p:nvPr/>
        </p:nvSpPr>
        <p:spPr>
          <a:xfrm>
            <a:off x="9571512" y="2694890"/>
            <a:ext cx="1193221" cy="53014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4" name="矩形 13">
            <a:extLst>
              <a:ext uri="{FF2B5EF4-FFF2-40B4-BE49-F238E27FC236}">
                <a16:creationId xmlns:a16="http://schemas.microsoft.com/office/drawing/2014/main" id="{2F833435-A335-4AD0-AA7D-03488D2D15B5}"/>
              </a:ext>
            </a:extLst>
          </p:cNvPr>
          <p:cNvSpPr/>
          <p:nvPr/>
        </p:nvSpPr>
        <p:spPr>
          <a:xfrm>
            <a:off x="7381213" y="2800308"/>
            <a:ext cx="290199" cy="319314"/>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15" name="直接箭头连接符 14">
            <a:extLst>
              <a:ext uri="{FF2B5EF4-FFF2-40B4-BE49-F238E27FC236}">
                <a16:creationId xmlns:a16="http://schemas.microsoft.com/office/drawing/2014/main" id="{F4ABD9FD-44E6-4637-A1BF-C0632DB2C237}"/>
              </a:ext>
            </a:extLst>
          </p:cNvPr>
          <p:cNvCxnSpPr>
            <a:cxnSpLocks/>
            <a:stCxn id="14" idx="2"/>
            <a:endCxn id="16" idx="0"/>
          </p:cNvCxnSpPr>
          <p:nvPr/>
        </p:nvCxnSpPr>
        <p:spPr>
          <a:xfrm flipH="1">
            <a:off x="5987960" y="3119622"/>
            <a:ext cx="1538353" cy="735695"/>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9482921A-B26A-4885-9489-E8640D770BDE}"/>
              </a:ext>
            </a:extLst>
          </p:cNvPr>
          <p:cNvSpPr txBox="1"/>
          <p:nvPr/>
        </p:nvSpPr>
        <p:spPr>
          <a:xfrm>
            <a:off x="5049476" y="3855317"/>
            <a:ext cx="1876967" cy="923330"/>
          </a:xfrm>
          <a:prstGeom prst="rect">
            <a:avLst/>
          </a:prstGeom>
          <a:noFill/>
          <a:ln w="19050">
            <a:solidFill>
              <a:srgbClr val="FFC000"/>
            </a:solidFill>
          </a:ln>
        </p:spPr>
        <p:txBody>
          <a:bodyPr wrap="square" rtlCol="0">
            <a:spAutoFit/>
          </a:bodyPr>
          <a:lstStyle/>
          <a:p>
            <a:pPr algn="ctr"/>
            <a:r>
              <a:rPr lang="en-US" altLang="zh-CN" dirty="0">
                <a:latin typeface="Arial" panose="020B0604020202020204" pitchFamily="34" charset="0"/>
                <a:cs typeface="Arial" panose="020B0604020202020204" pitchFamily="34" charset="0"/>
              </a:rPr>
              <a:t>Relative weight between push and pull term</a:t>
            </a:r>
            <a:endParaRPr lang="zh-CN" altLang="en-US" dirty="0">
              <a:latin typeface="Arial" panose="020B0604020202020204" pitchFamily="34" charset="0"/>
              <a:cs typeface="Arial" panose="020B0604020202020204" pitchFamily="34" charset="0"/>
            </a:endParaRPr>
          </a:p>
        </p:txBody>
      </p:sp>
      <p:sp>
        <p:nvSpPr>
          <p:cNvPr id="18" name="文本框 17">
            <a:extLst>
              <a:ext uri="{FF2B5EF4-FFF2-40B4-BE49-F238E27FC236}">
                <a16:creationId xmlns:a16="http://schemas.microsoft.com/office/drawing/2014/main" id="{7211DAE1-113B-4164-AA9B-EA4CCBD54DD3}"/>
              </a:ext>
            </a:extLst>
          </p:cNvPr>
          <p:cNvSpPr txBox="1"/>
          <p:nvPr/>
        </p:nvSpPr>
        <p:spPr>
          <a:xfrm>
            <a:off x="7381213" y="3669782"/>
            <a:ext cx="1876967" cy="2308324"/>
          </a:xfrm>
          <a:prstGeom prst="rect">
            <a:avLst/>
          </a:prstGeom>
          <a:noFill/>
          <a:ln w="19050">
            <a:solidFill>
              <a:srgbClr val="FF0000"/>
            </a:solidFill>
          </a:ln>
        </p:spPr>
        <p:txBody>
          <a:bodyPr wrap="square" rtlCol="0">
            <a:spAutoFit/>
          </a:bodyPr>
          <a:lstStyle/>
          <a:p>
            <a:r>
              <a:rPr lang="en-US" altLang="zh-CN" dirty="0">
                <a:latin typeface="Arial" panose="020B0604020202020204" pitchFamily="34" charset="0"/>
                <a:cs typeface="Arial" panose="020B0604020202020204" pitchFamily="34" charset="0"/>
              </a:rPr>
              <a:t>Penalize large distances in the neighboring</a:t>
            </a:r>
          </a:p>
          <a:p>
            <a:r>
              <a:rPr lang="en-US" altLang="zh-CN" dirty="0">
                <a:latin typeface="Arial" panose="020B0604020202020204" pitchFamily="34" charset="0"/>
                <a:cs typeface="Arial" panose="020B0604020202020204" pitchFamily="34" charset="0"/>
                <a:sym typeface="Wingdings" panose="05000000000000000000" pitchFamily="2" charset="2"/>
              </a:rPr>
              <a:t> P</a:t>
            </a:r>
            <a:r>
              <a:rPr lang="en-US" altLang="zh-CN" dirty="0">
                <a:latin typeface="Arial" panose="020B0604020202020204" pitchFamily="34" charset="0"/>
                <a:cs typeface="Arial" panose="020B0604020202020204" pitchFamily="34" charset="0"/>
              </a:rPr>
              <a:t>ulling samples with same class label closer to each other</a:t>
            </a:r>
            <a:endParaRPr lang="zh-CN" altLang="en-US" dirty="0">
              <a:latin typeface="Arial" panose="020B0604020202020204" pitchFamily="34" charset="0"/>
              <a:cs typeface="Arial" panose="020B0604020202020204" pitchFamily="34" charset="0"/>
            </a:endParaRPr>
          </a:p>
        </p:txBody>
      </p:sp>
      <p:cxnSp>
        <p:nvCxnSpPr>
          <p:cNvPr id="21" name="直接箭头连接符 20">
            <a:extLst>
              <a:ext uri="{FF2B5EF4-FFF2-40B4-BE49-F238E27FC236}">
                <a16:creationId xmlns:a16="http://schemas.microsoft.com/office/drawing/2014/main" id="{F1120FA9-71A1-44D6-8964-BC8A5D702B6E}"/>
              </a:ext>
            </a:extLst>
          </p:cNvPr>
          <p:cNvCxnSpPr>
            <a:cxnSpLocks/>
            <a:stCxn id="4" idx="2"/>
            <a:endCxn id="18" idx="0"/>
          </p:cNvCxnSpPr>
          <p:nvPr/>
        </p:nvCxnSpPr>
        <p:spPr>
          <a:xfrm flipH="1">
            <a:off x="8319697" y="3225040"/>
            <a:ext cx="2987" cy="44474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733011D6-F8B7-4302-8811-B385B3DDE25C}"/>
              </a:ext>
            </a:extLst>
          </p:cNvPr>
          <p:cNvSpPr txBox="1"/>
          <p:nvPr/>
        </p:nvSpPr>
        <p:spPr>
          <a:xfrm>
            <a:off x="9571512" y="3665059"/>
            <a:ext cx="1876967" cy="2308324"/>
          </a:xfrm>
          <a:prstGeom prst="rect">
            <a:avLst/>
          </a:prstGeom>
          <a:noFill/>
          <a:ln w="19050">
            <a:solidFill>
              <a:srgbClr val="00B050"/>
            </a:solidFill>
          </a:ln>
        </p:spPr>
        <p:txBody>
          <a:bodyPr wrap="square" rtlCol="0">
            <a:spAutoFit/>
          </a:bodyPr>
          <a:lstStyle/>
          <a:p>
            <a:r>
              <a:rPr lang="en-US" altLang="zh-CN" dirty="0">
                <a:latin typeface="Arial" panose="020B0604020202020204" pitchFamily="34" charset="0"/>
                <a:cs typeface="Arial" panose="020B0604020202020204" pitchFamily="34" charset="0"/>
              </a:rPr>
              <a:t>Penalize small distances in the neighboring</a:t>
            </a:r>
          </a:p>
          <a:p>
            <a:r>
              <a:rPr lang="en-US" altLang="zh-CN" dirty="0">
                <a:latin typeface="Arial" panose="020B0604020202020204" pitchFamily="34" charset="0"/>
                <a:cs typeface="Arial" panose="020B0604020202020204" pitchFamily="34" charset="0"/>
                <a:sym typeface="Wingdings" panose="05000000000000000000" pitchFamily="2" charset="2"/>
              </a:rPr>
              <a:t> Separate samples with different class label with a large distance</a:t>
            </a:r>
            <a:endParaRPr lang="zh-CN" altLang="en-US" dirty="0">
              <a:latin typeface="Arial" panose="020B0604020202020204" pitchFamily="34" charset="0"/>
              <a:cs typeface="Arial" panose="020B0604020202020204" pitchFamily="34" charset="0"/>
            </a:endParaRPr>
          </a:p>
        </p:txBody>
      </p:sp>
      <p:cxnSp>
        <p:nvCxnSpPr>
          <p:cNvPr id="34" name="直接箭头连接符 33">
            <a:extLst>
              <a:ext uri="{FF2B5EF4-FFF2-40B4-BE49-F238E27FC236}">
                <a16:creationId xmlns:a16="http://schemas.microsoft.com/office/drawing/2014/main" id="{3B3B11F4-174E-4CE5-BE5D-302FBA357AB0}"/>
              </a:ext>
            </a:extLst>
          </p:cNvPr>
          <p:cNvCxnSpPr>
            <a:stCxn id="13" idx="2"/>
            <a:endCxn id="24" idx="0"/>
          </p:cNvCxnSpPr>
          <p:nvPr/>
        </p:nvCxnSpPr>
        <p:spPr>
          <a:xfrm>
            <a:off x="10168123" y="3225039"/>
            <a:ext cx="341873" cy="44002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1A3615DB-0914-44C1-B57B-F7A7FCD66B6C}"/>
              </a:ext>
            </a:extLst>
          </p:cNvPr>
          <p:cNvCxnSpPr/>
          <p:nvPr/>
        </p:nvCxnSpPr>
        <p:spPr>
          <a:xfrm>
            <a:off x="168349" y="6453962"/>
            <a:ext cx="11855302" cy="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F939609A-F339-4DC7-A12C-8322A519DEDE}"/>
              </a:ext>
            </a:extLst>
          </p:cNvPr>
          <p:cNvSpPr txBox="1"/>
          <p:nvPr/>
        </p:nvSpPr>
        <p:spPr>
          <a:xfrm>
            <a:off x="168349" y="6496578"/>
            <a:ext cx="9922909" cy="461665"/>
          </a:xfrm>
          <a:prstGeom prst="rect">
            <a:avLst/>
          </a:prstGeom>
          <a:noFill/>
        </p:spPr>
        <p:txBody>
          <a:bodyPr wrap="none" rtlCol="0">
            <a:spAutoFit/>
          </a:bodyPr>
          <a:lstStyle/>
          <a:p>
            <a:r>
              <a:rPr lang="en-US" altLang="zh-CN" sz="800" dirty="0">
                <a:solidFill>
                  <a:schemeClr val="accent1">
                    <a:lumMod val="75000"/>
                  </a:schemeClr>
                </a:solidFill>
                <a:latin typeface="Arial" panose="020B0604020202020204" pitchFamily="34" charset="0"/>
                <a:cs typeface="Arial" panose="020B0604020202020204" pitchFamily="34" charset="0"/>
              </a:rPr>
              <a:t>[1] J. Yin, C. Gan, K. Zhao, X. Lin, Z. Quan, and Z.-J. Wang, “A novel model for imbalanced data classification,” in Proceedings of the AAAI Conference on Artificial Intelligence, vol. 34, no. 04, 2020, pp. 6680–6687.</a:t>
            </a:r>
          </a:p>
          <a:p>
            <a:r>
              <a:rPr lang="de-DE"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[2] Weinberger, K. Q., &amp; Saul, L. K. (2009). </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Distance metric learning for large margin nearest neighbor classification. </a:t>
            </a:r>
            <a:r>
              <a:rPr lang="en-US" altLang="zh-CN" sz="8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Journal of Machine Learning Research</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a:t>
            </a:r>
            <a:r>
              <a:rPr lang="en-US" altLang="zh-CN" sz="8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10</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(2).</a:t>
            </a:r>
            <a:endParaRPr lang="en-US" altLang="zh-CN" sz="800" dirty="0">
              <a:solidFill>
                <a:schemeClr val="accent1">
                  <a:lumMod val="75000"/>
                </a:schemeClr>
              </a:solidFill>
              <a:latin typeface="Arial" panose="020B0604020202020204" pitchFamily="34" charset="0"/>
              <a:cs typeface="Arial" panose="020B0604020202020204" pitchFamily="34" charset="0"/>
            </a:endParaRPr>
          </a:p>
          <a:p>
            <a:endParaRPr lang="zh-CN" altLang="en-US" sz="800"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16997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30143" y="2514334"/>
            <a:ext cx="3423131" cy="2249307"/>
            <a:chOff x="1872195" y="4123404"/>
            <a:chExt cx="2643007" cy="1862184"/>
          </a:xfrm>
        </p:grpSpPr>
        <p:sp>
          <p:nvSpPr>
            <p:cNvPr id="9" name="矩形 8"/>
            <p:cNvSpPr/>
            <p:nvPr/>
          </p:nvSpPr>
          <p:spPr>
            <a:xfrm>
              <a:off x="1879102" y="4476052"/>
              <a:ext cx="2636100" cy="1509536"/>
            </a:xfrm>
            <a:prstGeom prst="rect">
              <a:avLst/>
            </a:prstGeom>
            <a:solidFill>
              <a:srgbClr val="E8E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rPr>
                <a:t>Find an appropriate overall class-weight generated basically on the data coming from each data block</a:t>
              </a:r>
              <a:endParaRPr lang="zh-CN" altLang="en-US" sz="16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0" name="圆角矩形 9"/>
            <p:cNvSpPr/>
            <p:nvPr/>
          </p:nvSpPr>
          <p:spPr>
            <a:xfrm>
              <a:off x="1872195" y="4123404"/>
              <a:ext cx="2643007" cy="492544"/>
            </a:xfrm>
            <a:prstGeom prst="roundRect">
              <a:avLst>
                <a:gd name="adj" fmla="val 9741"/>
              </a:avLst>
            </a:prstGeom>
            <a:solidFill>
              <a:schemeClr val="accent1"/>
            </a:solidFill>
            <a:ln w="3810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ea typeface="微软雅黑" panose="020B0503020204020204" pitchFamily="34" charset="-122"/>
                  <a:cs typeface="Arial" panose="020B0604020202020204" pitchFamily="34" charset="0"/>
                </a:rPr>
                <a:t>Adaptive Weight Adjustment(AWA) [1]</a:t>
              </a:r>
              <a:endParaRPr lang="zh-CN" altLang="en-US" sz="1600" b="1" dirty="0">
                <a:latin typeface="Arial" panose="020B0604020202020204" pitchFamily="34" charset="0"/>
                <a:ea typeface="微软雅黑" panose="020B0503020204020204" pitchFamily="34" charset="-122"/>
                <a:cs typeface="Arial" panose="020B0604020202020204" pitchFamily="34" charset="0"/>
              </a:endParaRPr>
            </a:p>
          </p:txBody>
        </p:sp>
      </p:grpSp>
      <p:sp>
        <p:nvSpPr>
          <p:cNvPr id="23" name="TextBox 22"/>
          <p:cNvSpPr txBox="1"/>
          <p:nvPr/>
        </p:nvSpPr>
        <p:spPr>
          <a:xfrm>
            <a:off x="5494713" y="387213"/>
            <a:ext cx="1202573" cy="523220"/>
          </a:xfrm>
          <a:prstGeom prst="rect">
            <a:avLst/>
          </a:prstGeom>
          <a:noFill/>
        </p:spPr>
        <p:txBody>
          <a:bodyPr wrap="none" rtlCol="0">
            <a:spAutoFit/>
          </a:bodyPr>
          <a:lstStyle/>
          <a:p>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DDAE</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19" name="表格 3">
                <a:extLst>
                  <a:ext uri="{FF2B5EF4-FFF2-40B4-BE49-F238E27FC236}">
                    <a16:creationId xmlns:a16="http://schemas.microsoft.com/office/drawing/2014/main" id="{5A5C10BF-CE69-470B-981F-355E07546631}"/>
                  </a:ext>
                </a:extLst>
              </p:cNvPr>
              <p:cNvGraphicFramePr>
                <a:graphicFrameLocks noGrp="1"/>
              </p:cNvGraphicFramePr>
              <p:nvPr>
                <p:extLst>
                  <p:ext uri="{D42A27DB-BD31-4B8C-83A1-F6EECF244321}">
                    <p14:modId xmlns:p14="http://schemas.microsoft.com/office/powerpoint/2010/main" val="386605991"/>
                  </p:ext>
                </p:extLst>
              </p:nvPr>
            </p:nvGraphicFramePr>
            <p:xfrm>
              <a:off x="5494713" y="5125599"/>
              <a:ext cx="5497335" cy="1333155"/>
            </p:xfrm>
            <a:graphic>
              <a:graphicData uri="http://schemas.openxmlformats.org/drawingml/2006/table">
                <a:tbl>
                  <a:tblPr firstRow="1" bandRow="1">
                    <a:tableStyleId>{5C22544A-7EE6-4342-B048-85BDC9FD1C3A}</a:tableStyleId>
                  </a:tblPr>
                  <a:tblGrid>
                    <a:gridCol w="1832445">
                      <a:extLst>
                        <a:ext uri="{9D8B030D-6E8A-4147-A177-3AD203B41FA5}">
                          <a16:colId xmlns:a16="http://schemas.microsoft.com/office/drawing/2014/main" val="2058709728"/>
                        </a:ext>
                      </a:extLst>
                    </a:gridCol>
                    <a:gridCol w="1832445">
                      <a:extLst>
                        <a:ext uri="{9D8B030D-6E8A-4147-A177-3AD203B41FA5}">
                          <a16:colId xmlns:a16="http://schemas.microsoft.com/office/drawing/2014/main" val="493996810"/>
                        </a:ext>
                      </a:extLst>
                    </a:gridCol>
                    <a:gridCol w="1832445">
                      <a:extLst>
                        <a:ext uri="{9D8B030D-6E8A-4147-A177-3AD203B41FA5}">
                          <a16:colId xmlns:a16="http://schemas.microsoft.com/office/drawing/2014/main" val="1503998955"/>
                        </a:ext>
                      </a:extLst>
                    </a:gridCol>
                  </a:tblGrid>
                  <a:tr h="444385">
                    <a:tc>
                      <a:txBody>
                        <a:bodyPr/>
                        <a:lstStyle/>
                        <a:p>
                          <a:pPr algn="ctr"/>
                          <a:endParaRPr lang="zh-CN" altLang="en-US" dirty="0"/>
                        </a:p>
                      </a:txBody>
                      <a:tcPr/>
                    </a:tc>
                    <a:tc>
                      <a:txBody>
                        <a:bodyPr/>
                        <a:lstStyle/>
                        <a:p>
                          <a:pPr algn="ctr"/>
                          <a:r>
                            <a:rPr lang="en-US" altLang="zh-CN" dirty="0"/>
                            <a:t>Actual negative</a:t>
                          </a:r>
                          <a:endParaRPr lang="zh-CN" altLang="en-US" dirty="0"/>
                        </a:p>
                      </a:txBody>
                      <a:tcPr/>
                    </a:tc>
                    <a:tc>
                      <a:txBody>
                        <a:bodyPr/>
                        <a:lstStyle/>
                        <a:p>
                          <a:pPr algn="ctr"/>
                          <a:r>
                            <a:rPr lang="en-US" altLang="zh-CN" dirty="0"/>
                            <a:t>Actual positive</a:t>
                          </a:r>
                          <a:endParaRPr lang="zh-CN" altLang="en-US" dirty="0"/>
                        </a:p>
                      </a:txBody>
                      <a:tcPr/>
                    </a:tc>
                    <a:extLst>
                      <a:ext uri="{0D108BD9-81ED-4DB2-BD59-A6C34878D82A}">
                        <a16:rowId xmlns:a16="http://schemas.microsoft.com/office/drawing/2014/main" val="956221887"/>
                      </a:ext>
                    </a:extLst>
                  </a:tr>
                  <a:tr h="444385">
                    <a:tc>
                      <a:txBody>
                        <a:bodyPr/>
                        <a:lstStyle/>
                        <a:p>
                          <a:pPr algn="ctr"/>
                          <a:r>
                            <a:rPr lang="en-US" altLang="zh-CN" dirty="0"/>
                            <a:t>Predict negative</a:t>
                          </a:r>
                          <a:endParaRPr lang="zh-CN" altLang="en-US" dirty="0"/>
                        </a:p>
                      </a:txBody>
                      <a:tcPr/>
                    </a:tc>
                    <a:tc>
                      <a:txBody>
                        <a:bodyPr/>
                        <a:lstStyle/>
                        <a:p>
                          <a:pPr algn="ctr">
                            <a:lnSpc>
                              <a:spcPct val="150000"/>
                            </a:lnSpc>
                            <a:spcBef>
                              <a:spcPts val="1200"/>
                            </a:spcBef>
                            <a:spcAft>
                              <a:spcPts val="1200"/>
                            </a:spcAft>
                          </a:pPr>
                          <a14:m>
                            <m:oMath xmlns:m="http://schemas.openxmlformats.org/officeDocument/2006/math">
                              <m:r>
                                <a:rPr lang="en-US" sz="1800" i="1" kern="100">
                                  <a:effectLst/>
                                  <a:latin typeface="Cambria Math" panose="02040503050406030204" pitchFamily="18" charset="0"/>
                                  <a:ea typeface="Arial" panose="020B0604020202020204" pitchFamily="34" charset="0"/>
                                  <a:cs typeface="Arial" panose="020B0604020202020204" pitchFamily="34" charset="0"/>
                                </a:rPr>
                                <m:t>𝑢</m:t>
                              </m:r>
                              <m:r>
                                <a:rPr lang="en-US" sz="1800" i="1" kern="100">
                                  <a:effectLst/>
                                  <a:latin typeface="Cambria Math" panose="02040503050406030204" pitchFamily="18" charset="0"/>
                                  <a:ea typeface="Arial" panose="020B0604020202020204" pitchFamily="34" charset="0"/>
                                  <a:cs typeface="Arial" panose="020B0604020202020204" pitchFamily="34" charset="0"/>
                                </a:rPr>
                                <m:t>(0,0)</m:t>
                              </m:r>
                            </m:oMath>
                          </a14:m>
                          <a:r>
                            <a:rPr lang="en-US" sz="1800" kern="100" dirty="0">
                              <a:effectLst/>
                              <a:latin typeface="Arial" panose="020B0604020202020204" pitchFamily="34" charset="0"/>
                              <a:ea typeface="Arial" panose="020B0604020202020204" pitchFamily="34" charset="0"/>
                              <a:cs typeface="Arial" panose="020B0604020202020204" pitchFamily="34" charset="0"/>
                            </a:rPr>
                            <a:t>(TN)</a:t>
                          </a:r>
                          <a:endParaRPr lang="zh-CN" sz="1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200"/>
                            </a:spcAft>
                          </a:pPr>
                          <a14:m>
                            <m:oMath xmlns:m="http://schemas.openxmlformats.org/officeDocument/2006/math">
                              <m:r>
                                <a:rPr lang="en-US" sz="1800" i="1" kern="100">
                                  <a:effectLst/>
                                  <a:latin typeface="Cambria Math" panose="02040503050406030204" pitchFamily="18" charset="0"/>
                                  <a:ea typeface="Arial" panose="020B0604020202020204" pitchFamily="34" charset="0"/>
                                  <a:cs typeface="Arial" panose="020B0604020202020204" pitchFamily="34" charset="0"/>
                                </a:rPr>
                                <m:t>𝑢</m:t>
                              </m:r>
                              <m:r>
                                <a:rPr lang="en-US" sz="1800" i="1" kern="100">
                                  <a:effectLst/>
                                  <a:latin typeface="Cambria Math" panose="02040503050406030204" pitchFamily="18" charset="0"/>
                                  <a:ea typeface="Arial" panose="020B0604020202020204" pitchFamily="34" charset="0"/>
                                  <a:cs typeface="Arial" panose="020B0604020202020204" pitchFamily="34" charset="0"/>
                                </a:rPr>
                                <m:t>(1,0)</m:t>
                              </m:r>
                            </m:oMath>
                          </a14:m>
                          <a:r>
                            <a:rPr lang="en-US" sz="1800" kern="100" dirty="0">
                              <a:effectLst/>
                              <a:latin typeface="Arial" panose="020B0604020202020204" pitchFamily="34" charset="0"/>
                              <a:ea typeface="Arial" panose="020B0604020202020204" pitchFamily="34" charset="0"/>
                              <a:cs typeface="Arial" panose="020B0604020202020204" pitchFamily="34" charset="0"/>
                            </a:rPr>
                            <a:t>(FP)</a:t>
                          </a:r>
                          <a:endParaRPr lang="zh-CN" sz="1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2264915"/>
                      </a:ext>
                    </a:extLst>
                  </a:tr>
                  <a:tr h="444385">
                    <a:tc>
                      <a:txBody>
                        <a:bodyPr/>
                        <a:lstStyle/>
                        <a:p>
                          <a:pPr algn="ctr"/>
                          <a:r>
                            <a:rPr lang="en-US" altLang="zh-CN" dirty="0"/>
                            <a:t>Predict positive</a:t>
                          </a:r>
                          <a:endParaRPr lang="zh-CN" altLang="en-US" dirty="0"/>
                        </a:p>
                      </a:txBody>
                      <a:tcPr/>
                    </a:tc>
                    <a:tc>
                      <a:txBody>
                        <a:bodyPr/>
                        <a:lstStyle/>
                        <a:p>
                          <a:pPr algn="ctr">
                            <a:lnSpc>
                              <a:spcPct val="150000"/>
                            </a:lnSpc>
                            <a:spcBef>
                              <a:spcPts val="1200"/>
                            </a:spcBef>
                            <a:spcAft>
                              <a:spcPts val="1200"/>
                            </a:spcAft>
                          </a:pPr>
                          <a14:m>
                            <m:oMath xmlns:m="http://schemas.openxmlformats.org/officeDocument/2006/math">
                              <m:r>
                                <a:rPr lang="en-US" sz="1800" i="1" kern="100">
                                  <a:effectLst/>
                                  <a:latin typeface="Cambria Math" panose="02040503050406030204" pitchFamily="18" charset="0"/>
                                  <a:ea typeface="Arial" panose="020B0604020202020204" pitchFamily="34" charset="0"/>
                                  <a:cs typeface="Arial" panose="020B0604020202020204" pitchFamily="34" charset="0"/>
                                </a:rPr>
                                <m:t>𝑢</m:t>
                              </m:r>
                              <m:r>
                                <a:rPr lang="en-US" sz="1800" i="1" kern="100">
                                  <a:effectLst/>
                                  <a:latin typeface="Cambria Math" panose="02040503050406030204" pitchFamily="18" charset="0"/>
                                  <a:ea typeface="Arial" panose="020B0604020202020204" pitchFamily="34" charset="0"/>
                                  <a:cs typeface="Arial" panose="020B0604020202020204" pitchFamily="34" charset="0"/>
                                </a:rPr>
                                <m:t>(0,1)</m:t>
                              </m:r>
                            </m:oMath>
                          </a14:m>
                          <a:r>
                            <a:rPr lang="en-US" sz="1800" kern="100" dirty="0">
                              <a:effectLst/>
                              <a:latin typeface="Arial" panose="020B0604020202020204" pitchFamily="34" charset="0"/>
                              <a:ea typeface="Arial" panose="020B0604020202020204" pitchFamily="34" charset="0"/>
                              <a:cs typeface="Arial" panose="020B0604020202020204" pitchFamily="34" charset="0"/>
                            </a:rPr>
                            <a:t>(FP)</a:t>
                          </a:r>
                          <a:endParaRPr lang="zh-CN" sz="1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200"/>
                            </a:spcAft>
                          </a:pPr>
                          <a14:m>
                            <m:oMath xmlns:m="http://schemas.openxmlformats.org/officeDocument/2006/math">
                              <m:r>
                                <a:rPr lang="en-US" sz="1800" i="1" kern="100">
                                  <a:effectLst/>
                                  <a:latin typeface="Cambria Math" panose="02040503050406030204" pitchFamily="18" charset="0"/>
                                  <a:ea typeface="Arial" panose="020B0604020202020204" pitchFamily="34" charset="0"/>
                                  <a:cs typeface="Arial" panose="020B0604020202020204" pitchFamily="34" charset="0"/>
                                </a:rPr>
                                <m:t>𝑢</m:t>
                              </m:r>
                              <m:r>
                                <a:rPr lang="en-US" sz="1800" i="1" kern="100">
                                  <a:effectLst/>
                                  <a:latin typeface="Cambria Math" panose="02040503050406030204" pitchFamily="18" charset="0"/>
                                  <a:ea typeface="Arial" panose="020B0604020202020204" pitchFamily="34" charset="0"/>
                                  <a:cs typeface="Arial" panose="020B0604020202020204" pitchFamily="34" charset="0"/>
                                </a:rPr>
                                <m:t>(1,1)</m:t>
                              </m:r>
                            </m:oMath>
                          </a14:m>
                          <a:r>
                            <a:rPr lang="en-US" sz="1800" kern="100" dirty="0">
                              <a:effectLst/>
                              <a:latin typeface="Arial" panose="020B0604020202020204" pitchFamily="34" charset="0"/>
                              <a:ea typeface="Arial" panose="020B0604020202020204" pitchFamily="34" charset="0"/>
                              <a:cs typeface="Arial" panose="020B0604020202020204" pitchFamily="34" charset="0"/>
                            </a:rPr>
                            <a:t>(TP)</a:t>
                          </a:r>
                          <a:endParaRPr lang="zh-CN" sz="1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1889112"/>
                      </a:ext>
                    </a:extLst>
                  </a:tr>
                </a:tbl>
              </a:graphicData>
            </a:graphic>
          </p:graphicFrame>
        </mc:Choice>
        <mc:Fallback xmlns="">
          <p:graphicFrame>
            <p:nvGraphicFramePr>
              <p:cNvPr id="19" name="表格 3">
                <a:extLst>
                  <a:ext uri="{FF2B5EF4-FFF2-40B4-BE49-F238E27FC236}">
                    <a16:creationId xmlns:a16="http://schemas.microsoft.com/office/drawing/2014/main" id="{5A5C10BF-CE69-470B-981F-355E07546631}"/>
                  </a:ext>
                </a:extLst>
              </p:cNvPr>
              <p:cNvGraphicFramePr>
                <a:graphicFrameLocks noGrp="1"/>
              </p:cNvGraphicFramePr>
              <p:nvPr>
                <p:extLst>
                  <p:ext uri="{D42A27DB-BD31-4B8C-83A1-F6EECF244321}">
                    <p14:modId xmlns:p14="http://schemas.microsoft.com/office/powerpoint/2010/main" val="386605991"/>
                  </p:ext>
                </p:extLst>
              </p:nvPr>
            </p:nvGraphicFramePr>
            <p:xfrm>
              <a:off x="5494713" y="5125599"/>
              <a:ext cx="5497335" cy="1333155"/>
            </p:xfrm>
            <a:graphic>
              <a:graphicData uri="http://schemas.openxmlformats.org/drawingml/2006/table">
                <a:tbl>
                  <a:tblPr firstRow="1" bandRow="1">
                    <a:tableStyleId>{5C22544A-7EE6-4342-B048-85BDC9FD1C3A}</a:tableStyleId>
                  </a:tblPr>
                  <a:tblGrid>
                    <a:gridCol w="1832445">
                      <a:extLst>
                        <a:ext uri="{9D8B030D-6E8A-4147-A177-3AD203B41FA5}">
                          <a16:colId xmlns:a16="http://schemas.microsoft.com/office/drawing/2014/main" val="2058709728"/>
                        </a:ext>
                      </a:extLst>
                    </a:gridCol>
                    <a:gridCol w="1832445">
                      <a:extLst>
                        <a:ext uri="{9D8B030D-6E8A-4147-A177-3AD203B41FA5}">
                          <a16:colId xmlns:a16="http://schemas.microsoft.com/office/drawing/2014/main" val="493996810"/>
                        </a:ext>
                      </a:extLst>
                    </a:gridCol>
                    <a:gridCol w="1832445">
                      <a:extLst>
                        <a:ext uri="{9D8B030D-6E8A-4147-A177-3AD203B41FA5}">
                          <a16:colId xmlns:a16="http://schemas.microsoft.com/office/drawing/2014/main" val="1503998955"/>
                        </a:ext>
                      </a:extLst>
                    </a:gridCol>
                  </a:tblGrid>
                  <a:tr h="444385">
                    <a:tc>
                      <a:txBody>
                        <a:bodyPr/>
                        <a:lstStyle/>
                        <a:p>
                          <a:pPr algn="ctr"/>
                          <a:endParaRPr lang="zh-CN" altLang="en-US" dirty="0"/>
                        </a:p>
                      </a:txBody>
                      <a:tcPr/>
                    </a:tc>
                    <a:tc>
                      <a:txBody>
                        <a:bodyPr/>
                        <a:lstStyle/>
                        <a:p>
                          <a:pPr algn="ctr"/>
                          <a:r>
                            <a:rPr lang="en-US" altLang="zh-CN" dirty="0"/>
                            <a:t>Actual negative</a:t>
                          </a:r>
                          <a:endParaRPr lang="zh-CN" altLang="en-US" dirty="0"/>
                        </a:p>
                      </a:txBody>
                      <a:tcPr/>
                    </a:tc>
                    <a:tc>
                      <a:txBody>
                        <a:bodyPr/>
                        <a:lstStyle/>
                        <a:p>
                          <a:pPr algn="ctr"/>
                          <a:r>
                            <a:rPr lang="en-US" altLang="zh-CN" dirty="0"/>
                            <a:t>Actual positive</a:t>
                          </a:r>
                          <a:endParaRPr lang="zh-CN" altLang="en-US" dirty="0"/>
                        </a:p>
                      </a:txBody>
                      <a:tcPr/>
                    </a:tc>
                    <a:extLst>
                      <a:ext uri="{0D108BD9-81ED-4DB2-BD59-A6C34878D82A}">
                        <a16:rowId xmlns:a16="http://schemas.microsoft.com/office/drawing/2014/main" val="956221887"/>
                      </a:ext>
                    </a:extLst>
                  </a:tr>
                  <a:tr h="444385">
                    <a:tc>
                      <a:txBody>
                        <a:bodyPr/>
                        <a:lstStyle/>
                        <a:p>
                          <a:pPr algn="ctr"/>
                          <a:r>
                            <a:rPr lang="en-US" altLang="zh-CN" dirty="0"/>
                            <a:t>Predict negative</a:t>
                          </a:r>
                          <a:endParaRPr lang="zh-CN" altLang="en-US" dirty="0"/>
                        </a:p>
                      </a:txBody>
                      <a:tcPr/>
                    </a:tc>
                    <a:tc>
                      <a:txBody>
                        <a:bodyPr/>
                        <a:lstStyle/>
                        <a:p>
                          <a:endParaRPr lang="zh-CN"/>
                        </a:p>
                      </a:txBody>
                      <a:tcPr marL="68580" marR="68580" marT="0" marB="0">
                        <a:blipFill>
                          <a:blip r:embed="rId3"/>
                          <a:stretch>
                            <a:fillRect l="-100332" t="-105405" r="-101329" b="-112162"/>
                          </a:stretch>
                        </a:blipFill>
                      </a:tcPr>
                    </a:tc>
                    <a:tc>
                      <a:txBody>
                        <a:bodyPr/>
                        <a:lstStyle/>
                        <a:p>
                          <a:endParaRPr lang="zh-CN"/>
                        </a:p>
                      </a:txBody>
                      <a:tcPr marL="68580" marR="68580" marT="0" marB="0">
                        <a:blipFill>
                          <a:blip r:embed="rId3"/>
                          <a:stretch>
                            <a:fillRect l="-200332" t="-105405" r="-1329" b="-112162"/>
                          </a:stretch>
                        </a:blipFill>
                      </a:tcPr>
                    </a:tc>
                    <a:extLst>
                      <a:ext uri="{0D108BD9-81ED-4DB2-BD59-A6C34878D82A}">
                        <a16:rowId xmlns:a16="http://schemas.microsoft.com/office/drawing/2014/main" val="3542264915"/>
                      </a:ext>
                    </a:extLst>
                  </a:tr>
                  <a:tr h="444385">
                    <a:tc>
                      <a:txBody>
                        <a:bodyPr/>
                        <a:lstStyle/>
                        <a:p>
                          <a:pPr algn="ctr"/>
                          <a:r>
                            <a:rPr lang="en-US" altLang="zh-CN" dirty="0"/>
                            <a:t>Predict positive</a:t>
                          </a:r>
                          <a:endParaRPr lang="zh-CN" altLang="en-US" dirty="0"/>
                        </a:p>
                      </a:txBody>
                      <a:tcPr/>
                    </a:tc>
                    <a:tc>
                      <a:txBody>
                        <a:bodyPr/>
                        <a:lstStyle/>
                        <a:p>
                          <a:endParaRPr lang="zh-CN"/>
                        </a:p>
                      </a:txBody>
                      <a:tcPr marL="68580" marR="68580" marT="0" marB="0">
                        <a:blipFill>
                          <a:blip r:embed="rId3"/>
                          <a:stretch>
                            <a:fillRect l="-100332" t="-208219" r="-101329" b="-13699"/>
                          </a:stretch>
                        </a:blipFill>
                      </a:tcPr>
                    </a:tc>
                    <a:tc>
                      <a:txBody>
                        <a:bodyPr/>
                        <a:lstStyle/>
                        <a:p>
                          <a:endParaRPr lang="zh-CN"/>
                        </a:p>
                      </a:txBody>
                      <a:tcPr marL="68580" marR="68580" marT="0" marB="0">
                        <a:blipFill>
                          <a:blip r:embed="rId3"/>
                          <a:stretch>
                            <a:fillRect l="-200332" t="-208219" r="-1329" b="-13699"/>
                          </a:stretch>
                        </a:blipFill>
                      </a:tcPr>
                    </a:tc>
                    <a:extLst>
                      <a:ext uri="{0D108BD9-81ED-4DB2-BD59-A6C34878D82A}">
                        <a16:rowId xmlns:a16="http://schemas.microsoft.com/office/drawing/2014/main" val="2181889112"/>
                      </a:ext>
                    </a:extLst>
                  </a:tr>
                </a:tbl>
              </a:graphicData>
            </a:graphic>
          </p:graphicFrame>
        </mc:Fallback>
      </mc:AlternateContent>
      <p:sp>
        <p:nvSpPr>
          <p:cNvPr id="7" name="文本框 6">
            <a:extLst>
              <a:ext uri="{FF2B5EF4-FFF2-40B4-BE49-F238E27FC236}">
                <a16:creationId xmlns:a16="http://schemas.microsoft.com/office/drawing/2014/main" id="{F9B88D55-EDAC-429B-BB9E-1C3FD4BC2B1F}"/>
              </a:ext>
            </a:extLst>
          </p:cNvPr>
          <p:cNvSpPr txBox="1"/>
          <p:nvPr/>
        </p:nvSpPr>
        <p:spPr>
          <a:xfrm>
            <a:off x="5849135" y="4755722"/>
            <a:ext cx="5075428"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Unstable Confusion Matrix for Binary Classification [1]</a:t>
            </a:r>
            <a:endParaRPr lang="zh-CN" altLang="en-US" sz="1600" dirty="0">
              <a:latin typeface="Arial" panose="020B0604020202020204" pitchFamily="34" charset="0"/>
              <a:cs typeface="Arial" panose="020B0604020202020204" pitchFamily="34" charset="0"/>
            </a:endParaRPr>
          </a:p>
        </p:txBody>
      </p:sp>
      <p:sp>
        <p:nvSpPr>
          <p:cNvPr id="12" name="矩形: 圆角 11">
            <a:extLst>
              <a:ext uri="{FF2B5EF4-FFF2-40B4-BE49-F238E27FC236}">
                <a16:creationId xmlns:a16="http://schemas.microsoft.com/office/drawing/2014/main" id="{54FF8FED-3FA7-452E-8AD7-1A62716DDC5B}"/>
              </a:ext>
            </a:extLst>
          </p:cNvPr>
          <p:cNvSpPr/>
          <p:nvPr/>
        </p:nvSpPr>
        <p:spPr>
          <a:xfrm>
            <a:off x="4278304" y="1055376"/>
            <a:ext cx="7655028" cy="309103"/>
          </a:xfrm>
          <a:prstGeom prst="roundRect">
            <a:avLst/>
          </a:prstGeom>
          <a:solidFill>
            <a:schemeClr val="accent1">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44F53"/>
                </a:solidFill>
                <a:latin typeface="Arial" panose="020B0604020202020204" pitchFamily="34" charset="0"/>
                <a:cs typeface="Arial" panose="020B0604020202020204" pitchFamily="34" charset="0"/>
              </a:rPr>
              <a:t>What is the meaning of an </a:t>
            </a:r>
            <a:r>
              <a:rPr lang="en-US" altLang="zh-CN" b="1" dirty="0">
                <a:solidFill>
                  <a:srgbClr val="444F53"/>
                </a:solidFill>
                <a:latin typeface="Arial" panose="020B0604020202020204" pitchFamily="34" charset="0"/>
                <a:cs typeface="Arial" panose="020B0604020202020204" pitchFamily="34" charset="0"/>
              </a:rPr>
              <a:t>unstable sample</a:t>
            </a:r>
            <a:r>
              <a:rPr lang="en-US" altLang="zh-CN" dirty="0">
                <a:solidFill>
                  <a:srgbClr val="444F53"/>
                </a:solidFill>
                <a:latin typeface="Arial" panose="020B0604020202020204" pitchFamily="34" charset="0"/>
                <a:cs typeface="Arial" panose="020B0604020202020204" pitchFamily="34" charset="0"/>
              </a:rPr>
              <a:t>?</a:t>
            </a:r>
            <a:endParaRPr lang="zh-CN" altLang="en-US" dirty="0">
              <a:solidFill>
                <a:srgbClr val="444F53"/>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918437AB-39D0-44A9-AC19-2C8A87DBC93A}"/>
                  </a:ext>
                </a:extLst>
              </p:cNvPr>
              <p:cNvSpPr/>
              <p:nvPr/>
            </p:nvSpPr>
            <p:spPr>
              <a:xfrm>
                <a:off x="4278304" y="1364478"/>
                <a:ext cx="7655028" cy="295922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444F53"/>
                    </a:solidFill>
                    <a:latin typeface="Arial" panose="020B0604020202020204" pitchFamily="34" charset="0"/>
                    <a:cs typeface="Arial" panose="020B0604020202020204" pitchFamily="34" charset="0"/>
                  </a:rPr>
                  <a:t>When the numbers of two class samples among the k nearest neighbors of one specific sample </a:t>
                </a:r>
                <a14:m>
                  <m:oMath xmlns:m="http://schemas.openxmlformats.org/officeDocument/2006/math">
                    <m:r>
                      <a:rPr lang="en-US" altLang="zh-CN" sz="1600" b="1" i="1" smtClean="0">
                        <a:solidFill>
                          <a:srgbClr val="444F53"/>
                        </a:solidFill>
                        <a:latin typeface="Cambria Math" panose="02040503050406030204" pitchFamily="18" charset="0"/>
                      </a:rPr>
                      <m:t>𝒔</m:t>
                    </m:r>
                    <m:r>
                      <a:rPr lang="en-US" altLang="zh-CN" sz="1600" b="1" i="1" smtClean="0">
                        <a:solidFill>
                          <a:srgbClr val="444F53"/>
                        </a:solidFill>
                        <a:latin typeface="Cambria Math" panose="02040503050406030204" pitchFamily="18" charset="0"/>
                      </a:rPr>
                      <m:t> </m:t>
                    </m:r>
                  </m:oMath>
                </a14:m>
                <a:r>
                  <a:rPr lang="en-US" altLang="zh-CN" sz="1600" b="1" dirty="0">
                    <a:solidFill>
                      <a:srgbClr val="444F53"/>
                    </a:solidFill>
                    <a:latin typeface="Arial" panose="020B0604020202020204" pitchFamily="34" charset="0"/>
                    <a:cs typeface="Arial" panose="020B0604020202020204" pitchFamily="34" charset="0"/>
                  </a:rPr>
                  <a:t>are not very different</a:t>
                </a:r>
              </a:p>
              <a:p>
                <a:pPr algn="ctr"/>
                <a:endParaRPr lang="en-US" altLang="zh-CN" sz="1600" dirty="0">
                  <a:solidFill>
                    <a:srgbClr val="444F53"/>
                  </a:solidFill>
                  <a:latin typeface="Arial" panose="020B0604020202020204" pitchFamily="34" charset="0"/>
                  <a:cs typeface="Arial" panose="020B0604020202020204" pitchFamily="34" charset="0"/>
                </a:endParaRPr>
              </a:p>
              <a:p>
                <a:pPr algn="ctr"/>
                <a:r>
                  <a:rPr lang="en-US" altLang="zh-CN" sz="1600" b="1" dirty="0">
                    <a:solidFill>
                      <a:srgbClr val="444F53"/>
                    </a:solidFill>
                    <a:latin typeface="Arial" panose="020B0604020202020204" pitchFamily="34" charset="0"/>
                    <a:cs typeface="Arial" panose="020B0604020202020204" pitchFamily="34" charset="0"/>
                  </a:rPr>
                  <a:t>PNCD</a:t>
                </a:r>
                <a:r>
                  <a:rPr lang="en-US" altLang="zh-CN" sz="1600" dirty="0">
                    <a:solidFill>
                      <a:srgbClr val="444F53"/>
                    </a:solidFill>
                    <a:latin typeface="Arial" panose="020B0604020202020204" pitchFamily="34" charset="0"/>
                    <a:cs typeface="Arial" panose="020B0604020202020204" pitchFamily="34" charset="0"/>
                  </a:rPr>
                  <a:t> is defined as positive-negative count difference(absolute difference between the number of theses two class samples)</a:t>
                </a:r>
              </a:p>
              <a:p>
                <a:pPr algn="ctr"/>
                <a:endParaRPr lang="en-US" altLang="zh-CN" sz="1600" dirty="0">
                  <a:solidFill>
                    <a:srgbClr val="444F53"/>
                  </a:solidFill>
                  <a:latin typeface="Arial" panose="020B0604020202020204" pitchFamily="34"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r>
                        <a:rPr lang="en-US" altLang="zh-CN" sz="1600" i="1">
                          <a:solidFill>
                            <a:srgbClr val="444F53"/>
                          </a:solidFill>
                          <a:latin typeface="Cambria Math" panose="02040503050406030204" pitchFamily="18" charset="0"/>
                        </a:rPr>
                        <m:t>𝑠</m:t>
                      </m:r>
                      <m:r>
                        <a:rPr lang="en-US" altLang="zh-CN" sz="1600" i="1">
                          <a:solidFill>
                            <a:srgbClr val="444F53"/>
                          </a:solidFill>
                          <a:latin typeface="Cambria Math" panose="02040503050406030204" pitchFamily="18" charset="0"/>
                        </a:rPr>
                        <m:t>∈</m:t>
                      </m:r>
                      <m:d>
                        <m:dPr>
                          <m:begChr m:val="{"/>
                          <m:endChr m:val=""/>
                          <m:ctrlPr>
                            <a:rPr lang="zh-CN" altLang="zh-CN" sz="1600" i="1">
                              <a:solidFill>
                                <a:srgbClr val="444F53"/>
                              </a:solidFill>
                              <a:latin typeface="Cambria Math" panose="02040503050406030204" pitchFamily="18" charset="0"/>
                            </a:rPr>
                          </m:ctrlPr>
                        </m:dPr>
                        <m:e>
                          <m:eqArr>
                            <m:eqArrPr>
                              <m:ctrlPr>
                                <a:rPr lang="zh-CN" altLang="zh-CN" sz="1600" i="1">
                                  <a:solidFill>
                                    <a:srgbClr val="444F53"/>
                                  </a:solidFill>
                                  <a:latin typeface="Cambria Math" panose="02040503050406030204" pitchFamily="18" charset="0"/>
                                </a:rPr>
                              </m:ctrlPr>
                            </m:eqArrPr>
                            <m:e>
                              <m:r>
                                <a:rPr lang="en-US" altLang="zh-CN" sz="1600" i="1">
                                  <a:solidFill>
                                    <a:srgbClr val="444F53"/>
                                  </a:solidFill>
                                  <a:latin typeface="Cambria Math" panose="02040503050406030204" pitchFamily="18" charset="0"/>
                                </a:rPr>
                                <m:t>𝑢𝑛𝑠𝑡𝑎𝑏𝑙𝑒</m:t>
                              </m:r>
                              <m:r>
                                <a:rPr lang="en-US" altLang="zh-CN" sz="1600" i="1">
                                  <a:solidFill>
                                    <a:srgbClr val="444F53"/>
                                  </a:solidFill>
                                  <a:latin typeface="Cambria Math" panose="02040503050406030204" pitchFamily="18" charset="0"/>
                                </a:rPr>
                                <m:t> </m:t>
                              </m:r>
                              <m:r>
                                <a:rPr lang="en-US" altLang="zh-CN" sz="1600" i="1">
                                  <a:solidFill>
                                    <a:srgbClr val="444F53"/>
                                  </a:solidFill>
                                  <a:latin typeface="Cambria Math" panose="02040503050406030204" pitchFamily="18" charset="0"/>
                                </a:rPr>
                                <m:t>𝑠𝑎𝑚𝑝𝑙𝑒𝑠</m:t>
                              </m:r>
                              <m:r>
                                <a:rPr lang="en-US" altLang="zh-CN" sz="1600" i="1">
                                  <a:solidFill>
                                    <a:srgbClr val="444F53"/>
                                  </a:solidFill>
                                  <a:latin typeface="Cambria Math" panose="02040503050406030204" pitchFamily="18" charset="0"/>
                                </a:rPr>
                                <m:t>,        </m:t>
                              </m:r>
                              <m:r>
                                <a:rPr lang="en-US" altLang="zh-CN" sz="1600" i="1">
                                  <a:solidFill>
                                    <a:srgbClr val="444F53"/>
                                  </a:solidFill>
                                  <a:latin typeface="Cambria Math" panose="02040503050406030204" pitchFamily="18" charset="0"/>
                                </a:rPr>
                                <m:t>𝑃𝑁𝐶𝐷</m:t>
                              </m:r>
                              <m:r>
                                <a:rPr lang="en-US" altLang="zh-CN" sz="1600" i="1">
                                  <a:solidFill>
                                    <a:srgbClr val="444F53"/>
                                  </a:solidFill>
                                  <a:latin typeface="Cambria Math" panose="02040503050406030204" pitchFamily="18" charset="0"/>
                                </a:rPr>
                                <m:t> ≤ </m:t>
                              </m:r>
                              <m:r>
                                <a:rPr lang="en-US" altLang="zh-CN" sz="1600" i="1">
                                  <a:solidFill>
                                    <a:srgbClr val="444F53"/>
                                  </a:solidFill>
                                  <a:latin typeface="Cambria Math" panose="02040503050406030204" pitchFamily="18" charset="0"/>
                                </a:rPr>
                                <m:t>𝜌</m:t>
                              </m:r>
                            </m:e>
                            <m:e>
                              <m:r>
                                <a:rPr lang="en-US" altLang="zh-CN" sz="1600" i="1">
                                  <a:solidFill>
                                    <a:srgbClr val="444F53"/>
                                  </a:solidFill>
                                  <a:latin typeface="Cambria Math" panose="02040503050406030204" pitchFamily="18" charset="0"/>
                                </a:rPr>
                                <m:t>𝑠𝑡𝑎𝑏𝑙𝑒</m:t>
                              </m:r>
                              <m:r>
                                <a:rPr lang="en-US" altLang="zh-CN" sz="1600" i="1">
                                  <a:solidFill>
                                    <a:srgbClr val="444F53"/>
                                  </a:solidFill>
                                  <a:latin typeface="Cambria Math" panose="02040503050406030204" pitchFamily="18" charset="0"/>
                                </a:rPr>
                                <m:t> </m:t>
                              </m:r>
                              <m:r>
                                <a:rPr lang="en-US" altLang="zh-CN" sz="1600" i="1">
                                  <a:solidFill>
                                    <a:srgbClr val="444F53"/>
                                  </a:solidFill>
                                  <a:latin typeface="Cambria Math" panose="02040503050406030204" pitchFamily="18" charset="0"/>
                                </a:rPr>
                                <m:t>𝑠𝑎𝑚𝑝𝑙𝑒𝑠</m:t>
                              </m:r>
                              <m:r>
                                <a:rPr lang="en-US" altLang="zh-CN" sz="1600" i="1">
                                  <a:solidFill>
                                    <a:srgbClr val="444F53"/>
                                  </a:solidFill>
                                  <a:latin typeface="Cambria Math" panose="02040503050406030204" pitchFamily="18" charset="0"/>
                                </a:rPr>
                                <m:t>,                </m:t>
                              </m:r>
                              <m:r>
                                <a:rPr lang="en-US" altLang="zh-CN" sz="1600" i="1">
                                  <a:solidFill>
                                    <a:srgbClr val="444F53"/>
                                  </a:solidFill>
                                  <a:latin typeface="Cambria Math" panose="02040503050406030204" pitchFamily="18" charset="0"/>
                                </a:rPr>
                                <m:t>𝑜𝑡h𝑒𝑟𝑤𝑖𝑠𝑒</m:t>
                              </m:r>
                            </m:e>
                          </m:eqArr>
                          <m:r>
                            <a:rPr lang="en-US" altLang="zh-CN" sz="1600">
                              <a:solidFill>
                                <a:srgbClr val="444F53"/>
                              </a:solidFill>
                              <a:latin typeface="Cambria Math" panose="02040503050406030204" pitchFamily="18" charset="0"/>
                            </a:rPr>
                            <m:t>,</m:t>
                          </m:r>
                          <m:r>
                            <m:rPr>
                              <m:sty m:val="p"/>
                            </m:rPr>
                            <a:rPr lang="en-US" altLang="zh-CN" sz="1600">
                              <a:solidFill>
                                <a:srgbClr val="444F53"/>
                              </a:solidFill>
                              <a:latin typeface="Cambria Math" panose="02040503050406030204" pitchFamily="18" charset="0"/>
                            </a:rPr>
                            <m:t>with</m:t>
                          </m:r>
                          <m:r>
                            <a:rPr lang="en-US" altLang="zh-CN" sz="1600">
                              <a:solidFill>
                                <a:srgbClr val="444F53"/>
                              </a:solidFill>
                              <a:latin typeface="Cambria Math" panose="02040503050406030204" pitchFamily="18" charset="0"/>
                            </a:rPr>
                            <m:t> </m:t>
                          </m:r>
                          <m:r>
                            <a:rPr lang="en-US" altLang="zh-CN" sz="1600" i="1">
                              <a:solidFill>
                                <a:srgbClr val="444F53"/>
                              </a:solidFill>
                              <a:latin typeface="Cambria Math" panose="02040503050406030204" pitchFamily="18" charset="0"/>
                            </a:rPr>
                            <m:t>𝜌</m:t>
                          </m:r>
                          <m:r>
                            <a:rPr lang="en-US" altLang="zh-CN" sz="1600" i="1">
                              <a:solidFill>
                                <a:srgbClr val="444F53"/>
                              </a:solidFill>
                              <a:latin typeface="Cambria Math" panose="02040503050406030204" pitchFamily="18" charset="0"/>
                            </a:rPr>
                            <m:t>= </m:t>
                          </m:r>
                          <m:d>
                            <m:dPr>
                              <m:begChr m:val="{"/>
                              <m:endChr m:val=""/>
                              <m:ctrlPr>
                                <a:rPr lang="zh-CN" altLang="zh-CN" sz="1600" i="1">
                                  <a:solidFill>
                                    <a:srgbClr val="444F53"/>
                                  </a:solidFill>
                                  <a:latin typeface="Cambria Math" panose="02040503050406030204" pitchFamily="18" charset="0"/>
                                </a:rPr>
                              </m:ctrlPr>
                            </m:dPr>
                            <m:e>
                              <m:eqArr>
                                <m:eqArrPr>
                                  <m:ctrlPr>
                                    <a:rPr lang="zh-CN" altLang="zh-CN" sz="1600" i="1">
                                      <a:solidFill>
                                        <a:srgbClr val="444F53"/>
                                      </a:solidFill>
                                      <a:latin typeface="Cambria Math" panose="02040503050406030204" pitchFamily="18" charset="0"/>
                                    </a:rPr>
                                  </m:ctrlPr>
                                </m:eqArrPr>
                                <m:e>
                                  <m:r>
                                    <a:rPr lang="en-US" altLang="zh-CN" sz="1600" i="1">
                                      <a:solidFill>
                                        <a:srgbClr val="444F53"/>
                                      </a:solidFill>
                                      <a:latin typeface="Cambria Math" panose="02040503050406030204" pitchFamily="18" charset="0"/>
                                    </a:rPr>
                                    <m:t>1,              </m:t>
                                  </m:r>
                                  <m:r>
                                    <a:rPr lang="en-US" altLang="zh-CN" sz="1600" i="1">
                                      <a:solidFill>
                                        <a:srgbClr val="444F53"/>
                                      </a:solidFill>
                                      <a:latin typeface="Cambria Math" panose="02040503050406030204" pitchFamily="18" charset="0"/>
                                    </a:rPr>
                                    <m:t>𝑘</m:t>
                                  </m:r>
                                  <m:r>
                                    <a:rPr lang="en-US" altLang="zh-CN" sz="1600" i="1">
                                      <a:solidFill>
                                        <a:srgbClr val="444F53"/>
                                      </a:solidFill>
                                      <a:latin typeface="Cambria Math" panose="02040503050406030204" pitchFamily="18" charset="0"/>
                                    </a:rPr>
                                    <m:t> </m:t>
                                  </m:r>
                                  <m:r>
                                    <a:rPr lang="en-US" altLang="zh-CN" sz="1600" i="1">
                                      <a:solidFill>
                                        <a:srgbClr val="444F53"/>
                                      </a:solidFill>
                                      <a:latin typeface="Cambria Math" panose="02040503050406030204" pitchFamily="18" charset="0"/>
                                    </a:rPr>
                                    <m:t>𝑖𝑠</m:t>
                                  </m:r>
                                  <m:r>
                                    <a:rPr lang="en-US" altLang="zh-CN" sz="1600" i="1">
                                      <a:solidFill>
                                        <a:srgbClr val="444F53"/>
                                      </a:solidFill>
                                      <a:latin typeface="Cambria Math" panose="02040503050406030204" pitchFamily="18" charset="0"/>
                                    </a:rPr>
                                    <m:t> </m:t>
                                  </m:r>
                                  <m:r>
                                    <a:rPr lang="en-US" altLang="zh-CN" sz="1600" i="1">
                                      <a:solidFill>
                                        <a:srgbClr val="444F53"/>
                                      </a:solidFill>
                                      <a:latin typeface="Cambria Math" panose="02040503050406030204" pitchFamily="18" charset="0"/>
                                    </a:rPr>
                                    <m:t>𝑜𝑑𝑑</m:t>
                                  </m:r>
                                </m:e>
                                <m:e>
                                  <m:r>
                                    <a:rPr lang="en-US" altLang="zh-CN" sz="1600" i="1">
                                      <a:solidFill>
                                        <a:srgbClr val="444F53"/>
                                      </a:solidFill>
                                      <a:latin typeface="Cambria Math" panose="02040503050406030204" pitchFamily="18" charset="0"/>
                                    </a:rPr>
                                    <m:t>2,          </m:t>
                                  </m:r>
                                  <m:r>
                                    <a:rPr lang="en-US" altLang="zh-CN" sz="1600" i="1">
                                      <a:solidFill>
                                        <a:srgbClr val="444F53"/>
                                      </a:solidFill>
                                      <a:latin typeface="Cambria Math" panose="02040503050406030204" pitchFamily="18" charset="0"/>
                                    </a:rPr>
                                    <m:t>𝑜𝑡h𝑒𝑟𝑤𝑖𝑠𝑒</m:t>
                                  </m:r>
                                </m:e>
                              </m:eqArr>
                            </m:e>
                          </m:d>
                        </m:e>
                      </m:d>
                    </m:oMath>
                  </m:oMathPara>
                </a14:m>
                <a:endParaRPr lang="en-US" altLang="zh-CN" sz="1600" dirty="0">
                  <a:solidFill>
                    <a:srgbClr val="444F53"/>
                  </a:solidFill>
                  <a:latin typeface="Arial" panose="020B0604020202020204" pitchFamily="34" charset="0"/>
                  <a:cs typeface="Arial" panose="020B0604020202020204" pitchFamily="34" charset="0"/>
                </a:endParaRPr>
              </a:p>
              <a:p>
                <a:pPr algn="ctr"/>
                <a:endParaRPr lang="en-US" altLang="zh-CN" sz="1600" dirty="0">
                  <a:solidFill>
                    <a:srgbClr val="444F53"/>
                  </a:solidFill>
                  <a:latin typeface="Arial" panose="020B0604020202020204" pitchFamily="34" charset="0"/>
                  <a:cs typeface="Arial" panose="020B0604020202020204" pitchFamily="34" charset="0"/>
                </a:endParaRPr>
              </a:p>
              <a:p>
                <a:pPr algn="ctr"/>
                <a:r>
                  <a:rPr lang="en-US" altLang="zh-CN" sz="1600" dirty="0">
                    <a:solidFill>
                      <a:srgbClr val="444F53"/>
                    </a:solidFill>
                    <a:latin typeface="Arial" panose="020B0604020202020204" pitchFamily="34" charset="0"/>
                    <a:cs typeface="Arial" panose="020B0604020202020204" pitchFamily="34" charset="0"/>
                  </a:rPr>
                  <a:t>e.g. If k is assumed as 7, among the 7 nearest neighbors of </a:t>
                </a:r>
                <a14:m>
                  <m:oMath xmlns:m="http://schemas.openxmlformats.org/officeDocument/2006/math">
                    <m:r>
                      <a:rPr lang="en-US" altLang="zh-CN" sz="1600" i="1" smtClean="0">
                        <a:solidFill>
                          <a:srgbClr val="444F53"/>
                        </a:solidFill>
                        <a:latin typeface="Cambria Math" panose="02040503050406030204" pitchFamily="18" charset="0"/>
                      </a:rPr>
                      <m:t>𝑠</m:t>
                    </m:r>
                  </m:oMath>
                </a14:m>
                <a:r>
                  <a:rPr lang="en-US" altLang="zh-CN" sz="1600" dirty="0">
                    <a:solidFill>
                      <a:srgbClr val="444F53"/>
                    </a:solidFill>
                    <a:latin typeface="Arial" panose="020B0604020202020204" pitchFamily="34" charset="0"/>
                    <a:cs typeface="Arial" panose="020B0604020202020204" pitchFamily="34" charset="0"/>
                  </a:rPr>
                  <a:t>, there are 3 samples labeled as negative and other 4 are labeled as positive </a:t>
                </a:r>
                <a:r>
                  <a:rPr lang="en-US" altLang="zh-CN" sz="1600" dirty="0">
                    <a:solidFill>
                      <a:srgbClr val="444F53"/>
                    </a:solidFill>
                    <a:latin typeface="Arial" panose="020B0604020202020204" pitchFamily="34" charset="0"/>
                    <a:cs typeface="Arial" panose="020B0604020202020204" pitchFamily="34" charset="0"/>
                    <a:sym typeface="Wingdings" panose="05000000000000000000" pitchFamily="2" charset="2"/>
                  </a:rPr>
                  <a:t> </a:t>
                </a:r>
                <a14:m>
                  <m:oMath xmlns:m="http://schemas.openxmlformats.org/officeDocument/2006/math">
                    <m:r>
                      <a:rPr lang="en-US" altLang="zh-CN" sz="1600" i="1">
                        <a:solidFill>
                          <a:srgbClr val="444F53"/>
                        </a:solidFill>
                        <a:latin typeface="Cambria Math" panose="02040503050406030204" pitchFamily="18" charset="0"/>
                      </a:rPr>
                      <m:t>𝑠</m:t>
                    </m:r>
                  </m:oMath>
                </a14:m>
                <a:r>
                  <a:rPr lang="zh-CN" altLang="en-US" sz="1600" dirty="0">
                    <a:solidFill>
                      <a:srgbClr val="444F53"/>
                    </a:solidFill>
                    <a:latin typeface="Arial" panose="020B0604020202020204" pitchFamily="34" charset="0"/>
                    <a:cs typeface="Arial" panose="020B0604020202020204" pitchFamily="34" charset="0"/>
                  </a:rPr>
                  <a:t> </a:t>
                </a:r>
                <a:r>
                  <a:rPr lang="en-US" altLang="zh-CN" sz="1600" dirty="0">
                    <a:solidFill>
                      <a:srgbClr val="444F53"/>
                    </a:solidFill>
                    <a:latin typeface="Arial" panose="020B0604020202020204" pitchFamily="34" charset="0"/>
                    <a:cs typeface="Arial" panose="020B0604020202020204" pitchFamily="34" charset="0"/>
                  </a:rPr>
                  <a:t>is unstable sample</a:t>
                </a:r>
                <a:endParaRPr lang="zh-CN" altLang="en-US" sz="1600" dirty="0">
                  <a:solidFill>
                    <a:srgbClr val="444F53"/>
                  </a:solidFill>
                  <a:latin typeface="Arial" panose="020B0604020202020204" pitchFamily="34" charset="0"/>
                  <a:cs typeface="Arial" panose="020B0604020202020204" pitchFamily="34" charset="0"/>
                </a:endParaRPr>
              </a:p>
            </p:txBody>
          </p:sp>
        </mc:Choice>
        <mc:Fallback xmlns="">
          <p:sp>
            <p:nvSpPr>
              <p:cNvPr id="17" name="矩形 16">
                <a:extLst>
                  <a:ext uri="{FF2B5EF4-FFF2-40B4-BE49-F238E27FC236}">
                    <a16:creationId xmlns:a16="http://schemas.microsoft.com/office/drawing/2014/main" id="{918437AB-39D0-44A9-AC19-2C8A87DBC93A}"/>
                  </a:ext>
                </a:extLst>
              </p:cNvPr>
              <p:cNvSpPr>
                <a:spLocks noRot="1" noChangeAspect="1" noMove="1" noResize="1" noEditPoints="1" noAdjustHandles="1" noChangeArrowheads="1" noChangeShapeType="1" noTextEdit="1"/>
              </p:cNvSpPr>
              <p:nvPr/>
            </p:nvSpPr>
            <p:spPr>
              <a:xfrm>
                <a:off x="4278304" y="1364478"/>
                <a:ext cx="7655028" cy="2959225"/>
              </a:xfrm>
              <a:prstGeom prst="rect">
                <a:avLst/>
              </a:prstGeom>
              <a:blipFill>
                <a:blip r:embed="rId4"/>
                <a:stretch>
                  <a:fillRect l="-79" r="-1113" b="-1848"/>
                </a:stretch>
              </a:blipFill>
              <a:ln>
                <a:solidFill>
                  <a:schemeClr val="bg1">
                    <a:lumMod val="85000"/>
                  </a:schemeClr>
                </a:solidFill>
              </a:ln>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4566EFF5-1887-4E2B-B640-79B527D2917D}"/>
              </a:ext>
            </a:extLst>
          </p:cNvPr>
          <p:cNvSpPr txBox="1"/>
          <p:nvPr/>
        </p:nvSpPr>
        <p:spPr>
          <a:xfrm rot="5400000">
            <a:off x="8030979" y="4439685"/>
            <a:ext cx="415498"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sym typeface="Wingdings" panose="05000000000000000000" pitchFamily="2" charset="2"/>
              </a:rPr>
              <a:t></a:t>
            </a:r>
            <a:endParaRPr lang="zh-CN" altLang="en-US" dirty="0">
              <a:latin typeface="Arial" panose="020B0604020202020204" pitchFamily="34" charset="0"/>
              <a:cs typeface="Arial" panose="020B0604020202020204" pitchFamily="34" charset="0"/>
            </a:endParaRPr>
          </a:p>
        </p:txBody>
      </p:sp>
      <p:sp>
        <p:nvSpPr>
          <p:cNvPr id="26" name="文本框 25">
            <a:extLst>
              <a:ext uri="{FF2B5EF4-FFF2-40B4-BE49-F238E27FC236}">
                <a16:creationId xmlns:a16="http://schemas.microsoft.com/office/drawing/2014/main" id="{D912BA45-EA64-400F-A933-2C96C52A9F31}"/>
              </a:ext>
            </a:extLst>
          </p:cNvPr>
          <p:cNvSpPr txBox="1"/>
          <p:nvPr/>
        </p:nvSpPr>
        <p:spPr>
          <a:xfrm>
            <a:off x="49279" y="6608867"/>
            <a:ext cx="9922909" cy="338554"/>
          </a:xfrm>
          <a:prstGeom prst="rect">
            <a:avLst/>
          </a:prstGeom>
          <a:noFill/>
        </p:spPr>
        <p:txBody>
          <a:bodyPr wrap="none" rtlCol="0">
            <a:spAutoFit/>
          </a:bodyPr>
          <a:lstStyle/>
          <a:p>
            <a:r>
              <a:rPr lang="en-US" altLang="zh-CN" sz="800" dirty="0">
                <a:solidFill>
                  <a:schemeClr val="accent1">
                    <a:lumMod val="75000"/>
                  </a:schemeClr>
                </a:solidFill>
                <a:latin typeface="Arial" panose="020B0604020202020204" pitchFamily="34" charset="0"/>
                <a:cs typeface="Arial" panose="020B0604020202020204" pitchFamily="34" charset="0"/>
              </a:rPr>
              <a:t>[1] J. Yin, C. Gan, K. Zhao, X. Lin, Z. Quan, and Z.-J. Wang, “A novel model for imbalanced data classification,” in Proceedings of the AAAI Conference on Artificial Intelligence, vol. 34, no. 04, 2020, pp. 6680–6687.</a:t>
            </a:r>
          </a:p>
          <a:p>
            <a:endParaRPr lang="zh-CN" altLang="en-US" sz="800" dirty="0">
              <a:latin typeface="Arial" panose="020B0604020202020204" pitchFamily="34" charset="0"/>
              <a:cs typeface="Arial" panose="020B0604020202020204" pitchFamily="34" charset="0"/>
            </a:endParaRPr>
          </a:p>
        </p:txBody>
      </p:sp>
      <p:cxnSp>
        <p:nvCxnSpPr>
          <p:cNvPr id="27" name="直接连接符 26">
            <a:extLst>
              <a:ext uri="{FF2B5EF4-FFF2-40B4-BE49-F238E27FC236}">
                <a16:creationId xmlns:a16="http://schemas.microsoft.com/office/drawing/2014/main" id="{1D785BDD-3C6B-47EE-B553-09A3A6534074}"/>
              </a:ext>
            </a:extLst>
          </p:cNvPr>
          <p:cNvCxnSpPr/>
          <p:nvPr/>
        </p:nvCxnSpPr>
        <p:spPr>
          <a:xfrm>
            <a:off x="78030" y="6551343"/>
            <a:ext cx="11855302" cy="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2822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30143" y="2514334"/>
            <a:ext cx="3423131" cy="2249307"/>
            <a:chOff x="1872195" y="4123404"/>
            <a:chExt cx="2643007" cy="1862184"/>
          </a:xfrm>
        </p:grpSpPr>
        <p:sp>
          <p:nvSpPr>
            <p:cNvPr id="9" name="矩形 8"/>
            <p:cNvSpPr/>
            <p:nvPr/>
          </p:nvSpPr>
          <p:spPr>
            <a:xfrm>
              <a:off x="1879102" y="4476052"/>
              <a:ext cx="2636100" cy="1509536"/>
            </a:xfrm>
            <a:prstGeom prst="rect">
              <a:avLst/>
            </a:prstGeom>
            <a:solidFill>
              <a:srgbClr val="E8E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rPr>
                <a:t>Find an appropriate overall class-weight generated basically on the data coming from each data block</a:t>
              </a:r>
              <a:endParaRPr lang="zh-CN" altLang="en-US" sz="16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0" name="圆角矩形 9"/>
            <p:cNvSpPr/>
            <p:nvPr/>
          </p:nvSpPr>
          <p:spPr>
            <a:xfrm>
              <a:off x="1872195" y="4123404"/>
              <a:ext cx="2643007" cy="492544"/>
            </a:xfrm>
            <a:prstGeom prst="roundRect">
              <a:avLst>
                <a:gd name="adj" fmla="val 9741"/>
              </a:avLst>
            </a:prstGeom>
            <a:solidFill>
              <a:schemeClr val="accent1"/>
            </a:solidFill>
            <a:ln w="3810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ea typeface="微软雅黑" panose="020B0503020204020204" pitchFamily="34" charset="-122"/>
                  <a:cs typeface="Arial" panose="020B0604020202020204" pitchFamily="34" charset="0"/>
                </a:rPr>
                <a:t>Adaptive Weight Adjustment(AWA)</a:t>
              </a:r>
              <a:endParaRPr lang="zh-CN" altLang="en-US" sz="1600" b="1" dirty="0">
                <a:latin typeface="Arial" panose="020B0604020202020204" pitchFamily="34" charset="0"/>
                <a:ea typeface="微软雅黑" panose="020B0503020204020204" pitchFamily="34" charset="-122"/>
                <a:cs typeface="Arial" panose="020B0604020202020204" pitchFamily="34" charset="0"/>
              </a:endParaRPr>
            </a:p>
          </p:txBody>
        </p:sp>
      </p:grpSp>
      <p:sp>
        <p:nvSpPr>
          <p:cNvPr id="12" name="矩形: 圆角 11">
            <a:extLst>
              <a:ext uri="{FF2B5EF4-FFF2-40B4-BE49-F238E27FC236}">
                <a16:creationId xmlns:a16="http://schemas.microsoft.com/office/drawing/2014/main" id="{54FF8FED-3FA7-452E-8AD7-1A62716DDC5B}"/>
              </a:ext>
            </a:extLst>
          </p:cNvPr>
          <p:cNvSpPr/>
          <p:nvPr/>
        </p:nvSpPr>
        <p:spPr>
          <a:xfrm>
            <a:off x="4252427" y="297183"/>
            <a:ext cx="7655028" cy="644594"/>
          </a:xfrm>
          <a:prstGeom prst="roundRect">
            <a:avLst/>
          </a:prstGeom>
          <a:solidFill>
            <a:schemeClr val="accent1">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444F53"/>
                </a:solidFill>
                <a:latin typeface="Arial" panose="020B0604020202020204" pitchFamily="34" charset="0"/>
                <a:cs typeface="Arial" panose="020B0604020202020204" pitchFamily="34" charset="0"/>
              </a:rPr>
              <a:t>Get </a:t>
            </a:r>
            <a:r>
              <a:rPr lang="en-US" altLang="zh-CN" sz="1600" b="1" dirty="0">
                <a:solidFill>
                  <a:srgbClr val="444F53"/>
                </a:solidFill>
                <a:latin typeface="Arial" panose="020B0604020202020204" pitchFamily="34" charset="0"/>
                <a:cs typeface="Arial" panose="020B0604020202020204" pitchFamily="34" charset="0"/>
              </a:rPr>
              <a:t>the maximal overall gain</a:t>
            </a:r>
            <a:r>
              <a:rPr lang="en-US" altLang="zh-CN" sz="1600" dirty="0">
                <a:solidFill>
                  <a:srgbClr val="444F53"/>
                </a:solidFill>
                <a:latin typeface="Arial" panose="020B0604020202020204" pitchFamily="34" charset="0"/>
                <a:cs typeface="Arial" panose="020B0604020202020204" pitchFamily="34" charset="0"/>
              </a:rPr>
              <a:t> based on the unstable confusion matrix</a:t>
            </a:r>
          </a:p>
          <a:p>
            <a:pPr algn="ctr"/>
            <a:r>
              <a:rPr lang="en-US" altLang="zh-CN" sz="1600" b="1" dirty="0">
                <a:solidFill>
                  <a:srgbClr val="444F53"/>
                </a:solidFill>
                <a:latin typeface="Arial" panose="020B0604020202020204" pitchFamily="34" charset="0"/>
                <a:cs typeface="Arial" panose="020B0604020202020204" pitchFamily="34" charset="0"/>
              </a:rPr>
              <a:t>Update the corresponding class weight</a:t>
            </a:r>
            <a:endParaRPr lang="zh-CN" altLang="en-US" sz="1600" b="1" dirty="0">
              <a:solidFill>
                <a:srgbClr val="444F53"/>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918437AB-39D0-44A9-AC19-2C8A87DBC93A}"/>
                  </a:ext>
                </a:extLst>
              </p:cNvPr>
              <p:cNvSpPr/>
              <p:nvPr/>
            </p:nvSpPr>
            <p:spPr>
              <a:xfrm>
                <a:off x="4252427" y="865120"/>
                <a:ext cx="7655028" cy="5289284"/>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i="1" dirty="0">
                  <a:solidFill>
                    <a:srgbClr val="444F53"/>
                  </a:solidFill>
                  <a:effectLst/>
                  <a:latin typeface="Cambria Math" panose="02040503050406030204" pitchFamily="18" charset="0"/>
                  <a:ea typeface="Cambria Math" panose="02040503050406030204" pitchFamily="18" charset="0"/>
                </a:endParaRPr>
              </a:p>
              <a:p>
                <a:r>
                  <a:rPr lang="en-US" altLang="zh-CN" sz="1600" dirty="0">
                    <a:solidFill>
                      <a:srgbClr val="444F53"/>
                    </a:solidFill>
                    <a:latin typeface="Arial" panose="020B0604020202020204" pitchFamily="34" charset="0"/>
                    <a:cs typeface="Arial" panose="020B0604020202020204" pitchFamily="34" charset="0"/>
                  </a:rPr>
                  <a:t>1. The weight pair of each data block will be set as a default value:</a:t>
                </a:r>
              </a:p>
              <a:p>
                <a:pPr algn="ctr"/>
                <a:r>
                  <a:rPr lang="en-US" altLang="zh-CN" sz="1600" kern="100" dirty="0">
                    <a:solidFill>
                      <a:srgbClr val="444F53"/>
                    </a:solidFill>
                    <a:effectLst/>
                    <a:latin typeface="Arial" panose="020B0604020202020204" pitchFamily="34" charset="0"/>
                    <a:ea typeface="等线" panose="02010600030101010101" pitchFamily="2" charset="-122"/>
                    <a:cs typeface="Arial" panose="020B0604020202020204" pitchFamily="34" charset="0"/>
                  </a:rPr>
                  <a:t> </a:t>
                </a:r>
                <a:r>
                  <a:rPr lang="en-US" altLang="zh-CN" sz="1600" kern="100" dirty="0">
                    <a:solidFill>
                      <a:srgbClr val="444F53"/>
                    </a:solidFill>
                    <a:effectLst/>
                    <a:latin typeface="Arial" panose="020B0604020202020204" pitchFamily="34" charset="0"/>
                    <a:ea typeface="等线" panose="02010600030101010101" pitchFamily="2" charset="-122"/>
                    <a:cs typeface="Arial" panose="020B0604020202020204" pitchFamily="34" charset="0"/>
                    <a:sym typeface="Wingdings" panose="05000000000000000000" pitchFamily="2" charset="2"/>
                  </a:rPr>
                  <a:t></a:t>
                </a:r>
                <a14:m>
                  <m:oMath xmlns:m="http://schemas.openxmlformats.org/officeDocument/2006/math">
                    <m:d>
                      <m:dPr>
                        <m:ctrlPr>
                          <a:rPr lang="en-US" altLang="zh-CN" sz="1600" b="1" i="1" kern="100">
                            <a:solidFill>
                              <a:srgbClr val="444F53"/>
                            </a:solidFill>
                            <a:latin typeface="Cambria Math" panose="02040503050406030204" pitchFamily="18" charset="0"/>
                            <a:ea typeface="等线" panose="02010600030101010101" pitchFamily="2" charset="-122"/>
                            <a:cs typeface="Times New Roman" panose="02020603050405020304" pitchFamily="18" charset="0"/>
                          </a:rPr>
                        </m:ctrlPr>
                      </m:dPr>
                      <m:e>
                        <m:sSub>
                          <m:sSubPr>
                            <m:ctrlPr>
                              <a:rPr lang="zh-CN" altLang="zh-CN" sz="1600" b="1" i="1" kern="100">
                                <a:solidFill>
                                  <a:srgbClr val="444F53"/>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solidFill>
                                  <a:srgbClr val="444F53"/>
                                </a:solidFill>
                                <a:latin typeface="Cambria Math" panose="02040503050406030204" pitchFamily="18" charset="0"/>
                                <a:ea typeface="等线" panose="02010600030101010101" pitchFamily="2" charset="-122"/>
                                <a:cs typeface="Times New Roman" panose="02020603050405020304" pitchFamily="18" charset="0"/>
                              </a:rPr>
                              <m:t>𝑾𝒆𝒊𝒈𝒉𝒕</m:t>
                            </m:r>
                          </m:e>
                          <m:sub>
                            <m:r>
                              <a:rPr lang="en-US" altLang="zh-CN" sz="1600" b="1" i="1" kern="100" smtClean="0">
                                <a:solidFill>
                                  <a:srgbClr val="444F53"/>
                                </a:solidFill>
                                <a:latin typeface="Cambria Math" panose="02040503050406030204" pitchFamily="18" charset="0"/>
                                <a:ea typeface="等线" panose="02010600030101010101" pitchFamily="2" charset="-122"/>
                                <a:cs typeface="Times New Roman" panose="02020603050405020304" pitchFamily="18" charset="0"/>
                              </a:rPr>
                              <m:t>𝒏𝒆𝒈</m:t>
                            </m:r>
                          </m:sub>
                        </m:sSub>
                        <m:r>
                          <a:rPr lang="en-US" altLang="zh-CN" sz="1600" b="1" i="1" kern="100">
                            <a:solidFill>
                              <a:srgbClr val="444F53"/>
                            </a:solidFill>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600" b="1" i="1" kern="100">
                                <a:solidFill>
                                  <a:srgbClr val="444F53"/>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solidFill>
                                  <a:srgbClr val="444F53"/>
                                </a:solidFill>
                                <a:latin typeface="Cambria Math" panose="02040503050406030204" pitchFamily="18" charset="0"/>
                                <a:ea typeface="等线" panose="02010600030101010101" pitchFamily="2" charset="-122"/>
                                <a:cs typeface="Times New Roman" panose="02020603050405020304" pitchFamily="18" charset="0"/>
                              </a:rPr>
                              <m:t>𝑾𝒆𝒊𝒈𝒉𝒕</m:t>
                            </m:r>
                          </m:e>
                          <m:sub>
                            <m:r>
                              <a:rPr lang="en-US" altLang="zh-CN" sz="1600" b="1" i="1" kern="100" smtClean="0">
                                <a:solidFill>
                                  <a:srgbClr val="444F53"/>
                                </a:solidFill>
                                <a:latin typeface="Cambria Math" panose="02040503050406030204" pitchFamily="18" charset="0"/>
                                <a:ea typeface="等线" panose="02010600030101010101" pitchFamily="2" charset="-122"/>
                                <a:cs typeface="Times New Roman" panose="02020603050405020304" pitchFamily="18" charset="0"/>
                              </a:rPr>
                              <m:t>𝒑𝒐𝒔</m:t>
                            </m:r>
                          </m:sub>
                        </m:sSub>
                      </m:e>
                    </m:d>
                    <m:r>
                      <a:rPr lang="en-US" altLang="zh-CN" sz="1600" b="0" i="1" kern="100" smtClean="0">
                        <a:solidFill>
                          <a:srgbClr val="444F53"/>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1600" i="1" kern="100">
                        <a:solidFill>
                          <a:srgbClr val="444F53"/>
                        </a:solidFill>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600" i="1" kern="100">
                            <a:solidFill>
                              <a:srgbClr val="444F53"/>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𝑊𝑒𝑖𝑔h𝑡</m:t>
                        </m:r>
                      </m:e>
                      <m:sub>
                        <m:r>
                          <a:rPr lang="en-US" altLang="zh-CN" sz="1600" i="1" kern="100">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𝑑𝑒𝑓𝑎𝑢𝑙𝑡</m:t>
                        </m:r>
                      </m:sub>
                    </m:sSub>
                    <m:r>
                      <a:rPr lang="en-US" altLang="zh-CN" sz="1600" i="1" kern="100">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600" i="1" kern="100">
                            <a:solidFill>
                              <a:srgbClr val="444F53"/>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𝑊𝑒𝑖𝑔h𝑡</m:t>
                        </m:r>
                      </m:e>
                      <m:sub>
                        <m:r>
                          <a:rPr lang="en-US" altLang="zh-CN" sz="1600" i="1" kern="100">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𝑑𝑒𝑓𝑎𝑢𝑙𝑡</m:t>
                        </m:r>
                      </m:sub>
                    </m:sSub>
                    <m:r>
                      <a:rPr lang="en-US" altLang="zh-CN" sz="1600" i="1" kern="100">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1600" dirty="0">
                    <a:solidFill>
                      <a:srgbClr val="444F53"/>
                    </a:solidFill>
                    <a:latin typeface="Arial" panose="020B0604020202020204" pitchFamily="34" charset="0"/>
                    <a:cs typeface="Arial" panose="020B0604020202020204" pitchFamily="34" charset="0"/>
                  </a:rPr>
                  <a:t> = </a:t>
                </a:r>
                <a:r>
                  <a:rPr lang="en-US" altLang="zh-CN" sz="1600" b="1" dirty="0">
                    <a:solidFill>
                      <a:srgbClr val="444F53"/>
                    </a:solidFill>
                    <a:latin typeface="Arial" panose="020B0604020202020204" pitchFamily="34" charset="0"/>
                    <a:cs typeface="Arial" panose="020B0604020202020204" pitchFamily="34" charset="0"/>
                  </a:rPr>
                  <a:t>(1,1) </a:t>
                </a:r>
              </a:p>
              <a:p>
                <a:endParaRPr lang="en-US" altLang="zh-CN" sz="1600" dirty="0">
                  <a:solidFill>
                    <a:srgbClr val="444F53"/>
                  </a:solidFill>
                  <a:latin typeface="Arial" panose="020B0604020202020204" pitchFamily="34" charset="0"/>
                  <a:cs typeface="Arial" panose="020B0604020202020204" pitchFamily="34" charset="0"/>
                </a:endParaRPr>
              </a:p>
              <a:p>
                <a:r>
                  <a:rPr lang="en-US" altLang="zh-CN" sz="1600" dirty="0">
                    <a:solidFill>
                      <a:srgbClr val="444F53"/>
                    </a:solidFill>
                    <a:latin typeface="Arial" panose="020B0604020202020204" pitchFamily="34" charset="0"/>
                    <a:cs typeface="Arial" panose="020B0604020202020204" pitchFamily="34" charset="0"/>
                  </a:rPr>
                  <a:t>2. Calculate three gains(default gain, positive gain and negative gain):</a:t>
                </a:r>
              </a:p>
              <a:p>
                <a:endParaRPr lang="en-US" altLang="zh-CN" sz="1600" dirty="0">
                  <a:solidFill>
                    <a:srgbClr val="444F53"/>
                  </a:solidFill>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d>
                        <m:dPr>
                          <m:begChr m:val="{"/>
                          <m:endChr m:val=""/>
                          <m:ctrlPr>
                            <a:rPr lang="zh-CN" altLang="zh-CN" sz="1600" i="1" smtClean="0">
                              <a:solidFill>
                                <a:srgbClr val="444F53"/>
                              </a:solidFill>
                              <a:effectLst/>
                              <a:latin typeface="Cambria Math" panose="02040503050406030204" pitchFamily="18" charset="0"/>
                              <a:ea typeface="Cambria Math" panose="02040503050406030204" pitchFamily="18" charset="0"/>
                            </a:rPr>
                          </m:ctrlPr>
                        </m:dPr>
                        <m:e>
                          <m:eqArr>
                            <m:eqArrPr>
                              <m:ctrlPr>
                                <a:rPr lang="zh-CN" altLang="zh-CN" sz="1600" i="1">
                                  <a:solidFill>
                                    <a:srgbClr val="444F53"/>
                                  </a:solidFill>
                                  <a:effectLst/>
                                  <a:latin typeface="Cambria Math" panose="02040503050406030204" pitchFamily="18" charset="0"/>
                                  <a:ea typeface="Cambria Math" panose="02040503050406030204" pitchFamily="18" charset="0"/>
                                </a:rPr>
                              </m:ctrlPr>
                            </m:eqArrPr>
                            <m:e>
                              <m:sSub>
                                <m:sSubPr>
                                  <m:ctrlPr>
                                    <a:rPr lang="zh-CN" altLang="zh-CN" sz="1600" i="1">
                                      <a:solidFill>
                                        <a:srgbClr val="444F53"/>
                                      </a:solidFill>
                                      <a:effectLst/>
                                      <a:latin typeface="Cambria Math" panose="02040503050406030204" pitchFamily="18" charset="0"/>
                                      <a:ea typeface="Cambria Math" panose="02040503050406030204" pitchFamily="18" charset="0"/>
                                    </a:rPr>
                                  </m:ctrlPr>
                                </m:sSubPr>
                                <m:e>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𝑔</m:t>
                                  </m:r>
                                </m:e>
                                <m:sub>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𝑑</m:t>
                                  </m:r>
                                </m:sub>
                              </m:sSub>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m:t>
                              </m:r>
                              <m:d>
                                <m:dPr>
                                  <m:ctrlPr>
                                    <a:rPr lang="zh-CN" altLang="zh-CN" sz="1600" i="1">
                                      <a:solidFill>
                                        <a:srgbClr val="444F53"/>
                                      </a:solidFill>
                                      <a:effectLst/>
                                      <a:latin typeface="Cambria Math" panose="02040503050406030204" pitchFamily="18" charset="0"/>
                                      <a:ea typeface="Cambria Math" panose="02040503050406030204" pitchFamily="18" charset="0"/>
                                    </a:rPr>
                                  </m:ctrlPr>
                                </m:dPr>
                                <m:e>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𝑢</m:t>
                                  </m:r>
                                  <m:d>
                                    <m:dPr>
                                      <m:ctrlPr>
                                        <a:rPr lang="zh-CN" altLang="zh-CN" sz="1600" i="1">
                                          <a:solidFill>
                                            <a:srgbClr val="444F53"/>
                                          </a:solidFill>
                                          <a:effectLst/>
                                          <a:latin typeface="Cambria Math" panose="02040503050406030204" pitchFamily="18" charset="0"/>
                                          <a:ea typeface="Cambria Math" panose="02040503050406030204" pitchFamily="18" charset="0"/>
                                        </a:rPr>
                                      </m:ctrlPr>
                                    </m:dPr>
                                    <m:e>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1,1</m:t>
                                      </m:r>
                                    </m:e>
                                  </m:d>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𝑢</m:t>
                                  </m:r>
                                  <m:d>
                                    <m:dPr>
                                      <m:ctrlPr>
                                        <a:rPr lang="zh-CN" altLang="zh-CN" sz="1600" i="1">
                                          <a:solidFill>
                                            <a:srgbClr val="444F53"/>
                                          </a:solidFill>
                                          <a:effectLst/>
                                          <a:latin typeface="Cambria Math" panose="02040503050406030204" pitchFamily="18" charset="0"/>
                                          <a:ea typeface="Cambria Math" panose="02040503050406030204" pitchFamily="18" charset="0"/>
                                        </a:rPr>
                                      </m:ctrlPr>
                                    </m:dPr>
                                    <m:e>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1,0</m:t>
                                      </m:r>
                                    </m:e>
                                  </m:d>
                                </m:e>
                              </m:d>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m:t>
                              </m:r>
                              <m:d>
                                <m:dPr>
                                  <m:ctrlPr>
                                    <a:rPr lang="zh-CN" altLang="zh-CN" sz="1600" i="1">
                                      <a:solidFill>
                                        <a:srgbClr val="444F53"/>
                                      </a:solidFill>
                                      <a:effectLst/>
                                      <a:latin typeface="Cambria Math" panose="02040503050406030204" pitchFamily="18" charset="0"/>
                                      <a:ea typeface="Cambria Math" panose="02040503050406030204" pitchFamily="18" charset="0"/>
                                    </a:rPr>
                                  </m:ctrlPr>
                                </m:dPr>
                                <m:e>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𝑢</m:t>
                                  </m:r>
                                  <m:d>
                                    <m:dPr>
                                      <m:ctrlPr>
                                        <a:rPr lang="zh-CN" altLang="zh-CN" sz="1600" i="1">
                                          <a:solidFill>
                                            <a:srgbClr val="444F53"/>
                                          </a:solidFill>
                                          <a:effectLst/>
                                          <a:latin typeface="Cambria Math" panose="02040503050406030204" pitchFamily="18" charset="0"/>
                                          <a:ea typeface="Cambria Math" panose="02040503050406030204" pitchFamily="18" charset="0"/>
                                        </a:rPr>
                                      </m:ctrlPr>
                                    </m:dPr>
                                    <m:e>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0,0</m:t>
                                      </m:r>
                                    </m:e>
                                  </m:d>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𝑢</m:t>
                                  </m:r>
                                  <m:d>
                                    <m:dPr>
                                      <m:ctrlPr>
                                        <a:rPr lang="zh-CN" altLang="zh-CN" sz="1600" i="1">
                                          <a:solidFill>
                                            <a:srgbClr val="444F53"/>
                                          </a:solidFill>
                                          <a:effectLst/>
                                          <a:latin typeface="Cambria Math" panose="02040503050406030204" pitchFamily="18" charset="0"/>
                                          <a:ea typeface="Cambria Math" panose="02040503050406030204" pitchFamily="18" charset="0"/>
                                        </a:rPr>
                                      </m:ctrlPr>
                                    </m:dPr>
                                    <m:e>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0,1</m:t>
                                      </m:r>
                                    </m:e>
                                  </m:d>
                                </m:e>
                              </m:d>
                            </m:e>
                            <m:e>
                              <m:sSub>
                                <m:sSubPr>
                                  <m:ctrlPr>
                                    <a:rPr lang="zh-CN" altLang="zh-CN" sz="1600" i="1">
                                      <a:solidFill>
                                        <a:srgbClr val="444F53"/>
                                      </a:solidFill>
                                      <a:effectLst/>
                                      <a:latin typeface="Cambria Math" panose="02040503050406030204" pitchFamily="18" charset="0"/>
                                      <a:ea typeface="Cambria Math" panose="02040503050406030204" pitchFamily="18" charset="0"/>
                                    </a:rPr>
                                  </m:ctrlPr>
                                </m:sSubPr>
                                <m:e>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𝑔</m:t>
                                  </m:r>
                                </m:e>
                                <m:sub>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𝑝</m:t>
                                  </m:r>
                                </m:sub>
                              </m:sSub>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𝑢</m:t>
                              </m:r>
                              <m:d>
                                <m:dPr>
                                  <m:ctrlPr>
                                    <a:rPr lang="zh-CN" altLang="zh-CN" sz="1600" i="1">
                                      <a:solidFill>
                                        <a:srgbClr val="444F53"/>
                                      </a:solidFill>
                                      <a:effectLst/>
                                      <a:latin typeface="Cambria Math" panose="02040503050406030204" pitchFamily="18" charset="0"/>
                                      <a:ea typeface="Cambria Math" panose="02040503050406030204" pitchFamily="18" charset="0"/>
                                    </a:rPr>
                                  </m:ctrlPr>
                                </m:dPr>
                                <m:e>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1,1</m:t>
                                  </m:r>
                                </m:e>
                              </m:d>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𝑢</m:t>
                              </m:r>
                              <m:d>
                                <m:dPr>
                                  <m:ctrlPr>
                                    <a:rPr lang="zh-CN" altLang="zh-CN" sz="1600" i="1">
                                      <a:solidFill>
                                        <a:srgbClr val="444F53"/>
                                      </a:solidFill>
                                      <a:effectLst/>
                                      <a:latin typeface="Cambria Math" panose="02040503050406030204" pitchFamily="18" charset="0"/>
                                      <a:ea typeface="Cambria Math" panose="02040503050406030204" pitchFamily="18" charset="0"/>
                                    </a:rPr>
                                  </m:ctrlPr>
                                </m:dPr>
                                <m:e>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1,0</m:t>
                                  </m:r>
                                </m:e>
                              </m:d>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𝑢</m:t>
                              </m:r>
                              <m:d>
                                <m:dPr>
                                  <m:ctrlPr>
                                    <a:rPr lang="zh-CN" altLang="zh-CN" sz="1600" i="1">
                                      <a:solidFill>
                                        <a:srgbClr val="444F53"/>
                                      </a:solidFill>
                                      <a:effectLst/>
                                      <a:latin typeface="Cambria Math" panose="02040503050406030204" pitchFamily="18" charset="0"/>
                                      <a:ea typeface="Cambria Math" panose="02040503050406030204" pitchFamily="18" charset="0"/>
                                    </a:rPr>
                                  </m:ctrlPr>
                                </m:dPr>
                                <m:e>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0,0</m:t>
                                  </m:r>
                                </m:e>
                              </m:d>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𝑢</m:t>
                              </m:r>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(0,1))</m:t>
                              </m:r>
                            </m:e>
                            <m:e>
                              <m:sSub>
                                <m:sSubPr>
                                  <m:ctrlPr>
                                    <a:rPr lang="zh-CN" altLang="zh-CN" sz="1600" i="1">
                                      <a:solidFill>
                                        <a:srgbClr val="444F53"/>
                                      </a:solidFill>
                                      <a:effectLst/>
                                      <a:latin typeface="Cambria Math" panose="02040503050406030204" pitchFamily="18" charset="0"/>
                                      <a:ea typeface="Cambria Math" panose="02040503050406030204" pitchFamily="18" charset="0"/>
                                    </a:rPr>
                                  </m:ctrlPr>
                                </m:sSubPr>
                                <m:e>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𝑔</m:t>
                                  </m:r>
                                </m:e>
                                <m:sub>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m:t>
                              </m:r>
                              <m:d>
                                <m:dPr>
                                  <m:ctrlPr>
                                    <a:rPr lang="zh-CN" altLang="zh-CN" sz="1600" i="1">
                                      <a:solidFill>
                                        <a:srgbClr val="444F53"/>
                                      </a:solidFill>
                                      <a:effectLst/>
                                      <a:latin typeface="Cambria Math" panose="02040503050406030204" pitchFamily="18" charset="0"/>
                                      <a:ea typeface="Cambria Math" panose="02040503050406030204" pitchFamily="18" charset="0"/>
                                    </a:rPr>
                                  </m:ctrlPr>
                                </m:dPr>
                                <m:e>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𝑢</m:t>
                                  </m:r>
                                  <m:d>
                                    <m:dPr>
                                      <m:ctrlPr>
                                        <a:rPr lang="zh-CN" altLang="zh-CN" sz="1600" i="1">
                                          <a:solidFill>
                                            <a:srgbClr val="444F53"/>
                                          </a:solidFill>
                                          <a:effectLst/>
                                          <a:latin typeface="Cambria Math" panose="02040503050406030204" pitchFamily="18" charset="0"/>
                                          <a:ea typeface="Cambria Math" panose="02040503050406030204" pitchFamily="18" charset="0"/>
                                        </a:rPr>
                                      </m:ctrlPr>
                                    </m:dPr>
                                    <m:e>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1,1</m:t>
                                      </m:r>
                                    </m:e>
                                  </m:d>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𝑢</m:t>
                                  </m:r>
                                  <m:d>
                                    <m:dPr>
                                      <m:ctrlPr>
                                        <a:rPr lang="zh-CN" altLang="zh-CN" sz="1600" i="1">
                                          <a:solidFill>
                                            <a:srgbClr val="444F53"/>
                                          </a:solidFill>
                                          <a:effectLst/>
                                          <a:latin typeface="Cambria Math" panose="02040503050406030204" pitchFamily="18" charset="0"/>
                                          <a:ea typeface="Cambria Math" panose="02040503050406030204" pitchFamily="18" charset="0"/>
                                        </a:rPr>
                                      </m:ctrlPr>
                                    </m:dPr>
                                    <m:e>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1,0</m:t>
                                      </m:r>
                                    </m:e>
                                  </m:d>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𝑢</m:t>
                                  </m:r>
                                  <m:d>
                                    <m:dPr>
                                      <m:ctrlPr>
                                        <a:rPr lang="zh-CN" altLang="zh-CN" sz="1600" i="1">
                                          <a:solidFill>
                                            <a:srgbClr val="444F53"/>
                                          </a:solidFill>
                                          <a:effectLst/>
                                          <a:latin typeface="Cambria Math" panose="02040503050406030204" pitchFamily="18" charset="0"/>
                                          <a:ea typeface="Cambria Math" panose="02040503050406030204" pitchFamily="18" charset="0"/>
                                        </a:rPr>
                                      </m:ctrlPr>
                                    </m:dPr>
                                    <m:e>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0,0</m:t>
                                      </m:r>
                                    </m:e>
                                  </m:d>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𝑢</m:t>
                                  </m:r>
                                  <m:d>
                                    <m:dPr>
                                      <m:ctrlPr>
                                        <a:rPr lang="zh-CN" altLang="zh-CN" sz="1600" i="1">
                                          <a:solidFill>
                                            <a:srgbClr val="444F53"/>
                                          </a:solidFill>
                                          <a:effectLst/>
                                          <a:latin typeface="Cambria Math" panose="02040503050406030204" pitchFamily="18" charset="0"/>
                                          <a:ea typeface="Cambria Math" panose="02040503050406030204" pitchFamily="18" charset="0"/>
                                        </a:rPr>
                                      </m:ctrlPr>
                                    </m:dPr>
                                    <m:e>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0,1</m:t>
                                      </m:r>
                                    </m:e>
                                  </m:d>
                                </m:e>
                              </m:d>
                            </m:e>
                          </m:eqArr>
                        </m:e>
                      </m:d>
                    </m:oMath>
                  </m:oMathPara>
                </a14:m>
                <a:endParaRPr lang="en-US" altLang="zh-CN" sz="1600" dirty="0">
                  <a:solidFill>
                    <a:srgbClr val="444F53"/>
                  </a:solidFill>
                  <a:latin typeface="Arial" panose="020B0604020202020204" pitchFamily="34" charset="0"/>
                  <a:cs typeface="Arial" panose="020B0604020202020204" pitchFamily="34" charset="0"/>
                </a:endParaRPr>
              </a:p>
              <a:p>
                <a:endParaRPr lang="en-US" altLang="zh-CN" sz="1600" dirty="0">
                  <a:solidFill>
                    <a:srgbClr val="444F53"/>
                  </a:solidFill>
                  <a:latin typeface="Arial" panose="020B0604020202020204" pitchFamily="34" charset="0"/>
                  <a:cs typeface="Arial" panose="020B0604020202020204" pitchFamily="34" charset="0"/>
                </a:endParaRPr>
              </a:p>
              <a:p>
                <a:r>
                  <a:rPr lang="en-US" altLang="zh-CN" sz="1600" dirty="0">
                    <a:solidFill>
                      <a:srgbClr val="444F53"/>
                    </a:solidFill>
                    <a:latin typeface="Arial" panose="020B0604020202020204" pitchFamily="34" charset="0"/>
                    <a:cs typeface="Arial" panose="020B0604020202020204" pitchFamily="34" charset="0"/>
                  </a:rPr>
                  <a:t>3. Update the weight pair based on the maximal overall gain</a:t>
                </a:r>
              </a:p>
              <a:p>
                <a:endParaRPr lang="en-US" altLang="zh-CN" sz="1600" dirty="0">
                  <a:solidFill>
                    <a:srgbClr val="444F53"/>
                  </a:solidFill>
                  <a:latin typeface="Arial" panose="020B0604020202020204" pitchFamily="34" charset="0"/>
                  <a:cs typeface="Arial" panose="020B0604020202020204" pitchFamily="34" charset="0"/>
                </a:endParaRPr>
              </a:p>
              <a:p>
                <a:endParaRPr lang="en-US" altLang="zh-CN" sz="1600" dirty="0">
                  <a:solidFill>
                    <a:srgbClr val="444F53"/>
                  </a:solidFill>
                  <a:latin typeface="Arial" panose="020B0604020202020204" pitchFamily="34" charset="0"/>
                  <a:cs typeface="Arial" panose="020B0604020202020204" pitchFamily="34" charset="0"/>
                </a:endParaRPr>
              </a:p>
              <a:p>
                <a:endParaRPr lang="en-US" altLang="zh-CN" sz="1600" dirty="0">
                  <a:solidFill>
                    <a:srgbClr val="444F53"/>
                  </a:solidFill>
                  <a:latin typeface="Arial" panose="020B0604020202020204" pitchFamily="34" charset="0"/>
                  <a:cs typeface="Arial" panose="020B0604020202020204" pitchFamily="34" charset="0"/>
                </a:endParaRPr>
              </a:p>
              <a:p>
                <a:endParaRPr lang="en-US" altLang="zh-CN" sz="1600" dirty="0">
                  <a:solidFill>
                    <a:srgbClr val="444F53"/>
                  </a:solidFill>
                  <a:latin typeface="Arial" panose="020B0604020202020204" pitchFamily="34" charset="0"/>
                  <a:cs typeface="Arial" panose="020B0604020202020204" pitchFamily="34" charset="0"/>
                </a:endParaRPr>
              </a:p>
              <a:p>
                <a:endParaRPr lang="en-US" altLang="zh-CN" sz="1600" dirty="0">
                  <a:solidFill>
                    <a:srgbClr val="444F53"/>
                  </a:solidFill>
                  <a:latin typeface="Arial" panose="020B0604020202020204" pitchFamily="34" charset="0"/>
                  <a:cs typeface="Arial" panose="020B0604020202020204" pitchFamily="34" charset="0"/>
                </a:endParaRPr>
              </a:p>
              <a:p>
                <a:endParaRPr lang="en-US" altLang="zh-CN" sz="1600" dirty="0">
                  <a:solidFill>
                    <a:srgbClr val="444F53"/>
                  </a:solidFill>
                  <a:latin typeface="Arial" panose="020B0604020202020204" pitchFamily="34" charset="0"/>
                  <a:cs typeface="Arial" panose="020B0604020202020204" pitchFamily="34" charset="0"/>
                </a:endParaRPr>
              </a:p>
              <a:p>
                <a:endParaRPr lang="en-US" altLang="zh-CN" sz="1600" dirty="0">
                  <a:solidFill>
                    <a:srgbClr val="444F53"/>
                  </a:solidFill>
                  <a:latin typeface="Arial" panose="020B0604020202020204" pitchFamily="34" charset="0"/>
                  <a:cs typeface="Arial" panose="020B0604020202020204" pitchFamily="34" charset="0"/>
                </a:endParaRPr>
              </a:p>
              <a:p>
                <a:endParaRPr lang="zh-CN" altLang="en-US" sz="1600" dirty="0">
                  <a:solidFill>
                    <a:srgbClr val="444F53"/>
                  </a:solidFill>
                  <a:latin typeface="Arial" panose="020B0604020202020204" pitchFamily="34" charset="0"/>
                  <a:cs typeface="Arial" panose="020B0604020202020204" pitchFamily="34" charset="0"/>
                </a:endParaRPr>
              </a:p>
              <a:p>
                <a:endParaRPr lang="en-US" altLang="zh-CN" sz="1600" dirty="0">
                  <a:solidFill>
                    <a:srgbClr val="444F53"/>
                  </a:solidFill>
                  <a:latin typeface="Arial" panose="020B0604020202020204" pitchFamily="34" charset="0"/>
                  <a:cs typeface="Arial" panose="020B0604020202020204" pitchFamily="34" charset="0"/>
                </a:endParaRPr>
              </a:p>
              <a:p>
                <a:endParaRPr lang="en-US" altLang="zh-CN" sz="1600" dirty="0">
                  <a:solidFill>
                    <a:srgbClr val="444F53"/>
                  </a:solidFill>
                  <a:latin typeface="Arial" panose="020B0604020202020204" pitchFamily="34" charset="0"/>
                  <a:cs typeface="Arial" panose="020B0604020202020204" pitchFamily="34" charset="0"/>
                </a:endParaRPr>
              </a:p>
              <a:p>
                <a:pPr algn="ctr"/>
                <a:endParaRPr lang="zh-CN" altLang="en-US" sz="1600" dirty="0">
                  <a:solidFill>
                    <a:srgbClr val="444F53"/>
                  </a:solidFill>
                  <a:latin typeface="Arial" panose="020B0604020202020204" pitchFamily="34" charset="0"/>
                  <a:cs typeface="Arial" panose="020B0604020202020204" pitchFamily="34" charset="0"/>
                </a:endParaRPr>
              </a:p>
            </p:txBody>
          </p:sp>
        </mc:Choice>
        <mc:Fallback xmlns="">
          <p:sp>
            <p:nvSpPr>
              <p:cNvPr id="17" name="矩形 16">
                <a:extLst>
                  <a:ext uri="{FF2B5EF4-FFF2-40B4-BE49-F238E27FC236}">
                    <a16:creationId xmlns:a16="http://schemas.microsoft.com/office/drawing/2014/main" id="{918437AB-39D0-44A9-AC19-2C8A87DBC93A}"/>
                  </a:ext>
                </a:extLst>
              </p:cNvPr>
              <p:cNvSpPr>
                <a:spLocks noRot="1" noChangeAspect="1" noMove="1" noResize="1" noEditPoints="1" noAdjustHandles="1" noChangeArrowheads="1" noChangeShapeType="1" noTextEdit="1"/>
              </p:cNvSpPr>
              <p:nvPr/>
            </p:nvSpPr>
            <p:spPr>
              <a:xfrm>
                <a:off x="4252427" y="865120"/>
                <a:ext cx="7655028" cy="5289284"/>
              </a:xfrm>
              <a:prstGeom prst="rect">
                <a:avLst/>
              </a:prstGeom>
              <a:blipFill>
                <a:blip r:embed="rId3"/>
                <a:stretch>
                  <a:fillRect l="-398"/>
                </a:stretch>
              </a:blipFill>
              <a:ln>
                <a:solidFill>
                  <a:schemeClr val="bg1">
                    <a:lumMod val="85000"/>
                  </a:schemeClr>
                </a:solidFill>
              </a:ln>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E194C4BE-F26B-4209-91FA-76FFE328096F}"/>
              </a:ext>
            </a:extLst>
          </p:cNvPr>
          <p:cNvSpPr/>
          <p:nvPr/>
        </p:nvSpPr>
        <p:spPr>
          <a:xfrm>
            <a:off x="6528262" y="2250712"/>
            <a:ext cx="201780" cy="2299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F96BA6E8-D74C-4613-B01F-01079FDD02E5}"/>
              </a:ext>
            </a:extLst>
          </p:cNvPr>
          <p:cNvSpPr txBox="1"/>
          <p:nvPr/>
        </p:nvSpPr>
        <p:spPr>
          <a:xfrm>
            <a:off x="6123378" y="1973712"/>
            <a:ext cx="976669" cy="307777"/>
          </a:xfrm>
          <a:prstGeom prst="rect">
            <a:avLst/>
          </a:prstGeom>
          <a:noFill/>
        </p:spPr>
        <p:txBody>
          <a:bodyPr wrap="square" rtlCol="0">
            <a:spAutoFit/>
          </a:bodyPr>
          <a:lstStyle/>
          <a:p>
            <a:r>
              <a:rPr lang="en-US" altLang="zh-CN" sz="1400" b="1" dirty="0">
                <a:solidFill>
                  <a:srgbClr val="FF0000"/>
                </a:solidFill>
              </a:rPr>
              <a:t>Cost ratio</a:t>
            </a:r>
            <a:endParaRPr lang="zh-CN" altLang="en-US" sz="1400" b="1" dirty="0">
              <a:solidFill>
                <a:srgbClr val="FF0000"/>
              </a:solidFill>
            </a:endParaRPr>
          </a:p>
        </p:txBody>
      </p:sp>
      <mc:AlternateContent xmlns:mc="http://schemas.openxmlformats.org/markup-compatibility/2006" xmlns:a14="http://schemas.microsoft.com/office/drawing/2010/main">
        <mc:Choice Requires="a14">
          <p:graphicFrame>
            <p:nvGraphicFramePr>
              <p:cNvPr id="13" name="表格 2">
                <a:extLst>
                  <a:ext uri="{FF2B5EF4-FFF2-40B4-BE49-F238E27FC236}">
                    <a16:creationId xmlns:a16="http://schemas.microsoft.com/office/drawing/2014/main" id="{B30AD483-95E5-47FD-B1D1-6F0C6BDEBC3E}"/>
                  </a:ext>
                </a:extLst>
              </p:cNvPr>
              <p:cNvGraphicFramePr>
                <a:graphicFrameLocks noGrp="1"/>
              </p:cNvGraphicFramePr>
              <p:nvPr>
                <p:extLst>
                  <p:ext uri="{D42A27DB-BD31-4B8C-83A1-F6EECF244321}">
                    <p14:modId xmlns:p14="http://schemas.microsoft.com/office/powerpoint/2010/main" val="1959077225"/>
                  </p:ext>
                </p:extLst>
              </p:nvPr>
            </p:nvGraphicFramePr>
            <p:xfrm>
              <a:off x="5522091" y="3789616"/>
              <a:ext cx="5321343" cy="1271970"/>
            </p:xfrm>
            <a:graphic>
              <a:graphicData uri="http://schemas.openxmlformats.org/drawingml/2006/table">
                <a:tbl>
                  <a:tblPr firstRow="1" bandRow="1">
                    <a:tableStyleId>{5C22544A-7EE6-4342-B048-85BDC9FD1C3A}</a:tableStyleId>
                  </a:tblPr>
                  <a:tblGrid>
                    <a:gridCol w="1503650">
                      <a:extLst>
                        <a:ext uri="{9D8B030D-6E8A-4147-A177-3AD203B41FA5}">
                          <a16:colId xmlns:a16="http://schemas.microsoft.com/office/drawing/2014/main" val="3769207303"/>
                        </a:ext>
                      </a:extLst>
                    </a:gridCol>
                    <a:gridCol w="3817693">
                      <a:extLst>
                        <a:ext uri="{9D8B030D-6E8A-4147-A177-3AD203B41FA5}">
                          <a16:colId xmlns:a16="http://schemas.microsoft.com/office/drawing/2014/main" val="1095224530"/>
                        </a:ext>
                      </a:extLst>
                    </a:gridCol>
                  </a:tblGrid>
                  <a:tr h="254801">
                    <a:tc>
                      <a:txBody>
                        <a:bodyPr/>
                        <a:lstStyle/>
                        <a:p>
                          <a:pPr algn="l">
                            <a:lnSpc>
                              <a:spcPct val="150000"/>
                            </a:lnSpc>
                            <a:spcBef>
                              <a:spcPts val="1200"/>
                            </a:spcBef>
                            <a:spcAft>
                              <a:spcPts val="1200"/>
                            </a:spcAft>
                          </a:pPr>
                          <a14:m>
                            <m:oMath xmlns:m="http://schemas.openxmlformats.org/officeDocument/2006/math">
                              <m:sSub>
                                <m:sSubPr>
                                  <m:ctrlPr>
                                    <a:rPr lang="zh-CN" sz="1100" i="1" kern="100"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𝑔</m:t>
                                  </m:r>
                                </m:e>
                                <m:sub>
                                  <m:r>
                                    <a:rPr lang="en-US" sz="1100"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𝑑</m:t>
                                  </m:r>
                                </m:sub>
                              </m:sSub>
                            </m:oMath>
                          </a14:m>
                          <a:r>
                            <a:rPr lang="en-US" sz="1100" kern="100" dirty="0">
                              <a:solidFill>
                                <a:schemeClr val="tx1"/>
                              </a:solidFill>
                              <a:effectLst/>
                              <a:latin typeface="Arial" panose="020B0604020202020204" pitchFamily="34" charset="0"/>
                              <a:ea typeface="等线" panose="02010600030101010101" pitchFamily="2" charset="-122"/>
                              <a:cs typeface="Times New Roman" panose="02020603050405020304" pitchFamily="18" charset="0"/>
                            </a:rPr>
                            <a:t> maximal:</a:t>
                          </a:r>
                          <a:endParaRPr lang="zh-CN" sz="11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algn="ctr">
                            <a:lnSpc>
                              <a:spcPct val="150000"/>
                            </a:lnSpc>
                            <a:spcBef>
                              <a:spcPts val="1200"/>
                            </a:spcBef>
                            <a:spcAft>
                              <a:spcPts val="1200"/>
                            </a:spcAft>
                          </a:pPr>
                          <a14:m>
                            <m:oMathPara xmlns:m="http://schemas.openxmlformats.org/officeDocument/2006/math">
                              <m:oMathParaPr>
                                <m:jc m:val="centerGroup"/>
                              </m:oMathParaPr>
                              <m:oMath xmlns:m="http://schemas.openxmlformats.org/officeDocument/2006/math">
                                <m:r>
                                  <a:rPr lang="en-US" sz="1100" i="1" kern="100"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𝑊𝑒𝑖𝑔h𝑡</m:t>
                                </m:r>
                                <m:r>
                                  <a:rPr lang="en-US" sz="1100" i="1" kern="100"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sz="1100" i="1" kern="1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𝑊𝑒𝑖𝑔h𝑡</m:t>
                                    </m:r>
                                  </m:e>
                                  <m:sub>
                                    <m:r>
                                      <a:rPr lang="en-US" sz="1100"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𝑑𝑒𝑓𝑎𝑢𝑙𝑡</m:t>
                                    </m:r>
                                  </m:sub>
                                </m:sSub>
                                <m:r>
                                  <a:rPr lang="en-US" sz="1100"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sz="1100" i="1" kern="1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𝑊𝑒𝑖𝑔h𝑡</m:t>
                                    </m:r>
                                  </m:e>
                                  <m:sub>
                                    <m:r>
                                      <a:rPr lang="en-US" sz="1100"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𝑑𝑒𝑓𝑎𝑢𝑙𝑡</m:t>
                                    </m:r>
                                  </m:sub>
                                </m:sSub>
                                <m:r>
                                  <a:rPr lang="en-US" sz="1100"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oMath>
                            </m:oMathPara>
                          </a14:m>
                          <a:endParaRPr lang="zh-CN" sz="11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153903462"/>
                      </a:ext>
                    </a:extLst>
                  </a:tr>
                  <a:tr h="345568">
                    <a:tc>
                      <a:txBody>
                        <a:bodyPr/>
                        <a:lstStyle/>
                        <a:p>
                          <a:pPr algn="l">
                            <a:lnSpc>
                              <a:spcPct val="150000"/>
                            </a:lnSpc>
                            <a:spcBef>
                              <a:spcPts val="1200"/>
                            </a:spcBef>
                            <a:spcAft>
                              <a:spcPts val="1200"/>
                            </a:spcAft>
                          </a:pPr>
                          <a14:m>
                            <m:oMath xmlns:m="http://schemas.openxmlformats.org/officeDocument/2006/math">
                              <m:sSub>
                                <m:sSubPr>
                                  <m:ctrlPr>
                                    <a:rPr lang="zh-CN" sz="11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i="1" kern="100">
                                      <a:effectLst/>
                                      <a:latin typeface="Cambria Math" panose="02040503050406030204" pitchFamily="18" charset="0"/>
                                      <a:ea typeface="等线" panose="02010600030101010101" pitchFamily="2" charset="-122"/>
                                      <a:cs typeface="Times New Roman" panose="02020603050405020304" pitchFamily="18" charset="0"/>
                                    </a:rPr>
                                    <m:t>𝑔</m:t>
                                  </m:r>
                                </m:e>
                                <m:sub>
                                  <m:r>
                                    <a:rPr lang="en-US" sz="1100" i="1" kern="100">
                                      <a:effectLst/>
                                      <a:latin typeface="Cambria Math" panose="02040503050406030204" pitchFamily="18" charset="0"/>
                                      <a:ea typeface="等线" panose="02010600030101010101" pitchFamily="2" charset="-122"/>
                                      <a:cs typeface="Times New Roman" panose="02020603050405020304" pitchFamily="18" charset="0"/>
                                    </a:rPr>
                                    <m:t>𝑝</m:t>
                                  </m:r>
                                </m:sub>
                              </m:sSub>
                            </m:oMath>
                          </a14:m>
                          <a:r>
                            <a:rPr lang="en-US" sz="1100" kern="100" dirty="0">
                              <a:effectLst/>
                              <a:latin typeface="Arial" panose="020B0604020202020204" pitchFamily="34" charset="0"/>
                              <a:ea typeface="等线" panose="02010600030101010101" pitchFamily="2" charset="-122"/>
                              <a:cs typeface="Times New Roman" panose="02020603050405020304" pitchFamily="18" charset="0"/>
                            </a:rPr>
                            <a:t> maximal:</a:t>
                          </a:r>
                          <a:endParaRPr lang="zh-CN" sz="11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200"/>
                            </a:spcAft>
                          </a:pPr>
                          <a14:m>
                            <m:oMathPara xmlns:m="http://schemas.openxmlformats.org/officeDocument/2006/math">
                              <m:oMathParaPr>
                                <m:jc m:val="centerGroup"/>
                              </m:oMathParaPr>
                              <m:oMath xmlns:m="http://schemas.openxmlformats.org/officeDocument/2006/math">
                                <m:r>
                                  <a:rPr lang="en-US" sz="1100" i="1" kern="100">
                                    <a:effectLst/>
                                    <a:latin typeface="Cambria Math" panose="02040503050406030204" pitchFamily="18" charset="0"/>
                                    <a:ea typeface="等线" panose="02010600030101010101" pitchFamily="2" charset="-122"/>
                                    <a:cs typeface="Times New Roman" panose="02020603050405020304" pitchFamily="18" charset="0"/>
                                  </a:rPr>
                                  <m:t>𝑊𝑒𝑖𝑔h𝑡</m:t>
                                </m:r>
                                <m:r>
                                  <a:rPr lang="en-US" sz="11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sz="11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i="1" kern="100">
                                        <a:effectLst/>
                                        <a:latin typeface="Cambria Math" panose="02040503050406030204" pitchFamily="18" charset="0"/>
                                        <a:ea typeface="等线" panose="02010600030101010101" pitchFamily="2" charset="-122"/>
                                        <a:cs typeface="Times New Roman" panose="02020603050405020304" pitchFamily="18" charset="0"/>
                                      </a:rPr>
                                      <m:t>𝑊𝑒𝑖𝑔h𝑡</m:t>
                                    </m:r>
                                  </m:e>
                                  <m:sub>
                                    <m:r>
                                      <a:rPr lang="en-US" sz="1100" i="1" kern="100">
                                        <a:effectLst/>
                                        <a:latin typeface="Cambria Math" panose="02040503050406030204" pitchFamily="18" charset="0"/>
                                        <a:ea typeface="等线" panose="02010600030101010101" pitchFamily="2" charset="-122"/>
                                        <a:cs typeface="Times New Roman" panose="02020603050405020304" pitchFamily="18" charset="0"/>
                                      </a:rPr>
                                      <m:t>𝑑𝑒𝑓𝑎𝑢𝑙𝑡</m:t>
                                    </m:r>
                                  </m:sub>
                                </m:sSub>
                                <m:r>
                                  <a:rPr lang="en-US" sz="11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sz="11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b="1" i="1" kern="100">
                                        <a:effectLst/>
                                        <a:latin typeface="Cambria Math" panose="02040503050406030204" pitchFamily="18" charset="0"/>
                                        <a:ea typeface="等线" panose="02010600030101010101" pitchFamily="2" charset="-122"/>
                                        <a:cs typeface="Times New Roman" panose="02020603050405020304" pitchFamily="18" charset="0"/>
                                      </a:rPr>
                                      <m:t>𝑾𝒆𝒊𝒈𝒉𝒕</m:t>
                                    </m:r>
                                  </m:e>
                                  <m:sub>
                                    <m:r>
                                      <a:rPr lang="en-US" sz="1100" b="1" i="1" kern="100">
                                        <a:effectLst/>
                                        <a:latin typeface="Cambria Math" panose="02040503050406030204" pitchFamily="18" charset="0"/>
                                        <a:ea typeface="等线" panose="02010600030101010101" pitchFamily="2" charset="-122"/>
                                        <a:cs typeface="Times New Roman" panose="02020603050405020304" pitchFamily="18" charset="0"/>
                                      </a:rPr>
                                      <m:t>𝒏𝒆𝒘</m:t>
                                    </m:r>
                                  </m:sub>
                                </m:sSub>
                                <m:r>
                                  <a:rPr lang="en-US" sz="1100" i="1" kern="100">
                                    <a:effectLst/>
                                    <a:latin typeface="Cambria Math" panose="02040503050406030204" pitchFamily="18" charset="0"/>
                                    <a:ea typeface="等线" panose="02010600030101010101" pitchFamily="2" charset="-122"/>
                                    <a:cs typeface="Times New Roman" panose="02020603050405020304" pitchFamily="18" charset="0"/>
                                  </a:rPr>
                                  <m:t>)</m:t>
                                </m:r>
                              </m:oMath>
                            </m:oMathPara>
                          </a14:m>
                          <a:endParaRPr lang="zh-CN" sz="11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61329004"/>
                      </a:ext>
                    </a:extLst>
                  </a:tr>
                  <a:tr h="345568">
                    <a:tc>
                      <a:txBody>
                        <a:bodyPr/>
                        <a:lstStyle/>
                        <a:p>
                          <a:pPr algn="l">
                            <a:lnSpc>
                              <a:spcPct val="150000"/>
                            </a:lnSpc>
                            <a:spcBef>
                              <a:spcPts val="1200"/>
                            </a:spcBef>
                            <a:spcAft>
                              <a:spcPts val="1200"/>
                            </a:spcAft>
                          </a:pPr>
                          <a14:m>
                            <m:oMath xmlns:m="http://schemas.openxmlformats.org/officeDocument/2006/math">
                              <m:sSub>
                                <m:sSubPr>
                                  <m:ctrlPr>
                                    <a:rPr lang="zh-CN" sz="11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i="1" kern="100">
                                      <a:effectLst/>
                                      <a:latin typeface="Cambria Math" panose="02040503050406030204" pitchFamily="18" charset="0"/>
                                      <a:ea typeface="等线" panose="02010600030101010101" pitchFamily="2" charset="-122"/>
                                      <a:cs typeface="Times New Roman" panose="02020603050405020304" pitchFamily="18" charset="0"/>
                                    </a:rPr>
                                    <m:t>𝑔</m:t>
                                  </m:r>
                                </m:e>
                                <m:sub>
                                  <m:r>
                                    <a:rPr lang="en-US" sz="11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oMath>
                          </a14:m>
                          <a:r>
                            <a:rPr lang="en-US" sz="1100" kern="100">
                              <a:effectLst/>
                              <a:latin typeface="Arial" panose="020B0604020202020204" pitchFamily="34" charset="0"/>
                              <a:ea typeface="等线" panose="02010600030101010101" pitchFamily="2" charset="-122"/>
                              <a:cs typeface="Times New Roman" panose="02020603050405020304" pitchFamily="18" charset="0"/>
                            </a:rPr>
                            <a:t> maximal:</a:t>
                          </a:r>
                          <a:endParaRPr lang="zh-CN" sz="11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50000"/>
                            </a:lnSpc>
                            <a:spcBef>
                              <a:spcPts val="1200"/>
                            </a:spcBef>
                            <a:spcAft>
                              <a:spcPts val="1200"/>
                            </a:spcAft>
                          </a:pPr>
                          <a14:m>
                            <m:oMathPara xmlns:m="http://schemas.openxmlformats.org/officeDocument/2006/math">
                              <m:oMathParaPr>
                                <m:jc m:val="centerGroup"/>
                              </m:oMathParaPr>
                              <m:oMath xmlns:m="http://schemas.openxmlformats.org/officeDocument/2006/math">
                                <m:r>
                                  <a:rPr lang="en-US" sz="1100" i="1" kern="100">
                                    <a:effectLst/>
                                    <a:latin typeface="Cambria Math" panose="02040503050406030204" pitchFamily="18" charset="0"/>
                                    <a:ea typeface="等线" panose="02010600030101010101" pitchFamily="2" charset="-122"/>
                                    <a:cs typeface="Times New Roman" panose="02020603050405020304" pitchFamily="18" charset="0"/>
                                  </a:rPr>
                                  <m:t>𝑊𝑒𝑖𝑔h𝑡</m:t>
                                </m:r>
                                <m:r>
                                  <a:rPr lang="en-US" sz="11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sz="11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b="1" i="1" kern="100">
                                        <a:effectLst/>
                                        <a:latin typeface="Cambria Math" panose="02040503050406030204" pitchFamily="18" charset="0"/>
                                        <a:ea typeface="等线" panose="02010600030101010101" pitchFamily="2" charset="-122"/>
                                        <a:cs typeface="Times New Roman" panose="02020603050405020304" pitchFamily="18" charset="0"/>
                                      </a:rPr>
                                      <m:t>𝑾𝒆𝒊𝒈𝒉𝒕</m:t>
                                    </m:r>
                                  </m:e>
                                  <m:sub>
                                    <m:r>
                                      <a:rPr lang="en-US" sz="1100" b="1" i="1" kern="100">
                                        <a:effectLst/>
                                        <a:latin typeface="Cambria Math" panose="02040503050406030204" pitchFamily="18" charset="0"/>
                                        <a:ea typeface="等线" panose="02010600030101010101" pitchFamily="2" charset="-122"/>
                                        <a:cs typeface="Times New Roman" panose="02020603050405020304" pitchFamily="18" charset="0"/>
                                      </a:rPr>
                                      <m:t>𝒏𝒆𝒘</m:t>
                                    </m:r>
                                  </m:sub>
                                </m:sSub>
                                <m:r>
                                  <a:rPr lang="en-US" sz="11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sz="11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i="1" kern="100">
                                        <a:effectLst/>
                                        <a:latin typeface="Cambria Math" panose="02040503050406030204" pitchFamily="18" charset="0"/>
                                        <a:ea typeface="等线" panose="02010600030101010101" pitchFamily="2" charset="-122"/>
                                        <a:cs typeface="Times New Roman" panose="02020603050405020304" pitchFamily="18" charset="0"/>
                                      </a:rPr>
                                      <m:t>𝑊𝑒𝑖𝑔h𝑡</m:t>
                                    </m:r>
                                  </m:e>
                                  <m:sub>
                                    <m:r>
                                      <a:rPr lang="en-US" sz="1100" i="1" kern="100">
                                        <a:effectLst/>
                                        <a:latin typeface="Cambria Math" panose="02040503050406030204" pitchFamily="18" charset="0"/>
                                        <a:ea typeface="等线" panose="02010600030101010101" pitchFamily="2" charset="-122"/>
                                        <a:cs typeface="Times New Roman" panose="02020603050405020304" pitchFamily="18" charset="0"/>
                                      </a:rPr>
                                      <m:t>𝑑𝑒𝑓𝑎𝑢𝑙𝑡</m:t>
                                    </m:r>
                                  </m:sub>
                                </m:sSub>
                                <m:r>
                                  <a:rPr lang="en-US" sz="1100" i="1" kern="100">
                                    <a:effectLst/>
                                    <a:latin typeface="Cambria Math" panose="02040503050406030204" pitchFamily="18" charset="0"/>
                                    <a:ea typeface="等线" panose="02010600030101010101" pitchFamily="2" charset="-122"/>
                                    <a:cs typeface="Times New Roman" panose="02020603050405020304" pitchFamily="18" charset="0"/>
                                  </a:rPr>
                                  <m:t>)</m:t>
                                </m:r>
                              </m:oMath>
                            </m:oMathPara>
                          </a14:m>
                          <a:endParaRPr lang="zh-CN" sz="11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90572565"/>
                      </a:ext>
                    </a:extLst>
                  </a:tr>
                </a:tbl>
              </a:graphicData>
            </a:graphic>
          </p:graphicFrame>
        </mc:Choice>
        <mc:Fallback xmlns="">
          <p:graphicFrame>
            <p:nvGraphicFramePr>
              <p:cNvPr id="13" name="表格 2">
                <a:extLst>
                  <a:ext uri="{FF2B5EF4-FFF2-40B4-BE49-F238E27FC236}">
                    <a16:creationId xmlns:a16="http://schemas.microsoft.com/office/drawing/2014/main" id="{B30AD483-95E5-47FD-B1D1-6F0C6BDEBC3E}"/>
                  </a:ext>
                </a:extLst>
              </p:cNvPr>
              <p:cNvGraphicFramePr>
                <a:graphicFrameLocks noGrp="1"/>
              </p:cNvGraphicFramePr>
              <p:nvPr>
                <p:extLst>
                  <p:ext uri="{D42A27DB-BD31-4B8C-83A1-F6EECF244321}">
                    <p14:modId xmlns:p14="http://schemas.microsoft.com/office/powerpoint/2010/main" val="1959077225"/>
                  </p:ext>
                </p:extLst>
              </p:nvPr>
            </p:nvGraphicFramePr>
            <p:xfrm>
              <a:off x="5522091" y="3789616"/>
              <a:ext cx="5321343" cy="1271970"/>
            </p:xfrm>
            <a:graphic>
              <a:graphicData uri="http://schemas.openxmlformats.org/drawingml/2006/table">
                <a:tbl>
                  <a:tblPr firstRow="1" bandRow="1">
                    <a:tableStyleId>{5C22544A-7EE6-4342-B048-85BDC9FD1C3A}</a:tableStyleId>
                  </a:tblPr>
                  <a:tblGrid>
                    <a:gridCol w="1503650">
                      <a:extLst>
                        <a:ext uri="{9D8B030D-6E8A-4147-A177-3AD203B41FA5}">
                          <a16:colId xmlns:a16="http://schemas.microsoft.com/office/drawing/2014/main" val="3769207303"/>
                        </a:ext>
                      </a:extLst>
                    </a:gridCol>
                    <a:gridCol w="3817693">
                      <a:extLst>
                        <a:ext uri="{9D8B030D-6E8A-4147-A177-3AD203B41FA5}">
                          <a16:colId xmlns:a16="http://schemas.microsoft.com/office/drawing/2014/main" val="1095224530"/>
                        </a:ext>
                      </a:extLst>
                    </a:gridCol>
                  </a:tblGrid>
                  <a:tr h="423990">
                    <a:tc>
                      <a:txBody>
                        <a:bodyPr/>
                        <a:lstStyle/>
                        <a:p>
                          <a:endParaRPr lang="zh-CN"/>
                        </a:p>
                      </a:txBody>
                      <a:tcPr marL="68580" marR="68580" marT="0" marB="0">
                        <a:blipFill>
                          <a:blip r:embed="rId4"/>
                          <a:stretch>
                            <a:fillRect l="-405" t="-1429" r="-255466" b="-202857"/>
                          </a:stretch>
                        </a:blipFill>
                      </a:tcPr>
                    </a:tc>
                    <a:tc>
                      <a:txBody>
                        <a:bodyPr/>
                        <a:lstStyle/>
                        <a:p>
                          <a:endParaRPr lang="zh-CN"/>
                        </a:p>
                      </a:txBody>
                      <a:tcPr marL="68580" marR="68580" marT="0" marB="0" anchor="ctr">
                        <a:blipFill>
                          <a:blip r:embed="rId4"/>
                          <a:stretch>
                            <a:fillRect l="-39553" t="-1429" r="-638" b="-202857"/>
                          </a:stretch>
                        </a:blipFill>
                      </a:tcPr>
                    </a:tc>
                    <a:extLst>
                      <a:ext uri="{0D108BD9-81ED-4DB2-BD59-A6C34878D82A}">
                        <a16:rowId xmlns:a16="http://schemas.microsoft.com/office/drawing/2014/main" val="153903462"/>
                      </a:ext>
                    </a:extLst>
                  </a:tr>
                  <a:tr h="423990">
                    <a:tc>
                      <a:txBody>
                        <a:bodyPr/>
                        <a:lstStyle/>
                        <a:p>
                          <a:endParaRPr lang="zh-CN"/>
                        </a:p>
                      </a:txBody>
                      <a:tcPr marL="68580" marR="68580" marT="0" marB="0">
                        <a:blipFill>
                          <a:blip r:embed="rId4"/>
                          <a:stretch>
                            <a:fillRect l="-405" t="-101429" r="-255466" b="-102857"/>
                          </a:stretch>
                        </a:blipFill>
                      </a:tcPr>
                    </a:tc>
                    <a:tc>
                      <a:txBody>
                        <a:bodyPr/>
                        <a:lstStyle/>
                        <a:p>
                          <a:endParaRPr lang="zh-CN"/>
                        </a:p>
                      </a:txBody>
                      <a:tcPr marL="68580" marR="68580" marT="0" marB="0" anchor="ctr">
                        <a:blipFill>
                          <a:blip r:embed="rId4"/>
                          <a:stretch>
                            <a:fillRect l="-39553" t="-101429" r="-638" b="-102857"/>
                          </a:stretch>
                        </a:blipFill>
                      </a:tcPr>
                    </a:tc>
                    <a:extLst>
                      <a:ext uri="{0D108BD9-81ED-4DB2-BD59-A6C34878D82A}">
                        <a16:rowId xmlns:a16="http://schemas.microsoft.com/office/drawing/2014/main" val="1161329004"/>
                      </a:ext>
                    </a:extLst>
                  </a:tr>
                  <a:tr h="423990">
                    <a:tc>
                      <a:txBody>
                        <a:bodyPr/>
                        <a:lstStyle/>
                        <a:p>
                          <a:endParaRPr lang="zh-CN"/>
                        </a:p>
                      </a:txBody>
                      <a:tcPr marL="68580" marR="68580" marT="0" marB="0">
                        <a:blipFill>
                          <a:blip r:embed="rId4"/>
                          <a:stretch>
                            <a:fillRect l="-405" t="-201429" r="-255466" b="-2857"/>
                          </a:stretch>
                        </a:blipFill>
                      </a:tcPr>
                    </a:tc>
                    <a:tc>
                      <a:txBody>
                        <a:bodyPr/>
                        <a:lstStyle/>
                        <a:p>
                          <a:endParaRPr lang="zh-CN"/>
                        </a:p>
                      </a:txBody>
                      <a:tcPr marL="68580" marR="68580" marT="0" marB="0" anchor="ctr">
                        <a:blipFill>
                          <a:blip r:embed="rId4"/>
                          <a:stretch>
                            <a:fillRect l="-39553" t="-201429" r="-638" b="-2857"/>
                          </a:stretch>
                        </a:blipFill>
                      </a:tcPr>
                    </a:tc>
                    <a:extLst>
                      <a:ext uri="{0D108BD9-81ED-4DB2-BD59-A6C34878D82A}">
                        <a16:rowId xmlns:a16="http://schemas.microsoft.com/office/drawing/2014/main" val="3290572565"/>
                      </a:ext>
                    </a:extLst>
                  </a:tr>
                </a:tbl>
              </a:graphicData>
            </a:graphic>
          </p:graphicFrame>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4242ED6-3CAF-457D-BEC9-9D2F09D622F7}"/>
                  </a:ext>
                </a:extLst>
              </p:cNvPr>
              <p:cNvSpPr txBox="1"/>
              <p:nvPr/>
            </p:nvSpPr>
            <p:spPr>
              <a:xfrm>
                <a:off x="5210341" y="4990434"/>
                <a:ext cx="5739200" cy="1087285"/>
              </a:xfrm>
              <a:prstGeom prst="rect">
                <a:avLst/>
              </a:prstGeom>
              <a:noFill/>
            </p:spPr>
            <p:txBody>
              <a:bodyPr wrap="none" rtlCol="0">
                <a:spAutoFit/>
              </a:bodyPr>
              <a:lstStyle/>
              <a:p>
                <a14:m>
                  <m:oMath xmlns:m="http://schemas.openxmlformats.org/officeDocument/2006/math">
                    <m:sSub>
                      <m:sSubPr>
                        <m:ctrlPr>
                          <a:rPr lang="zh-CN" altLang="zh-CN" sz="12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100">
                            <a:effectLst/>
                            <a:latin typeface="Cambria Math" panose="02040503050406030204" pitchFamily="18" charset="0"/>
                            <a:ea typeface="等线" panose="02010600030101010101" pitchFamily="2" charset="-122"/>
                            <a:cs typeface="Times New Roman" panose="02020603050405020304" pitchFamily="18" charset="0"/>
                          </a:rPr>
                          <m:t>𝑊𝑒𝑖𝑔h𝑡</m:t>
                        </m:r>
                      </m:e>
                      <m:sub>
                        <m:r>
                          <a:rPr lang="en-US" altLang="zh-CN" sz="1200" i="1" kern="100">
                            <a:effectLst/>
                            <a:latin typeface="Cambria Math" panose="02040503050406030204" pitchFamily="18" charset="0"/>
                            <a:ea typeface="等线" panose="02010600030101010101" pitchFamily="2" charset="-122"/>
                            <a:cs typeface="Times New Roman" panose="02020603050405020304" pitchFamily="18" charset="0"/>
                          </a:rPr>
                          <m:t>𝑛𝑒𝑤</m:t>
                        </m:r>
                      </m:sub>
                    </m:sSub>
                  </m:oMath>
                </a14:m>
                <a:r>
                  <a:rPr lang="zh-CN" altLang="en-US" sz="1200" dirty="0"/>
                  <a:t> </a:t>
                </a:r>
                <a:r>
                  <a:rPr lang="en-US" altLang="zh-CN" sz="1200" dirty="0"/>
                  <a:t>= </a:t>
                </a:r>
                <a14:m>
                  <m:oMath xmlns:m="http://schemas.openxmlformats.org/officeDocument/2006/math">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𝑊𝑒𝑖𝑔h𝑡</m:t>
                        </m:r>
                      </m:e>
                      <m:sub>
                        <m:r>
                          <a:rPr lang="en-US" altLang="zh-CN" sz="1200" i="1">
                            <a:latin typeface="Cambria Math" panose="02040503050406030204" pitchFamily="18" charset="0"/>
                          </a:rPr>
                          <m:t>𝑡h𝑟𝑒𝑠h𝑜𝑙𝑑</m:t>
                        </m:r>
                      </m:sub>
                    </m:sSub>
                    <m:r>
                      <a:rPr lang="en-US" altLang="zh-CN" sz="1200" i="1">
                        <a:latin typeface="Cambria Math" panose="02040503050406030204" pitchFamily="18" charset="0"/>
                      </a:rPr>
                      <m:t>+</m:t>
                    </m:r>
                    <m:r>
                      <a:rPr lang="en-US" altLang="zh-CN" sz="1200" b="0" i="1" smtClean="0">
                        <a:latin typeface="Cambria Math" panose="02040503050406030204" pitchFamily="18" charset="0"/>
                      </a:rPr>
                      <m:t>0.01</m:t>
                    </m:r>
                  </m:oMath>
                </a14:m>
                <a:r>
                  <a:rPr lang="zh-CN" altLang="en-US" sz="1200" dirty="0"/>
                  <a:t> </a:t>
                </a:r>
                <a:r>
                  <a:rPr lang="en-US" altLang="zh-CN" sz="1200" dirty="0"/>
                  <a:t>with </a:t>
                </a:r>
                <a14:m>
                  <m:oMath xmlns:m="http://schemas.openxmlformats.org/officeDocument/2006/math">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𝑊𝑒𝑖𝑔h𝑡</m:t>
                        </m:r>
                      </m:e>
                      <m:sub>
                        <m:r>
                          <a:rPr lang="en-US" altLang="zh-CN" sz="1200" i="1">
                            <a:latin typeface="Cambria Math" panose="02040503050406030204" pitchFamily="18" charset="0"/>
                          </a:rPr>
                          <m:t>𝑡h𝑟𝑒𝑠h𝑜𝑙𝑑</m:t>
                        </m:r>
                      </m:sub>
                    </m:sSub>
                    <m:r>
                      <a:rPr lang="en-US" altLang="zh-CN" sz="1200" i="1">
                        <a:latin typeface="Cambria Math" panose="02040503050406030204" pitchFamily="18" charset="0"/>
                      </a:rPr>
                      <m:t>=</m:t>
                    </m:r>
                    <m:d>
                      <m:dPr>
                        <m:begChr m:val="{"/>
                        <m:endChr m:val=""/>
                        <m:ctrlPr>
                          <a:rPr lang="zh-CN" altLang="zh-CN" sz="1200" i="1">
                            <a:latin typeface="Cambria Math" panose="02040503050406030204" pitchFamily="18" charset="0"/>
                          </a:rPr>
                        </m:ctrlPr>
                      </m:dPr>
                      <m:e>
                        <m:eqArr>
                          <m:eqArrPr>
                            <m:ctrlPr>
                              <a:rPr lang="zh-CN" altLang="zh-CN" sz="1200" i="1">
                                <a:latin typeface="Cambria Math" panose="02040503050406030204" pitchFamily="18" charset="0"/>
                              </a:rPr>
                            </m:ctrlPr>
                          </m:eqArrPr>
                          <m:e>
                            <m:f>
                              <m:fPr>
                                <m:ctrlPr>
                                  <a:rPr lang="zh-CN" altLang="zh-CN" sz="1200" i="1">
                                    <a:latin typeface="Cambria Math" panose="02040503050406030204" pitchFamily="18" charset="0"/>
                                  </a:rPr>
                                </m:ctrlPr>
                              </m:fPr>
                              <m:num>
                                <m:d>
                                  <m:dPr>
                                    <m:begChr m:val="⌊"/>
                                    <m:endChr m:val="⌋"/>
                                    <m:ctrlPr>
                                      <a:rPr lang="zh-CN" altLang="zh-CN" sz="1200" i="1">
                                        <a:latin typeface="Cambria Math" panose="02040503050406030204" pitchFamily="18" charset="0"/>
                                      </a:rPr>
                                    </m:ctrlPr>
                                  </m:dPr>
                                  <m:e>
                                    <m:f>
                                      <m:fPr>
                                        <m:ctrlPr>
                                          <a:rPr lang="zh-CN" altLang="zh-CN" sz="1200" i="1">
                                            <a:latin typeface="Cambria Math" panose="02040503050406030204" pitchFamily="18" charset="0"/>
                                          </a:rPr>
                                        </m:ctrlPr>
                                      </m:fPr>
                                      <m:num>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𝛿</m:t>
                                            </m:r>
                                          </m:e>
                                          <m:sup>
                                            <m:r>
                                              <a:rPr lang="en-US" altLang="zh-CN" sz="1200" i="1">
                                                <a:latin typeface="Cambria Math" panose="02040503050406030204" pitchFamily="18" charset="0"/>
                                              </a:rPr>
                                              <m:t>∗</m:t>
                                            </m:r>
                                          </m:sup>
                                        </m:sSup>
                                      </m:num>
                                      <m:den>
                                        <m:r>
                                          <a:rPr lang="en-US" altLang="zh-CN" sz="1200" i="1">
                                            <a:latin typeface="Cambria Math" panose="02040503050406030204" pitchFamily="18" charset="0"/>
                                          </a:rPr>
                                          <m:t>2</m:t>
                                        </m:r>
                                      </m:den>
                                    </m:f>
                                  </m:e>
                                </m:d>
                                <m:r>
                                  <a:rPr lang="en-US" altLang="zh-CN" sz="1200" i="1">
                                    <a:latin typeface="Cambria Math" panose="02040503050406030204" pitchFamily="18" charset="0"/>
                                  </a:rPr>
                                  <m:t>+1</m:t>
                                </m:r>
                              </m:num>
                              <m:den>
                                <m:d>
                                  <m:dPr>
                                    <m:begChr m:val="⌊"/>
                                    <m:endChr m:val="⌋"/>
                                    <m:ctrlPr>
                                      <a:rPr lang="zh-CN" altLang="zh-CN" sz="1200" i="1">
                                        <a:latin typeface="Cambria Math" panose="02040503050406030204" pitchFamily="18" charset="0"/>
                                      </a:rPr>
                                    </m:ctrlPr>
                                  </m:dPr>
                                  <m:e>
                                    <m:f>
                                      <m:fPr>
                                        <m:ctrlPr>
                                          <a:rPr lang="zh-CN" altLang="zh-CN" sz="1200" i="1">
                                            <a:latin typeface="Cambria Math" panose="02040503050406030204" pitchFamily="18" charset="0"/>
                                          </a:rPr>
                                        </m:ctrlPr>
                                      </m:fPr>
                                      <m:num>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𝛿</m:t>
                                            </m:r>
                                          </m:e>
                                          <m:sup>
                                            <m:r>
                                              <a:rPr lang="en-US" altLang="zh-CN" sz="1200" i="1">
                                                <a:latin typeface="Cambria Math" panose="02040503050406030204" pitchFamily="18" charset="0"/>
                                              </a:rPr>
                                              <m:t>∗</m:t>
                                            </m:r>
                                          </m:sup>
                                        </m:sSup>
                                      </m:num>
                                      <m:den>
                                        <m:r>
                                          <a:rPr lang="en-US" altLang="zh-CN" sz="1200" i="1">
                                            <a:latin typeface="Cambria Math" panose="02040503050406030204" pitchFamily="18" charset="0"/>
                                          </a:rPr>
                                          <m:t>2</m:t>
                                        </m:r>
                                      </m:den>
                                    </m:f>
                                  </m:e>
                                </m:d>
                                <m:r>
                                  <a:rPr lang="en-US" altLang="zh-CN" sz="1200" i="1">
                                    <a:latin typeface="Cambria Math" panose="02040503050406030204" pitchFamily="18" charset="0"/>
                                  </a:rPr>
                                  <m:t>−1</m:t>
                                </m:r>
                              </m:den>
                            </m:f>
                            <m:r>
                              <a:rPr lang="en-US" altLang="zh-CN" sz="1200" i="1">
                                <a:latin typeface="Cambria Math" panose="02040503050406030204" pitchFamily="18" charset="0"/>
                              </a:rPr>
                              <m:t>,          </m:t>
                            </m:r>
                            <m:r>
                              <a:rPr lang="en-US" altLang="zh-CN" sz="1200" i="1">
                                <a:latin typeface="Cambria Math" panose="02040503050406030204" pitchFamily="18" charset="0"/>
                              </a:rPr>
                              <m:t>𝑖𝑓</m:t>
                            </m:r>
                            <m:r>
                              <a:rPr lang="en-US" altLang="zh-CN" sz="1200" i="1">
                                <a:latin typeface="Cambria Math" panose="02040503050406030204" pitchFamily="18" charset="0"/>
                              </a:rPr>
                              <m:t> </m:t>
                            </m:r>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𝛿</m:t>
                                </m:r>
                              </m:e>
                              <m:sup>
                                <m:r>
                                  <a:rPr lang="en-US" altLang="zh-CN" sz="1200" i="1">
                                    <a:latin typeface="Cambria Math" panose="02040503050406030204" pitchFamily="18" charset="0"/>
                                  </a:rPr>
                                  <m:t>∗</m:t>
                                </m:r>
                              </m:sup>
                            </m:sSup>
                            <m:r>
                              <a:rPr lang="en-US" altLang="zh-CN" sz="1200" i="1">
                                <a:latin typeface="Cambria Math" panose="02040503050406030204" pitchFamily="18" charset="0"/>
                              </a:rPr>
                              <m:t> </m:t>
                            </m:r>
                            <m:r>
                              <a:rPr lang="en-US" altLang="zh-CN" sz="1200" i="1">
                                <a:latin typeface="Cambria Math" panose="02040503050406030204" pitchFamily="18" charset="0"/>
                              </a:rPr>
                              <m:t>𝑖𝑠</m:t>
                            </m:r>
                            <m:r>
                              <a:rPr lang="en-US" altLang="zh-CN" sz="1200" i="1">
                                <a:latin typeface="Cambria Math" panose="02040503050406030204" pitchFamily="18" charset="0"/>
                              </a:rPr>
                              <m:t> </m:t>
                            </m:r>
                            <m:r>
                              <a:rPr lang="en-US" altLang="zh-CN" sz="1200" i="1">
                                <a:latin typeface="Cambria Math" panose="02040503050406030204" pitchFamily="18" charset="0"/>
                              </a:rPr>
                              <m:t>𝑜𝑑𝑑</m:t>
                            </m:r>
                          </m:e>
                          <m:e>
                            <m:f>
                              <m:fPr>
                                <m:ctrlPr>
                                  <a:rPr lang="zh-CN" altLang="zh-CN" sz="1200" i="1">
                                    <a:latin typeface="Cambria Math" panose="02040503050406030204" pitchFamily="18" charset="0"/>
                                  </a:rPr>
                                </m:ctrlPr>
                              </m:fPr>
                              <m:num>
                                <m:f>
                                  <m:fPr>
                                    <m:ctrlPr>
                                      <a:rPr lang="zh-CN" altLang="zh-CN" sz="1200" i="1">
                                        <a:latin typeface="Cambria Math" panose="02040503050406030204" pitchFamily="18" charset="0"/>
                                      </a:rPr>
                                    </m:ctrlPr>
                                  </m:fPr>
                                  <m:num>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𝛿</m:t>
                                        </m:r>
                                      </m:e>
                                      <m:sup>
                                        <m:r>
                                          <a:rPr lang="en-US" altLang="zh-CN" sz="1200" i="1">
                                            <a:latin typeface="Cambria Math" panose="02040503050406030204" pitchFamily="18" charset="0"/>
                                          </a:rPr>
                                          <m:t>∗</m:t>
                                        </m:r>
                                      </m:sup>
                                    </m:sSup>
                                  </m:num>
                                  <m:den>
                                    <m:r>
                                      <a:rPr lang="en-US" altLang="zh-CN" sz="1200" i="1">
                                        <a:latin typeface="Cambria Math" panose="02040503050406030204" pitchFamily="18" charset="0"/>
                                      </a:rPr>
                                      <m:t>2</m:t>
                                    </m:r>
                                  </m:den>
                                </m:f>
                                <m:r>
                                  <a:rPr lang="en-US" altLang="zh-CN" sz="1200" i="1">
                                    <a:latin typeface="Cambria Math" panose="02040503050406030204" pitchFamily="18" charset="0"/>
                                  </a:rPr>
                                  <m:t>+1</m:t>
                                </m:r>
                              </m:num>
                              <m:den>
                                <m:f>
                                  <m:fPr>
                                    <m:ctrlPr>
                                      <a:rPr lang="zh-CN" altLang="zh-CN" sz="1200" i="1">
                                        <a:latin typeface="Cambria Math" panose="02040503050406030204" pitchFamily="18" charset="0"/>
                                      </a:rPr>
                                    </m:ctrlPr>
                                  </m:fPr>
                                  <m:num>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𝛿</m:t>
                                        </m:r>
                                      </m:e>
                                      <m:sup>
                                        <m:r>
                                          <a:rPr lang="en-US" altLang="zh-CN" sz="1200" i="1">
                                            <a:latin typeface="Cambria Math" panose="02040503050406030204" pitchFamily="18" charset="0"/>
                                          </a:rPr>
                                          <m:t>∗</m:t>
                                        </m:r>
                                      </m:sup>
                                    </m:sSup>
                                  </m:num>
                                  <m:den>
                                    <m:r>
                                      <a:rPr lang="en-US" altLang="zh-CN" sz="1200" i="1">
                                        <a:latin typeface="Cambria Math" panose="02040503050406030204" pitchFamily="18" charset="0"/>
                                      </a:rPr>
                                      <m:t>2</m:t>
                                    </m:r>
                                  </m:den>
                                </m:f>
                                <m:r>
                                  <a:rPr lang="en-US" altLang="zh-CN" sz="1200" i="1">
                                    <a:latin typeface="Cambria Math" panose="02040503050406030204" pitchFamily="18" charset="0"/>
                                  </a:rPr>
                                  <m:t>−1</m:t>
                                </m:r>
                              </m:den>
                            </m:f>
                            <m:r>
                              <a:rPr lang="en-US" altLang="zh-CN" sz="1200" i="1">
                                <a:latin typeface="Cambria Math" panose="02040503050406030204" pitchFamily="18" charset="0"/>
                              </a:rPr>
                              <m:t>,              </m:t>
                            </m:r>
                            <m:r>
                              <a:rPr lang="en-US" altLang="zh-CN" sz="1200" i="1">
                                <a:latin typeface="Cambria Math" panose="02040503050406030204" pitchFamily="18" charset="0"/>
                              </a:rPr>
                              <m:t>𝑜𝑡h𝑒𝑟𝑤𝑖𝑠𝑒</m:t>
                            </m:r>
                          </m:e>
                        </m:eqArr>
                      </m:e>
                    </m:d>
                  </m:oMath>
                </a14:m>
                <a:endParaRPr lang="zh-CN" altLang="en-US" sz="1200" dirty="0"/>
              </a:p>
            </p:txBody>
          </p:sp>
        </mc:Choice>
        <mc:Fallback xmlns="">
          <p:sp>
            <p:nvSpPr>
              <p:cNvPr id="15" name="文本框 14">
                <a:extLst>
                  <a:ext uri="{FF2B5EF4-FFF2-40B4-BE49-F238E27FC236}">
                    <a16:creationId xmlns:a16="http://schemas.microsoft.com/office/drawing/2014/main" id="{84242ED6-3CAF-457D-BEC9-9D2F09D622F7}"/>
                  </a:ext>
                </a:extLst>
              </p:cNvPr>
              <p:cNvSpPr txBox="1">
                <a:spLocks noRot="1" noChangeAspect="1" noMove="1" noResize="1" noEditPoints="1" noAdjustHandles="1" noChangeArrowheads="1" noChangeShapeType="1" noTextEdit="1"/>
              </p:cNvSpPr>
              <p:nvPr/>
            </p:nvSpPr>
            <p:spPr>
              <a:xfrm>
                <a:off x="5210341" y="4990434"/>
                <a:ext cx="5739200" cy="1087285"/>
              </a:xfrm>
              <a:prstGeom prst="rect">
                <a:avLst/>
              </a:prstGeom>
              <a:blipFill>
                <a:blip r:embed="rId5"/>
                <a:stretch>
                  <a:fillRect/>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EEC44488-9953-4EE6-8943-92244ACF6F4F}"/>
              </a:ext>
            </a:extLst>
          </p:cNvPr>
          <p:cNvSpPr txBox="1"/>
          <p:nvPr/>
        </p:nvSpPr>
        <p:spPr>
          <a:xfrm>
            <a:off x="114984" y="6383787"/>
            <a:ext cx="9807493" cy="338554"/>
          </a:xfrm>
          <a:prstGeom prst="rect">
            <a:avLst/>
          </a:prstGeom>
          <a:noFill/>
        </p:spPr>
        <p:txBody>
          <a:bodyPr wrap="none" rtlCol="0">
            <a:spAutoFit/>
          </a:bodyPr>
          <a:lstStyle/>
          <a:p>
            <a:r>
              <a:rPr lang="en-US" altLang="zh-CN" sz="800" dirty="0">
                <a:solidFill>
                  <a:schemeClr val="accent1">
                    <a:lumMod val="75000"/>
                  </a:schemeClr>
                </a:solidFill>
                <a:latin typeface="Arial" panose="020B0604020202020204" pitchFamily="34" charset="0"/>
                <a:cs typeface="Arial" panose="020B0604020202020204" pitchFamily="34" charset="0"/>
              </a:rPr>
              <a:t>J. Yin, C. Gan, K. Zhao, X. Lin, Z. Quan, and Z.-J. Wang, “A novel model for imbalanced data classification,” in Proceedings of the AAAI Conference on Artificial Intelligence, vol. 34, no. 04, 2020, pp. 6680–6687.</a:t>
            </a:r>
          </a:p>
          <a:p>
            <a:endParaRPr lang="zh-CN" altLang="en-US" sz="800" dirty="0">
              <a:latin typeface="Arial" panose="020B0604020202020204" pitchFamily="34" charset="0"/>
              <a:cs typeface="Arial" panose="020B0604020202020204" pitchFamily="34" charset="0"/>
            </a:endParaRPr>
          </a:p>
        </p:txBody>
      </p:sp>
      <p:cxnSp>
        <p:nvCxnSpPr>
          <p:cNvPr id="18" name="直接连接符 17">
            <a:extLst>
              <a:ext uri="{FF2B5EF4-FFF2-40B4-BE49-F238E27FC236}">
                <a16:creationId xmlns:a16="http://schemas.microsoft.com/office/drawing/2014/main" id="{54562B82-63D2-4946-B4B6-ADA31BD43884}"/>
              </a:ext>
            </a:extLst>
          </p:cNvPr>
          <p:cNvCxnSpPr/>
          <p:nvPr/>
        </p:nvCxnSpPr>
        <p:spPr>
          <a:xfrm>
            <a:off x="186070" y="6310423"/>
            <a:ext cx="11855302" cy="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7878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281934" y="2387870"/>
            <a:ext cx="8910066" cy="2087737"/>
            <a:chOff x="3281934" y="2387870"/>
            <a:chExt cx="8910066" cy="2087737"/>
          </a:xfrm>
        </p:grpSpPr>
        <p:sp>
          <p:nvSpPr>
            <p:cNvPr id="4" name="椭圆 3"/>
            <p:cNvSpPr/>
            <p:nvPr/>
          </p:nvSpPr>
          <p:spPr>
            <a:xfrm>
              <a:off x="3281934" y="2387870"/>
              <a:ext cx="2001012" cy="2082260"/>
            </a:xfrm>
            <a:prstGeom prst="ellipse">
              <a:avLst/>
            </a:prstGeom>
            <a:solidFill>
              <a:srgbClr val="30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4251960" y="2397633"/>
              <a:ext cx="7940040" cy="2077974"/>
            </a:xfrm>
            <a:prstGeom prst="rect">
              <a:avLst/>
            </a:prstGeom>
            <a:solidFill>
              <a:srgbClr val="30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3735280" y="2544697"/>
            <a:ext cx="1783846" cy="1783846"/>
            <a:chOff x="5735754" y="1140916"/>
            <a:chExt cx="720495" cy="720495"/>
          </a:xfrm>
        </p:grpSpPr>
        <p:sp>
          <p:nvSpPr>
            <p:cNvPr id="7" name="椭圆 6"/>
            <p:cNvSpPr/>
            <p:nvPr/>
          </p:nvSpPr>
          <p:spPr>
            <a:xfrm>
              <a:off x="5735754" y="1140916"/>
              <a:ext cx="720495" cy="720495"/>
            </a:xfrm>
            <a:prstGeom prst="ellipse">
              <a:avLst/>
            </a:prstGeom>
            <a:solidFill>
              <a:srgbClr val="4C5E7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42"/>
            <p:cNvSpPr>
              <a:spLocks noEditPoints="1"/>
            </p:cNvSpPr>
            <p:nvPr/>
          </p:nvSpPr>
          <p:spPr bwMode="auto">
            <a:xfrm>
              <a:off x="5894624" y="1311296"/>
              <a:ext cx="402752" cy="394719"/>
            </a:xfrm>
            <a:custGeom>
              <a:avLst/>
              <a:gdLst>
                <a:gd name="T0" fmla="*/ 25 w 596"/>
                <a:gd name="T1" fmla="*/ 345 h 583"/>
                <a:gd name="T2" fmla="*/ 25 w 596"/>
                <a:gd name="T3" fmla="*/ 62 h 583"/>
                <a:gd name="T4" fmla="*/ 61 w 596"/>
                <a:gd name="T5" fmla="*/ 26 h 583"/>
                <a:gd name="T6" fmla="*/ 534 w 596"/>
                <a:gd name="T7" fmla="*/ 26 h 583"/>
                <a:gd name="T8" fmla="*/ 570 w 596"/>
                <a:gd name="T9" fmla="*/ 62 h 583"/>
                <a:gd name="T10" fmla="*/ 570 w 596"/>
                <a:gd name="T11" fmla="*/ 345 h 583"/>
                <a:gd name="T12" fmla="*/ 534 w 596"/>
                <a:gd name="T13" fmla="*/ 381 h 583"/>
                <a:gd name="T14" fmla="*/ 61 w 596"/>
                <a:gd name="T15" fmla="*/ 381 h 583"/>
                <a:gd name="T16" fmla="*/ 25 w 596"/>
                <a:gd name="T17" fmla="*/ 345 h 583"/>
                <a:gd name="T18" fmla="*/ 534 w 596"/>
                <a:gd name="T19" fmla="*/ 406 h 583"/>
                <a:gd name="T20" fmla="*/ 596 w 596"/>
                <a:gd name="T21" fmla="*/ 345 h 583"/>
                <a:gd name="T22" fmla="*/ 596 w 596"/>
                <a:gd name="T23" fmla="*/ 62 h 583"/>
                <a:gd name="T24" fmla="*/ 534 w 596"/>
                <a:gd name="T25" fmla="*/ 0 h 583"/>
                <a:gd name="T26" fmla="*/ 61 w 596"/>
                <a:gd name="T27" fmla="*/ 0 h 583"/>
                <a:gd name="T28" fmla="*/ 0 w 596"/>
                <a:gd name="T29" fmla="*/ 62 h 583"/>
                <a:gd name="T30" fmla="*/ 0 w 596"/>
                <a:gd name="T31" fmla="*/ 345 h 583"/>
                <a:gd name="T32" fmla="*/ 61 w 596"/>
                <a:gd name="T33" fmla="*/ 406 h 583"/>
                <a:gd name="T34" fmla="*/ 245 w 596"/>
                <a:gd name="T35" fmla="*/ 406 h 583"/>
                <a:gd name="T36" fmla="*/ 245 w 596"/>
                <a:gd name="T37" fmla="*/ 462 h 583"/>
                <a:gd name="T38" fmla="*/ 61 w 596"/>
                <a:gd name="T39" fmla="*/ 462 h 583"/>
                <a:gd name="T40" fmla="*/ 0 w 596"/>
                <a:gd name="T41" fmla="*/ 524 h 583"/>
                <a:gd name="T42" fmla="*/ 0 w 596"/>
                <a:gd name="T43" fmla="*/ 570 h 583"/>
                <a:gd name="T44" fmla="*/ 12 w 596"/>
                <a:gd name="T45" fmla="*/ 583 h 583"/>
                <a:gd name="T46" fmla="*/ 583 w 596"/>
                <a:gd name="T47" fmla="*/ 583 h 583"/>
                <a:gd name="T48" fmla="*/ 596 w 596"/>
                <a:gd name="T49" fmla="*/ 570 h 583"/>
                <a:gd name="T50" fmla="*/ 596 w 596"/>
                <a:gd name="T51" fmla="*/ 524 h 583"/>
                <a:gd name="T52" fmla="*/ 534 w 596"/>
                <a:gd name="T53" fmla="*/ 462 h 583"/>
                <a:gd name="T54" fmla="*/ 351 w 596"/>
                <a:gd name="T55" fmla="*/ 462 h 583"/>
                <a:gd name="T56" fmla="*/ 351 w 596"/>
                <a:gd name="T57" fmla="*/ 406 h 583"/>
                <a:gd name="T58" fmla="*/ 534 w 596"/>
                <a:gd name="T59" fmla="*/ 406 h 583"/>
                <a:gd name="T60" fmla="*/ 544 w 596"/>
                <a:gd name="T61" fmla="*/ 345 h 583"/>
                <a:gd name="T62" fmla="*/ 544 w 596"/>
                <a:gd name="T63" fmla="*/ 62 h 583"/>
                <a:gd name="T64" fmla="*/ 534 w 596"/>
                <a:gd name="T65" fmla="*/ 52 h 583"/>
                <a:gd name="T66" fmla="*/ 61 w 596"/>
                <a:gd name="T67" fmla="*/ 52 h 583"/>
                <a:gd name="T68" fmla="*/ 51 w 596"/>
                <a:gd name="T69" fmla="*/ 62 h 583"/>
                <a:gd name="T70" fmla="*/ 51 w 596"/>
                <a:gd name="T71" fmla="*/ 345 h 583"/>
                <a:gd name="T72" fmla="*/ 61 w 596"/>
                <a:gd name="T73" fmla="*/ 355 h 583"/>
                <a:gd name="T74" fmla="*/ 534 w 596"/>
                <a:gd name="T75" fmla="*/ 355 h 583"/>
                <a:gd name="T76" fmla="*/ 544 w 596"/>
                <a:gd name="T77" fmla="*/ 345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6" h="583">
                  <a:moveTo>
                    <a:pt x="25" y="345"/>
                  </a:moveTo>
                  <a:lnTo>
                    <a:pt x="25" y="62"/>
                  </a:lnTo>
                  <a:cubicBezTo>
                    <a:pt x="25" y="42"/>
                    <a:pt x="41" y="26"/>
                    <a:pt x="61" y="26"/>
                  </a:cubicBezTo>
                  <a:lnTo>
                    <a:pt x="534" y="26"/>
                  </a:lnTo>
                  <a:cubicBezTo>
                    <a:pt x="554" y="26"/>
                    <a:pt x="570" y="42"/>
                    <a:pt x="570" y="62"/>
                  </a:cubicBezTo>
                  <a:lnTo>
                    <a:pt x="570" y="345"/>
                  </a:lnTo>
                  <a:cubicBezTo>
                    <a:pt x="570" y="365"/>
                    <a:pt x="554" y="381"/>
                    <a:pt x="534" y="381"/>
                  </a:cubicBezTo>
                  <a:lnTo>
                    <a:pt x="61" y="381"/>
                  </a:lnTo>
                  <a:cubicBezTo>
                    <a:pt x="41" y="381"/>
                    <a:pt x="25" y="365"/>
                    <a:pt x="25" y="345"/>
                  </a:cubicBezTo>
                  <a:close/>
                  <a:moveTo>
                    <a:pt x="534" y="406"/>
                  </a:moveTo>
                  <a:cubicBezTo>
                    <a:pt x="568" y="406"/>
                    <a:pt x="596" y="379"/>
                    <a:pt x="596" y="345"/>
                  </a:cubicBezTo>
                  <a:lnTo>
                    <a:pt x="596" y="62"/>
                  </a:lnTo>
                  <a:cubicBezTo>
                    <a:pt x="596" y="28"/>
                    <a:pt x="568" y="0"/>
                    <a:pt x="534" y="0"/>
                  </a:cubicBezTo>
                  <a:lnTo>
                    <a:pt x="61" y="0"/>
                  </a:lnTo>
                  <a:cubicBezTo>
                    <a:pt x="27" y="0"/>
                    <a:pt x="0" y="28"/>
                    <a:pt x="0" y="62"/>
                  </a:cubicBezTo>
                  <a:lnTo>
                    <a:pt x="0" y="345"/>
                  </a:lnTo>
                  <a:cubicBezTo>
                    <a:pt x="0" y="379"/>
                    <a:pt x="27" y="406"/>
                    <a:pt x="61" y="406"/>
                  </a:cubicBezTo>
                  <a:lnTo>
                    <a:pt x="245" y="406"/>
                  </a:lnTo>
                  <a:lnTo>
                    <a:pt x="245" y="462"/>
                  </a:lnTo>
                  <a:lnTo>
                    <a:pt x="61" y="462"/>
                  </a:lnTo>
                  <a:cubicBezTo>
                    <a:pt x="27" y="462"/>
                    <a:pt x="0" y="490"/>
                    <a:pt x="0" y="524"/>
                  </a:cubicBezTo>
                  <a:lnTo>
                    <a:pt x="0" y="570"/>
                  </a:lnTo>
                  <a:cubicBezTo>
                    <a:pt x="0" y="577"/>
                    <a:pt x="5" y="583"/>
                    <a:pt x="12" y="583"/>
                  </a:cubicBezTo>
                  <a:lnTo>
                    <a:pt x="583" y="583"/>
                  </a:lnTo>
                  <a:cubicBezTo>
                    <a:pt x="590" y="583"/>
                    <a:pt x="596" y="577"/>
                    <a:pt x="596" y="570"/>
                  </a:cubicBezTo>
                  <a:lnTo>
                    <a:pt x="596" y="524"/>
                  </a:lnTo>
                  <a:cubicBezTo>
                    <a:pt x="596" y="490"/>
                    <a:pt x="568" y="462"/>
                    <a:pt x="534" y="462"/>
                  </a:cubicBezTo>
                  <a:lnTo>
                    <a:pt x="351" y="462"/>
                  </a:lnTo>
                  <a:lnTo>
                    <a:pt x="351" y="406"/>
                  </a:lnTo>
                  <a:lnTo>
                    <a:pt x="534" y="406"/>
                  </a:lnTo>
                  <a:close/>
                  <a:moveTo>
                    <a:pt x="544" y="345"/>
                  </a:moveTo>
                  <a:lnTo>
                    <a:pt x="544" y="62"/>
                  </a:lnTo>
                  <a:cubicBezTo>
                    <a:pt x="544" y="56"/>
                    <a:pt x="540" y="52"/>
                    <a:pt x="534" y="52"/>
                  </a:cubicBezTo>
                  <a:lnTo>
                    <a:pt x="61" y="52"/>
                  </a:lnTo>
                  <a:cubicBezTo>
                    <a:pt x="56" y="52"/>
                    <a:pt x="51" y="56"/>
                    <a:pt x="51" y="62"/>
                  </a:cubicBezTo>
                  <a:lnTo>
                    <a:pt x="51" y="345"/>
                  </a:lnTo>
                  <a:cubicBezTo>
                    <a:pt x="51" y="350"/>
                    <a:pt x="56" y="355"/>
                    <a:pt x="61" y="355"/>
                  </a:cubicBezTo>
                  <a:lnTo>
                    <a:pt x="534" y="355"/>
                  </a:lnTo>
                  <a:cubicBezTo>
                    <a:pt x="540" y="355"/>
                    <a:pt x="544" y="350"/>
                    <a:pt x="544" y="345"/>
                  </a:cubicBezTo>
                  <a:close/>
                </a:path>
              </a:pathLst>
            </a:custGeom>
            <a:solidFill>
              <a:schemeClr val="bg1"/>
            </a:solidFill>
            <a:ln>
              <a:noFill/>
            </a:ln>
          </p:spPr>
          <p:txBody>
            <a:bodyPr vert="horz" wrap="square" lIns="91400" tIns="45700" rIns="91400" bIns="45700" numCol="1" anchor="t" anchorCtr="0" compatLnSpc="1">
              <a:prstTxWarp prst="textNoShape">
                <a:avLst/>
              </a:prstTxWarp>
            </a:bodyPr>
            <a:lstStyle/>
            <a:p>
              <a:endParaRPr lang="zh-CN" altLang="en-US" sz="2400"/>
            </a:p>
          </p:txBody>
        </p:sp>
      </p:grpSp>
      <p:sp>
        <p:nvSpPr>
          <p:cNvPr id="12" name="文本框 9"/>
          <p:cNvSpPr txBox="1"/>
          <p:nvPr/>
        </p:nvSpPr>
        <p:spPr>
          <a:xfrm>
            <a:off x="7643585" y="3276536"/>
            <a:ext cx="1681105" cy="276999"/>
          </a:xfrm>
          <a:prstGeom prst="rect">
            <a:avLst/>
          </a:prstGeom>
          <a:noFill/>
        </p:spPr>
        <p:txBody>
          <a:bodyPr wrap="square" lIns="0" tIns="0" rIns="0" bIns="0" rtlCol="0">
            <a:spAutoFit/>
          </a:bodyPr>
          <a:lstStyle/>
          <a:p>
            <a:pPr marL="0" lvl="1" algn="ctr"/>
            <a:r>
              <a:rPr lang="en-US" altLang="zh-CN" dirty="0">
                <a:solidFill>
                  <a:schemeClr val="bg1">
                    <a:lumMod val="95000"/>
                  </a:schemeClr>
                </a:solidFill>
                <a:latin typeface="微软雅黑" pitchFamily="34" charset="-122"/>
                <a:ea typeface="微软雅黑" pitchFamily="34" charset="-122"/>
              </a:rPr>
              <a:t>Background</a:t>
            </a:r>
            <a:endParaRPr lang="zh-CN" altLang="en-US" dirty="0">
              <a:solidFill>
                <a:schemeClr val="bg1">
                  <a:lumMod val="95000"/>
                </a:schemeClr>
              </a:solidFill>
              <a:latin typeface="微软雅黑" pitchFamily="34" charset="-122"/>
              <a:ea typeface="微软雅黑" pitchFamily="34" charset="-122"/>
            </a:endParaRPr>
          </a:p>
        </p:txBody>
      </p:sp>
      <p:sp>
        <p:nvSpPr>
          <p:cNvPr id="13" name="TextBox 31"/>
          <p:cNvSpPr txBox="1"/>
          <p:nvPr/>
        </p:nvSpPr>
        <p:spPr>
          <a:xfrm>
            <a:off x="6482864" y="2537835"/>
            <a:ext cx="4002544"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Introduction</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077A167A-ED2B-4239-BF98-6DD336295EE4}"/>
              </a:ext>
            </a:extLst>
          </p:cNvPr>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3</a:t>
            </a:fld>
            <a:endParaRPr lang="zh-CN" altLang="en-US">
              <a:solidFill>
                <a:prstClr val="black">
                  <a:tint val="75000"/>
                </a:prstClr>
              </a:solidFill>
            </a:endParaRPr>
          </a:p>
        </p:txBody>
      </p:sp>
    </p:spTree>
    <p:extLst>
      <p:ext uri="{BB962C8B-B14F-4D97-AF65-F5344CB8AC3E}">
        <p14:creationId xmlns:p14="http://schemas.microsoft.com/office/powerpoint/2010/main" val="38157945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30143" y="2514334"/>
            <a:ext cx="3423131" cy="2249307"/>
            <a:chOff x="1872195" y="4123404"/>
            <a:chExt cx="2643007" cy="1862184"/>
          </a:xfrm>
        </p:grpSpPr>
        <p:sp>
          <p:nvSpPr>
            <p:cNvPr id="9" name="矩形 8"/>
            <p:cNvSpPr/>
            <p:nvPr/>
          </p:nvSpPr>
          <p:spPr>
            <a:xfrm>
              <a:off x="1879102" y="4476052"/>
              <a:ext cx="2636100" cy="1509536"/>
            </a:xfrm>
            <a:prstGeom prst="rect">
              <a:avLst/>
            </a:prstGeom>
            <a:solidFill>
              <a:srgbClr val="E8E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rPr>
                <a:t>Find an appropriate overall class-weight generated basically on the data coming from each data block</a:t>
              </a:r>
              <a:endParaRPr lang="zh-CN" altLang="en-US" sz="16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0" name="圆角矩形 9"/>
            <p:cNvSpPr/>
            <p:nvPr/>
          </p:nvSpPr>
          <p:spPr>
            <a:xfrm>
              <a:off x="1872195" y="4123404"/>
              <a:ext cx="2643007" cy="492544"/>
            </a:xfrm>
            <a:prstGeom prst="roundRect">
              <a:avLst>
                <a:gd name="adj" fmla="val 9741"/>
              </a:avLst>
            </a:prstGeom>
            <a:solidFill>
              <a:schemeClr val="accent1"/>
            </a:solidFill>
            <a:ln w="3810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ea typeface="微软雅黑" panose="020B0503020204020204" pitchFamily="34" charset="-122"/>
                  <a:cs typeface="Arial" panose="020B0604020202020204" pitchFamily="34" charset="0"/>
                </a:rPr>
                <a:t>Adaptive Weight Adjustment(AWA) [1]</a:t>
              </a:r>
              <a:endParaRPr lang="zh-CN" altLang="en-US" sz="1600" b="1" dirty="0">
                <a:latin typeface="Arial" panose="020B0604020202020204" pitchFamily="34" charset="0"/>
                <a:ea typeface="微软雅黑" panose="020B0503020204020204" pitchFamily="34" charset="-122"/>
                <a:cs typeface="Arial" panose="020B0604020202020204" pitchFamily="34" charset="0"/>
              </a:endParaRPr>
            </a:p>
          </p:txBody>
        </p:sp>
      </p:grpSp>
      <p:sp>
        <p:nvSpPr>
          <p:cNvPr id="23" name="TextBox 22"/>
          <p:cNvSpPr txBox="1"/>
          <p:nvPr/>
        </p:nvSpPr>
        <p:spPr>
          <a:xfrm>
            <a:off x="5494713" y="387213"/>
            <a:ext cx="1202573" cy="523220"/>
          </a:xfrm>
          <a:prstGeom prst="rect">
            <a:avLst/>
          </a:prstGeom>
          <a:noFill/>
        </p:spPr>
        <p:txBody>
          <a:bodyPr wrap="none" rtlCol="0">
            <a:spAutoFit/>
          </a:bodyPr>
          <a:lstStyle/>
          <a:p>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DDAE</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sp>
        <p:nvSpPr>
          <p:cNvPr id="12" name="矩形: 圆角 11">
            <a:extLst>
              <a:ext uri="{FF2B5EF4-FFF2-40B4-BE49-F238E27FC236}">
                <a16:creationId xmlns:a16="http://schemas.microsoft.com/office/drawing/2014/main" id="{54FF8FED-3FA7-452E-8AD7-1A62716DDC5B}"/>
              </a:ext>
            </a:extLst>
          </p:cNvPr>
          <p:cNvSpPr/>
          <p:nvPr/>
        </p:nvSpPr>
        <p:spPr>
          <a:xfrm>
            <a:off x="4361935" y="1712715"/>
            <a:ext cx="7655028" cy="309103"/>
          </a:xfrm>
          <a:prstGeom prst="roundRect">
            <a:avLst/>
          </a:prstGeom>
          <a:solidFill>
            <a:schemeClr val="accent1">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44F53"/>
                </a:solidFill>
                <a:latin typeface="Arial" panose="020B0604020202020204" pitchFamily="34" charset="0"/>
                <a:cs typeface="Arial" panose="020B0604020202020204" pitchFamily="34" charset="0"/>
              </a:rPr>
              <a:t>Determination of the Overall Weight Pair [1]</a:t>
            </a:r>
            <a:endParaRPr lang="zh-CN" altLang="en-US" dirty="0">
              <a:solidFill>
                <a:srgbClr val="444F53"/>
              </a:solidFill>
              <a:latin typeface="Arial" panose="020B0604020202020204" pitchFamily="34" charset="0"/>
              <a:cs typeface="Arial" panose="020B0604020202020204" pitchFamily="34" charset="0"/>
            </a:endParaRPr>
          </a:p>
        </p:txBody>
      </p:sp>
      <p:sp>
        <p:nvSpPr>
          <p:cNvPr id="17" name="矩形 16">
            <a:extLst>
              <a:ext uri="{FF2B5EF4-FFF2-40B4-BE49-F238E27FC236}">
                <a16:creationId xmlns:a16="http://schemas.microsoft.com/office/drawing/2014/main" id="{918437AB-39D0-44A9-AC19-2C8A87DBC93A}"/>
              </a:ext>
            </a:extLst>
          </p:cNvPr>
          <p:cNvSpPr/>
          <p:nvPr/>
        </p:nvSpPr>
        <p:spPr>
          <a:xfrm>
            <a:off x="4361935" y="2021817"/>
            <a:ext cx="7655028" cy="406688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444F53"/>
                </a:solidFill>
                <a:effectLst/>
                <a:latin typeface="Arial" panose="020B0604020202020204" pitchFamily="34" charset="0"/>
                <a:ea typeface="Cambria Math" panose="02040503050406030204" pitchFamily="18" charset="0"/>
                <a:cs typeface="Arial" panose="020B0604020202020204" pitchFamily="34" charset="0"/>
              </a:rPr>
              <a:t>Calculate the number of default weight pair, positive weight pair and negative weight pair</a:t>
            </a:r>
          </a:p>
          <a:p>
            <a:pPr algn="ctr"/>
            <a:endParaRPr lang="en-US" altLang="zh-CN" sz="1600" dirty="0">
              <a:solidFill>
                <a:srgbClr val="444F53"/>
              </a:solidFill>
              <a:latin typeface="Arial" panose="020B0604020202020204" pitchFamily="34" charset="0"/>
              <a:ea typeface="Cambria Math" panose="02040503050406030204" pitchFamily="18" charset="0"/>
              <a:cs typeface="Arial" panose="020B0604020202020204" pitchFamily="34" charset="0"/>
            </a:endParaRPr>
          </a:p>
          <a:p>
            <a:pPr algn="ctr"/>
            <a:endParaRPr lang="en-US" altLang="zh-CN" sz="1600" dirty="0">
              <a:solidFill>
                <a:srgbClr val="444F53"/>
              </a:solidFill>
              <a:effectLst/>
              <a:latin typeface="Arial" panose="020B0604020202020204" pitchFamily="34" charset="0"/>
              <a:ea typeface="Cambria Math" panose="02040503050406030204" pitchFamily="18" charset="0"/>
              <a:cs typeface="Arial" panose="020B0604020202020204" pitchFamily="34" charset="0"/>
            </a:endParaRPr>
          </a:p>
          <a:p>
            <a:pPr algn="ctr"/>
            <a:endParaRPr lang="en-US" altLang="zh-CN" sz="1600" dirty="0">
              <a:solidFill>
                <a:srgbClr val="444F53"/>
              </a:solidFill>
              <a:latin typeface="Arial" panose="020B0604020202020204" pitchFamily="34" charset="0"/>
              <a:ea typeface="Cambria Math" panose="02040503050406030204" pitchFamily="18" charset="0"/>
              <a:cs typeface="Arial" panose="020B0604020202020204" pitchFamily="34" charset="0"/>
            </a:endParaRPr>
          </a:p>
          <a:p>
            <a:pPr algn="ctr"/>
            <a:endParaRPr lang="en-US" altLang="zh-CN" sz="1600" dirty="0">
              <a:solidFill>
                <a:srgbClr val="444F53"/>
              </a:solidFill>
              <a:effectLst/>
              <a:latin typeface="Arial" panose="020B0604020202020204" pitchFamily="34" charset="0"/>
              <a:ea typeface="Cambria Math" panose="02040503050406030204" pitchFamily="18" charset="0"/>
              <a:cs typeface="Arial" panose="020B0604020202020204" pitchFamily="34" charset="0"/>
            </a:endParaRPr>
          </a:p>
          <a:p>
            <a:pPr algn="ctr"/>
            <a:endParaRPr lang="en-US" altLang="zh-CN" sz="1600" dirty="0">
              <a:solidFill>
                <a:srgbClr val="444F53"/>
              </a:solidFill>
              <a:latin typeface="Arial" panose="020B0604020202020204" pitchFamily="34" charset="0"/>
              <a:ea typeface="Cambria Math" panose="02040503050406030204" pitchFamily="18" charset="0"/>
              <a:cs typeface="Arial" panose="020B0604020202020204" pitchFamily="34" charset="0"/>
            </a:endParaRPr>
          </a:p>
          <a:p>
            <a:pPr algn="ctr"/>
            <a:endParaRPr lang="en-US" altLang="zh-CN" sz="1600" dirty="0">
              <a:solidFill>
                <a:srgbClr val="444F53"/>
              </a:solidFill>
              <a:effectLst/>
              <a:latin typeface="Arial" panose="020B0604020202020204" pitchFamily="34" charset="0"/>
              <a:ea typeface="Cambria Math" panose="02040503050406030204" pitchFamily="18" charset="0"/>
              <a:cs typeface="Arial" panose="020B0604020202020204" pitchFamily="34" charset="0"/>
            </a:endParaRPr>
          </a:p>
          <a:p>
            <a:pPr algn="ctr"/>
            <a:endParaRPr lang="en-US" altLang="zh-CN" sz="1600" dirty="0">
              <a:solidFill>
                <a:srgbClr val="444F53"/>
              </a:solidFill>
              <a:effectLst/>
              <a:latin typeface="Arial" panose="020B0604020202020204" pitchFamily="34" charset="0"/>
              <a:ea typeface="Cambria Math" panose="02040503050406030204" pitchFamily="18" charset="0"/>
              <a:cs typeface="Arial" panose="020B0604020202020204" pitchFamily="34" charset="0"/>
            </a:endParaRPr>
          </a:p>
          <a:p>
            <a:pPr marL="342900" indent="-342900" algn="ctr">
              <a:buFont typeface="+mj-lt"/>
              <a:buAutoNum type="arabicPeriod"/>
            </a:pPr>
            <a:endParaRPr lang="en-US" altLang="zh-CN" sz="1600" dirty="0">
              <a:solidFill>
                <a:srgbClr val="444F53"/>
              </a:solidFill>
              <a:latin typeface="Arial" panose="020B0604020202020204" pitchFamily="34" charset="0"/>
              <a:ea typeface="Cambria Math" panose="02040503050406030204" pitchFamily="18" charset="0"/>
              <a:cs typeface="Arial" panose="020B0604020202020204" pitchFamily="34" charset="0"/>
            </a:endParaRPr>
          </a:p>
          <a:p>
            <a:pPr marL="342900" indent="-342900" algn="ctr">
              <a:buFont typeface="+mj-lt"/>
              <a:buAutoNum type="arabicPeriod"/>
            </a:pPr>
            <a:endParaRPr lang="en-US" altLang="zh-CN" sz="1600" dirty="0">
              <a:solidFill>
                <a:srgbClr val="444F53"/>
              </a:solidFill>
              <a:effectLst/>
              <a:latin typeface="Arial" panose="020B0604020202020204" pitchFamily="34" charset="0"/>
              <a:ea typeface="Cambria Math" panose="02040503050406030204" pitchFamily="18" charset="0"/>
              <a:cs typeface="Arial" panose="020B0604020202020204" pitchFamily="34" charset="0"/>
            </a:endParaRPr>
          </a:p>
          <a:p>
            <a:pPr algn="ctr"/>
            <a:endParaRPr lang="zh-CN" altLang="en-US" sz="1600" dirty="0">
              <a:solidFill>
                <a:srgbClr val="444F53"/>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C47FB21E-8AE3-46A3-A0A1-651CE089BF4C}"/>
                  </a:ext>
                </a:extLst>
              </p:cNvPr>
              <p:cNvGraphicFramePr>
                <a:graphicFrameLocks noGrp="1"/>
              </p:cNvGraphicFramePr>
              <p:nvPr>
                <p:extLst>
                  <p:ext uri="{D42A27DB-BD31-4B8C-83A1-F6EECF244321}">
                    <p14:modId xmlns:p14="http://schemas.microsoft.com/office/powerpoint/2010/main" val="1662406641"/>
                  </p:ext>
                </p:extLst>
              </p:nvPr>
            </p:nvGraphicFramePr>
            <p:xfrm>
              <a:off x="4700512" y="3568600"/>
              <a:ext cx="6977873" cy="1947892"/>
            </p:xfrm>
            <a:graphic>
              <a:graphicData uri="http://schemas.openxmlformats.org/drawingml/2006/table">
                <a:tbl>
                  <a:tblPr firstRow="1" firstCol="1" bandRow="1">
                    <a:tableStyleId>{5C22544A-7EE6-4342-B048-85BDC9FD1C3A}</a:tableStyleId>
                  </a:tblPr>
                  <a:tblGrid>
                    <a:gridCol w="6977873">
                      <a:extLst>
                        <a:ext uri="{9D8B030D-6E8A-4147-A177-3AD203B41FA5}">
                          <a16:colId xmlns:a16="http://schemas.microsoft.com/office/drawing/2014/main" val="3061011218"/>
                        </a:ext>
                      </a:extLst>
                    </a:gridCol>
                  </a:tblGrid>
                  <a:tr h="362429">
                    <a:tc>
                      <a:txBody>
                        <a:bodyPr/>
                        <a:lstStyle/>
                        <a:p>
                          <a:pPr algn="l">
                            <a:lnSpc>
                              <a:spcPct val="150000"/>
                            </a:lnSpc>
                            <a:spcBef>
                              <a:spcPts val="1200"/>
                            </a:spcBef>
                            <a:spcAft>
                              <a:spcPts val="1200"/>
                            </a:spcAft>
                          </a:pPr>
                          <a:r>
                            <a:rPr lang="en-US" sz="1600" kern="100" dirty="0">
                              <a:solidFill>
                                <a:srgbClr val="444F53"/>
                              </a:solidFill>
                              <a:effectLst/>
                            </a:rPr>
                            <a:t>if </a:t>
                          </a:r>
                          <a14:m>
                            <m:oMath xmlns:m="http://schemas.openxmlformats.org/officeDocument/2006/math">
                              <m:r>
                                <a:rPr lang="en-US" sz="1600" b="1" kern="100" smtClean="0">
                                  <a:solidFill>
                                    <a:srgbClr val="FF6600"/>
                                  </a:solidFill>
                                  <a:effectLst/>
                                  <a:latin typeface="Cambria Math" panose="02040503050406030204" pitchFamily="18" charset="0"/>
                                </a:rPr>
                                <m:t>#</m:t>
                              </m:r>
                              <m:r>
                                <a:rPr lang="en-US" sz="1600" b="1" i="0" kern="100" smtClean="0">
                                  <a:solidFill>
                                    <a:srgbClr val="FF6600"/>
                                  </a:solidFill>
                                  <a:effectLst/>
                                  <a:latin typeface="Cambria Math" panose="02040503050406030204" pitchFamily="18" charset="0"/>
                                </a:rPr>
                                <m:t>𝐧</m:t>
                              </m:r>
                              <m:r>
                                <a:rPr lang="en-US" sz="1600" b="1" i="1" kern="100" smtClean="0">
                                  <a:solidFill>
                                    <a:srgbClr val="FF6600"/>
                                  </a:solidFill>
                                  <a:effectLst/>
                                  <a:latin typeface="Cambria Math" panose="02040503050406030204" pitchFamily="18" charset="0"/>
                                </a:rPr>
                                <m:t>𝒐𝒏</m:t>
                              </m:r>
                              <m:r>
                                <a:rPr lang="en-US" sz="1600" b="1" i="1" kern="100" smtClean="0">
                                  <a:solidFill>
                                    <a:srgbClr val="FF6600"/>
                                  </a:solidFill>
                                  <a:effectLst/>
                                  <a:latin typeface="Cambria Math" panose="02040503050406030204" pitchFamily="18" charset="0"/>
                                </a:rPr>
                                <m:t>−</m:t>
                              </m:r>
                              <m:r>
                                <a:rPr lang="en-US" sz="1600" b="1" i="1" kern="100">
                                  <a:solidFill>
                                    <a:srgbClr val="FF6600"/>
                                  </a:solidFill>
                                  <a:effectLst/>
                                  <a:latin typeface="Cambria Math" panose="02040503050406030204" pitchFamily="18" charset="0"/>
                                </a:rPr>
                                <m:t>𝒅𝒆𝒇𝒂𝒖𝒍𝒕</m:t>
                              </m:r>
                              <m:r>
                                <a:rPr lang="en-US" sz="1600" b="1" kern="100">
                                  <a:solidFill>
                                    <a:srgbClr val="FF6600"/>
                                  </a:solidFill>
                                  <a:effectLst/>
                                  <a:latin typeface="Cambria Math" panose="02040503050406030204" pitchFamily="18" charset="0"/>
                                </a:rPr>
                                <m:t> </m:t>
                              </m:r>
                              <m:r>
                                <a:rPr lang="en-US" sz="1600" b="1" i="1" kern="100">
                                  <a:solidFill>
                                    <a:srgbClr val="FF6600"/>
                                  </a:solidFill>
                                  <a:effectLst/>
                                  <a:latin typeface="Cambria Math" panose="02040503050406030204" pitchFamily="18" charset="0"/>
                                </a:rPr>
                                <m:t>𝒘𝒆𝒊𝒈𝒉𝒕</m:t>
                              </m:r>
                              <m:r>
                                <a:rPr lang="en-US" sz="1600" b="1" kern="100">
                                  <a:solidFill>
                                    <a:srgbClr val="FF6600"/>
                                  </a:solidFill>
                                  <a:effectLst/>
                                  <a:latin typeface="Cambria Math" panose="02040503050406030204" pitchFamily="18" charset="0"/>
                                </a:rPr>
                                <m:t> </m:t>
                              </m:r>
                              <m:r>
                                <a:rPr lang="en-US" sz="1600" b="1" i="1" kern="100">
                                  <a:solidFill>
                                    <a:srgbClr val="FF6600"/>
                                  </a:solidFill>
                                  <a:effectLst/>
                                  <a:latin typeface="Cambria Math" panose="02040503050406030204" pitchFamily="18" charset="0"/>
                                </a:rPr>
                                <m:t>𝒑𝒂𝒊𝒓𝒔</m:t>
                              </m:r>
                              <m:r>
                                <a:rPr lang="en-US" sz="1600" b="1" kern="100">
                                  <a:solidFill>
                                    <a:srgbClr val="FF6600"/>
                                  </a:solidFill>
                                  <a:effectLst/>
                                  <a:latin typeface="Cambria Math" panose="02040503050406030204" pitchFamily="18" charset="0"/>
                                </a:rPr>
                                <m:t> / #</m:t>
                              </m:r>
                              <m:r>
                                <a:rPr lang="en-US" sz="1600" b="1" i="1" kern="100">
                                  <a:solidFill>
                                    <a:srgbClr val="FF6600"/>
                                  </a:solidFill>
                                  <a:effectLst/>
                                  <a:latin typeface="Cambria Math" panose="02040503050406030204" pitchFamily="18" charset="0"/>
                                </a:rPr>
                                <m:t>𝒂𝒍𝒍</m:t>
                              </m:r>
                              <m:r>
                                <a:rPr lang="en-US" sz="1600" b="1" kern="100">
                                  <a:solidFill>
                                    <a:srgbClr val="FF6600"/>
                                  </a:solidFill>
                                  <a:effectLst/>
                                  <a:latin typeface="Cambria Math" panose="02040503050406030204" pitchFamily="18" charset="0"/>
                                </a:rPr>
                                <m:t> </m:t>
                              </m:r>
                              <m:r>
                                <a:rPr lang="en-US" sz="1600" b="1" i="1" kern="100">
                                  <a:solidFill>
                                    <a:srgbClr val="FF6600"/>
                                  </a:solidFill>
                                  <a:effectLst/>
                                  <a:latin typeface="Cambria Math" panose="02040503050406030204" pitchFamily="18" charset="0"/>
                                </a:rPr>
                                <m:t>𝒘𝒆𝒊𝒈𝒉𝒕</m:t>
                              </m:r>
                              <m:r>
                                <a:rPr lang="en-US" sz="1600" b="1" kern="100">
                                  <a:solidFill>
                                    <a:srgbClr val="FF6600"/>
                                  </a:solidFill>
                                  <a:effectLst/>
                                  <a:latin typeface="Cambria Math" panose="02040503050406030204" pitchFamily="18" charset="0"/>
                                </a:rPr>
                                <m:t> </m:t>
                              </m:r>
                              <m:r>
                                <a:rPr lang="en-US" sz="1600" b="1" i="1" kern="100">
                                  <a:solidFill>
                                    <a:srgbClr val="FF6600"/>
                                  </a:solidFill>
                                  <a:effectLst/>
                                  <a:latin typeface="Cambria Math" panose="02040503050406030204" pitchFamily="18" charset="0"/>
                                </a:rPr>
                                <m:t>𝒑𝒂𝒊𝒓𝒔</m:t>
                              </m:r>
                              <m:r>
                                <a:rPr lang="en-US" sz="1600" b="1" i="0" kern="100" smtClean="0">
                                  <a:solidFill>
                                    <a:srgbClr val="FF6600"/>
                                  </a:solidFill>
                                  <a:effectLst/>
                                  <a:latin typeface="Cambria Math" panose="02040503050406030204" pitchFamily="18" charset="0"/>
                                </a:rPr>
                                <m:t>&lt;</m:t>
                              </m:r>
                              <m:r>
                                <a:rPr lang="en-US" sz="1600" b="1" i="0" kern="100" smtClean="0">
                                  <a:solidFill>
                                    <a:srgbClr val="FF6600"/>
                                  </a:solidFill>
                                  <a:effectLst/>
                                  <a:latin typeface="Cambria Math" panose="02040503050406030204" pitchFamily="18" charset="0"/>
                                </a:rPr>
                                <m:t>𝐮𝐧𝐬𝐭𝐚𝐛𝐥𝐞</m:t>
                              </m:r>
                              <m:r>
                                <a:rPr lang="en-US" sz="1600" b="1" i="0" kern="100" smtClean="0">
                                  <a:solidFill>
                                    <a:srgbClr val="FF6600"/>
                                  </a:solidFill>
                                  <a:effectLst/>
                                  <a:latin typeface="Cambria Math" panose="02040503050406030204" pitchFamily="18" charset="0"/>
                                </a:rPr>
                                <m:t> </m:t>
                              </m:r>
                              <m:r>
                                <a:rPr lang="en-US" sz="1600" b="1" i="0" kern="100" smtClean="0">
                                  <a:solidFill>
                                    <a:srgbClr val="FF6600"/>
                                  </a:solidFill>
                                  <a:effectLst/>
                                  <a:latin typeface="Cambria Math" panose="02040503050406030204" pitchFamily="18" charset="0"/>
                                </a:rPr>
                                <m:t>𝐫𝐚𝐭𝐢𝐨</m:t>
                              </m:r>
                              <m:r>
                                <a:rPr lang="en-US" sz="1600" kern="100">
                                  <a:solidFill>
                                    <a:srgbClr val="FF6600"/>
                                  </a:solidFill>
                                  <a:effectLst/>
                                  <a:latin typeface="Cambria Math" panose="02040503050406030204" pitchFamily="18" charset="0"/>
                                </a:rPr>
                                <m:t> </m:t>
                              </m:r>
                              <m:r>
                                <a:rPr lang="en-US" sz="1600" kern="100">
                                  <a:solidFill>
                                    <a:srgbClr val="FF6600"/>
                                  </a:solidFill>
                                  <a:effectLst/>
                                  <a:latin typeface="Cambria Math" panose="02040503050406030204" pitchFamily="18" charset="0"/>
                                </a:rPr>
                                <m:t>𝜏</m:t>
                              </m:r>
                            </m:oMath>
                          </a14:m>
                          <a:r>
                            <a:rPr lang="en-US" sz="1600" kern="100" dirty="0">
                              <a:solidFill>
                                <a:srgbClr val="FF6600"/>
                              </a:solidFill>
                              <a:effectLst/>
                            </a:rPr>
                            <a:t> </a:t>
                          </a:r>
                          <a:endParaRPr lang="zh-CN" sz="1600" kern="100" dirty="0">
                            <a:solidFill>
                              <a:srgbClr val="444F53"/>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76420502"/>
                      </a:ext>
                    </a:extLst>
                  </a:tr>
                  <a:tr h="407678">
                    <a:tc>
                      <a:txBody>
                        <a:bodyPr/>
                        <a:lstStyle/>
                        <a:p>
                          <a:pPr algn="l">
                            <a:lnSpc>
                              <a:spcPct val="150000"/>
                            </a:lnSpc>
                            <a:spcBef>
                              <a:spcPts val="1200"/>
                            </a:spcBef>
                            <a:spcAft>
                              <a:spcPts val="1200"/>
                            </a:spcAft>
                          </a:pPr>
                          <a:r>
                            <a:rPr lang="en-US" sz="1600" kern="100" dirty="0">
                              <a:solidFill>
                                <a:srgbClr val="444F53"/>
                              </a:solidFill>
                              <a:effectLst/>
                            </a:rPr>
                            <a:t>    then </a:t>
                          </a:r>
                          <a14:m>
                            <m:oMath xmlns:m="http://schemas.openxmlformats.org/officeDocument/2006/math">
                              <m:sSup>
                                <m:sSupPr>
                                  <m:ctrlPr>
                                    <a:rPr lang="zh-CN" altLang="zh-CN" sz="1600" b="1" i="1" kern="1200" smtClean="0">
                                      <a:solidFill>
                                        <a:srgbClr val="444F53"/>
                                      </a:solidFill>
                                      <a:effectLst/>
                                      <a:latin typeface="Cambria Math" panose="02040503050406030204" pitchFamily="18" charset="0"/>
                                      <a:ea typeface="+mn-ea"/>
                                      <a:cs typeface="+mn-cs"/>
                                    </a:rPr>
                                  </m:ctrlPr>
                                </m:sSupPr>
                                <m:e>
                                  <m:r>
                                    <a:rPr lang="en-US" altLang="zh-CN" sz="1600" b="1" i="1" kern="1200">
                                      <a:solidFill>
                                        <a:srgbClr val="444F53"/>
                                      </a:solidFill>
                                      <a:effectLst/>
                                      <a:latin typeface="Cambria Math" panose="02040503050406030204" pitchFamily="18" charset="0"/>
                                      <a:ea typeface="+mn-ea"/>
                                      <a:cs typeface="+mn-cs"/>
                                    </a:rPr>
                                    <m:t>𝑊𝑒𝑖𝑔h𝑡</m:t>
                                  </m:r>
                                </m:e>
                                <m:sup>
                                  <m:r>
                                    <a:rPr lang="en-US" altLang="zh-CN" sz="1600" b="1" i="1" kern="1200">
                                      <a:solidFill>
                                        <a:srgbClr val="444F53"/>
                                      </a:solidFill>
                                      <a:effectLst/>
                                      <a:latin typeface="Cambria Math" panose="02040503050406030204" pitchFamily="18" charset="0"/>
                                      <a:ea typeface="+mn-ea"/>
                                      <a:cs typeface="+mn-cs"/>
                                    </a:rPr>
                                    <m:t>𝑜𝑣𝑒𝑟𝑎𝑙𝑙</m:t>
                                  </m:r>
                                </m:sup>
                              </m:sSup>
                            </m:oMath>
                          </a14:m>
                          <a:r>
                            <a:rPr lang="en-US" sz="1600" kern="100" dirty="0">
                              <a:solidFill>
                                <a:srgbClr val="444F53"/>
                              </a:solidFill>
                              <a:effectLst/>
                            </a:rPr>
                            <a:t> = </a:t>
                          </a:r>
                          <a14:m>
                            <m:oMath xmlns:m="http://schemas.openxmlformats.org/officeDocument/2006/math">
                              <m:r>
                                <a:rPr lang="en-US" sz="1600" b="1" kern="100" smtClean="0">
                                  <a:solidFill>
                                    <a:schemeClr val="accent6">
                                      <a:lumMod val="75000"/>
                                    </a:schemeClr>
                                  </a:solidFill>
                                  <a:effectLst/>
                                  <a:latin typeface="Cambria Math" panose="02040503050406030204" pitchFamily="18" charset="0"/>
                                </a:rPr>
                                <m:t>(</m:t>
                              </m:r>
                              <m:sSub>
                                <m:sSubPr>
                                  <m:ctrlPr>
                                    <a:rPr lang="zh-CN" sz="1600" b="1" i="1" kern="100">
                                      <a:solidFill>
                                        <a:schemeClr val="accent6">
                                          <a:lumMod val="75000"/>
                                        </a:schemeClr>
                                      </a:solidFill>
                                      <a:effectLst/>
                                      <a:latin typeface="Cambria Math" panose="02040503050406030204" pitchFamily="18" charset="0"/>
                                    </a:rPr>
                                  </m:ctrlPr>
                                </m:sSubPr>
                                <m:e>
                                  <m:r>
                                    <a:rPr lang="en-US" sz="1600" b="1" i="1" kern="100">
                                      <a:solidFill>
                                        <a:schemeClr val="accent6">
                                          <a:lumMod val="75000"/>
                                        </a:schemeClr>
                                      </a:solidFill>
                                      <a:effectLst/>
                                      <a:latin typeface="Cambria Math" panose="02040503050406030204" pitchFamily="18" charset="0"/>
                                    </a:rPr>
                                    <m:t>𝑾𝒆𝒊𝒈𝒉𝒕</m:t>
                                  </m:r>
                                </m:e>
                                <m:sub>
                                  <m:r>
                                    <a:rPr lang="en-US" sz="1600" b="1" i="1" kern="100">
                                      <a:solidFill>
                                        <a:schemeClr val="accent6">
                                          <a:lumMod val="75000"/>
                                        </a:schemeClr>
                                      </a:solidFill>
                                      <a:effectLst/>
                                      <a:latin typeface="Cambria Math" panose="02040503050406030204" pitchFamily="18" charset="0"/>
                                    </a:rPr>
                                    <m:t>𝒅𝒆𝒇𝒂𝒖𝒍𝒕</m:t>
                                  </m:r>
                                </m:sub>
                              </m:sSub>
                              <m:r>
                                <a:rPr lang="en-US" sz="1600" b="1" kern="100">
                                  <a:solidFill>
                                    <a:schemeClr val="accent6">
                                      <a:lumMod val="75000"/>
                                    </a:schemeClr>
                                  </a:solidFill>
                                  <a:effectLst/>
                                  <a:latin typeface="Cambria Math" panose="02040503050406030204" pitchFamily="18" charset="0"/>
                                </a:rPr>
                                <m:t>,</m:t>
                              </m:r>
                              <m:sSub>
                                <m:sSubPr>
                                  <m:ctrlPr>
                                    <a:rPr lang="zh-CN" sz="1600" b="1" i="1" kern="100">
                                      <a:solidFill>
                                        <a:schemeClr val="accent6">
                                          <a:lumMod val="75000"/>
                                        </a:schemeClr>
                                      </a:solidFill>
                                      <a:effectLst/>
                                      <a:latin typeface="Cambria Math" panose="02040503050406030204" pitchFamily="18" charset="0"/>
                                    </a:rPr>
                                  </m:ctrlPr>
                                </m:sSubPr>
                                <m:e>
                                  <m:r>
                                    <a:rPr lang="en-US" sz="1600" b="1" i="1" kern="100">
                                      <a:solidFill>
                                        <a:schemeClr val="accent6">
                                          <a:lumMod val="75000"/>
                                        </a:schemeClr>
                                      </a:solidFill>
                                      <a:effectLst/>
                                      <a:latin typeface="Cambria Math" panose="02040503050406030204" pitchFamily="18" charset="0"/>
                                    </a:rPr>
                                    <m:t>𝑾𝒆𝒊𝒈𝒉𝒕</m:t>
                                  </m:r>
                                </m:e>
                                <m:sub>
                                  <m:r>
                                    <a:rPr lang="en-US" sz="1600" b="1" i="1" kern="100">
                                      <a:solidFill>
                                        <a:schemeClr val="accent6">
                                          <a:lumMod val="75000"/>
                                        </a:schemeClr>
                                      </a:solidFill>
                                      <a:effectLst/>
                                      <a:latin typeface="Cambria Math" panose="02040503050406030204" pitchFamily="18" charset="0"/>
                                    </a:rPr>
                                    <m:t>𝒅𝒆𝒇𝒂𝒖𝒍𝒕</m:t>
                                  </m:r>
                                </m:sub>
                              </m:sSub>
                              <m:r>
                                <a:rPr lang="en-US" sz="1600" b="1" kern="100">
                                  <a:solidFill>
                                    <a:schemeClr val="accent6">
                                      <a:lumMod val="75000"/>
                                    </a:schemeClr>
                                  </a:solidFill>
                                  <a:effectLst/>
                                  <a:latin typeface="Cambria Math" panose="02040503050406030204" pitchFamily="18" charset="0"/>
                                </a:rPr>
                                <m:t>)</m:t>
                              </m:r>
                            </m:oMath>
                          </a14:m>
                          <a:endParaRPr lang="zh-CN" sz="1600" b="1" kern="100" dirty="0">
                            <a:solidFill>
                              <a:srgbClr val="444F53"/>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92549015"/>
                      </a:ext>
                    </a:extLst>
                  </a:tr>
                  <a:tr h="362429">
                    <a:tc>
                      <a:txBody>
                        <a:bodyPr/>
                        <a:lstStyle/>
                        <a:p>
                          <a:pPr indent="254000" algn="l">
                            <a:lnSpc>
                              <a:spcPct val="150000"/>
                            </a:lnSpc>
                            <a:spcBef>
                              <a:spcPts val="1200"/>
                            </a:spcBef>
                            <a:spcAft>
                              <a:spcPts val="1200"/>
                            </a:spcAft>
                          </a:pPr>
                          <a:r>
                            <a:rPr lang="en-US" sz="1600" kern="100" dirty="0">
                              <a:solidFill>
                                <a:srgbClr val="444F53"/>
                              </a:solidFill>
                              <a:effectLst/>
                            </a:rPr>
                            <a:t>  else if </a:t>
                          </a:r>
                          <a14:m>
                            <m:oMath xmlns:m="http://schemas.openxmlformats.org/officeDocument/2006/math">
                              <m:r>
                                <a:rPr lang="en-US" sz="1600" b="1" kern="100" smtClean="0">
                                  <a:solidFill>
                                    <a:srgbClr val="FF6600"/>
                                  </a:solidFill>
                                  <a:effectLst/>
                                  <a:latin typeface="Cambria Math" panose="02040503050406030204" pitchFamily="18" charset="0"/>
                                </a:rPr>
                                <m:t>#</m:t>
                              </m:r>
                              <m:r>
                                <a:rPr lang="en-US" sz="1600" b="1" i="1" kern="100" smtClean="0">
                                  <a:solidFill>
                                    <a:srgbClr val="FF6600"/>
                                  </a:solidFill>
                                  <a:effectLst/>
                                  <a:latin typeface="Cambria Math" panose="02040503050406030204" pitchFamily="18" charset="0"/>
                                </a:rPr>
                                <m:t>𝒏𝒆𝒈𝒂𝒕𝒊𝒗𝒆</m:t>
                              </m:r>
                              <m:r>
                                <a:rPr lang="en-US" sz="1600" b="1" kern="100">
                                  <a:solidFill>
                                    <a:srgbClr val="FF6600"/>
                                  </a:solidFill>
                                  <a:effectLst/>
                                  <a:latin typeface="Cambria Math" panose="02040503050406030204" pitchFamily="18" charset="0"/>
                                </a:rPr>
                                <m:t> </m:t>
                              </m:r>
                              <m:r>
                                <a:rPr lang="en-US" sz="1600" b="1" i="1" kern="100">
                                  <a:solidFill>
                                    <a:srgbClr val="FF6600"/>
                                  </a:solidFill>
                                  <a:effectLst/>
                                  <a:latin typeface="Cambria Math" panose="02040503050406030204" pitchFamily="18" charset="0"/>
                                </a:rPr>
                                <m:t>𝒘𝒆𝒊𝒈𝒉𝒕</m:t>
                              </m:r>
                              <m:r>
                                <a:rPr lang="en-US" sz="1600" b="1" kern="100">
                                  <a:solidFill>
                                    <a:srgbClr val="FF6600"/>
                                  </a:solidFill>
                                  <a:effectLst/>
                                  <a:latin typeface="Cambria Math" panose="02040503050406030204" pitchFamily="18" charset="0"/>
                                </a:rPr>
                                <m:t> </m:t>
                              </m:r>
                              <m:r>
                                <a:rPr lang="en-US" sz="1600" b="1" i="1" kern="100">
                                  <a:solidFill>
                                    <a:srgbClr val="FF6600"/>
                                  </a:solidFill>
                                  <a:effectLst/>
                                  <a:latin typeface="Cambria Math" panose="02040503050406030204" pitchFamily="18" charset="0"/>
                                </a:rPr>
                                <m:t>𝒑𝒂𝒊𝒓𝒔</m:t>
                              </m:r>
                              <m:r>
                                <a:rPr lang="en-US" sz="1600" b="1" kern="100">
                                  <a:solidFill>
                                    <a:srgbClr val="FF6600"/>
                                  </a:solidFill>
                                  <a:effectLst/>
                                  <a:latin typeface="Cambria Math" panose="02040503050406030204" pitchFamily="18" charset="0"/>
                                </a:rPr>
                                <m:t>&gt; #</m:t>
                              </m:r>
                              <m:r>
                                <a:rPr lang="en-US" sz="1600" b="1" i="1" kern="100" smtClean="0">
                                  <a:solidFill>
                                    <a:srgbClr val="FF6600"/>
                                  </a:solidFill>
                                  <a:effectLst/>
                                  <a:latin typeface="Cambria Math" panose="02040503050406030204" pitchFamily="18" charset="0"/>
                                </a:rPr>
                                <m:t>𝒑𝒐𝒔𝒊𝒕𝒊𝒗𝒆</m:t>
                              </m:r>
                              <m:r>
                                <a:rPr lang="en-US" sz="1600" b="1" kern="100">
                                  <a:solidFill>
                                    <a:srgbClr val="FF6600"/>
                                  </a:solidFill>
                                  <a:effectLst/>
                                  <a:latin typeface="Cambria Math" panose="02040503050406030204" pitchFamily="18" charset="0"/>
                                </a:rPr>
                                <m:t> </m:t>
                              </m:r>
                              <m:r>
                                <a:rPr lang="en-US" sz="1600" b="1" i="1" kern="100">
                                  <a:solidFill>
                                    <a:srgbClr val="FF6600"/>
                                  </a:solidFill>
                                  <a:effectLst/>
                                  <a:latin typeface="Cambria Math" panose="02040503050406030204" pitchFamily="18" charset="0"/>
                                </a:rPr>
                                <m:t>𝒘𝒆𝒊𝒈𝒉𝒕</m:t>
                              </m:r>
                              <m:r>
                                <a:rPr lang="en-US" sz="1600" b="1" kern="100">
                                  <a:solidFill>
                                    <a:srgbClr val="FF6600"/>
                                  </a:solidFill>
                                  <a:effectLst/>
                                  <a:latin typeface="Cambria Math" panose="02040503050406030204" pitchFamily="18" charset="0"/>
                                </a:rPr>
                                <m:t> </m:t>
                              </m:r>
                              <m:r>
                                <a:rPr lang="en-US" sz="1600" b="1" i="1" kern="100">
                                  <a:solidFill>
                                    <a:srgbClr val="FF6600"/>
                                  </a:solidFill>
                                  <a:effectLst/>
                                  <a:latin typeface="Cambria Math" panose="02040503050406030204" pitchFamily="18" charset="0"/>
                                </a:rPr>
                                <m:t>𝒑𝒂𝒊𝒓𝒔</m:t>
                              </m:r>
                            </m:oMath>
                          </a14:m>
                          <a:r>
                            <a:rPr lang="en-US" sz="1600" b="1" kern="100" dirty="0">
                              <a:solidFill>
                                <a:srgbClr val="FF6600"/>
                              </a:solidFill>
                              <a:effectLst/>
                            </a:rPr>
                            <a:t> </a:t>
                          </a:r>
                          <a:endParaRPr lang="zh-CN" sz="1600" b="1" kern="100" dirty="0">
                            <a:solidFill>
                              <a:srgbClr val="444F53"/>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60467423"/>
                      </a:ext>
                    </a:extLst>
                  </a:tr>
                  <a:tr h="407678">
                    <a:tc>
                      <a:txBody>
                        <a:bodyPr/>
                        <a:lstStyle/>
                        <a:p>
                          <a:pPr algn="l">
                            <a:lnSpc>
                              <a:spcPct val="150000"/>
                            </a:lnSpc>
                            <a:spcBef>
                              <a:spcPts val="1200"/>
                            </a:spcBef>
                            <a:spcAft>
                              <a:spcPts val="1200"/>
                            </a:spcAft>
                          </a:pPr>
                          <a:r>
                            <a:rPr lang="en-US" sz="1600" kern="100" dirty="0">
                              <a:solidFill>
                                <a:srgbClr val="444F53"/>
                              </a:solidFill>
                              <a:effectLst/>
                            </a:rPr>
                            <a:t>        then </a:t>
                          </a:r>
                          <a14:m>
                            <m:oMath xmlns:m="http://schemas.openxmlformats.org/officeDocument/2006/math">
                              <m:sSup>
                                <m:sSupPr>
                                  <m:ctrlPr>
                                    <a:rPr lang="zh-CN" altLang="zh-CN" sz="1600" b="1" i="1" kern="1200" smtClean="0">
                                      <a:solidFill>
                                        <a:srgbClr val="444F53"/>
                                      </a:solidFill>
                                      <a:effectLst/>
                                      <a:latin typeface="Cambria Math" panose="02040503050406030204" pitchFamily="18" charset="0"/>
                                      <a:ea typeface="+mn-ea"/>
                                      <a:cs typeface="+mn-cs"/>
                                    </a:rPr>
                                  </m:ctrlPr>
                                </m:sSupPr>
                                <m:e>
                                  <m:r>
                                    <a:rPr lang="en-US" altLang="zh-CN" sz="1600" b="1" i="1" kern="1200">
                                      <a:solidFill>
                                        <a:srgbClr val="444F53"/>
                                      </a:solidFill>
                                      <a:effectLst/>
                                      <a:latin typeface="Cambria Math" panose="02040503050406030204" pitchFamily="18" charset="0"/>
                                      <a:ea typeface="+mn-ea"/>
                                      <a:cs typeface="+mn-cs"/>
                                    </a:rPr>
                                    <m:t>𝑊𝑒𝑖𝑔h𝑡</m:t>
                                  </m:r>
                                </m:e>
                                <m:sup>
                                  <m:r>
                                    <a:rPr lang="en-US" altLang="zh-CN" sz="1600" b="1" i="1" kern="1200">
                                      <a:solidFill>
                                        <a:srgbClr val="444F53"/>
                                      </a:solidFill>
                                      <a:effectLst/>
                                      <a:latin typeface="Cambria Math" panose="02040503050406030204" pitchFamily="18" charset="0"/>
                                      <a:ea typeface="+mn-ea"/>
                                      <a:cs typeface="+mn-cs"/>
                                    </a:rPr>
                                    <m:t>𝑜𝑣𝑒𝑟𝑎𝑙𝑙</m:t>
                                  </m:r>
                                </m:sup>
                              </m:sSup>
                            </m:oMath>
                          </a14:m>
                          <a:r>
                            <a:rPr lang="en-US" sz="1600" kern="100" dirty="0">
                              <a:solidFill>
                                <a:srgbClr val="444F53"/>
                              </a:solidFill>
                              <a:effectLst/>
                            </a:rPr>
                            <a:t> = </a:t>
                          </a:r>
                          <a14:m>
                            <m:oMath xmlns:m="http://schemas.openxmlformats.org/officeDocument/2006/math">
                              <m:r>
                                <a:rPr lang="en-US" sz="1600" kern="100">
                                  <a:solidFill>
                                    <a:srgbClr val="444F53"/>
                                  </a:solidFill>
                                  <a:effectLst/>
                                  <a:latin typeface="Cambria Math" panose="02040503050406030204" pitchFamily="18" charset="0"/>
                                </a:rPr>
                                <m:t>(</m:t>
                              </m:r>
                              <m:sSub>
                                <m:sSubPr>
                                  <m:ctrlPr>
                                    <a:rPr lang="zh-CN" sz="1600" b="1" i="1" kern="100" smtClean="0">
                                      <a:solidFill>
                                        <a:schemeClr val="accent6">
                                          <a:lumMod val="75000"/>
                                        </a:schemeClr>
                                      </a:solidFill>
                                      <a:effectLst/>
                                      <a:latin typeface="Cambria Math" panose="02040503050406030204" pitchFamily="18" charset="0"/>
                                    </a:rPr>
                                  </m:ctrlPr>
                                </m:sSubPr>
                                <m:e>
                                  <m:r>
                                    <a:rPr lang="en-US" sz="1600" b="1" i="1" kern="100">
                                      <a:solidFill>
                                        <a:schemeClr val="accent6">
                                          <a:lumMod val="75000"/>
                                        </a:schemeClr>
                                      </a:solidFill>
                                      <a:effectLst/>
                                      <a:latin typeface="Cambria Math" panose="02040503050406030204" pitchFamily="18" charset="0"/>
                                    </a:rPr>
                                    <m:t>𝑾𝒆𝒊𝒈𝒉𝒕</m:t>
                                  </m:r>
                                </m:e>
                                <m:sub>
                                  <m:r>
                                    <a:rPr lang="en-US" sz="1600" b="1" i="1" kern="100">
                                      <a:solidFill>
                                        <a:schemeClr val="accent6">
                                          <a:lumMod val="75000"/>
                                        </a:schemeClr>
                                      </a:solidFill>
                                      <a:effectLst/>
                                      <a:latin typeface="Cambria Math" panose="02040503050406030204" pitchFamily="18" charset="0"/>
                                    </a:rPr>
                                    <m:t>𝒏𝒆𝒘</m:t>
                                  </m:r>
                                </m:sub>
                              </m:sSub>
                              <m:r>
                                <a:rPr lang="en-US" sz="1600" kern="100">
                                  <a:solidFill>
                                    <a:srgbClr val="444F53"/>
                                  </a:solidFill>
                                  <a:effectLst/>
                                  <a:latin typeface="Cambria Math" panose="02040503050406030204" pitchFamily="18" charset="0"/>
                                </a:rPr>
                                <m:t>,</m:t>
                              </m:r>
                              <m:sSub>
                                <m:sSubPr>
                                  <m:ctrlPr>
                                    <a:rPr lang="zh-CN" sz="1600" i="1" kern="100">
                                      <a:solidFill>
                                        <a:srgbClr val="444F53"/>
                                      </a:solidFill>
                                      <a:effectLst/>
                                      <a:latin typeface="Cambria Math" panose="02040503050406030204" pitchFamily="18" charset="0"/>
                                    </a:rPr>
                                  </m:ctrlPr>
                                </m:sSubPr>
                                <m:e>
                                  <m:r>
                                    <a:rPr lang="en-US" sz="1600" kern="100">
                                      <a:solidFill>
                                        <a:srgbClr val="444F53"/>
                                      </a:solidFill>
                                      <a:effectLst/>
                                      <a:latin typeface="Cambria Math" panose="02040503050406030204" pitchFamily="18" charset="0"/>
                                    </a:rPr>
                                    <m:t>𝑊𝑒𝑖𝑔h𝑡</m:t>
                                  </m:r>
                                </m:e>
                                <m:sub>
                                  <m:r>
                                    <a:rPr lang="en-US" sz="1600" kern="100">
                                      <a:solidFill>
                                        <a:srgbClr val="444F53"/>
                                      </a:solidFill>
                                      <a:effectLst/>
                                      <a:latin typeface="Cambria Math" panose="02040503050406030204" pitchFamily="18" charset="0"/>
                                    </a:rPr>
                                    <m:t>𝑑𝑒𝑓𝑎𝑢𝑙𝑡</m:t>
                                  </m:r>
                                </m:sub>
                              </m:sSub>
                              <m:r>
                                <a:rPr lang="en-US" sz="1600" kern="100">
                                  <a:solidFill>
                                    <a:srgbClr val="444F53"/>
                                  </a:solidFill>
                                  <a:effectLst/>
                                  <a:latin typeface="Cambria Math" panose="02040503050406030204" pitchFamily="18" charset="0"/>
                                </a:rPr>
                                <m:t>)</m:t>
                              </m:r>
                            </m:oMath>
                          </a14:m>
                          <a:endParaRPr lang="zh-CN" sz="1600" kern="100" dirty="0">
                            <a:solidFill>
                              <a:srgbClr val="444F53"/>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11158676"/>
                      </a:ext>
                    </a:extLst>
                  </a:tr>
                  <a:tr h="407678">
                    <a:tc>
                      <a:txBody>
                        <a:bodyPr/>
                        <a:lstStyle/>
                        <a:p>
                          <a:pPr indent="254000" algn="l">
                            <a:lnSpc>
                              <a:spcPct val="150000"/>
                            </a:lnSpc>
                            <a:spcBef>
                              <a:spcPts val="1200"/>
                            </a:spcBef>
                            <a:spcAft>
                              <a:spcPts val="1200"/>
                            </a:spcAft>
                          </a:pPr>
                          <a:r>
                            <a:rPr lang="en-US" sz="1600" kern="100" dirty="0">
                              <a:solidFill>
                                <a:srgbClr val="444F53"/>
                              </a:solidFill>
                              <a:effectLst/>
                            </a:rPr>
                            <a:t>  else </a:t>
                          </a:r>
                          <a14:m>
                            <m:oMath xmlns:m="http://schemas.openxmlformats.org/officeDocument/2006/math">
                              <m:sSup>
                                <m:sSupPr>
                                  <m:ctrlPr>
                                    <a:rPr lang="zh-CN" altLang="zh-CN" sz="1600" b="1" i="1" kern="1200" smtClean="0">
                                      <a:solidFill>
                                        <a:srgbClr val="444F53"/>
                                      </a:solidFill>
                                      <a:effectLst/>
                                      <a:latin typeface="Cambria Math" panose="02040503050406030204" pitchFamily="18" charset="0"/>
                                      <a:ea typeface="+mn-ea"/>
                                      <a:cs typeface="+mn-cs"/>
                                    </a:rPr>
                                  </m:ctrlPr>
                                </m:sSupPr>
                                <m:e>
                                  <m:r>
                                    <a:rPr lang="en-US" altLang="zh-CN" sz="1600" b="1" i="1" kern="1200">
                                      <a:solidFill>
                                        <a:srgbClr val="444F53"/>
                                      </a:solidFill>
                                      <a:effectLst/>
                                      <a:latin typeface="Cambria Math" panose="02040503050406030204" pitchFamily="18" charset="0"/>
                                      <a:ea typeface="+mn-ea"/>
                                      <a:cs typeface="+mn-cs"/>
                                    </a:rPr>
                                    <m:t>𝑊𝑒𝑖𝑔h𝑡</m:t>
                                  </m:r>
                                </m:e>
                                <m:sup>
                                  <m:r>
                                    <a:rPr lang="en-US" altLang="zh-CN" sz="1600" b="1" i="1" kern="1200">
                                      <a:solidFill>
                                        <a:srgbClr val="444F53"/>
                                      </a:solidFill>
                                      <a:effectLst/>
                                      <a:latin typeface="Cambria Math" panose="02040503050406030204" pitchFamily="18" charset="0"/>
                                      <a:ea typeface="+mn-ea"/>
                                      <a:cs typeface="+mn-cs"/>
                                    </a:rPr>
                                    <m:t>𝑜𝑣𝑒𝑟𝑎𝑙𝑙</m:t>
                                  </m:r>
                                </m:sup>
                              </m:sSup>
                            </m:oMath>
                          </a14:m>
                          <a:r>
                            <a:rPr lang="en-US" sz="1600" kern="100" dirty="0">
                              <a:solidFill>
                                <a:srgbClr val="444F53"/>
                              </a:solidFill>
                              <a:effectLst/>
                            </a:rPr>
                            <a:t> = </a:t>
                          </a:r>
                          <a14:m>
                            <m:oMath xmlns:m="http://schemas.openxmlformats.org/officeDocument/2006/math">
                              <m:r>
                                <a:rPr lang="en-US" sz="1600" kern="100">
                                  <a:solidFill>
                                    <a:srgbClr val="444F53"/>
                                  </a:solidFill>
                                  <a:effectLst/>
                                  <a:latin typeface="Cambria Math" panose="02040503050406030204" pitchFamily="18" charset="0"/>
                                </a:rPr>
                                <m:t>(</m:t>
                              </m:r>
                              <m:sSub>
                                <m:sSubPr>
                                  <m:ctrlPr>
                                    <a:rPr lang="zh-CN" sz="1600" i="1" kern="100">
                                      <a:solidFill>
                                        <a:srgbClr val="444F53"/>
                                      </a:solidFill>
                                      <a:effectLst/>
                                      <a:latin typeface="Cambria Math" panose="02040503050406030204" pitchFamily="18" charset="0"/>
                                    </a:rPr>
                                  </m:ctrlPr>
                                </m:sSubPr>
                                <m:e>
                                  <m:r>
                                    <a:rPr lang="en-US" sz="1600" kern="100">
                                      <a:solidFill>
                                        <a:srgbClr val="444F53"/>
                                      </a:solidFill>
                                      <a:effectLst/>
                                      <a:latin typeface="Cambria Math" panose="02040503050406030204" pitchFamily="18" charset="0"/>
                                    </a:rPr>
                                    <m:t>𝑊𝑒𝑖𝑔h𝑡</m:t>
                                  </m:r>
                                </m:e>
                                <m:sub>
                                  <m:r>
                                    <a:rPr lang="en-US" sz="1600" kern="100">
                                      <a:solidFill>
                                        <a:srgbClr val="444F53"/>
                                      </a:solidFill>
                                      <a:effectLst/>
                                      <a:latin typeface="Cambria Math" panose="02040503050406030204" pitchFamily="18" charset="0"/>
                                    </a:rPr>
                                    <m:t>𝑑𝑒𝑓𝑎𝑢𝑙𝑡</m:t>
                                  </m:r>
                                </m:sub>
                              </m:sSub>
                              <m:r>
                                <a:rPr lang="en-US" sz="1600" kern="100">
                                  <a:solidFill>
                                    <a:srgbClr val="444F53"/>
                                  </a:solidFill>
                                  <a:effectLst/>
                                  <a:latin typeface="Cambria Math" panose="02040503050406030204" pitchFamily="18" charset="0"/>
                                </a:rPr>
                                <m:t>,</m:t>
                              </m:r>
                              <m:sSub>
                                <m:sSubPr>
                                  <m:ctrlPr>
                                    <a:rPr lang="zh-CN" sz="1600" b="1" i="1" kern="100" smtClean="0">
                                      <a:solidFill>
                                        <a:schemeClr val="accent6">
                                          <a:lumMod val="75000"/>
                                        </a:schemeClr>
                                      </a:solidFill>
                                      <a:effectLst/>
                                      <a:latin typeface="Cambria Math" panose="02040503050406030204" pitchFamily="18" charset="0"/>
                                    </a:rPr>
                                  </m:ctrlPr>
                                </m:sSubPr>
                                <m:e>
                                  <m:r>
                                    <a:rPr lang="en-US" sz="1600" b="1" i="1" kern="100">
                                      <a:solidFill>
                                        <a:schemeClr val="accent6">
                                          <a:lumMod val="75000"/>
                                        </a:schemeClr>
                                      </a:solidFill>
                                      <a:effectLst/>
                                      <a:latin typeface="Cambria Math" panose="02040503050406030204" pitchFamily="18" charset="0"/>
                                    </a:rPr>
                                    <m:t>𝑾𝒆𝒊𝒈𝒉𝒕</m:t>
                                  </m:r>
                                </m:e>
                                <m:sub>
                                  <m:r>
                                    <a:rPr lang="en-US" sz="1600" b="1" i="1" kern="100">
                                      <a:solidFill>
                                        <a:schemeClr val="accent6">
                                          <a:lumMod val="75000"/>
                                        </a:schemeClr>
                                      </a:solidFill>
                                      <a:effectLst/>
                                      <a:latin typeface="Cambria Math" panose="02040503050406030204" pitchFamily="18" charset="0"/>
                                    </a:rPr>
                                    <m:t>𝒏𝒆𝒘</m:t>
                                  </m:r>
                                </m:sub>
                              </m:sSub>
                              <m:r>
                                <a:rPr lang="en-US" sz="1600" kern="100">
                                  <a:solidFill>
                                    <a:srgbClr val="444F53"/>
                                  </a:solidFill>
                                  <a:effectLst/>
                                  <a:latin typeface="Cambria Math" panose="02040503050406030204" pitchFamily="18" charset="0"/>
                                </a:rPr>
                                <m:t>)</m:t>
                              </m:r>
                            </m:oMath>
                          </a14:m>
                          <a:endParaRPr lang="zh-CN" sz="1600" kern="100" dirty="0">
                            <a:solidFill>
                              <a:srgbClr val="444F53"/>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6776529"/>
                      </a:ext>
                    </a:extLst>
                  </a:tr>
                </a:tbl>
              </a:graphicData>
            </a:graphic>
          </p:graphicFrame>
        </mc:Choice>
        <mc:Fallback xmlns="">
          <p:graphicFrame>
            <p:nvGraphicFramePr>
              <p:cNvPr id="5" name="表格 4">
                <a:extLst>
                  <a:ext uri="{FF2B5EF4-FFF2-40B4-BE49-F238E27FC236}">
                    <a16:creationId xmlns:a16="http://schemas.microsoft.com/office/drawing/2014/main" id="{C47FB21E-8AE3-46A3-A0A1-651CE089BF4C}"/>
                  </a:ext>
                </a:extLst>
              </p:cNvPr>
              <p:cNvGraphicFramePr>
                <a:graphicFrameLocks noGrp="1"/>
              </p:cNvGraphicFramePr>
              <p:nvPr>
                <p:extLst>
                  <p:ext uri="{D42A27DB-BD31-4B8C-83A1-F6EECF244321}">
                    <p14:modId xmlns:p14="http://schemas.microsoft.com/office/powerpoint/2010/main" val="1662406641"/>
                  </p:ext>
                </p:extLst>
              </p:nvPr>
            </p:nvGraphicFramePr>
            <p:xfrm>
              <a:off x="4700512" y="3568600"/>
              <a:ext cx="6977873" cy="1947892"/>
            </p:xfrm>
            <a:graphic>
              <a:graphicData uri="http://schemas.openxmlformats.org/drawingml/2006/table">
                <a:tbl>
                  <a:tblPr firstRow="1" firstCol="1" bandRow="1">
                    <a:tableStyleId>{5C22544A-7EE6-4342-B048-85BDC9FD1C3A}</a:tableStyleId>
                  </a:tblPr>
                  <a:tblGrid>
                    <a:gridCol w="6977873">
                      <a:extLst>
                        <a:ext uri="{9D8B030D-6E8A-4147-A177-3AD203B41FA5}">
                          <a16:colId xmlns:a16="http://schemas.microsoft.com/office/drawing/2014/main" val="3061011218"/>
                        </a:ext>
                      </a:extLst>
                    </a:gridCol>
                  </a:tblGrid>
                  <a:tr h="362429">
                    <a:tc>
                      <a:txBody>
                        <a:bodyPr/>
                        <a:lstStyle/>
                        <a:p>
                          <a:endParaRPr lang="zh-CN"/>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3"/>
                          <a:stretch>
                            <a:fillRect b="-458333"/>
                          </a:stretch>
                        </a:blipFill>
                      </a:tcPr>
                    </a:tc>
                    <a:extLst>
                      <a:ext uri="{0D108BD9-81ED-4DB2-BD59-A6C34878D82A}">
                        <a16:rowId xmlns:a16="http://schemas.microsoft.com/office/drawing/2014/main" val="3776420502"/>
                      </a:ext>
                    </a:extLst>
                  </a:tr>
                  <a:tr h="407678">
                    <a:tc>
                      <a:txBody>
                        <a:bodyPr/>
                        <a:lstStyle/>
                        <a:p>
                          <a:endParaRPr lang="zh-CN"/>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blipFill>
                          <a:blip r:embed="rId3"/>
                          <a:stretch>
                            <a:fillRect t="-89552" b="-310448"/>
                          </a:stretch>
                        </a:blipFill>
                      </a:tcPr>
                    </a:tc>
                    <a:extLst>
                      <a:ext uri="{0D108BD9-81ED-4DB2-BD59-A6C34878D82A}">
                        <a16:rowId xmlns:a16="http://schemas.microsoft.com/office/drawing/2014/main" val="4092549015"/>
                      </a:ext>
                    </a:extLst>
                  </a:tr>
                  <a:tr h="362429">
                    <a:tc>
                      <a:txBody>
                        <a:bodyPr/>
                        <a:lstStyle/>
                        <a:p>
                          <a:endParaRPr lang="zh-CN"/>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t="-215254" b="-252542"/>
                          </a:stretch>
                        </a:blipFill>
                      </a:tcPr>
                    </a:tc>
                    <a:extLst>
                      <a:ext uri="{0D108BD9-81ED-4DB2-BD59-A6C34878D82A}">
                        <a16:rowId xmlns:a16="http://schemas.microsoft.com/office/drawing/2014/main" val="2960467423"/>
                      </a:ext>
                    </a:extLst>
                  </a:tr>
                  <a:tr h="407678">
                    <a:tc>
                      <a:txBody>
                        <a:bodyPr/>
                        <a:lstStyle/>
                        <a:p>
                          <a:endParaRPr lang="zh-CN"/>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t="-277612" b="-122388"/>
                          </a:stretch>
                        </a:blipFill>
                      </a:tcPr>
                    </a:tc>
                    <a:extLst>
                      <a:ext uri="{0D108BD9-81ED-4DB2-BD59-A6C34878D82A}">
                        <a16:rowId xmlns:a16="http://schemas.microsoft.com/office/drawing/2014/main" val="3011158676"/>
                      </a:ext>
                    </a:extLst>
                  </a:tr>
                  <a:tr h="407678">
                    <a:tc>
                      <a:txBody>
                        <a:bodyPr/>
                        <a:lstStyle/>
                        <a:p>
                          <a:endParaRPr lang="zh-CN"/>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t="-377612" b="-22388"/>
                          </a:stretch>
                        </a:blipFill>
                      </a:tcPr>
                    </a:tc>
                    <a:extLst>
                      <a:ext uri="{0D108BD9-81ED-4DB2-BD59-A6C34878D82A}">
                        <a16:rowId xmlns:a16="http://schemas.microsoft.com/office/drawing/2014/main" val="366776529"/>
                      </a:ext>
                    </a:extLst>
                  </a:tr>
                </a:tbl>
              </a:graphicData>
            </a:graphic>
          </p:graphicFrame>
        </mc:Fallback>
      </mc:AlternateContent>
      <p:cxnSp>
        <p:nvCxnSpPr>
          <p:cNvPr id="13" name="直接连接符 12">
            <a:extLst>
              <a:ext uri="{FF2B5EF4-FFF2-40B4-BE49-F238E27FC236}">
                <a16:creationId xmlns:a16="http://schemas.microsoft.com/office/drawing/2014/main" id="{6B82E795-661F-4E2A-A820-2EEECB97E1BE}"/>
              </a:ext>
            </a:extLst>
          </p:cNvPr>
          <p:cNvCxnSpPr/>
          <p:nvPr/>
        </p:nvCxnSpPr>
        <p:spPr>
          <a:xfrm>
            <a:off x="186070" y="6310423"/>
            <a:ext cx="11855302" cy="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EB670F6C-765A-44AC-9AD1-CA152455357C}"/>
              </a:ext>
            </a:extLst>
          </p:cNvPr>
          <p:cNvSpPr txBox="1"/>
          <p:nvPr/>
        </p:nvSpPr>
        <p:spPr>
          <a:xfrm>
            <a:off x="104034" y="6373423"/>
            <a:ext cx="9922909" cy="338554"/>
          </a:xfrm>
          <a:prstGeom prst="rect">
            <a:avLst/>
          </a:prstGeom>
          <a:noFill/>
        </p:spPr>
        <p:txBody>
          <a:bodyPr wrap="none" rtlCol="0">
            <a:spAutoFit/>
          </a:bodyPr>
          <a:lstStyle/>
          <a:p>
            <a:r>
              <a:rPr lang="en-US" altLang="zh-CN" sz="800" dirty="0">
                <a:solidFill>
                  <a:schemeClr val="accent1">
                    <a:lumMod val="75000"/>
                  </a:schemeClr>
                </a:solidFill>
                <a:latin typeface="Arial" panose="020B0604020202020204" pitchFamily="34" charset="0"/>
                <a:cs typeface="Arial" panose="020B0604020202020204" pitchFamily="34" charset="0"/>
              </a:rPr>
              <a:t>[1] J. Yin, C. Gan, K. Zhao, X. Lin, Z. Quan, and Z.-J. Wang, “A novel model for imbalanced data classification,” in Proceedings of the AAAI Conference on Artificial Intelligence, vol. 34, no. 04, 2020, pp. 6680–6687.</a:t>
            </a:r>
          </a:p>
          <a:p>
            <a:endParaRPr lang="zh-CN" alt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09537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30143" y="2514334"/>
            <a:ext cx="3423131" cy="2249307"/>
            <a:chOff x="1872195" y="4123404"/>
            <a:chExt cx="2643007" cy="1862184"/>
          </a:xfrm>
        </p:grpSpPr>
        <p:sp>
          <p:nvSpPr>
            <p:cNvPr id="9" name="矩形 8"/>
            <p:cNvSpPr/>
            <p:nvPr/>
          </p:nvSpPr>
          <p:spPr>
            <a:xfrm>
              <a:off x="1879102" y="4476052"/>
              <a:ext cx="2636100" cy="1509536"/>
            </a:xfrm>
            <a:prstGeom prst="rect">
              <a:avLst/>
            </a:prstGeom>
            <a:solidFill>
              <a:srgbClr val="E8E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rPr>
                <a:t>Apply weighted major voting to make the decision</a:t>
              </a:r>
              <a:endParaRPr lang="zh-CN" altLang="en-US" sz="16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0" name="圆角矩形 9"/>
            <p:cNvSpPr/>
            <p:nvPr/>
          </p:nvSpPr>
          <p:spPr>
            <a:xfrm>
              <a:off x="1872195" y="4123404"/>
              <a:ext cx="2643007" cy="492544"/>
            </a:xfrm>
            <a:prstGeom prst="roundRect">
              <a:avLst>
                <a:gd name="adj" fmla="val 9741"/>
              </a:avLst>
            </a:prstGeom>
            <a:solidFill>
              <a:schemeClr val="accent1"/>
            </a:solidFill>
            <a:ln w="3810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ea typeface="微软雅黑" panose="020B0503020204020204" pitchFamily="34" charset="-122"/>
                  <a:cs typeface="Arial" panose="020B0604020202020204" pitchFamily="34" charset="0"/>
                </a:rPr>
                <a:t>Ensemble Learning(EL) [1]</a:t>
              </a:r>
              <a:endParaRPr lang="zh-CN" altLang="en-US" sz="1600" b="1" dirty="0">
                <a:latin typeface="Arial" panose="020B0604020202020204" pitchFamily="34" charset="0"/>
                <a:ea typeface="微软雅黑" panose="020B0503020204020204" pitchFamily="34" charset="-122"/>
                <a:cs typeface="Arial" panose="020B0604020202020204" pitchFamily="34" charset="0"/>
              </a:endParaRPr>
            </a:p>
          </p:txBody>
        </p:sp>
      </p:grpSp>
      <p:sp>
        <p:nvSpPr>
          <p:cNvPr id="23" name="TextBox 22"/>
          <p:cNvSpPr txBox="1"/>
          <p:nvPr/>
        </p:nvSpPr>
        <p:spPr>
          <a:xfrm>
            <a:off x="5494713" y="387213"/>
            <a:ext cx="1202573" cy="523220"/>
          </a:xfrm>
          <a:prstGeom prst="rect">
            <a:avLst/>
          </a:prstGeom>
          <a:noFill/>
        </p:spPr>
        <p:txBody>
          <a:bodyPr wrap="none" rtlCol="0">
            <a:spAutoFit/>
          </a:bodyPr>
          <a:lstStyle/>
          <a:p>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DDAE</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12" name="矩形: 圆角 11">
                <a:extLst>
                  <a:ext uri="{FF2B5EF4-FFF2-40B4-BE49-F238E27FC236}">
                    <a16:creationId xmlns:a16="http://schemas.microsoft.com/office/drawing/2014/main" id="{54FF8FED-3FA7-452E-8AD7-1A62716DDC5B}"/>
                  </a:ext>
                </a:extLst>
              </p:cNvPr>
              <p:cNvSpPr/>
              <p:nvPr/>
            </p:nvSpPr>
            <p:spPr>
              <a:xfrm>
                <a:off x="4361935" y="1712715"/>
                <a:ext cx="7655028" cy="309103"/>
              </a:xfrm>
              <a:prstGeom prst="roundRect">
                <a:avLst/>
              </a:prstGeom>
              <a:solidFill>
                <a:schemeClr val="accent1">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44F53"/>
                    </a:solidFill>
                    <a:latin typeface="Arial" panose="020B0604020202020204" pitchFamily="34" charset="0"/>
                    <a:cs typeface="Arial" panose="020B0604020202020204" pitchFamily="34" charset="0"/>
                  </a:rPr>
                  <a:t>Final Classification for sample </a:t>
                </a:r>
                <a14:m>
                  <m:oMath xmlns:m="http://schemas.openxmlformats.org/officeDocument/2006/math">
                    <m:r>
                      <a:rPr lang="en-US" altLang="zh-CN" sz="1800" i="1" smtClean="0">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𝑠</m:t>
                    </m:r>
                  </m:oMath>
                </a14:m>
                <a:r>
                  <a:rPr lang="zh-CN" altLang="en-US" dirty="0">
                    <a:solidFill>
                      <a:srgbClr val="444F53"/>
                    </a:solidFill>
                    <a:latin typeface="Arial" panose="020B0604020202020204" pitchFamily="34" charset="0"/>
                    <a:cs typeface="Arial" panose="020B0604020202020204" pitchFamily="34" charset="0"/>
                  </a:rPr>
                  <a:t> </a:t>
                </a:r>
                <a:r>
                  <a:rPr lang="en-US" altLang="zh-CN" dirty="0">
                    <a:solidFill>
                      <a:srgbClr val="444F53"/>
                    </a:solidFill>
                    <a:latin typeface="Arial" panose="020B0604020202020204" pitchFamily="34" charset="0"/>
                    <a:cs typeface="Arial" panose="020B0604020202020204" pitchFamily="34" charset="0"/>
                  </a:rPr>
                  <a:t>[1]</a:t>
                </a:r>
                <a:endParaRPr lang="zh-CN" altLang="en-US" dirty="0">
                  <a:solidFill>
                    <a:srgbClr val="444F53"/>
                  </a:solidFill>
                  <a:latin typeface="Arial" panose="020B0604020202020204" pitchFamily="34" charset="0"/>
                  <a:cs typeface="Arial" panose="020B0604020202020204" pitchFamily="34" charset="0"/>
                </a:endParaRPr>
              </a:p>
            </p:txBody>
          </p:sp>
        </mc:Choice>
        <mc:Fallback>
          <p:sp>
            <p:nvSpPr>
              <p:cNvPr id="12" name="矩形: 圆角 11">
                <a:extLst>
                  <a:ext uri="{FF2B5EF4-FFF2-40B4-BE49-F238E27FC236}">
                    <a16:creationId xmlns:a16="http://schemas.microsoft.com/office/drawing/2014/main" id="{54FF8FED-3FA7-452E-8AD7-1A62716DDC5B}"/>
                  </a:ext>
                </a:extLst>
              </p:cNvPr>
              <p:cNvSpPr>
                <a:spLocks noRot="1" noChangeAspect="1" noMove="1" noResize="1" noEditPoints="1" noAdjustHandles="1" noChangeArrowheads="1" noChangeShapeType="1" noTextEdit="1"/>
              </p:cNvSpPr>
              <p:nvPr/>
            </p:nvSpPr>
            <p:spPr>
              <a:xfrm>
                <a:off x="4361935" y="1712715"/>
                <a:ext cx="7655028" cy="309103"/>
              </a:xfrm>
              <a:prstGeom prst="roundRect">
                <a:avLst/>
              </a:prstGeom>
              <a:blipFill>
                <a:blip r:embed="rId3"/>
                <a:stretch>
                  <a:fillRect t="-16981" b="-35849"/>
                </a:stretch>
              </a:blipFill>
              <a:ln>
                <a:solidFill>
                  <a:schemeClr val="accent3">
                    <a:lumMod val="20000"/>
                    <a:lumOff val="8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918437AB-39D0-44A9-AC19-2C8A87DBC93A}"/>
                  </a:ext>
                </a:extLst>
              </p:cNvPr>
              <p:cNvSpPr/>
              <p:nvPr/>
            </p:nvSpPr>
            <p:spPr>
              <a:xfrm>
                <a:off x="4361935" y="2021817"/>
                <a:ext cx="7655028" cy="406688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800" i="1" dirty="0">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altLang="zh-CN" sz="1800" i="1" smtClean="0">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𝑅𝑒𝑠</m:t>
                      </m:r>
                      <m:d>
                        <m:dPr>
                          <m:ctrlPr>
                            <a:rPr lang="zh-CN" altLang="zh-CN" sz="1600" i="1">
                              <a:solidFill>
                                <a:srgbClr val="444F53"/>
                              </a:solidFill>
                              <a:effectLst/>
                              <a:latin typeface="Cambria Math" panose="02040503050406030204" pitchFamily="18" charset="0"/>
                              <a:ea typeface="Cambria Math" panose="02040503050406030204" pitchFamily="18" charset="0"/>
                            </a:rPr>
                          </m:ctrlPr>
                        </m:dPr>
                        <m:e>
                          <m:r>
                            <a:rPr lang="en-US" altLang="zh-CN" sz="18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𝑠</m:t>
                          </m:r>
                        </m:e>
                      </m:d>
                      <m:r>
                        <a:rPr lang="en-US" altLang="zh-CN" sz="18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 </m:t>
                      </m:r>
                      <m:d>
                        <m:dPr>
                          <m:begChr m:val="{"/>
                          <m:endChr m:val=""/>
                          <m:ctrlPr>
                            <a:rPr lang="zh-CN" altLang="zh-CN" sz="1600" i="1">
                              <a:solidFill>
                                <a:srgbClr val="444F53"/>
                              </a:solidFill>
                              <a:effectLst/>
                              <a:latin typeface="Cambria Math" panose="02040503050406030204" pitchFamily="18" charset="0"/>
                              <a:ea typeface="Cambria Math" panose="02040503050406030204" pitchFamily="18" charset="0"/>
                            </a:rPr>
                          </m:ctrlPr>
                        </m:dPr>
                        <m:e>
                          <m:eqArr>
                            <m:eqArrPr>
                              <m:ctrlPr>
                                <a:rPr lang="zh-CN" altLang="zh-CN" sz="1600" i="1">
                                  <a:solidFill>
                                    <a:srgbClr val="444F53"/>
                                  </a:solidFill>
                                  <a:effectLst/>
                                  <a:latin typeface="Cambria Math" panose="02040503050406030204" pitchFamily="18" charset="0"/>
                                  <a:ea typeface="Cambria Math" panose="02040503050406030204" pitchFamily="18" charset="0"/>
                                </a:rPr>
                              </m:ctrlPr>
                            </m:eqArrPr>
                            <m:e>
                              <m:sSub>
                                <m:sSubPr>
                                  <m:ctrlPr>
                                    <a:rPr lang="zh-CN" altLang="zh-CN" sz="1600" i="1">
                                      <a:solidFill>
                                        <a:srgbClr val="444F53"/>
                                      </a:solidFill>
                                      <a:effectLst/>
                                      <a:latin typeface="Cambria Math" panose="02040503050406030204" pitchFamily="18" charset="0"/>
                                      <a:ea typeface="Cambria Math" panose="02040503050406030204" pitchFamily="18" charset="0"/>
                                    </a:rPr>
                                  </m:ctrlPr>
                                </m:sSubPr>
                                <m:e>
                                  <m:r>
                                    <a:rPr lang="en-US" altLang="zh-CN" sz="18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𝑙𝑎𝑏𝑒𝑙</m:t>
                                  </m:r>
                                </m:e>
                                <m:sub>
                                  <m:r>
                                    <a:rPr lang="en-US" altLang="zh-CN" sz="18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18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  </m:t>
                              </m:r>
                              <m:sSubSup>
                                <m:sSubSupPr>
                                  <m:ctrlPr>
                                    <a:rPr lang="zh-CN" altLang="zh-CN" sz="1600" i="1">
                                      <a:solidFill>
                                        <a:srgbClr val="444F53"/>
                                      </a:solidFill>
                                      <a:effectLst/>
                                      <a:latin typeface="Cambria Math" panose="02040503050406030204" pitchFamily="18" charset="0"/>
                                      <a:ea typeface="Cambria Math" panose="02040503050406030204" pitchFamily="18" charset="0"/>
                                    </a:rPr>
                                  </m:ctrlPr>
                                </m:sSubSupPr>
                                <m:e>
                                  <m:r>
                                    <a:rPr lang="en-US" altLang="zh-CN" sz="18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8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𝑊𝑒𝑖𝑔h𝑡</m:t>
                                  </m:r>
                                </m:e>
                                <m:sub>
                                  <m:r>
                                    <a:rPr lang="en-US" altLang="zh-CN" sz="18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0</m:t>
                                  </m:r>
                                </m:sub>
                                <m:sup>
                                  <m:r>
                                    <a:rPr lang="en-US" altLang="zh-CN" sz="18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𝑜𝑣𝑒𝑟𝑎𝑙𝑙</m:t>
                                  </m:r>
                                </m:sup>
                              </m:sSubSup>
                              <m:r>
                                <a:rPr lang="en-US" altLang="zh-CN" sz="18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 </m:t>
                              </m:r>
                              <m:sSub>
                                <m:sSubPr>
                                  <m:ctrlPr>
                                    <a:rPr lang="zh-CN" altLang="zh-CN" sz="1600" i="1">
                                      <a:solidFill>
                                        <a:srgbClr val="444F53"/>
                                      </a:solidFill>
                                      <a:effectLst/>
                                      <a:latin typeface="Cambria Math" panose="02040503050406030204" pitchFamily="18" charset="0"/>
                                      <a:ea typeface="Cambria Math" panose="02040503050406030204" pitchFamily="18" charset="0"/>
                                    </a:rPr>
                                  </m:ctrlPr>
                                </m:sSubPr>
                                <m:e>
                                  <m:r>
                                    <a:rPr lang="en-US" altLang="zh-CN" sz="18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18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18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 ≥ </m:t>
                              </m:r>
                              <m:sSubSup>
                                <m:sSubSupPr>
                                  <m:ctrlPr>
                                    <a:rPr lang="zh-CN" altLang="zh-CN" sz="1600" i="1">
                                      <a:solidFill>
                                        <a:srgbClr val="444F53"/>
                                      </a:solidFill>
                                      <a:effectLst/>
                                      <a:latin typeface="Cambria Math" panose="02040503050406030204" pitchFamily="18" charset="0"/>
                                      <a:ea typeface="Cambria Math" panose="02040503050406030204" pitchFamily="18" charset="0"/>
                                    </a:rPr>
                                  </m:ctrlPr>
                                </m:sSubSupPr>
                                <m:e>
                                  <m:r>
                                    <a:rPr lang="en-US" altLang="zh-CN" sz="18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𝑊𝑒𝑖𝑔h𝑡</m:t>
                                  </m:r>
                                </m:e>
                                <m:sub>
                                  <m:r>
                                    <a:rPr lang="en-US" altLang="zh-CN" sz="18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18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𝑜𝑣𝑒𝑟𝑎𝑙𝑙</m:t>
                                  </m:r>
                                </m:sup>
                              </m:sSubSup>
                              <m:r>
                                <a:rPr lang="en-US" altLang="zh-CN" sz="18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 </m:t>
                              </m:r>
                              <m:sSub>
                                <m:sSubPr>
                                  <m:ctrlPr>
                                    <a:rPr lang="zh-CN" altLang="zh-CN" sz="1600" i="1">
                                      <a:solidFill>
                                        <a:srgbClr val="444F53"/>
                                      </a:solidFill>
                                      <a:effectLst/>
                                      <a:latin typeface="Cambria Math" panose="02040503050406030204" pitchFamily="18" charset="0"/>
                                      <a:ea typeface="Cambria Math" panose="02040503050406030204" pitchFamily="18" charset="0"/>
                                    </a:rPr>
                                  </m:ctrlPr>
                                </m:sSubPr>
                                <m:e>
                                  <m:r>
                                    <a:rPr lang="en-US" altLang="zh-CN" sz="18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18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1</m:t>
                                  </m:r>
                                </m:sub>
                              </m:sSub>
                            </m:e>
                            <m:e>
                              <m:sSub>
                                <m:sSubPr>
                                  <m:ctrlPr>
                                    <a:rPr lang="zh-CN" altLang="zh-CN" sz="1600" i="1">
                                      <a:solidFill>
                                        <a:srgbClr val="444F53"/>
                                      </a:solidFill>
                                      <a:effectLst/>
                                      <a:latin typeface="Cambria Math" panose="02040503050406030204" pitchFamily="18" charset="0"/>
                                      <a:ea typeface="Cambria Math" panose="02040503050406030204" pitchFamily="18" charset="0"/>
                                    </a:rPr>
                                  </m:ctrlPr>
                                </m:sSubPr>
                                <m:e>
                                  <m:r>
                                    <a:rPr lang="en-US" altLang="zh-CN" sz="18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𝑙𝑎𝑏𝑒𝑙</m:t>
                                  </m:r>
                                </m:e>
                                <m:sub>
                                  <m:r>
                                    <a:rPr lang="en-US" altLang="zh-CN" sz="18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8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𝑜𝑡h𝑒𝑟𝑤𝑖𝑠𝑒</m:t>
                              </m:r>
                            </m:e>
                          </m:eqArr>
                        </m:e>
                      </m:d>
                    </m:oMath>
                  </m:oMathPara>
                </a14:m>
                <a:endParaRPr lang="zh-CN" altLang="en-US" sz="1600" dirty="0">
                  <a:solidFill>
                    <a:srgbClr val="444F53"/>
                  </a:solidFill>
                  <a:latin typeface="Arial" panose="020B0604020202020204" pitchFamily="34" charset="0"/>
                  <a:cs typeface="Arial" panose="020B0604020202020204" pitchFamily="34" charset="0"/>
                </a:endParaRPr>
              </a:p>
            </p:txBody>
          </p:sp>
        </mc:Choice>
        <mc:Fallback xmlns="">
          <p:sp>
            <p:nvSpPr>
              <p:cNvPr id="17" name="矩形 16">
                <a:extLst>
                  <a:ext uri="{FF2B5EF4-FFF2-40B4-BE49-F238E27FC236}">
                    <a16:creationId xmlns:a16="http://schemas.microsoft.com/office/drawing/2014/main" id="{918437AB-39D0-44A9-AC19-2C8A87DBC93A}"/>
                  </a:ext>
                </a:extLst>
              </p:cNvPr>
              <p:cNvSpPr>
                <a:spLocks noRot="1" noChangeAspect="1" noMove="1" noResize="1" noEditPoints="1" noAdjustHandles="1" noChangeArrowheads="1" noChangeShapeType="1" noTextEdit="1"/>
              </p:cNvSpPr>
              <p:nvPr/>
            </p:nvSpPr>
            <p:spPr>
              <a:xfrm>
                <a:off x="4361935" y="2021817"/>
                <a:ext cx="7655028" cy="4066882"/>
              </a:xfrm>
              <a:prstGeom prst="rect">
                <a:avLst/>
              </a:prstGeom>
              <a:blipFill>
                <a:blip r:embed="rId4"/>
                <a:stretch>
                  <a:fillRect/>
                </a:stretch>
              </a:blipFill>
              <a:ln>
                <a:solidFill>
                  <a:schemeClr val="bg1">
                    <a:lumMod val="85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60413C0-3A52-4517-9D94-E2E3140CDE10}"/>
                  </a:ext>
                </a:extLst>
              </p:cNvPr>
              <p:cNvSpPr txBox="1"/>
              <p:nvPr/>
            </p:nvSpPr>
            <p:spPr>
              <a:xfrm>
                <a:off x="7324513" y="2418997"/>
                <a:ext cx="1868765" cy="615553"/>
              </a:xfrm>
              <a:prstGeom prst="rect">
                <a:avLst/>
              </a:prstGeom>
              <a:noFill/>
            </p:spPr>
            <p:txBody>
              <a:bodyPr wrap="square" rtlCol="0">
                <a:spAutoFit/>
              </a:bodyPr>
              <a:lstStyle/>
              <a:p>
                <a:r>
                  <a:rPr lang="en-US" altLang="zh-CN" sz="1600" dirty="0">
                    <a:solidFill>
                      <a:srgbClr val="444F53"/>
                    </a:solidFill>
                    <a:latin typeface="Arial" panose="020B0604020202020204" pitchFamily="34" charset="0"/>
                    <a:ea typeface="等线" panose="02010600030101010101" pitchFamily="2" charset="-122"/>
                    <a:cs typeface="Times New Roman" panose="02020603050405020304" pitchFamily="18" charset="0"/>
                  </a:rPr>
                  <a:t>T</a:t>
                </a:r>
                <a:r>
                  <a:rPr lang="en-US" altLang="zh-CN" sz="1600" dirty="0">
                    <a:solidFill>
                      <a:srgbClr val="444F53"/>
                    </a:solidFill>
                    <a:effectLst/>
                    <a:latin typeface="Arial" panose="020B0604020202020204" pitchFamily="34" charset="0"/>
                    <a:ea typeface="等线" panose="02010600030101010101" pitchFamily="2" charset="-122"/>
                    <a:cs typeface="Times New Roman" panose="02020603050405020304" pitchFamily="18" charset="0"/>
                  </a:rPr>
                  <a:t>erm </a:t>
                </a:r>
                <a14:m>
                  <m:oMath xmlns:m="http://schemas.openxmlformats.org/officeDocument/2006/math">
                    <m:sSub>
                      <m:sSubPr>
                        <m:ctrlPr>
                          <a:rPr lang="zh-CN" altLang="zh-CN" sz="1600" i="1">
                            <a:solidFill>
                              <a:srgbClr val="444F53"/>
                            </a:solidFill>
                            <a:effectLst/>
                            <a:latin typeface="Cambria Math" panose="02040503050406030204" pitchFamily="18" charset="0"/>
                            <a:ea typeface="Cambria Math" panose="02040503050406030204" pitchFamily="18" charset="0"/>
                          </a:rPr>
                        </m:ctrlPr>
                      </m:sSubPr>
                      <m:e>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b="0" i="1" smtClean="0">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1</m:t>
                        </m:r>
                      </m:sub>
                    </m:sSub>
                    <m:sSub>
                      <m:sSubPr>
                        <m:ctrlPr>
                          <a:rPr lang="zh-CN" altLang="zh-CN" sz="1600" i="1">
                            <a:solidFill>
                              <a:srgbClr val="444F53"/>
                            </a:solidFill>
                            <a:effectLst/>
                            <a:latin typeface="Cambria Math" panose="02040503050406030204" pitchFamily="18" charset="0"/>
                            <a:ea typeface="Cambria Math" panose="02040503050406030204" pitchFamily="18" charset="0"/>
                          </a:rPr>
                        </m:ctrlPr>
                      </m:sSubPr>
                      <m:e>
                        <m:r>
                          <a:rPr lang="en-US" altLang="zh-CN" sz="1600" b="0" i="1" smtClean="0">
                            <a:solidFill>
                              <a:srgbClr val="444F53"/>
                            </a:solidFill>
                            <a:effectLst/>
                            <a:latin typeface="Cambria Math" panose="02040503050406030204" pitchFamily="18" charset="0"/>
                            <a:ea typeface="Cambria Math" panose="02040503050406030204" pitchFamily="18" charset="0"/>
                          </a:rPr>
                          <m:t> </m:t>
                        </m:r>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600" b="0" i="1" smtClean="0">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1600" b="0" i="1" smtClean="0">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600" i="1">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rPr>
                      <m:t>)</m:t>
                    </m:r>
                  </m:oMath>
                </a14:m>
                <a:endParaRPr lang="en-US" altLang="zh-CN" sz="1600" i="1" dirty="0">
                  <a:solidFill>
                    <a:srgbClr val="444F53"/>
                  </a:solidFill>
                  <a:effectLst/>
                  <a:latin typeface="Cambria Math" panose="02040503050406030204" pitchFamily="18" charset="0"/>
                  <a:ea typeface="等线" panose="02010600030101010101" pitchFamily="2" charset="-122"/>
                  <a:cs typeface="Times New Roman" panose="02020603050405020304" pitchFamily="18" charset="0"/>
                </a:endParaRPr>
              </a:p>
              <a:p>
                <a:endParaRPr lang="zh-CN" altLang="en-US" dirty="0">
                  <a:solidFill>
                    <a:srgbClr val="444F53"/>
                  </a:solidFill>
                </a:endParaRPr>
              </a:p>
            </p:txBody>
          </p:sp>
        </mc:Choice>
        <mc:Fallback xmlns="">
          <p:sp>
            <p:nvSpPr>
              <p:cNvPr id="2" name="文本框 1">
                <a:extLst>
                  <a:ext uri="{FF2B5EF4-FFF2-40B4-BE49-F238E27FC236}">
                    <a16:creationId xmlns:a16="http://schemas.microsoft.com/office/drawing/2014/main" id="{F60413C0-3A52-4517-9D94-E2E3140CDE10}"/>
                  </a:ext>
                </a:extLst>
              </p:cNvPr>
              <p:cNvSpPr txBox="1">
                <a:spLocks noRot="1" noChangeAspect="1" noMove="1" noResize="1" noEditPoints="1" noAdjustHandles="1" noChangeArrowheads="1" noChangeShapeType="1" noTextEdit="1"/>
              </p:cNvSpPr>
              <p:nvPr/>
            </p:nvSpPr>
            <p:spPr>
              <a:xfrm>
                <a:off x="7324513" y="2418997"/>
                <a:ext cx="1868765" cy="615553"/>
              </a:xfrm>
              <a:prstGeom prst="rect">
                <a:avLst/>
              </a:prstGeom>
              <a:blipFill>
                <a:blip r:embed="rId5"/>
                <a:stretch>
                  <a:fillRect l="-1961" t="-2970"/>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43FA6A07-52F6-4E51-9AD7-0B2494B5C271}"/>
              </a:ext>
            </a:extLst>
          </p:cNvPr>
          <p:cNvSpPr/>
          <p:nvPr/>
        </p:nvSpPr>
        <p:spPr>
          <a:xfrm>
            <a:off x="8032484" y="2449730"/>
            <a:ext cx="268297" cy="2770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1310E357-BF6E-4282-85B5-836640C2EE1A}"/>
              </a:ext>
            </a:extLst>
          </p:cNvPr>
          <p:cNvSpPr/>
          <p:nvPr/>
        </p:nvSpPr>
        <p:spPr>
          <a:xfrm>
            <a:off x="8478732" y="2449730"/>
            <a:ext cx="268297" cy="2770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C4C650D6-4B22-45FC-9976-61694A2AB60C}"/>
              </a:ext>
            </a:extLst>
          </p:cNvPr>
          <p:cNvCxnSpPr>
            <a:cxnSpLocks/>
            <a:stCxn id="3" idx="2"/>
            <a:endCxn id="8" idx="0"/>
          </p:cNvCxnSpPr>
          <p:nvPr/>
        </p:nvCxnSpPr>
        <p:spPr>
          <a:xfrm flipH="1">
            <a:off x="7283016" y="2726774"/>
            <a:ext cx="883617" cy="39805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C7843ED-2FFE-4C8C-B2ED-63FDD2074ADD}"/>
                  </a:ext>
                </a:extLst>
              </p:cNvPr>
              <p:cNvSpPr txBox="1"/>
              <p:nvPr/>
            </p:nvSpPr>
            <p:spPr>
              <a:xfrm>
                <a:off x="6405436" y="3124831"/>
                <a:ext cx="1755160" cy="461665"/>
              </a:xfrm>
              <a:prstGeom prst="rect">
                <a:avLst/>
              </a:prstGeom>
              <a:noFill/>
            </p:spPr>
            <p:txBody>
              <a:bodyPr wrap="none" rtlCol="0">
                <a:spAutoFit/>
              </a:bodyPr>
              <a:lstStyle/>
              <a:p>
                <a14:m>
                  <m:oMath xmlns:m="http://schemas.openxmlformats.org/officeDocument/2006/math">
                    <m:sSub>
                      <m:sSubPr>
                        <m:ctrlPr>
                          <a:rPr lang="zh-CN" altLang="zh-CN" sz="1200" i="1" smtClean="0">
                            <a:solidFill>
                              <a:srgbClr val="FF0000"/>
                            </a:solidFill>
                            <a:effectLst/>
                            <a:latin typeface="Cambria Math" panose="02040503050406030204" pitchFamily="18" charset="0"/>
                            <a:ea typeface="Cambria Math" panose="02040503050406030204" pitchFamily="18" charset="0"/>
                          </a:rPr>
                        </m:ctrlPr>
                      </m:sSubPr>
                      <m:e>
                        <m:r>
                          <a:rPr lang="en-US" altLang="zh-CN" sz="1200" i="1">
                            <a:solidFill>
                              <a:srgbClr val="FF0000"/>
                            </a:solidFill>
                            <a:effectLst/>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1200" i="1">
                            <a:solidFill>
                              <a:srgbClr val="FF0000"/>
                            </a:solidFill>
                            <a:effectLst/>
                            <a:latin typeface="Cambria Math" panose="02040503050406030204" pitchFamily="18" charset="0"/>
                            <a:ea typeface="等线" panose="02010600030101010101" pitchFamily="2" charset="-122"/>
                            <a:cs typeface="Times New Roman" panose="02020603050405020304" pitchFamily="18" charset="0"/>
                          </a:rPr>
                          <m:t>1</m:t>
                        </m:r>
                      </m:sub>
                    </m:sSub>
                  </m:oMath>
                </a14:m>
                <a:r>
                  <a:rPr lang="zh-CN" altLang="en-US" sz="1200" dirty="0">
                    <a:solidFill>
                      <a:srgbClr val="FF0000"/>
                    </a:solidFill>
                  </a:rPr>
                  <a:t> </a:t>
                </a:r>
                <a:r>
                  <a:rPr lang="en-US" altLang="zh-CN" sz="1200" dirty="0">
                    <a:solidFill>
                      <a:srgbClr val="FF0000"/>
                    </a:solidFill>
                  </a:rPr>
                  <a:t>base classifiers has </a:t>
                </a:r>
              </a:p>
              <a:p>
                <a:r>
                  <a:rPr lang="en-US" altLang="zh-CN" sz="1200" dirty="0">
                    <a:solidFill>
                      <a:srgbClr val="FF0000"/>
                    </a:solidFill>
                  </a:rPr>
                  <a:t>predicted </a:t>
                </a:r>
                <a14:m>
                  <m:oMath xmlns:m="http://schemas.openxmlformats.org/officeDocument/2006/math">
                    <m:r>
                      <a:rPr lang="en-US" altLang="zh-CN" sz="1200" i="1">
                        <a:solidFill>
                          <a:srgbClr val="FF0000"/>
                        </a:solidFill>
                        <a:latin typeface="Cambria Math" panose="02040503050406030204" pitchFamily="18" charset="0"/>
                        <a:ea typeface="等线" panose="02010600030101010101" pitchFamily="2" charset="-122"/>
                        <a:cs typeface="Times New Roman" panose="02020603050405020304" pitchFamily="18" charset="0"/>
                      </a:rPr>
                      <m:t>𝑠</m:t>
                    </m:r>
                  </m:oMath>
                </a14:m>
                <a:r>
                  <a:rPr lang="zh-CN" altLang="en-US" sz="1200" dirty="0">
                    <a:solidFill>
                      <a:srgbClr val="FF0000"/>
                    </a:solidFill>
                  </a:rPr>
                  <a:t> </a:t>
                </a:r>
                <a:r>
                  <a:rPr lang="en-US" altLang="zh-CN" sz="1200" dirty="0">
                    <a:solidFill>
                      <a:srgbClr val="FF0000"/>
                    </a:solidFill>
                  </a:rPr>
                  <a:t>as positive(1)</a:t>
                </a:r>
                <a:endParaRPr lang="zh-CN" altLang="en-US" sz="1200" dirty="0">
                  <a:solidFill>
                    <a:srgbClr val="FF0000"/>
                  </a:solidFill>
                </a:endParaRPr>
              </a:p>
            </p:txBody>
          </p:sp>
        </mc:Choice>
        <mc:Fallback xmlns="">
          <p:sp>
            <p:nvSpPr>
              <p:cNvPr id="8" name="文本框 7">
                <a:extLst>
                  <a:ext uri="{FF2B5EF4-FFF2-40B4-BE49-F238E27FC236}">
                    <a16:creationId xmlns:a16="http://schemas.microsoft.com/office/drawing/2014/main" id="{0C7843ED-2FFE-4C8C-B2ED-63FDD2074ADD}"/>
                  </a:ext>
                </a:extLst>
              </p:cNvPr>
              <p:cNvSpPr txBox="1">
                <a:spLocks noRot="1" noChangeAspect="1" noMove="1" noResize="1" noEditPoints="1" noAdjustHandles="1" noChangeArrowheads="1" noChangeShapeType="1" noTextEdit="1"/>
              </p:cNvSpPr>
              <p:nvPr/>
            </p:nvSpPr>
            <p:spPr>
              <a:xfrm>
                <a:off x="6405436" y="3124831"/>
                <a:ext cx="1755160" cy="461665"/>
              </a:xfrm>
              <a:prstGeom prst="rect">
                <a:avLst/>
              </a:prstGeom>
              <a:blipFill>
                <a:blip r:embed="rId6"/>
                <a:stretch>
                  <a:fillRect l="-347" t="-1333" b="-10667"/>
                </a:stretch>
              </a:blipFill>
            </p:spPr>
            <p:txBody>
              <a:bodyPr/>
              <a:lstStyle/>
              <a:p>
                <a:r>
                  <a:rPr lang="zh-CN" altLang="en-US">
                    <a:noFill/>
                  </a:rPr>
                  <a:t> </a:t>
                </a:r>
              </a:p>
            </p:txBody>
          </p:sp>
        </mc:Fallback>
      </mc:AlternateContent>
      <p:cxnSp>
        <p:nvCxnSpPr>
          <p:cNvPr id="18" name="直接箭头连接符 17">
            <a:extLst>
              <a:ext uri="{FF2B5EF4-FFF2-40B4-BE49-F238E27FC236}">
                <a16:creationId xmlns:a16="http://schemas.microsoft.com/office/drawing/2014/main" id="{4599635C-DFFF-46A5-82D9-7FA0E698A25E}"/>
              </a:ext>
            </a:extLst>
          </p:cNvPr>
          <p:cNvCxnSpPr>
            <a:cxnSpLocks/>
            <a:stCxn id="11" idx="2"/>
            <a:endCxn id="19" idx="0"/>
          </p:cNvCxnSpPr>
          <p:nvPr/>
        </p:nvCxnSpPr>
        <p:spPr>
          <a:xfrm>
            <a:off x="8612881" y="2726774"/>
            <a:ext cx="1032022" cy="39414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353B3C0A-DC76-44A7-AF39-828B9AA3EA15}"/>
                  </a:ext>
                </a:extLst>
              </p:cNvPr>
              <p:cNvSpPr txBox="1"/>
              <p:nvPr/>
            </p:nvSpPr>
            <p:spPr>
              <a:xfrm>
                <a:off x="8747029" y="3120921"/>
                <a:ext cx="1795748" cy="461665"/>
              </a:xfrm>
              <a:prstGeom prst="rect">
                <a:avLst/>
              </a:prstGeom>
              <a:noFill/>
            </p:spPr>
            <p:txBody>
              <a:bodyPr wrap="none" rtlCol="0">
                <a:spAutoFit/>
              </a:bodyPr>
              <a:lstStyle/>
              <a:p>
                <a14:m>
                  <m:oMath xmlns:m="http://schemas.openxmlformats.org/officeDocument/2006/math">
                    <m:sSub>
                      <m:sSubPr>
                        <m:ctrlPr>
                          <a:rPr lang="zh-CN" altLang="zh-CN" sz="1200" i="1" smtClean="0">
                            <a:solidFill>
                              <a:srgbClr val="FF0000"/>
                            </a:solidFill>
                            <a:latin typeface="Cambria Math" panose="02040503050406030204" pitchFamily="18" charset="0"/>
                            <a:ea typeface="Cambria Math" panose="02040503050406030204" pitchFamily="18" charset="0"/>
                          </a:rPr>
                        </m:ctrlPr>
                      </m:sSubPr>
                      <m:e>
                        <m:r>
                          <a:rPr lang="en-US" altLang="zh-CN" sz="1200" i="1">
                            <a:solidFill>
                              <a:srgbClr val="FF0000"/>
                            </a:solidFill>
                            <a:latin typeface="Cambria Math" panose="02040503050406030204" pitchFamily="18" charset="0"/>
                            <a:ea typeface="Cambria Math" panose="02040503050406030204" pitchFamily="18" charset="0"/>
                          </a:rPr>
                          <m:t> </m:t>
                        </m:r>
                        <m:r>
                          <a:rPr lang="en-US" altLang="zh-CN" sz="1200" i="1">
                            <a:solidFill>
                              <a:srgbClr val="FF0000"/>
                            </a:solidFill>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1200" i="1">
                            <a:solidFill>
                              <a:srgbClr val="FF0000"/>
                            </a:solidFill>
                            <a:latin typeface="Cambria Math" panose="02040503050406030204" pitchFamily="18" charset="0"/>
                            <a:ea typeface="等线" panose="02010600030101010101" pitchFamily="2" charset="-122"/>
                            <a:cs typeface="Times New Roman" panose="02020603050405020304" pitchFamily="18" charset="0"/>
                          </a:rPr>
                          <m:t>0</m:t>
                        </m:r>
                      </m:sub>
                    </m:sSub>
                  </m:oMath>
                </a14:m>
                <a:r>
                  <a:rPr lang="en-US" altLang="zh-CN" sz="1200" dirty="0">
                    <a:solidFill>
                      <a:srgbClr val="FF0000"/>
                    </a:solidFill>
                  </a:rPr>
                  <a:t> base classifiers has </a:t>
                </a:r>
              </a:p>
              <a:p>
                <a:r>
                  <a:rPr lang="en-US" altLang="zh-CN" sz="1200" dirty="0">
                    <a:solidFill>
                      <a:srgbClr val="FF0000"/>
                    </a:solidFill>
                  </a:rPr>
                  <a:t>predicted </a:t>
                </a:r>
                <a14:m>
                  <m:oMath xmlns:m="http://schemas.openxmlformats.org/officeDocument/2006/math">
                    <m:r>
                      <a:rPr lang="en-US" altLang="zh-CN" sz="1200" i="1">
                        <a:solidFill>
                          <a:srgbClr val="FF0000"/>
                        </a:solidFill>
                        <a:latin typeface="Cambria Math" panose="02040503050406030204" pitchFamily="18" charset="0"/>
                        <a:ea typeface="等线" panose="02010600030101010101" pitchFamily="2" charset="-122"/>
                        <a:cs typeface="Times New Roman" panose="02020603050405020304" pitchFamily="18" charset="0"/>
                      </a:rPr>
                      <m:t>𝑠</m:t>
                    </m:r>
                  </m:oMath>
                </a14:m>
                <a:r>
                  <a:rPr lang="zh-CN" altLang="en-US" sz="1200" dirty="0">
                    <a:solidFill>
                      <a:srgbClr val="FF0000"/>
                    </a:solidFill>
                  </a:rPr>
                  <a:t> </a:t>
                </a:r>
                <a:r>
                  <a:rPr lang="en-US" altLang="zh-CN" sz="1200" dirty="0">
                    <a:solidFill>
                      <a:srgbClr val="FF0000"/>
                    </a:solidFill>
                  </a:rPr>
                  <a:t>as negative(0)</a:t>
                </a:r>
                <a:endParaRPr lang="zh-CN" altLang="en-US" sz="1200" dirty="0">
                  <a:solidFill>
                    <a:srgbClr val="FF0000"/>
                  </a:solidFill>
                </a:endParaRPr>
              </a:p>
            </p:txBody>
          </p:sp>
        </mc:Choice>
        <mc:Fallback xmlns="">
          <p:sp>
            <p:nvSpPr>
              <p:cNvPr id="19" name="文本框 18">
                <a:extLst>
                  <a:ext uri="{FF2B5EF4-FFF2-40B4-BE49-F238E27FC236}">
                    <a16:creationId xmlns:a16="http://schemas.microsoft.com/office/drawing/2014/main" id="{353B3C0A-DC76-44A7-AF39-828B9AA3EA15}"/>
                  </a:ext>
                </a:extLst>
              </p:cNvPr>
              <p:cNvSpPr txBox="1">
                <a:spLocks noRot="1" noChangeAspect="1" noMove="1" noResize="1" noEditPoints="1" noAdjustHandles="1" noChangeArrowheads="1" noChangeShapeType="1" noTextEdit="1"/>
              </p:cNvSpPr>
              <p:nvPr/>
            </p:nvSpPr>
            <p:spPr>
              <a:xfrm>
                <a:off x="8747029" y="3120921"/>
                <a:ext cx="1795748" cy="461665"/>
              </a:xfrm>
              <a:prstGeom prst="rect">
                <a:avLst/>
              </a:prstGeom>
              <a:blipFill>
                <a:blip r:embed="rId7"/>
                <a:stretch>
                  <a:fillRect l="-340" t="-1316" b="-9211"/>
                </a:stretch>
              </a:blipFill>
            </p:spPr>
            <p:txBody>
              <a:bodyPr/>
              <a:lstStyle/>
              <a:p>
                <a:r>
                  <a:rPr lang="zh-CN" altLang="en-US">
                    <a:noFill/>
                  </a:rPr>
                  <a:t> </a:t>
                </a:r>
              </a:p>
            </p:txBody>
          </p:sp>
        </mc:Fallback>
      </mc:AlternateContent>
      <p:sp>
        <p:nvSpPr>
          <p:cNvPr id="21" name="矩形 20">
            <a:extLst>
              <a:ext uri="{FF2B5EF4-FFF2-40B4-BE49-F238E27FC236}">
                <a16:creationId xmlns:a16="http://schemas.microsoft.com/office/drawing/2014/main" id="{CD586C1C-CE4B-4709-AF61-236AF6653C0E}"/>
              </a:ext>
            </a:extLst>
          </p:cNvPr>
          <p:cNvSpPr/>
          <p:nvPr/>
        </p:nvSpPr>
        <p:spPr>
          <a:xfrm>
            <a:off x="7135906" y="3866776"/>
            <a:ext cx="1476975" cy="430887"/>
          </a:xfrm>
          <a:prstGeom prst="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6600"/>
              </a:solidFill>
            </a:endParaRPr>
          </a:p>
        </p:txBody>
      </p:sp>
      <p:sp>
        <p:nvSpPr>
          <p:cNvPr id="24" name="矩形 23">
            <a:extLst>
              <a:ext uri="{FF2B5EF4-FFF2-40B4-BE49-F238E27FC236}">
                <a16:creationId xmlns:a16="http://schemas.microsoft.com/office/drawing/2014/main" id="{8FF99CB3-E5ED-4628-9C35-14D05755C38E}"/>
              </a:ext>
            </a:extLst>
          </p:cNvPr>
          <p:cNvSpPr/>
          <p:nvPr/>
        </p:nvSpPr>
        <p:spPr>
          <a:xfrm>
            <a:off x="9540039" y="3851967"/>
            <a:ext cx="1476975" cy="430887"/>
          </a:xfrm>
          <a:prstGeom prst="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6600"/>
              </a:solidFill>
            </a:endParaRPr>
          </a:p>
        </p:txBody>
      </p:sp>
      <p:sp>
        <p:nvSpPr>
          <p:cNvPr id="25" name="文本框 24">
            <a:extLst>
              <a:ext uri="{FF2B5EF4-FFF2-40B4-BE49-F238E27FC236}">
                <a16:creationId xmlns:a16="http://schemas.microsoft.com/office/drawing/2014/main" id="{8AE5A07D-08B7-46D5-83FC-FABC0A0D8644}"/>
              </a:ext>
            </a:extLst>
          </p:cNvPr>
          <p:cNvSpPr txBox="1"/>
          <p:nvPr/>
        </p:nvSpPr>
        <p:spPr>
          <a:xfrm>
            <a:off x="6697286" y="4689509"/>
            <a:ext cx="2194512" cy="276999"/>
          </a:xfrm>
          <a:prstGeom prst="rect">
            <a:avLst/>
          </a:prstGeom>
          <a:noFill/>
        </p:spPr>
        <p:txBody>
          <a:bodyPr wrap="none" rtlCol="0">
            <a:spAutoFit/>
          </a:bodyPr>
          <a:lstStyle/>
          <a:p>
            <a:r>
              <a:rPr lang="en-US" altLang="zh-CN" sz="1200" dirty="0">
                <a:solidFill>
                  <a:srgbClr val="FF6600"/>
                </a:solidFill>
              </a:rPr>
              <a:t>Overall weight for negative class</a:t>
            </a:r>
            <a:endParaRPr lang="zh-CN" altLang="en-US" sz="1200" dirty="0">
              <a:solidFill>
                <a:srgbClr val="FF6600"/>
              </a:solidFill>
            </a:endParaRPr>
          </a:p>
        </p:txBody>
      </p:sp>
      <p:sp>
        <p:nvSpPr>
          <p:cNvPr id="26" name="文本框 25">
            <a:extLst>
              <a:ext uri="{FF2B5EF4-FFF2-40B4-BE49-F238E27FC236}">
                <a16:creationId xmlns:a16="http://schemas.microsoft.com/office/drawing/2014/main" id="{D53F3E3E-2E4C-4AAE-9048-E50CBF39E69B}"/>
              </a:ext>
            </a:extLst>
          </p:cNvPr>
          <p:cNvSpPr txBox="1"/>
          <p:nvPr/>
        </p:nvSpPr>
        <p:spPr>
          <a:xfrm>
            <a:off x="9128892" y="4697683"/>
            <a:ext cx="2153923" cy="276999"/>
          </a:xfrm>
          <a:prstGeom prst="rect">
            <a:avLst/>
          </a:prstGeom>
          <a:noFill/>
        </p:spPr>
        <p:txBody>
          <a:bodyPr wrap="none" rtlCol="0">
            <a:spAutoFit/>
          </a:bodyPr>
          <a:lstStyle/>
          <a:p>
            <a:r>
              <a:rPr lang="en-US" altLang="zh-CN" sz="1200" dirty="0">
                <a:solidFill>
                  <a:srgbClr val="FF6600"/>
                </a:solidFill>
              </a:rPr>
              <a:t>Overall weight for positive class</a:t>
            </a:r>
            <a:endParaRPr lang="zh-CN" altLang="en-US" sz="1200" dirty="0">
              <a:solidFill>
                <a:srgbClr val="FF6600"/>
              </a:solidFill>
            </a:endParaRPr>
          </a:p>
        </p:txBody>
      </p:sp>
      <p:cxnSp>
        <p:nvCxnSpPr>
          <p:cNvPr id="27" name="直接箭头连接符 26">
            <a:extLst>
              <a:ext uri="{FF2B5EF4-FFF2-40B4-BE49-F238E27FC236}">
                <a16:creationId xmlns:a16="http://schemas.microsoft.com/office/drawing/2014/main" id="{3AF6A80D-56A2-4518-AAB8-C8C45B8B4BD0}"/>
              </a:ext>
            </a:extLst>
          </p:cNvPr>
          <p:cNvCxnSpPr>
            <a:cxnSpLocks/>
            <a:stCxn id="21" idx="2"/>
            <a:endCxn id="25" idx="0"/>
          </p:cNvCxnSpPr>
          <p:nvPr/>
        </p:nvCxnSpPr>
        <p:spPr>
          <a:xfrm flipH="1">
            <a:off x="7794542" y="4297663"/>
            <a:ext cx="79852" cy="391846"/>
          </a:xfrm>
          <a:prstGeom prst="straightConnector1">
            <a:avLst/>
          </a:prstGeom>
          <a:ln w="12700">
            <a:solidFill>
              <a:srgbClr val="FF66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CDD0B663-56D9-46EC-A2A9-4EA99B0A6F90}"/>
              </a:ext>
            </a:extLst>
          </p:cNvPr>
          <p:cNvCxnSpPr>
            <a:cxnSpLocks/>
            <a:stCxn id="24" idx="2"/>
            <a:endCxn id="26" idx="0"/>
          </p:cNvCxnSpPr>
          <p:nvPr/>
        </p:nvCxnSpPr>
        <p:spPr>
          <a:xfrm flipH="1">
            <a:off x="10205854" y="4282854"/>
            <a:ext cx="72673" cy="414829"/>
          </a:xfrm>
          <a:prstGeom prst="straightConnector1">
            <a:avLst/>
          </a:prstGeom>
          <a:ln w="12700">
            <a:solidFill>
              <a:srgbClr val="FF66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4243F355-0060-4F03-9398-E9719BE5850F}"/>
              </a:ext>
            </a:extLst>
          </p:cNvPr>
          <p:cNvCxnSpPr/>
          <p:nvPr/>
        </p:nvCxnSpPr>
        <p:spPr>
          <a:xfrm>
            <a:off x="186070" y="6310423"/>
            <a:ext cx="11855302" cy="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D9ED97A2-322E-416A-A9F7-E04648EB2F70}"/>
              </a:ext>
            </a:extLst>
          </p:cNvPr>
          <p:cNvSpPr txBox="1"/>
          <p:nvPr/>
        </p:nvSpPr>
        <p:spPr>
          <a:xfrm>
            <a:off x="104034" y="6373423"/>
            <a:ext cx="9922909" cy="338554"/>
          </a:xfrm>
          <a:prstGeom prst="rect">
            <a:avLst/>
          </a:prstGeom>
          <a:noFill/>
        </p:spPr>
        <p:txBody>
          <a:bodyPr wrap="none" rtlCol="0">
            <a:spAutoFit/>
          </a:bodyPr>
          <a:lstStyle/>
          <a:p>
            <a:r>
              <a:rPr lang="en-US" altLang="zh-CN" sz="800" dirty="0">
                <a:solidFill>
                  <a:schemeClr val="accent1">
                    <a:lumMod val="75000"/>
                  </a:schemeClr>
                </a:solidFill>
                <a:latin typeface="Arial" panose="020B0604020202020204" pitchFamily="34" charset="0"/>
                <a:cs typeface="Arial" panose="020B0604020202020204" pitchFamily="34" charset="0"/>
              </a:rPr>
              <a:t>[1] J. Yin, C. Gan, K. Zhao, X. Lin, Z. Quan, and Z.-J. Wang, “A novel model for imbalanced data classification,” in Proceedings of the AAAI Conference on Artificial Intelligence, vol. 34, no. 04, 2020, pp. 6680–6687.</a:t>
            </a:r>
          </a:p>
          <a:p>
            <a:endParaRPr lang="zh-CN" alt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3017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3495770" y="357331"/>
            <a:ext cx="5200463" cy="523220"/>
          </a:xfrm>
          <a:prstGeom prst="rect">
            <a:avLst/>
          </a:prstGeom>
          <a:noFill/>
        </p:spPr>
        <p:txBody>
          <a:bodyPr wrap="none" rtlCol="0">
            <a:spAutoFit/>
          </a:bodyPr>
          <a:lstStyle/>
          <a:p>
            <a:pPr algn="ctr"/>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Iterative Metric Learning(IML)</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pic>
        <p:nvPicPr>
          <p:cNvPr id="5" name="图片 4">
            <a:extLst>
              <a:ext uri="{FF2B5EF4-FFF2-40B4-BE49-F238E27FC236}">
                <a16:creationId xmlns:a16="http://schemas.microsoft.com/office/drawing/2014/main" id="{B34FEE48-A811-4EDA-A81F-D7B81326F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2034" y="1080676"/>
            <a:ext cx="8907929" cy="4696648"/>
          </a:xfrm>
          <a:prstGeom prst="rect">
            <a:avLst/>
          </a:prstGeom>
        </p:spPr>
      </p:pic>
      <p:cxnSp>
        <p:nvCxnSpPr>
          <p:cNvPr id="29" name="直接连接符 28">
            <a:extLst>
              <a:ext uri="{FF2B5EF4-FFF2-40B4-BE49-F238E27FC236}">
                <a16:creationId xmlns:a16="http://schemas.microsoft.com/office/drawing/2014/main" id="{EF2B2B01-B89A-4A24-BD97-56F30AEEE921}"/>
              </a:ext>
            </a:extLst>
          </p:cNvPr>
          <p:cNvCxnSpPr/>
          <p:nvPr/>
        </p:nvCxnSpPr>
        <p:spPr>
          <a:xfrm>
            <a:off x="186070" y="6310423"/>
            <a:ext cx="11855302" cy="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BAD8EB6A-1D4D-4F9E-9256-990E34BBC5A0}"/>
              </a:ext>
            </a:extLst>
          </p:cNvPr>
          <p:cNvSpPr txBox="1"/>
          <p:nvPr/>
        </p:nvSpPr>
        <p:spPr>
          <a:xfrm>
            <a:off x="131411" y="6373423"/>
            <a:ext cx="6809878" cy="338554"/>
          </a:xfrm>
          <a:prstGeom prst="rect">
            <a:avLst/>
          </a:prstGeom>
          <a:noFill/>
        </p:spPr>
        <p:txBody>
          <a:bodyPr wrap="none" rtlCol="0">
            <a:spAutoFit/>
          </a:bodyPr>
          <a:lstStyle/>
          <a:p>
            <a:r>
              <a:rPr lang="en-US" altLang="zh-CN" sz="800" dirty="0">
                <a:solidFill>
                  <a:schemeClr val="accent1">
                    <a:lumMod val="75000"/>
                  </a:schemeClr>
                </a:solidFill>
                <a:latin typeface="Arial" panose="020B0604020202020204" pitchFamily="34" charset="0"/>
                <a:cs typeface="Arial" panose="020B0604020202020204" pitchFamily="34" charset="0"/>
              </a:rPr>
              <a:t>[1] N. Wang, X. Zhao, Y. Jiang, Y. Gao, and K. </a:t>
            </a:r>
            <a:r>
              <a:rPr lang="en-US" altLang="zh-CN" sz="800" dirty="0" err="1">
                <a:solidFill>
                  <a:schemeClr val="accent1">
                    <a:lumMod val="75000"/>
                  </a:schemeClr>
                </a:solidFill>
                <a:latin typeface="Arial" panose="020B0604020202020204" pitchFamily="34" charset="0"/>
                <a:cs typeface="Arial" panose="020B0604020202020204" pitchFamily="34" charset="0"/>
              </a:rPr>
              <a:t>BNRist</a:t>
            </a:r>
            <a:r>
              <a:rPr lang="en-US" altLang="zh-CN" sz="800" dirty="0">
                <a:solidFill>
                  <a:schemeClr val="accent1">
                    <a:lumMod val="75000"/>
                  </a:schemeClr>
                </a:solidFill>
                <a:latin typeface="Arial" panose="020B0604020202020204" pitchFamily="34" charset="0"/>
                <a:cs typeface="Arial" panose="020B0604020202020204" pitchFamily="34" charset="0"/>
              </a:rPr>
              <a:t>, “Iterative metric learning for imbalance data classification.” in IJCAI, 2018, pp. 2805–2811.</a:t>
            </a:r>
          </a:p>
          <a:p>
            <a:endParaRPr lang="zh-CN" altLang="en-US" sz="800" dirty="0"/>
          </a:p>
        </p:txBody>
      </p:sp>
      <p:cxnSp>
        <p:nvCxnSpPr>
          <p:cNvPr id="15" name="直接箭头连接符 14">
            <a:extLst>
              <a:ext uri="{FF2B5EF4-FFF2-40B4-BE49-F238E27FC236}">
                <a16:creationId xmlns:a16="http://schemas.microsoft.com/office/drawing/2014/main" id="{815AE04A-0FCE-4461-A68B-5A3AAAEB6B00}"/>
              </a:ext>
            </a:extLst>
          </p:cNvPr>
          <p:cNvCxnSpPr>
            <a:cxnSpLocks/>
          </p:cNvCxnSpPr>
          <p:nvPr/>
        </p:nvCxnSpPr>
        <p:spPr>
          <a:xfrm>
            <a:off x="2210696" y="2015435"/>
            <a:ext cx="1714677" cy="776174"/>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9BB7B11A-ED4F-4152-B3B2-1B18BC37C01C}"/>
              </a:ext>
            </a:extLst>
          </p:cNvPr>
          <p:cNvSpPr txBox="1"/>
          <p:nvPr/>
        </p:nvSpPr>
        <p:spPr>
          <a:xfrm>
            <a:off x="349623" y="1006479"/>
            <a:ext cx="2286000" cy="1200329"/>
          </a:xfrm>
          <a:prstGeom prst="rect">
            <a:avLst/>
          </a:prstGeom>
          <a:noFill/>
        </p:spPr>
        <p:txBody>
          <a:bodyPr wrap="square" rtlCol="0">
            <a:spAutoFit/>
          </a:bodyPr>
          <a:lstStyle/>
          <a:p>
            <a:r>
              <a:rPr lang="en-US" altLang="zh-CN" dirty="0">
                <a:solidFill>
                  <a:schemeClr val="accent2">
                    <a:lumMod val="75000"/>
                  </a:schemeClr>
                </a:solidFill>
              </a:rPr>
              <a:t>The data used for the metric learning are based on the previous iteration</a:t>
            </a:r>
            <a:endParaRPr lang="zh-CN" altLang="en-US" dirty="0">
              <a:solidFill>
                <a:schemeClr val="accent2">
                  <a:lumMod val="75000"/>
                </a:schemeClr>
              </a:solidFill>
            </a:endParaRPr>
          </a:p>
        </p:txBody>
      </p:sp>
      <p:sp>
        <p:nvSpPr>
          <p:cNvPr id="8" name="文本框 7">
            <a:extLst>
              <a:ext uri="{FF2B5EF4-FFF2-40B4-BE49-F238E27FC236}">
                <a16:creationId xmlns:a16="http://schemas.microsoft.com/office/drawing/2014/main" id="{5C3CDE01-F7B7-4502-B010-7C658CFCF62B}"/>
              </a:ext>
            </a:extLst>
          </p:cNvPr>
          <p:cNvSpPr txBox="1"/>
          <p:nvPr/>
        </p:nvSpPr>
        <p:spPr>
          <a:xfrm>
            <a:off x="8124212" y="5869727"/>
            <a:ext cx="1074541" cy="215444"/>
          </a:xfrm>
          <a:prstGeom prst="rect">
            <a:avLst/>
          </a:prstGeom>
          <a:noFill/>
        </p:spPr>
        <p:txBody>
          <a:bodyPr wrap="square" rtlCol="0">
            <a:spAutoFit/>
          </a:bodyPr>
          <a:lstStyle/>
          <a:p>
            <a:r>
              <a:rPr lang="en-US" altLang="zh-CN" sz="800" dirty="0">
                <a:solidFill>
                  <a:schemeClr val="accent1">
                    <a:lumMod val="75000"/>
                  </a:schemeClr>
                </a:solidFill>
              </a:rPr>
              <a:t>Source: [1, Figure1]</a:t>
            </a:r>
            <a:endParaRPr lang="zh-CN" altLang="en-US" sz="800" dirty="0">
              <a:solidFill>
                <a:schemeClr val="accent1">
                  <a:lumMod val="75000"/>
                </a:schemeClr>
              </a:solidFill>
            </a:endParaRPr>
          </a:p>
        </p:txBody>
      </p:sp>
    </p:spTree>
    <p:extLst>
      <p:ext uri="{BB962C8B-B14F-4D97-AF65-F5344CB8AC3E}">
        <p14:creationId xmlns:p14="http://schemas.microsoft.com/office/powerpoint/2010/main" val="5500717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30143" y="2514334"/>
            <a:ext cx="3423131" cy="2249307"/>
            <a:chOff x="1872195" y="4123404"/>
            <a:chExt cx="2643007" cy="1862184"/>
          </a:xfrm>
        </p:grpSpPr>
        <p:sp>
          <p:nvSpPr>
            <p:cNvPr id="9" name="矩形 8"/>
            <p:cNvSpPr/>
            <p:nvPr/>
          </p:nvSpPr>
          <p:spPr>
            <a:xfrm>
              <a:off x="1879102" y="4476052"/>
              <a:ext cx="2636100" cy="1509536"/>
            </a:xfrm>
            <a:prstGeom prst="rect">
              <a:avLst/>
            </a:prstGeom>
            <a:solidFill>
              <a:srgbClr val="E8E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rPr>
                <a:t>Apply LMNN iteratively to improve the data space </a:t>
              </a:r>
              <a:endParaRPr lang="zh-CN" altLang="en-US" sz="16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0" name="圆角矩形 9"/>
            <p:cNvSpPr/>
            <p:nvPr/>
          </p:nvSpPr>
          <p:spPr>
            <a:xfrm>
              <a:off x="1872195" y="4123404"/>
              <a:ext cx="2643007" cy="492544"/>
            </a:xfrm>
            <a:prstGeom prst="roundRect">
              <a:avLst>
                <a:gd name="adj" fmla="val 9741"/>
              </a:avLst>
            </a:prstGeom>
            <a:solidFill>
              <a:schemeClr val="accent1"/>
            </a:solidFill>
            <a:ln w="3810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ea typeface="微软雅黑" panose="020B0503020204020204" pitchFamily="34" charset="-122"/>
                  <a:cs typeface="Arial" panose="020B0604020202020204" pitchFamily="34" charset="0"/>
                </a:rPr>
                <a:t>Iterative Metric Learning [1]</a:t>
              </a:r>
              <a:endParaRPr lang="zh-CN" altLang="en-US" sz="1600" b="1" dirty="0">
                <a:latin typeface="Arial" panose="020B0604020202020204" pitchFamily="34" charset="0"/>
                <a:ea typeface="微软雅黑" panose="020B0503020204020204" pitchFamily="34" charset="-122"/>
                <a:cs typeface="Arial" panose="020B0604020202020204" pitchFamily="34" charset="0"/>
              </a:endParaRPr>
            </a:p>
          </p:txBody>
        </p:sp>
      </p:grpSp>
      <p:sp>
        <p:nvSpPr>
          <p:cNvPr id="23" name="TextBox 22"/>
          <p:cNvSpPr txBox="1"/>
          <p:nvPr/>
        </p:nvSpPr>
        <p:spPr>
          <a:xfrm>
            <a:off x="3495768" y="336744"/>
            <a:ext cx="5200463" cy="523220"/>
          </a:xfrm>
          <a:prstGeom prst="rect">
            <a:avLst/>
          </a:prstGeom>
          <a:noFill/>
        </p:spPr>
        <p:txBody>
          <a:bodyPr wrap="none" rtlCol="0">
            <a:spAutoFit/>
          </a:bodyPr>
          <a:lstStyle/>
          <a:p>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Iterative Metric Learning(IML)</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pic>
        <p:nvPicPr>
          <p:cNvPr id="5" name="图片 4">
            <a:extLst>
              <a:ext uri="{FF2B5EF4-FFF2-40B4-BE49-F238E27FC236}">
                <a16:creationId xmlns:a16="http://schemas.microsoft.com/office/drawing/2014/main" id="{F643DE98-EB5E-4616-BF5F-50FA0623F6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2324" y="2514334"/>
            <a:ext cx="7046746" cy="2052990"/>
          </a:xfrm>
          <a:prstGeom prst="rect">
            <a:avLst/>
          </a:prstGeom>
        </p:spPr>
      </p:pic>
      <p:cxnSp>
        <p:nvCxnSpPr>
          <p:cNvPr id="29" name="直接连接符 28">
            <a:extLst>
              <a:ext uri="{FF2B5EF4-FFF2-40B4-BE49-F238E27FC236}">
                <a16:creationId xmlns:a16="http://schemas.microsoft.com/office/drawing/2014/main" id="{DF7B1119-F8C9-498E-82D2-42BD3F0FA0E2}"/>
              </a:ext>
            </a:extLst>
          </p:cNvPr>
          <p:cNvCxnSpPr/>
          <p:nvPr/>
        </p:nvCxnSpPr>
        <p:spPr>
          <a:xfrm>
            <a:off x="186070" y="6310423"/>
            <a:ext cx="11855302" cy="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24C50EA6-B5CA-43DE-8FF4-28FA21FDF169}"/>
              </a:ext>
            </a:extLst>
          </p:cNvPr>
          <p:cNvSpPr txBox="1"/>
          <p:nvPr/>
        </p:nvSpPr>
        <p:spPr>
          <a:xfrm>
            <a:off x="131411" y="6373423"/>
            <a:ext cx="6809878" cy="338554"/>
          </a:xfrm>
          <a:prstGeom prst="rect">
            <a:avLst/>
          </a:prstGeom>
          <a:noFill/>
        </p:spPr>
        <p:txBody>
          <a:bodyPr wrap="none" rtlCol="0">
            <a:spAutoFit/>
          </a:bodyPr>
          <a:lstStyle/>
          <a:p>
            <a:r>
              <a:rPr lang="en-US" altLang="zh-CN" sz="800" dirty="0">
                <a:solidFill>
                  <a:schemeClr val="accent1">
                    <a:lumMod val="75000"/>
                  </a:schemeClr>
                </a:solidFill>
                <a:latin typeface="Arial" panose="020B0604020202020204" pitchFamily="34" charset="0"/>
                <a:cs typeface="Arial" panose="020B0604020202020204" pitchFamily="34" charset="0"/>
              </a:rPr>
              <a:t>[1] N. Wang, X. Zhao, Y. Jiang, Y. Gao, and K. </a:t>
            </a:r>
            <a:r>
              <a:rPr lang="en-US" altLang="zh-CN" sz="800" dirty="0" err="1">
                <a:solidFill>
                  <a:schemeClr val="accent1">
                    <a:lumMod val="75000"/>
                  </a:schemeClr>
                </a:solidFill>
                <a:latin typeface="Arial" panose="020B0604020202020204" pitchFamily="34" charset="0"/>
                <a:cs typeface="Arial" panose="020B0604020202020204" pitchFamily="34" charset="0"/>
              </a:rPr>
              <a:t>BNRist</a:t>
            </a:r>
            <a:r>
              <a:rPr lang="en-US" altLang="zh-CN" sz="800" dirty="0">
                <a:solidFill>
                  <a:schemeClr val="accent1">
                    <a:lumMod val="75000"/>
                  </a:schemeClr>
                </a:solidFill>
                <a:latin typeface="Arial" panose="020B0604020202020204" pitchFamily="34" charset="0"/>
                <a:cs typeface="Arial" panose="020B0604020202020204" pitchFamily="34" charset="0"/>
              </a:rPr>
              <a:t>, “Iterative metric learning for imbalance data classification.” in IJCAI, 2018, pp. 2805–2811.</a:t>
            </a:r>
          </a:p>
          <a:p>
            <a:endParaRPr lang="zh-CN" altLang="en-US" sz="800" dirty="0"/>
          </a:p>
        </p:txBody>
      </p:sp>
      <p:sp>
        <p:nvSpPr>
          <p:cNvPr id="11" name="文本框 10">
            <a:extLst>
              <a:ext uri="{FF2B5EF4-FFF2-40B4-BE49-F238E27FC236}">
                <a16:creationId xmlns:a16="http://schemas.microsoft.com/office/drawing/2014/main" id="{9353946E-4EF1-4D96-BFE0-BFBDBE0F9A8D}"/>
              </a:ext>
            </a:extLst>
          </p:cNvPr>
          <p:cNvSpPr txBox="1"/>
          <p:nvPr/>
        </p:nvSpPr>
        <p:spPr>
          <a:xfrm>
            <a:off x="10759059" y="4567324"/>
            <a:ext cx="1078862" cy="215444"/>
          </a:xfrm>
          <a:prstGeom prst="rect">
            <a:avLst/>
          </a:prstGeom>
          <a:noFill/>
        </p:spPr>
        <p:txBody>
          <a:bodyPr wrap="square" rtlCol="0">
            <a:spAutoFit/>
          </a:bodyPr>
          <a:lstStyle/>
          <a:p>
            <a:r>
              <a:rPr lang="en-US" altLang="zh-CN" sz="800" dirty="0">
                <a:solidFill>
                  <a:schemeClr val="accent1">
                    <a:lumMod val="75000"/>
                  </a:schemeClr>
                </a:solidFill>
              </a:rPr>
              <a:t>Source: [1, Figure 2]</a:t>
            </a:r>
            <a:endParaRPr lang="zh-CN" altLang="en-US" sz="800" dirty="0">
              <a:solidFill>
                <a:schemeClr val="accent1">
                  <a:lumMod val="75000"/>
                </a:schemeClr>
              </a:solidFill>
            </a:endParaRPr>
          </a:p>
        </p:txBody>
      </p:sp>
    </p:spTree>
    <p:extLst>
      <p:ext uri="{BB962C8B-B14F-4D97-AF65-F5344CB8AC3E}">
        <p14:creationId xmlns:p14="http://schemas.microsoft.com/office/powerpoint/2010/main" val="40675178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30143" y="2514334"/>
            <a:ext cx="3423131" cy="2249307"/>
            <a:chOff x="1872195" y="4123404"/>
            <a:chExt cx="2643007" cy="1862184"/>
          </a:xfrm>
        </p:grpSpPr>
        <mc:AlternateContent xmlns:mc="http://schemas.openxmlformats.org/markup-compatibility/2006" xmlns:a14="http://schemas.microsoft.com/office/drawing/2010/main">
          <mc:Choice Requires="a14">
            <p:sp>
              <p:nvSpPr>
                <p:cNvPr id="9" name="矩形 8"/>
                <p:cNvSpPr/>
                <p:nvPr/>
              </p:nvSpPr>
              <p:spPr>
                <a:xfrm>
                  <a:off x="1879102" y="4476052"/>
                  <a:ext cx="2636100" cy="1509536"/>
                </a:xfrm>
                <a:prstGeom prst="rect">
                  <a:avLst/>
                </a:prstGeom>
                <a:solidFill>
                  <a:srgbClr val="E8E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accent2">
                          <a:lumMod val="75000"/>
                        </a:schemeClr>
                      </a:solidFill>
                      <a:effectLst/>
                      <a:latin typeface="Arial" panose="020B0604020202020204" pitchFamily="34" charset="0"/>
                      <a:ea typeface="等线" panose="02010600030101010101" pitchFamily="2" charset="-122"/>
                      <a:cs typeface="Times New Roman" panose="02020603050405020304" pitchFamily="18" charset="0"/>
                    </a:rPr>
                    <a:t>Find the top </a:t>
                  </a:r>
                  <a14:m>
                    <m:oMath xmlns:m="http://schemas.openxmlformats.org/officeDocument/2006/math">
                      <m:sSup>
                        <m:sSupPr>
                          <m:ctrlPr>
                            <a:rPr lang="zh-CN" altLang="zh-CN" sz="1600" i="1">
                              <a:solidFill>
                                <a:schemeClr val="accent2">
                                  <a:lumMod val="75000"/>
                                </a:schemeClr>
                              </a:solidFill>
                              <a:effectLst/>
                              <a:latin typeface="Cambria Math" panose="02040503050406030204" pitchFamily="18" charset="0"/>
                              <a:ea typeface="Cambria Math" panose="02040503050406030204" pitchFamily="18" charset="0"/>
                            </a:rPr>
                          </m:ctrlPr>
                        </m:sSupPr>
                        <m:e>
                          <m:r>
                            <a:rPr lang="en-US" altLang="zh-CN" sz="1800" b="0" i="1" smtClean="0">
                              <a:solidFill>
                                <a:schemeClr val="accent2">
                                  <a:lumMod val="75000"/>
                                </a:schemeClr>
                              </a:solidFill>
                              <a:effectLst/>
                              <a:latin typeface="Cambria Math" panose="02040503050406030204" pitchFamily="18" charset="0"/>
                              <a:ea typeface="等线" panose="02010600030101010101" pitchFamily="2" charset="-122"/>
                              <a:cs typeface="Times New Roman" panose="02020603050405020304" pitchFamily="18" charset="0"/>
                            </a:rPr>
                            <m:t>𝑛</m:t>
                          </m:r>
                        </m:e>
                        <m:sup>
                          <m:r>
                            <a:rPr lang="en-US" altLang="zh-CN" sz="1800" i="1">
                              <a:solidFill>
                                <a:schemeClr val="accent2">
                                  <a:lumMod val="75000"/>
                                </a:schemeClr>
                              </a:solidFill>
                              <a:effectLst/>
                              <a:latin typeface="Cambria Math" panose="02040503050406030204" pitchFamily="18" charset="0"/>
                              <a:ea typeface="等线" panose="02010600030101010101" pitchFamily="2" charset="-122"/>
                              <a:cs typeface="Times New Roman" panose="02020603050405020304" pitchFamily="18" charset="0"/>
                            </a:rPr>
                            <m:t>𝑝</m:t>
                          </m:r>
                        </m:sup>
                      </m:sSup>
                    </m:oMath>
                  </a14:m>
                  <a:r>
                    <a:rPr lang="en-US" altLang="zh-CN" sz="1800" dirty="0">
                      <a:solidFill>
                        <a:schemeClr val="accent2">
                          <a:lumMod val="75000"/>
                        </a:schemeClr>
                      </a:solidFill>
                      <a:effectLst/>
                      <a:latin typeface="Arial" panose="020B0604020202020204" pitchFamily="34" charset="0"/>
                      <a:ea typeface="等线" panose="02010600030101010101" pitchFamily="2" charset="-122"/>
                      <a:cs typeface="Times New Roman" panose="02020603050405020304" pitchFamily="18" charset="0"/>
                    </a:rPr>
                    <a:t> and the top </a:t>
                  </a:r>
                  <a14:m>
                    <m:oMath xmlns:m="http://schemas.openxmlformats.org/officeDocument/2006/math">
                      <m:sSup>
                        <m:sSupPr>
                          <m:ctrlPr>
                            <a:rPr lang="zh-CN" altLang="zh-CN" sz="1600" i="1">
                              <a:solidFill>
                                <a:schemeClr val="accent2">
                                  <a:lumMod val="75000"/>
                                </a:schemeClr>
                              </a:solidFill>
                              <a:effectLst/>
                              <a:latin typeface="Cambria Math" panose="02040503050406030204" pitchFamily="18" charset="0"/>
                              <a:ea typeface="Cambria Math" panose="02040503050406030204" pitchFamily="18" charset="0"/>
                            </a:rPr>
                          </m:ctrlPr>
                        </m:sSupPr>
                        <m:e>
                          <m:r>
                            <a:rPr lang="en-US" altLang="zh-CN" sz="1800" b="0" i="1" smtClean="0">
                              <a:solidFill>
                                <a:schemeClr val="accent2">
                                  <a:lumMod val="75000"/>
                                </a:schemeClr>
                              </a:solidFill>
                              <a:effectLst/>
                              <a:latin typeface="Cambria Math" panose="02040503050406030204" pitchFamily="18" charset="0"/>
                              <a:ea typeface="等线" panose="02010600030101010101" pitchFamily="2" charset="-122"/>
                              <a:cs typeface="Times New Roman" panose="02020603050405020304" pitchFamily="18" charset="0"/>
                            </a:rPr>
                            <m:t>𝑛</m:t>
                          </m:r>
                        </m:e>
                        <m:sup>
                          <m:r>
                            <a:rPr lang="en-US" altLang="zh-CN" sz="1800" i="1">
                              <a:solidFill>
                                <a:schemeClr val="accent2">
                                  <a:lumMod val="75000"/>
                                </a:schemeClr>
                              </a:solidFill>
                              <a:effectLst/>
                              <a:latin typeface="Cambria Math" panose="02040503050406030204" pitchFamily="18" charset="0"/>
                              <a:ea typeface="等线" panose="02010600030101010101" pitchFamily="2" charset="-122"/>
                              <a:cs typeface="Times New Roman" panose="02020603050405020304" pitchFamily="18" charset="0"/>
                            </a:rPr>
                            <m:t>𝑓</m:t>
                          </m:r>
                        </m:sup>
                      </m:sSup>
                    </m:oMath>
                  </a14:m>
                  <a:r>
                    <a:rPr lang="en-US" altLang="zh-CN" sz="1800" dirty="0">
                      <a:solidFill>
                        <a:schemeClr val="accent2">
                          <a:lumMod val="75000"/>
                        </a:schemeClr>
                      </a:solidFill>
                      <a:effectLst/>
                      <a:latin typeface="Arial" panose="020B0604020202020204" pitchFamily="34" charset="0"/>
                      <a:ea typeface="等线" panose="02010600030101010101" pitchFamily="2" charset="-122"/>
                      <a:cs typeface="Times New Roman" panose="02020603050405020304" pitchFamily="18" charset="0"/>
                    </a:rPr>
                    <a:t> training samples of the positive and negative class to set up the sub training set for the current testing sample</a:t>
                  </a:r>
                  <a:endParaRPr lang="zh-CN" altLang="en-US" sz="16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1879102" y="4476052"/>
                  <a:ext cx="2636100" cy="1509536"/>
                </a:xfrm>
                <a:prstGeom prst="rect">
                  <a:avLst/>
                </a:prstGeom>
                <a:blipFill>
                  <a:blip r:embed="rId3"/>
                  <a:stretch>
                    <a:fillRect l="-1248" r="-2852"/>
                  </a:stretch>
                </a:blipFill>
                <a:ln>
                  <a:noFill/>
                </a:ln>
              </p:spPr>
              <p:txBody>
                <a:bodyPr/>
                <a:lstStyle/>
                <a:p>
                  <a:r>
                    <a:rPr lang="zh-CN" altLang="en-US">
                      <a:noFill/>
                    </a:rPr>
                    <a:t> </a:t>
                  </a:r>
                </a:p>
              </p:txBody>
            </p:sp>
          </mc:Fallback>
        </mc:AlternateContent>
        <p:sp>
          <p:nvSpPr>
            <p:cNvPr id="10" name="圆角矩形 9"/>
            <p:cNvSpPr/>
            <p:nvPr/>
          </p:nvSpPr>
          <p:spPr>
            <a:xfrm>
              <a:off x="1872195" y="4123404"/>
              <a:ext cx="2643007" cy="492544"/>
            </a:xfrm>
            <a:prstGeom prst="roundRect">
              <a:avLst>
                <a:gd name="adj" fmla="val 9741"/>
              </a:avLst>
            </a:prstGeom>
            <a:solidFill>
              <a:schemeClr val="accent1"/>
            </a:solidFill>
            <a:ln w="3810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ea typeface="微软雅黑" panose="020B0503020204020204" pitchFamily="34" charset="-122"/>
                  <a:cs typeface="Arial" panose="020B0604020202020204" pitchFamily="34" charset="0"/>
                </a:rPr>
                <a:t>Iterative Training Sample Selection [1]</a:t>
              </a:r>
              <a:endParaRPr lang="zh-CN" altLang="en-US" sz="1600" b="1" dirty="0">
                <a:latin typeface="Arial" panose="020B0604020202020204" pitchFamily="34" charset="0"/>
                <a:ea typeface="微软雅黑" panose="020B0503020204020204" pitchFamily="34" charset="-122"/>
                <a:cs typeface="Arial" panose="020B0604020202020204" pitchFamily="34" charset="0"/>
              </a:endParaRPr>
            </a:p>
          </p:txBody>
        </p:sp>
      </p:grpSp>
      <p:sp>
        <p:nvSpPr>
          <p:cNvPr id="23" name="TextBox 22"/>
          <p:cNvSpPr txBox="1"/>
          <p:nvPr/>
        </p:nvSpPr>
        <p:spPr>
          <a:xfrm>
            <a:off x="3495768" y="336744"/>
            <a:ext cx="5200463" cy="523220"/>
          </a:xfrm>
          <a:prstGeom prst="rect">
            <a:avLst/>
          </a:prstGeom>
          <a:noFill/>
        </p:spPr>
        <p:txBody>
          <a:bodyPr wrap="none" rtlCol="0">
            <a:spAutoFit/>
          </a:bodyPr>
          <a:lstStyle/>
          <a:p>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Iterative Metric Learning(IML)</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pic>
        <p:nvPicPr>
          <p:cNvPr id="3" name="图片 2">
            <a:extLst>
              <a:ext uri="{FF2B5EF4-FFF2-40B4-BE49-F238E27FC236}">
                <a16:creationId xmlns:a16="http://schemas.microsoft.com/office/drawing/2014/main" id="{8BAAF85B-4E3A-4975-9B93-7DA654213C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3867" y="1955868"/>
            <a:ext cx="5881573" cy="2946263"/>
          </a:xfrm>
          <a:prstGeom prst="rect">
            <a:avLst/>
          </a:prstGeom>
        </p:spPr>
      </p:pic>
      <p:cxnSp>
        <p:nvCxnSpPr>
          <p:cNvPr id="11" name="直接连接符 10">
            <a:extLst>
              <a:ext uri="{FF2B5EF4-FFF2-40B4-BE49-F238E27FC236}">
                <a16:creationId xmlns:a16="http://schemas.microsoft.com/office/drawing/2014/main" id="{7F24A879-BFB6-415B-BA75-26B9A53C74E4}"/>
              </a:ext>
            </a:extLst>
          </p:cNvPr>
          <p:cNvCxnSpPr/>
          <p:nvPr/>
        </p:nvCxnSpPr>
        <p:spPr>
          <a:xfrm>
            <a:off x="186070" y="6310423"/>
            <a:ext cx="11855302" cy="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0F7F4582-FCA9-49C2-AD0E-3EB54C0D292F}"/>
              </a:ext>
            </a:extLst>
          </p:cNvPr>
          <p:cNvSpPr txBox="1"/>
          <p:nvPr/>
        </p:nvSpPr>
        <p:spPr>
          <a:xfrm>
            <a:off x="131411" y="6373423"/>
            <a:ext cx="6809878" cy="338554"/>
          </a:xfrm>
          <a:prstGeom prst="rect">
            <a:avLst/>
          </a:prstGeom>
          <a:noFill/>
        </p:spPr>
        <p:txBody>
          <a:bodyPr wrap="none" rtlCol="0">
            <a:spAutoFit/>
          </a:bodyPr>
          <a:lstStyle/>
          <a:p>
            <a:r>
              <a:rPr lang="en-US" altLang="zh-CN" sz="800" dirty="0">
                <a:solidFill>
                  <a:schemeClr val="accent1">
                    <a:lumMod val="75000"/>
                  </a:schemeClr>
                </a:solidFill>
                <a:latin typeface="Arial" panose="020B0604020202020204" pitchFamily="34" charset="0"/>
                <a:cs typeface="Arial" panose="020B0604020202020204" pitchFamily="34" charset="0"/>
              </a:rPr>
              <a:t>[1] N. Wang, X. Zhao, Y. Jiang, Y. Gao, and K. </a:t>
            </a:r>
            <a:r>
              <a:rPr lang="en-US" altLang="zh-CN" sz="800" dirty="0" err="1">
                <a:solidFill>
                  <a:schemeClr val="accent1">
                    <a:lumMod val="75000"/>
                  </a:schemeClr>
                </a:solidFill>
                <a:latin typeface="Arial" panose="020B0604020202020204" pitchFamily="34" charset="0"/>
                <a:cs typeface="Arial" panose="020B0604020202020204" pitchFamily="34" charset="0"/>
              </a:rPr>
              <a:t>BNRist</a:t>
            </a:r>
            <a:r>
              <a:rPr lang="en-US" altLang="zh-CN" sz="800" dirty="0">
                <a:solidFill>
                  <a:schemeClr val="accent1">
                    <a:lumMod val="75000"/>
                  </a:schemeClr>
                </a:solidFill>
                <a:latin typeface="Arial" panose="020B0604020202020204" pitchFamily="34" charset="0"/>
                <a:cs typeface="Arial" panose="020B0604020202020204" pitchFamily="34" charset="0"/>
              </a:rPr>
              <a:t>, “Iterative metric learning for imbalance data classification.” in IJCAI, 2018, pp. 2805–2811.</a:t>
            </a:r>
          </a:p>
          <a:p>
            <a:endParaRPr lang="zh-CN" altLang="en-US" sz="800" dirty="0"/>
          </a:p>
        </p:txBody>
      </p:sp>
      <p:sp>
        <p:nvSpPr>
          <p:cNvPr id="13" name="文本框 12">
            <a:extLst>
              <a:ext uri="{FF2B5EF4-FFF2-40B4-BE49-F238E27FC236}">
                <a16:creationId xmlns:a16="http://schemas.microsoft.com/office/drawing/2014/main" id="{34DD485D-DC2D-47B1-B009-097333E4B7EB}"/>
              </a:ext>
            </a:extLst>
          </p:cNvPr>
          <p:cNvSpPr txBox="1"/>
          <p:nvPr/>
        </p:nvSpPr>
        <p:spPr>
          <a:xfrm>
            <a:off x="9850135" y="4825909"/>
            <a:ext cx="1078862" cy="215444"/>
          </a:xfrm>
          <a:prstGeom prst="rect">
            <a:avLst/>
          </a:prstGeom>
          <a:noFill/>
        </p:spPr>
        <p:txBody>
          <a:bodyPr wrap="square" rtlCol="0">
            <a:spAutoFit/>
          </a:bodyPr>
          <a:lstStyle/>
          <a:p>
            <a:r>
              <a:rPr lang="en-US" altLang="zh-CN" sz="800" dirty="0">
                <a:solidFill>
                  <a:schemeClr val="accent1">
                    <a:lumMod val="75000"/>
                  </a:schemeClr>
                </a:solidFill>
              </a:rPr>
              <a:t>Source: [1, Figure 3]</a:t>
            </a:r>
            <a:endParaRPr lang="zh-CN" altLang="en-US" sz="800" dirty="0">
              <a:solidFill>
                <a:schemeClr val="accent1">
                  <a:lumMod val="75000"/>
                </a:schemeClr>
              </a:solidFill>
            </a:endParaRPr>
          </a:p>
        </p:txBody>
      </p:sp>
    </p:spTree>
    <p:extLst>
      <p:ext uri="{BB962C8B-B14F-4D97-AF65-F5344CB8AC3E}">
        <p14:creationId xmlns:p14="http://schemas.microsoft.com/office/powerpoint/2010/main" val="21035685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a:extLst>
              <a:ext uri="{FF2B5EF4-FFF2-40B4-BE49-F238E27FC236}">
                <a16:creationId xmlns:a16="http://schemas.microsoft.com/office/drawing/2014/main" id="{A60134EA-E4EC-49C4-89A1-318FF317E115}"/>
              </a:ext>
            </a:extLst>
          </p:cNvPr>
          <p:cNvSpPr/>
          <p:nvPr/>
        </p:nvSpPr>
        <p:spPr>
          <a:xfrm>
            <a:off x="9251576" y="968182"/>
            <a:ext cx="2658938" cy="584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530143" y="2514334"/>
            <a:ext cx="3423131" cy="2249307"/>
            <a:chOff x="1872195" y="4123404"/>
            <a:chExt cx="2643007" cy="1862184"/>
          </a:xfrm>
        </p:grpSpPr>
        <p:sp>
          <p:nvSpPr>
            <p:cNvPr id="9" name="矩形 8"/>
            <p:cNvSpPr/>
            <p:nvPr/>
          </p:nvSpPr>
          <p:spPr>
            <a:xfrm>
              <a:off x="1879102" y="4476052"/>
              <a:ext cx="2636100" cy="1509536"/>
            </a:xfrm>
            <a:prstGeom prst="rect">
              <a:avLst/>
            </a:prstGeom>
            <a:solidFill>
              <a:srgbClr val="E8E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rPr>
                <a:t>Find a relatively stable neighborhood for the current testing sample</a:t>
              </a:r>
              <a:endParaRPr lang="zh-CN" altLang="en-US" sz="16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0" name="圆角矩形 9"/>
            <p:cNvSpPr/>
            <p:nvPr/>
          </p:nvSpPr>
          <p:spPr>
            <a:xfrm>
              <a:off x="1872195" y="4123404"/>
              <a:ext cx="2643007" cy="492544"/>
            </a:xfrm>
            <a:prstGeom prst="roundRect">
              <a:avLst>
                <a:gd name="adj" fmla="val 9741"/>
              </a:avLst>
            </a:prstGeom>
            <a:solidFill>
              <a:schemeClr val="accent1"/>
            </a:solidFill>
            <a:ln w="3810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ea typeface="微软雅黑" panose="020B0503020204020204" pitchFamily="34" charset="-122"/>
                  <a:cs typeface="Arial" panose="020B0604020202020204" pitchFamily="34" charset="0"/>
                </a:rPr>
                <a:t>Data Matching [1]</a:t>
              </a:r>
              <a:endParaRPr lang="zh-CN" altLang="en-US" sz="1600" b="1" dirty="0">
                <a:latin typeface="Arial" panose="020B0604020202020204" pitchFamily="34" charset="0"/>
                <a:ea typeface="微软雅黑" panose="020B0503020204020204" pitchFamily="34" charset="-122"/>
                <a:cs typeface="Arial" panose="020B0604020202020204" pitchFamily="34" charset="0"/>
              </a:endParaRPr>
            </a:p>
          </p:txBody>
        </p:sp>
      </p:grpSp>
      <p:sp>
        <p:nvSpPr>
          <p:cNvPr id="23" name="TextBox 22"/>
          <p:cNvSpPr txBox="1"/>
          <p:nvPr/>
        </p:nvSpPr>
        <p:spPr>
          <a:xfrm>
            <a:off x="3495768" y="336744"/>
            <a:ext cx="5200463" cy="523220"/>
          </a:xfrm>
          <a:prstGeom prst="rect">
            <a:avLst/>
          </a:prstGeom>
          <a:noFill/>
        </p:spPr>
        <p:txBody>
          <a:bodyPr wrap="none" rtlCol="0">
            <a:spAutoFit/>
          </a:bodyPr>
          <a:lstStyle/>
          <a:p>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Iterative Metric Learning(IML)</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sp>
        <p:nvSpPr>
          <p:cNvPr id="4" name="文本框 3">
            <a:extLst>
              <a:ext uri="{FF2B5EF4-FFF2-40B4-BE49-F238E27FC236}">
                <a16:creationId xmlns:a16="http://schemas.microsoft.com/office/drawing/2014/main" id="{58EA50C5-9495-45DC-A908-251A0764E806}"/>
              </a:ext>
            </a:extLst>
          </p:cNvPr>
          <p:cNvSpPr txBox="1"/>
          <p:nvPr/>
        </p:nvSpPr>
        <p:spPr>
          <a:xfrm>
            <a:off x="5406473" y="1631943"/>
            <a:ext cx="5664510" cy="2308324"/>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If </a:t>
            </a:r>
            <a:r>
              <a:rPr lang="en-US" altLang="zh-CN" b="1" dirty="0">
                <a:solidFill>
                  <a:srgbClr val="FF0000"/>
                </a:solidFill>
                <a:latin typeface="Arial" panose="020B0604020202020204" pitchFamily="34" charset="0"/>
                <a:cs typeface="Arial" panose="020B0604020202020204" pitchFamily="34" charset="0"/>
              </a:rPr>
              <a:t>the selected training data in two adjacent iterations are similar</a:t>
            </a:r>
            <a:r>
              <a:rPr lang="en-US" altLang="zh-CN" dirty="0">
                <a:latin typeface="Arial" panose="020B0604020202020204" pitchFamily="34" charset="0"/>
                <a:cs typeface="Arial" panose="020B0604020202020204" pitchFamily="34" charset="0"/>
              </a:rPr>
              <a:t>, then the iteration will be stopped and the current selected samples will be used for classification [1].</a:t>
            </a:r>
          </a:p>
          <a:p>
            <a:r>
              <a:rPr lang="en-US" altLang="zh-CN" dirty="0">
                <a:latin typeface="Arial" panose="020B0604020202020204" pitchFamily="34" charset="0"/>
                <a:cs typeface="Arial" panose="020B0604020202020204" pitchFamily="34" charset="0"/>
              </a:rPr>
              <a:t> </a:t>
            </a:r>
          </a:p>
          <a:p>
            <a:r>
              <a:rPr lang="en-US" altLang="zh-CN" dirty="0">
                <a:latin typeface="Arial" panose="020B0604020202020204" pitchFamily="34" charset="0"/>
                <a:cs typeface="Arial" panose="020B0604020202020204" pitchFamily="34" charset="0"/>
              </a:rPr>
              <a:t>Otherwise, the above two steps should be repeated until the most appropriate training samples are found [1].</a:t>
            </a:r>
            <a:endParaRPr lang="zh-CN" altLang="en-US" dirty="0">
              <a:latin typeface="Arial" panose="020B0604020202020204" pitchFamily="34" charset="0"/>
              <a:cs typeface="Arial" panose="020B0604020202020204" pitchFamily="34" charset="0"/>
            </a:endParaRPr>
          </a:p>
        </p:txBody>
      </p:sp>
      <p:pic>
        <p:nvPicPr>
          <p:cNvPr id="8" name="图片 7">
            <a:extLst>
              <a:ext uri="{FF2B5EF4-FFF2-40B4-BE49-F238E27FC236}">
                <a16:creationId xmlns:a16="http://schemas.microsoft.com/office/drawing/2014/main" id="{156A7C27-C337-4C43-AF38-BE18E94838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3001" y="3851967"/>
            <a:ext cx="5390946" cy="2094526"/>
          </a:xfrm>
          <a:prstGeom prst="rect">
            <a:avLst/>
          </a:prstGeom>
        </p:spPr>
      </p:pic>
      <p:cxnSp>
        <p:nvCxnSpPr>
          <p:cNvPr id="12" name="直接箭头连接符 11">
            <a:extLst>
              <a:ext uri="{FF2B5EF4-FFF2-40B4-BE49-F238E27FC236}">
                <a16:creationId xmlns:a16="http://schemas.microsoft.com/office/drawing/2014/main" id="{E074964E-5E67-446B-8491-27A89B4A2FE1}"/>
              </a:ext>
            </a:extLst>
          </p:cNvPr>
          <p:cNvCxnSpPr>
            <a:cxnSpLocks/>
            <a:stCxn id="4" idx="0"/>
            <a:endCxn id="14" idx="1"/>
          </p:cNvCxnSpPr>
          <p:nvPr/>
        </p:nvCxnSpPr>
        <p:spPr>
          <a:xfrm flipV="1">
            <a:off x="8238728" y="1260570"/>
            <a:ext cx="839531" cy="37137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821FBA9-5F9C-4A47-AE34-67B8C3EDF4CB}"/>
              </a:ext>
            </a:extLst>
          </p:cNvPr>
          <p:cNvSpPr txBox="1"/>
          <p:nvPr/>
        </p:nvSpPr>
        <p:spPr>
          <a:xfrm>
            <a:off x="9078259" y="968182"/>
            <a:ext cx="2982260" cy="584775"/>
          </a:xfrm>
          <a:prstGeom prst="rect">
            <a:avLst/>
          </a:prstGeom>
          <a:solidFill>
            <a:srgbClr val="FFCCCC"/>
          </a:solidFill>
          <a:ln>
            <a:solidFill>
              <a:srgbClr val="FFCCCC"/>
            </a:solidFill>
          </a:ln>
        </p:spPr>
        <p:txBody>
          <a:bodyPr wrap="square" rtlCol="0">
            <a:spAutoFit/>
          </a:bodyPr>
          <a:lstStyle/>
          <a:p>
            <a:pPr algn="ctr"/>
            <a:r>
              <a:rPr lang="en-US" altLang="zh-CN" sz="1600" dirty="0">
                <a:latin typeface="Arial" panose="020B0604020202020204" pitchFamily="34" charset="0"/>
                <a:cs typeface="Arial" panose="020B0604020202020204" pitchFamily="34" charset="0"/>
              </a:rPr>
              <a:t>Determined through the ratio of training data matching</a:t>
            </a:r>
            <a:endParaRPr lang="zh-CN" altLang="en-US" sz="1600" dirty="0">
              <a:latin typeface="Arial" panose="020B0604020202020204" pitchFamily="34" charset="0"/>
              <a:cs typeface="Arial" panose="020B0604020202020204" pitchFamily="34" charset="0"/>
            </a:endParaRPr>
          </a:p>
        </p:txBody>
      </p:sp>
      <p:cxnSp>
        <p:nvCxnSpPr>
          <p:cNvPr id="19" name="直接连接符 18">
            <a:extLst>
              <a:ext uri="{FF2B5EF4-FFF2-40B4-BE49-F238E27FC236}">
                <a16:creationId xmlns:a16="http://schemas.microsoft.com/office/drawing/2014/main" id="{6A65332C-17B8-43AF-B516-1C3676D27888}"/>
              </a:ext>
            </a:extLst>
          </p:cNvPr>
          <p:cNvCxnSpPr/>
          <p:nvPr/>
        </p:nvCxnSpPr>
        <p:spPr>
          <a:xfrm>
            <a:off x="186070" y="6310423"/>
            <a:ext cx="11855302" cy="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D613B1FC-215F-459E-8EEF-223060D3D64D}"/>
              </a:ext>
            </a:extLst>
          </p:cNvPr>
          <p:cNvSpPr txBox="1"/>
          <p:nvPr/>
        </p:nvSpPr>
        <p:spPr>
          <a:xfrm>
            <a:off x="131411" y="6373423"/>
            <a:ext cx="6809878" cy="338554"/>
          </a:xfrm>
          <a:prstGeom prst="rect">
            <a:avLst/>
          </a:prstGeom>
          <a:noFill/>
        </p:spPr>
        <p:txBody>
          <a:bodyPr wrap="none" rtlCol="0">
            <a:spAutoFit/>
          </a:bodyPr>
          <a:lstStyle/>
          <a:p>
            <a:r>
              <a:rPr lang="en-US" altLang="zh-CN" sz="800" dirty="0">
                <a:solidFill>
                  <a:schemeClr val="accent1">
                    <a:lumMod val="75000"/>
                  </a:schemeClr>
                </a:solidFill>
                <a:latin typeface="Arial" panose="020B0604020202020204" pitchFamily="34" charset="0"/>
                <a:cs typeface="Arial" panose="020B0604020202020204" pitchFamily="34" charset="0"/>
              </a:rPr>
              <a:t>[1] N. Wang, X. Zhao, Y. Jiang, Y. Gao, and K. </a:t>
            </a:r>
            <a:r>
              <a:rPr lang="en-US" altLang="zh-CN" sz="800" dirty="0" err="1">
                <a:solidFill>
                  <a:schemeClr val="accent1">
                    <a:lumMod val="75000"/>
                  </a:schemeClr>
                </a:solidFill>
                <a:latin typeface="Arial" panose="020B0604020202020204" pitchFamily="34" charset="0"/>
                <a:cs typeface="Arial" panose="020B0604020202020204" pitchFamily="34" charset="0"/>
              </a:rPr>
              <a:t>BNRist</a:t>
            </a:r>
            <a:r>
              <a:rPr lang="en-US" altLang="zh-CN" sz="800" dirty="0">
                <a:solidFill>
                  <a:schemeClr val="accent1">
                    <a:lumMod val="75000"/>
                  </a:schemeClr>
                </a:solidFill>
                <a:latin typeface="Arial" panose="020B0604020202020204" pitchFamily="34" charset="0"/>
                <a:cs typeface="Arial" panose="020B0604020202020204" pitchFamily="34" charset="0"/>
              </a:rPr>
              <a:t>, “Iterative metric learning for imbalance data classification.” in IJCAI, 2018, pp. 2805–2811.</a:t>
            </a:r>
          </a:p>
          <a:p>
            <a:endParaRPr lang="zh-CN" altLang="en-US" sz="800" dirty="0"/>
          </a:p>
        </p:txBody>
      </p:sp>
      <p:sp>
        <p:nvSpPr>
          <p:cNvPr id="13" name="文本框 12">
            <a:extLst>
              <a:ext uri="{FF2B5EF4-FFF2-40B4-BE49-F238E27FC236}">
                <a16:creationId xmlns:a16="http://schemas.microsoft.com/office/drawing/2014/main" id="{1D1E9DBB-4483-4410-977D-5457C345B8BC}"/>
              </a:ext>
            </a:extLst>
          </p:cNvPr>
          <p:cNvSpPr txBox="1"/>
          <p:nvPr/>
        </p:nvSpPr>
        <p:spPr>
          <a:xfrm>
            <a:off x="9502183" y="5838771"/>
            <a:ext cx="1078862" cy="215444"/>
          </a:xfrm>
          <a:prstGeom prst="rect">
            <a:avLst/>
          </a:prstGeom>
          <a:noFill/>
        </p:spPr>
        <p:txBody>
          <a:bodyPr wrap="square" rtlCol="0">
            <a:spAutoFit/>
          </a:bodyPr>
          <a:lstStyle/>
          <a:p>
            <a:r>
              <a:rPr lang="en-US" altLang="zh-CN" sz="800" dirty="0">
                <a:solidFill>
                  <a:schemeClr val="accent1">
                    <a:lumMod val="75000"/>
                  </a:schemeClr>
                </a:solidFill>
              </a:rPr>
              <a:t>Source: [1, Figure 4]</a:t>
            </a:r>
            <a:endParaRPr lang="zh-CN" altLang="en-US" sz="800" dirty="0">
              <a:solidFill>
                <a:schemeClr val="accent1">
                  <a:lumMod val="75000"/>
                </a:schemeClr>
              </a:solidFill>
            </a:endParaRPr>
          </a:p>
        </p:txBody>
      </p:sp>
    </p:spTree>
    <p:extLst>
      <p:ext uri="{BB962C8B-B14F-4D97-AF65-F5344CB8AC3E}">
        <p14:creationId xmlns:p14="http://schemas.microsoft.com/office/powerpoint/2010/main" val="37056543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250A36B-995C-4E4E-B947-65186CD09FA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909" t="2720" r="2241" b="5222"/>
          <a:stretch/>
        </p:blipFill>
        <p:spPr>
          <a:xfrm>
            <a:off x="548323" y="890906"/>
            <a:ext cx="11306116" cy="5571632"/>
          </a:xfrm>
          <a:prstGeom prst="rect">
            <a:avLst/>
          </a:prstGeom>
        </p:spPr>
      </p:pic>
      <p:sp>
        <p:nvSpPr>
          <p:cNvPr id="8" name="TextBox 22">
            <a:extLst>
              <a:ext uri="{FF2B5EF4-FFF2-40B4-BE49-F238E27FC236}">
                <a16:creationId xmlns:a16="http://schemas.microsoft.com/office/drawing/2014/main" id="{9C18D0E7-A164-4E5D-AB19-FA6C44602680}"/>
              </a:ext>
            </a:extLst>
          </p:cNvPr>
          <p:cNvSpPr txBox="1"/>
          <p:nvPr/>
        </p:nvSpPr>
        <p:spPr>
          <a:xfrm>
            <a:off x="2781316" y="330958"/>
            <a:ext cx="6476453" cy="523220"/>
          </a:xfrm>
          <a:prstGeom prst="rect">
            <a:avLst/>
          </a:prstGeom>
          <a:noFill/>
        </p:spPr>
        <p:txBody>
          <a:bodyPr wrap="none" rtlCol="0">
            <a:spAutoFit/>
          </a:bodyPr>
          <a:lstStyle/>
          <a:p>
            <a:pPr algn="ctr"/>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Self-paced Ensemble Classifier(SPE)</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cxnSp>
        <p:nvCxnSpPr>
          <p:cNvPr id="9" name="直接连接符 8">
            <a:extLst>
              <a:ext uri="{FF2B5EF4-FFF2-40B4-BE49-F238E27FC236}">
                <a16:creationId xmlns:a16="http://schemas.microsoft.com/office/drawing/2014/main" id="{5B9805F4-344C-49DB-852D-464DD2BC7E63}"/>
              </a:ext>
            </a:extLst>
          </p:cNvPr>
          <p:cNvCxnSpPr/>
          <p:nvPr/>
        </p:nvCxnSpPr>
        <p:spPr>
          <a:xfrm>
            <a:off x="91892" y="6499266"/>
            <a:ext cx="11855302" cy="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82A14410-5FED-404B-AA5B-94E9F4D84429}"/>
              </a:ext>
            </a:extLst>
          </p:cNvPr>
          <p:cNvSpPr/>
          <p:nvPr/>
        </p:nvSpPr>
        <p:spPr>
          <a:xfrm>
            <a:off x="3559062" y="941778"/>
            <a:ext cx="5114039" cy="5513688"/>
          </a:xfrm>
          <a:prstGeom prst="rect">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9481D1C6-756E-4981-B62B-756C82944DC5}"/>
              </a:ext>
            </a:extLst>
          </p:cNvPr>
          <p:cNvSpPr/>
          <p:nvPr/>
        </p:nvSpPr>
        <p:spPr>
          <a:xfrm>
            <a:off x="3770103" y="2121045"/>
            <a:ext cx="714290" cy="15037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124446AF-F319-4723-96D6-0237C45AE54E}"/>
              </a:ext>
            </a:extLst>
          </p:cNvPr>
          <p:cNvCxnSpPr/>
          <p:nvPr/>
        </p:nvCxnSpPr>
        <p:spPr>
          <a:xfrm>
            <a:off x="8898577" y="3189184"/>
            <a:ext cx="0" cy="633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C1ADA391-48E5-4832-BD24-35F61E1A048C}"/>
              </a:ext>
            </a:extLst>
          </p:cNvPr>
          <p:cNvSpPr txBox="1"/>
          <p:nvPr/>
        </p:nvSpPr>
        <p:spPr>
          <a:xfrm>
            <a:off x="91892" y="6535995"/>
            <a:ext cx="11532196" cy="215444"/>
          </a:xfrm>
          <a:prstGeom prst="rect">
            <a:avLst/>
          </a:prstGeom>
          <a:noFill/>
        </p:spPr>
        <p:txBody>
          <a:bodyPr wrap="none" rtlCol="0">
            <a:spAutoFit/>
          </a:bodyPr>
          <a:lstStyle/>
          <a:p>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[1] Liu, Z., Cao, W., Gao, Z., </a:t>
            </a:r>
            <a:r>
              <a:rPr lang="en-US" altLang="zh-CN" sz="800" kern="100" dirty="0" err="1">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Bian</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J., Chen, H., Chang, Y., &amp; Liu, T. Y. (2020, April). Self-paced ensemble for highly imbalanced massive data classification. In </a:t>
            </a:r>
            <a:r>
              <a:rPr lang="en-US" altLang="zh-CN" sz="8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2020 IEEE 36th International Conference on Data Engineering (ICDE)</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(pp. 841-852). IEEE.</a:t>
            </a:r>
            <a:endParaRPr lang="zh-CN" altLang="zh-CN" sz="800" kern="100" dirty="0">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10" name="文本框 9">
            <a:extLst>
              <a:ext uri="{FF2B5EF4-FFF2-40B4-BE49-F238E27FC236}">
                <a16:creationId xmlns:a16="http://schemas.microsoft.com/office/drawing/2014/main" id="{DE1E26FC-D4C6-4CAD-A84D-410E0C13D07E}"/>
              </a:ext>
            </a:extLst>
          </p:cNvPr>
          <p:cNvSpPr txBox="1"/>
          <p:nvPr/>
        </p:nvSpPr>
        <p:spPr>
          <a:xfrm>
            <a:off x="10868332" y="6194465"/>
            <a:ext cx="1078862" cy="215444"/>
          </a:xfrm>
          <a:prstGeom prst="rect">
            <a:avLst/>
          </a:prstGeom>
          <a:noFill/>
        </p:spPr>
        <p:txBody>
          <a:bodyPr wrap="square" rtlCol="0">
            <a:spAutoFit/>
          </a:bodyPr>
          <a:lstStyle/>
          <a:p>
            <a:r>
              <a:rPr lang="en-US" altLang="zh-CN" sz="800" dirty="0">
                <a:solidFill>
                  <a:schemeClr val="accent1">
                    <a:lumMod val="75000"/>
                  </a:schemeClr>
                </a:solidFill>
              </a:rPr>
              <a:t>Source: [1, Fig. 1]</a:t>
            </a:r>
            <a:endParaRPr lang="zh-CN" altLang="en-US" sz="800" dirty="0">
              <a:solidFill>
                <a:schemeClr val="accent1">
                  <a:lumMod val="75000"/>
                </a:schemeClr>
              </a:solidFill>
            </a:endParaRPr>
          </a:p>
        </p:txBody>
      </p:sp>
    </p:spTree>
    <p:extLst>
      <p:ext uri="{BB962C8B-B14F-4D97-AF65-F5344CB8AC3E}">
        <p14:creationId xmlns:p14="http://schemas.microsoft.com/office/powerpoint/2010/main" val="26689958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281934" y="2387870"/>
            <a:ext cx="8910066" cy="2087737"/>
            <a:chOff x="3281934" y="2387870"/>
            <a:chExt cx="8910066" cy="2087737"/>
          </a:xfrm>
        </p:grpSpPr>
        <p:sp>
          <p:nvSpPr>
            <p:cNvPr id="4" name="椭圆 3"/>
            <p:cNvSpPr/>
            <p:nvPr/>
          </p:nvSpPr>
          <p:spPr>
            <a:xfrm>
              <a:off x="3281934" y="2387870"/>
              <a:ext cx="2001012" cy="2082260"/>
            </a:xfrm>
            <a:prstGeom prst="ellipse">
              <a:avLst/>
            </a:prstGeom>
            <a:solidFill>
              <a:srgbClr val="30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51960" y="2397633"/>
              <a:ext cx="7940040" cy="2077974"/>
            </a:xfrm>
            <a:prstGeom prst="rect">
              <a:avLst/>
            </a:prstGeom>
            <a:solidFill>
              <a:srgbClr val="30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3824344" y="2707319"/>
            <a:ext cx="1458602" cy="1458602"/>
            <a:chOff x="5735752" y="4046610"/>
            <a:chExt cx="720495" cy="720495"/>
          </a:xfrm>
        </p:grpSpPr>
        <p:sp>
          <p:nvSpPr>
            <p:cNvPr id="17" name="椭圆 16"/>
            <p:cNvSpPr/>
            <p:nvPr/>
          </p:nvSpPr>
          <p:spPr>
            <a:xfrm>
              <a:off x="5735752" y="4046610"/>
              <a:ext cx="720495" cy="720495"/>
            </a:xfrm>
            <a:prstGeom prst="ellipse">
              <a:avLst/>
            </a:prstGeom>
            <a:solidFill>
              <a:srgbClr val="4B607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17"/>
            <p:cNvSpPr>
              <a:spLocks noEditPoints="1"/>
            </p:cNvSpPr>
            <p:nvPr/>
          </p:nvSpPr>
          <p:spPr bwMode="auto">
            <a:xfrm>
              <a:off x="5870133" y="4192302"/>
              <a:ext cx="401113" cy="429113"/>
            </a:xfrm>
            <a:custGeom>
              <a:avLst/>
              <a:gdLst>
                <a:gd name="T0" fmla="*/ 224 w 593"/>
                <a:gd name="T1" fmla="*/ 394 h 633"/>
                <a:gd name="T2" fmla="*/ 213 w 593"/>
                <a:gd name="T3" fmla="*/ 358 h 633"/>
                <a:gd name="T4" fmla="*/ 259 w 593"/>
                <a:gd name="T5" fmla="*/ 173 h 633"/>
                <a:gd name="T6" fmla="*/ 307 w 593"/>
                <a:gd name="T7" fmla="*/ 323 h 633"/>
                <a:gd name="T8" fmla="*/ 367 w 593"/>
                <a:gd name="T9" fmla="*/ 149 h 633"/>
                <a:gd name="T10" fmla="*/ 234 w 593"/>
                <a:gd name="T11" fmla="*/ 296 h 633"/>
                <a:gd name="T12" fmla="*/ 223 w 593"/>
                <a:gd name="T13" fmla="*/ 315 h 633"/>
                <a:gd name="T14" fmla="*/ 304 w 593"/>
                <a:gd name="T15" fmla="*/ 363 h 633"/>
                <a:gd name="T16" fmla="*/ 391 w 593"/>
                <a:gd name="T17" fmla="*/ 127 h 633"/>
                <a:gd name="T18" fmla="*/ 395 w 593"/>
                <a:gd name="T19" fmla="*/ 81 h 633"/>
                <a:gd name="T20" fmla="*/ 391 w 593"/>
                <a:gd name="T21" fmla="*/ 127 h 633"/>
                <a:gd name="T22" fmla="*/ 463 w 593"/>
                <a:gd name="T23" fmla="*/ 149 h 633"/>
                <a:gd name="T24" fmla="*/ 417 w 593"/>
                <a:gd name="T25" fmla="*/ 154 h 633"/>
                <a:gd name="T26" fmla="*/ 338 w 593"/>
                <a:gd name="T27" fmla="*/ 107 h 633"/>
                <a:gd name="T28" fmla="*/ 319 w 593"/>
                <a:gd name="T29" fmla="*/ 65 h 633"/>
                <a:gd name="T30" fmla="*/ 338 w 593"/>
                <a:gd name="T31" fmla="*/ 107 h 633"/>
                <a:gd name="T32" fmla="*/ 261 w 593"/>
                <a:gd name="T33" fmla="*/ 79 h 633"/>
                <a:gd name="T34" fmla="*/ 266 w 593"/>
                <a:gd name="T35" fmla="*/ 125 h 633"/>
                <a:gd name="T36" fmla="*/ 435 w 593"/>
                <a:gd name="T37" fmla="*/ 226 h 633"/>
                <a:gd name="T38" fmla="*/ 477 w 593"/>
                <a:gd name="T39" fmla="*/ 207 h 633"/>
                <a:gd name="T40" fmla="*/ 435 w 593"/>
                <a:gd name="T41" fmla="*/ 226 h 633"/>
                <a:gd name="T42" fmla="*/ 218 w 593"/>
                <a:gd name="T43" fmla="*/ 324 h 633"/>
                <a:gd name="T44" fmla="*/ 206 w 593"/>
                <a:gd name="T45" fmla="*/ 344 h 633"/>
                <a:gd name="T46" fmla="*/ 288 w 593"/>
                <a:gd name="T47" fmla="*/ 391 h 633"/>
                <a:gd name="T48" fmla="*/ 216 w 593"/>
                <a:gd name="T49" fmla="*/ 633 h 633"/>
                <a:gd name="T50" fmla="*/ 231 w 593"/>
                <a:gd name="T51" fmla="*/ 37 h 633"/>
                <a:gd name="T52" fmla="*/ 564 w 593"/>
                <a:gd name="T53" fmla="*/ 180 h 633"/>
                <a:gd name="T54" fmla="*/ 569 w 593"/>
                <a:gd name="T55" fmla="*/ 276 h 633"/>
                <a:gd name="T56" fmla="*/ 586 w 593"/>
                <a:gd name="T57" fmla="*/ 396 h 633"/>
                <a:gd name="T58" fmla="*/ 565 w 593"/>
                <a:gd name="T59" fmla="*/ 498 h 633"/>
                <a:gd name="T60" fmla="*/ 442 w 593"/>
                <a:gd name="T61" fmla="*/ 526 h 633"/>
                <a:gd name="T62" fmla="*/ 216 w 593"/>
                <a:gd name="T63"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3" h="633">
                  <a:moveTo>
                    <a:pt x="213" y="358"/>
                  </a:moveTo>
                  <a:cubicBezTo>
                    <a:pt x="207" y="371"/>
                    <a:pt x="212" y="387"/>
                    <a:pt x="224" y="394"/>
                  </a:cubicBezTo>
                  <a:cubicBezTo>
                    <a:pt x="235" y="400"/>
                    <a:pt x="248" y="398"/>
                    <a:pt x="257" y="391"/>
                  </a:cubicBezTo>
                  <a:lnTo>
                    <a:pt x="213" y="358"/>
                  </a:lnTo>
                  <a:close/>
                  <a:moveTo>
                    <a:pt x="367" y="149"/>
                  </a:moveTo>
                  <a:cubicBezTo>
                    <a:pt x="328" y="126"/>
                    <a:pt x="279" y="137"/>
                    <a:pt x="259" y="173"/>
                  </a:cubicBezTo>
                  <a:cubicBezTo>
                    <a:pt x="238" y="210"/>
                    <a:pt x="265" y="250"/>
                    <a:pt x="246" y="288"/>
                  </a:cubicBezTo>
                  <a:lnTo>
                    <a:pt x="307" y="323"/>
                  </a:lnTo>
                  <a:cubicBezTo>
                    <a:pt x="330" y="288"/>
                    <a:pt x="380" y="291"/>
                    <a:pt x="401" y="255"/>
                  </a:cubicBezTo>
                  <a:cubicBezTo>
                    <a:pt x="421" y="219"/>
                    <a:pt x="406" y="172"/>
                    <a:pt x="367" y="149"/>
                  </a:cubicBezTo>
                  <a:close/>
                  <a:moveTo>
                    <a:pt x="301" y="346"/>
                  </a:moveTo>
                  <a:lnTo>
                    <a:pt x="234" y="296"/>
                  </a:lnTo>
                  <a:cubicBezTo>
                    <a:pt x="229" y="292"/>
                    <a:pt x="223" y="293"/>
                    <a:pt x="219" y="299"/>
                  </a:cubicBezTo>
                  <a:cubicBezTo>
                    <a:pt x="216" y="304"/>
                    <a:pt x="218" y="312"/>
                    <a:pt x="223" y="315"/>
                  </a:cubicBezTo>
                  <a:lnTo>
                    <a:pt x="289" y="366"/>
                  </a:lnTo>
                  <a:cubicBezTo>
                    <a:pt x="295" y="370"/>
                    <a:pt x="301" y="368"/>
                    <a:pt x="304" y="363"/>
                  </a:cubicBezTo>
                  <a:cubicBezTo>
                    <a:pt x="307" y="357"/>
                    <a:pt x="306" y="350"/>
                    <a:pt x="301" y="346"/>
                  </a:cubicBezTo>
                  <a:close/>
                  <a:moveTo>
                    <a:pt x="391" y="127"/>
                  </a:moveTo>
                  <a:lnTo>
                    <a:pt x="412" y="90"/>
                  </a:lnTo>
                  <a:lnTo>
                    <a:pt x="395" y="81"/>
                  </a:lnTo>
                  <a:lnTo>
                    <a:pt x="374" y="117"/>
                  </a:lnTo>
                  <a:lnTo>
                    <a:pt x="391" y="127"/>
                  </a:lnTo>
                  <a:close/>
                  <a:moveTo>
                    <a:pt x="426" y="170"/>
                  </a:moveTo>
                  <a:lnTo>
                    <a:pt x="463" y="149"/>
                  </a:lnTo>
                  <a:lnTo>
                    <a:pt x="453" y="133"/>
                  </a:lnTo>
                  <a:lnTo>
                    <a:pt x="417" y="154"/>
                  </a:lnTo>
                  <a:lnTo>
                    <a:pt x="426" y="170"/>
                  </a:lnTo>
                  <a:close/>
                  <a:moveTo>
                    <a:pt x="338" y="107"/>
                  </a:moveTo>
                  <a:lnTo>
                    <a:pt x="338" y="65"/>
                  </a:lnTo>
                  <a:lnTo>
                    <a:pt x="319" y="65"/>
                  </a:lnTo>
                  <a:lnTo>
                    <a:pt x="319" y="107"/>
                  </a:lnTo>
                  <a:lnTo>
                    <a:pt x="338" y="107"/>
                  </a:lnTo>
                  <a:close/>
                  <a:moveTo>
                    <a:pt x="282" y="116"/>
                  </a:moveTo>
                  <a:lnTo>
                    <a:pt x="261" y="79"/>
                  </a:lnTo>
                  <a:lnTo>
                    <a:pt x="245" y="89"/>
                  </a:lnTo>
                  <a:lnTo>
                    <a:pt x="266" y="125"/>
                  </a:lnTo>
                  <a:lnTo>
                    <a:pt x="282" y="116"/>
                  </a:lnTo>
                  <a:close/>
                  <a:moveTo>
                    <a:pt x="435" y="226"/>
                  </a:moveTo>
                  <a:lnTo>
                    <a:pt x="477" y="226"/>
                  </a:lnTo>
                  <a:lnTo>
                    <a:pt x="477" y="207"/>
                  </a:lnTo>
                  <a:lnTo>
                    <a:pt x="436" y="207"/>
                  </a:lnTo>
                  <a:lnTo>
                    <a:pt x="435" y="226"/>
                  </a:lnTo>
                  <a:close/>
                  <a:moveTo>
                    <a:pt x="284" y="375"/>
                  </a:moveTo>
                  <a:lnTo>
                    <a:pt x="218" y="324"/>
                  </a:lnTo>
                  <a:cubicBezTo>
                    <a:pt x="213" y="320"/>
                    <a:pt x="206" y="322"/>
                    <a:pt x="203" y="327"/>
                  </a:cubicBezTo>
                  <a:cubicBezTo>
                    <a:pt x="200" y="333"/>
                    <a:pt x="201" y="340"/>
                    <a:pt x="206" y="344"/>
                  </a:cubicBezTo>
                  <a:lnTo>
                    <a:pt x="273" y="394"/>
                  </a:lnTo>
                  <a:cubicBezTo>
                    <a:pt x="278" y="398"/>
                    <a:pt x="285" y="397"/>
                    <a:pt x="288" y="391"/>
                  </a:cubicBezTo>
                  <a:cubicBezTo>
                    <a:pt x="291" y="386"/>
                    <a:pt x="289" y="378"/>
                    <a:pt x="284" y="375"/>
                  </a:cubicBezTo>
                  <a:close/>
                  <a:moveTo>
                    <a:pt x="216" y="633"/>
                  </a:moveTo>
                  <a:cubicBezTo>
                    <a:pt x="223" y="583"/>
                    <a:pt x="223" y="530"/>
                    <a:pt x="210" y="483"/>
                  </a:cubicBezTo>
                  <a:cubicBezTo>
                    <a:pt x="0" y="365"/>
                    <a:pt x="55" y="92"/>
                    <a:pt x="231" y="37"/>
                  </a:cubicBezTo>
                  <a:cubicBezTo>
                    <a:pt x="324" y="0"/>
                    <a:pt x="450" y="22"/>
                    <a:pt x="533" y="105"/>
                  </a:cubicBezTo>
                  <a:cubicBezTo>
                    <a:pt x="593" y="165"/>
                    <a:pt x="564" y="180"/>
                    <a:pt x="564" y="180"/>
                  </a:cubicBezTo>
                  <a:lnTo>
                    <a:pt x="551" y="187"/>
                  </a:lnTo>
                  <a:cubicBezTo>
                    <a:pt x="558" y="216"/>
                    <a:pt x="571" y="268"/>
                    <a:pt x="569" y="276"/>
                  </a:cubicBezTo>
                  <a:cubicBezTo>
                    <a:pt x="567" y="285"/>
                    <a:pt x="556" y="295"/>
                    <a:pt x="556" y="295"/>
                  </a:cubicBezTo>
                  <a:lnTo>
                    <a:pt x="586" y="396"/>
                  </a:lnTo>
                  <a:lnTo>
                    <a:pt x="559" y="407"/>
                  </a:lnTo>
                  <a:cubicBezTo>
                    <a:pt x="565" y="439"/>
                    <a:pt x="568" y="466"/>
                    <a:pt x="565" y="498"/>
                  </a:cubicBezTo>
                  <a:cubicBezTo>
                    <a:pt x="565" y="503"/>
                    <a:pt x="547" y="519"/>
                    <a:pt x="532" y="520"/>
                  </a:cubicBezTo>
                  <a:lnTo>
                    <a:pt x="442" y="526"/>
                  </a:lnTo>
                  <a:lnTo>
                    <a:pt x="448" y="633"/>
                  </a:lnTo>
                  <a:lnTo>
                    <a:pt x="216" y="633"/>
                  </a:lnTo>
                  <a:close/>
                </a:path>
              </a:pathLst>
            </a:custGeom>
            <a:solidFill>
              <a:schemeClr val="bg1"/>
            </a:solidFill>
            <a:ln>
              <a:noFill/>
            </a:ln>
          </p:spPr>
          <p:txBody>
            <a:bodyPr vert="horz" wrap="square" lIns="91400" tIns="45700" rIns="91400" bIns="45700" numCol="1" anchor="t" anchorCtr="0" compatLnSpc="1">
              <a:prstTxWarp prst="textNoShape">
                <a:avLst/>
              </a:prstTxWarp>
            </a:bodyPr>
            <a:lstStyle/>
            <a:p>
              <a:endParaRPr lang="zh-CN" altLang="en-US" sz="2400"/>
            </a:p>
          </p:txBody>
        </p:sp>
      </p:grpSp>
      <p:sp>
        <p:nvSpPr>
          <p:cNvPr id="19" name="TextBox 34"/>
          <p:cNvSpPr txBox="1"/>
          <p:nvPr/>
        </p:nvSpPr>
        <p:spPr>
          <a:xfrm>
            <a:off x="6252972" y="2620776"/>
            <a:ext cx="4942970"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  </a:t>
            </a:r>
            <a:r>
              <a:rPr lang="en-US" altLang="zh-CN" sz="2800" b="1" dirty="0">
                <a:solidFill>
                  <a:schemeClr val="bg1"/>
                </a:solidFill>
                <a:latin typeface="微软雅黑" panose="020B0503020204020204" pitchFamily="34" charset="-122"/>
                <a:ea typeface="微软雅黑" panose="020B0503020204020204" pitchFamily="34" charset="-122"/>
              </a:rPr>
              <a:t>Experiments and Results</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3" name="文本框 9">
            <a:extLst>
              <a:ext uri="{FF2B5EF4-FFF2-40B4-BE49-F238E27FC236}">
                <a16:creationId xmlns:a16="http://schemas.microsoft.com/office/drawing/2014/main" id="{4F7B295B-2BB2-4222-AAC1-EA3D7C863585}"/>
              </a:ext>
            </a:extLst>
          </p:cNvPr>
          <p:cNvSpPr txBox="1"/>
          <p:nvPr/>
        </p:nvSpPr>
        <p:spPr>
          <a:xfrm>
            <a:off x="5710562" y="3484082"/>
            <a:ext cx="2032920" cy="246221"/>
          </a:xfrm>
          <a:prstGeom prst="rect">
            <a:avLst/>
          </a:prstGeom>
          <a:noFill/>
        </p:spPr>
        <p:txBody>
          <a:bodyPr wrap="square" lIns="0" tIns="0" rIns="0" bIns="0" rtlCol="0">
            <a:spAutoFit/>
          </a:bodyPr>
          <a:lstStyle/>
          <a:p>
            <a:pPr marL="0" lvl="1" algn="ctr"/>
            <a:r>
              <a:rPr lang="en-US" altLang="zh-CN" sz="1600" dirty="0">
                <a:solidFill>
                  <a:schemeClr val="accent2">
                    <a:lumMod val="20000"/>
                    <a:lumOff val="80000"/>
                  </a:schemeClr>
                </a:solidFill>
                <a:latin typeface="Arial" panose="020B0604020202020204" pitchFamily="34" charset="0"/>
                <a:ea typeface="微软雅黑" pitchFamily="34" charset="-122"/>
                <a:cs typeface="Arial" panose="020B0604020202020204" pitchFamily="34" charset="0"/>
              </a:rPr>
              <a:t>Overall Comparison</a:t>
            </a:r>
            <a:endParaRPr lang="zh-CN" altLang="en-US" sz="1600" dirty="0">
              <a:solidFill>
                <a:schemeClr val="accent2">
                  <a:lumMod val="20000"/>
                  <a:lumOff val="80000"/>
                </a:schemeClr>
              </a:solidFill>
              <a:latin typeface="Arial" panose="020B0604020202020204" pitchFamily="34" charset="0"/>
              <a:ea typeface="微软雅黑" pitchFamily="34" charset="-122"/>
              <a:cs typeface="Arial" panose="020B0604020202020204" pitchFamily="34" charset="0"/>
            </a:endParaRPr>
          </a:p>
        </p:txBody>
      </p:sp>
      <p:sp>
        <p:nvSpPr>
          <p:cNvPr id="23" name="文本框 9">
            <a:extLst>
              <a:ext uri="{FF2B5EF4-FFF2-40B4-BE49-F238E27FC236}">
                <a16:creationId xmlns:a16="http://schemas.microsoft.com/office/drawing/2014/main" id="{3AB8E02A-10FC-472B-B54D-DDA40D1FC742}"/>
              </a:ext>
            </a:extLst>
          </p:cNvPr>
          <p:cNvSpPr txBox="1"/>
          <p:nvPr/>
        </p:nvSpPr>
        <p:spPr>
          <a:xfrm>
            <a:off x="7899051" y="3317358"/>
            <a:ext cx="2032920" cy="492443"/>
          </a:xfrm>
          <a:prstGeom prst="rect">
            <a:avLst/>
          </a:prstGeom>
          <a:noFill/>
        </p:spPr>
        <p:txBody>
          <a:bodyPr wrap="square" lIns="0" tIns="0" rIns="0" bIns="0" rtlCol="0">
            <a:spAutoFit/>
          </a:bodyPr>
          <a:lstStyle/>
          <a:p>
            <a:pPr marL="0" lvl="1" algn="ctr"/>
            <a:r>
              <a:rPr lang="en-US" altLang="zh-CN" sz="1600" dirty="0">
                <a:solidFill>
                  <a:schemeClr val="accent2">
                    <a:lumMod val="20000"/>
                    <a:lumOff val="80000"/>
                  </a:schemeClr>
                </a:solidFill>
                <a:latin typeface="Arial" panose="020B0604020202020204" pitchFamily="34" charset="0"/>
                <a:ea typeface="微软雅黑" pitchFamily="34" charset="-122"/>
                <a:cs typeface="Arial" panose="020B0604020202020204" pitchFamily="34" charset="0"/>
              </a:rPr>
              <a:t>Research on the impact factors</a:t>
            </a:r>
            <a:endParaRPr lang="zh-CN" altLang="en-US" sz="1600" dirty="0">
              <a:solidFill>
                <a:schemeClr val="accent2">
                  <a:lumMod val="20000"/>
                  <a:lumOff val="80000"/>
                </a:schemeClr>
              </a:solidFill>
              <a:latin typeface="Arial" panose="020B0604020202020204" pitchFamily="34" charset="0"/>
              <a:ea typeface="微软雅黑" pitchFamily="34" charset="-122"/>
              <a:cs typeface="Arial" panose="020B0604020202020204" pitchFamily="34" charset="0"/>
            </a:endParaRPr>
          </a:p>
        </p:txBody>
      </p:sp>
      <p:sp>
        <p:nvSpPr>
          <p:cNvPr id="24" name="文本框 9">
            <a:extLst>
              <a:ext uri="{FF2B5EF4-FFF2-40B4-BE49-F238E27FC236}">
                <a16:creationId xmlns:a16="http://schemas.microsoft.com/office/drawing/2014/main" id="{0A4A2E06-0851-436A-99D3-AC781F90ABCC}"/>
              </a:ext>
            </a:extLst>
          </p:cNvPr>
          <p:cNvSpPr txBox="1"/>
          <p:nvPr/>
        </p:nvSpPr>
        <p:spPr>
          <a:xfrm>
            <a:off x="9691565" y="3237860"/>
            <a:ext cx="2279753" cy="738664"/>
          </a:xfrm>
          <a:prstGeom prst="rect">
            <a:avLst/>
          </a:prstGeom>
          <a:noFill/>
        </p:spPr>
        <p:txBody>
          <a:bodyPr wrap="square" lIns="0" tIns="0" rIns="0" bIns="0" rtlCol="0">
            <a:spAutoFit/>
          </a:bodyPr>
          <a:lstStyle/>
          <a:p>
            <a:pPr marL="0" lvl="1" algn="ctr"/>
            <a:r>
              <a:rPr lang="en-US" altLang="zh-CN" sz="1600" dirty="0">
                <a:solidFill>
                  <a:schemeClr val="accent2">
                    <a:lumMod val="20000"/>
                    <a:lumOff val="80000"/>
                  </a:schemeClr>
                </a:solidFill>
                <a:latin typeface="Arial" panose="020B0604020202020204" pitchFamily="34" charset="0"/>
                <a:ea typeface="微软雅黑" pitchFamily="34" charset="-122"/>
                <a:cs typeface="Arial" panose="020B0604020202020204" pitchFamily="34" charset="0"/>
              </a:rPr>
              <a:t>Research on the effectiveness of the algorithm</a:t>
            </a:r>
            <a:endParaRPr lang="zh-CN" altLang="en-US" sz="1600" dirty="0">
              <a:solidFill>
                <a:schemeClr val="accent2">
                  <a:lumMod val="20000"/>
                  <a:lumOff val="80000"/>
                </a:schemeClr>
              </a:solidFill>
              <a:latin typeface="Arial" panose="020B0604020202020204" pitchFamily="34" charset="0"/>
              <a:ea typeface="微软雅黑" pitchFamily="34" charset="-122"/>
              <a:cs typeface="Arial" panose="020B0604020202020204" pitchFamily="34" charset="0"/>
            </a:endParaRPr>
          </a:p>
        </p:txBody>
      </p:sp>
      <p:sp>
        <p:nvSpPr>
          <p:cNvPr id="2" name="灯片编号占位符 1">
            <a:extLst>
              <a:ext uri="{FF2B5EF4-FFF2-40B4-BE49-F238E27FC236}">
                <a16:creationId xmlns:a16="http://schemas.microsoft.com/office/drawing/2014/main" id="{61C702CB-535B-4157-92CE-4C0E09A4B6B4}"/>
              </a:ext>
            </a:extLst>
          </p:cNvPr>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37</a:t>
            </a:fld>
            <a:endParaRPr lang="zh-CN" altLang="en-US">
              <a:solidFill>
                <a:prstClr val="black">
                  <a:tint val="75000"/>
                </a:prstClr>
              </a:solidFill>
            </a:endParaRPr>
          </a:p>
        </p:txBody>
      </p:sp>
    </p:spTree>
    <p:extLst>
      <p:ext uri="{BB962C8B-B14F-4D97-AF65-F5344CB8AC3E}">
        <p14:creationId xmlns:p14="http://schemas.microsoft.com/office/powerpoint/2010/main" val="34132353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圆角 25">
            <a:extLst>
              <a:ext uri="{FF2B5EF4-FFF2-40B4-BE49-F238E27FC236}">
                <a16:creationId xmlns:a16="http://schemas.microsoft.com/office/drawing/2014/main" id="{324A5595-265E-4D5C-97AE-7D561B38331B}"/>
              </a:ext>
            </a:extLst>
          </p:cNvPr>
          <p:cNvSpPr/>
          <p:nvPr/>
        </p:nvSpPr>
        <p:spPr>
          <a:xfrm>
            <a:off x="891014" y="1810871"/>
            <a:ext cx="1699346" cy="839246"/>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Arial" panose="020B0604020202020204" pitchFamily="34" charset="0"/>
                <a:cs typeface="Arial" panose="020B0604020202020204" pitchFamily="34" charset="0"/>
              </a:rPr>
              <a:t>UCI Repository [1]</a:t>
            </a:r>
            <a:endParaRPr lang="zh-CN" altLang="en-US" b="1" dirty="0">
              <a:latin typeface="Arial" panose="020B0604020202020204" pitchFamily="34" charset="0"/>
              <a:cs typeface="Arial" panose="020B0604020202020204" pitchFamily="34" charset="0"/>
            </a:endParaRPr>
          </a:p>
        </p:txBody>
      </p:sp>
      <p:sp>
        <p:nvSpPr>
          <p:cNvPr id="23" name="TextBox 22"/>
          <p:cNvSpPr txBox="1"/>
          <p:nvPr/>
        </p:nvSpPr>
        <p:spPr>
          <a:xfrm>
            <a:off x="4874351" y="387213"/>
            <a:ext cx="2443298" cy="523220"/>
          </a:xfrm>
          <a:prstGeom prst="rect">
            <a:avLst/>
          </a:prstGeom>
          <a:noFill/>
        </p:spPr>
        <p:txBody>
          <a:bodyPr wrap="none" rtlCol="0">
            <a:spAutoFit/>
          </a:bodyPr>
          <a:lstStyle/>
          <a:p>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Data as Input</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graphicFrame>
        <p:nvGraphicFramePr>
          <p:cNvPr id="24" name="表格 23">
            <a:extLst>
              <a:ext uri="{FF2B5EF4-FFF2-40B4-BE49-F238E27FC236}">
                <a16:creationId xmlns:a16="http://schemas.microsoft.com/office/drawing/2014/main" id="{A7E80E0B-4B5E-4836-8520-F5794CA0CE7B}"/>
              </a:ext>
            </a:extLst>
          </p:cNvPr>
          <p:cNvGraphicFramePr>
            <a:graphicFrameLocks noGrp="1"/>
          </p:cNvGraphicFramePr>
          <p:nvPr>
            <p:extLst>
              <p:ext uri="{D42A27DB-BD31-4B8C-83A1-F6EECF244321}">
                <p14:modId xmlns:p14="http://schemas.microsoft.com/office/powerpoint/2010/main" val="2161100560"/>
              </p:ext>
            </p:extLst>
          </p:nvPr>
        </p:nvGraphicFramePr>
        <p:xfrm>
          <a:off x="3661391" y="1326777"/>
          <a:ext cx="7855266" cy="4972432"/>
        </p:xfrm>
        <a:graphic>
          <a:graphicData uri="http://schemas.openxmlformats.org/drawingml/2006/table">
            <a:tbl>
              <a:tblPr firstRow="1" firstCol="1" bandRow="1">
                <a:tableStyleId>{5C22544A-7EE6-4342-B048-85BDC9FD1C3A}</a:tableStyleId>
              </a:tblPr>
              <a:tblGrid>
                <a:gridCol w="1705260">
                  <a:extLst>
                    <a:ext uri="{9D8B030D-6E8A-4147-A177-3AD203B41FA5}">
                      <a16:colId xmlns:a16="http://schemas.microsoft.com/office/drawing/2014/main" val="1895344222"/>
                    </a:ext>
                  </a:extLst>
                </a:gridCol>
                <a:gridCol w="1469290">
                  <a:extLst>
                    <a:ext uri="{9D8B030D-6E8A-4147-A177-3AD203B41FA5}">
                      <a16:colId xmlns:a16="http://schemas.microsoft.com/office/drawing/2014/main" val="356444717"/>
                    </a:ext>
                  </a:extLst>
                </a:gridCol>
                <a:gridCol w="1559624">
                  <a:extLst>
                    <a:ext uri="{9D8B030D-6E8A-4147-A177-3AD203B41FA5}">
                      <a16:colId xmlns:a16="http://schemas.microsoft.com/office/drawing/2014/main" val="792847460"/>
                    </a:ext>
                  </a:extLst>
                </a:gridCol>
                <a:gridCol w="1561468">
                  <a:extLst>
                    <a:ext uri="{9D8B030D-6E8A-4147-A177-3AD203B41FA5}">
                      <a16:colId xmlns:a16="http://schemas.microsoft.com/office/drawing/2014/main" val="1324128396"/>
                    </a:ext>
                  </a:extLst>
                </a:gridCol>
                <a:gridCol w="1559624">
                  <a:extLst>
                    <a:ext uri="{9D8B030D-6E8A-4147-A177-3AD203B41FA5}">
                      <a16:colId xmlns:a16="http://schemas.microsoft.com/office/drawing/2014/main" val="3783242155"/>
                    </a:ext>
                  </a:extLst>
                </a:gridCol>
              </a:tblGrid>
              <a:tr h="292496">
                <a:tc>
                  <a:txBody>
                    <a:bodyPr/>
                    <a:lstStyle/>
                    <a:p>
                      <a:pPr algn="ctr">
                        <a:lnSpc>
                          <a:spcPct val="150000"/>
                        </a:lnSpc>
                        <a:spcBef>
                          <a:spcPts val="1200"/>
                        </a:spcBef>
                        <a:spcAft>
                          <a:spcPts val="1200"/>
                        </a:spcAft>
                      </a:pPr>
                      <a:r>
                        <a:rPr lang="en-US" sz="1400" kern="100">
                          <a:effectLst/>
                        </a:rPr>
                        <a:t>Dataset</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#Class</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#Instances</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#F</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IR</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95253781"/>
                  </a:ext>
                </a:extLst>
              </a:tr>
              <a:tr h="292496">
                <a:tc>
                  <a:txBody>
                    <a:bodyPr/>
                    <a:lstStyle/>
                    <a:p>
                      <a:pPr algn="ctr">
                        <a:lnSpc>
                          <a:spcPct val="150000"/>
                        </a:lnSpc>
                        <a:spcBef>
                          <a:spcPts val="1200"/>
                        </a:spcBef>
                        <a:spcAft>
                          <a:spcPts val="1200"/>
                        </a:spcAft>
                      </a:pPr>
                      <a:r>
                        <a:rPr lang="en-US" sz="1400" kern="100" dirty="0">
                          <a:solidFill>
                            <a:schemeClr val="bg1"/>
                          </a:solidFill>
                          <a:effectLst/>
                        </a:rPr>
                        <a:t>Euthyroid Sick</a:t>
                      </a:r>
                      <a:endParaRPr lang="zh-CN" sz="1400" kern="1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solidFill>
                      <a:srgbClr val="FFC000"/>
                    </a:solidFill>
                  </a:tcPr>
                </a:tc>
                <a:tc>
                  <a:txBody>
                    <a:bodyPr/>
                    <a:lstStyle/>
                    <a:p>
                      <a:pPr algn="ctr">
                        <a:lnSpc>
                          <a:spcPct val="150000"/>
                        </a:lnSpc>
                        <a:spcBef>
                          <a:spcPts val="1200"/>
                        </a:spcBef>
                        <a:spcAft>
                          <a:spcPts val="1200"/>
                        </a:spcAft>
                      </a:pPr>
                      <a:r>
                        <a:rPr lang="en-US" sz="1400" kern="100">
                          <a:effectLst/>
                        </a:rPr>
                        <a:t>2</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3,163</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42</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9.795</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4819712"/>
                  </a:ext>
                </a:extLst>
              </a:tr>
              <a:tr h="292496">
                <a:tc>
                  <a:txBody>
                    <a:bodyPr/>
                    <a:lstStyle/>
                    <a:p>
                      <a:pPr algn="ctr">
                        <a:lnSpc>
                          <a:spcPct val="150000"/>
                        </a:lnSpc>
                        <a:spcBef>
                          <a:spcPts val="1200"/>
                        </a:spcBef>
                        <a:spcAft>
                          <a:spcPts val="1200"/>
                        </a:spcAft>
                      </a:pPr>
                      <a:r>
                        <a:rPr lang="en-US" sz="1400" kern="100" dirty="0">
                          <a:solidFill>
                            <a:schemeClr val="bg1"/>
                          </a:solidFill>
                          <a:effectLst/>
                        </a:rPr>
                        <a:t>Thyroid Sick</a:t>
                      </a:r>
                      <a:endParaRPr lang="zh-CN" sz="1400" kern="1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solidFill>
                      <a:srgbClr val="FFC000"/>
                    </a:solidFill>
                  </a:tcPr>
                </a:tc>
                <a:tc>
                  <a:txBody>
                    <a:bodyPr/>
                    <a:lstStyle/>
                    <a:p>
                      <a:pPr algn="ctr">
                        <a:lnSpc>
                          <a:spcPct val="150000"/>
                        </a:lnSpc>
                        <a:spcBef>
                          <a:spcPts val="1200"/>
                        </a:spcBef>
                        <a:spcAft>
                          <a:spcPts val="1200"/>
                        </a:spcAft>
                      </a:pPr>
                      <a:r>
                        <a:rPr lang="en-US" sz="1400" kern="100">
                          <a:effectLst/>
                        </a:rPr>
                        <a:t>2</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3,772</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52</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15.329</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1876273"/>
                  </a:ext>
                </a:extLst>
              </a:tr>
              <a:tr h="292496">
                <a:tc>
                  <a:txBody>
                    <a:bodyPr/>
                    <a:lstStyle/>
                    <a:p>
                      <a:pPr algn="ctr">
                        <a:lnSpc>
                          <a:spcPct val="150000"/>
                        </a:lnSpc>
                        <a:spcBef>
                          <a:spcPts val="1200"/>
                        </a:spcBef>
                        <a:spcAft>
                          <a:spcPts val="1200"/>
                        </a:spcAft>
                      </a:pPr>
                      <a:r>
                        <a:rPr lang="en-US" sz="1400" kern="100" dirty="0">
                          <a:solidFill>
                            <a:schemeClr val="bg1"/>
                          </a:solidFill>
                          <a:effectLst/>
                        </a:rPr>
                        <a:t>PH1</a:t>
                      </a:r>
                      <a:endParaRPr lang="zh-CN" sz="1400" kern="1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solidFill>
                      <a:srgbClr val="FFCCCC"/>
                    </a:solidFill>
                  </a:tcPr>
                </a:tc>
                <a:tc>
                  <a:txBody>
                    <a:bodyPr/>
                    <a:lstStyle/>
                    <a:p>
                      <a:pPr algn="ctr">
                        <a:lnSpc>
                          <a:spcPct val="150000"/>
                        </a:lnSpc>
                        <a:spcBef>
                          <a:spcPts val="1200"/>
                        </a:spcBef>
                        <a:spcAft>
                          <a:spcPts val="1200"/>
                        </a:spcAft>
                      </a:pPr>
                      <a:r>
                        <a:rPr lang="en-US" sz="1400" kern="100">
                          <a:effectLst/>
                        </a:rPr>
                        <a:t>2</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11,274</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74</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7.699</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27972093"/>
                  </a:ext>
                </a:extLst>
              </a:tr>
              <a:tr h="292496">
                <a:tc>
                  <a:txBody>
                    <a:bodyPr/>
                    <a:lstStyle/>
                    <a:p>
                      <a:pPr algn="ctr">
                        <a:lnSpc>
                          <a:spcPct val="150000"/>
                        </a:lnSpc>
                        <a:spcBef>
                          <a:spcPts val="1200"/>
                        </a:spcBef>
                        <a:spcAft>
                          <a:spcPts val="1200"/>
                        </a:spcAft>
                      </a:pPr>
                      <a:r>
                        <a:rPr lang="en-US" sz="1400" kern="100" dirty="0">
                          <a:solidFill>
                            <a:schemeClr val="bg1"/>
                          </a:solidFill>
                          <a:effectLst/>
                        </a:rPr>
                        <a:t>PH2</a:t>
                      </a:r>
                      <a:endParaRPr lang="zh-CN" sz="1400" kern="1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solidFill>
                      <a:srgbClr val="FFCCCC"/>
                    </a:solidFill>
                  </a:tcPr>
                </a:tc>
                <a:tc>
                  <a:txBody>
                    <a:bodyPr/>
                    <a:lstStyle/>
                    <a:p>
                      <a:pPr algn="ctr">
                        <a:lnSpc>
                          <a:spcPct val="150000"/>
                        </a:lnSpc>
                        <a:spcBef>
                          <a:spcPts val="1200"/>
                        </a:spcBef>
                        <a:spcAft>
                          <a:spcPts val="1200"/>
                        </a:spcAft>
                      </a:pPr>
                      <a:r>
                        <a:rPr lang="en-US" sz="1400" kern="100" dirty="0">
                          <a:effectLst/>
                        </a:rPr>
                        <a:t>2</a:t>
                      </a:r>
                      <a:endParaRPr lang="zh-CN" sz="14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dirty="0">
                          <a:effectLst/>
                        </a:rPr>
                        <a:t>31,296</a:t>
                      </a:r>
                      <a:endParaRPr lang="zh-CN" sz="14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74</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dirty="0">
                          <a:effectLst/>
                        </a:rPr>
                        <a:t>23.148</a:t>
                      </a:r>
                      <a:endParaRPr lang="zh-CN" sz="14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20352674"/>
                  </a:ext>
                </a:extLst>
              </a:tr>
              <a:tr h="292496">
                <a:tc>
                  <a:txBody>
                    <a:bodyPr/>
                    <a:lstStyle/>
                    <a:p>
                      <a:pPr algn="ctr">
                        <a:lnSpc>
                          <a:spcPct val="150000"/>
                        </a:lnSpc>
                        <a:spcBef>
                          <a:spcPts val="1200"/>
                        </a:spcBef>
                        <a:spcAft>
                          <a:spcPts val="1200"/>
                        </a:spcAft>
                      </a:pPr>
                      <a:r>
                        <a:rPr lang="en-US" sz="1400" kern="100" dirty="0">
                          <a:solidFill>
                            <a:schemeClr val="bg1"/>
                          </a:solidFill>
                          <a:effectLst/>
                        </a:rPr>
                        <a:t>OPDD</a:t>
                      </a:r>
                      <a:endParaRPr lang="zh-CN" sz="1400" kern="1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solidFill>
                      <a:srgbClr val="FFC000"/>
                    </a:solidFill>
                  </a:tcPr>
                </a:tc>
                <a:tc>
                  <a:txBody>
                    <a:bodyPr/>
                    <a:lstStyle/>
                    <a:p>
                      <a:pPr algn="ctr">
                        <a:lnSpc>
                          <a:spcPct val="150000"/>
                        </a:lnSpc>
                        <a:spcBef>
                          <a:spcPts val="1200"/>
                        </a:spcBef>
                        <a:spcAft>
                          <a:spcPts val="1200"/>
                        </a:spcAft>
                      </a:pPr>
                      <a:r>
                        <a:rPr lang="en-US" sz="1400" kern="100">
                          <a:effectLst/>
                        </a:rPr>
                        <a:t>2</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dirty="0">
                          <a:effectLst/>
                        </a:rPr>
                        <a:t>5,620</a:t>
                      </a:r>
                      <a:endParaRPr lang="zh-CN" sz="14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dirty="0">
                          <a:effectLst/>
                        </a:rPr>
                        <a:t>65</a:t>
                      </a:r>
                      <a:endParaRPr lang="zh-CN" sz="14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dirty="0">
                          <a:effectLst/>
                        </a:rPr>
                        <a:t>9.144</a:t>
                      </a:r>
                      <a:endParaRPr lang="zh-CN" sz="14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64797677"/>
                  </a:ext>
                </a:extLst>
              </a:tr>
              <a:tr h="292496">
                <a:tc>
                  <a:txBody>
                    <a:bodyPr/>
                    <a:lstStyle/>
                    <a:p>
                      <a:pPr algn="ctr">
                        <a:lnSpc>
                          <a:spcPct val="150000"/>
                        </a:lnSpc>
                        <a:spcBef>
                          <a:spcPts val="1200"/>
                        </a:spcBef>
                        <a:spcAft>
                          <a:spcPts val="1200"/>
                        </a:spcAft>
                      </a:pPr>
                      <a:r>
                        <a:rPr lang="en-US" sz="1400" kern="100" dirty="0">
                          <a:solidFill>
                            <a:schemeClr val="bg1"/>
                          </a:solidFill>
                          <a:effectLst/>
                        </a:rPr>
                        <a:t>MGC</a:t>
                      </a:r>
                      <a:endParaRPr lang="zh-CN" sz="1400" kern="1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solidFill>
                      <a:srgbClr val="FFC000"/>
                    </a:solidFill>
                  </a:tcPr>
                </a:tc>
                <a:tc>
                  <a:txBody>
                    <a:bodyPr/>
                    <a:lstStyle/>
                    <a:p>
                      <a:pPr algn="ctr">
                        <a:lnSpc>
                          <a:spcPct val="150000"/>
                        </a:lnSpc>
                        <a:spcBef>
                          <a:spcPts val="1200"/>
                        </a:spcBef>
                        <a:spcAft>
                          <a:spcPts val="1200"/>
                        </a:spcAft>
                      </a:pPr>
                      <a:r>
                        <a:rPr lang="en-US" sz="1400" kern="100">
                          <a:effectLst/>
                        </a:rPr>
                        <a:t>2</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11,183</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6</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42.012</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4391472"/>
                  </a:ext>
                </a:extLst>
              </a:tr>
              <a:tr h="292496">
                <a:tc>
                  <a:txBody>
                    <a:bodyPr/>
                    <a:lstStyle/>
                    <a:p>
                      <a:pPr algn="ctr">
                        <a:lnSpc>
                          <a:spcPct val="150000"/>
                        </a:lnSpc>
                        <a:spcBef>
                          <a:spcPts val="1200"/>
                        </a:spcBef>
                        <a:spcAft>
                          <a:spcPts val="1200"/>
                        </a:spcAft>
                      </a:pPr>
                      <a:r>
                        <a:rPr lang="en-US" sz="1400" kern="100" dirty="0">
                          <a:solidFill>
                            <a:schemeClr val="bg1"/>
                          </a:solidFill>
                          <a:effectLst/>
                        </a:rPr>
                        <a:t>Cm1</a:t>
                      </a:r>
                      <a:endParaRPr lang="zh-CN" sz="1400" kern="1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solidFill>
                      <a:schemeClr val="accent1">
                        <a:lumMod val="75000"/>
                      </a:schemeClr>
                    </a:solidFill>
                  </a:tcPr>
                </a:tc>
                <a:tc>
                  <a:txBody>
                    <a:bodyPr/>
                    <a:lstStyle/>
                    <a:p>
                      <a:pPr algn="ctr">
                        <a:lnSpc>
                          <a:spcPct val="150000"/>
                        </a:lnSpc>
                        <a:spcBef>
                          <a:spcPts val="1200"/>
                        </a:spcBef>
                        <a:spcAft>
                          <a:spcPts val="1200"/>
                        </a:spcAft>
                      </a:pPr>
                      <a:r>
                        <a:rPr lang="en-US" sz="1400" kern="100">
                          <a:effectLst/>
                        </a:rPr>
                        <a:t>2</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497</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21</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9.354</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6605409"/>
                  </a:ext>
                </a:extLst>
              </a:tr>
              <a:tr h="292496">
                <a:tc>
                  <a:txBody>
                    <a:bodyPr/>
                    <a:lstStyle/>
                    <a:p>
                      <a:pPr algn="ctr">
                        <a:lnSpc>
                          <a:spcPct val="150000"/>
                        </a:lnSpc>
                        <a:spcBef>
                          <a:spcPts val="1200"/>
                        </a:spcBef>
                        <a:spcAft>
                          <a:spcPts val="1200"/>
                        </a:spcAft>
                      </a:pPr>
                      <a:r>
                        <a:rPr lang="en-US" sz="1400" kern="100" dirty="0">
                          <a:solidFill>
                            <a:schemeClr val="bg1"/>
                          </a:solidFill>
                          <a:effectLst/>
                        </a:rPr>
                        <a:t>Mw1</a:t>
                      </a:r>
                      <a:endParaRPr lang="zh-CN" sz="1400" kern="1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solidFill>
                      <a:schemeClr val="accent1">
                        <a:lumMod val="75000"/>
                      </a:schemeClr>
                    </a:solidFill>
                  </a:tcPr>
                </a:tc>
                <a:tc>
                  <a:txBody>
                    <a:bodyPr/>
                    <a:lstStyle/>
                    <a:p>
                      <a:pPr algn="ctr">
                        <a:lnSpc>
                          <a:spcPct val="150000"/>
                        </a:lnSpc>
                        <a:spcBef>
                          <a:spcPts val="1200"/>
                        </a:spcBef>
                        <a:spcAft>
                          <a:spcPts val="1200"/>
                        </a:spcAft>
                      </a:pPr>
                      <a:r>
                        <a:rPr lang="en-US" sz="1400" kern="100">
                          <a:effectLst/>
                        </a:rPr>
                        <a:t>2</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403</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37</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12</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66905240"/>
                  </a:ext>
                </a:extLst>
              </a:tr>
              <a:tr h="292496">
                <a:tc>
                  <a:txBody>
                    <a:bodyPr/>
                    <a:lstStyle/>
                    <a:p>
                      <a:pPr algn="ctr">
                        <a:lnSpc>
                          <a:spcPct val="150000"/>
                        </a:lnSpc>
                        <a:spcBef>
                          <a:spcPts val="1200"/>
                        </a:spcBef>
                        <a:spcAft>
                          <a:spcPts val="1200"/>
                        </a:spcAft>
                      </a:pPr>
                      <a:r>
                        <a:rPr lang="en-US" sz="1400" kern="100" dirty="0">
                          <a:solidFill>
                            <a:schemeClr val="bg1"/>
                          </a:solidFill>
                          <a:effectLst/>
                        </a:rPr>
                        <a:t>Pc1</a:t>
                      </a:r>
                      <a:endParaRPr lang="zh-CN" sz="1400" kern="1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solidFill>
                      <a:schemeClr val="accent1">
                        <a:lumMod val="75000"/>
                      </a:schemeClr>
                    </a:solidFill>
                  </a:tcPr>
                </a:tc>
                <a:tc>
                  <a:txBody>
                    <a:bodyPr/>
                    <a:lstStyle/>
                    <a:p>
                      <a:pPr algn="ctr">
                        <a:lnSpc>
                          <a:spcPct val="150000"/>
                        </a:lnSpc>
                        <a:spcBef>
                          <a:spcPts val="1200"/>
                        </a:spcBef>
                        <a:spcAft>
                          <a:spcPts val="1200"/>
                        </a:spcAft>
                      </a:pPr>
                      <a:r>
                        <a:rPr lang="en-US" sz="1400" kern="100">
                          <a:effectLst/>
                        </a:rPr>
                        <a:t>2</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1109</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21</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13.4</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17758993"/>
                  </a:ext>
                </a:extLst>
              </a:tr>
              <a:tr h="292496">
                <a:tc>
                  <a:txBody>
                    <a:bodyPr/>
                    <a:lstStyle/>
                    <a:p>
                      <a:pPr algn="ctr">
                        <a:lnSpc>
                          <a:spcPct val="150000"/>
                        </a:lnSpc>
                        <a:spcBef>
                          <a:spcPts val="1200"/>
                        </a:spcBef>
                        <a:spcAft>
                          <a:spcPts val="1200"/>
                        </a:spcAft>
                      </a:pPr>
                      <a:r>
                        <a:rPr lang="en-US" sz="1400" kern="100" dirty="0">
                          <a:solidFill>
                            <a:schemeClr val="bg1"/>
                          </a:solidFill>
                          <a:effectLst/>
                        </a:rPr>
                        <a:t>Pc3</a:t>
                      </a:r>
                      <a:endParaRPr lang="zh-CN" sz="1400" kern="1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solidFill>
                      <a:schemeClr val="accent1">
                        <a:lumMod val="75000"/>
                      </a:schemeClr>
                    </a:solidFill>
                  </a:tcPr>
                </a:tc>
                <a:tc>
                  <a:txBody>
                    <a:bodyPr/>
                    <a:lstStyle/>
                    <a:p>
                      <a:pPr algn="ctr">
                        <a:lnSpc>
                          <a:spcPct val="150000"/>
                        </a:lnSpc>
                        <a:spcBef>
                          <a:spcPts val="1200"/>
                        </a:spcBef>
                        <a:spcAft>
                          <a:spcPts val="1200"/>
                        </a:spcAft>
                      </a:pPr>
                      <a:r>
                        <a:rPr lang="en-US" sz="1400" kern="100">
                          <a:effectLst/>
                        </a:rPr>
                        <a:t>2</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1563</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37</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8.769</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14726186"/>
                  </a:ext>
                </a:extLst>
              </a:tr>
              <a:tr h="292496">
                <a:tc>
                  <a:txBody>
                    <a:bodyPr/>
                    <a:lstStyle/>
                    <a:p>
                      <a:pPr algn="ctr">
                        <a:lnSpc>
                          <a:spcPct val="150000"/>
                        </a:lnSpc>
                        <a:spcBef>
                          <a:spcPts val="1200"/>
                        </a:spcBef>
                        <a:spcAft>
                          <a:spcPts val="1200"/>
                        </a:spcAft>
                      </a:pPr>
                      <a:r>
                        <a:rPr lang="en-US" sz="1400" kern="100" dirty="0">
                          <a:solidFill>
                            <a:schemeClr val="bg1"/>
                          </a:solidFill>
                          <a:effectLst/>
                        </a:rPr>
                        <a:t>Pc4</a:t>
                      </a:r>
                      <a:endParaRPr lang="zh-CN" sz="1400" kern="1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solidFill>
                      <a:schemeClr val="accent1">
                        <a:lumMod val="75000"/>
                      </a:schemeClr>
                    </a:solidFill>
                  </a:tcPr>
                </a:tc>
                <a:tc>
                  <a:txBody>
                    <a:bodyPr/>
                    <a:lstStyle/>
                    <a:p>
                      <a:pPr algn="ctr">
                        <a:lnSpc>
                          <a:spcPct val="150000"/>
                        </a:lnSpc>
                        <a:spcBef>
                          <a:spcPts val="1200"/>
                        </a:spcBef>
                        <a:spcAft>
                          <a:spcPts val="1200"/>
                        </a:spcAft>
                      </a:pPr>
                      <a:r>
                        <a:rPr lang="en-US" sz="1400" kern="100">
                          <a:effectLst/>
                        </a:rPr>
                        <a:t>2</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1458</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37</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7.191</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01484808"/>
                  </a:ext>
                </a:extLst>
              </a:tr>
              <a:tr h="292496">
                <a:tc>
                  <a:txBody>
                    <a:bodyPr/>
                    <a:lstStyle/>
                    <a:p>
                      <a:pPr algn="ctr">
                        <a:lnSpc>
                          <a:spcPct val="150000"/>
                        </a:lnSpc>
                        <a:spcBef>
                          <a:spcPts val="1200"/>
                        </a:spcBef>
                        <a:spcAft>
                          <a:spcPts val="1200"/>
                        </a:spcAft>
                      </a:pPr>
                      <a:r>
                        <a:rPr lang="en-US" sz="1400" kern="100" dirty="0">
                          <a:solidFill>
                            <a:schemeClr val="bg1"/>
                          </a:solidFill>
                          <a:effectLst/>
                        </a:rPr>
                        <a:t>Yeast1vs7</a:t>
                      </a:r>
                      <a:endParaRPr lang="zh-CN" sz="1400" kern="1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solidFill>
                      <a:srgbClr val="FFC000"/>
                    </a:solidFill>
                  </a:tcPr>
                </a:tc>
                <a:tc>
                  <a:txBody>
                    <a:bodyPr/>
                    <a:lstStyle/>
                    <a:p>
                      <a:pPr algn="ctr">
                        <a:lnSpc>
                          <a:spcPct val="150000"/>
                        </a:lnSpc>
                        <a:spcBef>
                          <a:spcPts val="1200"/>
                        </a:spcBef>
                        <a:spcAft>
                          <a:spcPts val="1200"/>
                        </a:spcAft>
                      </a:pPr>
                      <a:r>
                        <a:rPr lang="en-US" sz="1400" kern="100">
                          <a:effectLst/>
                        </a:rPr>
                        <a:t>2</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459</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7</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14.3</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27076560"/>
                  </a:ext>
                </a:extLst>
              </a:tr>
              <a:tr h="292496">
                <a:tc>
                  <a:txBody>
                    <a:bodyPr/>
                    <a:lstStyle/>
                    <a:p>
                      <a:pPr algn="ctr">
                        <a:lnSpc>
                          <a:spcPct val="150000"/>
                        </a:lnSpc>
                        <a:spcBef>
                          <a:spcPts val="1200"/>
                        </a:spcBef>
                        <a:spcAft>
                          <a:spcPts val="1200"/>
                        </a:spcAft>
                      </a:pPr>
                      <a:r>
                        <a:rPr lang="en-US" sz="1400" kern="100" dirty="0">
                          <a:solidFill>
                            <a:schemeClr val="bg1"/>
                          </a:solidFill>
                          <a:effectLst/>
                        </a:rPr>
                        <a:t>Poker89vs6</a:t>
                      </a:r>
                      <a:endParaRPr lang="zh-CN" sz="1400" kern="1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solidFill>
                      <a:srgbClr val="FFCCCC"/>
                    </a:solidFill>
                  </a:tcPr>
                </a:tc>
                <a:tc>
                  <a:txBody>
                    <a:bodyPr/>
                    <a:lstStyle/>
                    <a:p>
                      <a:pPr algn="ctr">
                        <a:lnSpc>
                          <a:spcPct val="150000"/>
                        </a:lnSpc>
                        <a:spcBef>
                          <a:spcPts val="1200"/>
                        </a:spcBef>
                        <a:spcAft>
                          <a:spcPts val="1200"/>
                        </a:spcAft>
                      </a:pPr>
                      <a:r>
                        <a:rPr lang="en-US" sz="1400" kern="100">
                          <a:effectLst/>
                        </a:rPr>
                        <a:t>2</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1485</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10</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58.4</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24830114"/>
                  </a:ext>
                </a:extLst>
              </a:tr>
              <a:tr h="292496">
                <a:tc>
                  <a:txBody>
                    <a:bodyPr/>
                    <a:lstStyle/>
                    <a:p>
                      <a:pPr algn="ctr">
                        <a:lnSpc>
                          <a:spcPct val="150000"/>
                        </a:lnSpc>
                        <a:spcBef>
                          <a:spcPts val="1200"/>
                        </a:spcBef>
                        <a:spcAft>
                          <a:spcPts val="1200"/>
                        </a:spcAft>
                      </a:pPr>
                      <a:r>
                        <a:rPr lang="en-US" sz="1400" kern="100" dirty="0">
                          <a:solidFill>
                            <a:schemeClr val="bg1"/>
                          </a:solidFill>
                          <a:effectLst/>
                        </a:rPr>
                        <a:t>Poker8vs6</a:t>
                      </a:r>
                      <a:endParaRPr lang="zh-CN" sz="1400" kern="1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solidFill>
                      <a:srgbClr val="FFCCCC"/>
                    </a:solidFill>
                  </a:tcPr>
                </a:tc>
                <a:tc>
                  <a:txBody>
                    <a:bodyPr/>
                    <a:lstStyle/>
                    <a:p>
                      <a:pPr algn="ctr">
                        <a:lnSpc>
                          <a:spcPct val="150000"/>
                        </a:lnSpc>
                        <a:spcBef>
                          <a:spcPts val="1200"/>
                        </a:spcBef>
                        <a:spcAft>
                          <a:spcPts val="1200"/>
                        </a:spcAft>
                      </a:pPr>
                      <a:r>
                        <a:rPr lang="en-US" sz="1400" kern="100">
                          <a:effectLst/>
                        </a:rPr>
                        <a:t>2</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1477</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10</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85.882</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4691950"/>
                  </a:ext>
                </a:extLst>
              </a:tr>
              <a:tr h="292496">
                <a:tc>
                  <a:txBody>
                    <a:bodyPr/>
                    <a:lstStyle/>
                    <a:p>
                      <a:pPr algn="ctr">
                        <a:lnSpc>
                          <a:spcPct val="150000"/>
                        </a:lnSpc>
                        <a:spcBef>
                          <a:spcPts val="1200"/>
                        </a:spcBef>
                        <a:spcAft>
                          <a:spcPts val="1200"/>
                        </a:spcAft>
                      </a:pPr>
                      <a:r>
                        <a:rPr lang="en-US" sz="1400" kern="100" dirty="0">
                          <a:solidFill>
                            <a:schemeClr val="bg1"/>
                          </a:solidFill>
                          <a:effectLst/>
                        </a:rPr>
                        <a:t>WDBC</a:t>
                      </a:r>
                      <a:endParaRPr lang="zh-CN" sz="1400" kern="1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solidFill>
                      <a:srgbClr val="FFC000"/>
                    </a:solidFill>
                  </a:tcPr>
                </a:tc>
                <a:tc>
                  <a:txBody>
                    <a:bodyPr/>
                    <a:lstStyle/>
                    <a:p>
                      <a:pPr algn="ctr">
                        <a:lnSpc>
                          <a:spcPct val="150000"/>
                        </a:lnSpc>
                        <a:spcBef>
                          <a:spcPts val="1200"/>
                        </a:spcBef>
                        <a:spcAft>
                          <a:spcPts val="1200"/>
                        </a:spcAft>
                      </a:pPr>
                      <a:r>
                        <a:rPr lang="en-US" sz="1400" kern="100">
                          <a:effectLst/>
                        </a:rPr>
                        <a:t>2</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768</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8</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1.866</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57091977"/>
                  </a:ext>
                </a:extLst>
              </a:tr>
              <a:tr h="292496">
                <a:tc>
                  <a:txBody>
                    <a:bodyPr/>
                    <a:lstStyle/>
                    <a:p>
                      <a:pPr algn="ctr">
                        <a:lnSpc>
                          <a:spcPct val="150000"/>
                        </a:lnSpc>
                        <a:spcBef>
                          <a:spcPts val="1200"/>
                        </a:spcBef>
                        <a:spcAft>
                          <a:spcPts val="1200"/>
                        </a:spcAft>
                      </a:pPr>
                      <a:r>
                        <a:rPr lang="en-US" sz="1400" kern="100" dirty="0">
                          <a:solidFill>
                            <a:schemeClr val="bg1"/>
                          </a:solidFill>
                          <a:effectLst/>
                        </a:rPr>
                        <a:t>PID</a:t>
                      </a:r>
                      <a:endParaRPr lang="zh-CN" sz="1400" kern="1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solidFill>
                      <a:srgbClr val="FFC000"/>
                    </a:solidFill>
                  </a:tcPr>
                </a:tc>
                <a:tc>
                  <a:txBody>
                    <a:bodyPr/>
                    <a:lstStyle/>
                    <a:p>
                      <a:pPr algn="ctr">
                        <a:lnSpc>
                          <a:spcPct val="150000"/>
                        </a:lnSpc>
                        <a:spcBef>
                          <a:spcPts val="1200"/>
                        </a:spcBef>
                        <a:spcAft>
                          <a:spcPts val="1200"/>
                        </a:spcAft>
                      </a:pPr>
                      <a:r>
                        <a:rPr lang="en-US" sz="1400" kern="100">
                          <a:effectLst/>
                        </a:rPr>
                        <a:t>2</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568</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a:effectLst/>
                        </a:rPr>
                        <a:t>32</a:t>
                      </a:r>
                      <a:endParaRPr lang="zh-CN" sz="14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400" kern="100" dirty="0">
                          <a:effectLst/>
                        </a:rPr>
                        <a:t>1.684</a:t>
                      </a:r>
                      <a:endParaRPr lang="zh-CN" sz="14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66394568"/>
                  </a:ext>
                </a:extLst>
              </a:tr>
            </a:tbl>
          </a:graphicData>
        </a:graphic>
      </p:graphicFrame>
      <p:sp>
        <p:nvSpPr>
          <p:cNvPr id="30" name="矩形: 圆角 29">
            <a:extLst>
              <a:ext uri="{FF2B5EF4-FFF2-40B4-BE49-F238E27FC236}">
                <a16:creationId xmlns:a16="http://schemas.microsoft.com/office/drawing/2014/main" id="{BDB14D3D-F785-4985-B6FF-B63BDC00AAA8}"/>
              </a:ext>
            </a:extLst>
          </p:cNvPr>
          <p:cNvSpPr/>
          <p:nvPr/>
        </p:nvSpPr>
        <p:spPr>
          <a:xfrm>
            <a:off x="891014" y="3146612"/>
            <a:ext cx="1699346" cy="800847"/>
          </a:xfrm>
          <a:prstGeom prst="roundRect">
            <a:avLst/>
          </a:prstGeom>
          <a:solidFill>
            <a:srgbClr val="FFCCCC"/>
          </a:solidFill>
          <a:ln>
            <a:solidFill>
              <a:srgbClr val="FF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Arial" panose="020B0604020202020204" pitchFamily="34" charset="0"/>
                <a:cs typeface="Arial" panose="020B0604020202020204" pitchFamily="34" charset="0"/>
              </a:rPr>
              <a:t>KEEL [2]</a:t>
            </a:r>
            <a:endParaRPr lang="zh-CN" altLang="en-US" b="1" dirty="0">
              <a:latin typeface="Arial" panose="020B0604020202020204" pitchFamily="34" charset="0"/>
              <a:cs typeface="Arial" panose="020B0604020202020204" pitchFamily="34" charset="0"/>
            </a:endParaRPr>
          </a:p>
        </p:txBody>
      </p:sp>
      <p:sp>
        <p:nvSpPr>
          <p:cNvPr id="31" name="矩形: 圆角 30">
            <a:extLst>
              <a:ext uri="{FF2B5EF4-FFF2-40B4-BE49-F238E27FC236}">
                <a16:creationId xmlns:a16="http://schemas.microsoft.com/office/drawing/2014/main" id="{2EA20E19-F790-4C8D-A75D-5C2B9B2A1167}"/>
              </a:ext>
            </a:extLst>
          </p:cNvPr>
          <p:cNvSpPr/>
          <p:nvPr/>
        </p:nvSpPr>
        <p:spPr>
          <a:xfrm>
            <a:off x="891014" y="4482353"/>
            <a:ext cx="1699346" cy="800847"/>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latin typeface="Arial" panose="020B0604020202020204" pitchFamily="34" charset="0"/>
                <a:cs typeface="Arial" panose="020B0604020202020204" pitchFamily="34" charset="0"/>
              </a:rPr>
              <a:t>OpenML</a:t>
            </a:r>
            <a:r>
              <a:rPr lang="en-US" altLang="zh-CN" b="1" dirty="0">
                <a:latin typeface="Arial" panose="020B0604020202020204" pitchFamily="34" charset="0"/>
                <a:cs typeface="Arial" panose="020B0604020202020204" pitchFamily="34" charset="0"/>
              </a:rPr>
              <a:t> [3]</a:t>
            </a:r>
            <a:endParaRPr lang="zh-CN" altLang="en-US" b="1" dirty="0">
              <a:latin typeface="Arial" panose="020B0604020202020204" pitchFamily="34" charset="0"/>
              <a:cs typeface="Arial" panose="020B0604020202020204" pitchFamily="34" charset="0"/>
            </a:endParaRPr>
          </a:p>
        </p:txBody>
      </p:sp>
      <p:cxnSp>
        <p:nvCxnSpPr>
          <p:cNvPr id="32" name="直接连接符 31">
            <a:extLst>
              <a:ext uri="{FF2B5EF4-FFF2-40B4-BE49-F238E27FC236}">
                <a16:creationId xmlns:a16="http://schemas.microsoft.com/office/drawing/2014/main" id="{49E86FE0-2AAE-4BA0-9AE8-E8A354890D06}"/>
              </a:ext>
            </a:extLst>
          </p:cNvPr>
          <p:cNvCxnSpPr/>
          <p:nvPr/>
        </p:nvCxnSpPr>
        <p:spPr>
          <a:xfrm>
            <a:off x="168349" y="6368902"/>
            <a:ext cx="11855302" cy="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6C73A67F-5537-41A3-B6EF-908FD1C985E2}"/>
              </a:ext>
            </a:extLst>
          </p:cNvPr>
          <p:cNvSpPr txBox="1"/>
          <p:nvPr/>
        </p:nvSpPr>
        <p:spPr>
          <a:xfrm>
            <a:off x="96214" y="6396335"/>
            <a:ext cx="13237855" cy="461665"/>
          </a:xfrm>
          <a:prstGeom prst="rect">
            <a:avLst/>
          </a:prstGeom>
          <a:noFill/>
        </p:spPr>
        <p:txBody>
          <a:bodyPr wrap="none" rtlCol="0">
            <a:spAutoFit/>
          </a:bodyPr>
          <a:lstStyle/>
          <a:p>
            <a:pPr lvl="0" algn="just">
              <a:buSzPts val="1100"/>
            </a:pP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rPr>
              <a:t>[1] </a:t>
            </a:r>
            <a:r>
              <a:rPr lang="en-US" altLang="zh-CN" sz="800" kern="100" dirty="0" err="1">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rPr>
              <a:t>Dua</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rPr>
              <a:t>, D. and Graff, C. (2019). UCI Machine Learning Repository [http://archive.ics.uci.edu/ml]. Irvine, CA: University of California, School of Information and Computer Science.</a:t>
            </a:r>
            <a:endParaRPr lang="zh-CN" altLang="zh-CN" sz="800" kern="100" dirty="0">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endParaRPr>
          </a:p>
          <a:p>
            <a:pPr lvl="0" algn="just">
              <a:buSzPts val="1100"/>
            </a:pP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rPr>
              <a:t>[2] J. </a:t>
            </a:r>
            <a:r>
              <a:rPr lang="en-US" altLang="zh-CN" sz="800" kern="100" dirty="0" err="1">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rPr>
              <a:t>Alcalá-Fdez</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rPr>
              <a:t>, A. Fernandez, J. </a:t>
            </a:r>
            <a:r>
              <a:rPr lang="en-US" altLang="zh-CN" sz="800" kern="100" dirty="0" err="1">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rPr>
              <a:t>Luengo</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rPr>
              <a:t>, J. </a:t>
            </a:r>
            <a:r>
              <a:rPr lang="en-US" altLang="zh-CN" sz="800" kern="100" dirty="0" err="1">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rPr>
              <a:t>Derrac</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rPr>
              <a:t>, S. García, L. Sánchez, F. Herrera. KEEL Data-Mining Software Tool: Data Set Repository, Integration of Algorithms and Experimental Analysis Framework. Journal of Multiple-Valued Logic and Soft Computing 17:2-3 (2011) 255-287.</a:t>
            </a:r>
            <a:endParaRPr lang="zh-CN" altLang="zh-CN" sz="800" kern="100" dirty="0">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endParaRPr>
          </a:p>
          <a:p>
            <a:pPr lvl="0" algn="just">
              <a:buSzPts val="1100"/>
            </a:pP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rPr>
              <a:t>[3] Joaquin </a:t>
            </a:r>
            <a:r>
              <a:rPr lang="en-US" altLang="zh-CN" sz="800" kern="100" dirty="0" err="1">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rPr>
              <a:t>Vanschoren</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rPr>
              <a:t>, Jan N. van Rijn, Bernd </a:t>
            </a:r>
            <a:r>
              <a:rPr lang="en-US" altLang="zh-CN" sz="800" kern="100" dirty="0" err="1">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rPr>
              <a:t>Bischl</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rPr>
              <a:t>, and Luis </a:t>
            </a:r>
            <a:r>
              <a:rPr lang="en-US" altLang="zh-CN" sz="800" kern="100" dirty="0" err="1">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rPr>
              <a:t>Torgo</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rPr>
              <a:t>. OpenML: networked science in machine learning. SIGKDD Explorations 15(2), pp 49-60, 2013.</a:t>
            </a:r>
            <a:endParaRPr lang="zh-CN" altLang="zh-CN" sz="800" kern="100" dirty="0">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5055668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utoShape 10"/>
          <p:cNvSpPr>
            <a:spLocks noChangeArrowheads="1"/>
          </p:cNvSpPr>
          <p:nvPr/>
        </p:nvSpPr>
        <p:spPr bwMode="auto">
          <a:xfrm rot="16200000">
            <a:off x="5394476" y="-1857264"/>
            <a:ext cx="1691080" cy="11233248"/>
          </a:xfrm>
          <a:prstGeom prst="downArrow">
            <a:avLst>
              <a:gd name="adj1" fmla="val 49065"/>
              <a:gd name="adj2" fmla="val 44827"/>
            </a:avLst>
          </a:prstGeom>
          <a:solidFill>
            <a:schemeClr val="bg1">
              <a:lumMod val="75000"/>
            </a:schemeClr>
          </a:solidFill>
          <a:ln>
            <a:noFill/>
          </a:ln>
        </p:spPr>
        <p:txBody>
          <a:bodyPr vert="eaVert" lIns="110413" tIns="55207" rIns="110413" bIns="55207"/>
          <a:lstStyle/>
          <a:p>
            <a:endParaRPr lang="zh-CN" altLang="en-US" sz="2533">
              <a:solidFill>
                <a:schemeClr val="bg1"/>
              </a:solidFill>
              <a:latin typeface="微软雅黑" pitchFamily="34" charset="-122"/>
              <a:ea typeface="微软雅黑" pitchFamily="34" charset="-122"/>
            </a:endParaRPr>
          </a:p>
        </p:txBody>
      </p:sp>
      <p:grpSp>
        <p:nvGrpSpPr>
          <p:cNvPr id="32" name="组合 31"/>
          <p:cNvGrpSpPr>
            <a:grpSpLocks/>
          </p:cNvGrpSpPr>
          <p:nvPr/>
        </p:nvGrpSpPr>
        <p:grpSpPr bwMode="auto">
          <a:xfrm>
            <a:off x="2531305" y="2996749"/>
            <a:ext cx="2054273" cy="1608151"/>
            <a:chOff x="1203711" y="2904673"/>
            <a:chExt cx="1935848" cy="1512817"/>
          </a:xfrm>
          <a:effectLst>
            <a:outerShdw blurRad="127000" dist="38100" dir="8100000" algn="tr" rotWithShape="0">
              <a:prstClr val="black">
                <a:alpha val="40000"/>
              </a:prstClr>
            </a:outerShdw>
          </a:effectLst>
        </p:grpSpPr>
        <p:sp>
          <p:nvSpPr>
            <p:cNvPr id="36" name="Oval 8"/>
            <p:cNvSpPr>
              <a:spLocks noChangeArrowheads="1"/>
            </p:cNvSpPr>
            <p:nvPr/>
          </p:nvSpPr>
          <p:spPr bwMode="auto">
            <a:xfrm>
              <a:off x="1414177" y="2904673"/>
              <a:ext cx="1514918" cy="1512817"/>
            </a:xfrm>
            <a:prstGeom prst="ellipse">
              <a:avLst/>
            </a:prstGeom>
            <a:solidFill>
              <a:schemeClr val="accent2"/>
            </a:solidFill>
            <a:ln w="76200">
              <a:solidFill>
                <a:srgbClr val="FFFFFF"/>
              </a:solidFill>
              <a:round/>
              <a:headEnd/>
              <a:tailEnd/>
            </a:ln>
          </p:spPr>
          <p:txBody>
            <a:bodyPr/>
            <a:lstStyle/>
            <a:p>
              <a:pPr>
                <a:defRPr/>
              </a:pPr>
              <a:endParaRPr lang="zh-CN" altLang="en-US" sz="1867">
                <a:solidFill>
                  <a:schemeClr val="bg1"/>
                </a:solidFill>
                <a:latin typeface="微软雅黑" pitchFamily="34" charset="-122"/>
                <a:ea typeface="微软雅黑" pitchFamily="34" charset="-122"/>
              </a:endParaRPr>
            </a:p>
          </p:txBody>
        </p:sp>
        <p:sp>
          <p:nvSpPr>
            <p:cNvPr id="34" name="Text Box 9"/>
            <p:cNvSpPr txBox="1">
              <a:spLocks noChangeArrowheads="1"/>
            </p:cNvSpPr>
            <p:nvPr/>
          </p:nvSpPr>
          <p:spPr bwMode="auto">
            <a:xfrm>
              <a:off x="1203711" y="3310306"/>
              <a:ext cx="1935848" cy="620173"/>
            </a:xfrm>
            <a:prstGeom prst="rect">
              <a:avLst/>
            </a:prstGeom>
            <a:noFill/>
            <a:ln w="50800">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b="1" dirty="0">
                  <a:solidFill>
                    <a:schemeClr val="bg1"/>
                  </a:solidFill>
                  <a:latin typeface="微软雅黑" pitchFamily="34" charset="-122"/>
                  <a:ea typeface="微软雅黑" pitchFamily="34" charset="-122"/>
                </a:rPr>
                <a:t>Data </a:t>
              </a:r>
            </a:p>
            <a:p>
              <a:pPr algn="ctr" eaLnBrk="1" hangingPunct="1"/>
              <a:r>
                <a:rPr lang="en-US" altLang="zh-CN" b="1" dirty="0">
                  <a:solidFill>
                    <a:schemeClr val="bg1"/>
                  </a:solidFill>
                  <a:latin typeface="微软雅黑" pitchFamily="34" charset="-122"/>
                  <a:ea typeface="微软雅黑" pitchFamily="34" charset="-122"/>
                </a:rPr>
                <a:t>Cleaning [1]</a:t>
              </a:r>
              <a:endParaRPr lang="zh-CN" altLang="en-US" b="1" dirty="0">
                <a:solidFill>
                  <a:schemeClr val="bg1"/>
                </a:solidFill>
                <a:latin typeface="微软雅黑" pitchFamily="34" charset="-122"/>
                <a:ea typeface="微软雅黑" pitchFamily="34" charset="-122"/>
              </a:endParaRPr>
            </a:p>
          </p:txBody>
        </p:sp>
      </p:grpSp>
      <p:grpSp>
        <p:nvGrpSpPr>
          <p:cNvPr id="37" name="组合 36"/>
          <p:cNvGrpSpPr>
            <a:grpSpLocks/>
          </p:cNvGrpSpPr>
          <p:nvPr/>
        </p:nvGrpSpPr>
        <p:grpSpPr bwMode="auto">
          <a:xfrm>
            <a:off x="7746602" y="2898152"/>
            <a:ext cx="1825534" cy="1608149"/>
            <a:chOff x="1328160" y="2904671"/>
            <a:chExt cx="1720296" cy="1512816"/>
          </a:xfrm>
          <a:effectLst>
            <a:outerShdw blurRad="127000" dist="38100" dir="8100000" algn="tr" rotWithShape="0">
              <a:prstClr val="black">
                <a:alpha val="40000"/>
              </a:prstClr>
            </a:outerShdw>
          </a:effectLst>
        </p:grpSpPr>
        <p:sp>
          <p:nvSpPr>
            <p:cNvPr id="41" name="Oval 8"/>
            <p:cNvSpPr>
              <a:spLocks noChangeArrowheads="1"/>
            </p:cNvSpPr>
            <p:nvPr/>
          </p:nvSpPr>
          <p:spPr bwMode="auto">
            <a:xfrm>
              <a:off x="1414180" y="2904671"/>
              <a:ext cx="1514919" cy="1512816"/>
            </a:xfrm>
            <a:prstGeom prst="ellipse">
              <a:avLst/>
            </a:prstGeom>
            <a:solidFill>
              <a:schemeClr val="accent1">
                <a:lumMod val="75000"/>
              </a:schemeClr>
            </a:solidFill>
            <a:ln w="76200">
              <a:solidFill>
                <a:srgbClr val="FFFFFF"/>
              </a:solidFill>
              <a:round/>
              <a:headEnd/>
              <a:tailEnd/>
            </a:ln>
          </p:spPr>
          <p:txBody>
            <a:bodyPr/>
            <a:lstStyle/>
            <a:p>
              <a:pPr>
                <a:defRPr/>
              </a:pPr>
              <a:endParaRPr lang="zh-CN" altLang="en-US" sz="1867">
                <a:solidFill>
                  <a:schemeClr val="bg1"/>
                </a:solidFill>
                <a:latin typeface="微软雅黑" pitchFamily="34" charset="-122"/>
                <a:ea typeface="微软雅黑" pitchFamily="34" charset="-122"/>
              </a:endParaRPr>
            </a:p>
          </p:txBody>
        </p:sp>
        <p:sp>
          <p:nvSpPr>
            <p:cNvPr id="39" name="Text Box 9"/>
            <p:cNvSpPr txBox="1">
              <a:spLocks noChangeArrowheads="1"/>
            </p:cNvSpPr>
            <p:nvPr/>
          </p:nvSpPr>
          <p:spPr bwMode="auto">
            <a:xfrm>
              <a:off x="1328160" y="3350990"/>
              <a:ext cx="1720296" cy="632921"/>
            </a:xfrm>
            <a:prstGeom prst="rect">
              <a:avLst/>
            </a:prstGeom>
            <a:noFill/>
            <a:ln w="50800">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600" b="1" dirty="0">
                  <a:solidFill>
                    <a:schemeClr val="bg1"/>
                  </a:solidFill>
                  <a:latin typeface="微软雅黑" pitchFamily="34" charset="-122"/>
                  <a:ea typeface="微软雅黑" pitchFamily="34" charset="-122"/>
                </a:rPr>
                <a:t>Data</a:t>
              </a:r>
            </a:p>
            <a:p>
              <a:pPr algn="ctr" eaLnBrk="1" hangingPunct="1"/>
              <a:r>
                <a:rPr lang="en-US" altLang="zh-CN" sz="1600" b="1" dirty="0">
                  <a:solidFill>
                    <a:schemeClr val="bg1"/>
                  </a:solidFill>
                  <a:latin typeface="微软雅黑" pitchFamily="34" charset="-122"/>
                  <a:ea typeface="微软雅黑" pitchFamily="34" charset="-122"/>
                </a:rPr>
                <a:t>Normalization [3]</a:t>
              </a:r>
              <a:endParaRPr lang="zh-CN" altLang="en-US" sz="1600" b="1" dirty="0">
                <a:solidFill>
                  <a:schemeClr val="bg1"/>
                </a:solidFill>
                <a:latin typeface="微软雅黑" pitchFamily="34" charset="-122"/>
                <a:ea typeface="微软雅黑" pitchFamily="34" charset="-122"/>
              </a:endParaRPr>
            </a:p>
          </p:txBody>
        </p:sp>
      </p:grpSp>
      <p:grpSp>
        <p:nvGrpSpPr>
          <p:cNvPr id="42" name="组合 41"/>
          <p:cNvGrpSpPr>
            <a:grpSpLocks/>
          </p:cNvGrpSpPr>
          <p:nvPr/>
        </p:nvGrpSpPr>
        <p:grpSpPr bwMode="auto">
          <a:xfrm>
            <a:off x="5075624" y="2911707"/>
            <a:ext cx="2054273" cy="1608151"/>
            <a:chOff x="1203714" y="2904673"/>
            <a:chExt cx="1935848" cy="1512817"/>
          </a:xfrm>
          <a:effectLst>
            <a:outerShdw blurRad="127000" dist="38100" dir="8100000" algn="tr" rotWithShape="0">
              <a:prstClr val="black">
                <a:alpha val="40000"/>
              </a:prstClr>
            </a:outerShdw>
          </a:effectLst>
        </p:grpSpPr>
        <p:sp>
          <p:nvSpPr>
            <p:cNvPr id="46" name="Oval 8"/>
            <p:cNvSpPr>
              <a:spLocks noChangeArrowheads="1"/>
            </p:cNvSpPr>
            <p:nvPr/>
          </p:nvSpPr>
          <p:spPr bwMode="auto">
            <a:xfrm>
              <a:off x="1414179" y="2904673"/>
              <a:ext cx="1514920" cy="1512817"/>
            </a:xfrm>
            <a:prstGeom prst="ellipse">
              <a:avLst/>
            </a:prstGeom>
            <a:solidFill>
              <a:schemeClr val="accent4"/>
            </a:solidFill>
            <a:ln w="76200">
              <a:solidFill>
                <a:srgbClr val="FFFFFF"/>
              </a:solidFill>
              <a:round/>
              <a:headEnd/>
              <a:tailEnd/>
            </a:ln>
          </p:spPr>
          <p:txBody>
            <a:bodyPr/>
            <a:lstStyle/>
            <a:p>
              <a:pPr>
                <a:defRPr/>
              </a:pPr>
              <a:endParaRPr lang="zh-CN" altLang="en-US" sz="1867">
                <a:solidFill>
                  <a:schemeClr val="bg1"/>
                </a:solidFill>
                <a:latin typeface="微软雅黑" pitchFamily="34" charset="-122"/>
                <a:ea typeface="微软雅黑" pitchFamily="34" charset="-122"/>
              </a:endParaRPr>
            </a:p>
          </p:txBody>
        </p:sp>
        <p:sp>
          <p:nvSpPr>
            <p:cNvPr id="44" name="Text Box 9"/>
            <p:cNvSpPr txBox="1">
              <a:spLocks noChangeArrowheads="1"/>
            </p:cNvSpPr>
            <p:nvPr/>
          </p:nvSpPr>
          <p:spPr bwMode="auto">
            <a:xfrm>
              <a:off x="1203714" y="3350988"/>
              <a:ext cx="1935848" cy="620173"/>
            </a:xfrm>
            <a:prstGeom prst="rect">
              <a:avLst/>
            </a:prstGeom>
            <a:noFill/>
            <a:ln w="50800">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b="1" dirty="0">
                  <a:solidFill>
                    <a:schemeClr val="bg1"/>
                  </a:solidFill>
                  <a:latin typeface="微软雅黑" pitchFamily="34" charset="-122"/>
                  <a:ea typeface="微软雅黑" pitchFamily="34" charset="-122"/>
                </a:rPr>
                <a:t>Feature</a:t>
              </a:r>
            </a:p>
            <a:p>
              <a:pPr algn="ctr" eaLnBrk="1" hangingPunct="1"/>
              <a:r>
                <a:rPr lang="en-US" altLang="zh-CN" b="1" dirty="0">
                  <a:solidFill>
                    <a:schemeClr val="bg1"/>
                  </a:solidFill>
                  <a:latin typeface="微软雅黑" pitchFamily="34" charset="-122"/>
                  <a:ea typeface="微软雅黑" pitchFamily="34" charset="-122"/>
                </a:rPr>
                <a:t>Encoding [2]</a:t>
              </a:r>
              <a:endParaRPr lang="zh-CN" altLang="en-US" b="1" dirty="0">
                <a:solidFill>
                  <a:schemeClr val="bg1"/>
                </a:solidFill>
                <a:latin typeface="微软雅黑" pitchFamily="34" charset="-122"/>
                <a:ea typeface="微软雅黑" pitchFamily="34" charset="-122"/>
              </a:endParaRPr>
            </a:p>
          </p:txBody>
        </p:sp>
      </p:grpSp>
      <p:sp>
        <p:nvSpPr>
          <p:cNvPr id="52" name="矩形标注 51"/>
          <p:cNvSpPr/>
          <p:nvPr/>
        </p:nvSpPr>
        <p:spPr>
          <a:xfrm>
            <a:off x="2943067" y="5068217"/>
            <a:ext cx="1784144" cy="55271"/>
          </a:xfrm>
          <a:prstGeom prst="wedgeRectCallout">
            <a:avLst>
              <a:gd name="adj1" fmla="val -17526"/>
              <a:gd name="adj2" fmla="val -50946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0413" tIns="55207" rIns="110413" bIns="55207" rtlCol="0" anchor="ctr"/>
          <a:lstStyle/>
          <a:p>
            <a:pPr algn="ctr"/>
            <a:endParaRPr lang="zh-CN" altLang="en-US" sz="2400">
              <a:solidFill>
                <a:schemeClr val="tx1">
                  <a:lumMod val="85000"/>
                  <a:lumOff val="15000"/>
                </a:schemeClr>
              </a:solidFill>
            </a:endParaRPr>
          </a:p>
        </p:txBody>
      </p:sp>
      <p:sp>
        <p:nvSpPr>
          <p:cNvPr id="55" name="Rectangle 28"/>
          <p:cNvSpPr>
            <a:spLocks noChangeArrowheads="1"/>
          </p:cNvSpPr>
          <p:nvPr/>
        </p:nvSpPr>
        <p:spPr bwMode="auto">
          <a:xfrm>
            <a:off x="2754646" y="5077229"/>
            <a:ext cx="2540507" cy="112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0413" tIns="55207" rIns="110413" bIns="55207">
            <a:spAutoFit/>
          </a:bodyPr>
          <a:lstStyle/>
          <a:p>
            <a:pPr>
              <a:lnSpc>
                <a:spcPct val="120000"/>
              </a:lnSpc>
            </a:pPr>
            <a:r>
              <a:rPr lang="en-US" altLang="zh-CN" sz="14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Handling missing value, wrong data and same data with non-standard representation</a:t>
            </a:r>
          </a:p>
        </p:txBody>
      </p:sp>
      <p:sp>
        <p:nvSpPr>
          <p:cNvPr id="56" name="矩形标注 55"/>
          <p:cNvSpPr/>
          <p:nvPr/>
        </p:nvSpPr>
        <p:spPr>
          <a:xfrm>
            <a:off x="5237875" y="2451622"/>
            <a:ext cx="1913299" cy="77540"/>
          </a:xfrm>
          <a:prstGeom prst="wedgeRectCallout">
            <a:avLst>
              <a:gd name="adj1" fmla="val -23398"/>
              <a:gd name="adj2" fmla="val 403291"/>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0413" tIns="55207" rIns="110413" bIns="55207" rtlCol="0" anchor="ctr"/>
          <a:lstStyle/>
          <a:p>
            <a:pPr algn="ctr"/>
            <a:endParaRPr lang="zh-CN" altLang="en-US" sz="2400">
              <a:solidFill>
                <a:schemeClr val="tx1">
                  <a:lumMod val="85000"/>
                  <a:lumOff val="15000"/>
                </a:schemeClr>
              </a:solidFill>
            </a:endParaRPr>
          </a:p>
        </p:txBody>
      </p:sp>
      <p:sp>
        <p:nvSpPr>
          <p:cNvPr id="57" name="Rectangle 28"/>
          <p:cNvSpPr>
            <a:spLocks noChangeArrowheads="1"/>
          </p:cNvSpPr>
          <p:nvPr/>
        </p:nvSpPr>
        <p:spPr bwMode="auto">
          <a:xfrm>
            <a:off x="7619943" y="5095852"/>
            <a:ext cx="2758013" cy="112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0413" tIns="55207" rIns="110413" bIns="55207">
            <a:spAutoFit/>
          </a:bodyPr>
          <a:lstStyle/>
          <a:p>
            <a:pPr>
              <a:lnSpc>
                <a:spcPct val="120000"/>
              </a:lnSpc>
            </a:pPr>
            <a:r>
              <a:rPr lang="en-US" altLang="zh-CN" sz="14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Handling the variations in the scales of different data features and that in the differences between the values</a:t>
            </a:r>
          </a:p>
        </p:txBody>
      </p:sp>
      <p:sp>
        <p:nvSpPr>
          <p:cNvPr id="58" name="矩形标注 57"/>
          <p:cNvSpPr/>
          <p:nvPr/>
        </p:nvSpPr>
        <p:spPr>
          <a:xfrm>
            <a:off x="7767297" y="5068217"/>
            <a:ext cx="1784144" cy="55271"/>
          </a:xfrm>
          <a:prstGeom prst="wedgeRectCallout">
            <a:avLst>
              <a:gd name="adj1" fmla="val -17526"/>
              <a:gd name="adj2" fmla="val -509465"/>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0413" tIns="55207" rIns="110413" bIns="55207" rtlCol="0" anchor="ctr"/>
          <a:lstStyle/>
          <a:p>
            <a:pPr algn="ctr"/>
            <a:endParaRPr lang="zh-CN" altLang="en-US" sz="2400">
              <a:solidFill>
                <a:schemeClr val="tx1">
                  <a:lumMod val="85000"/>
                  <a:lumOff val="15000"/>
                </a:schemeClr>
              </a:solidFill>
            </a:endParaRPr>
          </a:p>
        </p:txBody>
      </p:sp>
      <p:sp>
        <p:nvSpPr>
          <p:cNvPr id="62" name="TextBox 61"/>
          <p:cNvSpPr txBox="1"/>
          <p:nvPr/>
        </p:nvSpPr>
        <p:spPr>
          <a:xfrm>
            <a:off x="4448499" y="352351"/>
            <a:ext cx="3583032" cy="523220"/>
          </a:xfrm>
          <a:prstGeom prst="rect">
            <a:avLst/>
          </a:prstGeom>
          <a:noFill/>
        </p:spPr>
        <p:txBody>
          <a:bodyPr wrap="none" rtlCol="0">
            <a:spAutoFit/>
          </a:bodyPr>
          <a:lstStyle/>
          <a:p>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Data-Preprocessing</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sp>
        <p:nvSpPr>
          <p:cNvPr id="2" name="文本框 1">
            <a:extLst>
              <a:ext uri="{FF2B5EF4-FFF2-40B4-BE49-F238E27FC236}">
                <a16:creationId xmlns:a16="http://schemas.microsoft.com/office/drawing/2014/main" id="{77B54E02-69BD-4D77-AADD-027EEF00BC60}"/>
              </a:ext>
            </a:extLst>
          </p:cNvPr>
          <p:cNvSpPr txBox="1"/>
          <p:nvPr/>
        </p:nvSpPr>
        <p:spPr>
          <a:xfrm>
            <a:off x="5078031" y="1410302"/>
            <a:ext cx="2631889" cy="954107"/>
          </a:xfrm>
          <a:prstGeom prst="rect">
            <a:avLst/>
          </a:prstGeom>
          <a:noFill/>
        </p:spPr>
        <p:txBody>
          <a:bodyPr wrap="square" rtlCol="0">
            <a:spAutoFit/>
          </a:bodyPr>
          <a:lstStyle/>
          <a:p>
            <a:r>
              <a:rPr lang="en-US" altLang="zh-CN" sz="1400" dirty="0">
                <a:latin typeface="Arial" panose="020B0604020202020204" pitchFamily="34" charset="0"/>
                <a:cs typeface="Arial" panose="020B0604020202020204" pitchFamily="34" charset="0"/>
              </a:rPr>
              <a:t>Make data more acceptable as input for models since most of the models prefer to process numerical data</a:t>
            </a:r>
            <a:endParaRPr lang="zh-CN" altLang="en-US" sz="1400" dirty="0">
              <a:latin typeface="Arial" panose="020B0604020202020204" pitchFamily="34" charset="0"/>
              <a:cs typeface="Arial" panose="020B0604020202020204" pitchFamily="34" charset="0"/>
            </a:endParaRPr>
          </a:p>
        </p:txBody>
      </p:sp>
      <p:cxnSp>
        <p:nvCxnSpPr>
          <p:cNvPr id="26" name="直接连接符 25">
            <a:extLst>
              <a:ext uri="{FF2B5EF4-FFF2-40B4-BE49-F238E27FC236}">
                <a16:creationId xmlns:a16="http://schemas.microsoft.com/office/drawing/2014/main" id="{D45501E2-CBDA-4AEE-B0E5-41C2A7639EEC}"/>
              </a:ext>
            </a:extLst>
          </p:cNvPr>
          <p:cNvCxnSpPr/>
          <p:nvPr/>
        </p:nvCxnSpPr>
        <p:spPr>
          <a:xfrm>
            <a:off x="168349" y="6351482"/>
            <a:ext cx="11855302" cy="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6E7DDA2A-5D8C-41A7-8DAF-804E20F137CE}"/>
              </a:ext>
            </a:extLst>
          </p:cNvPr>
          <p:cNvSpPr txBox="1"/>
          <p:nvPr/>
        </p:nvSpPr>
        <p:spPr>
          <a:xfrm>
            <a:off x="167101" y="6389885"/>
            <a:ext cx="7788671" cy="461665"/>
          </a:xfrm>
          <a:prstGeom prst="rect">
            <a:avLst/>
          </a:prstGeom>
          <a:noFill/>
        </p:spPr>
        <p:txBody>
          <a:bodyPr wrap="none" rtlCol="0">
            <a:spAutoFit/>
          </a:bodyPr>
          <a:lstStyle/>
          <a:p>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[1] García, S., </a:t>
            </a:r>
            <a:r>
              <a:rPr lang="en-US" altLang="zh-CN" sz="800" kern="100" dirty="0" err="1">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Luengo</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J., &amp; Herrera, F. (2015). Data preprocessing in data mining.</a:t>
            </a:r>
            <a:endParaRPr lang="zh-CN" altLang="zh-CN" sz="800" kern="100" dirty="0">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endParaRPr>
          </a:p>
          <a:p>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[2] </a:t>
            </a:r>
            <a:r>
              <a:rPr lang="en-US" altLang="zh-CN" sz="800" kern="100" dirty="0" err="1">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Géron</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A. (2019). </a:t>
            </a:r>
            <a:r>
              <a:rPr lang="en-US" altLang="zh-CN" sz="8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Hands-on machine learning with Scikit-Learn, </a:t>
            </a:r>
            <a:r>
              <a:rPr lang="en-US" altLang="zh-CN" sz="800" i="1" kern="100" dirty="0" err="1">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Keras</a:t>
            </a:r>
            <a:r>
              <a:rPr lang="en-US" altLang="zh-CN" sz="8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and TensorFlow: Concepts, tools, and techniques to build intelligent systems</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O'Reilly Media.</a:t>
            </a:r>
          </a:p>
          <a:p>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[3] Yang, H. (2018). Data preprocessing.</a:t>
            </a:r>
            <a:endParaRPr lang="zh-CN" altLang="zh-CN" sz="800" kern="100" dirty="0">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9110814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915708" y="298189"/>
            <a:ext cx="2360583" cy="523220"/>
          </a:xfrm>
          <a:prstGeom prst="rect">
            <a:avLst/>
          </a:prstGeom>
          <a:noFill/>
        </p:spPr>
        <p:txBody>
          <a:bodyPr wrap="none" rtlCol="0">
            <a:spAutoFit/>
          </a:bodyPr>
          <a:lstStyle/>
          <a:p>
            <a:pPr algn="ctr"/>
            <a:r>
              <a:rPr lang="en-US" altLang="zh-CN" sz="2800" b="1" dirty="0">
                <a:solidFill>
                  <a:srgbClr val="4B6075"/>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Background</a:t>
            </a:r>
            <a:endParaRPr lang="zh-CN" altLang="en-US" sz="2800" b="1" dirty="0">
              <a:solidFill>
                <a:srgbClr val="4B6075"/>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sp>
        <p:nvSpPr>
          <p:cNvPr id="27" name="箭头3"/>
          <p:cNvSpPr>
            <a:spLocks/>
          </p:cNvSpPr>
          <p:nvPr/>
        </p:nvSpPr>
        <p:spPr bwMode="gray">
          <a:xfrm flipV="1">
            <a:off x="1582405" y="3907644"/>
            <a:ext cx="1902571" cy="1635304"/>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82824" tIns="41411" rIns="82824" bIns="4141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200">
              <a:solidFill>
                <a:sysClr val="windowText" lastClr="00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28" name="箭头2"/>
          <p:cNvSpPr>
            <a:spLocks/>
          </p:cNvSpPr>
          <p:nvPr/>
        </p:nvSpPr>
        <p:spPr bwMode="gray">
          <a:xfrm rot="16200000">
            <a:off x="2599437" y="3245088"/>
            <a:ext cx="494910" cy="1299204"/>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65000"/>
            </a:schemeClr>
          </a:solidFill>
          <a:ln>
            <a:noFill/>
          </a:ln>
          <a:effectLst/>
        </p:spPr>
        <p:txBody>
          <a:bodyPr wrap="none" lIns="82824" tIns="41411" rIns="82824" bIns="4141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200">
              <a:solidFill>
                <a:sysClr val="windowText" lastClr="00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29" name="箭头1"/>
          <p:cNvSpPr>
            <a:spLocks/>
          </p:cNvSpPr>
          <p:nvPr/>
        </p:nvSpPr>
        <p:spPr bwMode="gray">
          <a:xfrm>
            <a:off x="1582405" y="2246433"/>
            <a:ext cx="1895543" cy="1761588"/>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82824" tIns="41411" rIns="82824" bIns="4141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200">
              <a:solidFill>
                <a:sysClr val="windowText" lastClr="00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30" name="文本1"/>
          <p:cNvSpPr>
            <a:spLocks noChangeArrowheads="1"/>
          </p:cNvSpPr>
          <p:nvPr/>
        </p:nvSpPr>
        <p:spPr bwMode="gray">
          <a:xfrm>
            <a:off x="5045868" y="1857695"/>
            <a:ext cx="6104145" cy="1195991"/>
          </a:xfrm>
          <a:prstGeom prst="roundRect">
            <a:avLst>
              <a:gd name="adj" fmla="val 11505"/>
            </a:avLst>
          </a:prstGeom>
          <a:noFill/>
          <a:ln w="15875" cap="flat" cmpd="sng" algn="ctr">
            <a:solidFill>
              <a:schemeClr val="tx1">
                <a:lumMod val="50000"/>
                <a:lumOff val="50000"/>
              </a:schemeClr>
            </a:solidFill>
            <a:prstDash val="solid"/>
          </a:ln>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en-US" altLang="zh-CN"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Classification is </a:t>
            </a:r>
            <a:r>
              <a:rPr lang="en-US" altLang="zh-CN" sz="16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one of the most popular topic of machine learning</a:t>
            </a:r>
            <a:r>
              <a:rPr lang="en-US" altLang="zh-CN"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 in 21 century. Many researchers have paid attention to binary class classification [2]. </a:t>
            </a:r>
            <a:endParaRPr lang="zh-CN" altLang="zh-CN"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31" name="标题1"/>
          <p:cNvSpPr>
            <a:spLocks noChangeArrowheads="1"/>
          </p:cNvSpPr>
          <p:nvPr/>
        </p:nvSpPr>
        <p:spPr bwMode="gray">
          <a:xfrm>
            <a:off x="3611241" y="1851574"/>
            <a:ext cx="1242605" cy="1202113"/>
          </a:xfrm>
          <a:prstGeom prst="roundRect">
            <a:avLst>
              <a:gd name="adj" fmla="val 11921"/>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chemeClr val="bg1"/>
                </a:solidFill>
                <a:latin typeface="Arial" panose="020B0604020202020204" pitchFamily="34" charset="0"/>
                <a:ea typeface="微软雅黑" pitchFamily="34" charset="-122"/>
                <a:cs typeface="Arial" panose="020B0604020202020204" pitchFamily="34" charset="0"/>
              </a:rPr>
              <a:t>Prevalent</a:t>
            </a:r>
            <a:endParaRPr lang="zh-CN" altLang="zh-CN" sz="16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32" name="文本2"/>
          <p:cNvSpPr>
            <a:spLocks noChangeArrowheads="1"/>
          </p:cNvSpPr>
          <p:nvPr/>
        </p:nvSpPr>
        <p:spPr bwMode="gray">
          <a:xfrm>
            <a:off x="5045868" y="3311072"/>
            <a:ext cx="6104145" cy="1192036"/>
          </a:xfrm>
          <a:prstGeom prst="roundRect">
            <a:avLst>
              <a:gd name="adj" fmla="val 11505"/>
            </a:avLst>
          </a:prstGeom>
          <a:noFill/>
          <a:ln w="15875" cap="flat" cmpd="sng" algn="ctr">
            <a:solidFill>
              <a:schemeClr val="tx1">
                <a:lumMod val="50000"/>
                <a:lumOff val="50000"/>
              </a:schemeClr>
            </a:solidFill>
            <a:prstDash val="solid"/>
          </a:ln>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en-US" altLang="zh-CN"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In</a:t>
            </a:r>
            <a:r>
              <a:rPr lang="zh-CN" altLang="en-US"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 </a:t>
            </a:r>
            <a:r>
              <a:rPr lang="en-US" altLang="zh-CN"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the real-word, </a:t>
            </a:r>
            <a:r>
              <a:rPr lang="en-US" altLang="zh-CN" sz="16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the data from many fields are imbalanced</a:t>
            </a:r>
            <a:r>
              <a:rPr lang="en-US" altLang="zh-CN"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 such as medical diagnosis, fraud detection and text classification [1].</a:t>
            </a:r>
            <a:endParaRPr lang="zh-CN" altLang="zh-CN"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33" name="标题2"/>
          <p:cNvSpPr>
            <a:spLocks noChangeArrowheads="1"/>
          </p:cNvSpPr>
          <p:nvPr/>
        </p:nvSpPr>
        <p:spPr bwMode="gray">
          <a:xfrm>
            <a:off x="3611241" y="3311072"/>
            <a:ext cx="1242607" cy="1192036"/>
          </a:xfrm>
          <a:prstGeom prst="roundRect">
            <a:avLst>
              <a:gd name="adj" fmla="val 11921"/>
            </a:avLst>
          </a:prstGeom>
          <a:solidFill>
            <a:schemeClr val="accent3"/>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chemeClr val="bg1"/>
                </a:solidFill>
                <a:latin typeface="Arial" panose="020B0604020202020204" pitchFamily="34" charset="0"/>
                <a:ea typeface="微软雅黑" pitchFamily="34" charset="-122"/>
                <a:cs typeface="Arial" panose="020B0604020202020204" pitchFamily="34" charset="0"/>
              </a:rPr>
              <a:t>Pervasive</a:t>
            </a:r>
            <a:endParaRPr lang="zh-CN" altLang="zh-CN" sz="16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34" name="文本3"/>
          <p:cNvSpPr>
            <a:spLocks noChangeArrowheads="1"/>
          </p:cNvSpPr>
          <p:nvPr/>
        </p:nvSpPr>
        <p:spPr bwMode="ltGray">
          <a:xfrm>
            <a:off x="5045868" y="4752144"/>
            <a:ext cx="6104145" cy="1181401"/>
          </a:xfrm>
          <a:prstGeom prst="roundRect">
            <a:avLst>
              <a:gd name="adj" fmla="val 11505"/>
            </a:avLst>
          </a:prstGeom>
          <a:noFill/>
          <a:ln w="15875" cap="flat" cmpd="sng" algn="ctr">
            <a:solidFill>
              <a:schemeClr val="tx1">
                <a:lumMod val="50000"/>
                <a:lumOff val="50000"/>
              </a:schemeClr>
            </a:solidFill>
            <a:prstDash val="solid"/>
          </a:ln>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en-US" altLang="zh-CN"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Class imbalance may cause the </a:t>
            </a:r>
            <a:r>
              <a:rPr lang="en-US" altLang="zh-CN" sz="16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decrease of classification accuracy</a:t>
            </a:r>
            <a:r>
              <a:rPr lang="en-US" altLang="zh-CN"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 Wrong Classification </a:t>
            </a:r>
            <a:r>
              <a:rPr lang="en-US" altLang="zh-CN" sz="16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may leads to catastrophe</a:t>
            </a:r>
            <a:r>
              <a:rPr lang="en-US" altLang="zh-CN"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 for instance, the waste of resources, time or money, even can endanger the lives [3, 4].</a:t>
            </a:r>
            <a:endParaRPr lang="zh-CN" altLang="zh-CN"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35" name="标题3"/>
          <p:cNvSpPr>
            <a:spLocks noChangeArrowheads="1"/>
          </p:cNvSpPr>
          <p:nvPr/>
        </p:nvSpPr>
        <p:spPr bwMode="gray">
          <a:xfrm>
            <a:off x="3611241" y="4752144"/>
            <a:ext cx="1242605" cy="1181401"/>
          </a:xfrm>
          <a:prstGeom prst="roundRect">
            <a:avLst>
              <a:gd name="adj" fmla="val 11921"/>
            </a:avLst>
          </a:prstGeom>
          <a:solidFill>
            <a:schemeClr val="accent4"/>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chemeClr val="bg1"/>
                </a:solidFill>
                <a:latin typeface="Arial" panose="020B0604020202020204" pitchFamily="34" charset="0"/>
                <a:ea typeface="微软雅黑" pitchFamily="34" charset="-122"/>
                <a:cs typeface="Arial" panose="020B0604020202020204" pitchFamily="34" charset="0"/>
              </a:rPr>
              <a:t>Severity</a:t>
            </a:r>
            <a:endParaRPr lang="zh-CN" altLang="zh-CN" sz="16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36" name="Oval 19"/>
          <p:cNvSpPr>
            <a:spLocks noChangeArrowheads="1"/>
          </p:cNvSpPr>
          <p:nvPr/>
        </p:nvSpPr>
        <p:spPr bwMode="auto">
          <a:xfrm>
            <a:off x="689974" y="3077567"/>
            <a:ext cx="2152429" cy="1693612"/>
          </a:xfrm>
          <a:prstGeom prst="ellipse">
            <a:avLst/>
          </a:prstGeom>
          <a:solidFill>
            <a:schemeClr val="accent1"/>
          </a:solidFill>
          <a:ln w="63500">
            <a:solidFill>
              <a:schemeClr val="bg1"/>
            </a:solidFill>
            <a:round/>
            <a:headEnd/>
            <a:tailEnd/>
          </a:ln>
          <a:effectLst>
            <a:outerShdw blurRad="127000" dist="38100" dir="5400000" algn="ctr" rotWithShape="0">
              <a:prstClr val="black">
                <a:alpha val="40000"/>
              </a:prstClr>
            </a:outerShdw>
          </a:effectLst>
        </p:spPr>
        <p:txBody>
          <a:bodyPr lIns="82824" tIns="41411" rIns="82824" bIns="41411" anchor="ctr"/>
          <a:lstStyle/>
          <a:p>
            <a:pPr algn="ctr">
              <a:lnSpc>
                <a:spcPct val="120000"/>
              </a:lnSpc>
              <a:defRPr/>
            </a:pPr>
            <a:r>
              <a:rPr lang="en-US" altLang="zh-CN" sz="1600"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Class Imbalance Classification </a:t>
            </a:r>
            <a:endParaRPr lang="zh-CN" altLang="en-US" sz="1600" b="1" kern="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15" name="直接连接符 14">
            <a:extLst>
              <a:ext uri="{FF2B5EF4-FFF2-40B4-BE49-F238E27FC236}">
                <a16:creationId xmlns:a16="http://schemas.microsoft.com/office/drawing/2014/main" id="{FD50D1BF-FDC5-4A61-98CA-0A1CC51FD29B}"/>
              </a:ext>
            </a:extLst>
          </p:cNvPr>
          <p:cNvCxnSpPr/>
          <p:nvPr/>
        </p:nvCxnSpPr>
        <p:spPr>
          <a:xfrm>
            <a:off x="186070" y="6310423"/>
            <a:ext cx="11855302" cy="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32F905B0-FF89-4A61-BD07-E93F1E942531}"/>
              </a:ext>
            </a:extLst>
          </p:cNvPr>
          <p:cNvSpPr txBox="1"/>
          <p:nvPr/>
        </p:nvSpPr>
        <p:spPr>
          <a:xfrm>
            <a:off x="171643" y="6310423"/>
            <a:ext cx="10122066" cy="584775"/>
          </a:xfrm>
          <a:prstGeom prst="rect">
            <a:avLst/>
          </a:prstGeom>
          <a:noFill/>
        </p:spPr>
        <p:txBody>
          <a:bodyPr wrap="none" rtlCol="0">
            <a:spAutoFit/>
          </a:bodyPr>
          <a:lstStyle/>
          <a:p>
            <a:pPr lvl="0" algn="just">
              <a:buSzPts val="1100"/>
            </a:pP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[1] Guo, X., Yin, Y., Dong, C., Yang, G., &amp; Zhou, G. (2008, October). On the class imbalance problem. In </a:t>
            </a:r>
            <a:r>
              <a:rPr lang="en-US" altLang="zh-CN" sz="8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2008 Fourth international conference on natural computation</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(Vol. 4, pp. 192-201). IEEE.</a:t>
            </a:r>
            <a:endParaRPr lang="zh-CN" altLang="zh-CN" sz="800" kern="100" dirty="0">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endParaRPr>
          </a:p>
          <a:p>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[2] Castro, C. L., &amp; Braga, A. P. (2013). Novel cost-sensitive approach to improve the multilayer perceptron performance on imbalanced data. </a:t>
            </a:r>
            <a:r>
              <a:rPr lang="en-US" altLang="zh-CN" sz="8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IEEE transactions on neural networks and learning systems</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a:t>
            </a:r>
            <a:r>
              <a:rPr lang="en-US" altLang="zh-CN" sz="8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24</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(6), 888-899.</a:t>
            </a:r>
            <a:endParaRPr lang="zh-CN" altLang="zh-CN" sz="800" kern="100" dirty="0">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endParaRPr>
          </a:p>
          <a:p>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[3] Elkan, C. (2001, August). The foundations of cost-sensitive learning. In </a:t>
            </a:r>
            <a:r>
              <a:rPr lang="en-US" altLang="zh-CN" sz="8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International joint conference on artificial intelligence</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(Vol. 17, No. 1, pp. 973-978). Lawrence Erlbaum Associates Ltd.</a:t>
            </a:r>
            <a:endParaRPr lang="zh-CN" altLang="zh-CN" sz="800" kern="100" dirty="0">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endParaRPr>
          </a:p>
          <a:p>
            <a:r>
              <a:rPr lang="de-DE"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[4] Sammut, C., &amp; Webb, G. I. (Eds.). </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(2011). </a:t>
            </a:r>
            <a:r>
              <a:rPr lang="en-US" altLang="zh-CN" sz="8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Encyclopedia of machine learning</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Springer Science &amp; Business Media.</a:t>
            </a:r>
            <a:endParaRPr lang="zh-CN" altLang="zh-CN" sz="800" kern="100" dirty="0">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587680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p:cNvSpPr txBox="1"/>
          <p:nvPr/>
        </p:nvSpPr>
        <p:spPr>
          <a:xfrm>
            <a:off x="4304484" y="308670"/>
            <a:ext cx="3583032" cy="523220"/>
          </a:xfrm>
          <a:prstGeom prst="rect">
            <a:avLst/>
          </a:prstGeom>
          <a:noFill/>
        </p:spPr>
        <p:txBody>
          <a:bodyPr wrap="none" rtlCol="0">
            <a:spAutoFit/>
          </a:bodyPr>
          <a:lstStyle/>
          <a:p>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Data-Preprocessing</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grpSp>
        <p:nvGrpSpPr>
          <p:cNvPr id="25" name="组合 24">
            <a:extLst>
              <a:ext uri="{FF2B5EF4-FFF2-40B4-BE49-F238E27FC236}">
                <a16:creationId xmlns:a16="http://schemas.microsoft.com/office/drawing/2014/main" id="{568BC664-3942-4F6D-88F0-0A36B2B82D71}"/>
              </a:ext>
            </a:extLst>
          </p:cNvPr>
          <p:cNvGrpSpPr>
            <a:grpSpLocks/>
          </p:cNvGrpSpPr>
          <p:nvPr/>
        </p:nvGrpSpPr>
        <p:grpSpPr bwMode="auto">
          <a:xfrm>
            <a:off x="266222" y="2624924"/>
            <a:ext cx="2054273" cy="1608151"/>
            <a:chOff x="1203711" y="2904673"/>
            <a:chExt cx="1935848" cy="1512817"/>
          </a:xfrm>
          <a:effectLst>
            <a:outerShdw blurRad="127000" dist="38100" dir="8100000" algn="tr" rotWithShape="0">
              <a:prstClr val="black">
                <a:alpha val="40000"/>
              </a:prstClr>
            </a:outerShdw>
          </a:effectLst>
        </p:grpSpPr>
        <p:sp>
          <p:nvSpPr>
            <p:cNvPr id="26" name="Oval 8">
              <a:extLst>
                <a:ext uri="{FF2B5EF4-FFF2-40B4-BE49-F238E27FC236}">
                  <a16:creationId xmlns:a16="http://schemas.microsoft.com/office/drawing/2014/main" id="{C825B6DF-979F-47FB-8A3F-B3127D7106BF}"/>
                </a:ext>
              </a:extLst>
            </p:cNvPr>
            <p:cNvSpPr>
              <a:spLocks noChangeArrowheads="1"/>
            </p:cNvSpPr>
            <p:nvPr/>
          </p:nvSpPr>
          <p:spPr bwMode="auto">
            <a:xfrm>
              <a:off x="1414177" y="2904673"/>
              <a:ext cx="1514918" cy="1512817"/>
            </a:xfrm>
            <a:prstGeom prst="ellipse">
              <a:avLst/>
            </a:prstGeom>
            <a:solidFill>
              <a:schemeClr val="accent2"/>
            </a:solidFill>
            <a:ln w="76200">
              <a:solidFill>
                <a:srgbClr val="FFFFFF"/>
              </a:solidFill>
              <a:round/>
              <a:headEnd/>
              <a:tailEnd/>
            </a:ln>
          </p:spPr>
          <p:txBody>
            <a:bodyPr/>
            <a:lstStyle/>
            <a:p>
              <a:pPr>
                <a:defRPr/>
              </a:pPr>
              <a:endParaRPr lang="zh-CN" altLang="en-US" sz="1867">
                <a:solidFill>
                  <a:schemeClr val="bg1"/>
                </a:solidFill>
                <a:latin typeface="微软雅黑" pitchFamily="34" charset="-122"/>
                <a:ea typeface="微软雅黑" pitchFamily="34" charset="-122"/>
              </a:endParaRPr>
            </a:p>
          </p:txBody>
        </p:sp>
        <p:sp>
          <p:nvSpPr>
            <p:cNvPr id="27" name="Text Box 9">
              <a:extLst>
                <a:ext uri="{FF2B5EF4-FFF2-40B4-BE49-F238E27FC236}">
                  <a16:creationId xmlns:a16="http://schemas.microsoft.com/office/drawing/2014/main" id="{D23F6C8C-F93D-45F6-840B-640F7DB88493}"/>
                </a:ext>
              </a:extLst>
            </p:cNvPr>
            <p:cNvSpPr txBox="1">
              <a:spLocks noChangeArrowheads="1"/>
            </p:cNvSpPr>
            <p:nvPr/>
          </p:nvSpPr>
          <p:spPr bwMode="auto">
            <a:xfrm>
              <a:off x="1203711" y="3310306"/>
              <a:ext cx="1935848" cy="620173"/>
            </a:xfrm>
            <a:prstGeom prst="rect">
              <a:avLst/>
            </a:prstGeom>
            <a:noFill/>
            <a:ln w="50800">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b="1" dirty="0">
                  <a:solidFill>
                    <a:schemeClr val="bg1"/>
                  </a:solidFill>
                  <a:latin typeface="微软雅黑" pitchFamily="34" charset="-122"/>
                  <a:ea typeface="微软雅黑" pitchFamily="34" charset="-122"/>
                </a:rPr>
                <a:t>Data </a:t>
              </a:r>
            </a:p>
            <a:p>
              <a:pPr algn="ctr" eaLnBrk="1" hangingPunct="1"/>
              <a:r>
                <a:rPr lang="en-US" altLang="zh-CN" b="1" dirty="0">
                  <a:solidFill>
                    <a:schemeClr val="bg1"/>
                  </a:solidFill>
                  <a:latin typeface="微软雅黑" pitchFamily="34" charset="-122"/>
                  <a:ea typeface="微软雅黑" pitchFamily="34" charset="-122"/>
                </a:rPr>
                <a:t>Cleaning</a:t>
              </a:r>
              <a:endParaRPr lang="zh-CN" altLang="en-US" b="1" dirty="0">
                <a:solidFill>
                  <a:schemeClr val="bg1"/>
                </a:solidFill>
                <a:latin typeface="微软雅黑" pitchFamily="34" charset="-122"/>
                <a:ea typeface="微软雅黑" pitchFamily="34" charset="-122"/>
              </a:endParaRPr>
            </a:p>
          </p:txBody>
        </p:sp>
      </p:grpSp>
      <p:graphicFrame>
        <p:nvGraphicFramePr>
          <p:cNvPr id="29" name="图表 28">
            <a:extLst>
              <a:ext uri="{FF2B5EF4-FFF2-40B4-BE49-F238E27FC236}">
                <a16:creationId xmlns:a16="http://schemas.microsoft.com/office/drawing/2014/main" id="{801D637C-1B35-4D95-8DB6-CDE48A2DE29E}"/>
              </a:ext>
            </a:extLst>
          </p:cNvPr>
          <p:cNvGraphicFramePr/>
          <p:nvPr>
            <p:extLst>
              <p:ext uri="{D42A27DB-BD31-4B8C-83A1-F6EECF244321}">
                <p14:modId xmlns:p14="http://schemas.microsoft.com/office/powerpoint/2010/main" val="4095076467"/>
              </p:ext>
            </p:extLst>
          </p:nvPr>
        </p:nvGraphicFramePr>
        <p:xfrm>
          <a:off x="4097163" y="1120040"/>
          <a:ext cx="2965960" cy="1936079"/>
        </p:xfrm>
        <a:graphic>
          <a:graphicData uri="http://schemas.openxmlformats.org/drawingml/2006/chart">
            <c:chart xmlns:c="http://schemas.openxmlformats.org/drawingml/2006/chart" xmlns:r="http://schemas.openxmlformats.org/officeDocument/2006/relationships" r:id="rId3"/>
          </a:graphicData>
        </a:graphic>
      </p:graphicFrame>
      <p:cxnSp>
        <p:nvCxnSpPr>
          <p:cNvPr id="4" name="直接箭头连接符 3">
            <a:extLst>
              <a:ext uri="{FF2B5EF4-FFF2-40B4-BE49-F238E27FC236}">
                <a16:creationId xmlns:a16="http://schemas.microsoft.com/office/drawing/2014/main" id="{518FE038-C7B6-423E-BEAF-05E5D17DD9FD}"/>
              </a:ext>
            </a:extLst>
          </p:cNvPr>
          <p:cNvCxnSpPr>
            <a:cxnSpLocks/>
            <a:endCxn id="5" idx="1"/>
          </p:cNvCxnSpPr>
          <p:nvPr/>
        </p:nvCxnSpPr>
        <p:spPr>
          <a:xfrm>
            <a:off x="4626754" y="2726622"/>
            <a:ext cx="419781" cy="7401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5C518126-6008-4C7F-93FF-D1A278FBFB91}"/>
              </a:ext>
            </a:extLst>
          </p:cNvPr>
          <p:cNvSpPr txBox="1"/>
          <p:nvPr/>
        </p:nvSpPr>
        <p:spPr>
          <a:xfrm>
            <a:off x="5046535" y="3235952"/>
            <a:ext cx="2016588" cy="461665"/>
          </a:xfrm>
          <a:prstGeom prst="rect">
            <a:avLst/>
          </a:prstGeom>
          <a:noFill/>
        </p:spPr>
        <p:txBody>
          <a:bodyPr wrap="square" rtlCol="0">
            <a:spAutoFit/>
          </a:bodyPr>
          <a:lstStyle/>
          <a:p>
            <a:r>
              <a:rPr lang="en-US" altLang="zh-CN" sz="1200" dirty="0">
                <a:solidFill>
                  <a:srgbClr val="444F53"/>
                </a:solidFill>
                <a:latin typeface="Arial" panose="020B0604020202020204" pitchFamily="34" charset="0"/>
                <a:cs typeface="Arial" panose="020B0604020202020204" pitchFamily="34" charset="0"/>
              </a:rPr>
              <a:t>Can be replaced with the median of this attribute</a:t>
            </a:r>
            <a:endParaRPr lang="zh-CN" altLang="en-US" sz="1200" dirty="0">
              <a:solidFill>
                <a:srgbClr val="444F53"/>
              </a:solidFill>
              <a:latin typeface="Arial" panose="020B0604020202020204" pitchFamily="34" charset="0"/>
              <a:cs typeface="Arial" panose="020B0604020202020204" pitchFamily="34" charset="0"/>
            </a:endParaRPr>
          </a:p>
        </p:txBody>
      </p:sp>
      <p:graphicFrame>
        <p:nvGraphicFramePr>
          <p:cNvPr id="33" name="图表 32">
            <a:extLst>
              <a:ext uri="{FF2B5EF4-FFF2-40B4-BE49-F238E27FC236}">
                <a16:creationId xmlns:a16="http://schemas.microsoft.com/office/drawing/2014/main" id="{B6A23AB3-5430-47DF-9607-193716C87DA9}"/>
              </a:ext>
            </a:extLst>
          </p:cNvPr>
          <p:cNvGraphicFramePr/>
          <p:nvPr>
            <p:extLst>
              <p:ext uri="{D42A27DB-BD31-4B8C-83A1-F6EECF244321}">
                <p14:modId xmlns:p14="http://schemas.microsoft.com/office/powerpoint/2010/main" val="4011549568"/>
              </p:ext>
            </p:extLst>
          </p:nvPr>
        </p:nvGraphicFramePr>
        <p:xfrm>
          <a:off x="8379883" y="1120040"/>
          <a:ext cx="2824910" cy="1936079"/>
        </p:xfrm>
        <a:graphic>
          <a:graphicData uri="http://schemas.openxmlformats.org/drawingml/2006/chart">
            <c:chart xmlns:c="http://schemas.openxmlformats.org/drawingml/2006/chart" xmlns:r="http://schemas.openxmlformats.org/officeDocument/2006/relationships" r:id="rId4"/>
          </a:graphicData>
        </a:graphic>
      </p:graphicFrame>
      <p:cxnSp>
        <p:nvCxnSpPr>
          <p:cNvPr id="35" name="直接箭头连接符 34">
            <a:extLst>
              <a:ext uri="{FF2B5EF4-FFF2-40B4-BE49-F238E27FC236}">
                <a16:creationId xmlns:a16="http://schemas.microsoft.com/office/drawing/2014/main" id="{FAB6F8AB-078A-4763-9BB5-7A3C9E3CCDC1}"/>
              </a:ext>
            </a:extLst>
          </p:cNvPr>
          <p:cNvCxnSpPr>
            <a:cxnSpLocks/>
            <a:endCxn id="6" idx="3"/>
          </p:cNvCxnSpPr>
          <p:nvPr/>
        </p:nvCxnSpPr>
        <p:spPr>
          <a:xfrm flipH="1">
            <a:off x="10485868" y="2624924"/>
            <a:ext cx="152016" cy="91111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C816A03E-F414-4D91-AC8B-F19052078E57}"/>
              </a:ext>
            </a:extLst>
          </p:cNvPr>
          <p:cNvSpPr txBox="1"/>
          <p:nvPr/>
        </p:nvSpPr>
        <p:spPr>
          <a:xfrm>
            <a:off x="7297094" y="3235952"/>
            <a:ext cx="3188774" cy="600164"/>
          </a:xfrm>
          <a:prstGeom prst="rect">
            <a:avLst/>
          </a:prstGeom>
          <a:noFill/>
        </p:spPr>
        <p:txBody>
          <a:bodyPr wrap="square" rtlCol="0">
            <a:spAutoFit/>
          </a:bodyPr>
          <a:lstStyle/>
          <a:p>
            <a:r>
              <a:rPr lang="en-US" altLang="zh-CN" sz="1100" dirty="0">
                <a:solidFill>
                  <a:srgbClr val="444F53"/>
                </a:solidFill>
                <a:latin typeface="Arial" panose="020B0604020202020204" pitchFamily="34" charset="0"/>
                <a:cs typeface="Arial" panose="020B0604020202020204" pitchFamily="34" charset="0"/>
              </a:rPr>
              <a:t>Can be converted into dummy variable:</a:t>
            </a:r>
          </a:p>
          <a:p>
            <a:r>
              <a:rPr lang="en-US" altLang="zh-CN" sz="1100" dirty="0">
                <a:solidFill>
                  <a:srgbClr val="444F53"/>
                </a:solidFill>
                <a:effectLst/>
                <a:latin typeface="Arial" panose="020B0604020202020204" pitchFamily="34" charset="0"/>
                <a:ea typeface="等线" panose="02010600030101010101" pitchFamily="2" charset="-122"/>
                <a:cs typeface="Arial" panose="020B0604020202020204" pitchFamily="34" charset="0"/>
              </a:rPr>
              <a:t>IS_SEX_MALE, IS_SEX_FEMALE, IS_SEX_NA for M, F and ?, respectively</a:t>
            </a:r>
            <a:endParaRPr lang="zh-CN" altLang="en-US" sz="1100" dirty="0">
              <a:solidFill>
                <a:srgbClr val="444F53"/>
              </a:solidFill>
              <a:latin typeface="Arial" panose="020B0604020202020204" pitchFamily="34" charset="0"/>
              <a:cs typeface="Arial" panose="020B0604020202020204" pitchFamily="34" charset="0"/>
            </a:endParaRPr>
          </a:p>
        </p:txBody>
      </p:sp>
      <p:pic>
        <p:nvPicPr>
          <p:cNvPr id="40" name="图片 39">
            <a:extLst>
              <a:ext uri="{FF2B5EF4-FFF2-40B4-BE49-F238E27FC236}">
                <a16:creationId xmlns:a16="http://schemas.microsoft.com/office/drawing/2014/main" id="{89FD9975-003B-40C6-9A73-4A0223E77B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9884" y="3882283"/>
            <a:ext cx="3188774" cy="2551020"/>
          </a:xfrm>
          <a:prstGeom prst="rect">
            <a:avLst/>
          </a:prstGeom>
        </p:spPr>
      </p:pic>
      <p:pic>
        <p:nvPicPr>
          <p:cNvPr id="43" name="图片 42">
            <a:extLst>
              <a:ext uri="{FF2B5EF4-FFF2-40B4-BE49-F238E27FC236}">
                <a16:creationId xmlns:a16="http://schemas.microsoft.com/office/drawing/2014/main" id="{41882348-5C32-4C64-A42C-DA3F1C5B85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7163" y="3882283"/>
            <a:ext cx="3264037" cy="2611230"/>
          </a:xfrm>
          <a:prstGeom prst="rect">
            <a:avLst/>
          </a:prstGeom>
        </p:spPr>
      </p:pic>
      <p:cxnSp>
        <p:nvCxnSpPr>
          <p:cNvPr id="45" name="直接箭头连接符 44">
            <a:extLst>
              <a:ext uri="{FF2B5EF4-FFF2-40B4-BE49-F238E27FC236}">
                <a16:creationId xmlns:a16="http://schemas.microsoft.com/office/drawing/2014/main" id="{F64CA89C-4366-4C19-8809-CD2B488AE717}"/>
              </a:ext>
            </a:extLst>
          </p:cNvPr>
          <p:cNvCxnSpPr>
            <a:cxnSpLocks/>
            <a:endCxn id="50" idx="0"/>
          </p:cNvCxnSpPr>
          <p:nvPr/>
        </p:nvCxnSpPr>
        <p:spPr>
          <a:xfrm>
            <a:off x="5831353" y="6106512"/>
            <a:ext cx="1994116" cy="959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F2FB8181-AEEB-4FC1-84CA-3A568182D244}"/>
              </a:ext>
            </a:extLst>
          </p:cNvPr>
          <p:cNvCxnSpPr>
            <a:cxnSpLocks/>
            <a:endCxn id="50" idx="0"/>
          </p:cNvCxnSpPr>
          <p:nvPr/>
        </p:nvCxnSpPr>
        <p:spPr>
          <a:xfrm flipH="1">
            <a:off x="7825469" y="6106512"/>
            <a:ext cx="2085094" cy="959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8B1C9032-9030-486B-8856-A2E82CEE0352}"/>
              </a:ext>
            </a:extLst>
          </p:cNvPr>
          <p:cNvSpPr txBox="1"/>
          <p:nvPr/>
        </p:nvSpPr>
        <p:spPr>
          <a:xfrm>
            <a:off x="6158324" y="6202470"/>
            <a:ext cx="3334289" cy="646331"/>
          </a:xfrm>
          <a:prstGeom prst="rect">
            <a:avLst/>
          </a:prstGeom>
          <a:noFill/>
        </p:spPr>
        <p:txBody>
          <a:bodyPr wrap="square" rtlCol="0">
            <a:spAutoFit/>
          </a:bodyPr>
          <a:lstStyle/>
          <a:p>
            <a:pPr algn="ctr"/>
            <a:r>
              <a:rPr lang="en-US" altLang="zh-CN" sz="1200" dirty="0">
                <a:solidFill>
                  <a:srgbClr val="444F53"/>
                </a:solidFill>
                <a:latin typeface="Arial" panose="020B0604020202020204" pitchFamily="34" charset="0"/>
                <a:cs typeface="Arial" panose="020B0604020202020204" pitchFamily="34" charset="0"/>
              </a:rPr>
              <a:t>Outliers: Delete this sample or replace this value with the median of this attribute or deleted directly</a:t>
            </a:r>
            <a:endParaRPr lang="zh-CN" altLang="en-US" sz="1200" dirty="0">
              <a:solidFill>
                <a:srgbClr val="444F5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37808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p:cNvSpPr txBox="1"/>
          <p:nvPr/>
        </p:nvSpPr>
        <p:spPr>
          <a:xfrm>
            <a:off x="4304484" y="352146"/>
            <a:ext cx="3583032" cy="523220"/>
          </a:xfrm>
          <a:prstGeom prst="rect">
            <a:avLst/>
          </a:prstGeom>
          <a:noFill/>
        </p:spPr>
        <p:txBody>
          <a:bodyPr wrap="none" rtlCol="0">
            <a:spAutoFit/>
          </a:bodyPr>
          <a:lstStyle/>
          <a:p>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Data-Preprocessing</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grpSp>
        <p:nvGrpSpPr>
          <p:cNvPr id="4" name="组合 3">
            <a:extLst>
              <a:ext uri="{FF2B5EF4-FFF2-40B4-BE49-F238E27FC236}">
                <a16:creationId xmlns:a16="http://schemas.microsoft.com/office/drawing/2014/main" id="{A20BB678-F367-486C-B6F5-99843274B1C3}"/>
              </a:ext>
            </a:extLst>
          </p:cNvPr>
          <p:cNvGrpSpPr>
            <a:grpSpLocks/>
          </p:cNvGrpSpPr>
          <p:nvPr/>
        </p:nvGrpSpPr>
        <p:grpSpPr bwMode="auto">
          <a:xfrm>
            <a:off x="258589" y="2624924"/>
            <a:ext cx="2054273" cy="1608151"/>
            <a:chOff x="1203714" y="2904673"/>
            <a:chExt cx="1935848" cy="1512817"/>
          </a:xfrm>
          <a:effectLst>
            <a:outerShdw blurRad="127000" dist="38100" dir="8100000" algn="tr" rotWithShape="0">
              <a:prstClr val="black">
                <a:alpha val="40000"/>
              </a:prstClr>
            </a:outerShdw>
          </a:effectLst>
        </p:grpSpPr>
        <p:sp>
          <p:nvSpPr>
            <p:cNvPr id="5" name="Oval 8">
              <a:extLst>
                <a:ext uri="{FF2B5EF4-FFF2-40B4-BE49-F238E27FC236}">
                  <a16:creationId xmlns:a16="http://schemas.microsoft.com/office/drawing/2014/main" id="{70B9440F-100E-4627-A979-C978A164BDAB}"/>
                </a:ext>
              </a:extLst>
            </p:cNvPr>
            <p:cNvSpPr>
              <a:spLocks noChangeArrowheads="1"/>
            </p:cNvSpPr>
            <p:nvPr/>
          </p:nvSpPr>
          <p:spPr bwMode="auto">
            <a:xfrm>
              <a:off x="1414179" y="2904673"/>
              <a:ext cx="1514920" cy="1512817"/>
            </a:xfrm>
            <a:prstGeom prst="ellipse">
              <a:avLst/>
            </a:prstGeom>
            <a:solidFill>
              <a:schemeClr val="accent4"/>
            </a:solidFill>
            <a:ln w="76200">
              <a:solidFill>
                <a:srgbClr val="FFFFFF"/>
              </a:solidFill>
              <a:round/>
              <a:headEnd/>
              <a:tailEnd/>
            </a:ln>
          </p:spPr>
          <p:txBody>
            <a:bodyPr/>
            <a:lstStyle/>
            <a:p>
              <a:pPr>
                <a:defRPr/>
              </a:pPr>
              <a:endParaRPr lang="zh-CN" altLang="en-US" sz="1867">
                <a:solidFill>
                  <a:schemeClr val="bg1"/>
                </a:solidFill>
                <a:latin typeface="微软雅黑" pitchFamily="34" charset="-122"/>
                <a:ea typeface="微软雅黑" pitchFamily="34" charset="-122"/>
              </a:endParaRPr>
            </a:p>
          </p:txBody>
        </p:sp>
        <p:sp>
          <p:nvSpPr>
            <p:cNvPr id="6" name="Text Box 9">
              <a:extLst>
                <a:ext uri="{FF2B5EF4-FFF2-40B4-BE49-F238E27FC236}">
                  <a16:creationId xmlns:a16="http://schemas.microsoft.com/office/drawing/2014/main" id="{1CAB130D-03BC-474B-84CA-8368C41289CF}"/>
                </a:ext>
              </a:extLst>
            </p:cNvPr>
            <p:cNvSpPr txBox="1">
              <a:spLocks noChangeArrowheads="1"/>
            </p:cNvSpPr>
            <p:nvPr/>
          </p:nvSpPr>
          <p:spPr bwMode="auto">
            <a:xfrm>
              <a:off x="1203714" y="3350988"/>
              <a:ext cx="1935848" cy="620173"/>
            </a:xfrm>
            <a:prstGeom prst="rect">
              <a:avLst/>
            </a:prstGeom>
            <a:noFill/>
            <a:ln w="50800">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b="1" dirty="0">
                  <a:solidFill>
                    <a:schemeClr val="bg1"/>
                  </a:solidFill>
                  <a:latin typeface="微软雅黑" pitchFamily="34" charset="-122"/>
                  <a:ea typeface="微软雅黑" pitchFamily="34" charset="-122"/>
                </a:rPr>
                <a:t>Feature</a:t>
              </a:r>
            </a:p>
            <a:p>
              <a:pPr algn="ctr" eaLnBrk="1" hangingPunct="1"/>
              <a:r>
                <a:rPr lang="en-US" altLang="zh-CN" b="1" dirty="0">
                  <a:solidFill>
                    <a:schemeClr val="bg1"/>
                  </a:solidFill>
                  <a:latin typeface="微软雅黑" pitchFamily="34" charset="-122"/>
                  <a:ea typeface="微软雅黑" pitchFamily="34" charset="-122"/>
                </a:rPr>
                <a:t>Encoding</a:t>
              </a:r>
              <a:endParaRPr lang="zh-CN" altLang="en-US" b="1" dirty="0">
                <a:solidFill>
                  <a:schemeClr val="bg1"/>
                </a:solidFill>
                <a:latin typeface="微软雅黑" pitchFamily="34" charset="-122"/>
                <a:ea typeface="微软雅黑" pitchFamily="34" charset="-122"/>
              </a:endParaRPr>
            </a:p>
          </p:txBody>
        </p:sp>
      </p:grpSp>
      <p:graphicFrame>
        <p:nvGraphicFramePr>
          <p:cNvPr id="2" name="表格 1">
            <a:extLst>
              <a:ext uri="{FF2B5EF4-FFF2-40B4-BE49-F238E27FC236}">
                <a16:creationId xmlns:a16="http://schemas.microsoft.com/office/drawing/2014/main" id="{F21BAB41-07F1-4AD1-9747-EBA7E281A60B}"/>
              </a:ext>
            </a:extLst>
          </p:cNvPr>
          <p:cNvGraphicFramePr>
            <a:graphicFrameLocks noGrp="1"/>
          </p:cNvGraphicFramePr>
          <p:nvPr>
            <p:extLst>
              <p:ext uri="{D42A27DB-BD31-4B8C-83A1-F6EECF244321}">
                <p14:modId xmlns:p14="http://schemas.microsoft.com/office/powerpoint/2010/main" val="3145416834"/>
              </p:ext>
            </p:extLst>
          </p:nvPr>
        </p:nvGraphicFramePr>
        <p:xfrm>
          <a:off x="3400612" y="2336065"/>
          <a:ext cx="8259480" cy="2845110"/>
        </p:xfrm>
        <a:graphic>
          <a:graphicData uri="http://schemas.openxmlformats.org/drawingml/2006/table">
            <a:tbl>
              <a:tblPr firstRow="1" firstCol="1" bandRow="1">
                <a:tableStyleId>{5C22544A-7EE6-4342-B048-85BDC9FD1C3A}</a:tableStyleId>
              </a:tblPr>
              <a:tblGrid>
                <a:gridCol w="1179510">
                  <a:extLst>
                    <a:ext uri="{9D8B030D-6E8A-4147-A177-3AD203B41FA5}">
                      <a16:colId xmlns:a16="http://schemas.microsoft.com/office/drawing/2014/main" val="3375143357"/>
                    </a:ext>
                  </a:extLst>
                </a:gridCol>
                <a:gridCol w="1179510">
                  <a:extLst>
                    <a:ext uri="{9D8B030D-6E8A-4147-A177-3AD203B41FA5}">
                      <a16:colId xmlns:a16="http://schemas.microsoft.com/office/drawing/2014/main" val="837782444"/>
                    </a:ext>
                  </a:extLst>
                </a:gridCol>
                <a:gridCol w="1179510">
                  <a:extLst>
                    <a:ext uri="{9D8B030D-6E8A-4147-A177-3AD203B41FA5}">
                      <a16:colId xmlns:a16="http://schemas.microsoft.com/office/drawing/2014/main" val="598612532"/>
                    </a:ext>
                  </a:extLst>
                </a:gridCol>
                <a:gridCol w="1179510">
                  <a:extLst>
                    <a:ext uri="{9D8B030D-6E8A-4147-A177-3AD203B41FA5}">
                      <a16:colId xmlns:a16="http://schemas.microsoft.com/office/drawing/2014/main" val="2260354948"/>
                    </a:ext>
                  </a:extLst>
                </a:gridCol>
                <a:gridCol w="1180480">
                  <a:extLst>
                    <a:ext uri="{9D8B030D-6E8A-4147-A177-3AD203B41FA5}">
                      <a16:colId xmlns:a16="http://schemas.microsoft.com/office/drawing/2014/main" val="3187234445"/>
                    </a:ext>
                  </a:extLst>
                </a:gridCol>
                <a:gridCol w="1180480">
                  <a:extLst>
                    <a:ext uri="{9D8B030D-6E8A-4147-A177-3AD203B41FA5}">
                      <a16:colId xmlns:a16="http://schemas.microsoft.com/office/drawing/2014/main" val="808083162"/>
                    </a:ext>
                  </a:extLst>
                </a:gridCol>
                <a:gridCol w="1180480">
                  <a:extLst>
                    <a:ext uri="{9D8B030D-6E8A-4147-A177-3AD203B41FA5}">
                      <a16:colId xmlns:a16="http://schemas.microsoft.com/office/drawing/2014/main" val="957782246"/>
                    </a:ext>
                  </a:extLst>
                </a:gridCol>
              </a:tblGrid>
              <a:tr h="847365">
                <a:tc>
                  <a:txBody>
                    <a:bodyPr/>
                    <a:lstStyle/>
                    <a:p>
                      <a:pPr algn="ctr">
                        <a:lnSpc>
                          <a:spcPct val="150000"/>
                        </a:lnSpc>
                        <a:spcBef>
                          <a:spcPts val="1200"/>
                        </a:spcBef>
                        <a:spcAft>
                          <a:spcPts val="1200"/>
                        </a:spcAft>
                      </a:pPr>
                      <a:r>
                        <a:rPr lang="en-US" sz="1600" kern="100" dirty="0">
                          <a:effectLst/>
                        </a:rPr>
                        <a:t>Raw Number</a:t>
                      </a:r>
                      <a:endParaRPr lang="zh-CN" sz="16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600" kern="100" dirty="0">
                          <a:effectLst/>
                        </a:rPr>
                        <a:t>Referral Source</a:t>
                      </a:r>
                      <a:endParaRPr lang="zh-CN" sz="16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R w="12700" cmpd="sng">
                      <a:noFill/>
                    </a:lnR>
                  </a:tcPr>
                </a:tc>
                <a:tc>
                  <a:txBody>
                    <a:bodyPr/>
                    <a:lstStyle/>
                    <a:p>
                      <a:pPr algn="l">
                        <a:lnSpc>
                          <a:spcPct val="150000"/>
                        </a:lnSpc>
                        <a:spcBef>
                          <a:spcPts val="1200"/>
                        </a:spcBef>
                        <a:spcAft>
                          <a:spcPts val="1200"/>
                        </a:spcAft>
                      </a:pPr>
                      <a:r>
                        <a:rPr lang="en-US" sz="1000" kern="100" dirty="0">
                          <a:effectLst/>
                        </a:rPr>
                        <a:t> </a:t>
                      </a:r>
                      <a:endParaRPr lang="zh-CN" sz="10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150000"/>
                        </a:lnSpc>
                        <a:spcBef>
                          <a:spcPts val="1200"/>
                        </a:spcBef>
                        <a:spcAft>
                          <a:spcPts val="1200"/>
                        </a:spcAft>
                      </a:pPr>
                      <a:r>
                        <a:rPr lang="en-US" sz="1600" kern="100" dirty="0">
                          <a:effectLst/>
                        </a:rPr>
                        <a:t>RSource1</a:t>
                      </a:r>
                      <a:endParaRPr lang="zh-CN" sz="16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mpd="sng">
                      <a:noFill/>
                    </a:lnL>
                  </a:tcPr>
                </a:tc>
                <a:tc>
                  <a:txBody>
                    <a:bodyPr/>
                    <a:lstStyle/>
                    <a:p>
                      <a:pPr algn="ctr">
                        <a:lnSpc>
                          <a:spcPct val="150000"/>
                        </a:lnSpc>
                        <a:spcBef>
                          <a:spcPts val="1200"/>
                        </a:spcBef>
                        <a:spcAft>
                          <a:spcPts val="1200"/>
                        </a:spcAft>
                      </a:pPr>
                      <a:r>
                        <a:rPr lang="en-US" sz="1600" kern="100" dirty="0">
                          <a:effectLst/>
                        </a:rPr>
                        <a:t>RSource2</a:t>
                      </a:r>
                      <a:endParaRPr lang="zh-CN" sz="16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600" kern="100">
                          <a:effectLst/>
                        </a:rPr>
                        <a:t>RSource3</a:t>
                      </a:r>
                      <a:endParaRPr lang="zh-CN" sz="16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600" kern="100">
                          <a:effectLst/>
                        </a:rPr>
                        <a:t>RSource4</a:t>
                      </a:r>
                      <a:endParaRPr lang="zh-CN" sz="16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98335966"/>
                  </a:ext>
                </a:extLst>
              </a:tr>
              <a:tr h="399549">
                <a:tc>
                  <a:txBody>
                    <a:bodyPr/>
                    <a:lstStyle/>
                    <a:p>
                      <a:pPr algn="ctr">
                        <a:lnSpc>
                          <a:spcPct val="150000"/>
                        </a:lnSpc>
                        <a:spcBef>
                          <a:spcPts val="1200"/>
                        </a:spcBef>
                        <a:spcAft>
                          <a:spcPts val="1200"/>
                        </a:spcAft>
                      </a:pPr>
                      <a:r>
                        <a:rPr lang="en-US" sz="1600" kern="100">
                          <a:effectLst/>
                        </a:rPr>
                        <a:t>1</a:t>
                      </a:r>
                      <a:endParaRPr lang="zh-CN" sz="16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600" kern="100" dirty="0">
                          <a:effectLst/>
                        </a:rPr>
                        <a:t>SVI</a:t>
                      </a:r>
                      <a:endParaRPr lang="zh-CN" sz="16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R w="12700" cmpd="sng">
                      <a:noFill/>
                    </a:lnR>
                  </a:tcPr>
                </a:tc>
                <a:tc rowSpan="2">
                  <a:txBody>
                    <a:bodyPr/>
                    <a:lstStyle/>
                    <a:p>
                      <a:pPr algn="ctr">
                        <a:lnSpc>
                          <a:spcPct val="150000"/>
                        </a:lnSpc>
                        <a:spcBef>
                          <a:spcPts val="1200"/>
                        </a:spcBef>
                        <a:spcAft>
                          <a:spcPts val="1200"/>
                        </a:spcAft>
                      </a:pPr>
                      <a:r>
                        <a:rPr lang="en-US" sz="3200" kern="100" dirty="0">
                          <a:solidFill>
                            <a:srgbClr val="444F53"/>
                          </a:solidFill>
                          <a:effectLst/>
                          <a:sym typeface="Wingdings" panose="05000000000000000000" pitchFamily="2" charset="2"/>
                        </a:rPr>
                        <a:t></a:t>
                      </a:r>
                      <a:endParaRPr lang="zh-CN" sz="1800" kern="100" dirty="0">
                        <a:solidFill>
                          <a:srgbClr val="444F53"/>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lnSpc>
                          <a:spcPct val="150000"/>
                        </a:lnSpc>
                        <a:spcBef>
                          <a:spcPts val="1200"/>
                        </a:spcBef>
                        <a:spcAft>
                          <a:spcPts val="1200"/>
                        </a:spcAft>
                      </a:pPr>
                      <a:r>
                        <a:rPr lang="en-US" sz="1600" kern="100">
                          <a:effectLst/>
                        </a:rPr>
                        <a:t>1</a:t>
                      </a:r>
                      <a:endParaRPr lang="zh-CN" sz="16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mpd="sng">
                      <a:noFill/>
                    </a:lnL>
                  </a:tcPr>
                </a:tc>
                <a:tc>
                  <a:txBody>
                    <a:bodyPr/>
                    <a:lstStyle/>
                    <a:p>
                      <a:pPr algn="ctr">
                        <a:lnSpc>
                          <a:spcPct val="150000"/>
                        </a:lnSpc>
                        <a:spcBef>
                          <a:spcPts val="1200"/>
                        </a:spcBef>
                        <a:spcAft>
                          <a:spcPts val="1200"/>
                        </a:spcAft>
                      </a:pPr>
                      <a:r>
                        <a:rPr lang="en-US" sz="1600" kern="100" dirty="0">
                          <a:effectLst/>
                        </a:rPr>
                        <a:t>0</a:t>
                      </a:r>
                      <a:endParaRPr lang="zh-CN" sz="16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600" kern="100">
                          <a:effectLst/>
                        </a:rPr>
                        <a:t>0</a:t>
                      </a:r>
                      <a:endParaRPr lang="zh-CN" sz="16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600" kern="100">
                          <a:effectLst/>
                        </a:rPr>
                        <a:t>0</a:t>
                      </a:r>
                      <a:endParaRPr lang="zh-CN" sz="16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32956442"/>
                  </a:ext>
                </a:extLst>
              </a:tr>
              <a:tr h="399549">
                <a:tc>
                  <a:txBody>
                    <a:bodyPr/>
                    <a:lstStyle/>
                    <a:p>
                      <a:pPr algn="ctr">
                        <a:lnSpc>
                          <a:spcPct val="150000"/>
                        </a:lnSpc>
                        <a:spcBef>
                          <a:spcPts val="1200"/>
                        </a:spcBef>
                        <a:spcAft>
                          <a:spcPts val="1200"/>
                        </a:spcAft>
                      </a:pPr>
                      <a:r>
                        <a:rPr lang="en-US" sz="1600" kern="100">
                          <a:effectLst/>
                        </a:rPr>
                        <a:t>2</a:t>
                      </a:r>
                      <a:endParaRPr lang="zh-CN" sz="16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600" kern="100" dirty="0">
                          <a:effectLst/>
                        </a:rPr>
                        <a:t>STMW</a:t>
                      </a:r>
                      <a:endParaRPr lang="zh-CN" sz="16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R w="12700" cmpd="sng">
                      <a:noFill/>
                    </a:lnR>
                  </a:tcPr>
                </a:tc>
                <a:tc vMerge="1">
                  <a:txBody>
                    <a:bodyPr/>
                    <a:lstStyle/>
                    <a:p>
                      <a:endParaRPr lang="zh-CN" altLang="en-US"/>
                    </a:p>
                  </a:txBody>
                  <a:tcPr/>
                </a:tc>
                <a:tc>
                  <a:txBody>
                    <a:bodyPr/>
                    <a:lstStyle/>
                    <a:p>
                      <a:pPr algn="ctr">
                        <a:lnSpc>
                          <a:spcPct val="150000"/>
                        </a:lnSpc>
                        <a:spcBef>
                          <a:spcPts val="1200"/>
                        </a:spcBef>
                        <a:spcAft>
                          <a:spcPts val="1200"/>
                        </a:spcAft>
                      </a:pPr>
                      <a:r>
                        <a:rPr lang="en-US" sz="1600" kern="100">
                          <a:effectLst/>
                        </a:rPr>
                        <a:t>0</a:t>
                      </a:r>
                      <a:endParaRPr lang="zh-CN" sz="16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mpd="sng">
                      <a:noFill/>
                    </a:lnL>
                  </a:tcPr>
                </a:tc>
                <a:tc>
                  <a:txBody>
                    <a:bodyPr/>
                    <a:lstStyle/>
                    <a:p>
                      <a:pPr algn="ctr">
                        <a:lnSpc>
                          <a:spcPct val="150000"/>
                        </a:lnSpc>
                        <a:spcBef>
                          <a:spcPts val="1200"/>
                        </a:spcBef>
                        <a:spcAft>
                          <a:spcPts val="1200"/>
                        </a:spcAft>
                      </a:pPr>
                      <a:r>
                        <a:rPr lang="en-US" sz="1600" kern="100">
                          <a:effectLst/>
                        </a:rPr>
                        <a:t>0</a:t>
                      </a:r>
                      <a:endParaRPr lang="zh-CN" sz="16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600" kern="100" dirty="0">
                          <a:effectLst/>
                        </a:rPr>
                        <a:t>1</a:t>
                      </a:r>
                      <a:endParaRPr lang="zh-CN" sz="16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600" kern="100">
                          <a:effectLst/>
                        </a:rPr>
                        <a:t>0</a:t>
                      </a:r>
                      <a:endParaRPr lang="zh-CN" sz="16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66306054"/>
                  </a:ext>
                </a:extLst>
              </a:tr>
              <a:tr h="399549">
                <a:tc>
                  <a:txBody>
                    <a:bodyPr/>
                    <a:lstStyle/>
                    <a:p>
                      <a:pPr algn="ctr">
                        <a:lnSpc>
                          <a:spcPct val="150000"/>
                        </a:lnSpc>
                        <a:spcBef>
                          <a:spcPts val="1200"/>
                        </a:spcBef>
                        <a:spcAft>
                          <a:spcPts val="1200"/>
                        </a:spcAft>
                      </a:pPr>
                      <a:r>
                        <a:rPr lang="en-US" sz="1600" kern="100">
                          <a:effectLst/>
                        </a:rPr>
                        <a:t>3</a:t>
                      </a:r>
                      <a:endParaRPr lang="zh-CN" sz="16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600" kern="100" dirty="0">
                          <a:effectLst/>
                        </a:rPr>
                        <a:t>SVHD</a:t>
                      </a:r>
                      <a:endParaRPr lang="zh-CN" sz="16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R w="12700" cmpd="sng">
                      <a:noFill/>
                    </a:lnR>
                  </a:tcPr>
                </a:tc>
                <a:tc>
                  <a:txBody>
                    <a:bodyPr/>
                    <a:lstStyle/>
                    <a:p>
                      <a:pPr algn="l">
                        <a:lnSpc>
                          <a:spcPct val="150000"/>
                        </a:lnSpc>
                        <a:spcBef>
                          <a:spcPts val="1200"/>
                        </a:spcBef>
                        <a:spcAft>
                          <a:spcPts val="1200"/>
                        </a:spcAft>
                      </a:pPr>
                      <a:r>
                        <a:rPr lang="en-US" sz="1000" kern="100" dirty="0">
                          <a:effectLst/>
                        </a:rPr>
                        <a:t> </a:t>
                      </a:r>
                      <a:endParaRPr lang="zh-CN" sz="10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50000"/>
                        </a:lnSpc>
                        <a:spcBef>
                          <a:spcPts val="1200"/>
                        </a:spcBef>
                        <a:spcAft>
                          <a:spcPts val="1200"/>
                        </a:spcAft>
                      </a:pPr>
                      <a:r>
                        <a:rPr lang="en-US" sz="1600" kern="100">
                          <a:effectLst/>
                        </a:rPr>
                        <a:t>0</a:t>
                      </a:r>
                      <a:endParaRPr lang="zh-CN" sz="16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mpd="sng">
                      <a:noFill/>
                    </a:lnL>
                  </a:tcPr>
                </a:tc>
                <a:tc>
                  <a:txBody>
                    <a:bodyPr/>
                    <a:lstStyle/>
                    <a:p>
                      <a:pPr algn="ctr">
                        <a:lnSpc>
                          <a:spcPct val="150000"/>
                        </a:lnSpc>
                        <a:spcBef>
                          <a:spcPts val="1200"/>
                        </a:spcBef>
                        <a:spcAft>
                          <a:spcPts val="1200"/>
                        </a:spcAft>
                      </a:pPr>
                      <a:r>
                        <a:rPr lang="en-US" sz="1600" kern="100">
                          <a:effectLst/>
                        </a:rPr>
                        <a:t>0</a:t>
                      </a:r>
                      <a:endParaRPr lang="zh-CN" sz="16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600" kern="100" dirty="0">
                          <a:effectLst/>
                        </a:rPr>
                        <a:t>0</a:t>
                      </a:r>
                      <a:endParaRPr lang="zh-CN" sz="16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600" kern="100">
                          <a:effectLst/>
                        </a:rPr>
                        <a:t>1</a:t>
                      </a:r>
                      <a:endParaRPr lang="zh-CN" sz="16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31234155"/>
                  </a:ext>
                </a:extLst>
              </a:tr>
              <a:tr h="399549">
                <a:tc>
                  <a:txBody>
                    <a:bodyPr/>
                    <a:lstStyle/>
                    <a:p>
                      <a:pPr algn="ctr">
                        <a:lnSpc>
                          <a:spcPct val="150000"/>
                        </a:lnSpc>
                        <a:spcBef>
                          <a:spcPts val="1200"/>
                        </a:spcBef>
                        <a:spcAft>
                          <a:spcPts val="1200"/>
                        </a:spcAft>
                      </a:pPr>
                      <a:r>
                        <a:rPr lang="en-US" sz="1600" kern="100">
                          <a:effectLst/>
                        </a:rPr>
                        <a:t>4</a:t>
                      </a:r>
                      <a:endParaRPr lang="zh-CN" sz="16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600" kern="100" dirty="0">
                          <a:effectLst/>
                        </a:rPr>
                        <a:t>SVHC</a:t>
                      </a:r>
                      <a:endParaRPr lang="zh-CN" sz="16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R w="12700" cmpd="sng">
                      <a:noFill/>
                    </a:lnR>
                  </a:tcPr>
                </a:tc>
                <a:tc>
                  <a:txBody>
                    <a:bodyPr/>
                    <a:lstStyle/>
                    <a:p>
                      <a:pPr algn="l">
                        <a:lnSpc>
                          <a:spcPct val="150000"/>
                        </a:lnSpc>
                        <a:spcBef>
                          <a:spcPts val="1200"/>
                        </a:spcBef>
                        <a:spcAft>
                          <a:spcPts val="1200"/>
                        </a:spcAft>
                      </a:pPr>
                      <a:r>
                        <a:rPr lang="en-US" sz="1000" kern="100" dirty="0">
                          <a:effectLst/>
                        </a:rPr>
                        <a:t> </a:t>
                      </a:r>
                      <a:endParaRPr lang="zh-CN" sz="10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50000"/>
                        </a:lnSpc>
                        <a:spcBef>
                          <a:spcPts val="1200"/>
                        </a:spcBef>
                        <a:spcAft>
                          <a:spcPts val="1200"/>
                        </a:spcAft>
                      </a:pPr>
                      <a:r>
                        <a:rPr lang="en-US" sz="1600" kern="100">
                          <a:effectLst/>
                        </a:rPr>
                        <a:t>0</a:t>
                      </a:r>
                      <a:endParaRPr lang="zh-CN" sz="16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mpd="sng">
                      <a:noFill/>
                    </a:lnL>
                  </a:tcPr>
                </a:tc>
                <a:tc>
                  <a:txBody>
                    <a:bodyPr/>
                    <a:lstStyle/>
                    <a:p>
                      <a:pPr algn="ctr">
                        <a:lnSpc>
                          <a:spcPct val="150000"/>
                        </a:lnSpc>
                        <a:spcBef>
                          <a:spcPts val="1200"/>
                        </a:spcBef>
                        <a:spcAft>
                          <a:spcPts val="1200"/>
                        </a:spcAft>
                      </a:pPr>
                      <a:r>
                        <a:rPr lang="en-US" sz="1600" kern="100">
                          <a:effectLst/>
                        </a:rPr>
                        <a:t>1</a:t>
                      </a:r>
                      <a:endParaRPr lang="zh-CN" sz="16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600" kern="100" dirty="0">
                          <a:effectLst/>
                        </a:rPr>
                        <a:t>0</a:t>
                      </a:r>
                      <a:endParaRPr lang="zh-CN" sz="16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600" kern="100" dirty="0">
                          <a:effectLst/>
                        </a:rPr>
                        <a:t>0</a:t>
                      </a:r>
                      <a:endParaRPr lang="zh-CN" sz="16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5668920"/>
                  </a:ext>
                </a:extLst>
              </a:tr>
              <a:tr h="399549">
                <a:tc>
                  <a:txBody>
                    <a:bodyPr/>
                    <a:lstStyle/>
                    <a:p>
                      <a:pPr algn="ctr">
                        <a:lnSpc>
                          <a:spcPct val="150000"/>
                        </a:lnSpc>
                        <a:spcBef>
                          <a:spcPts val="1200"/>
                        </a:spcBef>
                        <a:spcAft>
                          <a:spcPts val="1200"/>
                        </a:spcAft>
                      </a:pPr>
                      <a:r>
                        <a:rPr lang="en-US" sz="1600" kern="100">
                          <a:effectLst/>
                        </a:rPr>
                        <a:t>5</a:t>
                      </a:r>
                      <a:endParaRPr lang="zh-CN" sz="16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600" kern="100" dirty="0">
                          <a:effectLst/>
                        </a:rPr>
                        <a:t>other</a:t>
                      </a:r>
                      <a:endParaRPr lang="zh-CN" sz="16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R w="12700" cmpd="sng">
                      <a:noFill/>
                    </a:lnR>
                  </a:tcPr>
                </a:tc>
                <a:tc>
                  <a:txBody>
                    <a:bodyPr/>
                    <a:lstStyle/>
                    <a:p>
                      <a:pPr algn="l">
                        <a:lnSpc>
                          <a:spcPct val="150000"/>
                        </a:lnSpc>
                        <a:spcBef>
                          <a:spcPts val="1200"/>
                        </a:spcBef>
                        <a:spcAft>
                          <a:spcPts val="1200"/>
                        </a:spcAft>
                      </a:pPr>
                      <a:r>
                        <a:rPr lang="en-US" sz="1000" kern="100" dirty="0">
                          <a:effectLst/>
                        </a:rPr>
                        <a:t> </a:t>
                      </a:r>
                      <a:endParaRPr lang="zh-CN" sz="10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50000"/>
                        </a:lnSpc>
                        <a:spcBef>
                          <a:spcPts val="1200"/>
                        </a:spcBef>
                        <a:spcAft>
                          <a:spcPts val="1200"/>
                        </a:spcAft>
                      </a:pPr>
                      <a:r>
                        <a:rPr lang="en-US" sz="1600" kern="100">
                          <a:effectLst/>
                        </a:rPr>
                        <a:t>0</a:t>
                      </a:r>
                      <a:endParaRPr lang="zh-CN" sz="16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mpd="sng">
                      <a:noFill/>
                    </a:lnL>
                  </a:tcPr>
                </a:tc>
                <a:tc>
                  <a:txBody>
                    <a:bodyPr/>
                    <a:lstStyle/>
                    <a:p>
                      <a:pPr algn="ctr">
                        <a:lnSpc>
                          <a:spcPct val="150000"/>
                        </a:lnSpc>
                        <a:spcBef>
                          <a:spcPts val="1200"/>
                        </a:spcBef>
                        <a:spcAft>
                          <a:spcPts val="1200"/>
                        </a:spcAft>
                      </a:pPr>
                      <a:r>
                        <a:rPr lang="en-US" sz="1600" kern="100">
                          <a:effectLst/>
                        </a:rPr>
                        <a:t>0</a:t>
                      </a:r>
                      <a:endParaRPr lang="zh-CN" sz="16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600" kern="100">
                          <a:effectLst/>
                        </a:rPr>
                        <a:t>0</a:t>
                      </a:r>
                      <a:endParaRPr lang="zh-CN" sz="16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50000"/>
                        </a:lnSpc>
                        <a:spcBef>
                          <a:spcPts val="1200"/>
                        </a:spcBef>
                        <a:spcAft>
                          <a:spcPts val="1200"/>
                        </a:spcAft>
                      </a:pPr>
                      <a:r>
                        <a:rPr lang="en-US" sz="1600" kern="100" dirty="0">
                          <a:effectLst/>
                        </a:rPr>
                        <a:t>0</a:t>
                      </a:r>
                      <a:endParaRPr lang="zh-CN" sz="16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21965126"/>
                  </a:ext>
                </a:extLst>
              </a:tr>
            </a:tbl>
          </a:graphicData>
        </a:graphic>
      </p:graphicFrame>
      <p:cxnSp>
        <p:nvCxnSpPr>
          <p:cNvPr id="7" name="直接箭头连接符 6">
            <a:extLst>
              <a:ext uri="{FF2B5EF4-FFF2-40B4-BE49-F238E27FC236}">
                <a16:creationId xmlns:a16="http://schemas.microsoft.com/office/drawing/2014/main" id="{9A8939BE-C60F-4DE7-B34A-E0F5FDC8B576}"/>
              </a:ext>
            </a:extLst>
          </p:cNvPr>
          <p:cNvCxnSpPr>
            <a:cxnSpLocks/>
          </p:cNvCxnSpPr>
          <p:nvPr/>
        </p:nvCxnSpPr>
        <p:spPr>
          <a:xfrm>
            <a:off x="5115859" y="1906494"/>
            <a:ext cx="0" cy="60362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F94CAB30-0E61-496D-AAAC-3155D216D053}"/>
              </a:ext>
            </a:extLst>
          </p:cNvPr>
          <p:cNvSpPr txBox="1"/>
          <p:nvPr/>
        </p:nvSpPr>
        <p:spPr>
          <a:xfrm>
            <a:off x="4279153" y="1468621"/>
            <a:ext cx="2027030" cy="369332"/>
          </a:xfrm>
          <a:prstGeom prst="rect">
            <a:avLst/>
          </a:prstGeom>
          <a:noFill/>
        </p:spPr>
        <p:txBody>
          <a:bodyPr wrap="none" rtlCol="0">
            <a:spAutoFit/>
          </a:bodyPr>
          <a:lstStyle/>
          <a:p>
            <a:r>
              <a:rPr lang="en-US" altLang="zh-CN" b="1" dirty="0">
                <a:solidFill>
                  <a:srgbClr val="FFC000"/>
                </a:solidFill>
                <a:latin typeface="Arial" panose="020B0604020202020204" pitchFamily="34" charset="0"/>
                <a:cs typeface="Arial" panose="020B0604020202020204" pitchFamily="34" charset="0"/>
              </a:rPr>
              <a:t>Categories Type </a:t>
            </a:r>
            <a:endParaRPr lang="zh-CN" altLang="en-US" b="1" dirty="0">
              <a:solidFill>
                <a:srgbClr val="FFC000"/>
              </a:solidFill>
              <a:latin typeface="Arial" panose="020B0604020202020204" pitchFamily="34" charset="0"/>
              <a:cs typeface="Arial" panose="020B0604020202020204" pitchFamily="34" charset="0"/>
            </a:endParaRPr>
          </a:p>
        </p:txBody>
      </p:sp>
      <p:cxnSp>
        <p:nvCxnSpPr>
          <p:cNvPr id="12" name="直接连接符 11">
            <a:extLst>
              <a:ext uri="{FF2B5EF4-FFF2-40B4-BE49-F238E27FC236}">
                <a16:creationId xmlns:a16="http://schemas.microsoft.com/office/drawing/2014/main" id="{D4D7DEFC-0E75-4B22-9652-F99E8FAE15D1}"/>
              </a:ext>
            </a:extLst>
          </p:cNvPr>
          <p:cNvCxnSpPr/>
          <p:nvPr/>
        </p:nvCxnSpPr>
        <p:spPr>
          <a:xfrm>
            <a:off x="186070" y="6310423"/>
            <a:ext cx="11855302" cy="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D2FCB5AD-422E-4509-BB0E-2852CC2FE028}"/>
              </a:ext>
            </a:extLst>
          </p:cNvPr>
          <p:cNvSpPr txBox="1"/>
          <p:nvPr/>
        </p:nvSpPr>
        <p:spPr>
          <a:xfrm>
            <a:off x="167101" y="6389885"/>
            <a:ext cx="1887440" cy="215444"/>
          </a:xfrm>
          <a:prstGeom prst="rect">
            <a:avLst/>
          </a:prstGeom>
          <a:noFill/>
        </p:spPr>
        <p:txBody>
          <a:bodyPr wrap="none" rtlCol="0">
            <a:spAutoFit/>
          </a:bodyPr>
          <a:lstStyle/>
          <a:p>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Yang, H. (2018). Data preprocessing.</a:t>
            </a:r>
            <a:endParaRPr lang="zh-CN" altLang="zh-CN" sz="800" kern="100" dirty="0">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791985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p:cNvSpPr txBox="1"/>
          <p:nvPr/>
        </p:nvSpPr>
        <p:spPr>
          <a:xfrm>
            <a:off x="4304484" y="311203"/>
            <a:ext cx="3583032" cy="523220"/>
          </a:xfrm>
          <a:prstGeom prst="rect">
            <a:avLst/>
          </a:prstGeom>
          <a:noFill/>
        </p:spPr>
        <p:txBody>
          <a:bodyPr wrap="none" rtlCol="0">
            <a:spAutoFit/>
          </a:bodyPr>
          <a:lstStyle/>
          <a:p>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Data-Preprocessing</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grpSp>
        <p:nvGrpSpPr>
          <p:cNvPr id="4" name="组合 3">
            <a:extLst>
              <a:ext uri="{FF2B5EF4-FFF2-40B4-BE49-F238E27FC236}">
                <a16:creationId xmlns:a16="http://schemas.microsoft.com/office/drawing/2014/main" id="{A71728BA-DCC9-4B7D-B548-9F949C8E2A2C}"/>
              </a:ext>
            </a:extLst>
          </p:cNvPr>
          <p:cNvGrpSpPr>
            <a:grpSpLocks/>
          </p:cNvGrpSpPr>
          <p:nvPr/>
        </p:nvGrpSpPr>
        <p:grpSpPr bwMode="auto">
          <a:xfrm>
            <a:off x="268884" y="2624925"/>
            <a:ext cx="2054272" cy="1608149"/>
            <a:chOff x="1208803" y="2904671"/>
            <a:chExt cx="1935848" cy="1512816"/>
          </a:xfrm>
          <a:effectLst>
            <a:outerShdw blurRad="127000" dist="38100" dir="8100000" algn="tr" rotWithShape="0">
              <a:prstClr val="black">
                <a:alpha val="40000"/>
              </a:prstClr>
            </a:outerShdw>
          </a:effectLst>
        </p:grpSpPr>
        <p:sp>
          <p:nvSpPr>
            <p:cNvPr id="5" name="Oval 8">
              <a:extLst>
                <a:ext uri="{FF2B5EF4-FFF2-40B4-BE49-F238E27FC236}">
                  <a16:creationId xmlns:a16="http://schemas.microsoft.com/office/drawing/2014/main" id="{56BA370C-2D90-4D89-BC92-DC37D984317C}"/>
                </a:ext>
              </a:extLst>
            </p:cNvPr>
            <p:cNvSpPr>
              <a:spLocks noChangeArrowheads="1"/>
            </p:cNvSpPr>
            <p:nvPr/>
          </p:nvSpPr>
          <p:spPr bwMode="auto">
            <a:xfrm>
              <a:off x="1414180" y="2904671"/>
              <a:ext cx="1514919" cy="1512816"/>
            </a:xfrm>
            <a:prstGeom prst="ellipse">
              <a:avLst/>
            </a:prstGeom>
            <a:solidFill>
              <a:schemeClr val="accent1">
                <a:lumMod val="75000"/>
              </a:schemeClr>
            </a:solidFill>
            <a:ln w="76200">
              <a:solidFill>
                <a:srgbClr val="FFFFFF"/>
              </a:solidFill>
              <a:round/>
              <a:headEnd/>
              <a:tailEnd/>
            </a:ln>
          </p:spPr>
          <p:txBody>
            <a:bodyPr/>
            <a:lstStyle/>
            <a:p>
              <a:pPr>
                <a:defRPr/>
              </a:pPr>
              <a:endParaRPr lang="zh-CN" altLang="en-US" sz="1867">
                <a:solidFill>
                  <a:schemeClr val="bg1"/>
                </a:solidFill>
                <a:latin typeface="微软雅黑" pitchFamily="34" charset="-122"/>
                <a:ea typeface="微软雅黑" pitchFamily="34" charset="-122"/>
              </a:endParaRPr>
            </a:p>
          </p:txBody>
        </p:sp>
        <p:sp>
          <p:nvSpPr>
            <p:cNvPr id="6" name="Text Box 9">
              <a:extLst>
                <a:ext uri="{FF2B5EF4-FFF2-40B4-BE49-F238E27FC236}">
                  <a16:creationId xmlns:a16="http://schemas.microsoft.com/office/drawing/2014/main" id="{157D7D46-5FB7-4BD4-812E-006F282C174A}"/>
                </a:ext>
              </a:extLst>
            </p:cNvPr>
            <p:cNvSpPr txBox="1">
              <a:spLocks noChangeArrowheads="1"/>
            </p:cNvSpPr>
            <p:nvPr/>
          </p:nvSpPr>
          <p:spPr bwMode="auto">
            <a:xfrm>
              <a:off x="1208803" y="3350990"/>
              <a:ext cx="1935848" cy="620173"/>
            </a:xfrm>
            <a:prstGeom prst="rect">
              <a:avLst/>
            </a:prstGeom>
            <a:noFill/>
            <a:ln w="50800">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600" b="1" dirty="0">
                  <a:solidFill>
                    <a:schemeClr val="bg1"/>
                  </a:solidFill>
                  <a:latin typeface="微软雅黑" pitchFamily="34" charset="-122"/>
                  <a:ea typeface="微软雅黑" pitchFamily="34" charset="-122"/>
                </a:rPr>
                <a:t>Data</a:t>
              </a:r>
            </a:p>
            <a:p>
              <a:pPr algn="ctr" eaLnBrk="1" hangingPunct="1"/>
              <a:r>
                <a:rPr lang="en-US" altLang="zh-CN" sz="1600" b="1" dirty="0">
                  <a:solidFill>
                    <a:schemeClr val="bg1"/>
                  </a:solidFill>
                  <a:latin typeface="微软雅黑" pitchFamily="34" charset="-122"/>
                  <a:ea typeface="微软雅黑" pitchFamily="34" charset="-122"/>
                </a:rPr>
                <a:t>Normalization</a:t>
              </a:r>
              <a:endParaRPr lang="zh-CN" altLang="en-US" sz="1600" b="1" dirty="0">
                <a:solidFill>
                  <a:schemeClr val="bg1"/>
                </a:solidFill>
                <a:latin typeface="微软雅黑" pitchFamily="34" charset="-122"/>
                <a:ea typeface="微软雅黑" pitchFamily="34" charset="-122"/>
              </a:endParaRPr>
            </a:p>
          </p:txBody>
        </p:sp>
      </p:grpSp>
      <mc:AlternateContent xmlns:mc="http://schemas.openxmlformats.org/markup-compatibility/2006">
        <mc:Choice xmlns:a14="http://schemas.microsoft.com/office/drawing/2010/main" Requires="a14">
          <p:graphicFrame>
            <p:nvGraphicFramePr>
              <p:cNvPr id="2" name="表格 1">
                <a:extLst>
                  <a:ext uri="{FF2B5EF4-FFF2-40B4-BE49-F238E27FC236}">
                    <a16:creationId xmlns:a16="http://schemas.microsoft.com/office/drawing/2014/main" id="{6B103CF6-4616-4FBA-9E55-E2E1F1362A72}"/>
                  </a:ext>
                </a:extLst>
              </p:cNvPr>
              <p:cNvGraphicFramePr>
                <a:graphicFrameLocks noGrp="1"/>
              </p:cNvGraphicFramePr>
              <p:nvPr>
                <p:extLst>
                  <p:ext uri="{D42A27DB-BD31-4B8C-83A1-F6EECF244321}">
                    <p14:modId xmlns:p14="http://schemas.microsoft.com/office/powerpoint/2010/main" val="314755995"/>
                  </p:ext>
                </p:extLst>
              </p:nvPr>
            </p:nvGraphicFramePr>
            <p:xfrm>
              <a:off x="3492499" y="2170585"/>
              <a:ext cx="7623735" cy="2496564"/>
            </p:xfrm>
            <a:graphic>
              <a:graphicData uri="http://schemas.openxmlformats.org/drawingml/2006/table">
                <a:tbl>
                  <a:tblPr firstRow="1" firstCol="1" bandRow="1">
                    <a:tableStyleId>{5C22544A-7EE6-4342-B048-85BDC9FD1C3A}</a:tableStyleId>
                  </a:tblPr>
                  <a:tblGrid>
                    <a:gridCol w="2886857">
                      <a:extLst>
                        <a:ext uri="{9D8B030D-6E8A-4147-A177-3AD203B41FA5}">
                          <a16:colId xmlns:a16="http://schemas.microsoft.com/office/drawing/2014/main" val="1052304293"/>
                        </a:ext>
                      </a:extLst>
                    </a:gridCol>
                    <a:gridCol w="4736878">
                      <a:extLst>
                        <a:ext uri="{9D8B030D-6E8A-4147-A177-3AD203B41FA5}">
                          <a16:colId xmlns:a16="http://schemas.microsoft.com/office/drawing/2014/main" val="2836535284"/>
                        </a:ext>
                      </a:extLst>
                    </a:gridCol>
                  </a:tblGrid>
                  <a:tr h="872996">
                    <a:tc>
                      <a:txBody>
                        <a:bodyPr/>
                        <a:lstStyle/>
                        <a:p>
                          <a:pPr algn="just">
                            <a:lnSpc>
                              <a:spcPct val="150000"/>
                            </a:lnSpc>
                            <a:spcBef>
                              <a:spcPts val="1200"/>
                            </a:spcBef>
                            <a:spcAft>
                              <a:spcPts val="1200"/>
                            </a:spcAft>
                          </a:pPr>
                          <a:r>
                            <a:rPr lang="en-US" sz="1600" kern="100" dirty="0">
                              <a:effectLst/>
                            </a:rPr>
                            <a:t>Min-Max Normalization </a:t>
                          </a:r>
                          <a:endParaRPr lang="zh-CN" sz="16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l">
                            <a:lnSpc>
                              <a:spcPct val="150000"/>
                            </a:lnSpc>
                            <a:spcBef>
                              <a:spcPts val="1200"/>
                            </a:spcBef>
                            <a:spcAft>
                              <a:spcPts val="1200"/>
                            </a:spcAft>
                          </a:pPr>
                          <a14:m>
                            <m:oMathPara xmlns:m="http://schemas.openxmlformats.org/officeDocument/2006/math">
                              <m:oMathParaPr>
                                <m:jc m:val="centerGroup"/>
                              </m:oMathParaPr>
                              <m:oMath xmlns:m="http://schemas.openxmlformats.org/officeDocument/2006/math">
                                <m:sSup>
                                  <m:sSupPr>
                                    <m:ctrlPr>
                                      <a:rPr lang="zh-CN" sz="1400" i="1" kern="100" smtClean="0">
                                        <a:solidFill>
                                          <a:schemeClr val="tx1"/>
                                        </a:solidFill>
                                        <a:effectLst/>
                                        <a:latin typeface="Cambria Math" panose="02040503050406030204" pitchFamily="18" charset="0"/>
                                      </a:rPr>
                                    </m:ctrlPr>
                                  </m:sSupPr>
                                  <m:e>
                                    <m:r>
                                      <a:rPr lang="en-US" sz="1400" kern="100">
                                        <a:solidFill>
                                          <a:schemeClr val="tx1"/>
                                        </a:solidFill>
                                        <a:effectLst/>
                                        <a:latin typeface="Cambria Math" panose="02040503050406030204" pitchFamily="18" charset="0"/>
                                      </a:rPr>
                                      <m:t>𝑣</m:t>
                                    </m:r>
                                  </m:e>
                                  <m:sup>
                                    <m:r>
                                      <a:rPr lang="en-US" sz="1400" kern="100">
                                        <a:solidFill>
                                          <a:schemeClr val="tx1"/>
                                        </a:solidFill>
                                        <a:effectLst/>
                                        <a:latin typeface="Cambria Math" panose="02040503050406030204" pitchFamily="18" charset="0"/>
                                      </a:rPr>
                                      <m:t>′</m:t>
                                    </m:r>
                                  </m:sup>
                                </m:sSup>
                                <m:r>
                                  <a:rPr lang="en-US" sz="1400" kern="100">
                                    <a:solidFill>
                                      <a:schemeClr val="tx1"/>
                                    </a:solidFill>
                                    <a:effectLst/>
                                    <a:latin typeface="Cambria Math" panose="02040503050406030204" pitchFamily="18" charset="0"/>
                                  </a:rPr>
                                  <m:t>=</m:t>
                                </m:r>
                                <m:f>
                                  <m:fPr>
                                    <m:ctrlPr>
                                      <a:rPr lang="zh-CN" sz="1400" i="1" kern="100">
                                        <a:solidFill>
                                          <a:schemeClr val="tx1"/>
                                        </a:solidFill>
                                        <a:effectLst/>
                                        <a:latin typeface="Cambria Math" panose="02040503050406030204" pitchFamily="18" charset="0"/>
                                      </a:rPr>
                                    </m:ctrlPr>
                                  </m:fPr>
                                  <m:num>
                                    <m:r>
                                      <a:rPr lang="en-US" sz="1400" kern="100">
                                        <a:solidFill>
                                          <a:schemeClr val="tx1"/>
                                        </a:solidFill>
                                        <a:effectLst/>
                                        <a:latin typeface="Cambria Math" panose="02040503050406030204" pitchFamily="18" charset="0"/>
                                      </a:rPr>
                                      <m:t>𝑣</m:t>
                                    </m:r>
                                    <m:r>
                                      <a:rPr lang="en-US" sz="1400" kern="100">
                                        <a:solidFill>
                                          <a:schemeClr val="tx1"/>
                                        </a:solidFill>
                                        <a:effectLst/>
                                        <a:latin typeface="Cambria Math" panose="02040503050406030204" pitchFamily="18" charset="0"/>
                                      </a:rPr>
                                      <m:t>−</m:t>
                                    </m:r>
                                    <m:sSub>
                                      <m:sSubPr>
                                        <m:ctrlPr>
                                          <a:rPr lang="zh-CN" sz="1400" i="1" kern="100">
                                            <a:solidFill>
                                              <a:schemeClr val="tx1"/>
                                            </a:solidFill>
                                            <a:effectLst/>
                                            <a:latin typeface="Cambria Math" panose="02040503050406030204" pitchFamily="18" charset="0"/>
                                          </a:rPr>
                                        </m:ctrlPr>
                                      </m:sSubPr>
                                      <m:e>
                                        <m:r>
                                          <a:rPr lang="en-US" sz="1400" kern="100">
                                            <a:solidFill>
                                              <a:schemeClr val="tx1"/>
                                            </a:solidFill>
                                            <a:effectLst/>
                                            <a:latin typeface="Cambria Math" panose="02040503050406030204" pitchFamily="18" charset="0"/>
                                          </a:rPr>
                                          <m:t>𝑚𝑖𝑛</m:t>
                                        </m:r>
                                      </m:e>
                                      <m:sub>
                                        <m:r>
                                          <a:rPr lang="en-US" sz="1400" kern="100">
                                            <a:solidFill>
                                              <a:schemeClr val="tx1"/>
                                            </a:solidFill>
                                            <a:effectLst/>
                                            <a:latin typeface="Cambria Math" panose="02040503050406030204" pitchFamily="18" charset="0"/>
                                          </a:rPr>
                                          <m:t>𝑎</m:t>
                                        </m:r>
                                      </m:sub>
                                    </m:sSub>
                                  </m:num>
                                  <m:den>
                                    <m:sSub>
                                      <m:sSubPr>
                                        <m:ctrlPr>
                                          <a:rPr lang="zh-CN" sz="1400" i="1" kern="100">
                                            <a:solidFill>
                                              <a:schemeClr val="tx1"/>
                                            </a:solidFill>
                                            <a:effectLst/>
                                            <a:latin typeface="Cambria Math" panose="02040503050406030204" pitchFamily="18" charset="0"/>
                                          </a:rPr>
                                        </m:ctrlPr>
                                      </m:sSubPr>
                                      <m:e>
                                        <m:r>
                                          <a:rPr lang="en-US" sz="1400" kern="100">
                                            <a:solidFill>
                                              <a:schemeClr val="tx1"/>
                                            </a:solidFill>
                                            <a:effectLst/>
                                            <a:latin typeface="Cambria Math" panose="02040503050406030204" pitchFamily="18" charset="0"/>
                                          </a:rPr>
                                          <m:t>𝑚𝑎𝑥</m:t>
                                        </m:r>
                                      </m:e>
                                      <m:sub>
                                        <m:r>
                                          <a:rPr lang="en-US" sz="1400" kern="100">
                                            <a:solidFill>
                                              <a:schemeClr val="tx1"/>
                                            </a:solidFill>
                                            <a:effectLst/>
                                            <a:latin typeface="Cambria Math" panose="02040503050406030204" pitchFamily="18" charset="0"/>
                                          </a:rPr>
                                          <m:t>𝑎</m:t>
                                        </m:r>
                                      </m:sub>
                                    </m:sSub>
                                    <m:r>
                                      <a:rPr lang="en-US" sz="1400" kern="100">
                                        <a:solidFill>
                                          <a:schemeClr val="tx1"/>
                                        </a:solidFill>
                                        <a:effectLst/>
                                        <a:latin typeface="Cambria Math" panose="02040503050406030204" pitchFamily="18" charset="0"/>
                                      </a:rPr>
                                      <m:t>−</m:t>
                                    </m:r>
                                    <m:sSub>
                                      <m:sSubPr>
                                        <m:ctrlPr>
                                          <a:rPr lang="zh-CN" sz="1400" i="1" kern="100">
                                            <a:solidFill>
                                              <a:schemeClr val="tx1"/>
                                            </a:solidFill>
                                            <a:effectLst/>
                                            <a:latin typeface="Cambria Math" panose="02040503050406030204" pitchFamily="18" charset="0"/>
                                          </a:rPr>
                                        </m:ctrlPr>
                                      </m:sSubPr>
                                      <m:e>
                                        <m:r>
                                          <a:rPr lang="en-US" sz="1400" kern="100">
                                            <a:solidFill>
                                              <a:schemeClr val="tx1"/>
                                            </a:solidFill>
                                            <a:effectLst/>
                                            <a:latin typeface="Cambria Math" panose="02040503050406030204" pitchFamily="18" charset="0"/>
                                          </a:rPr>
                                          <m:t>𝑚𝑖𝑛</m:t>
                                        </m:r>
                                      </m:e>
                                      <m:sub>
                                        <m:r>
                                          <a:rPr lang="en-US" sz="1400" kern="100">
                                            <a:solidFill>
                                              <a:schemeClr val="tx1"/>
                                            </a:solidFill>
                                            <a:effectLst/>
                                            <a:latin typeface="Cambria Math" panose="02040503050406030204" pitchFamily="18" charset="0"/>
                                          </a:rPr>
                                          <m:t>𝑎</m:t>
                                        </m:r>
                                      </m:sub>
                                    </m:sSub>
                                  </m:den>
                                </m:f>
                                <m:d>
                                  <m:dPr>
                                    <m:ctrlPr>
                                      <a:rPr lang="zh-CN" sz="1400" i="1" kern="100">
                                        <a:solidFill>
                                          <a:schemeClr val="tx1"/>
                                        </a:solidFill>
                                        <a:effectLst/>
                                        <a:latin typeface="Cambria Math" panose="02040503050406030204" pitchFamily="18" charset="0"/>
                                      </a:rPr>
                                    </m:ctrlPr>
                                  </m:dPr>
                                  <m:e>
                                    <m:r>
                                      <a:rPr lang="en-US" sz="1400" kern="100">
                                        <a:solidFill>
                                          <a:schemeClr val="tx1"/>
                                        </a:solidFill>
                                        <a:effectLst/>
                                        <a:latin typeface="Cambria Math" panose="02040503050406030204" pitchFamily="18" charset="0"/>
                                      </a:rPr>
                                      <m:t>𝑛𝑒</m:t>
                                    </m:r>
                                    <m:sSub>
                                      <m:sSubPr>
                                        <m:ctrlPr>
                                          <a:rPr lang="zh-CN" sz="1400" i="1" kern="100">
                                            <a:solidFill>
                                              <a:schemeClr val="tx1"/>
                                            </a:solidFill>
                                            <a:effectLst/>
                                            <a:latin typeface="Cambria Math" panose="02040503050406030204" pitchFamily="18" charset="0"/>
                                          </a:rPr>
                                        </m:ctrlPr>
                                      </m:sSubPr>
                                      <m:e>
                                        <m:r>
                                          <a:rPr lang="en-US" sz="1400" kern="100">
                                            <a:solidFill>
                                              <a:schemeClr val="tx1"/>
                                            </a:solidFill>
                                            <a:effectLst/>
                                            <a:latin typeface="Cambria Math" panose="02040503050406030204" pitchFamily="18" charset="0"/>
                                          </a:rPr>
                                          <m:t>𝑤</m:t>
                                        </m:r>
                                      </m:e>
                                      <m:sub>
                                        <m:sSub>
                                          <m:sSubPr>
                                            <m:ctrlPr>
                                              <a:rPr lang="zh-CN" sz="1400" i="1" kern="100">
                                                <a:solidFill>
                                                  <a:schemeClr val="tx1"/>
                                                </a:solidFill>
                                                <a:effectLst/>
                                                <a:latin typeface="Cambria Math" panose="02040503050406030204" pitchFamily="18" charset="0"/>
                                              </a:rPr>
                                            </m:ctrlPr>
                                          </m:sSubPr>
                                          <m:e>
                                            <m:r>
                                              <a:rPr lang="en-US" sz="1400" kern="100">
                                                <a:solidFill>
                                                  <a:schemeClr val="tx1"/>
                                                </a:solidFill>
                                                <a:effectLst/>
                                                <a:latin typeface="Cambria Math" panose="02040503050406030204" pitchFamily="18" charset="0"/>
                                              </a:rPr>
                                              <m:t>𝑚𝑎𝑥</m:t>
                                            </m:r>
                                          </m:e>
                                          <m:sub>
                                            <m:r>
                                              <a:rPr lang="en-US" sz="1400" kern="100">
                                                <a:solidFill>
                                                  <a:schemeClr val="tx1"/>
                                                </a:solidFill>
                                                <a:effectLst/>
                                                <a:latin typeface="Cambria Math" panose="02040503050406030204" pitchFamily="18" charset="0"/>
                                              </a:rPr>
                                              <m:t>𝑎</m:t>
                                            </m:r>
                                          </m:sub>
                                        </m:sSub>
                                      </m:sub>
                                    </m:sSub>
                                    <m:r>
                                      <a:rPr lang="en-US" sz="1400" kern="100">
                                        <a:solidFill>
                                          <a:schemeClr val="tx1"/>
                                        </a:solidFill>
                                        <a:effectLst/>
                                        <a:latin typeface="Cambria Math" panose="02040503050406030204" pitchFamily="18" charset="0"/>
                                      </a:rPr>
                                      <m:t>−</m:t>
                                    </m:r>
                                    <m:r>
                                      <a:rPr lang="en-US" sz="1400" kern="100">
                                        <a:solidFill>
                                          <a:schemeClr val="tx1"/>
                                        </a:solidFill>
                                        <a:effectLst/>
                                        <a:latin typeface="Cambria Math" panose="02040503050406030204" pitchFamily="18" charset="0"/>
                                      </a:rPr>
                                      <m:t>𝑛𝑒</m:t>
                                    </m:r>
                                    <m:sSub>
                                      <m:sSubPr>
                                        <m:ctrlPr>
                                          <a:rPr lang="zh-CN" sz="1400" i="1" kern="100">
                                            <a:solidFill>
                                              <a:schemeClr val="tx1"/>
                                            </a:solidFill>
                                            <a:effectLst/>
                                            <a:latin typeface="Cambria Math" panose="02040503050406030204" pitchFamily="18" charset="0"/>
                                          </a:rPr>
                                        </m:ctrlPr>
                                      </m:sSubPr>
                                      <m:e>
                                        <m:r>
                                          <a:rPr lang="en-US" sz="1400" kern="100">
                                            <a:solidFill>
                                              <a:schemeClr val="tx1"/>
                                            </a:solidFill>
                                            <a:effectLst/>
                                            <a:latin typeface="Cambria Math" panose="02040503050406030204" pitchFamily="18" charset="0"/>
                                          </a:rPr>
                                          <m:t>𝑤</m:t>
                                        </m:r>
                                      </m:e>
                                      <m:sub>
                                        <m:sSub>
                                          <m:sSubPr>
                                            <m:ctrlPr>
                                              <a:rPr lang="zh-CN" sz="1400" i="1" kern="100">
                                                <a:solidFill>
                                                  <a:schemeClr val="tx1"/>
                                                </a:solidFill>
                                                <a:effectLst/>
                                                <a:latin typeface="Cambria Math" panose="02040503050406030204" pitchFamily="18" charset="0"/>
                                              </a:rPr>
                                            </m:ctrlPr>
                                          </m:sSubPr>
                                          <m:e>
                                            <m:r>
                                              <a:rPr lang="en-US" sz="1400" kern="100">
                                                <a:solidFill>
                                                  <a:schemeClr val="tx1"/>
                                                </a:solidFill>
                                                <a:effectLst/>
                                                <a:latin typeface="Cambria Math" panose="02040503050406030204" pitchFamily="18" charset="0"/>
                                              </a:rPr>
                                              <m:t>𝑚𝑖𝑛</m:t>
                                            </m:r>
                                          </m:e>
                                          <m:sub>
                                            <m:r>
                                              <a:rPr lang="en-US" sz="1400" kern="100">
                                                <a:solidFill>
                                                  <a:schemeClr val="tx1"/>
                                                </a:solidFill>
                                                <a:effectLst/>
                                                <a:latin typeface="Cambria Math" panose="02040503050406030204" pitchFamily="18" charset="0"/>
                                              </a:rPr>
                                              <m:t>𝑎</m:t>
                                            </m:r>
                                          </m:sub>
                                        </m:sSub>
                                      </m:sub>
                                    </m:sSub>
                                  </m:e>
                                </m:d>
                                <m:r>
                                  <a:rPr lang="en-US" sz="1400" kern="100">
                                    <a:solidFill>
                                      <a:schemeClr val="tx1"/>
                                    </a:solidFill>
                                    <a:effectLst/>
                                    <a:latin typeface="Cambria Math" panose="02040503050406030204" pitchFamily="18" charset="0"/>
                                  </a:rPr>
                                  <m:t>+</m:t>
                                </m:r>
                                <m:r>
                                  <a:rPr lang="en-US" sz="1400" kern="100">
                                    <a:solidFill>
                                      <a:schemeClr val="tx1"/>
                                    </a:solidFill>
                                    <a:effectLst/>
                                    <a:latin typeface="Cambria Math" panose="02040503050406030204" pitchFamily="18" charset="0"/>
                                  </a:rPr>
                                  <m:t>𝑛𝑒</m:t>
                                </m:r>
                                <m:sSub>
                                  <m:sSubPr>
                                    <m:ctrlPr>
                                      <a:rPr lang="zh-CN" sz="1400" i="1" kern="100">
                                        <a:solidFill>
                                          <a:schemeClr val="tx1"/>
                                        </a:solidFill>
                                        <a:effectLst/>
                                        <a:latin typeface="Cambria Math" panose="02040503050406030204" pitchFamily="18" charset="0"/>
                                      </a:rPr>
                                    </m:ctrlPr>
                                  </m:sSubPr>
                                  <m:e>
                                    <m:r>
                                      <a:rPr lang="en-US" sz="1400" kern="100">
                                        <a:solidFill>
                                          <a:schemeClr val="tx1"/>
                                        </a:solidFill>
                                        <a:effectLst/>
                                        <a:latin typeface="Cambria Math" panose="02040503050406030204" pitchFamily="18" charset="0"/>
                                      </a:rPr>
                                      <m:t>𝑤</m:t>
                                    </m:r>
                                  </m:e>
                                  <m:sub>
                                    <m:sSub>
                                      <m:sSubPr>
                                        <m:ctrlPr>
                                          <a:rPr lang="zh-CN" sz="1400" i="1" kern="100">
                                            <a:solidFill>
                                              <a:schemeClr val="tx1"/>
                                            </a:solidFill>
                                            <a:effectLst/>
                                            <a:latin typeface="Cambria Math" panose="02040503050406030204" pitchFamily="18" charset="0"/>
                                          </a:rPr>
                                        </m:ctrlPr>
                                      </m:sSubPr>
                                      <m:e>
                                        <m:r>
                                          <a:rPr lang="en-US" sz="1400" kern="100">
                                            <a:solidFill>
                                              <a:schemeClr val="tx1"/>
                                            </a:solidFill>
                                            <a:effectLst/>
                                            <a:latin typeface="Cambria Math" panose="02040503050406030204" pitchFamily="18" charset="0"/>
                                          </a:rPr>
                                          <m:t>𝑚𝑖𝑛</m:t>
                                        </m:r>
                                      </m:e>
                                      <m:sub>
                                        <m:r>
                                          <a:rPr lang="en-US" sz="1400" kern="100">
                                            <a:solidFill>
                                              <a:schemeClr val="tx1"/>
                                            </a:solidFill>
                                            <a:effectLst/>
                                            <a:latin typeface="Cambria Math" panose="02040503050406030204" pitchFamily="18" charset="0"/>
                                          </a:rPr>
                                          <m:t>𝑎</m:t>
                                        </m:r>
                                      </m:sub>
                                    </m:sSub>
                                  </m:sub>
                                </m:sSub>
                              </m:oMath>
                            </m:oMathPara>
                          </a14:m>
                          <a:endParaRPr lang="zh-CN" sz="14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1768467715"/>
                      </a:ext>
                    </a:extLst>
                  </a:tr>
                  <a:tr h="824227">
                    <a:tc>
                      <a:txBody>
                        <a:bodyPr/>
                        <a:lstStyle/>
                        <a:p>
                          <a:pPr algn="just">
                            <a:lnSpc>
                              <a:spcPct val="150000"/>
                            </a:lnSpc>
                            <a:spcBef>
                              <a:spcPts val="1200"/>
                            </a:spcBef>
                            <a:spcAft>
                              <a:spcPts val="1200"/>
                            </a:spcAft>
                          </a:pPr>
                          <a:r>
                            <a:rPr lang="en-US" sz="1600" kern="100" dirty="0">
                              <a:effectLst/>
                            </a:rPr>
                            <a:t>Z-score Normalization</a:t>
                          </a:r>
                          <a:endParaRPr lang="zh-CN" sz="16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l">
                            <a:lnSpc>
                              <a:spcPct val="150000"/>
                            </a:lnSpc>
                            <a:spcBef>
                              <a:spcPts val="1200"/>
                            </a:spcBef>
                            <a:spcAft>
                              <a:spcPts val="1200"/>
                            </a:spcAft>
                          </a:pPr>
                          <a14:m>
                            <m:oMathPara xmlns:m="http://schemas.openxmlformats.org/officeDocument/2006/math">
                              <m:oMathParaPr>
                                <m:jc m:val="centerGroup"/>
                              </m:oMathParaPr>
                              <m:oMath xmlns:m="http://schemas.openxmlformats.org/officeDocument/2006/math">
                                <m:sSup>
                                  <m:sSupPr>
                                    <m:ctrlPr>
                                      <a:rPr lang="zh-CN" sz="1600" i="1" kern="100">
                                        <a:effectLst/>
                                        <a:latin typeface="Cambria Math" panose="02040503050406030204" pitchFamily="18" charset="0"/>
                                      </a:rPr>
                                    </m:ctrlPr>
                                  </m:sSupPr>
                                  <m:e>
                                    <m:r>
                                      <a:rPr lang="en-US" sz="1600" kern="100">
                                        <a:effectLst/>
                                        <a:latin typeface="Cambria Math" panose="02040503050406030204" pitchFamily="18" charset="0"/>
                                      </a:rPr>
                                      <m:t>𝑣</m:t>
                                    </m:r>
                                  </m:e>
                                  <m:sup>
                                    <m:r>
                                      <a:rPr lang="en-US" sz="1600" kern="100">
                                        <a:effectLst/>
                                        <a:latin typeface="Cambria Math" panose="02040503050406030204" pitchFamily="18" charset="0"/>
                                      </a:rPr>
                                      <m:t>′</m:t>
                                    </m:r>
                                  </m:sup>
                                </m:sSup>
                                <m:r>
                                  <a:rPr lang="en-US" sz="1600" kern="100">
                                    <a:effectLst/>
                                    <a:latin typeface="Cambria Math" panose="02040503050406030204" pitchFamily="18" charset="0"/>
                                  </a:rPr>
                                  <m:t>=</m:t>
                                </m:r>
                                <m:f>
                                  <m:fPr>
                                    <m:ctrlPr>
                                      <a:rPr lang="zh-CN" sz="1600" i="1" kern="100">
                                        <a:effectLst/>
                                        <a:latin typeface="Cambria Math" panose="02040503050406030204" pitchFamily="18" charset="0"/>
                                      </a:rPr>
                                    </m:ctrlPr>
                                  </m:fPr>
                                  <m:num>
                                    <m:r>
                                      <a:rPr lang="en-US" sz="1600" kern="100">
                                        <a:effectLst/>
                                        <a:latin typeface="Cambria Math" panose="02040503050406030204" pitchFamily="18" charset="0"/>
                                      </a:rPr>
                                      <m:t>𝑣</m:t>
                                    </m:r>
                                    <m:r>
                                      <a:rPr lang="en-US" sz="1600" kern="100">
                                        <a:effectLst/>
                                        <a:latin typeface="Cambria Math" panose="02040503050406030204" pitchFamily="18" charset="0"/>
                                      </a:rPr>
                                      <m:t>−</m:t>
                                    </m:r>
                                    <m:sSub>
                                      <m:sSubPr>
                                        <m:ctrlPr>
                                          <a:rPr lang="zh-CN" sz="1600" i="1" kern="100">
                                            <a:effectLst/>
                                            <a:latin typeface="Cambria Math" panose="02040503050406030204" pitchFamily="18" charset="0"/>
                                          </a:rPr>
                                        </m:ctrlPr>
                                      </m:sSubPr>
                                      <m:e>
                                        <m:r>
                                          <a:rPr lang="en-US" sz="1600" kern="100">
                                            <a:effectLst/>
                                            <a:latin typeface="Cambria Math" panose="02040503050406030204" pitchFamily="18" charset="0"/>
                                          </a:rPr>
                                          <m:t>𝑚𝑒𝑎𝑛</m:t>
                                        </m:r>
                                      </m:e>
                                      <m:sub>
                                        <m:r>
                                          <a:rPr lang="en-US" sz="1600" kern="100">
                                            <a:effectLst/>
                                            <a:latin typeface="Cambria Math" panose="02040503050406030204" pitchFamily="18" charset="0"/>
                                          </a:rPr>
                                          <m:t>𝑎</m:t>
                                        </m:r>
                                      </m:sub>
                                    </m:sSub>
                                  </m:num>
                                  <m:den>
                                    <m:r>
                                      <a:rPr lang="en-US" sz="1600" kern="100">
                                        <a:effectLst/>
                                        <a:latin typeface="Cambria Math" panose="02040503050406030204" pitchFamily="18" charset="0"/>
                                      </a:rPr>
                                      <m:t>𝑠𝑡𝑎𝑛𝑑</m:t>
                                    </m:r>
                                    <m:r>
                                      <a:rPr lang="en-US" sz="1600" kern="100">
                                        <a:effectLst/>
                                        <a:latin typeface="Cambria Math" panose="02040503050406030204" pitchFamily="18" charset="0"/>
                                      </a:rPr>
                                      <m:t>_</m:t>
                                    </m:r>
                                    <m:sSub>
                                      <m:sSubPr>
                                        <m:ctrlPr>
                                          <a:rPr lang="zh-CN" sz="1600" i="1" kern="100">
                                            <a:effectLst/>
                                            <a:latin typeface="Cambria Math" panose="02040503050406030204" pitchFamily="18" charset="0"/>
                                          </a:rPr>
                                        </m:ctrlPr>
                                      </m:sSubPr>
                                      <m:e>
                                        <m:r>
                                          <a:rPr lang="en-US" sz="1600" kern="100">
                                            <a:effectLst/>
                                            <a:latin typeface="Cambria Math" panose="02040503050406030204" pitchFamily="18" charset="0"/>
                                          </a:rPr>
                                          <m:t>𝑑𝑒𝑣</m:t>
                                        </m:r>
                                      </m:e>
                                      <m:sub>
                                        <m:r>
                                          <a:rPr lang="en-US" sz="1600" kern="100">
                                            <a:effectLst/>
                                            <a:latin typeface="Cambria Math" panose="02040503050406030204" pitchFamily="18" charset="0"/>
                                          </a:rPr>
                                          <m:t>𝑎</m:t>
                                        </m:r>
                                      </m:sub>
                                    </m:sSub>
                                  </m:den>
                                </m:f>
                              </m:oMath>
                            </m:oMathPara>
                          </a14:m>
                          <a:endParaRPr lang="zh-CN" sz="16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61950750"/>
                      </a:ext>
                    </a:extLst>
                  </a:tr>
                  <a:tr h="769800">
                    <a:tc>
                      <a:txBody>
                        <a:bodyPr/>
                        <a:lstStyle/>
                        <a:p>
                          <a:pPr algn="just">
                            <a:lnSpc>
                              <a:spcPct val="150000"/>
                            </a:lnSpc>
                            <a:spcBef>
                              <a:spcPts val="1200"/>
                            </a:spcBef>
                            <a:spcAft>
                              <a:spcPts val="1200"/>
                            </a:spcAft>
                          </a:pPr>
                          <a:r>
                            <a:rPr lang="en-US" sz="1600" kern="100" dirty="0">
                              <a:effectLst/>
                            </a:rPr>
                            <a:t>Decimal Scaling Normalization</a:t>
                          </a:r>
                          <a:endParaRPr lang="zh-CN" sz="16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l">
                            <a:lnSpc>
                              <a:spcPct val="150000"/>
                            </a:lnSpc>
                            <a:spcBef>
                              <a:spcPts val="1200"/>
                            </a:spcBef>
                            <a:spcAft>
                              <a:spcPts val="1200"/>
                            </a:spcAft>
                          </a:pPr>
                          <a14:m>
                            <m:oMathPara xmlns:m="http://schemas.openxmlformats.org/officeDocument/2006/math">
                              <m:oMathParaPr>
                                <m:jc m:val="centerGroup"/>
                              </m:oMathParaPr>
                              <m:oMath xmlns:m="http://schemas.openxmlformats.org/officeDocument/2006/math">
                                <m:sSup>
                                  <m:sSupPr>
                                    <m:ctrlPr>
                                      <a:rPr lang="zh-CN" sz="1600" i="1" kern="100">
                                        <a:effectLst/>
                                        <a:latin typeface="Cambria Math" panose="02040503050406030204" pitchFamily="18" charset="0"/>
                                      </a:rPr>
                                    </m:ctrlPr>
                                  </m:sSupPr>
                                  <m:e>
                                    <m:r>
                                      <a:rPr lang="en-US" sz="1600" kern="100">
                                        <a:effectLst/>
                                        <a:latin typeface="Cambria Math" panose="02040503050406030204" pitchFamily="18" charset="0"/>
                                      </a:rPr>
                                      <m:t>𝑣</m:t>
                                    </m:r>
                                  </m:e>
                                  <m:sup>
                                    <m:r>
                                      <a:rPr lang="en-US" sz="1600" kern="100">
                                        <a:effectLst/>
                                        <a:latin typeface="Cambria Math" panose="02040503050406030204" pitchFamily="18" charset="0"/>
                                      </a:rPr>
                                      <m:t>′</m:t>
                                    </m:r>
                                  </m:sup>
                                </m:sSup>
                                <m:r>
                                  <a:rPr lang="en-US" sz="1600" kern="100">
                                    <a:effectLst/>
                                    <a:latin typeface="Cambria Math" panose="02040503050406030204" pitchFamily="18" charset="0"/>
                                  </a:rPr>
                                  <m:t>=</m:t>
                                </m:r>
                                <m:f>
                                  <m:fPr>
                                    <m:ctrlPr>
                                      <a:rPr lang="zh-CN" sz="1600" i="1" kern="100">
                                        <a:effectLst/>
                                        <a:latin typeface="Cambria Math" panose="02040503050406030204" pitchFamily="18" charset="0"/>
                                      </a:rPr>
                                    </m:ctrlPr>
                                  </m:fPr>
                                  <m:num>
                                    <m:r>
                                      <a:rPr lang="en-US" sz="1600" kern="100">
                                        <a:effectLst/>
                                        <a:latin typeface="Cambria Math" panose="02040503050406030204" pitchFamily="18" charset="0"/>
                                      </a:rPr>
                                      <m:t>𝑣</m:t>
                                    </m:r>
                                  </m:num>
                                  <m:den>
                                    <m:sSup>
                                      <m:sSupPr>
                                        <m:ctrlPr>
                                          <a:rPr lang="zh-CN" sz="1600" i="1" kern="100">
                                            <a:effectLst/>
                                            <a:latin typeface="Cambria Math" panose="02040503050406030204" pitchFamily="18" charset="0"/>
                                          </a:rPr>
                                        </m:ctrlPr>
                                      </m:sSupPr>
                                      <m:e>
                                        <m:r>
                                          <a:rPr lang="en-US" sz="1600" kern="100">
                                            <a:effectLst/>
                                            <a:latin typeface="Cambria Math" panose="02040503050406030204" pitchFamily="18" charset="0"/>
                                          </a:rPr>
                                          <m:t>10</m:t>
                                        </m:r>
                                      </m:e>
                                      <m:sup>
                                        <m:r>
                                          <a:rPr lang="en-US" sz="1600" kern="100">
                                            <a:effectLst/>
                                            <a:latin typeface="Cambria Math" panose="02040503050406030204" pitchFamily="18" charset="0"/>
                                          </a:rPr>
                                          <m:t>𝑗</m:t>
                                        </m:r>
                                      </m:sup>
                                    </m:sSup>
                                  </m:den>
                                </m:f>
                              </m:oMath>
                            </m:oMathPara>
                          </a14:m>
                          <a:endParaRPr lang="zh-CN" sz="16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75125747"/>
                      </a:ext>
                    </a:extLst>
                  </a:tr>
                </a:tbl>
              </a:graphicData>
            </a:graphic>
          </p:graphicFrame>
        </mc:Choice>
        <mc:Fallback>
          <p:graphicFrame>
            <p:nvGraphicFramePr>
              <p:cNvPr id="2" name="表格 1">
                <a:extLst>
                  <a:ext uri="{FF2B5EF4-FFF2-40B4-BE49-F238E27FC236}">
                    <a16:creationId xmlns:a16="http://schemas.microsoft.com/office/drawing/2014/main" id="{6B103CF6-4616-4FBA-9E55-E2E1F1362A72}"/>
                  </a:ext>
                </a:extLst>
              </p:cNvPr>
              <p:cNvGraphicFramePr>
                <a:graphicFrameLocks noGrp="1"/>
              </p:cNvGraphicFramePr>
              <p:nvPr>
                <p:extLst>
                  <p:ext uri="{D42A27DB-BD31-4B8C-83A1-F6EECF244321}">
                    <p14:modId xmlns:p14="http://schemas.microsoft.com/office/powerpoint/2010/main" val="314755995"/>
                  </p:ext>
                </p:extLst>
              </p:nvPr>
            </p:nvGraphicFramePr>
            <p:xfrm>
              <a:off x="3492499" y="2170585"/>
              <a:ext cx="7623735" cy="2496564"/>
            </p:xfrm>
            <a:graphic>
              <a:graphicData uri="http://schemas.openxmlformats.org/drawingml/2006/table">
                <a:tbl>
                  <a:tblPr firstRow="1" firstCol="1" bandRow="1">
                    <a:tableStyleId>{5C22544A-7EE6-4342-B048-85BDC9FD1C3A}</a:tableStyleId>
                  </a:tblPr>
                  <a:tblGrid>
                    <a:gridCol w="2886857">
                      <a:extLst>
                        <a:ext uri="{9D8B030D-6E8A-4147-A177-3AD203B41FA5}">
                          <a16:colId xmlns:a16="http://schemas.microsoft.com/office/drawing/2014/main" val="1052304293"/>
                        </a:ext>
                      </a:extLst>
                    </a:gridCol>
                    <a:gridCol w="4736878">
                      <a:extLst>
                        <a:ext uri="{9D8B030D-6E8A-4147-A177-3AD203B41FA5}">
                          <a16:colId xmlns:a16="http://schemas.microsoft.com/office/drawing/2014/main" val="2836535284"/>
                        </a:ext>
                      </a:extLst>
                    </a:gridCol>
                  </a:tblGrid>
                  <a:tr h="872996">
                    <a:tc>
                      <a:txBody>
                        <a:bodyPr/>
                        <a:lstStyle/>
                        <a:p>
                          <a:pPr algn="just">
                            <a:lnSpc>
                              <a:spcPct val="150000"/>
                            </a:lnSpc>
                            <a:spcBef>
                              <a:spcPts val="1200"/>
                            </a:spcBef>
                            <a:spcAft>
                              <a:spcPts val="1200"/>
                            </a:spcAft>
                          </a:pPr>
                          <a:r>
                            <a:rPr lang="en-US" sz="1600" kern="100" dirty="0">
                              <a:effectLst/>
                            </a:rPr>
                            <a:t>Min-Max Normalization </a:t>
                          </a:r>
                          <a:endParaRPr lang="zh-CN" sz="16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endParaRPr lang="zh-CN"/>
                        </a:p>
                      </a:txBody>
                      <a:tcPr marL="68580" marR="68580" marT="0" marB="0" anchor="ctr">
                        <a:blipFill>
                          <a:blip r:embed="rId3"/>
                          <a:stretch>
                            <a:fillRect l="-61054" t="-699" r="-514" b="-188112"/>
                          </a:stretch>
                        </a:blipFill>
                      </a:tcPr>
                    </a:tc>
                    <a:extLst>
                      <a:ext uri="{0D108BD9-81ED-4DB2-BD59-A6C34878D82A}">
                        <a16:rowId xmlns:a16="http://schemas.microsoft.com/office/drawing/2014/main" val="1768467715"/>
                      </a:ext>
                    </a:extLst>
                  </a:tr>
                  <a:tr h="841248">
                    <a:tc>
                      <a:txBody>
                        <a:bodyPr/>
                        <a:lstStyle/>
                        <a:p>
                          <a:pPr algn="just">
                            <a:lnSpc>
                              <a:spcPct val="150000"/>
                            </a:lnSpc>
                            <a:spcBef>
                              <a:spcPts val="1200"/>
                            </a:spcBef>
                            <a:spcAft>
                              <a:spcPts val="1200"/>
                            </a:spcAft>
                          </a:pPr>
                          <a:r>
                            <a:rPr lang="en-US" sz="1600" kern="100" dirty="0">
                              <a:effectLst/>
                            </a:rPr>
                            <a:t>Z-score Normalization</a:t>
                          </a:r>
                          <a:endParaRPr lang="zh-CN" sz="16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endParaRPr lang="zh-CN"/>
                        </a:p>
                      </a:txBody>
                      <a:tcPr marL="68580" marR="68580" marT="0" marB="0" anchor="ctr">
                        <a:blipFill>
                          <a:blip r:embed="rId3"/>
                          <a:stretch>
                            <a:fillRect l="-61054" t="-103597" r="-514" b="-93525"/>
                          </a:stretch>
                        </a:blipFill>
                      </a:tcPr>
                    </a:tc>
                    <a:extLst>
                      <a:ext uri="{0D108BD9-81ED-4DB2-BD59-A6C34878D82A}">
                        <a16:rowId xmlns:a16="http://schemas.microsoft.com/office/drawing/2014/main" val="1861950750"/>
                      </a:ext>
                    </a:extLst>
                  </a:tr>
                  <a:tr h="782320">
                    <a:tc>
                      <a:txBody>
                        <a:bodyPr/>
                        <a:lstStyle/>
                        <a:p>
                          <a:pPr algn="just">
                            <a:lnSpc>
                              <a:spcPct val="150000"/>
                            </a:lnSpc>
                            <a:spcBef>
                              <a:spcPts val="1200"/>
                            </a:spcBef>
                            <a:spcAft>
                              <a:spcPts val="1200"/>
                            </a:spcAft>
                          </a:pPr>
                          <a:r>
                            <a:rPr lang="en-US" sz="1600" kern="100" dirty="0">
                              <a:effectLst/>
                            </a:rPr>
                            <a:t>Decimal Scaling Normalization</a:t>
                          </a:r>
                          <a:endParaRPr lang="zh-CN" sz="16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endParaRPr lang="zh-CN"/>
                        </a:p>
                      </a:txBody>
                      <a:tcPr marL="68580" marR="68580" marT="0" marB="0" anchor="ctr">
                        <a:blipFill>
                          <a:blip r:embed="rId3"/>
                          <a:stretch>
                            <a:fillRect l="-61054" t="-221094" r="-514" b="-1563"/>
                          </a:stretch>
                        </a:blipFill>
                      </a:tcPr>
                    </a:tc>
                    <a:extLst>
                      <a:ext uri="{0D108BD9-81ED-4DB2-BD59-A6C34878D82A}">
                        <a16:rowId xmlns:a16="http://schemas.microsoft.com/office/drawing/2014/main" val="3575125747"/>
                      </a:ext>
                    </a:extLst>
                  </a:tr>
                </a:tbl>
              </a:graphicData>
            </a:graphic>
          </p:graphicFrame>
        </mc:Fallback>
      </mc:AlternateContent>
      <p:sp>
        <p:nvSpPr>
          <p:cNvPr id="3" name="Rectangle 1">
            <a:extLst>
              <a:ext uri="{FF2B5EF4-FFF2-40B4-BE49-F238E27FC236}">
                <a16:creationId xmlns:a16="http://schemas.microsoft.com/office/drawing/2014/main" id="{1BDE081B-9AEC-4536-9819-6CB8FBBB079A}"/>
              </a:ext>
            </a:extLst>
          </p:cNvPr>
          <p:cNvSpPr>
            <a:spLocks noChangeArrowheads="1"/>
          </p:cNvSpPr>
          <p:nvPr/>
        </p:nvSpPr>
        <p:spPr bwMode="auto">
          <a:xfrm>
            <a:off x="3325159" y="30197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 name="文本框 8">
            <a:extLst>
              <a:ext uri="{FF2B5EF4-FFF2-40B4-BE49-F238E27FC236}">
                <a16:creationId xmlns:a16="http://schemas.microsoft.com/office/drawing/2014/main" id="{6E99F715-ECDD-4DD5-9A7D-9C9BA36D57F8}"/>
              </a:ext>
            </a:extLst>
          </p:cNvPr>
          <p:cNvSpPr txBox="1"/>
          <p:nvPr/>
        </p:nvSpPr>
        <p:spPr>
          <a:xfrm>
            <a:off x="3538071" y="5151718"/>
            <a:ext cx="7578163" cy="1015663"/>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For example: </a:t>
            </a:r>
          </a:p>
          <a:p>
            <a:r>
              <a:rPr lang="en-US" altLang="zh-CN" sz="2000" dirty="0">
                <a:latin typeface="Arial" panose="020B0604020202020204" pitchFamily="34" charset="0"/>
                <a:cs typeface="Arial" panose="020B0604020202020204" pitchFamily="34" charset="0"/>
              </a:rPr>
              <a:t>the attribute ‘</a:t>
            </a:r>
            <a:r>
              <a:rPr lang="en-US" altLang="zh-CN" sz="2000" dirty="0" err="1">
                <a:latin typeface="Arial" panose="020B0604020202020204" pitchFamily="34" charset="0"/>
                <a:cs typeface="Arial" panose="020B0604020202020204" pitchFamily="34" charset="0"/>
              </a:rPr>
              <a:t>area_mean</a:t>
            </a:r>
            <a:r>
              <a:rPr lang="en-US" altLang="zh-CN" sz="2000" dirty="0">
                <a:latin typeface="Arial" panose="020B0604020202020204" pitchFamily="34" charset="0"/>
                <a:cs typeface="Arial" panose="020B0604020202020204" pitchFamily="34" charset="0"/>
              </a:rPr>
              <a:t>’ ranges from 143.5 to 2,501 and </a:t>
            </a:r>
          </a:p>
          <a:p>
            <a:r>
              <a:rPr lang="en-US" altLang="zh-CN" sz="2000" dirty="0">
                <a:latin typeface="Arial" panose="020B0604020202020204" pitchFamily="34" charset="0"/>
                <a:cs typeface="Arial" panose="020B0604020202020204" pitchFamily="34" charset="0"/>
              </a:rPr>
              <a:t>the attribute ‘</a:t>
            </a:r>
            <a:r>
              <a:rPr lang="en-US" altLang="zh-CN" sz="2000" dirty="0" err="1">
                <a:latin typeface="Arial" panose="020B0604020202020204" pitchFamily="34" charset="0"/>
                <a:cs typeface="Arial" panose="020B0604020202020204" pitchFamily="34" charset="0"/>
              </a:rPr>
              <a:t>smoothness_mean</a:t>
            </a:r>
            <a:r>
              <a:rPr lang="en-US" altLang="zh-CN" sz="2000" dirty="0">
                <a:latin typeface="Arial" panose="020B0604020202020204" pitchFamily="34" charset="0"/>
                <a:cs typeface="Arial" panose="020B0604020202020204" pitchFamily="34" charset="0"/>
              </a:rPr>
              <a:t>’ only ranges from 0.053 to 0.163</a:t>
            </a:r>
            <a:endParaRPr lang="zh-CN" altLang="en-US" sz="2000" dirty="0">
              <a:latin typeface="Arial" panose="020B0604020202020204" pitchFamily="34" charset="0"/>
              <a:cs typeface="Arial" panose="020B0604020202020204" pitchFamily="34" charset="0"/>
            </a:endParaRPr>
          </a:p>
        </p:txBody>
      </p:sp>
      <p:cxnSp>
        <p:nvCxnSpPr>
          <p:cNvPr id="12" name="直接连接符 11">
            <a:extLst>
              <a:ext uri="{FF2B5EF4-FFF2-40B4-BE49-F238E27FC236}">
                <a16:creationId xmlns:a16="http://schemas.microsoft.com/office/drawing/2014/main" id="{8F0DA2D5-7877-41AE-86E3-C1783B57D42D}"/>
              </a:ext>
            </a:extLst>
          </p:cNvPr>
          <p:cNvCxnSpPr/>
          <p:nvPr/>
        </p:nvCxnSpPr>
        <p:spPr>
          <a:xfrm>
            <a:off x="186070" y="6310423"/>
            <a:ext cx="11855302" cy="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413544EF-C543-4F7A-B2CF-DEB3E32F4E2B}"/>
              </a:ext>
            </a:extLst>
          </p:cNvPr>
          <p:cNvSpPr txBox="1"/>
          <p:nvPr/>
        </p:nvSpPr>
        <p:spPr>
          <a:xfrm>
            <a:off x="167101" y="6389885"/>
            <a:ext cx="7788671" cy="461665"/>
          </a:xfrm>
          <a:prstGeom prst="rect">
            <a:avLst/>
          </a:prstGeom>
          <a:noFill/>
        </p:spPr>
        <p:txBody>
          <a:bodyPr wrap="none" rtlCol="0">
            <a:spAutoFit/>
          </a:bodyPr>
          <a:lstStyle/>
          <a:p>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[1] García, S., </a:t>
            </a:r>
            <a:r>
              <a:rPr lang="en-US" altLang="zh-CN" sz="800" kern="100" dirty="0" err="1">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Luengo</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J., &amp; Herrera, F. (2015). Data preprocessing in data mining.</a:t>
            </a:r>
            <a:endParaRPr lang="zh-CN" altLang="zh-CN" sz="800" kern="100" dirty="0">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endParaRPr>
          </a:p>
          <a:p>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[2] </a:t>
            </a:r>
            <a:r>
              <a:rPr lang="en-US" altLang="zh-CN" sz="800" kern="100" dirty="0" err="1">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Géron</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A. (2019). </a:t>
            </a:r>
            <a:r>
              <a:rPr lang="en-US" altLang="zh-CN" sz="8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Hands-on machine learning with Scikit-Learn, </a:t>
            </a:r>
            <a:r>
              <a:rPr lang="en-US" altLang="zh-CN" sz="800" i="1" kern="100" dirty="0" err="1">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Keras</a:t>
            </a:r>
            <a:r>
              <a:rPr lang="en-US" altLang="zh-CN" sz="8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and TensorFlow: Concepts, tools, and techniques to build intelligent systems</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O'Reilly Media.</a:t>
            </a:r>
          </a:p>
          <a:p>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[3] Yang, H. (2018). Data preprocessing.</a:t>
            </a:r>
            <a:endParaRPr lang="zh-CN" altLang="zh-CN" sz="800" kern="100" dirty="0">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11" name="文本框 10">
            <a:extLst>
              <a:ext uri="{FF2B5EF4-FFF2-40B4-BE49-F238E27FC236}">
                <a16:creationId xmlns:a16="http://schemas.microsoft.com/office/drawing/2014/main" id="{EB282563-58B1-4284-AFCF-7A28EEA76885}"/>
              </a:ext>
            </a:extLst>
          </p:cNvPr>
          <p:cNvSpPr txBox="1"/>
          <p:nvPr/>
        </p:nvSpPr>
        <p:spPr>
          <a:xfrm>
            <a:off x="10151284" y="4702469"/>
            <a:ext cx="1078862" cy="215444"/>
          </a:xfrm>
          <a:prstGeom prst="rect">
            <a:avLst/>
          </a:prstGeom>
          <a:noFill/>
        </p:spPr>
        <p:txBody>
          <a:bodyPr wrap="square" rtlCol="0">
            <a:spAutoFit/>
          </a:bodyPr>
          <a:lstStyle/>
          <a:p>
            <a:r>
              <a:rPr lang="en-US" altLang="zh-CN" sz="800" dirty="0">
                <a:solidFill>
                  <a:schemeClr val="accent1">
                    <a:lumMod val="75000"/>
                  </a:schemeClr>
                </a:solidFill>
              </a:rPr>
              <a:t>Source: [1, 2, 3]</a:t>
            </a:r>
            <a:endParaRPr lang="zh-CN" altLang="en-US" sz="800" dirty="0">
              <a:solidFill>
                <a:schemeClr val="accent1">
                  <a:lumMod val="75000"/>
                </a:schemeClr>
              </a:solidFill>
            </a:endParaRPr>
          </a:p>
        </p:txBody>
      </p:sp>
    </p:spTree>
    <p:extLst>
      <p:ext uri="{BB962C8B-B14F-4D97-AF65-F5344CB8AC3E}">
        <p14:creationId xmlns:p14="http://schemas.microsoft.com/office/powerpoint/2010/main" val="29453374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1360825" y="2035031"/>
            <a:ext cx="2233928" cy="3601707"/>
            <a:chOff x="778085" y="1038958"/>
            <a:chExt cx="1850186" cy="2979962"/>
          </a:xfrm>
        </p:grpSpPr>
        <p:sp>
          <p:nvSpPr>
            <p:cNvPr id="33" name="圆角矩形 32"/>
            <p:cNvSpPr/>
            <p:nvPr/>
          </p:nvSpPr>
          <p:spPr>
            <a:xfrm>
              <a:off x="887052" y="1038958"/>
              <a:ext cx="1632254" cy="1502650"/>
            </a:xfrm>
            <a:prstGeom prst="roundRect">
              <a:avLst>
                <a:gd name="adj" fmla="val 9350"/>
              </a:avLst>
            </a:prstGeom>
            <a:solidFill>
              <a:schemeClr val="accent2"/>
            </a:solidFill>
            <a:ln>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HK" altLang="en-US" sz="2400"/>
            </a:p>
          </p:txBody>
        </p:sp>
        <p:sp>
          <p:nvSpPr>
            <p:cNvPr id="34" name="任意多边形 33"/>
            <p:cNvSpPr/>
            <p:nvPr/>
          </p:nvSpPr>
          <p:spPr>
            <a:xfrm>
              <a:off x="778085" y="2026930"/>
              <a:ext cx="1850186" cy="1991990"/>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25400">
              <a:solidFill>
                <a:schemeClr val="accent2"/>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HK" altLang="en-US" sz="2400">
                <a:solidFill>
                  <a:schemeClr val="bg1"/>
                </a:solidFill>
              </a:endParaRPr>
            </a:p>
          </p:txBody>
        </p:sp>
        <p:sp>
          <p:nvSpPr>
            <p:cNvPr id="35" name="椭圆 34"/>
            <p:cNvSpPr/>
            <p:nvPr/>
          </p:nvSpPr>
          <p:spPr>
            <a:xfrm>
              <a:off x="1403141" y="1647875"/>
              <a:ext cx="600075" cy="60007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HK" altLang="en-US" sz="2400">
                <a:latin typeface="Impact" pitchFamily="34" charset="0"/>
              </a:endParaRPr>
            </a:p>
          </p:txBody>
        </p:sp>
        <p:sp>
          <p:nvSpPr>
            <p:cNvPr id="36" name="文本框 11"/>
            <p:cNvSpPr txBox="1"/>
            <p:nvPr/>
          </p:nvSpPr>
          <p:spPr>
            <a:xfrm>
              <a:off x="1304926" y="1222952"/>
              <a:ext cx="839367" cy="636616"/>
            </a:xfrm>
            <a:prstGeom prst="rect">
              <a:avLst/>
            </a:prstGeom>
            <a:noFill/>
          </p:spPr>
          <p:txBody>
            <a:bodyPr wrap="square" lIns="91440" tIns="45720" rIns="91440" bIns="45720" rtlCol="0">
              <a:spAutoFit/>
            </a:bodyPr>
            <a:lstStyle/>
            <a:p>
              <a:pPr algn="ctr"/>
              <a:r>
                <a:rPr lang="en-US" altLang="zh-HK" sz="4400" dirty="0">
                  <a:solidFill>
                    <a:schemeClr val="bg1"/>
                  </a:solidFill>
                  <a:latin typeface="Impact" pitchFamily="34" charset="0"/>
                  <a:ea typeface="张海山锐谐体2.0-授权联系：Samtype@QQ.com" panose="02000000000000000000" pitchFamily="2" charset="-122"/>
                </a:rPr>
                <a:t>01</a:t>
              </a:r>
              <a:endParaRPr lang="zh-HK" altLang="en-US" sz="4400" dirty="0">
                <a:solidFill>
                  <a:schemeClr val="bg1"/>
                </a:solidFill>
                <a:latin typeface="Impact" pitchFamily="34" charset="0"/>
                <a:ea typeface="张海山锐谐体2.0-授权联系：Samtype@QQ.com" panose="02000000000000000000" pitchFamily="2" charset="-122"/>
              </a:endParaRPr>
            </a:p>
          </p:txBody>
        </p:sp>
        <p:sp>
          <p:nvSpPr>
            <p:cNvPr id="37" name="文本框 64"/>
            <p:cNvSpPr txBox="1"/>
            <p:nvPr/>
          </p:nvSpPr>
          <p:spPr>
            <a:xfrm>
              <a:off x="1028526" y="2275586"/>
              <a:ext cx="1392167" cy="483828"/>
            </a:xfrm>
            <a:prstGeom prst="rect">
              <a:avLst/>
            </a:prstGeom>
            <a:noFill/>
          </p:spPr>
          <p:txBody>
            <a:bodyPr wrap="square" lIns="91440" tIns="45720" rIns="91440" bIns="45720" rtlCol="0">
              <a:spAutoFit/>
            </a:bodyPr>
            <a:lstStyle/>
            <a:p>
              <a:pPr algn="ctr"/>
              <a:r>
                <a:rPr lang="en-US" altLang="zh-CN" sz="1600" b="1" dirty="0">
                  <a:solidFill>
                    <a:schemeClr val="tx1">
                      <a:lumMod val="75000"/>
                      <a:lumOff val="25000"/>
                    </a:schemeClr>
                  </a:solidFill>
                  <a:latin typeface="微软雅黑" pitchFamily="34" charset="-122"/>
                  <a:ea typeface="微软雅黑" pitchFamily="34" charset="-122"/>
                </a:rPr>
                <a:t>Overall Comparison</a:t>
              </a:r>
              <a:endParaRPr lang="zh-HK" altLang="en-US" sz="1600" b="1" dirty="0">
                <a:solidFill>
                  <a:schemeClr val="tx1">
                    <a:lumMod val="75000"/>
                    <a:lumOff val="25000"/>
                  </a:schemeClr>
                </a:solidFill>
                <a:latin typeface="微软雅黑" pitchFamily="34" charset="-122"/>
                <a:ea typeface="微软雅黑" pitchFamily="34" charset="-122"/>
              </a:endParaRPr>
            </a:p>
          </p:txBody>
        </p:sp>
        <p:sp>
          <p:nvSpPr>
            <p:cNvPr id="38" name="文本框 65"/>
            <p:cNvSpPr txBox="1"/>
            <p:nvPr/>
          </p:nvSpPr>
          <p:spPr>
            <a:xfrm>
              <a:off x="1139623" y="2788385"/>
              <a:ext cx="1127110" cy="823570"/>
            </a:xfrm>
            <a:prstGeom prst="rect">
              <a:avLst/>
            </a:prstGeom>
            <a:noFill/>
          </p:spPr>
          <p:txBody>
            <a:bodyPr wrap="square" lIns="91440" tIns="45720" rIns="91440" bIns="45720" rtlCol="0">
              <a:spAutoFit/>
            </a:bodyPr>
            <a:lstStyle/>
            <a:p>
              <a:pPr algn="ctr"/>
              <a:r>
                <a:rPr lang="en-US" altLang="zh-CN" sz="1467" dirty="0">
                  <a:solidFill>
                    <a:schemeClr val="tx1">
                      <a:lumMod val="85000"/>
                      <a:lumOff val="15000"/>
                    </a:schemeClr>
                  </a:solidFill>
                  <a:latin typeface="微软雅黑" pitchFamily="34" charset="-122"/>
                  <a:ea typeface="微软雅黑" pitchFamily="34" charset="-122"/>
                </a:rPr>
                <a:t>15 datasets are used for the comparison</a:t>
              </a:r>
              <a:endParaRPr lang="zh-HK" altLang="en-US" sz="1467" dirty="0">
                <a:solidFill>
                  <a:schemeClr val="tx1">
                    <a:lumMod val="85000"/>
                    <a:lumOff val="15000"/>
                  </a:schemeClr>
                </a:solidFill>
                <a:latin typeface="微软雅黑" pitchFamily="34" charset="-122"/>
                <a:ea typeface="微软雅黑" pitchFamily="34" charset="-122"/>
              </a:endParaRPr>
            </a:p>
          </p:txBody>
        </p:sp>
      </p:grpSp>
      <p:grpSp>
        <p:nvGrpSpPr>
          <p:cNvPr id="39" name="组合 38"/>
          <p:cNvGrpSpPr/>
          <p:nvPr/>
        </p:nvGrpSpPr>
        <p:grpSpPr>
          <a:xfrm>
            <a:off x="3765353" y="2035031"/>
            <a:ext cx="2233928" cy="3601707"/>
            <a:chOff x="2690045" y="1038958"/>
            <a:chExt cx="1850186" cy="2979962"/>
          </a:xfrm>
        </p:grpSpPr>
        <p:sp>
          <p:nvSpPr>
            <p:cNvPr id="40" name="圆角矩形 39"/>
            <p:cNvSpPr/>
            <p:nvPr/>
          </p:nvSpPr>
          <p:spPr>
            <a:xfrm>
              <a:off x="2799601" y="1038958"/>
              <a:ext cx="1632254" cy="1502651"/>
            </a:xfrm>
            <a:prstGeom prst="roundRect">
              <a:avLst>
                <a:gd name="adj" fmla="val 9350"/>
              </a:avLst>
            </a:prstGeom>
            <a:solidFill>
              <a:schemeClr val="accent1"/>
            </a:solidFill>
            <a:ln>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HK" altLang="en-US" sz="2400"/>
            </a:p>
          </p:txBody>
        </p:sp>
        <p:sp>
          <p:nvSpPr>
            <p:cNvPr id="41" name="任意多边形 40"/>
            <p:cNvSpPr/>
            <p:nvPr/>
          </p:nvSpPr>
          <p:spPr>
            <a:xfrm>
              <a:off x="2690045" y="2026929"/>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25400">
              <a:solidFill>
                <a:schemeClr val="accent1"/>
              </a:solidFill>
            </a:ln>
            <a:effectLst>
              <a:outerShdw blurRad="1016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HK" altLang="en-US" sz="2400">
                <a:solidFill>
                  <a:schemeClr val="bg1"/>
                </a:solidFill>
              </a:endParaRPr>
            </a:p>
          </p:txBody>
        </p:sp>
        <p:sp>
          <p:nvSpPr>
            <p:cNvPr id="42" name="椭圆 41"/>
            <p:cNvSpPr/>
            <p:nvPr/>
          </p:nvSpPr>
          <p:spPr>
            <a:xfrm>
              <a:off x="3315689" y="1647875"/>
              <a:ext cx="600075" cy="600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HK" altLang="en-US" sz="2400">
                <a:latin typeface="Impact" pitchFamily="34" charset="0"/>
              </a:endParaRPr>
            </a:p>
          </p:txBody>
        </p:sp>
        <p:sp>
          <p:nvSpPr>
            <p:cNvPr id="43" name="文本框 48"/>
            <p:cNvSpPr txBox="1"/>
            <p:nvPr/>
          </p:nvSpPr>
          <p:spPr>
            <a:xfrm>
              <a:off x="3185327" y="1222952"/>
              <a:ext cx="894944" cy="636616"/>
            </a:xfrm>
            <a:prstGeom prst="rect">
              <a:avLst/>
            </a:prstGeom>
            <a:noFill/>
          </p:spPr>
          <p:txBody>
            <a:bodyPr wrap="square" lIns="91440" tIns="45720" rIns="91440" bIns="45720" rtlCol="0">
              <a:spAutoFit/>
            </a:bodyPr>
            <a:lstStyle/>
            <a:p>
              <a:pPr algn="ctr"/>
              <a:r>
                <a:rPr lang="en-US" altLang="zh-HK" sz="4400" dirty="0">
                  <a:solidFill>
                    <a:schemeClr val="bg1"/>
                  </a:solidFill>
                  <a:latin typeface="Impact" pitchFamily="34" charset="0"/>
                  <a:ea typeface="张海山锐谐体2.0-授权联系：Samtype@QQ.com" panose="02000000000000000000" pitchFamily="2" charset="-122"/>
                </a:rPr>
                <a:t>02</a:t>
              </a:r>
              <a:endParaRPr lang="zh-HK" altLang="en-US" sz="4400" dirty="0">
                <a:solidFill>
                  <a:schemeClr val="bg1"/>
                </a:solidFill>
                <a:latin typeface="Impact" pitchFamily="34" charset="0"/>
                <a:ea typeface="张海山锐谐体2.0-授权联系：Samtype@QQ.com" panose="02000000000000000000" pitchFamily="2" charset="-122"/>
              </a:endParaRPr>
            </a:p>
          </p:txBody>
        </p:sp>
        <p:sp>
          <p:nvSpPr>
            <p:cNvPr id="44" name="文本框 66"/>
            <p:cNvSpPr txBox="1"/>
            <p:nvPr/>
          </p:nvSpPr>
          <p:spPr>
            <a:xfrm>
              <a:off x="3064839" y="2191057"/>
              <a:ext cx="1110344" cy="687546"/>
            </a:xfrm>
            <a:prstGeom prst="rect">
              <a:avLst/>
            </a:prstGeom>
            <a:noFill/>
          </p:spPr>
          <p:txBody>
            <a:bodyPr wrap="square" lIns="91440" tIns="45720" rIns="91440" bIns="45720" rtlCol="0">
              <a:spAutoFit/>
            </a:bodyPr>
            <a:lstStyle/>
            <a:p>
              <a:pPr algn="ctr"/>
              <a:r>
                <a:rPr lang="en-US" altLang="zh-CN" sz="1600" b="1" dirty="0">
                  <a:solidFill>
                    <a:schemeClr val="tx1">
                      <a:lumMod val="75000"/>
                      <a:lumOff val="25000"/>
                    </a:schemeClr>
                  </a:solidFill>
                  <a:latin typeface="微软雅黑" pitchFamily="34" charset="-122"/>
                  <a:ea typeface="微软雅黑" pitchFamily="34" charset="-122"/>
                </a:rPr>
                <a:t>Impact of Imbalance Ratio</a:t>
              </a:r>
              <a:endParaRPr lang="zh-HK" altLang="en-US" sz="1600" b="1" dirty="0">
                <a:solidFill>
                  <a:schemeClr val="tx1">
                    <a:lumMod val="75000"/>
                    <a:lumOff val="25000"/>
                  </a:schemeClr>
                </a:solidFill>
                <a:latin typeface="微软雅黑" pitchFamily="34" charset="-122"/>
                <a:ea typeface="微软雅黑" pitchFamily="34" charset="-122"/>
              </a:endParaRPr>
            </a:p>
          </p:txBody>
        </p:sp>
        <p:sp>
          <p:nvSpPr>
            <p:cNvPr id="45" name="文本框 67"/>
            <p:cNvSpPr txBox="1"/>
            <p:nvPr/>
          </p:nvSpPr>
          <p:spPr>
            <a:xfrm>
              <a:off x="2955048" y="2788385"/>
              <a:ext cx="1321356" cy="1197158"/>
            </a:xfrm>
            <a:prstGeom prst="rect">
              <a:avLst/>
            </a:prstGeom>
            <a:noFill/>
          </p:spPr>
          <p:txBody>
            <a:bodyPr wrap="square" lIns="91440" tIns="45720" rIns="91440" bIns="45720" rtlCol="0">
              <a:spAutoFit/>
            </a:bodyPr>
            <a:lstStyle/>
            <a:p>
              <a:pPr algn="ctr"/>
              <a:r>
                <a:rPr lang="en-US" altLang="zh-CN" sz="1467" dirty="0">
                  <a:solidFill>
                    <a:schemeClr val="tx1">
                      <a:lumMod val="85000"/>
                      <a:lumOff val="15000"/>
                    </a:schemeClr>
                  </a:solidFill>
                  <a:latin typeface="微软雅黑" pitchFamily="34" charset="-122"/>
                  <a:ea typeface="微软雅黑" pitchFamily="34" charset="-122"/>
                </a:rPr>
                <a:t>Investigate the impact of the imbalance ratio on the performance of these models</a:t>
              </a:r>
            </a:p>
          </p:txBody>
        </p:sp>
      </p:grpSp>
      <p:grpSp>
        <p:nvGrpSpPr>
          <p:cNvPr id="46" name="组合 45"/>
          <p:cNvGrpSpPr/>
          <p:nvPr/>
        </p:nvGrpSpPr>
        <p:grpSpPr>
          <a:xfrm>
            <a:off x="6167770" y="2035031"/>
            <a:ext cx="2233928" cy="3803985"/>
            <a:chOff x="4608493" y="1038958"/>
            <a:chExt cx="1850186" cy="3147321"/>
          </a:xfrm>
        </p:grpSpPr>
        <p:sp>
          <p:nvSpPr>
            <p:cNvPr id="47" name="圆角矩形 46"/>
            <p:cNvSpPr/>
            <p:nvPr/>
          </p:nvSpPr>
          <p:spPr>
            <a:xfrm>
              <a:off x="4712149" y="1038958"/>
              <a:ext cx="1632254" cy="1502651"/>
            </a:xfrm>
            <a:prstGeom prst="roundRect">
              <a:avLst>
                <a:gd name="adj" fmla="val 9350"/>
              </a:avLst>
            </a:prstGeom>
            <a:solidFill>
              <a:srgbClr val="5B9BD5"/>
            </a:solidFill>
            <a:ln>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HK" altLang="en-US" sz="2400"/>
            </a:p>
          </p:txBody>
        </p:sp>
        <p:sp>
          <p:nvSpPr>
            <p:cNvPr id="48" name="任意多边形 47"/>
            <p:cNvSpPr/>
            <p:nvPr/>
          </p:nvSpPr>
          <p:spPr>
            <a:xfrm>
              <a:off x="4608493" y="2026929"/>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25400">
              <a:solidFill>
                <a:srgbClr val="5B9BD5"/>
              </a:solidFill>
            </a:ln>
            <a:effectLst>
              <a:outerShdw blurRad="1016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HK" altLang="en-US" sz="2400">
                <a:solidFill>
                  <a:schemeClr val="bg1"/>
                </a:solidFill>
              </a:endParaRPr>
            </a:p>
          </p:txBody>
        </p:sp>
        <p:sp>
          <p:nvSpPr>
            <p:cNvPr id="49" name="椭圆 48"/>
            <p:cNvSpPr/>
            <p:nvPr/>
          </p:nvSpPr>
          <p:spPr>
            <a:xfrm>
              <a:off x="5228238" y="1647875"/>
              <a:ext cx="600075" cy="600075"/>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HK" altLang="en-US" sz="2400">
                <a:latin typeface="Impact" pitchFamily="34" charset="0"/>
              </a:endParaRPr>
            </a:p>
          </p:txBody>
        </p:sp>
        <p:sp>
          <p:nvSpPr>
            <p:cNvPr id="50" name="文本框 54"/>
            <p:cNvSpPr txBox="1"/>
            <p:nvPr/>
          </p:nvSpPr>
          <p:spPr>
            <a:xfrm>
              <a:off x="5044295" y="1222952"/>
              <a:ext cx="978584" cy="636616"/>
            </a:xfrm>
            <a:prstGeom prst="rect">
              <a:avLst/>
            </a:prstGeom>
            <a:noFill/>
          </p:spPr>
          <p:txBody>
            <a:bodyPr wrap="square" lIns="91440" tIns="45720" rIns="91440" bIns="45720" rtlCol="0">
              <a:spAutoFit/>
            </a:bodyPr>
            <a:lstStyle/>
            <a:p>
              <a:pPr algn="ctr"/>
              <a:r>
                <a:rPr lang="en-US" altLang="zh-HK" sz="4400" dirty="0">
                  <a:solidFill>
                    <a:schemeClr val="bg1"/>
                  </a:solidFill>
                  <a:latin typeface="Impact" pitchFamily="34" charset="0"/>
                  <a:ea typeface="张海山锐谐体2.0-授权联系：Samtype@QQ.com" panose="02000000000000000000" pitchFamily="2" charset="-122"/>
                </a:rPr>
                <a:t>02</a:t>
              </a:r>
              <a:endParaRPr lang="zh-HK" altLang="en-US" sz="4400" dirty="0">
                <a:solidFill>
                  <a:schemeClr val="bg1"/>
                </a:solidFill>
                <a:latin typeface="Impact" pitchFamily="34" charset="0"/>
                <a:ea typeface="张海山锐谐体2.0-授权联系：Samtype@QQ.com" panose="02000000000000000000" pitchFamily="2" charset="-122"/>
              </a:endParaRPr>
            </a:p>
          </p:txBody>
        </p:sp>
        <p:sp>
          <p:nvSpPr>
            <p:cNvPr id="51" name="文本框 68"/>
            <p:cNvSpPr txBox="1"/>
            <p:nvPr/>
          </p:nvSpPr>
          <p:spPr>
            <a:xfrm>
              <a:off x="4973103" y="2211328"/>
              <a:ext cx="1110344" cy="687546"/>
            </a:xfrm>
            <a:prstGeom prst="rect">
              <a:avLst/>
            </a:prstGeom>
            <a:noFill/>
          </p:spPr>
          <p:txBody>
            <a:bodyPr wrap="square" lIns="91440" tIns="45720" rIns="91440" bIns="45720" rtlCol="0">
              <a:spAutoFit/>
            </a:bodyPr>
            <a:lstStyle/>
            <a:p>
              <a:pPr algn="ctr"/>
              <a:r>
                <a:rPr lang="en-US" altLang="zh-CN" sz="1600" b="1" dirty="0">
                  <a:solidFill>
                    <a:schemeClr val="tx1">
                      <a:lumMod val="75000"/>
                      <a:lumOff val="25000"/>
                    </a:schemeClr>
                  </a:solidFill>
                  <a:latin typeface="微软雅黑" pitchFamily="34" charset="-122"/>
                  <a:ea typeface="微软雅黑" pitchFamily="34" charset="-122"/>
                </a:rPr>
                <a:t>Impact of the Size of Dataset</a:t>
              </a:r>
              <a:endParaRPr lang="zh-HK" altLang="en-US" sz="1600" b="1" dirty="0">
                <a:solidFill>
                  <a:schemeClr val="tx1">
                    <a:lumMod val="75000"/>
                    <a:lumOff val="25000"/>
                  </a:schemeClr>
                </a:solidFill>
                <a:latin typeface="微软雅黑" pitchFamily="34" charset="-122"/>
                <a:ea typeface="微软雅黑" pitchFamily="34" charset="-122"/>
              </a:endParaRPr>
            </a:p>
          </p:txBody>
        </p:sp>
        <p:sp>
          <p:nvSpPr>
            <p:cNvPr id="52" name="文本框 69"/>
            <p:cNvSpPr txBox="1"/>
            <p:nvPr/>
          </p:nvSpPr>
          <p:spPr>
            <a:xfrm>
              <a:off x="4833160" y="2802328"/>
              <a:ext cx="1390229" cy="1383951"/>
            </a:xfrm>
            <a:prstGeom prst="rect">
              <a:avLst/>
            </a:prstGeom>
            <a:noFill/>
          </p:spPr>
          <p:txBody>
            <a:bodyPr wrap="square" lIns="91440" tIns="45720" rIns="91440" bIns="45720" rtlCol="0">
              <a:spAutoFit/>
            </a:bodyPr>
            <a:lstStyle/>
            <a:p>
              <a:pPr algn="ctr"/>
              <a:r>
                <a:rPr lang="en-US" altLang="zh-CN" sz="1467" dirty="0">
                  <a:solidFill>
                    <a:schemeClr val="tx1">
                      <a:lumMod val="85000"/>
                      <a:lumOff val="15000"/>
                    </a:schemeClr>
                  </a:solidFill>
                  <a:latin typeface="微软雅黑" pitchFamily="34" charset="-122"/>
                  <a:ea typeface="微软雅黑" pitchFamily="34" charset="-122"/>
                </a:rPr>
                <a:t>Investigate the impact of the size of datasets on the performance of these models</a:t>
              </a:r>
            </a:p>
            <a:p>
              <a:pPr algn="ctr"/>
              <a:endParaRPr lang="en-US" altLang="zh-CN" sz="1467" dirty="0">
                <a:solidFill>
                  <a:schemeClr val="tx1">
                    <a:lumMod val="85000"/>
                    <a:lumOff val="15000"/>
                  </a:schemeClr>
                </a:solidFill>
                <a:latin typeface="微软雅黑" pitchFamily="34" charset="-122"/>
                <a:ea typeface="微软雅黑" pitchFamily="34" charset="-122"/>
              </a:endParaRPr>
            </a:p>
          </p:txBody>
        </p:sp>
      </p:grpSp>
      <p:grpSp>
        <p:nvGrpSpPr>
          <p:cNvPr id="53" name="组合 52"/>
          <p:cNvGrpSpPr/>
          <p:nvPr/>
        </p:nvGrpSpPr>
        <p:grpSpPr>
          <a:xfrm>
            <a:off x="8571769" y="2035031"/>
            <a:ext cx="2233928" cy="3601707"/>
            <a:chOff x="6520016" y="1038958"/>
            <a:chExt cx="1850186" cy="2979962"/>
          </a:xfrm>
        </p:grpSpPr>
        <p:sp>
          <p:nvSpPr>
            <p:cNvPr id="54" name="圆角矩形 53"/>
            <p:cNvSpPr/>
            <p:nvPr/>
          </p:nvSpPr>
          <p:spPr>
            <a:xfrm>
              <a:off x="6624698" y="1038958"/>
              <a:ext cx="1632254" cy="1502651"/>
            </a:xfrm>
            <a:prstGeom prst="roundRect">
              <a:avLst>
                <a:gd name="adj" fmla="val 9350"/>
              </a:avLst>
            </a:prstGeom>
            <a:solidFill>
              <a:schemeClr val="accent4"/>
            </a:solidFill>
            <a:ln>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HK" altLang="en-US" sz="2400"/>
            </a:p>
          </p:txBody>
        </p:sp>
        <p:sp>
          <p:nvSpPr>
            <p:cNvPr id="55" name="任意多边形 54"/>
            <p:cNvSpPr/>
            <p:nvPr/>
          </p:nvSpPr>
          <p:spPr>
            <a:xfrm>
              <a:off x="6520016" y="2026929"/>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25400">
              <a:solidFill>
                <a:schemeClr val="accent4"/>
              </a:solidFill>
            </a:ln>
            <a:effectLst>
              <a:outerShdw blurRad="1016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HK" altLang="en-US" sz="2400" dirty="0">
                <a:solidFill>
                  <a:schemeClr val="bg1"/>
                </a:solidFill>
              </a:endParaRPr>
            </a:p>
          </p:txBody>
        </p:sp>
        <p:sp>
          <p:nvSpPr>
            <p:cNvPr id="56" name="椭圆 55"/>
            <p:cNvSpPr/>
            <p:nvPr/>
          </p:nvSpPr>
          <p:spPr>
            <a:xfrm>
              <a:off x="7140787" y="1647875"/>
              <a:ext cx="600075" cy="6000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HK" altLang="en-US" sz="2400">
                <a:latin typeface="Impact" pitchFamily="34" charset="0"/>
              </a:endParaRPr>
            </a:p>
          </p:txBody>
        </p:sp>
        <p:sp>
          <p:nvSpPr>
            <p:cNvPr id="57" name="文本框 60"/>
            <p:cNvSpPr txBox="1"/>
            <p:nvPr/>
          </p:nvSpPr>
          <p:spPr>
            <a:xfrm>
              <a:off x="6988992" y="1222952"/>
              <a:ext cx="876274" cy="636616"/>
            </a:xfrm>
            <a:prstGeom prst="rect">
              <a:avLst/>
            </a:prstGeom>
            <a:noFill/>
          </p:spPr>
          <p:txBody>
            <a:bodyPr wrap="square" lIns="91440" tIns="45720" rIns="91440" bIns="45720" rtlCol="0">
              <a:spAutoFit/>
            </a:bodyPr>
            <a:lstStyle/>
            <a:p>
              <a:pPr algn="ctr"/>
              <a:r>
                <a:rPr lang="en-US" altLang="zh-HK" sz="4400" dirty="0">
                  <a:solidFill>
                    <a:schemeClr val="bg1"/>
                  </a:solidFill>
                  <a:latin typeface="Impact" pitchFamily="34" charset="0"/>
                  <a:ea typeface="张海山锐谐体2.0-授权联系：Samtype@QQ.com" panose="02000000000000000000" pitchFamily="2" charset="-122"/>
                </a:rPr>
                <a:t>03</a:t>
              </a:r>
              <a:endParaRPr lang="zh-HK" altLang="en-US" sz="4400" dirty="0">
                <a:solidFill>
                  <a:schemeClr val="bg1"/>
                </a:solidFill>
                <a:latin typeface="Impact" pitchFamily="34" charset="0"/>
                <a:ea typeface="张海山锐谐体2.0-授权联系：Samtype@QQ.com" panose="02000000000000000000" pitchFamily="2" charset="-122"/>
              </a:endParaRPr>
            </a:p>
          </p:txBody>
        </p:sp>
        <p:sp>
          <p:nvSpPr>
            <p:cNvPr id="58" name="文本框 70"/>
            <p:cNvSpPr txBox="1"/>
            <p:nvPr/>
          </p:nvSpPr>
          <p:spPr>
            <a:xfrm>
              <a:off x="6791937" y="2284491"/>
              <a:ext cx="1306576" cy="483828"/>
            </a:xfrm>
            <a:prstGeom prst="rect">
              <a:avLst/>
            </a:prstGeom>
            <a:noFill/>
          </p:spPr>
          <p:txBody>
            <a:bodyPr wrap="square" lIns="91440" tIns="45720" rIns="91440" bIns="45720" rtlCol="0">
              <a:spAutoFit/>
            </a:bodyPr>
            <a:lstStyle/>
            <a:p>
              <a:pPr algn="ctr"/>
              <a:r>
                <a:rPr lang="en-US" altLang="zh-CN" sz="1600" b="1" dirty="0">
                  <a:solidFill>
                    <a:schemeClr val="tx1">
                      <a:lumMod val="75000"/>
                      <a:lumOff val="25000"/>
                    </a:schemeClr>
                  </a:solidFill>
                  <a:latin typeface="微软雅黑" pitchFamily="34" charset="-122"/>
                  <a:ea typeface="微软雅黑" pitchFamily="34" charset="-122"/>
                </a:rPr>
                <a:t>Effectiveness of DDAE</a:t>
              </a:r>
              <a:endParaRPr lang="zh-HK" altLang="en-US" sz="1600" b="1" dirty="0">
                <a:solidFill>
                  <a:schemeClr val="tx1">
                    <a:lumMod val="75000"/>
                    <a:lumOff val="25000"/>
                  </a:schemeClr>
                </a:solidFill>
                <a:latin typeface="微软雅黑" pitchFamily="34" charset="-122"/>
                <a:ea typeface="微软雅黑" pitchFamily="34" charset="-122"/>
              </a:endParaRPr>
            </a:p>
          </p:txBody>
        </p:sp>
        <p:sp>
          <p:nvSpPr>
            <p:cNvPr id="59" name="文本框 71"/>
            <p:cNvSpPr txBox="1"/>
            <p:nvPr/>
          </p:nvSpPr>
          <p:spPr>
            <a:xfrm>
              <a:off x="6770752" y="2788385"/>
              <a:ext cx="1340145" cy="1010364"/>
            </a:xfrm>
            <a:prstGeom prst="rect">
              <a:avLst/>
            </a:prstGeom>
            <a:noFill/>
          </p:spPr>
          <p:txBody>
            <a:bodyPr wrap="square" lIns="91440" tIns="45720" rIns="91440" bIns="45720" rtlCol="0">
              <a:spAutoFit/>
            </a:bodyPr>
            <a:lstStyle/>
            <a:p>
              <a:pPr algn="ctr"/>
              <a:r>
                <a:rPr lang="en-US" altLang="zh-HK" sz="1467" dirty="0">
                  <a:solidFill>
                    <a:schemeClr val="tx1">
                      <a:lumMod val="85000"/>
                      <a:lumOff val="15000"/>
                    </a:schemeClr>
                  </a:solidFill>
                  <a:latin typeface="微软雅黑" pitchFamily="34" charset="-122"/>
                  <a:ea typeface="微软雅黑" pitchFamily="34" charset="-122"/>
                </a:rPr>
                <a:t>Effectiveness of components and the parameters tuning process</a:t>
              </a:r>
              <a:endParaRPr lang="zh-HK" altLang="en-US" sz="1467" dirty="0">
                <a:solidFill>
                  <a:schemeClr val="tx1">
                    <a:lumMod val="85000"/>
                    <a:lumOff val="15000"/>
                  </a:schemeClr>
                </a:solidFill>
                <a:latin typeface="微软雅黑" pitchFamily="34" charset="-122"/>
                <a:ea typeface="微软雅黑" pitchFamily="34" charset="-122"/>
              </a:endParaRPr>
            </a:p>
          </p:txBody>
        </p:sp>
      </p:grpSp>
      <p:sp>
        <p:nvSpPr>
          <p:cNvPr id="60" name="TextBox 59"/>
          <p:cNvSpPr txBox="1"/>
          <p:nvPr/>
        </p:nvSpPr>
        <p:spPr>
          <a:xfrm>
            <a:off x="4996616" y="317698"/>
            <a:ext cx="2342308" cy="523220"/>
          </a:xfrm>
          <a:prstGeom prst="rect">
            <a:avLst/>
          </a:prstGeom>
          <a:noFill/>
        </p:spPr>
        <p:txBody>
          <a:bodyPr wrap="none" rtlCol="0">
            <a:spAutoFit/>
          </a:bodyPr>
          <a:lstStyle/>
          <a:p>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Experiments</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spTree>
    <p:extLst>
      <p:ext uri="{BB962C8B-B14F-4D97-AF65-F5344CB8AC3E}">
        <p14:creationId xmlns:p14="http://schemas.microsoft.com/office/powerpoint/2010/main" val="29832846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p:cNvSpPr txBox="1"/>
          <p:nvPr/>
        </p:nvSpPr>
        <p:spPr>
          <a:xfrm>
            <a:off x="4541728" y="350970"/>
            <a:ext cx="3108543" cy="461665"/>
          </a:xfrm>
          <a:prstGeom prst="rect">
            <a:avLst/>
          </a:prstGeom>
          <a:noFill/>
        </p:spPr>
        <p:txBody>
          <a:bodyPr wrap="none" rtlCol="0">
            <a:spAutoFit/>
          </a:bodyPr>
          <a:lstStyle/>
          <a:p>
            <a:r>
              <a:rPr lang="en-US" altLang="zh-CN" sz="24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Overall Comparison</a:t>
            </a:r>
            <a:endParaRPr lang="zh-CN" altLang="en-US" sz="24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graphicFrame>
        <p:nvGraphicFramePr>
          <p:cNvPr id="3" name="表格 4">
            <a:extLst>
              <a:ext uri="{FF2B5EF4-FFF2-40B4-BE49-F238E27FC236}">
                <a16:creationId xmlns:a16="http://schemas.microsoft.com/office/drawing/2014/main" id="{CC25452B-76CF-4640-918A-07669994608D}"/>
              </a:ext>
            </a:extLst>
          </p:cNvPr>
          <p:cNvGraphicFramePr>
            <a:graphicFrameLocks noGrp="1"/>
          </p:cNvGraphicFramePr>
          <p:nvPr>
            <p:extLst>
              <p:ext uri="{D42A27DB-BD31-4B8C-83A1-F6EECF244321}">
                <p14:modId xmlns:p14="http://schemas.microsoft.com/office/powerpoint/2010/main" val="3565874402"/>
              </p:ext>
            </p:extLst>
          </p:nvPr>
        </p:nvGraphicFramePr>
        <p:xfrm>
          <a:off x="158415" y="1389380"/>
          <a:ext cx="11875168" cy="4079240"/>
        </p:xfrm>
        <a:graphic>
          <a:graphicData uri="http://schemas.openxmlformats.org/drawingml/2006/table">
            <a:tbl>
              <a:tblPr firstRow="1" bandRow="1">
                <a:tableStyleId>{5C22544A-7EE6-4342-B048-85BDC9FD1C3A}</a:tableStyleId>
              </a:tblPr>
              <a:tblGrid>
                <a:gridCol w="1494605">
                  <a:extLst>
                    <a:ext uri="{9D8B030D-6E8A-4147-A177-3AD203B41FA5}">
                      <a16:colId xmlns:a16="http://schemas.microsoft.com/office/drawing/2014/main" val="4290011239"/>
                    </a:ext>
                  </a:extLst>
                </a:gridCol>
                <a:gridCol w="943317">
                  <a:extLst>
                    <a:ext uri="{9D8B030D-6E8A-4147-A177-3AD203B41FA5}">
                      <a16:colId xmlns:a16="http://schemas.microsoft.com/office/drawing/2014/main" val="2223625118"/>
                    </a:ext>
                  </a:extLst>
                </a:gridCol>
                <a:gridCol w="1029072">
                  <a:extLst>
                    <a:ext uri="{9D8B030D-6E8A-4147-A177-3AD203B41FA5}">
                      <a16:colId xmlns:a16="http://schemas.microsoft.com/office/drawing/2014/main" val="1503435409"/>
                    </a:ext>
                  </a:extLst>
                </a:gridCol>
                <a:gridCol w="1078075">
                  <a:extLst>
                    <a:ext uri="{9D8B030D-6E8A-4147-A177-3AD203B41FA5}">
                      <a16:colId xmlns:a16="http://schemas.microsoft.com/office/drawing/2014/main" val="2122769105"/>
                    </a:ext>
                  </a:extLst>
                </a:gridCol>
                <a:gridCol w="1065827">
                  <a:extLst>
                    <a:ext uri="{9D8B030D-6E8A-4147-A177-3AD203B41FA5}">
                      <a16:colId xmlns:a16="http://schemas.microsoft.com/office/drawing/2014/main" val="4058328188"/>
                    </a:ext>
                  </a:extLst>
                </a:gridCol>
                <a:gridCol w="1151581">
                  <a:extLst>
                    <a:ext uri="{9D8B030D-6E8A-4147-A177-3AD203B41FA5}">
                      <a16:colId xmlns:a16="http://schemas.microsoft.com/office/drawing/2014/main" val="3935420453"/>
                    </a:ext>
                  </a:extLst>
                </a:gridCol>
                <a:gridCol w="1065827">
                  <a:extLst>
                    <a:ext uri="{9D8B030D-6E8A-4147-A177-3AD203B41FA5}">
                      <a16:colId xmlns:a16="http://schemas.microsoft.com/office/drawing/2014/main" val="2123683250"/>
                    </a:ext>
                  </a:extLst>
                </a:gridCol>
                <a:gridCol w="1114829">
                  <a:extLst>
                    <a:ext uri="{9D8B030D-6E8A-4147-A177-3AD203B41FA5}">
                      <a16:colId xmlns:a16="http://schemas.microsoft.com/office/drawing/2014/main" val="2930164323"/>
                    </a:ext>
                  </a:extLst>
                </a:gridCol>
                <a:gridCol w="955567">
                  <a:extLst>
                    <a:ext uri="{9D8B030D-6E8A-4147-A177-3AD203B41FA5}">
                      <a16:colId xmlns:a16="http://schemas.microsoft.com/office/drawing/2014/main" val="1838733492"/>
                    </a:ext>
                  </a:extLst>
                </a:gridCol>
                <a:gridCol w="988234">
                  <a:extLst>
                    <a:ext uri="{9D8B030D-6E8A-4147-A177-3AD203B41FA5}">
                      <a16:colId xmlns:a16="http://schemas.microsoft.com/office/drawing/2014/main" val="1938289459"/>
                    </a:ext>
                  </a:extLst>
                </a:gridCol>
                <a:gridCol w="988234">
                  <a:extLst>
                    <a:ext uri="{9D8B030D-6E8A-4147-A177-3AD203B41FA5}">
                      <a16:colId xmlns:a16="http://schemas.microsoft.com/office/drawing/2014/main" val="2773383541"/>
                    </a:ext>
                  </a:extLst>
                </a:gridCol>
              </a:tblGrid>
              <a:tr h="370840">
                <a:tc rowSpan="2">
                  <a:txBody>
                    <a:bodyPr/>
                    <a:lstStyle/>
                    <a:p>
                      <a:pPr algn="ctr"/>
                      <a:r>
                        <a:rPr lang="en-US" altLang="zh-CN" dirty="0"/>
                        <a:t>Dataset</a:t>
                      </a:r>
                      <a:endParaRPr lang="zh-CN" altLang="en-US" dirty="0"/>
                    </a:p>
                  </a:txBody>
                  <a:tcPr/>
                </a:tc>
                <a:tc gridSpan="10">
                  <a:txBody>
                    <a:bodyPr/>
                    <a:lstStyle/>
                    <a:p>
                      <a:pPr algn="ctr"/>
                      <a:r>
                        <a:rPr lang="en-US" altLang="zh-CN" dirty="0"/>
                        <a:t>Recall</a:t>
                      </a: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extLst>
                  <a:ext uri="{0D108BD9-81ED-4DB2-BD59-A6C34878D82A}">
                    <a16:rowId xmlns:a16="http://schemas.microsoft.com/office/drawing/2014/main" val="2677683138"/>
                  </a:ext>
                </a:extLst>
              </a:tr>
              <a:tr h="370840">
                <a:tc vMerge="1">
                  <a:txBody>
                    <a:bodyPr/>
                    <a:lstStyle/>
                    <a:p>
                      <a:pPr algn="ctr"/>
                      <a:endParaRPr lang="zh-CN" altLang="en-US" dirty="0"/>
                    </a:p>
                  </a:txBody>
                  <a:tcPr/>
                </a:tc>
                <a:tc>
                  <a:txBody>
                    <a:bodyPr/>
                    <a:lstStyle/>
                    <a:p>
                      <a:pPr algn="ctr"/>
                      <a:r>
                        <a:rPr lang="en-US" altLang="zh-CN" sz="1400" b="1" dirty="0"/>
                        <a:t>DDAE</a:t>
                      </a:r>
                      <a:endParaRPr lang="zh-CN" altLang="en-US" sz="1400" b="1" dirty="0"/>
                    </a:p>
                  </a:txBody>
                  <a:tcPr>
                    <a:solidFill>
                      <a:schemeClr val="accent1">
                        <a:lumMod val="60000"/>
                        <a:lumOff val="40000"/>
                      </a:schemeClr>
                    </a:solidFill>
                  </a:tcPr>
                </a:tc>
                <a:tc>
                  <a:txBody>
                    <a:bodyPr/>
                    <a:lstStyle/>
                    <a:p>
                      <a:pPr algn="ctr"/>
                      <a:r>
                        <a:rPr lang="en-US" altLang="zh-CN" sz="1400" b="1" dirty="0"/>
                        <a:t>MWMOTE</a:t>
                      </a:r>
                      <a:endParaRPr lang="zh-CN" altLang="en-US" sz="1400" b="1" dirty="0"/>
                    </a:p>
                  </a:txBody>
                  <a:tcPr>
                    <a:solidFill>
                      <a:schemeClr val="accent1">
                        <a:lumMod val="60000"/>
                        <a:lumOff val="40000"/>
                      </a:schemeClr>
                    </a:solidFill>
                  </a:tcPr>
                </a:tc>
                <a:tc>
                  <a:txBody>
                    <a:bodyPr/>
                    <a:lstStyle/>
                    <a:p>
                      <a:pPr algn="ctr"/>
                      <a:r>
                        <a:rPr lang="en-US" altLang="zh-CN" sz="1400" b="1" dirty="0"/>
                        <a:t>SMOTE</a:t>
                      </a:r>
                      <a:endParaRPr lang="zh-CN" altLang="en-US" sz="1400" b="1" dirty="0"/>
                    </a:p>
                  </a:txBody>
                  <a:tcPr>
                    <a:solidFill>
                      <a:schemeClr val="accent1">
                        <a:lumMod val="60000"/>
                        <a:lumOff val="40000"/>
                      </a:schemeClr>
                    </a:solidFill>
                  </a:tcPr>
                </a:tc>
                <a:tc>
                  <a:txBody>
                    <a:bodyPr/>
                    <a:lstStyle/>
                    <a:p>
                      <a:pPr algn="ctr"/>
                      <a:r>
                        <a:rPr lang="en-US" altLang="zh-CN" sz="1400" b="1" dirty="0"/>
                        <a:t>RUSBoost</a:t>
                      </a:r>
                      <a:endParaRPr lang="zh-CN" altLang="en-US" sz="1400" b="1" dirty="0"/>
                    </a:p>
                  </a:txBody>
                  <a:tcPr>
                    <a:solidFill>
                      <a:schemeClr val="accent1">
                        <a:lumMod val="60000"/>
                        <a:lumOff val="40000"/>
                      </a:schemeClr>
                    </a:solidFill>
                  </a:tcPr>
                </a:tc>
                <a:tc>
                  <a:txBody>
                    <a:bodyPr/>
                    <a:lstStyle/>
                    <a:p>
                      <a:pPr algn="ctr"/>
                      <a:r>
                        <a:rPr lang="en-US" altLang="zh-CN" sz="1400" b="1" dirty="0"/>
                        <a:t>AdaBoost</a:t>
                      </a:r>
                      <a:endParaRPr lang="zh-CN" altLang="en-US" sz="1400" b="1" dirty="0"/>
                    </a:p>
                  </a:txBody>
                  <a:tcPr>
                    <a:solidFill>
                      <a:schemeClr val="accent1">
                        <a:lumMod val="60000"/>
                        <a:lumOff val="40000"/>
                      </a:schemeClr>
                    </a:solidFill>
                  </a:tcPr>
                </a:tc>
                <a:tc>
                  <a:txBody>
                    <a:bodyPr/>
                    <a:lstStyle/>
                    <a:p>
                      <a:pPr algn="ctr"/>
                      <a:r>
                        <a:rPr lang="en-US" altLang="zh-CN" sz="1400" b="1" dirty="0"/>
                        <a:t>MetaCost</a:t>
                      </a:r>
                      <a:endParaRPr lang="zh-CN" altLang="en-US" sz="1400" b="1" dirty="0"/>
                    </a:p>
                  </a:txBody>
                  <a:tcPr>
                    <a:solidFill>
                      <a:schemeClr val="accent1">
                        <a:lumMod val="60000"/>
                        <a:lumOff val="40000"/>
                      </a:schemeClr>
                    </a:solidFill>
                  </a:tcPr>
                </a:tc>
                <a:tc>
                  <a:txBody>
                    <a:bodyPr/>
                    <a:lstStyle/>
                    <a:p>
                      <a:pPr algn="ctr"/>
                      <a:r>
                        <a:rPr lang="en-US" altLang="zh-CN" sz="1400" b="1" dirty="0"/>
                        <a:t>csDCT</a:t>
                      </a:r>
                      <a:endParaRPr lang="zh-CN" altLang="en-US" sz="1400" b="1" dirty="0"/>
                    </a:p>
                  </a:txBody>
                  <a:tcPr>
                    <a:solidFill>
                      <a:schemeClr val="accent1">
                        <a:lumMod val="60000"/>
                        <a:lumOff val="40000"/>
                      </a:schemeClr>
                    </a:solidFill>
                  </a:tcPr>
                </a:tc>
                <a:tc>
                  <a:txBody>
                    <a:bodyPr/>
                    <a:lstStyle/>
                    <a:p>
                      <a:pPr algn="ctr"/>
                      <a:r>
                        <a:rPr lang="en-US" altLang="zh-CN" sz="1400" b="1" dirty="0"/>
                        <a:t>CAdaMEC</a:t>
                      </a:r>
                      <a:endParaRPr lang="zh-CN" altLang="en-US" sz="1400" b="1" dirty="0"/>
                    </a:p>
                  </a:txBody>
                  <a:tcPr>
                    <a:solidFill>
                      <a:schemeClr val="accent1">
                        <a:lumMod val="60000"/>
                        <a:lumOff val="40000"/>
                      </a:schemeClr>
                    </a:solidFill>
                  </a:tcPr>
                </a:tc>
                <a:tc>
                  <a:txBody>
                    <a:bodyPr/>
                    <a:lstStyle/>
                    <a:p>
                      <a:pPr algn="ctr"/>
                      <a:r>
                        <a:rPr lang="en-US" altLang="zh-CN" sz="1400" b="1" dirty="0"/>
                        <a:t>SPE</a:t>
                      </a:r>
                      <a:endParaRPr lang="zh-CN" altLang="en-US" sz="1400" b="1" dirty="0"/>
                    </a:p>
                  </a:txBody>
                  <a:tcPr>
                    <a:solidFill>
                      <a:schemeClr val="accent1">
                        <a:lumMod val="60000"/>
                        <a:lumOff val="40000"/>
                      </a:schemeClr>
                    </a:solidFill>
                  </a:tcPr>
                </a:tc>
                <a:tc>
                  <a:txBody>
                    <a:bodyPr/>
                    <a:lstStyle/>
                    <a:p>
                      <a:pPr algn="ctr"/>
                      <a:r>
                        <a:rPr lang="en-US" altLang="zh-CN" sz="1400" b="1" dirty="0"/>
                        <a:t>IML</a:t>
                      </a:r>
                      <a:endParaRPr lang="zh-CN" altLang="en-US" sz="1400" b="1" dirty="0"/>
                    </a:p>
                  </a:txBody>
                  <a:tcPr>
                    <a:solidFill>
                      <a:schemeClr val="accent1">
                        <a:lumMod val="60000"/>
                        <a:lumOff val="40000"/>
                      </a:schemeClr>
                    </a:solidFill>
                  </a:tcPr>
                </a:tc>
                <a:extLst>
                  <a:ext uri="{0D108BD9-81ED-4DB2-BD59-A6C34878D82A}">
                    <a16:rowId xmlns:a16="http://schemas.microsoft.com/office/drawing/2014/main" val="2745902642"/>
                  </a:ext>
                </a:extLst>
              </a:tr>
              <a:tr h="370840">
                <a:tc>
                  <a:txBody>
                    <a:bodyPr/>
                    <a:lstStyle/>
                    <a:p>
                      <a:pPr algn="ctr"/>
                      <a:r>
                        <a:rPr lang="en-US" altLang="zh-CN" dirty="0"/>
                        <a:t>Euthyroid Sick</a:t>
                      </a:r>
                      <a:endParaRPr lang="zh-CN" altLang="en-US" dirty="0"/>
                    </a:p>
                  </a:txBody>
                  <a:tcPr/>
                </a:tc>
                <a:tc>
                  <a:txBody>
                    <a:bodyPr/>
                    <a:lstStyle/>
                    <a:p>
                      <a:pPr algn="ctr"/>
                      <a:r>
                        <a:rPr lang="en-US" altLang="zh-CN" b="1" dirty="0"/>
                        <a:t>0.929</a:t>
                      </a:r>
                      <a:endParaRPr lang="zh-CN" altLang="en-US" b="1" dirty="0"/>
                    </a:p>
                  </a:txBody>
                  <a:tcPr/>
                </a:tc>
                <a:tc>
                  <a:txBody>
                    <a:bodyPr/>
                    <a:lstStyle/>
                    <a:p>
                      <a:pPr algn="ctr"/>
                      <a:r>
                        <a:rPr lang="en-US" altLang="zh-CN" dirty="0"/>
                        <a:t>0.737</a:t>
                      </a:r>
                      <a:endParaRPr lang="zh-CN" altLang="en-US" dirty="0"/>
                    </a:p>
                  </a:txBody>
                  <a:tcPr/>
                </a:tc>
                <a:tc>
                  <a:txBody>
                    <a:bodyPr/>
                    <a:lstStyle/>
                    <a:p>
                      <a:pPr algn="ctr"/>
                      <a:r>
                        <a:rPr lang="en-US" altLang="zh-CN" dirty="0"/>
                        <a:t>0.725</a:t>
                      </a:r>
                      <a:endParaRPr lang="zh-CN" altLang="en-US" dirty="0"/>
                    </a:p>
                  </a:txBody>
                  <a:tcPr/>
                </a:tc>
                <a:tc>
                  <a:txBody>
                    <a:bodyPr/>
                    <a:lstStyle/>
                    <a:p>
                      <a:pPr algn="ctr"/>
                      <a:r>
                        <a:rPr lang="en-US" altLang="zh-CN" dirty="0"/>
                        <a:t>0.888</a:t>
                      </a:r>
                      <a:endParaRPr lang="zh-CN" altLang="en-US" dirty="0"/>
                    </a:p>
                  </a:txBody>
                  <a:tcPr/>
                </a:tc>
                <a:tc>
                  <a:txBody>
                    <a:bodyPr/>
                    <a:lstStyle/>
                    <a:p>
                      <a:pPr algn="ctr"/>
                      <a:r>
                        <a:rPr lang="en-US" altLang="zh-CN" dirty="0"/>
                        <a:t>0.898</a:t>
                      </a:r>
                      <a:endParaRPr lang="zh-CN" altLang="en-US" dirty="0"/>
                    </a:p>
                  </a:txBody>
                  <a:tcPr/>
                </a:tc>
                <a:tc>
                  <a:txBody>
                    <a:bodyPr/>
                    <a:lstStyle/>
                    <a:p>
                      <a:pPr algn="ctr"/>
                      <a:r>
                        <a:rPr lang="en-US" altLang="zh-CN" dirty="0"/>
                        <a:t>0.898</a:t>
                      </a:r>
                      <a:endParaRPr lang="zh-CN" altLang="en-US" dirty="0"/>
                    </a:p>
                  </a:txBody>
                  <a:tcPr/>
                </a:tc>
                <a:tc>
                  <a:txBody>
                    <a:bodyPr/>
                    <a:lstStyle/>
                    <a:p>
                      <a:pPr algn="ctr"/>
                      <a:r>
                        <a:rPr lang="en-US" altLang="zh-CN" dirty="0"/>
                        <a:t>0.867</a:t>
                      </a:r>
                      <a:endParaRPr lang="zh-CN" altLang="en-US" dirty="0"/>
                    </a:p>
                  </a:txBody>
                  <a:tcPr/>
                </a:tc>
                <a:tc>
                  <a:txBody>
                    <a:bodyPr/>
                    <a:lstStyle/>
                    <a:p>
                      <a:pPr algn="ctr"/>
                      <a:r>
                        <a:rPr lang="en-US" altLang="zh-CN" dirty="0"/>
                        <a:t>0.776</a:t>
                      </a:r>
                      <a:endParaRPr lang="zh-CN" altLang="en-US" dirty="0"/>
                    </a:p>
                  </a:txBody>
                  <a:tcPr/>
                </a:tc>
                <a:tc>
                  <a:txBody>
                    <a:bodyPr/>
                    <a:lstStyle/>
                    <a:p>
                      <a:pPr algn="ctr"/>
                      <a:r>
                        <a:rPr lang="en-US" altLang="zh-CN" dirty="0"/>
                        <a:t>0.847</a:t>
                      </a:r>
                      <a:endParaRPr lang="zh-CN" altLang="en-US" dirty="0"/>
                    </a:p>
                  </a:txBody>
                  <a:tcPr/>
                </a:tc>
                <a:tc>
                  <a:txBody>
                    <a:bodyPr/>
                    <a:lstStyle/>
                    <a:p>
                      <a:pPr algn="ctr"/>
                      <a:r>
                        <a:rPr lang="en-US" altLang="zh-CN" dirty="0"/>
                        <a:t>0.763</a:t>
                      </a:r>
                      <a:endParaRPr lang="zh-CN" altLang="en-US" dirty="0"/>
                    </a:p>
                  </a:txBody>
                  <a:tcPr/>
                </a:tc>
                <a:extLst>
                  <a:ext uri="{0D108BD9-81ED-4DB2-BD59-A6C34878D82A}">
                    <a16:rowId xmlns:a16="http://schemas.microsoft.com/office/drawing/2014/main" val="3159621786"/>
                  </a:ext>
                </a:extLst>
              </a:tr>
              <a:tr h="370840">
                <a:tc>
                  <a:txBody>
                    <a:bodyPr/>
                    <a:lstStyle/>
                    <a:p>
                      <a:pPr algn="ctr"/>
                      <a:r>
                        <a:rPr lang="en-US" altLang="zh-CN" dirty="0"/>
                        <a:t>Thyroid Sick</a:t>
                      </a:r>
                      <a:endParaRPr lang="zh-CN" altLang="en-US" dirty="0"/>
                    </a:p>
                  </a:txBody>
                  <a:tcPr/>
                </a:tc>
                <a:tc>
                  <a:txBody>
                    <a:bodyPr/>
                    <a:lstStyle/>
                    <a:p>
                      <a:pPr algn="ctr"/>
                      <a:r>
                        <a:rPr lang="en-US" altLang="zh-CN" b="1" dirty="0"/>
                        <a:t>0.833</a:t>
                      </a:r>
                      <a:endParaRPr lang="zh-CN" altLang="en-US" b="1" dirty="0"/>
                    </a:p>
                  </a:txBody>
                  <a:tcPr/>
                </a:tc>
                <a:tc>
                  <a:txBody>
                    <a:bodyPr/>
                    <a:lstStyle/>
                    <a:p>
                      <a:pPr algn="ctr"/>
                      <a:r>
                        <a:rPr lang="en-US" altLang="zh-CN" dirty="0"/>
                        <a:t>0.558</a:t>
                      </a:r>
                      <a:endParaRPr lang="zh-CN" altLang="en-US" dirty="0"/>
                    </a:p>
                  </a:txBody>
                  <a:tcPr/>
                </a:tc>
                <a:tc>
                  <a:txBody>
                    <a:bodyPr/>
                    <a:lstStyle/>
                    <a:p>
                      <a:pPr algn="ctr"/>
                      <a:r>
                        <a:rPr lang="en-US" altLang="zh-CN" dirty="0"/>
                        <a:t>0.494</a:t>
                      </a:r>
                      <a:endParaRPr lang="zh-CN" altLang="en-US" dirty="0"/>
                    </a:p>
                  </a:txBody>
                  <a:tcPr/>
                </a:tc>
                <a:tc>
                  <a:txBody>
                    <a:bodyPr/>
                    <a:lstStyle/>
                    <a:p>
                      <a:pPr algn="ctr"/>
                      <a:r>
                        <a:rPr lang="en-US" altLang="zh-CN" dirty="0"/>
                        <a:t>0.844</a:t>
                      </a:r>
                      <a:endParaRPr lang="zh-CN" altLang="en-US" dirty="0"/>
                    </a:p>
                  </a:txBody>
                  <a:tcPr/>
                </a:tc>
                <a:tc>
                  <a:txBody>
                    <a:bodyPr/>
                    <a:lstStyle/>
                    <a:p>
                      <a:pPr algn="ctr"/>
                      <a:r>
                        <a:rPr lang="en-US" altLang="zh-CN" dirty="0"/>
                        <a:t>0.779</a:t>
                      </a:r>
                      <a:endParaRPr lang="zh-CN" altLang="en-US" dirty="0"/>
                    </a:p>
                  </a:txBody>
                  <a:tcPr/>
                </a:tc>
                <a:tc>
                  <a:txBody>
                    <a:bodyPr/>
                    <a:lstStyle/>
                    <a:p>
                      <a:pPr algn="ctr"/>
                      <a:r>
                        <a:rPr lang="en-US" altLang="zh-CN" dirty="0"/>
                        <a:t>0.169</a:t>
                      </a:r>
                      <a:endParaRPr lang="zh-CN" altLang="en-US" dirty="0"/>
                    </a:p>
                  </a:txBody>
                  <a:tcPr/>
                </a:tc>
                <a:tc>
                  <a:txBody>
                    <a:bodyPr/>
                    <a:lstStyle/>
                    <a:p>
                      <a:pPr algn="ctr"/>
                      <a:r>
                        <a:rPr lang="en-US" altLang="zh-CN" dirty="0"/>
                        <a:t>0.805</a:t>
                      </a:r>
                      <a:endParaRPr lang="zh-CN" altLang="en-US" dirty="0"/>
                    </a:p>
                  </a:txBody>
                  <a:tcPr/>
                </a:tc>
                <a:tc>
                  <a:txBody>
                    <a:bodyPr/>
                    <a:lstStyle/>
                    <a:p>
                      <a:pPr algn="ctr"/>
                      <a:r>
                        <a:rPr lang="en-US" altLang="zh-CN" dirty="0"/>
                        <a:t>0.701</a:t>
                      </a:r>
                      <a:endParaRPr lang="zh-CN" altLang="en-US" dirty="0"/>
                    </a:p>
                  </a:txBody>
                  <a:tcPr/>
                </a:tc>
                <a:tc>
                  <a:txBody>
                    <a:bodyPr/>
                    <a:lstStyle/>
                    <a:p>
                      <a:pPr algn="ctr"/>
                      <a:r>
                        <a:rPr lang="en-US" altLang="zh-CN" dirty="0"/>
                        <a:t>0.844</a:t>
                      </a:r>
                      <a:endParaRPr lang="zh-CN" altLang="en-US" dirty="0"/>
                    </a:p>
                  </a:txBody>
                  <a:tcPr/>
                </a:tc>
                <a:tc>
                  <a:txBody>
                    <a:bodyPr/>
                    <a:lstStyle/>
                    <a:p>
                      <a:pPr algn="ctr"/>
                      <a:r>
                        <a:rPr lang="en-US" altLang="zh-CN" dirty="0"/>
                        <a:t>0.383</a:t>
                      </a:r>
                      <a:endParaRPr lang="zh-CN" altLang="en-US" dirty="0"/>
                    </a:p>
                  </a:txBody>
                  <a:tcPr/>
                </a:tc>
                <a:extLst>
                  <a:ext uri="{0D108BD9-81ED-4DB2-BD59-A6C34878D82A}">
                    <a16:rowId xmlns:a16="http://schemas.microsoft.com/office/drawing/2014/main" val="1156488043"/>
                  </a:ext>
                </a:extLst>
              </a:tr>
              <a:tr h="370840">
                <a:tc>
                  <a:txBody>
                    <a:bodyPr/>
                    <a:lstStyle/>
                    <a:p>
                      <a:pPr algn="ctr"/>
                      <a:r>
                        <a:rPr lang="en-US" altLang="zh-CN" dirty="0"/>
                        <a:t>PH1</a:t>
                      </a:r>
                      <a:endParaRPr lang="zh-CN" altLang="en-US" dirty="0"/>
                    </a:p>
                  </a:txBody>
                  <a:tcPr/>
                </a:tc>
                <a:tc>
                  <a:txBody>
                    <a:bodyPr/>
                    <a:lstStyle/>
                    <a:p>
                      <a:pPr algn="ctr"/>
                      <a:r>
                        <a:rPr lang="en-US" altLang="zh-CN" b="1" dirty="0"/>
                        <a:t>0.956</a:t>
                      </a:r>
                      <a:endParaRPr lang="zh-CN" altLang="en-US" b="1" dirty="0"/>
                    </a:p>
                  </a:txBody>
                  <a:tcPr/>
                </a:tc>
                <a:tc>
                  <a:txBody>
                    <a:bodyPr/>
                    <a:lstStyle/>
                    <a:p>
                      <a:pPr algn="ctr"/>
                      <a:r>
                        <a:rPr lang="en-US" altLang="zh-CN" dirty="0"/>
                        <a:t>0.926</a:t>
                      </a:r>
                      <a:endParaRPr lang="zh-CN" altLang="en-US" dirty="0"/>
                    </a:p>
                  </a:txBody>
                  <a:tcPr/>
                </a:tc>
                <a:tc>
                  <a:txBody>
                    <a:bodyPr/>
                    <a:lstStyle/>
                    <a:p>
                      <a:pPr algn="ctr"/>
                      <a:r>
                        <a:rPr lang="en-US" altLang="zh-CN" dirty="0"/>
                        <a:t>0.913</a:t>
                      </a:r>
                      <a:endParaRPr lang="zh-CN" altLang="en-US" dirty="0"/>
                    </a:p>
                  </a:txBody>
                  <a:tcPr/>
                </a:tc>
                <a:tc>
                  <a:txBody>
                    <a:bodyPr/>
                    <a:lstStyle/>
                    <a:p>
                      <a:pPr algn="ctr"/>
                      <a:r>
                        <a:rPr lang="en-US" altLang="zh-CN" dirty="0"/>
                        <a:t>0.900</a:t>
                      </a:r>
                      <a:endParaRPr lang="zh-CN" altLang="en-US" dirty="0"/>
                    </a:p>
                  </a:txBody>
                  <a:tcPr/>
                </a:tc>
                <a:tc>
                  <a:txBody>
                    <a:bodyPr/>
                    <a:lstStyle/>
                    <a:p>
                      <a:pPr algn="ctr"/>
                      <a:r>
                        <a:rPr lang="en-US" altLang="zh-CN" dirty="0"/>
                        <a:t>0.887</a:t>
                      </a:r>
                      <a:endParaRPr lang="zh-CN" altLang="en-US" dirty="0"/>
                    </a:p>
                  </a:txBody>
                  <a:tcPr/>
                </a:tc>
                <a:tc>
                  <a:txBody>
                    <a:bodyPr/>
                    <a:lstStyle/>
                    <a:p>
                      <a:pPr algn="ctr"/>
                      <a:r>
                        <a:rPr lang="en-US" altLang="zh-CN" dirty="0"/>
                        <a:t>0.741</a:t>
                      </a:r>
                      <a:endParaRPr lang="zh-CN" altLang="en-US" dirty="0"/>
                    </a:p>
                  </a:txBody>
                  <a:tcPr/>
                </a:tc>
                <a:tc>
                  <a:txBody>
                    <a:bodyPr/>
                    <a:lstStyle/>
                    <a:p>
                      <a:pPr algn="ctr"/>
                      <a:r>
                        <a:rPr lang="en-US" altLang="zh-CN" dirty="0"/>
                        <a:t>0.867</a:t>
                      </a:r>
                      <a:endParaRPr lang="zh-CN" altLang="en-US" dirty="0"/>
                    </a:p>
                  </a:txBody>
                  <a:tcPr/>
                </a:tc>
                <a:tc>
                  <a:txBody>
                    <a:bodyPr/>
                    <a:lstStyle/>
                    <a:p>
                      <a:pPr algn="ctr"/>
                      <a:r>
                        <a:rPr lang="en-US" altLang="zh-CN" dirty="0"/>
                        <a:t>0.877</a:t>
                      </a:r>
                      <a:endParaRPr lang="zh-CN" altLang="en-US" dirty="0"/>
                    </a:p>
                  </a:txBody>
                  <a:tcPr/>
                </a:tc>
                <a:tc>
                  <a:txBody>
                    <a:bodyPr/>
                    <a:lstStyle/>
                    <a:p>
                      <a:pPr algn="ctr"/>
                      <a:r>
                        <a:rPr lang="en-US" altLang="zh-CN" dirty="0"/>
                        <a:t>0.887</a:t>
                      </a:r>
                      <a:endParaRPr lang="zh-CN" altLang="en-US" dirty="0"/>
                    </a:p>
                  </a:txBody>
                  <a:tcPr/>
                </a:tc>
                <a:tc>
                  <a:txBody>
                    <a:bodyPr/>
                    <a:lstStyle/>
                    <a:p>
                      <a:pPr algn="ctr"/>
                      <a:r>
                        <a:rPr lang="en-US" altLang="zh-CN" dirty="0"/>
                        <a:t>0.831</a:t>
                      </a:r>
                      <a:endParaRPr lang="zh-CN" altLang="en-US" dirty="0"/>
                    </a:p>
                  </a:txBody>
                  <a:tcPr/>
                </a:tc>
                <a:extLst>
                  <a:ext uri="{0D108BD9-81ED-4DB2-BD59-A6C34878D82A}">
                    <a16:rowId xmlns:a16="http://schemas.microsoft.com/office/drawing/2014/main" val="2783933154"/>
                  </a:ext>
                </a:extLst>
              </a:tr>
              <a:tr h="370840">
                <a:tc>
                  <a:txBody>
                    <a:bodyPr/>
                    <a:lstStyle/>
                    <a:p>
                      <a:pPr algn="ctr"/>
                      <a:r>
                        <a:rPr lang="en-US" altLang="zh-CN" dirty="0"/>
                        <a:t>PH2</a:t>
                      </a:r>
                      <a:endParaRPr lang="zh-CN" altLang="en-US" dirty="0"/>
                    </a:p>
                  </a:txBody>
                  <a:tcPr/>
                </a:tc>
                <a:tc>
                  <a:txBody>
                    <a:bodyPr/>
                    <a:lstStyle/>
                    <a:p>
                      <a:pPr algn="ctr"/>
                      <a:r>
                        <a:rPr lang="en-US" altLang="zh-CN" dirty="0"/>
                        <a:t>0.990</a:t>
                      </a:r>
                      <a:endParaRPr lang="zh-CN" altLang="en-US" dirty="0"/>
                    </a:p>
                  </a:txBody>
                  <a:tcPr/>
                </a:tc>
                <a:tc>
                  <a:txBody>
                    <a:bodyPr/>
                    <a:lstStyle/>
                    <a:p>
                      <a:pPr algn="ctr"/>
                      <a:r>
                        <a:rPr lang="en-US" altLang="zh-CN" dirty="0"/>
                        <a:t>0.946</a:t>
                      </a:r>
                      <a:endParaRPr lang="zh-CN" altLang="en-US" dirty="0"/>
                    </a:p>
                  </a:txBody>
                  <a:tcPr/>
                </a:tc>
                <a:tc>
                  <a:txBody>
                    <a:bodyPr/>
                    <a:lstStyle/>
                    <a:p>
                      <a:pPr algn="ctr"/>
                      <a:r>
                        <a:rPr lang="en-US" altLang="zh-CN" dirty="0"/>
                        <a:t>0.939</a:t>
                      </a:r>
                      <a:endParaRPr lang="zh-CN" altLang="en-US" dirty="0"/>
                    </a:p>
                  </a:txBody>
                  <a:tcPr/>
                </a:tc>
                <a:tc>
                  <a:txBody>
                    <a:bodyPr/>
                    <a:lstStyle/>
                    <a:p>
                      <a:pPr algn="ctr"/>
                      <a:r>
                        <a:rPr lang="en-US" altLang="zh-CN" dirty="0"/>
                        <a:t>0.992</a:t>
                      </a:r>
                      <a:endParaRPr lang="zh-CN" altLang="en-US" dirty="0"/>
                    </a:p>
                  </a:txBody>
                  <a:tcPr/>
                </a:tc>
                <a:tc>
                  <a:txBody>
                    <a:bodyPr/>
                    <a:lstStyle/>
                    <a:p>
                      <a:pPr algn="ctr"/>
                      <a:r>
                        <a:rPr lang="en-US" altLang="zh-CN" dirty="0"/>
                        <a:t>0.990</a:t>
                      </a:r>
                      <a:endParaRPr lang="zh-CN" altLang="en-US" dirty="0"/>
                    </a:p>
                  </a:txBody>
                  <a:tcPr/>
                </a:tc>
                <a:tc>
                  <a:txBody>
                    <a:bodyPr/>
                    <a:lstStyle/>
                    <a:p>
                      <a:pPr algn="ctr"/>
                      <a:r>
                        <a:rPr lang="en-US" altLang="zh-CN" dirty="0"/>
                        <a:t>0.787</a:t>
                      </a:r>
                      <a:endParaRPr lang="zh-CN" altLang="en-US" dirty="0"/>
                    </a:p>
                  </a:txBody>
                  <a:tcPr/>
                </a:tc>
                <a:tc>
                  <a:txBody>
                    <a:bodyPr/>
                    <a:lstStyle/>
                    <a:p>
                      <a:pPr algn="ctr"/>
                      <a:r>
                        <a:rPr lang="en-US" altLang="zh-CN" b="1" dirty="0"/>
                        <a:t>1</a:t>
                      </a:r>
                      <a:endParaRPr lang="zh-CN" altLang="en-US" b="1" dirty="0"/>
                    </a:p>
                  </a:txBody>
                  <a:tcPr/>
                </a:tc>
                <a:tc>
                  <a:txBody>
                    <a:bodyPr/>
                    <a:lstStyle/>
                    <a:p>
                      <a:pPr algn="ctr"/>
                      <a:r>
                        <a:rPr lang="en-US" altLang="zh-CN" dirty="0"/>
                        <a:t>0.990</a:t>
                      </a:r>
                      <a:endParaRPr lang="zh-CN" altLang="en-US" dirty="0"/>
                    </a:p>
                  </a:txBody>
                  <a:tcPr/>
                </a:tc>
                <a:tc>
                  <a:txBody>
                    <a:bodyPr/>
                    <a:lstStyle/>
                    <a:p>
                      <a:pPr algn="ctr"/>
                      <a:r>
                        <a:rPr lang="en-US" altLang="zh-CN" dirty="0"/>
                        <a:t>0.997</a:t>
                      </a:r>
                      <a:endParaRPr lang="zh-CN" altLang="en-US" dirty="0"/>
                    </a:p>
                  </a:txBody>
                  <a:tcPr/>
                </a:tc>
                <a:tc>
                  <a:txBody>
                    <a:bodyPr/>
                    <a:lstStyle/>
                    <a:p>
                      <a:pPr algn="ctr"/>
                      <a:r>
                        <a:rPr lang="en-US" altLang="zh-CN" dirty="0"/>
                        <a:t>0.931</a:t>
                      </a:r>
                      <a:endParaRPr lang="zh-CN" altLang="en-US" dirty="0"/>
                    </a:p>
                  </a:txBody>
                  <a:tcPr/>
                </a:tc>
                <a:extLst>
                  <a:ext uri="{0D108BD9-81ED-4DB2-BD59-A6C34878D82A}">
                    <a16:rowId xmlns:a16="http://schemas.microsoft.com/office/drawing/2014/main" val="1647176102"/>
                  </a:ext>
                </a:extLst>
              </a:tr>
              <a:tr h="370840">
                <a:tc>
                  <a:txBody>
                    <a:bodyPr/>
                    <a:lstStyle/>
                    <a:p>
                      <a:pPr algn="ctr"/>
                      <a:r>
                        <a:rPr lang="en-US" altLang="zh-CN" dirty="0"/>
                        <a:t>OPDD</a:t>
                      </a:r>
                      <a:endParaRPr lang="zh-CN" altLang="en-US" dirty="0"/>
                    </a:p>
                  </a:txBody>
                  <a:tcPr/>
                </a:tc>
                <a:tc>
                  <a:txBody>
                    <a:bodyPr/>
                    <a:lstStyle/>
                    <a:p>
                      <a:pPr algn="ctr"/>
                      <a:r>
                        <a:rPr lang="en-US" altLang="zh-CN" b="1" dirty="0"/>
                        <a:t>0.994</a:t>
                      </a:r>
                      <a:endParaRPr lang="zh-CN" altLang="en-US" b="1" dirty="0"/>
                    </a:p>
                  </a:txBody>
                  <a:tcPr/>
                </a:tc>
                <a:tc>
                  <a:txBody>
                    <a:bodyPr/>
                    <a:lstStyle/>
                    <a:p>
                      <a:pPr algn="ctr"/>
                      <a:r>
                        <a:rPr lang="en-US" altLang="zh-CN" dirty="0"/>
                        <a:t>0.977</a:t>
                      </a:r>
                      <a:endParaRPr lang="zh-CN" altLang="en-US" dirty="0"/>
                    </a:p>
                  </a:txBody>
                  <a:tcPr/>
                </a:tc>
                <a:tc>
                  <a:txBody>
                    <a:bodyPr/>
                    <a:lstStyle/>
                    <a:p>
                      <a:pPr algn="ctr"/>
                      <a:r>
                        <a:rPr lang="en-US" altLang="zh-CN" dirty="0"/>
                        <a:t>0.971</a:t>
                      </a:r>
                      <a:endParaRPr lang="zh-CN" altLang="en-US" dirty="0"/>
                    </a:p>
                  </a:txBody>
                  <a:tcPr/>
                </a:tc>
                <a:tc>
                  <a:txBody>
                    <a:bodyPr/>
                    <a:lstStyle/>
                    <a:p>
                      <a:pPr algn="ctr"/>
                      <a:r>
                        <a:rPr lang="en-US" altLang="zh-CN" dirty="0"/>
                        <a:t>0.953</a:t>
                      </a:r>
                      <a:endParaRPr lang="zh-CN" altLang="en-US" dirty="0"/>
                    </a:p>
                  </a:txBody>
                  <a:tcPr/>
                </a:tc>
                <a:tc>
                  <a:txBody>
                    <a:bodyPr/>
                    <a:lstStyle/>
                    <a:p>
                      <a:pPr algn="ctr"/>
                      <a:r>
                        <a:rPr lang="en-US" altLang="zh-CN" dirty="0"/>
                        <a:t>0.929</a:t>
                      </a:r>
                      <a:endParaRPr lang="zh-CN" altLang="en-US" dirty="0"/>
                    </a:p>
                  </a:txBody>
                  <a:tcPr/>
                </a:tc>
                <a:tc>
                  <a:txBody>
                    <a:bodyPr/>
                    <a:lstStyle/>
                    <a:p>
                      <a:pPr algn="ctr"/>
                      <a:r>
                        <a:rPr lang="en-US" altLang="zh-CN" dirty="0"/>
                        <a:t>0.759</a:t>
                      </a:r>
                      <a:endParaRPr lang="zh-CN" altLang="en-US" dirty="0"/>
                    </a:p>
                  </a:txBody>
                  <a:tcPr/>
                </a:tc>
                <a:tc>
                  <a:txBody>
                    <a:bodyPr/>
                    <a:lstStyle/>
                    <a:p>
                      <a:pPr algn="ctr"/>
                      <a:r>
                        <a:rPr lang="en-US" altLang="zh-CN" dirty="0"/>
                        <a:t>0.847</a:t>
                      </a:r>
                      <a:endParaRPr lang="zh-CN" altLang="en-US" dirty="0"/>
                    </a:p>
                  </a:txBody>
                  <a:tcPr/>
                </a:tc>
                <a:tc>
                  <a:txBody>
                    <a:bodyPr/>
                    <a:lstStyle/>
                    <a:p>
                      <a:pPr algn="ctr"/>
                      <a:r>
                        <a:rPr lang="en-US" altLang="zh-CN" dirty="0"/>
                        <a:t>0.947</a:t>
                      </a:r>
                      <a:endParaRPr lang="zh-CN" altLang="en-US" dirty="0"/>
                    </a:p>
                  </a:txBody>
                  <a:tcPr/>
                </a:tc>
                <a:tc>
                  <a:txBody>
                    <a:bodyPr/>
                    <a:lstStyle/>
                    <a:p>
                      <a:pPr algn="ctr"/>
                      <a:r>
                        <a:rPr lang="en-US" altLang="zh-CN" dirty="0"/>
                        <a:t>0.935</a:t>
                      </a:r>
                      <a:endParaRPr lang="zh-CN" altLang="en-US" dirty="0"/>
                    </a:p>
                  </a:txBody>
                  <a:tcPr/>
                </a:tc>
                <a:tc>
                  <a:txBody>
                    <a:bodyPr/>
                    <a:lstStyle/>
                    <a:p>
                      <a:pPr algn="ctr"/>
                      <a:r>
                        <a:rPr lang="en-US" altLang="zh-CN" dirty="0"/>
                        <a:t>0.965</a:t>
                      </a:r>
                      <a:endParaRPr lang="zh-CN" altLang="en-US" dirty="0"/>
                    </a:p>
                  </a:txBody>
                  <a:tcPr/>
                </a:tc>
                <a:extLst>
                  <a:ext uri="{0D108BD9-81ED-4DB2-BD59-A6C34878D82A}">
                    <a16:rowId xmlns:a16="http://schemas.microsoft.com/office/drawing/2014/main" val="1443348213"/>
                  </a:ext>
                </a:extLst>
              </a:tr>
              <a:tr h="370840">
                <a:tc>
                  <a:txBody>
                    <a:bodyPr/>
                    <a:lstStyle/>
                    <a:p>
                      <a:pPr algn="ctr"/>
                      <a:r>
                        <a:rPr lang="en-US" altLang="zh-CN" dirty="0"/>
                        <a:t>MGC</a:t>
                      </a:r>
                      <a:endParaRPr lang="zh-CN" altLang="en-US" dirty="0"/>
                    </a:p>
                  </a:txBody>
                  <a:tcPr/>
                </a:tc>
                <a:tc>
                  <a:txBody>
                    <a:bodyPr/>
                    <a:lstStyle/>
                    <a:p>
                      <a:pPr algn="ctr"/>
                      <a:r>
                        <a:rPr lang="en-US" altLang="zh-CN" b="1" dirty="0"/>
                        <a:t>0.834</a:t>
                      </a:r>
                      <a:endParaRPr lang="zh-CN" altLang="en-US" b="1" dirty="0"/>
                    </a:p>
                  </a:txBody>
                  <a:tcPr/>
                </a:tc>
                <a:tc>
                  <a:txBody>
                    <a:bodyPr/>
                    <a:lstStyle/>
                    <a:p>
                      <a:pPr algn="ctr"/>
                      <a:r>
                        <a:rPr lang="en-US" altLang="zh-CN" dirty="0"/>
                        <a:t>0.651</a:t>
                      </a:r>
                      <a:endParaRPr lang="zh-CN" altLang="en-US" dirty="0"/>
                    </a:p>
                  </a:txBody>
                  <a:tcPr/>
                </a:tc>
                <a:tc>
                  <a:txBody>
                    <a:bodyPr/>
                    <a:lstStyle/>
                    <a:p>
                      <a:pPr algn="ctr"/>
                      <a:r>
                        <a:rPr lang="en-US" altLang="zh-CN" dirty="0"/>
                        <a:t>0.675</a:t>
                      </a:r>
                      <a:endParaRPr lang="zh-CN" altLang="en-US" dirty="0"/>
                    </a:p>
                  </a:txBody>
                  <a:tcPr/>
                </a:tc>
                <a:tc>
                  <a:txBody>
                    <a:bodyPr/>
                    <a:lstStyle/>
                    <a:p>
                      <a:pPr algn="ctr"/>
                      <a:r>
                        <a:rPr lang="en-US" altLang="zh-CN" dirty="0"/>
                        <a:t>0.506</a:t>
                      </a:r>
                      <a:endParaRPr lang="zh-CN" altLang="en-US" dirty="0"/>
                    </a:p>
                  </a:txBody>
                  <a:tcPr/>
                </a:tc>
                <a:tc>
                  <a:txBody>
                    <a:bodyPr/>
                    <a:lstStyle/>
                    <a:p>
                      <a:pPr algn="ctr"/>
                      <a:r>
                        <a:rPr lang="en-US" altLang="zh-CN" dirty="0"/>
                        <a:t>0.675</a:t>
                      </a:r>
                      <a:endParaRPr lang="zh-CN" altLang="en-US" dirty="0"/>
                    </a:p>
                  </a:txBody>
                  <a:tcPr/>
                </a:tc>
                <a:tc>
                  <a:txBody>
                    <a:bodyPr/>
                    <a:lstStyle/>
                    <a:p>
                      <a:pPr algn="ctr"/>
                      <a:r>
                        <a:rPr lang="en-US" altLang="zh-CN" dirty="0"/>
                        <a:t>0.675</a:t>
                      </a:r>
                      <a:endParaRPr lang="zh-CN" altLang="en-US" dirty="0"/>
                    </a:p>
                  </a:txBody>
                  <a:tcPr/>
                </a:tc>
                <a:tc>
                  <a:txBody>
                    <a:bodyPr/>
                    <a:lstStyle/>
                    <a:p>
                      <a:pPr algn="ctr"/>
                      <a:r>
                        <a:rPr lang="en-US" altLang="zh-CN" dirty="0"/>
                        <a:t>0.663</a:t>
                      </a:r>
                      <a:endParaRPr lang="zh-CN" altLang="en-US" dirty="0"/>
                    </a:p>
                  </a:txBody>
                  <a:tcPr/>
                </a:tc>
                <a:tc>
                  <a:txBody>
                    <a:bodyPr/>
                    <a:lstStyle/>
                    <a:p>
                      <a:pPr algn="ctr"/>
                      <a:r>
                        <a:rPr lang="en-US" altLang="zh-CN" dirty="0"/>
                        <a:t>0.410</a:t>
                      </a:r>
                      <a:endParaRPr lang="zh-CN" altLang="en-US" dirty="0"/>
                    </a:p>
                  </a:txBody>
                  <a:tcPr/>
                </a:tc>
                <a:tc>
                  <a:txBody>
                    <a:bodyPr/>
                    <a:lstStyle/>
                    <a:p>
                      <a:pPr algn="ctr"/>
                      <a:r>
                        <a:rPr lang="en-US" altLang="zh-CN" dirty="0"/>
                        <a:t>0.795</a:t>
                      </a:r>
                      <a:endParaRPr lang="zh-CN" altLang="en-US" dirty="0"/>
                    </a:p>
                  </a:txBody>
                  <a:tcPr/>
                </a:tc>
                <a:tc>
                  <a:txBody>
                    <a:bodyPr/>
                    <a:lstStyle/>
                    <a:p>
                      <a:pPr algn="ctr"/>
                      <a:r>
                        <a:rPr lang="en-US" altLang="zh-CN" dirty="0"/>
                        <a:t>0.169</a:t>
                      </a:r>
                      <a:endParaRPr lang="zh-CN" altLang="en-US" dirty="0"/>
                    </a:p>
                  </a:txBody>
                  <a:tcPr/>
                </a:tc>
                <a:extLst>
                  <a:ext uri="{0D108BD9-81ED-4DB2-BD59-A6C34878D82A}">
                    <a16:rowId xmlns:a16="http://schemas.microsoft.com/office/drawing/2014/main" val="2779972098"/>
                  </a:ext>
                </a:extLst>
              </a:tr>
              <a:tr h="370840">
                <a:tc>
                  <a:txBody>
                    <a:bodyPr/>
                    <a:lstStyle/>
                    <a:p>
                      <a:pPr algn="ctr"/>
                      <a:r>
                        <a:rPr lang="en-US" altLang="zh-CN" dirty="0"/>
                        <a:t>WDBC</a:t>
                      </a:r>
                      <a:endParaRPr lang="zh-CN" altLang="en-US" dirty="0"/>
                    </a:p>
                  </a:txBody>
                  <a:tcPr/>
                </a:tc>
                <a:tc>
                  <a:txBody>
                    <a:bodyPr/>
                    <a:lstStyle/>
                    <a:p>
                      <a:pPr algn="ctr"/>
                      <a:r>
                        <a:rPr lang="en-US" altLang="zh-CN" dirty="0"/>
                        <a:t>0.894</a:t>
                      </a:r>
                      <a:endParaRPr lang="zh-CN" altLang="en-US" dirty="0"/>
                    </a:p>
                  </a:txBody>
                  <a:tcPr/>
                </a:tc>
                <a:tc>
                  <a:txBody>
                    <a:bodyPr/>
                    <a:lstStyle/>
                    <a:p>
                      <a:pPr algn="ctr"/>
                      <a:r>
                        <a:rPr lang="en-US" altLang="zh-CN" dirty="0"/>
                        <a:t>0.950</a:t>
                      </a:r>
                      <a:endParaRPr lang="zh-CN" altLang="en-US" dirty="0"/>
                    </a:p>
                  </a:txBody>
                  <a:tcPr/>
                </a:tc>
                <a:tc>
                  <a:txBody>
                    <a:bodyPr/>
                    <a:lstStyle/>
                    <a:p>
                      <a:pPr algn="ctr"/>
                      <a:r>
                        <a:rPr lang="en-US" altLang="zh-CN" b="1" dirty="0"/>
                        <a:t>0.960</a:t>
                      </a:r>
                      <a:endParaRPr lang="zh-CN" altLang="en-US" b="1" dirty="0"/>
                    </a:p>
                  </a:txBody>
                  <a:tcPr/>
                </a:tc>
                <a:tc>
                  <a:txBody>
                    <a:bodyPr/>
                    <a:lstStyle/>
                    <a:p>
                      <a:pPr algn="ctr"/>
                      <a:r>
                        <a:rPr lang="en-US" altLang="zh-CN" dirty="0"/>
                        <a:t>0.865</a:t>
                      </a:r>
                      <a:endParaRPr lang="zh-CN" altLang="en-US" dirty="0"/>
                    </a:p>
                  </a:txBody>
                  <a:tcPr/>
                </a:tc>
                <a:tc>
                  <a:txBody>
                    <a:bodyPr/>
                    <a:lstStyle/>
                    <a:p>
                      <a:pPr algn="ctr"/>
                      <a:r>
                        <a:rPr lang="en-US" altLang="zh-CN" dirty="0"/>
                        <a:t>0.894</a:t>
                      </a:r>
                      <a:endParaRPr lang="zh-CN" altLang="en-US" dirty="0"/>
                    </a:p>
                  </a:txBody>
                  <a:tcPr/>
                </a:tc>
                <a:tc>
                  <a:txBody>
                    <a:bodyPr/>
                    <a:lstStyle/>
                    <a:p>
                      <a:pPr algn="ctr"/>
                      <a:r>
                        <a:rPr lang="en-US" altLang="zh-CN" dirty="0"/>
                        <a:t>0.818</a:t>
                      </a:r>
                      <a:endParaRPr lang="zh-CN" altLang="en-US" dirty="0"/>
                    </a:p>
                  </a:txBody>
                  <a:tcPr/>
                </a:tc>
                <a:tc>
                  <a:txBody>
                    <a:bodyPr/>
                    <a:lstStyle/>
                    <a:p>
                      <a:pPr algn="ctr"/>
                      <a:r>
                        <a:rPr lang="en-US" altLang="zh-CN" dirty="0"/>
                        <a:t>0.909</a:t>
                      </a:r>
                      <a:endParaRPr lang="zh-CN" altLang="en-US" dirty="0"/>
                    </a:p>
                  </a:txBody>
                  <a:tcPr/>
                </a:tc>
                <a:tc>
                  <a:txBody>
                    <a:bodyPr/>
                    <a:lstStyle/>
                    <a:p>
                      <a:pPr algn="ctr"/>
                      <a:r>
                        <a:rPr lang="en-US" altLang="zh-CN" dirty="0"/>
                        <a:t>0.833</a:t>
                      </a:r>
                      <a:endParaRPr lang="zh-CN" altLang="en-US" dirty="0"/>
                    </a:p>
                  </a:txBody>
                  <a:tcPr/>
                </a:tc>
                <a:tc>
                  <a:txBody>
                    <a:bodyPr/>
                    <a:lstStyle/>
                    <a:p>
                      <a:pPr algn="ctr"/>
                      <a:r>
                        <a:rPr lang="en-US" altLang="zh-CN" dirty="0"/>
                        <a:t>0.864</a:t>
                      </a:r>
                      <a:endParaRPr lang="zh-CN" altLang="en-US" dirty="0"/>
                    </a:p>
                  </a:txBody>
                  <a:tcPr/>
                </a:tc>
                <a:tc>
                  <a:txBody>
                    <a:bodyPr/>
                    <a:lstStyle/>
                    <a:p>
                      <a:pPr algn="ctr"/>
                      <a:r>
                        <a:rPr lang="en-US" altLang="zh-CN" dirty="0"/>
                        <a:t>0.864</a:t>
                      </a:r>
                      <a:endParaRPr lang="zh-CN" altLang="en-US" dirty="0"/>
                    </a:p>
                  </a:txBody>
                  <a:tcPr/>
                </a:tc>
                <a:extLst>
                  <a:ext uri="{0D108BD9-81ED-4DB2-BD59-A6C34878D82A}">
                    <a16:rowId xmlns:a16="http://schemas.microsoft.com/office/drawing/2014/main" val="1064419883"/>
                  </a:ext>
                </a:extLst>
              </a:tr>
              <a:tr h="370840">
                <a:tc>
                  <a:txBody>
                    <a:bodyPr/>
                    <a:lstStyle/>
                    <a:p>
                      <a:pPr algn="ctr"/>
                      <a:r>
                        <a:rPr lang="en-US" altLang="zh-CN" dirty="0"/>
                        <a:t>PID</a:t>
                      </a:r>
                      <a:endParaRPr lang="zh-CN" altLang="en-US" dirty="0"/>
                    </a:p>
                  </a:txBody>
                  <a:tcPr/>
                </a:tc>
                <a:tc>
                  <a:txBody>
                    <a:bodyPr/>
                    <a:lstStyle/>
                    <a:p>
                      <a:pPr algn="ctr"/>
                      <a:r>
                        <a:rPr lang="en-US" altLang="zh-CN" dirty="0"/>
                        <a:t>0.810</a:t>
                      </a:r>
                      <a:endParaRPr lang="zh-CN" altLang="en-US" dirty="0"/>
                    </a:p>
                  </a:txBody>
                  <a:tcPr/>
                </a:tc>
                <a:tc>
                  <a:txBody>
                    <a:bodyPr/>
                    <a:lstStyle/>
                    <a:p>
                      <a:pPr algn="ctr"/>
                      <a:r>
                        <a:rPr lang="en-US" altLang="zh-CN" dirty="0"/>
                        <a:t>0.824</a:t>
                      </a:r>
                      <a:endParaRPr lang="zh-CN" altLang="en-US" dirty="0"/>
                    </a:p>
                  </a:txBody>
                  <a:tcPr/>
                </a:tc>
                <a:tc>
                  <a:txBody>
                    <a:bodyPr/>
                    <a:lstStyle/>
                    <a:p>
                      <a:pPr algn="ctr"/>
                      <a:r>
                        <a:rPr lang="en-US" altLang="zh-CN" b="1" dirty="0"/>
                        <a:t>0.869</a:t>
                      </a:r>
                      <a:endParaRPr lang="zh-CN" altLang="en-US" b="1" dirty="0"/>
                    </a:p>
                  </a:txBody>
                  <a:tcPr/>
                </a:tc>
                <a:tc>
                  <a:txBody>
                    <a:bodyPr/>
                    <a:lstStyle/>
                    <a:p>
                      <a:pPr algn="ctr"/>
                      <a:r>
                        <a:rPr lang="en-US" altLang="zh-CN" dirty="0"/>
                        <a:t>0.512</a:t>
                      </a:r>
                      <a:endParaRPr lang="zh-CN" altLang="en-US" dirty="0"/>
                    </a:p>
                  </a:txBody>
                  <a:tcPr/>
                </a:tc>
                <a:tc>
                  <a:txBody>
                    <a:bodyPr/>
                    <a:lstStyle/>
                    <a:p>
                      <a:pPr algn="ctr"/>
                      <a:r>
                        <a:rPr lang="en-US" altLang="zh-CN" dirty="0"/>
                        <a:t>0.548</a:t>
                      </a:r>
                      <a:endParaRPr lang="zh-CN" altLang="en-US" dirty="0"/>
                    </a:p>
                  </a:txBody>
                  <a:tcPr/>
                </a:tc>
                <a:tc>
                  <a:txBody>
                    <a:bodyPr/>
                    <a:lstStyle/>
                    <a:p>
                      <a:pPr algn="ctr"/>
                      <a:r>
                        <a:rPr lang="en-US" altLang="zh-CN" dirty="0"/>
                        <a:t>0.774</a:t>
                      </a:r>
                      <a:endParaRPr lang="zh-CN" altLang="en-US" dirty="0"/>
                    </a:p>
                  </a:txBody>
                  <a:tcPr/>
                </a:tc>
                <a:tc>
                  <a:txBody>
                    <a:bodyPr/>
                    <a:lstStyle/>
                    <a:p>
                      <a:pPr algn="ctr"/>
                      <a:r>
                        <a:rPr lang="en-US" altLang="zh-CN" dirty="0"/>
                        <a:t>0.690</a:t>
                      </a:r>
                      <a:endParaRPr lang="zh-CN" altLang="en-US" dirty="0"/>
                    </a:p>
                  </a:txBody>
                  <a:tcPr/>
                </a:tc>
                <a:tc>
                  <a:txBody>
                    <a:bodyPr/>
                    <a:lstStyle/>
                    <a:p>
                      <a:pPr algn="ctr"/>
                      <a:r>
                        <a:rPr lang="en-US" altLang="zh-CN" dirty="0"/>
                        <a:t>0.631</a:t>
                      </a:r>
                      <a:endParaRPr lang="zh-CN" altLang="en-US" dirty="0"/>
                    </a:p>
                  </a:txBody>
                  <a:tcPr/>
                </a:tc>
                <a:tc>
                  <a:txBody>
                    <a:bodyPr/>
                    <a:lstStyle/>
                    <a:p>
                      <a:pPr algn="ctr"/>
                      <a:r>
                        <a:rPr lang="en-US" altLang="zh-CN" dirty="0"/>
                        <a:t>0.524</a:t>
                      </a:r>
                      <a:endParaRPr lang="zh-CN" altLang="en-US" dirty="0"/>
                    </a:p>
                  </a:txBody>
                  <a:tcPr/>
                </a:tc>
                <a:tc>
                  <a:txBody>
                    <a:bodyPr/>
                    <a:lstStyle/>
                    <a:p>
                      <a:pPr algn="ctr"/>
                      <a:r>
                        <a:rPr lang="en-US" altLang="zh-CN" dirty="0"/>
                        <a:t>0.524</a:t>
                      </a:r>
                      <a:endParaRPr lang="zh-CN" altLang="en-US" dirty="0"/>
                    </a:p>
                  </a:txBody>
                  <a:tcPr/>
                </a:tc>
                <a:extLst>
                  <a:ext uri="{0D108BD9-81ED-4DB2-BD59-A6C34878D82A}">
                    <a16:rowId xmlns:a16="http://schemas.microsoft.com/office/drawing/2014/main" val="1557760340"/>
                  </a:ext>
                </a:extLst>
              </a:tr>
              <a:tr h="370840">
                <a:tc>
                  <a:txBody>
                    <a:bodyPr/>
                    <a:lstStyle/>
                    <a:p>
                      <a:pPr algn="ctr"/>
                      <a:r>
                        <a:rPr lang="en-US" altLang="zh-CN" dirty="0"/>
                        <a:t>Yeast1vs7</a:t>
                      </a:r>
                      <a:endParaRPr lang="zh-CN" altLang="en-US" dirty="0"/>
                    </a:p>
                  </a:txBody>
                  <a:tcPr/>
                </a:tc>
                <a:tc>
                  <a:txBody>
                    <a:bodyPr/>
                    <a:lstStyle/>
                    <a:p>
                      <a:pPr algn="ctr"/>
                      <a:r>
                        <a:rPr lang="en-US" altLang="zh-CN" b="1" dirty="0"/>
                        <a:t>0.750</a:t>
                      </a:r>
                      <a:endParaRPr lang="zh-CN" altLang="en-US" b="1" dirty="0"/>
                    </a:p>
                  </a:txBody>
                  <a:tcPr/>
                </a:tc>
                <a:tc>
                  <a:txBody>
                    <a:bodyPr/>
                    <a:lstStyle/>
                    <a:p>
                      <a:pPr algn="ctr"/>
                      <a:r>
                        <a:rPr lang="en-US" altLang="zh-CN" b="1" dirty="0"/>
                        <a:t>0.750</a:t>
                      </a:r>
                      <a:endParaRPr lang="zh-CN" altLang="en-US" b="1" dirty="0"/>
                    </a:p>
                  </a:txBody>
                  <a:tcPr/>
                </a:tc>
                <a:tc>
                  <a:txBody>
                    <a:bodyPr/>
                    <a:lstStyle/>
                    <a:p>
                      <a:pPr algn="ctr"/>
                      <a:r>
                        <a:rPr lang="en-US" altLang="zh-CN" b="1" dirty="0"/>
                        <a:t>0.750</a:t>
                      </a:r>
                      <a:endParaRPr lang="zh-CN" altLang="en-US" b="1" dirty="0"/>
                    </a:p>
                  </a:txBody>
                  <a:tcPr/>
                </a:tc>
                <a:tc>
                  <a:txBody>
                    <a:bodyPr/>
                    <a:lstStyle/>
                    <a:p>
                      <a:pPr algn="ctr"/>
                      <a:r>
                        <a:rPr lang="en-US" altLang="zh-CN" dirty="0"/>
                        <a:t>0.375</a:t>
                      </a:r>
                      <a:endParaRPr lang="zh-CN" altLang="en-US" dirty="0"/>
                    </a:p>
                  </a:txBody>
                  <a:tcPr/>
                </a:tc>
                <a:tc>
                  <a:txBody>
                    <a:bodyPr/>
                    <a:lstStyle/>
                    <a:p>
                      <a:pPr algn="ctr"/>
                      <a:r>
                        <a:rPr lang="en-US" altLang="zh-CN" dirty="0"/>
                        <a:t>0.250</a:t>
                      </a:r>
                      <a:endParaRPr lang="zh-CN" altLang="en-US" dirty="0"/>
                    </a:p>
                  </a:txBody>
                  <a:tcPr/>
                </a:tc>
                <a:tc>
                  <a:txBody>
                    <a:bodyPr/>
                    <a:lstStyle/>
                    <a:p>
                      <a:pPr algn="ctr"/>
                      <a:r>
                        <a:rPr lang="en-US" altLang="zh-CN" dirty="0"/>
                        <a:t>0.125</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b="1" dirty="0"/>
                        <a:t>0.750</a:t>
                      </a:r>
                      <a:endParaRPr lang="zh-CN" altLang="en-US" b="1" dirty="0"/>
                    </a:p>
                  </a:txBody>
                  <a:tcPr/>
                </a:tc>
                <a:tc>
                  <a:txBody>
                    <a:bodyPr/>
                    <a:lstStyle/>
                    <a:p>
                      <a:pPr algn="ctr"/>
                      <a:r>
                        <a:rPr lang="en-US" altLang="zh-CN" dirty="0"/>
                        <a:t>0.750</a:t>
                      </a:r>
                      <a:endParaRPr lang="zh-CN" altLang="en-US" dirty="0"/>
                    </a:p>
                  </a:txBody>
                  <a:tcPr/>
                </a:tc>
                <a:tc>
                  <a:txBody>
                    <a:bodyPr/>
                    <a:lstStyle/>
                    <a:p>
                      <a:pPr algn="ctr"/>
                      <a:r>
                        <a:rPr lang="en-US" altLang="zh-CN" dirty="0"/>
                        <a:t>0.375</a:t>
                      </a:r>
                      <a:endParaRPr lang="zh-CN" altLang="en-US" dirty="0"/>
                    </a:p>
                  </a:txBody>
                  <a:tcPr/>
                </a:tc>
                <a:extLst>
                  <a:ext uri="{0D108BD9-81ED-4DB2-BD59-A6C34878D82A}">
                    <a16:rowId xmlns:a16="http://schemas.microsoft.com/office/drawing/2014/main" val="1886041395"/>
                  </a:ext>
                </a:extLst>
              </a:tr>
            </a:tbl>
          </a:graphicData>
        </a:graphic>
      </p:graphicFrame>
      <p:sp>
        <p:nvSpPr>
          <p:cNvPr id="5" name="矩形 4">
            <a:extLst>
              <a:ext uri="{FF2B5EF4-FFF2-40B4-BE49-F238E27FC236}">
                <a16:creationId xmlns:a16="http://schemas.microsoft.com/office/drawing/2014/main" id="{F6E6EB20-BBC7-4336-B7A5-E8E854CA072E}"/>
              </a:ext>
            </a:extLst>
          </p:cNvPr>
          <p:cNvSpPr/>
          <p:nvPr/>
        </p:nvSpPr>
        <p:spPr>
          <a:xfrm>
            <a:off x="1672814" y="2156908"/>
            <a:ext cx="898264" cy="3311712"/>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3770414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表格 64">
            <a:extLst>
              <a:ext uri="{FF2B5EF4-FFF2-40B4-BE49-F238E27FC236}">
                <a16:creationId xmlns:a16="http://schemas.microsoft.com/office/drawing/2014/main" id="{AC6B2E4C-7348-4D3A-9928-C887EC81CDEE}"/>
              </a:ext>
            </a:extLst>
          </p:cNvPr>
          <p:cNvGraphicFramePr>
            <a:graphicFrameLocks noGrp="1"/>
          </p:cNvGraphicFramePr>
          <p:nvPr>
            <p:extLst>
              <p:ext uri="{D42A27DB-BD31-4B8C-83A1-F6EECF244321}">
                <p14:modId xmlns:p14="http://schemas.microsoft.com/office/powerpoint/2010/main" val="122085035"/>
              </p:ext>
            </p:extLst>
          </p:nvPr>
        </p:nvGraphicFramePr>
        <p:xfrm>
          <a:off x="6472522" y="1848987"/>
          <a:ext cx="5336814" cy="3271117"/>
        </p:xfrm>
        <a:graphic>
          <a:graphicData uri="http://schemas.openxmlformats.org/drawingml/2006/table">
            <a:tbl>
              <a:tblPr firstRow="1" firstCol="1" bandRow="1">
                <a:tableStyleId>{5C22544A-7EE6-4342-B048-85BDC9FD1C3A}</a:tableStyleId>
              </a:tblPr>
              <a:tblGrid>
                <a:gridCol w="899922">
                  <a:extLst>
                    <a:ext uri="{9D8B030D-6E8A-4147-A177-3AD203B41FA5}">
                      <a16:colId xmlns:a16="http://schemas.microsoft.com/office/drawing/2014/main" val="1490246386"/>
                    </a:ext>
                  </a:extLst>
                </a:gridCol>
                <a:gridCol w="1045694">
                  <a:extLst>
                    <a:ext uri="{9D8B030D-6E8A-4147-A177-3AD203B41FA5}">
                      <a16:colId xmlns:a16="http://schemas.microsoft.com/office/drawing/2014/main" val="578042506"/>
                    </a:ext>
                  </a:extLst>
                </a:gridCol>
                <a:gridCol w="1175599">
                  <a:extLst>
                    <a:ext uri="{9D8B030D-6E8A-4147-A177-3AD203B41FA5}">
                      <a16:colId xmlns:a16="http://schemas.microsoft.com/office/drawing/2014/main" val="551305476"/>
                    </a:ext>
                  </a:extLst>
                </a:gridCol>
                <a:gridCol w="1142285">
                  <a:extLst>
                    <a:ext uri="{9D8B030D-6E8A-4147-A177-3AD203B41FA5}">
                      <a16:colId xmlns:a16="http://schemas.microsoft.com/office/drawing/2014/main" val="234015553"/>
                    </a:ext>
                  </a:extLst>
                </a:gridCol>
                <a:gridCol w="1073314">
                  <a:extLst>
                    <a:ext uri="{9D8B030D-6E8A-4147-A177-3AD203B41FA5}">
                      <a16:colId xmlns:a16="http://schemas.microsoft.com/office/drawing/2014/main" val="1003267119"/>
                    </a:ext>
                  </a:extLst>
                </a:gridCol>
              </a:tblGrid>
              <a:tr h="273470">
                <a:tc rowSpan="2">
                  <a:txBody>
                    <a:bodyPr/>
                    <a:lstStyle/>
                    <a:p>
                      <a:pPr algn="ctr">
                        <a:lnSpc>
                          <a:spcPct val="150000"/>
                        </a:lnSpc>
                        <a:spcBef>
                          <a:spcPts val="1200"/>
                        </a:spcBef>
                        <a:spcAft>
                          <a:spcPts val="1200"/>
                        </a:spcAft>
                      </a:pPr>
                      <a:r>
                        <a:rPr lang="en-US" sz="1200" kern="100" dirty="0">
                          <a:effectLst/>
                          <a:latin typeface="Arial" panose="020B0604020202020204" pitchFamily="34" charset="0"/>
                          <a:cs typeface="Arial" panose="020B0604020202020204" pitchFamily="34" charset="0"/>
                        </a:rPr>
                        <a:t>Dataset</a:t>
                      </a:r>
                      <a:endParaRPr lang="zh-CN" sz="12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altLang="zh-CN" sz="1200" dirty="0">
                          <a:latin typeface="Arial" panose="020B0604020202020204" pitchFamily="34" charset="0"/>
                          <a:cs typeface="Arial" panose="020B0604020202020204" pitchFamily="34" charset="0"/>
                        </a:rPr>
                        <a:t>Thyroid Sick(IR=15)</a:t>
                      </a:r>
                      <a:endParaRPr lang="zh-CN" alt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r>
                        <a:rPr lang="en-US" altLang="zh-CN" sz="1200" dirty="0">
                          <a:latin typeface="Arial" panose="020B0604020202020204" pitchFamily="34" charset="0"/>
                          <a:cs typeface="Arial" panose="020B0604020202020204" pitchFamily="34" charset="0"/>
                        </a:rPr>
                        <a:t>Euthyroid Sick(IR=9)</a:t>
                      </a:r>
                      <a:endParaRPr lang="zh-CN" alt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08441718"/>
                  </a:ext>
                </a:extLst>
              </a:tr>
              <a:tr h="239730">
                <a:tc vMerge="1">
                  <a:txBody>
                    <a:bodyPr/>
                    <a:lstStyle/>
                    <a:p>
                      <a:endParaRPr lang="zh-CN" altLang="en-US"/>
                    </a:p>
                  </a:txBody>
                  <a:tcPr/>
                </a:tc>
                <a:tc>
                  <a:txBody>
                    <a:bodyPr/>
                    <a:lstStyle/>
                    <a:p>
                      <a:pPr algn="ctr">
                        <a:lnSpc>
                          <a:spcPct val="150000"/>
                        </a:lnSpc>
                        <a:spcBef>
                          <a:spcPts val="1200"/>
                        </a:spcBef>
                        <a:spcAft>
                          <a:spcPts val="1200"/>
                        </a:spcAft>
                      </a:pPr>
                      <a:r>
                        <a:rPr lang="en-US" altLang="zh-CN" sz="1200" b="1" kern="100" dirty="0">
                          <a:effectLst/>
                          <a:latin typeface="Arial" panose="020B0604020202020204" pitchFamily="34" charset="0"/>
                          <a:ea typeface="Arial" panose="020B0604020202020204" pitchFamily="34" charset="0"/>
                          <a:cs typeface="Arial" panose="020B0604020202020204" pitchFamily="34" charset="0"/>
                        </a:rPr>
                        <a:t>Recall</a:t>
                      </a:r>
                      <a:endParaRPr lang="zh-CN" sz="1200" b="1"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lnSpc>
                          <a:spcPct val="150000"/>
                        </a:lnSpc>
                        <a:spcBef>
                          <a:spcPts val="1200"/>
                        </a:spcBef>
                        <a:spcAft>
                          <a:spcPts val="1200"/>
                        </a:spcAft>
                      </a:pPr>
                      <a:r>
                        <a:rPr lang="en-US" sz="1200" b="1" kern="100" dirty="0">
                          <a:effectLst/>
                          <a:latin typeface="Arial" panose="020B0604020202020204" pitchFamily="34" charset="0"/>
                          <a:cs typeface="Arial" panose="020B0604020202020204" pitchFamily="34" charset="0"/>
                        </a:rPr>
                        <a:t>G-mean</a:t>
                      </a:r>
                      <a:endParaRPr lang="zh-CN" sz="1200" b="1"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lnSpc>
                          <a:spcPct val="150000"/>
                        </a:lnSpc>
                        <a:spcBef>
                          <a:spcPts val="1200"/>
                        </a:spcBef>
                        <a:spcAft>
                          <a:spcPts val="1200"/>
                        </a:spcAft>
                      </a:pPr>
                      <a:r>
                        <a:rPr lang="en-US" sz="1200" b="1" kern="100" dirty="0">
                          <a:effectLst/>
                          <a:latin typeface="Arial" panose="020B0604020202020204" pitchFamily="34" charset="0"/>
                          <a:cs typeface="Arial" panose="020B0604020202020204" pitchFamily="34" charset="0"/>
                        </a:rPr>
                        <a:t>F1</a:t>
                      </a:r>
                      <a:endParaRPr lang="zh-CN" sz="1200" b="1"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lnSpc>
                          <a:spcPct val="150000"/>
                        </a:lnSpc>
                        <a:spcBef>
                          <a:spcPts val="1200"/>
                        </a:spcBef>
                        <a:spcAft>
                          <a:spcPts val="1200"/>
                        </a:spcAft>
                      </a:pPr>
                      <a:r>
                        <a:rPr lang="en-US" sz="1200" b="1" kern="100" dirty="0">
                          <a:effectLst/>
                          <a:latin typeface="Arial" panose="020B0604020202020204" pitchFamily="34" charset="0"/>
                          <a:cs typeface="Arial" panose="020B0604020202020204" pitchFamily="34" charset="0"/>
                        </a:rPr>
                        <a:t>AUCPRC</a:t>
                      </a:r>
                      <a:endParaRPr lang="zh-CN" sz="1200" b="1"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6464897"/>
                  </a:ext>
                </a:extLst>
              </a:tr>
              <a:tr h="239730">
                <a:tc>
                  <a:txBody>
                    <a:bodyPr/>
                    <a:lstStyle/>
                    <a:p>
                      <a:pPr algn="ctr">
                        <a:lnSpc>
                          <a:spcPct val="150000"/>
                        </a:lnSpc>
                        <a:spcBef>
                          <a:spcPts val="1200"/>
                        </a:spcBef>
                        <a:spcAft>
                          <a:spcPts val="1200"/>
                        </a:spcAft>
                      </a:pPr>
                      <a:r>
                        <a:rPr lang="en-US" sz="1200" kern="100">
                          <a:effectLst/>
                          <a:latin typeface="Arial" panose="020B0604020202020204" pitchFamily="34" charset="0"/>
                          <a:cs typeface="Arial" panose="020B0604020202020204" pitchFamily="34" charset="0"/>
                        </a:rPr>
                        <a:t>DDAE</a:t>
                      </a:r>
                      <a:endParaRPr lang="zh-CN" sz="12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b="1" kern="100" dirty="0">
                          <a:effectLst/>
                          <a:latin typeface="Arial" panose="020B0604020202020204" pitchFamily="34" charset="0"/>
                          <a:ea typeface="Arial" panose="020B0604020202020204" pitchFamily="34" charset="0"/>
                          <a:cs typeface="Times New Roman" panose="02020603050405020304" pitchFamily="18" charset="0"/>
                        </a:rPr>
                        <a:t>0.883</a:t>
                      </a:r>
                      <a:endParaRPr lang="zh-CN" sz="12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dirty="0">
                          <a:effectLst/>
                          <a:latin typeface="Arial" panose="020B0604020202020204" pitchFamily="34" charset="0"/>
                          <a:ea typeface="Arial" panose="020B0604020202020204" pitchFamily="34" charset="0"/>
                          <a:cs typeface="Times New Roman" panose="02020603050405020304" pitchFamily="18" charset="0"/>
                        </a:rPr>
                        <a:t>0.883</a:t>
                      </a:r>
                      <a:endParaRPr lang="zh-CN" sz="12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0.506</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0.622</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4070742"/>
                  </a:ext>
                </a:extLst>
              </a:tr>
              <a:tr h="239730">
                <a:tc>
                  <a:txBody>
                    <a:bodyPr/>
                    <a:lstStyle/>
                    <a:p>
                      <a:pPr algn="ctr">
                        <a:lnSpc>
                          <a:spcPct val="150000"/>
                        </a:lnSpc>
                        <a:spcBef>
                          <a:spcPts val="1200"/>
                        </a:spcBef>
                        <a:spcAft>
                          <a:spcPts val="1200"/>
                        </a:spcAft>
                      </a:pPr>
                      <a:r>
                        <a:rPr lang="en-US" sz="1200" kern="100">
                          <a:effectLst/>
                          <a:latin typeface="Arial" panose="020B0604020202020204" pitchFamily="34" charset="0"/>
                          <a:cs typeface="Arial" panose="020B0604020202020204" pitchFamily="34" charset="0"/>
                        </a:rPr>
                        <a:t>MWMOTE</a:t>
                      </a:r>
                      <a:endParaRPr lang="zh-CN" sz="12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0.558</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dirty="0">
                          <a:effectLst/>
                          <a:latin typeface="Arial" panose="020B0604020202020204" pitchFamily="34" charset="0"/>
                          <a:ea typeface="Arial" panose="020B0604020202020204" pitchFamily="34" charset="0"/>
                          <a:cs typeface="Times New Roman" panose="02020603050405020304" pitchFamily="18" charset="0"/>
                        </a:rPr>
                        <a:t>0.735</a:t>
                      </a:r>
                      <a:endParaRPr lang="zh-CN" sz="12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0.558</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0.342</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3967140"/>
                  </a:ext>
                </a:extLst>
              </a:tr>
              <a:tr h="239730">
                <a:tc>
                  <a:txBody>
                    <a:bodyPr/>
                    <a:lstStyle/>
                    <a:p>
                      <a:pPr algn="ctr">
                        <a:lnSpc>
                          <a:spcPct val="150000"/>
                        </a:lnSpc>
                        <a:spcBef>
                          <a:spcPts val="1200"/>
                        </a:spcBef>
                        <a:spcAft>
                          <a:spcPts val="1200"/>
                        </a:spcAft>
                      </a:pPr>
                      <a:r>
                        <a:rPr lang="en-US" sz="1200" kern="100">
                          <a:effectLst/>
                          <a:latin typeface="Arial" panose="020B0604020202020204" pitchFamily="34" charset="0"/>
                          <a:cs typeface="Arial" panose="020B0604020202020204" pitchFamily="34" charset="0"/>
                        </a:rPr>
                        <a:t>SMOTE</a:t>
                      </a:r>
                      <a:endParaRPr lang="zh-CN" sz="12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0.494</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dirty="0">
                          <a:effectLst/>
                          <a:latin typeface="Arial" panose="020B0604020202020204" pitchFamily="34" charset="0"/>
                          <a:ea typeface="Arial" panose="020B0604020202020204" pitchFamily="34" charset="0"/>
                          <a:cs typeface="Times New Roman" panose="02020603050405020304" pitchFamily="18" charset="0"/>
                        </a:rPr>
                        <a:t>0.694</a:t>
                      </a:r>
                      <a:endParaRPr lang="zh-CN" sz="12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dirty="0">
                          <a:effectLst/>
                          <a:latin typeface="Arial" panose="020B0604020202020204" pitchFamily="34" charset="0"/>
                          <a:ea typeface="Arial" panose="020B0604020202020204" pitchFamily="34" charset="0"/>
                          <a:cs typeface="Times New Roman" panose="02020603050405020304" pitchFamily="18" charset="0"/>
                        </a:rPr>
                        <a:t>0.535</a:t>
                      </a:r>
                      <a:endParaRPr lang="zh-CN" sz="12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0.323</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6851074"/>
                  </a:ext>
                </a:extLst>
              </a:tr>
              <a:tr h="297472">
                <a:tc>
                  <a:txBody>
                    <a:bodyPr/>
                    <a:lstStyle/>
                    <a:p>
                      <a:pPr algn="ctr">
                        <a:lnSpc>
                          <a:spcPct val="150000"/>
                        </a:lnSpc>
                        <a:spcBef>
                          <a:spcPts val="1200"/>
                        </a:spcBef>
                        <a:spcAft>
                          <a:spcPts val="1200"/>
                        </a:spcAft>
                      </a:pPr>
                      <a:r>
                        <a:rPr lang="en-US" sz="1200" kern="100" dirty="0">
                          <a:effectLst/>
                          <a:latin typeface="Arial" panose="020B0604020202020204" pitchFamily="34" charset="0"/>
                          <a:cs typeface="Arial" panose="020B0604020202020204" pitchFamily="34" charset="0"/>
                        </a:rPr>
                        <a:t>RUSBoost</a:t>
                      </a:r>
                      <a:endParaRPr lang="zh-CN" sz="12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0.844</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dirty="0">
                          <a:effectLst/>
                          <a:latin typeface="Arial" panose="020B0604020202020204" pitchFamily="34" charset="0"/>
                          <a:ea typeface="Arial" panose="020B0604020202020204" pitchFamily="34" charset="0"/>
                          <a:cs typeface="Times New Roman" panose="02020603050405020304" pitchFamily="18" charset="0"/>
                        </a:rPr>
                        <a:t>0.908</a:t>
                      </a:r>
                      <a:endParaRPr lang="zh-CN" sz="12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dirty="0">
                          <a:effectLst/>
                          <a:latin typeface="Arial" panose="020B0604020202020204" pitchFamily="34" charset="0"/>
                          <a:ea typeface="Arial" panose="020B0604020202020204" pitchFamily="34" charset="0"/>
                          <a:cs typeface="Times New Roman" panose="02020603050405020304" pitchFamily="18" charset="0"/>
                        </a:rPr>
                        <a:t>0.783</a:t>
                      </a:r>
                      <a:endParaRPr lang="zh-CN" sz="12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0.805</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4262751"/>
                  </a:ext>
                </a:extLst>
              </a:tr>
              <a:tr h="239730">
                <a:tc>
                  <a:txBody>
                    <a:bodyPr/>
                    <a:lstStyle/>
                    <a:p>
                      <a:pPr algn="ctr">
                        <a:lnSpc>
                          <a:spcPct val="150000"/>
                        </a:lnSpc>
                        <a:spcBef>
                          <a:spcPts val="1200"/>
                        </a:spcBef>
                        <a:spcAft>
                          <a:spcPts val="1200"/>
                        </a:spcAft>
                      </a:pPr>
                      <a:r>
                        <a:rPr lang="en-US" sz="1200" kern="100">
                          <a:effectLst/>
                          <a:latin typeface="Arial" panose="020B0604020202020204" pitchFamily="34" charset="0"/>
                          <a:cs typeface="Arial" panose="020B0604020202020204" pitchFamily="34" charset="0"/>
                        </a:rPr>
                        <a:t>AdaBoost</a:t>
                      </a:r>
                      <a:endParaRPr lang="zh-CN" sz="12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0.779</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0.879</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dirty="0">
                          <a:effectLst/>
                          <a:latin typeface="Arial" panose="020B0604020202020204" pitchFamily="34" charset="0"/>
                          <a:ea typeface="Arial" panose="020B0604020202020204" pitchFamily="34" charset="0"/>
                          <a:cs typeface="Times New Roman" panose="02020603050405020304" pitchFamily="18" charset="0"/>
                        </a:rPr>
                        <a:t>0.828</a:t>
                      </a:r>
                      <a:endParaRPr lang="zh-CN" sz="12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0.882</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887634"/>
                  </a:ext>
                </a:extLst>
              </a:tr>
              <a:tr h="239730">
                <a:tc>
                  <a:txBody>
                    <a:bodyPr/>
                    <a:lstStyle/>
                    <a:p>
                      <a:pPr algn="ctr">
                        <a:lnSpc>
                          <a:spcPct val="150000"/>
                        </a:lnSpc>
                        <a:spcBef>
                          <a:spcPts val="1200"/>
                        </a:spcBef>
                        <a:spcAft>
                          <a:spcPts val="1200"/>
                        </a:spcAft>
                      </a:pPr>
                      <a:r>
                        <a:rPr lang="en-US" sz="1200" kern="100" dirty="0">
                          <a:effectLst/>
                          <a:latin typeface="Arial" panose="020B0604020202020204" pitchFamily="34" charset="0"/>
                          <a:cs typeface="Arial" panose="020B0604020202020204" pitchFamily="34" charset="0"/>
                        </a:rPr>
                        <a:t>MetaCost</a:t>
                      </a:r>
                      <a:endParaRPr lang="zh-CN" sz="12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0.169</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0.413</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dirty="0">
                          <a:effectLst/>
                          <a:latin typeface="Arial" panose="020B0604020202020204" pitchFamily="34" charset="0"/>
                          <a:ea typeface="Arial" panose="020B0604020202020204" pitchFamily="34" charset="0"/>
                          <a:cs typeface="Times New Roman" panose="02020603050405020304" pitchFamily="18" charset="0"/>
                        </a:rPr>
                        <a:t>0.280</a:t>
                      </a:r>
                      <a:endParaRPr lang="zh-CN" sz="12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0.342</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731023"/>
                  </a:ext>
                </a:extLst>
              </a:tr>
              <a:tr h="239730">
                <a:tc>
                  <a:txBody>
                    <a:bodyPr/>
                    <a:lstStyle/>
                    <a:p>
                      <a:pPr algn="ctr">
                        <a:lnSpc>
                          <a:spcPct val="150000"/>
                        </a:lnSpc>
                        <a:spcBef>
                          <a:spcPts val="1200"/>
                        </a:spcBef>
                        <a:spcAft>
                          <a:spcPts val="1200"/>
                        </a:spcAft>
                      </a:pPr>
                      <a:r>
                        <a:rPr lang="en-US" sz="1200" kern="100" dirty="0">
                          <a:effectLst/>
                          <a:latin typeface="Arial" panose="020B0604020202020204" pitchFamily="34" charset="0"/>
                          <a:cs typeface="Arial" panose="020B0604020202020204" pitchFamily="34" charset="0"/>
                        </a:rPr>
                        <a:t>csDCT</a:t>
                      </a:r>
                      <a:endParaRPr lang="zh-CN" sz="12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solidFill>
                            <a:srgbClr val="000000"/>
                          </a:solidFill>
                          <a:effectLst/>
                          <a:latin typeface="Arial" panose="020B0604020202020204" pitchFamily="34" charset="0"/>
                          <a:ea typeface="等线" panose="02010600030101010101" pitchFamily="2" charset="-122"/>
                          <a:cs typeface="Arial" panose="020B0604020202020204" pitchFamily="34" charset="0"/>
                        </a:rPr>
                        <a:t>0.805</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solidFill>
                            <a:srgbClr val="000000"/>
                          </a:solidFill>
                          <a:effectLst/>
                          <a:latin typeface="Arial" panose="020B0604020202020204" pitchFamily="34" charset="0"/>
                          <a:ea typeface="等线" panose="02010600030101010101" pitchFamily="2" charset="-122"/>
                          <a:cs typeface="Arial" panose="020B0604020202020204" pitchFamily="34" charset="0"/>
                        </a:rPr>
                        <a:t>0.891</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dirty="0">
                          <a:solidFill>
                            <a:srgbClr val="000000"/>
                          </a:solidFill>
                          <a:effectLst/>
                          <a:latin typeface="Arial" panose="020B0604020202020204" pitchFamily="34" charset="0"/>
                          <a:ea typeface="等线" panose="02010600030101010101" pitchFamily="2" charset="-122"/>
                          <a:cs typeface="Arial" panose="020B0604020202020204" pitchFamily="34" charset="0"/>
                        </a:rPr>
                        <a:t>0.811</a:t>
                      </a:r>
                      <a:endParaRPr lang="zh-CN" sz="12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dirty="0">
                          <a:solidFill>
                            <a:srgbClr val="000000"/>
                          </a:solidFill>
                          <a:effectLst/>
                          <a:latin typeface="Arial" panose="020B0604020202020204" pitchFamily="34" charset="0"/>
                          <a:ea typeface="等线" panose="02010600030101010101" pitchFamily="2" charset="-122"/>
                          <a:cs typeface="Arial" panose="020B0604020202020204" pitchFamily="34" charset="0"/>
                        </a:rPr>
                        <a:t>0.700</a:t>
                      </a:r>
                      <a:endParaRPr lang="zh-CN" sz="12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590494"/>
                  </a:ext>
                </a:extLst>
              </a:tr>
              <a:tr h="294575">
                <a:tc>
                  <a:txBody>
                    <a:bodyPr/>
                    <a:lstStyle/>
                    <a:p>
                      <a:pPr algn="ctr">
                        <a:lnSpc>
                          <a:spcPct val="150000"/>
                        </a:lnSpc>
                        <a:spcBef>
                          <a:spcPts val="1200"/>
                        </a:spcBef>
                        <a:spcAft>
                          <a:spcPts val="1200"/>
                        </a:spcAft>
                      </a:pPr>
                      <a:r>
                        <a:rPr lang="en-US" sz="1200" kern="100" dirty="0">
                          <a:effectLst/>
                          <a:latin typeface="Arial" panose="020B0604020202020204" pitchFamily="34" charset="0"/>
                          <a:cs typeface="Arial" panose="020B0604020202020204" pitchFamily="34" charset="0"/>
                        </a:rPr>
                        <a:t>CAdaMEC</a:t>
                      </a:r>
                      <a:endParaRPr lang="zh-CN" sz="12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0.701</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0.835</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dirty="0">
                          <a:effectLst/>
                          <a:latin typeface="Arial" panose="020B0604020202020204" pitchFamily="34" charset="0"/>
                          <a:ea typeface="Arial" panose="020B0604020202020204" pitchFamily="34" charset="0"/>
                          <a:cs typeface="Times New Roman" panose="02020603050405020304" pitchFamily="18" charset="0"/>
                        </a:rPr>
                        <a:t>0.794</a:t>
                      </a:r>
                      <a:endParaRPr lang="zh-CN" sz="12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b="1" kern="100" dirty="0">
                          <a:effectLst/>
                          <a:latin typeface="Arial" panose="020B0604020202020204" pitchFamily="34" charset="0"/>
                          <a:ea typeface="Arial" panose="020B0604020202020204" pitchFamily="34" charset="0"/>
                          <a:cs typeface="Times New Roman" panose="02020603050405020304" pitchFamily="18" charset="0"/>
                        </a:rPr>
                        <a:t>0.901</a:t>
                      </a:r>
                      <a:endParaRPr lang="zh-CN" sz="12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894445"/>
                  </a:ext>
                </a:extLst>
              </a:tr>
              <a:tr h="239730">
                <a:tc>
                  <a:txBody>
                    <a:bodyPr/>
                    <a:lstStyle/>
                    <a:p>
                      <a:pPr algn="ctr">
                        <a:lnSpc>
                          <a:spcPct val="150000"/>
                        </a:lnSpc>
                        <a:spcBef>
                          <a:spcPts val="1200"/>
                        </a:spcBef>
                        <a:spcAft>
                          <a:spcPts val="1200"/>
                        </a:spcAft>
                      </a:pPr>
                      <a:r>
                        <a:rPr lang="en-US" sz="1200" kern="100" dirty="0">
                          <a:effectLst/>
                          <a:latin typeface="Arial" panose="020B0604020202020204" pitchFamily="34" charset="0"/>
                          <a:cs typeface="Arial" panose="020B0604020202020204" pitchFamily="34" charset="0"/>
                        </a:rPr>
                        <a:t>SPE</a:t>
                      </a:r>
                      <a:endParaRPr lang="zh-CN" sz="12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0.844</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b="1" kern="100">
                          <a:effectLst/>
                          <a:latin typeface="Arial" panose="020B0604020202020204" pitchFamily="34" charset="0"/>
                          <a:ea typeface="Arial" panose="020B0604020202020204" pitchFamily="34" charset="0"/>
                          <a:cs typeface="Times New Roman" panose="02020603050405020304" pitchFamily="18" charset="0"/>
                        </a:rPr>
                        <a:t>0.915</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b="1" kern="100">
                          <a:effectLst/>
                          <a:latin typeface="Arial" panose="020B0604020202020204" pitchFamily="34" charset="0"/>
                          <a:ea typeface="Arial" panose="020B0604020202020204" pitchFamily="34" charset="0"/>
                          <a:cs typeface="Times New Roman" panose="02020603050405020304" pitchFamily="18" charset="0"/>
                        </a:rPr>
                        <a:t>0.861</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dirty="0">
                          <a:effectLst/>
                          <a:latin typeface="Arial" panose="020B0604020202020204" pitchFamily="34" charset="0"/>
                          <a:ea typeface="Arial" panose="020B0604020202020204" pitchFamily="34" charset="0"/>
                          <a:cs typeface="Times New Roman" panose="02020603050405020304" pitchFamily="18" charset="0"/>
                        </a:rPr>
                        <a:t>0.893</a:t>
                      </a:r>
                      <a:endParaRPr lang="zh-CN" sz="12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9948521"/>
                  </a:ext>
                </a:extLst>
              </a:tr>
              <a:tr h="239730">
                <a:tc>
                  <a:txBody>
                    <a:bodyPr/>
                    <a:lstStyle/>
                    <a:p>
                      <a:pPr algn="ctr">
                        <a:lnSpc>
                          <a:spcPct val="150000"/>
                        </a:lnSpc>
                        <a:spcBef>
                          <a:spcPts val="1200"/>
                        </a:spcBef>
                        <a:spcAft>
                          <a:spcPts val="1200"/>
                        </a:spcAft>
                      </a:pPr>
                      <a:r>
                        <a:rPr lang="en-US" sz="1200" kern="100">
                          <a:effectLst/>
                          <a:latin typeface="Arial" panose="020B0604020202020204" pitchFamily="34" charset="0"/>
                          <a:cs typeface="Arial" panose="020B0604020202020204" pitchFamily="34" charset="0"/>
                        </a:rPr>
                        <a:t>IML</a:t>
                      </a:r>
                      <a:endParaRPr lang="zh-CN" sz="12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0.383</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0.615</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0.474</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dirty="0">
                          <a:effectLst/>
                          <a:latin typeface="Arial" panose="020B0604020202020204" pitchFamily="34" charset="0"/>
                          <a:ea typeface="Arial" panose="020B0604020202020204" pitchFamily="34" charset="0"/>
                          <a:cs typeface="Times New Roman" panose="02020603050405020304" pitchFamily="18" charset="0"/>
                        </a:rPr>
                        <a:t>0.335</a:t>
                      </a:r>
                      <a:endParaRPr lang="zh-CN" sz="12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6859982"/>
                  </a:ext>
                </a:extLst>
              </a:tr>
              <a:tr h="239730">
                <a:tc>
                  <a:txBody>
                    <a:bodyPr/>
                    <a:lstStyle/>
                    <a:p>
                      <a:pPr algn="ctr">
                        <a:lnSpc>
                          <a:spcPct val="150000"/>
                        </a:lnSpc>
                        <a:spcBef>
                          <a:spcPts val="1200"/>
                        </a:spcBef>
                        <a:spcAft>
                          <a:spcPts val="1200"/>
                        </a:spcAft>
                      </a:pPr>
                      <a:r>
                        <a:rPr lang="en-US" sz="1200" kern="100" dirty="0">
                          <a:effectLst/>
                          <a:latin typeface="Arial" panose="020B0604020202020204" pitchFamily="34" charset="0"/>
                          <a:cs typeface="Arial" panose="020B0604020202020204" pitchFamily="34" charset="0"/>
                        </a:rPr>
                        <a:t>Average</a:t>
                      </a:r>
                      <a:endParaRPr lang="zh-CN" sz="12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lnSpc>
                          <a:spcPct val="150000"/>
                        </a:lnSpc>
                        <a:spcBef>
                          <a:spcPts val="1200"/>
                        </a:spcBef>
                        <a:spcAft>
                          <a:spcPts val="1200"/>
                        </a:spcAft>
                      </a:pPr>
                      <a:r>
                        <a:rPr lang="en-US" sz="1200" kern="100" dirty="0">
                          <a:effectLst/>
                          <a:latin typeface="Arial" panose="020B0604020202020204" pitchFamily="34" charset="0"/>
                          <a:ea typeface="等线" panose="02010600030101010101" pitchFamily="2" charset="-122"/>
                          <a:cs typeface="Times New Roman" panose="02020603050405020304" pitchFamily="18" charset="0"/>
                        </a:rPr>
                        <a:t>0.646</a:t>
                      </a:r>
                      <a:endParaRPr lang="zh-CN" sz="12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等线" panose="02010600030101010101" pitchFamily="2" charset="-122"/>
                          <a:cs typeface="Times New Roman" panose="02020603050405020304" pitchFamily="18" charset="0"/>
                        </a:rPr>
                        <a:t>0.777</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等线" panose="02010600030101010101" pitchFamily="2" charset="-122"/>
                          <a:cs typeface="Times New Roman" panose="02020603050405020304" pitchFamily="18" charset="0"/>
                        </a:rPr>
                        <a:t>0.643</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lnSpc>
                          <a:spcPct val="150000"/>
                        </a:lnSpc>
                        <a:spcBef>
                          <a:spcPts val="1200"/>
                        </a:spcBef>
                        <a:spcAft>
                          <a:spcPts val="1200"/>
                        </a:spcAft>
                      </a:pPr>
                      <a:r>
                        <a:rPr lang="en-US" sz="1200" kern="100" dirty="0">
                          <a:effectLst/>
                          <a:latin typeface="Arial" panose="020B0604020202020204" pitchFamily="34" charset="0"/>
                          <a:ea typeface="等线" panose="02010600030101010101" pitchFamily="2" charset="-122"/>
                          <a:cs typeface="Times New Roman" panose="02020603050405020304" pitchFamily="18" charset="0"/>
                        </a:rPr>
                        <a:t>0.615</a:t>
                      </a:r>
                      <a:endParaRPr lang="zh-CN" sz="12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104905745"/>
                  </a:ext>
                </a:extLst>
              </a:tr>
            </a:tbl>
          </a:graphicData>
        </a:graphic>
      </p:graphicFrame>
      <p:sp>
        <p:nvSpPr>
          <p:cNvPr id="60" name="TextBox 59"/>
          <p:cNvSpPr txBox="1"/>
          <p:nvPr/>
        </p:nvSpPr>
        <p:spPr>
          <a:xfrm>
            <a:off x="4541728" y="350970"/>
            <a:ext cx="3108543" cy="461665"/>
          </a:xfrm>
          <a:prstGeom prst="rect">
            <a:avLst/>
          </a:prstGeom>
          <a:noFill/>
        </p:spPr>
        <p:txBody>
          <a:bodyPr wrap="none" rtlCol="0">
            <a:spAutoFit/>
          </a:bodyPr>
          <a:lstStyle/>
          <a:p>
            <a:r>
              <a:rPr lang="en-US" altLang="zh-CN" sz="24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Overall Comparison</a:t>
            </a:r>
            <a:endParaRPr lang="zh-CN" altLang="en-US" sz="24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graphicFrame>
        <p:nvGraphicFramePr>
          <p:cNvPr id="61" name="表格 60">
            <a:extLst>
              <a:ext uri="{FF2B5EF4-FFF2-40B4-BE49-F238E27FC236}">
                <a16:creationId xmlns:a16="http://schemas.microsoft.com/office/drawing/2014/main" id="{019E76FD-60B7-4117-93B3-72526A496AD0}"/>
              </a:ext>
            </a:extLst>
          </p:cNvPr>
          <p:cNvGraphicFramePr>
            <a:graphicFrameLocks noGrp="1"/>
          </p:cNvGraphicFramePr>
          <p:nvPr>
            <p:extLst>
              <p:ext uri="{D42A27DB-BD31-4B8C-83A1-F6EECF244321}">
                <p14:modId xmlns:p14="http://schemas.microsoft.com/office/powerpoint/2010/main" val="1003815484"/>
              </p:ext>
            </p:extLst>
          </p:nvPr>
        </p:nvGraphicFramePr>
        <p:xfrm>
          <a:off x="382666" y="1848988"/>
          <a:ext cx="5336814" cy="3271117"/>
        </p:xfrm>
        <a:graphic>
          <a:graphicData uri="http://schemas.openxmlformats.org/drawingml/2006/table">
            <a:tbl>
              <a:tblPr firstRow="1" firstCol="1" bandRow="1">
                <a:tableStyleId>{5C22544A-7EE6-4342-B048-85BDC9FD1C3A}</a:tableStyleId>
              </a:tblPr>
              <a:tblGrid>
                <a:gridCol w="899922">
                  <a:extLst>
                    <a:ext uri="{9D8B030D-6E8A-4147-A177-3AD203B41FA5}">
                      <a16:colId xmlns:a16="http://schemas.microsoft.com/office/drawing/2014/main" val="1490246386"/>
                    </a:ext>
                  </a:extLst>
                </a:gridCol>
                <a:gridCol w="1045694">
                  <a:extLst>
                    <a:ext uri="{9D8B030D-6E8A-4147-A177-3AD203B41FA5}">
                      <a16:colId xmlns:a16="http://schemas.microsoft.com/office/drawing/2014/main" val="578042506"/>
                    </a:ext>
                  </a:extLst>
                </a:gridCol>
                <a:gridCol w="1175599">
                  <a:extLst>
                    <a:ext uri="{9D8B030D-6E8A-4147-A177-3AD203B41FA5}">
                      <a16:colId xmlns:a16="http://schemas.microsoft.com/office/drawing/2014/main" val="551305476"/>
                    </a:ext>
                  </a:extLst>
                </a:gridCol>
                <a:gridCol w="1142285">
                  <a:extLst>
                    <a:ext uri="{9D8B030D-6E8A-4147-A177-3AD203B41FA5}">
                      <a16:colId xmlns:a16="http://schemas.microsoft.com/office/drawing/2014/main" val="234015553"/>
                    </a:ext>
                  </a:extLst>
                </a:gridCol>
                <a:gridCol w="1073314">
                  <a:extLst>
                    <a:ext uri="{9D8B030D-6E8A-4147-A177-3AD203B41FA5}">
                      <a16:colId xmlns:a16="http://schemas.microsoft.com/office/drawing/2014/main" val="1003267119"/>
                    </a:ext>
                  </a:extLst>
                </a:gridCol>
              </a:tblGrid>
              <a:tr h="273470">
                <a:tc rowSpan="2">
                  <a:txBody>
                    <a:bodyPr/>
                    <a:lstStyle/>
                    <a:p>
                      <a:pPr algn="ctr">
                        <a:lnSpc>
                          <a:spcPct val="150000"/>
                        </a:lnSpc>
                        <a:spcBef>
                          <a:spcPts val="1200"/>
                        </a:spcBef>
                        <a:spcAft>
                          <a:spcPts val="1200"/>
                        </a:spcAft>
                      </a:pPr>
                      <a:r>
                        <a:rPr lang="en-US" sz="1200" kern="100" dirty="0">
                          <a:effectLst/>
                          <a:latin typeface="Arial" panose="020B0604020202020204" pitchFamily="34" charset="0"/>
                          <a:cs typeface="Arial" panose="020B0604020202020204" pitchFamily="34" charset="0"/>
                        </a:rPr>
                        <a:t>Dataset</a:t>
                      </a:r>
                      <a:endParaRPr lang="zh-CN" sz="12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altLang="zh-CN" sz="1200" dirty="0">
                          <a:latin typeface="Arial" panose="020B0604020202020204" pitchFamily="34" charset="0"/>
                          <a:cs typeface="Arial" panose="020B0604020202020204" pitchFamily="34" charset="0"/>
                        </a:rPr>
                        <a:t>Euthyroid Sick(IR=9)</a:t>
                      </a:r>
                      <a:endParaRPr lang="zh-CN" alt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r>
                        <a:rPr lang="en-US" altLang="zh-CN" sz="1200" dirty="0">
                          <a:latin typeface="Arial" panose="020B0604020202020204" pitchFamily="34" charset="0"/>
                          <a:cs typeface="Arial" panose="020B0604020202020204" pitchFamily="34" charset="0"/>
                        </a:rPr>
                        <a:t>Euthyroid Sick(IR=9)</a:t>
                      </a:r>
                      <a:endParaRPr lang="zh-CN" alt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08441718"/>
                  </a:ext>
                </a:extLst>
              </a:tr>
              <a:tr h="239730">
                <a:tc vMerge="1">
                  <a:txBody>
                    <a:bodyPr/>
                    <a:lstStyle/>
                    <a:p>
                      <a:endParaRPr lang="zh-CN" altLang="en-US"/>
                    </a:p>
                  </a:txBody>
                  <a:tcPr/>
                </a:tc>
                <a:tc>
                  <a:txBody>
                    <a:bodyPr/>
                    <a:lstStyle/>
                    <a:p>
                      <a:pPr algn="ctr">
                        <a:lnSpc>
                          <a:spcPct val="150000"/>
                        </a:lnSpc>
                        <a:spcBef>
                          <a:spcPts val="1200"/>
                        </a:spcBef>
                        <a:spcAft>
                          <a:spcPts val="1200"/>
                        </a:spcAft>
                      </a:pPr>
                      <a:r>
                        <a:rPr lang="en-US" altLang="zh-CN" sz="1200" b="1" kern="100" dirty="0">
                          <a:effectLst/>
                          <a:latin typeface="Arial" panose="020B0604020202020204" pitchFamily="34" charset="0"/>
                          <a:ea typeface="Arial" panose="020B0604020202020204" pitchFamily="34" charset="0"/>
                          <a:cs typeface="Arial" panose="020B0604020202020204" pitchFamily="34" charset="0"/>
                        </a:rPr>
                        <a:t>Recall</a:t>
                      </a:r>
                      <a:endParaRPr lang="zh-CN" sz="1200" b="1"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lnSpc>
                          <a:spcPct val="150000"/>
                        </a:lnSpc>
                        <a:spcBef>
                          <a:spcPts val="1200"/>
                        </a:spcBef>
                        <a:spcAft>
                          <a:spcPts val="1200"/>
                        </a:spcAft>
                      </a:pPr>
                      <a:r>
                        <a:rPr lang="en-US" sz="1200" b="1" kern="100" dirty="0">
                          <a:effectLst/>
                          <a:latin typeface="Arial" panose="020B0604020202020204" pitchFamily="34" charset="0"/>
                          <a:cs typeface="Arial" panose="020B0604020202020204" pitchFamily="34" charset="0"/>
                        </a:rPr>
                        <a:t>G-mean</a:t>
                      </a:r>
                      <a:endParaRPr lang="zh-CN" sz="1200" b="1"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lnSpc>
                          <a:spcPct val="150000"/>
                        </a:lnSpc>
                        <a:spcBef>
                          <a:spcPts val="1200"/>
                        </a:spcBef>
                        <a:spcAft>
                          <a:spcPts val="1200"/>
                        </a:spcAft>
                      </a:pPr>
                      <a:r>
                        <a:rPr lang="en-US" sz="1200" b="1" kern="100" dirty="0">
                          <a:effectLst/>
                          <a:latin typeface="Arial" panose="020B0604020202020204" pitchFamily="34" charset="0"/>
                          <a:cs typeface="Arial" panose="020B0604020202020204" pitchFamily="34" charset="0"/>
                        </a:rPr>
                        <a:t>F1</a:t>
                      </a:r>
                      <a:endParaRPr lang="zh-CN" sz="1200" b="1"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lnSpc>
                          <a:spcPct val="150000"/>
                        </a:lnSpc>
                        <a:spcBef>
                          <a:spcPts val="1200"/>
                        </a:spcBef>
                        <a:spcAft>
                          <a:spcPts val="1200"/>
                        </a:spcAft>
                      </a:pPr>
                      <a:r>
                        <a:rPr lang="en-US" sz="1200" b="1" kern="100" dirty="0">
                          <a:effectLst/>
                          <a:latin typeface="Arial" panose="020B0604020202020204" pitchFamily="34" charset="0"/>
                          <a:cs typeface="Arial" panose="020B0604020202020204" pitchFamily="34" charset="0"/>
                        </a:rPr>
                        <a:t>AUCPRC</a:t>
                      </a:r>
                      <a:endParaRPr lang="zh-CN" sz="1200" b="1"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6464897"/>
                  </a:ext>
                </a:extLst>
              </a:tr>
              <a:tr h="239730">
                <a:tc>
                  <a:txBody>
                    <a:bodyPr/>
                    <a:lstStyle/>
                    <a:p>
                      <a:pPr algn="ctr">
                        <a:lnSpc>
                          <a:spcPct val="150000"/>
                        </a:lnSpc>
                        <a:spcBef>
                          <a:spcPts val="1200"/>
                        </a:spcBef>
                        <a:spcAft>
                          <a:spcPts val="1200"/>
                        </a:spcAft>
                      </a:pPr>
                      <a:r>
                        <a:rPr lang="en-US" sz="1200" kern="100">
                          <a:effectLst/>
                          <a:latin typeface="Arial" panose="020B0604020202020204" pitchFamily="34" charset="0"/>
                          <a:cs typeface="Arial" panose="020B0604020202020204" pitchFamily="34" charset="0"/>
                        </a:rPr>
                        <a:t>DDAE</a:t>
                      </a:r>
                      <a:endParaRPr lang="zh-CN" sz="12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b="1" kern="100">
                          <a:effectLst/>
                          <a:latin typeface="Arial" panose="020B0604020202020204" pitchFamily="34" charset="0"/>
                          <a:ea typeface="Arial" panose="020B0604020202020204" pitchFamily="34" charset="0"/>
                          <a:cs typeface="Times New Roman" panose="02020603050405020304" pitchFamily="18" charset="0"/>
                        </a:rPr>
                        <a:t>0.929</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dirty="0">
                          <a:effectLst/>
                          <a:latin typeface="Arial" panose="020B0604020202020204" pitchFamily="34" charset="0"/>
                          <a:ea typeface="Arial" panose="020B0604020202020204" pitchFamily="34" charset="0"/>
                          <a:cs typeface="Times New Roman" panose="02020603050405020304" pitchFamily="18" charset="0"/>
                        </a:rPr>
                        <a:t>0.880</a:t>
                      </a:r>
                      <a:endParaRPr lang="zh-CN" sz="12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dirty="0">
                          <a:effectLst/>
                          <a:latin typeface="Arial" panose="020B0604020202020204" pitchFamily="34" charset="0"/>
                          <a:ea typeface="Arial" panose="020B0604020202020204" pitchFamily="34" charset="0"/>
                          <a:cs typeface="Times New Roman" panose="02020603050405020304" pitchFamily="18" charset="0"/>
                        </a:rPr>
                        <a:t>0.552</a:t>
                      </a:r>
                      <a:endParaRPr lang="zh-CN" sz="12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dirty="0">
                          <a:effectLst/>
                          <a:latin typeface="Arial" panose="020B0604020202020204" pitchFamily="34" charset="0"/>
                          <a:ea typeface="Arial" panose="020B0604020202020204" pitchFamily="34" charset="0"/>
                          <a:cs typeface="Times New Roman" panose="02020603050405020304" pitchFamily="18" charset="0"/>
                        </a:rPr>
                        <a:t>0.587</a:t>
                      </a:r>
                      <a:endParaRPr lang="zh-CN" sz="12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4070742"/>
                  </a:ext>
                </a:extLst>
              </a:tr>
              <a:tr h="239730">
                <a:tc>
                  <a:txBody>
                    <a:bodyPr/>
                    <a:lstStyle/>
                    <a:p>
                      <a:pPr algn="ctr">
                        <a:lnSpc>
                          <a:spcPct val="150000"/>
                        </a:lnSpc>
                        <a:spcBef>
                          <a:spcPts val="1200"/>
                        </a:spcBef>
                        <a:spcAft>
                          <a:spcPts val="1200"/>
                        </a:spcAft>
                      </a:pPr>
                      <a:r>
                        <a:rPr lang="en-US" sz="1200" kern="100">
                          <a:effectLst/>
                          <a:latin typeface="Arial" panose="020B0604020202020204" pitchFamily="34" charset="0"/>
                          <a:cs typeface="Arial" panose="020B0604020202020204" pitchFamily="34" charset="0"/>
                        </a:rPr>
                        <a:t>MWMOTE</a:t>
                      </a:r>
                      <a:endParaRPr lang="zh-CN" sz="12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0.737</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0.832</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0.658</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0.616</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3967140"/>
                  </a:ext>
                </a:extLst>
              </a:tr>
              <a:tr h="239730">
                <a:tc>
                  <a:txBody>
                    <a:bodyPr/>
                    <a:lstStyle/>
                    <a:p>
                      <a:pPr algn="ctr">
                        <a:lnSpc>
                          <a:spcPct val="150000"/>
                        </a:lnSpc>
                        <a:spcBef>
                          <a:spcPts val="1200"/>
                        </a:spcBef>
                        <a:spcAft>
                          <a:spcPts val="1200"/>
                        </a:spcAft>
                      </a:pPr>
                      <a:r>
                        <a:rPr lang="en-US" sz="1200" kern="100">
                          <a:effectLst/>
                          <a:latin typeface="Arial" panose="020B0604020202020204" pitchFamily="34" charset="0"/>
                          <a:cs typeface="Arial" panose="020B0604020202020204" pitchFamily="34" charset="0"/>
                        </a:rPr>
                        <a:t>SMOTE</a:t>
                      </a:r>
                      <a:endParaRPr lang="zh-CN" sz="12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0.725</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0.829</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0.667</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0.621</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6851074"/>
                  </a:ext>
                </a:extLst>
              </a:tr>
              <a:tr h="297472">
                <a:tc>
                  <a:txBody>
                    <a:bodyPr/>
                    <a:lstStyle/>
                    <a:p>
                      <a:pPr algn="ctr">
                        <a:lnSpc>
                          <a:spcPct val="150000"/>
                        </a:lnSpc>
                        <a:spcBef>
                          <a:spcPts val="1200"/>
                        </a:spcBef>
                        <a:spcAft>
                          <a:spcPts val="1200"/>
                        </a:spcAft>
                      </a:pPr>
                      <a:r>
                        <a:rPr lang="en-US" sz="1200" kern="100" dirty="0">
                          <a:effectLst/>
                          <a:latin typeface="Arial" panose="020B0604020202020204" pitchFamily="34" charset="0"/>
                          <a:cs typeface="Arial" panose="020B0604020202020204" pitchFamily="34" charset="0"/>
                        </a:rPr>
                        <a:t>RUSBoost</a:t>
                      </a:r>
                      <a:endParaRPr lang="zh-CN" sz="12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0.888</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0.911</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0.725</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0.779</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4262751"/>
                  </a:ext>
                </a:extLst>
              </a:tr>
              <a:tr h="239730">
                <a:tc>
                  <a:txBody>
                    <a:bodyPr/>
                    <a:lstStyle/>
                    <a:p>
                      <a:pPr algn="ctr">
                        <a:lnSpc>
                          <a:spcPct val="150000"/>
                        </a:lnSpc>
                        <a:spcBef>
                          <a:spcPts val="1200"/>
                        </a:spcBef>
                        <a:spcAft>
                          <a:spcPts val="1200"/>
                        </a:spcAft>
                      </a:pPr>
                      <a:r>
                        <a:rPr lang="en-US" sz="1200" kern="100">
                          <a:effectLst/>
                          <a:latin typeface="Arial" panose="020B0604020202020204" pitchFamily="34" charset="0"/>
                          <a:cs typeface="Arial" panose="020B0604020202020204" pitchFamily="34" charset="0"/>
                        </a:rPr>
                        <a:t>AdaBoost</a:t>
                      </a:r>
                      <a:endParaRPr lang="zh-CN" sz="12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0.827</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0.904</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b="1" kern="100">
                          <a:effectLst/>
                          <a:latin typeface="Arial" panose="020B0604020202020204" pitchFamily="34" charset="0"/>
                          <a:ea typeface="Arial" panose="020B0604020202020204" pitchFamily="34" charset="0"/>
                          <a:cs typeface="Times New Roman" panose="02020603050405020304" pitchFamily="18" charset="0"/>
                        </a:rPr>
                        <a:t>0.862</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b="1" kern="100">
                          <a:effectLst/>
                          <a:latin typeface="Arial" panose="020B0604020202020204" pitchFamily="34" charset="0"/>
                          <a:ea typeface="Arial" panose="020B0604020202020204" pitchFamily="34" charset="0"/>
                          <a:cs typeface="Times New Roman" panose="02020603050405020304" pitchFamily="18" charset="0"/>
                        </a:rPr>
                        <a:t>0.901</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887634"/>
                  </a:ext>
                </a:extLst>
              </a:tr>
              <a:tr h="239730">
                <a:tc>
                  <a:txBody>
                    <a:bodyPr/>
                    <a:lstStyle/>
                    <a:p>
                      <a:pPr algn="ctr">
                        <a:lnSpc>
                          <a:spcPct val="150000"/>
                        </a:lnSpc>
                        <a:spcBef>
                          <a:spcPts val="1200"/>
                        </a:spcBef>
                        <a:spcAft>
                          <a:spcPts val="1200"/>
                        </a:spcAft>
                      </a:pPr>
                      <a:r>
                        <a:rPr lang="en-US" sz="1200" kern="100" dirty="0">
                          <a:effectLst/>
                          <a:latin typeface="Arial" panose="020B0604020202020204" pitchFamily="34" charset="0"/>
                          <a:cs typeface="Arial" panose="020B0604020202020204" pitchFamily="34" charset="0"/>
                        </a:rPr>
                        <a:t>MetaCost</a:t>
                      </a:r>
                      <a:endParaRPr lang="zh-CN" sz="12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0.898</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0.935</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0.846</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0.723</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731023"/>
                  </a:ext>
                </a:extLst>
              </a:tr>
              <a:tr h="239730">
                <a:tc>
                  <a:txBody>
                    <a:bodyPr/>
                    <a:lstStyle/>
                    <a:p>
                      <a:pPr algn="ctr">
                        <a:lnSpc>
                          <a:spcPct val="150000"/>
                        </a:lnSpc>
                        <a:spcBef>
                          <a:spcPts val="1200"/>
                        </a:spcBef>
                        <a:spcAft>
                          <a:spcPts val="1200"/>
                        </a:spcAft>
                      </a:pPr>
                      <a:r>
                        <a:rPr lang="en-US" sz="1200" kern="100" dirty="0">
                          <a:effectLst/>
                          <a:latin typeface="Arial" panose="020B0604020202020204" pitchFamily="34" charset="0"/>
                          <a:cs typeface="Arial" panose="020B0604020202020204" pitchFamily="34" charset="0"/>
                        </a:rPr>
                        <a:t>csDCT</a:t>
                      </a:r>
                      <a:endParaRPr lang="zh-CN" sz="12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solidFill>
                            <a:srgbClr val="000000"/>
                          </a:solidFill>
                          <a:effectLst/>
                          <a:latin typeface="Arial" panose="020B0604020202020204" pitchFamily="34" charset="0"/>
                          <a:ea typeface="等线" panose="02010600030101010101" pitchFamily="2" charset="-122"/>
                          <a:cs typeface="Arial" panose="020B0604020202020204" pitchFamily="34" charset="0"/>
                        </a:rPr>
                        <a:t>0.867</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b="0" kern="100" dirty="0">
                          <a:solidFill>
                            <a:srgbClr val="000000"/>
                          </a:solidFill>
                          <a:effectLst/>
                          <a:latin typeface="Arial" panose="020B0604020202020204" pitchFamily="34" charset="0"/>
                          <a:ea typeface="等线" panose="02010600030101010101" pitchFamily="2" charset="-122"/>
                          <a:cs typeface="Arial" panose="020B0604020202020204" pitchFamily="34" charset="0"/>
                        </a:rPr>
                        <a:t>0.960</a:t>
                      </a:r>
                      <a:endParaRPr lang="zh-CN" sz="1200" b="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solidFill>
                            <a:srgbClr val="000000"/>
                          </a:solidFill>
                          <a:effectLst/>
                          <a:latin typeface="Arial" panose="020B0604020202020204" pitchFamily="34" charset="0"/>
                          <a:ea typeface="等线" panose="02010600030101010101" pitchFamily="2" charset="-122"/>
                          <a:cs typeface="Arial" panose="020B0604020202020204" pitchFamily="34" charset="0"/>
                        </a:rPr>
                        <a:t>0.846</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solidFill>
                            <a:srgbClr val="000000"/>
                          </a:solidFill>
                          <a:effectLst/>
                          <a:latin typeface="Arial" panose="020B0604020202020204" pitchFamily="34" charset="0"/>
                          <a:ea typeface="等线" panose="02010600030101010101" pitchFamily="2" charset="-122"/>
                          <a:cs typeface="Arial" panose="020B0604020202020204" pitchFamily="34" charset="0"/>
                        </a:rPr>
                        <a:t>0.723</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590494"/>
                  </a:ext>
                </a:extLst>
              </a:tr>
              <a:tr h="294575">
                <a:tc>
                  <a:txBody>
                    <a:bodyPr/>
                    <a:lstStyle/>
                    <a:p>
                      <a:pPr algn="ctr">
                        <a:lnSpc>
                          <a:spcPct val="150000"/>
                        </a:lnSpc>
                        <a:spcBef>
                          <a:spcPts val="1200"/>
                        </a:spcBef>
                        <a:spcAft>
                          <a:spcPts val="1200"/>
                        </a:spcAft>
                      </a:pPr>
                      <a:r>
                        <a:rPr lang="en-US" sz="1200" kern="100" dirty="0">
                          <a:effectLst/>
                          <a:latin typeface="Arial" panose="020B0604020202020204" pitchFamily="34" charset="0"/>
                          <a:cs typeface="Arial" panose="020B0604020202020204" pitchFamily="34" charset="0"/>
                        </a:rPr>
                        <a:t>CAdaMEC</a:t>
                      </a:r>
                      <a:endParaRPr lang="zh-CN" sz="12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0.776</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0.876</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0.831</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0.865</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894445"/>
                  </a:ext>
                </a:extLst>
              </a:tr>
              <a:tr h="239730">
                <a:tc>
                  <a:txBody>
                    <a:bodyPr/>
                    <a:lstStyle/>
                    <a:p>
                      <a:pPr algn="ctr">
                        <a:lnSpc>
                          <a:spcPct val="150000"/>
                        </a:lnSpc>
                        <a:spcBef>
                          <a:spcPts val="1200"/>
                        </a:spcBef>
                        <a:spcAft>
                          <a:spcPts val="1200"/>
                        </a:spcAft>
                      </a:pPr>
                      <a:r>
                        <a:rPr lang="en-US" sz="1200" kern="100" dirty="0">
                          <a:effectLst/>
                          <a:latin typeface="Arial" panose="020B0604020202020204" pitchFamily="34" charset="0"/>
                          <a:cs typeface="Arial" panose="020B0604020202020204" pitchFamily="34" charset="0"/>
                        </a:rPr>
                        <a:t>SPE</a:t>
                      </a:r>
                      <a:endParaRPr lang="zh-CN" sz="12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0.847</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b="1" kern="100" dirty="0">
                          <a:effectLst/>
                          <a:latin typeface="Arial" panose="020B0604020202020204" pitchFamily="34" charset="0"/>
                          <a:ea typeface="Arial" panose="020B0604020202020204" pitchFamily="34" charset="0"/>
                          <a:cs typeface="Times New Roman" panose="02020603050405020304" pitchFamily="18" charset="0"/>
                        </a:rPr>
                        <a:t>0.971</a:t>
                      </a:r>
                      <a:endParaRPr lang="zh-CN" sz="1200" b="1"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0.856</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0.861</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9948521"/>
                  </a:ext>
                </a:extLst>
              </a:tr>
              <a:tr h="239730">
                <a:tc>
                  <a:txBody>
                    <a:bodyPr/>
                    <a:lstStyle/>
                    <a:p>
                      <a:pPr algn="ctr">
                        <a:lnSpc>
                          <a:spcPct val="150000"/>
                        </a:lnSpc>
                        <a:spcBef>
                          <a:spcPts val="1200"/>
                        </a:spcBef>
                        <a:spcAft>
                          <a:spcPts val="1200"/>
                        </a:spcAft>
                      </a:pPr>
                      <a:r>
                        <a:rPr lang="en-US" sz="1200" kern="100">
                          <a:effectLst/>
                          <a:latin typeface="Arial" panose="020B0604020202020204" pitchFamily="34" charset="0"/>
                          <a:cs typeface="Arial" panose="020B0604020202020204" pitchFamily="34" charset="0"/>
                        </a:rPr>
                        <a:t>IML</a:t>
                      </a:r>
                      <a:endParaRPr lang="zh-CN" sz="12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0.763</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0.867</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0.809</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Arial" panose="020B0604020202020204" pitchFamily="34" charset="0"/>
                          <a:cs typeface="Times New Roman" panose="02020603050405020304" pitchFamily="18" charset="0"/>
                        </a:rPr>
                        <a:t>0.836</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6859982"/>
                  </a:ext>
                </a:extLst>
              </a:tr>
              <a:tr h="239730">
                <a:tc>
                  <a:txBody>
                    <a:bodyPr/>
                    <a:lstStyle/>
                    <a:p>
                      <a:pPr algn="ctr">
                        <a:lnSpc>
                          <a:spcPct val="150000"/>
                        </a:lnSpc>
                        <a:spcBef>
                          <a:spcPts val="1200"/>
                        </a:spcBef>
                        <a:spcAft>
                          <a:spcPts val="1200"/>
                        </a:spcAft>
                      </a:pPr>
                      <a:r>
                        <a:rPr lang="en-US" sz="1200" kern="100" dirty="0">
                          <a:effectLst/>
                          <a:latin typeface="Arial" panose="020B0604020202020204" pitchFamily="34" charset="0"/>
                          <a:cs typeface="Arial" panose="020B0604020202020204" pitchFamily="34" charset="0"/>
                        </a:rPr>
                        <a:t>Average</a:t>
                      </a:r>
                      <a:endParaRPr lang="zh-CN" sz="12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lnSpc>
                          <a:spcPct val="150000"/>
                        </a:lnSpc>
                        <a:spcBef>
                          <a:spcPts val="1200"/>
                        </a:spcBef>
                        <a:spcAft>
                          <a:spcPts val="1200"/>
                        </a:spcAft>
                      </a:pPr>
                      <a:r>
                        <a:rPr lang="en-US" sz="1200" kern="100" dirty="0">
                          <a:effectLst/>
                          <a:latin typeface="Arial" panose="020B0604020202020204" pitchFamily="34" charset="0"/>
                          <a:ea typeface="等线" panose="02010600030101010101" pitchFamily="2" charset="-122"/>
                          <a:cs typeface="Times New Roman" panose="02020603050405020304" pitchFamily="18" charset="0"/>
                        </a:rPr>
                        <a:t>0.826</a:t>
                      </a:r>
                      <a:endParaRPr lang="zh-CN" sz="12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lnSpc>
                          <a:spcPct val="150000"/>
                        </a:lnSpc>
                        <a:spcBef>
                          <a:spcPts val="1200"/>
                        </a:spcBef>
                        <a:spcAft>
                          <a:spcPts val="1200"/>
                        </a:spcAft>
                      </a:pPr>
                      <a:r>
                        <a:rPr lang="en-US" sz="1200" kern="100" dirty="0">
                          <a:effectLst/>
                          <a:latin typeface="Arial" panose="020B0604020202020204" pitchFamily="34" charset="0"/>
                          <a:ea typeface="等线" panose="02010600030101010101" pitchFamily="2" charset="-122"/>
                          <a:cs typeface="Times New Roman" panose="02020603050405020304" pitchFamily="18" charset="0"/>
                        </a:rPr>
                        <a:t>0.897</a:t>
                      </a:r>
                      <a:endParaRPr lang="zh-CN" sz="12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lnSpc>
                          <a:spcPct val="150000"/>
                        </a:lnSpc>
                        <a:spcBef>
                          <a:spcPts val="1200"/>
                        </a:spcBef>
                        <a:spcAft>
                          <a:spcPts val="1200"/>
                        </a:spcAft>
                      </a:pPr>
                      <a:r>
                        <a:rPr lang="en-US" sz="1200" kern="100">
                          <a:effectLst/>
                          <a:latin typeface="Arial" panose="020B0604020202020204" pitchFamily="34" charset="0"/>
                          <a:ea typeface="等线" panose="02010600030101010101" pitchFamily="2" charset="-122"/>
                          <a:cs typeface="Times New Roman" panose="02020603050405020304" pitchFamily="18" charset="0"/>
                        </a:rPr>
                        <a:t>0.765</a:t>
                      </a:r>
                      <a:endParaRPr lang="zh-CN" sz="12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lnSpc>
                          <a:spcPct val="150000"/>
                        </a:lnSpc>
                        <a:spcBef>
                          <a:spcPts val="1200"/>
                        </a:spcBef>
                        <a:spcAft>
                          <a:spcPts val="1200"/>
                        </a:spcAft>
                      </a:pPr>
                      <a:r>
                        <a:rPr lang="en-US" sz="1200" kern="100" dirty="0">
                          <a:effectLst/>
                          <a:latin typeface="Arial" panose="020B0604020202020204" pitchFamily="34" charset="0"/>
                          <a:ea typeface="等线" panose="02010600030101010101" pitchFamily="2" charset="-122"/>
                          <a:cs typeface="Times New Roman" panose="02020603050405020304" pitchFamily="18" charset="0"/>
                        </a:rPr>
                        <a:t>0.751</a:t>
                      </a:r>
                      <a:endParaRPr lang="zh-CN" sz="12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104905745"/>
                  </a:ext>
                </a:extLst>
              </a:tr>
            </a:tbl>
          </a:graphicData>
        </a:graphic>
      </p:graphicFrame>
      <p:sp>
        <p:nvSpPr>
          <p:cNvPr id="4" name="矩形 3">
            <a:extLst>
              <a:ext uri="{FF2B5EF4-FFF2-40B4-BE49-F238E27FC236}">
                <a16:creationId xmlns:a16="http://schemas.microsoft.com/office/drawing/2014/main" id="{A2192CE4-EE23-45C2-AA47-5F76A9BF8DA6}"/>
              </a:ext>
            </a:extLst>
          </p:cNvPr>
          <p:cNvSpPr/>
          <p:nvPr/>
        </p:nvSpPr>
        <p:spPr>
          <a:xfrm>
            <a:off x="292847" y="2360706"/>
            <a:ext cx="11594353" cy="2569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1DB2AE3A-0843-4EE6-B09A-5A32A7ADA239}"/>
              </a:ext>
            </a:extLst>
          </p:cNvPr>
          <p:cNvSpPr/>
          <p:nvPr/>
        </p:nvSpPr>
        <p:spPr>
          <a:xfrm>
            <a:off x="292846" y="2567622"/>
            <a:ext cx="11594353" cy="5617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966084BD-91BF-435D-A456-A1BCF720D0E0}"/>
              </a:ext>
            </a:extLst>
          </p:cNvPr>
          <p:cNvSpPr/>
          <p:nvPr/>
        </p:nvSpPr>
        <p:spPr>
          <a:xfrm>
            <a:off x="292845" y="3600905"/>
            <a:ext cx="11594353" cy="2749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a:extLst>
              <a:ext uri="{FF2B5EF4-FFF2-40B4-BE49-F238E27FC236}">
                <a16:creationId xmlns:a16="http://schemas.microsoft.com/office/drawing/2014/main" id="{10E46D71-02D1-4873-8BCC-17B47F6965AD}"/>
              </a:ext>
            </a:extLst>
          </p:cNvPr>
          <p:cNvSpPr/>
          <p:nvPr/>
        </p:nvSpPr>
        <p:spPr>
          <a:xfrm>
            <a:off x="292845" y="4622236"/>
            <a:ext cx="11594353" cy="2749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25F2515-8EF3-42A2-8713-6C3305B28861}"/>
              </a:ext>
            </a:extLst>
          </p:cNvPr>
          <p:cNvSpPr/>
          <p:nvPr/>
        </p:nvSpPr>
        <p:spPr>
          <a:xfrm>
            <a:off x="292845" y="3129410"/>
            <a:ext cx="11606309" cy="5246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a:extLst>
              <a:ext uri="{FF2B5EF4-FFF2-40B4-BE49-F238E27FC236}">
                <a16:creationId xmlns:a16="http://schemas.microsoft.com/office/drawing/2014/main" id="{D8DEC524-5EAA-47A2-8127-DFDA2D38DA8C}"/>
              </a:ext>
            </a:extLst>
          </p:cNvPr>
          <p:cNvSpPr/>
          <p:nvPr/>
        </p:nvSpPr>
        <p:spPr>
          <a:xfrm>
            <a:off x="292845" y="3875823"/>
            <a:ext cx="11606309" cy="7464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502907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5"/>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6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64"/>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2" grpId="0" animBg="1"/>
      <p:bldP spid="62" grpId="1" animBg="1"/>
      <p:bldP spid="5" grpId="0" animBg="1"/>
      <p:bldP spid="5" grpId="1" animBg="1"/>
      <p:bldP spid="63" grpId="0" animBg="1"/>
      <p:bldP spid="63" grpId="1" animBg="1"/>
      <p:bldP spid="6" grpId="0" animBg="1"/>
      <p:bldP spid="6" grpId="1" animBg="1"/>
      <p:bldP spid="64" grpId="0" animBg="1"/>
      <p:bldP spid="64"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p:cNvSpPr txBox="1"/>
          <p:nvPr/>
        </p:nvSpPr>
        <p:spPr>
          <a:xfrm>
            <a:off x="3824384" y="380852"/>
            <a:ext cx="4543231" cy="461665"/>
          </a:xfrm>
          <a:prstGeom prst="rect">
            <a:avLst/>
          </a:prstGeom>
          <a:noFill/>
        </p:spPr>
        <p:txBody>
          <a:bodyPr wrap="none" rtlCol="0">
            <a:spAutoFit/>
          </a:bodyPr>
          <a:lstStyle/>
          <a:p>
            <a:r>
              <a:rPr lang="en-US" altLang="zh-CN" sz="2400" b="1" dirty="0">
                <a:solidFill>
                  <a:srgbClr val="304860"/>
                </a:solidFill>
                <a:latin typeface="Arial" panose="020B0604020202020204" pitchFamily="34" charset="0"/>
                <a:ea typeface="微软雅黑" pitchFamily="34" charset="-122"/>
                <a:cs typeface="Arial" panose="020B0604020202020204" pitchFamily="34" charset="0"/>
              </a:rPr>
              <a:t>Impact of the Imbalance Ratio</a:t>
            </a:r>
            <a:endParaRPr lang="zh-CN" altLang="en-US" sz="2400" b="1" dirty="0">
              <a:solidFill>
                <a:srgbClr val="304860"/>
              </a:solidFill>
              <a:latin typeface="Arial" panose="020B0604020202020204" pitchFamily="34" charset="0"/>
              <a:ea typeface="微软雅黑" pitchFamily="34" charset="-122"/>
              <a:cs typeface="Arial" panose="020B0604020202020204" pitchFamily="34" charset="0"/>
            </a:endParaRPr>
          </a:p>
        </p:txBody>
      </p:sp>
      <p:graphicFrame>
        <p:nvGraphicFramePr>
          <p:cNvPr id="3" name="图表 2">
            <a:extLst>
              <a:ext uri="{FF2B5EF4-FFF2-40B4-BE49-F238E27FC236}">
                <a16:creationId xmlns:a16="http://schemas.microsoft.com/office/drawing/2014/main" id="{6D8BF605-E761-4952-947F-A205714A217D}"/>
              </a:ext>
            </a:extLst>
          </p:cNvPr>
          <p:cNvGraphicFramePr/>
          <p:nvPr>
            <p:extLst>
              <p:ext uri="{D42A27DB-BD31-4B8C-83A1-F6EECF244321}">
                <p14:modId xmlns:p14="http://schemas.microsoft.com/office/powerpoint/2010/main" val="65744084"/>
              </p:ext>
            </p:extLst>
          </p:nvPr>
        </p:nvGraphicFramePr>
        <p:xfrm>
          <a:off x="1192549" y="1215220"/>
          <a:ext cx="4213412" cy="24229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图表 4">
            <a:extLst>
              <a:ext uri="{FF2B5EF4-FFF2-40B4-BE49-F238E27FC236}">
                <a16:creationId xmlns:a16="http://schemas.microsoft.com/office/drawing/2014/main" id="{A44E83E9-BAE3-4A3B-9D38-AC89DCF4608A}"/>
              </a:ext>
            </a:extLst>
          </p:cNvPr>
          <p:cNvGraphicFramePr/>
          <p:nvPr>
            <p:extLst>
              <p:ext uri="{D42A27DB-BD31-4B8C-83A1-F6EECF244321}">
                <p14:modId xmlns:p14="http://schemas.microsoft.com/office/powerpoint/2010/main" val="1807968369"/>
              </p:ext>
            </p:extLst>
          </p:nvPr>
        </p:nvGraphicFramePr>
        <p:xfrm>
          <a:off x="6568141" y="1215220"/>
          <a:ext cx="4213412" cy="24229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图表 5">
            <a:extLst>
              <a:ext uri="{FF2B5EF4-FFF2-40B4-BE49-F238E27FC236}">
                <a16:creationId xmlns:a16="http://schemas.microsoft.com/office/drawing/2014/main" id="{A4EB85A8-F353-4EF8-877F-192357AB30EB}"/>
              </a:ext>
            </a:extLst>
          </p:cNvPr>
          <p:cNvGraphicFramePr/>
          <p:nvPr>
            <p:extLst>
              <p:ext uri="{D42A27DB-BD31-4B8C-83A1-F6EECF244321}">
                <p14:modId xmlns:p14="http://schemas.microsoft.com/office/powerpoint/2010/main" val="4126430841"/>
              </p:ext>
            </p:extLst>
          </p:nvPr>
        </p:nvGraphicFramePr>
        <p:xfrm>
          <a:off x="6568141" y="3916025"/>
          <a:ext cx="4213412" cy="242297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图表 6">
            <a:extLst>
              <a:ext uri="{FF2B5EF4-FFF2-40B4-BE49-F238E27FC236}">
                <a16:creationId xmlns:a16="http://schemas.microsoft.com/office/drawing/2014/main" id="{5CF0C2A4-BC5D-45B2-AF3E-14C9F7072803}"/>
              </a:ext>
            </a:extLst>
          </p:cNvPr>
          <p:cNvGraphicFramePr/>
          <p:nvPr>
            <p:extLst>
              <p:ext uri="{D42A27DB-BD31-4B8C-83A1-F6EECF244321}">
                <p14:modId xmlns:p14="http://schemas.microsoft.com/office/powerpoint/2010/main" val="1332531732"/>
              </p:ext>
            </p:extLst>
          </p:nvPr>
        </p:nvGraphicFramePr>
        <p:xfrm>
          <a:off x="1192550" y="3916025"/>
          <a:ext cx="4213412" cy="2422974"/>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0022617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p:cNvSpPr txBox="1"/>
          <p:nvPr/>
        </p:nvSpPr>
        <p:spPr>
          <a:xfrm>
            <a:off x="3823583" y="333041"/>
            <a:ext cx="4544834" cy="461665"/>
          </a:xfrm>
          <a:prstGeom prst="rect">
            <a:avLst/>
          </a:prstGeom>
          <a:noFill/>
        </p:spPr>
        <p:txBody>
          <a:bodyPr wrap="none" rtlCol="0">
            <a:spAutoFit/>
          </a:bodyPr>
          <a:lstStyle/>
          <a:p>
            <a:r>
              <a:rPr lang="en-US" altLang="zh-CN" sz="2400" b="1" dirty="0">
                <a:solidFill>
                  <a:srgbClr val="304860"/>
                </a:solidFill>
                <a:latin typeface="Arial" panose="020B0604020202020204" pitchFamily="34" charset="0"/>
                <a:ea typeface="微软雅黑" pitchFamily="34" charset="-122"/>
                <a:cs typeface="Arial" panose="020B0604020202020204" pitchFamily="34" charset="0"/>
              </a:rPr>
              <a:t>Impact of the Size of Dataset</a:t>
            </a:r>
            <a:endParaRPr lang="zh-CN" altLang="en-US" sz="2400" b="1" dirty="0">
              <a:solidFill>
                <a:srgbClr val="304860"/>
              </a:solidFill>
              <a:latin typeface="Arial" panose="020B0604020202020204" pitchFamily="34" charset="0"/>
              <a:ea typeface="微软雅黑" pitchFamily="34" charset="-122"/>
              <a:cs typeface="Arial" panose="020B0604020202020204" pitchFamily="34" charset="0"/>
            </a:endParaRPr>
          </a:p>
        </p:txBody>
      </p:sp>
      <p:graphicFrame>
        <p:nvGraphicFramePr>
          <p:cNvPr id="3" name="图表 2">
            <a:extLst>
              <a:ext uri="{FF2B5EF4-FFF2-40B4-BE49-F238E27FC236}">
                <a16:creationId xmlns:a16="http://schemas.microsoft.com/office/drawing/2014/main" id="{C2B0399D-9803-4E4F-B8CA-0340183128B8}"/>
              </a:ext>
            </a:extLst>
          </p:cNvPr>
          <p:cNvGraphicFramePr/>
          <p:nvPr>
            <p:extLst>
              <p:ext uri="{D42A27DB-BD31-4B8C-83A1-F6EECF244321}">
                <p14:modId xmlns:p14="http://schemas.microsoft.com/office/powerpoint/2010/main" val="1495910823"/>
              </p:ext>
            </p:extLst>
          </p:nvPr>
        </p:nvGraphicFramePr>
        <p:xfrm>
          <a:off x="2856916" y="1009128"/>
          <a:ext cx="1907932" cy="24198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图表 3">
            <a:extLst>
              <a:ext uri="{FF2B5EF4-FFF2-40B4-BE49-F238E27FC236}">
                <a16:creationId xmlns:a16="http://schemas.microsoft.com/office/drawing/2014/main" id="{D6F9A4F4-E948-4393-982D-8D62D1EDFC0E}"/>
              </a:ext>
            </a:extLst>
          </p:cNvPr>
          <p:cNvGraphicFramePr/>
          <p:nvPr>
            <p:extLst>
              <p:ext uri="{D42A27DB-BD31-4B8C-83A1-F6EECF244321}">
                <p14:modId xmlns:p14="http://schemas.microsoft.com/office/powerpoint/2010/main" val="2838621222"/>
              </p:ext>
            </p:extLst>
          </p:nvPr>
        </p:nvGraphicFramePr>
        <p:xfrm>
          <a:off x="5142034" y="1009128"/>
          <a:ext cx="1907932" cy="241288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图表 4">
            <a:extLst>
              <a:ext uri="{FF2B5EF4-FFF2-40B4-BE49-F238E27FC236}">
                <a16:creationId xmlns:a16="http://schemas.microsoft.com/office/drawing/2014/main" id="{EBF277FC-E515-4E61-A693-9FF7DA38C4DC}"/>
              </a:ext>
            </a:extLst>
          </p:cNvPr>
          <p:cNvGraphicFramePr/>
          <p:nvPr>
            <p:extLst>
              <p:ext uri="{D42A27DB-BD31-4B8C-83A1-F6EECF244321}">
                <p14:modId xmlns:p14="http://schemas.microsoft.com/office/powerpoint/2010/main" val="1575177889"/>
              </p:ext>
            </p:extLst>
          </p:nvPr>
        </p:nvGraphicFramePr>
        <p:xfrm>
          <a:off x="7427152" y="1009128"/>
          <a:ext cx="1907932" cy="241987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 name="图表 5">
            <a:extLst>
              <a:ext uri="{FF2B5EF4-FFF2-40B4-BE49-F238E27FC236}">
                <a16:creationId xmlns:a16="http://schemas.microsoft.com/office/drawing/2014/main" id="{EADDA662-7A35-457D-9D8A-CEF7AC70DDE3}"/>
              </a:ext>
            </a:extLst>
          </p:cNvPr>
          <p:cNvGraphicFramePr/>
          <p:nvPr>
            <p:extLst>
              <p:ext uri="{D42A27DB-BD31-4B8C-83A1-F6EECF244321}">
                <p14:modId xmlns:p14="http://schemas.microsoft.com/office/powerpoint/2010/main" val="1112882295"/>
              </p:ext>
            </p:extLst>
          </p:nvPr>
        </p:nvGraphicFramePr>
        <p:xfrm>
          <a:off x="9712270" y="1009127"/>
          <a:ext cx="1907932" cy="241987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图表 6">
            <a:extLst>
              <a:ext uri="{FF2B5EF4-FFF2-40B4-BE49-F238E27FC236}">
                <a16:creationId xmlns:a16="http://schemas.microsoft.com/office/drawing/2014/main" id="{BC892D45-1CBA-4B59-B73B-4C1832B21B89}"/>
              </a:ext>
            </a:extLst>
          </p:cNvPr>
          <p:cNvGraphicFramePr/>
          <p:nvPr>
            <p:extLst>
              <p:ext uri="{D42A27DB-BD31-4B8C-83A1-F6EECF244321}">
                <p14:modId xmlns:p14="http://schemas.microsoft.com/office/powerpoint/2010/main" val="2061740256"/>
              </p:ext>
            </p:extLst>
          </p:nvPr>
        </p:nvGraphicFramePr>
        <p:xfrm>
          <a:off x="2856916" y="3701564"/>
          <a:ext cx="1907932" cy="241987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图表 7">
            <a:extLst>
              <a:ext uri="{FF2B5EF4-FFF2-40B4-BE49-F238E27FC236}">
                <a16:creationId xmlns:a16="http://schemas.microsoft.com/office/drawing/2014/main" id="{0D007C4C-12D8-4B7C-883F-CD0985B67D2E}"/>
              </a:ext>
            </a:extLst>
          </p:cNvPr>
          <p:cNvGraphicFramePr/>
          <p:nvPr>
            <p:extLst>
              <p:ext uri="{D42A27DB-BD31-4B8C-83A1-F6EECF244321}">
                <p14:modId xmlns:p14="http://schemas.microsoft.com/office/powerpoint/2010/main" val="4024591979"/>
              </p:ext>
            </p:extLst>
          </p:nvPr>
        </p:nvGraphicFramePr>
        <p:xfrm>
          <a:off x="5142034" y="3701564"/>
          <a:ext cx="1907932" cy="241987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9" name="图表 8">
            <a:extLst>
              <a:ext uri="{FF2B5EF4-FFF2-40B4-BE49-F238E27FC236}">
                <a16:creationId xmlns:a16="http://schemas.microsoft.com/office/drawing/2014/main" id="{BA9310D5-F230-4A76-B14A-2C63A95BB454}"/>
              </a:ext>
            </a:extLst>
          </p:cNvPr>
          <p:cNvGraphicFramePr/>
          <p:nvPr>
            <p:extLst>
              <p:ext uri="{D42A27DB-BD31-4B8C-83A1-F6EECF244321}">
                <p14:modId xmlns:p14="http://schemas.microsoft.com/office/powerpoint/2010/main" val="254767692"/>
              </p:ext>
            </p:extLst>
          </p:nvPr>
        </p:nvGraphicFramePr>
        <p:xfrm>
          <a:off x="571798" y="3701564"/>
          <a:ext cx="1907932" cy="2419871"/>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0" name="图表 9">
            <a:extLst>
              <a:ext uri="{FF2B5EF4-FFF2-40B4-BE49-F238E27FC236}">
                <a16:creationId xmlns:a16="http://schemas.microsoft.com/office/drawing/2014/main" id="{CFA5CD56-E6DD-4F3D-B706-B616D1BC5016}"/>
              </a:ext>
            </a:extLst>
          </p:cNvPr>
          <p:cNvGraphicFramePr/>
          <p:nvPr>
            <p:extLst>
              <p:ext uri="{D42A27DB-BD31-4B8C-83A1-F6EECF244321}">
                <p14:modId xmlns:p14="http://schemas.microsoft.com/office/powerpoint/2010/main" val="957389222"/>
              </p:ext>
            </p:extLst>
          </p:nvPr>
        </p:nvGraphicFramePr>
        <p:xfrm>
          <a:off x="571798" y="1009128"/>
          <a:ext cx="1907932" cy="2419872"/>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1" name="图表 10">
            <a:extLst>
              <a:ext uri="{FF2B5EF4-FFF2-40B4-BE49-F238E27FC236}">
                <a16:creationId xmlns:a16="http://schemas.microsoft.com/office/drawing/2014/main" id="{E31EADC7-F1AC-421F-8C72-CB8C779D6721}"/>
              </a:ext>
            </a:extLst>
          </p:cNvPr>
          <p:cNvGraphicFramePr/>
          <p:nvPr>
            <p:extLst>
              <p:ext uri="{D42A27DB-BD31-4B8C-83A1-F6EECF244321}">
                <p14:modId xmlns:p14="http://schemas.microsoft.com/office/powerpoint/2010/main" val="2877536341"/>
              </p:ext>
            </p:extLst>
          </p:nvPr>
        </p:nvGraphicFramePr>
        <p:xfrm>
          <a:off x="9712270" y="3701562"/>
          <a:ext cx="1907932" cy="2419869"/>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2" name="图表 11">
            <a:extLst>
              <a:ext uri="{FF2B5EF4-FFF2-40B4-BE49-F238E27FC236}">
                <a16:creationId xmlns:a16="http://schemas.microsoft.com/office/drawing/2014/main" id="{85C0C4E3-7AAC-4D89-A3B5-8ECED7CDB257}"/>
              </a:ext>
            </a:extLst>
          </p:cNvPr>
          <p:cNvGraphicFramePr/>
          <p:nvPr>
            <p:extLst>
              <p:ext uri="{D42A27DB-BD31-4B8C-83A1-F6EECF244321}">
                <p14:modId xmlns:p14="http://schemas.microsoft.com/office/powerpoint/2010/main" val="1500306385"/>
              </p:ext>
            </p:extLst>
          </p:nvPr>
        </p:nvGraphicFramePr>
        <p:xfrm>
          <a:off x="7427152" y="3701563"/>
          <a:ext cx="1907932" cy="2419869"/>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114696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p:cNvSpPr txBox="1"/>
          <p:nvPr/>
        </p:nvSpPr>
        <p:spPr>
          <a:xfrm>
            <a:off x="2934717" y="362923"/>
            <a:ext cx="6322565" cy="461665"/>
          </a:xfrm>
          <a:prstGeom prst="rect">
            <a:avLst/>
          </a:prstGeom>
          <a:noFill/>
        </p:spPr>
        <p:txBody>
          <a:bodyPr wrap="none" rtlCol="0">
            <a:spAutoFit/>
          </a:bodyPr>
          <a:lstStyle/>
          <a:p>
            <a:r>
              <a:rPr lang="en-US" altLang="zh-CN" sz="2400" b="1" dirty="0">
                <a:solidFill>
                  <a:srgbClr val="304860"/>
                </a:solidFill>
                <a:latin typeface="Arial" panose="020B0604020202020204" pitchFamily="34" charset="0"/>
                <a:ea typeface="微软雅黑" pitchFamily="34" charset="-122"/>
                <a:cs typeface="Arial" panose="020B0604020202020204" pitchFamily="34" charset="0"/>
              </a:rPr>
              <a:t>Effectiveness of the components in DDAE</a:t>
            </a:r>
            <a:endParaRPr lang="zh-CN" altLang="en-US" sz="2400" b="1" dirty="0">
              <a:solidFill>
                <a:srgbClr val="304860"/>
              </a:solidFill>
              <a:latin typeface="Arial" panose="020B0604020202020204" pitchFamily="34" charset="0"/>
              <a:ea typeface="微软雅黑" pitchFamily="34" charset="-122"/>
              <a:cs typeface="Arial" panose="020B0604020202020204" pitchFamily="34" charset="0"/>
            </a:endParaRPr>
          </a:p>
        </p:txBody>
      </p:sp>
      <p:graphicFrame>
        <p:nvGraphicFramePr>
          <p:cNvPr id="13" name="图表 12">
            <a:extLst>
              <a:ext uri="{FF2B5EF4-FFF2-40B4-BE49-F238E27FC236}">
                <a16:creationId xmlns:a16="http://schemas.microsoft.com/office/drawing/2014/main" id="{6A16F8BF-3E78-4677-A372-70364619ADBF}"/>
              </a:ext>
            </a:extLst>
          </p:cNvPr>
          <p:cNvGraphicFramePr/>
          <p:nvPr>
            <p:extLst>
              <p:ext uri="{D42A27DB-BD31-4B8C-83A1-F6EECF244321}">
                <p14:modId xmlns:p14="http://schemas.microsoft.com/office/powerpoint/2010/main" val="1179539170"/>
              </p:ext>
            </p:extLst>
          </p:nvPr>
        </p:nvGraphicFramePr>
        <p:xfrm>
          <a:off x="7446682" y="1860756"/>
          <a:ext cx="3771153" cy="29503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图表 13">
            <a:extLst>
              <a:ext uri="{FF2B5EF4-FFF2-40B4-BE49-F238E27FC236}">
                <a16:creationId xmlns:a16="http://schemas.microsoft.com/office/drawing/2014/main" id="{564FE91A-C255-4C8F-BECD-FAAD84EC750C}"/>
              </a:ext>
            </a:extLst>
          </p:cNvPr>
          <p:cNvGraphicFramePr/>
          <p:nvPr>
            <p:extLst>
              <p:ext uri="{D42A27DB-BD31-4B8C-83A1-F6EECF244321}">
                <p14:modId xmlns:p14="http://schemas.microsoft.com/office/powerpoint/2010/main" val="669479020"/>
              </p:ext>
            </p:extLst>
          </p:nvPr>
        </p:nvGraphicFramePr>
        <p:xfrm>
          <a:off x="3414674" y="1860756"/>
          <a:ext cx="3771153" cy="2950303"/>
        </p:xfrm>
        <a:graphic>
          <a:graphicData uri="http://schemas.openxmlformats.org/drawingml/2006/chart">
            <c:chart xmlns:c="http://schemas.openxmlformats.org/drawingml/2006/chart" xmlns:r="http://schemas.openxmlformats.org/officeDocument/2006/relationships" r:id="rId4"/>
          </a:graphicData>
        </a:graphic>
      </p:graphicFrame>
      <p:sp>
        <p:nvSpPr>
          <p:cNvPr id="2" name="矩形: 圆角 1">
            <a:extLst>
              <a:ext uri="{FF2B5EF4-FFF2-40B4-BE49-F238E27FC236}">
                <a16:creationId xmlns:a16="http://schemas.microsoft.com/office/drawing/2014/main" id="{49D9FA22-D8AE-4D30-A8B5-A1BC6EFBAF7E}"/>
              </a:ext>
            </a:extLst>
          </p:cNvPr>
          <p:cNvSpPr/>
          <p:nvPr/>
        </p:nvSpPr>
        <p:spPr>
          <a:xfrm>
            <a:off x="663387" y="1860756"/>
            <a:ext cx="2121647" cy="2950303"/>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DDAE-DBC</a:t>
            </a:r>
          </a:p>
          <a:p>
            <a:pPr algn="ctr"/>
            <a:endParaRPr lang="en-US" altLang="zh-CN" sz="2400" dirty="0"/>
          </a:p>
          <a:p>
            <a:pPr algn="ctr"/>
            <a:r>
              <a:rPr lang="en-US" altLang="zh-CN" sz="2400" dirty="0"/>
              <a:t>DDAE-DSI</a:t>
            </a:r>
          </a:p>
          <a:p>
            <a:pPr algn="ctr"/>
            <a:endParaRPr lang="en-US" altLang="zh-CN" sz="2400" dirty="0"/>
          </a:p>
          <a:p>
            <a:pPr algn="ctr"/>
            <a:r>
              <a:rPr lang="en-US" altLang="zh-CN" sz="2400" dirty="0"/>
              <a:t>DDAE-AWA</a:t>
            </a:r>
          </a:p>
        </p:txBody>
      </p:sp>
      <p:sp>
        <p:nvSpPr>
          <p:cNvPr id="15" name="矩形: 圆角 14">
            <a:extLst>
              <a:ext uri="{FF2B5EF4-FFF2-40B4-BE49-F238E27FC236}">
                <a16:creationId xmlns:a16="http://schemas.microsoft.com/office/drawing/2014/main" id="{D3421111-03B2-4B70-A7BB-B352BE35B685}"/>
              </a:ext>
            </a:extLst>
          </p:cNvPr>
          <p:cNvSpPr/>
          <p:nvPr/>
        </p:nvSpPr>
        <p:spPr>
          <a:xfrm>
            <a:off x="663387" y="1860756"/>
            <a:ext cx="2109695" cy="350538"/>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Variants</a:t>
            </a:r>
            <a:endParaRPr lang="zh-CN" altLang="en-US" sz="2400" dirty="0"/>
          </a:p>
        </p:txBody>
      </p:sp>
    </p:spTree>
    <p:extLst>
      <p:ext uri="{BB962C8B-B14F-4D97-AF65-F5344CB8AC3E}">
        <p14:creationId xmlns:p14="http://schemas.microsoft.com/office/powerpoint/2010/main" val="25249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p:cNvSpPr txBox="1"/>
          <p:nvPr/>
        </p:nvSpPr>
        <p:spPr>
          <a:xfrm>
            <a:off x="3737021" y="374875"/>
            <a:ext cx="4717958" cy="461665"/>
          </a:xfrm>
          <a:prstGeom prst="rect">
            <a:avLst/>
          </a:prstGeom>
          <a:noFill/>
        </p:spPr>
        <p:txBody>
          <a:bodyPr wrap="none" rtlCol="0">
            <a:spAutoFit/>
          </a:bodyPr>
          <a:lstStyle/>
          <a:p>
            <a:r>
              <a:rPr lang="en-US" altLang="zh-CN" sz="2400" b="1" dirty="0">
                <a:solidFill>
                  <a:srgbClr val="304860"/>
                </a:solidFill>
                <a:latin typeface="Arial" panose="020B0604020202020204" pitchFamily="34" charset="0"/>
                <a:ea typeface="微软雅黑" pitchFamily="34" charset="-122"/>
                <a:cs typeface="Arial" panose="020B0604020202020204" pitchFamily="34" charset="0"/>
              </a:rPr>
              <a:t>Impact of parameters on DDAE</a:t>
            </a:r>
            <a:endParaRPr lang="zh-CN" altLang="en-US" sz="2400" b="1" dirty="0">
              <a:solidFill>
                <a:srgbClr val="304860"/>
              </a:solidFill>
              <a:latin typeface="Arial" panose="020B0604020202020204" pitchFamily="34" charset="0"/>
              <a:ea typeface="微软雅黑" pitchFamily="34" charset="-122"/>
              <a:cs typeface="Arial" panose="020B0604020202020204" pitchFamily="34" charset="0"/>
            </a:endParaRPr>
          </a:p>
        </p:txBody>
      </p:sp>
      <p:sp>
        <p:nvSpPr>
          <p:cNvPr id="2" name="矩形: 圆角 1">
            <a:extLst>
              <a:ext uri="{FF2B5EF4-FFF2-40B4-BE49-F238E27FC236}">
                <a16:creationId xmlns:a16="http://schemas.microsoft.com/office/drawing/2014/main" id="{49D9FA22-D8AE-4D30-A8B5-A1BC6EFBAF7E}"/>
              </a:ext>
            </a:extLst>
          </p:cNvPr>
          <p:cNvSpPr/>
          <p:nvPr/>
        </p:nvSpPr>
        <p:spPr>
          <a:xfrm>
            <a:off x="490069" y="2253130"/>
            <a:ext cx="2438401" cy="62753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dirty="0">
              <a:latin typeface="Arial" panose="020B0604020202020204" pitchFamily="34" charset="0"/>
              <a:cs typeface="Arial" panose="020B0604020202020204" pitchFamily="34" charset="0"/>
            </a:endParaRPr>
          </a:p>
          <a:p>
            <a:pPr algn="ctr"/>
            <a:r>
              <a:rPr lang="en-US" altLang="zh-CN" sz="2400" b="1" dirty="0">
                <a:latin typeface="Arial" panose="020B0604020202020204" pitchFamily="34" charset="0"/>
                <a:cs typeface="Arial" panose="020B0604020202020204" pitchFamily="34" charset="0"/>
              </a:rPr>
              <a:t># data blocks</a:t>
            </a:r>
          </a:p>
          <a:p>
            <a:pPr algn="ctr"/>
            <a:endParaRPr lang="en-US" altLang="zh-CN" sz="2400" dirty="0">
              <a:latin typeface="Arial" panose="020B0604020202020204" pitchFamily="34" charset="0"/>
              <a:cs typeface="Arial" panose="020B0604020202020204" pitchFamily="34" charset="0"/>
            </a:endParaRPr>
          </a:p>
        </p:txBody>
      </p:sp>
      <p:sp>
        <p:nvSpPr>
          <p:cNvPr id="15" name="矩形: 圆角 14">
            <a:extLst>
              <a:ext uri="{FF2B5EF4-FFF2-40B4-BE49-F238E27FC236}">
                <a16:creationId xmlns:a16="http://schemas.microsoft.com/office/drawing/2014/main" id="{D3421111-03B2-4B70-A7BB-B352BE35B685}"/>
              </a:ext>
            </a:extLst>
          </p:cNvPr>
          <p:cNvSpPr/>
          <p:nvPr/>
        </p:nvSpPr>
        <p:spPr>
          <a:xfrm>
            <a:off x="490069" y="2010167"/>
            <a:ext cx="2438401" cy="350538"/>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panose="020B0604020202020204" pitchFamily="34" charset="0"/>
                <a:cs typeface="Arial" panose="020B0604020202020204" pitchFamily="34" charset="0"/>
              </a:rPr>
              <a:t>Parameters</a:t>
            </a:r>
            <a:endParaRPr lang="zh-CN" altLang="en-US" sz="2400" dirty="0">
              <a:latin typeface="Arial" panose="020B0604020202020204" pitchFamily="34" charset="0"/>
              <a:cs typeface="Arial" panose="020B0604020202020204" pitchFamily="34" charset="0"/>
            </a:endParaRPr>
          </a:p>
        </p:txBody>
      </p:sp>
      <p:graphicFrame>
        <p:nvGraphicFramePr>
          <p:cNvPr id="7" name="图表 6">
            <a:extLst>
              <a:ext uri="{FF2B5EF4-FFF2-40B4-BE49-F238E27FC236}">
                <a16:creationId xmlns:a16="http://schemas.microsoft.com/office/drawing/2014/main" id="{919DBC28-B5BE-4662-88AC-D88336BA5521}"/>
              </a:ext>
            </a:extLst>
          </p:cNvPr>
          <p:cNvGraphicFramePr/>
          <p:nvPr>
            <p:extLst>
              <p:ext uri="{D42A27DB-BD31-4B8C-83A1-F6EECF244321}">
                <p14:modId xmlns:p14="http://schemas.microsoft.com/office/powerpoint/2010/main" val="4014767330"/>
              </p:ext>
            </p:extLst>
          </p:nvPr>
        </p:nvGraphicFramePr>
        <p:xfrm>
          <a:off x="3737021" y="1093618"/>
          <a:ext cx="3918959" cy="253417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图表 9">
            <a:extLst>
              <a:ext uri="{FF2B5EF4-FFF2-40B4-BE49-F238E27FC236}">
                <a16:creationId xmlns:a16="http://schemas.microsoft.com/office/drawing/2014/main" id="{FF31EA9A-D639-4C12-9453-530B07315AAD}"/>
              </a:ext>
            </a:extLst>
          </p:cNvPr>
          <p:cNvGraphicFramePr/>
          <p:nvPr>
            <p:extLst>
              <p:ext uri="{D42A27DB-BD31-4B8C-83A1-F6EECF244321}">
                <p14:modId xmlns:p14="http://schemas.microsoft.com/office/powerpoint/2010/main" val="965628105"/>
              </p:ext>
            </p:extLst>
          </p:nvPr>
        </p:nvGraphicFramePr>
        <p:xfrm>
          <a:off x="7830903" y="1093618"/>
          <a:ext cx="3918959" cy="2534173"/>
        </p:xfrm>
        <a:graphic>
          <a:graphicData uri="http://schemas.openxmlformats.org/drawingml/2006/chart">
            <c:chart xmlns:c="http://schemas.openxmlformats.org/drawingml/2006/chart" xmlns:r="http://schemas.openxmlformats.org/officeDocument/2006/relationships" r:id="rId4"/>
          </a:graphicData>
        </a:graphic>
      </p:graphicFrame>
      <p:sp>
        <p:nvSpPr>
          <p:cNvPr id="11" name="矩形: 圆角 10">
            <a:extLst>
              <a:ext uri="{FF2B5EF4-FFF2-40B4-BE49-F238E27FC236}">
                <a16:creationId xmlns:a16="http://schemas.microsoft.com/office/drawing/2014/main" id="{C0978796-7ACC-417D-9993-FD2908714994}"/>
              </a:ext>
            </a:extLst>
          </p:cNvPr>
          <p:cNvSpPr/>
          <p:nvPr/>
        </p:nvSpPr>
        <p:spPr>
          <a:xfrm>
            <a:off x="490069" y="4461727"/>
            <a:ext cx="2438401" cy="151129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dirty="0">
              <a:latin typeface="Arial" panose="020B0604020202020204" pitchFamily="34" charset="0"/>
              <a:cs typeface="Arial" panose="020B0604020202020204" pitchFamily="34" charset="0"/>
            </a:endParaRPr>
          </a:p>
          <a:p>
            <a:pPr algn="ctr"/>
            <a:r>
              <a:rPr lang="en-US" altLang="zh-CN" sz="2000" b="1" dirty="0">
                <a:latin typeface="Arial" panose="020B0604020202020204" pitchFamily="34" charset="0"/>
                <a:cs typeface="Arial" panose="020B0604020202020204" pitchFamily="34" charset="0"/>
              </a:rPr>
              <a:t>relative weight </a:t>
            </a:r>
            <a:r>
              <a:rPr lang="en-US" altLang="zh-CN" sz="2000" dirty="0">
                <a:latin typeface="Arial" panose="020B0604020202020204" pitchFamily="34" charset="0"/>
                <a:cs typeface="Arial" panose="020B0604020202020204" pitchFamily="34" charset="0"/>
              </a:rPr>
              <a:t>between push and pull term</a:t>
            </a:r>
          </a:p>
          <a:p>
            <a:pPr algn="ctr"/>
            <a:endParaRPr lang="en-US" altLang="zh-CN" sz="2400" dirty="0">
              <a:latin typeface="Arial" panose="020B0604020202020204" pitchFamily="34" charset="0"/>
              <a:cs typeface="Arial" panose="020B0604020202020204" pitchFamily="34" charset="0"/>
            </a:endParaRPr>
          </a:p>
        </p:txBody>
      </p:sp>
      <p:sp>
        <p:nvSpPr>
          <p:cNvPr id="12" name="矩形: 圆角 11">
            <a:extLst>
              <a:ext uri="{FF2B5EF4-FFF2-40B4-BE49-F238E27FC236}">
                <a16:creationId xmlns:a16="http://schemas.microsoft.com/office/drawing/2014/main" id="{F65582A4-1090-4BB6-81EC-3F602F0ADA25}"/>
              </a:ext>
            </a:extLst>
          </p:cNvPr>
          <p:cNvSpPr/>
          <p:nvPr/>
        </p:nvSpPr>
        <p:spPr>
          <a:xfrm>
            <a:off x="490070" y="4286458"/>
            <a:ext cx="2438401" cy="350538"/>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panose="020B0604020202020204" pitchFamily="34" charset="0"/>
                <a:cs typeface="Arial" panose="020B0604020202020204" pitchFamily="34" charset="0"/>
              </a:rPr>
              <a:t>Parameters</a:t>
            </a:r>
            <a:endParaRPr lang="zh-CN" altLang="en-US" sz="2400" dirty="0">
              <a:latin typeface="Arial" panose="020B0604020202020204" pitchFamily="34" charset="0"/>
              <a:cs typeface="Arial" panose="020B0604020202020204" pitchFamily="34" charset="0"/>
            </a:endParaRPr>
          </a:p>
        </p:txBody>
      </p:sp>
      <p:graphicFrame>
        <p:nvGraphicFramePr>
          <p:cNvPr id="16" name="图表 15">
            <a:extLst>
              <a:ext uri="{FF2B5EF4-FFF2-40B4-BE49-F238E27FC236}">
                <a16:creationId xmlns:a16="http://schemas.microsoft.com/office/drawing/2014/main" id="{2D9F5854-C656-4C9B-912B-309A981478AC}"/>
              </a:ext>
            </a:extLst>
          </p:cNvPr>
          <p:cNvGraphicFramePr/>
          <p:nvPr>
            <p:extLst>
              <p:ext uri="{D42A27DB-BD31-4B8C-83A1-F6EECF244321}">
                <p14:modId xmlns:p14="http://schemas.microsoft.com/office/powerpoint/2010/main" val="2423299517"/>
              </p:ext>
            </p:extLst>
          </p:nvPr>
        </p:nvGraphicFramePr>
        <p:xfrm>
          <a:off x="3735257" y="4117041"/>
          <a:ext cx="3918959" cy="249011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图表 16">
            <a:extLst>
              <a:ext uri="{FF2B5EF4-FFF2-40B4-BE49-F238E27FC236}">
                <a16:creationId xmlns:a16="http://schemas.microsoft.com/office/drawing/2014/main" id="{D534FD13-E1A0-46C9-9F51-BE165B7977DA}"/>
              </a:ext>
            </a:extLst>
          </p:cNvPr>
          <p:cNvGraphicFramePr/>
          <p:nvPr>
            <p:extLst>
              <p:ext uri="{D42A27DB-BD31-4B8C-83A1-F6EECF244321}">
                <p14:modId xmlns:p14="http://schemas.microsoft.com/office/powerpoint/2010/main" val="950973847"/>
              </p:ext>
            </p:extLst>
          </p:nvPr>
        </p:nvGraphicFramePr>
        <p:xfrm>
          <a:off x="7830903" y="4114235"/>
          <a:ext cx="3918959" cy="2490113"/>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9241777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281934" y="2387870"/>
            <a:ext cx="8910066" cy="2087737"/>
            <a:chOff x="3281934" y="2387870"/>
            <a:chExt cx="8910066" cy="2087737"/>
          </a:xfrm>
        </p:grpSpPr>
        <p:sp>
          <p:nvSpPr>
            <p:cNvPr id="4" name="椭圆 3"/>
            <p:cNvSpPr/>
            <p:nvPr/>
          </p:nvSpPr>
          <p:spPr>
            <a:xfrm>
              <a:off x="3281934" y="2387870"/>
              <a:ext cx="2001012" cy="2082260"/>
            </a:xfrm>
            <a:prstGeom prst="ellipse">
              <a:avLst/>
            </a:prstGeom>
            <a:solidFill>
              <a:srgbClr val="30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51960" y="2397633"/>
              <a:ext cx="7940040" cy="2077974"/>
            </a:xfrm>
            <a:prstGeom prst="rect">
              <a:avLst/>
            </a:prstGeom>
            <a:solidFill>
              <a:srgbClr val="30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32"/>
          <p:cNvSpPr txBox="1"/>
          <p:nvPr/>
        </p:nvSpPr>
        <p:spPr>
          <a:xfrm>
            <a:off x="6421658" y="2554140"/>
            <a:ext cx="360064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Literature Review</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3655907" y="2631619"/>
            <a:ext cx="1627039" cy="1627039"/>
            <a:chOff x="5735752" y="2095665"/>
            <a:chExt cx="720495" cy="720495"/>
          </a:xfrm>
        </p:grpSpPr>
        <p:sp>
          <p:nvSpPr>
            <p:cNvPr id="20" name="椭圆 19"/>
            <p:cNvSpPr/>
            <p:nvPr/>
          </p:nvSpPr>
          <p:spPr>
            <a:xfrm>
              <a:off x="5735752" y="2095665"/>
              <a:ext cx="720495" cy="720495"/>
            </a:xfrm>
            <a:prstGeom prst="ellipse">
              <a:avLst/>
            </a:prstGeom>
            <a:solidFill>
              <a:srgbClr val="4B607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26"/>
            <p:cNvSpPr>
              <a:spLocks noEditPoints="1"/>
            </p:cNvSpPr>
            <p:nvPr/>
          </p:nvSpPr>
          <p:spPr bwMode="auto">
            <a:xfrm>
              <a:off x="5866793" y="2243942"/>
              <a:ext cx="458415" cy="425837"/>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00" tIns="45700" rIns="91400" bIns="45700" numCol="1" anchor="t" anchorCtr="0" compatLnSpc="1">
              <a:prstTxWarp prst="textNoShape">
                <a:avLst/>
              </a:prstTxWarp>
            </a:bodyPr>
            <a:lstStyle/>
            <a:p>
              <a:endParaRPr lang="zh-CN" altLang="en-US" sz="2400"/>
            </a:p>
          </p:txBody>
        </p:sp>
      </p:grpSp>
      <p:sp>
        <p:nvSpPr>
          <p:cNvPr id="13" name="文本框 9">
            <a:extLst>
              <a:ext uri="{FF2B5EF4-FFF2-40B4-BE49-F238E27FC236}">
                <a16:creationId xmlns:a16="http://schemas.microsoft.com/office/drawing/2014/main" id="{3E541473-7DC2-49C3-9372-15C52AF1FF7E}"/>
              </a:ext>
            </a:extLst>
          </p:cNvPr>
          <p:cNvSpPr txBox="1"/>
          <p:nvPr/>
        </p:nvSpPr>
        <p:spPr>
          <a:xfrm>
            <a:off x="5472537" y="3347022"/>
            <a:ext cx="2252954" cy="492443"/>
          </a:xfrm>
          <a:prstGeom prst="rect">
            <a:avLst/>
          </a:prstGeom>
          <a:noFill/>
          <a:ln w="19050">
            <a:noFill/>
          </a:ln>
        </p:spPr>
        <p:txBody>
          <a:bodyPr wrap="square" lIns="0" tIns="0" rIns="0" bIns="0" rtlCol="0">
            <a:spAutoFit/>
          </a:bodyPr>
          <a:lstStyle/>
          <a:p>
            <a:pPr marL="0" lvl="1" algn="ctr"/>
            <a:r>
              <a:rPr lang="en-US" altLang="zh-CN" sz="1600" dirty="0">
                <a:solidFill>
                  <a:schemeClr val="accent1">
                    <a:lumMod val="20000"/>
                    <a:lumOff val="80000"/>
                  </a:schemeClr>
                </a:solidFill>
                <a:latin typeface="Arial" panose="020B0604020202020204" pitchFamily="34" charset="0"/>
                <a:ea typeface="微软雅黑" pitchFamily="34" charset="-122"/>
                <a:cs typeface="Arial" panose="020B0604020202020204" pitchFamily="34" charset="0"/>
              </a:rPr>
              <a:t>Overview of Class Imbalance Problem</a:t>
            </a:r>
            <a:endParaRPr lang="zh-CN" altLang="en-US" sz="1600" dirty="0">
              <a:solidFill>
                <a:schemeClr val="accent1">
                  <a:lumMod val="20000"/>
                  <a:lumOff val="80000"/>
                </a:schemeClr>
              </a:solidFill>
              <a:latin typeface="Arial" panose="020B0604020202020204" pitchFamily="34" charset="0"/>
              <a:ea typeface="微软雅黑" pitchFamily="34" charset="-122"/>
              <a:cs typeface="Arial" panose="020B0604020202020204" pitchFamily="34" charset="0"/>
            </a:endParaRPr>
          </a:p>
        </p:txBody>
      </p:sp>
      <p:sp>
        <p:nvSpPr>
          <p:cNvPr id="23" name="文本框 9">
            <a:extLst>
              <a:ext uri="{FF2B5EF4-FFF2-40B4-BE49-F238E27FC236}">
                <a16:creationId xmlns:a16="http://schemas.microsoft.com/office/drawing/2014/main" id="{D47F0722-6392-4376-A244-D4A800573441}"/>
              </a:ext>
            </a:extLst>
          </p:cNvPr>
          <p:cNvSpPr txBox="1"/>
          <p:nvPr/>
        </p:nvSpPr>
        <p:spPr>
          <a:xfrm>
            <a:off x="7556695" y="3223911"/>
            <a:ext cx="2361556" cy="738664"/>
          </a:xfrm>
          <a:prstGeom prst="rect">
            <a:avLst/>
          </a:prstGeom>
          <a:noFill/>
          <a:ln w="19050">
            <a:noFill/>
          </a:ln>
        </p:spPr>
        <p:txBody>
          <a:bodyPr wrap="square" lIns="0" tIns="0" rIns="0" bIns="0" rtlCol="0">
            <a:spAutoFit/>
          </a:bodyPr>
          <a:lstStyle/>
          <a:p>
            <a:pPr marL="0" lvl="1" algn="ctr"/>
            <a:r>
              <a:rPr lang="en-US" altLang="zh-CN" sz="1600" dirty="0">
                <a:solidFill>
                  <a:schemeClr val="accent1">
                    <a:lumMod val="20000"/>
                    <a:lumOff val="80000"/>
                  </a:schemeClr>
                </a:solidFill>
                <a:latin typeface="Arial" panose="020B0604020202020204" pitchFamily="34" charset="0"/>
                <a:ea typeface="微软雅黑" pitchFamily="34" charset="-122"/>
                <a:cs typeface="Arial" panose="020B0604020202020204" pitchFamily="34" charset="0"/>
              </a:rPr>
              <a:t>Related Work on Topic Class Imbalance Classification</a:t>
            </a:r>
            <a:endParaRPr lang="zh-CN" altLang="en-US" sz="1600" dirty="0">
              <a:solidFill>
                <a:schemeClr val="accent1">
                  <a:lumMod val="20000"/>
                  <a:lumOff val="80000"/>
                </a:schemeClr>
              </a:solidFill>
              <a:latin typeface="Arial" panose="020B0604020202020204" pitchFamily="34" charset="0"/>
              <a:ea typeface="微软雅黑" pitchFamily="34" charset="-122"/>
              <a:cs typeface="Arial" panose="020B0604020202020204" pitchFamily="34" charset="0"/>
            </a:endParaRPr>
          </a:p>
        </p:txBody>
      </p:sp>
      <p:sp>
        <p:nvSpPr>
          <p:cNvPr id="24" name="文本框 23">
            <a:extLst>
              <a:ext uri="{FF2B5EF4-FFF2-40B4-BE49-F238E27FC236}">
                <a16:creationId xmlns:a16="http://schemas.microsoft.com/office/drawing/2014/main" id="{D3BCB407-1B71-4395-8BB7-B802A09FD19E}"/>
              </a:ext>
            </a:extLst>
          </p:cNvPr>
          <p:cNvSpPr txBox="1"/>
          <p:nvPr/>
        </p:nvSpPr>
        <p:spPr>
          <a:xfrm>
            <a:off x="10121513" y="3343322"/>
            <a:ext cx="1960793" cy="584775"/>
          </a:xfrm>
          <a:prstGeom prst="rect">
            <a:avLst/>
          </a:prstGeom>
          <a:noFill/>
        </p:spPr>
        <p:txBody>
          <a:bodyPr wrap="none" rtlCol="0">
            <a:spAutoFit/>
          </a:bodyPr>
          <a:lstStyle/>
          <a:p>
            <a:pPr algn="ctr"/>
            <a:r>
              <a:rPr lang="en-US" altLang="zh-CN" sz="1600" dirty="0">
                <a:solidFill>
                  <a:schemeClr val="accent1">
                    <a:lumMod val="20000"/>
                    <a:lumOff val="80000"/>
                  </a:schemeClr>
                </a:solidFill>
                <a:latin typeface="Arial" panose="020B0604020202020204" pitchFamily="34" charset="0"/>
                <a:cs typeface="Arial" panose="020B0604020202020204" pitchFamily="34" charset="0"/>
              </a:rPr>
              <a:t>Related Evaluation </a:t>
            </a:r>
          </a:p>
          <a:p>
            <a:pPr algn="ctr"/>
            <a:r>
              <a:rPr lang="en-US" altLang="zh-CN" sz="1600" dirty="0">
                <a:solidFill>
                  <a:schemeClr val="accent1">
                    <a:lumMod val="20000"/>
                    <a:lumOff val="80000"/>
                  </a:schemeClr>
                </a:solidFill>
                <a:latin typeface="Arial" panose="020B0604020202020204" pitchFamily="34" charset="0"/>
                <a:cs typeface="Arial" panose="020B0604020202020204" pitchFamily="34" charset="0"/>
              </a:rPr>
              <a:t>Metrics</a:t>
            </a:r>
            <a:endParaRPr lang="zh-CN" altLang="en-US" sz="1600"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2" name="灯片编号占位符 1">
            <a:extLst>
              <a:ext uri="{FF2B5EF4-FFF2-40B4-BE49-F238E27FC236}">
                <a16:creationId xmlns:a16="http://schemas.microsoft.com/office/drawing/2014/main" id="{EED7583D-EB7A-4243-A178-3896CD5CF99C}"/>
              </a:ext>
            </a:extLst>
          </p:cNvPr>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5</a:t>
            </a:fld>
            <a:endParaRPr lang="zh-CN" altLang="en-US">
              <a:solidFill>
                <a:prstClr val="black">
                  <a:tint val="75000"/>
                </a:prstClr>
              </a:solidFill>
            </a:endParaRPr>
          </a:p>
        </p:txBody>
      </p:sp>
    </p:spTree>
    <p:extLst>
      <p:ext uri="{BB962C8B-B14F-4D97-AF65-F5344CB8AC3E}">
        <p14:creationId xmlns:p14="http://schemas.microsoft.com/office/powerpoint/2010/main" val="36479400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p:cNvSpPr txBox="1"/>
          <p:nvPr/>
        </p:nvSpPr>
        <p:spPr>
          <a:xfrm>
            <a:off x="3737021" y="374875"/>
            <a:ext cx="4717958" cy="461665"/>
          </a:xfrm>
          <a:prstGeom prst="rect">
            <a:avLst/>
          </a:prstGeom>
          <a:noFill/>
        </p:spPr>
        <p:txBody>
          <a:bodyPr wrap="none" rtlCol="0">
            <a:spAutoFit/>
          </a:bodyPr>
          <a:lstStyle/>
          <a:p>
            <a:r>
              <a:rPr lang="en-US" altLang="zh-CN" sz="2400" b="1" dirty="0">
                <a:solidFill>
                  <a:srgbClr val="304860"/>
                </a:solidFill>
                <a:latin typeface="Arial" panose="020B0604020202020204" pitchFamily="34" charset="0"/>
                <a:ea typeface="微软雅黑" pitchFamily="34" charset="-122"/>
                <a:cs typeface="Arial" panose="020B0604020202020204" pitchFamily="34" charset="0"/>
              </a:rPr>
              <a:t>Impact of parameters on DDAE</a:t>
            </a:r>
            <a:endParaRPr lang="zh-CN" altLang="en-US" sz="2400" b="1" dirty="0">
              <a:solidFill>
                <a:srgbClr val="304860"/>
              </a:solidFill>
              <a:latin typeface="Arial" panose="020B0604020202020204" pitchFamily="34" charset="0"/>
              <a:ea typeface="微软雅黑" pitchFamily="34" charset="-122"/>
              <a:cs typeface="Arial" panose="020B0604020202020204" pitchFamily="34" charset="0"/>
            </a:endParaRPr>
          </a:p>
        </p:txBody>
      </p:sp>
      <p:sp>
        <p:nvSpPr>
          <p:cNvPr id="2" name="矩形: 圆角 1">
            <a:extLst>
              <a:ext uri="{FF2B5EF4-FFF2-40B4-BE49-F238E27FC236}">
                <a16:creationId xmlns:a16="http://schemas.microsoft.com/office/drawing/2014/main" id="{49D9FA22-D8AE-4D30-A8B5-A1BC6EFBAF7E}"/>
              </a:ext>
            </a:extLst>
          </p:cNvPr>
          <p:cNvSpPr/>
          <p:nvPr/>
        </p:nvSpPr>
        <p:spPr>
          <a:xfrm>
            <a:off x="553569" y="2222443"/>
            <a:ext cx="2438401" cy="62753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dirty="0">
              <a:latin typeface="Arial" panose="020B0604020202020204" pitchFamily="34" charset="0"/>
              <a:cs typeface="Arial" panose="020B0604020202020204" pitchFamily="34" charset="0"/>
            </a:endParaRPr>
          </a:p>
          <a:p>
            <a:pPr algn="ctr"/>
            <a:r>
              <a:rPr lang="en-US" altLang="zh-CN" sz="2400" b="1" dirty="0">
                <a:latin typeface="Arial" panose="020B0604020202020204" pitchFamily="34" charset="0"/>
                <a:cs typeface="Arial" panose="020B0604020202020204" pitchFamily="34" charset="0"/>
              </a:rPr>
              <a:t>unstable ratio</a:t>
            </a:r>
          </a:p>
          <a:p>
            <a:pPr algn="ctr"/>
            <a:endParaRPr lang="en-US" altLang="zh-CN" sz="2400" b="1" dirty="0">
              <a:latin typeface="Arial" panose="020B0604020202020204" pitchFamily="34" charset="0"/>
              <a:cs typeface="Arial" panose="020B0604020202020204" pitchFamily="34" charset="0"/>
            </a:endParaRPr>
          </a:p>
        </p:txBody>
      </p:sp>
      <p:sp>
        <p:nvSpPr>
          <p:cNvPr id="15" name="矩形: 圆角 14">
            <a:extLst>
              <a:ext uri="{FF2B5EF4-FFF2-40B4-BE49-F238E27FC236}">
                <a16:creationId xmlns:a16="http://schemas.microsoft.com/office/drawing/2014/main" id="{D3421111-03B2-4B70-A7BB-B352BE35B685}"/>
              </a:ext>
            </a:extLst>
          </p:cNvPr>
          <p:cNvSpPr/>
          <p:nvPr/>
        </p:nvSpPr>
        <p:spPr>
          <a:xfrm>
            <a:off x="553569" y="1953017"/>
            <a:ext cx="2438401" cy="350538"/>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panose="020B0604020202020204" pitchFamily="34" charset="0"/>
                <a:cs typeface="Arial" panose="020B0604020202020204" pitchFamily="34" charset="0"/>
              </a:rPr>
              <a:t>Parameters</a:t>
            </a:r>
            <a:endParaRPr lang="zh-CN" altLang="en-US" sz="2400" dirty="0">
              <a:latin typeface="Arial" panose="020B0604020202020204" pitchFamily="34" charset="0"/>
              <a:cs typeface="Arial" panose="020B0604020202020204" pitchFamily="34" charset="0"/>
            </a:endParaRPr>
          </a:p>
        </p:txBody>
      </p:sp>
      <p:graphicFrame>
        <p:nvGraphicFramePr>
          <p:cNvPr id="5" name="图表 4">
            <a:extLst>
              <a:ext uri="{FF2B5EF4-FFF2-40B4-BE49-F238E27FC236}">
                <a16:creationId xmlns:a16="http://schemas.microsoft.com/office/drawing/2014/main" id="{6521F300-EC41-4437-976E-C4EB3AAC0187}"/>
              </a:ext>
            </a:extLst>
          </p:cNvPr>
          <p:cNvGraphicFramePr/>
          <p:nvPr>
            <p:extLst>
              <p:ext uri="{D42A27DB-BD31-4B8C-83A1-F6EECF244321}">
                <p14:modId xmlns:p14="http://schemas.microsoft.com/office/powerpoint/2010/main" val="3707870083"/>
              </p:ext>
            </p:extLst>
          </p:nvPr>
        </p:nvGraphicFramePr>
        <p:xfrm>
          <a:off x="7755910" y="1154654"/>
          <a:ext cx="4009521" cy="25907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a:extLst>
              <a:ext uri="{FF2B5EF4-FFF2-40B4-BE49-F238E27FC236}">
                <a16:creationId xmlns:a16="http://schemas.microsoft.com/office/drawing/2014/main" id="{7CF0704F-0E7C-4D2B-B67F-6AFA9FF012DB}"/>
              </a:ext>
            </a:extLst>
          </p:cNvPr>
          <p:cNvGraphicFramePr/>
          <p:nvPr>
            <p:extLst>
              <p:ext uri="{D42A27DB-BD31-4B8C-83A1-F6EECF244321}">
                <p14:modId xmlns:p14="http://schemas.microsoft.com/office/powerpoint/2010/main" val="2552459024"/>
              </p:ext>
            </p:extLst>
          </p:nvPr>
        </p:nvGraphicFramePr>
        <p:xfrm>
          <a:off x="3531551" y="1154654"/>
          <a:ext cx="4009521" cy="2590763"/>
        </p:xfrm>
        <a:graphic>
          <a:graphicData uri="http://schemas.openxmlformats.org/drawingml/2006/chart">
            <c:chart xmlns:c="http://schemas.openxmlformats.org/drawingml/2006/chart" xmlns:r="http://schemas.openxmlformats.org/officeDocument/2006/relationships" r:id="rId4"/>
          </a:graphicData>
        </a:graphic>
      </p:graphicFrame>
      <p:sp>
        <p:nvSpPr>
          <p:cNvPr id="7" name="矩形: 圆角 6">
            <a:extLst>
              <a:ext uri="{FF2B5EF4-FFF2-40B4-BE49-F238E27FC236}">
                <a16:creationId xmlns:a16="http://schemas.microsoft.com/office/drawing/2014/main" id="{CF09C924-32E8-49BF-81A9-408CB1058D3A}"/>
              </a:ext>
            </a:extLst>
          </p:cNvPr>
          <p:cNvSpPr/>
          <p:nvPr/>
        </p:nvSpPr>
        <p:spPr>
          <a:xfrm>
            <a:off x="553569" y="4878520"/>
            <a:ext cx="2438401" cy="62753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dirty="0">
              <a:latin typeface="Arial" panose="020B0604020202020204" pitchFamily="34" charset="0"/>
              <a:cs typeface="Arial" panose="020B0604020202020204" pitchFamily="34" charset="0"/>
            </a:endParaRPr>
          </a:p>
          <a:p>
            <a:pPr algn="ctr"/>
            <a:r>
              <a:rPr lang="en-US" altLang="zh-CN" sz="2400" b="1" dirty="0">
                <a:latin typeface="Arial" panose="020B0604020202020204" pitchFamily="34" charset="0"/>
                <a:cs typeface="Arial" panose="020B0604020202020204" pitchFamily="34" charset="0"/>
              </a:rPr>
              <a:t>cost ratio</a:t>
            </a:r>
          </a:p>
          <a:p>
            <a:pPr algn="ctr"/>
            <a:endParaRPr lang="en-US" altLang="zh-CN" sz="2400" b="1" dirty="0">
              <a:latin typeface="Arial" panose="020B0604020202020204" pitchFamily="34" charset="0"/>
              <a:cs typeface="Arial" panose="020B0604020202020204" pitchFamily="34" charset="0"/>
            </a:endParaRPr>
          </a:p>
        </p:txBody>
      </p:sp>
      <p:sp>
        <p:nvSpPr>
          <p:cNvPr id="8" name="矩形: 圆角 7">
            <a:extLst>
              <a:ext uri="{FF2B5EF4-FFF2-40B4-BE49-F238E27FC236}">
                <a16:creationId xmlns:a16="http://schemas.microsoft.com/office/drawing/2014/main" id="{FCE133EB-04BF-4305-9A00-FCC23C098BDB}"/>
              </a:ext>
            </a:extLst>
          </p:cNvPr>
          <p:cNvSpPr/>
          <p:nvPr/>
        </p:nvSpPr>
        <p:spPr>
          <a:xfrm>
            <a:off x="553569" y="4635557"/>
            <a:ext cx="2438401" cy="350538"/>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panose="020B0604020202020204" pitchFamily="34" charset="0"/>
                <a:cs typeface="Arial" panose="020B0604020202020204" pitchFamily="34" charset="0"/>
              </a:rPr>
              <a:t>Parameters</a:t>
            </a:r>
            <a:endParaRPr lang="zh-CN" altLang="en-US" sz="2400" dirty="0">
              <a:latin typeface="Arial" panose="020B0604020202020204" pitchFamily="34" charset="0"/>
              <a:cs typeface="Arial" panose="020B0604020202020204" pitchFamily="34" charset="0"/>
            </a:endParaRPr>
          </a:p>
        </p:txBody>
      </p:sp>
      <p:graphicFrame>
        <p:nvGraphicFramePr>
          <p:cNvPr id="9" name="图表 8">
            <a:extLst>
              <a:ext uri="{FF2B5EF4-FFF2-40B4-BE49-F238E27FC236}">
                <a16:creationId xmlns:a16="http://schemas.microsoft.com/office/drawing/2014/main" id="{0E57446F-F834-4EE4-9F76-255CF30963FF}"/>
              </a:ext>
            </a:extLst>
          </p:cNvPr>
          <p:cNvGraphicFramePr/>
          <p:nvPr>
            <p:extLst>
              <p:ext uri="{D42A27DB-BD31-4B8C-83A1-F6EECF244321}">
                <p14:modId xmlns:p14="http://schemas.microsoft.com/office/powerpoint/2010/main" val="3977962763"/>
              </p:ext>
            </p:extLst>
          </p:nvPr>
        </p:nvGraphicFramePr>
        <p:xfrm>
          <a:off x="7755910" y="3988379"/>
          <a:ext cx="4029056" cy="249474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图表 9">
            <a:extLst>
              <a:ext uri="{FF2B5EF4-FFF2-40B4-BE49-F238E27FC236}">
                <a16:creationId xmlns:a16="http://schemas.microsoft.com/office/drawing/2014/main" id="{412B9B84-1BAB-40F5-905F-5DECC827F70E}"/>
              </a:ext>
            </a:extLst>
          </p:cNvPr>
          <p:cNvGraphicFramePr/>
          <p:nvPr>
            <p:extLst>
              <p:ext uri="{D42A27DB-BD31-4B8C-83A1-F6EECF244321}">
                <p14:modId xmlns:p14="http://schemas.microsoft.com/office/powerpoint/2010/main" val="3032495117"/>
              </p:ext>
            </p:extLst>
          </p:nvPr>
        </p:nvGraphicFramePr>
        <p:xfrm>
          <a:off x="3512016" y="3988380"/>
          <a:ext cx="4029056" cy="2479134"/>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5683337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281934" y="2387870"/>
            <a:ext cx="8910066" cy="2087737"/>
            <a:chOff x="3281934" y="2387870"/>
            <a:chExt cx="8910066" cy="2087737"/>
          </a:xfrm>
        </p:grpSpPr>
        <p:sp>
          <p:nvSpPr>
            <p:cNvPr id="4" name="椭圆 3"/>
            <p:cNvSpPr/>
            <p:nvPr/>
          </p:nvSpPr>
          <p:spPr>
            <a:xfrm>
              <a:off x="3281934" y="2387870"/>
              <a:ext cx="2001012" cy="2082260"/>
            </a:xfrm>
            <a:prstGeom prst="ellipse">
              <a:avLst/>
            </a:prstGeom>
            <a:solidFill>
              <a:srgbClr val="30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51960" y="2397633"/>
              <a:ext cx="7940040" cy="2077974"/>
            </a:xfrm>
            <a:prstGeom prst="rect">
              <a:avLst/>
            </a:prstGeom>
            <a:solidFill>
              <a:srgbClr val="30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椭圆 6"/>
          <p:cNvSpPr/>
          <p:nvPr/>
        </p:nvSpPr>
        <p:spPr>
          <a:xfrm>
            <a:off x="3688253" y="2537077"/>
            <a:ext cx="1783846" cy="1783846"/>
          </a:xfrm>
          <a:prstGeom prst="ellipse">
            <a:avLst/>
          </a:prstGeom>
          <a:solidFill>
            <a:srgbClr val="4C5E7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TextBox 35"/>
          <p:cNvSpPr txBox="1"/>
          <p:nvPr/>
        </p:nvSpPr>
        <p:spPr>
          <a:xfrm>
            <a:off x="6813287" y="3102516"/>
            <a:ext cx="3659218" cy="461665"/>
          </a:xfrm>
          <a:prstGeom prst="rect">
            <a:avLst/>
          </a:prstGeom>
          <a:noFill/>
        </p:spPr>
        <p:txBody>
          <a:bodyPr wrap="square" rtlCol="0">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Conclusion</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1" name="Freeform 14">
            <a:extLst>
              <a:ext uri="{FF2B5EF4-FFF2-40B4-BE49-F238E27FC236}">
                <a16:creationId xmlns:a16="http://schemas.microsoft.com/office/drawing/2014/main" id="{690384BE-E242-4A5D-986F-97BB9AF3C6F2}"/>
              </a:ext>
            </a:extLst>
          </p:cNvPr>
          <p:cNvSpPr>
            <a:spLocks noEditPoints="1"/>
          </p:cNvSpPr>
          <p:nvPr/>
        </p:nvSpPr>
        <p:spPr bwMode="auto">
          <a:xfrm>
            <a:off x="4122723" y="2911913"/>
            <a:ext cx="914906" cy="1034174"/>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8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1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2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8"/>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7"/>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8"/>
                </a:lnTo>
                <a:lnTo>
                  <a:pt x="383" y="28"/>
                </a:lnTo>
                <a:cubicBezTo>
                  <a:pt x="389" y="28"/>
                  <a:pt x="394" y="32"/>
                  <a:pt x="394" y="38"/>
                </a:cubicBezTo>
                <a:lnTo>
                  <a:pt x="394" y="422"/>
                </a:lnTo>
                <a:lnTo>
                  <a:pt x="394" y="429"/>
                </a:lnTo>
                <a:lnTo>
                  <a:pt x="414" y="449"/>
                </a:lnTo>
                <a:lnTo>
                  <a:pt x="414" y="443"/>
                </a:lnTo>
                <a:lnTo>
                  <a:pt x="414" y="39"/>
                </a:lnTo>
                <a:lnTo>
                  <a:pt x="414" y="32"/>
                </a:lnTo>
                <a:cubicBezTo>
                  <a:pt x="414" y="15"/>
                  <a:pt x="400" y="0"/>
                  <a:pt x="383" y="0"/>
                </a:cubicBezTo>
                <a:lnTo>
                  <a:pt x="123" y="0"/>
                </a:lnTo>
                <a:lnTo>
                  <a:pt x="121" y="2"/>
                </a:lnTo>
                <a:lnTo>
                  <a:pt x="1" y="122"/>
                </a:lnTo>
                <a:lnTo>
                  <a:pt x="0" y="123"/>
                </a:lnTo>
                <a:lnTo>
                  <a:pt x="0" y="130"/>
                </a:lnTo>
                <a:lnTo>
                  <a:pt x="0" y="492"/>
                </a:lnTo>
                <a:lnTo>
                  <a:pt x="0" y="499"/>
                </a:lnTo>
                <a:cubicBezTo>
                  <a:pt x="0" y="516"/>
                  <a:pt x="14" y="530"/>
                  <a:pt x="31" y="530"/>
                </a:cubicBezTo>
                <a:lnTo>
                  <a:pt x="326" y="530"/>
                </a:lnTo>
                <a:lnTo>
                  <a:pt x="319" y="524"/>
                </a:lnTo>
                <a:lnTo>
                  <a:pt x="326" y="524"/>
                </a:lnTo>
                <a:lnTo>
                  <a:pt x="305" y="503"/>
                </a:lnTo>
                <a:lnTo>
                  <a:pt x="31" y="503"/>
                </a:lnTo>
                <a:cubicBezTo>
                  <a:pt x="25" y="503"/>
                  <a:pt x="21" y="498"/>
                  <a:pt x="20" y="492"/>
                </a:cubicBezTo>
                <a:lnTo>
                  <a:pt x="20" y="492"/>
                </a:lnTo>
                <a:lnTo>
                  <a:pt x="20" y="150"/>
                </a:lnTo>
                <a:close/>
                <a:moveTo>
                  <a:pt x="82" y="322"/>
                </a:moveTo>
                <a:lnTo>
                  <a:pt x="156" y="322"/>
                </a:lnTo>
                <a:lnTo>
                  <a:pt x="156" y="315"/>
                </a:lnTo>
                <a:lnTo>
                  <a:pt x="156" y="301"/>
                </a:lnTo>
                <a:lnTo>
                  <a:pt x="156" y="294"/>
                </a:lnTo>
                <a:lnTo>
                  <a:pt x="82" y="294"/>
                </a:lnTo>
                <a:lnTo>
                  <a:pt x="82" y="301"/>
                </a:lnTo>
                <a:lnTo>
                  <a:pt x="82" y="315"/>
                </a:lnTo>
                <a:lnTo>
                  <a:pt x="82" y="322"/>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chemeClr val="bg1">
              <a:lumMod val="95000"/>
            </a:schemeClr>
          </a:solidFill>
          <a:ln>
            <a:noFill/>
          </a:ln>
        </p:spPr>
        <p:txBody>
          <a:bodyPr vert="horz" wrap="square" lIns="91400" tIns="45700" rIns="91400" bIns="45700" numCol="1" anchor="t" anchorCtr="0" compatLnSpc="1">
            <a:prstTxWarp prst="textNoShape">
              <a:avLst/>
            </a:prstTxWarp>
          </a:bodyPr>
          <a:lstStyle/>
          <a:p>
            <a:endParaRPr lang="zh-CN" altLang="en-US" sz="2400" dirty="0"/>
          </a:p>
        </p:txBody>
      </p:sp>
      <p:sp>
        <p:nvSpPr>
          <p:cNvPr id="2" name="灯片编号占位符 1">
            <a:extLst>
              <a:ext uri="{FF2B5EF4-FFF2-40B4-BE49-F238E27FC236}">
                <a16:creationId xmlns:a16="http://schemas.microsoft.com/office/drawing/2014/main" id="{56E77A22-8807-40A5-90DD-7678481ACE65}"/>
              </a:ext>
            </a:extLst>
          </p:cNvPr>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51</a:t>
            </a:fld>
            <a:endParaRPr lang="zh-CN" altLang="en-US">
              <a:solidFill>
                <a:prstClr val="black">
                  <a:tint val="75000"/>
                </a:prstClr>
              </a:solidFill>
            </a:endParaRPr>
          </a:p>
        </p:txBody>
      </p:sp>
    </p:spTree>
    <p:extLst>
      <p:ext uri="{BB962C8B-B14F-4D97-AF65-F5344CB8AC3E}">
        <p14:creationId xmlns:p14="http://schemas.microsoft.com/office/powerpoint/2010/main" val="1459436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6825934" y="1862365"/>
            <a:ext cx="1162664" cy="1162664"/>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latin typeface="Arial" panose="020B0604020202020204" pitchFamily="34" charset="0"/>
              <a:cs typeface="Arial" panose="020B0604020202020204" pitchFamily="34" charset="0"/>
            </a:endParaRPr>
          </a:p>
        </p:txBody>
      </p:sp>
      <p:sp>
        <p:nvSpPr>
          <p:cNvPr id="3" name="椭圆 2"/>
          <p:cNvSpPr/>
          <p:nvPr/>
        </p:nvSpPr>
        <p:spPr>
          <a:xfrm>
            <a:off x="9575487" y="4082893"/>
            <a:ext cx="1162664" cy="1162664"/>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latin typeface="Arial" panose="020B0604020202020204" pitchFamily="34" charset="0"/>
              <a:cs typeface="Arial" panose="020B0604020202020204" pitchFamily="34" charset="0"/>
            </a:endParaRPr>
          </a:p>
        </p:txBody>
      </p:sp>
      <p:sp>
        <p:nvSpPr>
          <p:cNvPr id="4" name="椭圆 3"/>
          <p:cNvSpPr/>
          <p:nvPr/>
        </p:nvSpPr>
        <p:spPr>
          <a:xfrm>
            <a:off x="4266529" y="4085578"/>
            <a:ext cx="1162664" cy="1162664"/>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latin typeface="Arial" panose="020B0604020202020204" pitchFamily="34" charset="0"/>
              <a:cs typeface="Arial" panose="020B0604020202020204" pitchFamily="34" charset="0"/>
            </a:endParaRPr>
          </a:p>
        </p:txBody>
      </p:sp>
      <p:sp>
        <p:nvSpPr>
          <p:cNvPr id="5" name="椭圆 4"/>
          <p:cNvSpPr/>
          <p:nvPr/>
        </p:nvSpPr>
        <p:spPr>
          <a:xfrm>
            <a:off x="1808702" y="1867686"/>
            <a:ext cx="1162664" cy="1162664"/>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latin typeface="Arial" panose="020B0604020202020204" pitchFamily="34" charset="0"/>
              <a:cs typeface="Arial" panose="020B0604020202020204" pitchFamily="34" charset="0"/>
            </a:endParaRPr>
          </a:p>
        </p:txBody>
      </p:sp>
      <p:grpSp>
        <p:nvGrpSpPr>
          <p:cNvPr id="6" name="组合 5"/>
          <p:cNvGrpSpPr/>
          <p:nvPr/>
        </p:nvGrpSpPr>
        <p:grpSpPr>
          <a:xfrm>
            <a:off x="619934" y="3124796"/>
            <a:ext cx="2924515" cy="3140222"/>
            <a:chOff x="800422" y="2721166"/>
            <a:chExt cx="2193386" cy="2355167"/>
          </a:xfrm>
        </p:grpSpPr>
        <p:sp>
          <p:nvSpPr>
            <p:cNvPr id="7" name="矩形 6"/>
            <p:cNvSpPr/>
            <p:nvPr/>
          </p:nvSpPr>
          <p:spPr>
            <a:xfrm>
              <a:off x="800422" y="2721166"/>
              <a:ext cx="1959912" cy="337545"/>
            </a:xfrm>
            <a:prstGeom prst="rect">
              <a:avLst/>
            </a:prstGeom>
          </p:spPr>
          <p:txBody>
            <a:bodyPr wrap="none">
              <a:spAutoFit/>
            </a:bodyPr>
            <a:lstStyle/>
            <a:p>
              <a:pPr>
                <a:lnSpc>
                  <a:spcPct val="120000"/>
                </a:lnSpc>
              </a:pPr>
              <a:r>
                <a:rPr lang="en-US" altLang="zh-CN" sz="2133" b="1" dirty="0">
                  <a:solidFill>
                    <a:schemeClr val="accent1"/>
                  </a:solidFill>
                  <a:latin typeface="Arial" panose="020B0604020202020204" pitchFamily="34" charset="0"/>
                  <a:ea typeface="方正大黑简体" panose="02010601030101010101" pitchFamily="2" charset="-122"/>
                  <a:cs typeface="Arial" panose="020B0604020202020204" pitchFamily="34" charset="0"/>
                </a:rPr>
                <a:t>Sampling Methods</a:t>
              </a:r>
              <a:endParaRPr lang="zh-CN" altLang="en-US" sz="2133" b="1" dirty="0">
                <a:solidFill>
                  <a:schemeClr val="accent1"/>
                </a:solidFill>
                <a:latin typeface="Arial" panose="020B0604020202020204" pitchFamily="34" charset="0"/>
                <a:ea typeface="方正大黑简体" panose="02010601030101010101" pitchFamily="2" charset="-122"/>
                <a:cs typeface="Arial" panose="020B0604020202020204" pitchFamily="34" charset="0"/>
              </a:endParaRPr>
            </a:p>
          </p:txBody>
        </p:sp>
        <p:sp>
          <p:nvSpPr>
            <p:cNvPr id="8" name="矩形 7"/>
            <p:cNvSpPr/>
            <p:nvPr/>
          </p:nvSpPr>
          <p:spPr>
            <a:xfrm>
              <a:off x="800865" y="3085932"/>
              <a:ext cx="2192943" cy="1990401"/>
            </a:xfrm>
            <a:prstGeom prst="rect">
              <a:avLst/>
            </a:prstGeom>
          </p:spPr>
          <p:txBody>
            <a:bodyPr wrap="square" anchor="ctr">
              <a:spAutoFit/>
            </a:bodyPr>
            <a:lstStyle/>
            <a:p>
              <a:pPr>
                <a:lnSpc>
                  <a:spcPct val="120000"/>
                </a:lnSpc>
              </a:pPr>
              <a:r>
                <a:rPr lang="en-US" altLang="zh-CN" sz="14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Under-sampling may discards most of the majority samples when the IR is high, causing information loss.</a:t>
              </a:r>
            </a:p>
            <a:p>
              <a:pPr>
                <a:lnSpc>
                  <a:spcPct val="120000"/>
                </a:lnSpc>
              </a:pPr>
              <a:r>
                <a:rPr lang="en-US" altLang="zh-CN" sz="14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Oversampling generates huge amount of data when the amount of samples and IR is high, which requires additional computing resources. This methods may also cause the model overfit to minority.</a:t>
              </a:r>
              <a:endParaRPr lang="zh-CN" altLang="en-US" sz="14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grpSp>
      <p:grpSp>
        <p:nvGrpSpPr>
          <p:cNvPr id="9" name="组合 8"/>
          <p:cNvGrpSpPr/>
          <p:nvPr/>
        </p:nvGrpSpPr>
        <p:grpSpPr>
          <a:xfrm>
            <a:off x="6679404" y="3090233"/>
            <a:ext cx="2227204" cy="2463688"/>
            <a:chOff x="777755" y="2723282"/>
            <a:chExt cx="1670404" cy="1847766"/>
          </a:xfrm>
        </p:grpSpPr>
        <p:sp>
          <p:nvSpPr>
            <p:cNvPr id="10" name="矩形 9"/>
            <p:cNvSpPr/>
            <p:nvPr/>
          </p:nvSpPr>
          <p:spPr>
            <a:xfrm>
              <a:off x="777755" y="2723282"/>
              <a:ext cx="1164021" cy="632962"/>
            </a:xfrm>
            <a:prstGeom prst="rect">
              <a:avLst/>
            </a:prstGeom>
          </p:spPr>
          <p:txBody>
            <a:bodyPr wrap="none">
              <a:spAutoFit/>
            </a:bodyPr>
            <a:lstStyle/>
            <a:p>
              <a:pPr>
                <a:lnSpc>
                  <a:spcPct val="120000"/>
                </a:lnSpc>
              </a:pPr>
              <a:r>
                <a:rPr lang="en-US" altLang="zh-CN" sz="2133" b="1" dirty="0">
                  <a:solidFill>
                    <a:schemeClr val="accent4"/>
                  </a:solidFill>
                  <a:latin typeface="Arial" panose="020B0604020202020204" pitchFamily="34" charset="0"/>
                  <a:ea typeface="方正大黑简体" panose="02010601030101010101" pitchFamily="2" charset="-122"/>
                  <a:cs typeface="Arial" panose="020B0604020202020204" pitchFamily="34" charset="0"/>
                </a:rPr>
                <a:t>Ensemble </a:t>
              </a:r>
            </a:p>
            <a:p>
              <a:pPr>
                <a:lnSpc>
                  <a:spcPct val="120000"/>
                </a:lnSpc>
              </a:pPr>
              <a:r>
                <a:rPr lang="en-US" altLang="zh-CN" sz="2133" b="1" dirty="0">
                  <a:solidFill>
                    <a:schemeClr val="accent4"/>
                  </a:solidFill>
                  <a:latin typeface="Arial" panose="020B0604020202020204" pitchFamily="34" charset="0"/>
                  <a:ea typeface="方正大黑简体" panose="02010601030101010101" pitchFamily="2" charset="-122"/>
                  <a:cs typeface="Arial" panose="020B0604020202020204" pitchFamily="34" charset="0"/>
                </a:rPr>
                <a:t>Learning</a:t>
              </a:r>
              <a:endParaRPr lang="zh-CN" altLang="en-US" sz="2133" b="1" dirty="0">
                <a:solidFill>
                  <a:schemeClr val="accent4"/>
                </a:solidFill>
                <a:latin typeface="Arial" panose="020B0604020202020204" pitchFamily="34" charset="0"/>
                <a:ea typeface="方正大黑简体" panose="02010601030101010101" pitchFamily="2" charset="-122"/>
                <a:cs typeface="Arial" panose="020B0604020202020204" pitchFamily="34" charset="0"/>
              </a:endParaRPr>
            </a:p>
          </p:txBody>
        </p:sp>
        <p:sp>
          <p:nvSpPr>
            <p:cNvPr id="11" name="矩形 10"/>
            <p:cNvSpPr/>
            <p:nvPr/>
          </p:nvSpPr>
          <p:spPr>
            <a:xfrm>
              <a:off x="777755" y="3356244"/>
              <a:ext cx="1670404" cy="1214804"/>
            </a:xfrm>
            <a:prstGeom prst="rect">
              <a:avLst/>
            </a:prstGeom>
          </p:spPr>
          <p:txBody>
            <a:bodyPr wrap="square" anchor="ctr">
              <a:spAutoFit/>
            </a:bodyPr>
            <a:lstStyle/>
            <a:p>
              <a:pPr>
                <a:lnSpc>
                  <a:spcPct val="120000"/>
                </a:lnSpc>
              </a:pPr>
              <a:r>
                <a:rPr lang="en-US" altLang="zh-CN" sz="14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The performance can be satisfactory most of the time, but it absorbs not only the advantages of used techniques but also the disadvantages.</a:t>
              </a:r>
              <a:endParaRPr lang="zh-CN" altLang="en-US" sz="14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grpSp>
      <p:grpSp>
        <p:nvGrpSpPr>
          <p:cNvPr id="12" name="组合 11"/>
          <p:cNvGrpSpPr/>
          <p:nvPr/>
        </p:nvGrpSpPr>
        <p:grpSpPr>
          <a:xfrm>
            <a:off x="3763063" y="1894335"/>
            <a:ext cx="2523939" cy="2212917"/>
            <a:chOff x="799918" y="2334087"/>
            <a:chExt cx="1892956" cy="1659689"/>
          </a:xfrm>
        </p:grpSpPr>
        <p:sp>
          <p:nvSpPr>
            <p:cNvPr id="13" name="矩形 12"/>
            <p:cNvSpPr/>
            <p:nvPr/>
          </p:nvSpPr>
          <p:spPr>
            <a:xfrm>
              <a:off x="799918" y="2334087"/>
              <a:ext cx="1596833" cy="632962"/>
            </a:xfrm>
            <a:prstGeom prst="rect">
              <a:avLst/>
            </a:prstGeom>
          </p:spPr>
          <p:txBody>
            <a:bodyPr wrap="none">
              <a:spAutoFit/>
            </a:bodyPr>
            <a:lstStyle/>
            <a:p>
              <a:pPr>
                <a:lnSpc>
                  <a:spcPct val="120000"/>
                </a:lnSpc>
              </a:pPr>
              <a:r>
                <a:rPr lang="en-US" altLang="zh-CN" sz="2133" b="1" dirty="0">
                  <a:solidFill>
                    <a:schemeClr val="accent2"/>
                  </a:solidFill>
                  <a:latin typeface="Arial" panose="020B0604020202020204" pitchFamily="34" charset="0"/>
                  <a:ea typeface="方正大黑简体" panose="02010601030101010101" pitchFamily="2" charset="-122"/>
                  <a:cs typeface="Arial" panose="020B0604020202020204" pitchFamily="34" charset="0"/>
                </a:rPr>
                <a:t>Cost-sensitive </a:t>
              </a:r>
            </a:p>
            <a:p>
              <a:pPr>
                <a:lnSpc>
                  <a:spcPct val="120000"/>
                </a:lnSpc>
              </a:pPr>
              <a:r>
                <a:rPr lang="en-US" altLang="zh-CN" sz="2133" b="1" dirty="0">
                  <a:solidFill>
                    <a:schemeClr val="accent2"/>
                  </a:solidFill>
                  <a:latin typeface="Arial" panose="020B0604020202020204" pitchFamily="34" charset="0"/>
                  <a:ea typeface="方正大黑简体" panose="02010601030101010101" pitchFamily="2" charset="-122"/>
                  <a:cs typeface="Arial" panose="020B0604020202020204" pitchFamily="34" charset="0"/>
                </a:rPr>
                <a:t>Learning</a:t>
              </a:r>
              <a:endParaRPr lang="zh-CN" altLang="en-US" sz="2133" b="1" dirty="0">
                <a:solidFill>
                  <a:schemeClr val="accent2"/>
                </a:solidFill>
                <a:latin typeface="Arial" panose="020B0604020202020204" pitchFamily="34" charset="0"/>
                <a:ea typeface="方正大黑简体" panose="02010601030101010101" pitchFamily="2" charset="-122"/>
                <a:cs typeface="Arial" panose="020B0604020202020204" pitchFamily="34" charset="0"/>
              </a:endParaRPr>
            </a:p>
          </p:txBody>
        </p:sp>
        <p:sp>
          <p:nvSpPr>
            <p:cNvPr id="14" name="矩形 13"/>
            <p:cNvSpPr/>
            <p:nvPr/>
          </p:nvSpPr>
          <p:spPr>
            <a:xfrm>
              <a:off x="800421" y="2972871"/>
              <a:ext cx="1892453" cy="1020905"/>
            </a:xfrm>
            <a:prstGeom prst="rect">
              <a:avLst/>
            </a:prstGeom>
          </p:spPr>
          <p:txBody>
            <a:bodyPr wrap="square" anchor="ctr">
              <a:spAutoFit/>
            </a:bodyPr>
            <a:lstStyle/>
            <a:p>
              <a:pPr>
                <a:lnSpc>
                  <a:spcPct val="120000"/>
                </a:lnSpc>
              </a:pPr>
              <a:r>
                <a:rPr lang="en-US" altLang="zh-CN" sz="14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Hard to set an appropriate cost matrix for each dataset, which may lead to the fluctuations of models’ performance.</a:t>
              </a:r>
              <a:endParaRPr lang="zh-CN" altLang="en-US" sz="14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grpSp>
      <p:grpSp>
        <p:nvGrpSpPr>
          <p:cNvPr id="15" name="组合 14"/>
          <p:cNvGrpSpPr/>
          <p:nvPr/>
        </p:nvGrpSpPr>
        <p:grpSpPr>
          <a:xfrm>
            <a:off x="9259972" y="1512667"/>
            <a:ext cx="2227205" cy="2511785"/>
            <a:chOff x="1200291" y="2480037"/>
            <a:chExt cx="1670404" cy="1883839"/>
          </a:xfrm>
        </p:grpSpPr>
        <p:sp>
          <p:nvSpPr>
            <p:cNvPr id="16" name="矩形 15"/>
            <p:cNvSpPr/>
            <p:nvPr/>
          </p:nvSpPr>
          <p:spPr>
            <a:xfrm>
              <a:off x="1200291" y="2480037"/>
              <a:ext cx="799739" cy="337545"/>
            </a:xfrm>
            <a:prstGeom prst="rect">
              <a:avLst/>
            </a:prstGeom>
          </p:spPr>
          <p:txBody>
            <a:bodyPr wrap="none">
              <a:spAutoFit/>
            </a:bodyPr>
            <a:lstStyle/>
            <a:p>
              <a:pPr>
                <a:lnSpc>
                  <a:spcPct val="120000"/>
                </a:lnSpc>
              </a:pPr>
              <a:r>
                <a:rPr lang="en-US" altLang="zh-CN" sz="2133" b="1" dirty="0">
                  <a:solidFill>
                    <a:schemeClr val="accent3"/>
                  </a:solidFill>
                  <a:latin typeface="Arial" panose="020B0604020202020204" pitchFamily="34" charset="0"/>
                  <a:ea typeface="方正大黑简体" panose="02010601030101010101" pitchFamily="2" charset="-122"/>
                  <a:cs typeface="Arial" panose="020B0604020202020204" pitchFamily="34" charset="0"/>
                </a:rPr>
                <a:t>Others</a:t>
              </a:r>
              <a:endParaRPr lang="zh-CN" altLang="en-US" sz="2133" b="1" dirty="0">
                <a:solidFill>
                  <a:schemeClr val="accent3"/>
                </a:solidFill>
                <a:latin typeface="Arial" panose="020B0604020202020204" pitchFamily="34" charset="0"/>
                <a:ea typeface="方正大黑简体" panose="02010601030101010101" pitchFamily="2" charset="-122"/>
                <a:cs typeface="Arial" panose="020B0604020202020204" pitchFamily="34" charset="0"/>
              </a:endParaRPr>
            </a:p>
          </p:txBody>
        </p:sp>
        <p:sp>
          <p:nvSpPr>
            <p:cNvPr id="17" name="矩形 16"/>
            <p:cNvSpPr/>
            <p:nvPr/>
          </p:nvSpPr>
          <p:spPr>
            <a:xfrm>
              <a:off x="1200291" y="2761274"/>
              <a:ext cx="1670404" cy="1602602"/>
            </a:xfrm>
            <a:prstGeom prst="rect">
              <a:avLst/>
            </a:prstGeom>
          </p:spPr>
          <p:txBody>
            <a:bodyPr wrap="square" anchor="ctr">
              <a:spAutoFit/>
            </a:bodyPr>
            <a:lstStyle/>
            <a:p>
              <a:pPr>
                <a:lnSpc>
                  <a:spcPct val="120000"/>
                </a:lnSpc>
              </a:pPr>
              <a:r>
                <a:rPr lang="en-US" altLang="zh-CN" sz="14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Models utilized distance metric learning are based on the data distribution in the feature space. If the dataset is small but highly imbalance, the performance can also be unsatisfactory.</a:t>
              </a:r>
              <a:endParaRPr lang="zh-CN" altLang="en-US" sz="14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grpSp>
      <p:sp>
        <p:nvSpPr>
          <p:cNvPr id="18" name="椭圆 17"/>
          <p:cNvSpPr/>
          <p:nvPr/>
        </p:nvSpPr>
        <p:spPr>
          <a:xfrm>
            <a:off x="1918815" y="1968441"/>
            <a:ext cx="960107" cy="96010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cs typeface="Arial" panose="020B0604020202020204" pitchFamily="34" charset="0"/>
            </a:endParaRPr>
          </a:p>
        </p:txBody>
      </p:sp>
      <p:sp>
        <p:nvSpPr>
          <p:cNvPr id="20" name="椭圆 19"/>
          <p:cNvSpPr/>
          <p:nvPr/>
        </p:nvSpPr>
        <p:spPr>
          <a:xfrm>
            <a:off x="4358877" y="4190240"/>
            <a:ext cx="960107" cy="9601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panose="020B0604020202020204" pitchFamily="34" charset="0"/>
              <a:cs typeface="Arial" panose="020B0604020202020204" pitchFamily="34" charset="0"/>
            </a:endParaRPr>
          </a:p>
        </p:txBody>
      </p:sp>
      <p:sp>
        <p:nvSpPr>
          <p:cNvPr id="22" name="椭圆 21"/>
          <p:cNvSpPr/>
          <p:nvPr/>
        </p:nvSpPr>
        <p:spPr>
          <a:xfrm>
            <a:off x="9676765" y="4199780"/>
            <a:ext cx="960107" cy="9601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cs typeface="Arial" panose="020B0604020202020204" pitchFamily="34" charset="0"/>
            </a:endParaRPr>
          </a:p>
        </p:txBody>
      </p:sp>
      <p:sp>
        <p:nvSpPr>
          <p:cNvPr id="24" name="椭圆 23"/>
          <p:cNvSpPr/>
          <p:nvPr/>
        </p:nvSpPr>
        <p:spPr>
          <a:xfrm>
            <a:off x="6927212" y="1963643"/>
            <a:ext cx="960107" cy="9601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cs typeface="Arial" panose="020B0604020202020204" pitchFamily="34" charset="0"/>
            </a:endParaRPr>
          </a:p>
        </p:txBody>
      </p:sp>
      <p:sp>
        <p:nvSpPr>
          <p:cNvPr id="26" name="TextBox 25"/>
          <p:cNvSpPr txBox="1"/>
          <p:nvPr/>
        </p:nvSpPr>
        <p:spPr>
          <a:xfrm>
            <a:off x="5025033" y="326555"/>
            <a:ext cx="2141933" cy="523220"/>
          </a:xfrm>
          <a:prstGeom prst="rect">
            <a:avLst/>
          </a:prstGeom>
          <a:noFill/>
        </p:spPr>
        <p:txBody>
          <a:bodyPr wrap="none" rtlCol="0">
            <a:spAutoFit/>
          </a:bodyPr>
          <a:lstStyle/>
          <a:p>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Conclusion</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sp>
        <p:nvSpPr>
          <p:cNvPr id="28" name="Freeform 11">
            <a:extLst>
              <a:ext uri="{FF2B5EF4-FFF2-40B4-BE49-F238E27FC236}">
                <a16:creationId xmlns:a16="http://schemas.microsoft.com/office/drawing/2014/main" id="{E607ECAA-9922-44F5-9091-873E599D33B4}"/>
              </a:ext>
            </a:extLst>
          </p:cNvPr>
          <p:cNvSpPr>
            <a:spLocks noEditPoints="1"/>
          </p:cNvSpPr>
          <p:nvPr/>
        </p:nvSpPr>
        <p:spPr bwMode="auto">
          <a:xfrm>
            <a:off x="2147455" y="2117455"/>
            <a:ext cx="485157" cy="662077"/>
          </a:xfrm>
          <a:custGeom>
            <a:avLst/>
            <a:gdLst>
              <a:gd name="T0" fmla="*/ 90 w 446"/>
              <a:gd name="T1" fmla="*/ 226 h 608"/>
              <a:gd name="T2" fmla="*/ 137 w 446"/>
              <a:gd name="T3" fmla="*/ 337 h 608"/>
              <a:gd name="T4" fmla="*/ 175 w 446"/>
              <a:gd name="T5" fmla="*/ 425 h 608"/>
              <a:gd name="T6" fmla="*/ 261 w 446"/>
              <a:gd name="T7" fmla="*/ 428 h 608"/>
              <a:gd name="T8" fmla="*/ 280 w 446"/>
              <a:gd name="T9" fmla="*/ 393 h 608"/>
              <a:gd name="T10" fmla="*/ 328 w 446"/>
              <a:gd name="T11" fmla="*/ 304 h 608"/>
              <a:gd name="T12" fmla="*/ 223 w 446"/>
              <a:gd name="T13" fmla="*/ 93 h 608"/>
              <a:gd name="T14" fmla="*/ 184 w 446"/>
              <a:gd name="T15" fmla="*/ 456 h 608"/>
              <a:gd name="T16" fmla="*/ 141 w 446"/>
              <a:gd name="T17" fmla="*/ 405 h 608"/>
              <a:gd name="T18" fmla="*/ 94 w 446"/>
              <a:gd name="T19" fmla="*/ 319 h 608"/>
              <a:gd name="T20" fmla="*/ 223 w 446"/>
              <a:gd name="T21" fmla="*/ 65 h 608"/>
              <a:gd name="T22" fmla="*/ 351 w 446"/>
              <a:gd name="T23" fmla="*/ 319 h 608"/>
              <a:gd name="T24" fmla="*/ 305 w 446"/>
              <a:gd name="T25" fmla="*/ 405 h 608"/>
              <a:gd name="T26" fmla="*/ 261 w 446"/>
              <a:gd name="T27" fmla="*/ 456 h 608"/>
              <a:gd name="T28" fmla="*/ 159 w 446"/>
              <a:gd name="T29" fmla="*/ 545 h 608"/>
              <a:gd name="T30" fmla="*/ 267 w 446"/>
              <a:gd name="T31" fmla="*/ 566 h 608"/>
              <a:gd name="T32" fmla="*/ 267 w 446"/>
              <a:gd name="T33" fmla="*/ 524 h 608"/>
              <a:gd name="T34" fmla="*/ 172 w 446"/>
              <a:gd name="T35" fmla="*/ 558 h 608"/>
              <a:gd name="T36" fmla="*/ 276 w 446"/>
              <a:gd name="T37" fmla="*/ 558 h 608"/>
              <a:gd name="T38" fmla="*/ 289 w 446"/>
              <a:gd name="T39" fmla="*/ 545 h 608"/>
              <a:gd name="T40" fmla="*/ 159 w 446"/>
              <a:gd name="T41" fmla="*/ 480 h 608"/>
              <a:gd name="T42" fmla="*/ 289 w 446"/>
              <a:gd name="T43" fmla="*/ 545 h 608"/>
              <a:gd name="T44" fmla="*/ 287 w 446"/>
              <a:gd name="T45" fmla="*/ 254 h 608"/>
              <a:gd name="T46" fmla="*/ 244 w 446"/>
              <a:gd name="T47" fmla="*/ 298 h 608"/>
              <a:gd name="T48" fmla="*/ 202 w 446"/>
              <a:gd name="T49" fmla="*/ 298 h 608"/>
              <a:gd name="T50" fmla="*/ 158 w 446"/>
              <a:gd name="T51" fmla="*/ 254 h 608"/>
              <a:gd name="T52" fmla="*/ 158 w 446"/>
              <a:gd name="T53" fmla="*/ 212 h 608"/>
              <a:gd name="T54" fmla="*/ 202 w 446"/>
              <a:gd name="T55" fmla="*/ 168 h 608"/>
              <a:gd name="T56" fmla="*/ 244 w 446"/>
              <a:gd name="T57" fmla="*/ 168 h 608"/>
              <a:gd name="T58" fmla="*/ 287 w 446"/>
              <a:gd name="T59" fmla="*/ 212 h 608"/>
              <a:gd name="T60" fmla="*/ 428 w 446"/>
              <a:gd name="T61" fmla="*/ 206 h 608"/>
              <a:gd name="T62" fmla="*/ 405 w 446"/>
              <a:gd name="T63" fmla="*/ 226 h 608"/>
              <a:gd name="T64" fmla="*/ 428 w 446"/>
              <a:gd name="T65" fmla="*/ 239 h 608"/>
              <a:gd name="T66" fmla="*/ 428 w 446"/>
              <a:gd name="T67" fmla="*/ 206 h 608"/>
              <a:gd name="T68" fmla="*/ 379 w 446"/>
              <a:gd name="T69" fmla="*/ 90 h 608"/>
              <a:gd name="T70" fmla="*/ 356 w 446"/>
              <a:gd name="T71" fmla="*/ 67 h 608"/>
              <a:gd name="T72" fmla="*/ 362 w 446"/>
              <a:gd name="T73" fmla="*/ 107 h 608"/>
              <a:gd name="T74" fmla="*/ 239 w 446"/>
              <a:gd name="T75" fmla="*/ 44 h 608"/>
              <a:gd name="T76" fmla="*/ 222 w 446"/>
              <a:gd name="T77" fmla="*/ 0 h 608"/>
              <a:gd name="T78" fmla="*/ 206 w 446"/>
              <a:gd name="T79" fmla="*/ 44 h 608"/>
              <a:gd name="T80" fmla="*/ 81 w 446"/>
              <a:gd name="T81" fmla="*/ 109 h 608"/>
              <a:gd name="T82" fmla="*/ 89 w 446"/>
              <a:gd name="T83" fmla="*/ 69 h 608"/>
              <a:gd name="T84" fmla="*/ 65 w 446"/>
              <a:gd name="T85" fmla="*/ 93 h 608"/>
              <a:gd name="T86" fmla="*/ 39 w 446"/>
              <a:gd name="T87" fmla="*/ 226 h 608"/>
              <a:gd name="T88" fmla="*/ 17 w 446"/>
              <a:gd name="T89" fmla="*/ 206 h 608"/>
              <a:gd name="T90" fmla="*/ 17 w 446"/>
              <a:gd name="T91" fmla="*/ 239 h 608"/>
              <a:gd name="T92" fmla="*/ 39 w 446"/>
              <a:gd name="T93" fmla="*/ 226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46" h="608">
                <a:moveTo>
                  <a:pt x="223" y="93"/>
                </a:moveTo>
                <a:cubicBezTo>
                  <a:pt x="149" y="93"/>
                  <a:pt x="90" y="153"/>
                  <a:pt x="90" y="226"/>
                </a:cubicBezTo>
                <a:cubicBezTo>
                  <a:pt x="90" y="261"/>
                  <a:pt x="117" y="303"/>
                  <a:pt x="117" y="304"/>
                </a:cubicBezTo>
                <a:cubicBezTo>
                  <a:pt x="123" y="313"/>
                  <a:pt x="132" y="327"/>
                  <a:pt x="137" y="337"/>
                </a:cubicBezTo>
                <a:lnTo>
                  <a:pt x="165" y="393"/>
                </a:lnTo>
                <a:cubicBezTo>
                  <a:pt x="171" y="403"/>
                  <a:pt x="175" y="417"/>
                  <a:pt x="175" y="425"/>
                </a:cubicBezTo>
                <a:cubicBezTo>
                  <a:pt x="175" y="426"/>
                  <a:pt x="178" y="428"/>
                  <a:pt x="184" y="428"/>
                </a:cubicBezTo>
                <a:lnTo>
                  <a:pt x="261" y="428"/>
                </a:lnTo>
                <a:cubicBezTo>
                  <a:pt x="267" y="428"/>
                  <a:pt x="270" y="426"/>
                  <a:pt x="271" y="425"/>
                </a:cubicBezTo>
                <a:cubicBezTo>
                  <a:pt x="270" y="417"/>
                  <a:pt x="275" y="403"/>
                  <a:pt x="280" y="393"/>
                </a:cubicBezTo>
                <a:lnTo>
                  <a:pt x="309" y="337"/>
                </a:lnTo>
                <a:cubicBezTo>
                  <a:pt x="313" y="327"/>
                  <a:pt x="322" y="313"/>
                  <a:pt x="328" y="304"/>
                </a:cubicBezTo>
                <a:cubicBezTo>
                  <a:pt x="337" y="289"/>
                  <a:pt x="356" y="254"/>
                  <a:pt x="356" y="226"/>
                </a:cubicBezTo>
                <a:cubicBezTo>
                  <a:pt x="356" y="153"/>
                  <a:pt x="296" y="93"/>
                  <a:pt x="223" y="93"/>
                </a:cubicBezTo>
                <a:close/>
                <a:moveTo>
                  <a:pt x="261" y="456"/>
                </a:moveTo>
                <a:lnTo>
                  <a:pt x="184" y="456"/>
                </a:lnTo>
                <a:cubicBezTo>
                  <a:pt x="163" y="456"/>
                  <a:pt x="147" y="442"/>
                  <a:pt x="147" y="425"/>
                </a:cubicBezTo>
                <a:cubicBezTo>
                  <a:pt x="147" y="423"/>
                  <a:pt x="145" y="414"/>
                  <a:pt x="141" y="405"/>
                </a:cubicBezTo>
                <a:lnTo>
                  <a:pt x="112" y="349"/>
                </a:lnTo>
                <a:cubicBezTo>
                  <a:pt x="107" y="341"/>
                  <a:pt x="99" y="327"/>
                  <a:pt x="94" y="319"/>
                </a:cubicBezTo>
                <a:cubicBezTo>
                  <a:pt x="91" y="314"/>
                  <a:pt x="62" y="268"/>
                  <a:pt x="62" y="226"/>
                </a:cubicBezTo>
                <a:cubicBezTo>
                  <a:pt x="62" y="137"/>
                  <a:pt x="134" y="65"/>
                  <a:pt x="223" y="65"/>
                </a:cubicBezTo>
                <a:cubicBezTo>
                  <a:pt x="311" y="65"/>
                  <a:pt x="383" y="137"/>
                  <a:pt x="383" y="226"/>
                </a:cubicBezTo>
                <a:cubicBezTo>
                  <a:pt x="383" y="268"/>
                  <a:pt x="354" y="314"/>
                  <a:pt x="351" y="319"/>
                </a:cubicBezTo>
                <a:cubicBezTo>
                  <a:pt x="346" y="327"/>
                  <a:pt x="338" y="341"/>
                  <a:pt x="333" y="349"/>
                </a:cubicBezTo>
                <a:lnTo>
                  <a:pt x="305" y="405"/>
                </a:lnTo>
                <a:cubicBezTo>
                  <a:pt x="301" y="414"/>
                  <a:pt x="298" y="423"/>
                  <a:pt x="298" y="425"/>
                </a:cubicBezTo>
                <a:cubicBezTo>
                  <a:pt x="298" y="442"/>
                  <a:pt x="282" y="456"/>
                  <a:pt x="261" y="456"/>
                </a:cubicBezTo>
                <a:close/>
                <a:moveTo>
                  <a:pt x="180" y="524"/>
                </a:moveTo>
                <a:cubicBezTo>
                  <a:pt x="169" y="524"/>
                  <a:pt x="159" y="534"/>
                  <a:pt x="159" y="545"/>
                </a:cubicBezTo>
                <a:cubicBezTo>
                  <a:pt x="159" y="556"/>
                  <a:pt x="169" y="566"/>
                  <a:pt x="180" y="566"/>
                </a:cubicBezTo>
                <a:lnTo>
                  <a:pt x="267" y="566"/>
                </a:lnTo>
                <a:cubicBezTo>
                  <a:pt x="279" y="566"/>
                  <a:pt x="289" y="556"/>
                  <a:pt x="289" y="545"/>
                </a:cubicBezTo>
                <a:cubicBezTo>
                  <a:pt x="289" y="534"/>
                  <a:pt x="279" y="524"/>
                  <a:pt x="267" y="524"/>
                </a:cubicBezTo>
                <a:lnTo>
                  <a:pt x="180" y="524"/>
                </a:lnTo>
                <a:close/>
                <a:moveTo>
                  <a:pt x="172" y="558"/>
                </a:moveTo>
                <a:cubicBezTo>
                  <a:pt x="173" y="586"/>
                  <a:pt x="196" y="608"/>
                  <a:pt x="224" y="608"/>
                </a:cubicBezTo>
                <a:cubicBezTo>
                  <a:pt x="252" y="608"/>
                  <a:pt x="275" y="586"/>
                  <a:pt x="276" y="558"/>
                </a:cubicBezTo>
                <a:lnTo>
                  <a:pt x="172" y="558"/>
                </a:lnTo>
                <a:close/>
                <a:moveTo>
                  <a:pt x="289" y="545"/>
                </a:moveTo>
                <a:lnTo>
                  <a:pt x="159" y="545"/>
                </a:lnTo>
                <a:lnTo>
                  <a:pt x="159" y="480"/>
                </a:lnTo>
                <a:lnTo>
                  <a:pt x="289" y="480"/>
                </a:lnTo>
                <a:lnTo>
                  <a:pt x="289" y="545"/>
                </a:lnTo>
                <a:close/>
                <a:moveTo>
                  <a:pt x="309" y="233"/>
                </a:moveTo>
                <a:cubicBezTo>
                  <a:pt x="309" y="245"/>
                  <a:pt x="299" y="254"/>
                  <a:pt x="287" y="254"/>
                </a:cubicBezTo>
                <a:lnTo>
                  <a:pt x="244" y="254"/>
                </a:lnTo>
                <a:lnTo>
                  <a:pt x="244" y="298"/>
                </a:lnTo>
                <a:cubicBezTo>
                  <a:pt x="244" y="309"/>
                  <a:pt x="234" y="319"/>
                  <a:pt x="223" y="319"/>
                </a:cubicBezTo>
                <a:cubicBezTo>
                  <a:pt x="211" y="319"/>
                  <a:pt x="202" y="309"/>
                  <a:pt x="202" y="298"/>
                </a:cubicBezTo>
                <a:lnTo>
                  <a:pt x="202" y="254"/>
                </a:lnTo>
                <a:lnTo>
                  <a:pt x="158" y="254"/>
                </a:lnTo>
                <a:cubicBezTo>
                  <a:pt x="146" y="254"/>
                  <a:pt x="137" y="245"/>
                  <a:pt x="137" y="233"/>
                </a:cubicBezTo>
                <a:cubicBezTo>
                  <a:pt x="137" y="221"/>
                  <a:pt x="146" y="212"/>
                  <a:pt x="158" y="212"/>
                </a:cubicBezTo>
                <a:lnTo>
                  <a:pt x="202" y="212"/>
                </a:lnTo>
                <a:lnTo>
                  <a:pt x="202" y="168"/>
                </a:lnTo>
                <a:cubicBezTo>
                  <a:pt x="202" y="157"/>
                  <a:pt x="211" y="147"/>
                  <a:pt x="223" y="147"/>
                </a:cubicBezTo>
                <a:cubicBezTo>
                  <a:pt x="234" y="147"/>
                  <a:pt x="244" y="157"/>
                  <a:pt x="244" y="168"/>
                </a:cubicBezTo>
                <a:lnTo>
                  <a:pt x="244" y="212"/>
                </a:lnTo>
                <a:lnTo>
                  <a:pt x="287" y="212"/>
                </a:lnTo>
                <a:cubicBezTo>
                  <a:pt x="299" y="212"/>
                  <a:pt x="309" y="221"/>
                  <a:pt x="309" y="233"/>
                </a:cubicBezTo>
                <a:close/>
                <a:moveTo>
                  <a:pt x="428" y="206"/>
                </a:moveTo>
                <a:lnTo>
                  <a:pt x="404" y="206"/>
                </a:lnTo>
                <a:cubicBezTo>
                  <a:pt x="405" y="212"/>
                  <a:pt x="405" y="219"/>
                  <a:pt x="405" y="226"/>
                </a:cubicBezTo>
                <a:cubicBezTo>
                  <a:pt x="405" y="230"/>
                  <a:pt x="405" y="235"/>
                  <a:pt x="405" y="239"/>
                </a:cubicBezTo>
                <a:lnTo>
                  <a:pt x="428" y="239"/>
                </a:lnTo>
                <a:cubicBezTo>
                  <a:pt x="438" y="239"/>
                  <a:pt x="446" y="232"/>
                  <a:pt x="446" y="222"/>
                </a:cubicBezTo>
                <a:cubicBezTo>
                  <a:pt x="446" y="213"/>
                  <a:pt x="438" y="206"/>
                  <a:pt x="428" y="206"/>
                </a:cubicBezTo>
                <a:close/>
                <a:moveTo>
                  <a:pt x="362" y="107"/>
                </a:moveTo>
                <a:lnTo>
                  <a:pt x="379" y="90"/>
                </a:lnTo>
                <a:cubicBezTo>
                  <a:pt x="386" y="83"/>
                  <a:pt x="386" y="72"/>
                  <a:pt x="380" y="66"/>
                </a:cubicBezTo>
                <a:cubicBezTo>
                  <a:pt x="373" y="60"/>
                  <a:pt x="362" y="60"/>
                  <a:pt x="356" y="67"/>
                </a:cubicBezTo>
                <a:lnTo>
                  <a:pt x="338" y="84"/>
                </a:lnTo>
                <a:cubicBezTo>
                  <a:pt x="347" y="91"/>
                  <a:pt x="355" y="99"/>
                  <a:pt x="362" y="107"/>
                </a:cubicBezTo>
                <a:close/>
                <a:moveTo>
                  <a:pt x="222" y="43"/>
                </a:moveTo>
                <a:cubicBezTo>
                  <a:pt x="228" y="43"/>
                  <a:pt x="233" y="43"/>
                  <a:pt x="239" y="44"/>
                </a:cubicBezTo>
                <a:lnTo>
                  <a:pt x="239" y="18"/>
                </a:lnTo>
                <a:cubicBezTo>
                  <a:pt x="239" y="8"/>
                  <a:pt x="231" y="0"/>
                  <a:pt x="222" y="0"/>
                </a:cubicBezTo>
                <a:cubicBezTo>
                  <a:pt x="213" y="0"/>
                  <a:pt x="206" y="8"/>
                  <a:pt x="206" y="18"/>
                </a:cubicBezTo>
                <a:lnTo>
                  <a:pt x="206" y="44"/>
                </a:lnTo>
                <a:cubicBezTo>
                  <a:pt x="211" y="43"/>
                  <a:pt x="217" y="43"/>
                  <a:pt x="222" y="43"/>
                </a:cubicBezTo>
                <a:close/>
                <a:moveTo>
                  <a:pt x="81" y="109"/>
                </a:moveTo>
                <a:cubicBezTo>
                  <a:pt x="89" y="101"/>
                  <a:pt x="96" y="93"/>
                  <a:pt x="105" y="86"/>
                </a:cubicBezTo>
                <a:lnTo>
                  <a:pt x="89" y="69"/>
                </a:lnTo>
                <a:cubicBezTo>
                  <a:pt x="82" y="63"/>
                  <a:pt x="71" y="62"/>
                  <a:pt x="65" y="69"/>
                </a:cubicBezTo>
                <a:cubicBezTo>
                  <a:pt x="58" y="75"/>
                  <a:pt x="58" y="86"/>
                  <a:pt x="65" y="93"/>
                </a:cubicBezTo>
                <a:lnTo>
                  <a:pt x="81" y="109"/>
                </a:lnTo>
                <a:close/>
                <a:moveTo>
                  <a:pt x="39" y="226"/>
                </a:moveTo>
                <a:cubicBezTo>
                  <a:pt x="39" y="219"/>
                  <a:pt x="40" y="212"/>
                  <a:pt x="41" y="206"/>
                </a:cubicBezTo>
                <a:lnTo>
                  <a:pt x="17" y="206"/>
                </a:lnTo>
                <a:cubicBezTo>
                  <a:pt x="7" y="206"/>
                  <a:pt x="0" y="213"/>
                  <a:pt x="0" y="222"/>
                </a:cubicBezTo>
                <a:cubicBezTo>
                  <a:pt x="0" y="232"/>
                  <a:pt x="7" y="239"/>
                  <a:pt x="17" y="239"/>
                </a:cubicBezTo>
                <a:lnTo>
                  <a:pt x="40" y="239"/>
                </a:lnTo>
                <a:cubicBezTo>
                  <a:pt x="40" y="235"/>
                  <a:pt x="39" y="230"/>
                  <a:pt x="39" y="226"/>
                </a:cubicBezTo>
                <a:close/>
              </a:path>
            </a:pathLst>
          </a:custGeom>
          <a:solidFill>
            <a:srgbClr val="FFFFFF"/>
          </a:solidFill>
          <a:ln>
            <a:noFill/>
          </a:ln>
        </p:spPr>
        <p:txBody>
          <a:bodyPr vert="horz" wrap="square" lIns="91400" tIns="45700" rIns="91400" bIns="45700" numCol="1" anchor="t" anchorCtr="0" compatLnSpc="1">
            <a:prstTxWarp prst="textNoShape">
              <a:avLst/>
            </a:prstTxWarp>
          </a:bodyPr>
          <a:lstStyle/>
          <a:p>
            <a:endParaRPr lang="zh-CN" altLang="en-US" sz="2400">
              <a:latin typeface="Arial" panose="020B0604020202020204" pitchFamily="34" charset="0"/>
              <a:cs typeface="Arial" panose="020B0604020202020204" pitchFamily="34" charset="0"/>
            </a:endParaRPr>
          </a:p>
        </p:txBody>
      </p:sp>
      <p:sp>
        <p:nvSpPr>
          <p:cNvPr id="29" name="Freeform 11">
            <a:extLst>
              <a:ext uri="{FF2B5EF4-FFF2-40B4-BE49-F238E27FC236}">
                <a16:creationId xmlns:a16="http://schemas.microsoft.com/office/drawing/2014/main" id="{D827E250-E82F-4351-83C7-F34022BDD8C0}"/>
              </a:ext>
            </a:extLst>
          </p:cNvPr>
          <p:cNvSpPr>
            <a:spLocks noEditPoints="1"/>
          </p:cNvSpPr>
          <p:nvPr/>
        </p:nvSpPr>
        <p:spPr bwMode="auto">
          <a:xfrm>
            <a:off x="4596353" y="4335870"/>
            <a:ext cx="485157" cy="662077"/>
          </a:xfrm>
          <a:custGeom>
            <a:avLst/>
            <a:gdLst>
              <a:gd name="T0" fmla="*/ 90 w 446"/>
              <a:gd name="T1" fmla="*/ 226 h 608"/>
              <a:gd name="T2" fmla="*/ 137 w 446"/>
              <a:gd name="T3" fmla="*/ 337 h 608"/>
              <a:gd name="T4" fmla="*/ 175 w 446"/>
              <a:gd name="T5" fmla="*/ 425 h 608"/>
              <a:gd name="T6" fmla="*/ 261 w 446"/>
              <a:gd name="T7" fmla="*/ 428 h 608"/>
              <a:gd name="T8" fmla="*/ 280 w 446"/>
              <a:gd name="T9" fmla="*/ 393 h 608"/>
              <a:gd name="T10" fmla="*/ 328 w 446"/>
              <a:gd name="T11" fmla="*/ 304 h 608"/>
              <a:gd name="T12" fmla="*/ 223 w 446"/>
              <a:gd name="T13" fmla="*/ 93 h 608"/>
              <a:gd name="T14" fmla="*/ 184 w 446"/>
              <a:gd name="T15" fmla="*/ 456 h 608"/>
              <a:gd name="T16" fmla="*/ 141 w 446"/>
              <a:gd name="T17" fmla="*/ 405 h 608"/>
              <a:gd name="T18" fmla="*/ 94 w 446"/>
              <a:gd name="T19" fmla="*/ 319 h 608"/>
              <a:gd name="T20" fmla="*/ 223 w 446"/>
              <a:gd name="T21" fmla="*/ 65 h 608"/>
              <a:gd name="T22" fmla="*/ 351 w 446"/>
              <a:gd name="T23" fmla="*/ 319 h 608"/>
              <a:gd name="T24" fmla="*/ 305 w 446"/>
              <a:gd name="T25" fmla="*/ 405 h 608"/>
              <a:gd name="T26" fmla="*/ 261 w 446"/>
              <a:gd name="T27" fmla="*/ 456 h 608"/>
              <a:gd name="T28" fmla="*/ 159 w 446"/>
              <a:gd name="T29" fmla="*/ 545 h 608"/>
              <a:gd name="T30" fmla="*/ 267 w 446"/>
              <a:gd name="T31" fmla="*/ 566 h 608"/>
              <a:gd name="T32" fmla="*/ 267 w 446"/>
              <a:gd name="T33" fmla="*/ 524 h 608"/>
              <a:gd name="T34" fmla="*/ 172 w 446"/>
              <a:gd name="T35" fmla="*/ 558 h 608"/>
              <a:gd name="T36" fmla="*/ 276 w 446"/>
              <a:gd name="T37" fmla="*/ 558 h 608"/>
              <a:gd name="T38" fmla="*/ 289 w 446"/>
              <a:gd name="T39" fmla="*/ 545 h 608"/>
              <a:gd name="T40" fmla="*/ 159 w 446"/>
              <a:gd name="T41" fmla="*/ 480 h 608"/>
              <a:gd name="T42" fmla="*/ 289 w 446"/>
              <a:gd name="T43" fmla="*/ 545 h 608"/>
              <a:gd name="T44" fmla="*/ 287 w 446"/>
              <a:gd name="T45" fmla="*/ 254 h 608"/>
              <a:gd name="T46" fmla="*/ 244 w 446"/>
              <a:gd name="T47" fmla="*/ 298 h 608"/>
              <a:gd name="T48" fmla="*/ 202 w 446"/>
              <a:gd name="T49" fmla="*/ 298 h 608"/>
              <a:gd name="T50" fmla="*/ 158 w 446"/>
              <a:gd name="T51" fmla="*/ 254 h 608"/>
              <a:gd name="T52" fmla="*/ 158 w 446"/>
              <a:gd name="T53" fmla="*/ 212 h 608"/>
              <a:gd name="T54" fmla="*/ 202 w 446"/>
              <a:gd name="T55" fmla="*/ 168 h 608"/>
              <a:gd name="T56" fmla="*/ 244 w 446"/>
              <a:gd name="T57" fmla="*/ 168 h 608"/>
              <a:gd name="T58" fmla="*/ 287 w 446"/>
              <a:gd name="T59" fmla="*/ 212 h 608"/>
              <a:gd name="T60" fmla="*/ 428 w 446"/>
              <a:gd name="T61" fmla="*/ 206 h 608"/>
              <a:gd name="T62" fmla="*/ 405 w 446"/>
              <a:gd name="T63" fmla="*/ 226 h 608"/>
              <a:gd name="T64" fmla="*/ 428 w 446"/>
              <a:gd name="T65" fmla="*/ 239 h 608"/>
              <a:gd name="T66" fmla="*/ 428 w 446"/>
              <a:gd name="T67" fmla="*/ 206 h 608"/>
              <a:gd name="T68" fmla="*/ 379 w 446"/>
              <a:gd name="T69" fmla="*/ 90 h 608"/>
              <a:gd name="T70" fmla="*/ 356 w 446"/>
              <a:gd name="T71" fmla="*/ 67 h 608"/>
              <a:gd name="T72" fmla="*/ 362 w 446"/>
              <a:gd name="T73" fmla="*/ 107 h 608"/>
              <a:gd name="T74" fmla="*/ 239 w 446"/>
              <a:gd name="T75" fmla="*/ 44 h 608"/>
              <a:gd name="T76" fmla="*/ 222 w 446"/>
              <a:gd name="T77" fmla="*/ 0 h 608"/>
              <a:gd name="T78" fmla="*/ 206 w 446"/>
              <a:gd name="T79" fmla="*/ 44 h 608"/>
              <a:gd name="T80" fmla="*/ 81 w 446"/>
              <a:gd name="T81" fmla="*/ 109 h 608"/>
              <a:gd name="T82" fmla="*/ 89 w 446"/>
              <a:gd name="T83" fmla="*/ 69 h 608"/>
              <a:gd name="T84" fmla="*/ 65 w 446"/>
              <a:gd name="T85" fmla="*/ 93 h 608"/>
              <a:gd name="T86" fmla="*/ 39 w 446"/>
              <a:gd name="T87" fmla="*/ 226 h 608"/>
              <a:gd name="T88" fmla="*/ 17 w 446"/>
              <a:gd name="T89" fmla="*/ 206 h 608"/>
              <a:gd name="T90" fmla="*/ 17 w 446"/>
              <a:gd name="T91" fmla="*/ 239 h 608"/>
              <a:gd name="T92" fmla="*/ 39 w 446"/>
              <a:gd name="T93" fmla="*/ 226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46" h="608">
                <a:moveTo>
                  <a:pt x="223" y="93"/>
                </a:moveTo>
                <a:cubicBezTo>
                  <a:pt x="149" y="93"/>
                  <a:pt x="90" y="153"/>
                  <a:pt x="90" y="226"/>
                </a:cubicBezTo>
                <a:cubicBezTo>
                  <a:pt x="90" y="261"/>
                  <a:pt x="117" y="303"/>
                  <a:pt x="117" y="304"/>
                </a:cubicBezTo>
                <a:cubicBezTo>
                  <a:pt x="123" y="313"/>
                  <a:pt x="132" y="327"/>
                  <a:pt x="137" y="337"/>
                </a:cubicBezTo>
                <a:lnTo>
                  <a:pt x="165" y="393"/>
                </a:lnTo>
                <a:cubicBezTo>
                  <a:pt x="171" y="403"/>
                  <a:pt x="175" y="417"/>
                  <a:pt x="175" y="425"/>
                </a:cubicBezTo>
                <a:cubicBezTo>
                  <a:pt x="175" y="426"/>
                  <a:pt x="178" y="428"/>
                  <a:pt x="184" y="428"/>
                </a:cubicBezTo>
                <a:lnTo>
                  <a:pt x="261" y="428"/>
                </a:lnTo>
                <a:cubicBezTo>
                  <a:pt x="267" y="428"/>
                  <a:pt x="270" y="426"/>
                  <a:pt x="271" y="425"/>
                </a:cubicBezTo>
                <a:cubicBezTo>
                  <a:pt x="270" y="417"/>
                  <a:pt x="275" y="403"/>
                  <a:pt x="280" y="393"/>
                </a:cubicBezTo>
                <a:lnTo>
                  <a:pt x="309" y="337"/>
                </a:lnTo>
                <a:cubicBezTo>
                  <a:pt x="313" y="327"/>
                  <a:pt x="322" y="313"/>
                  <a:pt x="328" y="304"/>
                </a:cubicBezTo>
                <a:cubicBezTo>
                  <a:pt x="337" y="289"/>
                  <a:pt x="356" y="254"/>
                  <a:pt x="356" y="226"/>
                </a:cubicBezTo>
                <a:cubicBezTo>
                  <a:pt x="356" y="153"/>
                  <a:pt x="296" y="93"/>
                  <a:pt x="223" y="93"/>
                </a:cubicBezTo>
                <a:close/>
                <a:moveTo>
                  <a:pt x="261" y="456"/>
                </a:moveTo>
                <a:lnTo>
                  <a:pt x="184" y="456"/>
                </a:lnTo>
                <a:cubicBezTo>
                  <a:pt x="163" y="456"/>
                  <a:pt x="147" y="442"/>
                  <a:pt x="147" y="425"/>
                </a:cubicBezTo>
                <a:cubicBezTo>
                  <a:pt x="147" y="423"/>
                  <a:pt x="145" y="414"/>
                  <a:pt x="141" y="405"/>
                </a:cubicBezTo>
                <a:lnTo>
                  <a:pt x="112" y="349"/>
                </a:lnTo>
                <a:cubicBezTo>
                  <a:pt x="107" y="341"/>
                  <a:pt x="99" y="327"/>
                  <a:pt x="94" y="319"/>
                </a:cubicBezTo>
                <a:cubicBezTo>
                  <a:pt x="91" y="314"/>
                  <a:pt x="62" y="268"/>
                  <a:pt x="62" y="226"/>
                </a:cubicBezTo>
                <a:cubicBezTo>
                  <a:pt x="62" y="137"/>
                  <a:pt x="134" y="65"/>
                  <a:pt x="223" y="65"/>
                </a:cubicBezTo>
                <a:cubicBezTo>
                  <a:pt x="311" y="65"/>
                  <a:pt x="383" y="137"/>
                  <a:pt x="383" y="226"/>
                </a:cubicBezTo>
                <a:cubicBezTo>
                  <a:pt x="383" y="268"/>
                  <a:pt x="354" y="314"/>
                  <a:pt x="351" y="319"/>
                </a:cubicBezTo>
                <a:cubicBezTo>
                  <a:pt x="346" y="327"/>
                  <a:pt x="338" y="341"/>
                  <a:pt x="333" y="349"/>
                </a:cubicBezTo>
                <a:lnTo>
                  <a:pt x="305" y="405"/>
                </a:lnTo>
                <a:cubicBezTo>
                  <a:pt x="301" y="414"/>
                  <a:pt x="298" y="423"/>
                  <a:pt x="298" y="425"/>
                </a:cubicBezTo>
                <a:cubicBezTo>
                  <a:pt x="298" y="442"/>
                  <a:pt x="282" y="456"/>
                  <a:pt x="261" y="456"/>
                </a:cubicBezTo>
                <a:close/>
                <a:moveTo>
                  <a:pt x="180" y="524"/>
                </a:moveTo>
                <a:cubicBezTo>
                  <a:pt x="169" y="524"/>
                  <a:pt x="159" y="534"/>
                  <a:pt x="159" y="545"/>
                </a:cubicBezTo>
                <a:cubicBezTo>
                  <a:pt x="159" y="556"/>
                  <a:pt x="169" y="566"/>
                  <a:pt x="180" y="566"/>
                </a:cubicBezTo>
                <a:lnTo>
                  <a:pt x="267" y="566"/>
                </a:lnTo>
                <a:cubicBezTo>
                  <a:pt x="279" y="566"/>
                  <a:pt x="289" y="556"/>
                  <a:pt x="289" y="545"/>
                </a:cubicBezTo>
                <a:cubicBezTo>
                  <a:pt x="289" y="534"/>
                  <a:pt x="279" y="524"/>
                  <a:pt x="267" y="524"/>
                </a:cubicBezTo>
                <a:lnTo>
                  <a:pt x="180" y="524"/>
                </a:lnTo>
                <a:close/>
                <a:moveTo>
                  <a:pt x="172" y="558"/>
                </a:moveTo>
                <a:cubicBezTo>
                  <a:pt x="173" y="586"/>
                  <a:pt x="196" y="608"/>
                  <a:pt x="224" y="608"/>
                </a:cubicBezTo>
                <a:cubicBezTo>
                  <a:pt x="252" y="608"/>
                  <a:pt x="275" y="586"/>
                  <a:pt x="276" y="558"/>
                </a:cubicBezTo>
                <a:lnTo>
                  <a:pt x="172" y="558"/>
                </a:lnTo>
                <a:close/>
                <a:moveTo>
                  <a:pt x="289" y="545"/>
                </a:moveTo>
                <a:lnTo>
                  <a:pt x="159" y="545"/>
                </a:lnTo>
                <a:lnTo>
                  <a:pt x="159" y="480"/>
                </a:lnTo>
                <a:lnTo>
                  <a:pt x="289" y="480"/>
                </a:lnTo>
                <a:lnTo>
                  <a:pt x="289" y="545"/>
                </a:lnTo>
                <a:close/>
                <a:moveTo>
                  <a:pt x="309" y="233"/>
                </a:moveTo>
                <a:cubicBezTo>
                  <a:pt x="309" y="245"/>
                  <a:pt x="299" y="254"/>
                  <a:pt x="287" y="254"/>
                </a:cubicBezTo>
                <a:lnTo>
                  <a:pt x="244" y="254"/>
                </a:lnTo>
                <a:lnTo>
                  <a:pt x="244" y="298"/>
                </a:lnTo>
                <a:cubicBezTo>
                  <a:pt x="244" y="309"/>
                  <a:pt x="234" y="319"/>
                  <a:pt x="223" y="319"/>
                </a:cubicBezTo>
                <a:cubicBezTo>
                  <a:pt x="211" y="319"/>
                  <a:pt x="202" y="309"/>
                  <a:pt x="202" y="298"/>
                </a:cubicBezTo>
                <a:lnTo>
                  <a:pt x="202" y="254"/>
                </a:lnTo>
                <a:lnTo>
                  <a:pt x="158" y="254"/>
                </a:lnTo>
                <a:cubicBezTo>
                  <a:pt x="146" y="254"/>
                  <a:pt x="137" y="245"/>
                  <a:pt x="137" y="233"/>
                </a:cubicBezTo>
                <a:cubicBezTo>
                  <a:pt x="137" y="221"/>
                  <a:pt x="146" y="212"/>
                  <a:pt x="158" y="212"/>
                </a:cubicBezTo>
                <a:lnTo>
                  <a:pt x="202" y="212"/>
                </a:lnTo>
                <a:lnTo>
                  <a:pt x="202" y="168"/>
                </a:lnTo>
                <a:cubicBezTo>
                  <a:pt x="202" y="157"/>
                  <a:pt x="211" y="147"/>
                  <a:pt x="223" y="147"/>
                </a:cubicBezTo>
                <a:cubicBezTo>
                  <a:pt x="234" y="147"/>
                  <a:pt x="244" y="157"/>
                  <a:pt x="244" y="168"/>
                </a:cubicBezTo>
                <a:lnTo>
                  <a:pt x="244" y="212"/>
                </a:lnTo>
                <a:lnTo>
                  <a:pt x="287" y="212"/>
                </a:lnTo>
                <a:cubicBezTo>
                  <a:pt x="299" y="212"/>
                  <a:pt x="309" y="221"/>
                  <a:pt x="309" y="233"/>
                </a:cubicBezTo>
                <a:close/>
                <a:moveTo>
                  <a:pt x="428" y="206"/>
                </a:moveTo>
                <a:lnTo>
                  <a:pt x="404" y="206"/>
                </a:lnTo>
                <a:cubicBezTo>
                  <a:pt x="405" y="212"/>
                  <a:pt x="405" y="219"/>
                  <a:pt x="405" y="226"/>
                </a:cubicBezTo>
                <a:cubicBezTo>
                  <a:pt x="405" y="230"/>
                  <a:pt x="405" y="235"/>
                  <a:pt x="405" y="239"/>
                </a:cubicBezTo>
                <a:lnTo>
                  <a:pt x="428" y="239"/>
                </a:lnTo>
                <a:cubicBezTo>
                  <a:pt x="438" y="239"/>
                  <a:pt x="446" y="232"/>
                  <a:pt x="446" y="222"/>
                </a:cubicBezTo>
                <a:cubicBezTo>
                  <a:pt x="446" y="213"/>
                  <a:pt x="438" y="206"/>
                  <a:pt x="428" y="206"/>
                </a:cubicBezTo>
                <a:close/>
                <a:moveTo>
                  <a:pt x="362" y="107"/>
                </a:moveTo>
                <a:lnTo>
                  <a:pt x="379" y="90"/>
                </a:lnTo>
                <a:cubicBezTo>
                  <a:pt x="386" y="83"/>
                  <a:pt x="386" y="72"/>
                  <a:pt x="380" y="66"/>
                </a:cubicBezTo>
                <a:cubicBezTo>
                  <a:pt x="373" y="60"/>
                  <a:pt x="362" y="60"/>
                  <a:pt x="356" y="67"/>
                </a:cubicBezTo>
                <a:lnTo>
                  <a:pt x="338" y="84"/>
                </a:lnTo>
                <a:cubicBezTo>
                  <a:pt x="347" y="91"/>
                  <a:pt x="355" y="99"/>
                  <a:pt x="362" y="107"/>
                </a:cubicBezTo>
                <a:close/>
                <a:moveTo>
                  <a:pt x="222" y="43"/>
                </a:moveTo>
                <a:cubicBezTo>
                  <a:pt x="228" y="43"/>
                  <a:pt x="233" y="43"/>
                  <a:pt x="239" y="44"/>
                </a:cubicBezTo>
                <a:lnTo>
                  <a:pt x="239" y="18"/>
                </a:lnTo>
                <a:cubicBezTo>
                  <a:pt x="239" y="8"/>
                  <a:pt x="231" y="0"/>
                  <a:pt x="222" y="0"/>
                </a:cubicBezTo>
                <a:cubicBezTo>
                  <a:pt x="213" y="0"/>
                  <a:pt x="206" y="8"/>
                  <a:pt x="206" y="18"/>
                </a:cubicBezTo>
                <a:lnTo>
                  <a:pt x="206" y="44"/>
                </a:lnTo>
                <a:cubicBezTo>
                  <a:pt x="211" y="43"/>
                  <a:pt x="217" y="43"/>
                  <a:pt x="222" y="43"/>
                </a:cubicBezTo>
                <a:close/>
                <a:moveTo>
                  <a:pt x="81" y="109"/>
                </a:moveTo>
                <a:cubicBezTo>
                  <a:pt x="89" y="101"/>
                  <a:pt x="96" y="93"/>
                  <a:pt x="105" y="86"/>
                </a:cubicBezTo>
                <a:lnTo>
                  <a:pt x="89" y="69"/>
                </a:lnTo>
                <a:cubicBezTo>
                  <a:pt x="82" y="63"/>
                  <a:pt x="71" y="62"/>
                  <a:pt x="65" y="69"/>
                </a:cubicBezTo>
                <a:cubicBezTo>
                  <a:pt x="58" y="75"/>
                  <a:pt x="58" y="86"/>
                  <a:pt x="65" y="93"/>
                </a:cubicBezTo>
                <a:lnTo>
                  <a:pt x="81" y="109"/>
                </a:lnTo>
                <a:close/>
                <a:moveTo>
                  <a:pt x="39" y="226"/>
                </a:moveTo>
                <a:cubicBezTo>
                  <a:pt x="39" y="219"/>
                  <a:pt x="40" y="212"/>
                  <a:pt x="41" y="206"/>
                </a:cubicBezTo>
                <a:lnTo>
                  <a:pt x="17" y="206"/>
                </a:lnTo>
                <a:cubicBezTo>
                  <a:pt x="7" y="206"/>
                  <a:pt x="0" y="213"/>
                  <a:pt x="0" y="222"/>
                </a:cubicBezTo>
                <a:cubicBezTo>
                  <a:pt x="0" y="232"/>
                  <a:pt x="7" y="239"/>
                  <a:pt x="17" y="239"/>
                </a:cubicBezTo>
                <a:lnTo>
                  <a:pt x="40" y="239"/>
                </a:lnTo>
                <a:cubicBezTo>
                  <a:pt x="40" y="235"/>
                  <a:pt x="39" y="230"/>
                  <a:pt x="39" y="226"/>
                </a:cubicBezTo>
                <a:close/>
              </a:path>
            </a:pathLst>
          </a:custGeom>
          <a:solidFill>
            <a:srgbClr val="FFFFFF"/>
          </a:solidFill>
          <a:ln>
            <a:noFill/>
          </a:ln>
        </p:spPr>
        <p:txBody>
          <a:bodyPr vert="horz" wrap="square" lIns="91400" tIns="45700" rIns="91400" bIns="45700" numCol="1" anchor="t" anchorCtr="0" compatLnSpc="1">
            <a:prstTxWarp prst="textNoShape">
              <a:avLst/>
            </a:prstTxWarp>
          </a:bodyPr>
          <a:lstStyle/>
          <a:p>
            <a:endParaRPr lang="zh-CN" altLang="en-US" sz="2400">
              <a:latin typeface="Arial" panose="020B0604020202020204" pitchFamily="34" charset="0"/>
              <a:cs typeface="Arial" panose="020B0604020202020204" pitchFamily="34" charset="0"/>
            </a:endParaRPr>
          </a:p>
        </p:txBody>
      </p:sp>
      <p:sp>
        <p:nvSpPr>
          <p:cNvPr id="30" name="Freeform 11">
            <a:extLst>
              <a:ext uri="{FF2B5EF4-FFF2-40B4-BE49-F238E27FC236}">
                <a16:creationId xmlns:a16="http://schemas.microsoft.com/office/drawing/2014/main" id="{225F1CE4-378A-4378-8691-C49B164586EE}"/>
              </a:ext>
            </a:extLst>
          </p:cNvPr>
          <p:cNvSpPr>
            <a:spLocks noEditPoints="1"/>
          </p:cNvSpPr>
          <p:nvPr/>
        </p:nvSpPr>
        <p:spPr bwMode="auto">
          <a:xfrm>
            <a:off x="7175020" y="2122669"/>
            <a:ext cx="485157" cy="662077"/>
          </a:xfrm>
          <a:custGeom>
            <a:avLst/>
            <a:gdLst>
              <a:gd name="T0" fmla="*/ 90 w 446"/>
              <a:gd name="T1" fmla="*/ 226 h 608"/>
              <a:gd name="T2" fmla="*/ 137 w 446"/>
              <a:gd name="T3" fmla="*/ 337 h 608"/>
              <a:gd name="T4" fmla="*/ 175 w 446"/>
              <a:gd name="T5" fmla="*/ 425 h 608"/>
              <a:gd name="T6" fmla="*/ 261 w 446"/>
              <a:gd name="T7" fmla="*/ 428 h 608"/>
              <a:gd name="T8" fmla="*/ 280 w 446"/>
              <a:gd name="T9" fmla="*/ 393 h 608"/>
              <a:gd name="T10" fmla="*/ 328 w 446"/>
              <a:gd name="T11" fmla="*/ 304 h 608"/>
              <a:gd name="T12" fmla="*/ 223 w 446"/>
              <a:gd name="T13" fmla="*/ 93 h 608"/>
              <a:gd name="T14" fmla="*/ 184 w 446"/>
              <a:gd name="T15" fmla="*/ 456 h 608"/>
              <a:gd name="T16" fmla="*/ 141 w 446"/>
              <a:gd name="T17" fmla="*/ 405 h 608"/>
              <a:gd name="T18" fmla="*/ 94 w 446"/>
              <a:gd name="T19" fmla="*/ 319 h 608"/>
              <a:gd name="T20" fmla="*/ 223 w 446"/>
              <a:gd name="T21" fmla="*/ 65 h 608"/>
              <a:gd name="T22" fmla="*/ 351 w 446"/>
              <a:gd name="T23" fmla="*/ 319 h 608"/>
              <a:gd name="T24" fmla="*/ 305 w 446"/>
              <a:gd name="T25" fmla="*/ 405 h 608"/>
              <a:gd name="T26" fmla="*/ 261 w 446"/>
              <a:gd name="T27" fmla="*/ 456 h 608"/>
              <a:gd name="T28" fmla="*/ 159 w 446"/>
              <a:gd name="T29" fmla="*/ 545 h 608"/>
              <a:gd name="T30" fmla="*/ 267 w 446"/>
              <a:gd name="T31" fmla="*/ 566 h 608"/>
              <a:gd name="T32" fmla="*/ 267 w 446"/>
              <a:gd name="T33" fmla="*/ 524 h 608"/>
              <a:gd name="T34" fmla="*/ 172 w 446"/>
              <a:gd name="T35" fmla="*/ 558 h 608"/>
              <a:gd name="T36" fmla="*/ 276 w 446"/>
              <a:gd name="T37" fmla="*/ 558 h 608"/>
              <a:gd name="T38" fmla="*/ 289 w 446"/>
              <a:gd name="T39" fmla="*/ 545 h 608"/>
              <a:gd name="T40" fmla="*/ 159 w 446"/>
              <a:gd name="T41" fmla="*/ 480 h 608"/>
              <a:gd name="T42" fmla="*/ 289 w 446"/>
              <a:gd name="T43" fmla="*/ 545 h 608"/>
              <a:gd name="T44" fmla="*/ 287 w 446"/>
              <a:gd name="T45" fmla="*/ 254 h 608"/>
              <a:gd name="T46" fmla="*/ 244 w 446"/>
              <a:gd name="T47" fmla="*/ 298 h 608"/>
              <a:gd name="T48" fmla="*/ 202 w 446"/>
              <a:gd name="T49" fmla="*/ 298 h 608"/>
              <a:gd name="T50" fmla="*/ 158 w 446"/>
              <a:gd name="T51" fmla="*/ 254 h 608"/>
              <a:gd name="T52" fmla="*/ 158 w 446"/>
              <a:gd name="T53" fmla="*/ 212 h 608"/>
              <a:gd name="T54" fmla="*/ 202 w 446"/>
              <a:gd name="T55" fmla="*/ 168 h 608"/>
              <a:gd name="T56" fmla="*/ 244 w 446"/>
              <a:gd name="T57" fmla="*/ 168 h 608"/>
              <a:gd name="T58" fmla="*/ 287 w 446"/>
              <a:gd name="T59" fmla="*/ 212 h 608"/>
              <a:gd name="T60" fmla="*/ 428 w 446"/>
              <a:gd name="T61" fmla="*/ 206 h 608"/>
              <a:gd name="T62" fmla="*/ 405 w 446"/>
              <a:gd name="T63" fmla="*/ 226 h 608"/>
              <a:gd name="T64" fmla="*/ 428 w 446"/>
              <a:gd name="T65" fmla="*/ 239 h 608"/>
              <a:gd name="T66" fmla="*/ 428 w 446"/>
              <a:gd name="T67" fmla="*/ 206 h 608"/>
              <a:gd name="T68" fmla="*/ 379 w 446"/>
              <a:gd name="T69" fmla="*/ 90 h 608"/>
              <a:gd name="T70" fmla="*/ 356 w 446"/>
              <a:gd name="T71" fmla="*/ 67 h 608"/>
              <a:gd name="T72" fmla="*/ 362 w 446"/>
              <a:gd name="T73" fmla="*/ 107 h 608"/>
              <a:gd name="T74" fmla="*/ 239 w 446"/>
              <a:gd name="T75" fmla="*/ 44 h 608"/>
              <a:gd name="T76" fmla="*/ 222 w 446"/>
              <a:gd name="T77" fmla="*/ 0 h 608"/>
              <a:gd name="T78" fmla="*/ 206 w 446"/>
              <a:gd name="T79" fmla="*/ 44 h 608"/>
              <a:gd name="T80" fmla="*/ 81 w 446"/>
              <a:gd name="T81" fmla="*/ 109 h 608"/>
              <a:gd name="T82" fmla="*/ 89 w 446"/>
              <a:gd name="T83" fmla="*/ 69 h 608"/>
              <a:gd name="T84" fmla="*/ 65 w 446"/>
              <a:gd name="T85" fmla="*/ 93 h 608"/>
              <a:gd name="T86" fmla="*/ 39 w 446"/>
              <a:gd name="T87" fmla="*/ 226 h 608"/>
              <a:gd name="T88" fmla="*/ 17 w 446"/>
              <a:gd name="T89" fmla="*/ 206 h 608"/>
              <a:gd name="T90" fmla="*/ 17 w 446"/>
              <a:gd name="T91" fmla="*/ 239 h 608"/>
              <a:gd name="T92" fmla="*/ 39 w 446"/>
              <a:gd name="T93" fmla="*/ 226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46" h="608">
                <a:moveTo>
                  <a:pt x="223" y="93"/>
                </a:moveTo>
                <a:cubicBezTo>
                  <a:pt x="149" y="93"/>
                  <a:pt x="90" y="153"/>
                  <a:pt x="90" y="226"/>
                </a:cubicBezTo>
                <a:cubicBezTo>
                  <a:pt x="90" y="261"/>
                  <a:pt x="117" y="303"/>
                  <a:pt x="117" y="304"/>
                </a:cubicBezTo>
                <a:cubicBezTo>
                  <a:pt x="123" y="313"/>
                  <a:pt x="132" y="327"/>
                  <a:pt x="137" y="337"/>
                </a:cubicBezTo>
                <a:lnTo>
                  <a:pt x="165" y="393"/>
                </a:lnTo>
                <a:cubicBezTo>
                  <a:pt x="171" y="403"/>
                  <a:pt x="175" y="417"/>
                  <a:pt x="175" y="425"/>
                </a:cubicBezTo>
                <a:cubicBezTo>
                  <a:pt x="175" y="426"/>
                  <a:pt x="178" y="428"/>
                  <a:pt x="184" y="428"/>
                </a:cubicBezTo>
                <a:lnTo>
                  <a:pt x="261" y="428"/>
                </a:lnTo>
                <a:cubicBezTo>
                  <a:pt x="267" y="428"/>
                  <a:pt x="270" y="426"/>
                  <a:pt x="271" y="425"/>
                </a:cubicBezTo>
                <a:cubicBezTo>
                  <a:pt x="270" y="417"/>
                  <a:pt x="275" y="403"/>
                  <a:pt x="280" y="393"/>
                </a:cubicBezTo>
                <a:lnTo>
                  <a:pt x="309" y="337"/>
                </a:lnTo>
                <a:cubicBezTo>
                  <a:pt x="313" y="327"/>
                  <a:pt x="322" y="313"/>
                  <a:pt x="328" y="304"/>
                </a:cubicBezTo>
                <a:cubicBezTo>
                  <a:pt x="337" y="289"/>
                  <a:pt x="356" y="254"/>
                  <a:pt x="356" y="226"/>
                </a:cubicBezTo>
                <a:cubicBezTo>
                  <a:pt x="356" y="153"/>
                  <a:pt x="296" y="93"/>
                  <a:pt x="223" y="93"/>
                </a:cubicBezTo>
                <a:close/>
                <a:moveTo>
                  <a:pt x="261" y="456"/>
                </a:moveTo>
                <a:lnTo>
                  <a:pt x="184" y="456"/>
                </a:lnTo>
                <a:cubicBezTo>
                  <a:pt x="163" y="456"/>
                  <a:pt x="147" y="442"/>
                  <a:pt x="147" y="425"/>
                </a:cubicBezTo>
                <a:cubicBezTo>
                  <a:pt x="147" y="423"/>
                  <a:pt x="145" y="414"/>
                  <a:pt x="141" y="405"/>
                </a:cubicBezTo>
                <a:lnTo>
                  <a:pt x="112" y="349"/>
                </a:lnTo>
                <a:cubicBezTo>
                  <a:pt x="107" y="341"/>
                  <a:pt x="99" y="327"/>
                  <a:pt x="94" y="319"/>
                </a:cubicBezTo>
                <a:cubicBezTo>
                  <a:pt x="91" y="314"/>
                  <a:pt x="62" y="268"/>
                  <a:pt x="62" y="226"/>
                </a:cubicBezTo>
                <a:cubicBezTo>
                  <a:pt x="62" y="137"/>
                  <a:pt x="134" y="65"/>
                  <a:pt x="223" y="65"/>
                </a:cubicBezTo>
                <a:cubicBezTo>
                  <a:pt x="311" y="65"/>
                  <a:pt x="383" y="137"/>
                  <a:pt x="383" y="226"/>
                </a:cubicBezTo>
                <a:cubicBezTo>
                  <a:pt x="383" y="268"/>
                  <a:pt x="354" y="314"/>
                  <a:pt x="351" y="319"/>
                </a:cubicBezTo>
                <a:cubicBezTo>
                  <a:pt x="346" y="327"/>
                  <a:pt x="338" y="341"/>
                  <a:pt x="333" y="349"/>
                </a:cubicBezTo>
                <a:lnTo>
                  <a:pt x="305" y="405"/>
                </a:lnTo>
                <a:cubicBezTo>
                  <a:pt x="301" y="414"/>
                  <a:pt x="298" y="423"/>
                  <a:pt x="298" y="425"/>
                </a:cubicBezTo>
                <a:cubicBezTo>
                  <a:pt x="298" y="442"/>
                  <a:pt x="282" y="456"/>
                  <a:pt x="261" y="456"/>
                </a:cubicBezTo>
                <a:close/>
                <a:moveTo>
                  <a:pt x="180" y="524"/>
                </a:moveTo>
                <a:cubicBezTo>
                  <a:pt x="169" y="524"/>
                  <a:pt x="159" y="534"/>
                  <a:pt x="159" y="545"/>
                </a:cubicBezTo>
                <a:cubicBezTo>
                  <a:pt x="159" y="556"/>
                  <a:pt x="169" y="566"/>
                  <a:pt x="180" y="566"/>
                </a:cubicBezTo>
                <a:lnTo>
                  <a:pt x="267" y="566"/>
                </a:lnTo>
                <a:cubicBezTo>
                  <a:pt x="279" y="566"/>
                  <a:pt x="289" y="556"/>
                  <a:pt x="289" y="545"/>
                </a:cubicBezTo>
                <a:cubicBezTo>
                  <a:pt x="289" y="534"/>
                  <a:pt x="279" y="524"/>
                  <a:pt x="267" y="524"/>
                </a:cubicBezTo>
                <a:lnTo>
                  <a:pt x="180" y="524"/>
                </a:lnTo>
                <a:close/>
                <a:moveTo>
                  <a:pt x="172" y="558"/>
                </a:moveTo>
                <a:cubicBezTo>
                  <a:pt x="173" y="586"/>
                  <a:pt x="196" y="608"/>
                  <a:pt x="224" y="608"/>
                </a:cubicBezTo>
                <a:cubicBezTo>
                  <a:pt x="252" y="608"/>
                  <a:pt x="275" y="586"/>
                  <a:pt x="276" y="558"/>
                </a:cubicBezTo>
                <a:lnTo>
                  <a:pt x="172" y="558"/>
                </a:lnTo>
                <a:close/>
                <a:moveTo>
                  <a:pt x="289" y="545"/>
                </a:moveTo>
                <a:lnTo>
                  <a:pt x="159" y="545"/>
                </a:lnTo>
                <a:lnTo>
                  <a:pt x="159" y="480"/>
                </a:lnTo>
                <a:lnTo>
                  <a:pt x="289" y="480"/>
                </a:lnTo>
                <a:lnTo>
                  <a:pt x="289" y="545"/>
                </a:lnTo>
                <a:close/>
                <a:moveTo>
                  <a:pt x="309" y="233"/>
                </a:moveTo>
                <a:cubicBezTo>
                  <a:pt x="309" y="245"/>
                  <a:pt x="299" y="254"/>
                  <a:pt x="287" y="254"/>
                </a:cubicBezTo>
                <a:lnTo>
                  <a:pt x="244" y="254"/>
                </a:lnTo>
                <a:lnTo>
                  <a:pt x="244" y="298"/>
                </a:lnTo>
                <a:cubicBezTo>
                  <a:pt x="244" y="309"/>
                  <a:pt x="234" y="319"/>
                  <a:pt x="223" y="319"/>
                </a:cubicBezTo>
                <a:cubicBezTo>
                  <a:pt x="211" y="319"/>
                  <a:pt x="202" y="309"/>
                  <a:pt x="202" y="298"/>
                </a:cubicBezTo>
                <a:lnTo>
                  <a:pt x="202" y="254"/>
                </a:lnTo>
                <a:lnTo>
                  <a:pt x="158" y="254"/>
                </a:lnTo>
                <a:cubicBezTo>
                  <a:pt x="146" y="254"/>
                  <a:pt x="137" y="245"/>
                  <a:pt x="137" y="233"/>
                </a:cubicBezTo>
                <a:cubicBezTo>
                  <a:pt x="137" y="221"/>
                  <a:pt x="146" y="212"/>
                  <a:pt x="158" y="212"/>
                </a:cubicBezTo>
                <a:lnTo>
                  <a:pt x="202" y="212"/>
                </a:lnTo>
                <a:lnTo>
                  <a:pt x="202" y="168"/>
                </a:lnTo>
                <a:cubicBezTo>
                  <a:pt x="202" y="157"/>
                  <a:pt x="211" y="147"/>
                  <a:pt x="223" y="147"/>
                </a:cubicBezTo>
                <a:cubicBezTo>
                  <a:pt x="234" y="147"/>
                  <a:pt x="244" y="157"/>
                  <a:pt x="244" y="168"/>
                </a:cubicBezTo>
                <a:lnTo>
                  <a:pt x="244" y="212"/>
                </a:lnTo>
                <a:lnTo>
                  <a:pt x="287" y="212"/>
                </a:lnTo>
                <a:cubicBezTo>
                  <a:pt x="299" y="212"/>
                  <a:pt x="309" y="221"/>
                  <a:pt x="309" y="233"/>
                </a:cubicBezTo>
                <a:close/>
                <a:moveTo>
                  <a:pt x="428" y="206"/>
                </a:moveTo>
                <a:lnTo>
                  <a:pt x="404" y="206"/>
                </a:lnTo>
                <a:cubicBezTo>
                  <a:pt x="405" y="212"/>
                  <a:pt x="405" y="219"/>
                  <a:pt x="405" y="226"/>
                </a:cubicBezTo>
                <a:cubicBezTo>
                  <a:pt x="405" y="230"/>
                  <a:pt x="405" y="235"/>
                  <a:pt x="405" y="239"/>
                </a:cubicBezTo>
                <a:lnTo>
                  <a:pt x="428" y="239"/>
                </a:lnTo>
                <a:cubicBezTo>
                  <a:pt x="438" y="239"/>
                  <a:pt x="446" y="232"/>
                  <a:pt x="446" y="222"/>
                </a:cubicBezTo>
                <a:cubicBezTo>
                  <a:pt x="446" y="213"/>
                  <a:pt x="438" y="206"/>
                  <a:pt x="428" y="206"/>
                </a:cubicBezTo>
                <a:close/>
                <a:moveTo>
                  <a:pt x="362" y="107"/>
                </a:moveTo>
                <a:lnTo>
                  <a:pt x="379" y="90"/>
                </a:lnTo>
                <a:cubicBezTo>
                  <a:pt x="386" y="83"/>
                  <a:pt x="386" y="72"/>
                  <a:pt x="380" y="66"/>
                </a:cubicBezTo>
                <a:cubicBezTo>
                  <a:pt x="373" y="60"/>
                  <a:pt x="362" y="60"/>
                  <a:pt x="356" y="67"/>
                </a:cubicBezTo>
                <a:lnTo>
                  <a:pt x="338" y="84"/>
                </a:lnTo>
                <a:cubicBezTo>
                  <a:pt x="347" y="91"/>
                  <a:pt x="355" y="99"/>
                  <a:pt x="362" y="107"/>
                </a:cubicBezTo>
                <a:close/>
                <a:moveTo>
                  <a:pt x="222" y="43"/>
                </a:moveTo>
                <a:cubicBezTo>
                  <a:pt x="228" y="43"/>
                  <a:pt x="233" y="43"/>
                  <a:pt x="239" y="44"/>
                </a:cubicBezTo>
                <a:lnTo>
                  <a:pt x="239" y="18"/>
                </a:lnTo>
                <a:cubicBezTo>
                  <a:pt x="239" y="8"/>
                  <a:pt x="231" y="0"/>
                  <a:pt x="222" y="0"/>
                </a:cubicBezTo>
                <a:cubicBezTo>
                  <a:pt x="213" y="0"/>
                  <a:pt x="206" y="8"/>
                  <a:pt x="206" y="18"/>
                </a:cubicBezTo>
                <a:lnTo>
                  <a:pt x="206" y="44"/>
                </a:lnTo>
                <a:cubicBezTo>
                  <a:pt x="211" y="43"/>
                  <a:pt x="217" y="43"/>
                  <a:pt x="222" y="43"/>
                </a:cubicBezTo>
                <a:close/>
                <a:moveTo>
                  <a:pt x="81" y="109"/>
                </a:moveTo>
                <a:cubicBezTo>
                  <a:pt x="89" y="101"/>
                  <a:pt x="96" y="93"/>
                  <a:pt x="105" y="86"/>
                </a:cubicBezTo>
                <a:lnTo>
                  <a:pt x="89" y="69"/>
                </a:lnTo>
                <a:cubicBezTo>
                  <a:pt x="82" y="63"/>
                  <a:pt x="71" y="62"/>
                  <a:pt x="65" y="69"/>
                </a:cubicBezTo>
                <a:cubicBezTo>
                  <a:pt x="58" y="75"/>
                  <a:pt x="58" y="86"/>
                  <a:pt x="65" y="93"/>
                </a:cubicBezTo>
                <a:lnTo>
                  <a:pt x="81" y="109"/>
                </a:lnTo>
                <a:close/>
                <a:moveTo>
                  <a:pt x="39" y="226"/>
                </a:moveTo>
                <a:cubicBezTo>
                  <a:pt x="39" y="219"/>
                  <a:pt x="40" y="212"/>
                  <a:pt x="41" y="206"/>
                </a:cubicBezTo>
                <a:lnTo>
                  <a:pt x="17" y="206"/>
                </a:lnTo>
                <a:cubicBezTo>
                  <a:pt x="7" y="206"/>
                  <a:pt x="0" y="213"/>
                  <a:pt x="0" y="222"/>
                </a:cubicBezTo>
                <a:cubicBezTo>
                  <a:pt x="0" y="232"/>
                  <a:pt x="7" y="239"/>
                  <a:pt x="17" y="239"/>
                </a:cubicBezTo>
                <a:lnTo>
                  <a:pt x="40" y="239"/>
                </a:lnTo>
                <a:cubicBezTo>
                  <a:pt x="40" y="235"/>
                  <a:pt x="39" y="230"/>
                  <a:pt x="39" y="226"/>
                </a:cubicBezTo>
                <a:close/>
              </a:path>
            </a:pathLst>
          </a:custGeom>
          <a:solidFill>
            <a:srgbClr val="FFFFFF"/>
          </a:solidFill>
          <a:ln>
            <a:noFill/>
          </a:ln>
        </p:spPr>
        <p:txBody>
          <a:bodyPr vert="horz" wrap="square" lIns="91400" tIns="45700" rIns="91400" bIns="45700" numCol="1" anchor="t" anchorCtr="0" compatLnSpc="1">
            <a:prstTxWarp prst="textNoShape">
              <a:avLst/>
            </a:prstTxWarp>
          </a:bodyPr>
          <a:lstStyle/>
          <a:p>
            <a:endParaRPr lang="zh-CN" altLang="en-US" sz="2400">
              <a:latin typeface="Arial" panose="020B0604020202020204" pitchFamily="34" charset="0"/>
              <a:cs typeface="Arial" panose="020B0604020202020204" pitchFamily="34" charset="0"/>
            </a:endParaRPr>
          </a:p>
        </p:txBody>
      </p:sp>
      <p:sp>
        <p:nvSpPr>
          <p:cNvPr id="32" name="Freeform 11">
            <a:extLst>
              <a:ext uri="{FF2B5EF4-FFF2-40B4-BE49-F238E27FC236}">
                <a16:creationId xmlns:a16="http://schemas.microsoft.com/office/drawing/2014/main" id="{47DAD649-8BA4-4C36-A038-3BC7A7259543}"/>
              </a:ext>
            </a:extLst>
          </p:cNvPr>
          <p:cNvSpPr>
            <a:spLocks noEditPoints="1"/>
          </p:cNvSpPr>
          <p:nvPr/>
        </p:nvSpPr>
        <p:spPr bwMode="auto">
          <a:xfrm>
            <a:off x="9914239" y="4367722"/>
            <a:ext cx="485157" cy="662077"/>
          </a:xfrm>
          <a:custGeom>
            <a:avLst/>
            <a:gdLst>
              <a:gd name="T0" fmla="*/ 90 w 446"/>
              <a:gd name="T1" fmla="*/ 226 h 608"/>
              <a:gd name="T2" fmla="*/ 137 w 446"/>
              <a:gd name="T3" fmla="*/ 337 h 608"/>
              <a:gd name="T4" fmla="*/ 175 w 446"/>
              <a:gd name="T5" fmla="*/ 425 h 608"/>
              <a:gd name="T6" fmla="*/ 261 w 446"/>
              <a:gd name="T7" fmla="*/ 428 h 608"/>
              <a:gd name="T8" fmla="*/ 280 w 446"/>
              <a:gd name="T9" fmla="*/ 393 h 608"/>
              <a:gd name="T10" fmla="*/ 328 w 446"/>
              <a:gd name="T11" fmla="*/ 304 h 608"/>
              <a:gd name="T12" fmla="*/ 223 w 446"/>
              <a:gd name="T13" fmla="*/ 93 h 608"/>
              <a:gd name="T14" fmla="*/ 184 w 446"/>
              <a:gd name="T15" fmla="*/ 456 h 608"/>
              <a:gd name="T16" fmla="*/ 141 w 446"/>
              <a:gd name="T17" fmla="*/ 405 h 608"/>
              <a:gd name="T18" fmla="*/ 94 w 446"/>
              <a:gd name="T19" fmla="*/ 319 h 608"/>
              <a:gd name="T20" fmla="*/ 223 w 446"/>
              <a:gd name="T21" fmla="*/ 65 h 608"/>
              <a:gd name="T22" fmla="*/ 351 w 446"/>
              <a:gd name="T23" fmla="*/ 319 h 608"/>
              <a:gd name="T24" fmla="*/ 305 w 446"/>
              <a:gd name="T25" fmla="*/ 405 h 608"/>
              <a:gd name="T26" fmla="*/ 261 w 446"/>
              <a:gd name="T27" fmla="*/ 456 h 608"/>
              <a:gd name="T28" fmla="*/ 159 w 446"/>
              <a:gd name="T29" fmla="*/ 545 h 608"/>
              <a:gd name="T30" fmla="*/ 267 w 446"/>
              <a:gd name="T31" fmla="*/ 566 h 608"/>
              <a:gd name="T32" fmla="*/ 267 w 446"/>
              <a:gd name="T33" fmla="*/ 524 h 608"/>
              <a:gd name="T34" fmla="*/ 172 w 446"/>
              <a:gd name="T35" fmla="*/ 558 h 608"/>
              <a:gd name="T36" fmla="*/ 276 w 446"/>
              <a:gd name="T37" fmla="*/ 558 h 608"/>
              <a:gd name="T38" fmla="*/ 289 w 446"/>
              <a:gd name="T39" fmla="*/ 545 h 608"/>
              <a:gd name="T40" fmla="*/ 159 w 446"/>
              <a:gd name="T41" fmla="*/ 480 h 608"/>
              <a:gd name="T42" fmla="*/ 289 w 446"/>
              <a:gd name="T43" fmla="*/ 545 h 608"/>
              <a:gd name="T44" fmla="*/ 287 w 446"/>
              <a:gd name="T45" fmla="*/ 254 h 608"/>
              <a:gd name="T46" fmla="*/ 244 w 446"/>
              <a:gd name="T47" fmla="*/ 298 h 608"/>
              <a:gd name="T48" fmla="*/ 202 w 446"/>
              <a:gd name="T49" fmla="*/ 298 h 608"/>
              <a:gd name="T50" fmla="*/ 158 w 446"/>
              <a:gd name="T51" fmla="*/ 254 h 608"/>
              <a:gd name="T52" fmla="*/ 158 w 446"/>
              <a:gd name="T53" fmla="*/ 212 h 608"/>
              <a:gd name="T54" fmla="*/ 202 w 446"/>
              <a:gd name="T55" fmla="*/ 168 h 608"/>
              <a:gd name="T56" fmla="*/ 244 w 446"/>
              <a:gd name="T57" fmla="*/ 168 h 608"/>
              <a:gd name="T58" fmla="*/ 287 w 446"/>
              <a:gd name="T59" fmla="*/ 212 h 608"/>
              <a:gd name="T60" fmla="*/ 428 w 446"/>
              <a:gd name="T61" fmla="*/ 206 h 608"/>
              <a:gd name="T62" fmla="*/ 405 w 446"/>
              <a:gd name="T63" fmla="*/ 226 h 608"/>
              <a:gd name="T64" fmla="*/ 428 w 446"/>
              <a:gd name="T65" fmla="*/ 239 h 608"/>
              <a:gd name="T66" fmla="*/ 428 w 446"/>
              <a:gd name="T67" fmla="*/ 206 h 608"/>
              <a:gd name="T68" fmla="*/ 379 w 446"/>
              <a:gd name="T69" fmla="*/ 90 h 608"/>
              <a:gd name="T70" fmla="*/ 356 w 446"/>
              <a:gd name="T71" fmla="*/ 67 h 608"/>
              <a:gd name="T72" fmla="*/ 362 w 446"/>
              <a:gd name="T73" fmla="*/ 107 h 608"/>
              <a:gd name="T74" fmla="*/ 239 w 446"/>
              <a:gd name="T75" fmla="*/ 44 h 608"/>
              <a:gd name="T76" fmla="*/ 222 w 446"/>
              <a:gd name="T77" fmla="*/ 0 h 608"/>
              <a:gd name="T78" fmla="*/ 206 w 446"/>
              <a:gd name="T79" fmla="*/ 44 h 608"/>
              <a:gd name="T80" fmla="*/ 81 w 446"/>
              <a:gd name="T81" fmla="*/ 109 h 608"/>
              <a:gd name="T82" fmla="*/ 89 w 446"/>
              <a:gd name="T83" fmla="*/ 69 h 608"/>
              <a:gd name="T84" fmla="*/ 65 w 446"/>
              <a:gd name="T85" fmla="*/ 93 h 608"/>
              <a:gd name="T86" fmla="*/ 39 w 446"/>
              <a:gd name="T87" fmla="*/ 226 h 608"/>
              <a:gd name="T88" fmla="*/ 17 w 446"/>
              <a:gd name="T89" fmla="*/ 206 h 608"/>
              <a:gd name="T90" fmla="*/ 17 w 446"/>
              <a:gd name="T91" fmla="*/ 239 h 608"/>
              <a:gd name="T92" fmla="*/ 39 w 446"/>
              <a:gd name="T93" fmla="*/ 226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46" h="608">
                <a:moveTo>
                  <a:pt x="223" y="93"/>
                </a:moveTo>
                <a:cubicBezTo>
                  <a:pt x="149" y="93"/>
                  <a:pt x="90" y="153"/>
                  <a:pt x="90" y="226"/>
                </a:cubicBezTo>
                <a:cubicBezTo>
                  <a:pt x="90" y="261"/>
                  <a:pt x="117" y="303"/>
                  <a:pt x="117" y="304"/>
                </a:cubicBezTo>
                <a:cubicBezTo>
                  <a:pt x="123" y="313"/>
                  <a:pt x="132" y="327"/>
                  <a:pt x="137" y="337"/>
                </a:cubicBezTo>
                <a:lnTo>
                  <a:pt x="165" y="393"/>
                </a:lnTo>
                <a:cubicBezTo>
                  <a:pt x="171" y="403"/>
                  <a:pt x="175" y="417"/>
                  <a:pt x="175" y="425"/>
                </a:cubicBezTo>
                <a:cubicBezTo>
                  <a:pt x="175" y="426"/>
                  <a:pt x="178" y="428"/>
                  <a:pt x="184" y="428"/>
                </a:cubicBezTo>
                <a:lnTo>
                  <a:pt x="261" y="428"/>
                </a:lnTo>
                <a:cubicBezTo>
                  <a:pt x="267" y="428"/>
                  <a:pt x="270" y="426"/>
                  <a:pt x="271" y="425"/>
                </a:cubicBezTo>
                <a:cubicBezTo>
                  <a:pt x="270" y="417"/>
                  <a:pt x="275" y="403"/>
                  <a:pt x="280" y="393"/>
                </a:cubicBezTo>
                <a:lnTo>
                  <a:pt x="309" y="337"/>
                </a:lnTo>
                <a:cubicBezTo>
                  <a:pt x="313" y="327"/>
                  <a:pt x="322" y="313"/>
                  <a:pt x="328" y="304"/>
                </a:cubicBezTo>
                <a:cubicBezTo>
                  <a:pt x="337" y="289"/>
                  <a:pt x="356" y="254"/>
                  <a:pt x="356" y="226"/>
                </a:cubicBezTo>
                <a:cubicBezTo>
                  <a:pt x="356" y="153"/>
                  <a:pt x="296" y="93"/>
                  <a:pt x="223" y="93"/>
                </a:cubicBezTo>
                <a:close/>
                <a:moveTo>
                  <a:pt x="261" y="456"/>
                </a:moveTo>
                <a:lnTo>
                  <a:pt x="184" y="456"/>
                </a:lnTo>
                <a:cubicBezTo>
                  <a:pt x="163" y="456"/>
                  <a:pt x="147" y="442"/>
                  <a:pt x="147" y="425"/>
                </a:cubicBezTo>
                <a:cubicBezTo>
                  <a:pt x="147" y="423"/>
                  <a:pt x="145" y="414"/>
                  <a:pt x="141" y="405"/>
                </a:cubicBezTo>
                <a:lnTo>
                  <a:pt x="112" y="349"/>
                </a:lnTo>
                <a:cubicBezTo>
                  <a:pt x="107" y="341"/>
                  <a:pt x="99" y="327"/>
                  <a:pt x="94" y="319"/>
                </a:cubicBezTo>
                <a:cubicBezTo>
                  <a:pt x="91" y="314"/>
                  <a:pt x="62" y="268"/>
                  <a:pt x="62" y="226"/>
                </a:cubicBezTo>
                <a:cubicBezTo>
                  <a:pt x="62" y="137"/>
                  <a:pt x="134" y="65"/>
                  <a:pt x="223" y="65"/>
                </a:cubicBezTo>
                <a:cubicBezTo>
                  <a:pt x="311" y="65"/>
                  <a:pt x="383" y="137"/>
                  <a:pt x="383" y="226"/>
                </a:cubicBezTo>
                <a:cubicBezTo>
                  <a:pt x="383" y="268"/>
                  <a:pt x="354" y="314"/>
                  <a:pt x="351" y="319"/>
                </a:cubicBezTo>
                <a:cubicBezTo>
                  <a:pt x="346" y="327"/>
                  <a:pt x="338" y="341"/>
                  <a:pt x="333" y="349"/>
                </a:cubicBezTo>
                <a:lnTo>
                  <a:pt x="305" y="405"/>
                </a:lnTo>
                <a:cubicBezTo>
                  <a:pt x="301" y="414"/>
                  <a:pt x="298" y="423"/>
                  <a:pt x="298" y="425"/>
                </a:cubicBezTo>
                <a:cubicBezTo>
                  <a:pt x="298" y="442"/>
                  <a:pt x="282" y="456"/>
                  <a:pt x="261" y="456"/>
                </a:cubicBezTo>
                <a:close/>
                <a:moveTo>
                  <a:pt x="180" y="524"/>
                </a:moveTo>
                <a:cubicBezTo>
                  <a:pt x="169" y="524"/>
                  <a:pt x="159" y="534"/>
                  <a:pt x="159" y="545"/>
                </a:cubicBezTo>
                <a:cubicBezTo>
                  <a:pt x="159" y="556"/>
                  <a:pt x="169" y="566"/>
                  <a:pt x="180" y="566"/>
                </a:cubicBezTo>
                <a:lnTo>
                  <a:pt x="267" y="566"/>
                </a:lnTo>
                <a:cubicBezTo>
                  <a:pt x="279" y="566"/>
                  <a:pt x="289" y="556"/>
                  <a:pt x="289" y="545"/>
                </a:cubicBezTo>
                <a:cubicBezTo>
                  <a:pt x="289" y="534"/>
                  <a:pt x="279" y="524"/>
                  <a:pt x="267" y="524"/>
                </a:cubicBezTo>
                <a:lnTo>
                  <a:pt x="180" y="524"/>
                </a:lnTo>
                <a:close/>
                <a:moveTo>
                  <a:pt x="172" y="558"/>
                </a:moveTo>
                <a:cubicBezTo>
                  <a:pt x="173" y="586"/>
                  <a:pt x="196" y="608"/>
                  <a:pt x="224" y="608"/>
                </a:cubicBezTo>
                <a:cubicBezTo>
                  <a:pt x="252" y="608"/>
                  <a:pt x="275" y="586"/>
                  <a:pt x="276" y="558"/>
                </a:cubicBezTo>
                <a:lnTo>
                  <a:pt x="172" y="558"/>
                </a:lnTo>
                <a:close/>
                <a:moveTo>
                  <a:pt x="289" y="545"/>
                </a:moveTo>
                <a:lnTo>
                  <a:pt x="159" y="545"/>
                </a:lnTo>
                <a:lnTo>
                  <a:pt x="159" y="480"/>
                </a:lnTo>
                <a:lnTo>
                  <a:pt x="289" y="480"/>
                </a:lnTo>
                <a:lnTo>
                  <a:pt x="289" y="545"/>
                </a:lnTo>
                <a:close/>
                <a:moveTo>
                  <a:pt x="309" y="233"/>
                </a:moveTo>
                <a:cubicBezTo>
                  <a:pt x="309" y="245"/>
                  <a:pt x="299" y="254"/>
                  <a:pt x="287" y="254"/>
                </a:cubicBezTo>
                <a:lnTo>
                  <a:pt x="244" y="254"/>
                </a:lnTo>
                <a:lnTo>
                  <a:pt x="244" y="298"/>
                </a:lnTo>
                <a:cubicBezTo>
                  <a:pt x="244" y="309"/>
                  <a:pt x="234" y="319"/>
                  <a:pt x="223" y="319"/>
                </a:cubicBezTo>
                <a:cubicBezTo>
                  <a:pt x="211" y="319"/>
                  <a:pt x="202" y="309"/>
                  <a:pt x="202" y="298"/>
                </a:cubicBezTo>
                <a:lnTo>
                  <a:pt x="202" y="254"/>
                </a:lnTo>
                <a:lnTo>
                  <a:pt x="158" y="254"/>
                </a:lnTo>
                <a:cubicBezTo>
                  <a:pt x="146" y="254"/>
                  <a:pt x="137" y="245"/>
                  <a:pt x="137" y="233"/>
                </a:cubicBezTo>
                <a:cubicBezTo>
                  <a:pt x="137" y="221"/>
                  <a:pt x="146" y="212"/>
                  <a:pt x="158" y="212"/>
                </a:cubicBezTo>
                <a:lnTo>
                  <a:pt x="202" y="212"/>
                </a:lnTo>
                <a:lnTo>
                  <a:pt x="202" y="168"/>
                </a:lnTo>
                <a:cubicBezTo>
                  <a:pt x="202" y="157"/>
                  <a:pt x="211" y="147"/>
                  <a:pt x="223" y="147"/>
                </a:cubicBezTo>
                <a:cubicBezTo>
                  <a:pt x="234" y="147"/>
                  <a:pt x="244" y="157"/>
                  <a:pt x="244" y="168"/>
                </a:cubicBezTo>
                <a:lnTo>
                  <a:pt x="244" y="212"/>
                </a:lnTo>
                <a:lnTo>
                  <a:pt x="287" y="212"/>
                </a:lnTo>
                <a:cubicBezTo>
                  <a:pt x="299" y="212"/>
                  <a:pt x="309" y="221"/>
                  <a:pt x="309" y="233"/>
                </a:cubicBezTo>
                <a:close/>
                <a:moveTo>
                  <a:pt x="428" y="206"/>
                </a:moveTo>
                <a:lnTo>
                  <a:pt x="404" y="206"/>
                </a:lnTo>
                <a:cubicBezTo>
                  <a:pt x="405" y="212"/>
                  <a:pt x="405" y="219"/>
                  <a:pt x="405" y="226"/>
                </a:cubicBezTo>
                <a:cubicBezTo>
                  <a:pt x="405" y="230"/>
                  <a:pt x="405" y="235"/>
                  <a:pt x="405" y="239"/>
                </a:cubicBezTo>
                <a:lnTo>
                  <a:pt x="428" y="239"/>
                </a:lnTo>
                <a:cubicBezTo>
                  <a:pt x="438" y="239"/>
                  <a:pt x="446" y="232"/>
                  <a:pt x="446" y="222"/>
                </a:cubicBezTo>
                <a:cubicBezTo>
                  <a:pt x="446" y="213"/>
                  <a:pt x="438" y="206"/>
                  <a:pt x="428" y="206"/>
                </a:cubicBezTo>
                <a:close/>
                <a:moveTo>
                  <a:pt x="362" y="107"/>
                </a:moveTo>
                <a:lnTo>
                  <a:pt x="379" y="90"/>
                </a:lnTo>
                <a:cubicBezTo>
                  <a:pt x="386" y="83"/>
                  <a:pt x="386" y="72"/>
                  <a:pt x="380" y="66"/>
                </a:cubicBezTo>
                <a:cubicBezTo>
                  <a:pt x="373" y="60"/>
                  <a:pt x="362" y="60"/>
                  <a:pt x="356" y="67"/>
                </a:cubicBezTo>
                <a:lnTo>
                  <a:pt x="338" y="84"/>
                </a:lnTo>
                <a:cubicBezTo>
                  <a:pt x="347" y="91"/>
                  <a:pt x="355" y="99"/>
                  <a:pt x="362" y="107"/>
                </a:cubicBezTo>
                <a:close/>
                <a:moveTo>
                  <a:pt x="222" y="43"/>
                </a:moveTo>
                <a:cubicBezTo>
                  <a:pt x="228" y="43"/>
                  <a:pt x="233" y="43"/>
                  <a:pt x="239" y="44"/>
                </a:cubicBezTo>
                <a:lnTo>
                  <a:pt x="239" y="18"/>
                </a:lnTo>
                <a:cubicBezTo>
                  <a:pt x="239" y="8"/>
                  <a:pt x="231" y="0"/>
                  <a:pt x="222" y="0"/>
                </a:cubicBezTo>
                <a:cubicBezTo>
                  <a:pt x="213" y="0"/>
                  <a:pt x="206" y="8"/>
                  <a:pt x="206" y="18"/>
                </a:cubicBezTo>
                <a:lnTo>
                  <a:pt x="206" y="44"/>
                </a:lnTo>
                <a:cubicBezTo>
                  <a:pt x="211" y="43"/>
                  <a:pt x="217" y="43"/>
                  <a:pt x="222" y="43"/>
                </a:cubicBezTo>
                <a:close/>
                <a:moveTo>
                  <a:pt x="81" y="109"/>
                </a:moveTo>
                <a:cubicBezTo>
                  <a:pt x="89" y="101"/>
                  <a:pt x="96" y="93"/>
                  <a:pt x="105" y="86"/>
                </a:cubicBezTo>
                <a:lnTo>
                  <a:pt x="89" y="69"/>
                </a:lnTo>
                <a:cubicBezTo>
                  <a:pt x="82" y="63"/>
                  <a:pt x="71" y="62"/>
                  <a:pt x="65" y="69"/>
                </a:cubicBezTo>
                <a:cubicBezTo>
                  <a:pt x="58" y="75"/>
                  <a:pt x="58" y="86"/>
                  <a:pt x="65" y="93"/>
                </a:cubicBezTo>
                <a:lnTo>
                  <a:pt x="81" y="109"/>
                </a:lnTo>
                <a:close/>
                <a:moveTo>
                  <a:pt x="39" y="226"/>
                </a:moveTo>
                <a:cubicBezTo>
                  <a:pt x="39" y="219"/>
                  <a:pt x="40" y="212"/>
                  <a:pt x="41" y="206"/>
                </a:cubicBezTo>
                <a:lnTo>
                  <a:pt x="17" y="206"/>
                </a:lnTo>
                <a:cubicBezTo>
                  <a:pt x="7" y="206"/>
                  <a:pt x="0" y="213"/>
                  <a:pt x="0" y="222"/>
                </a:cubicBezTo>
                <a:cubicBezTo>
                  <a:pt x="0" y="232"/>
                  <a:pt x="7" y="239"/>
                  <a:pt x="17" y="239"/>
                </a:cubicBezTo>
                <a:lnTo>
                  <a:pt x="40" y="239"/>
                </a:lnTo>
                <a:cubicBezTo>
                  <a:pt x="40" y="235"/>
                  <a:pt x="39" y="230"/>
                  <a:pt x="39" y="226"/>
                </a:cubicBezTo>
                <a:close/>
              </a:path>
            </a:pathLst>
          </a:custGeom>
          <a:solidFill>
            <a:srgbClr val="FFFFFF"/>
          </a:solidFill>
          <a:ln>
            <a:noFill/>
          </a:ln>
        </p:spPr>
        <p:txBody>
          <a:bodyPr vert="horz" wrap="square" lIns="91400" tIns="45700" rIns="91400" bIns="45700" numCol="1" anchor="t" anchorCtr="0" compatLnSpc="1">
            <a:prstTxWarp prst="textNoShape">
              <a:avLst/>
            </a:prstTxWarp>
          </a:bodyPr>
          <a:lstStyle/>
          <a:p>
            <a:endParaRPr lang="zh-CN" alt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67463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等腰三角形 2">
            <a:extLst>
              <a:ext uri="{FF2B5EF4-FFF2-40B4-BE49-F238E27FC236}">
                <a16:creationId xmlns:a16="http://schemas.microsoft.com/office/drawing/2014/main" id="{EF55D9A6-0A21-40B1-B182-ED7EA912CA12}"/>
              </a:ext>
            </a:extLst>
          </p:cNvPr>
          <p:cNvSpPr/>
          <p:nvPr/>
        </p:nvSpPr>
        <p:spPr bwMode="auto">
          <a:xfrm rot="2747878">
            <a:off x="931265" y="2330246"/>
            <a:ext cx="1323028" cy="1530812"/>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solidFill>
          <a:ln w="76200">
            <a:solidFill>
              <a:schemeClr val="bg1"/>
            </a:solidFill>
          </a:ln>
          <a:effectLst>
            <a:outerShdw blurRad="50800" dist="38100" dir="5400000" algn="t" rotWithShape="0">
              <a:prstClr val="black">
                <a:alpha val="40000"/>
              </a:prstClr>
            </a:outerShdw>
          </a:effectLst>
        </p:spPr>
        <p:txBody>
          <a:bodyPr wrap="none" lIns="91440" tIns="45720" rIns="91440" bIns="45720" anchor="ctr"/>
          <a:lstStyle/>
          <a:p>
            <a:pPr algn="ctr"/>
            <a:endParaRPr lang="zh-CN" altLang="en-US" sz="1467" kern="0" dirty="0">
              <a:solidFill>
                <a:srgbClr val="FFFFFF"/>
              </a:solidFill>
              <a:latin typeface="微软雅黑" pitchFamily="34" charset="-122"/>
              <a:ea typeface="微软雅黑" pitchFamily="34" charset="-122"/>
            </a:endParaRPr>
          </a:p>
        </p:txBody>
      </p:sp>
      <p:sp>
        <p:nvSpPr>
          <p:cNvPr id="26" name="TextBox 25"/>
          <p:cNvSpPr txBox="1"/>
          <p:nvPr/>
        </p:nvSpPr>
        <p:spPr>
          <a:xfrm>
            <a:off x="5025033" y="326555"/>
            <a:ext cx="2141933" cy="523220"/>
          </a:xfrm>
          <a:prstGeom prst="rect">
            <a:avLst/>
          </a:prstGeom>
          <a:noFill/>
        </p:spPr>
        <p:txBody>
          <a:bodyPr wrap="none" rtlCol="0">
            <a:spAutoFit/>
          </a:bodyPr>
          <a:lstStyle/>
          <a:p>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Conclusion</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sp>
        <p:nvSpPr>
          <p:cNvPr id="37" name="TextBox 9">
            <a:extLst>
              <a:ext uri="{FF2B5EF4-FFF2-40B4-BE49-F238E27FC236}">
                <a16:creationId xmlns:a16="http://schemas.microsoft.com/office/drawing/2014/main" id="{1884CB61-C795-4228-854C-91AE3CEEA521}"/>
              </a:ext>
            </a:extLst>
          </p:cNvPr>
          <p:cNvSpPr txBox="1"/>
          <p:nvPr/>
        </p:nvSpPr>
        <p:spPr>
          <a:xfrm>
            <a:off x="2572368" y="3339543"/>
            <a:ext cx="8970587" cy="1743747"/>
          </a:xfrm>
          <a:prstGeom prst="rect">
            <a:avLst/>
          </a:prstGeom>
          <a:noFill/>
        </p:spPr>
        <p:txBody>
          <a:bodyPr wrap="square" lIns="91440" tIns="45720" rIns="91440" bIns="45720" rtlCol="0">
            <a:spAutoFit/>
          </a:bodyPr>
          <a:lstStyle/>
          <a:p>
            <a:pPr>
              <a:lnSpc>
                <a:spcPct val="130000"/>
              </a:lnSpc>
            </a:pPr>
            <a:r>
              <a:rPr lang="en-US" altLang="zh-CN" sz="1400" dirty="0">
                <a:latin typeface="Arial" panose="020B0604020202020204" pitchFamily="34" charset="0"/>
                <a:cs typeface="Arial" panose="020B0604020202020204" pitchFamily="34" charset="0"/>
              </a:rPr>
              <a:t>Since </a:t>
            </a:r>
            <a:r>
              <a:rPr lang="en-US" altLang="zh-CN" sz="1400" b="1" dirty="0">
                <a:latin typeface="Arial" panose="020B0604020202020204" pitchFamily="34" charset="0"/>
                <a:cs typeface="Arial" panose="020B0604020202020204" pitchFamily="34" charset="0"/>
              </a:rPr>
              <a:t>each algorithm has different characteristics</a:t>
            </a:r>
            <a:r>
              <a:rPr lang="en-US" altLang="zh-CN" sz="1400" dirty="0">
                <a:latin typeface="Arial" panose="020B0604020202020204" pitchFamily="34" charset="0"/>
                <a:cs typeface="Arial" panose="020B0604020202020204" pitchFamily="34" charset="0"/>
              </a:rPr>
              <a:t>, it is very important to </a:t>
            </a:r>
            <a:r>
              <a:rPr lang="en-US" altLang="zh-CN" sz="1400" b="1" dirty="0">
                <a:latin typeface="Arial" panose="020B0604020202020204" pitchFamily="34" charset="0"/>
                <a:cs typeface="Arial" panose="020B0604020202020204" pitchFamily="34" charset="0"/>
              </a:rPr>
              <a:t>select the appropriate algorithm according to the actual situation</a:t>
            </a:r>
            <a:r>
              <a:rPr lang="en-US" altLang="zh-CN" sz="1400" dirty="0">
                <a:latin typeface="Arial" panose="020B0604020202020204" pitchFamily="34" charset="0"/>
                <a:cs typeface="Arial" panose="020B0604020202020204" pitchFamily="34" charset="0"/>
              </a:rPr>
              <a:t>.</a:t>
            </a:r>
          </a:p>
          <a:p>
            <a:pPr>
              <a:lnSpc>
                <a:spcPct val="130000"/>
              </a:lnSpc>
            </a:pPr>
            <a:endParaRPr lang="en-US" altLang="zh-CN" sz="1400" dirty="0">
              <a:latin typeface="Arial" panose="020B0604020202020204" pitchFamily="34" charset="0"/>
              <a:cs typeface="Arial" panose="020B0604020202020204" pitchFamily="34" charset="0"/>
            </a:endParaRPr>
          </a:p>
          <a:p>
            <a:pPr>
              <a:lnSpc>
                <a:spcPct val="130000"/>
              </a:lnSpc>
            </a:pPr>
            <a:r>
              <a:rPr lang="en-US" altLang="zh-CN" sz="1400" dirty="0">
                <a:latin typeface="Arial" panose="020B0604020202020204" pitchFamily="34" charset="0"/>
                <a:ea typeface="微软雅黑" pitchFamily="34" charset="-122"/>
                <a:cs typeface="Arial" panose="020B0604020202020204" pitchFamily="34" charset="0"/>
              </a:rPr>
              <a:t>For instance:</a:t>
            </a:r>
          </a:p>
          <a:p>
            <a:pPr>
              <a:lnSpc>
                <a:spcPct val="130000"/>
              </a:lnSpc>
            </a:pPr>
            <a:r>
              <a:rPr lang="en-US" altLang="zh-CN" sz="1400" dirty="0">
                <a:latin typeface="Arial" panose="020B0604020202020204" pitchFamily="34" charset="0"/>
                <a:ea typeface="微软雅黑" pitchFamily="34" charset="-122"/>
                <a:cs typeface="Arial" panose="020B0604020202020204" pitchFamily="34" charset="0"/>
              </a:rPr>
              <a:t>Stocks prediction </a:t>
            </a:r>
            <a:r>
              <a:rPr lang="en-US" altLang="zh-CN" sz="1400" dirty="0">
                <a:latin typeface="Arial" panose="020B0604020202020204" pitchFamily="34" charset="0"/>
                <a:ea typeface="微软雅黑" pitchFamily="34" charset="-122"/>
                <a:cs typeface="Arial" panose="020B0604020202020204" pitchFamily="34" charset="0"/>
                <a:sym typeface="Wingdings" panose="05000000000000000000" pitchFamily="2" charset="2"/>
              </a:rPr>
              <a:t> </a:t>
            </a:r>
            <a:r>
              <a:rPr lang="en-US" altLang="zh-CN" sz="1400" dirty="0">
                <a:latin typeface="Arial" panose="020B0604020202020204" pitchFamily="34" charset="0"/>
                <a:cs typeface="Arial" panose="020B0604020202020204" pitchFamily="34" charset="0"/>
              </a:rPr>
              <a:t>pay more attention to the precision of the algorithm</a:t>
            </a:r>
          </a:p>
          <a:p>
            <a:pPr>
              <a:lnSpc>
                <a:spcPct val="130000"/>
              </a:lnSpc>
            </a:pPr>
            <a:r>
              <a:rPr lang="en-US" altLang="zh-CN" sz="1400" dirty="0">
                <a:latin typeface="Arial" panose="020B0604020202020204" pitchFamily="34" charset="0"/>
                <a:ea typeface="微软雅黑" pitchFamily="34" charset="-122"/>
                <a:cs typeface="Arial" panose="020B0604020202020204" pitchFamily="34" charset="0"/>
              </a:rPr>
              <a:t>Disease diagnosis/Earthquake prediction </a:t>
            </a:r>
            <a:r>
              <a:rPr lang="en-US" altLang="zh-CN" sz="1400" dirty="0">
                <a:latin typeface="Arial" panose="020B0604020202020204" pitchFamily="34" charset="0"/>
                <a:ea typeface="微软雅黑" pitchFamily="34" charset="-122"/>
                <a:cs typeface="Arial" panose="020B0604020202020204" pitchFamily="34" charset="0"/>
                <a:sym typeface="Wingdings" panose="05000000000000000000" pitchFamily="2" charset="2"/>
              </a:rPr>
              <a:t> </a:t>
            </a:r>
            <a:r>
              <a:rPr lang="en-US" altLang="zh-CN" sz="1400" dirty="0">
                <a:latin typeface="Arial" panose="020B0604020202020204" pitchFamily="34" charset="0"/>
                <a:cs typeface="Arial" panose="020B0604020202020204" pitchFamily="34" charset="0"/>
              </a:rPr>
              <a:t>pay more attention to the recall of the algorithm</a:t>
            </a:r>
            <a:endParaRPr lang="zh-CN" altLang="en-US" sz="1400" dirty="0">
              <a:latin typeface="Arial" panose="020B0604020202020204" pitchFamily="34" charset="0"/>
              <a:ea typeface="微软雅黑" pitchFamily="34" charset="-122"/>
              <a:cs typeface="Arial" panose="020B0604020202020204" pitchFamily="34" charset="0"/>
            </a:endParaRPr>
          </a:p>
        </p:txBody>
      </p:sp>
      <p:sp>
        <p:nvSpPr>
          <p:cNvPr id="40" name="Freeform 11">
            <a:extLst>
              <a:ext uri="{FF2B5EF4-FFF2-40B4-BE49-F238E27FC236}">
                <a16:creationId xmlns:a16="http://schemas.microsoft.com/office/drawing/2014/main" id="{C93E0F47-32C5-41BF-A76E-40B7CCFD40C1}"/>
              </a:ext>
            </a:extLst>
          </p:cNvPr>
          <p:cNvSpPr>
            <a:spLocks noEditPoints="1"/>
          </p:cNvSpPr>
          <p:nvPr/>
        </p:nvSpPr>
        <p:spPr bwMode="auto">
          <a:xfrm>
            <a:off x="1262142" y="2863093"/>
            <a:ext cx="485157" cy="662077"/>
          </a:xfrm>
          <a:custGeom>
            <a:avLst/>
            <a:gdLst>
              <a:gd name="T0" fmla="*/ 90 w 446"/>
              <a:gd name="T1" fmla="*/ 226 h 608"/>
              <a:gd name="T2" fmla="*/ 137 w 446"/>
              <a:gd name="T3" fmla="*/ 337 h 608"/>
              <a:gd name="T4" fmla="*/ 175 w 446"/>
              <a:gd name="T5" fmla="*/ 425 h 608"/>
              <a:gd name="T6" fmla="*/ 261 w 446"/>
              <a:gd name="T7" fmla="*/ 428 h 608"/>
              <a:gd name="T8" fmla="*/ 280 w 446"/>
              <a:gd name="T9" fmla="*/ 393 h 608"/>
              <a:gd name="T10" fmla="*/ 328 w 446"/>
              <a:gd name="T11" fmla="*/ 304 h 608"/>
              <a:gd name="T12" fmla="*/ 223 w 446"/>
              <a:gd name="T13" fmla="*/ 93 h 608"/>
              <a:gd name="T14" fmla="*/ 184 w 446"/>
              <a:gd name="T15" fmla="*/ 456 h 608"/>
              <a:gd name="T16" fmla="*/ 141 w 446"/>
              <a:gd name="T17" fmla="*/ 405 h 608"/>
              <a:gd name="T18" fmla="*/ 94 w 446"/>
              <a:gd name="T19" fmla="*/ 319 h 608"/>
              <a:gd name="T20" fmla="*/ 223 w 446"/>
              <a:gd name="T21" fmla="*/ 65 h 608"/>
              <a:gd name="T22" fmla="*/ 351 w 446"/>
              <a:gd name="T23" fmla="*/ 319 h 608"/>
              <a:gd name="T24" fmla="*/ 305 w 446"/>
              <a:gd name="T25" fmla="*/ 405 h 608"/>
              <a:gd name="T26" fmla="*/ 261 w 446"/>
              <a:gd name="T27" fmla="*/ 456 h 608"/>
              <a:gd name="T28" fmla="*/ 159 w 446"/>
              <a:gd name="T29" fmla="*/ 545 h 608"/>
              <a:gd name="T30" fmla="*/ 267 w 446"/>
              <a:gd name="T31" fmla="*/ 566 h 608"/>
              <a:gd name="T32" fmla="*/ 267 w 446"/>
              <a:gd name="T33" fmla="*/ 524 h 608"/>
              <a:gd name="T34" fmla="*/ 172 w 446"/>
              <a:gd name="T35" fmla="*/ 558 h 608"/>
              <a:gd name="T36" fmla="*/ 276 w 446"/>
              <a:gd name="T37" fmla="*/ 558 h 608"/>
              <a:gd name="T38" fmla="*/ 289 w 446"/>
              <a:gd name="T39" fmla="*/ 545 h 608"/>
              <a:gd name="T40" fmla="*/ 159 w 446"/>
              <a:gd name="T41" fmla="*/ 480 h 608"/>
              <a:gd name="T42" fmla="*/ 289 w 446"/>
              <a:gd name="T43" fmla="*/ 545 h 608"/>
              <a:gd name="T44" fmla="*/ 287 w 446"/>
              <a:gd name="T45" fmla="*/ 254 h 608"/>
              <a:gd name="T46" fmla="*/ 244 w 446"/>
              <a:gd name="T47" fmla="*/ 298 h 608"/>
              <a:gd name="T48" fmla="*/ 202 w 446"/>
              <a:gd name="T49" fmla="*/ 298 h 608"/>
              <a:gd name="T50" fmla="*/ 158 w 446"/>
              <a:gd name="T51" fmla="*/ 254 h 608"/>
              <a:gd name="T52" fmla="*/ 158 w 446"/>
              <a:gd name="T53" fmla="*/ 212 h 608"/>
              <a:gd name="T54" fmla="*/ 202 w 446"/>
              <a:gd name="T55" fmla="*/ 168 h 608"/>
              <a:gd name="T56" fmla="*/ 244 w 446"/>
              <a:gd name="T57" fmla="*/ 168 h 608"/>
              <a:gd name="T58" fmla="*/ 287 w 446"/>
              <a:gd name="T59" fmla="*/ 212 h 608"/>
              <a:gd name="T60" fmla="*/ 428 w 446"/>
              <a:gd name="T61" fmla="*/ 206 h 608"/>
              <a:gd name="T62" fmla="*/ 405 w 446"/>
              <a:gd name="T63" fmla="*/ 226 h 608"/>
              <a:gd name="T64" fmla="*/ 428 w 446"/>
              <a:gd name="T65" fmla="*/ 239 h 608"/>
              <a:gd name="T66" fmla="*/ 428 w 446"/>
              <a:gd name="T67" fmla="*/ 206 h 608"/>
              <a:gd name="T68" fmla="*/ 379 w 446"/>
              <a:gd name="T69" fmla="*/ 90 h 608"/>
              <a:gd name="T70" fmla="*/ 356 w 446"/>
              <a:gd name="T71" fmla="*/ 67 h 608"/>
              <a:gd name="T72" fmla="*/ 362 w 446"/>
              <a:gd name="T73" fmla="*/ 107 h 608"/>
              <a:gd name="T74" fmla="*/ 239 w 446"/>
              <a:gd name="T75" fmla="*/ 44 h 608"/>
              <a:gd name="T76" fmla="*/ 222 w 446"/>
              <a:gd name="T77" fmla="*/ 0 h 608"/>
              <a:gd name="T78" fmla="*/ 206 w 446"/>
              <a:gd name="T79" fmla="*/ 44 h 608"/>
              <a:gd name="T80" fmla="*/ 81 w 446"/>
              <a:gd name="T81" fmla="*/ 109 h 608"/>
              <a:gd name="T82" fmla="*/ 89 w 446"/>
              <a:gd name="T83" fmla="*/ 69 h 608"/>
              <a:gd name="T84" fmla="*/ 65 w 446"/>
              <a:gd name="T85" fmla="*/ 93 h 608"/>
              <a:gd name="T86" fmla="*/ 39 w 446"/>
              <a:gd name="T87" fmla="*/ 226 h 608"/>
              <a:gd name="T88" fmla="*/ 17 w 446"/>
              <a:gd name="T89" fmla="*/ 206 h 608"/>
              <a:gd name="T90" fmla="*/ 17 w 446"/>
              <a:gd name="T91" fmla="*/ 239 h 608"/>
              <a:gd name="T92" fmla="*/ 39 w 446"/>
              <a:gd name="T93" fmla="*/ 226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46" h="608">
                <a:moveTo>
                  <a:pt x="223" y="93"/>
                </a:moveTo>
                <a:cubicBezTo>
                  <a:pt x="149" y="93"/>
                  <a:pt x="90" y="153"/>
                  <a:pt x="90" y="226"/>
                </a:cubicBezTo>
                <a:cubicBezTo>
                  <a:pt x="90" y="261"/>
                  <a:pt x="117" y="303"/>
                  <a:pt x="117" y="304"/>
                </a:cubicBezTo>
                <a:cubicBezTo>
                  <a:pt x="123" y="313"/>
                  <a:pt x="132" y="327"/>
                  <a:pt x="137" y="337"/>
                </a:cubicBezTo>
                <a:lnTo>
                  <a:pt x="165" y="393"/>
                </a:lnTo>
                <a:cubicBezTo>
                  <a:pt x="171" y="403"/>
                  <a:pt x="175" y="417"/>
                  <a:pt x="175" y="425"/>
                </a:cubicBezTo>
                <a:cubicBezTo>
                  <a:pt x="175" y="426"/>
                  <a:pt x="178" y="428"/>
                  <a:pt x="184" y="428"/>
                </a:cubicBezTo>
                <a:lnTo>
                  <a:pt x="261" y="428"/>
                </a:lnTo>
                <a:cubicBezTo>
                  <a:pt x="267" y="428"/>
                  <a:pt x="270" y="426"/>
                  <a:pt x="271" y="425"/>
                </a:cubicBezTo>
                <a:cubicBezTo>
                  <a:pt x="270" y="417"/>
                  <a:pt x="275" y="403"/>
                  <a:pt x="280" y="393"/>
                </a:cubicBezTo>
                <a:lnTo>
                  <a:pt x="309" y="337"/>
                </a:lnTo>
                <a:cubicBezTo>
                  <a:pt x="313" y="327"/>
                  <a:pt x="322" y="313"/>
                  <a:pt x="328" y="304"/>
                </a:cubicBezTo>
                <a:cubicBezTo>
                  <a:pt x="337" y="289"/>
                  <a:pt x="356" y="254"/>
                  <a:pt x="356" y="226"/>
                </a:cubicBezTo>
                <a:cubicBezTo>
                  <a:pt x="356" y="153"/>
                  <a:pt x="296" y="93"/>
                  <a:pt x="223" y="93"/>
                </a:cubicBezTo>
                <a:close/>
                <a:moveTo>
                  <a:pt x="261" y="456"/>
                </a:moveTo>
                <a:lnTo>
                  <a:pt x="184" y="456"/>
                </a:lnTo>
                <a:cubicBezTo>
                  <a:pt x="163" y="456"/>
                  <a:pt x="147" y="442"/>
                  <a:pt x="147" y="425"/>
                </a:cubicBezTo>
                <a:cubicBezTo>
                  <a:pt x="147" y="423"/>
                  <a:pt x="145" y="414"/>
                  <a:pt x="141" y="405"/>
                </a:cubicBezTo>
                <a:lnTo>
                  <a:pt x="112" y="349"/>
                </a:lnTo>
                <a:cubicBezTo>
                  <a:pt x="107" y="341"/>
                  <a:pt x="99" y="327"/>
                  <a:pt x="94" y="319"/>
                </a:cubicBezTo>
                <a:cubicBezTo>
                  <a:pt x="91" y="314"/>
                  <a:pt x="62" y="268"/>
                  <a:pt x="62" y="226"/>
                </a:cubicBezTo>
                <a:cubicBezTo>
                  <a:pt x="62" y="137"/>
                  <a:pt x="134" y="65"/>
                  <a:pt x="223" y="65"/>
                </a:cubicBezTo>
                <a:cubicBezTo>
                  <a:pt x="311" y="65"/>
                  <a:pt x="383" y="137"/>
                  <a:pt x="383" y="226"/>
                </a:cubicBezTo>
                <a:cubicBezTo>
                  <a:pt x="383" y="268"/>
                  <a:pt x="354" y="314"/>
                  <a:pt x="351" y="319"/>
                </a:cubicBezTo>
                <a:cubicBezTo>
                  <a:pt x="346" y="327"/>
                  <a:pt x="338" y="341"/>
                  <a:pt x="333" y="349"/>
                </a:cubicBezTo>
                <a:lnTo>
                  <a:pt x="305" y="405"/>
                </a:lnTo>
                <a:cubicBezTo>
                  <a:pt x="301" y="414"/>
                  <a:pt x="298" y="423"/>
                  <a:pt x="298" y="425"/>
                </a:cubicBezTo>
                <a:cubicBezTo>
                  <a:pt x="298" y="442"/>
                  <a:pt x="282" y="456"/>
                  <a:pt x="261" y="456"/>
                </a:cubicBezTo>
                <a:close/>
                <a:moveTo>
                  <a:pt x="180" y="524"/>
                </a:moveTo>
                <a:cubicBezTo>
                  <a:pt x="169" y="524"/>
                  <a:pt x="159" y="534"/>
                  <a:pt x="159" y="545"/>
                </a:cubicBezTo>
                <a:cubicBezTo>
                  <a:pt x="159" y="556"/>
                  <a:pt x="169" y="566"/>
                  <a:pt x="180" y="566"/>
                </a:cubicBezTo>
                <a:lnTo>
                  <a:pt x="267" y="566"/>
                </a:lnTo>
                <a:cubicBezTo>
                  <a:pt x="279" y="566"/>
                  <a:pt x="289" y="556"/>
                  <a:pt x="289" y="545"/>
                </a:cubicBezTo>
                <a:cubicBezTo>
                  <a:pt x="289" y="534"/>
                  <a:pt x="279" y="524"/>
                  <a:pt x="267" y="524"/>
                </a:cubicBezTo>
                <a:lnTo>
                  <a:pt x="180" y="524"/>
                </a:lnTo>
                <a:close/>
                <a:moveTo>
                  <a:pt x="172" y="558"/>
                </a:moveTo>
                <a:cubicBezTo>
                  <a:pt x="173" y="586"/>
                  <a:pt x="196" y="608"/>
                  <a:pt x="224" y="608"/>
                </a:cubicBezTo>
                <a:cubicBezTo>
                  <a:pt x="252" y="608"/>
                  <a:pt x="275" y="586"/>
                  <a:pt x="276" y="558"/>
                </a:cubicBezTo>
                <a:lnTo>
                  <a:pt x="172" y="558"/>
                </a:lnTo>
                <a:close/>
                <a:moveTo>
                  <a:pt x="289" y="545"/>
                </a:moveTo>
                <a:lnTo>
                  <a:pt x="159" y="545"/>
                </a:lnTo>
                <a:lnTo>
                  <a:pt x="159" y="480"/>
                </a:lnTo>
                <a:lnTo>
                  <a:pt x="289" y="480"/>
                </a:lnTo>
                <a:lnTo>
                  <a:pt x="289" y="545"/>
                </a:lnTo>
                <a:close/>
                <a:moveTo>
                  <a:pt x="309" y="233"/>
                </a:moveTo>
                <a:cubicBezTo>
                  <a:pt x="309" y="245"/>
                  <a:pt x="299" y="254"/>
                  <a:pt x="287" y="254"/>
                </a:cubicBezTo>
                <a:lnTo>
                  <a:pt x="244" y="254"/>
                </a:lnTo>
                <a:lnTo>
                  <a:pt x="244" y="298"/>
                </a:lnTo>
                <a:cubicBezTo>
                  <a:pt x="244" y="309"/>
                  <a:pt x="234" y="319"/>
                  <a:pt x="223" y="319"/>
                </a:cubicBezTo>
                <a:cubicBezTo>
                  <a:pt x="211" y="319"/>
                  <a:pt x="202" y="309"/>
                  <a:pt x="202" y="298"/>
                </a:cubicBezTo>
                <a:lnTo>
                  <a:pt x="202" y="254"/>
                </a:lnTo>
                <a:lnTo>
                  <a:pt x="158" y="254"/>
                </a:lnTo>
                <a:cubicBezTo>
                  <a:pt x="146" y="254"/>
                  <a:pt x="137" y="245"/>
                  <a:pt x="137" y="233"/>
                </a:cubicBezTo>
                <a:cubicBezTo>
                  <a:pt x="137" y="221"/>
                  <a:pt x="146" y="212"/>
                  <a:pt x="158" y="212"/>
                </a:cubicBezTo>
                <a:lnTo>
                  <a:pt x="202" y="212"/>
                </a:lnTo>
                <a:lnTo>
                  <a:pt x="202" y="168"/>
                </a:lnTo>
                <a:cubicBezTo>
                  <a:pt x="202" y="157"/>
                  <a:pt x="211" y="147"/>
                  <a:pt x="223" y="147"/>
                </a:cubicBezTo>
                <a:cubicBezTo>
                  <a:pt x="234" y="147"/>
                  <a:pt x="244" y="157"/>
                  <a:pt x="244" y="168"/>
                </a:cubicBezTo>
                <a:lnTo>
                  <a:pt x="244" y="212"/>
                </a:lnTo>
                <a:lnTo>
                  <a:pt x="287" y="212"/>
                </a:lnTo>
                <a:cubicBezTo>
                  <a:pt x="299" y="212"/>
                  <a:pt x="309" y="221"/>
                  <a:pt x="309" y="233"/>
                </a:cubicBezTo>
                <a:close/>
                <a:moveTo>
                  <a:pt x="428" y="206"/>
                </a:moveTo>
                <a:lnTo>
                  <a:pt x="404" y="206"/>
                </a:lnTo>
                <a:cubicBezTo>
                  <a:pt x="405" y="212"/>
                  <a:pt x="405" y="219"/>
                  <a:pt x="405" y="226"/>
                </a:cubicBezTo>
                <a:cubicBezTo>
                  <a:pt x="405" y="230"/>
                  <a:pt x="405" y="235"/>
                  <a:pt x="405" y="239"/>
                </a:cubicBezTo>
                <a:lnTo>
                  <a:pt x="428" y="239"/>
                </a:lnTo>
                <a:cubicBezTo>
                  <a:pt x="438" y="239"/>
                  <a:pt x="446" y="232"/>
                  <a:pt x="446" y="222"/>
                </a:cubicBezTo>
                <a:cubicBezTo>
                  <a:pt x="446" y="213"/>
                  <a:pt x="438" y="206"/>
                  <a:pt x="428" y="206"/>
                </a:cubicBezTo>
                <a:close/>
                <a:moveTo>
                  <a:pt x="362" y="107"/>
                </a:moveTo>
                <a:lnTo>
                  <a:pt x="379" y="90"/>
                </a:lnTo>
                <a:cubicBezTo>
                  <a:pt x="386" y="83"/>
                  <a:pt x="386" y="72"/>
                  <a:pt x="380" y="66"/>
                </a:cubicBezTo>
                <a:cubicBezTo>
                  <a:pt x="373" y="60"/>
                  <a:pt x="362" y="60"/>
                  <a:pt x="356" y="67"/>
                </a:cubicBezTo>
                <a:lnTo>
                  <a:pt x="338" y="84"/>
                </a:lnTo>
                <a:cubicBezTo>
                  <a:pt x="347" y="91"/>
                  <a:pt x="355" y="99"/>
                  <a:pt x="362" y="107"/>
                </a:cubicBezTo>
                <a:close/>
                <a:moveTo>
                  <a:pt x="222" y="43"/>
                </a:moveTo>
                <a:cubicBezTo>
                  <a:pt x="228" y="43"/>
                  <a:pt x="233" y="43"/>
                  <a:pt x="239" y="44"/>
                </a:cubicBezTo>
                <a:lnTo>
                  <a:pt x="239" y="18"/>
                </a:lnTo>
                <a:cubicBezTo>
                  <a:pt x="239" y="8"/>
                  <a:pt x="231" y="0"/>
                  <a:pt x="222" y="0"/>
                </a:cubicBezTo>
                <a:cubicBezTo>
                  <a:pt x="213" y="0"/>
                  <a:pt x="206" y="8"/>
                  <a:pt x="206" y="18"/>
                </a:cubicBezTo>
                <a:lnTo>
                  <a:pt x="206" y="44"/>
                </a:lnTo>
                <a:cubicBezTo>
                  <a:pt x="211" y="43"/>
                  <a:pt x="217" y="43"/>
                  <a:pt x="222" y="43"/>
                </a:cubicBezTo>
                <a:close/>
                <a:moveTo>
                  <a:pt x="81" y="109"/>
                </a:moveTo>
                <a:cubicBezTo>
                  <a:pt x="89" y="101"/>
                  <a:pt x="96" y="93"/>
                  <a:pt x="105" y="86"/>
                </a:cubicBezTo>
                <a:lnTo>
                  <a:pt x="89" y="69"/>
                </a:lnTo>
                <a:cubicBezTo>
                  <a:pt x="82" y="63"/>
                  <a:pt x="71" y="62"/>
                  <a:pt x="65" y="69"/>
                </a:cubicBezTo>
                <a:cubicBezTo>
                  <a:pt x="58" y="75"/>
                  <a:pt x="58" y="86"/>
                  <a:pt x="65" y="93"/>
                </a:cubicBezTo>
                <a:lnTo>
                  <a:pt x="81" y="109"/>
                </a:lnTo>
                <a:close/>
                <a:moveTo>
                  <a:pt x="39" y="226"/>
                </a:moveTo>
                <a:cubicBezTo>
                  <a:pt x="39" y="219"/>
                  <a:pt x="40" y="212"/>
                  <a:pt x="41" y="206"/>
                </a:cubicBezTo>
                <a:lnTo>
                  <a:pt x="17" y="206"/>
                </a:lnTo>
                <a:cubicBezTo>
                  <a:pt x="7" y="206"/>
                  <a:pt x="0" y="213"/>
                  <a:pt x="0" y="222"/>
                </a:cubicBezTo>
                <a:cubicBezTo>
                  <a:pt x="0" y="232"/>
                  <a:pt x="7" y="239"/>
                  <a:pt x="17" y="239"/>
                </a:cubicBezTo>
                <a:lnTo>
                  <a:pt x="40" y="239"/>
                </a:lnTo>
                <a:cubicBezTo>
                  <a:pt x="40" y="235"/>
                  <a:pt x="39" y="230"/>
                  <a:pt x="39" y="226"/>
                </a:cubicBezTo>
                <a:close/>
              </a:path>
            </a:pathLst>
          </a:custGeom>
          <a:solidFill>
            <a:srgbClr val="FFFFFF"/>
          </a:solidFill>
          <a:ln>
            <a:noFill/>
          </a:ln>
        </p:spPr>
        <p:txBody>
          <a:bodyPr vert="horz" wrap="square" lIns="91400" tIns="45700" rIns="91400" bIns="45700" numCol="1" anchor="t" anchorCtr="0" compatLnSpc="1">
            <a:prstTxWarp prst="textNoShape">
              <a:avLst/>
            </a:prstTxWarp>
          </a:bodyPr>
          <a:lstStyle/>
          <a:p>
            <a:endParaRPr lang="zh-CN" altLang="en-US" sz="2400">
              <a:latin typeface="Arial" panose="020B0604020202020204" pitchFamily="34" charset="0"/>
              <a:cs typeface="Arial" panose="020B0604020202020204" pitchFamily="34" charset="0"/>
            </a:endParaRPr>
          </a:p>
        </p:txBody>
      </p:sp>
      <p:sp>
        <p:nvSpPr>
          <p:cNvPr id="42" name="矩形 41">
            <a:extLst>
              <a:ext uri="{FF2B5EF4-FFF2-40B4-BE49-F238E27FC236}">
                <a16:creationId xmlns:a16="http://schemas.microsoft.com/office/drawing/2014/main" id="{5130B949-70BB-4617-962F-E54D3C713031}"/>
              </a:ext>
            </a:extLst>
          </p:cNvPr>
          <p:cNvSpPr/>
          <p:nvPr/>
        </p:nvSpPr>
        <p:spPr bwMode="auto">
          <a:xfrm>
            <a:off x="2610441" y="2572432"/>
            <a:ext cx="8394632" cy="523220"/>
          </a:xfrm>
          <a:prstGeom prst="rect">
            <a:avLst/>
          </a:prstGeom>
          <a:solidFill>
            <a:schemeClr val="accent1"/>
          </a:solidFill>
          <a:ln w="38100" cap="flat" cmpd="sng" algn="ctr">
            <a:solidFill>
              <a:schemeClr val="bg1"/>
            </a:solidFill>
            <a:prstDash val="solid"/>
            <a:round/>
            <a:headEnd type="none" w="med" len="med"/>
            <a:tailEnd type="none" w="med" len="med"/>
          </a:ln>
          <a:effectLst>
            <a:outerShdw blurRad="127000" dist="38100" dir="8100000" algn="tr" rotWithShape="0">
              <a:prstClr val="black">
                <a:alpha val="40000"/>
              </a:prstClr>
            </a:outerShdw>
          </a:effectLst>
        </p:spPr>
        <p:txBody>
          <a:bodyPr vert="horz" wrap="square" lIns="121920" tIns="60960" rIns="121920" bIns="60960" numCol="1" rtlCol="0" anchor="t" anchorCtr="0" compatLnSpc="1">
            <a:prstTxWarp prst="textNoShape">
              <a:avLst/>
            </a:prstTxWarp>
          </a:bodyPr>
          <a:lstStyle/>
          <a:p>
            <a:pPr algn="ctr" fontAlgn="base">
              <a:spcBef>
                <a:spcPct val="0"/>
              </a:spcBef>
              <a:spcAft>
                <a:spcPct val="0"/>
              </a:spcAft>
            </a:pPr>
            <a:r>
              <a:rPr lang="en-US" altLang="zh-CN" sz="2000" b="1" dirty="0">
                <a:solidFill>
                  <a:srgbClr val="FFFFFF"/>
                </a:solidFill>
                <a:effectLst/>
                <a:latin typeface="Calibri" panose="020F0502020204030204" pitchFamily="34" charset="0"/>
                <a:ea typeface="等线" panose="02010600030101010101" pitchFamily="2" charset="-122"/>
              </a:rPr>
              <a:t>The selection of the algorithm should come according to the actual situation</a:t>
            </a:r>
            <a:endParaRPr lang="zh-CN" altLang="en-US" sz="2000" b="1" dirty="0">
              <a:solidFill>
                <a:srgbClr val="FFFFFF"/>
              </a:solidFill>
              <a:latin typeface="微软雅黑" pitchFamily="34" charset="-122"/>
              <a:ea typeface="微软雅黑" pitchFamily="34" charset="-122"/>
            </a:endParaRPr>
          </a:p>
          <a:p>
            <a:pPr algn="ctr" fontAlgn="base">
              <a:spcBef>
                <a:spcPct val="0"/>
              </a:spcBef>
              <a:spcAft>
                <a:spcPct val="0"/>
              </a:spcAft>
            </a:pPr>
            <a:endParaRPr lang="zh-CN" altLang="en-US" sz="2133" b="1" dirty="0">
              <a:solidFill>
                <a:srgbClr val="FFFFFF"/>
              </a:solidFill>
              <a:latin typeface="微软雅黑" pitchFamily="34" charset="-122"/>
              <a:ea typeface="微软雅黑" pitchFamily="34" charset="-122"/>
            </a:endParaRPr>
          </a:p>
        </p:txBody>
      </p:sp>
    </p:spTree>
    <p:extLst>
      <p:ext uri="{BB962C8B-B14F-4D97-AF65-F5344CB8AC3E}">
        <p14:creationId xmlns:p14="http://schemas.microsoft.com/office/powerpoint/2010/main" val="27741070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rot="5400000">
            <a:off x="2410489" y="3756053"/>
            <a:ext cx="3570363"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5400000">
            <a:off x="5750979" y="3756053"/>
            <a:ext cx="3570363"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11 Rectángulo"/>
          <p:cNvSpPr/>
          <p:nvPr/>
        </p:nvSpPr>
        <p:spPr>
          <a:xfrm>
            <a:off x="1157645" y="1970874"/>
            <a:ext cx="2634945" cy="1050453"/>
          </a:xfrm>
          <a:prstGeom prst="rect">
            <a:avLst/>
          </a:prstGeom>
          <a:solidFill>
            <a:schemeClr val="accent1"/>
          </a:solidFill>
          <a:ln w="63500">
            <a:solidFill>
              <a:schemeClr val="bg1"/>
            </a:solidFill>
          </a:ln>
          <a:effectLst>
            <a:outerShdw blurRad="127000" dist="38100" dir="8100000" algn="tr"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lIns="91428" tIns="45713" rIns="91428" bIns="45713"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lvl="0" algn="ctr" fontAlgn="base">
              <a:spcBef>
                <a:spcPct val="0"/>
              </a:spcBef>
              <a:spcAft>
                <a:spcPct val="0"/>
              </a:spcAft>
              <a:defRPr/>
            </a:pPr>
            <a:r>
              <a:rPr lang="en-US" altLang="zh-CN" sz="2400" b="1" kern="0" dirty="0">
                <a:solidFill>
                  <a:schemeClr val="bg1"/>
                </a:solidFill>
                <a:ea typeface="微软雅黑" panose="020B0503020204020204" pitchFamily="34" charset="-122"/>
                <a:cs typeface="Arial" panose="020B0604020202020204" pitchFamily="34" charset="0"/>
              </a:rPr>
              <a:t>Analysis</a:t>
            </a:r>
            <a:endParaRPr lang="en-US" altLang="zh-CN" sz="1467" kern="0" dirty="0">
              <a:solidFill>
                <a:schemeClr val="bg1"/>
              </a:solidFill>
              <a:ea typeface="微软雅黑" panose="020B0503020204020204" pitchFamily="34" charset="-122"/>
              <a:cs typeface="Arial" panose="020B0604020202020204" pitchFamily="34" charset="0"/>
            </a:endParaRPr>
          </a:p>
        </p:txBody>
      </p:sp>
      <p:sp>
        <p:nvSpPr>
          <p:cNvPr id="23" name="矩形 22"/>
          <p:cNvSpPr/>
          <p:nvPr/>
        </p:nvSpPr>
        <p:spPr>
          <a:xfrm>
            <a:off x="1157645" y="3425119"/>
            <a:ext cx="2634945" cy="995401"/>
          </a:xfrm>
          <a:prstGeom prst="rect">
            <a:avLst/>
          </a:prstGeom>
        </p:spPr>
        <p:txBody>
          <a:bodyPr wrap="square">
            <a:spAutoFit/>
          </a:bodyPr>
          <a:lstStyle/>
          <a:p>
            <a:r>
              <a:rPr lang="en-US" altLang="zh-CN" sz="1467"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Lack of experience in related fields may lead to insufficient accuracy in the process of analyzing results</a:t>
            </a:r>
          </a:p>
        </p:txBody>
      </p:sp>
      <p:sp>
        <p:nvSpPr>
          <p:cNvPr id="24" name="42 Rectángulo"/>
          <p:cNvSpPr/>
          <p:nvPr/>
        </p:nvSpPr>
        <p:spPr>
          <a:xfrm>
            <a:off x="4524196" y="1970875"/>
            <a:ext cx="2634947" cy="1050453"/>
          </a:xfrm>
          <a:prstGeom prst="rect">
            <a:avLst/>
          </a:prstGeom>
          <a:solidFill>
            <a:schemeClr val="accent2"/>
          </a:solidFill>
          <a:ln w="63500">
            <a:solidFill>
              <a:schemeClr val="bg1"/>
            </a:solidFill>
          </a:ln>
          <a:effectLst>
            <a:outerShdw blurRad="127000" dist="38100" dir="8100000" algn="tr"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lIns="91428" tIns="45713" rIns="91428" bIns="45713" anchor="ctr"/>
          <a:lstStyle/>
          <a:p>
            <a:pPr lvl="0" algn="ctr" eaLnBrk="0" fontAlgn="base" hangingPunct="0">
              <a:spcBef>
                <a:spcPct val="0"/>
              </a:spcBef>
              <a:spcAft>
                <a:spcPct val="0"/>
              </a:spcAft>
              <a:defRPr/>
            </a:pPr>
            <a:r>
              <a:rPr lang="en-US" altLang="zh-CN" sz="2400"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Data Pre-processing</a:t>
            </a:r>
            <a:endParaRPr lang="en-US" altLang="zh-CN" sz="1467" kern="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27" name="矩形 26"/>
          <p:cNvSpPr/>
          <p:nvPr/>
        </p:nvSpPr>
        <p:spPr>
          <a:xfrm>
            <a:off x="4535296" y="3425119"/>
            <a:ext cx="2708185" cy="2124236"/>
          </a:xfrm>
          <a:prstGeom prst="rect">
            <a:avLst/>
          </a:prstGeom>
        </p:spPr>
        <p:txBody>
          <a:bodyPr wrap="square">
            <a:spAutoFit/>
          </a:bodyPr>
          <a:lstStyle/>
          <a:p>
            <a:r>
              <a:rPr lang="en-US" altLang="zh-CN" sz="1467"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Data preprocessing takes the most time in the process of processing data, and different processing methods will also have different effects on the performance of the classifier. Insufficient preprocessing may also lead to deviations in the results of the experiment.</a:t>
            </a:r>
          </a:p>
        </p:txBody>
      </p:sp>
      <p:sp>
        <p:nvSpPr>
          <p:cNvPr id="28" name="51 Rectángulo"/>
          <p:cNvSpPr/>
          <p:nvPr/>
        </p:nvSpPr>
        <p:spPr>
          <a:xfrm>
            <a:off x="7875783" y="1970875"/>
            <a:ext cx="2636709" cy="1050452"/>
          </a:xfrm>
          <a:prstGeom prst="rect">
            <a:avLst/>
          </a:prstGeom>
          <a:solidFill>
            <a:schemeClr val="accent3"/>
          </a:solidFill>
          <a:ln w="63500">
            <a:solidFill>
              <a:schemeClr val="bg1"/>
            </a:solidFill>
          </a:ln>
          <a:effectLst>
            <a:outerShdw blurRad="127000" dist="38100" dir="8100000" algn="tr"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lIns="91428" tIns="45713" rIns="91428" bIns="45713" anchor="ctr"/>
          <a:lstStyle/>
          <a:p>
            <a:pPr lvl="0" algn="ctr" eaLnBrk="0" fontAlgn="base" hangingPunct="0">
              <a:spcBef>
                <a:spcPct val="0"/>
              </a:spcBef>
              <a:spcAft>
                <a:spcPct val="0"/>
              </a:spcAft>
              <a:defRPr/>
            </a:pPr>
            <a:r>
              <a:rPr lang="en-US" altLang="zh-CN" sz="2400"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Implementation of Algorithms</a:t>
            </a:r>
            <a:endParaRPr lang="en-US" altLang="zh-CN" sz="1467" kern="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31" name="矩形 30"/>
          <p:cNvSpPr/>
          <p:nvPr/>
        </p:nvSpPr>
        <p:spPr>
          <a:xfrm>
            <a:off x="7875783" y="3425119"/>
            <a:ext cx="2527799" cy="1446935"/>
          </a:xfrm>
          <a:prstGeom prst="rect">
            <a:avLst/>
          </a:prstGeom>
        </p:spPr>
        <p:txBody>
          <a:bodyPr wrap="square">
            <a:spAutoFit/>
          </a:bodyPr>
          <a:lstStyle/>
          <a:p>
            <a:r>
              <a:rPr lang="en-US" altLang="zh-CN" sz="1467"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Inadequate understanding of the literature may lead to negligence in the process of implementing the algorithm, leading to deviations in results.</a:t>
            </a:r>
          </a:p>
        </p:txBody>
      </p:sp>
      <p:sp>
        <p:nvSpPr>
          <p:cNvPr id="32" name="TextBox 31"/>
          <p:cNvSpPr txBox="1"/>
          <p:nvPr/>
        </p:nvSpPr>
        <p:spPr>
          <a:xfrm>
            <a:off x="4795804" y="349095"/>
            <a:ext cx="2600392" cy="523220"/>
          </a:xfrm>
          <a:prstGeom prst="rect">
            <a:avLst/>
          </a:prstGeom>
          <a:noFill/>
        </p:spPr>
        <p:txBody>
          <a:bodyPr wrap="none" rtlCol="0">
            <a:spAutoFit/>
          </a:bodyPr>
          <a:lstStyle/>
          <a:p>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Shortcomings</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spTree>
    <p:extLst>
      <p:ext uri="{BB962C8B-B14F-4D97-AF65-F5344CB8AC3E}">
        <p14:creationId xmlns:p14="http://schemas.microsoft.com/office/powerpoint/2010/main" val="38746298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18155" y="3393162"/>
            <a:ext cx="6355690" cy="861760"/>
          </a:xfrm>
          <a:prstGeom prst="rect">
            <a:avLst/>
          </a:prstGeom>
        </p:spPr>
        <p:txBody>
          <a:bodyPr wrap="none" lIns="91428" tIns="45713" rIns="91428" bIns="45713">
            <a:spAutoFit/>
          </a:bodyPr>
          <a:lstStyle/>
          <a:p>
            <a:pPr algn="ctr"/>
            <a:r>
              <a:rPr lang="en-US" altLang="zh-CN" sz="5000" dirty="0">
                <a:solidFill>
                  <a:srgbClr val="4B6075"/>
                </a:solidFill>
                <a:latin typeface="微软雅黑" pitchFamily="34" charset="-122"/>
                <a:ea typeface="微软雅黑" pitchFamily="34" charset="-122"/>
              </a:rPr>
              <a:t>Thanks for Listening</a:t>
            </a:r>
            <a:endParaRPr lang="zh-CN" altLang="en-US" sz="5000" dirty="0">
              <a:solidFill>
                <a:srgbClr val="4B6075"/>
              </a:solidFill>
              <a:latin typeface="微软雅黑" pitchFamily="34" charset="-122"/>
              <a:ea typeface="微软雅黑" pitchFamily="34" charset="-122"/>
            </a:endParaRPr>
          </a:p>
        </p:txBody>
      </p:sp>
      <p:cxnSp>
        <p:nvCxnSpPr>
          <p:cNvPr id="7" name="直接连接符 6"/>
          <p:cNvCxnSpPr/>
          <p:nvPr/>
        </p:nvCxnSpPr>
        <p:spPr>
          <a:xfrm>
            <a:off x="3665495" y="4500880"/>
            <a:ext cx="4861010" cy="0"/>
          </a:xfrm>
          <a:prstGeom prst="line">
            <a:avLst/>
          </a:prstGeom>
          <a:ln w="28575">
            <a:solidFill>
              <a:srgbClr val="4B6075"/>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364480" y="1371600"/>
            <a:ext cx="1513840" cy="1513840"/>
            <a:chOff x="5364480" y="1371600"/>
            <a:chExt cx="1513840" cy="1513840"/>
          </a:xfrm>
        </p:grpSpPr>
        <p:sp>
          <p:nvSpPr>
            <p:cNvPr id="4" name="椭圆 3"/>
            <p:cNvSpPr/>
            <p:nvPr/>
          </p:nvSpPr>
          <p:spPr>
            <a:xfrm>
              <a:off x="5364480" y="1371600"/>
              <a:ext cx="1513840" cy="1513840"/>
            </a:xfrm>
            <a:prstGeom prst="ellipse">
              <a:avLst/>
            </a:prstGeom>
            <a:solidFill>
              <a:srgbClr val="4A5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101"/>
            <p:cNvSpPr>
              <a:spLocks noChangeArrowheads="1"/>
            </p:cNvSpPr>
            <p:nvPr/>
          </p:nvSpPr>
          <p:spPr bwMode="auto">
            <a:xfrm>
              <a:off x="5576862" y="1726886"/>
              <a:ext cx="1048435" cy="803267"/>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45712" tIns="22856" rIns="45712" bIns="22856" anchor="ctr"/>
            <a:lstStyle/>
            <a:p>
              <a:pPr>
                <a:defRPr/>
              </a:pPr>
              <a:endParaRPr lang="en-US" sz="900" dirty="0"/>
            </a:p>
          </p:txBody>
        </p:sp>
      </p:grpSp>
      <p:grpSp>
        <p:nvGrpSpPr>
          <p:cNvPr id="19" name="组合 18"/>
          <p:cNvGrpSpPr/>
          <p:nvPr/>
        </p:nvGrpSpPr>
        <p:grpSpPr>
          <a:xfrm>
            <a:off x="4954934" y="5473109"/>
            <a:ext cx="309030" cy="309030"/>
            <a:chOff x="6389502" y="5571667"/>
            <a:chExt cx="309030" cy="309030"/>
          </a:xfrm>
        </p:grpSpPr>
        <p:sp>
          <p:nvSpPr>
            <p:cNvPr id="16" name="椭圆 15"/>
            <p:cNvSpPr/>
            <p:nvPr/>
          </p:nvSpPr>
          <p:spPr>
            <a:xfrm>
              <a:off x="6389502" y="5571667"/>
              <a:ext cx="309030" cy="309030"/>
            </a:xfrm>
            <a:prstGeom prst="ellipse">
              <a:avLst/>
            </a:prstGeom>
            <a:solidFill>
              <a:srgbClr val="4A5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Freeform 45"/>
            <p:cNvSpPr>
              <a:spLocks noChangeArrowheads="1"/>
            </p:cNvSpPr>
            <p:nvPr/>
          </p:nvSpPr>
          <p:spPr bwMode="auto">
            <a:xfrm>
              <a:off x="6455779" y="5631258"/>
              <a:ext cx="176475" cy="174932"/>
            </a:xfrm>
            <a:custGeom>
              <a:avLst/>
              <a:gdLst>
                <a:gd name="T0" fmla="*/ 354 w 391"/>
                <a:gd name="T1" fmla="*/ 35 h 391"/>
                <a:gd name="T2" fmla="*/ 354 w 391"/>
                <a:gd name="T3" fmla="*/ 35 h 391"/>
                <a:gd name="T4" fmla="*/ 292 w 391"/>
                <a:gd name="T5" fmla="*/ 0 h 391"/>
                <a:gd name="T6" fmla="*/ 169 w 391"/>
                <a:gd name="T7" fmla="*/ 133 h 391"/>
                <a:gd name="T8" fmla="*/ 26 w 391"/>
                <a:gd name="T9" fmla="*/ 275 h 391"/>
                <a:gd name="T10" fmla="*/ 0 w 391"/>
                <a:gd name="T11" fmla="*/ 390 h 391"/>
                <a:gd name="T12" fmla="*/ 116 w 391"/>
                <a:gd name="T13" fmla="*/ 363 h 391"/>
                <a:gd name="T14" fmla="*/ 266 w 391"/>
                <a:gd name="T15" fmla="*/ 222 h 391"/>
                <a:gd name="T16" fmla="*/ 390 w 391"/>
                <a:gd name="T17" fmla="*/ 97 h 391"/>
                <a:gd name="T18" fmla="*/ 354 w 391"/>
                <a:gd name="T19" fmla="*/ 35 h 391"/>
                <a:gd name="T20" fmla="*/ 116 w 391"/>
                <a:gd name="T21" fmla="*/ 354 h 391"/>
                <a:gd name="T22" fmla="*/ 116 w 391"/>
                <a:gd name="T23" fmla="*/ 354 h 391"/>
                <a:gd name="T24" fmla="*/ 71 w 391"/>
                <a:gd name="T25" fmla="*/ 363 h 391"/>
                <a:gd name="T26" fmla="*/ 54 w 391"/>
                <a:gd name="T27" fmla="*/ 337 h 391"/>
                <a:gd name="T28" fmla="*/ 35 w 391"/>
                <a:gd name="T29" fmla="*/ 319 h 391"/>
                <a:gd name="T30" fmla="*/ 44 w 391"/>
                <a:gd name="T31" fmla="*/ 284 h 391"/>
                <a:gd name="T32" fmla="*/ 54 w 391"/>
                <a:gd name="T33" fmla="*/ 266 h 391"/>
                <a:gd name="T34" fmla="*/ 98 w 391"/>
                <a:gd name="T35" fmla="*/ 292 h 391"/>
                <a:gd name="T36" fmla="*/ 124 w 391"/>
                <a:gd name="T37" fmla="*/ 337 h 391"/>
                <a:gd name="T38" fmla="*/ 116 w 391"/>
                <a:gd name="T39" fmla="*/ 354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1" h="391">
                  <a:moveTo>
                    <a:pt x="354" y="35"/>
                  </a:moveTo>
                  <a:lnTo>
                    <a:pt x="354" y="35"/>
                  </a:lnTo>
                  <a:cubicBezTo>
                    <a:pt x="319" y="0"/>
                    <a:pt x="292" y="0"/>
                    <a:pt x="292" y="0"/>
                  </a:cubicBezTo>
                  <a:cubicBezTo>
                    <a:pt x="169" y="133"/>
                    <a:pt x="169" y="133"/>
                    <a:pt x="169" y="133"/>
                  </a:cubicBezTo>
                  <a:cubicBezTo>
                    <a:pt x="26" y="275"/>
                    <a:pt x="26" y="275"/>
                    <a:pt x="26" y="275"/>
                  </a:cubicBezTo>
                  <a:cubicBezTo>
                    <a:pt x="0" y="390"/>
                    <a:pt x="0" y="390"/>
                    <a:pt x="0" y="390"/>
                  </a:cubicBezTo>
                  <a:cubicBezTo>
                    <a:pt x="116" y="363"/>
                    <a:pt x="116" y="363"/>
                    <a:pt x="116" y="363"/>
                  </a:cubicBezTo>
                  <a:cubicBezTo>
                    <a:pt x="266" y="222"/>
                    <a:pt x="266" y="222"/>
                    <a:pt x="266" y="222"/>
                  </a:cubicBezTo>
                  <a:cubicBezTo>
                    <a:pt x="390" y="97"/>
                    <a:pt x="390" y="97"/>
                    <a:pt x="390" y="97"/>
                  </a:cubicBezTo>
                  <a:cubicBezTo>
                    <a:pt x="390" y="97"/>
                    <a:pt x="390" y="71"/>
                    <a:pt x="354" y="35"/>
                  </a:cubicBezTo>
                  <a:close/>
                  <a:moveTo>
                    <a:pt x="116" y="354"/>
                  </a:moveTo>
                  <a:lnTo>
                    <a:pt x="116" y="354"/>
                  </a:lnTo>
                  <a:cubicBezTo>
                    <a:pt x="71" y="363"/>
                    <a:pt x="71" y="363"/>
                    <a:pt x="71" y="363"/>
                  </a:cubicBezTo>
                  <a:cubicBezTo>
                    <a:pt x="71" y="354"/>
                    <a:pt x="63" y="346"/>
                    <a:pt x="54" y="337"/>
                  </a:cubicBezTo>
                  <a:cubicBezTo>
                    <a:pt x="44" y="328"/>
                    <a:pt x="35" y="328"/>
                    <a:pt x="35" y="319"/>
                  </a:cubicBezTo>
                  <a:cubicBezTo>
                    <a:pt x="44" y="284"/>
                    <a:pt x="44" y="284"/>
                    <a:pt x="44" y="284"/>
                  </a:cubicBezTo>
                  <a:cubicBezTo>
                    <a:pt x="54" y="266"/>
                    <a:pt x="54" y="266"/>
                    <a:pt x="54" y="266"/>
                  </a:cubicBezTo>
                  <a:cubicBezTo>
                    <a:pt x="54" y="266"/>
                    <a:pt x="71" y="266"/>
                    <a:pt x="98" y="292"/>
                  </a:cubicBezTo>
                  <a:cubicBezTo>
                    <a:pt x="124" y="319"/>
                    <a:pt x="124" y="337"/>
                    <a:pt x="124" y="337"/>
                  </a:cubicBezTo>
                  <a:lnTo>
                    <a:pt x="116" y="354"/>
                  </a:ln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45712" tIns="22856" rIns="45712" bIns="22856" anchor="ctr"/>
            <a:lstStyle/>
            <a:p>
              <a:pPr>
                <a:defRPr/>
              </a:pPr>
              <a:endParaRPr lang="en-US" sz="900" dirty="0"/>
            </a:p>
          </p:txBody>
        </p:sp>
      </p:grpSp>
      <p:sp>
        <p:nvSpPr>
          <p:cNvPr id="20" name="TextBox 10"/>
          <p:cNvSpPr txBox="1"/>
          <p:nvPr/>
        </p:nvSpPr>
        <p:spPr>
          <a:xfrm>
            <a:off x="5310921" y="5443585"/>
            <a:ext cx="1162498" cy="338554"/>
          </a:xfrm>
          <a:prstGeom prst="rect">
            <a:avLst/>
          </a:prstGeom>
          <a:noFill/>
        </p:spPr>
        <p:txBody>
          <a:bodyPr wrap="none" rtlCol="0">
            <a:spAutoFit/>
          </a:bodyPr>
          <a:lstStyle/>
          <a:p>
            <a:r>
              <a:rPr lang="en-US" altLang="zh-CN" sz="1600" dirty="0">
                <a:solidFill>
                  <a:srgbClr val="4B6075"/>
                </a:solidFill>
                <a:latin typeface="微软雅黑" panose="020B0503020204020204" pitchFamily="34" charset="-122"/>
                <a:ea typeface="微软雅黑" panose="020B0503020204020204" pitchFamily="34" charset="-122"/>
              </a:rPr>
              <a:t>Mengru Ji</a:t>
            </a:r>
            <a:endParaRPr lang="zh-CN" altLang="en-US" sz="1600" dirty="0">
              <a:solidFill>
                <a:srgbClr val="4B6075"/>
              </a:solidFill>
              <a:latin typeface="微软雅黑" panose="020B0503020204020204" pitchFamily="34" charset="-122"/>
              <a:ea typeface="微软雅黑" panose="020B0503020204020204" pitchFamily="34" charset="-122"/>
            </a:endParaRPr>
          </a:p>
        </p:txBody>
      </p:sp>
      <p:sp>
        <p:nvSpPr>
          <p:cNvPr id="22" name="矩形 21"/>
          <p:cNvSpPr/>
          <p:nvPr/>
        </p:nvSpPr>
        <p:spPr>
          <a:xfrm>
            <a:off x="2611500" y="4560472"/>
            <a:ext cx="6968999" cy="400095"/>
          </a:xfrm>
          <a:prstGeom prst="rect">
            <a:avLst/>
          </a:prstGeom>
        </p:spPr>
        <p:txBody>
          <a:bodyPr wrap="none" lIns="91428" tIns="45713" rIns="91428" bIns="45713">
            <a:spAutoFit/>
          </a:bodyPr>
          <a:lstStyle/>
          <a:p>
            <a:pPr algn="r"/>
            <a:r>
              <a:rPr lang="en-US" altLang="zh-CN" sz="2000" dirty="0">
                <a:solidFill>
                  <a:srgbClr val="4B6075"/>
                </a:solidFill>
                <a:latin typeface="微软雅黑" panose="020B0503020204020204" pitchFamily="34" charset="-122"/>
                <a:ea typeface="微软雅黑" panose="020B0503020204020204" pitchFamily="34" charset="-122"/>
              </a:rPr>
              <a:t>Institute of Computer Science, University of Göttingen</a:t>
            </a:r>
            <a:endParaRPr lang="zh-CN" altLang="en-US" sz="2000" dirty="0">
              <a:solidFill>
                <a:srgbClr val="4B6075"/>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1487A176-BAC7-4DAC-AF45-25E80CE66B14}"/>
              </a:ext>
            </a:extLst>
          </p:cNvPr>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55</a:t>
            </a:fld>
            <a:endParaRPr lang="zh-CN" altLang="en-US">
              <a:solidFill>
                <a:prstClr val="black">
                  <a:tint val="75000"/>
                </a:prstClr>
              </a:solidFill>
            </a:endParaRPr>
          </a:p>
        </p:txBody>
      </p:sp>
    </p:spTree>
    <p:extLst>
      <p:ext uri="{BB962C8B-B14F-4D97-AF65-F5344CB8AC3E}">
        <p14:creationId xmlns:p14="http://schemas.microsoft.com/office/powerpoint/2010/main" val="1948655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4514482" y="324965"/>
            <a:ext cx="3163046" cy="523220"/>
          </a:xfrm>
          <a:prstGeom prst="rect">
            <a:avLst/>
          </a:prstGeom>
          <a:noFill/>
        </p:spPr>
        <p:txBody>
          <a:bodyPr wrap="none" rtlCol="0">
            <a:spAutoFit/>
          </a:bodyPr>
          <a:lstStyle/>
          <a:p>
            <a:pPr algn="ctr"/>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Theoretical Basis</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sp>
        <p:nvSpPr>
          <p:cNvPr id="2" name="矩形: 圆角 1">
            <a:extLst>
              <a:ext uri="{FF2B5EF4-FFF2-40B4-BE49-F238E27FC236}">
                <a16:creationId xmlns:a16="http://schemas.microsoft.com/office/drawing/2014/main" id="{637D8292-935B-4A4A-AB4B-2431BF1C7595}"/>
              </a:ext>
            </a:extLst>
          </p:cNvPr>
          <p:cNvSpPr/>
          <p:nvPr/>
        </p:nvSpPr>
        <p:spPr>
          <a:xfrm>
            <a:off x="3032486" y="1041586"/>
            <a:ext cx="6127028" cy="602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Overall Theory related to Imbalanced Medical Dataset</a:t>
            </a:r>
            <a:endParaRPr lang="zh-CN" altLang="en-US" dirty="0">
              <a:latin typeface="Arial" panose="020B0604020202020204" pitchFamily="34" charset="0"/>
              <a:cs typeface="Arial" panose="020B0604020202020204" pitchFamily="34" charset="0"/>
            </a:endParaRPr>
          </a:p>
        </p:txBody>
      </p:sp>
      <p:sp>
        <p:nvSpPr>
          <p:cNvPr id="18" name="文本1">
            <a:extLst>
              <a:ext uri="{FF2B5EF4-FFF2-40B4-BE49-F238E27FC236}">
                <a16:creationId xmlns:a16="http://schemas.microsoft.com/office/drawing/2014/main" id="{885E66D4-968F-41E2-AD69-C3CF20D68F11}"/>
              </a:ext>
            </a:extLst>
          </p:cNvPr>
          <p:cNvSpPr>
            <a:spLocks noChangeArrowheads="1"/>
          </p:cNvSpPr>
          <p:nvPr/>
        </p:nvSpPr>
        <p:spPr bwMode="gray">
          <a:xfrm>
            <a:off x="2400528" y="1736975"/>
            <a:ext cx="7390944" cy="1221833"/>
          </a:xfrm>
          <a:prstGeom prst="roundRect">
            <a:avLst>
              <a:gd name="adj" fmla="val 11505"/>
            </a:avLst>
          </a:prstGeom>
          <a:noFill/>
          <a:ln w="15875" cap="flat" cmpd="sng" algn="ctr">
            <a:solidFill>
              <a:schemeClr val="tx1">
                <a:lumMod val="50000"/>
                <a:lumOff val="50000"/>
              </a:schemeClr>
            </a:solidFill>
            <a:prstDash val="solid"/>
          </a:ln>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base">
              <a:lnSpc>
                <a:spcPct val="120000"/>
              </a:lnSpc>
              <a:spcBef>
                <a:spcPct val="0"/>
              </a:spcBef>
              <a:spcAft>
                <a:spcPct val="0"/>
              </a:spcAft>
              <a:defRPr/>
            </a:pPr>
            <a:r>
              <a:rPr lang="en-US" altLang="zh-CN" sz="1600" b="1" dirty="0">
                <a:solidFill>
                  <a:srgbClr val="0070C0"/>
                </a:solidFill>
                <a:latin typeface="Arial" panose="020B0604020202020204" pitchFamily="34" charset="0"/>
                <a:ea typeface="微软雅黑" pitchFamily="34" charset="-122"/>
                <a:cs typeface="Arial" panose="020B0604020202020204" pitchFamily="34" charset="0"/>
              </a:rPr>
              <a:t>Class Imbalance Problem</a:t>
            </a:r>
            <a:r>
              <a:rPr lang="zh-CN" altLang="en-US" sz="1600" b="1" dirty="0">
                <a:solidFill>
                  <a:srgbClr val="0070C0"/>
                </a:solidFill>
                <a:latin typeface="Arial" panose="020B0604020202020204" pitchFamily="34" charset="0"/>
                <a:ea typeface="微软雅黑" pitchFamily="34" charset="-122"/>
                <a:cs typeface="Arial" panose="020B0604020202020204" pitchFamily="34" charset="0"/>
              </a:rPr>
              <a:t>：</a:t>
            </a:r>
            <a:r>
              <a:rPr lang="en-US" altLang="zh-CN" sz="1600" dirty="0">
                <a:latin typeface="Arial" panose="020B0604020202020204" pitchFamily="34" charset="0"/>
                <a:ea typeface="微软雅黑" pitchFamily="34" charset="-122"/>
                <a:cs typeface="Arial" panose="020B0604020202020204" pitchFamily="34" charset="0"/>
              </a:rPr>
              <a:t>the differences between the size of minority and majority are relative substantial [5]. </a:t>
            </a:r>
          </a:p>
          <a:p>
            <a:pPr algn="just" fontAlgn="base">
              <a:lnSpc>
                <a:spcPct val="120000"/>
              </a:lnSpc>
              <a:spcBef>
                <a:spcPct val="0"/>
              </a:spcBef>
              <a:spcAft>
                <a:spcPct val="0"/>
              </a:spcAft>
              <a:defRPr/>
            </a:pPr>
            <a:r>
              <a:rPr lang="en-US" altLang="zh-CN" sz="1600" b="1" dirty="0">
                <a:solidFill>
                  <a:schemeClr val="accent1">
                    <a:lumMod val="75000"/>
                  </a:schemeClr>
                </a:solidFill>
                <a:latin typeface="Arial" panose="020B0604020202020204" pitchFamily="34" charset="0"/>
                <a:ea typeface="微软雅黑" pitchFamily="34" charset="-122"/>
                <a:cs typeface="Arial" panose="020B0604020202020204" pitchFamily="34" charset="0"/>
              </a:rPr>
              <a:t>Imbalance Ratio(IR) </a:t>
            </a:r>
            <a:r>
              <a:rPr lang="en-US" altLang="zh-CN" sz="1600" dirty="0">
                <a:latin typeface="Arial" panose="020B0604020202020204" pitchFamily="34" charset="0"/>
                <a:ea typeface="微软雅黑" pitchFamily="34" charset="-122"/>
                <a:cs typeface="Arial" panose="020B0604020202020204" pitchFamily="34" charset="0"/>
              </a:rPr>
              <a:t>= #Majority / #Minority</a:t>
            </a:r>
          </a:p>
        </p:txBody>
      </p:sp>
      <p:cxnSp>
        <p:nvCxnSpPr>
          <p:cNvPr id="10" name="直接连接符 9">
            <a:extLst>
              <a:ext uri="{FF2B5EF4-FFF2-40B4-BE49-F238E27FC236}">
                <a16:creationId xmlns:a16="http://schemas.microsoft.com/office/drawing/2014/main" id="{12D23588-DAB9-4065-AAF7-6DE82A9EECC7}"/>
              </a:ext>
            </a:extLst>
          </p:cNvPr>
          <p:cNvCxnSpPr/>
          <p:nvPr/>
        </p:nvCxnSpPr>
        <p:spPr>
          <a:xfrm>
            <a:off x="186070" y="6131129"/>
            <a:ext cx="11855302" cy="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 name="文本1">
            <a:extLst>
              <a:ext uri="{FF2B5EF4-FFF2-40B4-BE49-F238E27FC236}">
                <a16:creationId xmlns:a16="http://schemas.microsoft.com/office/drawing/2014/main" id="{DB97EFE1-CDBD-4657-BB15-B3F6297CA508}"/>
              </a:ext>
            </a:extLst>
          </p:cNvPr>
          <p:cNvSpPr>
            <a:spLocks noChangeArrowheads="1"/>
          </p:cNvSpPr>
          <p:nvPr/>
        </p:nvSpPr>
        <p:spPr bwMode="gray">
          <a:xfrm>
            <a:off x="317577" y="3051898"/>
            <a:ext cx="5349515" cy="1380538"/>
          </a:xfrm>
          <a:prstGeom prst="roundRect">
            <a:avLst>
              <a:gd name="adj" fmla="val 11505"/>
            </a:avLst>
          </a:prstGeom>
          <a:noFill/>
          <a:ln w="15875" cap="flat" cmpd="sng" algn="ctr">
            <a:solidFill>
              <a:schemeClr val="tx1">
                <a:lumMod val="50000"/>
                <a:lumOff val="50000"/>
              </a:schemeClr>
            </a:solidFill>
            <a:prstDash val="solid"/>
          </a:ln>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en-US" altLang="zh-CN"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The </a:t>
            </a:r>
            <a:r>
              <a:rPr lang="en-US" altLang="zh-CN" sz="1600" b="1" dirty="0">
                <a:solidFill>
                  <a:schemeClr val="accent1">
                    <a:lumMod val="75000"/>
                  </a:schemeClr>
                </a:solidFill>
                <a:latin typeface="Arial" panose="020B0604020202020204" pitchFamily="34" charset="0"/>
                <a:ea typeface="微软雅黑" pitchFamily="34" charset="-122"/>
                <a:cs typeface="Arial" panose="020B0604020202020204" pitchFamily="34" charset="0"/>
              </a:rPr>
              <a:t>data from medical field </a:t>
            </a:r>
            <a:r>
              <a:rPr lang="en-US" altLang="zh-CN"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is easy to be imbalanced due to </a:t>
            </a:r>
            <a:r>
              <a:rPr lang="en-US" altLang="zh-CN" sz="1600" b="1" dirty="0">
                <a:solidFill>
                  <a:srgbClr val="0070C0"/>
                </a:solidFill>
                <a:latin typeface="Arial" panose="020B0604020202020204" pitchFamily="34" charset="0"/>
                <a:ea typeface="微软雅黑" pitchFamily="34" charset="-122"/>
                <a:cs typeface="Arial" panose="020B0604020202020204" pitchFamily="34" charset="0"/>
              </a:rPr>
              <a:t>the low prevalence of a specific disease</a:t>
            </a:r>
            <a:r>
              <a:rPr lang="en-US" altLang="zh-CN"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 such as cancer [4, 5].</a:t>
            </a:r>
            <a:endParaRPr lang="zh-CN" altLang="zh-CN"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12" name="文本1">
            <a:extLst>
              <a:ext uri="{FF2B5EF4-FFF2-40B4-BE49-F238E27FC236}">
                <a16:creationId xmlns:a16="http://schemas.microsoft.com/office/drawing/2014/main" id="{4EC2BC3C-90A9-464E-AD49-438388F5B6C0}"/>
              </a:ext>
            </a:extLst>
          </p:cNvPr>
          <p:cNvSpPr>
            <a:spLocks noChangeArrowheads="1"/>
          </p:cNvSpPr>
          <p:nvPr/>
        </p:nvSpPr>
        <p:spPr bwMode="gray">
          <a:xfrm>
            <a:off x="5902441" y="3051898"/>
            <a:ext cx="5694562" cy="1380538"/>
          </a:xfrm>
          <a:prstGeom prst="roundRect">
            <a:avLst>
              <a:gd name="adj" fmla="val 11505"/>
            </a:avLst>
          </a:prstGeom>
          <a:noFill/>
          <a:ln w="15875" cap="flat" cmpd="sng" algn="ctr">
            <a:solidFill>
              <a:schemeClr val="tx1">
                <a:lumMod val="50000"/>
                <a:lumOff val="50000"/>
              </a:schemeClr>
            </a:solidFill>
            <a:prstDash val="solid"/>
          </a:ln>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en-US" altLang="zh-CN" sz="16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Example</a:t>
            </a:r>
            <a:r>
              <a:rPr lang="en-US" altLang="zh-CN"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a:t>
            </a:r>
          </a:p>
          <a:p>
            <a:pPr fontAlgn="base">
              <a:lnSpc>
                <a:spcPct val="120000"/>
              </a:lnSpc>
              <a:spcBef>
                <a:spcPct val="0"/>
              </a:spcBef>
              <a:spcAft>
                <a:spcPct val="0"/>
              </a:spcAft>
              <a:defRPr/>
            </a:pPr>
            <a:r>
              <a:rPr lang="en-US" altLang="zh-CN"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Age-standardized cancer(all sorts of cancer) incidence rates per 100,000 populations in China in 2018 is 201.7 [6].</a:t>
            </a:r>
          </a:p>
          <a:p>
            <a:pPr fontAlgn="base">
              <a:lnSpc>
                <a:spcPct val="120000"/>
              </a:lnSpc>
              <a:spcBef>
                <a:spcPct val="0"/>
              </a:spcBef>
              <a:spcAft>
                <a:spcPct val="0"/>
              </a:spcAft>
              <a:defRPr/>
            </a:pPr>
            <a:r>
              <a:rPr lang="en-US" altLang="zh-CN" sz="16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sym typeface="Wingdings" panose="05000000000000000000" pitchFamily="2" charset="2"/>
              </a:rPr>
              <a:t> IR=495.786</a:t>
            </a:r>
            <a:endParaRPr lang="zh-CN" altLang="zh-CN" sz="16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13" name="文本1">
            <a:extLst>
              <a:ext uri="{FF2B5EF4-FFF2-40B4-BE49-F238E27FC236}">
                <a16:creationId xmlns:a16="http://schemas.microsoft.com/office/drawing/2014/main" id="{96A7B6C6-6C75-4CB0-B04F-960A61D5F440}"/>
              </a:ext>
            </a:extLst>
          </p:cNvPr>
          <p:cNvSpPr>
            <a:spLocks noChangeArrowheads="1"/>
          </p:cNvSpPr>
          <p:nvPr/>
        </p:nvSpPr>
        <p:spPr bwMode="gray">
          <a:xfrm>
            <a:off x="317577" y="4632647"/>
            <a:ext cx="11279426" cy="1277536"/>
          </a:xfrm>
          <a:prstGeom prst="roundRect">
            <a:avLst>
              <a:gd name="adj" fmla="val 11505"/>
            </a:avLst>
          </a:prstGeom>
          <a:noFill/>
          <a:ln w="15875" cap="flat" cmpd="sng" algn="ctr">
            <a:solidFill>
              <a:schemeClr val="tx1">
                <a:lumMod val="50000"/>
                <a:lumOff val="50000"/>
              </a:schemeClr>
            </a:solidFill>
            <a:prstDash val="solid"/>
          </a:ln>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endParaRPr lang="en-US" altLang="zh-CN"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a:p>
            <a:pPr fontAlgn="base">
              <a:lnSpc>
                <a:spcPct val="120000"/>
              </a:lnSpc>
              <a:spcBef>
                <a:spcPct val="0"/>
              </a:spcBef>
              <a:spcAft>
                <a:spcPct val="0"/>
              </a:spcAft>
              <a:defRPr/>
            </a:pPr>
            <a:r>
              <a:rPr lang="en-US" altLang="zh-CN" sz="16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The collection process is </a:t>
            </a:r>
            <a:r>
              <a:rPr lang="en-US" altLang="zh-CN" sz="1600" b="1" dirty="0">
                <a:solidFill>
                  <a:schemeClr val="accent1">
                    <a:lumMod val="75000"/>
                  </a:schemeClr>
                </a:solidFill>
                <a:latin typeface="Arial" panose="020B0604020202020204" pitchFamily="34" charset="0"/>
                <a:ea typeface="微软雅黑" pitchFamily="34" charset="-122"/>
                <a:cs typeface="Arial" panose="020B0604020202020204" pitchFamily="34" charset="0"/>
              </a:rPr>
              <a:t>time-consuming</a:t>
            </a:r>
            <a:r>
              <a:rPr lang="en-US" altLang="zh-CN"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 and may be last for a long period of time [2].</a:t>
            </a:r>
          </a:p>
          <a:p>
            <a:pPr fontAlgn="base">
              <a:lnSpc>
                <a:spcPct val="120000"/>
              </a:lnSpc>
              <a:spcBef>
                <a:spcPct val="0"/>
              </a:spcBef>
              <a:spcAft>
                <a:spcPct val="0"/>
              </a:spcAft>
              <a:defRPr/>
            </a:pPr>
            <a:r>
              <a:rPr lang="en-US" altLang="zh-CN" sz="1600" b="1" dirty="0">
                <a:latin typeface="Arial" panose="020B0604020202020204" pitchFamily="34" charset="0"/>
                <a:ea typeface="微软雅黑" pitchFamily="34" charset="-122"/>
                <a:cs typeface="Arial" panose="020B0604020202020204" pitchFamily="34" charset="0"/>
              </a:rPr>
              <a:t>The </a:t>
            </a:r>
            <a:r>
              <a:rPr lang="en-US" altLang="zh-CN" sz="1600" b="1" dirty="0">
                <a:solidFill>
                  <a:schemeClr val="accent1">
                    <a:lumMod val="75000"/>
                  </a:schemeClr>
                </a:solidFill>
                <a:latin typeface="Arial" panose="020B0604020202020204" pitchFamily="34" charset="0"/>
                <a:ea typeface="微软雅黑" pitchFamily="34" charset="-122"/>
                <a:cs typeface="Arial" panose="020B0604020202020204" pitchFamily="34" charset="0"/>
              </a:rPr>
              <a:t>complexity</a:t>
            </a:r>
            <a:r>
              <a:rPr lang="en-US" altLang="zh-CN" sz="1600" b="1" dirty="0">
                <a:latin typeface="Arial" panose="020B0604020202020204" pitchFamily="34" charset="0"/>
                <a:ea typeface="微软雅黑" pitchFamily="34" charset="-122"/>
                <a:cs typeface="Arial" panose="020B0604020202020204" pitchFamily="34" charset="0"/>
              </a:rPr>
              <a:t> of medical data </a:t>
            </a:r>
            <a:r>
              <a:rPr lang="en-US" altLang="zh-CN"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itself: high-dimensional, incompleteness, inherent heterogeneity…</a:t>
            </a:r>
          </a:p>
          <a:p>
            <a:pPr fontAlgn="base">
              <a:lnSpc>
                <a:spcPct val="120000"/>
              </a:lnSpc>
              <a:spcBef>
                <a:spcPct val="0"/>
              </a:spcBef>
              <a:spcAft>
                <a:spcPct val="0"/>
              </a:spcAft>
              <a:defRPr/>
            </a:pPr>
            <a:r>
              <a:rPr lang="en-US" altLang="zh-CN"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Heterogeneous due to </a:t>
            </a:r>
            <a:r>
              <a:rPr lang="en-US" altLang="zh-CN" sz="1600" b="1" dirty="0">
                <a:solidFill>
                  <a:schemeClr val="accent1">
                    <a:lumMod val="75000"/>
                  </a:schemeClr>
                </a:solidFill>
                <a:latin typeface="Arial" panose="020B0604020202020204" pitchFamily="34" charset="0"/>
                <a:ea typeface="微软雅黑" pitchFamily="34" charset="-122"/>
                <a:cs typeface="Arial" panose="020B0604020202020204" pitchFamily="34" charset="0"/>
              </a:rPr>
              <a:t>the various type of patient recordings</a:t>
            </a:r>
            <a:r>
              <a:rPr lang="en-US" altLang="zh-CN"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 such as real and integer with different ranges, and text types [3].</a:t>
            </a:r>
          </a:p>
          <a:p>
            <a:pPr fontAlgn="base">
              <a:lnSpc>
                <a:spcPct val="120000"/>
              </a:lnSpc>
              <a:spcBef>
                <a:spcPct val="0"/>
              </a:spcBef>
              <a:spcAft>
                <a:spcPct val="0"/>
              </a:spcAft>
              <a:defRPr/>
            </a:pPr>
            <a:endParaRPr lang="zh-CN" altLang="zh-CN"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3" name="文本框 2">
            <a:extLst>
              <a:ext uri="{FF2B5EF4-FFF2-40B4-BE49-F238E27FC236}">
                <a16:creationId xmlns:a16="http://schemas.microsoft.com/office/drawing/2014/main" id="{0A6EDC89-6DBD-4932-9EB8-7ECAE345A490}"/>
              </a:ext>
            </a:extLst>
          </p:cNvPr>
          <p:cNvSpPr txBox="1"/>
          <p:nvPr/>
        </p:nvSpPr>
        <p:spPr>
          <a:xfrm>
            <a:off x="186070" y="6131129"/>
            <a:ext cx="10668305" cy="738664"/>
          </a:xfrm>
          <a:prstGeom prst="rect">
            <a:avLst/>
          </a:prstGeom>
          <a:noFill/>
        </p:spPr>
        <p:txBody>
          <a:bodyPr wrap="none" rtlCol="0">
            <a:spAutoFit/>
          </a:bodyPr>
          <a:lstStyle/>
          <a:p>
            <a:r>
              <a:rPr lang="en-US" altLang="zh-CN" sz="7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[1] Chawla, N. V., </a:t>
            </a:r>
            <a:r>
              <a:rPr lang="en-US" altLang="zh-CN" sz="700" kern="100" dirty="0" err="1">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Japkowicz</a:t>
            </a:r>
            <a:r>
              <a:rPr lang="en-US" altLang="zh-CN" sz="7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N., &amp; </a:t>
            </a:r>
            <a:r>
              <a:rPr lang="en-US" altLang="zh-CN" sz="700" kern="100" dirty="0" err="1">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Kotcz</a:t>
            </a:r>
            <a:r>
              <a:rPr lang="en-US" altLang="zh-CN" sz="7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A. (2004). Special issue on learning from imbalanced data sets. </a:t>
            </a:r>
            <a:r>
              <a:rPr lang="en-US" altLang="zh-CN" sz="7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ACM SIGKDD explorations newsletter</a:t>
            </a:r>
            <a:r>
              <a:rPr lang="en-US" altLang="zh-CN" sz="7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a:t>
            </a:r>
            <a:r>
              <a:rPr lang="en-US" altLang="zh-CN" sz="7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6</a:t>
            </a:r>
            <a:r>
              <a:rPr lang="en-US" altLang="zh-CN" sz="7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(1), 1-6.</a:t>
            </a:r>
            <a:endParaRPr lang="zh-CN" altLang="zh-CN" sz="700" kern="100" dirty="0">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endParaRPr>
          </a:p>
          <a:p>
            <a:pPr lvl="0" algn="just">
              <a:buSzPts val="1100"/>
            </a:pPr>
            <a:r>
              <a:rPr lang="en-US" altLang="zh-CN" sz="7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[2] </a:t>
            </a:r>
            <a:r>
              <a:rPr lang="en-US" altLang="zh-CN" sz="700" kern="100" dirty="0" err="1">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Mazurowski</a:t>
            </a:r>
            <a:r>
              <a:rPr lang="en-US" altLang="zh-CN" sz="7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M. A., </a:t>
            </a:r>
            <a:r>
              <a:rPr lang="en-US" altLang="zh-CN" sz="700" kern="100" dirty="0" err="1">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Habas</a:t>
            </a:r>
            <a:r>
              <a:rPr lang="en-US" altLang="zh-CN" sz="7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P. A., </a:t>
            </a:r>
            <a:r>
              <a:rPr lang="en-US" altLang="zh-CN" sz="700" kern="100" dirty="0" err="1">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Zurada</a:t>
            </a:r>
            <a:r>
              <a:rPr lang="en-US" altLang="zh-CN" sz="7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J. M., Lo, J. Y., Baker, J. A., &amp; </a:t>
            </a:r>
            <a:r>
              <a:rPr lang="en-US" altLang="zh-CN" sz="700" kern="100" dirty="0" err="1">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Tourassi</a:t>
            </a:r>
            <a:r>
              <a:rPr lang="en-US" altLang="zh-CN" sz="7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G. D. (2008). Training neural network classifiers for medical decision making: The effects of imbalanced datasets on classification performance. </a:t>
            </a:r>
            <a:r>
              <a:rPr lang="en-US" altLang="zh-CN" sz="7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Neural networks</a:t>
            </a:r>
            <a:r>
              <a:rPr lang="en-US" altLang="zh-CN" sz="7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a:t>
            </a:r>
            <a:r>
              <a:rPr lang="en-US" altLang="zh-CN" sz="7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21</a:t>
            </a:r>
            <a:r>
              <a:rPr lang="en-US" altLang="zh-CN" sz="7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(2-3), 427-436.</a:t>
            </a:r>
            <a:endParaRPr lang="en-US" altLang="zh-CN" sz="700" kern="100" dirty="0">
              <a:solidFill>
                <a:schemeClr val="accent1">
                  <a:lumMod val="75000"/>
                </a:schemeClr>
              </a:solidFill>
              <a:latin typeface="Arial" panose="020B0604020202020204" pitchFamily="34" charset="0"/>
              <a:ea typeface="Arial" panose="020B0604020202020204" pitchFamily="34" charset="0"/>
              <a:cs typeface="Times New Roman" panose="02020603050405020304" pitchFamily="18" charset="0"/>
            </a:endParaRPr>
          </a:p>
          <a:p>
            <a:pPr lvl="0" algn="just">
              <a:buSzPts val="1100"/>
            </a:pPr>
            <a:r>
              <a:rPr lang="en-US" altLang="zh-CN" sz="7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[3] Huda, S., Yearwood, J., Jelinek, H. F., Hassan, M. M., </a:t>
            </a:r>
            <a:r>
              <a:rPr lang="en-US" altLang="zh-CN" sz="700" kern="100" dirty="0" err="1">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Fortino</a:t>
            </a:r>
            <a:r>
              <a:rPr lang="en-US" altLang="zh-CN" sz="7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G., &amp; Buckland, M. (2016). A hybrid feature selection with ensemble classification for imbalanced healthcare data: A case study for brain tumor diagnosis. </a:t>
            </a:r>
            <a:r>
              <a:rPr lang="en-US" altLang="zh-CN" sz="7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IEEE access</a:t>
            </a:r>
            <a:r>
              <a:rPr lang="en-US" altLang="zh-CN" sz="7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a:t>
            </a:r>
            <a:r>
              <a:rPr lang="en-US" altLang="zh-CN" sz="7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4</a:t>
            </a:r>
            <a:r>
              <a:rPr lang="en-US" altLang="zh-CN" sz="7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9145-9154.</a:t>
            </a:r>
          </a:p>
          <a:p>
            <a:pPr algn="just">
              <a:buSzPts val="1100"/>
            </a:pPr>
            <a:r>
              <a:rPr lang="de-DE" altLang="zh-CN" sz="7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[4] Gao, L., Zhang, L., Liu, C., &amp; Wu, S. (2020). </a:t>
            </a:r>
            <a:r>
              <a:rPr lang="en-US" altLang="zh-CN" sz="7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Handling imbalanced medical image data: A deep-learning-based one-class classification approach. </a:t>
            </a:r>
            <a:r>
              <a:rPr lang="en-US" altLang="zh-CN" sz="7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Artificial Intelligence in Medicine</a:t>
            </a:r>
            <a:r>
              <a:rPr lang="en-US" altLang="zh-CN" sz="7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a:t>
            </a:r>
            <a:r>
              <a:rPr lang="en-US" altLang="zh-CN" sz="7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108</a:t>
            </a:r>
            <a:r>
              <a:rPr lang="en-US" altLang="zh-CN" sz="7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101935.</a:t>
            </a:r>
            <a:endParaRPr lang="zh-CN" altLang="zh-CN" sz="700" kern="100" dirty="0">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endParaRPr>
          </a:p>
          <a:p>
            <a:pPr algn="just">
              <a:buSzPts val="1100"/>
            </a:pPr>
            <a:r>
              <a:rPr lang="en-US" altLang="zh-CN" sz="7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[5] He, H., &amp; Garcia, E. A. (2009). Learning from imbalanced data. </a:t>
            </a:r>
            <a:r>
              <a:rPr lang="en-US" altLang="zh-CN" sz="7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IEEE Transactions on knowledge and data engineering</a:t>
            </a:r>
            <a:r>
              <a:rPr lang="en-US" altLang="zh-CN" sz="7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a:t>
            </a:r>
            <a:r>
              <a:rPr lang="en-US" altLang="zh-CN" sz="7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21</a:t>
            </a:r>
            <a:r>
              <a:rPr lang="en-US" altLang="zh-CN" sz="7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(9), 1263-1284.</a:t>
            </a:r>
          </a:p>
          <a:p>
            <a:pPr algn="just">
              <a:buSzPts val="1100"/>
            </a:pPr>
            <a:r>
              <a:rPr lang="en-US" altLang="zh-CN" sz="700" b="0" i="0" dirty="0">
                <a:solidFill>
                  <a:schemeClr val="accent1">
                    <a:lumMod val="75000"/>
                  </a:schemeClr>
                </a:solidFill>
                <a:effectLst/>
                <a:latin typeface="arial" panose="020B0604020202020204" pitchFamily="34" charset="0"/>
              </a:rPr>
              <a:t>[6] Chin J Cancer Res</a:t>
            </a:r>
            <a:r>
              <a:rPr lang="en-US" altLang="zh-CN" sz="700" b="0" i="0" dirty="0">
                <a:solidFill>
                  <a:schemeClr val="accent1">
                    <a:lumMod val="75000"/>
                  </a:schemeClr>
                </a:solidFill>
                <a:effectLst/>
                <a:latin typeface="arial" panose="020B0604020202020204" pitchFamily="34" charset="0"/>
                <a:hlinkClick r:id="rId3">
                  <a:extLst>
                    <a:ext uri="{A12FA001-AC4F-418D-AE19-62706E023703}">
                      <ahyp:hlinkClr xmlns:ahyp="http://schemas.microsoft.com/office/drawing/2018/hyperlinkcolor" val="tx"/>
                    </a:ext>
                  </a:extLst>
                </a:hlinkClick>
              </a:rPr>
              <a:t>.</a:t>
            </a:r>
            <a:r>
              <a:rPr lang="en-US" altLang="zh-CN" sz="700" b="0" i="0" dirty="0">
                <a:solidFill>
                  <a:schemeClr val="accent1">
                    <a:lumMod val="75000"/>
                  </a:schemeClr>
                </a:solidFill>
                <a:effectLst/>
                <a:latin typeface="arial" panose="020B0604020202020204" pitchFamily="34" charset="0"/>
              </a:rPr>
              <a:t> 2020 Apr; 32(2): 129–139.</a:t>
            </a:r>
            <a:r>
              <a:rPr lang="en-US" altLang="zh-CN" sz="700" b="0" i="0" kern="100" dirty="0">
                <a:solidFill>
                  <a:schemeClr val="accent1">
                    <a:lumMod val="75000"/>
                  </a:schemeClr>
                </a:solidFill>
                <a:latin typeface="Arial" panose="020B0604020202020204" pitchFamily="34" charset="0"/>
                <a:cs typeface="Arial" panose="020B0604020202020204" pitchFamily="34" charset="0"/>
              </a:rPr>
              <a:t> https://www.ncbi.nlm.nih.gov/pmc/articles/PMC7219092/</a:t>
            </a:r>
            <a:endParaRPr lang="zh-CN" altLang="zh-CN" sz="700" kern="100" dirty="0">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9422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4514482" y="324965"/>
            <a:ext cx="3163046" cy="523220"/>
          </a:xfrm>
          <a:prstGeom prst="rect">
            <a:avLst/>
          </a:prstGeom>
          <a:noFill/>
        </p:spPr>
        <p:txBody>
          <a:bodyPr wrap="none" rtlCol="0">
            <a:spAutoFit/>
          </a:bodyPr>
          <a:lstStyle/>
          <a:p>
            <a:pPr algn="ctr"/>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Theoretical Basis</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sp>
        <p:nvSpPr>
          <p:cNvPr id="2" name="矩形: 圆角 1">
            <a:extLst>
              <a:ext uri="{FF2B5EF4-FFF2-40B4-BE49-F238E27FC236}">
                <a16:creationId xmlns:a16="http://schemas.microsoft.com/office/drawing/2014/main" id="{637D8292-935B-4A4A-AB4B-2431BF1C7595}"/>
              </a:ext>
            </a:extLst>
          </p:cNvPr>
          <p:cNvSpPr/>
          <p:nvPr/>
        </p:nvSpPr>
        <p:spPr>
          <a:xfrm>
            <a:off x="3032486" y="1055138"/>
            <a:ext cx="6127028" cy="602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Overall Theory related to Imbalanced Medical Dataset</a:t>
            </a:r>
            <a:endParaRPr lang="zh-CN" altLang="en-US" dirty="0">
              <a:latin typeface="Arial" panose="020B0604020202020204" pitchFamily="34" charset="0"/>
              <a:cs typeface="Arial" panose="020B0604020202020204" pitchFamily="34" charset="0"/>
            </a:endParaRPr>
          </a:p>
        </p:txBody>
      </p:sp>
      <p:sp>
        <p:nvSpPr>
          <p:cNvPr id="18" name="文本1">
            <a:extLst>
              <a:ext uri="{FF2B5EF4-FFF2-40B4-BE49-F238E27FC236}">
                <a16:creationId xmlns:a16="http://schemas.microsoft.com/office/drawing/2014/main" id="{885E66D4-968F-41E2-AD69-C3CF20D68F11}"/>
              </a:ext>
            </a:extLst>
          </p:cNvPr>
          <p:cNvSpPr>
            <a:spLocks noChangeArrowheads="1"/>
          </p:cNvSpPr>
          <p:nvPr/>
        </p:nvSpPr>
        <p:spPr bwMode="gray">
          <a:xfrm>
            <a:off x="4575963" y="2610756"/>
            <a:ext cx="7019213" cy="3192106"/>
          </a:xfrm>
          <a:prstGeom prst="roundRect">
            <a:avLst>
              <a:gd name="adj" fmla="val 11505"/>
            </a:avLst>
          </a:prstGeom>
          <a:noFill/>
          <a:ln w="15875" cap="flat" cmpd="sng" algn="ctr">
            <a:solidFill>
              <a:schemeClr val="tx1">
                <a:lumMod val="50000"/>
                <a:lumOff val="50000"/>
              </a:schemeClr>
            </a:solidFill>
            <a:prstDash val="solid"/>
          </a:ln>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endParaRPr lang="en-US" altLang="zh-CN"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a:p>
            <a:pPr fontAlgn="base">
              <a:lnSpc>
                <a:spcPct val="120000"/>
              </a:lnSpc>
              <a:spcBef>
                <a:spcPct val="0"/>
              </a:spcBef>
              <a:spcAft>
                <a:spcPct val="0"/>
              </a:spcAft>
              <a:defRPr/>
            </a:pPr>
            <a:r>
              <a:rPr lang="en-US" altLang="zh-CN" sz="1600" dirty="0"/>
              <a:t>S. Huda et al. addressed the problems of </a:t>
            </a:r>
            <a:r>
              <a:rPr lang="en-US" altLang="zh-CN" sz="1600" b="1" dirty="0"/>
              <a:t>imbalanced healthcare data on the diagnosis of a brain tumor</a:t>
            </a:r>
            <a:r>
              <a:rPr lang="en-US" altLang="zh-CN" sz="1600" dirty="0"/>
              <a:t>. In this study, </a:t>
            </a:r>
            <a:r>
              <a:rPr lang="en-US" altLang="zh-CN" sz="1600" b="1" dirty="0"/>
              <a:t>a new approach to data mining </a:t>
            </a:r>
            <a:r>
              <a:rPr lang="en-US" altLang="zh-CN" sz="1600" dirty="0"/>
              <a:t>is adopted, </a:t>
            </a:r>
            <a:r>
              <a:rPr lang="en-US" altLang="zh-CN" sz="1600" b="1" dirty="0"/>
              <a:t>combining the feature selection and the ensemble classification [1]</a:t>
            </a:r>
            <a:r>
              <a:rPr lang="en-US" altLang="zh-CN" sz="1600" dirty="0"/>
              <a:t>. </a:t>
            </a:r>
          </a:p>
          <a:p>
            <a:pPr fontAlgn="base">
              <a:lnSpc>
                <a:spcPct val="120000"/>
              </a:lnSpc>
              <a:spcBef>
                <a:spcPct val="0"/>
              </a:spcBef>
              <a:spcAft>
                <a:spcPct val="0"/>
              </a:spcAft>
              <a:defRPr/>
            </a:pPr>
            <a:endParaRPr lang="en-US" altLang="zh-CN" sz="1600" dirty="0"/>
          </a:p>
          <a:p>
            <a:pPr fontAlgn="base">
              <a:lnSpc>
                <a:spcPct val="120000"/>
              </a:lnSpc>
              <a:spcBef>
                <a:spcPct val="0"/>
              </a:spcBef>
              <a:spcAft>
                <a:spcPct val="0"/>
              </a:spcAft>
              <a:defRPr/>
            </a:pPr>
            <a:r>
              <a:rPr lang="en-US" altLang="zh-CN" sz="1600" dirty="0"/>
              <a:t>M. Zhu et al. introduced </a:t>
            </a:r>
            <a:r>
              <a:rPr lang="en-US" altLang="zh-CN" sz="1600" b="1" dirty="0"/>
              <a:t>a novel voting class weight algorithm called </a:t>
            </a:r>
            <a:r>
              <a:rPr lang="en-US" altLang="zh-CN" sz="1600" b="1" dirty="0" err="1"/>
              <a:t>CWsRF</a:t>
            </a:r>
            <a:r>
              <a:rPr lang="en-US" altLang="zh-CN" sz="1600" b="1" dirty="0"/>
              <a:t> </a:t>
            </a:r>
            <a:r>
              <a:rPr lang="en-US" altLang="zh-CN" sz="1600" dirty="0"/>
              <a:t>based on random forest algorithm (RF), which </a:t>
            </a:r>
            <a:r>
              <a:rPr lang="en-US" altLang="zh-CN" sz="1600" b="1" dirty="0"/>
              <a:t>focuses on the challenge of identifying the minority class sufficiently in medical applications </a:t>
            </a:r>
            <a:r>
              <a:rPr lang="en-US" altLang="zh-CN" sz="1600" dirty="0"/>
              <a:t>and can be applied to disease detection, such as breast cancer, or medical images classification [2].</a:t>
            </a:r>
          </a:p>
          <a:p>
            <a:pPr fontAlgn="base">
              <a:lnSpc>
                <a:spcPct val="120000"/>
              </a:lnSpc>
              <a:spcBef>
                <a:spcPct val="0"/>
              </a:spcBef>
              <a:spcAft>
                <a:spcPct val="0"/>
              </a:spcAft>
              <a:defRPr/>
            </a:pPr>
            <a:endParaRPr lang="zh-CN" altLang="zh-CN"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3" name="云形 2">
            <a:extLst>
              <a:ext uri="{FF2B5EF4-FFF2-40B4-BE49-F238E27FC236}">
                <a16:creationId xmlns:a16="http://schemas.microsoft.com/office/drawing/2014/main" id="{4BFFB427-5A69-402D-BB7B-F2628CB092AD}"/>
              </a:ext>
            </a:extLst>
          </p:cNvPr>
          <p:cNvSpPr/>
          <p:nvPr/>
        </p:nvSpPr>
        <p:spPr>
          <a:xfrm>
            <a:off x="553020" y="3129709"/>
            <a:ext cx="3225040" cy="225569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Arial" panose="020B0604020202020204" pitchFamily="34" charset="0"/>
                <a:cs typeface="Arial" panose="020B0604020202020204" pitchFamily="34" charset="0"/>
              </a:rPr>
              <a:t>Classification models developed for medical diagnosis in recent years</a:t>
            </a:r>
            <a:endParaRPr lang="zh-CN" altLang="en-US" b="1" dirty="0">
              <a:latin typeface="Arial" panose="020B0604020202020204" pitchFamily="34" charset="0"/>
              <a:cs typeface="Arial" panose="020B0604020202020204" pitchFamily="34" charset="0"/>
            </a:endParaRPr>
          </a:p>
        </p:txBody>
      </p:sp>
      <p:cxnSp>
        <p:nvCxnSpPr>
          <p:cNvPr id="6" name="直接连接符 5">
            <a:extLst>
              <a:ext uri="{FF2B5EF4-FFF2-40B4-BE49-F238E27FC236}">
                <a16:creationId xmlns:a16="http://schemas.microsoft.com/office/drawing/2014/main" id="{09D589D4-7EFF-4042-8B7E-02EADCF72BCB}"/>
              </a:ext>
            </a:extLst>
          </p:cNvPr>
          <p:cNvCxnSpPr/>
          <p:nvPr/>
        </p:nvCxnSpPr>
        <p:spPr>
          <a:xfrm>
            <a:off x="186070" y="6310423"/>
            <a:ext cx="11855302" cy="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B347FC84-0602-42D5-B01E-760475231747}"/>
              </a:ext>
            </a:extLst>
          </p:cNvPr>
          <p:cNvSpPr txBox="1"/>
          <p:nvPr/>
        </p:nvSpPr>
        <p:spPr>
          <a:xfrm>
            <a:off x="186070" y="6363758"/>
            <a:ext cx="11445441" cy="338554"/>
          </a:xfrm>
          <a:prstGeom prst="rect">
            <a:avLst/>
          </a:prstGeom>
          <a:noFill/>
        </p:spPr>
        <p:txBody>
          <a:bodyPr wrap="none" rtlCol="0">
            <a:spAutoFit/>
          </a:bodyPr>
          <a:lstStyle/>
          <a:p>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[1] Huda, S., Yearwood, J., Jelinek, H. F., Hassan, M. M., </a:t>
            </a:r>
            <a:r>
              <a:rPr lang="en-US" altLang="zh-CN" sz="800" kern="100" dirty="0" err="1">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Fortino</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G., &amp; Buckland, M. (2016). A hybrid feature selection with ensemble classification for imbalanced healthcare data: A case study for brain tumor diagnosis. </a:t>
            </a:r>
            <a:r>
              <a:rPr lang="en-US" altLang="zh-CN" sz="8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IEEE access</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a:t>
            </a:r>
            <a:r>
              <a:rPr lang="en-US" altLang="zh-CN" sz="8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4</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9145-9154.</a:t>
            </a:r>
            <a:endParaRPr lang="zh-CN" altLang="zh-CN" sz="800" kern="100" dirty="0">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endParaRPr>
          </a:p>
          <a:p>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[2] Zhu, M., Xia, J., </a:t>
            </a:r>
            <a:r>
              <a:rPr lang="en-US" altLang="zh-CN" sz="800" kern="100" dirty="0" err="1">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Jin</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X., Yan, M., Cai, G., Yan, J., &amp; Ning, G. (2018). Class weights random forest algorithm for processing class imbalanced medical data. </a:t>
            </a:r>
            <a:r>
              <a:rPr lang="en-US" altLang="zh-CN" sz="8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IEEE Access</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a:t>
            </a:r>
            <a:r>
              <a:rPr lang="en-US" altLang="zh-CN" sz="8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6</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4641-4652.</a:t>
            </a:r>
            <a:endParaRPr lang="zh-CN" altLang="zh-CN" sz="800" kern="100" dirty="0">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2128701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箭头: 圆角右 15">
            <a:extLst>
              <a:ext uri="{FF2B5EF4-FFF2-40B4-BE49-F238E27FC236}">
                <a16:creationId xmlns:a16="http://schemas.microsoft.com/office/drawing/2014/main" id="{52111FF1-0311-42A4-B829-5B3EED68250C}"/>
              </a:ext>
            </a:extLst>
          </p:cNvPr>
          <p:cNvSpPr/>
          <p:nvPr/>
        </p:nvSpPr>
        <p:spPr>
          <a:xfrm flipV="1">
            <a:off x="1827253" y="4707311"/>
            <a:ext cx="3674026" cy="859645"/>
          </a:xfrm>
          <a:prstGeom prst="bentArrow">
            <a:avLst/>
          </a:prstGeom>
          <a:solidFill>
            <a:schemeClr val="accent3">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Arial" panose="020B0604020202020204" pitchFamily="34" charset="0"/>
            </a:endParaRPr>
          </a:p>
        </p:txBody>
      </p:sp>
      <p:sp>
        <p:nvSpPr>
          <p:cNvPr id="4" name="箭头: 右 3">
            <a:extLst>
              <a:ext uri="{FF2B5EF4-FFF2-40B4-BE49-F238E27FC236}">
                <a16:creationId xmlns:a16="http://schemas.microsoft.com/office/drawing/2014/main" id="{1D2C0974-A8C3-4A5C-8B81-8F673DD82F89}"/>
              </a:ext>
            </a:extLst>
          </p:cNvPr>
          <p:cNvSpPr/>
          <p:nvPr/>
        </p:nvSpPr>
        <p:spPr>
          <a:xfrm>
            <a:off x="2940273" y="3606860"/>
            <a:ext cx="2512479" cy="410659"/>
          </a:xfrm>
          <a:prstGeom prst="rightArrow">
            <a:avLst/>
          </a:prstGeom>
          <a:solidFill>
            <a:schemeClr val="bg1">
              <a:lumMod val="95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3" name="箭头: 圆角右 2">
            <a:extLst>
              <a:ext uri="{FF2B5EF4-FFF2-40B4-BE49-F238E27FC236}">
                <a16:creationId xmlns:a16="http://schemas.microsoft.com/office/drawing/2014/main" id="{F58485C5-D036-4221-B7F9-E2C84131A508}"/>
              </a:ext>
            </a:extLst>
          </p:cNvPr>
          <p:cNvSpPr/>
          <p:nvPr/>
        </p:nvSpPr>
        <p:spPr>
          <a:xfrm>
            <a:off x="1778726" y="2032669"/>
            <a:ext cx="3674026" cy="859645"/>
          </a:xfrm>
          <a:prstGeom prst="bentArrow">
            <a:avLst/>
          </a:prstGeom>
          <a:solidFill>
            <a:schemeClr val="accent3">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Arial" panose="020B0604020202020204" pitchFamily="34" charset="0"/>
            </a:endParaRPr>
          </a:p>
        </p:txBody>
      </p:sp>
      <p:sp>
        <p:nvSpPr>
          <p:cNvPr id="23" name="TextBox 22"/>
          <p:cNvSpPr txBox="1"/>
          <p:nvPr/>
        </p:nvSpPr>
        <p:spPr>
          <a:xfrm>
            <a:off x="4514482" y="324965"/>
            <a:ext cx="3163046" cy="523220"/>
          </a:xfrm>
          <a:prstGeom prst="rect">
            <a:avLst/>
          </a:prstGeom>
          <a:noFill/>
        </p:spPr>
        <p:txBody>
          <a:bodyPr wrap="none" rtlCol="0">
            <a:spAutoFit/>
          </a:bodyPr>
          <a:lstStyle/>
          <a:p>
            <a:pPr algn="ctr"/>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Theoretical Basis</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sp>
        <p:nvSpPr>
          <p:cNvPr id="2" name="矩形: 圆角 1">
            <a:extLst>
              <a:ext uri="{FF2B5EF4-FFF2-40B4-BE49-F238E27FC236}">
                <a16:creationId xmlns:a16="http://schemas.microsoft.com/office/drawing/2014/main" id="{637D8292-935B-4A4A-AB4B-2431BF1C7595}"/>
              </a:ext>
            </a:extLst>
          </p:cNvPr>
          <p:cNvSpPr/>
          <p:nvPr/>
        </p:nvSpPr>
        <p:spPr>
          <a:xfrm>
            <a:off x="3032486" y="1060412"/>
            <a:ext cx="6127028" cy="602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Related Work on Imbalanced Classification</a:t>
            </a:r>
            <a:endParaRPr lang="zh-CN" altLang="en-US" dirty="0">
              <a:latin typeface="Arial" panose="020B0604020202020204" pitchFamily="34" charset="0"/>
              <a:cs typeface="Arial" panose="020B0604020202020204" pitchFamily="34" charset="0"/>
            </a:endParaRPr>
          </a:p>
        </p:txBody>
      </p:sp>
      <p:sp>
        <p:nvSpPr>
          <p:cNvPr id="8" name="Oval 19">
            <a:extLst>
              <a:ext uri="{FF2B5EF4-FFF2-40B4-BE49-F238E27FC236}">
                <a16:creationId xmlns:a16="http://schemas.microsoft.com/office/drawing/2014/main" id="{5C84183B-BB8F-4600-BA40-FC7A1C6ED843}"/>
              </a:ext>
            </a:extLst>
          </p:cNvPr>
          <p:cNvSpPr>
            <a:spLocks noChangeArrowheads="1"/>
          </p:cNvSpPr>
          <p:nvPr/>
        </p:nvSpPr>
        <p:spPr bwMode="auto">
          <a:xfrm>
            <a:off x="567806" y="2536773"/>
            <a:ext cx="2765034" cy="2425259"/>
          </a:xfrm>
          <a:prstGeom prst="ellipse">
            <a:avLst/>
          </a:prstGeom>
          <a:solidFill>
            <a:schemeClr val="accent1"/>
          </a:solidFill>
          <a:ln w="63500">
            <a:solidFill>
              <a:schemeClr val="bg1"/>
            </a:solidFill>
            <a:round/>
            <a:headEnd/>
            <a:tailEnd/>
          </a:ln>
          <a:effectLst>
            <a:outerShdw blurRad="127000" dist="38100" dir="5400000" algn="ctr" rotWithShape="0">
              <a:prstClr val="black">
                <a:alpha val="40000"/>
              </a:prstClr>
            </a:outerShdw>
          </a:effectLst>
        </p:spPr>
        <p:txBody>
          <a:bodyPr lIns="82824" tIns="41411" rIns="82824" bIns="41411" anchor="ctr"/>
          <a:lstStyle/>
          <a:p>
            <a:pPr algn="ctr">
              <a:lnSpc>
                <a:spcPct val="120000"/>
              </a:lnSpc>
              <a:defRPr/>
            </a:pPr>
            <a:r>
              <a:rPr lang="en-US" altLang="zh-CN" sz="1600"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Three Main Aspects of Class Imbalance Classification Methods</a:t>
            </a:r>
            <a:endParaRPr lang="zh-CN" altLang="en-US" sz="1600" b="1" kern="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标题1">
            <a:extLst>
              <a:ext uri="{FF2B5EF4-FFF2-40B4-BE49-F238E27FC236}">
                <a16:creationId xmlns:a16="http://schemas.microsoft.com/office/drawing/2014/main" id="{850C373E-C3DF-4BDC-8264-46C427198C04}"/>
              </a:ext>
            </a:extLst>
          </p:cNvPr>
          <p:cNvSpPr>
            <a:spLocks noChangeArrowheads="1"/>
          </p:cNvSpPr>
          <p:nvPr/>
        </p:nvSpPr>
        <p:spPr bwMode="gray">
          <a:xfrm>
            <a:off x="5501279" y="1874938"/>
            <a:ext cx="2345550" cy="766967"/>
          </a:xfrm>
          <a:prstGeom prst="roundRect">
            <a:avLst>
              <a:gd name="adj" fmla="val 11921"/>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chemeClr val="bg1"/>
                </a:solidFill>
                <a:latin typeface="Arial" panose="020B0604020202020204" pitchFamily="34" charset="0"/>
                <a:ea typeface="微软雅黑" pitchFamily="34" charset="-122"/>
                <a:cs typeface="Arial" panose="020B0604020202020204" pitchFamily="34" charset="0"/>
              </a:rPr>
              <a:t>Sampling Methods</a:t>
            </a:r>
            <a:endParaRPr lang="zh-CN" altLang="zh-CN" sz="16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10" name="标题1">
            <a:extLst>
              <a:ext uri="{FF2B5EF4-FFF2-40B4-BE49-F238E27FC236}">
                <a16:creationId xmlns:a16="http://schemas.microsoft.com/office/drawing/2014/main" id="{EFB184D7-425F-4B4D-B366-D91B8D627399}"/>
              </a:ext>
            </a:extLst>
          </p:cNvPr>
          <p:cNvSpPr>
            <a:spLocks noChangeArrowheads="1"/>
          </p:cNvSpPr>
          <p:nvPr/>
        </p:nvSpPr>
        <p:spPr bwMode="gray">
          <a:xfrm>
            <a:off x="5501279" y="3319741"/>
            <a:ext cx="2345550" cy="859645"/>
          </a:xfrm>
          <a:prstGeom prst="roundRect">
            <a:avLst>
              <a:gd name="adj" fmla="val 11921"/>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chemeClr val="bg1"/>
                </a:solidFill>
                <a:latin typeface="Arial" panose="020B0604020202020204" pitchFamily="34" charset="0"/>
                <a:ea typeface="微软雅黑" pitchFamily="34" charset="-122"/>
                <a:cs typeface="Arial" panose="020B0604020202020204" pitchFamily="34" charset="0"/>
              </a:rPr>
              <a:t>Cost-sensitive Learning</a:t>
            </a:r>
            <a:endParaRPr lang="zh-CN" altLang="zh-CN" sz="16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11" name="标题1">
            <a:extLst>
              <a:ext uri="{FF2B5EF4-FFF2-40B4-BE49-F238E27FC236}">
                <a16:creationId xmlns:a16="http://schemas.microsoft.com/office/drawing/2014/main" id="{A8DBC68F-2240-43CA-AF35-8B932DCE6BAF}"/>
              </a:ext>
            </a:extLst>
          </p:cNvPr>
          <p:cNvSpPr>
            <a:spLocks noChangeArrowheads="1"/>
          </p:cNvSpPr>
          <p:nvPr/>
        </p:nvSpPr>
        <p:spPr bwMode="gray">
          <a:xfrm>
            <a:off x="5600770" y="4962032"/>
            <a:ext cx="2286233" cy="718193"/>
          </a:xfrm>
          <a:prstGeom prst="roundRect">
            <a:avLst>
              <a:gd name="adj" fmla="val 11921"/>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chemeClr val="bg1"/>
                </a:solidFill>
                <a:latin typeface="Arial" panose="020B0604020202020204" pitchFamily="34" charset="0"/>
                <a:ea typeface="微软雅黑" pitchFamily="34" charset="-122"/>
                <a:cs typeface="Arial" panose="020B0604020202020204" pitchFamily="34" charset="0"/>
              </a:rPr>
              <a:t>Ensemble Learning</a:t>
            </a:r>
            <a:endParaRPr lang="zh-CN" altLang="zh-CN" sz="1600" b="1" dirty="0">
              <a:solidFill>
                <a:schemeClr val="bg1"/>
              </a:solidFill>
              <a:latin typeface="Arial" panose="020B0604020202020204" pitchFamily="34" charset="0"/>
              <a:ea typeface="微软雅黑" pitchFamily="34" charset="-122"/>
              <a:cs typeface="Arial" panose="020B0604020202020204" pitchFamily="34" charset="0"/>
            </a:endParaRPr>
          </a:p>
        </p:txBody>
      </p:sp>
      <p:cxnSp>
        <p:nvCxnSpPr>
          <p:cNvPr id="17" name="连接符: 曲线 16">
            <a:extLst>
              <a:ext uri="{FF2B5EF4-FFF2-40B4-BE49-F238E27FC236}">
                <a16:creationId xmlns:a16="http://schemas.microsoft.com/office/drawing/2014/main" id="{B698C528-A34C-400B-B43C-61AAB8D144EB}"/>
              </a:ext>
            </a:extLst>
          </p:cNvPr>
          <p:cNvCxnSpPr>
            <a:cxnSpLocks/>
            <a:stCxn id="8" idx="3"/>
            <a:endCxn id="20" idx="1"/>
          </p:cNvCxnSpPr>
          <p:nvPr/>
        </p:nvCxnSpPr>
        <p:spPr>
          <a:xfrm rot="16200000" flipH="1">
            <a:off x="1065522" y="4514074"/>
            <a:ext cx="1684271" cy="1869843"/>
          </a:xfrm>
          <a:prstGeom prst="curved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标题1">
            <a:extLst>
              <a:ext uri="{FF2B5EF4-FFF2-40B4-BE49-F238E27FC236}">
                <a16:creationId xmlns:a16="http://schemas.microsoft.com/office/drawing/2014/main" id="{994C3A06-018B-4E80-A7B3-179E606361E4}"/>
              </a:ext>
            </a:extLst>
          </p:cNvPr>
          <p:cNvSpPr>
            <a:spLocks noChangeArrowheads="1"/>
          </p:cNvSpPr>
          <p:nvPr/>
        </p:nvSpPr>
        <p:spPr bwMode="gray">
          <a:xfrm>
            <a:off x="2842579" y="5936914"/>
            <a:ext cx="2324843" cy="708435"/>
          </a:xfrm>
          <a:prstGeom prst="roundRect">
            <a:avLst>
              <a:gd name="adj" fmla="val 11921"/>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chemeClr val="bg1"/>
                </a:solidFill>
                <a:latin typeface="Arial" panose="020B0604020202020204" pitchFamily="34" charset="0"/>
                <a:ea typeface="微软雅黑" pitchFamily="34" charset="-122"/>
                <a:cs typeface="Arial" panose="020B0604020202020204" pitchFamily="34" charset="0"/>
              </a:rPr>
              <a:t>Distance Metric Learning Technique</a:t>
            </a:r>
            <a:endParaRPr lang="zh-CN" altLang="zh-CN" sz="1600" b="1" dirty="0">
              <a:solidFill>
                <a:schemeClr val="bg1"/>
              </a:solidFill>
              <a:latin typeface="Arial" panose="020B0604020202020204" pitchFamily="34" charset="0"/>
              <a:ea typeface="微软雅黑" pitchFamily="34" charset="-122"/>
              <a:cs typeface="Arial" panose="020B0604020202020204" pitchFamily="34" charset="0"/>
            </a:endParaRPr>
          </a:p>
        </p:txBody>
      </p:sp>
    </p:spTree>
    <p:extLst>
      <p:ext uri="{BB962C8B-B14F-4D97-AF65-F5344CB8AC3E}">
        <p14:creationId xmlns:p14="http://schemas.microsoft.com/office/powerpoint/2010/main" val="11167795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4514482" y="324965"/>
            <a:ext cx="3163046" cy="523220"/>
          </a:xfrm>
          <a:prstGeom prst="rect">
            <a:avLst/>
          </a:prstGeom>
          <a:noFill/>
        </p:spPr>
        <p:txBody>
          <a:bodyPr wrap="none" rtlCol="0">
            <a:spAutoFit/>
          </a:bodyPr>
          <a:lstStyle/>
          <a:p>
            <a:pPr algn="ctr"/>
            <a:r>
              <a:rPr lang="en-US" altLang="zh-CN"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rPr>
              <a:t>Theoretical Basis</a:t>
            </a:r>
            <a:endParaRPr lang="zh-CN" altLang="en-US" sz="2800" b="1" dirty="0">
              <a:solidFill>
                <a:srgbClr val="304860"/>
              </a:solidFill>
              <a:effectLst>
                <a:outerShdw blurRad="38100" dist="38100" dir="2700000" algn="tl">
                  <a:srgbClr val="000000">
                    <a:alpha val="43137"/>
                  </a:srgbClr>
                </a:outerShdw>
              </a:effectLst>
              <a:latin typeface="Arial" panose="020B0604020202020204" pitchFamily="34" charset="0"/>
              <a:ea typeface="微软雅黑" pitchFamily="34" charset="-122"/>
              <a:cs typeface="Arial" panose="020B0604020202020204" pitchFamily="34" charset="0"/>
            </a:endParaRPr>
          </a:p>
        </p:txBody>
      </p:sp>
      <p:sp>
        <p:nvSpPr>
          <p:cNvPr id="2" name="矩形: 圆角 1">
            <a:extLst>
              <a:ext uri="{FF2B5EF4-FFF2-40B4-BE49-F238E27FC236}">
                <a16:creationId xmlns:a16="http://schemas.microsoft.com/office/drawing/2014/main" id="{637D8292-935B-4A4A-AB4B-2431BF1C7595}"/>
              </a:ext>
            </a:extLst>
          </p:cNvPr>
          <p:cNvSpPr/>
          <p:nvPr/>
        </p:nvSpPr>
        <p:spPr>
          <a:xfrm>
            <a:off x="3032486" y="1060412"/>
            <a:ext cx="6127028" cy="602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Related Work on Imbalanced Classification</a:t>
            </a:r>
            <a:endParaRPr lang="zh-CN" altLang="en-US" dirty="0">
              <a:latin typeface="Arial" panose="020B0604020202020204" pitchFamily="34" charset="0"/>
              <a:cs typeface="Arial" panose="020B0604020202020204" pitchFamily="34" charset="0"/>
            </a:endParaRPr>
          </a:p>
        </p:txBody>
      </p:sp>
      <p:sp>
        <p:nvSpPr>
          <p:cNvPr id="12" name="Oval 19">
            <a:extLst>
              <a:ext uri="{FF2B5EF4-FFF2-40B4-BE49-F238E27FC236}">
                <a16:creationId xmlns:a16="http://schemas.microsoft.com/office/drawing/2014/main" id="{A101B360-C009-4CA2-8797-F8146BC0699F}"/>
              </a:ext>
            </a:extLst>
          </p:cNvPr>
          <p:cNvSpPr>
            <a:spLocks noChangeArrowheads="1"/>
          </p:cNvSpPr>
          <p:nvPr/>
        </p:nvSpPr>
        <p:spPr bwMode="auto">
          <a:xfrm>
            <a:off x="716661" y="2825433"/>
            <a:ext cx="2244506" cy="2036472"/>
          </a:xfrm>
          <a:prstGeom prst="ellipse">
            <a:avLst/>
          </a:prstGeom>
          <a:solidFill>
            <a:schemeClr val="accent1"/>
          </a:solidFill>
          <a:ln w="63500">
            <a:solidFill>
              <a:schemeClr val="bg1"/>
            </a:solidFill>
            <a:round/>
            <a:headEnd/>
            <a:tailEnd/>
          </a:ln>
          <a:effectLst>
            <a:outerShdw blurRad="127000" dist="38100" dir="5400000" algn="ctr" rotWithShape="0">
              <a:prstClr val="black">
                <a:alpha val="40000"/>
              </a:prstClr>
            </a:outerShdw>
          </a:effectLst>
        </p:spPr>
        <p:txBody>
          <a:bodyPr lIns="82824" tIns="41411" rIns="82824" bIns="41411" anchor="ctr"/>
          <a:lstStyle/>
          <a:p>
            <a:pPr algn="ctr">
              <a:lnSpc>
                <a:spcPct val="120000"/>
              </a:lnSpc>
              <a:defRPr/>
            </a:pP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Sampling Methods</a:t>
            </a:r>
            <a:endPar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6" name="左大括号 5">
            <a:extLst>
              <a:ext uri="{FF2B5EF4-FFF2-40B4-BE49-F238E27FC236}">
                <a16:creationId xmlns:a16="http://schemas.microsoft.com/office/drawing/2014/main" id="{4C5F6217-F09D-4A3D-9E35-76EE64ADCAA9}"/>
              </a:ext>
            </a:extLst>
          </p:cNvPr>
          <p:cNvSpPr/>
          <p:nvPr/>
        </p:nvSpPr>
        <p:spPr>
          <a:xfrm>
            <a:off x="3641650" y="2478621"/>
            <a:ext cx="685800" cy="273009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标题1">
            <a:extLst>
              <a:ext uri="{FF2B5EF4-FFF2-40B4-BE49-F238E27FC236}">
                <a16:creationId xmlns:a16="http://schemas.microsoft.com/office/drawing/2014/main" id="{56B93A11-A476-4A5D-8761-76C65B534771}"/>
              </a:ext>
            </a:extLst>
          </p:cNvPr>
          <p:cNvSpPr>
            <a:spLocks noChangeArrowheads="1"/>
          </p:cNvSpPr>
          <p:nvPr/>
        </p:nvSpPr>
        <p:spPr bwMode="gray">
          <a:xfrm>
            <a:off x="4713483" y="2028795"/>
            <a:ext cx="2224261" cy="899651"/>
          </a:xfrm>
          <a:prstGeom prst="roundRect">
            <a:avLst>
              <a:gd name="adj" fmla="val 11921"/>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chemeClr val="bg1"/>
                </a:solidFill>
                <a:latin typeface="Arial" panose="020B0604020202020204" pitchFamily="34" charset="0"/>
                <a:ea typeface="微软雅黑" pitchFamily="34" charset="-122"/>
                <a:cs typeface="Arial" panose="020B0604020202020204" pitchFamily="34" charset="0"/>
              </a:rPr>
              <a:t>Oversampling</a:t>
            </a:r>
            <a:endParaRPr lang="zh-CN" altLang="zh-CN" sz="16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17" name="标题1">
            <a:extLst>
              <a:ext uri="{FF2B5EF4-FFF2-40B4-BE49-F238E27FC236}">
                <a16:creationId xmlns:a16="http://schemas.microsoft.com/office/drawing/2014/main" id="{4D7B8F54-8386-49D4-A501-EFFA5905CD31}"/>
              </a:ext>
            </a:extLst>
          </p:cNvPr>
          <p:cNvSpPr>
            <a:spLocks noChangeArrowheads="1"/>
          </p:cNvSpPr>
          <p:nvPr/>
        </p:nvSpPr>
        <p:spPr bwMode="gray">
          <a:xfrm>
            <a:off x="4713483" y="3393842"/>
            <a:ext cx="2224261" cy="899651"/>
          </a:xfrm>
          <a:prstGeom prst="roundRect">
            <a:avLst>
              <a:gd name="adj" fmla="val 11921"/>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chemeClr val="bg1"/>
                </a:solidFill>
                <a:latin typeface="Arial" panose="020B0604020202020204" pitchFamily="34" charset="0"/>
                <a:ea typeface="微软雅黑" pitchFamily="34" charset="-122"/>
                <a:cs typeface="Arial" panose="020B0604020202020204" pitchFamily="34" charset="0"/>
              </a:rPr>
              <a:t>Under-sampling</a:t>
            </a:r>
            <a:endParaRPr lang="zh-CN" altLang="zh-CN" sz="16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18" name="标题1">
            <a:extLst>
              <a:ext uri="{FF2B5EF4-FFF2-40B4-BE49-F238E27FC236}">
                <a16:creationId xmlns:a16="http://schemas.microsoft.com/office/drawing/2014/main" id="{560E31D3-0C9B-482B-90AF-050DCD4083AE}"/>
              </a:ext>
            </a:extLst>
          </p:cNvPr>
          <p:cNvSpPr>
            <a:spLocks noChangeArrowheads="1"/>
          </p:cNvSpPr>
          <p:nvPr/>
        </p:nvSpPr>
        <p:spPr bwMode="gray">
          <a:xfrm>
            <a:off x="4713482" y="4758890"/>
            <a:ext cx="2224261" cy="899651"/>
          </a:xfrm>
          <a:prstGeom prst="roundRect">
            <a:avLst>
              <a:gd name="adj" fmla="val 11921"/>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24" tIns="41411" rIns="82824" bIns="4141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chemeClr val="bg1"/>
                </a:solidFill>
                <a:latin typeface="Arial" panose="020B0604020202020204" pitchFamily="34" charset="0"/>
                <a:ea typeface="微软雅黑" pitchFamily="34" charset="-122"/>
                <a:cs typeface="Arial" panose="020B0604020202020204" pitchFamily="34" charset="0"/>
              </a:rPr>
              <a:t>Hybrid Methods</a:t>
            </a:r>
            <a:endParaRPr lang="zh-CN" altLang="zh-CN" sz="16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14" name="箭头: 右 13">
            <a:extLst>
              <a:ext uri="{FF2B5EF4-FFF2-40B4-BE49-F238E27FC236}">
                <a16:creationId xmlns:a16="http://schemas.microsoft.com/office/drawing/2014/main" id="{C3266E59-A246-4D4B-BE12-78FA182C3B81}"/>
              </a:ext>
            </a:extLst>
          </p:cNvPr>
          <p:cNvSpPr/>
          <p:nvPr/>
        </p:nvSpPr>
        <p:spPr>
          <a:xfrm>
            <a:off x="7182292" y="2369636"/>
            <a:ext cx="824023" cy="217968"/>
          </a:xfrm>
          <a:prstGeom prst="rightArrow">
            <a:avLst/>
          </a:prstGeom>
          <a:solidFill>
            <a:schemeClr val="accent1">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箭头: 右 20">
            <a:extLst>
              <a:ext uri="{FF2B5EF4-FFF2-40B4-BE49-F238E27FC236}">
                <a16:creationId xmlns:a16="http://schemas.microsoft.com/office/drawing/2014/main" id="{901C3D8E-AA54-4A71-AC60-52B09E7FEFA3}"/>
              </a:ext>
            </a:extLst>
          </p:cNvPr>
          <p:cNvSpPr/>
          <p:nvPr/>
        </p:nvSpPr>
        <p:spPr>
          <a:xfrm>
            <a:off x="7182292" y="3734683"/>
            <a:ext cx="824023" cy="217968"/>
          </a:xfrm>
          <a:prstGeom prst="rightArrow">
            <a:avLst/>
          </a:prstGeom>
          <a:solidFill>
            <a:schemeClr val="accent1">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a:extLst>
              <a:ext uri="{FF2B5EF4-FFF2-40B4-BE49-F238E27FC236}">
                <a16:creationId xmlns:a16="http://schemas.microsoft.com/office/drawing/2014/main" id="{7B1971BE-55AD-442A-8E80-9EAC646065BB}"/>
              </a:ext>
            </a:extLst>
          </p:cNvPr>
          <p:cNvCxnSpPr>
            <a:cxnSpLocks/>
          </p:cNvCxnSpPr>
          <p:nvPr/>
        </p:nvCxnSpPr>
        <p:spPr>
          <a:xfrm>
            <a:off x="8191952" y="2705984"/>
            <a:ext cx="2312043" cy="0"/>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F85C4106-BC97-48AE-93F2-9C8EEEADDCD6}"/>
              </a:ext>
            </a:extLst>
          </p:cNvPr>
          <p:cNvSpPr txBox="1"/>
          <p:nvPr/>
        </p:nvSpPr>
        <p:spPr>
          <a:xfrm>
            <a:off x="8191952" y="2028795"/>
            <a:ext cx="2312043" cy="646331"/>
          </a:xfrm>
          <a:prstGeom prst="rect">
            <a:avLst/>
          </a:prstGeom>
          <a:noFill/>
        </p:spPr>
        <p:txBody>
          <a:bodyPr wrap="none" rtlCol="0">
            <a:spAutoFit/>
          </a:bodyPr>
          <a:lstStyle/>
          <a:p>
            <a:r>
              <a:rPr lang="en-US" altLang="zh-CN" dirty="0">
                <a:solidFill>
                  <a:schemeClr val="accent2">
                    <a:lumMod val="75000"/>
                  </a:schemeClr>
                </a:solidFill>
              </a:rPr>
              <a:t>Random Oversampling</a:t>
            </a:r>
          </a:p>
          <a:p>
            <a:r>
              <a:rPr lang="en-US" altLang="zh-CN" dirty="0">
                <a:solidFill>
                  <a:schemeClr val="accent2">
                    <a:lumMod val="75000"/>
                  </a:schemeClr>
                </a:solidFill>
              </a:rPr>
              <a:t>SMOTE</a:t>
            </a:r>
            <a:endParaRPr lang="zh-CN" altLang="en-US" dirty="0">
              <a:solidFill>
                <a:schemeClr val="accent2">
                  <a:lumMod val="75000"/>
                </a:schemeClr>
              </a:solidFill>
            </a:endParaRPr>
          </a:p>
        </p:txBody>
      </p:sp>
      <p:cxnSp>
        <p:nvCxnSpPr>
          <p:cNvPr id="27" name="直接连接符 26">
            <a:extLst>
              <a:ext uri="{FF2B5EF4-FFF2-40B4-BE49-F238E27FC236}">
                <a16:creationId xmlns:a16="http://schemas.microsoft.com/office/drawing/2014/main" id="{0FD617B7-A4AD-410A-A005-7D1EBD82844C}"/>
              </a:ext>
            </a:extLst>
          </p:cNvPr>
          <p:cNvCxnSpPr>
            <a:cxnSpLocks/>
          </p:cNvCxnSpPr>
          <p:nvPr/>
        </p:nvCxnSpPr>
        <p:spPr>
          <a:xfrm>
            <a:off x="8191952" y="4120114"/>
            <a:ext cx="2312043" cy="0"/>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640C6F7F-E7D0-4EA1-9349-DAD36CBD7833}"/>
              </a:ext>
            </a:extLst>
          </p:cNvPr>
          <p:cNvSpPr txBox="1"/>
          <p:nvPr/>
        </p:nvSpPr>
        <p:spPr>
          <a:xfrm>
            <a:off x="8191951" y="3413534"/>
            <a:ext cx="2523448" cy="646331"/>
          </a:xfrm>
          <a:prstGeom prst="rect">
            <a:avLst/>
          </a:prstGeom>
          <a:noFill/>
        </p:spPr>
        <p:txBody>
          <a:bodyPr wrap="none" rtlCol="0">
            <a:spAutoFit/>
          </a:bodyPr>
          <a:lstStyle/>
          <a:p>
            <a:r>
              <a:rPr lang="en-US" altLang="zh-CN" dirty="0">
                <a:solidFill>
                  <a:schemeClr val="accent2">
                    <a:lumMod val="75000"/>
                  </a:schemeClr>
                </a:solidFill>
              </a:rPr>
              <a:t>Random Under-sampling</a:t>
            </a:r>
          </a:p>
          <a:p>
            <a:r>
              <a:rPr lang="en-US" altLang="zh-CN" dirty="0" err="1">
                <a:solidFill>
                  <a:schemeClr val="accent2">
                    <a:lumMod val="75000"/>
                  </a:schemeClr>
                </a:solidFill>
              </a:rPr>
              <a:t>BalanceCasade</a:t>
            </a:r>
            <a:endParaRPr lang="zh-CN" altLang="en-US" dirty="0">
              <a:solidFill>
                <a:schemeClr val="accent2">
                  <a:lumMod val="75000"/>
                </a:schemeClr>
              </a:solidFill>
            </a:endParaRPr>
          </a:p>
        </p:txBody>
      </p:sp>
      <p:cxnSp>
        <p:nvCxnSpPr>
          <p:cNvPr id="20" name="直接连接符 19">
            <a:extLst>
              <a:ext uri="{FF2B5EF4-FFF2-40B4-BE49-F238E27FC236}">
                <a16:creationId xmlns:a16="http://schemas.microsoft.com/office/drawing/2014/main" id="{39AF49ED-B48B-47C0-903B-3E198A75D103}"/>
              </a:ext>
            </a:extLst>
          </p:cNvPr>
          <p:cNvCxnSpPr/>
          <p:nvPr/>
        </p:nvCxnSpPr>
        <p:spPr>
          <a:xfrm>
            <a:off x="186070" y="6310423"/>
            <a:ext cx="11855302" cy="0"/>
          </a:xfrm>
          <a:prstGeom prst="line">
            <a:avLst/>
          </a:prstGeom>
          <a:ln w="1905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9C1C11ED-36F8-4292-92B3-6A931BECF2D4}"/>
              </a:ext>
            </a:extLst>
          </p:cNvPr>
          <p:cNvSpPr txBox="1"/>
          <p:nvPr/>
        </p:nvSpPr>
        <p:spPr>
          <a:xfrm>
            <a:off x="186070" y="6353795"/>
            <a:ext cx="7031669" cy="338554"/>
          </a:xfrm>
          <a:prstGeom prst="rect">
            <a:avLst/>
          </a:prstGeom>
          <a:noFill/>
        </p:spPr>
        <p:txBody>
          <a:bodyPr wrap="none" rtlCol="0">
            <a:spAutoFit/>
          </a:bodyPr>
          <a:lstStyle/>
          <a:p>
            <a:r>
              <a:rPr lang="de-DE"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Fernández, A., García, S., Galar, M., Prati, R. C., Krawczyk, B., &amp; Herrera, F. (2018). </a:t>
            </a:r>
            <a:r>
              <a:rPr lang="en-US" altLang="zh-CN" sz="800" i="1"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Learning from imbalanced data sets</a:t>
            </a:r>
            <a:r>
              <a:rPr lang="en-US" altLang="zh-CN" sz="800" kern="100" dirty="0">
                <a:solidFill>
                  <a:schemeClr val="accent1">
                    <a:lumMod val="75000"/>
                  </a:schemeClr>
                </a:solidFill>
                <a:effectLst/>
                <a:latin typeface="Arial" panose="020B0604020202020204" pitchFamily="34" charset="0"/>
                <a:ea typeface="Arial" panose="020B0604020202020204" pitchFamily="34" charset="0"/>
                <a:cs typeface="Arial" panose="020B0604020202020204" pitchFamily="34" charset="0"/>
              </a:rPr>
              <a:t> (pp. 1-377). Berlin: Springer.</a:t>
            </a:r>
            <a:endParaRPr lang="zh-CN" altLang="zh-CN" sz="800" kern="100" dirty="0">
              <a:solidFill>
                <a:schemeClr val="accent1">
                  <a:lumMod val="75000"/>
                </a:schemeClr>
              </a:solidFill>
              <a:effectLst/>
              <a:latin typeface="Arial" panose="020B0604020202020204" pitchFamily="34" charset="0"/>
              <a:ea typeface="Arial" panose="020B0604020202020204" pitchFamily="34" charset="0"/>
              <a:cs typeface="Times New Roman" panose="02020603050405020304" pitchFamily="18" charset="0"/>
            </a:endParaRPr>
          </a:p>
          <a:p>
            <a:endParaRPr lang="zh-CN" altLang="en-US" sz="800" dirty="0">
              <a:solidFill>
                <a:schemeClr val="accent1">
                  <a:lumMod val="75000"/>
                </a:schemeClr>
              </a:solidFill>
            </a:endParaRPr>
          </a:p>
        </p:txBody>
      </p:sp>
    </p:spTree>
    <p:extLst>
      <p:ext uri="{BB962C8B-B14F-4D97-AF65-F5344CB8AC3E}">
        <p14:creationId xmlns:p14="http://schemas.microsoft.com/office/powerpoint/2010/main" val="33800527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86"/>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21472</TotalTime>
  <Words>5268</Words>
  <Application>Microsoft Office PowerPoint</Application>
  <PresentationFormat>宽屏</PresentationFormat>
  <Paragraphs>927</Paragraphs>
  <Slides>55</Slides>
  <Notes>55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55</vt:i4>
      </vt:variant>
    </vt:vector>
  </HeadingPairs>
  <TitlesOfParts>
    <vt:vector size="66" baseType="lpstr">
      <vt:lpstr>charter</vt:lpstr>
      <vt:lpstr>等线</vt:lpstr>
      <vt:lpstr>微软雅黑</vt:lpstr>
      <vt:lpstr>Arial</vt:lpstr>
      <vt:lpstr>Arial</vt:lpstr>
      <vt:lpstr>Calibri</vt:lpstr>
      <vt:lpstr>Calibri Light</vt:lpstr>
      <vt:lpstr>Cambria Math</vt:lpstr>
      <vt:lpstr>Impact</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cp:keywords/>
  <dc:description>http://www.ypppt.com/</dc:description>
  <cp:lastModifiedBy>Ji Mengru</cp:lastModifiedBy>
  <cp:revision>174</cp:revision>
  <dcterms:created xsi:type="dcterms:W3CDTF">2016-03-31T10:58:08Z</dcterms:created>
  <dcterms:modified xsi:type="dcterms:W3CDTF">2021-03-23T21:33:52Z</dcterms:modified>
</cp:coreProperties>
</file>