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3"/>
  </p:notesMasterIdLst>
  <p:sldIdLst>
    <p:sldId id="256" r:id="rId2"/>
    <p:sldId id="257" r:id="rId3"/>
    <p:sldId id="258" r:id="rId4"/>
    <p:sldId id="777" r:id="rId5"/>
    <p:sldId id="261" r:id="rId6"/>
    <p:sldId id="263" r:id="rId7"/>
    <p:sldId id="267" r:id="rId8"/>
    <p:sldId id="778" r:id="rId9"/>
    <p:sldId id="265" r:id="rId10"/>
    <p:sldId id="260" r:id="rId11"/>
    <p:sldId id="272" r:id="rId12"/>
    <p:sldId id="780" r:id="rId13"/>
    <p:sldId id="273" r:id="rId14"/>
    <p:sldId id="781" r:id="rId15"/>
    <p:sldId id="259" r:id="rId16"/>
    <p:sldId id="270" r:id="rId17"/>
    <p:sldId id="271" r:id="rId18"/>
    <p:sldId id="275" r:id="rId19"/>
    <p:sldId id="278" r:id="rId20"/>
    <p:sldId id="776" r:id="rId21"/>
    <p:sldId id="7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ma Carrillo" initials="FC" lastIdx="1" clrIdx="0">
    <p:extLst>
      <p:ext uri="{19B8F6BF-5375-455C-9EA6-DF929625EA0E}">
        <p15:presenceInfo xmlns:p15="http://schemas.microsoft.com/office/powerpoint/2012/main" userId="51479e240ba47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21:17:51.157" idx="1">
    <p:pos x="7145" y="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FC214-A132-4F62-9607-76E53AAB49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64DF-F73A-4395-B35D-611944DE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5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3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7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3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1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54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4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Fatima</a:t>
            </a:r>
          </a:p>
          <a:p>
            <a:endParaRPr lang="en-US" dirty="0"/>
          </a:p>
          <a:p>
            <a:r>
              <a:rPr lang="en-US" dirty="0"/>
              <a:t>We utilized several csv files for each resource and combined them by state and county.</a:t>
            </a:r>
          </a:p>
          <a:p>
            <a:r>
              <a:rPr lang="en-US" dirty="0"/>
              <a:t>On the NY Times files we utilized the death data, positive / negative total by state</a:t>
            </a:r>
          </a:p>
          <a:p>
            <a:r>
              <a:rPr lang="en-US" dirty="0"/>
              <a:t>For the </a:t>
            </a:r>
            <a:r>
              <a:rPr lang="en-US" dirty="0" err="1"/>
              <a:t>Kaggel</a:t>
            </a:r>
            <a:r>
              <a:rPr lang="en-US" dirty="0"/>
              <a:t> 2016 Presidential data we used 2016 which was broken down by state and county for those who voted Republican and Democratic</a:t>
            </a:r>
          </a:p>
          <a:p>
            <a:r>
              <a:rPr lang="en-US" dirty="0"/>
              <a:t>The US Census 2019 population estimates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4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1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2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64DF-F73A-4395-B35D-611944DE82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B068-E179-4BE6-A6CD-83AEDF8D5CA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6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corafischiailvento.org/2020/04/18/lemergenza-coronavirus-diventa-sempre-piu-esplosiva-negli-usa-e-mette-a-nudo-le-contraddizioni-sociali/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ensus.gov/en.html" TargetMode="External"/><Relationship Id="rId5" Type="http://schemas.openxmlformats.org/officeDocument/2006/relationships/hyperlink" Target="https://www.kaggle.com/stevepalley/2016uspresidentialvotebycounty" TargetMode="External"/><Relationship Id="rId4" Type="http://schemas.openxmlformats.org/officeDocument/2006/relationships/hyperlink" Target="https://covidtracking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 up of a flag&#10;&#10;Description automatically generated">
            <a:extLst>
              <a:ext uri="{FF2B5EF4-FFF2-40B4-BE49-F238E27FC236}">
                <a16:creationId xmlns:a16="http://schemas.microsoft.com/office/drawing/2014/main" id="{B6C3FAE7-FC5A-4630-A223-A9AAA3F0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93" b="142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43909-8A00-492B-A854-3B91AC03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741"/>
            <a:ext cx="9144000" cy="2900518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Politics of a Pandemic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CEA0D-EAEF-45CB-B533-A4835849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2964"/>
            <a:ext cx="9144000" cy="1098395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Team Members: Cody Tong | Daniel Rossi | Fatima Carrillo | Geoff  Farrell | Jackie Huang | William Pryor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9776F-9E5A-46FF-A53C-1CB7A70E7249}"/>
              </a:ext>
            </a:extLst>
          </p:cNvPr>
          <p:cNvSpPr txBox="1"/>
          <p:nvPr/>
        </p:nvSpPr>
        <p:spPr>
          <a:xfrm>
            <a:off x="-1" y="5511359"/>
            <a:ext cx="48672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Resources: </a:t>
            </a:r>
            <a:r>
              <a:rPr lang="en-US" dirty="0">
                <a:hlinkClick r:id="rId4"/>
              </a:rPr>
              <a:t>The COVID Tracking Project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 	 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Kaggle 2016 U.S. Presidential Election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          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US Census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E67E50-BA37-4B14-961A-BB09666DFA61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ancorafischiailvento.org/2020/04/18/lemergenza-coronavirus-diventa-sempre-piu-esplosiva-negli-usa-e-mette-a-nudo-le-contraddizioni-social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94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7E395FB-B356-4C24-9335-253DE218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5" y="1214107"/>
            <a:ext cx="11302210" cy="4684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89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E4596-648B-4F73-BF90-A6C61681FBC1}"/>
              </a:ext>
            </a:extLst>
          </p:cNvPr>
          <p:cNvSpPr txBox="1"/>
          <p:nvPr/>
        </p:nvSpPr>
        <p:spPr>
          <a:xfrm>
            <a:off x="463550" y="387926"/>
            <a:ext cx="78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Choropleth: Heatmap Code Example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A255906-CA9A-4875-9EA3-F0265D314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612017"/>
            <a:ext cx="9900270" cy="3805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89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838B959-19C6-4579-BE31-0C2AF6EC5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1" y="128127"/>
            <a:ext cx="10802858" cy="6601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71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map, toy&#10;&#10;Description automatically generated">
            <a:extLst>
              <a:ext uri="{FF2B5EF4-FFF2-40B4-BE49-F238E27FC236}">
                <a16:creationId xmlns:a16="http://schemas.microsoft.com/office/drawing/2014/main" id="{E85FDB18-2E51-40A8-B694-A8EBC3BD6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1" y="261495"/>
            <a:ext cx="10621857" cy="6335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28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D726272C-3BE1-4322-8B1B-B007CC47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" y="218636"/>
            <a:ext cx="10650436" cy="6287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45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4208A-2543-4DF0-B212-432D2CA1195D}"/>
              </a:ext>
            </a:extLst>
          </p:cNvPr>
          <p:cNvSpPr txBox="1"/>
          <p:nvPr/>
        </p:nvSpPr>
        <p:spPr>
          <a:xfrm>
            <a:off x="852488" y="671524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*insert code for scatterplot linear regression*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C09567E-68B9-4A02-9558-EBAFD6D16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723044"/>
            <a:ext cx="11907912" cy="6134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6C90E-2568-44B9-9707-D28EE08BCB5F}"/>
              </a:ext>
            </a:extLst>
          </p:cNvPr>
          <p:cNvSpPr txBox="1"/>
          <p:nvPr/>
        </p:nvSpPr>
        <p:spPr>
          <a:xfrm>
            <a:off x="142044" y="143286"/>
            <a:ext cx="1166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Regression Scatterplot Code Example: COVID Cases per 1 M Residents of US states</a:t>
            </a:r>
          </a:p>
        </p:txBody>
      </p:sp>
    </p:spTree>
    <p:extLst>
      <p:ext uri="{BB962C8B-B14F-4D97-AF65-F5344CB8AC3E}">
        <p14:creationId xmlns:p14="http://schemas.microsoft.com/office/powerpoint/2010/main" val="411949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8CD5F1F-99C2-4E0A-8355-CDB0A959E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73" y="840418"/>
            <a:ext cx="10746054" cy="517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61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731177F-9E67-452D-A148-D57C4434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1" y="703576"/>
            <a:ext cx="10705857" cy="5450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17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9B5C8EF-74D5-4558-B252-41659BB4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1333621"/>
            <a:ext cx="7211431" cy="1314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3869B-6F46-43B7-9289-C658C4894D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8"/>
          <a:stretch/>
        </p:blipFill>
        <p:spPr>
          <a:xfrm>
            <a:off x="852488" y="2751667"/>
            <a:ext cx="8650514" cy="1354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951CB00-6F77-459C-A490-8F535AA5A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4223360"/>
            <a:ext cx="9855200" cy="2429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8DD91D-9956-433B-A61F-3115E40D5748}"/>
              </a:ext>
            </a:extLst>
          </p:cNvPr>
          <p:cNvSpPr txBox="1"/>
          <p:nvPr/>
        </p:nvSpPr>
        <p:spPr>
          <a:xfrm>
            <a:off x="0" y="205286"/>
            <a:ext cx="1306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Statistics Code: Independent Sample T-Test of Death Rate by State Based on Party Preference</a:t>
            </a:r>
          </a:p>
        </p:txBody>
      </p:sp>
    </p:spTree>
    <p:extLst>
      <p:ext uri="{BB962C8B-B14F-4D97-AF65-F5344CB8AC3E}">
        <p14:creationId xmlns:p14="http://schemas.microsoft.com/office/powerpoint/2010/main" val="292765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AF0F16A9-85B2-4473-86A9-B710E7A17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96833"/>
              </p:ext>
            </p:extLst>
          </p:nvPr>
        </p:nvGraphicFramePr>
        <p:xfrm>
          <a:off x="298450" y="3203210"/>
          <a:ext cx="11572875" cy="2545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72">
                  <a:extLst>
                    <a:ext uri="{9D8B030D-6E8A-4147-A177-3AD203B41FA5}">
                      <a16:colId xmlns:a16="http://schemas.microsoft.com/office/drawing/2014/main" val="4000609391"/>
                    </a:ext>
                  </a:extLst>
                </a:gridCol>
                <a:gridCol w="1926996">
                  <a:extLst>
                    <a:ext uri="{9D8B030D-6E8A-4147-A177-3AD203B41FA5}">
                      <a16:colId xmlns:a16="http://schemas.microsoft.com/office/drawing/2014/main" val="1030006627"/>
                    </a:ext>
                  </a:extLst>
                </a:gridCol>
                <a:gridCol w="2128286">
                  <a:extLst>
                    <a:ext uri="{9D8B030D-6E8A-4147-A177-3AD203B41FA5}">
                      <a16:colId xmlns:a16="http://schemas.microsoft.com/office/drawing/2014/main" val="1147564977"/>
                    </a:ext>
                  </a:extLst>
                </a:gridCol>
                <a:gridCol w="2284219">
                  <a:extLst>
                    <a:ext uri="{9D8B030D-6E8A-4147-A177-3AD203B41FA5}">
                      <a16:colId xmlns:a16="http://schemas.microsoft.com/office/drawing/2014/main" val="3584310928"/>
                    </a:ext>
                  </a:extLst>
                </a:gridCol>
                <a:gridCol w="1901017">
                  <a:extLst>
                    <a:ext uri="{9D8B030D-6E8A-4147-A177-3AD203B41FA5}">
                      <a16:colId xmlns:a16="http://schemas.microsoft.com/office/drawing/2014/main" val="1175830894"/>
                    </a:ext>
                  </a:extLst>
                </a:gridCol>
                <a:gridCol w="1553085">
                  <a:extLst>
                    <a:ext uri="{9D8B030D-6E8A-4147-A177-3AD203B41FA5}">
                      <a16:colId xmlns:a16="http://schemas.microsoft.com/office/drawing/2014/main" val="3470961275"/>
                    </a:ext>
                  </a:extLst>
                </a:gridCol>
              </a:tblGrid>
              <a:tr h="6970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Political Preference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 (States/Party)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</a:t>
                      </a:r>
                    </a:p>
                    <a:p>
                      <a:r>
                        <a:rPr lang="en-US" sz="2400" dirty="0"/>
                        <a:t>(Deaths/Case)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 Statistic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P-Value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272500"/>
                  </a:ext>
                </a:extLst>
              </a:tr>
              <a:tr h="777374">
                <a:tc rowSpan="2">
                  <a:txBody>
                    <a:bodyPr/>
                    <a:lstStyle/>
                    <a:p>
                      <a:r>
                        <a:rPr lang="en-US" sz="2800" b="1" i="1" dirty="0"/>
                        <a:t>COVID19 Death</a:t>
                      </a:r>
                    </a:p>
                    <a:p>
                      <a:r>
                        <a:rPr lang="en-US" sz="2800" b="1" i="1" dirty="0"/>
                        <a:t>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Republican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0.01454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-3.78729</a:t>
                      </a:r>
                    </a:p>
                    <a:p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800" dirty="0"/>
                    </a:p>
                    <a:p>
                      <a:r>
                        <a:rPr lang="en-US" sz="2800" dirty="0"/>
                        <a:t>0.00167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54420"/>
                  </a:ext>
                </a:extLst>
              </a:tr>
              <a:tr h="697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Democrat</a:t>
                      </a:r>
                    </a:p>
                    <a:p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20</a:t>
                      </a:r>
                    </a:p>
                    <a:p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0.03561</a:t>
                      </a:r>
                    </a:p>
                    <a:p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76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420D47-0447-4907-8FB4-C4316A6753A7}"/>
              </a:ext>
            </a:extLst>
          </p:cNvPr>
          <p:cNvSpPr txBox="1"/>
          <p:nvPr/>
        </p:nvSpPr>
        <p:spPr>
          <a:xfrm>
            <a:off x="298450" y="330860"/>
            <a:ext cx="1000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Hypothesis Testing with Independent Sample T-Test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9A82C-F503-4E3D-AFE0-BE425D01EDA0}"/>
              </a:ext>
            </a:extLst>
          </p:cNvPr>
          <p:cNvSpPr txBox="1"/>
          <p:nvPr/>
        </p:nvSpPr>
        <p:spPr>
          <a:xfrm>
            <a:off x="298450" y="1661796"/>
            <a:ext cx="1181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 Hypothesis: There is no difference in COVID19 death rates in US states based on political preference</a:t>
            </a:r>
          </a:p>
          <a:p>
            <a:endParaRPr lang="en-US" sz="2000" dirty="0"/>
          </a:p>
          <a:p>
            <a:r>
              <a:rPr lang="en-US" sz="2000" b="1" i="1" dirty="0"/>
              <a:t>Alternative Hypothesis: Political preference is correlated to a difference in COVID19 death rates in US states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C3360BA-2A79-43D6-A97D-67C45C82A002}"/>
              </a:ext>
            </a:extLst>
          </p:cNvPr>
          <p:cNvSpPr/>
          <p:nvPr/>
        </p:nvSpPr>
        <p:spPr>
          <a:xfrm rot="10800000">
            <a:off x="11745685" y="2257890"/>
            <a:ext cx="424090" cy="4195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4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EEB6-C855-4F8D-AE9A-9F0D2A64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93" y="313614"/>
            <a:ext cx="5712824" cy="1325563"/>
          </a:xfrm>
        </p:spPr>
        <p:txBody>
          <a:bodyPr>
            <a:norm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1B23-6E02-4F86-9236-800294CB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83" y="1525782"/>
            <a:ext cx="4558309" cy="3181684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  <a:p>
            <a:r>
              <a:rPr lang="en-US" sz="11200" dirty="0"/>
              <a:t>How did different US states fare during the COVID19 pandemic in terms of cases and deaths?</a:t>
            </a:r>
          </a:p>
          <a:p>
            <a:pPr marL="0" indent="0">
              <a:buNone/>
            </a:pPr>
            <a:endParaRPr lang="en-US" sz="11200" dirty="0"/>
          </a:p>
          <a:p>
            <a:r>
              <a:rPr lang="en-US" sz="11200" dirty="0"/>
              <a:t>Is there a direct correlation between state political party preference and COVID cases and deaths by state?</a:t>
            </a:r>
          </a:p>
          <a:p>
            <a:pPr marL="0" indent="0">
              <a:buNone/>
            </a:pPr>
            <a:endParaRPr lang="en-US" sz="11200" dirty="0"/>
          </a:p>
          <a:p>
            <a:r>
              <a:rPr lang="en-US" sz="11200" dirty="0"/>
              <a:t>Why does the analysis trend more heavily on one side, if at all?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00D2F80-EA87-4F68-AD9F-0EDCC04E0A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295"/>
          <a:stretch/>
        </p:blipFill>
        <p:spPr>
          <a:xfrm>
            <a:off x="5969353" y="2815228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18F9576-1368-4999-83B2-F44B90317F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366"/>
          <a:stretch/>
        </p:blipFill>
        <p:spPr>
          <a:xfrm>
            <a:off x="8160603" y="2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D1E174-3B05-4450-9148-84E6338258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2281"/>
          <a:stretch/>
        </p:blipFill>
        <p:spPr>
          <a:xfrm>
            <a:off x="9053088" y="4197217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16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60465-C23D-4563-AC5D-658D91420A11}"/>
              </a:ext>
            </a:extLst>
          </p:cNvPr>
          <p:cNvSpPr txBox="1"/>
          <p:nvPr/>
        </p:nvSpPr>
        <p:spPr>
          <a:xfrm>
            <a:off x="532565" y="122009"/>
            <a:ext cx="11126870" cy="7617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>
                <a:latin typeface="Calibri" panose="020F0502020204030204" pitchFamily="34" charset="0"/>
                <a:ea typeface="Source Sans Pro Light" panose="020B0403030403020204" pitchFamily="34" charset="0"/>
                <a:cs typeface="Calibri" panose="020F0502020204030204" pitchFamily="34" charset="0"/>
              </a:rPr>
              <a:t>Conclusions</a:t>
            </a:r>
            <a:r>
              <a:rPr lang="en-US" sz="36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Helvetica Neue" panose="02000503000000020004" pitchFamily="2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ea typeface="Source Sans Pro Light" panose="020B0403030403020204" pitchFamily="34" charset="0"/>
                <a:cs typeface="Calibri" panose="020F0502020204030204" pitchFamily="34" charset="0"/>
              </a:rPr>
              <a:t>of Analysis</a:t>
            </a:r>
          </a:p>
          <a:p>
            <a:pPr>
              <a:spcAft>
                <a:spcPts val="600"/>
              </a:spcAft>
            </a:pPr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  <a:cs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  <a:cs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  <a:cs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  <a:cs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2. 	Data suggests contracting COVID19 more likely in red states, but surviving more 	likely in blue states</a:t>
            </a:r>
          </a:p>
          <a:p>
            <a:pPr marL="1200150" lvl="1" indent="-742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Political Variables potentially at play:</a:t>
            </a:r>
          </a:p>
          <a:p>
            <a:pPr marL="1657350" lvl="2" indent="-742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Higher mask wearing compliance in blue states results in fewer cases</a:t>
            </a:r>
          </a:p>
          <a:p>
            <a:pPr marL="1200150" lvl="1" indent="-742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Non-political variables potentially at play:</a:t>
            </a:r>
          </a:p>
          <a:p>
            <a:pPr marL="1657350" lvl="2" indent="-742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Population densities</a:t>
            </a:r>
          </a:p>
          <a:p>
            <a:pPr marL="1657350" lvl="2" indent="-742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Climate</a:t>
            </a:r>
          </a:p>
          <a:p>
            <a:pPr marL="1657350" lvl="2" indent="-742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Geographic distribution of different COVID19 strains</a:t>
            </a:r>
          </a:p>
          <a:p>
            <a:pPr lvl="2">
              <a:spcAft>
                <a:spcPts val="600"/>
              </a:spcAft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  <a:cs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0CAEF-5DCD-4679-A7C4-0A1C23EFF44C}"/>
              </a:ext>
            </a:extLst>
          </p:cNvPr>
          <p:cNvSpPr txBox="1"/>
          <p:nvPr/>
        </p:nvSpPr>
        <p:spPr>
          <a:xfrm>
            <a:off x="-413585" y="1074509"/>
            <a:ext cx="11126870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spcAft>
                <a:spcPts val="600"/>
              </a:spcAft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1. 	Geographically, most COVID19 death hotspots located in Northeastern 	United States</a:t>
            </a:r>
          </a:p>
          <a:p>
            <a:pPr marL="1885950" lvl="3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Potentially due to influence of climate</a:t>
            </a:r>
          </a:p>
          <a:p>
            <a:pPr marL="1885950" lvl="3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Higher population densities on average </a:t>
            </a:r>
          </a:p>
          <a:p>
            <a:pPr>
              <a:spcAft>
                <a:spcPts val="600"/>
              </a:spcAft>
            </a:pPr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6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60465-C23D-4563-AC5D-658D91420A11}"/>
              </a:ext>
            </a:extLst>
          </p:cNvPr>
          <p:cNvSpPr txBox="1"/>
          <p:nvPr/>
        </p:nvSpPr>
        <p:spPr>
          <a:xfrm>
            <a:off x="6582782" y="1203062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Final Thoughts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lvl="2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9D3F298-B7D9-46E2-A8EC-FA8F54B286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" b="-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FC833-235E-42A4-A4E8-12839D076EA6}"/>
              </a:ext>
            </a:extLst>
          </p:cNvPr>
          <p:cNvSpPr txBox="1"/>
          <p:nvPr/>
        </p:nvSpPr>
        <p:spPr>
          <a:xfrm>
            <a:off x="5238750" y="1324900"/>
            <a:ext cx="7176897" cy="4826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dirty="0"/>
              <a:t>Correlation =/= Causation</a:t>
            </a:r>
          </a:p>
          <a:p>
            <a:pPr marL="342900" defTabSz="914400">
              <a:lnSpc>
                <a:spcPct val="90000"/>
              </a:lnSpc>
              <a:spcAft>
                <a:spcPts val="600"/>
              </a:spcAft>
            </a:pPr>
            <a:endParaRPr lang="en-US" sz="12800" dirty="0"/>
          </a:p>
          <a:p>
            <a:pPr marL="5715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dirty="0"/>
              <a:t>While we discovered a trend relating state political preference to COVID19 Outcomes, its dangerous to draw conclusions based on such a limited analysis of variables!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0CAEF-5DCD-4679-A7C4-0A1C23EFF44C}"/>
              </a:ext>
            </a:extLst>
          </p:cNvPr>
          <p:cNvSpPr txBox="1"/>
          <p:nvPr/>
        </p:nvSpPr>
        <p:spPr>
          <a:xfrm>
            <a:off x="-413585" y="1074509"/>
            <a:ext cx="11126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spcAft>
                <a:spcPts val="600"/>
              </a:spcAft>
            </a:pPr>
            <a:r>
              <a:rPr lang="en-US" sz="2400" dirty="0">
                <a:ea typeface="Source Sans Pro" panose="020B0503030403020204" pitchFamily="34" charset="0"/>
                <a:cs typeface="Helvetica Neue" panose="02000503000000020004" pitchFamily="2" charset="0"/>
              </a:rPr>
              <a:t> 	</a:t>
            </a:r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8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60DB-F83B-4A30-8DDC-2E72BE49540C}"/>
              </a:ext>
            </a:extLst>
          </p:cNvPr>
          <p:cNvSpPr txBox="1"/>
          <p:nvPr/>
        </p:nvSpPr>
        <p:spPr>
          <a:xfrm>
            <a:off x="991694" y="435547"/>
            <a:ext cx="5613822" cy="1775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Three main data sources used for analysis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2DB8767-EBE9-41F3-B188-F93E6D007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27" y="1086430"/>
            <a:ext cx="1222782" cy="470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9AE51-3AC0-40D4-8A5D-D077A19BE9E3}"/>
              </a:ext>
            </a:extLst>
          </p:cNvPr>
          <p:cNvSpPr txBox="1"/>
          <p:nvPr/>
        </p:nvSpPr>
        <p:spPr>
          <a:xfrm>
            <a:off x="-1" y="542926"/>
            <a:ext cx="5613823" cy="5286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800" dirty="0"/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800" i="1" dirty="0"/>
          </a:p>
          <a:p>
            <a:pPr marL="1371600" lvl="2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800" i="1" dirty="0"/>
              <a:t>The COVID Tracking Project: COVID19 test statistic data</a:t>
            </a:r>
          </a:p>
          <a:p>
            <a:pPr marL="1371600" lvl="2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2800" i="1" dirty="0"/>
          </a:p>
          <a:p>
            <a:pPr marL="1371600" lvl="2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800" i="1" dirty="0"/>
              <a:t>Kaggle, 2016 U.S. Presidential Elections </a:t>
            </a:r>
          </a:p>
          <a:p>
            <a:pPr marL="685800" lvl="2" defTabSz="914400">
              <a:lnSpc>
                <a:spcPct val="90000"/>
              </a:lnSpc>
              <a:spcAft>
                <a:spcPts val="600"/>
              </a:spcAft>
            </a:pPr>
            <a:endParaRPr lang="en-US" sz="12800" i="1" dirty="0"/>
          </a:p>
          <a:p>
            <a:pPr marL="685800" lvl="2" defTabSz="914400">
              <a:lnSpc>
                <a:spcPct val="90000"/>
              </a:lnSpc>
              <a:spcAft>
                <a:spcPts val="600"/>
              </a:spcAft>
            </a:pPr>
            <a:r>
              <a:rPr lang="en-US" sz="12800" i="1" dirty="0"/>
              <a:t>   3. U.S. Census, 2019 Data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125730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5730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5730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711D0E-1E08-407C-B48B-86E4085BE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" t="10418" r="8862" b="15881"/>
          <a:stretch/>
        </p:blipFill>
        <p:spPr>
          <a:xfrm>
            <a:off x="5839450" y="3599248"/>
            <a:ext cx="3139954" cy="107150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12A181-C76C-4A8A-AE66-46A212A86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5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17BF4-D1D7-4939-84A6-149553EE09AB}"/>
              </a:ext>
            </a:extLst>
          </p:cNvPr>
          <p:cNvSpPr txBox="1"/>
          <p:nvPr/>
        </p:nvSpPr>
        <p:spPr>
          <a:xfrm>
            <a:off x="139212" y="157491"/>
            <a:ext cx="1056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Pandas Code: Loading in .CSV resources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1F828C7-5624-4333-A8CB-9953F560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7" y="975976"/>
            <a:ext cx="11672266" cy="5462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73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24DBF9-4E0E-43D9-AB71-8064938E734F}"/>
              </a:ext>
            </a:extLst>
          </p:cNvPr>
          <p:cNvSpPr txBox="1"/>
          <p:nvPr/>
        </p:nvSpPr>
        <p:spPr>
          <a:xfrm>
            <a:off x="151681" y="438106"/>
            <a:ext cx="1056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Pandas Code: Merging </a:t>
            </a:r>
            <a:r>
              <a:rPr lang="en-US" sz="2800" b="1" dirty="0" err="1"/>
              <a:t>Dataframes</a:t>
            </a:r>
            <a:endParaRPr lang="en-US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95B8-210E-41B4-8945-F8ADA763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" y="1676339"/>
            <a:ext cx="10307488" cy="876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FD21980-F86C-48FE-B1D9-21E909811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" y="2904868"/>
            <a:ext cx="10240804" cy="2276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DC80F2-57BD-40D9-A374-77649AF84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" y="5529546"/>
            <a:ext cx="9402487" cy="628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90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A4E19A3-9585-49B8-986F-4AAEE97AC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0" y="1295917"/>
            <a:ext cx="11801475" cy="4266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E732BA-C822-422B-BBA9-669B5F8F80C3}"/>
              </a:ext>
            </a:extLst>
          </p:cNvPr>
          <p:cNvSpPr txBox="1"/>
          <p:nvPr/>
        </p:nvSpPr>
        <p:spPr>
          <a:xfrm>
            <a:off x="190638" y="339411"/>
            <a:ext cx="1099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Combined </a:t>
            </a:r>
            <a:r>
              <a:rPr lang="en-US" sz="2800" b="1" dirty="0" err="1"/>
              <a:t>Dataframe</a:t>
            </a:r>
            <a:r>
              <a:rPr lang="en-US" sz="2800" b="1" dirty="0"/>
              <a:t> with State Political Preference and COVID19 Data</a:t>
            </a:r>
          </a:p>
        </p:txBody>
      </p:sp>
    </p:spTree>
    <p:extLst>
      <p:ext uri="{BB962C8B-B14F-4D97-AF65-F5344CB8AC3E}">
        <p14:creationId xmlns:p14="http://schemas.microsoft.com/office/powerpoint/2010/main" val="376318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CD69705-33CD-46C9-94B9-EB62A518F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6" y="2258105"/>
            <a:ext cx="11430247" cy="2178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88628-FEC7-46B0-977D-5A0A8B300178}"/>
              </a:ext>
            </a:extLst>
          </p:cNvPr>
          <p:cNvSpPr txBox="1"/>
          <p:nvPr/>
        </p:nvSpPr>
        <p:spPr>
          <a:xfrm>
            <a:off x="224682" y="348936"/>
            <a:ext cx="1214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Pandas Code: </a:t>
            </a:r>
            <a:r>
              <a:rPr lang="en-US" sz="2800" b="1" dirty="0" err="1"/>
              <a:t>Dataframe</a:t>
            </a:r>
            <a:r>
              <a:rPr lang="en-US" sz="2800" b="1" dirty="0"/>
              <a:t> with State Coordinate Data for Creating Heatmaps</a:t>
            </a:r>
          </a:p>
        </p:txBody>
      </p:sp>
    </p:spTree>
    <p:extLst>
      <p:ext uri="{BB962C8B-B14F-4D97-AF65-F5344CB8AC3E}">
        <p14:creationId xmlns:p14="http://schemas.microsoft.com/office/powerpoint/2010/main" val="294812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A0AFBFE-F6C3-4653-8D17-2E957C35B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38" y="1085121"/>
            <a:ext cx="5544324" cy="5134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418A1B-9F9D-4DC1-9AD9-BC28F244C7BB}"/>
              </a:ext>
            </a:extLst>
          </p:cNvPr>
          <p:cNvSpPr txBox="1"/>
          <p:nvPr/>
        </p:nvSpPr>
        <p:spPr>
          <a:xfrm>
            <a:off x="145283" y="309872"/>
            <a:ext cx="1056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Pandas </a:t>
            </a:r>
            <a:r>
              <a:rPr lang="en-US" sz="2800" b="1" dirty="0" err="1"/>
              <a:t>Dataframe</a:t>
            </a:r>
            <a:r>
              <a:rPr lang="en-US" sz="2800" b="1" dirty="0"/>
              <a:t> with State Coordinate Data for Creating Heatmaps</a:t>
            </a:r>
          </a:p>
        </p:txBody>
      </p:sp>
    </p:spTree>
    <p:extLst>
      <p:ext uri="{BB962C8B-B14F-4D97-AF65-F5344CB8AC3E}">
        <p14:creationId xmlns:p14="http://schemas.microsoft.com/office/powerpoint/2010/main" val="288215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E7714-570A-4AF5-903E-354CB7D9300D}"/>
              </a:ext>
            </a:extLst>
          </p:cNvPr>
          <p:cNvSpPr txBox="1"/>
          <p:nvPr/>
        </p:nvSpPr>
        <p:spPr>
          <a:xfrm>
            <a:off x="291646" y="177163"/>
            <a:ext cx="887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Matplotlib Code: COVID19 Deaths Per States </a:t>
            </a:r>
            <a:r>
              <a:rPr lang="en-US" sz="2800" b="1" dirty="0" err="1"/>
              <a:t>Barchart</a:t>
            </a:r>
            <a:r>
              <a:rPr lang="en-US" sz="2800" b="1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072C6F4-A230-4EAC-B5DD-E83322518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64" y="752893"/>
            <a:ext cx="7098672" cy="5967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19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525</Words>
  <Application>Microsoft Office PowerPoint</Application>
  <PresentationFormat>Widescreen</PresentationFormat>
  <Paragraphs>136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Politics of a Pandemic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of a Pandemic</dc:title>
  <dc:creator>Daniel Rossi</dc:creator>
  <cp:lastModifiedBy>Fatima Carrillo</cp:lastModifiedBy>
  <cp:revision>3</cp:revision>
  <dcterms:created xsi:type="dcterms:W3CDTF">2020-10-28T23:32:32Z</dcterms:created>
  <dcterms:modified xsi:type="dcterms:W3CDTF">2020-10-29T00:11:34Z</dcterms:modified>
</cp:coreProperties>
</file>