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DE7F23-4736-4564-8C7F-30F0D9335DBF}">
  <a:tblStyle styleId="{99DE7F23-4736-4564-8C7F-30F0D9335DB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36c889400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36c889400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36c88940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36c88940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36c889400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36c889400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37387a3f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37387a3f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36c88940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36c88940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36c889400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36c88940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36c889400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36c889400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36c889400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36c889400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36c8894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36c8894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36c8894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36c8894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36c889400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36c889400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36c889400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36c889400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36c889400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36c88940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36c88940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36c88940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36c88940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36c88940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36c88940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36c88940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6c88940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36c8894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6c8894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6c8894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36c88940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36c88940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hysionet.org/physiobank/database/html/mitdbdir/intro.htm" TargetMode="External"/><Relationship Id="rId4" Type="http://schemas.openxmlformats.org/officeDocument/2006/relationships/hyperlink" Target="https://github.com/carrliitos/ecg_classification/blob/master/notebooks/a02_import_mitdb_data.ipynb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arrliitos/ecg_classification/blob/master/notebooks/a01_view_mitdb_data.ipyn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Predicting Cardiac Wellness: Using a Multi-Layer Perceptron on ECG Data</a:t>
            </a:r>
            <a:endParaRPr sz="31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Benzon Carlitos Salazar</a:t>
            </a:r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Choice of Algorithm: Multilayer Perceptron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Supervised Learning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Function Approximation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Non-linear Function Approximator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Comparison with Logistic Regression</a:t>
            </a:r>
            <a:endParaRPr sz="17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450" y="1121300"/>
            <a:ext cx="4527600" cy="356183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Choice of Algorithm: Multilayer Perceptron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25225"/>
            <a:ext cx="39999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Optimization Algorithms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Stochastic Gradient Descent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u="sng"/>
              <a:t>Adam Optimizer</a:t>
            </a:r>
            <a:endParaRPr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L-BFGS Solver </a:t>
            </a:r>
            <a:endParaRPr sz="160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450" y="1121300"/>
            <a:ext cx="4527600" cy="356183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Data Processing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Download</a:t>
            </a:r>
            <a:r>
              <a:rPr lang="en"/>
              <a:t> MIT-BIH Arrhythmia Database from PhysioNet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Convert WFDB files to CSV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Split at R-peaks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Read QRS Complex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Resample at 125 Hz to standardize the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Normalize mV readings to 0-1 range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Discard </a:t>
            </a:r>
            <a:r>
              <a:rPr lang="en"/>
              <a:t>erroneous</a:t>
            </a:r>
            <a:r>
              <a:rPr lang="en"/>
              <a:t> </a:t>
            </a:r>
            <a:r>
              <a:rPr lang="en"/>
              <a:t>values</a:t>
            </a:r>
            <a:r>
              <a:rPr lang="en"/>
              <a:t>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Reduce classifications to Normal/Abnormal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Generate Training, Validation, and Test CSV files via random shuffling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60% of the records are in Training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20% of the records are in Validation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20% of the records are in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Train, Validate, and Test the model</a:t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5191225" y="1109850"/>
            <a:ext cx="3641100" cy="6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Download MIT-BIH Arrhythmia Database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5191200" y="2055675"/>
            <a:ext cx="3641100" cy="6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Convert WFDB files to CSV files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5191200" y="2983250"/>
            <a:ext cx="3641100" cy="6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Generate Training, Validation, and Test CSV files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5191225" y="3910825"/>
            <a:ext cx="3641100" cy="6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Train, Validate, and Test Model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" name="Google Shape;154;p24"/>
          <p:cNvCxnSpPr>
            <a:stCxn id="150" idx="2"/>
            <a:endCxn id="151" idx="0"/>
          </p:cNvCxnSpPr>
          <p:nvPr/>
        </p:nvCxnSpPr>
        <p:spPr>
          <a:xfrm>
            <a:off x="7011775" y="1778250"/>
            <a:ext cx="0" cy="27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4"/>
          <p:cNvCxnSpPr>
            <a:stCxn id="151" idx="2"/>
            <a:endCxn id="152" idx="0"/>
          </p:cNvCxnSpPr>
          <p:nvPr/>
        </p:nvCxnSpPr>
        <p:spPr>
          <a:xfrm>
            <a:off x="7011750" y="2724075"/>
            <a:ext cx="0" cy="25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4"/>
          <p:cNvCxnSpPr>
            <a:stCxn id="152" idx="2"/>
            <a:endCxn id="153" idx="0"/>
          </p:cNvCxnSpPr>
          <p:nvPr/>
        </p:nvCxnSpPr>
        <p:spPr>
          <a:xfrm>
            <a:off x="7011750" y="3651650"/>
            <a:ext cx="0" cy="25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Data Processing</a:t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012" y="1147225"/>
            <a:ext cx="7031965" cy="35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Feature Extraction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R-peak detection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Instead of using annotations to find the beats, R-peak detection was used instead.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Annotations are then used to classify the beat as Normal or Abnormal.</a:t>
            </a:r>
            <a:br>
              <a:rPr lang="en"/>
            </a:b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https://physionet.org/physiobank/database/html/mitdbdir/intro.htm</a:t>
            </a:r>
            <a:r>
              <a:rPr lang="en"/>
              <a:t>)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Heartbeat classifications from the annotations is reduced to just Normal and Abnormal and appended to the end of each heartbeat record (0 is normal, 1 is abnormal)</a:t>
            </a:r>
            <a:br>
              <a:rPr lang="en"/>
            </a:b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https://github.com/carrliitos/ecg_classification/blob/master/notebooks/a02_import_mitdb_data.ipynb</a:t>
            </a:r>
            <a:r>
              <a:rPr lang="en"/>
              <a:t>) 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300" y="1147225"/>
            <a:ext cx="4153002" cy="11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300" y="2390475"/>
            <a:ext cx="4152994" cy="11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9300" y="3538252"/>
            <a:ext cx="4153002" cy="11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Algorithm Training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using Multilayer Perceptron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88" y="1757750"/>
            <a:ext cx="5067426" cy="31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/>
              <a:t>Validation Phase</a:t>
            </a:r>
            <a:endParaRPr u="sng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Test Accuracy: 98.09%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Precision: 98.87%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Recall: 98.60%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Specificity: 95.71%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F1 Score: 98.73%</a:t>
            </a:r>
            <a:br>
              <a:rPr lang="en"/>
            </a:br>
            <a:endParaRPr/>
          </a:p>
        </p:txBody>
      </p:sp>
      <p:graphicFrame>
        <p:nvGraphicFramePr>
          <p:cNvPr id="189" name="Google Shape;189;p28"/>
          <p:cNvGraphicFramePr/>
          <p:nvPr/>
        </p:nvGraphicFramePr>
        <p:xfrm>
          <a:off x="311688" y="289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{99DE7F23-4736-4564-8C7F-30F0D9335DBF}</a:tableStyleId>
              </a:tblPr>
              <a:tblGrid>
                <a:gridCol w="607100"/>
                <a:gridCol w="1240575"/>
                <a:gridCol w="1116500"/>
                <a:gridCol w="1240575"/>
              </a:tblGrid>
              <a:tr h="33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Positive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Negative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5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Predicted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Positive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22255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Negative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7045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450" y="717649"/>
            <a:ext cx="4472021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/>
              <a:t>Testing</a:t>
            </a:r>
            <a:r>
              <a:rPr lang="en" u="sng"/>
              <a:t> Phase</a:t>
            </a:r>
            <a:endParaRPr u="sng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Test Accuracy: 98.18%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Precision: 98.85%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Recall: 98.73%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Specificity: 96.11%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F1 Score: 98.79%</a:t>
            </a:r>
            <a:br>
              <a:rPr lang="en"/>
            </a:br>
            <a:endParaRPr/>
          </a:p>
        </p:txBody>
      </p:sp>
      <p:graphicFrame>
        <p:nvGraphicFramePr>
          <p:cNvPr id="198" name="Google Shape;198;p29"/>
          <p:cNvGraphicFramePr/>
          <p:nvPr/>
        </p:nvGraphicFramePr>
        <p:xfrm>
          <a:off x="311688" y="289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{99DE7F23-4736-4564-8C7F-30F0D9335DBF}</a:tableStyleId>
              </a:tblPr>
              <a:tblGrid>
                <a:gridCol w="607100"/>
                <a:gridCol w="1240575"/>
                <a:gridCol w="1116500"/>
                <a:gridCol w="1240575"/>
              </a:tblGrid>
              <a:tr h="33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Positive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Negative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5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Predicted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Positive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22244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Negative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7083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450" y="717625"/>
            <a:ext cx="4472026" cy="33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ECG-ID Database Limitations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Lack of labeled data and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Unfamiliarity with EG Data Processing and Interpretation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Relatively high learning curve in understanding the waveform signals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Complexity of ECG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Inherent noise and complexity of EG data posed a challenging PQRST wave identification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Hardware Limitations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TensorFlow vs Scikit-Learn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Integration of TensorFlow and PyTorch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Extended Dataset Duration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Incorporating a more recent dataset (2020 - Current)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Ensemble Learning Approaches</a:t>
            </a:r>
            <a:endParaRPr/>
          </a:p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Motivation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Prior Works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Crash Course Anatomy of ECG Signals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Dataset Overview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Methodology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Choice of Algorithm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Processing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Feature Extraction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Algorithm Training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Model Evaluation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"/>
              <a:t>Conclusion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Challenges Faced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Future Work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Conclusion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Remarkable Performance Metrics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Achieved accuracy of 98%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 Confidence in Predictive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Predictive Potential</a:t>
            </a:r>
            <a:endParaRPr/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Motivation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detection of heart abnormalities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Automation and 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 and consistent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Identification for specific </a:t>
            </a:r>
            <a:r>
              <a:rPr lang="en"/>
              <a:t>arrhythmias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Prior Works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[2022] Darmawahyuni, Annisa et al. “Deep learning-based electrocardiogram rhythm and beat features for heart abnormality classification.”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study addresses a critical issue in cardiovascular health by leveraging deep learning techniques, particularly a one-dimensional Convolutional Neural Network (1D-CNN), for the classification of ECG (Electrocardiogram) patterns based on both rhythm and beat features.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Its contributions lie not only in achieving high accuracy but also in addressing practical considerations such as computational efficiency.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099" y="318000"/>
            <a:ext cx="3384499" cy="4507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Prior Works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[2023] M. Ramkumar et al. “Ensemble classifier fostered detection of arrhythmia using ECG data.”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study showed a focused approach to cardiac arrhythmia detection, leveraging ensemble classifiers for enhanced accuracy.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reported improvements in performance metrics underscore the potential significance of the proposed AD-Ensemble SVM-NB-RF method in the field of arrhythmia classification.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675" y="318000"/>
            <a:ext cx="2259359" cy="4507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Prior Works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[2019] Alfaras Miquel, et al. “A Fast Machine Learning Model for ECG-Based Heartbeat Classification and Arrhythmia Detection”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study presented a fully automatic and fast ECG Arrhythmia classifier based on ensemble Echo State Networks (ESNs).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use of the ensemble classifiers allowed them to “exploit parallelism to train the classifiers with remarkable speeds.”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087" y="1737375"/>
            <a:ext cx="3422526" cy="16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Crash Course Anatomy of ECG Signals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ECG = Electrocardiogram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 graph of voltage vs time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ECGs are done to determine the condition of arrhythmias and other heart diseases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making of any heart rate detection tool is used as preliminary </a:t>
            </a:r>
            <a:r>
              <a:rPr lang="en" sz="1300"/>
              <a:t>diagnosis</a:t>
            </a:r>
            <a:r>
              <a:rPr lang="en" sz="1300"/>
              <a:t> of heart health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275" y="1225225"/>
            <a:ext cx="3578050" cy="19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915" y="3144850"/>
            <a:ext cx="2067473" cy="19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7850" y="3272588"/>
            <a:ext cx="3410903" cy="16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Dataset Overview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MIT-BIH Arrhythmia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Golden standard to evaluate arrhythmia classifiers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48 half-hour ECG records sampled at 360 Hz (60 hours worth of ECG data)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two leads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annotations indicating the class of the heartbeat and its position verified by experts and clinicians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https://github.com/carrliitos/ecg_classification/blob/master/notebooks/a01_view_mitdb_data.ipynb</a:t>
            </a:r>
            <a:r>
              <a:rPr lang="en"/>
              <a:t> 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Choice of Algorithm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Deep Neural Network (DNN) vs </a:t>
            </a:r>
            <a:r>
              <a:rPr lang="en" sz="1700" u="sng"/>
              <a:t>Multilayer</a:t>
            </a:r>
            <a:r>
              <a:rPr lang="en" sz="1700" u="sng"/>
              <a:t> Perceptron (MLP)</a:t>
            </a:r>
            <a:endParaRPr sz="1700" u="sng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Multilayer Perceptron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Non-linear mapping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Feature Learning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Adaptability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Scalability</a:t>
            </a:r>
            <a:endParaRPr sz="15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450" y="1121300"/>
            <a:ext cx="4527600" cy="356183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