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6" r:id="rId3"/>
    <p:sldId id="287" r:id="rId4"/>
    <p:sldId id="288" r:id="rId5"/>
    <p:sldId id="289" r:id="rId6"/>
    <p:sldId id="290" r:id="rId7"/>
    <p:sldId id="257" r:id="rId8"/>
    <p:sldId id="258" r:id="rId9"/>
    <p:sldId id="260" r:id="rId10"/>
    <p:sldId id="261" r:id="rId11"/>
    <p:sldId id="262" r:id="rId12"/>
    <p:sldId id="25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4882" autoAdjust="0"/>
    <p:restoredTop sz="98644" autoAdjust="0"/>
  </p:normalViewPr>
  <p:slideViewPr>
    <p:cSldViewPr>
      <p:cViewPr>
        <p:scale>
          <a:sx n="80" d="100"/>
          <a:sy n="80" d="100"/>
        </p:scale>
        <p:origin x="-51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72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99116" indent="-268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7556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05788" indent="-215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3601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6623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9646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68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91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B9B7D2-C4C6-4269-A5ED-F835B3FF9E90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99116" indent="-268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7556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05788" indent="-215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3601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6623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9646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68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91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07741C-9B26-4DE5-9B48-B9EE9044069A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99116" indent="-268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7556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05788" indent="-215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3601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6623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9646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68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91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B73723-396C-4DB9-B4E6-BEE6EE2EEA7C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99116" indent="-268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7556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05788" indent="-215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3601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6623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9646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68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91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CD2B41-A0D2-4891-8AC2-3BF28D6BEF9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99116" indent="-268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7556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05788" indent="-215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36013" indent="-215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6623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9646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689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6914" indent="-215113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4E6F1F-1CC6-4681-942C-31B220318807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40DD5-BF2C-40BA-AB25-7FD1CB6182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5F4E-AAF3-43DE-A13E-7883C1D0E9E3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E502-F7FB-47E0-886B-892AA21D76E3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7A0-A4D5-48B0-9B76-6169747F1235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rgbClr val="002060"/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6F76-3799-4811-B49A-31C9CFE8C823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B489-A0DC-4ECB-B73D-3F20BAC37688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74BD-456F-4725-879A-B21B8AC9AB0C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947-F7CD-4DFA-B371-F0020D15B33E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FB-16B7-4839-994F-261BA002FE65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E43E-EA0A-4426-ABC8-F042CD61AA2D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9A69-3FD5-49FB-B34F-77C25DA73AAF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FF68-BB01-428C-BE74-44E3B172E451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88DE-7FEA-469A-8429-CB1A05039867}" type="datetime1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600"/>
        </a:spcBef>
        <a:buFont typeface="Arial" pitchFamily="34" charset="0"/>
        <a:buChar char="•"/>
        <a:defRPr sz="3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4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B3F856"/>
                </a:solidFill>
              </a:rPr>
              <a:t>Chapter 1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Languages vs. 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languages:</a:t>
            </a:r>
          </a:p>
          <a:p>
            <a:pPr lvl="1"/>
            <a:r>
              <a:rPr lang="en-US" dirty="0" smtClean="0"/>
              <a:t>Composed of two digits 0 and 1 (called </a:t>
            </a:r>
            <a:r>
              <a:rPr lang="en-US" dirty="0" smtClean="0">
                <a:solidFill>
                  <a:srgbClr val="0070C0"/>
                </a:solidFill>
              </a:rPr>
              <a:t>bits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set of 8 bits is called a </a:t>
            </a:r>
            <a:r>
              <a:rPr lang="en-US" dirty="0" smtClean="0">
                <a:solidFill>
                  <a:srgbClr val="0070C0"/>
                </a:solidFill>
              </a:rPr>
              <a:t>byte</a:t>
            </a:r>
            <a:r>
              <a:rPr lang="en-US" dirty="0" smtClean="0"/>
              <a:t> (example: 11011101)</a:t>
            </a:r>
          </a:p>
          <a:p>
            <a:pPr lvl="1"/>
            <a:r>
              <a:rPr lang="en-US" dirty="0" smtClean="0"/>
              <a:t>Specific to a processor</a:t>
            </a:r>
          </a:p>
          <a:p>
            <a:pPr lvl="1"/>
            <a:r>
              <a:rPr lang="en-US" dirty="0" smtClean="0"/>
              <a:t>Tedious and error prone to use</a:t>
            </a:r>
          </a:p>
          <a:p>
            <a:r>
              <a:rPr lang="en-US" dirty="0" smtClean="0"/>
              <a:t>High-level languages:</a:t>
            </a:r>
          </a:p>
          <a:p>
            <a:pPr lvl="1"/>
            <a:r>
              <a:rPr lang="en-US" dirty="0" smtClean="0"/>
              <a:t>Contain instructions that consist of words taken from English and algebraic expressions </a:t>
            </a:r>
          </a:p>
          <a:p>
            <a:pPr lvl="1"/>
            <a:r>
              <a:rPr lang="en-US" dirty="0" smtClean="0"/>
              <a:t>Not specific to any processor</a:t>
            </a:r>
          </a:p>
          <a:p>
            <a:pPr lvl="1"/>
            <a:r>
              <a:rPr lang="en-US" dirty="0" smtClean="0"/>
              <a:t>Easier to use than machine language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Convert a </a:t>
            </a:r>
            <a:r>
              <a:rPr lang="en-US" dirty="0" smtClean="0">
                <a:solidFill>
                  <a:srgbClr val="0070C0"/>
                </a:solidFill>
              </a:rPr>
              <a:t>high-level language </a:t>
            </a:r>
            <a:r>
              <a:rPr lang="en-US" dirty="0" smtClean="0"/>
              <a:t>program into an intermediate language or a </a:t>
            </a:r>
            <a:r>
              <a:rPr lang="en-US" dirty="0" smtClean="0">
                <a:solidFill>
                  <a:srgbClr val="0070C0"/>
                </a:solidFill>
              </a:rPr>
              <a:t>machine language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Java Compilers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ranslate Java programs into a special binary code called </a:t>
            </a:r>
            <a:r>
              <a:rPr lang="en-US" dirty="0" smtClean="0">
                <a:solidFill>
                  <a:srgbClr val="0070C0"/>
                </a:solidFill>
              </a:rPr>
              <a:t>Java </a:t>
            </a:r>
            <a:r>
              <a:rPr lang="en-US" dirty="0" err="1" smtClean="0">
                <a:solidFill>
                  <a:srgbClr val="0070C0"/>
                </a:solidFill>
              </a:rPr>
              <a:t>bytecode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does not depend on what type of processor is used in the computer.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and Running a Java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303" y="1447800"/>
            <a:ext cx="4963297" cy="4329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and Class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file</a:t>
            </a:r>
          </a:p>
          <a:p>
            <a:pPr lvl="1"/>
            <a:r>
              <a:rPr lang="en-US" dirty="0" smtClean="0"/>
              <a:t>Contains the text for the program.</a:t>
            </a:r>
          </a:p>
          <a:p>
            <a:pPr lvl="1"/>
            <a:r>
              <a:rPr lang="en-US" dirty="0" smtClean="0"/>
              <a:t>Named with a </a:t>
            </a:r>
            <a:r>
              <a:rPr lang="en-US" dirty="0" smtClean="0">
                <a:solidFill>
                  <a:srgbClr val="0070C0"/>
                </a:solidFill>
              </a:rPr>
              <a:t>.java </a:t>
            </a:r>
            <a:r>
              <a:rPr lang="en-US" dirty="0" smtClean="0"/>
              <a:t>extension.</a:t>
            </a:r>
          </a:p>
          <a:p>
            <a:r>
              <a:rPr lang="en-US" dirty="0" smtClean="0"/>
              <a:t>Class file</a:t>
            </a:r>
          </a:p>
          <a:p>
            <a:pPr lvl="1"/>
            <a:r>
              <a:rPr lang="en-US" dirty="0" smtClean="0"/>
              <a:t>Compiler generates this file if it does not find any errors in the program.</a:t>
            </a:r>
          </a:p>
          <a:p>
            <a:pPr lvl="1"/>
            <a:r>
              <a:rPr lang="en-US" dirty="0" smtClean="0"/>
              <a:t>Contains Java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Named with a </a:t>
            </a:r>
            <a:r>
              <a:rPr lang="en-US" dirty="0" smtClean="0">
                <a:solidFill>
                  <a:srgbClr val="0070C0"/>
                </a:solidFill>
              </a:rPr>
              <a:t>.class </a:t>
            </a:r>
            <a:r>
              <a:rPr lang="en-US" dirty="0" smtClean="0"/>
              <a:t>extension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 (</a:t>
            </a:r>
            <a:r>
              <a:rPr lang="en-US" dirty="0" err="1" smtClean="0"/>
              <a:t>JVM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JVM</a:t>
            </a:r>
            <a:endParaRPr lang="en-US" dirty="0" smtClean="0"/>
          </a:p>
          <a:p>
            <a:pPr lvl="1"/>
            <a:r>
              <a:rPr lang="en-US" dirty="0" smtClean="0"/>
              <a:t>Contains a </a:t>
            </a:r>
            <a:r>
              <a:rPr lang="en-US" dirty="0" smtClean="0">
                <a:solidFill>
                  <a:srgbClr val="0070C0"/>
                </a:solidFill>
              </a:rPr>
              <a:t>Class loader </a:t>
            </a:r>
            <a:r>
              <a:rPr lang="en-US" dirty="0" smtClean="0"/>
              <a:t>for loading program into memory.</a:t>
            </a:r>
          </a:p>
          <a:p>
            <a:pPr lvl="1"/>
            <a:r>
              <a:rPr lang="en-US" dirty="0" smtClean="0"/>
              <a:t>Contains an </a:t>
            </a:r>
            <a:r>
              <a:rPr lang="en-US" dirty="0" smtClean="0">
                <a:solidFill>
                  <a:srgbClr val="0070C0"/>
                </a:solidFill>
              </a:rPr>
              <a:t>Interpreter</a:t>
            </a:r>
            <a:r>
              <a:rPr lang="en-US" dirty="0" smtClean="0"/>
              <a:t> for executing Java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be installed on the computer where you want to run Java programs.</a:t>
            </a:r>
          </a:p>
          <a:p>
            <a:pPr lvl="1"/>
            <a:r>
              <a:rPr lang="en-US" dirty="0" smtClean="0"/>
              <a:t>Platform-specific</a:t>
            </a:r>
          </a:p>
          <a:p>
            <a:pPr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Java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bytecode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can be run on any platform that has a JVM installed on it (Java is “compile once, run anywhere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language)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1 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Define the problem.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Design an algorithm to solve the problem.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Develop the program code from the algorithm.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Test the code and verify its correctness.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Maintain the code.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Program: </a:t>
            </a:r>
            <a:r>
              <a:rPr lang="en-US" dirty="0" err="1" smtClean="0">
                <a:latin typeface="Courier10 BT" pitchFamily="49" charset="0"/>
              </a:rPr>
              <a:t>HelloWorld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525963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// Program </a:t>
            </a:r>
            <a:r>
              <a:rPr lang="en-US" sz="1800" dirty="0" err="1" smtClean="0">
                <a:latin typeface="Courier10 BT" pitchFamily="49" charset="0"/>
              </a:rPr>
              <a:t>HelloWorld</a:t>
            </a:r>
            <a:endParaRPr lang="en-US" sz="1800" dirty="0" smtClean="0">
              <a:latin typeface="Courier10 BT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import </a:t>
            </a:r>
            <a:r>
              <a:rPr lang="en-US" sz="1800" dirty="0" err="1" smtClean="0">
                <a:latin typeface="Courier10 BT" pitchFamily="49" charset="0"/>
              </a:rPr>
              <a:t>javax.swing</a:t>
            </a:r>
            <a:r>
              <a:rPr lang="en-US" sz="1800" dirty="0" smtClean="0">
                <a:latin typeface="Courier10 BT" pitchFamily="49" charset="0"/>
              </a:rPr>
              <a:t>.*; 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 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public class </a:t>
            </a:r>
            <a:r>
              <a:rPr lang="en-US" sz="1800" dirty="0" err="1" smtClean="0">
                <a:latin typeface="Courier10 BT" pitchFamily="49" charset="0"/>
              </a:rPr>
              <a:t>HelloWorld</a:t>
            </a:r>
            <a:r>
              <a:rPr lang="en-US" sz="1800" dirty="0" smtClean="0">
                <a:latin typeface="Courier10 BT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   public static void main(String[] </a:t>
            </a:r>
            <a:r>
              <a:rPr lang="en-US" sz="1800" dirty="0" err="1" smtClean="0">
                <a:latin typeface="Courier10 BT" pitchFamily="49" charset="0"/>
              </a:rPr>
              <a:t>args</a:t>
            </a:r>
            <a:r>
              <a:rPr lang="en-US" sz="1800" dirty="0" smtClean="0">
                <a:latin typeface="Courier10 BT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     </a:t>
            </a:r>
            <a:r>
              <a:rPr lang="en-US" sz="1800" dirty="0" err="1" smtClean="0">
                <a:latin typeface="Courier10 BT" pitchFamily="49" charset="0"/>
              </a:rPr>
              <a:t>JFrame</a:t>
            </a:r>
            <a:r>
              <a:rPr lang="en-US" sz="1800" dirty="0" smtClean="0">
                <a:latin typeface="Courier10 BT" pitchFamily="49" charset="0"/>
              </a:rPr>
              <a:t> frame = new </a:t>
            </a:r>
            <a:r>
              <a:rPr lang="en-US" sz="1800" dirty="0" err="1" smtClean="0">
                <a:latin typeface="Courier10 BT" pitchFamily="49" charset="0"/>
              </a:rPr>
              <a:t>JFrame</a:t>
            </a:r>
            <a:r>
              <a:rPr lang="en-US" sz="1800" dirty="0" smtClean="0">
                <a:latin typeface="Courier10 BT" pitchFamily="49" charset="0"/>
              </a:rPr>
              <a:t>("My First Program");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     </a:t>
            </a:r>
            <a:r>
              <a:rPr lang="en-US" sz="1800" dirty="0" err="1" smtClean="0">
                <a:latin typeface="Courier10 BT" pitchFamily="49" charset="0"/>
              </a:rPr>
              <a:t>frame.getContentPane</a:t>
            </a:r>
            <a:r>
              <a:rPr lang="en-US" sz="1800" dirty="0" smtClean="0">
                <a:latin typeface="Courier10 BT" pitchFamily="49" charset="0"/>
              </a:rPr>
              <a:t>().add(new </a:t>
            </a:r>
            <a:r>
              <a:rPr lang="en-US" sz="1800" dirty="0" err="1" smtClean="0">
                <a:latin typeface="Courier10 BT" pitchFamily="49" charset="0"/>
              </a:rPr>
              <a:t>JLabel</a:t>
            </a:r>
            <a:r>
              <a:rPr lang="en-US" sz="1800" dirty="0" smtClean="0">
                <a:latin typeface="Courier10 BT" pitchFamily="49" charset="0"/>
              </a:rPr>
              <a:t>(new </a:t>
            </a:r>
            <a:r>
              <a:rPr lang="en-US" sz="1800" dirty="0" err="1" smtClean="0">
                <a:latin typeface="Courier10 BT" pitchFamily="49" charset="0"/>
              </a:rPr>
              <a:t>ImageIcon</a:t>
            </a:r>
            <a:r>
              <a:rPr lang="en-US" sz="1800" dirty="0" smtClean="0">
                <a:latin typeface="Courier10 BT" pitchFamily="49" charset="0"/>
              </a:rPr>
              <a:t>("blimp.png")));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     </a:t>
            </a:r>
            <a:r>
              <a:rPr lang="en-US" sz="1800" dirty="0" err="1" smtClean="0">
                <a:latin typeface="Courier10 BT" pitchFamily="49" charset="0"/>
              </a:rPr>
              <a:t>frame.pack</a:t>
            </a:r>
            <a:r>
              <a:rPr lang="en-US" sz="1800" dirty="0" smtClean="0">
                <a:latin typeface="Courier10 BT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     </a:t>
            </a:r>
            <a:r>
              <a:rPr lang="en-US" sz="1800" dirty="0" err="1" smtClean="0">
                <a:latin typeface="Courier10 BT" pitchFamily="49" charset="0"/>
              </a:rPr>
              <a:t>frame.setVisible</a:t>
            </a:r>
            <a:r>
              <a:rPr lang="en-US" sz="1800" dirty="0" smtClean="0">
                <a:latin typeface="Courier10 BT" pitchFamily="49" charset="0"/>
              </a:rPr>
              <a:t>(true);				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Directory Structure for Source and Class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450112"/>
            <a:ext cx="5521452" cy="418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and Running a Java Program (on a 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working directory (say, </a:t>
            </a:r>
            <a:r>
              <a:rPr lang="en-US" sz="2400" dirty="0" err="1" smtClean="0">
                <a:latin typeface="Courier10 BT" pitchFamily="49" charset="0"/>
              </a:rPr>
              <a:t>JavaBook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2200" dirty="0" smtClean="0"/>
              <a:t>C:\&gt; </a:t>
            </a:r>
            <a:r>
              <a:rPr lang="en-US" sz="2200" b="1" dirty="0" err="1" smtClean="0"/>
              <a:t>cd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JavaBook</a:t>
            </a:r>
            <a:endParaRPr lang="en-US" dirty="0" smtClean="0"/>
          </a:p>
          <a:p>
            <a:r>
              <a:rPr lang="en-US" dirty="0" smtClean="0"/>
              <a:t>Compile </a:t>
            </a:r>
            <a:r>
              <a:rPr lang="en-US" sz="2400" dirty="0" smtClean="0">
                <a:latin typeface="Courier10 BT" pitchFamily="49" charset="0"/>
              </a:rPr>
              <a:t>HelloWorld.java</a:t>
            </a:r>
          </a:p>
          <a:p>
            <a:pPr lvl="1">
              <a:buNone/>
            </a:pPr>
            <a:r>
              <a:rPr lang="en-US" sz="2000" dirty="0" smtClean="0"/>
              <a:t>C:\JavaBook&gt; </a:t>
            </a:r>
            <a:r>
              <a:rPr lang="en-US" sz="2000" b="1" dirty="0" err="1" smtClean="0"/>
              <a:t>javac</a:t>
            </a:r>
            <a:r>
              <a:rPr lang="en-US" sz="2000" b="1" dirty="0" smtClean="0"/>
              <a:t> -d bin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\HelloWorld.java</a:t>
            </a:r>
            <a:endParaRPr lang="en-US" dirty="0" smtClean="0"/>
          </a:p>
          <a:p>
            <a:r>
              <a:rPr lang="en-US" dirty="0" smtClean="0"/>
              <a:t>Run the program</a:t>
            </a:r>
          </a:p>
          <a:p>
            <a:pPr lvl="1">
              <a:buNone/>
            </a:pPr>
            <a:r>
              <a:rPr lang="en-US" sz="2200" dirty="0" smtClean="0"/>
              <a:t>C:\JavaBook&gt; </a:t>
            </a:r>
            <a:r>
              <a:rPr lang="en-US" sz="2200" b="1" dirty="0" smtClean="0"/>
              <a:t>java -</a:t>
            </a:r>
            <a:r>
              <a:rPr lang="en-US" sz="2200" b="1" dirty="0" err="1" smtClean="0"/>
              <a:t>classpath</a:t>
            </a:r>
            <a:r>
              <a:rPr lang="en-US" sz="2200" b="1" dirty="0" smtClean="0"/>
              <a:t> bin </a:t>
            </a:r>
            <a:r>
              <a:rPr lang="en-US" sz="2200" b="1" dirty="0" err="1" smtClean="0"/>
              <a:t>HelloWorld</a:t>
            </a: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Compiling and Running a Java Program (on a Macintosh)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working directory (say, </a:t>
            </a:r>
            <a:r>
              <a:rPr lang="en-US" sz="2400" dirty="0" err="1" smtClean="0">
                <a:latin typeface="Courier10 BT" pitchFamily="49" charset="0"/>
              </a:rPr>
              <a:t>JavaBook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2200" dirty="0" smtClean="0"/>
              <a:t>computer:~</a:t>
            </a:r>
            <a:r>
              <a:rPr lang="en-US" sz="2200" dirty="0" err="1" smtClean="0"/>
              <a:t>YourName</a:t>
            </a:r>
            <a:r>
              <a:rPr lang="en-US" sz="2200" dirty="0" smtClean="0"/>
              <a:t>$ </a:t>
            </a:r>
            <a:r>
              <a:rPr lang="en-US" sz="2200" b="1" dirty="0" err="1" smtClean="0"/>
              <a:t>cd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JavaBook</a:t>
            </a:r>
            <a:endParaRPr lang="en-US" dirty="0" smtClean="0"/>
          </a:p>
          <a:p>
            <a:r>
              <a:rPr lang="en-US" dirty="0" smtClean="0"/>
              <a:t>Compile </a:t>
            </a:r>
            <a:r>
              <a:rPr lang="en-US" sz="2400" dirty="0" smtClean="0">
                <a:latin typeface="Courier10 BT" pitchFamily="49" charset="0"/>
              </a:rPr>
              <a:t>HelloWorld.java</a:t>
            </a:r>
          </a:p>
          <a:p>
            <a:pPr lvl="1">
              <a:buNone/>
            </a:pPr>
            <a:r>
              <a:rPr lang="en-US" sz="2000" dirty="0" smtClean="0"/>
              <a:t>computer:~/</a:t>
            </a:r>
            <a:r>
              <a:rPr lang="en-US" sz="2000" dirty="0" err="1" smtClean="0"/>
              <a:t>JavaBook</a:t>
            </a:r>
            <a:r>
              <a:rPr lang="en-US" sz="2000" dirty="0" smtClean="0"/>
              <a:t> </a:t>
            </a:r>
            <a:r>
              <a:rPr lang="en-US" sz="2000" dirty="0" err="1" smtClean="0"/>
              <a:t>YourName</a:t>
            </a:r>
            <a:r>
              <a:rPr lang="en-US" sz="2000" dirty="0" smtClean="0"/>
              <a:t>$ </a:t>
            </a:r>
            <a:r>
              <a:rPr lang="en-US" sz="2000" b="1" dirty="0" err="1" smtClean="0"/>
              <a:t>javac</a:t>
            </a:r>
            <a:r>
              <a:rPr lang="en-US" sz="2000" b="1" dirty="0" smtClean="0"/>
              <a:t> -d bin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/HelloWorld.java</a:t>
            </a:r>
            <a:endParaRPr lang="en-US" dirty="0" smtClean="0"/>
          </a:p>
          <a:p>
            <a:r>
              <a:rPr lang="en-US" dirty="0" smtClean="0"/>
              <a:t>Run the program</a:t>
            </a:r>
          </a:p>
          <a:p>
            <a:pPr lvl="1">
              <a:buNone/>
            </a:pPr>
            <a:r>
              <a:rPr lang="en-US" sz="2000" dirty="0" smtClean="0"/>
              <a:t>computer:~/</a:t>
            </a:r>
            <a:r>
              <a:rPr lang="en-US" sz="2000" dirty="0" err="1" smtClean="0"/>
              <a:t>JavaBook</a:t>
            </a:r>
            <a:r>
              <a:rPr lang="en-US" sz="2000" dirty="0" smtClean="0"/>
              <a:t> </a:t>
            </a:r>
            <a:r>
              <a:rPr lang="en-US" sz="2000" dirty="0" err="1" smtClean="0"/>
              <a:t>YourName</a:t>
            </a:r>
            <a:r>
              <a:rPr lang="en-US" sz="2000" dirty="0" smtClean="0"/>
              <a:t>$ </a:t>
            </a:r>
            <a:r>
              <a:rPr lang="en-US" sz="2000" b="1" dirty="0" smtClean="0"/>
              <a:t>java -</a:t>
            </a:r>
            <a:r>
              <a:rPr lang="en-US" sz="2000" b="1" dirty="0" err="1" smtClean="0"/>
              <a:t>classpath</a:t>
            </a:r>
            <a:r>
              <a:rPr lang="en-US" sz="2000" b="1" dirty="0" smtClean="0"/>
              <a:t> bin </a:t>
            </a:r>
            <a:r>
              <a:rPr lang="en-US" sz="2000" b="1" dirty="0" err="1" smtClean="0"/>
              <a:t>HelloWorld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 anchor="t"/>
          <a:lstStyle/>
          <a:p>
            <a:pPr eaLnBrk="1" hangingPunct="1"/>
            <a:r>
              <a:rPr lang="en-US" smtClean="0"/>
              <a:t>Introductions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3650"/>
            <a:ext cx="8229600" cy="48625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Instructor: </a:t>
            </a:r>
            <a:r>
              <a:rPr lang="en-US" sz="2800" dirty="0" smtClean="0"/>
              <a:t>Heath Carroll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Teaching Assistants</a:t>
            </a:r>
          </a:p>
          <a:p>
            <a:pPr lvl="1" eaLnBrk="1" hangingPunct="1"/>
            <a:r>
              <a:rPr lang="en-US" sz="2400" dirty="0" smtClean="0"/>
              <a:t>Mr. </a:t>
            </a:r>
            <a:r>
              <a:rPr lang="en-US" dirty="0" smtClean="0"/>
              <a:t>Lewis </a:t>
            </a:r>
            <a:r>
              <a:rPr lang="en-US" dirty="0" err="1" smtClean="0"/>
              <a:t>Cawthorne</a:t>
            </a:r>
            <a:r>
              <a:rPr lang="en-US" dirty="0" smtClean="0"/>
              <a:t> (cawthorn@email.sc.edu)</a:t>
            </a:r>
            <a:endParaRPr lang="en-US" dirty="0"/>
          </a:p>
          <a:p>
            <a:pPr lvl="1"/>
            <a:r>
              <a:rPr lang="en-US" sz="2400" dirty="0" smtClean="0"/>
              <a:t>Mr. </a:t>
            </a:r>
            <a:r>
              <a:rPr lang="en-US" dirty="0" err="1" smtClean="0"/>
              <a:t>Lingxi</a:t>
            </a:r>
            <a:r>
              <a:rPr lang="en-US" dirty="0" smtClean="0"/>
              <a:t> Zhou (zhou44@email.sc.edu)</a:t>
            </a:r>
            <a:endParaRPr lang="en-US" dirty="0" smtClean="0"/>
          </a:p>
          <a:p>
            <a:pPr lvl="1"/>
            <a:r>
              <a:rPr lang="en-US" dirty="0" smtClean="0"/>
              <a:t>Mr</a:t>
            </a:r>
            <a:r>
              <a:rPr lang="en-US" sz="2400" dirty="0" smtClean="0"/>
              <a:t>. </a:t>
            </a:r>
            <a:r>
              <a:rPr lang="en-US" dirty="0" smtClean="0"/>
              <a:t>Jun Zhou (zhou23@email.sc.edu)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Supplemental Instruction</a:t>
            </a:r>
          </a:p>
          <a:p>
            <a:pPr lvl="1"/>
            <a:r>
              <a:rPr lang="en-US" dirty="0" smtClean="0"/>
              <a:t>Mr</a:t>
            </a:r>
            <a:r>
              <a:rPr lang="en-US" dirty="0" smtClean="0"/>
              <a:t>. </a:t>
            </a:r>
            <a:r>
              <a:rPr lang="en-US" dirty="0" err="1" smtClean="0"/>
              <a:t>Amadeo</a:t>
            </a:r>
            <a:r>
              <a:rPr lang="en-US" dirty="0" smtClean="0"/>
              <a:t> </a:t>
            </a:r>
            <a:r>
              <a:rPr lang="en-US" dirty="0" err="1" smtClean="0"/>
              <a:t>Bellotti</a:t>
            </a:r>
            <a:r>
              <a:rPr lang="en-US" dirty="0" smtClean="0"/>
              <a:t> </a:t>
            </a:r>
            <a:r>
              <a:rPr lang="en-US" dirty="0" smtClean="0"/>
              <a:t>(bellotta@email.sc.edu)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74042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the </a:t>
            </a:r>
            <a:r>
              <a:rPr lang="en-US" dirty="0" err="1" smtClean="0">
                <a:latin typeface="Courier10 BT" pitchFamily="49" charset="0"/>
              </a:rPr>
              <a:t>HelloWorld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34593"/>
            <a:ext cx="6629400" cy="3523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5334000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dirty="0" err="1" smtClean="0"/>
              <a:t>limp.png</a:t>
            </a:r>
            <a:r>
              <a:rPr lang="en-US" sz="1000" dirty="0" smtClean="0"/>
              <a:t>, Courtesy of </a:t>
            </a:r>
            <a:r>
              <a:rPr lang="en-US" sz="1000" dirty="0" err="1" smtClean="0"/>
              <a:t>iclipart.com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All your code goes here.</a:t>
            </a:r>
          </a:p>
          <a:p>
            <a:pPr lvl="1"/>
            <a:r>
              <a:rPr lang="en-US" dirty="0" smtClean="0"/>
              <a:t>Contains methods and statements.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Reserved words used to create a program.</a:t>
            </a:r>
          </a:p>
          <a:p>
            <a:pPr lvl="1"/>
            <a:r>
              <a:rPr lang="en-US" dirty="0" smtClean="0"/>
              <a:t>Must be in lowercase.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Group of statements enclosed within braces.</a:t>
            </a:r>
          </a:p>
          <a:p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Specifies an action to be performed.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Statements ignored by the compiler.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An empty class named </a:t>
            </a:r>
            <a:r>
              <a:rPr lang="en-US" sz="2400" dirty="0" err="1" smtClean="0">
                <a:latin typeface="Courier10 BT" pitchFamily="49" charset="0"/>
              </a:rPr>
              <a:t>HelloWorld</a:t>
            </a:r>
            <a:r>
              <a:rPr lang="en-US" dirty="0" smtClean="0"/>
              <a:t>:</a:t>
            </a: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Declared using keyword </a:t>
            </a:r>
            <a:r>
              <a:rPr lang="en-US" sz="2400" dirty="0" smtClean="0">
                <a:solidFill>
                  <a:srgbClr val="0070C0"/>
                </a:solidFill>
                <a:latin typeface="Courier10 BT" pitchFamily="49" charset="0"/>
              </a:rPr>
              <a:t>class.</a:t>
            </a:r>
          </a:p>
          <a:p>
            <a:r>
              <a:rPr lang="en-US" dirty="0" smtClean="0"/>
              <a:t>Contains one or more methods.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133600"/>
            <a:ext cx="2590800" cy="5847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public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class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HelloWorld</a:t>
            </a:r>
            <a:r>
              <a:rPr lang="en-US" sz="1600" dirty="0" smtClean="0">
                <a:latin typeface="Courier10 BT" pitchFamily="49" charset="0"/>
              </a:rPr>
              <a:t> {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an action to be performed.</a:t>
            </a:r>
          </a:p>
          <a:p>
            <a:r>
              <a:rPr lang="en-US" dirty="0" smtClean="0"/>
              <a:t>Each statement is ended with a semicolon.</a:t>
            </a:r>
          </a:p>
          <a:p>
            <a:r>
              <a:rPr lang="en-US" dirty="0" smtClean="0"/>
              <a:t>Words are usually separated by a single space.</a:t>
            </a:r>
          </a:p>
          <a:p>
            <a:r>
              <a:rPr lang="en-US" dirty="0" smtClean="0"/>
              <a:t>There should not be a space </a:t>
            </a:r>
            <a:r>
              <a:rPr lang="en-US" i="1" dirty="0" smtClean="0"/>
              <a:t>within</a:t>
            </a:r>
            <a:r>
              <a:rPr lang="en-US" dirty="0" smtClean="0"/>
              <a:t> a word.</a:t>
            </a:r>
          </a:p>
          <a:p>
            <a:r>
              <a:rPr lang="en-US" dirty="0" smtClean="0"/>
              <a:t>Examples: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JFrame</a:t>
            </a:r>
            <a:r>
              <a:rPr lang="en-US" sz="1800" dirty="0" smtClean="0">
                <a:latin typeface="Courier10 BT" pitchFamily="49" charset="0"/>
              </a:rPr>
              <a:t> frame = new </a:t>
            </a:r>
            <a:r>
              <a:rPr lang="en-US" sz="1800" dirty="0" err="1" smtClean="0">
                <a:latin typeface="Courier10 BT" pitchFamily="49" charset="0"/>
              </a:rPr>
              <a:t>JFrame</a:t>
            </a:r>
            <a:r>
              <a:rPr lang="en-US" sz="1800" dirty="0" smtClean="0">
                <a:latin typeface="Courier10 BT" pitchFamily="49" charset="0"/>
              </a:rPr>
              <a:t>("My First Program");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frame.pack</a:t>
            </a:r>
            <a:r>
              <a:rPr lang="en-US" sz="1800" dirty="0" smtClean="0">
                <a:latin typeface="Courier10 BT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frame.setVisible</a:t>
            </a:r>
            <a:r>
              <a:rPr lang="en-US" sz="1800" dirty="0" smtClean="0">
                <a:latin typeface="Courier10 BT" pitchFamily="49" charset="0"/>
              </a:rPr>
              <a:t>(true);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Consist of a group of statements enclosed within braces { }.</a:t>
            </a:r>
          </a:p>
          <a:p>
            <a:r>
              <a:rPr lang="en-US" dirty="0" smtClean="0"/>
              <a:t>There can be </a:t>
            </a:r>
            <a:r>
              <a:rPr lang="en-US" i="1" dirty="0" smtClean="0"/>
              <a:t>any</a:t>
            </a:r>
            <a:r>
              <a:rPr lang="en-US" dirty="0" smtClean="0"/>
              <a:t> number of methods in a class.</a:t>
            </a:r>
          </a:p>
          <a:p>
            <a:r>
              <a:rPr lang="en-US" dirty="0" smtClean="0"/>
              <a:t>Every program contains one </a:t>
            </a:r>
            <a:r>
              <a:rPr lang="en-US" sz="2400" dirty="0" smtClean="0">
                <a:solidFill>
                  <a:srgbClr val="0070C0"/>
                </a:solidFill>
                <a:latin typeface="Courier10 BT" pitchFamily="49" charset="0"/>
              </a:rPr>
              <a:t>main</a:t>
            </a:r>
            <a:r>
              <a:rPr lang="en-US" dirty="0" smtClean="0"/>
              <a:t> method: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400" dirty="0" smtClean="0">
                <a:solidFill>
                  <a:srgbClr val="0070C0"/>
                </a:solidFill>
                <a:latin typeface="Courier10 BT" pitchFamily="49" charset="0"/>
              </a:rPr>
              <a:t>main</a:t>
            </a:r>
            <a:r>
              <a:rPr lang="en-US" dirty="0" smtClean="0"/>
              <a:t> method is always executed </a:t>
            </a:r>
            <a:r>
              <a:rPr lang="en-US" i="1" dirty="0" smtClean="0"/>
              <a:t>before</a:t>
            </a:r>
            <a:r>
              <a:rPr lang="en-US" dirty="0" smtClean="0"/>
              <a:t> any other method in the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733800"/>
            <a:ext cx="39624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public static void main(String[] </a:t>
            </a:r>
            <a:r>
              <a:rPr lang="en-US" sz="1600" b="1" dirty="0" err="1" smtClean="0">
                <a:latin typeface="Courier10 BT" pitchFamily="49" charset="0"/>
              </a:rPr>
              <a:t>args</a:t>
            </a:r>
            <a:r>
              <a:rPr lang="en-US" sz="1600" b="1" dirty="0" smtClean="0">
                <a:latin typeface="Courier10 BT" pitchFamily="49" charset="0"/>
              </a:rPr>
              <a:t>)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 statements		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two types of comments:</a:t>
            </a:r>
          </a:p>
          <a:p>
            <a:pPr lvl="1"/>
            <a:r>
              <a:rPr lang="en-US" dirty="0" smtClean="0"/>
              <a:t>Single line 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//</a:t>
            </a:r>
          </a:p>
          <a:p>
            <a:pPr lvl="1"/>
            <a:r>
              <a:rPr lang="en-US" dirty="0" smtClean="0"/>
              <a:t>Multi-line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/*   */</a:t>
            </a:r>
          </a:p>
          <a:p>
            <a:r>
              <a:rPr lang="en-US" dirty="0" smtClean="0"/>
              <a:t>Single line comments: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// </a:t>
            </a:r>
            <a:r>
              <a:rPr lang="en-US" dirty="0" smtClean="0"/>
              <a:t>compiler ignores the words in this line</a:t>
            </a:r>
          </a:p>
          <a:p>
            <a:pPr lvl="1">
              <a:buNone/>
            </a:pPr>
            <a:r>
              <a:rPr lang="en-US" dirty="0" smtClean="0"/>
              <a:t>but not the words in this line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Multi-line comments: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/*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compiler ignores all the</a:t>
            </a:r>
          </a:p>
          <a:p>
            <a:pPr lvl="1">
              <a:buNone/>
            </a:pPr>
            <a:r>
              <a:rPr lang="en-US" dirty="0" smtClean="0"/>
              <a:t>words in these</a:t>
            </a:r>
          </a:p>
          <a:p>
            <a:pPr lvl="1">
              <a:buNone/>
            </a:pPr>
            <a:r>
              <a:rPr lang="en-US" dirty="0" smtClean="0"/>
              <a:t>three lines </a:t>
            </a:r>
            <a:r>
              <a:rPr lang="en-US" sz="2000" dirty="0" smtClean="0">
                <a:solidFill>
                  <a:srgbClr val="0070C0"/>
                </a:solidFill>
                <a:latin typeface="Courier10 BT" pitchFamily="49" charset="0"/>
              </a:rPr>
              <a:t>*/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Errors</a:t>
            </a:r>
          </a:p>
          <a:p>
            <a:r>
              <a:rPr lang="en-US" dirty="0" smtClean="0"/>
              <a:t>Run-time errors and </a:t>
            </a:r>
          </a:p>
          <a:p>
            <a:r>
              <a:rPr lang="en-US" dirty="0" smtClean="0"/>
              <a:t>Logic errors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compiler errors:</a:t>
            </a:r>
          </a:p>
          <a:p>
            <a:pPr lvl="1"/>
            <a:r>
              <a:rPr lang="en-US" dirty="0" smtClean="0"/>
              <a:t>Incorrect punctuation, such as missing semi-colon at the end of a statement.</a:t>
            </a:r>
          </a:p>
          <a:p>
            <a:pPr lvl="1"/>
            <a:r>
              <a:rPr lang="en-US" dirty="0" smtClean="0"/>
              <a:t>Comments formed incorrectly.</a:t>
            </a:r>
          </a:p>
          <a:p>
            <a:pPr lvl="1"/>
            <a:r>
              <a:rPr lang="en-US" dirty="0" smtClean="0"/>
              <a:t>Misspelled keywords, class and method names.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With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467600" cy="452596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10 BT" pitchFamily="49" charset="0"/>
              </a:rPr>
              <a:t>/ * </a:t>
            </a:r>
            <a:r>
              <a:rPr lang="en-US" sz="1700" dirty="0" smtClean="0">
                <a:latin typeface="Courier10 BT" pitchFamily="49" charset="0"/>
              </a:rPr>
              <a:t>Program with errors */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import </a:t>
            </a:r>
            <a:r>
              <a:rPr lang="en-US" sz="1700" dirty="0" err="1" smtClean="0">
                <a:latin typeface="Courier10 BT" pitchFamily="49" charset="0"/>
              </a:rPr>
              <a:t>javax.swing</a:t>
            </a:r>
            <a:r>
              <a:rPr lang="en-US" sz="1700" dirty="0" smtClean="0">
                <a:latin typeface="Courier10 BT" pitchFamily="49" charset="0"/>
              </a:rPr>
              <a:t>.*; 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 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public class </a:t>
            </a:r>
            <a:r>
              <a:rPr lang="en-US" sz="1700" dirty="0" err="1" smtClean="0">
                <a:latin typeface="Courier10 BT" pitchFamily="49" charset="0"/>
              </a:rPr>
              <a:t>HelloWorld</a:t>
            </a:r>
            <a:r>
              <a:rPr lang="en-US" sz="1700" dirty="0" smtClean="0">
                <a:latin typeface="Courier10 BT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10 BT" pitchFamily="49" charset="0"/>
              </a:rPr>
              <a:t>{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  public static void main(String[] </a:t>
            </a:r>
            <a:r>
              <a:rPr lang="en-US" sz="1700" dirty="0" err="1" smtClean="0">
                <a:latin typeface="Courier10 BT" pitchFamily="49" charset="0"/>
              </a:rPr>
              <a:t>args</a:t>
            </a:r>
            <a:r>
              <a:rPr lang="en-US" sz="1700" dirty="0" smtClean="0">
                <a:latin typeface="Courier10 BT" pitchFamily="49" charset="0"/>
              </a:rPr>
              <a:t>)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{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    </a:t>
            </a:r>
            <a:r>
              <a:rPr lang="en-US" sz="1700" dirty="0" err="1" smtClean="0">
                <a:latin typeface="Courier10 BT" pitchFamily="49" charset="0"/>
              </a:rPr>
              <a:t>JFrame</a:t>
            </a:r>
            <a:r>
              <a:rPr lang="en-US" sz="1700" dirty="0" smtClean="0">
                <a:latin typeface="Courier10 BT" pitchFamily="49" charset="0"/>
              </a:rPr>
              <a:t> frame = new </a:t>
            </a:r>
            <a:r>
              <a:rPr lang="en-US" sz="1700" dirty="0" err="1" smtClean="0">
                <a:latin typeface="Courier10 BT" pitchFamily="49" charset="0"/>
              </a:rPr>
              <a:t>JFrame</a:t>
            </a:r>
            <a:r>
              <a:rPr lang="en-US" sz="1700" dirty="0" smtClean="0">
                <a:latin typeface="Courier10 BT" pitchFamily="49" charset="0"/>
              </a:rPr>
              <a:t>(My First Program</a:t>
            </a:r>
            <a:r>
              <a:rPr lang="en-US" sz="1700" dirty="0" smtClean="0">
                <a:solidFill>
                  <a:srgbClr val="FF0000"/>
                </a:solidFill>
                <a:latin typeface="Courier10 BT" pitchFamily="49" charset="0"/>
              </a:rPr>
              <a:t>"</a:t>
            </a:r>
            <a:r>
              <a:rPr lang="en-US" sz="1700" dirty="0" smtClean="0">
                <a:latin typeface="Courier10 BT" pitchFamily="49" charset="0"/>
              </a:rPr>
              <a:t>);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    </a:t>
            </a:r>
            <a:r>
              <a:rPr lang="en-US" sz="1700" dirty="0" err="1" smtClean="0">
                <a:latin typeface="Courier10 BT" pitchFamily="49" charset="0"/>
              </a:rPr>
              <a:t>frame.getContentPane</a:t>
            </a:r>
            <a:r>
              <a:rPr lang="en-US" sz="1700" dirty="0" smtClean="0">
                <a:latin typeface="Courier10 BT" pitchFamily="49" charset="0"/>
              </a:rPr>
              <a:t>().add(new </a:t>
            </a:r>
            <a:r>
              <a:rPr lang="en-US" sz="1700" dirty="0" err="1" smtClean="0">
                <a:latin typeface="Courier10 BT" pitchFamily="49" charset="0"/>
              </a:rPr>
              <a:t>JLabel</a:t>
            </a:r>
            <a:r>
              <a:rPr lang="en-US" sz="1700" dirty="0" smtClean="0">
                <a:latin typeface="Courier10 BT" pitchFamily="49" charset="0"/>
              </a:rPr>
              <a:t>(new </a:t>
            </a:r>
            <a:r>
              <a:rPr lang="en-US" sz="1700" dirty="0" err="1" smtClean="0">
                <a:latin typeface="Courier10 BT" pitchFamily="49" charset="0"/>
              </a:rPr>
              <a:t>ImageIcon</a:t>
            </a:r>
            <a:r>
              <a:rPr lang="en-US" sz="1700" dirty="0" smtClean="0">
                <a:latin typeface="Courier10 BT" pitchFamily="49" charset="0"/>
              </a:rPr>
              <a:t>("blimp.png")))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    </a:t>
            </a:r>
            <a:r>
              <a:rPr lang="en-US" sz="1700" dirty="0" err="1" smtClean="0">
                <a:latin typeface="Courier10 BT" pitchFamily="49" charset="0"/>
              </a:rPr>
              <a:t>frame.pack</a:t>
            </a:r>
            <a:r>
              <a:rPr lang="en-US" sz="1700" dirty="0" smtClean="0">
                <a:latin typeface="Courier10 BT" pitchFamily="49" charset="0"/>
              </a:rPr>
              <a:t>();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    </a:t>
            </a:r>
            <a:r>
              <a:rPr lang="en-US" sz="1700" dirty="0" err="1" smtClean="0">
                <a:latin typeface="Courier10 BT" pitchFamily="49" charset="0"/>
              </a:rPr>
              <a:t>frame.setVisible</a:t>
            </a:r>
            <a:r>
              <a:rPr lang="en-US" sz="1700" dirty="0" smtClean="0">
                <a:latin typeface="Courier10 BT" pitchFamily="49" charset="0"/>
              </a:rPr>
              <a:t>(true);</a:t>
            </a:r>
          </a:p>
          <a:p>
            <a:pPr>
              <a:buNone/>
            </a:pPr>
            <a:r>
              <a:rPr lang="en-US" sz="1700" dirty="0" smtClean="0">
                <a:latin typeface="Courier10 BT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Output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>
              <a:buNone/>
            </a:pPr>
            <a:r>
              <a:rPr lang="en-US" sz="1800" dirty="0" err="1" smtClean="0">
                <a:latin typeface="Courier10 BT" pitchFamily="49" charset="0"/>
              </a:rPr>
              <a:t>src</a:t>
            </a:r>
            <a:r>
              <a:rPr lang="en-US" sz="1800" dirty="0" smtClean="0">
                <a:latin typeface="Courier10 BT" pitchFamily="49" charset="0"/>
              </a:rPr>
              <a:t>\</a:t>
            </a:r>
            <a:r>
              <a:rPr lang="en-US" sz="1800" dirty="0" err="1" smtClean="0">
                <a:latin typeface="Courier10 BT" pitchFamily="49" charset="0"/>
              </a:rPr>
              <a:t>HelloWorld.java:1</a:t>
            </a:r>
            <a:r>
              <a:rPr lang="en-US" sz="1800" dirty="0" smtClean="0">
                <a:latin typeface="Courier10 BT" pitchFamily="49" charset="0"/>
              </a:rPr>
              <a:t>: class, interface, or </a:t>
            </a:r>
            <a:r>
              <a:rPr lang="en-US" sz="1800" dirty="0" err="1" smtClean="0">
                <a:latin typeface="Courier10 BT" pitchFamily="49" charset="0"/>
              </a:rPr>
              <a:t>enum</a:t>
            </a:r>
            <a:r>
              <a:rPr lang="en-US" sz="1800" dirty="0" smtClean="0">
                <a:latin typeface="Courier10 BT" pitchFamily="49" charset="0"/>
              </a:rPr>
              <a:t> expected</a:t>
            </a:r>
          </a:p>
          <a:p>
            <a:pPr>
              <a:buNone/>
            </a:pPr>
            <a:r>
              <a:rPr lang="en-US" sz="1800" dirty="0" smtClean="0">
                <a:latin typeface="Courier10 BT" pitchFamily="49" charset="0"/>
              </a:rPr>
              <a:t>/ * Program with errors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8305800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335280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/>
              <a:t>What you should do:</a:t>
            </a:r>
          </a:p>
          <a:p>
            <a:r>
              <a:rPr lang="en-US" sz="2400" dirty="0" smtClean="0"/>
              <a:t>Correct the open-comment sequence that has been mistyped with a space between the / and *.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/>
              <a:t>Tools for the Course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Course information is on the web at </a:t>
            </a:r>
            <a:r>
              <a:rPr lang="en-US" sz="2800" u="sng" dirty="0" smtClean="0">
                <a:solidFill>
                  <a:schemeClr val="accent2"/>
                </a:solidFill>
              </a:rPr>
              <a:t>www.cse.sc.edu</a:t>
            </a:r>
            <a:r>
              <a:rPr lang="en-US" sz="2800" u="sng" dirty="0" smtClean="0">
                <a:solidFill>
                  <a:schemeClr val="accent2"/>
                </a:solidFill>
              </a:rPr>
              <a:t>/~carrollh/CSCE145/index.html</a:t>
            </a:r>
            <a:endParaRPr lang="en-US" sz="2800" u="sng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Access to course information requires access to the World Wide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Access from home requires a computer and an Internet Service Provider (AOL, Roadrunner, </a:t>
            </a:r>
            <a:r>
              <a:rPr lang="en-US" sz="2400" dirty="0" err="1" smtClean="0"/>
              <a:t>Earthlink</a:t>
            </a:r>
            <a:r>
              <a:rPr lang="en-US" sz="2400" dirty="0" smtClean="0"/>
              <a:t>, BellSouth DSL,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Access at USC requires a login name and password</a:t>
            </a:r>
          </a:p>
        </p:txBody>
      </p:sp>
    </p:spTree>
    <p:extLst>
      <p:ext uri="{BB962C8B-B14F-4D97-AF65-F5344CB8AC3E}">
        <p14:creationId xmlns:p14="http://schemas.microsoft.com/office/powerpoint/2010/main" xmlns="" val="1850008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Output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229600" cy="2438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7467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\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HelloWorld.java:6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: ')' expected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 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JFrame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frame = 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JFrame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(My First Program");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                               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\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HelloWorld.java:6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: unclosed string literal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 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JFrame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frame = 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JFrame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(My First Program");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                                             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\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HelloWorld.java:6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: not a statement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 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JFrame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frame = 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JFrame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(My First Program");</a:t>
            </a:r>
          </a:p>
          <a:p>
            <a:endParaRPr lang="en-US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What you should do:</a:t>
            </a:r>
          </a:p>
          <a:p>
            <a:r>
              <a:rPr lang="en-US" sz="2400" dirty="0" smtClean="0"/>
              <a:t>Insert a pair of quotes needed to begin the words </a:t>
            </a:r>
            <a:r>
              <a:rPr lang="en-US" sz="2400" i="1" dirty="0" smtClean="0"/>
              <a:t>My First Program </a:t>
            </a:r>
            <a:r>
              <a:rPr lang="en-US" sz="2400" dirty="0" smtClean="0"/>
              <a:t>is missing on line 6.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Output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229600" cy="1219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305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\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HelloWorld.java:7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: ';' expected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 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frame.getContentPane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().add(new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JLabel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(new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ImageIcon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("blimp.png")))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400" b="1" dirty="0" smtClean="0"/>
              <a:t>What you should do:</a:t>
            </a:r>
            <a:endParaRPr lang="en-US" sz="2400" dirty="0" smtClean="0"/>
          </a:p>
          <a:p>
            <a:r>
              <a:rPr lang="en-US" sz="2400" dirty="0" smtClean="0"/>
              <a:t>Insert a semi-colon at the end of line 7.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Output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229600" cy="990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001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\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HelloWorld.java:10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: reached end of file while parsing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10 BT" pitchFamily="49" charset="0"/>
              </a:rPr>
              <a:t>  }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400" b="1" dirty="0" smtClean="0"/>
              <a:t>What you should do:</a:t>
            </a:r>
            <a:endParaRPr lang="en-US" sz="2400" dirty="0" smtClean="0"/>
          </a:p>
          <a:p>
            <a:r>
              <a:rPr lang="en-US" sz="2400" dirty="0" smtClean="0"/>
              <a:t>Insert a closing brace after the last line of the program.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occurs while program is executing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Files needed by the program are missing.</a:t>
            </a:r>
          </a:p>
          <a:p>
            <a:pPr lvl="1"/>
            <a:r>
              <a:rPr lang="en-US" dirty="0" smtClean="0"/>
              <a:t>You forget to insert the square brackets in the following statement:</a:t>
            </a:r>
          </a:p>
          <a:p>
            <a:pPr lvl="2"/>
            <a:r>
              <a:rPr lang="en-US" dirty="0" smtClean="0">
                <a:latin typeface="Courier10 BT" pitchFamily="49" charset="0"/>
              </a:rPr>
              <a:t>public static void main(String</a:t>
            </a:r>
            <a:r>
              <a:rPr lang="en-US" b="1" dirty="0" smtClean="0">
                <a:latin typeface="Courier10 BT" pitchFamily="49" charset="0"/>
              </a:rPr>
              <a:t>[]</a:t>
            </a:r>
            <a:r>
              <a:rPr lang="en-US" dirty="0" smtClean="0">
                <a:latin typeface="Courier10 BT" pitchFamily="49" charset="0"/>
              </a:rPr>
              <a:t> </a:t>
            </a:r>
            <a:r>
              <a:rPr lang="en-US" dirty="0" err="1" smtClean="0">
                <a:latin typeface="Courier10 BT" pitchFamily="49" charset="0"/>
              </a:rPr>
              <a:t>args</a:t>
            </a:r>
            <a:r>
              <a:rPr lang="en-US" dirty="0" smtClean="0">
                <a:latin typeface="Courier10 BT" pitchFamily="49" charset="0"/>
              </a:rPr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 when the algorithm used in the program is incorrect.</a:t>
            </a:r>
          </a:p>
          <a:p>
            <a:r>
              <a:rPr lang="en-US" dirty="0" smtClean="0"/>
              <a:t>Program executes normally but its output is not correct.</a:t>
            </a:r>
          </a:p>
          <a:p>
            <a:r>
              <a:rPr lang="en-US" dirty="0" smtClean="0"/>
              <a:t>Can be detected by manually computing the result and comparing it with the output of the program.</a:t>
            </a:r>
          </a:p>
          <a:p>
            <a:r>
              <a:rPr lang="en-US" dirty="0" smtClean="0"/>
              <a:t>To identify where the error occurs, use a debugger or print out intermediate results at different points in the program.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discussed:</a:t>
            </a:r>
          </a:p>
          <a:p>
            <a:pPr lvl="1"/>
            <a:r>
              <a:rPr lang="en-US" dirty="0" smtClean="0"/>
              <a:t>The structure of a simple Java program.</a:t>
            </a:r>
          </a:p>
          <a:p>
            <a:pPr lvl="1"/>
            <a:r>
              <a:rPr lang="en-US" dirty="0" smtClean="0"/>
              <a:t>How to compile and run a Java program.</a:t>
            </a:r>
          </a:p>
          <a:p>
            <a:pPr lvl="1"/>
            <a:r>
              <a:rPr lang="en-US" dirty="0" smtClean="0"/>
              <a:t>Compiler errors, run-time errors, and logic errors.</a:t>
            </a:r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Introduction to classes and objects.</a:t>
            </a:r>
          </a:p>
          <a:p>
            <a:pPr lvl="1"/>
            <a:r>
              <a:rPr lang="en-US" dirty="0" smtClean="0"/>
              <a:t>Use existing Java </a:t>
            </a:r>
            <a:r>
              <a:rPr lang="en-US" dirty="0" err="1" smtClean="0"/>
              <a:t>2D</a:t>
            </a:r>
            <a:r>
              <a:rPr lang="en-US" dirty="0" smtClean="0"/>
              <a:t> classes to construct </a:t>
            </a:r>
            <a:r>
              <a:rPr lang="en-US" smtClean="0"/>
              <a:t>graphics objects.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/>
              <a:t>Course Information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Be certain that you read the information at the course website very carefully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Attendance regulations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Late program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grades will be determined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Honor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Other information available there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Course calendar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Instructor and TA contact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to get useful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Access to the publisher’s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12797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Understand how computers work, including their capabilities and limitations</a:t>
            </a:r>
          </a:p>
          <a:p>
            <a:pPr eaLnBrk="1" hangingPunct="1"/>
            <a:r>
              <a:rPr lang="en-US" sz="2800" smtClean="0"/>
              <a:t>Understand the architecture of a computer system in terms of its hardware and software</a:t>
            </a:r>
          </a:p>
          <a:p>
            <a:pPr eaLnBrk="1" hangingPunct="1"/>
            <a:r>
              <a:rPr lang="en-US" sz="2800" smtClean="0"/>
              <a:t>Understand program design and object-oriented programming</a:t>
            </a:r>
          </a:p>
          <a:p>
            <a:pPr eaLnBrk="1" hangingPunct="1"/>
            <a:r>
              <a:rPr lang="en-US" sz="2800" smtClean="0"/>
              <a:t>Learn the Java programming language</a:t>
            </a:r>
          </a:p>
          <a:p>
            <a:pPr eaLnBrk="1" hangingPunct="1"/>
            <a:r>
              <a:rPr lang="en-US" sz="2800" smtClean="0"/>
              <a:t>Learn Eclipse, a software development environment</a:t>
            </a:r>
          </a:p>
          <a:p>
            <a:pPr eaLnBrk="1" hangingPunct="1"/>
            <a:r>
              <a:rPr lang="en-US" sz="2800" smtClean="0"/>
              <a:t>Learn JavaScript (some)</a:t>
            </a:r>
          </a:p>
        </p:txBody>
      </p:sp>
    </p:spTree>
    <p:extLst>
      <p:ext uri="{BB962C8B-B14F-4D97-AF65-F5344CB8AC3E}">
        <p14:creationId xmlns:p14="http://schemas.microsoft.com/office/powerpoint/2010/main" xmlns="" val="16203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2071688"/>
            <a:ext cx="7300912" cy="3529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Overview of computer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Introduce program design and object-oriented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Overview of the Java programming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Introduce applets and graphics basics</a:t>
            </a:r>
          </a:p>
        </p:txBody>
      </p:sp>
    </p:spTree>
    <p:extLst>
      <p:ext uri="{BB962C8B-B14F-4D97-AF65-F5344CB8AC3E}">
        <p14:creationId xmlns:p14="http://schemas.microsoft.com/office/powerpoint/2010/main" xmlns="" val="17689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What Is a Program?</a:t>
            </a:r>
          </a:p>
          <a:p>
            <a:r>
              <a:rPr lang="en-US" sz="2600" dirty="0" smtClean="0"/>
              <a:t>How Computers Work</a:t>
            </a:r>
          </a:p>
          <a:p>
            <a:r>
              <a:rPr lang="en-US" sz="2600" dirty="0" smtClean="0"/>
              <a:t>Compiling and Running a Java Program</a:t>
            </a:r>
          </a:p>
          <a:p>
            <a:r>
              <a:rPr lang="en-US" sz="2600" dirty="0" smtClean="0"/>
              <a:t>The Software Development Method</a:t>
            </a:r>
          </a:p>
          <a:p>
            <a:r>
              <a:rPr lang="en-US" sz="2600" dirty="0" smtClean="0"/>
              <a:t>Parts of a Java Program</a:t>
            </a:r>
          </a:p>
          <a:p>
            <a:r>
              <a:rPr lang="en-US" sz="2600" dirty="0" smtClean="0"/>
              <a:t>Errors in Programs</a:t>
            </a:r>
          </a:p>
          <a:p>
            <a:r>
              <a:rPr lang="en-US" sz="2600" dirty="0" smtClean="0"/>
              <a:t>Summary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A set of instructions that tells the computer what to do.</a:t>
            </a:r>
          </a:p>
          <a:p>
            <a:pPr lvl="1"/>
            <a:r>
              <a:rPr lang="en-US" dirty="0" smtClean="0"/>
              <a:t>Used to solve a specific problem.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A particular sequence of operations.</a:t>
            </a:r>
          </a:p>
          <a:p>
            <a:pPr lvl="1"/>
            <a:r>
              <a:rPr lang="en-US" dirty="0" smtClean="0"/>
              <a:t>Written using a computer language (such as Java, Pascal, FORTRAN, COBOL, and Lisp) to create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 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processors (CPU)</a:t>
            </a:r>
          </a:p>
          <a:p>
            <a:pPr lvl="0"/>
            <a:r>
              <a:rPr lang="en-US" dirty="0" smtClean="0"/>
              <a:t>Memory (RAM or main memory)</a:t>
            </a:r>
          </a:p>
          <a:p>
            <a:pPr lvl="1"/>
            <a:r>
              <a:rPr lang="en-US" dirty="0" smtClean="0"/>
              <a:t>Stores programs temporarily while they are running.</a:t>
            </a:r>
          </a:p>
          <a:p>
            <a:pPr lvl="1"/>
            <a:r>
              <a:rPr lang="en-US" dirty="0" smtClean="0"/>
              <a:t>Volatile</a:t>
            </a:r>
          </a:p>
          <a:p>
            <a:pPr lvl="0"/>
            <a:r>
              <a:rPr lang="en-US" dirty="0" smtClean="0"/>
              <a:t>Secondary memory such as hard drives</a:t>
            </a:r>
          </a:p>
          <a:p>
            <a:pPr lvl="1"/>
            <a:r>
              <a:rPr lang="en-US" dirty="0" smtClean="0"/>
              <a:t>Non-volatile</a:t>
            </a:r>
          </a:p>
          <a:p>
            <a:pPr lvl="0"/>
            <a:r>
              <a:rPr lang="en-US" dirty="0" smtClean="0"/>
              <a:t>Input devices (keyboard and mouse)</a:t>
            </a:r>
          </a:p>
          <a:p>
            <a:pPr lvl="0"/>
            <a:r>
              <a:rPr lang="en-US" dirty="0" smtClean="0"/>
              <a:t>Output devices (monitors and speakers)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1 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1462</Words>
  <Application>Microsoft Office PowerPoint</Application>
  <PresentationFormat>On-screen Show (4:3)</PresentationFormat>
  <Paragraphs>326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Introductions</vt:lpstr>
      <vt:lpstr>Tools for the Course</vt:lpstr>
      <vt:lpstr>Course Information</vt:lpstr>
      <vt:lpstr>Objectives</vt:lpstr>
      <vt:lpstr>Objectives</vt:lpstr>
      <vt:lpstr>Outline</vt:lpstr>
      <vt:lpstr>What Is a Program?</vt:lpstr>
      <vt:lpstr>Parts of a Computer</vt:lpstr>
      <vt:lpstr>Machine Languages vs. High-level Languages</vt:lpstr>
      <vt:lpstr>Compilers</vt:lpstr>
      <vt:lpstr>Compiling and Running a Java Program</vt:lpstr>
      <vt:lpstr>Source and Class Files</vt:lpstr>
      <vt:lpstr>Java Virtual Machine (JVM)</vt:lpstr>
      <vt:lpstr>Software Development Method</vt:lpstr>
      <vt:lpstr>Java Program: HelloWorld</vt:lpstr>
      <vt:lpstr>Directory Structure for Source and Class Files</vt:lpstr>
      <vt:lpstr>Compiling and Running a Java Program (on a PC)</vt:lpstr>
      <vt:lpstr>Compiling and Running a Java Program (on a Macintosh)</vt:lpstr>
      <vt:lpstr>Output of the HelloWorld Program</vt:lpstr>
      <vt:lpstr>Parts of a Java Program</vt:lpstr>
      <vt:lpstr>Class</vt:lpstr>
      <vt:lpstr>Statements</vt:lpstr>
      <vt:lpstr>Methods</vt:lpstr>
      <vt:lpstr>Comments</vt:lpstr>
      <vt:lpstr>Errors in Programs</vt:lpstr>
      <vt:lpstr>Compiler Errors</vt:lpstr>
      <vt:lpstr>Program With Errors</vt:lpstr>
      <vt:lpstr>Compiler Output 1</vt:lpstr>
      <vt:lpstr>Compiler Output 2</vt:lpstr>
      <vt:lpstr>Compiler Output 3</vt:lpstr>
      <vt:lpstr>Compiler Output 4</vt:lpstr>
      <vt:lpstr>Run-time Errors</vt:lpstr>
      <vt:lpstr>Logic Errors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instructor</cp:lastModifiedBy>
  <cp:revision>73</cp:revision>
  <dcterms:created xsi:type="dcterms:W3CDTF">2011-04-25T17:55:20Z</dcterms:created>
  <dcterms:modified xsi:type="dcterms:W3CDTF">2012-08-29T18:10:05Z</dcterms:modified>
</cp:coreProperties>
</file>