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86" r:id="rId5"/>
    <p:sldId id="287" r:id="rId6"/>
    <p:sldId id="288" r:id="rId7"/>
    <p:sldId id="289" r:id="rId8"/>
    <p:sldId id="290" r:id="rId9"/>
    <p:sldId id="291" r:id="rId10"/>
    <p:sldId id="294" r:id="rId11"/>
    <p:sldId id="295" r:id="rId12"/>
    <p:sldId id="292" r:id="rId13"/>
    <p:sldId id="293" r:id="rId14"/>
    <p:sldId id="296" r:id="rId15"/>
    <p:sldId id="297" r:id="rId16"/>
    <p:sldId id="298" r:id="rId17"/>
    <p:sldId id="304" r:id="rId18"/>
    <p:sldId id="315" r:id="rId19"/>
    <p:sldId id="316" r:id="rId20"/>
    <p:sldId id="303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4" r:id="rId30"/>
    <p:sldId id="31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19" autoAdjust="0"/>
    <p:restoredTop sz="95079" autoAdjust="0"/>
  </p:normalViewPr>
  <p:slideViewPr>
    <p:cSldViewPr>
      <p:cViewPr>
        <p:scale>
          <a:sx n="150" d="100"/>
          <a:sy n="150" d="100"/>
        </p:scale>
        <p:origin x="-6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83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4CDFF-9C41-46A8-83FF-456713E441B1}" type="datetimeFigureOut">
              <a:rPr lang="en-US" smtClean="0"/>
              <a:pPr/>
              <a:t>10/8/11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40DD5-BF2C-40BA-AB25-7FD1CB6182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49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6922-CE05-474A-8995-B5DD5CBBBC91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6930-BF4B-4657-B340-4BCF324C50C7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8473-78B4-4892-BD90-7B6A3BF52224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600"/>
              </a:spcBef>
              <a:spcAft>
                <a:spcPts val="0"/>
              </a:spcAft>
              <a:defRPr sz="2400">
                <a:solidFill>
                  <a:srgbClr val="002060"/>
                </a:solidFill>
                <a:latin typeface="+mn-lt"/>
                <a:ea typeface="Verdana" pitchFamily="34" charset="0"/>
                <a:cs typeface="Arial" pitchFamily="34" charset="0"/>
              </a:defRPr>
            </a:lvl1pPr>
            <a:lvl2pPr>
              <a:spcBef>
                <a:spcPts val="400"/>
              </a:spcBef>
              <a:spcAft>
                <a:spcPts val="0"/>
              </a:spcAft>
              <a:defRPr sz="2000">
                <a:solidFill>
                  <a:schemeClr val="accent2">
                    <a:lumMod val="75000"/>
                  </a:schemeClr>
                </a:solidFill>
                <a:latin typeface="+mn-lt"/>
                <a:ea typeface="Verdana" pitchFamily="34" charset="0"/>
                <a:cs typeface="Arial" pitchFamily="34" charset="0"/>
              </a:defRPr>
            </a:lvl2pPr>
            <a:lvl3pPr>
              <a:spcBef>
                <a:spcPts val="400"/>
              </a:spcBef>
              <a:spcAft>
                <a:spcPts val="0"/>
              </a:spcAft>
              <a:defRPr sz="1800">
                <a:latin typeface="+mn-lt"/>
                <a:ea typeface="Verdana" pitchFamily="34" charset="0"/>
                <a:cs typeface="Arial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defRPr sz="1600">
                <a:latin typeface="+mn-lt"/>
                <a:ea typeface="Verdana" pitchFamily="34" charset="0"/>
                <a:cs typeface="Arial" pitchFamily="34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defRPr sz="1600">
                <a:latin typeface="+mn-lt"/>
                <a:ea typeface="Verdana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66FC-A552-472C-B42A-9681FEB2F010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F8D0-A080-4DE3-A0AA-090645AAD3BE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A76E-228B-46BD-9B67-004D11E9650F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D2A3-567F-405E-909D-CB761BD2BA4C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97AA-0297-4CDF-8FAC-1A3A620AF8B0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3399-F49B-41D9-9AC0-874FC17AC65A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1A82-04C2-4C10-8438-48B6AD64B00E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589D-0572-4E57-9F9D-541BF472C984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090D9-449C-4398-B5BB-11DEC0A41EA6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2 Introduction to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B832-F407-431A-BE08-B640AFF979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352800"/>
            <a:ext cx="6400800" cy="1752600"/>
          </a:xfrm>
          <a:noFill/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B3F856"/>
                </a:solidFill>
              </a:rPr>
              <a:t>Chapter 2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Introduction to Classes and Objects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Window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Window uses Cartesian coordinate system.</a:t>
            </a:r>
          </a:p>
          <a:p>
            <a:r>
              <a:rPr lang="en-US" dirty="0" smtClean="0"/>
              <a:t>The top left corner of the window is the origin (0, 0). </a:t>
            </a:r>
          </a:p>
          <a:p>
            <a:r>
              <a:rPr lang="en-US" dirty="0" smtClean="0"/>
              <a:t>Values of the </a:t>
            </a:r>
            <a:r>
              <a:rPr lang="en-US" i="1" dirty="0" smtClean="0"/>
              <a:t>x</a:t>
            </a:r>
            <a:r>
              <a:rPr lang="en-US" dirty="0" smtClean="0"/>
              <a:t>-coordinates increase from left to right.</a:t>
            </a:r>
          </a:p>
          <a:p>
            <a:r>
              <a:rPr lang="en-US" dirty="0" smtClean="0"/>
              <a:t>Values of the </a:t>
            </a:r>
            <a:r>
              <a:rPr lang="en-US" i="1" dirty="0" smtClean="0"/>
              <a:t>y</a:t>
            </a:r>
            <a:r>
              <a:rPr lang="en-US" dirty="0" smtClean="0"/>
              <a:t>-coordinates increase from top to bottom.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00400"/>
            <a:ext cx="4306824" cy="2903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Sizes of Graphics 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Screen resolution</a:t>
            </a:r>
            <a:r>
              <a:rPr lang="en-US" dirty="0" smtClean="0"/>
              <a:t>: Number of pixels in a given area on the </a:t>
            </a:r>
            <a:r>
              <a:rPr lang="en-US" dirty="0" smtClean="0"/>
              <a:t>screen.</a:t>
            </a:r>
            <a:endParaRPr lang="en-US" dirty="0" smtClean="0"/>
          </a:p>
          <a:p>
            <a:r>
              <a:rPr lang="en-US" dirty="0" smtClean="0"/>
              <a:t>Size of window and graphics shapes depends on screen resolution.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300 pixels on a 25 pixels/inch screen is 12 inches</a:t>
            </a:r>
          </a:p>
          <a:p>
            <a:pPr lvl="1"/>
            <a:r>
              <a:rPr lang="en-US" dirty="0" smtClean="0"/>
              <a:t>300 pixels on a 100 pixels/inch screen is 3 inches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Rectangle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Can assign values to the fields when object is created.</a:t>
            </a:r>
          </a:p>
          <a:p>
            <a:r>
              <a:rPr lang="en-US" dirty="0" smtClean="0"/>
              <a:t>Creates a rectangle with its top left corner at the point (5, 10), width 400, and height 300: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	Rectangle2D.Float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rect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 = new Rectangle2D.Float(5, 10, 400, 300);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408" y="3834553"/>
            <a:ext cx="1981200" cy="24045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53" y="3810000"/>
            <a:ext cx="4986347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Va</a:t>
            </a:r>
            <a:r>
              <a:rPr lang="en-US" dirty="0" smtClean="0"/>
              <a:t>lues </a:t>
            </a:r>
            <a:r>
              <a:rPr lang="en-US" dirty="0" smtClean="0"/>
              <a:t>given as input to </a:t>
            </a:r>
            <a:r>
              <a:rPr lang="en-US" dirty="0" smtClean="0"/>
              <a:t>constructor (or method).</a:t>
            </a:r>
            <a:endParaRPr lang="en-US" dirty="0" smtClean="0"/>
          </a:p>
          <a:p>
            <a:pPr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	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Rectangle2D.Float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rect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 = new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Rectangle2D.Float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(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50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,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100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,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200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,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300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);</a:t>
            </a:r>
          </a:p>
          <a:p>
            <a:r>
              <a:rPr lang="en-US" dirty="0" smtClean="0"/>
              <a:t>Used to create rectangles of different sizes.</a:t>
            </a:r>
          </a:p>
          <a:p>
            <a:r>
              <a:rPr lang="en-US" dirty="0" smtClean="0"/>
              <a:t>Order of arguments is very important:</a:t>
            </a:r>
          </a:p>
          <a:p>
            <a:pPr lvl="1"/>
            <a:r>
              <a:rPr lang="en-US" dirty="0" smtClean="0"/>
              <a:t>First argument is the value of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Second argument is the value of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Third argument is </a:t>
            </a:r>
            <a:r>
              <a:rPr lang="en-US" i="1" dirty="0" smtClean="0"/>
              <a:t>width</a:t>
            </a:r>
          </a:p>
          <a:p>
            <a:pPr lvl="1"/>
            <a:r>
              <a:rPr lang="en-US" dirty="0" smtClean="0"/>
              <a:t>Fourth argument is </a:t>
            </a:r>
            <a:r>
              <a:rPr lang="en-US" i="1" dirty="0" smtClean="0"/>
              <a:t>height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sz="3400" dirty="0" err="1" smtClean="0">
                <a:latin typeface="Courier10 BT" pitchFamily="49" charset="0"/>
              </a:rPr>
              <a:t>DrawingKit</a:t>
            </a:r>
            <a:endParaRPr lang="en-US" sz="3400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Custom class to create a window and add graphics to </a:t>
            </a:r>
            <a:r>
              <a:rPr lang="en-US" dirty="0" smtClean="0"/>
              <a:t>it.</a:t>
            </a:r>
            <a:endParaRPr lang="en-US" dirty="0" smtClean="0"/>
          </a:p>
          <a:p>
            <a:r>
              <a:rPr lang="en-US" dirty="0" smtClean="0"/>
              <a:t>Located in the </a:t>
            </a:r>
            <a:r>
              <a:rPr lang="en-US" sz="2000" dirty="0" err="1" smtClean="0">
                <a:solidFill>
                  <a:srgbClr val="0070C0"/>
                </a:solidFill>
                <a:latin typeface="Courier10 BT" pitchFamily="49" charset="0"/>
              </a:rPr>
              <a:t>JavaBook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\com\</a:t>
            </a:r>
            <a:r>
              <a:rPr lang="en-US" sz="2000" dirty="0" err="1" smtClean="0">
                <a:solidFill>
                  <a:srgbClr val="0070C0"/>
                </a:solidFill>
                <a:latin typeface="Courier10 BT" pitchFamily="49" charset="0"/>
              </a:rPr>
              <a:t>programwithjava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\basic</a:t>
            </a:r>
            <a:r>
              <a:rPr lang="en-US" dirty="0" smtClean="0"/>
              <a:t> folder on the CD-</a:t>
            </a:r>
            <a:r>
              <a:rPr lang="en-US" dirty="0" smtClean="0"/>
              <a:t>ROM.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56" y="3091561"/>
            <a:ext cx="5318644" cy="3080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Rectangle using </a:t>
            </a:r>
            <a:r>
              <a:rPr lang="en-US" dirty="0" err="1" smtClean="0">
                <a:latin typeface="Courier10 BT" pitchFamily="49" charset="0"/>
              </a:rPr>
              <a:t>DrawingKit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window with the title “Rectangle</a:t>
            </a:r>
            <a:r>
              <a:rPr lang="en-US" dirty="0" smtClean="0"/>
              <a:t>”, and instance </a:t>
            </a:r>
            <a:r>
              <a:rPr lang="en-US" sz="2000" dirty="0" err="1" smtClean="0">
                <a:latin typeface="Courier"/>
                <a:cs typeface="Courier"/>
              </a:rPr>
              <a:t>dk</a:t>
            </a:r>
            <a:r>
              <a:rPr lang="en-US" dirty="0" smtClean="0"/>
              <a:t>: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None/>
            </a:pP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	</a:t>
            </a:r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DrawingKit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 </a:t>
            </a:r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dk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 = new </a:t>
            </a:r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DrawingKit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("Rectangle");</a:t>
            </a:r>
            <a:endParaRPr lang="en-US" sz="1900" dirty="0" smtClean="0">
              <a:latin typeface="Courier10 BT" pitchFamily="49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Create a rectangle called </a:t>
            </a:r>
            <a:r>
              <a:rPr lang="en-US" sz="2200" dirty="0" err="1" smtClean="0">
                <a:solidFill>
                  <a:srgbClr val="0070C0"/>
                </a:solidFill>
                <a:latin typeface="Courier10 BT" pitchFamily="49" charset="0"/>
              </a:rPr>
              <a:t>rect</a:t>
            </a:r>
            <a:r>
              <a:rPr lang="en-US" dirty="0" smtClean="0"/>
              <a:t>:</a:t>
            </a:r>
          </a:p>
          <a:p>
            <a:pPr marL="514350" indent="-514350">
              <a:buNone/>
            </a:pPr>
            <a:r>
              <a:rPr lang="en-US" sz="1900" dirty="0" smtClean="0">
                <a:solidFill>
                  <a:srgbClr val="0070C0"/>
                </a:solidFill>
              </a:rPr>
              <a:t>	</a:t>
            </a:r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Rectangle2D.Float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 </a:t>
            </a:r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rect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 = new </a:t>
            </a:r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Rectangle2D.Float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(50, 100, 200, 100);</a:t>
            </a:r>
            <a:endParaRPr lang="en-US" sz="1900" dirty="0" smtClean="0">
              <a:solidFill>
                <a:srgbClr val="0070C0"/>
              </a:solidFill>
              <a:latin typeface="Courier10 BT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Draw the rectangle named </a:t>
            </a:r>
            <a:r>
              <a:rPr lang="en-US" sz="2200" dirty="0" err="1" smtClean="0">
                <a:solidFill>
                  <a:srgbClr val="0070C0"/>
                </a:solidFill>
                <a:latin typeface="Courier10 BT" pitchFamily="49" charset="0"/>
              </a:rPr>
              <a:t>rect</a:t>
            </a:r>
            <a:r>
              <a:rPr lang="en-US" dirty="0" smtClean="0"/>
              <a:t> using the instance </a:t>
            </a:r>
            <a:r>
              <a:rPr lang="en-US" sz="2200" dirty="0" err="1" smtClean="0">
                <a:solidFill>
                  <a:srgbClr val="0070C0"/>
                </a:solidFill>
                <a:latin typeface="Courier10 BT" pitchFamily="49" charset="0"/>
              </a:rPr>
              <a:t>dk</a:t>
            </a:r>
            <a:r>
              <a:rPr lang="en-US" dirty="0" smtClean="0"/>
              <a:t> of class </a:t>
            </a:r>
            <a:r>
              <a:rPr lang="en-US" sz="2200" dirty="0" err="1" smtClean="0">
                <a:solidFill>
                  <a:srgbClr val="0070C0"/>
                </a:solidFill>
                <a:latin typeface="Courier10 BT" pitchFamily="49" charset="0"/>
              </a:rPr>
              <a:t>DrawingKit</a:t>
            </a:r>
            <a:r>
              <a:rPr lang="en-US" dirty="0" smtClean="0"/>
              <a:t>:</a:t>
            </a:r>
          </a:p>
          <a:p>
            <a:pPr marL="514350" indent="-51435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dk.draw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(</a:t>
            </a:r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rect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);</a:t>
            </a:r>
          </a:p>
          <a:p>
            <a:pPr marL="514350" indent="-514350">
              <a:buNone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None/>
            </a:pPr>
            <a:r>
              <a:rPr lang="en-US" sz="1600" i="1" dirty="0" smtClean="0">
                <a:solidFill>
                  <a:srgbClr val="7030A0"/>
                </a:solidFill>
              </a:rPr>
              <a:t>Note: We will use the draw method of </a:t>
            </a:r>
            <a:r>
              <a:rPr lang="en-US" sz="1600" i="1" dirty="0" err="1" smtClean="0">
                <a:solidFill>
                  <a:srgbClr val="7030A0"/>
                </a:solidFill>
              </a:rPr>
              <a:t>DrawingKit</a:t>
            </a:r>
            <a:r>
              <a:rPr lang="en-US" sz="1600" i="1" dirty="0" smtClean="0">
                <a:solidFill>
                  <a:srgbClr val="7030A0"/>
                </a:solidFill>
              </a:rPr>
              <a:t> to draw other graphics shapes such as lines, ellipses, and curves.</a:t>
            </a:r>
          </a:p>
          <a:p>
            <a:pPr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10 BT" pitchFamily="49" charset="0"/>
              </a:rPr>
              <a:t>RectangleDemo.java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3352799"/>
          </a:xfr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buNone/>
            </a:pPr>
            <a:r>
              <a:rPr lang="en-US" sz="1700" b="1" dirty="0" smtClean="0">
                <a:latin typeface="Courier10 BT" pitchFamily="49" charset="0"/>
              </a:rPr>
              <a:t>import</a:t>
            </a:r>
            <a:r>
              <a:rPr lang="en-US" sz="1700" dirty="0" smtClean="0">
                <a:latin typeface="Courier10 BT" pitchFamily="49" charset="0"/>
              </a:rPr>
              <a:t> java.awt.*;</a:t>
            </a:r>
          </a:p>
          <a:p>
            <a:pPr>
              <a:spcBef>
                <a:spcPts val="600"/>
              </a:spcBef>
              <a:buNone/>
            </a:pPr>
            <a:r>
              <a:rPr lang="en-US" sz="1700" b="1" dirty="0" smtClean="0">
                <a:latin typeface="Courier10 BT" pitchFamily="49" charset="0"/>
              </a:rPr>
              <a:t>import</a:t>
            </a:r>
            <a:r>
              <a:rPr lang="en-US" sz="1700" dirty="0" smtClean="0">
                <a:latin typeface="Courier10 BT" pitchFamily="49" charset="0"/>
              </a:rPr>
              <a:t> </a:t>
            </a:r>
            <a:r>
              <a:rPr lang="en-US" sz="1700" dirty="0" err="1" smtClean="0">
                <a:latin typeface="Courier10 BT" pitchFamily="49" charset="0"/>
              </a:rPr>
              <a:t>java.awt.geom</a:t>
            </a:r>
            <a:r>
              <a:rPr lang="en-US" sz="1700" dirty="0" smtClean="0">
                <a:latin typeface="Courier10 BT" pitchFamily="49" charset="0"/>
              </a:rPr>
              <a:t>.*;</a:t>
            </a:r>
          </a:p>
          <a:p>
            <a:pPr>
              <a:spcBef>
                <a:spcPts val="600"/>
              </a:spcBef>
              <a:buNone/>
            </a:pPr>
            <a:r>
              <a:rPr lang="en-US" sz="1700" b="1" dirty="0" smtClean="0">
                <a:latin typeface="Courier10 BT" pitchFamily="49" charset="0"/>
              </a:rPr>
              <a:t>import</a:t>
            </a:r>
            <a:r>
              <a:rPr lang="en-US" sz="1700" dirty="0" smtClean="0">
                <a:latin typeface="Courier10 BT" pitchFamily="49" charset="0"/>
              </a:rPr>
              <a:t> </a:t>
            </a:r>
            <a:r>
              <a:rPr lang="en-US" sz="1700" dirty="0" err="1" smtClean="0">
                <a:latin typeface="Courier10 BT" pitchFamily="49" charset="0"/>
              </a:rPr>
              <a:t>com.programwithjava.basic.DrawingKit</a:t>
            </a:r>
            <a:r>
              <a:rPr lang="en-US" sz="1700" dirty="0" smtClean="0">
                <a:latin typeface="Courier10 BT" pitchFamily="49" charset="0"/>
              </a:rPr>
              <a:t>;</a:t>
            </a:r>
          </a:p>
          <a:p>
            <a:pPr>
              <a:spcBef>
                <a:spcPts val="600"/>
              </a:spcBef>
              <a:buNone/>
            </a:pPr>
            <a:r>
              <a:rPr lang="en-US" sz="1700" dirty="0" smtClean="0">
                <a:latin typeface="Courier10 BT" pitchFamily="49" charset="0"/>
              </a:rPr>
              <a:t> </a:t>
            </a:r>
          </a:p>
          <a:p>
            <a:pPr>
              <a:spcBef>
                <a:spcPts val="600"/>
              </a:spcBef>
              <a:buNone/>
            </a:pPr>
            <a:r>
              <a:rPr lang="en-US" sz="1700" b="1" dirty="0" smtClean="0">
                <a:latin typeface="Courier10 BT" pitchFamily="49" charset="0"/>
              </a:rPr>
              <a:t>public</a:t>
            </a:r>
            <a:r>
              <a:rPr lang="en-US" sz="1700" dirty="0" smtClean="0">
                <a:latin typeface="Courier10 BT" pitchFamily="49" charset="0"/>
              </a:rPr>
              <a:t> </a:t>
            </a:r>
            <a:r>
              <a:rPr lang="en-US" sz="1700" b="1" dirty="0" smtClean="0">
                <a:latin typeface="Courier10 BT" pitchFamily="49" charset="0"/>
              </a:rPr>
              <a:t>class</a:t>
            </a:r>
            <a:r>
              <a:rPr lang="en-US" sz="1700" dirty="0" smtClean="0">
                <a:latin typeface="Courier10 BT" pitchFamily="49" charset="0"/>
              </a:rPr>
              <a:t> </a:t>
            </a:r>
            <a:r>
              <a:rPr lang="en-US" sz="1700" dirty="0" err="1" smtClean="0">
                <a:latin typeface="Courier10 BT" pitchFamily="49" charset="0"/>
              </a:rPr>
              <a:t>RectangleDemo</a:t>
            </a:r>
            <a:r>
              <a:rPr lang="en-US" sz="1700" dirty="0" smtClean="0">
                <a:latin typeface="Courier10 BT" pitchFamily="49" charset="0"/>
              </a:rPr>
              <a:t> {</a:t>
            </a:r>
          </a:p>
          <a:p>
            <a:pPr>
              <a:spcBef>
                <a:spcPts val="600"/>
              </a:spcBef>
              <a:buNone/>
            </a:pPr>
            <a:r>
              <a:rPr lang="en-US" sz="1700" dirty="0" smtClean="0">
                <a:latin typeface="Courier10 BT" pitchFamily="49" charset="0"/>
              </a:rPr>
              <a:t>   </a:t>
            </a:r>
            <a:r>
              <a:rPr lang="en-US" sz="1700" b="1" dirty="0" smtClean="0">
                <a:latin typeface="Courier10 BT" pitchFamily="49" charset="0"/>
              </a:rPr>
              <a:t>public</a:t>
            </a:r>
            <a:r>
              <a:rPr lang="en-US" sz="1700" dirty="0" smtClean="0">
                <a:latin typeface="Courier10 BT" pitchFamily="49" charset="0"/>
              </a:rPr>
              <a:t> </a:t>
            </a:r>
            <a:r>
              <a:rPr lang="en-US" sz="1700" b="1" dirty="0" smtClean="0">
                <a:latin typeface="Courier10 BT" pitchFamily="49" charset="0"/>
              </a:rPr>
              <a:t>static void</a:t>
            </a:r>
            <a:r>
              <a:rPr lang="en-US" sz="1700" dirty="0" smtClean="0">
                <a:latin typeface="Courier10 BT" pitchFamily="49" charset="0"/>
              </a:rPr>
              <a:t> </a:t>
            </a:r>
            <a:r>
              <a:rPr lang="en-US" sz="1700" b="1" dirty="0" smtClean="0">
                <a:latin typeface="Courier10 BT" pitchFamily="49" charset="0"/>
              </a:rPr>
              <a:t>main</a:t>
            </a:r>
            <a:r>
              <a:rPr lang="en-US" sz="1700" dirty="0" smtClean="0">
                <a:latin typeface="Courier10 BT" pitchFamily="49" charset="0"/>
              </a:rPr>
              <a:t>(String[] </a:t>
            </a:r>
            <a:r>
              <a:rPr lang="en-US" sz="1700" dirty="0" err="1" smtClean="0">
                <a:latin typeface="Courier10 BT" pitchFamily="49" charset="0"/>
              </a:rPr>
              <a:t>args</a:t>
            </a:r>
            <a:r>
              <a:rPr lang="en-US" sz="1700" dirty="0" smtClean="0">
                <a:latin typeface="Courier10 BT" pitchFamily="49" charset="0"/>
              </a:rPr>
              <a:t>) {</a:t>
            </a:r>
          </a:p>
          <a:p>
            <a:pPr>
              <a:spcBef>
                <a:spcPts val="600"/>
              </a:spcBef>
              <a:buNone/>
            </a:pPr>
            <a:r>
              <a:rPr lang="en-US" sz="1700" dirty="0" smtClean="0">
                <a:latin typeface="Courier10 BT" pitchFamily="49" charset="0"/>
              </a:rPr>
              <a:t>     </a:t>
            </a:r>
            <a:r>
              <a:rPr lang="en-US" sz="1700" dirty="0" err="1" smtClean="0">
                <a:latin typeface="Courier10 BT" pitchFamily="49" charset="0"/>
              </a:rPr>
              <a:t>DrawingKit</a:t>
            </a:r>
            <a:r>
              <a:rPr lang="en-US" sz="1700" dirty="0" smtClean="0">
                <a:latin typeface="Courier10 BT" pitchFamily="49" charset="0"/>
              </a:rPr>
              <a:t> </a:t>
            </a:r>
            <a:r>
              <a:rPr lang="en-US" sz="1700" dirty="0" err="1" smtClean="0">
                <a:latin typeface="Courier10 BT" pitchFamily="49" charset="0"/>
              </a:rPr>
              <a:t>dk</a:t>
            </a:r>
            <a:r>
              <a:rPr lang="en-US" sz="1700" dirty="0" smtClean="0">
                <a:latin typeface="Courier10 BT" pitchFamily="49" charset="0"/>
              </a:rPr>
              <a:t> = new </a:t>
            </a:r>
            <a:r>
              <a:rPr lang="en-US" sz="1700" dirty="0" err="1" smtClean="0">
                <a:latin typeface="Courier10 BT" pitchFamily="49" charset="0"/>
              </a:rPr>
              <a:t>DrawingKit</a:t>
            </a:r>
            <a:r>
              <a:rPr lang="en-US" sz="1700" dirty="0" smtClean="0">
                <a:latin typeface="Courier10 BT" pitchFamily="49" charset="0"/>
              </a:rPr>
              <a:t>("Rectangle");</a:t>
            </a:r>
          </a:p>
          <a:p>
            <a:pPr>
              <a:spcBef>
                <a:spcPts val="600"/>
              </a:spcBef>
              <a:buNone/>
            </a:pPr>
            <a:r>
              <a:rPr lang="en-US" sz="1700" dirty="0" smtClean="0">
                <a:latin typeface="Courier10 BT" pitchFamily="49" charset="0"/>
              </a:rPr>
              <a:t>     </a:t>
            </a:r>
            <a:r>
              <a:rPr lang="en-US" sz="1700" dirty="0" err="1" smtClean="0">
                <a:latin typeface="Courier10 BT" pitchFamily="49" charset="0"/>
              </a:rPr>
              <a:t>Rectangle2D.Float</a:t>
            </a:r>
            <a:r>
              <a:rPr lang="en-US" sz="1700" dirty="0" smtClean="0">
                <a:latin typeface="Courier10 BT" pitchFamily="49" charset="0"/>
              </a:rPr>
              <a:t> </a:t>
            </a:r>
            <a:r>
              <a:rPr lang="en-US" sz="1700" dirty="0" err="1" smtClean="0">
                <a:latin typeface="Courier10 BT" pitchFamily="49" charset="0"/>
              </a:rPr>
              <a:t>rect</a:t>
            </a:r>
            <a:r>
              <a:rPr lang="en-US" sz="1700" dirty="0" smtClean="0">
                <a:latin typeface="Courier10 BT" pitchFamily="49" charset="0"/>
              </a:rPr>
              <a:t> = new </a:t>
            </a:r>
            <a:r>
              <a:rPr lang="en-US" sz="1700" dirty="0" err="1" smtClean="0">
                <a:latin typeface="Courier10 BT" pitchFamily="49" charset="0"/>
              </a:rPr>
              <a:t>Rectangle2D.Float</a:t>
            </a:r>
            <a:r>
              <a:rPr lang="en-US" sz="1700" dirty="0" smtClean="0">
                <a:latin typeface="Courier10 BT" pitchFamily="49" charset="0"/>
              </a:rPr>
              <a:t>(50, 100, 200, 100);</a:t>
            </a:r>
          </a:p>
          <a:p>
            <a:pPr>
              <a:spcBef>
                <a:spcPts val="600"/>
              </a:spcBef>
              <a:buNone/>
            </a:pPr>
            <a:r>
              <a:rPr lang="en-US" sz="1700" dirty="0" smtClean="0">
                <a:latin typeface="Courier10 BT" pitchFamily="49" charset="0"/>
              </a:rPr>
              <a:t>     </a:t>
            </a:r>
            <a:r>
              <a:rPr lang="en-US" sz="1700" dirty="0" err="1" smtClean="0">
                <a:latin typeface="Courier10 BT" pitchFamily="49" charset="0"/>
              </a:rPr>
              <a:t>dk.draw</a:t>
            </a:r>
            <a:r>
              <a:rPr lang="en-US" sz="1700" dirty="0" smtClean="0">
                <a:latin typeface="Courier10 BT" pitchFamily="49" charset="0"/>
              </a:rPr>
              <a:t>(</a:t>
            </a:r>
            <a:r>
              <a:rPr lang="en-US" sz="1700" dirty="0" err="1" smtClean="0">
                <a:latin typeface="Courier10 BT" pitchFamily="49" charset="0"/>
              </a:rPr>
              <a:t>rect</a:t>
            </a:r>
            <a:r>
              <a:rPr lang="en-US" sz="1700" dirty="0" smtClean="0">
                <a:latin typeface="Courier10 BT" pitchFamily="49" charset="0"/>
              </a:rPr>
              <a:t>);</a:t>
            </a:r>
          </a:p>
          <a:p>
            <a:pPr>
              <a:spcBef>
                <a:spcPts val="600"/>
              </a:spcBef>
              <a:buNone/>
            </a:pPr>
            <a:r>
              <a:rPr lang="en-US" sz="1700" dirty="0" smtClean="0">
                <a:latin typeface="Courier10 BT" pitchFamily="49" charset="0"/>
              </a:rPr>
              <a:t>   }</a:t>
            </a:r>
          </a:p>
          <a:p>
            <a:pPr>
              <a:spcBef>
                <a:spcPts val="600"/>
              </a:spcBef>
              <a:buNone/>
            </a:pPr>
            <a:r>
              <a:rPr lang="en-US" sz="1700" dirty="0" smtClean="0">
                <a:latin typeface="Courier10 BT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105400"/>
            <a:ext cx="571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Note: Name of the file should match that of the class defined in it. </a:t>
            </a:r>
            <a:endParaRPr lang="en-US" sz="1600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1600200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// Imports Java </a:t>
            </a:r>
            <a:r>
              <a:rPr lang="en-US" sz="12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2D</a:t>
            </a:r>
            <a:r>
              <a:rPr lang="en-US" sz="1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classes such as Color and Font</a:t>
            </a:r>
            <a:endParaRPr lang="en-US" sz="1200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19050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// Imports Java </a:t>
            </a:r>
            <a:r>
              <a:rPr lang="en-US" sz="12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2D</a:t>
            </a:r>
            <a:r>
              <a:rPr lang="en-US" sz="1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classes that create geometrical shapes</a:t>
            </a:r>
            <a:endParaRPr lang="en-US" sz="1200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4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// Imports class </a:t>
            </a:r>
            <a:r>
              <a:rPr lang="en-US" sz="12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DrawingKit</a:t>
            </a:r>
            <a:endParaRPr lang="en-US" sz="1200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7200" y="2743200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// the </a:t>
            </a:r>
            <a:r>
              <a:rPr lang="en-US" sz="1200" i="1" dirty="0" smtClean="0">
                <a:solidFill>
                  <a:srgbClr val="7030A0"/>
                </a:solidFill>
                <a:latin typeface="Courier10 BT" pitchFamily="49" charset="0"/>
                <a:cs typeface="Times New Roman" pitchFamily="18" charset="0"/>
              </a:rPr>
              <a:t>class</a:t>
            </a:r>
            <a:r>
              <a:rPr lang="en-US" sz="1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keyword declares a class</a:t>
            </a:r>
            <a:endParaRPr lang="en-US" sz="1200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30480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// every program must contain this method</a:t>
            </a:r>
            <a:endParaRPr lang="en-US" sz="1200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86600" y="36576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// creates a rectangle</a:t>
            </a:r>
            <a:endParaRPr lang="en-US" sz="1200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0" y="335280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// creates an instance of </a:t>
            </a:r>
            <a:r>
              <a:rPr lang="en-US" sz="1200" i="1" dirty="0" err="1" smtClean="0">
                <a:solidFill>
                  <a:srgbClr val="7030A0"/>
                </a:solidFill>
                <a:latin typeface="Courier10 BT" pitchFamily="49" charset="0"/>
                <a:cs typeface="Times New Roman" pitchFamily="18" charset="0"/>
              </a:rPr>
              <a:t>DrawingKit</a:t>
            </a:r>
            <a:endParaRPr lang="en-US" sz="1200" i="1" dirty="0">
              <a:solidFill>
                <a:srgbClr val="7030A0"/>
              </a:solidFill>
              <a:latin typeface="Courier10 BT" pitchFamily="49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39624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// draws the rectangle in the window </a:t>
            </a:r>
            <a:endParaRPr lang="en-US" sz="1200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29540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Place your source files in the </a:t>
            </a:r>
            <a:r>
              <a:rPr lang="en-US" dirty="0" err="1" smtClean="0">
                <a:solidFill>
                  <a:srgbClr val="0070C0"/>
                </a:solidFill>
                <a:latin typeface="Courier10 BT" pitchFamily="49" charset="0"/>
              </a:rPr>
              <a:t>src</a:t>
            </a:r>
            <a:r>
              <a:rPr lang="en-US" dirty="0" smtClean="0">
                <a:solidFill>
                  <a:srgbClr val="002060"/>
                </a:solidFill>
              </a:rPr>
              <a:t> directory, and </a:t>
            </a:r>
            <a:r>
              <a:rPr lang="en-US" dirty="0" smtClean="0">
                <a:solidFill>
                  <a:srgbClr val="0070C0"/>
                </a:solidFill>
                <a:latin typeface="Courier10 BT" pitchFamily="49" charset="0"/>
              </a:rPr>
              <a:t>DrawingKit.java</a:t>
            </a:r>
            <a:r>
              <a:rPr lang="en-US" dirty="0" smtClean="0">
                <a:solidFill>
                  <a:srgbClr val="002060"/>
                </a:solidFill>
              </a:rPr>
              <a:t> in the </a:t>
            </a:r>
            <a:r>
              <a:rPr lang="en-US" dirty="0" smtClean="0">
                <a:solidFill>
                  <a:srgbClr val="0070C0"/>
                </a:solidFill>
                <a:latin typeface="Courier10 BT" pitchFamily="49" charset="0"/>
              </a:rPr>
              <a:t>com/</a:t>
            </a:r>
            <a:r>
              <a:rPr lang="en-US" dirty="0" err="1" smtClean="0">
                <a:solidFill>
                  <a:srgbClr val="0070C0"/>
                </a:solidFill>
                <a:latin typeface="Courier10 BT" pitchFamily="49" charset="0"/>
              </a:rPr>
              <a:t>programwithjava</a:t>
            </a:r>
            <a:r>
              <a:rPr lang="en-US" dirty="0" smtClean="0">
                <a:solidFill>
                  <a:srgbClr val="0070C0"/>
                </a:solidFill>
                <a:latin typeface="Courier10 BT" pitchFamily="49" charset="0"/>
              </a:rPr>
              <a:t>/basic</a:t>
            </a:r>
            <a:r>
              <a:rPr lang="en-US" dirty="0" smtClean="0">
                <a:solidFill>
                  <a:srgbClr val="0070C0"/>
                </a:solidFill>
              </a:rPr>
              <a:t> directory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342900" lvl="1" indent="-342900">
              <a:buNone/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96055"/>
            <a:ext cx="5173981" cy="3823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Compiling and Running </a:t>
            </a:r>
            <a:r>
              <a:rPr lang="en-US" dirty="0" err="1" smtClean="0">
                <a:latin typeface="Courier10 BT" pitchFamily="49" charset="0"/>
              </a:rPr>
              <a:t>RectangleDemo</a:t>
            </a:r>
            <a:r>
              <a:rPr lang="en-US" dirty="0" smtClean="0">
                <a:latin typeface="Courier10 BT" pitchFamily="49" charset="0"/>
              </a:rPr>
              <a:t> </a:t>
            </a:r>
            <a:br>
              <a:rPr lang="en-US" dirty="0" smtClean="0">
                <a:latin typeface="Courier10 BT" pitchFamily="49" charset="0"/>
              </a:rPr>
            </a:br>
            <a:r>
              <a:rPr lang="en-US" dirty="0" smtClean="0"/>
              <a:t>(on a 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RectangleDemo.java</a:t>
            </a:r>
            <a:r>
              <a:rPr lang="en-US" dirty="0" smtClean="0"/>
              <a:t> as follows:</a:t>
            </a:r>
          </a:p>
          <a:p>
            <a:pPr lvl="1">
              <a:buNone/>
            </a:pPr>
            <a:r>
              <a:rPr lang="en-US" sz="1800" dirty="0" smtClean="0"/>
              <a:t>C:\JavaBook&gt; </a:t>
            </a:r>
            <a:r>
              <a:rPr lang="en-US" sz="1800" b="1" dirty="0" err="1" smtClean="0"/>
              <a:t>javac</a:t>
            </a:r>
            <a:r>
              <a:rPr lang="en-US" sz="1800" b="1" dirty="0" smtClean="0"/>
              <a:t> -d bin </a:t>
            </a:r>
            <a:r>
              <a:rPr lang="en-US" sz="1800" b="1" dirty="0" err="1" smtClean="0"/>
              <a:t>src</a:t>
            </a:r>
            <a:r>
              <a:rPr lang="en-US" sz="1800" b="1" dirty="0" smtClean="0"/>
              <a:t>\com\</a:t>
            </a:r>
            <a:r>
              <a:rPr lang="en-US" sz="1800" b="1" dirty="0" err="1" smtClean="0"/>
              <a:t>programwithjava</a:t>
            </a:r>
            <a:r>
              <a:rPr lang="en-US" sz="1800" b="1" dirty="0" smtClean="0"/>
              <a:t>\basic\</a:t>
            </a:r>
            <a:r>
              <a:rPr lang="en-US" sz="1800" b="1" dirty="0" err="1" smtClean="0"/>
              <a:t>DrawingKit.java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src</a:t>
            </a:r>
            <a:r>
              <a:rPr lang="en-US" sz="1800" b="1" dirty="0" smtClean="0"/>
              <a:t>\</a:t>
            </a:r>
            <a:r>
              <a:rPr lang="en-US" sz="1800" b="1" dirty="0" smtClean="0"/>
              <a:t>RectangleDemo.java</a:t>
            </a:r>
          </a:p>
          <a:p>
            <a:r>
              <a:rPr lang="en-US" dirty="0" smtClean="0"/>
              <a:t>Run the program </a:t>
            </a:r>
            <a:r>
              <a:rPr lang="en-US" sz="2000" dirty="0" err="1" smtClean="0">
                <a:solidFill>
                  <a:srgbClr val="0070C0"/>
                </a:solidFill>
                <a:latin typeface="Courier10 BT" pitchFamily="49" charset="0"/>
              </a:rPr>
              <a:t>RectangleDemo</a:t>
            </a:r>
            <a:r>
              <a:rPr lang="en-US" dirty="0" smtClean="0"/>
              <a:t> as follows:</a:t>
            </a:r>
          </a:p>
          <a:p>
            <a:pPr lvl="1">
              <a:buNone/>
            </a:pPr>
            <a:r>
              <a:rPr lang="en-US" dirty="0" smtClean="0"/>
              <a:t>C:\JavaBook&gt; </a:t>
            </a:r>
            <a:r>
              <a:rPr lang="en-US" b="1" dirty="0" smtClean="0"/>
              <a:t>java -</a:t>
            </a:r>
            <a:r>
              <a:rPr lang="en-US" b="1" dirty="0" err="1" smtClean="0"/>
              <a:t>classpath</a:t>
            </a:r>
            <a:r>
              <a:rPr lang="en-US" b="1" dirty="0" smtClean="0"/>
              <a:t> bin </a:t>
            </a:r>
            <a:r>
              <a:rPr lang="en-US" b="1" dirty="0" err="1" smtClean="0"/>
              <a:t>RectangleDemo</a:t>
            </a:r>
            <a:endParaRPr lang="en-US" b="1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Compiling and Running </a:t>
            </a:r>
            <a:r>
              <a:rPr lang="en-US" dirty="0" err="1" smtClean="0">
                <a:latin typeface="Courier10 BT" pitchFamily="49" charset="0"/>
              </a:rPr>
              <a:t>RectangleDemo</a:t>
            </a:r>
            <a:r>
              <a:rPr lang="en-US" dirty="0" smtClean="0">
                <a:latin typeface="Courier10 BT" pitchFamily="49" charset="0"/>
              </a:rPr>
              <a:t> </a:t>
            </a:r>
            <a:br>
              <a:rPr lang="en-US" dirty="0" smtClean="0">
                <a:latin typeface="Courier10 BT" pitchFamily="49" charset="0"/>
              </a:rPr>
            </a:br>
            <a:r>
              <a:rPr lang="en-US" dirty="0" smtClean="0"/>
              <a:t> (on a Macintosh)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RectangleDemo.java</a:t>
            </a:r>
            <a:r>
              <a:rPr lang="en-US" dirty="0" smtClean="0"/>
              <a:t> as follows:</a:t>
            </a:r>
          </a:p>
          <a:p>
            <a:pPr lvl="1">
              <a:buNone/>
            </a:pPr>
            <a:r>
              <a:rPr lang="en-US" sz="1800" dirty="0" smtClean="0"/>
              <a:t>C:\JavaBook&gt; </a:t>
            </a:r>
            <a:r>
              <a:rPr lang="en-US" sz="1800" b="1" dirty="0" err="1" smtClean="0"/>
              <a:t>javac</a:t>
            </a:r>
            <a:r>
              <a:rPr lang="en-US" sz="1800" b="1" dirty="0" smtClean="0"/>
              <a:t> -d bin </a:t>
            </a:r>
            <a:r>
              <a:rPr lang="en-US" sz="1800" b="1" dirty="0" err="1" smtClean="0"/>
              <a:t>src</a:t>
            </a:r>
            <a:r>
              <a:rPr lang="en-US" sz="1800" b="1" dirty="0" smtClean="0"/>
              <a:t>/com/</a:t>
            </a:r>
            <a:r>
              <a:rPr lang="en-US" sz="1800" b="1" dirty="0" err="1" smtClean="0"/>
              <a:t>programwithjava</a:t>
            </a:r>
            <a:r>
              <a:rPr lang="en-US" sz="1800" b="1" dirty="0" smtClean="0"/>
              <a:t>/basic/DrawingKit.java </a:t>
            </a:r>
            <a:r>
              <a:rPr lang="en-US" sz="1800" b="1" dirty="0" err="1" smtClean="0"/>
              <a:t>src</a:t>
            </a:r>
            <a:r>
              <a:rPr lang="en-US" sz="1800" b="1" dirty="0" smtClean="0"/>
              <a:t>/RectangleDemo.java</a:t>
            </a:r>
          </a:p>
          <a:p>
            <a:r>
              <a:rPr lang="en-US" dirty="0" smtClean="0"/>
              <a:t>Run the program </a:t>
            </a:r>
            <a:r>
              <a:rPr lang="en-US" sz="2000" dirty="0" err="1" smtClean="0">
                <a:solidFill>
                  <a:srgbClr val="0070C0"/>
                </a:solidFill>
                <a:latin typeface="Courier10 BT" pitchFamily="49" charset="0"/>
              </a:rPr>
              <a:t>RectangleDemo</a:t>
            </a:r>
            <a:r>
              <a:rPr lang="en-US" dirty="0" smtClean="0"/>
              <a:t> as follows:</a:t>
            </a:r>
          </a:p>
          <a:p>
            <a:pPr lvl="1">
              <a:buNone/>
            </a:pPr>
            <a:r>
              <a:rPr lang="en-US" dirty="0" smtClean="0"/>
              <a:t>C:\JavaBook&gt; </a:t>
            </a:r>
            <a:r>
              <a:rPr lang="en-US" b="1" dirty="0" smtClean="0"/>
              <a:t>java -</a:t>
            </a:r>
            <a:r>
              <a:rPr lang="en-US" b="1" dirty="0" err="1" smtClean="0"/>
              <a:t>classpath</a:t>
            </a:r>
            <a:r>
              <a:rPr lang="en-US" b="1" dirty="0" smtClean="0"/>
              <a:t> bin </a:t>
            </a:r>
            <a:r>
              <a:rPr lang="en-US" b="1" dirty="0" err="1" smtClean="0"/>
              <a:t>RectangleDemo</a:t>
            </a:r>
            <a:endParaRPr lang="en-US" b="1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What Is an Object?</a:t>
            </a:r>
          </a:p>
          <a:p>
            <a:r>
              <a:rPr lang="en-US" sz="2600" dirty="0" smtClean="0"/>
              <a:t>Creating Objects</a:t>
            </a:r>
          </a:p>
          <a:p>
            <a:r>
              <a:rPr lang="en-US" dirty="0" smtClean="0"/>
              <a:t>How Methods Work</a:t>
            </a:r>
          </a:p>
          <a:p>
            <a:r>
              <a:rPr lang="en-US" dirty="0" smtClean="0"/>
              <a:t>Computer Screen</a:t>
            </a:r>
          </a:p>
          <a:p>
            <a:r>
              <a:rPr lang="en-US" dirty="0" smtClean="0"/>
              <a:t>Creating a Rectangle Object</a:t>
            </a:r>
          </a:p>
          <a:p>
            <a:r>
              <a:rPr lang="en-US" dirty="0" smtClean="0"/>
              <a:t>The </a:t>
            </a:r>
            <a:r>
              <a:rPr lang="en-US" sz="2000" dirty="0" err="1" smtClean="0">
                <a:latin typeface="Courier10 BT" pitchFamily="49" charset="0"/>
              </a:rPr>
              <a:t>DrawingKit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Creating and Displaying Graphics Objects</a:t>
            </a:r>
          </a:p>
          <a:p>
            <a:r>
              <a:rPr lang="en-US" dirty="0" smtClean="0"/>
              <a:t>Writing to the Console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Program </a:t>
            </a:r>
            <a:r>
              <a:rPr lang="en-US" dirty="0" err="1" smtClean="0">
                <a:latin typeface="Courier10 BT" pitchFamily="49" charset="0"/>
              </a:rPr>
              <a:t>RectangleDemo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50292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7030A0"/>
                </a:solidFill>
              </a:rPr>
              <a:t> Note that when you click at any point in a window created using </a:t>
            </a:r>
            <a:r>
              <a:rPr lang="en-US" i="1" dirty="0" err="1" smtClean="0">
                <a:solidFill>
                  <a:srgbClr val="7030A0"/>
                </a:solidFill>
                <a:latin typeface="Courier10 BT" pitchFamily="49" charset="0"/>
              </a:rPr>
              <a:t>DrawingKit</a:t>
            </a:r>
            <a:r>
              <a:rPr lang="en-US" i="1" dirty="0" smtClean="0">
                <a:solidFill>
                  <a:srgbClr val="7030A0"/>
                </a:solidFill>
              </a:rPr>
              <a:t>, the x- and y-coordinates of that point will be displayed on the console.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95400"/>
            <a:ext cx="36576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Drawing and Coloring an Ellipse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3528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ellipse with x = 50, y = 100, width = 300, and height =200:</a:t>
            </a:r>
          </a:p>
          <a:p>
            <a:pPr marL="514350" indent="-51435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	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Ellipse2D.Float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myellipse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 =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new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Ellipse2D.Float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(50, 100, 300, 200);</a:t>
            </a:r>
            <a:endParaRPr lang="en-US" dirty="0" smtClean="0">
              <a:latin typeface="Courier10 BT" pitchFamily="49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Draw an ellipse using the </a:t>
            </a:r>
            <a:r>
              <a:rPr lang="en-US" b="1" dirty="0" smtClean="0">
                <a:solidFill>
                  <a:srgbClr val="0070C0"/>
                </a:solidFill>
              </a:rPr>
              <a:t>instance </a:t>
            </a:r>
            <a:r>
              <a:rPr lang="en-US" b="1" dirty="0" err="1" smtClean="0">
                <a:solidFill>
                  <a:srgbClr val="0070C0"/>
                </a:solidFill>
                <a:latin typeface="Courier10 BT" pitchFamily="49" charset="0"/>
              </a:rPr>
              <a:t>dk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dirty="0" err="1" smtClean="0">
                <a:latin typeface="Courier10 BT" pitchFamily="49" charset="0"/>
              </a:rPr>
              <a:t>DrawingKit</a:t>
            </a:r>
            <a:r>
              <a:rPr lang="en-US" dirty="0" smtClean="0"/>
              <a:t>:</a:t>
            </a:r>
          </a:p>
          <a:p>
            <a:pPr marL="514350" indent="-51435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	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dk.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draw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myellipse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);</a:t>
            </a:r>
            <a:endParaRPr lang="en-US" dirty="0" smtClean="0">
              <a:latin typeface="Courier10 BT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Color the ellipse magenta: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	 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dk.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setPaint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Color.magenta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	 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dk.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fill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myellipse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);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38200"/>
            <a:ext cx="3886200" cy="2198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and Coloring a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Use the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Courier10 BT" pitchFamily="49" charset="0"/>
              </a:rPr>
              <a:t>Line2D.Float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constructor to create a line.</a:t>
            </a:r>
          </a:p>
          <a:p>
            <a:pPr marL="514350" indent="-514350"/>
            <a:r>
              <a:rPr lang="en-US" dirty="0" smtClean="0"/>
              <a:t>Create a line joining the points (10, 20) and (40, 50):</a:t>
            </a:r>
          </a:p>
          <a:p>
            <a:pPr marL="514350" indent="-514350"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	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Line2D.Float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myLine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 =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new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 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Line2D.Float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(10, 20, 40, 50);</a:t>
            </a:r>
            <a:endParaRPr lang="en-US" sz="1800" dirty="0" smtClean="0">
              <a:latin typeface="Courier10 BT" pitchFamily="49" charset="0"/>
            </a:endParaRPr>
          </a:p>
          <a:p>
            <a:pPr marL="514350" indent="-514350"/>
            <a:r>
              <a:rPr lang="en-US" dirty="0" smtClean="0"/>
              <a:t>Draw this line with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magenta</a:t>
            </a:r>
            <a:r>
              <a:rPr lang="en-US" dirty="0" smtClean="0"/>
              <a:t> color:</a:t>
            </a:r>
          </a:p>
          <a:p>
            <a:pPr marL="514350" indent="-514350">
              <a:spcBef>
                <a:spcPts val="400"/>
              </a:spcBef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	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dk.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setPaint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(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Color.magenta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);</a:t>
            </a:r>
          </a:p>
          <a:p>
            <a:pPr marL="514350" indent="-514350">
              <a:spcBef>
                <a:spcPts val="400"/>
              </a:spcBef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	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dk.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draw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(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myLine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urier10 BT" pitchFamily="49" charset="0"/>
              </a:rPr>
              <a:t>);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</a:rPr>
              <a:t>  Note: Other colors include </a:t>
            </a:r>
            <a:r>
              <a:rPr lang="en-US" sz="1800" dirty="0" smtClean="0">
                <a:solidFill>
                  <a:srgbClr val="7030A0"/>
                </a:solidFill>
                <a:latin typeface="Courier10 BT" pitchFamily="49" charset="0"/>
              </a:rPr>
              <a:t>white</a:t>
            </a:r>
            <a:r>
              <a:rPr lang="en-US" sz="1800" dirty="0" smtClean="0">
                <a:solidFill>
                  <a:srgbClr val="7030A0"/>
                </a:solidFill>
              </a:rPr>
              <a:t>, </a:t>
            </a:r>
            <a:r>
              <a:rPr lang="en-US" sz="1800" dirty="0" smtClean="0">
                <a:solidFill>
                  <a:srgbClr val="7030A0"/>
                </a:solidFill>
                <a:latin typeface="Courier10 BT" pitchFamily="49" charset="0"/>
              </a:rPr>
              <a:t>gray</a:t>
            </a:r>
            <a:r>
              <a:rPr lang="en-US" sz="1800" dirty="0" smtClean="0">
                <a:solidFill>
                  <a:srgbClr val="7030A0"/>
                </a:solidFill>
              </a:rPr>
              <a:t>, </a:t>
            </a:r>
            <a:r>
              <a:rPr lang="en-US" sz="1800" dirty="0" err="1" smtClean="0">
                <a:solidFill>
                  <a:srgbClr val="7030A0"/>
                </a:solidFill>
                <a:latin typeface="Courier10 BT" pitchFamily="49" charset="0"/>
              </a:rPr>
              <a:t>lightGray</a:t>
            </a:r>
            <a:r>
              <a:rPr lang="en-US" sz="1800" dirty="0" smtClean="0">
                <a:solidFill>
                  <a:srgbClr val="7030A0"/>
                </a:solidFill>
              </a:rPr>
              <a:t>, </a:t>
            </a:r>
            <a:r>
              <a:rPr lang="en-US" sz="1800" dirty="0" smtClean="0">
                <a:solidFill>
                  <a:srgbClr val="7030A0"/>
                </a:solidFill>
                <a:latin typeface="Courier10 BT" pitchFamily="49" charset="0"/>
              </a:rPr>
              <a:t>black</a:t>
            </a:r>
            <a:r>
              <a:rPr lang="en-US" sz="1800" dirty="0" smtClean="0">
                <a:solidFill>
                  <a:srgbClr val="7030A0"/>
                </a:solidFill>
              </a:rPr>
              <a:t>, </a:t>
            </a:r>
            <a:r>
              <a:rPr lang="en-US" sz="1800" dirty="0" smtClean="0">
                <a:solidFill>
                  <a:srgbClr val="7030A0"/>
                </a:solidFill>
                <a:latin typeface="Courier10 BT" pitchFamily="49" charset="0"/>
              </a:rPr>
              <a:t>pink</a:t>
            </a:r>
            <a:r>
              <a:rPr lang="en-US" sz="1800" dirty="0" smtClean="0">
                <a:solidFill>
                  <a:srgbClr val="7030A0"/>
                </a:solidFill>
              </a:rPr>
              <a:t>, </a:t>
            </a:r>
            <a:r>
              <a:rPr lang="en-US" sz="1800" dirty="0" smtClean="0">
                <a:solidFill>
                  <a:srgbClr val="7030A0"/>
                </a:solidFill>
                <a:latin typeface="Courier10 BT" pitchFamily="49" charset="0"/>
              </a:rPr>
              <a:t>yellow</a:t>
            </a:r>
            <a:r>
              <a:rPr lang="en-US" sz="1800" dirty="0" smtClean="0">
                <a:solidFill>
                  <a:srgbClr val="7030A0"/>
                </a:solidFill>
              </a:rPr>
              <a:t>, </a:t>
            </a:r>
            <a:r>
              <a:rPr lang="en-US" sz="1800" dirty="0" smtClean="0">
                <a:solidFill>
                  <a:srgbClr val="7030A0"/>
                </a:solidFill>
                <a:latin typeface="Courier10 BT" pitchFamily="49" charset="0"/>
              </a:rPr>
              <a:t>green</a:t>
            </a:r>
            <a:r>
              <a:rPr lang="en-US" sz="1800" dirty="0" smtClean="0">
                <a:solidFill>
                  <a:srgbClr val="7030A0"/>
                </a:solidFill>
              </a:rPr>
              <a:t>, </a:t>
            </a:r>
            <a:r>
              <a:rPr lang="en-US" sz="1800" dirty="0" smtClean="0">
                <a:solidFill>
                  <a:srgbClr val="7030A0"/>
                </a:solidFill>
                <a:latin typeface="Courier10 BT" pitchFamily="49" charset="0"/>
              </a:rPr>
              <a:t>orange</a:t>
            </a:r>
            <a:r>
              <a:rPr lang="en-US" sz="1800" dirty="0" smtClean="0">
                <a:solidFill>
                  <a:srgbClr val="7030A0"/>
                </a:solidFill>
              </a:rPr>
              <a:t>, </a:t>
            </a:r>
            <a:r>
              <a:rPr lang="en-US" sz="1800" dirty="0" smtClean="0">
                <a:solidFill>
                  <a:srgbClr val="7030A0"/>
                </a:solidFill>
                <a:latin typeface="Courier10 BT" pitchFamily="49" charset="0"/>
              </a:rPr>
              <a:t>cyan</a:t>
            </a:r>
            <a:r>
              <a:rPr lang="en-US" sz="1800" dirty="0" smtClean="0">
                <a:solidFill>
                  <a:srgbClr val="7030A0"/>
                </a:solidFill>
              </a:rPr>
              <a:t>, </a:t>
            </a:r>
            <a:r>
              <a:rPr lang="en-US" sz="1800" dirty="0" smtClean="0">
                <a:solidFill>
                  <a:srgbClr val="7030A0"/>
                </a:solidFill>
                <a:latin typeface="Courier10 BT" pitchFamily="49" charset="0"/>
              </a:rPr>
              <a:t>blue</a:t>
            </a:r>
            <a:r>
              <a:rPr lang="en-US" sz="1800" dirty="0" smtClean="0">
                <a:solidFill>
                  <a:srgbClr val="7030A0"/>
                </a:solidFill>
              </a:rPr>
              <a:t>, </a:t>
            </a:r>
            <a:r>
              <a:rPr lang="en-US" sz="1800" dirty="0" err="1" smtClean="0">
                <a:solidFill>
                  <a:srgbClr val="7030A0"/>
                </a:solidFill>
                <a:latin typeface="Courier10 BT" pitchFamily="49" charset="0"/>
              </a:rPr>
              <a:t>darkGray</a:t>
            </a:r>
            <a:r>
              <a:rPr lang="en-US" sz="1800" dirty="0" smtClean="0">
                <a:solidFill>
                  <a:srgbClr val="7030A0"/>
                </a:solidFill>
              </a:rPr>
              <a:t>. 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Line Thickness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Use the </a:t>
            </a:r>
            <a:r>
              <a:rPr lang="en-US" sz="2000" dirty="0" err="1" smtClean="0">
                <a:solidFill>
                  <a:srgbClr val="0070C0"/>
                </a:solidFill>
                <a:latin typeface="Courier10 BT" pitchFamily="49" charset="0"/>
              </a:rPr>
              <a:t>BasicStroke</a:t>
            </a:r>
            <a:r>
              <a:rPr lang="en-US" dirty="0" smtClean="0"/>
              <a:t> class to set the thickness of lines to draw graphics shapes.</a:t>
            </a:r>
          </a:p>
          <a:p>
            <a:pPr marL="514350" indent="-514350"/>
            <a:r>
              <a:rPr lang="en-US" dirty="0" smtClean="0"/>
              <a:t>Example:</a:t>
            </a:r>
          </a:p>
          <a:p>
            <a:pPr marL="914400" lvl="1" indent="-514350"/>
            <a:r>
              <a:rPr lang="en-US" dirty="0" smtClean="0"/>
              <a:t>This sets the line thickness to 10: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a thicker (thinner) line is desired, use a larger (smaller) number.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429000"/>
            <a:ext cx="6096000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b="1" dirty="0" err="1" smtClean="0">
                <a:latin typeface="Courier10 BT" pitchFamily="49" charset="0"/>
              </a:rPr>
              <a:t>BasicStroke</a:t>
            </a:r>
            <a:r>
              <a:rPr lang="en-US" dirty="0" smtClean="0">
                <a:latin typeface="Courier10 BT" pitchFamily="49" charset="0"/>
              </a:rPr>
              <a:t> </a:t>
            </a:r>
            <a:r>
              <a:rPr lang="en-US" dirty="0" err="1" smtClean="0">
                <a:latin typeface="Courier10 BT" pitchFamily="49" charset="0"/>
              </a:rPr>
              <a:t>myStroke</a:t>
            </a:r>
            <a:r>
              <a:rPr lang="en-US" dirty="0" smtClean="0">
                <a:latin typeface="Courier10 BT" pitchFamily="49" charset="0"/>
              </a:rPr>
              <a:t> = </a:t>
            </a:r>
            <a:r>
              <a:rPr lang="en-US" b="1" dirty="0" smtClean="0">
                <a:latin typeface="Courier10 BT" pitchFamily="49" charset="0"/>
              </a:rPr>
              <a:t>new </a:t>
            </a:r>
            <a:r>
              <a:rPr lang="en-US" b="1" dirty="0" err="1" smtClean="0">
                <a:latin typeface="Courier10 BT" pitchFamily="49" charset="0"/>
              </a:rPr>
              <a:t>BasicStroke</a:t>
            </a:r>
            <a:r>
              <a:rPr lang="en-US" dirty="0" smtClean="0">
                <a:latin typeface="Courier10 BT" pitchFamily="49" charset="0"/>
              </a:rPr>
              <a:t>(10);</a:t>
            </a:r>
          </a:p>
          <a:p>
            <a:pPr marL="4763" lvl="1">
              <a:buNone/>
            </a:pPr>
            <a:r>
              <a:rPr lang="en-US" dirty="0" err="1" smtClean="0">
                <a:latin typeface="Courier10 BT" pitchFamily="49" charset="0"/>
              </a:rPr>
              <a:t>dk.</a:t>
            </a:r>
            <a:r>
              <a:rPr lang="en-US" b="1" dirty="0" err="1" smtClean="0">
                <a:latin typeface="Courier10 BT" pitchFamily="49" charset="0"/>
              </a:rPr>
              <a:t>setStroke</a:t>
            </a:r>
            <a:r>
              <a:rPr lang="en-US" dirty="0" smtClean="0">
                <a:latin typeface="Courier10 BT" pitchFamily="49" charset="0"/>
              </a:rPr>
              <a:t>(</a:t>
            </a:r>
            <a:r>
              <a:rPr lang="en-US" dirty="0" err="1" smtClean="0">
                <a:latin typeface="Courier10 BT" pitchFamily="49" charset="0"/>
              </a:rPr>
              <a:t>myStroke</a:t>
            </a:r>
            <a:r>
              <a:rPr lang="en-US" dirty="0" smtClean="0">
                <a:latin typeface="Courier10 BT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</a:t>
            </a:r>
            <a:r>
              <a:rPr lang="en-US" sz="2000" dirty="0" err="1" smtClean="0">
                <a:solidFill>
                  <a:srgbClr val="0070C0"/>
                </a:solidFill>
                <a:latin typeface="Courier10 BT" pitchFamily="49" charset="0"/>
              </a:rPr>
              <a:t>drawString</a:t>
            </a:r>
            <a:r>
              <a:rPr lang="en-US" dirty="0" smtClean="0"/>
              <a:t> method of </a:t>
            </a:r>
            <a:r>
              <a:rPr lang="en-US" sz="2000" dirty="0" err="1" smtClean="0">
                <a:solidFill>
                  <a:srgbClr val="0070C0"/>
                </a:solidFill>
                <a:latin typeface="Courier10 BT" pitchFamily="49" charset="0"/>
              </a:rPr>
              <a:t>DrawingKit</a:t>
            </a:r>
            <a:r>
              <a:rPr lang="en-US" dirty="0" smtClean="0"/>
              <a:t> to write text.</a:t>
            </a:r>
          </a:p>
          <a:p>
            <a:r>
              <a:rPr lang="en-US" dirty="0" smtClean="0"/>
              <a:t>Writes the word “Hello” starting at the point (50, 100) on the window: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dk.drawString</a:t>
            </a:r>
            <a:r>
              <a:rPr lang="en-US" sz="1800" dirty="0" smtClean="0">
                <a:latin typeface="Courier10 BT" pitchFamily="49" charset="0"/>
              </a:rPr>
              <a:t>("Hello", 50, 100);</a:t>
            </a:r>
          </a:p>
          <a:p>
            <a:r>
              <a:rPr lang="en-US" dirty="0" smtClean="0"/>
              <a:t>To use a specific font (called </a:t>
            </a:r>
            <a:r>
              <a:rPr lang="en-US" sz="2000" dirty="0" err="1" smtClean="0">
                <a:solidFill>
                  <a:srgbClr val="0070C0"/>
                </a:solidFill>
                <a:latin typeface="Courier10 BT" pitchFamily="49" charset="0"/>
              </a:rPr>
              <a:t>myFont</a:t>
            </a:r>
            <a:r>
              <a:rPr lang="en-US" dirty="0" smtClean="0"/>
              <a:t>), create the new font using the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Font</a:t>
            </a:r>
            <a:r>
              <a:rPr lang="en-US" dirty="0" smtClean="0"/>
              <a:t> constructor:</a:t>
            </a:r>
          </a:p>
          <a:p>
            <a:pPr lvl="1">
              <a:buNone/>
            </a:pPr>
            <a:r>
              <a:rPr lang="en-US" sz="1800" b="1" dirty="0" smtClean="0">
                <a:latin typeface="Courier10 BT" pitchFamily="49" charset="0"/>
              </a:rPr>
              <a:t>Font</a:t>
            </a:r>
            <a:r>
              <a:rPr lang="en-US" sz="1800" dirty="0" smtClean="0">
                <a:latin typeface="Courier10 BT" pitchFamily="49" charset="0"/>
              </a:rPr>
              <a:t> </a:t>
            </a:r>
            <a:r>
              <a:rPr lang="en-US" sz="1800" dirty="0" err="1" smtClean="0">
                <a:latin typeface="Courier10 BT" pitchFamily="49" charset="0"/>
              </a:rPr>
              <a:t>myFont</a:t>
            </a:r>
            <a:r>
              <a:rPr lang="en-US" sz="1800" dirty="0" smtClean="0">
                <a:latin typeface="Courier10 BT" pitchFamily="49" charset="0"/>
              </a:rPr>
              <a:t> = </a:t>
            </a:r>
            <a:r>
              <a:rPr lang="en-US" sz="1800" b="1" dirty="0" smtClean="0">
                <a:latin typeface="Courier10 BT" pitchFamily="49" charset="0"/>
              </a:rPr>
              <a:t>new Font</a:t>
            </a:r>
            <a:r>
              <a:rPr lang="en-US" sz="1800" dirty="0" smtClean="0">
                <a:latin typeface="Courier10 BT" pitchFamily="49" charset="0"/>
              </a:rPr>
              <a:t>("Times New Roman", </a:t>
            </a:r>
            <a:r>
              <a:rPr lang="en-US" sz="1800" dirty="0" err="1" smtClean="0">
                <a:latin typeface="Courier10 BT" pitchFamily="49" charset="0"/>
              </a:rPr>
              <a:t>Font.ITALIC</a:t>
            </a:r>
            <a:r>
              <a:rPr lang="en-US" sz="1800" dirty="0" smtClean="0">
                <a:latin typeface="Courier10 BT" pitchFamily="49" charset="0"/>
              </a:rPr>
              <a:t>, 12); </a:t>
            </a:r>
          </a:p>
          <a:p>
            <a:r>
              <a:rPr lang="en-US" dirty="0" smtClean="0"/>
              <a:t>Set the font to this new font named </a:t>
            </a:r>
            <a:r>
              <a:rPr lang="en-US" sz="2000" dirty="0" err="1" smtClean="0">
                <a:solidFill>
                  <a:srgbClr val="0070C0"/>
                </a:solidFill>
                <a:latin typeface="Courier10 BT" pitchFamily="49" charset="0"/>
              </a:rPr>
              <a:t>myFont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dk.</a:t>
            </a:r>
            <a:r>
              <a:rPr lang="en-US" sz="1800" b="1" dirty="0" err="1" smtClean="0">
                <a:latin typeface="Courier10 BT" pitchFamily="49" charset="0"/>
              </a:rPr>
              <a:t>setFont</a:t>
            </a:r>
            <a:r>
              <a:rPr lang="en-US" sz="1800" b="1" dirty="0" smtClean="0">
                <a:latin typeface="Courier10 BT" pitchFamily="49" charset="0"/>
              </a:rPr>
              <a:t>(</a:t>
            </a:r>
            <a:r>
              <a:rPr lang="en-US" sz="1800" dirty="0" err="1" smtClean="0">
                <a:latin typeface="Courier10 BT" pitchFamily="49" charset="0"/>
              </a:rPr>
              <a:t>myFont</a:t>
            </a:r>
            <a:r>
              <a:rPr lang="en-US" sz="1800" dirty="0" smtClean="0">
                <a:latin typeface="Courier10 BT" pitchFamily="49" charset="0"/>
              </a:rPr>
              <a:t>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QuadCurve2D.Float</a:t>
            </a:r>
            <a:r>
              <a:rPr lang="en-US" sz="2000" b="1" dirty="0" smtClean="0"/>
              <a:t> </a:t>
            </a:r>
            <a:r>
              <a:rPr lang="en-US" dirty="0" smtClean="0"/>
              <a:t>class.</a:t>
            </a:r>
            <a:endParaRPr lang="en-US" dirty="0" smtClean="0"/>
          </a:p>
          <a:p>
            <a:r>
              <a:rPr lang="en-US" dirty="0" smtClean="0"/>
              <a:t>To draw a </a:t>
            </a:r>
            <a:r>
              <a:rPr lang="en-US" dirty="0" smtClean="0"/>
              <a:t>curve joining the points (10, 20) and (100, 200) through the point (80, 90):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124200"/>
            <a:ext cx="65532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b="1" dirty="0" err="1" smtClean="0">
                <a:latin typeface="Courier10 BT" pitchFamily="49" charset="0"/>
              </a:rPr>
              <a:t>QuadCurve2D.Float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curve1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b="1" dirty="0" smtClean="0">
                <a:latin typeface="Courier10 BT" pitchFamily="49" charset="0"/>
              </a:rPr>
              <a:t>new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b="1" dirty="0" err="1" smtClean="0">
                <a:latin typeface="Courier10 BT" pitchFamily="49" charset="0"/>
              </a:rPr>
              <a:t>QuadCurve2D.Float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curve1.</a:t>
            </a:r>
            <a:r>
              <a:rPr lang="en-US" sz="1600" b="1" dirty="0" err="1" smtClean="0">
                <a:latin typeface="Courier10 BT" pitchFamily="49" charset="0"/>
              </a:rPr>
              <a:t>setCurve</a:t>
            </a:r>
            <a:r>
              <a:rPr lang="en-US" sz="1600" dirty="0" smtClean="0">
                <a:latin typeface="Courier10 BT" pitchFamily="49" charset="0"/>
              </a:rPr>
              <a:t>(10, 20, 80, 90, 100, 200);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dk.</a:t>
            </a:r>
            <a:r>
              <a:rPr lang="en-US" sz="1600" b="1" dirty="0" err="1" smtClean="0">
                <a:latin typeface="Courier10 BT" pitchFamily="49" charset="0"/>
              </a:rPr>
              <a:t>draw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curve1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</a:t>
            </a:r>
            <a:r>
              <a:rPr lang="en-US" sz="2000" dirty="0" err="1" smtClean="0">
                <a:solidFill>
                  <a:srgbClr val="0070C0"/>
                </a:solidFill>
                <a:latin typeface="Courier10 BT" pitchFamily="49" charset="0"/>
              </a:rPr>
              <a:t>drawPicture</a:t>
            </a:r>
            <a:r>
              <a:rPr lang="en-US" dirty="0" smtClean="0"/>
              <a:t> method of </a:t>
            </a:r>
            <a:r>
              <a:rPr lang="en-US" sz="2000" dirty="0" err="1" smtClean="0">
                <a:solidFill>
                  <a:srgbClr val="0070C0"/>
                </a:solidFill>
                <a:latin typeface="Courier10 BT" pitchFamily="49" charset="0"/>
              </a:rPr>
              <a:t>DrawingKit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draws the picture in file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clouds.jpg</a:t>
            </a:r>
            <a:r>
              <a:rPr lang="en-US" dirty="0" smtClean="0"/>
              <a:t> in the window: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dk.drawPicture</a:t>
            </a:r>
            <a:r>
              <a:rPr lang="en-US" sz="1800" dirty="0" smtClean="0">
                <a:latin typeface="Courier10 BT" pitchFamily="49" charset="0"/>
              </a:rPr>
              <a:t>("clouds.jpg"); </a:t>
            </a:r>
          </a:p>
          <a:p>
            <a:r>
              <a:rPr lang="en-US" dirty="0" smtClean="0"/>
              <a:t>This file should be present in the working directory, where you are compiling your program.</a:t>
            </a:r>
          </a:p>
          <a:p>
            <a:r>
              <a:rPr lang="en-US" dirty="0" smtClean="0"/>
              <a:t>The working directory can be different on different computers but Java will pick up the file from the correct directory.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Window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window size is 500 by 500. </a:t>
            </a:r>
          </a:p>
          <a:p>
            <a:r>
              <a:rPr lang="en-US" dirty="0" smtClean="0"/>
              <a:t>To create a window of a different size (say width </a:t>
            </a:r>
            <a:r>
              <a:rPr lang="en-US" dirty="0" smtClean="0">
                <a:solidFill>
                  <a:srgbClr val="0070C0"/>
                </a:solidFill>
              </a:rPr>
              <a:t>800</a:t>
            </a:r>
            <a:r>
              <a:rPr lang="en-US" dirty="0" smtClean="0"/>
              <a:t> and height </a:t>
            </a:r>
            <a:r>
              <a:rPr lang="en-US" dirty="0" smtClean="0">
                <a:solidFill>
                  <a:srgbClr val="0070C0"/>
                </a:solidFill>
              </a:rPr>
              <a:t>200</a:t>
            </a:r>
            <a:r>
              <a:rPr lang="en-US" dirty="0" smtClean="0"/>
              <a:t>), use this </a:t>
            </a:r>
            <a:r>
              <a:rPr lang="en-US" sz="2000" dirty="0" err="1" smtClean="0">
                <a:solidFill>
                  <a:srgbClr val="0070C0"/>
                </a:solidFill>
                <a:latin typeface="Courier10 BT" pitchFamily="49" charset="0"/>
              </a:rPr>
              <a:t>DrawingKit</a:t>
            </a:r>
            <a:r>
              <a:rPr lang="en-US" dirty="0" smtClean="0"/>
              <a:t> constructor: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DrawingKit</a:t>
            </a:r>
            <a:r>
              <a:rPr lang="en-US" sz="1800" dirty="0" smtClean="0">
                <a:latin typeface="Courier10 BT" pitchFamily="49" charset="0"/>
              </a:rPr>
              <a:t> </a:t>
            </a:r>
            <a:r>
              <a:rPr lang="en-US" sz="1800" dirty="0" err="1" smtClean="0">
                <a:latin typeface="Courier10 BT" pitchFamily="49" charset="0"/>
              </a:rPr>
              <a:t>dk</a:t>
            </a:r>
            <a:r>
              <a:rPr lang="en-US" sz="1800" dirty="0" smtClean="0">
                <a:latin typeface="Courier10 BT" pitchFamily="49" charset="0"/>
              </a:rPr>
              <a:t> = new </a:t>
            </a:r>
            <a:r>
              <a:rPr lang="en-US" sz="1800" dirty="0" err="1" smtClean="0">
                <a:latin typeface="Courier10 BT" pitchFamily="49" charset="0"/>
              </a:rPr>
              <a:t>DrawingKit</a:t>
            </a:r>
            <a:r>
              <a:rPr lang="en-US" sz="1800" dirty="0" smtClean="0">
                <a:latin typeface="Courier10 BT" pitchFamily="49" charset="0"/>
              </a:rPr>
              <a:t>("title", </a:t>
            </a:r>
            <a:r>
              <a:rPr lang="en-US" sz="1800" dirty="0" smtClean="0">
                <a:solidFill>
                  <a:srgbClr val="0070C0"/>
                </a:solidFill>
                <a:latin typeface="Courier10 BT" pitchFamily="49" charset="0"/>
              </a:rPr>
              <a:t>800</a:t>
            </a:r>
            <a:r>
              <a:rPr lang="en-US" sz="1800" dirty="0" smtClean="0">
                <a:latin typeface="Courier10 BT" pitchFamily="49" charset="0"/>
              </a:rPr>
              <a:t>, </a:t>
            </a:r>
            <a:r>
              <a:rPr lang="en-US" sz="1800" dirty="0" smtClean="0">
                <a:solidFill>
                  <a:srgbClr val="0070C0"/>
                </a:solidFill>
                <a:latin typeface="Courier10 BT" pitchFamily="49" charset="0"/>
              </a:rPr>
              <a:t>200</a:t>
            </a:r>
            <a:r>
              <a:rPr lang="en-US" sz="1800" dirty="0" smtClean="0">
                <a:latin typeface="Courier10 BT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the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</a:t>
            </a:r>
            <a:r>
              <a:rPr lang="en-US" sz="2000" dirty="0" err="1" smtClean="0">
                <a:solidFill>
                  <a:srgbClr val="0070C0"/>
                </a:solidFill>
                <a:latin typeface="Courier10 BT" pitchFamily="49" charset="0"/>
              </a:rPr>
              <a:t>System.out.print</a:t>
            </a:r>
            <a:r>
              <a:rPr lang="en-US" dirty="0" smtClean="0"/>
              <a:t> and </a:t>
            </a:r>
            <a:r>
              <a:rPr lang="en-US" sz="2000" dirty="0" err="1" smtClean="0">
                <a:solidFill>
                  <a:srgbClr val="0070C0"/>
                </a:solidFill>
                <a:latin typeface="Courier10 BT" pitchFamily="49" charset="0"/>
              </a:rPr>
              <a:t>System.out.println</a:t>
            </a:r>
            <a:r>
              <a:rPr lang="en-US" dirty="0" smtClean="0"/>
              <a:t> methods to write to the console.</a:t>
            </a:r>
          </a:p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there are multiple calls to </a:t>
            </a:r>
            <a:r>
              <a:rPr lang="en-US" sz="2000" dirty="0" err="1" smtClean="0">
                <a:solidFill>
                  <a:srgbClr val="0070C0"/>
                </a:solidFill>
                <a:latin typeface="Courier10 BT" pitchFamily="49" charset="0"/>
              </a:rPr>
              <a:t>System.out.println</a:t>
            </a:r>
            <a:r>
              <a:rPr lang="en-US" dirty="0" smtClean="0"/>
              <a:t>, each message is displayed on a new line.</a:t>
            </a:r>
          </a:p>
          <a:p>
            <a:r>
              <a:rPr lang="en-US" dirty="0" smtClean="0"/>
              <a:t>Calls to </a:t>
            </a:r>
            <a:r>
              <a:rPr lang="en-US" sz="2000" dirty="0" err="1" smtClean="0">
                <a:solidFill>
                  <a:srgbClr val="0070C0"/>
                </a:solidFill>
                <a:latin typeface="Courier10 BT" pitchFamily="49" charset="0"/>
              </a:rPr>
              <a:t>System.out.print</a:t>
            </a:r>
            <a:r>
              <a:rPr lang="en-US" dirty="0" smtClean="0"/>
              <a:t> display the messages on a single line.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971800"/>
            <a:ext cx="76962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</a:t>
            </a:r>
            <a:r>
              <a:rPr lang="en-US" sz="1600" dirty="0" smtClean="0">
                <a:latin typeface="Courier10 BT" pitchFamily="49" charset="0"/>
              </a:rPr>
              <a:t>("This is text output");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("Text output is useful for debugging programs.");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("Graphics are more fun, though.");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10 BT" pitchFamily="49" charset="0"/>
              </a:rPr>
              <a:t>ConsoleOutputDemo.java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904999"/>
          </a:xfrm>
          <a:solidFill>
            <a:srgbClr val="FFFFCC"/>
          </a:solidFill>
          <a:ln w="952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10 BT" pitchFamily="49" charset="0"/>
              </a:rPr>
              <a:t>public class </a:t>
            </a:r>
            <a:r>
              <a:rPr lang="en-US" sz="1600" dirty="0" err="1" smtClean="0">
                <a:latin typeface="Courier10 BT" pitchFamily="49" charset="0"/>
              </a:rPr>
              <a:t>ConsoleOutputDemo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10 BT" pitchFamily="49" charset="0"/>
              </a:rPr>
              <a:t>  public static void main(String[] </a:t>
            </a:r>
            <a:r>
              <a:rPr lang="en-US" sz="1600" dirty="0" err="1" smtClean="0">
                <a:latin typeface="Courier10 BT" pitchFamily="49" charset="0"/>
              </a:rPr>
              <a:t>args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10 BT" pitchFamily="49" charset="0"/>
              </a:rPr>
              <a:t>   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("Text output is useful for debugging programs.");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10 BT" pitchFamily="49" charset="0"/>
              </a:rPr>
              <a:t>   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("Graphics are more fun, though.");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5029200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i="1" dirty="0" smtClean="0">
                <a:solidFill>
                  <a:srgbClr val="7030A0"/>
                </a:solidFill>
              </a:rPr>
              <a:t>Note: You don’t need to use </a:t>
            </a:r>
            <a:r>
              <a:rPr lang="en-US" sz="1600" i="1" dirty="0" err="1" smtClean="0">
                <a:solidFill>
                  <a:srgbClr val="7030A0"/>
                </a:solidFill>
                <a:latin typeface="Courier10 BT" pitchFamily="49" charset="0"/>
              </a:rPr>
              <a:t>DrawingKit</a:t>
            </a:r>
            <a:r>
              <a:rPr lang="en-US" sz="1600" i="1" dirty="0" smtClean="0">
                <a:solidFill>
                  <a:srgbClr val="7030A0"/>
                </a:solidFill>
              </a:rPr>
              <a:t> in this program because it displays data on the console.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3810000"/>
            <a:ext cx="670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Program output</a:t>
            </a:r>
            <a:r>
              <a:rPr lang="en-US" dirty="0" smtClean="0"/>
              <a:t>:</a:t>
            </a:r>
          </a:p>
          <a:p>
            <a:r>
              <a:rPr lang="en-US" dirty="0" smtClean="0">
                <a:latin typeface="Courier10 BT" pitchFamily="49" charset="0"/>
              </a:rPr>
              <a:t>Text output is useful for debugging programs.</a:t>
            </a:r>
          </a:p>
          <a:p>
            <a:r>
              <a:rPr lang="en-US" dirty="0" smtClean="0">
                <a:latin typeface="Courier10 BT" pitchFamily="49" charset="0"/>
              </a:rPr>
              <a:t>Graphics are more fun, though.</a:t>
            </a:r>
            <a:endParaRPr lang="en-US" dirty="0">
              <a:latin typeface="Courier10 BT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object is something that is real or </a:t>
            </a:r>
            <a:r>
              <a:rPr lang="en-US" dirty="0" smtClean="0"/>
              <a:t>exists:</a:t>
            </a:r>
            <a:endParaRPr lang="en-US" dirty="0" smtClean="0"/>
          </a:p>
          <a:p>
            <a:pPr lvl="1"/>
            <a:r>
              <a:rPr lang="en-US" dirty="0" smtClean="0"/>
              <a:t>Has characteristics called </a:t>
            </a:r>
            <a:r>
              <a:rPr lang="en-US" i="1" dirty="0" smtClean="0"/>
              <a:t>states</a:t>
            </a:r>
            <a:endParaRPr lang="en-US" dirty="0" smtClean="0"/>
          </a:p>
          <a:p>
            <a:pPr lvl="1"/>
            <a:r>
              <a:rPr lang="en-US" dirty="0" smtClean="0"/>
              <a:t>Things it can do called </a:t>
            </a:r>
            <a:r>
              <a:rPr lang="en-US" i="1" dirty="0" smtClean="0"/>
              <a:t>behaviors</a:t>
            </a:r>
          </a:p>
          <a:p>
            <a:r>
              <a:rPr lang="en-US" dirty="0" smtClean="0"/>
              <a:t>Objects exist while the program is running.</a:t>
            </a:r>
          </a:p>
          <a:p>
            <a:r>
              <a:rPr lang="en-US" dirty="0" smtClean="0"/>
              <a:t>As the program runs, an object can change state depending on its behavior.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discussed how to:</a:t>
            </a:r>
          </a:p>
          <a:p>
            <a:pPr lvl="1"/>
            <a:r>
              <a:rPr lang="en-US" dirty="0" smtClean="0"/>
              <a:t>Use Java 2D classes to create graphics objects and text in different </a:t>
            </a:r>
            <a:r>
              <a:rPr lang="en-US" dirty="0" smtClean="0"/>
              <a:t>fonts.</a:t>
            </a:r>
            <a:endParaRPr lang="en-US" dirty="0" smtClean="0"/>
          </a:p>
          <a:p>
            <a:pPr lvl="1"/>
            <a:r>
              <a:rPr lang="en-US" dirty="0" smtClean="0"/>
              <a:t>Create a window, and display and color graphical shapes using the </a:t>
            </a:r>
            <a:r>
              <a:rPr lang="en-US" dirty="0" err="1" smtClean="0">
                <a:latin typeface="Courier10 BT" pitchFamily="49" charset="0"/>
              </a:rPr>
              <a:t>DrawingKit</a:t>
            </a:r>
            <a:r>
              <a:rPr lang="en-US" dirty="0" smtClean="0"/>
              <a:t> </a:t>
            </a:r>
            <a:r>
              <a:rPr lang="en-US" dirty="0" smtClean="0"/>
              <a:t>class.</a:t>
            </a:r>
            <a:endParaRPr lang="en-US" dirty="0" smtClean="0"/>
          </a:p>
          <a:p>
            <a:pPr lvl="1"/>
            <a:r>
              <a:rPr lang="en-US" dirty="0" smtClean="0"/>
              <a:t>Compile and run Java </a:t>
            </a:r>
            <a:r>
              <a:rPr lang="en-US" dirty="0" smtClean="0"/>
              <a:t>programs.</a:t>
            </a:r>
            <a:endParaRPr lang="en-US" dirty="0" smtClean="0"/>
          </a:p>
          <a:p>
            <a:pPr lvl="1"/>
            <a:r>
              <a:rPr lang="en-US" dirty="0" smtClean="0"/>
              <a:t>Write to the </a:t>
            </a:r>
            <a:r>
              <a:rPr lang="en-US" dirty="0" smtClean="0"/>
              <a:t>console.</a:t>
            </a:r>
            <a:endParaRPr lang="en-US" dirty="0" smtClean="0"/>
          </a:p>
          <a:p>
            <a:r>
              <a:rPr lang="en-US" dirty="0" smtClean="0"/>
              <a:t>What’s next:</a:t>
            </a:r>
          </a:p>
          <a:p>
            <a:pPr lvl="1"/>
            <a:r>
              <a:rPr lang="en-US" dirty="0" smtClean="0"/>
              <a:t>Basic constructs to create Java programs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class</a:t>
            </a:r>
            <a:r>
              <a:rPr lang="en-US" dirty="0" smtClean="0"/>
              <a:t> contains information that is needed to create an object. </a:t>
            </a:r>
          </a:p>
          <a:p>
            <a:r>
              <a:rPr lang="en-US" dirty="0" smtClean="0"/>
              <a:t>Java refers to states and behaviors as </a:t>
            </a:r>
            <a:r>
              <a:rPr lang="en-US" b="1" dirty="0" smtClean="0"/>
              <a:t>fields</a:t>
            </a:r>
            <a:r>
              <a:rPr lang="en-US" dirty="0" smtClean="0"/>
              <a:t> and </a:t>
            </a:r>
            <a:r>
              <a:rPr lang="en-US" b="1" dirty="0" smtClean="0"/>
              <a:t>methods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29000"/>
            <a:ext cx="6163732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 </a:t>
            </a:r>
            <a:r>
              <a:rPr lang="en-US" sz="2400" dirty="0" smtClean="0"/>
              <a:t>(continued)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creates an object (called </a:t>
            </a:r>
            <a:r>
              <a:rPr lang="en-US" dirty="0" smtClean="0">
                <a:solidFill>
                  <a:srgbClr val="0070C0"/>
                </a:solidFill>
              </a:rPr>
              <a:t>chip</a:t>
            </a:r>
            <a:r>
              <a:rPr lang="en-US" dirty="0" smtClean="0"/>
              <a:t>) of the </a:t>
            </a:r>
            <a:r>
              <a:rPr lang="en-US" i="1" dirty="0" smtClean="0"/>
              <a:t>Golfer</a:t>
            </a:r>
            <a:r>
              <a:rPr lang="en-US" dirty="0" smtClean="0"/>
              <a:t> class: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Keyword </a:t>
            </a:r>
            <a:r>
              <a:rPr lang="en-US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is reserved.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Constructor</a:t>
            </a:r>
            <a:r>
              <a:rPr lang="en-US" dirty="0" smtClean="0"/>
              <a:t> is a special method that knows how to create an object.</a:t>
            </a:r>
          </a:p>
          <a:p>
            <a:pPr lvl="1"/>
            <a:r>
              <a:rPr lang="en-US" dirty="0" smtClean="0"/>
              <a:t>Name of the constructor is the same as the name of the class.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</a:t>
            </a:fld>
            <a:endParaRPr lang="en-US" dirty="0"/>
          </a:p>
        </p:txBody>
      </p:sp>
      <p:sp>
        <p:nvSpPr>
          <p:cNvPr id="1026" name="Text Box 382"/>
          <p:cNvSpPr txBox="1">
            <a:spLocks noChangeArrowheads="1"/>
          </p:cNvSpPr>
          <p:nvPr/>
        </p:nvSpPr>
        <p:spPr bwMode="auto">
          <a:xfrm>
            <a:off x="2590800" y="3048000"/>
            <a:ext cx="3657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Golfer chip =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Golfer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  <a:cs typeface="Arial" pitchFamily="34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Freeform 383"/>
          <p:cNvSpPr>
            <a:spLocks/>
          </p:cNvSpPr>
          <p:nvPr/>
        </p:nvSpPr>
        <p:spPr bwMode="auto">
          <a:xfrm rot="-7470512">
            <a:off x="2636766" y="2978977"/>
            <a:ext cx="226412" cy="45719"/>
          </a:xfrm>
          <a:custGeom>
            <a:avLst/>
            <a:gdLst>
              <a:gd name="T0" fmla="*/ 157480 w 248"/>
              <a:gd name="T1" fmla="*/ 24130 h 38"/>
              <a:gd name="T2" fmla="*/ 61595 w 248"/>
              <a:gd name="T3" fmla="*/ 1905 h 38"/>
              <a:gd name="T4" fmla="*/ 0 w 248"/>
              <a:gd name="T5" fmla="*/ 12700 h 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" h="38">
                <a:moveTo>
                  <a:pt x="248" y="38"/>
                </a:moveTo>
                <a:cubicBezTo>
                  <a:pt x="193" y="22"/>
                  <a:pt x="138" y="6"/>
                  <a:pt x="97" y="3"/>
                </a:cubicBezTo>
                <a:cubicBezTo>
                  <a:pt x="56" y="0"/>
                  <a:pt x="16" y="17"/>
                  <a:pt x="0" y="20"/>
                </a:cubicBez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Freeform 384"/>
          <p:cNvSpPr>
            <a:spLocks/>
          </p:cNvSpPr>
          <p:nvPr/>
        </p:nvSpPr>
        <p:spPr bwMode="auto">
          <a:xfrm rot="-4585494">
            <a:off x="3365540" y="2987822"/>
            <a:ext cx="228697" cy="49479"/>
          </a:xfrm>
          <a:custGeom>
            <a:avLst/>
            <a:gdLst>
              <a:gd name="T0" fmla="*/ 157480 w 248"/>
              <a:gd name="T1" fmla="*/ 45085 h 38"/>
              <a:gd name="T2" fmla="*/ 61595 w 248"/>
              <a:gd name="T3" fmla="*/ 3559 h 38"/>
              <a:gd name="T4" fmla="*/ 0 w 248"/>
              <a:gd name="T5" fmla="*/ 23729 h 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" h="38">
                <a:moveTo>
                  <a:pt x="248" y="38"/>
                </a:moveTo>
                <a:cubicBezTo>
                  <a:pt x="193" y="22"/>
                  <a:pt x="138" y="6"/>
                  <a:pt x="97" y="3"/>
                </a:cubicBezTo>
                <a:cubicBezTo>
                  <a:pt x="56" y="0"/>
                  <a:pt x="16" y="17"/>
                  <a:pt x="0" y="20"/>
                </a:cubicBez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Text Box 386"/>
          <p:cNvSpPr txBox="1">
            <a:spLocks noChangeArrowheads="1"/>
          </p:cNvSpPr>
          <p:nvPr/>
        </p:nvSpPr>
        <p:spPr bwMode="auto">
          <a:xfrm>
            <a:off x="1905000" y="2590800"/>
            <a:ext cx="1234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class name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387"/>
          <p:cNvSpPr txBox="1">
            <a:spLocks noChangeArrowheads="1"/>
          </p:cNvSpPr>
          <p:nvPr/>
        </p:nvSpPr>
        <p:spPr bwMode="auto">
          <a:xfrm>
            <a:off x="3048000" y="2209800"/>
            <a:ext cx="2438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object reference variable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ext Box 707"/>
          <p:cNvSpPr txBox="1">
            <a:spLocks noChangeArrowheads="1"/>
          </p:cNvSpPr>
          <p:nvPr/>
        </p:nvSpPr>
        <p:spPr bwMode="auto">
          <a:xfrm>
            <a:off x="4800600" y="2590800"/>
            <a:ext cx="1673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constructor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Freeform 709"/>
          <p:cNvSpPr>
            <a:spLocks/>
          </p:cNvSpPr>
          <p:nvPr/>
        </p:nvSpPr>
        <p:spPr bwMode="auto">
          <a:xfrm rot="-3750280">
            <a:off x="4836137" y="2983712"/>
            <a:ext cx="226411" cy="45719"/>
          </a:xfrm>
          <a:custGeom>
            <a:avLst/>
            <a:gdLst>
              <a:gd name="T0" fmla="*/ 157480 w 248"/>
              <a:gd name="T1" fmla="*/ 24130 h 38"/>
              <a:gd name="T2" fmla="*/ 61595 w 248"/>
              <a:gd name="T3" fmla="*/ 1905 h 38"/>
              <a:gd name="T4" fmla="*/ 0 w 248"/>
              <a:gd name="T5" fmla="*/ 12700 h 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" h="38">
                <a:moveTo>
                  <a:pt x="248" y="38"/>
                </a:moveTo>
                <a:cubicBezTo>
                  <a:pt x="193" y="22"/>
                  <a:pt x="138" y="6"/>
                  <a:pt x="97" y="3"/>
                </a:cubicBezTo>
                <a:cubicBezTo>
                  <a:pt x="56" y="0"/>
                  <a:pt x="16" y="17"/>
                  <a:pt x="0" y="20"/>
                </a:cubicBez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a Class and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does not have specific values assigned to its fields, whereas an object does. </a:t>
            </a:r>
          </a:p>
          <a:p>
            <a:r>
              <a:rPr lang="en-US" dirty="0" smtClean="0"/>
              <a:t>Different objects of the same class can have different field values.</a:t>
            </a:r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95400"/>
            <a:ext cx="5724646" cy="4531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Object reference variable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70C0"/>
                </a:solidFill>
              </a:rPr>
              <a:t>reference variable: </a:t>
            </a:r>
            <a:r>
              <a:rPr lang="en-US" dirty="0" smtClean="0"/>
              <a:t>name of an object.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Instance: </a:t>
            </a:r>
            <a:r>
              <a:rPr lang="en-US" dirty="0" smtClean="0"/>
              <a:t>An object of a class.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Instance variables: </a:t>
            </a:r>
            <a:r>
              <a:rPr lang="en-US" dirty="0" smtClean="0"/>
              <a:t>Another name for </a:t>
            </a:r>
            <a:r>
              <a:rPr lang="en-US" dirty="0" smtClean="0">
                <a:solidFill>
                  <a:srgbClr val="0070C0"/>
                </a:solidFill>
              </a:rPr>
              <a:t>fields.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Heap: </a:t>
            </a:r>
            <a:r>
              <a:rPr lang="en-US" dirty="0" smtClean="0"/>
              <a:t>A part of the computer’s memory where objects are stored.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2D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classes are used for drawing two-dimensional graphical shapes:</a:t>
            </a:r>
          </a:p>
          <a:p>
            <a:pPr lvl="1"/>
            <a:r>
              <a:rPr lang="en-US" dirty="0" err="1" smtClean="0">
                <a:latin typeface="Courier10 BT" pitchFamily="49" charset="0"/>
              </a:rPr>
              <a:t>Rectangle2D.Float</a:t>
            </a:r>
            <a:r>
              <a:rPr lang="en-US" dirty="0" smtClean="0">
                <a:latin typeface="Courier10 BT" pitchFamily="49" charset="0"/>
              </a:rPr>
              <a:t> </a:t>
            </a:r>
            <a:r>
              <a:rPr lang="en-US" dirty="0" smtClean="0"/>
              <a:t> (draw rectangles)</a:t>
            </a:r>
          </a:p>
          <a:p>
            <a:pPr lvl="1"/>
            <a:r>
              <a:rPr lang="en-US" dirty="0" err="1" smtClean="0">
                <a:latin typeface="Courier10 BT" pitchFamily="49" charset="0"/>
              </a:rPr>
              <a:t>RoundRectangle2D.Float</a:t>
            </a:r>
            <a:r>
              <a:rPr lang="en-US" dirty="0" smtClean="0"/>
              <a:t> (draw rectangles with rounded corners)</a:t>
            </a:r>
          </a:p>
          <a:p>
            <a:pPr lvl="1"/>
            <a:r>
              <a:rPr lang="en-US" dirty="0" err="1" smtClean="0">
                <a:latin typeface="Courier10 BT" pitchFamily="49" charset="0"/>
              </a:rPr>
              <a:t>Line2D.Float</a:t>
            </a:r>
            <a:r>
              <a:rPr lang="en-US" dirty="0" smtClean="0"/>
              <a:t> (draw lines)</a:t>
            </a:r>
          </a:p>
          <a:p>
            <a:pPr lvl="1"/>
            <a:r>
              <a:rPr lang="en-US" dirty="0" err="1" smtClean="0">
                <a:latin typeface="Courier10 BT" pitchFamily="49" charset="0"/>
              </a:rPr>
              <a:t>Ellipse2D.Float</a:t>
            </a:r>
            <a:r>
              <a:rPr lang="en-US" dirty="0" smtClean="0"/>
              <a:t> (draw ellipses)</a:t>
            </a:r>
          </a:p>
          <a:p>
            <a:pPr lvl="1"/>
            <a:r>
              <a:rPr lang="en-US" dirty="0" err="1" smtClean="0">
                <a:latin typeface="Courier10 BT" pitchFamily="49" charset="0"/>
              </a:rPr>
              <a:t>BasicStroke</a:t>
            </a:r>
            <a:r>
              <a:rPr lang="en-US" dirty="0" smtClean="0"/>
              <a:t>  (set the thickness of a stroke)</a:t>
            </a:r>
          </a:p>
          <a:p>
            <a:pPr lvl="1"/>
            <a:r>
              <a:rPr lang="en-US" dirty="0" smtClean="0">
                <a:latin typeface="Courier10 BT" pitchFamily="49" charset="0"/>
              </a:rPr>
              <a:t>Font</a:t>
            </a:r>
            <a:r>
              <a:rPr lang="en-US" dirty="0" smtClean="0"/>
              <a:t> (set the font)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Introduction to Classes and Objects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1606</Words>
  <Application>Microsoft Macintosh PowerPoint</Application>
  <PresentationFormat>On-screen Show (4:3)</PresentationFormat>
  <Paragraphs>261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Outline</vt:lpstr>
      <vt:lpstr>What Is an Object?</vt:lpstr>
      <vt:lpstr>Creating Objects</vt:lpstr>
      <vt:lpstr>Creating Objects (continued)</vt:lpstr>
      <vt:lpstr>Difference Between a Class and an Object</vt:lpstr>
      <vt:lpstr>Example</vt:lpstr>
      <vt:lpstr>Important Terms</vt:lpstr>
      <vt:lpstr>Java 2D Classes</vt:lpstr>
      <vt:lpstr>Window Coordinates</vt:lpstr>
      <vt:lpstr>Sizes of Graphics Shapes</vt:lpstr>
      <vt:lpstr>Creating a Rectangle Object</vt:lpstr>
      <vt:lpstr>Arguments</vt:lpstr>
      <vt:lpstr>Class DrawingKit</vt:lpstr>
      <vt:lpstr>Drawing a Rectangle using DrawingKit</vt:lpstr>
      <vt:lpstr>RectangleDemo.java</vt:lpstr>
      <vt:lpstr>Directory Structure</vt:lpstr>
      <vt:lpstr>Compiling and Running RectangleDemo  (on a PC)</vt:lpstr>
      <vt:lpstr>Compiling and Running RectangleDemo   (on a Macintosh)</vt:lpstr>
      <vt:lpstr>Output of Program RectangleDemo</vt:lpstr>
      <vt:lpstr>Drawing and Coloring an Ellipse</vt:lpstr>
      <vt:lpstr>Drawing and Coloring a Line</vt:lpstr>
      <vt:lpstr>Changing the Line Thickness</vt:lpstr>
      <vt:lpstr>Writing Text</vt:lpstr>
      <vt:lpstr>Drawing a Curve</vt:lpstr>
      <vt:lpstr>Drawing an Image</vt:lpstr>
      <vt:lpstr>Changing the Window Size</vt:lpstr>
      <vt:lpstr>Writing to the Console</vt:lpstr>
      <vt:lpstr>ConsoleOutputDemo.java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Rohan Grover</dc:creator>
  <cp:lastModifiedBy>Radhika Grover</cp:lastModifiedBy>
  <cp:revision>88</cp:revision>
  <dcterms:created xsi:type="dcterms:W3CDTF">2011-04-25T17:55:20Z</dcterms:created>
  <dcterms:modified xsi:type="dcterms:W3CDTF">2011-10-08T17:16:51Z</dcterms:modified>
</cp:coreProperties>
</file>