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9" r:id="rId16"/>
    <p:sldId id="326" r:id="rId17"/>
    <p:sldId id="330" r:id="rId18"/>
    <p:sldId id="331" r:id="rId19"/>
    <p:sldId id="328" r:id="rId20"/>
    <p:sldId id="332" r:id="rId21"/>
    <p:sldId id="334" r:id="rId22"/>
    <p:sldId id="333" r:id="rId23"/>
    <p:sldId id="335" r:id="rId24"/>
    <p:sldId id="336" r:id="rId25"/>
    <p:sldId id="338" r:id="rId26"/>
    <p:sldId id="339" r:id="rId27"/>
    <p:sldId id="340" r:id="rId28"/>
    <p:sldId id="341" r:id="rId29"/>
    <p:sldId id="355" r:id="rId30"/>
    <p:sldId id="342" r:id="rId31"/>
    <p:sldId id="356" r:id="rId32"/>
    <p:sldId id="357" r:id="rId33"/>
    <p:sldId id="343" r:id="rId34"/>
    <p:sldId id="358" r:id="rId35"/>
    <p:sldId id="359" r:id="rId36"/>
    <p:sldId id="345" r:id="rId37"/>
    <p:sldId id="360" r:id="rId38"/>
    <p:sldId id="346" r:id="rId39"/>
    <p:sldId id="347" r:id="rId40"/>
    <p:sldId id="348" r:id="rId41"/>
    <p:sldId id="349" r:id="rId42"/>
    <p:sldId id="350" r:id="rId43"/>
    <p:sldId id="361" r:id="rId44"/>
    <p:sldId id="351" r:id="rId45"/>
    <p:sldId id="352" r:id="rId46"/>
    <p:sldId id="353" r:id="rId47"/>
    <p:sldId id="362" r:id="rId48"/>
    <p:sldId id="363" r:id="rId49"/>
    <p:sldId id="364" r:id="rId50"/>
    <p:sldId id="365" r:id="rId51"/>
    <p:sldId id="367" r:id="rId52"/>
    <p:sldId id="366" r:id="rId53"/>
    <p:sldId id="368" r:id="rId54"/>
    <p:sldId id="31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728" autoAdjust="0"/>
  </p:normalViewPr>
  <p:slideViewPr>
    <p:cSldViewPr>
      <p:cViewPr>
        <p:scale>
          <a:sx n="100" d="100"/>
          <a:sy n="100" d="100"/>
        </p:scale>
        <p:origin x="-1568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43AA-8C72-48CC-AFEF-52BDC038650C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0FD2-9387-41CF-A8D7-2B2C5066971A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8F55-93C4-4E54-BC6C-1DB7FDA4CB69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2200" b="0">
                <a:solidFill>
                  <a:srgbClr val="002060"/>
                </a:solidFill>
                <a:latin typeface="+mn-lt"/>
                <a:ea typeface="Verdana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spcAft>
                <a:spcPts val="0"/>
              </a:spcAft>
              <a:defRPr sz="2000">
                <a:solidFill>
                  <a:schemeClr val="accent2">
                    <a:lumMod val="75000"/>
                  </a:schemeClr>
                </a:solidFill>
                <a:latin typeface="+mn-lt"/>
                <a:ea typeface="Verdana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800">
                <a:latin typeface="+mn-lt"/>
                <a:ea typeface="Verdana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5A76-CAFA-4E36-9EA5-D05B1A55BF63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3A7A-17F3-4241-8634-EEED728D2D6A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BAE-E70A-4438-9674-0030CD7FDD3B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6D65-A49B-4350-97E7-87C06EA8DE64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4220-0F80-4A7A-AC8F-961980EF2CC0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08FD-F5FE-4FAD-A9BD-CFA6CD457573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A8A4-A681-4A14-8453-671958FF417D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9092-69C6-4505-899C-16C91044D15E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0ED3-725C-4379-832A-63F78EB736B2}" type="datetime1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3F856"/>
                </a:solidFill>
              </a:rPr>
              <a:t>Chapter 3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Programming Basics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Concatenation</a:t>
            </a:r>
            <a:r>
              <a:rPr lang="en-US" dirty="0" smtClean="0"/>
              <a:t> </a:t>
            </a:r>
            <a:r>
              <a:rPr lang="en-US" b="1" dirty="0" smtClean="0"/>
              <a:t>operator (</a:t>
            </a:r>
            <a:r>
              <a:rPr lang="en-US" b="1" dirty="0" smtClean="0">
                <a:latin typeface="Courier10 BT" pitchFamily="49" charset="0"/>
              </a:rPr>
              <a:t>+</a:t>
            </a:r>
            <a:r>
              <a:rPr lang="en-US" b="1" dirty="0" smtClean="0"/>
              <a:t>) </a:t>
            </a:r>
            <a:r>
              <a:rPr lang="en-US" dirty="0" smtClean="0"/>
              <a:t>combines multiple strings together: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latin typeface="Courier10 BT" pitchFamily="49" charset="0"/>
              </a:rPr>
              <a:t>+</a:t>
            </a:r>
            <a:r>
              <a:rPr lang="en-US" dirty="0" smtClean="0"/>
              <a:t> when a string does not fit on a single line: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590800"/>
            <a:ext cx="54102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firstName</a:t>
            </a:r>
            <a:r>
              <a:rPr lang="en-US" sz="1600" dirty="0" smtClean="0">
                <a:latin typeface="Courier10 BT" pitchFamily="49" charset="0"/>
              </a:rPr>
              <a:t> = "Joan";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lastName</a:t>
            </a:r>
            <a:r>
              <a:rPr lang="en-US" sz="1600" dirty="0" smtClean="0">
                <a:latin typeface="Courier10 BT" pitchFamily="49" charset="0"/>
              </a:rPr>
              <a:t> = "Wright";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fullName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firstName</a:t>
            </a:r>
            <a:r>
              <a:rPr lang="en-US" sz="1600" dirty="0" smtClean="0">
                <a:latin typeface="Courier10 BT" pitchFamily="49" charset="0"/>
              </a:rPr>
              <a:t> + " " + </a:t>
            </a:r>
            <a:r>
              <a:rPr lang="en-US" sz="1600" dirty="0" err="1" smtClean="0">
                <a:latin typeface="Courier10 BT" pitchFamily="49" charset="0"/>
              </a:rPr>
              <a:t>lastName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fullName</a:t>
            </a:r>
            <a:r>
              <a:rPr lang="en-US" sz="1600" dirty="0" smtClean="0">
                <a:latin typeface="Courier10 BT" pitchFamily="49" charset="0"/>
              </a:rPr>
              <a:t>);  // prints out: Joan Wright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343400"/>
            <a:ext cx="55626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fearOfLongWords</a:t>
            </a:r>
            <a:r>
              <a:rPr lang="en-US" sz="1600" dirty="0" smtClean="0">
                <a:latin typeface="Courier10 BT" pitchFamily="49" charset="0"/>
              </a:rPr>
              <a:t> = "</a:t>
            </a:r>
            <a:r>
              <a:rPr lang="en-US" sz="1600" dirty="0" err="1" smtClean="0">
                <a:latin typeface="Courier10 BT" pitchFamily="49" charset="0"/>
              </a:rPr>
              <a:t>Hippopotomonst</a:t>
            </a:r>
            <a:r>
              <a:rPr lang="en-US" sz="1600" dirty="0" smtClean="0">
                <a:latin typeface="Courier10 BT" pitchFamily="49" charset="0"/>
              </a:rPr>
              <a:t>" +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		"</a:t>
            </a:r>
            <a:r>
              <a:rPr lang="en-US" sz="1600" dirty="0" err="1" smtClean="0">
                <a:latin typeface="Courier10 BT" pitchFamily="49" charset="0"/>
              </a:rPr>
              <a:t>rosesquipedaliophobia</a:t>
            </a:r>
            <a:r>
              <a:rPr lang="en-US" sz="1600" dirty="0" smtClean="0">
                <a:latin typeface="Courier10 BT" pitchFamily="49" charset="0"/>
              </a:rPr>
              <a:t>";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fixed value that cannot be changed anywhere in the program. </a:t>
            </a:r>
          </a:p>
          <a:p>
            <a:r>
              <a:rPr lang="en-US" dirty="0" smtClean="0"/>
              <a:t>Declared using the </a:t>
            </a:r>
            <a:r>
              <a:rPr lang="en-US" dirty="0" smtClean="0">
                <a:solidFill>
                  <a:srgbClr val="0070C0"/>
                </a:solidFill>
              </a:rPr>
              <a:t>final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static</a:t>
            </a:r>
            <a:r>
              <a:rPr lang="en-US" dirty="0" smtClean="0"/>
              <a:t> keywords. </a:t>
            </a:r>
          </a:p>
          <a:p>
            <a:r>
              <a:rPr lang="en-US" dirty="0" smtClean="0"/>
              <a:t>By convention, constant names are in upper case letters. </a:t>
            </a:r>
          </a:p>
          <a:p>
            <a:r>
              <a:rPr lang="en-US" dirty="0" smtClean="0"/>
              <a:t>It is a compile-time error to declare a constant and not initialize it.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initializes a constant called </a:t>
            </a:r>
            <a:r>
              <a:rPr lang="en-US" sz="1800" dirty="0" err="1" smtClean="0">
                <a:latin typeface="Courier10 BT" pitchFamily="49" charset="0"/>
              </a:rPr>
              <a:t>MAX_SIZE</a:t>
            </a:r>
            <a:r>
              <a:rPr lang="en-US" dirty="0" smtClean="0"/>
              <a:t> with the value 100: </a:t>
            </a:r>
          </a:p>
          <a:p>
            <a:pPr lvl="2">
              <a:buNone/>
            </a:pPr>
            <a:r>
              <a:rPr lang="en-US" dirty="0" smtClean="0">
                <a:latin typeface="Courier10 BT" pitchFamily="49" charset="0"/>
              </a:rPr>
              <a:t>static final int </a:t>
            </a:r>
            <a:r>
              <a:rPr lang="en-US" dirty="0" err="1" smtClean="0">
                <a:latin typeface="Courier10 BT" pitchFamily="49" charset="0"/>
              </a:rPr>
              <a:t>MAX_SIZE</a:t>
            </a:r>
            <a:r>
              <a:rPr lang="en-US" dirty="0" smtClean="0">
                <a:latin typeface="Courier10 BT" pitchFamily="49" charset="0"/>
              </a:rPr>
              <a:t> = 100;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change the value stored in a variable.</a:t>
            </a:r>
          </a:p>
          <a:p>
            <a:r>
              <a:rPr lang="en-US" dirty="0" smtClean="0"/>
              <a:t>General form: </a:t>
            </a:r>
          </a:p>
          <a:p>
            <a:pPr lvl="1">
              <a:buNone/>
            </a:pPr>
            <a:r>
              <a:rPr lang="en-US" dirty="0" smtClean="0"/>
              <a:t>variable = expression;</a:t>
            </a:r>
          </a:p>
          <a:p>
            <a:r>
              <a:rPr lang="en-US" dirty="0" smtClean="0"/>
              <a:t>Examples:</a:t>
            </a:r>
          </a:p>
          <a:p>
            <a:pPr lvl="1">
              <a:buNone/>
            </a:pPr>
            <a:endParaRPr lang="en-US" sz="18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3505200"/>
            <a:ext cx="53340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length = 5;  	      // length holds the value 5</a:t>
            </a:r>
          </a:p>
          <a:p>
            <a:pPr marL="0" lvl="1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5 = length;  </a:t>
            </a:r>
            <a:r>
              <a:rPr lang="en-US" sz="1600" dirty="0" smtClean="0">
                <a:latin typeface="Courier10 BT" pitchFamily="49" charset="0"/>
              </a:rPr>
              <a:t>	      // error!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width = length;          // width gets the value in length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width = length = 20;      // both width and length store 20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Conversion</a:t>
            </a:r>
            <a:r>
              <a:rPr lang="en-US" dirty="0" smtClean="0"/>
              <a:t> occurs when a </a:t>
            </a:r>
            <a:r>
              <a:rPr lang="en-US" i="1" dirty="0" smtClean="0"/>
              <a:t>narrower</a:t>
            </a:r>
            <a:r>
              <a:rPr lang="en-US" dirty="0" smtClean="0"/>
              <a:t> type is converted to a </a:t>
            </a:r>
            <a:r>
              <a:rPr lang="en-US" i="1" dirty="0" smtClean="0"/>
              <a:t>wider</a:t>
            </a:r>
            <a:r>
              <a:rPr lang="en-US" dirty="0" smtClean="0"/>
              <a:t> type, and it takes place implicitly. </a:t>
            </a:r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895600"/>
            <a:ext cx="4876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short s = 10; 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num = s;   // conversion of s from short to int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float f = num; // conversion of num from int to float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double d = f;  // conversion of f from float to double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Casting</a:t>
            </a:r>
            <a:r>
              <a:rPr lang="en-US" dirty="0" smtClean="0"/>
              <a:t> is used to convert a </a:t>
            </a:r>
            <a:r>
              <a:rPr lang="en-US" i="1" dirty="0" smtClean="0"/>
              <a:t>wider</a:t>
            </a:r>
            <a:r>
              <a:rPr lang="en-US" dirty="0" smtClean="0"/>
              <a:t> type such as a </a:t>
            </a:r>
            <a:r>
              <a:rPr lang="en-US" sz="2000" dirty="0" smtClean="0">
                <a:latin typeface="Courier10 BT" pitchFamily="49" charset="0"/>
              </a:rPr>
              <a:t>double</a:t>
            </a:r>
            <a:r>
              <a:rPr lang="en-US" dirty="0" smtClean="0"/>
              <a:t> to a </a:t>
            </a:r>
            <a:r>
              <a:rPr lang="en-US" i="1" dirty="0" smtClean="0"/>
              <a:t>narrower</a:t>
            </a:r>
            <a:r>
              <a:rPr lang="en-US" dirty="0" smtClean="0"/>
              <a:t> type such as </a:t>
            </a:r>
            <a:r>
              <a:rPr lang="en-US" sz="2000" dirty="0" smtClean="0">
                <a:latin typeface="Courier10 BT" pitchFamily="49" charset="0"/>
              </a:rPr>
              <a:t>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cast</a:t>
            </a:r>
            <a:r>
              <a:rPr lang="en-US" dirty="0" smtClean="0"/>
              <a:t> is a data type enclosed within parentheses: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895600"/>
            <a:ext cx="27432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dirty="0" smtClean="0">
                <a:latin typeface="Courier10 BT" pitchFamily="49" charset="0"/>
              </a:rPr>
              <a:t>double d = 100.5; </a:t>
            </a:r>
          </a:p>
          <a:p>
            <a:pPr marL="0" lvl="1">
              <a:buNone/>
            </a:pPr>
            <a:r>
              <a:rPr lang="en-US" dirty="0" smtClean="0">
                <a:latin typeface="Courier10 BT" pitchFamily="49" charset="0"/>
              </a:rPr>
              <a:t>int </a:t>
            </a:r>
            <a:r>
              <a:rPr lang="en-US" dirty="0" err="1" smtClean="0">
                <a:latin typeface="Courier10 BT" pitchFamily="49" charset="0"/>
              </a:rPr>
              <a:t>i</a:t>
            </a:r>
            <a:r>
              <a:rPr lang="en-US" dirty="0" smtClean="0">
                <a:latin typeface="Courier10 BT" pitchFamily="49" charset="0"/>
              </a:rPr>
              <a:t> = </a:t>
            </a:r>
            <a:r>
              <a:rPr lang="en-US" b="1" dirty="0" smtClean="0">
                <a:latin typeface="Courier10 BT" pitchFamily="49" charset="0"/>
              </a:rPr>
              <a:t>(int) </a:t>
            </a:r>
            <a:r>
              <a:rPr lang="en-US" dirty="0" smtClean="0">
                <a:latin typeface="Courier10 BT" pitchFamily="49" charset="0"/>
              </a:rPr>
              <a:t>d;   // </a:t>
            </a:r>
            <a:r>
              <a:rPr lang="en-US" dirty="0" err="1" smtClean="0">
                <a:latin typeface="Courier10 BT" pitchFamily="49" charset="0"/>
              </a:rPr>
              <a:t>i</a:t>
            </a:r>
            <a:r>
              <a:rPr lang="en-US" dirty="0" smtClean="0">
                <a:latin typeface="Courier10 BT" pitchFamily="49" charset="0"/>
              </a:rPr>
              <a:t> = 100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and Casting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7" y="2296062"/>
            <a:ext cx="8480273" cy="212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r>
              <a:rPr lang="en-US" dirty="0" smtClean="0"/>
              <a:t> are the variables used in a constructor or method declaration.</a:t>
            </a:r>
          </a:p>
          <a:p>
            <a:r>
              <a:rPr lang="en-US" dirty="0" smtClean="0"/>
              <a:t>Example: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dirty="0" smtClean="0"/>
              <a:t>The </a:t>
            </a:r>
            <a:r>
              <a:rPr lang="en-US" sz="1800" dirty="0" err="1" smtClean="0">
                <a:latin typeface="Courier10 BT" pitchFamily="49" charset="0"/>
              </a:rPr>
              <a:t>Rectangle2D.Float</a:t>
            </a:r>
            <a:r>
              <a:rPr lang="en-US" dirty="0" smtClean="0"/>
              <a:t> constructor is declared as follows:</a:t>
            </a:r>
          </a:p>
          <a:p>
            <a:pPr lvl="2">
              <a:buNone/>
            </a:pPr>
            <a:r>
              <a:rPr lang="en-US" sz="1600" b="1" dirty="0" err="1" smtClean="0">
                <a:latin typeface="Courier10 BT" pitchFamily="49" charset="0"/>
              </a:rPr>
              <a:t>Rectangle2D.Float</a:t>
            </a:r>
            <a:r>
              <a:rPr lang="en-US" sz="1600" b="1" dirty="0" smtClean="0">
                <a:latin typeface="Courier10 BT" pitchFamily="49" charset="0"/>
              </a:rPr>
              <a:t>(float x, float y, float w, float h)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dirty="0" smtClean="0"/>
              <a:t>Here, </a:t>
            </a:r>
            <a:r>
              <a:rPr lang="en-US" dirty="0" smtClean="0">
                <a:latin typeface="Courier10 BT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10 BT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10 BT" pitchFamily="49" charset="0"/>
              </a:rPr>
              <a:t>w</a:t>
            </a:r>
            <a:r>
              <a:rPr lang="en-US" dirty="0" smtClean="0"/>
              <a:t> and </a:t>
            </a:r>
            <a:r>
              <a:rPr lang="en-US" dirty="0" smtClean="0">
                <a:latin typeface="Courier10 BT" pitchFamily="49" charset="0"/>
              </a:rPr>
              <a:t>h</a:t>
            </a:r>
            <a:r>
              <a:rPr lang="en-US" dirty="0" smtClean="0"/>
              <a:t> are parameters.</a:t>
            </a:r>
          </a:p>
          <a:p>
            <a:pPr lvl="2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14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sz="2000" dirty="0" err="1" smtClean="0">
                <a:latin typeface="Courier10 BT" pitchFamily="49" charset="0"/>
              </a:rPr>
              <a:t>Rectangle2D.Float</a:t>
            </a:r>
            <a:r>
              <a:rPr lang="en-US" sz="2000" dirty="0" smtClean="0">
                <a:latin typeface="Courier10 BT" pitchFamily="49" charset="0"/>
              </a:rPr>
              <a:t> </a:t>
            </a:r>
            <a:r>
              <a:rPr lang="en-US" dirty="0" smtClean="0"/>
              <a:t>object is created by passing arguments 50, 100, 200, and 300 to the constructor as follows: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Rectangle2D.Float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dirty="0" err="1" smtClean="0">
                <a:latin typeface="Courier10 BT" pitchFamily="49" charset="0"/>
              </a:rPr>
              <a:t>rect</a:t>
            </a:r>
            <a:r>
              <a:rPr lang="en-US" sz="1800" dirty="0" smtClean="0">
                <a:latin typeface="Courier10 BT" pitchFamily="49" charset="0"/>
              </a:rPr>
              <a:t> = new </a:t>
            </a:r>
            <a:r>
              <a:rPr lang="en-US" sz="1800" dirty="0" err="1" smtClean="0">
                <a:latin typeface="Courier10 BT" pitchFamily="49" charset="0"/>
              </a:rPr>
              <a:t>Rectangle2D.Float</a:t>
            </a:r>
            <a:r>
              <a:rPr lang="en-US" sz="1800" dirty="0" smtClean="0">
                <a:latin typeface="Courier10 BT" pitchFamily="49" charset="0"/>
              </a:rPr>
              <a:t> (50, 100, 200, 300);</a:t>
            </a:r>
          </a:p>
          <a:p>
            <a:r>
              <a:rPr lang="en-US" dirty="0" smtClean="0"/>
              <a:t>The arguments 50, 100, 200 and 300 are copied into the parameters </a:t>
            </a:r>
            <a:r>
              <a:rPr lang="en-US" dirty="0" smtClean="0">
                <a:latin typeface="Courier10 BT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10 BT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10 BT" pitchFamily="49" charset="0"/>
              </a:rPr>
              <a:t>w</a:t>
            </a:r>
            <a:r>
              <a:rPr lang="en-US" dirty="0" smtClean="0"/>
              <a:t>, and </a:t>
            </a:r>
            <a:r>
              <a:rPr lang="en-US" dirty="0" smtClean="0">
                <a:latin typeface="Courier10 BT" pitchFamily="49" charset="0"/>
              </a:rPr>
              <a:t>h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2" y="3496056"/>
            <a:ext cx="6025878" cy="2523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know the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dirty="0" smtClean="0"/>
              <a:t> and </a:t>
            </a:r>
            <a:r>
              <a:rPr lang="en-US" b="1" dirty="0" smtClean="0"/>
              <a:t>order</a:t>
            </a:r>
            <a:r>
              <a:rPr lang="en-US" dirty="0" smtClean="0"/>
              <a:t> of the parameters in the constructor or method, and pass in arguments that match that type and order. </a:t>
            </a:r>
          </a:p>
          <a:p>
            <a:r>
              <a:rPr lang="en-US" dirty="0" smtClean="0"/>
              <a:t>Besides primitive types, reference type arguments can also be passed into constructors and methods.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pass variables instead of literals as arguments to a constructor or method.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endParaRPr lang="en-US" sz="18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971800"/>
            <a:ext cx="6705600" cy="5847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float x = 50, y = 100, width = 200, height = 300;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Rectangle2D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rect_same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Rectangle2D.Float</a:t>
            </a:r>
            <a:r>
              <a:rPr lang="en-US" sz="1600" dirty="0" smtClean="0">
                <a:latin typeface="Courier10 BT" pitchFamily="49" charset="0"/>
              </a:rPr>
              <a:t> (x, y, width, height);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Primitive Data Types,  Identifiers, Literals, Strings, Constants</a:t>
            </a:r>
          </a:p>
          <a:p>
            <a:r>
              <a:rPr lang="en-US" sz="2800" dirty="0" smtClean="0"/>
              <a:t>Assignment Statements</a:t>
            </a:r>
          </a:p>
          <a:p>
            <a:r>
              <a:rPr lang="en-US" sz="2800" dirty="0" smtClean="0"/>
              <a:t>Conversion and Casting</a:t>
            </a:r>
          </a:p>
          <a:p>
            <a:r>
              <a:rPr lang="en-US" sz="2800" dirty="0" smtClean="0"/>
              <a:t>Using Constructors and Methods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latin typeface="Courier10 BT" pitchFamily="49" charset="0"/>
              </a:rPr>
              <a:t>Scanner</a:t>
            </a:r>
            <a:r>
              <a:rPr lang="en-US" sz="2800" dirty="0" smtClean="0"/>
              <a:t> Class</a:t>
            </a:r>
          </a:p>
          <a:p>
            <a:r>
              <a:rPr lang="en-US" sz="2800" dirty="0" smtClean="0"/>
              <a:t>Operators</a:t>
            </a:r>
          </a:p>
          <a:p>
            <a:r>
              <a:rPr lang="en-US" sz="2800" dirty="0" smtClean="0"/>
              <a:t>Classes and Packages</a:t>
            </a:r>
          </a:p>
          <a:p>
            <a:r>
              <a:rPr lang="en-US" sz="2800" dirty="0" smtClean="0"/>
              <a:t>Introduction to Digital Images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can return either a </a:t>
            </a:r>
            <a:r>
              <a:rPr lang="en-US" i="1" dirty="0" smtClean="0"/>
              <a:t>single</a:t>
            </a:r>
            <a:r>
              <a:rPr lang="en-US" dirty="0" smtClean="0"/>
              <a:t> value or none at all to the calling method. </a:t>
            </a:r>
          </a:p>
          <a:p>
            <a:r>
              <a:rPr lang="en-US" dirty="0" smtClean="0"/>
              <a:t>A method that does not return a result has a return type of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void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Constructors do not return any values, and so they do not have a return type.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Scanner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7265799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Scanner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</a:t>
            </a:r>
            <a:r>
              <a:rPr lang="en-US" i="1" dirty="0" smtClean="0"/>
              <a:t>read</a:t>
            </a:r>
            <a:r>
              <a:rPr lang="en-US" dirty="0" smtClean="0"/>
              <a:t> data from the console.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nextShort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10 BT" pitchFamily="49" charset="0"/>
              </a:rPr>
              <a:t>nextFloat</a:t>
            </a:r>
            <a:r>
              <a:rPr lang="en-US" sz="2000" dirty="0" smtClean="0"/>
              <a:t>,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Courier10 BT" pitchFamily="49" charset="0"/>
              </a:rPr>
              <a:t>nextLong</a:t>
            </a:r>
            <a:r>
              <a:rPr lang="en-US" dirty="0" smtClean="0"/>
              <a:t> methods in </a:t>
            </a:r>
            <a:r>
              <a:rPr lang="en-US" sz="2000" dirty="0" smtClean="0">
                <a:latin typeface="Courier10 BT" pitchFamily="49" charset="0"/>
              </a:rPr>
              <a:t>Scanner</a:t>
            </a:r>
            <a:r>
              <a:rPr lang="en-US" dirty="0" smtClean="0"/>
              <a:t> work similarly. </a:t>
            </a:r>
          </a:p>
          <a:p>
            <a:r>
              <a:rPr lang="en-US" dirty="0" smtClean="0"/>
              <a:t>Each of these methods (except </a:t>
            </a:r>
            <a:r>
              <a:rPr lang="en-US" sz="2000" dirty="0" err="1" smtClean="0">
                <a:latin typeface="Courier10 BT" pitchFamily="49" charset="0"/>
              </a:rPr>
              <a:t>nextLine</a:t>
            </a:r>
            <a:r>
              <a:rPr lang="en-US" sz="2000" dirty="0" smtClean="0">
                <a:latin typeface="Courier10 BT" pitchFamily="49" charset="0"/>
              </a:rPr>
              <a:t>()</a:t>
            </a:r>
            <a:r>
              <a:rPr lang="en-US" dirty="0" smtClean="0"/>
              <a:t>) reads a set of consecutive characters until a </a:t>
            </a:r>
            <a:r>
              <a:rPr lang="en-US" dirty="0" smtClean="0">
                <a:solidFill>
                  <a:srgbClr val="0070C0"/>
                </a:solidFill>
              </a:rPr>
              <a:t>whitespace</a:t>
            </a:r>
            <a:r>
              <a:rPr lang="en-US" dirty="0" smtClean="0"/>
              <a:t> (such as a blank or tab) is encountered. 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nextLine</a:t>
            </a:r>
            <a:r>
              <a:rPr lang="en-US" dirty="0" smtClean="0"/>
              <a:t> method reads all of the data that a user typed on a line.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10 BT" pitchFamily="49" charset="0"/>
              </a:rPr>
              <a:t>Scanner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scanner: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Scanner </a:t>
            </a:r>
            <a:r>
              <a:rPr lang="en-US" sz="1800" dirty="0" err="1" smtClean="0">
                <a:latin typeface="Courier10 BT" pitchFamily="49" charset="0"/>
              </a:rPr>
              <a:t>scanner</a:t>
            </a:r>
            <a:r>
              <a:rPr lang="en-US" sz="1800" dirty="0" smtClean="0">
                <a:latin typeface="Courier10 BT" pitchFamily="49" charset="0"/>
              </a:rPr>
              <a:t> = new Scanner(</a:t>
            </a:r>
            <a:r>
              <a:rPr lang="en-US" sz="1800" dirty="0" err="1" smtClean="0">
                <a:latin typeface="Courier10 BT" pitchFamily="49" charset="0"/>
              </a:rPr>
              <a:t>System.in</a:t>
            </a:r>
            <a:r>
              <a:rPr lang="en-US" sz="1800" dirty="0" smtClean="0">
                <a:latin typeface="Courier10 BT" pitchFamily="49" charset="0"/>
              </a:rPr>
              <a:t>);</a:t>
            </a:r>
          </a:p>
          <a:p>
            <a:r>
              <a:rPr lang="en-US" dirty="0" smtClean="0"/>
              <a:t>Read an integer from the console using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scanner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int </a:t>
            </a:r>
            <a:r>
              <a:rPr lang="en-US" sz="1800" dirty="0" err="1" smtClean="0">
                <a:latin typeface="Courier10 BT" pitchFamily="49" charset="0"/>
              </a:rPr>
              <a:t>number1</a:t>
            </a:r>
            <a:r>
              <a:rPr lang="en-US" sz="1800" dirty="0" smtClean="0">
                <a:latin typeface="Courier10 BT" pitchFamily="49" charset="0"/>
              </a:rPr>
              <a:t> = </a:t>
            </a:r>
            <a:r>
              <a:rPr lang="en-US" sz="1800" dirty="0" err="1" smtClean="0">
                <a:latin typeface="Courier10 BT" pitchFamily="49" charset="0"/>
              </a:rPr>
              <a:t>scanner.nextInt</a:t>
            </a:r>
            <a:r>
              <a:rPr lang="en-US" sz="1800" dirty="0" smtClean="0">
                <a:latin typeface="Courier10 BT" pitchFamily="49" charset="0"/>
              </a:rPr>
              <a:t>();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(A runtime error occurs if a different data type is entered.)</a:t>
            </a:r>
          </a:p>
          <a:p>
            <a:r>
              <a:rPr lang="en-US" dirty="0" smtClean="0"/>
              <a:t>Read a string from the console using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scanner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String </a:t>
            </a:r>
            <a:r>
              <a:rPr lang="en-US" sz="1800" dirty="0" err="1" smtClean="0">
                <a:latin typeface="Courier10 BT" pitchFamily="49" charset="0"/>
              </a:rPr>
              <a:t>string1</a:t>
            </a:r>
            <a:r>
              <a:rPr lang="en-US" sz="1800" dirty="0" smtClean="0">
                <a:latin typeface="Courier10 BT" pitchFamily="49" charset="0"/>
              </a:rPr>
              <a:t> = </a:t>
            </a:r>
            <a:r>
              <a:rPr lang="en-US" sz="1800" dirty="0" err="1" smtClean="0">
                <a:latin typeface="Courier10 BT" pitchFamily="49" charset="0"/>
              </a:rPr>
              <a:t>scanner.next</a:t>
            </a:r>
            <a:r>
              <a:rPr lang="en-US" sz="1800" dirty="0" smtClean="0">
                <a:latin typeface="Courier10 BT" pitchFamily="49" charset="0"/>
              </a:rPr>
              <a:t>();	</a:t>
            </a: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  		</a:t>
            </a:r>
            <a:r>
              <a:rPr lang="en-US" sz="2000" dirty="0" smtClean="0">
                <a:latin typeface="Courier10 BT" pitchFamily="49" charset="0"/>
              </a:rPr>
              <a:t>+  −  *  /  %</a:t>
            </a:r>
          </a:p>
          <a:p>
            <a:r>
              <a:rPr lang="en-US" dirty="0" smtClean="0"/>
              <a:t>Increment		</a:t>
            </a:r>
            <a:r>
              <a:rPr lang="en-US" sz="2000" dirty="0" smtClean="0">
                <a:latin typeface="Courier10 BT" pitchFamily="49" charset="0"/>
              </a:rPr>
              <a:t>++</a:t>
            </a:r>
          </a:p>
          <a:p>
            <a:r>
              <a:rPr lang="en-US" dirty="0" smtClean="0"/>
              <a:t>Decrement		</a:t>
            </a:r>
            <a:r>
              <a:rPr lang="en-US" sz="2000" dirty="0" smtClean="0">
                <a:latin typeface="Courier10 BT" pitchFamily="49" charset="0"/>
              </a:rPr>
              <a:t>--</a:t>
            </a:r>
          </a:p>
          <a:p>
            <a:r>
              <a:rPr lang="en-US" dirty="0" smtClean="0"/>
              <a:t>Assignment		</a:t>
            </a:r>
            <a:r>
              <a:rPr lang="en-US" sz="2000" dirty="0" smtClean="0">
                <a:latin typeface="Courier10 BT" pitchFamily="49" charset="0"/>
              </a:rPr>
              <a:t>−=   +=   *=   /= </a:t>
            </a:r>
            <a:endParaRPr lang="en-US" sz="20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Calculator.java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486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The program output is:</a:t>
            </a:r>
          </a:p>
          <a:p>
            <a:r>
              <a:rPr lang="en-US" sz="1200" dirty="0" smtClean="0">
                <a:latin typeface="Courier10 BT" pitchFamily="49" charset="0"/>
              </a:rPr>
              <a:t>Enter a </a:t>
            </a:r>
            <a:r>
              <a:rPr lang="en-US" sz="1200" dirty="0" err="1" smtClean="0">
                <a:latin typeface="Courier10 BT" pitchFamily="49" charset="0"/>
              </a:rPr>
              <a:t>number:10</a:t>
            </a:r>
            <a:endParaRPr lang="en-US" sz="1200" dirty="0" smtClean="0">
              <a:latin typeface="Courier10 BT" pitchFamily="49" charset="0"/>
            </a:endParaRPr>
          </a:p>
          <a:p>
            <a:r>
              <a:rPr lang="en-US" sz="1200" dirty="0" smtClean="0">
                <a:latin typeface="Courier10 BT" pitchFamily="49" charset="0"/>
              </a:rPr>
              <a:t>Enter another </a:t>
            </a:r>
            <a:r>
              <a:rPr lang="en-US" sz="1200" dirty="0" err="1" smtClean="0">
                <a:latin typeface="Courier10 BT" pitchFamily="49" charset="0"/>
              </a:rPr>
              <a:t>number:30.5</a:t>
            </a:r>
            <a:endParaRPr lang="en-US" sz="1200" dirty="0" smtClean="0">
              <a:latin typeface="Courier10 BT" pitchFamily="49" charset="0"/>
            </a:endParaRPr>
          </a:p>
          <a:p>
            <a:r>
              <a:rPr lang="en-US" sz="1200" dirty="0" smtClean="0">
                <a:latin typeface="Courier10 BT" pitchFamily="49" charset="0"/>
              </a:rPr>
              <a:t>The result is:-20.5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1447800"/>
            <a:ext cx="6172200" cy="40395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import </a:t>
            </a:r>
            <a:r>
              <a:rPr lang="en-US" sz="1600" dirty="0" err="1" smtClean="0">
                <a:latin typeface="Courier10 BT" pitchFamily="49" charset="0"/>
              </a:rPr>
              <a:t>java.util.Scanner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>
              <a:latin typeface="Courier10 BT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public class Calculator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	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 Scanner </a:t>
            </a:r>
            <a:r>
              <a:rPr lang="en-US" sz="1600" dirty="0" err="1" smtClean="0">
                <a:latin typeface="Courier10 BT" pitchFamily="49" charset="0"/>
              </a:rPr>
              <a:t>scanner</a:t>
            </a:r>
            <a:r>
              <a:rPr lang="en-US" sz="1600" dirty="0" smtClean="0">
                <a:latin typeface="Courier10 BT" pitchFamily="49" charset="0"/>
              </a:rPr>
              <a:t> = new Scanner (</a:t>
            </a:r>
            <a:r>
              <a:rPr lang="en-US" sz="1600" dirty="0" err="1" smtClean="0">
                <a:latin typeface="Courier10 BT" pitchFamily="49" charset="0"/>
              </a:rPr>
              <a:t>System.in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</a:t>
            </a:r>
            <a:r>
              <a:rPr lang="en-US" sz="1600" dirty="0" smtClean="0">
                <a:latin typeface="Courier10 BT" pitchFamily="49" charset="0"/>
              </a:rPr>
              <a:t>("Enter a number:");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 // read the number from the console into variable </a:t>
            </a:r>
            <a:r>
              <a:rPr lang="en-US" sz="1600" dirty="0" err="1" smtClean="0">
                <a:latin typeface="Courier10 BT" pitchFamily="49" charset="0"/>
              </a:rPr>
              <a:t>number1</a:t>
            </a:r>
            <a:endParaRPr lang="en-US" sz="1600" dirty="0" smtClean="0">
              <a:latin typeface="Courier10 BT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 double </a:t>
            </a:r>
            <a:r>
              <a:rPr lang="en-US" sz="1600" dirty="0" err="1" smtClean="0">
                <a:latin typeface="Courier10 BT" pitchFamily="49" charset="0"/>
              </a:rPr>
              <a:t>number1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scanner.nextDouble</a:t>
            </a:r>
            <a:r>
              <a:rPr lang="en-US" sz="1600" dirty="0" smtClean="0">
                <a:latin typeface="Courier10 BT" pitchFamily="49" charset="0"/>
              </a:rPr>
              <a:t>();	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</a:t>
            </a:r>
            <a:r>
              <a:rPr lang="en-US" sz="1600" dirty="0" smtClean="0">
                <a:latin typeface="Courier10 BT" pitchFamily="49" charset="0"/>
              </a:rPr>
              <a:t>("Enter another number:");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 // read the number from the console into variable </a:t>
            </a:r>
            <a:r>
              <a:rPr lang="en-US" sz="1600" dirty="0" err="1" smtClean="0">
                <a:latin typeface="Courier10 BT" pitchFamily="49" charset="0"/>
              </a:rPr>
              <a:t>number2</a:t>
            </a:r>
            <a:endParaRPr lang="en-US" sz="1600" dirty="0" smtClean="0">
              <a:latin typeface="Courier10 BT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 double </a:t>
            </a:r>
            <a:r>
              <a:rPr lang="en-US" sz="1600" dirty="0" err="1" smtClean="0">
                <a:latin typeface="Courier10 BT" pitchFamily="49" charset="0"/>
              </a:rPr>
              <a:t>number2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scanner.nextDouble</a:t>
            </a:r>
            <a:r>
              <a:rPr lang="en-US" sz="1600" dirty="0" smtClean="0">
                <a:latin typeface="Courier10 BT" pitchFamily="49" charset="0"/>
              </a:rPr>
              <a:t>();	   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("The result is:" +(</a:t>
            </a:r>
            <a:r>
              <a:rPr lang="en-US" sz="1600" dirty="0" err="1" smtClean="0">
                <a:latin typeface="Courier10 BT" pitchFamily="49" charset="0"/>
              </a:rPr>
              <a:t>number1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number2</a:t>
            </a:r>
            <a:r>
              <a:rPr lang="en-US" sz="1600" dirty="0" smtClean="0">
                <a:latin typeface="Courier10 BT" pitchFamily="49" charset="0"/>
              </a:rPr>
              <a:t>) )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single operand:</a:t>
            </a:r>
          </a:p>
          <a:p>
            <a:pPr lvl="1">
              <a:buNone/>
            </a:pPr>
            <a:r>
              <a:rPr lang="en-US" dirty="0" smtClean="0"/>
              <a:t>++ 	increment</a:t>
            </a:r>
          </a:p>
          <a:p>
            <a:pPr lvl="1">
              <a:buNone/>
            </a:pPr>
            <a:r>
              <a:rPr lang="en-US" dirty="0" smtClean="0"/>
              <a:t>−−		decrement</a:t>
            </a:r>
          </a:p>
          <a:p>
            <a:pPr lvl="1">
              <a:buNone/>
            </a:pPr>
            <a:r>
              <a:rPr lang="en-US" dirty="0" smtClean="0"/>
              <a:t>+ 		plus   (has no effect)</a:t>
            </a:r>
          </a:p>
          <a:p>
            <a:pPr lvl="1">
              <a:buNone/>
            </a:pPr>
            <a:r>
              <a:rPr lang="en-US" dirty="0" smtClean="0"/>
              <a:t>−		minus   (negates the operand)</a:t>
            </a:r>
          </a:p>
          <a:p>
            <a:r>
              <a:rPr lang="en-US" b="1" dirty="0" smtClean="0"/>
              <a:t>Increment</a:t>
            </a:r>
            <a:r>
              <a:rPr lang="en-US" dirty="0" smtClean="0"/>
              <a:t> operator is used to increase the value of a variable by 1: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++alpha;     // increment operator used in </a:t>
            </a:r>
            <a:r>
              <a:rPr lang="en-US" sz="1600" b="1" dirty="0" smtClean="0">
                <a:latin typeface="Courier10 BT" pitchFamily="49" charset="0"/>
              </a:rPr>
              <a:t>prefix</a:t>
            </a:r>
            <a:r>
              <a:rPr lang="en-US" sz="1600" dirty="0" smtClean="0">
                <a:latin typeface="Courier10 BT" pitchFamily="49" charset="0"/>
              </a:rPr>
              <a:t> position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alpha++;     // increment operator used in </a:t>
            </a:r>
            <a:r>
              <a:rPr lang="en-US" sz="1600" b="1" dirty="0" smtClean="0">
                <a:latin typeface="Courier10 BT" pitchFamily="49" charset="0"/>
              </a:rPr>
              <a:t>postfix</a:t>
            </a:r>
            <a:r>
              <a:rPr lang="en-US" sz="1600" dirty="0" smtClean="0">
                <a:latin typeface="Courier10 BT" pitchFamily="49" charset="0"/>
              </a:rPr>
              <a:t> position</a:t>
            </a:r>
          </a:p>
          <a:p>
            <a:r>
              <a:rPr lang="en-US" b="1" dirty="0" smtClean="0"/>
              <a:t>Decrement</a:t>
            </a:r>
            <a:r>
              <a:rPr lang="en-US" dirty="0" smtClean="0"/>
              <a:t> operator decreases a variable’s value by 1: 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--beta;	// decrement operator used in </a:t>
            </a:r>
            <a:r>
              <a:rPr lang="en-US" sz="1600" b="1" dirty="0" smtClean="0">
                <a:latin typeface="Courier10 BT" pitchFamily="49" charset="0"/>
              </a:rPr>
              <a:t>prefix</a:t>
            </a:r>
            <a:r>
              <a:rPr lang="en-US" sz="1600" dirty="0" smtClean="0">
                <a:latin typeface="Courier10 BT" pitchFamily="49" charset="0"/>
              </a:rPr>
              <a:t> position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beta--;	// decrement operator used in </a:t>
            </a:r>
            <a:r>
              <a:rPr lang="en-US" sz="1600" b="1" dirty="0" smtClean="0">
                <a:latin typeface="Courier10 BT" pitchFamily="49" charset="0"/>
              </a:rPr>
              <a:t>postfix</a:t>
            </a:r>
            <a:r>
              <a:rPr lang="en-US" sz="1600" dirty="0" smtClean="0">
                <a:latin typeface="Courier10 BT" pitchFamily="49" charset="0"/>
              </a:rPr>
              <a:t> position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10 BT" pitchFamily="49" charset="0"/>
              </a:rPr>
              <a:t>−=   +=   *=   /=  </a:t>
            </a:r>
            <a:r>
              <a:rPr lang="en-US" dirty="0" smtClean="0"/>
              <a:t>represent assignment statements in an abbreviated form.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These two statements are equivalent: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length = length + 5;    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length += 5;             // increment length by 5</a:t>
            </a:r>
          </a:p>
          <a:p>
            <a:pPr lvl="1"/>
            <a:r>
              <a:rPr lang="en-US" dirty="0" smtClean="0"/>
              <a:t>These two statements are also equivalent: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length = length * 10;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length *= 10;           // multiply length by 10 </a:t>
            </a:r>
          </a:p>
          <a:p>
            <a:r>
              <a:rPr lang="en-US" dirty="0" smtClean="0"/>
              <a:t>Other operators are used similarly.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A mnemonic to remember operator precedence: PUMAS</a:t>
            </a:r>
          </a:p>
          <a:p>
            <a:pPr lvl="1">
              <a:buNone/>
            </a:pPr>
            <a:endParaRPr lang="en-US" sz="1600" b="1" dirty="0" smtClean="0"/>
          </a:p>
          <a:p>
            <a:pPr lvl="1">
              <a:buNone/>
            </a:pPr>
            <a:r>
              <a:rPr lang="en-US" sz="1600" b="1" dirty="0" smtClean="0"/>
              <a:t>P</a:t>
            </a:r>
            <a:r>
              <a:rPr lang="en-US" sz="1600" dirty="0" smtClean="0"/>
              <a:t>	 </a:t>
            </a:r>
            <a:r>
              <a:rPr lang="en-US" sz="1600" b="1" u="sng" dirty="0" smtClean="0"/>
              <a:t>P</a:t>
            </a:r>
            <a:r>
              <a:rPr lang="en-US" sz="1600" dirty="0" smtClean="0"/>
              <a:t>arentheses  </a:t>
            </a:r>
            <a:r>
              <a:rPr lang="en-US" sz="1600" dirty="0" smtClean="0">
                <a:latin typeface="Courier10 BT" pitchFamily="49" charset="0"/>
              </a:rPr>
              <a:t>()</a:t>
            </a:r>
            <a:r>
              <a:rPr lang="en-US" sz="1600" dirty="0" smtClean="0"/>
              <a:t>,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u="sng" dirty="0" smtClean="0"/>
              <a:t>P</a:t>
            </a:r>
            <a:r>
              <a:rPr lang="en-US" sz="1600" dirty="0" smtClean="0"/>
              <a:t>ostfix</a:t>
            </a:r>
            <a:r>
              <a:rPr lang="en-US" sz="1600" dirty="0" smtClean="0">
                <a:latin typeface="Courier10 BT" pitchFamily="49" charset="0"/>
              </a:rPr>
              <a:t> a++ a-- </a:t>
            </a:r>
          </a:p>
          <a:p>
            <a:pPr lvl="1">
              <a:buNone/>
            </a:pPr>
            <a:r>
              <a:rPr lang="en-US" sz="1600" b="1" dirty="0" smtClean="0"/>
              <a:t>U</a:t>
            </a:r>
            <a:r>
              <a:rPr lang="en-US" sz="1600" dirty="0" smtClean="0"/>
              <a:t>	 </a:t>
            </a:r>
            <a:r>
              <a:rPr lang="en-US" sz="1600" b="1" u="sng" dirty="0" smtClean="0"/>
              <a:t>U</a:t>
            </a:r>
            <a:r>
              <a:rPr lang="en-US" sz="1600" dirty="0" smtClean="0"/>
              <a:t>nary operators   (except postfix)      </a:t>
            </a:r>
            <a:r>
              <a:rPr lang="en-US" sz="1600" dirty="0" smtClean="0">
                <a:latin typeface="Courier10 BT" pitchFamily="49" charset="0"/>
              </a:rPr>
              <a:t>+</a:t>
            </a:r>
            <a:r>
              <a:rPr lang="en-US" sz="1600" dirty="0" smtClean="0"/>
              <a:t>    </a:t>
            </a:r>
            <a:r>
              <a:rPr lang="en-US" sz="1600" dirty="0" smtClean="0">
                <a:latin typeface="Courier10 BT" pitchFamily="49" charset="0"/>
              </a:rPr>
              <a:t>−</a:t>
            </a:r>
            <a:r>
              <a:rPr lang="en-US" sz="1600" dirty="0" smtClean="0"/>
              <a:t>     </a:t>
            </a:r>
            <a:r>
              <a:rPr lang="en-US" sz="1600" dirty="0" smtClean="0">
                <a:latin typeface="Courier10 BT" pitchFamily="49" charset="0"/>
              </a:rPr>
              <a:t>++a   −−a</a:t>
            </a:r>
          </a:p>
          <a:p>
            <a:pPr lvl="1">
              <a:buNone/>
            </a:pPr>
            <a:r>
              <a:rPr lang="en-US" sz="1600" b="1" dirty="0" smtClean="0"/>
              <a:t>M</a:t>
            </a:r>
            <a:r>
              <a:rPr lang="en-US" sz="1600" dirty="0" smtClean="0"/>
              <a:t>	 </a:t>
            </a:r>
            <a:r>
              <a:rPr lang="en-US" sz="1600" b="1" u="sng" dirty="0" smtClean="0"/>
              <a:t>M</a:t>
            </a:r>
            <a:r>
              <a:rPr lang="en-US" sz="1600" dirty="0" smtClean="0"/>
              <a:t>ultiplication, division and </a:t>
            </a:r>
            <a:r>
              <a:rPr lang="en-US" sz="1600" b="1" u="sng" dirty="0" smtClean="0"/>
              <a:t>M</a:t>
            </a:r>
            <a:r>
              <a:rPr lang="en-US" sz="1600" dirty="0" smtClean="0"/>
              <a:t>odulus  </a:t>
            </a:r>
            <a:r>
              <a:rPr lang="en-US" sz="1600" dirty="0" smtClean="0">
                <a:latin typeface="Courier10 BT" pitchFamily="49" charset="0"/>
              </a:rPr>
              <a:t>*  /  %</a:t>
            </a:r>
          </a:p>
          <a:p>
            <a:pPr lvl="1">
              <a:buNone/>
            </a:pPr>
            <a:r>
              <a:rPr lang="en-US" sz="1600" b="1" dirty="0" smtClean="0"/>
              <a:t>A</a:t>
            </a:r>
            <a:r>
              <a:rPr lang="en-US" sz="1600" dirty="0" smtClean="0"/>
              <a:t>	 </a:t>
            </a:r>
            <a:r>
              <a:rPr lang="en-US" sz="1600" b="1" u="sng" dirty="0" smtClean="0"/>
              <a:t>A</a:t>
            </a:r>
            <a:r>
              <a:rPr lang="en-US" sz="1600" dirty="0" smtClean="0"/>
              <a:t>ddition &amp; subtraction     </a:t>
            </a:r>
            <a:r>
              <a:rPr lang="en-US" sz="1600" dirty="0" smtClean="0">
                <a:latin typeface="Courier10 BT" pitchFamily="49" charset="0"/>
              </a:rPr>
              <a:t>+ −</a:t>
            </a:r>
          </a:p>
          <a:p>
            <a:pPr lvl="1">
              <a:buNone/>
            </a:pPr>
            <a:r>
              <a:rPr lang="en-US" sz="1600" b="1" dirty="0" smtClean="0"/>
              <a:t>S</a:t>
            </a:r>
            <a:r>
              <a:rPr lang="en-US" sz="1600" dirty="0" smtClean="0"/>
              <a:t>	 </a:t>
            </a:r>
            <a:r>
              <a:rPr lang="en-US" sz="1600" b="1" u="sng" dirty="0" smtClean="0"/>
              <a:t>S</a:t>
            </a:r>
            <a:r>
              <a:rPr lang="en-US" sz="1600" dirty="0" smtClean="0"/>
              <a:t>pecial assignments   </a:t>
            </a:r>
            <a:r>
              <a:rPr lang="en-US" sz="1600" dirty="0" smtClean="0">
                <a:latin typeface="Courier10 BT" pitchFamily="49" charset="0"/>
              </a:rPr>
              <a:t> =  +=  −=  *=  /=  %=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7315994" y="28948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highest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3352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lowest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Evaluate: </a:t>
            </a:r>
            <a:r>
              <a:rPr lang="en-US" sz="1900" dirty="0" smtClean="0">
                <a:latin typeface="Courier10 BT" pitchFamily="49" charset="0"/>
              </a:rPr>
              <a:t>d = a * b++ + c;</a:t>
            </a:r>
          </a:p>
          <a:p>
            <a:pPr lvl="0"/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++</a:t>
            </a:r>
            <a:r>
              <a:rPr lang="en-US" dirty="0" smtClean="0"/>
              <a:t> operator is the most important of the operators in this expression. Add parentheses around </a:t>
            </a:r>
            <a:r>
              <a:rPr lang="en-US" dirty="0" smtClean="0">
                <a:latin typeface="Courier10 BT" pitchFamily="49" charset="0"/>
              </a:rPr>
              <a:t>b++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d = a * (b++) + c;</a:t>
            </a:r>
          </a:p>
          <a:p>
            <a:pPr lvl="0"/>
            <a:r>
              <a:rPr lang="en-US" dirty="0" smtClean="0"/>
              <a:t>Among the </a:t>
            </a:r>
            <a:r>
              <a:rPr lang="en-US" i="1" dirty="0" smtClean="0"/>
              <a:t>remaining</a:t>
            </a:r>
            <a:r>
              <a:rPr lang="en-US" dirty="0" smtClean="0"/>
              <a:t> operators (</a:t>
            </a:r>
            <a:r>
              <a:rPr lang="en-US" dirty="0" smtClean="0">
                <a:latin typeface="Courier10 BT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10 BT" pitchFamily="49" charset="0"/>
              </a:rPr>
              <a:t>+,</a:t>
            </a:r>
            <a:r>
              <a:rPr lang="en-US" dirty="0" smtClean="0"/>
              <a:t> and </a:t>
            </a:r>
            <a:r>
              <a:rPr lang="en-US" dirty="0" smtClean="0">
                <a:latin typeface="Courier10 BT" pitchFamily="49" charset="0"/>
              </a:rPr>
              <a:t>=)</a:t>
            </a:r>
            <a:r>
              <a:rPr lang="en-US" dirty="0" smtClean="0"/>
              <a:t>, </a:t>
            </a:r>
            <a:r>
              <a:rPr lang="en-US" dirty="0" smtClean="0">
                <a:latin typeface="Courier10 BT" pitchFamily="49" charset="0"/>
              </a:rPr>
              <a:t>*</a:t>
            </a:r>
            <a:r>
              <a:rPr lang="en-US" dirty="0" smtClean="0"/>
              <a:t> has greater importance. Add parentheses around </a:t>
            </a:r>
            <a:r>
              <a:rPr lang="en-US" dirty="0" smtClean="0">
                <a:latin typeface="Courier10 BT" pitchFamily="49" charset="0"/>
              </a:rPr>
              <a:t>*</a:t>
            </a:r>
            <a:r>
              <a:rPr lang="en-US" dirty="0" smtClean="0"/>
              <a:t>, and the two variables that use this operator: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d = (a * (b++)) + c; </a:t>
            </a:r>
          </a:p>
          <a:p>
            <a:pPr lvl="0"/>
            <a:r>
              <a:rPr lang="en-US" dirty="0" smtClean="0"/>
              <a:t>Since </a:t>
            </a:r>
            <a:r>
              <a:rPr lang="en-US" dirty="0" smtClean="0">
                <a:latin typeface="Courier10 BT" pitchFamily="49" charset="0"/>
              </a:rPr>
              <a:t>+</a:t>
            </a:r>
            <a:r>
              <a:rPr lang="en-US" dirty="0" smtClean="0"/>
              <a:t> has higher importance than </a:t>
            </a:r>
            <a:r>
              <a:rPr lang="en-US" dirty="0" smtClean="0">
                <a:latin typeface="Courier10 BT" pitchFamily="49" charset="0"/>
              </a:rPr>
              <a:t>=</a:t>
            </a:r>
            <a:r>
              <a:rPr lang="en-US" dirty="0" smtClean="0"/>
              <a:t>, add parentheses:</a:t>
            </a:r>
          </a:p>
          <a:p>
            <a:pPr lvl="1">
              <a:buNone/>
            </a:pPr>
            <a:r>
              <a:rPr lang="en-US" sz="1900" dirty="0" smtClean="0">
                <a:latin typeface="Courier10 BT" pitchFamily="49" charset="0"/>
              </a:rPr>
              <a:t>d = ((a * (b++)) + c);</a:t>
            </a:r>
          </a:p>
          <a:p>
            <a:r>
              <a:rPr lang="en-US" dirty="0" smtClean="0"/>
              <a:t>The expression is fully parenthesized now. </a:t>
            </a:r>
          </a:p>
          <a:p>
            <a:r>
              <a:rPr lang="en-US" dirty="0" smtClean="0"/>
              <a:t>Evaluate values in the inner parentheses before those in the outer parentheses.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short</a:t>
            </a:r>
            <a:r>
              <a:rPr lang="en-US" dirty="0" smtClean="0"/>
              <a:t>, and </a:t>
            </a:r>
            <a:r>
              <a:rPr lang="en-US" sz="1800" dirty="0" smtClean="0">
                <a:latin typeface="Courier10 BT" pitchFamily="49" charset="0"/>
              </a:rPr>
              <a:t>long</a:t>
            </a:r>
          </a:p>
          <a:p>
            <a:r>
              <a:rPr lang="en-US" dirty="0" smtClean="0"/>
              <a:t>Floating-point numbers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float</a:t>
            </a:r>
            <a:r>
              <a:rPr lang="en-US" dirty="0" smtClean="0"/>
              <a:t> and </a:t>
            </a:r>
            <a:r>
              <a:rPr lang="en-US" sz="1800" dirty="0" smtClean="0">
                <a:latin typeface="Courier10 BT" pitchFamily="49" charset="0"/>
              </a:rPr>
              <a:t>double</a:t>
            </a:r>
          </a:p>
          <a:p>
            <a:r>
              <a:rPr lang="en-US" dirty="0" smtClean="0"/>
              <a:t>Characters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char</a:t>
            </a:r>
          </a:p>
          <a:p>
            <a:r>
              <a:rPr lang="en-US" dirty="0" smtClean="0"/>
              <a:t>True/false values</a:t>
            </a:r>
          </a:p>
          <a:p>
            <a:pPr lvl="1"/>
            <a:r>
              <a:rPr lang="en-US" sz="1800" dirty="0" err="1" smtClean="0">
                <a:latin typeface="Courier10 BT" pitchFamily="49" charset="0"/>
              </a:rPr>
              <a:t>boolean</a:t>
            </a:r>
            <a:endParaRPr lang="en-US" sz="1800" dirty="0" smtClean="0">
              <a:latin typeface="Courier10 BT" pitchFamily="49" charset="0"/>
            </a:endParaRP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1600" i="1" dirty="0" smtClean="0">
                <a:solidFill>
                  <a:srgbClr val="7030A0"/>
                </a:solidFill>
                <a:latin typeface="Courier10 BT" pitchFamily="49" charset="0"/>
                <a:cs typeface="Times New Roman" pitchFamily="18" charset="0"/>
              </a:rPr>
              <a:t>int</a:t>
            </a:r>
            <a:r>
              <a:rPr lang="en-US" sz="16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commonly used for integers, and </a:t>
            </a:r>
            <a:r>
              <a:rPr lang="en-US" sz="1600" i="1" dirty="0" smtClean="0">
                <a:solidFill>
                  <a:srgbClr val="7030A0"/>
                </a:solidFill>
                <a:latin typeface="Courier10 BT" pitchFamily="49" charset="0"/>
                <a:cs typeface="Times New Roman" pitchFamily="18" charset="0"/>
              </a:rPr>
              <a:t>double</a:t>
            </a:r>
            <a:r>
              <a:rPr lang="en-US" sz="16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for floating-point numbers.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package</a:t>
            </a:r>
            <a:r>
              <a:rPr lang="en-US" dirty="0" smtClean="0"/>
              <a:t> is a directory containing a group of Java source files.</a:t>
            </a:r>
          </a:p>
          <a:p>
            <a:r>
              <a:rPr lang="en-US" dirty="0" smtClean="0"/>
              <a:t>A </a:t>
            </a:r>
            <a:r>
              <a:rPr lang="en-US" b="1" dirty="0" err="1" smtClean="0"/>
              <a:t>subpackage</a:t>
            </a:r>
            <a:r>
              <a:rPr lang="en-US" dirty="0" smtClean="0"/>
              <a:t> is a package that is inside another package.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600"/>
            <a:ext cx="6573421" cy="3483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a class that is in a different package from your program in </a:t>
            </a:r>
            <a:r>
              <a:rPr lang="en-US" u="sng" dirty="0" smtClean="0"/>
              <a:t>one</a:t>
            </a:r>
            <a:r>
              <a:rPr lang="en-US" dirty="0" smtClean="0"/>
              <a:t> of two ways:</a:t>
            </a:r>
            <a:endParaRPr lang="en-US" i="1" dirty="0" smtClean="0"/>
          </a:p>
          <a:p>
            <a:pPr lvl="1"/>
            <a:r>
              <a:rPr lang="en-US" dirty="0" smtClean="0"/>
              <a:t>Prefix the package name to the class name each time you use the class. </a:t>
            </a:r>
          </a:p>
          <a:p>
            <a:pPr lvl="2"/>
            <a:r>
              <a:rPr lang="en-US" dirty="0" smtClean="0"/>
              <a:t>Example: </a:t>
            </a:r>
            <a:r>
              <a:rPr lang="en-US" sz="1600" dirty="0" err="1" smtClean="0">
                <a:latin typeface="Courier10 BT" pitchFamily="49" charset="0"/>
              </a:rPr>
              <a:t>java.awt.Rectangle2D.Float</a:t>
            </a:r>
            <a:r>
              <a:rPr lang="en-US" sz="1600" dirty="0" smtClean="0">
                <a:latin typeface="Courier10 BT" pitchFamily="49" charset="0"/>
              </a:rPr>
              <a:t> </a:t>
            </a:r>
          </a:p>
          <a:p>
            <a:pPr lvl="2"/>
            <a:endParaRPr lang="en-US" sz="1600" dirty="0" smtClean="0">
              <a:latin typeface="Courier10 BT" pitchFamily="49" charset="0"/>
            </a:endParaRPr>
          </a:p>
          <a:p>
            <a:pPr lvl="1"/>
            <a:r>
              <a:rPr lang="en-US" dirty="0" smtClean="0"/>
              <a:t>Use an </a:t>
            </a:r>
            <a:r>
              <a:rPr lang="en-US" dirty="0" smtClean="0">
                <a:latin typeface="Courier10 BT" pitchFamily="49" charset="0"/>
              </a:rPr>
              <a:t>import</a:t>
            </a:r>
            <a:r>
              <a:rPr lang="en-US" dirty="0" smtClean="0"/>
              <a:t> statement at the start of the source code file.</a:t>
            </a:r>
          </a:p>
          <a:p>
            <a:pPr lvl="2"/>
            <a:r>
              <a:rPr lang="en-US" sz="1600" dirty="0" smtClean="0"/>
              <a:t>Example:  </a:t>
            </a:r>
            <a:r>
              <a:rPr lang="en-US" sz="1600" b="1" dirty="0" smtClean="0">
                <a:latin typeface="Courier10 BT" pitchFamily="49" charset="0"/>
              </a:rPr>
              <a:t>import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java.awt.geom.Rectangle2D.Float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lvl="2">
              <a:buNone/>
            </a:pPr>
            <a:r>
              <a:rPr lang="en-US" dirty="0" smtClean="0"/>
              <a:t>Don’t need to prefix the class name </a:t>
            </a:r>
            <a:r>
              <a:rPr lang="en-US" sz="1600" dirty="0" smtClean="0">
                <a:latin typeface="Courier10 BT" pitchFamily="49" charset="0"/>
              </a:rPr>
              <a:t>Rectangle2D.Float</a:t>
            </a:r>
            <a:r>
              <a:rPr lang="en-US" dirty="0" smtClean="0"/>
              <a:t> with the package name </a:t>
            </a:r>
            <a:r>
              <a:rPr lang="en-US" sz="1600" dirty="0" smtClean="0">
                <a:latin typeface="Courier10 BT" pitchFamily="49" charset="0"/>
              </a:rPr>
              <a:t>java.awt</a:t>
            </a:r>
            <a:r>
              <a:rPr lang="en-US" dirty="0" smtClean="0"/>
              <a:t> anywhere else in that file. 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import statements can also be specified in the same file.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wildcard</a:t>
            </a:r>
            <a:r>
              <a:rPr lang="en-US" dirty="0" smtClean="0"/>
              <a:t> </a:t>
            </a:r>
            <a:r>
              <a:rPr lang="en-US" b="1" dirty="0" smtClean="0"/>
              <a:t>operator</a:t>
            </a:r>
            <a:r>
              <a:rPr lang="en-US" dirty="0" smtClean="0"/>
              <a:t> (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*</a:t>
            </a:r>
            <a:r>
              <a:rPr lang="en-US" dirty="0" smtClean="0"/>
              <a:t>) can be used to import all classes in that package by using a single statement: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import </a:t>
            </a:r>
            <a:r>
              <a:rPr lang="en-US" sz="1800" dirty="0" err="1" smtClean="0">
                <a:latin typeface="Courier10 BT" pitchFamily="49" charset="0"/>
              </a:rPr>
              <a:t>java.awt.geom</a:t>
            </a:r>
            <a:r>
              <a:rPr lang="en-US" sz="1800" dirty="0" smtClean="0">
                <a:latin typeface="Courier10 BT" pitchFamily="49" charset="0"/>
              </a:rPr>
              <a:t>.*;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not import any of the classes in the </a:t>
            </a:r>
            <a:r>
              <a:rPr lang="en-US" dirty="0" err="1" smtClean="0"/>
              <a:t>subpackages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solidFill>
                  <a:srgbClr val="0070C0"/>
                </a:solidFill>
                <a:latin typeface="Courier10 BT" pitchFamily="49" charset="0"/>
              </a:rPr>
              <a:t>java.lang</a:t>
            </a:r>
            <a:r>
              <a:rPr lang="en-US" dirty="0" smtClean="0"/>
              <a:t> package containing the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Math</a:t>
            </a:r>
            <a:r>
              <a:rPr lang="en-US" dirty="0" smtClean="0"/>
              <a:t> and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String</a:t>
            </a:r>
            <a:r>
              <a:rPr lang="en-US" dirty="0" smtClean="0"/>
              <a:t> classes is loaded automatically by the </a:t>
            </a:r>
            <a:r>
              <a:rPr lang="en-US" dirty="0" err="1" smtClean="0"/>
              <a:t>JVM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Digital images (photographs and graphics) are stored as </a:t>
            </a:r>
            <a:r>
              <a:rPr lang="en-US" b="1" dirty="0" smtClean="0"/>
              <a:t>two-dimensional arrays</a:t>
            </a:r>
            <a:r>
              <a:rPr lang="en-US" dirty="0" smtClean="0"/>
              <a:t> of color values.</a:t>
            </a:r>
          </a:p>
          <a:p>
            <a:r>
              <a:rPr lang="en-US" dirty="0" smtClean="0"/>
              <a:t> Each color value is called a </a:t>
            </a:r>
            <a:r>
              <a:rPr lang="en-US" b="1" dirty="0" smtClean="0"/>
              <a:t>pixel</a:t>
            </a:r>
            <a:r>
              <a:rPr lang="en-US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35452"/>
            <a:ext cx="2639664" cy="293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37086"/>
            <a:ext cx="3429000" cy="3635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RGB</a:t>
            </a:r>
            <a:r>
              <a:rPr lang="en-US" dirty="0" smtClean="0"/>
              <a:t> Color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color information stored in the pixel of an image displayed as a color on a screen pixel?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color model</a:t>
            </a:r>
            <a:r>
              <a:rPr lang="en-US" dirty="0" smtClean="0"/>
              <a:t> consists of a specific set of primary colors.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RGB</a:t>
            </a:r>
            <a:r>
              <a:rPr lang="en-US" b="1" dirty="0" smtClean="0"/>
              <a:t> color model</a:t>
            </a:r>
            <a:r>
              <a:rPr lang="en-US" dirty="0" smtClean="0"/>
              <a:t>, used in computers and television, has </a:t>
            </a:r>
            <a:r>
              <a:rPr lang="en-US" i="1" dirty="0" smtClean="0"/>
              <a:t>red</a:t>
            </a:r>
            <a:r>
              <a:rPr lang="en-US" dirty="0" smtClean="0"/>
              <a:t>, </a:t>
            </a:r>
            <a:r>
              <a:rPr lang="en-US" i="1" dirty="0" smtClean="0"/>
              <a:t>green</a:t>
            </a:r>
            <a:r>
              <a:rPr lang="en-US" dirty="0" smtClean="0"/>
              <a:t>, and </a:t>
            </a:r>
            <a:r>
              <a:rPr lang="en-US" i="1" dirty="0" smtClean="0"/>
              <a:t>blue</a:t>
            </a:r>
            <a:r>
              <a:rPr lang="en-US" dirty="0" smtClean="0"/>
              <a:t> as its primary colors. </a:t>
            </a:r>
          </a:p>
          <a:p>
            <a:r>
              <a:rPr lang="en-US" dirty="0" smtClean="0"/>
              <a:t>Combining these colors in different proportions produces other shades such as yellow, orange, brown, cyan, white and many others.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Image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sample</a:t>
            </a:r>
            <a:r>
              <a:rPr lang="en-US" dirty="0" smtClean="0"/>
              <a:t> is a value of the red, blue, or green components in a pixel.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RGB</a:t>
            </a:r>
            <a:r>
              <a:rPr lang="en-US" dirty="0" smtClean="0"/>
              <a:t> color image has three samples for every pixel, whereas a gray scale image has one sample per pixel.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channel</a:t>
            </a:r>
            <a:r>
              <a:rPr lang="en-US" dirty="0" smtClean="0"/>
              <a:t> refers to one particular component of </a:t>
            </a:r>
            <a:r>
              <a:rPr lang="en-US" i="1" dirty="0" smtClean="0"/>
              <a:t>every</a:t>
            </a:r>
            <a:r>
              <a:rPr lang="en-US" dirty="0" smtClean="0"/>
              <a:t> pixel in a picture. </a:t>
            </a:r>
          </a:p>
          <a:p>
            <a:r>
              <a:rPr lang="en-US" dirty="0" smtClean="0"/>
              <a:t>An RGB image has three channels. </a:t>
            </a:r>
          </a:p>
          <a:p>
            <a:r>
              <a:rPr lang="en-US" dirty="0" smtClean="0"/>
              <a:t>Some images can have a fourth channel known as </a:t>
            </a:r>
            <a:r>
              <a:rPr lang="en-US" i="1" dirty="0" smtClean="0"/>
              <a:t>alpha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alpha</a:t>
            </a:r>
            <a:r>
              <a:rPr lang="en-US" dirty="0" smtClean="0"/>
              <a:t> channel specifies the transparency of pixels an image.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10 BT" pitchFamily="49" charset="0"/>
              </a:rPr>
              <a:t>ColorComponentDisplay.java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Program Output:</a:t>
            </a:r>
            <a:endParaRPr lang="en-US" sz="1000" dirty="0" smtClean="0">
              <a:latin typeface="Courier10 BT" pitchFamily="49" charset="0"/>
            </a:endParaRPr>
          </a:p>
          <a:p>
            <a:r>
              <a:rPr lang="en-US" sz="1000" dirty="0" smtClean="0">
                <a:latin typeface="Courier10 BT" pitchFamily="49" charset="0"/>
              </a:rPr>
              <a:t>White: </a:t>
            </a:r>
            <a:r>
              <a:rPr lang="en-US" sz="1000" dirty="0" err="1" smtClean="0">
                <a:latin typeface="Courier10 BT" pitchFamily="49" charset="0"/>
              </a:rPr>
              <a:t>java.awt.Color</a:t>
            </a:r>
            <a:r>
              <a:rPr lang="en-US" sz="1000" dirty="0" smtClean="0">
                <a:latin typeface="Courier10 BT" pitchFamily="49" charset="0"/>
              </a:rPr>
              <a:t>[r=</a:t>
            </a:r>
            <a:r>
              <a:rPr lang="en-US" sz="1000" dirty="0" err="1" smtClean="0">
                <a:latin typeface="Courier10 BT" pitchFamily="49" charset="0"/>
              </a:rPr>
              <a:t>255,g</a:t>
            </a:r>
            <a:r>
              <a:rPr lang="en-US" sz="1000" dirty="0" smtClean="0">
                <a:latin typeface="Courier10 BT" pitchFamily="49" charset="0"/>
              </a:rPr>
              <a:t>=</a:t>
            </a:r>
            <a:r>
              <a:rPr lang="en-US" sz="1000" dirty="0" err="1" smtClean="0">
                <a:latin typeface="Courier10 BT" pitchFamily="49" charset="0"/>
              </a:rPr>
              <a:t>255,b</a:t>
            </a:r>
            <a:r>
              <a:rPr lang="en-US" sz="1000" dirty="0" smtClean="0">
                <a:latin typeface="Courier10 BT" pitchFamily="49" charset="0"/>
              </a:rPr>
              <a:t>=255]</a:t>
            </a:r>
          </a:p>
          <a:p>
            <a:r>
              <a:rPr lang="en-US" sz="1000" dirty="0" smtClean="0">
                <a:latin typeface="Courier10 BT" pitchFamily="49" charset="0"/>
              </a:rPr>
              <a:t>Black:  </a:t>
            </a:r>
            <a:r>
              <a:rPr lang="en-US" sz="1000" dirty="0" err="1" smtClean="0">
                <a:latin typeface="Courier10 BT" pitchFamily="49" charset="0"/>
              </a:rPr>
              <a:t>java.awt.Color</a:t>
            </a:r>
            <a:r>
              <a:rPr lang="en-US" sz="1000" dirty="0" smtClean="0">
                <a:latin typeface="Courier10 BT" pitchFamily="49" charset="0"/>
              </a:rPr>
              <a:t>[r=</a:t>
            </a:r>
            <a:r>
              <a:rPr lang="en-US" sz="1000" dirty="0" err="1" smtClean="0">
                <a:latin typeface="Courier10 BT" pitchFamily="49" charset="0"/>
              </a:rPr>
              <a:t>0,g</a:t>
            </a:r>
            <a:r>
              <a:rPr lang="en-US" sz="1000" dirty="0" smtClean="0">
                <a:latin typeface="Courier10 BT" pitchFamily="49" charset="0"/>
              </a:rPr>
              <a:t>=</a:t>
            </a:r>
            <a:r>
              <a:rPr lang="en-US" sz="1000" dirty="0" err="1" smtClean="0">
                <a:latin typeface="Courier10 BT" pitchFamily="49" charset="0"/>
              </a:rPr>
              <a:t>0,b</a:t>
            </a:r>
            <a:r>
              <a:rPr lang="en-US" sz="1000" dirty="0" smtClean="0">
                <a:latin typeface="Courier10 BT" pitchFamily="49" charset="0"/>
              </a:rPr>
              <a:t>=0]</a:t>
            </a:r>
          </a:p>
          <a:p>
            <a:r>
              <a:rPr lang="en-US" sz="1000" dirty="0" smtClean="0">
                <a:latin typeface="Courier10 BT" pitchFamily="49" charset="0"/>
              </a:rPr>
              <a:t>Red:    </a:t>
            </a:r>
            <a:r>
              <a:rPr lang="en-US" sz="1000" dirty="0" err="1" smtClean="0">
                <a:latin typeface="Courier10 BT" pitchFamily="49" charset="0"/>
              </a:rPr>
              <a:t>java.awt.Color</a:t>
            </a:r>
            <a:r>
              <a:rPr lang="en-US" sz="1000" dirty="0" smtClean="0">
                <a:latin typeface="Courier10 BT" pitchFamily="49" charset="0"/>
              </a:rPr>
              <a:t>[r=</a:t>
            </a:r>
            <a:r>
              <a:rPr lang="en-US" sz="1000" dirty="0" err="1" smtClean="0">
                <a:latin typeface="Courier10 BT" pitchFamily="49" charset="0"/>
              </a:rPr>
              <a:t>255,g</a:t>
            </a:r>
            <a:r>
              <a:rPr lang="en-US" sz="1000" dirty="0" smtClean="0">
                <a:latin typeface="Courier10 BT" pitchFamily="49" charset="0"/>
              </a:rPr>
              <a:t>=</a:t>
            </a:r>
            <a:r>
              <a:rPr lang="en-US" sz="1000" dirty="0" err="1" smtClean="0">
                <a:latin typeface="Courier10 BT" pitchFamily="49" charset="0"/>
              </a:rPr>
              <a:t>0,b</a:t>
            </a:r>
            <a:r>
              <a:rPr lang="en-US" sz="1000" dirty="0" smtClean="0">
                <a:latin typeface="Courier10 BT" pitchFamily="49" charset="0"/>
              </a:rPr>
              <a:t>=0]</a:t>
            </a:r>
          </a:p>
          <a:p>
            <a:r>
              <a:rPr lang="en-US" sz="1000" dirty="0" smtClean="0">
                <a:latin typeface="Courier10 BT" pitchFamily="49" charset="0"/>
              </a:rPr>
              <a:t>Green:  </a:t>
            </a:r>
            <a:r>
              <a:rPr lang="en-US" sz="1000" dirty="0" err="1" smtClean="0">
                <a:latin typeface="Courier10 BT" pitchFamily="49" charset="0"/>
              </a:rPr>
              <a:t>java.awt.Color</a:t>
            </a:r>
            <a:r>
              <a:rPr lang="en-US" sz="1000" dirty="0" smtClean="0">
                <a:latin typeface="Courier10 BT" pitchFamily="49" charset="0"/>
              </a:rPr>
              <a:t>[r=</a:t>
            </a:r>
            <a:r>
              <a:rPr lang="en-US" sz="1000" dirty="0" err="1" smtClean="0">
                <a:latin typeface="Courier10 BT" pitchFamily="49" charset="0"/>
              </a:rPr>
              <a:t>0,g</a:t>
            </a:r>
            <a:r>
              <a:rPr lang="en-US" sz="1000" dirty="0" smtClean="0">
                <a:latin typeface="Courier10 BT" pitchFamily="49" charset="0"/>
              </a:rPr>
              <a:t>=</a:t>
            </a:r>
            <a:r>
              <a:rPr lang="en-US" sz="1000" dirty="0" err="1" smtClean="0">
                <a:latin typeface="Courier10 BT" pitchFamily="49" charset="0"/>
              </a:rPr>
              <a:t>255,b</a:t>
            </a:r>
            <a:r>
              <a:rPr lang="en-US" sz="1000" dirty="0" smtClean="0">
                <a:latin typeface="Courier10 BT" pitchFamily="49" charset="0"/>
              </a:rPr>
              <a:t>=0]</a:t>
            </a:r>
          </a:p>
          <a:p>
            <a:r>
              <a:rPr lang="en-US" sz="1000" dirty="0" smtClean="0">
                <a:latin typeface="Courier10 BT" pitchFamily="49" charset="0"/>
              </a:rPr>
              <a:t>Blue:   </a:t>
            </a:r>
            <a:r>
              <a:rPr lang="en-US" sz="1000" dirty="0" err="1" smtClean="0">
                <a:latin typeface="Courier10 BT" pitchFamily="49" charset="0"/>
              </a:rPr>
              <a:t>java.awt.Color</a:t>
            </a:r>
            <a:r>
              <a:rPr lang="en-US" sz="1000" dirty="0" smtClean="0">
                <a:latin typeface="Courier10 BT" pitchFamily="49" charset="0"/>
              </a:rPr>
              <a:t>[r=</a:t>
            </a:r>
            <a:r>
              <a:rPr lang="en-US" sz="1000" dirty="0" err="1" smtClean="0">
                <a:latin typeface="Courier10 BT" pitchFamily="49" charset="0"/>
              </a:rPr>
              <a:t>0,g</a:t>
            </a:r>
            <a:r>
              <a:rPr lang="en-US" sz="1000" dirty="0" smtClean="0">
                <a:latin typeface="Courier10 BT" pitchFamily="49" charset="0"/>
              </a:rPr>
              <a:t>=</a:t>
            </a:r>
            <a:r>
              <a:rPr lang="en-US" sz="1000" dirty="0" err="1" smtClean="0">
                <a:latin typeface="Courier10 BT" pitchFamily="49" charset="0"/>
              </a:rPr>
              <a:t>0,b</a:t>
            </a:r>
            <a:r>
              <a:rPr lang="en-US" sz="1000" dirty="0" smtClean="0">
                <a:latin typeface="Courier10 BT" pitchFamily="49" charset="0"/>
              </a:rPr>
              <a:t>=255]</a:t>
            </a:r>
          </a:p>
          <a:p>
            <a:r>
              <a:rPr lang="en-US" sz="1000" dirty="0" smtClean="0">
                <a:latin typeface="Courier10 BT" pitchFamily="49" charset="0"/>
              </a:rPr>
              <a:t>Yellow: </a:t>
            </a:r>
            <a:r>
              <a:rPr lang="en-US" sz="1000" dirty="0" err="1" smtClean="0">
                <a:latin typeface="Courier10 BT" pitchFamily="49" charset="0"/>
              </a:rPr>
              <a:t>java.awt.Color</a:t>
            </a:r>
            <a:r>
              <a:rPr lang="en-US" sz="1000" dirty="0" smtClean="0">
                <a:latin typeface="Courier10 BT" pitchFamily="49" charset="0"/>
              </a:rPr>
              <a:t>[r=</a:t>
            </a:r>
            <a:r>
              <a:rPr lang="en-US" sz="1000" dirty="0" err="1" smtClean="0">
                <a:latin typeface="Courier10 BT" pitchFamily="49" charset="0"/>
              </a:rPr>
              <a:t>255,g</a:t>
            </a:r>
            <a:r>
              <a:rPr lang="en-US" sz="1000" dirty="0" smtClean="0">
                <a:latin typeface="Courier10 BT" pitchFamily="49" charset="0"/>
              </a:rPr>
              <a:t>=</a:t>
            </a:r>
            <a:r>
              <a:rPr lang="en-US" sz="1000" dirty="0" err="1" smtClean="0">
                <a:latin typeface="Courier10 BT" pitchFamily="49" charset="0"/>
              </a:rPr>
              <a:t>255,b</a:t>
            </a:r>
            <a:r>
              <a:rPr lang="en-US" sz="1000" dirty="0" smtClean="0">
                <a:latin typeface="Courier10 BT" pitchFamily="49" charset="0"/>
              </a:rPr>
              <a:t>=0]</a:t>
            </a:r>
          </a:p>
          <a:p>
            <a:r>
              <a:rPr lang="en-US" sz="1000" dirty="0" smtClean="0">
                <a:latin typeface="Courier10 BT" pitchFamily="49" charset="0"/>
              </a:rPr>
              <a:t>Orange: </a:t>
            </a:r>
            <a:r>
              <a:rPr lang="en-US" sz="1000" dirty="0" err="1" smtClean="0">
                <a:latin typeface="Courier10 BT" pitchFamily="49" charset="0"/>
              </a:rPr>
              <a:t>java.awt.Color</a:t>
            </a:r>
            <a:r>
              <a:rPr lang="en-US" sz="1000" dirty="0" smtClean="0">
                <a:latin typeface="Courier10 BT" pitchFamily="49" charset="0"/>
              </a:rPr>
              <a:t>[r=</a:t>
            </a:r>
            <a:r>
              <a:rPr lang="en-US" sz="1000" dirty="0" err="1" smtClean="0">
                <a:latin typeface="Courier10 BT" pitchFamily="49" charset="0"/>
              </a:rPr>
              <a:t>255,g</a:t>
            </a:r>
            <a:r>
              <a:rPr lang="en-US" sz="1000" dirty="0" smtClean="0">
                <a:latin typeface="Courier10 BT" pitchFamily="49" charset="0"/>
              </a:rPr>
              <a:t>=</a:t>
            </a:r>
            <a:r>
              <a:rPr lang="en-US" sz="1000" dirty="0" err="1" smtClean="0">
                <a:latin typeface="Courier10 BT" pitchFamily="49" charset="0"/>
              </a:rPr>
              <a:t>200,b</a:t>
            </a:r>
            <a:r>
              <a:rPr lang="en-US" sz="1000" dirty="0" smtClean="0">
                <a:latin typeface="Courier10 BT" pitchFamily="49" charset="0"/>
              </a:rPr>
              <a:t>=0]</a:t>
            </a:r>
          </a:p>
          <a:p>
            <a:r>
              <a:rPr lang="en-US" sz="1000" dirty="0" smtClean="0">
                <a:latin typeface="Courier10 BT" pitchFamily="49" charset="0"/>
              </a:rPr>
              <a:t>Pink:   </a:t>
            </a:r>
            <a:r>
              <a:rPr lang="en-US" sz="1000" dirty="0" err="1" smtClean="0">
                <a:latin typeface="Courier10 BT" pitchFamily="49" charset="0"/>
              </a:rPr>
              <a:t>java.awt.Color</a:t>
            </a:r>
            <a:r>
              <a:rPr lang="en-US" sz="1000" dirty="0" smtClean="0">
                <a:latin typeface="Courier10 BT" pitchFamily="49" charset="0"/>
              </a:rPr>
              <a:t>[r=</a:t>
            </a:r>
            <a:r>
              <a:rPr lang="en-US" sz="1000" dirty="0" err="1" smtClean="0">
                <a:latin typeface="Courier10 BT" pitchFamily="49" charset="0"/>
              </a:rPr>
              <a:t>255,g</a:t>
            </a:r>
            <a:r>
              <a:rPr lang="en-US" sz="1000" dirty="0" smtClean="0">
                <a:latin typeface="Courier10 BT" pitchFamily="49" charset="0"/>
              </a:rPr>
              <a:t>=</a:t>
            </a:r>
            <a:r>
              <a:rPr lang="en-US" sz="1000" dirty="0" err="1" smtClean="0">
                <a:latin typeface="Courier10 BT" pitchFamily="49" charset="0"/>
              </a:rPr>
              <a:t>175,b</a:t>
            </a:r>
            <a:r>
              <a:rPr lang="en-US" sz="1000" dirty="0" smtClean="0">
                <a:latin typeface="Courier10 BT" pitchFamily="49" charset="0"/>
              </a:rPr>
              <a:t>=175]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1371600"/>
            <a:ext cx="5029200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import </a:t>
            </a:r>
            <a:r>
              <a:rPr lang="en-US" sz="1600" dirty="0" err="1" smtClean="0">
                <a:latin typeface="Courier10 BT" pitchFamily="49" charset="0"/>
              </a:rPr>
              <a:t>java.awt.Color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 public class </a:t>
            </a:r>
            <a:r>
              <a:rPr lang="en-US" sz="1600" dirty="0" err="1" smtClean="0">
                <a:latin typeface="Courier10 BT" pitchFamily="49" charset="0"/>
              </a:rPr>
              <a:t>ColorComponentDisplay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("White:  " +</a:t>
            </a:r>
            <a:r>
              <a:rPr lang="en-US" sz="1600" dirty="0" err="1" smtClean="0">
                <a:latin typeface="Courier10 BT" pitchFamily="49" charset="0"/>
              </a:rPr>
              <a:t>Color.WHITE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("Black:  " +</a:t>
            </a:r>
            <a:r>
              <a:rPr lang="en-US" sz="1600" dirty="0" err="1" smtClean="0">
                <a:latin typeface="Courier10 BT" pitchFamily="49" charset="0"/>
              </a:rPr>
              <a:t>Color.BLACK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("Red:    " +</a:t>
            </a:r>
            <a:r>
              <a:rPr lang="en-US" sz="1600" dirty="0" err="1" smtClean="0">
                <a:latin typeface="Courier10 BT" pitchFamily="49" charset="0"/>
              </a:rPr>
              <a:t>Color.RED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("Green:  " +</a:t>
            </a:r>
            <a:r>
              <a:rPr lang="en-US" sz="1600" dirty="0" err="1" smtClean="0">
                <a:latin typeface="Courier10 BT" pitchFamily="49" charset="0"/>
              </a:rPr>
              <a:t>Color.GREEN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("Blue:   " +</a:t>
            </a:r>
            <a:r>
              <a:rPr lang="en-US" sz="1600" dirty="0" err="1" smtClean="0">
                <a:latin typeface="Courier10 BT" pitchFamily="49" charset="0"/>
              </a:rPr>
              <a:t>Color.BLUE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("Yellow: " +</a:t>
            </a:r>
            <a:r>
              <a:rPr lang="en-US" sz="1600" dirty="0" err="1" smtClean="0">
                <a:latin typeface="Courier10 BT" pitchFamily="49" charset="0"/>
              </a:rPr>
              <a:t>Color.YELLOW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("Orange: " +</a:t>
            </a:r>
            <a:r>
              <a:rPr lang="en-US" sz="1600" dirty="0" err="1" smtClean="0">
                <a:latin typeface="Courier10 BT" pitchFamily="49" charset="0"/>
              </a:rPr>
              <a:t>Color.ORANGE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("Pink:   " +</a:t>
            </a:r>
            <a:r>
              <a:rPr lang="en-US" sz="1600" dirty="0" err="1" smtClean="0">
                <a:latin typeface="Courier10 BT" pitchFamily="49" charset="0"/>
              </a:rPr>
              <a:t>Color.PINK</a:t>
            </a:r>
            <a:r>
              <a:rPr lang="en-US" sz="1600" dirty="0" smtClean="0">
                <a:latin typeface="Courier10 BT" pitchFamily="49" charset="0"/>
              </a:rPr>
              <a:t>);		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}	    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}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bits needed to store a sample is called </a:t>
            </a:r>
            <a:r>
              <a:rPr lang="en-US" b="1" dirty="0" smtClean="0"/>
              <a:t>bit depth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Each sample is a number in the range 0 to 255 and it can be stored in 8 bits. </a:t>
            </a:r>
          </a:p>
          <a:p>
            <a:r>
              <a:rPr lang="en-US" dirty="0" smtClean="0"/>
              <a:t>For example, a white pixel in an 8-bit </a:t>
            </a:r>
            <a:r>
              <a:rPr lang="en-US" dirty="0" err="1" smtClean="0"/>
              <a:t>RGB</a:t>
            </a:r>
            <a:r>
              <a:rPr lang="en-US" dirty="0" smtClean="0"/>
              <a:t> color image has samples (255, 255, 255), and a black pixel has samples (0, 0, 0). </a:t>
            </a:r>
          </a:p>
          <a:p>
            <a:r>
              <a:rPr lang="en-US" dirty="0" smtClean="0"/>
              <a:t>Since a pixel has three samples in an </a:t>
            </a:r>
            <a:r>
              <a:rPr lang="en-US" dirty="0" err="1" smtClean="0"/>
              <a:t>RGB</a:t>
            </a:r>
            <a:r>
              <a:rPr lang="en-US" dirty="0" smtClean="0"/>
              <a:t> image, a total of 24 bits is used to represent the color of each pixel. </a:t>
            </a:r>
          </a:p>
          <a:p>
            <a:r>
              <a:rPr lang="en-US" dirty="0" smtClean="0"/>
              <a:t>If the alpha channel is also present, each pixel has 32 bits.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color image using the </a:t>
            </a:r>
            <a:r>
              <a:rPr lang="en-US" dirty="0" err="1" smtClean="0"/>
              <a:t>RGB</a:t>
            </a:r>
            <a:r>
              <a:rPr lang="en-US" dirty="0" smtClean="0"/>
              <a:t> color model has a bit depth of 8 bits per channel. What is the total number of colors that can be displayed using this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Resolution</a:t>
            </a:r>
            <a:r>
              <a:rPr lang="en-US" dirty="0" smtClean="0"/>
              <a:t> is the total number of pixels in an image. </a:t>
            </a:r>
          </a:p>
          <a:p>
            <a:pPr lvl="1"/>
            <a:r>
              <a:rPr lang="en-US" dirty="0" smtClean="0"/>
              <a:t>An image that is 300 pixels wide and 400 pixels high has a resolution of 120,000 pixels.</a:t>
            </a:r>
          </a:p>
          <a:p>
            <a:r>
              <a:rPr lang="en-US" dirty="0" smtClean="0"/>
              <a:t>How are clarity and size affected if the number of pixels in an image is increased?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Initializing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Declaration</a:t>
            </a:r>
            <a:r>
              <a:rPr lang="en-US" dirty="0" smtClean="0"/>
              <a:t>: reserves memory for the variable.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smtClean="0"/>
              <a:t>an initial value given to the variable before it is used.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Declaring an integer variable called </a:t>
            </a:r>
            <a:r>
              <a:rPr lang="en-US" sz="1800" dirty="0" err="1" smtClean="0">
                <a:solidFill>
                  <a:srgbClr val="0070C0"/>
                </a:solidFill>
                <a:latin typeface="Courier10 BT" pitchFamily="49" charset="0"/>
              </a:rPr>
              <a:t>num1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b="1" dirty="0" smtClean="0">
                <a:latin typeface="Courier10 BT" pitchFamily="49" charset="0"/>
              </a:rPr>
              <a:t>int</a:t>
            </a:r>
            <a:r>
              <a:rPr lang="en-US" dirty="0" smtClean="0">
                <a:latin typeface="Courier10 BT" pitchFamily="49" charset="0"/>
              </a:rPr>
              <a:t> </a:t>
            </a:r>
            <a:r>
              <a:rPr lang="en-US" dirty="0" err="1" smtClean="0">
                <a:latin typeface="Courier10 BT" pitchFamily="49" charset="0"/>
              </a:rPr>
              <a:t>num1</a:t>
            </a:r>
            <a:r>
              <a:rPr lang="en-US" dirty="0" smtClean="0">
                <a:latin typeface="Courier10 BT" pitchFamily="49" charset="0"/>
              </a:rPr>
              <a:t>;</a:t>
            </a:r>
          </a:p>
          <a:p>
            <a:pPr lvl="1"/>
            <a:r>
              <a:rPr lang="en-US" dirty="0" smtClean="0"/>
              <a:t>Initializing </a:t>
            </a:r>
            <a:r>
              <a:rPr lang="en-US" sz="1800" dirty="0" err="1" smtClean="0">
                <a:solidFill>
                  <a:srgbClr val="0070C0"/>
                </a:solidFill>
                <a:latin typeface="Courier10 BT" pitchFamily="49" charset="0"/>
              </a:rPr>
              <a:t>num1</a:t>
            </a:r>
            <a:r>
              <a:rPr lang="en-US" dirty="0" smtClean="0"/>
              <a:t> to 10:</a:t>
            </a:r>
          </a:p>
          <a:p>
            <a:pPr lvl="2">
              <a:buNone/>
            </a:pPr>
            <a:r>
              <a:rPr lang="en-US" dirty="0" err="1" smtClean="0">
                <a:latin typeface="Courier10 BT" pitchFamily="49" charset="0"/>
              </a:rPr>
              <a:t>num1</a:t>
            </a:r>
            <a:r>
              <a:rPr lang="en-US" dirty="0" smtClean="0">
                <a:latin typeface="Courier10 BT" pitchFamily="49" charset="0"/>
              </a:rPr>
              <a:t> = 10;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Calculate the size of an </a:t>
            </a:r>
            <a:r>
              <a:rPr lang="en-US" dirty="0" err="1" smtClean="0"/>
              <a:t>RGB</a:t>
            </a:r>
            <a:r>
              <a:rPr lang="en-US" dirty="0" smtClean="0"/>
              <a:t> color image that has a resolution of 700 × 400. Assume that the bit depth is 8 bits, and the alpha channel is present.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common formats:</a:t>
            </a:r>
          </a:p>
          <a:p>
            <a:pPr lvl="1"/>
            <a:r>
              <a:rPr lang="en-US" dirty="0" smtClean="0"/>
              <a:t> GIF (Graphics Interchange Format)</a:t>
            </a:r>
          </a:p>
          <a:p>
            <a:pPr lvl="1"/>
            <a:r>
              <a:rPr lang="en-US" dirty="0" smtClean="0"/>
              <a:t>JPEG (Joint Photographic Experts Group)</a:t>
            </a:r>
          </a:p>
          <a:p>
            <a:pPr lvl="1"/>
            <a:r>
              <a:rPr lang="en-US" dirty="0" err="1" smtClean="0"/>
              <a:t>PNG</a:t>
            </a:r>
            <a:r>
              <a:rPr lang="en-US" dirty="0" smtClean="0"/>
              <a:t> (Portable Networks Graphics) </a:t>
            </a:r>
          </a:p>
          <a:p>
            <a:pPr lvl="1"/>
            <a:r>
              <a:rPr lang="en-US" dirty="0" smtClean="0"/>
              <a:t>TIFF (Tagged Image File Format)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BufferedImage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Java 2D class in the </a:t>
            </a:r>
            <a:r>
              <a:rPr lang="en-US" sz="2000" dirty="0" err="1" smtClean="0">
                <a:latin typeface="Courier10 BT" pitchFamily="49" charset="0"/>
              </a:rPr>
              <a:t>java.awt.image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Used to store images in the computer’s memory, and retrieve information about and manipulate these images.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getRGB</a:t>
            </a:r>
            <a:r>
              <a:rPr lang="en-US" dirty="0" smtClean="0"/>
              <a:t> method returns an </a:t>
            </a:r>
            <a:r>
              <a:rPr lang="en-US" i="1" dirty="0" smtClean="0"/>
              <a:t>encoded</a:t>
            </a:r>
            <a:r>
              <a:rPr lang="en-US" dirty="0" smtClean="0"/>
              <a:t> value containing the values of the red, green, and blue samples.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27605"/>
            <a:ext cx="6934200" cy="1672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an Image With </a:t>
            </a:r>
            <a:r>
              <a:rPr lang="en-US" dirty="0" err="1" smtClean="0">
                <a:latin typeface="Courier10 BT" pitchFamily="49" charset="0"/>
              </a:rPr>
              <a:t>DrawingKit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 an image is a two-step process:</a:t>
            </a:r>
          </a:p>
          <a:p>
            <a:pPr marL="457200" lvl="1" indent="0">
              <a:buNone/>
            </a:pPr>
            <a:r>
              <a:rPr lang="en-US" dirty="0" smtClean="0"/>
              <a:t> 1. Load the image from a file into the computer’s memory.</a:t>
            </a:r>
          </a:p>
          <a:p>
            <a:pPr marL="457200" lvl="1" indent="0">
              <a:buNone/>
            </a:pPr>
            <a:r>
              <a:rPr lang="en-US" dirty="0" smtClean="0"/>
              <a:t> 2. Transfer the image from memory on to the screen. </a:t>
            </a:r>
          </a:p>
          <a:p>
            <a:r>
              <a:rPr lang="en-US" dirty="0" smtClean="0"/>
              <a:t>The image can be modified while it is stored in memory and before it is displayed.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25654"/>
            <a:ext cx="6705600" cy="186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10 BT" pitchFamily="49" charset="0"/>
              </a:rPr>
              <a:t>DisplayPicture.java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1752600"/>
            <a:ext cx="6477000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import </a:t>
            </a:r>
            <a:r>
              <a:rPr lang="en-US" sz="1600" dirty="0" err="1" smtClean="0">
                <a:latin typeface="Courier10 BT" pitchFamily="49" charset="0"/>
              </a:rPr>
              <a:t>java.awt.image</a:t>
            </a:r>
            <a:r>
              <a:rPr lang="en-US" sz="1600" dirty="0" smtClean="0">
                <a:latin typeface="Courier10 BT" pitchFamily="49" charset="0"/>
              </a:rPr>
              <a:t>.*;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import </a:t>
            </a:r>
            <a:r>
              <a:rPr lang="en-US" sz="1600" dirty="0" err="1" smtClean="0">
                <a:latin typeface="Courier10 BT" pitchFamily="49" charset="0"/>
              </a:rPr>
              <a:t>com.programwithjava.basic.DrawingKit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10 BT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DisplayPicture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DrawingKit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dk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DrawingKit</a:t>
            </a:r>
            <a:r>
              <a:rPr lang="en-US" sz="1600" dirty="0" smtClean="0">
                <a:latin typeface="Courier10 BT" pitchFamily="49" charset="0"/>
              </a:rPr>
              <a:t>("Daffodils", 850, 850);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// transfer the image from daffodils.jpg file into computer’s memory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BufferedImage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pict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err="1" smtClean="0">
                <a:latin typeface="Courier10 BT" pitchFamily="49" charset="0"/>
              </a:rPr>
              <a:t>dk.loadPicture</a:t>
            </a:r>
            <a:r>
              <a:rPr lang="en-US" sz="1600" b="1" dirty="0" smtClean="0">
                <a:latin typeface="Courier10 BT" pitchFamily="49" charset="0"/>
              </a:rPr>
              <a:t>("image/daffodils.jpg");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   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// draw the image referenced by </a:t>
            </a:r>
            <a:r>
              <a:rPr lang="en-US" sz="1600" dirty="0" err="1" smtClean="0">
                <a:latin typeface="Courier10 BT" pitchFamily="49" charset="0"/>
              </a:rPr>
              <a:t>pict</a:t>
            </a:r>
            <a:r>
              <a:rPr lang="en-US" sz="1600" dirty="0" smtClean="0">
                <a:latin typeface="Courier10 BT" pitchFamily="49" charset="0"/>
              </a:rPr>
              <a:t> on the screen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b="1" dirty="0" err="1" smtClean="0">
                <a:latin typeface="Courier10 BT" pitchFamily="49" charset="0"/>
              </a:rPr>
              <a:t>dk.drawPicture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pict,25,50</a:t>
            </a:r>
            <a:r>
              <a:rPr lang="en-US" sz="1600" b="1" dirty="0" smtClean="0">
                <a:latin typeface="Courier10 BT" pitchFamily="49" charset="0"/>
              </a:rPr>
              <a:t>);	</a:t>
            </a:r>
            <a:r>
              <a:rPr lang="en-US" sz="1600" dirty="0" smtClean="0">
                <a:latin typeface="Courier10 BT" pitchFamily="49" charset="0"/>
              </a:rPr>
              <a:t>		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Output of </a:t>
            </a:r>
            <a:r>
              <a:rPr lang="en-US" dirty="0" err="1" smtClean="0">
                <a:latin typeface="Courier10 BT" pitchFamily="49" charset="0"/>
              </a:rPr>
              <a:t>DisplayPicture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800600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6019801"/>
            <a:ext cx="312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</a:t>
            </a:r>
            <a:r>
              <a:rPr lang="en-US" sz="1000" dirty="0" err="1" smtClean="0"/>
              <a:t>affodils.jpg</a:t>
            </a:r>
            <a:r>
              <a:rPr lang="en-US" sz="1000" dirty="0" smtClean="0"/>
              <a:t>, © Monika </a:t>
            </a:r>
            <a:r>
              <a:rPr lang="en-US" sz="1000" dirty="0" err="1" smtClean="0"/>
              <a:t>Adamczyk</a:t>
            </a:r>
            <a:r>
              <a:rPr lang="en-US" sz="1000" dirty="0" smtClean="0"/>
              <a:t>, 123RF.com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>
                <a:latin typeface="Courier10 BT" pitchFamily="49" charset="0"/>
              </a:rPr>
              <a:t>Color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2D’s</a:t>
            </a:r>
            <a:r>
              <a:rPr lang="en-US" dirty="0" smtClean="0"/>
              <a:t> </a:t>
            </a:r>
            <a:r>
              <a:rPr lang="en-US" sz="2000" dirty="0" smtClean="0">
                <a:latin typeface="Courier10 BT" pitchFamily="49" charset="0"/>
              </a:rPr>
              <a:t>Color</a:t>
            </a:r>
            <a:r>
              <a:rPr lang="en-US" dirty="0" smtClean="0"/>
              <a:t> class is in the </a:t>
            </a:r>
            <a:r>
              <a:rPr lang="en-US" sz="2000" dirty="0" smtClean="0">
                <a:latin typeface="Courier10 BT" pitchFamily="49" charset="0"/>
              </a:rPr>
              <a:t>java.awt</a:t>
            </a:r>
            <a:r>
              <a:rPr lang="en-US" dirty="0" smtClean="0"/>
              <a:t> package. </a:t>
            </a:r>
          </a:p>
          <a:p>
            <a:r>
              <a:rPr lang="en-US" dirty="0" smtClean="0"/>
              <a:t>You can create new colors using this class, determine the values of the various components of an existing color, and perform several other operations.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0"/>
            <a:ext cx="7493476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Samples from an Image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sz="2000" dirty="0" err="1" smtClean="0">
                <a:latin typeface="Courier10 BT" pitchFamily="49" charset="0"/>
              </a:rPr>
              <a:t>getRGB</a:t>
            </a:r>
            <a:r>
              <a:rPr lang="en-US" dirty="0" smtClean="0"/>
              <a:t> method of class </a:t>
            </a:r>
            <a:r>
              <a:rPr lang="en-US" sz="2000" dirty="0" err="1" smtClean="0">
                <a:latin typeface="Courier10 BT" pitchFamily="49" charset="0"/>
              </a:rPr>
              <a:t>BufferedImage</a:t>
            </a:r>
            <a:r>
              <a:rPr lang="en-US" dirty="0" smtClean="0"/>
              <a:t> to retrieve the </a:t>
            </a:r>
            <a:r>
              <a:rPr lang="en-US" b="1" dirty="0" smtClean="0"/>
              <a:t>encoded</a:t>
            </a:r>
            <a:r>
              <a:rPr lang="en-US" dirty="0" smtClean="0"/>
              <a:t> value of a pixel.</a:t>
            </a:r>
          </a:p>
          <a:p>
            <a:r>
              <a:rPr lang="en-US" dirty="0" smtClean="0"/>
              <a:t>Pass this </a:t>
            </a:r>
            <a:r>
              <a:rPr lang="en-US" b="1" dirty="0" smtClean="0"/>
              <a:t>encoded</a:t>
            </a:r>
            <a:r>
              <a:rPr lang="en-US" dirty="0" smtClean="0"/>
              <a:t> value to the </a:t>
            </a:r>
            <a:r>
              <a:rPr lang="en-US" sz="2000" dirty="0" smtClean="0">
                <a:latin typeface="Courier10 BT" pitchFamily="49" charset="0"/>
              </a:rPr>
              <a:t>Color(int </a:t>
            </a:r>
            <a:r>
              <a:rPr lang="en-US" sz="2000" dirty="0" err="1" smtClean="0">
                <a:latin typeface="Courier10 BT" pitchFamily="49" charset="0"/>
              </a:rPr>
              <a:t>rgbvalue</a:t>
            </a:r>
            <a:r>
              <a:rPr lang="en-US" sz="2000" dirty="0" smtClean="0">
                <a:latin typeface="Courier10 BT" pitchFamily="49" charset="0"/>
              </a:rPr>
              <a:t>) </a:t>
            </a:r>
            <a:r>
              <a:rPr lang="en-US" dirty="0" smtClean="0"/>
              <a:t>constructor to create a </a:t>
            </a:r>
            <a:r>
              <a:rPr lang="en-US" sz="2000" dirty="0" smtClean="0">
                <a:latin typeface="Courier10 BT" pitchFamily="49" charset="0"/>
              </a:rPr>
              <a:t>Color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Use this object to display the corresponding samples of a pixel.</a:t>
            </a:r>
          </a:p>
          <a:p>
            <a:r>
              <a:rPr lang="en-US" dirty="0" smtClean="0"/>
              <a:t>For example, to display the pixel value at location (x, y):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267200"/>
            <a:ext cx="49530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</a:t>
            </a:r>
            <a:r>
              <a:rPr lang="en-US" sz="1600" dirty="0" err="1" smtClean="0">
                <a:latin typeface="Courier10 BT" pitchFamily="49" charset="0"/>
              </a:rPr>
              <a:t>encodedPixelColor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err="1" smtClean="0">
                <a:latin typeface="Courier10 BT" pitchFamily="49" charset="0"/>
              </a:rPr>
              <a:t>pict.getRGB</a:t>
            </a:r>
            <a:r>
              <a:rPr lang="en-US" sz="1600" dirty="0" smtClean="0">
                <a:latin typeface="Courier10 BT" pitchFamily="49" charset="0"/>
              </a:rPr>
              <a:t>(x, y);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Color </a:t>
            </a:r>
            <a:r>
              <a:rPr lang="en-US" sz="1600" dirty="0" err="1" smtClean="0">
                <a:latin typeface="Courier10 BT" pitchFamily="49" charset="0"/>
              </a:rPr>
              <a:t>pixelColor</a:t>
            </a:r>
            <a:r>
              <a:rPr lang="en-US" sz="1600" dirty="0" smtClean="0">
                <a:latin typeface="Courier10 BT" pitchFamily="49" charset="0"/>
              </a:rPr>
              <a:t> = new Color(</a:t>
            </a:r>
            <a:r>
              <a:rPr lang="en-US" sz="1600" dirty="0" err="1" smtClean="0">
                <a:latin typeface="Courier10 BT" pitchFamily="49" charset="0"/>
              </a:rPr>
              <a:t>encodedPixelColor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pixelColor</a:t>
            </a:r>
            <a:r>
              <a:rPr lang="en-US" sz="1600" dirty="0" smtClean="0">
                <a:latin typeface="Courier10 BT" pitchFamily="49" charset="0"/>
              </a:rPr>
              <a:t>);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3D</a:t>
            </a:r>
            <a:r>
              <a:rPr lang="en-US" dirty="0" smtClean="0"/>
              <a:t> </a:t>
            </a:r>
            <a:r>
              <a:rPr lang="en-US" dirty="0" err="1" smtClean="0"/>
              <a:t>Trilateration</a:t>
            </a:r>
            <a:r>
              <a:rPr lang="en-US" dirty="0" smtClean="0"/>
              <a:t> to determine the location of a place.</a:t>
            </a:r>
          </a:p>
          <a:p>
            <a:r>
              <a:rPr lang="en-US" dirty="0" err="1" smtClean="0"/>
              <a:t>2D</a:t>
            </a:r>
            <a:r>
              <a:rPr lang="en-US" dirty="0" smtClean="0"/>
              <a:t> </a:t>
            </a:r>
            <a:r>
              <a:rPr lang="en-US" dirty="0" err="1" smtClean="0"/>
              <a:t>Trilateration</a:t>
            </a:r>
            <a:r>
              <a:rPr lang="en-US" dirty="0" smtClean="0"/>
              <a:t> is similar, but simpler.</a:t>
            </a:r>
          </a:p>
          <a:p>
            <a:r>
              <a:rPr lang="en-US" dirty="0" smtClean="0"/>
              <a:t>The basic idea behind </a:t>
            </a:r>
            <a:r>
              <a:rPr lang="en-US" dirty="0" err="1" smtClean="0"/>
              <a:t>2D</a:t>
            </a:r>
            <a:r>
              <a:rPr lang="en-US" dirty="0" smtClean="0"/>
              <a:t> </a:t>
            </a:r>
            <a:r>
              <a:rPr lang="en-US" dirty="0" err="1" smtClean="0"/>
              <a:t>trilateration</a:t>
            </a:r>
            <a:r>
              <a:rPr lang="en-US" dirty="0" smtClean="0"/>
              <a:t> is that if the coordinates of three points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) are known, and their distances from a fourth point </a:t>
            </a:r>
            <a:r>
              <a:rPr lang="en-US" i="1" dirty="0" smtClean="0"/>
              <a:t>U</a:t>
            </a:r>
            <a:r>
              <a:rPr lang="en-US" dirty="0" smtClean="0"/>
              <a:t> (with unknown coordinates) are also known, then we can determine the coordinates of point </a:t>
            </a:r>
            <a:r>
              <a:rPr lang="en-US" i="1" dirty="0" smtClean="0"/>
              <a:t>U</a:t>
            </a:r>
            <a:r>
              <a:rPr lang="en-US" dirty="0" smtClean="0"/>
              <a:t> (using simple geometry and algebraic manipulation).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GPS Receivers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4237"/>
            <a:ext cx="8229600" cy="2011363"/>
          </a:xfrm>
        </p:spPr>
        <p:txBody>
          <a:bodyPr/>
          <a:lstStyle/>
          <a:p>
            <a:r>
              <a:rPr lang="en-US" dirty="0" smtClean="0"/>
              <a:t>Using geometry, the equations of the three circles are given by: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49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399" y="5334000"/>
            <a:ext cx="2213811" cy="4572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5638800"/>
            <a:ext cx="2209800" cy="456372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5943600"/>
            <a:ext cx="2213811" cy="457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2357630" cy="3509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11" y="914400"/>
            <a:ext cx="3338489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Initializing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and initializing a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float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float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dirty="0" err="1" smtClean="0">
                <a:latin typeface="Courier10 BT" pitchFamily="49" charset="0"/>
              </a:rPr>
              <a:t>num2</a:t>
            </a:r>
            <a:r>
              <a:rPr lang="en-US" sz="1800" dirty="0" smtClean="0">
                <a:latin typeface="Courier10 BT" pitchFamily="49" charset="0"/>
              </a:rPr>
              <a:t> = </a:t>
            </a:r>
            <a:r>
              <a:rPr lang="en-US" sz="1800" dirty="0" err="1" smtClean="0">
                <a:latin typeface="Courier10 BT" pitchFamily="49" charset="0"/>
              </a:rPr>
              <a:t>1020.43</a:t>
            </a:r>
            <a:r>
              <a:rPr lang="en-US" sz="1800" b="1" dirty="0" err="1" smtClean="0">
                <a:latin typeface="Courier10 BT" pitchFamily="49" charset="0"/>
              </a:rPr>
              <a:t>f</a:t>
            </a:r>
            <a:r>
              <a:rPr lang="en-US" sz="1800" dirty="0" smtClean="0">
                <a:latin typeface="Courier10 BT" pitchFamily="49" charset="0"/>
              </a:rPr>
              <a:t>;</a:t>
            </a:r>
          </a:p>
          <a:p>
            <a:r>
              <a:rPr lang="en-US" dirty="0" smtClean="0"/>
              <a:t>Declaring and initializing a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double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double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dirty="0" err="1" smtClean="0">
                <a:latin typeface="Courier10 BT" pitchFamily="49" charset="0"/>
              </a:rPr>
              <a:t>num3</a:t>
            </a:r>
            <a:r>
              <a:rPr lang="en-US" sz="1800" dirty="0" smtClean="0">
                <a:latin typeface="Courier10 BT" pitchFamily="49" charset="0"/>
              </a:rPr>
              <a:t> = 32.56;</a:t>
            </a:r>
          </a:p>
          <a:p>
            <a:r>
              <a:rPr lang="en-US" dirty="0" smtClean="0"/>
              <a:t>Declaring and initializing a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long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long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dirty="0" err="1" smtClean="0">
                <a:latin typeface="Courier10 BT" pitchFamily="49" charset="0"/>
              </a:rPr>
              <a:t>num4</a:t>
            </a:r>
            <a:r>
              <a:rPr lang="en-US" sz="1800" dirty="0" smtClean="0">
                <a:latin typeface="Courier10 BT" pitchFamily="49" charset="0"/>
              </a:rPr>
              <a:t> = </a:t>
            </a:r>
            <a:r>
              <a:rPr lang="en-US" sz="1800" dirty="0" err="1" smtClean="0">
                <a:latin typeface="Courier10 BT" pitchFamily="49" charset="0"/>
              </a:rPr>
              <a:t>9000000000</a:t>
            </a:r>
            <a:r>
              <a:rPr lang="en-US" sz="1800" b="1" dirty="0" err="1" smtClean="0">
                <a:latin typeface="Courier10 BT" pitchFamily="49" charset="0"/>
              </a:rPr>
              <a:t>L</a:t>
            </a:r>
            <a:r>
              <a:rPr lang="en-US" sz="1800" dirty="0" smtClean="0">
                <a:latin typeface="Courier10 BT" pitchFamily="49" charset="0"/>
              </a:rPr>
              <a:t>;</a:t>
            </a:r>
          </a:p>
          <a:p>
            <a:r>
              <a:rPr lang="en-US" dirty="0" smtClean="0"/>
              <a:t>Declaring and initializing a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char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char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dirty="0" err="1" smtClean="0">
                <a:latin typeface="Courier10 BT" pitchFamily="49" charset="0"/>
              </a:rPr>
              <a:t>ch1</a:t>
            </a:r>
            <a:r>
              <a:rPr lang="en-US" sz="1800" dirty="0" smtClean="0">
                <a:latin typeface="Courier10 BT" pitchFamily="49" charset="0"/>
              </a:rPr>
              <a:t> = 'A';   </a:t>
            </a:r>
          </a:p>
          <a:p>
            <a:r>
              <a:rPr lang="en-US" dirty="0" smtClean="0"/>
              <a:t>A </a:t>
            </a:r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/>
              <a:t> variable can be either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false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sz="1800" b="1" dirty="0" err="1" smtClean="0">
                <a:latin typeface="Courier10 BT" pitchFamily="49" charset="0"/>
              </a:rPr>
              <a:t>boolean</a:t>
            </a:r>
            <a:r>
              <a:rPr lang="en-US" sz="1800" dirty="0" smtClean="0">
                <a:latin typeface="Courier10 BT" pitchFamily="49" charset="0"/>
              </a:rPr>
              <a:t> flag = true;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2D</a:t>
            </a:r>
            <a:r>
              <a:rPr lang="en-US" dirty="0" smtClean="0"/>
              <a:t> </a:t>
            </a:r>
            <a:r>
              <a:rPr lang="en-US" dirty="0" err="1" smtClean="0"/>
              <a:t>Trilateration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these three equations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gives:</a:t>
            </a:r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50</a:t>
            </a:fld>
            <a:endParaRPr lang="en-US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514600"/>
            <a:ext cx="6430780" cy="685800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810000"/>
            <a:ext cx="42291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equations for x and y (on the previous slide) using Java statements.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895600"/>
            <a:ext cx="8229600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a1Sq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a1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a1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a2Sq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a2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a2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a3Sq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a3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a3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b1Sq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b1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b1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b2Sq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b2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b2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b3Sq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b3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b3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r1Sq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r1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r1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r2Sq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r2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r2</a:t>
            </a:r>
            <a:r>
              <a:rPr lang="en-US" sz="1600" dirty="0" smtClean="0">
                <a:latin typeface="Courier10 BT" pitchFamily="49" charset="0"/>
              </a:rPr>
              <a:t>, </a:t>
            </a:r>
            <a:r>
              <a:rPr lang="en-US" sz="1600" dirty="0" err="1" smtClean="0">
                <a:latin typeface="Courier10 BT" pitchFamily="49" charset="0"/>
              </a:rPr>
              <a:t>r3Sq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r3</a:t>
            </a:r>
            <a:r>
              <a:rPr lang="en-US" sz="1600" dirty="0" smtClean="0">
                <a:latin typeface="Courier10 BT" pitchFamily="49" charset="0"/>
              </a:rPr>
              <a:t> * </a:t>
            </a:r>
            <a:r>
              <a:rPr lang="en-US" sz="1600" dirty="0" err="1" smtClean="0">
                <a:latin typeface="Courier10 BT" pitchFamily="49" charset="0"/>
              </a:rPr>
              <a:t>r3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numerator1</a:t>
            </a:r>
            <a:r>
              <a:rPr lang="en-US" sz="1600" dirty="0" smtClean="0">
                <a:latin typeface="Courier10 BT" pitchFamily="49" charset="0"/>
              </a:rPr>
              <a:t> = (</a:t>
            </a:r>
            <a:r>
              <a:rPr lang="en-US" sz="1600" dirty="0" err="1" smtClean="0">
                <a:latin typeface="Courier10 BT" pitchFamily="49" charset="0"/>
              </a:rPr>
              <a:t>a2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a1</a:t>
            </a:r>
            <a:r>
              <a:rPr lang="en-US" sz="1600" dirty="0" smtClean="0">
                <a:latin typeface="Courier10 BT" pitchFamily="49" charset="0"/>
              </a:rPr>
              <a:t>) * (</a:t>
            </a:r>
            <a:r>
              <a:rPr lang="en-US" sz="1600" dirty="0" err="1" smtClean="0">
                <a:latin typeface="Courier10 BT" pitchFamily="49" charset="0"/>
              </a:rPr>
              <a:t>a3Sq</a:t>
            </a:r>
            <a:r>
              <a:rPr lang="en-US" sz="1600" dirty="0" smtClean="0">
                <a:latin typeface="Courier10 BT" pitchFamily="49" charset="0"/>
              </a:rPr>
              <a:t> + </a:t>
            </a:r>
            <a:r>
              <a:rPr lang="en-US" sz="1600" dirty="0" err="1" smtClean="0">
                <a:latin typeface="Courier10 BT" pitchFamily="49" charset="0"/>
              </a:rPr>
              <a:t>b3Sq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r3Sq</a:t>
            </a:r>
            <a:r>
              <a:rPr lang="en-US" sz="1600" dirty="0" smtClean="0">
                <a:latin typeface="Courier10 BT" pitchFamily="49" charset="0"/>
              </a:rPr>
              <a:t>) + (</a:t>
            </a:r>
            <a:r>
              <a:rPr lang="en-US" sz="1600" dirty="0" err="1" smtClean="0">
                <a:latin typeface="Courier10 BT" pitchFamily="49" charset="0"/>
              </a:rPr>
              <a:t>a1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a3</a:t>
            </a:r>
            <a:r>
              <a:rPr lang="en-US" sz="1600" dirty="0" smtClean="0">
                <a:latin typeface="Courier10 BT" pitchFamily="49" charset="0"/>
              </a:rPr>
              <a:t>) * (</a:t>
            </a:r>
            <a:r>
              <a:rPr lang="en-US" sz="1600" dirty="0" err="1" smtClean="0">
                <a:latin typeface="Courier10 BT" pitchFamily="49" charset="0"/>
              </a:rPr>
              <a:t>a2Sq</a:t>
            </a:r>
            <a:r>
              <a:rPr lang="en-US" sz="1600" dirty="0" smtClean="0">
                <a:latin typeface="Courier10 BT" pitchFamily="49" charset="0"/>
              </a:rPr>
              <a:t> + </a:t>
            </a:r>
            <a:r>
              <a:rPr lang="en-US" sz="1600" dirty="0" err="1" smtClean="0">
                <a:latin typeface="Courier10 BT" pitchFamily="49" charset="0"/>
              </a:rPr>
              <a:t>b2Sq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r2Sq</a:t>
            </a:r>
            <a:r>
              <a:rPr lang="en-US" sz="1600" dirty="0" smtClean="0">
                <a:latin typeface="Courier10 BT" pitchFamily="49" charset="0"/>
              </a:rPr>
              <a:t>) + (</a:t>
            </a:r>
            <a:r>
              <a:rPr lang="en-US" sz="1600" dirty="0" err="1" smtClean="0">
                <a:latin typeface="Courier10 BT" pitchFamily="49" charset="0"/>
              </a:rPr>
              <a:t>a3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a2</a:t>
            </a:r>
            <a:r>
              <a:rPr lang="en-US" sz="1600" dirty="0" smtClean="0">
                <a:latin typeface="Courier10 BT" pitchFamily="49" charset="0"/>
              </a:rPr>
              <a:t>) * (</a:t>
            </a:r>
            <a:r>
              <a:rPr lang="en-US" sz="1600" dirty="0" err="1" smtClean="0">
                <a:latin typeface="Courier10 BT" pitchFamily="49" charset="0"/>
              </a:rPr>
              <a:t>a1Sq</a:t>
            </a:r>
            <a:r>
              <a:rPr lang="en-US" sz="1600" dirty="0" smtClean="0">
                <a:latin typeface="Courier10 BT" pitchFamily="49" charset="0"/>
              </a:rPr>
              <a:t> + </a:t>
            </a:r>
            <a:r>
              <a:rPr lang="en-US" sz="1600" dirty="0" err="1" smtClean="0">
                <a:latin typeface="Courier10 BT" pitchFamily="49" charset="0"/>
              </a:rPr>
              <a:t>b1Sq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r1Sq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denominator1</a:t>
            </a:r>
            <a:r>
              <a:rPr lang="en-US" sz="1600" dirty="0" smtClean="0">
                <a:latin typeface="Courier10 BT" pitchFamily="49" charset="0"/>
              </a:rPr>
              <a:t> = 2 * ( </a:t>
            </a:r>
            <a:r>
              <a:rPr lang="en-US" sz="1600" dirty="0" err="1" smtClean="0">
                <a:latin typeface="Courier10 BT" pitchFamily="49" charset="0"/>
              </a:rPr>
              <a:t>b3</a:t>
            </a:r>
            <a:r>
              <a:rPr lang="en-US" sz="1600" dirty="0" smtClean="0">
                <a:latin typeface="Courier10 BT" pitchFamily="49" charset="0"/>
              </a:rPr>
              <a:t> * (</a:t>
            </a:r>
            <a:r>
              <a:rPr lang="en-US" sz="1600" dirty="0" err="1" smtClean="0">
                <a:latin typeface="Courier10 BT" pitchFamily="49" charset="0"/>
              </a:rPr>
              <a:t>a2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a1</a:t>
            </a:r>
            <a:r>
              <a:rPr lang="en-US" sz="1600" dirty="0" smtClean="0">
                <a:latin typeface="Courier10 BT" pitchFamily="49" charset="0"/>
              </a:rPr>
              <a:t>) + </a:t>
            </a:r>
            <a:r>
              <a:rPr lang="en-US" sz="1600" dirty="0" err="1" smtClean="0">
                <a:latin typeface="Courier10 BT" pitchFamily="49" charset="0"/>
              </a:rPr>
              <a:t>b2</a:t>
            </a:r>
            <a:r>
              <a:rPr lang="en-US" sz="1600" dirty="0" smtClean="0">
                <a:latin typeface="Courier10 BT" pitchFamily="49" charset="0"/>
              </a:rPr>
              <a:t> * (</a:t>
            </a:r>
            <a:r>
              <a:rPr lang="en-US" sz="1600" dirty="0" err="1" smtClean="0">
                <a:latin typeface="Courier10 BT" pitchFamily="49" charset="0"/>
              </a:rPr>
              <a:t>a1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a3</a:t>
            </a:r>
            <a:r>
              <a:rPr lang="en-US" sz="1600" dirty="0" smtClean="0">
                <a:latin typeface="Courier10 BT" pitchFamily="49" charset="0"/>
              </a:rPr>
              <a:t>) + </a:t>
            </a:r>
            <a:r>
              <a:rPr lang="en-US" sz="1600" dirty="0" err="1" smtClean="0">
                <a:latin typeface="Courier10 BT" pitchFamily="49" charset="0"/>
              </a:rPr>
              <a:t>b1</a:t>
            </a:r>
            <a:r>
              <a:rPr lang="en-US" sz="1600" dirty="0" smtClean="0">
                <a:latin typeface="Courier10 BT" pitchFamily="49" charset="0"/>
              </a:rPr>
              <a:t> * (</a:t>
            </a:r>
            <a:r>
              <a:rPr lang="en-US" sz="1600" dirty="0" err="1" smtClean="0">
                <a:latin typeface="Courier10 BT" pitchFamily="49" charset="0"/>
              </a:rPr>
              <a:t>a3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a2</a:t>
            </a:r>
            <a:r>
              <a:rPr lang="en-US" sz="1600" dirty="0" smtClean="0">
                <a:latin typeface="Courier10 BT" pitchFamily="49" charset="0"/>
              </a:rPr>
              <a:t>));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y = </a:t>
            </a:r>
            <a:r>
              <a:rPr lang="en-US" sz="1600" dirty="0" err="1" smtClean="0">
                <a:latin typeface="Courier10 BT" pitchFamily="49" charset="0"/>
              </a:rPr>
              <a:t>numerator1</a:t>
            </a:r>
            <a:r>
              <a:rPr lang="en-US" sz="1600" dirty="0" smtClean="0">
                <a:latin typeface="Courier10 BT" pitchFamily="49" charset="0"/>
              </a:rPr>
              <a:t>/</a:t>
            </a:r>
            <a:r>
              <a:rPr lang="en-US" sz="1600" dirty="0" err="1" smtClean="0">
                <a:latin typeface="Courier10 BT" pitchFamily="49" charset="0"/>
              </a:rPr>
              <a:t>denominator1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numerator2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dirty="0" err="1" smtClean="0">
                <a:latin typeface="Courier10 BT" pitchFamily="49" charset="0"/>
              </a:rPr>
              <a:t>r2Sq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r1Sq</a:t>
            </a:r>
            <a:r>
              <a:rPr lang="en-US" sz="1600" dirty="0" smtClean="0">
                <a:latin typeface="Courier10 BT" pitchFamily="49" charset="0"/>
              </a:rPr>
              <a:t> + </a:t>
            </a:r>
            <a:r>
              <a:rPr lang="en-US" sz="1600" dirty="0" err="1" smtClean="0">
                <a:latin typeface="Courier10 BT" pitchFamily="49" charset="0"/>
              </a:rPr>
              <a:t>a1Sq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a2Sq</a:t>
            </a:r>
            <a:r>
              <a:rPr lang="en-US" sz="1600" dirty="0" smtClean="0">
                <a:latin typeface="Courier10 BT" pitchFamily="49" charset="0"/>
              </a:rPr>
              <a:t> + </a:t>
            </a:r>
            <a:r>
              <a:rPr lang="en-US" sz="1600" dirty="0" err="1" smtClean="0">
                <a:latin typeface="Courier10 BT" pitchFamily="49" charset="0"/>
              </a:rPr>
              <a:t>b1Sq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b2Sq</a:t>
            </a:r>
            <a:r>
              <a:rPr lang="en-US" sz="1600" dirty="0" smtClean="0">
                <a:latin typeface="Courier10 BT" pitchFamily="49" charset="0"/>
              </a:rPr>
              <a:t> - 2 * (</a:t>
            </a:r>
            <a:r>
              <a:rPr lang="en-US" sz="1600" dirty="0" err="1" smtClean="0">
                <a:latin typeface="Courier10 BT" pitchFamily="49" charset="0"/>
              </a:rPr>
              <a:t>b1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b2</a:t>
            </a:r>
            <a:r>
              <a:rPr lang="en-US" sz="1600" dirty="0" smtClean="0">
                <a:latin typeface="Courier10 BT" pitchFamily="49" charset="0"/>
              </a:rPr>
              <a:t>) * y;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double </a:t>
            </a:r>
            <a:r>
              <a:rPr lang="en-US" sz="1600" dirty="0" err="1" smtClean="0">
                <a:latin typeface="Courier10 BT" pitchFamily="49" charset="0"/>
              </a:rPr>
              <a:t>denominator2</a:t>
            </a:r>
            <a:r>
              <a:rPr lang="en-US" sz="1600" dirty="0" smtClean="0">
                <a:latin typeface="Courier10 BT" pitchFamily="49" charset="0"/>
              </a:rPr>
              <a:t> = 2 * (</a:t>
            </a:r>
            <a:r>
              <a:rPr lang="en-US" sz="1600" dirty="0" err="1" smtClean="0">
                <a:latin typeface="Courier10 BT" pitchFamily="49" charset="0"/>
              </a:rPr>
              <a:t>a1</a:t>
            </a:r>
            <a:r>
              <a:rPr lang="en-US" sz="1600" dirty="0" smtClean="0">
                <a:latin typeface="Courier10 BT" pitchFamily="49" charset="0"/>
              </a:rPr>
              <a:t> - </a:t>
            </a:r>
            <a:r>
              <a:rPr lang="en-US" sz="1600" dirty="0" err="1" smtClean="0">
                <a:latin typeface="Courier10 BT" pitchFamily="49" charset="0"/>
              </a:rPr>
              <a:t>a2</a:t>
            </a:r>
            <a:r>
              <a:rPr lang="en-US" sz="1600" dirty="0" smtClean="0">
                <a:latin typeface="Courier10 BT" pitchFamily="49" charset="0"/>
              </a:rPr>
              <a:t>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x = </a:t>
            </a:r>
            <a:r>
              <a:rPr lang="en-US" sz="1600" dirty="0" err="1" smtClean="0">
                <a:latin typeface="Courier10 BT" pitchFamily="49" charset="0"/>
              </a:rPr>
              <a:t>numerator2</a:t>
            </a:r>
            <a:r>
              <a:rPr lang="en-US" sz="1600" dirty="0" smtClean="0">
                <a:latin typeface="Courier10 BT" pitchFamily="49" charset="0"/>
              </a:rPr>
              <a:t>/</a:t>
            </a:r>
            <a:r>
              <a:rPr lang="en-US" sz="1600" dirty="0" err="1" smtClean="0">
                <a:latin typeface="Courier10 BT" pitchFamily="49" charset="0"/>
              </a:rPr>
              <a:t>denominator2</a:t>
            </a:r>
            <a:r>
              <a:rPr lang="en-US" sz="1600" dirty="0" smtClean="0">
                <a:latin typeface="Courier10 BT" pitchFamily="49" charset="0"/>
              </a:rPr>
              <a:t>;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</a:t>
            </a:r>
            <a:r>
              <a:rPr lang="en-US" dirty="0" err="1" smtClean="0"/>
              <a:t>2D</a:t>
            </a:r>
            <a:r>
              <a:rPr lang="en-US" dirty="0" smtClean="0"/>
              <a:t> </a:t>
            </a:r>
            <a:r>
              <a:rPr lang="en-US" dirty="0" err="1" smtClean="0"/>
              <a:t>Trilateration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algorithm is shown below:</a:t>
            </a:r>
          </a:p>
          <a:p>
            <a:pPr lvl="0"/>
            <a:r>
              <a:rPr lang="en-US" dirty="0" smtClean="0"/>
              <a:t>Prompt the user to enter coordinates of points A, B and C. </a:t>
            </a:r>
          </a:p>
          <a:p>
            <a:pPr lvl="0"/>
            <a:r>
              <a:rPr lang="en-US" dirty="0" smtClean="0"/>
              <a:t>Read the coordinates of these three points and store them in variables.</a:t>
            </a:r>
          </a:p>
          <a:p>
            <a:pPr lvl="0"/>
            <a:r>
              <a:rPr lang="en-US" dirty="0" smtClean="0"/>
              <a:t>Prompt the user to enter the distances of points A, B and C from point U.</a:t>
            </a:r>
          </a:p>
          <a:p>
            <a:pPr lvl="0"/>
            <a:r>
              <a:rPr lang="en-US" dirty="0" smtClean="0"/>
              <a:t>Read the three distance values and store them in variables.</a:t>
            </a:r>
          </a:p>
          <a:p>
            <a:pPr lvl="0"/>
            <a:r>
              <a:rPr lang="en-US" dirty="0" smtClean="0"/>
              <a:t>Calculate coordinates of U using the formulas for y and x.</a:t>
            </a:r>
          </a:p>
          <a:p>
            <a:pPr lvl="0"/>
            <a:r>
              <a:rPr lang="en-US" dirty="0" smtClean="0"/>
              <a:t>Display the coordinates of point U.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algorithm on the preceding slide, write a program to calculate and display the coordinates of point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how to:</a:t>
            </a:r>
          </a:p>
          <a:p>
            <a:pPr lvl="1"/>
            <a:r>
              <a:rPr lang="en-US" dirty="0" smtClean="0"/>
              <a:t>Write Java statements and simple programs.</a:t>
            </a:r>
          </a:p>
          <a:p>
            <a:pPr lvl="1"/>
            <a:r>
              <a:rPr lang="en-US" dirty="0" smtClean="0"/>
              <a:t>Read data from the console.</a:t>
            </a:r>
          </a:p>
          <a:p>
            <a:pPr lvl="1"/>
            <a:r>
              <a:rPr lang="en-US" dirty="0" smtClean="0"/>
              <a:t>Display an image from a file as well as the samples of a particular pixel in that image.</a:t>
            </a:r>
          </a:p>
          <a:p>
            <a:pPr lvl="1"/>
            <a:r>
              <a:rPr lang="en-US" dirty="0" smtClean="0"/>
              <a:t>Write a program using the </a:t>
            </a:r>
            <a:r>
              <a:rPr lang="en-US" dirty="0" err="1" smtClean="0"/>
              <a:t>2D</a:t>
            </a:r>
            <a:r>
              <a:rPr lang="en-US" dirty="0" smtClean="0"/>
              <a:t> </a:t>
            </a:r>
            <a:r>
              <a:rPr lang="en-US" dirty="0" err="1" smtClean="0"/>
              <a:t>Trilateration</a:t>
            </a:r>
            <a:r>
              <a:rPr lang="en-US" dirty="0" smtClean="0"/>
              <a:t> technique.</a:t>
            </a:r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Control </a:t>
            </a:r>
            <a:r>
              <a:rPr lang="en-US" smtClean="0"/>
              <a:t>flow statements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Identifier</a:t>
            </a:r>
            <a:r>
              <a:rPr lang="en-US" dirty="0" smtClean="0"/>
              <a:t> is the name given to a variable, class, method or package.</a:t>
            </a:r>
          </a:p>
          <a:p>
            <a:r>
              <a:rPr lang="en-US" dirty="0" smtClean="0"/>
              <a:t>Rules for identifiers:</a:t>
            </a:r>
          </a:p>
          <a:p>
            <a:pPr lvl="1"/>
            <a:r>
              <a:rPr lang="en-US" dirty="0" smtClean="0"/>
              <a:t>Cannot contain white spaces. </a:t>
            </a:r>
          </a:p>
          <a:p>
            <a:pPr lvl="1"/>
            <a:r>
              <a:rPr lang="en-US" dirty="0" smtClean="0"/>
              <a:t>Should start with a letter and not a number or symbol; an exception is that it can begin with  _ or $. </a:t>
            </a:r>
          </a:p>
          <a:p>
            <a:pPr lvl="1"/>
            <a:r>
              <a:rPr lang="en-US" dirty="0" smtClean="0"/>
              <a:t>Can contain underscore characters, as in </a:t>
            </a:r>
            <a:r>
              <a:rPr lang="en-US" dirty="0" err="1" smtClean="0"/>
              <a:t>my_score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case sensitive: upper is not the same as </a:t>
            </a:r>
            <a:r>
              <a:rPr lang="en-US" dirty="0" err="1" smtClean="0"/>
              <a:t>uPper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Cannot be a Java keyword.	</a:t>
            </a:r>
          </a:p>
          <a:p>
            <a:r>
              <a:rPr lang="en-US" dirty="0" smtClean="0"/>
              <a:t>Conventions:</a:t>
            </a:r>
          </a:p>
          <a:p>
            <a:pPr lvl="1"/>
            <a:r>
              <a:rPr lang="en-US" dirty="0" smtClean="0"/>
              <a:t>Use identifiers that are short and meaningful. </a:t>
            </a:r>
          </a:p>
          <a:p>
            <a:pPr lvl="1"/>
            <a:r>
              <a:rPr lang="en-US" dirty="0" smtClean="0"/>
              <a:t>Do not use a $ or _ to start an identifier although this is allowed.</a:t>
            </a:r>
          </a:p>
          <a:p>
            <a:pPr lvl="1"/>
            <a:r>
              <a:rPr lang="en-US" dirty="0" smtClean="0"/>
              <a:t>When you create an identifier by combining multiple words, capitalize the first letter of each of the following words.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literal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70C0"/>
                </a:solidFill>
              </a:rPr>
              <a:t>fixed</a:t>
            </a:r>
            <a:r>
              <a:rPr lang="en-US" dirty="0" smtClean="0"/>
              <a:t> value used in a program, such as a number or character.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values 10, </a:t>
            </a:r>
            <a:r>
              <a:rPr lang="en-US" dirty="0" err="1" smtClean="0"/>
              <a:t>1033.45f</a:t>
            </a:r>
            <a:r>
              <a:rPr lang="en-US" dirty="0" smtClean="0"/>
              <a:t>, </a:t>
            </a:r>
            <a:r>
              <a:rPr lang="en-US" sz="2000" dirty="0" smtClean="0">
                <a:latin typeface="Courier10 BT" pitchFamily="49" charset="0"/>
              </a:rPr>
              <a:t>true</a:t>
            </a:r>
            <a:r>
              <a:rPr lang="en-US" sz="2000" dirty="0" smtClean="0"/>
              <a:t>,</a:t>
            </a:r>
            <a:r>
              <a:rPr lang="en-US" dirty="0" smtClean="0"/>
              <a:t> and % are literals.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971800"/>
            <a:ext cx="27432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int index = </a:t>
            </a:r>
            <a:r>
              <a:rPr lang="en-US" sz="1600" b="1" dirty="0" smtClean="0">
                <a:latin typeface="Courier10 BT" pitchFamily="49" charset="0"/>
              </a:rPr>
              <a:t>10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float win = </a:t>
            </a:r>
            <a:r>
              <a:rPr lang="en-US" sz="1600" b="1" dirty="0" err="1" smtClean="0">
                <a:latin typeface="Courier10 BT" pitchFamily="49" charset="0"/>
              </a:rPr>
              <a:t>1033.45f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err="1" smtClean="0">
                <a:latin typeface="Courier10 BT" pitchFamily="49" charset="0"/>
              </a:rPr>
              <a:t>boolean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isCorrect</a:t>
            </a:r>
            <a:r>
              <a:rPr lang="en-US" sz="1600" dirty="0" smtClean="0">
                <a:latin typeface="Courier10 BT" pitchFamily="49" charset="0"/>
              </a:rPr>
              <a:t> = </a:t>
            </a:r>
            <a:r>
              <a:rPr lang="en-US" sz="1600" b="1" dirty="0" smtClean="0">
                <a:latin typeface="Courier10 BT" pitchFamily="49" charset="0"/>
              </a:rPr>
              <a:t>true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char modulus  = '</a:t>
            </a:r>
            <a:r>
              <a:rPr lang="en-US" sz="1600" b="1" dirty="0" smtClean="0">
                <a:latin typeface="Courier10 BT" pitchFamily="49" charset="0"/>
              </a:rPr>
              <a:t>%</a:t>
            </a:r>
            <a:r>
              <a:rPr lang="en-US" sz="1600" dirty="0" smtClean="0">
                <a:latin typeface="Courier10 BT" pitchFamily="49" charset="0"/>
              </a:rPr>
              <a:t>';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</a:t>
            </a:r>
            <a:r>
              <a:rPr lang="en-US" b="1" dirty="0" smtClean="0"/>
              <a:t>string literal</a:t>
            </a:r>
            <a:r>
              <a:rPr lang="en-US" dirty="0" smtClean="0"/>
              <a:t> is a set of characters on a single line that is enclosed within double-quotes. </a:t>
            </a:r>
          </a:p>
          <a:p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971800"/>
            <a:ext cx="22098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/>
              <a:t>“Hello!”</a:t>
            </a:r>
          </a:p>
          <a:p>
            <a:pPr marL="0" lvl="1">
              <a:buNone/>
            </a:pPr>
            <a:r>
              <a:rPr lang="en-US" sz="1600" dirty="0" smtClean="0"/>
              <a:t>“Current Score: 100”</a:t>
            </a:r>
          </a:p>
          <a:p>
            <a:pPr marL="0" lvl="1">
              <a:buNone/>
            </a:pPr>
            <a:r>
              <a:rPr lang="en-US" sz="1600" dirty="0" smtClean="0"/>
              <a:t>“5 % 3”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instance of class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String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an initialize a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String</a:t>
            </a:r>
            <a:r>
              <a:rPr lang="en-US" dirty="0" smtClean="0"/>
              <a:t> object with a string literal: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 not use the </a:t>
            </a:r>
            <a:r>
              <a:rPr lang="en-US" sz="2000" dirty="0" smtClean="0">
                <a:latin typeface="Courier10 BT" pitchFamily="49" charset="0"/>
              </a:rPr>
              <a:t>String</a:t>
            </a:r>
            <a:r>
              <a:rPr lang="en-US" dirty="0" smtClean="0"/>
              <a:t> constructor to create a string.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590800"/>
            <a:ext cx="28194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firstName</a:t>
            </a:r>
            <a:r>
              <a:rPr lang="en-US" sz="1600" dirty="0" smtClean="0">
                <a:latin typeface="Courier10 BT" pitchFamily="49" charset="0"/>
              </a:rPr>
              <a:t> = "Joan";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String </a:t>
            </a:r>
            <a:r>
              <a:rPr lang="en-US" sz="1600" dirty="0" err="1" smtClean="0">
                <a:latin typeface="Courier10 BT" pitchFamily="49" charset="0"/>
              </a:rPr>
              <a:t>lastName</a:t>
            </a:r>
            <a:r>
              <a:rPr lang="en-US" sz="1600" dirty="0" smtClean="0">
                <a:latin typeface="Courier10 BT" pitchFamily="49" charset="0"/>
              </a:rPr>
              <a:t> = "Wright";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3167</Words>
  <Application>Microsoft Macintosh PowerPoint</Application>
  <PresentationFormat>On-screen Show (4:3)</PresentationFormat>
  <Paragraphs>483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Outline</vt:lpstr>
      <vt:lpstr>Primitive Data Types</vt:lpstr>
      <vt:lpstr>Declaring and Initializing Primitives</vt:lpstr>
      <vt:lpstr>Declaring and Initializing Primitives</vt:lpstr>
      <vt:lpstr>Identifiers</vt:lpstr>
      <vt:lpstr>Literals</vt:lpstr>
      <vt:lpstr>String Literals</vt:lpstr>
      <vt:lpstr>Strings</vt:lpstr>
      <vt:lpstr>Concatenation Operator</vt:lpstr>
      <vt:lpstr>Constants</vt:lpstr>
      <vt:lpstr>Assignment Statements</vt:lpstr>
      <vt:lpstr>Conversion</vt:lpstr>
      <vt:lpstr>Casting</vt:lpstr>
      <vt:lpstr>Conversion and Casting Rules</vt:lpstr>
      <vt:lpstr>Parameters</vt:lpstr>
      <vt:lpstr>Passing Arguments</vt:lpstr>
      <vt:lpstr>Passing Arguments</vt:lpstr>
      <vt:lpstr>Using Variables as Arguments</vt:lpstr>
      <vt:lpstr>Methods That Return Values</vt:lpstr>
      <vt:lpstr>The Scanner Class</vt:lpstr>
      <vt:lpstr>The Scanner Class</vt:lpstr>
      <vt:lpstr>Using the Scanner Class</vt:lpstr>
      <vt:lpstr>Operators</vt:lpstr>
      <vt:lpstr>Calculator.java</vt:lpstr>
      <vt:lpstr>Unary Operators</vt:lpstr>
      <vt:lpstr>Assignment Operators</vt:lpstr>
      <vt:lpstr>Operator Precedence</vt:lpstr>
      <vt:lpstr>Example</vt:lpstr>
      <vt:lpstr>Packages</vt:lpstr>
      <vt:lpstr>Using Packages</vt:lpstr>
      <vt:lpstr>Import Statements</vt:lpstr>
      <vt:lpstr>Digital Images</vt:lpstr>
      <vt:lpstr>RGB Color Model</vt:lpstr>
      <vt:lpstr>Digital Image Terminology</vt:lpstr>
      <vt:lpstr>ColorComponentDisplay.java</vt:lpstr>
      <vt:lpstr>Bit Depth</vt:lpstr>
      <vt:lpstr>Exercise</vt:lpstr>
      <vt:lpstr>Image Resolution</vt:lpstr>
      <vt:lpstr>Exercise</vt:lpstr>
      <vt:lpstr>File Formats</vt:lpstr>
      <vt:lpstr>Class BufferedImage</vt:lpstr>
      <vt:lpstr>Displaying an Image With DrawingKit</vt:lpstr>
      <vt:lpstr>DisplayPicture.java</vt:lpstr>
      <vt:lpstr>Output of DisplayPicture</vt:lpstr>
      <vt:lpstr>Class Color</vt:lpstr>
      <vt:lpstr>Retrieving Samples from an Image File</vt:lpstr>
      <vt:lpstr>GPS Receivers</vt:lpstr>
      <vt:lpstr>GPS Receivers continued</vt:lpstr>
      <vt:lpstr>2D Trilateration</vt:lpstr>
      <vt:lpstr>Exercise</vt:lpstr>
      <vt:lpstr>Algorithm for 2D Trilateration</vt:lpstr>
      <vt:lpstr>Exercise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Radhika Grover</cp:lastModifiedBy>
  <cp:revision>119</cp:revision>
  <dcterms:created xsi:type="dcterms:W3CDTF">2011-04-25T17:55:20Z</dcterms:created>
  <dcterms:modified xsi:type="dcterms:W3CDTF">2011-10-13T16:25:10Z</dcterms:modified>
</cp:coreProperties>
</file>