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69" r:id="rId4"/>
    <p:sldId id="315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407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8" r:id="rId43"/>
    <p:sldId id="409" r:id="rId44"/>
    <p:sldId id="410" r:id="rId45"/>
    <p:sldId id="411" r:id="rId46"/>
    <p:sldId id="416" r:id="rId47"/>
    <p:sldId id="412" r:id="rId48"/>
    <p:sldId id="414" r:id="rId49"/>
    <p:sldId id="415" r:id="rId50"/>
    <p:sldId id="31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FEC2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5619" autoAdjust="0"/>
    <p:restoredTop sz="94728" autoAdjust="0"/>
  </p:normalViewPr>
  <p:slideViewPr>
    <p:cSldViewPr>
      <p:cViewPr>
        <p:scale>
          <a:sx n="100" d="100"/>
          <a:sy n="100" d="100"/>
        </p:scale>
        <p:origin x="-2464" y="-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CDFF-9C41-46A8-83FF-456713E441B1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0DD5-BF2C-40BA-AB25-7FD1CB6182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40DD5-BF2C-40BA-AB25-7FD1CB6182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31C-7D3B-4D1F-B14F-B5AF1C5665F2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F2E-6848-4435-AF31-E11B70E9EA4C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C42A-432A-49C9-A9EC-AA955D9AA61A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2200" b="0">
                <a:solidFill>
                  <a:srgbClr val="002060"/>
                </a:solidFill>
                <a:latin typeface="+mn-lt"/>
                <a:ea typeface="Verdana" pitchFamily="34" charset="0"/>
                <a:cs typeface="Arial" pitchFamily="34" charset="0"/>
              </a:defRPr>
            </a:lvl1pPr>
            <a:lvl2pPr>
              <a:spcBef>
                <a:spcPts val="400"/>
              </a:spcBef>
              <a:spcAft>
                <a:spcPts val="0"/>
              </a:spcAft>
              <a:defRPr sz="2000">
                <a:solidFill>
                  <a:schemeClr val="accent2">
                    <a:lumMod val="75000"/>
                  </a:schemeClr>
                </a:solidFill>
                <a:latin typeface="+mn-lt"/>
                <a:ea typeface="Verdana" pitchFamily="34" charset="0"/>
                <a:cs typeface="Arial" pitchFamily="34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800">
                <a:latin typeface="+mn-lt"/>
                <a:ea typeface="Verdana" pitchFamily="34" charset="0"/>
                <a:cs typeface="Arial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64C-B2A2-49ED-800B-317F7A971428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F646-DC9B-4A5C-BA65-73DD50A4EAF9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828F-0C9A-4A82-8EB6-D64BBF39475F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8EC4-853B-48AC-880E-3E54288A6CAB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4F3-5C6B-4B80-B120-B2974CD45A50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B4B4-9F31-4333-A5BE-F1DCA258B21E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A15-67EC-4D3F-938F-C37D9D063843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857-3014-4501-B62A-7641A6EC971C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2D56-D071-4249-9C91-AE0BE33A0E90}" type="datetime1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B832-F407-431A-BE08-B640AFF97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3F856"/>
                </a:solidFill>
              </a:rPr>
              <a:t>Chapter 4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Control Flow Statements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if-else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S</a:t>
            </a:r>
            <a:r>
              <a:rPr lang="en-US" dirty="0" smtClean="0">
                <a:latin typeface="Times New Roman"/>
              </a:rPr>
              <a:t>pecifies alternate actions to be carried out when the “if” clause evaluates to false.</a:t>
            </a:r>
          </a:p>
          <a:p>
            <a:r>
              <a:rPr lang="en-US" sz="2400" dirty="0" smtClean="0">
                <a:latin typeface="Times New Roman"/>
              </a:rPr>
              <a:t> </a:t>
            </a:r>
            <a:r>
              <a:rPr lang="en-US" dirty="0" smtClean="0">
                <a:latin typeface="Times New Roman"/>
              </a:rPr>
              <a:t>The general form is: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048000"/>
            <a:ext cx="21336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  <a:tabLst>
                <a:tab pos="0" algn="l"/>
              </a:tabLst>
            </a:pPr>
            <a:r>
              <a:rPr lang="en-US" sz="1600" b="1" dirty="0" smtClean="0">
                <a:latin typeface="Courier10 BT" pitchFamily="49" charset="0"/>
              </a:rPr>
              <a:t>if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1600" b="1" dirty="0" smtClean="0">
                <a:latin typeface="Courier10 BT" pitchFamily="49" charset="0"/>
              </a:rPr>
              <a:t>)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{</a:t>
            </a:r>
          </a:p>
          <a:p>
            <a:pPr marL="0" lvl="1">
              <a:buNone/>
              <a:tabLst>
                <a:tab pos="0" algn="l"/>
              </a:tabLst>
            </a:pPr>
            <a:r>
              <a:rPr lang="en-US" sz="1600" dirty="0" smtClean="0">
                <a:latin typeface="Courier10 BT" pitchFamily="49" charset="0"/>
              </a:rPr>
              <a:t>  // statements</a:t>
            </a:r>
          </a:p>
          <a:p>
            <a:pPr marL="0" lvl="1">
              <a:buNone/>
              <a:tabLst>
                <a:tab pos="0" algn="l"/>
              </a:tabLst>
            </a:pPr>
            <a:r>
              <a:rPr lang="en-US" sz="1600" b="1" dirty="0" smtClean="0">
                <a:latin typeface="Courier10 BT" pitchFamily="49" charset="0"/>
              </a:rPr>
              <a:t>}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else {</a:t>
            </a:r>
          </a:p>
          <a:p>
            <a:pPr marL="0" lvl="1">
              <a:buNone/>
              <a:tabLst>
                <a:tab pos="0" algn="l"/>
              </a:tabLst>
            </a:pPr>
            <a:r>
              <a:rPr lang="en-US" sz="1600" dirty="0" smtClean="0">
                <a:latin typeface="Courier10 BT" pitchFamily="49" charset="0"/>
              </a:rPr>
              <a:t>  // statements</a:t>
            </a:r>
          </a:p>
          <a:p>
            <a:pPr marL="0" lvl="1">
              <a:buNone/>
              <a:tabLst>
                <a:tab pos="0" algn="l"/>
              </a:tabLst>
            </a:pPr>
            <a:r>
              <a:rPr lang="en-US" sz="1600" b="1" dirty="0" smtClean="0">
                <a:latin typeface="Courier10 BT" pitchFamily="49" charset="0"/>
              </a:rPr>
              <a:t>}</a:t>
            </a:r>
            <a:r>
              <a:rPr lang="en-US" sz="1400" dirty="0" smtClean="0">
                <a:latin typeface="Segoe UI Semibold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if-else</a:t>
            </a:r>
            <a:r>
              <a:rPr lang="en-US" dirty="0" smtClean="0"/>
              <a:t> Statement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/>
              </a:rPr>
              <a:t>A compilation error occurs if a statement is placed between the two blocks: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590800"/>
            <a:ext cx="25146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if (length != 550)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do something here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marL="0" lvl="1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int y = 5; // error </a:t>
            </a:r>
            <a:endParaRPr lang="en-US" sz="1600" b="1" dirty="0" smtClean="0">
              <a:solidFill>
                <a:srgbClr val="FF0000"/>
              </a:solidFill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else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do something else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10 BT" pitchFamily="49" charset="0"/>
              </a:rPr>
              <a:t>else-if</a:t>
            </a:r>
            <a:r>
              <a:rPr lang="en-US" dirty="0" smtClean="0"/>
              <a:t>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multiple </a:t>
            </a:r>
            <a:r>
              <a:rPr lang="en-US" dirty="0" smtClean="0">
                <a:latin typeface="Courier10 BT" pitchFamily="49" charset="0"/>
              </a:rPr>
              <a:t>else-if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clauses, each of which specifies a </a:t>
            </a:r>
            <a:r>
              <a:rPr lang="en-US" dirty="0" smtClean="0">
                <a:solidFill>
                  <a:srgbClr val="0070C0"/>
                </a:solidFill>
              </a:rPr>
              <a:t>different</a:t>
            </a:r>
            <a:r>
              <a:rPr lang="en-US" dirty="0" smtClean="0"/>
              <a:t> condition to be tested: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438400"/>
            <a:ext cx="5105400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if</a:t>
            </a:r>
            <a:r>
              <a:rPr lang="en-US" sz="1600" dirty="0" smtClean="0">
                <a:latin typeface="Courier10 BT" pitchFamily="49" charset="0"/>
              </a:rPr>
              <a:t> 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condition_1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// statements to be executed if </a:t>
            </a:r>
            <a:r>
              <a:rPr lang="en-US" sz="1600" dirty="0" err="1" smtClean="0">
                <a:latin typeface="Courier10 BT" pitchFamily="49" charset="0"/>
              </a:rPr>
              <a:t>condition_1</a:t>
            </a:r>
            <a:r>
              <a:rPr lang="en-US" sz="1600" dirty="0" smtClean="0">
                <a:latin typeface="Courier10 BT" pitchFamily="49" charset="0"/>
              </a:rPr>
              <a:t> is true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  <a:r>
              <a:rPr lang="en-US" sz="1600" b="1" dirty="0" smtClean="0">
                <a:latin typeface="Courier10 BT" pitchFamily="49" charset="0"/>
              </a:rPr>
              <a:t>else if</a:t>
            </a:r>
            <a:r>
              <a:rPr lang="en-US" sz="1600" dirty="0" smtClean="0">
                <a:latin typeface="Courier10 BT" pitchFamily="49" charset="0"/>
              </a:rPr>
              <a:t> 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condition_2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// statements to be executed if </a:t>
            </a:r>
            <a:r>
              <a:rPr lang="en-US" sz="1600" dirty="0" err="1" smtClean="0">
                <a:latin typeface="Courier10 BT" pitchFamily="49" charset="0"/>
              </a:rPr>
              <a:t>condition_2</a:t>
            </a:r>
            <a:r>
              <a:rPr lang="en-US" sz="1600" dirty="0" smtClean="0">
                <a:latin typeface="Courier10 BT" pitchFamily="49" charset="0"/>
              </a:rPr>
              <a:t> is true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...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  <a:r>
              <a:rPr lang="en-US" sz="1600" b="1" dirty="0" smtClean="0">
                <a:latin typeface="Courier10 BT" pitchFamily="49" charset="0"/>
              </a:rPr>
              <a:t>else if</a:t>
            </a:r>
            <a:r>
              <a:rPr lang="en-US" sz="1600" dirty="0" smtClean="0">
                <a:latin typeface="Courier10 BT" pitchFamily="49" charset="0"/>
              </a:rPr>
              <a:t> 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condition_i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// statements to be executed if </a:t>
            </a:r>
            <a:r>
              <a:rPr lang="en-US" sz="1600" dirty="0" err="1" smtClean="0">
                <a:latin typeface="Courier10 BT" pitchFamily="49" charset="0"/>
              </a:rPr>
              <a:t>condition_i</a:t>
            </a:r>
            <a:r>
              <a:rPr lang="en-US" sz="1600" dirty="0" smtClean="0">
                <a:latin typeface="Courier10 BT" pitchFamily="49" charset="0"/>
              </a:rPr>
              <a:t> is true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  <a:r>
              <a:rPr lang="en-US" sz="1600" b="1" dirty="0" smtClean="0">
                <a:latin typeface="Courier10 BT" pitchFamily="49" charset="0"/>
              </a:rPr>
              <a:t>else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// statements to be executed if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// none of the above conditions is true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Flowchart of a statement with </a:t>
            </a:r>
            <a:r>
              <a:rPr lang="en-US" dirty="0" smtClean="0">
                <a:latin typeface="Courier10 BT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Courier10 BT" pitchFamily="49" charset="0"/>
              </a:rPr>
              <a:t>else-if</a:t>
            </a:r>
            <a:r>
              <a:rPr lang="en-US" dirty="0" smtClean="0"/>
              <a:t>, and </a:t>
            </a:r>
            <a:r>
              <a:rPr lang="en-US" dirty="0" smtClean="0">
                <a:latin typeface="Courier10 BT" pitchFamily="49" charset="0"/>
              </a:rPr>
              <a:t>else</a:t>
            </a:r>
            <a:r>
              <a:rPr lang="en-US" dirty="0" smtClean="0"/>
              <a:t> blocks.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41191"/>
            <a:ext cx="4587128" cy="4302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MagicShapes.java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code segment from the program </a:t>
            </a:r>
            <a:r>
              <a:rPr lang="en-US" dirty="0" err="1" smtClean="0">
                <a:latin typeface="Courier10 BT" pitchFamily="49" charset="0"/>
              </a:rPr>
              <a:t>MagicShapes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133600"/>
            <a:ext cx="4267200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if</a:t>
            </a:r>
            <a:r>
              <a:rPr lang="en-US" sz="1600" dirty="0" smtClean="0">
                <a:latin typeface="Courier10 BT" pitchFamily="49" charset="0"/>
              </a:rPr>
              <a:t> (</a:t>
            </a:r>
            <a:r>
              <a:rPr lang="en-US" sz="1600" dirty="0" err="1" smtClean="0">
                <a:latin typeface="Courier10 BT" pitchFamily="49" charset="0"/>
              </a:rPr>
              <a:t>magicColor</a:t>
            </a:r>
            <a:r>
              <a:rPr lang="en-US" sz="1600" dirty="0" smtClean="0">
                <a:latin typeface="Courier10 BT" pitchFamily="49" charset="0"/>
              </a:rPr>
              <a:t> == 0)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</a:t>
            </a:r>
            <a:r>
              <a:rPr lang="en-US" sz="1600" dirty="0" err="1" smtClean="0">
                <a:latin typeface="Courier10 BT" pitchFamily="49" charset="0"/>
              </a:rPr>
              <a:t>magicColor</a:t>
            </a:r>
            <a:r>
              <a:rPr lang="en-US" sz="1600" dirty="0" smtClean="0">
                <a:latin typeface="Courier10 BT" pitchFamily="49" charset="0"/>
              </a:rPr>
              <a:t> is 0, set color to red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dk.setPaint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Color.red</a:t>
            </a:r>
            <a:r>
              <a:rPr lang="en-US" sz="1600" dirty="0" smtClean="0">
                <a:latin typeface="Courier10 BT" pitchFamily="49" charset="0"/>
              </a:rPr>
              <a:t>);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  <a:r>
              <a:rPr lang="en-US" sz="1600" b="1" dirty="0" smtClean="0">
                <a:latin typeface="Courier10 BT" pitchFamily="49" charset="0"/>
              </a:rPr>
              <a:t>else if</a:t>
            </a:r>
            <a:r>
              <a:rPr lang="en-US" sz="1600" dirty="0" smtClean="0">
                <a:latin typeface="Courier10 BT" pitchFamily="49" charset="0"/>
              </a:rPr>
              <a:t> (</a:t>
            </a:r>
            <a:r>
              <a:rPr lang="en-US" sz="1600" dirty="0" err="1" smtClean="0">
                <a:latin typeface="Courier10 BT" pitchFamily="49" charset="0"/>
              </a:rPr>
              <a:t>magicColor</a:t>
            </a:r>
            <a:r>
              <a:rPr lang="en-US" sz="1600" dirty="0" smtClean="0">
                <a:latin typeface="Courier10 BT" pitchFamily="49" charset="0"/>
              </a:rPr>
              <a:t> == 1)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</a:t>
            </a:r>
            <a:r>
              <a:rPr lang="en-US" sz="1600" dirty="0" err="1" smtClean="0">
                <a:latin typeface="Courier10 BT" pitchFamily="49" charset="0"/>
              </a:rPr>
              <a:t>magicColor</a:t>
            </a:r>
            <a:r>
              <a:rPr lang="en-US" sz="1600" dirty="0" smtClean="0">
                <a:latin typeface="Courier10 BT" pitchFamily="49" charset="0"/>
              </a:rPr>
              <a:t> is 1, set color to cyan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dk.setPaint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Color.cyan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  <a:r>
              <a:rPr lang="en-US" sz="1600" b="1" dirty="0" smtClean="0">
                <a:latin typeface="Courier10 BT" pitchFamily="49" charset="0"/>
              </a:rPr>
              <a:t>else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</a:t>
            </a:r>
            <a:r>
              <a:rPr lang="en-US" sz="1600" dirty="0" err="1" smtClean="0">
                <a:latin typeface="Courier10 BT" pitchFamily="49" charset="0"/>
              </a:rPr>
              <a:t>magicColor</a:t>
            </a:r>
            <a:r>
              <a:rPr lang="en-US" sz="1600" dirty="0" smtClean="0">
                <a:latin typeface="Courier10 BT" pitchFamily="49" charset="0"/>
              </a:rPr>
              <a:t> is 2, set color to magenta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dk.setPaint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Color.magenta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>
                <a:latin typeface="Courier10 BT" pitchFamily="49" charset="0"/>
              </a:rPr>
              <a:t>Random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class </a:t>
            </a:r>
            <a:r>
              <a:rPr lang="en-US" dirty="0" smtClean="0">
                <a:latin typeface="Courier10 BT" pitchFamily="49" charset="0"/>
              </a:rPr>
              <a:t>Random</a:t>
            </a:r>
            <a:r>
              <a:rPr lang="en-US" dirty="0" smtClean="0"/>
              <a:t> is defined in the </a:t>
            </a:r>
            <a:r>
              <a:rPr lang="en-US" dirty="0" err="1" smtClean="0">
                <a:latin typeface="Courier10 BT" pitchFamily="49" charset="0"/>
              </a:rPr>
              <a:t>java.util</a:t>
            </a:r>
            <a:r>
              <a:rPr lang="en-US" dirty="0" smtClean="0"/>
              <a:t> package, and an instance of this class is used to generate pseudorandom numbers.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648200"/>
            <a:ext cx="5334000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Random rand = new Random();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</a:t>
            </a:r>
            <a:r>
              <a:rPr lang="en-US" sz="1600" dirty="0" err="1" smtClean="0">
                <a:latin typeface="Courier10 BT" pitchFamily="49" charset="0"/>
              </a:rPr>
              <a:t>magicColor</a:t>
            </a:r>
            <a:r>
              <a:rPr lang="en-US" sz="1600" dirty="0" smtClean="0">
                <a:latin typeface="Courier10 BT" pitchFamily="49" charset="0"/>
              </a:rPr>
              <a:t> gets a random integer value of 0, 1 or 2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magicColor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rand.nextInt</a:t>
            </a:r>
            <a:r>
              <a:rPr lang="en-US" sz="1600" dirty="0" smtClean="0">
                <a:latin typeface="Courier10 BT" pitchFamily="49" charset="0"/>
              </a:rPr>
              <a:t>(3);</a:t>
            </a:r>
            <a:r>
              <a:rPr lang="en-US" dirty="0" smtClean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5379720" cy="1441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</a:rPr>
              <a:t>U</a:t>
            </a:r>
            <a:r>
              <a:rPr lang="en-US" dirty="0" smtClean="0">
                <a:latin typeface="Times New Roman"/>
              </a:rPr>
              <a:t>sed to select one out of many conditions.</a:t>
            </a:r>
          </a:p>
          <a:p>
            <a:r>
              <a:rPr lang="en-US" dirty="0" smtClean="0">
                <a:latin typeface="Times New Roman"/>
              </a:rPr>
              <a:t>Case values cannot contain ranges, and cannot be </a:t>
            </a:r>
            <a:r>
              <a:rPr lang="en-US" sz="2000" dirty="0" smtClean="0">
                <a:latin typeface="Courier"/>
                <a:cs typeface="Courier"/>
              </a:rPr>
              <a:t>double</a:t>
            </a:r>
            <a:r>
              <a:rPr lang="en-US" dirty="0" smtClean="0">
                <a:latin typeface="Times New Roman"/>
              </a:rPr>
              <a:t>, </a:t>
            </a:r>
            <a:r>
              <a:rPr lang="en-US" sz="2000" dirty="0" smtClean="0">
                <a:latin typeface="Courier"/>
                <a:cs typeface="Courier"/>
              </a:rPr>
              <a:t>float</a:t>
            </a:r>
            <a:r>
              <a:rPr lang="en-US" dirty="0" smtClean="0">
                <a:latin typeface="Times New Roman"/>
              </a:rPr>
              <a:t>, a string, or an object.</a:t>
            </a:r>
          </a:p>
          <a:p>
            <a:r>
              <a:rPr lang="en-US" dirty="0">
                <a:latin typeface="Times New Roman"/>
              </a:rPr>
              <a:t>G</a:t>
            </a:r>
            <a:r>
              <a:rPr lang="en-US" dirty="0" smtClean="0">
                <a:latin typeface="Times New Roman"/>
              </a:rPr>
              <a:t>eneral form 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429000"/>
            <a:ext cx="5791200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switch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i="1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case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value1</a:t>
            </a:r>
            <a:r>
              <a:rPr lang="en-US" sz="1600" i="1" dirty="0" smtClean="0">
                <a:latin typeface="Courier10 BT" pitchFamily="49" charset="0"/>
              </a:rPr>
              <a:t>: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execute these statements if </a:t>
            </a:r>
            <a:r>
              <a:rPr lang="en-US" sz="1600" i="1" dirty="0" err="1" smtClean="0">
                <a:latin typeface="Courier10 BT" pitchFamily="49" charset="0"/>
              </a:rPr>
              <a:t>var</a:t>
            </a:r>
            <a:r>
              <a:rPr lang="en-US" sz="1600" i="1" dirty="0" smtClean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is equal to </a:t>
            </a:r>
            <a:r>
              <a:rPr lang="en-US" sz="1600" i="1" dirty="0" err="1" smtClean="0">
                <a:latin typeface="Courier10 BT" pitchFamily="49" charset="0"/>
              </a:rPr>
              <a:t>value1</a:t>
            </a:r>
            <a:endParaRPr lang="en-US" sz="1600" i="1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b="1" dirty="0" smtClean="0">
                <a:latin typeface="Courier10 BT" pitchFamily="49" charset="0"/>
              </a:rPr>
              <a:t>break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case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value2</a:t>
            </a:r>
            <a:r>
              <a:rPr lang="en-US" sz="1600" i="1" dirty="0" smtClean="0">
                <a:latin typeface="Courier10 BT" pitchFamily="49" charset="0"/>
              </a:rPr>
              <a:t>: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execute these statements if </a:t>
            </a:r>
            <a:r>
              <a:rPr lang="en-US" sz="1600" i="1" dirty="0" err="1" smtClean="0">
                <a:latin typeface="Courier10 BT" pitchFamily="49" charset="0"/>
              </a:rPr>
              <a:t>var</a:t>
            </a:r>
            <a:r>
              <a:rPr lang="en-US" sz="1600" i="1" dirty="0" smtClean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is equal to </a:t>
            </a:r>
            <a:r>
              <a:rPr lang="en-US" sz="1600" i="1" dirty="0" err="1" smtClean="0">
                <a:latin typeface="Courier10 BT" pitchFamily="49" charset="0"/>
              </a:rPr>
              <a:t>value2</a:t>
            </a:r>
            <a:endParaRPr lang="en-US" sz="1600" i="1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b="1" dirty="0" smtClean="0">
                <a:latin typeface="Courier10 BT" pitchFamily="49" charset="0"/>
              </a:rPr>
              <a:t>break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...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default</a:t>
            </a:r>
            <a:r>
              <a:rPr lang="en-US" sz="1600" dirty="0" smtClean="0">
                <a:latin typeface="Courier10 BT" pitchFamily="49" charset="0"/>
              </a:rPr>
              <a:t>: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execute these statements if </a:t>
            </a:r>
            <a:r>
              <a:rPr lang="en-US" sz="1600" i="1" dirty="0" err="1" smtClean="0">
                <a:latin typeface="Courier10 BT" pitchFamily="49" charset="0"/>
              </a:rPr>
              <a:t>var</a:t>
            </a:r>
            <a:r>
              <a:rPr lang="en-US" sz="1600" i="1" dirty="0" smtClean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does not match any value               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b="1" dirty="0" smtClean="0">
                <a:latin typeface="Courier10 BT" pitchFamily="49" charset="0"/>
              </a:rPr>
              <a:t>break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CrystalBall.java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code segment from  the program </a:t>
            </a:r>
            <a:r>
              <a:rPr lang="en-US" sz="1800" dirty="0" err="1" smtClean="0">
                <a:latin typeface="Courier10 BT" pitchFamily="49" charset="0"/>
              </a:rPr>
              <a:t>CrystalBall</a:t>
            </a:r>
            <a:r>
              <a:rPr lang="en-US" sz="1800" dirty="0" smtClean="0"/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Courier10 BT" pitchFamily="49" charset="0"/>
              </a:rPr>
              <a:t>What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981200"/>
            <a:ext cx="6324600" cy="44012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Random r = new Random();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// </a:t>
            </a:r>
            <a:r>
              <a:rPr lang="en-US" sz="1400" dirty="0" err="1" smtClean="0">
                <a:latin typeface="Courier10 BT" pitchFamily="49" charset="0"/>
              </a:rPr>
              <a:t>magicNumber</a:t>
            </a:r>
            <a:r>
              <a:rPr lang="en-US" sz="1400" dirty="0" smtClean="0">
                <a:latin typeface="Courier10 BT" pitchFamily="49" charset="0"/>
              </a:rPr>
              <a:t> gets a random integer value of 0, 1, 2 or 3.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int </a:t>
            </a:r>
            <a:r>
              <a:rPr lang="en-US" sz="1400" dirty="0" err="1" smtClean="0">
                <a:latin typeface="Courier10 BT" pitchFamily="49" charset="0"/>
              </a:rPr>
              <a:t>magicNumber</a:t>
            </a:r>
            <a:r>
              <a:rPr lang="en-US" sz="1400" dirty="0" smtClean="0">
                <a:latin typeface="Courier10 BT" pitchFamily="49" charset="0"/>
              </a:rPr>
              <a:t> = </a:t>
            </a:r>
            <a:r>
              <a:rPr lang="en-US" sz="1400" dirty="0" err="1" smtClean="0">
                <a:latin typeface="Courier10 BT" pitchFamily="49" charset="0"/>
              </a:rPr>
              <a:t>r.nextInt</a:t>
            </a:r>
            <a:r>
              <a:rPr lang="en-US" sz="1400" dirty="0" smtClean="0">
                <a:latin typeface="Courier10 BT" pitchFamily="49" charset="0"/>
              </a:rPr>
              <a:t>(4); </a:t>
            </a:r>
          </a:p>
          <a:p>
            <a:pPr marL="0" lvl="1">
              <a:buNone/>
            </a:pPr>
            <a:endParaRPr lang="en-US" sz="14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// Based on the value of </a:t>
            </a:r>
            <a:r>
              <a:rPr lang="en-US" sz="1400" dirty="0" err="1" smtClean="0">
                <a:latin typeface="Courier10 BT" pitchFamily="49" charset="0"/>
              </a:rPr>
              <a:t>magicNumber</a:t>
            </a:r>
            <a:r>
              <a:rPr lang="en-US" sz="1400" dirty="0" smtClean="0">
                <a:latin typeface="Courier10 BT" pitchFamily="49" charset="0"/>
              </a:rPr>
              <a:t>, one of the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// strings shown below is displayed on the screen.</a:t>
            </a:r>
          </a:p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switch</a:t>
            </a:r>
            <a:r>
              <a:rPr lang="en-US" sz="1400" dirty="0" smtClean="0">
                <a:latin typeface="Courier10 BT" pitchFamily="49" charset="0"/>
              </a:rPr>
              <a:t>(</a:t>
            </a:r>
            <a:r>
              <a:rPr lang="en-US" sz="1400" dirty="0" err="1" smtClean="0">
                <a:latin typeface="Courier10 BT" pitchFamily="49" charset="0"/>
              </a:rPr>
              <a:t>magicNumber</a:t>
            </a:r>
            <a:r>
              <a:rPr lang="en-US" sz="1400" dirty="0" smtClean="0">
                <a:latin typeface="Courier10 BT" pitchFamily="49" charset="0"/>
              </a:rPr>
              <a:t>) {	</a:t>
            </a:r>
          </a:p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  case</a:t>
            </a:r>
            <a:r>
              <a:rPr lang="en-US" sz="1400" dirty="0" smtClean="0">
                <a:latin typeface="Courier10 BT" pitchFamily="49" charset="0"/>
              </a:rPr>
              <a:t> 0: </a:t>
            </a:r>
            <a:r>
              <a:rPr lang="en-US" sz="1400" dirty="0" err="1" smtClean="0">
                <a:latin typeface="Courier10 BT" pitchFamily="49" charset="0"/>
              </a:rPr>
              <a:t>dk.drawString</a:t>
            </a:r>
            <a:r>
              <a:rPr lang="en-US" sz="1400" dirty="0" smtClean="0">
                <a:latin typeface="Courier10 BT" pitchFamily="49" charset="0"/>
              </a:rPr>
              <a:t>("Something surprising", </a:t>
            </a:r>
            <a:r>
              <a:rPr lang="en-US" sz="1400" dirty="0" err="1" smtClean="0">
                <a:latin typeface="Courier10 BT" pitchFamily="49" charset="0"/>
              </a:rPr>
              <a:t>x2</a:t>
            </a:r>
            <a:r>
              <a:rPr lang="en-US" sz="1400" dirty="0" smtClean="0">
                <a:latin typeface="Courier10 BT" pitchFamily="49" charset="0"/>
              </a:rPr>
              <a:t>, </a:t>
            </a:r>
            <a:r>
              <a:rPr lang="en-US" sz="1400" dirty="0" err="1" smtClean="0">
                <a:latin typeface="Courier10 BT" pitchFamily="49" charset="0"/>
              </a:rPr>
              <a:t>y2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   </a:t>
            </a:r>
            <a:r>
              <a:rPr lang="en-US" sz="1400" dirty="0" err="1" smtClean="0">
                <a:latin typeface="Courier10 BT" pitchFamily="49" charset="0"/>
              </a:rPr>
              <a:t>dk.drawString</a:t>
            </a:r>
            <a:r>
              <a:rPr lang="en-US" sz="1400" dirty="0" smtClean="0">
                <a:latin typeface="Courier10 BT" pitchFamily="49" charset="0"/>
              </a:rPr>
              <a:t>("will happen", </a:t>
            </a:r>
            <a:r>
              <a:rPr lang="en-US" sz="1400" dirty="0" err="1" smtClean="0">
                <a:latin typeface="Courier10 BT" pitchFamily="49" charset="0"/>
              </a:rPr>
              <a:t>x2</a:t>
            </a:r>
            <a:r>
              <a:rPr lang="en-US" sz="1400" dirty="0" smtClean="0">
                <a:latin typeface="Courier10 BT" pitchFamily="49" charset="0"/>
              </a:rPr>
              <a:t> + </a:t>
            </a:r>
            <a:r>
              <a:rPr lang="en-US" sz="1400" dirty="0" err="1" smtClean="0">
                <a:latin typeface="Courier10 BT" pitchFamily="49" charset="0"/>
              </a:rPr>
              <a:t>w2</a:t>
            </a:r>
            <a:r>
              <a:rPr lang="en-US" sz="1400" dirty="0" smtClean="0">
                <a:latin typeface="Courier10 BT" pitchFamily="49" charset="0"/>
              </a:rPr>
              <a:t>, </a:t>
            </a:r>
            <a:r>
              <a:rPr lang="en-US" sz="1400" dirty="0" err="1" smtClean="0">
                <a:latin typeface="Courier10 BT" pitchFamily="49" charset="0"/>
              </a:rPr>
              <a:t>y2</a:t>
            </a:r>
            <a:r>
              <a:rPr lang="en-US" sz="1400" dirty="0" smtClean="0">
                <a:latin typeface="Courier10 BT" pitchFamily="49" charset="0"/>
              </a:rPr>
              <a:t> + </a:t>
            </a:r>
            <a:r>
              <a:rPr lang="en-US" sz="1400" dirty="0" err="1" smtClean="0">
                <a:latin typeface="Courier10 BT" pitchFamily="49" charset="0"/>
              </a:rPr>
              <a:t>h1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   </a:t>
            </a:r>
            <a:r>
              <a:rPr lang="en-US" sz="1400" b="1" dirty="0" smtClean="0">
                <a:latin typeface="Courier10 BT" pitchFamily="49" charset="0"/>
              </a:rPr>
              <a:t>break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case</a:t>
            </a:r>
            <a:r>
              <a:rPr lang="en-US" sz="1400" dirty="0" smtClean="0">
                <a:latin typeface="Courier10 BT" pitchFamily="49" charset="0"/>
              </a:rPr>
              <a:t> 1: </a:t>
            </a:r>
            <a:r>
              <a:rPr lang="en-US" sz="1400" dirty="0" err="1" smtClean="0">
                <a:latin typeface="Courier10 BT" pitchFamily="49" charset="0"/>
              </a:rPr>
              <a:t>dk.drawString</a:t>
            </a:r>
            <a:r>
              <a:rPr lang="en-US" sz="1400" dirty="0" smtClean="0">
                <a:latin typeface="Courier10 BT" pitchFamily="49" charset="0"/>
              </a:rPr>
              <a:t>("An exceptional event", </a:t>
            </a:r>
            <a:r>
              <a:rPr lang="en-US" sz="1400" dirty="0" err="1" smtClean="0">
                <a:latin typeface="Courier10 BT" pitchFamily="49" charset="0"/>
              </a:rPr>
              <a:t>x2</a:t>
            </a:r>
            <a:r>
              <a:rPr lang="en-US" sz="1400" dirty="0" smtClean="0">
                <a:latin typeface="Courier10 BT" pitchFamily="49" charset="0"/>
              </a:rPr>
              <a:t>, </a:t>
            </a:r>
            <a:r>
              <a:rPr lang="en-US" sz="1400" dirty="0" err="1" smtClean="0">
                <a:latin typeface="Courier10 BT" pitchFamily="49" charset="0"/>
              </a:rPr>
              <a:t>y2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   </a:t>
            </a:r>
            <a:r>
              <a:rPr lang="en-US" sz="1400" dirty="0" err="1" smtClean="0">
                <a:latin typeface="Courier10 BT" pitchFamily="49" charset="0"/>
              </a:rPr>
              <a:t>dk.drawString</a:t>
            </a:r>
            <a:r>
              <a:rPr lang="en-US" sz="1400" dirty="0" smtClean="0">
                <a:latin typeface="Courier10 BT" pitchFamily="49" charset="0"/>
              </a:rPr>
              <a:t>("has occurred", </a:t>
            </a:r>
            <a:r>
              <a:rPr lang="en-US" sz="1400" dirty="0" err="1" smtClean="0">
                <a:latin typeface="Courier10 BT" pitchFamily="49" charset="0"/>
              </a:rPr>
              <a:t>x2</a:t>
            </a:r>
            <a:r>
              <a:rPr lang="en-US" sz="1400" dirty="0" smtClean="0">
                <a:latin typeface="Courier10 BT" pitchFamily="49" charset="0"/>
              </a:rPr>
              <a:t> + </a:t>
            </a:r>
            <a:r>
              <a:rPr lang="en-US" sz="1400" dirty="0" err="1" smtClean="0">
                <a:latin typeface="Courier10 BT" pitchFamily="49" charset="0"/>
              </a:rPr>
              <a:t>w1</a:t>
            </a:r>
            <a:r>
              <a:rPr lang="en-US" sz="1400" dirty="0" smtClean="0">
                <a:latin typeface="Courier10 BT" pitchFamily="49" charset="0"/>
              </a:rPr>
              <a:t>, </a:t>
            </a:r>
            <a:r>
              <a:rPr lang="en-US" sz="1400" dirty="0" err="1" smtClean="0">
                <a:latin typeface="Courier10 BT" pitchFamily="49" charset="0"/>
              </a:rPr>
              <a:t>y2</a:t>
            </a:r>
            <a:r>
              <a:rPr lang="en-US" sz="1400" dirty="0" smtClean="0">
                <a:latin typeface="Courier10 BT" pitchFamily="49" charset="0"/>
              </a:rPr>
              <a:t> + </a:t>
            </a:r>
            <a:r>
              <a:rPr lang="en-US" sz="1400" dirty="0" err="1" smtClean="0">
                <a:latin typeface="Courier10 BT" pitchFamily="49" charset="0"/>
              </a:rPr>
              <a:t>h1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          break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  case</a:t>
            </a:r>
            <a:r>
              <a:rPr lang="en-US" sz="1400" dirty="0" smtClean="0">
                <a:latin typeface="Courier10 BT" pitchFamily="49" charset="0"/>
              </a:rPr>
              <a:t> 2: </a:t>
            </a:r>
            <a:r>
              <a:rPr lang="en-US" sz="1400" dirty="0" err="1" smtClean="0">
                <a:latin typeface="Courier10 BT" pitchFamily="49" charset="0"/>
              </a:rPr>
              <a:t>dk.drawString</a:t>
            </a:r>
            <a:r>
              <a:rPr lang="en-US" sz="1400" dirty="0" smtClean="0">
                <a:latin typeface="Courier10 BT" pitchFamily="49" charset="0"/>
              </a:rPr>
              <a:t>("Shake the ball", </a:t>
            </a:r>
            <a:r>
              <a:rPr lang="en-US" sz="1400" dirty="0" err="1" smtClean="0">
                <a:latin typeface="Courier10 BT" pitchFamily="49" charset="0"/>
              </a:rPr>
              <a:t>x2</a:t>
            </a:r>
            <a:r>
              <a:rPr lang="en-US" sz="1400" dirty="0" smtClean="0">
                <a:latin typeface="Courier10 BT" pitchFamily="49" charset="0"/>
              </a:rPr>
              <a:t> + </a:t>
            </a:r>
            <a:r>
              <a:rPr lang="en-US" sz="1400" dirty="0" err="1" smtClean="0">
                <a:latin typeface="Courier10 BT" pitchFamily="49" charset="0"/>
              </a:rPr>
              <a:t>w2</a:t>
            </a:r>
            <a:r>
              <a:rPr lang="en-US" sz="1400" dirty="0" smtClean="0">
                <a:latin typeface="Courier10 BT" pitchFamily="49" charset="0"/>
              </a:rPr>
              <a:t>, </a:t>
            </a:r>
            <a:r>
              <a:rPr lang="en-US" sz="1400" dirty="0" err="1" smtClean="0">
                <a:latin typeface="Courier10 BT" pitchFamily="49" charset="0"/>
              </a:rPr>
              <a:t>y2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   </a:t>
            </a:r>
            <a:r>
              <a:rPr lang="en-US" sz="1400" dirty="0" err="1" smtClean="0">
                <a:latin typeface="Courier10 BT" pitchFamily="49" charset="0"/>
              </a:rPr>
              <a:t>dk.drawString</a:t>
            </a:r>
            <a:r>
              <a:rPr lang="en-US" sz="1400" dirty="0" smtClean="0">
                <a:latin typeface="Courier10 BT" pitchFamily="49" charset="0"/>
              </a:rPr>
              <a:t>("and focus harder", </a:t>
            </a:r>
            <a:r>
              <a:rPr lang="en-US" sz="1400" dirty="0" err="1" smtClean="0">
                <a:latin typeface="Courier10 BT" pitchFamily="49" charset="0"/>
              </a:rPr>
              <a:t>x2</a:t>
            </a:r>
            <a:r>
              <a:rPr lang="en-US" sz="1400" dirty="0" smtClean="0">
                <a:latin typeface="Courier10 BT" pitchFamily="49" charset="0"/>
              </a:rPr>
              <a:t> + </a:t>
            </a:r>
            <a:r>
              <a:rPr lang="en-US" sz="1400" dirty="0" err="1" smtClean="0">
                <a:latin typeface="Courier10 BT" pitchFamily="49" charset="0"/>
              </a:rPr>
              <a:t>w1</a:t>
            </a:r>
            <a:r>
              <a:rPr lang="en-US" sz="1400" dirty="0" smtClean="0">
                <a:latin typeface="Courier10 BT" pitchFamily="49" charset="0"/>
              </a:rPr>
              <a:t>, </a:t>
            </a:r>
            <a:r>
              <a:rPr lang="en-US" sz="1400" dirty="0" err="1" smtClean="0">
                <a:latin typeface="Courier10 BT" pitchFamily="49" charset="0"/>
              </a:rPr>
              <a:t>y2</a:t>
            </a:r>
            <a:r>
              <a:rPr lang="en-US" sz="1400" dirty="0" smtClean="0">
                <a:latin typeface="Courier10 BT" pitchFamily="49" charset="0"/>
              </a:rPr>
              <a:t> + </a:t>
            </a:r>
            <a:r>
              <a:rPr lang="en-US" sz="1400" dirty="0" err="1" smtClean="0">
                <a:latin typeface="Courier10 BT" pitchFamily="49" charset="0"/>
              </a:rPr>
              <a:t>h1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          break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  default</a:t>
            </a:r>
            <a:r>
              <a:rPr lang="en-US" sz="1400" dirty="0" smtClean="0">
                <a:latin typeface="Courier10 BT" pitchFamily="49" charset="0"/>
              </a:rPr>
              <a:t>: </a:t>
            </a:r>
            <a:r>
              <a:rPr lang="en-US" sz="1400" dirty="0" err="1" smtClean="0">
                <a:latin typeface="Courier10 BT" pitchFamily="49" charset="0"/>
              </a:rPr>
              <a:t>dk.drawString</a:t>
            </a:r>
            <a:r>
              <a:rPr lang="en-US" sz="1400" dirty="0" smtClean="0">
                <a:latin typeface="Courier10 BT" pitchFamily="49" charset="0"/>
              </a:rPr>
              <a:t>("Good fortune", </a:t>
            </a:r>
            <a:r>
              <a:rPr lang="en-US" sz="1400" dirty="0" err="1" smtClean="0">
                <a:latin typeface="Courier10 BT" pitchFamily="49" charset="0"/>
              </a:rPr>
              <a:t>x2</a:t>
            </a:r>
            <a:r>
              <a:rPr lang="en-US" sz="1400" dirty="0" smtClean="0">
                <a:latin typeface="Courier10 BT" pitchFamily="49" charset="0"/>
              </a:rPr>
              <a:t> + </a:t>
            </a:r>
            <a:r>
              <a:rPr lang="en-US" sz="1400" dirty="0" err="1" smtClean="0">
                <a:latin typeface="Courier10 BT" pitchFamily="49" charset="0"/>
              </a:rPr>
              <a:t>w2</a:t>
            </a:r>
            <a:r>
              <a:rPr lang="en-US" sz="1400" dirty="0" smtClean="0">
                <a:latin typeface="Courier10 BT" pitchFamily="49" charset="0"/>
              </a:rPr>
              <a:t>, </a:t>
            </a:r>
            <a:r>
              <a:rPr lang="en-US" sz="1400" dirty="0" err="1" smtClean="0">
                <a:latin typeface="Courier10 BT" pitchFamily="49" charset="0"/>
              </a:rPr>
              <a:t>y2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    </a:t>
            </a:r>
            <a:r>
              <a:rPr lang="en-US" sz="1400" dirty="0" err="1" smtClean="0">
                <a:latin typeface="Courier10 BT" pitchFamily="49" charset="0"/>
              </a:rPr>
              <a:t>dk.drawString</a:t>
            </a:r>
            <a:r>
              <a:rPr lang="en-US" sz="1400" dirty="0" smtClean="0">
                <a:latin typeface="Courier10 BT" pitchFamily="49" charset="0"/>
              </a:rPr>
              <a:t>("comes your way", </a:t>
            </a:r>
            <a:r>
              <a:rPr lang="en-US" sz="1400" dirty="0" err="1" smtClean="0">
                <a:latin typeface="Courier10 BT" pitchFamily="49" charset="0"/>
              </a:rPr>
              <a:t>x2</a:t>
            </a:r>
            <a:r>
              <a:rPr lang="en-US" sz="1400" dirty="0" smtClean="0">
                <a:latin typeface="Courier10 BT" pitchFamily="49" charset="0"/>
              </a:rPr>
              <a:t> + </a:t>
            </a:r>
            <a:r>
              <a:rPr lang="en-US" sz="1400" dirty="0" err="1" smtClean="0">
                <a:latin typeface="Courier10 BT" pitchFamily="49" charset="0"/>
              </a:rPr>
              <a:t>w1</a:t>
            </a:r>
            <a:r>
              <a:rPr lang="en-US" sz="1400" dirty="0" smtClean="0">
                <a:latin typeface="Courier10 BT" pitchFamily="49" charset="0"/>
              </a:rPr>
              <a:t>, </a:t>
            </a:r>
            <a:r>
              <a:rPr lang="en-US" sz="1400" dirty="0" err="1" smtClean="0">
                <a:latin typeface="Courier10 BT" pitchFamily="49" charset="0"/>
              </a:rPr>
              <a:t>y2</a:t>
            </a:r>
            <a:r>
              <a:rPr lang="en-US" sz="1400" dirty="0" smtClean="0">
                <a:latin typeface="Courier10 BT" pitchFamily="49" charset="0"/>
              </a:rPr>
              <a:t> + </a:t>
            </a:r>
            <a:r>
              <a:rPr lang="en-US" sz="1400" dirty="0" err="1" smtClean="0">
                <a:latin typeface="Courier10 BT" pitchFamily="49" charset="0"/>
              </a:rPr>
              <a:t>h1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           break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  <a:endParaRPr lang="en-US" sz="1400" dirty="0">
              <a:latin typeface="Courier10 BT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32260" y="3048000"/>
            <a:ext cx="1811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What is the output if the </a:t>
            </a:r>
            <a:r>
              <a:rPr lang="en-US" i="1" dirty="0" smtClean="0">
                <a:solidFill>
                  <a:srgbClr val="7030A0"/>
                </a:solidFill>
                <a:latin typeface="Courier10 BT" pitchFamily="49" charset="0"/>
              </a:rPr>
              <a:t>break</a:t>
            </a:r>
            <a:r>
              <a:rPr lang="en-US" i="1" dirty="0" smtClean="0">
                <a:solidFill>
                  <a:srgbClr val="7030A0"/>
                </a:solidFill>
              </a:rPr>
              <a:t> statements are omitted?</a:t>
            </a:r>
            <a:endParaRPr lang="en-US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the code segment on slide 14 using a </a:t>
            </a:r>
            <a:r>
              <a:rPr lang="en-US" dirty="0" smtClean="0">
                <a:latin typeface="Courier10 BT" pitchFamily="49" charset="0"/>
              </a:rPr>
              <a:t>switch</a:t>
            </a:r>
            <a:r>
              <a:rPr lang="en-US" dirty="0" smtClean="0"/>
              <a:t> statement.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scope</a:t>
            </a:r>
            <a:r>
              <a:rPr lang="en-US" dirty="0" smtClean="0"/>
              <a:t> of a variable refers to that portion of the program where the variable can be accessed.</a:t>
            </a:r>
          </a:p>
          <a:p>
            <a:r>
              <a:rPr lang="en-US" dirty="0" smtClean="0"/>
              <a:t>A variable can only be accessed in</a:t>
            </a:r>
            <a:r>
              <a:rPr lang="en-US" i="1" dirty="0" smtClean="0"/>
              <a:t> </a:t>
            </a:r>
            <a:r>
              <a:rPr lang="en-US" dirty="0" smtClean="0"/>
              <a:t>the block where it is declared.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3200"/>
            <a:ext cx="4698482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Selection Statements and Loops</a:t>
            </a:r>
          </a:p>
          <a:p>
            <a:r>
              <a:rPr lang="en-US" sz="2800" dirty="0" smtClean="0"/>
              <a:t>Flowcharts</a:t>
            </a:r>
          </a:p>
          <a:p>
            <a:r>
              <a:rPr lang="en-US" sz="2800" dirty="0" smtClean="0"/>
              <a:t>Conditions</a:t>
            </a:r>
          </a:p>
          <a:p>
            <a:r>
              <a:rPr lang="en-US" sz="2800" dirty="0" smtClean="0"/>
              <a:t>Selection Statements</a:t>
            </a:r>
          </a:p>
          <a:p>
            <a:r>
              <a:rPr lang="en-US" sz="2800" dirty="0" smtClean="0"/>
              <a:t>Scope of Variables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 smtClean="0"/>
              <a:t>Conditions using Logical Operators</a:t>
            </a:r>
          </a:p>
          <a:p>
            <a:r>
              <a:rPr lang="en-US" sz="2600" dirty="0" smtClean="0">
                <a:latin typeface="Courier10 BT" pitchFamily="49" charset="0"/>
              </a:rPr>
              <a:t>break</a:t>
            </a:r>
            <a:r>
              <a:rPr lang="en-US" sz="2800" dirty="0" smtClean="0"/>
              <a:t> and </a:t>
            </a:r>
            <a:r>
              <a:rPr lang="en-US" sz="2600" dirty="0" smtClean="0">
                <a:latin typeface="Courier10 BT" pitchFamily="49" charset="0"/>
              </a:rPr>
              <a:t>continue</a:t>
            </a:r>
            <a:r>
              <a:rPr lang="en-US" sz="2800" dirty="0" smtClean="0"/>
              <a:t> Statements</a:t>
            </a:r>
          </a:p>
          <a:p>
            <a:r>
              <a:rPr lang="en-US" sz="2800" dirty="0" smtClean="0"/>
              <a:t>Nested </a:t>
            </a:r>
            <a:r>
              <a:rPr lang="en-US" sz="2600" dirty="0" smtClean="0">
                <a:latin typeface="Courier10 BT" pitchFamily="49" charset="0"/>
              </a:rPr>
              <a:t>for</a:t>
            </a:r>
            <a:r>
              <a:rPr lang="en-US" sz="2800" dirty="0" smtClean="0"/>
              <a:t> loops</a:t>
            </a:r>
          </a:p>
          <a:p>
            <a:r>
              <a:rPr lang="en-US" sz="2800" dirty="0" smtClean="0"/>
              <a:t>Summary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loop</a:t>
            </a:r>
            <a:r>
              <a:rPr lang="en-US" dirty="0" smtClean="0"/>
              <a:t> is used when an action has to be repeated many times. </a:t>
            </a:r>
          </a:p>
          <a:p>
            <a:r>
              <a:rPr lang="en-US" dirty="0" smtClean="0"/>
              <a:t>There are three types of loops: </a:t>
            </a:r>
          </a:p>
          <a:p>
            <a:pPr lvl="1"/>
            <a:r>
              <a:rPr lang="en-US" dirty="0" smtClean="0">
                <a:latin typeface="Courier10 BT" pitchFamily="49" charset="0"/>
              </a:rPr>
              <a:t>while</a:t>
            </a:r>
          </a:p>
          <a:p>
            <a:pPr lvl="1"/>
            <a:r>
              <a:rPr lang="en-US" dirty="0" smtClean="0">
                <a:latin typeface="Courier10 BT" pitchFamily="49" charset="0"/>
              </a:rPr>
              <a:t>do-while and </a:t>
            </a:r>
          </a:p>
          <a:p>
            <a:pPr lvl="1"/>
            <a:r>
              <a:rPr lang="en-US" dirty="0" smtClean="0">
                <a:latin typeface="Courier10 BT" pitchFamily="49" charset="0"/>
              </a:rPr>
              <a:t>for 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</a:rPr>
              <a:t>The </a:t>
            </a:r>
            <a:r>
              <a:rPr lang="en-US" dirty="0" smtClean="0">
                <a:latin typeface="Courier10 BT"/>
              </a:rPr>
              <a:t>while</a:t>
            </a:r>
            <a:r>
              <a:rPr lang="en-US" dirty="0" smtClean="0">
                <a:latin typeface="Times New Roman"/>
              </a:rPr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/>
              </a:rPr>
              <a:t>A </a:t>
            </a:r>
            <a:r>
              <a:rPr lang="en-US" sz="2400" dirty="0" smtClean="0">
                <a:latin typeface="Courier10 BT"/>
              </a:rPr>
              <a:t>while</a:t>
            </a:r>
            <a:r>
              <a:rPr lang="en-US" sz="2400" dirty="0" smtClean="0">
                <a:latin typeface="Times New Roman"/>
              </a:rPr>
              <a:t> loop executes statements repeatedly until the loop condition becomes false:</a:t>
            </a:r>
          </a:p>
          <a:p>
            <a:pPr lvl="1">
              <a:buNone/>
            </a:pPr>
            <a:endParaRPr lang="en-US" sz="1600" i="1" dirty="0" smtClean="0">
              <a:latin typeface="Courier10 BT" pitchFamily="49" charset="0"/>
            </a:endParaRPr>
          </a:p>
          <a:p>
            <a:pPr lvl="1">
              <a:buNone/>
            </a:pPr>
            <a:endParaRPr lang="en-US" sz="1600" i="1" dirty="0" smtClean="0">
              <a:latin typeface="Courier10 BT" pitchFamily="49" charset="0"/>
            </a:endParaRPr>
          </a:p>
          <a:p>
            <a:pPr lvl="1">
              <a:buNone/>
            </a:pPr>
            <a:endParaRPr lang="en-US" sz="1600" i="1" dirty="0" smtClean="0">
              <a:latin typeface="Courier10 BT" pitchFamily="49" charset="0"/>
            </a:endParaRPr>
          </a:p>
          <a:p>
            <a:pPr lvl="1">
              <a:buNone/>
            </a:pPr>
            <a:endParaRPr lang="en-US" sz="1600" i="1" dirty="0" smtClean="0"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209800"/>
            <a:ext cx="36576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while</a:t>
            </a:r>
            <a:r>
              <a:rPr lang="en-US" sz="1600" dirty="0" smtClean="0">
                <a:latin typeface="Courier10 BT" pitchFamily="49" charset="0"/>
              </a:rPr>
              <a:t> 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1600" dirty="0" smtClean="0">
                <a:latin typeface="Courier10 BT" pitchFamily="49" charset="0"/>
              </a:rPr>
              <a:t>) 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statements inside loop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statements </a:t>
            </a:r>
            <a:r>
              <a:rPr lang="en-US" sz="1600" i="1" dirty="0" smtClean="0">
                <a:latin typeface="Courier10 BT" pitchFamily="49" charset="0"/>
              </a:rPr>
              <a:t>outside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33600"/>
            <a:ext cx="2833611" cy="3556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Squares.java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05000"/>
          </a:xfrm>
        </p:spPr>
        <p:txBody>
          <a:bodyPr/>
          <a:lstStyle/>
          <a:p>
            <a:r>
              <a:rPr lang="en-US" dirty="0" smtClean="0"/>
              <a:t>Using a </a:t>
            </a:r>
            <a:r>
              <a:rPr lang="en-US" dirty="0" smtClean="0">
                <a:latin typeface="Courier10 BT" pitchFamily="49" charset="0"/>
              </a:rPr>
              <a:t>while</a:t>
            </a:r>
            <a:r>
              <a:rPr lang="en-US" dirty="0" smtClean="0"/>
              <a:t> loop, draw four blue-colored squares with sides of length 30, at points (100, 150), (150, 150), (200, 150) and (250, 150). </a:t>
            </a:r>
          </a:p>
          <a:p>
            <a:r>
              <a:rPr lang="en-US" dirty="0" smtClean="0"/>
              <a:t>Solution. The flowchart is drawn as follows: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72" y="2590800"/>
            <a:ext cx="4796028" cy="3667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Squares.java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1066800"/>
            <a:ext cx="7239000" cy="50475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import java.awt.*;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import </a:t>
            </a:r>
            <a:r>
              <a:rPr lang="en-US" sz="1400" dirty="0" err="1" smtClean="0">
                <a:latin typeface="Courier10 BT" pitchFamily="49" charset="0"/>
              </a:rPr>
              <a:t>java.awt.geom</a:t>
            </a:r>
            <a:r>
              <a:rPr lang="en-US" sz="1400" dirty="0" smtClean="0">
                <a:latin typeface="Courier10 BT" pitchFamily="49" charset="0"/>
              </a:rPr>
              <a:t>.*;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import </a:t>
            </a:r>
            <a:r>
              <a:rPr lang="en-US" sz="1400" dirty="0" err="1" smtClean="0">
                <a:latin typeface="Courier10 BT" pitchFamily="49" charset="0"/>
              </a:rPr>
              <a:t>com.programwithjava.basic.DrawingKit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endParaRPr lang="en-US" sz="14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public class Squares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public static void main(String[] </a:t>
            </a:r>
            <a:r>
              <a:rPr lang="en-US" sz="1400" dirty="0" err="1" smtClean="0">
                <a:latin typeface="Courier10 BT" pitchFamily="49" charset="0"/>
              </a:rPr>
              <a:t>args</a:t>
            </a:r>
            <a:r>
              <a:rPr lang="en-US" sz="14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</a:t>
            </a:r>
            <a:r>
              <a:rPr lang="en-US" sz="1400" dirty="0" err="1" smtClean="0">
                <a:latin typeface="Courier10 BT" pitchFamily="49" charset="0"/>
              </a:rPr>
              <a:t>DrawingKit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dirty="0" err="1" smtClean="0">
                <a:latin typeface="Courier10 BT" pitchFamily="49" charset="0"/>
              </a:rPr>
              <a:t>dk</a:t>
            </a:r>
            <a:r>
              <a:rPr lang="en-US" sz="1400" dirty="0" smtClean="0">
                <a:latin typeface="Courier10 BT" pitchFamily="49" charset="0"/>
              </a:rPr>
              <a:t> = new </a:t>
            </a:r>
            <a:r>
              <a:rPr lang="en-US" sz="1400" dirty="0" err="1" smtClean="0">
                <a:latin typeface="Courier10 BT" pitchFamily="49" charset="0"/>
              </a:rPr>
              <a:t>DrawingKit</a:t>
            </a:r>
            <a:r>
              <a:rPr lang="en-US" sz="1400" dirty="0" smtClean="0">
                <a:latin typeface="Courier10 BT" pitchFamily="49" charset="0"/>
              </a:rPr>
              <a:t>("Squares"); 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int </a:t>
            </a:r>
            <a:r>
              <a:rPr lang="en-US" sz="1400" dirty="0" err="1" smtClean="0">
                <a:latin typeface="Courier10 BT" pitchFamily="49" charset="0"/>
              </a:rPr>
              <a:t>numberOfSquares</a:t>
            </a:r>
            <a:r>
              <a:rPr lang="en-US" sz="1400" dirty="0" smtClean="0">
                <a:latin typeface="Courier10 BT" pitchFamily="49" charset="0"/>
              </a:rPr>
              <a:t> = 0, x = 100, y = 150, width = 30, height = 30;</a:t>
            </a:r>
          </a:p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     </a:t>
            </a:r>
          </a:p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     while (</a:t>
            </a:r>
            <a:r>
              <a:rPr lang="en-US" sz="1400" b="1" dirty="0" err="1" smtClean="0">
                <a:latin typeface="Courier10 BT" pitchFamily="49" charset="0"/>
              </a:rPr>
              <a:t>numberOfSquares</a:t>
            </a:r>
            <a:r>
              <a:rPr lang="en-US" sz="1400" b="1" dirty="0" smtClean="0">
                <a:latin typeface="Courier10 BT" pitchFamily="49" charset="0"/>
              </a:rPr>
              <a:t> &lt; 4) {</a:t>
            </a:r>
            <a:endParaRPr lang="en-US" sz="14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// draw and color a square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</a:t>
            </a:r>
            <a:r>
              <a:rPr lang="en-US" sz="1400" dirty="0" err="1" smtClean="0">
                <a:latin typeface="Courier10 BT" pitchFamily="49" charset="0"/>
              </a:rPr>
              <a:t>Rectangle2D.Float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dirty="0" err="1" smtClean="0">
                <a:latin typeface="Courier10 BT" pitchFamily="49" charset="0"/>
              </a:rPr>
              <a:t>rect_same</a:t>
            </a:r>
            <a:r>
              <a:rPr lang="en-US" sz="1400" dirty="0" smtClean="0">
                <a:latin typeface="Courier10 BT" pitchFamily="49" charset="0"/>
              </a:rPr>
              <a:t> = new </a:t>
            </a:r>
            <a:r>
              <a:rPr lang="en-US" sz="1400" dirty="0" err="1" smtClean="0">
                <a:latin typeface="Courier10 BT" pitchFamily="49" charset="0"/>
              </a:rPr>
              <a:t>Rectangle2D.Float</a:t>
            </a:r>
            <a:r>
              <a:rPr lang="en-US" sz="1400" dirty="0" smtClean="0">
                <a:latin typeface="Courier10 BT" pitchFamily="49" charset="0"/>
              </a:rPr>
              <a:t> (x, y, width, height);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</a:t>
            </a:r>
            <a:r>
              <a:rPr lang="en-US" sz="1400" dirty="0" err="1" smtClean="0">
                <a:latin typeface="Courier10 BT" pitchFamily="49" charset="0"/>
              </a:rPr>
              <a:t>dk.setPaint</a:t>
            </a:r>
            <a:r>
              <a:rPr lang="en-US" sz="1400" dirty="0" smtClean="0">
                <a:latin typeface="Courier10 BT" pitchFamily="49" charset="0"/>
              </a:rPr>
              <a:t>(</a:t>
            </a:r>
            <a:r>
              <a:rPr lang="en-US" sz="1400" dirty="0" err="1" smtClean="0">
                <a:latin typeface="Courier10 BT" pitchFamily="49" charset="0"/>
              </a:rPr>
              <a:t>Color.blue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</a:t>
            </a:r>
            <a:r>
              <a:rPr lang="en-US" sz="1400" dirty="0" err="1" smtClean="0">
                <a:latin typeface="Courier10 BT" pitchFamily="49" charset="0"/>
              </a:rPr>
              <a:t>dk.fill</a:t>
            </a:r>
            <a:r>
              <a:rPr lang="en-US" sz="1400" dirty="0" smtClean="0">
                <a:latin typeface="Courier10 BT" pitchFamily="49" charset="0"/>
              </a:rPr>
              <a:t>(</a:t>
            </a:r>
            <a:r>
              <a:rPr lang="en-US" sz="1400" dirty="0" err="1" smtClean="0">
                <a:latin typeface="Courier10 BT" pitchFamily="49" charset="0"/>
              </a:rPr>
              <a:t>rect_same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// increment number of squares drawn by 1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</a:t>
            </a:r>
            <a:r>
              <a:rPr lang="en-US" sz="1400" dirty="0" err="1" smtClean="0">
                <a:latin typeface="Courier10 BT" pitchFamily="49" charset="0"/>
              </a:rPr>
              <a:t>numberOfSquares</a:t>
            </a:r>
            <a:r>
              <a:rPr lang="en-US" sz="1400" dirty="0" smtClean="0">
                <a:latin typeface="Courier10 BT" pitchFamily="49" charset="0"/>
              </a:rPr>
              <a:t> += 1;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</a:t>
            </a:r>
            <a:r>
              <a:rPr lang="en-US" sz="1400" dirty="0" err="1" smtClean="0">
                <a:latin typeface="Courier10 BT" pitchFamily="49" charset="0"/>
              </a:rPr>
              <a:t>numberOfSquares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// increment the x coordinate of the next square by 50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x += 50;</a:t>
            </a:r>
          </a:p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     }</a:t>
            </a:r>
            <a:endParaRPr lang="en-US" sz="14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}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Output of Program </a:t>
            </a:r>
            <a:r>
              <a:rPr lang="en-US" dirty="0" smtClean="0">
                <a:latin typeface="Courier10 BT" pitchFamily="49" charset="0"/>
              </a:rPr>
              <a:t>Squares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19116"/>
            <a:ext cx="4976884" cy="4976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 in the loop below?</a:t>
            </a:r>
          </a:p>
          <a:p>
            <a:pPr lvl="1">
              <a:buNone/>
            </a:pPr>
            <a:endParaRPr lang="en-US" sz="1800" dirty="0" smtClean="0"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133600"/>
            <a:ext cx="25146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x = 10, y = 5;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while (x &lt; 50)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y -= 1;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x -= 10;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(x);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y += 2;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do-while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/>
              </a:rPr>
              <a:t>I</a:t>
            </a:r>
            <a:r>
              <a:rPr lang="en-US" dirty="0" smtClean="0">
                <a:latin typeface="Times New Roman"/>
              </a:rPr>
              <a:t>n the </a:t>
            </a:r>
            <a:r>
              <a:rPr lang="en-US" dirty="0" smtClean="0">
                <a:latin typeface="Courier10 BT"/>
              </a:rPr>
              <a:t>do-while</a:t>
            </a:r>
            <a:r>
              <a:rPr lang="en-US" dirty="0" smtClean="0">
                <a:latin typeface="Times New Roman"/>
              </a:rPr>
              <a:t> loop the condition is tested at the </a:t>
            </a:r>
            <a:r>
              <a:rPr lang="en-US" i="1" dirty="0" smtClean="0">
                <a:latin typeface="Times New Roman"/>
              </a:rPr>
              <a:t>end </a:t>
            </a:r>
            <a:r>
              <a:rPr lang="en-US" dirty="0" smtClean="0">
                <a:latin typeface="Times New Roman"/>
              </a:rPr>
              <a:t>of the loop</a:t>
            </a:r>
            <a:r>
              <a:rPr lang="en-US" i="1" dirty="0">
                <a:latin typeface="Times New Roman"/>
              </a:rPr>
              <a:t>.</a:t>
            </a:r>
            <a:endParaRPr lang="en-US" i="1" dirty="0" smtClean="0">
              <a:latin typeface="Times New Roman"/>
            </a:endParaRPr>
          </a:p>
          <a:p>
            <a:r>
              <a:rPr lang="en-US" dirty="0" smtClean="0"/>
              <a:t>How is it different from the </a:t>
            </a:r>
            <a:r>
              <a:rPr lang="en-US" dirty="0" smtClean="0">
                <a:latin typeface="Courier10 BT"/>
              </a:rPr>
              <a:t>while</a:t>
            </a:r>
            <a:r>
              <a:rPr lang="en-US" i="1" dirty="0" smtClean="0">
                <a:latin typeface="Times New Roman"/>
              </a:rPr>
              <a:t> </a:t>
            </a:r>
            <a:r>
              <a:rPr lang="en-US" dirty="0" smtClean="0">
                <a:latin typeface="Times New Roman"/>
              </a:rPr>
              <a:t>loop?</a:t>
            </a:r>
            <a:endParaRPr lang="en-US" i="1" dirty="0" smtClean="0">
              <a:latin typeface="Times New Roman"/>
            </a:endParaRPr>
          </a:p>
          <a:p>
            <a:r>
              <a:rPr lang="en-US" dirty="0" smtClean="0">
                <a:latin typeface="Times New Roman"/>
              </a:rPr>
              <a:t>General form:</a:t>
            </a:r>
          </a:p>
          <a:p>
            <a:pPr lvl="4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895600"/>
            <a:ext cx="35052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do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statements inside loop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  <a:r>
              <a:rPr lang="en-US" sz="1600" b="1" dirty="0" smtClean="0">
                <a:latin typeface="Courier10 BT" pitchFamily="49" charset="0"/>
              </a:rPr>
              <a:t>while (condition);			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urier10 BT" pitchFamily="49" charset="0"/>
              </a:rPr>
              <a:t>	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statements outside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86000"/>
            <a:ext cx="2522413" cy="3920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Rewrite the </a:t>
            </a:r>
            <a:r>
              <a:rPr lang="en-US" sz="2000" dirty="0" smtClean="0">
                <a:latin typeface="Courier10 BT" pitchFamily="49" charset="0"/>
              </a:rPr>
              <a:t>while</a:t>
            </a:r>
            <a:r>
              <a:rPr lang="en-US" sz="2000" dirty="0" smtClean="0"/>
              <a:t> loop in class </a:t>
            </a:r>
            <a:r>
              <a:rPr lang="en-US" sz="2000" dirty="0" smtClean="0">
                <a:latin typeface="Courier10 BT" pitchFamily="49" charset="0"/>
              </a:rPr>
              <a:t>Squares</a:t>
            </a:r>
            <a:r>
              <a:rPr lang="en-US" sz="2000" dirty="0" smtClean="0"/>
              <a:t> to draw 4 squares using a </a:t>
            </a:r>
            <a:r>
              <a:rPr lang="en-US" sz="2000" dirty="0" smtClean="0">
                <a:latin typeface="Courier10 BT" pitchFamily="49" charset="0"/>
              </a:rPr>
              <a:t>do-while </a:t>
            </a:r>
            <a:r>
              <a:rPr lang="en-US" sz="2000" dirty="0" smtClean="0"/>
              <a:t>loop.</a:t>
            </a:r>
          </a:p>
          <a:p>
            <a:r>
              <a:rPr lang="en-US" sz="2000" dirty="0" smtClean="0"/>
              <a:t>Solution: The </a:t>
            </a:r>
            <a:r>
              <a:rPr lang="en-US" sz="2000" dirty="0" smtClean="0">
                <a:latin typeface="Courier10 BT" pitchFamily="49" charset="0"/>
              </a:rPr>
              <a:t>while</a:t>
            </a:r>
            <a:r>
              <a:rPr lang="en-US" sz="2000" dirty="0" smtClean="0"/>
              <a:t> loop is replaced with the following </a:t>
            </a:r>
            <a:r>
              <a:rPr lang="en-US" sz="2000" dirty="0" smtClean="0">
                <a:latin typeface="Courier10 BT" pitchFamily="49" charset="0"/>
              </a:rPr>
              <a:t>do-while</a:t>
            </a:r>
            <a:r>
              <a:rPr lang="en-US" sz="2000" dirty="0" smtClean="0"/>
              <a:t> loop: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696200" cy="35394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do {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// draw and color a square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Rectangle2D.Float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rect_same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Rectangle2D.Float</a:t>
            </a:r>
            <a:r>
              <a:rPr lang="en-US" sz="1600" dirty="0" smtClean="0">
                <a:latin typeface="Courier10 BT" pitchFamily="49" charset="0"/>
              </a:rPr>
              <a:t> (x, y, width, height);	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dk.setPaint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Color.blue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dk.fill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rect_same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increment number of squares drawn by 1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numberOfSquares</a:t>
            </a:r>
            <a:r>
              <a:rPr lang="en-US" sz="1600" dirty="0" smtClean="0">
                <a:latin typeface="Courier10 BT" pitchFamily="49" charset="0"/>
              </a:rPr>
              <a:t> += 1;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numberOfSquares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increment the x coordinate of the next square by 50.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x += 50;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} while(</a:t>
            </a:r>
            <a:r>
              <a:rPr lang="en-US" sz="1600" b="1" dirty="0" err="1" smtClean="0">
                <a:latin typeface="Courier10 BT" pitchFamily="49" charset="0"/>
              </a:rPr>
              <a:t>numberOfSquares</a:t>
            </a:r>
            <a:r>
              <a:rPr lang="en-US" sz="1600" b="1" dirty="0" smtClean="0">
                <a:latin typeface="Courier10 BT" pitchFamily="49" charset="0"/>
              </a:rPr>
              <a:t> &lt; 4);</a:t>
            </a:r>
            <a:endParaRPr lang="en-US" sz="1600" dirty="0" smtClean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The loop variable initialization and modification as well as the loop condition are specified in the </a:t>
            </a:r>
            <a:r>
              <a:rPr lang="en-US" dirty="0" smtClean="0">
                <a:latin typeface="Courier10 BT"/>
              </a:rPr>
              <a:t>for</a:t>
            </a:r>
            <a:r>
              <a:rPr lang="en-US" dirty="0" smtClean="0">
                <a:latin typeface="Times New Roman"/>
              </a:rPr>
              <a:t> clause itself. </a:t>
            </a:r>
          </a:p>
          <a:p>
            <a:r>
              <a:rPr lang="en-US" dirty="0" smtClean="0">
                <a:latin typeface="Times New Roman"/>
              </a:rPr>
              <a:t>The statements inside the loop are executed only while the loop condition is true. </a:t>
            </a:r>
          </a:p>
          <a:p>
            <a:r>
              <a:rPr lang="en-US" dirty="0" smtClean="0">
                <a:latin typeface="Times New Roman"/>
              </a:rPr>
              <a:t>General form: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810000"/>
            <a:ext cx="66294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for (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initialize loop variable</a:t>
            </a:r>
            <a:r>
              <a:rPr lang="en-US" sz="1600" b="1" dirty="0" smtClean="0">
                <a:latin typeface="Courier10 BT" pitchFamily="49" charset="0"/>
              </a:rPr>
              <a:t>;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loop condition</a:t>
            </a:r>
            <a:r>
              <a:rPr lang="en-US" sz="1600" b="1" dirty="0" smtClean="0">
                <a:latin typeface="Courier10 BT" pitchFamily="49" charset="0"/>
              </a:rPr>
              <a:t>;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modify loop variable</a:t>
            </a:r>
            <a:r>
              <a:rPr lang="en-US" sz="1600" b="1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statements inside loop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statements </a:t>
            </a:r>
            <a:r>
              <a:rPr lang="en-US" sz="1600" i="1" dirty="0" smtClean="0">
                <a:latin typeface="Courier10 BT" pitchFamily="49" charset="0"/>
              </a:rPr>
              <a:t>outside loop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Flowchart of a </a:t>
            </a:r>
            <a:r>
              <a:rPr lang="en-US" dirty="0" smtClean="0">
                <a:latin typeface="Courier10 BT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90600"/>
            <a:ext cx="2819400" cy="5177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the sequential flow of execution.</a:t>
            </a:r>
          </a:p>
          <a:p>
            <a:r>
              <a:rPr lang="en-US" b="1" dirty="0" smtClean="0"/>
              <a:t>Selection statements </a:t>
            </a:r>
            <a:r>
              <a:rPr lang="en-US" dirty="0" smtClean="0"/>
              <a:t>are used to perform one out of many possible operations depending on which condition in a given set is true: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if</a:t>
            </a:r>
            <a:r>
              <a:rPr lang="en-US" dirty="0" smtClean="0"/>
              <a:t>, </a:t>
            </a:r>
            <a:r>
              <a:rPr lang="en-US" sz="1800" dirty="0" smtClean="0">
                <a:latin typeface="Courier10 BT" pitchFamily="49" charset="0"/>
              </a:rPr>
              <a:t>if-else</a:t>
            </a:r>
            <a:r>
              <a:rPr lang="en-US" dirty="0" smtClean="0"/>
              <a:t>, </a:t>
            </a:r>
            <a:r>
              <a:rPr lang="en-US" sz="1800" dirty="0" smtClean="0">
                <a:latin typeface="Courier10 BT" pitchFamily="49" charset="0"/>
              </a:rPr>
              <a:t>switch </a:t>
            </a:r>
          </a:p>
          <a:p>
            <a:r>
              <a:rPr lang="en-US" dirty="0" smtClean="0"/>
              <a:t>Loops are useful when certain operations must be performed repeatedly: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sz="1800" dirty="0" smtClean="0">
                <a:latin typeface="Courier10 BT" pitchFamily="49" charset="0"/>
              </a:rPr>
              <a:t>do-while</a:t>
            </a:r>
            <a:r>
              <a:rPr lang="en-US" dirty="0" smtClean="0"/>
              <a:t>, </a:t>
            </a:r>
            <a:r>
              <a:rPr lang="en-US" sz="1800" dirty="0" smtClean="0">
                <a:latin typeface="Courier10 BT" pitchFamily="49" charset="0"/>
              </a:rPr>
              <a:t>for</a:t>
            </a:r>
            <a:endParaRPr lang="en-US" sz="18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smtClean="0">
                <a:latin typeface="Courier10 BT" pitchFamily="49" charset="0"/>
              </a:rPr>
              <a:t>ConcentricCircles.java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a </a:t>
            </a:r>
            <a:r>
              <a:rPr lang="en-US" sz="2000" dirty="0" smtClean="0">
                <a:latin typeface="Courier10 BT" pitchFamily="49" charset="0"/>
              </a:rPr>
              <a:t>for</a:t>
            </a:r>
            <a:r>
              <a:rPr lang="en-US" sz="2000" dirty="0" smtClean="0"/>
              <a:t> loop to draw 5 concentric circles with center at (225, 225). The radii of the circles are 100, 80, 60, 40, and 20. </a:t>
            </a:r>
          </a:p>
          <a:p>
            <a:r>
              <a:rPr lang="en-US" dirty="0" smtClean="0"/>
              <a:t>Solution: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819400"/>
            <a:ext cx="6248400" cy="35394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import </a:t>
            </a:r>
            <a:r>
              <a:rPr lang="en-US" sz="1400" dirty="0" err="1" smtClean="0">
                <a:latin typeface="Courier10 BT" pitchFamily="49" charset="0"/>
              </a:rPr>
              <a:t>java.awt.geom</a:t>
            </a:r>
            <a:r>
              <a:rPr lang="en-US" sz="1400" dirty="0" smtClean="0">
                <a:latin typeface="Courier10 BT" pitchFamily="49" charset="0"/>
              </a:rPr>
              <a:t>.*;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import </a:t>
            </a:r>
            <a:r>
              <a:rPr lang="en-US" sz="1400" dirty="0" err="1" smtClean="0">
                <a:latin typeface="Courier10 BT" pitchFamily="49" charset="0"/>
              </a:rPr>
              <a:t>com.programwithjava.basic.DrawingKit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 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public class </a:t>
            </a:r>
            <a:r>
              <a:rPr lang="en-US" sz="1400" dirty="0" err="1" smtClean="0">
                <a:latin typeface="Courier10 BT" pitchFamily="49" charset="0"/>
              </a:rPr>
              <a:t>ConcentricCircles</a:t>
            </a:r>
            <a:r>
              <a:rPr lang="en-US" sz="1400" dirty="0" smtClean="0">
                <a:latin typeface="Courier10 BT" pitchFamily="49" charset="0"/>
              </a:rPr>
              <a:t>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public static void main(String[] </a:t>
            </a:r>
            <a:r>
              <a:rPr lang="en-US" sz="1400" dirty="0" err="1" smtClean="0">
                <a:latin typeface="Courier10 BT" pitchFamily="49" charset="0"/>
              </a:rPr>
              <a:t>args</a:t>
            </a:r>
            <a:r>
              <a:rPr lang="en-US" sz="1400" dirty="0" smtClean="0">
                <a:latin typeface="Courier10 BT" pitchFamily="49" charset="0"/>
              </a:rPr>
              <a:t>) { 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</a:t>
            </a:r>
            <a:r>
              <a:rPr lang="en-US" sz="1400" dirty="0" err="1" smtClean="0">
                <a:latin typeface="Courier10 BT" pitchFamily="49" charset="0"/>
              </a:rPr>
              <a:t>DrawingKit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dirty="0" err="1" smtClean="0">
                <a:latin typeface="Courier10 BT" pitchFamily="49" charset="0"/>
              </a:rPr>
              <a:t>dk</a:t>
            </a:r>
            <a:r>
              <a:rPr lang="en-US" sz="1400" dirty="0" smtClean="0">
                <a:latin typeface="Courier10 BT" pitchFamily="49" charset="0"/>
              </a:rPr>
              <a:t> = new </a:t>
            </a:r>
            <a:r>
              <a:rPr lang="en-US" sz="1400" dirty="0" err="1" smtClean="0">
                <a:latin typeface="Courier10 BT" pitchFamily="49" charset="0"/>
              </a:rPr>
              <a:t>DrawingKit</a:t>
            </a:r>
            <a:r>
              <a:rPr lang="en-US" sz="1400" dirty="0" smtClean="0">
                <a:latin typeface="Courier10 BT" pitchFamily="49" charset="0"/>
              </a:rPr>
              <a:t>("Concentric Circles");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float x = 125, y = 125, r = 100;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			    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b="1" dirty="0" smtClean="0">
                <a:latin typeface="Courier10 BT" pitchFamily="49" charset="0"/>
              </a:rPr>
              <a:t>for (int </a:t>
            </a:r>
            <a:r>
              <a:rPr lang="en-US" sz="1400" b="1" dirty="0" err="1" smtClean="0">
                <a:latin typeface="Courier10 BT" pitchFamily="49" charset="0"/>
              </a:rPr>
              <a:t>i</a:t>
            </a:r>
            <a:r>
              <a:rPr lang="en-US" sz="1400" b="1" dirty="0" smtClean="0">
                <a:latin typeface="Courier10 BT" pitchFamily="49" charset="0"/>
              </a:rPr>
              <a:t> = 0; </a:t>
            </a:r>
            <a:r>
              <a:rPr lang="en-US" sz="1400" b="1" dirty="0" err="1" smtClean="0">
                <a:latin typeface="Courier10 BT" pitchFamily="49" charset="0"/>
              </a:rPr>
              <a:t>i</a:t>
            </a:r>
            <a:r>
              <a:rPr lang="en-US" sz="1400" b="1" dirty="0" smtClean="0">
                <a:latin typeface="Courier10 BT" pitchFamily="49" charset="0"/>
              </a:rPr>
              <a:t> &lt;= r; </a:t>
            </a:r>
            <a:r>
              <a:rPr lang="en-US" sz="1400" b="1" dirty="0" err="1" smtClean="0">
                <a:latin typeface="Courier10 BT" pitchFamily="49" charset="0"/>
              </a:rPr>
              <a:t>i</a:t>
            </a:r>
            <a:r>
              <a:rPr lang="en-US" sz="1400" b="1" dirty="0" smtClean="0">
                <a:latin typeface="Courier10 BT" pitchFamily="49" charset="0"/>
              </a:rPr>
              <a:t> = </a:t>
            </a:r>
            <a:r>
              <a:rPr lang="en-US" sz="1400" b="1" dirty="0" err="1" smtClean="0">
                <a:latin typeface="Courier10 BT" pitchFamily="49" charset="0"/>
              </a:rPr>
              <a:t>i+20</a:t>
            </a:r>
            <a:r>
              <a:rPr lang="en-US" sz="1400" b="1" dirty="0" smtClean="0">
                <a:latin typeface="Courier10 BT" pitchFamily="49" charset="0"/>
              </a:rPr>
              <a:t>) {</a:t>
            </a:r>
            <a:endParaRPr lang="en-US" sz="14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// draw a circle with diameter 2*(r-</a:t>
            </a:r>
            <a:r>
              <a:rPr lang="en-US" sz="1400" dirty="0" err="1" smtClean="0">
                <a:latin typeface="Courier10 BT" pitchFamily="49" charset="0"/>
              </a:rPr>
              <a:t>i</a:t>
            </a:r>
            <a:r>
              <a:rPr lang="en-US" sz="1400" dirty="0" smtClean="0">
                <a:latin typeface="Courier10 BT" pitchFamily="49" charset="0"/>
              </a:rPr>
              <a:t>)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</a:t>
            </a:r>
            <a:r>
              <a:rPr lang="en-US" sz="1400" dirty="0" err="1" smtClean="0">
                <a:latin typeface="Courier10 BT" pitchFamily="49" charset="0"/>
              </a:rPr>
              <a:t>Ellipse2D.Float</a:t>
            </a:r>
            <a:r>
              <a:rPr lang="en-US" sz="1400" dirty="0" smtClean="0">
                <a:latin typeface="Courier10 BT" pitchFamily="49" charset="0"/>
              </a:rPr>
              <a:t> circle = new </a:t>
            </a:r>
            <a:r>
              <a:rPr lang="en-US" sz="1400" dirty="0" err="1" smtClean="0">
                <a:latin typeface="Courier10 BT" pitchFamily="49" charset="0"/>
              </a:rPr>
              <a:t>Ellipse2D.Float</a:t>
            </a:r>
            <a:r>
              <a:rPr lang="en-US" sz="1400" dirty="0" smtClean="0">
                <a:latin typeface="Courier10 BT" pitchFamily="49" charset="0"/>
              </a:rPr>
              <a:t> (</a:t>
            </a:r>
            <a:r>
              <a:rPr lang="en-US" sz="1400" dirty="0" err="1" smtClean="0">
                <a:latin typeface="Courier10 BT" pitchFamily="49" charset="0"/>
              </a:rPr>
              <a:t>x+i</a:t>
            </a:r>
            <a:r>
              <a:rPr lang="en-US" sz="1400" dirty="0" smtClean="0">
                <a:latin typeface="Courier10 BT" pitchFamily="49" charset="0"/>
              </a:rPr>
              <a:t>, </a:t>
            </a:r>
            <a:r>
              <a:rPr lang="en-US" sz="1400" dirty="0" err="1" smtClean="0">
                <a:latin typeface="Courier10 BT" pitchFamily="49" charset="0"/>
              </a:rPr>
              <a:t>y+i</a:t>
            </a:r>
            <a:r>
              <a:rPr lang="en-US" sz="1400" dirty="0" smtClean="0">
                <a:latin typeface="Courier10 BT" pitchFamily="49" charset="0"/>
              </a:rPr>
              <a:t>, 2*(r-</a:t>
            </a:r>
            <a:r>
              <a:rPr lang="en-US" sz="1400" dirty="0" err="1" smtClean="0">
                <a:latin typeface="Courier10 BT" pitchFamily="49" charset="0"/>
              </a:rPr>
              <a:t>i</a:t>
            </a:r>
            <a:r>
              <a:rPr lang="en-US" sz="1400" dirty="0" smtClean="0">
                <a:latin typeface="Courier10 BT" pitchFamily="49" charset="0"/>
              </a:rPr>
              <a:t>), 2*(r-</a:t>
            </a:r>
            <a:r>
              <a:rPr lang="en-US" sz="1400" dirty="0" err="1" smtClean="0">
                <a:latin typeface="Courier10 BT" pitchFamily="49" charset="0"/>
              </a:rPr>
              <a:t>i</a:t>
            </a:r>
            <a:r>
              <a:rPr lang="en-US" sz="1400" dirty="0" smtClean="0">
                <a:latin typeface="Courier10 BT" pitchFamily="49" charset="0"/>
              </a:rPr>
              <a:t>));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</a:t>
            </a:r>
            <a:r>
              <a:rPr lang="en-US" sz="1400" dirty="0" err="1" smtClean="0">
                <a:latin typeface="Courier10 BT" pitchFamily="49" charset="0"/>
              </a:rPr>
              <a:t>dk.draw</a:t>
            </a:r>
            <a:r>
              <a:rPr lang="en-US" sz="1400" dirty="0" smtClean="0">
                <a:latin typeface="Courier10 BT" pitchFamily="49" charset="0"/>
              </a:rPr>
              <a:t>(circle);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b="1" dirty="0" smtClean="0">
                <a:latin typeface="Courier10 BT" pitchFamily="49" charset="0"/>
              </a:rPr>
              <a:t>}		   </a:t>
            </a:r>
            <a:endParaRPr lang="en-US" sz="14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}	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Output of Program </a:t>
            </a:r>
            <a:r>
              <a:rPr lang="en-US" dirty="0" err="1" smtClean="0">
                <a:latin typeface="Courier10 BT" pitchFamily="49" charset="0"/>
              </a:rPr>
              <a:t>ConcentricCircles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90600"/>
            <a:ext cx="51054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also used in conditions: 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Logical Operator		What the symbol means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	 &amp;&amp;				AND</a:t>
            </a:r>
          </a:p>
          <a:p>
            <a:pPr>
              <a:buNone/>
            </a:pPr>
            <a:r>
              <a:rPr lang="en-US" dirty="0" smtClean="0"/>
              <a:t> 	 	||				OR </a:t>
            </a:r>
          </a:p>
          <a:p>
            <a:pPr>
              <a:buNone/>
            </a:pPr>
            <a:r>
              <a:rPr lang="en-US" dirty="0" smtClean="0"/>
              <a:t> 		 !   				NOT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&amp;&amp;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the </a:t>
            </a:r>
            <a:r>
              <a:rPr lang="en-US" sz="2000" dirty="0" err="1" smtClean="0">
                <a:latin typeface="Courier10 BT" pitchFamily="49" charset="0"/>
              </a:rPr>
              <a:t>boolean</a:t>
            </a:r>
            <a:r>
              <a:rPr lang="en-US" dirty="0" smtClean="0"/>
              <a:t> result of </a:t>
            </a:r>
            <a:r>
              <a:rPr lang="en-US" sz="2000" dirty="0" smtClean="0">
                <a:latin typeface="Courier10 BT" pitchFamily="49" charset="0"/>
              </a:rPr>
              <a:t>true</a:t>
            </a:r>
            <a:r>
              <a:rPr lang="en-US" dirty="0" smtClean="0"/>
              <a:t> only if </a:t>
            </a:r>
            <a:r>
              <a:rPr lang="en-US" i="1" dirty="0" smtClean="0"/>
              <a:t>both</a:t>
            </a:r>
            <a:r>
              <a:rPr lang="en-US" dirty="0" smtClean="0"/>
              <a:t> </a:t>
            </a:r>
            <a:r>
              <a:rPr lang="en-US" sz="2000" dirty="0" err="1" smtClean="0">
                <a:latin typeface="Courier10 BT" pitchFamily="49" charset="0"/>
              </a:rPr>
              <a:t>cond1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Courier10 BT" pitchFamily="49" charset="0"/>
              </a:rPr>
              <a:t>cond2</a:t>
            </a:r>
            <a:r>
              <a:rPr lang="en-US" dirty="0" smtClean="0"/>
              <a:t> are </a:t>
            </a:r>
            <a:r>
              <a:rPr lang="en-US" sz="2000" dirty="0" smtClean="0">
                <a:latin typeface="Courier10 BT" pitchFamily="49" charset="0"/>
              </a:rPr>
              <a:t>true</a:t>
            </a:r>
            <a:r>
              <a:rPr lang="en-US" dirty="0" smtClean="0"/>
              <a:t> in the expression: </a:t>
            </a:r>
          </a:p>
          <a:p>
            <a:pPr lvl="1">
              <a:buNone/>
            </a:pPr>
            <a:r>
              <a:rPr lang="en-US" dirty="0" err="1" smtClean="0">
                <a:latin typeface="Courier10 BT" pitchFamily="49" charset="0"/>
              </a:rPr>
              <a:t>cond1</a:t>
            </a:r>
            <a:r>
              <a:rPr lang="en-US" dirty="0" smtClean="0">
                <a:latin typeface="Courier10 BT" pitchFamily="49" charset="0"/>
              </a:rPr>
              <a:t> &amp;&amp; </a:t>
            </a:r>
            <a:r>
              <a:rPr lang="en-US" dirty="0" err="1" smtClean="0">
                <a:latin typeface="Courier10 BT" pitchFamily="49" charset="0"/>
              </a:rPr>
              <a:t>cond2</a:t>
            </a:r>
            <a:endParaRPr lang="en-US" dirty="0" smtClean="0">
              <a:latin typeface="Courier10 BT" pitchFamily="49" charset="0"/>
            </a:endParaRPr>
          </a:p>
          <a:p>
            <a:r>
              <a:rPr lang="en-US" dirty="0"/>
              <a:t>E</a:t>
            </a:r>
            <a:r>
              <a:rPr lang="en-US" dirty="0" smtClean="0"/>
              <a:t>xamples: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276600"/>
            <a:ext cx="57150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7 &gt; 5 &amp;&amp; 3 &lt; 10 	// true because both conditions are true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a &gt;= 5 &amp;&amp; a &lt;= 10	// true if a takes values from 5 to 10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x &lt; 5 &amp;&amp; x &gt; 10 	// false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||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Produces the </a:t>
            </a:r>
            <a:r>
              <a:rPr lang="en-US" sz="2000" dirty="0" err="1" smtClean="0">
                <a:latin typeface="Courier10 BT" pitchFamily="49" charset="0"/>
              </a:rPr>
              <a:t>boolean</a:t>
            </a:r>
            <a:r>
              <a:rPr lang="en-US" dirty="0" smtClean="0"/>
              <a:t> result of </a:t>
            </a:r>
            <a:r>
              <a:rPr lang="en-US" sz="2000" dirty="0" smtClean="0">
                <a:latin typeface="Courier10 BT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i="1" dirty="0" smtClean="0"/>
              <a:t>either</a:t>
            </a:r>
            <a:r>
              <a:rPr lang="en-US" dirty="0" smtClean="0"/>
              <a:t> one of </a:t>
            </a:r>
            <a:r>
              <a:rPr lang="en-US" sz="2000" dirty="0" err="1" smtClean="0">
                <a:latin typeface="Courier10 BT" pitchFamily="49" charset="0"/>
              </a:rPr>
              <a:t>cond1</a:t>
            </a:r>
            <a:r>
              <a:rPr lang="en-US" dirty="0" smtClean="0"/>
              <a:t> or </a:t>
            </a:r>
            <a:r>
              <a:rPr lang="en-US" sz="2000" dirty="0" err="1" smtClean="0">
                <a:latin typeface="Courier10 BT" pitchFamily="49" charset="0"/>
              </a:rPr>
              <a:t>cond2</a:t>
            </a:r>
            <a:r>
              <a:rPr lang="en-US" dirty="0" smtClean="0"/>
              <a:t> is </a:t>
            </a:r>
            <a:r>
              <a:rPr lang="en-US" sz="2000" dirty="0" smtClean="0">
                <a:latin typeface="Courier10 BT" pitchFamily="49" charset="0"/>
              </a:rPr>
              <a:t>true</a:t>
            </a:r>
            <a:r>
              <a:rPr lang="en-US" dirty="0" smtClean="0"/>
              <a:t> in the expression: </a:t>
            </a:r>
          </a:p>
          <a:p>
            <a:pPr lvl="1">
              <a:buNone/>
            </a:pPr>
            <a:r>
              <a:rPr lang="en-US" dirty="0" err="1" smtClean="0">
                <a:latin typeface="Courier10 BT" pitchFamily="49" charset="0"/>
              </a:rPr>
              <a:t>cond1</a:t>
            </a:r>
            <a:r>
              <a:rPr lang="en-US" dirty="0" smtClean="0">
                <a:latin typeface="Courier10 BT" pitchFamily="49" charset="0"/>
              </a:rPr>
              <a:t> || </a:t>
            </a:r>
            <a:r>
              <a:rPr lang="en-US" dirty="0" err="1" smtClean="0">
                <a:latin typeface="Courier10 BT" pitchFamily="49" charset="0"/>
              </a:rPr>
              <a:t>cond2</a:t>
            </a:r>
            <a:r>
              <a:rPr lang="en-US" dirty="0" smtClean="0"/>
              <a:t>		</a:t>
            </a:r>
          </a:p>
          <a:p>
            <a:r>
              <a:rPr lang="en-US" dirty="0" smtClean="0"/>
              <a:t>For 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276600"/>
            <a:ext cx="57150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7 &gt; 5 || 11 &lt; 10  // true because 7 &gt; 5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3 &gt; 5 || 11 &lt; 10  // false because both conditions are false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a &lt; 5 || a &gt; 10   // false only if a is in the range 5 to 10.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a &gt;= 5 || a &lt;= 10 // 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!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10 BT" pitchFamily="49" charset="0"/>
              </a:rPr>
              <a:t>!</a:t>
            </a:r>
            <a:r>
              <a:rPr lang="en-US" b="1" dirty="0" smtClean="0"/>
              <a:t>  operator:</a:t>
            </a:r>
            <a:r>
              <a:rPr lang="en-US" dirty="0" smtClean="0"/>
              <a:t> represents the negation of a condition. </a:t>
            </a:r>
          </a:p>
          <a:p>
            <a:r>
              <a:rPr lang="en-US" dirty="0" smtClean="0"/>
              <a:t>If a condition is true, applying this operator will make it false. </a:t>
            </a:r>
          </a:p>
          <a:p>
            <a:r>
              <a:rPr lang="en-US" dirty="0" smtClean="0"/>
              <a:t>This is a unary operator since it takes a single operand.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Example:</a:t>
            </a:r>
          </a:p>
          <a:p>
            <a:pPr lvl="1"/>
            <a:r>
              <a:rPr lang="en-US" dirty="0" smtClean="0"/>
              <a:t>Suppose that we have a </a:t>
            </a:r>
            <a:r>
              <a:rPr lang="en-US" sz="1800" dirty="0" err="1" smtClean="0">
                <a:latin typeface="Courier10 BT" pitchFamily="49" charset="0"/>
              </a:rPr>
              <a:t>boolean</a:t>
            </a:r>
            <a:r>
              <a:rPr lang="en-US" dirty="0" smtClean="0"/>
              <a:t> variable </a:t>
            </a:r>
            <a:r>
              <a:rPr lang="en-US" sz="1800" dirty="0" err="1" smtClean="0">
                <a:latin typeface="Courier10 BT" pitchFamily="49" charset="0"/>
              </a:rPr>
              <a:t>bool</a:t>
            </a:r>
            <a:r>
              <a:rPr lang="en-US" dirty="0" smtClean="0"/>
              <a:t> and a condition </a:t>
            </a:r>
            <a:r>
              <a:rPr lang="en-US" sz="1800" dirty="0" smtClean="0">
                <a:latin typeface="Courier10 BT" pitchFamily="49" charset="0"/>
              </a:rPr>
              <a:t>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4038600"/>
            <a:ext cx="5029200" cy="5847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!</a:t>
            </a:r>
            <a:r>
              <a:rPr lang="en-US" sz="1600" dirty="0" err="1" smtClean="0">
                <a:latin typeface="Courier10 BT" pitchFamily="49" charset="0"/>
              </a:rPr>
              <a:t>bool</a:t>
            </a:r>
            <a:r>
              <a:rPr lang="en-US" sz="1600" dirty="0" smtClean="0">
                <a:latin typeface="Courier10 BT" pitchFamily="49" charset="0"/>
              </a:rPr>
              <a:t> 	// this condition is true only if </a:t>
            </a:r>
            <a:r>
              <a:rPr lang="en-US" sz="1600" dirty="0" err="1" smtClean="0">
                <a:latin typeface="Courier10 BT" pitchFamily="49" charset="0"/>
              </a:rPr>
              <a:t>bool</a:t>
            </a:r>
            <a:r>
              <a:rPr lang="en-US" sz="1600" dirty="0" smtClean="0">
                <a:latin typeface="Courier10 BT" pitchFamily="49" charset="0"/>
              </a:rPr>
              <a:t> is false.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!E	// true only if E is false.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mnenomic</a:t>
            </a:r>
            <a:r>
              <a:rPr lang="en-US" dirty="0" smtClean="0"/>
              <a:t> for operator precedence order :PUMA LEAPS</a:t>
            </a:r>
          </a:p>
          <a:p>
            <a:pPr lvl="1" algn="just">
              <a:buNone/>
            </a:pPr>
            <a:r>
              <a:rPr lang="en-US" b="1" dirty="0" smtClean="0">
                <a:latin typeface="Times New Roman"/>
              </a:rPr>
              <a:t>P</a:t>
            </a:r>
            <a:r>
              <a:rPr lang="en-US" dirty="0" smtClean="0">
                <a:latin typeface="Times New Roman"/>
              </a:rPr>
              <a:t>  for </a:t>
            </a:r>
            <a:r>
              <a:rPr lang="en-US" u="sng" dirty="0" smtClean="0">
                <a:latin typeface="Times New Roman"/>
              </a:rPr>
              <a:t>P</a:t>
            </a:r>
            <a:r>
              <a:rPr lang="en-US" dirty="0" smtClean="0">
                <a:latin typeface="Times New Roman"/>
              </a:rPr>
              <a:t>arentheses, </a:t>
            </a:r>
            <a:r>
              <a:rPr lang="en-US" u="sng" dirty="0" smtClean="0">
                <a:latin typeface="Times New Roman"/>
              </a:rPr>
              <a:t>P</a:t>
            </a:r>
            <a:r>
              <a:rPr lang="en-US" dirty="0" smtClean="0">
                <a:latin typeface="Times New Roman"/>
              </a:rPr>
              <a:t>ost-fix  ( )    </a:t>
            </a:r>
            <a:r>
              <a:rPr lang="en-US" dirty="0" smtClean="0">
                <a:latin typeface="Courier10 BT"/>
              </a:rPr>
              <a:t>a++  a−−</a:t>
            </a:r>
            <a:endParaRPr lang="en-US" dirty="0" smtClean="0">
              <a:latin typeface="Times New Roman"/>
            </a:endParaRPr>
          </a:p>
          <a:p>
            <a:pPr lvl="1" algn="just">
              <a:buNone/>
            </a:pPr>
            <a:r>
              <a:rPr lang="en-US" b="1" dirty="0" smtClean="0">
                <a:latin typeface="Times New Roman"/>
              </a:rPr>
              <a:t>U</a:t>
            </a:r>
            <a:r>
              <a:rPr lang="en-US" dirty="0" smtClean="0">
                <a:latin typeface="Times New Roman"/>
              </a:rPr>
              <a:t>  for </a:t>
            </a:r>
            <a:r>
              <a:rPr lang="en-US" u="sng" dirty="0" smtClean="0">
                <a:latin typeface="Times New Roman"/>
              </a:rPr>
              <a:t>U</a:t>
            </a:r>
            <a:r>
              <a:rPr lang="en-US" dirty="0" smtClean="0">
                <a:latin typeface="Times New Roman"/>
              </a:rPr>
              <a:t>nary operators (except post-fix)   </a:t>
            </a:r>
            <a:r>
              <a:rPr lang="en-US" dirty="0" smtClean="0">
                <a:latin typeface="Courier10 BT"/>
              </a:rPr>
              <a:t>+   −   ++a   −−a  !</a:t>
            </a:r>
            <a:endParaRPr lang="en-US" dirty="0" smtClean="0">
              <a:latin typeface="Times New Roman"/>
            </a:endParaRPr>
          </a:p>
          <a:p>
            <a:pPr lvl="1" algn="just">
              <a:buNone/>
            </a:pPr>
            <a:r>
              <a:rPr lang="fr-FR" b="1" dirty="0" smtClean="0">
                <a:latin typeface="Times New Roman"/>
              </a:rPr>
              <a:t>M</a:t>
            </a:r>
            <a:r>
              <a:rPr lang="fr-FR" dirty="0" smtClean="0">
                <a:latin typeface="Times New Roman"/>
              </a:rPr>
              <a:t>  for </a:t>
            </a:r>
            <a:r>
              <a:rPr lang="fr-FR" u="sng" dirty="0" smtClean="0">
                <a:latin typeface="Times New Roman"/>
              </a:rPr>
              <a:t>M</a:t>
            </a:r>
            <a:r>
              <a:rPr lang="fr-FR" dirty="0" smtClean="0">
                <a:latin typeface="Times New Roman"/>
              </a:rPr>
              <a:t>ultiplication &amp; division, </a:t>
            </a:r>
            <a:r>
              <a:rPr lang="fr-FR" u="sng" dirty="0" err="1" smtClean="0">
                <a:latin typeface="Times New Roman"/>
              </a:rPr>
              <a:t>M</a:t>
            </a:r>
            <a:r>
              <a:rPr lang="fr-FR" dirty="0" err="1" smtClean="0">
                <a:latin typeface="Times New Roman"/>
              </a:rPr>
              <a:t>odulus</a:t>
            </a:r>
            <a:r>
              <a:rPr lang="fr-FR" dirty="0" smtClean="0">
                <a:latin typeface="Times New Roman"/>
              </a:rPr>
              <a:t>   </a:t>
            </a:r>
            <a:r>
              <a:rPr lang="fr-FR" dirty="0" smtClean="0">
                <a:latin typeface="Courier10 BT"/>
              </a:rPr>
              <a:t>*   /   %</a:t>
            </a:r>
            <a:endParaRPr lang="fr-FR" dirty="0" smtClean="0">
              <a:latin typeface="Times New Roman"/>
            </a:endParaRPr>
          </a:p>
          <a:p>
            <a:pPr lvl="1" algn="just">
              <a:buNone/>
            </a:pPr>
            <a:r>
              <a:rPr lang="en-US" b="1" dirty="0" smtClean="0">
                <a:latin typeface="Times New Roman"/>
              </a:rPr>
              <a:t>A </a:t>
            </a:r>
            <a:r>
              <a:rPr lang="en-US" dirty="0" smtClean="0">
                <a:latin typeface="Times New Roman"/>
              </a:rPr>
              <a:t> for </a:t>
            </a:r>
            <a:r>
              <a:rPr lang="en-US" u="sng" dirty="0" smtClean="0">
                <a:latin typeface="Times New Roman"/>
              </a:rPr>
              <a:t>A</a:t>
            </a:r>
            <a:r>
              <a:rPr lang="en-US" dirty="0" smtClean="0">
                <a:latin typeface="Times New Roman"/>
              </a:rPr>
              <a:t>ddition &amp; subtraction   </a:t>
            </a:r>
            <a:r>
              <a:rPr lang="en-US" dirty="0" smtClean="0">
                <a:latin typeface="Courier10 BT"/>
              </a:rPr>
              <a:t>+ −</a:t>
            </a:r>
            <a:endParaRPr lang="en-US" dirty="0" smtClean="0">
              <a:latin typeface="Times New Roman"/>
            </a:endParaRPr>
          </a:p>
          <a:p>
            <a:pPr algn="just"/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/>
            </a:endParaRPr>
          </a:p>
          <a:p>
            <a:pPr lvl="1" algn="just">
              <a:buNone/>
            </a:pPr>
            <a:r>
              <a:rPr lang="en-US" b="1" dirty="0" smtClean="0">
                <a:latin typeface="Times New Roman"/>
              </a:rPr>
              <a:t>L</a:t>
            </a:r>
            <a:r>
              <a:rPr lang="en-US" dirty="0" smtClean="0">
                <a:latin typeface="Times New Roman"/>
              </a:rPr>
              <a:t>  for </a:t>
            </a:r>
            <a:r>
              <a:rPr lang="en-US" u="sng" dirty="0" smtClean="0">
                <a:latin typeface="Times New Roman"/>
              </a:rPr>
              <a:t>L</a:t>
            </a:r>
            <a:r>
              <a:rPr lang="en-US" dirty="0" smtClean="0">
                <a:latin typeface="Times New Roman"/>
              </a:rPr>
              <a:t>ess than   </a:t>
            </a:r>
            <a:r>
              <a:rPr lang="en-US" dirty="0" smtClean="0">
                <a:latin typeface="Courier10 BT"/>
              </a:rPr>
              <a:t>&lt;  &lt;=   &gt;   &gt;= </a:t>
            </a:r>
          </a:p>
          <a:p>
            <a:pPr lvl="1" algn="just">
              <a:buNone/>
            </a:pPr>
            <a:r>
              <a:rPr lang="en-US" b="1" dirty="0" smtClean="0">
                <a:latin typeface="Times New Roman"/>
              </a:rPr>
              <a:t>E</a:t>
            </a:r>
            <a:r>
              <a:rPr lang="en-US" dirty="0" smtClean="0">
                <a:latin typeface="Times New Roman"/>
              </a:rPr>
              <a:t>  for </a:t>
            </a:r>
            <a:r>
              <a:rPr lang="en-US" u="sng" dirty="0" smtClean="0">
                <a:latin typeface="Times New Roman"/>
              </a:rPr>
              <a:t>E</a:t>
            </a:r>
            <a:r>
              <a:rPr lang="en-US" dirty="0" smtClean="0">
                <a:latin typeface="Times New Roman"/>
              </a:rPr>
              <a:t>quality  </a:t>
            </a:r>
            <a:r>
              <a:rPr lang="en-US" dirty="0" smtClean="0">
                <a:latin typeface="Courier10 BT"/>
              </a:rPr>
              <a:t>==  !=</a:t>
            </a:r>
            <a:endParaRPr lang="en-US" dirty="0" smtClean="0">
              <a:latin typeface="Times New Roman"/>
            </a:endParaRPr>
          </a:p>
          <a:p>
            <a:pPr lvl="1" algn="just">
              <a:buNone/>
            </a:pPr>
            <a:r>
              <a:rPr lang="en-US" b="1" dirty="0" smtClean="0">
                <a:latin typeface="Times New Roman"/>
              </a:rPr>
              <a:t>A</a:t>
            </a:r>
            <a:r>
              <a:rPr lang="en-US" dirty="0" smtClean="0">
                <a:latin typeface="Times New Roman"/>
              </a:rPr>
              <a:t>  for </a:t>
            </a:r>
            <a:r>
              <a:rPr lang="en-US" u="sng" dirty="0" smtClean="0">
                <a:latin typeface="Times New Roman"/>
              </a:rPr>
              <a:t>A</a:t>
            </a:r>
            <a:r>
              <a:rPr lang="en-US" dirty="0" smtClean="0">
                <a:latin typeface="Times New Roman"/>
              </a:rPr>
              <a:t>ND   </a:t>
            </a:r>
            <a:r>
              <a:rPr lang="en-US" dirty="0" smtClean="0">
                <a:latin typeface="Courier10 BT"/>
              </a:rPr>
              <a:t>&amp;&amp;</a:t>
            </a:r>
          </a:p>
          <a:p>
            <a:pPr lvl="1" algn="just">
              <a:buNone/>
            </a:pPr>
            <a:r>
              <a:rPr lang="en-US" b="1" dirty="0" smtClean="0">
                <a:latin typeface="Times New Roman"/>
              </a:rPr>
              <a:t>P</a:t>
            </a:r>
            <a:r>
              <a:rPr lang="en-US" dirty="0" smtClean="0">
                <a:latin typeface="Times New Roman"/>
              </a:rPr>
              <a:t>  for </a:t>
            </a:r>
            <a:r>
              <a:rPr lang="en-US" u="sng" dirty="0" smtClean="0">
                <a:latin typeface="Times New Roman"/>
              </a:rPr>
              <a:t>P</a:t>
            </a:r>
            <a:r>
              <a:rPr lang="en-US" dirty="0" smtClean="0">
                <a:latin typeface="Times New Roman"/>
              </a:rPr>
              <a:t>arallel lines  </a:t>
            </a:r>
            <a:r>
              <a:rPr lang="en-US" dirty="0" smtClean="0">
                <a:latin typeface="Courier10 BT"/>
              </a:rPr>
              <a:t>||</a:t>
            </a:r>
          </a:p>
          <a:p>
            <a:pPr lvl="1" algn="just">
              <a:buNone/>
            </a:pPr>
            <a:r>
              <a:rPr lang="en-US" b="1" dirty="0" smtClean="0">
                <a:latin typeface="Times New Roman"/>
              </a:rPr>
              <a:t>S</a:t>
            </a:r>
            <a:r>
              <a:rPr lang="en-US" dirty="0" smtClean="0">
                <a:latin typeface="Times New Roman"/>
              </a:rPr>
              <a:t>  for </a:t>
            </a:r>
            <a:r>
              <a:rPr lang="en-US" u="sng" dirty="0" smtClean="0">
                <a:latin typeface="Times New Roman"/>
              </a:rPr>
              <a:t>S</a:t>
            </a:r>
            <a:r>
              <a:rPr lang="en-US" dirty="0" smtClean="0">
                <a:latin typeface="Times New Roman"/>
              </a:rPr>
              <a:t>pecial assignments  </a:t>
            </a:r>
            <a:r>
              <a:rPr lang="en-US" dirty="0" smtClean="0">
                <a:latin typeface="Courier10 BT"/>
              </a:rPr>
              <a:t>=   +=   −=   *=   /=   %=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36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7011194" y="3809206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772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highest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077200" y="5334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lowest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break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a loop to </a:t>
            </a:r>
            <a:r>
              <a:rPr lang="en-US" i="1" dirty="0" smtClean="0"/>
              <a:t>quit</a:t>
            </a:r>
            <a:r>
              <a:rPr lang="en-US" dirty="0" smtClean="0"/>
              <a:t> the loop immediately:</a:t>
            </a:r>
          </a:p>
          <a:p>
            <a:pPr marL="342900" lvl="1" indent="-342900">
              <a:spcBef>
                <a:spcPts val="1600"/>
              </a:spcBef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 marL="342900" lvl="1" indent="-342900">
              <a:spcBef>
                <a:spcPts val="1600"/>
              </a:spcBef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 marL="342900" lvl="1" indent="-342900">
              <a:spcBef>
                <a:spcPts val="1600"/>
              </a:spcBef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 marL="342900" lvl="1" indent="-342900">
              <a:spcBef>
                <a:spcPts val="1600"/>
              </a:spcBef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 marL="342900" lvl="1" indent="-342900">
              <a:spcBef>
                <a:spcPts val="1600"/>
              </a:spcBef>
              <a:buNone/>
            </a:pPr>
            <a:r>
              <a:rPr lang="en-US" i="1" dirty="0" smtClean="0">
                <a:solidFill>
                  <a:srgbClr val="0070C0"/>
                </a:solidFill>
              </a:rPr>
              <a:t>If </a:t>
            </a:r>
            <a:r>
              <a:rPr lang="en-US" i="1" dirty="0" err="1" smtClean="0">
                <a:solidFill>
                  <a:srgbClr val="0070C0"/>
                </a:solidFill>
              </a:rPr>
              <a:t>condition2</a:t>
            </a:r>
            <a:r>
              <a:rPr lang="en-US" i="1" dirty="0" smtClean="0">
                <a:solidFill>
                  <a:srgbClr val="0070C0"/>
                </a:solidFill>
              </a:rPr>
              <a:t> is true, exit loop immediately and start executing statements outside loop.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35814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while 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condition1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// statements inside loop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if 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condition2</a:t>
            </a:r>
            <a:r>
              <a:rPr lang="en-US" sz="1600" dirty="0" smtClean="0">
                <a:latin typeface="Courier10 BT" pitchFamily="49" charset="0"/>
              </a:rPr>
              <a:t>)     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</a:t>
            </a:r>
            <a:r>
              <a:rPr lang="en-US" sz="1600" b="1" dirty="0" smtClean="0">
                <a:latin typeface="Courier10 BT" pitchFamily="49" charset="0"/>
              </a:rPr>
              <a:t>break; </a:t>
            </a:r>
            <a:r>
              <a:rPr lang="en-US" sz="1600" dirty="0" smtClean="0">
                <a:latin typeface="Courier10 BT" pitchFamily="49" charset="0"/>
              </a:rPr>
              <a:t>		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statements outside loop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continue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Terminates the </a:t>
            </a:r>
            <a:r>
              <a:rPr lang="en-US" i="1" dirty="0" smtClean="0"/>
              <a:t>current</a:t>
            </a:r>
            <a:r>
              <a:rPr lang="en-US" dirty="0" smtClean="0"/>
              <a:t> iteration of the loop and starts</a:t>
            </a:r>
            <a:r>
              <a:rPr lang="en-US" i="1" dirty="0" smtClean="0"/>
              <a:t> </a:t>
            </a:r>
            <a:r>
              <a:rPr lang="en-US" dirty="0" smtClean="0"/>
              <a:t>the next one:</a:t>
            </a:r>
          </a:p>
          <a:p>
            <a:pPr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0070C0"/>
                </a:solidFill>
              </a:rPr>
              <a:t>      If </a:t>
            </a:r>
            <a:r>
              <a:rPr lang="en-US" sz="2000" i="1" dirty="0" err="1" smtClean="0">
                <a:solidFill>
                  <a:srgbClr val="0070C0"/>
                </a:solidFill>
              </a:rPr>
              <a:t>condition2</a:t>
            </a:r>
            <a:r>
              <a:rPr lang="en-US" sz="2000" i="1" dirty="0" smtClean="0">
                <a:solidFill>
                  <a:srgbClr val="0070C0"/>
                </a:solidFill>
              </a:rPr>
              <a:t> is true, skip statements after </a:t>
            </a:r>
            <a:r>
              <a:rPr lang="en-US" sz="2000" i="1" dirty="0" smtClean="0">
                <a:solidFill>
                  <a:srgbClr val="0070C0"/>
                </a:solidFill>
                <a:latin typeface="Courier10 BT" pitchFamily="49" charset="0"/>
              </a:rPr>
              <a:t>continue</a:t>
            </a:r>
            <a:r>
              <a:rPr lang="en-US" sz="2000" i="1" dirty="0" smtClean="0">
                <a:solidFill>
                  <a:srgbClr val="0070C0"/>
                </a:solidFill>
              </a:rPr>
              <a:t> and start next loop iteration</a:t>
            </a:r>
            <a:r>
              <a:rPr lang="en-US" i="1" dirty="0" smtClean="0">
                <a:solidFill>
                  <a:srgbClr val="0070C0"/>
                </a:solidFill>
              </a:rPr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057400"/>
            <a:ext cx="32766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while 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condition1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statements inside loop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if 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condition2</a:t>
            </a:r>
            <a:r>
              <a:rPr lang="en-US" sz="1600" dirty="0" smtClean="0">
                <a:latin typeface="Courier10 BT" pitchFamily="49" charset="0"/>
              </a:rPr>
              <a:t>)      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  continue; </a:t>
            </a:r>
            <a:r>
              <a:rPr lang="en-US" sz="1600" dirty="0" smtClean="0">
                <a:latin typeface="Courier10 BT" pitchFamily="49" charset="0"/>
              </a:rPr>
              <a:t>		    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statements after continue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statements outside loop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smtClean="0">
                <a:latin typeface="Courier10 BT" pitchFamily="49" charset="0"/>
              </a:rPr>
              <a:t>BreakDemo.java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Write a program to generate 50 random numbers in the range 0 to 10. However, if the number 5 is generated, the program should terminate.</a:t>
            </a:r>
          </a:p>
          <a:p>
            <a:r>
              <a:rPr lang="en-US" sz="1800" dirty="0" smtClean="0"/>
              <a:t>Solution: The random numbers are generated inside a </a:t>
            </a:r>
            <a:r>
              <a:rPr lang="en-US" sz="1800" dirty="0" smtClean="0">
                <a:latin typeface="Courier10 BT" pitchFamily="49" charset="0"/>
              </a:rPr>
              <a:t>for</a:t>
            </a:r>
            <a:r>
              <a:rPr lang="en-US" sz="1800" dirty="0" smtClean="0"/>
              <a:t> loop. A </a:t>
            </a:r>
            <a:r>
              <a:rPr lang="en-US" sz="1800" dirty="0" smtClean="0">
                <a:latin typeface="Courier10 BT" pitchFamily="49" charset="0"/>
              </a:rPr>
              <a:t>break</a:t>
            </a:r>
            <a:r>
              <a:rPr lang="en-US" sz="1800" dirty="0" smtClean="0"/>
              <a:t> statement is used to terminate the iteration when the number 5 is generated.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3048000"/>
            <a:ext cx="3581400" cy="31085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import </a:t>
            </a:r>
            <a:r>
              <a:rPr lang="en-US" sz="1400" dirty="0" err="1" smtClean="0">
                <a:latin typeface="Courier10 BT" pitchFamily="49" charset="0"/>
              </a:rPr>
              <a:t>java.util</a:t>
            </a:r>
            <a:r>
              <a:rPr lang="en-US" sz="1400" dirty="0" smtClean="0">
                <a:latin typeface="Courier10 BT" pitchFamily="49" charset="0"/>
              </a:rPr>
              <a:t>.*; </a:t>
            </a:r>
          </a:p>
          <a:p>
            <a:pPr marL="0" lvl="1">
              <a:buNone/>
            </a:pPr>
            <a:endParaRPr lang="en-US" sz="14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public class </a:t>
            </a:r>
            <a:r>
              <a:rPr lang="en-US" sz="1400" dirty="0" err="1" smtClean="0">
                <a:latin typeface="Courier10 BT" pitchFamily="49" charset="0"/>
              </a:rPr>
              <a:t>BreakDemo</a:t>
            </a:r>
            <a:r>
              <a:rPr lang="en-US" sz="1400" dirty="0" smtClean="0">
                <a:latin typeface="Courier10 BT" pitchFamily="49" charset="0"/>
              </a:rPr>
              <a:t>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public static void main(String[] </a:t>
            </a:r>
            <a:r>
              <a:rPr lang="en-US" sz="1400" dirty="0" err="1" smtClean="0">
                <a:latin typeface="Courier10 BT" pitchFamily="49" charset="0"/>
              </a:rPr>
              <a:t>args</a:t>
            </a:r>
            <a:r>
              <a:rPr lang="en-US" sz="1400" dirty="0" smtClean="0">
                <a:latin typeface="Courier10 BT" pitchFamily="49" charset="0"/>
              </a:rPr>
              <a:t>) {  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int number, x = 10, y = 50;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for (int </a:t>
            </a:r>
            <a:r>
              <a:rPr lang="en-US" sz="1400" dirty="0" err="1" smtClean="0">
                <a:latin typeface="Courier10 BT" pitchFamily="49" charset="0"/>
              </a:rPr>
              <a:t>i</a:t>
            </a:r>
            <a:r>
              <a:rPr lang="en-US" sz="1400" dirty="0" smtClean="0">
                <a:latin typeface="Courier10 BT" pitchFamily="49" charset="0"/>
              </a:rPr>
              <a:t> = 0; </a:t>
            </a:r>
            <a:r>
              <a:rPr lang="en-US" sz="1400" dirty="0" err="1" smtClean="0">
                <a:latin typeface="Courier10 BT" pitchFamily="49" charset="0"/>
              </a:rPr>
              <a:t>i</a:t>
            </a:r>
            <a:r>
              <a:rPr lang="en-US" sz="1400" dirty="0" smtClean="0">
                <a:latin typeface="Courier10 BT" pitchFamily="49" charset="0"/>
              </a:rPr>
              <a:t> &lt; 50; </a:t>
            </a:r>
            <a:r>
              <a:rPr lang="en-US" sz="1400" dirty="0" err="1" smtClean="0">
                <a:latin typeface="Courier10 BT" pitchFamily="49" charset="0"/>
              </a:rPr>
              <a:t>i</a:t>
            </a:r>
            <a:r>
              <a:rPr lang="en-US" sz="1400" dirty="0" smtClean="0">
                <a:latin typeface="Courier10 BT" pitchFamily="49" charset="0"/>
              </a:rPr>
              <a:t>++)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 Random r = new Random();  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 number = </a:t>
            </a:r>
            <a:r>
              <a:rPr lang="en-US" sz="1400" dirty="0" err="1" smtClean="0">
                <a:latin typeface="Courier10 BT" pitchFamily="49" charset="0"/>
              </a:rPr>
              <a:t>r.nextInt</a:t>
            </a:r>
            <a:r>
              <a:rPr lang="en-US" sz="1400" dirty="0" smtClean="0">
                <a:latin typeface="Courier10 BT" pitchFamily="49" charset="0"/>
              </a:rPr>
              <a:t>(11);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(number);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 if (number == 5)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    </a:t>
            </a:r>
            <a:r>
              <a:rPr lang="en-US" sz="1400" b="1" dirty="0" smtClean="0">
                <a:latin typeface="Courier10 BT" pitchFamily="49" charset="0"/>
              </a:rPr>
              <a:t>break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  }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}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b="1" dirty="0" smtClean="0"/>
              <a:t>Flowcharts</a:t>
            </a:r>
            <a:r>
              <a:rPr lang="en-US" dirty="0" smtClean="0"/>
              <a:t> use symbols to describe an algorithm. </a:t>
            </a:r>
          </a:p>
          <a:p>
            <a:r>
              <a:rPr lang="en-US" dirty="0" smtClean="0"/>
              <a:t>Flowcharts are not unique; there can be different flowcharts for the same problem.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30405"/>
            <a:ext cx="4200144" cy="3703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urier10 BT" pitchFamily="49" charset="0"/>
              </a:rPr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/>
              </a:rPr>
              <a:t>A </a:t>
            </a:r>
            <a:r>
              <a:rPr lang="en-US" sz="2400" b="1" dirty="0" smtClean="0">
                <a:latin typeface="Times New Roman"/>
              </a:rPr>
              <a:t>nested </a:t>
            </a:r>
            <a:r>
              <a:rPr lang="en-US" sz="2400" b="1" dirty="0" smtClean="0">
                <a:latin typeface="Courier10 BT" pitchFamily="49" charset="0"/>
              </a:rPr>
              <a:t>for</a:t>
            </a:r>
            <a:r>
              <a:rPr lang="en-US" sz="2400" b="1" dirty="0" smtClean="0">
                <a:latin typeface="Times New Roman"/>
              </a:rPr>
              <a:t> loop</a:t>
            </a:r>
            <a:r>
              <a:rPr lang="en-US" sz="2400" dirty="0" smtClean="0">
                <a:latin typeface="Times New Roman"/>
              </a:rPr>
              <a:t> consists of two </a:t>
            </a:r>
            <a:r>
              <a:rPr lang="en-US" sz="2400" dirty="0" smtClean="0">
                <a:latin typeface="Courier10 BT"/>
              </a:rPr>
              <a:t>for</a:t>
            </a:r>
            <a:r>
              <a:rPr lang="en-US" sz="2400" dirty="0" smtClean="0">
                <a:latin typeface="Times New Roman"/>
              </a:rPr>
              <a:t> loops with one loop placed inside the other. </a:t>
            </a:r>
          </a:p>
          <a:p>
            <a:r>
              <a:rPr lang="en-US" sz="2400" dirty="0" smtClean="0">
                <a:latin typeface="Times New Roman"/>
              </a:rPr>
              <a:t>The outer and inner loops use different loop variables; each time the outer loop executes once, the inner loop executes with all values of its loop variable. </a:t>
            </a:r>
          </a:p>
          <a:p>
            <a:r>
              <a:rPr lang="en-US" sz="2400" dirty="0" smtClean="0">
                <a:latin typeface="Times New Roman"/>
              </a:rPr>
              <a:t>This is a nested </a:t>
            </a:r>
            <a:r>
              <a:rPr lang="en-US" sz="2400" dirty="0" smtClean="0">
                <a:latin typeface="Courier10 BT"/>
              </a:rPr>
              <a:t>for</a:t>
            </a:r>
            <a:r>
              <a:rPr lang="en-US" sz="2400" dirty="0" smtClean="0">
                <a:latin typeface="Times New Roman"/>
              </a:rPr>
              <a:t> loop:</a:t>
            </a:r>
          </a:p>
          <a:p>
            <a:endParaRPr lang="en-US" sz="2400" dirty="0" smtClean="0">
              <a:latin typeface="Times New Roman"/>
            </a:endParaRPr>
          </a:p>
          <a:p>
            <a:endParaRPr lang="en-US" sz="2400" dirty="0" smtClean="0">
              <a:latin typeface="Times New Roman"/>
            </a:endParaRPr>
          </a:p>
          <a:p>
            <a:endParaRPr lang="en-US" sz="2400" dirty="0" smtClean="0">
              <a:latin typeface="Times New Roman"/>
            </a:endParaRPr>
          </a:p>
          <a:p>
            <a:r>
              <a:rPr lang="en-US" sz="2400" dirty="0" smtClean="0">
                <a:latin typeface="Times New Roman"/>
              </a:rPr>
              <a:t>How many times do the outer and inner loops execute?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962400"/>
            <a:ext cx="29718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nn-NO" sz="1600" b="1" dirty="0" smtClean="0">
                <a:latin typeface="Courier10 BT" pitchFamily="49" charset="0"/>
              </a:rPr>
              <a:t>for</a:t>
            </a:r>
            <a:r>
              <a:rPr lang="nn-NO" sz="1600" dirty="0" smtClean="0">
                <a:latin typeface="Courier10 BT" pitchFamily="49" charset="0"/>
              </a:rPr>
              <a:t> (i = 0; i &lt; 5; i++)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for</a:t>
            </a:r>
            <a:r>
              <a:rPr lang="en-US" sz="1600" dirty="0" smtClean="0">
                <a:latin typeface="Courier10 BT" pitchFamily="49" charset="0"/>
              </a:rPr>
              <a:t> (j = 0 ; j &lt; 3; j++)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statements inside loop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Using a Nested </a:t>
            </a:r>
            <a:r>
              <a:rPr lang="en-US" dirty="0" smtClean="0">
                <a:latin typeface="Courier10 BT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>
                <a:latin typeface="Times New Roman"/>
              </a:rPr>
              <a:t>U</a:t>
            </a:r>
            <a:r>
              <a:rPr lang="en-US" sz="2900" dirty="0" smtClean="0">
                <a:latin typeface="Times New Roman"/>
              </a:rPr>
              <a:t>seful for iterating through of the elements of a two-dimensional array. </a:t>
            </a:r>
          </a:p>
          <a:p>
            <a:r>
              <a:rPr lang="en-US" sz="2900" dirty="0" smtClean="0">
                <a:latin typeface="Times New Roman"/>
              </a:rPr>
              <a:t>Example: An image is stored in a two dimensional array as follows:</a:t>
            </a:r>
          </a:p>
          <a:p>
            <a:endParaRPr lang="en-US" sz="2900" dirty="0" smtClean="0">
              <a:latin typeface="Times New Roman"/>
            </a:endParaRPr>
          </a:p>
          <a:p>
            <a:endParaRPr lang="en-US" sz="2900" dirty="0" smtClean="0">
              <a:latin typeface="Times New Roman"/>
            </a:endParaRPr>
          </a:p>
          <a:p>
            <a:endParaRPr lang="en-US" sz="2600" dirty="0" smtClean="0">
              <a:latin typeface="Times New Roman"/>
            </a:endParaRPr>
          </a:p>
          <a:p>
            <a:endParaRPr lang="en-US" sz="2600" dirty="0" smtClean="0">
              <a:latin typeface="Times New Roman"/>
            </a:endParaRPr>
          </a:p>
          <a:p>
            <a:endParaRPr lang="en-US" sz="2300" dirty="0" smtClean="0">
              <a:latin typeface="Times New Roman"/>
            </a:endParaRPr>
          </a:p>
          <a:p>
            <a:r>
              <a:rPr lang="en-US" sz="2400" dirty="0">
                <a:latin typeface="Times New Roman"/>
              </a:rPr>
              <a:t>What is the output of this loop?</a:t>
            </a:r>
            <a:endParaRPr lang="en-US" sz="2300" dirty="0" smtClean="0">
              <a:latin typeface="Times New Roman"/>
            </a:endParaRPr>
          </a:p>
          <a:p>
            <a:endParaRPr lang="en-US" sz="2300" dirty="0" smtClean="0">
              <a:latin typeface="Times New Roman"/>
            </a:endParaRPr>
          </a:p>
          <a:p>
            <a:endParaRPr lang="en-US" sz="2300" dirty="0" smtClean="0">
              <a:latin typeface="Times New Roman"/>
            </a:endParaRPr>
          </a:p>
          <a:p>
            <a:pPr>
              <a:buNone/>
            </a:pPr>
            <a:r>
              <a:rPr lang="en-US" sz="2600" dirty="0" smtClean="0">
                <a:latin typeface="Times New Roman"/>
              </a:rPr>
              <a:t>	</a:t>
            </a:r>
            <a:endParaRPr lang="en-US" sz="2600" dirty="0" smtClean="0">
              <a:solidFill>
                <a:srgbClr val="000000"/>
              </a:solidFill>
              <a:latin typeface="Courier10 BT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572000"/>
            <a:ext cx="43434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for (int column = 0; column &lt; 3; column++)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for (int row = 0; row &lt; 2; row++)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(column+"," +row);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28800"/>
            <a:ext cx="2667068" cy="1898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a </a:t>
            </a:r>
            <a:r>
              <a:rPr lang="en-US" dirty="0" smtClean="0">
                <a:solidFill>
                  <a:srgbClr val="0070C0"/>
                </a:solidFill>
              </a:rPr>
              <a:t>nested </a:t>
            </a:r>
            <a:r>
              <a:rPr lang="en-US" dirty="0" smtClean="0">
                <a:solidFill>
                  <a:srgbClr val="0070C0"/>
                </a:solidFill>
                <a:latin typeface="Courier10 BT" pitchFamily="49" charset="0"/>
              </a:rPr>
              <a:t>for</a:t>
            </a:r>
            <a:r>
              <a:rPr lang="en-US" dirty="0" smtClean="0">
                <a:solidFill>
                  <a:srgbClr val="0070C0"/>
                </a:solidFill>
              </a:rPr>
              <a:t> loop</a:t>
            </a:r>
            <a:r>
              <a:rPr lang="en-US" dirty="0" smtClean="0"/>
              <a:t> to iterate over all the pixels of a picture: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057400"/>
            <a:ext cx="51054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for</a:t>
            </a:r>
            <a:r>
              <a:rPr lang="en-US" sz="1600" dirty="0" smtClean="0">
                <a:latin typeface="Courier10 BT" pitchFamily="49" charset="0"/>
              </a:rPr>
              <a:t> (int x = 0; x &lt; </a:t>
            </a:r>
            <a:r>
              <a:rPr lang="en-US" sz="1600" dirty="0" err="1" smtClean="0">
                <a:latin typeface="Courier10 BT" pitchFamily="49" charset="0"/>
              </a:rPr>
              <a:t>picture.getWidth</a:t>
            </a:r>
            <a:r>
              <a:rPr lang="en-US" sz="1600" dirty="0" smtClean="0">
                <a:latin typeface="Courier10 BT" pitchFamily="49" charset="0"/>
              </a:rPr>
              <a:t>(); x++)</a:t>
            </a:r>
            <a:r>
              <a:rPr lang="en-US" sz="1600" b="1" dirty="0" smtClean="0">
                <a:latin typeface="Courier10 BT" pitchFamily="49" charset="0"/>
              </a:rPr>
              <a:t> {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for</a:t>
            </a:r>
            <a:r>
              <a:rPr lang="en-US" sz="1600" dirty="0" smtClean="0">
                <a:latin typeface="Courier10 BT" pitchFamily="49" charset="0"/>
              </a:rPr>
              <a:t> (int y = 0; y &lt; </a:t>
            </a:r>
            <a:r>
              <a:rPr lang="en-US" sz="1600" dirty="0" err="1" smtClean="0">
                <a:latin typeface="Courier10 BT" pitchFamily="49" charset="0"/>
              </a:rPr>
              <a:t>picture.getHeight</a:t>
            </a:r>
            <a:r>
              <a:rPr lang="en-US" sz="1600" dirty="0" smtClean="0">
                <a:latin typeface="Courier10 BT" pitchFamily="49" charset="0"/>
              </a:rPr>
              <a:t>(); y++)</a:t>
            </a:r>
            <a:r>
              <a:rPr lang="en-US" sz="1600" b="1" dirty="0" smtClean="0">
                <a:latin typeface="Courier10 BT" pitchFamily="49" charset="0"/>
              </a:rPr>
              <a:t> {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// get the color of a pixel at position (x, y)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// modify the color of this pixel 		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}</a:t>
            </a:r>
            <a:r>
              <a:rPr lang="en-US" sz="1600" dirty="0" smtClean="0">
                <a:latin typeface="Courier10 BT" pitchFamily="49" charset="0"/>
              </a:rPr>
              <a:t> // end inner for loop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}</a:t>
            </a:r>
            <a:r>
              <a:rPr lang="en-US" sz="1600" dirty="0" smtClean="0">
                <a:latin typeface="Courier10 BT" pitchFamily="49" charset="0"/>
              </a:rPr>
              <a:t> // end outer for loop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Color of a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sample values of pixel at (x, y) in the </a:t>
            </a:r>
            <a:r>
              <a:rPr lang="en-US" sz="2000" dirty="0" err="1" smtClean="0">
                <a:latin typeface="Courier10 BT" pitchFamily="49" charset="0"/>
              </a:rPr>
              <a:t>BufferedImage</a:t>
            </a:r>
            <a:r>
              <a:rPr lang="en-US" dirty="0" smtClean="0"/>
              <a:t> called </a:t>
            </a:r>
            <a:r>
              <a:rPr lang="en-US" sz="2000" dirty="0" smtClean="0">
                <a:latin typeface="Courier10 BT" pitchFamily="49" charset="0"/>
              </a:rPr>
              <a:t>picture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54102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colorValue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b="1" dirty="0" err="1" smtClean="0">
                <a:latin typeface="Courier10 BT" pitchFamily="49" charset="0"/>
              </a:rPr>
              <a:t>picture.getRGB</a:t>
            </a:r>
            <a:r>
              <a:rPr lang="en-US" sz="1600" dirty="0" smtClean="0">
                <a:latin typeface="Courier10 BT" pitchFamily="49" charset="0"/>
              </a:rPr>
              <a:t>(x, y);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Color </a:t>
            </a:r>
            <a:r>
              <a:rPr lang="en-US" sz="1600" dirty="0" err="1" smtClean="0">
                <a:latin typeface="Courier10 BT" pitchFamily="49" charset="0"/>
              </a:rPr>
              <a:t>pixelColor</a:t>
            </a:r>
            <a:r>
              <a:rPr lang="en-US" sz="1600" dirty="0" smtClean="0">
                <a:latin typeface="Courier10 BT" pitchFamily="49" charset="0"/>
              </a:rPr>
              <a:t> = new Color(</a:t>
            </a:r>
            <a:r>
              <a:rPr lang="en-US" sz="1600" dirty="0" err="1" smtClean="0">
                <a:latin typeface="Courier10 BT" pitchFamily="49" charset="0"/>
              </a:rPr>
              <a:t>colorValue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red =  </a:t>
            </a:r>
            <a:r>
              <a:rPr lang="en-US" sz="1600" b="1" dirty="0" err="1" smtClean="0">
                <a:latin typeface="Courier10 BT" pitchFamily="49" charset="0"/>
              </a:rPr>
              <a:t>pixelColor.getRed</a:t>
            </a:r>
            <a:r>
              <a:rPr lang="en-US" sz="1600" dirty="0" smtClean="0">
                <a:latin typeface="Courier10 BT" pitchFamily="49" charset="0"/>
              </a:rPr>
              <a:t>() 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green =  </a:t>
            </a:r>
            <a:r>
              <a:rPr lang="en-US" sz="1600" b="1" dirty="0" err="1" smtClean="0">
                <a:latin typeface="Courier10 BT" pitchFamily="49" charset="0"/>
              </a:rPr>
              <a:t>pixelColor.getGreen</a:t>
            </a:r>
            <a:r>
              <a:rPr lang="en-US" sz="1600" dirty="0" smtClean="0">
                <a:latin typeface="Courier10 BT" pitchFamily="49" charset="0"/>
              </a:rPr>
              <a:t>() 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blue =  </a:t>
            </a:r>
            <a:r>
              <a:rPr lang="en-US" sz="1600" b="1" dirty="0" err="1" smtClean="0">
                <a:latin typeface="Courier10 BT" pitchFamily="49" charset="0"/>
              </a:rPr>
              <a:t>pixelColor.getBlue</a:t>
            </a:r>
            <a:r>
              <a:rPr lang="en-US" sz="1600" dirty="0" smtClean="0">
                <a:latin typeface="Courier10 BT" pitchFamily="49" charset="0"/>
              </a:rPr>
              <a:t>();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Color of a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sample values of a pixel in a picture at position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to </a:t>
            </a:r>
            <a:r>
              <a:rPr lang="en-US" i="1" dirty="0" smtClean="0">
                <a:latin typeface="Courier10 BT" pitchFamily="49" charset="0"/>
              </a:rPr>
              <a:t>r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b </a:t>
            </a:r>
            <a:r>
              <a:rPr lang="en-US" dirty="0" smtClean="0"/>
              <a:t>for its red, green, and blue components, respectively by using: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"/>
                <a:cs typeface="Courier"/>
              </a:rPr>
              <a:t>Color</a:t>
            </a:r>
            <a:r>
              <a:rPr lang="en-US" dirty="0" smtClean="0"/>
              <a:t> constructor, and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getRGB</a:t>
            </a:r>
            <a:r>
              <a:rPr lang="en-US" dirty="0" smtClean="0"/>
              <a:t> method of class </a:t>
            </a:r>
            <a:r>
              <a:rPr lang="en-US" dirty="0" smtClean="0">
                <a:latin typeface="Courier"/>
                <a:cs typeface="Courier"/>
              </a:rPr>
              <a:t>Color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setRGB</a:t>
            </a:r>
            <a:r>
              <a:rPr lang="en-US" dirty="0" smtClean="0"/>
              <a:t> method of </a:t>
            </a:r>
            <a:r>
              <a:rPr lang="en-US" dirty="0" err="1" smtClean="0">
                <a:latin typeface="Courier"/>
                <a:cs typeface="Courier"/>
              </a:rPr>
              <a:t>BufferedImage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962400"/>
            <a:ext cx="47244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Color </a:t>
            </a:r>
            <a:r>
              <a:rPr lang="en-US" sz="1600" dirty="0" err="1" smtClean="0">
                <a:latin typeface="Courier10 BT" pitchFamily="49" charset="0"/>
              </a:rPr>
              <a:t>newColor</a:t>
            </a:r>
            <a:r>
              <a:rPr lang="en-US" sz="1600" dirty="0" smtClean="0">
                <a:latin typeface="Courier10 BT" pitchFamily="49" charset="0"/>
              </a:rPr>
              <a:t> = new Color(r, g, b);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newRgbvalue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b="1" dirty="0" err="1" smtClean="0">
                <a:latin typeface="Courier10 BT" pitchFamily="49" charset="0"/>
              </a:rPr>
              <a:t>newColor.getRGB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0" lvl="1">
              <a:buNone/>
            </a:pPr>
            <a:r>
              <a:rPr lang="en-US" sz="1600" b="1" dirty="0" err="1" smtClean="0">
                <a:latin typeface="Courier10 BT" pitchFamily="49" charset="0"/>
              </a:rPr>
              <a:t>picture.setRGB</a:t>
            </a:r>
            <a:r>
              <a:rPr lang="en-US" sz="1600" dirty="0" smtClean="0">
                <a:latin typeface="Courier10 BT" pitchFamily="49" charset="0"/>
              </a:rPr>
              <a:t>(x, y, </a:t>
            </a:r>
            <a:r>
              <a:rPr lang="en-US" sz="1600" dirty="0" err="1" smtClean="0">
                <a:latin typeface="Courier10 BT" pitchFamily="49" charset="0"/>
              </a:rPr>
              <a:t>newRgbvalue</a:t>
            </a:r>
            <a:r>
              <a:rPr lang="en-US" sz="1600" dirty="0" smtClean="0">
                <a:latin typeface="Courier10 BT" pitchFamily="49" charset="0"/>
              </a:rPr>
              <a:t>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Transparency of a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a pixel at location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has values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dirty="0" smtClean="0"/>
              <a:t> for its red, green, and blue components, respectively, and a non-zero value of alpha.</a:t>
            </a:r>
          </a:p>
          <a:p>
            <a:r>
              <a:rPr lang="en-US" dirty="0" smtClean="0"/>
              <a:t>To make a pixel </a:t>
            </a:r>
            <a:r>
              <a:rPr lang="en-US" dirty="0" smtClean="0">
                <a:solidFill>
                  <a:srgbClr val="0070C0"/>
                </a:solidFill>
              </a:rPr>
              <a:t>fully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transparent</a:t>
            </a:r>
            <a:r>
              <a:rPr lang="en-US" dirty="0" smtClean="0"/>
              <a:t>, set its </a:t>
            </a:r>
            <a:r>
              <a:rPr lang="en-US" dirty="0" smtClean="0">
                <a:solidFill>
                  <a:srgbClr val="0070C0"/>
                </a:solidFill>
              </a:rPr>
              <a:t>alpha</a:t>
            </a:r>
            <a:r>
              <a:rPr lang="en-US" dirty="0" smtClean="0"/>
              <a:t> value to </a:t>
            </a:r>
            <a:r>
              <a:rPr lang="en-US" dirty="0" smtClean="0">
                <a:solidFill>
                  <a:srgbClr val="0070C0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in the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Color(float r, float g, float b, float alpha) </a:t>
            </a:r>
            <a:r>
              <a:rPr lang="en-US" dirty="0" smtClean="0">
                <a:solidFill>
                  <a:schemeClr val="tx1"/>
                </a:solidFill>
              </a:rPr>
              <a:t>constructor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962400"/>
            <a:ext cx="54864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alpha = 0;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Color </a:t>
            </a:r>
            <a:r>
              <a:rPr lang="en-US" sz="1600" dirty="0" err="1" smtClean="0">
                <a:latin typeface="Courier10 BT" pitchFamily="49" charset="0"/>
              </a:rPr>
              <a:t>newColor</a:t>
            </a:r>
            <a:r>
              <a:rPr lang="en-US" sz="1600" dirty="0" smtClean="0">
                <a:latin typeface="Courier10 BT" pitchFamily="49" charset="0"/>
              </a:rPr>
              <a:t> = new Color(r, g, b, alpha);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newRgbvalue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newColor.getRGB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picture2.setRGB</a:t>
            </a:r>
            <a:r>
              <a:rPr lang="en-US" sz="1600" dirty="0" smtClean="0">
                <a:latin typeface="Courier10 BT" pitchFamily="49" charset="0"/>
              </a:rPr>
              <a:t>(x, y, </a:t>
            </a:r>
            <a:r>
              <a:rPr lang="en-US" sz="1600" dirty="0" err="1" smtClean="0">
                <a:latin typeface="Courier10 BT" pitchFamily="49" charset="0"/>
              </a:rPr>
              <a:t>newRgbvalue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Transparency of a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Pictures stored in the PNG file format may have an alpha channel that supports transparency. </a:t>
            </a:r>
          </a:p>
          <a:p>
            <a:r>
              <a:rPr lang="en-US" dirty="0" smtClean="0"/>
              <a:t>This statement checks whether </a:t>
            </a:r>
            <a:r>
              <a:rPr lang="en-US" i="1" dirty="0" err="1" smtClean="0"/>
              <a:t>picture2</a:t>
            </a:r>
            <a:r>
              <a:rPr lang="en-US" dirty="0" smtClean="0"/>
              <a:t> has an alpha channel or not:</a:t>
            </a:r>
          </a:p>
          <a:p>
            <a:pPr lvl="1">
              <a:buNone/>
            </a:pPr>
            <a:r>
              <a:rPr lang="en-US" sz="1900" dirty="0" err="1" smtClean="0">
                <a:latin typeface="Courier10 BT" pitchFamily="49" charset="0"/>
              </a:rPr>
              <a:t>picture2.getColorModel</a:t>
            </a:r>
            <a:r>
              <a:rPr lang="en-US" sz="1900" dirty="0" smtClean="0">
                <a:latin typeface="Courier10 BT" pitchFamily="49" charset="0"/>
              </a:rPr>
              <a:t>().</a:t>
            </a:r>
            <a:r>
              <a:rPr lang="en-US" sz="1900" dirty="0" err="1" smtClean="0">
                <a:latin typeface="Courier10 BT" pitchFamily="49" charset="0"/>
              </a:rPr>
              <a:t>hasAlpha</a:t>
            </a:r>
            <a:r>
              <a:rPr lang="en-US" sz="1900" dirty="0" smtClean="0">
                <a:latin typeface="Courier10 BT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Ternary Operator </a:t>
            </a:r>
            <a:r>
              <a:rPr lang="en-US" b="1" dirty="0" smtClean="0"/>
              <a:t>?: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Evaluates a condition, and assigns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of two values to a variable depending upon whether the condition is true or false. </a:t>
            </a:r>
          </a:p>
          <a:p>
            <a:r>
              <a:rPr lang="en-US" dirty="0" smtClean="0"/>
              <a:t>This </a:t>
            </a:r>
            <a:r>
              <a:rPr lang="en-US" dirty="0" smtClean="0">
                <a:latin typeface="Courier10 BT" pitchFamily="49" charset="0"/>
              </a:rPr>
              <a:t>if-else</a:t>
            </a:r>
            <a:r>
              <a:rPr lang="en-US" dirty="0" smtClean="0"/>
              <a:t> statement can be written in a single line using the ?: operator: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i="1" dirty="0" smtClean="0"/>
              <a:t>condition</a:t>
            </a:r>
            <a:r>
              <a:rPr lang="en-US" dirty="0" smtClean="0"/>
              <a:t> is true, the variable </a:t>
            </a:r>
            <a:r>
              <a:rPr lang="en-US" i="1" dirty="0" err="1" smtClean="0"/>
              <a:t>var</a:t>
            </a:r>
            <a:r>
              <a:rPr lang="en-US" dirty="0" smtClean="0"/>
              <a:t> is assigned </a:t>
            </a:r>
            <a:r>
              <a:rPr lang="en-US" i="1" dirty="0" smtClean="0"/>
              <a:t>value1</a:t>
            </a:r>
            <a:r>
              <a:rPr lang="en-US" dirty="0" smtClean="0"/>
              <a:t>; otherwise, it is assigned </a:t>
            </a:r>
            <a:r>
              <a:rPr lang="en-US" i="1" dirty="0" smtClean="0"/>
              <a:t>value2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429000"/>
            <a:ext cx="16002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if</a:t>
            </a:r>
            <a:r>
              <a:rPr lang="en-US" sz="1600" dirty="0" smtClean="0">
                <a:latin typeface="Courier10 BT" pitchFamily="49" charset="0"/>
              </a:rPr>
              <a:t> (condition)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var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value1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else</a:t>
            </a:r>
            <a:r>
              <a:rPr lang="en-US" sz="1600" dirty="0" smtClean="0">
                <a:latin typeface="Courier10 BT" pitchFamily="49" charset="0"/>
              </a:rPr>
              <a:t>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var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value2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581400"/>
            <a:ext cx="3276600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var</a:t>
            </a:r>
            <a:r>
              <a:rPr lang="en-US" sz="1600" dirty="0" smtClean="0">
                <a:latin typeface="Courier10 BT" pitchFamily="49" charset="0"/>
              </a:rPr>
              <a:t> = condition</a:t>
            </a:r>
            <a:r>
              <a:rPr lang="en-US" sz="1600" b="1" dirty="0" smtClean="0">
                <a:solidFill>
                  <a:srgbClr val="376092"/>
                </a:solidFill>
                <a:latin typeface="Courier10 BT" pitchFamily="49" charset="0"/>
              </a:rPr>
              <a:t>?</a:t>
            </a:r>
            <a:r>
              <a:rPr lang="en-US" sz="1600" b="1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value1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10 BT" pitchFamily="49" charset="0"/>
              </a:rPr>
              <a:t> : </a:t>
            </a:r>
            <a:r>
              <a:rPr lang="en-US" sz="1600" dirty="0" err="1" smtClean="0">
                <a:latin typeface="Courier10 BT" pitchFamily="49" charset="0"/>
              </a:rPr>
              <a:t>value2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3048000" y="3657600"/>
            <a:ext cx="8382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Brightness of a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multiply all the pixels in a picture with a value in the range 0 to 1, it will darken the picture.</a:t>
            </a:r>
          </a:p>
          <a:p>
            <a:r>
              <a:rPr lang="en-US" dirty="0" smtClean="0"/>
              <a:t>If you multiply all the pixels with a value greater than 1, it will brighten the picture.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ternary operator, write a code segment to scale the value of the pixel sample by a factor of 1.75 only if it is less than or equal to 145; otherwise, set the value to 255.</a:t>
            </a:r>
          </a:p>
          <a:p>
            <a:r>
              <a:rPr lang="en-US" dirty="0" smtClean="0"/>
              <a:t>Solution:</a:t>
            </a:r>
          </a:p>
          <a:p>
            <a:pPr lvl="1">
              <a:buNone/>
            </a:pPr>
            <a:r>
              <a:rPr lang="en-US" dirty="0" smtClean="0">
                <a:latin typeface="Courier10 BT" pitchFamily="49" charset="0"/>
              </a:rPr>
              <a:t>red = red &lt;= 145? (int)(red * </a:t>
            </a:r>
            <a:r>
              <a:rPr lang="en-US" dirty="0" err="1" smtClean="0">
                <a:latin typeface="Courier10 BT" pitchFamily="49" charset="0"/>
              </a:rPr>
              <a:t>1.75f</a:t>
            </a:r>
            <a:r>
              <a:rPr lang="en-US" dirty="0" smtClean="0">
                <a:latin typeface="Courier10 BT" pitchFamily="49" charset="0"/>
              </a:rPr>
              <a:t>): 255;</a:t>
            </a:r>
          </a:p>
          <a:p>
            <a:pPr>
              <a:buNone/>
            </a:pPr>
            <a:r>
              <a:rPr lang="en-US" dirty="0" smtClean="0"/>
              <a:t>	This is also repeated for the other two components.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condition</a:t>
            </a:r>
            <a:r>
              <a:rPr lang="en-US" dirty="0" smtClean="0"/>
              <a:t> is a </a:t>
            </a:r>
            <a:r>
              <a:rPr lang="en-US" dirty="0" err="1" smtClean="0"/>
              <a:t>boolean</a:t>
            </a:r>
            <a:r>
              <a:rPr lang="en-US" dirty="0" smtClean="0"/>
              <a:t> expression that evaluates to either true or false. </a:t>
            </a:r>
          </a:p>
          <a:p>
            <a:pPr lvl="1"/>
            <a:r>
              <a:rPr lang="en-US" dirty="0" smtClean="0"/>
              <a:t>Examples:</a:t>
            </a:r>
          </a:p>
          <a:p>
            <a:pPr lvl="2">
              <a:buNone/>
            </a:pPr>
            <a:r>
              <a:rPr lang="en-US" dirty="0" smtClean="0"/>
              <a:t>5 &gt; 4 	// true</a:t>
            </a:r>
          </a:p>
          <a:p>
            <a:pPr lvl="2">
              <a:buNone/>
            </a:pPr>
            <a:r>
              <a:rPr lang="en-US" dirty="0" smtClean="0"/>
              <a:t>3 &lt; 1 	// false</a:t>
            </a:r>
          </a:p>
          <a:p>
            <a:r>
              <a:rPr lang="en-US" b="1" dirty="0" smtClean="0"/>
              <a:t>Relational operators</a:t>
            </a:r>
            <a:r>
              <a:rPr lang="en-US" dirty="0" smtClean="0"/>
              <a:t> are used to formulate a condition.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200400"/>
            <a:ext cx="6096000" cy="2958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discussed:</a:t>
            </a:r>
          </a:p>
          <a:p>
            <a:pPr lvl="1"/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Selection statements 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Nested </a:t>
            </a:r>
            <a:r>
              <a:rPr lang="en-US" dirty="0" smtClean="0">
                <a:latin typeface="Courier10 BT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/>
            <a:r>
              <a:rPr lang="en-US" dirty="0" smtClean="0"/>
              <a:t>The ternary operator</a:t>
            </a:r>
          </a:p>
          <a:p>
            <a:pPr lvl="1"/>
            <a:r>
              <a:rPr lang="en-US" dirty="0" smtClean="0"/>
              <a:t>How to modify the colors, brightness, and transparency of a picture.</a:t>
            </a:r>
          </a:p>
          <a:p>
            <a:r>
              <a:rPr lang="en-US" dirty="0" smtClean="0"/>
              <a:t>What’s next:</a:t>
            </a:r>
          </a:p>
          <a:p>
            <a:pPr lvl="1"/>
            <a:r>
              <a:rPr lang="en-US" dirty="0" smtClean="0"/>
              <a:t>Writing custom classes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1905000"/>
            <a:ext cx="53340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x &gt; 2</a:t>
            </a: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           // true if x is </a:t>
            </a:r>
            <a:r>
              <a:rPr lang="en-US" sz="1600" b="1" dirty="0" smtClean="0">
                <a:latin typeface="Courier10 BT" pitchFamily="49" charset="0"/>
              </a:rPr>
              <a:t>greater than</a:t>
            </a:r>
            <a:r>
              <a:rPr lang="en-US" sz="1600" dirty="0" smtClean="0">
                <a:latin typeface="Courier10 BT" pitchFamily="49" charset="0"/>
              </a:rPr>
              <a:t> 2</a:t>
            </a:r>
          </a:p>
          <a:p>
            <a:r>
              <a:rPr lang="en-US" sz="1600" dirty="0" smtClean="0">
                <a:latin typeface="Courier10 BT" pitchFamily="49" charset="0"/>
              </a:rPr>
              <a:t>y &lt; z + 3	     // true if y is </a:t>
            </a:r>
            <a:r>
              <a:rPr lang="en-US" sz="1600" b="1" dirty="0" smtClean="0">
                <a:latin typeface="Courier10 BT" pitchFamily="49" charset="0"/>
              </a:rPr>
              <a:t>less than</a:t>
            </a:r>
            <a:r>
              <a:rPr lang="en-US" sz="1600" dirty="0" smtClean="0">
                <a:latin typeface="Courier10 BT" pitchFamily="49" charset="0"/>
              </a:rPr>
              <a:t> z + 3</a:t>
            </a:r>
          </a:p>
          <a:p>
            <a:r>
              <a:rPr lang="en-US" sz="1600" dirty="0" smtClean="0">
                <a:latin typeface="Courier10 BT" pitchFamily="49" charset="0"/>
              </a:rPr>
              <a:t>x &gt;= 2	     // true if x is </a:t>
            </a:r>
            <a:r>
              <a:rPr lang="en-US" sz="1600" b="1" dirty="0" smtClean="0">
                <a:latin typeface="Courier10 BT" pitchFamily="49" charset="0"/>
              </a:rPr>
              <a:t>greater than or equal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to</a:t>
            </a:r>
            <a:r>
              <a:rPr lang="en-US" sz="1600" dirty="0" smtClean="0">
                <a:latin typeface="Courier10 BT" pitchFamily="49" charset="0"/>
              </a:rPr>
              <a:t> 2</a:t>
            </a:r>
          </a:p>
          <a:p>
            <a:r>
              <a:rPr lang="en-US" sz="1600" dirty="0" smtClean="0">
                <a:latin typeface="Courier10 BT" pitchFamily="49" charset="0"/>
              </a:rPr>
              <a:t>y != z 	     // true if y is </a:t>
            </a:r>
            <a:r>
              <a:rPr lang="en-US" sz="1600" b="1" dirty="0" smtClean="0">
                <a:latin typeface="Courier10 BT" pitchFamily="49" charset="0"/>
              </a:rPr>
              <a:t>not equal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to</a:t>
            </a:r>
            <a:r>
              <a:rPr lang="en-US" sz="1600" dirty="0" smtClean="0">
                <a:latin typeface="Courier10 BT" pitchFamily="49" charset="0"/>
              </a:rPr>
              <a:t> z</a:t>
            </a:r>
          </a:p>
          <a:p>
            <a:r>
              <a:rPr lang="en-US" sz="1600" dirty="0" smtClean="0">
                <a:latin typeface="Courier10 BT" pitchFamily="49" charset="0"/>
              </a:rPr>
              <a:t>w == g * 2     // true if w is </a:t>
            </a:r>
            <a:r>
              <a:rPr lang="en-US" sz="1600" b="1" dirty="0" smtClean="0">
                <a:latin typeface="Courier10 BT" pitchFamily="49" charset="0"/>
              </a:rPr>
              <a:t>equal to</a:t>
            </a:r>
            <a:r>
              <a:rPr lang="en-US" sz="1600" dirty="0" smtClean="0">
                <a:latin typeface="Courier10 BT" pitchFamily="49" charset="0"/>
              </a:rPr>
              <a:t> g * 2</a:t>
            </a:r>
          </a:p>
          <a:p>
            <a:r>
              <a:rPr lang="en-US" sz="1600" dirty="0" smtClean="0">
                <a:latin typeface="Courier10 BT" pitchFamily="49" charset="0"/>
              </a:rPr>
              <a:t>m &lt;= -3	     // true if m is </a:t>
            </a:r>
            <a:r>
              <a:rPr lang="en-US" sz="1600" b="1" dirty="0" smtClean="0">
                <a:latin typeface="Courier10 BT" pitchFamily="49" charset="0"/>
              </a:rPr>
              <a:t>less than or equal to</a:t>
            </a:r>
            <a:r>
              <a:rPr lang="en-US" sz="1600" dirty="0" smtClean="0">
                <a:latin typeface="Courier10 BT" pitchFamily="49" charset="0"/>
              </a:rPr>
              <a:t> -3</a:t>
            </a:r>
          </a:p>
          <a:p>
            <a:r>
              <a:rPr lang="en-US" sz="1600" dirty="0" smtClean="0">
                <a:latin typeface="Courier10 BT" pitchFamily="49" charset="0"/>
              </a:rPr>
              <a:t>x == 200       // true if x is equal to 200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x = 200         </a:t>
            </a:r>
            <a:r>
              <a:rPr lang="en-US" sz="1600" dirty="0" smtClean="0">
                <a:latin typeface="Courier10 BT" pitchFamily="49" charset="0"/>
              </a:rPr>
              <a:t>// error! not a condition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                                   </a:t>
            </a:r>
            <a:r>
              <a:rPr lang="en-US" b="1" dirty="0" smtClean="0"/>
              <a:t>if</a:t>
            </a:r>
            <a:r>
              <a:rPr lang="en-US" dirty="0" smtClean="0"/>
              <a:t> “</a:t>
            </a:r>
            <a:r>
              <a:rPr lang="en-US" i="1" dirty="0" smtClean="0"/>
              <a:t>book is available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	                                   </a:t>
            </a:r>
            <a:r>
              <a:rPr lang="en-US" i="1" dirty="0" smtClean="0"/>
              <a:t>I will read it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                                     if</a:t>
            </a:r>
            <a:r>
              <a:rPr lang="en-US" dirty="0" smtClean="0"/>
              <a:t> “</a:t>
            </a:r>
            <a:r>
              <a:rPr lang="en-US" i="1" dirty="0" smtClean="0"/>
              <a:t>it is raining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i="1" dirty="0" smtClean="0"/>
              <a:t>		                                  I will drive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                                     else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                               </a:t>
            </a:r>
            <a:r>
              <a:rPr lang="en-US" i="1" dirty="0" smtClean="0"/>
              <a:t>I will walk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600200"/>
            <a:ext cx="2590800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3048000"/>
            <a:ext cx="2514600" cy="228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/>
              </a:rPr>
              <a:t>Checks whether a condition is </a:t>
            </a:r>
            <a:r>
              <a:rPr lang="en-US" sz="2400" i="1" dirty="0" smtClean="0">
                <a:latin typeface="Times New Roman"/>
              </a:rPr>
              <a:t>true</a:t>
            </a:r>
            <a:r>
              <a:rPr lang="en-US" sz="2400" dirty="0" smtClean="0">
                <a:latin typeface="Times New Roman"/>
              </a:rPr>
              <a:t> or </a:t>
            </a:r>
            <a:r>
              <a:rPr lang="en-US" sz="2400" i="1" dirty="0" smtClean="0">
                <a:latin typeface="Times New Roman"/>
              </a:rPr>
              <a:t>false</a:t>
            </a:r>
            <a:r>
              <a:rPr lang="en-US" sz="2400" dirty="0" smtClean="0">
                <a:latin typeface="Times New Roman"/>
              </a:rPr>
              <a:t>, and executes a given set of statements if this condition is </a:t>
            </a:r>
            <a:r>
              <a:rPr lang="en-US" sz="2400" i="1" dirty="0" smtClean="0">
                <a:solidFill>
                  <a:srgbClr val="0070C0"/>
                </a:solidFill>
                <a:latin typeface="Times New Roman"/>
              </a:rPr>
              <a:t>true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</a:rPr>
              <a:t>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Multiple statements following the “if” clause should be enclosed within braces {}. </a:t>
            </a:r>
          </a:p>
          <a:p>
            <a:r>
              <a:rPr lang="en-US" dirty="0" smtClean="0"/>
              <a:t>A set of statements within braces is referred to as a </a:t>
            </a:r>
            <a:r>
              <a:rPr lang="en-US" b="1" dirty="0" smtClean="0"/>
              <a:t>block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braces are typically omitted if there is a single statement in a block.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514600"/>
            <a:ext cx="16764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if</a:t>
            </a:r>
            <a:r>
              <a:rPr lang="en-US" sz="1600" dirty="0" smtClean="0"/>
              <a:t> (</a:t>
            </a:r>
            <a:r>
              <a:rPr lang="en-US" sz="1600" i="1" dirty="0" smtClean="0"/>
              <a:t>condition</a:t>
            </a:r>
            <a:r>
              <a:rPr lang="en-US" sz="1600" dirty="0" smtClean="0"/>
              <a:t>)  </a:t>
            </a:r>
            <a:r>
              <a:rPr lang="en-US" sz="1600" dirty="0" smtClean="0">
                <a:latin typeface="Courier10 BT" pitchFamily="49" charset="0"/>
              </a:rPr>
              <a:t>{</a:t>
            </a:r>
          </a:p>
          <a:p>
            <a:pPr marL="0" lvl="1">
              <a:buNone/>
            </a:pPr>
            <a:r>
              <a:rPr lang="en-US" sz="1600" dirty="0" smtClean="0"/>
              <a:t>  // statements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smtClean="0">
                <a:latin typeface="Courier10 BT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Indent the statements inside the </a:t>
            </a:r>
            <a:r>
              <a:rPr lang="en-US" dirty="0" smtClean="0">
                <a:latin typeface="Courier10 BT" pitchFamily="49" charset="0"/>
              </a:rPr>
              <a:t>if</a:t>
            </a:r>
            <a:r>
              <a:rPr lang="en-US" dirty="0" smtClean="0"/>
              <a:t> block by a few spaces so that the program is easier to read.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 statements in this block are executed only if </a:t>
            </a:r>
            <a:r>
              <a:rPr lang="en-US" sz="1900" dirty="0" smtClean="0">
                <a:latin typeface="Courier10 BT" pitchFamily="49" charset="0"/>
              </a:rPr>
              <a:t>ratio</a:t>
            </a:r>
            <a:r>
              <a:rPr lang="en-US" dirty="0" smtClean="0"/>
              <a:t> has a value greater than 1.0: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Omit the braces here: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  Control Flow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581400"/>
            <a:ext cx="16764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if (ratio &gt; 1.0) {   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ratio = 1.0;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width++;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17526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if (radius &gt; 5.0)  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height = 1.0;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2925</Words>
  <Application>Microsoft Macintosh PowerPoint</Application>
  <PresentationFormat>On-screen Show (4:3)</PresentationFormat>
  <Paragraphs>559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Outline</vt:lpstr>
      <vt:lpstr>Selection Statements and Loops</vt:lpstr>
      <vt:lpstr>Flowcharts</vt:lpstr>
      <vt:lpstr>Conditions</vt:lpstr>
      <vt:lpstr>Examples of Conditions</vt:lpstr>
      <vt:lpstr>Selection Statements</vt:lpstr>
      <vt:lpstr>The if Statement</vt:lpstr>
      <vt:lpstr>More on if Statements</vt:lpstr>
      <vt:lpstr>The if-else Statement</vt:lpstr>
      <vt:lpstr>The if-else Statement (continued)</vt:lpstr>
      <vt:lpstr>Multiple else-if Clauses</vt:lpstr>
      <vt:lpstr>Flowchart of a statement with if, else-if, and else blocks.</vt:lpstr>
      <vt:lpstr>MagicShapes.java</vt:lpstr>
      <vt:lpstr>Class Random</vt:lpstr>
      <vt:lpstr>The switch Statement</vt:lpstr>
      <vt:lpstr>CrystalBall.java</vt:lpstr>
      <vt:lpstr>Exercise</vt:lpstr>
      <vt:lpstr>Scope of Variables</vt:lpstr>
      <vt:lpstr>Loops</vt:lpstr>
      <vt:lpstr>The while loop</vt:lpstr>
      <vt:lpstr>Squares.java</vt:lpstr>
      <vt:lpstr>Squares.java</vt:lpstr>
      <vt:lpstr>Output of Program Squares</vt:lpstr>
      <vt:lpstr>Exercise</vt:lpstr>
      <vt:lpstr>The do-while Loop</vt:lpstr>
      <vt:lpstr>Exercise</vt:lpstr>
      <vt:lpstr>The for Loop</vt:lpstr>
      <vt:lpstr>Flowchart of a for Loop</vt:lpstr>
      <vt:lpstr>Exercise: ConcentricCircles.java</vt:lpstr>
      <vt:lpstr>Output of Program ConcentricCircles</vt:lpstr>
      <vt:lpstr>Logical Operators</vt:lpstr>
      <vt:lpstr>&amp;&amp; Operator</vt:lpstr>
      <vt:lpstr>|| Operator</vt:lpstr>
      <vt:lpstr>! Operator</vt:lpstr>
      <vt:lpstr>Operator Precedence Order</vt:lpstr>
      <vt:lpstr>The break Statement</vt:lpstr>
      <vt:lpstr>The continue Statement</vt:lpstr>
      <vt:lpstr>Exercise: BreakDemo.java</vt:lpstr>
      <vt:lpstr>Nested for Loops</vt:lpstr>
      <vt:lpstr>Using a Nested for Loop</vt:lpstr>
      <vt:lpstr>Modifying Pictures</vt:lpstr>
      <vt:lpstr>Getting the Color of a Pixel</vt:lpstr>
      <vt:lpstr>Changing the Color of a Pixel</vt:lpstr>
      <vt:lpstr>Changing the Transparency of a Pixel</vt:lpstr>
      <vt:lpstr>Checking the Transparency of a Picture</vt:lpstr>
      <vt:lpstr>The Ternary Operator ?:</vt:lpstr>
      <vt:lpstr>Changing the Brightness of a Picture</vt:lpstr>
      <vt:lpstr>Exercise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 Grover</dc:creator>
  <cp:lastModifiedBy>Heath Carroll</cp:lastModifiedBy>
  <cp:revision>211</cp:revision>
  <dcterms:created xsi:type="dcterms:W3CDTF">2011-04-25T17:55:20Z</dcterms:created>
  <dcterms:modified xsi:type="dcterms:W3CDTF">2012-09-17T17:20:37Z</dcterms:modified>
</cp:coreProperties>
</file>