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4" r:id="rId23"/>
    <p:sldId id="335" r:id="rId24"/>
    <p:sldId id="364" r:id="rId25"/>
    <p:sldId id="336" r:id="rId26"/>
    <p:sldId id="365" r:id="rId27"/>
    <p:sldId id="337" r:id="rId28"/>
    <p:sldId id="338" r:id="rId29"/>
    <p:sldId id="339" r:id="rId30"/>
    <p:sldId id="340" r:id="rId31"/>
    <p:sldId id="341" r:id="rId32"/>
    <p:sldId id="366" r:id="rId33"/>
    <p:sldId id="370" r:id="rId34"/>
    <p:sldId id="368" r:id="rId35"/>
    <p:sldId id="369" r:id="rId36"/>
    <p:sldId id="342" r:id="rId37"/>
    <p:sldId id="371" r:id="rId38"/>
    <p:sldId id="372" r:id="rId39"/>
    <p:sldId id="343" r:id="rId40"/>
    <p:sldId id="373" r:id="rId41"/>
    <p:sldId id="37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75" r:id="rId50"/>
    <p:sldId id="352" r:id="rId51"/>
    <p:sldId id="376" r:id="rId52"/>
    <p:sldId id="353" r:id="rId53"/>
    <p:sldId id="377" r:id="rId54"/>
    <p:sldId id="354" r:id="rId55"/>
    <p:sldId id="378" r:id="rId56"/>
    <p:sldId id="379" r:id="rId57"/>
    <p:sldId id="380" r:id="rId58"/>
    <p:sldId id="355" r:id="rId59"/>
    <p:sldId id="381" r:id="rId60"/>
    <p:sldId id="385" r:id="rId61"/>
    <p:sldId id="356" r:id="rId62"/>
    <p:sldId id="382" r:id="rId63"/>
    <p:sldId id="383" r:id="rId64"/>
    <p:sldId id="384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13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FEC2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19" autoAdjust="0"/>
    <p:restoredTop sz="94728" autoAdjust="0"/>
  </p:normalViewPr>
  <p:slideViewPr>
    <p:cSldViewPr>
      <p:cViewPr>
        <p:scale>
          <a:sx n="100" d="100"/>
          <a:sy n="100" d="100"/>
        </p:scale>
        <p:origin x="-193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4CDFF-9C41-46A8-83FF-456713E441B1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40DD5-BF2C-40BA-AB25-7FD1CB6182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C284-E3F5-489D-9EC5-B80ACA3ED69B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8A44-47EF-49E5-91A6-FFE8704D492C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9713-DAA1-4378-B97F-7F7A2D206470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2200" b="0">
                <a:solidFill>
                  <a:srgbClr val="002060"/>
                </a:solidFill>
                <a:latin typeface="+mn-lt"/>
                <a:ea typeface="Verdana" pitchFamily="34" charset="0"/>
                <a:cs typeface="Arial" pitchFamily="34" charset="0"/>
              </a:defRPr>
            </a:lvl1pPr>
            <a:lvl2pPr>
              <a:spcBef>
                <a:spcPts val="400"/>
              </a:spcBef>
              <a:spcAft>
                <a:spcPts val="0"/>
              </a:spcAft>
              <a:defRPr sz="2000">
                <a:solidFill>
                  <a:schemeClr val="accent2">
                    <a:lumMod val="75000"/>
                  </a:schemeClr>
                </a:solidFill>
                <a:latin typeface="+mn-lt"/>
                <a:ea typeface="Verdana" pitchFamily="34" charset="0"/>
                <a:cs typeface="Arial" pitchFamily="34" charset="0"/>
              </a:defRPr>
            </a:lvl2pPr>
            <a:lvl3pPr>
              <a:spcBef>
                <a:spcPts val="400"/>
              </a:spcBef>
              <a:spcAft>
                <a:spcPts val="0"/>
              </a:spcAft>
              <a:defRPr sz="1800">
                <a:latin typeface="+mn-lt"/>
                <a:ea typeface="Verdana" pitchFamily="34" charset="0"/>
                <a:cs typeface="Arial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A333-0545-4718-9BF9-FB2AF9FA429B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219A-ED5E-4984-8B76-F15535B2FFAF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63D0-9DD9-4775-9CF6-443878F4045E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DB64-8C4D-43AC-AB71-EADCB5D9B109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60CF-B5BE-41C3-987E-8DA015AD552A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BDA8-2416-47E5-A2B7-79D8D61301E9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C166-01FD-436A-B1F7-FBC51D16D766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AC0A-30D9-4CA7-A245-041F0398C6B8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3EF5-225F-49FC-B24E-94F8A02C5DA3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B832-F407-431A-BE08-B640AFF97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 baseline="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400800" cy="17526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3F856"/>
                </a:solidFill>
              </a:rPr>
              <a:t>Chapter 5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User-Defined Classes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Methods vs. Getter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Setter</a:t>
            </a:r>
            <a:r>
              <a:rPr lang="en-US" dirty="0" smtClean="0"/>
              <a:t> or </a:t>
            </a:r>
            <a:r>
              <a:rPr lang="en-US" b="1" dirty="0" err="1" smtClean="0"/>
              <a:t>mutator</a:t>
            </a:r>
            <a:r>
              <a:rPr lang="en-US" b="1" dirty="0" smtClean="0"/>
              <a:t> methods</a:t>
            </a:r>
            <a:r>
              <a:rPr lang="en-US" dirty="0" smtClean="0"/>
              <a:t> mutate or change field values.</a:t>
            </a:r>
          </a:p>
          <a:p>
            <a:pPr lvl="1"/>
            <a:r>
              <a:rPr lang="en-US" dirty="0" smtClean="0"/>
              <a:t>Example: methods </a:t>
            </a:r>
            <a:r>
              <a:rPr lang="en-US" sz="1800" dirty="0" err="1" smtClean="0">
                <a:latin typeface="Courier10 BT" pitchFamily="49" charset="0"/>
              </a:rPr>
              <a:t>turnOff</a:t>
            </a:r>
            <a:r>
              <a:rPr lang="en-US" dirty="0" smtClean="0"/>
              <a:t> and </a:t>
            </a:r>
            <a:r>
              <a:rPr lang="en-US" sz="1800" dirty="0" err="1" smtClean="0">
                <a:latin typeface="Courier10 BT" pitchFamily="49" charset="0"/>
              </a:rPr>
              <a:t>turnOn</a:t>
            </a:r>
            <a:r>
              <a:rPr lang="en-US" sz="1800" dirty="0" smtClean="0">
                <a:latin typeface="Courier10 BT" pitchFamily="49" charset="0"/>
              </a:rPr>
              <a:t> </a:t>
            </a:r>
          </a:p>
          <a:p>
            <a:r>
              <a:rPr lang="en-US" b="1" dirty="0" smtClean="0"/>
              <a:t>Getter</a:t>
            </a:r>
            <a:r>
              <a:rPr lang="en-US" dirty="0" smtClean="0"/>
              <a:t> or </a:t>
            </a:r>
            <a:r>
              <a:rPr lang="en-US" b="1" dirty="0" err="1" smtClean="0"/>
              <a:t>accessor</a:t>
            </a:r>
            <a:r>
              <a:rPr lang="en-US" dirty="0" smtClean="0"/>
              <a:t> </a:t>
            </a:r>
            <a:r>
              <a:rPr lang="en-US" b="1" dirty="0" smtClean="0"/>
              <a:t>methods </a:t>
            </a:r>
            <a:r>
              <a:rPr lang="en-US" dirty="0" smtClean="0"/>
              <a:t>return the values of an object’s fields without changing them.</a:t>
            </a:r>
          </a:p>
          <a:p>
            <a:pPr lvl="1"/>
            <a:r>
              <a:rPr lang="en-US" dirty="0" smtClean="0"/>
              <a:t>Example: method </a:t>
            </a:r>
            <a:r>
              <a:rPr lang="en-US" sz="1800" dirty="0" err="1" smtClean="0">
                <a:latin typeface="Courier10 BT" pitchFamily="49" charset="0"/>
              </a:rPr>
              <a:t>getDiameter</a:t>
            </a:r>
            <a:endParaRPr lang="en-US" sz="1800" dirty="0" smtClean="0">
              <a:latin typeface="Courier10 BT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two methods to class </a:t>
            </a:r>
            <a:r>
              <a:rPr lang="en-US" dirty="0" smtClean="0">
                <a:latin typeface="Courier10 BT" pitchFamily="49" charset="0"/>
              </a:rPr>
              <a:t>Lamp</a:t>
            </a:r>
            <a:r>
              <a:rPr lang="en-US" dirty="0" smtClean="0"/>
              <a:t> called </a:t>
            </a:r>
            <a:r>
              <a:rPr lang="en-US" dirty="0" err="1" smtClean="0">
                <a:latin typeface="Courier10 BT" pitchFamily="49" charset="0"/>
              </a:rPr>
              <a:t>isLighted</a:t>
            </a:r>
            <a:r>
              <a:rPr lang="en-US" dirty="0" smtClean="0"/>
              <a:t> and </a:t>
            </a:r>
            <a:r>
              <a:rPr lang="en-US" dirty="0" err="1" smtClean="0">
                <a:latin typeface="Courier10 BT" pitchFamily="49" charset="0"/>
              </a:rPr>
              <a:t>getWattage</a:t>
            </a:r>
            <a:r>
              <a:rPr lang="en-US" dirty="0" smtClean="0"/>
              <a:t> that return the values of the fields </a:t>
            </a:r>
            <a:r>
              <a:rPr lang="en-US" dirty="0" smtClean="0">
                <a:latin typeface="Courier10 BT" pitchFamily="49" charset="0"/>
              </a:rPr>
              <a:t>lighted</a:t>
            </a:r>
            <a:r>
              <a:rPr lang="en-US" dirty="0" smtClean="0"/>
              <a:t> and </a:t>
            </a:r>
            <a:r>
              <a:rPr lang="en-US" dirty="0" smtClean="0">
                <a:latin typeface="Courier10 BT" pitchFamily="49" charset="0"/>
              </a:rPr>
              <a:t>wattage</a:t>
            </a:r>
            <a:r>
              <a:rPr lang="en-US" dirty="0" smtClean="0"/>
              <a:t>, respectively. </a:t>
            </a:r>
          </a:p>
          <a:p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	Method </a:t>
            </a:r>
            <a:r>
              <a:rPr lang="en-US" sz="2000" dirty="0" err="1" smtClean="0">
                <a:latin typeface="Courier10 BT" pitchFamily="49" charset="0"/>
              </a:rPr>
              <a:t>isLighted</a:t>
            </a:r>
            <a:r>
              <a:rPr lang="en-US" dirty="0" smtClean="0"/>
              <a:t> determines if the lamp is lighted: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Method </a:t>
            </a:r>
            <a:r>
              <a:rPr lang="en-US" sz="2000" dirty="0" err="1" smtClean="0">
                <a:latin typeface="Courier10 BT" pitchFamily="49" charset="0"/>
              </a:rPr>
              <a:t>getWattage</a:t>
            </a:r>
            <a:r>
              <a:rPr lang="en-US" dirty="0" smtClean="0"/>
              <a:t> returns the lamp’s wattage: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810000"/>
            <a:ext cx="28194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boolean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isLighted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return lighted;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5410200"/>
            <a:ext cx="24384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int </a:t>
            </a:r>
            <a:r>
              <a:rPr lang="en-US" sz="1600" dirty="0" err="1" smtClean="0">
                <a:latin typeface="Courier10 BT" pitchFamily="49" charset="0"/>
              </a:rPr>
              <a:t>getWattage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return wattage;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method’s </a:t>
            </a:r>
            <a:r>
              <a:rPr lang="en-US" b="1" dirty="0" smtClean="0"/>
              <a:t>parameters</a:t>
            </a:r>
            <a:r>
              <a:rPr lang="en-US" dirty="0" smtClean="0"/>
              <a:t> are used inside its body to perform some computation or operation. </a:t>
            </a:r>
          </a:p>
          <a:p>
            <a:r>
              <a:rPr lang="en-US" dirty="0" smtClean="0"/>
              <a:t>A method can have parameters of both primitive and reference data types.</a:t>
            </a:r>
          </a:p>
          <a:p>
            <a:r>
              <a:rPr lang="en-US" dirty="0" smtClean="0"/>
              <a:t>For example, a method declared with three parameters: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886200"/>
            <a:ext cx="57150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int </a:t>
            </a:r>
            <a:r>
              <a:rPr lang="en-US" sz="1600" dirty="0" err="1" smtClean="0">
                <a:latin typeface="Courier10 BT" pitchFamily="49" charset="0"/>
              </a:rPr>
              <a:t>doSomething</a:t>
            </a:r>
            <a:r>
              <a:rPr lang="en-US" sz="1600" dirty="0" smtClean="0">
                <a:latin typeface="Courier10 BT" pitchFamily="49" charset="0"/>
              </a:rPr>
              <a:t>(int x, double y, float z)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// body of the method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scope of a parameter is the entire method in which it is used.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local</a:t>
            </a:r>
            <a:r>
              <a:rPr lang="en-US" dirty="0" smtClean="0"/>
              <a:t> </a:t>
            </a:r>
            <a:r>
              <a:rPr lang="en-US" b="1" dirty="0" smtClean="0"/>
              <a:t>variable</a:t>
            </a:r>
            <a:r>
              <a:rPr lang="en-US" dirty="0" smtClean="0"/>
              <a:t> is a variable that is declared and used only within the method. </a:t>
            </a:r>
          </a:p>
          <a:p>
            <a:r>
              <a:rPr lang="en-US" dirty="0" smtClean="0"/>
              <a:t>Parameter names should be unique in a method.</a:t>
            </a:r>
          </a:p>
          <a:p>
            <a:r>
              <a:rPr lang="en-US" dirty="0" smtClean="0"/>
              <a:t>Example: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038600"/>
            <a:ext cx="4114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// error, duplicate x and z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int </a:t>
            </a:r>
            <a:r>
              <a:rPr lang="en-US" sz="1600" dirty="0" err="1" smtClean="0">
                <a:latin typeface="Courier10 BT" pitchFamily="49" charset="0"/>
              </a:rPr>
              <a:t>doSomething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int x</a:t>
            </a:r>
            <a:r>
              <a:rPr lang="en-US" sz="1600" dirty="0" smtClean="0">
                <a:solidFill>
                  <a:srgbClr val="000000"/>
                </a:solidFill>
                <a:latin typeface="Courier10 BT" pitchFamily="49" charset="0"/>
              </a:rPr>
              <a:t>, 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double x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float z</a:t>
            </a:r>
            <a:r>
              <a:rPr lang="en-US" sz="1600" dirty="0" smtClean="0">
                <a:latin typeface="Courier10 BT" pitchFamily="49" charset="0"/>
              </a:rPr>
              <a:t>) { 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 int z; 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Method signature </a:t>
            </a:r>
            <a:r>
              <a:rPr lang="en-US" dirty="0" smtClean="0"/>
              <a:t>is the name of a method along with the data types of its parameters. </a:t>
            </a:r>
          </a:p>
          <a:p>
            <a:r>
              <a:rPr lang="en-US" dirty="0" smtClean="0"/>
              <a:t>Note that the method signature does not include the return type. </a:t>
            </a:r>
          </a:p>
          <a:p>
            <a:r>
              <a:rPr lang="en-US" dirty="0" smtClean="0"/>
              <a:t>For example, the method </a:t>
            </a:r>
            <a:r>
              <a:rPr lang="en-US" sz="2000" dirty="0" err="1" smtClean="0">
                <a:latin typeface="Courier10 BT" pitchFamily="49" charset="0"/>
              </a:rPr>
              <a:t>doSomething</a:t>
            </a:r>
            <a:r>
              <a:rPr lang="en-US" dirty="0" smtClean="0"/>
              <a:t> has the following signature: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doSomething</a:t>
            </a:r>
            <a:r>
              <a:rPr lang="en-US" sz="1800" dirty="0" smtClean="0">
                <a:latin typeface="Courier10 BT" pitchFamily="49" charset="0"/>
              </a:rPr>
              <a:t>(int, double, float)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</a:t>
            </a:r>
            <a:r>
              <a:rPr lang="en-US" i="1" dirty="0" smtClean="0"/>
              <a:t>same</a:t>
            </a:r>
            <a:r>
              <a:rPr lang="en-US" dirty="0" smtClean="0"/>
              <a:t> name, but different parameter data types and/or number of parameters. </a:t>
            </a:r>
          </a:p>
          <a:p>
            <a:r>
              <a:rPr lang="en-US" dirty="0" smtClean="0"/>
              <a:t>Perform similar operations but with different types of arguments. </a:t>
            </a:r>
          </a:p>
          <a:p>
            <a:r>
              <a:rPr lang="en-US" dirty="0" smtClean="0"/>
              <a:t>For example, the </a:t>
            </a:r>
            <a:r>
              <a:rPr lang="en-US" sz="2000" dirty="0" err="1" smtClean="0">
                <a:latin typeface="Courier10 BT" pitchFamily="49" charset="0"/>
              </a:rPr>
              <a:t>println</a:t>
            </a:r>
            <a:r>
              <a:rPr lang="en-US" dirty="0" smtClean="0"/>
              <a:t> method is declared in all of these ways: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Method </a:t>
            </a:r>
            <a:r>
              <a:rPr lang="en-US" dirty="0" err="1" smtClean="0">
                <a:latin typeface="Courier10 BT" pitchFamily="49" charset="0"/>
              </a:rPr>
              <a:t>println</a:t>
            </a:r>
            <a:r>
              <a:rPr lang="en-US" dirty="0" smtClean="0"/>
              <a:t> is also defined to take arguments of type </a:t>
            </a:r>
            <a:r>
              <a:rPr lang="en-US" sz="2000" dirty="0" smtClean="0">
                <a:latin typeface="Courier10 BT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sz="2000" dirty="0" smtClean="0">
                <a:latin typeface="Courier10 BT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sz="2000" dirty="0" smtClean="0">
                <a:latin typeface="Courier10 BT" pitchFamily="49" charset="0"/>
              </a:rPr>
              <a:t>long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505200"/>
            <a:ext cx="58674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void </a:t>
            </a:r>
            <a:r>
              <a:rPr lang="en-US" sz="1600" b="1" dirty="0" err="1" smtClean="0">
                <a:latin typeface="Courier10 BT" pitchFamily="49" charset="0"/>
              </a:rPr>
              <a:t>println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boolean</a:t>
            </a:r>
            <a:r>
              <a:rPr lang="en-US" sz="1600" b="1" dirty="0" smtClean="0">
                <a:latin typeface="Courier10 BT" pitchFamily="49" charset="0"/>
              </a:rPr>
              <a:t> x)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smtClean="0"/>
              <a:t>prints the </a:t>
            </a:r>
            <a:r>
              <a:rPr lang="en-US" sz="1600" dirty="0" err="1" smtClean="0">
                <a:latin typeface="Courier10 BT" pitchFamily="49" charset="0"/>
              </a:rPr>
              <a:t>boolean</a:t>
            </a:r>
            <a:r>
              <a:rPr lang="en-US" sz="1600" dirty="0" smtClean="0"/>
              <a:t> variable </a:t>
            </a:r>
            <a:r>
              <a:rPr lang="en-US" sz="1600" dirty="0" smtClean="0">
                <a:latin typeface="Courier10 BT" pitchFamily="49" charset="0"/>
              </a:rPr>
              <a:t>x</a:t>
            </a:r>
            <a:r>
              <a:rPr lang="en-US" sz="1600" dirty="0" smtClean="0"/>
              <a:t>. 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void </a:t>
            </a:r>
            <a:r>
              <a:rPr lang="en-US" sz="1600" b="1" dirty="0" err="1" smtClean="0">
                <a:latin typeface="Courier10 BT" pitchFamily="49" charset="0"/>
              </a:rPr>
              <a:t>println</a:t>
            </a:r>
            <a:r>
              <a:rPr lang="en-US" sz="1600" b="1" dirty="0" smtClean="0">
                <a:latin typeface="Courier10 BT" pitchFamily="49" charset="0"/>
              </a:rPr>
              <a:t>(char x)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smtClean="0"/>
              <a:t>prints the </a:t>
            </a:r>
            <a:r>
              <a:rPr lang="en-US" sz="1600" dirty="0" smtClean="0">
                <a:latin typeface="Courier10 BT" pitchFamily="49" charset="0"/>
              </a:rPr>
              <a:t>char</a:t>
            </a:r>
            <a:r>
              <a:rPr lang="en-US" sz="1600" dirty="0" smtClean="0"/>
              <a:t> variable </a:t>
            </a:r>
            <a:r>
              <a:rPr lang="en-US" sz="1600" dirty="0" smtClean="0">
                <a:latin typeface="Courier10 BT" pitchFamily="49" charset="0"/>
              </a:rPr>
              <a:t>x</a:t>
            </a:r>
            <a:r>
              <a:rPr lang="en-US" sz="1600" dirty="0" smtClean="0"/>
              <a:t>. 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void </a:t>
            </a:r>
            <a:r>
              <a:rPr lang="en-US" sz="1600" b="1" dirty="0" err="1" smtClean="0">
                <a:latin typeface="Courier10 BT" pitchFamily="49" charset="0"/>
              </a:rPr>
              <a:t>println</a:t>
            </a:r>
            <a:r>
              <a:rPr lang="en-US" sz="1600" b="1" dirty="0" smtClean="0">
                <a:latin typeface="Courier10 BT" pitchFamily="49" charset="0"/>
              </a:rPr>
              <a:t>(String x)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smtClean="0"/>
              <a:t>prints the </a:t>
            </a:r>
            <a:r>
              <a:rPr lang="en-US" sz="1600" dirty="0" smtClean="0">
                <a:latin typeface="Courier10 BT" pitchFamily="49" charset="0"/>
              </a:rPr>
              <a:t>String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10 BT" pitchFamily="49" charset="0"/>
              </a:rPr>
              <a:t>x</a:t>
            </a:r>
            <a:r>
              <a:rPr lang="en-US" sz="1600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passes primitive type arguments to a method using a mechanism known as </a:t>
            </a:r>
            <a:r>
              <a:rPr lang="en-US" b="1" dirty="0" smtClean="0"/>
              <a:t>pass-by-value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means that Java </a:t>
            </a:r>
            <a:r>
              <a:rPr lang="en-US" i="1" dirty="0" smtClean="0"/>
              <a:t>copies</a:t>
            </a:r>
            <a:r>
              <a:rPr lang="en-US" dirty="0" smtClean="0"/>
              <a:t> the arguments into the corresponding parameters. </a:t>
            </a:r>
          </a:p>
          <a:p>
            <a:r>
              <a:rPr lang="en-US" dirty="0" smtClean="0"/>
              <a:t>Only the parameters, and not the arguments, can change inside the method. </a:t>
            </a:r>
          </a:p>
          <a:p>
            <a:r>
              <a:rPr lang="en-US" dirty="0" smtClean="0"/>
              <a:t>Arguments will have the same values after the method executes as they did at the start of the method.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value of </a:t>
            </a:r>
            <a:r>
              <a:rPr lang="en-US" sz="2100" dirty="0" smtClean="0">
                <a:latin typeface="Courier10 BT" pitchFamily="49" charset="0"/>
              </a:rPr>
              <a:t>original</a:t>
            </a:r>
            <a:r>
              <a:rPr lang="en-US" dirty="0" smtClean="0"/>
              <a:t> that will be printed out in the following program: 1 or 1000? </a:t>
            </a:r>
          </a:p>
          <a:p>
            <a:pPr lvl="1">
              <a:buNone/>
            </a:pPr>
            <a:endParaRPr lang="en-US" sz="19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514600"/>
            <a:ext cx="7620000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PrimitiveArgumentDemo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void </a:t>
            </a:r>
            <a:r>
              <a:rPr lang="en-US" sz="1600" dirty="0" err="1" smtClean="0">
                <a:latin typeface="Courier10 BT" pitchFamily="49" charset="0"/>
              </a:rPr>
              <a:t>modifyVariable</a:t>
            </a:r>
            <a:r>
              <a:rPr lang="en-US" sz="1600" dirty="0" smtClean="0">
                <a:latin typeface="Courier10 BT" pitchFamily="49" charset="0"/>
              </a:rPr>
              <a:t>(int photocopy)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photocopy = 1000;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PrimitiveArgumentDemo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obj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PrimitiveArgumentDemo</a:t>
            </a:r>
            <a:r>
              <a:rPr lang="en-US" sz="1600" dirty="0" smtClean="0">
                <a:latin typeface="Courier10 BT" pitchFamily="49" charset="0"/>
              </a:rPr>
              <a:t>();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int original = 1;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obj.modifyVariable</a:t>
            </a:r>
            <a:r>
              <a:rPr lang="en-US" sz="1600" dirty="0" smtClean="0">
                <a:latin typeface="Courier10 BT" pitchFamily="49" charset="0"/>
              </a:rPr>
              <a:t>(original);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("original = " +original);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r>
              <a:rPr lang="en-US" sz="1800" dirty="0">
                <a:latin typeface="Courier10 BT" pitchFamily="49" charset="0"/>
              </a:rPr>
              <a:t> </a:t>
            </a:r>
            <a:r>
              <a:rPr lang="en-US" sz="1800" dirty="0" smtClean="0">
                <a:latin typeface="Courier10 BT" pitchFamily="49" charset="0"/>
              </a:rPr>
              <a:t> original = 1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1" y="2947565"/>
            <a:ext cx="2315609" cy="2767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71800"/>
            <a:ext cx="2757607" cy="2793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971800"/>
            <a:ext cx="2743200" cy="2779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Data Type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also uses </a:t>
            </a:r>
            <a:r>
              <a:rPr lang="en-US" b="1" dirty="0" smtClean="0"/>
              <a:t>pass-by-value</a:t>
            </a:r>
            <a:r>
              <a:rPr lang="en-US" dirty="0" smtClean="0"/>
              <a:t> for reference data type arguments. 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Suppose that </a:t>
            </a:r>
            <a:r>
              <a:rPr lang="en-US" sz="1800" dirty="0" smtClean="0">
                <a:latin typeface="Courier10 BT" pitchFamily="49" charset="0"/>
              </a:rPr>
              <a:t>key</a:t>
            </a:r>
            <a:r>
              <a:rPr lang="en-US" dirty="0" smtClean="0"/>
              <a:t> references an object of </a:t>
            </a:r>
            <a:r>
              <a:rPr lang="en-US" sz="1800" dirty="0" err="1" smtClean="0">
                <a:latin typeface="Courier10 BT" pitchFamily="49" charset="0"/>
              </a:rPr>
              <a:t>MyClass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err="1" smtClean="0">
                <a:latin typeface="Courier10 BT" pitchFamily="49" charset="0"/>
              </a:rPr>
              <a:t>MyClass</a:t>
            </a:r>
            <a:r>
              <a:rPr lang="en-US" dirty="0" smtClean="0">
                <a:latin typeface="Courier10 BT" pitchFamily="49" charset="0"/>
              </a:rPr>
              <a:t> key = new </a:t>
            </a:r>
            <a:r>
              <a:rPr lang="en-US" dirty="0" err="1" smtClean="0">
                <a:latin typeface="Courier10 BT" pitchFamily="49" charset="0"/>
              </a:rPr>
              <a:t>MyClass</a:t>
            </a:r>
            <a:r>
              <a:rPr lang="en-US" dirty="0" smtClean="0">
                <a:latin typeface="Courier10 BT" pitchFamily="49" charset="0"/>
              </a:rPr>
              <a:t>();</a:t>
            </a:r>
            <a:endParaRPr lang="en-US" dirty="0" smtClean="0"/>
          </a:p>
          <a:p>
            <a:pPr lvl="1"/>
            <a:r>
              <a:rPr lang="en-US" dirty="0" smtClean="0"/>
              <a:t>This statement copies the value in </a:t>
            </a:r>
            <a:r>
              <a:rPr lang="en-US" sz="1800" dirty="0" smtClean="0">
                <a:latin typeface="Courier10 BT" pitchFamily="49" charset="0"/>
              </a:rPr>
              <a:t>key</a:t>
            </a:r>
            <a:r>
              <a:rPr lang="en-US" dirty="0" smtClean="0"/>
              <a:t> into </a:t>
            </a:r>
            <a:r>
              <a:rPr lang="en-US" sz="1800" dirty="0" err="1" smtClean="0">
                <a:latin typeface="Courier10 BT" pitchFamily="49" charset="0"/>
              </a:rPr>
              <a:t>duplicateKey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err="1" smtClean="0">
                <a:latin typeface="Courier10 BT" pitchFamily="49" charset="0"/>
              </a:rPr>
              <a:t>MyClass</a:t>
            </a:r>
            <a:r>
              <a:rPr lang="en-US" dirty="0" smtClean="0">
                <a:latin typeface="Courier10 BT" pitchFamily="49" charset="0"/>
              </a:rPr>
              <a:t> </a:t>
            </a:r>
            <a:r>
              <a:rPr lang="en-US" dirty="0" err="1" smtClean="0">
                <a:latin typeface="Courier10 BT" pitchFamily="49" charset="0"/>
              </a:rPr>
              <a:t>duplicateKey</a:t>
            </a:r>
            <a:r>
              <a:rPr lang="en-US" dirty="0" smtClean="0">
                <a:latin typeface="Courier10 BT" pitchFamily="49" charset="0"/>
              </a:rPr>
              <a:t> = key;</a:t>
            </a:r>
            <a:endParaRPr lang="en-US" dirty="0" smtClean="0"/>
          </a:p>
          <a:p>
            <a:pPr lvl="1"/>
            <a:r>
              <a:rPr lang="en-US" dirty="0" smtClean="0"/>
              <a:t>Now, both </a:t>
            </a:r>
            <a:r>
              <a:rPr lang="en-US" dirty="0" smtClean="0">
                <a:latin typeface="Courier10 BT" pitchFamily="49" charset="0"/>
              </a:rPr>
              <a:t>key</a:t>
            </a:r>
            <a:r>
              <a:rPr lang="en-US" dirty="0" smtClean="0"/>
              <a:t> and </a:t>
            </a:r>
            <a:r>
              <a:rPr lang="en-US" dirty="0" err="1" smtClean="0">
                <a:latin typeface="Courier10 BT" pitchFamily="49" charset="0"/>
              </a:rPr>
              <a:t>duplicateKey</a:t>
            </a:r>
            <a:r>
              <a:rPr lang="en-US" dirty="0" smtClean="0"/>
              <a:t> reference the same object.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4419600"/>
            <a:ext cx="6400799" cy="1729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Parts of a Class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Fields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Methods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Constructors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this</a:t>
            </a:r>
            <a:r>
              <a:rPr lang="en-US" sz="1600" dirty="0" smtClean="0">
                <a:solidFill>
                  <a:schemeClr val="tx1"/>
                </a:solidFill>
              </a:rPr>
              <a:t> keyword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Organizing </a:t>
            </a:r>
            <a:r>
              <a:rPr lang="en-US" sz="1600" dirty="0" smtClean="0">
                <a:solidFill>
                  <a:schemeClr val="tx1"/>
                </a:solidFill>
                <a:latin typeface="Courier10 BT" pitchFamily="49" charset="0"/>
              </a:rPr>
              <a:t>.java</a:t>
            </a:r>
            <a:r>
              <a:rPr lang="en-US" sz="1600" dirty="0" smtClean="0">
                <a:solidFill>
                  <a:schemeClr val="tx1"/>
                </a:solidFill>
              </a:rPr>
              <a:t> files in Packages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Access Modifiers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Static Fields and Methods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 err="1" smtClean="0">
                <a:solidFill>
                  <a:schemeClr val="tx1"/>
                </a:solidFill>
                <a:latin typeface="Courier10 BT" pitchFamily="49" charset="0"/>
              </a:rPr>
              <a:t>DrawingKit</a:t>
            </a:r>
            <a:r>
              <a:rPr lang="en-US" sz="1600" dirty="0" smtClean="0">
                <a:solidFill>
                  <a:schemeClr val="tx1"/>
                </a:solidFill>
              </a:rPr>
              <a:t> Class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Documenting Programs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The Java API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What value of field </a:t>
            </a:r>
            <a:r>
              <a:rPr lang="en-US" sz="1800" dirty="0" smtClean="0">
                <a:latin typeface="Courier10 BT" pitchFamily="49" charset="0"/>
              </a:rPr>
              <a:t>x</a:t>
            </a:r>
            <a:r>
              <a:rPr lang="en-US" sz="1800" dirty="0" smtClean="0"/>
              <a:t> of object </a:t>
            </a:r>
            <a:r>
              <a:rPr lang="en-US" sz="1800" dirty="0" smtClean="0">
                <a:latin typeface="Courier10 BT" pitchFamily="49" charset="0"/>
              </a:rPr>
              <a:t>key</a:t>
            </a:r>
            <a:r>
              <a:rPr lang="en-US" sz="1800" dirty="0" smtClean="0"/>
              <a:t> will be printed out?</a:t>
            </a:r>
          </a:p>
          <a:p>
            <a:pPr lvl="1"/>
            <a:endParaRPr lang="en-US" sz="22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1828800"/>
            <a:ext cx="6248400" cy="44012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class </a:t>
            </a:r>
            <a:r>
              <a:rPr lang="en-US" sz="1400" dirty="0" err="1" smtClean="0">
                <a:latin typeface="Courier10 BT" pitchFamily="49" charset="0"/>
              </a:rPr>
              <a:t>MyClass</a:t>
            </a:r>
            <a:r>
              <a:rPr lang="en-US" sz="14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int x; 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}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 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class </a:t>
            </a:r>
            <a:r>
              <a:rPr lang="en-US" sz="1400" dirty="0" err="1" smtClean="0">
                <a:latin typeface="Courier10 BT" pitchFamily="49" charset="0"/>
              </a:rPr>
              <a:t>ReferenceArgumentDemo</a:t>
            </a:r>
            <a:r>
              <a:rPr lang="en-US" sz="14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// this method takes a reference type argument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void </a:t>
            </a:r>
            <a:r>
              <a:rPr lang="en-US" sz="1400" dirty="0" err="1" smtClean="0">
                <a:latin typeface="Courier10 BT" pitchFamily="49" charset="0"/>
              </a:rPr>
              <a:t>modifyField</a:t>
            </a:r>
            <a:r>
              <a:rPr lang="en-US" sz="1400" dirty="0" smtClean="0">
                <a:latin typeface="Courier10 BT" pitchFamily="49" charset="0"/>
              </a:rPr>
              <a:t>(</a:t>
            </a:r>
            <a:r>
              <a:rPr lang="en-US" sz="1400" dirty="0" err="1" smtClean="0">
                <a:latin typeface="Courier10 BT" pitchFamily="49" charset="0"/>
              </a:rPr>
              <a:t>MyClass</a:t>
            </a: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err="1" smtClean="0">
                <a:latin typeface="Courier10 BT" pitchFamily="49" charset="0"/>
              </a:rPr>
              <a:t>duplicateKey</a:t>
            </a:r>
            <a:r>
              <a:rPr lang="en-US" sz="1400" dirty="0" smtClean="0">
                <a:latin typeface="Courier10 BT" pitchFamily="49" charset="0"/>
              </a:rPr>
              <a:t> ) 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duplicateKey.x</a:t>
            </a:r>
            <a:r>
              <a:rPr lang="en-US" sz="1400" dirty="0" smtClean="0">
                <a:latin typeface="Courier10 BT" pitchFamily="49" charset="0"/>
              </a:rPr>
              <a:t> = 100; 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duplicateKey</a:t>
            </a:r>
            <a:r>
              <a:rPr lang="en-US" sz="1400" dirty="0" smtClean="0">
                <a:latin typeface="Courier10 BT" pitchFamily="49" charset="0"/>
              </a:rPr>
              <a:t> = new </a:t>
            </a:r>
            <a:r>
              <a:rPr lang="en-US" sz="1400" dirty="0" err="1" smtClean="0">
                <a:latin typeface="Courier10 BT" pitchFamily="49" charset="0"/>
              </a:rPr>
              <a:t>MyClass</a:t>
            </a:r>
            <a:r>
              <a:rPr lang="en-US" sz="1400" dirty="0" smtClean="0">
                <a:latin typeface="Courier10 BT" pitchFamily="49" charset="0"/>
              </a:rPr>
              <a:t>();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duplicateKey.x</a:t>
            </a:r>
            <a:r>
              <a:rPr lang="en-US" sz="1400" dirty="0" smtClean="0">
                <a:latin typeface="Courier10 BT" pitchFamily="49" charset="0"/>
              </a:rPr>
              <a:t> = 200; 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	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public static void main(String[] </a:t>
            </a:r>
            <a:r>
              <a:rPr lang="en-US" sz="1400" dirty="0" err="1" smtClean="0">
                <a:latin typeface="Courier10 BT" pitchFamily="49" charset="0"/>
              </a:rPr>
              <a:t>args</a:t>
            </a:r>
            <a:r>
              <a:rPr lang="en-US" sz="14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ReferenceArgumentDemo</a:t>
            </a:r>
            <a:r>
              <a:rPr lang="en-US" sz="1400" dirty="0" smtClean="0">
                <a:latin typeface="Courier10 BT" pitchFamily="49" charset="0"/>
              </a:rPr>
              <a:t> demo = new </a:t>
            </a:r>
            <a:r>
              <a:rPr lang="en-US" sz="1400" dirty="0" err="1" smtClean="0">
                <a:latin typeface="Courier10 BT" pitchFamily="49" charset="0"/>
              </a:rPr>
              <a:t>ReferenceArgumentDemo</a:t>
            </a:r>
            <a:r>
              <a:rPr lang="en-US" sz="1400" dirty="0" smtClean="0">
                <a:latin typeface="Courier10 BT" pitchFamily="49" charset="0"/>
              </a:rPr>
              <a:t>(); 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MyClass</a:t>
            </a:r>
            <a:r>
              <a:rPr lang="en-US" sz="1400" dirty="0" smtClean="0">
                <a:latin typeface="Courier10 BT" pitchFamily="49" charset="0"/>
              </a:rPr>
              <a:t> key = new </a:t>
            </a:r>
            <a:r>
              <a:rPr lang="en-US" sz="1400" dirty="0" err="1" smtClean="0">
                <a:latin typeface="Courier10 BT" pitchFamily="49" charset="0"/>
              </a:rPr>
              <a:t>MyClass</a:t>
            </a:r>
            <a:r>
              <a:rPr lang="en-US" sz="1400" dirty="0" smtClean="0">
                <a:latin typeface="Courier10 BT" pitchFamily="49" charset="0"/>
              </a:rPr>
              <a:t>();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key.x</a:t>
            </a:r>
            <a:r>
              <a:rPr lang="en-US" sz="1400" dirty="0" smtClean="0">
                <a:latin typeface="Courier10 BT" pitchFamily="49" charset="0"/>
              </a:rPr>
              <a:t> = 10; 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demo.modifyField</a:t>
            </a:r>
            <a:r>
              <a:rPr lang="en-US" sz="1400" dirty="0" smtClean="0">
                <a:latin typeface="Courier10 BT" pitchFamily="49" charset="0"/>
              </a:rPr>
              <a:t>(key); 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</a:t>
            </a:r>
            <a:r>
              <a:rPr lang="en-US" sz="1400" dirty="0" err="1" smtClean="0">
                <a:latin typeface="Courier10 BT" pitchFamily="49" charset="0"/>
              </a:rPr>
              <a:t>System.out.println</a:t>
            </a:r>
            <a:r>
              <a:rPr lang="en-US" sz="1400" dirty="0" smtClean="0">
                <a:latin typeface="Courier10 BT" pitchFamily="49" charset="0"/>
              </a:rPr>
              <a:t>("</a:t>
            </a:r>
            <a:r>
              <a:rPr lang="en-US" sz="1400" dirty="0" err="1" smtClean="0">
                <a:latin typeface="Courier10 BT" pitchFamily="49" charset="0"/>
              </a:rPr>
              <a:t>key.x</a:t>
            </a:r>
            <a:r>
              <a:rPr lang="en-US" sz="1400" dirty="0" smtClean="0">
                <a:latin typeface="Courier10 BT" pitchFamily="49" charset="0"/>
              </a:rPr>
              <a:t> = " +</a:t>
            </a:r>
            <a:r>
              <a:rPr lang="en-US" sz="1400" b="1" dirty="0" err="1" smtClean="0">
                <a:latin typeface="Courier10 BT" pitchFamily="49" charset="0"/>
              </a:rPr>
              <a:t>key.x</a:t>
            </a:r>
            <a:r>
              <a:rPr lang="en-US" sz="1400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7200" y="2832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The program output is: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key.x</a:t>
            </a:r>
            <a:r>
              <a:rPr lang="en-US" sz="1800" dirty="0" smtClean="0">
                <a:latin typeface="Courier10 BT" pitchFamily="49" charset="0"/>
              </a:rPr>
              <a:t> = 100</a:t>
            </a:r>
          </a:p>
          <a:p>
            <a:r>
              <a:rPr lang="en-US" dirty="0" smtClean="0"/>
              <a:t>Initially, </a:t>
            </a:r>
            <a:r>
              <a:rPr lang="en-US" sz="2000" dirty="0" err="1" smtClean="0">
                <a:latin typeface="Courier10 BT" pitchFamily="49" charset="0"/>
              </a:rPr>
              <a:t>duplicateKey</a:t>
            </a:r>
            <a:r>
              <a:rPr lang="en-US" dirty="0" smtClean="0"/>
              <a:t> references the same object as </a:t>
            </a:r>
            <a:r>
              <a:rPr lang="en-US" sz="2000" dirty="0" smtClean="0">
                <a:latin typeface="Courier10 BT" pitchFamily="49" charset="0"/>
              </a:rPr>
              <a:t>key</a:t>
            </a:r>
            <a:r>
              <a:rPr lang="en-US" dirty="0" smtClean="0"/>
              <a:t>. Therefore, this statement in method </a:t>
            </a:r>
            <a:r>
              <a:rPr lang="en-US" sz="2000" dirty="0" err="1" smtClean="0">
                <a:latin typeface="Courier10 BT" pitchFamily="49" charset="0"/>
              </a:rPr>
              <a:t>modifyField</a:t>
            </a:r>
            <a:r>
              <a:rPr lang="en-US" dirty="0" smtClean="0"/>
              <a:t> changes the value of </a:t>
            </a:r>
            <a:r>
              <a:rPr lang="en-US" sz="2000" dirty="0" smtClean="0">
                <a:latin typeface="Courier10 BT" pitchFamily="49" charset="0"/>
              </a:rPr>
              <a:t>key</a:t>
            </a:r>
            <a:r>
              <a:rPr lang="en-US" dirty="0" smtClean="0"/>
              <a:t>’s </a:t>
            </a:r>
            <a:r>
              <a:rPr lang="en-US" sz="2000" dirty="0" smtClean="0">
                <a:latin typeface="Courier10 BT" pitchFamily="49" charset="0"/>
              </a:rPr>
              <a:t>x</a:t>
            </a:r>
            <a:r>
              <a:rPr lang="en-US" dirty="0" smtClean="0"/>
              <a:t> to 100: 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duplicateKey.x</a:t>
            </a:r>
            <a:r>
              <a:rPr lang="en-US" sz="1800" dirty="0" smtClean="0">
                <a:latin typeface="Courier10 BT" pitchFamily="49" charset="0"/>
              </a:rPr>
              <a:t> = 100;</a:t>
            </a:r>
          </a:p>
          <a:p>
            <a:r>
              <a:rPr lang="en-US" dirty="0" smtClean="0"/>
              <a:t>The next statement changes the object that is referenced by </a:t>
            </a:r>
            <a:r>
              <a:rPr lang="en-US" sz="1800" dirty="0" err="1" smtClean="0">
                <a:latin typeface="Courier10 BT" pitchFamily="49" charset="0"/>
              </a:rPr>
              <a:t>duplicateKey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duplicateKey</a:t>
            </a:r>
            <a:r>
              <a:rPr lang="en-US" sz="1800" dirty="0" smtClean="0">
                <a:latin typeface="Courier10 BT" pitchFamily="49" charset="0"/>
              </a:rPr>
              <a:t> = new </a:t>
            </a:r>
            <a:r>
              <a:rPr lang="en-US" sz="1800" dirty="0" err="1" smtClean="0">
                <a:latin typeface="Courier10 BT" pitchFamily="49" charset="0"/>
              </a:rPr>
              <a:t>MyClass</a:t>
            </a:r>
            <a:r>
              <a:rPr lang="en-US" sz="1800" dirty="0" smtClean="0">
                <a:latin typeface="Courier10 BT" pitchFamily="49" charset="0"/>
              </a:rPr>
              <a:t>();</a:t>
            </a:r>
          </a:p>
          <a:p>
            <a:r>
              <a:rPr lang="en-US" dirty="0" smtClean="0"/>
              <a:t>Now, </a:t>
            </a:r>
            <a:r>
              <a:rPr lang="en-US" sz="2000" dirty="0" err="1" smtClean="0">
                <a:latin typeface="Courier10 BT" pitchFamily="49" charset="0"/>
              </a:rPr>
              <a:t>duplicateKey</a:t>
            </a:r>
            <a:r>
              <a:rPr lang="en-US" dirty="0" smtClean="0"/>
              <a:t> cannot change the instance variable </a:t>
            </a:r>
            <a:r>
              <a:rPr lang="en-US" sz="2000" dirty="0" smtClean="0">
                <a:latin typeface="Courier10 BT" pitchFamily="49" charset="0"/>
              </a:rPr>
              <a:t>x</a:t>
            </a:r>
            <a:r>
              <a:rPr lang="en-US" dirty="0" smtClean="0"/>
              <a:t> in the object referenced by </a:t>
            </a:r>
            <a:r>
              <a:rPr lang="en-US" sz="2000" dirty="0" smtClean="0">
                <a:latin typeface="Courier10 BT" pitchFamily="49" charset="0"/>
              </a:rPr>
              <a:t>key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a Reference Type from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Use the keyword </a:t>
            </a:r>
            <a:r>
              <a:rPr lang="en-US" dirty="0" smtClean="0">
                <a:latin typeface="Courier10 BT"/>
              </a:rPr>
              <a:t>return</a:t>
            </a:r>
            <a:r>
              <a:rPr lang="en-US" dirty="0" smtClean="0">
                <a:latin typeface="Times New Roman"/>
              </a:rPr>
              <a:t>. </a:t>
            </a:r>
          </a:p>
          <a:p>
            <a:r>
              <a:rPr lang="en-US" dirty="0" smtClean="0">
                <a:latin typeface="Times New Roman"/>
              </a:rPr>
              <a:t>The return type in the method declaration should be the same as the data type of the object being returned. </a:t>
            </a:r>
          </a:p>
          <a:p>
            <a:r>
              <a:rPr lang="en-US" dirty="0" smtClean="0">
                <a:latin typeface="Times New Roman"/>
              </a:rPr>
              <a:t>For example, this shows the outline of a method to change the brightness of an image and return a reference to the modified image:</a:t>
            </a:r>
          </a:p>
          <a:p>
            <a:pPr lvl="1">
              <a:buNone/>
            </a:pPr>
            <a:endParaRPr lang="en-US" sz="1900" b="1" dirty="0" smtClean="0">
              <a:latin typeface="Courier10 BT" pitchFamily="49" charset="0"/>
            </a:endParaRPr>
          </a:p>
          <a:p>
            <a:endParaRPr lang="en-US" sz="2400" dirty="0" smtClean="0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8153400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b="1" dirty="0" err="1" smtClean="0">
                <a:latin typeface="Courier10 BT" pitchFamily="49" charset="0"/>
              </a:rPr>
              <a:t>BufferedImage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changeBrightness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BufferedImage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inputImage</a:t>
            </a:r>
            <a:r>
              <a:rPr lang="en-US" sz="1600" dirty="0" smtClean="0">
                <a:latin typeface="Courier10 BT" pitchFamily="49" charset="0"/>
              </a:rPr>
              <a:t>, double </a:t>
            </a:r>
            <a:r>
              <a:rPr lang="en-US" sz="1600" dirty="0" err="1" smtClean="0">
                <a:latin typeface="Courier10 BT" pitchFamily="49" charset="0"/>
              </a:rPr>
              <a:t>brightnessValue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err="1" smtClean="0">
                <a:latin typeface="Courier10 BT" pitchFamily="49" charset="0"/>
              </a:rPr>
              <a:t>BufferedImage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outputImage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create </a:t>
            </a:r>
            <a:r>
              <a:rPr lang="en-US" sz="1600" dirty="0" err="1" smtClean="0">
                <a:latin typeface="Courier10 BT" pitchFamily="49" charset="0"/>
              </a:rPr>
              <a:t>outputImage</a:t>
            </a:r>
            <a:r>
              <a:rPr lang="en-US" sz="1600" dirty="0" smtClean="0">
                <a:latin typeface="Courier10 BT" pitchFamily="49" charset="0"/>
              </a:rPr>
              <a:t>.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Then multiply each pixel of </a:t>
            </a:r>
            <a:r>
              <a:rPr lang="en-US" sz="1600" dirty="0" err="1" smtClean="0">
                <a:latin typeface="Courier10 BT" pitchFamily="49" charset="0"/>
              </a:rPr>
              <a:t>inputImage</a:t>
            </a:r>
            <a:r>
              <a:rPr lang="en-US" sz="1600" dirty="0" smtClean="0">
                <a:latin typeface="Courier10 BT" pitchFamily="49" charset="0"/>
              </a:rPr>
              <a:t> by </a:t>
            </a:r>
            <a:r>
              <a:rPr lang="en-US" sz="1600" dirty="0" err="1" smtClean="0">
                <a:latin typeface="Courier10 BT" pitchFamily="49" charset="0"/>
              </a:rPr>
              <a:t>brightnessValue</a:t>
            </a:r>
            <a:r>
              <a:rPr lang="en-US" sz="1600" dirty="0" smtClean="0">
                <a:latin typeface="Courier10 BT" pitchFamily="49" charset="0"/>
              </a:rPr>
              <a:t>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and store it in </a:t>
            </a:r>
            <a:r>
              <a:rPr lang="en-US" sz="1600" dirty="0" err="1" smtClean="0">
                <a:latin typeface="Courier10 BT" pitchFamily="49" charset="0"/>
              </a:rPr>
              <a:t>outputImage</a:t>
            </a:r>
            <a:r>
              <a:rPr lang="en-US" sz="1600" dirty="0" smtClean="0">
                <a:latin typeface="Courier10 BT" pitchFamily="49" charset="0"/>
              </a:rPr>
              <a:t>.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return </a:t>
            </a:r>
            <a:r>
              <a:rPr lang="en-US" sz="1600" b="1" dirty="0" err="1" smtClean="0">
                <a:latin typeface="Courier10 BT" pitchFamily="49" charset="0"/>
              </a:rPr>
              <a:t>outputImage</a:t>
            </a:r>
            <a:r>
              <a:rPr lang="en-US" sz="1600" dirty="0" smtClean="0">
                <a:latin typeface="Courier10 BT" pitchFamily="49" charset="0"/>
              </a:rPr>
              <a:t>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Compositing</a:t>
            </a:r>
            <a:r>
              <a:rPr lang="en-US" dirty="0" smtClean="0"/>
              <a:t> is manipulating and combining two or more images together to produce a new image.</a:t>
            </a:r>
          </a:p>
          <a:p>
            <a:r>
              <a:rPr lang="en-US" dirty="0" smtClean="0"/>
              <a:t>One simple technique is to combine two images by </a:t>
            </a:r>
            <a:r>
              <a:rPr lang="en-US" dirty="0" smtClean="0">
                <a:solidFill>
                  <a:srgbClr val="0070C0"/>
                </a:solidFill>
              </a:rPr>
              <a:t>adding</a:t>
            </a:r>
            <a:r>
              <a:rPr lang="en-US" dirty="0" smtClean="0"/>
              <a:t> their pixels together:</a:t>
            </a:r>
          </a:p>
          <a:p>
            <a:pPr lvl="1"/>
            <a:r>
              <a:rPr lang="en-US" dirty="0" smtClean="0"/>
              <a:t>Suppose that (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1</a:t>
            </a:r>
            <a:r>
              <a:rPr lang="en-US" dirty="0" smtClean="0"/>
              <a:t>, </a:t>
            </a:r>
            <a:r>
              <a:rPr lang="en-US" i="1" dirty="0" err="1" smtClean="0"/>
              <a:t>g</a:t>
            </a:r>
            <a:r>
              <a:rPr lang="en-US" baseline="-25000" dirty="0" err="1" smtClean="0"/>
              <a:t>1</a:t>
            </a:r>
            <a:r>
              <a:rPr lang="en-US" dirty="0" smtClean="0"/>
              <a:t>, </a:t>
            </a:r>
            <a:r>
              <a:rPr lang="en-US" i="1" dirty="0" err="1" smtClean="0"/>
              <a:t>b</a:t>
            </a:r>
            <a:r>
              <a:rPr lang="en-US" baseline="-25000" dirty="0" err="1" smtClean="0"/>
              <a:t>1</a:t>
            </a:r>
            <a:r>
              <a:rPr lang="en-US" dirty="0" smtClean="0"/>
              <a:t>) and (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2</a:t>
            </a:r>
            <a:r>
              <a:rPr lang="en-US" dirty="0" smtClean="0"/>
              <a:t>, </a:t>
            </a:r>
            <a:r>
              <a:rPr lang="en-US" i="1" dirty="0" err="1" smtClean="0"/>
              <a:t>g</a:t>
            </a:r>
            <a:r>
              <a:rPr lang="en-US" baseline="-25000" dirty="0" err="1" smtClean="0"/>
              <a:t>2</a:t>
            </a:r>
            <a:r>
              <a:rPr lang="en-US" dirty="0" smtClean="0"/>
              <a:t>, </a:t>
            </a:r>
            <a:r>
              <a:rPr lang="en-US" i="1" dirty="0" err="1" smtClean="0"/>
              <a:t>b</a:t>
            </a:r>
            <a:r>
              <a:rPr lang="en-US" baseline="-25000" dirty="0" err="1" smtClean="0"/>
              <a:t>2</a:t>
            </a:r>
            <a:r>
              <a:rPr lang="en-US" dirty="0" smtClean="0"/>
              <a:t>) are the red, green and blue components of a pixel with coordinates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in the two input images. </a:t>
            </a:r>
          </a:p>
          <a:p>
            <a:pPr lvl="1"/>
            <a:r>
              <a:rPr lang="en-US" dirty="0" smtClean="0"/>
              <a:t>After the program is executed, a pixel in the output image at the same location (</a:t>
            </a:r>
            <a:r>
              <a:rPr lang="en-US" i="1" dirty="0" smtClean="0"/>
              <a:t>x</a:t>
            </a:r>
            <a:r>
              <a:rPr lang="en-US" dirty="0" smtClean="0"/>
              <a:t>,</a:t>
            </a:r>
            <a:r>
              <a:rPr lang="en-US" i="1" dirty="0" smtClean="0"/>
              <a:t> y</a:t>
            </a:r>
            <a:r>
              <a:rPr lang="en-US" dirty="0" smtClean="0"/>
              <a:t>) has component values (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1</a:t>
            </a:r>
            <a:r>
              <a:rPr lang="en-US" dirty="0" smtClean="0"/>
              <a:t> +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2</a:t>
            </a:r>
            <a:r>
              <a:rPr lang="en-US" dirty="0" smtClean="0"/>
              <a:t>, </a:t>
            </a:r>
            <a:r>
              <a:rPr lang="en-US" i="1" dirty="0" err="1" smtClean="0"/>
              <a:t>g</a:t>
            </a:r>
            <a:r>
              <a:rPr lang="en-US" baseline="-25000" dirty="0" err="1" smtClean="0"/>
              <a:t>1</a:t>
            </a:r>
            <a:r>
              <a:rPr lang="en-US" dirty="0" smtClean="0"/>
              <a:t> + </a:t>
            </a:r>
            <a:r>
              <a:rPr lang="en-US" i="1" dirty="0" err="1" smtClean="0"/>
              <a:t>g</a:t>
            </a:r>
            <a:r>
              <a:rPr lang="en-US" baseline="-25000" dirty="0" err="1" smtClean="0"/>
              <a:t>2</a:t>
            </a:r>
            <a:r>
              <a:rPr lang="en-US" dirty="0" smtClean="0"/>
              <a:t>, </a:t>
            </a:r>
            <a:r>
              <a:rPr lang="en-US" i="1" dirty="0" err="1" smtClean="0"/>
              <a:t>b</a:t>
            </a:r>
            <a:r>
              <a:rPr lang="en-US" baseline="-25000" dirty="0" err="1" smtClean="0"/>
              <a:t>1</a:t>
            </a:r>
            <a:r>
              <a:rPr lang="en-US" dirty="0" smtClean="0"/>
              <a:t> + </a:t>
            </a:r>
            <a:r>
              <a:rPr lang="en-US" i="1" dirty="0" err="1" smtClean="0"/>
              <a:t>b</a:t>
            </a:r>
            <a:r>
              <a:rPr lang="en-US" baseline="-25000" dirty="0" err="1" smtClean="0"/>
              <a:t>2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Any component values that exceed 255 are truncated to 255 in the output image.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BufferedImage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>
                <a:latin typeface="Courier10 BT" pitchFamily="49" charset="0"/>
              </a:rPr>
              <a:t>BufferedImage</a:t>
            </a:r>
            <a:r>
              <a:rPr lang="en-US" sz="2000" b="1" dirty="0" smtClean="0">
                <a:latin typeface="Courier10 BT" pitchFamily="49" charset="0"/>
              </a:rPr>
              <a:t>(int width, int height, int type) </a:t>
            </a:r>
            <a:r>
              <a:rPr lang="en-US" dirty="0" smtClean="0"/>
              <a:t>constructor creates a </a:t>
            </a:r>
            <a:r>
              <a:rPr lang="en-US" sz="2000" dirty="0" err="1" smtClean="0">
                <a:latin typeface="Courier10 BT" pitchFamily="49" charset="0"/>
              </a:rPr>
              <a:t>BufferedImage</a:t>
            </a:r>
            <a:r>
              <a:rPr lang="en-US" dirty="0" smtClean="0"/>
              <a:t> having the specified width, height and type. </a:t>
            </a:r>
          </a:p>
          <a:p>
            <a:r>
              <a:rPr lang="en-US" dirty="0" smtClean="0"/>
              <a:t>There are many constants defined in class </a:t>
            </a:r>
            <a:r>
              <a:rPr lang="en-US" dirty="0" err="1" smtClean="0">
                <a:latin typeface="Courier10 BT" pitchFamily="49" charset="0"/>
              </a:rPr>
              <a:t>BufferedImage</a:t>
            </a:r>
            <a:r>
              <a:rPr lang="en-US" dirty="0" smtClean="0"/>
              <a:t> to specify different types of images. </a:t>
            </a:r>
          </a:p>
          <a:p>
            <a:pPr lvl="1"/>
            <a:r>
              <a:rPr lang="en-US" dirty="0" smtClean="0"/>
              <a:t>The constant </a:t>
            </a:r>
            <a:r>
              <a:rPr lang="en-US" dirty="0" err="1" smtClean="0">
                <a:latin typeface="Courier10 BT" pitchFamily="49" charset="0"/>
              </a:rPr>
              <a:t>TYPE_INT_ARGB</a:t>
            </a:r>
            <a:r>
              <a:rPr lang="en-US" dirty="0" smtClean="0"/>
              <a:t> represents an image in the </a:t>
            </a:r>
            <a:r>
              <a:rPr lang="en-US" dirty="0" err="1" smtClean="0"/>
              <a:t>RGB</a:t>
            </a:r>
            <a:r>
              <a:rPr lang="en-US" dirty="0" smtClean="0"/>
              <a:t> color space with an alpha channel.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Write the code for method </a:t>
            </a:r>
            <a:r>
              <a:rPr lang="en-US" sz="6400" dirty="0" smtClean="0">
                <a:latin typeface="Courier10 BT" pitchFamily="49" charset="0"/>
              </a:rPr>
              <a:t>add</a:t>
            </a:r>
            <a:r>
              <a:rPr lang="en-US" sz="6400" dirty="0" smtClean="0"/>
              <a:t> that returns a new </a:t>
            </a:r>
            <a:r>
              <a:rPr lang="en-US" sz="6400" dirty="0" err="1" smtClean="0">
                <a:latin typeface="Courier10 BT" pitchFamily="49" charset="0"/>
              </a:rPr>
              <a:t>BufferedImage</a:t>
            </a:r>
            <a:r>
              <a:rPr lang="en-US" sz="6400" dirty="0" smtClean="0"/>
              <a:t> whose pixels are the sum of the pixels in </a:t>
            </a:r>
            <a:r>
              <a:rPr lang="en-US" sz="6400" dirty="0" err="1" smtClean="0">
                <a:latin typeface="Courier10 BT" pitchFamily="49" charset="0"/>
              </a:rPr>
              <a:t>image1</a:t>
            </a:r>
            <a:r>
              <a:rPr lang="en-US" sz="6400" dirty="0" smtClean="0"/>
              <a:t> and </a:t>
            </a:r>
            <a:r>
              <a:rPr lang="en-US" sz="6400" dirty="0" err="1" smtClean="0">
                <a:latin typeface="Courier10 BT" pitchFamily="49" charset="0"/>
              </a:rPr>
              <a:t>image2</a:t>
            </a:r>
            <a:r>
              <a:rPr lang="en-US" sz="6400" dirty="0" smtClean="0"/>
              <a:t>:</a:t>
            </a:r>
          </a:p>
          <a:p>
            <a:pPr lvl="1">
              <a:buNone/>
            </a:pPr>
            <a:r>
              <a:rPr lang="en-US" sz="5600" dirty="0" smtClean="0">
                <a:latin typeface="Courier10 BT" pitchFamily="49" charset="0"/>
              </a:rPr>
              <a:t>public </a:t>
            </a:r>
            <a:r>
              <a:rPr lang="en-US" sz="5600" b="1" dirty="0" err="1" smtClean="0">
                <a:latin typeface="Courier10 BT" pitchFamily="49" charset="0"/>
              </a:rPr>
              <a:t>BufferedImage</a:t>
            </a:r>
            <a:r>
              <a:rPr lang="en-US" sz="5600" dirty="0" smtClean="0">
                <a:latin typeface="Courier10 BT" pitchFamily="49" charset="0"/>
              </a:rPr>
              <a:t> add(</a:t>
            </a:r>
            <a:r>
              <a:rPr lang="en-US" sz="5600" dirty="0" err="1" smtClean="0">
                <a:latin typeface="Courier10 BT" pitchFamily="49" charset="0"/>
              </a:rPr>
              <a:t>BufferedImage</a:t>
            </a:r>
            <a:r>
              <a:rPr lang="en-US" sz="5600" dirty="0" smtClean="0">
                <a:latin typeface="Courier10 BT" pitchFamily="49" charset="0"/>
              </a:rPr>
              <a:t> </a:t>
            </a:r>
            <a:r>
              <a:rPr lang="en-US" sz="5600" dirty="0" err="1" smtClean="0">
                <a:latin typeface="Courier10 BT" pitchFamily="49" charset="0"/>
              </a:rPr>
              <a:t>image1</a:t>
            </a:r>
            <a:r>
              <a:rPr lang="en-US" sz="5600" dirty="0" smtClean="0">
                <a:latin typeface="Courier10 BT" pitchFamily="49" charset="0"/>
              </a:rPr>
              <a:t>, </a:t>
            </a:r>
            <a:r>
              <a:rPr lang="en-US" sz="5600" dirty="0" err="1" smtClean="0">
                <a:latin typeface="Courier10 BT" pitchFamily="49" charset="0"/>
              </a:rPr>
              <a:t>BufferedImage</a:t>
            </a:r>
            <a:r>
              <a:rPr lang="en-US" sz="5600" dirty="0" smtClean="0">
                <a:latin typeface="Courier10 BT" pitchFamily="49" charset="0"/>
              </a:rPr>
              <a:t> </a:t>
            </a:r>
            <a:r>
              <a:rPr lang="en-US" sz="5600" dirty="0" err="1" smtClean="0">
                <a:latin typeface="Courier10 BT" pitchFamily="49" charset="0"/>
              </a:rPr>
              <a:t>image2</a:t>
            </a:r>
            <a:r>
              <a:rPr lang="en-US" sz="5600" dirty="0" smtClean="0">
                <a:latin typeface="Courier10 BT" pitchFamily="49" charset="0"/>
              </a:rPr>
              <a:t>) </a:t>
            </a:r>
          </a:p>
          <a:p>
            <a:pPr lvl="1">
              <a:buNone/>
            </a:pPr>
            <a:endParaRPr lang="en-US" sz="5600" dirty="0" smtClean="0"/>
          </a:p>
          <a:p>
            <a:pPr lvl="1">
              <a:buNone/>
            </a:pPr>
            <a:r>
              <a:rPr lang="en-US" sz="5600" dirty="0" smtClean="0">
                <a:solidFill>
                  <a:schemeClr val="tx1"/>
                </a:solidFill>
              </a:rPr>
              <a:t>Solution: </a:t>
            </a:r>
          </a:p>
          <a:p>
            <a:pPr lvl="1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5600" dirty="0" smtClean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1447800" y="1905000"/>
            <a:ext cx="5562600" cy="447301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public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BufferedImage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add(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BufferedImage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image1,BufferedImage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image2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) {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   int width = Math.min(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image1.getWidth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(),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image2.getWidth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());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   int height = Math.min(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image1.getHeight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(),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image2.getHeight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());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 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   // create a new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BufferedImage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called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image3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10 BT" pitchFamily="49" charset="0"/>
              <a:ea typeface="Verdana" pitchFamily="34" charset="0"/>
              <a:cs typeface="Arial" pitchFamily="34" charset="0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BufferedImage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image3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= new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BufferedImage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(width, height,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BufferedImage.TYPE_INT_ARGB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);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 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   for (int x = 0; x &lt; width; x++) {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     for (int y = 0; y &lt; height; y++) {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       // get the samples of the pixel at (x, y) in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image1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10 BT" pitchFamily="49" charset="0"/>
              <a:ea typeface="Verdana" pitchFamily="34" charset="0"/>
              <a:cs typeface="Arial" pitchFamily="34" charset="0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       int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colorValue1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=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image1.getRGB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(x, y);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       Color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pixelColor1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= new Color(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colorValue1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);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       int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red1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=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pixelColor1.getRed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() ;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       int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green1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=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pixelColor1.getGreen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() ;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       int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blue1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 =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pixelColor1.getBlue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10 BT" pitchFamily="49" charset="0"/>
                <a:ea typeface="Verdana" pitchFamily="34" charset="0"/>
                <a:cs typeface="Arial" pitchFamily="34" charset="0"/>
              </a:rPr>
              <a:t>();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Exercise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5410200" cy="46482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285750" lvl="1">
              <a:buNone/>
            </a:pPr>
            <a:r>
              <a:rPr lang="en-US" sz="5600" dirty="0" smtClean="0"/>
              <a:t>	</a:t>
            </a:r>
            <a:r>
              <a:rPr lang="en-US" sz="5600" dirty="0" smtClean="0">
                <a:latin typeface="Courier10 BT" pitchFamily="49" charset="0"/>
              </a:rPr>
              <a:t>     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// get the samples of the pixel at (x, y) in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image2</a:t>
            </a:r>
            <a:endParaRPr lang="en-US" sz="56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int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colorValue2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image2.getRGB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(x, y);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Color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pixelColor2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new Color(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colorValue2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int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red2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pixelColor2.getRed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() 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int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green2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pixelColor2.getGreen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() 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int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blue2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pixelColor2.getBlue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				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// add the samples to create a new color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int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red3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 Math.min(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red1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+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red2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MAX_VALUE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int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green3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 Math.min(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green1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+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green2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MAX_VALUE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int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blue3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 Math.min(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blue1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+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blue2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MAX_VALUE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				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// set the color of a pixel in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image3</a:t>
            </a:r>
            <a:endParaRPr lang="en-US" sz="56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Color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newPixelColor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new Color(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red3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green3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blue3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int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newRgbvalue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=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newPixelColor.getRGB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();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 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image3.setRGB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(x, y, </a:t>
            </a:r>
            <a:r>
              <a:rPr lang="en-US" sz="5600" dirty="0" err="1" smtClean="0">
                <a:solidFill>
                  <a:schemeClr val="tx1"/>
                </a:solidFill>
                <a:latin typeface="Courier10 BT" pitchFamily="49" charset="0"/>
              </a:rPr>
              <a:t>newRgbvalue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);	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  }	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 }	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// returns a reference to the new image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 return </a:t>
            </a:r>
            <a:r>
              <a:rPr lang="en-US" sz="5600" b="1" dirty="0" err="1" smtClean="0">
                <a:solidFill>
                  <a:schemeClr val="tx1"/>
                </a:solidFill>
                <a:latin typeface="Courier10 BT" pitchFamily="49" charset="0"/>
              </a:rPr>
              <a:t>image3</a:t>
            </a: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;  	</a:t>
            </a:r>
          </a:p>
          <a:p>
            <a:pPr marL="285750" lvl="1">
              <a:buNone/>
            </a:pPr>
            <a:r>
              <a:rPr lang="en-US" sz="5600" dirty="0" smtClean="0">
                <a:solidFill>
                  <a:schemeClr val="tx1"/>
                </a:solidFill>
                <a:latin typeface="Courier10 BT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44958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7030A0"/>
                </a:solidFill>
                <a:latin typeface="Courier10 BT" pitchFamily="49" charset="0"/>
              </a:rPr>
              <a:t>MAX_VALUE</a:t>
            </a:r>
            <a:r>
              <a:rPr lang="en-US" sz="1400" i="1" dirty="0" smtClean="0">
                <a:solidFill>
                  <a:srgbClr val="7030A0"/>
                </a:solidFill>
              </a:rPr>
              <a:t> is a constant with value 255.</a:t>
            </a:r>
            <a:endParaRPr lang="en-US" sz="14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an object from a class. </a:t>
            </a:r>
          </a:p>
          <a:p>
            <a:r>
              <a:rPr lang="en-US" dirty="0" smtClean="0"/>
              <a:t>It has the </a:t>
            </a:r>
            <a:r>
              <a:rPr lang="en-US" i="1" dirty="0" smtClean="0"/>
              <a:t>same</a:t>
            </a:r>
            <a:r>
              <a:rPr lang="en-US" dirty="0" smtClean="0"/>
              <a:t> name as the class.</a:t>
            </a:r>
          </a:p>
          <a:p>
            <a:r>
              <a:rPr lang="en-US" dirty="0" smtClean="0"/>
              <a:t>There are three types of constructors:</a:t>
            </a:r>
          </a:p>
          <a:p>
            <a:pPr lvl="1"/>
            <a:r>
              <a:rPr lang="en-US" dirty="0" smtClean="0"/>
              <a:t>Constructor without parameters</a:t>
            </a:r>
          </a:p>
          <a:p>
            <a:pPr lvl="1"/>
            <a:r>
              <a:rPr lang="en-US" dirty="0" smtClean="0"/>
              <a:t>Constructor with parameters</a:t>
            </a:r>
          </a:p>
          <a:p>
            <a:pPr lvl="1"/>
            <a:r>
              <a:rPr lang="en-US" dirty="0" smtClean="0"/>
              <a:t>Default constructor</a:t>
            </a:r>
          </a:p>
          <a:p>
            <a:r>
              <a:rPr lang="en-US" dirty="0" smtClean="0"/>
              <a:t>A constructor does not have a return type.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Without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not have any parameters. </a:t>
            </a:r>
          </a:p>
          <a:p>
            <a:r>
              <a:rPr lang="en-US" dirty="0" smtClean="0"/>
              <a:t>Used to initialize the fields at the time the object is created. </a:t>
            </a:r>
          </a:p>
          <a:p>
            <a:r>
              <a:rPr lang="en-US" dirty="0" smtClean="0"/>
              <a:t>All objects will be created with the </a:t>
            </a:r>
            <a:r>
              <a:rPr lang="en-US" dirty="0" smtClean="0">
                <a:solidFill>
                  <a:srgbClr val="0070C0"/>
                </a:solidFill>
              </a:rPr>
              <a:t>same</a:t>
            </a:r>
            <a:r>
              <a:rPr lang="en-US" dirty="0" smtClean="0"/>
              <a:t> field values when this type of constructor is used.</a:t>
            </a:r>
          </a:p>
          <a:p>
            <a:r>
              <a:rPr lang="en-US" dirty="0"/>
              <a:t>A</a:t>
            </a:r>
            <a:r>
              <a:rPr lang="en-US" dirty="0" smtClean="0"/>
              <a:t> constructor for class </a:t>
            </a:r>
            <a:r>
              <a:rPr lang="en-US" sz="2000" dirty="0" smtClean="0">
                <a:latin typeface="Courier10 BT" pitchFamily="49" charset="0"/>
              </a:rPr>
              <a:t>Lamp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038600"/>
            <a:ext cx="18288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Lamp() </a:t>
            </a:r>
            <a:r>
              <a:rPr lang="en-US" sz="1600" dirty="0" smtClean="0">
                <a:latin typeface="Courier10 BT" pitchFamily="49" charset="0"/>
              </a:rPr>
              <a:t>{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diameter = 6.0;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wattage = 60;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lighted = false;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create multiple objects with </a:t>
            </a:r>
            <a:r>
              <a:rPr lang="en-US" dirty="0" smtClean="0">
                <a:solidFill>
                  <a:srgbClr val="0070C0"/>
                </a:solidFill>
              </a:rPr>
              <a:t>differing</a:t>
            </a:r>
            <a:r>
              <a:rPr lang="en-US" dirty="0" smtClean="0"/>
              <a:t> field values. </a:t>
            </a:r>
          </a:p>
          <a:p>
            <a:r>
              <a:rPr lang="en-US" dirty="0" smtClean="0"/>
              <a:t>There can be </a:t>
            </a:r>
            <a:r>
              <a:rPr lang="en-US" dirty="0" smtClean="0">
                <a:solidFill>
                  <a:srgbClr val="0070C0"/>
                </a:solidFill>
              </a:rPr>
              <a:t>any</a:t>
            </a:r>
            <a:r>
              <a:rPr lang="en-US" dirty="0" smtClean="0"/>
              <a:t> number of parameters and the data type of each parameter should be specified. </a:t>
            </a:r>
          </a:p>
          <a:p>
            <a:r>
              <a:rPr lang="en-US" dirty="0" smtClean="0"/>
              <a:t>For example: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To create a </a:t>
            </a:r>
            <a:r>
              <a:rPr lang="en-US" sz="1800" dirty="0" smtClean="0">
                <a:latin typeface="Courier10 BT" pitchFamily="49" charset="0"/>
              </a:rPr>
              <a:t>Lamp</a:t>
            </a:r>
            <a:r>
              <a:rPr lang="en-US" dirty="0" smtClean="0"/>
              <a:t> object with </a:t>
            </a:r>
            <a:r>
              <a:rPr lang="en-US" sz="1800" dirty="0" smtClean="0">
                <a:latin typeface="Courier10 BT" pitchFamily="49" charset="0"/>
              </a:rPr>
              <a:t>diameter</a:t>
            </a:r>
            <a:r>
              <a:rPr lang="en-US" dirty="0" smtClean="0"/>
              <a:t>= 6.2, </a:t>
            </a:r>
            <a:r>
              <a:rPr lang="en-US" sz="1800" dirty="0" smtClean="0">
                <a:latin typeface="Courier10 BT" pitchFamily="49" charset="0"/>
              </a:rPr>
              <a:t>wattage</a:t>
            </a:r>
            <a:r>
              <a:rPr lang="en-US" dirty="0" smtClean="0"/>
              <a:t> = 40 and </a:t>
            </a:r>
            <a:r>
              <a:rPr lang="en-US" sz="1800" dirty="0" smtClean="0">
                <a:latin typeface="Courier10 BT" pitchFamily="49" charset="0"/>
              </a:rPr>
              <a:t>lighted</a:t>
            </a:r>
            <a:r>
              <a:rPr lang="en-US" dirty="0" smtClean="0"/>
              <a:t> = </a:t>
            </a:r>
            <a:r>
              <a:rPr lang="en-US" sz="1800" dirty="0" smtClean="0">
                <a:latin typeface="Courier10 BT" pitchFamily="49" charset="0"/>
              </a:rPr>
              <a:t>false</a:t>
            </a:r>
            <a:r>
              <a:rPr lang="en-US" dirty="0" smtClean="0"/>
              <a:t>, use: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Lamp </a:t>
            </a:r>
            <a:r>
              <a:rPr lang="en-US" sz="1600" dirty="0" err="1" smtClean="0">
                <a:latin typeface="Courier10 BT" pitchFamily="49" charset="0"/>
              </a:rPr>
              <a:t>lamp2</a:t>
            </a:r>
            <a:r>
              <a:rPr lang="en-US" sz="1600" dirty="0" smtClean="0">
                <a:latin typeface="Courier10 BT" pitchFamily="49" charset="0"/>
              </a:rPr>
              <a:t> = new Lamp(6.2, 40, false);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429000"/>
            <a:ext cx="42672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Lamp(double </a:t>
            </a:r>
            <a:r>
              <a:rPr lang="en-US" sz="1600" b="1" dirty="0" err="1" smtClean="0">
                <a:latin typeface="Courier10 BT" pitchFamily="49" charset="0"/>
              </a:rPr>
              <a:t>dia</a:t>
            </a:r>
            <a:r>
              <a:rPr lang="en-US" sz="1600" b="1" dirty="0" smtClean="0">
                <a:latin typeface="Courier10 BT" pitchFamily="49" charset="0"/>
              </a:rPr>
              <a:t>, int watt, </a:t>
            </a:r>
            <a:r>
              <a:rPr lang="en-US" sz="1600" b="1" dirty="0" err="1" smtClean="0">
                <a:latin typeface="Courier10 BT" pitchFamily="49" charset="0"/>
              </a:rPr>
              <a:t>boolean</a:t>
            </a:r>
            <a:r>
              <a:rPr lang="en-US" sz="1600" b="1" dirty="0" smtClean="0">
                <a:latin typeface="Courier10 BT" pitchFamily="49" charset="0"/>
              </a:rPr>
              <a:t> light) </a:t>
            </a:r>
            <a:r>
              <a:rPr lang="en-US" sz="1600" dirty="0" smtClean="0">
                <a:latin typeface="Courier10 BT" pitchFamily="49" charset="0"/>
              </a:rPr>
              <a:t>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diameter = </a:t>
            </a:r>
            <a:r>
              <a:rPr lang="en-US" sz="1600" dirty="0" err="1" smtClean="0">
                <a:latin typeface="Courier10 BT" pitchFamily="49" charset="0"/>
              </a:rPr>
              <a:t>dia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wattage = watt;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lighted = light;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 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has four important parts: 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default constructor </a:t>
            </a:r>
            <a:r>
              <a:rPr lang="en-US" dirty="0" smtClean="0"/>
              <a:t>is created by the compiler when a class does </a:t>
            </a:r>
            <a:r>
              <a:rPr lang="en-US" dirty="0" smtClean="0">
                <a:solidFill>
                  <a:srgbClr val="0070C0"/>
                </a:solidFill>
              </a:rPr>
              <a:t>not</a:t>
            </a:r>
            <a:r>
              <a:rPr lang="en-US" dirty="0" smtClean="0"/>
              <a:t> contain a constructor.</a:t>
            </a:r>
            <a:endParaRPr lang="en-US" b="1" dirty="0" smtClean="0"/>
          </a:p>
          <a:p>
            <a:r>
              <a:rPr lang="en-US" dirty="0" smtClean="0"/>
              <a:t>The constructor initializes the object’s fields in the following manner:</a:t>
            </a:r>
          </a:p>
          <a:p>
            <a:pPr lvl="1"/>
            <a:r>
              <a:rPr lang="en-US" dirty="0" smtClean="0"/>
              <a:t>Numeric types such as </a:t>
            </a:r>
            <a:r>
              <a:rPr lang="en-US" sz="1800" dirty="0" smtClean="0">
                <a:latin typeface="Courier10 BT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sz="1800" dirty="0" smtClean="0">
                <a:latin typeface="Courier10 BT" pitchFamily="49" charset="0"/>
              </a:rPr>
              <a:t>float</a:t>
            </a:r>
            <a:r>
              <a:rPr lang="en-US" dirty="0" smtClean="0"/>
              <a:t>, and others are set to 0.</a:t>
            </a:r>
          </a:p>
          <a:p>
            <a:pPr lvl="1"/>
            <a:r>
              <a:rPr lang="en-US" dirty="0" smtClean="0"/>
              <a:t>Variables of type </a:t>
            </a:r>
            <a:r>
              <a:rPr lang="en-US" sz="1800" dirty="0" err="1" smtClean="0">
                <a:latin typeface="Courier10 BT" pitchFamily="49" charset="0"/>
              </a:rPr>
              <a:t>boolean</a:t>
            </a:r>
            <a:r>
              <a:rPr lang="en-US" dirty="0" smtClean="0"/>
              <a:t> are set to </a:t>
            </a:r>
            <a:r>
              <a:rPr lang="en-US" sz="1800" dirty="0" smtClean="0">
                <a:latin typeface="Courier10 BT" pitchFamily="49" charset="0"/>
              </a:rPr>
              <a:t>false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Object references are set to </a:t>
            </a:r>
            <a:r>
              <a:rPr lang="en-US" sz="1800" dirty="0" smtClean="0">
                <a:latin typeface="Courier10 BT" pitchFamily="49" charset="0"/>
              </a:rPr>
              <a:t>null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we did not put in any constructors in </a:t>
            </a:r>
            <a:r>
              <a:rPr lang="en-US" sz="2000" dirty="0" smtClean="0">
                <a:latin typeface="Courier10 BT" pitchFamily="49" charset="0"/>
              </a:rPr>
              <a:t>Lamp</a:t>
            </a:r>
            <a:r>
              <a:rPr lang="en-US" dirty="0" smtClean="0"/>
              <a:t>, we could still create an object of </a:t>
            </a:r>
            <a:r>
              <a:rPr lang="en-US" sz="2000" dirty="0" smtClean="0">
                <a:latin typeface="Courier10 BT" pitchFamily="49" charset="0"/>
              </a:rPr>
              <a:t>Lamp</a:t>
            </a:r>
            <a:r>
              <a:rPr lang="en-US" dirty="0" smtClean="0"/>
              <a:t> (say, </a:t>
            </a:r>
            <a:r>
              <a:rPr lang="en-US" sz="2000" dirty="0" err="1" smtClean="0">
                <a:latin typeface="Courier10 BT" pitchFamily="49" charset="0"/>
              </a:rPr>
              <a:t>lamp3</a:t>
            </a:r>
            <a:r>
              <a:rPr lang="en-US" dirty="0" smtClean="0"/>
              <a:t>) in the following manner: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Lamp </a:t>
            </a:r>
            <a:r>
              <a:rPr lang="en-US" sz="1800" dirty="0" err="1" smtClean="0">
                <a:latin typeface="Courier10 BT" pitchFamily="49" charset="0"/>
              </a:rPr>
              <a:t>lamp3</a:t>
            </a:r>
            <a:r>
              <a:rPr lang="en-US" sz="1800" dirty="0" smtClean="0">
                <a:latin typeface="Courier10 BT" pitchFamily="49" charset="0"/>
              </a:rPr>
              <a:t> = new Lamp();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can have only </a:t>
            </a:r>
            <a:r>
              <a:rPr lang="en-US" i="1" dirty="0" smtClean="0"/>
              <a:t>one</a:t>
            </a:r>
            <a:r>
              <a:rPr lang="en-US" dirty="0" smtClean="0"/>
              <a:t> constructor </a:t>
            </a:r>
            <a:r>
              <a:rPr lang="en-US" dirty="0" smtClean="0">
                <a:solidFill>
                  <a:srgbClr val="0070C0"/>
                </a:solidFill>
              </a:rPr>
              <a:t>without</a:t>
            </a:r>
            <a:r>
              <a:rPr lang="en-US" dirty="0" smtClean="0"/>
              <a:t> arguments, but it can contain </a:t>
            </a:r>
            <a:r>
              <a:rPr lang="en-US" i="1" dirty="0" smtClean="0"/>
              <a:t>multiple</a:t>
            </a:r>
            <a:r>
              <a:rPr lang="en-US" dirty="0" smtClean="0"/>
              <a:t> constructors </a:t>
            </a:r>
            <a:r>
              <a:rPr lang="en-US" dirty="0" smtClean="0">
                <a:solidFill>
                  <a:srgbClr val="0070C0"/>
                </a:solidFill>
              </a:rPr>
              <a:t>with</a:t>
            </a:r>
            <a:r>
              <a:rPr lang="en-US" dirty="0" smtClean="0"/>
              <a:t> arguments.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signature</a:t>
            </a:r>
            <a:r>
              <a:rPr lang="en-US" dirty="0" smtClean="0"/>
              <a:t> of the constructor comprises of its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types</a:t>
            </a:r>
            <a:r>
              <a:rPr lang="en-US" dirty="0" smtClean="0"/>
              <a:t> of its parameters. </a:t>
            </a:r>
          </a:p>
          <a:p>
            <a:r>
              <a:rPr lang="en-US" dirty="0" smtClean="0"/>
              <a:t>When there are many constructors in a class, Java determines which constructor is being called based on its signature. </a:t>
            </a:r>
          </a:p>
          <a:p>
            <a:r>
              <a:rPr lang="en-US" dirty="0" smtClean="0"/>
              <a:t>The constructors in a class with different signatures are called </a:t>
            </a:r>
            <a:r>
              <a:rPr lang="en-US" b="1" dirty="0" smtClean="0"/>
              <a:t>overloaded</a:t>
            </a:r>
            <a:r>
              <a:rPr lang="en-US" dirty="0" smtClean="0"/>
              <a:t> </a:t>
            </a:r>
            <a:r>
              <a:rPr lang="en-US" b="1" dirty="0" smtClean="0"/>
              <a:t>constructors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is necessary that all constructors in a class have different signatures.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The </a:t>
            </a:r>
            <a:r>
              <a:rPr lang="en-US" dirty="0" err="1" smtClean="0">
                <a:latin typeface="Courier10 BT"/>
              </a:rPr>
              <a:t>Rectangle2D.Double</a:t>
            </a:r>
            <a:r>
              <a:rPr lang="en-US" dirty="0" smtClean="0">
                <a:latin typeface="Times New Roman"/>
              </a:rPr>
              <a:t> class in Java </a:t>
            </a:r>
            <a:r>
              <a:rPr lang="en-US" dirty="0" err="1" smtClean="0">
                <a:latin typeface="Times New Roman"/>
              </a:rPr>
              <a:t>2D</a:t>
            </a:r>
            <a:r>
              <a:rPr lang="en-US" dirty="0" smtClean="0">
                <a:latin typeface="Times New Roman"/>
              </a:rPr>
              <a:t> is used to construct rectangles. This is similar to the </a:t>
            </a:r>
            <a:r>
              <a:rPr lang="en-US" dirty="0" err="1" smtClean="0">
                <a:latin typeface="Courier10 BT"/>
              </a:rPr>
              <a:t>Rectangle2D.Float</a:t>
            </a:r>
            <a:r>
              <a:rPr lang="en-US" dirty="0" smtClean="0">
                <a:latin typeface="Times New Roman"/>
              </a:rPr>
              <a:t> class, except that the arguments are of type </a:t>
            </a:r>
            <a:r>
              <a:rPr lang="en-US" dirty="0" smtClean="0">
                <a:latin typeface="Courier10 BT"/>
              </a:rPr>
              <a:t>double</a:t>
            </a:r>
            <a:r>
              <a:rPr lang="en-US" dirty="0" smtClean="0">
                <a:latin typeface="Times New Roman"/>
              </a:rPr>
              <a:t> instead of </a:t>
            </a:r>
            <a:r>
              <a:rPr lang="en-US" dirty="0" smtClean="0">
                <a:latin typeface="Courier10 BT"/>
              </a:rPr>
              <a:t>float</a:t>
            </a:r>
            <a:r>
              <a:rPr lang="en-US" dirty="0" smtClean="0">
                <a:latin typeface="Times New Roman"/>
              </a:rPr>
              <a:t>. </a:t>
            </a:r>
          </a:p>
          <a:p>
            <a:r>
              <a:rPr lang="en-US" dirty="0" smtClean="0">
                <a:latin typeface="Times New Roman"/>
              </a:rPr>
              <a:t>This class contains two constructors:</a:t>
            </a:r>
          </a:p>
          <a:p>
            <a:pPr lvl="1"/>
            <a:r>
              <a:rPr lang="en-US" sz="1800" b="1" dirty="0" err="1" smtClean="0">
                <a:latin typeface="Courier10 BT"/>
              </a:rPr>
              <a:t>Rectangle2D.Double</a:t>
            </a:r>
            <a:r>
              <a:rPr lang="en-US" sz="1800" b="1" dirty="0" smtClean="0">
                <a:latin typeface="Courier10 BT"/>
              </a:rPr>
              <a:t>() </a:t>
            </a:r>
            <a:r>
              <a:rPr lang="en-US" dirty="0" smtClean="0">
                <a:latin typeface="Times New Roman"/>
              </a:rPr>
              <a:t>constructor creates a rectangle at the point (0, 0) with a width and height of 0.</a:t>
            </a:r>
            <a:endParaRPr lang="en-US" dirty="0" smtClean="0">
              <a:latin typeface="Courier10 BT"/>
            </a:endParaRPr>
          </a:p>
          <a:p>
            <a:pPr lvl="1"/>
            <a:r>
              <a:rPr lang="en-US" sz="1800" b="1" dirty="0" err="1" smtClean="0">
                <a:latin typeface="Courier10 BT"/>
              </a:rPr>
              <a:t>Rectangle2D.Double</a:t>
            </a:r>
            <a:r>
              <a:rPr lang="en-US" sz="1800" b="1" dirty="0" smtClean="0">
                <a:latin typeface="Courier10 BT"/>
              </a:rPr>
              <a:t>(double x, double y, double width, double height)</a:t>
            </a:r>
            <a:r>
              <a:rPr lang="en-US" sz="1800" b="1" dirty="0" smtClean="0">
                <a:latin typeface="Times New Roman"/>
              </a:rPr>
              <a:t> </a:t>
            </a:r>
            <a:r>
              <a:rPr lang="en-US" dirty="0" smtClean="0">
                <a:latin typeface="Times New Roman"/>
              </a:rPr>
              <a:t>constructor creates a rectangle at the point (</a:t>
            </a:r>
            <a:r>
              <a:rPr lang="en-US" dirty="0" smtClean="0">
                <a:latin typeface="Courier10 BT" pitchFamily="49" charset="0"/>
              </a:rPr>
              <a:t>x</a:t>
            </a:r>
            <a:r>
              <a:rPr lang="en-US" dirty="0" smtClean="0">
                <a:latin typeface="Times New Roman"/>
              </a:rPr>
              <a:t>, </a:t>
            </a:r>
            <a:r>
              <a:rPr lang="en-US" dirty="0" smtClean="0">
                <a:latin typeface="Courier10 BT" pitchFamily="49" charset="0"/>
              </a:rPr>
              <a:t>y</a:t>
            </a:r>
            <a:r>
              <a:rPr lang="en-US" dirty="0" smtClean="0">
                <a:latin typeface="Times New Roman"/>
              </a:rPr>
              <a:t>) of the given </a:t>
            </a:r>
            <a:r>
              <a:rPr lang="en-US" dirty="0" smtClean="0">
                <a:latin typeface="Courier10 BT"/>
              </a:rPr>
              <a:t>width</a:t>
            </a:r>
            <a:r>
              <a:rPr lang="en-US" dirty="0" smtClean="0">
                <a:latin typeface="Times New Roman"/>
              </a:rPr>
              <a:t> and </a:t>
            </a:r>
            <a:r>
              <a:rPr lang="en-US" dirty="0" smtClean="0">
                <a:latin typeface="Courier10 BT"/>
              </a:rPr>
              <a:t>height</a:t>
            </a:r>
            <a:r>
              <a:rPr lang="en-US" dirty="0" smtClean="0">
                <a:latin typeface="Times New Roman"/>
              </a:rPr>
              <a:t>.</a:t>
            </a:r>
          </a:p>
          <a:p>
            <a:r>
              <a:rPr lang="en-US" sz="2400" dirty="0" smtClean="0">
                <a:latin typeface="Times New Roman"/>
              </a:rPr>
              <a:t> Show how you can create an instance using each constructor.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possible solution follows.</a:t>
            </a:r>
          </a:p>
          <a:p>
            <a:pPr lvl="1"/>
            <a:r>
              <a:rPr lang="en-US" dirty="0" smtClean="0"/>
              <a:t>This statement creates an instance called </a:t>
            </a:r>
            <a:r>
              <a:rPr lang="en-US" dirty="0" err="1" smtClean="0">
                <a:latin typeface="Courier10 BT" pitchFamily="49" charset="0"/>
              </a:rPr>
              <a:t>rect1</a:t>
            </a:r>
            <a:r>
              <a:rPr lang="en-US" dirty="0" smtClean="0"/>
              <a:t> using the first constructor:</a:t>
            </a:r>
          </a:p>
          <a:p>
            <a:pPr lvl="2"/>
            <a:r>
              <a:rPr lang="en-US" sz="1600" dirty="0" err="1" smtClean="0">
                <a:latin typeface="Courier10 BT" pitchFamily="49" charset="0"/>
              </a:rPr>
              <a:t>Rectangle2D.Double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rect1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Rectangle2D.Double</a:t>
            </a:r>
            <a:r>
              <a:rPr lang="en-US" sz="1600" dirty="0" smtClean="0">
                <a:latin typeface="Courier10 BT" pitchFamily="49" charset="0"/>
              </a:rPr>
              <a:t>();</a:t>
            </a:r>
            <a:endParaRPr lang="en-US" sz="1600" dirty="0" smtClean="0"/>
          </a:p>
          <a:p>
            <a:pPr lvl="1"/>
            <a:r>
              <a:rPr lang="en-US" dirty="0" smtClean="0"/>
              <a:t>This creates an instance called </a:t>
            </a:r>
            <a:r>
              <a:rPr lang="en-US" dirty="0" err="1" smtClean="0">
                <a:latin typeface="Courier10 BT" pitchFamily="49" charset="0"/>
              </a:rPr>
              <a:t>rect2</a:t>
            </a:r>
            <a:r>
              <a:rPr lang="en-US" dirty="0" smtClean="0"/>
              <a:t> using the second constructor:</a:t>
            </a:r>
          </a:p>
          <a:p>
            <a:pPr lvl="2">
              <a:buNone/>
            </a:pPr>
            <a:r>
              <a:rPr lang="en-US" sz="1600" dirty="0" err="1" smtClean="0">
                <a:latin typeface="Courier10 BT" pitchFamily="49" charset="0"/>
              </a:rPr>
              <a:t>Rectangle2D.Double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rect2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Rectangle2D.Double</a:t>
            </a:r>
            <a:r>
              <a:rPr lang="en-US" sz="1600" dirty="0" smtClean="0">
                <a:latin typeface="Courier10 BT" pitchFamily="49" charset="0"/>
              </a:rPr>
              <a:t>(10.0, 100.0, 50.0, 20.0);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Java </a:t>
            </a:r>
            <a:r>
              <a:rPr lang="en-US" dirty="0" err="1" smtClean="0">
                <a:latin typeface="Times New Roman"/>
              </a:rPr>
              <a:t>2D</a:t>
            </a:r>
            <a:r>
              <a:rPr lang="en-US" dirty="0" smtClean="0">
                <a:latin typeface="Times New Roman"/>
              </a:rPr>
              <a:t> contains a </a:t>
            </a:r>
            <a:r>
              <a:rPr lang="en-US" sz="2000" dirty="0" smtClean="0">
                <a:latin typeface="Courier10 BT"/>
              </a:rPr>
              <a:t>Color</a:t>
            </a:r>
            <a:r>
              <a:rPr lang="en-US" dirty="0" smtClean="0">
                <a:latin typeface="Times New Roman"/>
              </a:rPr>
              <a:t> class, which is used to create different colors. There are several overloaded constructors in this class, one of which is shown below:</a:t>
            </a:r>
          </a:p>
          <a:p>
            <a:pPr lvl="1">
              <a:buNone/>
            </a:pPr>
            <a:r>
              <a:rPr lang="en-US" sz="1800" b="1" dirty="0" smtClean="0">
                <a:latin typeface="Courier10 BT" pitchFamily="49" charset="0"/>
              </a:rPr>
              <a:t>public Color(int red, int green, int blue) </a:t>
            </a:r>
            <a:r>
              <a:rPr lang="en-US" sz="1800" dirty="0" smtClean="0">
                <a:latin typeface="Times New Roman"/>
              </a:rPr>
              <a:t>creates a new color. The values of red, green and blue should lie in the range (0-255).</a:t>
            </a:r>
            <a:r>
              <a:rPr lang="en-US" sz="1800" dirty="0" smtClean="0">
                <a:latin typeface="Courier10 BT"/>
              </a:rPr>
              <a:t> </a:t>
            </a:r>
          </a:p>
          <a:p>
            <a:r>
              <a:rPr lang="en-US" dirty="0" smtClean="0">
                <a:latin typeface="Times New Roman"/>
              </a:rPr>
              <a:t>Create an instance of this class called </a:t>
            </a:r>
            <a:r>
              <a:rPr lang="en-US" sz="2000" dirty="0" err="1" smtClean="0">
                <a:latin typeface="Courier10 BT"/>
              </a:rPr>
              <a:t>newColor</a:t>
            </a:r>
            <a:r>
              <a:rPr lang="en-US" dirty="0" smtClean="0">
                <a:latin typeface="Times New Roman"/>
              </a:rPr>
              <a:t> where </a:t>
            </a:r>
            <a:r>
              <a:rPr lang="en-US" sz="2000" dirty="0" smtClean="0">
                <a:latin typeface="Courier10 BT"/>
              </a:rPr>
              <a:t>red</a:t>
            </a:r>
            <a:r>
              <a:rPr lang="en-US" dirty="0" smtClean="0">
                <a:latin typeface="Times New Roman"/>
              </a:rPr>
              <a:t> = 127, </a:t>
            </a:r>
            <a:r>
              <a:rPr lang="en-US" sz="2000" dirty="0" smtClean="0">
                <a:latin typeface="Courier10 BT"/>
              </a:rPr>
              <a:t>green</a:t>
            </a:r>
            <a:r>
              <a:rPr lang="en-US" dirty="0" smtClean="0">
                <a:latin typeface="Times New Roman"/>
              </a:rPr>
              <a:t> = 25, and </a:t>
            </a:r>
            <a:r>
              <a:rPr lang="en-US" sz="2000" dirty="0" smtClean="0">
                <a:latin typeface="Courier10 BT"/>
              </a:rPr>
              <a:t>blue</a:t>
            </a:r>
            <a:r>
              <a:rPr lang="en-US" dirty="0" smtClean="0">
                <a:latin typeface="Times New Roman"/>
              </a:rPr>
              <a:t> = 50.</a:t>
            </a:r>
          </a:p>
          <a:p>
            <a:r>
              <a:rPr lang="en-US" dirty="0" smtClean="0">
                <a:latin typeface="Times New Roman"/>
              </a:rPr>
              <a:t>Color a rectangle using </a:t>
            </a:r>
            <a:r>
              <a:rPr lang="en-US" sz="2000" dirty="0" err="1" smtClean="0">
                <a:latin typeface="Courier10 BT"/>
              </a:rPr>
              <a:t>newColor</a:t>
            </a:r>
            <a:r>
              <a:rPr lang="en-US" dirty="0" smtClean="0">
                <a:latin typeface="Times New Roman"/>
              </a:rPr>
              <a:t>, and display it in a window.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This creates the instance called </a:t>
            </a:r>
            <a:r>
              <a:rPr lang="en-US" sz="2100" dirty="0" err="1" smtClean="0">
                <a:latin typeface="Courier10 BT" pitchFamily="49" charset="0"/>
              </a:rPr>
              <a:t>newColor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>
                <a:latin typeface="Courier10 BT" pitchFamily="49" charset="0"/>
              </a:rPr>
              <a:t>Color </a:t>
            </a:r>
            <a:r>
              <a:rPr lang="en-US" dirty="0" err="1" smtClean="0">
                <a:latin typeface="Courier10 BT" pitchFamily="49" charset="0"/>
              </a:rPr>
              <a:t>newColor</a:t>
            </a:r>
            <a:r>
              <a:rPr lang="en-US" dirty="0" smtClean="0">
                <a:latin typeface="Courier10 BT" pitchFamily="49" charset="0"/>
              </a:rPr>
              <a:t> = new Color(127, 25, 50)</a:t>
            </a:r>
            <a:r>
              <a:rPr lang="en-US" dirty="0">
                <a:latin typeface="Courier10 BT" pitchFamily="49" charset="0"/>
              </a:rPr>
              <a:t>;</a:t>
            </a:r>
            <a:endParaRPr lang="en-US" dirty="0" smtClean="0">
              <a:solidFill>
                <a:schemeClr val="tx1"/>
              </a:solidFill>
              <a:latin typeface="Courier10 BT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2743200"/>
            <a:ext cx="7696200" cy="32932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import java.awt.*;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import </a:t>
            </a:r>
            <a:r>
              <a:rPr lang="en-US" sz="1600" dirty="0" err="1" smtClean="0">
                <a:latin typeface="Courier10 BT" pitchFamily="49" charset="0"/>
              </a:rPr>
              <a:t>java.awt.geom</a:t>
            </a:r>
            <a:r>
              <a:rPr lang="en-US" sz="1600" dirty="0" smtClean="0">
                <a:latin typeface="Courier10 BT" pitchFamily="49" charset="0"/>
              </a:rPr>
              <a:t>.*;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import </a:t>
            </a:r>
            <a:r>
              <a:rPr lang="en-US" sz="1600" dirty="0" err="1" smtClean="0">
                <a:latin typeface="Courier10 BT" pitchFamily="49" charset="0"/>
              </a:rPr>
              <a:t>com.programwithjava.basic.DrawingKit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TestColor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DrawingKit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dk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DrawingKit</a:t>
            </a:r>
            <a:r>
              <a:rPr lang="en-US" sz="1600" dirty="0" smtClean="0">
                <a:latin typeface="Courier10 BT" pitchFamily="49" charset="0"/>
              </a:rPr>
              <a:t>("New Color");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Rectangle2D.Double</a:t>
            </a:r>
            <a:r>
              <a:rPr lang="en-US" sz="1600" dirty="0" smtClean="0">
                <a:latin typeface="Courier10 BT" pitchFamily="49" charset="0"/>
              </a:rPr>
              <a:t> r = new </a:t>
            </a:r>
            <a:r>
              <a:rPr lang="en-US" sz="1600" dirty="0" err="1" smtClean="0">
                <a:latin typeface="Courier10 BT" pitchFamily="49" charset="0"/>
              </a:rPr>
              <a:t>Rectangle2D.Double</a:t>
            </a:r>
            <a:r>
              <a:rPr lang="en-US" sz="1600" dirty="0" smtClean="0">
                <a:latin typeface="Courier10 BT" pitchFamily="49" charset="0"/>
              </a:rPr>
              <a:t>(100.0, 100.0, 250.0, 120.0);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b="1" dirty="0" smtClean="0">
                <a:latin typeface="Courier10 BT" pitchFamily="49" charset="0"/>
              </a:rPr>
              <a:t>Color </a:t>
            </a:r>
            <a:r>
              <a:rPr lang="en-US" sz="1600" b="1" dirty="0" err="1" smtClean="0">
                <a:latin typeface="Courier10 BT" pitchFamily="49" charset="0"/>
              </a:rPr>
              <a:t>newColor</a:t>
            </a:r>
            <a:r>
              <a:rPr lang="en-US" sz="1600" b="1" dirty="0" smtClean="0">
                <a:latin typeface="Courier10 BT" pitchFamily="49" charset="0"/>
              </a:rPr>
              <a:t> = new Color(127, 25, 50);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b="1" dirty="0" err="1" smtClean="0">
                <a:latin typeface="Courier10 BT" pitchFamily="49" charset="0"/>
              </a:rPr>
              <a:t>dk.setPaint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newColor</a:t>
            </a:r>
            <a:r>
              <a:rPr lang="en-US" sz="1600" b="1" dirty="0" smtClean="0">
                <a:latin typeface="Courier10 BT" pitchFamily="49" charset="0"/>
              </a:rPr>
              <a:t>);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  </a:t>
            </a:r>
            <a:r>
              <a:rPr lang="en-US" sz="1600" b="1" dirty="0" err="1" smtClean="0">
                <a:latin typeface="Courier10 BT" pitchFamily="49" charset="0"/>
              </a:rPr>
              <a:t>dk.fill</a:t>
            </a:r>
            <a:r>
              <a:rPr lang="en-US" sz="1600" b="1" dirty="0" smtClean="0">
                <a:latin typeface="Courier10 BT" pitchFamily="49" charset="0"/>
              </a:rPr>
              <a:t>(r);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this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keyword </a:t>
            </a:r>
            <a:r>
              <a:rPr lang="en-US" sz="2000" dirty="0" smtClean="0">
                <a:latin typeface="Courier10 BT" pitchFamily="49" charset="0"/>
              </a:rPr>
              <a:t>this</a:t>
            </a:r>
            <a:r>
              <a:rPr lang="en-US" dirty="0" smtClean="0"/>
              <a:t> is used within a method or constructor to refer to the object that has invoked that method or constructor. </a:t>
            </a:r>
          </a:p>
          <a:p>
            <a:r>
              <a:rPr lang="en-US" dirty="0" smtClean="0"/>
              <a:t>Use </a:t>
            </a:r>
            <a:r>
              <a:rPr lang="en-US" sz="2000" dirty="0" smtClean="0">
                <a:latin typeface="Courier10 BT" pitchFamily="49" charset="0"/>
              </a:rPr>
              <a:t>this</a:t>
            </a:r>
            <a:r>
              <a:rPr lang="en-US" dirty="0" smtClean="0"/>
              <a:t> when a method parameter </a:t>
            </a:r>
            <a:r>
              <a:rPr lang="en-US" b="1" dirty="0" smtClean="0"/>
              <a:t>shadows</a:t>
            </a:r>
            <a:r>
              <a:rPr lang="en-US" dirty="0" smtClean="0"/>
              <a:t> a field, that is, the parameter has the same name as the field:</a:t>
            </a:r>
          </a:p>
          <a:p>
            <a:r>
              <a:rPr lang="en-US" dirty="0" smtClean="0"/>
              <a:t>Also, you can use </a:t>
            </a:r>
            <a:r>
              <a:rPr lang="en-US" sz="2000" dirty="0" smtClean="0">
                <a:latin typeface="Courier10 BT" pitchFamily="49" charset="0"/>
              </a:rPr>
              <a:t>this</a:t>
            </a:r>
            <a:r>
              <a:rPr lang="en-US" dirty="0" smtClean="0"/>
              <a:t> to invoke another constructor in the same class from within a different constructor.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this</a:t>
            </a:r>
            <a:r>
              <a:rPr lang="en-US" dirty="0" smtClean="0"/>
              <a:t> Keyword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10 BT" pitchFamily="49" charset="0"/>
              </a:rPr>
              <a:t>this</a:t>
            </a:r>
            <a:r>
              <a:rPr lang="en-US" dirty="0" smtClean="0"/>
              <a:t> when a method parameter </a:t>
            </a:r>
            <a:r>
              <a:rPr lang="en-US" b="1" dirty="0" smtClean="0"/>
              <a:t>shadows</a:t>
            </a:r>
            <a:r>
              <a:rPr lang="en-US" dirty="0" smtClean="0"/>
              <a:t> a field, that is, the parameter has the same name as the field:</a:t>
            </a:r>
          </a:p>
          <a:p>
            <a:pPr lvl="1"/>
            <a:r>
              <a:rPr lang="en-US" dirty="0" smtClean="0"/>
              <a:t>Error because parameter name is same as field name: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remove error, use </a:t>
            </a:r>
            <a:r>
              <a:rPr lang="en-US" dirty="0" smtClean="0">
                <a:latin typeface="Courier10 BT" pitchFamily="49" charset="0"/>
              </a:rPr>
              <a:t>this</a:t>
            </a:r>
            <a:r>
              <a:rPr lang="en-US" dirty="0" smtClean="0"/>
              <a:t> keyword to reference field name: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743200"/>
            <a:ext cx="35814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void </a:t>
            </a:r>
            <a:r>
              <a:rPr lang="en-US" sz="1600" dirty="0" err="1" smtClean="0">
                <a:latin typeface="Courier10 BT" pitchFamily="49" charset="0"/>
              </a:rPr>
              <a:t>setDiameter</a:t>
            </a:r>
            <a:r>
              <a:rPr lang="en-US" sz="1600" dirty="0" smtClean="0">
                <a:latin typeface="Courier10 BT" pitchFamily="49" charset="0"/>
              </a:rPr>
              <a:t>(double diameter) {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diameter = diameter; </a:t>
            </a:r>
            <a:r>
              <a:rPr lang="en-US" sz="1600" dirty="0" smtClean="0">
                <a:latin typeface="Courier10 BT" pitchFamily="49" charset="0"/>
              </a:rPr>
              <a:t>// logical error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4191000"/>
            <a:ext cx="35814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void </a:t>
            </a:r>
            <a:r>
              <a:rPr lang="en-US" sz="1600" dirty="0" err="1" smtClean="0">
                <a:latin typeface="Courier10 BT" pitchFamily="49" charset="0"/>
              </a:rPr>
              <a:t>setDiameter</a:t>
            </a:r>
            <a:r>
              <a:rPr lang="en-US" sz="1600" dirty="0" smtClean="0">
                <a:latin typeface="Courier10 BT" pitchFamily="49" charset="0"/>
              </a:rPr>
              <a:t>(double diameter) {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err="1" smtClean="0">
                <a:latin typeface="Courier10 BT" pitchFamily="49" charset="0"/>
              </a:rPr>
              <a:t>this</a:t>
            </a:r>
            <a:r>
              <a:rPr lang="en-US" sz="1600" dirty="0" err="1" smtClean="0">
                <a:latin typeface="Courier10 BT" pitchFamily="49" charset="0"/>
              </a:rPr>
              <a:t>.diameter</a:t>
            </a:r>
            <a:r>
              <a:rPr lang="en-US" sz="1600" dirty="0" smtClean="0">
                <a:latin typeface="Courier10 BT" pitchFamily="49" charset="0"/>
              </a:rPr>
              <a:t> = diameter;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ourier10 BT"/>
              </a:rPr>
              <a:t>this</a:t>
            </a:r>
            <a:r>
              <a:rPr lang="en-US" dirty="0" smtClean="0">
                <a:solidFill>
                  <a:srgbClr val="000000"/>
                </a:solidFill>
              </a:rPr>
              <a:t> Keyword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Use </a:t>
            </a:r>
            <a:r>
              <a:rPr lang="en-US" dirty="0" smtClean="0">
                <a:latin typeface="Courier10 BT" pitchFamily="49" charset="0"/>
              </a:rPr>
              <a:t>this</a:t>
            </a:r>
            <a:r>
              <a:rPr lang="en-US" dirty="0" smtClean="0"/>
              <a:t> to call another constructor in same class.</a:t>
            </a:r>
          </a:p>
          <a:p>
            <a:r>
              <a:rPr lang="en-US" dirty="0"/>
              <a:t>R</a:t>
            </a:r>
            <a:r>
              <a:rPr lang="en-US" dirty="0" smtClean="0"/>
              <a:t>esembles a call to a method with parameters.</a:t>
            </a:r>
          </a:p>
          <a:p>
            <a:r>
              <a:rPr lang="en-US" dirty="0" smtClean="0"/>
              <a:t>For example: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124200"/>
            <a:ext cx="48006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Lamp()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// calls the Lamp(double, int, </a:t>
            </a:r>
            <a:r>
              <a:rPr lang="en-US" sz="1600" dirty="0" err="1" smtClean="0">
                <a:latin typeface="Courier10 BT" pitchFamily="49" charset="0"/>
              </a:rPr>
              <a:t>boolean</a:t>
            </a:r>
            <a:r>
              <a:rPr lang="en-US" sz="1600" dirty="0" smtClean="0">
                <a:latin typeface="Courier10 BT" pitchFamily="49" charset="0"/>
              </a:rPr>
              <a:t>) constructor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this</a:t>
            </a:r>
            <a:r>
              <a:rPr lang="en-US" sz="1600" dirty="0" smtClean="0">
                <a:latin typeface="Courier10 BT" pitchFamily="49" charset="0"/>
              </a:rPr>
              <a:t>(10, 100, false);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229600" cy="4525963"/>
          </a:xfrm>
        </p:spPr>
        <p:txBody>
          <a:bodyPr/>
          <a:lstStyle/>
          <a:p>
            <a:r>
              <a:rPr lang="en-US" dirty="0" smtClean="0"/>
              <a:t>Better to organize files in subdirectories created inside the source directory (</a:t>
            </a:r>
            <a:r>
              <a:rPr lang="en-US" dirty="0" err="1" smtClean="0">
                <a:latin typeface="Courier10 BT" pitchFamily="49" charset="0"/>
              </a:rPr>
              <a:t>src</a:t>
            </a:r>
            <a:r>
              <a:rPr lang="en-US" dirty="0" smtClean="0">
                <a:latin typeface="Courier10 BT" pitchFamily="49" charset="0"/>
              </a:rPr>
              <a:t>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These subdirectories are called </a:t>
            </a:r>
            <a:r>
              <a:rPr lang="en-US" b="1" dirty="0" smtClean="0"/>
              <a:t>packages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Can you identify the packages in the following figure?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65" y="2766308"/>
            <a:ext cx="3612535" cy="3482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Fields</a:t>
            </a:r>
            <a:r>
              <a:rPr lang="en-US" dirty="0" smtClean="0"/>
              <a:t> are placed in the class body at the very beginning of the class definition. </a:t>
            </a:r>
          </a:p>
          <a:p>
            <a:r>
              <a:rPr lang="en-US" dirty="0" smtClean="0"/>
              <a:t>The data type of each field must be placed before the field name. 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Place each field declaration on a separate line so you can add comments to explain the purpose of each field.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429000"/>
            <a:ext cx="22098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class Lamp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// fields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 double diameter; 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 int wattage;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 </a:t>
            </a:r>
            <a:r>
              <a:rPr lang="en-US" sz="1600" b="1" dirty="0" err="1" smtClean="0">
                <a:latin typeface="Courier10 BT" pitchFamily="49" charset="0"/>
              </a:rPr>
              <a:t>boolean</a:t>
            </a:r>
            <a:r>
              <a:rPr lang="en-US" sz="1600" b="1" dirty="0" smtClean="0">
                <a:latin typeface="Courier10 BT" pitchFamily="49" charset="0"/>
              </a:rPr>
              <a:t> lighted;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b="1" dirty="0" smtClean="0"/>
              <a:t>package statement </a:t>
            </a:r>
            <a:r>
              <a:rPr lang="en-US" dirty="0" smtClean="0"/>
              <a:t>comprises of the keyword </a:t>
            </a:r>
            <a:r>
              <a:rPr lang="en-US" sz="2000" dirty="0" smtClean="0">
                <a:latin typeface="Courier10 BT" pitchFamily="49" charset="0"/>
              </a:rPr>
              <a:t>package</a:t>
            </a:r>
            <a:r>
              <a:rPr lang="en-US" dirty="0" smtClean="0"/>
              <a:t> followed by the name of the package.</a:t>
            </a:r>
          </a:p>
          <a:p>
            <a:r>
              <a:rPr lang="en-US" dirty="0" smtClean="0"/>
              <a:t>For example, if the </a:t>
            </a:r>
            <a:r>
              <a:rPr lang="en-US" sz="2000" dirty="0" smtClean="0">
                <a:latin typeface="Courier10 BT" pitchFamily="49" charset="0"/>
              </a:rPr>
              <a:t>Lamp.java</a:t>
            </a:r>
            <a:r>
              <a:rPr lang="en-US" dirty="0" smtClean="0"/>
              <a:t> file is in the </a:t>
            </a:r>
            <a:r>
              <a:rPr lang="en-US" sz="2000" dirty="0" err="1" smtClean="0">
                <a:latin typeface="Courier10 BT" pitchFamily="49" charset="0"/>
              </a:rPr>
              <a:t>userdefinedclasses</a:t>
            </a:r>
            <a:r>
              <a:rPr lang="en-US" dirty="0" smtClean="0"/>
              <a:t> directory, add this as the first statement in this file:</a:t>
            </a:r>
          </a:p>
          <a:p>
            <a:pPr lvl="1">
              <a:buNone/>
            </a:pPr>
            <a:r>
              <a:rPr lang="en-US" dirty="0" smtClean="0">
                <a:latin typeface="Courier10 BT" pitchFamily="49" charset="0"/>
              </a:rPr>
              <a:t>package </a:t>
            </a:r>
            <a:r>
              <a:rPr lang="en-US" dirty="0" err="1" smtClean="0">
                <a:latin typeface="Courier10 BT" pitchFamily="49" charset="0"/>
              </a:rPr>
              <a:t>userdefinedclasses</a:t>
            </a:r>
            <a:r>
              <a:rPr lang="en-US" dirty="0" smtClean="0">
                <a:latin typeface="Courier10 BT" pitchFamily="49" charset="0"/>
              </a:rPr>
              <a:t>;</a:t>
            </a:r>
          </a:p>
          <a:p>
            <a:r>
              <a:rPr lang="en-US" dirty="0" smtClean="0">
                <a:latin typeface="Times New Roman"/>
              </a:rPr>
              <a:t>There can be only </a:t>
            </a:r>
            <a:r>
              <a:rPr lang="en-US" dirty="0" smtClean="0">
                <a:solidFill>
                  <a:srgbClr val="0070C0"/>
                </a:solidFill>
                <a:latin typeface="Times New Roman"/>
              </a:rPr>
              <a:t>one</a:t>
            </a:r>
            <a:r>
              <a:rPr lang="en-US" dirty="0" smtClean="0">
                <a:latin typeface="Times New Roman"/>
              </a:rPr>
              <a:t> </a:t>
            </a:r>
            <a:r>
              <a:rPr lang="en-US" dirty="0" smtClean="0">
                <a:latin typeface="Courier10 BT"/>
              </a:rPr>
              <a:t>package</a:t>
            </a:r>
            <a:r>
              <a:rPr lang="en-US" dirty="0" smtClean="0">
                <a:latin typeface="Times New Roman"/>
              </a:rPr>
              <a:t> statement in a file. Why?</a:t>
            </a:r>
          </a:p>
          <a:p>
            <a:r>
              <a:rPr lang="en-US" dirty="0" smtClean="0">
                <a:latin typeface="Times New Roman"/>
              </a:rPr>
              <a:t>The package statement must be the </a:t>
            </a:r>
            <a:r>
              <a:rPr lang="en-US" dirty="0" smtClean="0">
                <a:solidFill>
                  <a:srgbClr val="0070C0"/>
                </a:solidFill>
                <a:latin typeface="Times New Roman"/>
              </a:rPr>
              <a:t>first</a:t>
            </a:r>
            <a:r>
              <a:rPr lang="en-US" i="1" dirty="0" smtClean="0">
                <a:latin typeface="Times New Roman"/>
              </a:rPr>
              <a:t> </a:t>
            </a:r>
            <a:r>
              <a:rPr lang="en-US" dirty="0" smtClean="0">
                <a:latin typeface="Times New Roman"/>
              </a:rPr>
              <a:t>statement in a file. </a:t>
            </a:r>
          </a:p>
          <a:p>
            <a:r>
              <a:rPr lang="en-US" dirty="0" smtClean="0">
                <a:latin typeface="Courier10 BT"/>
              </a:rPr>
              <a:t>import</a:t>
            </a:r>
            <a:r>
              <a:rPr lang="en-US" dirty="0" smtClean="0">
                <a:latin typeface="Times New Roman"/>
              </a:rPr>
              <a:t> statements are placed right after the </a:t>
            </a:r>
            <a:r>
              <a:rPr lang="en-US" dirty="0" smtClean="0">
                <a:latin typeface="Courier10 BT"/>
              </a:rPr>
              <a:t>package</a:t>
            </a:r>
            <a:r>
              <a:rPr lang="en-US" dirty="0" smtClean="0">
                <a:latin typeface="Times New Roman"/>
              </a:rPr>
              <a:t> statement.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names and package names must be distinct. </a:t>
            </a:r>
          </a:p>
          <a:p>
            <a:r>
              <a:rPr lang="en-US" dirty="0" smtClean="0"/>
              <a:t>By prefixing the package name before the class name, collisions of class names can be prevented in a program. </a:t>
            </a:r>
          </a:p>
          <a:p>
            <a:r>
              <a:rPr lang="en-US" dirty="0" smtClean="0"/>
              <a:t>However, package names must also be unique in order to prevent collisions. </a:t>
            </a:r>
          </a:p>
          <a:p>
            <a:pPr lvl="1"/>
            <a:r>
              <a:rPr lang="en-US" dirty="0" smtClean="0"/>
              <a:t>One way to ensure this is by using the Internet domain name.</a:t>
            </a:r>
          </a:p>
          <a:p>
            <a:pPr lvl="1"/>
            <a:r>
              <a:rPr lang="en-US" dirty="0" smtClean="0"/>
              <a:t> For example, if a company with the Internet domain </a:t>
            </a:r>
            <a:r>
              <a:rPr lang="en-US" sz="1800" dirty="0" smtClean="0">
                <a:latin typeface="Courier10 BT" pitchFamily="49" charset="0"/>
              </a:rPr>
              <a:t>xyz.com</a:t>
            </a:r>
            <a:r>
              <a:rPr lang="en-US" dirty="0" smtClean="0"/>
              <a:t> has provided a package called </a:t>
            </a:r>
            <a:r>
              <a:rPr lang="en-US" sz="1800" dirty="0" smtClean="0">
                <a:latin typeface="Courier10 BT" pitchFamily="49" charset="0"/>
              </a:rPr>
              <a:t>graphics</a:t>
            </a:r>
            <a:r>
              <a:rPr lang="en-US" dirty="0" smtClean="0"/>
              <a:t>, the package name becomes </a:t>
            </a:r>
            <a:r>
              <a:rPr lang="en-US" sz="1800" dirty="0" err="1" smtClean="0">
                <a:latin typeface="Courier10 BT" pitchFamily="49" charset="0"/>
              </a:rPr>
              <a:t>com.xyz.graphics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Source Files in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compile a file that is in a package, give the complete path name for the file starting from the </a:t>
            </a:r>
            <a:r>
              <a:rPr lang="en-US" sz="2000" dirty="0" err="1" smtClean="0">
                <a:latin typeface="Courier10 BT" pitchFamily="49" charset="0"/>
              </a:rPr>
              <a:t>src</a:t>
            </a:r>
            <a:r>
              <a:rPr lang="en-US" dirty="0" smtClean="0"/>
              <a:t> directory:</a:t>
            </a:r>
          </a:p>
          <a:p>
            <a:pPr lvl="1">
              <a:buNone/>
            </a:pPr>
            <a:r>
              <a:rPr lang="en-US" sz="1600" dirty="0" smtClean="0">
                <a:latin typeface="Courier10 BT" pitchFamily="49" charset="0"/>
              </a:rPr>
              <a:t>C:\JavaBook&gt; </a:t>
            </a:r>
            <a:r>
              <a:rPr lang="en-US" sz="1600" b="1" dirty="0" err="1" smtClean="0">
                <a:latin typeface="Courier10 BT" pitchFamily="49" charset="0"/>
              </a:rPr>
              <a:t>javac</a:t>
            </a:r>
            <a:r>
              <a:rPr lang="en-US" sz="1600" b="1" dirty="0" smtClean="0">
                <a:latin typeface="Courier10 BT" pitchFamily="49" charset="0"/>
              </a:rPr>
              <a:t> -d bin </a:t>
            </a:r>
            <a:r>
              <a:rPr lang="en-US" sz="1600" b="1" dirty="0" err="1" smtClean="0">
                <a:latin typeface="Courier10 BT" pitchFamily="49" charset="0"/>
              </a:rPr>
              <a:t>src</a:t>
            </a:r>
            <a:r>
              <a:rPr lang="en-US" sz="1600" b="1" dirty="0" smtClean="0">
                <a:latin typeface="Courier10 BT" pitchFamily="49" charset="0"/>
              </a:rPr>
              <a:t>\com\</a:t>
            </a:r>
            <a:r>
              <a:rPr lang="en-US" sz="1600" b="1" dirty="0" err="1" smtClean="0">
                <a:latin typeface="Courier10 BT" pitchFamily="49" charset="0"/>
              </a:rPr>
              <a:t>programwithjava</a:t>
            </a:r>
            <a:r>
              <a:rPr lang="en-US" sz="1600" b="1" dirty="0" smtClean="0">
                <a:latin typeface="Courier10 BT" pitchFamily="49" charset="0"/>
              </a:rPr>
              <a:t>\basic\DrawingKit.java  </a:t>
            </a:r>
            <a:r>
              <a:rPr lang="en-US" sz="1600" b="1" dirty="0" err="1" smtClean="0">
                <a:latin typeface="Courier10 BT" pitchFamily="49" charset="0"/>
              </a:rPr>
              <a:t>src</a:t>
            </a:r>
            <a:r>
              <a:rPr lang="en-US" sz="1600" b="1" dirty="0" smtClean="0">
                <a:latin typeface="Courier10 BT" pitchFamily="49" charset="0"/>
              </a:rPr>
              <a:t>\</a:t>
            </a:r>
            <a:r>
              <a:rPr lang="en-US" sz="1600" b="1" dirty="0" err="1" smtClean="0">
                <a:latin typeface="Courier10 BT" pitchFamily="49" charset="0"/>
              </a:rPr>
              <a:t>userdefinedclasses</a:t>
            </a:r>
            <a:r>
              <a:rPr lang="en-US" sz="1600" b="1" dirty="0" smtClean="0">
                <a:latin typeface="Courier10 BT" pitchFamily="49" charset="0"/>
              </a:rPr>
              <a:t>\Lamp.java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dirty="0" smtClean="0"/>
              <a:t>The class file is automatically placed inside the </a:t>
            </a:r>
            <a:r>
              <a:rPr lang="en-US" sz="2000" dirty="0" smtClean="0">
                <a:latin typeface="Courier10 BT" pitchFamily="49" charset="0"/>
              </a:rPr>
              <a:t>bin</a:t>
            </a:r>
            <a:r>
              <a:rPr lang="en-US" dirty="0" smtClean="0"/>
              <a:t> directory in a package hierarchy that is identical to that of the source code file.</a:t>
            </a:r>
          </a:p>
          <a:p>
            <a:r>
              <a:rPr lang="en-US" dirty="0" smtClean="0"/>
              <a:t>To run this program, prefix the package name before the class file name using a dot as separator:</a:t>
            </a:r>
          </a:p>
          <a:p>
            <a:pPr lvl="1">
              <a:buNone/>
            </a:pPr>
            <a:r>
              <a:rPr lang="en-US" sz="1600" dirty="0" smtClean="0">
                <a:latin typeface="Courier10 BT" pitchFamily="49" charset="0"/>
              </a:rPr>
              <a:t>C:\JavaBook&gt; </a:t>
            </a:r>
            <a:r>
              <a:rPr lang="en-US" sz="1600" b="1" dirty="0" smtClean="0">
                <a:latin typeface="Courier10 BT" pitchFamily="49" charset="0"/>
              </a:rPr>
              <a:t>java -</a:t>
            </a:r>
            <a:r>
              <a:rPr lang="en-US" sz="1600" b="1" dirty="0" err="1" smtClean="0">
                <a:latin typeface="Courier10 BT" pitchFamily="49" charset="0"/>
              </a:rPr>
              <a:t>classpath</a:t>
            </a:r>
            <a:r>
              <a:rPr lang="en-US" sz="1600" b="1" dirty="0" smtClean="0">
                <a:latin typeface="Courier10 BT" pitchFamily="49" charset="0"/>
              </a:rPr>
              <a:t> bin </a:t>
            </a:r>
            <a:r>
              <a:rPr lang="en-US" sz="1600" b="1" dirty="0" err="1" smtClean="0">
                <a:latin typeface="Courier10 BT" pitchFamily="49" charset="0"/>
              </a:rPr>
              <a:t>userdefinedclasses.Lamp</a:t>
            </a:r>
            <a:endParaRPr lang="en-US" sz="1600" dirty="0" smtClean="0">
              <a:latin typeface="Courier10 BT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types of access identifiers: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private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public</a:t>
            </a:r>
          </a:p>
          <a:p>
            <a:pPr lvl="1"/>
            <a:r>
              <a:rPr lang="en-US" i="1" dirty="0" smtClean="0"/>
              <a:t>Package-private </a:t>
            </a:r>
            <a:r>
              <a:rPr lang="en-US" dirty="0" smtClean="0"/>
              <a:t>(also called </a:t>
            </a:r>
            <a:r>
              <a:rPr lang="en-US" i="1" dirty="0" smtClean="0"/>
              <a:t>default</a:t>
            </a:r>
            <a:r>
              <a:rPr lang="en-US" dirty="0" smtClean="0"/>
              <a:t>)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protected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top-level class</a:t>
            </a:r>
            <a:r>
              <a:rPr lang="en-US" dirty="0" smtClean="0"/>
              <a:t> (that is, a class not inside another class) is declared using the 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70C0"/>
                </a:solidFill>
              </a:rPr>
              <a:t>package-private </a:t>
            </a:r>
            <a:r>
              <a:rPr lang="en-US" dirty="0" smtClean="0"/>
              <a:t>access modifiers only.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members</a:t>
            </a:r>
            <a:r>
              <a:rPr lang="en-US" dirty="0" smtClean="0"/>
              <a:t> (fields and methods) and constructors in a class can be declared using any of the four modifiers.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private</a:t>
            </a:r>
            <a:r>
              <a:rPr lang="en-US" dirty="0" smtClean="0"/>
              <a:t> Access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sz="2000" dirty="0" smtClean="0">
                <a:latin typeface="Courier10 BT" pitchFamily="49" charset="0"/>
              </a:rPr>
              <a:t>private</a:t>
            </a:r>
            <a:r>
              <a:rPr lang="en-US" dirty="0" smtClean="0"/>
              <a:t> field, method or constructor in a class can only be accessed within that class and not by any other class. </a:t>
            </a:r>
          </a:p>
          <a:p>
            <a:r>
              <a:rPr lang="en-US" dirty="0" smtClean="0"/>
              <a:t>Fields are usually declared as </a:t>
            </a:r>
            <a:r>
              <a:rPr lang="en-US" sz="2000" dirty="0" smtClean="0">
                <a:latin typeface="Courier10 BT" pitchFamily="49" charset="0"/>
              </a:rPr>
              <a:t>private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sz="1800" b="1" dirty="0" smtClean="0">
                <a:latin typeface="Courier10 BT" pitchFamily="49" charset="0"/>
              </a:rPr>
              <a:t>private</a:t>
            </a:r>
            <a:r>
              <a:rPr lang="en-US" sz="1800" dirty="0" smtClean="0">
                <a:latin typeface="Courier10 BT" pitchFamily="49" charset="0"/>
              </a:rPr>
              <a:t> double diameter;</a:t>
            </a:r>
          </a:p>
          <a:p>
            <a:pPr lvl="1">
              <a:buNone/>
            </a:pPr>
            <a:endParaRPr lang="en-US" sz="1800" dirty="0" smtClean="0">
              <a:latin typeface="Courier10 BT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10 BT" pitchFamily="49" charset="0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public</a:t>
            </a:r>
            <a:r>
              <a:rPr lang="en-US" dirty="0" smtClean="0"/>
              <a:t> Access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field, method or constructor is declared as </a:t>
            </a:r>
            <a:r>
              <a:rPr lang="en-US" sz="2000" dirty="0" smtClean="0">
                <a:latin typeface="Courier10 BT" pitchFamily="49" charset="0"/>
              </a:rPr>
              <a:t>public</a:t>
            </a:r>
            <a:r>
              <a:rPr lang="en-US" dirty="0" smtClean="0"/>
              <a:t>, it can be accessed by </a:t>
            </a:r>
            <a:r>
              <a:rPr lang="en-US" dirty="0" smtClean="0">
                <a:solidFill>
                  <a:srgbClr val="0070C0"/>
                </a:solidFill>
              </a:rPr>
              <a:t>all</a:t>
            </a:r>
            <a:r>
              <a:rPr lang="en-US" dirty="0" smtClean="0"/>
              <a:t> classes. </a:t>
            </a:r>
          </a:p>
          <a:p>
            <a:r>
              <a:rPr lang="en-US" dirty="0" smtClean="0"/>
              <a:t>If we declare </a:t>
            </a:r>
            <a:r>
              <a:rPr lang="en-US" sz="2000" dirty="0" smtClean="0">
                <a:latin typeface="Courier10 BT" pitchFamily="49" charset="0"/>
              </a:rPr>
              <a:t>diameter</a:t>
            </a:r>
            <a:r>
              <a:rPr lang="en-US" dirty="0" smtClean="0"/>
              <a:t> as </a:t>
            </a:r>
            <a:r>
              <a:rPr lang="en-US" sz="2000" dirty="0" smtClean="0">
                <a:latin typeface="Courier10 BT" pitchFamily="49" charset="0"/>
              </a:rPr>
              <a:t>public</a:t>
            </a:r>
            <a:r>
              <a:rPr lang="en-US" dirty="0" smtClean="0"/>
              <a:t> inside </a:t>
            </a:r>
            <a:r>
              <a:rPr lang="en-US" sz="2000" dirty="0" smtClean="0">
                <a:latin typeface="Courier10 BT" pitchFamily="49" charset="0"/>
              </a:rPr>
              <a:t>Lamp</a:t>
            </a:r>
            <a:r>
              <a:rPr lang="en-US" dirty="0" smtClean="0"/>
              <a:t>, then we can access it and modify it in a different class:</a:t>
            </a:r>
          </a:p>
          <a:p>
            <a:pPr lvl="1">
              <a:buNone/>
            </a:pPr>
            <a:r>
              <a:rPr lang="en-US" sz="1800" b="1" dirty="0" smtClean="0">
                <a:latin typeface="Courier10 BT" pitchFamily="49" charset="0"/>
              </a:rPr>
              <a:t>public</a:t>
            </a:r>
            <a:r>
              <a:rPr lang="en-US" sz="1800" dirty="0" smtClean="0">
                <a:latin typeface="Courier10 BT" pitchFamily="49" charset="0"/>
              </a:rPr>
              <a:t> double diameter;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package-private Access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no access modifier is specified, the fields, methods and constructors of a class can be accessed only by classes that are in the </a:t>
            </a:r>
            <a:r>
              <a:rPr lang="en-US" i="1" dirty="0" smtClean="0"/>
              <a:t>same</a:t>
            </a:r>
            <a:r>
              <a:rPr lang="en-US" dirty="0" smtClean="0"/>
              <a:t> package as this class. </a:t>
            </a:r>
          </a:p>
          <a:p>
            <a:r>
              <a:rPr lang="en-US" dirty="0" smtClean="0"/>
              <a:t>This type of modifier is also called </a:t>
            </a:r>
            <a:r>
              <a:rPr lang="en-US" b="1" dirty="0" smtClean="0"/>
              <a:t>package access modifier </a:t>
            </a:r>
            <a:r>
              <a:rPr lang="en-US" dirty="0" smtClean="0"/>
              <a:t>or</a:t>
            </a:r>
            <a:r>
              <a:rPr lang="en-US" b="1" dirty="0" smtClean="0"/>
              <a:t> default access modifier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this method </a:t>
            </a:r>
            <a:r>
              <a:rPr lang="en-US" sz="1900" dirty="0" err="1" smtClean="0">
                <a:latin typeface="Courier10 BT" pitchFamily="49" charset="0"/>
              </a:rPr>
              <a:t>printDiameter</a:t>
            </a:r>
            <a:r>
              <a:rPr lang="en-US" dirty="0" smtClean="0"/>
              <a:t> in </a:t>
            </a:r>
            <a:r>
              <a:rPr lang="en-US" sz="1900" dirty="0" smtClean="0">
                <a:latin typeface="Courier10 BT" pitchFamily="49" charset="0"/>
              </a:rPr>
              <a:t>Lamp</a:t>
            </a:r>
            <a:r>
              <a:rPr lang="en-US" dirty="0" smtClean="0"/>
              <a:t> has a default access modifier: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4495800"/>
            <a:ext cx="38862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// method uses a default access modifier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void </a:t>
            </a:r>
            <a:r>
              <a:rPr lang="en-US" sz="1600" dirty="0" err="1" smtClean="0">
                <a:latin typeface="Courier10 BT" pitchFamily="49" charset="0"/>
              </a:rPr>
              <a:t>printDiameter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some code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protected</a:t>
            </a:r>
            <a:r>
              <a:rPr lang="en-US" dirty="0" smtClean="0"/>
              <a:t> Access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 and constructors of a class declared as </a:t>
            </a:r>
            <a:r>
              <a:rPr lang="en-US" sz="2000" dirty="0" smtClean="0">
                <a:latin typeface="Courier10 BT" pitchFamily="49" charset="0"/>
              </a:rPr>
              <a:t>protected</a:t>
            </a:r>
            <a:r>
              <a:rPr lang="en-US" b="1" dirty="0" smtClean="0"/>
              <a:t> </a:t>
            </a:r>
            <a:r>
              <a:rPr lang="en-US" dirty="0" smtClean="0"/>
              <a:t>can be accessed by classes that are in the </a:t>
            </a:r>
            <a:r>
              <a:rPr lang="en-US" i="1" dirty="0" smtClean="0"/>
              <a:t>same</a:t>
            </a:r>
            <a:r>
              <a:rPr lang="en-US" dirty="0" smtClean="0"/>
              <a:t> package as this class. </a:t>
            </a:r>
          </a:p>
          <a:p>
            <a:r>
              <a:rPr lang="en-US" dirty="0" smtClean="0"/>
              <a:t>Also, the protected keyword has a special significance when classes are related using </a:t>
            </a:r>
            <a:r>
              <a:rPr lang="en-US" i="1" dirty="0" smtClean="0"/>
              <a:t>inheritance </a:t>
            </a:r>
            <a:r>
              <a:rPr lang="en-US" dirty="0" smtClean="0"/>
              <a:t>(to be discussed later).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class called </a:t>
            </a:r>
            <a:r>
              <a:rPr lang="en-US" sz="2000" dirty="0" smtClean="0">
                <a:latin typeface="Courier10 BT" pitchFamily="49" charset="0"/>
              </a:rPr>
              <a:t>Ball</a:t>
            </a:r>
            <a:r>
              <a:rPr lang="en-US" dirty="0" smtClean="0"/>
              <a:t> that contains the following fields:</a:t>
            </a:r>
          </a:p>
          <a:p>
            <a:pPr lvl="1"/>
            <a:r>
              <a:rPr lang="en-US" sz="1800" b="1" dirty="0" smtClean="0">
                <a:latin typeface="Courier10 BT" pitchFamily="49" charset="0"/>
              </a:rPr>
              <a:t>x</a:t>
            </a:r>
            <a:r>
              <a:rPr lang="en-US" dirty="0" smtClean="0"/>
              <a:t>, </a:t>
            </a:r>
            <a:r>
              <a:rPr lang="en-US" sz="1800" b="1" dirty="0" smtClean="0">
                <a:latin typeface="Courier10 BT" pitchFamily="49" charset="0"/>
              </a:rPr>
              <a:t>y</a:t>
            </a:r>
            <a:r>
              <a:rPr lang="en-US" dirty="0" smtClean="0"/>
              <a:t>: describe the current position of the ball</a:t>
            </a:r>
          </a:p>
          <a:p>
            <a:pPr lvl="1"/>
            <a:r>
              <a:rPr lang="en-US" sz="1800" b="1" dirty="0" smtClean="0">
                <a:latin typeface="Courier10 BT" pitchFamily="49" charset="0"/>
              </a:rPr>
              <a:t>width</a:t>
            </a:r>
            <a:r>
              <a:rPr lang="en-US" dirty="0" smtClean="0"/>
              <a:t>: ball’s diameter</a:t>
            </a:r>
          </a:p>
          <a:p>
            <a:pPr lvl="1"/>
            <a:r>
              <a:rPr lang="en-US" sz="1800" b="1" dirty="0" err="1" smtClean="0">
                <a:latin typeface="Courier10 BT" pitchFamily="49" charset="0"/>
              </a:rPr>
              <a:t>speedX</a:t>
            </a:r>
            <a:r>
              <a:rPr lang="en-US" dirty="0" smtClean="0"/>
              <a:t>, </a:t>
            </a:r>
            <a:r>
              <a:rPr lang="en-US" sz="1800" b="1" dirty="0" err="1" smtClean="0">
                <a:latin typeface="Courier10 BT" pitchFamily="49" charset="0"/>
              </a:rPr>
              <a:t>speedY</a:t>
            </a:r>
            <a:r>
              <a:rPr lang="en-US" dirty="0" smtClean="0"/>
              <a:t>: describe the speed of the ball (in pixels per second) along the </a:t>
            </a:r>
            <a:r>
              <a:rPr lang="en-US" sz="1800" dirty="0" smtClean="0">
                <a:latin typeface="Courier10 BT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sz="1800" dirty="0" smtClean="0">
                <a:latin typeface="Courier10 BT" pitchFamily="49" charset="0"/>
              </a:rPr>
              <a:t>y</a:t>
            </a:r>
            <a:r>
              <a:rPr lang="en-US" dirty="0" smtClean="0"/>
              <a:t> axis, respectively.</a:t>
            </a:r>
          </a:p>
          <a:p>
            <a:pPr lvl="1"/>
            <a:r>
              <a:rPr lang="en-US" dirty="0" smtClean="0"/>
              <a:t> </a:t>
            </a:r>
            <a:r>
              <a:rPr lang="en-US" sz="1800" b="1" dirty="0" smtClean="0">
                <a:latin typeface="Courier10 BT" pitchFamily="49" charset="0"/>
              </a:rPr>
              <a:t>direction</a:t>
            </a:r>
            <a:r>
              <a:rPr lang="en-US" dirty="0" smtClean="0"/>
              <a:t>: current direction of the ball, which is either 1 for UP or 0 for DOWN.</a:t>
            </a:r>
          </a:p>
          <a:p>
            <a:r>
              <a:rPr lang="en-US" dirty="0" smtClean="0"/>
              <a:t>Add the following method and constructor to </a:t>
            </a:r>
            <a:r>
              <a:rPr lang="en-US" sz="2000" dirty="0" smtClean="0">
                <a:latin typeface="Courier10 BT" pitchFamily="49" charset="0"/>
              </a:rPr>
              <a:t>Ball</a:t>
            </a:r>
            <a:r>
              <a:rPr lang="en-US" dirty="0" smtClean="0"/>
              <a:t>:</a:t>
            </a:r>
          </a:p>
          <a:p>
            <a:pPr lvl="1"/>
            <a:r>
              <a:rPr lang="en-US" sz="1800" b="1" dirty="0" smtClean="0">
                <a:latin typeface="Courier10 BT" pitchFamily="49" charset="0"/>
              </a:rPr>
              <a:t>public void step(float </a:t>
            </a:r>
            <a:r>
              <a:rPr lang="en-US" sz="1800" b="1" dirty="0" err="1" smtClean="0">
                <a:latin typeface="Courier10 BT" pitchFamily="49" charset="0"/>
              </a:rPr>
              <a:t>timeInterval</a:t>
            </a:r>
            <a:r>
              <a:rPr lang="en-US" sz="1800" b="1" dirty="0" smtClean="0">
                <a:latin typeface="Courier10 BT" pitchFamily="49" charset="0"/>
              </a:rPr>
              <a:t>)</a:t>
            </a:r>
            <a:r>
              <a:rPr lang="en-US" sz="1800" dirty="0" smtClean="0">
                <a:latin typeface="Courier10 BT" pitchFamily="49" charset="0"/>
              </a:rPr>
              <a:t>—a </a:t>
            </a:r>
            <a:r>
              <a:rPr lang="en-US" dirty="0" smtClean="0"/>
              <a:t>method that updates the current position of the ball based on its speed and the distance traveled in the specified time interval. </a:t>
            </a:r>
          </a:p>
          <a:p>
            <a:pPr lvl="1"/>
            <a:r>
              <a:rPr lang="en-US" dirty="0" smtClean="0"/>
              <a:t>A constructor without parameters to initialize </a:t>
            </a:r>
            <a:r>
              <a:rPr lang="en-US" sz="1800" dirty="0" smtClean="0">
                <a:latin typeface="Courier10 BT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sz="1800" dirty="0" smtClean="0">
                <a:latin typeface="Courier10 BT" pitchFamily="49" charset="0"/>
              </a:rPr>
              <a:t>y</a:t>
            </a:r>
            <a:r>
              <a:rPr lang="en-US" dirty="0" smtClean="0"/>
              <a:t> to 0; </a:t>
            </a:r>
            <a:r>
              <a:rPr lang="en-US" sz="1800" dirty="0" smtClean="0">
                <a:latin typeface="Courier10 BT" pitchFamily="49" charset="0"/>
              </a:rPr>
              <a:t>width</a:t>
            </a:r>
            <a:r>
              <a:rPr lang="en-US" dirty="0" smtClean="0"/>
              <a:t> to 40; </a:t>
            </a:r>
            <a:r>
              <a:rPr lang="en-US" sz="1800" dirty="0" err="1" smtClean="0">
                <a:latin typeface="Courier10 BT" pitchFamily="49" charset="0"/>
              </a:rPr>
              <a:t>speedX</a:t>
            </a:r>
            <a:r>
              <a:rPr lang="en-US" dirty="0" smtClean="0"/>
              <a:t> and </a:t>
            </a:r>
            <a:r>
              <a:rPr lang="en-US" sz="1800" dirty="0" err="1" smtClean="0">
                <a:latin typeface="Courier10 BT" pitchFamily="49" charset="0"/>
              </a:rPr>
              <a:t>speedY</a:t>
            </a:r>
            <a:r>
              <a:rPr lang="en-US" dirty="0" smtClean="0"/>
              <a:t> to 100; and </a:t>
            </a:r>
            <a:r>
              <a:rPr lang="en-US" sz="1800" dirty="0" smtClean="0">
                <a:latin typeface="Courier10 BT" pitchFamily="49" charset="0"/>
              </a:rPr>
              <a:t>direction</a:t>
            </a:r>
            <a:r>
              <a:rPr lang="en-US" dirty="0" smtClean="0"/>
              <a:t> to 1.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Exercise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1447800"/>
            <a:ext cx="5867400" cy="48320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400" b="1" dirty="0" smtClean="0">
                <a:latin typeface="Courier10 BT" pitchFamily="49" charset="0"/>
              </a:rPr>
              <a:t>public</a:t>
            </a:r>
            <a:r>
              <a:rPr lang="en-US" sz="1400" dirty="0" smtClean="0">
                <a:latin typeface="Courier10 BT" pitchFamily="49" charset="0"/>
              </a:rPr>
              <a:t> class Ball {	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private</a:t>
            </a:r>
            <a:r>
              <a:rPr lang="en-US" sz="1400" dirty="0" smtClean="0">
                <a:latin typeface="Courier10 BT" pitchFamily="49" charset="0"/>
              </a:rPr>
              <a:t> float x; 	// x-coordinate of ball’s position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private</a:t>
            </a:r>
            <a:r>
              <a:rPr lang="en-US" sz="1400" dirty="0" smtClean="0">
                <a:latin typeface="Courier10 BT" pitchFamily="49" charset="0"/>
              </a:rPr>
              <a:t> float y; 	// y-coordinate of ball’s position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private</a:t>
            </a:r>
            <a:r>
              <a:rPr lang="en-US" sz="1400" dirty="0" smtClean="0">
                <a:latin typeface="Courier10 BT" pitchFamily="49" charset="0"/>
              </a:rPr>
              <a:t> float </a:t>
            </a:r>
            <a:r>
              <a:rPr lang="en-US" sz="1400" dirty="0" err="1" smtClean="0">
                <a:latin typeface="Courier10 BT" pitchFamily="49" charset="0"/>
              </a:rPr>
              <a:t>speedX</a:t>
            </a:r>
            <a:r>
              <a:rPr lang="en-US" sz="1400" dirty="0" smtClean="0">
                <a:latin typeface="Courier10 BT" pitchFamily="49" charset="0"/>
              </a:rPr>
              <a:t>; 	// speed of ball in pixels/second along x-axis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private</a:t>
            </a:r>
            <a:r>
              <a:rPr lang="en-US" sz="1400" dirty="0" smtClean="0">
                <a:latin typeface="Courier10 BT" pitchFamily="49" charset="0"/>
              </a:rPr>
              <a:t> float </a:t>
            </a:r>
            <a:r>
              <a:rPr lang="en-US" sz="1400" dirty="0" err="1" smtClean="0">
                <a:latin typeface="Courier10 BT" pitchFamily="49" charset="0"/>
              </a:rPr>
              <a:t>speedY</a:t>
            </a:r>
            <a:r>
              <a:rPr lang="en-US" sz="1400" dirty="0" smtClean="0">
                <a:latin typeface="Courier10 BT" pitchFamily="49" charset="0"/>
              </a:rPr>
              <a:t>; 	// speed of ball in pixels/second along y-axis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private</a:t>
            </a:r>
            <a:r>
              <a:rPr lang="en-US" sz="1400" dirty="0" smtClean="0">
                <a:latin typeface="Courier10 BT" pitchFamily="49" charset="0"/>
              </a:rPr>
              <a:t> int direction; 	// direction = 0 (UP) or 1 (DOWN)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private</a:t>
            </a:r>
            <a:r>
              <a:rPr lang="en-US" sz="1400" dirty="0" smtClean="0">
                <a:latin typeface="Courier10 BT" pitchFamily="49" charset="0"/>
              </a:rPr>
              <a:t> float width; 	// ball's width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 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// constructor without parameters		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public</a:t>
            </a:r>
            <a:r>
              <a:rPr lang="en-US" sz="1400" dirty="0" smtClean="0">
                <a:latin typeface="Courier10 BT" pitchFamily="49" charset="0"/>
              </a:rPr>
              <a:t> Ball() {		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setWidth</a:t>
            </a:r>
            <a:r>
              <a:rPr lang="en-US" sz="1400" dirty="0" smtClean="0">
                <a:latin typeface="Courier10 BT" pitchFamily="49" charset="0"/>
              </a:rPr>
              <a:t>(40);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x = y = 0;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speedX</a:t>
            </a:r>
            <a:r>
              <a:rPr lang="en-US" sz="1400" dirty="0" smtClean="0">
                <a:latin typeface="Courier10 BT" pitchFamily="49" charset="0"/>
              </a:rPr>
              <a:t> = 100;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speedY</a:t>
            </a:r>
            <a:r>
              <a:rPr lang="en-US" sz="1400" dirty="0" smtClean="0">
                <a:latin typeface="Courier10 BT" pitchFamily="49" charset="0"/>
              </a:rPr>
              <a:t> = 200;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direction = 1;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}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		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public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b="1" dirty="0" smtClean="0">
                <a:latin typeface="Courier10 BT" pitchFamily="49" charset="0"/>
              </a:rPr>
              <a:t>void</a:t>
            </a:r>
            <a:r>
              <a:rPr lang="en-US" sz="1400" dirty="0" smtClean="0">
                <a:latin typeface="Courier10 BT" pitchFamily="49" charset="0"/>
              </a:rPr>
              <a:t> step(float </a:t>
            </a:r>
            <a:r>
              <a:rPr lang="en-US" sz="1400" dirty="0" err="1" smtClean="0">
                <a:latin typeface="Courier10 BT" pitchFamily="49" charset="0"/>
              </a:rPr>
              <a:t>timeInterval</a:t>
            </a:r>
            <a:r>
              <a:rPr lang="en-US" sz="1400" dirty="0" smtClean="0">
                <a:latin typeface="Courier10 BT" pitchFamily="49" charset="0"/>
              </a:rPr>
              <a:t>) {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x += </a:t>
            </a:r>
            <a:r>
              <a:rPr lang="en-US" sz="1400" dirty="0" err="1" smtClean="0">
                <a:latin typeface="Courier10 BT" pitchFamily="49" charset="0"/>
              </a:rPr>
              <a:t>speedX</a:t>
            </a:r>
            <a:r>
              <a:rPr lang="en-US" sz="1400" dirty="0" smtClean="0">
                <a:latin typeface="Courier10 BT" pitchFamily="49" charset="0"/>
              </a:rPr>
              <a:t> * </a:t>
            </a:r>
            <a:r>
              <a:rPr lang="en-US" sz="1400" dirty="0" err="1" smtClean="0">
                <a:latin typeface="Courier10 BT" pitchFamily="49" charset="0"/>
              </a:rPr>
              <a:t>timeInterval</a:t>
            </a:r>
            <a:r>
              <a:rPr lang="en-US" sz="14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  y += </a:t>
            </a:r>
            <a:r>
              <a:rPr lang="en-US" sz="1400" dirty="0" err="1" smtClean="0">
                <a:latin typeface="Courier10 BT" pitchFamily="49" charset="0"/>
              </a:rPr>
              <a:t>speedY</a:t>
            </a:r>
            <a:r>
              <a:rPr lang="en-US" sz="1400" dirty="0" smtClean="0">
                <a:latin typeface="Courier10 BT" pitchFamily="49" charset="0"/>
              </a:rPr>
              <a:t> * </a:t>
            </a:r>
            <a:r>
              <a:rPr lang="en-US" sz="1400" dirty="0" err="1" smtClean="0">
                <a:latin typeface="Courier10 BT" pitchFamily="49" charset="0"/>
              </a:rPr>
              <a:t>timeInterval</a:t>
            </a:r>
            <a:r>
              <a:rPr lang="en-US" sz="14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  } </a:t>
            </a:r>
          </a:p>
          <a:p>
            <a:pPr marL="0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Values to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latin typeface="Courier10 BT" pitchFamily="49" charset="0"/>
              </a:rPr>
              <a:t>Lamp</a:t>
            </a:r>
            <a:r>
              <a:rPr lang="en-US" dirty="0" smtClean="0"/>
              <a:t> object called </a:t>
            </a:r>
            <a:r>
              <a:rPr lang="en-US" dirty="0" smtClean="0">
                <a:latin typeface="Courier10 BT" pitchFamily="49" charset="0"/>
              </a:rPr>
              <a:t>lamp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Lamp </a:t>
            </a:r>
            <a:r>
              <a:rPr lang="en-US" sz="1800" dirty="0" err="1" smtClean="0">
                <a:latin typeface="Courier10 BT" pitchFamily="49" charset="0"/>
              </a:rPr>
              <a:t>lamp</a:t>
            </a:r>
            <a:r>
              <a:rPr lang="en-US" sz="1800" dirty="0" smtClean="0">
                <a:latin typeface="Courier10 BT" pitchFamily="49" charset="0"/>
              </a:rPr>
              <a:t> = new Lamp();</a:t>
            </a:r>
          </a:p>
          <a:p>
            <a:r>
              <a:rPr lang="en-US" dirty="0" smtClean="0"/>
              <a:t>Assign a value of 3.0 to </a:t>
            </a:r>
            <a:r>
              <a:rPr lang="en-US" dirty="0" smtClean="0">
                <a:latin typeface="Courier10 BT" pitchFamily="49" charset="0"/>
              </a:rPr>
              <a:t>lamp</a:t>
            </a:r>
            <a:r>
              <a:rPr lang="en-US" dirty="0" smtClean="0"/>
              <a:t>’s </a:t>
            </a:r>
            <a:r>
              <a:rPr lang="en-US" dirty="0" smtClean="0">
                <a:latin typeface="Courier10 BT" pitchFamily="49" charset="0"/>
              </a:rPr>
              <a:t>diameter</a:t>
            </a:r>
            <a:r>
              <a:rPr lang="en-US" dirty="0" smtClean="0"/>
              <a:t> field: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lamp.diameter</a:t>
            </a:r>
            <a:r>
              <a:rPr lang="en-US" sz="1800" dirty="0" smtClean="0">
                <a:latin typeface="Courier10 BT" pitchFamily="49" charset="0"/>
              </a:rPr>
              <a:t> = 3.0;</a:t>
            </a:r>
          </a:p>
          <a:p>
            <a:r>
              <a:rPr lang="en-US" dirty="0" smtClean="0"/>
              <a:t>Other fields can be assigned values similarly: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lamp.wattage</a:t>
            </a:r>
            <a:r>
              <a:rPr lang="en-US" sz="1800" dirty="0" smtClean="0">
                <a:latin typeface="Courier10 BT" pitchFamily="49" charset="0"/>
              </a:rPr>
              <a:t> = 50;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lamp.lighted</a:t>
            </a:r>
            <a:r>
              <a:rPr lang="en-US" sz="1800" dirty="0" smtClean="0">
                <a:latin typeface="Courier10 BT" pitchFamily="49" charset="0"/>
              </a:rPr>
              <a:t> = true;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static field</a:t>
            </a:r>
            <a:r>
              <a:rPr lang="en-US" dirty="0" smtClean="0"/>
              <a:t> (also called a </a:t>
            </a:r>
            <a:r>
              <a:rPr lang="en-US" b="1" dirty="0" smtClean="0"/>
              <a:t>class variable</a:t>
            </a:r>
            <a:r>
              <a:rPr lang="en-US" dirty="0" smtClean="0"/>
              <a:t>) is a field that does not belong to any particular instance of a class; instead, it is shared among all instances of that class. </a:t>
            </a:r>
          </a:p>
          <a:p>
            <a:r>
              <a:rPr lang="en-US" dirty="0" smtClean="0"/>
              <a:t>If an instance changes the value of a static field, all instances of that class see the same updated value. 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static</a:t>
            </a:r>
            <a:r>
              <a:rPr lang="en-US" dirty="0" smtClean="0"/>
              <a:t> keyword is used to declare a static field.</a:t>
            </a:r>
          </a:p>
          <a:p>
            <a:r>
              <a:rPr lang="en-US" dirty="0" smtClean="0"/>
              <a:t>A common use for class variables is to keep track of the number of instances of a class.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output of the following program?</a:t>
            </a:r>
          </a:p>
          <a:p>
            <a:pPr lvl="1">
              <a:buNone/>
            </a:pPr>
            <a:endParaRPr lang="en-US" sz="17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2057400"/>
            <a:ext cx="5943600" cy="32932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StaticDemo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static</a:t>
            </a:r>
            <a:r>
              <a:rPr lang="en-US" sz="1600" dirty="0" smtClean="0">
                <a:latin typeface="Courier10 BT" pitchFamily="49" charset="0"/>
              </a:rPr>
              <a:t> int </a:t>
            </a:r>
            <a:r>
              <a:rPr lang="en-US" sz="1600" dirty="0" err="1" smtClean="0">
                <a:latin typeface="Courier10 BT" pitchFamily="49" charset="0"/>
              </a:rPr>
              <a:t>staticField</a:t>
            </a:r>
            <a:r>
              <a:rPr lang="en-US" sz="1600" dirty="0" smtClean="0">
                <a:latin typeface="Courier10 BT" pitchFamily="49" charset="0"/>
              </a:rPr>
              <a:t>; 		// static field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int </a:t>
            </a:r>
            <a:r>
              <a:rPr lang="en-US" sz="1600" dirty="0" err="1" smtClean="0">
                <a:latin typeface="Courier10 BT" pitchFamily="49" charset="0"/>
              </a:rPr>
              <a:t>instanceField</a:t>
            </a:r>
            <a:r>
              <a:rPr lang="en-US" sz="1600" dirty="0" smtClean="0">
                <a:latin typeface="Courier10 BT" pitchFamily="49" charset="0"/>
              </a:rPr>
              <a:t>;  			// instance field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static void main(String 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 ){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StaticDemo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sd1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StaticDemo</a:t>
            </a:r>
            <a:r>
              <a:rPr lang="en-US" sz="1600" dirty="0" smtClean="0">
                <a:latin typeface="Courier10 BT" pitchFamily="49" charset="0"/>
              </a:rPr>
              <a:t>(); 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StaticDemo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sd2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StaticDemo</a:t>
            </a:r>
            <a:r>
              <a:rPr lang="en-US" sz="1600" dirty="0" smtClean="0">
                <a:latin typeface="Courier10 BT" pitchFamily="49" charset="0"/>
              </a:rPr>
              <a:t>();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sd1.staticField</a:t>
            </a:r>
            <a:r>
              <a:rPr lang="en-US" sz="1600" dirty="0" smtClean="0">
                <a:latin typeface="Courier10 BT" pitchFamily="49" charset="0"/>
              </a:rPr>
              <a:t> = 102;   // </a:t>
            </a:r>
            <a:r>
              <a:rPr lang="en-US" sz="1600" dirty="0" err="1" smtClean="0">
                <a:latin typeface="Courier10 BT" pitchFamily="49" charset="0"/>
              </a:rPr>
              <a:t>sd1</a:t>
            </a:r>
            <a:r>
              <a:rPr lang="en-US" sz="1600" dirty="0" smtClean="0">
                <a:latin typeface="Courier10 BT" pitchFamily="49" charset="0"/>
              </a:rPr>
              <a:t> modifies </a:t>
            </a:r>
            <a:r>
              <a:rPr lang="en-US" sz="1600" dirty="0" err="1" smtClean="0">
                <a:latin typeface="Courier10 BT" pitchFamily="49" charset="0"/>
              </a:rPr>
              <a:t>staticField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sd1.instanceField</a:t>
            </a:r>
            <a:r>
              <a:rPr lang="en-US" sz="1600" dirty="0" smtClean="0">
                <a:latin typeface="Courier10 BT" pitchFamily="49" charset="0"/>
              </a:rPr>
              <a:t> = 103; // </a:t>
            </a:r>
            <a:r>
              <a:rPr lang="en-US" sz="1600" dirty="0" err="1" smtClean="0">
                <a:latin typeface="Courier10 BT" pitchFamily="49" charset="0"/>
              </a:rPr>
              <a:t>sd1</a:t>
            </a:r>
            <a:r>
              <a:rPr lang="en-US" sz="1600" dirty="0" smtClean="0">
                <a:latin typeface="Courier10 BT" pitchFamily="49" charset="0"/>
              </a:rPr>
              <a:t> modifies </a:t>
            </a:r>
            <a:r>
              <a:rPr lang="en-US" sz="1600" dirty="0" err="1" smtClean="0">
                <a:latin typeface="Courier10 BT" pitchFamily="49" charset="0"/>
              </a:rPr>
              <a:t>instanceField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</a:t>
            </a:r>
            <a:r>
              <a:rPr lang="en-US" sz="1600" dirty="0" err="1" smtClean="0">
                <a:latin typeface="Courier10 BT" pitchFamily="49" charset="0"/>
              </a:rPr>
              <a:t>sd2.staticField</a:t>
            </a:r>
            <a:r>
              <a:rPr lang="en-US" sz="1600" dirty="0" smtClean="0">
                <a:latin typeface="Courier10 BT" pitchFamily="49" charset="0"/>
              </a:rPr>
              <a:t> = "+</a:t>
            </a:r>
            <a:r>
              <a:rPr lang="en-US" sz="1600" dirty="0" err="1" smtClean="0">
                <a:latin typeface="Courier10 BT" pitchFamily="49" charset="0"/>
              </a:rPr>
              <a:t>sd2.staticField</a:t>
            </a:r>
            <a:r>
              <a:rPr lang="en-US" sz="1600" dirty="0" smtClean="0">
                <a:latin typeface="Courier10 BT" pitchFamily="49" charset="0"/>
              </a:rPr>
              <a:t>);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</a:t>
            </a:r>
            <a:r>
              <a:rPr lang="en-US" sz="1600" dirty="0" err="1" smtClean="0">
                <a:latin typeface="Courier10 BT" pitchFamily="49" charset="0"/>
              </a:rPr>
              <a:t>sd2.instanceField</a:t>
            </a:r>
            <a:r>
              <a:rPr lang="en-US" sz="1600" dirty="0" smtClean="0">
                <a:latin typeface="Courier10 BT" pitchFamily="49" charset="0"/>
              </a:rPr>
              <a:t> = "+</a:t>
            </a:r>
            <a:r>
              <a:rPr lang="en-US" sz="1600" dirty="0" err="1" smtClean="0">
                <a:latin typeface="Courier10 BT" pitchFamily="49" charset="0"/>
              </a:rPr>
              <a:t>sd2.instanceField</a:t>
            </a:r>
            <a:r>
              <a:rPr lang="en-US" sz="1600" dirty="0" smtClean="0">
                <a:latin typeface="Courier10 BT" pitchFamily="49" charset="0"/>
              </a:rPr>
              <a:t>);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Static methods </a:t>
            </a:r>
            <a:r>
              <a:rPr lang="en-US" dirty="0" smtClean="0"/>
              <a:t>or</a:t>
            </a:r>
            <a:r>
              <a:rPr lang="en-US" b="1" dirty="0" smtClean="0"/>
              <a:t> class methods </a:t>
            </a:r>
            <a:r>
              <a:rPr lang="en-US" dirty="0" smtClean="0"/>
              <a:t>are different in that they are not called by an object of the class. </a:t>
            </a:r>
          </a:p>
          <a:p>
            <a:r>
              <a:rPr lang="en-US" dirty="0" smtClean="0"/>
              <a:t>A static method can be used to get the value of static fields.</a:t>
            </a:r>
          </a:p>
          <a:p>
            <a:r>
              <a:rPr lang="en-US" dirty="0" smtClean="0"/>
              <a:t>Declare a static method by prefixing the </a:t>
            </a:r>
            <a:r>
              <a:rPr lang="en-US" sz="2000" dirty="0" smtClean="0">
                <a:latin typeface="Courier10 BT" pitchFamily="49" charset="0"/>
              </a:rPr>
              <a:t>static</a:t>
            </a:r>
            <a:r>
              <a:rPr lang="en-US" dirty="0" smtClean="0"/>
              <a:t> keyword </a:t>
            </a:r>
            <a:r>
              <a:rPr lang="en-US" dirty="0" smtClean="0">
                <a:solidFill>
                  <a:srgbClr val="0070C0"/>
                </a:solidFill>
              </a:rPr>
              <a:t>before</a:t>
            </a:r>
            <a:r>
              <a:rPr lang="en-US" dirty="0" smtClean="0"/>
              <a:t> the return type in the method declaration: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886200"/>
            <a:ext cx="26670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static</a:t>
            </a:r>
            <a:r>
              <a:rPr lang="en-US" sz="1600" dirty="0" smtClean="0">
                <a:latin typeface="Courier10 BT" pitchFamily="49" charset="0"/>
              </a:rPr>
              <a:t> int </a:t>
            </a:r>
            <a:r>
              <a:rPr lang="en-US" sz="1600" dirty="0" err="1" smtClean="0">
                <a:latin typeface="Courier10 BT" pitchFamily="49" charset="0"/>
              </a:rPr>
              <a:t>someMethod</a:t>
            </a:r>
            <a:r>
              <a:rPr lang="en-US" sz="1600" dirty="0" smtClean="0">
                <a:latin typeface="Courier10 BT" pitchFamily="49" charset="0"/>
              </a:rPr>
              <a:t> ()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code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this returns the value of the static field </a:t>
            </a:r>
            <a:r>
              <a:rPr lang="en-US" sz="2000" dirty="0" err="1" smtClean="0">
                <a:latin typeface="Courier10 BT" pitchFamily="49" charset="0"/>
              </a:rPr>
              <a:t>numberOfObjects</a:t>
            </a:r>
            <a:r>
              <a:rPr lang="en-US" dirty="0" smtClean="0"/>
              <a:t> in </a:t>
            </a:r>
            <a:r>
              <a:rPr lang="en-US" sz="2000" dirty="0" smtClean="0">
                <a:latin typeface="Courier10 BT" pitchFamily="49" charset="0"/>
              </a:rPr>
              <a:t>Lamp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Invoke static methods using the </a:t>
            </a:r>
            <a:r>
              <a:rPr lang="en-US" i="1" dirty="0" smtClean="0"/>
              <a:t>class </a:t>
            </a:r>
            <a:r>
              <a:rPr lang="en-US" dirty="0" smtClean="0"/>
              <a:t>name and not the instance name:</a:t>
            </a:r>
          </a:p>
          <a:p>
            <a:pPr lvl="1">
              <a:buNone/>
            </a:pPr>
            <a:r>
              <a:rPr lang="en-US" sz="1800" b="1" dirty="0" err="1" smtClean="0">
                <a:latin typeface="Courier10 BT" pitchFamily="49" charset="0"/>
              </a:rPr>
              <a:t>Lamp</a:t>
            </a:r>
            <a:r>
              <a:rPr lang="en-US" sz="1800" dirty="0" err="1" smtClean="0">
                <a:latin typeface="Courier10 BT" pitchFamily="49" charset="0"/>
              </a:rPr>
              <a:t>.getNumberOfObjects</a:t>
            </a:r>
            <a:r>
              <a:rPr lang="en-US" sz="1800" dirty="0" smtClean="0">
                <a:latin typeface="Courier10 BT" pitchFamily="49" charset="0"/>
              </a:rPr>
              <a:t>();</a:t>
            </a:r>
          </a:p>
          <a:p>
            <a:r>
              <a:rPr lang="en-US" dirty="0" smtClean="0"/>
              <a:t>A static method cannot be used to modify instance fields or call other instance methods in that class.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438400"/>
            <a:ext cx="43434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static int </a:t>
            </a:r>
            <a:r>
              <a:rPr lang="en-US" sz="1600" b="1" dirty="0" err="1" smtClean="0">
                <a:latin typeface="Courier10 BT" pitchFamily="49" charset="0"/>
              </a:rPr>
              <a:t>getNumberOfObjects</a:t>
            </a:r>
            <a:r>
              <a:rPr lang="en-US" sz="1600" b="1" dirty="0" smtClean="0">
                <a:latin typeface="Courier10 BT" pitchFamily="49" charset="0"/>
              </a:rPr>
              <a:t> () {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return </a:t>
            </a:r>
            <a:r>
              <a:rPr lang="en-US" sz="1600" dirty="0" err="1" smtClean="0">
                <a:latin typeface="Courier10 BT" pitchFamily="49" charset="0"/>
              </a:rPr>
              <a:t>numberOfObjects</a:t>
            </a:r>
            <a:r>
              <a:rPr lang="en-US" sz="1600" dirty="0" smtClean="0">
                <a:latin typeface="Courier10 BT" pitchFamily="49" charset="0"/>
              </a:rPr>
              <a:t>; </a:t>
            </a: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}</a:t>
            </a:r>
            <a:endParaRPr lang="en-US" sz="1600" dirty="0" smtClean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10 BT" pitchFamily="49" charset="0"/>
              </a:rPr>
              <a:t>String.format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static method in the </a:t>
            </a:r>
            <a:r>
              <a:rPr lang="en-US" sz="1800" dirty="0" smtClean="0">
                <a:latin typeface="Courier10 BT" pitchFamily="49" charset="0"/>
              </a:rPr>
              <a:t>String</a:t>
            </a:r>
            <a:r>
              <a:rPr lang="en-US" dirty="0" smtClean="0"/>
              <a:t> class used for formatting data.</a:t>
            </a:r>
          </a:p>
          <a:p>
            <a:r>
              <a:rPr lang="en-US" dirty="0" smtClean="0"/>
              <a:t>It can have any number of arguments, but the first argument is always a </a:t>
            </a:r>
            <a:r>
              <a:rPr lang="en-US" b="1" dirty="0" smtClean="0"/>
              <a:t>format string</a:t>
            </a:r>
            <a:r>
              <a:rPr lang="en-US" dirty="0" smtClean="0"/>
              <a:t> containing </a:t>
            </a:r>
            <a:r>
              <a:rPr lang="en-US" b="1" dirty="0" smtClean="0"/>
              <a:t>format </a:t>
            </a:r>
            <a:r>
              <a:rPr lang="en-US" b="1" dirty="0" err="1" smtClean="0"/>
              <a:t>specifiers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format specifier </a:t>
            </a:r>
            <a:r>
              <a:rPr lang="en-US" dirty="0" smtClean="0">
                <a:latin typeface="Courier10 BT" pitchFamily="49" charset="0"/>
              </a:rPr>
              <a:t>%f </a:t>
            </a:r>
            <a:r>
              <a:rPr lang="en-US" dirty="0" smtClean="0"/>
              <a:t>acts as a placeholder in the format string for the second argument </a:t>
            </a:r>
            <a:r>
              <a:rPr lang="en-US" dirty="0" err="1" smtClean="0">
                <a:latin typeface="Courier10 BT" pitchFamily="49" charset="0"/>
              </a:rPr>
              <a:t>val1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When the program is run, the value of </a:t>
            </a:r>
            <a:r>
              <a:rPr lang="en-US" sz="1900" dirty="0" err="1" smtClean="0">
                <a:latin typeface="Courier10 BT" pitchFamily="49" charset="0"/>
              </a:rPr>
              <a:t>val1</a:t>
            </a:r>
            <a:r>
              <a:rPr lang="en-US" dirty="0" smtClean="0"/>
              <a:t> will be substituted in the place of </a:t>
            </a:r>
            <a:r>
              <a:rPr lang="en-US" sz="1900" dirty="0" smtClean="0">
                <a:latin typeface="Courier10 BT" pitchFamily="49" charset="0"/>
              </a:rPr>
              <a:t>%f</a:t>
            </a:r>
            <a:r>
              <a:rPr lang="en-US" dirty="0" smtClean="0"/>
              <a:t>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54</a:t>
            </a:fld>
            <a:endParaRPr lang="en-US" dirty="0"/>
          </a:p>
        </p:txBody>
      </p:sp>
      <p:sp>
        <p:nvSpPr>
          <p:cNvPr id="1027" name="AutoShape 3"/>
          <p:cNvSpPr>
            <a:spLocks/>
          </p:cNvSpPr>
          <p:nvPr/>
        </p:nvSpPr>
        <p:spPr bwMode="auto">
          <a:xfrm rot="5400000">
            <a:off x="4038600" y="3124200"/>
            <a:ext cx="152400" cy="1371600"/>
          </a:xfrm>
          <a:prstGeom prst="rightBrace">
            <a:avLst>
              <a:gd name="adj1" fmla="val 7627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657600" y="3886200"/>
            <a:ext cx="1600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format string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95400" y="3352800"/>
            <a:ext cx="541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  <a:cs typeface="Arial" pitchFamily="34" charset="0"/>
              </a:rPr>
              <a:t>String s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10 BT" pitchFamily="49" charset="0"/>
                <a:cs typeface="Arial" pitchFamily="34" charset="0"/>
              </a:rPr>
              <a:t>String.format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  <a:cs typeface="Arial" pitchFamily="34" charset="0"/>
              </a:rPr>
              <a:t>("Value is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10 BT" pitchFamily="49" charset="0"/>
                <a:cs typeface="Arial" pitchFamily="34" charset="0"/>
              </a:rPr>
              <a:t>%f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  <a:cs typeface="Arial" pitchFamily="34" charset="0"/>
              </a:rPr>
              <a:t>",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  <a:cs typeface="Arial" pitchFamily="34" charset="0"/>
              </a:rPr>
              <a:t>val1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10 BT" pitchFamily="49" charset="0"/>
                <a:cs typeface="Arial" pitchFamily="34" charset="0"/>
              </a:rPr>
              <a:t>);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886200" y="2971800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format specifier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Arc 7"/>
          <p:cNvSpPr>
            <a:spLocks/>
          </p:cNvSpPr>
          <p:nvPr/>
        </p:nvSpPr>
        <p:spPr bwMode="auto">
          <a:xfrm flipH="1">
            <a:off x="4419600" y="3276600"/>
            <a:ext cx="90805" cy="15748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8450"/>
              <a:gd name="T2" fmla="*/ 20485 w 21600"/>
              <a:gd name="T3" fmla="*/ 28450 h 28450"/>
              <a:gd name="T4" fmla="*/ 0 w 21600"/>
              <a:gd name="T5" fmla="*/ 21600 h 28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45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928"/>
                  <a:pt x="21223" y="26241"/>
                  <a:pt x="20485" y="28450"/>
                </a:cubicBezTo>
              </a:path>
              <a:path w="21600" h="2845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928"/>
                  <a:pt x="21223" y="26241"/>
                  <a:pt x="20485" y="2845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format specifier </a:t>
            </a:r>
            <a:r>
              <a:rPr lang="en-US" dirty="0" smtClean="0"/>
              <a:t>starts with the symbol % and is followed by a </a:t>
            </a:r>
            <a:r>
              <a:rPr lang="en-US" b="1" dirty="0" smtClean="0"/>
              <a:t>conversion character</a:t>
            </a:r>
            <a:r>
              <a:rPr lang="en-US" dirty="0" smtClean="0"/>
              <a:t> such as:</a:t>
            </a:r>
          </a:p>
          <a:p>
            <a:pPr lvl="1"/>
            <a:r>
              <a:rPr lang="en-US" dirty="0" smtClean="0">
                <a:latin typeface="Courier10 BT" pitchFamily="49" charset="0"/>
              </a:rPr>
              <a:t>d</a:t>
            </a:r>
            <a:r>
              <a:rPr lang="en-US" dirty="0" smtClean="0"/>
              <a:t> (for decimal numbers),</a:t>
            </a:r>
          </a:p>
          <a:p>
            <a:pPr lvl="1"/>
            <a:r>
              <a:rPr lang="en-US" dirty="0" smtClean="0">
                <a:latin typeface="Courier10 BT" pitchFamily="49" charset="0"/>
              </a:rPr>
              <a:t>f</a:t>
            </a:r>
            <a:r>
              <a:rPr lang="en-US" dirty="0" smtClean="0"/>
              <a:t> (for floating-point numbers) </a:t>
            </a:r>
          </a:p>
          <a:p>
            <a:pPr lvl="1"/>
            <a:r>
              <a:rPr lang="en-US" dirty="0" smtClean="0">
                <a:latin typeface="Courier10 BT" pitchFamily="49" charset="0"/>
              </a:rPr>
              <a:t>c </a:t>
            </a:r>
            <a:r>
              <a:rPr lang="en-US" dirty="0" smtClean="0"/>
              <a:t>(for character data)</a:t>
            </a:r>
          </a:p>
          <a:p>
            <a:pPr lvl="1"/>
            <a:r>
              <a:rPr lang="en-US" dirty="0" smtClean="0">
                <a:latin typeface="Courier10 BT" pitchFamily="49" charset="0"/>
              </a:rPr>
              <a:t>s</a:t>
            </a:r>
            <a:r>
              <a:rPr lang="en-US" dirty="0" smtClean="0"/>
              <a:t> (for strings)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>
                <a:latin typeface="Courier10 BT" pitchFamily="49" charset="0"/>
              </a:rPr>
              <a:t>String.format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Given: </a:t>
            </a:r>
            <a:r>
              <a:rPr lang="en-US" sz="1800" dirty="0" smtClean="0">
                <a:latin typeface="Courier10 BT" pitchFamily="49" charset="0"/>
              </a:rPr>
              <a:t>double </a:t>
            </a:r>
            <a:r>
              <a:rPr lang="en-US" sz="1800" dirty="0" err="1" smtClean="0">
                <a:latin typeface="Courier10 BT" pitchFamily="49" charset="0"/>
              </a:rPr>
              <a:t>val1</a:t>
            </a:r>
            <a:r>
              <a:rPr lang="en-US" sz="1800" dirty="0" smtClean="0">
                <a:latin typeface="Courier10 BT" pitchFamily="49" charset="0"/>
              </a:rPr>
              <a:t> = 10.5678; int </a:t>
            </a:r>
            <a:r>
              <a:rPr lang="en-US" sz="1800" dirty="0" err="1" smtClean="0">
                <a:latin typeface="Courier10 BT" pitchFamily="49" charset="0"/>
              </a:rPr>
              <a:t>val2</a:t>
            </a:r>
            <a:r>
              <a:rPr lang="en-US" sz="1800" dirty="0" smtClean="0">
                <a:latin typeface="Courier10 BT" pitchFamily="49" charset="0"/>
              </a:rPr>
              <a:t> = 15;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Explain why each of the following result in errors:</a:t>
            </a:r>
            <a:endParaRPr lang="en-US" sz="1800" dirty="0" smtClean="0">
              <a:latin typeface="Courier10 BT" pitchFamily="49" charset="0"/>
            </a:endParaRP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64770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s1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b="1" dirty="0" err="1" smtClean="0">
                <a:latin typeface="Courier10 BT" pitchFamily="49" charset="0"/>
              </a:rPr>
              <a:t>String.format</a:t>
            </a:r>
            <a:r>
              <a:rPr lang="en-US" sz="1600" dirty="0" smtClean="0">
                <a:latin typeface="Courier10 BT" pitchFamily="49" charset="0"/>
              </a:rPr>
              <a:t>("Val 1 = </a:t>
            </a:r>
            <a:r>
              <a:rPr lang="en-US" sz="1600" b="1" dirty="0" smtClean="0">
                <a:latin typeface="Courier10 BT" pitchFamily="49" charset="0"/>
              </a:rPr>
              <a:t>%f</a:t>
            </a:r>
            <a:r>
              <a:rPr lang="en-US" sz="1600" dirty="0" smtClean="0">
                <a:latin typeface="Courier10 BT" pitchFamily="49" charset="0"/>
              </a:rPr>
              <a:t>, Val 2 = </a:t>
            </a:r>
            <a:r>
              <a:rPr lang="en-US" sz="1600" b="1" dirty="0" smtClean="0">
                <a:latin typeface="Courier10 BT" pitchFamily="49" charset="0"/>
              </a:rPr>
              <a:t>%d</a:t>
            </a:r>
            <a:r>
              <a:rPr lang="en-US" sz="1600" dirty="0" smtClean="0">
                <a:latin typeface="Courier10 BT" pitchFamily="49" charset="0"/>
              </a:rPr>
              <a:t>", </a:t>
            </a:r>
            <a:r>
              <a:rPr lang="en-US" sz="1600" dirty="0" err="1" smtClean="0">
                <a:latin typeface="Courier10 BT" pitchFamily="49" charset="0"/>
              </a:rPr>
              <a:t>val1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val2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s1</a:t>
            </a:r>
            <a:r>
              <a:rPr lang="en-US" sz="1600" dirty="0" smtClean="0">
                <a:latin typeface="Courier10 BT" pitchFamily="49" charset="0"/>
              </a:rPr>
              <a:t>);  </a:t>
            </a:r>
          </a:p>
          <a:p>
            <a:pPr marL="4763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The output is: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Val 1 = 10.567800, Val 2 = 15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267200"/>
            <a:ext cx="72390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String.format</a:t>
            </a:r>
            <a:r>
              <a:rPr lang="en-US" sz="1600" dirty="0" smtClean="0">
                <a:latin typeface="Courier10 BT" pitchFamily="49" charset="0"/>
              </a:rPr>
              <a:t>("</a:t>
            </a:r>
            <a:r>
              <a:rPr lang="en-US" sz="1600" dirty="0" err="1" smtClean="0">
                <a:latin typeface="Courier10 BT" pitchFamily="49" charset="0"/>
              </a:rPr>
              <a:t>val1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b="1" dirty="0" smtClean="0">
                <a:latin typeface="Courier10 BT" pitchFamily="49" charset="0"/>
              </a:rPr>
              <a:t>%d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val2</a:t>
            </a:r>
            <a:r>
              <a:rPr lang="en-US" sz="1600" dirty="0" smtClean="0">
                <a:latin typeface="Courier10 BT" pitchFamily="49" charset="0"/>
              </a:rPr>
              <a:t> = %f", </a:t>
            </a:r>
            <a:r>
              <a:rPr lang="en-US" sz="1600" b="1" dirty="0" err="1" smtClean="0">
                <a:latin typeface="Courier10 BT" pitchFamily="49" charset="0"/>
              </a:rPr>
              <a:t>val1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val2</a:t>
            </a:r>
            <a:r>
              <a:rPr lang="en-US" sz="1600" dirty="0" smtClean="0">
                <a:latin typeface="Courier10 BT" pitchFamily="49" charset="0"/>
              </a:rPr>
              <a:t>); 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String.format</a:t>
            </a:r>
            <a:r>
              <a:rPr lang="en-US" sz="1600" dirty="0" smtClean="0">
                <a:latin typeface="Courier10 BT" pitchFamily="49" charset="0"/>
              </a:rPr>
              <a:t>("</a:t>
            </a:r>
            <a:r>
              <a:rPr lang="en-US" sz="1600" dirty="0" err="1" smtClean="0">
                <a:latin typeface="Courier10 BT" pitchFamily="49" charset="0"/>
              </a:rPr>
              <a:t>val1</a:t>
            </a:r>
            <a:r>
              <a:rPr lang="en-US" sz="1600" dirty="0" smtClean="0">
                <a:latin typeface="Courier10 BT" pitchFamily="49" charset="0"/>
              </a:rPr>
              <a:t> = %f, </a:t>
            </a:r>
            <a:r>
              <a:rPr lang="en-US" sz="1600" dirty="0" err="1" smtClean="0">
                <a:latin typeface="Courier10 BT" pitchFamily="49" charset="0"/>
              </a:rPr>
              <a:t>val2</a:t>
            </a:r>
            <a:r>
              <a:rPr lang="en-US" sz="1600" dirty="0" smtClean="0">
                <a:latin typeface="Courier10 BT" pitchFamily="49" charset="0"/>
              </a:rPr>
              <a:t> = %d  %c", </a:t>
            </a:r>
            <a:r>
              <a:rPr lang="en-US" sz="1600" dirty="0" err="1" smtClean="0">
                <a:latin typeface="Courier10 BT" pitchFamily="49" charset="0"/>
              </a:rPr>
              <a:t>val1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val2</a:t>
            </a:r>
            <a:r>
              <a:rPr lang="en-US" sz="1600" dirty="0" smtClean="0">
                <a:latin typeface="Courier10 BT" pitchFamily="49" charset="0"/>
              </a:rPr>
              <a:t>); 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String.format</a:t>
            </a:r>
            <a:r>
              <a:rPr lang="en-US" sz="1600" dirty="0" smtClean="0">
                <a:latin typeface="Courier10 BT" pitchFamily="49" charset="0"/>
              </a:rPr>
              <a:t>("</a:t>
            </a:r>
            <a:r>
              <a:rPr lang="en-US" sz="1600" dirty="0" err="1" smtClean="0">
                <a:latin typeface="Courier10 BT" pitchFamily="49" charset="0"/>
              </a:rPr>
              <a:t>val1</a:t>
            </a:r>
            <a:r>
              <a:rPr lang="en-US" sz="1600" dirty="0" smtClean="0">
                <a:latin typeface="Courier10 BT" pitchFamily="49" charset="0"/>
              </a:rPr>
              <a:t> = , </a:t>
            </a:r>
            <a:r>
              <a:rPr lang="en-US" sz="1600" dirty="0" err="1" smtClean="0">
                <a:latin typeface="Courier10 BT" pitchFamily="49" charset="0"/>
              </a:rPr>
              <a:t>val2</a:t>
            </a:r>
            <a:r>
              <a:rPr lang="en-US" sz="1600" dirty="0" smtClean="0">
                <a:latin typeface="Courier10 BT" pitchFamily="49" charset="0"/>
              </a:rPr>
              <a:t> = ", </a:t>
            </a:r>
            <a:r>
              <a:rPr lang="en-US" sz="1600" dirty="0" err="1" smtClean="0">
                <a:latin typeface="Courier10 BT" pitchFamily="49" charset="0"/>
              </a:rPr>
              <a:t>val1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val2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Field Width and Precision in </a:t>
            </a:r>
            <a:r>
              <a:rPr lang="en-US" dirty="0" err="1" smtClean="0">
                <a:latin typeface="Courier10 BT" pitchFamily="49" charset="0"/>
              </a:rPr>
              <a:t>String.format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floating-point number, you can specify the </a:t>
            </a:r>
            <a:r>
              <a:rPr lang="en-US" b="1" dirty="0" smtClean="0"/>
              <a:t>field width</a:t>
            </a:r>
            <a:r>
              <a:rPr lang="en-US" dirty="0" smtClean="0"/>
              <a:t> and </a:t>
            </a:r>
            <a:r>
              <a:rPr lang="en-US" b="1" dirty="0" smtClean="0"/>
              <a:t>precision</a:t>
            </a:r>
            <a:r>
              <a:rPr lang="en-US" dirty="0" smtClean="0"/>
              <a:t> by giving a format specifier of </a:t>
            </a:r>
            <a:r>
              <a:rPr lang="en-US" dirty="0" smtClean="0">
                <a:solidFill>
                  <a:srgbClr val="0070C0"/>
                </a:solidFill>
                <a:latin typeface="Courier10 BT" pitchFamily="49" charset="0"/>
              </a:rPr>
              <a:t>%</a:t>
            </a:r>
            <a:r>
              <a:rPr lang="en-US" dirty="0" err="1" smtClean="0">
                <a:solidFill>
                  <a:srgbClr val="0070C0"/>
                </a:solidFill>
                <a:latin typeface="Courier10 BT" pitchFamily="49" charset="0"/>
              </a:rPr>
              <a:t>n.mf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value 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 represents the minimum number of characters reserved to display the number (</a:t>
            </a:r>
            <a:r>
              <a:rPr lang="en-US" b="1" dirty="0" smtClean="0"/>
              <a:t>field width</a:t>
            </a:r>
            <a:r>
              <a:rPr lang="en-US" dirty="0" smtClean="0"/>
              <a:t>), and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</a:t>
            </a:r>
            <a:r>
              <a:rPr lang="en-US" dirty="0" smtClean="0"/>
              <a:t> represents the number of decimal spaces (</a:t>
            </a:r>
            <a:r>
              <a:rPr lang="en-US" b="1" dirty="0" smtClean="0"/>
              <a:t>precision</a:t>
            </a:r>
            <a:r>
              <a:rPr lang="en-US" dirty="0" smtClean="0"/>
              <a:t>) in the number. </a:t>
            </a:r>
          </a:p>
          <a:p>
            <a:pPr lvl="1"/>
            <a:r>
              <a:rPr lang="en-US" dirty="0" smtClean="0"/>
              <a:t>The value of 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 cannot be 0; otherwise, a runtime error will occur.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4343400"/>
            <a:ext cx="63246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s2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String.format</a:t>
            </a:r>
            <a:r>
              <a:rPr lang="en-US" sz="1600" dirty="0" smtClean="0">
                <a:latin typeface="Courier10 BT" pitchFamily="49" charset="0"/>
              </a:rPr>
              <a:t>("</a:t>
            </a:r>
            <a:r>
              <a:rPr lang="en-US" sz="1600" dirty="0" err="1" smtClean="0">
                <a:latin typeface="Courier10 BT" pitchFamily="49" charset="0"/>
              </a:rPr>
              <a:t>val1</a:t>
            </a:r>
            <a:r>
              <a:rPr lang="en-US" sz="1600" dirty="0" smtClean="0">
                <a:latin typeface="Courier10 BT" pitchFamily="49" charset="0"/>
              </a:rPr>
              <a:t> = %</a:t>
            </a:r>
            <a:r>
              <a:rPr lang="en-US" sz="1600" dirty="0" err="1" smtClean="0">
                <a:latin typeface="Courier10 BT" pitchFamily="49" charset="0"/>
              </a:rPr>
              <a:t>10.2f</a:t>
            </a:r>
            <a:r>
              <a:rPr lang="en-US" sz="1600" dirty="0" smtClean="0">
                <a:latin typeface="Courier10 BT" pitchFamily="49" charset="0"/>
              </a:rPr>
              <a:t>", </a:t>
            </a:r>
            <a:r>
              <a:rPr lang="en-US" sz="1600" dirty="0" err="1" smtClean="0">
                <a:latin typeface="Courier10 BT" pitchFamily="49" charset="0"/>
              </a:rPr>
              <a:t>val1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s2</a:t>
            </a:r>
            <a:r>
              <a:rPr lang="en-US" sz="1600" dirty="0" smtClean="0">
                <a:latin typeface="Courier10 BT" pitchFamily="49" charset="0"/>
              </a:rPr>
              <a:t>); </a:t>
            </a:r>
          </a:p>
          <a:p>
            <a:pPr marL="0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The output is: 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val1</a:t>
            </a:r>
            <a:r>
              <a:rPr lang="en-US" sz="1600" dirty="0" smtClean="0">
                <a:latin typeface="Courier10 BT" pitchFamily="49" charset="0"/>
              </a:rPr>
              <a:t> =      10.57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Math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Math</a:t>
            </a:r>
            <a:r>
              <a:rPr lang="en-US" dirty="0" smtClean="0"/>
              <a:t> class contains only static fields and methods. </a:t>
            </a:r>
          </a:p>
          <a:p>
            <a:r>
              <a:rPr lang="en-US" i="1" dirty="0" smtClean="0"/>
              <a:t>Cannot</a:t>
            </a:r>
            <a:r>
              <a:rPr lang="en-US" dirty="0" smtClean="0"/>
              <a:t> create an instance because this class contains only private constructors.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Math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47359"/>
            <a:ext cx="5638800" cy="5601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are added below the field declarations. </a:t>
            </a:r>
          </a:p>
          <a:p>
            <a:r>
              <a:rPr lang="en-US" dirty="0" smtClean="0"/>
              <a:t>A method has a </a:t>
            </a:r>
            <a:r>
              <a:rPr lang="en-US" i="1" dirty="0" smtClean="0">
                <a:solidFill>
                  <a:srgbClr val="0070C0"/>
                </a:solidFill>
              </a:rPr>
              <a:t>body</a:t>
            </a:r>
            <a:r>
              <a:rPr lang="en-US" dirty="0" smtClean="0"/>
              <a:t>, and it may </a:t>
            </a:r>
            <a:r>
              <a:rPr lang="en-US" i="1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a value.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method named </a:t>
            </a:r>
            <a:r>
              <a:rPr lang="en-US" dirty="0" err="1" smtClean="0">
                <a:latin typeface="Courier10 BT" pitchFamily="49" charset="0"/>
              </a:rPr>
              <a:t>doSomething</a:t>
            </a:r>
            <a:r>
              <a:rPr lang="en-US" dirty="0" smtClean="0"/>
              <a:t> returns a value of type </a:t>
            </a:r>
            <a:r>
              <a:rPr lang="en-US" dirty="0" smtClean="0">
                <a:latin typeface="Courier10 BT" pitchFamily="49" charset="0"/>
              </a:rPr>
              <a:t>int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a method does not return a value, the return type is </a:t>
            </a:r>
            <a:r>
              <a:rPr lang="en-US" dirty="0" smtClean="0">
                <a:solidFill>
                  <a:srgbClr val="0070C0"/>
                </a:solidFill>
                <a:latin typeface="Courier10 BT" pitchFamily="49" charset="0"/>
              </a:rPr>
              <a:t>void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3505200"/>
            <a:ext cx="25908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int </a:t>
            </a:r>
            <a:r>
              <a:rPr lang="en-US" sz="1600" dirty="0" err="1" smtClean="0">
                <a:latin typeface="Courier10 BT" pitchFamily="49" charset="0"/>
              </a:rPr>
              <a:t>doSomething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/* body of the method */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output of the following statements?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363212"/>
            <a:ext cx="7924800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double </a:t>
            </a:r>
            <a:r>
              <a:rPr lang="en-US" sz="1600" dirty="0" err="1" smtClean="0">
                <a:latin typeface="Courier10 BT" pitchFamily="49" charset="0"/>
              </a:rPr>
              <a:t>n1</a:t>
            </a:r>
            <a:r>
              <a:rPr lang="en-US" sz="1600" dirty="0" smtClean="0">
                <a:latin typeface="Courier10 BT" pitchFamily="49" charset="0"/>
              </a:rPr>
              <a:t> = -85.6, </a:t>
            </a:r>
            <a:r>
              <a:rPr lang="en-US" sz="1600" dirty="0" err="1" smtClean="0">
                <a:latin typeface="Courier10 BT" pitchFamily="49" charset="0"/>
              </a:rPr>
              <a:t>n2</a:t>
            </a:r>
            <a:r>
              <a:rPr lang="en-US" sz="1600" dirty="0" smtClean="0">
                <a:latin typeface="Courier10 BT" pitchFamily="49" charset="0"/>
              </a:rPr>
              <a:t> = 70.4;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int angle = 45;    // in  degrees	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String.format</a:t>
            </a:r>
            <a:r>
              <a:rPr lang="en-US" sz="1600" dirty="0" smtClean="0">
                <a:latin typeface="Courier10 BT" pitchFamily="49" charset="0"/>
              </a:rPr>
              <a:t>("The larger of %.</a:t>
            </a:r>
            <a:r>
              <a:rPr lang="en-US" sz="1600" dirty="0" err="1" smtClean="0">
                <a:latin typeface="Courier10 BT" pitchFamily="49" charset="0"/>
              </a:rPr>
              <a:t>2f</a:t>
            </a:r>
            <a:r>
              <a:rPr lang="en-US" sz="1600" dirty="0" smtClean="0">
                <a:latin typeface="Courier10 BT" pitchFamily="49" charset="0"/>
              </a:rPr>
              <a:t> and %.</a:t>
            </a:r>
            <a:r>
              <a:rPr lang="en-US" sz="1600" dirty="0" err="1" smtClean="0">
                <a:latin typeface="Courier10 BT" pitchFamily="49" charset="0"/>
              </a:rPr>
              <a:t>2f</a:t>
            </a:r>
            <a:r>
              <a:rPr lang="en-US" sz="1600" dirty="0" smtClean="0">
                <a:latin typeface="Courier10 BT" pitchFamily="49" charset="0"/>
              </a:rPr>
              <a:t> is %.</a:t>
            </a:r>
            <a:r>
              <a:rPr lang="en-US" sz="1600" dirty="0" err="1" smtClean="0">
                <a:latin typeface="Courier10 BT" pitchFamily="49" charset="0"/>
              </a:rPr>
              <a:t>2f</a:t>
            </a:r>
            <a:r>
              <a:rPr lang="en-US" sz="1600" dirty="0" smtClean="0">
                <a:latin typeface="Courier10 BT" pitchFamily="49" charset="0"/>
              </a:rPr>
              <a:t> ", </a:t>
            </a:r>
            <a:r>
              <a:rPr lang="en-US" sz="1600" dirty="0" err="1" smtClean="0">
                <a:latin typeface="Courier10 BT" pitchFamily="49" charset="0"/>
              </a:rPr>
              <a:t>n1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n2</a:t>
            </a:r>
            <a:r>
              <a:rPr lang="en-US" sz="1600" dirty="0" smtClean="0">
                <a:latin typeface="Courier10 BT" pitchFamily="49" charset="0"/>
              </a:rPr>
              <a:t>, +</a:t>
            </a:r>
            <a:r>
              <a:rPr lang="en-US" sz="1600" b="1" dirty="0" smtClean="0">
                <a:latin typeface="Courier10 BT" pitchFamily="49" charset="0"/>
              </a:rPr>
              <a:t>Math.max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n1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n2</a:t>
            </a:r>
            <a:r>
              <a:rPr lang="en-US" sz="1600" dirty="0" smtClean="0">
                <a:latin typeface="Courier10 BT" pitchFamily="49" charset="0"/>
              </a:rPr>
              <a:t>)));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String.format</a:t>
            </a:r>
            <a:r>
              <a:rPr lang="en-US" sz="1600" dirty="0" smtClean="0">
                <a:latin typeface="Courier10 BT" pitchFamily="49" charset="0"/>
              </a:rPr>
              <a:t>("The smaller of %.</a:t>
            </a:r>
            <a:r>
              <a:rPr lang="en-US" sz="1600" dirty="0" err="1" smtClean="0">
                <a:latin typeface="Courier10 BT" pitchFamily="49" charset="0"/>
              </a:rPr>
              <a:t>2f</a:t>
            </a:r>
            <a:r>
              <a:rPr lang="en-US" sz="1600" dirty="0" smtClean="0">
                <a:latin typeface="Courier10 BT" pitchFamily="49" charset="0"/>
              </a:rPr>
              <a:t> and %.</a:t>
            </a:r>
            <a:r>
              <a:rPr lang="en-US" sz="1600" dirty="0" err="1" smtClean="0">
                <a:latin typeface="Courier10 BT" pitchFamily="49" charset="0"/>
              </a:rPr>
              <a:t>2f</a:t>
            </a:r>
            <a:r>
              <a:rPr lang="en-US" sz="1600" dirty="0" smtClean="0">
                <a:latin typeface="Courier10 BT" pitchFamily="49" charset="0"/>
              </a:rPr>
              <a:t> is %.</a:t>
            </a:r>
            <a:r>
              <a:rPr lang="en-US" sz="1600" dirty="0" err="1" smtClean="0">
                <a:latin typeface="Courier10 BT" pitchFamily="49" charset="0"/>
              </a:rPr>
              <a:t>2f</a:t>
            </a:r>
            <a:r>
              <a:rPr lang="en-US" sz="1600" dirty="0" smtClean="0">
                <a:latin typeface="Courier10 BT" pitchFamily="49" charset="0"/>
              </a:rPr>
              <a:t> ", </a:t>
            </a:r>
            <a:r>
              <a:rPr lang="en-US" sz="1600" dirty="0" err="1" smtClean="0">
                <a:latin typeface="Courier10 BT" pitchFamily="49" charset="0"/>
              </a:rPr>
              <a:t>n1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n2</a:t>
            </a:r>
            <a:r>
              <a:rPr lang="en-US" sz="1600" dirty="0" smtClean="0">
                <a:latin typeface="Courier10 BT" pitchFamily="49" charset="0"/>
              </a:rPr>
              <a:t>, +</a:t>
            </a:r>
            <a:r>
              <a:rPr lang="en-US" sz="1600" b="1" dirty="0" smtClean="0">
                <a:latin typeface="Courier10 BT" pitchFamily="49" charset="0"/>
              </a:rPr>
              <a:t>Math.min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n1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n2</a:t>
            </a:r>
            <a:r>
              <a:rPr lang="en-US" sz="1600" dirty="0" smtClean="0">
                <a:latin typeface="Courier10 BT" pitchFamily="49" charset="0"/>
              </a:rPr>
              <a:t>)));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String.format</a:t>
            </a:r>
            <a:r>
              <a:rPr lang="en-US" sz="1600" dirty="0" smtClean="0">
                <a:latin typeface="Courier10 BT" pitchFamily="49" charset="0"/>
              </a:rPr>
              <a:t>("The value of %.</a:t>
            </a:r>
            <a:r>
              <a:rPr lang="en-US" sz="1600" dirty="0" err="1" smtClean="0">
                <a:latin typeface="Courier10 BT" pitchFamily="49" charset="0"/>
              </a:rPr>
              <a:t>2f</a:t>
            </a:r>
            <a:r>
              <a:rPr lang="en-US" sz="1600" dirty="0" smtClean="0">
                <a:latin typeface="Courier10 BT" pitchFamily="49" charset="0"/>
              </a:rPr>
              <a:t> raised to the power of 5 is %.</a:t>
            </a:r>
            <a:r>
              <a:rPr lang="en-US" sz="1600" dirty="0" err="1" smtClean="0">
                <a:latin typeface="Courier10 BT" pitchFamily="49" charset="0"/>
              </a:rPr>
              <a:t>2f</a:t>
            </a:r>
            <a:r>
              <a:rPr lang="en-US" sz="1600" dirty="0" smtClean="0">
                <a:latin typeface="Courier10 BT" pitchFamily="49" charset="0"/>
              </a:rPr>
              <a:t> ", </a:t>
            </a:r>
            <a:r>
              <a:rPr lang="en-US" sz="1600" dirty="0" err="1" smtClean="0">
                <a:latin typeface="Courier10 BT" pitchFamily="49" charset="0"/>
              </a:rPr>
              <a:t>n2</a:t>
            </a:r>
            <a:r>
              <a:rPr lang="en-US" sz="1600" dirty="0" smtClean="0">
                <a:latin typeface="Courier10 BT" pitchFamily="49" charset="0"/>
              </a:rPr>
              <a:t>, +</a:t>
            </a:r>
            <a:r>
              <a:rPr lang="en-US" sz="1600" b="1" dirty="0" smtClean="0">
                <a:latin typeface="Courier10 BT" pitchFamily="49" charset="0"/>
              </a:rPr>
              <a:t>Math.pow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n2</a:t>
            </a:r>
            <a:r>
              <a:rPr lang="en-US" sz="1600" dirty="0" smtClean="0">
                <a:latin typeface="Courier10 BT" pitchFamily="49" charset="0"/>
              </a:rPr>
              <a:t>, 5)));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String.format</a:t>
            </a:r>
            <a:r>
              <a:rPr lang="en-US" sz="1600" dirty="0" smtClean="0">
                <a:latin typeface="Courier10 BT" pitchFamily="49" charset="0"/>
              </a:rPr>
              <a:t>("abs(%.</a:t>
            </a:r>
            <a:r>
              <a:rPr lang="en-US" sz="1600" dirty="0" err="1" smtClean="0">
                <a:latin typeface="Courier10 BT" pitchFamily="49" charset="0"/>
              </a:rPr>
              <a:t>2f</a:t>
            </a:r>
            <a:r>
              <a:rPr lang="en-US" sz="1600" dirty="0" smtClean="0">
                <a:latin typeface="Courier10 BT" pitchFamily="49" charset="0"/>
              </a:rPr>
              <a:t>) = %.</a:t>
            </a:r>
            <a:r>
              <a:rPr lang="en-US" sz="1600" dirty="0" err="1" smtClean="0">
                <a:latin typeface="Courier10 BT" pitchFamily="49" charset="0"/>
              </a:rPr>
              <a:t>2f</a:t>
            </a:r>
            <a:r>
              <a:rPr lang="en-US" sz="1600" dirty="0" smtClean="0">
                <a:latin typeface="Courier10 BT" pitchFamily="49" charset="0"/>
              </a:rPr>
              <a:t> ", </a:t>
            </a:r>
            <a:r>
              <a:rPr lang="en-US" sz="1600" dirty="0" err="1" smtClean="0">
                <a:latin typeface="Courier10 BT" pitchFamily="49" charset="0"/>
              </a:rPr>
              <a:t>n1</a:t>
            </a:r>
            <a:r>
              <a:rPr lang="en-US" sz="1600" dirty="0" smtClean="0">
                <a:latin typeface="Courier10 BT" pitchFamily="49" charset="0"/>
              </a:rPr>
              <a:t>, +</a:t>
            </a:r>
            <a:r>
              <a:rPr lang="en-US" sz="1600" b="1" dirty="0" smtClean="0">
                <a:latin typeface="Courier10 BT" pitchFamily="49" charset="0"/>
              </a:rPr>
              <a:t>Math.abs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n1</a:t>
            </a:r>
            <a:r>
              <a:rPr lang="en-US" sz="1600" dirty="0" smtClean="0">
                <a:latin typeface="Courier10 BT" pitchFamily="49" charset="0"/>
              </a:rPr>
              <a:t>)));</a:t>
            </a:r>
          </a:p>
          <a:p>
            <a:pPr marL="4763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String.format</a:t>
            </a:r>
            <a:r>
              <a:rPr lang="en-US" sz="1600" dirty="0" smtClean="0">
                <a:latin typeface="Courier10 BT" pitchFamily="49" charset="0"/>
              </a:rPr>
              <a:t>("floor(%.</a:t>
            </a:r>
            <a:r>
              <a:rPr lang="en-US" sz="1600" dirty="0" err="1" smtClean="0">
                <a:latin typeface="Courier10 BT" pitchFamily="49" charset="0"/>
              </a:rPr>
              <a:t>2f</a:t>
            </a:r>
            <a:r>
              <a:rPr lang="en-US" sz="1600" dirty="0" smtClean="0">
                <a:latin typeface="Courier10 BT" pitchFamily="49" charset="0"/>
              </a:rPr>
              <a:t>) = %.</a:t>
            </a:r>
            <a:r>
              <a:rPr lang="en-US" sz="1600" dirty="0" err="1" smtClean="0">
                <a:latin typeface="Courier10 BT" pitchFamily="49" charset="0"/>
              </a:rPr>
              <a:t>2f</a:t>
            </a:r>
            <a:r>
              <a:rPr lang="en-US" sz="1600" dirty="0" smtClean="0">
                <a:latin typeface="Courier10 BT" pitchFamily="49" charset="0"/>
              </a:rPr>
              <a:t> ", </a:t>
            </a:r>
            <a:r>
              <a:rPr lang="en-US" sz="1600" dirty="0" err="1" smtClean="0">
                <a:latin typeface="Courier10 BT" pitchFamily="49" charset="0"/>
              </a:rPr>
              <a:t>n1</a:t>
            </a:r>
            <a:r>
              <a:rPr lang="en-US" sz="1600" dirty="0" smtClean="0">
                <a:latin typeface="Courier10 BT" pitchFamily="49" charset="0"/>
              </a:rPr>
              <a:t>, +</a:t>
            </a:r>
            <a:r>
              <a:rPr lang="en-US" sz="1600" b="1" dirty="0" err="1" smtClean="0">
                <a:latin typeface="Courier10 BT" pitchFamily="49" charset="0"/>
              </a:rPr>
              <a:t>Math.floor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n1</a:t>
            </a:r>
            <a:r>
              <a:rPr lang="en-US" sz="1600" dirty="0" smtClean="0">
                <a:latin typeface="Courier10 BT" pitchFamily="49" charset="0"/>
              </a:rPr>
              <a:t>)));</a:t>
            </a:r>
            <a:endParaRPr lang="en-US" sz="1600" dirty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DrawingKit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the </a:t>
            </a:r>
            <a:r>
              <a:rPr lang="en-US" sz="2000" dirty="0" err="1" smtClean="0">
                <a:latin typeface="Courier10 BT" pitchFamily="49" charset="0"/>
              </a:rPr>
              <a:t>Graphics2D</a:t>
            </a:r>
            <a:r>
              <a:rPr lang="en-US" dirty="0" smtClean="0"/>
              <a:t> class to draw and color shapes.</a:t>
            </a:r>
          </a:p>
          <a:p>
            <a:r>
              <a:rPr lang="en-US" dirty="0" smtClean="0"/>
              <a:t>Uses the </a:t>
            </a:r>
            <a:r>
              <a:rPr lang="en-US" sz="2000" dirty="0" err="1" smtClean="0">
                <a:latin typeface="Courier10 BT" pitchFamily="49" charset="0"/>
              </a:rPr>
              <a:t>JFrame</a:t>
            </a:r>
            <a:r>
              <a:rPr lang="en-US" dirty="0" smtClean="0"/>
              <a:t> class is used to create a window with a title on the screen:</a:t>
            </a:r>
          </a:p>
          <a:p>
            <a:pPr lvl="1"/>
            <a:r>
              <a:rPr lang="en-US" dirty="0" smtClean="0"/>
              <a:t>The following statement creates a </a:t>
            </a:r>
            <a:r>
              <a:rPr lang="en-US" sz="1800" dirty="0" err="1" smtClean="0">
                <a:latin typeface="Courier10 BT" pitchFamily="49" charset="0"/>
              </a:rPr>
              <a:t>JFrame</a:t>
            </a:r>
            <a:r>
              <a:rPr lang="en-US" dirty="0" smtClean="0"/>
              <a:t> called </a:t>
            </a:r>
            <a:r>
              <a:rPr lang="en-US" sz="1800" dirty="0" smtClean="0">
                <a:latin typeface="Courier10 BT" pitchFamily="49" charset="0"/>
              </a:rPr>
              <a:t>window</a:t>
            </a:r>
            <a:r>
              <a:rPr lang="en-US" dirty="0" smtClean="0"/>
              <a:t> with the title </a:t>
            </a:r>
            <a:r>
              <a:rPr lang="en-US" sz="1800" dirty="0" smtClean="0">
                <a:latin typeface="Courier10 BT" pitchFamily="49" charset="0"/>
              </a:rPr>
              <a:t>Lamp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sz="1700" dirty="0" err="1" smtClean="0">
                <a:latin typeface="Courier10 BT" pitchFamily="49" charset="0"/>
              </a:rPr>
              <a:t>JFrame</a:t>
            </a:r>
            <a:r>
              <a:rPr lang="en-US" sz="1700" dirty="0" smtClean="0">
                <a:latin typeface="Courier10 BT" pitchFamily="49" charset="0"/>
              </a:rPr>
              <a:t> window = new </a:t>
            </a:r>
            <a:r>
              <a:rPr lang="en-US" sz="1700" dirty="0" err="1" smtClean="0">
                <a:latin typeface="Courier10 BT" pitchFamily="49" charset="0"/>
              </a:rPr>
              <a:t>JFrame</a:t>
            </a:r>
            <a:r>
              <a:rPr lang="en-US" sz="1700" dirty="0" smtClean="0">
                <a:latin typeface="Courier10 BT" pitchFamily="49" charset="0"/>
              </a:rPr>
              <a:t>("Lamp");</a:t>
            </a:r>
          </a:p>
          <a:p>
            <a:r>
              <a:rPr lang="en-US" dirty="0" smtClean="0"/>
              <a:t>The drawing is done on a panel inside the window; this panel is created using the </a:t>
            </a:r>
            <a:r>
              <a:rPr lang="en-US" sz="1900" dirty="0" err="1" smtClean="0">
                <a:latin typeface="Courier10 BT" pitchFamily="49" charset="0"/>
              </a:rPr>
              <a:t>JPanel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An instance of this class is created as follows: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5105400"/>
            <a:ext cx="3962400" cy="11695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400" dirty="0" err="1" smtClean="0">
                <a:latin typeface="Courier10 BT" pitchFamily="49" charset="0"/>
              </a:rPr>
              <a:t>JPanel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dirty="0" err="1" smtClean="0">
                <a:latin typeface="Courier10 BT" pitchFamily="49" charset="0"/>
              </a:rPr>
              <a:t>drawingSheet</a:t>
            </a:r>
            <a:r>
              <a:rPr lang="en-US" sz="1400" dirty="0" smtClean="0">
                <a:latin typeface="Courier10 BT" pitchFamily="49" charset="0"/>
              </a:rPr>
              <a:t> = new </a:t>
            </a:r>
            <a:r>
              <a:rPr lang="en-US" sz="1400" dirty="0" err="1" smtClean="0">
                <a:latin typeface="Courier10 BT" pitchFamily="49" charset="0"/>
              </a:rPr>
              <a:t>JPanel</a:t>
            </a:r>
            <a:r>
              <a:rPr lang="en-US" sz="1400" dirty="0" smtClean="0">
                <a:latin typeface="Courier10 BT" pitchFamily="49" charset="0"/>
              </a:rPr>
              <a:t>() {</a:t>
            </a:r>
          </a:p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  public void </a:t>
            </a:r>
            <a:r>
              <a:rPr lang="en-US" sz="1400" dirty="0" err="1" smtClean="0">
                <a:latin typeface="Courier10 BT" pitchFamily="49" charset="0"/>
              </a:rPr>
              <a:t>paintComponent</a:t>
            </a:r>
            <a:r>
              <a:rPr lang="en-US" sz="1400" dirty="0" smtClean="0">
                <a:latin typeface="Courier10 BT" pitchFamily="49" charset="0"/>
              </a:rPr>
              <a:t>(Graphics g) { </a:t>
            </a:r>
          </a:p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Graphics2D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dirty="0" err="1" smtClean="0">
                <a:latin typeface="Courier10 BT" pitchFamily="49" charset="0"/>
              </a:rPr>
              <a:t>myGraphics</a:t>
            </a:r>
            <a:r>
              <a:rPr lang="en-US" sz="1400" dirty="0" smtClean="0">
                <a:latin typeface="Courier10 BT" pitchFamily="49" charset="0"/>
              </a:rPr>
              <a:t> = (</a:t>
            </a:r>
            <a:r>
              <a:rPr lang="en-US" sz="1400" dirty="0" err="1" smtClean="0">
                <a:latin typeface="Courier10 BT" pitchFamily="49" charset="0"/>
              </a:rPr>
              <a:t>Graphics2D</a:t>
            </a:r>
            <a:r>
              <a:rPr lang="en-US" sz="1400" dirty="0" smtClean="0">
                <a:latin typeface="Courier10 BT" pitchFamily="49" charset="0"/>
              </a:rPr>
              <a:t>) g;	</a:t>
            </a:r>
          </a:p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  }</a:t>
            </a:r>
          </a:p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Graphics2D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sz="2000" dirty="0" err="1" smtClean="0">
                <a:latin typeface="Courier10 BT" pitchFamily="49" charset="0"/>
              </a:rPr>
              <a:t>DrawingKit</a:t>
            </a:r>
            <a:r>
              <a:rPr lang="en-US" dirty="0" smtClean="0"/>
              <a:t> provides a method called </a:t>
            </a:r>
            <a:r>
              <a:rPr lang="en-US" sz="2000" dirty="0" err="1" smtClean="0">
                <a:latin typeface="Courier10 BT" pitchFamily="49" charset="0"/>
              </a:rPr>
              <a:t>getGraphics</a:t>
            </a:r>
            <a:r>
              <a:rPr lang="en-US" dirty="0" smtClean="0"/>
              <a:t> that returns a </a:t>
            </a:r>
            <a:r>
              <a:rPr lang="en-US" sz="2000" dirty="0" err="1" smtClean="0">
                <a:latin typeface="Courier10 BT" pitchFamily="49" charset="0"/>
              </a:rPr>
              <a:t>Graphics2D</a:t>
            </a:r>
            <a:r>
              <a:rPr lang="en-US" dirty="0" smtClean="0"/>
              <a:t> object associated with the window created using this class:</a:t>
            </a:r>
          </a:p>
          <a:p>
            <a:pPr lvl="1">
              <a:buNone/>
            </a:pPr>
            <a:r>
              <a:rPr lang="en-US" sz="1800" b="1" dirty="0" smtClean="0">
                <a:latin typeface="Courier10 BT" pitchFamily="49" charset="0"/>
              </a:rPr>
              <a:t>public </a:t>
            </a:r>
            <a:r>
              <a:rPr lang="en-US" sz="1800" b="1" dirty="0" err="1" smtClean="0">
                <a:latin typeface="Courier10 BT" pitchFamily="49" charset="0"/>
              </a:rPr>
              <a:t>Graphics2D</a:t>
            </a:r>
            <a:r>
              <a:rPr lang="en-US" sz="1800" b="1" dirty="0" smtClean="0">
                <a:latin typeface="Courier10 BT" pitchFamily="49" charset="0"/>
              </a:rPr>
              <a:t> </a:t>
            </a:r>
            <a:r>
              <a:rPr lang="en-US" sz="1800" b="1" dirty="0" err="1" smtClean="0">
                <a:latin typeface="Courier10 BT" pitchFamily="49" charset="0"/>
              </a:rPr>
              <a:t>getGraphics</a:t>
            </a:r>
            <a:r>
              <a:rPr lang="en-US" sz="1800" b="1" dirty="0" smtClean="0">
                <a:latin typeface="Courier10 BT" pitchFamily="49" charset="0"/>
              </a:rPr>
              <a:t>();</a:t>
            </a:r>
            <a:endParaRPr lang="en-US" sz="1800" dirty="0" smtClean="0">
              <a:latin typeface="Courier10 BT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90600"/>
            <a:ext cx="5539239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Method </a:t>
            </a:r>
            <a:r>
              <a:rPr lang="en-US" dirty="0" err="1" smtClean="0">
                <a:latin typeface="Courier10 BT" pitchFamily="49" charset="0"/>
              </a:rPr>
              <a:t>drawOutline</a:t>
            </a:r>
            <a:r>
              <a:rPr lang="en-US" dirty="0" smtClean="0"/>
              <a:t> to Class </a:t>
            </a:r>
            <a:r>
              <a:rPr lang="en-US" dirty="0" smtClean="0">
                <a:latin typeface="Courier10 BT" pitchFamily="49" charset="0"/>
              </a:rPr>
              <a:t>Lamp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these two fields to class </a:t>
            </a:r>
            <a:r>
              <a:rPr lang="en-US" sz="2000" dirty="0" smtClean="0">
                <a:latin typeface="Courier10 BT" pitchFamily="49" charset="0"/>
              </a:rPr>
              <a:t>Lamp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sz="2100" dirty="0" err="1" smtClean="0">
                <a:latin typeface="Courier10 BT" pitchFamily="49" charset="0"/>
              </a:rPr>
              <a:t>drawOutline</a:t>
            </a:r>
            <a:r>
              <a:rPr lang="en-US" dirty="0" smtClean="0"/>
              <a:t> draws a lamp globe in the shape of a circle at a given point(</a:t>
            </a:r>
            <a:r>
              <a:rPr lang="en-US" sz="2100" dirty="0" smtClean="0">
                <a:latin typeface="Courier10 BT" pitchFamily="49" charset="0"/>
              </a:rPr>
              <a:t>x</a:t>
            </a:r>
            <a:r>
              <a:rPr lang="en-US" dirty="0" smtClean="0"/>
              <a:t>, </a:t>
            </a:r>
            <a:r>
              <a:rPr lang="en-US" sz="2100" dirty="0" smtClean="0">
                <a:latin typeface="Courier10 BT" pitchFamily="49" charset="0"/>
              </a:rPr>
              <a:t>y</a:t>
            </a:r>
            <a:r>
              <a:rPr lang="en-US" dirty="0" smtClean="0"/>
              <a:t>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505200"/>
            <a:ext cx="8382000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public</a:t>
            </a:r>
            <a:r>
              <a:rPr lang="en-US" sz="1600" dirty="0" smtClean="0">
                <a:latin typeface="Courier10 BT" pitchFamily="49" charset="0"/>
              </a:rPr>
              <a:t> void </a:t>
            </a:r>
            <a:r>
              <a:rPr lang="en-US" sz="1600" dirty="0" err="1" smtClean="0">
                <a:latin typeface="Courier10 BT" pitchFamily="49" charset="0"/>
              </a:rPr>
              <a:t>drawOutline</a:t>
            </a:r>
            <a:r>
              <a:rPr lang="en-US" sz="1600" dirty="0" smtClean="0">
                <a:latin typeface="Courier10 BT" pitchFamily="49" charset="0"/>
              </a:rPr>
              <a:t>(int x, int y, </a:t>
            </a:r>
            <a:r>
              <a:rPr lang="en-US" sz="1600" b="1" dirty="0" err="1" smtClean="0">
                <a:latin typeface="Courier10 BT" pitchFamily="49" charset="0"/>
              </a:rPr>
              <a:t>Graphics2D</a:t>
            </a:r>
            <a:r>
              <a:rPr lang="en-US" sz="1600" b="1" dirty="0" smtClean="0">
                <a:latin typeface="Courier10 BT" pitchFamily="49" charset="0"/>
              </a:rPr>
              <a:t> </a:t>
            </a:r>
            <a:r>
              <a:rPr lang="en-US" sz="1600" b="1" dirty="0" err="1" smtClean="0">
                <a:latin typeface="Courier10 BT" pitchFamily="49" charset="0"/>
              </a:rPr>
              <a:t>myGraphics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int w = 20, z = 50;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visible = true;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</a:t>
            </a:r>
            <a:r>
              <a:rPr lang="en-US" sz="1600" b="1" dirty="0" err="1" smtClean="0">
                <a:latin typeface="Courier10 BT" pitchFamily="49" charset="0"/>
              </a:rPr>
              <a:t>myGraphics.setPaint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Color.black</a:t>
            </a:r>
            <a:r>
              <a:rPr lang="en-US" sz="1600" b="1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circle = new </a:t>
            </a:r>
            <a:r>
              <a:rPr lang="en-US" sz="1600" dirty="0" err="1" smtClean="0">
                <a:latin typeface="Courier10 BT" pitchFamily="49" charset="0"/>
              </a:rPr>
              <a:t>Ellipse2D.Double</a:t>
            </a:r>
            <a:r>
              <a:rPr lang="en-US" sz="1600" dirty="0" smtClean="0">
                <a:latin typeface="Courier10 BT" pitchFamily="49" charset="0"/>
              </a:rPr>
              <a:t>(x, y, diameter * w, diameter * w);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err="1" smtClean="0">
                <a:latin typeface="Courier10 BT" pitchFamily="49" charset="0"/>
              </a:rPr>
              <a:t>myGraphics.draw</a:t>
            </a:r>
            <a:r>
              <a:rPr lang="en-US" sz="1600" b="1" dirty="0" smtClean="0">
                <a:latin typeface="Courier10 BT" pitchFamily="49" charset="0"/>
              </a:rPr>
              <a:t>(circle);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Line2D</a:t>
            </a:r>
            <a:r>
              <a:rPr lang="en-US" sz="1600" dirty="0" smtClean="0">
                <a:latin typeface="Courier10 BT" pitchFamily="49" charset="0"/>
              </a:rPr>
              <a:t> line = new </a:t>
            </a:r>
            <a:r>
              <a:rPr lang="en-US" sz="1600" dirty="0" err="1" smtClean="0">
                <a:latin typeface="Courier10 BT" pitchFamily="49" charset="0"/>
              </a:rPr>
              <a:t>Line2D.Double</a:t>
            </a:r>
            <a:r>
              <a:rPr lang="en-US" sz="1600" dirty="0" smtClean="0">
                <a:latin typeface="Courier10 BT" pitchFamily="49" charset="0"/>
              </a:rPr>
              <a:t>(x + diameter * w/2, y, x + diameter * w/2, y - z);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</a:t>
            </a:r>
            <a:r>
              <a:rPr lang="en-US" sz="1600" b="1" dirty="0" err="1" smtClean="0">
                <a:latin typeface="Courier10 BT" pitchFamily="49" charset="0"/>
              </a:rPr>
              <a:t>myGraphics.draw</a:t>
            </a:r>
            <a:r>
              <a:rPr lang="en-US" sz="1600" b="1" dirty="0" smtClean="0">
                <a:latin typeface="Courier10 BT" pitchFamily="49" charset="0"/>
              </a:rPr>
              <a:t>(line);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41910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private </a:t>
            </a:r>
            <a:r>
              <a:rPr lang="en-US" sz="1600" dirty="0" err="1" smtClean="0">
                <a:latin typeface="Courier10 BT" pitchFamily="49" charset="0"/>
              </a:rPr>
              <a:t>Ellipse2D.Double</a:t>
            </a:r>
            <a:r>
              <a:rPr lang="en-US" sz="1600" dirty="0" smtClean="0">
                <a:latin typeface="Courier10 BT" pitchFamily="49" charset="0"/>
              </a:rPr>
              <a:t> circle;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private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boolean</a:t>
            </a:r>
            <a:r>
              <a:rPr lang="en-US" sz="1600" dirty="0" smtClean="0">
                <a:latin typeface="Courier10 BT" pitchFamily="49" charset="0"/>
              </a:rPr>
              <a:t> visible = false;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Modifying Methods </a:t>
            </a:r>
            <a:r>
              <a:rPr lang="en-US" dirty="0" err="1" smtClean="0">
                <a:latin typeface="Courier10 BT" pitchFamily="49" charset="0"/>
              </a:rPr>
              <a:t>turnOn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Courier10 BT" pitchFamily="49" charset="0"/>
              </a:rPr>
              <a:t>turnOff</a:t>
            </a:r>
            <a:r>
              <a:rPr lang="en-US" dirty="0" smtClean="0">
                <a:latin typeface="Courier10 BT" pitchFamily="49" charset="0"/>
              </a:rPr>
              <a:t> in</a:t>
            </a:r>
            <a:r>
              <a:rPr lang="en-US" dirty="0" smtClean="0"/>
              <a:t> Class </a:t>
            </a:r>
            <a:r>
              <a:rPr lang="en-US" dirty="0" smtClean="0">
                <a:latin typeface="Courier10 BT" pitchFamily="49" charset="0"/>
              </a:rPr>
              <a:t>Lamp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Method </a:t>
            </a:r>
            <a:r>
              <a:rPr lang="en-US" sz="2000" dirty="0" err="1" smtClean="0">
                <a:latin typeface="Courier10 BT" pitchFamily="49" charset="0"/>
              </a:rPr>
              <a:t>turnOn</a:t>
            </a:r>
            <a:r>
              <a:rPr lang="en-US" sz="2000" dirty="0" smtClean="0"/>
              <a:t> colors </a:t>
            </a:r>
            <a:r>
              <a:rPr lang="en-US" sz="2000" dirty="0" smtClean="0">
                <a:latin typeface="Courier10 BT" pitchFamily="49" charset="0"/>
              </a:rPr>
              <a:t>circle</a:t>
            </a:r>
            <a:r>
              <a:rPr lang="en-US" sz="2000" dirty="0" smtClean="0"/>
              <a:t> yellow: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000" dirty="0" smtClean="0"/>
              <a:t>Method </a:t>
            </a:r>
            <a:r>
              <a:rPr lang="en-US" sz="2000" dirty="0" err="1" smtClean="0">
                <a:latin typeface="Courier10 BT" pitchFamily="49" charset="0"/>
              </a:rPr>
              <a:t>turnOff</a:t>
            </a:r>
            <a:r>
              <a:rPr lang="en-US" sz="2000" dirty="0" smtClean="0"/>
              <a:t> colors the </a:t>
            </a:r>
            <a:r>
              <a:rPr lang="en-US" sz="2000" dirty="0" smtClean="0">
                <a:latin typeface="Courier10 BT" pitchFamily="49" charset="0"/>
              </a:rPr>
              <a:t>circle</a:t>
            </a:r>
            <a:r>
              <a:rPr lang="en-US" sz="2000" dirty="0" smtClean="0"/>
              <a:t> gray: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114800"/>
            <a:ext cx="4572000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public</a:t>
            </a:r>
            <a:r>
              <a:rPr lang="en-US" sz="1600" dirty="0" smtClean="0">
                <a:latin typeface="Courier10 BT" pitchFamily="49" charset="0"/>
              </a:rPr>
              <a:t> void </a:t>
            </a:r>
            <a:r>
              <a:rPr lang="en-US" sz="1600" dirty="0" err="1" smtClean="0">
                <a:latin typeface="Courier10 BT" pitchFamily="49" charset="0"/>
              </a:rPr>
              <a:t>turnOff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Graphics2D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err="1" smtClean="0">
                <a:latin typeface="Courier10 BT" pitchFamily="49" charset="0"/>
              </a:rPr>
              <a:t>myGraphics</a:t>
            </a:r>
            <a:r>
              <a:rPr lang="en-US" sz="1600" dirty="0" smtClean="0">
                <a:latin typeface="Courier10 BT" pitchFamily="49" charset="0"/>
              </a:rPr>
              <a:t>) {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lighted = false;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if (visible)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b="1" dirty="0" err="1" smtClean="0">
                <a:latin typeface="Courier10 BT" pitchFamily="49" charset="0"/>
              </a:rPr>
              <a:t>myGraphics.setPaint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Color.gray</a:t>
            </a:r>
            <a:r>
              <a:rPr lang="en-US" sz="1600" b="1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  </a:t>
            </a:r>
            <a:r>
              <a:rPr lang="en-US" sz="1600" b="1" dirty="0" err="1" smtClean="0">
                <a:latin typeface="Courier10 BT" pitchFamily="49" charset="0"/>
              </a:rPr>
              <a:t>myGraphics.fill</a:t>
            </a:r>
            <a:r>
              <a:rPr lang="en-US" sz="1600" b="1" dirty="0" smtClean="0">
                <a:latin typeface="Courier10 BT" pitchFamily="49" charset="0"/>
              </a:rPr>
              <a:t>(circle);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46482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public</a:t>
            </a:r>
            <a:r>
              <a:rPr lang="en-US" sz="1600" dirty="0" smtClean="0">
                <a:latin typeface="Courier10 BT" pitchFamily="49" charset="0"/>
              </a:rPr>
              <a:t> void </a:t>
            </a:r>
            <a:r>
              <a:rPr lang="en-US" sz="1600" dirty="0" err="1" smtClean="0">
                <a:latin typeface="Courier10 BT" pitchFamily="49" charset="0"/>
              </a:rPr>
              <a:t>turnOn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Graphics2D</a:t>
            </a:r>
            <a:r>
              <a:rPr lang="en-US" sz="1600" b="1" dirty="0" smtClean="0">
                <a:latin typeface="Courier10 BT" pitchFamily="49" charset="0"/>
              </a:rPr>
              <a:t> </a:t>
            </a:r>
            <a:r>
              <a:rPr lang="en-US" sz="1600" b="1" dirty="0" err="1" smtClean="0">
                <a:latin typeface="Courier10 BT" pitchFamily="49" charset="0"/>
              </a:rPr>
              <a:t>myGraphics</a:t>
            </a:r>
            <a:r>
              <a:rPr lang="en-US" sz="1600" dirty="0" smtClean="0">
                <a:latin typeface="Courier10 BT" pitchFamily="49" charset="0"/>
              </a:rPr>
              <a:t>) {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lighted = true;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if (visible) {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  </a:t>
            </a:r>
            <a:r>
              <a:rPr lang="en-US" sz="1600" b="1" dirty="0" err="1" smtClean="0">
                <a:latin typeface="Courier10 BT" pitchFamily="49" charset="0"/>
              </a:rPr>
              <a:t>myGraphics.setPaint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Color.yellow</a:t>
            </a:r>
            <a:r>
              <a:rPr lang="en-US" sz="1600" b="1" dirty="0" smtClean="0">
                <a:latin typeface="Courier10 BT" pitchFamily="49" charset="0"/>
              </a:rPr>
              <a:t>);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  </a:t>
            </a:r>
            <a:r>
              <a:rPr lang="en-US" sz="1600" b="1" dirty="0" err="1" smtClean="0">
                <a:latin typeface="Courier10 BT" pitchFamily="49" charset="0"/>
              </a:rPr>
              <a:t>myGraphics.fill</a:t>
            </a:r>
            <a:r>
              <a:rPr lang="en-US" sz="1600" b="1" dirty="0" smtClean="0">
                <a:latin typeface="Courier10 BT" pitchFamily="49" charset="0"/>
              </a:rPr>
              <a:t>(circle);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Javadoc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for a class describes what the purpose of the class is, and how its constructors and methods can be used.</a:t>
            </a:r>
          </a:p>
          <a:p>
            <a:r>
              <a:rPr lang="en-US" dirty="0" smtClean="0"/>
              <a:t> Java has a special syntax that can be used to create comments in a class. </a:t>
            </a:r>
          </a:p>
          <a:p>
            <a:r>
              <a:rPr lang="en-US" dirty="0" smtClean="0"/>
              <a:t>These comments can then be extracted automatically from the source file by a tool called </a:t>
            </a:r>
            <a:r>
              <a:rPr lang="en-US" b="1" dirty="0" err="1" smtClean="0"/>
              <a:t>Javadoc</a:t>
            </a:r>
            <a:r>
              <a:rPr lang="en-US" dirty="0" smtClean="0"/>
              <a:t> to create the documentation for that class. </a:t>
            </a:r>
          </a:p>
          <a:p>
            <a:r>
              <a:rPr lang="en-US" dirty="0" err="1" smtClean="0"/>
              <a:t>Javadoc</a:t>
            </a:r>
            <a:r>
              <a:rPr lang="en-US" dirty="0" smtClean="0"/>
              <a:t> stores the comments in an HTML file that can be viewed in a web browser. </a:t>
            </a:r>
          </a:p>
          <a:p>
            <a:r>
              <a:rPr lang="en-US" dirty="0" smtClean="0"/>
              <a:t>By default, </a:t>
            </a:r>
            <a:r>
              <a:rPr lang="en-US" dirty="0" err="1" smtClean="0"/>
              <a:t>Javadoc</a:t>
            </a:r>
            <a:r>
              <a:rPr lang="en-US" dirty="0" smtClean="0"/>
              <a:t> only generates comments for the </a:t>
            </a:r>
            <a:r>
              <a:rPr lang="en-US" sz="2000" dirty="0" smtClean="0">
                <a:latin typeface="Courier10 BT" pitchFamily="49" charset="0"/>
              </a:rPr>
              <a:t>protected</a:t>
            </a:r>
            <a:r>
              <a:rPr lang="en-US" dirty="0" smtClean="0"/>
              <a:t> and </a:t>
            </a:r>
            <a:r>
              <a:rPr lang="en-US" sz="2000" dirty="0" smtClean="0">
                <a:latin typeface="Courier10 BT" pitchFamily="49" charset="0"/>
              </a:rPr>
              <a:t>public</a:t>
            </a:r>
            <a:r>
              <a:rPr lang="en-US" dirty="0" smtClean="0"/>
              <a:t> members of a class.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Summarize the purpose of the class, and are inserted right before the class definition. </a:t>
            </a:r>
          </a:p>
          <a:p>
            <a:r>
              <a:rPr lang="en-US" sz="2300" dirty="0" smtClean="0"/>
              <a:t>Can contain one or more </a:t>
            </a:r>
            <a:r>
              <a:rPr lang="en-US" sz="2300" b="1" dirty="0" smtClean="0"/>
              <a:t>author tags </a:t>
            </a:r>
            <a:r>
              <a:rPr lang="en-US" sz="2300" dirty="0" smtClean="0"/>
              <a:t>labeled </a:t>
            </a:r>
            <a:r>
              <a:rPr lang="en-US" sz="2300" dirty="0" smtClean="0">
                <a:latin typeface="Courier10 BT" pitchFamily="49" charset="0"/>
              </a:rPr>
              <a:t>@author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/>
              <a:t>to provide information about the</a:t>
            </a:r>
            <a:r>
              <a:rPr lang="en-US" sz="2300" b="1" dirty="0" smtClean="0"/>
              <a:t> </a:t>
            </a:r>
            <a:r>
              <a:rPr lang="en-US" sz="2300" dirty="0" smtClean="0"/>
              <a:t>author of the code. 	</a:t>
            </a:r>
          </a:p>
          <a:p>
            <a:r>
              <a:rPr lang="en-US" sz="2300" dirty="0" smtClean="0"/>
              <a:t>Example: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886200"/>
            <a:ext cx="5181600" cy="24622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/** The Lamp class defines a lamp object that can be drawn in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* a window, and lighted or turned off. The wattage of the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* bulb and the diameter of the lamp globe can also be 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* specified.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* 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* </a:t>
            </a:r>
            <a:r>
              <a:rPr lang="en-US" sz="1400" b="1" dirty="0" smtClean="0">
                <a:latin typeface="Courier10 BT" pitchFamily="49" charset="0"/>
              </a:rPr>
              <a:t>@author</a:t>
            </a:r>
            <a:r>
              <a:rPr lang="en-US" sz="1400" dirty="0" smtClean="0">
                <a:latin typeface="Courier10 BT" pitchFamily="49" charset="0"/>
              </a:rPr>
              <a:t> Radhika Grover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* </a:t>
            </a:r>
            <a:r>
              <a:rPr lang="en-US" sz="1400" b="1" dirty="0" smtClean="0">
                <a:latin typeface="Courier10 BT" pitchFamily="49" charset="0"/>
              </a:rPr>
              <a:t>@author</a:t>
            </a:r>
            <a:r>
              <a:rPr lang="en-US" sz="1400" dirty="0" smtClean="0">
                <a:latin typeface="Courier10 BT" pitchFamily="49" charset="0"/>
              </a:rPr>
              <a:t> programwithjava.com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*/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public class Lamp 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// rest of the code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Explain what the constructor does, and are placed before each constructor definition.</a:t>
            </a:r>
          </a:p>
          <a:p>
            <a:r>
              <a:rPr lang="en-US" sz="2000" dirty="0" smtClean="0"/>
              <a:t>Can include </a:t>
            </a:r>
            <a:r>
              <a:rPr lang="en-US" sz="2000" b="1" dirty="0" smtClean="0"/>
              <a:t>parameter tags</a:t>
            </a:r>
            <a:r>
              <a:rPr lang="en-US" sz="2000" dirty="0" smtClean="0"/>
              <a:t> labeled </a:t>
            </a:r>
            <a:r>
              <a:rPr lang="en-US" sz="2000" dirty="0" smtClean="0">
                <a:latin typeface="Courier10 BT" pitchFamily="49" charset="0"/>
              </a:rPr>
              <a:t>@</a:t>
            </a:r>
            <a:r>
              <a:rPr lang="en-US" sz="2000" dirty="0" err="1" smtClean="0">
                <a:latin typeface="Courier10 BT" pitchFamily="49" charset="0"/>
              </a:rPr>
              <a:t>param</a:t>
            </a:r>
            <a:r>
              <a:rPr lang="en-US" sz="2000" b="1" dirty="0" smtClean="0">
                <a:latin typeface="Courier10 BT" pitchFamily="49" charset="0"/>
              </a:rPr>
              <a:t> </a:t>
            </a:r>
            <a:r>
              <a:rPr lang="en-US" sz="2000" dirty="0" smtClean="0"/>
              <a:t>and are used as shown: </a:t>
            </a:r>
          </a:p>
          <a:p>
            <a:pPr lvl="1">
              <a:buNone/>
            </a:pPr>
            <a:r>
              <a:rPr lang="en-US" dirty="0" smtClean="0">
                <a:latin typeface="Courier10 BT" pitchFamily="49" charset="0"/>
              </a:rPr>
              <a:t>@</a:t>
            </a:r>
            <a:r>
              <a:rPr lang="en-US" dirty="0" err="1" smtClean="0">
                <a:latin typeface="Courier10 BT" pitchFamily="49" charset="0"/>
              </a:rPr>
              <a:t>param</a:t>
            </a:r>
            <a:r>
              <a:rPr lang="en-US" dirty="0" smtClean="0">
                <a:latin typeface="Courier10 BT" pitchFamily="49" charset="0"/>
              </a:rPr>
              <a:t> </a:t>
            </a:r>
            <a:r>
              <a:rPr lang="en-US" i="1" dirty="0" smtClean="0">
                <a:latin typeface="Courier10 BT" pitchFamily="49" charset="0"/>
              </a:rPr>
              <a:t>parameter-name description</a:t>
            </a:r>
            <a:endParaRPr lang="en-US" dirty="0" smtClean="0">
              <a:latin typeface="Courier10 BT" pitchFamily="49" charset="0"/>
            </a:endParaRPr>
          </a:p>
          <a:p>
            <a:r>
              <a:rPr lang="en-US" sz="2000" dirty="0" smtClean="0"/>
              <a:t>A separate </a:t>
            </a:r>
            <a:r>
              <a:rPr lang="en-US" sz="2000" dirty="0" smtClean="0">
                <a:latin typeface="Courier10 BT" pitchFamily="49" charset="0"/>
              </a:rPr>
              <a:t>@</a:t>
            </a:r>
            <a:r>
              <a:rPr lang="en-US" sz="2000" dirty="0" err="1" smtClean="0">
                <a:latin typeface="Courier10 BT" pitchFamily="49" charset="0"/>
              </a:rPr>
              <a:t>param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/>
              <a:t>tag is used for each parameter. Example:</a:t>
            </a:r>
            <a:endParaRPr lang="en-US" sz="2900" dirty="0" smtClean="0"/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733800"/>
            <a:ext cx="7848600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/** Constructor to create a lamp with the specified shade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* diameter, wattage and turned on or off.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* 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* </a:t>
            </a:r>
            <a:r>
              <a:rPr lang="en-US" sz="1600" b="1" dirty="0" smtClean="0">
                <a:latin typeface="Courier10 BT" pitchFamily="49" charset="0"/>
              </a:rPr>
              <a:t>@</a:t>
            </a:r>
            <a:r>
              <a:rPr lang="en-US" sz="1600" b="1" dirty="0" err="1" smtClean="0">
                <a:latin typeface="Courier10 BT" pitchFamily="49" charset="0"/>
              </a:rPr>
              <a:t>param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dia</a:t>
            </a:r>
            <a:r>
              <a:rPr lang="en-US" sz="1600" dirty="0" smtClean="0">
                <a:latin typeface="Courier10 BT" pitchFamily="49" charset="0"/>
              </a:rPr>
              <a:t> the shade diameter.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* </a:t>
            </a:r>
            <a:r>
              <a:rPr lang="en-US" sz="1600" b="1" dirty="0" smtClean="0">
                <a:latin typeface="Courier10 BT" pitchFamily="49" charset="0"/>
              </a:rPr>
              <a:t>@</a:t>
            </a:r>
            <a:r>
              <a:rPr lang="en-US" sz="1600" b="1" dirty="0" err="1" smtClean="0">
                <a:latin typeface="Courier10 BT" pitchFamily="49" charset="0"/>
              </a:rPr>
              <a:t>param</a:t>
            </a:r>
            <a:r>
              <a:rPr lang="en-US" sz="1600" dirty="0" smtClean="0">
                <a:latin typeface="Courier10 BT" pitchFamily="49" charset="0"/>
              </a:rPr>
              <a:t> watt the bulb wattage.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* </a:t>
            </a:r>
            <a:r>
              <a:rPr lang="en-US" sz="1600" b="1" dirty="0" smtClean="0">
                <a:latin typeface="Courier10 BT" pitchFamily="49" charset="0"/>
              </a:rPr>
              <a:t>@</a:t>
            </a:r>
            <a:r>
              <a:rPr lang="en-US" sz="1600" b="1" dirty="0" err="1" smtClean="0">
                <a:latin typeface="Courier10 BT" pitchFamily="49" charset="0"/>
              </a:rPr>
              <a:t>param</a:t>
            </a:r>
            <a:r>
              <a:rPr lang="en-US" sz="1600" dirty="0" smtClean="0">
                <a:latin typeface="Courier10 BT" pitchFamily="49" charset="0"/>
              </a:rPr>
              <a:t> light true if the lamp is turned on, otherwise false.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*/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public Lamp(double </a:t>
            </a:r>
            <a:r>
              <a:rPr lang="en-US" sz="1600" dirty="0" err="1" smtClean="0">
                <a:latin typeface="Courier10 BT" pitchFamily="49" charset="0"/>
              </a:rPr>
              <a:t>dia</a:t>
            </a:r>
            <a:r>
              <a:rPr lang="en-US" sz="1600" dirty="0" smtClean="0">
                <a:latin typeface="Courier10 BT" pitchFamily="49" charset="0"/>
              </a:rPr>
              <a:t>, int watt, </a:t>
            </a:r>
            <a:r>
              <a:rPr lang="en-US" sz="1600" dirty="0" err="1" smtClean="0">
                <a:latin typeface="Courier10 BT" pitchFamily="49" charset="0"/>
              </a:rPr>
              <a:t>boolean</a:t>
            </a:r>
            <a:r>
              <a:rPr lang="en-US" sz="1600" dirty="0" smtClean="0">
                <a:latin typeface="Courier10 BT" pitchFamily="49" charset="0"/>
              </a:rPr>
              <a:t> light) {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// code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Describe what a method does, and are placed right before a method definition. </a:t>
            </a:r>
          </a:p>
          <a:p>
            <a:r>
              <a:rPr lang="en-US" sz="2000" dirty="0" smtClean="0"/>
              <a:t>Contain parameter tags if the method has one or more parameters. </a:t>
            </a:r>
          </a:p>
          <a:p>
            <a:r>
              <a:rPr lang="en-US" sz="2000" dirty="0" smtClean="0"/>
              <a:t>May also contain a </a:t>
            </a:r>
            <a:r>
              <a:rPr lang="en-US" sz="2000" b="1" dirty="0" smtClean="0"/>
              <a:t>return tag</a:t>
            </a:r>
            <a:r>
              <a:rPr lang="en-US" sz="2000" dirty="0" smtClean="0"/>
              <a:t> called </a:t>
            </a:r>
            <a:r>
              <a:rPr lang="en-US" sz="2000" dirty="0" smtClean="0">
                <a:latin typeface="Courier10 BT" pitchFamily="49" charset="0"/>
              </a:rPr>
              <a:t>@return </a:t>
            </a:r>
            <a:r>
              <a:rPr lang="en-US" sz="2000" dirty="0" smtClean="0"/>
              <a:t>that describes the value returned by the method:</a:t>
            </a:r>
          </a:p>
          <a:p>
            <a:pPr lvl="1">
              <a:buNone/>
            </a:pPr>
            <a:r>
              <a:rPr lang="en-US" dirty="0" smtClean="0">
                <a:latin typeface="Courier10 BT" pitchFamily="49" charset="0"/>
              </a:rPr>
              <a:t>@return </a:t>
            </a:r>
            <a:r>
              <a:rPr lang="en-US" i="1" dirty="0" smtClean="0">
                <a:latin typeface="Courier10 BT" pitchFamily="49" charset="0"/>
              </a:rPr>
              <a:t>description</a:t>
            </a:r>
            <a:endParaRPr lang="en-US" dirty="0" smtClean="0">
              <a:latin typeface="Courier10 BT" pitchFamily="49" charset="0"/>
            </a:endParaRPr>
          </a:p>
          <a:p>
            <a:r>
              <a:rPr lang="en-US" sz="2000" dirty="0" smtClean="0"/>
              <a:t>Example: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495800"/>
            <a:ext cx="46482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/** Method to get lamp wattage.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*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* </a:t>
            </a:r>
            <a:r>
              <a:rPr lang="en-US" sz="1600" b="1" dirty="0" smtClean="0">
                <a:latin typeface="Courier10 BT" pitchFamily="49" charset="0"/>
              </a:rPr>
              <a:t>@return</a:t>
            </a:r>
            <a:r>
              <a:rPr lang="en-US" sz="1600" dirty="0" smtClean="0">
                <a:latin typeface="Courier10 BT" pitchFamily="49" charset="0"/>
              </a:rPr>
              <a:t> the wattage of the bulb.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*/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public int </a:t>
            </a:r>
            <a:r>
              <a:rPr lang="en-US" sz="1600" dirty="0" err="1" smtClean="0">
                <a:latin typeface="Courier10 BT" pitchFamily="49" charset="0"/>
              </a:rPr>
              <a:t>getWattage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return wattage;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fields in a class. 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Because this field </a:t>
            </a:r>
            <a:r>
              <a:rPr lang="en-US" sz="1800" dirty="0" smtClean="0">
                <a:latin typeface="Courier10 BT" pitchFamily="49" charset="0"/>
              </a:rPr>
              <a:t>diameter</a:t>
            </a:r>
            <a:r>
              <a:rPr lang="en-US" dirty="0" smtClean="0"/>
              <a:t> is </a:t>
            </a:r>
            <a:r>
              <a:rPr lang="en-US" sz="1800" dirty="0" smtClean="0">
                <a:latin typeface="Courier10 BT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err="1" smtClean="0"/>
              <a:t>Javadoc</a:t>
            </a:r>
            <a:r>
              <a:rPr lang="en-US" dirty="0" smtClean="0"/>
              <a:t> will ignore this comment.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590800"/>
            <a:ext cx="41910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/** diameter of lamp globe */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private double diameter;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Methods to Class </a:t>
            </a:r>
            <a:r>
              <a:rPr lang="en-US" dirty="0" smtClean="0">
                <a:latin typeface="Courier10 BT" pitchFamily="49" charset="0"/>
              </a:rPr>
              <a:t>Lamp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two methods </a:t>
            </a:r>
            <a:r>
              <a:rPr lang="en-US" sz="1900" dirty="0" err="1" smtClean="0">
                <a:latin typeface="Courier10 BT" pitchFamily="49" charset="0"/>
              </a:rPr>
              <a:t>turnOff</a:t>
            </a:r>
            <a:r>
              <a:rPr lang="en-US" dirty="0" smtClean="0"/>
              <a:t> and </a:t>
            </a:r>
            <a:r>
              <a:rPr lang="en-US" sz="1900" dirty="0" err="1" smtClean="0">
                <a:latin typeface="Courier10 BT" pitchFamily="49" charset="0"/>
              </a:rPr>
              <a:t>turnOn</a:t>
            </a:r>
            <a:r>
              <a:rPr lang="en-US" dirty="0" smtClean="0"/>
              <a:t> to </a:t>
            </a:r>
            <a:r>
              <a:rPr lang="en-US" sz="1900" dirty="0" smtClean="0">
                <a:latin typeface="Courier10 BT" pitchFamily="49" charset="0"/>
              </a:rPr>
              <a:t>Lamp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dirty="0" smtClean="0">
              <a:latin typeface="Courier10 BT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2667000" cy="37856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class Lamp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fields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double diameter;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int wattage;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boolean</a:t>
            </a:r>
            <a:r>
              <a:rPr lang="en-US" sz="1600" dirty="0" smtClean="0">
                <a:latin typeface="Courier10 BT" pitchFamily="49" charset="0"/>
              </a:rPr>
              <a:t> lighted;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	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methods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void </a:t>
            </a:r>
            <a:r>
              <a:rPr lang="en-US" sz="1600" b="1" dirty="0" err="1" smtClean="0">
                <a:latin typeface="Courier10 BT" pitchFamily="49" charset="0"/>
              </a:rPr>
              <a:t>turnOn</a:t>
            </a:r>
            <a:r>
              <a:rPr lang="en-US" sz="1600" b="1" dirty="0" smtClean="0">
                <a:latin typeface="Courier10 BT" pitchFamily="49" charset="0"/>
              </a:rPr>
              <a:t>() {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  // do something here 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} 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endParaRPr lang="en-US" sz="1600" b="1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void </a:t>
            </a:r>
            <a:r>
              <a:rPr lang="en-US" sz="1600" b="1" dirty="0" err="1" smtClean="0">
                <a:latin typeface="Courier10 BT" pitchFamily="49" charset="0"/>
              </a:rPr>
              <a:t>turnOff</a:t>
            </a:r>
            <a:r>
              <a:rPr lang="en-US" sz="1600" b="1" dirty="0" smtClean="0">
                <a:latin typeface="Courier10 BT" pitchFamily="49" charset="0"/>
              </a:rPr>
              <a:t>() {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 // do something here 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} 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javadoc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Generates the documentation for the specified files as HTML files. </a:t>
            </a:r>
          </a:p>
          <a:p>
            <a:r>
              <a:rPr lang="en-US" dirty="0" smtClean="0"/>
              <a:t>The name of the HTML file is the same as the source file, but the extension is .html. </a:t>
            </a:r>
          </a:p>
          <a:p>
            <a:r>
              <a:rPr lang="en-US" dirty="0" smtClean="0"/>
              <a:t>You can specify the destination directory for the HTML file using the </a:t>
            </a:r>
            <a:r>
              <a:rPr lang="en-US" sz="2000" dirty="0" smtClean="0">
                <a:latin typeface="Courier10 BT" pitchFamily="49" charset="0"/>
              </a:rPr>
              <a:t>-d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flag.</a:t>
            </a:r>
          </a:p>
          <a:p>
            <a:r>
              <a:rPr lang="en-US" dirty="0" smtClean="0"/>
              <a:t> For example, this will store the documentation for</a:t>
            </a:r>
            <a:r>
              <a:rPr lang="en-US" sz="2000" dirty="0" smtClean="0">
                <a:latin typeface="Courier10 BT" pitchFamily="49" charset="0"/>
              </a:rPr>
              <a:t> Lamp.java </a:t>
            </a:r>
            <a:r>
              <a:rPr lang="en-US" dirty="0" smtClean="0"/>
              <a:t>in the </a:t>
            </a:r>
            <a:r>
              <a:rPr lang="en-US" sz="2000" dirty="0" smtClean="0">
                <a:latin typeface="Courier10 BT" pitchFamily="49" charset="0"/>
              </a:rPr>
              <a:t>Lamp.html</a:t>
            </a:r>
            <a:r>
              <a:rPr lang="en-US" dirty="0" smtClean="0"/>
              <a:t> file in the </a:t>
            </a:r>
            <a:r>
              <a:rPr lang="en-US" sz="2000" dirty="0" err="1" smtClean="0">
                <a:latin typeface="Courier10 BT" pitchFamily="49" charset="0"/>
              </a:rPr>
              <a:t>doc.userdefinedclasses</a:t>
            </a:r>
            <a:r>
              <a:rPr lang="en-US" sz="2000" dirty="0" smtClean="0">
                <a:latin typeface="Courier10 BT" pitchFamily="49" charset="0"/>
              </a:rPr>
              <a:t> </a:t>
            </a:r>
            <a:r>
              <a:rPr lang="en-US" dirty="0" smtClean="0"/>
              <a:t>package:</a:t>
            </a:r>
          </a:p>
          <a:p>
            <a:pPr lvl="1">
              <a:buNone/>
            </a:pPr>
            <a:r>
              <a:rPr lang="en-US" sz="1600" dirty="0" smtClean="0">
                <a:latin typeface="Courier10 BT" pitchFamily="49" charset="0"/>
              </a:rPr>
              <a:t>C:\JavaBook&gt; </a:t>
            </a:r>
            <a:r>
              <a:rPr lang="en-US" sz="1600" dirty="0" err="1" smtClean="0">
                <a:latin typeface="Courier10 BT" pitchFamily="49" charset="0"/>
              </a:rPr>
              <a:t>javadoc</a:t>
            </a:r>
            <a:r>
              <a:rPr lang="en-US" sz="1600" dirty="0" smtClean="0">
                <a:latin typeface="Courier10 BT" pitchFamily="49" charset="0"/>
              </a:rPr>
              <a:t> -d doc </a:t>
            </a:r>
            <a:r>
              <a:rPr lang="en-US" sz="1600" dirty="0" err="1" smtClean="0">
                <a:latin typeface="Courier10 BT" pitchFamily="49" charset="0"/>
              </a:rPr>
              <a:t>src</a:t>
            </a:r>
            <a:r>
              <a:rPr lang="en-US" sz="1600" dirty="0" smtClean="0">
                <a:latin typeface="Courier10 BT" pitchFamily="49" charset="0"/>
              </a:rPr>
              <a:t>\</a:t>
            </a:r>
            <a:r>
              <a:rPr lang="en-US" sz="1600" dirty="0" err="1" smtClean="0">
                <a:latin typeface="Courier10 BT" pitchFamily="49" charset="0"/>
              </a:rPr>
              <a:t>userdefinedclasses</a:t>
            </a:r>
            <a:r>
              <a:rPr lang="en-US" sz="1600" dirty="0" smtClean="0">
                <a:latin typeface="Courier10 BT" pitchFamily="49" charset="0"/>
              </a:rPr>
              <a:t>\Lamp.java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subdirectory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Courier10 BT" pitchFamily="49" charset="0"/>
              </a:rPr>
              <a:t>doc\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  <a:latin typeface="Courier10 BT" pitchFamily="49" charset="0"/>
              </a:rPr>
              <a:t>userdefinedclasses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Courier10 BT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is generated automatically inside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  <a:latin typeface="Courier10 BT" pitchFamily="49" charset="0"/>
              </a:rPr>
              <a:t>src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 documentation for the Java language.</a:t>
            </a:r>
          </a:p>
          <a:p>
            <a:r>
              <a:rPr lang="en-US" dirty="0" smtClean="0"/>
              <a:t>It is a part of the Java Standard Edition documentation.</a:t>
            </a:r>
          </a:p>
          <a:p>
            <a:r>
              <a:rPr lang="en-US" dirty="0" smtClean="0"/>
              <a:t>The API for Java Standard Edition 6 is at:</a:t>
            </a:r>
          </a:p>
          <a:p>
            <a:pPr lvl="1">
              <a:buNone/>
            </a:pPr>
            <a:r>
              <a:rPr lang="en-US" dirty="0" smtClean="0"/>
              <a:t>http://download.oracle.com/javase/6/docs/api/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discussed:</a:t>
            </a:r>
          </a:p>
          <a:p>
            <a:pPr lvl="1"/>
            <a:r>
              <a:rPr lang="en-US" dirty="0" smtClean="0"/>
              <a:t>How to create classes</a:t>
            </a:r>
          </a:p>
          <a:p>
            <a:pPr lvl="1"/>
            <a:r>
              <a:rPr lang="en-US" dirty="0" smtClean="0"/>
              <a:t>Write constructors and methods</a:t>
            </a:r>
          </a:p>
          <a:p>
            <a:pPr lvl="1"/>
            <a:r>
              <a:rPr lang="en-US" dirty="0" smtClean="0"/>
              <a:t>Use of the keyword </a:t>
            </a:r>
            <a:r>
              <a:rPr lang="en-US" sz="1800" dirty="0" smtClean="0">
                <a:latin typeface="Courier10 BT" pitchFamily="49" charset="0"/>
              </a:rPr>
              <a:t>this</a:t>
            </a:r>
          </a:p>
          <a:p>
            <a:pPr lvl="1"/>
            <a:r>
              <a:rPr lang="en-US" dirty="0" smtClean="0"/>
              <a:t>Organizing </a:t>
            </a:r>
            <a:r>
              <a:rPr lang="en-US" sz="1800" dirty="0" smtClean="0">
                <a:latin typeface="Courier10 BT" pitchFamily="49" charset="0"/>
              </a:rPr>
              <a:t>.java </a:t>
            </a:r>
            <a:r>
              <a:rPr lang="en-US" dirty="0" smtClean="0"/>
              <a:t>files in packages</a:t>
            </a:r>
          </a:p>
          <a:p>
            <a:pPr lvl="1"/>
            <a:r>
              <a:rPr lang="en-US" dirty="0" smtClean="0"/>
              <a:t>Access modifiers</a:t>
            </a:r>
          </a:p>
          <a:p>
            <a:pPr lvl="1"/>
            <a:r>
              <a:rPr lang="en-US" dirty="0" smtClean="0"/>
              <a:t>Static variables and methods</a:t>
            </a:r>
          </a:p>
          <a:p>
            <a:pPr lvl="1"/>
            <a:r>
              <a:rPr lang="en-US" sz="1800" dirty="0" err="1" smtClean="0">
                <a:latin typeface="Courier10 BT" pitchFamily="49" charset="0"/>
              </a:rPr>
              <a:t>DrawingKit</a:t>
            </a:r>
            <a:r>
              <a:rPr lang="en-US" dirty="0" smtClean="0"/>
              <a:t>, </a:t>
            </a:r>
            <a:r>
              <a:rPr lang="en-US" sz="1800" dirty="0" smtClean="0">
                <a:latin typeface="Courier10 BT" pitchFamily="49" charset="0"/>
              </a:rPr>
              <a:t>Graphics2D</a:t>
            </a:r>
            <a:r>
              <a:rPr lang="en-US" dirty="0" smtClean="0"/>
              <a:t>, </a:t>
            </a:r>
            <a:r>
              <a:rPr lang="en-US" sz="1800" dirty="0" err="1" smtClean="0">
                <a:latin typeface="Courier10 BT" pitchFamily="49" charset="0"/>
              </a:rPr>
              <a:t>Jframe</a:t>
            </a:r>
            <a:r>
              <a:rPr lang="en-US" sz="1800" dirty="0" smtClean="0">
                <a:latin typeface="Courier10 BT" pitchFamily="49" charset="0"/>
              </a:rPr>
              <a:t>,</a:t>
            </a:r>
            <a:r>
              <a:rPr lang="en-US" dirty="0" smtClean="0"/>
              <a:t> and </a:t>
            </a:r>
            <a:r>
              <a:rPr lang="en-US" sz="1800" dirty="0" err="1" smtClean="0">
                <a:latin typeface="Courier10 BT" pitchFamily="49" charset="0"/>
              </a:rPr>
              <a:t>JPanel</a:t>
            </a:r>
            <a:endParaRPr lang="en-US" sz="1800" dirty="0" smtClean="0">
              <a:latin typeface="Courier10 BT" pitchFamily="49" charset="0"/>
            </a:endParaRPr>
          </a:p>
          <a:p>
            <a:r>
              <a:rPr lang="en-US" dirty="0" smtClean="0"/>
              <a:t>What’s next:</a:t>
            </a:r>
          </a:p>
          <a:p>
            <a:pPr lvl="1"/>
            <a:r>
              <a:rPr lang="en-US" dirty="0" smtClean="0"/>
              <a:t>Inheritance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actions that a method undertakes. </a:t>
            </a:r>
          </a:p>
          <a:p>
            <a:r>
              <a:rPr lang="en-US" dirty="0" smtClean="0"/>
              <a:t>Contains statements that may change the fields, compute new results, or perform other operations such as drawing graphics.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Change the value of the field </a:t>
            </a:r>
            <a:r>
              <a:rPr lang="en-US" sz="1800" dirty="0" smtClean="0">
                <a:latin typeface="Courier10 BT" pitchFamily="49" charset="0"/>
              </a:rPr>
              <a:t>lighted</a:t>
            </a:r>
            <a:r>
              <a:rPr lang="en-US" dirty="0" smtClean="0"/>
              <a:t> to </a:t>
            </a:r>
            <a:r>
              <a:rPr lang="en-US" sz="1800" dirty="0" smtClean="0">
                <a:latin typeface="Courier10 BT" pitchFamily="49" charset="0"/>
              </a:rPr>
              <a:t>true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3810000"/>
            <a:ext cx="25908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void </a:t>
            </a:r>
            <a:r>
              <a:rPr lang="en-US" sz="1600" dirty="0" err="1" smtClean="0">
                <a:latin typeface="Courier10 BT" pitchFamily="49" charset="0"/>
              </a:rPr>
              <a:t>turnOn</a:t>
            </a:r>
            <a:r>
              <a:rPr lang="en-US" sz="1600" dirty="0" smtClean="0">
                <a:latin typeface="Courier10 BT" pitchFamily="49" charset="0"/>
              </a:rPr>
              <a:t>() { </a:t>
            </a:r>
          </a:p>
          <a:p>
            <a:pPr marL="0" lvl="2">
              <a:buNone/>
            </a:pPr>
            <a:r>
              <a:rPr lang="en-US" sz="1600" b="1" dirty="0" smtClean="0">
                <a:latin typeface="Courier10 BT" pitchFamily="49" charset="0"/>
              </a:rPr>
              <a:t>  lighted = true; </a:t>
            </a:r>
            <a:endParaRPr lang="en-US" sz="1600" dirty="0" smtClean="0">
              <a:latin typeface="Courier10 BT" pitchFamily="49" charset="0"/>
            </a:endParaRP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  <a:endParaRPr lang="en-US" sz="1600" dirty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Data From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</a:rPr>
              <a:t>A method may return data to the calling method by using the keyword </a:t>
            </a:r>
            <a:r>
              <a:rPr lang="en-US" dirty="0" smtClean="0">
                <a:latin typeface="Courier10 BT"/>
              </a:rPr>
              <a:t>return</a:t>
            </a:r>
            <a:r>
              <a:rPr lang="en-US" dirty="0" smtClean="0">
                <a:latin typeface="Times New Roman"/>
              </a:rPr>
              <a:t> followed by the name of the variable being returned. </a:t>
            </a:r>
          </a:p>
          <a:p>
            <a:r>
              <a:rPr lang="en-US" dirty="0" smtClean="0">
                <a:latin typeface="Times New Roman"/>
              </a:rPr>
              <a:t>A method can return only </a:t>
            </a:r>
            <a:r>
              <a:rPr lang="en-US" i="1" dirty="0" smtClean="0">
                <a:latin typeface="Times New Roman"/>
              </a:rPr>
              <a:t>one value.</a:t>
            </a:r>
          </a:p>
          <a:p>
            <a:r>
              <a:rPr lang="en-US" dirty="0" smtClean="0">
                <a:latin typeface="Times New Roman"/>
              </a:rPr>
              <a:t>The return type of the method must match the data type of the variable being returned. </a:t>
            </a:r>
          </a:p>
          <a:p>
            <a:r>
              <a:rPr lang="en-US" dirty="0" smtClean="0">
                <a:latin typeface="Times New Roman"/>
              </a:rPr>
              <a:t>Example: </a:t>
            </a:r>
          </a:p>
          <a:p>
            <a:pPr lvl="1"/>
            <a:r>
              <a:rPr lang="en-US" dirty="0" smtClean="0">
                <a:latin typeface="Times New Roman"/>
              </a:rPr>
              <a:t>This method returns the value of field </a:t>
            </a:r>
            <a:r>
              <a:rPr lang="en-US" dirty="0" smtClean="0">
                <a:latin typeface="Courier10 BT"/>
              </a:rPr>
              <a:t>diameter</a:t>
            </a:r>
            <a:r>
              <a:rPr lang="en-US" dirty="0" smtClean="0">
                <a:latin typeface="Times New Roman"/>
              </a:rPr>
              <a:t> in </a:t>
            </a:r>
            <a:r>
              <a:rPr lang="en-US" dirty="0" smtClean="0">
                <a:latin typeface="Courier10 BT"/>
              </a:rPr>
              <a:t>Lamp</a:t>
            </a:r>
            <a:r>
              <a:rPr lang="en-US" dirty="0" smtClean="0">
                <a:latin typeface="Times New Roman"/>
              </a:rPr>
              <a:t>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  User-Defined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5029200"/>
            <a:ext cx="23622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double </a:t>
            </a:r>
            <a:r>
              <a:rPr lang="en-US" sz="1600" dirty="0" err="1" smtClean="0">
                <a:latin typeface="Courier10 BT" pitchFamily="49" charset="0"/>
              </a:rPr>
              <a:t>getDiameter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 return diameter;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</TotalTime>
  <Words>5167</Words>
  <Application>Microsoft Macintosh PowerPoint</Application>
  <PresentationFormat>On-screen Show (4:3)</PresentationFormat>
  <Paragraphs>838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PowerPoint Presentation</vt:lpstr>
      <vt:lpstr>Outline</vt:lpstr>
      <vt:lpstr>Parts of a Class</vt:lpstr>
      <vt:lpstr>Fields</vt:lpstr>
      <vt:lpstr>Assigning Values to Fields</vt:lpstr>
      <vt:lpstr>Methods</vt:lpstr>
      <vt:lpstr>Adding Methods to Class Lamp</vt:lpstr>
      <vt:lpstr>Method Body</vt:lpstr>
      <vt:lpstr>Returning Data From a Method</vt:lpstr>
      <vt:lpstr>Setter Methods vs. Getter Methods</vt:lpstr>
      <vt:lpstr>Exercise</vt:lpstr>
      <vt:lpstr>Methods With Parameters</vt:lpstr>
      <vt:lpstr>Scope of Parameters</vt:lpstr>
      <vt:lpstr>Method Signature</vt:lpstr>
      <vt:lpstr>Overloaded Methods</vt:lpstr>
      <vt:lpstr>Primitive Data Type Arguments</vt:lpstr>
      <vt:lpstr>Exercise</vt:lpstr>
      <vt:lpstr>Exercise (continued)</vt:lpstr>
      <vt:lpstr>Reference Data Type Arguments</vt:lpstr>
      <vt:lpstr>Exercise</vt:lpstr>
      <vt:lpstr>Exercise (continued)</vt:lpstr>
      <vt:lpstr>Returning a Reference Type from a Method</vt:lpstr>
      <vt:lpstr>Compositing</vt:lpstr>
      <vt:lpstr>Class BufferedImage</vt:lpstr>
      <vt:lpstr>Exercise</vt:lpstr>
      <vt:lpstr>Solution to Exercise (continued)</vt:lpstr>
      <vt:lpstr>Constructors</vt:lpstr>
      <vt:lpstr>Constructors Without Parameters</vt:lpstr>
      <vt:lpstr>Constructors With Parameters</vt:lpstr>
      <vt:lpstr>Default Constructors</vt:lpstr>
      <vt:lpstr>Overloaded Constructors</vt:lpstr>
      <vt:lpstr>Exercise</vt:lpstr>
      <vt:lpstr>Solution to Exercise</vt:lpstr>
      <vt:lpstr>Exercise</vt:lpstr>
      <vt:lpstr>Solution to Exercise</vt:lpstr>
      <vt:lpstr>The this Keyword</vt:lpstr>
      <vt:lpstr>The this Keyword continued</vt:lpstr>
      <vt:lpstr>The this Keyword (continued)</vt:lpstr>
      <vt:lpstr>Packages</vt:lpstr>
      <vt:lpstr>Creating Packages</vt:lpstr>
      <vt:lpstr>Naming Packages</vt:lpstr>
      <vt:lpstr>Compiling Source Files in Packages</vt:lpstr>
      <vt:lpstr>Access Modifiers</vt:lpstr>
      <vt:lpstr>The private Access Modifier</vt:lpstr>
      <vt:lpstr>The public Access Modifier</vt:lpstr>
      <vt:lpstr>The package-private Access Modifier</vt:lpstr>
      <vt:lpstr>The protected Access Modifier</vt:lpstr>
      <vt:lpstr>Exercise</vt:lpstr>
      <vt:lpstr>Solution to Exercise</vt:lpstr>
      <vt:lpstr>Static Fields</vt:lpstr>
      <vt:lpstr>Exercise</vt:lpstr>
      <vt:lpstr>Static Methods</vt:lpstr>
      <vt:lpstr>Static Methods continued</vt:lpstr>
      <vt:lpstr>String.format</vt:lpstr>
      <vt:lpstr>Format Specifiers</vt:lpstr>
      <vt:lpstr>Examples of String.format</vt:lpstr>
      <vt:lpstr>Using Field Width and Precision in String.format</vt:lpstr>
      <vt:lpstr>The Math Class</vt:lpstr>
      <vt:lpstr>The Math Class</vt:lpstr>
      <vt:lpstr>Exercise</vt:lpstr>
      <vt:lpstr>The DrawingKit Class</vt:lpstr>
      <vt:lpstr>Class Graphics2D</vt:lpstr>
      <vt:lpstr>Adding Method drawOutline to Class Lamp</vt:lpstr>
      <vt:lpstr>Modifying Methods turnOn and turnOff in Class Lamp</vt:lpstr>
      <vt:lpstr>The Javadoc Tool</vt:lpstr>
      <vt:lpstr>Class Comments</vt:lpstr>
      <vt:lpstr>Constructor Comments</vt:lpstr>
      <vt:lpstr>Method Comments</vt:lpstr>
      <vt:lpstr>Field Comments</vt:lpstr>
      <vt:lpstr>The javadoc Command</vt:lpstr>
      <vt:lpstr>The Java API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Rohan Grover</dc:creator>
  <cp:lastModifiedBy>Radhika Grover</cp:lastModifiedBy>
  <cp:revision>285</cp:revision>
  <dcterms:created xsi:type="dcterms:W3CDTF">2011-04-25T17:55:20Z</dcterms:created>
  <dcterms:modified xsi:type="dcterms:W3CDTF">2011-10-08T23:29:10Z</dcterms:modified>
</cp:coreProperties>
</file>