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4"/>
  </p:notesMasterIdLst>
  <p:sldIdLst>
    <p:sldId id="256" r:id="rId2"/>
    <p:sldId id="314" r:id="rId3"/>
    <p:sldId id="315" r:id="rId4"/>
    <p:sldId id="316" r:id="rId5"/>
    <p:sldId id="318" r:id="rId6"/>
    <p:sldId id="317" r:id="rId7"/>
    <p:sldId id="319" r:id="rId8"/>
    <p:sldId id="321" r:id="rId9"/>
    <p:sldId id="320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44" r:id="rId22"/>
    <p:sldId id="333" r:id="rId23"/>
    <p:sldId id="345" r:id="rId24"/>
    <p:sldId id="334" r:id="rId25"/>
    <p:sldId id="335" r:id="rId26"/>
    <p:sldId id="346" r:id="rId27"/>
    <p:sldId id="347" r:id="rId28"/>
    <p:sldId id="336" r:id="rId29"/>
    <p:sldId id="337" r:id="rId30"/>
    <p:sldId id="348" r:id="rId31"/>
    <p:sldId id="349" r:id="rId32"/>
    <p:sldId id="350" r:id="rId33"/>
    <p:sldId id="339" r:id="rId34"/>
    <p:sldId id="338" r:id="rId35"/>
    <p:sldId id="351" r:id="rId36"/>
    <p:sldId id="352" r:id="rId37"/>
    <p:sldId id="353" r:id="rId38"/>
    <p:sldId id="354" r:id="rId39"/>
    <p:sldId id="341" r:id="rId40"/>
    <p:sldId id="355" r:id="rId41"/>
    <p:sldId id="356" r:id="rId42"/>
    <p:sldId id="357" r:id="rId43"/>
    <p:sldId id="342" r:id="rId44"/>
    <p:sldId id="360" r:id="rId45"/>
    <p:sldId id="361" r:id="rId46"/>
    <p:sldId id="358" r:id="rId47"/>
    <p:sldId id="362" r:id="rId48"/>
    <p:sldId id="363" r:id="rId49"/>
    <p:sldId id="364" r:id="rId50"/>
    <p:sldId id="382" r:id="rId51"/>
    <p:sldId id="365" r:id="rId52"/>
    <p:sldId id="383" r:id="rId53"/>
    <p:sldId id="366" r:id="rId54"/>
    <p:sldId id="370" r:id="rId55"/>
    <p:sldId id="384" r:id="rId56"/>
    <p:sldId id="385" r:id="rId57"/>
    <p:sldId id="386" r:id="rId58"/>
    <p:sldId id="368" r:id="rId59"/>
    <p:sldId id="371" r:id="rId60"/>
    <p:sldId id="372" r:id="rId61"/>
    <p:sldId id="387" r:id="rId62"/>
    <p:sldId id="388" r:id="rId63"/>
    <p:sldId id="389" r:id="rId64"/>
    <p:sldId id="375" r:id="rId65"/>
    <p:sldId id="376" r:id="rId66"/>
    <p:sldId id="390" r:id="rId67"/>
    <p:sldId id="391" r:id="rId68"/>
    <p:sldId id="392" r:id="rId69"/>
    <p:sldId id="393" r:id="rId70"/>
    <p:sldId id="377" r:id="rId71"/>
    <p:sldId id="394" r:id="rId72"/>
    <p:sldId id="378" r:id="rId73"/>
    <p:sldId id="381" r:id="rId74"/>
    <p:sldId id="379" r:id="rId75"/>
    <p:sldId id="395" r:id="rId76"/>
    <p:sldId id="400" r:id="rId77"/>
    <p:sldId id="380" r:id="rId78"/>
    <p:sldId id="396" r:id="rId79"/>
    <p:sldId id="397" r:id="rId80"/>
    <p:sldId id="398" r:id="rId81"/>
    <p:sldId id="399" r:id="rId82"/>
    <p:sldId id="313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FEC2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92" autoAdjust="0"/>
    <p:restoredTop sz="97348" autoAdjust="0"/>
  </p:normalViewPr>
  <p:slideViewPr>
    <p:cSldViewPr>
      <p:cViewPr>
        <p:scale>
          <a:sx n="100" d="100"/>
          <a:sy n="100" d="100"/>
        </p:scale>
        <p:origin x="-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4CDFF-9C41-46A8-83FF-456713E441B1}" type="datetimeFigureOut">
              <a:rPr lang="en-US" smtClean="0"/>
              <a:pPr/>
              <a:t>10/4/12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40DD5-BF2C-40BA-AB25-7FD1CB6182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E13D-75E8-404F-AA99-656B3994B2F4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A3D0-CC1B-47D9-B44F-D795AB70FE66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0148-BAE4-4D14-8AF7-771C399E5E0A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defRPr sz="2200" b="0">
                <a:solidFill>
                  <a:srgbClr val="002060"/>
                </a:solidFill>
                <a:latin typeface="+mn-lt"/>
                <a:ea typeface="Verdana" pitchFamily="34" charset="0"/>
                <a:cs typeface="Arial" pitchFamily="34" charset="0"/>
              </a:defRPr>
            </a:lvl1pPr>
            <a:lvl2pPr>
              <a:spcBef>
                <a:spcPts val="400"/>
              </a:spcBef>
              <a:spcAft>
                <a:spcPts val="0"/>
              </a:spcAft>
              <a:defRPr sz="2000">
                <a:solidFill>
                  <a:schemeClr val="accent2">
                    <a:lumMod val="75000"/>
                  </a:schemeClr>
                </a:solidFill>
                <a:latin typeface="+mn-lt"/>
                <a:ea typeface="Verdana" pitchFamily="34" charset="0"/>
                <a:cs typeface="Arial" pitchFamily="34" charset="0"/>
              </a:defRPr>
            </a:lvl2pPr>
            <a:lvl3pPr>
              <a:spcBef>
                <a:spcPts val="400"/>
              </a:spcBef>
              <a:spcAft>
                <a:spcPts val="0"/>
              </a:spcAft>
              <a:defRPr sz="1800">
                <a:latin typeface="+mn-lt"/>
                <a:ea typeface="Verdana" pitchFamily="34" charset="0"/>
                <a:cs typeface="Arial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16C-7F36-49D5-B81D-0F27FAC1EB0E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A942-D442-482F-A611-AEB92E765EA5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98AE-D160-4DD6-B13A-EF8F7D05366F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D910-61A3-4404-8F11-4EACEAA07033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64FA-1417-4F9E-A2C8-1E3B0CCEFC3D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00FD-93CD-4A8F-98A7-77651A3D6DDF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B663-DC0B-47B2-8201-47084B50FC49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9E2A-6EB1-41DB-9A96-3D4066FCA909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1B9F6-A445-4B48-85D6-B93F603FF783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B832-F407-431A-BE08-B640AFF97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 baseline="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400800" cy="17526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3F856"/>
                </a:solidFill>
              </a:rPr>
              <a:t>Chapter 6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Inheritance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can have more than one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Not</a:t>
            </a:r>
            <a:r>
              <a:rPr lang="en-US" dirty="0" smtClean="0"/>
              <a:t> supported in Java.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class </a:t>
            </a:r>
            <a:r>
              <a:rPr lang="en-US" dirty="0" smtClean="0">
                <a:latin typeface="Courier10 BT" pitchFamily="49" charset="0"/>
              </a:rPr>
              <a:t>Cow</a:t>
            </a:r>
            <a:r>
              <a:rPr lang="en-US" dirty="0" smtClean="0"/>
              <a:t> has two </a:t>
            </a:r>
            <a:r>
              <a:rPr lang="en-US" dirty="0" err="1" smtClean="0"/>
              <a:t>superclasses</a:t>
            </a:r>
            <a:r>
              <a:rPr lang="en-US" dirty="0" smtClean="0"/>
              <a:t>, </a:t>
            </a:r>
            <a:r>
              <a:rPr lang="en-US" dirty="0" smtClean="0">
                <a:latin typeface="Courier10 BT" pitchFamily="49" charset="0"/>
              </a:rPr>
              <a:t>Animal</a:t>
            </a:r>
            <a:r>
              <a:rPr lang="en-US" dirty="0" smtClean="0"/>
              <a:t> and </a:t>
            </a:r>
            <a:r>
              <a:rPr lang="en-US" dirty="0" smtClean="0">
                <a:latin typeface="Courier10 BT" pitchFamily="49" charset="0"/>
              </a:rPr>
              <a:t>Mammal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738105"/>
            <a:ext cx="3886200" cy="2510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urier10 BT" pitchFamily="49" charset="0"/>
              </a:rPr>
              <a:t>public</a:t>
            </a:r>
            <a:r>
              <a:rPr lang="en-US" dirty="0" smtClean="0"/>
              <a:t>: All </a:t>
            </a:r>
            <a:r>
              <a:rPr lang="en-US" dirty="0" smtClean="0">
                <a:latin typeface="Courier10 BT" pitchFamily="49" charset="0"/>
              </a:rPr>
              <a:t>public</a:t>
            </a:r>
            <a:r>
              <a:rPr lang="en-US" dirty="0" smtClean="0"/>
              <a:t> fields and methods of the parent class are inherited by its child class. </a:t>
            </a:r>
          </a:p>
          <a:p>
            <a:r>
              <a:rPr lang="en-US" dirty="0" smtClean="0">
                <a:solidFill>
                  <a:srgbClr val="0070C0"/>
                </a:solidFill>
                <a:latin typeface="Courier10 BT" pitchFamily="49" charset="0"/>
              </a:rPr>
              <a:t>private</a:t>
            </a:r>
            <a:r>
              <a:rPr lang="en-US" dirty="0" smtClean="0"/>
              <a:t>: Fields and methods that are declared </a:t>
            </a:r>
            <a:r>
              <a:rPr lang="en-US" dirty="0" smtClean="0">
                <a:latin typeface="Courier10 BT" pitchFamily="49" charset="0"/>
              </a:rPr>
              <a:t>private</a:t>
            </a:r>
            <a:r>
              <a:rPr lang="en-US" dirty="0" smtClean="0"/>
              <a:t> cannot be inherited by a subclass.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Package-private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0070C0"/>
                </a:solidFill>
              </a:rPr>
              <a:t>default</a:t>
            </a:r>
            <a:r>
              <a:rPr lang="en-US" dirty="0" smtClean="0"/>
              <a:t> : Fields and methods that have a package access modifier are inherited by a subclass </a:t>
            </a:r>
            <a:r>
              <a:rPr lang="en-US" i="1" dirty="0" smtClean="0"/>
              <a:t>only</a:t>
            </a:r>
            <a:r>
              <a:rPr lang="en-US" dirty="0" smtClean="0"/>
              <a:t> if it is in the same package as the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protected</a:t>
            </a:r>
            <a:r>
              <a:rPr lang="en-US" dirty="0" smtClean="0"/>
              <a:t>: Fields and methods declared as </a:t>
            </a:r>
            <a:r>
              <a:rPr lang="en-US" sz="2000" dirty="0" smtClean="0">
                <a:latin typeface="Courier10 BT" pitchFamily="49" charset="0"/>
              </a:rPr>
              <a:t>protected</a:t>
            </a:r>
            <a:r>
              <a:rPr lang="en-US" dirty="0" smtClean="0"/>
              <a:t> are inherited by a subclass even if it is in a different package from its </a:t>
            </a:r>
            <a:r>
              <a:rPr lang="en-US" dirty="0" err="1" smtClean="0"/>
              <a:t>superclass</a:t>
            </a:r>
            <a:r>
              <a:rPr lang="en-US" dirty="0" smtClean="0"/>
              <a:t>.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sz="2000" dirty="0" smtClean="0">
                <a:latin typeface="Courier10 BT" pitchFamily="49" charset="0"/>
              </a:rPr>
              <a:t>Bird</a:t>
            </a:r>
            <a:r>
              <a:rPr lang="en-US" dirty="0" smtClean="0"/>
              <a:t> or </a:t>
            </a:r>
            <a:r>
              <a:rPr lang="en-US" sz="2000" dirty="0" smtClean="0">
                <a:latin typeface="Courier10 BT" pitchFamily="49" charset="0"/>
              </a:rPr>
              <a:t>Iguana</a:t>
            </a:r>
            <a:r>
              <a:rPr lang="en-US" dirty="0" smtClean="0"/>
              <a:t> access the package-private method </a:t>
            </a:r>
            <a:r>
              <a:rPr lang="en-US" sz="2000" dirty="0" err="1" smtClean="0">
                <a:latin typeface="Courier10 BT" pitchFamily="49" charset="0"/>
              </a:rPr>
              <a:t>eatWorm</a:t>
            </a:r>
            <a:r>
              <a:rPr lang="en-US" dirty="0" smtClean="0"/>
              <a:t> in </a:t>
            </a:r>
            <a:r>
              <a:rPr lang="en-US" sz="2000" dirty="0" smtClean="0">
                <a:latin typeface="Courier10 BT" pitchFamily="49" charset="0"/>
              </a:rPr>
              <a:t>Pet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14600"/>
            <a:ext cx="5913542" cy="3432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Vehicle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Class </a:t>
            </a:r>
            <a:r>
              <a:rPr lang="en-US" sz="1900" dirty="0" smtClean="0">
                <a:latin typeface="Courier10 BT" pitchFamily="49" charset="0"/>
              </a:rPr>
              <a:t>Vehicle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sz="1900" dirty="0" smtClean="0">
                <a:latin typeface="Courier10 BT" pitchFamily="49" charset="0"/>
              </a:rPr>
              <a:t>Airplane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Declare a class </a:t>
            </a:r>
            <a:r>
              <a:rPr lang="en-US" sz="1900" dirty="0" smtClean="0">
                <a:latin typeface="Courier10 BT" pitchFamily="49" charset="0"/>
              </a:rPr>
              <a:t>Car</a:t>
            </a:r>
            <a:r>
              <a:rPr lang="en-US" sz="1900" dirty="0" smtClean="0"/>
              <a:t> that is derived from </a:t>
            </a:r>
            <a:r>
              <a:rPr lang="en-US" sz="1900" dirty="0" smtClean="0">
                <a:latin typeface="Courier10 BT" pitchFamily="49" charset="0"/>
              </a:rPr>
              <a:t>Vehicle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4419600"/>
            <a:ext cx="35814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package inheritance;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class Car</a:t>
            </a:r>
            <a:r>
              <a:rPr lang="en-US" sz="1600" b="1" dirty="0" smtClean="0">
                <a:latin typeface="Courier10 BT" pitchFamily="49" charset="0"/>
              </a:rPr>
              <a:t> extends Vehicle</a:t>
            </a:r>
            <a:r>
              <a:rPr lang="en-US" sz="1600" dirty="0" smtClean="0">
                <a:latin typeface="Courier10 BT" pitchFamily="49" charset="0"/>
              </a:rPr>
              <a:t> {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905000"/>
            <a:ext cx="4953000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package inheritance;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import java.awt.*;</a:t>
            </a:r>
          </a:p>
          <a:p>
            <a:pPr marL="0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public class Vehicle {	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// method to draw shape of Vehicle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public void </a:t>
            </a:r>
            <a:r>
              <a:rPr lang="en-US" sz="1600" dirty="0" err="1" smtClean="0">
                <a:latin typeface="Courier10 BT" pitchFamily="49" charset="0"/>
              </a:rPr>
              <a:t>drawShape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Graphics2D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myGraphics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}	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overriding</a:t>
            </a:r>
            <a:r>
              <a:rPr lang="en-US" dirty="0" smtClean="0"/>
              <a:t> method has: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same </a:t>
            </a:r>
            <a:r>
              <a:rPr lang="en-US" dirty="0" smtClean="0"/>
              <a:t>signature (method name, number of parameters and their types) as a method M in the </a:t>
            </a:r>
            <a:r>
              <a:rPr lang="en-US" dirty="0" err="1" smtClean="0"/>
              <a:t>superclass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same</a:t>
            </a:r>
            <a:r>
              <a:rPr lang="en-US" dirty="0" smtClean="0"/>
              <a:t> return type as M, and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different</a:t>
            </a:r>
            <a:r>
              <a:rPr lang="en-US" dirty="0" smtClean="0"/>
              <a:t> body from M.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370966"/>
            <a:ext cx="4343400" cy="2877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Overriding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 </a:t>
            </a:r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Cat</a:t>
            </a:r>
            <a:r>
              <a:rPr lang="en-US" dirty="0" smtClean="0"/>
              <a:t> class contains the method </a:t>
            </a:r>
            <a:r>
              <a:rPr lang="en-US" dirty="0" smtClean="0">
                <a:latin typeface="Courier10 BT" pitchFamily="49" charset="0"/>
              </a:rPr>
              <a:t>vocalize</a:t>
            </a:r>
            <a:r>
              <a:rPr lang="en-US" dirty="0" smtClean="0"/>
              <a:t>:</a:t>
            </a:r>
          </a:p>
          <a:p>
            <a:pPr lvl="1">
              <a:buNone/>
            </a:pPr>
            <a:endParaRPr lang="en-US" sz="1900" dirty="0" smtClean="0">
              <a:latin typeface="Courier10 BT" pitchFamily="49" charset="0"/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r>
              <a:rPr lang="en-US" dirty="0" smtClean="0"/>
              <a:t>Overriding method in the </a:t>
            </a:r>
            <a:r>
              <a:rPr lang="en-US" dirty="0" smtClean="0">
                <a:latin typeface="Courier10 BT" pitchFamily="49" charset="0"/>
              </a:rPr>
              <a:t>Lion</a:t>
            </a:r>
            <a:r>
              <a:rPr lang="en-US" dirty="0" smtClean="0"/>
              <a:t> class, which is </a:t>
            </a:r>
            <a:r>
              <a:rPr lang="en-US" dirty="0" smtClean="0">
                <a:solidFill>
                  <a:srgbClr val="0070C0"/>
                </a:solidFill>
              </a:rPr>
              <a:t>derived</a:t>
            </a:r>
            <a:r>
              <a:rPr lang="en-US" dirty="0" smtClean="0"/>
              <a:t> from </a:t>
            </a:r>
            <a:r>
              <a:rPr lang="en-US" dirty="0" smtClean="0">
                <a:latin typeface="Courier10 BT" pitchFamily="49" charset="0"/>
              </a:rPr>
              <a:t>Cat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printed out by the following —“Meow” or “ROAR!”?</a:t>
            </a:r>
          </a:p>
          <a:p>
            <a:pPr lvl="1">
              <a:buNone/>
            </a:pPr>
            <a:r>
              <a:rPr lang="en-US" sz="1900" dirty="0" smtClean="0">
                <a:latin typeface="Courier10 BT" pitchFamily="49" charset="0"/>
              </a:rPr>
              <a:t>Lion lion = new Lion();</a:t>
            </a:r>
          </a:p>
          <a:p>
            <a:pPr lvl="1">
              <a:buNone/>
            </a:pPr>
            <a:r>
              <a:rPr lang="en-US" sz="1900" dirty="0" err="1" smtClean="0">
                <a:latin typeface="Courier10 BT" pitchFamily="49" charset="0"/>
              </a:rPr>
              <a:t>lion.vocalize</a:t>
            </a:r>
            <a:r>
              <a:rPr lang="en-US" sz="1900" dirty="0" smtClean="0">
                <a:latin typeface="Courier10 BT" pitchFamily="49" charset="0"/>
              </a:rPr>
              <a:t>();</a:t>
            </a:r>
            <a:endParaRPr lang="en-US" sz="19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133600"/>
            <a:ext cx="38862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// vocalize method in Cat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void vocalize()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("Meow");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875782"/>
            <a:ext cx="4114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// vocalize method in Lion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public void vocalize()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("ROAR!");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 that are inherited from the </a:t>
            </a:r>
            <a:r>
              <a:rPr lang="en-US" dirty="0" err="1" smtClean="0"/>
              <a:t>superclass</a:t>
            </a:r>
            <a:r>
              <a:rPr lang="en-US" dirty="0" smtClean="0"/>
              <a:t> do not have to be overridden because instances can select different values for the same field.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hidden field </a:t>
            </a:r>
            <a:r>
              <a:rPr lang="en-US" dirty="0" smtClean="0"/>
              <a:t>is a field in the subclass with the same </a:t>
            </a:r>
            <a:r>
              <a:rPr lang="en-US" i="1" dirty="0" smtClean="0"/>
              <a:t>name</a:t>
            </a:r>
            <a:r>
              <a:rPr lang="en-US" dirty="0" smtClean="0"/>
              <a:t> as a field inherited from the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superclass</a:t>
            </a:r>
            <a:r>
              <a:rPr lang="en-US" dirty="0" smtClean="0"/>
              <a:t> field is not visible to the subclass even if the types of the two fields are different. </a:t>
            </a:r>
          </a:p>
          <a:p>
            <a:r>
              <a:rPr lang="en-US" dirty="0" smtClean="0"/>
              <a:t>Fields should not be hidden because it makes the code confusing.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An object can be assigned to a reference variable of its </a:t>
            </a:r>
            <a:r>
              <a:rPr lang="en-US" i="1" dirty="0" err="1" smtClean="0"/>
              <a:t>superclass</a:t>
            </a:r>
            <a:r>
              <a:rPr lang="en-US" dirty="0" smtClean="0"/>
              <a:t>—this is known as </a:t>
            </a:r>
            <a:r>
              <a:rPr lang="en-US" b="1" dirty="0" err="1" smtClean="0"/>
              <a:t>upcasting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 object of type </a:t>
            </a:r>
            <a:r>
              <a:rPr lang="en-US" dirty="0" err="1" smtClean="0">
                <a:latin typeface="Courier10 BT" pitchFamily="49" charset="0"/>
              </a:rPr>
              <a:t>HouseCat</a:t>
            </a:r>
            <a:r>
              <a:rPr lang="en-US" dirty="0" smtClean="0"/>
              <a:t> can be assigned to the reference variable </a:t>
            </a:r>
            <a:r>
              <a:rPr lang="en-US" dirty="0" err="1" smtClean="0">
                <a:latin typeface="Courier10 BT" pitchFamily="49" charset="0"/>
              </a:rPr>
              <a:t>cat2</a:t>
            </a:r>
            <a:r>
              <a:rPr lang="en-US" dirty="0" smtClean="0"/>
              <a:t> of type </a:t>
            </a:r>
            <a:r>
              <a:rPr lang="en-US" dirty="0" smtClean="0">
                <a:latin typeface="Courier10 BT" pitchFamily="49" charset="0"/>
              </a:rPr>
              <a:t>Cat</a:t>
            </a:r>
            <a:r>
              <a:rPr lang="en-US" dirty="0" smtClean="0"/>
              <a:t> (Class </a:t>
            </a:r>
            <a:r>
              <a:rPr lang="en-US" dirty="0" err="1" smtClean="0">
                <a:latin typeface="Courier10 BT" pitchFamily="49" charset="0"/>
              </a:rPr>
              <a:t>HouseCat</a:t>
            </a:r>
            <a:r>
              <a:rPr lang="en-US" dirty="0" smtClean="0"/>
              <a:t> is derived from class </a:t>
            </a:r>
            <a:r>
              <a:rPr lang="en-US" dirty="0" smtClean="0">
                <a:latin typeface="Courier10 BT" pitchFamily="49" charset="0"/>
              </a:rPr>
              <a:t>Cat</a:t>
            </a:r>
            <a:r>
              <a:rPr lang="en-US" dirty="0" smtClean="0"/>
              <a:t>). </a:t>
            </a:r>
          </a:p>
          <a:p>
            <a:pPr lvl="1">
              <a:buNone/>
            </a:pPr>
            <a:r>
              <a:rPr lang="en-US" sz="1900" b="1" dirty="0" smtClean="0">
                <a:latin typeface="Courier10 BT" pitchFamily="49" charset="0"/>
              </a:rPr>
              <a:t>Cat</a:t>
            </a:r>
            <a:r>
              <a:rPr lang="en-US" sz="1900" dirty="0" smtClean="0">
                <a:latin typeface="Courier10 BT" pitchFamily="49" charset="0"/>
              </a:rPr>
              <a:t> </a:t>
            </a:r>
            <a:r>
              <a:rPr lang="en-US" sz="1900" dirty="0" err="1" smtClean="0">
                <a:latin typeface="Courier10 BT" pitchFamily="49" charset="0"/>
              </a:rPr>
              <a:t>cat2</a:t>
            </a:r>
            <a:r>
              <a:rPr lang="en-US" sz="1900" dirty="0" smtClean="0">
                <a:latin typeface="Courier10 BT" pitchFamily="49" charset="0"/>
              </a:rPr>
              <a:t> = new </a:t>
            </a:r>
            <a:r>
              <a:rPr lang="en-US" sz="1900" b="1" dirty="0" err="1" smtClean="0">
                <a:latin typeface="Courier10 BT" pitchFamily="49" charset="0"/>
              </a:rPr>
              <a:t>HouseCat</a:t>
            </a:r>
            <a:r>
              <a:rPr lang="en-US" sz="1900" dirty="0" smtClean="0">
                <a:latin typeface="Courier10 BT" pitchFamily="49" charset="0"/>
              </a:rPr>
              <a:t>();</a:t>
            </a:r>
          </a:p>
          <a:p>
            <a:r>
              <a:rPr lang="en-US" dirty="0" smtClean="0"/>
              <a:t>We cannot assign an object of </a:t>
            </a:r>
            <a:r>
              <a:rPr lang="en-US" dirty="0" smtClean="0">
                <a:latin typeface="Courier10 BT" pitchFamily="49" charset="0"/>
              </a:rPr>
              <a:t>Cat</a:t>
            </a:r>
            <a:r>
              <a:rPr lang="en-US" dirty="0" smtClean="0"/>
              <a:t> to a reference variable of type </a:t>
            </a:r>
            <a:r>
              <a:rPr lang="en-US" dirty="0" err="1" smtClean="0">
                <a:latin typeface="Courier10 BT" pitchFamily="49" charset="0"/>
              </a:rPr>
              <a:t>HouseCat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900" dirty="0" err="1" smtClean="0">
                <a:solidFill>
                  <a:srgbClr val="FF0000"/>
                </a:solidFill>
                <a:latin typeface="Courier10 BT" pitchFamily="49" charset="0"/>
              </a:rPr>
              <a:t>HouseCat</a:t>
            </a:r>
            <a:r>
              <a:rPr lang="en-US" sz="1900" dirty="0" smtClean="0">
                <a:solidFill>
                  <a:srgbClr val="FF0000"/>
                </a:solidFill>
                <a:latin typeface="Courier10 BT" pitchFamily="49" charset="0"/>
              </a:rPr>
              <a:t> </a:t>
            </a:r>
            <a:r>
              <a:rPr lang="en-US" sz="1900" dirty="0" err="1" smtClean="0">
                <a:solidFill>
                  <a:srgbClr val="FF0000"/>
                </a:solidFill>
                <a:latin typeface="Courier10 BT" pitchFamily="49" charset="0"/>
              </a:rPr>
              <a:t>cat3</a:t>
            </a:r>
            <a:r>
              <a:rPr lang="en-US" sz="1900" dirty="0" smtClean="0">
                <a:solidFill>
                  <a:srgbClr val="FF0000"/>
                </a:solidFill>
                <a:latin typeface="Courier10 BT" pitchFamily="49" charset="0"/>
              </a:rPr>
              <a:t> = new Cat(); </a:t>
            </a:r>
            <a:r>
              <a:rPr lang="en-US" sz="1900" dirty="0" smtClean="0">
                <a:latin typeface="Courier10 BT" pitchFamily="49" charset="0"/>
              </a:rPr>
              <a:t>// error!</a:t>
            </a:r>
          </a:p>
          <a:p>
            <a:r>
              <a:rPr lang="en-US" dirty="0" smtClean="0"/>
              <a:t>Can cast </a:t>
            </a:r>
            <a:r>
              <a:rPr lang="en-US" dirty="0" smtClean="0">
                <a:latin typeface="Courier"/>
                <a:cs typeface="Courier"/>
              </a:rPr>
              <a:t>cat2</a:t>
            </a:r>
            <a:r>
              <a:rPr lang="en-US" dirty="0" smtClean="0"/>
              <a:t> to type </a:t>
            </a:r>
            <a:r>
              <a:rPr lang="en-US" dirty="0" err="1" smtClean="0">
                <a:latin typeface="Courier"/>
                <a:cs typeface="Courier"/>
              </a:rPr>
              <a:t>HouseCat</a:t>
            </a:r>
            <a:r>
              <a:rPr lang="en-US" dirty="0" smtClean="0"/>
              <a:t> because it references an object of type </a:t>
            </a:r>
            <a:r>
              <a:rPr lang="en-US" dirty="0" err="1" smtClean="0">
                <a:latin typeface="Courier"/>
                <a:cs typeface="Courier"/>
              </a:rPr>
              <a:t>HouseCat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900" dirty="0" err="1" smtClean="0">
                <a:latin typeface="Courier10 BT" pitchFamily="49" charset="0"/>
              </a:rPr>
              <a:t>HouseCat</a:t>
            </a:r>
            <a:r>
              <a:rPr lang="en-US" sz="1900" dirty="0" smtClean="0">
                <a:latin typeface="Courier10 BT" pitchFamily="49" charset="0"/>
              </a:rPr>
              <a:t> cat3 = </a:t>
            </a:r>
            <a:r>
              <a:rPr lang="en-US" sz="1900" b="1" dirty="0" smtClean="0">
                <a:latin typeface="Courier10 BT" pitchFamily="49" charset="0"/>
              </a:rPr>
              <a:t>(</a:t>
            </a:r>
            <a:r>
              <a:rPr lang="en-US" sz="1900" b="1" dirty="0" err="1" smtClean="0">
                <a:latin typeface="Courier10 BT" pitchFamily="49" charset="0"/>
              </a:rPr>
              <a:t>HouseCat</a:t>
            </a:r>
            <a:r>
              <a:rPr lang="en-US" sz="1900" b="1" dirty="0" smtClean="0">
                <a:latin typeface="Courier10 BT" pitchFamily="49" charset="0"/>
              </a:rPr>
              <a:t>)</a:t>
            </a:r>
            <a:r>
              <a:rPr lang="en-US" sz="1900" dirty="0" smtClean="0">
                <a:latin typeface="Courier10 BT" pitchFamily="49" charset="0"/>
              </a:rPr>
              <a:t> cat2; // okay</a:t>
            </a:r>
          </a:p>
          <a:p>
            <a:r>
              <a:rPr lang="en-US" dirty="0" smtClean="0"/>
              <a:t>A cast cannot be used with two unrelated classes:</a:t>
            </a:r>
          </a:p>
          <a:p>
            <a:pPr lvl="1">
              <a:buNone/>
            </a:pPr>
            <a:r>
              <a:rPr lang="en-US" sz="1900" dirty="0" smtClean="0">
                <a:solidFill>
                  <a:srgbClr val="FF0000"/>
                </a:solidFill>
                <a:latin typeface="Courier10 BT" pitchFamily="49" charset="0"/>
              </a:rPr>
              <a:t>Vehicle v = (Vehicle) new Animal(); </a:t>
            </a:r>
            <a:r>
              <a:rPr lang="en-US" sz="1900" dirty="0" smtClean="0">
                <a:latin typeface="Courier10 BT" pitchFamily="49" charset="0"/>
              </a:rPr>
              <a:t>	// error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Via 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Polymorphism</a:t>
            </a:r>
            <a:r>
              <a:rPr lang="en-US" sz="2400" dirty="0" smtClean="0"/>
              <a:t> is an object’s ability to select a particular behavior based on its </a:t>
            </a:r>
            <a:r>
              <a:rPr lang="en-US" sz="2400" dirty="0" smtClean="0">
                <a:solidFill>
                  <a:srgbClr val="0070C0"/>
                </a:solidFill>
              </a:rPr>
              <a:t>type</a:t>
            </a:r>
            <a:r>
              <a:rPr lang="en-US" sz="2400" dirty="0" smtClean="0"/>
              <a:t> while the program is </a:t>
            </a:r>
            <a:r>
              <a:rPr lang="en-US" sz="2400" dirty="0" smtClean="0">
                <a:solidFill>
                  <a:srgbClr val="0070C0"/>
                </a:solidFill>
              </a:rPr>
              <a:t>executing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 of polymorphism via method overriding: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program output is:</a:t>
            </a:r>
          </a:p>
          <a:p>
            <a:pPr lvl="1">
              <a:buNone/>
            </a:pPr>
            <a:r>
              <a:rPr lang="en-US" sz="1900" dirty="0" smtClean="0"/>
              <a:t>ROAR!</a:t>
            </a:r>
          </a:p>
          <a:p>
            <a:pPr lvl="1">
              <a:buNone/>
            </a:pPr>
            <a:r>
              <a:rPr lang="en-US" sz="1900" dirty="0" smtClean="0"/>
              <a:t>Meow</a:t>
            </a:r>
          </a:p>
          <a:p>
            <a:pPr>
              <a:buNone/>
            </a:pPr>
            <a:r>
              <a:rPr lang="en-US" sz="1900" dirty="0" smtClean="0"/>
              <a:t>	Since </a:t>
            </a:r>
            <a:r>
              <a:rPr lang="en-US" sz="1900" dirty="0" smtClean="0">
                <a:latin typeface="Courier10 BT" pitchFamily="49" charset="0"/>
              </a:rPr>
              <a:t>lion</a:t>
            </a:r>
            <a:r>
              <a:rPr lang="en-US" sz="1900" dirty="0" smtClean="0"/>
              <a:t> references an object of type </a:t>
            </a:r>
            <a:r>
              <a:rPr lang="en-US" sz="1900" dirty="0" smtClean="0">
                <a:latin typeface="Courier10 BT" pitchFamily="49" charset="0"/>
              </a:rPr>
              <a:t>Lion</a:t>
            </a:r>
            <a:r>
              <a:rPr lang="en-US" sz="1900" dirty="0" smtClean="0"/>
              <a:t>, it calls the </a:t>
            </a:r>
            <a:r>
              <a:rPr lang="en-US" sz="1900" dirty="0" smtClean="0">
                <a:latin typeface="Courier10 BT" pitchFamily="49" charset="0"/>
              </a:rPr>
              <a:t>vocalize</a:t>
            </a:r>
            <a:r>
              <a:rPr lang="en-US" sz="1900" dirty="0" smtClean="0"/>
              <a:t> method of </a:t>
            </a:r>
            <a:r>
              <a:rPr lang="en-US" sz="1900" dirty="0" smtClean="0">
                <a:latin typeface="Courier10 BT" pitchFamily="49" charset="0"/>
              </a:rPr>
              <a:t>Lion</a:t>
            </a:r>
            <a:r>
              <a:rPr lang="en-US" sz="1900" dirty="0" smtClean="0"/>
              <a:t>, and not </a:t>
            </a:r>
            <a:r>
              <a:rPr lang="en-US" sz="1900" dirty="0" smtClean="0">
                <a:latin typeface="Courier10 BT" pitchFamily="49" charset="0"/>
              </a:rPr>
              <a:t>Cat</a:t>
            </a:r>
            <a:r>
              <a:rPr lang="en-US" sz="1900" dirty="0" smtClean="0"/>
              <a:t> – example of polymorphism. </a:t>
            </a:r>
            <a:endParaRPr lang="en-US" sz="19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3810000" cy="166199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700" dirty="0" smtClean="0">
                <a:latin typeface="Courier10 BT" pitchFamily="49" charset="0"/>
              </a:rPr>
              <a:t>public static void main(String[] </a:t>
            </a:r>
            <a:r>
              <a:rPr lang="en-US" sz="1700" dirty="0" err="1" smtClean="0">
                <a:latin typeface="Courier10 BT" pitchFamily="49" charset="0"/>
              </a:rPr>
              <a:t>args</a:t>
            </a:r>
            <a:r>
              <a:rPr lang="en-US" sz="1700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700" dirty="0" smtClean="0">
                <a:latin typeface="Courier10 BT" pitchFamily="49" charset="0"/>
              </a:rPr>
              <a:t>  </a:t>
            </a:r>
            <a:r>
              <a:rPr lang="en-US" sz="1700" b="1" dirty="0" smtClean="0">
                <a:latin typeface="Courier10 BT" pitchFamily="49" charset="0"/>
              </a:rPr>
              <a:t>Cat</a:t>
            </a:r>
            <a:r>
              <a:rPr lang="en-US" sz="1700" dirty="0" smtClean="0">
                <a:latin typeface="Courier10 BT" pitchFamily="49" charset="0"/>
              </a:rPr>
              <a:t> lion = new </a:t>
            </a:r>
            <a:r>
              <a:rPr lang="en-US" sz="1700" b="1" dirty="0" smtClean="0">
                <a:latin typeface="Courier10 BT" pitchFamily="49" charset="0"/>
              </a:rPr>
              <a:t>Lion</a:t>
            </a:r>
            <a:r>
              <a:rPr lang="en-US" sz="1700" dirty="0" smtClean="0">
                <a:latin typeface="Courier10 BT" pitchFamily="49" charset="0"/>
              </a:rPr>
              <a:t>();</a:t>
            </a:r>
          </a:p>
          <a:p>
            <a:pPr marL="0" lvl="1">
              <a:buNone/>
            </a:pPr>
            <a:r>
              <a:rPr lang="en-US" sz="1700" dirty="0" smtClean="0">
                <a:latin typeface="Courier10 BT" pitchFamily="49" charset="0"/>
              </a:rPr>
              <a:t>  </a:t>
            </a:r>
            <a:r>
              <a:rPr lang="en-US" sz="1700" dirty="0" err="1" smtClean="0">
                <a:latin typeface="Courier10 BT" pitchFamily="49" charset="0"/>
              </a:rPr>
              <a:t>lion.vocalize</a:t>
            </a:r>
            <a:r>
              <a:rPr lang="en-US" sz="1700" dirty="0" smtClean="0">
                <a:latin typeface="Courier10 BT" pitchFamily="49" charset="0"/>
              </a:rPr>
              <a:t>(); </a:t>
            </a:r>
          </a:p>
          <a:p>
            <a:pPr marL="0" lvl="1">
              <a:buNone/>
            </a:pPr>
            <a:r>
              <a:rPr lang="en-US" sz="1700" dirty="0" smtClean="0">
                <a:latin typeface="Courier10 BT" pitchFamily="49" charset="0"/>
              </a:rPr>
              <a:t>  </a:t>
            </a:r>
            <a:r>
              <a:rPr lang="en-US" sz="1700" b="1" dirty="0" smtClean="0">
                <a:latin typeface="Courier10 BT" pitchFamily="49" charset="0"/>
              </a:rPr>
              <a:t>Cat</a:t>
            </a:r>
            <a:r>
              <a:rPr lang="en-US" sz="1700" dirty="0" smtClean="0">
                <a:latin typeface="Courier10 BT" pitchFamily="49" charset="0"/>
              </a:rPr>
              <a:t> housecat = new </a:t>
            </a:r>
            <a:r>
              <a:rPr lang="en-US" sz="1700" b="1" dirty="0" err="1" smtClean="0">
                <a:latin typeface="Courier10 BT" pitchFamily="49" charset="0"/>
              </a:rPr>
              <a:t>HouseCat</a:t>
            </a:r>
            <a:r>
              <a:rPr lang="en-US" sz="1700" dirty="0" smtClean="0">
                <a:latin typeface="Courier10 BT" pitchFamily="49" charset="0"/>
              </a:rPr>
              <a:t>();</a:t>
            </a:r>
          </a:p>
          <a:p>
            <a:pPr marL="0" lvl="1">
              <a:buNone/>
            </a:pPr>
            <a:r>
              <a:rPr lang="en-US" sz="1700" dirty="0" smtClean="0">
                <a:latin typeface="Courier10 BT" pitchFamily="49" charset="0"/>
              </a:rPr>
              <a:t>  </a:t>
            </a:r>
            <a:r>
              <a:rPr lang="en-US" sz="1700" dirty="0" err="1" smtClean="0">
                <a:latin typeface="Courier10 BT" pitchFamily="49" charset="0"/>
              </a:rPr>
              <a:t>housecat.vocalize</a:t>
            </a:r>
            <a:r>
              <a:rPr lang="en-US" sz="1700" dirty="0" smtClean="0">
                <a:latin typeface="Courier10 BT" pitchFamily="49" charset="0"/>
              </a:rPr>
              <a:t>();</a:t>
            </a:r>
          </a:p>
          <a:p>
            <a:pPr marL="0" lvl="1">
              <a:buNone/>
            </a:pPr>
            <a:r>
              <a:rPr lang="en-US" sz="17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 for 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overriding method in the subclass cannot be </a:t>
            </a:r>
            <a:r>
              <a:rPr lang="en-US" i="1" dirty="0" smtClean="0"/>
              <a:t>less</a:t>
            </a:r>
            <a:r>
              <a:rPr lang="en-US" dirty="0" smtClean="0"/>
              <a:t> visible than the corresponding method in the superclass.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19400"/>
            <a:ext cx="7293167" cy="2699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Is Inheritance?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extends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Types of Inheritance</a:t>
            </a:r>
          </a:p>
          <a:p>
            <a:r>
              <a:rPr lang="en-US" dirty="0" smtClean="0"/>
              <a:t>Access Modifiers</a:t>
            </a:r>
          </a:p>
          <a:p>
            <a:r>
              <a:rPr lang="en-US" dirty="0" smtClean="0"/>
              <a:t>Overriding Methods</a:t>
            </a:r>
          </a:p>
          <a:p>
            <a:r>
              <a:rPr lang="en-US" dirty="0" smtClean="0"/>
              <a:t>Overloaded Methods</a:t>
            </a:r>
          </a:p>
          <a:p>
            <a:r>
              <a:rPr lang="en-US" dirty="0" smtClean="0"/>
              <a:t>Constructor Chaining</a:t>
            </a:r>
          </a:p>
          <a:p>
            <a:r>
              <a:rPr lang="en-US" dirty="0" smtClean="0"/>
              <a:t>Abstract Classes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Final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Computers in Business: Credit Card Finance Charge Calculator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two classes </a:t>
            </a:r>
            <a:r>
              <a:rPr lang="en-US" dirty="0" smtClean="0">
                <a:latin typeface="Courier10 BT" pitchFamily="49" charset="0"/>
              </a:rPr>
              <a:t>Bank</a:t>
            </a:r>
            <a:r>
              <a:rPr lang="en-US" dirty="0" smtClean="0"/>
              <a:t> and </a:t>
            </a:r>
            <a:r>
              <a:rPr lang="en-US" dirty="0" err="1" smtClean="0">
                <a:latin typeface="Courier10 BT" pitchFamily="49" charset="0"/>
              </a:rPr>
              <a:t>OnlineBank</a:t>
            </a:r>
            <a:r>
              <a:rPr lang="en-US" dirty="0" smtClean="0"/>
              <a:t>, where </a:t>
            </a:r>
            <a:r>
              <a:rPr lang="en-US" dirty="0" err="1" smtClean="0">
                <a:latin typeface="Courier10 BT" pitchFamily="49" charset="0"/>
              </a:rPr>
              <a:t>OnlineBank</a:t>
            </a:r>
            <a:r>
              <a:rPr lang="en-US" dirty="0" smtClean="0"/>
              <a:t> is a subclass of Bank:</a:t>
            </a:r>
          </a:p>
          <a:p>
            <a:pPr lvl="1">
              <a:buNone/>
            </a:pPr>
            <a:endParaRPr lang="en-US" sz="21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Which methods in </a:t>
            </a:r>
            <a:r>
              <a:rPr lang="en-US" sz="2100" dirty="0" err="1" smtClean="0">
                <a:latin typeface="Courier10 BT" pitchFamily="49" charset="0"/>
              </a:rPr>
              <a:t>OnlineBank</a:t>
            </a:r>
            <a:r>
              <a:rPr lang="en-US" dirty="0" smtClean="0"/>
              <a:t> override the </a:t>
            </a:r>
            <a:r>
              <a:rPr lang="en-US" dirty="0" err="1" smtClean="0"/>
              <a:t>superclass</a:t>
            </a:r>
            <a:r>
              <a:rPr lang="en-US" dirty="0" smtClean="0"/>
              <a:t> method correctly?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438400"/>
            <a:ext cx="4114800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class Bank {</a:t>
            </a:r>
          </a:p>
          <a:p>
            <a:pPr marL="4763" lvl="1">
              <a:buNone/>
            </a:pP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dirty="0" smtClean="0">
                <a:latin typeface="Courier10 BT" pitchFamily="49" charset="0"/>
              </a:rPr>
              <a:t> public void deposit(float amount) { }</a:t>
            </a:r>
          </a:p>
          <a:p>
            <a:pPr marL="4763" lvl="1">
              <a:buNone/>
            </a:pP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dirty="0" smtClean="0">
                <a:latin typeface="Courier10 BT" pitchFamily="49" charset="0"/>
              </a:rPr>
              <a:t> protected void withdraw(float amount) { }</a:t>
            </a:r>
          </a:p>
          <a:p>
            <a:pPr marL="4763" lvl="1">
              <a:buNone/>
            </a:pP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dirty="0" smtClean="0">
                <a:latin typeface="Courier10 BT" pitchFamily="49" charset="0"/>
              </a:rPr>
              <a:t> void name() { };</a:t>
            </a:r>
          </a:p>
          <a:p>
            <a:pPr marL="4763" lvl="1">
              <a:buNone/>
            </a:pP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dirty="0" smtClean="0">
                <a:latin typeface="Courier10 BT" pitchFamily="49" charset="0"/>
              </a:rPr>
              <a:t> private void update() { };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class </a:t>
            </a:r>
            <a:r>
              <a:rPr lang="en-US" sz="1600" dirty="0" err="1" smtClean="0">
                <a:latin typeface="Courier10 BT" pitchFamily="49" charset="0"/>
              </a:rPr>
              <a:t>OnlineBank</a:t>
            </a:r>
            <a:r>
              <a:rPr lang="en-US" sz="1600" dirty="0" smtClean="0">
                <a:latin typeface="Courier10 BT" pitchFamily="49" charset="0"/>
              </a:rPr>
              <a:t> extends Bank {</a:t>
            </a:r>
          </a:p>
          <a:p>
            <a:pPr marL="4763" lvl="1">
              <a:buNone/>
            </a:pP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dirty="0" smtClean="0">
                <a:latin typeface="Courier10 BT" pitchFamily="49" charset="0"/>
              </a:rPr>
              <a:t>  private void deposit(float amount) { }</a:t>
            </a:r>
          </a:p>
          <a:p>
            <a:pPr marL="4763" lvl="1">
              <a:buNone/>
            </a:pP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dirty="0" smtClean="0">
                <a:latin typeface="Courier10 BT" pitchFamily="49" charset="0"/>
              </a:rPr>
              <a:t> private void withdraw(float amount) { }  </a:t>
            </a:r>
          </a:p>
          <a:p>
            <a:pPr marL="4763" lvl="1">
              <a:buNone/>
            </a:pP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dirty="0" smtClean="0">
                <a:latin typeface="Courier10 BT" pitchFamily="49" charset="0"/>
              </a:rPr>
              <a:t> protected void name() { }</a:t>
            </a:r>
          </a:p>
          <a:p>
            <a:pPr marL="4763" lvl="1">
              <a:buNone/>
            </a:pP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dirty="0" smtClean="0">
                <a:latin typeface="Courier10 BT" pitchFamily="49" charset="0"/>
              </a:rPr>
              <a:t> private void update() {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2057400"/>
            <a:ext cx="56388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class </a:t>
            </a:r>
            <a:r>
              <a:rPr lang="en-US" sz="1600" dirty="0" err="1" smtClean="0">
                <a:latin typeface="Courier10 BT" pitchFamily="49" charset="0"/>
              </a:rPr>
              <a:t>OnlineBank</a:t>
            </a:r>
            <a:r>
              <a:rPr lang="en-US" sz="1600" dirty="0" smtClean="0">
                <a:latin typeface="Courier10 BT" pitchFamily="49" charset="0"/>
              </a:rPr>
              <a:t> extends Bank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private void deposit(float amount); </a:t>
            </a:r>
            <a:r>
              <a:rPr lang="en-US" sz="1600" dirty="0" smtClean="0">
                <a:latin typeface="Courier10 BT" pitchFamily="49" charset="0"/>
              </a:rPr>
              <a:t>// error!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private void withdraw(float amount); </a:t>
            </a:r>
            <a:r>
              <a:rPr lang="en-US" sz="1600" dirty="0" smtClean="0">
                <a:latin typeface="Courier10 BT" pitchFamily="49" charset="0"/>
              </a:rPr>
              <a:t>// error!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protected void name(); // overrides method name in Bank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private void update(); // does not override update in Bank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Covariant Return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return type of the overriding method can be a </a:t>
            </a:r>
            <a:r>
              <a:rPr lang="en-US" i="1" dirty="0" smtClean="0"/>
              <a:t>subclass</a:t>
            </a:r>
            <a:r>
              <a:rPr lang="en-US" dirty="0" smtClean="0"/>
              <a:t> of the return type of its </a:t>
            </a:r>
            <a:r>
              <a:rPr lang="en-US" dirty="0" err="1" smtClean="0"/>
              <a:t>superclass</a:t>
            </a:r>
            <a:r>
              <a:rPr lang="en-US" dirty="0" smtClean="0"/>
              <a:t> method. </a:t>
            </a:r>
          </a:p>
          <a:p>
            <a:pPr lvl="1">
              <a:buNone/>
            </a:pPr>
            <a:endParaRPr lang="en-US" sz="26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362200"/>
            <a:ext cx="4953000" cy="403187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class Zoo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private Animal </a:t>
            </a:r>
            <a:r>
              <a:rPr lang="en-US" sz="1600" dirty="0" err="1" smtClean="0">
                <a:latin typeface="Courier10 BT" pitchFamily="49" charset="0"/>
              </a:rPr>
              <a:t>myAnimal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</a:t>
            </a:r>
            <a:r>
              <a:rPr lang="en-US" sz="1600" b="1" dirty="0" smtClean="0">
                <a:latin typeface="Courier10 BT" pitchFamily="49" charset="0"/>
              </a:rPr>
              <a:t>Animal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getAnimal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return </a:t>
            </a:r>
            <a:r>
              <a:rPr lang="en-US" sz="1600" dirty="0" err="1" smtClean="0">
                <a:latin typeface="Courier10 BT" pitchFamily="49" charset="0"/>
              </a:rPr>
              <a:t>myAnimal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  <a:p>
            <a:pPr marL="4763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</a:rPr>
              <a:t>PettingZoo</a:t>
            </a:r>
            <a:r>
              <a:rPr lang="en-US" sz="1600" dirty="0" smtClean="0">
                <a:latin typeface="Courier10 BT" pitchFamily="49" charset="0"/>
              </a:rPr>
              <a:t> extends Zoo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some code</a:t>
            </a:r>
          </a:p>
          <a:p>
            <a:pPr marL="4763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allowed because Goat is a subclass of Animal.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</a:t>
            </a:r>
            <a:r>
              <a:rPr lang="en-US" sz="1600" b="1" dirty="0" smtClean="0">
                <a:latin typeface="Courier10 BT" pitchFamily="49" charset="0"/>
              </a:rPr>
              <a:t>Goat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getAnimal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return </a:t>
            </a:r>
            <a:r>
              <a:rPr lang="en-US" sz="1600" dirty="0" err="1" smtClean="0">
                <a:latin typeface="Courier10 BT" pitchFamily="49" charset="0"/>
              </a:rPr>
              <a:t>billy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an Overriding Method to class </a:t>
            </a:r>
            <a:r>
              <a:rPr lang="en-US" dirty="0" smtClean="0">
                <a:latin typeface="Courier10 BT" pitchFamily="49" charset="0"/>
              </a:rPr>
              <a:t>Car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z="2000" dirty="0" err="1" smtClean="0">
                <a:latin typeface="Courier10 BT" pitchFamily="49" charset="0"/>
              </a:rPr>
              <a:t>drawShape</a:t>
            </a:r>
            <a:r>
              <a:rPr lang="en-US" dirty="0" smtClean="0"/>
              <a:t> method of </a:t>
            </a:r>
            <a:r>
              <a:rPr lang="en-US" sz="2000" dirty="0" smtClean="0">
                <a:latin typeface="Courier10 BT" pitchFamily="49" charset="0"/>
              </a:rPr>
              <a:t>Vehicle</a:t>
            </a:r>
            <a:r>
              <a:rPr lang="en-US" dirty="0" smtClean="0"/>
              <a:t> is empty: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2000" dirty="0" err="1" smtClean="0">
                <a:latin typeface="Courier10 BT" pitchFamily="49" charset="0"/>
              </a:rPr>
              <a:t>drawShape</a:t>
            </a:r>
            <a:r>
              <a:rPr lang="en-US" dirty="0" smtClean="0"/>
              <a:t> method of </a:t>
            </a:r>
            <a:r>
              <a:rPr lang="en-US" sz="2000" dirty="0" smtClean="0">
                <a:latin typeface="Courier10 BT" pitchFamily="49" charset="0"/>
              </a:rPr>
              <a:t>Car</a:t>
            </a:r>
            <a:r>
              <a:rPr lang="en-US" sz="2000" dirty="0" smtClean="0"/>
              <a:t> overrides that of </a:t>
            </a:r>
            <a:r>
              <a:rPr lang="en-US" sz="2000" dirty="0" smtClean="0">
                <a:latin typeface="Courier10 BT" pitchFamily="49" charset="0"/>
              </a:rPr>
              <a:t>Vehicle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2057400"/>
            <a:ext cx="57912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class Vehicle {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protected float x = 30, y = 300; // vehicle's position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method to draw shape of Vehicle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public void </a:t>
            </a:r>
            <a:r>
              <a:rPr lang="en-US" sz="1600" b="1" dirty="0" err="1" smtClean="0">
                <a:latin typeface="Courier10 BT" pitchFamily="49" charset="0"/>
              </a:rPr>
              <a:t>drawShape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Graphics2D</a:t>
            </a:r>
            <a:r>
              <a:rPr lang="en-US" sz="1600" b="1" dirty="0" smtClean="0">
                <a:latin typeface="Courier10 BT" pitchFamily="49" charset="0"/>
              </a:rPr>
              <a:t> </a:t>
            </a:r>
            <a:r>
              <a:rPr lang="en-US" sz="1600" b="1" dirty="0" err="1" smtClean="0">
                <a:latin typeface="Courier10 BT" pitchFamily="49" charset="0"/>
              </a:rPr>
              <a:t>myGraphics</a:t>
            </a:r>
            <a:r>
              <a:rPr lang="en-US" sz="1600" b="1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}</a:t>
            </a:r>
            <a:r>
              <a:rPr lang="en-US" sz="1600" dirty="0" smtClean="0">
                <a:latin typeface="Courier10 BT" pitchFamily="49" charset="0"/>
              </a:rPr>
              <a:t>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4267200"/>
            <a:ext cx="51816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class Car extends Vehicle {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public void </a:t>
            </a:r>
            <a:r>
              <a:rPr lang="en-US" sz="1600" b="1" dirty="0" err="1" smtClean="0">
                <a:latin typeface="Courier10 BT" pitchFamily="49" charset="0"/>
              </a:rPr>
              <a:t>drawShape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Graphics2D</a:t>
            </a:r>
            <a:r>
              <a:rPr lang="en-US" sz="1600" b="1" dirty="0" smtClean="0">
                <a:latin typeface="Courier10 BT" pitchFamily="49" charset="0"/>
              </a:rPr>
              <a:t> </a:t>
            </a:r>
            <a:r>
              <a:rPr lang="en-US" sz="1600" b="1" dirty="0" err="1" smtClean="0">
                <a:latin typeface="Courier10 BT" pitchFamily="49" charset="0"/>
              </a:rPr>
              <a:t>myGraphics</a:t>
            </a:r>
            <a:r>
              <a:rPr lang="en-US" sz="1600" b="1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  </a:t>
            </a:r>
            <a:r>
              <a:rPr lang="en-US" sz="1600" dirty="0" smtClean="0">
                <a:latin typeface="Courier10 BT" pitchFamily="49" charset="0"/>
              </a:rPr>
              <a:t>// Graphics statements to draw the shape of a car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}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decision of which of these methods should be used can be put off until runtime. </a:t>
            </a:r>
          </a:p>
          <a:p>
            <a:r>
              <a:rPr lang="en-US" dirty="0" smtClean="0"/>
              <a:t>For example </a:t>
            </a:r>
            <a:r>
              <a:rPr lang="en-US" sz="2000" dirty="0" smtClean="0">
                <a:latin typeface="Courier10 BT" pitchFamily="49" charset="0"/>
              </a:rPr>
              <a:t>v</a:t>
            </a:r>
            <a:r>
              <a:rPr lang="en-US" dirty="0" smtClean="0"/>
              <a:t> is of reference variable of type </a:t>
            </a:r>
            <a:r>
              <a:rPr lang="en-US" sz="2000" dirty="0" smtClean="0">
                <a:latin typeface="Courier10 BT" pitchFamily="49" charset="0"/>
              </a:rPr>
              <a:t>Vehicle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v.drawShape</a:t>
            </a:r>
            <a:r>
              <a:rPr lang="en-US" sz="1800" dirty="0" smtClean="0">
                <a:latin typeface="Courier10 BT" pitchFamily="49" charset="0"/>
              </a:rPr>
              <a:t>(</a:t>
            </a:r>
            <a:r>
              <a:rPr lang="en-US" sz="1800" dirty="0" err="1" smtClean="0">
                <a:latin typeface="Courier10 BT" pitchFamily="49" charset="0"/>
              </a:rPr>
              <a:t>myGraphics</a:t>
            </a:r>
            <a:r>
              <a:rPr lang="en-US" sz="1800" dirty="0" smtClean="0">
                <a:latin typeface="Courier10 BT" pitchFamily="49" charset="0"/>
              </a:rPr>
              <a:t>);</a:t>
            </a:r>
          </a:p>
          <a:p>
            <a:pPr>
              <a:buNone/>
            </a:pPr>
            <a:r>
              <a:rPr lang="en-US" dirty="0" smtClean="0"/>
              <a:t>	At runtime, depending on whether </a:t>
            </a:r>
            <a:r>
              <a:rPr lang="en-US" sz="2000" dirty="0" smtClean="0">
                <a:latin typeface="Courier10 BT" pitchFamily="49" charset="0"/>
              </a:rPr>
              <a:t>v</a:t>
            </a:r>
            <a:r>
              <a:rPr lang="en-US" dirty="0" smtClean="0"/>
              <a:t> references an object of type </a:t>
            </a:r>
            <a:r>
              <a:rPr lang="en-US" sz="2000" dirty="0" smtClean="0">
                <a:latin typeface="Courier10 BT" pitchFamily="49" charset="0"/>
              </a:rPr>
              <a:t>Car</a:t>
            </a:r>
            <a:r>
              <a:rPr lang="en-US" dirty="0" smtClean="0"/>
              <a:t> or </a:t>
            </a:r>
            <a:r>
              <a:rPr lang="en-US" sz="2000" dirty="0" smtClean="0">
                <a:latin typeface="Courier10 BT" pitchFamily="49" charset="0"/>
              </a:rPr>
              <a:t>Airplane</a:t>
            </a:r>
            <a:r>
              <a:rPr lang="en-US" dirty="0" smtClean="0"/>
              <a:t>, the corresponding </a:t>
            </a:r>
            <a:r>
              <a:rPr lang="en-US" sz="2000" dirty="0" err="1" smtClean="0">
                <a:latin typeface="Courier10 BT" pitchFamily="49" charset="0"/>
              </a:rPr>
              <a:t>drawShape</a:t>
            </a:r>
            <a:r>
              <a:rPr lang="en-US" dirty="0" smtClean="0"/>
              <a:t> method of that class is invoked.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super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subclass can call the overridden method in its </a:t>
            </a:r>
            <a:r>
              <a:rPr lang="en-US" dirty="0" err="1" smtClean="0"/>
              <a:t>superclass</a:t>
            </a:r>
            <a:r>
              <a:rPr lang="en-US" dirty="0" smtClean="0"/>
              <a:t> by using the </a:t>
            </a:r>
            <a:r>
              <a:rPr lang="en-US" dirty="0" smtClean="0">
                <a:latin typeface="Courier10 BT" pitchFamily="49" charset="0"/>
              </a:rPr>
              <a:t>super</a:t>
            </a:r>
            <a:r>
              <a:rPr lang="en-US" dirty="0" smtClean="0"/>
              <a:t> keyword. </a:t>
            </a:r>
          </a:p>
          <a:p>
            <a:r>
              <a:rPr lang="en-US" dirty="0" smtClean="0"/>
              <a:t>Hidden fields can also be accessed in the subclass by using </a:t>
            </a:r>
            <a:r>
              <a:rPr lang="en-US" dirty="0" smtClean="0">
                <a:latin typeface="Courier10 BT" pitchFamily="49" charset="0"/>
              </a:rPr>
              <a:t>super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Remember that, in general, fields should not be hidden.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super</a:t>
            </a:r>
            <a:r>
              <a:rPr lang="en-US" dirty="0" smtClean="0"/>
              <a:t> Keyword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>
                <a:latin typeface="Courier10 BT" pitchFamily="49" charset="0"/>
              </a:rPr>
              <a:t>PieRecipe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>
                <a:latin typeface="Courier10 BT" pitchFamily="49" charset="0"/>
              </a:rPr>
              <a:t>BlueberryPieRecipe</a:t>
            </a:r>
            <a:r>
              <a:rPr lang="en-US" dirty="0" smtClean="0">
                <a:latin typeface="Courier10 BT" pitchFamily="49" charset="0"/>
              </a:rPr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access the </a:t>
            </a:r>
            <a:r>
              <a:rPr lang="en-US" dirty="0" smtClean="0">
                <a:solidFill>
                  <a:srgbClr val="0070C0"/>
                </a:solidFill>
              </a:rPr>
              <a:t>overridden</a:t>
            </a:r>
            <a:r>
              <a:rPr lang="en-US" dirty="0" smtClean="0"/>
              <a:t> </a:t>
            </a:r>
            <a:r>
              <a:rPr lang="en-US" dirty="0" err="1" smtClean="0"/>
              <a:t>superclass</a:t>
            </a:r>
            <a:r>
              <a:rPr lang="en-US" dirty="0" smtClean="0"/>
              <a:t> method from the subclass method?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1905000"/>
            <a:ext cx="6400800" cy="116955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public class </a:t>
            </a:r>
            <a:r>
              <a:rPr lang="en-US" sz="1400" dirty="0" err="1" smtClean="0">
                <a:latin typeface="Courier10 BT" pitchFamily="49" charset="0"/>
              </a:rPr>
              <a:t>PieRecipe</a:t>
            </a:r>
            <a:r>
              <a:rPr lang="en-US" sz="14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b="1" dirty="0" smtClean="0">
                <a:latin typeface="Courier10 BT" pitchFamily="49" charset="0"/>
              </a:rPr>
              <a:t>public void </a:t>
            </a:r>
            <a:r>
              <a:rPr lang="en-US" sz="1400" b="1" dirty="0" err="1" smtClean="0">
                <a:latin typeface="Courier10 BT" pitchFamily="49" charset="0"/>
              </a:rPr>
              <a:t>getDirections</a:t>
            </a:r>
            <a:r>
              <a:rPr lang="en-US" sz="1400" b="1" dirty="0" smtClean="0">
                <a:latin typeface="Courier10 BT" pitchFamily="49" charset="0"/>
              </a:rPr>
              <a:t>() </a:t>
            </a:r>
            <a:r>
              <a:rPr lang="en-US" sz="1400" dirty="0" smtClean="0">
                <a:latin typeface="Courier10 BT" pitchFamily="49" charset="0"/>
              </a:rPr>
              <a:t>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System.out.println</a:t>
            </a:r>
            <a:r>
              <a:rPr lang="en-US" sz="1400" dirty="0" smtClean="0">
                <a:latin typeface="Courier10 BT" pitchFamily="49" charset="0"/>
              </a:rPr>
              <a:t>("To prepare crust, roll out dough and chill in pie pan.");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3657600"/>
            <a:ext cx="7772400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public class </a:t>
            </a:r>
            <a:r>
              <a:rPr lang="en-US" sz="1400" dirty="0" err="1" smtClean="0">
                <a:latin typeface="Courier10 BT" pitchFamily="49" charset="0"/>
              </a:rPr>
              <a:t>BlueberryPieRecipe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b="1" dirty="0" smtClean="0">
                <a:latin typeface="Courier10 BT" pitchFamily="49" charset="0"/>
              </a:rPr>
              <a:t>extends </a:t>
            </a:r>
            <a:r>
              <a:rPr lang="en-US" sz="1400" b="1" dirty="0" err="1" smtClean="0">
                <a:latin typeface="Courier10 BT" pitchFamily="49" charset="0"/>
              </a:rPr>
              <a:t>PieRecipe</a:t>
            </a:r>
            <a:r>
              <a:rPr lang="en-US" sz="1400" b="1" dirty="0" smtClean="0">
                <a:latin typeface="Courier10 BT" pitchFamily="49" charset="0"/>
              </a:rPr>
              <a:t> </a:t>
            </a:r>
            <a:r>
              <a:rPr lang="en-US" sz="1400" dirty="0" smtClean="0">
                <a:latin typeface="Courier10 BT" pitchFamily="49" charset="0"/>
              </a:rPr>
              <a:t>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// overriding method in </a:t>
            </a:r>
            <a:r>
              <a:rPr lang="en-US" sz="1400" dirty="0" err="1" smtClean="0">
                <a:latin typeface="Courier10 BT" pitchFamily="49" charset="0"/>
              </a:rPr>
              <a:t>BlueberryPieRecipe</a:t>
            </a:r>
            <a:endParaRPr lang="en-US" sz="14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b="1" dirty="0" smtClean="0">
                <a:latin typeface="Courier10 BT" pitchFamily="49" charset="0"/>
              </a:rPr>
              <a:t>public void </a:t>
            </a:r>
            <a:r>
              <a:rPr lang="en-US" sz="1400" b="1" dirty="0" err="1" smtClean="0">
                <a:latin typeface="Courier10 BT" pitchFamily="49" charset="0"/>
              </a:rPr>
              <a:t>getDirections</a:t>
            </a:r>
            <a:r>
              <a:rPr lang="en-US" sz="1400" b="1" dirty="0" smtClean="0">
                <a:latin typeface="Courier10 BT" pitchFamily="49" charset="0"/>
              </a:rPr>
              <a:t>() </a:t>
            </a:r>
            <a:r>
              <a:rPr lang="en-US" sz="1400" dirty="0" smtClean="0">
                <a:latin typeface="Courier10 BT" pitchFamily="49" charset="0"/>
              </a:rPr>
              <a:t>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System.out.println</a:t>
            </a:r>
            <a:r>
              <a:rPr lang="en-US" sz="1400" dirty="0" smtClean="0">
                <a:latin typeface="Courier10 BT" pitchFamily="49" charset="0"/>
              </a:rPr>
              <a:t>("To prepare filling, combine   blueberries, flour, lemon juice and sugar and put in pie pan, then cover with extra dough and bake.");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super</a:t>
            </a:r>
            <a:r>
              <a:rPr lang="en-US" dirty="0" smtClean="0"/>
              <a:t> Keyword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sz="2000" dirty="0" smtClean="0">
                <a:latin typeface="Courier10 BT" pitchFamily="49" charset="0"/>
              </a:rPr>
              <a:t>super</a:t>
            </a:r>
            <a:r>
              <a:rPr lang="en-US" dirty="0" smtClean="0"/>
              <a:t> to access the overridden </a:t>
            </a:r>
            <a:r>
              <a:rPr lang="en-US" dirty="0" err="1" smtClean="0"/>
              <a:t>superclass</a:t>
            </a:r>
            <a:r>
              <a:rPr lang="en-US" dirty="0" smtClean="0"/>
              <a:t> method: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2057400"/>
            <a:ext cx="7924800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// modified method in </a:t>
            </a:r>
            <a:r>
              <a:rPr lang="en-US" sz="1600" dirty="0" err="1" smtClean="0">
                <a:latin typeface="Courier10 BT" pitchFamily="49" charset="0"/>
              </a:rPr>
              <a:t>BlueberryPieRecipe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public void </a:t>
            </a:r>
            <a:r>
              <a:rPr lang="en-US" sz="1600" dirty="0" err="1" smtClean="0">
                <a:latin typeface="Courier10 BT" pitchFamily="49" charset="0"/>
              </a:rPr>
              <a:t>getDirections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err="1" smtClean="0">
                <a:latin typeface="Courier10 BT" pitchFamily="49" charset="0"/>
              </a:rPr>
              <a:t>super.getDirections</a:t>
            </a:r>
            <a:r>
              <a:rPr lang="en-US" sz="1600" b="1" dirty="0" smtClean="0">
                <a:latin typeface="Courier10 BT" pitchFamily="49" charset="0"/>
              </a:rPr>
              <a:t>();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("To prepare filling, combine blueberries, flour, lemon juice and sugar and put in pie pan, then cover with extra dough and bake.");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="1" dirty="0" smtClean="0"/>
              <a:t> overloaded method </a:t>
            </a:r>
            <a:r>
              <a:rPr lang="en-US" dirty="0" smtClean="0"/>
              <a:t>has:</a:t>
            </a:r>
          </a:p>
          <a:p>
            <a:pPr lvl="1"/>
            <a:r>
              <a:rPr lang="en-US" dirty="0" smtClean="0"/>
              <a:t>the same name as another method </a:t>
            </a:r>
            <a:r>
              <a:rPr lang="en-US" i="1" dirty="0" smtClean="0"/>
              <a:t>M</a:t>
            </a:r>
            <a:r>
              <a:rPr lang="en-US" dirty="0" smtClean="0"/>
              <a:t> within the class or in a </a:t>
            </a:r>
            <a:r>
              <a:rPr lang="en-US" dirty="0" err="1" smtClean="0"/>
              <a:t>superclass</a:t>
            </a:r>
            <a:r>
              <a:rPr lang="en-US" dirty="0" smtClean="0"/>
              <a:t>, and</a:t>
            </a:r>
          </a:p>
          <a:p>
            <a:pPr lvl="1"/>
            <a:r>
              <a:rPr lang="en-US" i="1" dirty="0" smtClean="0"/>
              <a:t>a different</a:t>
            </a:r>
            <a:r>
              <a:rPr lang="en-US" dirty="0" smtClean="0"/>
              <a:t> parameter list from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return types of overloaded methods do not have to be the same. </a:t>
            </a:r>
          </a:p>
          <a:p>
            <a:r>
              <a:rPr lang="en-US" dirty="0" smtClean="0"/>
              <a:t>Example: The </a:t>
            </a:r>
            <a:r>
              <a:rPr lang="en-US" sz="2000" dirty="0" smtClean="0">
                <a:latin typeface="Courier10 BT" pitchFamily="49" charset="0"/>
              </a:rPr>
              <a:t>Rectangle</a:t>
            </a:r>
            <a:r>
              <a:rPr lang="en-US" dirty="0" smtClean="0"/>
              <a:t> class has four overloaded methods called </a:t>
            </a:r>
            <a:r>
              <a:rPr lang="en-US" sz="2000" dirty="0" smtClean="0">
                <a:latin typeface="Courier10 BT" pitchFamily="49" charset="0"/>
              </a:rPr>
              <a:t>contains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4800600"/>
            <a:ext cx="73914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dirty="0" err="1" smtClean="0">
                <a:latin typeface="Courier10 BT" pitchFamily="49" charset="0"/>
              </a:rPr>
              <a:t>boolean</a:t>
            </a:r>
            <a:r>
              <a:rPr lang="en-US" sz="1600" dirty="0" smtClean="0">
                <a:latin typeface="Courier10 BT" pitchFamily="49" charset="0"/>
              </a:rPr>
              <a:t> contains(int x, int y)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dirty="0" err="1" smtClean="0">
                <a:latin typeface="Courier10 BT" pitchFamily="49" charset="0"/>
              </a:rPr>
              <a:t>boolean</a:t>
            </a:r>
            <a:r>
              <a:rPr lang="en-US" sz="1600" dirty="0" smtClean="0">
                <a:latin typeface="Courier10 BT" pitchFamily="49" charset="0"/>
              </a:rPr>
              <a:t> contains(int x, int y, int w, int h)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dirty="0" err="1" smtClean="0">
                <a:latin typeface="Courier10 BT" pitchFamily="49" charset="0"/>
              </a:rPr>
              <a:t>boolean</a:t>
            </a:r>
            <a:r>
              <a:rPr lang="en-US" sz="1600" dirty="0" smtClean="0">
                <a:latin typeface="Courier10 BT" pitchFamily="49" charset="0"/>
              </a:rPr>
              <a:t> contains(Point p)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dirty="0" err="1" smtClean="0">
                <a:latin typeface="Courier10 BT" pitchFamily="49" charset="0"/>
              </a:rPr>
              <a:t>boolean</a:t>
            </a:r>
            <a:r>
              <a:rPr lang="en-US" sz="1600" dirty="0" smtClean="0">
                <a:latin typeface="Courier10 BT" pitchFamily="49" charset="0"/>
              </a:rPr>
              <a:t> contains(Rectangle r)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of the following are valid declarations of the overloaded method </a:t>
            </a:r>
            <a:r>
              <a:rPr lang="en-US" dirty="0" smtClean="0">
                <a:latin typeface="Courier10 BT" pitchFamily="49" charset="0"/>
              </a:rPr>
              <a:t>compute</a:t>
            </a:r>
            <a:r>
              <a:rPr lang="en-US" dirty="0" smtClean="0"/>
              <a:t> in class </a:t>
            </a:r>
            <a:r>
              <a:rPr lang="en-US" dirty="0" smtClean="0">
                <a:latin typeface="Courier10 BT" pitchFamily="49" charset="0"/>
              </a:rPr>
              <a:t>Abacus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438400"/>
            <a:ext cx="4572000" cy="353943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class Abacus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int compute(int a, double b, int c)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/* some code */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private long compute(double a, long b)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/* some code */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float compute(double b, int a, int c)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/* some code */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double compute(double </a:t>
            </a:r>
            <a:r>
              <a:rPr lang="en-US" sz="1600" dirty="0" err="1" smtClean="0">
                <a:latin typeface="Courier10 BT" pitchFamily="49" charset="0"/>
              </a:rPr>
              <a:t>a1</a:t>
            </a:r>
            <a:r>
              <a:rPr lang="en-US" sz="1600" dirty="0" smtClean="0">
                <a:latin typeface="Courier10 BT" pitchFamily="49" charset="0"/>
              </a:rPr>
              <a:t>, long </a:t>
            </a:r>
            <a:r>
              <a:rPr lang="en-US" sz="1600" dirty="0" err="1" smtClean="0">
                <a:latin typeface="Courier10 BT" pitchFamily="49" charset="0"/>
              </a:rPr>
              <a:t>b1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/* some code */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What Is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class gets some fields and methods from another class. </a:t>
            </a:r>
          </a:p>
          <a:p>
            <a:r>
              <a:rPr lang="en-US" dirty="0" smtClean="0"/>
              <a:t>Allows a new class to reuse code from existing classes. </a:t>
            </a:r>
          </a:p>
          <a:p>
            <a:r>
              <a:rPr lang="en-US" dirty="0" smtClean="0"/>
              <a:t>Advantages?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sz="1800" dirty="0" smtClean="0">
                <a:latin typeface="Courier10 BT" pitchFamily="49" charset="0"/>
              </a:rPr>
              <a:t>Skunk</a:t>
            </a:r>
            <a:r>
              <a:rPr lang="en-US" dirty="0" smtClean="0"/>
              <a:t> is called the </a:t>
            </a:r>
            <a:r>
              <a:rPr lang="en-US" b="1" dirty="0" smtClean="0"/>
              <a:t>child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dirty="0" smtClean="0"/>
              <a:t>or</a:t>
            </a:r>
            <a:r>
              <a:rPr lang="en-US" b="1" dirty="0" smtClean="0"/>
              <a:t> subclass</a:t>
            </a:r>
            <a:r>
              <a:rPr lang="en-US" dirty="0" smtClean="0"/>
              <a:t>, and </a:t>
            </a:r>
            <a:r>
              <a:rPr lang="en-US" sz="1800" dirty="0" smtClean="0">
                <a:latin typeface="Courier10 BT" pitchFamily="49" charset="0"/>
              </a:rPr>
              <a:t>Animal</a:t>
            </a:r>
            <a:r>
              <a:rPr lang="en-US" dirty="0" smtClean="0"/>
              <a:t> is called the </a:t>
            </a:r>
            <a:r>
              <a:rPr lang="en-US" b="1" dirty="0" smtClean="0"/>
              <a:t>parent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dirty="0" smtClean="0"/>
              <a:t>or</a:t>
            </a:r>
            <a:r>
              <a:rPr lang="en-US" b="1" dirty="0" smtClean="0"/>
              <a:t> </a:t>
            </a:r>
            <a:r>
              <a:rPr lang="en-US" b="1" dirty="0" err="1" smtClean="0"/>
              <a:t>superclass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05200"/>
            <a:ext cx="1710481" cy="286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does not inherit the constructors from its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first line of any constructor is a call to another constructor:</a:t>
            </a:r>
          </a:p>
          <a:p>
            <a:pPr lvl="1"/>
            <a:r>
              <a:rPr lang="en-US" dirty="0" smtClean="0"/>
              <a:t>Java automatically calls the </a:t>
            </a:r>
            <a:r>
              <a:rPr lang="en-US" dirty="0" err="1" smtClean="0"/>
              <a:t>superclass</a:t>
            </a:r>
            <a:r>
              <a:rPr lang="en-US" dirty="0" smtClean="0"/>
              <a:t> constructor.</a:t>
            </a:r>
          </a:p>
          <a:p>
            <a:pPr lvl="1"/>
            <a:r>
              <a:rPr lang="en-US" dirty="0" smtClean="0"/>
              <a:t>Programmer explicitly calls a </a:t>
            </a:r>
            <a:r>
              <a:rPr lang="en-US" dirty="0" err="1" smtClean="0"/>
              <a:t>superclass</a:t>
            </a:r>
            <a:r>
              <a:rPr lang="en-US" dirty="0" smtClean="0"/>
              <a:t> constructor or another constructor in the same class.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Calls the </a:t>
            </a:r>
            <a:r>
              <a:rPr lang="en-US" dirty="0" err="1" smtClean="0"/>
              <a:t>Superclass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an object of a class Y, all the objects in the inheritance hierarchy of Y, starting at the parent class, have to be created. </a:t>
            </a:r>
          </a:p>
          <a:p>
            <a:r>
              <a:rPr lang="en-US" dirty="0" smtClean="0"/>
              <a:t>Java calls the </a:t>
            </a:r>
            <a:r>
              <a:rPr lang="en-US" dirty="0" err="1" smtClean="0"/>
              <a:t>superclass</a:t>
            </a:r>
            <a:r>
              <a:rPr lang="en-US" dirty="0" smtClean="0"/>
              <a:t> constructor by inserting this statement automatically in the first line of the constructor body:</a:t>
            </a:r>
          </a:p>
          <a:p>
            <a:pPr lvl="1">
              <a:buNone/>
            </a:pPr>
            <a:r>
              <a:rPr lang="en-US" dirty="0" smtClean="0">
                <a:latin typeface="Courier10 BT" pitchFamily="49" charset="0"/>
              </a:rPr>
              <a:t>     super(); </a:t>
            </a:r>
            <a:endParaRPr lang="en-US" dirty="0">
              <a:latin typeface="Courier10 BT" pitchFamily="49" charset="0"/>
            </a:endParaRPr>
          </a:p>
          <a:p>
            <a:pPr lvl="1">
              <a:buNone/>
            </a:pPr>
            <a:r>
              <a:rPr lang="en-US" dirty="0" smtClean="0"/>
              <a:t>Calls the </a:t>
            </a:r>
            <a:r>
              <a:rPr lang="en-US" i="1" dirty="0" smtClean="0"/>
              <a:t>default constructor </a:t>
            </a:r>
            <a:r>
              <a:rPr lang="en-US" dirty="0" smtClean="0"/>
              <a:t>of the superclass if the superclass does not have any constructors; otherwise, it calls the</a:t>
            </a:r>
            <a:r>
              <a:rPr lang="en-US" i="1" dirty="0" smtClean="0"/>
              <a:t> constructor without parameters</a:t>
            </a:r>
            <a:r>
              <a:rPr lang="en-US" dirty="0" smtClean="0"/>
              <a:t>.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Calls the </a:t>
            </a:r>
            <a:r>
              <a:rPr lang="en-US" dirty="0" err="1" smtClean="0"/>
              <a:t>Superclass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 inserts a call to the </a:t>
            </a:r>
            <a:r>
              <a:rPr lang="en-US" dirty="0" err="1" smtClean="0"/>
              <a:t>superclass</a:t>
            </a:r>
            <a:r>
              <a:rPr lang="en-US" dirty="0" smtClean="0"/>
              <a:t> constructor inside </a:t>
            </a:r>
            <a:r>
              <a:rPr lang="en-US" dirty="0" smtClean="0">
                <a:latin typeface="Courier10 BT" pitchFamily="49" charset="0"/>
              </a:rPr>
              <a:t>House</a:t>
            </a:r>
            <a:r>
              <a:rPr lang="en-US" dirty="0" smtClean="0"/>
              <a:t>’s constructor using the </a:t>
            </a:r>
            <a:r>
              <a:rPr lang="en-US" dirty="0" smtClean="0">
                <a:latin typeface="Courier10 BT" pitchFamily="49" charset="0"/>
              </a:rPr>
              <a:t>super</a:t>
            </a:r>
            <a:r>
              <a:rPr lang="en-US" dirty="0" smtClean="0"/>
              <a:t> keyword.</a:t>
            </a:r>
          </a:p>
          <a:p>
            <a:r>
              <a:rPr lang="en-US" dirty="0" smtClean="0"/>
              <a:t>This calls </a:t>
            </a:r>
            <a:r>
              <a:rPr lang="en-US" dirty="0" smtClean="0">
                <a:latin typeface="Courier10 BT" pitchFamily="49" charset="0"/>
              </a:rPr>
              <a:t>Structure</a:t>
            </a:r>
            <a:r>
              <a:rPr lang="en-US" dirty="0" smtClean="0"/>
              <a:t>’s constructor to create an object of this class first, and then </a:t>
            </a:r>
            <a:r>
              <a:rPr lang="en-US" dirty="0" smtClean="0">
                <a:latin typeface="Courier10 BT" pitchFamily="49" charset="0"/>
              </a:rPr>
              <a:t>House</a:t>
            </a:r>
            <a:r>
              <a:rPr lang="en-US" dirty="0" smtClean="0"/>
              <a:t>’s constructor will execute.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57956"/>
            <a:ext cx="1905000" cy="2707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906039"/>
            <a:ext cx="4953000" cy="1969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Object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contains a class called </a:t>
            </a:r>
            <a:r>
              <a:rPr lang="en-US" sz="2000" dirty="0" smtClean="0">
                <a:latin typeface="Courier10 BT" pitchFamily="49" charset="0"/>
              </a:rPr>
              <a:t>Object</a:t>
            </a:r>
            <a:r>
              <a:rPr lang="en-US" dirty="0" smtClean="0"/>
              <a:t> from which </a:t>
            </a:r>
            <a:r>
              <a:rPr lang="en-US" i="1" dirty="0" smtClean="0"/>
              <a:t>all</a:t>
            </a:r>
            <a:r>
              <a:rPr lang="en-US" dirty="0" smtClean="0"/>
              <a:t> classes are derived. </a:t>
            </a:r>
          </a:p>
          <a:p>
            <a:r>
              <a:rPr lang="en-US" sz="2000" dirty="0" smtClean="0">
                <a:latin typeface="Courier10 BT" pitchFamily="49" charset="0"/>
              </a:rPr>
              <a:t>Object</a:t>
            </a:r>
            <a:r>
              <a:rPr lang="en-US" dirty="0" smtClean="0"/>
              <a:t> does not have a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Even if a class does not declare that it is derived from another class, it is implicitly derived from </a:t>
            </a:r>
            <a:r>
              <a:rPr lang="en-US" sz="2000" dirty="0" smtClean="0">
                <a:latin typeface="Courier10 BT" pitchFamily="49" charset="0"/>
              </a:rPr>
              <a:t>Object</a:t>
            </a:r>
            <a:r>
              <a:rPr lang="en-US" dirty="0" smtClean="0"/>
              <a:t>. </a:t>
            </a:r>
          </a:p>
          <a:p>
            <a:r>
              <a:rPr lang="en-US" sz="2000" dirty="0" smtClean="0">
                <a:latin typeface="Courier10 BT" pitchFamily="49" charset="0"/>
              </a:rPr>
              <a:t>Object</a:t>
            </a:r>
            <a:r>
              <a:rPr lang="en-US" dirty="0" smtClean="0"/>
              <a:t> contains a constructor without parameters.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an object of a class (say </a:t>
            </a:r>
            <a:r>
              <a:rPr lang="en-US" sz="2000" dirty="0" smtClean="0">
                <a:latin typeface="Courier10 BT" pitchFamily="49" charset="0"/>
              </a:rPr>
              <a:t>House</a:t>
            </a:r>
            <a:r>
              <a:rPr lang="en-US" dirty="0" smtClean="0"/>
              <a:t>), all </a:t>
            </a:r>
            <a:r>
              <a:rPr lang="en-US" dirty="0" err="1" smtClean="0"/>
              <a:t>superclass</a:t>
            </a:r>
            <a:r>
              <a:rPr lang="en-US" dirty="0" smtClean="0"/>
              <a:t> constructors are called, up to the topmost class </a:t>
            </a:r>
            <a:r>
              <a:rPr lang="en-US" sz="2000" dirty="0" smtClean="0">
                <a:latin typeface="Courier10 BT" pitchFamily="49" charset="0"/>
              </a:rPr>
              <a:t>Object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Then the constructors are executed in reverse order, from top to bottom; that is, starting from constructor of </a:t>
            </a:r>
            <a:r>
              <a:rPr lang="en-US" sz="2000" dirty="0" smtClean="0">
                <a:latin typeface="Courier10 BT" pitchFamily="49" charset="0"/>
              </a:rPr>
              <a:t>Object</a:t>
            </a:r>
            <a:r>
              <a:rPr lang="en-US" dirty="0" smtClean="0"/>
              <a:t> down to the constructor of </a:t>
            </a:r>
            <a:r>
              <a:rPr lang="en-US" sz="2000" dirty="0" smtClean="0">
                <a:latin typeface="Courier10 BT" pitchFamily="49" charset="0"/>
              </a:rPr>
              <a:t>House.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Constructor Chaining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69394"/>
            <a:ext cx="4876800" cy="4274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</a:t>
            </a:r>
            <a:r>
              <a:rPr lang="en-US" dirty="0" smtClean="0">
                <a:latin typeface="Courier10 BT" pitchFamily="49" charset="0"/>
              </a:rPr>
              <a:t>super</a:t>
            </a:r>
            <a:r>
              <a:rPr lang="en-US" dirty="0" smtClean="0"/>
              <a:t> to Call </a:t>
            </a:r>
            <a:r>
              <a:rPr lang="en-US" dirty="0" err="1" smtClean="0"/>
              <a:t>Superclass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super</a:t>
            </a:r>
            <a:r>
              <a:rPr lang="en-US" dirty="0" smtClean="0"/>
              <a:t> statement </a:t>
            </a:r>
            <a:r>
              <a:rPr lang="en-US" i="1" dirty="0" smtClean="0"/>
              <a:t>cannot</a:t>
            </a:r>
            <a:r>
              <a:rPr lang="en-US" dirty="0" smtClean="0"/>
              <a:t> call a </a:t>
            </a:r>
            <a:r>
              <a:rPr lang="en-US" dirty="0" err="1" smtClean="0"/>
              <a:t>superclass</a:t>
            </a:r>
            <a:r>
              <a:rPr lang="en-US" dirty="0" smtClean="0"/>
              <a:t> constructor with parameters. </a:t>
            </a:r>
          </a:p>
          <a:p>
            <a:r>
              <a:rPr lang="en-US" dirty="0" smtClean="0"/>
              <a:t>Additionally, it can call the default constructor of the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i="1" dirty="0" smtClean="0"/>
              <a:t>only</a:t>
            </a:r>
            <a:r>
              <a:rPr lang="en-US" dirty="0" smtClean="0"/>
              <a:t> if there is no other constructor in the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 With an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Can you spot the error in the following code?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The (implicit) </a:t>
            </a:r>
            <a:r>
              <a:rPr lang="en-US" dirty="0" smtClean="0">
                <a:latin typeface="Courier10 BT" pitchFamily="49" charset="0"/>
              </a:rPr>
              <a:t>super</a:t>
            </a:r>
            <a:r>
              <a:rPr lang="en-US" dirty="0" smtClean="0"/>
              <a:t> statement in </a:t>
            </a:r>
            <a:r>
              <a:rPr lang="en-US" dirty="0" err="1" smtClean="0">
                <a:latin typeface="Courier10 BT" pitchFamily="49" charset="0"/>
              </a:rPr>
              <a:t>FixerUpper</a:t>
            </a:r>
            <a:r>
              <a:rPr lang="en-US" dirty="0" err="1" smtClean="0"/>
              <a:t>’s</a:t>
            </a:r>
            <a:r>
              <a:rPr lang="en-US" dirty="0" smtClean="0"/>
              <a:t> constructor cannot call the constructor with parameters in the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dirty="0" err="1" smtClean="0">
                <a:latin typeface="Courier10 BT" pitchFamily="49" charset="0"/>
              </a:rPr>
              <a:t>AnotherStructure</a:t>
            </a:r>
            <a:r>
              <a:rPr lang="en-US" dirty="0" smtClean="0"/>
              <a:t>. It cannot call the default constructor, as there is already a constructor present in </a:t>
            </a:r>
            <a:r>
              <a:rPr lang="en-US" dirty="0" err="1" smtClean="0">
                <a:latin typeface="Courier10 BT" pitchFamily="49" charset="0"/>
              </a:rPr>
              <a:t>AnotherStructure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5257800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10 BT" pitchFamily="49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</a:rPr>
              <a:t>AnotherStructure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r>
              <a:rPr lang="en-US" sz="1600" dirty="0" smtClean="0">
                <a:latin typeface="Courier10 BT" pitchFamily="49" charset="0"/>
              </a:rPr>
              <a:t>  // constructor with parameters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public </a:t>
            </a:r>
            <a:r>
              <a:rPr lang="en-US" sz="1600" b="1" dirty="0" err="1" smtClean="0">
                <a:latin typeface="Courier10 BT" pitchFamily="49" charset="0"/>
              </a:rPr>
              <a:t>AnotherStructure</a:t>
            </a:r>
            <a:r>
              <a:rPr lang="en-US" sz="1600" b="1" dirty="0" smtClean="0">
                <a:latin typeface="Courier10 BT" pitchFamily="49" charset="0"/>
              </a:rPr>
              <a:t>(String type)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("Build foundation of type " +type);</a:t>
            </a:r>
          </a:p>
          <a:p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r>
              <a:rPr lang="en-US" sz="1600" dirty="0" smtClean="0">
                <a:latin typeface="Courier10 BT" pitchFamily="49" charset="0"/>
              </a:rPr>
              <a:t>}</a:t>
            </a:r>
          </a:p>
          <a:p>
            <a:r>
              <a:rPr lang="en-US" sz="1600" dirty="0" smtClean="0">
                <a:latin typeface="Courier10 BT" pitchFamily="49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</a:rPr>
              <a:t>FixerUpper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dirty="0" smtClean="0">
                <a:latin typeface="Courier10 BT" pitchFamily="49" charset="0"/>
              </a:rPr>
              <a:t>extends </a:t>
            </a:r>
            <a:r>
              <a:rPr lang="en-US" sz="1600" b="1" dirty="0" err="1" smtClean="0">
                <a:latin typeface="Courier10 BT" pitchFamily="49" charset="0"/>
              </a:rPr>
              <a:t>AnotherStructure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r>
              <a:rPr lang="en-US" sz="1600" b="1" dirty="0" smtClean="0">
                <a:latin typeface="Courier10 BT" pitchFamily="49" charset="0"/>
              </a:rPr>
              <a:t>  public </a:t>
            </a:r>
            <a:r>
              <a:rPr lang="en-US" sz="1600" b="1" dirty="0" err="1" smtClean="0">
                <a:latin typeface="Courier10 BT" pitchFamily="49" charset="0"/>
              </a:rPr>
              <a:t>FixerUpper</a:t>
            </a:r>
            <a:r>
              <a:rPr lang="en-US" sz="1600" b="1" dirty="0" smtClean="0">
                <a:latin typeface="Courier10 BT" pitchFamily="49" charset="0"/>
              </a:rPr>
              <a:t>() {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("Set up floor, walls and roof.");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}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 Explicitly Calls a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call a </a:t>
            </a:r>
            <a:r>
              <a:rPr lang="en-US" dirty="0" err="1" smtClean="0"/>
              <a:t>superclass</a:t>
            </a:r>
            <a:r>
              <a:rPr lang="en-US" dirty="0" smtClean="0"/>
              <a:t> constructor with parameters, the programmer must make this call explicitly by calling </a:t>
            </a:r>
            <a:r>
              <a:rPr lang="en-US" sz="2000" dirty="0" smtClean="0">
                <a:latin typeface="Courier10 BT" pitchFamily="49" charset="0"/>
              </a:rPr>
              <a:t>super</a:t>
            </a:r>
            <a:r>
              <a:rPr lang="en-US" dirty="0" smtClean="0"/>
              <a:t> with arguments: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super(argument 1, argument 2, …, argument n);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>
                <a:latin typeface="Courier10 BT" pitchFamily="49" charset="0"/>
              </a:rPr>
              <a:t>FixerUpper</a:t>
            </a:r>
            <a:r>
              <a:rPr lang="en-US" dirty="0" err="1" smtClean="0"/>
              <a:t>’s</a:t>
            </a:r>
            <a:r>
              <a:rPr lang="en-US" dirty="0" smtClean="0"/>
              <a:t> constructor to call explicitly the superclass constructor </a:t>
            </a:r>
            <a:r>
              <a:rPr lang="en-US" sz="1800" dirty="0" err="1" smtClean="0">
                <a:latin typeface="Courier10 BT" pitchFamily="49" charset="0"/>
              </a:rPr>
              <a:t>AnotherStructure</a:t>
            </a:r>
            <a:r>
              <a:rPr lang="en-US" sz="1800" dirty="0" smtClean="0">
                <a:latin typeface="Courier10 BT" pitchFamily="49" charset="0"/>
              </a:rPr>
              <a:t>(String)</a:t>
            </a:r>
            <a:r>
              <a:rPr lang="en-US" dirty="0" smtClean="0"/>
              <a:t>: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962400"/>
            <a:ext cx="48768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// </a:t>
            </a:r>
            <a:r>
              <a:rPr lang="en-US" sz="1600" dirty="0" err="1" smtClean="0">
                <a:latin typeface="Courier10 BT" pitchFamily="49" charset="0"/>
              </a:rPr>
              <a:t>FixerUpper</a:t>
            </a:r>
            <a:r>
              <a:rPr lang="en-US" sz="1600" dirty="0" smtClean="0">
                <a:latin typeface="Courier10 BT" pitchFamily="49" charset="0"/>
              </a:rPr>
              <a:t> fixed!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dirty="0" err="1" smtClean="0">
                <a:latin typeface="Courier10 BT" pitchFamily="49" charset="0"/>
              </a:rPr>
              <a:t>FixerUpper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super("Slab");</a:t>
            </a:r>
            <a:r>
              <a:rPr lang="en-US" sz="1600" dirty="0" smtClean="0">
                <a:latin typeface="Courier10 BT" pitchFamily="49" charset="0"/>
              </a:rPr>
              <a:t> // calls the </a:t>
            </a:r>
            <a:r>
              <a:rPr lang="en-US" sz="1600" dirty="0" err="1" smtClean="0">
                <a:latin typeface="Courier10 BT" pitchFamily="49" charset="0"/>
              </a:rPr>
              <a:t>superclass</a:t>
            </a:r>
            <a:r>
              <a:rPr lang="en-US" sz="1600" dirty="0" smtClean="0">
                <a:latin typeface="Courier10 BT" pitchFamily="49" charset="0"/>
              </a:rPr>
              <a:t> constructor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("Set up floor, walls and roof.");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that should not be </a:t>
            </a:r>
            <a:r>
              <a:rPr lang="en-US" dirty="0" smtClean="0">
                <a:solidFill>
                  <a:srgbClr val="0070C0"/>
                </a:solidFill>
              </a:rPr>
              <a:t>instantiated</a:t>
            </a:r>
            <a:r>
              <a:rPr lang="en-US" dirty="0" smtClean="0"/>
              <a:t> can be made </a:t>
            </a:r>
            <a:r>
              <a:rPr lang="en-US" b="1" dirty="0" smtClean="0"/>
              <a:t>abstract</a:t>
            </a:r>
            <a:r>
              <a:rPr lang="en-US" dirty="0" smtClean="0"/>
              <a:t> by prefixing the keyword </a:t>
            </a:r>
            <a:r>
              <a:rPr lang="en-US" sz="2000" dirty="0" smtClean="0">
                <a:latin typeface="Courier10 BT" pitchFamily="49" charset="0"/>
              </a:rPr>
              <a:t>abstract</a:t>
            </a:r>
            <a:r>
              <a:rPr lang="en-US" dirty="0" smtClean="0"/>
              <a:t> before the class declaration. </a:t>
            </a:r>
          </a:p>
          <a:p>
            <a:r>
              <a:rPr lang="en-US" i="1" dirty="0" smtClean="0"/>
              <a:t>An abstract class is used primarily to create subclasses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abstract class </a:t>
            </a:r>
            <a:r>
              <a:rPr lang="en-US" i="1" dirty="0" smtClean="0"/>
              <a:t>may</a:t>
            </a:r>
            <a:r>
              <a:rPr lang="en-US" dirty="0" smtClean="0"/>
              <a:t> contain special methods called </a:t>
            </a:r>
            <a:r>
              <a:rPr lang="en-US" b="1" dirty="0" smtClean="0"/>
              <a:t>abstract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Declare </a:t>
            </a:r>
            <a:r>
              <a:rPr lang="en-US" dirty="0" smtClean="0">
                <a:latin typeface="Courier10 BT" pitchFamily="49" charset="0"/>
              </a:rPr>
              <a:t>Subject</a:t>
            </a:r>
            <a:r>
              <a:rPr lang="en-US" dirty="0" smtClean="0"/>
              <a:t> as an abstract class:</a:t>
            </a:r>
          </a:p>
          <a:p>
            <a:pPr lvl="2">
              <a:buNone/>
            </a:pPr>
            <a:r>
              <a:rPr lang="en-US" dirty="0" smtClean="0">
                <a:latin typeface="Courier10 BT" pitchFamily="49" charset="0"/>
              </a:rPr>
              <a:t>public </a:t>
            </a:r>
            <a:r>
              <a:rPr lang="en-US" b="1" dirty="0" smtClean="0">
                <a:latin typeface="Courier10 BT" pitchFamily="49" charset="0"/>
              </a:rPr>
              <a:t>abstract</a:t>
            </a:r>
            <a:r>
              <a:rPr lang="en-US" dirty="0" smtClean="0">
                <a:latin typeface="Courier10 BT" pitchFamily="49" charset="0"/>
              </a:rPr>
              <a:t> class Subject {</a:t>
            </a:r>
          </a:p>
          <a:p>
            <a:pPr lvl="2">
              <a:buNone/>
            </a:pPr>
            <a:r>
              <a:rPr lang="en-US" dirty="0" smtClean="0">
                <a:latin typeface="Courier10 BT" pitchFamily="49" charset="0"/>
              </a:rPr>
              <a:t>}</a:t>
            </a:r>
          </a:p>
          <a:p>
            <a:pPr lvl="1"/>
            <a:r>
              <a:rPr lang="en-US" dirty="0" smtClean="0"/>
              <a:t>This means an object of this class cannot be created: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  <a:latin typeface="Courier10 BT" pitchFamily="49" charset="0"/>
              </a:rPr>
              <a:t>Subject </a:t>
            </a:r>
            <a:r>
              <a:rPr lang="en-US" dirty="0" err="1" smtClean="0">
                <a:solidFill>
                  <a:srgbClr val="FF0000"/>
                </a:solidFill>
                <a:latin typeface="Courier10 BT" pitchFamily="49" charset="0"/>
              </a:rPr>
              <a:t>subject</a:t>
            </a:r>
            <a:r>
              <a:rPr lang="en-US" dirty="0" smtClean="0">
                <a:solidFill>
                  <a:srgbClr val="FF0000"/>
                </a:solidFill>
                <a:latin typeface="Courier10 BT" pitchFamily="49" charset="0"/>
              </a:rPr>
              <a:t> = new Subject(); </a:t>
            </a:r>
            <a:r>
              <a:rPr lang="en-US" dirty="0" smtClean="0">
                <a:latin typeface="Courier10 BT" pitchFamily="49" charset="0"/>
              </a:rPr>
              <a:t>// error!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Inheritance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A class X can inherit code from another class Y when there is a special type of “</a:t>
            </a:r>
            <a:r>
              <a:rPr lang="en-US" b="1" dirty="0" smtClean="0"/>
              <a:t>is-a</a:t>
            </a:r>
            <a:r>
              <a:rPr lang="en-US" dirty="0" smtClean="0"/>
              <a:t>” relationship between these two classes. </a:t>
            </a:r>
          </a:p>
          <a:p>
            <a:r>
              <a:rPr lang="en-US" dirty="0" smtClean="0"/>
              <a:t>The “is-a” relationship means that X is a specialization of Y.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sz="1800" dirty="0" smtClean="0">
                <a:latin typeface="Courier10 BT" pitchFamily="49" charset="0"/>
              </a:rPr>
              <a:t>Cow</a:t>
            </a:r>
            <a:r>
              <a:rPr lang="en-US" dirty="0" smtClean="0"/>
              <a:t> and </a:t>
            </a:r>
            <a:r>
              <a:rPr lang="en-US" sz="1800" dirty="0" smtClean="0">
                <a:latin typeface="Courier10 BT" pitchFamily="49" charset="0"/>
              </a:rPr>
              <a:t>Goat</a:t>
            </a:r>
            <a:r>
              <a:rPr lang="en-US" dirty="0" smtClean="0"/>
              <a:t> can inherit from </a:t>
            </a:r>
            <a:r>
              <a:rPr lang="en-US" sz="1800" dirty="0" err="1" smtClean="0">
                <a:latin typeface="Courier10 BT" pitchFamily="49" charset="0"/>
              </a:rPr>
              <a:t>HornedAnimal</a:t>
            </a:r>
            <a:r>
              <a:rPr lang="en-US" dirty="0" smtClean="0"/>
              <a:t> but </a:t>
            </a:r>
            <a:r>
              <a:rPr lang="en-US" sz="1800" dirty="0" smtClean="0">
                <a:latin typeface="Courier10 BT" pitchFamily="49" charset="0"/>
              </a:rPr>
              <a:t>Horse</a:t>
            </a:r>
            <a:r>
              <a:rPr lang="en-US" dirty="0" smtClean="0"/>
              <a:t> must not: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657600"/>
            <a:ext cx="4267200" cy="2598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 have a body. </a:t>
            </a:r>
          </a:p>
          <a:p>
            <a:r>
              <a:rPr lang="en-US" dirty="0" smtClean="0"/>
              <a:t>Declared using the keyword </a:t>
            </a:r>
            <a:r>
              <a:rPr lang="en-US" dirty="0" smtClean="0">
                <a:latin typeface="Courier10 BT" pitchFamily="49" charset="0"/>
              </a:rPr>
              <a:t>abstract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subclass can </a:t>
            </a:r>
            <a:r>
              <a:rPr lang="en-US" b="1" dirty="0" smtClean="0"/>
              <a:t>implement</a:t>
            </a:r>
            <a:r>
              <a:rPr lang="en-US" dirty="0" smtClean="0"/>
              <a:t> an abstract method by providing a body for it.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latin typeface="Courier10 BT" pitchFamily="49" charset="0"/>
              </a:rPr>
              <a:t>Subject</a:t>
            </a:r>
            <a:r>
              <a:rPr lang="en-US" sz="1800" dirty="0" smtClean="0"/>
              <a:t> has an abstract method called </a:t>
            </a:r>
            <a:r>
              <a:rPr lang="en-US" sz="1800" dirty="0" err="1" smtClean="0">
                <a:latin typeface="Courier10 BT" pitchFamily="49" charset="0"/>
              </a:rPr>
              <a:t>getSyllabus</a:t>
            </a:r>
            <a:r>
              <a:rPr lang="en-US" sz="1800" dirty="0" smtClean="0"/>
              <a:t>: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sz="1800" dirty="0" smtClean="0"/>
              <a:t>Subclass </a:t>
            </a:r>
            <a:r>
              <a:rPr lang="en-US" sz="1800" dirty="0" smtClean="0">
                <a:latin typeface="Courier10 BT" pitchFamily="49" charset="0"/>
              </a:rPr>
              <a:t>Science</a:t>
            </a:r>
            <a:r>
              <a:rPr lang="en-US" sz="1800" dirty="0" smtClean="0"/>
              <a:t> implements this abstract method: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4267200"/>
            <a:ext cx="4724400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400" dirty="0" smtClean="0">
                <a:latin typeface="Courier10 BT" pitchFamily="49" charset="0"/>
              </a:rPr>
              <a:t>public abstract class Subject {</a:t>
            </a:r>
          </a:p>
          <a:p>
            <a:pPr marL="0" lvl="2">
              <a:buNone/>
            </a:pPr>
            <a:r>
              <a:rPr lang="en-US" sz="1400" dirty="0" smtClean="0">
                <a:latin typeface="Courier10 BT" pitchFamily="49" charset="0"/>
              </a:rPr>
              <a:t>  public </a:t>
            </a:r>
            <a:r>
              <a:rPr lang="en-US" sz="1400" b="1" dirty="0" smtClean="0">
                <a:latin typeface="Courier10 BT" pitchFamily="49" charset="0"/>
              </a:rPr>
              <a:t>abstract</a:t>
            </a:r>
            <a:r>
              <a:rPr lang="en-US" sz="1400" dirty="0" smtClean="0">
                <a:latin typeface="Courier10 BT" pitchFamily="49" charset="0"/>
              </a:rPr>
              <a:t> void </a:t>
            </a:r>
            <a:r>
              <a:rPr lang="en-US" sz="1400" dirty="0" err="1" smtClean="0">
                <a:latin typeface="Courier10 BT" pitchFamily="49" charset="0"/>
              </a:rPr>
              <a:t>getSyllabus</a:t>
            </a:r>
            <a:r>
              <a:rPr lang="en-US" sz="1400" dirty="0" smtClean="0">
                <a:latin typeface="Courier10 BT" pitchFamily="49" charset="0"/>
              </a:rPr>
              <a:t>(); </a:t>
            </a:r>
          </a:p>
          <a:p>
            <a:pPr marL="0" lvl="2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5334000"/>
            <a:ext cx="4267200" cy="116955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400" dirty="0" smtClean="0">
                <a:latin typeface="Courier10 BT" pitchFamily="49" charset="0"/>
              </a:rPr>
              <a:t>public class Science extends Subject{</a:t>
            </a:r>
          </a:p>
          <a:p>
            <a:pPr marL="0" lvl="2">
              <a:buNone/>
            </a:pP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b="1" dirty="0" smtClean="0">
                <a:latin typeface="Courier10 BT" pitchFamily="49" charset="0"/>
              </a:rPr>
              <a:t>public void </a:t>
            </a:r>
            <a:r>
              <a:rPr lang="en-US" sz="1400" b="1" dirty="0" err="1" smtClean="0">
                <a:latin typeface="Courier10 BT" pitchFamily="49" charset="0"/>
              </a:rPr>
              <a:t>getSyllabus</a:t>
            </a:r>
            <a:r>
              <a:rPr lang="en-US" sz="1400" b="1" dirty="0" smtClean="0">
                <a:latin typeface="Courier10 BT" pitchFamily="49" charset="0"/>
              </a:rPr>
              <a:t>() { </a:t>
            </a:r>
          </a:p>
          <a:p>
            <a:pPr marL="0" lvl="2">
              <a:buNone/>
            </a:pPr>
            <a:r>
              <a:rPr lang="en-US" sz="1400" b="1" dirty="0" smtClean="0">
                <a:latin typeface="Courier10 BT" pitchFamily="49" charset="0"/>
              </a:rPr>
              <a:t>    /* some code */ </a:t>
            </a:r>
          </a:p>
          <a:p>
            <a:pPr marL="0" lvl="2">
              <a:buNone/>
            </a:pPr>
            <a:r>
              <a:rPr lang="en-US" sz="1400" b="1" dirty="0" smtClean="0">
                <a:latin typeface="Courier10 BT" pitchFamily="49" charset="0"/>
              </a:rPr>
              <a:t>  }</a:t>
            </a:r>
          </a:p>
          <a:p>
            <a:pPr marL="0" lvl="2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subclass must </a:t>
            </a:r>
            <a:r>
              <a:rPr lang="en-US" b="1" dirty="0" smtClean="0"/>
              <a:t>implement</a:t>
            </a:r>
            <a:r>
              <a:rPr lang="en-US" dirty="0" smtClean="0"/>
              <a:t> </a:t>
            </a:r>
            <a:r>
              <a:rPr lang="en-US" i="1" dirty="0" smtClean="0"/>
              <a:t>all</a:t>
            </a:r>
            <a:r>
              <a:rPr lang="en-US" dirty="0" smtClean="0"/>
              <a:t> abstract methods in its parent class; otherwise, it has to be declared as abstract.</a:t>
            </a:r>
          </a:p>
          <a:p>
            <a:r>
              <a:rPr lang="en-US" dirty="0" smtClean="0"/>
              <a:t> This is another reason for creating an abstract class – </a:t>
            </a:r>
            <a:r>
              <a:rPr lang="en-US" i="1" dirty="0" smtClean="0"/>
              <a:t>to force its subclasses to implement the abstract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if the class </a:t>
            </a:r>
            <a:r>
              <a:rPr lang="en-US" sz="2000" dirty="0" smtClean="0">
                <a:latin typeface="Courier10 BT" pitchFamily="49" charset="0"/>
              </a:rPr>
              <a:t>Science</a:t>
            </a:r>
            <a:r>
              <a:rPr lang="en-US" dirty="0" smtClean="0"/>
              <a:t> did not implement the method </a:t>
            </a:r>
            <a:r>
              <a:rPr lang="en-US" sz="2000" dirty="0" err="1" smtClean="0">
                <a:latin typeface="Courier10 BT" pitchFamily="49" charset="0"/>
              </a:rPr>
              <a:t>getSyllabus</a:t>
            </a:r>
            <a:r>
              <a:rPr lang="en-US" dirty="0" smtClean="0"/>
              <a:t>, it would have to be declared </a:t>
            </a:r>
            <a:r>
              <a:rPr lang="en-US" sz="2000" dirty="0" smtClean="0">
                <a:latin typeface="Courier10 BT" pitchFamily="49" charset="0"/>
              </a:rPr>
              <a:t>abstract</a:t>
            </a:r>
            <a:r>
              <a:rPr lang="en-US" dirty="0" smtClean="0"/>
              <a:t> or a compilation error occurs.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3200400"/>
            <a:ext cx="6934200" cy="2743200"/>
          </a:xfrm>
          <a:prstGeom prst="rect">
            <a:avLst/>
          </a:prstGeom>
          <a:solidFill>
            <a:srgbClr val="FF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Via 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 can also be achieved using abstract methods.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following statements call the </a:t>
            </a:r>
            <a:r>
              <a:rPr lang="en-US" dirty="0" err="1" smtClean="0">
                <a:latin typeface="Courier10 BT" pitchFamily="49" charset="0"/>
              </a:rPr>
              <a:t>getSyllabus</a:t>
            </a:r>
            <a:r>
              <a:rPr lang="en-US" dirty="0" smtClean="0"/>
              <a:t> method of the subclass object that subject references at the time the program is run: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10 BT" pitchFamily="49" charset="0"/>
              </a:rPr>
              <a:t>Subject </a:t>
            </a:r>
            <a:r>
              <a:rPr lang="en-US" sz="1600" dirty="0" err="1" smtClean="0">
                <a:solidFill>
                  <a:schemeClr val="tx1"/>
                </a:solidFill>
                <a:latin typeface="Courier10 BT" pitchFamily="49" charset="0"/>
              </a:rPr>
              <a:t>subject</a:t>
            </a:r>
            <a:r>
              <a:rPr lang="en-US" sz="1600" dirty="0" smtClean="0">
                <a:solidFill>
                  <a:schemeClr val="tx1"/>
                </a:solidFill>
                <a:latin typeface="Courier10 BT" pitchFamily="49" charset="0"/>
              </a:rPr>
              <a:t>;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10 BT" pitchFamily="49" charset="0"/>
              </a:rPr>
              <a:t>subject = new Science();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10 BT" pitchFamily="49" charset="0"/>
              </a:rPr>
              <a:t>// gets the Science syllabus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ourier10 BT" pitchFamily="49" charset="0"/>
              </a:rPr>
              <a:t>subject.getSyllabus</a:t>
            </a:r>
            <a:r>
              <a:rPr lang="en-US" sz="1600" dirty="0" smtClean="0">
                <a:solidFill>
                  <a:schemeClr val="tx1"/>
                </a:solidFill>
                <a:latin typeface="Courier10 BT" pitchFamily="49" charset="0"/>
              </a:rPr>
              <a:t>();  </a:t>
            </a:r>
          </a:p>
          <a:p>
            <a:pPr lvl="2">
              <a:buNone/>
            </a:pPr>
            <a:endParaRPr lang="en-US" sz="16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10 BT" pitchFamily="49" charset="0"/>
              </a:rPr>
              <a:t>// English extends Subject and implements </a:t>
            </a:r>
            <a:r>
              <a:rPr lang="en-US" sz="1600" dirty="0" err="1" smtClean="0">
                <a:solidFill>
                  <a:schemeClr val="tx1"/>
                </a:solidFill>
                <a:latin typeface="Courier10 BT" pitchFamily="49" charset="0"/>
              </a:rPr>
              <a:t>getSyllabus</a:t>
            </a:r>
            <a:endParaRPr lang="en-US" sz="16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10 BT" pitchFamily="49" charset="0"/>
              </a:rPr>
              <a:t>subject = new English();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10 BT" pitchFamily="49" charset="0"/>
              </a:rPr>
              <a:t>// gets the syllabus of the subject English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ourier10 BT" pitchFamily="49" charset="0"/>
              </a:rPr>
              <a:t>subject.getSyllabus</a:t>
            </a:r>
            <a:r>
              <a:rPr lang="en-US" sz="1600" dirty="0" smtClean="0">
                <a:solidFill>
                  <a:schemeClr val="tx1"/>
                </a:solidFill>
                <a:latin typeface="Courier10 BT" pitchFamily="49" charset="0"/>
              </a:rPr>
              <a:t>();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GregorianCalendar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The class </a:t>
            </a:r>
            <a:r>
              <a:rPr lang="en-US" sz="2000" dirty="0" err="1" smtClean="0">
                <a:latin typeface="Courier10 BT" pitchFamily="49" charset="0"/>
              </a:rPr>
              <a:t>GregorianCalendar</a:t>
            </a:r>
            <a:r>
              <a:rPr lang="en-US" dirty="0" smtClean="0"/>
              <a:t> extends the abstract class </a:t>
            </a:r>
            <a:r>
              <a:rPr lang="en-US" sz="2000" dirty="0" smtClean="0">
                <a:latin typeface="Courier10 BT" pitchFamily="49" charset="0"/>
              </a:rPr>
              <a:t>Calendar</a:t>
            </a:r>
            <a:r>
              <a:rPr lang="en-US" dirty="0" smtClean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80528"/>
            <a:ext cx="4957185" cy="4267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545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What is the output?</a:t>
            </a:r>
          </a:p>
          <a:p>
            <a:pPr lvl="1">
              <a:buNone/>
            </a:pPr>
            <a:endParaRPr lang="en-US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1600200"/>
            <a:ext cx="6477000" cy="452431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// create a new </a:t>
            </a:r>
            <a:r>
              <a:rPr lang="en-US" sz="1600" dirty="0" err="1" smtClean="0">
                <a:latin typeface="Courier10 BT" pitchFamily="49" charset="0"/>
              </a:rPr>
              <a:t>GregorianCalendar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Calendar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calendar</a:t>
            </a:r>
            <a:r>
              <a:rPr lang="en-US" sz="1600" dirty="0" smtClean="0">
                <a:latin typeface="Courier10 BT" pitchFamily="49" charset="0"/>
              </a:rPr>
              <a:t> =  </a:t>
            </a:r>
            <a:r>
              <a:rPr lang="en-US" sz="1600" b="1" dirty="0" smtClean="0">
                <a:latin typeface="Courier10 BT" pitchFamily="49" charset="0"/>
              </a:rPr>
              <a:t>new </a:t>
            </a:r>
            <a:r>
              <a:rPr lang="en-US" sz="1600" b="1" dirty="0" err="1" smtClean="0">
                <a:latin typeface="Courier10 BT" pitchFamily="49" charset="0"/>
              </a:rPr>
              <a:t>GregorianCalendar</a:t>
            </a:r>
            <a:r>
              <a:rPr lang="en-US" sz="1600" b="1" dirty="0" smtClean="0">
                <a:latin typeface="Courier10 BT" pitchFamily="49" charset="0"/>
              </a:rPr>
              <a:t>()</a:t>
            </a:r>
            <a:r>
              <a:rPr lang="en-US" sz="1600" dirty="0" smtClean="0">
                <a:latin typeface="Courier10 BT" pitchFamily="49" charset="0"/>
              </a:rPr>
              <a:t>;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	   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calendar.</a:t>
            </a:r>
            <a:r>
              <a:rPr lang="en-US" sz="1600" b="1" dirty="0" err="1" smtClean="0">
                <a:latin typeface="Courier10 BT" pitchFamily="49" charset="0"/>
              </a:rPr>
              <a:t>set</a:t>
            </a:r>
            <a:r>
              <a:rPr lang="en-US" sz="1600" dirty="0" smtClean="0">
                <a:latin typeface="Courier10 BT" pitchFamily="49" charset="0"/>
              </a:rPr>
              <a:t>(2008, 06, 16);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	   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calendar.</a:t>
            </a:r>
            <a:r>
              <a:rPr lang="en-US" sz="1600" b="1" dirty="0" err="1" smtClean="0">
                <a:latin typeface="Courier10 BT" pitchFamily="49" charset="0"/>
              </a:rPr>
              <a:t>add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Calendar.MONTH</a:t>
            </a:r>
            <a:r>
              <a:rPr lang="en-US" sz="1600" dirty="0" smtClean="0">
                <a:latin typeface="Courier10 BT" pitchFamily="49" charset="0"/>
              </a:rPr>
              <a:t>, 1);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("Month = " +</a:t>
            </a:r>
            <a:r>
              <a:rPr lang="en-US" sz="1600" dirty="0" err="1" smtClean="0">
                <a:latin typeface="Courier10 BT" pitchFamily="49" charset="0"/>
              </a:rPr>
              <a:t>calendar.</a:t>
            </a:r>
            <a:r>
              <a:rPr lang="en-US" sz="1600" b="1" dirty="0" err="1" smtClean="0">
                <a:latin typeface="Courier10 BT" pitchFamily="49" charset="0"/>
              </a:rPr>
              <a:t>get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Calendar.MONTH</a:t>
            </a:r>
            <a:r>
              <a:rPr lang="en-US" sz="1600" dirty="0" smtClean="0">
                <a:latin typeface="Courier10 BT" pitchFamily="49" charset="0"/>
              </a:rPr>
              <a:t>));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	   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calendar.</a:t>
            </a:r>
            <a:r>
              <a:rPr lang="en-US" sz="1600" b="1" dirty="0" err="1" smtClean="0">
                <a:latin typeface="Courier10 BT" pitchFamily="49" charset="0"/>
              </a:rPr>
              <a:t>add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Calendar.DATE</a:t>
            </a:r>
            <a:r>
              <a:rPr lang="en-US" sz="1600" dirty="0" smtClean="0">
                <a:latin typeface="Courier10 BT" pitchFamily="49" charset="0"/>
              </a:rPr>
              <a:t>, -10);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("Day = " +</a:t>
            </a:r>
            <a:r>
              <a:rPr lang="en-US" sz="1600" dirty="0" err="1" smtClean="0">
                <a:latin typeface="Courier10 BT" pitchFamily="49" charset="0"/>
              </a:rPr>
              <a:t>calendar.</a:t>
            </a:r>
            <a:r>
              <a:rPr lang="en-US" sz="1600" b="1" dirty="0" err="1" smtClean="0">
                <a:latin typeface="Courier10 BT" pitchFamily="49" charset="0"/>
              </a:rPr>
              <a:t>get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Calendar.DATE</a:t>
            </a:r>
            <a:r>
              <a:rPr lang="en-US" sz="1600" dirty="0" smtClean="0">
                <a:latin typeface="Courier10 BT" pitchFamily="49" charset="0"/>
              </a:rPr>
              <a:t>));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	   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("Maximum days in a month = " +</a:t>
            </a:r>
            <a:r>
              <a:rPr lang="en-US" sz="1600" dirty="0" err="1" smtClean="0">
                <a:latin typeface="Courier10 BT" pitchFamily="49" charset="0"/>
              </a:rPr>
              <a:t>calendar.</a:t>
            </a:r>
            <a:r>
              <a:rPr lang="en-US" sz="1600" b="1" dirty="0" err="1" smtClean="0">
                <a:latin typeface="Courier10 BT" pitchFamily="49" charset="0"/>
              </a:rPr>
              <a:t>getMaximum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Calendar.DAY_OF_MONTH</a:t>
            </a:r>
            <a:r>
              <a:rPr lang="en-US" sz="1600" dirty="0" smtClean="0">
                <a:latin typeface="Courier10 BT" pitchFamily="49" charset="0"/>
              </a:rPr>
              <a:t>));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 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calendar.set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Calendar.YEAR</a:t>
            </a:r>
            <a:r>
              <a:rPr lang="en-US" sz="1600" dirty="0" smtClean="0">
                <a:latin typeface="Courier10 BT" pitchFamily="49" charset="0"/>
              </a:rPr>
              <a:t>, 2009);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calendar.set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Calendar.MONTH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b="1" dirty="0" err="1" smtClean="0">
                <a:latin typeface="Courier10 BT" pitchFamily="49" charset="0"/>
              </a:rPr>
              <a:t>Calendar.FEBRUARY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("Maximum days in February 2009 is " +</a:t>
            </a:r>
            <a:r>
              <a:rPr lang="en-US" sz="1600" dirty="0" err="1" smtClean="0">
                <a:latin typeface="Courier10 BT" pitchFamily="49" charset="0"/>
              </a:rPr>
              <a:t>calendar.</a:t>
            </a:r>
            <a:r>
              <a:rPr lang="en-US" sz="1600" b="1" dirty="0" err="1" smtClean="0">
                <a:latin typeface="Courier10 BT" pitchFamily="49" charset="0"/>
              </a:rPr>
              <a:t>getActualMaximum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Calendar.DAY_OF_MONTH</a:t>
            </a:r>
            <a:r>
              <a:rPr lang="en-US" sz="1600" dirty="0" smtClean="0">
                <a:latin typeface="Courier10 BT" pitchFamily="49" charset="0"/>
              </a:rPr>
              <a:t>));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pPr lvl="1">
              <a:buNone/>
            </a:pPr>
            <a:r>
              <a:rPr lang="en-US" dirty="0" smtClean="0"/>
              <a:t>The program output is:</a:t>
            </a:r>
          </a:p>
          <a:p>
            <a:pPr lvl="1">
              <a:buNone/>
            </a:pPr>
            <a:r>
              <a:rPr lang="en-US" dirty="0" smtClean="0"/>
              <a:t>Month = 7</a:t>
            </a:r>
          </a:p>
          <a:p>
            <a:pPr lvl="1">
              <a:buNone/>
            </a:pPr>
            <a:r>
              <a:rPr lang="en-US" dirty="0" smtClean="0"/>
              <a:t>Day = 6</a:t>
            </a:r>
          </a:p>
          <a:p>
            <a:pPr lvl="1">
              <a:buNone/>
            </a:pPr>
            <a:r>
              <a:rPr lang="en-US" dirty="0" smtClean="0"/>
              <a:t>Maximum days in a month = 31</a:t>
            </a:r>
          </a:p>
          <a:p>
            <a:pPr lvl="1">
              <a:buNone/>
            </a:pPr>
            <a:r>
              <a:rPr lang="en-US" dirty="0" smtClean="0"/>
              <a:t>Maximum days in February 2009 is 28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10 BT" pitchFamily="49" charset="0"/>
              </a:rPr>
              <a:t>Vehicle</a:t>
            </a:r>
            <a:r>
              <a:rPr lang="en-US" dirty="0" smtClean="0"/>
              <a:t> as an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1600200"/>
            <a:ext cx="6477000" cy="452431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b="1" dirty="0" smtClean="0">
                <a:latin typeface="Courier10 BT" pitchFamily="49" charset="0"/>
              </a:rPr>
              <a:t>abstract</a:t>
            </a:r>
            <a:r>
              <a:rPr lang="en-US" sz="1600" dirty="0" smtClean="0">
                <a:latin typeface="Courier10 BT" pitchFamily="49" charset="0"/>
              </a:rPr>
              <a:t> class Vehicle {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protected float x = 30, y = 300; // vehicle's position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constructor updates x and y to specific values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Vehicle() {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this(0, 0);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 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constructor updates x and y to values passed in as arguments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Vehicle(float </a:t>
            </a:r>
            <a:r>
              <a:rPr lang="en-US" sz="1600" dirty="0" err="1" smtClean="0">
                <a:latin typeface="Courier10 BT" pitchFamily="49" charset="0"/>
              </a:rPr>
              <a:t>xValue</a:t>
            </a:r>
            <a:r>
              <a:rPr lang="en-US" sz="1600" dirty="0" smtClean="0">
                <a:latin typeface="Courier10 BT" pitchFamily="49" charset="0"/>
              </a:rPr>
              <a:t>, float </a:t>
            </a:r>
            <a:r>
              <a:rPr lang="en-US" sz="1600" dirty="0" err="1" smtClean="0">
                <a:latin typeface="Courier10 BT" pitchFamily="49" charset="0"/>
              </a:rPr>
              <a:t>yValue</a:t>
            </a:r>
            <a:r>
              <a:rPr lang="en-US" sz="1600" dirty="0" smtClean="0">
                <a:latin typeface="Courier10 BT" pitchFamily="49" charset="0"/>
              </a:rPr>
              <a:t>) {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x = </a:t>
            </a:r>
            <a:r>
              <a:rPr lang="en-US" sz="1600" dirty="0" err="1" smtClean="0">
                <a:latin typeface="Courier10 BT" pitchFamily="49" charset="0"/>
              </a:rPr>
              <a:t>xValue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y = </a:t>
            </a:r>
            <a:r>
              <a:rPr lang="en-US" sz="1600" dirty="0" err="1" smtClean="0">
                <a:latin typeface="Courier10 BT" pitchFamily="49" charset="0"/>
              </a:rPr>
              <a:t>yValue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 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method to draw shape of Vehicle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public abstract void </a:t>
            </a:r>
            <a:r>
              <a:rPr lang="en-US" sz="1600" b="1" dirty="0" err="1" smtClean="0">
                <a:latin typeface="Courier10 BT" pitchFamily="49" charset="0"/>
              </a:rPr>
              <a:t>drawShape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Graphics2D</a:t>
            </a:r>
            <a:r>
              <a:rPr lang="en-US" sz="1600" b="1" dirty="0" smtClean="0">
                <a:latin typeface="Courier10 BT" pitchFamily="49" charset="0"/>
              </a:rPr>
              <a:t> </a:t>
            </a:r>
            <a:r>
              <a:rPr lang="en-US" sz="1600" b="1" dirty="0" err="1" smtClean="0">
                <a:latin typeface="Courier10 BT" pitchFamily="49" charset="0"/>
              </a:rPr>
              <a:t>myGraphics</a:t>
            </a:r>
            <a:r>
              <a:rPr lang="en-US" sz="1600" b="1" dirty="0" smtClean="0">
                <a:latin typeface="Courier10 BT" pitchFamily="49" charset="0"/>
              </a:rPr>
              <a:t>);	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An Abstract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sz="2000" dirty="0" smtClean="0">
                <a:latin typeface="Courier10 BT" pitchFamily="49" charset="0"/>
              </a:rPr>
              <a:t>Car</a:t>
            </a:r>
            <a:r>
              <a:rPr lang="en-US" dirty="0" smtClean="0"/>
              <a:t> already implements the </a:t>
            </a:r>
            <a:r>
              <a:rPr lang="en-US" sz="2000" dirty="0" err="1" smtClean="0">
                <a:latin typeface="Courier10 BT" pitchFamily="49" charset="0"/>
              </a:rPr>
              <a:t>drawShape</a:t>
            </a:r>
            <a:r>
              <a:rPr lang="en-US" dirty="0" smtClean="0"/>
              <a:t> method of </a:t>
            </a:r>
            <a:r>
              <a:rPr lang="en-US" sz="2000" dirty="0" smtClean="0">
                <a:latin typeface="Courier10 BT" pitchFamily="49" charset="0"/>
              </a:rPr>
              <a:t>Vehicle</a:t>
            </a:r>
            <a:r>
              <a:rPr lang="en-US" dirty="0" smtClean="0"/>
              <a:t>, but </a:t>
            </a:r>
            <a:r>
              <a:rPr lang="en-US" sz="2000" dirty="0" smtClean="0">
                <a:latin typeface="Courier10 BT" pitchFamily="49" charset="0"/>
              </a:rPr>
              <a:t>Airplane</a:t>
            </a:r>
            <a:r>
              <a:rPr lang="en-US" dirty="0" smtClean="0"/>
              <a:t> does not.</a:t>
            </a:r>
          </a:p>
          <a:p>
            <a:r>
              <a:rPr lang="en-US" dirty="0" smtClean="0"/>
              <a:t>Because </a:t>
            </a:r>
            <a:r>
              <a:rPr lang="en-US" sz="2000" dirty="0" err="1" smtClean="0">
                <a:latin typeface="Courier10 BT" pitchFamily="49" charset="0"/>
              </a:rPr>
              <a:t>drawShape</a:t>
            </a:r>
            <a:r>
              <a:rPr lang="en-US" dirty="0" smtClean="0"/>
              <a:t> has been made abstract in the </a:t>
            </a:r>
            <a:r>
              <a:rPr lang="en-US" dirty="0" err="1" smtClean="0"/>
              <a:t>superclass</a:t>
            </a:r>
            <a:r>
              <a:rPr lang="en-US" dirty="0" smtClean="0"/>
              <a:t>, we must either implement this method in </a:t>
            </a:r>
            <a:r>
              <a:rPr lang="en-US" sz="2000" dirty="0" smtClean="0">
                <a:latin typeface="Courier10 BT" pitchFamily="49" charset="0"/>
              </a:rPr>
              <a:t>Airplane</a:t>
            </a:r>
            <a:r>
              <a:rPr lang="en-US" dirty="0" smtClean="0"/>
              <a:t> or declare it as an abstract class. </a:t>
            </a:r>
          </a:p>
          <a:p>
            <a:r>
              <a:rPr lang="en-US" dirty="0" smtClean="0"/>
              <a:t>Implement method </a:t>
            </a:r>
            <a:r>
              <a:rPr lang="en-US" sz="2000" dirty="0" err="1" smtClean="0">
                <a:latin typeface="Courier10 BT" pitchFamily="49" charset="0"/>
              </a:rPr>
              <a:t>drawShape</a:t>
            </a:r>
            <a:r>
              <a:rPr lang="en-US" dirty="0" smtClean="0"/>
              <a:t> in </a:t>
            </a:r>
            <a:r>
              <a:rPr lang="en-US" sz="2000" dirty="0" smtClean="0">
                <a:latin typeface="Courier10 BT" pitchFamily="49" charset="0"/>
              </a:rPr>
              <a:t>Airplane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191000"/>
            <a:ext cx="4953000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class Airplane</a:t>
            </a:r>
            <a:r>
              <a:rPr lang="en-US" sz="1600" b="1" dirty="0" smtClean="0">
                <a:latin typeface="Courier10 BT" pitchFamily="49" charset="0"/>
              </a:rPr>
              <a:t> extends Vehicle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// other code</a:t>
            </a:r>
          </a:p>
          <a:p>
            <a:pPr marL="4763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void </a:t>
            </a:r>
            <a:r>
              <a:rPr lang="en-US" sz="1600" dirty="0" err="1" smtClean="0">
                <a:latin typeface="Courier10 BT" pitchFamily="49" charset="0"/>
              </a:rPr>
              <a:t>drawShape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Graphics2D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myGraphics</a:t>
            </a:r>
            <a:r>
              <a:rPr lang="en-US" sz="1600" dirty="0" smtClean="0">
                <a:latin typeface="Courier10 BT" pitchFamily="49" charset="0"/>
              </a:rPr>
              <a:t>) 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// Graphics statements to draw an airplane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car or airplane will appear depending on the value of the random variable </a:t>
            </a:r>
            <a:r>
              <a:rPr lang="en-US" sz="2000" dirty="0" err="1" smtClean="0">
                <a:latin typeface="Courier10 BT" pitchFamily="49" charset="0"/>
              </a:rPr>
              <a:t>vehicleType</a:t>
            </a:r>
            <a:r>
              <a:rPr lang="en-US" dirty="0" smtClean="0"/>
              <a:t>:</a:t>
            </a:r>
            <a:endParaRPr lang="en-US" sz="1900" dirty="0" smtClean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362200"/>
            <a:ext cx="5410200" cy="378565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Vehicle </a:t>
            </a:r>
            <a:r>
              <a:rPr lang="en-US" sz="1600" dirty="0" err="1" smtClean="0">
                <a:latin typeface="Courier10 BT" pitchFamily="49" charset="0"/>
              </a:rPr>
              <a:t>myVehicle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assign </a:t>
            </a:r>
            <a:r>
              <a:rPr lang="en-US" sz="1600" dirty="0" err="1" smtClean="0">
                <a:latin typeface="Courier10 BT" pitchFamily="49" charset="0"/>
              </a:rPr>
              <a:t>vehicleType</a:t>
            </a:r>
            <a:r>
              <a:rPr lang="en-US" sz="1600" dirty="0" smtClean="0">
                <a:latin typeface="Courier10 BT" pitchFamily="49" charset="0"/>
              </a:rPr>
              <a:t> a random number equal to 0 or 1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Random rand = new Random();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int </a:t>
            </a:r>
            <a:r>
              <a:rPr lang="en-US" sz="1600" dirty="0" err="1" smtClean="0">
                <a:latin typeface="Courier10 BT" pitchFamily="49" charset="0"/>
              </a:rPr>
              <a:t>vehicleType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rand.nextInt</a:t>
            </a:r>
            <a:r>
              <a:rPr lang="en-US" sz="1600" dirty="0" smtClean="0">
                <a:latin typeface="Courier10 BT" pitchFamily="49" charset="0"/>
              </a:rPr>
              <a:t>(2);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if </a:t>
            </a:r>
            <a:r>
              <a:rPr lang="en-US" sz="1600" dirty="0" err="1" smtClean="0">
                <a:latin typeface="Courier10 BT" pitchFamily="49" charset="0"/>
              </a:rPr>
              <a:t>vehicleType</a:t>
            </a:r>
            <a:r>
              <a:rPr lang="en-US" sz="1600" dirty="0" smtClean="0">
                <a:latin typeface="Courier10 BT" pitchFamily="49" charset="0"/>
              </a:rPr>
              <a:t> is 0, create an object of type Car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if(</a:t>
            </a:r>
            <a:r>
              <a:rPr lang="en-US" sz="1600" b="1" dirty="0" err="1" smtClean="0">
                <a:latin typeface="Courier10 BT" pitchFamily="49" charset="0"/>
              </a:rPr>
              <a:t>vehicleType</a:t>
            </a:r>
            <a:r>
              <a:rPr lang="en-US" sz="1600" b="1" dirty="0" smtClean="0">
                <a:latin typeface="Courier10 BT" pitchFamily="49" charset="0"/>
              </a:rPr>
              <a:t> == 0)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  </a:t>
            </a:r>
            <a:r>
              <a:rPr lang="en-US" sz="1600" b="1" dirty="0" err="1" smtClean="0">
                <a:latin typeface="Courier10 BT" pitchFamily="49" charset="0"/>
              </a:rPr>
              <a:t>myVehicle</a:t>
            </a:r>
            <a:r>
              <a:rPr lang="en-US" sz="1600" b="1" dirty="0" smtClean="0">
                <a:latin typeface="Courier10 BT" pitchFamily="49" charset="0"/>
              </a:rPr>
              <a:t> = new Car();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else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  </a:t>
            </a:r>
            <a:r>
              <a:rPr lang="en-US" sz="1600" b="1" dirty="0" err="1" smtClean="0">
                <a:latin typeface="Courier10 BT" pitchFamily="49" charset="0"/>
              </a:rPr>
              <a:t>myVehicle</a:t>
            </a:r>
            <a:r>
              <a:rPr lang="en-US" sz="1600" b="1" dirty="0" smtClean="0">
                <a:latin typeface="Courier10 BT" pitchFamily="49" charset="0"/>
              </a:rPr>
              <a:t> = new Airplane();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This will draw the corresponding shape of the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object based on its type determined at run time.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err="1" smtClean="0">
                <a:latin typeface="Courier10 BT" pitchFamily="49" charset="0"/>
              </a:rPr>
              <a:t>myVehicle.drawShape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myGraphics</a:t>
            </a:r>
            <a:r>
              <a:rPr lang="en-US" sz="1600" b="1" dirty="0" smtClean="0">
                <a:latin typeface="Courier10 BT" pitchFamily="49" charset="0"/>
              </a:rPr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Final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sz="2000" dirty="0" smtClean="0">
                <a:latin typeface="Courier10 BT" pitchFamily="49" charset="0"/>
              </a:rPr>
              <a:t>final</a:t>
            </a:r>
            <a:r>
              <a:rPr lang="en-US" dirty="0" smtClean="0"/>
              <a:t> is used for creating: </a:t>
            </a:r>
          </a:p>
          <a:p>
            <a:pPr lvl="1"/>
            <a:r>
              <a:rPr lang="en-US" dirty="0" smtClean="0"/>
              <a:t>Final methods</a:t>
            </a:r>
          </a:p>
          <a:p>
            <a:pPr lvl="1"/>
            <a:r>
              <a:rPr lang="en-US" dirty="0" smtClean="0"/>
              <a:t>Final classes</a:t>
            </a:r>
          </a:p>
          <a:p>
            <a:pPr lvl="1"/>
            <a:r>
              <a:rPr lang="en-US" dirty="0" smtClean="0"/>
              <a:t>Final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Single-level</a:t>
            </a:r>
          </a:p>
          <a:p>
            <a:r>
              <a:rPr lang="en-US" dirty="0" smtClean="0"/>
              <a:t>Multilevel</a:t>
            </a:r>
          </a:p>
          <a:p>
            <a:r>
              <a:rPr lang="en-US" dirty="0" smtClean="0"/>
              <a:t>Hierarchical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re methods whose implementations cannot be changed. </a:t>
            </a:r>
          </a:p>
          <a:p>
            <a:r>
              <a:rPr lang="en-US" dirty="0"/>
              <a:t>C</a:t>
            </a:r>
            <a:r>
              <a:rPr lang="en-US" dirty="0" smtClean="0"/>
              <a:t>annot be overridden by a subclass method.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Class </a:t>
            </a:r>
            <a:r>
              <a:rPr lang="en-US" sz="1800" dirty="0" smtClean="0">
                <a:latin typeface="Courier10 BT" pitchFamily="49" charset="0"/>
              </a:rPr>
              <a:t>E</a:t>
            </a:r>
            <a:r>
              <a:rPr lang="en-US" dirty="0" smtClean="0"/>
              <a:t> contains a final method called </a:t>
            </a:r>
            <a:r>
              <a:rPr lang="en-US" sz="1800" dirty="0" err="1" smtClean="0">
                <a:latin typeface="Courier10 BT" pitchFamily="49" charset="0"/>
              </a:rPr>
              <a:t>computeSquare</a:t>
            </a:r>
            <a:r>
              <a:rPr lang="en-US" sz="1800" dirty="0" smtClean="0">
                <a:latin typeface="Courier10 BT" pitchFamily="49" charset="0"/>
              </a:rPr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581400"/>
            <a:ext cx="37338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public class E {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public </a:t>
            </a:r>
            <a:r>
              <a:rPr lang="en-US" sz="1600" b="1" dirty="0" smtClean="0">
                <a:latin typeface="Courier10 BT" pitchFamily="49" charset="0"/>
              </a:rPr>
              <a:t>final</a:t>
            </a:r>
            <a:r>
              <a:rPr lang="en-US" sz="1600" dirty="0" smtClean="0">
                <a:latin typeface="Courier10 BT" pitchFamily="49" charset="0"/>
              </a:rPr>
              <a:t> int </a:t>
            </a:r>
            <a:r>
              <a:rPr lang="en-US" sz="1600" dirty="0" err="1" smtClean="0">
                <a:latin typeface="Courier10 BT" pitchFamily="49" charset="0"/>
              </a:rPr>
              <a:t>computeSquare</a:t>
            </a:r>
            <a:r>
              <a:rPr lang="en-US" sz="1600" dirty="0" smtClean="0">
                <a:latin typeface="Courier10 BT" pitchFamily="49" charset="0"/>
              </a:rPr>
              <a:t>(int x) {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  return x*x;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annot be used to create subclasses. </a:t>
            </a:r>
          </a:p>
          <a:p>
            <a:r>
              <a:rPr lang="en-US" dirty="0"/>
              <a:t>N</a:t>
            </a:r>
            <a:r>
              <a:rPr lang="en-US" dirty="0" smtClean="0"/>
              <a:t>one of the methods in this class can be overridden; that is, all of its methods are </a:t>
            </a:r>
            <a:r>
              <a:rPr lang="en-US" dirty="0" smtClean="0">
                <a:solidFill>
                  <a:srgbClr val="0070C0"/>
                </a:solidFill>
              </a:rPr>
              <a:t>final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Example: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581400"/>
            <a:ext cx="3124200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b="1" dirty="0" smtClean="0">
                <a:latin typeface="Courier10 BT" pitchFamily="49" charset="0"/>
              </a:rPr>
              <a:t>final</a:t>
            </a:r>
            <a:r>
              <a:rPr lang="en-US" sz="1600" dirty="0" smtClean="0">
                <a:latin typeface="Courier10 BT" pitchFamily="49" charset="0"/>
              </a:rPr>
              <a:t> class G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some code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  <a:p>
            <a:pPr marL="4763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// error: G cannot be </a:t>
            </a:r>
            <a:r>
              <a:rPr lang="en-US" sz="1600" dirty="0" err="1" smtClean="0">
                <a:latin typeface="Courier10 BT" pitchFamily="49" charset="0"/>
              </a:rPr>
              <a:t>subclassed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public class H extends G {</a:t>
            </a:r>
          </a:p>
          <a:p>
            <a:pPr marL="4763" lvl="1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Classes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can be declared </a:t>
            </a:r>
            <a:r>
              <a:rPr lang="en-US" sz="2000" dirty="0" smtClean="0">
                <a:latin typeface="Courier10 BT" pitchFamily="49" charset="0"/>
              </a:rPr>
              <a:t>final</a:t>
            </a:r>
            <a:r>
              <a:rPr lang="en-US" dirty="0" smtClean="0"/>
              <a:t> for either of the following reasons:</a:t>
            </a:r>
          </a:p>
          <a:p>
            <a:pPr lvl="1"/>
            <a:r>
              <a:rPr lang="en-US" i="1" dirty="0" smtClean="0"/>
              <a:t>None of the methods in the class should be overridden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smtClean="0"/>
              <a:t>The class should not be extended further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Examples of </a:t>
            </a:r>
            <a:r>
              <a:rPr lang="en-US" dirty="0" smtClean="0">
                <a:solidFill>
                  <a:srgbClr val="0070C0"/>
                </a:solidFill>
              </a:rPr>
              <a:t>final</a:t>
            </a:r>
            <a:r>
              <a:rPr lang="en-US" dirty="0" smtClean="0"/>
              <a:t> classes in the Java API:</a:t>
            </a:r>
          </a:p>
          <a:p>
            <a:pPr lvl="1"/>
            <a:r>
              <a:rPr lang="en-US" dirty="0" smtClean="0">
                <a:latin typeface="Courier10 BT" pitchFamily="49" charset="0"/>
              </a:rPr>
              <a:t>Float</a:t>
            </a:r>
            <a:endParaRPr lang="en-US" dirty="0" smtClean="0"/>
          </a:p>
          <a:p>
            <a:pPr lvl="1"/>
            <a:r>
              <a:rPr lang="en-US" dirty="0" smtClean="0">
                <a:latin typeface="Courier10 BT" pitchFamily="49" charset="0"/>
              </a:rPr>
              <a:t>Double</a:t>
            </a:r>
            <a:endParaRPr lang="en-US" dirty="0" smtClean="0"/>
          </a:p>
          <a:p>
            <a:pPr lvl="1"/>
            <a:r>
              <a:rPr lang="en-US" dirty="0" smtClean="0">
                <a:latin typeface="Courier10 BT" pitchFamily="49" charset="0"/>
              </a:rPr>
              <a:t>Integer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latin typeface="Courier10 BT" pitchFamily="49" charset="0"/>
              </a:rPr>
              <a:t>Boolean</a:t>
            </a:r>
            <a:endParaRPr lang="en-US" dirty="0" smtClean="0"/>
          </a:p>
          <a:p>
            <a:pPr lvl="1"/>
            <a:r>
              <a:rPr lang="en-US" dirty="0" smtClean="0">
                <a:latin typeface="Courier10 BT" pitchFamily="49" charset="0"/>
              </a:rPr>
              <a:t>String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final variable </a:t>
            </a:r>
            <a:r>
              <a:rPr lang="en-US" dirty="0" smtClean="0"/>
              <a:t>can be assigned a value only </a:t>
            </a:r>
            <a:r>
              <a:rPr lang="en-US" i="1" dirty="0" smtClean="0"/>
              <a:t>once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This declares a variable called </a:t>
            </a:r>
            <a:r>
              <a:rPr lang="en-US" sz="1800" dirty="0" smtClean="0">
                <a:latin typeface="Courier10 BT" pitchFamily="49" charset="0"/>
              </a:rPr>
              <a:t>ANGLE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sz="1600" b="1" dirty="0" smtClean="0">
                <a:latin typeface="Courier10 BT" pitchFamily="49" charset="0"/>
              </a:rPr>
              <a:t>final</a:t>
            </a:r>
            <a:r>
              <a:rPr lang="en-US" sz="1600" dirty="0" smtClean="0">
                <a:latin typeface="Courier10 BT" pitchFamily="49" charset="0"/>
              </a:rPr>
              <a:t> int ANGLE = 10;</a:t>
            </a:r>
          </a:p>
          <a:p>
            <a:pPr lvl="1"/>
            <a:r>
              <a:rPr lang="en-US" dirty="0" smtClean="0"/>
              <a:t>Reassigning to </a:t>
            </a:r>
            <a:r>
              <a:rPr lang="en-US" sz="1800" dirty="0" smtClean="0">
                <a:latin typeface="Courier10 BT" pitchFamily="49" charset="0"/>
              </a:rPr>
              <a:t>ANGLE</a:t>
            </a:r>
            <a:r>
              <a:rPr lang="en-US" dirty="0" smtClean="0"/>
              <a:t> again results in an error: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ANGLE = 20; </a:t>
            </a:r>
            <a:r>
              <a:rPr lang="en-US" sz="1600" dirty="0" smtClean="0">
                <a:latin typeface="Courier10 BT" pitchFamily="49" charset="0"/>
              </a:rPr>
              <a:t>// error, ANGLE has been already assigned. </a:t>
            </a:r>
          </a:p>
          <a:p>
            <a:r>
              <a:rPr lang="en-US" dirty="0" smtClean="0"/>
              <a:t>Difference between constants and final variables?</a:t>
            </a:r>
          </a:p>
          <a:p>
            <a:pPr lvl="1"/>
            <a:r>
              <a:rPr lang="en-US" dirty="0" smtClean="0"/>
              <a:t>Constants are </a:t>
            </a:r>
            <a:r>
              <a:rPr lang="en-US" i="1" dirty="0" smtClean="0"/>
              <a:t>class</a:t>
            </a:r>
            <a:r>
              <a:rPr lang="en-US" dirty="0" smtClean="0"/>
              <a:t> variables, as they are declared with the </a:t>
            </a:r>
            <a:r>
              <a:rPr lang="en-US" dirty="0" smtClean="0">
                <a:latin typeface="Courier10 BT" pitchFamily="49" charset="0"/>
              </a:rPr>
              <a:t>static</a:t>
            </a:r>
            <a:r>
              <a:rPr lang="en-US" dirty="0" smtClean="0"/>
              <a:t> modifier.</a:t>
            </a:r>
          </a:p>
          <a:p>
            <a:pPr lvl="1"/>
            <a:r>
              <a:rPr lang="en-US" dirty="0" smtClean="0"/>
              <a:t>Final variables are </a:t>
            </a:r>
            <a:r>
              <a:rPr lang="en-US" i="1" dirty="0" smtClean="0"/>
              <a:t>instance</a:t>
            </a:r>
            <a:r>
              <a:rPr lang="en-US" dirty="0" smtClean="0"/>
              <a:t> variables.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is the art of making things appear to change with time. </a:t>
            </a:r>
          </a:p>
          <a:p>
            <a:r>
              <a:rPr lang="en-US" dirty="0" smtClean="0"/>
              <a:t>Idea: Display a sequence of pictures with incremental changes over a short time to produce an impression of continuous movement.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76600"/>
            <a:ext cx="7543800" cy="2310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give an impression of a moving object, the following steps are needed: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Clear the window.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Draw an image in the window at location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Change the position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 Repeat steps 1 – 3.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Animation To </a:t>
            </a:r>
            <a:r>
              <a:rPr lang="en-US" dirty="0" smtClean="0">
                <a:latin typeface="Courier10 BT" pitchFamily="49" charset="0"/>
              </a:rPr>
              <a:t>Vehicle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an abstract method </a:t>
            </a:r>
            <a:r>
              <a:rPr lang="en-US" sz="2000" dirty="0" smtClean="0">
                <a:latin typeface="Courier10 BT" pitchFamily="49" charset="0"/>
              </a:rPr>
              <a:t>step</a:t>
            </a:r>
            <a:r>
              <a:rPr lang="en-US" dirty="0" smtClean="0"/>
              <a:t> method to </a:t>
            </a:r>
            <a:r>
              <a:rPr lang="en-US" sz="2000" dirty="0" smtClean="0">
                <a:latin typeface="Courier10 BT" pitchFamily="49" charset="0"/>
              </a:rPr>
              <a:t>Vehicle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Implement the </a:t>
            </a:r>
            <a:r>
              <a:rPr lang="en-US" sz="2000" dirty="0" smtClean="0">
                <a:latin typeface="Courier10 BT" pitchFamily="49" charset="0"/>
              </a:rPr>
              <a:t>step</a:t>
            </a:r>
            <a:r>
              <a:rPr lang="en-US" dirty="0" smtClean="0"/>
              <a:t> method in </a:t>
            </a:r>
            <a:r>
              <a:rPr lang="en-US" sz="2000" dirty="0" smtClean="0">
                <a:latin typeface="Courier10 BT" pitchFamily="49" charset="0"/>
              </a:rPr>
              <a:t>Airplane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Also, implement the </a:t>
            </a:r>
            <a:r>
              <a:rPr lang="en-US" sz="2000" dirty="0" smtClean="0">
                <a:latin typeface="Courier10 BT" pitchFamily="49" charset="0"/>
              </a:rPr>
              <a:t>step</a:t>
            </a:r>
            <a:r>
              <a:rPr lang="en-US" dirty="0" smtClean="0"/>
              <a:t> method in </a:t>
            </a:r>
            <a:r>
              <a:rPr lang="en-US" sz="2000" dirty="0" smtClean="0">
                <a:latin typeface="Courier10 BT" pitchFamily="49" charset="0"/>
              </a:rPr>
              <a:t>Car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276600"/>
            <a:ext cx="40386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// change the (</a:t>
            </a:r>
            <a:r>
              <a:rPr lang="en-US" sz="1600" dirty="0" err="1" smtClean="0">
                <a:latin typeface="Courier10 BT" pitchFamily="49" charset="0"/>
              </a:rPr>
              <a:t>x,y</a:t>
            </a:r>
            <a:r>
              <a:rPr lang="en-US" sz="1600" dirty="0" smtClean="0">
                <a:latin typeface="Courier10 BT" pitchFamily="49" charset="0"/>
              </a:rPr>
              <a:t>) position of the airplane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protected void step()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y = y - </a:t>
            </a:r>
            <a:r>
              <a:rPr lang="en-US" sz="1600" dirty="0" err="1" smtClean="0">
                <a:latin typeface="Courier10 BT" pitchFamily="49" charset="0"/>
              </a:rPr>
              <a:t>1.5f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x = x + </a:t>
            </a:r>
            <a:r>
              <a:rPr lang="en-US" sz="1600" dirty="0" err="1" smtClean="0">
                <a:latin typeface="Courier10 BT" pitchFamily="49" charset="0"/>
              </a:rPr>
              <a:t>2.5f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27660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// abstract method in class Vehicle</a:t>
            </a: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protected abstract void step();</a:t>
            </a:r>
            <a:endParaRPr lang="en-US" sz="1600" dirty="0" smtClean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Animation to </a:t>
            </a:r>
            <a:r>
              <a:rPr lang="en-US" dirty="0" smtClean="0">
                <a:latin typeface="Courier10 BT" pitchFamily="49" charset="0"/>
              </a:rPr>
              <a:t>Airplane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two classes </a:t>
            </a:r>
            <a:r>
              <a:rPr lang="en-US" sz="2000" dirty="0" smtClean="0">
                <a:latin typeface="Courier10 BT" pitchFamily="49" charset="0"/>
              </a:rPr>
              <a:t>Controller</a:t>
            </a:r>
            <a:r>
              <a:rPr lang="en-US" dirty="0" smtClean="0"/>
              <a:t> and </a:t>
            </a:r>
            <a:r>
              <a:rPr lang="en-US" sz="2000" dirty="0" smtClean="0">
                <a:latin typeface="Courier10 BT" pitchFamily="49" charset="0"/>
              </a:rPr>
              <a:t>View</a:t>
            </a:r>
            <a:r>
              <a:rPr lang="en-US" dirty="0" smtClean="0"/>
              <a:t> provided in the package </a:t>
            </a:r>
            <a:r>
              <a:rPr lang="en-US" sz="2000" dirty="0" err="1" smtClean="0">
                <a:latin typeface="Courier10 BT" pitchFamily="49" charset="0"/>
              </a:rPr>
              <a:t>com.programwithjava.animation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sz="1800" dirty="0" smtClean="0">
                <a:latin typeface="Courier10 BT" pitchFamily="49" charset="0"/>
              </a:rPr>
              <a:t>Controller</a:t>
            </a:r>
            <a:r>
              <a:rPr lang="en-US" dirty="0" smtClean="0"/>
              <a:t> class controls the animation.</a:t>
            </a:r>
          </a:p>
          <a:p>
            <a:pPr lvl="1"/>
            <a:r>
              <a:rPr lang="en-US" dirty="0" smtClean="0"/>
              <a:t>The </a:t>
            </a:r>
            <a:r>
              <a:rPr lang="en-US" sz="1800" dirty="0" smtClean="0">
                <a:latin typeface="Courier10 BT" pitchFamily="49" charset="0"/>
              </a:rPr>
              <a:t>View</a:t>
            </a:r>
            <a:r>
              <a:rPr lang="en-US" dirty="0" smtClean="0"/>
              <a:t> class displays the animation. </a:t>
            </a:r>
          </a:p>
          <a:p>
            <a:r>
              <a:rPr lang="en-US" dirty="0" smtClean="0"/>
              <a:t>Use the following </a:t>
            </a:r>
            <a:r>
              <a:rPr lang="en-US" dirty="0" smtClean="0">
                <a:latin typeface="Courier10 BT" pitchFamily="49" charset="0"/>
              </a:rPr>
              <a:t>main</a:t>
            </a:r>
            <a:r>
              <a:rPr lang="en-US" dirty="0" smtClean="0"/>
              <a:t> in the </a:t>
            </a:r>
            <a:r>
              <a:rPr lang="en-US" dirty="0" smtClean="0">
                <a:latin typeface="Courier10 BT" pitchFamily="49" charset="0"/>
              </a:rPr>
              <a:t>Airplane</a:t>
            </a:r>
            <a:r>
              <a:rPr lang="en-US" dirty="0" smtClean="0"/>
              <a:t> class: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change the model (while keeping the view and controller unchanged) to animate a different vehicle.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657600"/>
            <a:ext cx="60960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Airplane </a:t>
            </a:r>
            <a:r>
              <a:rPr lang="en-US" sz="1600" dirty="0" err="1" smtClean="0">
                <a:latin typeface="Courier10 BT" pitchFamily="49" charset="0"/>
              </a:rPr>
              <a:t>topGun</a:t>
            </a:r>
            <a:r>
              <a:rPr lang="en-US" sz="1600" dirty="0" smtClean="0">
                <a:latin typeface="Courier10 BT" pitchFamily="49" charset="0"/>
              </a:rPr>
              <a:t> = new Airplane(); 	                // the </a:t>
            </a:r>
            <a:r>
              <a:rPr lang="en-US" sz="1600" b="1" dirty="0" smtClean="0">
                <a:latin typeface="Courier10 BT" pitchFamily="49" charset="0"/>
              </a:rPr>
              <a:t>model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View</a:t>
            </a:r>
            <a:r>
              <a:rPr lang="en-US" sz="1600" dirty="0" smtClean="0">
                <a:latin typeface="Courier10 BT" pitchFamily="49" charset="0"/>
              </a:rPr>
              <a:t> v = new </a:t>
            </a:r>
            <a:r>
              <a:rPr lang="en-US" sz="1600" b="1" dirty="0" smtClean="0">
                <a:latin typeface="Courier10 BT" pitchFamily="49" charset="0"/>
              </a:rPr>
              <a:t>View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topGun</a:t>
            </a:r>
            <a:r>
              <a:rPr lang="en-US" sz="1600" dirty="0" smtClean="0">
                <a:latin typeface="Courier10 BT" pitchFamily="49" charset="0"/>
              </a:rPr>
              <a:t>);			// the </a:t>
            </a:r>
            <a:r>
              <a:rPr lang="en-US" sz="1600" b="1" dirty="0" smtClean="0">
                <a:latin typeface="Courier10 BT" pitchFamily="49" charset="0"/>
              </a:rPr>
              <a:t>view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Controller</a:t>
            </a:r>
            <a:r>
              <a:rPr lang="en-US" sz="1600" dirty="0" smtClean="0">
                <a:latin typeface="Courier10 BT" pitchFamily="49" charset="0"/>
              </a:rPr>
              <a:t> ct = new </a:t>
            </a:r>
            <a:r>
              <a:rPr lang="en-US" sz="1600" b="1" dirty="0" smtClean="0">
                <a:latin typeface="Courier10 BT" pitchFamily="49" charset="0"/>
              </a:rPr>
              <a:t>Controller(</a:t>
            </a:r>
            <a:r>
              <a:rPr lang="en-US" sz="1600" b="1" dirty="0" err="1" smtClean="0">
                <a:latin typeface="Courier10 BT" pitchFamily="49" charset="0"/>
              </a:rPr>
              <a:t>topGun</a:t>
            </a:r>
            <a:r>
              <a:rPr lang="en-US" sz="1600" dirty="0" smtClean="0">
                <a:latin typeface="Courier10 BT" pitchFamily="49" charset="0"/>
              </a:rPr>
              <a:t>, v); // the </a:t>
            </a:r>
            <a:r>
              <a:rPr lang="en-US" sz="1600" b="1" dirty="0" smtClean="0">
                <a:latin typeface="Courier10 BT" pitchFamily="49" charset="0"/>
              </a:rPr>
              <a:t>controller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err="1" smtClean="0">
                <a:latin typeface="Courier10 BT" pitchFamily="49" charset="0"/>
              </a:rPr>
              <a:t>v.setVisible</a:t>
            </a:r>
            <a:r>
              <a:rPr lang="en-US" sz="1600" b="1" dirty="0" smtClean="0">
                <a:latin typeface="Courier10 BT" pitchFamily="49" charset="0"/>
              </a:rPr>
              <a:t>(true);		           // make the view visible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Separates an object’s design (the </a:t>
            </a:r>
            <a:r>
              <a:rPr lang="en-US" b="1" dirty="0" smtClean="0"/>
              <a:t>model</a:t>
            </a:r>
            <a:r>
              <a:rPr lang="en-US" dirty="0" smtClean="0"/>
              <a:t>) from its display (the </a:t>
            </a:r>
            <a:r>
              <a:rPr lang="en-US" b="1" dirty="0" smtClean="0"/>
              <a:t>view</a:t>
            </a:r>
            <a:r>
              <a:rPr lang="en-US" dirty="0" smtClean="0"/>
              <a:t>) so that we can change the code for the model with affecting the view, and vice versa.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controller</a:t>
            </a:r>
            <a:r>
              <a:rPr lang="en-US" dirty="0" smtClean="0"/>
              <a:t> links the model to a view. </a:t>
            </a:r>
          </a:p>
          <a:p>
            <a:r>
              <a:rPr lang="en-US" dirty="0" smtClean="0"/>
              <a:t>For example, the code in </a:t>
            </a:r>
            <a:r>
              <a:rPr lang="en-US" sz="2000" dirty="0" smtClean="0">
                <a:latin typeface="Courier10 BT" pitchFamily="49" charset="0"/>
              </a:rPr>
              <a:t>Airplane</a:t>
            </a:r>
            <a:r>
              <a:rPr lang="en-US" dirty="0" smtClean="0"/>
              <a:t> or </a:t>
            </a:r>
            <a:r>
              <a:rPr lang="en-US" sz="2000" dirty="0" smtClean="0">
                <a:latin typeface="Courier10 BT" pitchFamily="49" charset="0"/>
              </a:rPr>
              <a:t>Car</a:t>
            </a:r>
            <a:r>
              <a:rPr lang="en-US" dirty="0" smtClean="0"/>
              <a:t> does not specify </a:t>
            </a:r>
            <a:r>
              <a:rPr lang="en-US" i="1" dirty="0" smtClean="0"/>
              <a:t>how</a:t>
            </a:r>
            <a:r>
              <a:rPr lang="en-US" dirty="0" smtClean="0"/>
              <a:t> the object will be displayed. </a:t>
            </a:r>
          </a:p>
          <a:p>
            <a:r>
              <a:rPr lang="en-US" dirty="0" smtClean="0"/>
              <a:t>The code in </a:t>
            </a:r>
            <a:r>
              <a:rPr lang="en-US" sz="2000" dirty="0" smtClean="0">
                <a:latin typeface="Courier10 BT" pitchFamily="49" charset="0"/>
              </a:rPr>
              <a:t>View</a:t>
            </a:r>
            <a:r>
              <a:rPr lang="en-US" dirty="0" smtClean="0"/>
              <a:t> class creates the window, buttons, etc.</a:t>
            </a:r>
          </a:p>
          <a:p>
            <a:r>
              <a:rPr lang="en-US" dirty="0" smtClean="0"/>
              <a:t>The code in </a:t>
            </a:r>
            <a:r>
              <a:rPr lang="en-US" sz="2000" dirty="0" smtClean="0">
                <a:latin typeface="Courier10 BT" pitchFamily="49" charset="0"/>
              </a:rPr>
              <a:t>Controller</a:t>
            </a:r>
            <a:r>
              <a:rPr lang="en-US" dirty="0" smtClean="0"/>
              <a:t> passes the user actions (such as mouse clicks) from the view to the model.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In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Accounting software</a:t>
            </a:r>
          </a:p>
          <a:p>
            <a:r>
              <a:rPr lang="en-US" dirty="0" smtClean="0"/>
              <a:t>Stock market software</a:t>
            </a:r>
          </a:p>
          <a:p>
            <a:r>
              <a:rPr lang="en-US" dirty="0" smtClean="0"/>
              <a:t>Personal finance software</a:t>
            </a:r>
          </a:p>
          <a:p>
            <a:r>
              <a:rPr lang="en-US" dirty="0" smtClean="0"/>
              <a:t>Statistical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extends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keyword </a:t>
            </a:r>
            <a:r>
              <a:rPr lang="en-US" sz="2000" dirty="0" smtClean="0">
                <a:latin typeface="Courier10 BT" pitchFamily="49" charset="0"/>
              </a:rPr>
              <a:t>extends</a:t>
            </a:r>
            <a:r>
              <a:rPr lang="en-US" sz="2000" dirty="0" smtClean="0"/>
              <a:t> is used to denote that one class inherits from another class. </a:t>
            </a:r>
          </a:p>
          <a:p>
            <a:r>
              <a:rPr lang="en-US" sz="2000" dirty="0" smtClean="0"/>
              <a:t>Class </a:t>
            </a:r>
            <a:r>
              <a:rPr lang="en-US" sz="2000" dirty="0" smtClean="0">
                <a:latin typeface="Courier10 BT" pitchFamily="49" charset="0"/>
              </a:rPr>
              <a:t>Skunk</a:t>
            </a:r>
            <a:r>
              <a:rPr lang="en-US" sz="2000" dirty="0" smtClean="0"/>
              <a:t> inherits from </a:t>
            </a:r>
            <a:r>
              <a:rPr lang="en-US" sz="2000" dirty="0" smtClean="0">
                <a:latin typeface="Courier10 BT" pitchFamily="49" charset="0"/>
              </a:rPr>
              <a:t>Animal</a:t>
            </a:r>
            <a:r>
              <a:rPr lang="en-US" sz="2000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10 BT" pitchFamily="49" charset="0"/>
              </a:rPr>
              <a:t>Animal</a:t>
            </a:r>
            <a:r>
              <a:rPr lang="en-US" sz="2000" dirty="0" smtClean="0"/>
              <a:t> class implements the methods </a:t>
            </a:r>
            <a:r>
              <a:rPr lang="en-US" sz="2000" dirty="0" smtClean="0">
                <a:latin typeface="Courier10 BT" pitchFamily="49" charset="0"/>
              </a:rPr>
              <a:t>eat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10 BT" pitchFamily="49" charset="0"/>
              </a:rPr>
              <a:t>move</a:t>
            </a:r>
            <a:r>
              <a:rPr lang="en-US" sz="2000" dirty="0" smtClean="0"/>
              <a:t>, which are </a:t>
            </a:r>
            <a:r>
              <a:rPr lang="en-US" sz="2000" dirty="0" smtClean="0">
                <a:solidFill>
                  <a:srgbClr val="0070C0"/>
                </a:solidFill>
              </a:rPr>
              <a:t>inherited</a:t>
            </a:r>
            <a:r>
              <a:rPr lang="en-US" sz="2000" dirty="0" smtClean="0"/>
              <a:t> by </a:t>
            </a:r>
            <a:r>
              <a:rPr lang="en-US" sz="2000" dirty="0" smtClean="0">
                <a:latin typeface="Courier10 BT" pitchFamily="49" charset="0"/>
              </a:rPr>
              <a:t>Skunk</a:t>
            </a:r>
            <a:r>
              <a:rPr lang="en-US" sz="2000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495800"/>
            <a:ext cx="2667000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public class Animal 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public void eat() { 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System.out.println</a:t>
            </a:r>
            <a:r>
              <a:rPr lang="en-US" sz="1400" dirty="0" smtClean="0">
                <a:latin typeface="Courier10 BT" pitchFamily="49" charset="0"/>
              </a:rPr>
              <a:t>("Eat");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public void move() 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System.out.println</a:t>
            </a:r>
            <a:r>
              <a:rPr lang="en-US" sz="1400" dirty="0" smtClean="0">
                <a:latin typeface="Courier10 BT" pitchFamily="49" charset="0"/>
              </a:rPr>
              <a:t>("Move");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590800"/>
            <a:ext cx="3276600" cy="116955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public class Skunk</a:t>
            </a:r>
            <a:r>
              <a:rPr lang="en-US" sz="1400" b="1" dirty="0" smtClean="0">
                <a:latin typeface="Courier10 BT" pitchFamily="49" charset="0"/>
              </a:rPr>
              <a:t> extends Animal</a:t>
            </a:r>
            <a:r>
              <a:rPr lang="en-US" sz="14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public void </a:t>
            </a:r>
            <a:r>
              <a:rPr lang="en-US" sz="1400" dirty="0" err="1" smtClean="0">
                <a:latin typeface="Courier10 BT" pitchFamily="49" charset="0"/>
              </a:rPr>
              <a:t>emitScent</a:t>
            </a:r>
            <a:r>
              <a:rPr lang="en-US" sz="1400" dirty="0" smtClean="0">
                <a:latin typeface="Courier10 BT" pitchFamily="49" charset="0"/>
              </a:rPr>
              <a:t>() 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System.out.println</a:t>
            </a:r>
            <a:r>
              <a:rPr lang="en-US" sz="1400" dirty="0" smtClean="0">
                <a:latin typeface="Courier10 BT" pitchFamily="49" charset="0"/>
              </a:rPr>
              <a:t>("Emit scent");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6  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make a purchase using a credit card, you put a </a:t>
            </a:r>
            <a:r>
              <a:rPr lang="en-US" b="1" dirty="0" smtClean="0"/>
              <a:t>balance</a:t>
            </a:r>
            <a:r>
              <a:rPr lang="en-US" dirty="0" smtClean="0"/>
              <a:t> on the card. </a:t>
            </a:r>
          </a:p>
          <a:p>
            <a:r>
              <a:rPr lang="en-US" dirty="0" smtClean="0"/>
              <a:t>Credit card companies charge interest on this balance called </a:t>
            </a:r>
            <a:r>
              <a:rPr lang="en-US" b="1" dirty="0" smtClean="0"/>
              <a:t>finance charge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APR</a:t>
            </a:r>
            <a:r>
              <a:rPr lang="en-US" dirty="0" smtClean="0"/>
              <a:t> is a numeric value provided by the company that is used to calculate the finance charge.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Finance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Average daily balance </a:t>
            </a:r>
            <a:r>
              <a:rPr lang="en-US" dirty="0" smtClean="0"/>
              <a:t>is sum of the charges made on the card during a billing period divided by the number of days in that billing period.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daily periodic rate </a:t>
            </a:r>
            <a:r>
              <a:rPr lang="en-US" dirty="0" smtClean="0"/>
              <a:t>(</a:t>
            </a:r>
            <a:r>
              <a:rPr lang="en-US" b="1" dirty="0" err="1" smtClean="0"/>
              <a:t>DPR</a:t>
            </a:r>
            <a:r>
              <a:rPr lang="en-US" dirty="0" smtClean="0"/>
              <a:t>) is given by (APR/100) divided by the number of days in a year: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Finance charge </a:t>
            </a:r>
            <a:r>
              <a:rPr lang="en-US" dirty="0" smtClean="0"/>
              <a:t>for a billing period </a:t>
            </a:r>
            <a:r>
              <a:rPr lang="en-US" i="1" dirty="0" smtClean="0"/>
              <a:t>N</a:t>
            </a:r>
            <a:r>
              <a:rPr lang="en-US" dirty="0" smtClean="0"/>
              <a:t> (typically one month) 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61</a:t>
            </a:fld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810000"/>
            <a:ext cx="2061556" cy="9144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5334000"/>
            <a:ext cx="6132095" cy="5990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example, suppose that you charge $100.0, $305.50, and $50.0 on your credit card on 1</a:t>
            </a:r>
            <a:r>
              <a:rPr lang="en-US" baseline="30000" dirty="0" smtClean="0"/>
              <a:t>st</a:t>
            </a:r>
            <a:r>
              <a:rPr lang="en-US" dirty="0" smtClean="0"/>
              <a:t>, 7</a:t>
            </a:r>
            <a:r>
              <a:rPr lang="en-US" baseline="30000" dirty="0" smtClean="0"/>
              <a:t>th</a:t>
            </a:r>
            <a:r>
              <a:rPr lang="en-US" dirty="0" smtClean="0"/>
              <a:t> and 25</a:t>
            </a:r>
            <a:r>
              <a:rPr lang="en-US" baseline="30000" dirty="0" smtClean="0"/>
              <a:t>th</a:t>
            </a:r>
            <a:r>
              <a:rPr lang="en-US" dirty="0" smtClean="0"/>
              <a:t> of January respectively. Assume that card has an APR of 15%. What is the average daily balance and finance charge? </a:t>
            </a:r>
          </a:p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finance charge of $4.56 is added to the balance of $455.50, and so the new balance for February is $460.06. </a:t>
            </a:r>
          </a:p>
          <a:p>
            <a:r>
              <a:rPr lang="en-US" dirty="0" smtClean="0"/>
              <a:t>The finance charge for February will be calculated similarly.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62</a:t>
            </a:fld>
            <a:endParaRPr lang="en-US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048000"/>
            <a:ext cx="7315200" cy="762000"/>
          </a:xfrm>
          <a:prstGeom prst="rect">
            <a:avLst/>
          </a:prstGeom>
          <a:noFill/>
        </p:spPr>
      </p:pic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886200"/>
            <a:ext cx="5097518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Accuracy of Numerical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 not use </a:t>
            </a:r>
            <a:r>
              <a:rPr lang="en-US" sz="2000" dirty="0" smtClean="0">
                <a:latin typeface="Courier10 BT" pitchFamily="49" charset="0"/>
              </a:rPr>
              <a:t>float</a:t>
            </a:r>
            <a:r>
              <a:rPr lang="en-US" dirty="0" smtClean="0"/>
              <a:t> or </a:t>
            </a:r>
            <a:r>
              <a:rPr lang="en-US" sz="2000" dirty="0" smtClean="0">
                <a:latin typeface="Courier10 BT" pitchFamily="49" charset="0"/>
              </a:rPr>
              <a:t>double</a:t>
            </a:r>
            <a:r>
              <a:rPr lang="en-US" dirty="0" smtClean="0"/>
              <a:t> to represent money.</a:t>
            </a:r>
          </a:p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solution: the </a:t>
            </a:r>
            <a:r>
              <a:rPr lang="en-US" dirty="0" err="1" smtClean="0">
                <a:latin typeface="Courier10 BT" pitchFamily="49" charset="0"/>
              </a:rPr>
              <a:t>BigDecimal</a:t>
            </a:r>
            <a:r>
              <a:rPr lang="en-US" dirty="0" smtClean="0"/>
              <a:t>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590800"/>
            <a:ext cx="50292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double </a:t>
            </a:r>
            <a:r>
              <a:rPr lang="en-US" sz="1600" dirty="0" err="1" smtClean="0">
                <a:latin typeface="Courier10 BT" pitchFamily="49" charset="0"/>
              </a:rPr>
              <a:t>num1</a:t>
            </a:r>
            <a:r>
              <a:rPr lang="en-US" sz="1600" dirty="0" smtClean="0">
                <a:latin typeface="Courier10 BT" pitchFamily="49" charset="0"/>
              </a:rPr>
              <a:t> = 0.101 + 0.001 + 0.201;</a:t>
            </a:r>
          </a:p>
          <a:p>
            <a:pPr marL="0" lvl="2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num1</a:t>
            </a:r>
            <a:r>
              <a:rPr lang="en-US" sz="1600" dirty="0" smtClean="0">
                <a:latin typeface="Courier10 BT" pitchFamily="49" charset="0"/>
              </a:rPr>
              <a:t> == 0.303); // prints out false</a:t>
            </a:r>
          </a:p>
          <a:p>
            <a:pPr marL="0" lvl="2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float </a:t>
            </a:r>
            <a:r>
              <a:rPr lang="en-US" sz="1600" dirty="0" err="1" smtClean="0">
                <a:latin typeface="Courier10 BT" pitchFamily="49" charset="0"/>
              </a:rPr>
              <a:t>val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0.65f</a:t>
            </a:r>
            <a:r>
              <a:rPr lang="en-US" sz="1600" dirty="0" smtClean="0">
                <a:latin typeface="Courier10 BT" pitchFamily="49" charset="0"/>
              </a:rPr>
              <a:t> * </a:t>
            </a:r>
            <a:r>
              <a:rPr lang="en-US" sz="1600" dirty="0" err="1" smtClean="0">
                <a:latin typeface="Courier10 BT" pitchFamily="49" charset="0"/>
              </a:rPr>
              <a:t>0.3f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0" lvl="2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val</a:t>
            </a:r>
            <a:r>
              <a:rPr lang="en-US" sz="1600" dirty="0" smtClean="0">
                <a:latin typeface="Courier10 BT" pitchFamily="49" charset="0"/>
              </a:rPr>
              <a:t>); // prints out 0.19500001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88" y="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BigDecimal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Stores values accurately with the precision that you specify.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00200"/>
            <a:ext cx="4690613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Numbers Using the </a:t>
            </a:r>
            <a:r>
              <a:rPr lang="en-US" dirty="0" err="1" smtClean="0">
                <a:latin typeface="Courier10 BT" pitchFamily="49" charset="0"/>
              </a:rPr>
              <a:t>BigDecimal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numbers 0.02, 0.14, and 0.3: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will print out the correct value of 0.46: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System.out.println</a:t>
            </a:r>
            <a:r>
              <a:rPr lang="en-US" sz="1800" dirty="0" smtClean="0">
                <a:latin typeface="Courier10 BT" pitchFamily="49" charset="0"/>
              </a:rPr>
              <a:t>(</a:t>
            </a:r>
            <a:r>
              <a:rPr lang="en-US" sz="1800" dirty="0" err="1" smtClean="0">
                <a:latin typeface="Courier10 BT" pitchFamily="49" charset="0"/>
              </a:rPr>
              <a:t>num1.toString</a:t>
            </a:r>
            <a:r>
              <a:rPr lang="en-US" sz="1800" dirty="0" smtClean="0">
                <a:latin typeface="Courier10 BT" pitchFamily="49" charset="0"/>
              </a:rPr>
              <a:t>());</a:t>
            </a:r>
          </a:p>
          <a:p>
            <a:r>
              <a:rPr lang="en-US" dirty="0" smtClean="0"/>
              <a:t>Multiplication and division are similar.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2057400"/>
            <a:ext cx="43434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num1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("0.02");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num2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("0.14");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num3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("0.3");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num1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num1.add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num2</a:t>
            </a:r>
            <a:r>
              <a:rPr lang="en-US" sz="1600" dirty="0" smtClean="0">
                <a:latin typeface="Courier10 BT" pitchFamily="49" charset="0"/>
              </a:rPr>
              <a:t>).</a:t>
            </a:r>
            <a:r>
              <a:rPr lang="en-US" sz="1600" b="1" dirty="0" smtClean="0">
                <a:latin typeface="Courier10 BT" pitchFamily="49" charset="0"/>
              </a:rPr>
              <a:t>add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num3</a:t>
            </a:r>
            <a:r>
              <a:rPr lang="en-US" sz="1600" dirty="0" smtClean="0">
                <a:latin typeface="Courier10 BT" pitchFamily="49" charset="0"/>
              </a:rPr>
              <a:t>);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Numbers Using the </a:t>
            </a:r>
            <a:r>
              <a:rPr lang="en-US" dirty="0" err="1" smtClean="0">
                <a:latin typeface="Courier10 BT" pitchFamily="49" charset="0"/>
              </a:rPr>
              <a:t>BigDecimal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sz="2000" dirty="0" err="1" smtClean="0">
                <a:latin typeface="Courier10 BT" pitchFamily="49" charset="0"/>
              </a:rPr>
              <a:t>BigDecimal</a:t>
            </a:r>
            <a:r>
              <a:rPr lang="en-US" dirty="0" smtClean="0"/>
              <a:t> </a:t>
            </a:r>
            <a:r>
              <a:rPr lang="en-US" sz="2000" dirty="0" err="1" smtClean="0">
                <a:latin typeface="Courier10 BT" pitchFamily="49" charset="0"/>
              </a:rPr>
              <a:t>num1</a:t>
            </a:r>
            <a:r>
              <a:rPr lang="en-US" dirty="0" smtClean="0"/>
              <a:t> is equal to 0 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2133600"/>
            <a:ext cx="48768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if (</a:t>
            </a:r>
            <a:r>
              <a:rPr lang="en-US" sz="1600" dirty="0" err="1" smtClean="0">
                <a:latin typeface="Courier10 BT" pitchFamily="49" charset="0"/>
              </a:rPr>
              <a:t>num1.</a:t>
            </a:r>
            <a:r>
              <a:rPr lang="en-US" sz="1600" b="1" dirty="0" err="1" smtClean="0">
                <a:latin typeface="Courier10 BT" pitchFamily="49" charset="0"/>
              </a:rPr>
              <a:t>compareTo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BigDecimal.ZERO</a:t>
            </a:r>
            <a:r>
              <a:rPr lang="en-US" sz="1600" dirty="0" smtClean="0">
                <a:latin typeface="Courier10 BT" pitchFamily="49" charset="0"/>
              </a:rPr>
              <a:t>) == 0)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("The two numbers are equal");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else if (</a:t>
            </a:r>
            <a:r>
              <a:rPr lang="en-US" sz="1600" dirty="0" err="1" smtClean="0">
                <a:latin typeface="Courier10 BT" pitchFamily="49" charset="0"/>
              </a:rPr>
              <a:t>num1.</a:t>
            </a:r>
            <a:r>
              <a:rPr lang="en-US" sz="1600" b="1" dirty="0" err="1" smtClean="0">
                <a:latin typeface="Courier10 BT" pitchFamily="49" charset="0"/>
              </a:rPr>
              <a:t>compareTo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BigDecimal.ZERO</a:t>
            </a:r>
            <a:r>
              <a:rPr lang="en-US" sz="1600" dirty="0" smtClean="0">
                <a:latin typeface="Courier10 BT" pitchFamily="49" charset="0"/>
              </a:rPr>
              <a:t>) &lt; 0)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</a:t>
            </a:r>
            <a:r>
              <a:rPr lang="en-US" sz="1600" dirty="0" err="1" smtClean="0">
                <a:latin typeface="Courier10 BT" pitchFamily="49" charset="0"/>
              </a:rPr>
              <a:t>num1</a:t>
            </a:r>
            <a:r>
              <a:rPr lang="en-US" sz="1600" dirty="0" smtClean="0">
                <a:latin typeface="Courier10 BT" pitchFamily="49" charset="0"/>
              </a:rPr>
              <a:t> is less than 0");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else if (</a:t>
            </a:r>
            <a:r>
              <a:rPr lang="en-US" sz="1600" dirty="0" err="1" smtClean="0">
                <a:latin typeface="Courier10 BT" pitchFamily="49" charset="0"/>
              </a:rPr>
              <a:t>num1.</a:t>
            </a:r>
            <a:r>
              <a:rPr lang="en-US" sz="1600" b="1" dirty="0" err="1" smtClean="0">
                <a:latin typeface="Courier10 BT" pitchFamily="49" charset="0"/>
              </a:rPr>
              <a:t>compareTo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BigDecimal.ZERO</a:t>
            </a:r>
            <a:r>
              <a:rPr lang="en-US" sz="1600" dirty="0" smtClean="0">
                <a:latin typeface="Courier10 BT" pitchFamily="49" charset="0"/>
              </a:rPr>
              <a:t>) &gt; 0)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</a:t>
            </a:r>
            <a:r>
              <a:rPr lang="en-US" sz="1600" dirty="0" err="1" smtClean="0">
                <a:latin typeface="Courier10 BT" pitchFamily="49" charset="0"/>
              </a:rPr>
              <a:t>num1</a:t>
            </a:r>
            <a:r>
              <a:rPr lang="en-US" sz="1600" dirty="0" smtClean="0">
                <a:latin typeface="Courier10 BT" pitchFamily="49" charset="0"/>
              </a:rPr>
              <a:t> is greater than 0");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Specifying Precision and Rounding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sz="2000" dirty="0" err="1" smtClean="0">
                <a:latin typeface="Courier10 BT" pitchFamily="49" charset="0"/>
              </a:rPr>
              <a:t>setScale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 To display a number with two decimal places and rounded up, use: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Other rounding modes include </a:t>
            </a:r>
            <a:r>
              <a:rPr lang="en-US" sz="1800" dirty="0" err="1" smtClean="0">
                <a:latin typeface="Courier10 BT" pitchFamily="49" charset="0"/>
              </a:rPr>
              <a:t>ROUND_UP</a:t>
            </a:r>
            <a:r>
              <a:rPr lang="en-US" sz="1800" dirty="0" smtClean="0">
                <a:latin typeface="Courier10 BT" pitchFamily="49" charset="0"/>
              </a:rPr>
              <a:t> </a:t>
            </a:r>
            <a:r>
              <a:rPr lang="en-US" dirty="0" smtClean="0"/>
              <a:t>(rounds towards 0) and </a:t>
            </a:r>
            <a:r>
              <a:rPr lang="en-US" sz="1800" dirty="0" err="1" smtClean="0">
                <a:latin typeface="Courier10 BT" pitchFamily="49" charset="0"/>
              </a:rPr>
              <a:t>ROUND_DOWN</a:t>
            </a:r>
            <a:r>
              <a:rPr lang="en-US" sz="1800" dirty="0" smtClean="0">
                <a:latin typeface="Courier10 BT" pitchFamily="49" charset="0"/>
              </a:rPr>
              <a:t> </a:t>
            </a:r>
            <a:r>
              <a:rPr lang="en-US" dirty="0" smtClean="0"/>
              <a:t>(rounds away from 0).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971800"/>
            <a:ext cx="54102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num4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("1234.56789");</a:t>
            </a:r>
          </a:p>
          <a:p>
            <a:pPr marL="0" lvl="2">
              <a:buNone/>
            </a:pPr>
            <a:r>
              <a:rPr lang="en-US" sz="1600" dirty="0" err="1" smtClean="0">
                <a:latin typeface="Courier10 BT" pitchFamily="49" charset="0"/>
              </a:rPr>
              <a:t>num4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num4.setScale</a:t>
            </a:r>
            <a:r>
              <a:rPr lang="en-US" sz="1600" dirty="0" smtClean="0">
                <a:latin typeface="Courier10 BT" pitchFamily="49" charset="0"/>
              </a:rPr>
              <a:t>(2, </a:t>
            </a:r>
            <a:r>
              <a:rPr lang="en-US" sz="1600" dirty="0" err="1" smtClean="0">
                <a:latin typeface="Courier10 BT" pitchFamily="49" charset="0"/>
              </a:rPr>
              <a:t>RoundingMode.HALF_UP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0" lvl="2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num4.toString</a:t>
            </a:r>
            <a:r>
              <a:rPr lang="en-US" sz="1600" dirty="0" smtClean="0">
                <a:latin typeface="Courier10 BT" pitchFamily="49" charset="0"/>
              </a:rPr>
              <a:t>()); // prints out 1234.57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Non-terminating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Non-terminating numbers (with an infinite number of digits) cannot be represented exactly as </a:t>
            </a:r>
            <a:r>
              <a:rPr lang="en-US" sz="2000" dirty="0" err="1" smtClean="0">
                <a:latin typeface="Courier10 BT" pitchFamily="49" charset="0"/>
              </a:rPr>
              <a:t>BigDecimal</a:t>
            </a:r>
            <a:r>
              <a:rPr lang="en-US" dirty="0" smtClean="0"/>
              <a:t> numbers. </a:t>
            </a:r>
          </a:p>
          <a:p>
            <a:r>
              <a:rPr lang="en-US" dirty="0" smtClean="0"/>
              <a:t>For example, dividing 1 by 3 results in a non-terminating decimal and causes a runtime error: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Upon running the program, the following error message is issued: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Exception in thread "main" </a:t>
            </a:r>
            <a:r>
              <a:rPr lang="en-US" sz="1600" u="sng" dirty="0" err="1" smtClean="0">
                <a:latin typeface="Courier10 BT" pitchFamily="49" charset="0"/>
              </a:rPr>
              <a:t>java.lang.ArithmeticException</a:t>
            </a:r>
            <a:r>
              <a:rPr lang="en-US" sz="1600" dirty="0" smtClean="0">
                <a:latin typeface="Courier10 BT" pitchFamily="49" charset="0"/>
              </a:rPr>
              <a:t>: Non-terminating decimal expansion; no exact </a:t>
            </a:r>
            <a:r>
              <a:rPr lang="en-US" sz="1600" dirty="0" err="1" smtClean="0">
                <a:latin typeface="Courier10 BT" pitchFamily="49" charset="0"/>
              </a:rPr>
              <a:t>representable</a:t>
            </a:r>
            <a:r>
              <a:rPr lang="en-US" sz="1600" dirty="0" smtClean="0">
                <a:latin typeface="Courier10 BT" pitchFamily="49" charset="0"/>
              </a:rPr>
              <a:t> decimal result at </a:t>
            </a:r>
            <a:r>
              <a:rPr lang="en-US" sz="1600" dirty="0" err="1" smtClean="0">
                <a:latin typeface="Courier10 BT" pitchFamily="49" charset="0"/>
              </a:rPr>
              <a:t>java.math.BigDecimal.divide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u="sng" dirty="0" err="1" smtClean="0">
                <a:latin typeface="Courier10 BT" pitchFamily="49" charset="0"/>
              </a:rPr>
              <a:t>BigDecimal.java:1594</a:t>
            </a:r>
            <a:r>
              <a:rPr lang="en-US" sz="1600" dirty="0" smtClean="0">
                <a:latin typeface="Courier10 BT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3276600"/>
            <a:ext cx="51054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10 BT" pitchFamily="49" charset="0"/>
              </a:rPr>
              <a:t>BigDecimal</a:t>
            </a: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 one = new </a:t>
            </a:r>
            <a:r>
              <a:rPr lang="en-US" sz="1600" dirty="0" err="1" smtClean="0">
                <a:solidFill>
                  <a:srgbClr val="FF0000"/>
                </a:solidFill>
                <a:latin typeface="Courier10 BT" pitchFamily="49" charset="0"/>
              </a:rPr>
              <a:t>BigDecimal</a:t>
            </a: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("1");</a:t>
            </a:r>
          </a:p>
          <a:p>
            <a:pPr marL="4763" lvl="1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10 BT" pitchFamily="49" charset="0"/>
              </a:rPr>
              <a:t>BigDecimal</a:t>
            </a: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 three = new </a:t>
            </a:r>
            <a:r>
              <a:rPr lang="en-US" sz="1600" dirty="0" err="1" smtClean="0">
                <a:solidFill>
                  <a:srgbClr val="FF0000"/>
                </a:solidFill>
                <a:latin typeface="Courier10 BT" pitchFamily="49" charset="0"/>
              </a:rPr>
              <a:t>BigDecimal</a:t>
            </a: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("3");</a:t>
            </a:r>
          </a:p>
          <a:p>
            <a:pPr marL="4763" lvl="1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10 BT" pitchFamily="49" charset="0"/>
              </a:rPr>
              <a:t>BigDecimal</a:t>
            </a: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10 BT" pitchFamily="49" charset="0"/>
              </a:rPr>
              <a:t>nonterm</a:t>
            </a: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  <a:latin typeface="Courier10 BT" pitchFamily="49" charset="0"/>
              </a:rPr>
              <a:t>one.divide</a:t>
            </a: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(three); </a:t>
            </a:r>
            <a:r>
              <a:rPr lang="en-US" sz="1600" dirty="0" smtClean="0">
                <a:latin typeface="Courier10 BT" pitchFamily="49" charset="0"/>
              </a:rPr>
              <a:t>// 0.3333…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Non-terminating Numbers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sz="2000" dirty="0" smtClean="0">
                <a:latin typeface="Courier10 BT" pitchFamily="49" charset="0"/>
              </a:rPr>
              <a:t>divide</a:t>
            </a:r>
            <a:r>
              <a:rPr lang="en-US" dirty="0" smtClean="0"/>
              <a:t> operation, specify the precision and the rounding mode of the result.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Set the number of decimal places in the result to 20 and the rounding mode to </a:t>
            </a:r>
            <a:r>
              <a:rPr lang="en-US" dirty="0" err="1" smtClean="0"/>
              <a:t>HALF_UP</a:t>
            </a:r>
            <a:r>
              <a:rPr lang="en-US" dirty="0" smtClean="0"/>
              <a:t>: </a:t>
            </a:r>
          </a:p>
          <a:p>
            <a:pPr lvl="2">
              <a:buNone/>
            </a:pP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 term = </a:t>
            </a:r>
            <a:r>
              <a:rPr lang="en-US" sz="1600" dirty="0" err="1" smtClean="0">
                <a:latin typeface="Courier10 BT" pitchFamily="49" charset="0"/>
              </a:rPr>
              <a:t>one.divide</a:t>
            </a:r>
            <a:r>
              <a:rPr lang="en-US" sz="1600" dirty="0" smtClean="0">
                <a:latin typeface="Courier10 BT" pitchFamily="49" charset="0"/>
              </a:rPr>
              <a:t>(three, 20, </a:t>
            </a:r>
            <a:r>
              <a:rPr lang="en-US" sz="1600" dirty="0" err="1" smtClean="0">
                <a:latin typeface="Courier10 BT" pitchFamily="49" charset="0"/>
              </a:rPr>
              <a:t>RoundingMode.HALF_UP</a:t>
            </a:r>
            <a:r>
              <a:rPr lang="en-US" sz="1600" dirty="0" smtClean="0">
                <a:latin typeface="Courier10 BT" pitchFamily="49" charset="0"/>
              </a:rPr>
              <a:t>);  </a:t>
            </a:r>
          </a:p>
          <a:p>
            <a:pPr lvl="1"/>
            <a:r>
              <a:rPr lang="en-US" dirty="0" smtClean="0"/>
              <a:t>This shows that the number stored in </a:t>
            </a:r>
            <a:r>
              <a:rPr lang="en-US" dirty="0" smtClean="0">
                <a:latin typeface="Courier10 BT" pitchFamily="49" charset="0"/>
              </a:rPr>
              <a:t>term</a:t>
            </a:r>
            <a:r>
              <a:rPr lang="en-US" dirty="0" smtClean="0"/>
              <a:t> has a precision of 20:</a:t>
            </a:r>
          </a:p>
          <a:p>
            <a:pPr lvl="2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term.toString</a:t>
            </a:r>
            <a:r>
              <a:rPr lang="en-US" sz="1600" dirty="0" smtClean="0">
                <a:latin typeface="Courier10 BT" pitchFamily="49" charset="0"/>
              </a:rPr>
              <a:t>()); // displays 0.33333333333333333333</a:t>
            </a:r>
            <a:endParaRPr lang="en-US" sz="16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Single-level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nly two classes are involved: one superclass and a subclass.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class </a:t>
            </a:r>
            <a:r>
              <a:rPr lang="en-US" sz="1800" dirty="0" err="1" smtClean="0">
                <a:latin typeface="Courier10 BT" pitchFamily="49" charset="0"/>
              </a:rPr>
              <a:t>BoardGame</a:t>
            </a:r>
            <a:r>
              <a:rPr lang="en-US" dirty="0" smtClean="0"/>
              <a:t> inherits from class </a:t>
            </a:r>
            <a:r>
              <a:rPr lang="en-US" sz="1800" dirty="0" smtClean="0">
                <a:latin typeface="Courier10 BT" pitchFamily="49" charset="0"/>
              </a:rPr>
              <a:t>Game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Therefore, </a:t>
            </a:r>
            <a:r>
              <a:rPr lang="en-US" dirty="0" smtClean="0">
                <a:latin typeface="Courier10 BT" pitchFamily="49" charset="0"/>
              </a:rPr>
              <a:t>Game</a:t>
            </a:r>
            <a:r>
              <a:rPr lang="en-US" dirty="0" smtClean="0"/>
              <a:t> is a superclass and </a:t>
            </a:r>
            <a:r>
              <a:rPr lang="en-US" sz="1600" dirty="0" err="1" smtClean="0">
                <a:latin typeface="Courier10 BT" pitchFamily="49" charset="0"/>
              </a:rPr>
              <a:t>BoardGame</a:t>
            </a:r>
            <a:r>
              <a:rPr lang="en-US" dirty="0" smtClean="0"/>
              <a:t> is a subclass of </a:t>
            </a:r>
            <a:r>
              <a:rPr lang="en-US" sz="1600" dirty="0" smtClean="0">
                <a:latin typeface="Courier10 BT" pitchFamily="49" charset="0"/>
              </a:rPr>
              <a:t>Game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352800"/>
            <a:ext cx="1752600" cy="2426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Program To Calculate Time To Pay Off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calculate the total time needed to pay off the balance on a card by making fixed monthly payments on it. For example, suppose that you have a credit card with an APR of 15% and a balance of $1000. You would like to make a payment of $500 on the first day of each month and put no new charges on the card, starting January 1, 2008 (a leap year), until it is fully paid off.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Program To Calculate Time To Pay Off Balance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Step 1:</a:t>
            </a:r>
            <a:r>
              <a:rPr lang="en-US" dirty="0" smtClean="0"/>
              <a:t> Starting balance = $1000</a:t>
            </a:r>
          </a:p>
          <a:p>
            <a:pPr lvl="1"/>
            <a:r>
              <a:rPr lang="en-US" dirty="0" smtClean="0"/>
              <a:t>Payment on January 1 = $500</a:t>
            </a:r>
          </a:p>
          <a:p>
            <a:pPr lvl="1"/>
            <a:r>
              <a:rPr lang="en-US" dirty="0" smtClean="0"/>
              <a:t>New balance on January 1 = $500</a:t>
            </a:r>
          </a:p>
          <a:p>
            <a:pPr lvl="1"/>
            <a:r>
              <a:rPr lang="en-US" dirty="0" smtClean="0"/>
              <a:t>Since no new charges are made to the card, the average daily balance is $500.</a:t>
            </a:r>
          </a:p>
          <a:p>
            <a:pPr lvl="1"/>
            <a:r>
              <a:rPr lang="en-US" dirty="0" smtClean="0"/>
              <a:t>Finance Charge = $6.35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Add the finance charge to the previous balance. The balance on February 1 = $506.35</a:t>
            </a:r>
          </a:p>
          <a:p>
            <a:pPr lvl="1"/>
            <a:r>
              <a:rPr lang="en-US" dirty="0" smtClean="0"/>
              <a:t>Payment on February 1 = $500</a:t>
            </a:r>
          </a:p>
          <a:p>
            <a:pPr lvl="1"/>
            <a:r>
              <a:rPr lang="en-US" dirty="0" smtClean="0"/>
              <a:t>New balance on February 1 = $6.35</a:t>
            </a:r>
          </a:p>
          <a:p>
            <a:pPr lvl="1"/>
            <a:r>
              <a:rPr lang="en-US" dirty="0" smtClean="0"/>
              <a:t>Finance Charge = $0.08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Balance on March 1 = $6.43</a:t>
            </a:r>
          </a:p>
          <a:p>
            <a:pPr lvl="1"/>
            <a:r>
              <a:rPr lang="en-US" dirty="0" smtClean="0"/>
              <a:t>Payment on March 1= $6.43</a:t>
            </a:r>
          </a:p>
          <a:p>
            <a:pPr lvl="1"/>
            <a:r>
              <a:rPr lang="en-US" dirty="0" smtClean="0"/>
              <a:t>New balance on March 1 = $0.0</a:t>
            </a:r>
          </a:p>
          <a:p>
            <a:r>
              <a:rPr lang="en-US" dirty="0" smtClean="0"/>
              <a:t>The total payment made in 3 months is $1006.43, and the net finance charges are $6.43.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 for the problem to calculate total finance charges and time to pay off card by making fixed monthly payments on it:</a:t>
            </a:r>
          </a:p>
          <a:p>
            <a:pPr lvl="1">
              <a:buNone/>
            </a:pPr>
            <a:r>
              <a:rPr lang="en-US" i="1" dirty="0" smtClean="0"/>
              <a:t> while balance &gt; 0 </a:t>
            </a: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i="1" dirty="0" smtClean="0"/>
              <a:t>       Calculate average daily balance after monthly payment is made at start of month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       Calculate </a:t>
            </a:r>
            <a:r>
              <a:rPr lang="en-US" i="1" dirty="0" err="1" smtClean="0"/>
              <a:t>DPR</a:t>
            </a:r>
            <a:r>
              <a:rPr lang="en-US" i="1" dirty="0" smtClean="0"/>
              <a:t>       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       Calculate finance charge 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       Print out the balance and finance charge for this month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       Update running totals of finance charges and monthly payments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       Increment month to next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       Add finance charge to balance to obtain new balance at start of this month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>
                <a:latin typeface="Courier10 BT" pitchFamily="49" charset="0"/>
              </a:rPr>
              <a:t>FinancialCalculator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6553200" cy="4648200"/>
          </a:xfr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public </a:t>
            </a:r>
            <a:r>
              <a:rPr lang="en-US" sz="3400" b="1" dirty="0" smtClean="0">
                <a:solidFill>
                  <a:schemeClr val="tx1"/>
                </a:solidFill>
                <a:latin typeface="Courier10 BT" pitchFamily="49" charset="0"/>
              </a:rPr>
              <a:t>abstract</a:t>
            </a: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class </a:t>
            </a:r>
            <a:r>
              <a:rPr lang="en-US" sz="3400" dirty="0" err="1" smtClean="0">
                <a:solidFill>
                  <a:schemeClr val="tx1"/>
                </a:solidFill>
                <a:latin typeface="Courier10 BT" pitchFamily="49" charset="0"/>
              </a:rPr>
              <a:t>FinancialCalculator</a:t>
            </a: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{	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 // calendar 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3400" b="1" dirty="0" smtClean="0">
                <a:solidFill>
                  <a:schemeClr val="tx1"/>
                </a:solidFill>
                <a:latin typeface="Courier10 BT" pitchFamily="49" charset="0"/>
              </a:rPr>
              <a:t>protected</a:t>
            </a: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Calendar </a:t>
            </a:r>
            <a:r>
              <a:rPr lang="en-US" sz="3400" dirty="0" err="1" smtClean="0">
                <a:solidFill>
                  <a:schemeClr val="tx1"/>
                </a:solidFill>
                <a:latin typeface="Courier10 BT" pitchFamily="49" charset="0"/>
              </a:rPr>
              <a:t>calendar</a:t>
            </a: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; 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 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 // returns the number of days for the current month set on calendar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3400" b="1" dirty="0" smtClean="0">
                <a:solidFill>
                  <a:schemeClr val="tx1"/>
                </a:solidFill>
                <a:latin typeface="Courier10 BT" pitchFamily="49" charset="0"/>
              </a:rPr>
              <a:t>protected</a:t>
            </a: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int </a:t>
            </a:r>
            <a:r>
              <a:rPr lang="en-US" sz="3400" dirty="0" err="1" smtClean="0">
                <a:solidFill>
                  <a:schemeClr val="tx1"/>
                </a:solidFill>
                <a:latin typeface="Courier10 BT" pitchFamily="49" charset="0"/>
              </a:rPr>
              <a:t>getDaysInMonth</a:t>
            </a: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() {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   return </a:t>
            </a:r>
            <a:r>
              <a:rPr lang="en-US" sz="3400" dirty="0" err="1" smtClean="0">
                <a:solidFill>
                  <a:schemeClr val="tx1"/>
                </a:solidFill>
                <a:latin typeface="Courier10 BT" pitchFamily="49" charset="0"/>
              </a:rPr>
              <a:t>calendar.getActualMaximum</a:t>
            </a: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(</a:t>
            </a:r>
            <a:r>
              <a:rPr lang="en-US" sz="3400" dirty="0" err="1" smtClean="0">
                <a:solidFill>
                  <a:schemeClr val="tx1"/>
                </a:solidFill>
                <a:latin typeface="Courier10 BT" pitchFamily="49" charset="0"/>
              </a:rPr>
              <a:t>Calendar.DAY_OF_MONTH</a:t>
            </a: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);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 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 // returns the number of days in the current year set on calendar                               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3400" b="1" dirty="0" smtClean="0">
                <a:solidFill>
                  <a:schemeClr val="tx1"/>
                </a:solidFill>
                <a:latin typeface="Courier10 BT" pitchFamily="49" charset="0"/>
              </a:rPr>
              <a:t>protected</a:t>
            </a: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int </a:t>
            </a:r>
            <a:r>
              <a:rPr lang="en-US" sz="3400" dirty="0" err="1" smtClean="0">
                <a:solidFill>
                  <a:schemeClr val="tx1"/>
                </a:solidFill>
                <a:latin typeface="Courier10 BT" pitchFamily="49" charset="0"/>
              </a:rPr>
              <a:t>getDaysInYear</a:t>
            </a: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() {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   return </a:t>
            </a:r>
            <a:r>
              <a:rPr lang="en-US" sz="3400" dirty="0" err="1" smtClean="0">
                <a:solidFill>
                  <a:schemeClr val="tx1"/>
                </a:solidFill>
                <a:latin typeface="Courier10 BT" pitchFamily="49" charset="0"/>
              </a:rPr>
              <a:t>calendar.getActualMaximum</a:t>
            </a: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(</a:t>
            </a:r>
            <a:r>
              <a:rPr lang="en-US" sz="3400" dirty="0" err="1" smtClean="0">
                <a:solidFill>
                  <a:schemeClr val="tx1"/>
                </a:solidFill>
                <a:latin typeface="Courier10 BT" pitchFamily="49" charset="0"/>
              </a:rPr>
              <a:t>Calendar.DAY_OF_YEAR</a:t>
            </a: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);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 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3400" b="1" dirty="0" smtClean="0">
                <a:solidFill>
                  <a:schemeClr val="tx1"/>
                </a:solidFill>
                <a:latin typeface="Courier10 BT" pitchFamily="49" charset="0"/>
              </a:rPr>
              <a:t>protected abstract</a:t>
            </a: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void </a:t>
            </a:r>
            <a:r>
              <a:rPr lang="en-US" sz="3400" dirty="0" err="1" smtClean="0">
                <a:solidFill>
                  <a:schemeClr val="tx1"/>
                </a:solidFill>
                <a:latin typeface="Courier10 BT" pitchFamily="49" charset="0"/>
              </a:rPr>
              <a:t>getUserInput</a:t>
            </a: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();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3400" b="1" dirty="0" smtClean="0">
                <a:solidFill>
                  <a:schemeClr val="tx1"/>
                </a:solidFill>
                <a:latin typeface="Courier10 BT" pitchFamily="49" charset="0"/>
              </a:rPr>
              <a:t>protected abstract</a:t>
            </a: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 void compute();</a:t>
            </a:r>
          </a:p>
          <a:p>
            <a:pPr marL="0" lvl="1" indent="0">
              <a:buNone/>
            </a:pPr>
            <a:r>
              <a:rPr lang="en-US" sz="3400" dirty="0" smtClean="0">
                <a:solidFill>
                  <a:schemeClr val="tx1"/>
                </a:solidFill>
                <a:latin typeface="Courier10 BT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Fields in Class </a:t>
            </a:r>
            <a:r>
              <a:rPr lang="en-US" dirty="0" err="1" smtClean="0">
                <a:latin typeface="Courier10 BT" pitchFamily="49" charset="0"/>
              </a:rPr>
              <a:t>CreditCardInterestCalculator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5334000" cy="4953000"/>
          </a:xfr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85750" lvl="1">
              <a:buNone/>
            </a:pP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// monthly credit card payment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private </a:t>
            </a:r>
            <a:r>
              <a:rPr lang="en-US" sz="1400" dirty="0" err="1" smtClean="0">
                <a:solidFill>
                  <a:schemeClr val="tx1"/>
                </a:solidFill>
                <a:latin typeface="Courier10 BT" pitchFamily="49" charset="0"/>
              </a:rPr>
              <a:t>BigDecimal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10 BT" pitchFamily="49" charset="0"/>
              </a:rPr>
              <a:t>monthlyPayment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;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// starting month from which to calculate interest	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private int </a:t>
            </a:r>
            <a:r>
              <a:rPr lang="en-US" sz="1400" b="1" dirty="0" err="1" smtClean="0">
                <a:solidFill>
                  <a:schemeClr val="tx1"/>
                </a:solidFill>
                <a:latin typeface="Courier10 BT" pitchFamily="49" charset="0"/>
              </a:rPr>
              <a:t>startMonth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;               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// starting year from which to calculate interest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private int </a:t>
            </a:r>
            <a:r>
              <a:rPr lang="en-US" sz="1400" b="1" dirty="0" err="1" smtClean="0">
                <a:solidFill>
                  <a:schemeClr val="tx1"/>
                </a:solidFill>
                <a:latin typeface="Courier10 BT" pitchFamily="49" charset="0"/>
              </a:rPr>
              <a:t>startYear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;   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// annual percentage rate           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private </a:t>
            </a:r>
            <a:r>
              <a:rPr lang="en-US" sz="1400" dirty="0" err="1" smtClean="0">
                <a:solidFill>
                  <a:schemeClr val="tx1"/>
                </a:solidFill>
                <a:latin typeface="Courier10 BT" pitchFamily="49" charset="0"/>
              </a:rPr>
              <a:t>BigDecimal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10 BT" pitchFamily="49" charset="0"/>
              </a:rPr>
              <a:t>apr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; 	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// current balance	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private </a:t>
            </a:r>
            <a:r>
              <a:rPr lang="en-US" sz="1400" dirty="0" err="1" smtClean="0">
                <a:solidFill>
                  <a:schemeClr val="tx1"/>
                </a:solidFill>
                <a:latin typeface="Courier10 BT" pitchFamily="49" charset="0"/>
              </a:rPr>
              <a:t>BigDecimal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10 BT" pitchFamily="49" charset="0"/>
              </a:rPr>
              <a:t>balance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;	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// number of months taken to pay off balance	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private int </a:t>
            </a:r>
            <a:r>
              <a:rPr lang="en-US" sz="1400" b="1" dirty="0" err="1" smtClean="0">
                <a:solidFill>
                  <a:schemeClr val="tx1"/>
                </a:solidFill>
                <a:latin typeface="Courier10 BT" pitchFamily="49" charset="0"/>
              </a:rPr>
              <a:t>numMonths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;	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// monthly finance charge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private </a:t>
            </a:r>
            <a:r>
              <a:rPr lang="en-US" sz="1400" dirty="0" err="1" smtClean="0">
                <a:solidFill>
                  <a:schemeClr val="tx1"/>
                </a:solidFill>
                <a:latin typeface="Courier10 BT" pitchFamily="49" charset="0"/>
              </a:rPr>
              <a:t>BigDecimal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10 BT" pitchFamily="49" charset="0"/>
              </a:rPr>
              <a:t>financeCharge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; 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// total finance charges until balance is paid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private </a:t>
            </a:r>
            <a:r>
              <a:rPr lang="en-US" sz="1400" dirty="0" err="1" smtClean="0">
                <a:solidFill>
                  <a:schemeClr val="tx1"/>
                </a:solidFill>
                <a:latin typeface="Courier10 BT" pitchFamily="49" charset="0"/>
              </a:rPr>
              <a:t>BigDecimal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10 BT" pitchFamily="49" charset="0"/>
              </a:rPr>
              <a:t>totalFinanceCharge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;     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// total payments made until balance is paid off   </a:t>
            </a:r>
          </a:p>
          <a:p>
            <a:pPr marL="285750"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 private </a:t>
            </a:r>
            <a:r>
              <a:rPr lang="en-US" sz="1400" dirty="0" err="1" smtClean="0">
                <a:solidFill>
                  <a:schemeClr val="tx1"/>
                </a:solidFill>
                <a:latin typeface="Courier10 BT" pitchFamily="49" charset="0"/>
              </a:rPr>
              <a:t>BigDecimal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10 BT" pitchFamily="49" charset="0"/>
              </a:rPr>
              <a:t>totalPayment</a:t>
            </a:r>
            <a:r>
              <a:rPr lang="en-US" sz="1400" dirty="0" smtClean="0">
                <a:solidFill>
                  <a:schemeClr val="tx1"/>
                </a:solidFill>
                <a:latin typeface="Courier10 BT" pitchFamily="49" charset="0"/>
              </a:rPr>
              <a:t>;           </a:t>
            </a:r>
          </a:p>
          <a:p>
            <a:pPr lvl="1">
              <a:buNone/>
            </a:pPr>
            <a:endParaRPr lang="en-US" sz="14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4767" y="39624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Note that this class extends the </a:t>
            </a:r>
            <a:r>
              <a:rPr lang="en-US" dirty="0" err="1" smtClean="0">
                <a:solidFill>
                  <a:srgbClr val="7030A0"/>
                </a:solidFill>
                <a:latin typeface="Courier10 BT" pitchFamily="49" charset="0"/>
              </a:rPr>
              <a:t>FinancialCalculator</a:t>
            </a:r>
            <a:r>
              <a:rPr lang="en-US" dirty="0" smtClean="0">
                <a:solidFill>
                  <a:srgbClr val="7030A0"/>
                </a:solidFill>
                <a:latin typeface="Courier10 BT" pitchFamily="49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</a:rPr>
              <a:t>class.</a:t>
            </a:r>
            <a:endParaRPr lang="en-US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Constructor in Class </a:t>
            </a:r>
            <a:r>
              <a:rPr lang="en-US" dirty="0" err="1" smtClean="0">
                <a:latin typeface="Courier10 BT" pitchFamily="49" charset="0"/>
              </a:rPr>
              <a:t>CreditCardInterestCalculator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2057400"/>
            <a:ext cx="45720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dirty="0" err="1" smtClean="0">
                <a:latin typeface="Courier10 BT" pitchFamily="49" charset="0"/>
              </a:rPr>
              <a:t>CreditCardInterestCalculator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calendar = new </a:t>
            </a:r>
            <a:r>
              <a:rPr lang="en-US" sz="1600" dirty="0" err="1" smtClean="0">
                <a:latin typeface="Courier10 BT" pitchFamily="49" charset="0"/>
              </a:rPr>
              <a:t>GregorianCalendar</a:t>
            </a:r>
            <a:r>
              <a:rPr lang="en-US" sz="1600" dirty="0" smtClean="0">
                <a:latin typeface="Courier10 BT" pitchFamily="49" charset="0"/>
              </a:rPr>
              <a:t>();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totalFinanceCharge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("0");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totalPayment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("0");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to Calculate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implements the abstract </a:t>
            </a:r>
            <a:r>
              <a:rPr lang="en-US" sz="1900" dirty="0" err="1" smtClean="0">
                <a:latin typeface="Courier10 BT" pitchFamily="49" charset="0"/>
              </a:rPr>
              <a:t>getUserInput</a:t>
            </a:r>
            <a:r>
              <a:rPr lang="en-US" dirty="0" smtClean="0"/>
              <a:t> method in the </a:t>
            </a:r>
            <a:r>
              <a:rPr lang="en-US" sz="1900" dirty="0" err="1" smtClean="0">
                <a:latin typeface="Courier10 BT" pitchFamily="49" charset="0"/>
              </a:rPr>
              <a:t>FinancialCalculator</a:t>
            </a:r>
            <a:r>
              <a:rPr lang="en-US" dirty="0" smtClean="0"/>
              <a:t> class: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514600"/>
            <a:ext cx="7696200" cy="329320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void </a:t>
            </a:r>
            <a:r>
              <a:rPr lang="en-US" sz="1600" dirty="0" err="1" smtClean="0">
                <a:latin typeface="Courier10 BT" pitchFamily="49" charset="0"/>
              </a:rPr>
              <a:t>getUserInput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Scanner </a:t>
            </a:r>
            <a:r>
              <a:rPr lang="en-US" sz="1600" dirty="0" err="1" smtClean="0">
                <a:latin typeface="Courier10 BT" pitchFamily="49" charset="0"/>
              </a:rPr>
              <a:t>scanner</a:t>
            </a:r>
            <a:r>
              <a:rPr lang="en-US" sz="1600" dirty="0" smtClean="0">
                <a:latin typeface="Courier10 BT" pitchFamily="49" charset="0"/>
              </a:rPr>
              <a:t> = new Scanner(</a:t>
            </a:r>
            <a:r>
              <a:rPr lang="en-US" sz="1600" dirty="0" err="1" smtClean="0">
                <a:latin typeface="Courier10 BT" pitchFamily="49" charset="0"/>
              </a:rPr>
              <a:t>System.in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System.out.print</a:t>
            </a:r>
            <a:r>
              <a:rPr lang="en-US" sz="1600" dirty="0" smtClean="0">
                <a:latin typeface="Courier10 BT" pitchFamily="49" charset="0"/>
              </a:rPr>
              <a:t>("Enter balance on credit card (in dollars):");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balance = new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scanner.next</a:t>
            </a:r>
            <a:r>
              <a:rPr lang="en-US" sz="1600" dirty="0" smtClean="0">
                <a:latin typeface="Courier10 BT" pitchFamily="49" charset="0"/>
              </a:rPr>
              <a:t>());  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System.out.print</a:t>
            </a:r>
            <a:r>
              <a:rPr lang="en-US" sz="1600" dirty="0" smtClean="0">
                <a:latin typeface="Courier10 BT" pitchFamily="49" charset="0"/>
              </a:rPr>
              <a:t>("Enter credit card APR (%):");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apr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scanner.next</a:t>
            </a:r>
            <a:r>
              <a:rPr lang="en-US" sz="1600" dirty="0" smtClean="0">
                <a:latin typeface="Courier10 BT" pitchFamily="49" charset="0"/>
              </a:rPr>
              <a:t>()); 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System.out.print</a:t>
            </a:r>
            <a:r>
              <a:rPr lang="en-US" sz="1600" dirty="0" smtClean="0">
                <a:latin typeface="Courier10 BT" pitchFamily="49" charset="0"/>
              </a:rPr>
              <a:t>("Enter your monthly payment (in dollars):");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monthlyPayment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scanner.next</a:t>
            </a:r>
            <a:r>
              <a:rPr lang="en-US" sz="1600" dirty="0" smtClean="0">
                <a:latin typeface="Courier10 BT" pitchFamily="49" charset="0"/>
              </a:rPr>
              <a:t>());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System.out.print</a:t>
            </a:r>
            <a:r>
              <a:rPr lang="en-US" sz="1600" dirty="0" smtClean="0">
                <a:latin typeface="Courier10 BT" pitchFamily="49" charset="0"/>
              </a:rPr>
              <a:t>("Enter the starting month and year[Example, 1 2009 for January 2009]:");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startMonth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scanner.nextInt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startYear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scanner.nextInt</a:t>
            </a:r>
            <a:r>
              <a:rPr lang="en-US" sz="1600" dirty="0" smtClean="0">
                <a:latin typeface="Courier10 BT" pitchFamily="49" charset="0"/>
              </a:rPr>
              <a:t>();  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to </a:t>
            </a:r>
            <a:r>
              <a:rPr lang="en-US" dirty="0" smtClean="0">
                <a:latin typeface="+mn-lt"/>
              </a:rPr>
              <a:t>Calculate Average Daily Balance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method in class </a:t>
            </a:r>
            <a:r>
              <a:rPr lang="en-US" sz="2000" dirty="0" err="1" smtClean="0">
                <a:latin typeface="Courier10 BT" pitchFamily="49" charset="0"/>
              </a:rPr>
              <a:t>CreditCardInterestCalculator</a:t>
            </a:r>
            <a:r>
              <a:rPr lang="en-US" dirty="0" smtClean="0"/>
              <a:t> calculates the average daily balance: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590800"/>
            <a:ext cx="5257800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private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calculateAverageDailyBalance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check if balance is less that </a:t>
            </a:r>
            <a:r>
              <a:rPr lang="en-US" sz="1600" dirty="0" err="1" smtClean="0">
                <a:latin typeface="Courier10 BT" pitchFamily="49" charset="0"/>
              </a:rPr>
              <a:t>monthlyPayment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if (</a:t>
            </a:r>
            <a:r>
              <a:rPr lang="en-US" sz="1600" dirty="0" err="1" smtClean="0">
                <a:latin typeface="Courier10 BT" pitchFamily="49" charset="0"/>
              </a:rPr>
              <a:t>balance.compareTo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monthlyPayment</a:t>
            </a:r>
            <a:r>
              <a:rPr lang="en-US" sz="1600" dirty="0" smtClean="0">
                <a:latin typeface="Courier10 BT" pitchFamily="49" charset="0"/>
              </a:rPr>
              <a:t>) &lt; 0)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monthlyPayment</a:t>
            </a:r>
            <a:r>
              <a:rPr lang="en-US" sz="1600" dirty="0" smtClean="0">
                <a:latin typeface="Courier10 BT" pitchFamily="49" charset="0"/>
              </a:rPr>
              <a:t> = balance;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	 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balance = </a:t>
            </a:r>
            <a:r>
              <a:rPr lang="en-US" sz="1600" dirty="0" err="1" smtClean="0">
                <a:latin typeface="Courier10 BT" pitchFamily="49" charset="0"/>
              </a:rPr>
              <a:t>balance.subtract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monthlyPayment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return balance;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Method to Calculate Daily Periodic Rate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495799"/>
          </a:xfrm>
        </p:spPr>
        <p:txBody>
          <a:bodyPr>
            <a:normAutofit/>
          </a:bodyPr>
          <a:lstStyle/>
          <a:p>
            <a:r>
              <a:rPr lang="en-US" dirty="0" smtClean="0"/>
              <a:t>This method in class </a:t>
            </a:r>
            <a:r>
              <a:rPr lang="en-US" sz="2000" dirty="0" err="1" smtClean="0">
                <a:latin typeface="Courier10 BT" pitchFamily="49" charset="0"/>
              </a:rPr>
              <a:t>CreditCardInterestCalculator</a:t>
            </a:r>
            <a:r>
              <a:rPr lang="en-US" dirty="0" smtClean="0"/>
              <a:t> calculates the daily periodic rate: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2438400"/>
            <a:ext cx="6705600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// Daily periodic rate (</a:t>
            </a:r>
            <a:r>
              <a:rPr lang="en-US" sz="1600" dirty="0" err="1" smtClean="0">
                <a:latin typeface="Courier10 BT" pitchFamily="49" charset="0"/>
              </a:rPr>
              <a:t>dpr</a:t>
            </a:r>
            <a:r>
              <a:rPr lang="en-US" sz="1600" dirty="0" smtClean="0">
                <a:latin typeface="Courier10 BT" pitchFamily="49" charset="0"/>
              </a:rPr>
              <a:t>) = APR/(100 * number of days in year)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private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calculateDailyPeriodicRate</a:t>
            </a:r>
            <a:r>
              <a:rPr lang="en-US" sz="1600" dirty="0" smtClean="0">
                <a:latin typeface="Courier10 BT" pitchFamily="49" charset="0"/>
              </a:rPr>
              <a:t>() {  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 percent = new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("100");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numDaysInYear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getDaysInYear</a:t>
            </a:r>
            <a:r>
              <a:rPr lang="en-US" sz="1600" dirty="0" smtClean="0">
                <a:latin typeface="Courier10 BT" pitchFamily="49" charset="0"/>
              </a:rPr>
              <a:t>());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dpr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apr.divide</a:t>
            </a:r>
            <a:r>
              <a:rPr lang="en-US" sz="1600" dirty="0" smtClean="0">
                <a:latin typeface="Courier10 BT" pitchFamily="49" charset="0"/>
              </a:rPr>
              <a:t>(percent).divide(</a:t>
            </a:r>
            <a:r>
              <a:rPr lang="en-US" sz="1600" dirty="0" err="1" smtClean="0">
                <a:latin typeface="Courier10 BT" pitchFamily="49" charset="0"/>
              </a:rPr>
              <a:t>numDaysInYear</a:t>
            </a:r>
            <a:r>
              <a:rPr lang="en-US" sz="1600" dirty="0" smtClean="0">
                <a:latin typeface="Courier10 BT" pitchFamily="49" charset="0"/>
              </a:rPr>
              <a:t>, precision, </a:t>
            </a:r>
            <a:r>
              <a:rPr lang="en-US" sz="1600" dirty="0" err="1" smtClean="0">
                <a:latin typeface="Courier10 BT" pitchFamily="49" charset="0"/>
              </a:rPr>
              <a:t>RoundingMode.HALF_UP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return </a:t>
            </a:r>
            <a:r>
              <a:rPr lang="en-US" sz="1600" dirty="0" err="1" smtClean="0">
                <a:latin typeface="Courier10 BT" pitchFamily="49" charset="0"/>
              </a:rPr>
              <a:t>dpr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to Calculate Finance Charge for One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71999"/>
          </a:xfrm>
        </p:spPr>
        <p:txBody>
          <a:bodyPr>
            <a:normAutofit/>
          </a:bodyPr>
          <a:lstStyle/>
          <a:p>
            <a:r>
              <a:rPr lang="en-US" dirty="0" smtClean="0"/>
              <a:t>This method  in class </a:t>
            </a:r>
            <a:r>
              <a:rPr lang="en-US" sz="2000" dirty="0" err="1" smtClean="0">
                <a:latin typeface="Courier10 BT" pitchFamily="49" charset="0"/>
              </a:rPr>
              <a:t>CreditCardInterestCalculator</a:t>
            </a:r>
            <a:r>
              <a:rPr lang="en-US" dirty="0" smtClean="0"/>
              <a:t> calculates the monthly finance charge: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590800"/>
            <a:ext cx="7543800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// finance charge = average daily balance * </a:t>
            </a:r>
            <a:r>
              <a:rPr lang="en-US" sz="1600" dirty="0" err="1" smtClean="0">
                <a:latin typeface="Courier10 BT" pitchFamily="49" charset="0"/>
              </a:rPr>
              <a:t>dpr</a:t>
            </a:r>
            <a:r>
              <a:rPr lang="en-US" sz="1600" dirty="0" smtClean="0">
                <a:latin typeface="Courier10 BT" pitchFamily="49" charset="0"/>
              </a:rPr>
              <a:t> * num days in month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private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calculateMonthlyFinanceCharge</a:t>
            </a:r>
            <a:r>
              <a:rPr lang="en-US" sz="1600" dirty="0" smtClean="0">
                <a:latin typeface="Courier10 BT" pitchFamily="49" charset="0"/>
              </a:rPr>
              <a:t>(){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averageDailyBalance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calculateAverageDailyBalance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dpr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calculateDailyPeriodicRate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numDaysInMonth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BigDecimal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getDaysInMonth</a:t>
            </a:r>
            <a:r>
              <a:rPr lang="en-US" sz="1600" dirty="0" smtClean="0">
                <a:latin typeface="Courier10 BT" pitchFamily="49" charset="0"/>
              </a:rPr>
              <a:t>());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financeCharge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averageDailyBalance.multiply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dpr</a:t>
            </a:r>
            <a:r>
              <a:rPr lang="en-US" sz="1600" dirty="0" smtClean="0">
                <a:latin typeface="Courier10 BT" pitchFamily="49" charset="0"/>
              </a:rPr>
              <a:t>).multiply(</a:t>
            </a:r>
            <a:r>
              <a:rPr lang="en-US" sz="1600" dirty="0" err="1" smtClean="0">
                <a:latin typeface="Courier10 BT" pitchFamily="49" charset="0"/>
              </a:rPr>
              <a:t>numDaysInMonth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return </a:t>
            </a:r>
            <a:r>
              <a:rPr lang="en-US" sz="1600" dirty="0" err="1" smtClean="0">
                <a:latin typeface="Courier10 BT" pitchFamily="49" charset="0"/>
              </a:rPr>
              <a:t>financeCharge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any classes inherit from the same superclass.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sz="1800" dirty="0" err="1" smtClean="0">
                <a:latin typeface="Courier10 BT" pitchFamily="49" charset="0"/>
              </a:rPr>
              <a:t>BoardGame</a:t>
            </a:r>
            <a:r>
              <a:rPr lang="en-US" dirty="0" smtClean="0"/>
              <a:t>, </a:t>
            </a:r>
            <a:r>
              <a:rPr lang="en-US" sz="1800" dirty="0" err="1" smtClean="0">
                <a:latin typeface="Courier10 BT" pitchFamily="49" charset="0"/>
              </a:rPr>
              <a:t>TableGame</a:t>
            </a:r>
            <a:r>
              <a:rPr lang="en-US" sz="1800" dirty="0" smtClean="0">
                <a:latin typeface="Courier10 BT" pitchFamily="49" charset="0"/>
              </a:rPr>
              <a:t>,</a:t>
            </a:r>
            <a:r>
              <a:rPr lang="en-US" dirty="0" smtClean="0"/>
              <a:t> and </a:t>
            </a:r>
            <a:r>
              <a:rPr lang="en-US" sz="1800" dirty="0" err="1" smtClean="0">
                <a:latin typeface="Courier10 BT" pitchFamily="49" charset="0"/>
              </a:rPr>
              <a:t>CourtGame</a:t>
            </a:r>
            <a:r>
              <a:rPr lang="en-US" dirty="0" smtClean="0"/>
              <a:t> inherit fields and methods from </a:t>
            </a:r>
            <a:r>
              <a:rPr lang="en-US" sz="1800" dirty="0" smtClean="0">
                <a:latin typeface="Courier10 BT" pitchFamily="49" charset="0"/>
              </a:rPr>
              <a:t>Game</a:t>
            </a:r>
            <a:r>
              <a:rPr lang="en-US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98026"/>
            <a:ext cx="5486400" cy="2325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to Calculate Total Finance Charge and Time to Pay Off Card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724400"/>
          </a:xfr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285750" lvl="1">
              <a:buNone/>
            </a:pPr>
            <a:r>
              <a:rPr lang="en-US" sz="5600" b="1" dirty="0" smtClean="0">
                <a:solidFill>
                  <a:schemeClr val="tx1"/>
                </a:solidFill>
                <a:latin typeface="Courier10 BT" pitchFamily="49" charset="0"/>
              </a:rPr>
              <a:t>public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void compute() {    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// initialize calendar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calendar.set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startYear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,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startMonth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- 1, 1);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	   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// print out table header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System.out.println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("Month    Year" +"     Balance ($)     " +"Interest ($)");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		  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BigDecimal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monthlyFinanceCharge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while(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balance.compareTo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BigDecimal.ZERO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) &gt; 0){   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// calculate finance charges for each month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monthlyFinanceCharge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calculateMonthlyFinanceCharge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			    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// round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monthlyFinanceCharge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and balance up to two decimal places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monthlyFinanceCharge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monthlyFinanceCharge.setScale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(2,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RoundingMode.HALF_UP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balance =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balance.setScale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(2,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RoundingMode.HALF_UP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);</a:t>
            </a:r>
          </a:p>
          <a:p>
            <a:pPr marL="285750" lvl="1">
              <a:buNone/>
            </a:pPr>
            <a:endParaRPr lang="en-US" sz="56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// print out monthly finance charge and balance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System.out.println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String.format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("%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3d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%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5d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%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10s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%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10s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",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calendar.get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Calendar.MONTH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)+1,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calendar.get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Calendar.YEAR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),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balance.toString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(),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monthlyFinanceCharge.toString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()));</a:t>
            </a:r>
          </a:p>
          <a:p>
            <a:pPr lvl="1">
              <a:buNone/>
            </a:pPr>
            <a:endParaRPr lang="en-US" sz="4800" dirty="0" smtClean="0"/>
          </a:p>
          <a:p>
            <a:pPr lvl="1">
              <a:buNone/>
            </a:pPr>
            <a:r>
              <a:rPr lang="en-US" sz="4800" dirty="0" smtClean="0"/>
              <a:t>	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to Calculate Total Finance Charge and Time to Pay Off Card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72000"/>
          </a:xfr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// running total of credit card finance charges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totalFinanceCharge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totalFinanceCharge.add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monthlyFinanceCharge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			   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// running total of credit card payments  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totalPayment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totalPayment.add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monthlyPayment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			   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// increment month by 1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calendar.add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Calendar.MONTH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, 1);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numMonths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++;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			    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// calculate new balance at the start of next month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balance =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balance.add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monthlyFinanceCharge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}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// round up to two decimal places and print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totalFinanceCharge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totalFinanceCharge.setScale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(2,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RoundingMode.HALF_UP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totalPayment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totalPayment.setScale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(2,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RoundingMode.HALF_UP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System.out.println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("Total payment in " +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numMonths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+" months: $" +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totalPayment.toString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() + "   Total Finance Charges paid: $" +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totalFinanceCharge.toString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());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discussed:</a:t>
            </a:r>
          </a:p>
          <a:p>
            <a:pPr lvl="1"/>
            <a:r>
              <a:rPr lang="en-US" dirty="0" smtClean="0"/>
              <a:t>What is inheritance and how to use it</a:t>
            </a:r>
          </a:p>
          <a:p>
            <a:pPr lvl="1"/>
            <a:r>
              <a:rPr lang="en-US" dirty="0" smtClean="0"/>
              <a:t>Overriding methods </a:t>
            </a:r>
          </a:p>
          <a:p>
            <a:pPr lvl="1"/>
            <a:r>
              <a:rPr lang="en-US" dirty="0" smtClean="0"/>
              <a:t>Abstract classes </a:t>
            </a:r>
            <a:r>
              <a:rPr lang="en-US" smtClean="0"/>
              <a:t>and abstract methods</a:t>
            </a:r>
            <a:endParaRPr lang="en-US" dirty="0" smtClean="0"/>
          </a:p>
          <a:p>
            <a:pPr lvl="1"/>
            <a:r>
              <a:rPr lang="en-US" dirty="0"/>
              <a:t>Implementing </a:t>
            </a:r>
            <a:r>
              <a:rPr lang="en-US" dirty="0" smtClean="0"/>
              <a:t>abstract methods</a:t>
            </a:r>
          </a:p>
          <a:p>
            <a:pPr lvl="1"/>
            <a:r>
              <a:rPr lang="en-US" dirty="0" smtClean="0"/>
              <a:t>The </a:t>
            </a:r>
            <a:r>
              <a:rPr lang="en-US" sz="1800" dirty="0" smtClean="0">
                <a:latin typeface="Courier10 BT" pitchFamily="49" charset="0"/>
              </a:rPr>
              <a:t>this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Final classes and methods</a:t>
            </a:r>
          </a:p>
          <a:p>
            <a:pPr lvl="1"/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Model View Controller Framework</a:t>
            </a:r>
          </a:p>
          <a:p>
            <a:pPr lvl="1"/>
            <a:r>
              <a:rPr lang="en-US" dirty="0" smtClean="0"/>
              <a:t>Computers in Business</a:t>
            </a:r>
          </a:p>
          <a:p>
            <a:r>
              <a:rPr lang="en-US" dirty="0" smtClean="0"/>
              <a:t>What’s next:</a:t>
            </a:r>
          </a:p>
          <a:p>
            <a:pPr lvl="1"/>
            <a:r>
              <a:rPr lang="en-US" dirty="0" smtClean="0"/>
              <a:t>Arrays and Strings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Multilevel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A class that acts as both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superclass</a:t>
            </a:r>
            <a:r>
              <a:rPr lang="en-US" dirty="0" smtClean="0"/>
              <a:t> and a subclass is present. </a:t>
            </a:r>
          </a:p>
          <a:p>
            <a:pPr marL="342900" lvl="1" indent="-342900">
              <a:spcBef>
                <a:spcPts val="1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17375E"/>
                </a:solidFill>
              </a:rPr>
              <a:t>Example: </a:t>
            </a:r>
            <a:r>
              <a:rPr lang="en-US" sz="1800" dirty="0" err="1" smtClean="0">
                <a:solidFill>
                  <a:srgbClr val="17375E"/>
                </a:solidFill>
                <a:latin typeface="Courier10 BT" pitchFamily="49" charset="0"/>
              </a:rPr>
              <a:t>BoardGame</a:t>
            </a:r>
            <a:r>
              <a:rPr lang="en-US" dirty="0" smtClean="0">
                <a:solidFill>
                  <a:srgbClr val="17375E"/>
                </a:solidFill>
              </a:rPr>
              <a:t> is a superclass of </a:t>
            </a:r>
            <a:r>
              <a:rPr lang="en-US" sz="1800" dirty="0" smtClean="0">
                <a:solidFill>
                  <a:srgbClr val="17375E"/>
                </a:solidFill>
                <a:latin typeface="Courier10 BT" pitchFamily="49" charset="0"/>
              </a:rPr>
              <a:t>Chess</a:t>
            </a:r>
            <a:r>
              <a:rPr lang="en-US" dirty="0" smtClean="0">
                <a:solidFill>
                  <a:srgbClr val="17375E"/>
                </a:solidFill>
              </a:rPr>
              <a:t> and a subclass of </a:t>
            </a:r>
            <a:r>
              <a:rPr lang="en-US" sz="1800" dirty="0" smtClean="0">
                <a:solidFill>
                  <a:srgbClr val="17375E"/>
                </a:solidFill>
                <a:latin typeface="Courier10 BT" pitchFamily="49" charset="0"/>
              </a:rPr>
              <a:t>Game</a:t>
            </a:r>
            <a:r>
              <a:rPr lang="en-US" dirty="0" smtClean="0">
                <a:solidFill>
                  <a:srgbClr val="17375E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1800" dirty="0" smtClean="0">
              <a:latin typeface="Courier10 BT" pitchFamily="49" charset="0"/>
            </a:endParaRPr>
          </a:p>
          <a:p>
            <a:r>
              <a:rPr lang="en-US" dirty="0" smtClean="0"/>
              <a:t>There can be any number of classes in the multilevel inheritance path.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 Inheritance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133600"/>
            <a:ext cx="1290828" cy="2853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8906</TotalTime>
  <Words>5339</Words>
  <Application>Microsoft Macintosh PowerPoint</Application>
  <PresentationFormat>On-screen Show (4:3)</PresentationFormat>
  <Paragraphs>995</Paragraphs>
  <Slides>82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Office Theme</vt:lpstr>
      <vt:lpstr>PowerPoint Presentation</vt:lpstr>
      <vt:lpstr>Outline</vt:lpstr>
      <vt:lpstr>What Is Inheritance?</vt:lpstr>
      <vt:lpstr>When Is Inheritance Used?</vt:lpstr>
      <vt:lpstr>Types of Inheritance</vt:lpstr>
      <vt:lpstr>The extends Keyword</vt:lpstr>
      <vt:lpstr>Single-level Inheritance</vt:lpstr>
      <vt:lpstr>Hierarchical Inheritance</vt:lpstr>
      <vt:lpstr>Multilevel Inheritance</vt:lpstr>
      <vt:lpstr>Multiple Inheritance</vt:lpstr>
      <vt:lpstr>Access Modifiers</vt:lpstr>
      <vt:lpstr>Exercise</vt:lpstr>
      <vt:lpstr>The Vehicle Class</vt:lpstr>
      <vt:lpstr>Overriding Methods</vt:lpstr>
      <vt:lpstr>Example of Overriding Method</vt:lpstr>
      <vt:lpstr>Hidden Fields</vt:lpstr>
      <vt:lpstr>Upcasting</vt:lpstr>
      <vt:lpstr>Polymorphism Via Overriding Methods</vt:lpstr>
      <vt:lpstr>Access Modifiers for Overriding Methods</vt:lpstr>
      <vt:lpstr>Exercise</vt:lpstr>
      <vt:lpstr>Exercise continued</vt:lpstr>
      <vt:lpstr>Covariant Return Types</vt:lpstr>
      <vt:lpstr>Adding an Overriding Method to class Car</vt:lpstr>
      <vt:lpstr>Advantage of Overriding Methods</vt:lpstr>
      <vt:lpstr>The super Keyword</vt:lpstr>
      <vt:lpstr>The super Keyword continued</vt:lpstr>
      <vt:lpstr>The super Keyword continued</vt:lpstr>
      <vt:lpstr>Overloaded Methods</vt:lpstr>
      <vt:lpstr>Exercise</vt:lpstr>
      <vt:lpstr>Constructors</vt:lpstr>
      <vt:lpstr>Java Calls the Superclass Constructor</vt:lpstr>
      <vt:lpstr>Java Calls the Superclass Constructor</vt:lpstr>
      <vt:lpstr>The Object Class</vt:lpstr>
      <vt:lpstr>Constructor Chaining</vt:lpstr>
      <vt:lpstr>Example Of Constructor Chaining</vt:lpstr>
      <vt:lpstr>Limitations of super to Call Superclass Constructor</vt:lpstr>
      <vt:lpstr>A Program With an Error</vt:lpstr>
      <vt:lpstr>Programmer Explicitly Calls a Constructor</vt:lpstr>
      <vt:lpstr>Abstract Classes</vt:lpstr>
      <vt:lpstr>Abstract Methods</vt:lpstr>
      <vt:lpstr>Abstract Methods continued</vt:lpstr>
      <vt:lpstr>Polymorphism Via Abstract Methods</vt:lpstr>
      <vt:lpstr>The GregorianCalendar Class</vt:lpstr>
      <vt:lpstr>Exercise</vt:lpstr>
      <vt:lpstr>Exercise continued</vt:lpstr>
      <vt:lpstr>Vehicle as an Abstract Class</vt:lpstr>
      <vt:lpstr>Implementing An Abstract Method</vt:lpstr>
      <vt:lpstr>Example of Polymorphism</vt:lpstr>
      <vt:lpstr>The Final Keyword</vt:lpstr>
      <vt:lpstr>Final Methods</vt:lpstr>
      <vt:lpstr>Final Classes</vt:lpstr>
      <vt:lpstr>Final Classes continued</vt:lpstr>
      <vt:lpstr>Final Variables</vt:lpstr>
      <vt:lpstr>Animation</vt:lpstr>
      <vt:lpstr>Animation continued</vt:lpstr>
      <vt:lpstr>Adding Animation To Vehicle</vt:lpstr>
      <vt:lpstr>Adding Animation to Airplane</vt:lpstr>
      <vt:lpstr>Model View Controller Architecture</vt:lpstr>
      <vt:lpstr>Computers In Business</vt:lpstr>
      <vt:lpstr>Terminology</vt:lpstr>
      <vt:lpstr>Calculating the Finance Charge</vt:lpstr>
      <vt:lpstr>Example</vt:lpstr>
      <vt:lpstr>Accuracy of Numerical Calculations</vt:lpstr>
      <vt:lpstr>The BigDecimal Class</vt:lpstr>
      <vt:lpstr>Adding Numbers Using the BigDecimal Class</vt:lpstr>
      <vt:lpstr>Comparing Numbers Using the BigDecimal Class</vt:lpstr>
      <vt:lpstr>Specifying Precision and Rounding of Numbers</vt:lpstr>
      <vt:lpstr>Non-terminating Numbers</vt:lpstr>
      <vt:lpstr>Non-terminating Numbers continued</vt:lpstr>
      <vt:lpstr>Example: Program To Calculate Time To Pay Off Balance</vt:lpstr>
      <vt:lpstr>Example: Program To Calculate Time To Pay Off Balance continued</vt:lpstr>
      <vt:lpstr>Algorithm </vt:lpstr>
      <vt:lpstr>Class FinancialCalculator</vt:lpstr>
      <vt:lpstr>Fields in Class CreditCardInterestCalculator</vt:lpstr>
      <vt:lpstr>Constructor in Class CreditCardInterestCalculator</vt:lpstr>
      <vt:lpstr>Method to Calculate User Input</vt:lpstr>
      <vt:lpstr>Method to Calculate Average Daily Balance</vt:lpstr>
      <vt:lpstr>Method to Calculate Daily Periodic Rate</vt:lpstr>
      <vt:lpstr>Method to Calculate Finance Charge for One Month</vt:lpstr>
      <vt:lpstr>Method to Calculate Total Finance Charge and Time to Pay Off Card </vt:lpstr>
      <vt:lpstr>Method to Calculate Total Finance Charge and Time to Pay Off Card continued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Rohan Grover</dc:creator>
  <cp:lastModifiedBy>Heath Carroll</cp:lastModifiedBy>
  <cp:revision>429</cp:revision>
  <dcterms:created xsi:type="dcterms:W3CDTF">2011-04-25T17:55:20Z</dcterms:created>
  <dcterms:modified xsi:type="dcterms:W3CDTF">2012-10-04T04:45:37Z</dcterms:modified>
</cp:coreProperties>
</file>