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414" r:id="rId19"/>
    <p:sldId id="419" r:id="rId20"/>
    <p:sldId id="420" r:id="rId21"/>
    <p:sldId id="421" r:id="rId22"/>
    <p:sldId id="422" r:id="rId23"/>
    <p:sldId id="423" r:id="rId24"/>
    <p:sldId id="425" r:id="rId25"/>
    <p:sldId id="424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8" r:id="rId47"/>
    <p:sldId id="447" r:id="rId48"/>
    <p:sldId id="449" r:id="rId49"/>
    <p:sldId id="451" r:id="rId50"/>
    <p:sldId id="450" r:id="rId51"/>
    <p:sldId id="453" r:id="rId52"/>
    <p:sldId id="455" r:id="rId53"/>
    <p:sldId id="454" r:id="rId54"/>
    <p:sldId id="456" r:id="rId55"/>
    <p:sldId id="457" r:id="rId56"/>
    <p:sldId id="458" r:id="rId57"/>
    <p:sldId id="482" r:id="rId58"/>
    <p:sldId id="459" r:id="rId59"/>
    <p:sldId id="483" r:id="rId60"/>
    <p:sldId id="460" r:id="rId61"/>
    <p:sldId id="462" r:id="rId62"/>
    <p:sldId id="484" r:id="rId63"/>
    <p:sldId id="496" r:id="rId64"/>
    <p:sldId id="485" r:id="rId65"/>
    <p:sldId id="463" r:id="rId66"/>
    <p:sldId id="464" r:id="rId67"/>
    <p:sldId id="465" r:id="rId68"/>
    <p:sldId id="466" r:id="rId69"/>
    <p:sldId id="486" r:id="rId70"/>
    <p:sldId id="467" r:id="rId71"/>
    <p:sldId id="487" r:id="rId72"/>
    <p:sldId id="488" r:id="rId73"/>
    <p:sldId id="489" r:id="rId74"/>
    <p:sldId id="490" r:id="rId75"/>
    <p:sldId id="491" r:id="rId76"/>
    <p:sldId id="468" r:id="rId77"/>
    <p:sldId id="469" r:id="rId78"/>
    <p:sldId id="492" r:id="rId79"/>
    <p:sldId id="470" r:id="rId80"/>
    <p:sldId id="493" r:id="rId81"/>
    <p:sldId id="471" r:id="rId82"/>
    <p:sldId id="472" r:id="rId83"/>
    <p:sldId id="473" r:id="rId84"/>
    <p:sldId id="474" r:id="rId85"/>
    <p:sldId id="476" r:id="rId86"/>
    <p:sldId id="475" r:id="rId87"/>
    <p:sldId id="494" r:id="rId88"/>
    <p:sldId id="477" r:id="rId89"/>
    <p:sldId id="478" r:id="rId90"/>
    <p:sldId id="479" r:id="rId91"/>
    <p:sldId id="495" r:id="rId92"/>
    <p:sldId id="480" r:id="rId93"/>
    <p:sldId id="481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47" autoAdjust="0"/>
    <p:restoredTop sz="96780" autoAdjust="0"/>
  </p:normalViewPr>
  <p:slideViewPr>
    <p:cSldViewPr>
      <p:cViewPr>
        <p:scale>
          <a:sx n="100" d="100"/>
          <a:sy n="100" d="100"/>
        </p:scale>
        <p:origin x="-1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004-D78E-4EC2-9FA3-92095F2FC02B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E31-1B90-4A60-9DDC-64CD6F796D9C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67E0-B974-4489-8241-513B14BE9D25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581-31D2-453C-BA63-6721C0BD0980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A623-D11F-455F-A5CE-3229E660D557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A76-99A8-4D75-8B9D-23D2AD695543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2063-459A-4987-82EE-28856F2314E7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E93C-78F8-4113-8B09-60B7B45C2E4A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42-89F2-465E-A476-F77567424AEE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2420-18D0-46A4-A20E-B587B8FC293A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F466-F04C-4BDC-B23F-0761DDD7FF9A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A5D-3BE1-4B97-BA33-8D6A7A2BE01E}" type="datetime1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7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Arrays and Strings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 the contents of the following array after these statements are executed: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828800"/>
            <a:ext cx="22860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int[] </a:t>
            </a:r>
            <a:r>
              <a:rPr lang="en-US" sz="1600" dirty="0" err="1" smtClean="0">
                <a:latin typeface="Courier10 BT" pitchFamily="49" charset="0"/>
              </a:rPr>
              <a:t>arr2</a:t>
            </a:r>
            <a:r>
              <a:rPr lang="en-US" sz="1600" dirty="0" smtClean="0">
                <a:latin typeface="Courier10 BT" pitchFamily="49" charset="0"/>
              </a:rPr>
              <a:t> = new int[10];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for 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= 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&lt; 10;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++)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arr2</a:t>
            </a:r>
            <a:r>
              <a:rPr lang="en-US" sz="1600" dirty="0" smtClean="0">
                <a:latin typeface="Courier10 BT" pitchFamily="49" charset="0"/>
              </a:rPr>
              <a:t>[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] =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* 10 + 3;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83089"/>
            <a:ext cx="762000" cy="3393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length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array contains an </a:t>
            </a:r>
            <a:r>
              <a:rPr lang="en-US" dirty="0" smtClean="0">
                <a:solidFill>
                  <a:srgbClr val="0070C0"/>
                </a:solidFill>
              </a:rPr>
              <a:t>instance field </a:t>
            </a:r>
            <a:r>
              <a:rPr lang="en-US" dirty="0" smtClean="0"/>
              <a:t>called </a:t>
            </a:r>
            <a:r>
              <a:rPr lang="en-US" sz="2000" dirty="0" smtClean="0">
                <a:latin typeface="Courier10 BT" pitchFamily="49" charset="0"/>
              </a:rPr>
              <a:t>length</a:t>
            </a:r>
            <a:r>
              <a:rPr lang="en-US" dirty="0" smtClean="0"/>
              <a:t> that stores the array size.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Print out the length of array </a:t>
            </a:r>
            <a:r>
              <a:rPr lang="en-US" sz="1800" dirty="0" err="1" smtClean="0">
                <a:latin typeface="Courier10 BT" pitchFamily="49" charset="0"/>
              </a:rPr>
              <a:t>test1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test1.length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lvl="1"/>
            <a:r>
              <a:rPr lang="en-US" dirty="0" smtClean="0"/>
              <a:t>Use the </a:t>
            </a:r>
            <a:r>
              <a:rPr lang="en-US" sz="1800" dirty="0" smtClean="0">
                <a:latin typeface="Courier10 BT" pitchFamily="49" charset="0"/>
              </a:rPr>
              <a:t>length</a:t>
            </a:r>
            <a:r>
              <a:rPr lang="en-US" dirty="0" smtClean="0"/>
              <a:t> field in a </a:t>
            </a:r>
            <a:r>
              <a:rPr lang="en-US" sz="1800" dirty="0" smtClean="0">
                <a:latin typeface="Courier10 BT" pitchFamily="49" charset="0"/>
              </a:rPr>
              <a:t>for</a:t>
            </a:r>
            <a:r>
              <a:rPr lang="en-US" dirty="0" smtClean="0"/>
              <a:t> loop to iterate over all the array elements: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for 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= 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&lt; </a:t>
            </a:r>
            <a:r>
              <a:rPr lang="en-US" sz="1600" b="1" dirty="0" err="1" smtClean="0">
                <a:latin typeface="Courier10 BT" pitchFamily="49" charset="0"/>
              </a:rPr>
              <a:t>test1.length</a:t>
            </a:r>
            <a:r>
              <a:rPr lang="en-US" sz="1600" dirty="0" smtClean="0">
                <a:latin typeface="Courier10 BT" pitchFamily="49" charset="0"/>
              </a:rPr>
              <a:t>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++) 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// do something here</a:t>
            </a:r>
          </a:p>
          <a:p>
            <a:pPr lvl="1"/>
            <a:r>
              <a:rPr lang="en-US" dirty="0" smtClean="0"/>
              <a:t>Note that the last element of </a:t>
            </a:r>
            <a:r>
              <a:rPr lang="en-US" sz="1800" dirty="0" err="1" smtClean="0">
                <a:latin typeface="Courier10 BT" pitchFamily="49" charset="0"/>
              </a:rPr>
              <a:t>test1</a:t>
            </a:r>
            <a:r>
              <a:rPr lang="en-US" dirty="0" smtClean="0"/>
              <a:t> has index </a:t>
            </a:r>
            <a:r>
              <a:rPr lang="en-US" sz="1800" dirty="0" err="1" smtClean="0">
                <a:latin typeface="Courier10 BT" pitchFamily="49" charset="0"/>
              </a:rPr>
              <a:t>test1.length</a:t>
            </a:r>
            <a:r>
              <a:rPr lang="en-US" sz="1800" dirty="0" smtClean="0">
                <a:latin typeface="Courier10 BT" pitchFamily="49" charset="0"/>
              </a:rPr>
              <a:t> − 1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through each element of an array and stores the element into a given variable. </a:t>
            </a:r>
          </a:p>
          <a:p>
            <a:r>
              <a:rPr lang="en-US" dirty="0" smtClean="0"/>
              <a:t>This has the form shown below: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25908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for (type data : </a:t>
            </a:r>
            <a:r>
              <a:rPr lang="en-US" sz="1600" dirty="0" err="1" smtClean="0">
                <a:latin typeface="Courier10 BT" pitchFamily="49" charset="0"/>
              </a:rPr>
              <a:t>myArray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do something here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572000"/>
            <a:ext cx="44196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char[] vowels = {'a', 'e', '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', 'o', 'u'};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for (char value : vowels)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use the element stored in the variable </a:t>
            </a:r>
            <a:r>
              <a:rPr lang="en-US" sz="1600" i="1" dirty="0" smtClean="0">
                <a:latin typeface="Courier10 BT" pitchFamily="49" charset="0"/>
              </a:rPr>
              <a:t>value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an array to hold objects of type </a:t>
            </a:r>
            <a:r>
              <a:rPr lang="en-US" dirty="0" smtClean="0">
                <a:latin typeface="Courier10 BT" pitchFamily="49" charset="0"/>
              </a:rPr>
              <a:t>Book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Book[] books;</a:t>
            </a:r>
          </a:p>
          <a:p>
            <a:r>
              <a:rPr lang="en-US" dirty="0" smtClean="0"/>
              <a:t>Create an array to hold 10 </a:t>
            </a:r>
            <a:r>
              <a:rPr lang="en-US" dirty="0" smtClean="0">
                <a:latin typeface="Courier10 BT" pitchFamily="49" charset="0"/>
              </a:rPr>
              <a:t>Book</a:t>
            </a:r>
            <a:r>
              <a:rPr lang="en-US" dirty="0" smtClean="0"/>
              <a:t> objects:</a:t>
            </a:r>
            <a:endParaRPr lang="en-US" dirty="0" smtClean="0">
              <a:latin typeface="Courier10 BT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books = new Book[10]; </a:t>
            </a:r>
          </a:p>
          <a:p>
            <a:r>
              <a:rPr lang="en-US" dirty="0" smtClean="0"/>
              <a:t>Store an instance of </a:t>
            </a:r>
            <a:r>
              <a:rPr lang="en-US" dirty="0" smtClean="0">
                <a:latin typeface="Courier10 BT" pitchFamily="49" charset="0"/>
              </a:rPr>
              <a:t>Book</a:t>
            </a:r>
            <a:r>
              <a:rPr lang="en-US" dirty="0" smtClean="0"/>
              <a:t> at index 0 in the </a:t>
            </a:r>
            <a:r>
              <a:rPr lang="en-US" dirty="0" smtClean="0">
                <a:latin typeface="Courier10 BT" pitchFamily="49" charset="0"/>
              </a:rPr>
              <a:t>books</a:t>
            </a:r>
            <a:r>
              <a:rPr lang="en-US" dirty="0" smtClean="0"/>
              <a:t> array: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books[0] = new Book();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from 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</a:t>
            </a:r>
            <a:r>
              <a:rPr lang="en-US" dirty="0" smtClean="0">
                <a:latin typeface="Courier10 BT" pitchFamily="49" charset="0"/>
              </a:rPr>
              <a:t>Book</a:t>
            </a:r>
            <a:r>
              <a:rPr lang="en-US" dirty="0" smtClean="0"/>
              <a:t> has a </a:t>
            </a:r>
            <a:r>
              <a:rPr lang="en-US" dirty="0" smtClean="0">
                <a:latin typeface="Courier10 BT" pitchFamily="49" charset="0"/>
              </a:rPr>
              <a:t>public</a:t>
            </a:r>
            <a:r>
              <a:rPr lang="en-US" dirty="0" smtClean="0"/>
              <a:t> field called </a:t>
            </a:r>
            <a:r>
              <a:rPr lang="en-US" dirty="0" smtClean="0">
                <a:latin typeface="Courier10 BT" pitchFamily="49" charset="0"/>
              </a:rPr>
              <a:t>name</a:t>
            </a:r>
            <a:r>
              <a:rPr lang="en-US" dirty="0" smtClean="0"/>
              <a:t>. Access this field in the first element of array b</a:t>
            </a:r>
            <a:r>
              <a:rPr lang="en-US" dirty="0" smtClean="0">
                <a:latin typeface="Courier10 BT" pitchFamily="49" charset="0"/>
              </a:rPr>
              <a:t>ooks</a:t>
            </a:r>
            <a:r>
              <a:rPr lang="en-US" dirty="0" smtClean="0"/>
              <a:t> </a:t>
            </a:r>
            <a:r>
              <a:rPr lang="en-US" dirty="0" smtClean="0">
                <a:latin typeface="Courier10 BT" pitchFamily="49" charset="0"/>
              </a:rPr>
              <a:t>as</a:t>
            </a:r>
            <a:r>
              <a:rPr lang="en-US" dirty="0" smtClean="0"/>
              <a:t>:</a:t>
            </a:r>
            <a:endParaRPr lang="en-US" dirty="0" smtClean="0">
              <a:latin typeface="Courier10 BT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books[0].name</a:t>
            </a:r>
          </a:p>
          <a:p>
            <a:r>
              <a:rPr lang="en-US" dirty="0" smtClean="0"/>
              <a:t>Access this field in the first element of </a:t>
            </a:r>
            <a:r>
              <a:rPr lang="en-US" dirty="0" smtClean="0">
                <a:latin typeface="Courier10 BT" pitchFamily="49" charset="0"/>
              </a:rPr>
              <a:t>Book</a:t>
            </a:r>
            <a:r>
              <a:rPr lang="en-US" dirty="0" smtClean="0"/>
              <a:t> using </a:t>
            </a:r>
            <a:r>
              <a:rPr lang="en-US" dirty="0" err="1" smtClean="0"/>
              <a:t>accessor</a:t>
            </a:r>
            <a:r>
              <a:rPr lang="en-US" dirty="0" smtClean="0"/>
              <a:t> method </a:t>
            </a:r>
            <a:r>
              <a:rPr lang="en-US" dirty="0" err="1" smtClean="0">
                <a:latin typeface="Courier10 BT"/>
              </a:rPr>
              <a:t>getName</a:t>
            </a:r>
            <a:r>
              <a:rPr lang="en-US" dirty="0" smtClean="0"/>
              <a:t> </a:t>
            </a:r>
            <a:r>
              <a:rPr lang="en-US" dirty="0" smtClean="0">
                <a:latin typeface="Courier10 BT"/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latin typeface="Courier10 BT"/>
              </a:rPr>
              <a:t>Book</a:t>
            </a:r>
            <a:r>
              <a:rPr lang="en-US" dirty="0" smtClean="0"/>
              <a:t>:</a:t>
            </a:r>
            <a:endParaRPr lang="en-US" dirty="0" smtClean="0">
              <a:latin typeface="Courier10 BT"/>
            </a:endParaRP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books[0].</a:t>
            </a:r>
            <a:r>
              <a:rPr lang="en-US" sz="1800" dirty="0" err="1" smtClean="0">
                <a:latin typeface="Courier10 BT" pitchFamily="49" charset="0"/>
              </a:rPr>
              <a:t>getName</a:t>
            </a:r>
            <a:r>
              <a:rPr lang="en-US" sz="1800" dirty="0" smtClean="0">
                <a:latin typeface="Courier10 BT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online catalogue of paintings. The </a:t>
            </a:r>
            <a:r>
              <a:rPr lang="en-US" dirty="0" smtClean="0">
                <a:latin typeface="Courier10 BT" pitchFamily="49" charset="0"/>
              </a:rPr>
              <a:t>Painting</a:t>
            </a:r>
            <a:r>
              <a:rPr lang="en-US" dirty="0" smtClean="0"/>
              <a:t> class is defined as: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362200"/>
            <a:ext cx="5486400" cy="3785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Painting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private String name;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private String artist;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private int year;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constructor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Painting(String name, String artist, int year)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this.name = name;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this.artist</a:t>
            </a:r>
            <a:r>
              <a:rPr lang="en-US" sz="1600" dirty="0" smtClean="0">
                <a:latin typeface="Courier10 BT" pitchFamily="49" charset="0"/>
              </a:rPr>
              <a:t> = artist;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this.year</a:t>
            </a:r>
            <a:r>
              <a:rPr lang="en-US" sz="1600" dirty="0" smtClean="0">
                <a:latin typeface="Courier10 BT" pitchFamily="49" charset="0"/>
              </a:rPr>
              <a:t> = year;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code for methods </a:t>
            </a:r>
            <a:r>
              <a:rPr lang="en-US" sz="1600" dirty="0" err="1" smtClean="0">
                <a:latin typeface="Courier10 BT" pitchFamily="49" charset="0"/>
              </a:rPr>
              <a:t>getName</a:t>
            </a:r>
            <a:r>
              <a:rPr lang="en-US" sz="1600" dirty="0" smtClean="0">
                <a:latin typeface="Courier10 BT" pitchFamily="49" charset="0"/>
              </a:rPr>
              <a:t>(), </a:t>
            </a:r>
            <a:r>
              <a:rPr lang="en-US" sz="1600" dirty="0" err="1" smtClean="0">
                <a:latin typeface="Courier10 BT" pitchFamily="49" charset="0"/>
              </a:rPr>
              <a:t>getArtist</a:t>
            </a:r>
            <a:r>
              <a:rPr lang="en-US" sz="1600" dirty="0" smtClean="0">
                <a:latin typeface="Courier10 BT" pitchFamily="49" charset="0"/>
              </a:rPr>
              <a:t>(), and </a:t>
            </a:r>
            <a:r>
              <a:rPr lang="en-US" sz="1600" dirty="0" err="1" smtClean="0">
                <a:latin typeface="Courier10 BT" pitchFamily="49" charset="0"/>
              </a:rPr>
              <a:t>getYear</a:t>
            </a:r>
            <a:r>
              <a:rPr lang="en-US" sz="1600" dirty="0" smtClean="0">
                <a:latin typeface="Courier10 BT" pitchFamily="49" charset="0"/>
              </a:rPr>
              <a:t>()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called </a:t>
            </a:r>
            <a:r>
              <a:rPr lang="en-US" sz="2000" dirty="0" smtClean="0">
                <a:latin typeface="Courier10 BT" pitchFamily="49" charset="0"/>
              </a:rPr>
              <a:t>catalog</a:t>
            </a:r>
            <a:r>
              <a:rPr lang="en-US" dirty="0" smtClean="0"/>
              <a:t> to store information about three paintings: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Painting[] catalog = new Painting[3];</a:t>
            </a:r>
          </a:p>
          <a:p>
            <a:r>
              <a:rPr lang="en-US" dirty="0" smtClean="0"/>
              <a:t>Insert information about three paintings into this array: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276600"/>
            <a:ext cx="67818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catalog[0] = new Painting("Impression, Sunrise", "Claude Monet", 1873);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catalog[1] = new Painting("Mona Lisa", "Leonardo </a:t>
            </a:r>
            <a:r>
              <a:rPr lang="en-US" sz="1600" dirty="0" err="1" smtClean="0">
                <a:latin typeface="Courier10 BT" pitchFamily="49" charset="0"/>
              </a:rPr>
              <a:t>da</a:t>
            </a:r>
            <a:r>
              <a:rPr lang="en-US" sz="1600" dirty="0" smtClean="0">
                <a:latin typeface="Courier10 BT" pitchFamily="49" charset="0"/>
              </a:rPr>
              <a:t> Vinci", 1505);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catalog[2] = new Painting("Three Musicians", "Pablo Picasso", 1921);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how the array </a:t>
            </a:r>
            <a:r>
              <a:rPr lang="en-US" sz="2000" dirty="0" smtClean="0">
                <a:latin typeface="Courier10 BT" pitchFamily="49" charset="0"/>
              </a:rPr>
              <a:t>catalog</a:t>
            </a:r>
            <a:r>
              <a:rPr lang="en-US" dirty="0" smtClean="0"/>
              <a:t> looks after the information is stored in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an enhanced </a:t>
            </a:r>
            <a:r>
              <a:rPr lang="en-US" sz="2000" dirty="0" smtClean="0">
                <a:latin typeface="Courier10 BT" pitchFamily="49" charset="0"/>
              </a:rPr>
              <a:t>for</a:t>
            </a:r>
            <a:r>
              <a:rPr lang="en-US" dirty="0" smtClean="0"/>
              <a:t> loop print out the name and artist of each painting stored in the array </a:t>
            </a:r>
            <a:r>
              <a:rPr lang="en-US" sz="2000" dirty="0" smtClean="0">
                <a:latin typeface="Courier10 BT" pitchFamily="49" charset="0"/>
              </a:rPr>
              <a:t>catalog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620000" cy="5847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for (Painting p : catalog)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("Painting name = " +</a:t>
            </a:r>
            <a:r>
              <a:rPr lang="en-US" sz="1600" dirty="0" err="1" smtClean="0">
                <a:latin typeface="Courier10 BT" pitchFamily="49" charset="0"/>
              </a:rPr>
              <a:t>p.getName</a:t>
            </a:r>
            <a:r>
              <a:rPr lang="en-US" sz="1600" dirty="0" smtClean="0">
                <a:latin typeface="Courier10 BT" pitchFamily="49" charset="0"/>
              </a:rPr>
              <a:t>() +" Artist = " +</a:t>
            </a:r>
            <a:r>
              <a:rPr lang="en-US" sz="1600" dirty="0" err="1" smtClean="0">
                <a:latin typeface="Courier10 BT" pitchFamily="49" charset="0"/>
              </a:rPr>
              <a:t>p.getArtist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49120"/>
            <a:ext cx="5562600" cy="136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multi-dimensional array contains several rows and columns. </a:t>
            </a:r>
          </a:p>
          <a:p>
            <a:r>
              <a:rPr lang="en-US" dirty="0" smtClean="0"/>
              <a:t>A two-dimensional array with four rows and three columns: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element in this array has two indices, where the first index is the </a:t>
            </a:r>
            <a:r>
              <a:rPr lang="en-US" i="1" dirty="0" smtClean="0"/>
              <a:t>row</a:t>
            </a:r>
            <a:r>
              <a:rPr lang="en-US" dirty="0" smtClean="0"/>
              <a:t> number and the second is the </a:t>
            </a:r>
            <a:r>
              <a:rPr lang="en-US" i="1" dirty="0" smtClean="0"/>
              <a:t>column</a:t>
            </a:r>
            <a:r>
              <a:rPr lang="en-US" dirty="0" smtClean="0"/>
              <a:t> number.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6481"/>
            <a:ext cx="2362200" cy="2897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a two-dimensional array named </a:t>
            </a:r>
            <a:r>
              <a:rPr lang="en-US" sz="2000" dirty="0" smtClean="0">
                <a:latin typeface="Courier10 BT" pitchFamily="49" charset="0"/>
              </a:rPr>
              <a:t>a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int[][] a;</a:t>
            </a:r>
          </a:p>
          <a:p>
            <a:r>
              <a:rPr lang="en-US" dirty="0" smtClean="0"/>
              <a:t>Create the array: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 a = new int[10][3];  // a has 10 rows and 3 columns</a:t>
            </a:r>
          </a:p>
          <a:p>
            <a:r>
              <a:rPr lang="en-US" dirty="0" smtClean="0"/>
              <a:t>It is not necessary to give the number of </a:t>
            </a:r>
            <a:r>
              <a:rPr lang="en-US" dirty="0" smtClean="0">
                <a:solidFill>
                  <a:srgbClr val="0070C0"/>
                </a:solidFill>
              </a:rPr>
              <a:t>columns</a:t>
            </a:r>
            <a:r>
              <a:rPr lang="en-US" dirty="0" smtClean="0"/>
              <a:t>, but not specifying the number of </a:t>
            </a:r>
            <a:r>
              <a:rPr lang="en-US" dirty="0" smtClean="0">
                <a:solidFill>
                  <a:srgbClr val="0070C0"/>
                </a:solidFill>
              </a:rPr>
              <a:t>rows</a:t>
            </a:r>
            <a:r>
              <a:rPr lang="en-US" dirty="0" smtClean="0"/>
              <a:t> causes a compilation error: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114800"/>
            <a:ext cx="48768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a = new int[5][]; // okay, array has 5 rows</a:t>
            </a:r>
          </a:p>
          <a:p>
            <a:pPr marL="66675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a = new int[][3];</a:t>
            </a:r>
            <a:r>
              <a:rPr lang="en-US" sz="1600" dirty="0" smtClean="0">
                <a:latin typeface="Courier10 BT" pitchFamily="49" charset="0"/>
              </a:rPr>
              <a:t> // error, number of rows missing</a:t>
            </a:r>
          </a:p>
          <a:p>
            <a:pPr marL="66675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a = new int[][];  </a:t>
            </a:r>
            <a:r>
              <a:rPr lang="en-US" sz="1600" dirty="0" smtClean="0">
                <a:latin typeface="Courier10 BT" pitchFamily="49" charset="0"/>
              </a:rPr>
              <a:t>// error, number of rows missing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Creating and using Arrays</a:t>
            </a:r>
          </a:p>
          <a:p>
            <a:r>
              <a:rPr lang="en-US" sz="2300" dirty="0" smtClean="0"/>
              <a:t>Multidimensional Arrays</a:t>
            </a:r>
          </a:p>
          <a:p>
            <a:r>
              <a:rPr lang="en-US" sz="2300" dirty="0" smtClean="0"/>
              <a:t>The </a:t>
            </a:r>
            <a:r>
              <a:rPr lang="en-US" sz="2300" dirty="0" smtClean="0">
                <a:latin typeface="Courier10 BT" pitchFamily="49" charset="0"/>
              </a:rPr>
              <a:t>Arrays</a:t>
            </a:r>
            <a:r>
              <a:rPr lang="en-US" sz="2300" dirty="0" smtClean="0"/>
              <a:t> Class</a:t>
            </a:r>
          </a:p>
          <a:p>
            <a:r>
              <a:rPr lang="en-US" sz="2300" dirty="0" err="1" smtClean="0"/>
              <a:t>Enums</a:t>
            </a:r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err="1" smtClean="0">
                <a:latin typeface="Courier10 BT" pitchFamily="49" charset="0"/>
              </a:rPr>
              <a:t>ArrayList</a:t>
            </a:r>
            <a:r>
              <a:rPr lang="en-US" sz="2300" dirty="0" smtClean="0"/>
              <a:t> Class</a:t>
            </a:r>
          </a:p>
          <a:p>
            <a:r>
              <a:rPr lang="en-US" sz="2300" dirty="0" smtClean="0"/>
              <a:t>Strings and The </a:t>
            </a:r>
            <a:r>
              <a:rPr lang="en-US" sz="2300" dirty="0" err="1" smtClean="0">
                <a:latin typeface="Courier10 BT" pitchFamily="49" charset="0"/>
              </a:rPr>
              <a:t>StringBuilder</a:t>
            </a:r>
            <a:r>
              <a:rPr lang="en-US" sz="2300" dirty="0" smtClean="0"/>
              <a:t> Class</a:t>
            </a:r>
          </a:p>
          <a:p>
            <a:r>
              <a:rPr lang="en-US" sz="2300" dirty="0" smtClean="0"/>
              <a:t>Primitive Wrapper Classes</a:t>
            </a:r>
          </a:p>
          <a:p>
            <a:r>
              <a:rPr lang="en-US" sz="2300" dirty="0" smtClean="0"/>
              <a:t>Command Line Arguments</a:t>
            </a:r>
          </a:p>
          <a:p>
            <a:r>
              <a:rPr lang="en-US" sz="2300" dirty="0" smtClean="0"/>
              <a:t>The Crystals Game</a:t>
            </a:r>
          </a:p>
          <a:p>
            <a:r>
              <a:rPr lang="en-US" sz="2300" dirty="0" smtClean="0"/>
              <a:t>Computers in Science: Human DNA</a:t>
            </a:r>
          </a:p>
          <a:p>
            <a:r>
              <a:rPr lang="en-US" sz="2300" dirty="0" smtClean="0"/>
              <a:t> Summary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Two-dimensional Arrays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an initializer list: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30480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int[][] </a:t>
            </a:r>
            <a:r>
              <a:rPr lang="en-US" sz="1600" dirty="0" err="1" smtClean="0">
                <a:latin typeface="Courier10 BT" pitchFamily="49" charset="0"/>
              </a:rPr>
              <a:t>numArray</a:t>
            </a:r>
            <a:r>
              <a:rPr lang="en-US" sz="1600" dirty="0" smtClean="0">
                <a:latin typeface="Courier10 BT" pitchFamily="49" charset="0"/>
              </a:rPr>
              <a:t> = { {0, 1, 2},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	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             {3, 4, 5},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                       {6, 7, 8},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                       {9, 10, 11}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           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24000"/>
            <a:ext cx="2419204" cy="296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nested </a:t>
            </a:r>
            <a:r>
              <a:rPr lang="en-US" sz="2000" dirty="0" smtClean="0">
                <a:latin typeface="Courier10 BT" pitchFamily="49" charset="0"/>
              </a:rPr>
              <a:t>for</a:t>
            </a:r>
            <a:r>
              <a:rPr lang="en-US" dirty="0" smtClean="0"/>
              <a:t> loop increment the values of all elements in </a:t>
            </a:r>
            <a:r>
              <a:rPr lang="en-US" sz="2000" dirty="0" err="1" smtClean="0">
                <a:latin typeface="Courier10 BT" pitchFamily="49" charset="0"/>
              </a:rPr>
              <a:t>numArray</a:t>
            </a:r>
            <a:r>
              <a:rPr lang="en-US" dirty="0" smtClean="0"/>
              <a:t> (see slide 20) by 5.</a:t>
            </a:r>
          </a:p>
          <a:p>
            <a:r>
              <a:rPr lang="en-US" dirty="0" smtClean="0"/>
              <a:t>Solution: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43434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for (int row = 0; row &lt; 4; row++)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for (int column = 0; column &lt; 3; column++)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numArray</a:t>
            </a:r>
            <a:r>
              <a:rPr lang="en-US" sz="1600" dirty="0" smtClean="0">
                <a:latin typeface="Courier10 BT" pitchFamily="49" charset="0"/>
              </a:rPr>
              <a:t>[row][column] += 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Crystals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create patterns on a grid of squares by taking turns to color individual squares on the grid. </a:t>
            </a:r>
          </a:p>
          <a:p>
            <a:r>
              <a:rPr lang="en-US" dirty="0" smtClean="0"/>
              <a:t>Each colored square is called an </a:t>
            </a:r>
            <a:r>
              <a:rPr lang="en-US" b="1" dirty="0" smtClean="0"/>
              <a:t>atom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crystal consists of a group of atoms such that each atom is joined to at least one other atom along one </a:t>
            </a:r>
            <a:r>
              <a:rPr lang="en-US" i="1" dirty="0" smtClean="0"/>
              <a:t>side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perfect</a:t>
            </a:r>
            <a:r>
              <a:rPr lang="en-US" dirty="0" smtClean="0"/>
              <a:t> crystal must have the following properties:</a:t>
            </a:r>
          </a:p>
          <a:p>
            <a:pPr lvl="1"/>
            <a:r>
              <a:rPr lang="en-US" dirty="0" smtClean="0"/>
              <a:t>contain at least </a:t>
            </a:r>
            <a:r>
              <a:rPr lang="en-US" dirty="0" smtClean="0">
                <a:solidFill>
                  <a:srgbClr val="0070C0"/>
                </a:solidFill>
              </a:rPr>
              <a:t>four</a:t>
            </a:r>
            <a:r>
              <a:rPr lang="en-US" dirty="0" smtClean="0"/>
              <a:t> atoms 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>
                <a:solidFill>
                  <a:srgbClr val="0070C0"/>
                </a:solidFill>
              </a:rPr>
              <a:t>symmetrical</a:t>
            </a:r>
            <a:endParaRPr lang="en-US" dirty="0" smtClean="0"/>
          </a:p>
          <a:p>
            <a:pPr lvl="1"/>
            <a:r>
              <a:rPr lang="en-US" dirty="0" smtClean="0"/>
              <a:t>not contain any </a:t>
            </a:r>
            <a:r>
              <a:rPr lang="en-US" dirty="0" smtClean="0">
                <a:solidFill>
                  <a:srgbClr val="0070C0"/>
                </a:solidFill>
              </a:rPr>
              <a:t>holes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Crystals Game: Examples of Crystals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0729"/>
            <a:ext cx="1600200" cy="2168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70" y="1219200"/>
            <a:ext cx="1570630" cy="2128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70" y="3848033"/>
            <a:ext cx="1723030" cy="2212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28" y="1263802"/>
            <a:ext cx="1156272" cy="2088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6" y="3727904"/>
            <a:ext cx="1310754" cy="2368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70" y="3890117"/>
            <a:ext cx="1570630" cy="2128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486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(a), (c), and (f) are perfect crystals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Storing a Crystal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crystal can be stored in a two-dimensional array (we call </a:t>
            </a:r>
            <a:r>
              <a:rPr lang="en-US" dirty="0" err="1" smtClean="0"/>
              <a:t>thid</a:t>
            </a:r>
            <a:r>
              <a:rPr lang="en-US" dirty="0" smtClean="0"/>
              <a:t> array </a:t>
            </a:r>
            <a:r>
              <a:rPr lang="en-US" sz="2000" dirty="0" smtClean="0">
                <a:latin typeface="Courier10 BT" pitchFamily="49" charset="0"/>
              </a:rPr>
              <a:t>grid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an atom is present in the grid, it is stored as a 1 in the corresponding position in the array.</a:t>
            </a:r>
          </a:p>
          <a:p>
            <a:pPr lvl="1"/>
            <a:r>
              <a:rPr lang="en-US" dirty="0" smtClean="0"/>
              <a:t>Otherwise, a 0 is stored in that array location.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18636"/>
            <a:ext cx="2411844" cy="3005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83614"/>
            <a:ext cx="2404771" cy="2807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Checking a Crystal for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pattern in array (on previous slide) is symmetrical about horizontal, vertical and two diagonal lines.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70C0"/>
                </a:solidFill>
              </a:rPr>
              <a:t>vertical</a:t>
            </a:r>
            <a:r>
              <a:rPr lang="en-US" dirty="0" smtClean="0"/>
              <a:t> symmetry: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grid[0][0] == grid[0][4]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grid[0][1] == grid[0][3] 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grid[1][0] == grid[1][4] 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grid[1][1] == grid[1][3]</a:t>
            </a:r>
            <a:r>
              <a:rPr lang="en-US" sz="1900" dirty="0" smtClean="0"/>
              <a:t>, and so on.</a:t>
            </a:r>
          </a:p>
          <a:p>
            <a:r>
              <a:rPr lang="en-US" dirty="0" smtClean="0"/>
              <a:t>Check for vertical symmetry in </a:t>
            </a:r>
            <a:r>
              <a:rPr lang="en-US" sz="2100" dirty="0" smtClean="0">
                <a:latin typeface="Courier10 BT" pitchFamily="49" charset="0"/>
              </a:rPr>
              <a:t>grid</a:t>
            </a:r>
            <a:r>
              <a:rPr lang="en-US" dirty="0" smtClean="0"/>
              <a:t> with </a:t>
            </a:r>
            <a:r>
              <a:rPr lang="en-US" sz="1800" dirty="0" smtClean="0">
                <a:latin typeface="Courier10 BT" pitchFamily="49" charset="0"/>
              </a:rPr>
              <a:t>width</a:t>
            </a:r>
            <a:r>
              <a:rPr lang="en-US" dirty="0" smtClean="0"/>
              <a:t> + 1 columns and rows:</a:t>
            </a:r>
          </a:p>
          <a:p>
            <a:pPr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r>
              <a:rPr lang="en-US" dirty="0" smtClean="0"/>
              <a:t>Similarly, formulate equations  to check for other types of symmetry.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191000"/>
            <a:ext cx="50292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for (int row = 0; row &lt;= width; row++)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for (int column = 0; column &lt;= width; column++)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if (grid[row][column] != grid[row][width - column])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 return false;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as Arguments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can be passed as arguments to a method.</a:t>
            </a:r>
          </a:p>
          <a:p>
            <a:r>
              <a:rPr lang="en-US" dirty="0" smtClean="0"/>
              <a:t>Like other objects, arrays are also passed by reference.</a:t>
            </a:r>
          </a:p>
          <a:p>
            <a:r>
              <a:rPr lang="en-US" dirty="0" smtClean="0"/>
              <a:t>The contents of the array can be modified in that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output?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981200"/>
            <a:ext cx="4572000" cy="42780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TestArray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print(</a:t>
            </a:r>
            <a:r>
              <a:rPr lang="en-US" sz="1600" b="1" dirty="0" smtClean="0">
                <a:latin typeface="Courier10 BT" pitchFamily="49" charset="0"/>
              </a:rPr>
              <a:t>int[] array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for (int value : array)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(value);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increment(</a:t>
            </a:r>
            <a:r>
              <a:rPr lang="en-US" sz="1600" b="1" dirty="0" smtClean="0">
                <a:latin typeface="Courier10 BT" pitchFamily="49" charset="0"/>
              </a:rPr>
              <a:t>int[] array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for 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= 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&lt; </a:t>
            </a:r>
            <a:r>
              <a:rPr lang="en-US" sz="1600" dirty="0" err="1" smtClean="0">
                <a:latin typeface="Courier10 BT" pitchFamily="49" charset="0"/>
              </a:rPr>
              <a:t>array.length</a:t>
            </a:r>
            <a:r>
              <a:rPr lang="en-US" sz="1600" dirty="0" smtClean="0">
                <a:latin typeface="Courier10 BT" pitchFamily="49" charset="0"/>
              </a:rPr>
              <a:t>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++)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array[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]++; // add 1 to data value at index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int[] </a:t>
            </a:r>
            <a:r>
              <a:rPr lang="en-US" sz="1600" dirty="0" err="1" smtClean="0">
                <a:latin typeface="Courier10 BT" pitchFamily="49" charset="0"/>
              </a:rPr>
              <a:t>newArray</a:t>
            </a:r>
            <a:r>
              <a:rPr lang="en-US" sz="1600" dirty="0" smtClean="0">
                <a:latin typeface="Courier10 BT" pitchFamily="49" charset="0"/>
              </a:rPr>
              <a:t> = {10, -9, 8, -7, 6};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TestArray.increment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newArray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TestArray.print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newArray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Arrays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Defined in the </a:t>
            </a:r>
            <a:r>
              <a:rPr lang="en-US" sz="2000" dirty="0" err="1" smtClean="0">
                <a:latin typeface="Courier10 BT" pitchFamily="49" charset="0"/>
              </a:rPr>
              <a:t>java.util</a:t>
            </a:r>
            <a:r>
              <a:rPr lang="en-US" dirty="0" smtClean="0"/>
              <a:t> package.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Contains overloaded versions of these methods with arguments of type </a:t>
            </a:r>
            <a:r>
              <a:rPr lang="en-US" sz="1900" dirty="0" smtClean="0">
                <a:latin typeface="Courier10 BT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sz="1900" dirty="0" smtClean="0">
                <a:latin typeface="Courier10 BT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sz="1900" dirty="0" smtClean="0">
                <a:latin typeface="Courier10 BT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sz="1900" dirty="0" smtClean="0">
                <a:latin typeface="Courier10 BT" pitchFamily="49" charset="0"/>
              </a:rPr>
              <a:t>double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44" y="2133600"/>
            <a:ext cx="5829756" cy="305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an integer array and use the sort method of the </a:t>
            </a:r>
            <a:r>
              <a:rPr lang="en-US" sz="2000" dirty="0" smtClean="0">
                <a:latin typeface="Courier10 BT" pitchFamily="49" charset="0"/>
              </a:rPr>
              <a:t>Arrays</a:t>
            </a:r>
            <a:r>
              <a:rPr lang="en-US" dirty="0" smtClean="0"/>
              <a:t> class to sort its elements in ascending order. Print out the resulting array.</a:t>
            </a:r>
          </a:p>
          <a:p>
            <a:pPr>
              <a:buNone/>
            </a:pPr>
            <a:r>
              <a:rPr lang="en-US" dirty="0" smtClean="0"/>
              <a:t>Solution: The program to sort the elements is:</a:t>
            </a:r>
          </a:p>
          <a:p>
            <a:pPr lvl="1">
              <a:buNone/>
            </a:pPr>
            <a:endParaRPr lang="en-US" sz="17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4495800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program output is:</a:t>
            </a:r>
          </a:p>
          <a:p>
            <a:pPr lvl="1">
              <a:buNone/>
            </a:pPr>
            <a:r>
              <a:rPr lang="en-US" sz="1200" dirty="0" smtClean="0"/>
              <a:t>-9</a:t>
            </a:r>
          </a:p>
          <a:p>
            <a:pPr lvl="1">
              <a:buNone/>
            </a:pPr>
            <a:r>
              <a:rPr lang="en-US" sz="1200" dirty="0" smtClean="0"/>
              <a:t>-7</a:t>
            </a:r>
          </a:p>
          <a:p>
            <a:pPr lvl="1">
              <a:buNone/>
            </a:pPr>
            <a:r>
              <a:rPr lang="en-US" sz="1200" dirty="0" smtClean="0"/>
              <a:t>6</a:t>
            </a:r>
          </a:p>
          <a:p>
            <a:pPr lvl="1">
              <a:buNone/>
            </a:pPr>
            <a:r>
              <a:rPr lang="en-US" sz="1200" dirty="0" smtClean="0"/>
              <a:t>8</a:t>
            </a:r>
          </a:p>
          <a:p>
            <a:pPr lvl="1">
              <a:buNone/>
            </a:pPr>
            <a:r>
              <a:rPr lang="en-US" sz="1200" dirty="0" smtClean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76600"/>
            <a:ext cx="4038600" cy="27084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import </a:t>
            </a:r>
            <a:r>
              <a:rPr lang="en-US" sz="1700" dirty="0" err="1" smtClean="0">
                <a:latin typeface="Courier10 BT" pitchFamily="49" charset="0"/>
              </a:rPr>
              <a:t>java.util.Arrays</a:t>
            </a:r>
            <a:r>
              <a:rPr lang="en-US" sz="1700" dirty="0" smtClean="0">
                <a:latin typeface="Courier10 BT" pitchFamily="49" charset="0"/>
              </a:rPr>
              <a:t>;</a:t>
            </a:r>
            <a:endParaRPr lang="en-US" sz="1700" dirty="0" smtClean="0"/>
          </a:p>
          <a:p>
            <a:pPr marL="4763" lvl="1">
              <a:buNone/>
            </a:pPr>
            <a:endParaRPr lang="en-US" sz="17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public class </a:t>
            </a:r>
            <a:r>
              <a:rPr lang="en-US" sz="1700" dirty="0" err="1" smtClean="0">
                <a:latin typeface="Courier10 BT" pitchFamily="49" charset="0"/>
              </a:rPr>
              <a:t>TestArray</a:t>
            </a:r>
            <a:r>
              <a:rPr lang="en-US" sz="17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public static void main(String[] </a:t>
            </a:r>
            <a:r>
              <a:rPr lang="en-US" sz="1700" dirty="0" err="1" smtClean="0">
                <a:latin typeface="Courier10 BT" pitchFamily="49" charset="0"/>
              </a:rPr>
              <a:t>args</a:t>
            </a:r>
            <a:r>
              <a:rPr lang="en-US" sz="17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  int[] </a:t>
            </a:r>
            <a:r>
              <a:rPr lang="en-US" sz="1700" dirty="0" err="1" smtClean="0">
                <a:latin typeface="Courier10 BT" pitchFamily="49" charset="0"/>
              </a:rPr>
              <a:t>arr</a:t>
            </a:r>
            <a:r>
              <a:rPr lang="en-US" sz="1700" dirty="0" smtClean="0">
                <a:latin typeface="Courier10 BT" pitchFamily="49" charset="0"/>
              </a:rPr>
              <a:t> = {10, -9, 8, -7, 6};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  </a:t>
            </a:r>
            <a:r>
              <a:rPr lang="en-US" sz="1700" dirty="0" err="1" smtClean="0">
                <a:latin typeface="Courier10 BT" pitchFamily="49" charset="0"/>
              </a:rPr>
              <a:t>Arrays.sort</a:t>
            </a:r>
            <a:r>
              <a:rPr lang="en-US" sz="1700" dirty="0" smtClean="0">
                <a:latin typeface="Courier10 BT" pitchFamily="49" charset="0"/>
              </a:rPr>
              <a:t>(</a:t>
            </a:r>
            <a:r>
              <a:rPr lang="en-US" sz="1700" dirty="0" err="1" smtClean="0">
                <a:latin typeface="Courier10 BT" pitchFamily="49" charset="0"/>
              </a:rPr>
              <a:t>arr</a:t>
            </a:r>
            <a:r>
              <a:rPr lang="en-US" sz="1700" dirty="0" smtClean="0">
                <a:latin typeface="Courier10 BT" pitchFamily="49" charset="0"/>
              </a:rPr>
              <a:t>);		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  for (int value : </a:t>
            </a:r>
            <a:r>
              <a:rPr lang="en-US" sz="1700" dirty="0" err="1" smtClean="0">
                <a:latin typeface="Courier10 BT" pitchFamily="49" charset="0"/>
              </a:rPr>
              <a:t>arr</a:t>
            </a:r>
            <a:r>
              <a:rPr lang="en-US" sz="1700" dirty="0" smtClean="0">
                <a:latin typeface="Courier10 BT" pitchFamily="49" charset="0"/>
              </a:rPr>
              <a:t>) 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    </a:t>
            </a:r>
            <a:r>
              <a:rPr lang="en-US" sz="1700" dirty="0" err="1" smtClean="0">
                <a:latin typeface="Courier10 BT" pitchFamily="49" charset="0"/>
              </a:rPr>
              <a:t>System.out.println</a:t>
            </a:r>
            <a:r>
              <a:rPr lang="en-US" sz="1700" dirty="0" smtClean="0">
                <a:latin typeface="Courier10 BT" pitchFamily="49" charset="0"/>
              </a:rPr>
              <a:t>(value);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7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used to store related data in a program, such as numbers, characters, strings or objects. </a:t>
            </a:r>
          </a:p>
          <a:p>
            <a:r>
              <a:rPr lang="en-US" dirty="0" smtClean="0"/>
              <a:t>Advantage is that we can use a single name to reference all the data in the array.</a:t>
            </a:r>
          </a:p>
          <a:p>
            <a:r>
              <a:rPr lang="en-US" dirty="0" smtClean="0"/>
              <a:t>An array has a </a:t>
            </a:r>
            <a:r>
              <a:rPr lang="en-US" i="1" dirty="0" smtClean="0"/>
              <a:t>fixed</a:t>
            </a:r>
            <a:r>
              <a:rPr lang="en-US" dirty="0" smtClean="0"/>
              <a:t> size that is decided when the array is created.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6200"/>
            <a:ext cx="1358138" cy="251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00"/>
            <a:ext cx="1371600" cy="253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28479"/>
            <a:ext cx="5029200" cy="86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classes, an </a:t>
            </a:r>
            <a:r>
              <a:rPr lang="en-US" b="1" dirty="0" err="1" smtClean="0"/>
              <a:t>enum</a:t>
            </a:r>
            <a:r>
              <a:rPr lang="en-US" dirty="0" smtClean="0"/>
              <a:t> creates a new reference type.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can contain fields and methods. </a:t>
            </a:r>
          </a:p>
          <a:p>
            <a:r>
              <a:rPr lang="en-US" dirty="0" smtClean="0"/>
              <a:t>There are two important differences from classes: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contains a fixed </a:t>
            </a:r>
            <a:r>
              <a:rPr lang="en-US" i="1" dirty="0" smtClean="0"/>
              <a:t>array</a:t>
            </a:r>
            <a:r>
              <a:rPr lang="en-US" dirty="0" smtClean="0"/>
              <a:t> of </a:t>
            </a:r>
            <a:r>
              <a:rPr lang="en-US" i="1" dirty="0" err="1" smtClean="0"/>
              <a:t>enum</a:t>
            </a:r>
            <a:r>
              <a:rPr lang="en-US" i="1" dirty="0" smtClean="0"/>
              <a:t>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implicitly extends the </a:t>
            </a:r>
            <a:r>
              <a:rPr lang="en-US" sz="1800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class in the </a:t>
            </a:r>
            <a:r>
              <a:rPr lang="en-US" sz="1800" dirty="0" err="1" smtClean="0">
                <a:latin typeface="Courier10 BT" pitchFamily="49" charset="0"/>
              </a:rPr>
              <a:t>java.lang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enum</a:t>
            </a:r>
            <a:r>
              <a:rPr lang="en-US" dirty="0" smtClean="0"/>
              <a:t> can contain only </a:t>
            </a:r>
            <a:r>
              <a:rPr lang="en-US" b="1" dirty="0" err="1" smtClean="0"/>
              <a:t>enum</a:t>
            </a:r>
            <a:r>
              <a:rPr lang="en-US" b="1" dirty="0" smtClean="0"/>
              <a:t> objects </a:t>
            </a:r>
            <a:r>
              <a:rPr lang="en-US" dirty="0" smtClean="0"/>
              <a:t>(usually called </a:t>
            </a:r>
            <a:r>
              <a:rPr lang="en-US" b="1" dirty="0" err="1" smtClean="0"/>
              <a:t>enum</a:t>
            </a:r>
            <a:r>
              <a:rPr lang="en-US" b="1" dirty="0" smtClean="0"/>
              <a:t> constants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Declare an </a:t>
            </a:r>
            <a:r>
              <a:rPr lang="en-US" sz="2000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using the </a:t>
            </a:r>
            <a:r>
              <a:rPr lang="en-US" sz="2000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Example:    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called </a:t>
            </a:r>
            <a:r>
              <a:rPr lang="en-US" sz="1800" dirty="0" err="1" smtClean="0">
                <a:latin typeface="Courier10 BT" pitchFamily="49" charset="0"/>
              </a:rPr>
              <a:t>EnumColor</a:t>
            </a:r>
            <a:r>
              <a:rPr lang="en-US" sz="1800" dirty="0" smtClean="0"/>
              <a:t> with </a:t>
            </a:r>
            <a:r>
              <a:rPr lang="en-US" sz="1800" dirty="0" err="1" smtClean="0"/>
              <a:t>enum</a:t>
            </a:r>
            <a:r>
              <a:rPr lang="en-US" sz="1800" dirty="0" smtClean="0"/>
              <a:t> objects </a:t>
            </a:r>
            <a:r>
              <a:rPr lang="en-US" sz="1800" dirty="0" smtClean="0">
                <a:latin typeface="Courier10 BT" pitchFamily="49" charset="0"/>
              </a:rPr>
              <a:t>RED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CYAN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10 BT" pitchFamily="49" charset="0"/>
              </a:rPr>
              <a:t>MAGENTA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Objects cannot be created outside an </a:t>
            </a:r>
            <a:r>
              <a:rPr lang="en-US" dirty="0" err="1" smtClean="0"/>
              <a:t>enum</a:t>
            </a:r>
            <a:r>
              <a:rPr lang="en-US" dirty="0" smtClean="0"/>
              <a:t> using the </a:t>
            </a:r>
            <a:r>
              <a:rPr lang="en-US" sz="2000" dirty="0" smtClean="0">
                <a:latin typeface="Courier10 BT" pitchFamily="49" charset="0"/>
              </a:rPr>
              <a:t>new</a:t>
            </a:r>
            <a:r>
              <a:rPr lang="en-US" dirty="0" smtClean="0"/>
              <a:t> operator: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10 BT" pitchFamily="49" charset="0"/>
              </a:rPr>
              <a:t>EnumColor</a:t>
            </a: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 e = new </a:t>
            </a:r>
            <a:r>
              <a:rPr lang="en-US" sz="1800" dirty="0" err="1" smtClean="0">
                <a:solidFill>
                  <a:srgbClr val="FF0000"/>
                </a:solidFill>
                <a:latin typeface="Courier10 BT" pitchFamily="49" charset="0"/>
              </a:rPr>
              <a:t>EnumColor</a:t>
            </a: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();  </a:t>
            </a:r>
            <a:r>
              <a:rPr lang="en-US" sz="1800" dirty="0" smtClean="0">
                <a:latin typeface="Courier10 BT" pitchFamily="49" charset="0"/>
              </a:rPr>
              <a:t>// error </a:t>
            </a:r>
          </a:p>
          <a:p>
            <a:r>
              <a:rPr lang="en-US" dirty="0" smtClean="0"/>
              <a:t>Use uppercase letters for </a:t>
            </a:r>
            <a:r>
              <a:rPr lang="en-US" dirty="0" err="1" smtClean="0"/>
              <a:t>enum</a:t>
            </a:r>
            <a:r>
              <a:rPr lang="en-US" dirty="0" smtClean="0"/>
              <a:t>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971800"/>
            <a:ext cx="26670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err="1" smtClean="0">
                <a:latin typeface="Courier10 BT" pitchFamily="49" charset="0"/>
              </a:rPr>
              <a:t>enum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EnumColor</a:t>
            </a:r>
            <a:r>
              <a:rPr lang="en-US" sz="1600" dirty="0" smtClean="0">
                <a:latin typeface="Courier10 BT" pitchFamily="49" charset="0"/>
              </a:rPr>
              <a:t> {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RED,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CYAN,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MAGENTA;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Enums</a:t>
            </a:r>
            <a:r>
              <a:rPr lang="en-US" dirty="0" smtClean="0"/>
              <a:t> inherit the methods of the </a:t>
            </a:r>
            <a:r>
              <a:rPr lang="en-US" sz="2000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Enum</a:t>
            </a:r>
            <a:r>
              <a:rPr lang="en-US" dirty="0" smtClean="0"/>
              <a:t> class is in the </a:t>
            </a:r>
            <a:r>
              <a:rPr lang="en-US" sz="2000" dirty="0" err="1" smtClean="0">
                <a:latin typeface="Courier10 BT" pitchFamily="49" charset="0"/>
              </a:rPr>
              <a:t>java.lang</a:t>
            </a:r>
            <a:r>
              <a:rPr lang="en-US" dirty="0" smtClean="0"/>
              <a:t> package.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ordinal</a:t>
            </a:r>
            <a:r>
              <a:rPr lang="en-US" dirty="0" smtClean="0"/>
              <a:t> is the position of an </a:t>
            </a:r>
            <a:r>
              <a:rPr lang="en-US" dirty="0" err="1" smtClean="0"/>
              <a:t>enum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The first </a:t>
            </a:r>
            <a:r>
              <a:rPr lang="en-US" dirty="0" err="1" smtClean="0"/>
              <a:t>enum</a:t>
            </a:r>
            <a:r>
              <a:rPr lang="en-US" dirty="0" smtClean="0"/>
              <a:t> object in an </a:t>
            </a:r>
            <a:r>
              <a:rPr lang="en-US" dirty="0" err="1" smtClean="0"/>
              <a:t>enum</a:t>
            </a:r>
            <a:r>
              <a:rPr lang="en-US" dirty="0" smtClean="0"/>
              <a:t> is at ordinal 0.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36" y="2895600"/>
            <a:ext cx="6737264" cy="160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code?</a:t>
            </a:r>
          </a:p>
          <a:p>
            <a:pPr lvl="1">
              <a:buNone/>
            </a:pPr>
            <a:endParaRPr lang="en-US" sz="19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endParaRPr lang="en-US" sz="2100" dirty="0" smtClean="0">
              <a:latin typeface="Courier10 BT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CYAN has ordinal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6477000" cy="2554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err="1" smtClean="0">
                <a:latin typeface="Courier10 BT" pitchFamily="49" charset="0"/>
              </a:rPr>
              <a:t>enum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EnumColor</a:t>
            </a:r>
            <a:r>
              <a:rPr lang="en-US" sz="1600" dirty="0" smtClean="0">
                <a:latin typeface="Courier10 BT" pitchFamily="49" charset="0"/>
              </a:rPr>
              <a:t> {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RED,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CYAN,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MAGENTA;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EnumColor</a:t>
            </a:r>
            <a:r>
              <a:rPr lang="en-US" sz="1600" b="1" dirty="0" smtClean="0">
                <a:latin typeface="Courier10 BT" pitchFamily="49" charset="0"/>
              </a:rPr>
              <a:t> color</a:t>
            </a:r>
            <a:r>
              <a:rPr lang="en-US" sz="1600" dirty="0" smtClean="0">
                <a:latin typeface="Courier10 BT" pitchFamily="49" charset="0"/>
              </a:rPr>
              <a:t> = CYAN;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smtClean="0">
                <a:latin typeface="Courier10 BT" pitchFamily="49" charset="0"/>
              </a:rPr>
              <a:t>color.name()</a:t>
            </a:r>
            <a:r>
              <a:rPr lang="en-US" sz="1600" dirty="0" smtClean="0">
                <a:latin typeface="Courier10 BT" pitchFamily="49" charset="0"/>
              </a:rPr>
              <a:t> +" has ordinal "+</a:t>
            </a:r>
            <a:r>
              <a:rPr lang="en-US" sz="1600" b="1" dirty="0" err="1" smtClean="0">
                <a:latin typeface="Courier10 BT" pitchFamily="49" charset="0"/>
              </a:rPr>
              <a:t>color.ordinal</a:t>
            </a:r>
            <a:r>
              <a:rPr lang="en-US" sz="1600" b="1" dirty="0" smtClean="0">
                <a:latin typeface="Courier10 BT" pitchFamily="49" charset="0"/>
              </a:rPr>
              <a:t>()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values()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 that returns an </a:t>
            </a:r>
            <a:r>
              <a:rPr lang="en-US" i="1" dirty="0" smtClean="0"/>
              <a:t>array</a:t>
            </a:r>
            <a:r>
              <a:rPr lang="en-US" dirty="0" smtClean="0"/>
              <a:t> of the objects in the </a:t>
            </a:r>
            <a:r>
              <a:rPr lang="en-US" dirty="0" err="1" smtClean="0"/>
              <a:t>enum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returns an </a:t>
            </a:r>
            <a:r>
              <a:rPr lang="en-US" dirty="0" err="1" smtClean="0"/>
              <a:t>enum</a:t>
            </a:r>
            <a:r>
              <a:rPr lang="en-US" dirty="0" smtClean="0"/>
              <a:t> object with ordinal 0 in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smtClean="0">
                <a:latin typeface="Courier10 BT" pitchFamily="49" charset="0"/>
              </a:rPr>
              <a:t>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e.values</a:t>
            </a:r>
            <a:r>
              <a:rPr lang="en-US" sz="1600" dirty="0" smtClean="0">
                <a:latin typeface="Courier10 BT" pitchFamily="49" charset="0"/>
              </a:rPr>
              <a:t>()[0]</a:t>
            </a:r>
          </a:p>
          <a:p>
            <a:pPr lvl="1"/>
            <a:r>
              <a:rPr lang="en-US" dirty="0" smtClean="0"/>
              <a:t>Prints out the number of objects in the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smtClean="0">
                <a:latin typeface="Courier10 BT" pitchFamily="49" charset="0"/>
              </a:rPr>
              <a:t>e</a:t>
            </a:r>
            <a:r>
              <a:rPr lang="en-US" dirty="0" smtClean="0"/>
              <a:t> using the </a:t>
            </a:r>
            <a:r>
              <a:rPr lang="en-US" sz="1800" dirty="0" smtClean="0">
                <a:latin typeface="Courier10 BT" pitchFamily="49" charset="0"/>
              </a:rPr>
              <a:t>length</a:t>
            </a:r>
            <a:r>
              <a:rPr lang="en-US" dirty="0" smtClean="0"/>
              <a:t> field: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e.values</a:t>
            </a:r>
            <a:r>
              <a:rPr lang="en-US" sz="1600" dirty="0" smtClean="0">
                <a:latin typeface="Courier10 BT" pitchFamily="49" charset="0"/>
              </a:rPr>
              <a:t>().length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program?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program output is:</a:t>
            </a:r>
          </a:p>
          <a:p>
            <a:pPr lvl="1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RED</a:t>
            </a:r>
          </a:p>
          <a:p>
            <a:pPr lvl="1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CYAN</a:t>
            </a:r>
          </a:p>
          <a:p>
            <a:pPr lvl="1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MAGENTA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5029200" cy="2554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err="1" smtClean="0">
                <a:latin typeface="Courier10 BT" pitchFamily="49" charset="0"/>
              </a:rPr>
              <a:t>enum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EnumColor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RED,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CYAN,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MAGENTA;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for 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= 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&lt; </a:t>
            </a:r>
            <a:r>
              <a:rPr lang="en-US" sz="1600" b="1" dirty="0" err="1" smtClean="0">
                <a:latin typeface="Courier10 BT" pitchFamily="49" charset="0"/>
              </a:rPr>
              <a:t>EnumColor.values</a:t>
            </a:r>
            <a:r>
              <a:rPr lang="en-US" sz="1600" b="1" dirty="0" smtClean="0">
                <a:latin typeface="Courier10 BT" pitchFamily="49" charset="0"/>
              </a:rPr>
              <a:t>().length</a:t>
            </a:r>
            <a:r>
              <a:rPr lang="en-US" sz="1600" dirty="0" smtClean="0">
                <a:latin typeface="Courier10 BT" pitchFamily="49" charset="0"/>
              </a:rPr>
              <a:t>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++)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EnumColor.values</a:t>
            </a:r>
            <a:r>
              <a:rPr lang="en-US" sz="1600" b="1" dirty="0" smtClean="0">
                <a:latin typeface="Courier10 BT" pitchFamily="49" charset="0"/>
              </a:rPr>
              <a:t>()[</a:t>
            </a:r>
            <a:r>
              <a:rPr lang="en-US" sz="1600" b="1" dirty="0" err="1" smtClean="0">
                <a:latin typeface="Courier10 BT" pitchFamily="49" charset="0"/>
              </a:rPr>
              <a:t>i</a:t>
            </a:r>
            <a:r>
              <a:rPr lang="en-US" sz="1600" b="1" dirty="0" smtClean="0">
                <a:latin typeface="Courier10 BT" pitchFamily="49" charset="0"/>
              </a:rPr>
              <a:t>]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an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add methods to an </a:t>
            </a:r>
            <a:r>
              <a:rPr lang="en-US" dirty="0" err="1" smtClean="0"/>
              <a:t>enum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enum</a:t>
            </a:r>
            <a:r>
              <a:rPr lang="en-US" dirty="0" smtClean="0"/>
              <a:t> objects inherit these methods.</a:t>
            </a:r>
          </a:p>
          <a:p>
            <a:r>
              <a:rPr lang="en-US" dirty="0"/>
              <a:t>I</a:t>
            </a:r>
            <a:r>
              <a:rPr lang="en-US" dirty="0" smtClean="0"/>
              <a:t>t is necessary for each </a:t>
            </a:r>
            <a:r>
              <a:rPr lang="en-US" dirty="0" err="1" smtClean="0"/>
              <a:t>enum</a:t>
            </a:r>
            <a:r>
              <a:rPr lang="en-US" dirty="0" smtClean="0"/>
              <a:t> object to implement a method</a:t>
            </a:r>
            <a:r>
              <a:rPr lang="en-US" dirty="0"/>
              <a:t> </a:t>
            </a:r>
            <a:r>
              <a:rPr lang="en-US" dirty="0" smtClean="0"/>
              <a:t>declared abstract.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object can also have other methods of its own, that are not present in other </a:t>
            </a:r>
            <a:r>
              <a:rPr lang="en-US" dirty="0" err="1" smtClean="0"/>
              <a:t>enum</a:t>
            </a:r>
            <a:r>
              <a:rPr lang="en-US" dirty="0" smtClean="0"/>
              <a:t> objects.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object cannot define static methods of its own.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</a:t>
            </a:r>
            <a:r>
              <a:rPr lang="en-US" dirty="0" err="1" smtClean="0"/>
              <a:t>Enum</a:t>
            </a:r>
            <a:r>
              <a:rPr lang="en-US" dirty="0" smtClean="0"/>
              <a:t>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enum</a:t>
            </a:r>
            <a:r>
              <a:rPr lang="en-US" dirty="0" smtClean="0"/>
              <a:t> objects implement the abstract method </a:t>
            </a:r>
            <a:r>
              <a:rPr lang="en-US" sz="2000" dirty="0" err="1" smtClean="0">
                <a:latin typeface="Courier10 BT" pitchFamily="49" charset="0"/>
              </a:rPr>
              <a:t>getColor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124200" cy="418576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public </a:t>
            </a:r>
            <a:r>
              <a:rPr lang="en-US" sz="1400" dirty="0" err="1" smtClean="0">
                <a:latin typeface="Courier10 BT" pitchFamily="49" charset="0"/>
              </a:rPr>
              <a:t>enum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EnumColor</a:t>
            </a:r>
            <a:r>
              <a:rPr lang="en-US" sz="1400" dirty="0" smtClean="0">
                <a:latin typeface="Courier10 BT" pitchFamily="49" charset="0"/>
              </a:rPr>
              <a:t> { 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RED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public </a:t>
            </a:r>
            <a:r>
              <a:rPr lang="en-US" sz="1400" b="1" dirty="0" smtClean="0">
                <a:latin typeface="Courier10 BT" pitchFamily="49" charset="0"/>
              </a:rPr>
              <a:t>Color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b="1" dirty="0" smtClean="0">
                <a:latin typeface="Courier10 BT" pitchFamily="49" charset="0"/>
              </a:rPr>
              <a:t>()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return </a:t>
            </a:r>
            <a:r>
              <a:rPr lang="en-US" sz="1400" dirty="0" err="1" smtClean="0">
                <a:latin typeface="Courier10 BT" pitchFamily="49" charset="0"/>
              </a:rPr>
              <a:t>Color.RED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},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CYAN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public </a:t>
            </a:r>
            <a:r>
              <a:rPr lang="en-US" sz="1400" b="1" dirty="0" smtClean="0">
                <a:latin typeface="Courier10 BT" pitchFamily="49" charset="0"/>
              </a:rPr>
              <a:t>Color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b="1" dirty="0" smtClean="0">
                <a:latin typeface="Courier10 BT" pitchFamily="49" charset="0"/>
              </a:rPr>
              <a:t>()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return </a:t>
            </a:r>
            <a:r>
              <a:rPr lang="en-US" sz="1400" dirty="0" err="1" smtClean="0">
                <a:latin typeface="Courier10 BT" pitchFamily="49" charset="0"/>
              </a:rPr>
              <a:t>Color.CYAN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},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MAGENTA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public </a:t>
            </a:r>
            <a:r>
              <a:rPr lang="en-US" sz="1400" b="1" dirty="0" smtClean="0">
                <a:latin typeface="Courier10 BT" pitchFamily="49" charset="0"/>
              </a:rPr>
              <a:t>Color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b="1" dirty="0" smtClean="0">
                <a:latin typeface="Courier10 BT" pitchFamily="49" charset="0"/>
              </a:rPr>
              <a:t>()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return </a:t>
            </a:r>
            <a:r>
              <a:rPr lang="en-US" sz="1400" dirty="0" err="1" smtClean="0">
                <a:latin typeface="Courier10 BT" pitchFamily="49" charset="0"/>
              </a:rPr>
              <a:t>Color.MAGENTA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  <a:r>
              <a:rPr lang="en-US" sz="1400" b="1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	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 abstract Color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b="1" dirty="0" smtClean="0">
                <a:latin typeface="Courier10 BT" pitchFamily="49" charset="0"/>
              </a:rPr>
              <a:t>();</a:t>
            </a: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Fields and Constructors to an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fields and constructors can be added to an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constructors generate the </a:t>
            </a:r>
            <a:r>
              <a:rPr lang="en-US" dirty="0" err="1" smtClean="0"/>
              <a:t>enum</a:t>
            </a:r>
            <a:r>
              <a:rPr lang="en-US" dirty="0" smtClean="0"/>
              <a:t> objects automatically and cannot be invoked by the programmer.</a:t>
            </a:r>
          </a:p>
          <a:p>
            <a:r>
              <a:rPr lang="en-US" dirty="0" smtClean="0"/>
              <a:t>The objects in an </a:t>
            </a:r>
            <a:r>
              <a:rPr lang="en-US" dirty="0" err="1" smtClean="0"/>
              <a:t>enum</a:t>
            </a:r>
            <a:r>
              <a:rPr lang="en-US" dirty="0" smtClean="0"/>
              <a:t> can also be created with arguments.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enum</a:t>
            </a:r>
            <a:r>
              <a:rPr lang="en-US" dirty="0" smtClean="0"/>
              <a:t> constructor can be declared as </a:t>
            </a:r>
            <a:r>
              <a:rPr lang="en-US" sz="2000" dirty="0" smtClean="0">
                <a:latin typeface="Courier10 BT" pitchFamily="49" charset="0"/>
              </a:rPr>
              <a:t>private</a:t>
            </a:r>
            <a:r>
              <a:rPr lang="en-US" dirty="0" smtClean="0"/>
              <a:t> or package-private but not as </a:t>
            </a:r>
            <a:r>
              <a:rPr lang="en-US" sz="2000" dirty="0" smtClean="0">
                <a:latin typeface="Courier10 BT" pitchFamily="49" charset="0"/>
              </a:rPr>
              <a:t>public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10 BT" pitchFamily="49" charset="0"/>
              </a:rPr>
              <a:t>protected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With Fields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with four shape objects: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enum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EnumShape</a:t>
            </a:r>
            <a:r>
              <a:rPr lang="en-US" sz="1600" dirty="0" smtClean="0">
                <a:latin typeface="Courier10 BT" pitchFamily="49" charset="0"/>
              </a:rPr>
              <a:t> { 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RECTANGLE,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ELLIPSE,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CIRCLE,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SQUARE;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lvl="1"/>
            <a:r>
              <a:rPr lang="en-US" dirty="0" smtClean="0"/>
              <a:t>To create each shape of a fixed width and height, add these two fields and constructor to this </a:t>
            </a:r>
            <a:r>
              <a:rPr lang="en-US" dirty="0" err="1" smtClean="0"/>
              <a:t>enum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int width, height;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EnumShape</a:t>
            </a:r>
            <a:r>
              <a:rPr lang="en-US" sz="1600" dirty="0" smtClean="0">
                <a:latin typeface="Courier10 BT" pitchFamily="49" charset="0"/>
              </a:rPr>
              <a:t>(int w, int h) {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width = w;	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  height = h;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enum</a:t>
            </a:r>
            <a:r>
              <a:rPr lang="en-US" dirty="0" smtClean="0"/>
              <a:t> objects using the preceding constructor:</a:t>
            </a:r>
          </a:p>
          <a:p>
            <a:pPr lvl="2">
              <a:buNone/>
            </a:pP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RECTANGLE(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, 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)</a:t>
            </a:r>
          </a:p>
          <a:p>
            <a:pPr lvl="2">
              <a:buNone/>
            </a:pP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ELLIPSE(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, 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  <a:latin typeface="Courier10 BT" pitchFamily="49" charset="0"/>
              </a:rPr>
              <a:t>)</a:t>
            </a:r>
            <a:endParaRPr lang="en-US" sz="1700" dirty="0">
              <a:solidFill>
                <a:schemeClr val="accent3">
                  <a:lumMod val="75000"/>
                </a:schemeClr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values stored in the array are called its </a:t>
            </a:r>
            <a:r>
              <a:rPr lang="en-US" b="1" dirty="0" smtClean="0"/>
              <a:t>elements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element of the array is at a specific position referred to its </a:t>
            </a:r>
            <a:r>
              <a:rPr lang="en-US" b="1" dirty="0" smtClean="0"/>
              <a:t>index</a:t>
            </a:r>
            <a:r>
              <a:rPr lang="en-US" dirty="0" smtClean="0"/>
              <a:t> or </a:t>
            </a:r>
            <a:r>
              <a:rPr lang="en-US" b="1" dirty="0" smtClean="0"/>
              <a:t>subscript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first element is at index 0.</a:t>
            </a:r>
          </a:p>
          <a:p>
            <a:r>
              <a:rPr lang="en-US" dirty="0" smtClean="0"/>
              <a:t> For an array containing </a:t>
            </a:r>
            <a:r>
              <a:rPr lang="en-US" i="1" dirty="0" smtClean="0"/>
              <a:t>n</a:t>
            </a:r>
            <a:r>
              <a:rPr lang="en-US" dirty="0" smtClean="0"/>
              <a:t> elements, the indices range from 0 to </a:t>
            </a:r>
            <a:r>
              <a:rPr lang="en-US" i="1" dirty="0" smtClean="0"/>
              <a:t>n </a:t>
            </a:r>
            <a:r>
              <a:rPr lang="en-US" dirty="0" smtClean="0"/>
              <a:t>− 1.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marks[0] </a:t>
            </a:r>
            <a:r>
              <a:rPr lang="en-US" dirty="0" smtClean="0"/>
              <a:t>refers to the first element of the </a:t>
            </a:r>
            <a:r>
              <a:rPr lang="en-US" dirty="0" smtClean="0">
                <a:latin typeface="Courier10 BT" pitchFamily="49" charset="0"/>
              </a:rPr>
              <a:t>marks</a:t>
            </a:r>
            <a:r>
              <a:rPr lang="en-US" dirty="0" smtClean="0"/>
              <a:t> array, 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marks[1] </a:t>
            </a:r>
            <a:r>
              <a:rPr lang="en-US" dirty="0" smtClean="0"/>
              <a:t>refers its second element, and so 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EnumShape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5943600" cy="47244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public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enum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EnumShape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{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RECTANGLE(200, 100)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{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Shape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createShape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 {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return (Shape) ( new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Rectangle2D.Float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(50, 100,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width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height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 );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}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},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ELLIPSE(200, 300)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{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Shape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createShape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 {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return (Shape) ( new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Ellipse2D.Float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(50, 100,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width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height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 );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}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},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code for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enum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objects CIRCLE and SQUARE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};    // note the semicolon here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int width, height;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b="1" dirty="0" err="1" smtClean="0">
                <a:solidFill>
                  <a:schemeClr val="tx1"/>
                </a:solidFill>
                <a:latin typeface="Courier10 BT" pitchFamily="49" charset="0"/>
              </a:rPr>
              <a:t>EnumShape</a:t>
            </a: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(int w, int h)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{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width = w;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height = h;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abstract Shape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createShape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();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</a:p>
          <a:p>
            <a:pPr marL="285750" indent="-285750"/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Crystals Game: The </a:t>
            </a:r>
            <a:r>
              <a:rPr lang="en-US" dirty="0" err="1" smtClean="0">
                <a:latin typeface="+mn-lt"/>
              </a:rPr>
              <a:t>Enum</a:t>
            </a:r>
            <a:r>
              <a:rPr lang="en-US" dirty="0" smtClean="0"/>
              <a:t> </a:t>
            </a:r>
            <a:r>
              <a:rPr lang="en-US" dirty="0" smtClean="0">
                <a:latin typeface="Courier10 BT" pitchFamily="49" charset="0"/>
              </a:rPr>
              <a:t>Direction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the coordinates of the squares that are to the north, south, east and west of a particular square on the grid. </a:t>
            </a:r>
          </a:p>
          <a:p>
            <a:r>
              <a:rPr lang="en-US" dirty="0" smtClean="0"/>
              <a:t>Contains four </a:t>
            </a:r>
            <a:r>
              <a:rPr lang="en-US" dirty="0" err="1" smtClean="0"/>
              <a:t>enum</a:t>
            </a:r>
            <a:r>
              <a:rPr lang="en-US" dirty="0" smtClean="0"/>
              <a:t> objects: </a:t>
            </a:r>
            <a:r>
              <a:rPr lang="en-US" sz="2000" dirty="0" smtClean="0">
                <a:latin typeface="Courier10 BT" pitchFamily="49" charset="0"/>
              </a:rPr>
              <a:t>NORTH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SOUTH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EAST</a:t>
            </a:r>
            <a:r>
              <a:rPr lang="en-US" dirty="0" smtClean="0"/>
              <a:t>, and </a:t>
            </a:r>
            <a:r>
              <a:rPr lang="en-US" sz="2000" dirty="0" smtClean="0">
                <a:latin typeface="Courier10 BT" pitchFamily="49" charset="0"/>
              </a:rPr>
              <a:t>WEST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For the square at row 10 and column 0 (10, 0):</a:t>
            </a:r>
          </a:p>
          <a:p>
            <a:pPr lvl="2"/>
            <a:r>
              <a:rPr lang="en-US" dirty="0" smtClean="0">
                <a:latin typeface="Courier10 BT" pitchFamily="49" charset="0"/>
              </a:rPr>
              <a:t>NORTH</a:t>
            </a:r>
            <a:r>
              <a:rPr lang="en-US" dirty="0" smtClean="0"/>
              <a:t> returns (9, 0), </a:t>
            </a:r>
          </a:p>
          <a:p>
            <a:pPr lvl="2"/>
            <a:r>
              <a:rPr lang="en-US" dirty="0" smtClean="0">
                <a:latin typeface="Courier10 BT" pitchFamily="49" charset="0"/>
              </a:rPr>
              <a:t>SOUTH</a:t>
            </a:r>
            <a:r>
              <a:rPr lang="en-US" dirty="0" smtClean="0"/>
              <a:t> return (11, 0), </a:t>
            </a:r>
          </a:p>
          <a:p>
            <a:pPr lvl="2"/>
            <a:r>
              <a:rPr lang="en-US" dirty="0" smtClean="0">
                <a:latin typeface="Courier10 BT" pitchFamily="49" charset="0"/>
              </a:rPr>
              <a:t>EAST</a:t>
            </a:r>
            <a:r>
              <a:rPr lang="en-US" dirty="0" smtClean="0"/>
              <a:t> returns (10, 1), and</a:t>
            </a:r>
          </a:p>
          <a:p>
            <a:pPr lvl="2"/>
            <a:r>
              <a:rPr lang="en-US" dirty="0" smtClean="0">
                <a:latin typeface="Courier10 BT" pitchFamily="49" charset="0"/>
              </a:rPr>
              <a:t>WEST</a:t>
            </a:r>
            <a:r>
              <a:rPr lang="en-US" dirty="0" smtClean="0"/>
              <a:t> returns </a:t>
            </a:r>
            <a:r>
              <a:rPr lang="en-US" dirty="0" smtClean="0">
                <a:latin typeface="Courier10 BT" pitchFamily="49" charset="0"/>
              </a:rPr>
              <a:t>null</a:t>
            </a:r>
            <a:r>
              <a:rPr lang="en-US" dirty="0" smtClean="0"/>
              <a:t> respectively. </a:t>
            </a:r>
          </a:p>
          <a:p>
            <a:r>
              <a:rPr lang="en-US" dirty="0" smtClean="0"/>
              <a:t>Convenient to represent the coordinates of a point using the </a:t>
            </a:r>
            <a:r>
              <a:rPr lang="en-US" sz="2000" dirty="0" err="1" smtClean="0">
                <a:latin typeface="Courier10 BT" pitchFamily="49" charset="0"/>
              </a:rPr>
              <a:t>java.awt.Point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Point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2D class provided in the </a:t>
            </a:r>
            <a:r>
              <a:rPr lang="en-US" sz="2000" dirty="0" smtClean="0">
                <a:latin typeface="Courier10 BT" pitchFamily="49" charset="0"/>
              </a:rPr>
              <a:t>java.awt</a:t>
            </a:r>
            <a:r>
              <a:rPr lang="en-US" dirty="0" smtClean="0"/>
              <a:t>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6513082" cy="2177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Crystals Game: The </a:t>
            </a:r>
            <a:r>
              <a:rPr lang="en-US" dirty="0" smtClean="0">
                <a:latin typeface="Courier10 BT" pitchFamily="49" charset="0"/>
              </a:rPr>
              <a:t>Direction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code for </a:t>
            </a:r>
            <a:r>
              <a:rPr lang="en-US" dirty="0" err="1" smtClean="0"/>
              <a:t>enum</a:t>
            </a:r>
            <a:r>
              <a:rPr lang="en-US" dirty="0" smtClean="0"/>
              <a:t> object </a:t>
            </a:r>
            <a:r>
              <a:rPr lang="en-US" sz="2000" dirty="0" smtClean="0">
                <a:latin typeface="Courier10 BT" pitchFamily="49" charset="0"/>
              </a:rPr>
              <a:t>NORTH</a:t>
            </a:r>
            <a:r>
              <a:rPr lang="en-US" dirty="0" smtClean="0"/>
              <a:t> in the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sz="2000" dirty="0" smtClean="0">
                <a:latin typeface="Courier10 BT" pitchFamily="49" charset="0"/>
              </a:rPr>
              <a:t>Direction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4572000" cy="28007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enum</a:t>
            </a:r>
            <a:r>
              <a:rPr lang="en-US" sz="1600" dirty="0" smtClean="0">
                <a:latin typeface="Courier10 BT" pitchFamily="49" charset="0"/>
              </a:rPr>
              <a:t> Direction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NORTH</a:t>
            </a:r>
            <a:r>
              <a:rPr lang="en-US" sz="1600" dirty="0" smtClean="0">
                <a:latin typeface="Courier10 BT" pitchFamily="49" charset="0"/>
              </a:rPr>
              <a:t> {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Point index(int r, int c)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if (r &gt; 0)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</a:t>
            </a:r>
            <a:r>
              <a:rPr lang="en-US" sz="1600" b="1" dirty="0" smtClean="0">
                <a:latin typeface="Courier10 BT" pitchFamily="49" charset="0"/>
              </a:rPr>
              <a:t>return new Point(r-1, c);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else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return null;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}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},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// code for </a:t>
            </a:r>
            <a:r>
              <a:rPr lang="en-US" sz="1600" dirty="0" err="1" smtClean="0">
                <a:latin typeface="Courier10 BT" pitchFamily="49" charset="0"/>
              </a:rPr>
              <a:t>enums</a:t>
            </a:r>
            <a:r>
              <a:rPr lang="en-US" sz="1600" dirty="0" smtClean="0">
                <a:latin typeface="Courier10 BT" pitchFamily="49" charset="0"/>
              </a:rPr>
              <a:t> SOUTH, EAST, and WEST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Resides in the </a:t>
            </a:r>
            <a:r>
              <a:rPr lang="en-US" dirty="0" err="1" smtClean="0">
                <a:latin typeface="Courier10 BT" pitchFamily="49" charset="0"/>
              </a:rPr>
              <a:t>java.util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Used for arrays whose size changes while the program executes.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42" y="2502408"/>
            <a:ext cx="5702358" cy="366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</a:t>
            </a:r>
            <a:r>
              <a:rPr lang="en-US" sz="2000" dirty="0" smtClean="0">
                <a:latin typeface="Courier10 BT" pitchFamily="49" charset="0"/>
              </a:rPr>
              <a:t>add</a:t>
            </a:r>
            <a:r>
              <a:rPr lang="en-US" dirty="0" smtClean="0"/>
              <a:t> method in the </a:t>
            </a:r>
            <a:r>
              <a:rPr lang="en-US" sz="2000" dirty="0" err="1" smtClean="0">
                <a:latin typeface="Courier10 BT" pitchFamily="49" charset="0"/>
              </a:rPr>
              <a:t>ArrayList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prints out the size of </a:t>
            </a:r>
            <a:r>
              <a:rPr lang="en-US" sz="2000" dirty="0" smtClean="0">
                <a:latin typeface="Courier10 BT" pitchFamily="49" charset="0"/>
              </a:rPr>
              <a:t>list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System.out.println</a:t>
            </a:r>
            <a:r>
              <a:rPr lang="en-US" sz="1800" dirty="0" smtClean="0">
                <a:latin typeface="Courier10 BT" pitchFamily="49" charset="0"/>
              </a:rPr>
              <a:t>(</a:t>
            </a:r>
            <a:r>
              <a:rPr lang="en-US" sz="1800" dirty="0" err="1" smtClean="0">
                <a:latin typeface="Courier10 BT" pitchFamily="49" charset="0"/>
              </a:rPr>
              <a:t>list.size</a:t>
            </a:r>
            <a:r>
              <a:rPr lang="en-US" sz="1800" dirty="0" smtClean="0">
                <a:latin typeface="Courier10 BT" pitchFamily="49" charset="0"/>
              </a:rPr>
              <a:t>());</a:t>
            </a:r>
          </a:p>
          <a:p>
            <a:r>
              <a:rPr lang="en-US" dirty="0" smtClean="0"/>
              <a:t>Note that the </a:t>
            </a:r>
            <a:r>
              <a:rPr lang="en-US" sz="2000" dirty="0" smtClean="0">
                <a:latin typeface="Courier10 BT" pitchFamily="49" charset="0"/>
              </a:rPr>
              <a:t>length</a:t>
            </a:r>
            <a:r>
              <a:rPr lang="en-US" dirty="0" smtClean="0"/>
              <a:t> </a:t>
            </a:r>
            <a:r>
              <a:rPr lang="en-US" i="1" dirty="0" smtClean="0"/>
              <a:t>field</a:t>
            </a:r>
            <a:r>
              <a:rPr lang="en-US" dirty="0" smtClean="0"/>
              <a:t> is used to obtain the array size for a regular array, whereas the </a:t>
            </a:r>
            <a:r>
              <a:rPr lang="en-US" sz="2000" dirty="0" smtClean="0">
                <a:latin typeface="Courier10 BT" pitchFamily="49" charset="0"/>
              </a:rPr>
              <a:t>size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is used for an instance of the </a:t>
            </a:r>
            <a:r>
              <a:rPr lang="en-US" sz="2000" dirty="0" err="1" smtClean="0">
                <a:latin typeface="Courier10 BT" pitchFamily="49" charset="0"/>
              </a:rPr>
              <a:t>ArrayList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This removes the element at index 1: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list.remove</a:t>
            </a:r>
            <a:r>
              <a:rPr lang="en-US" sz="1800" dirty="0" smtClean="0">
                <a:latin typeface="Courier10 BT" pitchFamily="49" charset="0"/>
              </a:rPr>
              <a:t>(1);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30480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ArrayList</a:t>
            </a:r>
            <a:r>
              <a:rPr lang="en-US" sz="1600" dirty="0" smtClean="0">
                <a:latin typeface="Courier10 BT" pitchFamily="49" charset="0"/>
              </a:rPr>
              <a:t> list = new </a:t>
            </a:r>
            <a:r>
              <a:rPr lang="en-US" sz="1600" dirty="0" err="1" smtClean="0">
                <a:latin typeface="Courier10 BT" pitchFamily="49" charset="0"/>
              </a:rPr>
              <a:t>ArrayList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list.add</a:t>
            </a:r>
            <a:r>
              <a:rPr lang="en-US" sz="1600" dirty="0" smtClean="0">
                <a:latin typeface="Courier10 BT" pitchFamily="49" charset="0"/>
              </a:rPr>
              <a:t>(100);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list.add</a:t>
            </a:r>
            <a:r>
              <a:rPr lang="en-US" sz="1600" dirty="0" smtClean="0">
                <a:latin typeface="Courier10 BT" pitchFamily="49" charset="0"/>
              </a:rPr>
              <a:t>(200);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list.add</a:t>
            </a:r>
            <a:r>
              <a:rPr lang="en-US" sz="1600" dirty="0" smtClean="0">
                <a:latin typeface="Courier10 BT" pitchFamily="49" charset="0"/>
              </a:rPr>
              <a:t>(300);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Crystals Game: Checking for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Initially, empty squares = 0, atoms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2517648" cy="2868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52" y="1600200"/>
            <a:ext cx="2517648" cy="2868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Checking for Holes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perfect crystal must not have any holes.</a:t>
            </a:r>
          </a:p>
          <a:p>
            <a:r>
              <a:rPr lang="en-US" dirty="0" smtClean="0"/>
              <a:t>Observation: an empty square </a:t>
            </a:r>
            <a:r>
              <a:rPr lang="en-US" i="1" dirty="0" smtClean="0"/>
              <a:t>along the edge of the grid </a:t>
            </a:r>
            <a:r>
              <a:rPr lang="en-US" dirty="0" smtClean="0"/>
              <a:t>(called </a:t>
            </a:r>
            <a:r>
              <a:rPr lang="en-US" b="1" dirty="0" smtClean="0"/>
              <a:t>space</a:t>
            </a:r>
            <a:r>
              <a:rPr lang="en-US" dirty="0" smtClean="0"/>
              <a:t>) cannot be a hole. </a:t>
            </a:r>
          </a:p>
          <a:p>
            <a:r>
              <a:rPr lang="en-US" dirty="0" smtClean="0"/>
              <a:t>Any empty square that is connected to a space along a </a:t>
            </a:r>
            <a:r>
              <a:rPr lang="en-US" i="1" dirty="0" smtClean="0"/>
              <a:t>side</a:t>
            </a:r>
            <a:r>
              <a:rPr lang="en-US" dirty="0" smtClean="0"/>
              <a:t> will also be a space, and the spaces are thus grown by connecting them together. </a:t>
            </a:r>
          </a:p>
          <a:p>
            <a:r>
              <a:rPr lang="en-US" dirty="0" smtClean="0"/>
              <a:t>Any empty squares left unconnected are holes.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all squares that are not atoms along the along the </a:t>
            </a:r>
            <a:r>
              <a:rPr lang="en-US" i="1" dirty="0" smtClean="0"/>
              <a:t>edges</a:t>
            </a:r>
            <a:r>
              <a:rPr lang="en-US" dirty="0" smtClean="0"/>
              <a:t> of the grid and mark them as SPACE (value 2) in the array.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sz="2000" dirty="0" err="1" smtClean="0">
                <a:latin typeface="Courier10 BT" pitchFamily="49" charset="0"/>
              </a:rPr>
              <a:t>ArrayList</a:t>
            </a:r>
            <a:r>
              <a:rPr lang="en-US" dirty="0" smtClean="0"/>
              <a:t> called </a:t>
            </a:r>
            <a:r>
              <a:rPr lang="en-US" sz="2000" dirty="0" err="1" smtClean="0">
                <a:latin typeface="Courier10 BT" pitchFamily="49" charset="0"/>
              </a:rPr>
              <a:t>spacesArray</a:t>
            </a:r>
            <a:r>
              <a:rPr lang="en-US" dirty="0" smtClean="0"/>
              <a:t> and store the coordinates of each space as a </a:t>
            </a:r>
            <a:r>
              <a:rPr lang="en-US" sz="2000" dirty="0" smtClean="0">
                <a:latin typeface="Courier10 BT" pitchFamily="49" charset="0"/>
              </a:rPr>
              <a:t>Point</a:t>
            </a:r>
            <a:r>
              <a:rPr lang="en-US" dirty="0" smtClean="0"/>
              <a:t> object in </a:t>
            </a:r>
            <a:r>
              <a:rPr lang="en-US" sz="2000" dirty="0" err="1" smtClean="0">
                <a:latin typeface="Courier10 BT" pitchFamily="49" charset="0"/>
              </a:rPr>
              <a:t>spacesArray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Code in method </a:t>
            </a:r>
            <a:r>
              <a:rPr lang="en-US" sz="2000" dirty="0" err="1" smtClean="0">
                <a:latin typeface="Courier10 BT" pitchFamily="49" charset="0"/>
              </a:rPr>
              <a:t>isHoley</a:t>
            </a:r>
            <a:r>
              <a:rPr lang="en-US" dirty="0" smtClean="0"/>
              <a:t> in class </a:t>
            </a:r>
            <a:r>
              <a:rPr lang="en-US" sz="2000" dirty="0" smtClean="0">
                <a:latin typeface="Courier10 BT" pitchFamily="49" charset="0"/>
              </a:rPr>
              <a:t>Crystals</a:t>
            </a:r>
            <a:r>
              <a:rPr lang="en-US" dirty="0" smtClean="0"/>
              <a:t> for algorithm on previous slide: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38400"/>
            <a:ext cx="6324600" cy="2554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check for spaces along the four edges of the grid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and mark each space as "SPACE"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for (int row = 0; row &lt;= width; row++)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for (int column = 0; column &lt;= width; column++)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if( row == 0 || row == width || column == 0 || column == width)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if (grid[row][column] != turn)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  grid[row][column] = SPACE;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   </a:t>
            </a:r>
            <a:r>
              <a:rPr lang="en-US" sz="1600" dirty="0" err="1" smtClean="0">
                <a:latin typeface="Courier10 BT" pitchFamily="49" charset="0"/>
              </a:rPr>
              <a:t>spacesArray.add</a:t>
            </a:r>
            <a:r>
              <a:rPr lang="en-US" sz="1600" dirty="0" smtClean="0">
                <a:latin typeface="Courier10 BT" pitchFamily="49" charset="0"/>
              </a:rPr>
              <a:t>(new Point(row, column));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array: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type[] </a:t>
            </a:r>
            <a:r>
              <a:rPr lang="en-US" sz="1800" dirty="0" err="1" smtClean="0">
                <a:latin typeface="Courier10 BT" pitchFamily="49" charset="0"/>
              </a:rPr>
              <a:t>newArray</a:t>
            </a:r>
            <a:r>
              <a:rPr lang="en-US" sz="1800" dirty="0" smtClean="0">
                <a:latin typeface="Courier10 BT" pitchFamily="49" charset="0"/>
              </a:rPr>
              <a:t>;</a:t>
            </a:r>
            <a:r>
              <a:rPr lang="en-US" dirty="0" smtClean="0"/>
              <a:t>		</a:t>
            </a:r>
          </a:p>
          <a:p>
            <a:r>
              <a:rPr lang="en-US" dirty="0" smtClean="0"/>
              <a:t>Create the array of the given size: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newArray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b="1" dirty="0" smtClean="0">
                <a:latin typeface="Courier10 BT" pitchFamily="49" charset="0"/>
              </a:rPr>
              <a:t>new</a:t>
            </a:r>
            <a:r>
              <a:rPr lang="en-US" sz="1800" dirty="0" smtClean="0">
                <a:latin typeface="Courier10 BT" pitchFamily="49" charset="0"/>
              </a:rPr>
              <a:t> type[size]; </a:t>
            </a:r>
          </a:p>
          <a:p>
            <a:r>
              <a:rPr lang="en-US" dirty="0" smtClean="0"/>
              <a:t>The array size cannot be changed after it has been created. </a:t>
            </a: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“Grow” the spaces by marking all empty squares connected to a space along a </a:t>
            </a:r>
            <a:r>
              <a:rPr lang="en-US" dirty="0" smtClean="0">
                <a:solidFill>
                  <a:srgbClr val="0070C0"/>
                </a:solidFill>
              </a:rPr>
              <a:t>side</a:t>
            </a:r>
            <a:r>
              <a:rPr lang="en-US" dirty="0" smtClean="0"/>
              <a:t> as a space.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>
                <a:latin typeface="Courier10 BT" pitchFamily="49" charset="0"/>
              </a:rPr>
              <a:t>spacesArray</a:t>
            </a:r>
            <a:r>
              <a:rPr lang="en-US" dirty="0" smtClean="0"/>
              <a:t> is not empty, remove its first element, and mark each empty square (not marked as SPACE) to its north, south, east or west as SPACE and add it to </a:t>
            </a:r>
            <a:r>
              <a:rPr lang="en-US" dirty="0" err="1" smtClean="0">
                <a:latin typeface="Courier10 BT" pitchFamily="49" charset="0"/>
              </a:rPr>
              <a:t>spacesArray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Repeat until </a:t>
            </a:r>
            <a:r>
              <a:rPr lang="en-US" dirty="0" err="1" smtClean="0">
                <a:latin typeface="Courier10 BT" pitchFamily="49" charset="0"/>
              </a:rPr>
              <a:t>spacesArray</a:t>
            </a:r>
            <a:r>
              <a:rPr lang="en-US" dirty="0" smtClean="0"/>
              <a:t> is empty.</a:t>
            </a:r>
          </a:p>
          <a:p>
            <a:r>
              <a:rPr lang="en-US" dirty="0" smtClean="0"/>
              <a:t>Empty squares that are not marked as SPACE are holes (holes have value 0).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52600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in method </a:t>
            </a:r>
            <a:r>
              <a:rPr lang="en-US" sz="2000" dirty="0" err="1" smtClean="0">
                <a:latin typeface="Courier10 BT" pitchFamily="49" charset="0"/>
              </a:rPr>
              <a:t>isHoley</a:t>
            </a:r>
            <a:r>
              <a:rPr lang="en-US" dirty="0" smtClean="0"/>
              <a:t> in class </a:t>
            </a:r>
            <a:r>
              <a:rPr lang="en-US" sz="2000" dirty="0" smtClean="0">
                <a:latin typeface="Courier10 BT" pitchFamily="49" charset="0"/>
              </a:rPr>
              <a:t>Crystals</a:t>
            </a:r>
            <a:r>
              <a:rPr lang="en-US" dirty="0" smtClean="0"/>
              <a:t> for algorithm on previous slide: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438400"/>
            <a:ext cx="6781800" cy="3539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find all spaces adjacent to the spaces found above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while (!</a:t>
            </a:r>
            <a:r>
              <a:rPr lang="en-US" sz="1600" dirty="0" err="1" smtClean="0">
                <a:latin typeface="Courier10 BT" pitchFamily="49" charset="0"/>
              </a:rPr>
              <a:t>spacesArray.isEmpty</a:t>
            </a:r>
            <a:r>
              <a:rPr lang="en-US" sz="1600" dirty="0" smtClean="0">
                <a:latin typeface="Courier10 BT" pitchFamily="49" charset="0"/>
              </a:rPr>
              <a:t>())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Point neighbor;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Point p = (Point)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spacesArray.remove</a:t>
            </a:r>
            <a:r>
              <a:rPr lang="en-US" sz="1600" b="1" dirty="0" smtClean="0">
                <a:latin typeface="Courier10 BT" pitchFamily="49" charset="0"/>
              </a:rPr>
              <a:t>(0);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	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get the row and column number of Point p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int row = (int) </a:t>
            </a:r>
            <a:r>
              <a:rPr lang="en-US" sz="1600" dirty="0" err="1" smtClean="0">
                <a:latin typeface="Courier10 BT" pitchFamily="49" charset="0"/>
              </a:rPr>
              <a:t>p.getX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int column = (int) </a:t>
            </a:r>
            <a:r>
              <a:rPr lang="en-US" sz="1600" dirty="0" err="1" smtClean="0">
                <a:latin typeface="Courier10 BT" pitchFamily="49" charset="0"/>
              </a:rPr>
              <a:t>p.getY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	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find spaces to the north, south, east and west of p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for (Direction dir : </a:t>
            </a:r>
            <a:r>
              <a:rPr lang="en-US" sz="1600" dirty="0" err="1" smtClean="0">
                <a:latin typeface="Courier10 BT" pitchFamily="49" charset="0"/>
              </a:rPr>
              <a:t>Direction.values</a:t>
            </a:r>
            <a:r>
              <a:rPr lang="en-US" sz="1600" dirty="0" smtClean="0">
                <a:latin typeface="Courier10 BT" pitchFamily="49" charset="0"/>
              </a:rPr>
              <a:t>())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if ( (neighbor = </a:t>
            </a:r>
            <a:r>
              <a:rPr lang="en-US" sz="1600" dirty="0" err="1" smtClean="0">
                <a:latin typeface="Courier10 BT" pitchFamily="49" charset="0"/>
              </a:rPr>
              <a:t>dir.index</a:t>
            </a:r>
            <a:r>
              <a:rPr lang="en-US" sz="1600" dirty="0" smtClean="0">
                <a:latin typeface="Courier10 BT" pitchFamily="49" charset="0"/>
              </a:rPr>
              <a:t>(row, column)) != null) 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</a:t>
            </a:r>
            <a:r>
              <a:rPr lang="en-US" sz="1600" dirty="0" err="1" smtClean="0">
                <a:latin typeface="Courier10 BT" pitchFamily="49" charset="0"/>
              </a:rPr>
              <a:t>addSpace</a:t>
            </a:r>
            <a:r>
              <a:rPr lang="en-US" sz="1600" dirty="0" smtClean="0">
                <a:latin typeface="Courier10 BT" pitchFamily="49" charset="0"/>
              </a:rPr>
              <a:t>((int) </a:t>
            </a:r>
            <a:r>
              <a:rPr lang="en-US" sz="1600" dirty="0" err="1" smtClean="0">
                <a:latin typeface="Courier10 BT" pitchFamily="49" charset="0"/>
              </a:rPr>
              <a:t>neighbor.getX</a:t>
            </a:r>
            <a:r>
              <a:rPr lang="en-US" sz="1600" dirty="0" smtClean="0">
                <a:latin typeface="Courier10 BT" pitchFamily="49" charset="0"/>
              </a:rPr>
              <a:t>(), (int) </a:t>
            </a:r>
            <a:r>
              <a:rPr lang="en-US" sz="1600" dirty="0" err="1" smtClean="0">
                <a:latin typeface="Courier10 BT" pitchFamily="49" charset="0"/>
              </a:rPr>
              <a:t>neighbor.getY</a:t>
            </a:r>
            <a:r>
              <a:rPr lang="en-US" sz="1600" dirty="0" smtClean="0">
                <a:latin typeface="Courier10 BT" pitchFamily="49" charset="0"/>
              </a:rPr>
              <a:t>(), </a:t>
            </a:r>
            <a:r>
              <a:rPr lang="en-US" sz="1600" dirty="0" err="1" smtClean="0">
                <a:latin typeface="Courier10 BT" pitchFamily="49" charset="0"/>
              </a:rPr>
              <a:t>spacesArray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in method </a:t>
            </a:r>
            <a:r>
              <a:rPr lang="en-US" sz="2000" dirty="0" err="1" smtClean="0">
                <a:latin typeface="Courier10 BT" pitchFamily="49" charset="0"/>
              </a:rPr>
              <a:t>addSpace</a:t>
            </a:r>
            <a:r>
              <a:rPr lang="en-US" sz="2000" dirty="0" smtClean="0">
                <a:latin typeface="Courier10 BT" pitchFamily="49" charset="0"/>
              </a:rPr>
              <a:t> </a:t>
            </a:r>
            <a:r>
              <a:rPr lang="en-US" dirty="0" smtClean="0"/>
              <a:t>in class </a:t>
            </a:r>
            <a:r>
              <a:rPr lang="en-US" sz="2000" dirty="0" smtClean="0">
                <a:latin typeface="Courier10 BT" pitchFamily="49" charset="0"/>
              </a:rPr>
              <a:t>Crystals</a:t>
            </a:r>
            <a:r>
              <a:rPr lang="en-US" dirty="0" smtClean="0"/>
              <a:t> for algorithm on slide 50: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6705600" cy="20621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mark cell at (row, column) as SPACE if is not an atom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or already marked as SPACE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static void </a:t>
            </a:r>
            <a:r>
              <a:rPr lang="en-US" sz="1600" dirty="0" err="1" smtClean="0">
                <a:latin typeface="Courier10 BT" pitchFamily="49" charset="0"/>
              </a:rPr>
              <a:t>addSpace</a:t>
            </a:r>
            <a:r>
              <a:rPr lang="en-US" sz="1600" dirty="0" smtClean="0">
                <a:latin typeface="Courier10 BT" pitchFamily="49" charset="0"/>
              </a:rPr>
              <a:t>(int row, int column, </a:t>
            </a:r>
            <a:r>
              <a:rPr lang="en-US" sz="1600" dirty="0" err="1" smtClean="0">
                <a:latin typeface="Courier10 BT" pitchFamily="49" charset="0"/>
              </a:rPr>
              <a:t>ArrayList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spacesArray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if (grid[row][column] != turn &amp;&amp; grid[row][column] != SPACE)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grid[row][column] = SPACE;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spacesArray.add</a:t>
            </a:r>
            <a:r>
              <a:rPr lang="en-US" sz="1600" b="1" dirty="0" smtClean="0">
                <a:latin typeface="Courier10 BT" pitchFamily="49" charset="0"/>
              </a:rPr>
              <a:t>(new Point(row, column));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Algorithm To Find Holes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 method </a:t>
            </a:r>
            <a:r>
              <a:rPr lang="en-US" sz="2000" dirty="0" err="1" smtClean="0">
                <a:latin typeface="Courier10 BT" pitchFamily="49" charset="0"/>
              </a:rPr>
              <a:t>isHoley</a:t>
            </a:r>
            <a:r>
              <a:rPr lang="en-US" dirty="0" smtClean="0"/>
              <a:t> in class </a:t>
            </a:r>
            <a:r>
              <a:rPr lang="en-US" sz="2000" dirty="0" smtClean="0">
                <a:latin typeface="Courier10 BT" pitchFamily="49" charset="0"/>
              </a:rPr>
              <a:t>Crystals</a:t>
            </a:r>
            <a:r>
              <a:rPr lang="en-US" dirty="0" smtClean="0"/>
              <a:t> for algorithm on slide 50: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209800"/>
            <a:ext cx="63246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// any cell that is not an atom or not marked as SPACE is a hole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for (int row = 0; row &lt;= width; row++)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for (int column = 0; column &lt;= width; column++)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if (grid[row][column] != turn &amp;&amp; grid[row][column] != SPACE)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  return true; // found a hole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Finding a Perfect Crystal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Partial listing of method </a:t>
            </a:r>
            <a:r>
              <a:rPr lang="en-US" sz="2000" dirty="0" err="1" smtClean="0">
                <a:latin typeface="Courier10 BT" pitchFamily="49" charset="0"/>
              </a:rPr>
              <a:t>isPerfect</a:t>
            </a:r>
            <a:r>
              <a:rPr lang="en-US" dirty="0" smtClean="0"/>
              <a:t> in class </a:t>
            </a:r>
            <a:r>
              <a:rPr lang="en-US" sz="2000" dirty="0" smtClean="0">
                <a:latin typeface="Courier10 BT" pitchFamily="49" charset="0"/>
              </a:rPr>
              <a:t>Crystal</a:t>
            </a:r>
            <a:r>
              <a:rPr lang="en-US" dirty="0" smtClean="0"/>
              <a:t> to determine if a crystal is perfect: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	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514600"/>
            <a:ext cx="47244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452437"/>
            <a:r>
              <a:rPr lang="en-US" sz="1600" dirty="0" smtClean="0">
                <a:latin typeface="Courier10 BT" pitchFamily="49" charset="0"/>
              </a:rPr>
              <a:t>    // check if square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if (width != height) {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  return false; // not a perfect crystal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}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			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// check that number of atoms is 4 or greater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if (</a:t>
            </a:r>
            <a:r>
              <a:rPr lang="en-US" sz="1600" dirty="0" err="1" smtClean="0">
                <a:latin typeface="Courier10 BT" pitchFamily="49" charset="0"/>
              </a:rPr>
              <a:t>getNumberOfAtoms</a:t>
            </a:r>
            <a:r>
              <a:rPr lang="en-US" sz="1600" dirty="0" smtClean="0">
                <a:latin typeface="Courier10 BT" pitchFamily="49" charset="0"/>
              </a:rPr>
              <a:t>() &lt; 4) {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  return false;</a:t>
            </a:r>
          </a:p>
          <a:p>
            <a:pPr indent="-452437"/>
            <a:r>
              <a:rPr lang="en-US" sz="1600" dirty="0" smtClean="0">
                <a:latin typeface="Courier10 BT" pitchFamily="49" charset="0"/>
              </a:rPr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Crystals Game: Finding a Perfect Crystal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486400"/>
            <a:ext cx="693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Note: Method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10 BT" pitchFamily="49" charset="0"/>
              </a:rPr>
              <a:t>getNumberOfAtoms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 returns the number of atoms in the crystal.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27432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check if symmetrical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if ( !</a:t>
            </a:r>
            <a:r>
              <a:rPr lang="en-US" sz="1600" dirty="0" err="1" smtClean="0">
                <a:latin typeface="Courier10 BT" pitchFamily="49" charset="0"/>
              </a:rPr>
              <a:t>isSymmetrical</a:t>
            </a:r>
            <a:r>
              <a:rPr lang="en-US" sz="1600" dirty="0" smtClean="0">
                <a:latin typeface="Courier10 BT" pitchFamily="49" charset="0"/>
              </a:rPr>
              <a:t>() 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return false;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	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check for holes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if( </a:t>
            </a:r>
            <a:r>
              <a:rPr lang="en-US" sz="1600" dirty="0" err="1" smtClean="0">
                <a:latin typeface="Courier10 BT" pitchFamily="49" charset="0"/>
              </a:rPr>
              <a:t>isHoley</a:t>
            </a:r>
            <a:r>
              <a:rPr lang="en-US" sz="1600" dirty="0" smtClean="0">
                <a:latin typeface="Courier10 BT" pitchFamily="49" charset="0"/>
              </a:rPr>
              <a:t>() 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return false;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	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perfect crystal	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return true;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 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instance of the </a:t>
            </a:r>
            <a:r>
              <a:rPr lang="en-US" sz="2000" dirty="0" smtClean="0">
                <a:latin typeface="Courier10 BT" pitchFamily="49" charset="0"/>
              </a:rPr>
              <a:t>String</a:t>
            </a:r>
            <a:r>
              <a:rPr lang="en-US" dirty="0" smtClean="0"/>
              <a:t> class defined in the </a:t>
            </a:r>
            <a:r>
              <a:rPr lang="en-US" sz="2000" dirty="0" err="1" smtClean="0">
                <a:latin typeface="Courier10 BT" pitchFamily="49" charset="0"/>
              </a:rPr>
              <a:t>java.lang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 There are two ways to create a string – using a string literal (preferred) or using a constructor. </a:t>
            </a:r>
          </a:p>
          <a:p>
            <a:pPr lvl="1"/>
            <a:r>
              <a:rPr lang="en-US" dirty="0" smtClean="0"/>
              <a:t>This statement creates a string called </a:t>
            </a:r>
            <a:r>
              <a:rPr lang="en-US" dirty="0" err="1" smtClean="0">
                <a:latin typeface="Courier10 BT" pitchFamily="49" charset="0"/>
              </a:rPr>
              <a:t>s1</a:t>
            </a:r>
            <a:r>
              <a:rPr lang="en-US" dirty="0" smtClean="0"/>
              <a:t> by using a string literal: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s1</a:t>
            </a:r>
            <a:r>
              <a:rPr lang="en-US" sz="1600" dirty="0" smtClean="0">
                <a:latin typeface="Courier10 BT" pitchFamily="49" charset="0"/>
              </a:rPr>
              <a:t> = "This is a string literal";</a:t>
            </a:r>
          </a:p>
          <a:p>
            <a:pPr lvl="1"/>
            <a:r>
              <a:rPr lang="en-US" dirty="0" smtClean="0"/>
              <a:t>Create strings by using the constructor: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s2</a:t>
            </a:r>
            <a:r>
              <a:rPr lang="en-US" sz="1600" dirty="0" smtClean="0">
                <a:latin typeface="Courier10 BT" pitchFamily="49" charset="0"/>
              </a:rPr>
              <a:t> = new String("This is another string");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char[] </a:t>
            </a:r>
            <a:r>
              <a:rPr lang="en-US" sz="1600" dirty="0" err="1" smtClean="0">
                <a:latin typeface="Courier10 BT" pitchFamily="49" charset="0"/>
              </a:rPr>
              <a:t>charArray</a:t>
            </a:r>
            <a:r>
              <a:rPr lang="en-US" sz="1600" dirty="0" smtClean="0">
                <a:latin typeface="Courier10 BT" pitchFamily="49" charset="0"/>
              </a:rPr>
              <a:t> = {'J', 'u', 'l', 'y'};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s4</a:t>
            </a:r>
            <a:r>
              <a:rPr lang="en-US" sz="1600" dirty="0" smtClean="0">
                <a:latin typeface="Courier10 BT" pitchFamily="49" charset="0"/>
              </a:rPr>
              <a:t> = new String(</a:t>
            </a:r>
            <a:r>
              <a:rPr lang="en-US" sz="1600" dirty="0" err="1" smtClean="0">
                <a:latin typeface="Courier10 BT" pitchFamily="49" charset="0"/>
              </a:rPr>
              <a:t>charArray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 of the </a:t>
            </a:r>
            <a:r>
              <a:rPr lang="en-US" dirty="0" smtClean="0">
                <a:latin typeface="Courier10 BT" pitchFamily="49" charset="0"/>
              </a:rPr>
              <a:t>String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0070C0"/>
                </a:solidFill>
              </a:rPr>
              <a:t>cannot</a:t>
            </a:r>
            <a:r>
              <a:rPr lang="en-US" dirty="0" smtClean="0"/>
              <a:t> be changed after it has been created. </a:t>
            </a:r>
          </a:p>
          <a:p>
            <a:pPr lvl="1"/>
            <a:r>
              <a:rPr lang="en-US" dirty="0" smtClean="0"/>
              <a:t>Suppose that </a:t>
            </a:r>
            <a:r>
              <a:rPr lang="en-US" dirty="0" err="1" smtClean="0">
                <a:latin typeface="Courier10 BT" pitchFamily="49" charset="0"/>
              </a:rPr>
              <a:t>s1</a:t>
            </a:r>
            <a:r>
              <a:rPr lang="en-US" dirty="0" smtClean="0"/>
              <a:t> and </a:t>
            </a:r>
            <a:r>
              <a:rPr lang="en-US" dirty="0" err="1" smtClean="0">
                <a:latin typeface="Courier10 BT" pitchFamily="49" charset="0"/>
              </a:rPr>
              <a:t>s2</a:t>
            </a:r>
            <a:r>
              <a:rPr lang="en-US" dirty="0" smtClean="0"/>
              <a:t> reference the same string “A string”.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10 BT" pitchFamily="49" charset="0"/>
              </a:rPr>
              <a:t>s2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700" dirty="0" err="1" smtClean="0">
                <a:latin typeface="Courier10 BT" pitchFamily="49" charset="0"/>
              </a:rPr>
              <a:t>s2</a:t>
            </a:r>
            <a:r>
              <a:rPr lang="en-US" sz="1700" dirty="0" smtClean="0">
                <a:latin typeface="Courier10 BT" pitchFamily="49" charset="0"/>
              </a:rPr>
              <a:t> = </a:t>
            </a:r>
            <a:r>
              <a:rPr lang="en-US" sz="1700" dirty="0" err="1" smtClean="0">
                <a:latin typeface="Courier10 BT" pitchFamily="49" charset="0"/>
              </a:rPr>
              <a:t>s2</a:t>
            </a:r>
            <a:r>
              <a:rPr lang="en-US" sz="1700" dirty="0" smtClean="0">
                <a:latin typeface="Courier10 BT" pitchFamily="49" charset="0"/>
              </a:rPr>
              <a:t> + " that has been modified";</a:t>
            </a: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10 BT" pitchFamily="49" charset="0"/>
              </a:rPr>
              <a:t>s1</a:t>
            </a:r>
            <a:r>
              <a:rPr lang="en-US" dirty="0" smtClean="0"/>
              <a:t> has changed:</a:t>
            </a:r>
          </a:p>
          <a:p>
            <a:pPr lvl="2">
              <a:buNone/>
            </a:pPr>
            <a:r>
              <a:rPr lang="en-US" sz="1700" dirty="0" err="1" smtClean="0">
                <a:latin typeface="Courier10 BT" pitchFamily="49" charset="0"/>
              </a:rPr>
              <a:t>System.out.println</a:t>
            </a:r>
            <a:r>
              <a:rPr lang="en-US" sz="1700" dirty="0" smtClean="0">
                <a:latin typeface="Courier10 BT" pitchFamily="49" charset="0"/>
              </a:rPr>
              <a:t>(</a:t>
            </a:r>
            <a:r>
              <a:rPr lang="en-US" sz="1700" dirty="0" err="1" smtClean="0">
                <a:latin typeface="Courier10 BT" pitchFamily="49" charset="0"/>
              </a:rPr>
              <a:t>s1</a:t>
            </a:r>
            <a:r>
              <a:rPr lang="en-US" sz="1700" dirty="0" smtClean="0">
                <a:latin typeface="Courier10 BT" pitchFamily="49" charset="0"/>
              </a:rPr>
              <a:t>); // prints out "A string"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 err="1" smtClean="0">
                <a:latin typeface="Courier10 BT" pitchFamily="49" charset="0"/>
              </a:rPr>
              <a:t>s2</a:t>
            </a:r>
            <a:r>
              <a:rPr lang="en-US" dirty="0" smtClean="0"/>
              <a:t> is now assigned to a new object as shown by the output of this statement:</a:t>
            </a:r>
          </a:p>
          <a:p>
            <a:pPr lvl="2"/>
            <a:r>
              <a:rPr lang="en-US" sz="1700" dirty="0" err="1" smtClean="0">
                <a:latin typeface="Courier10 BT" pitchFamily="49" charset="0"/>
              </a:rPr>
              <a:t>System.out.println</a:t>
            </a:r>
            <a:r>
              <a:rPr lang="en-US" sz="1700" dirty="0" smtClean="0">
                <a:latin typeface="Courier10 BT" pitchFamily="49" charset="0"/>
              </a:rPr>
              <a:t>(</a:t>
            </a:r>
            <a:r>
              <a:rPr lang="en-US" sz="1700" dirty="0" err="1" smtClean="0">
                <a:latin typeface="Courier10 BT" pitchFamily="49" charset="0"/>
              </a:rPr>
              <a:t>s2</a:t>
            </a:r>
            <a:r>
              <a:rPr lang="en-US" sz="1700" dirty="0" smtClean="0">
                <a:latin typeface="Courier10 BT" pitchFamily="49" charset="0"/>
              </a:rPr>
              <a:t>); // prints out "A string that 			     // has been modified"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in Class </a:t>
            </a:r>
            <a:r>
              <a:rPr lang="en-US" dirty="0" smtClean="0">
                <a:latin typeface="Courier10 BT" pitchFamily="49" charset="0"/>
              </a:rPr>
              <a:t>String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6479521" cy="436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length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is used to print out the length of a string. </a:t>
            </a:r>
          </a:p>
          <a:p>
            <a:r>
              <a:rPr lang="en-US" dirty="0" smtClean="0"/>
              <a:t>This is different from the </a:t>
            </a:r>
            <a:r>
              <a:rPr lang="en-US" i="1" dirty="0" smtClean="0"/>
              <a:t>field</a:t>
            </a:r>
            <a:r>
              <a:rPr lang="en-US" dirty="0" smtClean="0"/>
              <a:t> </a:t>
            </a:r>
            <a:r>
              <a:rPr lang="en-US" sz="2000" dirty="0" smtClean="0">
                <a:latin typeface="Courier10 BT" pitchFamily="49" charset="0"/>
              </a:rPr>
              <a:t>length</a:t>
            </a:r>
            <a:r>
              <a:rPr lang="en-US" dirty="0" smtClean="0"/>
              <a:t> used to print out the length of an array. </a:t>
            </a:r>
          </a:p>
          <a:p>
            <a:r>
              <a:rPr lang="en-US" dirty="0" smtClean="0"/>
              <a:t>For example, print the length of the string </a:t>
            </a:r>
            <a:r>
              <a:rPr lang="en-US" sz="2000" dirty="0" smtClean="0">
                <a:latin typeface="Courier"/>
                <a:cs typeface="Courier"/>
              </a:rPr>
              <a:t>city</a:t>
            </a:r>
            <a:r>
              <a:rPr lang="en-US" dirty="0"/>
              <a:t>: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String city = "New York";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System.out.println</a:t>
            </a:r>
            <a:r>
              <a:rPr lang="en-US" sz="1800" dirty="0" smtClean="0">
                <a:latin typeface="Courier10 BT" pitchFamily="49" charset="0"/>
              </a:rPr>
              <a:t>(</a:t>
            </a:r>
            <a:r>
              <a:rPr lang="en-US" sz="1800" dirty="0" err="1" smtClean="0">
                <a:latin typeface="Courier10 BT" pitchFamily="49" charset="0"/>
              </a:rPr>
              <a:t>city.length</a:t>
            </a:r>
            <a:r>
              <a:rPr lang="en-US" sz="1800" dirty="0" smtClean="0">
                <a:latin typeface="Courier10 BT" pitchFamily="49" charset="0"/>
              </a:rPr>
              <a:t>()); // prints out 8				</a:t>
            </a: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declaration: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int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array1</a:t>
            </a:r>
            <a:r>
              <a:rPr lang="en-US" sz="1800" b="1" dirty="0" smtClean="0">
                <a:latin typeface="Courier10 BT" pitchFamily="49" charset="0"/>
              </a:rPr>
              <a:t>[]</a:t>
            </a:r>
            <a:r>
              <a:rPr lang="en-US" sz="1800" dirty="0" smtClean="0">
                <a:latin typeface="Courier10 BT" pitchFamily="49" charset="0"/>
              </a:rPr>
              <a:t>; </a:t>
            </a:r>
          </a:p>
          <a:p>
            <a:r>
              <a:rPr lang="en-US" dirty="0" smtClean="0"/>
              <a:t>Declare and create the array using a single statement: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int[] </a:t>
            </a:r>
            <a:r>
              <a:rPr lang="en-US" sz="1800" dirty="0" err="1" smtClean="0">
                <a:latin typeface="Courier10 BT" pitchFamily="49" charset="0"/>
              </a:rPr>
              <a:t>array2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b="1" dirty="0" smtClean="0">
                <a:latin typeface="Courier10 BT" pitchFamily="49" charset="0"/>
              </a:rPr>
              <a:t>new int[</a:t>
            </a:r>
            <a:r>
              <a:rPr lang="en-US" sz="1800" dirty="0" smtClean="0">
                <a:latin typeface="Courier10 BT" pitchFamily="49" charset="0"/>
              </a:rPr>
              <a:t>3</a:t>
            </a:r>
            <a:r>
              <a:rPr lang="en-US" sz="1800" b="1" dirty="0" smtClean="0">
                <a:latin typeface="Courier10 BT" pitchFamily="49" charset="0"/>
              </a:rPr>
              <a:t>];</a:t>
            </a:r>
          </a:p>
          <a:p>
            <a:r>
              <a:rPr lang="en-US" dirty="0" smtClean="0"/>
              <a:t>Cannot specify size when the array is declared: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int[100] </a:t>
            </a:r>
            <a:r>
              <a:rPr lang="en-US" sz="1800" dirty="0" err="1" smtClean="0">
                <a:solidFill>
                  <a:srgbClr val="FF0000"/>
                </a:solidFill>
                <a:latin typeface="Courier10 BT" pitchFamily="49" charset="0"/>
              </a:rPr>
              <a:t>array4</a:t>
            </a: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;</a:t>
            </a:r>
            <a:r>
              <a:rPr lang="en-US" sz="1800" dirty="0" smtClean="0">
                <a:latin typeface="Courier10 BT" pitchFamily="49" charset="0"/>
              </a:rPr>
              <a:t>	 	// compile-time error</a:t>
            </a:r>
          </a:p>
          <a:p>
            <a:r>
              <a:rPr lang="en-US" dirty="0" smtClean="0"/>
              <a:t>Necessary to specify the size when the </a:t>
            </a:r>
            <a:r>
              <a:rPr lang="en-US" dirty="0" smtClean="0">
                <a:latin typeface="Courier10 BT" pitchFamily="49" charset="0"/>
              </a:rPr>
              <a:t>new</a:t>
            </a:r>
            <a:r>
              <a:rPr lang="en-US" dirty="0" smtClean="0"/>
              <a:t> operator is used: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int[] array4 = new int[];		</a:t>
            </a:r>
            <a:r>
              <a:rPr lang="en-US" sz="1800" dirty="0" smtClean="0">
                <a:latin typeface="Courier10 BT" pitchFamily="49" charset="0"/>
              </a:rPr>
              <a:t>// error!</a:t>
            </a:r>
          </a:p>
          <a:p>
            <a:pPr lvl="1">
              <a:buNone/>
            </a:pP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</a:t>
            </a:r>
            <a:r>
              <a:rPr lang="en-US" sz="1900" dirty="0" smtClean="0">
                <a:latin typeface="Courier10 BT" pitchFamily="49" charset="0"/>
              </a:rPr>
              <a:t>equals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to determine if two strings are identical. </a:t>
            </a:r>
          </a:p>
          <a:p>
            <a:r>
              <a:rPr lang="en-US" dirty="0" smtClean="0"/>
              <a:t>The equals </a:t>
            </a:r>
            <a:r>
              <a:rPr lang="en-US" i="1" dirty="0" smtClean="0"/>
              <a:t>sign</a:t>
            </a:r>
            <a:r>
              <a:rPr lang="en-US" dirty="0" smtClean="0"/>
              <a:t> should not be used to compare strings.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Two strings </a:t>
            </a:r>
            <a:r>
              <a:rPr lang="en-US" sz="1900" dirty="0" err="1" smtClean="0">
                <a:latin typeface="Courier10 BT" pitchFamily="49" charset="0"/>
              </a:rPr>
              <a:t>str1</a:t>
            </a:r>
            <a:r>
              <a:rPr lang="en-US" dirty="0" smtClean="0"/>
              <a:t> and </a:t>
            </a:r>
            <a:r>
              <a:rPr lang="en-US" sz="1900" dirty="0" err="1" smtClean="0">
                <a:latin typeface="Courier10 BT" pitchFamily="49" charset="0"/>
              </a:rPr>
              <a:t>str2</a:t>
            </a:r>
            <a:r>
              <a:rPr lang="en-US" sz="1900" dirty="0" smtClean="0">
                <a:latin typeface="Courier10 BT" pitchFamily="49" charset="0"/>
              </a:rPr>
              <a:t> </a:t>
            </a:r>
          </a:p>
          <a:p>
            <a:pPr lvl="2">
              <a:buNone/>
            </a:pPr>
            <a:r>
              <a:rPr lang="en-US" sz="1700" dirty="0" smtClean="0">
                <a:latin typeface="Courier10 BT" pitchFamily="49" charset="0"/>
              </a:rPr>
              <a:t>String </a:t>
            </a:r>
            <a:r>
              <a:rPr lang="en-US" sz="1700" dirty="0" err="1" smtClean="0">
                <a:latin typeface="Courier10 BT" pitchFamily="49" charset="0"/>
              </a:rPr>
              <a:t>str1</a:t>
            </a:r>
            <a:r>
              <a:rPr lang="en-US" sz="1700" dirty="0" smtClean="0">
                <a:latin typeface="Courier10 BT" pitchFamily="49" charset="0"/>
              </a:rPr>
              <a:t> = new String("How now brown cow?");</a:t>
            </a:r>
          </a:p>
          <a:p>
            <a:pPr lvl="2">
              <a:buNone/>
            </a:pPr>
            <a:r>
              <a:rPr lang="en-US" sz="1700" dirty="0" smtClean="0">
                <a:latin typeface="Courier10 BT" pitchFamily="49" charset="0"/>
              </a:rPr>
              <a:t>String </a:t>
            </a:r>
            <a:r>
              <a:rPr lang="en-US" sz="1700" dirty="0" err="1" smtClean="0">
                <a:latin typeface="Courier10 BT" pitchFamily="49" charset="0"/>
              </a:rPr>
              <a:t>str2</a:t>
            </a:r>
            <a:r>
              <a:rPr lang="en-US" sz="1700" dirty="0" smtClean="0">
                <a:latin typeface="Courier10 BT" pitchFamily="49" charset="0"/>
              </a:rPr>
              <a:t> = new String("How now brown cow?");</a:t>
            </a:r>
          </a:p>
          <a:p>
            <a:pPr lvl="1"/>
            <a:r>
              <a:rPr lang="en-US" dirty="0" smtClean="0"/>
              <a:t>Since the string literals are identical, the </a:t>
            </a:r>
            <a:r>
              <a:rPr lang="en-US" sz="1900" dirty="0" smtClean="0">
                <a:latin typeface="Courier10 BT" pitchFamily="49" charset="0"/>
              </a:rPr>
              <a:t>equals</a:t>
            </a:r>
            <a:r>
              <a:rPr lang="en-US" dirty="0" smtClean="0"/>
              <a:t> method returns </a:t>
            </a:r>
            <a:r>
              <a:rPr lang="en-US" dirty="0" smtClean="0">
                <a:latin typeface="Courier10 BT" pitchFamily="49" charset="0"/>
              </a:rPr>
              <a:t>true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700" dirty="0" err="1" smtClean="0">
                <a:latin typeface="Courier10 BT" pitchFamily="49" charset="0"/>
              </a:rPr>
              <a:t>str1.equals</a:t>
            </a:r>
            <a:r>
              <a:rPr lang="en-US" sz="1700" dirty="0" smtClean="0">
                <a:latin typeface="Courier10 BT" pitchFamily="49" charset="0"/>
              </a:rPr>
              <a:t>(</a:t>
            </a:r>
            <a:r>
              <a:rPr lang="en-US" sz="1700" dirty="0" err="1" smtClean="0">
                <a:latin typeface="Courier10 BT" pitchFamily="49" charset="0"/>
              </a:rPr>
              <a:t>str2</a:t>
            </a:r>
            <a:r>
              <a:rPr lang="en-US" sz="1700" dirty="0" smtClean="0">
                <a:latin typeface="Courier10 BT" pitchFamily="49" charset="0"/>
              </a:rPr>
              <a:t>); 	// returns true</a:t>
            </a:r>
          </a:p>
          <a:p>
            <a:pPr lvl="1"/>
            <a:r>
              <a:rPr lang="en-US" dirty="0" smtClean="0"/>
              <a:t>Using equals sign returns </a:t>
            </a:r>
            <a:r>
              <a:rPr lang="en-US" sz="1900" dirty="0" smtClean="0">
                <a:latin typeface="Courier10 BT" pitchFamily="49" charset="0"/>
              </a:rPr>
              <a:t>false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700" dirty="0" smtClean="0">
                <a:latin typeface="Courier10 BT" pitchFamily="49" charset="0"/>
              </a:rPr>
              <a:t>str1 == str1	// condition is false</a:t>
            </a:r>
          </a:p>
          <a:p>
            <a:r>
              <a:rPr lang="en-US" dirty="0" smtClean="0"/>
              <a:t>The </a:t>
            </a:r>
            <a:r>
              <a:rPr lang="en-US" sz="1900" dirty="0" smtClean="0">
                <a:latin typeface="Courier10 BT" pitchFamily="49" charset="0"/>
              </a:rPr>
              <a:t>equals</a:t>
            </a:r>
            <a:r>
              <a:rPr lang="en-US" dirty="0" smtClean="0"/>
              <a:t> method will return false if the argument passed to it is not of type </a:t>
            </a:r>
            <a:r>
              <a:rPr lang="en-US" sz="1900" dirty="0" smtClean="0">
                <a:latin typeface="Courier10 BT" pitchFamily="49" charset="0"/>
              </a:rPr>
              <a:t>String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That Use/Retrieve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latin typeface="Courier10 BT" pitchFamily="49" charset="0"/>
              </a:rPr>
              <a:t>charAt</a:t>
            </a:r>
            <a:r>
              <a:rPr lang="en-US" dirty="0" smtClean="0"/>
              <a:t> method to find out which character occurs at a particular index in a string: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Finding the index of the specified character in a string: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438400"/>
            <a:ext cx="51054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city = "New York";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char </a:t>
            </a:r>
            <a:r>
              <a:rPr lang="en-US" sz="1600" dirty="0" err="1" smtClean="0">
                <a:latin typeface="Courier10 BT" pitchFamily="49" charset="0"/>
              </a:rPr>
              <a:t>ch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city.charAt</a:t>
            </a:r>
            <a:r>
              <a:rPr lang="en-US" sz="1600" dirty="0" smtClean="0">
                <a:latin typeface="Courier10 BT" pitchFamily="49" charset="0"/>
              </a:rPr>
              <a:t>(2); // </a:t>
            </a:r>
            <a:r>
              <a:rPr lang="en-US" sz="1600" dirty="0" err="1" smtClean="0">
                <a:latin typeface="Courier10 BT" pitchFamily="49" charset="0"/>
              </a:rPr>
              <a:t>ch</a:t>
            </a:r>
            <a:r>
              <a:rPr lang="en-US" sz="1600" dirty="0" smtClean="0">
                <a:latin typeface="Courier10 BT" pitchFamily="49" charset="0"/>
              </a:rPr>
              <a:t> is assigned the value "w“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038600"/>
            <a:ext cx="4876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ocean = "Atlantic Ocean";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index1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ocean.indexOf</a:t>
            </a:r>
            <a:r>
              <a:rPr lang="en-US" sz="1600" dirty="0" smtClean="0">
                <a:latin typeface="Courier10 BT" pitchFamily="49" charset="0"/>
              </a:rPr>
              <a:t>('a');       // </a:t>
            </a:r>
            <a:r>
              <a:rPr lang="en-US" sz="1600" dirty="0" err="1" smtClean="0">
                <a:latin typeface="Courier10 BT" pitchFamily="49" charset="0"/>
              </a:rPr>
              <a:t>index1</a:t>
            </a:r>
            <a:r>
              <a:rPr lang="en-US" sz="1600" dirty="0" smtClean="0">
                <a:latin typeface="Courier10 BT" pitchFamily="49" charset="0"/>
              </a:rPr>
              <a:t> = 3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index2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ocean.lastIndexOf</a:t>
            </a:r>
            <a:r>
              <a:rPr lang="en-US" sz="1600" dirty="0" smtClean="0">
                <a:latin typeface="Courier10 BT" pitchFamily="49" charset="0"/>
              </a:rPr>
              <a:t>('a');   // </a:t>
            </a:r>
            <a:r>
              <a:rPr lang="en-US" sz="1600" dirty="0" err="1" smtClean="0">
                <a:latin typeface="Courier10 BT" pitchFamily="49" charset="0"/>
              </a:rPr>
              <a:t>index2</a:t>
            </a:r>
            <a:r>
              <a:rPr lang="en-US" sz="1600" dirty="0" smtClean="0">
                <a:latin typeface="Courier10 BT" pitchFamily="49" charset="0"/>
              </a:rPr>
              <a:t> = 12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index3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ocean.indexOf</a:t>
            </a:r>
            <a:r>
              <a:rPr lang="en-US" sz="1600" dirty="0" smtClean="0">
                <a:latin typeface="Courier10 BT" pitchFamily="49" charset="0"/>
              </a:rPr>
              <a:t>('a', 4);    // </a:t>
            </a:r>
            <a:r>
              <a:rPr lang="en-US" sz="1600" dirty="0" err="1" smtClean="0">
                <a:latin typeface="Courier10 BT" pitchFamily="49" charset="0"/>
              </a:rPr>
              <a:t>index3</a:t>
            </a:r>
            <a:r>
              <a:rPr lang="en-US" sz="1600" dirty="0" smtClean="0">
                <a:latin typeface="Courier10 BT" pitchFamily="49" charset="0"/>
              </a:rPr>
              <a:t> = 12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index4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ocean.lastIndexOf</a:t>
            </a:r>
            <a:r>
              <a:rPr lang="en-US" sz="1600" dirty="0" smtClean="0">
                <a:latin typeface="Courier10 BT" pitchFamily="49" charset="0"/>
              </a:rPr>
              <a:t>('a', 0);// index 4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For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267200"/>
            <a:ext cx="52578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city = "San Francisco";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city.startsWith</a:t>
            </a:r>
            <a:r>
              <a:rPr lang="en-US" sz="1600" dirty="0" smtClean="0">
                <a:latin typeface="Courier10 BT" pitchFamily="49" charset="0"/>
              </a:rPr>
              <a:t>("San F");  		// returns true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city.startsWith</a:t>
            </a:r>
            <a:r>
              <a:rPr lang="en-US" sz="1600" dirty="0" smtClean="0">
                <a:latin typeface="Courier10 BT" pitchFamily="49" charset="0"/>
              </a:rPr>
              <a:t>("Francisco");		// returns false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city.endsWith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sco</a:t>
            </a:r>
            <a:r>
              <a:rPr lang="en-US" sz="1600" dirty="0" smtClean="0">
                <a:latin typeface="Courier10 BT" pitchFamily="49" charset="0"/>
              </a:rPr>
              <a:t>");		// returns true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city.endsWith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esco</a:t>
            </a:r>
            <a:r>
              <a:rPr lang="en-US" sz="1600" dirty="0" smtClean="0">
                <a:latin typeface="Courier10 BT" pitchFamily="49" charset="0"/>
              </a:rPr>
              <a:t>");		// returns false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city.startsWith</a:t>
            </a:r>
            <a:r>
              <a:rPr lang="en-US" sz="1600" dirty="0" smtClean="0">
                <a:latin typeface="Courier10 BT" pitchFamily="49" charset="0"/>
              </a:rPr>
              <a:t>("San Francisco");	// returns true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city.endsWith</a:t>
            </a:r>
            <a:r>
              <a:rPr lang="en-US" sz="1600" dirty="0" smtClean="0">
                <a:latin typeface="Courier10 BT" pitchFamily="49" charset="0"/>
              </a:rPr>
              <a:t>("San Francisco"); 	// returns true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06" y="1219200"/>
            <a:ext cx="5690494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returned by </a:t>
            </a:r>
            <a:r>
              <a:rPr lang="en-US" i="1" dirty="0" smtClean="0">
                <a:solidFill>
                  <a:schemeClr val="tx1"/>
                </a:solidFill>
              </a:rPr>
              <a:t>each</a:t>
            </a:r>
            <a:r>
              <a:rPr lang="en-US" dirty="0" smtClean="0">
                <a:solidFill>
                  <a:schemeClr val="tx1"/>
                </a:solidFill>
              </a:rPr>
              <a:t> call to method </a:t>
            </a:r>
            <a:r>
              <a:rPr lang="en-US" sz="2000" dirty="0" smtClean="0">
                <a:solidFill>
                  <a:schemeClr val="tx1"/>
                </a:solidFill>
                <a:latin typeface="Courier10 BT" pitchFamily="49" charset="0"/>
              </a:rPr>
              <a:t>substring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2971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word = "meteorological";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word.substring</a:t>
            </a:r>
            <a:r>
              <a:rPr lang="en-US" sz="1600" dirty="0" smtClean="0">
                <a:latin typeface="Courier10 BT" pitchFamily="49" charset="0"/>
              </a:rPr>
              <a:t>(7);	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word.substring</a:t>
            </a:r>
            <a:r>
              <a:rPr lang="en-US" sz="1600" dirty="0" smtClean="0">
                <a:latin typeface="Courier10 BT" pitchFamily="49" charset="0"/>
              </a:rPr>
              <a:t>(0, 6);	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word.substring</a:t>
            </a:r>
            <a:r>
              <a:rPr lang="en-US" sz="1600" dirty="0" smtClean="0">
                <a:latin typeface="Courier10 BT" pitchFamily="49" charset="0"/>
              </a:rPr>
              <a:t>(5, 0);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 in Class </a:t>
            </a:r>
            <a:r>
              <a:rPr lang="en-US" dirty="0" smtClean="0">
                <a:latin typeface="Courier10 BT" pitchFamily="49" charset="0"/>
              </a:rPr>
              <a:t>String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91133" cy="370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method </a:t>
            </a:r>
            <a:r>
              <a:rPr lang="en-US" sz="2000" dirty="0" err="1" smtClean="0">
                <a:latin typeface="Courier10 BT" pitchFamily="49" charset="0"/>
              </a:rPr>
              <a:t>concat</a:t>
            </a:r>
            <a:r>
              <a:rPr lang="en-US" dirty="0" smtClean="0"/>
              <a:t> to combine strings.</a:t>
            </a:r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53340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s1</a:t>
            </a:r>
            <a:r>
              <a:rPr lang="en-US" sz="1600" dirty="0" smtClean="0">
                <a:latin typeface="Courier10 BT" pitchFamily="49" charset="0"/>
              </a:rPr>
              <a:t> = "Par";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s1.concat</a:t>
            </a:r>
            <a:r>
              <a:rPr lang="en-US" sz="1600" dirty="0" smtClean="0">
                <a:latin typeface="Courier10 BT" pitchFamily="49" charset="0"/>
              </a:rPr>
              <a:t>("is");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s2</a:t>
            </a:r>
            <a:r>
              <a:rPr lang="en-US" sz="1600" dirty="0" smtClean="0">
                <a:latin typeface="Courier10 BT" pitchFamily="49" charset="0"/>
              </a:rPr>
              <a:t>);  // prints out “Paris”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s3</a:t>
            </a:r>
            <a:r>
              <a:rPr lang="en-US" sz="1600" dirty="0" smtClean="0">
                <a:latin typeface="Courier10 BT" pitchFamily="49" charset="0"/>
              </a:rPr>
              <a:t> = " is the capital of France.";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s4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s2.concat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s3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s4</a:t>
            </a:r>
            <a:r>
              <a:rPr lang="en-US" sz="1600" dirty="0" smtClean="0">
                <a:latin typeface="Courier10 BT" pitchFamily="49" charset="0"/>
              </a:rPr>
              <a:t>); </a:t>
            </a:r>
            <a:r>
              <a:rPr lang="en-US" sz="1400" dirty="0" smtClean="0">
                <a:latin typeface="Courier10 BT" pitchFamily="49" charset="0"/>
              </a:rPr>
              <a:t>// prints “Paris is the capital of France”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Replacing/Removing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replace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trim</a:t>
            </a:r>
            <a:r>
              <a:rPr lang="en-US" dirty="0" smtClean="0"/>
              <a:t> methods substitute and remove particular characters, respectively, from the string. 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endParaRPr lang="en-US" sz="2000" dirty="0" smtClean="0">
              <a:latin typeface="Courier10 BT" pitchFamily="49" charset="0"/>
            </a:endParaRPr>
          </a:p>
          <a:p>
            <a:pPr lvl="1"/>
            <a:endParaRPr lang="en-US" sz="1800" dirty="0" smtClean="0">
              <a:latin typeface="Courier10 BT" pitchFamily="49" charset="0"/>
            </a:endParaRPr>
          </a:p>
          <a:p>
            <a:pPr lvl="1"/>
            <a:r>
              <a:rPr lang="en-US" sz="1800" dirty="0" err="1" smtClean="0">
                <a:latin typeface="Courier10 BT" pitchFamily="49" charset="0"/>
              </a:rPr>
              <a:t>word1</a:t>
            </a:r>
            <a:r>
              <a:rPr lang="en-US" dirty="0" smtClean="0"/>
              <a:t> references the new string “</a:t>
            </a:r>
            <a:r>
              <a:rPr lang="en-US" dirty="0" err="1" smtClean="0"/>
              <a:t>binyin</a:t>
            </a:r>
            <a:r>
              <a:rPr lang="en-US" dirty="0" smtClean="0"/>
              <a:t>”, and </a:t>
            </a:r>
            <a:r>
              <a:rPr lang="en-US" sz="1800" dirty="0" err="1" smtClean="0">
                <a:latin typeface="Courier10 BT" pitchFamily="49" charset="0"/>
              </a:rPr>
              <a:t>word2</a:t>
            </a:r>
            <a:r>
              <a:rPr lang="en-US" dirty="0" smtClean="0"/>
              <a:t> references “pinyin”. </a:t>
            </a:r>
          </a:p>
          <a:p>
            <a:r>
              <a:rPr lang="en-US" dirty="0" smtClean="0"/>
              <a:t>Use method </a:t>
            </a:r>
            <a:r>
              <a:rPr lang="en-US" sz="2000" dirty="0" smtClean="0">
                <a:latin typeface="Courier10 BT" pitchFamily="49" charset="0"/>
              </a:rPr>
              <a:t>trim </a:t>
            </a:r>
            <a:r>
              <a:rPr lang="en-US" dirty="0" smtClean="0"/>
              <a:t>to remove spaces at the beginning and the end of a string 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String pie = " apple pie  ".trim();	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42672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dirty="0" smtClean="0">
                <a:latin typeface="Courier10 BT" pitchFamily="49" charset="0"/>
              </a:rPr>
              <a:t>String </a:t>
            </a:r>
            <a:r>
              <a:rPr lang="en-US" dirty="0" err="1" smtClean="0">
                <a:latin typeface="Courier10 BT" pitchFamily="49" charset="0"/>
              </a:rPr>
              <a:t>word1</a:t>
            </a:r>
            <a:r>
              <a:rPr lang="en-US" dirty="0" smtClean="0">
                <a:latin typeface="Courier10 BT" pitchFamily="49" charset="0"/>
              </a:rPr>
              <a:t> = "</a:t>
            </a:r>
            <a:r>
              <a:rPr lang="en-US" dirty="0" err="1" smtClean="0">
                <a:latin typeface="Courier10 BT" pitchFamily="49" charset="0"/>
              </a:rPr>
              <a:t>banyan".replace</a:t>
            </a:r>
            <a:r>
              <a:rPr lang="en-US" dirty="0" smtClean="0">
                <a:latin typeface="Courier10 BT" pitchFamily="49" charset="0"/>
              </a:rPr>
              <a:t>('a', '</a:t>
            </a:r>
            <a:r>
              <a:rPr lang="en-US" dirty="0" err="1" smtClean="0">
                <a:latin typeface="Courier10 BT" pitchFamily="49" charset="0"/>
              </a:rPr>
              <a:t>i</a:t>
            </a:r>
            <a:r>
              <a:rPr lang="en-US" dirty="0" smtClean="0">
                <a:latin typeface="Courier10 BT" pitchFamily="49" charset="0"/>
              </a:rPr>
              <a:t>'); </a:t>
            </a:r>
          </a:p>
          <a:p>
            <a:pPr marL="4763" lvl="1">
              <a:buNone/>
            </a:pPr>
            <a:r>
              <a:rPr lang="en-US" dirty="0" smtClean="0">
                <a:latin typeface="Courier10 BT" pitchFamily="49" charset="0"/>
              </a:rPr>
              <a:t>String </a:t>
            </a:r>
            <a:r>
              <a:rPr lang="en-US" dirty="0" err="1" smtClean="0">
                <a:latin typeface="Courier10 BT" pitchFamily="49" charset="0"/>
              </a:rPr>
              <a:t>word2</a:t>
            </a:r>
            <a:r>
              <a:rPr lang="en-US" dirty="0" smtClean="0">
                <a:latin typeface="Courier10 BT" pitchFamily="49" charset="0"/>
              </a:rPr>
              <a:t> = </a:t>
            </a:r>
            <a:r>
              <a:rPr lang="en-US" dirty="0" err="1" smtClean="0">
                <a:latin typeface="Courier10 BT" pitchFamily="49" charset="0"/>
              </a:rPr>
              <a:t>word1.replace</a:t>
            </a:r>
            <a:r>
              <a:rPr lang="en-US" dirty="0" smtClean="0">
                <a:latin typeface="Courier10 BT" pitchFamily="49" charset="0"/>
              </a:rPr>
              <a:t>('b', 'p');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Uppercase or Lowercase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methods </a:t>
            </a:r>
            <a:r>
              <a:rPr lang="en-US" sz="2000" dirty="0" err="1" smtClean="0">
                <a:latin typeface="Courier10 BT" pitchFamily="49" charset="0"/>
              </a:rPr>
              <a:t>toLowerCase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Courier10 BT" pitchFamily="49" charset="0"/>
              </a:rPr>
              <a:t>toUpperCase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590800"/>
            <a:ext cx="57912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dirty="0" smtClean="0">
                <a:latin typeface="Courier10 BT" pitchFamily="49" charset="0"/>
              </a:rPr>
              <a:t>"</a:t>
            </a:r>
            <a:r>
              <a:rPr lang="en-US" dirty="0" err="1" smtClean="0">
                <a:latin typeface="Courier10 BT" pitchFamily="49" charset="0"/>
              </a:rPr>
              <a:t>frieNd".toLowerCase</a:t>
            </a:r>
            <a:r>
              <a:rPr lang="en-US" dirty="0" smtClean="0">
                <a:latin typeface="Courier10 BT" pitchFamily="49" charset="0"/>
              </a:rPr>
              <a:t>();	// returns the string "friend"</a:t>
            </a:r>
          </a:p>
          <a:p>
            <a:pPr marL="4763" lvl="1">
              <a:buNone/>
            </a:pPr>
            <a:r>
              <a:rPr lang="en-US" dirty="0" smtClean="0">
                <a:latin typeface="Courier10 BT" pitchFamily="49" charset="0"/>
              </a:rPr>
              <a:t>"</a:t>
            </a:r>
            <a:r>
              <a:rPr lang="en-US" dirty="0" err="1" smtClean="0">
                <a:latin typeface="Courier10 BT" pitchFamily="49" charset="0"/>
              </a:rPr>
              <a:t>frieNd".toUpperCase</a:t>
            </a:r>
            <a:r>
              <a:rPr lang="en-US" dirty="0" smtClean="0">
                <a:latin typeface="Courier10 BT" pitchFamily="49" charset="0"/>
              </a:rPr>
              <a:t>();   // returns the string "FRIEND"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StringBuilder</a:t>
            </a:r>
            <a:r>
              <a:rPr lang="en-US" dirty="0" smtClean="0"/>
              <a:t> Class continued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67073"/>
            <a:ext cx="5989321" cy="465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StringBuilder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057400"/>
            <a:ext cx="43434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StringBuilder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StringBuilder</a:t>
            </a:r>
            <a:r>
              <a:rPr lang="en-US" sz="1600" dirty="0" smtClean="0">
                <a:latin typeface="Courier10 BT" pitchFamily="49" charset="0"/>
              </a:rPr>
              <a:t>("warts");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sb.reverse</a:t>
            </a:r>
            <a:r>
              <a:rPr lang="en-US" sz="1600" dirty="0" smtClean="0">
                <a:latin typeface="Courier10 BT" pitchFamily="49" charset="0"/>
              </a:rPr>
              <a:t>();   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"straw"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sb.length</a:t>
            </a:r>
            <a:r>
              <a:rPr lang="en-US" sz="1600" dirty="0" smtClean="0">
                <a:latin typeface="Courier10 BT" pitchFamily="49" charset="0"/>
              </a:rPr>
              <a:t>(); 	// returns 5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sb.charAt</a:t>
            </a:r>
            <a:r>
              <a:rPr lang="en-US" sz="1600" dirty="0" smtClean="0">
                <a:latin typeface="Courier10 BT" pitchFamily="49" charset="0"/>
              </a:rPr>
              <a:t>(3); 	// returns 'a'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sb.insert</a:t>
            </a:r>
            <a:r>
              <a:rPr lang="en-US" sz="1600" dirty="0" smtClean="0">
                <a:latin typeface="Courier10 BT" pitchFamily="49" charset="0"/>
              </a:rPr>
              <a:t>(0, 'l');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</a:t>
            </a:r>
            <a:r>
              <a:rPr lang="en-US" sz="1600" dirty="0" err="1" smtClean="0">
                <a:latin typeface="Courier10 BT" pitchFamily="49" charset="0"/>
              </a:rPr>
              <a:t>lstraw</a:t>
            </a:r>
            <a:r>
              <a:rPr lang="en-US" sz="1600" dirty="0" smtClean="0">
                <a:latin typeface="Courier10 BT" pitchFamily="49" charset="0"/>
              </a:rPr>
              <a:t>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sb.insert</a:t>
            </a:r>
            <a:r>
              <a:rPr lang="en-US" sz="1600" dirty="0" smtClean="0">
                <a:latin typeface="Courier10 BT" pitchFamily="49" charset="0"/>
              </a:rPr>
              <a:t>(1, 'a'); 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</a:t>
            </a:r>
            <a:r>
              <a:rPr lang="en-US" sz="1600" dirty="0" err="1" smtClean="0">
                <a:latin typeface="Courier10 BT" pitchFamily="49" charset="0"/>
              </a:rPr>
              <a:t>lastraw</a:t>
            </a:r>
            <a:r>
              <a:rPr lang="en-US" sz="1600" dirty="0" smtClean="0">
                <a:latin typeface="Courier10 BT" pitchFamily="49" charset="0"/>
              </a:rPr>
              <a:t>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sb.insert</a:t>
            </a:r>
            <a:r>
              <a:rPr lang="en-US" sz="1600" dirty="0" smtClean="0">
                <a:latin typeface="Courier10 BT" pitchFamily="49" charset="0"/>
              </a:rPr>
              <a:t>(2, 's'); 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</a:t>
            </a:r>
            <a:r>
              <a:rPr lang="en-US" sz="1600" dirty="0" err="1" smtClean="0">
                <a:latin typeface="Courier10 BT" pitchFamily="49" charset="0"/>
              </a:rPr>
              <a:t>lasstraw</a:t>
            </a:r>
            <a:r>
              <a:rPr lang="en-US" sz="1600" dirty="0" smtClean="0">
                <a:latin typeface="Courier10 BT" pitchFamily="49" charset="0"/>
              </a:rPr>
              <a:t>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sb.insert</a:t>
            </a:r>
            <a:r>
              <a:rPr lang="en-US" sz="1600" dirty="0" smtClean="0">
                <a:latin typeface="Courier10 BT" pitchFamily="49" charset="0"/>
              </a:rPr>
              <a:t>(3, 't');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</a:t>
            </a:r>
            <a:r>
              <a:rPr lang="en-US" sz="1600" dirty="0" err="1" smtClean="0">
                <a:latin typeface="Courier10 BT" pitchFamily="49" charset="0"/>
              </a:rPr>
              <a:t>laststraw</a:t>
            </a:r>
            <a:r>
              <a:rPr lang="en-US" sz="1600" dirty="0" smtClean="0">
                <a:latin typeface="Courier10 BT" pitchFamily="49" charset="0"/>
              </a:rPr>
              <a:t>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sb.insert</a:t>
            </a:r>
            <a:r>
              <a:rPr lang="en-US" sz="1600" dirty="0" smtClean="0">
                <a:latin typeface="Courier10 BT" pitchFamily="49" charset="0"/>
              </a:rPr>
              <a:t>(4, ' '); 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"last straw"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sb.indexOf</a:t>
            </a:r>
            <a:r>
              <a:rPr lang="en-US" sz="1600" dirty="0" smtClean="0">
                <a:latin typeface="Courier10 BT" pitchFamily="49" charset="0"/>
              </a:rPr>
              <a:t>("raw"); 	// returns 7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sb.delete</a:t>
            </a:r>
            <a:r>
              <a:rPr lang="en-US" sz="1600" dirty="0" smtClean="0">
                <a:latin typeface="Courier10 BT" pitchFamily="49" charset="0"/>
              </a:rPr>
              <a:t>(1, 8); 	// </a:t>
            </a:r>
            <a:r>
              <a:rPr lang="en-US" sz="1600" dirty="0" err="1" smtClean="0">
                <a:latin typeface="Courier10 BT" pitchFamily="49" charset="0"/>
              </a:rPr>
              <a:t>sb</a:t>
            </a:r>
            <a:r>
              <a:rPr lang="en-US" sz="1600" dirty="0" smtClean="0">
                <a:latin typeface="Courier10 BT" pitchFamily="49" charset="0"/>
              </a:rPr>
              <a:t> contains "law"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initialized to the following default values when they are created:</a:t>
            </a:r>
          </a:p>
          <a:p>
            <a:pPr lvl="1"/>
            <a:r>
              <a:rPr lang="en-US" dirty="0" smtClean="0"/>
              <a:t>0 for </a:t>
            </a:r>
            <a:r>
              <a:rPr lang="en-US" sz="1800" dirty="0" smtClean="0">
                <a:latin typeface="Courier10 BT" pitchFamily="49" charset="0"/>
              </a:rPr>
              <a:t>int</a:t>
            </a:r>
          </a:p>
          <a:p>
            <a:pPr lvl="1"/>
            <a:r>
              <a:rPr lang="en-US" dirty="0" err="1" smtClean="0"/>
              <a:t>0.0</a:t>
            </a:r>
            <a:r>
              <a:rPr lang="en-US" sz="1800" dirty="0" err="1" smtClean="0">
                <a:latin typeface="Courier10 BT" pitchFamily="49" charset="0"/>
              </a:rPr>
              <a:t>f</a:t>
            </a:r>
            <a:r>
              <a:rPr lang="en-US" sz="1800" dirty="0" smtClean="0"/>
              <a:t> </a:t>
            </a:r>
            <a:r>
              <a:rPr lang="en-US" dirty="0" smtClean="0"/>
              <a:t>for </a:t>
            </a:r>
            <a:r>
              <a:rPr lang="en-US" sz="1800" dirty="0" smtClean="0">
                <a:latin typeface="Courier10 BT" pitchFamily="49" charset="0"/>
              </a:rPr>
              <a:t>float</a:t>
            </a:r>
          </a:p>
          <a:p>
            <a:pPr lvl="1"/>
            <a:r>
              <a:rPr lang="en-US" dirty="0" smtClean="0"/>
              <a:t>0.0 for </a:t>
            </a:r>
            <a:r>
              <a:rPr lang="en-US" sz="1800" dirty="0" smtClean="0">
                <a:latin typeface="Courier10 BT" pitchFamily="49" charset="0"/>
              </a:rPr>
              <a:t>double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\</a:t>
            </a:r>
            <a:r>
              <a:rPr lang="en-US" sz="1800" dirty="0" err="1" smtClean="0">
                <a:latin typeface="Courier10 BT" pitchFamily="49" charset="0"/>
              </a:rPr>
              <a:t>u0000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dirty="0" smtClean="0"/>
              <a:t>for </a:t>
            </a:r>
            <a:r>
              <a:rPr lang="en-US" sz="1800" dirty="0" smtClean="0">
                <a:latin typeface="Courier10 BT" pitchFamily="49" charset="0"/>
              </a:rPr>
              <a:t>char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null</a:t>
            </a:r>
            <a:r>
              <a:rPr lang="en-US" dirty="0" smtClean="0"/>
              <a:t> for reference types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false</a:t>
            </a:r>
            <a:r>
              <a:rPr lang="en-US" dirty="0" smtClean="0"/>
              <a:t> for </a:t>
            </a:r>
            <a:r>
              <a:rPr lang="en-US" sz="1800" dirty="0" err="1" smtClean="0">
                <a:latin typeface="Courier10 BT" pitchFamily="49" charset="0"/>
              </a:rPr>
              <a:t>boolean</a:t>
            </a: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There are eight wrapper classes defined for each of the primitives in the </a:t>
            </a:r>
            <a:r>
              <a:rPr lang="en-US" sz="2000" dirty="0" err="1" smtClean="0">
                <a:latin typeface="Courier10 BT" pitchFamily="49" charset="0"/>
              </a:rPr>
              <a:t>java.lang</a:t>
            </a:r>
            <a:r>
              <a:rPr lang="en-US" dirty="0" smtClean="0"/>
              <a:t> package.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53850"/>
            <a:ext cx="4038600" cy="409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Classes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8862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Character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charA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b="1" dirty="0" smtClean="0">
                <a:latin typeface="Courier10 BT" pitchFamily="49" charset="0"/>
              </a:rPr>
              <a:t>Character</a:t>
            </a:r>
            <a:r>
              <a:rPr lang="en-US" sz="1600" dirty="0" smtClean="0">
                <a:latin typeface="Courier10 BT" pitchFamily="49" charset="0"/>
              </a:rPr>
              <a:t>('A');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</a:t>
            </a:r>
            <a:r>
              <a:rPr lang="en-US" sz="1600" dirty="0" err="1" smtClean="0">
                <a:latin typeface="Courier10 BT" pitchFamily="49" charset="0"/>
              </a:rPr>
              <a:t>int10</a:t>
            </a:r>
            <a:r>
              <a:rPr lang="en-US" sz="1600" dirty="0" smtClean="0">
                <a:latin typeface="Courier10 BT" pitchFamily="49" charset="0"/>
              </a:rPr>
              <a:t> is of type Integer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Integer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int10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b="1" dirty="0" smtClean="0">
                <a:latin typeface="Courier10 BT" pitchFamily="49" charset="0"/>
              </a:rPr>
              <a:t>Integer</a:t>
            </a:r>
            <a:r>
              <a:rPr lang="en-US" sz="1600" dirty="0" smtClean="0">
                <a:latin typeface="Courier10 BT" pitchFamily="49" charset="0"/>
              </a:rPr>
              <a:t>(10);	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d1</a:t>
            </a:r>
            <a:r>
              <a:rPr lang="en-US" sz="1600" dirty="0" smtClean="0">
                <a:latin typeface="Courier10 BT" pitchFamily="49" charset="0"/>
              </a:rPr>
              <a:t> = 3.8;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</a:t>
            </a:r>
            <a:r>
              <a:rPr lang="en-US" sz="1600" dirty="0" err="1" smtClean="0">
                <a:latin typeface="Courier10 BT" pitchFamily="49" charset="0"/>
              </a:rPr>
              <a:t>dvalue</a:t>
            </a:r>
            <a:r>
              <a:rPr lang="en-US" sz="1600" dirty="0" smtClean="0">
                <a:latin typeface="Courier10 BT" pitchFamily="49" charset="0"/>
              </a:rPr>
              <a:t> is of type Double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Double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dvalue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b="1" dirty="0" smtClean="0">
                <a:latin typeface="Courier10 BT" pitchFamily="49" charset="0"/>
              </a:rPr>
              <a:t>Double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d1</a:t>
            </a:r>
            <a:r>
              <a:rPr lang="en-US" sz="1600" dirty="0" smtClean="0">
                <a:latin typeface="Courier10 BT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can automatically put the primitive inside its wrapper class – this is called </a:t>
            </a:r>
            <a:r>
              <a:rPr lang="en-US" b="1" dirty="0" smtClean="0"/>
              <a:t>boxing</a:t>
            </a:r>
            <a:r>
              <a:rPr lang="en-US" dirty="0" smtClean="0"/>
              <a:t>.	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438400"/>
            <a:ext cx="28956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Character </a:t>
            </a:r>
            <a:r>
              <a:rPr lang="en-US" sz="1600" dirty="0" err="1" smtClean="0">
                <a:latin typeface="Courier10 BT" pitchFamily="49" charset="0"/>
              </a:rPr>
              <a:t>ch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Integer 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ch</a:t>
            </a:r>
            <a:r>
              <a:rPr lang="en-US" sz="1600" dirty="0" smtClean="0">
                <a:latin typeface="Courier10 BT" pitchFamily="49" charset="0"/>
              </a:rPr>
              <a:t> = 'b';		// boxing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20;		// boxing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 = 30;		// boxing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extract the primitive from its wrapper – </a:t>
            </a:r>
            <a:r>
              <a:rPr lang="en-US" dirty="0" err="1" smtClean="0"/>
              <a:t>caled</a:t>
            </a:r>
            <a:r>
              <a:rPr lang="en-US" dirty="0" smtClean="0"/>
              <a:t> </a:t>
            </a:r>
            <a:r>
              <a:rPr lang="en-US" b="1" dirty="0" smtClean="0"/>
              <a:t>unboxing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compiler extracts the </a:t>
            </a:r>
            <a:r>
              <a:rPr lang="en-US" dirty="0" smtClean="0">
                <a:solidFill>
                  <a:srgbClr val="0070C0"/>
                </a:solidFill>
              </a:rPr>
              <a:t>integer</a:t>
            </a:r>
            <a:r>
              <a:rPr lang="en-US" dirty="0" smtClean="0"/>
              <a:t> values of </a:t>
            </a:r>
            <a:r>
              <a:rPr lang="en-US" sz="1800" dirty="0" err="1" smtClean="0">
                <a:latin typeface="Courier10 BT" pitchFamily="49" charset="0"/>
              </a:rPr>
              <a:t>val1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val2</a:t>
            </a:r>
            <a:r>
              <a:rPr lang="en-US" dirty="0" smtClean="0"/>
              <a:t> and multiplies them together: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657600"/>
            <a:ext cx="4191000" cy="16106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spcBef>
                <a:spcPts val="1600"/>
              </a:spcBef>
              <a:buNone/>
            </a:pPr>
            <a:r>
              <a:rPr lang="en-US" dirty="0" smtClean="0">
                <a:latin typeface="Courier10 BT" pitchFamily="49" charset="0"/>
              </a:rPr>
              <a:t>Integer </a:t>
            </a:r>
            <a:r>
              <a:rPr lang="en-US" dirty="0" err="1" smtClean="0">
                <a:latin typeface="Courier10 BT" pitchFamily="49" charset="0"/>
              </a:rPr>
              <a:t>val1</a:t>
            </a:r>
            <a:r>
              <a:rPr lang="en-US" dirty="0" smtClean="0">
                <a:latin typeface="Courier10 BT" pitchFamily="49" charset="0"/>
              </a:rPr>
              <a:t>, </a:t>
            </a:r>
            <a:r>
              <a:rPr lang="en-US" dirty="0" err="1" smtClean="0">
                <a:latin typeface="Courier10 BT" pitchFamily="49" charset="0"/>
              </a:rPr>
              <a:t>val2</a:t>
            </a:r>
            <a:r>
              <a:rPr lang="en-US" dirty="0" smtClean="0">
                <a:latin typeface="Courier10 BT" pitchFamily="49" charset="0"/>
              </a:rPr>
              <a:t>;</a:t>
            </a:r>
          </a:p>
          <a:p>
            <a:pPr marL="4763" lvl="1">
              <a:spcBef>
                <a:spcPts val="1600"/>
              </a:spcBef>
              <a:buNone/>
            </a:pPr>
            <a:r>
              <a:rPr lang="en-US" dirty="0" smtClean="0">
                <a:latin typeface="Courier10 BT" pitchFamily="49" charset="0"/>
              </a:rPr>
              <a:t>// store data in </a:t>
            </a:r>
            <a:r>
              <a:rPr lang="en-US" dirty="0" err="1" smtClean="0">
                <a:latin typeface="Courier10 BT" pitchFamily="49" charset="0"/>
              </a:rPr>
              <a:t>val1</a:t>
            </a:r>
            <a:r>
              <a:rPr lang="en-US" dirty="0" smtClean="0">
                <a:latin typeface="Courier10 BT" pitchFamily="49" charset="0"/>
              </a:rPr>
              <a:t> and </a:t>
            </a:r>
            <a:r>
              <a:rPr lang="en-US" dirty="0" err="1" smtClean="0">
                <a:latin typeface="Courier10 BT" pitchFamily="49" charset="0"/>
              </a:rPr>
              <a:t>val2</a:t>
            </a:r>
            <a:endParaRPr lang="en-US" dirty="0" smtClean="0">
              <a:latin typeface="Courier10 BT" pitchFamily="49" charset="0"/>
            </a:endParaRPr>
          </a:p>
          <a:p>
            <a:pPr marL="4763" lvl="1">
              <a:spcBef>
                <a:spcPts val="1600"/>
              </a:spcBef>
              <a:buNone/>
            </a:pPr>
            <a:endParaRPr lang="en-US" dirty="0" smtClean="0"/>
          </a:p>
          <a:p>
            <a:pPr marL="4763" lvl="1">
              <a:buNone/>
            </a:pPr>
            <a:r>
              <a:rPr lang="en-US" dirty="0" smtClean="0">
                <a:latin typeface="Courier10 BT" pitchFamily="49" charset="0"/>
              </a:rPr>
              <a:t>int </a:t>
            </a:r>
            <a:r>
              <a:rPr lang="en-US" dirty="0" err="1" smtClean="0">
                <a:latin typeface="Courier10 BT" pitchFamily="49" charset="0"/>
              </a:rPr>
              <a:t>mult</a:t>
            </a:r>
            <a:r>
              <a:rPr lang="en-US" dirty="0" smtClean="0">
                <a:latin typeface="Courier10 BT" pitchFamily="49" charset="0"/>
              </a:rPr>
              <a:t> = </a:t>
            </a:r>
            <a:r>
              <a:rPr lang="en-US" dirty="0" err="1" smtClean="0">
                <a:latin typeface="Courier10 BT" pitchFamily="49" charset="0"/>
              </a:rPr>
              <a:t>val1</a:t>
            </a:r>
            <a:r>
              <a:rPr lang="en-US" dirty="0" smtClean="0">
                <a:latin typeface="Courier10 BT" pitchFamily="49" charset="0"/>
              </a:rPr>
              <a:t> * </a:t>
            </a:r>
            <a:r>
              <a:rPr lang="en-US" dirty="0" err="1" smtClean="0">
                <a:latin typeface="Courier10 BT" pitchFamily="49" charset="0"/>
              </a:rPr>
              <a:t>val2</a:t>
            </a:r>
            <a:r>
              <a:rPr lang="en-US" dirty="0" smtClean="0">
                <a:latin typeface="Courier10 BT" pitchFamily="49" charset="0"/>
              </a:rPr>
              <a:t>;	// </a:t>
            </a:r>
            <a:r>
              <a:rPr lang="en-US" dirty="0" err="1" smtClean="0">
                <a:latin typeface="Courier10 BT" pitchFamily="49" charset="0"/>
              </a:rPr>
              <a:t>unboxing</a:t>
            </a:r>
            <a:endParaRPr lang="en-US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Integer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methods are defined similarly in the other wrapper classes.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5" y="1847088"/>
            <a:ext cx="6935095" cy="2801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sz="2000" dirty="0" err="1" smtClean="0">
                <a:latin typeface="Courier10 BT" pitchFamily="49" charset="0"/>
              </a:rPr>
              <a:t>toString</a:t>
            </a:r>
            <a:r>
              <a:rPr lang="en-US" dirty="0" smtClean="0"/>
              <a:t> method converts a numeric value to a string: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sz="2000" dirty="0" err="1" smtClean="0">
                <a:latin typeface="Courier10 BT" pitchFamily="49" charset="0"/>
              </a:rPr>
              <a:t>valueOf</a:t>
            </a:r>
            <a:r>
              <a:rPr lang="en-US" dirty="0" smtClean="0"/>
              <a:t> converts a string into a wrapper class: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209800"/>
            <a:ext cx="52578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Integer.</a:t>
            </a:r>
            <a:r>
              <a:rPr lang="en-US" sz="1600" b="1" dirty="0" err="1" smtClean="0">
                <a:latin typeface="Courier10 BT" pitchFamily="49" charset="0"/>
              </a:rPr>
              <a:t>toString</a:t>
            </a:r>
            <a:r>
              <a:rPr lang="en-US" sz="1600" dirty="0" smtClean="0">
                <a:latin typeface="Courier10 BT" pitchFamily="49" charset="0"/>
              </a:rPr>
              <a:t>(10); 	// returns 10 as a string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Double.</a:t>
            </a:r>
            <a:r>
              <a:rPr lang="en-US" sz="1600" b="1" dirty="0" err="1" smtClean="0">
                <a:latin typeface="Courier10 BT" pitchFamily="49" charset="0"/>
              </a:rPr>
              <a:t>toString</a:t>
            </a:r>
            <a:r>
              <a:rPr lang="en-US" sz="1600" dirty="0" smtClean="0">
                <a:latin typeface="Courier10 BT" pitchFamily="49" charset="0"/>
              </a:rPr>
              <a:t>(3.5);	// returns 3.5 as a string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Float.</a:t>
            </a:r>
            <a:r>
              <a:rPr lang="en-US" sz="1600" b="1" dirty="0" err="1" smtClean="0">
                <a:latin typeface="Courier10 BT" pitchFamily="49" charset="0"/>
              </a:rPr>
              <a:t>toString</a:t>
            </a:r>
            <a:r>
              <a:rPr lang="en-US" sz="1600" dirty="0" smtClean="0">
                <a:latin typeface="Courier10 BT" pitchFamily="49" charset="0"/>
              </a:rPr>
              <a:t>(1.5f);		// return 1.5 as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5410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float </a:t>
            </a:r>
            <a:r>
              <a:rPr lang="en-US" sz="1600" dirty="0" err="1" smtClean="0">
                <a:latin typeface="Courier10 BT" pitchFamily="49" charset="0"/>
              </a:rPr>
              <a:t>valf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10.5f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strf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Float.toString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valf</a:t>
            </a:r>
            <a:r>
              <a:rPr lang="en-US" sz="1600" dirty="0" smtClean="0">
                <a:latin typeface="Courier10 BT" pitchFamily="49" charset="0"/>
              </a:rPr>
              <a:t>);	// </a:t>
            </a:r>
            <a:r>
              <a:rPr lang="en-US" sz="1600" dirty="0" err="1" smtClean="0">
                <a:latin typeface="Courier10 BT" pitchFamily="49" charset="0"/>
              </a:rPr>
              <a:t>strf</a:t>
            </a:r>
            <a:r>
              <a:rPr lang="en-US" sz="1600" dirty="0" smtClean="0">
                <a:latin typeface="Courier10 BT" pitchFamily="49" charset="0"/>
              </a:rPr>
              <a:t> = "</a:t>
            </a:r>
            <a:r>
              <a:rPr lang="en-US" sz="1600" dirty="0" err="1" smtClean="0">
                <a:latin typeface="Courier10 BT" pitchFamily="49" charset="0"/>
              </a:rPr>
              <a:t>10.5f</a:t>
            </a:r>
            <a:r>
              <a:rPr lang="en-US" sz="1600" dirty="0" smtClean="0">
                <a:latin typeface="Courier10 BT" pitchFamily="49" charset="0"/>
              </a:rPr>
              <a:t>"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Float </a:t>
            </a:r>
            <a:r>
              <a:rPr lang="en-US" sz="1600" dirty="0" err="1" smtClean="0">
                <a:latin typeface="Courier10 BT" pitchFamily="49" charset="0"/>
              </a:rPr>
              <a:t>objf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Float.</a:t>
            </a:r>
            <a:r>
              <a:rPr lang="en-US" sz="1600" b="1" dirty="0" err="1" smtClean="0">
                <a:latin typeface="Courier10 BT" pitchFamily="49" charset="0"/>
              </a:rPr>
              <a:t>valueOf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strf</a:t>
            </a:r>
            <a:r>
              <a:rPr lang="en-US" sz="1600" dirty="0" smtClean="0">
                <a:latin typeface="Courier10 BT" pitchFamily="49" charset="0"/>
              </a:rPr>
              <a:t>);	// </a:t>
            </a:r>
            <a:r>
              <a:rPr lang="en-US" sz="1600" dirty="0" err="1" smtClean="0">
                <a:latin typeface="Courier10 BT" pitchFamily="49" charset="0"/>
              </a:rPr>
              <a:t>objf</a:t>
            </a:r>
            <a:r>
              <a:rPr lang="en-US" sz="1600" dirty="0" smtClean="0">
                <a:latin typeface="Courier10 BT" pitchFamily="49" charset="0"/>
              </a:rPr>
              <a:t> holds 10.5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objf</a:t>
            </a:r>
            <a:r>
              <a:rPr lang="en-US" sz="1600" dirty="0" smtClean="0">
                <a:latin typeface="Courier10 BT" pitchFamily="49" charset="0"/>
              </a:rPr>
              <a:t>);		// prints out 10.5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BigInteger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endParaRPr lang="en-US" sz="19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4191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BigInteger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bigInt1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BigInteger</a:t>
            </a:r>
            <a:r>
              <a:rPr lang="en-US" sz="1600" dirty="0" smtClean="0">
                <a:latin typeface="Courier10 BT" pitchFamily="49" charset="0"/>
              </a:rPr>
              <a:t>("5000");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BigInteger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result1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bigInt.add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bigInt1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</a:t>
            </a:r>
            <a:r>
              <a:rPr lang="en-US" sz="1600" dirty="0" err="1" smtClean="0">
                <a:latin typeface="Courier10 BT" pitchFamily="49" charset="0"/>
              </a:rPr>
              <a:t>result1</a:t>
            </a:r>
            <a:r>
              <a:rPr lang="en-US" sz="1600" dirty="0" smtClean="0">
                <a:latin typeface="Courier10 BT" pitchFamily="49" charset="0"/>
              </a:rPr>
              <a:t> = 92233720368547763081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63" y="1524000"/>
            <a:ext cx="6920337" cy="258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main</a:t>
            </a:r>
            <a:r>
              <a:rPr lang="en-US" dirty="0" smtClean="0"/>
              <a:t> method is declared as shown below: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supply data values on the command line that are known as </a:t>
            </a:r>
            <a:r>
              <a:rPr lang="en-US" b="1" dirty="0" smtClean="0"/>
              <a:t>command-line</a:t>
            </a:r>
            <a:r>
              <a:rPr lang="en-US" dirty="0" smtClean="0"/>
              <a:t> arguments and are read into the program during execution.</a:t>
            </a:r>
          </a:p>
          <a:p>
            <a:r>
              <a:rPr lang="en-US" dirty="0" smtClean="0"/>
              <a:t> These arguments are stored in the </a:t>
            </a:r>
            <a:r>
              <a:rPr lang="en-US" sz="2000" dirty="0" smtClean="0">
                <a:latin typeface="Courier10 BT" pitchFamily="49" charset="0"/>
              </a:rPr>
              <a:t>String</a:t>
            </a:r>
            <a:r>
              <a:rPr lang="en-US" dirty="0" smtClean="0"/>
              <a:t> array (called </a:t>
            </a:r>
            <a:r>
              <a:rPr lang="en-US" sz="2000" dirty="0" err="1" smtClean="0">
                <a:latin typeface="Courier10 BT" pitchFamily="49" charset="0"/>
              </a:rPr>
              <a:t>args</a:t>
            </a:r>
            <a:r>
              <a:rPr lang="en-US" dirty="0" smtClean="0"/>
              <a:t>) of the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Any number of command-line arguments can be given to a program.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133600"/>
            <a:ext cx="3810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static void main(</a:t>
            </a:r>
            <a:r>
              <a:rPr lang="en-US" sz="1600" b="1" dirty="0" smtClean="0">
                <a:latin typeface="Courier10 BT" pitchFamily="49" charset="0"/>
              </a:rPr>
              <a:t>String[] </a:t>
            </a:r>
            <a:r>
              <a:rPr lang="en-US" sz="1600" b="1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your program goes here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Program that uses command-line arguments: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Compile the program as usual. The command line arguments are given when the program is run:</a:t>
            </a:r>
          </a:p>
          <a:p>
            <a:pPr lvl="1">
              <a:buNone/>
            </a:pPr>
            <a:r>
              <a:rPr lang="en-US" sz="1400" dirty="0" smtClean="0">
                <a:latin typeface="Courier10 BT" pitchFamily="49" charset="0"/>
              </a:rPr>
              <a:t>C:\JavaBook&gt; java -</a:t>
            </a:r>
            <a:r>
              <a:rPr lang="en-US" sz="1400" dirty="0" err="1" smtClean="0">
                <a:latin typeface="Courier10 BT" pitchFamily="49" charset="0"/>
              </a:rPr>
              <a:t>classpath</a:t>
            </a:r>
            <a:r>
              <a:rPr lang="en-US" sz="1400" dirty="0" smtClean="0">
                <a:latin typeface="Courier10 BT" pitchFamily="49" charset="0"/>
              </a:rPr>
              <a:t> bin </a:t>
            </a:r>
            <a:r>
              <a:rPr lang="en-US" sz="1400" dirty="0" err="1" smtClean="0">
                <a:latin typeface="Courier10 BT" pitchFamily="49" charset="0"/>
              </a:rPr>
              <a:t>arraysandstrings.DisplayPicture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image/space.jpg 100 100 </a:t>
            </a:r>
            <a:endParaRPr lang="en-US" sz="1400" dirty="0" smtClean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81200"/>
            <a:ext cx="8077200" cy="332398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DisplayPicture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static void main(</a:t>
            </a:r>
            <a:r>
              <a:rPr lang="en-US" sz="1400" b="1" dirty="0" smtClean="0">
                <a:latin typeface="Courier10 BT" pitchFamily="49" charset="0"/>
              </a:rPr>
              <a:t>String[] </a:t>
            </a:r>
            <a:r>
              <a:rPr lang="en-US" sz="1400" b="1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if (</a:t>
            </a:r>
            <a:r>
              <a:rPr lang="en-US" sz="1400" b="1" dirty="0" err="1" smtClean="0">
                <a:latin typeface="Courier10 BT" pitchFamily="49" charset="0"/>
              </a:rPr>
              <a:t>args.length</a:t>
            </a:r>
            <a:r>
              <a:rPr lang="en-US" sz="1400" dirty="0" smtClean="0">
                <a:latin typeface="Courier10 BT" pitchFamily="49" charset="0"/>
              </a:rPr>
              <a:t> &lt; 3)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  // display error messages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dk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(1000, 1000);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// the filename is stored in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[0]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BufferedImage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pict</a:t>
            </a:r>
            <a:r>
              <a:rPr lang="en-US" sz="1400" dirty="0" smtClean="0">
                <a:latin typeface="Courier10 BT" pitchFamily="49" charset="0"/>
              </a:rPr>
              <a:t> = </a:t>
            </a:r>
            <a:r>
              <a:rPr lang="en-US" sz="1400" dirty="0" err="1" smtClean="0">
                <a:latin typeface="Courier10 BT" pitchFamily="49" charset="0"/>
              </a:rPr>
              <a:t>dk.loadPicture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b="1" dirty="0" err="1" smtClean="0">
                <a:latin typeface="Courier10 BT" pitchFamily="49" charset="0"/>
              </a:rPr>
              <a:t>args</a:t>
            </a:r>
            <a:r>
              <a:rPr lang="en-US" sz="1400" b="1" dirty="0" smtClean="0">
                <a:latin typeface="Courier10 BT" pitchFamily="49" charset="0"/>
              </a:rPr>
              <a:t>[0]);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// draw </a:t>
            </a:r>
            <a:r>
              <a:rPr lang="en-US" sz="1400" dirty="0" err="1" smtClean="0">
                <a:latin typeface="Courier10 BT" pitchFamily="49" charset="0"/>
              </a:rPr>
              <a:t>pict</a:t>
            </a:r>
            <a:r>
              <a:rPr lang="en-US" sz="1400" dirty="0" smtClean="0">
                <a:latin typeface="Courier10 BT" pitchFamily="49" charset="0"/>
              </a:rPr>
              <a:t> on the screen at the coordinates in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[1] and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[2]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</a:t>
            </a:r>
            <a:r>
              <a:rPr lang="en-US" sz="1400" dirty="0" err="1" smtClean="0">
                <a:latin typeface="Courier10 BT" pitchFamily="49" charset="0"/>
              </a:rPr>
              <a:t>dk.drawPicture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pict,Integer.valueOf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b="1" dirty="0" err="1" smtClean="0">
                <a:latin typeface="Courier10 BT" pitchFamily="49" charset="0"/>
              </a:rPr>
              <a:t>args</a:t>
            </a:r>
            <a:r>
              <a:rPr lang="en-US" sz="1400" b="1" dirty="0" smtClean="0">
                <a:latin typeface="Courier10 BT" pitchFamily="49" charset="0"/>
              </a:rPr>
              <a:t>[1]</a:t>
            </a:r>
            <a:r>
              <a:rPr lang="en-US" sz="1400" dirty="0" smtClean="0">
                <a:latin typeface="Courier10 BT" pitchFamily="49" charset="0"/>
              </a:rPr>
              <a:t>),</a:t>
            </a:r>
            <a:r>
              <a:rPr lang="en-US" sz="1400" dirty="0" err="1" smtClean="0">
                <a:latin typeface="Courier10 BT" pitchFamily="49" charset="0"/>
              </a:rPr>
              <a:t>Integer.valueOf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b="1" dirty="0" err="1" smtClean="0">
                <a:latin typeface="Courier10 BT" pitchFamily="49" charset="0"/>
              </a:rPr>
              <a:t>args</a:t>
            </a:r>
            <a:r>
              <a:rPr lang="en-US" sz="1400" b="1" dirty="0" smtClean="0">
                <a:latin typeface="Courier10 BT" pitchFamily="49" charset="0"/>
              </a:rPr>
              <a:t>[2]</a:t>
            </a:r>
            <a:r>
              <a:rPr lang="en-US" sz="1400" dirty="0" smtClean="0">
                <a:latin typeface="Courier10 BT" pitchFamily="49" charset="0"/>
              </a:rPr>
              <a:t>));	     </a:t>
            </a:r>
            <a:br>
              <a:rPr lang="en-US" sz="1400" dirty="0" smtClean="0">
                <a:latin typeface="Courier10 BT" pitchFamily="49" charset="0"/>
              </a:rPr>
            </a:br>
            <a:r>
              <a:rPr lang="en-US" sz="1400" dirty="0" smtClean="0">
                <a:latin typeface="Courier10 BT" pitchFamily="49" charset="0"/>
              </a:rPr>
              <a:t>  }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in Science : Human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Human DNA</a:t>
            </a:r>
            <a:r>
              <a:rPr lang="en-US" dirty="0" smtClean="0"/>
              <a:t> forms the building block for </a:t>
            </a:r>
            <a:r>
              <a:rPr lang="en-US" i="1" dirty="0" smtClean="0"/>
              <a:t>each</a:t>
            </a:r>
            <a:r>
              <a:rPr lang="en-US" dirty="0" smtClean="0"/>
              <a:t> cell in the human body. </a:t>
            </a:r>
          </a:p>
          <a:p>
            <a:r>
              <a:rPr lang="en-US" dirty="0" smtClean="0"/>
              <a:t>Human Genome Project completed in 2003.</a:t>
            </a:r>
          </a:p>
          <a:p>
            <a:r>
              <a:rPr lang="en-US" dirty="0" smtClean="0"/>
              <a:t>Maps the human DNA using an alphabet of four letters: A, C, G, and 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Array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Store the numbers 100, 200 and 300 in </a:t>
            </a:r>
            <a:r>
              <a:rPr lang="en-US" dirty="0" err="1" smtClean="0">
                <a:latin typeface="Courier10 BT" pitchFamily="49" charset="0"/>
              </a:rPr>
              <a:t>array1</a:t>
            </a:r>
            <a:r>
              <a:rPr lang="en-US" dirty="0" smtClean="0"/>
              <a:t> as follows: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Arrays are usually modified using loops.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22098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array1</a:t>
            </a:r>
            <a:r>
              <a:rPr lang="en-US" sz="1600" dirty="0" smtClean="0">
                <a:latin typeface="Courier10 BT" pitchFamily="49" charset="0"/>
              </a:rPr>
              <a:t> = new int[3];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array1</a:t>
            </a:r>
            <a:r>
              <a:rPr lang="en-US" sz="1600" dirty="0" smtClean="0">
                <a:latin typeface="Courier10 BT" pitchFamily="49" charset="0"/>
              </a:rPr>
              <a:t>[0] = 100;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array1</a:t>
            </a:r>
            <a:r>
              <a:rPr lang="en-US" sz="1600" dirty="0" smtClean="0">
                <a:latin typeface="Courier10 BT" pitchFamily="49" charset="0"/>
              </a:rPr>
              <a:t>[1] = 200;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array1</a:t>
            </a:r>
            <a:r>
              <a:rPr lang="en-US" sz="1600" dirty="0" smtClean="0">
                <a:latin typeface="Courier10 BT" pitchFamily="49" charset="0"/>
              </a:rPr>
              <a:t>[2] = 300;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3" y="3701547"/>
            <a:ext cx="2618457" cy="155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 consists of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strands joined together in the shape of a spiral staircase.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rungs</a:t>
            </a:r>
            <a:r>
              <a:rPr lang="en-US" dirty="0" smtClean="0"/>
              <a:t> of this staircase are formed by combining oxygen, nitrogen, hydrogen and phosphorus atoms into four types of </a:t>
            </a:r>
            <a:r>
              <a:rPr lang="en-US" b="1" dirty="0" smtClean="0"/>
              <a:t>bases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(adenine)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 (cytosine)</a:t>
            </a:r>
          </a:p>
          <a:p>
            <a:pPr lvl="1"/>
            <a:r>
              <a:rPr lang="en-US" b="1" dirty="0" smtClean="0"/>
              <a:t>G</a:t>
            </a:r>
            <a:r>
              <a:rPr lang="en-US" dirty="0" smtClean="0"/>
              <a:t> (guanine)</a:t>
            </a:r>
          </a:p>
          <a:p>
            <a:pPr lvl="1"/>
            <a:r>
              <a:rPr lang="en-US" b="1" dirty="0" smtClean="0"/>
              <a:t>T </a:t>
            </a:r>
            <a:r>
              <a:rPr lang="en-US" dirty="0" smtClean="0"/>
              <a:t>(thymine)</a:t>
            </a:r>
          </a:p>
          <a:p>
            <a:r>
              <a:rPr lang="en-US" dirty="0" smtClean="0"/>
              <a:t>Each rung contains two bases bonded together.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 million base pairs </a:t>
            </a:r>
            <a:r>
              <a:rPr lang="en-US" dirty="0" smtClean="0"/>
              <a:t>describe the DNA in each cell.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Proteins are responsible for different functions in human body.</a:t>
            </a:r>
          </a:p>
          <a:p>
            <a:r>
              <a:rPr lang="en-US" dirty="0" smtClean="0"/>
              <a:t>DNA creates RNA, which creates </a:t>
            </a:r>
            <a:r>
              <a:rPr lang="en-US" dirty="0" smtClean="0">
                <a:solidFill>
                  <a:srgbClr val="0070C0"/>
                </a:solidFill>
              </a:rPr>
              <a:t>proteins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RNA is made of four bases: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(adenine)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 (cytosine)</a:t>
            </a:r>
          </a:p>
          <a:p>
            <a:pPr lvl="1"/>
            <a:r>
              <a:rPr lang="en-US" b="1" dirty="0" smtClean="0"/>
              <a:t>G</a:t>
            </a:r>
            <a:r>
              <a:rPr lang="en-US" dirty="0" smtClean="0"/>
              <a:t> (guanine)</a:t>
            </a:r>
          </a:p>
          <a:p>
            <a:pPr lvl="1"/>
            <a:r>
              <a:rPr lang="en-US" b="1" dirty="0" smtClean="0"/>
              <a:t>U </a:t>
            </a:r>
            <a:r>
              <a:rPr lang="en-US" dirty="0" smtClean="0"/>
              <a:t>(</a:t>
            </a:r>
            <a:r>
              <a:rPr lang="en-US" dirty="0" err="1" smtClean="0"/>
              <a:t>uracil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Uses two steps to create a protein: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Transcription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Translation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RNA from DNA: </a:t>
            </a:r>
          </a:p>
          <a:p>
            <a:pPr lvl="1"/>
            <a:r>
              <a:rPr lang="en-US" dirty="0" smtClean="0"/>
              <a:t>The two DNA strands separate partially from each other, exposing their bases. </a:t>
            </a:r>
          </a:p>
          <a:p>
            <a:pPr lvl="1"/>
            <a:r>
              <a:rPr lang="en-US" dirty="0" smtClean="0"/>
              <a:t>RNA strand is created by pairing the RNA bases with exposed bases of one of the two DNA strands (use the following table)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(DNA sequence) </a:t>
            </a:r>
            <a:r>
              <a:rPr lang="en-US" b="1" dirty="0" smtClean="0"/>
              <a:t>T A C G A T A </a:t>
            </a:r>
            <a:r>
              <a:rPr lang="en-US" b="1" dirty="0" err="1" smtClean="0"/>
              <a:t>A</a:t>
            </a:r>
            <a:r>
              <a:rPr lang="en-US" b="1" dirty="0" smtClean="0"/>
              <a:t> G A </a:t>
            </a:r>
            <a:r>
              <a:rPr lang="en-US" b="1" dirty="0" err="1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smtClean="0"/>
              <a:t> T </a:t>
            </a:r>
            <a:r>
              <a:rPr lang="en-US" b="1" dirty="0" err="1" smtClean="0"/>
              <a:t>T</a:t>
            </a:r>
            <a:r>
              <a:rPr lang="en-US" b="1" dirty="0" smtClean="0"/>
              <a:t> C </a:t>
            </a:r>
            <a:r>
              <a:rPr lang="en-US" b="1" dirty="0" err="1" smtClean="0"/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A </a:t>
            </a:r>
            <a:r>
              <a:rPr lang="en-US" b="1" dirty="0" err="1" smtClean="0"/>
              <a:t>A</a:t>
            </a:r>
            <a:r>
              <a:rPr lang="en-US" b="1" dirty="0" smtClean="0"/>
              <a:t> T </a:t>
            </a:r>
            <a:r>
              <a:rPr lang="en-US" b="1" dirty="0" err="1" smtClean="0"/>
              <a:t>T</a:t>
            </a:r>
            <a:r>
              <a:rPr lang="en-US" dirty="0" smtClean="0"/>
              <a:t>    </a:t>
            </a:r>
          </a:p>
          <a:p>
            <a:pPr lvl="1">
              <a:buNone/>
            </a:pPr>
            <a:r>
              <a:rPr lang="en-US" dirty="0" smtClean="0"/>
              <a:t>(RNA sequence) </a:t>
            </a:r>
            <a:r>
              <a:rPr lang="en-US" b="1" dirty="0" smtClean="0"/>
              <a:t>A U G C U A U </a:t>
            </a:r>
            <a:r>
              <a:rPr lang="en-US" b="1" dirty="0" err="1" smtClean="0"/>
              <a:t>U</a:t>
            </a:r>
            <a:r>
              <a:rPr lang="en-US" b="1" dirty="0" smtClean="0"/>
              <a:t> C U </a:t>
            </a:r>
            <a:r>
              <a:rPr lang="en-US" b="1" dirty="0" err="1" smtClean="0"/>
              <a:t>U</a:t>
            </a:r>
            <a:r>
              <a:rPr lang="en-US" b="1" dirty="0" smtClean="0"/>
              <a:t> </a:t>
            </a:r>
            <a:r>
              <a:rPr lang="en-US" b="1" dirty="0" err="1" smtClean="0"/>
              <a:t>U</a:t>
            </a:r>
            <a:r>
              <a:rPr lang="en-US" b="1" dirty="0" smtClean="0"/>
              <a:t> A </a:t>
            </a:r>
            <a:r>
              <a:rPr lang="en-US" b="1" dirty="0" err="1" smtClean="0"/>
              <a:t>A</a:t>
            </a:r>
            <a:r>
              <a:rPr lang="en-US" b="1" dirty="0" smtClean="0"/>
              <a:t> G </a:t>
            </a:r>
            <a:r>
              <a:rPr lang="en-US" b="1" dirty="0" err="1" smtClean="0"/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U </a:t>
            </a:r>
            <a:r>
              <a:rPr lang="en-US" b="1" dirty="0" err="1" smtClean="0"/>
              <a:t>U</a:t>
            </a:r>
            <a:r>
              <a:rPr lang="en-US" b="1" dirty="0" smtClean="0"/>
              <a:t> A </a:t>
            </a:r>
            <a:r>
              <a:rPr lang="en-US" b="1" dirty="0" err="1" smtClean="0"/>
              <a:t>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42615"/>
            <a:ext cx="5791200" cy="218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Generates proteins from the RNA sequence.</a:t>
            </a:r>
          </a:p>
          <a:p>
            <a:r>
              <a:rPr lang="en-US" dirty="0" smtClean="0"/>
              <a:t> A </a:t>
            </a:r>
            <a:r>
              <a:rPr lang="en-US" b="1" dirty="0" err="1" smtClean="0"/>
              <a:t>codon</a:t>
            </a:r>
            <a:r>
              <a:rPr lang="en-US" dirty="0" smtClean="0"/>
              <a:t> (such as AUG (start), </a:t>
            </a:r>
            <a:r>
              <a:rPr lang="en-US" dirty="0" err="1" smtClean="0"/>
              <a:t>UUU</a:t>
            </a:r>
            <a:r>
              <a:rPr lang="en-US" dirty="0" smtClean="0"/>
              <a:t>, and </a:t>
            </a:r>
            <a:r>
              <a:rPr lang="en-US" dirty="0" err="1" smtClean="0"/>
              <a:t>UAA</a:t>
            </a:r>
            <a:r>
              <a:rPr lang="en-US" dirty="0" smtClean="0"/>
              <a:t> (stop)) is a set of three RNA bases that code a particular type of amino acid. </a:t>
            </a:r>
          </a:p>
          <a:p>
            <a:r>
              <a:rPr lang="en-US" dirty="0" smtClean="0"/>
              <a:t>Long chains comprising of thousands of amino acids make up a specific protein.</a:t>
            </a:r>
          </a:p>
          <a:p>
            <a:r>
              <a:rPr lang="en-US" dirty="0" smtClean="0"/>
              <a:t>See the table of </a:t>
            </a:r>
            <a:r>
              <a:rPr lang="en-US" dirty="0" err="1" smtClean="0"/>
              <a:t>codons</a:t>
            </a:r>
            <a:r>
              <a:rPr lang="en-US" dirty="0" smtClean="0"/>
              <a:t> and their corresponding amino acids on next slide.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(RNA sequence) </a:t>
            </a:r>
            <a:r>
              <a:rPr lang="en-US" b="1" dirty="0" smtClean="0"/>
              <a:t>A U G C U A U </a:t>
            </a:r>
            <a:r>
              <a:rPr lang="en-US" b="1" dirty="0" err="1" smtClean="0"/>
              <a:t>U</a:t>
            </a:r>
            <a:r>
              <a:rPr lang="en-US" b="1" dirty="0" smtClean="0"/>
              <a:t> C U </a:t>
            </a:r>
            <a:r>
              <a:rPr lang="en-US" b="1" dirty="0" err="1" smtClean="0"/>
              <a:t>U</a:t>
            </a:r>
            <a:r>
              <a:rPr lang="en-US" b="1" dirty="0" smtClean="0"/>
              <a:t> </a:t>
            </a:r>
            <a:r>
              <a:rPr lang="en-US" b="1" dirty="0" err="1" smtClean="0"/>
              <a:t>U</a:t>
            </a:r>
            <a:r>
              <a:rPr lang="en-US" b="1" dirty="0" smtClean="0"/>
              <a:t> A </a:t>
            </a:r>
            <a:r>
              <a:rPr lang="en-US" b="1" dirty="0" err="1" smtClean="0"/>
              <a:t>A</a:t>
            </a:r>
            <a:r>
              <a:rPr lang="en-US" b="1" dirty="0" smtClean="0"/>
              <a:t> G </a:t>
            </a:r>
            <a:r>
              <a:rPr lang="en-US" b="1" dirty="0" err="1" smtClean="0"/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U </a:t>
            </a:r>
            <a:r>
              <a:rPr lang="en-US" b="1" dirty="0" err="1" smtClean="0"/>
              <a:t>U</a:t>
            </a:r>
            <a:r>
              <a:rPr lang="en-US" b="1" dirty="0" smtClean="0"/>
              <a:t> A </a:t>
            </a:r>
            <a:r>
              <a:rPr lang="en-US" b="1" dirty="0" err="1" smtClean="0"/>
              <a:t>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The protein is composed of the following amino acids:</a:t>
            </a:r>
          </a:p>
          <a:p>
            <a:pPr lvl="1">
              <a:buNone/>
            </a:pPr>
            <a:r>
              <a:rPr lang="en-US" dirty="0" smtClean="0"/>
              <a:t>(protein)  </a:t>
            </a:r>
            <a:r>
              <a:rPr lang="en-US" b="1" dirty="0" err="1" smtClean="0"/>
              <a:t>methionine</a:t>
            </a:r>
            <a:r>
              <a:rPr lang="en-US" b="1" dirty="0" smtClean="0"/>
              <a:t> - </a:t>
            </a:r>
            <a:r>
              <a:rPr lang="en-US" b="1" dirty="0" err="1" smtClean="0"/>
              <a:t>leucine</a:t>
            </a:r>
            <a:r>
              <a:rPr lang="en-US" b="1" dirty="0" smtClean="0"/>
              <a:t> - phenylalanine - phenylalanine - lysine - </a:t>
            </a:r>
            <a:r>
              <a:rPr lang="en-US" b="1" dirty="0" err="1" smtClean="0"/>
              <a:t>glysine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</a:t>
            </a:r>
            <a:r>
              <a:rPr lang="en-US" dirty="0" err="1" smtClean="0"/>
              <a:t>Codons</a:t>
            </a:r>
            <a:r>
              <a:rPr lang="en-US" dirty="0" smtClean="0"/>
              <a:t> and Corresponding Amino Acids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8183"/>
            <a:ext cx="5919216" cy="485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protein for the following DNA strand:</a:t>
            </a:r>
          </a:p>
          <a:p>
            <a:pPr lvl="1">
              <a:buNone/>
            </a:pPr>
            <a:r>
              <a:rPr lang="en-US" dirty="0" smtClean="0"/>
              <a:t>(DNA strand)  </a:t>
            </a:r>
            <a:r>
              <a:rPr lang="en-US" b="1" dirty="0" smtClean="0"/>
              <a:t>T </a:t>
            </a:r>
            <a:r>
              <a:rPr lang="en-US" b="1" dirty="0" err="1" smtClean="0"/>
              <a:t>T</a:t>
            </a:r>
            <a:r>
              <a:rPr lang="en-US" b="1" dirty="0" smtClean="0"/>
              <a:t> </a:t>
            </a:r>
            <a:r>
              <a:rPr lang="en-US" b="1" dirty="0" err="1" smtClean="0"/>
              <a:t>T</a:t>
            </a:r>
            <a:r>
              <a:rPr lang="en-US" b="1" dirty="0" smtClean="0"/>
              <a:t> A C T </a:t>
            </a:r>
            <a:r>
              <a:rPr lang="en-US" b="1" dirty="0" err="1" smtClean="0"/>
              <a:t>T</a:t>
            </a:r>
            <a:r>
              <a:rPr lang="en-US" b="1" dirty="0" smtClean="0"/>
              <a:t> </a:t>
            </a:r>
            <a:r>
              <a:rPr lang="en-US" b="1" dirty="0" err="1" smtClean="0"/>
              <a:t>T</a:t>
            </a:r>
            <a:r>
              <a:rPr lang="en-US" b="1" dirty="0" smtClean="0"/>
              <a:t> G T </a:t>
            </a:r>
            <a:r>
              <a:rPr lang="en-US" b="1" dirty="0" err="1" smtClean="0"/>
              <a:t>T</a:t>
            </a:r>
            <a:r>
              <a:rPr lang="en-US" b="1" dirty="0" smtClean="0"/>
              <a:t> G C A </a:t>
            </a:r>
            <a:r>
              <a:rPr lang="en-US" b="1" dirty="0" err="1" smtClean="0"/>
              <a:t>A</a:t>
            </a:r>
            <a:r>
              <a:rPr lang="en-US" b="1" dirty="0" smtClean="0"/>
              <a:t> G T A C </a:t>
            </a:r>
            <a:r>
              <a:rPr lang="en-US" b="1" dirty="0" err="1" smtClean="0"/>
              <a:t>C</a:t>
            </a:r>
            <a:r>
              <a:rPr lang="en-US" b="1" dirty="0" smtClean="0"/>
              <a:t> A T C G </a:t>
            </a:r>
            <a:r>
              <a:rPr lang="en-US" b="1" dirty="0" err="1" smtClean="0"/>
              <a:t>G</a:t>
            </a:r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The RNA bases synthesized from the above sequence are:</a:t>
            </a:r>
          </a:p>
          <a:p>
            <a:pPr lvl="2">
              <a:buNone/>
            </a:pPr>
            <a:r>
              <a:rPr lang="en-US" dirty="0" smtClean="0"/>
              <a:t>(RNA strand) </a:t>
            </a:r>
            <a:r>
              <a:rPr lang="en-US" b="1" dirty="0" smtClean="0"/>
              <a:t>A </a:t>
            </a:r>
            <a:r>
              <a:rPr lang="en-US" b="1" dirty="0" err="1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smtClean="0"/>
              <a:t> U G A </a:t>
            </a:r>
            <a:r>
              <a:rPr lang="en-US" b="1" dirty="0" err="1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smtClean="0"/>
              <a:t> C A </a:t>
            </a:r>
            <a:r>
              <a:rPr lang="en-US" b="1" dirty="0" err="1" smtClean="0"/>
              <a:t>A</a:t>
            </a:r>
            <a:r>
              <a:rPr lang="en-US" b="1" dirty="0" smtClean="0"/>
              <a:t> C G U </a:t>
            </a:r>
            <a:r>
              <a:rPr lang="en-US" b="1" dirty="0" err="1" smtClean="0"/>
              <a:t>U</a:t>
            </a:r>
            <a:r>
              <a:rPr lang="en-US" b="1" dirty="0" smtClean="0"/>
              <a:t> C A U G </a:t>
            </a:r>
            <a:r>
              <a:rPr lang="en-US" b="1" dirty="0" err="1" smtClean="0"/>
              <a:t>G</a:t>
            </a:r>
            <a:r>
              <a:rPr lang="en-US" b="1" dirty="0" smtClean="0"/>
              <a:t> U A G C </a:t>
            </a:r>
            <a:r>
              <a:rPr lang="en-US" b="1" dirty="0" err="1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The protein created has these amino acids:</a:t>
            </a:r>
          </a:p>
          <a:p>
            <a:pPr lvl="2">
              <a:buNone/>
            </a:pPr>
            <a:r>
              <a:rPr lang="en-US" dirty="0" smtClean="0"/>
              <a:t>(protein)  </a:t>
            </a:r>
            <a:r>
              <a:rPr lang="en-US" b="1" dirty="0" err="1" smtClean="0"/>
              <a:t>methionine</a:t>
            </a:r>
            <a:r>
              <a:rPr lang="en-US" b="1" dirty="0" smtClean="0"/>
              <a:t> – lysine – glutamine – </a:t>
            </a:r>
            <a:r>
              <a:rPr lang="en-US" b="1" dirty="0" err="1" smtClean="0"/>
              <a:t>arginine</a:t>
            </a:r>
            <a:r>
              <a:rPr lang="en-US" b="1" dirty="0" smtClean="0"/>
              <a:t> – serine – tryptophan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public class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ProteinSynthesisDemo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{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Scanner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scanner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String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dnaStrand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;         // DNA strand entered by the user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rnaStrand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;  // corresponding RNA strand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protein;    // amino acids in the protein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</a:p>
          <a:p>
            <a:pPr marL="285750" lvl="1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10 BT" pitchFamily="49" charset="0"/>
              </a:rPr>
              <a:t>  static String[][] </a:t>
            </a:r>
            <a:r>
              <a:rPr lang="en-US" sz="2200" b="1" dirty="0" err="1" smtClean="0">
                <a:solidFill>
                  <a:schemeClr val="tx1"/>
                </a:solidFill>
                <a:latin typeface="Courier10 BT" pitchFamily="49" charset="0"/>
              </a:rPr>
              <a:t>codonToAminoAcid</a:t>
            </a:r>
            <a:r>
              <a:rPr lang="en-US" sz="2200" b="1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= {  {"GC",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alanine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UUU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"phenylalanine"},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UUC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"phenylalanine"},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UUA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leucine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UUG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leucine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{"CU",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leucine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{"CC",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proline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{"AC",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threonine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GG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glycine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UC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"serine"},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UAU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"tyrosine"}, {"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UAC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", "tyrosine"}, ...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};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	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ProteinSynthesisDemo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() {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  scanner = new Scanner(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System.in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rnaStrand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= new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  protein = new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// code for methods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getUserInput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, transcribe, 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  // translate, </a:t>
            </a:r>
            <a:r>
              <a:rPr lang="en-US" sz="2200" dirty="0" err="1" smtClean="0">
                <a:solidFill>
                  <a:schemeClr val="tx1"/>
                </a:solidFill>
                <a:latin typeface="Courier10 BT" pitchFamily="49" charset="0"/>
              </a:rPr>
              <a:t>getAminoAcid</a:t>
            </a: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, and main</a:t>
            </a:r>
          </a:p>
          <a:p>
            <a:pPr marL="285750"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r>
              <a:rPr lang="en-US" dirty="0" smtClean="0">
                <a:latin typeface="Courier10 BT" pitchFamily="49" charset="0"/>
              </a:rPr>
              <a:t> continued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sz="2000" dirty="0" err="1" smtClean="0">
                <a:latin typeface="Courier10 BT" pitchFamily="49" charset="0"/>
              </a:rPr>
              <a:t>getUserInput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62484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prompts the user to enter the bases in a DNA strand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getUserInput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the bases (A, C, G, T) in a DNA strand: 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dnaStrand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scanner.next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r>
              <a:rPr lang="en-US" dirty="0" smtClean="0">
                <a:latin typeface="Courier10 BT" pitchFamily="49" charset="0"/>
              </a:rPr>
              <a:t> continued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// Builds the RNA from the DNA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public void transcribe() {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int index = 0;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char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ch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	   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// clear the previous contents of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</a:t>
            </a:r>
            <a:endParaRPr lang="en-US" sz="44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rnaStrand.delete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(0,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rnaStrand.length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());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	   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while (index &lt;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dnaStrand.length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()) {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ch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dnaStrand.charAt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(index);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switch(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ch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) {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case 'A' :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rnaStrand.append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('U');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break;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case 'C' :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rnaStrand.append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('G');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break;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case 'G' :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rnaStrand.append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('C');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break;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case 'T' :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rnaStrand.append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('A');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break;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default  :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("Invalid base. Only A, C, G and T are allowed.");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System.exit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(1);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   	   break;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 }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   index++;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  }   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("The corresponding mRNA strand is:" +</a:t>
            </a:r>
            <a:r>
              <a:rPr lang="en-US" sz="4400" dirty="0" err="1" smtClean="0">
                <a:solidFill>
                  <a:schemeClr val="tx1"/>
                </a:solidFill>
                <a:latin typeface="Courier10 BT" pitchFamily="49" charset="0"/>
              </a:rPr>
              <a:t>rnaStrand</a:t>
            </a: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lvl="1">
              <a:buNone/>
            </a:pPr>
            <a:r>
              <a:rPr lang="en-US" sz="44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r>
              <a:rPr lang="en-US" dirty="0" smtClean="0">
                <a:latin typeface="Courier10 BT" pitchFamily="49" charset="0"/>
              </a:rPr>
              <a:t> continued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1676400"/>
            <a:ext cx="66294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// returns the protein coded by the given </a:t>
            </a:r>
            <a:r>
              <a:rPr lang="en-US" sz="1600" dirty="0" err="1" smtClean="0">
                <a:latin typeface="Courier10 BT" pitchFamily="49" charset="0"/>
              </a:rPr>
              <a:t>codon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public String </a:t>
            </a:r>
            <a:r>
              <a:rPr lang="en-US" sz="1600" dirty="0" err="1" smtClean="0">
                <a:latin typeface="Courier10 BT" pitchFamily="49" charset="0"/>
              </a:rPr>
              <a:t>getAminoAcid</a:t>
            </a:r>
            <a:r>
              <a:rPr lang="en-US" sz="1600" dirty="0" smtClean="0">
                <a:latin typeface="Courier10 BT" pitchFamily="49" charset="0"/>
              </a:rPr>
              <a:t>(String </a:t>
            </a:r>
            <a:r>
              <a:rPr lang="en-US" sz="1600" dirty="0" err="1" smtClean="0">
                <a:latin typeface="Courier10 BT" pitchFamily="49" charset="0"/>
              </a:rPr>
              <a:t>codon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for 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= 0;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 &lt; </a:t>
            </a:r>
            <a:r>
              <a:rPr lang="en-US" sz="1600" dirty="0" err="1" smtClean="0">
                <a:latin typeface="Courier10 BT" pitchFamily="49" charset="0"/>
              </a:rPr>
              <a:t>codonToAminoAcid.length</a:t>
            </a:r>
            <a:r>
              <a:rPr lang="en-US" sz="1600" dirty="0" smtClean="0">
                <a:latin typeface="Courier10 BT" pitchFamily="49" charset="0"/>
              </a:rPr>
              <a:t>;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++)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if (</a:t>
            </a:r>
            <a:r>
              <a:rPr lang="en-US" sz="1600" dirty="0" err="1" smtClean="0">
                <a:latin typeface="Courier10 BT" pitchFamily="49" charset="0"/>
              </a:rPr>
              <a:t>codon.startsWith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codonToAminoAcid</a:t>
            </a:r>
            <a:r>
              <a:rPr lang="en-US" sz="1600" dirty="0" smtClean="0">
                <a:latin typeface="Courier10 BT" pitchFamily="49" charset="0"/>
              </a:rPr>
              <a:t>[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][0]))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  return </a:t>
            </a:r>
            <a:r>
              <a:rPr lang="en-US" sz="1600" dirty="0" err="1" smtClean="0">
                <a:latin typeface="Courier10 BT" pitchFamily="49" charset="0"/>
              </a:rPr>
              <a:t>codonToAminoAcid</a:t>
            </a:r>
            <a:r>
              <a:rPr lang="en-US" sz="1600" dirty="0" smtClean="0">
                <a:latin typeface="Courier10 BT" pitchFamily="49" charset="0"/>
              </a:rPr>
              <a:t>[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][1];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("Error: Amino acid not found for </a:t>
            </a:r>
            <a:r>
              <a:rPr lang="en-US" sz="1600" dirty="0" err="1" smtClean="0">
                <a:latin typeface="Courier10 BT" pitchFamily="49" charset="0"/>
              </a:rPr>
              <a:t>codon</a:t>
            </a:r>
            <a:r>
              <a:rPr lang="en-US" sz="1600" dirty="0" smtClean="0">
                <a:latin typeface="Courier10 BT" pitchFamily="49" charset="0"/>
              </a:rPr>
              <a:t>" +</a:t>
            </a:r>
            <a:r>
              <a:rPr lang="en-US" sz="1600" dirty="0" err="1" smtClean="0">
                <a:latin typeface="Courier10 BT" pitchFamily="49" charset="0"/>
              </a:rPr>
              <a:t>codon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return null;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dirty="0" err="1" smtClean="0"/>
              <a:t>Initializer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/>
              <a:t>initializer</a:t>
            </a:r>
            <a:r>
              <a:rPr lang="en-US" b="1" dirty="0" smtClean="0"/>
              <a:t> list </a:t>
            </a:r>
            <a:r>
              <a:rPr lang="en-US" dirty="0" smtClean="0"/>
              <a:t>contains values separated by commas placed within braces.</a:t>
            </a:r>
          </a:p>
          <a:p>
            <a:r>
              <a:rPr lang="en-US" dirty="0" smtClean="0"/>
              <a:t>Initialize the arrays with </a:t>
            </a:r>
            <a:r>
              <a:rPr lang="en-US" dirty="0" err="1" smtClean="0">
                <a:solidFill>
                  <a:srgbClr val="0070C0"/>
                </a:solidFill>
              </a:rPr>
              <a:t>initializer</a:t>
            </a:r>
            <a:r>
              <a:rPr lang="en-US" dirty="0" smtClean="0">
                <a:solidFill>
                  <a:srgbClr val="0070C0"/>
                </a:solidFill>
              </a:rPr>
              <a:t> lists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67056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int[] </a:t>
            </a:r>
            <a:r>
              <a:rPr lang="en-US" sz="1600" dirty="0" err="1" smtClean="0">
                <a:latin typeface="Courier10 BT" pitchFamily="49" charset="0"/>
              </a:rPr>
              <a:t>array2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r>
              <a:rPr lang="en-US" sz="1600" dirty="0" smtClean="0">
                <a:latin typeface="Courier10 BT" pitchFamily="49" charset="0"/>
              </a:rPr>
              <a:t>200, -30, -400, 50</a:t>
            </a:r>
            <a:r>
              <a:rPr lang="en-US" sz="1600" b="1" dirty="0" smtClean="0">
                <a:latin typeface="Courier10 BT" pitchFamily="49" charset="0"/>
              </a:rPr>
              <a:t>};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char[] vowels =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r>
              <a:rPr lang="en-US" sz="1600" dirty="0" smtClean="0">
                <a:latin typeface="Courier10 BT" pitchFamily="49" charset="0"/>
              </a:rPr>
              <a:t>'a', 'e', '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', 'o', 'u'</a:t>
            </a:r>
            <a:r>
              <a:rPr lang="en-US" sz="1600" b="1" dirty="0" smtClean="0">
                <a:latin typeface="Courier10 BT" pitchFamily="49" charset="0"/>
              </a:rPr>
              <a:t>};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String[] </a:t>
            </a:r>
            <a:r>
              <a:rPr lang="en-US" sz="1600" dirty="0" err="1" smtClean="0">
                <a:latin typeface="Courier10 BT" pitchFamily="49" charset="0"/>
              </a:rPr>
              <a:t>daysOfWeek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r>
              <a:rPr lang="en-US" sz="1600" dirty="0" smtClean="0">
                <a:latin typeface="Courier10 BT" pitchFamily="49" charset="0"/>
              </a:rPr>
              <a:t>"Sunday", "Monday", "Tuesday", "Wednesday", "Thursday", "Friday", "Saturday"</a:t>
            </a:r>
            <a:r>
              <a:rPr lang="en-US" sz="1600" b="1" dirty="0" smtClean="0">
                <a:latin typeface="Courier10 BT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r>
              <a:rPr lang="en-US" dirty="0" smtClean="0">
                <a:latin typeface="Courier10 BT" pitchFamily="49" charset="0"/>
              </a:rPr>
              <a:t> continued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447800"/>
            <a:ext cx="5029200" cy="461664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// finds all the amino acids that make up the protein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// starting from the start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 AUG to a stop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.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public void translate()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int </a:t>
            </a:r>
            <a:r>
              <a:rPr lang="en-US" sz="1400" dirty="0" err="1" smtClean="0">
                <a:latin typeface="Courier10 BT" pitchFamily="49" charset="0"/>
              </a:rPr>
              <a:t>codonLength</a:t>
            </a:r>
            <a:r>
              <a:rPr lang="en-US" sz="1400" dirty="0" smtClean="0">
                <a:latin typeface="Courier10 BT" pitchFamily="49" charset="0"/>
              </a:rPr>
              <a:t> = 3; // a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 has 3 characters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</a:t>
            </a:r>
            <a:r>
              <a:rPr lang="en-US" sz="1400" dirty="0" err="1" smtClean="0">
                <a:latin typeface="Courier10 BT" pitchFamily="49" charset="0"/>
              </a:rPr>
              <a:t>boolean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stopCodonFound</a:t>
            </a:r>
            <a:r>
              <a:rPr lang="en-US" sz="1400" dirty="0" smtClean="0">
                <a:latin typeface="Courier10 BT" pitchFamily="49" charset="0"/>
              </a:rPr>
              <a:t> = false;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// clear the previous contents of </a:t>
            </a:r>
            <a:r>
              <a:rPr lang="en-US" sz="1400" dirty="0" err="1" smtClean="0">
                <a:latin typeface="Courier10 BT" pitchFamily="49" charset="0"/>
              </a:rPr>
              <a:t>StringBuilder</a:t>
            </a:r>
            <a:r>
              <a:rPr lang="en-US" sz="1400" dirty="0" smtClean="0">
                <a:latin typeface="Courier10 BT" pitchFamily="49" charset="0"/>
              </a:rPr>
              <a:t> proteins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protein.delete</a:t>
            </a:r>
            <a:r>
              <a:rPr lang="en-US" sz="1400" dirty="0" smtClean="0">
                <a:latin typeface="Courier10 BT" pitchFamily="49" charset="0"/>
              </a:rPr>
              <a:t>(0, </a:t>
            </a:r>
            <a:r>
              <a:rPr lang="en-US" sz="1400" dirty="0" err="1" smtClean="0">
                <a:latin typeface="Courier10 BT" pitchFamily="49" charset="0"/>
              </a:rPr>
              <a:t>protein.length</a:t>
            </a:r>
            <a:r>
              <a:rPr lang="en-US" sz="1400" dirty="0" smtClean="0">
                <a:latin typeface="Courier10 BT" pitchFamily="49" charset="0"/>
              </a:rPr>
              <a:t>());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	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// find the index where the starting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 "AUG" occurs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int index = </a:t>
            </a:r>
            <a:r>
              <a:rPr lang="en-US" sz="1400" dirty="0" err="1" smtClean="0">
                <a:latin typeface="Courier10 BT" pitchFamily="49" charset="0"/>
              </a:rPr>
              <a:t>rnaStrand.indexOf</a:t>
            </a:r>
            <a:r>
              <a:rPr lang="en-US" sz="1400" dirty="0" smtClean="0">
                <a:latin typeface="Courier10 BT" pitchFamily="49" charset="0"/>
              </a:rPr>
              <a:t>("AUG");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if (index != -1)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// get protein for this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 "AUG"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protein.append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getAminoAcid</a:t>
            </a:r>
            <a:r>
              <a:rPr lang="en-US" sz="1400" dirty="0" smtClean="0">
                <a:latin typeface="Courier10 BT" pitchFamily="49" charset="0"/>
              </a:rPr>
              <a:t>("AUG"));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protein.append</a:t>
            </a:r>
            <a:r>
              <a:rPr lang="en-US" sz="1400" dirty="0" smtClean="0">
                <a:latin typeface="Courier10 BT" pitchFamily="49" charset="0"/>
              </a:rPr>
              <a:t>(" ");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} else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("Starting </a:t>
            </a:r>
            <a:r>
              <a:rPr lang="en-US" sz="1400" dirty="0" err="1" smtClean="0">
                <a:latin typeface="Courier10 BT" pitchFamily="49" charset="0"/>
              </a:rPr>
              <a:t>codon</a:t>
            </a:r>
            <a:r>
              <a:rPr lang="en-US" sz="1400" dirty="0" smtClean="0">
                <a:latin typeface="Courier10 BT" pitchFamily="49" charset="0"/>
              </a:rPr>
              <a:t> AUG not found");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System.exit</a:t>
            </a:r>
            <a:r>
              <a:rPr lang="en-US" sz="1400" dirty="0" smtClean="0">
                <a:latin typeface="Courier10 BT" pitchFamily="49" charset="0"/>
              </a:rPr>
              <a:t>(1);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400" dirty="0" smtClean="0"/>
              <a:t>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r>
              <a:rPr lang="en-US" dirty="0" smtClean="0">
                <a:latin typeface="Courier10 BT" pitchFamily="49" charset="0"/>
              </a:rPr>
              <a:t> continued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371600"/>
            <a:ext cx="7162800" cy="5029200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// method translate continued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// find the remaining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codons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until a stop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is reached 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do {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// get index of next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endParaRPr lang="en-US" sz="48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index +=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codonLength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if (index +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codonLength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&lt;=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rnaStrand.length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()) {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// get next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and determine if it is stop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endParaRPr lang="en-US" sz="48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String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rnaStrand.substring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(index, index +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codonLength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stopCodonFound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= (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codon.equals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UAA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") ||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codon.equals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UAG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") ||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codon.equals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UGA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") 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// get amino acid coded by this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and add it to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StringBuilder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protein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if (!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stopCodonFound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) {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protein.append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getAminoAcid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));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protein.append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 ");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   }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} else {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	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("Stop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codon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UAA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UAG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or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UGA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not found");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	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System.exit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(1);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   }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} while (!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stopCodonFound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48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("The protein is: " +protein);</a:t>
            </a:r>
          </a:p>
          <a:p>
            <a:pPr marL="342900" lvl="1" indent="-342900">
              <a:buNone/>
            </a:pPr>
            <a:r>
              <a:rPr lang="en-US" sz="4800" dirty="0" smtClean="0">
                <a:solidFill>
                  <a:schemeClr val="tx1"/>
                </a:solidFill>
                <a:latin typeface="Courier10 BT" pitchFamily="49" charset="0"/>
              </a:rPr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ProteinSynthesisDemo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sample output:</a:t>
            </a:r>
          </a:p>
          <a:p>
            <a:pPr lvl="1">
              <a:buNone/>
            </a:pPr>
            <a:r>
              <a:rPr lang="en-US" dirty="0" smtClean="0"/>
              <a:t>Enter the bases (A, C, G, T) in a DNA strand: </a:t>
            </a:r>
            <a:r>
              <a:rPr lang="en-US" dirty="0" err="1" smtClean="0"/>
              <a:t>TACTTTGTTGCAAGTACCATCCGG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The corresponding mRNA strand </a:t>
            </a:r>
            <a:r>
              <a:rPr lang="en-US" dirty="0" err="1" smtClean="0"/>
              <a:t>is:AUGAAACAACGUUCAUGGUAGGCC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The protein is: </a:t>
            </a:r>
            <a:r>
              <a:rPr lang="en-US" dirty="0" err="1" smtClean="0"/>
              <a:t>methionine</a:t>
            </a:r>
            <a:r>
              <a:rPr lang="en-US" dirty="0" smtClean="0"/>
              <a:t> lysine glutamine </a:t>
            </a:r>
            <a:r>
              <a:rPr lang="en-US" dirty="0" err="1" smtClean="0"/>
              <a:t>arginine</a:t>
            </a:r>
            <a:r>
              <a:rPr lang="en-US" dirty="0" smtClean="0"/>
              <a:t> serine tryptophan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73152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ProteinSynthesisDemo</a:t>
            </a:r>
            <a:r>
              <a:rPr lang="en-US" sz="1600" dirty="0" smtClean="0">
                <a:latin typeface="Courier10 BT" pitchFamily="49" charset="0"/>
              </a:rPr>
              <a:t> demo = new </a:t>
            </a:r>
            <a:r>
              <a:rPr lang="en-US" sz="1600" dirty="0" err="1" smtClean="0">
                <a:latin typeface="Courier10 BT" pitchFamily="49" charset="0"/>
              </a:rPr>
              <a:t>ProteinSynthesisDemo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demo.getUserInput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demo.transcribe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demo.translate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How to create and use arrays and strings.</a:t>
            </a:r>
          </a:p>
          <a:p>
            <a:pPr lvl="1"/>
            <a:r>
              <a:rPr lang="en-US" dirty="0" smtClean="0"/>
              <a:t>How to create an </a:t>
            </a:r>
            <a:r>
              <a:rPr lang="en-US" dirty="0" err="1" smtClean="0"/>
              <a:t>enum</a:t>
            </a:r>
            <a:r>
              <a:rPr lang="en-US" dirty="0" smtClean="0"/>
              <a:t> and add constructors and methods to it.</a:t>
            </a:r>
          </a:p>
          <a:p>
            <a:pPr lvl="1"/>
            <a:r>
              <a:rPr lang="en-US" dirty="0" smtClean="0"/>
              <a:t> The </a:t>
            </a:r>
            <a:r>
              <a:rPr lang="en-US" sz="1900" dirty="0" smtClean="0">
                <a:latin typeface="Courier10 BT" pitchFamily="49" charset="0"/>
              </a:rPr>
              <a:t>Arrays</a:t>
            </a:r>
            <a:r>
              <a:rPr lang="en-US" dirty="0" smtClean="0"/>
              <a:t> class that contains static methods to sort the contents of an array, determine whether two arrays are equal, etc.</a:t>
            </a:r>
          </a:p>
          <a:p>
            <a:pPr lvl="1"/>
            <a:r>
              <a:rPr lang="en-US" dirty="0" smtClean="0"/>
              <a:t>The </a:t>
            </a:r>
            <a:r>
              <a:rPr lang="en-US" sz="1900" dirty="0" err="1" smtClean="0">
                <a:latin typeface="Courier10 BT" pitchFamily="49" charset="0"/>
              </a:rPr>
              <a:t>ArrayList</a:t>
            </a:r>
            <a:r>
              <a:rPr lang="en-US" dirty="0" smtClean="0"/>
              <a:t> class used to create arrays whose size changes dynamically as the program executes.</a:t>
            </a:r>
          </a:p>
          <a:p>
            <a:pPr lvl="1"/>
            <a:r>
              <a:rPr lang="en-US" dirty="0" smtClean="0"/>
              <a:t>The </a:t>
            </a:r>
            <a:r>
              <a:rPr lang="en-US" sz="1900" dirty="0" smtClean="0">
                <a:latin typeface="Courier10 BT" pitchFamily="49" charset="0"/>
              </a:rPr>
              <a:t>Strings</a:t>
            </a:r>
            <a:r>
              <a:rPr lang="en-US" dirty="0" smtClean="0"/>
              <a:t> class that contains methods to get the length of a string, manipulate substrings, among others. </a:t>
            </a:r>
          </a:p>
          <a:p>
            <a:pPr lvl="1"/>
            <a:r>
              <a:rPr lang="en-US" dirty="0" smtClean="0"/>
              <a:t>The </a:t>
            </a:r>
            <a:r>
              <a:rPr lang="en-US" sz="1900" dirty="0" err="1" smtClean="0">
                <a:latin typeface="Courier10 BT" pitchFamily="49" charset="0"/>
              </a:rPr>
              <a:t>StringBuilder</a:t>
            </a:r>
            <a:r>
              <a:rPr lang="en-US" dirty="0" smtClean="0"/>
              <a:t> class used to create a string that can be modified. </a:t>
            </a:r>
          </a:p>
          <a:p>
            <a:pPr lvl="1"/>
            <a:r>
              <a:rPr lang="en-US" dirty="0" smtClean="0"/>
              <a:t>A program to calculate proteins synthesized by the human DNA.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Interfaces and nested classes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 Arrays and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10774</TotalTime>
  <Words>6495</Words>
  <Application>Microsoft Macintosh PowerPoint</Application>
  <PresentationFormat>On-screen Show (4:3)</PresentationFormat>
  <Paragraphs>1139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PowerPoint Presentation</vt:lpstr>
      <vt:lpstr>Outline</vt:lpstr>
      <vt:lpstr>What is an Array?</vt:lpstr>
      <vt:lpstr>Array Indices</vt:lpstr>
      <vt:lpstr>Creating an Array</vt:lpstr>
      <vt:lpstr>Examples</vt:lpstr>
      <vt:lpstr>Array Initialization</vt:lpstr>
      <vt:lpstr>Changing Array Values</vt:lpstr>
      <vt:lpstr>Using An Initializer List</vt:lpstr>
      <vt:lpstr>Exercise</vt:lpstr>
      <vt:lpstr>The length Field</vt:lpstr>
      <vt:lpstr>Enhanced For Statement</vt:lpstr>
      <vt:lpstr>Creating Arrays Of Objects</vt:lpstr>
      <vt:lpstr>Retrieving Data from Arrays Of Objects</vt:lpstr>
      <vt:lpstr>Exercise</vt:lpstr>
      <vt:lpstr>Exercise continued</vt:lpstr>
      <vt:lpstr>Exercise continued</vt:lpstr>
      <vt:lpstr>Multidimensional Arrays</vt:lpstr>
      <vt:lpstr>Creating Two-dimensional Arrays</vt:lpstr>
      <vt:lpstr>Creating Two-dimensional Arrays continued</vt:lpstr>
      <vt:lpstr>Exercise</vt:lpstr>
      <vt:lpstr>The Crystals Game</vt:lpstr>
      <vt:lpstr>The Crystals Game: Examples of Crystals</vt:lpstr>
      <vt:lpstr>The Crystals Game: Storing a Crystal in an Array</vt:lpstr>
      <vt:lpstr>The Crystals Game: Checking a Crystal for Symmetry</vt:lpstr>
      <vt:lpstr>Passing Arrays as Arguments to Methods</vt:lpstr>
      <vt:lpstr>Exercise</vt:lpstr>
      <vt:lpstr>The Arrays Class</vt:lpstr>
      <vt:lpstr>Exercise</vt:lpstr>
      <vt:lpstr>Enum</vt:lpstr>
      <vt:lpstr>Creating Enums</vt:lpstr>
      <vt:lpstr>The Enum Class</vt:lpstr>
      <vt:lpstr>Exercise</vt:lpstr>
      <vt:lpstr>The values() Method</vt:lpstr>
      <vt:lpstr>Exercise</vt:lpstr>
      <vt:lpstr>Adding Methods to an Enum</vt:lpstr>
      <vt:lpstr>Example: An Enum With Methods</vt:lpstr>
      <vt:lpstr>Adding Fields and Constructors to an Enum</vt:lpstr>
      <vt:lpstr>An Enum With Fields and Constructors</vt:lpstr>
      <vt:lpstr>The EnumShape Enum</vt:lpstr>
      <vt:lpstr>The Crystals Game: The Enum Direction</vt:lpstr>
      <vt:lpstr>The Point Class</vt:lpstr>
      <vt:lpstr>The Crystals Game: The Direction Enum</vt:lpstr>
      <vt:lpstr>The ArrayList Class</vt:lpstr>
      <vt:lpstr>Examples</vt:lpstr>
      <vt:lpstr>The Crystals Game: Checking for Holes</vt:lpstr>
      <vt:lpstr>The Crystals Game: Checking for Holes continued</vt:lpstr>
      <vt:lpstr>The Crystals Game: Algorithm To Find Holes</vt:lpstr>
      <vt:lpstr>The Crystals Game: Algorithm To Find Holes continued</vt:lpstr>
      <vt:lpstr>The Crystals Game: Algorithm To Find Holes (continued)</vt:lpstr>
      <vt:lpstr>The Crystals Game: Algorithm To Find Holes continued</vt:lpstr>
      <vt:lpstr>The Crystals Game: Algorithm To Find Holes continued</vt:lpstr>
      <vt:lpstr>The Crystals Game: Algorithm To Find Holes continued</vt:lpstr>
      <vt:lpstr>The Crystals Game: Finding a Perfect Crystal</vt:lpstr>
      <vt:lpstr>The Crystals Game: Finding a Perfect Crystal (continued)</vt:lpstr>
      <vt:lpstr>Strings</vt:lpstr>
      <vt:lpstr>Strings continued</vt:lpstr>
      <vt:lpstr>Some Methods in Class String</vt:lpstr>
      <vt:lpstr>Length of a String</vt:lpstr>
      <vt:lpstr>Comparing Strings</vt:lpstr>
      <vt:lpstr>Methods That Use/Retrieve an Index</vt:lpstr>
      <vt:lpstr>Methods For Substrings</vt:lpstr>
      <vt:lpstr>Exercise</vt:lpstr>
      <vt:lpstr>More Methods in Class String</vt:lpstr>
      <vt:lpstr>Concatenating Strings</vt:lpstr>
      <vt:lpstr>Replacing/Removing Characters</vt:lpstr>
      <vt:lpstr>Converting to Uppercase or Lowercase</vt:lpstr>
      <vt:lpstr>The StringBuilder Class continued</vt:lpstr>
      <vt:lpstr>The StringBuilder Class</vt:lpstr>
      <vt:lpstr>Primitive Wrapper Classes</vt:lpstr>
      <vt:lpstr>Primitive Classes continued</vt:lpstr>
      <vt:lpstr>Boxing</vt:lpstr>
      <vt:lpstr>Unboxing</vt:lpstr>
      <vt:lpstr>The Integer Class</vt:lpstr>
      <vt:lpstr>The Wrapper Classes</vt:lpstr>
      <vt:lpstr>The BigInteger Class</vt:lpstr>
      <vt:lpstr>Command-Line Arguments</vt:lpstr>
      <vt:lpstr>Example</vt:lpstr>
      <vt:lpstr>Computers in Science : Human DNA</vt:lpstr>
      <vt:lpstr>Human DNA</vt:lpstr>
      <vt:lpstr>Proteins</vt:lpstr>
      <vt:lpstr>Transcription</vt:lpstr>
      <vt:lpstr>Translation</vt:lpstr>
      <vt:lpstr>Table of Codons and Corresponding Amino Acids</vt:lpstr>
      <vt:lpstr>Exercise</vt:lpstr>
      <vt:lpstr>Class ProteinSynthesisDemo</vt:lpstr>
      <vt:lpstr>Class ProteinSynthesisDemo continued</vt:lpstr>
      <vt:lpstr>Class ProteinSynthesisDemo continued</vt:lpstr>
      <vt:lpstr>Class ProteinSynthesisDemo continued</vt:lpstr>
      <vt:lpstr>Class ProteinSynthesisDemo continued</vt:lpstr>
      <vt:lpstr>Class ProteinSynthesisDemo continued</vt:lpstr>
      <vt:lpstr>Class ProteinSynthesisDemo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568</cp:revision>
  <dcterms:created xsi:type="dcterms:W3CDTF">2011-04-25T17:55:20Z</dcterms:created>
  <dcterms:modified xsi:type="dcterms:W3CDTF">2011-10-10T18:41:34Z</dcterms:modified>
</cp:coreProperties>
</file>