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402" r:id="rId3"/>
    <p:sldId id="482" r:id="rId4"/>
    <p:sldId id="483" r:id="rId5"/>
    <p:sldId id="484" r:id="rId6"/>
    <p:sldId id="485" r:id="rId7"/>
    <p:sldId id="486" r:id="rId8"/>
    <p:sldId id="488" r:id="rId9"/>
    <p:sldId id="489" r:id="rId10"/>
    <p:sldId id="490" r:id="rId11"/>
    <p:sldId id="491" r:id="rId12"/>
    <p:sldId id="492" r:id="rId13"/>
    <p:sldId id="493" r:id="rId14"/>
    <p:sldId id="539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3" r:id="rId53"/>
    <p:sldId id="534" r:id="rId54"/>
    <p:sldId id="535" r:id="rId55"/>
    <p:sldId id="536" r:id="rId56"/>
    <p:sldId id="537" r:id="rId57"/>
    <p:sldId id="538" r:id="rId58"/>
    <p:sldId id="48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FEC2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923" autoAdjust="0"/>
    <p:restoredTop sz="96780" autoAdjust="0"/>
  </p:normalViewPr>
  <p:slideViewPr>
    <p:cSldViewPr>
      <p:cViewPr>
        <p:scale>
          <a:sx n="100" d="100"/>
          <a:sy n="100" d="100"/>
        </p:scale>
        <p:origin x="-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4CDFF-9C41-46A8-83FF-456713E441B1}" type="datetimeFigureOut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40DD5-BF2C-40BA-AB25-7FD1CB6182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9C0-DCAA-4F37-B6B7-E45C2F36C000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6855-01C9-4AE9-B42E-EEC44042AEE1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09B4-6594-4DF3-8336-8B69C9A7F1BD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2200" b="0">
                <a:solidFill>
                  <a:srgbClr val="002060"/>
                </a:solidFill>
                <a:latin typeface="+mn-lt"/>
                <a:ea typeface="Verdana" pitchFamily="34" charset="0"/>
                <a:cs typeface="Arial" pitchFamily="34" charset="0"/>
              </a:defRPr>
            </a:lvl1pPr>
            <a:lvl2pPr>
              <a:spcBef>
                <a:spcPts val="400"/>
              </a:spcBef>
              <a:spcAft>
                <a:spcPts val="0"/>
              </a:spcAft>
              <a:defRPr sz="2000">
                <a:solidFill>
                  <a:schemeClr val="accent2">
                    <a:lumMod val="75000"/>
                  </a:schemeClr>
                </a:solidFill>
                <a:latin typeface="+mn-lt"/>
                <a:ea typeface="Verdana" pitchFamily="34" charset="0"/>
                <a:cs typeface="Arial" pitchFamily="34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800">
                <a:latin typeface="+mn-lt"/>
                <a:ea typeface="Verdana" pitchFamily="34" charset="0"/>
                <a:cs typeface="Arial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defRPr sz="1600">
                <a:latin typeface="+mn-lt"/>
                <a:ea typeface="Verdan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E48F-A04A-4883-9ED5-0B37ECBBD815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AF31-2133-4F6E-BE1A-18A566CE9196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28E-E9B5-4EE3-AFF3-977C422E3213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62E5-0C61-4608-A450-4D2518B53A97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93D3-5593-4882-B751-E473C6D53186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BF15-74FE-4825-83DE-714D0FF8E4F0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4742-9405-46B6-A07D-4A4491F56946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B26-8DB6-4F9D-9D01-9F8A631601B9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B832-F407-431A-BE08-B640AFF97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1447-CC4A-4145-8380-04B0E8D25FEF}" type="datetime1">
              <a:rPr lang="en-US" smtClean="0"/>
              <a:pPr/>
              <a:t>10/8/11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B832-F407-431A-BE08-B640AFF97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3F856"/>
                </a:solidFill>
              </a:rPr>
              <a:t>Chapter 8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Interfaces and Nested Classes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Interface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smtClean="0">
                <a:latin typeface="Courier10 BT" pitchFamily="49" charset="0"/>
              </a:rPr>
              <a:t>Wheel</a:t>
            </a:r>
            <a:r>
              <a:rPr lang="en-US" sz="2400" dirty="0" smtClean="0"/>
              <a:t> implements interface </a:t>
            </a:r>
            <a:r>
              <a:rPr lang="en-US" sz="2400" dirty="0" smtClean="0">
                <a:latin typeface="Courier10 BT" pitchFamily="49" charset="0"/>
              </a:rPr>
              <a:t>Rotatable: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7696200" cy="35394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public class Wheel </a:t>
            </a:r>
            <a:r>
              <a:rPr lang="en-US" sz="1600" b="1" dirty="0" smtClean="0">
                <a:latin typeface="Courier10 BT" pitchFamily="49" charset="0"/>
              </a:rPr>
              <a:t>implements Rotatable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private int </a:t>
            </a:r>
            <a:r>
              <a:rPr lang="en-US" sz="1600" dirty="0" err="1" smtClean="0">
                <a:latin typeface="Courier10 BT" pitchFamily="49" charset="0"/>
              </a:rPr>
              <a:t>revolutionsPerMinute</a:t>
            </a:r>
            <a:r>
              <a:rPr lang="en-US" sz="1600" dirty="0" smtClean="0">
                <a:latin typeface="Courier10 BT" pitchFamily="49" charset="0"/>
              </a:rPr>
              <a:t> = 10;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public double </a:t>
            </a:r>
            <a:r>
              <a:rPr lang="en-US" sz="1600" b="1" dirty="0" err="1" smtClean="0">
                <a:latin typeface="Courier10 BT" pitchFamily="49" charset="0"/>
              </a:rPr>
              <a:t>angularSpeed</a:t>
            </a:r>
            <a:r>
              <a:rPr lang="en-US" sz="1600" b="1" dirty="0" smtClean="0">
                <a:latin typeface="Courier10 BT" pitchFamily="49" charset="0"/>
              </a:rPr>
              <a:t>()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  double speed = (</a:t>
            </a:r>
            <a:r>
              <a:rPr lang="en-US" sz="1600" dirty="0" err="1" smtClean="0">
                <a:latin typeface="Courier10 BT" pitchFamily="49" charset="0"/>
              </a:rPr>
              <a:t>revolutionsPerMinute</a:t>
            </a:r>
            <a:r>
              <a:rPr lang="en-US" sz="1600" dirty="0" smtClean="0">
                <a:latin typeface="Courier10 BT" pitchFamily="49" charset="0"/>
              </a:rPr>
              <a:t> * 2 * </a:t>
            </a:r>
            <a:r>
              <a:rPr lang="en-US" sz="1600" dirty="0" err="1" smtClean="0">
                <a:latin typeface="Courier10 BT" pitchFamily="49" charset="0"/>
              </a:rPr>
              <a:t>Math.PI</a:t>
            </a:r>
            <a:r>
              <a:rPr lang="en-US" sz="1600" dirty="0" smtClean="0">
                <a:latin typeface="Courier10 BT" pitchFamily="49" charset="0"/>
              </a:rPr>
              <a:t>)/</a:t>
            </a:r>
            <a:r>
              <a:rPr lang="en-US" sz="1600" dirty="0" err="1" smtClean="0">
                <a:latin typeface="Courier10 BT" pitchFamily="49" charset="0"/>
              </a:rPr>
              <a:t>SECONDS_PER_MINUTE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  return speed;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b="1" dirty="0" smtClean="0">
                <a:latin typeface="Courier10 BT" pitchFamily="49" charset="0"/>
              </a:rPr>
              <a:t>  public void rotate(double </a:t>
            </a:r>
            <a:r>
              <a:rPr lang="en-US" sz="1600" b="1" dirty="0" err="1" smtClean="0">
                <a:latin typeface="Courier10 BT" pitchFamily="49" charset="0"/>
              </a:rPr>
              <a:t>angularSpeed</a:t>
            </a:r>
            <a:r>
              <a:rPr lang="en-US" sz="1600" b="1" dirty="0" smtClean="0">
                <a:latin typeface="Courier10 BT" pitchFamily="49" charset="0"/>
              </a:rPr>
              <a:t>)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 // code to move wheel by the angular speed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  // other methods</a:t>
            </a:r>
          </a:p>
          <a:p>
            <a:pPr marL="4763" lvl="1">
              <a:buNone/>
              <a:tabLst>
                <a:tab pos="400050" algn="l"/>
              </a:tabLst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Interface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class </a:t>
            </a:r>
            <a:r>
              <a:rPr lang="en-US" sz="2000" dirty="0" err="1" smtClean="0">
                <a:latin typeface="Courier10 BT" pitchFamily="49" charset="0"/>
              </a:rPr>
              <a:t>RotatingToy</a:t>
            </a:r>
            <a:r>
              <a:rPr lang="en-US" dirty="0" smtClean="0"/>
              <a:t> implements </a:t>
            </a:r>
            <a:r>
              <a:rPr lang="en-US" sz="2000" dirty="0" smtClean="0">
                <a:latin typeface="Courier10 BT" pitchFamily="49" charset="0"/>
              </a:rPr>
              <a:t>Rotatable</a:t>
            </a:r>
            <a:r>
              <a:rPr lang="en-US" dirty="0" smtClean="0"/>
              <a:t> but does not define one or both of the methods in this interface, then </a:t>
            </a:r>
            <a:r>
              <a:rPr lang="en-US" sz="2000" dirty="0" err="1" smtClean="0">
                <a:latin typeface="Courier10 BT" pitchFamily="49" charset="0"/>
              </a:rPr>
              <a:t>RotatingToy</a:t>
            </a:r>
            <a:r>
              <a:rPr lang="en-US" dirty="0" smtClean="0"/>
              <a:t> must be made abstract: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54864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smtClean="0">
                <a:latin typeface="Courier10 BT" pitchFamily="49" charset="0"/>
              </a:rPr>
              <a:t>abstract</a:t>
            </a:r>
            <a:r>
              <a:rPr lang="en-US" sz="1600" dirty="0" smtClean="0">
                <a:latin typeface="Courier10 BT" pitchFamily="49" charset="0"/>
              </a:rPr>
              <a:t> class </a:t>
            </a:r>
            <a:r>
              <a:rPr lang="en-US" sz="1600" dirty="0" err="1" smtClean="0">
                <a:latin typeface="Courier10 BT" pitchFamily="49" charset="0"/>
              </a:rPr>
              <a:t>RotatingToy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implements</a:t>
            </a:r>
            <a:r>
              <a:rPr lang="en-US" sz="1600" dirty="0" smtClean="0">
                <a:latin typeface="Courier10 BT" pitchFamily="49" charset="0"/>
              </a:rPr>
              <a:t> Rotatable {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	// some code</a:t>
            </a:r>
          </a:p>
          <a:p>
            <a:pPr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Palette: The </a:t>
            </a:r>
            <a:r>
              <a:rPr lang="en-US" dirty="0" err="1" smtClean="0">
                <a:latin typeface="Courier10 BT" pitchFamily="49" charset="0"/>
              </a:rPr>
              <a:t>ColoredEllipse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create colored ellipses: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5943600" cy="35394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ColoredEllipse</a:t>
            </a:r>
            <a:r>
              <a:rPr lang="en-US" sz="1600" dirty="0" smtClean="0">
                <a:latin typeface="Courier10 BT" pitchFamily="49" charset="0"/>
              </a:rPr>
              <a:t> extends </a:t>
            </a:r>
            <a:r>
              <a:rPr lang="en-US" sz="1600" dirty="0" err="1" smtClean="0">
                <a:latin typeface="Courier10 BT" pitchFamily="49" charset="0"/>
              </a:rPr>
              <a:t>Ellipse2D.Float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protected Color </a:t>
            </a:r>
            <a:r>
              <a:rPr lang="en-US" sz="1600" dirty="0" err="1" smtClean="0">
                <a:latin typeface="Courier10 BT" pitchFamily="49" charset="0"/>
              </a:rPr>
              <a:t>ellipseColor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dirty="0" err="1" smtClean="0">
                <a:latin typeface="Courier10 BT" pitchFamily="49" charset="0"/>
              </a:rPr>
              <a:t>ColoredEllipse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  this(0, 0, 0, 0);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66675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public </a:t>
            </a:r>
            <a:r>
              <a:rPr lang="en-US" sz="1600" dirty="0" err="1" smtClean="0">
                <a:latin typeface="Courier10 BT" pitchFamily="49" charset="0"/>
              </a:rPr>
              <a:t>ColoredEllipse</a:t>
            </a:r>
            <a:r>
              <a:rPr lang="en-US" sz="1600" dirty="0" smtClean="0">
                <a:latin typeface="Courier10 BT" pitchFamily="49" charset="0"/>
              </a:rPr>
              <a:t>(float x, float y, float width, float height)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  super(x, y, width, height);</a:t>
            </a:r>
          </a:p>
          <a:p>
            <a:pPr marL="66675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  // set initial color to white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ellipseColor</a:t>
            </a:r>
            <a:r>
              <a:rPr lang="en-US" sz="1600" dirty="0" smtClean="0">
                <a:latin typeface="Courier10 BT" pitchFamily="49" charset="0"/>
              </a:rPr>
              <a:t> = new Color(255, 255, 255);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Palette: The </a:t>
            </a:r>
            <a:r>
              <a:rPr lang="en-US" dirty="0" err="1" smtClean="0">
                <a:latin typeface="Courier10 BT" pitchFamily="49" charset="0"/>
              </a:rPr>
              <a:t>ColoredEllipse</a:t>
            </a:r>
            <a:r>
              <a:rPr lang="en-US" dirty="0" smtClean="0"/>
              <a:t> Class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Modified to implement the interface </a:t>
            </a:r>
            <a:r>
              <a:rPr lang="en-US" sz="2400" dirty="0" err="1" smtClean="0">
                <a:latin typeface="Courier10 BT" pitchFamily="49" charset="0"/>
              </a:rPr>
              <a:t>ColorMixable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2209800"/>
            <a:ext cx="6705600" cy="35394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ColoredEllipse</a:t>
            </a:r>
            <a:r>
              <a:rPr lang="en-US" sz="1400" dirty="0" smtClean="0">
                <a:latin typeface="Courier10 BT" pitchFamily="49" charset="0"/>
              </a:rPr>
              <a:t> extends </a:t>
            </a:r>
            <a:r>
              <a:rPr lang="en-US" sz="1400" dirty="0" err="1" smtClean="0">
                <a:latin typeface="Courier10 BT" pitchFamily="49" charset="0"/>
              </a:rPr>
              <a:t>Ellipse2D.Float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smtClean="0">
                <a:latin typeface="Courier10 BT" pitchFamily="49" charset="0"/>
              </a:rPr>
              <a:t>implements </a:t>
            </a:r>
            <a:r>
              <a:rPr lang="en-US" sz="1400" b="1" dirty="0" err="1" smtClean="0">
                <a:latin typeface="Courier10 BT" pitchFamily="49" charset="0"/>
              </a:rPr>
              <a:t>ColorMixable</a:t>
            </a:r>
            <a:r>
              <a:rPr lang="en-US" sz="1400" b="1" dirty="0" smtClean="0">
                <a:latin typeface="Courier10 BT" pitchFamily="49" charset="0"/>
              </a:rPr>
              <a:t>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 //  field and constructors on preceding slide</a:t>
            </a: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 </a:t>
            </a: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 // implements method </a:t>
            </a:r>
            <a:r>
              <a:rPr lang="en-US" sz="1400" b="1" dirty="0" err="1" smtClean="0">
                <a:latin typeface="Courier10 BT" pitchFamily="49" charset="0"/>
              </a:rPr>
              <a:t>getColor</a:t>
            </a:r>
            <a:r>
              <a:rPr lang="en-US" sz="1400" dirty="0" smtClean="0">
                <a:latin typeface="Courier10 BT" pitchFamily="49" charset="0"/>
              </a:rPr>
              <a:t> to retrieve field </a:t>
            </a:r>
            <a:r>
              <a:rPr lang="en-US" sz="1400" dirty="0" err="1" smtClean="0">
                <a:latin typeface="Courier10 BT" pitchFamily="49" charset="0"/>
              </a:rPr>
              <a:t>ellipseColor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</a:t>
            </a:r>
            <a:r>
              <a:rPr lang="en-US" sz="1400" dirty="0" smtClean="0">
                <a:latin typeface="Courier10 BT" pitchFamily="49" charset="0"/>
              </a:rPr>
              <a:t>  </a:t>
            </a: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 // implements method </a:t>
            </a:r>
            <a:r>
              <a:rPr lang="en-US" sz="1400" b="1" dirty="0" err="1" smtClean="0">
                <a:latin typeface="Courier10 BT" pitchFamily="49" charset="0"/>
              </a:rPr>
              <a:t>setColor</a:t>
            </a:r>
            <a:r>
              <a:rPr lang="en-US" sz="1400" dirty="0" smtClean="0">
                <a:latin typeface="Courier10 BT" pitchFamily="49" charset="0"/>
              </a:rPr>
              <a:t> to modify field </a:t>
            </a:r>
            <a:r>
              <a:rPr lang="en-US" sz="1400" dirty="0" err="1" smtClean="0">
                <a:latin typeface="Courier10 BT" pitchFamily="49" charset="0"/>
              </a:rPr>
              <a:t>ellipseColor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 // implements the abstract </a:t>
            </a:r>
            <a:r>
              <a:rPr lang="en-US" sz="1400" dirty="0" err="1" smtClean="0">
                <a:latin typeface="Courier10 BT" pitchFamily="49" charset="0"/>
              </a:rPr>
              <a:t>mixColor</a:t>
            </a:r>
            <a:r>
              <a:rPr lang="en-US" sz="1400" dirty="0" smtClean="0">
                <a:latin typeface="Courier10 BT" pitchFamily="49" charset="0"/>
              </a:rPr>
              <a:t> method in </a:t>
            </a:r>
            <a:r>
              <a:rPr lang="en-US" sz="1400" dirty="0" err="1" smtClean="0">
                <a:latin typeface="Courier10 BT" pitchFamily="49" charset="0"/>
              </a:rPr>
              <a:t>ColorMixable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public void </a:t>
            </a:r>
            <a:r>
              <a:rPr lang="en-US" sz="1400" b="1" dirty="0" err="1" smtClean="0">
                <a:latin typeface="Courier10 BT" pitchFamily="49" charset="0"/>
              </a:rPr>
              <a:t>mixColor</a:t>
            </a:r>
            <a:r>
              <a:rPr lang="en-US" sz="1400" b="1" dirty="0" smtClean="0">
                <a:latin typeface="Courier10 BT" pitchFamily="49" charset="0"/>
              </a:rPr>
              <a:t>(Color c) {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  // create a new color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  int red = (</a:t>
            </a:r>
            <a:r>
              <a:rPr lang="en-US" sz="1400" b="1" dirty="0" err="1" smtClean="0">
                <a:latin typeface="Courier10 BT" pitchFamily="49" charset="0"/>
              </a:rPr>
              <a:t>ellipseColor.getRed</a:t>
            </a:r>
            <a:r>
              <a:rPr lang="en-US" sz="1400" b="1" dirty="0" smtClean="0">
                <a:latin typeface="Courier10 BT" pitchFamily="49" charset="0"/>
              </a:rPr>
              <a:t>() + </a:t>
            </a:r>
            <a:r>
              <a:rPr lang="en-US" sz="1400" b="1" dirty="0" err="1" smtClean="0">
                <a:latin typeface="Courier10 BT" pitchFamily="49" charset="0"/>
              </a:rPr>
              <a:t>c.getRed</a:t>
            </a:r>
            <a:r>
              <a:rPr lang="en-US" sz="1400" b="1" dirty="0" smtClean="0">
                <a:latin typeface="Courier10 BT" pitchFamily="49" charset="0"/>
              </a:rPr>
              <a:t>())/2;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  int green = (</a:t>
            </a:r>
            <a:r>
              <a:rPr lang="en-US" sz="1400" b="1" dirty="0" err="1" smtClean="0">
                <a:latin typeface="Courier10 BT" pitchFamily="49" charset="0"/>
              </a:rPr>
              <a:t>ellipseColor.getGreen</a:t>
            </a:r>
            <a:r>
              <a:rPr lang="en-US" sz="1400" b="1" dirty="0" smtClean="0">
                <a:latin typeface="Courier10 BT" pitchFamily="49" charset="0"/>
              </a:rPr>
              <a:t>() + </a:t>
            </a:r>
            <a:r>
              <a:rPr lang="en-US" sz="1400" b="1" dirty="0" err="1" smtClean="0">
                <a:latin typeface="Courier10 BT" pitchFamily="49" charset="0"/>
              </a:rPr>
              <a:t>c.getGreen</a:t>
            </a:r>
            <a:r>
              <a:rPr lang="en-US" sz="1400" b="1" dirty="0" smtClean="0">
                <a:latin typeface="Courier10 BT" pitchFamily="49" charset="0"/>
              </a:rPr>
              <a:t>())/2;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  int blue = (</a:t>
            </a:r>
            <a:r>
              <a:rPr lang="en-US" sz="1400" b="1" dirty="0" err="1" smtClean="0">
                <a:latin typeface="Courier10 BT" pitchFamily="49" charset="0"/>
              </a:rPr>
              <a:t>ellipseColor.getBlue</a:t>
            </a:r>
            <a:r>
              <a:rPr lang="en-US" sz="1400" b="1" dirty="0" smtClean="0">
                <a:latin typeface="Courier10 BT" pitchFamily="49" charset="0"/>
              </a:rPr>
              <a:t>() + </a:t>
            </a:r>
            <a:r>
              <a:rPr lang="en-US" sz="1400" b="1" dirty="0" err="1" smtClean="0">
                <a:latin typeface="Courier10 BT" pitchFamily="49" charset="0"/>
              </a:rPr>
              <a:t>c.getBlue</a:t>
            </a:r>
            <a:r>
              <a:rPr lang="en-US" sz="1400" b="1" dirty="0" smtClean="0">
                <a:latin typeface="Courier10 BT" pitchFamily="49" charset="0"/>
              </a:rPr>
              <a:t>())/2;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  </a:t>
            </a:r>
            <a:r>
              <a:rPr lang="en-US" sz="1400" b="1" dirty="0" err="1" smtClean="0">
                <a:latin typeface="Courier10 BT" pitchFamily="49" charset="0"/>
              </a:rPr>
              <a:t>ellipseColor</a:t>
            </a:r>
            <a:r>
              <a:rPr lang="en-US" sz="1400" b="1" dirty="0" smtClean="0">
                <a:latin typeface="Courier10 BT" pitchFamily="49" charset="0"/>
              </a:rPr>
              <a:t> = new Color(red, green, blue);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b="1" dirty="0" smtClean="0">
                <a:latin typeface="Courier10 BT" pitchFamily="49" charset="0"/>
              </a:rPr>
              <a:t>  }</a:t>
            </a:r>
            <a:endParaRPr lang="en-US" sz="1400" dirty="0" smtClean="0">
              <a:latin typeface="Courier10 BT" pitchFamily="49" charset="0"/>
            </a:endParaRPr>
          </a:p>
          <a:p>
            <a:pPr marL="4763" lvl="1">
              <a:buNone/>
              <a:tabLst>
                <a:tab pos="225425" algn="l"/>
              </a:tabLst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Palette: The </a:t>
            </a:r>
            <a:r>
              <a:rPr lang="en-US" dirty="0" err="1" smtClean="0">
                <a:latin typeface="Courier10 BT" pitchFamily="49" charset="0"/>
              </a:rPr>
              <a:t>ColoredRectangle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different </a:t>
            </a:r>
            <a:r>
              <a:rPr lang="en-US" dirty="0" err="1" smtClean="0">
                <a:latin typeface="Courier10 BT" pitchFamily="49" charset="0"/>
              </a:rPr>
              <a:t>mixColor</a:t>
            </a:r>
            <a:r>
              <a:rPr lang="en-US" dirty="0" smtClean="0"/>
              <a:t> method (subtracts colors to create a new color):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7391400" cy="31085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public class </a:t>
            </a:r>
            <a:r>
              <a:rPr lang="en-US" sz="1400" dirty="0" err="1" smtClean="0">
                <a:latin typeface="Courier10 BT" pitchFamily="49" charset="0"/>
              </a:rPr>
              <a:t>ColoredRectangle</a:t>
            </a:r>
            <a:r>
              <a:rPr lang="en-US" sz="1400" dirty="0" smtClean="0">
                <a:latin typeface="Courier10 BT" pitchFamily="49" charset="0"/>
              </a:rPr>
              <a:t> extends </a:t>
            </a:r>
            <a:r>
              <a:rPr lang="en-US" sz="1400" dirty="0" err="1" smtClean="0">
                <a:latin typeface="Courier10 BT" pitchFamily="49" charset="0"/>
              </a:rPr>
              <a:t>Rectangle2D.Float</a:t>
            </a: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smtClean="0">
                <a:latin typeface="Courier10 BT" pitchFamily="49" charset="0"/>
              </a:rPr>
              <a:t>implements </a:t>
            </a:r>
            <a:r>
              <a:rPr lang="en-US" sz="1400" b="1" dirty="0" err="1" smtClean="0">
                <a:latin typeface="Courier10 BT" pitchFamily="49" charset="0"/>
              </a:rPr>
              <a:t>ColorMixable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// field and constructors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// implements method </a:t>
            </a:r>
            <a:r>
              <a:rPr lang="en-US" sz="1400" b="1" dirty="0" err="1" smtClean="0">
                <a:latin typeface="Courier10 BT" pitchFamily="49" charset="0"/>
              </a:rPr>
              <a:t>setColor</a:t>
            </a:r>
            <a:r>
              <a:rPr lang="en-US" sz="1400" dirty="0" smtClean="0">
                <a:latin typeface="Courier10 BT" pitchFamily="49" charset="0"/>
              </a:rPr>
              <a:t> to modify field </a:t>
            </a:r>
            <a:r>
              <a:rPr lang="en-US" sz="1400" dirty="0" err="1" smtClean="0">
                <a:latin typeface="Courier10 BT" pitchFamily="49" charset="0"/>
              </a:rPr>
              <a:t>rectangleColor</a:t>
            </a:r>
            <a:endParaRPr lang="en-US" sz="1400" dirty="0" smtClean="0">
              <a:latin typeface="Courier10 BT" pitchFamily="49" charset="0"/>
            </a:endParaRP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// implements method </a:t>
            </a:r>
            <a:r>
              <a:rPr lang="en-US" sz="1400" b="1" dirty="0" err="1" smtClean="0">
                <a:latin typeface="Courier10 BT" pitchFamily="49" charset="0"/>
              </a:rPr>
              <a:t>getColor</a:t>
            </a:r>
            <a:r>
              <a:rPr lang="en-US" sz="1400" dirty="0" smtClean="0">
                <a:latin typeface="Courier10 BT" pitchFamily="49" charset="0"/>
              </a:rPr>
              <a:t> to return field </a:t>
            </a:r>
            <a:r>
              <a:rPr lang="en-US" sz="1400" dirty="0" err="1" smtClean="0">
                <a:latin typeface="Courier10 BT" pitchFamily="49" charset="0"/>
              </a:rPr>
              <a:t>rectangleColor</a:t>
            </a:r>
            <a:endParaRPr lang="en-US" sz="1400" dirty="0" smtClean="0">
              <a:latin typeface="Courier10 BT" pitchFamily="49" charset="0"/>
            </a:endParaRPr>
          </a:p>
          <a:p>
            <a:pPr marL="179388" lvl="1">
              <a:buNone/>
            </a:pPr>
            <a:endParaRPr lang="en-US" sz="1400" dirty="0" smtClean="0">
              <a:latin typeface="Courier10 BT" pitchFamily="49" charset="0"/>
            </a:endParaRP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// different from the </a:t>
            </a:r>
            <a:r>
              <a:rPr lang="en-US" sz="1400" dirty="0" err="1" smtClean="0">
                <a:latin typeface="Courier10 BT" pitchFamily="49" charset="0"/>
              </a:rPr>
              <a:t>mixColor</a:t>
            </a:r>
            <a:r>
              <a:rPr lang="en-US" sz="1400" dirty="0" smtClean="0">
                <a:latin typeface="Courier10 BT" pitchFamily="49" charset="0"/>
              </a:rPr>
              <a:t> method in </a:t>
            </a:r>
            <a:r>
              <a:rPr lang="en-US" sz="1400" dirty="0" err="1" smtClean="0">
                <a:latin typeface="Courier10 BT" pitchFamily="49" charset="0"/>
              </a:rPr>
              <a:t>ColoredEllipse</a:t>
            </a:r>
            <a:endParaRPr lang="en-US" sz="1400" dirty="0" smtClean="0">
              <a:latin typeface="Courier10 BT" pitchFamily="49" charset="0"/>
            </a:endParaRP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</a:t>
            </a:r>
            <a:r>
              <a:rPr lang="en-US" sz="1400" b="1" dirty="0" smtClean="0">
                <a:latin typeface="Courier10 BT" pitchFamily="49" charset="0"/>
              </a:rPr>
              <a:t>public void </a:t>
            </a:r>
            <a:r>
              <a:rPr lang="en-US" sz="1400" b="1" dirty="0" err="1" smtClean="0">
                <a:latin typeface="Courier10 BT" pitchFamily="49" charset="0"/>
              </a:rPr>
              <a:t>mixColor</a:t>
            </a:r>
            <a:r>
              <a:rPr lang="en-US" sz="1400" dirty="0" smtClean="0">
                <a:latin typeface="Courier10 BT" pitchFamily="49" charset="0"/>
              </a:rPr>
              <a:t>(Color c) {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  // create a new color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  int red = (Math.abs(</a:t>
            </a:r>
            <a:r>
              <a:rPr lang="en-US" sz="1400" dirty="0" err="1" smtClean="0">
                <a:latin typeface="Courier10 BT" pitchFamily="49" charset="0"/>
              </a:rPr>
              <a:t>rectangleColor.getRed</a:t>
            </a:r>
            <a:r>
              <a:rPr lang="en-US" sz="1400" dirty="0" smtClean="0">
                <a:latin typeface="Courier10 BT" pitchFamily="49" charset="0"/>
              </a:rPr>
              <a:t>() - </a:t>
            </a:r>
            <a:r>
              <a:rPr lang="en-US" sz="1400" dirty="0" err="1" smtClean="0">
                <a:latin typeface="Courier10 BT" pitchFamily="49" charset="0"/>
              </a:rPr>
              <a:t>c.getRed</a:t>
            </a:r>
            <a:r>
              <a:rPr lang="en-US" sz="1400" dirty="0" smtClean="0">
                <a:latin typeface="Courier10 BT" pitchFamily="49" charset="0"/>
              </a:rPr>
              <a:t>()))/2;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  int green = (Math.abs(</a:t>
            </a:r>
            <a:r>
              <a:rPr lang="en-US" sz="1400" dirty="0" err="1" smtClean="0">
                <a:latin typeface="Courier10 BT" pitchFamily="49" charset="0"/>
              </a:rPr>
              <a:t>rectangleColor.getGreen</a:t>
            </a:r>
            <a:r>
              <a:rPr lang="en-US" sz="1400" dirty="0" smtClean="0">
                <a:latin typeface="Courier10 BT" pitchFamily="49" charset="0"/>
              </a:rPr>
              <a:t>() - </a:t>
            </a:r>
            <a:r>
              <a:rPr lang="en-US" sz="1400" dirty="0" err="1" smtClean="0">
                <a:latin typeface="Courier10 BT" pitchFamily="49" charset="0"/>
              </a:rPr>
              <a:t>c.getGreen</a:t>
            </a:r>
            <a:r>
              <a:rPr lang="en-US" sz="1400" dirty="0" smtClean="0">
                <a:latin typeface="Courier10 BT" pitchFamily="49" charset="0"/>
              </a:rPr>
              <a:t>()))/2;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  int blue = (Math.abs(</a:t>
            </a:r>
            <a:r>
              <a:rPr lang="en-US" sz="1400" dirty="0" err="1" smtClean="0">
                <a:latin typeface="Courier10 BT" pitchFamily="49" charset="0"/>
              </a:rPr>
              <a:t>rectangleColor.getBlue</a:t>
            </a:r>
            <a:r>
              <a:rPr lang="en-US" sz="1400" dirty="0" smtClean="0">
                <a:latin typeface="Courier10 BT" pitchFamily="49" charset="0"/>
              </a:rPr>
              <a:t>() - </a:t>
            </a:r>
            <a:r>
              <a:rPr lang="en-US" sz="1400" dirty="0" err="1" smtClean="0">
                <a:latin typeface="Courier10 BT" pitchFamily="49" charset="0"/>
              </a:rPr>
              <a:t>c.getBlue</a:t>
            </a:r>
            <a:r>
              <a:rPr lang="en-US" sz="1400" dirty="0" smtClean="0">
                <a:latin typeface="Courier10 BT" pitchFamily="49" charset="0"/>
              </a:rPr>
              <a:t>()))/2;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rectangleColor</a:t>
            </a:r>
            <a:r>
              <a:rPr lang="en-US" sz="1400" dirty="0" smtClean="0">
                <a:latin typeface="Courier10 BT" pitchFamily="49" charset="0"/>
              </a:rPr>
              <a:t> = new Color(red, green, blue);	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   }</a:t>
            </a:r>
          </a:p>
          <a:p>
            <a:pPr marL="179388" lvl="1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 Showing the Classes and Interfaces in the Palette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25" y="2362200"/>
            <a:ext cx="692817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Unlike an abstract class, an interface cannot contain any constructors.</a:t>
            </a:r>
          </a:p>
          <a:p>
            <a:pPr lvl="0"/>
            <a:r>
              <a:rPr lang="en-US" dirty="0" smtClean="0"/>
              <a:t>It is not necessary for an abstract class to have any abstract methods; however, an interface contains only abstract methods. </a:t>
            </a:r>
          </a:p>
          <a:p>
            <a:pPr lvl="0"/>
            <a:r>
              <a:rPr lang="en-US" dirty="0" smtClean="0"/>
              <a:t>An abstract class can contain instance, static and constant fields, whereas an interface can contain only constant fields. </a:t>
            </a:r>
          </a:p>
          <a:p>
            <a:pPr lvl="0"/>
            <a:r>
              <a:rPr lang="en-US" dirty="0" smtClean="0"/>
              <a:t>The methods in an abstract class can be declared using any of the access modifiers; all methods of an interface </a:t>
            </a:r>
            <a:r>
              <a:rPr lang="en-US" i="1" dirty="0" smtClean="0"/>
              <a:t>must</a:t>
            </a:r>
            <a:r>
              <a:rPr lang="en-US" dirty="0" smtClean="0"/>
              <a:t> be public.</a:t>
            </a:r>
          </a:p>
          <a:p>
            <a:r>
              <a:rPr lang="en-US" dirty="0" smtClean="0"/>
              <a:t>An abstract class can contain static methods, but an interface cannot.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implement any number of interfaces and must define the methods that are present in all of these interfaces.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Interface </a:t>
            </a:r>
            <a:r>
              <a:rPr lang="en-US" sz="1800" dirty="0" smtClean="0">
                <a:latin typeface="Courier10 BT" pitchFamily="49" charset="0"/>
              </a:rPr>
              <a:t>Whistler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>
                <a:latin typeface="Courier10 BT" pitchFamily="49" charset="0"/>
              </a:rPr>
              <a:t>SpinningTop</a:t>
            </a:r>
            <a:r>
              <a:rPr lang="en-US" dirty="0" smtClean="0"/>
              <a:t> implements both </a:t>
            </a:r>
            <a:r>
              <a:rPr lang="en-US" dirty="0" smtClean="0">
                <a:latin typeface="Courier10 BT" pitchFamily="49" charset="0"/>
              </a:rPr>
              <a:t>Rotatable</a:t>
            </a:r>
            <a:r>
              <a:rPr lang="en-US" dirty="0" smtClean="0"/>
              <a:t> and </a:t>
            </a:r>
            <a:r>
              <a:rPr lang="en-US" dirty="0" smtClean="0">
                <a:latin typeface="Courier10 BT" pitchFamily="49" charset="0"/>
              </a:rPr>
              <a:t>Whistler</a:t>
            </a:r>
            <a:r>
              <a:rPr lang="en-US" dirty="0" smtClean="0"/>
              <a:t> interfaces:</a:t>
            </a:r>
          </a:p>
          <a:p>
            <a:pPr lvl="1"/>
            <a:r>
              <a:rPr lang="en-US" dirty="0" smtClean="0"/>
              <a:t>Must define methods </a:t>
            </a:r>
            <a:r>
              <a:rPr lang="en-US" sz="1800" dirty="0" err="1" smtClean="0">
                <a:latin typeface="Courier10 BT" pitchFamily="49" charset="0"/>
              </a:rPr>
              <a:t>angularSpeed</a:t>
            </a:r>
            <a:r>
              <a:rPr lang="en-US" dirty="0" smtClean="0"/>
              <a:t>, </a:t>
            </a:r>
            <a:r>
              <a:rPr lang="en-US" sz="1800" dirty="0" smtClean="0">
                <a:latin typeface="Courier10 BT" pitchFamily="49" charset="0"/>
              </a:rPr>
              <a:t>rotate</a:t>
            </a:r>
            <a:r>
              <a:rPr lang="en-US" dirty="0" smtClean="0"/>
              <a:t>, and </a:t>
            </a:r>
            <a:r>
              <a:rPr lang="en-US" sz="1800" dirty="0" smtClean="0">
                <a:latin typeface="Courier10 BT" pitchFamily="49" charset="0"/>
              </a:rPr>
              <a:t>whistle</a:t>
            </a:r>
            <a:r>
              <a:rPr lang="en-US" dirty="0" smtClean="0"/>
              <a:t>, or be declared </a:t>
            </a:r>
            <a:r>
              <a:rPr lang="en-US" sz="1800" dirty="0" smtClean="0">
                <a:latin typeface="Courier10 BT" pitchFamily="49" charset="0"/>
              </a:rPr>
              <a:t>abstract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276600"/>
            <a:ext cx="2895600" cy="9233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dirty="0" smtClean="0">
                <a:latin typeface="Courier10 BT" pitchFamily="49" charset="0"/>
              </a:rPr>
              <a:t>public interface Whistler {</a:t>
            </a:r>
          </a:p>
          <a:p>
            <a:pPr marL="66675" lvl="1">
              <a:buNone/>
            </a:pPr>
            <a:r>
              <a:rPr lang="en-US" dirty="0" smtClean="0">
                <a:latin typeface="Courier10 BT" pitchFamily="49" charset="0"/>
              </a:rPr>
              <a:t>  void whistle();	    </a:t>
            </a:r>
          </a:p>
          <a:p>
            <a:pPr marL="66675" lvl="1">
              <a:buNone/>
            </a:pPr>
            <a:r>
              <a:rPr lang="en-US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Interfaces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Class </a:t>
            </a:r>
            <a:r>
              <a:rPr lang="en-US" sz="2300" dirty="0" err="1" smtClean="0">
                <a:latin typeface="Courier10 BT" pitchFamily="49" charset="0"/>
              </a:rPr>
              <a:t>SpinningTop</a:t>
            </a:r>
            <a:r>
              <a:rPr lang="en-US" sz="2300" dirty="0" smtClean="0"/>
              <a:t> implements both </a:t>
            </a:r>
            <a:r>
              <a:rPr lang="en-US" sz="2300" dirty="0" smtClean="0">
                <a:latin typeface="Courier10 BT" pitchFamily="49" charset="0"/>
              </a:rPr>
              <a:t>Rotatable</a:t>
            </a:r>
            <a:r>
              <a:rPr lang="en-US" sz="2300" dirty="0" smtClean="0"/>
              <a:t> and </a:t>
            </a:r>
            <a:r>
              <a:rPr lang="en-US" sz="2300" dirty="0" smtClean="0">
                <a:latin typeface="Courier10 BT" pitchFamily="49" charset="0"/>
              </a:rPr>
              <a:t>Whistler</a:t>
            </a:r>
            <a:r>
              <a:rPr lang="en-US" sz="2300" dirty="0" smtClean="0"/>
              <a:t> interfaces:</a:t>
            </a:r>
          </a:p>
          <a:p>
            <a:pPr lvl="1">
              <a:buNone/>
            </a:pPr>
            <a:endParaRPr lang="en-US" sz="2100" dirty="0">
              <a:solidFill>
                <a:schemeClr val="tx1"/>
              </a:solidFill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362200"/>
            <a:ext cx="7772400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10 BT" pitchFamily="49" charset="0"/>
              </a:rPr>
              <a:t>public class </a:t>
            </a:r>
            <a:r>
              <a:rPr lang="en-US" sz="1600" dirty="0" err="1">
                <a:latin typeface="Courier10 BT" pitchFamily="49" charset="0"/>
              </a:rPr>
              <a:t>SpinningTop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b="1" dirty="0">
                <a:latin typeface="Courier10 BT" pitchFamily="49" charset="0"/>
              </a:rPr>
              <a:t>implements Rotatable, Whistler</a:t>
            </a:r>
            <a:r>
              <a:rPr lang="en-US" sz="1600" dirty="0">
                <a:latin typeface="Courier10 BT" pitchFamily="49" charset="0"/>
              </a:rPr>
              <a:t> {</a:t>
            </a:r>
          </a:p>
          <a:p>
            <a:r>
              <a:rPr lang="en-US" sz="1600" dirty="0">
                <a:latin typeface="Courier10 BT" pitchFamily="49" charset="0"/>
              </a:rPr>
              <a:t>  private 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err="1">
                <a:latin typeface="Courier10 BT" pitchFamily="49" charset="0"/>
              </a:rPr>
              <a:t>revolutionsPerMinute</a:t>
            </a:r>
            <a:r>
              <a:rPr lang="en-US" sz="1600" dirty="0">
                <a:latin typeface="Courier10 BT" pitchFamily="49" charset="0"/>
              </a:rPr>
              <a:t> = 100;</a:t>
            </a:r>
          </a:p>
          <a:p>
            <a:r>
              <a:rPr lang="en-US" sz="1600" dirty="0">
                <a:latin typeface="Courier10 BT" pitchFamily="49" charset="0"/>
              </a:rPr>
              <a:t> </a:t>
            </a:r>
          </a:p>
          <a:p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b="1" dirty="0">
                <a:latin typeface="Courier10 BT" pitchFamily="49" charset="0"/>
              </a:rPr>
              <a:t>public double </a:t>
            </a:r>
            <a:r>
              <a:rPr lang="en-US" sz="1600" b="1" dirty="0" err="1">
                <a:latin typeface="Courier10 BT" pitchFamily="49" charset="0"/>
              </a:rPr>
              <a:t>angularSpeed</a:t>
            </a:r>
            <a:r>
              <a:rPr lang="en-US" sz="1600" b="1" dirty="0">
                <a:latin typeface="Courier10 BT" pitchFamily="49" charset="0"/>
              </a:rPr>
              <a:t>() </a:t>
            </a:r>
            <a:r>
              <a:rPr lang="en-US" sz="1600" dirty="0">
                <a:latin typeface="Courier10 BT" pitchFamily="49" charset="0"/>
              </a:rPr>
              <a:t>{</a:t>
            </a:r>
          </a:p>
          <a:p>
            <a:r>
              <a:rPr lang="en-US" sz="1600" dirty="0">
                <a:latin typeface="Courier10 BT" pitchFamily="49" charset="0"/>
              </a:rPr>
              <a:t>    double speed = (</a:t>
            </a:r>
            <a:r>
              <a:rPr lang="en-US" sz="1600" dirty="0" err="1">
                <a:latin typeface="Courier10 BT" pitchFamily="49" charset="0"/>
              </a:rPr>
              <a:t>revolutionsPerMinute</a:t>
            </a:r>
            <a:r>
              <a:rPr lang="en-US" sz="1600" dirty="0">
                <a:latin typeface="Courier10 BT" pitchFamily="49" charset="0"/>
              </a:rPr>
              <a:t> * 2 * </a:t>
            </a:r>
            <a:r>
              <a:rPr lang="en-US" sz="1600" dirty="0" err="1">
                <a:latin typeface="Courier10 BT" pitchFamily="49" charset="0"/>
              </a:rPr>
              <a:t>Math.PI</a:t>
            </a:r>
            <a:r>
              <a:rPr lang="en-US" sz="1600" dirty="0">
                <a:latin typeface="Courier10 BT" pitchFamily="49" charset="0"/>
              </a:rPr>
              <a:t>)/SECONDS_PER_MINUTE;</a:t>
            </a:r>
          </a:p>
          <a:p>
            <a:r>
              <a:rPr lang="en-US" sz="1600" dirty="0">
                <a:latin typeface="Courier10 BT" pitchFamily="49" charset="0"/>
              </a:rPr>
              <a:t>    return speed;</a:t>
            </a:r>
          </a:p>
          <a:p>
            <a:r>
              <a:rPr lang="en-US" sz="1600" dirty="0">
                <a:latin typeface="Courier10 BT" pitchFamily="49" charset="0"/>
              </a:rPr>
              <a:t>  }</a:t>
            </a:r>
          </a:p>
          <a:p>
            <a:r>
              <a:rPr lang="en-US" sz="1600" dirty="0">
                <a:latin typeface="Courier10 BT" pitchFamily="49" charset="0"/>
              </a:rPr>
              <a:t>    </a:t>
            </a:r>
          </a:p>
          <a:p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b="1" dirty="0">
                <a:latin typeface="Courier10 BT" pitchFamily="49" charset="0"/>
              </a:rPr>
              <a:t>public void rotate(double </a:t>
            </a:r>
            <a:r>
              <a:rPr lang="en-US" sz="1600" b="1" dirty="0" err="1">
                <a:latin typeface="Courier10 BT" pitchFamily="49" charset="0"/>
              </a:rPr>
              <a:t>angularSpeed</a:t>
            </a:r>
            <a:r>
              <a:rPr lang="en-US" sz="1600" b="1" dirty="0">
                <a:latin typeface="Courier10 BT" pitchFamily="49" charset="0"/>
              </a:rPr>
              <a:t>) </a:t>
            </a:r>
            <a:r>
              <a:rPr lang="en-US" sz="1600" dirty="0">
                <a:latin typeface="Courier10 BT" pitchFamily="49" charset="0"/>
              </a:rPr>
              <a:t>{</a:t>
            </a:r>
          </a:p>
          <a:p>
            <a:r>
              <a:rPr lang="en-US" sz="1600" dirty="0">
                <a:latin typeface="Courier10 BT" pitchFamily="49" charset="0"/>
              </a:rPr>
              <a:t>    </a:t>
            </a:r>
            <a:r>
              <a:rPr lang="en-US" sz="1600" dirty="0" err="1">
                <a:latin typeface="Courier10 BT" pitchFamily="49" charset="0"/>
              </a:rPr>
              <a:t>System.out.println</a:t>
            </a:r>
            <a:r>
              <a:rPr lang="en-US" sz="1600" dirty="0">
                <a:latin typeface="Courier10 BT" pitchFamily="49" charset="0"/>
              </a:rPr>
              <a:t>("Rotating with angular speed " +</a:t>
            </a:r>
            <a:r>
              <a:rPr lang="en-US" sz="1600" dirty="0" err="1">
                <a:latin typeface="Courier10 BT" pitchFamily="49" charset="0"/>
              </a:rPr>
              <a:t>angularSpeed</a:t>
            </a:r>
            <a:r>
              <a:rPr lang="en-US" sz="1600" dirty="0">
                <a:latin typeface="Courier10 BT" pitchFamily="49" charset="0"/>
              </a:rPr>
              <a:t>);</a:t>
            </a:r>
          </a:p>
          <a:p>
            <a:r>
              <a:rPr lang="en-US" sz="1600" dirty="0">
                <a:latin typeface="Courier10 BT" pitchFamily="49" charset="0"/>
              </a:rPr>
              <a:t>  }</a:t>
            </a:r>
          </a:p>
          <a:p>
            <a:r>
              <a:rPr lang="en-US" sz="1600" dirty="0">
                <a:latin typeface="Courier10 BT" pitchFamily="49" charset="0"/>
              </a:rPr>
              <a:t>  </a:t>
            </a:r>
          </a:p>
          <a:p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b="1" dirty="0">
                <a:latin typeface="Courier10 BT" pitchFamily="49" charset="0"/>
              </a:rPr>
              <a:t>public void whistle() </a:t>
            </a:r>
            <a:r>
              <a:rPr lang="en-US" sz="1600" dirty="0">
                <a:latin typeface="Courier10 BT" pitchFamily="49" charset="0"/>
              </a:rPr>
              <a:t>{</a:t>
            </a:r>
          </a:p>
          <a:p>
            <a:r>
              <a:rPr lang="en-US" sz="1600" dirty="0">
                <a:latin typeface="Courier10 BT" pitchFamily="49" charset="0"/>
              </a:rPr>
              <a:t>    </a:t>
            </a:r>
            <a:r>
              <a:rPr lang="en-US" sz="1600" dirty="0" err="1">
                <a:latin typeface="Courier10 BT" pitchFamily="49" charset="0"/>
              </a:rPr>
              <a:t>System.out.println</a:t>
            </a:r>
            <a:r>
              <a:rPr lang="en-US" sz="1600" dirty="0">
                <a:latin typeface="Courier10 BT" pitchFamily="49" charset="0"/>
              </a:rPr>
              <a:t>("Whistling");</a:t>
            </a:r>
          </a:p>
          <a:p>
            <a:r>
              <a:rPr lang="en-US" sz="1600" dirty="0">
                <a:latin typeface="Courier10 BT" pitchFamily="49" charset="0"/>
              </a:rPr>
              <a:t>  }</a:t>
            </a:r>
          </a:p>
          <a:p>
            <a:r>
              <a:rPr lang="en-US" sz="1600" dirty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Interface as a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of an interface also represents a data type. </a:t>
            </a:r>
          </a:p>
          <a:p>
            <a:r>
              <a:rPr lang="en-US" dirty="0" smtClean="0"/>
              <a:t>Because </a:t>
            </a:r>
            <a:r>
              <a:rPr lang="en-US" sz="2000" dirty="0" err="1" smtClean="0">
                <a:latin typeface="Courier10 BT" pitchFamily="49" charset="0"/>
              </a:rPr>
              <a:t>ColorMixable</a:t>
            </a:r>
            <a:r>
              <a:rPr lang="en-US" dirty="0" smtClean="0"/>
              <a:t> is an interface, we can declare variable </a:t>
            </a:r>
            <a:r>
              <a:rPr lang="en-US" sz="2000" dirty="0" smtClean="0">
                <a:latin typeface="Courier10 BT" pitchFamily="49" charset="0"/>
              </a:rPr>
              <a:t>cm</a:t>
            </a:r>
            <a:r>
              <a:rPr lang="en-US" dirty="0" smtClean="0"/>
              <a:t> as: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ColorMixable</a:t>
            </a:r>
            <a:r>
              <a:rPr lang="en-US" sz="1800" dirty="0" smtClean="0">
                <a:latin typeface="Courier10 BT" pitchFamily="49" charset="0"/>
              </a:rPr>
              <a:t> cm;</a:t>
            </a:r>
          </a:p>
          <a:p>
            <a:r>
              <a:rPr lang="en-US" dirty="0" smtClean="0"/>
              <a:t>This variable </a:t>
            </a:r>
            <a:r>
              <a:rPr lang="en-US" sz="2000" dirty="0" smtClean="0">
                <a:latin typeface="Courier10 BT" pitchFamily="49" charset="0"/>
              </a:rPr>
              <a:t>cm</a:t>
            </a:r>
            <a:r>
              <a:rPr lang="en-US" dirty="0" smtClean="0"/>
              <a:t> can be assigned to an instance of </a:t>
            </a:r>
            <a:r>
              <a:rPr lang="en-US" i="1" dirty="0" smtClean="0"/>
              <a:t>any</a:t>
            </a:r>
            <a:r>
              <a:rPr lang="en-US" dirty="0" smtClean="0"/>
              <a:t> class that implements this interface: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cm = new </a:t>
            </a:r>
            <a:r>
              <a:rPr lang="en-US" sz="1800" dirty="0" err="1" smtClean="0">
                <a:latin typeface="Courier10 BT" pitchFamily="49" charset="0"/>
              </a:rPr>
              <a:t>ColoredEllipse</a:t>
            </a:r>
            <a:r>
              <a:rPr lang="en-US" sz="1800" dirty="0" smtClean="0">
                <a:latin typeface="Courier10 BT" pitchFamily="49" charset="0"/>
              </a:rPr>
              <a:t>(10, 10, 50, 70);</a:t>
            </a:r>
            <a:endParaRPr lang="en-US" sz="18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Defining and Using Interfaces</a:t>
            </a:r>
          </a:p>
          <a:p>
            <a:r>
              <a:rPr lang="en-US" dirty="0" smtClean="0"/>
              <a:t>Differences between Interfaces and Abstract Classes</a:t>
            </a:r>
          </a:p>
          <a:p>
            <a:r>
              <a:rPr lang="en-US" dirty="0" smtClean="0"/>
              <a:t>Using Multiple Interfaces</a:t>
            </a:r>
          </a:p>
          <a:p>
            <a:r>
              <a:rPr lang="en-US" dirty="0" smtClean="0"/>
              <a:t>Interface as a Data Type</a:t>
            </a:r>
          </a:p>
          <a:p>
            <a:r>
              <a:rPr lang="en-US" dirty="0" smtClean="0"/>
              <a:t>Extending an Interface</a:t>
            </a:r>
          </a:p>
          <a:p>
            <a:r>
              <a:rPr lang="en-US" dirty="0" smtClean="0"/>
              <a:t>Pre-defined Interfaces</a:t>
            </a:r>
          </a:p>
          <a:p>
            <a:r>
              <a:rPr lang="en-US" dirty="0" smtClean="0"/>
              <a:t>Nested Interfaces and Nested Classes</a:t>
            </a:r>
          </a:p>
          <a:p>
            <a:r>
              <a:rPr lang="en-US" dirty="0" smtClean="0"/>
              <a:t>Static Nested Classes</a:t>
            </a:r>
          </a:p>
          <a:p>
            <a:r>
              <a:rPr lang="en-US" dirty="0" smtClean="0"/>
              <a:t>Inner Classes</a:t>
            </a:r>
          </a:p>
          <a:p>
            <a:r>
              <a:rPr lang="en-US" dirty="0" smtClean="0"/>
              <a:t>Anonymous Classes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interfaces </a:t>
            </a:r>
            <a:r>
              <a:rPr lang="en-US" sz="2000" dirty="0" smtClean="0">
                <a:latin typeface="Courier10 BT" pitchFamily="49" charset="0"/>
              </a:rPr>
              <a:t>Bounce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Roll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latin typeface="Courier10 BT" pitchFamily="49" charset="0"/>
              </a:rPr>
              <a:t>Ball</a:t>
            </a:r>
            <a:r>
              <a:rPr lang="en-US" dirty="0" smtClean="0"/>
              <a:t> implements interfaces </a:t>
            </a:r>
            <a:r>
              <a:rPr lang="en-US" sz="2000" dirty="0" smtClean="0">
                <a:latin typeface="Courier10 BT" pitchFamily="49" charset="0"/>
              </a:rPr>
              <a:t>Bounce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Roll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</a:t>
            </a:r>
            <a:r>
              <a:rPr lang="en-US" sz="2000" dirty="0" smtClean="0">
                <a:latin typeface="Courier10 BT" pitchFamily="49" charset="0"/>
              </a:rPr>
              <a:t>r</a:t>
            </a:r>
            <a:r>
              <a:rPr lang="en-US" dirty="0" smtClean="0"/>
              <a:t> of type </a:t>
            </a:r>
            <a:r>
              <a:rPr lang="en-US" sz="2000" dirty="0" smtClean="0">
                <a:latin typeface="Courier10 BT" pitchFamily="49" charset="0"/>
              </a:rPr>
              <a:t>Roll</a:t>
            </a:r>
            <a:r>
              <a:rPr lang="en-US" dirty="0" smtClean="0"/>
              <a:t> can be assigned to an instance of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Roll r = new Ball();</a:t>
            </a:r>
          </a:p>
          <a:p>
            <a:r>
              <a:rPr lang="en-US" dirty="0" smtClean="0"/>
              <a:t>Calls the </a:t>
            </a:r>
            <a:r>
              <a:rPr lang="en-US" sz="2000" dirty="0" smtClean="0">
                <a:latin typeface="Courier10 BT" pitchFamily="49" charset="0"/>
              </a:rPr>
              <a:t>roll</a:t>
            </a:r>
            <a:r>
              <a:rPr lang="en-US" dirty="0" smtClean="0"/>
              <a:t> method of the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 class: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r.roll</a:t>
            </a:r>
            <a:r>
              <a:rPr lang="en-US" sz="1800" dirty="0" smtClean="0">
                <a:latin typeface="Courier10 BT" pitchFamily="49" charset="0"/>
              </a:rPr>
              <a:t>();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57400"/>
            <a:ext cx="2667000" cy="15696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smtClean="0">
                <a:latin typeface="Courier10 BT" pitchFamily="49" charset="0"/>
              </a:rPr>
              <a:t>interface Bounce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void bounce();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b="1" dirty="0" smtClean="0">
                <a:latin typeface="Courier10 BT" pitchFamily="49" charset="0"/>
              </a:rPr>
              <a:t>interface Roll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void roll();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Interface Types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two statements cause a compilation error (Why?):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10 BT" pitchFamily="49" charset="0"/>
              </a:rPr>
              <a:t>r.bounce</a:t>
            </a: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();</a:t>
            </a:r>
            <a:r>
              <a:rPr lang="en-US" sz="1800" dirty="0" smtClean="0">
                <a:latin typeface="Courier10 BT" pitchFamily="49" charset="0"/>
              </a:rPr>
              <a:t>	// error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10 BT" pitchFamily="49" charset="0"/>
              </a:rPr>
              <a:t>r.inflate</a:t>
            </a:r>
            <a:r>
              <a:rPr lang="en-US" sz="1800" dirty="0" smtClean="0">
                <a:solidFill>
                  <a:srgbClr val="FF0000"/>
                </a:solidFill>
                <a:latin typeface="Courier10 BT" pitchFamily="49" charset="0"/>
              </a:rPr>
              <a:t>();</a:t>
            </a:r>
            <a:r>
              <a:rPr lang="en-US" sz="1800" dirty="0" smtClean="0">
                <a:latin typeface="Courier10 BT" pitchFamily="49" charset="0"/>
              </a:rPr>
              <a:t>	// error</a:t>
            </a:r>
          </a:p>
          <a:p>
            <a:r>
              <a:rPr lang="en-US" dirty="0" smtClean="0"/>
              <a:t>Solution </a:t>
            </a:r>
            <a:r>
              <a:rPr lang="en-US" dirty="0" smtClean="0"/>
              <a:t>is to cast the reference variable </a:t>
            </a:r>
            <a:r>
              <a:rPr lang="en-US" dirty="0" smtClean="0">
                <a:latin typeface="Courier10 BT" pitchFamily="49" charset="0"/>
              </a:rPr>
              <a:t>r</a:t>
            </a:r>
            <a:r>
              <a:rPr lang="en-US" dirty="0" smtClean="0"/>
              <a:t> to type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b="1" dirty="0" smtClean="0">
                <a:latin typeface="Courier10 BT" pitchFamily="49" charset="0"/>
              </a:rPr>
              <a:t>(Ball)</a:t>
            </a:r>
            <a:r>
              <a:rPr lang="en-US" sz="1800" dirty="0" smtClean="0">
                <a:latin typeface="Courier10 BT" pitchFamily="49" charset="0"/>
              </a:rPr>
              <a:t> r </a:t>
            </a:r>
          </a:p>
          <a:p>
            <a:r>
              <a:rPr lang="en-US" dirty="0" smtClean="0"/>
              <a:t>Call the </a:t>
            </a:r>
            <a:r>
              <a:rPr lang="en-US" sz="2000" dirty="0" smtClean="0">
                <a:latin typeface="Courier10 BT" pitchFamily="49" charset="0"/>
              </a:rPr>
              <a:t>bounce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inflate</a:t>
            </a:r>
            <a:r>
              <a:rPr lang="en-US" dirty="0" smtClean="0"/>
              <a:t> methods in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 as follows: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((Ball) r).bounce(); 	// okay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((Ball) r).inflate(); 	// okay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 with the following cast?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(Ball) </a:t>
            </a:r>
            <a:r>
              <a:rPr lang="en-US" sz="1800" dirty="0" err="1" smtClean="0">
                <a:latin typeface="Courier10 BT" pitchFamily="49" charset="0"/>
              </a:rPr>
              <a:t>r.bounce</a:t>
            </a:r>
            <a:r>
              <a:rPr lang="en-US" sz="1800" dirty="0" smtClean="0">
                <a:latin typeface="Courier10 BT" pitchFamily="49" charset="0"/>
              </a:rPr>
              <a:t>(); </a:t>
            </a:r>
            <a:r>
              <a:rPr lang="en-US" sz="1800" dirty="0" smtClean="0">
                <a:latin typeface="Courier10 BT" pitchFamily="49" charset="0"/>
              </a:rPr>
              <a:t> </a:t>
            </a:r>
          </a:p>
          <a:p>
            <a:r>
              <a:rPr lang="en-US" dirty="0" smtClean="0"/>
              <a:t>Solution: This will cast the value returned by the method </a:t>
            </a:r>
            <a:r>
              <a:rPr lang="en-US" sz="2000" dirty="0" smtClean="0">
                <a:latin typeface="Courier10 BT" pitchFamily="49" charset="0"/>
              </a:rPr>
              <a:t>bounce</a:t>
            </a:r>
            <a:r>
              <a:rPr lang="en-US" dirty="0" smtClean="0"/>
              <a:t> (and not the reference variable </a:t>
            </a:r>
            <a:r>
              <a:rPr lang="en-US" sz="2000" dirty="0" smtClean="0">
                <a:latin typeface="Courier10 BT" pitchFamily="49" charset="0"/>
              </a:rPr>
              <a:t>r</a:t>
            </a:r>
            <a:r>
              <a:rPr lang="en-US" dirty="0" smtClean="0"/>
              <a:t>) to type </a:t>
            </a:r>
            <a:r>
              <a:rPr lang="en-US" sz="2000" dirty="0" smtClean="0">
                <a:latin typeface="Courier10 BT" pitchFamily="49" charset="0"/>
              </a:rPr>
              <a:t>Ball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instanceOf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Casting incorrectly can lead to runtime error.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Class </a:t>
            </a:r>
            <a:r>
              <a:rPr lang="en-US" sz="1800" dirty="0" smtClean="0">
                <a:latin typeface="Courier10 BT" pitchFamily="49" charset="0"/>
              </a:rPr>
              <a:t>Dice</a:t>
            </a:r>
            <a:r>
              <a:rPr lang="en-US" dirty="0" smtClean="0"/>
              <a:t> implements the </a:t>
            </a:r>
            <a:r>
              <a:rPr lang="en-US" sz="1800" dirty="0" smtClean="0">
                <a:latin typeface="Courier10 BT" pitchFamily="49" charset="0"/>
              </a:rPr>
              <a:t>Roll</a:t>
            </a:r>
            <a:r>
              <a:rPr lang="en-US" dirty="0" smtClean="0"/>
              <a:t> interface: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Can assign variable </a:t>
            </a:r>
            <a:r>
              <a:rPr lang="en-US" sz="1800" dirty="0" smtClean="0">
                <a:latin typeface="Courier10 BT" pitchFamily="49" charset="0"/>
              </a:rPr>
              <a:t>dice</a:t>
            </a:r>
            <a:r>
              <a:rPr lang="en-US" dirty="0" smtClean="0"/>
              <a:t> of type </a:t>
            </a:r>
            <a:r>
              <a:rPr lang="en-US" sz="1800" dirty="0" smtClean="0">
                <a:latin typeface="Courier10 BT" pitchFamily="49" charset="0"/>
              </a:rPr>
              <a:t>Roll</a:t>
            </a:r>
            <a:r>
              <a:rPr lang="en-US" dirty="0" smtClean="0"/>
              <a:t> to an instance of </a:t>
            </a:r>
            <a:r>
              <a:rPr lang="en-US" sz="1800" dirty="0" smtClean="0">
                <a:latin typeface="Courier10 BT" pitchFamily="49" charset="0"/>
              </a:rPr>
              <a:t>Dice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sz="1600" dirty="0" smtClean="0">
                <a:latin typeface="Courier10 BT" pitchFamily="49" charset="0"/>
              </a:rPr>
              <a:t>Roll dice = new Dice();</a:t>
            </a:r>
          </a:p>
          <a:p>
            <a:pPr lvl="1"/>
            <a:r>
              <a:rPr lang="en-US" dirty="0" smtClean="0"/>
              <a:t>Cannot cast </a:t>
            </a:r>
            <a:r>
              <a:rPr lang="en-US" sz="1800" dirty="0" smtClean="0">
                <a:latin typeface="Courier10 BT" pitchFamily="49" charset="0"/>
              </a:rPr>
              <a:t>dice</a:t>
            </a:r>
            <a:r>
              <a:rPr lang="en-US" dirty="0" smtClean="0"/>
              <a:t> to type </a:t>
            </a:r>
            <a:r>
              <a:rPr lang="en-US" sz="1800" dirty="0" smtClean="0">
                <a:latin typeface="Courier10 BT" pitchFamily="49" charset="0"/>
              </a:rPr>
              <a:t>Ball</a:t>
            </a:r>
            <a:r>
              <a:rPr lang="en-US" dirty="0" smtClean="0"/>
              <a:t> because the classes </a:t>
            </a:r>
            <a:r>
              <a:rPr lang="en-US" sz="1800" dirty="0" smtClean="0">
                <a:latin typeface="Courier10 BT" pitchFamily="49" charset="0"/>
              </a:rPr>
              <a:t>Ball</a:t>
            </a:r>
            <a:r>
              <a:rPr lang="en-US" dirty="0" smtClean="0"/>
              <a:t> and </a:t>
            </a:r>
            <a:r>
              <a:rPr lang="en-US" sz="1800" dirty="0" smtClean="0">
                <a:latin typeface="Courier10 BT" pitchFamily="49" charset="0"/>
              </a:rPr>
              <a:t>Dice</a:t>
            </a:r>
            <a:r>
              <a:rPr lang="en-US" dirty="0" smtClean="0"/>
              <a:t> are unrelated: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Ball b = (Ball) dice; 	</a:t>
            </a:r>
            <a:r>
              <a:rPr lang="en-US" sz="1600" dirty="0" smtClean="0">
                <a:latin typeface="Courier10 BT" pitchFamily="49" charset="0"/>
              </a:rPr>
              <a:t>	// error!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10 BT" pitchFamily="49" charset="0"/>
              </a:rPr>
              <a:t>((Ball) dice).roll();</a:t>
            </a:r>
            <a:r>
              <a:rPr lang="en-US" sz="1600" dirty="0" smtClean="0">
                <a:latin typeface="Courier10 BT" pitchFamily="49" charset="0"/>
              </a:rPr>
              <a:t>		// error!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35814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1913" lvl="2">
              <a:buNone/>
            </a:pPr>
            <a:r>
              <a:rPr lang="en-US" sz="1600" dirty="0" smtClean="0">
                <a:latin typeface="Courier10 BT" pitchFamily="49" charset="0"/>
              </a:rPr>
              <a:t>public class Dice </a:t>
            </a:r>
            <a:r>
              <a:rPr lang="en-US" sz="1600" b="1" dirty="0" smtClean="0">
                <a:latin typeface="Courier10 BT" pitchFamily="49" charset="0"/>
              </a:rPr>
              <a:t>implements</a:t>
            </a:r>
            <a:r>
              <a:rPr lang="en-US" sz="1600" dirty="0" smtClean="0">
                <a:latin typeface="Courier10 BT" pitchFamily="49" charset="0"/>
              </a:rPr>
              <a:t> Roll {</a:t>
            </a:r>
          </a:p>
          <a:p>
            <a:pPr marL="61913" lvl="2">
              <a:buNone/>
            </a:pPr>
            <a:r>
              <a:rPr lang="en-US" sz="1600" dirty="0" smtClean="0">
                <a:latin typeface="Courier10 BT" pitchFamily="49" charset="0"/>
              </a:rPr>
              <a:t>  public void roll()  { </a:t>
            </a:r>
          </a:p>
          <a:p>
            <a:pPr marL="61913" lvl="2">
              <a:buNone/>
            </a:pPr>
            <a:r>
              <a:rPr lang="en-US" sz="1600" dirty="0" smtClean="0">
                <a:latin typeface="Courier10 BT" pitchFamily="49" charset="0"/>
              </a:rPr>
              <a:t>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("Rolling dice"); </a:t>
            </a:r>
          </a:p>
          <a:p>
            <a:pPr marL="61913" lvl="2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61913" lvl="2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instanceOf</a:t>
            </a:r>
            <a:r>
              <a:rPr lang="en-US" dirty="0" smtClean="0"/>
              <a:t> Keyword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variable ref should be cast to type </a:t>
            </a:r>
            <a:r>
              <a:rPr lang="en-US" sz="2000" dirty="0" smtClean="0">
                <a:latin typeface="Courier10 BT" pitchFamily="49" charset="0"/>
              </a:rPr>
              <a:t>T</a:t>
            </a:r>
            <a:r>
              <a:rPr lang="en-US" dirty="0" smtClean="0"/>
              <a:t> only if: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ref</a:t>
            </a:r>
            <a:r>
              <a:rPr lang="en-US" dirty="0" smtClean="0"/>
              <a:t> references an instance of class </a:t>
            </a:r>
            <a:r>
              <a:rPr lang="en-US" sz="1800" dirty="0" smtClean="0">
                <a:latin typeface="Courier10 BT" pitchFamily="49" charset="0"/>
              </a:rPr>
              <a:t>T</a:t>
            </a:r>
            <a:r>
              <a:rPr lang="en-US" dirty="0" smtClean="0"/>
              <a:t>, or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ref</a:t>
            </a:r>
            <a:r>
              <a:rPr lang="en-US" dirty="0" smtClean="0"/>
              <a:t> references an instance of a class that implements the interface </a:t>
            </a:r>
            <a:r>
              <a:rPr lang="en-US" sz="1800" dirty="0" smtClean="0">
                <a:latin typeface="Courier10 BT" pitchFamily="49" charset="0"/>
              </a:rPr>
              <a:t>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Keyword </a:t>
            </a:r>
            <a:r>
              <a:rPr lang="en-US" sz="2000" dirty="0" err="1" smtClean="0">
                <a:latin typeface="Courier10 BT" pitchFamily="49" charset="0"/>
              </a:rPr>
              <a:t>instanceof</a:t>
            </a:r>
            <a:r>
              <a:rPr lang="en-US" dirty="0" smtClean="0"/>
              <a:t> can be used to determine if an object is of a given type. </a:t>
            </a:r>
          </a:p>
          <a:p>
            <a:r>
              <a:rPr lang="en-US" dirty="0" smtClean="0"/>
              <a:t>This statement returns </a:t>
            </a:r>
            <a:r>
              <a:rPr lang="en-US" sz="2000" dirty="0" smtClean="0">
                <a:latin typeface="Courier10 BT" pitchFamily="49" charset="0"/>
              </a:rPr>
              <a:t>true</a:t>
            </a:r>
            <a:r>
              <a:rPr lang="en-US" dirty="0" smtClean="0"/>
              <a:t> if object </a:t>
            </a:r>
            <a:r>
              <a:rPr lang="en-US" sz="2000" dirty="0" err="1" smtClean="0">
                <a:latin typeface="Courier10 BT" pitchFamily="49" charset="0"/>
              </a:rPr>
              <a:t>obj</a:t>
            </a:r>
            <a:r>
              <a:rPr lang="en-US" dirty="0" smtClean="0"/>
              <a:t> is of type </a:t>
            </a:r>
            <a:r>
              <a:rPr lang="en-US" sz="2000" dirty="0" smtClean="0">
                <a:latin typeface="Courier10 BT" pitchFamily="49" charset="0"/>
              </a:rPr>
              <a:t>T</a:t>
            </a:r>
            <a:r>
              <a:rPr lang="en-US" dirty="0" smtClean="0"/>
              <a:t>; otherwise, it returns </a:t>
            </a:r>
            <a:r>
              <a:rPr lang="en-US" sz="2000" dirty="0" smtClean="0">
                <a:latin typeface="Courier10 BT" pitchFamily="49" charset="0"/>
              </a:rPr>
              <a:t>false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if(</a:t>
            </a:r>
            <a:r>
              <a:rPr lang="en-US" sz="1800" dirty="0" err="1" smtClean="0">
                <a:latin typeface="Courier10 BT" pitchFamily="49" charset="0"/>
              </a:rPr>
              <a:t>obj</a:t>
            </a:r>
            <a:r>
              <a:rPr lang="en-US" sz="1800" dirty="0" smtClean="0">
                <a:latin typeface="Courier10 BT" pitchFamily="49" charset="0"/>
              </a:rPr>
              <a:t> </a:t>
            </a:r>
            <a:r>
              <a:rPr lang="en-US" sz="1800" b="1" dirty="0" err="1" smtClean="0">
                <a:latin typeface="Courier10 BT" pitchFamily="49" charset="0"/>
              </a:rPr>
              <a:t>instanceof</a:t>
            </a:r>
            <a:r>
              <a:rPr lang="en-US" sz="1800" dirty="0" smtClean="0">
                <a:latin typeface="Courier10 BT" pitchFamily="49" charset="0"/>
              </a:rPr>
              <a:t> T) </a:t>
            </a:r>
            <a:r>
              <a:rPr lang="en-US" dirty="0" smtClean="0">
                <a:latin typeface="Courier10 BT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instanceOf</a:t>
            </a:r>
            <a:r>
              <a:rPr lang="en-US" dirty="0" smtClean="0"/>
              <a:t> Keyword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runtime error does not occur if </a:t>
            </a:r>
            <a:r>
              <a:rPr lang="en-US" sz="1800" dirty="0" smtClean="0">
                <a:latin typeface="Courier10 BT" pitchFamily="49" charset="0"/>
              </a:rPr>
              <a:t>dice</a:t>
            </a:r>
            <a:r>
              <a:rPr lang="en-US" dirty="0" smtClean="0"/>
              <a:t> does not reference an instance of </a:t>
            </a:r>
            <a:r>
              <a:rPr lang="en-US" sz="1800" dirty="0" smtClean="0">
                <a:latin typeface="Courier10 BT" pitchFamily="49" charset="0"/>
              </a:rPr>
              <a:t>Ball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590800" cy="6463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dirty="0" smtClean="0">
                <a:latin typeface="Courier10 BT" pitchFamily="49" charset="0"/>
              </a:rPr>
              <a:t>if(dice </a:t>
            </a:r>
            <a:r>
              <a:rPr lang="en-US" b="1" dirty="0" err="1" smtClean="0">
                <a:latin typeface="Courier10 BT" pitchFamily="49" charset="0"/>
              </a:rPr>
              <a:t>instanceof</a:t>
            </a:r>
            <a:r>
              <a:rPr lang="en-US" dirty="0" smtClean="0">
                <a:latin typeface="Courier10 BT" pitchFamily="49" charset="0"/>
              </a:rPr>
              <a:t> Ball)</a:t>
            </a:r>
          </a:p>
          <a:p>
            <a:pPr marL="0" lvl="2">
              <a:buNone/>
            </a:pPr>
            <a:r>
              <a:rPr lang="en-US" dirty="0" smtClean="0">
                <a:latin typeface="Courier10 BT" pitchFamily="49" charset="0"/>
              </a:rPr>
              <a:t>  ((Ball) dice).roll();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are extended using the </a:t>
            </a:r>
            <a:r>
              <a:rPr lang="en-US" sz="2000" dirty="0" smtClean="0">
                <a:latin typeface="Courier10 BT" pitchFamily="49" charset="0"/>
              </a:rPr>
              <a:t>extend</a:t>
            </a:r>
            <a:r>
              <a:rPr lang="en-US" dirty="0" smtClean="0"/>
              <a:t> keyword:</a:t>
            </a:r>
          </a:p>
          <a:p>
            <a:endParaRPr lang="en-US" sz="2000" dirty="0" smtClean="0">
              <a:latin typeface="Courier10 BT" pitchFamily="49" charset="0"/>
            </a:endParaRPr>
          </a:p>
          <a:p>
            <a:endParaRPr lang="en-US" sz="2000" dirty="0" smtClean="0">
              <a:latin typeface="Courier10 BT" pitchFamily="49" charset="0"/>
            </a:endParaRPr>
          </a:p>
          <a:p>
            <a:r>
              <a:rPr lang="en-US" sz="2000" dirty="0" smtClean="0">
                <a:latin typeface="Courier10 BT" pitchFamily="49" charset="0"/>
              </a:rPr>
              <a:t>I</a:t>
            </a:r>
            <a:r>
              <a:rPr lang="en-US" dirty="0" smtClean="0"/>
              <a:t> is called the </a:t>
            </a:r>
            <a:r>
              <a:rPr lang="en-US" b="1" dirty="0" err="1" smtClean="0"/>
              <a:t>superinterface</a:t>
            </a:r>
            <a:r>
              <a:rPr lang="en-US" dirty="0" smtClean="0"/>
              <a:t> of </a:t>
            </a:r>
            <a:r>
              <a:rPr lang="en-US" sz="2000" dirty="0" smtClean="0">
                <a:latin typeface="Courier10 BT" pitchFamily="49" charset="0"/>
              </a:rPr>
              <a:t>J</a:t>
            </a:r>
            <a:r>
              <a:rPr lang="en-US" dirty="0" smtClean="0"/>
              <a:t>, and </a:t>
            </a:r>
            <a:r>
              <a:rPr lang="en-US" sz="2000" dirty="0" smtClean="0">
                <a:latin typeface="Courier10 BT" pitchFamily="49" charset="0"/>
              </a:rPr>
              <a:t>J</a:t>
            </a:r>
            <a:r>
              <a:rPr lang="en-US" dirty="0" smtClean="0"/>
              <a:t> is the </a:t>
            </a:r>
            <a:r>
              <a:rPr lang="en-US" b="1" dirty="0" err="1" smtClean="0"/>
              <a:t>subinterface</a:t>
            </a:r>
            <a:r>
              <a:rPr lang="en-US" dirty="0" smtClean="0"/>
              <a:t> of </a:t>
            </a:r>
            <a:r>
              <a:rPr lang="en-US" sz="2000" dirty="0" smtClean="0">
                <a:latin typeface="Courier10 BT" pitchFamily="49" charset="0"/>
              </a:rPr>
              <a:t>I</a:t>
            </a:r>
            <a:r>
              <a:rPr lang="en-US" dirty="0" smtClean="0"/>
              <a:t>. </a:t>
            </a:r>
          </a:p>
          <a:p>
            <a:r>
              <a:rPr lang="en-US" sz="2000" dirty="0" smtClean="0">
                <a:latin typeface="Courier10 BT" pitchFamily="49" charset="0"/>
              </a:rPr>
              <a:t>J</a:t>
            </a:r>
            <a:r>
              <a:rPr lang="en-US" dirty="0" smtClean="0"/>
              <a:t> inherits all the abstract methods and constants of </a:t>
            </a:r>
            <a:r>
              <a:rPr lang="en-US" sz="2000" dirty="0" smtClean="0">
                <a:latin typeface="Courier10 BT" pitchFamily="49" charset="0"/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inheritance is allowed: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57400"/>
            <a:ext cx="39624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public interface J </a:t>
            </a:r>
            <a:r>
              <a:rPr lang="en-US" sz="1600" b="1" dirty="0" smtClean="0">
                <a:latin typeface="Courier10 BT" pitchFamily="49" charset="0"/>
              </a:rPr>
              <a:t>extends I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// new abstract methods and constants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3886200" cy="10772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// J, K and L are interfaces</a:t>
            </a:r>
            <a:endParaRPr lang="en-US" sz="1600" dirty="0" smtClean="0"/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interface M </a:t>
            </a:r>
            <a:r>
              <a:rPr lang="en-US" sz="1600" b="1" dirty="0" smtClean="0">
                <a:latin typeface="Courier10 BT" pitchFamily="49" charset="0"/>
              </a:rPr>
              <a:t>extends J, K, L</a:t>
            </a:r>
            <a:r>
              <a:rPr lang="en-US" sz="1600" dirty="0" smtClean="0">
                <a:latin typeface="Courier10 BT" pitchFamily="49" charset="0"/>
              </a:rPr>
              <a:t> { 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// new abstract methods and constants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Shape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Collection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EventListener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Runnable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Shape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Java </a:t>
            </a:r>
            <a:r>
              <a:rPr lang="en-US" dirty="0" err="1" smtClean="0"/>
              <a:t>2D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Classes </a:t>
            </a:r>
            <a:r>
              <a:rPr lang="en-US" sz="2000" dirty="0" err="1" smtClean="0">
                <a:latin typeface="Courier10 BT" pitchFamily="49" charset="0"/>
              </a:rPr>
              <a:t>Rectangle2D.Float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10 BT" pitchFamily="49" charset="0"/>
              </a:rPr>
              <a:t>Rectangle2D.Double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10 BT" pitchFamily="49" charset="0"/>
              </a:rPr>
              <a:t>Line2D.Float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10 BT" pitchFamily="49" charset="0"/>
              </a:rPr>
              <a:t>Line2D.Double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Polygon</a:t>
            </a:r>
            <a:r>
              <a:rPr lang="en-US" dirty="0" smtClean="0"/>
              <a:t> implement this interface. </a:t>
            </a:r>
          </a:p>
          <a:p>
            <a:r>
              <a:rPr lang="en-US" dirty="0" smtClean="0"/>
              <a:t>Therefore, all instances of these classes are also of type </a:t>
            </a:r>
            <a:r>
              <a:rPr lang="en-US" sz="2000" dirty="0" smtClean="0">
                <a:latin typeface="Courier10 BT" pitchFamily="49" charset="0"/>
              </a:rPr>
              <a:t>Shape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draw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fill</a:t>
            </a:r>
            <a:r>
              <a:rPr lang="en-US" dirty="0" smtClean="0"/>
              <a:t> methods of </a:t>
            </a:r>
            <a:r>
              <a:rPr lang="en-US" sz="2000" dirty="0" err="1" smtClean="0">
                <a:latin typeface="Courier10 BT" pitchFamily="49" charset="0"/>
              </a:rPr>
              <a:t>Graphics2D</a:t>
            </a:r>
            <a:r>
              <a:rPr lang="en-US" dirty="0" smtClean="0"/>
              <a:t> class are defined as follows: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Can pass instances of classes that implement </a:t>
            </a:r>
            <a:r>
              <a:rPr lang="en-US" sz="1600" dirty="0" smtClean="0">
                <a:latin typeface="Courier10 BT" pitchFamily="49" charset="0"/>
              </a:rPr>
              <a:t>Shape</a:t>
            </a:r>
            <a:r>
              <a:rPr lang="en-US" sz="1800" dirty="0" smtClean="0"/>
              <a:t> as arguments to these methods.</a:t>
            </a:r>
            <a:endParaRPr lang="en-US" sz="1800" dirty="0" smtClean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34290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abstract void draw(</a:t>
            </a:r>
            <a:r>
              <a:rPr lang="en-US" sz="1600" b="1" dirty="0" smtClean="0">
                <a:latin typeface="Courier10 BT" pitchFamily="49" charset="0"/>
              </a:rPr>
              <a:t>Shape</a:t>
            </a:r>
            <a:r>
              <a:rPr lang="en-US" sz="1600" dirty="0" smtClean="0">
                <a:latin typeface="Courier10 BT" pitchFamily="49" charset="0"/>
              </a:rPr>
              <a:t> s)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abstract void fill(</a:t>
            </a:r>
            <a:r>
              <a:rPr lang="en-US" sz="1600" b="1" dirty="0" smtClean="0">
                <a:latin typeface="Courier10 BT" pitchFamily="49" charset="0"/>
              </a:rPr>
              <a:t>Shape</a:t>
            </a:r>
            <a:r>
              <a:rPr lang="en-US" sz="1600" dirty="0" smtClean="0">
                <a:latin typeface="Courier10 BT" pitchFamily="49" charset="0"/>
              </a:rPr>
              <a:t> 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10 BT" pitchFamily="49" charset="0"/>
              </a:rPr>
              <a:t>Collection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Declares methods to manipulate a group of objects.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Courier10 BT" pitchFamily="49" charset="0"/>
              </a:rPr>
              <a:t>Set</a:t>
            </a:r>
            <a:r>
              <a:rPr lang="en-US" dirty="0" smtClean="0"/>
              <a:t>, </a:t>
            </a:r>
            <a:r>
              <a:rPr lang="en-US" sz="2000" dirty="0" smtClean="0">
                <a:latin typeface="Courier10 BT" pitchFamily="49" charset="0"/>
              </a:rPr>
              <a:t>List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Queue</a:t>
            </a:r>
            <a:r>
              <a:rPr lang="en-US" dirty="0" smtClean="0"/>
              <a:t> interfaces extend </a:t>
            </a:r>
            <a:r>
              <a:rPr lang="en-US" sz="2000" dirty="0" smtClean="0">
                <a:latin typeface="Courier10 BT" pitchFamily="49" charset="0"/>
              </a:rPr>
              <a:t>Collection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sz="1800" dirty="0" smtClean="0">
                <a:latin typeface="Courier10 BT" pitchFamily="49" charset="0"/>
              </a:rPr>
              <a:t>Set</a:t>
            </a:r>
            <a:r>
              <a:rPr lang="en-US" dirty="0" smtClean="0"/>
              <a:t> is a collection with the property that duplicate objects cannot be present. 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smtClean="0">
                <a:latin typeface="Courier10 BT" pitchFamily="49" charset="0"/>
              </a:rPr>
              <a:t>List</a:t>
            </a:r>
            <a:r>
              <a:rPr lang="en-US" dirty="0" smtClean="0"/>
              <a:t> is a collection where objects are placed at a certain position or index, and duplicates are allowed. </a:t>
            </a:r>
          </a:p>
          <a:p>
            <a:pPr lvl="1"/>
            <a:r>
              <a:rPr lang="en-US" dirty="0" smtClean="0"/>
              <a:t>Objects also have a given order in a </a:t>
            </a:r>
            <a:r>
              <a:rPr lang="en-US" sz="1800" dirty="0" smtClean="0">
                <a:latin typeface="Courier10 BT" pitchFamily="49" charset="0"/>
              </a:rPr>
              <a:t>Queue</a:t>
            </a:r>
            <a:r>
              <a:rPr lang="en-US" dirty="0" smtClean="0"/>
              <a:t>, but the ordering scheme is different from that in </a:t>
            </a:r>
            <a:r>
              <a:rPr lang="en-US" sz="1800" dirty="0" smtClean="0">
                <a:latin typeface="Courier10 BT" pitchFamily="49" charset="0"/>
              </a:rPr>
              <a:t>List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These interfaces are a part of the </a:t>
            </a:r>
            <a:r>
              <a:rPr lang="en-US" b="1" dirty="0" smtClean="0"/>
              <a:t>Java Collections Framework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interface</a:t>
            </a:r>
            <a:r>
              <a:rPr lang="en-US" dirty="0" smtClean="0"/>
              <a:t> is a collection of abstract methods that describe a certain behavior – it represents a type.</a:t>
            </a:r>
          </a:p>
          <a:p>
            <a:r>
              <a:rPr lang="en-US" dirty="0" smtClean="0"/>
              <a:t>Create an interface by using the </a:t>
            </a:r>
            <a:r>
              <a:rPr lang="en-US" sz="2000" dirty="0" smtClean="0">
                <a:latin typeface="Courier10 BT" pitchFamily="49" charset="0"/>
              </a:rPr>
              <a:t>interface</a:t>
            </a:r>
            <a:r>
              <a:rPr lang="en-US" dirty="0" smtClean="0"/>
              <a:t> keyword followed by the interface name. </a:t>
            </a:r>
          </a:p>
          <a:p>
            <a:r>
              <a:rPr lang="en-US" dirty="0" smtClean="0"/>
              <a:t>An interface can contain one or more </a:t>
            </a:r>
            <a:r>
              <a:rPr lang="en-US" i="1" dirty="0" smtClean="0"/>
              <a:t>abstract</a:t>
            </a:r>
            <a:r>
              <a:rPr lang="en-US" dirty="0" smtClean="0"/>
              <a:t>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class that implements an interface must define all the abstract methods in that interface; otherwise, it must be declared </a:t>
            </a:r>
            <a:r>
              <a:rPr lang="en-US" sz="2000" dirty="0" smtClean="0">
                <a:latin typeface="Courier10 BT" pitchFamily="49" charset="0"/>
              </a:rPr>
              <a:t>abstract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EventListener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of objects when events such clicking a mouse, pressing a key on the keyboard or closing a window on the screen occur. </a:t>
            </a:r>
          </a:p>
          <a:p>
            <a:r>
              <a:rPr lang="en-US" dirty="0" smtClean="0"/>
              <a:t>Does not have any methods or constants.</a:t>
            </a:r>
          </a:p>
          <a:p>
            <a:r>
              <a:rPr lang="en-US" dirty="0" smtClean="0"/>
              <a:t>Extended by interfaces </a:t>
            </a:r>
            <a:r>
              <a:rPr lang="en-US" sz="2000" dirty="0" err="1" smtClean="0">
                <a:latin typeface="Courier10 BT" pitchFamily="49" charset="0"/>
              </a:rPr>
              <a:t>WindowListener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10 BT" pitchFamily="49" charset="0"/>
              </a:rPr>
              <a:t>MouseListener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Courier10 BT" pitchFamily="49" charset="0"/>
              </a:rPr>
              <a:t>KeyListener</a:t>
            </a:r>
            <a:r>
              <a:rPr lang="en-US" sz="2000" dirty="0" smtClean="0"/>
              <a:t>, </a:t>
            </a:r>
            <a:r>
              <a:rPr lang="en-US" dirty="0" smtClean="0"/>
              <a:t>which reside in the </a:t>
            </a:r>
            <a:r>
              <a:rPr lang="en-US" sz="2000" dirty="0" err="1" smtClean="0">
                <a:latin typeface="Courier10 BT" pitchFamily="49" charset="0"/>
              </a:rPr>
              <a:t>java.awt.package</a:t>
            </a:r>
            <a:r>
              <a:rPr lang="en-US" sz="2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46" y="3962401"/>
            <a:ext cx="5929354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MouseListener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MouseListener</a:t>
            </a:r>
            <a:r>
              <a:rPr lang="en-US" dirty="0" smtClean="0"/>
              <a:t> interface declares methods that are invoked when the </a:t>
            </a:r>
            <a:r>
              <a:rPr lang="en-US" dirty="0" smtClean="0">
                <a:solidFill>
                  <a:srgbClr val="0070C0"/>
                </a:solidFill>
              </a:rPr>
              <a:t>mouse</a:t>
            </a:r>
            <a:r>
              <a:rPr lang="en-US" dirty="0" smtClean="0"/>
              <a:t> is pressed, released or moved: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5334000" cy="1815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interface </a:t>
            </a:r>
            <a:r>
              <a:rPr lang="en-US" sz="1600" dirty="0" err="1" smtClean="0">
                <a:latin typeface="Courier10 BT" pitchFamily="49" charset="0"/>
              </a:rPr>
              <a:t>MouseListener</a:t>
            </a:r>
            <a:r>
              <a:rPr lang="en-US" sz="1600" dirty="0" smtClean="0">
                <a:latin typeface="Courier10 BT" pitchFamily="49" charset="0"/>
              </a:rPr>
              <a:t> extends </a:t>
            </a:r>
            <a:r>
              <a:rPr lang="en-US" sz="1600" dirty="0" err="1" smtClean="0">
                <a:latin typeface="Courier10 BT" pitchFamily="49" charset="0"/>
              </a:rPr>
              <a:t>EventListener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void </a:t>
            </a:r>
            <a:r>
              <a:rPr lang="en-US" sz="1600" dirty="0" err="1" smtClean="0">
                <a:latin typeface="Courier10 BT" pitchFamily="49" charset="0"/>
              </a:rPr>
              <a:t>mouseClicked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MouseEvent</a:t>
            </a:r>
            <a:r>
              <a:rPr lang="en-US" sz="1600" dirty="0" smtClean="0">
                <a:latin typeface="Courier10 BT" pitchFamily="49" charset="0"/>
              </a:rPr>
              <a:t> 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void </a:t>
            </a:r>
            <a:r>
              <a:rPr lang="en-US" sz="1600" dirty="0" err="1" smtClean="0">
                <a:latin typeface="Courier10 BT" pitchFamily="49" charset="0"/>
              </a:rPr>
              <a:t>mousePressed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MouseEvent</a:t>
            </a:r>
            <a:r>
              <a:rPr lang="en-US" sz="1600" dirty="0" smtClean="0">
                <a:latin typeface="Courier10 BT" pitchFamily="49" charset="0"/>
              </a:rPr>
              <a:t> 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void </a:t>
            </a:r>
            <a:r>
              <a:rPr lang="en-US" sz="1600" dirty="0" err="1" smtClean="0">
                <a:latin typeface="Courier10 BT" pitchFamily="49" charset="0"/>
              </a:rPr>
              <a:t>mouseReleased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MouseEvent</a:t>
            </a:r>
            <a:r>
              <a:rPr lang="en-US" sz="1600" dirty="0" smtClean="0">
                <a:latin typeface="Courier10 BT" pitchFamily="49" charset="0"/>
              </a:rPr>
              <a:t> 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void </a:t>
            </a:r>
            <a:r>
              <a:rPr lang="en-US" sz="1600" dirty="0" err="1" smtClean="0">
                <a:latin typeface="Courier10 BT" pitchFamily="49" charset="0"/>
              </a:rPr>
              <a:t>mouseEntered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MouseEvent</a:t>
            </a:r>
            <a:r>
              <a:rPr lang="en-US" sz="1600" dirty="0" smtClean="0">
                <a:latin typeface="Courier10 BT" pitchFamily="49" charset="0"/>
              </a:rPr>
              <a:t> 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void </a:t>
            </a:r>
            <a:r>
              <a:rPr lang="en-US" sz="1600" dirty="0" err="1" smtClean="0">
                <a:latin typeface="Courier10 BT" pitchFamily="49" charset="0"/>
              </a:rPr>
              <a:t>mouseExited</a:t>
            </a:r>
            <a:r>
              <a:rPr lang="en-US" sz="1600" dirty="0" smtClean="0">
                <a:latin typeface="Courier10 BT" pitchFamily="49" charset="0"/>
              </a:rPr>
              <a:t>(</a:t>
            </a:r>
            <a:r>
              <a:rPr lang="en-US" sz="1600" dirty="0" err="1" smtClean="0">
                <a:latin typeface="Courier10 BT" pitchFamily="49" charset="0"/>
              </a:rPr>
              <a:t>MouseEvent</a:t>
            </a:r>
            <a:r>
              <a:rPr lang="en-US" sz="1600" dirty="0" smtClean="0">
                <a:latin typeface="Courier10 BT" pitchFamily="49" charset="0"/>
              </a:rPr>
              <a:t> e);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MouseListener</a:t>
            </a:r>
            <a:r>
              <a:rPr lang="en-US" dirty="0" smtClean="0"/>
              <a:t> Interface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that implements </a:t>
            </a:r>
            <a:r>
              <a:rPr lang="en-US" sz="2000" dirty="0" err="1" smtClean="0">
                <a:latin typeface="Courier10 BT" pitchFamily="49" charset="0"/>
              </a:rPr>
              <a:t>MouseListener</a:t>
            </a:r>
            <a:r>
              <a:rPr lang="en-US" dirty="0" smtClean="0"/>
              <a:t> must implement all the methods in this interface. </a:t>
            </a:r>
          </a:p>
          <a:p>
            <a:r>
              <a:rPr lang="en-US" dirty="0" smtClean="0"/>
              <a:t>An instance of this class is </a:t>
            </a:r>
            <a:r>
              <a:rPr lang="en-US" dirty="0" smtClean="0">
                <a:solidFill>
                  <a:srgbClr val="0070C0"/>
                </a:solidFill>
              </a:rPr>
              <a:t>automatically</a:t>
            </a:r>
            <a:r>
              <a:rPr lang="en-US" dirty="0" smtClean="0"/>
              <a:t> notified whenever a </a:t>
            </a:r>
            <a:r>
              <a:rPr lang="en-US" i="1" dirty="0" smtClean="0"/>
              <a:t>mouse action </a:t>
            </a:r>
            <a:r>
              <a:rPr lang="en-US" dirty="0" smtClean="0"/>
              <a:t>occurs (such as when the user clicks, presses, or releases a mouse button) via a </a:t>
            </a:r>
            <a:r>
              <a:rPr lang="en-US" sz="2000" dirty="0" err="1" smtClean="0">
                <a:latin typeface="Courier10 BT" pitchFamily="49" charset="0"/>
              </a:rPr>
              <a:t>MouseEvent</a:t>
            </a:r>
            <a:r>
              <a:rPr lang="en-US" dirty="0" smtClean="0"/>
              <a:t> object. 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MouseEvent</a:t>
            </a:r>
            <a:r>
              <a:rPr lang="en-US" dirty="0" smtClean="0"/>
              <a:t> class contains methods to obtain information about a mouse action.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WindowListener</a:t>
            </a:r>
            <a:r>
              <a:rPr lang="en-US" dirty="0" smtClean="0"/>
              <a:t> and </a:t>
            </a:r>
            <a:r>
              <a:rPr lang="en-US" dirty="0" err="1" smtClean="0"/>
              <a:t>KeyListener</a:t>
            </a:r>
            <a:r>
              <a:rPr lang="en-US" dirty="0" smtClean="0"/>
              <a:t>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WindowListener</a:t>
            </a:r>
            <a:r>
              <a:rPr lang="en-US" dirty="0" smtClean="0"/>
              <a:t> interface declares methods that are invoked when a </a:t>
            </a:r>
            <a:r>
              <a:rPr lang="en-US" dirty="0" smtClean="0">
                <a:solidFill>
                  <a:srgbClr val="0070C0"/>
                </a:solidFill>
              </a:rPr>
              <a:t>window</a:t>
            </a:r>
            <a:r>
              <a:rPr lang="en-US" dirty="0" smtClean="0"/>
              <a:t> is opened, closed or changed. 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Courier10 BT" pitchFamily="49" charset="0"/>
              </a:rPr>
              <a:t>KeyListener</a:t>
            </a:r>
            <a:r>
              <a:rPr lang="en-US" dirty="0" smtClean="0"/>
              <a:t> interface defines methods that are invoked when a </a:t>
            </a:r>
            <a:r>
              <a:rPr lang="en-US" dirty="0" smtClean="0">
                <a:solidFill>
                  <a:srgbClr val="0070C0"/>
                </a:solidFill>
              </a:rPr>
              <a:t>key</a:t>
            </a:r>
            <a:r>
              <a:rPr lang="en-US" dirty="0" smtClean="0"/>
              <a:t> is pressed or released on the keyboard.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10 BT" pitchFamily="49" charset="0"/>
              </a:rPr>
              <a:t>Runnable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the </a:t>
            </a:r>
            <a:r>
              <a:rPr lang="en-US" sz="2000" dirty="0" err="1" smtClean="0">
                <a:latin typeface="Courier10 BT" pitchFamily="49" charset="0"/>
              </a:rPr>
              <a:t>java.lang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class that implements this interface must provide the implementation for the method </a:t>
            </a:r>
            <a:r>
              <a:rPr lang="en-US" sz="2000" dirty="0" smtClean="0">
                <a:latin typeface="Courier10 BT" pitchFamily="49" charset="0"/>
              </a:rPr>
              <a:t>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method is used as the body of </a:t>
            </a:r>
            <a:r>
              <a:rPr lang="en-US" i="1" dirty="0" smtClean="0"/>
              <a:t>threads</a:t>
            </a:r>
            <a:r>
              <a:rPr lang="en-US" dirty="0" smtClean="0"/>
              <a:t> in a </a:t>
            </a:r>
            <a:r>
              <a:rPr lang="en-US" b="1" dirty="0" smtClean="0"/>
              <a:t>multithreaded </a:t>
            </a:r>
            <a:r>
              <a:rPr lang="en-US" dirty="0" smtClean="0"/>
              <a:t>program, which consists of many threads executing code in parallel.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27432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interface </a:t>
            </a:r>
            <a:r>
              <a:rPr lang="en-US" sz="1600" dirty="0" err="1" smtClean="0">
                <a:latin typeface="Courier10 BT" pitchFamily="49" charset="0"/>
              </a:rPr>
              <a:t>Runnable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void run();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nested interface </a:t>
            </a:r>
            <a:r>
              <a:rPr lang="en-US" dirty="0" smtClean="0"/>
              <a:t>is an interface defined within another class. </a:t>
            </a:r>
          </a:p>
          <a:p>
            <a:r>
              <a:rPr lang="en-US" dirty="0" smtClean="0"/>
              <a:t>Should be declared using the </a:t>
            </a:r>
            <a:r>
              <a:rPr lang="en-US" sz="2000" dirty="0" smtClean="0">
                <a:latin typeface="Courier10 BT" pitchFamily="49" charset="0"/>
              </a:rPr>
              <a:t>static</a:t>
            </a:r>
            <a:r>
              <a:rPr lang="en-US" dirty="0" smtClean="0"/>
              <a:t> modifier since it is associated with the class itself and not the instances of the class.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class </a:t>
            </a:r>
            <a:r>
              <a:rPr lang="en-US" sz="1800" dirty="0" smtClean="0">
                <a:latin typeface="Courier10 BT" pitchFamily="49" charset="0"/>
              </a:rPr>
              <a:t>Bulb</a:t>
            </a:r>
            <a:r>
              <a:rPr lang="en-US" dirty="0" smtClean="0"/>
              <a:t> contains a nested interface called </a:t>
            </a:r>
            <a:r>
              <a:rPr lang="en-US" sz="1800" dirty="0" smtClean="0">
                <a:latin typeface="Courier10 BT" pitchFamily="49" charset="0"/>
              </a:rPr>
              <a:t>Glow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private nested interface can be used only within its enclosing class; however, a public nested interface can be accessed outside the class in which it is defined.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810000"/>
            <a:ext cx="4114800" cy="10772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  <a:tabLst>
                <a:tab pos="61913" algn="l"/>
              </a:tabLst>
            </a:pPr>
            <a:r>
              <a:rPr lang="en-US" sz="1600" dirty="0" smtClean="0">
                <a:latin typeface="Courier10 BT" pitchFamily="49" charset="0"/>
              </a:rPr>
              <a:t>public class Bulb {</a:t>
            </a:r>
          </a:p>
          <a:p>
            <a:pPr marL="0" lvl="2">
              <a:buNone/>
              <a:tabLst>
                <a:tab pos="61913" algn="l"/>
              </a:tabLst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public static interface Glow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2">
              <a:buNone/>
              <a:tabLst>
                <a:tab pos="61913" algn="l"/>
              </a:tabLst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2">
              <a:buNone/>
              <a:tabLst>
                <a:tab pos="61913" algn="l"/>
              </a:tabLst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nested class</a:t>
            </a:r>
            <a:r>
              <a:rPr lang="en-US" dirty="0" smtClean="0"/>
              <a:t> is a class defined within another class.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Class </a:t>
            </a:r>
            <a:r>
              <a:rPr lang="en-US" sz="1800" dirty="0" smtClean="0">
                <a:latin typeface="Courier10 BT" pitchFamily="49" charset="0"/>
              </a:rPr>
              <a:t>Filament</a:t>
            </a:r>
            <a:r>
              <a:rPr lang="en-US" dirty="0" smtClean="0"/>
              <a:t> is a nested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interfaces and nested classes can be declared using any access modifier.</a:t>
            </a:r>
          </a:p>
          <a:p>
            <a:r>
              <a:rPr lang="en-US" dirty="0" smtClean="0"/>
              <a:t>Nested classes can be made abstract or final.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5791200" cy="15696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1963" lvl="2" indent="-400050">
              <a:buNone/>
            </a:pPr>
            <a:r>
              <a:rPr lang="en-US" sz="1600" dirty="0" smtClean="0">
                <a:latin typeface="Courier10 BT" pitchFamily="49" charset="0"/>
              </a:rPr>
              <a:t>public class Bulb {</a:t>
            </a:r>
          </a:p>
          <a:p>
            <a:pPr marL="461963" lvl="2" indent="-400050">
              <a:buNone/>
            </a:pPr>
            <a:r>
              <a:rPr lang="en-US" sz="1600" dirty="0" smtClean="0">
                <a:latin typeface="Courier10 BT" pitchFamily="49" charset="0"/>
              </a:rPr>
              <a:t>  public static interface Glow {</a:t>
            </a:r>
          </a:p>
          <a:p>
            <a:pPr marL="461963" lvl="2" indent="-400050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61963" lvl="2" indent="-400050">
              <a:buNone/>
            </a:pPr>
            <a:r>
              <a:rPr lang="en-US" sz="1600" dirty="0" smtClean="0">
                <a:latin typeface="Courier10 BT" pitchFamily="49" charset="0"/>
              </a:rPr>
              <a:t>  public class Filament implements Glow {</a:t>
            </a:r>
          </a:p>
          <a:p>
            <a:pPr marL="461963" lvl="2" indent="-400050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61963" lvl="2" indent="-400050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Static nested classes</a:t>
            </a:r>
          </a:p>
          <a:p>
            <a:pPr lvl="2"/>
            <a:r>
              <a:rPr lang="en-US" dirty="0" smtClean="0"/>
              <a:t>Static members of the enclosing class</a:t>
            </a:r>
          </a:p>
          <a:p>
            <a:pPr lvl="1"/>
            <a:r>
              <a:rPr lang="en-US" dirty="0" smtClean="0"/>
              <a:t>Non-static nested classes (also known as inner classes)</a:t>
            </a:r>
          </a:p>
          <a:p>
            <a:pPr lvl="2"/>
            <a:r>
              <a:rPr lang="en-US" dirty="0" smtClean="0"/>
              <a:t>Non-static members of the enclosing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Declared within another class using the </a:t>
            </a:r>
            <a:r>
              <a:rPr lang="en-US" sz="2000" dirty="0" smtClean="0">
                <a:latin typeface="Courier10 BT" pitchFamily="49" charset="0"/>
              </a:rPr>
              <a:t>static</a:t>
            </a:r>
            <a:r>
              <a:rPr lang="en-US" dirty="0" smtClean="0"/>
              <a:t> modifier.</a:t>
            </a:r>
          </a:p>
          <a:p>
            <a:r>
              <a:rPr lang="en-US" dirty="0" smtClean="0"/>
              <a:t>All instances of a top-level class share a </a:t>
            </a:r>
            <a:r>
              <a:rPr lang="en-US" i="1" dirty="0" smtClean="0"/>
              <a:t>single</a:t>
            </a:r>
            <a:r>
              <a:rPr lang="en-US" dirty="0" smtClean="0"/>
              <a:t> instance of a static nested class. </a:t>
            </a:r>
          </a:p>
          <a:p>
            <a:r>
              <a:rPr lang="en-US" dirty="0" smtClean="0"/>
              <a:t> A static nested class can access even the </a:t>
            </a:r>
            <a:r>
              <a:rPr lang="en-US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i="1" dirty="0" smtClean="0"/>
              <a:t>static</a:t>
            </a:r>
            <a:r>
              <a:rPr lang="en-US" dirty="0" smtClean="0"/>
              <a:t> fields of its top-level class.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343400"/>
            <a:ext cx="3352800" cy="1815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TopLevel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// code for Top Level</a:t>
            </a:r>
          </a:p>
          <a:p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r>
              <a:rPr lang="en-US" sz="1600" dirty="0" smtClean="0">
                <a:latin typeface="Courier10 BT" pitchFamily="49" charset="0"/>
              </a:rPr>
              <a:t>  private static class </a:t>
            </a:r>
            <a:r>
              <a:rPr lang="en-US" sz="1600" dirty="0" err="1" smtClean="0">
                <a:latin typeface="Courier10 BT" pitchFamily="49" charset="0"/>
              </a:rPr>
              <a:t>StaticNested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r>
              <a:rPr lang="en-US" sz="1600" dirty="0" smtClean="0">
                <a:latin typeface="Courier10 BT" pitchFamily="49" charset="0"/>
              </a:rPr>
              <a:t>    // code for class </a:t>
            </a:r>
            <a:r>
              <a:rPr lang="en-US" sz="1600" dirty="0" err="1" smtClean="0">
                <a:latin typeface="Courier10 BT" pitchFamily="49" charset="0"/>
              </a:rPr>
              <a:t>StaticNested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Static Nested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0"/>
            <a:ext cx="4724400" cy="4572000"/>
          </a:xfr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public class Ticket {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private int number;		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private static int count; 	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 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// assign a new number to this ticket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Ticket() {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  number = </a:t>
            </a:r>
            <a:r>
              <a:rPr lang="en-US" sz="4300" dirty="0" err="1" smtClean="0">
                <a:solidFill>
                  <a:schemeClr val="tx1"/>
                </a:solidFill>
                <a:latin typeface="Courier10 BT" pitchFamily="49" charset="0"/>
              </a:rPr>
              <a:t>Counter.getNextNumber</a:t>
            </a: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();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		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// Counter is a static nested class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</a:t>
            </a: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private static class Counter {</a:t>
            </a:r>
          </a:p>
          <a:p>
            <a:pPr lvl="1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    // increments count </a:t>
            </a:r>
          </a:p>
          <a:p>
            <a:pPr lvl="1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    private static int </a:t>
            </a:r>
            <a:r>
              <a:rPr lang="en-US" sz="4300" b="1" dirty="0" err="1" smtClean="0">
                <a:solidFill>
                  <a:schemeClr val="tx1"/>
                </a:solidFill>
                <a:latin typeface="Courier10 BT" pitchFamily="49" charset="0"/>
              </a:rPr>
              <a:t>getNextNumber</a:t>
            </a: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() {</a:t>
            </a:r>
          </a:p>
          <a:p>
            <a:pPr lvl="1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      count++;</a:t>
            </a:r>
          </a:p>
          <a:p>
            <a:pPr lvl="1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      return count;</a:t>
            </a:r>
          </a:p>
          <a:p>
            <a:pPr lvl="1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    }	</a:t>
            </a:r>
          </a:p>
          <a:p>
            <a:pPr lvl="1">
              <a:buNone/>
            </a:pPr>
            <a:r>
              <a:rPr lang="en-US" sz="4300" b="1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		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 // </a:t>
            </a:r>
            <a:r>
              <a:rPr lang="en-US" sz="4300" dirty="0" err="1" smtClean="0">
                <a:solidFill>
                  <a:schemeClr val="tx1"/>
                </a:solidFill>
                <a:latin typeface="Courier10 BT" pitchFamily="49" charset="0"/>
              </a:rPr>
              <a:t>accessor</a:t>
            </a: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method </a:t>
            </a:r>
            <a:r>
              <a:rPr lang="en-US" sz="4300" dirty="0" err="1" smtClean="0">
                <a:solidFill>
                  <a:schemeClr val="tx1"/>
                </a:solidFill>
                <a:latin typeface="Courier10 BT" pitchFamily="49" charset="0"/>
              </a:rPr>
              <a:t>getNumber</a:t>
            </a: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 for field number</a:t>
            </a:r>
          </a:p>
          <a:p>
            <a:pPr lvl="1">
              <a:buNone/>
            </a:pPr>
            <a:r>
              <a:rPr lang="en-US" sz="4300" dirty="0" smtClean="0">
                <a:solidFill>
                  <a:schemeClr val="tx1"/>
                </a:solidFill>
                <a:latin typeface="Courier10 BT" pitchFamily="49" charset="0"/>
              </a:rPr>
              <a:t>}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 interface called </a:t>
            </a:r>
            <a:r>
              <a:rPr lang="en-US" sz="2000" dirty="0" smtClean="0">
                <a:latin typeface="Courier10 BT" pitchFamily="49" charset="0"/>
              </a:rPr>
              <a:t>Smartness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sz="2000" dirty="0" err="1" smtClean="0">
                <a:latin typeface="Courier10 BT" pitchFamily="49" charset="0"/>
              </a:rPr>
              <a:t>SmartHome</a:t>
            </a:r>
            <a:r>
              <a:rPr lang="en-US" dirty="0" smtClean="0"/>
              <a:t> implements this interface: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4343400" cy="830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public interface Smartness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 public </a:t>
            </a:r>
            <a:r>
              <a:rPr lang="en-US" sz="1600" b="1" dirty="0" smtClean="0">
                <a:latin typeface="Courier10 BT" pitchFamily="49" charset="0"/>
              </a:rPr>
              <a:t>abstract</a:t>
            </a:r>
            <a:r>
              <a:rPr lang="en-US" sz="1600" dirty="0" smtClean="0">
                <a:latin typeface="Courier10 BT" pitchFamily="49" charset="0"/>
              </a:rPr>
              <a:t> void </a:t>
            </a:r>
            <a:r>
              <a:rPr lang="en-US" sz="1600" dirty="0" err="1" smtClean="0">
                <a:latin typeface="Courier10 BT" pitchFamily="49" charset="0"/>
              </a:rPr>
              <a:t>doSomethingSmart</a:t>
            </a:r>
            <a:r>
              <a:rPr lang="en-US" sz="1600" dirty="0" smtClean="0">
                <a:latin typeface="Courier10 BT" pitchFamily="49" charset="0"/>
              </a:rPr>
              <a:t>();  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810000"/>
            <a:ext cx="5791200" cy="20621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</a:t>
            </a:r>
            <a:r>
              <a:rPr lang="en-US" sz="1600" dirty="0" err="1" smtClean="0">
                <a:latin typeface="Courier10 BT" pitchFamily="49" charset="0"/>
              </a:rPr>
              <a:t>SmartHome</a:t>
            </a:r>
            <a:r>
              <a:rPr lang="en-US" sz="1600" dirty="0" smtClean="0">
                <a:latin typeface="Courier10 BT" pitchFamily="49" charset="0"/>
              </a:rPr>
              <a:t> extends Home </a:t>
            </a:r>
            <a:r>
              <a:rPr lang="en-US" sz="1600" b="1" dirty="0" smtClean="0">
                <a:latin typeface="Courier10 BT" pitchFamily="49" charset="0"/>
              </a:rPr>
              <a:t>implements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Smartness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public void </a:t>
            </a:r>
            <a:r>
              <a:rPr lang="en-US" sz="1600" b="1" dirty="0" err="1" smtClean="0">
                <a:latin typeface="Courier10 BT" pitchFamily="49" charset="0"/>
              </a:rPr>
              <a:t>doSomethingSmart</a:t>
            </a:r>
            <a:r>
              <a:rPr lang="en-US" sz="1600" b="1" dirty="0" smtClean="0">
                <a:latin typeface="Courier10 BT" pitchFamily="49" charset="0"/>
              </a:rPr>
              <a:t>() {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code to turn on light and room heater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when person enters room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code to turn off light and heater 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// when person leaves room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}</a:t>
            </a:r>
            <a:endParaRPr lang="en-US" sz="1600" dirty="0" smtClean="0">
              <a:latin typeface="Courier10 BT" pitchFamily="49" charset="0"/>
            </a:endParaRP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Nested Classes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static nested class is created automatically using the default constructor when an instance of its enclosing class is created. </a:t>
            </a:r>
          </a:p>
          <a:p>
            <a:r>
              <a:rPr lang="en-US" dirty="0" smtClean="0"/>
              <a:t>The following statement creates an instance of </a:t>
            </a:r>
            <a:r>
              <a:rPr lang="en-US" sz="2000" dirty="0" smtClean="0">
                <a:latin typeface="Courier10 BT" pitchFamily="49" charset="0"/>
              </a:rPr>
              <a:t>Counter</a:t>
            </a:r>
            <a:r>
              <a:rPr lang="en-US" dirty="0" smtClean="0"/>
              <a:t> as well: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Ticket </a:t>
            </a:r>
            <a:r>
              <a:rPr lang="en-US" sz="1800" dirty="0" err="1" smtClean="0">
                <a:latin typeface="Courier10 BT" pitchFamily="49" charset="0"/>
              </a:rPr>
              <a:t>t1</a:t>
            </a:r>
            <a:r>
              <a:rPr lang="en-US" sz="1800" dirty="0" smtClean="0">
                <a:latin typeface="Courier10 BT" pitchFamily="49" charset="0"/>
              </a:rPr>
              <a:t> = new Ticket(); </a:t>
            </a:r>
          </a:p>
          <a:p>
            <a:r>
              <a:rPr lang="en-US" sz="2000" dirty="0" smtClean="0">
                <a:latin typeface="Courier10 BT" pitchFamily="49" charset="0"/>
              </a:rPr>
              <a:t>Ticket</a:t>
            </a:r>
            <a:r>
              <a:rPr lang="en-US" dirty="0" smtClean="0"/>
              <a:t> objects that are created subsequently share this </a:t>
            </a:r>
            <a:r>
              <a:rPr lang="en-US" sz="2000" dirty="0" smtClean="0">
                <a:latin typeface="Courier10 BT" pitchFamily="49" charset="0"/>
              </a:rPr>
              <a:t>Counter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r>
              <a:rPr lang="en-US" sz="1800" dirty="0" smtClean="0">
                <a:latin typeface="Courier10 BT" pitchFamily="49" charset="0"/>
              </a:rPr>
              <a:t>Ticket </a:t>
            </a:r>
            <a:r>
              <a:rPr lang="en-US" sz="1800" dirty="0" err="1" smtClean="0">
                <a:latin typeface="Courier10 BT" pitchFamily="49" charset="0"/>
              </a:rPr>
              <a:t>t2</a:t>
            </a:r>
            <a:r>
              <a:rPr lang="en-US" sz="1800" dirty="0" smtClean="0">
                <a:latin typeface="Courier10 BT" pitchFamily="49" charset="0"/>
              </a:rPr>
              <a:t> = new Ticket();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Add this </a:t>
            </a:r>
            <a:r>
              <a:rPr lang="en-US" sz="2000" dirty="0" smtClean="0">
                <a:latin typeface="Courier10 BT" pitchFamily="49" charset="0"/>
              </a:rPr>
              <a:t>main</a:t>
            </a:r>
            <a:r>
              <a:rPr lang="en-US" dirty="0" smtClean="0"/>
              <a:t> to class </a:t>
            </a:r>
            <a:r>
              <a:rPr lang="en-US" sz="2000" dirty="0" smtClean="0">
                <a:latin typeface="Courier10 BT" pitchFamily="49" charset="0"/>
              </a:rPr>
              <a:t>Ticket</a:t>
            </a:r>
            <a:r>
              <a:rPr lang="en-US" dirty="0" smtClean="0"/>
              <a:t> and compile and run the program. What is the output?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438400"/>
            <a:ext cx="5410200" cy="15696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static void main(String[] </a:t>
            </a:r>
            <a:r>
              <a:rPr lang="en-US" sz="1600" dirty="0" err="1" smtClean="0">
                <a:latin typeface="Courier10 BT" pitchFamily="49" charset="0"/>
              </a:rPr>
              <a:t>args</a:t>
            </a:r>
            <a:r>
              <a:rPr lang="en-US" sz="1600" dirty="0" smtClean="0">
                <a:latin typeface="Courier10 BT" pitchFamily="49" charset="0"/>
              </a:rPr>
              <a:t>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Ticket </a:t>
            </a:r>
            <a:r>
              <a:rPr lang="en-US" sz="1600" dirty="0" err="1" smtClean="0">
                <a:latin typeface="Courier10 BT" pitchFamily="49" charset="0"/>
              </a:rPr>
              <a:t>t1</a:t>
            </a:r>
            <a:r>
              <a:rPr lang="en-US" sz="1600" dirty="0" smtClean="0">
                <a:latin typeface="Courier10 BT" pitchFamily="49" charset="0"/>
              </a:rPr>
              <a:t> = new Ticket();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("Ticket </a:t>
            </a:r>
            <a:r>
              <a:rPr lang="en-US" sz="1600" dirty="0" err="1" smtClean="0">
                <a:latin typeface="Courier10 BT" pitchFamily="49" charset="0"/>
              </a:rPr>
              <a:t>t1</a:t>
            </a:r>
            <a:r>
              <a:rPr lang="en-US" sz="1600" dirty="0" smtClean="0">
                <a:latin typeface="Courier10 BT" pitchFamily="49" charset="0"/>
              </a:rPr>
              <a:t> has id: " +</a:t>
            </a:r>
            <a:r>
              <a:rPr lang="en-US" sz="1600" dirty="0" err="1" smtClean="0">
                <a:latin typeface="Courier10 BT" pitchFamily="49" charset="0"/>
              </a:rPr>
              <a:t>t1.getNumber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Ticket </a:t>
            </a:r>
            <a:r>
              <a:rPr lang="en-US" sz="1600" dirty="0" err="1" smtClean="0">
                <a:latin typeface="Courier10 BT" pitchFamily="49" charset="0"/>
              </a:rPr>
              <a:t>t2</a:t>
            </a:r>
            <a:r>
              <a:rPr lang="en-US" sz="1600" dirty="0" smtClean="0">
                <a:latin typeface="Courier10 BT" pitchFamily="49" charset="0"/>
              </a:rPr>
              <a:t> = new Ticket();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("Ticket </a:t>
            </a:r>
            <a:r>
              <a:rPr lang="en-US" sz="1600" dirty="0" err="1" smtClean="0">
                <a:latin typeface="Courier10 BT" pitchFamily="49" charset="0"/>
              </a:rPr>
              <a:t>t2</a:t>
            </a:r>
            <a:r>
              <a:rPr lang="en-US" sz="1600" dirty="0" smtClean="0">
                <a:latin typeface="Courier10 BT" pitchFamily="49" charset="0"/>
              </a:rPr>
              <a:t> has id: " +</a:t>
            </a:r>
            <a:r>
              <a:rPr lang="en-US" sz="1600" dirty="0" err="1" smtClean="0">
                <a:latin typeface="Courier10 BT" pitchFamily="49" charset="0"/>
              </a:rPr>
              <a:t>t2.getNumber</a:t>
            </a:r>
            <a:r>
              <a:rPr lang="en-US" sz="1600" dirty="0" smtClean="0">
                <a:latin typeface="Courier10 BT" pitchFamily="49" charset="0"/>
              </a:rPr>
              <a:t>());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Static 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2D</a:t>
            </a:r>
            <a:r>
              <a:rPr lang="en-US" dirty="0" smtClean="0"/>
              <a:t> defines </a:t>
            </a:r>
            <a:r>
              <a:rPr lang="en-US" sz="2000" dirty="0" smtClean="0">
                <a:latin typeface="Courier10 BT" pitchFamily="49" charset="0"/>
              </a:rPr>
              <a:t>Float</a:t>
            </a:r>
            <a:r>
              <a:rPr lang="en-US" dirty="0" smtClean="0"/>
              <a:t> and </a:t>
            </a:r>
            <a:r>
              <a:rPr lang="en-US" sz="2000" dirty="0" smtClean="0">
                <a:latin typeface="Courier10 BT" pitchFamily="49" charset="0"/>
              </a:rPr>
              <a:t>Double</a:t>
            </a:r>
            <a:r>
              <a:rPr lang="en-US" dirty="0" smtClean="0"/>
              <a:t> as public nested classes inside class </a:t>
            </a:r>
            <a:r>
              <a:rPr lang="en-US" sz="2000" dirty="0" err="1" smtClean="0">
                <a:latin typeface="Courier10 BT" pitchFamily="49" charset="0"/>
              </a:rPr>
              <a:t>Rectangle2D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Referenced as </a:t>
            </a:r>
            <a:r>
              <a:rPr lang="en-US" sz="1800" dirty="0" err="1" smtClean="0">
                <a:latin typeface="Courier10 BT" pitchFamily="49" charset="0"/>
              </a:rPr>
              <a:t>Rectangle2D.Float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10 BT" pitchFamily="49" charset="0"/>
              </a:rPr>
              <a:t>Rectangle2D.Double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should a nested class be declared as public? As private?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133600"/>
            <a:ext cx="4953000" cy="23083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public abstract class </a:t>
            </a:r>
            <a:r>
              <a:rPr lang="en-US" sz="1600" b="1" dirty="0" err="1" smtClean="0">
                <a:latin typeface="Courier10 BT" pitchFamily="49" charset="0"/>
              </a:rPr>
              <a:t>Rectangle2D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// fields and methods in </a:t>
            </a:r>
            <a:r>
              <a:rPr lang="en-US" sz="1600" dirty="0" err="1" smtClean="0">
                <a:latin typeface="Courier10 BT" pitchFamily="49" charset="0"/>
              </a:rPr>
              <a:t>Rectangle2D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class </a:t>
            </a:r>
            <a:r>
              <a:rPr lang="en-US" sz="1600" b="1" dirty="0" smtClean="0">
                <a:latin typeface="Courier10 BT" pitchFamily="49" charset="0"/>
              </a:rPr>
              <a:t>Float</a:t>
            </a:r>
            <a:r>
              <a:rPr lang="en-US" sz="1600" dirty="0" smtClean="0">
                <a:latin typeface="Courier10 BT" pitchFamily="49" charset="0"/>
              </a:rPr>
              <a:t> extends </a:t>
            </a:r>
            <a:r>
              <a:rPr lang="en-US" sz="1600" dirty="0" err="1" smtClean="0">
                <a:latin typeface="Courier10 BT" pitchFamily="49" charset="0"/>
              </a:rPr>
              <a:t>Rectangle2D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fields and methods of Float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class </a:t>
            </a:r>
            <a:r>
              <a:rPr lang="en-US" sz="1600" b="1" dirty="0" smtClean="0">
                <a:latin typeface="Courier10 BT" pitchFamily="49" charset="0"/>
              </a:rPr>
              <a:t>Double</a:t>
            </a:r>
            <a:r>
              <a:rPr lang="en-US" sz="1600" dirty="0" smtClean="0">
                <a:latin typeface="Courier10 BT" pitchFamily="49" charset="0"/>
              </a:rPr>
              <a:t> extends </a:t>
            </a:r>
            <a:r>
              <a:rPr lang="en-US" sz="1600" dirty="0" err="1" smtClean="0">
                <a:latin typeface="Courier10 BT" pitchFamily="49" charset="0"/>
              </a:rPr>
              <a:t>Rectangle2D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fields and methods of Double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inside another class and declared </a:t>
            </a:r>
            <a:r>
              <a:rPr lang="en-US" i="1" dirty="0" smtClean="0"/>
              <a:t>without</a:t>
            </a:r>
            <a:r>
              <a:rPr lang="en-US" dirty="0" smtClean="0"/>
              <a:t> using the static modifier.</a:t>
            </a:r>
          </a:p>
          <a:p>
            <a:r>
              <a:rPr lang="en-US" dirty="0" smtClean="0"/>
              <a:t>Declare a class as an inner class when it will be used only within another class and its code is short.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sz="1800" dirty="0" smtClean="0">
                <a:latin typeface="Courier10 BT" pitchFamily="49" charset="0"/>
              </a:rPr>
              <a:t>Camera</a:t>
            </a:r>
            <a:r>
              <a:rPr lang="en-US" dirty="0" smtClean="0"/>
              <a:t> contains an inner class called </a:t>
            </a:r>
            <a:r>
              <a:rPr lang="en-US" sz="1800" dirty="0" err="1" smtClean="0">
                <a:latin typeface="Courier10 BT" pitchFamily="49" charset="0"/>
              </a:rPr>
              <a:t>CameraBody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4267200"/>
            <a:ext cx="37338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1963" lvl="2" indent="-452438">
              <a:buNone/>
            </a:pPr>
            <a:r>
              <a:rPr lang="en-US" sz="1600" dirty="0" smtClean="0">
                <a:latin typeface="Courier10 BT" pitchFamily="49" charset="0"/>
              </a:rPr>
              <a:t>public class Camera {</a:t>
            </a:r>
          </a:p>
          <a:p>
            <a:pPr marL="461963" lvl="2" indent="-452438">
              <a:buNone/>
            </a:pPr>
            <a:r>
              <a:rPr lang="en-US" sz="1600" dirty="0" smtClean="0">
                <a:latin typeface="Courier10 BT" pitchFamily="49" charset="0"/>
              </a:rPr>
              <a:t>  </a:t>
            </a:r>
            <a:r>
              <a:rPr lang="en-US" sz="1600" b="1" dirty="0" smtClean="0">
                <a:latin typeface="Courier10 BT" pitchFamily="49" charset="0"/>
              </a:rPr>
              <a:t>private class </a:t>
            </a:r>
            <a:r>
              <a:rPr lang="en-US" sz="1600" b="1" dirty="0" err="1" smtClean="0">
                <a:latin typeface="Courier10 BT" pitchFamily="49" charset="0"/>
              </a:rPr>
              <a:t>CameraBody</a:t>
            </a:r>
            <a:r>
              <a:rPr lang="en-US" sz="1600" b="1" dirty="0" smtClean="0">
                <a:latin typeface="Courier10 BT" pitchFamily="49" charset="0"/>
              </a:rPr>
              <a:t> {</a:t>
            </a:r>
            <a:endParaRPr lang="en-US" sz="1600" dirty="0" smtClean="0">
              <a:latin typeface="Courier10 BT" pitchFamily="49" charset="0"/>
            </a:endParaRPr>
          </a:p>
          <a:p>
            <a:pPr marL="461963" lvl="2" indent="-452438">
              <a:buNone/>
            </a:pPr>
            <a:r>
              <a:rPr lang="en-US" sz="1600" dirty="0" smtClean="0">
                <a:latin typeface="Courier10 BT" pitchFamily="49" charset="0"/>
              </a:rPr>
              <a:t>    // fields and methods of inner class</a:t>
            </a:r>
          </a:p>
          <a:p>
            <a:pPr marL="461963" lvl="2" indent="-452438">
              <a:buNone/>
            </a:pP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 }</a:t>
            </a:r>
            <a:endParaRPr lang="en-US" sz="1600" dirty="0" smtClean="0">
              <a:latin typeface="Courier10 BT" pitchFamily="49" charset="0"/>
            </a:endParaRPr>
          </a:p>
          <a:p>
            <a:pPr marL="461963" lvl="2" indent="-452438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instance of the enclosing class contains a </a:t>
            </a:r>
            <a:r>
              <a:rPr lang="en-US" i="1" dirty="0" smtClean="0"/>
              <a:t>separate </a:t>
            </a:r>
            <a:r>
              <a:rPr lang="en-US" dirty="0" smtClean="0"/>
              <a:t>instance of the inner class. </a:t>
            </a:r>
          </a:p>
          <a:p>
            <a:r>
              <a:rPr lang="en-US" dirty="0" smtClean="0"/>
              <a:t>Unlike top-level classes, an inner class can be declared using any of the access modifiers.</a:t>
            </a:r>
          </a:p>
          <a:p>
            <a:r>
              <a:rPr lang="en-US" dirty="0" smtClean="0"/>
              <a:t>All fields and methods of the inner class can be accessed by the enclosing class, and vice-versa. </a:t>
            </a:r>
          </a:p>
          <a:p>
            <a:r>
              <a:rPr lang="en-US" dirty="0" smtClean="0"/>
              <a:t>An inner class </a:t>
            </a:r>
            <a:r>
              <a:rPr lang="en-US" i="1" dirty="0" smtClean="0"/>
              <a:t>cannot</a:t>
            </a:r>
            <a:r>
              <a:rPr lang="en-US" dirty="0" smtClean="0"/>
              <a:t> contain static fields, static methods, and interfaces, but can contain constants.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Which declarations in class </a:t>
            </a:r>
            <a:r>
              <a:rPr lang="en-US" sz="2000" dirty="0" smtClean="0">
                <a:latin typeface="Courier10 BT" pitchFamily="49" charset="0"/>
              </a:rPr>
              <a:t>Outside</a:t>
            </a:r>
            <a:r>
              <a:rPr lang="en-US" dirty="0" smtClean="0"/>
              <a:t> are incorrect?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133600"/>
            <a:ext cx="297180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10 BT" pitchFamily="49" charset="0"/>
              </a:rPr>
              <a:t>public class Outside {</a:t>
            </a:r>
          </a:p>
          <a:p>
            <a:r>
              <a:rPr lang="en-US" sz="1600" dirty="0">
                <a:latin typeface="Courier10 BT" pitchFamily="49" charset="0"/>
              </a:rPr>
              <a:t>  private class Inside {</a:t>
            </a:r>
          </a:p>
          <a:p>
            <a:r>
              <a:rPr lang="en-US" sz="1600" dirty="0">
                <a:latin typeface="Courier10 BT" pitchFamily="49" charset="0"/>
              </a:rPr>
              <a:t>    public static final 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err="1">
                <a:latin typeface="Courier10 BT" pitchFamily="49" charset="0"/>
              </a:rPr>
              <a:t>i</a:t>
            </a:r>
            <a:r>
              <a:rPr lang="en-US" sz="1600" dirty="0">
                <a:latin typeface="Courier10 BT" pitchFamily="49" charset="0"/>
              </a:rPr>
              <a:t> = 10; 	</a:t>
            </a:r>
            <a:endParaRPr lang="en-US" sz="1600" dirty="0" smtClean="0">
              <a:latin typeface="Courier10 BT" pitchFamily="49" charset="0"/>
            </a:endParaRPr>
          </a:p>
          <a:p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>
                <a:latin typeface="Courier10 BT" pitchFamily="49" charset="0"/>
              </a:rPr>
              <a:t>public interface </a:t>
            </a:r>
            <a:r>
              <a:rPr lang="en-US" sz="1600" dirty="0" err="1">
                <a:latin typeface="Courier10 BT" pitchFamily="49" charset="0"/>
              </a:rPr>
              <a:t>i</a:t>
            </a:r>
            <a:r>
              <a:rPr lang="en-US" sz="1600" dirty="0">
                <a:latin typeface="Courier10 BT" pitchFamily="49" charset="0"/>
              </a:rPr>
              <a:t> {  </a:t>
            </a:r>
          </a:p>
          <a:p>
            <a:r>
              <a:rPr lang="en-US" sz="1600" dirty="0">
                <a:latin typeface="Courier10 BT" pitchFamily="49" charset="0"/>
              </a:rPr>
              <a:t>    }</a:t>
            </a:r>
          </a:p>
          <a:p>
            <a:r>
              <a:rPr lang="en-US" sz="1600" dirty="0">
                <a:latin typeface="Courier10 BT" pitchFamily="49" charset="0"/>
              </a:rPr>
              <a:t>    public static 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x; </a:t>
            </a:r>
          </a:p>
          <a:p>
            <a:r>
              <a:rPr lang="en-US" sz="1600" dirty="0">
                <a:latin typeface="Courier10 BT" pitchFamily="49" charset="0"/>
              </a:rPr>
              <a:t>    public static 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err="1">
                <a:latin typeface="Courier10 BT" pitchFamily="49" charset="0"/>
              </a:rPr>
              <a:t>setX</a:t>
            </a:r>
            <a:r>
              <a:rPr lang="en-US" sz="1600" dirty="0">
                <a:latin typeface="Courier10 BT" pitchFamily="49" charset="0"/>
              </a:rPr>
              <a:t>() </a:t>
            </a:r>
            <a:r>
              <a:rPr lang="en-US" sz="1600" dirty="0" smtClean="0">
                <a:latin typeface="Courier10 BT" pitchFamily="49" charset="0"/>
              </a:rPr>
              <a:t>{</a:t>
            </a:r>
            <a:endParaRPr lang="en-US" sz="1600" dirty="0">
              <a:latin typeface="Courier10 BT" pitchFamily="49" charset="0"/>
            </a:endParaRPr>
          </a:p>
          <a:p>
            <a:r>
              <a:rPr lang="en-US" sz="1600" dirty="0">
                <a:latin typeface="Courier10 BT" pitchFamily="49" charset="0"/>
              </a:rPr>
              <a:t>    }</a:t>
            </a:r>
          </a:p>
          <a:p>
            <a:r>
              <a:rPr lang="en-US" sz="1600" dirty="0">
                <a:latin typeface="Courier10 BT" pitchFamily="49" charset="0"/>
              </a:rPr>
              <a:t>  }</a:t>
            </a:r>
          </a:p>
          <a:p>
            <a:r>
              <a:rPr lang="en-US" sz="1600" dirty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1219200"/>
            <a:ext cx="5791200" cy="4724400"/>
          </a:xfrm>
          <a:prstGeom prst="rect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Palette: Class </a:t>
            </a:r>
            <a:r>
              <a:rPr lang="en-US" dirty="0" smtClean="0">
                <a:latin typeface="Courier10 BT" pitchFamily="49" charset="0"/>
              </a:rPr>
              <a:t>Palette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32500" lnSpcReduction="20000"/>
          </a:bodyPr>
          <a:lstStyle/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public class Palette {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// mixing area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4900" dirty="0" err="1" smtClean="0">
                <a:solidFill>
                  <a:schemeClr val="tx1"/>
                </a:solidFill>
                <a:latin typeface="Courier10 BT" pitchFamily="49" charset="0"/>
              </a:rPr>
              <a:t>ColorMixable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  <a:latin typeface="Courier10 BT" pitchFamily="49" charset="0"/>
              </a:rPr>
              <a:t>mixingArea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;  </a:t>
            </a:r>
          </a:p>
          <a:p>
            <a:pPr lvl="1">
              <a:buNone/>
            </a:pPr>
            <a:endParaRPr lang="en-US" sz="49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// colored ellipses represent paint swatches</a:t>
            </a:r>
          </a:p>
          <a:p>
            <a:pPr lvl="1">
              <a:buNone/>
            </a:pP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 private </a:t>
            </a:r>
            <a:r>
              <a:rPr lang="en-US" sz="4900" b="1" dirty="0" err="1" smtClean="0">
                <a:solidFill>
                  <a:schemeClr val="tx1"/>
                </a:solidFill>
                <a:latin typeface="Courier10 BT" pitchFamily="49" charset="0"/>
              </a:rPr>
              <a:t>ColorButton</a:t>
            </a: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red, blue, yellow, green; </a:t>
            </a:r>
          </a:p>
          <a:p>
            <a:pPr lvl="1">
              <a:buNone/>
            </a:pPr>
            <a:endParaRPr lang="en-US" sz="49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public Palette(</a:t>
            </a:r>
            <a:r>
              <a:rPr lang="en-US" sz="4900" b="1" dirty="0" err="1" smtClean="0">
                <a:solidFill>
                  <a:schemeClr val="tx1"/>
                </a:solidFill>
                <a:latin typeface="Courier10 BT" pitchFamily="49" charset="0"/>
              </a:rPr>
              <a:t>ColorMixable</a:t>
            </a: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cm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) {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   // code to instantiate red, blue, yellow, and green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   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   </a:t>
            </a:r>
            <a:r>
              <a:rPr lang="en-US" sz="4900" b="1" dirty="0" err="1" smtClean="0">
                <a:solidFill>
                  <a:schemeClr val="tx1"/>
                </a:solidFill>
                <a:latin typeface="Courier10 BT" pitchFamily="49" charset="0"/>
              </a:rPr>
              <a:t>mixingArea</a:t>
            </a: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= cm;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}</a:t>
            </a:r>
          </a:p>
          <a:p>
            <a:pPr lvl="1">
              <a:buNone/>
            </a:pP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</a:t>
            </a:r>
          </a:p>
          <a:p>
            <a:pPr lvl="1">
              <a:buNone/>
            </a:pP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  // code for inner class </a:t>
            </a:r>
            <a:r>
              <a:rPr lang="en-US" sz="4900" b="1" dirty="0" err="1" smtClean="0">
                <a:solidFill>
                  <a:schemeClr val="tx1"/>
                </a:solidFill>
                <a:latin typeface="Courier10 BT" pitchFamily="49" charset="0"/>
              </a:rPr>
              <a:t>ColorButton</a:t>
            </a:r>
            <a:r>
              <a:rPr lang="en-US" sz="4900" b="1" dirty="0" smtClean="0">
                <a:solidFill>
                  <a:schemeClr val="tx1"/>
                </a:solidFill>
                <a:latin typeface="Courier10 BT" pitchFamily="49" charset="0"/>
              </a:rPr>
              <a:t> (see next slide)</a:t>
            </a:r>
          </a:p>
          <a:p>
            <a:pPr lvl="1">
              <a:buNone/>
            </a:pPr>
            <a:endParaRPr lang="en-US" sz="49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 private void </a:t>
            </a:r>
            <a:r>
              <a:rPr lang="en-US" sz="4900" dirty="0" err="1" smtClean="0">
                <a:solidFill>
                  <a:schemeClr val="tx1"/>
                </a:solidFill>
                <a:latin typeface="Courier10 BT" pitchFamily="49" charset="0"/>
              </a:rPr>
              <a:t>changeColor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(Color </a:t>
            </a:r>
            <a:r>
              <a:rPr lang="en-US" sz="4900" dirty="0" err="1" smtClean="0">
                <a:solidFill>
                  <a:schemeClr val="tx1"/>
                </a:solidFill>
                <a:latin typeface="Courier10 BT" pitchFamily="49" charset="0"/>
              </a:rPr>
              <a:t>newColor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) {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    </a:t>
            </a:r>
            <a:r>
              <a:rPr lang="en-US" sz="4900" dirty="0" err="1" smtClean="0">
                <a:solidFill>
                  <a:schemeClr val="tx1"/>
                </a:solidFill>
                <a:latin typeface="Courier10 BT" pitchFamily="49" charset="0"/>
              </a:rPr>
              <a:t>mixingArea.mixColor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(</a:t>
            </a:r>
            <a:r>
              <a:rPr lang="en-US" sz="4900" dirty="0" err="1" smtClean="0">
                <a:solidFill>
                  <a:schemeClr val="tx1"/>
                </a:solidFill>
                <a:latin typeface="Courier10 BT" pitchFamily="49" charset="0"/>
              </a:rPr>
              <a:t>newColor</a:t>
            </a: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);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   }</a:t>
            </a:r>
          </a:p>
          <a:p>
            <a:pPr lvl="1">
              <a:buNone/>
            </a:pPr>
            <a:r>
              <a:rPr lang="en-US" sz="4900" dirty="0" smtClean="0">
                <a:solidFill>
                  <a:schemeClr val="tx1"/>
                </a:solidFill>
                <a:latin typeface="Courier10 BT" pitchFamily="49" charset="0"/>
              </a:rPr>
              <a:t>}</a:t>
            </a:r>
          </a:p>
          <a:p>
            <a:pPr lvl="1"/>
            <a:endParaRPr lang="en-US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6019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is the advantage of declaring </a:t>
            </a:r>
            <a:r>
              <a:rPr lang="en-US" sz="1600" dirty="0" err="1" smtClean="0">
                <a:solidFill>
                  <a:srgbClr val="7030A0"/>
                </a:solidFill>
                <a:latin typeface="Courier10 BT" pitchFamily="49" charset="0"/>
              </a:rPr>
              <a:t>mixingArea</a:t>
            </a:r>
            <a:r>
              <a:rPr lang="en-US" dirty="0" smtClean="0">
                <a:solidFill>
                  <a:srgbClr val="7030A0"/>
                </a:solidFill>
              </a:rPr>
              <a:t> as </a:t>
            </a:r>
            <a:r>
              <a:rPr lang="en-US" sz="1600" dirty="0" err="1" smtClean="0">
                <a:solidFill>
                  <a:srgbClr val="7030A0"/>
                </a:solidFill>
                <a:latin typeface="Courier10 BT" pitchFamily="49" charset="0"/>
              </a:rPr>
              <a:t>ColorMixable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Palette: Class </a:t>
            </a:r>
            <a:r>
              <a:rPr lang="en-US" dirty="0" smtClean="0">
                <a:latin typeface="Courier10 BT" pitchFamily="49" charset="0"/>
              </a:rPr>
              <a:t>Palette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Inner class </a:t>
            </a:r>
            <a:r>
              <a:rPr lang="en-US" sz="2000" dirty="0" err="1" smtClean="0">
                <a:latin typeface="Courier10 BT" pitchFamily="49" charset="0"/>
              </a:rPr>
              <a:t>ColorButton</a:t>
            </a:r>
            <a:r>
              <a:rPr lang="en-US" dirty="0" smtClean="0"/>
              <a:t> in class </a:t>
            </a:r>
            <a:r>
              <a:rPr lang="en-US" sz="2000" dirty="0" smtClean="0">
                <a:latin typeface="Courier10 BT" pitchFamily="49" charset="0"/>
              </a:rPr>
              <a:t>Palette</a:t>
            </a:r>
            <a:r>
              <a:rPr lang="en-US" dirty="0" smtClean="0"/>
              <a:t>: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6096000" cy="3046988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b="1" dirty="0">
                <a:latin typeface="Courier10 BT" pitchFamily="49" charset="0"/>
              </a:rPr>
              <a:t>private</a:t>
            </a:r>
            <a:r>
              <a:rPr lang="en-US" sz="1600" dirty="0">
                <a:latin typeface="Courier10 BT" pitchFamily="49" charset="0"/>
              </a:rPr>
              <a:t> class </a:t>
            </a:r>
            <a:r>
              <a:rPr lang="en-US" sz="1600" dirty="0" err="1">
                <a:latin typeface="Courier10 BT" pitchFamily="49" charset="0"/>
              </a:rPr>
              <a:t>ColorButton</a:t>
            </a:r>
            <a:r>
              <a:rPr lang="en-US" sz="1600" dirty="0">
                <a:latin typeface="Courier10 BT" pitchFamily="49" charset="0"/>
              </a:rPr>
              <a:t> extends Ellipse2D.Float  {</a:t>
            </a:r>
          </a:p>
          <a:p>
            <a:r>
              <a:rPr lang="en-US" sz="1600" dirty="0">
                <a:latin typeface="Courier10 BT" pitchFamily="49" charset="0"/>
              </a:rPr>
              <a:t>    private Color color;</a:t>
            </a:r>
          </a:p>
          <a:p>
            <a:r>
              <a:rPr lang="en-US" sz="1600" dirty="0">
                <a:latin typeface="Courier10 BT" pitchFamily="49" charset="0"/>
              </a:rPr>
              <a:t> </a:t>
            </a:r>
          </a:p>
          <a:p>
            <a:r>
              <a:rPr lang="en-US" sz="1600" dirty="0">
                <a:latin typeface="Courier10 BT" pitchFamily="49" charset="0"/>
              </a:rPr>
              <a:t>    </a:t>
            </a:r>
            <a:r>
              <a:rPr lang="en-US" sz="1600" b="1" dirty="0">
                <a:latin typeface="Courier10 BT" pitchFamily="49" charset="0"/>
              </a:rPr>
              <a:t>private</a:t>
            </a:r>
            <a:r>
              <a:rPr lang="en-US" sz="1600" dirty="0">
                <a:latin typeface="Courier10 BT" pitchFamily="49" charset="0"/>
              </a:rPr>
              <a:t> </a:t>
            </a:r>
            <a:r>
              <a:rPr lang="en-US" sz="1600" dirty="0" err="1">
                <a:latin typeface="Courier10 BT" pitchFamily="49" charset="0"/>
              </a:rPr>
              <a:t>ColorButton</a:t>
            </a:r>
            <a:r>
              <a:rPr lang="en-US" sz="1600" dirty="0">
                <a:latin typeface="Courier10 BT" pitchFamily="49" charset="0"/>
              </a:rPr>
              <a:t>(Color c1, float x, float y, float w, float h) {</a:t>
            </a:r>
          </a:p>
          <a:p>
            <a:r>
              <a:rPr lang="en-US" sz="1600" dirty="0">
                <a:latin typeface="Courier10 BT" pitchFamily="49" charset="0"/>
              </a:rPr>
              <a:t>      super(x, y, w, h);</a:t>
            </a:r>
          </a:p>
          <a:p>
            <a:r>
              <a:rPr lang="en-US" sz="1600" dirty="0">
                <a:latin typeface="Courier10 BT" pitchFamily="49" charset="0"/>
              </a:rPr>
              <a:t>      color = c1;</a:t>
            </a:r>
          </a:p>
          <a:p>
            <a:r>
              <a:rPr lang="en-US" sz="1600" dirty="0">
                <a:latin typeface="Courier10 BT" pitchFamily="49" charset="0"/>
              </a:rPr>
              <a:t>    }</a:t>
            </a:r>
          </a:p>
          <a:p>
            <a:r>
              <a:rPr lang="en-US" sz="1600" dirty="0">
                <a:latin typeface="Courier10 BT" pitchFamily="49" charset="0"/>
              </a:rPr>
              <a:t> </a:t>
            </a:r>
          </a:p>
          <a:p>
            <a:r>
              <a:rPr lang="en-US" sz="1600" dirty="0">
                <a:latin typeface="Courier10 BT" pitchFamily="49" charset="0"/>
              </a:rPr>
              <a:t>    private Color </a:t>
            </a:r>
            <a:r>
              <a:rPr lang="en-US" sz="1600" dirty="0" err="1">
                <a:latin typeface="Courier10 BT" pitchFamily="49" charset="0"/>
              </a:rPr>
              <a:t>getColor</a:t>
            </a:r>
            <a:r>
              <a:rPr lang="en-US" sz="1600" dirty="0">
                <a:latin typeface="Courier10 BT" pitchFamily="49" charset="0"/>
              </a:rPr>
              <a:t>() {</a:t>
            </a:r>
          </a:p>
          <a:p>
            <a:r>
              <a:rPr lang="en-US" sz="1600" dirty="0">
                <a:latin typeface="Courier10 BT" pitchFamily="49" charset="0"/>
              </a:rPr>
              <a:t>      return color;</a:t>
            </a:r>
          </a:p>
          <a:p>
            <a:r>
              <a:rPr lang="en-US" sz="1600" dirty="0">
                <a:latin typeface="Courier10 BT" pitchFamily="49" charset="0"/>
              </a:rPr>
              <a:t>    }		</a:t>
            </a:r>
          </a:p>
          <a:p>
            <a:r>
              <a:rPr lang="en-US" sz="1600" dirty="0">
                <a:latin typeface="Courier10 BT" pitchFamily="49" charset="0"/>
              </a:rPr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Palette: Class </a:t>
            </a:r>
            <a:r>
              <a:rPr lang="en-US" dirty="0" smtClean="0">
                <a:latin typeface="Courier10 BT" pitchFamily="49" charset="0"/>
              </a:rPr>
              <a:t>Palette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Modified class </a:t>
            </a:r>
            <a:r>
              <a:rPr lang="en-US" sz="1600" dirty="0" err="1" smtClean="0">
                <a:latin typeface="Courier10 BT" pitchFamily="49" charset="0"/>
              </a:rPr>
              <a:t>ColorButton</a:t>
            </a:r>
            <a:r>
              <a:rPr lang="en-US" sz="1600" dirty="0" smtClean="0"/>
              <a:t> implements interface </a:t>
            </a:r>
            <a:r>
              <a:rPr lang="en-US" sz="1600" dirty="0" err="1" smtClean="0">
                <a:latin typeface="Courier10 BT" pitchFamily="49" charset="0"/>
              </a:rPr>
              <a:t>MouseListener</a:t>
            </a:r>
            <a:r>
              <a:rPr lang="en-US" sz="1600" dirty="0" smtClean="0"/>
              <a:t> (only the new code added is shown here):</a:t>
            </a:r>
          </a:p>
          <a:p>
            <a:pPr lvl="1">
              <a:buNone/>
            </a:pPr>
            <a:r>
              <a:rPr lang="en-US" sz="1600" dirty="0" smtClean="0">
                <a:latin typeface="Courier10 BT" pitchFamily="49" charset="0"/>
              </a:rPr>
              <a:t>	</a:t>
            </a:r>
            <a:endParaRPr lang="en-US" sz="1600" dirty="0"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828800"/>
            <a:ext cx="7696200" cy="45243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private class </a:t>
            </a:r>
            <a:r>
              <a:rPr lang="en-US" sz="1600" dirty="0" err="1" smtClean="0">
                <a:latin typeface="Courier10 BT" pitchFamily="49" charset="0"/>
              </a:rPr>
              <a:t>ColorButton</a:t>
            </a:r>
            <a:r>
              <a:rPr lang="en-US" sz="1600" dirty="0" smtClean="0">
                <a:latin typeface="Courier10 BT" pitchFamily="49" charset="0"/>
              </a:rPr>
              <a:t> extends </a:t>
            </a:r>
            <a:r>
              <a:rPr lang="en-US" sz="1600" dirty="0" err="1" smtClean="0">
                <a:latin typeface="Courier10 BT" pitchFamily="49" charset="0"/>
              </a:rPr>
              <a:t>Ellipse2D.Float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implements </a:t>
            </a:r>
            <a:r>
              <a:rPr lang="en-US" sz="1600" b="1" dirty="0" err="1" smtClean="0">
                <a:latin typeface="Courier10 BT" pitchFamily="49" charset="0"/>
              </a:rPr>
              <a:t>MouseListener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checks whether the mouse was clicked inside this object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and updates the color of </a:t>
            </a:r>
            <a:r>
              <a:rPr lang="en-US" sz="1600" dirty="0" err="1" smtClean="0">
                <a:latin typeface="Courier10 BT" pitchFamily="49" charset="0"/>
              </a:rPr>
              <a:t>mixingArea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public void </a:t>
            </a:r>
            <a:r>
              <a:rPr lang="en-US" sz="1600" b="1" dirty="0" err="1" smtClean="0">
                <a:latin typeface="Courier10 BT" pitchFamily="49" charset="0"/>
              </a:rPr>
              <a:t>mouseClicked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MouseEvent</a:t>
            </a:r>
            <a:r>
              <a:rPr lang="en-US" sz="1600" b="1" dirty="0" smtClean="0">
                <a:latin typeface="Courier10 BT" pitchFamily="49" charset="0"/>
              </a:rPr>
              <a:t> e) {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  </a:t>
            </a:r>
            <a:r>
              <a:rPr lang="en-US" sz="1600" dirty="0" smtClean="0">
                <a:latin typeface="Courier10 BT" pitchFamily="49" charset="0"/>
              </a:rPr>
              <a:t>// code get the coordinates of the point 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// where mouse is clicked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	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// code to check if this object was clicked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  // update the color of </a:t>
            </a:r>
            <a:r>
              <a:rPr lang="en-US" sz="1600" dirty="0" err="1" smtClean="0">
                <a:latin typeface="Courier10 BT" pitchFamily="49" charset="0"/>
              </a:rPr>
              <a:t>mixingArea</a:t>
            </a:r>
            <a:r>
              <a:rPr lang="en-US" sz="1600" dirty="0" smtClean="0">
                <a:latin typeface="Courier10 BT" pitchFamily="49" charset="0"/>
              </a:rPr>
              <a:t> accordingly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}</a:t>
            </a:r>
          </a:p>
          <a:p>
            <a:pPr marL="0" lvl="1">
              <a:buNone/>
            </a:pP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// no action is taken for other types of mouse motion </a:t>
            </a: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public void </a:t>
            </a:r>
            <a:r>
              <a:rPr lang="en-US" sz="1600" b="1" dirty="0" err="1" smtClean="0">
                <a:latin typeface="Courier10 BT" pitchFamily="49" charset="0"/>
              </a:rPr>
              <a:t>mousePressed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MouseEvent</a:t>
            </a:r>
            <a:r>
              <a:rPr lang="en-US" sz="1600" b="1" dirty="0" smtClean="0">
                <a:latin typeface="Courier10 BT" pitchFamily="49" charset="0"/>
              </a:rPr>
              <a:t> e) {}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public void </a:t>
            </a:r>
            <a:r>
              <a:rPr lang="en-US" sz="1600" b="1" dirty="0" err="1" smtClean="0">
                <a:latin typeface="Courier10 BT" pitchFamily="49" charset="0"/>
              </a:rPr>
              <a:t>mouseReleased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MouseEvent</a:t>
            </a:r>
            <a:r>
              <a:rPr lang="en-US" sz="1600" b="1" dirty="0" smtClean="0">
                <a:latin typeface="Courier10 BT" pitchFamily="49" charset="0"/>
              </a:rPr>
              <a:t> e) {}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public void </a:t>
            </a:r>
            <a:r>
              <a:rPr lang="en-US" sz="1600" b="1" dirty="0" err="1" smtClean="0">
                <a:latin typeface="Courier10 BT" pitchFamily="49" charset="0"/>
              </a:rPr>
              <a:t>mouseEntered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MouseEvent</a:t>
            </a:r>
            <a:r>
              <a:rPr lang="en-US" sz="1600" b="1" dirty="0" smtClean="0">
                <a:latin typeface="Courier10 BT" pitchFamily="49" charset="0"/>
              </a:rPr>
              <a:t> e) {}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b="1" dirty="0" smtClean="0">
                <a:latin typeface="Courier10 BT" pitchFamily="49" charset="0"/>
              </a:rPr>
              <a:t>    public void </a:t>
            </a:r>
            <a:r>
              <a:rPr lang="en-US" sz="1600" b="1" dirty="0" err="1" smtClean="0">
                <a:latin typeface="Courier10 BT" pitchFamily="49" charset="0"/>
              </a:rPr>
              <a:t>mouseExited</a:t>
            </a:r>
            <a:r>
              <a:rPr lang="en-US" sz="1600" b="1" dirty="0" smtClean="0">
                <a:latin typeface="Courier10 BT" pitchFamily="49" charset="0"/>
              </a:rPr>
              <a:t>(</a:t>
            </a:r>
            <a:r>
              <a:rPr lang="en-US" sz="1600" b="1" dirty="0" err="1" smtClean="0">
                <a:latin typeface="Courier10 BT" pitchFamily="49" charset="0"/>
              </a:rPr>
              <a:t>MouseEvent</a:t>
            </a:r>
            <a:r>
              <a:rPr lang="en-US" sz="1600" b="1" dirty="0" smtClean="0">
                <a:latin typeface="Courier10 BT" pitchFamily="49" charset="0"/>
              </a:rPr>
              <a:t> e) {} </a:t>
            </a:r>
            <a:endParaRPr lang="en-US" sz="1600" dirty="0" smtClean="0">
              <a:latin typeface="Courier10 BT" pitchFamily="49" charset="0"/>
            </a:endParaRP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anonymous class is an inner class without a name, defined inside a method or constructor. </a:t>
            </a:r>
          </a:p>
          <a:p>
            <a:r>
              <a:rPr lang="en-US" dirty="0" smtClean="0"/>
              <a:t>An anonymous class is created by </a:t>
            </a:r>
          </a:p>
          <a:p>
            <a:pPr lvl="1"/>
            <a:r>
              <a:rPr lang="en-US" dirty="0" smtClean="0"/>
              <a:t>extending an </a:t>
            </a:r>
            <a:r>
              <a:rPr lang="en-US" i="1" dirty="0" smtClean="0"/>
              <a:t>existing</a:t>
            </a:r>
            <a:r>
              <a:rPr lang="en-US" dirty="0" smtClean="0"/>
              <a:t> class </a:t>
            </a:r>
          </a:p>
          <a:p>
            <a:pPr lvl="1">
              <a:buNone/>
            </a:pPr>
            <a:r>
              <a:rPr lang="en-US" dirty="0" smtClean="0"/>
              <a:t>	OR </a:t>
            </a:r>
          </a:p>
          <a:p>
            <a:pPr lvl="1"/>
            <a:r>
              <a:rPr lang="en-US" dirty="0" smtClean="0"/>
              <a:t>implementing an </a:t>
            </a:r>
            <a:r>
              <a:rPr lang="en-US" i="1" dirty="0" smtClean="0"/>
              <a:t>existing</a:t>
            </a:r>
            <a:r>
              <a:rPr lang="en-US" dirty="0" smtClean="0"/>
              <a:t> interface. </a:t>
            </a:r>
          </a:p>
          <a:p>
            <a:r>
              <a:rPr lang="en-US" dirty="0" smtClean="0"/>
              <a:t>Only the default access modifier can be used to declare an anonymous class.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can contain </a:t>
            </a:r>
            <a:r>
              <a:rPr lang="en-US" sz="2400" i="1" dirty="0" smtClean="0"/>
              <a:t>abstract methods</a:t>
            </a:r>
            <a:r>
              <a:rPr lang="en-US" sz="2400" dirty="0" smtClean="0"/>
              <a:t> and </a:t>
            </a:r>
            <a:r>
              <a:rPr lang="en-US" sz="2400" i="1" dirty="0" smtClean="0"/>
              <a:t>constant fields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 first letter of the interface name should be capitalized. </a:t>
            </a:r>
          </a:p>
          <a:p>
            <a:r>
              <a:rPr lang="en-US" sz="2400" dirty="0" smtClean="0"/>
              <a:t>Constants in an interface are implicitly </a:t>
            </a:r>
            <a:r>
              <a:rPr lang="en-US" dirty="0" smtClean="0">
                <a:latin typeface="Courier10 BT" pitchFamily="49" charset="0"/>
              </a:rPr>
              <a:t>public</a:t>
            </a:r>
            <a:r>
              <a:rPr lang="en-US" sz="2400" dirty="0" smtClean="0"/>
              <a:t>, </a:t>
            </a:r>
            <a:r>
              <a:rPr lang="en-US" dirty="0" smtClean="0">
                <a:latin typeface="Courier10 BT" pitchFamily="49" charset="0"/>
              </a:rPr>
              <a:t>static</a:t>
            </a:r>
            <a:r>
              <a:rPr lang="en-US" sz="2400" dirty="0" smtClean="0"/>
              <a:t> and </a:t>
            </a:r>
            <a:r>
              <a:rPr lang="en-US" dirty="0" smtClean="0">
                <a:latin typeface="Courier10 BT" pitchFamily="49" charset="0"/>
              </a:rPr>
              <a:t>final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All methods in an interface are implicitly </a:t>
            </a:r>
            <a:r>
              <a:rPr lang="en-US" dirty="0" smtClean="0">
                <a:latin typeface="Courier10 BT" pitchFamily="49" charset="0"/>
              </a:rPr>
              <a:t>public</a:t>
            </a:r>
            <a:r>
              <a:rPr lang="en-US" sz="2400" dirty="0" smtClean="0"/>
              <a:t> and </a:t>
            </a:r>
            <a:r>
              <a:rPr lang="en-US" dirty="0" smtClean="0">
                <a:latin typeface="Courier10 BT" pitchFamily="49" charset="0"/>
              </a:rPr>
              <a:t>abstract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Modifiers </a:t>
            </a:r>
            <a:r>
              <a:rPr lang="en-US" dirty="0" smtClean="0">
                <a:latin typeface="Courier10 BT" pitchFamily="49" charset="0"/>
              </a:rPr>
              <a:t>protected</a:t>
            </a:r>
            <a:r>
              <a:rPr lang="en-US" sz="2400" dirty="0" smtClean="0"/>
              <a:t> and </a:t>
            </a:r>
            <a:r>
              <a:rPr lang="en-US" dirty="0" smtClean="0">
                <a:latin typeface="Courier10 BT" pitchFamily="49" charset="0"/>
              </a:rPr>
              <a:t>private</a:t>
            </a:r>
            <a:r>
              <a:rPr lang="en-US" sz="2400" dirty="0" smtClean="0"/>
              <a:t> cannot be used in an interface.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Static methods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instance fields </a:t>
            </a:r>
            <a:r>
              <a:rPr lang="en-US" sz="2400" dirty="0" smtClean="0"/>
              <a:t>are not allowed in interfaces.</a:t>
            </a:r>
          </a:p>
          <a:p>
            <a:r>
              <a:rPr lang="en-US" sz="2400" dirty="0" smtClean="0"/>
              <a:t>Interfaces cannot be instantiated.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Extending an Existing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keyword </a:t>
            </a:r>
            <a:r>
              <a:rPr lang="en-US" sz="2000" dirty="0" smtClean="0">
                <a:latin typeface="Courier10 BT" pitchFamily="49" charset="0"/>
              </a:rPr>
              <a:t>extends</a:t>
            </a:r>
            <a:r>
              <a:rPr lang="en-US" dirty="0" smtClean="0"/>
              <a:t> is not needed to create an anonymous class. </a:t>
            </a:r>
          </a:p>
          <a:p>
            <a:r>
              <a:rPr lang="en-US" dirty="0" smtClean="0"/>
              <a:t>This anonymous class </a:t>
            </a:r>
            <a:r>
              <a:rPr lang="en-US" i="1" dirty="0" smtClean="0"/>
              <a:t>implicitly</a:t>
            </a:r>
            <a:r>
              <a:rPr lang="en-US" dirty="0" smtClean="0"/>
              <a:t> inherits from the super class. </a:t>
            </a:r>
          </a:p>
          <a:p>
            <a:r>
              <a:rPr lang="en-US" dirty="0" smtClean="0"/>
              <a:t>In addition, an instance of this class is also created at the same time by using the </a:t>
            </a:r>
            <a:r>
              <a:rPr lang="en-US" sz="2000" dirty="0" smtClean="0">
                <a:latin typeface="Courier10 BT" pitchFamily="49" charset="0"/>
              </a:rPr>
              <a:t>new</a:t>
            </a:r>
            <a:r>
              <a:rPr lang="en-US" dirty="0" smtClean="0"/>
              <a:t> keyword.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Extending an Existing Class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class </a:t>
            </a:r>
            <a:r>
              <a:rPr lang="en-US" dirty="0" err="1" smtClean="0">
                <a:latin typeface="Courier10 BT" pitchFamily="49" charset="0"/>
              </a:rPr>
              <a:t>DigitalBook</a:t>
            </a:r>
            <a:r>
              <a:rPr lang="en-US" dirty="0" smtClean="0"/>
              <a:t> has been defined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anonymous class can be created by extending this </a:t>
            </a:r>
            <a:r>
              <a:rPr lang="en-US" dirty="0" err="1" smtClean="0">
                <a:latin typeface="Courier10 BT" pitchFamily="49" charset="0"/>
              </a:rPr>
              <a:t>DigitalBook</a:t>
            </a:r>
            <a:r>
              <a:rPr lang="en-US" dirty="0" smtClean="0"/>
              <a:t> class as shown below: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057400"/>
            <a:ext cx="58674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class </a:t>
            </a:r>
            <a:r>
              <a:rPr lang="en-US" sz="1600" dirty="0" err="1" smtClean="0">
                <a:latin typeface="Courier10 BT" pitchFamily="49" charset="0"/>
              </a:rPr>
              <a:t>DigitalBook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displayMenu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("In method </a:t>
            </a:r>
            <a:r>
              <a:rPr lang="en-US" sz="1600" dirty="0" err="1" smtClean="0">
                <a:latin typeface="Courier10 BT" pitchFamily="49" charset="0"/>
              </a:rPr>
              <a:t>displayMenu</a:t>
            </a:r>
            <a:r>
              <a:rPr lang="en-US" sz="1600" dirty="0" smtClean="0">
                <a:latin typeface="Courier10 BT" pitchFamily="49" charset="0"/>
              </a:rPr>
              <a:t> of </a:t>
            </a:r>
            <a:r>
              <a:rPr lang="en-US" sz="1600" dirty="0" err="1" smtClean="0">
                <a:latin typeface="Courier10 BT" pitchFamily="49" charset="0"/>
              </a:rPr>
              <a:t>DigitalBook</a:t>
            </a:r>
            <a:r>
              <a:rPr lang="en-US" sz="1600" dirty="0" smtClean="0">
                <a:latin typeface="Courier10 BT" pitchFamily="49" charset="0"/>
              </a:rPr>
              <a:t>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572000"/>
            <a:ext cx="64770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smtClean="0">
                <a:latin typeface="Courier10 BT" pitchFamily="49" charset="0"/>
              </a:rPr>
              <a:t>new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b="1" dirty="0" err="1" smtClean="0">
                <a:latin typeface="Courier10 BT" pitchFamily="49" charset="0"/>
              </a:rPr>
              <a:t>DigitalBook</a:t>
            </a:r>
            <a:r>
              <a:rPr lang="en-US" sz="1600" b="1" dirty="0" smtClean="0">
                <a:latin typeface="Courier10 BT" pitchFamily="49" charset="0"/>
              </a:rPr>
              <a:t>() </a:t>
            </a:r>
            <a:r>
              <a:rPr lang="en-US" sz="1600" dirty="0" smtClean="0">
                <a:latin typeface="Courier10 BT" pitchFamily="49" charset="0"/>
              </a:rPr>
              <a:t>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public void </a:t>
            </a:r>
            <a:r>
              <a:rPr lang="en-US" sz="1600" dirty="0" err="1" smtClean="0">
                <a:latin typeface="Courier10 BT" pitchFamily="49" charset="0"/>
              </a:rPr>
              <a:t>displayMenu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("In method </a:t>
            </a:r>
            <a:r>
              <a:rPr lang="en-US" sz="1600" dirty="0" err="1" smtClean="0">
                <a:latin typeface="Courier10 BT" pitchFamily="49" charset="0"/>
              </a:rPr>
              <a:t>displayMenu</a:t>
            </a:r>
            <a:r>
              <a:rPr lang="en-US" sz="1600" dirty="0" smtClean="0">
                <a:latin typeface="Courier10 BT" pitchFamily="49" charset="0"/>
              </a:rPr>
              <a:t> of anonymous class");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  }</a:t>
            </a:r>
          </a:p>
          <a:p>
            <a:pPr marL="4763" lvl="1">
              <a:buNone/>
            </a:pPr>
            <a:r>
              <a:rPr lang="en-US" sz="1600" b="1" dirty="0" smtClean="0">
                <a:latin typeface="Courier10 BT" pitchFamily="49" charset="0"/>
              </a:rPr>
              <a:t>  }; </a:t>
            </a:r>
            <a:r>
              <a:rPr lang="en-US" sz="1600" dirty="0" smtClean="0">
                <a:latin typeface="Courier10 BT" pitchFamily="49" charset="0"/>
              </a:rPr>
              <a:t>// note the semi-colon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Extending an Existing Class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assign this instance of the anonymous class that has been created to a reference variable (</a:t>
            </a:r>
            <a:r>
              <a:rPr lang="en-US" sz="2000" dirty="0" smtClean="0">
                <a:latin typeface="Courier10 BT" pitchFamily="49" charset="0"/>
              </a:rPr>
              <a:t>book</a:t>
            </a:r>
            <a:r>
              <a:rPr lang="en-US" dirty="0" smtClean="0"/>
              <a:t>):</a:t>
            </a: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sz="2000" dirty="0" err="1" smtClean="0">
                <a:latin typeface="Courier10 BT" pitchFamily="49" charset="0"/>
              </a:rPr>
              <a:t>displayMenu</a:t>
            </a:r>
            <a:r>
              <a:rPr lang="en-US" dirty="0" smtClean="0"/>
              <a:t> method is invoked by the following statement (that of the anonymous class or its parent class </a:t>
            </a:r>
            <a:r>
              <a:rPr lang="en-US" sz="2000" dirty="0" err="1" smtClean="0">
                <a:latin typeface="Courier10 BT" pitchFamily="49" charset="0"/>
              </a:rPr>
              <a:t>DigitalBook</a:t>
            </a:r>
            <a:r>
              <a:rPr lang="en-US" dirty="0" smtClean="0"/>
              <a:t>)?</a:t>
            </a:r>
          </a:p>
          <a:p>
            <a:pPr lvl="1">
              <a:buNone/>
            </a:pPr>
            <a:r>
              <a:rPr lang="en-US" sz="1800" dirty="0" err="1" smtClean="0">
                <a:latin typeface="Courier10 BT" pitchFamily="49" charset="0"/>
              </a:rPr>
              <a:t>book.displayMenu</a:t>
            </a:r>
            <a:r>
              <a:rPr lang="en-US" sz="1800" dirty="0" smtClean="0">
                <a:latin typeface="Courier10 BT" pitchFamily="49" charset="0"/>
              </a:rPr>
              <a:t>();</a:t>
            </a:r>
          </a:p>
          <a:p>
            <a:pPr lvl="1">
              <a:buNone/>
            </a:pPr>
            <a:endParaRPr lang="en-US" sz="1600" dirty="0">
              <a:solidFill>
                <a:schemeClr val="tx1"/>
              </a:solidFill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362200"/>
            <a:ext cx="6400800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b="1" dirty="0" err="1" smtClean="0">
                <a:latin typeface="Courier10 BT" pitchFamily="49" charset="0"/>
              </a:rPr>
              <a:t>DigitalBook</a:t>
            </a:r>
            <a:r>
              <a:rPr lang="en-US" sz="1600" b="1" dirty="0" smtClean="0">
                <a:latin typeface="Courier10 BT" pitchFamily="49" charset="0"/>
              </a:rPr>
              <a:t> book</a:t>
            </a:r>
            <a:r>
              <a:rPr lang="en-US" sz="1600" dirty="0" smtClean="0">
                <a:latin typeface="Courier10 BT" pitchFamily="49" charset="0"/>
              </a:rPr>
              <a:t> = new </a:t>
            </a:r>
            <a:r>
              <a:rPr lang="en-US" sz="1600" dirty="0" err="1" smtClean="0">
                <a:latin typeface="Courier10 BT" pitchFamily="49" charset="0"/>
              </a:rPr>
              <a:t>DigitalBook</a:t>
            </a:r>
            <a:r>
              <a:rPr lang="en-US" sz="1600" dirty="0" smtClean="0">
                <a:latin typeface="Courier10 BT" pitchFamily="49" charset="0"/>
              </a:rPr>
              <a:t> 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public void </a:t>
            </a:r>
            <a:r>
              <a:rPr lang="en-US" sz="1600" dirty="0" err="1" smtClean="0">
                <a:latin typeface="Courier10 BT" pitchFamily="49" charset="0"/>
              </a:rPr>
              <a:t>displayMenu</a:t>
            </a:r>
            <a:r>
              <a:rPr lang="en-US" sz="1600" dirty="0" smtClean="0">
                <a:latin typeface="Courier10 BT" pitchFamily="49" charset="0"/>
              </a:rPr>
              <a:t>() {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  </a:t>
            </a:r>
            <a:r>
              <a:rPr lang="en-US" sz="1600" dirty="0" err="1" smtClean="0">
                <a:latin typeface="Courier10 BT" pitchFamily="49" charset="0"/>
              </a:rPr>
              <a:t>System.out.println</a:t>
            </a:r>
            <a:r>
              <a:rPr lang="en-US" sz="1600" dirty="0" smtClean="0">
                <a:latin typeface="Courier10 BT" pitchFamily="49" charset="0"/>
              </a:rPr>
              <a:t>("In method </a:t>
            </a:r>
            <a:r>
              <a:rPr lang="en-US" sz="1600" dirty="0" err="1" smtClean="0">
                <a:latin typeface="Courier10 BT" pitchFamily="49" charset="0"/>
              </a:rPr>
              <a:t>displayMenu</a:t>
            </a:r>
            <a:r>
              <a:rPr lang="en-US" sz="1600" dirty="0" smtClean="0">
                <a:latin typeface="Courier10 BT" pitchFamily="49" charset="0"/>
              </a:rPr>
              <a:t> of anonymous class");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  }</a:t>
            </a:r>
          </a:p>
          <a:p>
            <a:pPr marL="0" lvl="1">
              <a:buNone/>
            </a:pPr>
            <a:r>
              <a:rPr lang="en-US" sz="1600" dirty="0" smtClean="0">
                <a:latin typeface="Courier10 BT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Extending an Existing Class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an anonymous class has no name, it is not possible to define constructors in this class. </a:t>
            </a:r>
          </a:p>
          <a:p>
            <a:r>
              <a:rPr lang="en-US" dirty="0" smtClean="0"/>
              <a:t>An instance of an anonymous class is created using its </a:t>
            </a:r>
            <a:r>
              <a:rPr lang="en-US" dirty="0" err="1" smtClean="0"/>
              <a:t>superclass</a:t>
            </a:r>
            <a:r>
              <a:rPr lang="en-US" dirty="0" smtClean="0"/>
              <a:t> constructor. </a:t>
            </a:r>
          </a:p>
          <a:p>
            <a:r>
              <a:rPr lang="en-US" dirty="0" smtClean="0"/>
              <a:t>If no constructors are defined in the </a:t>
            </a:r>
            <a:r>
              <a:rPr lang="en-US" dirty="0" err="1" smtClean="0"/>
              <a:t>superclass</a:t>
            </a:r>
            <a:r>
              <a:rPr lang="en-US" dirty="0" smtClean="0"/>
              <a:t>, the anonymous class instances are created using the default constructor of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a </a:t>
            </a:r>
            <a:r>
              <a:rPr lang="en-US" dirty="0" err="1" smtClean="0"/>
              <a:t>superclass</a:t>
            </a:r>
            <a:r>
              <a:rPr lang="en-US" dirty="0" smtClean="0"/>
              <a:t> constructor can also be explicitly called.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Extending an Existing Class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a class contains any abstract methods, then an anonymous class that extends this class </a:t>
            </a:r>
            <a:r>
              <a:rPr lang="en-US" b="1" dirty="0" smtClean="0"/>
              <a:t>must</a:t>
            </a:r>
            <a:r>
              <a:rPr lang="en-US" dirty="0" smtClean="0"/>
              <a:t> implement </a:t>
            </a:r>
            <a:r>
              <a:rPr lang="en-US" b="1" dirty="0" smtClean="0">
                <a:solidFill>
                  <a:srgbClr val="0070C0"/>
                </a:solidFill>
              </a:rPr>
              <a:t>all</a:t>
            </a:r>
            <a:r>
              <a:rPr lang="en-US" dirty="0" smtClean="0"/>
              <a:t> of its abstract methods.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Suppose that </a:t>
            </a:r>
            <a:r>
              <a:rPr lang="en-US" sz="1800" dirty="0" err="1" smtClean="0">
                <a:latin typeface="Courier10 BT" pitchFamily="49" charset="0"/>
              </a:rPr>
              <a:t>DigitalBook</a:t>
            </a:r>
            <a:r>
              <a:rPr lang="en-US" dirty="0" smtClean="0"/>
              <a:t> contains an </a:t>
            </a:r>
            <a:r>
              <a:rPr lang="en-US" b="1" dirty="0" smtClean="0"/>
              <a:t>abstract</a:t>
            </a:r>
            <a:r>
              <a:rPr lang="en-US" dirty="0" smtClean="0"/>
              <a:t> method </a:t>
            </a:r>
            <a:r>
              <a:rPr lang="en-US" sz="1800" dirty="0" err="1" smtClean="0">
                <a:latin typeface="Courier10 BT" pitchFamily="49" charset="0"/>
              </a:rPr>
              <a:t>nextPage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anonymous class that extends </a:t>
            </a:r>
            <a:r>
              <a:rPr lang="en-US" sz="1800" dirty="0" err="1" smtClean="0">
                <a:latin typeface="Courier10 BT" pitchFamily="49" charset="0"/>
              </a:rPr>
              <a:t>DigitalBook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implement this abstract method </a:t>
            </a:r>
            <a:r>
              <a:rPr lang="en-US" sz="1800" dirty="0" err="1" smtClean="0">
                <a:latin typeface="Courier10 BT" pitchFamily="49" charset="0"/>
              </a:rPr>
              <a:t>nextPage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038600"/>
            <a:ext cx="4495800" cy="1815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600" dirty="0" err="1" smtClean="0">
                <a:latin typeface="Courier10 BT" pitchFamily="49" charset="0"/>
              </a:rPr>
              <a:t>DigitalBook</a:t>
            </a:r>
            <a:r>
              <a:rPr lang="en-US" sz="1600" dirty="0" smtClean="0">
                <a:latin typeface="Courier10 BT" pitchFamily="49" charset="0"/>
              </a:rPr>
              <a:t> book = new </a:t>
            </a:r>
            <a:r>
              <a:rPr lang="en-US" sz="1600" dirty="0" err="1" smtClean="0">
                <a:latin typeface="Courier10 BT" pitchFamily="49" charset="0"/>
              </a:rPr>
              <a:t>DigitalBook</a:t>
            </a:r>
            <a:r>
              <a:rPr lang="en-US" sz="1600" dirty="0" smtClean="0">
                <a:latin typeface="Courier10 BT" pitchFamily="49" charset="0"/>
              </a:rPr>
              <a:t> () {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  // other code</a:t>
            </a: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0" lvl="2">
              <a:buNone/>
            </a:pPr>
            <a:r>
              <a:rPr lang="en-US" sz="1600" b="1" dirty="0" smtClean="0">
                <a:latin typeface="Courier10 BT" pitchFamily="49" charset="0"/>
              </a:rPr>
              <a:t>  public void </a:t>
            </a:r>
            <a:r>
              <a:rPr lang="en-US" sz="1600" b="1" dirty="0" err="1" smtClean="0">
                <a:latin typeface="Courier10 BT" pitchFamily="49" charset="0"/>
              </a:rPr>
              <a:t>nextPage</a:t>
            </a:r>
            <a:r>
              <a:rPr lang="en-US" sz="1600" b="1" dirty="0" smtClean="0">
                <a:latin typeface="Courier10 BT" pitchFamily="49" charset="0"/>
              </a:rPr>
              <a:t>() {</a:t>
            </a:r>
            <a:endParaRPr lang="en-US" sz="1600" dirty="0" smtClean="0">
              <a:latin typeface="Courier10 BT" pitchFamily="49" charset="0"/>
            </a:endParaRPr>
          </a:p>
          <a:p>
            <a:pPr marL="0" lvl="2">
              <a:buNone/>
            </a:pPr>
            <a:r>
              <a:rPr lang="en-US" sz="1600" b="1" dirty="0" smtClean="0">
                <a:latin typeface="Courier10 BT" pitchFamily="49" charset="0"/>
              </a:rPr>
              <a:t>    // code to display the next page of book</a:t>
            </a:r>
            <a:endParaRPr lang="en-US" sz="1600" dirty="0" smtClean="0">
              <a:latin typeface="Courier10 BT" pitchFamily="49" charset="0"/>
            </a:endParaRPr>
          </a:p>
          <a:p>
            <a:pPr marL="0" lvl="2">
              <a:buNone/>
            </a:pPr>
            <a:r>
              <a:rPr lang="en-US" sz="1600" b="1" dirty="0" smtClean="0">
                <a:latin typeface="Courier10 BT" pitchFamily="49" charset="0"/>
              </a:rPr>
              <a:t>  }</a:t>
            </a:r>
            <a:endParaRPr lang="en-US" sz="1600" dirty="0" smtClean="0">
              <a:latin typeface="Courier10 BT" pitchFamily="49" charset="0"/>
            </a:endParaRPr>
          </a:p>
          <a:p>
            <a:pPr marL="0" lvl="2">
              <a:buNone/>
            </a:pPr>
            <a:r>
              <a:rPr lang="en-US" sz="1600" dirty="0" smtClean="0">
                <a:latin typeface="Courier10 BT" pitchFamily="49" charset="0"/>
              </a:rPr>
              <a:t>};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Extending an Existing Class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 two constructors to </a:t>
            </a:r>
            <a:r>
              <a:rPr lang="en-US" sz="1800" dirty="0" err="1" smtClean="0">
                <a:latin typeface="Courier10 BT" pitchFamily="49" charset="0"/>
              </a:rPr>
              <a:t>DigitalBook</a:t>
            </a:r>
            <a:r>
              <a:rPr lang="en-US" sz="1800" dirty="0" smtClean="0"/>
              <a:t>: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Which </a:t>
            </a:r>
            <a:r>
              <a:rPr lang="en-US" sz="1800" dirty="0" smtClean="0"/>
              <a:t>constructor is called?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4102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  <a:latin typeface="Courier10 BT" pitchFamily="49" charset="0"/>
              </a:rPr>
              <a:t>DigitalBook</a:t>
            </a:r>
            <a:r>
              <a:rPr lang="en-US" sz="1400" dirty="0" smtClean="0">
                <a:solidFill>
                  <a:srgbClr val="7030A0"/>
                </a:solidFill>
                <a:latin typeface="Courier10 BT" pitchFamily="49" charset="0"/>
              </a:rPr>
              <a:t>(int) </a:t>
            </a:r>
            <a:r>
              <a:rPr lang="en-US" sz="1400" dirty="0" smtClean="0">
                <a:solidFill>
                  <a:srgbClr val="7030A0"/>
                </a:solidFill>
              </a:rPr>
              <a:t>constructor is called.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676400"/>
            <a:ext cx="4038600" cy="31085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indent="66675">
              <a:buNone/>
            </a:pPr>
            <a:r>
              <a:rPr lang="en-US" sz="1400" dirty="0" smtClean="0">
                <a:latin typeface="Courier10 BT" pitchFamily="49" charset="0"/>
              </a:rPr>
              <a:t>public abstract class </a:t>
            </a:r>
            <a:r>
              <a:rPr lang="en-US" sz="1400" dirty="0" err="1" smtClean="0">
                <a:latin typeface="Courier10 BT" pitchFamily="49" charset="0"/>
              </a:rPr>
              <a:t>DigitalBook</a:t>
            </a:r>
            <a:r>
              <a:rPr lang="en-US" sz="1400" dirty="0" smtClean="0">
                <a:latin typeface="Courier10 BT" pitchFamily="49" charset="0"/>
              </a:rPr>
              <a:t> {</a:t>
            </a:r>
          </a:p>
          <a:p>
            <a:pPr marL="0" lvl="1" indent="66675">
              <a:buNone/>
            </a:pPr>
            <a:r>
              <a:rPr lang="en-US" sz="1400" dirty="0" smtClean="0">
                <a:latin typeface="Courier10 BT" pitchFamily="49" charset="0"/>
              </a:rPr>
              <a:t>  // size of memory to hold data in Mega Bytes</a:t>
            </a:r>
          </a:p>
          <a:p>
            <a:pPr marL="0" lvl="1" indent="66675">
              <a:buNone/>
            </a:pPr>
            <a:r>
              <a:rPr lang="en-US" sz="1400" dirty="0" smtClean="0">
                <a:latin typeface="Courier10 BT" pitchFamily="49" charset="0"/>
              </a:rPr>
              <a:t> </a:t>
            </a:r>
            <a:r>
              <a:rPr lang="en-US" sz="1400" b="1" dirty="0" smtClean="0">
                <a:latin typeface="Courier10 BT" pitchFamily="49" charset="0"/>
              </a:rPr>
              <a:t> int </a:t>
            </a:r>
            <a:r>
              <a:rPr lang="en-US" sz="1400" b="1" dirty="0" err="1" smtClean="0">
                <a:latin typeface="Courier10 BT" pitchFamily="49" charset="0"/>
              </a:rPr>
              <a:t>memorySize</a:t>
            </a:r>
            <a:r>
              <a:rPr lang="en-US" sz="1400" b="1" dirty="0" smtClean="0">
                <a:latin typeface="Courier10 BT" pitchFamily="49" charset="0"/>
              </a:rPr>
              <a:t>;  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 </a:t>
            </a:r>
            <a:r>
              <a:rPr lang="en-US" sz="1400" b="1" dirty="0" err="1" smtClean="0">
                <a:latin typeface="Courier10 BT" pitchFamily="49" charset="0"/>
              </a:rPr>
              <a:t>DigitalBook</a:t>
            </a:r>
            <a:r>
              <a:rPr lang="en-US" sz="1400" b="1" dirty="0" smtClean="0">
                <a:latin typeface="Courier10 BT" pitchFamily="49" charset="0"/>
              </a:rPr>
              <a:t>() {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   this(256);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 }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 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 </a:t>
            </a:r>
            <a:r>
              <a:rPr lang="en-US" sz="1400" b="1" dirty="0" err="1" smtClean="0">
                <a:latin typeface="Courier10 BT" pitchFamily="49" charset="0"/>
              </a:rPr>
              <a:t>DigitalBook</a:t>
            </a:r>
            <a:r>
              <a:rPr lang="en-US" sz="1400" b="1" dirty="0" smtClean="0">
                <a:latin typeface="Courier10 BT" pitchFamily="49" charset="0"/>
              </a:rPr>
              <a:t>(int size) {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   </a:t>
            </a:r>
            <a:r>
              <a:rPr lang="en-US" sz="1400" b="1" dirty="0" err="1" smtClean="0">
                <a:latin typeface="Courier10 BT" pitchFamily="49" charset="0"/>
              </a:rPr>
              <a:t>memorySize</a:t>
            </a:r>
            <a:r>
              <a:rPr lang="en-US" sz="1400" b="1" dirty="0" smtClean="0">
                <a:latin typeface="Courier10 BT" pitchFamily="49" charset="0"/>
              </a:rPr>
              <a:t> = size;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  }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b="1" dirty="0" smtClean="0">
                <a:latin typeface="Courier10 BT" pitchFamily="49" charset="0"/>
              </a:rPr>
              <a:t> </a:t>
            </a:r>
            <a:endParaRPr lang="en-US" sz="1400" dirty="0" smtClean="0">
              <a:latin typeface="Courier10 BT" pitchFamily="49" charset="0"/>
            </a:endParaRPr>
          </a:p>
          <a:p>
            <a:pPr marL="0" lvl="1" indent="66675">
              <a:buNone/>
            </a:pPr>
            <a:r>
              <a:rPr lang="en-US" sz="1400" dirty="0" smtClean="0">
                <a:latin typeface="Courier10 BT" pitchFamily="49" charset="0"/>
              </a:rPr>
              <a:t>// other code</a:t>
            </a:r>
          </a:p>
          <a:p>
            <a:pPr marL="0" lvl="1" indent="66675">
              <a:buNone/>
            </a:pPr>
            <a:r>
              <a:rPr lang="en-US" sz="1400" dirty="0" smtClean="0">
                <a:latin typeface="Courier10 BT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5257800"/>
            <a:ext cx="4038600" cy="11695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400" dirty="0" err="1" smtClean="0">
                <a:latin typeface="Courier10 BT" pitchFamily="49" charset="0"/>
              </a:rPr>
              <a:t>DigitalBook</a:t>
            </a:r>
            <a:r>
              <a:rPr lang="en-US" sz="1400" dirty="0" smtClean="0">
                <a:latin typeface="Courier10 BT" pitchFamily="49" charset="0"/>
              </a:rPr>
              <a:t> book = </a:t>
            </a:r>
            <a:r>
              <a:rPr lang="en-US" sz="1400" b="1" dirty="0" smtClean="0">
                <a:latin typeface="Courier10 BT" pitchFamily="49" charset="0"/>
              </a:rPr>
              <a:t>new </a:t>
            </a:r>
            <a:r>
              <a:rPr lang="en-US" sz="1400" b="1" dirty="0" err="1" smtClean="0">
                <a:latin typeface="Courier10 BT" pitchFamily="49" charset="0"/>
              </a:rPr>
              <a:t>DigitalBook</a:t>
            </a:r>
            <a:r>
              <a:rPr lang="en-US" sz="1400" b="1" dirty="0" smtClean="0">
                <a:latin typeface="Courier10 BT" pitchFamily="49" charset="0"/>
              </a:rPr>
              <a:t>(1024)</a:t>
            </a:r>
            <a:r>
              <a:rPr lang="en-US" sz="1400" dirty="0" smtClean="0">
                <a:latin typeface="Courier10 BT" pitchFamily="49" charset="0"/>
              </a:rPr>
              <a:t> { 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public void </a:t>
            </a:r>
            <a:r>
              <a:rPr lang="en-US" sz="1400" dirty="0" err="1" smtClean="0">
                <a:latin typeface="Courier10 BT" pitchFamily="49" charset="0"/>
              </a:rPr>
              <a:t>nextPage</a:t>
            </a:r>
            <a:r>
              <a:rPr lang="en-US" sz="1400" dirty="0" smtClean="0">
                <a:latin typeface="Courier10 BT" pitchFamily="49" charset="0"/>
              </a:rPr>
              <a:t>(){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  // code to display the next page of book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4763" lvl="1">
              <a:buNone/>
            </a:pPr>
            <a:r>
              <a:rPr lang="en-US" sz="1400" dirty="0" smtClean="0">
                <a:latin typeface="Courier10 BT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Implementing an Existing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It is necessary for the anonymous class to implement all the methods in the interface.</a:t>
            </a:r>
          </a:p>
          <a:p>
            <a:r>
              <a:rPr lang="en-US" dirty="0" smtClean="0"/>
              <a:t> Example:</a:t>
            </a:r>
          </a:p>
          <a:p>
            <a:pPr lvl="1"/>
            <a:r>
              <a:rPr lang="en-US" sz="1800" dirty="0" smtClean="0"/>
              <a:t>An anonymous class that implements the interface </a:t>
            </a:r>
            <a:r>
              <a:rPr lang="en-US" sz="1600" dirty="0" smtClean="0">
                <a:latin typeface="Courier10 BT" pitchFamily="49" charset="0"/>
              </a:rPr>
              <a:t>Bounce</a:t>
            </a:r>
            <a:r>
              <a:rPr lang="en-US" sz="1800" dirty="0" smtClean="0"/>
              <a:t> (containing method </a:t>
            </a:r>
            <a:r>
              <a:rPr lang="en-US" sz="1600" dirty="0" smtClean="0">
                <a:latin typeface="Courier10 BT" pitchFamily="49" charset="0"/>
              </a:rPr>
              <a:t>bounce</a:t>
            </a:r>
            <a:r>
              <a:rPr lang="en-US" sz="1800" dirty="0" smtClean="0"/>
              <a:t>):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1800" dirty="0" smtClean="0"/>
              <a:t>A reference variable can be assigned to the object that is created: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429000"/>
            <a:ext cx="3733800" cy="11695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1913" lvl="2">
              <a:buNone/>
            </a:pPr>
            <a:r>
              <a:rPr lang="en-US" sz="1400" b="1" dirty="0" smtClean="0">
                <a:latin typeface="Courier10 BT" pitchFamily="49" charset="0"/>
              </a:rPr>
              <a:t>new Bounce() </a:t>
            </a:r>
            <a:r>
              <a:rPr lang="en-US" sz="1400" dirty="0" smtClean="0">
                <a:latin typeface="Courier10 BT" pitchFamily="49" charset="0"/>
              </a:rPr>
              <a:t>{</a:t>
            </a:r>
          </a:p>
          <a:p>
            <a:pPr marL="61913" lvl="2">
              <a:buNone/>
            </a:pPr>
            <a:r>
              <a:rPr lang="en-US" sz="1400" dirty="0" smtClean="0">
                <a:latin typeface="Courier10 BT" pitchFamily="49" charset="0"/>
              </a:rPr>
              <a:t>  public void bounce() { </a:t>
            </a:r>
          </a:p>
          <a:p>
            <a:pPr marL="61913" lvl="2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("Jump up and down"); </a:t>
            </a:r>
          </a:p>
          <a:p>
            <a:pPr marL="61913" lvl="2">
              <a:buNone/>
            </a:pPr>
            <a:r>
              <a:rPr lang="en-US" sz="1400" dirty="0" smtClean="0">
                <a:latin typeface="Courier10 BT" pitchFamily="49" charset="0"/>
              </a:rPr>
              <a:t>  }</a:t>
            </a:r>
          </a:p>
          <a:p>
            <a:pPr marL="61913" lvl="2">
              <a:buNone/>
            </a:pPr>
            <a:r>
              <a:rPr lang="en-US" sz="1400" b="1" dirty="0" smtClean="0">
                <a:latin typeface="Courier10 BT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4953000"/>
            <a:ext cx="3810000" cy="11695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sz="1400" b="1" dirty="0" smtClean="0">
                <a:latin typeface="Courier10 BT" pitchFamily="49" charset="0"/>
              </a:rPr>
              <a:t>Bounce trampoline =</a:t>
            </a:r>
            <a:r>
              <a:rPr lang="en-US" sz="1400" dirty="0" smtClean="0">
                <a:latin typeface="Courier10 BT" pitchFamily="49" charset="0"/>
              </a:rPr>
              <a:t> new Bounce() {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public void bounce() { 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  </a:t>
            </a:r>
            <a:r>
              <a:rPr lang="en-US" sz="1400" dirty="0" err="1" smtClean="0">
                <a:latin typeface="Courier10 BT" pitchFamily="49" charset="0"/>
              </a:rPr>
              <a:t>System.out.println</a:t>
            </a:r>
            <a:r>
              <a:rPr lang="en-US" sz="1400" dirty="0" smtClean="0">
                <a:latin typeface="Courier10 BT" pitchFamily="49" charset="0"/>
              </a:rPr>
              <a:t>("Jump up and down"); 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   }</a:t>
            </a:r>
          </a:p>
          <a:p>
            <a:pPr marL="0" lvl="2">
              <a:buNone/>
            </a:pPr>
            <a:r>
              <a:rPr lang="en-US" sz="1400" dirty="0" smtClean="0">
                <a:latin typeface="Courier10 BT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Anonymous Class by Implementing an Existing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anonymous class can access fields and methods of its enclosing class, and those inherited from its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anonymous class can also access local final variables and final parameters of the method in which it is defined.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discussed:</a:t>
            </a:r>
          </a:p>
          <a:p>
            <a:pPr lvl="1"/>
            <a:r>
              <a:rPr lang="en-US" dirty="0" smtClean="0"/>
              <a:t>A class can implement an interface by defining all the methods in that interface. </a:t>
            </a:r>
          </a:p>
          <a:p>
            <a:pPr lvl="1"/>
            <a:r>
              <a:rPr lang="en-US" dirty="0" smtClean="0"/>
              <a:t>An existing interface can be extended to create a new one. </a:t>
            </a:r>
          </a:p>
          <a:p>
            <a:pPr lvl="1"/>
            <a:r>
              <a:rPr lang="en-US" dirty="0" smtClean="0"/>
              <a:t>An interface also represents a data type, and it can be used for the type of parameters in methods. </a:t>
            </a:r>
          </a:p>
          <a:p>
            <a:pPr lvl="1"/>
            <a:r>
              <a:rPr lang="en-US" dirty="0" smtClean="0"/>
              <a:t>Nested classes are of two types: static and inner.</a:t>
            </a:r>
          </a:p>
          <a:p>
            <a:pPr lvl="1"/>
            <a:r>
              <a:rPr lang="en-US" dirty="0" smtClean="0"/>
              <a:t> Only a single instance of a static nested class can be created, and it is shared by all of the instances of the enclosing class. </a:t>
            </a:r>
          </a:p>
          <a:p>
            <a:pPr lvl="1"/>
            <a:r>
              <a:rPr lang="en-US" dirty="0" smtClean="0"/>
              <a:t>An inner class is different in that each instance of the enclosing class contains a separate instance of the inner class. </a:t>
            </a:r>
          </a:p>
          <a:p>
            <a:r>
              <a:rPr lang="en-US" dirty="0" smtClean="0"/>
              <a:t>What’s next:</a:t>
            </a:r>
          </a:p>
          <a:p>
            <a:pPr lvl="1"/>
            <a:r>
              <a:rPr lang="en-US" dirty="0" smtClean="0"/>
              <a:t>GUI programming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>
              <a:latin typeface="Courier10 BT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sz="2000" dirty="0" smtClean="0">
                <a:latin typeface="Courier10 BT" pitchFamily="49" charset="0"/>
              </a:rPr>
              <a:t>Rotatable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209800"/>
            <a:ext cx="5029200" cy="1815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public interface Rotatable {</a:t>
            </a:r>
          </a:p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  int </a:t>
            </a:r>
            <a:r>
              <a:rPr lang="en-US" sz="1600" dirty="0" err="1" smtClean="0">
                <a:latin typeface="Courier10 BT" pitchFamily="49" charset="0"/>
              </a:rPr>
              <a:t>SECONDS_PER_MINUTE</a:t>
            </a:r>
            <a:r>
              <a:rPr lang="en-US" sz="1600" dirty="0" smtClean="0">
                <a:latin typeface="Courier10 BT" pitchFamily="49" charset="0"/>
              </a:rPr>
              <a:t> = 60; // constant field</a:t>
            </a:r>
          </a:p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  </a:t>
            </a:r>
          </a:p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  // abstract methods</a:t>
            </a:r>
          </a:p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  double </a:t>
            </a:r>
            <a:r>
              <a:rPr lang="en-US" sz="1600" dirty="0" err="1" smtClean="0">
                <a:latin typeface="Courier10 BT" pitchFamily="49" charset="0"/>
              </a:rPr>
              <a:t>angularSpeed</a:t>
            </a:r>
            <a:r>
              <a:rPr lang="en-US" sz="1600" dirty="0" smtClean="0">
                <a:latin typeface="Courier10 BT" pitchFamily="49" charset="0"/>
              </a:rPr>
              <a:t>(); </a:t>
            </a:r>
          </a:p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  void rotate(double </a:t>
            </a:r>
            <a:r>
              <a:rPr lang="en-US" sz="1600" dirty="0" err="1" smtClean="0">
                <a:latin typeface="Courier10 BT" pitchFamily="49" charset="0"/>
              </a:rPr>
              <a:t>angularSpeed</a:t>
            </a:r>
            <a:r>
              <a:rPr lang="en-US" sz="1600" dirty="0" smtClean="0">
                <a:latin typeface="Courier10 BT" pitchFamily="49" charset="0"/>
              </a:rPr>
              <a:t>);	 </a:t>
            </a:r>
          </a:p>
          <a:p>
            <a:pPr marL="66675" lvl="1">
              <a:buNone/>
              <a:tabLst>
                <a:tab pos="0" algn="l"/>
                <a:tab pos="112713" algn="l"/>
              </a:tabLst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errors in the interface declaration below:</a:t>
            </a:r>
          </a:p>
          <a:p>
            <a:pPr lvl="1">
              <a:buNone/>
            </a:pPr>
            <a:endParaRPr lang="en-US" sz="1600" dirty="0" smtClean="0">
              <a:solidFill>
                <a:schemeClr val="tx1"/>
              </a:solidFill>
              <a:latin typeface="Courier10 BT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3886200" cy="28007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interface </a:t>
            </a:r>
            <a:r>
              <a:rPr lang="en-US" sz="1600" dirty="0" err="1" smtClean="0">
                <a:latin typeface="Courier10 BT" pitchFamily="49" charset="0"/>
              </a:rPr>
              <a:t>NewInterface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final float ALPHA = </a:t>
            </a:r>
            <a:r>
              <a:rPr lang="en-US" sz="1600" dirty="0" err="1" smtClean="0">
                <a:latin typeface="Courier10 BT" pitchFamily="49" charset="0"/>
              </a:rPr>
              <a:t>5.5f</a:t>
            </a:r>
            <a:r>
              <a:rPr lang="en-US" sz="1600" dirty="0" smtClean="0">
                <a:latin typeface="Courier10 BT" pitchFamily="49" charset="0"/>
              </a:rPr>
              <a:t>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private float BETA = </a:t>
            </a:r>
            <a:r>
              <a:rPr lang="en-US" sz="1600" dirty="0" err="1" smtClean="0">
                <a:latin typeface="Courier10 BT" pitchFamily="49" charset="0"/>
              </a:rPr>
              <a:t>1.2f</a:t>
            </a:r>
            <a:r>
              <a:rPr lang="en-US" sz="1600" dirty="0" smtClean="0">
                <a:latin typeface="Courier10 BT" pitchFamily="49" charset="0"/>
              </a:rPr>
              <a:t>;   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// methods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private void </a:t>
            </a:r>
            <a:r>
              <a:rPr lang="en-US" sz="1600" dirty="0" err="1" smtClean="0">
                <a:latin typeface="Courier10 BT" pitchFamily="49" charset="0"/>
              </a:rPr>
              <a:t>method1</a:t>
            </a:r>
            <a:r>
              <a:rPr lang="en-US" sz="1600" dirty="0" smtClean="0">
                <a:latin typeface="Courier10 BT" pitchFamily="49" charset="0"/>
              </a:rPr>
              <a:t>(int </a:t>
            </a:r>
            <a:r>
              <a:rPr lang="en-US" sz="1600" dirty="0" err="1" smtClean="0">
                <a:latin typeface="Courier10 BT" pitchFamily="49" charset="0"/>
              </a:rPr>
              <a:t>i</a:t>
            </a:r>
            <a:r>
              <a:rPr lang="en-US" sz="1600" dirty="0" smtClean="0">
                <a:latin typeface="Courier10 BT" pitchFamily="49" charset="0"/>
              </a:rPr>
              <a:t>);  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void </a:t>
            </a:r>
            <a:r>
              <a:rPr lang="en-US" sz="1600" dirty="0" err="1" smtClean="0">
                <a:latin typeface="Courier10 BT" pitchFamily="49" charset="0"/>
              </a:rPr>
              <a:t>method2</a:t>
            </a:r>
            <a:r>
              <a:rPr lang="en-US" sz="1600" dirty="0" smtClean="0">
                <a:latin typeface="Courier10 BT" pitchFamily="49" charset="0"/>
              </a:rPr>
              <a:t>(int);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public static int </a:t>
            </a:r>
            <a:r>
              <a:rPr lang="en-US" sz="1600" dirty="0" err="1" smtClean="0">
                <a:latin typeface="Courier10 BT" pitchFamily="49" charset="0"/>
              </a:rPr>
              <a:t>method3</a:t>
            </a:r>
            <a:r>
              <a:rPr lang="en-US" sz="1600" dirty="0" smtClean="0">
                <a:latin typeface="Courier10 BT" pitchFamily="49" charset="0"/>
              </a:rPr>
              <a:t>(float j);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int </a:t>
            </a:r>
            <a:r>
              <a:rPr lang="en-US" sz="1600" dirty="0" err="1" smtClean="0">
                <a:latin typeface="Courier10 BT" pitchFamily="49" charset="0"/>
              </a:rPr>
              <a:t>method4</a:t>
            </a:r>
            <a:r>
              <a:rPr lang="en-US" sz="1600" dirty="0" smtClean="0">
                <a:latin typeface="Courier10 BT" pitchFamily="49" charset="0"/>
              </a:rPr>
              <a:t>(float k);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  public abstract </a:t>
            </a:r>
            <a:r>
              <a:rPr lang="en-US" sz="1600" dirty="0" err="1" smtClean="0">
                <a:latin typeface="Courier10 BT" pitchFamily="49" charset="0"/>
              </a:rPr>
              <a:t>method5</a:t>
            </a:r>
            <a:r>
              <a:rPr lang="en-US" sz="1600" dirty="0" smtClean="0">
                <a:latin typeface="Courier10 BT" pitchFamily="49" charset="0"/>
              </a:rPr>
              <a:t>();	</a:t>
            </a:r>
          </a:p>
          <a:p>
            <a:pPr marL="66675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  <a:endParaRPr lang="en-US" sz="1600" dirty="0">
              <a:latin typeface="Courier10 BT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Palette: The </a:t>
            </a:r>
            <a:r>
              <a:rPr lang="en-US" dirty="0" err="1" smtClean="0">
                <a:latin typeface="Courier10 BT" pitchFamily="49" charset="0"/>
              </a:rPr>
              <a:t>ColorMixable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 behavior called “color mixable”, which is the ability to mix colors to make new colors: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514600"/>
            <a:ext cx="3124200" cy="1815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import java.awt.*;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 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public interface </a:t>
            </a:r>
            <a:r>
              <a:rPr lang="en-US" sz="1600" dirty="0" err="1" smtClean="0">
                <a:latin typeface="Courier10 BT" pitchFamily="49" charset="0"/>
              </a:rPr>
              <a:t>ColorMixable</a:t>
            </a:r>
            <a:r>
              <a:rPr lang="en-US" sz="1600" dirty="0" smtClean="0">
                <a:latin typeface="Courier10 BT" pitchFamily="49" charset="0"/>
              </a:rPr>
              <a:t> {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void </a:t>
            </a:r>
            <a:r>
              <a:rPr lang="en-US" sz="1600" dirty="0" err="1" smtClean="0">
                <a:latin typeface="Courier10 BT" pitchFamily="49" charset="0"/>
              </a:rPr>
              <a:t>setColor</a:t>
            </a:r>
            <a:r>
              <a:rPr lang="en-US" sz="1600" dirty="0" smtClean="0">
                <a:latin typeface="Courier10 BT" pitchFamily="49" charset="0"/>
              </a:rPr>
              <a:t>(Color c);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void </a:t>
            </a:r>
            <a:r>
              <a:rPr lang="en-US" sz="1600" dirty="0" err="1" smtClean="0">
                <a:latin typeface="Courier10 BT" pitchFamily="49" charset="0"/>
              </a:rPr>
              <a:t>mixColor</a:t>
            </a:r>
            <a:r>
              <a:rPr lang="en-US" sz="1600" dirty="0" smtClean="0">
                <a:latin typeface="Courier10 BT" pitchFamily="49" charset="0"/>
              </a:rPr>
              <a:t>(Color c);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  Color </a:t>
            </a:r>
            <a:r>
              <a:rPr lang="en-US" sz="1600" dirty="0" err="1" smtClean="0">
                <a:latin typeface="Courier10 BT" pitchFamily="49" charset="0"/>
              </a:rPr>
              <a:t>getColor</a:t>
            </a:r>
            <a:r>
              <a:rPr lang="en-US" sz="1600" dirty="0" smtClean="0">
                <a:latin typeface="Courier10 BT" pitchFamily="49" charset="0"/>
              </a:rPr>
              <a:t>();</a:t>
            </a:r>
          </a:p>
          <a:p>
            <a:pPr marL="4763" lvl="1">
              <a:buNone/>
            </a:pPr>
            <a:r>
              <a:rPr lang="en-US" sz="1600" dirty="0" smtClean="0">
                <a:latin typeface="Courier10 BT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important points to remember:</a:t>
            </a:r>
          </a:p>
          <a:p>
            <a:pPr lvl="1"/>
            <a:r>
              <a:rPr lang="en-US" dirty="0" smtClean="0"/>
              <a:t>A class that implements an interface must provide the body for </a:t>
            </a:r>
            <a:r>
              <a:rPr lang="en-US" i="1" dirty="0" smtClean="0"/>
              <a:t>all</a:t>
            </a:r>
            <a:r>
              <a:rPr lang="en-US" dirty="0" smtClean="0"/>
              <a:t> the methods in that interface; otherwise, the class must be declared abstract. </a:t>
            </a:r>
          </a:p>
          <a:p>
            <a:pPr lvl="1"/>
            <a:r>
              <a:rPr lang="en-US" dirty="0" smtClean="0"/>
              <a:t>A class that implements an interface can use the constant fields in the interface as if they were defined in the class itself.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8 Interfaces and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4FBCB832-F407-431A-BE08-B640AFF97906}" type="slidenum">
              <a:rPr lang="en-US" smtClean="0"/>
              <a:pPr algn="l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10394</TotalTime>
  <Words>3897</Words>
  <Application>Microsoft Macintosh PowerPoint</Application>
  <PresentationFormat>On-screen Show (4:3)</PresentationFormat>
  <Paragraphs>732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Outline</vt:lpstr>
      <vt:lpstr>What are Interfaces?</vt:lpstr>
      <vt:lpstr>Example of an Interface</vt:lpstr>
      <vt:lpstr>Defining an Interface</vt:lpstr>
      <vt:lpstr>Example</vt:lpstr>
      <vt:lpstr>Exercise</vt:lpstr>
      <vt:lpstr>Palette: The ColorMixable Interface</vt:lpstr>
      <vt:lpstr>Using an Interface</vt:lpstr>
      <vt:lpstr>Using an Interface continued</vt:lpstr>
      <vt:lpstr>Using an Interface continued</vt:lpstr>
      <vt:lpstr>Palette: The ColoredEllipse Class</vt:lpstr>
      <vt:lpstr>Palette: The ColoredEllipse Class continued</vt:lpstr>
      <vt:lpstr>Palette: The ColoredRectangle Class</vt:lpstr>
      <vt:lpstr>Diagram Showing the Classes and Interfaces in the Palette Program</vt:lpstr>
      <vt:lpstr>Differences Between Interfaces and Abstract Classes</vt:lpstr>
      <vt:lpstr>Using Multiple Interfaces</vt:lpstr>
      <vt:lpstr>Using Multiple Interfaces continued</vt:lpstr>
      <vt:lpstr>An Interface as a Data Type</vt:lpstr>
      <vt:lpstr>Casting Interface Types</vt:lpstr>
      <vt:lpstr>Casting Interface Types continued</vt:lpstr>
      <vt:lpstr>Exercise</vt:lpstr>
      <vt:lpstr>The instanceOf Keyword</vt:lpstr>
      <vt:lpstr>The instanceOf Keyword continued</vt:lpstr>
      <vt:lpstr>The instanceOf Keyword continued</vt:lpstr>
      <vt:lpstr>Extending an Interface</vt:lpstr>
      <vt:lpstr>Pre-defined Interfaces</vt:lpstr>
      <vt:lpstr>The Shape Interface</vt:lpstr>
      <vt:lpstr>The Collection Interface</vt:lpstr>
      <vt:lpstr>The EventListener Interface</vt:lpstr>
      <vt:lpstr>The MouseListener Interface</vt:lpstr>
      <vt:lpstr>The MouseListener Interface continued</vt:lpstr>
      <vt:lpstr>The WindowListener and KeyListener Interfaces</vt:lpstr>
      <vt:lpstr>The Runnable Interface</vt:lpstr>
      <vt:lpstr>Nested Interfaces</vt:lpstr>
      <vt:lpstr>Nested Classes</vt:lpstr>
      <vt:lpstr>Nested Classes continued</vt:lpstr>
      <vt:lpstr>Static Nested Classes</vt:lpstr>
      <vt:lpstr>Example of a Static Nested Class</vt:lpstr>
      <vt:lpstr>Static Nested Classes continued</vt:lpstr>
      <vt:lpstr>Exercise</vt:lpstr>
      <vt:lpstr>Public Static Nested Classes</vt:lpstr>
      <vt:lpstr>Inner Classes</vt:lpstr>
      <vt:lpstr>Inner Classes continued</vt:lpstr>
      <vt:lpstr>Exercise</vt:lpstr>
      <vt:lpstr>Palette: Class Palette</vt:lpstr>
      <vt:lpstr>Palette: Class Palette continued</vt:lpstr>
      <vt:lpstr>Palette: Class Palette continued</vt:lpstr>
      <vt:lpstr>Anonymous Classes</vt:lpstr>
      <vt:lpstr>Creating an Anonymous Class by Extending an Existing Class</vt:lpstr>
      <vt:lpstr>Creating an Anonymous Class by Extending an Existing Class (continued)</vt:lpstr>
      <vt:lpstr>Creating an Anonymous Class by Extending an Existing Class continued</vt:lpstr>
      <vt:lpstr>Creating an Anonymous Class by Extending an Existing Class continued</vt:lpstr>
      <vt:lpstr>Creating an Anonymous Class by Extending an Existing Class continued</vt:lpstr>
      <vt:lpstr>Creating an Anonymous Class by Extending an Existing Class continued</vt:lpstr>
      <vt:lpstr>Creating an Anonymous Class by Implementing an Existing Interface</vt:lpstr>
      <vt:lpstr>Creating an Anonymous Class by Implementing an Existing Interface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Rohan Grover</dc:creator>
  <cp:lastModifiedBy>Radhika Grover</cp:lastModifiedBy>
  <cp:revision>642</cp:revision>
  <dcterms:created xsi:type="dcterms:W3CDTF">2011-04-25T17:55:20Z</dcterms:created>
  <dcterms:modified xsi:type="dcterms:W3CDTF">2011-10-09T00:19:28Z</dcterms:modified>
</cp:coreProperties>
</file>