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314" r:id="rId3"/>
    <p:sldId id="317" r:id="rId4"/>
    <p:sldId id="318" r:id="rId5"/>
    <p:sldId id="315" r:id="rId6"/>
    <p:sldId id="316" r:id="rId7"/>
    <p:sldId id="319" r:id="rId8"/>
    <p:sldId id="321" r:id="rId9"/>
    <p:sldId id="323" r:id="rId10"/>
    <p:sldId id="324" r:id="rId11"/>
    <p:sldId id="322" r:id="rId12"/>
    <p:sldId id="344" r:id="rId13"/>
    <p:sldId id="34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8" r:id="rId25"/>
    <p:sldId id="336" r:id="rId26"/>
    <p:sldId id="339" r:id="rId27"/>
    <p:sldId id="341" r:id="rId28"/>
    <p:sldId id="340" r:id="rId29"/>
    <p:sldId id="342" r:id="rId30"/>
    <p:sldId id="343" r:id="rId31"/>
    <p:sldId id="31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FEC2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201" autoAdjust="0"/>
    <p:restoredTop sz="94660"/>
  </p:normalViewPr>
  <p:slideViewPr>
    <p:cSldViewPr>
      <p:cViewPr>
        <p:scale>
          <a:sx n="100" d="100"/>
          <a:sy n="100" d="100"/>
        </p:scale>
        <p:origin x="-20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4CDFF-9C41-46A8-83FF-456713E441B1}" type="datetimeFigureOut">
              <a:rPr lang="en-US" smtClean="0"/>
              <a:pPr/>
              <a:t>10/9/11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40DD5-BF2C-40BA-AB25-7FD1CB6182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6C0-2E0C-420A-B4D2-0432557B4DD9}" type="datetime1">
              <a:rPr lang="en-US" smtClean="0"/>
              <a:t>10/9/11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A5DC-2149-47BC-9BB6-1FD6FCBE51D8}" type="datetime1">
              <a:rPr lang="en-US" smtClean="0"/>
              <a:t>10/9/11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EDFD-6132-4213-937B-EE008A227F53}" type="datetime1">
              <a:rPr lang="en-US" smtClean="0"/>
              <a:t>10/9/11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defRPr sz="2200" b="0">
                <a:solidFill>
                  <a:srgbClr val="002060"/>
                </a:solidFill>
                <a:latin typeface="+mn-lt"/>
                <a:ea typeface="Verdana" pitchFamily="34" charset="0"/>
                <a:cs typeface="Arial" pitchFamily="34" charset="0"/>
              </a:defRPr>
            </a:lvl1pPr>
            <a:lvl2pPr>
              <a:spcBef>
                <a:spcPts val="400"/>
              </a:spcBef>
              <a:spcAft>
                <a:spcPts val="0"/>
              </a:spcAft>
              <a:defRPr sz="2000">
                <a:solidFill>
                  <a:schemeClr val="accent2">
                    <a:lumMod val="75000"/>
                  </a:schemeClr>
                </a:solidFill>
                <a:latin typeface="+mn-lt"/>
                <a:ea typeface="Verdana" pitchFamily="34" charset="0"/>
                <a:cs typeface="Arial" pitchFamily="34" charset="0"/>
              </a:defRPr>
            </a:lvl2pPr>
            <a:lvl3pPr>
              <a:spcBef>
                <a:spcPts val="400"/>
              </a:spcBef>
              <a:spcAft>
                <a:spcPts val="0"/>
              </a:spcAft>
              <a:defRPr sz="1800">
                <a:latin typeface="+mn-lt"/>
                <a:ea typeface="Verdana" pitchFamily="34" charset="0"/>
                <a:cs typeface="Arial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178B-8972-4290-817B-3A154DBE685E}" type="datetime1">
              <a:rPr lang="en-US" smtClean="0"/>
              <a:t>10/9/11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E481-F452-43A9-BF25-29C80ABE749F}" type="datetime1">
              <a:rPr lang="en-US" smtClean="0"/>
              <a:t>10/9/11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0BE9-15A4-48FC-AA97-872B6A5E4570}" type="datetime1">
              <a:rPr lang="en-US" smtClean="0"/>
              <a:t>10/9/11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E375-B930-49FB-A5BD-1E67E8A3D2E4}" type="datetime1">
              <a:rPr lang="en-US" smtClean="0"/>
              <a:t>10/9/11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08A-F9DC-474E-9654-C2C10C021980}" type="datetime1">
              <a:rPr lang="en-US" smtClean="0"/>
              <a:t>10/9/11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40A6-BF01-4C94-9FFC-8995D6D83084}" type="datetime1">
              <a:rPr lang="en-US" smtClean="0"/>
              <a:t>10/9/11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DE08-2D51-4F3F-BC3E-1B78C1BDF10A}" type="datetime1">
              <a:rPr lang="en-US" smtClean="0"/>
              <a:t>10/9/11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BE77-9D00-4647-BFA1-F7A23EEB5644}" type="datetime1">
              <a:rPr lang="en-US" smtClean="0"/>
              <a:t>10/9/11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E498F-5607-4E91-B788-458256685326}" type="datetime1">
              <a:rPr lang="en-US" smtClean="0"/>
              <a:t>10/9/11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B832-F407-431A-BE08-B640AFF97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 baseline="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400800" cy="17526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3F856"/>
                </a:solidFill>
              </a:rPr>
              <a:t>Chapter 10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Exception Handling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Model vs. Resumption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Termination model</a:t>
            </a:r>
            <a:r>
              <a:rPr lang="en-US" dirty="0" smtClean="0"/>
              <a:t>: the program </a:t>
            </a:r>
            <a:r>
              <a:rPr lang="en-US" dirty="0" smtClean="0">
                <a:solidFill>
                  <a:srgbClr val="0070C0"/>
                </a:solidFill>
              </a:rPr>
              <a:t>terminates</a:t>
            </a:r>
            <a:r>
              <a:rPr lang="en-US" dirty="0" smtClean="0"/>
              <a:t> after the exception handler has executed.</a:t>
            </a:r>
          </a:p>
          <a:p>
            <a:r>
              <a:rPr lang="en-US" b="1" dirty="0" smtClean="0"/>
              <a:t>Resumption model</a:t>
            </a:r>
            <a:r>
              <a:rPr lang="en-US" dirty="0" smtClean="0"/>
              <a:t>: the exception handler attempts to correct the problem that caused the exception, and then the program </a:t>
            </a:r>
            <a:r>
              <a:rPr lang="en-US" dirty="0" smtClean="0">
                <a:solidFill>
                  <a:srgbClr val="0070C0"/>
                </a:solidFill>
              </a:rPr>
              <a:t>resumes</a:t>
            </a:r>
            <a:r>
              <a:rPr lang="en-US" dirty="0" smtClean="0"/>
              <a:t> execution </a:t>
            </a:r>
            <a:r>
              <a:rPr lang="en-US" dirty="0" smtClean="0">
                <a:solidFill>
                  <a:srgbClr val="0070C0"/>
                </a:solidFill>
              </a:rPr>
              <a:t>from where it had left off.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Exception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create different types of exceptions. </a:t>
            </a:r>
          </a:p>
          <a:p>
            <a:r>
              <a:rPr lang="en-US" dirty="0" smtClean="0"/>
              <a:t>Contains many subclasses.</a:t>
            </a:r>
          </a:p>
          <a:p>
            <a:r>
              <a:rPr lang="en-US" dirty="0" smtClean="0"/>
              <a:t>An exception is an instance of any one of these classes. </a:t>
            </a:r>
          </a:p>
          <a:p>
            <a:r>
              <a:rPr lang="en-US" dirty="0" smtClean="0"/>
              <a:t>You can also write your own exception class by extending </a:t>
            </a:r>
            <a:r>
              <a:rPr lang="en-US" dirty="0" smtClean="0">
                <a:latin typeface="Courier10 BT" pitchFamily="49" charset="0"/>
              </a:rPr>
              <a:t>Exception</a:t>
            </a:r>
            <a:r>
              <a:rPr lang="en-US" dirty="0" smtClean="0"/>
              <a:t> or its subclasses.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 Tree for the </a:t>
            </a:r>
            <a:r>
              <a:rPr lang="en-US" dirty="0" smtClean="0">
                <a:latin typeface="Courier10 BT" pitchFamily="49" charset="0"/>
              </a:rPr>
              <a:t>Exception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76400"/>
            <a:ext cx="6019800" cy="380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2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Constructors and Methods in the </a:t>
            </a:r>
            <a:r>
              <a:rPr lang="en-US" dirty="0" smtClean="0">
                <a:latin typeface="Courier10 BT" pitchFamily="49" charset="0"/>
              </a:rPr>
              <a:t>Exception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682953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3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That Throw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A method must declare that it throws an exception using a </a:t>
            </a:r>
            <a:r>
              <a:rPr lang="en-US" dirty="0" smtClean="0">
                <a:solidFill>
                  <a:schemeClr val="tx1"/>
                </a:solidFill>
                <a:latin typeface="Courier10 BT" pitchFamily="49" charset="0"/>
                <a:ea typeface="Times New Roman" pitchFamily="18" charset="0"/>
              </a:rPr>
              <a:t>throws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 keyword followed by the type of the exception in the method declaration: 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819400"/>
            <a:ext cx="5715000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10 BT" pitchFamily="49" charset="0"/>
                <a:ea typeface="Times New Roman" pitchFamily="18" charset="0"/>
                <a:cs typeface="Times New Roman" pitchFamily="18" charset="0"/>
              </a:rPr>
              <a:t>public void </a:t>
            </a:r>
            <a:r>
              <a:rPr lang="en-US" dirty="0" err="1" smtClean="0">
                <a:latin typeface="Courier10 BT" pitchFamily="49" charset="0"/>
                <a:ea typeface="Times New Roman" pitchFamily="18" charset="0"/>
                <a:cs typeface="Times New Roman" pitchFamily="18" charset="0"/>
              </a:rPr>
              <a:t>checkIfImageExists</a:t>
            </a:r>
            <a:r>
              <a:rPr lang="en-US" dirty="0" smtClean="0">
                <a:latin typeface="Courier10 BT" pitchFamily="49" charset="0"/>
                <a:ea typeface="Times New Roman" pitchFamily="18" charset="0"/>
                <a:cs typeface="Times New Roman" pitchFamily="18" charset="0"/>
              </a:rPr>
              <a:t>() </a:t>
            </a:r>
            <a:r>
              <a:rPr lang="en-US" b="1" dirty="0" smtClean="0">
                <a:solidFill>
                  <a:srgbClr val="0070C0"/>
                </a:solidFill>
                <a:latin typeface="Courier10 BT" pitchFamily="49" charset="0"/>
                <a:ea typeface="Times New Roman" pitchFamily="18" charset="0"/>
                <a:cs typeface="Times New Roman" pitchFamily="18" charset="0"/>
              </a:rPr>
              <a:t>throws Exception</a:t>
            </a:r>
            <a:r>
              <a:rPr lang="en-US" dirty="0" smtClean="0">
                <a:latin typeface="Courier10 BT" pitchFamily="49" charset="0"/>
                <a:ea typeface="Times New Roman" pitchFamily="18" charset="0"/>
                <a:cs typeface="Times New Roman" pitchFamily="18" charset="0"/>
              </a:rPr>
              <a:t> {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10 BT" pitchFamily="49" charset="0"/>
                <a:ea typeface="Times New Roman" pitchFamily="18" charset="0"/>
                <a:cs typeface="Times New Roman" pitchFamily="18" charset="0"/>
              </a:rPr>
              <a:t>  File image = new File("blimp.png");  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10 BT" pitchFamily="49" charset="0"/>
                <a:ea typeface="Times New Roman" pitchFamily="18" charset="0"/>
                <a:cs typeface="Times New Roman" pitchFamily="18" charset="0"/>
              </a:rPr>
              <a:t>  if (!</a:t>
            </a:r>
            <a:r>
              <a:rPr lang="en-US" dirty="0" err="1" smtClean="0">
                <a:latin typeface="Courier10 BT" pitchFamily="49" charset="0"/>
                <a:ea typeface="Times New Roman" pitchFamily="18" charset="0"/>
                <a:cs typeface="Times New Roman" pitchFamily="18" charset="0"/>
              </a:rPr>
              <a:t>image.exists</a:t>
            </a:r>
            <a:r>
              <a:rPr lang="en-US" dirty="0" smtClean="0">
                <a:latin typeface="Courier10 BT" pitchFamily="49" charset="0"/>
                <a:ea typeface="Times New Roman" pitchFamily="18" charset="0"/>
                <a:cs typeface="Times New Roman" pitchFamily="18" charset="0"/>
              </a:rPr>
              <a:t>()) 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10 BT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10 BT" pitchFamily="49" charset="0"/>
                <a:ea typeface="Times New Roman" pitchFamily="18" charset="0"/>
                <a:cs typeface="Times New Roman" pitchFamily="18" charset="0"/>
              </a:rPr>
              <a:t>throw new Exception("Image not found");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10 BT" pitchFamily="49" charset="0"/>
                <a:ea typeface="Times New Roman" pitchFamily="18" charset="0"/>
                <a:cs typeface="Times New Roman" pitchFamily="18" charset="0"/>
              </a:rPr>
              <a:t>} 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That Throw Exceptions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method </a:t>
            </a:r>
            <a:r>
              <a:rPr lang="en-US" i="1" dirty="0" smtClean="0"/>
              <a:t>X</a:t>
            </a:r>
            <a:r>
              <a:rPr lang="en-US" dirty="0" smtClean="0"/>
              <a:t> declares that it throws an exception. </a:t>
            </a:r>
          </a:p>
          <a:p>
            <a:r>
              <a:rPr lang="en-US" dirty="0" smtClean="0"/>
              <a:t>A method </a:t>
            </a:r>
            <a:r>
              <a:rPr lang="en-US" i="1" dirty="0" smtClean="0"/>
              <a:t>Y</a:t>
            </a:r>
            <a:r>
              <a:rPr lang="en-US" dirty="0" smtClean="0"/>
              <a:t> that calls </a:t>
            </a:r>
            <a:r>
              <a:rPr lang="en-US" i="1" dirty="0" smtClean="0"/>
              <a:t>X</a:t>
            </a:r>
            <a:r>
              <a:rPr lang="en-US" dirty="0" smtClean="0"/>
              <a:t> must either handle this exception OR declare that it also throws this exception. </a:t>
            </a:r>
          </a:p>
          <a:p>
            <a:r>
              <a:rPr lang="en-US" dirty="0" smtClean="0"/>
              <a:t>The calling method </a:t>
            </a:r>
            <a:r>
              <a:rPr lang="en-US" i="1" dirty="0" smtClean="0"/>
              <a:t>may</a:t>
            </a:r>
            <a:r>
              <a:rPr lang="en-US" dirty="0" smtClean="0"/>
              <a:t> or </a:t>
            </a:r>
            <a:r>
              <a:rPr lang="en-US" i="1" dirty="0" smtClean="0"/>
              <a:t>may not</a:t>
            </a:r>
            <a:r>
              <a:rPr lang="en-US" dirty="0" smtClean="0"/>
              <a:t> provide a suitable exception handler. </a:t>
            </a:r>
          </a:p>
          <a:p>
            <a:r>
              <a:rPr lang="en-US" dirty="0" smtClean="0"/>
              <a:t>If the exception is thrown by the </a:t>
            </a:r>
            <a:r>
              <a:rPr lang="en-US" sz="2000" dirty="0" smtClean="0">
                <a:latin typeface="Courier10 BT" pitchFamily="49" charset="0"/>
              </a:rPr>
              <a:t>main</a:t>
            </a:r>
            <a:r>
              <a:rPr lang="en-US" dirty="0" smtClean="0"/>
              <a:t> method, then the program crashes with a runtime error.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handles the exception thrown by </a:t>
            </a:r>
            <a:r>
              <a:rPr lang="en-US" sz="2000" dirty="0" err="1" smtClean="0">
                <a:latin typeface="Courier10 BT" pitchFamily="49" charset="0"/>
              </a:rPr>
              <a:t>checkIfImageExists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133600"/>
            <a:ext cx="5181600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10 BT" pitchFamily="49" charset="0"/>
              </a:rPr>
              <a:t>public void </a:t>
            </a:r>
            <a:r>
              <a:rPr lang="en-US" sz="1600" dirty="0" err="1" smtClean="0">
                <a:latin typeface="Courier10 BT" pitchFamily="49" charset="0"/>
              </a:rPr>
              <a:t>displayImageInWindow</a:t>
            </a:r>
            <a:r>
              <a:rPr lang="en-US" sz="1600" dirty="0" smtClean="0">
                <a:latin typeface="Courier10 BT" pitchFamily="49" charset="0"/>
              </a:rPr>
              <a:t>()  {</a:t>
            </a:r>
          </a:p>
          <a:p>
            <a:r>
              <a:rPr lang="en-US" sz="1600" b="1" dirty="0" smtClean="0">
                <a:latin typeface="Courier10 BT" pitchFamily="49" charset="0"/>
              </a:rPr>
              <a:t>    try {</a:t>
            </a:r>
            <a:r>
              <a:rPr lang="en-US" sz="1600" dirty="0" smtClean="0">
                <a:latin typeface="Courier10 BT" pitchFamily="49" charset="0"/>
              </a:rPr>
              <a:t>	</a:t>
            </a:r>
          </a:p>
          <a:p>
            <a:r>
              <a:rPr lang="en-US" sz="1600" dirty="0" smtClean="0">
                <a:latin typeface="Courier10 BT" pitchFamily="49" charset="0"/>
              </a:rPr>
              <a:t>      </a:t>
            </a:r>
            <a:r>
              <a:rPr lang="en-US" sz="1600" dirty="0" err="1" smtClean="0">
                <a:latin typeface="Courier10 BT" pitchFamily="49" charset="0"/>
              </a:rPr>
              <a:t>checkIfImageExists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latin typeface="Courier10 BT" pitchFamily="49" charset="0"/>
              </a:rPr>
              <a:t>      </a:t>
            </a:r>
            <a:r>
              <a:rPr lang="en-US" sz="1600" dirty="0" err="1" smtClean="0">
                <a:latin typeface="Courier10 BT" pitchFamily="49" charset="0"/>
              </a:rPr>
              <a:t>JFrame</a:t>
            </a:r>
            <a:r>
              <a:rPr lang="en-US" sz="1600" dirty="0" smtClean="0">
                <a:latin typeface="Courier10 BT" pitchFamily="49" charset="0"/>
              </a:rPr>
              <a:t> frame = new </a:t>
            </a:r>
            <a:r>
              <a:rPr lang="en-US" sz="1600" dirty="0" err="1" smtClean="0">
                <a:latin typeface="Courier10 BT" pitchFamily="49" charset="0"/>
              </a:rPr>
              <a:t>JFrame</a:t>
            </a:r>
            <a:r>
              <a:rPr lang="en-US" sz="1600" dirty="0" smtClean="0">
                <a:latin typeface="Courier10 BT" pitchFamily="49" charset="0"/>
              </a:rPr>
              <a:t>("My First Program");</a:t>
            </a:r>
          </a:p>
          <a:p>
            <a:r>
              <a:rPr lang="en-US" sz="1600" dirty="0" smtClean="0">
                <a:latin typeface="Courier10 BT" pitchFamily="49" charset="0"/>
              </a:rPr>
              <a:t>      </a:t>
            </a:r>
            <a:r>
              <a:rPr lang="en-US" sz="1600" dirty="0" err="1" smtClean="0">
                <a:latin typeface="Courier10 BT" pitchFamily="49" charset="0"/>
              </a:rPr>
              <a:t>frame.getContentPane</a:t>
            </a:r>
            <a:r>
              <a:rPr lang="en-US" sz="1600" dirty="0" smtClean="0">
                <a:latin typeface="Courier10 BT" pitchFamily="49" charset="0"/>
              </a:rPr>
              <a:t>().add(new </a:t>
            </a:r>
            <a:r>
              <a:rPr lang="en-US" sz="1600" dirty="0" err="1" smtClean="0">
                <a:latin typeface="Courier10 BT" pitchFamily="49" charset="0"/>
              </a:rPr>
              <a:t>JLabel</a:t>
            </a:r>
            <a:r>
              <a:rPr lang="en-US" sz="1600" dirty="0" smtClean="0">
                <a:latin typeface="Courier10 BT" pitchFamily="49" charset="0"/>
              </a:rPr>
              <a:t>(new </a:t>
            </a:r>
            <a:r>
              <a:rPr lang="en-US" sz="1600" dirty="0" err="1" smtClean="0">
                <a:latin typeface="Courier10 BT" pitchFamily="49" charset="0"/>
              </a:rPr>
              <a:t>ImageIcon</a:t>
            </a:r>
            <a:r>
              <a:rPr lang="en-US" sz="1600" dirty="0" smtClean="0">
                <a:latin typeface="Courier10 BT" pitchFamily="49" charset="0"/>
              </a:rPr>
              <a:t>("blimp.png")));</a:t>
            </a:r>
          </a:p>
          <a:p>
            <a:r>
              <a:rPr lang="en-US" sz="1600" dirty="0" smtClean="0">
                <a:latin typeface="Courier10 BT" pitchFamily="49" charset="0"/>
              </a:rPr>
              <a:t>      </a:t>
            </a:r>
            <a:r>
              <a:rPr lang="en-US" sz="1600" dirty="0" err="1" smtClean="0">
                <a:latin typeface="Courier10 BT" pitchFamily="49" charset="0"/>
              </a:rPr>
              <a:t>frame.pack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latin typeface="Courier10 BT" pitchFamily="49" charset="0"/>
              </a:rPr>
              <a:t>      </a:t>
            </a:r>
            <a:r>
              <a:rPr lang="en-US" sz="1600" dirty="0" err="1" smtClean="0">
                <a:latin typeface="Courier10 BT" pitchFamily="49" charset="0"/>
              </a:rPr>
              <a:t>frame.setVisible</a:t>
            </a:r>
            <a:r>
              <a:rPr lang="en-US" sz="1600" dirty="0" smtClean="0">
                <a:latin typeface="Courier10 BT" pitchFamily="49" charset="0"/>
              </a:rPr>
              <a:t>(true);	</a:t>
            </a:r>
          </a:p>
          <a:p>
            <a:r>
              <a:rPr lang="en-US" sz="1600" b="1" dirty="0" smtClean="0">
                <a:latin typeface="Courier10 BT" pitchFamily="49" charset="0"/>
              </a:rPr>
              <a:t>    } catch (Exception error) {</a:t>
            </a:r>
          </a:p>
          <a:p>
            <a:r>
              <a:rPr lang="en-US" sz="1600" b="1" dirty="0" smtClean="0">
                <a:latin typeface="Courier10 BT" pitchFamily="49" charset="0"/>
              </a:rPr>
              <a:t>      </a:t>
            </a:r>
            <a:r>
              <a:rPr lang="en-US" sz="1600" b="1" dirty="0" err="1" smtClean="0">
                <a:latin typeface="Courier10 BT" pitchFamily="49" charset="0"/>
              </a:rPr>
              <a:t>error.printStackTrace</a:t>
            </a:r>
            <a:r>
              <a:rPr lang="en-US" sz="1600" b="1" dirty="0" smtClean="0">
                <a:latin typeface="Courier10 BT" pitchFamily="49" charset="0"/>
              </a:rPr>
              <a:t>();</a:t>
            </a:r>
          </a:p>
          <a:p>
            <a:r>
              <a:rPr lang="en-US" sz="1600" b="1" dirty="0" smtClean="0">
                <a:latin typeface="Courier10 BT" pitchFamily="49" charset="0"/>
              </a:rPr>
              <a:t>    }</a:t>
            </a:r>
          </a:p>
          <a:p>
            <a:r>
              <a:rPr lang="en-US" sz="1600" dirty="0" smtClean="0">
                <a:latin typeface="Courier10 BT" pitchFamily="49" charset="0"/>
              </a:rPr>
              <a:t>} </a:t>
            </a:r>
            <a:endParaRPr lang="en-US" sz="1600" dirty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</a:t>
            </a:r>
            <a:r>
              <a:rPr lang="en-US" sz="1600" dirty="0" smtClean="0"/>
              <a:t> </a:t>
            </a:r>
            <a:r>
              <a:rPr lang="en-US" dirty="0" smtClean="0"/>
              <a:t>Exceptions continued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does </a:t>
            </a:r>
            <a:r>
              <a:rPr lang="en-US" dirty="0" smtClean="0">
                <a:solidFill>
                  <a:srgbClr val="0070C0"/>
                </a:solidFill>
              </a:rPr>
              <a:t>not</a:t>
            </a:r>
            <a:r>
              <a:rPr lang="en-US" dirty="0" smtClean="0"/>
              <a:t> handle the exception thrown by </a:t>
            </a:r>
            <a:r>
              <a:rPr lang="en-US" sz="2000" dirty="0" err="1" smtClean="0">
                <a:latin typeface="Courier10 BT" pitchFamily="49" charset="0"/>
              </a:rPr>
              <a:t>checkIfImageExists</a:t>
            </a:r>
            <a:r>
              <a:rPr lang="en-US" dirty="0" smtClean="0"/>
              <a:t>; therefore, it must declare that it throws the exception:</a:t>
            </a:r>
            <a:endParaRPr lang="en-US" dirty="0" smtClean="0">
              <a:latin typeface="Courier10 BT" pitchFamily="49" charset="0"/>
            </a:endParaRPr>
          </a:p>
          <a:p>
            <a:endParaRPr lang="en-US" sz="16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smtClean="0">
                <a:latin typeface="Courier10 BT" pitchFamily="49" charset="0"/>
              </a:rPr>
              <a:t>Chapter 10   Exception Handling</a:t>
            </a:r>
            <a:endParaRPr lang="en-US" sz="1600" dirty="0">
              <a:latin typeface="Courier10 BT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z="1600" smtClean="0">
                <a:latin typeface="Courier10 BT" pitchFamily="49" charset="0"/>
              </a:rPr>
              <a:pPr algn="l"/>
              <a:t>17</a:t>
            </a:fld>
            <a:endParaRPr lang="en-US" sz="1600" dirty="0">
              <a:latin typeface="Courier10 BT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743200"/>
            <a:ext cx="5791200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10 BT" pitchFamily="49" charset="0"/>
              </a:rPr>
              <a:t>public void </a:t>
            </a:r>
            <a:r>
              <a:rPr lang="en-US" sz="1600" dirty="0" err="1" smtClean="0">
                <a:latin typeface="Courier10 BT" pitchFamily="49" charset="0"/>
              </a:rPr>
              <a:t>displayImageInWindow</a:t>
            </a:r>
            <a:r>
              <a:rPr lang="en-US" sz="1600" dirty="0" smtClean="0">
                <a:latin typeface="Courier10 BT" pitchFamily="49" charset="0"/>
              </a:rPr>
              <a:t>() </a:t>
            </a:r>
            <a:r>
              <a:rPr lang="en-US" sz="1600" b="1" dirty="0" smtClean="0">
                <a:latin typeface="Courier10 BT" pitchFamily="49" charset="0"/>
              </a:rPr>
              <a:t>throws Exception</a:t>
            </a:r>
            <a:r>
              <a:rPr lang="en-US" sz="1600" dirty="0" smtClean="0">
                <a:latin typeface="Courier10 BT" pitchFamily="49" charset="0"/>
              </a:rPr>
              <a:t> {	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checkIfImageExists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JFrame</a:t>
            </a:r>
            <a:r>
              <a:rPr lang="en-US" sz="1600" dirty="0" smtClean="0">
                <a:latin typeface="Courier10 BT" pitchFamily="49" charset="0"/>
              </a:rPr>
              <a:t> frame = new </a:t>
            </a:r>
            <a:r>
              <a:rPr lang="en-US" sz="1600" dirty="0" err="1" smtClean="0">
                <a:latin typeface="Courier10 BT" pitchFamily="49" charset="0"/>
              </a:rPr>
              <a:t>JFrame</a:t>
            </a:r>
            <a:r>
              <a:rPr lang="en-US" sz="1600" dirty="0" smtClean="0">
                <a:latin typeface="Courier10 BT" pitchFamily="49" charset="0"/>
              </a:rPr>
              <a:t>("My First Program");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frame.getContentPane</a:t>
            </a:r>
            <a:r>
              <a:rPr lang="en-US" sz="1600" dirty="0" smtClean="0">
                <a:latin typeface="Courier10 BT" pitchFamily="49" charset="0"/>
              </a:rPr>
              <a:t>().add(new </a:t>
            </a:r>
            <a:r>
              <a:rPr lang="en-US" sz="1600" dirty="0" err="1" smtClean="0">
                <a:latin typeface="Courier10 BT" pitchFamily="49" charset="0"/>
              </a:rPr>
              <a:t>JLabel</a:t>
            </a:r>
            <a:r>
              <a:rPr lang="en-US" sz="1600" dirty="0" smtClean="0">
                <a:latin typeface="Courier10 BT" pitchFamily="49" charset="0"/>
              </a:rPr>
              <a:t>(new </a:t>
            </a:r>
            <a:r>
              <a:rPr lang="en-US" sz="1600" dirty="0" err="1" smtClean="0">
                <a:latin typeface="Courier10 BT" pitchFamily="49" charset="0"/>
              </a:rPr>
              <a:t>ImageIcon</a:t>
            </a:r>
            <a:r>
              <a:rPr lang="en-US" sz="1600" dirty="0" smtClean="0">
                <a:latin typeface="Courier10 BT" pitchFamily="49" charset="0"/>
              </a:rPr>
              <a:t>("blimp.png")));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frame.pack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frame.setVisible</a:t>
            </a:r>
            <a:r>
              <a:rPr lang="en-US" sz="1600" dirty="0" smtClean="0">
                <a:latin typeface="Courier10 BT" pitchFamily="49" charset="0"/>
              </a:rPr>
              <a:t>(true);	</a:t>
            </a:r>
          </a:p>
          <a:p>
            <a:r>
              <a:rPr lang="en-US" sz="1600" dirty="0" smtClean="0">
                <a:latin typeface="Courier10 BT" pitchFamily="49" charset="0"/>
              </a:rPr>
              <a:t>}</a:t>
            </a:r>
            <a:endParaRPr lang="en-US" sz="1600" dirty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Unhandled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exception is sent to the console and the </a:t>
            </a:r>
            <a:r>
              <a:rPr lang="en-US" dirty="0" err="1" smtClean="0"/>
              <a:t>JVM</a:t>
            </a:r>
            <a:r>
              <a:rPr lang="en-US" dirty="0" smtClean="0"/>
              <a:t> will terminate: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Known as an </a:t>
            </a:r>
            <a:r>
              <a:rPr lang="en-US" b="1" dirty="0" smtClean="0"/>
              <a:t>unhandled exception</a:t>
            </a:r>
            <a:r>
              <a:rPr lang="en-US" dirty="0" smtClean="0"/>
              <a:t> since it is not caught by the program when it occurs.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057400"/>
            <a:ext cx="54102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10 BT" pitchFamily="49" charset="0"/>
              </a:rPr>
              <a:t>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</a:t>
            </a:r>
            <a:r>
              <a:rPr lang="en-US" sz="1600" b="1" dirty="0" smtClean="0">
                <a:latin typeface="Courier10 BT" pitchFamily="49" charset="0"/>
              </a:rPr>
              <a:t>throws Exception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HelloWorldAgain</a:t>
            </a:r>
            <a:r>
              <a:rPr lang="en-US" sz="1600" dirty="0" smtClean="0">
                <a:latin typeface="Courier10 BT" pitchFamily="49" charset="0"/>
              </a:rPr>
              <a:t> hw = new </a:t>
            </a:r>
            <a:r>
              <a:rPr lang="en-US" sz="1600" dirty="0" err="1" smtClean="0">
                <a:latin typeface="Courier10 BT" pitchFamily="49" charset="0"/>
              </a:rPr>
              <a:t>HelloWorldAgain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hw.displayImageInWindow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latin typeface="Courier10 BT" pitchFamily="49" charset="0"/>
              </a:rPr>
              <a:t>}</a:t>
            </a:r>
            <a:endParaRPr lang="en-US" sz="1600" dirty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Multiple </a:t>
            </a:r>
            <a:r>
              <a:rPr lang="en-US" dirty="0" smtClean="0">
                <a:latin typeface="Courier10 BT" pitchFamily="49" charset="0"/>
              </a:rPr>
              <a:t>catch</a:t>
            </a:r>
            <a:r>
              <a:rPr lang="en-US" dirty="0" smtClean="0"/>
              <a:t>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methods in the </a:t>
            </a:r>
            <a:r>
              <a:rPr lang="en-US" sz="2000" dirty="0" smtClean="0">
                <a:latin typeface="Courier10 BT" pitchFamily="49" charset="0"/>
              </a:rPr>
              <a:t>try</a:t>
            </a:r>
            <a:r>
              <a:rPr lang="en-US" dirty="0" smtClean="0"/>
              <a:t> block throw different types of exceptions, you should write a different </a:t>
            </a:r>
            <a:r>
              <a:rPr lang="en-US" sz="2000" dirty="0" smtClean="0">
                <a:latin typeface="Courier10 BT" pitchFamily="49" charset="0"/>
              </a:rPr>
              <a:t>catch</a:t>
            </a:r>
            <a:r>
              <a:rPr lang="en-US" dirty="0" smtClean="0"/>
              <a:t> block for each exception type: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819400"/>
            <a:ext cx="5181600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try 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// different type of exceptions are thrown here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} catch (</a:t>
            </a:r>
            <a:r>
              <a:rPr lang="en-US" sz="1600" b="1" i="1" dirty="0" err="1" smtClean="0">
                <a:ea typeface="Times New Roman" pitchFamily="18" charset="0"/>
                <a:cs typeface="Arial" pitchFamily="34" charset="0"/>
              </a:rPr>
              <a:t>ExceptionType1</a:t>
            </a:r>
            <a:r>
              <a:rPr lang="en-US" sz="1600" b="1" i="1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1" i="1" dirty="0" err="1" smtClean="0">
                <a:ea typeface="Times New Roman" pitchFamily="18" charset="0"/>
                <a:cs typeface="Arial" pitchFamily="34" charset="0"/>
              </a:rPr>
              <a:t>e1</a:t>
            </a:r>
            <a:r>
              <a:rPr lang="en-US" sz="1600" b="1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) 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// exception handler for </a:t>
            </a:r>
            <a:r>
              <a:rPr lang="en-US" sz="1600" i="1" dirty="0" err="1" smtClean="0">
                <a:ea typeface="Times New Roman" pitchFamily="18" charset="0"/>
                <a:cs typeface="Arial" pitchFamily="34" charset="0"/>
              </a:rPr>
              <a:t>ExceptionType1</a:t>
            </a:r>
            <a:endParaRPr lang="en-US" sz="16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} catch (</a:t>
            </a:r>
            <a:r>
              <a:rPr lang="en-US" sz="1600" b="1" i="1" dirty="0" err="1" smtClean="0">
                <a:ea typeface="Times New Roman" pitchFamily="18" charset="0"/>
                <a:cs typeface="Arial" pitchFamily="34" charset="0"/>
              </a:rPr>
              <a:t>ExceptionType2</a:t>
            </a:r>
            <a:r>
              <a:rPr lang="en-US" sz="1600" b="1" i="1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1" i="1" dirty="0" err="1" smtClean="0">
                <a:ea typeface="Times New Roman" pitchFamily="18" charset="0"/>
                <a:cs typeface="Arial" pitchFamily="34" charset="0"/>
              </a:rPr>
              <a:t>e2</a:t>
            </a:r>
            <a:r>
              <a:rPr lang="en-US" sz="1600" b="1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) 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// exception handler for </a:t>
            </a:r>
            <a:r>
              <a:rPr lang="en-US" sz="1600" i="1" dirty="0" err="1" smtClean="0">
                <a:ea typeface="Times New Roman" pitchFamily="18" charset="0"/>
                <a:cs typeface="Arial" pitchFamily="34" charset="0"/>
              </a:rPr>
              <a:t>ExceptionType2</a:t>
            </a:r>
            <a:endParaRPr lang="en-US" sz="16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} catch (</a:t>
            </a:r>
            <a:r>
              <a:rPr lang="en-US" sz="1600" b="1" i="1" dirty="0" err="1" smtClean="0">
                <a:ea typeface="Times New Roman" pitchFamily="18" charset="0"/>
                <a:cs typeface="Arial" pitchFamily="34" charset="0"/>
              </a:rPr>
              <a:t>ExceptionType3</a:t>
            </a:r>
            <a:r>
              <a:rPr lang="en-US" sz="1600" b="1" i="1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1" i="1" dirty="0" err="1" smtClean="0">
                <a:ea typeface="Times New Roman" pitchFamily="18" charset="0"/>
                <a:cs typeface="Arial" pitchFamily="34" charset="0"/>
              </a:rPr>
              <a:t>e3</a:t>
            </a:r>
            <a:r>
              <a:rPr lang="en-US" sz="1600" b="1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) 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// exception handler for </a:t>
            </a:r>
            <a:r>
              <a:rPr lang="en-US" sz="1600" i="1" dirty="0" err="1" smtClean="0">
                <a:ea typeface="Times New Roman" pitchFamily="18" charset="0"/>
                <a:cs typeface="Arial" pitchFamily="34" charset="0"/>
              </a:rPr>
              <a:t>ExceptionType3</a:t>
            </a:r>
            <a:endParaRPr lang="en-US" sz="16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}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//…continue adding as many </a:t>
            </a:r>
            <a:r>
              <a:rPr lang="en-US" sz="1600" i="1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catch</a:t>
            </a:r>
            <a:r>
              <a:rPr lang="en-US" sz="16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blocks as needed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 smtClean="0">
                <a:latin typeface="Courier10 BT" pitchFamily="49" charset="0"/>
              </a:rPr>
              <a:t>try</a:t>
            </a:r>
            <a:r>
              <a:rPr lang="en-US" dirty="0" smtClean="0"/>
              <a:t> and </a:t>
            </a:r>
            <a:r>
              <a:rPr lang="en-US" sz="2000" dirty="0" smtClean="0">
                <a:latin typeface="Courier10 BT" pitchFamily="49" charset="0"/>
              </a:rPr>
              <a:t>catch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Courier10 BT" pitchFamily="49" charset="0"/>
              </a:rPr>
              <a:t>Exception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Methods That Throw Exceptions</a:t>
            </a:r>
          </a:p>
          <a:p>
            <a:r>
              <a:rPr lang="en-US" dirty="0" smtClean="0"/>
              <a:t>Using multiple </a:t>
            </a:r>
            <a:r>
              <a:rPr lang="en-US" sz="2000" dirty="0" smtClean="0">
                <a:latin typeface="Courier10 BT" pitchFamily="49" charset="0"/>
              </a:rPr>
              <a:t>catch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Run-time Exceptions</a:t>
            </a:r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Courier10 BT" pitchFamily="49" charset="0"/>
              </a:rPr>
              <a:t>finally</a:t>
            </a:r>
            <a:r>
              <a:rPr lang="en-US" dirty="0" smtClean="0"/>
              <a:t> Block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</a:t>
            </a:r>
            <a:r>
              <a:rPr lang="en-US" dirty="0" err="1" smtClean="0">
                <a:latin typeface="Courier10 BT" pitchFamily="49" charset="0"/>
              </a:rPr>
              <a:t>CopyMachine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tree showing the exceptions thrown by a copy machine: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63396"/>
            <a:ext cx="6642702" cy="2923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Creating Custom 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constructors inside the class: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Alternately, use the default constructor: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133600"/>
            <a:ext cx="4876800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10 BT" pitchFamily="49" charset="0"/>
              </a:rPr>
              <a:t>class </a:t>
            </a:r>
            <a:r>
              <a:rPr lang="en-US" sz="1600" dirty="0" err="1" smtClean="0">
                <a:latin typeface="Courier10 BT" pitchFamily="49" charset="0"/>
              </a:rPr>
              <a:t>CopyMachineException</a:t>
            </a:r>
            <a:r>
              <a:rPr lang="en-US" sz="1600" dirty="0" smtClean="0">
                <a:latin typeface="Courier10 BT" pitchFamily="49" charset="0"/>
              </a:rPr>
              <a:t> extends Exception {</a:t>
            </a:r>
          </a:p>
          <a:p>
            <a:r>
              <a:rPr lang="en-US" sz="1600" dirty="0" smtClean="0">
                <a:latin typeface="Courier10 BT" pitchFamily="49" charset="0"/>
              </a:rPr>
              <a:t>  public </a:t>
            </a:r>
            <a:r>
              <a:rPr lang="en-US" sz="1600" dirty="0" err="1" smtClean="0">
                <a:latin typeface="Courier10 BT" pitchFamily="49" charset="0"/>
              </a:rPr>
              <a:t>CopyMachineException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r>
              <a:rPr lang="en-US" sz="1600" dirty="0" smtClean="0">
                <a:latin typeface="Courier10 BT" pitchFamily="49" charset="0"/>
              </a:rPr>
              <a:t>     this("Copy Machine Exception");</a:t>
            </a:r>
          </a:p>
          <a:p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r>
              <a:rPr lang="en-US" sz="1600" dirty="0" smtClean="0">
                <a:latin typeface="Courier10 BT" pitchFamily="49" charset="0"/>
              </a:rPr>
              <a:t>	</a:t>
            </a:r>
          </a:p>
          <a:p>
            <a:r>
              <a:rPr lang="en-US" sz="1600" dirty="0" smtClean="0">
                <a:latin typeface="Courier10 BT" pitchFamily="49" charset="0"/>
              </a:rPr>
              <a:t>  public </a:t>
            </a:r>
            <a:r>
              <a:rPr lang="en-US" sz="1600" dirty="0" err="1" smtClean="0">
                <a:latin typeface="Courier10 BT" pitchFamily="49" charset="0"/>
              </a:rPr>
              <a:t>CopyMachineException</a:t>
            </a:r>
            <a:r>
              <a:rPr lang="en-US" sz="1600" dirty="0" smtClean="0">
                <a:latin typeface="Courier10 BT" pitchFamily="49" charset="0"/>
              </a:rPr>
              <a:t>(String message) {</a:t>
            </a:r>
          </a:p>
          <a:p>
            <a:r>
              <a:rPr lang="en-US" sz="1600" dirty="0" smtClean="0">
                <a:latin typeface="Courier10 BT" pitchFamily="49" charset="0"/>
              </a:rPr>
              <a:t>    super(message);</a:t>
            </a:r>
          </a:p>
          <a:p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r>
              <a:rPr lang="en-US" sz="1600" dirty="0" smtClean="0">
                <a:latin typeface="Courier10 BT" pitchFamily="49" charset="0"/>
              </a:rPr>
              <a:t>}</a:t>
            </a:r>
            <a:endParaRPr lang="en-US" sz="1600" dirty="0">
              <a:latin typeface="Courier10 BT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257800"/>
            <a:ext cx="6248400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10 BT" pitchFamily="49" charset="0"/>
              </a:rPr>
              <a:t>class </a:t>
            </a:r>
            <a:r>
              <a:rPr lang="en-US" sz="1600" dirty="0" err="1" smtClean="0">
                <a:latin typeface="Courier10 BT" pitchFamily="49" charset="0"/>
              </a:rPr>
              <a:t>OutOfResourceException</a:t>
            </a:r>
            <a:r>
              <a:rPr lang="en-US" sz="1600" dirty="0" smtClean="0">
                <a:latin typeface="Courier10 BT" pitchFamily="49" charset="0"/>
              </a:rPr>
              <a:t> extends </a:t>
            </a:r>
            <a:r>
              <a:rPr lang="en-US" sz="1600" dirty="0" err="1" smtClean="0">
                <a:latin typeface="Courier10 BT" pitchFamily="49" charset="0"/>
              </a:rPr>
              <a:t>CopyMachineException</a:t>
            </a:r>
            <a:r>
              <a:rPr lang="en-US" sz="1600" dirty="0" smtClean="0">
                <a:latin typeface="Courier10 BT" pitchFamily="49" charset="0"/>
              </a:rPr>
              <a:t> {}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Class That Throws Multiple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 err="1" smtClean="0">
                <a:latin typeface="Courier10 BT" pitchFamily="49" charset="0"/>
              </a:rPr>
              <a:t>makeCopies</a:t>
            </a:r>
            <a:r>
              <a:rPr lang="en-US" dirty="0" smtClean="0"/>
              <a:t> method in this class throws multiple exceptions. </a:t>
            </a:r>
          </a:p>
          <a:p>
            <a:r>
              <a:rPr lang="en-US" dirty="0" smtClean="0"/>
              <a:t>Specify these exceptions in the </a:t>
            </a:r>
            <a:r>
              <a:rPr lang="en-US" dirty="0" smtClean="0">
                <a:latin typeface="Courier10 BT" pitchFamily="49" charset="0"/>
              </a:rPr>
              <a:t>throws</a:t>
            </a:r>
            <a:r>
              <a:rPr lang="en-US" dirty="0" smtClean="0"/>
              <a:t> clause with commas separating them: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971800"/>
            <a:ext cx="54864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10 BT" pitchFamily="49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</a:rPr>
              <a:t>CopyMachine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r>
              <a:rPr lang="en-US" sz="1600" dirty="0" smtClean="0">
                <a:latin typeface="Courier10 BT" pitchFamily="49" charset="0"/>
              </a:rPr>
              <a:t>  public void </a:t>
            </a:r>
            <a:r>
              <a:rPr lang="en-US" sz="1600" dirty="0" err="1" smtClean="0">
                <a:latin typeface="Courier10 BT" pitchFamily="49" charset="0"/>
              </a:rPr>
              <a:t>makeCopies</a:t>
            </a:r>
            <a:r>
              <a:rPr lang="en-US" sz="1600" dirty="0" smtClean="0">
                <a:latin typeface="Courier10 BT" pitchFamily="49" charset="0"/>
              </a:rPr>
              <a:t>() </a:t>
            </a:r>
            <a:r>
              <a:rPr lang="en-US" sz="1600" b="1" dirty="0" smtClean="0">
                <a:latin typeface="Courier10 BT" pitchFamily="49" charset="0"/>
              </a:rPr>
              <a:t>throws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10 BT" pitchFamily="49" charset="0"/>
              </a:rPr>
              <a:t>OutOfTonerException</a:t>
            </a:r>
            <a:r>
              <a:rPr lang="en-US" sz="1600" dirty="0" smtClean="0">
                <a:solidFill>
                  <a:srgbClr val="0070C0"/>
                </a:solidFill>
                <a:latin typeface="Courier10 BT" pitchFamily="49" charset="0"/>
              </a:rPr>
              <a:t>, </a:t>
            </a:r>
            <a:r>
              <a:rPr lang="en-US" sz="1600" dirty="0" err="1" smtClean="0">
                <a:solidFill>
                  <a:srgbClr val="0070C0"/>
                </a:solidFill>
                <a:latin typeface="Courier10 BT" pitchFamily="49" charset="0"/>
              </a:rPr>
              <a:t>OutOfPaperException</a:t>
            </a:r>
            <a:r>
              <a:rPr lang="en-US" sz="1600" dirty="0" smtClean="0">
                <a:solidFill>
                  <a:srgbClr val="0070C0"/>
                </a:solidFill>
                <a:latin typeface="Courier10 BT" pitchFamily="49" charset="0"/>
              </a:rPr>
              <a:t>, </a:t>
            </a:r>
            <a:r>
              <a:rPr lang="en-US" sz="1600" dirty="0" err="1" smtClean="0">
                <a:solidFill>
                  <a:srgbClr val="0070C0"/>
                </a:solidFill>
                <a:latin typeface="Courier10 BT" pitchFamily="49" charset="0"/>
              </a:rPr>
              <a:t>PaperJamException</a:t>
            </a:r>
            <a:r>
              <a:rPr lang="en-US" sz="1600" dirty="0" smtClean="0">
                <a:solidFill>
                  <a:srgbClr val="0070C0"/>
                </a:solidFill>
                <a:latin typeface="Courier10 BT" pitchFamily="49" charset="0"/>
              </a:rPr>
              <a:t> </a:t>
            </a:r>
            <a:r>
              <a:rPr lang="en-US" sz="1600" dirty="0" smtClean="0">
                <a:latin typeface="Courier10 BT" pitchFamily="49" charset="0"/>
              </a:rPr>
              <a:t>{</a:t>
            </a:r>
          </a:p>
          <a:p>
            <a:r>
              <a:rPr lang="en-US" sz="1600" dirty="0" smtClean="0">
                <a:latin typeface="Courier10 BT" pitchFamily="49" charset="0"/>
              </a:rPr>
              <a:t>  // Code for this method.</a:t>
            </a:r>
          </a:p>
          <a:p>
            <a:r>
              <a:rPr lang="en-US" sz="1600" dirty="0" smtClean="0">
                <a:latin typeface="Courier10 BT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Catching Multiple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z="2000" dirty="0" smtClean="0">
                <a:latin typeface="Courier10 BT" pitchFamily="49" charset="0"/>
              </a:rPr>
              <a:t>main</a:t>
            </a:r>
            <a:r>
              <a:rPr lang="en-US" dirty="0" smtClean="0"/>
              <a:t> method for this class calls the </a:t>
            </a:r>
            <a:r>
              <a:rPr lang="en-US" sz="2000" dirty="0" err="1" smtClean="0">
                <a:latin typeface="Courier10 BT" pitchFamily="49" charset="0"/>
              </a:rPr>
              <a:t>makeCopies</a:t>
            </a:r>
            <a:r>
              <a:rPr lang="en-US" dirty="0" smtClean="0"/>
              <a:t> method in the </a:t>
            </a:r>
            <a:r>
              <a:rPr lang="en-US" sz="2000" dirty="0" smtClean="0">
                <a:latin typeface="Courier10 BT" pitchFamily="49" charset="0"/>
              </a:rPr>
              <a:t>try</a:t>
            </a:r>
            <a:r>
              <a:rPr lang="en-US" dirty="0" smtClean="0"/>
              <a:t> block and uses multiple </a:t>
            </a:r>
            <a:r>
              <a:rPr lang="en-US" sz="2000" dirty="0" smtClean="0">
                <a:latin typeface="Courier10 BT" pitchFamily="49" charset="0"/>
              </a:rPr>
              <a:t>catch</a:t>
            </a:r>
            <a:r>
              <a:rPr lang="en-US" dirty="0" smtClean="0"/>
              <a:t> blocks to handle all the exceptions thrown by this method: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819400"/>
            <a:ext cx="4495800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10 BT" pitchFamily="49" charset="0"/>
              </a:rPr>
              <a:t>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r>
              <a:rPr lang="en-US" sz="1600" dirty="0" smtClean="0">
                <a:latin typeface="Courier10 BT" pitchFamily="49" charset="0"/>
              </a:rPr>
              <a:t>  try {</a:t>
            </a:r>
          </a:p>
          <a:p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CopyMachine</a:t>
            </a:r>
            <a:r>
              <a:rPr lang="en-US" sz="1600" dirty="0" smtClean="0">
                <a:latin typeface="Courier10 BT" pitchFamily="49" charset="0"/>
              </a:rPr>
              <a:t> copier = new </a:t>
            </a:r>
            <a:r>
              <a:rPr lang="en-US" sz="1600" dirty="0" err="1" smtClean="0">
                <a:latin typeface="Courier10 BT" pitchFamily="49" charset="0"/>
              </a:rPr>
              <a:t>CopyMachine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copier.makeCopies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} catch 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OutOfTonerException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ex1</a:t>
            </a:r>
            <a:r>
              <a:rPr lang="en-US" sz="1600" dirty="0" smtClean="0">
                <a:latin typeface="Courier10 BT" pitchFamily="49" charset="0"/>
              </a:rPr>
              <a:t>) </a:t>
            </a:r>
            <a:r>
              <a:rPr lang="en-US" sz="1600" b="1" dirty="0" smtClean="0">
                <a:latin typeface="Courier10 BT" pitchFamily="49" charset="0"/>
              </a:rPr>
              <a:t>{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ex1.getMessage</a:t>
            </a:r>
            <a:r>
              <a:rPr lang="en-US" sz="1600" dirty="0" smtClean="0">
                <a:latin typeface="Courier10 BT" pitchFamily="49" charset="0"/>
              </a:rPr>
              <a:t>());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} catch 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OutOfPaperException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ex2</a:t>
            </a:r>
            <a:r>
              <a:rPr lang="en-US" sz="1600" dirty="0" smtClean="0">
                <a:latin typeface="Courier10 BT" pitchFamily="49" charset="0"/>
              </a:rPr>
              <a:t>) </a:t>
            </a:r>
            <a:r>
              <a:rPr lang="en-US" sz="1600" b="1" dirty="0" smtClean="0">
                <a:latin typeface="Courier10 BT" pitchFamily="49" charset="0"/>
              </a:rPr>
              <a:t>{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ex2.getMessage</a:t>
            </a:r>
            <a:r>
              <a:rPr lang="en-US" sz="1600" dirty="0" smtClean="0">
                <a:latin typeface="Courier10 BT" pitchFamily="49" charset="0"/>
              </a:rPr>
              <a:t>());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} catch</a:t>
            </a:r>
            <a:r>
              <a:rPr lang="en-US" sz="1600" dirty="0" smtClean="0">
                <a:latin typeface="Courier10 BT" pitchFamily="49" charset="0"/>
              </a:rPr>
              <a:t> (</a:t>
            </a:r>
            <a:r>
              <a:rPr lang="en-US" sz="1600" b="1" dirty="0" err="1" smtClean="0">
                <a:latin typeface="Courier10 BT" pitchFamily="49" charset="0"/>
              </a:rPr>
              <a:t>PaperJamException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ex3</a:t>
            </a:r>
            <a:r>
              <a:rPr lang="en-US" sz="1600" dirty="0" smtClean="0">
                <a:latin typeface="Courier10 BT" pitchFamily="49" charset="0"/>
              </a:rPr>
              <a:t>) </a:t>
            </a:r>
            <a:r>
              <a:rPr lang="en-US" sz="1600" b="1" dirty="0" smtClean="0">
                <a:latin typeface="Courier10 BT" pitchFamily="49" charset="0"/>
              </a:rPr>
              <a:t>{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ex3.getMessage</a:t>
            </a:r>
            <a:r>
              <a:rPr lang="en-US" sz="1600" dirty="0" smtClean="0">
                <a:latin typeface="Courier10 BT" pitchFamily="49" charset="0"/>
              </a:rPr>
              <a:t>());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}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Catching Multiple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exception type in the </a:t>
            </a:r>
            <a:r>
              <a:rPr lang="en-US" sz="2000" dirty="0" smtClean="0">
                <a:latin typeface="Courier10 BT" pitchFamily="49" charset="0"/>
              </a:rPr>
              <a:t>catch</a:t>
            </a:r>
            <a:r>
              <a:rPr lang="en-US" dirty="0" smtClean="0"/>
              <a:t> block can be replaced with its super type: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362200"/>
            <a:ext cx="4343400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10 BT" pitchFamily="49" charset="0"/>
              </a:rPr>
              <a:t>try {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CopyMachine</a:t>
            </a:r>
            <a:r>
              <a:rPr lang="en-US" sz="1600" dirty="0" smtClean="0">
                <a:latin typeface="Courier10 BT" pitchFamily="49" charset="0"/>
              </a:rPr>
              <a:t> copier = new </a:t>
            </a:r>
            <a:r>
              <a:rPr lang="en-US" sz="1600" dirty="0" err="1" smtClean="0">
                <a:latin typeface="Courier10 BT" pitchFamily="49" charset="0"/>
              </a:rPr>
              <a:t>CopyMachine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copier.makeCopies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latin typeface="Courier10 BT" pitchFamily="49" charset="0"/>
              </a:rPr>
              <a:t>} catch (</a:t>
            </a:r>
            <a:r>
              <a:rPr lang="en-US" sz="1600" dirty="0" err="1" smtClean="0">
                <a:latin typeface="Courier10 BT" pitchFamily="49" charset="0"/>
              </a:rPr>
              <a:t>OutOfResourceException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ex1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ex1.printStackTrace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latin typeface="Courier10 BT" pitchFamily="49" charset="0"/>
              </a:rPr>
              <a:t>} catch (</a:t>
            </a:r>
            <a:r>
              <a:rPr lang="en-US" sz="1600" dirty="0" err="1" smtClean="0">
                <a:latin typeface="Courier10 BT" pitchFamily="49" charset="0"/>
              </a:rPr>
              <a:t>PaperJamException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ex2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ex2.printStackTrace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latin typeface="Courier10 BT" pitchFamily="49" charset="0"/>
              </a:rPr>
              <a:t>}</a:t>
            </a:r>
            <a:endParaRPr lang="en-US" sz="1600" dirty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Catching Multiple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only provide an exception handler for </a:t>
            </a:r>
            <a:r>
              <a:rPr lang="en-US" dirty="0" err="1" smtClean="0">
                <a:latin typeface="Courier10 BT" pitchFamily="49" charset="0"/>
              </a:rPr>
              <a:t>OutOfPaperException</a:t>
            </a:r>
            <a:r>
              <a:rPr lang="en-US" dirty="0" smtClean="0"/>
              <a:t>, use </a:t>
            </a:r>
            <a:r>
              <a:rPr lang="en-US" sz="2000" dirty="0" err="1" smtClean="0">
                <a:latin typeface="Courier10 BT" pitchFamily="49" charset="0"/>
              </a:rPr>
              <a:t>CopyMachineException</a:t>
            </a:r>
            <a:r>
              <a:rPr lang="en-US" dirty="0" smtClean="0"/>
              <a:t> for the others: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order of the </a:t>
            </a:r>
            <a:r>
              <a:rPr lang="en-US" sz="2000" dirty="0" smtClean="0">
                <a:latin typeface="Courier10 BT" pitchFamily="49" charset="0"/>
              </a:rPr>
              <a:t>catch</a:t>
            </a:r>
            <a:r>
              <a:rPr lang="en-US" dirty="0" smtClean="0"/>
              <a:t> blocks is important here. </a:t>
            </a:r>
          </a:p>
          <a:p>
            <a:pPr lvl="1"/>
            <a:r>
              <a:rPr lang="en-US" dirty="0" smtClean="0"/>
              <a:t>If we move the </a:t>
            </a:r>
            <a:r>
              <a:rPr lang="en-US" sz="1800" dirty="0" err="1" smtClean="0">
                <a:latin typeface="Courier10 BT" pitchFamily="49" charset="0"/>
              </a:rPr>
              <a:t>CopyMachineException</a:t>
            </a:r>
            <a:r>
              <a:rPr lang="en-US" dirty="0" smtClean="0"/>
              <a:t> block before the </a:t>
            </a:r>
            <a:r>
              <a:rPr lang="en-US" sz="1800" dirty="0" err="1" smtClean="0">
                <a:latin typeface="Courier10 BT" pitchFamily="49" charset="0"/>
              </a:rPr>
              <a:t>OutOfPaperException</a:t>
            </a:r>
            <a:r>
              <a:rPr lang="en-US" dirty="0" smtClean="0"/>
              <a:t> block, the latter will never be executed. Why? </a:t>
            </a:r>
          </a:p>
          <a:p>
            <a:pPr lvl="1"/>
            <a:r>
              <a:rPr lang="en-US" dirty="0" smtClean="0"/>
              <a:t>Would it result in a compilation or run-time error?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438400"/>
            <a:ext cx="4495800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try {</a:t>
            </a:r>
          </a:p>
          <a:p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 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ourier10 BT" pitchFamily="49" charset="0"/>
              </a:rPr>
              <a:t>CopyMachine</a:t>
            </a:r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 copier = new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ourier10 BT" pitchFamily="49" charset="0"/>
              </a:rPr>
              <a:t>CopyMachine</a:t>
            </a:r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 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ourier10 BT" pitchFamily="49" charset="0"/>
              </a:rPr>
              <a:t>copier.makeCopies</a:t>
            </a:r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} catch (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ourier10 BT" pitchFamily="49" charset="0"/>
              </a:rPr>
              <a:t>OutOfPaperException</a:t>
            </a:r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ourier10 BT" pitchFamily="49" charset="0"/>
              </a:rPr>
              <a:t>ex1</a:t>
            </a:r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) {</a:t>
            </a:r>
          </a:p>
          <a:p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   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ourier10 BT" pitchFamily="49" charset="0"/>
              </a:rPr>
              <a:t>ex1.printStackTrace</a:t>
            </a:r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} catch (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ourier10 BT" pitchFamily="49" charset="0"/>
              </a:rPr>
              <a:t>CopyMachineException</a:t>
            </a:r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ourier10 BT" pitchFamily="49" charset="0"/>
              </a:rPr>
              <a:t>ex2</a:t>
            </a:r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) {</a:t>
            </a:r>
          </a:p>
          <a:p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   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ourier10 BT" pitchFamily="49" charset="0"/>
              </a:rPr>
              <a:t>ex2.printStackTrace</a:t>
            </a:r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solidFill>
                  <a:sysClr val="windowText" lastClr="000000"/>
                </a:solidFill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run-time exception </a:t>
            </a:r>
            <a:r>
              <a:rPr lang="en-US" dirty="0" smtClean="0"/>
              <a:t>is caused by errors </a:t>
            </a:r>
            <a:r>
              <a:rPr lang="en-US" dirty="0" smtClean="0">
                <a:solidFill>
                  <a:srgbClr val="0070C0"/>
                </a:solidFill>
              </a:rPr>
              <a:t>within</a:t>
            </a:r>
            <a:r>
              <a:rPr lang="en-US" dirty="0" smtClean="0"/>
              <a:t> the program. </a:t>
            </a:r>
          </a:p>
          <a:p>
            <a:pPr lvl="0"/>
            <a:r>
              <a:rPr lang="en-US" dirty="0" smtClean="0">
                <a:ea typeface="Times New Roman" pitchFamily="18" charset="0"/>
              </a:rPr>
              <a:t>An example of this is using an invalid index to access an array element.</a:t>
            </a:r>
            <a:r>
              <a:rPr lang="en-US" baseline="30000" dirty="0" smtClean="0">
                <a:ea typeface="Times New Roman" pitchFamily="18" charset="0"/>
              </a:rPr>
              <a:t> </a:t>
            </a:r>
          </a:p>
          <a:p>
            <a:pPr lvl="1"/>
            <a:r>
              <a:rPr lang="en-US" dirty="0" smtClean="0">
                <a:ea typeface="Times New Roman" pitchFamily="18" charset="0"/>
              </a:rPr>
              <a:t>This program does not give a compilation error but causes an exception when run: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3657600"/>
            <a:ext cx="3733800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package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exceptionhandling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Courier10 BT" pitchFamily="49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ExceptionDemo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{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public static void main(String[]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args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) {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  char[] array = {'a', 'e', '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i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', 'o', 'u'};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  String s = new String(array, 0, 6);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(s);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}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} 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Exceptions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your code thoroughly to remove errors. </a:t>
            </a:r>
          </a:p>
          <a:p>
            <a:r>
              <a:rPr lang="en-US" dirty="0" smtClean="0"/>
              <a:t>Do not rely on run-time exceptions to notify you when something goes wrong. </a:t>
            </a:r>
          </a:p>
          <a:p>
            <a:r>
              <a:rPr lang="en-US" dirty="0" smtClean="0"/>
              <a:t>Run-time exceptions are not checked by the compiler.</a:t>
            </a:r>
          </a:p>
          <a:p>
            <a:r>
              <a:rPr lang="en-US" dirty="0" smtClean="0"/>
              <a:t>Also called </a:t>
            </a:r>
            <a:r>
              <a:rPr lang="en-US" b="1" dirty="0" smtClean="0"/>
              <a:t>unchecked exceptions </a:t>
            </a:r>
            <a:r>
              <a:rPr lang="en-US" dirty="0" smtClean="0"/>
              <a:t>because they are not checked by the compiler, whereas all other types of exceptions are known as </a:t>
            </a:r>
            <a:r>
              <a:rPr lang="en-US" b="1" dirty="0" smtClean="0"/>
              <a:t>checked exceptions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finally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hold code that must always be executed at the </a:t>
            </a:r>
            <a:r>
              <a:rPr lang="en-US" dirty="0" smtClean="0">
                <a:solidFill>
                  <a:srgbClr val="0070C0"/>
                </a:solidFill>
              </a:rPr>
              <a:t>end</a:t>
            </a:r>
            <a:r>
              <a:rPr lang="en-US" dirty="0" smtClean="0"/>
              <a:t> of the program. </a:t>
            </a:r>
          </a:p>
          <a:p>
            <a:r>
              <a:rPr lang="en-US" dirty="0" smtClean="0"/>
              <a:t>There can be only </a:t>
            </a:r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sz="2000" dirty="0" smtClean="0">
                <a:latin typeface="Courier10 BT" pitchFamily="49" charset="0"/>
              </a:rPr>
              <a:t>finally</a:t>
            </a:r>
            <a:r>
              <a:rPr lang="en-US" dirty="0" smtClean="0"/>
              <a:t> block associated with a </a:t>
            </a:r>
            <a:r>
              <a:rPr lang="en-US" dirty="0" smtClean="0">
                <a:latin typeface="Courier10 BT" pitchFamily="49" charset="0"/>
              </a:rPr>
              <a:t>try-catch</a:t>
            </a:r>
            <a:r>
              <a:rPr lang="en-US" dirty="0" smtClean="0"/>
              <a:t> block and its use is </a:t>
            </a:r>
            <a:r>
              <a:rPr lang="en-US" dirty="0" smtClean="0">
                <a:solidFill>
                  <a:srgbClr val="0070C0"/>
                </a:solidFill>
              </a:rPr>
              <a:t>optional</a:t>
            </a:r>
            <a:r>
              <a:rPr lang="en-US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276600"/>
            <a:ext cx="4572000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10 BT" pitchFamily="49" charset="0"/>
              </a:rPr>
              <a:t>try {</a:t>
            </a:r>
          </a:p>
          <a:p>
            <a:r>
              <a:rPr lang="en-US" sz="1600" dirty="0" smtClean="0">
                <a:latin typeface="Courier10 BT" pitchFamily="49" charset="0"/>
              </a:rPr>
              <a:t>    // different type of exceptions are thrown here</a:t>
            </a:r>
          </a:p>
          <a:p>
            <a:r>
              <a:rPr lang="en-US" sz="1600" dirty="0" smtClean="0">
                <a:latin typeface="Courier10 BT" pitchFamily="49" charset="0"/>
              </a:rPr>
              <a:t>} catch (</a:t>
            </a:r>
            <a:r>
              <a:rPr lang="en-US" sz="1600" dirty="0" err="1" smtClean="0">
                <a:latin typeface="Courier10 BT" pitchFamily="49" charset="0"/>
              </a:rPr>
              <a:t>ExceptionType1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e1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r>
              <a:rPr lang="en-US" sz="1600" dirty="0" smtClean="0">
                <a:latin typeface="Courier10 BT" pitchFamily="49" charset="0"/>
              </a:rPr>
              <a:t>    // exception handler for </a:t>
            </a:r>
            <a:r>
              <a:rPr lang="en-US" sz="1600" dirty="0" err="1" smtClean="0">
                <a:latin typeface="Courier10 BT" pitchFamily="49" charset="0"/>
              </a:rPr>
              <a:t>ExceptionType1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sz="1600" dirty="0" smtClean="0">
                <a:latin typeface="Courier10 BT" pitchFamily="49" charset="0"/>
              </a:rPr>
              <a:t>} catch (</a:t>
            </a:r>
            <a:r>
              <a:rPr lang="en-US" sz="1600" dirty="0" err="1" smtClean="0">
                <a:latin typeface="Courier10 BT" pitchFamily="49" charset="0"/>
              </a:rPr>
              <a:t>ExceptionType2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e2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r>
              <a:rPr lang="en-US" sz="1600" dirty="0" smtClean="0">
                <a:latin typeface="Courier10 BT" pitchFamily="49" charset="0"/>
              </a:rPr>
              <a:t>    // exception handler for </a:t>
            </a:r>
            <a:r>
              <a:rPr lang="en-US" sz="1600" dirty="0" err="1" smtClean="0">
                <a:latin typeface="Courier10 BT" pitchFamily="49" charset="0"/>
              </a:rPr>
              <a:t>ExceptionType2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sz="1600" dirty="0" smtClean="0">
                <a:latin typeface="Courier10 BT" pitchFamily="49" charset="0"/>
              </a:rPr>
              <a:t>} catch (</a:t>
            </a:r>
            <a:r>
              <a:rPr lang="en-US" sz="1600" dirty="0" err="1" smtClean="0">
                <a:latin typeface="Courier10 BT" pitchFamily="49" charset="0"/>
              </a:rPr>
              <a:t>ExceptionType3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e3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r>
              <a:rPr lang="en-US" sz="1600" dirty="0" smtClean="0">
                <a:latin typeface="Courier10 BT" pitchFamily="49" charset="0"/>
              </a:rPr>
              <a:t>    // exception handler for </a:t>
            </a:r>
            <a:r>
              <a:rPr lang="en-US" sz="1600" dirty="0" err="1" smtClean="0">
                <a:latin typeface="Courier10 BT" pitchFamily="49" charset="0"/>
              </a:rPr>
              <a:t>ExceptionType3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sz="1600" dirty="0" smtClean="0">
                <a:latin typeface="Courier10 BT" pitchFamily="49" charset="0"/>
              </a:rPr>
              <a:t>} </a:t>
            </a:r>
            <a:r>
              <a:rPr lang="en-US" sz="1600" b="1" dirty="0" smtClean="0">
                <a:latin typeface="Courier10 BT" pitchFamily="49" charset="0"/>
              </a:rPr>
              <a:t>finally {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sz="1600" b="1" dirty="0" smtClean="0">
                <a:latin typeface="Courier10 BT" pitchFamily="49" charset="0"/>
              </a:rPr>
              <a:t>    // cleanup code 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sz="1600" b="1" dirty="0" smtClean="0">
                <a:latin typeface="Courier10 BT" pitchFamily="49" charset="0"/>
              </a:rPr>
              <a:t>}</a:t>
            </a:r>
            <a:endParaRPr lang="en-US" sz="1600" dirty="0" smtClean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the cake pan should always be cleaned at the end even if the cake was not baked. What is the error in this code segment?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3276600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urier10 BT" pitchFamily="49" charset="0"/>
                <a:ea typeface="Times New Roman" pitchFamily="18" charset="0"/>
                <a:cs typeface="Arial" pitchFamily="34" charset="0"/>
              </a:rPr>
              <a:t> {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eChef.mixIngredients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();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eChef.putCakeInOven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();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eChef.setOvenTimer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(45);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eChef.cleanCakePan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();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} catch (Exception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brokenTimer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) {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eChef.turnOvenOff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();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}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exception</a:t>
            </a:r>
            <a:r>
              <a:rPr lang="en-US" dirty="0" smtClean="0"/>
              <a:t> refers to an error that occurs while a program is running. </a:t>
            </a:r>
          </a:p>
          <a:p>
            <a:r>
              <a:rPr lang="en-US" dirty="0" smtClean="0"/>
              <a:t>This type of error </a:t>
            </a:r>
            <a:r>
              <a:rPr lang="en-US" dirty="0" smtClean="0">
                <a:solidFill>
                  <a:srgbClr val="0070C0"/>
                </a:solidFill>
              </a:rPr>
              <a:t>does not appear </a:t>
            </a:r>
            <a:r>
              <a:rPr lang="en-US" dirty="0" smtClean="0"/>
              <a:t>while a program is being </a:t>
            </a:r>
            <a:r>
              <a:rPr lang="en-US" dirty="0" smtClean="0">
                <a:solidFill>
                  <a:srgbClr val="0070C0"/>
                </a:solidFill>
              </a:rPr>
              <a:t>compiled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example, suppose that a program needs to read the contents of a file that does not exist. </a:t>
            </a:r>
          </a:p>
          <a:p>
            <a:pPr lvl="1"/>
            <a:r>
              <a:rPr lang="en-US" dirty="0" smtClean="0"/>
              <a:t>Does the program compile fine?</a:t>
            </a:r>
          </a:p>
          <a:p>
            <a:pPr lvl="1"/>
            <a:r>
              <a:rPr lang="en-US" dirty="0" smtClean="0"/>
              <a:t>What happens when the program is executed?</a:t>
            </a:r>
          </a:p>
          <a:p>
            <a:r>
              <a:rPr lang="en-US" dirty="0" smtClean="0"/>
              <a:t>Java has an in-built exception handling mechanism.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Using the </a:t>
            </a:r>
            <a:r>
              <a:rPr lang="en-US" dirty="0" smtClean="0">
                <a:latin typeface="Courier10 BT" pitchFamily="49" charset="0"/>
              </a:rPr>
              <a:t>finally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cake pan will be cleaned even if an exception occurs: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276600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Courier New" pitchFamily="49" charset="0"/>
              </a:rPr>
              <a:t>try {			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eChef.mixIngredients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();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eChef.putCakeInOven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();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eChef.setOvenTimer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(45);	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} catch (Exception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brokenTimer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) {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eChef.turnOvenOff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();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} </a:t>
            </a:r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  <a:ea typeface="Times New Roman" pitchFamily="18" charset="0"/>
                <a:cs typeface="Arial" pitchFamily="34" charset="0"/>
              </a:rPr>
              <a:t>finally {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b="1" dirty="0" err="1" smtClean="0">
                <a:solidFill>
                  <a:srgbClr val="0070C0"/>
                </a:solidFill>
                <a:latin typeface="Courier10 BT" pitchFamily="49" charset="0"/>
                <a:ea typeface="Times New Roman" pitchFamily="18" charset="0"/>
                <a:cs typeface="Arial" pitchFamily="34" charset="0"/>
              </a:rPr>
              <a:t>eChef.cleanCakePan</a:t>
            </a:r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  <a:ea typeface="Times New Roman" pitchFamily="18" charset="0"/>
                <a:cs typeface="Arial" pitchFamily="34" charset="0"/>
              </a:rPr>
              <a:t>();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  <a:ea typeface="Times New Roman" pitchFamily="18" charset="0"/>
                <a:cs typeface="Arial" pitchFamily="34" charset="0"/>
              </a:rPr>
              <a:t>}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discussed:</a:t>
            </a:r>
          </a:p>
          <a:p>
            <a:pPr lvl="1"/>
            <a:r>
              <a:rPr lang="en-US" dirty="0" smtClean="0"/>
              <a:t>How exceptions are thrown and caught in a program using the </a:t>
            </a:r>
            <a:r>
              <a:rPr lang="en-US" sz="1900" dirty="0" smtClean="0">
                <a:latin typeface="Courier10 BT" pitchFamily="49" charset="0"/>
              </a:rPr>
              <a:t>try-catch</a:t>
            </a:r>
            <a:r>
              <a:rPr lang="en-US" dirty="0" smtClean="0"/>
              <a:t> block. </a:t>
            </a:r>
          </a:p>
          <a:p>
            <a:pPr lvl="1"/>
            <a:r>
              <a:rPr lang="en-US" dirty="0" smtClean="0"/>
              <a:t>An exception does not have to be handled in the method in which it is thrown; instead an exception handler can be provided in the calling method. </a:t>
            </a:r>
          </a:p>
          <a:p>
            <a:pPr lvl="1"/>
            <a:r>
              <a:rPr lang="en-US" dirty="0" smtClean="0"/>
              <a:t>You can extend the </a:t>
            </a:r>
            <a:r>
              <a:rPr lang="en-US" sz="1900" dirty="0" smtClean="0">
                <a:latin typeface="Courier10 BT" pitchFamily="49" charset="0"/>
              </a:rPr>
              <a:t>Exception</a:t>
            </a:r>
            <a:r>
              <a:rPr lang="en-US" dirty="0" smtClean="0"/>
              <a:t> class to create a custom exception class to meet the needs of a specific application. </a:t>
            </a:r>
          </a:p>
          <a:p>
            <a:pPr lvl="1"/>
            <a:r>
              <a:rPr lang="en-US" dirty="0" smtClean="0"/>
              <a:t>A runtime exception is caused by an error in the program. </a:t>
            </a:r>
          </a:p>
          <a:p>
            <a:pPr lvl="1"/>
            <a:r>
              <a:rPr lang="en-US" dirty="0" smtClean="0"/>
              <a:t>Runtime exceptions are not checked by the compiler and need not be handled by the programmer.</a:t>
            </a:r>
          </a:p>
          <a:p>
            <a:endParaRPr lang="en-US" dirty="0" smtClean="0"/>
          </a:p>
          <a:p>
            <a:r>
              <a:rPr lang="en-US" dirty="0" smtClean="0"/>
              <a:t>What’s next:</a:t>
            </a:r>
          </a:p>
          <a:p>
            <a:pPr lvl="1"/>
            <a:r>
              <a:rPr lang="en-US" dirty="0" smtClean="0"/>
              <a:t>File I/O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10 BT" pitchFamily="49" charset="0"/>
              </a:rPr>
              <a:t>Try-Catch</a:t>
            </a:r>
            <a:r>
              <a:rPr lang="en-US" dirty="0" smtClean="0"/>
              <a:t>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sz="2000" dirty="0" smtClean="0">
                <a:latin typeface="Courier10 BT" pitchFamily="49" charset="0"/>
              </a:rPr>
              <a:t>try</a:t>
            </a:r>
            <a:r>
              <a:rPr lang="en-US" dirty="0" smtClean="0"/>
              <a:t> block followed by a </a:t>
            </a:r>
            <a:r>
              <a:rPr lang="en-US" sz="2000" dirty="0" smtClean="0">
                <a:latin typeface="Courier10 BT" pitchFamily="49" charset="0"/>
              </a:rPr>
              <a:t>catch</a:t>
            </a:r>
            <a:r>
              <a:rPr lang="en-US" dirty="0" smtClean="0"/>
              <a:t> block: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program code is placed within the </a:t>
            </a:r>
            <a:r>
              <a:rPr lang="en-US" sz="2000" dirty="0" smtClean="0">
                <a:latin typeface="Courier10 BT" pitchFamily="49" charset="0"/>
              </a:rPr>
              <a:t>try</a:t>
            </a:r>
            <a:r>
              <a:rPr lang="en-US" dirty="0" smtClean="0"/>
              <a:t> block. </a:t>
            </a:r>
          </a:p>
          <a:p>
            <a:r>
              <a:rPr lang="en-US" dirty="0" smtClean="0"/>
              <a:t>An exception occurs if something goes wrong while the code in this block is being executed. </a:t>
            </a:r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Courier10 BT" pitchFamily="49" charset="0"/>
              </a:rPr>
              <a:t>catch</a:t>
            </a:r>
            <a:r>
              <a:rPr lang="en-US" dirty="0" smtClean="0"/>
              <a:t> block specifies the action that must be taken to handle the exception when it occurs, and is called the </a:t>
            </a:r>
            <a:r>
              <a:rPr lang="en-US" b="1" dirty="0" smtClean="0"/>
              <a:t>exception handler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057400"/>
            <a:ext cx="30480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10 BT" pitchFamily="49" charset="0"/>
              </a:rPr>
              <a:t>try {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sz="1600" dirty="0" smtClean="0">
                <a:latin typeface="Courier10 BT" pitchFamily="49" charset="0"/>
              </a:rPr>
              <a:t>  // program code</a:t>
            </a:r>
          </a:p>
          <a:p>
            <a:r>
              <a:rPr lang="en-US" sz="1600" b="1" dirty="0" smtClean="0">
                <a:latin typeface="Courier10 BT" pitchFamily="49" charset="0"/>
              </a:rPr>
              <a:t>} catch (Exception </a:t>
            </a:r>
            <a:r>
              <a:rPr lang="en-US" sz="1600" dirty="0" smtClean="0">
                <a:latin typeface="Courier10 BT" pitchFamily="49" charset="0"/>
              </a:rPr>
              <a:t>identifier</a:t>
            </a:r>
            <a:r>
              <a:rPr lang="en-US" sz="1600" b="1" dirty="0" smtClean="0">
                <a:latin typeface="Courier10 BT" pitchFamily="49" charset="0"/>
              </a:rPr>
              <a:t>) {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sz="1600" dirty="0" smtClean="0">
                <a:latin typeface="Courier10 BT" pitchFamily="49" charset="0"/>
              </a:rPr>
              <a:t>  // exception handling code</a:t>
            </a:r>
          </a:p>
          <a:p>
            <a:r>
              <a:rPr lang="en-US" sz="1600" b="1" dirty="0" smtClean="0">
                <a:latin typeface="Courier10 BT" pitchFamily="49" charset="0"/>
              </a:rPr>
              <a:t>}</a:t>
            </a:r>
            <a:endParaRPr lang="en-US" sz="1600" dirty="0" smtClean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</a:t>
            </a:r>
            <a:r>
              <a:rPr lang="en-US" dirty="0" err="1" smtClean="0">
                <a:latin typeface="Courier10 BT" pitchFamily="49" charset="0"/>
              </a:rPr>
              <a:t>BakeACake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Program to bake a cake: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571685"/>
            <a:ext cx="6477000" cy="42780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/>
            <a:r>
              <a:rPr lang="en-US" sz="1600" dirty="0" smtClean="0">
                <a:latin typeface="Courier10 BT" pitchFamily="49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</a:rPr>
              <a:t>BakeACake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public void </a:t>
            </a:r>
            <a:r>
              <a:rPr lang="en-US" sz="1600" dirty="0" err="1" smtClean="0">
                <a:latin typeface="Courier10 BT" pitchFamily="49" charset="0"/>
              </a:rPr>
              <a:t>mixIngredients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("Mix cake batter");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	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public void </a:t>
            </a:r>
            <a:r>
              <a:rPr lang="en-US" sz="1600" dirty="0" err="1" smtClean="0">
                <a:latin typeface="Courier10 BT" pitchFamily="49" charset="0"/>
              </a:rPr>
              <a:t>putCakeInOven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("Put cake in oven");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	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public void </a:t>
            </a:r>
            <a:r>
              <a:rPr lang="en-US" sz="1600" dirty="0" err="1" smtClean="0">
                <a:latin typeface="Courier10 BT" pitchFamily="49" charset="0"/>
              </a:rPr>
              <a:t>setOvenTimer</a:t>
            </a:r>
            <a:r>
              <a:rPr lang="en-US" sz="1600" dirty="0" smtClean="0">
                <a:latin typeface="Courier10 BT" pitchFamily="49" charset="0"/>
              </a:rPr>
              <a:t>(int time) {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("Oven will be turned on for " +time +" minutes");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} 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	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public void </a:t>
            </a:r>
            <a:r>
              <a:rPr lang="en-US" sz="1600" dirty="0" err="1" smtClean="0">
                <a:latin typeface="Courier10 BT" pitchFamily="49" charset="0"/>
              </a:rPr>
              <a:t>turnOvenOff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("Oven turned off");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</a:t>
            </a:r>
            <a:r>
              <a:rPr lang="en-US" dirty="0" err="1" smtClean="0">
                <a:latin typeface="Courier10 BT" pitchFamily="49" charset="0"/>
              </a:rPr>
              <a:t>BakeACake</a:t>
            </a:r>
            <a:r>
              <a:rPr lang="en-US" dirty="0" smtClean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 with this </a:t>
            </a:r>
            <a:r>
              <a:rPr lang="en-US" sz="2000" dirty="0" smtClean="0">
                <a:latin typeface="Courier10 BT" pitchFamily="49" charset="0"/>
              </a:rPr>
              <a:t>main</a:t>
            </a:r>
            <a:r>
              <a:rPr lang="en-US" dirty="0" smtClean="0"/>
              <a:t> in </a:t>
            </a:r>
            <a:r>
              <a:rPr lang="en-US" sz="2000" dirty="0" err="1" smtClean="0">
                <a:latin typeface="Courier10 BT" pitchFamily="49" charset="0"/>
              </a:rPr>
              <a:t>BakeACake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fire may occur if timer is broken and does not turn oven off.</a:t>
            </a:r>
          </a:p>
          <a:p>
            <a:r>
              <a:rPr lang="en-US" dirty="0" smtClean="0"/>
              <a:t>Need to write this using exception handling.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133600"/>
            <a:ext cx="40386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/>
            <a:r>
              <a:rPr lang="en-US" sz="1600" dirty="0" smtClean="0">
                <a:latin typeface="Courier10 BT" pitchFamily="49" charset="0"/>
              </a:rPr>
              <a:t>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err="1" smtClean="0">
                <a:latin typeface="Courier10 BT" pitchFamily="49" charset="0"/>
              </a:rPr>
              <a:t>BakeACake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eChef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BakeACake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err="1" smtClean="0">
                <a:latin typeface="Courier10 BT" pitchFamily="49" charset="0"/>
              </a:rPr>
              <a:t>eChef.mixIngredients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err="1" smtClean="0">
                <a:latin typeface="Courier10 BT" pitchFamily="49" charset="0"/>
              </a:rPr>
              <a:t>eChef.putCakeInOven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err="1" smtClean="0">
                <a:latin typeface="Courier10 BT" pitchFamily="49" charset="0"/>
              </a:rPr>
              <a:t>eChef.setOvenTimer</a:t>
            </a:r>
            <a:r>
              <a:rPr lang="en-US" sz="1600" dirty="0" smtClean="0">
                <a:latin typeface="Courier10 BT" pitchFamily="49" charset="0"/>
              </a:rPr>
              <a:t>(45);</a:t>
            </a:r>
          </a:p>
          <a:p>
            <a:pPr marL="4763" lvl="1"/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</a:t>
            </a:r>
            <a:r>
              <a:rPr lang="en-US" dirty="0" err="1" smtClean="0">
                <a:latin typeface="Courier10 BT" pitchFamily="49" charset="0"/>
              </a:rPr>
              <a:t>BakeACake</a:t>
            </a:r>
            <a:r>
              <a:rPr lang="en-US" smtClean="0"/>
              <a:t> </a:t>
            </a:r>
            <a:r>
              <a:rPr lang="en-US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</a:t>
            </a:r>
            <a:r>
              <a:rPr lang="en-US" sz="2000" dirty="0" smtClean="0">
                <a:latin typeface="Courier10 BT" pitchFamily="49" charset="0"/>
              </a:rPr>
              <a:t>try-catch</a:t>
            </a:r>
            <a:r>
              <a:rPr lang="en-US" dirty="0" smtClean="0"/>
              <a:t> block to </a:t>
            </a:r>
            <a:r>
              <a:rPr lang="en-US" sz="2000" dirty="0" smtClean="0">
                <a:latin typeface="Courier10 BT" pitchFamily="49" charset="0"/>
              </a:rPr>
              <a:t>main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057400"/>
            <a:ext cx="4038600" cy="2800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public static void main(String[]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args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) {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BakeACake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eChef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= new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BakeACake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();	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  <a:ea typeface="Times New Roman" pitchFamily="18" charset="0"/>
                <a:cs typeface="Arial" pitchFamily="34" charset="0"/>
              </a:rPr>
              <a:t>try</a:t>
            </a:r>
            <a:r>
              <a:rPr lang="en-US" sz="1600" b="1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  <a:ea typeface="Times New Roman" pitchFamily="18" charset="0"/>
                <a:cs typeface="Arial" pitchFamily="34" charset="0"/>
              </a:rPr>
              <a:t>{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eChef.mixIngredients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();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eChef.putCakeInOven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();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eChef.setOvenTimer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(45);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  <a:ea typeface="Times New Roman" pitchFamily="18" charset="0"/>
                <a:cs typeface="Arial" pitchFamily="34" charset="0"/>
              </a:rPr>
              <a:t>}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  <a:ea typeface="Times New Roman" pitchFamily="18" charset="0"/>
                <a:cs typeface="Arial" pitchFamily="34" charset="0"/>
              </a:rPr>
              <a:t>catch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(</a:t>
            </a:r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  <a:ea typeface="Times New Roman" pitchFamily="18" charset="0"/>
                <a:cs typeface="Arial" pitchFamily="34" charset="0"/>
              </a:rPr>
              <a:t>Exception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brokenTimer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) </a:t>
            </a:r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  <a:ea typeface="Times New Roman" pitchFamily="18" charset="0"/>
                <a:cs typeface="Arial" pitchFamily="34" charset="0"/>
              </a:rPr>
              <a:t>{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eChef.turnOvenOff</a:t>
            </a: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();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  }	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10 BT" pitchFamily="49" charset="0"/>
                <a:ea typeface="Times New Roman" pitchFamily="18" charset="0"/>
                <a:cs typeface="Arial" pitchFamily="34" charset="0"/>
              </a:rPr>
              <a:t>}</a:t>
            </a:r>
            <a:endParaRPr lang="en-US" sz="1600" dirty="0" smtClean="0">
              <a:latin typeface="Courier10 BT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</a:t>
            </a:r>
            <a:r>
              <a:rPr lang="en-US" dirty="0" err="1" smtClean="0">
                <a:latin typeface="Courier10 BT" pitchFamily="49" charset="0"/>
              </a:rPr>
              <a:t>HelloWorld</a:t>
            </a:r>
            <a:r>
              <a:rPr lang="en-US" dirty="0" smtClean="0"/>
              <a:t> With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Throws an “Image not found” exception if the file </a:t>
            </a:r>
            <a:r>
              <a:rPr lang="en-US" sz="2000" dirty="0" smtClean="0">
                <a:latin typeface="Courier10 BT" pitchFamily="49" charset="0"/>
              </a:rPr>
              <a:t>blimp.png</a:t>
            </a:r>
            <a:r>
              <a:rPr lang="en-US" dirty="0" smtClean="0"/>
              <a:t> is not in the working directory when the program is executed: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133600"/>
            <a:ext cx="5638800" cy="40318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10 BT" pitchFamily="49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</a:rPr>
              <a:t>HelloWorld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r>
              <a:rPr lang="en-US" sz="1600" dirty="0" smtClean="0">
                <a:latin typeface="Courier10 BT" pitchFamily="49" charset="0"/>
              </a:rPr>
              <a:t>  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</a:rPr>
              <a:t>    try {</a:t>
            </a:r>
          </a:p>
          <a:p>
            <a:r>
              <a:rPr lang="en-US" sz="1600" dirty="0" smtClean="0">
                <a:latin typeface="Courier10 BT" pitchFamily="49" charset="0"/>
              </a:rPr>
              <a:t>      File image = new File("blimp.png");  </a:t>
            </a:r>
          </a:p>
          <a:p>
            <a:r>
              <a:rPr lang="en-US" sz="1600" dirty="0" smtClean="0">
                <a:latin typeface="Courier10 BT" pitchFamily="49" charset="0"/>
              </a:rPr>
              <a:t>      if (!</a:t>
            </a:r>
            <a:r>
              <a:rPr lang="en-US" sz="1600" dirty="0" err="1" smtClean="0">
                <a:latin typeface="Courier10 BT" pitchFamily="49" charset="0"/>
              </a:rPr>
              <a:t>image.exists</a:t>
            </a:r>
            <a:r>
              <a:rPr lang="en-US" sz="1600" dirty="0" smtClean="0">
                <a:latin typeface="Courier10 BT" pitchFamily="49" charset="0"/>
              </a:rPr>
              <a:t>()) </a:t>
            </a:r>
          </a:p>
          <a:p>
            <a:r>
              <a:rPr lang="en-US" sz="1600" dirty="0" smtClean="0">
                <a:latin typeface="Courier10 BT" pitchFamily="49" charset="0"/>
              </a:rPr>
              <a:t>        </a:t>
            </a:r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</a:rPr>
              <a:t>throw new Exception("Image not found");</a:t>
            </a:r>
          </a:p>
          <a:p>
            <a:r>
              <a:rPr lang="en-US" sz="1600" dirty="0" smtClean="0">
                <a:latin typeface="Courier10 BT" pitchFamily="49" charset="0"/>
              </a:rPr>
              <a:t>      </a:t>
            </a:r>
            <a:r>
              <a:rPr lang="en-US" sz="1600" dirty="0" err="1" smtClean="0">
                <a:latin typeface="Courier10 BT" pitchFamily="49" charset="0"/>
              </a:rPr>
              <a:t>JFrame</a:t>
            </a:r>
            <a:r>
              <a:rPr lang="en-US" sz="1600" dirty="0" smtClean="0">
                <a:latin typeface="Courier10 BT" pitchFamily="49" charset="0"/>
              </a:rPr>
              <a:t> frame = new </a:t>
            </a:r>
            <a:r>
              <a:rPr lang="en-US" sz="1600" dirty="0" err="1" smtClean="0">
                <a:latin typeface="Courier10 BT" pitchFamily="49" charset="0"/>
              </a:rPr>
              <a:t>JFrame</a:t>
            </a:r>
            <a:r>
              <a:rPr lang="en-US" sz="1600" dirty="0" smtClean="0">
                <a:latin typeface="Courier10 BT" pitchFamily="49" charset="0"/>
              </a:rPr>
              <a:t>("My First Program");</a:t>
            </a:r>
          </a:p>
          <a:p>
            <a:r>
              <a:rPr lang="en-US" sz="1600" dirty="0" smtClean="0">
                <a:latin typeface="Courier10 BT" pitchFamily="49" charset="0"/>
              </a:rPr>
              <a:t>      </a:t>
            </a:r>
            <a:r>
              <a:rPr lang="en-US" sz="1600" dirty="0" err="1" smtClean="0">
                <a:latin typeface="Courier10 BT" pitchFamily="49" charset="0"/>
              </a:rPr>
              <a:t>frame.getContentPane</a:t>
            </a:r>
            <a:r>
              <a:rPr lang="en-US" sz="1600" dirty="0" smtClean="0">
                <a:latin typeface="Courier10 BT" pitchFamily="49" charset="0"/>
              </a:rPr>
              <a:t>().add(new </a:t>
            </a:r>
            <a:r>
              <a:rPr lang="en-US" sz="1600" dirty="0" err="1" smtClean="0">
                <a:latin typeface="Courier10 BT" pitchFamily="49" charset="0"/>
              </a:rPr>
              <a:t>JLabel</a:t>
            </a:r>
            <a:r>
              <a:rPr lang="en-US" sz="1600" dirty="0" smtClean="0">
                <a:latin typeface="Courier10 BT" pitchFamily="49" charset="0"/>
              </a:rPr>
              <a:t>(new </a:t>
            </a:r>
            <a:r>
              <a:rPr lang="en-US" sz="1600" dirty="0" err="1" smtClean="0">
                <a:latin typeface="Courier10 BT" pitchFamily="49" charset="0"/>
              </a:rPr>
              <a:t>ImageIcon</a:t>
            </a:r>
            <a:r>
              <a:rPr lang="en-US" sz="1600" dirty="0" smtClean="0">
                <a:latin typeface="Courier10 BT" pitchFamily="49" charset="0"/>
              </a:rPr>
              <a:t>("blimp.png")));</a:t>
            </a:r>
          </a:p>
          <a:p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frame.pack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frame.setVisible</a:t>
            </a:r>
            <a:r>
              <a:rPr lang="en-US" sz="1600" dirty="0" smtClean="0">
                <a:latin typeface="Courier10 BT" pitchFamily="49" charset="0"/>
              </a:rPr>
              <a:t>(true);	</a:t>
            </a:r>
          </a:p>
          <a:p>
            <a:r>
              <a:rPr lang="en-US" sz="1600" b="1" dirty="0" smtClean="0">
                <a:latin typeface="Courier10 BT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</a:rPr>
              <a:t>} catch (Exception error) {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10 BT" pitchFamily="49" charset="0"/>
              </a:rPr>
              <a:t>System.out.println</a:t>
            </a:r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10 BT" pitchFamily="49" charset="0"/>
              </a:rPr>
              <a:t>error.getMessage</a:t>
            </a:r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</a:rPr>
              <a:t>());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10 BT" pitchFamily="49" charset="0"/>
              </a:rPr>
              <a:t>    }</a:t>
            </a:r>
          </a:p>
          <a:p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r>
              <a:rPr lang="en-US" sz="1600" dirty="0" smtClean="0">
                <a:latin typeface="Courier10 BT" pitchFamily="49" charset="0"/>
              </a:rPr>
              <a:t>}</a:t>
            </a:r>
            <a:endParaRPr lang="en-US" sz="1600" dirty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throw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statement creates a new exception object carrying the message “Image not found”, and sends it to the </a:t>
            </a:r>
            <a:r>
              <a:rPr lang="en-US" dirty="0" err="1" smtClean="0"/>
              <a:t>JVM</a:t>
            </a:r>
            <a:r>
              <a:rPr lang="en-US" dirty="0" smtClean="0"/>
              <a:t> using the </a:t>
            </a:r>
            <a:r>
              <a:rPr lang="en-US" dirty="0" smtClean="0">
                <a:latin typeface="Courier10 BT" pitchFamily="49" charset="0"/>
              </a:rPr>
              <a:t>throw</a:t>
            </a:r>
            <a:r>
              <a:rPr lang="en-US" dirty="0" smtClean="0"/>
              <a:t> keyword (this is called </a:t>
            </a:r>
            <a:r>
              <a:rPr lang="en-US" b="1" dirty="0" smtClean="0"/>
              <a:t>throwing an exception</a:t>
            </a:r>
            <a:r>
              <a:rPr lang="en-US" dirty="0" smtClean="0"/>
              <a:t>):</a:t>
            </a:r>
          </a:p>
          <a:p>
            <a:pPr lvl="1">
              <a:buNone/>
            </a:pPr>
            <a:r>
              <a:rPr lang="en-US" dirty="0" smtClean="0">
                <a:latin typeface="Courier10 BT" pitchFamily="49" charset="0"/>
              </a:rPr>
              <a:t>throw new Exception("Image not found");</a:t>
            </a:r>
          </a:p>
          <a:p>
            <a:r>
              <a:rPr lang="en-US" dirty="0" smtClean="0"/>
              <a:t>The exception handler in the </a:t>
            </a:r>
            <a:r>
              <a:rPr lang="en-US" dirty="0" smtClean="0">
                <a:latin typeface="Courier10 BT" pitchFamily="49" charset="0"/>
              </a:rPr>
              <a:t>catch</a:t>
            </a:r>
            <a:r>
              <a:rPr lang="en-US" dirty="0" smtClean="0"/>
              <a:t> block is then executed (called </a:t>
            </a:r>
            <a:r>
              <a:rPr lang="en-US" b="1" dirty="0" smtClean="0"/>
              <a:t>catching an exception</a:t>
            </a:r>
            <a:r>
              <a:rPr lang="en-US" dirty="0" smtClean="0"/>
              <a:t>).</a:t>
            </a:r>
          </a:p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rest of the code following the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10 BT" pitchFamily="49" charset="0"/>
              </a:rPr>
              <a:t>throw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statement in the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10 BT" pitchFamily="49" charset="0"/>
              </a:rPr>
              <a:t>try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block is not executed after the exception is thrown.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  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7646</TotalTime>
  <Words>2036</Words>
  <Application>Microsoft Macintosh PowerPoint</Application>
  <PresentationFormat>On-screen Show (4:3)</PresentationFormat>
  <Paragraphs>354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Outline</vt:lpstr>
      <vt:lpstr>What Is An Exception?</vt:lpstr>
      <vt:lpstr>Try-Catch Blocks</vt:lpstr>
      <vt:lpstr>Example: Class BakeACake</vt:lpstr>
      <vt:lpstr>Example: Class BakeACake (continued)</vt:lpstr>
      <vt:lpstr>Example: Class BakeACake (continued)</vt:lpstr>
      <vt:lpstr>Program HelloWorld With Exception Handling</vt:lpstr>
      <vt:lpstr>The throw Keyword</vt:lpstr>
      <vt:lpstr>Termination Model vs. Resumption Model</vt:lpstr>
      <vt:lpstr>The Exception Class</vt:lpstr>
      <vt:lpstr>Inheritance Tree for the Exception Class</vt:lpstr>
      <vt:lpstr>Some Constructors and Methods in the Exception Class</vt:lpstr>
      <vt:lpstr>Methods That Throw Exceptions</vt:lpstr>
      <vt:lpstr>Methods That Throw Exceptions continued</vt:lpstr>
      <vt:lpstr>Handling Exceptions</vt:lpstr>
      <vt:lpstr>Handling Exceptions continued</vt:lpstr>
      <vt:lpstr>Unhandled Exception</vt:lpstr>
      <vt:lpstr>Using Multiple catch Blocks</vt:lpstr>
      <vt:lpstr>Example: Class CopyMachine</vt:lpstr>
      <vt:lpstr>Example: Creating Custom Exception Classes</vt:lpstr>
      <vt:lpstr>Example: A Class That Throws Multiple Exceptions</vt:lpstr>
      <vt:lpstr>Example: Catching Multiple Exceptions</vt:lpstr>
      <vt:lpstr>Example: Catching Multiple Exceptions</vt:lpstr>
      <vt:lpstr>Example: Catching Multiple Exceptions</vt:lpstr>
      <vt:lpstr>Run-time Exceptions</vt:lpstr>
      <vt:lpstr>Run-time Exceptions continued</vt:lpstr>
      <vt:lpstr>The finally Block</vt:lpstr>
      <vt:lpstr>Exercise</vt:lpstr>
      <vt:lpstr>Example: Using the finally Block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Rohan Grover</dc:creator>
  <cp:lastModifiedBy>Radhika Grover</cp:lastModifiedBy>
  <cp:revision>320</cp:revision>
  <dcterms:created xsi:type="dcterms:W3CDTF">2011-04-25T17:55:20Z</dcterms:created>
  <dcterms:modified xsi:type="dcterms:W3CDTF">2011-10-09T18:12:43Z</dcterms:modified>
</cp:coreProperties>
</file>