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5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SG"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9B233-B7CE-4667-99AC-272E2426566F}" type="datetimeFigureOut">
              <a:rPr lang="zh-SG" altLang="en-US" smtClean="0"/>
              <a:t>25/4/2025</a:t>
            </a:fld>
            <a:endParaRPr lang="zh-SG"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SG"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SG"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SG"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C30EB4-A984-4270-9754-FFAF09CD4F95}" type="slidenum">
              <a:rPr lang="zh-SG" altLang="en-US" smtClean="0"/>
              <a:t>‹#›</a:t>
            </a:fld>
            <a:endParaRPr lang="zh-SG" altLang="en-US"/>
          </a:p>
        </p:txBody>
      </p:sp>
    </p:spTree>
    <p:extLst>
      <p:ext uri="{BB962C8B-B14F-4D97-AF65-F5344CB8AC3E}">
        <p14:creationId xmlns:p14="http://schemas.microsoft.com/office/powerpoint/2010/main" val="3577450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SG" altLang="en-US" dirty="0"/>
          </a:p>
        </p:txBody>
      </p:sp>
      <p:sp>
        <p:nvSpPr>
          <p:cNvPr id="4" name="灯片编号占位符 3"/>
          <p:cNvSpPr>
            <a:spLocks noGrp="1"/>
          </p:cNvSpPr>
          <p:nvPr>
            <p:ph type="sldNum" sz="quarter" idx="5"/>
          </p:nvPr>
        </p:nvSpPr>
        <p:spPr/>
        <p:txBody>
          <a:bodyPr/>
          <a:lstStyle/>
          <a:p>
            <a:fld id="{DCC30EB4-A984-4270-9754-FFAF09CD4F95}" type="slidenum">
              <a:rPr lang="zh-SG" altLang="en-US" smtClean="0"/>
              <a:t>4</a:t>
            </a:fld>
            <a:endParaRPr lang="zh-SG" altLang="en-US"/>
          </a:p>
        </p:txBody>
      </p:sp>
    </p:spTree>
    <p:extLst>
      <p:ext uri="{BB962C8B-B14F-4D97-AF65-F5344CB8AC3E}">
        <p14:creationId xmlns:p14="http://schemas.microsoft.com/office/powerpoint/2010/main" val="36546206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9.xml"/><Relationship Id="rId7"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4.jpeg"/><Relationship Id="rId5" Type="http://schemas.openxmlformats.org/officeDocument/2006/relationships/slideMaster" Target="../slideMasters/slideMaster1.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slideMaster" Target="../slideMasters/slideMaster1.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s>
</file>

<file path=ppt/slideLayouts/_rels/slideLayout1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9"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1.xml"/><Relationship Id="rId7" Type="http://schemas.openxmlformats.org/officeDocument/2006/relationships/tags" Target="../tags/tag85.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image" Target="../media/image6.jpeg"/></Relationships>
</file>

<file path=ppt/slideLayouts/_rels/slideLayout16.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8.xml"/><Relationship Id="rId7" Type="http://schemas.openxmlformats.org/officeDocument/2006/relationships/tags" Target="../tags/tag9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00.xml"/><Relationship Id="rId3" Type="http://schemas.openxmlformats.org/officeDocument/2006/relationships/tags" Target="../tags/tag95.xml"/><Relationship Id="rId7" Type="http://schemas.openxmlformats.org/officeDocument/2006/relationships/tags" Target="../tags/tag99.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10" Type="http://schemas.openxmlformats.org/officeDocument/2006/relationships/slideMaster" Target="../slideMasters/slideMaster1.xml"/><Relationship Id="rId4" Type="http://schemas.openxmlformats.org/officeDocument/2006/relationships/tags" Target="../tags/tag96.xml"/><Relationship Id="rId9" Type="http://schemas.openxmlformats.org/officeDocument/2006/relationships/tags" Target="../tags/tag10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tags" Target="../tags/tag104.xml"/><Relationship Id="rId7" Type="http://schemas.openxmlformats.org/officeDocument/2006/relationships/slideMaster" Target="../slideMasters/slideMaster1.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jpeg"/><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3.jpeg"/><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818783" y="2699344"/>
            <a:ext cx="6130657" cy="1194951"/>
          </a:xfrm>
        </p:spPr>
        <p:txBody>
          <a:bodyPr lIns="101600" tIns="38100" rIns="25400" bIns="38100" anchor="t" anchorCtr="0">
            <a:noAutofit/>
          </a:bodyPr>
          <a:lstStyle>
            <a:lvl1pPr algn="l">
              <a:defRPr sz="5400" spc="600" baseline="0">
                <a:solidFill>
                  <a:schemeClr val="accent1"/>
                </a:solidFill>
                <a:latin typeface="Arial" panose="020B0604020202020204" pitchFamily="34" charset="0"/>
              </a:defRPr>
            </a:lvl1pPr>
          </a:lstStyle>
          <a:p>
            <a:r>
              <a:rPr lang="zh-CN" altLang="en-US" dirty="0"/>
              <a:t>编辑标题</a:t>
            </a:r>
          </a:p>
        </p:txBody>
      </p:sp>
      <p:sp>
        <p:nvSpPr>
          <p:cNvPr id="3" name="副标题 2"/>
          <p:cNvSpPr>
            <a:spLocks noGrp="1"/>
          </p:cNvSpPr>
          <p:nvPr>
            <p:ph type="subTitle" idx="1" hasCustomPrompt="1"/>
            <p:custDataLst>
              <p:tags r:id="rId2"/>
            </p:custDataLst>
          </p:nvPr>
        </p:nvSpPr>
        <p:spPr>
          <a:xfrm>
            <a:off x="818783" y="2257424"/>
            <a:ext cx="6130657" cy="353931"/>
          </a:xfrm>
        </p:spPr>
        <p:txBody>
          <a:bodyPr lIns="101600" tIns="38100" rIns="76200" bIns="38100" anchor="b">
            <a:noAutofit/>
          </a:bodyPr>
          <a:lstStyle>
            <a:lvl1pPr marL="0" indent="0" algn="l" eaLnBrk="1" fontAlgn="auto" latinLnBrk="0" hangingPunct="1">
              <a:lnSpc>
                <a:spcPct val="100000"/>
              </a:lnSpc>
              <a:spcAft>
                <a:spcPts val="0"/>
              </a:spcAft>
              <a:buNone/>
              <a:defRPr sz="1600" u="none" strike="noStrike" kern="1200" cap="none" spc="200" normalizeH="0" baseline="0">
                <a:solidFill>
                  <a:schemeClr val="accent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270F6239-38B3-4E16-9DDF-7484E3663F2A}" type="datetimeFigureOut">
              <a:rPr lang="zh-SG" altLang="en-US" smtClean="0"/>
              <a:t>25/4/2025</a:t>
            </a:fld>
            <a:endParaRPr lang="zh-SG" altLang="en-US"/>
          </a:p>
        </p:txBody>
      </p:sp>
      <p:sp>
        <p:nvSpPr>
          <p:cNvPr id="17" name="页脚占位符 16"/>
          <p:cNvSpPr>
            <a:spLocks noGrp="1"/>
          </p:cNvSpPr>
          <p:nvPr>
            <p:ph type="ftr" sz="quarter" idx="11"/>
            <p:custDataLst>
              <p:tags r:id="rId4"/>
            </p:custDataLst>
          </p:nvPr>
        </p:nvSpPr>
        <p:spPr/>
        <p:txBody>
          <a:bodyPr/>
          <a:lstStyle/>
          <a:p>
            <a:endParaRPr lang="zh-SG" altLang="en-US"/>
          </a:p>
        </p:txBody>
      </p:sp>
      <p:sp>
        <p:nvSpPr>
          <p:cNvPr id="18" name="灯片编号占位符 17"/>
          <p:cNvSpPr>
            <a:spLocks noGrp="1"/>
          </p:cNvSpPr>
          <p:nvPr>
            <p:ph type="sldNum" sz="quarter" idx="12"/>
            <p:custDataLst>
              <p:tags r:id="rId5"/>
            </p:custDataLst>
          </p:nvPr>
        </p:nvSpPr>
        <p:spPr/>
        <p:txBody>
          <a:bodyPr/>
          <a:lstStyle/>
          <a:p>
            <a:fld id="{266B0AE0-66DB-4306-95E6-C27C0B88A1F2}" type="slidenum">
              <a:rPr lang="zh-SG" altLang="en-US" smtClean="0"/>
              <a:t>‹#›</a:t>
            </a:fld>
            <a:endParaRPr lang="zh-SG" altLang="en-US"/>
          </a:p>
        </p:txBody>
      </p:sp>
      <p:sp>
        <p:nvSpPr>
          <p:cNvPr id="10" name="文本占位符 9"/>
          <p:cNvSpPr>
            <a:spLocks noGrp="1"/>
          </p:cNvSpPr>
          <p:nvPr>
            <p:ph type="body" sz="quarter" idx="13" hasCustomPrompt="1"/>
            <p:custDataLst>
              <p:tags r:id="rId6"/>
            </p:custDataLst>
          </p:nvPr>
        </p:nvSpPr>
        <p:spPr>
          <a:xfrm>
            <a:off x="818783" y="5463545"/>
            <a:ext cx="4424363" cy="619125"/>
          </a:xfrm>
        </p:spPr>
        <p:txBody>
          <a:bodyPr>
            <a:normAutofit/>
          </a:bodyPr>
          <a:lstStyle>
            <a:lvl1pPr marL="0" indent="0">
              <a:spcAft>
                <a:spcPts val="0"/>
              </a:spcAft>
              <a:buNone/>
              <a:defRPr sz="2400">
                <a:solidFill>
                  <a:schemeClr val="accent1"/>
                </a:solidFill>
              </a:defRPr>
            </a:lvl1pPr>
          </a:lstStyle>
          <a:p>
            <a:pPr lvl="0"/>
            <a:r>
              <a:rPr lang="zh-CN" altLang="en-US" dirty="0"/>
              <a:t>单击此处编辑副标题</a:t>
            </a:r>
          </a:p>
          <a:p>
            <a:pPr lvl="0"/>
            <a:endParaRPr lang="zh-CN" altLang="en-US" dirty="0"/>
          </a:p>
        </p:txBody>
      </p:sp>
    </p:spTree>
    <p:extLst>
      <p:ext uri="{BB962C8B-B14F-4D97-AF65-F5344CB8AC3E}">
        <p14:creationId xmlns:p14="http://schemas.microsoft.com/office/powerpoint/2010/main" val="186428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2"/>
            </p:custDataLst>
          </p:nvPr>
        </p:nvSpPr>
        <p:spPr/>
        <p:txBody>
          <a:bodyPr/>
          <a:lstStyle/>
          <a:p>
            <a:endParaRPr lang="zh-SG" altLang="en-US"/>
          </a:p>
        </p:txBody>
      </p:sp>
      <p:sp>
        <p:nvSpPr>
          <p:cNvPr id="5" name="灯片编号占位符 4"/>
          <p:cNvSpPr>
            <a:spLocks noGrp="1"/>
          </p:cNvSpPr>
          <p:nvPr>
            <p:ph type="sldNum" sz="quarter" idx="12"/>
            <p:custDataLst>
              <p:tags r:id="rId3"/>
            </p:custDataLst>
          </p:nvPr>
        </p:nvSpPr>
        <p:spPr/>
        <p:txBody>
          <a:bodyPr/>
          <a:lstStyle/>
          <a:p>
            <a:fld id="{266B0AE0-66DB-4306-95E6-C27C0B88A1F2}" type="slidenum">
              <a:rPr lang="zh-SG" altLang="en-US" smtClean="0"/>
              <a:t>‹#›</a:t>
            </a:fld>
            <a:endParaRPr lang="zh-SG"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260634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末尾幻灯片">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69882" y="2548901"/>
            <a:ext cx="10852237" cy="1760199"/>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2"/>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3"/>
            </p:custDataLst>
          </p:nvPr>
        </p:nvSpPr>
        <p:spPr/>
        <p:txBody>
          <a:bodyPr/>
          <a:lstStyle/>
          <a:p>
            <a:endParaRPr lang="zh-SG" altLang="en-US"/>
          </a:p>
        </p:txBody>
      </p:sp>
      <p:sp>
        <p:nvSpPr>
          <p:cNvPr id="5" name="灯片编号占位符 4"/>
          <p:cNvSpPr>
            <a:spLocks noGrp="1"/>
          </p:cNvSpPr>
          <p:nvPr>
            <p:ph type="sldNum" sz="quarter" idx="12"/>
            <p:custDataLst>
              <p:tags r:id="rId4"/>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754051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2"/>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3"/>
            </p:custDataLst>
          </p:nvPr>
        </p:nvSpPr>
        <p:spPr/>
        <p:txBody>
          <a:bodyPr/>
          <a:lstStyle/>
          <a:p>
            <a:endParaRPr lang="zh-SG" altLang="en-US"/>
          </a:p>
        </p:txBody>
      </p:sp>
      <p:sp>
        <p:nvSpPr>
          <p:cNvPr id="5" name="灯片编号占位符 4"/>
          <p:cNvSpPr>
            <a:spLocks noGrp="1"/>
          </p:cNvSpPr>
          <p:nvPr>
            <p:ph type="sldNum" sz="quarter" idx="12"/>
            <p:custDataLst>
              <p:tags r:id="rId4"/>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420656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3" name="日期占位符 2"/>
          <p:cNvSpPr>
            <a:spLocks noGrp="1"/>
          </p:cNvSpPr>
          <p:nvPr>
            <p:ph type="dt" sz="half" idx="10"/>
            <p:custDataLst>
              <p:tags r:id="rId4"/>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5"/>
            </p:custDataLst>
          </p:nvPr>
        </p:nvSpPr>
        <p:spPr/>
        <p:txBody>
          <a:bodyPr/>
          <a:lstStyle/>
          <a:p>
            <a:endParaRPr lang="zh-SG" altLang="en-US"/>
          </a:p>
        </p:txBody>
      </p:sp>
      <p:sp>
        <p:nvSpPr>
          <p:cNvPr id="5" name="灯片编号占位符 4"/>
          <p:cNvSpPr>
            <a:spLocks noGrp="1"/>
          </p:cNvSpPr>
          <p:nvPr>
            <p:ph type="sldNum" sz="quarter" idx="12"/>
            <p:custDataLst>
              <p:tags r:id="rId6"/>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48502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blipFill rotWithShape="1">
            <a:blip r:embed="rId9"/>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4"/>
            </p:custDataLst>
          </p:nvPr>
        </p:nvSpPr>
        <p:spPr/>
        <p:txBody>
          <a:bodyPr/>
          <a:lstStyle/>
          <a:p>
            <a:endParaRPr lang="zh-SG" altLang="en-US"/>
          </a:p>
        </p:txBody>
      </p:sp>
      <p:sp>
        <p:nvSpPr>
          <p:cNvPr id="5" name="灯片编号占位符 4"/>
          <p:cNvSpPr>
            <a:spLocks noGrp="1"/>
          </p:cNvSpPr>
          <p:nvPr>
            <p:ph type="sldNum" sz="quarter" idx="12"/>
            <p:custDataLst>
              <p:tags r:id="rId5"/>
            </p:custDataLst>
          </p:nvPr>
        </p:nvSpPr>
        <p:spPr/>
        <p:txBody>
          <a:bodyPr/>
          <a:lstStyle/>
          <a:p>
            <a:fld id="{266B0AE0-66DB-4306-95E6-C27C0B88A1F2}" type="slidenum">
              <a:rPr lang="zh-SG" altLang="en-US" smtClean="0"/>
              <a:t>‹#›</a:t>
            </a:fld>
            <a:endParaRPr lang="zh-SG" altLang="en-US"/>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3437325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blipFill rotWithShape="1">
            <a:blip r:embed="rId9"/>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4"/>
            </p:custDataLst>
          </p:nvPr>
        </p:nvSpPr>
        <p:spPr/>
        <p:txBody>
          <a:bodyPr/>
          <a:lstStyle/>
          <a:p>
            <a:endParaRPr lang="zh-SG" altLang="en-US"/>
          </a:p>
        </p:txBody>
      </p:sp>
      <p:sp>
        <p:nvSpPr>
          <p:cNvPr id="5" name="灯片编号占位符 4"/>
          <p:cNvSpPr>
            <a:spLocks noGrp="1"/>
          </p:cNvSpPr>
          <p:nvPr>
            <p:ph type="sldNum" sz="quarter" idx="12"/>
            <p:custDataLst>
              <p:tags r:id="rId5"/>
            </p:custDataLst>
          </p:nvPr>
        </p:nvSpPr>
        <p:spPr/>
        <p:txBody>
          <a:bodyPr/>
          <a:lstStyle/>
          <a:p>
            <a:fld id="{266B0AE0-66DB-4306-95E6-C27C0B88A1F2}" type="slidenum">
              <a:rPr lang="zh-SG" altLang="en-US" smtClean="0"/>
              <a:t>‹#›</a:t>
            </a:fld>
            <a:endParaRPr lang="zh-SG" altLang="en-US"/>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Tree>
    <p:extLst>
      <p:ext uri="{BB962C8B-B14F-4D97-AF65-F5344CB8AC3E}">
        <p14:creationId xmlns:p14="http://schemas.microsoft.com/office/powerpoint/2010/main" val="10855043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5029201"/>
            <a:ext cx="12192000" cy="1828799"/>
          </a:xfrm>
          <a:prstGeom prst="rect">
            <a:avLst/>
          </a:prstGeom>
          <a:blipFill rotWithShape="1">
            <a:blip r:embed="rId9"/>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4"/>
            </p:custDataLst>
          </p:nvPr>
        </p:nvSpPr>
        <p:spPr/>
        <p:txBody>
          <a:bodyPr/>
          <a:lstStyle/>
          <a:p>
            <a:endParaRPr lang="zh-SG" altLang="en-US"/>
          </a:p>
        </p:txBody>
      </p:sp>
      <p:sp>
        <p:nvSpPr>
          <p:cNvPr id="5" name="灯片编号占位符 4"/>
          <p:cNvSpPr>
            <a:spLocks noGrp="1"/>
          </p:cNvSpPr>
          <p:nvPr>
            <p:ph type="sldNum" sz="quarter" idx="12"/>
            <p:custDataLst>
              <p:tags r:id="rId5"/>
            </p:custDataLst>
          </p:nvPr>
        </p:nvSpPr>
        <p:spPr/>
        <p:txBody>
          <a:bodyPr/>
          <a:lstStyle/>
          <a:p>
            <a:fld id="{266B0AE0-66DB-4306-95E6-C27C0B88A1F2}" type="slidenum">
              <a:rPr lang="zh-SG" altLang="en-US" smtClean="0"/>
              <a:t>‹#›</a:t>
            </a:fld>
            <a:endParaRPr lang="zh-SG" altLang="en-US"/>
          </a:p>
        </p:txBody>
      </p:sp>
      <p:sp>
        <p:nvSpPr>
          <p:cNvPr id="7" name="内容占位符 6"/>
          <p:cNvSpPr>
            <a:spLocks noGrp="1"/>
          </p:cNvSpPr>
          <p:nvPr>
            <p:ph sz="quarter" idx="13"/>
            <p:custDataLst>
              <p:tags r:id="rId6"/>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文本占位符 8"/>
          <p:cNvSpPr>
            <a:spLocks noGrp="1"/>
          </p:cNvSpPr>
          <p:nvPr>
            <p:ph type="body" sz="quarter" idx="14"/>
            <p:custDataLst>
              <p:tags r:id="rId7"/>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a:t>单击此处编辑母版文本样式</a:t>
            </a:r>
          </a:p>
        </p:txBody>
      </p:sp>
    </p:spTree>
    <p:extLst>
      <p:ext uri="{BB962C8B-B14F-4D97-AF65-F5344CB8AC3E}">
        <p14:creationId xmlns:p14="http://schemas.microsoft.com/office/powerpoint/2010/main" val="276347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4"/>
            </p:custDataLst>
          </p:nvPr>
        </p:nvSpPr>
        <p:spPr/>
        <p:txBody>
          <a:bodyPr/>
          <a:lstStyle/>
          <a:p>
            <a:endParaRPr lang="zh-SG" altLang="en-US"/>
          </a:p>
        </p:txBody>
      </p:sp>
      <p:sp>
        <p:nvSpPr>
          <p:cNvPr id="5" name="灯片编号占位符 4"/>
          <p:cNvSpPr>
            <a:spLocks noGrp="1"/>
          </p:cNvSpPr>
          <p:nvPr>
            <p:ph type="sldNum" sz="quarter" idx="12"/>
            <p:custDataLst>
              <p:tags r:id="rId5"/>
            </p:custDataLst>
          </p:nvPr>
        </p:nvSpPr>
        <p:spPr/>
        <p:txBody>
          <a:bodyPr/>
          <a:lstStyle/>
          <a:p>
            <a:fld id="{266B0AE0-66DB-4306-95E6-C27C0B88A1F2}" type="slidenum">
              <a:rPr lang="zh-SG" altLang="en-US" smtClean="0"/>
              <a:t>‹#›</a:t>
            </a:fld>
            <a:endParaRPr lang="zh-SG" altLang="en-US"/>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a:t>单击此处编辑母版文本样式</a:t>
            </a:r>
          </a:p>
        </p:txBody>
      </p:sp>
    </p:spTree>
    <p:extLst>
      <p:ext uri="{BB962C8B-B14F-4D97-AF65-F5344CB8AC3E}">
        <p14:creationId xmlns:p14="http://schemas.microsoft.com/office/powerpoint/2010/main" val="1104024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blipFill rotWithShape="1">
            <a:blip r:embed="rId8"/>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4"/>
            </p:custDataLst>
          </p:nvPr>
        </p:nvSpPr>
        <p:spPr/>
        <p:txBody>
          <a:bodyPr/>
          <a:lstStyle/>
          <a:p>
            <a:endParaRPr lang="zh-SG" altLang="en-US"/>
          </a:p>
        </p:txBody>
      </p:sp>
      <p:sp>
        <p:nvSpPr>
          <p:cNvPr id="5" name="灯片编号占位符 4"/>
          <p:cNvSpPr>
            <a:spLocks noGrp="1"/>
          </p:cNvSpPr>
          <p:nvPr>
            <p:ph type="sldNum" sz="quarter" idx="12"/>
            <p:custDataLst>
              <p:tags r:id="rId5"/>
            </p:custDataLst>
          </p:nvPr>
        </p:nvSpPr>
        <p:spPr/>
        <p:txBody>
          <a:bodyPr/>
          <a:lstStyle/>
          <a:p>
            <a:fld id="{266B0AE0-66DB-4306-95E6-C27C0B88A1F2}" type="slidenum">
              <a:rPr lang="zh-SG" altLang="en-US" smtClean="0"/>
              <a:t>‹#›</a:t>
            </a:fld>
            <a:endParaRPr lang="zh-SG" altLang="en-US"/>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a:t>单击此处编辑母版文本样式</a:t>
            </a:r>
          </a:p>
        </p:txBody>
      </p:sp>
    </p:spTree>
    <p:extLst>
      <p:ext uri="{BB962C8B-B14F-4D97-AF65-F5344CB8AC3E}">
        <p14:creationId xmlns:p14="http://schemas.microsoft.com/office/powerpoint/2010/main" val="2841201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32542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lang="zh-CN" altLang="en-US">
                <a:sym typeface="+mn-ea"/>
              </a:rPr>
              <a:t>单击此处编辑母版标题样式</a:t>
            </a:r>
            <a:endParaRPr dirty="0">
              <a:sym typeface="+mn-ea"/>
            </a:endParaRP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lang="zh-CN" altLang="en-US">
                <a:sym typeface="+mn-ea"/>
              </a:rPr>
              <a:t>单击此处编辑母版文本样式</a:t>
            </a:r>
          </a:p>
          <a:p>
            <a:pPr lvl="1"/>
            <a:r>
              <a:rPr lang="zh-CN" altLang="en-US">
                <a:sym typeface="+mn-ea"/>
              </a:rPr>
              <a:t>二级</a:t>
            </a:r>
          </a:p>
          <a:p>
            <a:pPr lvl="2"/>
            <a:r>
              <a:rPr lang="zh-CN" altLang="en-US">
                <a:sym typeface="+mn-ea"/>
              </a:rPr>
              <a:t>三级</a:t>
            </a:r>
          </a:p>
          <a:p>
            <a:pPr lvl="3"/>
            <a:r>
              <a:rPr lang="zh-CN" altLang="en-US">
                <a:sym typeface="+mn-ea"/>
              </a:rPr>
              <a:t>四级</a:t>
            </a:r>
          </a:p>
          <a:p>
            <a:pPr lvl="4"/>
            <a:r>
              <a:rPr lang="zh-CN" altLang="en-US">
                <a:sym typeface="+mn-ea"/>
              </a:rPr>
              <a:t>五级</a:t>
            </a:r>
            <a:endParaRPr dirty="0">
              <a:sym typeface="+mn-ea"/>
            </a:endParaRPr>
          </a:p>
        </p:txBody>
      </p:sp>
      <p:sp>
        <p:nvSpPr>
          <p:cNvPr id="4" name="日期占位符 3"/>
          <p:cNvSpPr>
            <a:spLocks noGrp="1"/>
          </p:cNvSpPr>
          <p:nvPr>
            <p:ph type="dt" sz="half" idx="10"/>
            <p:custDataLst>
              <p:tags r:id="rId3"/>
            </p:custDataLst>
          </p:nvPr>
        </p:nvSpPr>
        <p:spPr/>
        <p:txBody>
          <a:bodyPr/>
          <a:lstStyle/>
          <a:p>
            <a:fld id="{270F6239-38B3-4E16-9DDF-7484E3663F2A}" type="datetimeFigureOut">
              <a:rPr lang="zh-SG" altLang="en-US" smtClean="0"/>
              <a:t>25/4/2025</a:t>
            </a:fld>
            <a:endParaRPr lang="zh-SG" altLang="en-US"/>
          </a:p>
        </p:txBody>
      </p:sp>
      <p:sp>
        <p:nvSpPr>
          <p:cNvPr id="5" name="页脚占位符 4"/>
          <p:cNvSpPr>
            <a:spLocks noGrp="1"/>
          </p:cNvSpPr>
          <p:nvPr>
            <p:ph type="ftr" sz="quarter" idx="11"/>
            <p:custDataLst>
              <p:tags r:id="rId4"/>
            </p:custDataLst>
          </p:nvPr>
        </p:nvSpPr>
        <p:spPr/>
        <p:txBody>
          <a:bodyPr/>
          <a:lstStyle/>
          <a:p>
            <a:endParaRPr lang="zh-SG" altLang="en-US"/>
          </a:p>
        </p:txBody>
      </p:sp>
      <p:sp>
        <p:nvSpPr>
          <p:cNvPr id="6" name="灯片编号占位符 5"/>
          <p:cNvSpPr>
            <a:spLocks noGrp="1"/>
          </p:cNvSpPr>
          <p:nvPr>
            <p:ph type="sldNum" sz="quarter" idx="12"/>
            <p:custDataLst>
              <p:tags r:id="rId5"/>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9112191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73812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292643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8160189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4025846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883505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649965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675375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7646597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2860603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59127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2485700" y="3498850"/>
            <a:ext cx="7220600" cy="971550"/>
          </a:xfrm>
        </p:spPr>
        <p:txBody>
          <a:bodyPr lIns="101600" tIns="38100" rIns="63500" bIns="38100" anchor="t" anchorCtr="0">
            <a:noAutofit/>
          </a:bodyPr>
          <a:lstStyle>
            <a:lvl1pPr algn="ctr">
              <a:defRPr sz="4800"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4" name="日期占位符 3"/>
          <p:cNvSpPr>
            <a:spLocks noGrp="1"/>
          </p:cNvSpPr>
          <p:nvPr>
            <p:ph type="dt" sz="half" idx="10"/>
            <p:custDataLst>
              <p:tags r:id="rId2"/>
            </p:custDataLst>
          </p:nvPr>
        </p:nvSpPr>
        <p:spPr/>
        <p:txBody>
          <a:bodyPr/>
          <a:lstStyle/>
          <a:p>
            <a:fld id="{270F6239-38B3-4E16-9DDF-7484E3663F2A}" type="datetimeFigureOut">
              <a:rPr lang="zh-SG" altLang="en-US" smtClean="0"/>
              <a:t>25/4/2025</a:t>
            </a:fld>
            <a:endParaRPr lang="zh-SG" altLang="en-US"/>
          </a:p>
        </p:txBody>
      </p:sp>
      <p:sp>
        <p:nvSpPr>
          <p:cNvPr id="5" name="页脚占位符 4"/>
          <p:cNvSpPr>
            <a:spLocks noGrp="1"/>
          </p:cNvSpPr>
          <p:nvPr>
            <p:ph type="ftr" sz="quarter" idx="11"/>
            <p:custDataLst>
              <p:tags r:id="rId3"/>
            </p:custDataLst>
          </p:nvPr>
        </p:nvSpPr>
        <p:spPr/>
        <p:txBody>
          <a:bodyPr/>
          <a:lstStyle/>
          <a:p>
            <a:endParaRPr lang="zh-SG" altLang="en-US"/>
          </a:p>
        </p:txBody>
      </p:sp>
      <p:sp>
        <p:nvSpPr>
          <p:cNvPr id="6" name="灯片编号占位符 5"/>
          <p:cNvSpPr>
            <a:spLocks noGrp="1"/>
          </p:cNvSpPr>
          <p:nvPr>
            <p:ph type="sldNum" sz="quarter" idx="12"/>
            <p:custDataLst>
              <p:tags r:id="rId4"/>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829829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4411781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0822630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724568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1764638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4111263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80758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336620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7688533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6033886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2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60184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lang="zh-CN" altLang="en-US">
                <a:sym typeface="+mn-ea"/>
              </a:rPr>
              <a:t>单击此处编辑母版标题样式</a:t>
            </a:r>
            <a:endParaRPr>
              <a:sym typeface="+mn-ea"/>
            </a:endParaRP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lang="zh-CN" altLang="en-US">
                <a:sym typeface="+mn-ea"/>
              </a:rPr>
              <a:t>单击此处编辑母版文本样式</a:t>
            </a:r>
          </a:p>
          <a:p>
            <a:pPr lvl="1"/>
            <a:r>
              <a:rPr lang="zh-CN" altLang="en-US">
                <a:sym typeface="+mn-ea"/>
              </a:rPr>
              <a:t>二级</a:t>
            </a:r>
          </a:p>
          <a:p>
            <a:pPr lvl="2"/>
            <a:r>
              <a:rPr lang="zh-CN" altLang="en-US">
                <a:sym typeface="+mn-ea"/>
              </a:rPr>
              <a:t>三级</a:t>
            </a:r>
          </a:p>
          <a:p>
            <a:pPr lvl="3"/>
            <a:r>
              <a:rPr lang="zh-CN" altLang="en-US">
                <a:sym typeface="+mn-ea"/>
              </a:rPr>
              <a:t>四级</a:t>
            </a:r>
          </a:p>
          <a:p>
            <a:pPr lvl="4"/>
            <a:r>
              <a:rPr lang="zh-CN" altLang="en-US">
                <a:sym typeface="+mn-ea"/>
              </a:rPr>
              <a:t>五级</a:t>
            </a:r>
            <a:endParaRPr>
              <a:sym typeface="+mn-ea"/>
            </a:endParaRP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baseline="0">
                <a:latin typeface="Arial" panose="020B0604020202020204" pitchFamily="34" charset="0"/>
                <a:ea typeface="微软雅黑" panose="020B0503020204020204" charset="-122"/>
              </a:defRPr>
            </a:lvl1pPr>
            <a:lvl2pPr>
              <a:defRPr sz="1600" baseline="0">
                <a:latin typeface="Arial" panose="020B0604020202020204" pitchFamily="34" charset="0"/>
                <a:ea typeface="微软雅黑" panose="020B0503020204020204" charset="-122"/>
              </a:defRPr>
            </a:lvl2pPr>
            <a:lvl3pPr>
              <a:defRPr sz="1600" baseline="0">
                <a:latin typeface="Arial" panose="020B0604020202020204" pitchFamily="34" charset="0"/>
                <a:ea typeface="微软雅黑" panose="020B0503020204020204" charset="-122"/>
              </a:defRPr>
            </a:lvl3pPr>
            <a:lvl4pPr>
              <a:defRPr sz="1600" baseline="0">
                <a:latin typeface="Arial" panose="020B0604020202020204" pitchFamily="34" charset="0"/>
                <a:ea typeface="微软雅黑" panose="020B0503020204020204" charset="-122"/>
              </a:defRPr>
            </a:lvl4pPr>
            <a:lvl5pPr>
              <a:defRPr sz="1600" baseline="0">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5" name="日期占位符 4"/>
          <p:cNvSpPr>
            <a:spLocks noGrp="1"/>
          </p:cNvSpPr>
          <p:nvPr>
            <p:ph type="dt" sz="half" idx="10"/>
            <p:custDataLst>
              <p:tags r:id="rId4"/>
            </p:custDataLst>
          </p:nvPr>
        </p:nvSpPr>
        <p:spPr/>
        <p:txBody>
          <a:bodyPr/>
          <a:lstStyle/>
          <a:p>
            <a:fld id="{270F6239-38B3-4E16-9DDF-7484E3663F2A}" type="datetimeFigureOut">
              <a:rPr lang="zh-SG" altLang="en-US" smtClean="0"/>
              <a:t>25/4/2025</a:t>
            </a:fld>
            <a:endParaRPr lang="zh-SG" altLang="en-US"/>
          </a:p>
        </p:txBody>
      </p:sp>
      <p:sp>
        <p:nvSpPr>
          <p:cNvPr id="6" name="页脚占位符 5"/>
          <p:cNvSpPr>
            <a:spLocks noGrp="1"/>
          </p:cNvSpPr>
          <p:nvPr>
            <p:ph type="ftr" sz="quarter" idx="11"/>
            <p:custDataLst>
              <p:tags r:id="rId5"/>
            </p:custDataLst>
          </p:nvPr>
        </p:nvSpPr>
        <p:spPr/>
        <p:txBody>
          <a:bodyPr/>
          <a:lstStyle/>
          <a:p>
            <a:endParaRPr lang="zh-SG" altLang="en-US"/>
          </a:p>
        </p:txBody>
      </p:sp>
      <p:sp>
        <p:nvSpPr>
          <p:cNvPr id="7" name="灯片编号占位符 6"/>
          <p:cNvSpPr>
            <a:spLocks noGrp="1"/>
          </p:cNvSpPr>
          <p:nvPr>
            <p:ph type="sldNum" sz="quarter" idx="12"/>
            <p:custDataLst>
              <p:tags r:id="rId6"/>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8448079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2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0380916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3631855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2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7961242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2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8005026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41365988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1264135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2912384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2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1175683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5771871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3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436322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lang="zh-CN" altLang="en-US">
                <a:sym typeface="+mn-ea"/>
              </a:rPr>
              <a:t>单击此处编辑母版标题样式</a:t>
            </a:r>
            <a:endParaRPr dirty="0">
              <a:sym typeface="+mn-ea"/>
            </a:endParaRP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lang="zh-CN" altLang="en-US">
                <a:sym typeface="+mn-ea"/>
              </a:rPr>
              <a:t>单击此处编辑母版文本样式</a:t>
            </a:r>
          </a:p>
          <a:p>
            <a:pPr lvl="1"/>
            <a:r>
              <a:rPr lang="zh-CN" altLang="en-US">
                <a:sym typeface="+mn-ea"/>
              </a:rPr>
              <a:t>二级</a:t>
            </a:r>
          </a:p>
          <a:p>
            <a:pPr lvl="2"/>
            <a:r>
              <a:rPr lang="zh-CN" altLang="en-US">
                <a:sym typeface="+mn-ea"/>
              </a:rPr>
              <a:t>三级</a:t>
            </a:r>
          </a:p>
          <a:p>
            <a:pPr lvl="3"/>
            <a:r>
              <a:rPr lang="zh-CN" altLang="en-US">
                <a:sym typeface="+mn-ea"/>
              </a:rPr>
              <a:t>四级</a:t>
            </a:r>
          </a:p>
          <a:p>
            <a:pPr lvl="4"/>
            <a:r>
              <a:rPr lang="zh-CN" altLang="en-US">
                <a:sym typeface="+mn-ea"/>
              </a:rPr>
              <a:t>五级</a:t>
            </a:r>
            <a:endParaRPr dirty="0">
              <a:sym typeface="+mn-ea"/>
            </a:endParaRP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lang="zh-CN" altLang="en-US">
                <a:sym typeface="+mn-ea"/>
              </a:rPr>
              <a:t>单击此处编辑母版文本样式</a:t>
            </a:r>
          </a:p>
          <a:p>
            <a:pPr lvl="1"/>
            <a:r>
              <a:rPr lang="zh-CN" altLang="en-US">
                <a:sym typeface="+mn-ea"/>
              </a:rPr>
              <a:t>二级</a:t>
            </a:r>
          </a:p>
          <a:p>
            <a:pPr lvl="2"/>
            <a:r>
              <a:rPr lang="zh-CN" altLang="en-US">
                <a:sym typeface="+mn-ea"/>
              </a:rPr>
              <a:t>三级</a:t>
            </a:r>
          </a:p>
          <a:p>
            <a:pPr lvl="3"/>
            <a:r>
              <a:rPr lang="zh-CN" altLang="en-US">
                <a:sym typeface="+mn-ea"/>
              </a:rPr>
              <a:t>四级</a:t>
            </a:r>
          </a:p>
          <a:p>
            <a:pPr lvl="4"/>
            <a:r>
              <a:rPr lang="zh-CN" altLang="en-US">
                <a:sym typeface="+mn-ea"/>
              </a:rPr>
              <a:t>五级</a:t>
            </a:r>
            <a:endParaRPr dirty="0">
              <a:sym typeface="+mn-ea"/>
            </a:endParaRPr>
          </a:p>
        </p:txBody>
      </p:sp>
      <p:sp>
        <p:nvSpPr>
          <p:cNvPr id="7" name="日期占位符 6"/>
          <p:cNvSpPr>
            <a:spLocks noGrp="1"/>
          </p:cNvSpPr>
          <p:nvPr>
            <p:ph type="dt" sz="half" idx="10"/>
            <p:custDataLst>
              <p:tags r:id="rId6"/>
            </p:custDataLst>
          </p:nvPr>
        </p:nvSpPr>
        <p:spPr/>
        <p:txBody>
          <a:bodyPr/>
          <a:lstStyle/>
          <a:p>
            <a:fld id="{270F6239-38B3-4E16-9DDF-7484E3663F2A}" type="datetimeFigureOut">
              <a:rPr lang="zh-SG" altLang="en-US" smtClean="0"/>
              <a:t>25/4/2025</a:t>
            </a:fld>
            <a:endParaRPr lang="zh-SG" altLang="en-US"/>
          </a:p>
        </p:txBody>
      </p:sp>
      <p:sp>
        <p:nvSpPr>
          <p:cNvPr id="8" name="页脚占位符 7"/>
          <p:cNvSpPr>
            <a:spLocks noGrp="1"/>
          </p:cNvSpPr>
          <p:nvPr>
            <p:ph type="ftr" sz="quarter" idx="11"/>
            <p:custDataLst>
              <p:tags r:id="rId7"/>
            </p:custDataLst>
          </p:nvPr>
        </p:nvSpPr>
        <p:spPr/>
        <p:txBody>
          <a:bodyPr/>
          <a:lstStyle/>
          <a:p>
            <a:endParaRPr lang="zh-SG" altLang="en-US"/>
          </a:p>
        </p:txBody>
      </p:sp>
      <p:sp>
        <p:nvSpPr>
          <p:cNvPr id="9" name="灯片编号占位符 8"/>
          <p:cNvSpPr>
            <a:spLocks noGrp="1"/>
          </p:cNvSpPr>
          <p:nvPr>
            <p:ph type="sldNum" sz="quarter" idx="12"/>
            <p:custDataLst>
              <p:tags r:id="rId8"/>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94699926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6401239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5439299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14659630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3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85475243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70969432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6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9196655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7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5554371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38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6191211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9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34387527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40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420129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lang="zh-CN" altLang="en-US">
                <a:sym typeface="+mn-ea"/>
              </a:rPr>
              <a:t>单击此处编辑母版标题样式</a:t>
            </a:r>
            <a:endParaRPr>
              <a:sym typeface="+mn-ea"/>
            </a:endParaRPr>
          </a:p>
        </p:txBody>
      </p:sp>
      <p:sp>
        <p:nvSpPr>
          <p:cNvPr id="3" name="日期占位符 2"/>
          <p:cNvSpPr>
            <a:spLocks noGrp="1"/>
          </p:cNvSpPr>
          <p:nvPr>
            <p:ph type="dt" sz="half" idx="10"/>
            <p:custDataLst>
              <p:tags r:id="rId2"/>
            </p:custDataLst>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custDataLst>
              <p:tags r:id="rId3"/>
            </p:custDataLst>
          </p:nvPr>
        </p:nvSpPr>
        <p:spPr/>
        <p:txBody>
          <a:bodyPr/>
          <a:lstStyle/>
          <a:p>
            <a:endParaRPr lang="zh-SG" altLang="en-US"/>
          </a:p>
        </p:txBody>
      </p:sp>
      <p:sp>
        <p:nvSpPr>
          <p:cNvPr id="5" name="灯片编号占位符 4"/>
          <p:cNvSpPr>
            <a:spLocks noGrp="1"/>
          </p:cNvSpPr>
          <p:nvPr>
            <p:ph type="sldNum" sz="quarter" idx="12"/>
            <p:custDataLst>
              <p:tags r:id="rId4"/>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70482608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4" name="页脚占位符 3"/>
          <p:cNvSpPr>
            <a:spLocks noGrp="1"/>
          </p:cNvSpPr>
          <p:nvPr>
            <p:ph type="ftr" sz="quarter" idx="11"/>
          </p:nvPr>
        </p:nvSpPr>
        <p:spPr/>
        <p:txBody>
          <a:bodyPr/>
          <a:lstStyle/>
          <a:p>
            <a:endParaRPr lang="zh-SG" altLang="en-US"/>
          </a:p>
        </p:txBody>
      </p:sp>
      <p:sp>
        <p:nvSpPr>
          <p:cNvPr id="5" name="灯片编号占位符 4"/>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69994650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8AF20-DF12-78C2-419A-B36BDAB7E8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SG" altLang="en-US"/>
          </a:p>
        </p:txBody>
      </p:sp>
      <p:sp>
        <p:nvSpPr>
          <p:cNvPr id="3" name="副标题 2">
            <a:extLst>
              <a:ext uri="{FF2B5EF4-FFF2-40B4-BE49-F238E27FC236}">
                <a16:creationId xmlns:a16="http://schemas.microsoft.com/office/drawing/2014/main" id="{324535A5-7544-E353-219C-637529E88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SG" altLang="en-US"/>
          </a:p>
        </p:txBody>
      </p:sp>
      <p:sp>
        <p:nvSpPr>
          <p:cNvPr id="4" name="日期占位符 3">
            <a:extLst>
              <a:ext uri="{FF2B5EF4-FFF2-40B4-BE49-F238E27FC236}">
                <a16:creationId xmlns:a16="http://schemas.microsoft.com/office/drawing/2014/main" id="{34EFA1AC-921E-4A43-C6EE-46B4E7682AB8}"/>
              </a:ext>
            </a:extLst>
          </p:cNvPr>
          <p:cNvSpPr>
            <a:spLocks noGrp="1"/>
          </p:cNvSpPr>
          <p:nvPr>
            <p:ph type="dt" sz="half" idx="10"/>
          </p:nvPr>
        </p:nvSpPr>
        <p:spPr/>
        <p:txBody>
          <a:bodyPr/>
          <a:lstStyle/>
          <a:p>
            <a:fld id="{270F6239-38B3-4E16-9DDF-7484E3663F2A}" type="datetimeFigureOut">
              <a:rPr lang="zh-SG" altLang="en-US" smtClean="0"/>
              <a:t>25/4/2025</a:t>
            </a:fld>
            <a:endParaRPr lang="zh-SG" altLang="en-US"/>
          </a:p>
        </p:txBody>
      </p:sp>
      <p:sp>
        <p:nvSpPr>
          <p:cNvPr id="5" name="页脚占位符 4">
            <a:extLst>
              <a:ext uri="{FF2B5EF4-FFF2-40B4-BE49-F238E27FC236}">
                <a16:creationId xmlns:a16="http://schemas.microsoft.com/office/drawing/2014/main" id="{A28E87C2-E251-40FC-35F3-50A162F91F98}"/>
              </a:ext>
            </a:extLst>
          </p:cNvPr>
          <p:cNvSpPr>
            <a:spLocks noGrp="1"/>
          </p:cNvSpPr>
          <p:nvPr>
            <p:ph type="ftr" sz="quarter" idx="11"/>
          </p:nvPr>
        </p:nvSpPr>
        <p:spPr/>
        <p:txBody>
          <a:bodyPr/>
          <a:lstStyle/>
          <a:p>
            <a:endParaRPr lang="zh-SG" altLang="en-US"/>
          </a:p>
        </p:txBody>
      </p:sp>
      <p:sp>
        <p:nvSpPr>
          <p:cNvPr id="6" name="灯片编号占位符 5">
            <a:extLst>
              <a:ext uri="{FF2B5EF4-FFF2-40B4-BE49-F238E27FC236}">
                <a16:creationId xmlns:a16="http://schemas.microsoft.com/office/drawing/2014/main" id="{5483EA18-3AE7-EEE5-B6BC-F1516668B482}"/>
              </a:ext>
            </a:extLst>
          </p:cNvPr>
          <p:cNvSpPr>
            <a:spLocks noGrp="1"/>
          </p:cNvSpPr>
          <p:nvPr>
            <p:ph type="sldNum" sz="quarter" idx="12"/>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82973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270F6239-38B3-4E16-9DDF-7484E3663F2A}" type="datetimeFigureOut">
              <a:rPr lang="zh-SG" altLang="en-US" smtClean="0"/>
              <a:t>25/4/2025</a:t>
            </a:fld>
            <a:endParaRPr lang="zh-SG" altLang="en-US"/>
          </a:p>
        </p:txBody>
      </p:sp>
      <p:sp>
        <p:nvSpPr>
          <p:cNvPr id="3" name="页脚占位符 2"/>
          <p:cNvSpPr>
            <a:spLocks noGrp="1"/>
          </p:cNvSpPr>
          <p:nvPr>
            <p:ph type="ftr" sz="quarter" idx="11"/>
            <p:custDataLst>
              <p:tags r:id="rId2"/>
            </p:custDataLst>
          </p:nvPr>
        </p:nvSpPr>
        <p:spPr/>
        <p:txBody>
          <a:bodyPr/>
          <a:lstStyle/>
          <a:p>
            <a:endParaRPr lang="zh-SG" altLang="en-US"/>
          </a:p>
        </p:txBody>
      </p:sp>
      <p:sp>
        <p:nvSpPr>
          <p:cNvPr id="4" name="灯片编号占位符 3"/>
          <p:cNvSpPr>
            <a:spLocks noGrp="1"/>
          </p:cNvSpPr>
          <p:nvPr>
            <p:ph type="sldNum" sz="quarter" idx="12"/>
            <p:custDataLst>
              <p:tags r:id="rId3"/>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649021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lang="zh-CN" altLang="en-US">
                <a:sym typeface="+mn-ea"/>
              </a:rPr>
              <a:t>单击此处编辑母版标题样式</a:t>
            </a:r>
            <a:endParaRPr dirty="0">
              <a:sym typeface="+mn-ea"/>
            </a:endParaRP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r>
              <a:rPr lang="zh-CN" altLang="en-US">
                <a:sym typeface="+mn-ea"/>
              </a:rPr>
              <a:t>单击图标添加图片</a:t>
            </a:r>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lang="zh-CN" altLang="en-US">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270F6239-38B3-4E16-9DDF-7484E3663F2A}" type="datetimeFigureOut">
              <a:rPr lang="zh-SG" altLang="en-US" smtClean="0"/>
              <a:t>25/4/2025</a:t>
            </a:fld>
            <a:endParaRPr lang="zh-SG" altLang="en-US"/>
          </a:p>
        </p:txBody>
      </p:sp>
      <p:sp>
        <p:nvSpPr>
          <p:cNvPr id="6" name="页脚占位符 5"/>
          <p:cNvSpPr>
            <a:spLocks noGrp="1"/>
          </p:cNvSpPr>
          <p:nvPr>
            <p:ph type="ftr" sz="quarter" idx="11"/>
            <p:custDataLst>
              <p:tags r:id="rId5"/>
            </p:custDataLst>
          </p:nvPr>
        </p:nvSpPr>
        <p:spPr/>
        <p:txBody>
          <a:bodyPr/>
          <a:lstStyle/>
          <a:p>
            <a:endParaRPr lang="zh-SG" altLang="en-US"/>
          </a:p>
        </p:txBody>
      </p:sp>
      <p:sp>
        <p:nvSpPr>
          <p:cNvPr id="7" name="灯片编号占位符 6"/>
          <p:cNvSpPr>
            <a:spLocks noGrp="1"/>
          </p:cNvSpPr>
          <p:nvPr>
            <p:ph type="sldNum" sz="quarter" idx="12"/>
            <p:custDataLst>
              <p:tags r:id="rId6"/>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69024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lang="zh-CN" altLang="en-US">
                <a:sym typeface="+mn-ea"/>
              </a:rPr>
              <a:t>单击此处编辑母版标题样式</a:t>
            </a:r>
            <a:endParaRPr>
              <a:sym typeface="+mn-ea"/>
            </a:endParaRP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latin typeface="Arial" panose="020B0604020202020204" pitchFamily="34" charset="0"/>
                <a:ea typeface="微软雅黑" panose="020B0503020204020204" charset="-122"/>
              </a:defRPr>
            </a:lvl1pPr>
            <a:lvl2pPr indent="0" eaLnBrk="1" fontAlgn="auto" latinLnBrk="0" hangingPunct="1">
              <a:defRPr baseline="0">
                <a:latin typeface="Arial" panose="020B0604020202020204" pitchFamily="34" charset="0"/>
                <a:ea typeface="微软雅黑" panose="020B0503020204020204" charset="-122"/>
              </a:defRPr>
            </a:lvl2pPr>
            <a:lvl3pPr indent="0" eaLnBrk="1" fontAlgn="auto" latinLnBrk="0" hangingPunct="1">
              <a:defRPr baseline="0">
                <a:latin typeface="Arial" panose="020B0604020202020204" pitchFamily="34" charset="0"/>
                <a:ea typeface="微软雅黑" panose="020B0503020204020204" charset="-122"/>
              </a:defRPr>
            </a:lvl3pPr>
            <a:lvl4pPr indent="0" eaLnBrk="1" fontAlgn="auto" latinLnBrk="0" hangingPunct="1">
              <a:defRPr baseline="0">
                <a:latin typeface="Arial" panose="020B0604020202020204" pitchFamily="34" charset="0"/>
                <a:ea typeface="微软雅黑" panose="020B0503020204020204" charset="-122"/>
              </a:defRPr>
            </a:lvl4pPr>
            <a:lvl5pPr indent="0" eaLnBrk="1" fontAlgn="auto" latinLnBrk="0" hangingPunct="1">
              <a:defRPr baseline="0">
                <a:latin typeface="Arial" panose="020B0604020202020204" pitchFamily="34" charset="0"/>
                <a:ea typeface="微软雅黑" panose="020B0503020204020204"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custDataLst>
              <p:tags r:id="rId3"/>
            </p:custDataLst>
          </p:nvPr>
        </p:nvSpPr>
        <p:spPr/>
        <p:txBody>
          <a:bodyPr/>
          <a:lstStyle/>
          <a:p>
            <a:fld id="{270F6239-38B3-4E16-9DDF-7484E3663F2A}" type="datetimeFigureOut">
              <a:rPr lang="zh-SG" altLang="en-US" smtClean="0"/>
              <a:t>25/4/2025</a:t>
            </a:fld>
            <a:endParaRPr lang="zh-SG" altLang="en-US"/>
          </a:p>
        </p:txBody>
      </p:sp>
      <p:sp>
        <p:nvSpPr>
          <p:cNvPr id="5" name="页脚占位符 4"/>
          <p:cNvSpPr>
            <a:spLocks noGrp="1"/>
          </p:cNvSpPr>
          <p:nvPr>
            <p:ph type="ftr" sz="quarter" idx="11"/>
            <p:custDataLst>
              <p:tags r:id="rId4"/>
            </p:custDataLst>
          </p:nvPr>
        </p:nvSpPr>
        <p:spPr/>
        <p:txBody>
          <a:bodyPr/>
          <a:lstStyle/>
          <a:p>
            <a:endParaRPr lang="zh-SG" altLang="en-US"/>
          </a:p>
        </p:txBody>
      </p:sp>
      <p:sp>
        <p:nvSpPr>
          <p:cNvPr id="6" name="灯片编号占位符 5"/>
          <p:cNvSpPr>
            <a:spLocks noGrp="1"/>
          </p:cNvSpPr>
          <p:nvPr>
            <p:ph type="sldNum" sz="quarter" idx="12"/>
            <p:custDataLst>
              <p:tags r:id="rId5"/>
            </p:custDataLst>
          </p:nvPr>
        </p:nvSpPr>
        <p:spPr/>
        <p:txBody>
          <a:bodyPr/>
          <a:lstStyle/>
          <a:p>
            <a:fld id="{266B0AE0-66DB-4306-95E6-C27C0B88A1F2}" type="slidenum">
              <a:rPr lang="zh-SG" altLang="en-US" smtClean="0"/>
              <a:t>‹#›</a:t>
            </a:fld>
            <a:endParaRPr lang="zh-SG" altLang="en-US"/>
          </a:p>
        </p:txBody>
      </p:sp>
    </p:spTree>
    <p:extLst>
      <p:ext uri="{BB962C8B-B14F-4D97-AF65-F5344CB8AC3E}">
        <p14:creationId xmlns:p14="http://schemas.microsoft.com/office/powerpoint/2010/main" val="289775260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ags" Target="../tags/tag1.xml"/><Relationship Id="rId68" Type="http://schemas.openxmlformats.org/officeDocument/2006/relationships/tags" Target="../tags/tag6.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tags" Target="../tags/tag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ags" Target="../tags/tag5.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63"/>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p>
        </p:txBody>
      </p:sp>
      <p:sp>
        <p:nvSpPr>
          <p:cNvPr id="3" name="文本占位符 2"/>
          <p:cNvSpPr>
            <a:spLocks noGrp="1"/>
          </p:cNvSpPr>
          <p:nvPr>
            <p:ph type="body" idx="1"/>
            <p:custDataLst>
              <p:tags r:id="rId64"/>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65"/>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270F6239-38B3-4E16-9DDF-7484E3663F2A}" type="datetimeFigureOut">
              <a:rPr lang="zh-SG" altLang="en-US" smtClean="0"/>
              <a:t>25/4/2025</a:t>
            </a:fld>
            <a:endParaRPr lang="zh-SG" altLang="en-US"/>
          </a:p>
        </p:txBody>
      </p:sp>
      <p:sp>
        <p:nvSpPr>
          <p:cNvPr id="5" name="页脚占位符 4"/>
          <p:cNvSpPr>
            <a:spLocks noGrp="1"/>
          </p:cNvSpPr>
          <p:nvPr>
            <p:ph type="ftr" sz="quarter" idx="3"/>
            <p:custDataLst>
              <p:tags r:id="rId66"/>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SG" altLang="en-US"/>
          </a:p>
        </p:txBody>
      </p:sp>
      <p:sp>
        <p:nvSpPr>
          <p:cNvPr id="6" name="灯片编号占位符 5"/>
          <p:cNvSpPr>
            <a:spLocks noGrp="1"/>
          </p:cNvSpPr>
          <p:nvPr>
            <p:ph type="sldNum" sz="quarter" idx="4"/>
            <p:custDataLst>
              <p:tags r:id="rId67"/>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266B0AE0-66DB-4306-95E6-C27C0B88A1F2}" type="slidenum">
              <a:rPr lang="zh-SG" altLang="en-US" smtClean="0"/>
              <a:t>‹#›</a:t>
            </a:fld>
            <a:endParaRPr lang="zh-SG" altLang="en-US"/>
          </a:p>
        </p:txBody>
      </p:sp>
      <p:sp>
        <p:nvSpPr>
          <p:cNvPr id="7" name="KSO_TEMPLATE"/>
          <p:cNvSpPr/>
          <p:nvPr>
            <p:custDataLst>
              <p:tags r:id="rId6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4242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3F97D-6C67-C4D9-C6A5-C99CB5231CDB}"/>
              </a:ext>
            </a:extLst>
          </p:cNvPr>
          <p:cNvSpPr>
            <a:spLocks noGrp="1"/>
          </p:cNvSpPr>
          <p:nvPr>
            <p:ph type="ctrTitle"/>
          </p:nvPr>
        </p:nvSpPr>
        <p:spPr>
          <a:xfrm>
            <a:off x="859766" y="1058175"/>
            <a:ext cx="10472468" cy="2543863"/>
          </a:xfrm>
        </p:spPr>
        <p:txBody>
          <a:bodyPr/>
          <a:lstStyle/>
          <a:p>
            <a:r>
              <a:rPr lang="zh-CN" altLang="en-US" sz="3600" dirty="0"/>
              <a:t>从太赫兹成像到太赫兹无线通信，以及相关技术探究</a:t>
            </a:r>
            <a:endParaRPr lang="zh-SG" altLang="en-US" sz="3600" dirty="0"/>
          </a:p>
        </p:txBody>
      </p:sp>
      <p:sp>
        <p:nvSpPr>
          <p:cNvPr id="3" name="副标题 2">
            <a:extLst>
              <a:ext uri="{FF2B5EF4-FFF2-40B4-BE49-F238E27FC236}">
                <a16:creationId xmlns:a16="http://schemas.microsoft.com/office/drawing/2014/main" id="{509D5B80-5640-1C4F-9E9A-C9CDE9D5DAA2}"/>
              </a:ext>
            </a:extLst>
          </p:cNvPr>
          <p:cNvSpPr>
            <a:spLocks noGrp="1"/>
          </p:cNvSpPr>
          <p:nvPr>
            <p:ph type="subTitle" idx="1"/>
          </p:nvPr>
        </p:nvSpPr>
        <p:spPr/>
        <p:txBody>
          <a:bodyPr/>
          <a:lstStyle/>
          <a:p>
            <a:r>
              <a:rPr lang="zh-CN" altLang="en-US" dirty="0"/>
              <a:t>高新技术讲座课程论文</a:t>
            </a:r>
            <a:endParaRPr lang="zh-SG" altLang="en-US" dirty="0"/>
          </a:p>
        </p:txBody>
      </p:sp>
    </p:spTree>
    <p:extLst>
      <p:ext uri="{BB962C8B-B14F-4D97-AF65-F5344CB8AC3E}">
        <p14:creationId xmlns:p14="http://schemas.microsoft.com/office/powerpoint/2010/main" val="720916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037E1-7B8B-2C67-CD9D-834700FE564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B51372D-7DE6-E914-6EED-C277883FBD8B}"/>
              </a:ext>
            </a:extLst>
          </p:cNvPr>
          <p:cNvSpPr>
            <a:spLocks noGrp="1"/>
          </p:cNvSpPr>
          <p:nvPr>
            <p:ph type="title"/>
          </p:nvPr>
        </p:nvSpPr>
        <p:spPr>
          <a:xfrm>
            <a:off x="604800" y="669600"/>
            <a:ext cx="10976400" cy="565200"/>
          </a:xfrm>
        </p:spPr>
        <p:txBody>
          <a:bodyPr anchor="ctr">
            <a:normAutofit/>
          </a:bodyPr>
          <a:lstStyle/>
          <a:p>
            <a:r>
              <a:rPr lang="en-US" altLang="zh-SG" dirty="0"/>
              <a:t>4</a:t>
            </a:r>
            <a:r>
              <a:rPr lang="zh-CN" altLang="en-US" dirty="0"/>
              <a:t>太赫兹无线通信分类：</a:t>
            </a:r>
            <a:r>
              <a:rPr lang="zh-SG" altLang="en-US" dirty="0"/>
              <a:t>总结</a:t>
            </a:r>
          </a:p>
        </p:txBody>
      </p:sp>
      <p:pic>
        <p:nvPicPr>
          <p:cNvPr id="6" name="内容占位符 5" descr="日历&#10;&#10;AI 生成的内容可能不正确。">
            <a:extLst>
              <a:ext uri="{FF2B5EF4-FFF2-40B4-BE49-F238E27FC236}">
                <a16:creationId xmlns:a16="http://schemas.microsoft.com/office/drawing/2014/main" id="{05564D4B-74CB-1FC2-F6E5-B43614766A45}"/>
              </a:ext>
            </a:extLst>
          </p:cNvPr>
          <p:cNvPicPr>
            <a:picLocks noGrp="1" noChangeAspect="1"/>
          </p:cNvPicPr>
          <p:nvPr>
            <p:ph sz="quarter" idx="13"/>
          </p:nvPr>
        </p:nvPicPr>
        <p:blipFill>
          <a:blip r:embed="rId2"/>
          <a:stretch>
            <a:fillRect/>
          </a:stretch>
        </p:blipFill>
        <p:spPr>
          <a:xfrm>
            <a:off x="604837" y="2173981"/>
            <a:ext cx="10990800" cy="2225637"/>
          </a:xfrm>
          <a:noFill/>
        </p:spPr>
      </p:pic>
      <p:sp>
        <p:nvSpPr>
          <p:cNvPr id="3" name="内容占位符 2">
            <a:extLst>
              <a:ext uri="{FF2B5EF4-FFF2-40B4-BE49-F238E27FC236}">
                <a16:creationId xmlns:a16="http://schemas.microsoft.com/office/drawing/2014/main" id="{EE307191-D573-015D-BD79-8D6DE5713A20}"/>
              </a:ext>
            </a:extLst>
          </p:cNvPr>
          <p:cNvSpPr>
            <a:spLocks noGrp="1"/>
          </p:cNvSpPr>
          <p:nvPr>
            <p:ph type="body" sz="quarter" idx="14"/>
          </p:nvPr>
        </p:nvSpPr>
        <p:spPr>
          <a:xfrm>
            <a:off x="594000" y="5180400"/>
            <a:ext cx="11001600" cy="1011600"/>
          </a:xfrm>
        </p:spPr>
        <p:txBody>
          <a:bodyPr>
            <a:normAutofit fontScale="92500"/>
          </a:bodyPr>
          <a:lstStyle/>
          <a:p>
            <a:r>
              <a:rPr lang="zh-CN" altLang="en-US" dirty="0"/>
              <a:t>光电式太赫兹通信系统：结合光学和电子技术，具有高分辨率和高灵敏度，但设备复杂且成本 较高。全电子式太赫兹通信系统：完全基于电子学技术，设备紧凑、集成度高，适合远距离传输， 但半导体设计难度大。全光子式太赫兹通信系统：完全基于光学技术，具有高带宽和高灵敏度，适 合超高数据速率的应用，但设备复杂且实时性较差。</a:t>
            </a:r>
            <a:endParaRPr lang="zh-SG" altLang="en-US" dirty="0"/>
          </a:p>
        </p:txBody>
      </p:sp>
      <p:sp>
        <p:nvSpPr>
          <p:cNvPr id="7" name="文本框 6">
            <a:extLst>
              <a:ext uri="{FF2B5EF4-FFF2-40B4-BE49-F238E27FC236}">
                <a16:creationId xmlns:a16="http://schemas.microsoft.com/office/drawing/2014/main" id="{20653D63-6420-D3B1-CB77-8A25FEA055ED}"/>
              </a:ext>
            </a:extLst>
          </p:cNvPr>
          <p:cNvSpPr txBox="1"/>
          <p:nvPr/>
        </p:nvSpPr>
        <p:spPr>
          <a:xfrm>
            <a:off x="594000" y="1804649"/>
            <a:ext cx="2434856" cy="369332"/>
          </a:xfrm>
          <a:prstGeom prst="rect">
            <a:avLst/>
          </a:prstGeom>
          <a:noFill/>
        </p:spPr>
        <p:txBody>
          <a:bodyPr wrap="square" rtlCol="0">
            <a:spAutoFit/>
          </a:bodyPr>
          <a:lstStyle/>
          <a:p>
            <a:r>
              <a:rPr lang="zh-CN" altLang="en-US" dirty="0"/>
              <a:t>原表见论文报告</a:t>
            </a:r>
            <a:r>
              <a:rPr lang="en-US" altLang="zh-CN" dirty="0"/>
              <a:t>P7</a:t>
            </a:r>
            <a:endParaRPr lang="zh-SG" altLang="en-US" dirty="0"/>
          </a:p>
        </p:txBody>
      </p:sp>
    </p:spTree>
    <p:extLst>
      <p:ext uri="{BB962C8B-B14F-4D97-AF65-F5344CB8AC3E}">
        <p14:creationId xmlns:p14="http://schemas.microsoft.com/office/powerpoint/2010/main" val="253129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B4ECD-E3B8-39A8-FD3B-8FF2CDB73FC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7D0BBDD-CD0B-8364-5F2F-F864FD87BB30}"/>
              </a:ext>
            </a:extLst>
          </p:cNvPr>
          <p:cNvSpPr>
            <a:spLocks noGrp="1"/>
          </p:cNvSpPr>
          <p:nvPr>
            <p:ph type="title"/>
          </p:nvPr>
        </p:nvSpPr>
        <p:spPr>
          <a:xfrm>
            <a:off x="1281600" y="1249200"/>
            <a:ext cx="9626400" cy="723600"/>
          </a:xfrm>
        </p:spPr>
        <p:txBody>
          <a:bodyPr anchor="ctr">
            <a:normAutofit/>
          </a:bodyPr>
          <a:lstStyle/>
          <a:p>
            <a:r>
              <a:rPr lang="en-US" altLang="zh-CN" dirty="0"/>
              <a:t>5.1</a:t>
            </a:r>
            <a:r>
              <a:rPr lang="zh-CN" altLang="en-US" dirty="0"/>
              <a:t>太赫兹无线通信的主要挑战</a:t>
            </a:r>
            <a:endParaRPr lang="zh-SG" altLang="en-US" dirty="0"/>
          </a:p>
        </p:txBody>
      </p:sp>
      <p:sp>
        <p:nvSpPr>
          <p:cNvPr id="3" name="内容占位符 2">
            <a:extLst>
              <a:ext uri="{FF2B5EF4-FFF2-40B4-BE49-F238E27FC236}">
                <a16:creationId xmlns:a16="http://schemas.microsoft.com/office/drawing/2014/main" id="{116308DB-8546-1FCD-6D11-73E47319EC1C}"/>
              </a:ext>
            </a:extLst>
          </p:cNvPr>
          <p:cNvSpPr>
            <a:spLocks noGrp="1"/>
          </p:cNvSpPr>
          <p:nvPr>
            <p:ph sz="quarter" idx="13"/>
          </p:nvPr>
        </p:nvSpPr>
        <p:spPr>
          <a:xfrm>
            <a:off x="1281113" y="2163600"/>
            <a:ext cx="9626600" cy="3445200"/>
          </a:xfrm>
        </p:spPr>
        <p:txBody>
          <a:bodyPr>
            <a:normAutofit/>
          </a:bodyPr>
          <a:lstStyle/>
          <a:p>
            <a:r>
              <a:rPr lang="en-US" altLang="zh-CN" dirty="0"/>
              <a:t>1. </a:t>
            </a:r>
            <a:r>
              <a:rPr lang="zh-CN" altLang="en-US" dirty="0"/>
              <a:t>传播损耗</a:t>
            </a:r>
            <a:r>
              <a:rPr lang="en-US" altLang="zh-CN" dirty="0"/>
              <a:t>, </a:t>
            </a:r>
            <a:r>
              <a:rPr lang="zh-CN" altLang="en-US" dirty="0"/>
              <a:t>前文已经叙述，包含大气对太赫兹吸收率，不多赘述</a:t>
            </a:r>
            <a:endParaRPr lang="en-US" altLang="zh-CN" dirty="0"/>
          </a:p>
          <a:p>
            <a:r>
              <a:rPr lang="en-US" altLang="zh-SG" dirty="0"/>
              <a:t>2. </a:t>
            </a:r>
            <a:r>
              <a:rPr lang="zh-CN" altLang="en-US" dirty="0"/>
              <a:t>随着功率和工作频率的提高， 功耗和散热可能成为主要问题，因为导电材料的欧姆损耗与频率成正比，而太赫兹设备和系统的尺寸必然很小。</a:t>
            </a:r>
            <a:endParaRPr lang="zh-SG" altLang="en-US" dirty="0"/>
          </a:p>
        </p:txBody>
      </p:sp>
    </p:spTree>
    <p:extLst>
      <p:ext uri="{BB962C8B-B14F-4D97-AF65-F5344CB8AC3E}">
        <p14:creationId xmlns:p14="http://schemas.microsoft.com/office/powerpoint/2010/main" val="3906224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09709-10D3-CD5B-AA5F-439F06FCFD8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E78E450-D443-BE42-E3F5-E092168D5C41}"/>
              </a:ext>
            </a:extLst>
          </p:cNvPr>
          <p:cNvSpPr>
            <a:spLocks noGrp="1"/>
          </p:cNvSpPr>
          <p:nvPr>
            <p:ph type="title"/>
          </p:nvPr>
        </p:nvSpPr>
        <p:spPr>
          <a:xfrm>
            <a:off x="1281600" y="1249200"/>
            <a:ext cx="9626400" cy="723600"/>
          </a:xfrm>
        </p:spPr>
        <p:txBody>
          <a:bodyPr anchor="ctr">
            <a:normAutofit/>
          </a:bodyPr>
          <a:lstStyle/>
          <a:p>
            <a:r>
              <a:rPr lang="en-US" altLang="zh-SG" dirty="0"/>
              <a:t>5.2</a:t>
            </a:r>
            <a:r>
              <a:rPr lang="zh-CN" altLang="en-US" dirty="0"/>
              <a:t>精密电子器件的制造</a:t>
            </a:r>
            <a:endParaRPr lang="zh-SG" altLang="en-US" dirty="0"/>
          </a:p>
        </p:txBody>
      </p:sp>
      <p:sp>
        <p:nvSpPr>
          <p:cNvPr id="3" name="内容占位符 2">
            <a:extLst>
              <a:ext uri="{FF2B5EF4-FFF2-40B4-BE49-F238E27FC236}">
                <a16:creationId xmlns:a16="http://schemas.microsoft.com/office/drawing/2014/main" id="{181FF21B-B878-109C-8687-36B4A493CEA9}"/>
              </a:ext>
            </a:extLst>
          </p:cNvPr>
          <p:cNvSpPr>
            <a:spLocks noGrp="1"/>
          </p:cNvSpPr>
          <p:nvPr>
            <p:ph sz="quarter" idx="13"/>
          </p:nvPr>
        </p:nvSpPr>
        <p:spPr>
          <a:xfrm>
            <a:off x="1281113" y="2163600"/>
            <a:ext cx="9626600" cy="3445200"/>
          </a:xfrm>
        </p:spPr>
        <p:txBody>
          <a:bodyPr>
            <a:normAutofit/>
          </a:bodyPr>
          <a:lstStyle/>
          <a:p>
            <a:r>
              <a:rPr lang="zh-CN" altLang="en-US" dirty="0"/>
              <a:t>基本的二极管和晶体管 在太赫兹波段还不能很好地工作。高精度的机械加工已经生产出许多高质量的毫米波和亚太赫兹天 线和波导，但难以满足更高频率的要求。</a:t>
            </a:r>
            <a:endParaRPr lang="en-US" altLang="zh-CN" dirty="0"/>
          </a:p>
          <a:p>
            <a:r>
              <a:rPr lang="zh-CN" altLang="en-US" dirty="0"/>
              <a:t>当半导体器件的工作频率高达太赫兹频段，半导体材料 的影响和器件封装的分布式参数效应直接影响电路和系统的性能。</a:t>
            </a:r>
            <a:endParaRPr lang="zh-SG" altLang="en-US" dirty="0"/>
          </a:p>
        </p:txBody>
      </p:sp>
    </p:spTree>
    <p:extLst>
      <p:ext uri="{BB962C8B-B14F-4D97-AF65-F5344CB8AC3E}">
        <p14:creationId xmlns:p14="http://schemas.microsoft.com/office/powerpoint/2010/main" val="200264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F74DF-2978-36E9-96F5-4129FAC048D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EB8052D-3398-3EA0-0A97-4317072F8846}"/>
              </a:ext>
            </a:extLst>
          </p:cNvPr>
          <p:cNvSpPr>
            <a:spLocks noGrp="1"/>
          </p:cNvSpPr>
          <p:nvPr>
            <p:ph type="title"/>
          </p:nvPr>
        </p:nvSpPr>
        <p:spPr/>
        <p:txBody>
          <a:bodyPr/>
          <a:lstStyle/>
          <a:p>
            <a:r>
              <a:rPr lang="en-US" altLang="zh-CN" dirty="0"/>
              <a:t>5.3</a:t>
            </a:r>
            <a:r>
              <a:rPr lang="zh-CN" altLang="en-US" dirty="0"/>
              <a:t>基于微型石墨烯贴片的天线</a:t>
            </a:r>
            <a:endParaRPr lang="zh-SG" altLang="en-US" dirty="0"/>
          </a:p>
        </p:txBody>
      </p:sp>
      <p:pic>
        <p:nvPicPr>
          <p:cNvPr id="6" name="内容占位符 5" descr="图示&#10;&#10;AI 生成的内容可能不正确。">
            <a:extLst>
              <a:ext uri="{FF2B5EF4-FFF2-40B4-BE49-F238E27FC236}">
                <a16:creationId xmlns:a16="http://schemas.microsoft.com/office/drawing/2014/main" id="{3BAD98B2-5569-30C7-0432-338DE6BD9FA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924" y="952508"/>
            <a:ext cx="5283200" cy="3421128"/>
          </a:xfrm>
        </p:spPr>
      </p:pic>
      <p:sp>
        <p:nvSpPr>
          <p:cNvPr id="4" name="内容占位符 3">
            <a:extLst>
              <a:ext uri="{FF2B5EF4-FFF2-40B4-BE49-F238E27FC236}">
                <a16:creationId xmlns:a16="http://schemas.microsoft.com/office/drawing/2014/main" id="{42EDDE8D-D8E9-BB19-E5CB-6FB554591D5A}"/>
              </a:ext>
            </a:extLst>
          </p:cNvPr>
          <p:cNvSpPr>
            <a:spLocks noGrp="1"/>
          </p:cNvSpPr>
          <p:nvPr>
            <p:ph sz="half" idx="2"/>
          </p:nvPr>
        </p:nvSpPr>
        <p:spPr>
          <a:xfrm>
            <a:off x="6238877" y="2311879"/>
            <a:ext cx="5283242" cy="4029536"/>
          </a:xfrm>
        </p:spPr>
        <p:txBody>
          <a:bodyPr/>
          <a:lstStyle/>
          <a:p>
            <a:r>
              <a:rPr lang="zh-CN" altLang="en-US" dirty="0"/>
              <a:t>该天线由开槽三角形石墨烯贴片组成，并采用共面波导馈电。增加</a:t>
            </a:r>
            <a:r>
              <a:rPr lang="en-US" altLang="zh-CN" dirty="0"/>
              <a:t>3</a:t>
            </a:r>
            <a:r>
              <a:rPr lang="zh-CN" altLang="en-US" dirty="0"/>
              <a:t>个缝隙后，带宽显著改善， 在</a:t>
            </a:r>
            <a:r>
              <a:rPr lang="en-US" altLang="zh-CN" dirty="0"/>
              <a:t>3.2</a:t>
            </a:r>
            <a:r>
              <a:rPr lang="zh-CN" altLang="en-US" dirty="0"/>
              <a:t>至</a:t>
            </a:r>
            <a:r>
              <a:rPr lang="en-US" altLang="zh-CN" dirty="0"/>
              <a:t>30 THz</a:t>
            </a:r>
            <a:r>
              <a:rPr lang="zh-CN" altLang="en-US" dirty="0"/>
              <a:t>范围内具有宽带频率响应，即在太赫兹频率范围内表现出超宽带响应。</a:t>
            </a:r>
            <a:endParaRPr lang="zh-SG" altLang="en-US" dirty="0"/>
          </a:p>
        </p:txBody>
      </p:sp>
      <p:sp>
        <p:nvSpPr>
          <p:cNvPr id="8" name="文本框 7">
            <a:extLst>
              <a:ext uri="{FF2B5EF4-FFF2-40B4-BE49-F238E27FC236}">
                <a16:creationId xmlns:a16="http://schemas.microsoft.com/office/drawing/2014/main" id="{B547550C-3B42-5028-AA7C-E35CA5EB033E}"/>
              </a:ext>
            </a:extLst>
          </p:cNvPr>
          <p:cNvSpPr txBox="1"/>
          <p:nvPr/>
        </p:nvSpPr>
        <p:spPr>
          <a:xfrm>
            <a:off x="864798" y="4745178"/>
            <a:ext cx="6094562" cy="646331"/>
          </a:xfrm>
          <a:prstGeom prst="rect">
            <a:avLst/>
          </a:prstGeom>
          <a:noFill/>
        </p:spPr>
        <p:txBody>
          <a:bodyPr wrap="square">
            <a:spAutoFit/>
          </a:bodyPr>
          <a:lstStyle/>
          <a:p>
            <a:r>
              <a:rPr lang="en-US" altLang="zh-SG" dirty="0"/>
              <a:t>slot</a:t>
            </a:r>
            <a:r>
              <a:rPr lang="zh-SG" altLang="en-US" dirty="0"/>
              <a:t>为缝隙槽， </a:t>
            </a:r>
            <a:r>
              <a:rPr lang="en-US" altLang="zh-SG" dirty="0"/>
              <a:t>patch</a:t>
            </a:r>
            <a:r>
              <a:rPr lang="zh-SG" altLang="en-US" dirty="0"/>
              <a:t>为贴片， </a:t>
            </a:r>
            <a:r>
              <a:rPr lang="en-US" altLang="zh-SG" dirty="0"/>
              <a:t>feedline</a:t>
            </a:r>
            <a:r>
              <a:rPr lang="zh-SG" altLang="en-US" dirty="0"/>
              <a:t>为馈线， </a:t>
            </a:r>
            <a:r>
              <a:rPr lang="en-US" altLang="zh-SG" dirty="0" err="1"/>
              <a:t>groud</a:t>
            </a:r>
            <a:r>
              <a:rPr lang="en-US" altLang="zh-SG" dirty="0"/>
              <a:t> plane</a:t>
            </a:r>
            <a:r>
              <a:rPr lang="zh-SG" altLang="en-US" dirty="0"/>
              <a:t>为接地平面。</a:t>
            </a:r>
          </a:p>
        </p:txBody>
      </p:sp>
    </p:spTree>
    <p:extLst>
      <p:ext uri="{BB962C8B-B14F-4D97-AF65-F5344CB8AC3E}">
        <p14:creationId xmlns:p14="http://schemas.microsoft.com/office/powerpoint/2010/main" val="3302021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C06B3-555F-00E3-5D7D-107C7C858D6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89AE71A-DFFE-FB5C-D3A8-667033A500EF}"/>
              </a:ext>
            </a:extLst>
          </p:cNvPr>
          <p:cNvSpPr>
            <a:spLocks noGrp="1"/>
          </p:cNvSpPr>
          <p:nvPr>
            <p:ph type="title"/>
          </p:nvPr>
        </p:nvSpPr>
        <p:spPr/>
        <p:txBody>
          <a:bodyPr/>
          <a:lstStyle/>
          <a:p>
            <a:r>
              <a:rPr lang="zh-SG" altLang="en-US" dirty="0"/>
              <a:t>总结与展望</a:t>
            </a:r>
            <a:r>
              <a:rPr lang="en-US" altLang="zh-SG" dirty="0"/>
              <a:t>/</a:t>
            </a:r>
            <a:r>
              <a:rPr lang="en-US" altLang="zh-SG" dirty="0" err="1"/>
              <a:t>ConclusIon</a:t>
            </a:r>
            <a:r>
              <a:rPr lang="en-US" altLang="zh-SG" dirty="0"/>
              <a:t> And </a:t>
            </a:r>
            <a:r>
              <a:rPr lang="en-US" altLang="zh-SG" dirty="0" err="1"/>
              <a:t>RecommendAtIons</a:t>
            </a:r>
            <a:endParaRPr lang="zh-SG" altLang="en-US" dirty="0"/>
          </a:p>
        </p:txBody>
      </p:sp>
      <p:sp>
        <p:nvSpPr>
          <p:cNvPr id="3" name="内容占位符 2">
            <a:extLst>
              <a:ext uri="{FF2B5EF4-FFF2-40B4-BE49-F238E27FC236}">
                <a16:creationId xmlns:a16="http://schemas.microsoft.com/office/drawing/2014/main" id="{B257C239-6449-30FD-F315-507840E5690A}"/>
              </a:ext>
            </a:extLst>
          </p:cNvPr>
          <p:cNvSpPr>
            <a:spLocks noGrp="1"/>
          </p:cNvSpPr>
          <p:nvPr>
            <p:ph sz="half" idx="1"/>
          </p:nvPr>
        </p:nvSpPr>
        <p:spPr>
          <a:xfrm>
            <a:off x="669930" y="1765005"/>
            <a:ext cx="5283242" cy="4576410"/>
          </a:xfrm>
        </p:spPr>
        <p:txBody>
          <a:bodyPr/>
          <a:lstStyle/>
          <a:p>
            <a:r>
              <a:rPr lang="zh-CN" altLang="en-US" dirty="0"/>
              <a:t>本文首先从</a:t>
            </a:r>
            <a:r>
              <a:rPr lang="en-US" altLang="zh-CN" dirty="0"/>
              <a:t>6G</a:t>
            </a:r>
            <a:r>
              <a:rPr lang="zh-CN" altLang="en-US" dirty="0"/>
              <a:t>典型应用场景及其性能需求出发，分析了研究巨容量太赫兹无线通信的必要性。 接着，概述了</a:t>
            </a:r>
            <a:r>
              <a:rPr lang="en-US" altLang="zh-CN" dirty="0"/>
              <a:t>6G</a:t>
            </a:r>
            <a:r>
              <a:rPr lang="zh-CN" altLang="en-US" dirty="0"/>
              <a:t>网络架构和太赫兹在其中的重要作用以及国内外太赫兹通信发展现状。</a:t>
            </a:r>
            <a:endParaRPr lang="en-US" altLang="zh-CN" dirty="0"/>
          </a:p>
          <a:p>
            <a:r>
              <a:rPr lang="zh-CN" altLang="en-US" dirty="0"/>
              <a:t>然后，根 据太赫兹信号的产生与接收方式阐述了太赫兹无线通信系统的架构与分类</a:t>
            </a:r>
            <a:endParaRPr lang="zh-SG" altLang="en-US" dirty="0"/>
          </a:p>
        </p:txBody>
      </p:sp>
      <p:sp>
        <p:nvSpPr>
          <p:cNvPr id="4" name="内容占位符 3">
            <a:extLst>
              <a:ext uri="{FF2B5EF4-FFF2-40B4-BE49-F238E27FC236}">
                <a16:creationId xmlns:a16="http://schemas.microsoft.com/office/drawing/2014/main" id="{0E6FF3A7-4B35-8893-62B8-4E488090FAE6}"/>
              </a:ext>
            </a:extLst>
          </p:cNvPr>
          <p:cNvSpPr>
            <a:spLocks noGrp="1"/>
          </p:cNvSpPr>
          <p:nvPr>
            <p:ph sz="half" idx="2"/>
          </p:nvPr>
        </p:nvSpPr>
        <p:spPr>
          <a:xfrm>
            <a:off x="6238877" y="1644502"/>
            <a:ext cx="5283242" cy="4696913"/>
          </a:xfrm>
        </p:spPr>
        <p:txBody>
          <a:bodyPr/>
          <a:lstStyle/>
          <a:p>
            <a:r>
              <a:rPr lang="en-US" altLang="zh-CN" dirty="0"/>
              <a:t>THz</a:t>
            </a:r>
            <a:r>
              <a:rPr lang="zh-CN" altLang="en-US" dirty="0"/>
              <a:t>通信具备高数据传输速率和宽带宽等优点</a:t>
            </a:r>
            <a:r>
              <a:rPr lang="en-US" altLang="zh-CN" dirty="0"/>
              <a:t>, </a:t>
            </a:r>
            <a:r>
              <a:rPr lang="zh-CN" altLang="en-US" dirty="0"/>
              <a:t>信息传输过程中安全性能高</a:t>
            </a:r>
            <a:r>
              <a:rPr lang="en-US" altLang="zh-CN" dirty="0"/>
              <a:t>, </a:t>
            </a:r>
            <a:r>
              <a:rPr lang="zh-CN" altLang="en-US" dirty="0"/>
              <a:t>有望引入</a:t>
            </a:r>
            <a:r>
              <a:rPr lang="en-US" altLang="zh-CN" dirty="0"/>
              <a:t>6G</a:t>
            </a:r>
            <a:r>
              <a:rPr lang="zh-CN" altLang="en-US" dirty="0"/>
              <a:t>系统 中</a:t>
            </a:r>
            <a:r>
              <a:rPr lang="en-US" altLang="zh-CN" dirty="0"/>
              <a:t>. </a:t>
            </a:r>
            <a:r>
              <a:rPr lang="zh-CN" altLang="en-US" dirty="0"/>
              <a:t>通过探索</a:t>
            </a:r>
            <a:r>
              <a:rPr lang="en-US" altLang="zh-CN" dirty="0"/>
              <a:t>THz</a:t>
            </a:r>
            <a:r>
              <a:rPr lang="zh-CN" altLang="en-US" dirty="0"/>
              <a:t>产生新方法、发展新天线技术来提高</a:t>
            </a:r>
            <a:r>
              <a:rPr lang="en-US" altLang="zh-CN" dirty="0"/>
              <a:t>THz</a:t>
            </a:r>
            <a:r>
              <a:rPr lang="zh-CN" altLang="en-US" dirty="0"/>
              <a:t>信号的增益</a:t>
            </a:r>
            <a:r>
              <a:rPr lang="en-US" altLang="zh-CN" dirty="0"/>
              <a:t>,</a:t>
            </a:r>
            <a:r>
              <a:rPr lang="zh-CN" altLang="en-US" dirty="0"/>
              <a:t>优化系统资源分配。</a:t>
            </a:r>
            <a:endParaRPr lang="en-US" altLang="zh-CN" dirty="0"/>
          </a:p>
          <a:p>
            <a:r>
              <a:rPr lang="zh-CN" altLang="en-US" dirty="0"/>
              <a:t>进而实现小型化、低功耗和低成本的</a:t>
            </a:r>
            <a:r>
              <a:rPr lang="en-US" altLang="zh-CN" dirty="0"/>
              <a:t>THz</a:t>
            </a:r>
            <a:r>
              <a:rPr lang="zh-CN" altLang="en-US" dirty="0"/>
              <a:t>通信系统</a:t>
            </a:r>
            <a:r>
              <a:rPr lang="en-US" altLang="zh-CN" dirty="0"/>
              <a:t>, </a:t>
            </a:r>
            <a:r>
              <a:rPr lang="zh-CN" altLang="en-US" dirty="0"/>
              <a:t>增加通信覆盖面</a:t>
            </a:r>
            <a:r>
              <a:rPr lang="en-US" altLang="zh-CN" dirty="0"/>
              <a:t>, </a:t>
            </a:r>
            <a:r>
              <a:rPr lang="zh-CN" altLang="en-US" dirty="0"/>
              <a:t>提升数据传输速率和传输距离</a:t>
            </a:r>
            <a:r>
              <a:rPr lang="en-US" altLang="zh-CN" dirty="0"/>
              <a:t>, </a:t>
            </a:r>
            <a:r>
              <a:rPr lang="zh-CN" altLang="en-US" dirty="0"/>
              <a:t>使</a:t>
            </a:r>
            <a:r>
              <a:rPr lang="en-US" altLang="zh-CN" dirty="0"/>
              <a:t>6G</a:t>
            </a:r>
            <a:r>
              <a:rPr lang="zh-CN" altLang="en-US" dirty="0"/>
              <a:t>无线网络为人们提供生活的便利。</a:t>
            </a:r>
            <a:endParaRPr lang="zh-SG" altLang="en-US" dirty="0"/>
          </a:p>
        </p:txBody>
      </p:sp>
    </p:spTree>
    <p:extLst>
      <p:ext uri="{BB962C8B-B14F-4D97-AF65-F5344CB8AC3E}">
        <p14:creationId xmlns:p14="http://schemas.microsoft.com/office/powerpoint/2010/main" val="73481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843FD78-3603-21A6-F84F-D9B2C641E768}"/>
              </a:ext>
            </a:extLst>
          </p:cNvPr>
          <p:cNvSpPr>
            <a:spLocks noGrp="1"/>
          </p:cNvSpPr>
          <p:nvPr>
            <p:ph type="title"/>
          </p:nvPr>
        </p:nvSpPr>
        <p:spPr/>
        <p:txBody>
          <a:bodyPr/>
          <a:lstStyle/>
          <a:p>
            <a:r>
              <a:rPr lang="zh-CN" altLang="en-US" dirty="0"/>
              <a:t>论文报告答辩要点宣讲</a:t>
            </a:r>
            <a:endParaRPr lang="zh-SG" altLang="en-US" dirty="0"/>
          </a:p>
        </p:txBody>
      </p:sp>
      <p:sp>
        <p:nvSpPr>
          <p:cNvPr id="5" name="内容占位符 4">
            <a:extLst>
              <a:ext uri="{FF2B5EF4-FFF2-40B4-BE49-F238E27FC236}">
                <a16:creationId xmlns:a16="http://schemas.microsoft.com/office/drawing/2014/main" id="{B6D0C2E6-E9CF-B0FB-E27E-5A5442657809}"/>
              </a:ext>
            </a:extLst>
          </p:cNvPr>
          <p:cNvSpPr>
            <a:spLocks noGrp="1"/>
          </p:cNvSpPr>
          <p:nvPr>
            <p:ph idx="1"/>
          </p:nvPr>
        </p:nvSpPr>
        <p:spPr/>
        <p:txBody>
          <a:bodyPr/>
          <a:lstStyle/>
          <a:p>
            <a:endParaRPr lang="en-US" altLang="zh-SG" sz="2400" dirty="0"/>
          </a:p>
          <a:p>
            <a:r>
              <a:rPr lang="zh-SG" altLang="en-US" sz="2400" dirty="0"/>
              <a:t>引言</a:t>
            </a:r>
            <a:r>
              <a:rPr lang="en-US" altLang="zh-SG" sz="2400" dirty="0"/>
              <a:t>/</a:t>
            </a:r>
            <a:r>
              <a:rPr lang="en-US" altLang="zh-CN" sz="2400" dirty="0"/>
              <a:t>Introduction</a:t>
            </a:r>
          </a:p>
          <a:p>
            <a:pPr lvl="1"/>
            <a:r>
              <a:rPr lang="zh-CN" altLang="en-US" sz="2400" dirty="0"/>
              <a:t>太赫兹基础知识</a:t>
            </a:r>
            <a:endParaRPr lang="en-US" altLang="zh-CN" sz="2400" dirty="0"/>
          </a:p>
          <a:p>
            <a:pPr lvl="1"/>
            <a:r>
              <a:rPr lang="zh-CN" altLang="en-US" sz="2400" dirty="0"/>
              <a:t>太赫兹成像与传感领域</a:t>
            </a:r>
            <a:endParaRPr lang="en-US" altLang="zh-CN" sz="2400" dirty="0"/>
          </a:p>
          <a:p>
            <a:pPr lvl="1"/>
            <a:r>
              <a:rPr lang="zh-CN" altLang="en-US" sz="2400" dirty="0"/>
              <a:t>太赫兹无线通信</a:t>
            </a:r>
            <a:endParaRPr lang="en-US" altLang="zh-CN" sz="2400" dirty="0"/>
          </a:p>
          <a:p>
            <a:pPr lvl="1"/>
            <a:r>
              <a:rPr lang="zh-CN" altLang="en-US" sz="2400" dirty="0"/>
              <a:t>太赫兹无线通信的主要挑战</a:t>
            </a:r>
            <a:endParaRPr lang="en-US" altLang="zh-CN" sz="2400" dirty="0"/>
          </a:p>
          <a:p>
            <a:r>
              <a:rPr lang="zh-CN" altLang="en-US" sz="2400" dirty="0"/>
              <a:t>总结与展望</a:t>
            </a:r>
            <a:r>
              <a:rPr lang="en-US" altLang="zh-CN" sz="2400" dirty="0"/>
              <a:t>/</a:t>
            </a:r>
            <a:r>
              <a:rPr lang="en-US" altLang="zh-SG" sz="2400" dirty="0" err="1"/>
              <a:t>ConclusIon</a:t>
            </a:r>
            <a:r>
              <a:rPr lang="en-US" altLang="zh-SG" sz="2400" dirty="0"/>
              <a:t> And </a:t>
            </a:r>
            <a:r>
              <a:rPr lang="en-US" altLang="zh-SG" sz="2400" dirty="0" err="1"/>
              <a:t>RecommendAtIons</a:t>
            </a:r>
            <a:endParaRPr lang="zh-SG" altLang="en-US" sz="2400" dirty="0"/>
          </a:p>
        </p:txBody>
      </p:sp>
    </p:spTree>
    <p:extLst>
      <p:ext uri="{BB962C8B-B14F-4D97-AF65-F5344CB8AC3E}">
        <p14:creationId xmlns:p14="http://schemas.microsoft.com/office/powerpoint/2010/main" val="3085801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79259C-6B9D-09D1-A015-0D3BA0F9B737}"/>
              </a:ext>
            </a:extLst>
          </p:cNvPr>
          <p:cNvSpPr>
            <a:spLocks noGrp="1"/>
          </p:cNvSpPr>
          <p:nvPr>
            <p:ph type="title"/>
          </p:nvPr>
        </p:nvSpPr>
        <p:spPr/>
        <p:txBody>
          <a:bodyPr/>
          <a:lstStyle/>
          <a:p>
            <a:r>
              <a:rPr lang="en-US" altLang="zh-SG" dirty="0"/>
              <a:t>1.</a:t>
            </a:r>
            <a:r>
              <a:rPr lang="zh-SG" altLang="en-US" dirty="0"/>
              <a:t>引言</a:t>
            </a:r>
            <a:r>
              <a:rPr lang="en-US" altLang="zh-SG" dirty="0"/>
              <a:t>/Introduction</a:t>
            </a:r>
            <a:endParaRPr lang="zh-SG" altLang="en-US" dirty="0"/>
          </a:p>
        </p:txBody>
      </p:sp>
      <p:pic>
        <p:nvPicPr>
          <p:cNvPr id="12" name="内容占位符 11" descr="图示&#10;&#10;AI 生成的内容可能不正确。">
            <a:extLst>
              <a:ext uri="{FF2B5EF4-FFF2-40B4-BE49-F238E27FC236}">
                <a16:creationId xmlns:a16="http://schemas.microsoft.com/office/drawing/2014/main" id="{554DC21E-6D9B-FB77-841C-989A6CF714F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925" y="2679935"/>
            <a:ext cx="5283200" cy="1934692"/>
          </a:xfrm>
        </p:spPr>
      </p:pic>
      <p:sp>
        <p:nvSpPr>
          <p:cNvPr id="10" name="内容占位符 9">
            <a:extLst>
              <a:ext uri="{FF2B5EF4-FFF2-40B4-BE49-F238E27FC236}">
                <a16:creationId xmlns:a16="http://schemas.microsoft.com/office/drawing/2014/main" id="{62EB78E6-C7AD-8E56-215A-18366AED97C3}"/>
              </a:ext>
            </a:extLst>
          </p:cNvPr>
          <p:cNvSpPr>
            <a:spLocks noGrp="1"/>
          </p:cNvSpPr>
          <p:nvPr>
            <p:ph sz="half" idx="2"/>
          </p:nvPr>
        </p:nvSpPr>
        <p:spPr/>
        <p:txBody>
          <a:bodyPr/>
          <a:lstStyle/>
          <a:p>
            <a:r>
              <a:rPr lang="en-US" altLang="zh-CN" dirty="0"/>
              <a:t>Edholm</a:t>
            </a:r>
            <a:r>
              <a:rPr lang="zh-CN" altLang="en-US" dirty="0"/>
              <a:t>带宽定律指出，无线通信的带宽需求每隔</a:t>
            </a:r>
            <a:r>
              <a:rPr lang="en-US" altLang="zh-CN" dirty="0"/>
              <a:t>18</a:t>
            </a:r>
            <a:r>
              <a:rPr lang="zh-CN" altLang="en-US" dirty="0"/>
              <a:t>个月翻一倍</a:t>
            </a:r>
            <a:endParaRPr lang="en-US" altLang="zh-CN" dirty="0"/>
          </a:p>
          <a:p>
            <a:endParaRPr lang="en-US" altLang="zh-SG" dirty="0"/>
          </a:p>
          <a:p>
            <a:r>
              <a:rPr lang="zh-CN" altLang="en-US" dirty="0"/>
              <a:t>如今</a:t>
            </a:r>
            <a:r>
              <a:rPr lang="en-US" altLang="zh-CN" dirty="0"/>
              <a:t>5G </a:t>
            </a:r>
            <a:r>
              <a:rPr lang="zh-CN" altLang="en-US" dirty="0"/>
              <a:t>使用非常高的毫米波频段，但是</a:t>
            </a:r>
            <a:r>
              <a:rPr lang="en-US" altLang="zh-CN" dirty="0"/>
              <a:t>6G</a:t>
            </a:r>
            <a:r>
              <a:rPr lang="zh-CN" altLang="en-US" dirty="0"/>
              <a:t>计划使用</a:t>
            </a:r>
            <a:r>
              <a:rPr lang="en-US" altLang="zh-CN" dirty="0"/>
              <a:t>100GHz</a:t>
            </a:r>
            <a:r>
              <a:rPr lang="zh-CN" altLang="en-US" dirty="0"/>
              <a:t>以上的更高频率</a:t>
            </a:r>
            <a:endParaRPr lang="en-US" altLang="zh-CN" dirty="0"/>
          </a:p>
          <a:p>
            <a:r>
              <a:rPr lang="zh-CN" altLang="en-US" dirty="0"/>
              <a:t>太赫兹频段</a:t>
            </a:r>
            <a:r>
              <a:rPr lang="en-US" altLang="zh-CN" dirty="0"/>
              <a:t>(0.1-10THz)</a:t>
            </a:r>
            <a:r>
              <a:rPr lang="zh-CN" altLang="en-US" dirty="0"/>
              <a:t>介于微波与红外之间，具有丰富的频谱与带宽 资源，能够支持实现</a:t>
            </a:r>
            <a:r>
              <a:rPr lang="en-US" altLang="zh-CN" dirty="0"/>
              <a:t>Tbit/s</a:t>
            </a:r>
            <a:r>
              <a:rPr lang="zh-CN" altLang="en-US" dirty="0"/>
              <a:t>量级的传输速率</a:t>
            </a:r>
            <a:endParaRPr lang="zh-SG" altLang="en-US" dirty="0"/>
          </a:p>
        </p:txBody>
      </p:sp>
      <p:sp>
        <p:nvSpPr>
          <p:cNvPr id="13" name="文本框 12">
            <a:extLst>
              <a:ext uri="{FF2B5EF4-FFF2-40B4-BE49-F238E27FC236}">
                <a16:creationId xmlns:a16="http://schemas.microsoft.com/office/drawing/2014/main" id="{ADFD930B-E120-B371-E24E-FA5195B79465}"/>
              </a:ext>
            </a:extLst>
          </p:cNvPr>
          <p:cNvSpPr txBox="1"/>
          <p:nvPr/>
        </p:nvSpPr>
        <p:spPr>
          <a:xfrm>
            <a:off x="1981201" y="1413234"/>
            <a:ext cx="2743200" cy="369332"/>
          </a:xfrm>
          <a:prstGeom prst="rect">
            <a:avLst/>
          </a:prstGeom>
          <a:noFill/>
        </p:spPr>
        <p:txBody>
          <a:bodyPr wrap="square" rtlCol="0">
            <a:spAutoFit/>
          </a:bodyPr>
          <a:lstStyle/>
          <a:p>
            <a:r>
              <a:rPr lang="zh-CN" altLang="en-US" dirty="0"/>
              <a:t>太赫兹技术发展原因：</a:t>
            </a:r>
            <a:endParaRPr lang="zh-SG" altLang="en-US" dirty="0"/>
          </a:p>
        </p:txBody>
      </p:sp>
      <p:sp>
        <p:nvSpPr>
          <p:cNvPr id="14" name="文本框 13">
            <a:extLst>
              <a:ext uri="{FF2B5EF4-FFF2-40B4-BE49-F238E27FC236}">
                <a16:creationId xmlns:a16="http://schemas.microsoft.com/office/drawing/2014/main" id="{8B00DF46-61DD-DC4D-9109-3FA0FE754B69}"/>
              </a:ext>
            </a:extLst>
          </p:cNvPr>
          <p:cNvSpPr txBox="1"/>
          <p:nvPr/>
        </p:nvSpPr>
        <p:spPr>
          <a:xfrm>
            <a:off x="1487949" y="4778097"/>
            <a:ext cx="3647152" cy="369332"/>
          </a:xfrm>
          <a:prstGeom prst="rect">
            <a:avLst/>
          </a:prstGeom>
          <a:noFill/>
        </p:spPr>
        <p:txBody>
          <a:bodyPr wrap="none" rtlCol="0">
            <a:spAutoFit/>
          </a:bodyPr>
          <a:lstStyle/>
          <a:p>
            <a:r>
              <a:rPr lang="zh-CN" altLang="en-US" dirty="0"/>
              <a:t>观察太赫兹频率在微波与红外之间</a:t>
            </a:r>
            <a:endParaRPr lang="zh-SG" altLang="en-US" dirty="0"/>
          </a:p>
        </p:txBody>
      </p:sp>
    </p:spTree>
    <p:extLst>
      <p:ext uri="{BB962C8B-B14F-4D97-AF65-F5344CB8AC3E}">
        <p14:creationId xmlns:p14="http://schemas.microsoft.com/office/powerpoint/2010/main" val="309509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F2E3D-4F9B-7A35-4958-FD60F05CAF21}"/>
              </a:ext>
            </a:extLst>
          </p:cNvPr>
          <p:cNvSpPr>
            <a:spLocks noGrp="1"/>
          </p:cNvSpPr>
          <p:nvPr>
            <p:ph type="title"/>
          </p:nvPr>
        </p:nvSpPr>
        <p:spPr/>
        <p:txBody>
          <a:bodyPr/>
          <a:lstStyle/>
          <a:p>
            <a:r>
              <a:rPr lang="en-US" altLang="zh-CN" dirty="0"/>
              <a:t>2.</a:t>
            </a:r>
            <a:r>
              <a:rPr lang="zh-CN" altLang="en-US" dirty="0"/>
              <a:t>太赫兹的传播特性</a:t>
            </a:r>
            <a:endParaRPr lang="zh-SG" altLang="en-US" dirty="0"/>
          </a:p>
        </p:txBody>
      </p:sp>
      <p:pic>
        <p:nvPicPr>
          <p:cNvPr id="6" name="内容占位符 5">
            <a:extLst>
              <a:ext uri="{FF2B5EF4-FFF2-40B4-BE49-F238E27FC236}">
                <a16:creationId xmlns:a16="http://schemas.microsoft.com/office/drawing/2014/main" id="{B54F29E5-FCE0-3FD7-B36B-F3D9875E90AA}"/>
              </a:ext>
            </a:extLst>
          </p:cNvPr>
          <p:cNvPicPr>
            <a:picLocks noGrp="1" noChangeAspect="1"/>
          </p:cNvPicPr>
          <p:nvPr>
            <p:ph sz="half" idx="1"/>
          </p:nvPr>
        </p:nvPicPr>
        <p:blipFill>
          <a:blip r:embed="rId3"/>
          <a:stretch>
            <a:fillRect/>
          </a:stretch>
        </p:blipFill>
        <p:spPr>
          <a:xfrm>
            <a:off x="444206" y="1352253"/>
            <a:ext cx="5283200" cy="679074"/>
          </a:xfrm>
        </p:spPr>
      </p:pic>
      <p:pic>
        <p:nvPicPr>
          <p:cNvPr id="9" name="内容占位符 8" descr="形状, 背景图案&#10;&#10;AI 生成的内容可能不正确。">
            <a:extLst>
              <a:ext uri="{FF2B5EF4-FFF2-40B4-BE49-F238E27FC236}">
                <a16:creationId xmlns:a16="http://schemas.microsoft.com/office/drawing/2014/main" id="{0ECF100C-ADBA-F6F7-29EA-843030FA739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394391" y="1296322"/>
            <a:ext cx="5184435" cy="4147548"/>
          </a:xfrm>
        </p:spPr>
      </p:pic>
      <p:sp>
        <p:nvSpPr>
          <p:cNvPr id="10" name="内容占位符 9">
            <a:extLst>
              <a:ext uri="{FF2B5EF4-FFF2-40B4-BE49-F238E27FC236}">
                <a16:creationId xmlns:a16="http://schemas.microsoft.com/office/drawing/2014/main" id="{D8B1766F-120C-FA53-AA8C-284625159383}"/>
              </a:ext>
            </a:extLst>
          </p:cNvPr>
          <p:cNvSpPr txBox="1">
            <a:spLocks/>
          </p:cNvSpPr>
          <p:nvPr/>
        </p:nvSpPr>
        <p:spPr>
          <a:xfrm>
            <a:off x="514056" y="2398537"/>
            <a:ext cx="5283242" cy="4243268"/>
          </a:xfrm>
          <a:prstGeom prst="rect">
            <a:avLst/>
          </a:prstGeom>
        </p:spPr>
        <p:txBody>
          <a:bodyPr vert="horz" lIns="101600" tIns="0" rIns="82550" bIns="0" rtlCol="0">
            <a:no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无线电</a:t>
            </a:r>
            <a:r>
              <a:rPr lang="en-US" altLang="zh-CN" dirty="0"/>
              <a:t>P</a:t>
            </a:r>
            <a:r>
              <a:rPr lang="zh-CN" altLang="en-US" dirty="0"/>
              <a:t>传播的路径损耗（</a:t>
            </a:r>
            <a:r>
              <a:rPr lang="en-US" altLang="zh-CN" dirty="0" err="1"/>
              <a:t>Lp</a:t>
            </a:r>
            <a:r>
              <a:rPr lang="zh-CN" altLang="en-US" dirty="0"/>
              <a:t>）是无线通信和成像的一个主要参数，由</a:t>
            </a:r>
            <a:r>
              <a:rPr lang="en-US" altLang="zh-CN" dirty="0"/>
              <a:t>Friis</a:t>
            </a:r>
            <a:r>
              <a:rPr lang="zh-CN" altLang="en-US" dirty="0"/>
              <a:t>公式控制，公式如上</a:t>
            </a:r>
          </a:p>
          <a:p>
            <a:endParaRPr lang="en-US" altLang="zh-SG" dirty="0"/>
          </a:p>
          <a:p>
            <a:r>
              <a:rPr lang="zh-CN" altLang="en-US" dirty="0"/>
              <a:t>其中，</a:t>
            </a:r>
            <a:r>
              <a:rPr lang="en-US" altLang="zh-CN" dirty="0"/>
              <a:t>Pt</a:t>
            </a:r>
            <a:r>
              <a:rPr lang="zh-CN" altLang="en-US" dirty="0"/>
              <a:t>是发射器功率；</a:t>
            </a:r>
            <a:r>
              <a:rPr lang="en-US" altLang="zh-CN" dirty="0" err="1"/>
              <a:t>Pr</a:t>
            </a:r>
            <a:r>
              <a:rPr lang="zh-CN" altLang="en-US" dirty="0"/>
              <a:t>是接收器功率；</a:t>
            </a:r>
            <a:r>
              <a:rPr lang="en-US" altLang="zh-CN" dirty="0"/>
              <a:t>f</a:t>
            </a:r>
            <a:r>
              <a:rPr lang="zh-CN" altLang="en-US" dirty="0"/>
              <a:t>是频率；</a:t>
            </a:r>
            <a:r>
              <a:rPr lang="en-US" altLang="zh-CN" dirty="0"/>
              <a:t>r</a:t>
            </a:r>
            <a:r>
              <a:rPr lang="zh-CN" altLang="en-US" dirty="0"/>
              <a:t>是距离。</a:t>
            </a:r>
            <a:endParaRPr lang="en-US" altLang="zh-CN" dirty="0"/>
          </a:p>
          <a:p>
            <a:endParaRPr lang="en-US" altLang="zh-CN" dirty="0"/>
          </a:p>
          <a:p>
            <a:r>
              <a:rPr lang="zh-CN" altLang="en-US" dirty="0"/>
              <a:t>路径损耗与频 率</a:t>
            </a:r>
            <a:r>
              <a:rPr lang="en-US" altLang="zh-CN" dirty="0"/>
              <a:t>f</a:t>
            </a:r>
            <a:r>
              <a:rPr lang="zh-CN" altLang="en-US" dirty="0"/>
              <a:t>的平方和距离</a:t>
            </a:r>
            <a:r>
              <a:rPr lang="en-US" altLang="zh-CN" dirty="0"/>
              <a:t>r</a:t>
            </a:r>
            <a:r>
              <a:rPr lang="zh-CN" altLang="en-US" dirty="0"/>
              <a:t>的平方成正比。频率越高，路径损耗就越大。</a:t>
            </a:r>
            <a:endParaRPr lang="en-US" altLang="zh-CN" dirty="0"/>
          </a:p>
          <a:p>
            <a:endParaRPr lang="en-US" altLang="zh-CN" dirty="0"/>
          </a:p>
          <a:p>
            <a:r>
              <a:rPr lang="zh-CN" altLang="en-US" dirty="0"/>
              <a:t>右图为太赫兹波受大气频率选择性吸收</a:t>
            </a:r>
          </a:p>
        </p:txBody>
      </p:sp>
    </p:spTree>
    <p:extLst>
      <p:ext uri="{BB962C8B-B14F-4D97-AF65-F5344CB8AC3E}">
        <p14:creationId xmlns:p14="http://schemas.microsoft.com/office/powerpoint/2010/main" val="13667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619DBE-9689-51D5-7D6E-8E9C6290C575}"/>
              </a:ext>
            </a:extLst>
          </p:cNvPr>
          <p:cNvSpPr>
            <a:spLocks noGrp="1"/>
          </p:cNvSpPr>
          <p:nvPr>
            <p:ph type="title"/>
          </p:nvPr>
        </p:nvSpPr>
        <p:spPr>
          <a:xfrm>
            <a:off x="579600" y="237600"/>
            <a:ext cx="11037600" cy="441964"/>
          </a:xfrm>
        </p:spPr>
        <p:txBody>
          <a:bodyPr anchor="t">
            <a:normAutofit/>
          </a:bodyPr>
          <a:lstStyle/>
          <a:p>
            <a:r>
              <a:rPr lang="en-US" altLang="zh-SG" dirty="0"/>
              <a:t>3.1</a:t>
            </a:r>
            <a:r>
              <a:rPr lang="zh-CN" altLang="en-US" dirty="0"/>
              <a:t>太赫兹成像与传感领域</a:t>
            </a:r>
            <a:endParaRPr lang="zh-SG" altLang="en-US" dirty="0"/>
          </a:p>
        </p:txBody>
      </p:sp>
      <p:pic>
        <p:nvPicPr>
          <p:cNvPr id="6" name="图片 5" descr="图示&#10;&#10;AI 生成的内容可能不正确。">
            <a:extLst>
              <a:ext uri="{FF2B5EF4-FFF2-40B4-BE49-F238E27FC236}">
                <a16:creationId xmlns:a16="http://schemas.microsoft.com/office/drawing/2014/main" id="{B2880228-4960-0214-D7D6-B0F3DFD21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600" y="1734732"/>
            <a:ext cx="5342400" cy="2751336"/>
          </a:xfrm>
          <a:prstGeom prst="rect">
            <a:avLst/>
          </a:prstGeom>
          <a:noFill/>
        </p:spPr>
      </p:pic>
      <p:sp>
        <p:nvSpPr>
          <p:cNvPr id="3" name="内容占位符 2">
            <a:extLst>
              <a:ext uri="{FF2B5EF4-FFF2-40B4-BE49-F238E27FC236}">
                <a16:creationId xmlns:a16="http://schemas.microsoft.com/office/drawing/2014/main" id="{95C715A4-B7CC-F7D4-4F2F-55B29618D6A4}"/>
              </a:ext>
            </a:extLst>
          </p:cNvPr>
          <p:cNvSpPr>
            <a:spLocks noGrp="1"/>
          </p:cNvSpPr>
          <p:nvPr>
            <p:ph sz="quarter" idx="14"/>
          </p:nvPr>
        </p:nvSpPr>
        <p:spPr>
          <a:xfrm>
            <a:off x="6242400" y="1663200"/>
            <a:ext cx="5367600" cy="2894400"/>
          </a:xfrm>
        </p:spPr>
        <p:txBody>
          <a:bodyPr>
            <a:normAutofit/>
          </a:bodyPr>
          <a:lstStyle/>
          <a:p>
            <a:r>
              <a:rPr lang="zh-CN" altLang="en-US" dirty="0"/>
              <a:t>脉冲太赫兹</a:t>
            </a:r>
            <a:r>
              <a:rPr lang="en-US" altLang="zh-CN" dirty="0"/>
              <a:t>TDS</a:t>
            </a:r>
            <a:r>
              <a:rPr lang="zh-CN" altLang="en-US" dirty="0"/>
              <a:t>的核心技术使用飞秒激光器相干地产生和检测短脉冲。分束器（</a:t>
            </a:r>
            <a:r>
              <a:rPr lang="en-US" altLang="zh-CN" dirty="0"/>
              <a:t>BS</a:t>
            </a:r>
            <a:r>
              <a:rPr lang="zh-CN" altLang="en-US" dirty="0"/>
              <a:t>）用于将 飞秒脉冲激光的近红外（</a:t>
            </a:r>
            <a:r>
              <a:rPr lang="en-US" altLang="zh-CN" dirty="0"/>
              <a:t>NIR</a:t>
            </a:r>
            <a:r>
              <a:rPr lang="zh-CN" altLang="en-US" dirty="0"/>
              <a:t>）光分成两部分：泵浦光束和探测光束。泵浦光束聚焦到一个有偏压 的光电导天线表面，用于产生太赫兹。在外加电场下，飞秒激光脉冲在砷化镓晶体中产生的载流子 产生瞬时电流，从而产生太赫兹频率的脉冲波。辐射的太赫兹脉冲被收集、准直，然后聚焦到被测 样品上</a:t>
            </a:r>
            <a:endParaRPr lang="zh-SG" altLang="en-US" dirty="0"/>
          </a:p>
        </p:txBody>
      </p:sp>
      <p:sp>
        <p:nvSpPr>
          <p:cNvPr id="4" name="内容占位符 3">
            <a:extLst>
              <a:ext uri="{FF2B5EF4-FFF2-40B4-BE49-F238E27FC236}">
                <a16:creationId xmlns:a16="http://schemas.microsoft.com/office/drawing/2014/main" id="{439B1C5A-9FE6-5FEA-24A6-FDBCDAA89BE7}"/>
              </a:ext>
            </a:extLst>
          </p:cNvPr>
          <p:cNvSpPr>
            <a:spLocks noGrp="1"/>
          </p:cNvSpPr>
          <p:nvPr>
            <p:ph type="body" sz="quarter" idx="15"/>
          </p:nvPr>
        </p:nvSpPr>
        <p:spPr>
          <a:xfrm>
            <a:off x="572400" y="4816800"/>
            <a:ext cx="5342400" cy="781200"/>
          </a:xfrm>
        </p:spPr>
        <p:txBody>
          <a:bodyPr>
            <a:normAutofit/>
          </a:bodyPr>
          <a:lstStyle/>
          <a:p>
            <a:pPr>
              <a:lnSpc>
                <a:spcPct val="120000"/>
              </a:lnSpc>
            </a:pPr>
            <a:r>
              <a:rPr lang="zh-CN" altLang="en-US" sz="1000"/>
              <a:t>然后，从样品上反射回来的太赫兹脉冲被接收并聚焦到一个无偏压的光电导天线上，用于激光 门控太赫兹检测。通常在太赫兹发射</a:t>
            </a:r>
            <a:r>
              <a:rPr lang="en-US" altLang="zh-CN" sz="1000"/>
              <a:t>/</a:t>
            </a:r>
            <a:r>
              <a:rPr lang="zh-CN" altLang="en-US" sz="1000"/>
              <a:t>接收天线上连接硅透镜（</a:t>
            </a:r>
            <a:r>
              <a:rPr lang="en-US" altLang="zh-CN" sz="1000"/>
              <a:t>SL</a:t>
            </a:r>
            <a:r>
              <a:rPr lang="zh-CN" altLang="en-US" sz="1000"/>
              <a:t>），可以提高太赫兹辐射耦合效 率。通过用一个可变延迟电动平台来扫描近红外探测光束，以检测太赫兹脉冲的时间分辨电场。</a:t>
            </a:r>
            <a:endParaRPr lang="zh-SG" altLang="en-US" sz="1000"/>
          </a:p>
        </p:txBody>
      </p:sp>
    </p:spTree>
    <p:extLst>
      <p:ext uri="{BB962C8B-B14F-4D97-AF65-F5344CB8AC3E}">
        <p14:creationId xmlns:p14="http://schemas.microsoft.com/office/powerpoint/2010/main" val="119165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05E30-7272-FA12-72AD-B3582CAE920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3941D65-093F-6B6D-9F17-563789BA805F}"/>
              </a:ext>
            </a:extLst>
          </p:cNvPr>
          <p:cNvSpPr>
            <a:spLocks noGrp="1"/>
          </p:cNvSpPr>
          <p:nvPr>
            <p:ph type="title"/>
          </p:nvPr>
        </p:nvSpPr>
        <p:spPr/>
        <p:txBody>
          <a:bodyPr/>
          <a:lstStyle/>
          <a:p>
            <a:r>
              <a:rPr lang="en-US" altLang="zh-SG" dirty="0"/>
              <a:t>3.2</a:t>
            </a:r>
            <a:r>
              <a:rPr lang="zh-CN" altLang="en-US" dirty="0"/>
              <a:t>太赫兹在医疗和生物的应用</a:t>
            </a:r>
            <a:endParaRPr lang="zh-SG" altLang="en-US" dirty="0"/>
          </a:p>
        </p:txBody>
      </p:sp>
      <p:pic>
        <p:nvPicPr>
          <p:cNvPr id="6" name="内容占位符 5" descr="图表&#10;&#10;AI 生成的内容可能不正确。">
            <a:extLst>
              <a:ext uri="{FF2B5EF4-FFF2-40B4-BE49-F238E27FC236}">
                <a16:creationId xmlns:a16="http://schemas.microsoft.com/office/drawing/2014/main" id="{F4E0A214-D656-6AB8-322C-99D6EEAF93E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925" y="1997776"/>
            <a:ext cx="5283200" cy="3299011"/>
          </a:xfrm>
        </p:spPr>
      </p:pic>
      <p:sp>
        <p:nvSpPr>
          <p:cNvPr id="4" name="内容占位符 3">
            <a:extLst>
              <a:ext uri="{FF2B5EF4-FFF2-40B4-BE49-F238E27FC236}">
                <a16:creationId xmlns:a16="http://schemas.microsoft.com/office/drawing/2014/main" id="{0BC4781C-2C2F-E20E-2008-784B1E38E9D6}"/>
              </a:ext>
            </a:extLst>
          </p:cNvPr>
          <p:cNvSpPr>
            <a:spLocks noGrp="1"/>
          </p:cNvSpPr>
          <p:nvPr>
            <p:ph sz="half" idx="2"/>
          </p:nvPr>
        </p:nvSpPr>
        <p:spPr/>
        <p:txBody>
          <a:bodyPr/>
          <a:lstStyle/>
          <a:p>
            <a:r>
              <a:rPr lang="en-US" altLang="zh-CN" dirty="0"/>
              <a:t>Hernandez-Cardoso</a:t>
            </a:r>
            <a:r>
              <a:rPr lang="zh-CN" altLang="en-US" dirty="0"/>
              <a:t>及其同事将太赫兹成 像技术在糖尿病的早期诊断中进行了测试。其中糖尿病组</a:t>
            </a:r>
            <a:r>
              <a:rPr lang="en-US" altLang="zh-CN" dirty="0"/>
              <a:t>12</a:t>
            </a:r>
            <a:r>
              <a:rPr lang="zh-CN" altLang="en-US" dirty="0"/>
              <a:t>人、对照组</a:t>
            </a:r>
            <a:r>
              <a:rPr lang="en-US" altLang="zh-CN" dirty="0"/>
              <a:t>21</a:t>
            </a:r>
            <a:r>
              <a:rPr lang="zh-CN" altLang="en-US" dirty="0"/>
              <a:t>人。</a:t>
            </a:r>
            <a:endParaRPr lang="en-US" altLang="zh-CN" dirty="0"/>
          </a:p>
          <a:p>
            <a:r>
              <a:rPr lang="zh-CN" altLang="en-US" dirty="0"/>
              <a:t>受试者坐在特定的装 置上，对足底进行太赫兹成像，分别比较了大拇趾、足底中部和脚后跟的数据后，结果均显示糖尿病组皮肤组织中水含量明显少于对照组，如左图所示。</a:t>
            </a:r>
            <a:endParaRPr lang="en-US" altLang="zh-CN" dirty="0"/>
          </a:p>
          <a:p>
            <a:endParaRPr lang="en-US" altLang="zh-CN" dirty="0"/>
          </a:p>
          <a:p>
            <a:r>
              <a:rPr lang="en-US" altLang="zh-CN" dirty="0"/>
              <a:t>(a)</a:t>
            </a:r>
            <a:r>
              <a:rPr lang="zh-CN" altLang="en-US" dirty="0"/>
              <a:t>对照组太赫兹成像图；</a:t>
            </a:r>
            <a:r>
              <a:rPr lang="en-US" altLang="zh-CN" dirty="0"/>
              <a:t>(b)</a:t>
            </a:r>
            <a:r>
              <a:rPr lang="zh-CN" altLang="en-US" dirty="0"/>
              <a:t>糖尿病足组太赫兹成像 图；</a:t>
            </a:r>
            <a:r>
              <a:rPr lang="en-US" altLang="zh-CN" dirty="0"/>
              <a:t>(c)</a:t>
            </a:r>
            <a:r>
              <a:rPr lang="zh-CN" altLang="en-US" dirty="0"/>
              <a:t>足底水含量；</a:t>
            </a:r>
            <a:r>
              <a:rPr lang="en-US" altLang="zh-CN" dirty="0"/>
              <a:t>(d)</a:t>
            </a:r>
            <a:r>
              <a:rPr lang="zh-CN" altLang="en-US" dirty="0"/>
              <a:t>拇趾中心水含量；</a:t>
            </a:r>
            <a:r>
              <a:rPr lang="en-US" altLang="zh-CN" dirty="0"/>
              <a:t>(e)</a:t>
            </a:r>
            <a:r>
              <a:rPr lang="zh-CN" altLang="en-US" dirty="0"/>
              <a:t>脚后跟中心水含量</a:t>
            </a:r>
            <a:endParaRPr lang="zh-SG" altLang="en-US" dirty="0"/>
          </a:p>
        </p:txBody>
      </p:sp>
    </p:spTree>
    <p:extLst>
      <p:ext uri="{BB962C8B-B14F-4D97-AF65-F5344CB8AC3E}">
        <p14:creationId xmlns:p14="http://schemas.microsoft.com/office/powerpoint/2010/main" val="41428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F0089-E93E-F65C-1F25-2204DD0BA63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F8C65F1-8BF2-95A1-2B85-9D7C802AF8FA}"/>
              </a:ext>
            </a:extLst>
          </p:cNvPr>
          <p:cNvSpPr>
            <a:spLocks noGrp="1"/>
          </p:cNvSpPr>
          <p:nvPr>
            <p:ph type="title"/>
          </p:nvPr>
        </p:nvSpPr>
        <p:spPr/>
        <p:txBody>
          <a:bodyPr/>
          <a:lstStyle/>
          <a:p>
            <a:r>
              <a:rPr lang="en-US" altLang="zh-SG" dirty="0"/>
              <a:t>4</a:t>
            </a:r>
            <a:r>
              <a:rPr lang="zh-CN" altLang="en-US" dirty="0"/>
              <a:t>太赫兹无线通信分类：全电子型</a:t>
            </a:r>
            <a:endParaRPr lang="zh-SG" altLang="en-US" dirty="0"/>
          </a:p>
        </p:txBody>
      </p:sp>
      <p:pic>
        <p:nvPicPr>
          <p:cNvPr id="6" name="内容占位符 5" descr="图示&#10;&#10;AI 生成的内容可能不正确。">
            <a:extLst>
              <a:ext uri="{FF2B5EF4-FFF2-40B4-BE49-F238E27FC236}">
                <a16:creationId xmlns:a16="http://schemas.microsoft.com/office/drawing/2014/main" id="{FF4C6BB5-6680-D5F0-4F63-C19D7E4C44B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925" y="1959992"/>
            <a:ext cx="5283200" cy="3374579"/>
          </a:xfrm>
        </p:spPr>
      </p:pic>
      <p:sp>
        <p:nvSpPr>
          <p:cNvPr id="4" name="内容占位符 3">
            <a:extLst>
              <a:ext uri="{FF2B5EF4-FFF2-40B4-BE49-F238E27FC236}">
                <a16:creationId xmlns:a16="http://schemas.microsoft.com/office/drawing/2014/main" id="{4FD9820D-19C2-5523-3D30-A6A4BBAE2A4C}"/>
              </a:ext>
            </a:extLst>
          </p:cNvPr>
          <p:cNvSpPr>
            <a:spLocks noGrp="1"/>
          </p:cNvSpPr>
          <p:nvPr>
            <p:ph sz="half" idx="2"/>
          </p:nvPr>
        </p:nvSpPr>
        <p:spPr/>
        <p:txBody>
          <a:bodyPr/>
          <a:lstStyle/>
          <a:p>
            <a:endParaRPr lang="en-US" altLang="zh-CN" dirty="0"/>
          </a:p>
          <a:p>
            <a:endParaRPr lang="en-US" altLang="zh-CN" dirty="0"/>
          </a:p>
          <a:p>
            <a:r>
              <a:rPr lang="zh-CN" altLang="en-US" dirty="0"/>
              <a:t>随机信源序列在经过加扰、编码与调制后实现到基带信号的转换，如左所示。</a:t>
            </a:r>
            <a:endParaRPr lang="en-US" altLang="zh-CN" dirty="0"/>
          </a:p>
          <a:p>
            <a:r>
              <a:rPr lang="zh-CN" altLang="en-US" dirty="0"/>
              <a:t>前端部分则 由基带系统、倍频器、混频器、本征信号源、功率放大器以及天线等组成，其结构如图</a:t>
            </a:r>
            <a:r>
              <a:rPr lang="en-US" altLang="zh-CN" dirty="0"/>
              <a:t>3(b)</a:t>
            </a:r>
            <a:r>
              <a:rPr lang="zh-CN" altLang="en-US" dirty="0"/>
              <a:t>所示。 基带产生的数字信号经由数模转换器</a:t>
            </a:r>
            <a:r>
              <a:rPr lang="en-US" altLang="zh-CN" dirty="0"/>
              <a:t>(</a:t>
            </a:r>
            <a:r>
              <a:rPr lang="en-US" altLang="zh-CN" dirty="0" err="1"/>
              <a:t>digitaltoanalog</a:t>
            </a:r>
            <a:r>
              <a:rPr lang="en-US" altLang="zh-CN" dirty="0"/>
              <a:t> converter, DAC)</a:t>
            </a:r>
            <a:r>
              <a:rPr lang="zh-CN" altLang="en-US" dirty="0"/>
              <a:t>处理后，转换为中频模拟信号。</a:t>
            </a:r>
            <a:endParaRPr lang="zh-SG" altLang="en-US" dirty="0"/>
          </a:p>
        </p:txBody>
      </p:sp>
    </p:spTree>
    <p:extLst>
      <p:ext uri="{BB962C8B-B14F-4D97-AF65-F5344CB8AC3E}">
        <p14:creationId xmlns:p14="http://schemas.microsoft.com/office/powerpoint/2010/main" val="432021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90B30-9019-0876-0B9B-6E24033CE38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8CAC115-C590-0363-484D-7004509F5658}"/>
              </a:ext>
            </a:extLst>
          </p:cNvPr>
          <p:cNvSpPr>
            <a:spLocks noGrp="1"/>
          </p:cNvSpPr>
          <p:nvPr>
            <p:ph type="title"/>
          </p:nvPr>
        </p:nvSpPr>
        <p:spPr/>
        <p:txBody>
          <a:bodyPr/>
          <a:lstStyle/>
          <a:p>
            <a:r>
              <a:rPr lang="en-US" altLang="zh-SG" dirty="0"/>
              <a:t>4</a:t>
            </a:r>
            <a:r>
              <a:rPr lang="zh-CN" altLang="en-US" dirty="0"/>
              <a:t>太赫兹无线通信分类：全电子型</a:t>
            </a:r>
            <a:endParaRPr lang="zh-SG" altLang="en-US" dirty="0"/>
          </a:p>
        </p:txBody>
      </p:sp>
      <p:sp>
        <p:nvSpPr>
          <p:cNvPr id="4" name="内容占位符 3">
            <a:extLst>
              <a:ext uri="{FF2B5EF4-FFF2-40B4-BE49-F238E27FC236}">
                <a16:creationId xmlns:a16="http://schemas.microsoft.com/office/drawing/2014/main" id="{085B5996-F53E-224F-8B7F-C74150C43357}"/>
              </a:ext>
            </a:extLst>
          </p:cNvPr>
          <p:cNvSpPr>
            <a:spLocks noGrp="1"/>
          </p:cNvSpPr>
          <p:nvPr>
            <p:ph sz="half" idx="2"/>
          </p:nvPr>
        </p:nvSpPr>
        <p:spPr/>
        <p:txBody>
          <a:bodyPr/>
          <a:lstStyle/>
          <a:p>
            <a:endParaRPr lang="en-US" altLang="zh-CN" dirty="0"/>
          </a:p>
          <a:p>
            <a:endParaRPr lang="en-US" altLang="zh-CN" dirty="0"/>
          </a:p>
          <a:p>
            <a:r>
              <a:rPr lang="zh-CN" altLang="en-US" dirty="0"/>
              <a:t>在射频部分，低频的本振信号依次经过锁相介质振荡器和倍频器后，被搬移到高频段。</a:t>
            </a:r>
            <a:endParaRPr lang="en-US" altLang="zh-CN" dirty="0"/>
          </a:p>
          <a:p>
            <a:r>
              <a:rPr lang="zh-CN" altLang="en-US" dirty="0"/>
              <a:t>随后， 混频器取倍频后信号的多次谐波，将中频模拟信号混频到指定的太赫兹频段，所得太赫兹信号经过 功率放大器后，最后通过天线发射出去。</a:t>
            </a:r>
            <a:endParaRPr lang="zh-SG" altLang="en-US" dirty="0"/>
          </a:p>
        </p:txBody>
      </p:sp>
      <p:pic>
        <p:nvPicPr>
          <p:cNvPr id="5" name="内容占位符 5" descr="图示&#10;&#10;AI 生成的内容可能不正确。">
            <a:extLst>
              <a:ext uri="{FF2B5EF4-FFF2-40B4-BE49-F238E27FC236}">
                <a16:creationId xmlns:a16="http://schemas.microsoft.com/office/drawing/2014/main" id="{4DC849F2-130E-08EC-2980-65977E7EF5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9925" y="1959992"/>
            <a:ext cx="5283200" cy="3374579"/>
          </a:xfrm>
        </p:spPr>
      </p:pic>
    </p:spTree>
    <p:extLst>
      <p:ext uri="{BB962C8B-B14F-4D97-AF65-F5344CB8AC3E}">
        <p14:creationId xmlns:p14="http://schemas.microsoft.com/office/powerpoint/2010/main" val="75724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C37D5-C206-1AAE-1B36-BF15DD14726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553C947-71D7-56A4-39C7-5529695AB5CA}"/>
              </a:ext>
            </a:extLst>
          </p:cNvPr>
          <p:cNvSpPr>
            <a:spLocks noGrp="1"/>
          </p:cNvSpPr>
          <p:nvPr>
            <p:ph type="title"/>
          </p:nvPr>
        </p:nvSpPr>
        <p:spPr/>
        <p:txBody>
          <a:bodyPr/>
          <a:lstStyle/>
          <a:p>
            <a:r>
              <a:rPr lang="en-US" altLang="zh-SG" dirty="0"/>
              <a:t>4</a:t>
            </a:r>
            <a:r>
              <a:rPr lang="zh-CN" altLang="en-US" dirty="0"/>
              <a:t>太赫兹无线通信分类： 光电子型与光量子型</a:t>
            </a:r>
            <a:endParaRPr lang="zh-SG" altLang="en-US" dirty="0"/>
          </a:p>
        </p:txBody>
      </p:sp>
      <p:sp>
        <p:nvSpPr>
          <p:cNvPr id="3" name="内容占位符 2">
            <a:extLst>
              <a:ext uri="{FF2B5EF4-FFF2-40B4-BE49-F238E27FC236}">
                <a16:creationId xmlns:a16="http://schemas.microsoft.com/office/drawing/2014/main" id="{54EA5792-4437-421D-FD77-9437C70CAE0C}"/>
              </a:ext>
            </a:extLst>
          </p:cNvPr>
          <p:cNvSpPr>
            <a:spLocks noGrp="1"/>
          </p:cNvSpPr>
          <p:nvPr>
            <p:ph sz="half" idx="1"/>
          </p:nvPr>
        </p:nvSpPr>
        <p:spPr>
          <a:xfrm>
            <a:off x="669930" y="2133600"/>
            <a:ext cx="5283242" cy="4207815"/>
          </a:xfrm>
        </p:spPr>
        <p:txBody>
          <a:bodyPr/>
          <a:lstStyle/>
          <a:p>
            <a:r>
              <a:rPr lang="zh-CN" altLang="en-US" dirty="0"/>
              <a:t>光电式太赫兹通信系统的发射端利用飞秒激光脉冲照射半导体材料（如 </a:t>
            </a:r>
            <a:r>
              <a:rPr lang="en-US" altLang="zh-CN" dirty="0"/>
              <a:t>GaAs </a:t>
            </a:r>
            <a:r>
              <a:rPr lang="zh-CN" altLang="en-US" dirty="0"/>
              <a:t>或 </a:t>
            </a:r>
            <a:r>
              <a:rPr lang="en-US" altLang="zh-CN" dirty="0" err="1"/>
              <a:t>InGaAs</a:t>
            </a:r>
            <a:r>
              <a:rPr lang="zh-CN" altLang="en-US" dirty="0"/>
              <a:t>）， 通过光电导天线或光整流效应产生太赫兹波。</a:t>
            </a:r>
            <a:endParaRPr lang="en-US" altLang="zh-CN" dirty="0"/>
          </a:p>
          <a:p>
            <a:r>
              <a:rPr lang="zh-CN" altLang="en-US" dirty="0"/>
              <a:t>其接收端：用光电导探测器、热释电探测器或肖特基 二极管探测器等，将太赫兹信号转换为电信号。光电式太赫兹通信系统具有高分辨率、高灵敏度等 优点。但设备复杂，成本较高，通常需要额外的光学系统支持。</a:t>
            </a:r>
            <a:endParaRPr lang="zh-SG" altLang="en-US" dirty="0"/>
          </a:p>
          <a:p>
            <a:endParaRPr lang="zh-SG" altLang="en-US" dirty="0"/>
          </a:p>
          <a:p>
            <a:endParaRPr lang="en-US" altLang="zh-CN" dirty="0"/>
          </a:p>
        </p:txBody>
      </p:sp>
      <p:sp>
        <p:nvSpPr>
          <p:cNvPr id="4" name="内容占位符 3">
            <a:extLst>
              <a:ext uri="{FF2B5EF4-FFF2-40B4-BE49-F238E27FC236}">
                <a16:creationId xmlns:a16="http://schemas.microsoft.com/office/drawing/2014/main" id="{7281AFAC-691E-249F-1819-BCE6074B9B78}"/>
              </a:ext>
            </a:extLst>
          </p:cNvPr>
          <p:cNvSpPr>
            <a:spLocks noGrp="1"/>
          </p:cNvSpPr>
          <p:nvPr>
            <p:ph sz="half" idx="2"/>
          </p:nvPr>
        </p:nvSpPr>
        <p:spPr>
          <a:xfrm>
            <a:off x="6238877" y="2367517"/>
            <a:ext cx="5283242" cy="3973898"/>
          </a:xfrm>
        </p:spPr>
        <p:txBody>
          <a:bodyPr/>
          <a:lstStyle/>
          <a:p>
            <a:r>
              <a:rPr lang="zh-CN" altLang="en-US" dirty="0"/>
              <a:t>在该方法中，最常用太赫兹量子 级联激光器</a:t>
            </a:r>
            <a:r>
              <a:rPr lang="en-US" altLang="zh-CN" dirty="0"/>
              <a:t>(terahertz quantum cascade laser, THz-QCL)</a:t>
            </a:r>
            <a:r>
              <a:rPr lang="zh-CN" altLang="en-US" dirty="0"/>
              <a:t>直接进行高速调制，但该器件对工作环境 要求苛刻，需要满足低温条件，极大地限制了量子级联型方式在实际太赫兹通信系统中的应用。</a:t>
            </a:r>
            <a:endParaRPr lang="zh-SG" altLang="en-US" dirty="0"/>
          </a:p>
        </p:txBody>
      </p:sp>
      <p:sp>
        <p:nvSpPr>
          <p:cNvPr id="5" name="标题 1">
            <a:extLst>
              <a:ext uri="{FF2B5EF4-FFF2-40B4-BE49-F238E27FC236}">
                <a16:creationId xmlns:a16="http://schemas.microsoft.com/office/drawing/2014/main" id="{27BF7213-22AA-23C3-AC5B-BA8B8C28E9CD}"/>
              </a:ext>
            </a:extLst>
          </p:cNvPr>
          <p:cNvSpPr txBox="1">
            <a:spLocks/>
          </p:cNvSpPr>
          <p:nvPr/>
        </p:nvSpPr>
        <p:spPr>
          <a:xfrm>
            <a:off x="7872940" y="1405375"/>
            <a:ext cx="4769004" cy="441964"/>
          </a:xfrm>
          <a:prstGeom prst="rect">
            <a:avLst/>
          </a:prstGeom>
        </p:spPr>
        <p:txBody>
          <a:bodyPr vert="horz" lIns="101600" tIns="38100" rIns="76200" bIns="38100"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zh-CN" altLang="en-US" dirty="0"/>
              <a:t>光量子型</a:t>
            </a:r>
          </a:p>
        </p:txBody>
      </p:sp>
      <p:sp>
        <p:nvSpPr>
          <p:cNvPr id="6" name="标题 1">
            <a:extLst>
              <a:ext uri="{FF2B5EF4-FFF2-40B4-BE49-F238E27FC236}">
                <a16:creationId xmlns:a16="http://schemas.microsoft.com/office/drawing/2014/main" id="{156A4BA8-244B-4541-3907-599564386DC9}"/>
              </a:ext>
            </a:extLst>
          </p:cNvPr>
          <p:cNvSpPr txBox="1">
            <a:spLocks/>
          </p:cNvSpPr>
          <p:nvPr/>
        </p:nvSpPr>
        <p:spPr>
          <a:xfrm>
            <a:off x="2360458" y="1283205"/>
            <a:ext cx="3239355" cy="441964"/>
          </a:xfrm>
          <a:prstGeom prst="rect">
            <a:avLst/>
          </a:prstGeom>
        </p:spPr>
        <p:txBody>
          <a:bodyPr vert="horz" lIns="101600" tIns="38100" rIns="76200" bIns="38100" rtlCol="0" anchor="t" anchorCtr="0">
            <a:noAutofit/>
          </a:bodyPr>
          <a:lstStyle>
            <a:lvl1pPr marL="0" marR="0" lvl="0" algn="l" defTabSz="914400" rtl="0" eaLnBrk="1" fontAlgn="auto" latinLnBrk="0" hangingPunct="1">
              <a:lnSpc>
                <a:spcPct val="100000"/>
              </a:lnSpc>
              <a:spcBef>
                <a:spcPct val="0"/>
              </a:spcBef>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r>
              <a:rPr lang="zh-CN" altLang="en-US" dirty="0"/>
              <a:t>光电子型</a:t>
            </a:r>
          </a:p>
        </p:txBody>
      </p:sp>
    </p:spTree>
    <p:extLst>
      <p:ext uri="{BB962C8B-B14F-4D97-AF65-F5344CB8AC3E}">
        <p14:creationId xmlns:p14="http://schemas.microsoft.com/office/powerpoint/2010/main" val="6855417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4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18640"/>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18640"/>
  <p:tag name="KSO_WM_SPECIAL_SOURCE" val="bdnull"/>
  <p:tag name="KSO_WM_TEMPLATE_THUMBS_INDEX" val="1、4、6、7、10、12、14、17、20、22"/>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heme/theme1.xml><?xml version="1.0" encoding="utf-8"?>
<a:theme xmlns:a="http://schemas.openxmlformats.org/drawingml/2006/main" name="重要主题">
  <a:themeElements>
    <a:clrScheme name="设计组工作汇报（第2套）4">
      <a:dk1>
        <a:sysClr val="windowText" lastClr="000000"/>
      </a:dk1>
      <a:lt1>
        <a:sysClr val="window" lastClr="FFFFFF"/>
      </a:lt1>
      <a:dk2>
        <a:srgbClr val="FFF0DD"/>
      </a:dk2>
      <a:lt2>
        <a:srgbClr val="FDFAF6"/>
      </a:lt2>
      <a:accent1>
        <a:srgbClr val="C8701A"/>
      </a:accent1>
      <a:accent2>
        <a:srgbClr val="D28434"/>
      </a:accent2>
      <a:accent3>
        <a:srgbClr val="DD984D"/>
      </a:accent3>
      <a:accent4>
        <a:srgbClr val="E7AB67"/>
      </a:accent4>
      <a:accent5>
        <a:srgbClr val="F2BF80"/>
      </a:accent5>
      <a:accent6>
        <a:srgbClr val="FCD39A"/>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重要主题" id="{9DA802D1-D93A-46B9-BF3D-62C8CC0F0F70}" vid="{32E796A5-55A2-4133-975C-D9B1F4FF10D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重要主题</Template>
  <TotalTime>70</TotalTime>
  <Words>1340</Words>
  <Application>Microsoft Office PowerPoint</Application>
  <PresentationFormat>宽屏</PresentationFormat>
  <Paragraphs>67</Paragraphs>
  <Slides>14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微软雅黑</vt:lpstr>
      <vt:lpstr>Aptos</vt:lpstr>
      <vt:lpstr>Arial</vt:lpstr>
      <vt:lpstr>重要主题</vt:lpstr>
      <vt:lpstr>从太赫兹成像到太赫兹无线通信，以及相关技术探究</vt:lpstr>
      <vt:lpstr>论文报告答辩要点宣讲</vt:lpstr>
      <vt:lpstr>1.引言/Introduction</vt:lpstr>
      <vt:lpstr>2.太赫兹的传播特性</vt:lpstr>
      <vt:lpstr>3.1太赫兹成像与传感领域</vt:lpstr>
      <vt:lpstr>3.2太赫兹在医疗和生物的应用</vt:lpstr>
      <vt:lpstr>4太赫兹无线通信分类：全电子型</vt:lpstr>
      <vt:lpstr>4太赫兹无线通信分类：全电子型</vt:lpstr>
      <vt:lpstr>4太赫兹无线通信分类： 光电子型与光量子型</vt:lpstr>
      <vt:lpstr>4太赫兹无线通信分类：总结</vt:lpstr>
      <vt:lpstr>5.1太赫兹无线通信的主要挑战</vt:lpstr>
      <vt:lpstr>5.2精密电子器件的制造</vt:lpstr>
      <vt:lpstr>5.3基于微型石墨烯贴片的天线</vt:lpstr>
      <vt:lpstr>总结与展望/ConclusIon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carrolldeo lsden</dc:creator>
  <cp:lastModifiedBy>carrolldeo lsden</cp:lastModifiedBy>
  <cp:revision>3</cp:revision>
  <dcterms:created xsi:type="dcterms:W3CDTF">2025-04-25T10:41:56Z</dcterms:created>
  <dcterms:modified xsi:type="dcterms:W3CDTF">2025-04-25T13:58:34Z</dcterms:modified>
</cp:coreProperties>
</file>