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60" r:id="rId6"/>
    <p:sldId id="261" r:id="rId7"/>
    <p:sldId id="262" r:id="rId8"/>
    <p:sldId id="263" r:id="rId9"/>
    <p:sldId id="264" r:id="rId10"/>
    <p:sldId id="265" r:id="rId11"/>
    <p:sldId id="267" r:id="rId12"/>
    <p:sldId id="269" r:id="rId13"/>
    <p:sldId id="268" r:id="rId14"/>
    <p:sldId id="270" r:id="rId15"/>
    <p:sldId id="272" r:id="rId16"/>
    <p:sldId id="271" r:id="rId17"/>
    <p:sldId id="259" r:id="rId18"/>
    <p:sldId id="258"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661"/>
    <a:srgbClr val="4F9B94"/>
    <a:srgbClr val="98C1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648" autoAdjust="0"/>
  </p:normalViewPr>
  <p:slideViewPr>
    <p:cSldViewPr snapToGrid="0">
      <p:cViewPr varScale="1">
        <p:scale>
          <a:sx n="73" d="100"/>
          <a:sy n="73" d="100"/>
        </p:scale>
        <p:origin x="48"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8262B-384B-4186-9675-FD8AE198C792}" type="datetimeFigureOut">
              <a:rPr lang="en-US" smtClean="0"/>
              <a:t>6/11/2020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D745-E54E-475F-B07F-9547C7B39EE3}" type="slidenum">
              <a:rPr lang="en-US" smtClean="0"/>
              <a:t>‹#›</a:t>
            </a:fld>
            <a:endParaRPr lang="en-US"/>
          </a:p>
        </p:txBody>
      </p:sp>
    </p:spTree>
    <p:extLst>
      <p:ext uri="{BB962C8B-B14F-4D97-AF65-F5344CB8AC3E}">
        <p14:creationId xmlns:p14="http://schemas.microsoft.com/office/powerpoint/2010/main" val="289595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the opportunity and invitation to speak in this context</a:t>
            </a:r>
          </a:p>
          <a:p>
            <a:r>
              <a:rPr lang="en-US" dirty="0" smtClean="0"/>
              <a:t>This presentation is for</a:t>
            </a:r>
            <a:r>
              <a:rPr lang="en-US" baseline="0" dirty="0" smtClean="0"/>
              <a:t> an on going project related to COVID-19</a:t>
            </a:r>
          </a:p>
          <a:p>
            <a:r>
              <a:rPr lang="en-US" sz="1200" kern="1200" dirty="0" smtClean="0">
                <a:solidFill>
                  <a:schemeClr val="tx1"/>
                </a:solidFill>
                <a:effectLst/>
                <a:latin typeface="+mn-lt"/>
                <a:ea typeface="+mn-ea"/>
                <a:cs typeface="+mn-cs"/>
              </a:rPr>
              <a:t>I began looking into data involving the COVID-19 crisis in early March 2020. Understanding how the disease spreads has become vital in efforts to suppress it.  Widely accessible data has furnished a unique opportunity for me to explore data visualizations and statistical methods in real-time for a purpose of</a:t>
            </a:r>
            <a:r>
              <a:rPr lang="en-US" sz="1200" strike="sngStrike"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making this analysis accessible to the general public.</a:t>
            </a:r>
            <a:endParaRPr lang="en-US" dirty="0"/>
          </a:p>
        </p:txBody>
      </p:sp>
      <p:sp>
        <p:nvSpPr>
          <p:cNvPr id="4" name="Slide Number Placeholder 3"/>
          <p:cNvSpPr>
            <a:spLocks noGrp="1"/>
          </p:cNvSpPr>
          <p:nvPr>
            <p:ph type="sldNum" sz="quarter" idx="10"/>
          </p:nvPr>
        </p:nvSpPr>
        <p:spPr/>
        <p:txBody>
          <a:bodyPr/>
          <a:lstStyle/>
          <a:p>
            <a:fld id="{12ACD745-E54E-475F-B07F-9547C7B39EE3}" type="slidenum">
              <a:rPr lang="en-US" smtClean="0"/>
              <a:t>1</a:t>
            </a:fld>
            <a:endParaRPr lang="en-US"/>
          </a:p>
        </p:txBody>
      </p:sp>
    </p:spTree>
    <p:extLst>
      <p:ext uri="{BB962C8B-B14F-4D97-AF65-F5344CB8AC3E}">
        <p14:creationId xmlns:p14="http://schemas.microsoft.com/office/powerpoint/2010/main" val="675149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 statistical software furnished much the means for data processing and analysis in this work. </a:t>
            </a:r>
          </a:p>
          <a:p>
            <a:r>
              <a:rPr lang="en-US" dirty="0" smtClean="0"/>
              <a:t>Data visualization dashboards with an array of popular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addition to the regression model results, these dashboards also display general spatial, temporal, and spatio-temporal tracking of COVID-19 cases and deaths at the county, state, national, and international levels.</a:t>
            </a:r>
          </a:p>
          <a:p>
            <a:endParaRPr lang="en-US" dirty="0"/>
          </a:p>
        </p:txBody>
      </p:sp>
      <p:sp>
        <p:nvSpPr>
          <p:cNvPr id="4" name="Slide Number Placeholder 3"/>
          <p:cNvSpPr>
            <a:spLocks noGrp="1"/>
          </p:cNvSpPr>
          <p:nvPr>
            <p:ph type="sldNum" sz="quarter" idx="10"/>
          </p:nvPr>
        </p:nvSpPr>
        <p:spPr/>
        <p:txBody>
          <a:bodyPr/>
          <a:lstStyle/>
          <a:p>
            <a:fld id="{12ACD745-E54E-475F-B07F-9547C7B39EE3}" type="slidenum">
              <a:rPr lang="en-US" smtClean="0"/>
              <a:t>10</a:t>
            </a:fld>
            <a:endParaRPr lang="en-US"/>
          </a:p>
        </p:txBody>
      </p:sp>
    </p:spTree>
    <p:extLst>
      <p:ext uri="{BB962C8B-B14F-4D97-AF65-F5344CB8AC3E}">
        <p14:creationId xmlns:p14="http://schemas.microsoft.com/office/powerpoint/2010/main" val="4086492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south</a:t>
            </a:r>
            <a:r>
              <a:rPr lang="en-US" baseline="0" dirty="0" smtClean="0"/>
              <a:t> with confirmed cases as an example</a:t>
            </a:r>
          </a:p>
          <a:p>
            <a:pPr marL="171450" indent="-171450">
              <a:buFontTx/>
              <a:buChar char="-"/>
            </a:pPr>
            <a:r>
              <a:rPr lang="en-US" baseline="0" dirty="0" smtClean="0"/>
              <a:t>Increased risk for confirmed cases during partial SAHO vs. before….governments potentially moved to partial too soon or made the decision that the curve had been flattened enough and their healthcare system could handle the increase in patients</a:t>
            </a:r>
          </a:p>
          <a:p>
            <a:pPr marL="171450" indent="-171450">
              <a:buFontTx/>
              <a:buChar char="-"/>
            </a:pPr>
            <a:r>
              <a:rPr lang="en-US" baseline="0" dirty="0" smtClean="0"/>
              <a:t>Decreased risk for confirmed cases during full SAHO vs. before…SAHO does offer protection</a:t>
            </a:r>
          </a:p>
          <a:p>
            <a:pPr marL="171450" indent="-171450">
              <a:buFontTx/>
              <a:buChar char="-"/>
            </a:pPr>
            <a:r>
              <a:rPr lang="en-US" baseline="0" dirty="0" smtClean="0"/>
              <a:t>Decrease risk of confirmed cases for states with no SAHO…these governments made an appropriate decision about their need for a SAHO</a:t>
            </a:r>
          </a:p>
          <a:p>
            <a:pPr marL="171450" indent="-171450">
              <a:buFontTx/>
              <a:buChar char="-"/>
            </a:pPr>
            <a:r>
              <a:rPr lang="en-US" baseline="0" dirty="0" smtClean="0"/>
              <a:t>Less risk as % unemployed increases -&gt; less social interaction with less going to work</a:t>
            </a:r>
          </a:p>
          <a:p>
            <a:pPr marL="171450" indent="-171450">
              <a:buFontTx/>
              <a:buChar char="-"/>
            </a:pPr>
            <a:r>
              <a:rPr lang="en-US" baseline="0" dirty="0" smtClean="0"/>
              <a:t>More risk as % AA increases -&gt; confirms statements that minority areas were impacted more…the south is a good place to examine this because of the better representation of minority (African American) population</a:t>
            </a:r>
          </a:p>
          <a:p>
            <a:endParaRPr lang="en-US" dirty="0" smtClean="0"/>
          </a:p>
          <a:p>
            <a:r>
              <a:rPr lang="en-US" dirty="0" smtClean="0"/>
              <a:t>Spatial</a:t>
            </a:r>
            <a:r>
              <a:rPr lang="en-US" baseline="0" dirty="0" smtClean="0"/>
              <a:t> residual shows differences in risk after adjusting for the predictors. </a:t>
            </a:r>
          </a:p>
          <a:p>
            <a:pPr marL="171450" indent="-171450">
              <a:buFontTx/>
              <a:buChar char="-"/>
            </a:pPr>
            <a:r>
              <a:rPr lang="en-US" baseline="0" dirty="0" smtClean="0"/>
              <a:t>This indicates less risk in TX, more in FL. </a:t>
            </a:r>
          </a:p>
          <a:p>
            <a:pPr marL="171450" indent="-171450">
              <a:buFontTx/>
              <a:buChar char="-"/>
            </a:pPr>
            <a:r>
              <a:rPr lang="en-US" baseline="0" dirty="0" smtClean="0"/>
              <a:t>You see a strong state-level signature here.</a:t>
            </a:r>
          </a:p>
          <a:p>
            <a:pPr marL="171450" indent="-171450">
              <a:buFontTx/>
              <a:buChar char="-"/>
            </a:pPr>
            <a:r>
              <a:rPr lang="en-US" baseline="0" dirty="0" smtClean="0"/>
              <a:t>Notice that the risk in LA is largely explained by the predictors. I find that very interesting.</a:t>
            </a:r>
          </a:p>
          <a:p>
            <a:pPr marL="171450" indent="-171450">
              <a:buFontTx/>
              <a:buChar char="-"/>
            </a:pPr>
            <a:endParaRPr lang="en-US" baseline="0" dirty="0" smtClean="0"/>
          </a:p>
          <a:p>
            <a:pPr marL="0" indent="0">
              <a:buFontTx/>
              <a:buNone/>
            </a:pPr>
            <a:r>
              <a:rPr lang="en-US" baseline="0" dirty="0" smtClean="0"/>
              <a:t>Temporal residual shows trends over time</a:t>
            </a:r>
          </a:p>
          <a:p>
            <a:pPr marL="171450" indent="-171450">
              <a:buFontTx/>
              <a:buChar char="-"/>
            </a:pPr>
            <a:r>
              <a:rPr lang="en-US" baseline="0" dirty="0" smtClean="0"/>
              <a:t>We don’t see a day of the week signature here. It was accounted for in the predictor and in </a:t>
            </a:r>
            <a:r>
              <a:rPr lang="en-US" baseline="0" dirty="0" err="1" smtClean="0"/>
              <a:t>eij</a:t>
            </a:r>
            <a:endParaRPr lang="en-US" baseline="0" dirty="0" smtClean="0"/>
          </a:p>
          <a:p>
            <a:pPr marL="171450" indent="-171450">
              <a:buFontTx/>
              <a:buChar char="-"/>
            </a:pPr>
            <a:r>
              <a:rPr lang="en-US" baseline="0" dirty="0" smtClean="0"/>
              <a:t>There is a peak at day 33. This is April 24…the day that GA reopened, a few days after SC reopened, but we shouldn’t see an effect of it that soon.</a:t>
            </a:r>
          </a:p>
        </p:txBody>
      </p:sp>
      <p:sp>
        <p:nvSpPr>
          <p:cNvPr id="4" name="Slide Number Placeholder 3"/>
          <p:cNvSpPr>
            <a:spLocks noGrp="1"/>
          </p:cNvSpPr>
          <p:nvPr>
            <p:ph type="sldNum" sz="quarter" idx="10"/>
          </p:nvPr>
        </p:nvSpPr>
        <p:spPr/>
        <p:txBody>
          <a:bodyPr/>
          <a:lstStyle/>
          <a:p>
            <a:fld id="{12ACD745-E54E-475F-B07F-9547C7B39EE3}" type="slidenum">
              <a:rPr lang="en-US" smtClean="0"/>
              <a:t>11</a:t>
            </a:fld>
            <a:endParaRPr lang="en-US"/>
          </a:p>
        </p:txBody>
      </p:sp>
    </p:spTree>
    <p:extLst>
      <p:ext uri="{BB962C8B-B14F-4D97-AF65-F5344CB8AC3E}">
        <p14:creationId xmlns:p14="http://schemas.microsoft.com/office/powerpoint/2010/main" val="1376665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estimates depend on the outcome, region, and day of the outbreak considered. These are not 100% consistent across models…</a:t>
            </a:r>
          </a:p>
          <a:p>
            <a:endParaRPr lang="en-US" dirty="0"/>
          </a:p>
        </p:txBody>
      </p:sp>
      <p:sp>
        <p:nvSpPr>
          <p:cNvPr id="4" name="Slide Number Placeholder 3"/>
          <p:cNvSpPr>
            <a:spLocks noGrp="1"/>
          </p:cNvSpPr>
          <p:nvPr>
            <p:ph type="sldNum" sz="quarter" idx="10"/>
          </p:nvPr>
        </p:nvSpPr>
        <p:spPr/>
        <p:txBody>
          <a:bodyPr/>
          <a:lstStyle/>
          <a:p>
            <a:fld id="{12ACD745-E54E-475F-B07F-9547C7B39EE3}" type="slidenum">
              <a:rPr lang="en-US" smtClean="0"/>
              <a:t>12</a:t>
            </a:fld>
            <a:endParaRPr lang="en-US"/>
          </a:p>
        </p:txBody>
      </p:sp>
    </p:spTree>
    <p:extLst>
      <p:ext uri="{BB962C8B-B14F-4D97-AF65-F5344CB8AC3E}">
        <p14:creationId xmlns:p14="http://schemas.microsoft.com/office/powerpoint/2010/main" val="373533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colleague</a:t>
            </a:r>
            <a:r>
              <a:rPr lang="en-US" baseline="0" dirty="0" smtClean="0"/>
              <a:t> has a model for creating predictions  from the spatial residuals. We plan to build on this model by comparing predictions to observed data.</a:t>
            </a:r>
          </a:p>
          <a:p>
            <a:endParaRPr lang="en-US" baseline="0" dirty="0" smtClean="0"/>
          </a:p>
          <a:p>
            <a:r>
              <a:rPr lang="en-US" baseline="0" dirty="0" smtClean="0"/>
              <a:t>I think that there could be a relationship over time </a:t>
            </a:r>
            <a:r>
              <a:rPr lang="en-US" baseline="0" dirty="0" err="1" smtClean="0"/>
              <a:t>wrt</a:t>
            </a:r>
            <a:r>
              <a:rPr lang="en-US" baseline="0" dirty="0" smtClean="0"/>
              <a:t> the covariates. For example, I think that international airports could be more important at the beginning of outbreak vs. the end. </a:t>
            </a:r>
          </a:p>
        </p:txBody>
      </p:sp>
      <p:sp>
        <p:nvSpPr>
          <p:cNvPr id="4" name="Slide Number Placeholder 3"/>
          <p:cNvSpPr>
            <a:spLocks noGrp="1"/>
          </p:cNvSpPr>
          <p:nvPr>
            <p:ph type="sldNum" sz="quarter" idx="10"/>
          </p:nvPr>
        </p:nvSpPr>
        <p:spPr/>
        <p:txBody>
          <a:bodyPr/>
          <a:lstStyle/>
          <a:p>
            <a:fld id="{12ACD745-E54E-475F-B07F-9547C7B39EE3}" type="slidenum">
              <a:rPr lang="en-US" smtClean="0"/>
              <a:t>14</a:t>
            </a:fld>
            <a:endParaRPr lang="en-US"/>
          </a:p>
        </p:txBody>
      </p:sp>
    </p:spTree>
    <p:extLst>
      <p:ext uri="{BB962C8B-B14F-4D97-AF65-F5344CB8AC3E}">
        <p14:creationId xmlns:p14="http://schemas.microsoft.com/office/powerpoint/2010/main" val="1005396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SIR/SMR is the observed count over</a:t>
            </a:r>
            <a:r>
              <a:rPr lang="en-US" baseline="0" dirty="0" smtClean="0"/>
              <a:t> the expected count (</a:t>
            </a:r>
            <a:r>
              <a:rPr lang="en-US" baseline="0" dirty="0" err="1" smtClean="0"/>
              <a:t>yij</a:t>
            </a:r>
            <a:r>
              <a:rPr lang="en-US" baseline="0" dirty="0" smtClean="0"/>
              <a:t>/</a:t>
            </a:r>
            <a:r>
              <a:rPr lang="en-US" baseline="0" dirty="0" err="1" smtClean="0"/>
              <a:t>eij</a:t>
            </a:r>
            <a:r>
              <a:rPr lang="en-US" baseline="0" dirty="0" smtClean="0"/>
              <a:t>)</a:t>
            </a:r>
            <a:endParaRPr lang="en-US" dirty="0" smtClean="0"/>
          </a:p>
          <a:p>
            <a:r>
              <a:rPr lang="en-US" dirty="0" smtClean="0"/>
              <a:t>I know that this is a really large figure, but my</a:t>
            </a:r>
            <a:r>
              <a:rPr lang="en-US" baseline="0" dirty="0" smtClean="0"/>
              <a:t> main take away here, across outcomes is that the spatial </a:t>
            </a:r>
            <a:r>
              <a:rPr lang="en-US" baseline="0" dirty="0" err="1" smtClean="0"/>
              <a:t>distn</a:t>
            </a:r>
            <a:r>
              <a:rPr lang="en-US" baseline="0" dirty="0" smtClean="0"/>
              <a:t> of sir/</a:t>
            </a:r>
            <a:r>
              <a:rPr lang="en-US" baseline="0" dirty="0" err="1" smtClean="0"/>
              <a:t>smr</a:t>
            </a:r>
            <a:r>
              <a:rPr lang="en-US" baseline="0" dirty="0" smtClean="0"/>
              <a:t> is largely the same across time indicating that there may not be a need for a space/time interaction term</a:t>
            </a:r>
          </a:p>
          <a:p>
            <a:r>
              <a:rPr lang="en-US" baseline="0" dirty="0" smtClean="0"/>
              <a:t>Deaths and new cases less consistent.</a:t>
            </a:r>
            <a:endParaRPr lang="en-US" dirty="0"/>
          </a:p>
        </p:txBody>
      </p:sp>
      <p:sp>
        <p:nvSpPr>
          <p:cNvPr id="4" name="Slide Number Placeholder 3"/>
          <p:cNvSpPr>
            <a:spLocks noGrp="1"/>
          </p:cNvSpPr>
          <p:nvPr>
            <p:ph type="sldNum" sz="quarter" idx="10"/>
          </p:nvPr>
        </p:nvSpPr>
        <p:spPr/>
        <p:txBody>
          <a:bodyPr/>
          <a:lstStyle/>
          <a:p>
            <a:fld id="{12ACD745-E54E-475F-B07F-9547C7B39EE3}" type="slidenum">
              <a:rPr lang="en-US" smtClean="0"/>
              <a:t>16</a:t>
            </a:fld>
            <a:endParaRPr lang="en-US"/>
          </a:p>
        </p:txBody>
      </p:sp>
    </p:spTree>
    <p:extLst>
      <p:ext uri="{BB962C8B-B14F-4D97-AF65-F5344CB8AC3E}">
        <p14:creationId xmlns:p14="http://schemas.microsoft.com/office/powerpoint/2010/main" val="2365866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this is not necessarily needed for</a:t>
            </a:r>
            <a:r>
              <a:rPr lang="en-US" baseline="0" dirty="0" smtClean="0"/>
              <a:t> this audience…</a:t>
            </a:r>
          </a:p>
          <a:p>
            <a:endParaRPr lang="en-US" baseline="0" dirty="0" smtClean="0"/>
          </a:p>
          <a:p>
            <a:pPr marL="171450" indent="-171450">
              <a:buFontTx/>
              <a:buChar char="-"/>
            </a:pPr>
            <a:r>
              <a:rPr lang="en-US" baseline="0" dirty="0" smtClean="0"/>
              <a:t>Data was pulled from many different sources for this project</a:t>
            </a:r>
          </a:p>
          <a:p>
            <a:pPr marL="171450" indent="-171450">
              <a:buFontTx/>
              <a:buChar char="-"/>
            </a:pPr>
            <a:r>
              <a:rPr lang="en-US" baseline="0" dirty="0" smtClean="0"/>
              <a:t>These were this initial step in this project and the most useful for public dissemination…there are links throughout this presentation that take you to many of the related dashboards…this particular link takes you to the UNCW data science page (no click)</a:t>
            </a:r>
          </a:p>
          <a:p>
            <a:pPr marL="171450" indent="-171450">
              <a:buFontTx/>
              <a:buChar char="-"/>
            </a:pPr>
            <a:r>
              <a:rPr lang="en-US" baseline="0" dirty="0" smtClean="0"/>
              <a:t>Traditional disease mapping techniques were used here. More on this to come.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2ACD745-E54E-475F-B07F-9547C7B39EE3}" type="slidenum">
              <a:rPr lang="en-US" smtClean="0"/>
              <a:t>2</a:t>
            </a:fld>
            <a:endParaRPr lang="en-US"/>
          </a:p>
        </p:txBody>
      </p:sp>
    </p:spTree>
    <p:extLst>
      <p:ext uri="{BB962C8B-B14F-4D97-AF65-F5344CB8AC3E}">
        <p14:creationId xmlns:p14="http://schemas.microsoft.com/office/powerpoint/2010/main" val="3360312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Others have mentioned several</a:t>
            </a:r>
            <a:r>
              <a:rPr lang="en-US" baseline="0" dirty="0" smtClean="0"/>
              <a:t> negative things </a:t>
            </a:r>
            <a:r>
              <a:rPr lang="en-US" baseline="0" dirty="0" err="1" smtClean="0"/>
              <a:t>wrt</a:t>
            </a:r>
            <a:r>
              <a:rPr lang="en-US" baseline="0" dirty="0" smtClean="0"/>
              <a:t> the JHU data. However, I began this journey looking at international trends in COVID19, so to keep consistency across dashboards, we continued to work with this data source.</a:t>
            </a:r>
          </a:p>
          <a:p>
            <a:endParaRPr lang="en-US" baseline="0" dirty="0" smtClean="0"/>
          </a:p>
          <a:p>
            <a:pPr marL="171450" indent="-171450">
              <a:buFontTx/>
              <a:buChar char="-"/>
            </a:pPr>
            <a:r>
              <a:rPr lang="en-US" baseline="0" dirty="0" smtClean="0"/>
              <a:t>For those interested, this variable was quite difficult to source. I had to combine information from multiple sources with airport codes then use </a:t>
            </a:r>
            <a:r>
              <a:rPr lang="en-US" baseline="0" dirty="0" err="1" smtClean="0"/>
              <a:t>lat</a:t>
            </a:r>
            <a:r>
              <a:rPr lang="en-US" baseline="0" dirty="0" smtClean="0"/>
              <a:t>/longs to id what spatial area the airport resided</a:t>
            </a:r>
          </a:p>
          <a:p>
            <a:pPr marL="171450" indent="-171450">
              <a:buFontTx/>
              <a:buChar char="-"/>
            </a:pPr>
            <a:r>
              <a:rPr lang="en-US" baseline="0" dirty="0" smtClean="0"/>
              <a:t>There is evidence that more cases are generally reported later in the week (I think this is a US only trend)...click link</a:t>
            </a:r>
          </a:p>
          <a:p>
            <a:pPr marL="171450" indent="-171450">
              <a:buFontTx/>
              <a:buChar char="-"/>
            </a:pPr>
            <a:r>
              <a:rPr lang="en-US" baseline="0" dirty="0" smtClean="0"/>
              <a:t>Stay at home orders were issued in the us on a state level basis. This variable was constructed by hand and required examination of official government documents. A NY times article compiled some of this information but it wasn’t quite enough</a:t>
            </a:r>
          </a:p>
          <a:p>
            <a:pPr marL="171450" indent="-171450">
              <a:buFontTx/>
              <a:buChar char="-"/>
            </a:pPr>
            <a:r>
              <a:rPr lang="en-US" baseline="0" dirty="0" smtClean="0"/>
              <a:t>Census bureau information 5 year estimates 2014-2019 (except unemployment was a march 2020 estimate)…things that others have mentioned as important to consider</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2ACD745-E54E-475F-B07F-9547C7B39EE3}" type="slidenum">
              <a:rPr lang="en-US" smtClean="0"/>
              <a:t>3</a:t>
            </a:fld>
            <a:endParaRPr lang="en-US"/>
          </a:p>
        </p:txBody>
      </p:sp>
    </p:spTree>
    <p:extLst>
      <p:ext uri="{BB962C8B-B14F-4D97-AF65-F5344CB8AC3E}">
        <p14:creationId xmlns:p14="http://schemas.microsoft.com/office/powerpoint/2010/main" val="331110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While</a:t>
            </a:r>
            <a:r>
              <a:rPr lang="en-US" sz="1200" kern="1200" baseline="0" dirty="0" smtClean="0">
                <a:solidFill>
                  <a:schemeClr val="tx1"/>
                </a:solidFill>
                <a:effectLst/>
                <a:latin typeface="+mn-lt"/>
                <a:ea typeface="+mn-ea"/>
                <a:cs typeface="+mn-cs"/>
              </a:rPr>
              <a:t> this data is available at the county level, including all of this information becomes quite computationally intense when fitting across the US and there were many 0’s (even for confirmed cases) at the county level.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temporal unit was an easy decision since that’s what is available and appeared most appropriate </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Limiting to the first eight weeks was necessary and appropriate for two reasons: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to guarantee good representation in the two temporal varying predictors (several</a:t>
            </a:r>
            <a:r>
              <a:rPr lang="en-US" sz="1200" kern="1200" baseline="0" dirty="0" smtClean="0">
                <a:solidFill>
                  <a:schemeClr val="tx1"/>
                </a:solidFill>
                <a:effectLst/>
                <a:latin typeface="+mn-lt"/>
                <a:ea typeface="+mn-ea"/>
                <a:cs typeface="+mn-cs"/>
              </a:rPr>
              <a:t> states had moved to partial </a:t>
            </a:r>
            <a:r>
              <a:rPr lang="en-US" sz="1200" kern="1200" baseline="0" dirty="0" err="1" smtClean="0">
                <a:solidFill>
                  <a:schemeClr val="tx1"/>
                </a:solidFill>
                <a:effectLst/>
                <a:latin typeface="+mn-lt"/>
                <a:ea typeface="+mn-ea"/>
                <a:cs typeface="+mn-cs"/>
              </a:rPr>
              <a:t>sah</a:t>
            </a:r>
            <a:r>
              <a:rPr lang="en-US" sz="1200" kern="1200" baseline="0" dirty="0" smtClean="0">
                <a:solidFill>
                  <a:schemeClr val="tx1"/>
                </a:solidFill>
                <a:effectLst/>
                <a:latin typeface="+mn-lt"/>
                <a:ea typeface="+mn-ea"/>
                <a:cs typeface="+mn-cs"/>
              </a:rPr>
              <a:t> by this time and had been there for at least 2 weeks</a:t>
            </a:r>
            <a:r>
              <a:rPr lang="en-US" sz="1200" kern="1200" dirty="0" smtClean="0">
                <a:solidFill>
                  <a:schemeClr val="tx1"/>
                </a:solidFill>
                <a:effectLst/>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will allow for comparison between our predictions and the actual reported data (not quite finished work)</a:t>
            </a:r>
          </a:p>
          <a:p>
            <a:endParaRPr lang="en-US" baseline="0" dirty="0" smtClean="0"/>
          </a:p>
        </p:txBody>
      </p:sp>
      <p:sp>
        <p:nvSpPr>
          <p:cNvPr id="4" name="Slide Number Placeholder 3"/>
          <p:cNvSpPr>
            <a:spLocks noGrp="1"/>
          </p:cNvSpPr>
          <p:nvPr>
            <p:ph type="sldNum" sz="quarter" idx="10"/>
          </p:nvPr>
        </p:nvSpPr>
        <p:spPr/>
        <p:txBody>
          <a:bodyPr/>
          <a:lstStyle/>
          <a:p>
            <a:fld id="{12ACD745-E54E-475F-B07F-9547C7B39EE3}" type="slidenum">
              <a:rPr lang="en-US" smtClean="0"/>
              <a:t>4</a:t>
            </a:fld>
            <a:endParaRPr lang="en-US"/>
          </a:p>
        </p:txBody>
      </p:sp>
    </p:spTree>
    <p:extLst>
      <p:ext uri="{BB962C8B-B14F-4D97-AF65-F5344CB8AC3E}">
        <p14:creationId xmlns:p14="http://schemas.microsoft.com/office/powerpoint/2010/main" val="236497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confirmed cases as a percent of the population at the Health Region level</a:t>
            </a:r>
          </a:p>
          <a:p>
            <a:endParaRPr lang="en-US" dirty="0" smtClean="0"/>
          </a:p>
          <a:p>
            <a:r>
              <a:rPr lang="en-US" dirty="0" smtClean="0"/>
              <a:t>You</a:t>
            </a:r>
            <a:r>
              <a:rPr lang="en-US" baseline="0" dirty="0" smtClean="0"/>
              <a:t> can see the hot spots across the country</a:t>
            </a:r>
          </a:p>
          <a:p>
            <a:pPr marL="171450" indent="-171450">
              <a:buFontTx/>
              <a:buChar char="-"/>
            </a:pPr>
            <a:r>
              <a:rPr lang="en-US" baseline="0" dirty="0" smtClean="0"/>
              <a:t>The area in the n/mid west remains lighter…very rural</a:t>
            </a:r>
          </a:p>
          <a:p>
            <a:pPr marL="171450" indent="-171450">
              <a:buFontTx/>
              <a:buChar char="-"/>
            </a:pPr>
            <a:r>
              <a:rPr lang="en-US" dirty="0" smtClean="0"/>
              <a:t>Hot spots: Washington, Louisiana, NYC/northeast, Miami, northern parts</a:t>
            </a:r>
            <a:r>
              <a:rPr lang="en-US" baseline="0" dirty="0" smtClean="0"/>
              <a:t> of NM and AZ…much of the deep south and Atlantic coast</a:t>
            </a:r>
          </a:p>
          <a:p>
            <a:pPr marL="171450" indent="-171450">
              <a:buFontTx/>
              <a:buChar char="-"/>
            </a:pPr>
            <a:r>
              <a:rPr lang="en-US" baseline="0" dirty="0" smtClean="0"/>
              <a:t>CA was one of the first to shutdown and seems to have been one of the most stringent </a:t>
            </a:r>
            <a:r>
              <a:rPr lang="en-US" baseline="0" dirty="0" err="1" smtClean="0"/>
              <a:t>wrt</a:t>
            </a:r>
            <a:r>
              <a:rPr lang="en-US" baseline="0" dirty="0" smtClean="0"/>
              <a:t> reopening and that appears to pay off</a:t>
            </a:r>
          </a:p>
          <a:p>
            <a:pPr marL="171450" indent="-171450">
              <a:buFontTx/>
              <a:buChar char="-"/>
            </a:pPr>
            <a:r>
              <a:rPr lang="en-US" baseline="0" dirty="0" smtClean="0"/>
              <a:t>E.g. Mardi Gras in LA</a:t>
            </a:r>
          </a:p>
          <a:p>
            <a:pPr marL="171450" indent="-171450">
              <a:buFontTx/>
              <a:buChar char="-"/>
            </a:pPr>
            <a:endParaRPr lang="en-US" baseline="0" dirty="0" smtClean="0"/>
          </a:p>
          <a:p>
            <a:pPr marL="0" indent="0">
              <a:buFontTx/>
              <a:buNone/>
            </a:pPr>
            <a:r>
              <a:rPr lang="en-US" baseline="0" dirty="0" smtClean="0"/>
              <a:t>The </a:t>
            </a:r>
            <a:r>
              <a:rPr lang="en-US" baseline="0" dirty="0" err="1" smtClean="0"/>
              <a:t>distns</a:t>
            </a:r>
            <a:r>
              <a:rPr lang="en-US" baseline="0" dirty="0" smtClean="0"/>
              <a:t> of active cases and deaths are very similar as you might expect…this hyperlink takes you to a dashboard that displays this information at the county level (no click)</a:t>
            </a:r>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ACD745-E54E-475F-B07F-9547C7B39EE3}" type="slidenum">
              <a:rPr lang="en-US" smtClean="0"/>
              <a:t>5</a:t>
            </a:fld>
            <a:endParaRPr lang="en-US"/>
          </a:p>
        </p:txBody>
      </p:sp>
    </p:spTree>
    <p:extLst>
      <p:ext uri="{BB962C8B-B14F-4D97-AF65-F5344CB8AC3E}">
        <p14:creationId xmlns:p14="http://schemas.microsoft.com/office/powerpoint/2010/main" val="3429452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some clear spatial structuring in these variables</a:t>
            </a:r>
          </a:p>
          <a:p>
            <a:pPr marL="171450" indent="-171450">
              <a:buFontTx/>
              <a:buChar char="-"/>
            </a:pPr>
            <a:r>
              <a:rPr lang="en-US" baseline="0" dirty="0" err="1" smtClean="0"/>
              <a:t>Int</a:t>
            </a:r>
            <a:r>
              <a:rPr lang="en-US" baseline="0" dirty="0" smtClean="0"/>
              <a:t> airports is much of the country. I played around a little with cut offs for how big of a airport to consider and a representation of the number of international passengers but this is where I settled</a:t>
            </a:r>
          </a:p>
          <a:p>
            <a:pPr marL="171450" indent="-171450">
              <a:buFontTx/>
              <a:buChar char="-"/>
            </a:pPr>
            <a:r>
              <a:rPr lang="en-US" baseline="0" dirty="0" smtClean="0"/>
              <a:t>Unemployment is a march 2020 estimate of unemployment. We see large amounts of this in the western part of the country and in Louisiana (hot spot reminder)</a:t>
            </a:r>
          </a:p>
          <a:p>
            <a:pPr marL="171450" indent="-171450">
              <a:buFontTx/>
              <a:buChar char="-"/>
            </a:pPr>
            <a:r>
              <a:rPr lang="en-US" baseline="0" dirty="0" smtClean="0"/>
              <a:t>Smoking is generally clustered in what’s referred to as the “diabetes belt” which carves its way through much of the southeastern part of the country…and Utah</a:t>
            </a:r>
          </a:p>
          <a:p>
            <a:pPr marL="171450" indent="-171450">
              <a:buFontTx/>
              <a:buChar char="-"/>
            </a:pPr>
            <a:r>
              <a:rPr lang="en-US" baseline="0" dirty="0" smtClean="0"/>
              <a:t>Age is probably the least spatially structured. This has higher areas in FL, OR, AZ, and a couple areas in the north</a:t>
            </a:r>
            <a:endParaRPr lang="en-US" dirty="0"/>
          </a:p>
        </p:txBody>
      </p:sp>
      <p:sp>
        <p:nvSpPr>
          <p:cNvPr id="4" name="Slide Number Placeholder 3"/>
          <p:cNvSpPr>
            <a:spLocks noGrp="1"/>
          </p:cNvSpPr>
          <p:nvPr>
            <p:ph type="sldNum" sz="quarter" idx="10"/>
          </p:nvPr>
        </p:nvSpPr>
        <p:spPr/>
        <p:txBody>
          <a:bodyPr/>
          <a:lstStyle/>
          <a:p>
            <a:fld id="{12ACD745-E54E-475F-B07F-9547C7B39EE3}" type="slidenum">
              <a:rPr lang="en-US" smtClean="0"/>
              <a:t>6</a:t>
            </a:fld>
            <a:endParaRPr lang="en-US"/>
          </a:p>
        </p:txBody>
      </p:sp>
    </p:spTree>
    <p:extLst>
      <p:ext uri="{BB962C8B-B14F-4D97-AF65-F5344CB8AC3E}">
        <p14:creationId xmlns:p14="http://schemas.microsoft.com/office/powerpoint/2010/main" val="253711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 resolution</a:t>
            </a:r>
            <a:r>
              <a:rPr lang="en-US" baseline="0" dirty="0" smtClean="0"/>
              <a:t> of your screen, the darker colors may be difficult to distinguish </a:t>
            </a:r>
          </a:p>
          <a:p>
            <a:r>
              <a:rPr lang="en-US" baseline="0" dirty="0" smtClean="0"/>
              <a:t>Several states never issued a state-wide SAH order – Arkansas, Iowa, Nebraska, North Dakota, Oklahoma, South Dakota, Utah, and Wyoming </a:t>
            </a:r>
          </a:p>
          <a:p>
            <a:r>
              <a:rPr lang="en-US" baseline="0" dirty="0" smtClean="0"/>
              <a:t>Several states SAH at the start – CA, CT, IL, LA, NJ, NY, OH, OR, WA</a:t>
            </a:r>
          </a:p>
          <a:p>
            <a:endParaRPr lang="en-US" baseline="0" dirty="0" smtClean="0"/>
          </a:p>
          <a:p>
            <a:r>
              <a:rPr lang="en-US" baseline="0" dirty="0" smtClean="0"/>
              <a:t>You can see the country close down and then begin to reopen (partially) during the window that we’re examining here</a:t>
            </a:r>
          </a:p>
          <a:p>
            <a:endParaRPr lang="en-US" baseline="0" dirty="0" smtClean="0"/>
          </a:p>
          <a:p>
            <a:r>
              <a:rPr lang="en-US" baseline="0" dirty="0" smtClean="0"/>
              <a:t>AK is now fully open but was not on may 18…I have added an after category to capture this in the real time tracking.</a:t>
            </a:r>
          </a:p>
        </p:txBody>
      </p:sp>
      <p:sp>
        <p:nvSpPr>
          <p:cNvPr id="4" name="Slide Number Placeholder 3"/>
          <p:cNvSpPr>
            <a:spLocks noGrp="1"/>
          </p:cNvSpPr>
          <p:nvPr>
            <p:ph type="sldNum" sz="quarter" idx="10"/>
          </p:nvPr>
        </p:nvSpPr>
        <p:spPr/>
        <p:txBody>
          <a:bodyPr/>
          <a:lstStyle/>
          <a:p>
            <a:fld id="{12ACD745-E54E-475F-B07F-9547C7B39EE3}" type="slidenum">
              <a:rPr lang="en-US" smtClean="0"/>
              <a:t>7</a:t>
            </a:fld>
            <a:endParaRPr lang="en-US"/>
          </a:p>
        </p:txBody>
      </p:sp>
    </p:spTree>
    <p:extLst>
      <p:ext uri="{BB962C8B-B14F-4D97-AF65-F5344CB8AC3E}">
        <p14:creationId xmlns:p14="http://schemas.microsoft.com/office/powerpoint/2010/main" val="1310076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anose="02040503050406030204" pitchFamily="18" charset="0"/>
                  </a:rPr>
                  <a:t>This is a traditional Bayesian disease</a:t>
                </a:r>
                <a:r>
                  <a:rPr lang="en-US" i="1" baseline="0" dirty="0" smtClean="0">
                    <a:latin typeface="Cambria Math" panose="02040503050406030204" pitchFamily="18" charset="0"/>
                  </a:rPr>
                  <a:t> mapping model for aggregated count data. </a:t>
                </a:r>
                <a:endParaRPr lang="en-US"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𝑖𝑗</m:t>
                        </m:r>
                      </m:sub>
                    </m:sSub>
                  </m:oMath>
                </a14:m>
                <a:r>
                  <a:rPr lang="en-US" dirty="0"/>
                  <a:t> is calculated as the rate of infection over all regions times the population at risk for a given </a:t>
                </a:r>
                <a:r>
                  <a:rPr lang="en-US" dirty="0" smtClean="0"/>
                  <a:t>health region.</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anose="02040503050406030204" pitchFamily="18" charset="0"/>
                  </a:rPr>
                  <a:t>This is a traditional Bayesian disease</a:t>
                </a:r>
                <a:r>
                  <a:rPr lang="en-US" i="1" baseline="0" dirty="0" smtClean="0">
                    <a:latin typeface="Cambria Math" panose="02040503050406030204" pitchFamily="18" charset="0"/>
                  </a:rPr>
                  <a:t> mapping model for aggregated count data. </a:t>
                </a:r>
                <a:endParaRPr lang="en-US"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𝑒</a:t>
                </a:r>
                <a:r>
                  <a:rPr lang="en-US" i="0" smtClean="0">
                    <a:latin typeface="Cambria Math" panose="02040503050406030204" pitchFamily="18" charset="0"/>
                  </a:rPr>
                  <a:t>_</a:t>
                </a:r>
                <a:r>
                  <a:rPr lang="en-US" i="0">
                    <a:latin typeface="Cambria Math" panose="02040503050406030204" pitchFamily="18" charset="0"/>
                  </a:rPr>
                  <a:t>𝑖𝑗</a:t>
                </a:r>
                <a:r>
                  <a:rPr lang="en-US" dirty="0"/>
                  <a:t> is calculated as the rate of infection over all regions times the population at risk for a given </a:t>
                </a:r>
                <a:r>
                  <a:rPr lang="en-US" dirty="0" smtClean="0"/>
                  <a:t>health region.</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12ACD745-E54E-475F-B07F-9547C7B39EE3}" type="slidenum">
              <a:rPr lang="en-US" smtClean="0"/>
              <a:t>8</a:t>
            </a:fld>
            <a:endParaRPr lang="en-US"/>
          </a:p>
        </p:txBody>
      </p:sp>
    </p:spTree>
    <p:extLst>
      <p:ext uri="{BB962C8B-B14F-4D97-AF65-F5344CB8AC3E}">
        <p14:creationId xmlns:p14="http://schemas.microsoft.com/office/powerpoint/2010/main" val="2996007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model was performed for the US as a whole as well as individually</a:t>
            </a:r>
            <a:r>
              <a:rPr lang="en-US" baseline="0" dirty="0" smtClean="0"/>
              <a:t> for the census-defined regions – S, W, MD, NE</a:t>
            </a:r>
          </a:p>
          <a:p>
            <a:endParaRPr lang="en-US" baseline="0" dirty="0" smtClean="0"/>
          </a:p>
          <a:p>
            <a:r>
              <a:rPr lang="en-US" baseline="0" dirty="0" smtClean="0"/>
              <a:t>So, 4 outcomes (confirmed, active, new, and deaths) and 5 spatial restrictions on the data lead to 20 models.  </a:t>
            </a:r>
            <a:endParaRPr lang="en-US" dirty="0"/>
          </a:p>
        </p:txBody>
      </p:sp>
      <p:sp>
        <p:nvSpPr>
          <p:cNvPr id="4" name="Slide Number Placeholder 3"/>
          <p:cNvSpPr>
            <a:spLocks noGrp="1"/>
          </p:cNvSpPr>
          <p:nvPr>
            <p:ph type="sldNum" sz="quarter" idx="10"/>
          </p:nvPr>
        </p:nvSpPr>
        <p:spPr/>
        <p:txBody>
          <a:bodyPr/>
          <a:lstStyle/>
          <a:p>
            <a:fld id="{12ACD745-E54E-475F-B07F-9547C7B39EE3}" type="slidenum">
              <a:rPr lang="en-US" smtClean="0"/>
              <a:t>9</a:t>
            </a:fld>
            <a:endParaRPr lang="en-US"/>
          </a:p>
        </p:txBody>
      </p:sp>
    </p:spTree>
    <p:extLst>
      <p:ext uri="{BB962C8B-B14F-4D97-AF65-F5344CB8AC3E}">
        <p14:creationId xmlns:p14="http://schemas.microsoft.com/office/powerpoint/2010/main" val="97197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4F9B9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98C1C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89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a:t>
            </a:fld>
            <a:endParaRPr lang="en-US"/>
          </a:p>
        </p:txBody>
      </p:sp>
    </p:spTree>
    <p:extLst>
      <p:ext uri="{BB962C8B-B14F-4D97-AF65-F5344CB8AC3E}">
        <p14:creationId xmlns:p14="http://schemas.microsoft.com/office/powerpoint/2010/main" val="243129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4F9B9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98C1C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a:t>
            </a:fld>
            <a:endParaRPr lang="en-US"/>
          </a:p>
        </p:txBody>
      </p:sp>
    </p:spTree>
    <p:extLst>
      <p:ext uri="{BB962C8B-B14F-4D97-AF65-F5344CB8AC3E}">
        <p14:creationId xmlns:p14="http://schemas.microsoft.com/office/powerpoint/2010/main" val="322971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91440" indent="-91440">
              <a:buClr>
                <a:srgbClr val="346661"/>
              </a:buClr>
              <a:buFont typeface="Arial" panose="020B0604020202020204" pitchFamily="34" charset="0"/>
              <a:buChar char="•"/>
              <a:defRPr baseline="0"/>
            </a:lvl1pPr>
            <a:lvl2pPr marL="384048" indent="-182880">
              <a:buClr>
                <a:srgbClr val="346661"/>
              </a:buClr>
              <a:buFont typeface="Arial" panose="020B0604020202020204" pitchFamily="34" charset="0"/>
              <a:buChar char="•"/>
              <a:defRPr/>
            </a:lvl2pPr>
            <a:lvl3pPr marL="566928" indent="-182880">
              <a:buClr>
                <a:srgbClr val="346661"/>
              </a:buClr>
              <a:buFont typeface="Arial" panose="020B0604020202020204" pitchFamily="34" charset="0"/>
              <a:buChar char="•"/>
              <a:defRPr/>
            </a:lvl3pPr>
            <a:lvl4pPr marL="749808" indent="-182880">
              <a:buClr>
                <a:srgbClr val="346661"/>
              </a:buClr>
              <a:buFont typeface="Arial" panose="020B0604020202020204" pitchFamily="34" charset="0"/>
              <a:buChar char="•"/>
              <a:defRPr/>
            </a:lvl4pPr>
            <a:lvl5pPr marL="932688" indent="-182880">
              <a:buClr>
                <a:srgbClr val="346661"/>
              </a:buClr>
              <a:buFont typeface="Arial" panose="020B0604020202020204" pitchFamily="34" charset="0"/>
              <a:buChar char="•"/>
              <a:defRPr/>
            </a:lvl5pPr>
          </a:lstStyle>
          <a:p>
            <a:pPr lvl="0"/>
            <a:r>
              <a:rPr lang="en-US" dirty="0" smtClean="0"/>
              <a:t>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a:t>
            </a:fld>
            <a:endParaRPr lang="en-US"/>
          </a:p>
        </p:txBody>
      </p:sp>
    </p:spTree>
    <p:extLst>
      <p:ext uri="{BB962C8B-B14F-4D97-AF65-F5344CB8AC3E}">
        <p14:creationId xmlns:p14="http://schemas.microsoft.com/office/powerpoint/2010/main" val="361689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4F9B9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98C1C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3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6/11/2020</a:t>
            </a:r>
            <a:endParaRPr lang="en-US"/>
          </a:p>
        </p:txBody>
      </p:sp>
      <p:sp>
        <p:nvSpPr>
          <p:cNvPr id="6" name="Footer Placeholder 5"/>
          <p:cNvSpPr>
            <a:spLocks noGrp="1"/>
          </p:cNvSpPr>
          <p:nvPr>
            <p:ph type="ftr" sz="quarter" idx="11"/>
          </p:nvPr>
        </p:nvSpPr>
        <p:spPr/>
        <p:txBody>
          <a:bodyPr/>
          <a:lstStyle/>
          <a:p>
            <a:r>
              <a:rPr lang="en-US" smtClean="0"/>
              <a:t>The Fields Institute</a:t>
            </a:r>
            <a:endParaRPr lang="en-US"/>
          </a:p>
        </p:txBody>
      </p:sp>
      <p:sp>
        <p:nvSpPr>
          <p:cNvPr id="7" name="Slide Number Placeholder 6"/>
          <p:cNvSpPr>
            <a:spLocks noGrp="1"/>
          </p:cNvSpPr>
          <p:nvPr>
            <p:ph type="sldNum" sz="quarter" idx="12"/>
          </p:nvPr>
        </p:nvSpPr>
        <p:spPr/>
        <p:txBody>
          <a:bodyPr/>
          <a:lstStyle/>
          <a:p>
            <a:fld id="{6B0732BC-A99A-47A9-8189-4F242A805F2F}" type="slidenum">
              <a:rPr lang="en-US" smtClean="0"/>
              <a:t>‹#›</a:t>
            </a:fld>
            <a:endParaRPr lang="en-US"/>
          </a:p>
        </p:txBody>
      </p:sp>
    </p:spTree>
    <p:extLst>
      <p:ext uri="{BB962C8B-B14F-4D97-AF65-F5344CB8AC3E}">
        <p14:creationId xmlns:p14="http://schemas.microsoft.com/office/powerpoint/2010/main" val="342377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6/11/2020</a:t>
            </a:r>
            <a:endParaRPr lang="en-US"/>
          </a:p>
        </p:txBody>
      </p:sp>
      <p:sp>
        <p:nvSpPr>
          <p:cNvPr id="8" name="Footer Placeholder 7"/>
          <p:cNvSpPr>
            <a:spLocks noGrp="1"/>
          </p:cNvSpPr>
          <p:nvPr>
            <p:ph type="ftr" sz="quarter" idx="11"/>
          </p:nvPr>
        </p:nvSpPr>
        <p:spPr/>
        <p:txBody>
          <a:bodyPr/>
          <a:lstStyle/>
          <a:p>
            <a:r>
              <a:rPr lang="en-US" smtClean="0"/>
              <a:t>The Fields Institute</a:t>
            </a:r>
            <a:endParaRPr lang="en-US"/>
          </a:p>
        </p:txBody>
      </p:sp>
      <p:sp>
        <p:nvSpPr>
          <p:cNvPr id="9" name="Slide Number Placeholder 8"/>
          <p:cNvSpPr>
            <a:spLocks noGrp="1"/>
          </p:cNvSpPr>
          <p:nvPr>
            <p:ph type="sldNum" sz="quarter" idx="12"/>
          </p:nvPr>
        </p:nvSpPr>
        <p:spPr/>
        <p:txBody>
          <a:bodyPr/>
          <a:lstStyle/>
          <a:p>
            <a:fld id="{6B0732BC-A99A-47A9-8189-4F242A805F2F}" type="slidenum">
              <a:rPr lang="en-US" smtClean="0"/>
              <a:t>‹#›</a:t>
            </a:fld>
            <a:endParaRPr lang="en-US"/>
          </a:p>
        </p:txBody>
      </p:sp>
    </p:spTree>
    <p:extLst>
      <p:ext uri="{BB962C8B-B14F-4D97-AF65-F5344CB8AC3E}">
        <p14:creationId xmlns:p14="http://schemas.microsoft.com/office/powerpoint/2010/main" val="73571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6/11/2020</a:t>
            </a:r>
            <a:endParaRPr lang="en-US"/>
          </a:p>
        </p:txBody>
      </p:sp>
      <p:sp>
        <p:nvSpPr>
          <p:cNvPr id="4" name="Footer Placeholder 3"/>
          <p:cNvSpPr>
            <a:spLocks noGrp="1"/>
          </p:cNvSpPr>
          <p:nvPr>
            <p:ph type="ftr" sz="quarter" idx="11"/>
          </p:nvPr>
        </p:nvSpPr>
        <p:spPr/>
        <p:txBody>
          <a:bodyPr/>
          <a:lstStyle/>
          <a:p>
            <a:r>
              <a:rPr lang="en-US" smtClean="0"/>
              <a:t>The Fields Institute</a:t>
            </a:r>
            <a:endParaRPr lang="en-US"/>
          </a:p>
        </p:txBody>
      </p:sp>
      <p:sp>
        <p:nvSpPr>
          <p:cNvPr id="5" name="Slide Number Placeholder 4"/>
          <p:cNvSpPr>
            <a:spLocks noGrp="1"/>
          </p:cNvSpPr>
          <p:nvPr>
            <p:ph type="sldNum" sz="quarter" idx="12"/>
          </p:nvPr>
        </p:nvSpPr>
        <p:spPr/>
        <p:txBody>
          <a:bodyPr/>
          <a:lstStyle/>
          <a:p>
            <a:fld id="{6B0732BC-A99A-47A9-8189-4F242A805F2F}" type="slidenum">
              <a:rPr lang="en-US" smtClean="0"/>
              <a:t>‹#›</a:t>
            </a:fld>
            <a:endParaRPr lang="en-US"/>
          </a:p>
        </p:txBody>
      </p:sp>
    </p:spTree>
    <p:extLst>
      <p:ext uri="{BB962C8B-B14F-4D97-AF65-F5344CB8AC3E}">
        <p14:creationId xmlns:p14="http://schemas.microsoft.com/office/powerpoint/2010/main" val="139233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4F9B9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rgbClr val="98C1C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6/11/2020</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The Fields Institute</a:t>
            </a:r>
            <a:endParaRPr lang="en-US"/>
          </a:p>
        </p:txBody>
      </p:sp>
      <p:sp>
        <p:nvSpPr>
          <p:cNvPr id="9" name="Slide Number Placeholder 8"/>
          <p:cNvSpPr>
            <a:spLocks noGrp="1"/>
          </p:cNvSpPr>
          <p:nvPr>
            <p:ph type="sldNum" sz="quarter" idx="12"/>
          </p:nvPr>
        </p:nvSpPr>
        <p:spPr/>
        <p:txBody>
          <a:bodyPr/>
          <a:lstStyle/>
          <a:p>
            <a:fld id="{6B0732BC-A99A-47A9-8189-4F242A805F2F}" type="slidenum">
              <a:rPr lang="en-US" smtClean="0"/>
              <a:t>‹#›</a:t>
            </a:fld>
            <a:endParaRPr lang="en-US"/>
          </a:p>
        </p:txBody>
      </p:sp>
    </p:spTree>
    <p:extLst>
      <p:ext uri="{BB962C8B-B14F-4D97-AF65-F5344CB8AC3E}">
        <p14:creationId xmlns:p14="http://schemas.microsoft.com/office/powerpoint/2010/main" val="23366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4F9B9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98C1C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6/11/2020</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The Fields Institute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B0732BC-A99A-47A9-8189-4F242A805F2F}" type="slidenum">
              <a:rPr lang="en-US" smtClean="0"/>
              <a:t>‹#›</a:t>
            </a:fld>
            <a:endParaRPr lang="en-US"/>
          </a:p>
        </p:txBody>
      </p:sp>
    </p:spTree>
    <p:extLst>
      <p:ext uri="{BB962C8B-B14F-4D97-AF65-F5344CB8AC3E}">
        <p14:creationId xmlns:p14="http://schemas.microsoft.com/office/powerpoint/2010/main" val="405485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4F9B9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98C1C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6/11/2020</a:t>
            </a:r>
            <a:endParaRPr lang="en-US"/>
          </a:p>
        </p:txBody>
      </p:sp>
      <p:sp>
        <p:nvSpPr>
          <p:cNvPr id="6" name="Footer Placeholder 5"/>
          <p:cNvSpPr>
            <a:spLocks noGrp="1"/>
          </p:cNvSpPr>
          <p:nvPr>
            <p:ph type="ftr" sz="quarter" idx="11"/>
          </p:nvPr>
        </p:nvSpPr>
        <p:spPr/>
        <p:txBody>
          <a:bodyPr/>
          <a:lstStyle/>
          <a:p>
            <a:r>
              <a:rPr lang="en-US" smtClean="0"/>
              <a:t>The Fields Institute</a:t>
            </a:r>
            <a:endParaRPr lang="en-US"/>
          </a:p>
        </p:txBody>
      </p:sp>
      <p:sp>
        <p:nvSpPr>
          <p:cNvPr id="7" name="Slide Number Placeholder 6"/>
          <p:cNvSpPr>
            <a:spLocks noGrp="1"/>
          </p:cNvSpPr>
          <p:nvPr>
            <p:ph type="sldNum" sz="quarter" idx="12"/>
          </p:nvPr>
        </p:nvSpPr>
        <p:spPr/>
        <p:txBody>
          <a:bodyPr/>
          <a:lstStyle/>
          <a:p>
            <a:fld id="{6B0732BC-A99A-47A9-8189-4F242A805F2F}" type="slidenum">
              <a:rPr lang="en-US" smtClean="0"/>
              <a:t>‹#›</a:t>
            </a:fld>
            <a:endParaRPr lang="en-US"/>
          </a:p>
        </p:txBody>
      </p:sp>
    </p:spTree>
    <p:extLst>
      <p:ext uri="{BB962C8B-B14F-4D97-AF65-F5344CB8AC3E}">
        <p14:creationId xmlns:p14="http://schemas.microsoft.com/office/powerpoint/2010/main" val="5429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4F9B9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98C1C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latin typeface="Arial" panose="020B0604020202020204" pitchFamily="34" charset="0"/>
                <a:cs typeface="Arial" panose="020B0604020202020204" pitchFamily="34" charset="0"/>
              </a:defRPr>
            </a:lvl1pPr>
          </a:lstStyle>
          <a:p>
            <a:r>
              <a:rPr lang="en-US" smtClean="0"/>
              <a:t>6/11/2020</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latin typeface="Arial" panose="020B0604020202020204" pitchFamily="34" charset="0"/>
                <a:cs typeface="Arial" panose="020B0604020202020204" pitchFamily="34" charset="0"/>
              </a:defRPr>
            </a:lvl1pPr>
          </a:lstStyle>
          <a:p>
            <a:r>
              <a:rPr lang="en-US" smtClean="0"/>
              <a:t>The Fields Institute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latin typeface="Arial" panose="020B0604020202020204" pitchFamily="34" charset="0"/>
                <a:cs typeface="Arial" panose="020B0604020202020204" pitchFamily="34" charset="0"/>
              </a:defRPr>
            </a:lvl1pPr>
          </a:lstStyle>
          <a:p>
            <a:fld id="{6B0732BC-A99A-47A9-8189-4F242A805F2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689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arrollrm.shinyapps.io/COVIDmod051820/?_ga=2.168922081.1127863998.1591703811-1216893612.158456884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arrollrm.shinyapps.io/COVIDmo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arrollrm/" TargetMode="External"/><Relationship Id="rId2" Type="http://schemas.openxmlformats.org/officeDocument/2006/relationships/hyperlink" Target="https://capefearcollective.or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uncw.edu/datascience/covid19.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rrollrm.shinyapps.io/COVID19ts/?_ga=2.221236315.2120215174.1588193436-1216893612.158456884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hyperlink" Target="https://carrollrm.shinyapps.io/COVID19_US_NC_CF/" TargetMode="Externa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9.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a:t>Using the power of data science for real-time spatial and temporal visualization and modeling of </a:t>
            </a:r>
            <a:r>
              <a:rPr lang="en-US" sz="6000" b="1" dirty="0" smtClean="0"/>
              <a:t>COVID-19</a:t>
            </a:r>
            <a:endParaRPr lang="en-US" sz="6000" dirty="0"/>
          </a:p>
        </p:txBody>
      </p:sp>
      <p:sp>
        <p:nvSpPr>
          <p:cNvPr id="3" name="Subtitle 2"/>
          <p:cNvSpPr>
            <a:spLocks noGrp="1"/>
          </p:cNvSpPr>
          <p:nvPr>
            <p:ph type="subTitle" idx="1"/>
          </p:nvPr>
        </p:nvSpPr>
        <p:spPr>
          <a:xfrm>
            <a:off x="1100051" y="4455619"/>
            <a:ext cx="10058400" cy="1505233"/>
          </a:xfrm>
        </p:spPr>
        <p:txBody>
          <a:bodyPr>
            <a:noAutofit/>
          </a:bodyPr>
          <a:lstStyle/>
          <a:p>
            <a:r>
              <a:rPr lang="en-US" sz="1800" cap="none" dirty="0" smtClean="0">
                <a:solidFill>
                  <a:srgbClr val="346661"/>
                </a:solidFill>
                <a:latin typeface="Arial" panose="020B0604020202020204" pitchFamily="34" charset="0"/>
              </a:rPr>
              <a:t>Rachel </a:t>
            </a:r>
            <a:r>
              <a:rPr lang="en-US" sz="1800" cap="none" dirty="0" smtClean="0">
                <a:solidFill>
                  <a:srgbClr val="346661"/>
                </a:solidFill>
                <a:latin typeface="Arial" panose="020B0604020202020204" pitchFamily="34" charset="0"/>
              </a:rPr>
              <a:t>Moss Carroll, Ph.D.</a:t>
            </a:r>
            <a:endParaRPr lang="en-US" sz="1800" cap="none" dirty="0" smtClean="0">
              <a:solidFill>
                <a:srgbClr val="346661"/>
              </a:solidFill>
              <a:latin typeface="Arial" panose="020B0604020202020204" pitchFamily="34" charset="0"/>
            </a:endParaRPr>
          </a:p>
          <a:p>
            <a:r>
              <a:rPr lang="en-US" sz="1800" cap="none" dirty="0" smtClean="0">
                <a:solidFill>
                  <a:srgbClr val="346661"/>
                </a:solidFill>
                <a:latin typeface="Arial" panose="020B0604020202020204" pitchFamily="34" charset="0"/>
              </a:rPr>
              <a:t>Assistant Professor of Statistics and Data Science</a:t>
            </a:r>
          </a:p>
          <a:p>
            <a:r>
              <a:rPr lang="en-US" sz="1800" cap="none" dirty="0" smtClean="0">
                <a:solidFill>
                  <a:srgbClr val="346661"/>
                </a:solidFill>
                <a:latin typeface="Arial" panose="020B0604020202020204" pitchFamily="34" charset="0"/>
              </a:rPr>
              <a:t>Department of Mathematics and Statistics</a:t>
            </a:r>
          </a:p>
          <a:p>
            <a:r>
              <a:rPr lang="en-US" sz="1800" cap="none" dirty="0" smtClean="0">
                <a:solidFill>
                  <a:srgbClr val="346661"/>
                </a:solidFill>
                <a:latin typeface="Arial" panose="020B0604020202020204" pitchFamily="34" charset="0"/>
              </a:rPr>
              <a:t>University of North Carolina Wilmington</a:t>
            </a:r>
            <a:endParaRPr lang="en-US" sz="1800" cap="none" dirty="0">
              <a:solidFill>
                <a:srgbClr val="346661"/>
              </a:solidFill>
              <a:latin typeface="Arial" panose="020B0604020202020204" pitchFamily="34" charset="0"/>
            </a:endParaRPr>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8411" y="5020330"/>
            <a:ext cx="1767269" cy="940522"/>
          </a:xfrm>
          <a:prstGeom prst="rect">
            <a:avLst/>
          </a:prstGeom>
        </p:spPr>
      </p:pic>
    </p:spTree>
    <p:extLst>
      <p:ext uri="{BB962C8B-B14F-4D97-AF65-F5344CB8AC3E}">
        <p14:creationId xmlns:p14="http://schemas.microsoft.com/office/powerpoint/2010/main" val="4145906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Details</a:t>
            </a:r>
            <a:endParaRPr lang="en-US" dirty="0"/>
          </a:p>
        </p:txBody>
      </p:sp>
      <p:sp>
        <p:nvSpPr>
          <p:cNvPr id="3" name="Content Placeholder 2"/>
          <p:cNvSpPr>
            <a:spLocks noGrp="1"/>
          </p:cNvSpPr>
          <p:nvPr>
            <p:ph idx="1"/>
          </p:nvPr>
        </p:nvSpPr>
        <p:spPr/>
        <p:txBody>
          <a:bodyPr/>
          <a:lstStyle/>
          <a:p>
            <a:r>
              <a:rPr lang="en-US" dirty="0" smtClean="0"/>
              <a:t>  Data processing, statistical modeling, and plotting</a:t>
            </a:r>
          </a:p>
          <a:p>
            <a:pPr lvl="1"/>
            <a:r>
              <a:rPr lang="en-US" dirty="0" smtClean="0"/>
              <a:t>R statistical software – </a:t>
            </a:r>
            <a:r>
              <a:rPr lang="en-US" dirty="0" err="1" smtClean="0"/>
              <a:t>rgdal</a:t>
            </a:r>
            <a:r>
              <a:rPr lang="en-US" dirty="0" smtClean="0"/>
              <a:t>, INLA, </a:t>
            </a:r>
            <a:r>
              <a:rPr lang="en-US" dirty="0" err="1" smtClean="0"/>
              <a:t>fillmap</a:t>
            </a:r>
            <a:r>
              <a:rPr lang="en-US" dirty="0" smtClean="0"/>
              <a:t>, and shiny </a:t>
            </a:r>
          </a:p>
          <a:p>
            <a:pPr lvl="1"/>
            <a:endParaRPr lang="en-US" dirty="0" smtClean="0"/>
          </a:p>
          <a:p>
            <a:r>
              <a:rPr lang="en-US" dirty="0" smtClean="0"/>
              <a:t>  Data visualization</a:t>
            </a:r>
          </a:p>
          <a:p>
            <a:pPr lvl="1"/>
            <a:r>
              <a:rPr lang="en-US" dirty="0" smtClean="0"/>
              <a:t>R-shiny</a:t>
            </a:r>
          </a:p>
          <a:p>
            <a:pPr lvl="1"/>
            <a:r>
              <a:rPr lang="en-US" dirty="0" smtClean="0"/>
              <a:t>Tableau</a:t>
            </a:r>
          </a:p>
          <a:p>
            <a:pPr lvl="1"/>
            <a:r>
              <a:rPr lang="en-US" dirty="0" smtClean="0"/>
              <a:t>Power BI</a:t>
            </a:r>
            <a:endParaRPr lang="en-US" dirty="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10</a:t>
            </a:fld>
            <a:endParaRPr lang="en-US"/>
          </a:p>
        </p:txBody>
      </p:sp>
    </p:spTree>
    <p:extLst>
      <p:ext uri="{BB962C8B-B14F-4D97-AF65-F5344CB8AC3E}">
        <p14:creationId xmlns:p14="http://schemas.microsoft.com/office/powerpoint/2010/main" val="1383238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t>
            </a:r>
            <a:r>
              <a:rPr lang="en-US" dirty="0" smtClean="0">
                <a:hlinkClick r:id="rId3"/>
              </a:rPr>
              <a:t>Statistical Modeling</a:t>
            </a:r>
            <a:endParaRPr lang="en-US" dirty="0"/>
          </a:p>
        </p:txBody>
      </p:sp>
      <p:sp>
        <p:nvSpPr>
          <p:cNvPr id="3" name="Content Placeholder 2"/>
          <p:cNvSpPr>
            <a:spLocks noGrp="1"/>
          </p:cNvSpPr>
          <p:nvPr>
            <p:ph idx="1"/>
          </p:nvPr>
        </p:nvSpPr>
        <p:spPr/>
        <p:txBody>
          <a:bodyPr/>
          <a:lstStyle/>
          <a:p>
            <a:pPr marL="0" indent="0">
              <a:buNone/>
            </a:pPr>
            <a:r>
              <a:rPr lang="en-US" dirty="0" smtClean="0"/>
              <a:t>(click the link)</a:t>
            </a:r>
            <a:endParaRPr lang="en-US" dirty="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11</a:t>
            </a:fld>
            <a:endParaRPr lang="en-US"/>
          </a:p>
        </p:txBody>
      </p:sp>
    </p:spTree>
    <p:extLst>
      <p:ext uri="{BB962C8B-B14F-4D97-AF65-F5344CB8AC3E}">
        <p14:creationId xmlns:p14="http://schemas.microsoft.com/office/powerpoint/2010/main" val="200766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Highlights of Results</a:t>
            </a:r>
            <a:endParaRPr lang="en-US" dirty="0"/>
          </a:p>
        </p:txBody>
      </p:sp>
      <p:sp>
        <p:nvSpPr>
          <p:cNvPr id="7" name="Text Placeholder 6"/>
          <p:cNvSpPr>
            <a:spLocks noGrp="1"/>
          </p:cNvSpPr>
          <p:nvPr>
            <p:ph idx="1"/>
          </p:nvPr>
        </p:nvSpPr>
        <p:spPr/>
        <p:txBody>
          <a:bodyPr/>
          <a:lstStyle/>
          <a:p>
            <a:r>
              <a:rPr lang="en-US" dirty="0" smtClean="0"/>
              <a:t> Less risk under full stay at home orders</a:t>
            </a:r>
          </a:p>
          <a:p>
            <a:r>
              <a:rPr lang="en-US" dirty="0"/>
              <a:t> </a:t>
            </a:r>
            <a:r>
              <a:rPr lang="en-US" dirty="0" smtClean="0"/>
              <a:t>Varied risk under partial stay at home orders</a:t>
            </a:r>
          </a:p>
          <a:p>
            <a:r>
              <a:rPr lang="en-US" dirty="0"/>
              <a:t> L</a:t>
            </a:r>
            <a:r>
              <a:rPr lang="en-US" dirty="0" smtClean="0"/>
              <a:t>ess risk with more unemployment</a:t>
            </a:r>
          </a:p>
          <a:p>
            <a:r>
              <a:rPr lang="en-US" dirty="0"/>
              <a:t> </a:t>
            </a:r>
            <a:r>
              <a:rPr lang="en-US" dirty="0" smtClean="0"/>
              <a:t>More risk with higher African American population in the south</a:t>
            </a:r>
          </a:p>
          <a:p>
            <a:r>
              <a:rPr lang="en-US" dirty="0" smtClean="0"/>
              <a:t> Less risk of new cases, but higher risk of death with more older population</a:t>
            </a:r>
            <a:endParaRPr lang="en-US" dirty="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12</a:t>
            </a:fld>
            <a:endParaRPr lang="en-US"/>
          </a:p>
        </p:txBody>
      </p:sp>
    </p:spTree>
    <p:extLst>
      <p:ext uri="{BB962C8B-B14F-4D97-AF65-F5344CB8AC3E}">
        <p14:creationId xmlns:p14="http://schemas.microsoft.com/office/powerpoint/2010/main" val="1610297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Data </a:t>
                </a:r>
                <a:r>
                  <a:rPr lang="en-US" dirty="0" smtClean="0"/>
                  <a:t>Visualization</a:t>
                </a:r>
              </a:p>
              <a:p>
                <a:pPr lvl="1"/>
                <a:r>
                  <a:rPr lang="en-US" dirty="0" smtClean="0"/>
                  <a:t>Provides an important, interactive environment for use in academia and the general public</a:t>
                </a:r>
              </a:p>
              <a:p>
                <a:pPr marL="0" indent="0">
                  <a:buNone/>
                </a:pPr>
                <a:endParaRPr lang="en-US" dirty="0" smtClean="0"/>
              </a:p>
              <a:p>
                <a:pPr marL="0" indent="0">
                  <a:buNone/>
                </a:pPr>
                <a:r>
                  <a:rPr lang="en-US" dirty="0" smtClean="0"/>
                  <a:t>Statistical </a:t>
                </a:r>
                <a:r>
                  <a:rPr lang="en-US" dirty="0" smtClean="0"/>
                  <a:t>Model</a:t>
                </a:r>
                <a:endParaRPr lang="en-US" dirty="0"/>
              </a:p>
              <a:p>
                <a:pPr lvl="1"/>
                <a:r>
                  <a:rPr lang="en-US" dirty="0" smtClean="0"/>
                  <a:t>Potentially robust to reporting delays through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a14:m>
                <a:r>
                  <a:rPr lang="en-US" dirty="0" smtClean="0"/>
                  <a:t> matrix</a:t>
                </a:r>
              </a:p>
              <a:p>
                <a:pPr lvl="1"/>
                <a:r>
                  <a:rPr lang="en-US" dirty="0" smtClean="0"/>
                  <a:t>Has become less feasible for </a:t>
                </a:r>
                <a:r>
                  <a:rPr lang="en-US" dirty="0" smtClean="0">
                    <a:hlinkClick r:id="rId2"/>
                  </a:rPr>
                  <a:t>real-time assessment</a:t>
                </a:r>
                <a:endParaRPr lang="en-US" dirty="0" smtClean="0"/>
              </a:p>
              <a:p>
                <a:pPr lvl="1"/>
                <a:r>
                  <a:rPr lang="en-US" dirty="0" smtClean="0"/>
                  <a:t>Highlights important predictor relationships</a:t>
                </a:r>
              </a:p>
              <a:p>
                <a:pPr lvl="1"/>
                <a:r>
                  <a:rPr lang="en-US" dirty="0" smtClean="0"/>
                  <a:t>Offers interesting spatial and temporal residuals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15" t="-15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13</a:t>
            </a:fld>
            <a:endParaRPr lang="en-US"/>
          </a:p>
        </p:txBody>
      </p:sp>
    </p:spTree>
    <p:extLst>
      <p:ext uri="{BB962C8B-B14F-4D97-AF65-F5344CB8AC3E}">
        <p14:creationId xmlns:p14="http://schemas.microsoft.com/office/powerpoint/2010/main" val="2832536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a:t>
            </a:r>
            <a:endParaRPr lang="en-US" dirty="0"/>
          </a:p>
        </p:txBody>
      </p:sp>
      <p:sp>
        <p:nvSpPr>
          <p:cNvPr id="3" name="Content Placeholder 2"/>
          <p:cNvSpPr>
            <a:spLocks noGrp="1"/>
          </p:cNvSpPr>
          <p:nvPr>
            <p:ph idx="1"/>
          </p:nvPr>
        </p:nvSpPr>
        <p:spPr/>
        <p:txBody>
          <a:bodyPr/>
          <a:lstStyle/>
          <a:p>
            <a:pPr>
              <a:buClr>
                <a:srgbClr val="346661"/>
              </a:buClr>
              <a:buFont typeface="Arial" panose="020B0604020202020204" pitchFamily="34" charset="0"/>
              <a:buChar char="•"/>
            </a:pPr>
            <a:r>
              <a:rPr lang="en-US" dirty="0" smtClean="0"/>
              <a:t>   Predictive modeling</a:t>
            </a:r>
          </a:p>
          <a:p>
            <a:pPr>
              <a:buClr>
                <a:srgbClr val="346661"/>
              </a:buClr>
              <a:buFont typeface="Arial" panose="020B0604020202020204" pitchFamily="34" charset="0"/>
              <a:buChar char="•"/>
            </a:pPr>
            <a:endParaRPr lang="en-US" dirty="0" smtClean="0"/>
          </a:p>
          <a:p>
            <a:pPr>
              <a:buClr>
                <a:srgbClr val="346661"/>
              </a:buClr>
              <a:buFont typeface="Arial" panose="020B0604020202020204" pitchFamily="34" charset="0"/>
              <a:buChar char="•"/>
            </a:pPr>
            <a:r>
              <a:rPr lang="en-US" dirty="0"/>
              <a:t> </a:t>
            </a:r>
            <a:r>
              <a:rPr lang="en-US" dirty="0" smtClean="0"/>
              <a:t>  Temporally dependent coefficients</a:t>
            </a:r>
            <a:endParaRPr lang="en-US" dirty="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14</a:t>
            </a:fld>
            <a:endParaRPr lang="en-US"/>
          </a:p>
        </p:txBody>
      </p:sp>
    </p:spTree>
    <p:extLst>
      <p:ext uri="{BB962C8B-B14F-4D97-AF65-F5344CB8AC3E}">
        <p14:creationId xmlns:p14="http://schemas.microsoft.com/office/powerpoint/2010/main" val="1920387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 This work was sponsored in part by the UNCW Center for Social Impact</a:t>
            </a:r>
          </a:p>
          <a:p>
            <a:endParaRPr lang="en-US" dirty="0" smtClean="0"/>
          </a:p>
          <a:p>
            <a:r>
              <a:rPr lang="en-US" dirty="0"/>
              <a:t> </a:t>
            </a:r>
            <a:r>
              <a:rPr lang="en-US" dirty="0" smtClean="0"/>
              <a:t>Collaborative work by: UNCW M.S. Data Science Students, Mark Lammers, Zachary Williams, and Dylan McNamara</a:t>
            </a:r>
          </a:p>
          <a:p>
            <a:endParaRPr lang="en-US" dirty="0"/>
          </a:p>
          <a:p>
            <a:r>
              <a:rPr lang="en-US" dirty="0" smtClean="0"/>
              <a:t> Additional public dissemination efforts by </a:t>
            </a:r>
            <a:r>
              <a:rPr lang="en-US" dirty="0"/>
              <a:t>New Hanover’s </a:t>
            </a:r>
            <a:r>
              <a:rPr lang="en-US" dirty="0">
                <a:hlinkClick r:id="rId2"/>
              </a:rPr>
              <a:t>Cape Fear </a:t>
            </a:r>
            <a:r>
              <a:rPr lang="en-US" dirty="0" smtClean="0">
                <a:hlinkClick r:id="rId2"/>
              </a:rPr>
              <a:t>Collective</a:t>
            </a:r>
            <a:endParaRPr lang="en-US" dirty="0" smtClean="0"/>
          </a:p>
          <a:p>
            <a:endParaRPr lang="en-US" dirty="0"/>
          </a:p>
          <a:p>
            <a:r>
              <a:rPr lang="en-US" dirty="0"/>
              <a:t> </a:t>
            </a:r>
            <a:r>
              <a:rPr lang="en-US" dirty="0" smtClean="0"/>
              <a:t>Link to my </a:t>
            </a:r>
            <a:r>
              <a:rPr lang="en-US" dirty="0" smtClean="0">
                <a:hlinkClick r:id="rId3"/>
              </a:rPr>
              <a:t>GitHub</a:t>
            </a:r>
            <a:endParaRPr lang="en-US" dirty="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dirty="0"/>
          </a:p>
        </p:txBody>
      </p:sp>
      <p:sp>
        <p:nvSpPr>
          <p:cNvPr id="6" name="Slide Number Placeholder 5"/>
          <p:cNvSpPr>
            <a:spLocks noGrp="1"/>
          </p:cNvSpPr>
          <p:nvPr>
            <p:ph type="sldNum" sz="quarter" idx="12"/>
          </p:nvPr>
        </p:nvSpPr>
        <p:spPr/>
        <p:txBody>
          <a:bodyPr/>
          <a:lstStyle/>
          <a:p>
            <a:fld id="{6B0732BC-A99A-47A9-8189-4F242A805F2F}" type="slidenum">
              <a:rPr lang="en-US" smtClean="0"/>
              <a:t>15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8411" y="701047"/>
            <a:ext cx="1767269" cy="940522"/>
          </a:xfrm>
          <a:prstGeom prst="rect">
            <a:avLst/>
          </a:prstGeom>
        </p:spPr>
      </p:pic>
    </p:spTree>
    <p:extLst>
      <p:ext uri="{BB962C8B-B14F-4D97-AF65-F5344CB8AC3E}">
        <p14:creationId xmlns:p14="http://schemas.microsoft.com/office/powerpoint/2010/main" val="1046706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Outcome SIR/SMR</a:t>
            </a:r>
            <a:endParaRPr lang="en-US" dirty="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16</a:t>
            </a:fld>
            <a:endParaRPr lang="en-US"/>
          </a:p>
        </p:txBody>
      </p:sp>
      <p:pic>
        <p:nvPicPr>
          <p:cNvPr id="1026" name="Picture 2" descr="c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13" y="1778922"/>
            <a:ext cx="8842548" cy="452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31159" y="1892413"/>
            <a:ext cx="1249060" cy="3693319"/>
          </a:xfrm>
          <a:prstGeom prst="rect">
            <a:avLst/>
          </a:prstGeom>
          <a:solidFill>
            <a:schemeClr val="bg1"/>
          </a:solidFill>
        </p:spPr>
        <p:txBody>
          <a:bodyPr wrap="none" rtlCol="0">
            <a:spAutoFit/>
          </a:bodyPr>
          <a:lstStyle/>
          <a:p>
            <a:r>
              <a:rPr lang="en-US" dirty="0" smtClean="0">
                <a:latin typeface="Arial" panose="020B0604020202020204" pitchFamily="34" charset="0"/>
                <a:cs typeface="Arial" panose="020B0604020202020204" pitchFamily="34" charset="0"/>
              </a:rPr>
              <a:t>Confirmed</a:t>
            </a:r>
          </a:p>
          <a:p>
            <a:r>
              <a:rPr lang="en-US" dirty="0" smtClean="0">
                <a:latin typeface="Arial" panose="020B0604020202020204" pitchFamily="34" charset="0"/>
                <a:cs typeface="Arial" panose="020B0604020202020204" pitchFamily="34" charset="0"/>
              </a:rPr>
              <a:t>cases</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Active</a:t>
            </a:r>
          </a:p>
          <a:p>
            <a:r>
              <a:rPr lang="en-US" dirty="0" smtClean="0">
                <a:latin typeface="Arial" panose="020B0604020202020204" pitchFamily="34" charset="0"/>
                <a:cs typeface="Arial" panose="020B0604020202020204" pitchFamily="34" charset="0"/>
              </a:rPr>
              <a:t>cases</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New</a:t>
            </a:r>
          </a:p>
          <a:p>
            <a:r>
              <a:rPr lang="en-US" dirty="0" smtClean="0">
                <a:latin typeface="Arial" panose="020B0604020202020204" pitchFamily="34" charset="0"/>
                <a:cs typeface="Arial" panose="020B0604020202020204" pitchFamily="34" charset="0"/>
              </a:rPr>
              <a:t>cases</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Deaths</a:t>
            </a:r>
          </a:p>
        </p:txBody>
      </p:sp>
    </p:spTree>
    <p:extLst>
      <p:ext uri="{BB962C8B-B14F-4D97-AF65-F5344CB8AC3E}">
        <p14:creationId xmlns:p14="http://schemas.microsoft.com/office/powerpoint/2010/main" val="2629093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COVID-19 Background</a:t>
            </a:r>
            <a:endParaRPr lang="en-US" dirty="0"/>
          </a:p>
        </p:txBody>
      </p:sp>
      <p:sp>
        <p:nvSpPr>
          <p:cNvPr id="3" name="Content Placeholder 2"/>
          <p:cNvSpPr>
            <a:spLocks noGrp="1"/>
          </p:cNvSpPr>
          <p:nvPr>
            <p:ph idx="1"/>
          </p:nvPr>
        </p:nvSpPr>
        <p:spPr/>
        <p:txBody>
          <a:bodyPr/>
          <a:lstStyle/>
          <a:p>
            <a:r>
              <a:rPr lang="en-US" dirty="0" smtClean="0"/>
              <a:t>  Began in Wuhan, China in December of 2019 and quickly evolved into a global crisis</a:t>
            </a:r>
          </a:p>
          <a:p>
            <a:r>
              <a:rPr lang="en-US" dirty="0"/>
              <a:t> </a:t>
            </a:r>
            <a:r>
              <a:rPr lang="en-US" dirty="0" smtClean="0"/>
              <a:t> As of May 18, 2020 in the United States </a:t>
            </a:r>
          </a:p>
          <a:p>
            <a:pPr lvl="1"/>
            <a:r>
              <a:rPr lang="en-US" dirty="0" smtClean="0"/>
              <a:t>1,492,822 </a:t>
            </a:r>
            <a:r>
              <a:rPr lang="en-US" dirty="0"/>
              <a:t>confirmed </a:t>
            </a:r>
            <a:r>
              <a:rPr lang="en-US" dirty="0" smtClean="0"/>
              <a:t>cases</a:t>
            </a:r>
          </a:p>
          <a:p>
            <a:pPr lvl="1"/>
            <a:r>
              <a:rPr lang="en-US" dirty="0" smtClean="0"/>
              <a:t>89,101 deaths</a:t>
            </a:r>
          </a:p>
          <a:p>
            <a:r>
              <a:rPr lang="en-US" dirty="0" smtClean="0"/>
              <a:t>  This project involves:</a:t>
            </a:r>
          </a:p>
          <a:p>
            <a:pPr lvl="1"/>
            <a:r>
              <a:rPr lang="en-US" dirty="0" smtClean="0"/>
              <a:t>Data mining and compilation</a:t>
            </a:r>
          </a:p>
          <a:p>
            <a:pPr lvl="1"/>
            <a:r>
              <a:rPr lang="en-US" dirty="0" smtClean="0"/>
              <a:t>Development of </a:t>
            </a:r>
            <a:r>
              <a:rPr lang="en-US" dirty="0" smtClean="0">
                <a:hlinkClick r:id="rId3"/>
              </a:rPr>
              <a:t>data visualization dashboards</a:t>
            </a:r>
            <a:endParaRPr lang="en-US" dirty="0" smtClean="0"/>
          </a:p>
          <a:p>
            <a:pPr lvl="1"/>
            <a:r>
              <a:rPr lang="en-US" dirty="0" smtClean="0"/>
              <a:t>Statistical modeling</a:t>
            </a:r>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2</a:t>
            </a:fld>
            <a:endParaRPr lang="en-US"/>
          </a:p>
        </p:txBody>
      </p:sp>
    </p:spTree>
    <p:extLst>
      <p:ext uri="{BB962C8B-B14F-4D97-AF65-F5344CB8AC3E}">
        <p14:creationId xmlns:p14="http://schemas.microsoft.com/office/powerpoint/2010/main" val="1500414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r>
              <a:rPr lang="en-US" dirty="0" smtClean="0"/>
              <a:t>  Outcomes: Johns </a:t>
            </a:r>
            <a:r>
              <a:rPr lang="en-US" dirty="0"/>
              <a:t>Hopkins University Center for Systems Science and </a:t>
            </a:r>
            <a:r>
              <a:rPr lang="en-US" dirty="0" smtClean="0"/>
              <a:t>Engineering</a:t>
            </a:r>
          </a:p>
          <a:p>
            <a:pPr lvl="1"/>
            <a:r>
              <a:rPr lang="en-US" dirty="0" smtClean="0"/>
              <a:t>Confirmed </a:t>
            </a:r>
            <a:r>
              <a:rPr lang="en-US" dirty="0"/>
              <a:t>cases, active cases, new cases, and </a:t>
            </a:r>
            <a:r>
              <a:rPr lang="en-US" dirty="0" smtClean="0"/>
              <a:t>deaths in the U.S.</a:t>
            </a:r>
          </a:p>
          <a:p>
            <a:pPr lvl="1"/>
            <a:endParaRPr lang="en-US" dirty="0" smtClean="0"/>
          </a:p>
          <a:p>
            <a:r>
              <a:rPr lang="en-US" dirty="0"/>
              <a:t> </a:t>
            </a:r>
            <a:r>
              <a:rPr lang="en-US" dirty="0" smtClean="0"/>
              <a:t> Predictors:</a:t>
            </a:r>
          </a:p>
          <a:p>
            <a:pPr lvl="1"/>
            <a:r>
              <a:rPr lang="en-US" dirty="0" smtClean="0"/>
              <a:t>Presence of an international airport (yes vs. no)</a:t>
            </a:r>
          </a:p>
          <a:p>
            <a:pPr lvl="1"/>
            <a:r>
              <a:rPr lang="en-US" dirty="0" smtClean="0">
                <a:hlinkClick r:id="rId3"/>
              </a:rPr>
              <a:t>Day of week (early vs. late)</a:t>
            </a:r>
            <a:endParaRPr lang="en-US" dirty="0" smtClean="0"/>
          </a:p>
          <a:p>
            <a:pPr lvl="1"/>
            <a:r>
              <a:rPr lang="en-US" dirty="0" smtClean="0"/>
              <a:t>Presence of </a:t>
            </a:r>
            <a:r>
              <a:rPr lang="en-US" smtClean="0"/>
              <a:t>a state-issued </a:t>
            </a:r>
            <a:r>
              <a:rPr lang="en-US" dirty="0" smtClean="0"/>
              <a:t>stay at home order (before, during – partial, during – full, and none)</a:t>
            </a:r>
          </a:p>
          <a:p>
            <a:pPr lvl="1"/>
            <a:r>
              <a:rPr lang="en-US" dirty="0" smtClean="0"/>
              <a:t>Continuous population characteristics represented as a percent of the population: Unemployed, smoker, aged &gt;=65, African American</a:t>
            </a:r>
          </a:p>
          <a:p>
            <a:pPr lvl="1"/>
            <a:endParaRPr lang="en-US" dirty="0" smtClean="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3</a:t>
            </a:fld>
            <a:endParaRPr lang="en-US"/>
          </a:p>
        </p:txBody>
      </p:sp>
    </p:spTree>
    <p:extLst>
      <p:ext uri="{BB962C8B-B14F-4D97-AF65-F5344CB8AC3E}">
        <p14:creationId xmlns:p14="http://schemas.microsoft.com/office/powerpoint/2010/main" val="934148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buNone/>
            </a:pPr>
            <a:r>
              <a:rPr lang="en-US" dirty="0" smtClean="0"/>
              <a:t>Spatial unit: Health Regions</a:t>
            </a:r>
          </a:p>
          <a:p>
            <a:pPr lvl="1"/>
            <a:r>
              <a:rPr lang="en-US" dirty="0" smtClean="0"/>
              <a:t>Definition - One </a:t>
            </a:r>
            <a:r>
              <a:rPr lang="en-US" dirty="0"/>
              <a:t>or more counties serviced by the same health </a:t>
            </a:r>
            <a:r>
              <a:rPr lang="en-US" dirty="0" smtClean="0"/>
              <a:t>department</a:t>
            </a:r>
          </a:p>
          <a:p>
            <a:pPr lvl="1"/>
            <a:r>
              <a:rPr lang="en-US" dirty="0" smtClean="0"/>
              <a:t>Justification:</a:t>
            </a:r>
          </a:p>
          <a:p>
            <a:pPr lvl="2"/>
            <a:r>
              <a:rPr lang="en-US" dirty="0" smtClean="0"/>
              <a:t>Zero </a:t>
            </a:r>
            <a:r>
              <a:rPr lang="en-US" dirty="0"/>
              <a:t>count of confirmed cases (as of May 18, </a:t>
            </a:r>
            <a:r>
              <a:rPr lang="en-US" dirty="0" smtClean="0"/>
              <a:t>2020): 33,206 (U.S. county) </a:t>
            </a:r>
            <a:r>
              <a:rPr lang="en-US" dirty="0"/>
              <a:t>to 302 </a:t>
            </a:r>
            <a:r>
              <a:rPr lang="en-US" dirty="0" smtClean="0"/>
              <a:t>(U.S. Health Region)</a:t>
            </a:r>
          </a:p>
          <a:p>
            <a:pPr lvl="2"/>
            <a:r>
              <a:rPr lang="en-US" dirty="0"/>
              <a:t>S</a:t>
            </a:r>
            <a:r>
              <a:rPr lang="en-US" dirty="0" smtClean="0"/>
              <a:t>patial dimension: 3,142 </a:t>
            </a:r>
            <a:r>
              <a:rPr lang="en-US" dirty="0"/>
              <a:t>(number of U.S. counties) to 389 (number of U.S. Health Regions</a:t>
            </a:r>
            <a:r>
              <a:rPr lang="en-US" dirty="0" smtClean="0"/>
              <a:t>)</a:t>
            </a:r>
          </a:p>
          <a:p>
            <a:endParaRPr lang="en-US" dirty="0"/>
          </a:p>
          <a:p>
            <a:pPr marL="0" indent="0">
              <a:buNone/>
            </a:pPr>
            <a:r>
              <a:rPr lang="en-US" dirty="0" smtClean="0"/>
              <a:t>Temporal Unit: Days</a:t>
            </a:r>
          </a:p>
          <a:p>
            <a:pPr lvl="1"/>
            <a:r>
              <a:rPr lang="en-US" dirty="0" smtClean="0"/>
              <a:t>Limited </a:t>
            </a:r>
            <a:r>
              <a:rPr lang="en-US" dirty="0"/>
              <a:t>to the first 8 weeks of recorded data (March 23, 2020 to May 18, 2020)</a:t>
            </a:r>
          </a:p>
          <a:p>
            <a:pPr marL="0" indent="0">
              <a:buNone/>
            </a:pPr>
            <a:endParaRPr lang="en-US" dirty="0" smtClean="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4</a:t>
            </a:fld>
            <a:endParaRPr lang="en-US"/>
          </a:p>
        </p:txBody>
      </p:sp>
    </p:spTree>
    <p:extLst>
      <p:ext uri="{BB962C8B-B14F-4D97-AF65-F5344CB8AC3E}">
        <p14:creationId xmlns:p14="http://schemas.microsoft.com/office/powerpoint/2010/main" val="3552003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 </a:t>
            </a:r>
            <a:r>
              <a:rPr lang="en-US" dirty="0" smtClean="0">
                <a:hlinkClick r:id="rId5"/>
              </a:rPr>
              <a:t>Confirmed Cases</a:t>
            </a:r>
            <a:endParaRPr lang="en-US" dirty="0"/>
          </a:p>
        </p:txBody>
      </p:sp>
      <p:pic>
        <p:nvPicPr>
          <p:cNvPr id="7" name="c">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6"/>
          <a:stretch>
            <a:fillRect/>
          </a:stretch>
        </p:blipFill>
        <p:spPr>
          <a:xfrm>
            <a:off x="2500313" y="1846263"/>
            <a:ext cx="7251700" cy="4022725"/>
          </a:xfrm>
        </p:spPr>
      </p:pic>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5</a:t>
            </a:fld>
            <a:endParaRPr lang="en-US"/>
          </a:p>
        </p:txBody>
      </p:sp>
    </p:spTree>
    <p:extLst>
      <p:ext uri="{BB962C8B-B14F-4D97-AF65-F5344CB8AC3E}">
        <p14:creationId xmlns:p14="http://schemas.microsoft.com/office/powerpoint/2010/main" val="1489520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 Spatial Predictors</a:t>
            </a:r>
            <a:endParaRPr lang="en-US" dirty="0"/>
          </a:p>
        </p:txBody>
      </p:sp>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6</a:t>
            </a:fld>
            <a:endParaRPr lang="en-US"/>
          </a:p>
        </p:txBody>
      </p:sp>
      <p:pic>
        <p:nvPicPr>
          <p:cNvPr id="11" name="Picture 10"/>
          <p:cNvPicPr>
            <a:picLocks noChangeAspect="1"/>
          </p:cNvPicPr>
          <p:nvPr/>
        </p:nvPicPr>
        <p:blipFill>
          <a:blip r:embed="rId3"/>
          <a:stretch>
            <a:fillRect/>
          </a:stretch>
        </p:blipFill>
        <p:spPr>
          <a:xfrm>
            <a:off x="4088327" y="1897505"/>
            <a:ext cx="4018519" cy="1844115"/>
          </a:xfrm>
          <a:prstGeom prst="rect">
            <a:avLst/>
          </a:prstGeom>
        </p:spPr>
      </p:pic>
      <p:pic>
        <p:nvPicPr>
          <p:cNvPr id="12" name="Picture 11"/>
          <p:cNvPicPr>
            <a:picLocks noChangeAspect="1"/>
          </p:cNvPicPr>
          <p:nvPr/>
        </p:nvPicPr>
        <p:blipFill>
          <a:blip r:embed="rId4"/>
          <a:stretch>
            <a:fillRect/>
          </a:stretch>
        </p:blipFill>
        <p:spPr>
          <a:xfrm>
            <a:off x="8106846" y="1897505"/>
            <a:ext cx="4018519" cy="1844115"/>
          </a:xfrm>
          <a:prstGeom prst="rect">
            <a:avLst/>
          </a:prstGeom>
        </p:spPr>
      </p:pic>
      <p:pic>
        <p:nvPicPr>
          <p:cNvPr id="13" name="Picture 12"/>
          <p:cNvPicPr>
            <a:picLocks noChangeAspect="1"/>
          </p:cNvPicPr>
          <p:nvPr/>
        </p:nvPicPr>
        <p:blipFill>
          <a:blip r:embed="rId5"/>
          <a:stretch>
            <a:fillRect/>
          </a:stretch>
        </p:blipFill>
        <p:spPr>
          <a:xfrm>
            <a:off x="1944910" y="4178644"/>
            <a:ext cx="4018519" cy="1844115"/>
          </a:xfrm>
          <a:prstGeom prst="rect">
            <a:avLst/>
          </a:prstGeom>
        </p:spPr>
      </p:pic>
      <p:pic>
        <p:nvPicPr>
          <p:cNvPr id="14" name="Picture 13"/>
          <p:cNvPicPr>
            <a:picLocks noChangeAspect="1"/>
          </p:cNvPicPr>
          <p:nvPr/>
        </p:nvPicPr>
        <p:blipFill>
          <a:blip r:embed="rId6"/>
          <a:stretch>
            <a:fillRect/>
          </a:stretch>
        </p:blipFill>
        <p:spPr>
          <a:xfrm>
            <a:off x="5963429" y="4178644"/>
            <a:ext cx="4018519" cy="1844115"/>
          </a:xfrm>
          <a:prstGeom prst="rect">
            <a:avLst/>
          </a:prstGeom>
        </p:spPr>
      </p:pic>
      <p:pic>
        <p:nvPicPr>
          <p:cNvPr id="16" name="Picture 15"/>
          <p:cNvPicPr>
            <a:picLocks noChangeAspect="1"/>
          </p:cNvPicPr>
          <p:nvPr/>
        </p:nvPicPr>
        <p:blipFill>
          <a:blip r:embed="rId7"/>
          <a:stretch>
            <a:fillRect/>
          </a:stretch>
        </p:blipFill>
        <p:spPr>
          <a:xfrm>
            <a:off x="353661" y="1936334"/>
            <a:ext cx="3734666" cy="2043335"/>
          </a:xfrm>
          <a:prstGeom prst="rect">
            <a:avLst/>
          </a:prstGeom>
        </p:spPr>
      </p:pic>
    </p:spTree>
    <p:extLst>
      <p:ext uri="{BB962C8B-B14F-4D97-AF65-F5344CB8AC3E}">
        <p14:creationId xmlns:p14="http://schemas.microsoft.com/office/powerpoint/2010/main" val="836164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 Stay at Home</a:t>
            </a:r>
            <a:endParaRPr lang="en-US" dirty="0"/>
          </a:p>
        </p:txBody>
      </p:sp>
      <p:pic>
        <p:nvPicPr>
          <p:cNvPr id="7" name="sah">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909888" y="1846263"/>
            <a:ext cx="6432550" cy="4022725"/>
          </a:xfrm>
        </p:spPr>
      </p:pic>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7</a:t>
            </a:fld>
            <a:endParaRPr lang="en-US"/>
          </a:p>
        </p:txBody>
      </p:sp>
    </p:spTree>
    <p:extLst>
      <p:ext uri="{BB962C8B-B14F-4D97-AF65-F5344CB8AC3E}">
        <p14:creationId xmlns:p14="http://schemas.microsoft.com/office/powerpoint/2010/main" val="41832244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 Health Region </a:t>
                </a:r>
                <a14:m>
                  <m:oMath xmlns:m="http://schemas.openxmlformats.org/officeDocument/2006/math">
                    <m:r>
                      <a:rPr lang="en-US" i="1">
                        <a:latin typeface="Cambria Math" panose="02040503050406030204" pitchFamily="18" charset="0"/>
                      </a:rPr>
                      <m:t>𝑖</m:t>
                    </m:r>
                  </m:oMath>
                </a14:m>
                <a:r>
                  <a:rPr lang="en-US" dirty="0"/>
                  <a:t> and day </a:t>
                </a:r>
                <a14:m>
                  <m:oMath xmlns:m="http://schemas.openxmlformats.org/officeDocument/2006/math">
                    <m:r>
                      <a:rPr lang="en-US" i="1">
                        <a:latin typeface="Cambria Math" panose="02040503050406030204" pitchFamily="18" charset="0"/>
                      </a:rPr>
                      <m:t>𝑗</m:t>
                    </m:r>
                  </m:oMath>
                </a14:m>
                <a:r>
                  <a:rPr lang="en-US" dirty="0"/>
                  <a:t>:</a:t>
                </a:r>
                <a:endParaRPr lang="en-US" dirty="0">
                  <a:effectLst/>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𝑖𝑗</m:t>
                          </m:r>
                        </m:sub>
                      </m:sSub>
                      <m:r>
                        <a:rPr lang="en-US" i="1">
                          <a:latin typeface="Cambria Math" panose="02040503050406030204" pitchFamily="18" charset="0"/>
                        </a:rPr>
                        <m:t>~</m:t>
                      </m:r>
                      <m:r>
                        <a:rPr lang="en-US" i="1">
                          <a:latin typeface="Cambria Math" panose="02040503050406030204" pitchFamily="18" charset="0"/>
                        </a:rPr>
                        <m:t>𝑃𝑜𝑖𝑠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𝑖𝑗</m:t>
                              </m:r>
                            </m:sub>
                          </m:sSub>
                        </m:e>
                      </m:d>
                    </m:oMath>
                  </m:oMathPara>
                </a14:m>
                <a:endParaRPr lang="en-US" dirty="0">
                  <a:effectLst/>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𝑖𝑗</m:t>
                          </m:r>
                        </m:sub>
                      </m:sSub>
                    </m:oMath>
                  </m:oMathPara>
                </a14:m>
                <a:endParaRPr lang="en-US" dirty="0">
                  <a:effectLst/>
                </a:endParaRP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𝑖𝑗</m:t>
                                  </m:r>
                                </m:sub>
                              </m:sSub>
                            </m:e>
                          </m:d>
                        </m:e>
                      </m:func>
                      <m:r>
                        <a:rPr lang="en-US" i="1">
                          <a:latin typeface="Cambria Math" panose="02040503050406030204" pitchFamily="18" charset="0"/>
                        </a:rPr>
                        <m:t>=</m:t>
                      </m:r>
                      <m:r>
                        <a:rPr lang="en-US">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𝑖𝑗</m:t>
                          </m:r>
                        </m:sub>
                        <m:sup>
                          <m:r>
                            <a:rPr lang="en-US" i="1">
                              <a:latin typeface="Cambria Math" panose="02040503050406030204" pitchFamily="18" charset="0"/>
                            </a:rPr>
                            <m:t>′</m:t>
                          </m:r>
                        </m:sup>
                      </m:sSubSup>
                      <m:r>
                        <a:rPr lang="en-US" b="1" i="1">
                          <a:latin typeface="Cambria Math" panose="02040503050406030204" pitchFamily="18" charset="0"/>
                        </a:rPr>
                        <m:t>𝜷</m:t>
                      </m:r>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𝑗</m:t>
                          </m:r>
                        </m:sub>
                      </m:sSub>
                    </m:oMath>
                  </m:oMathPara>
                </a14:m>
                <a:endParaRPr lang="en-US" dirty="0">
                  <a:effectLst/>
                </a:endParaRPr>
              </a:p>
              <a:p>
                <a:pPr marL="0" indent="0">
                  <a:buNone/>
                </a:pPr>
                <a:r>
                  <a:rPr lang="en-US" dirty="0"/>
                  <a:t>where </a:t>
                </a:r>
                <a:endParaRPr lang="en-US"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15" t="-15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8</a:t>
            </a:fld>
            <a:endParaRPr lang="en-US"/>
          </a:p>
        </p:txBody>
      </p:sp>
      <mc:AlternateContent xmlns:mc="http://schemas.openxmlformats.org/markup-compatibility/2006">
        <mc:Choice xmlns:a14="http://schemas.microsoft.com/office/drawing/2010/main" Requires="a14">
          <p:sp>
            <p:nvSpPr>
              <p:cNvPr id="7" name="Rectangle 6"/>
              <p:cNvSpPr/>
              <p:nvPr/>
            </p:nvSpPr>
            <p:spPr>
              <a:xfrm>
                <a:off x="5460989" y="3688967"/>
                <a:ext cx="6096000" cy="1404167"/>
              </a:xfrm>
              <a:prstGeom prst="rect">
                <a:avLst/>
              </a:prstGeom>
            </p:spPr>
            <p:txBody>
              <a:bodyPr>
                <a:spAutoFit/>
              </a:bodyPr>
              <a:lstStyle/>
              <a:p>
                <a:pPr marL="740664" indent="-285750">
                  <a:lnSpc>
                    <a:spcPct val="90000"/>
                  </a:lnSpc>
                  <a:spcBef>
                    <a:spcPts val="200"/>
                  </a:spcBef>
                  <a:spcAft>
                    <a:spcPts val="400"/>
                  </a:spcAft>
                  <a:buClr>
                    <a:srgbClr val="346661"/>
                  </a:buClr>
                  <a:buFont typeface="Arial" panose="020B0604020202020204" pitchFamily="34" charset="0"/>
                  <a:buChar char="•"/>
                </a:pPr>
                <a14:m>
                  <m:oMath xmlns:m="http://schemas.openxmlformats.org/officeDocument/2006/math">
                    <m:sSubSup>
                      <m:sSubSupPr>
                        <m:ctrlPr>
                          <a:rPr lang="en-US" i="1" smtClean="0">
                            <a:solidFill>
                              <a:schemeClr val="tx1">
                                <a:lumMod val="75000"/>
                                <a:lumOff val="25000"/>
                              </a:schemeClr>
                            </a:solidFill>
                            <a:latin typeface="Cambria Math" panose="02040503050406030204" pitchFamily="18" charset="0"/>
                          </a:rPr>
                        </m:ctrlPr>
                      </m:sSubSupPr>
                      <m:e>
                        <m:r>
                          <a:rPr lang="en-US" i="1">
                            <a:solidFill>
                              <a:schemeClr val="tx1">
                                <a:lumMod val="75000"/>
                                <a:lumOff val="25000"/>
                              </a:schemeClr>
                            </a:solidFill>
                            <a:latin typeface="Cambria Math" panose="02040503050406030204" pitchFamily="18" charset="0"/>
                          </a:rPr>
                          <m:t>𝑋</m:t>
                        </m:r>
                      </m:e>
                      <m:sub>
                        <m:r>
                          <a:rPr lang="en-US" i="1">
                            <a:solidFill>
                              <a:schemeClr val="tx1">
                                <a:lumMod val="75000"/>
                                <a:lumOff val="25000"/>
                              </a:schemeClr>
                            </a:solidFill>
                            <a:latin typeface="Cambria Math" panose="02040503050406030204" pitchFamily="18" charset="0"/>
                          </a:rPr>
                          <m:t>𝑖𝑗</m:t>
                        </m:r>
                      </m:sub>
                      <m:sup/>
                    </m:sSubSup>
                  </m:oMath>
                </a14:m>
                <a:r>
                  <a:rPr lang="en-US" dirty="0">
                    <a:solidFill>
                      <a:schemeClr val="tx1">
                        <a:lumMod val="75000"/>
                        <a:lumOff val="25000"/>
                      </a:schemeClr>
                    </a:solidFill>
                    <a:latin typeface="Arial" panose="020B0604020202020204" pitchFamily="34" charset="0"/>
                    <a:cs typeface="Arial" panose="020B0604020202020204" pitchFamily="34" charset="0"/>
                  </a:rPr>
                  <a:t> is the design matrix for the predictors</a:t>
                </a:r>
                <a:endParaRPr lang="en-US" b="1" i="1" dirty="0">
                  <a:solidFill>
                    <a:schemeClr val="tx1">
                      <a:lumMod val="75000"/>
                      <a:lumOff val="25000"/>
                    </a:schemeClr>
                  </a:solidFill>
                  <a:latin typeface="Arial" panose="020B0604020202020204" pitchFamily="34" charset="0"/>
                  <a:cs typeface="Arial" panose="020B0604020202020204" pitchFamily="34" charset="0"/>
                </a:endParaRPr>
              </a:p>
              <a:p>
                <a:pPr marL="740664" indent="-285750">
                  <a:lnSpc>
                    <a:spcPct val="90000"/>
                  </a:lnSpc>
                  <a:spcBef>
                    <a:spcPts val="200"/>
                  </a:spcBef>
                  <a:spcAft>
                    <a:spcPts val="400"/>
                  </a:spcAft>
                  <a:buClr>
                    <a:srgbClr val="346661"/>
                  </a:buClr>
                  <a:buFont typeface="Arial" panose="020B0604020202020204" pitchFamily="34" charset="0"/>
                  <a:buChar char="•"/>
                </a:pPr>
                <a14:m>
                  <m:oMath xmlns:m="http://schemas.openxmlformats.org/officeDocument/2006/math">
                    <m:r>
                      <a:rPr lang="en-US" b="1" i="1">
                        <a:solidFill>
                          <a:schemeClr val="tx1">
                            <a:lumMod val="75000"/>
                            <a:lumOff val="25000"/>
                          </a:schemeClr>
                        </a:solidFill>
                        <a:latin typeface="Cambria Math" panose="02040503050406030204" pitchFamily="18" charset="0"/>
                      </a:rPr>
                      <m:t>𝜷</m:t>
                    </m:r>
                  </m:oMath>
                </a14:m>
                <a:r>
                  <a:rPr lang="en-US" b="1" dirty="0">
                    <a:solidFill>
                      <a:schemeClr val="tx1">
                        <a:lumMod val="75000"/>
                        <a:lumOff val="25000"/>
                      </a:schemeClr>
                    </a:solidFill>
                    <a:latin typeface="Arial" panose="020B0604020202020204" pitchFamily="34" charset="0"/>
                    <a:cs typeface="Arial" panose="020B0604020202020204" pitchFamily="34" charset="0"/>
                  </a:rPr>
                  <a:t> </a:t>
                </a:r>
                <a:r>
                  <a:rPr lang="en-US" dirty="0">
                    <a:solidFill>
                      <a:schemeClr val="tx1">
                        <a:lumMod val="75000"/>
                        <a:lumOff val="25000"/>
                      </a:schemeClr>
                    </a:solidFill>
                    <a:latin typeface="Arial" panose="020B0604020202020204" pitchFamily="34" charset="0"/>
                    <a:cs typeface="Arial" panose="020B0604020202020204" pitchFamily="34" charset="0"/>
                  </a:rPr>
                  <a:t>is the vector of fixed effect estimates</a:t>
                </a:r>
                <a:endParaRPr lang="en-US" i="1" dirty="0">
                  <a:solidFill>
                    <a:schemeClr val="tx1">
                      <a:lumMod val="75000"/>
                      <a:lumOff val="25000"/>
                    </a:schemeClr>
                  </a:solidFill>
                  <a:latin typeface="Arial" panose="020B0604020202020204" pitchFamily="34" charset="0"/>
                  <a:cs typeface="Arial" panose="020B0604020202020204" pitchFamily="34" charset="0"/>
                </a:endParaRPr>
              </a:p>
              <a:p>
                <a:pPr marL="740664" indent="-285750">
                  <a:lnSpc>
                    <a:spcPct val="90000"/>
                  </a:lnSpc>
                  <a:spcBef>
                    <a:spcPts val="200"/>
                  </a:spcBef>
                  <a:spcAft>
                    <a:spcPts val="400"/>
                  </a:spcAft>
                  <a:buClr>
                    <a:srgbClr val="346661"/>
                  </a:buClr>
                  <a:buFont typeface="Arial" panose="020B0604020202020204" pitchFamily="34" charset="0"/>
                  <a:buChar char="•"/>
                </a:pPr>
                <a14:m>
                  <m:oMath xmlns:m="http://schemas.openxmlformats.org/officeDocument/2006/math">
                    <m:sSub>
                      <m:sSubPr>
                        <m:ctrlPr>
                          <a:rPr lang="en-US" i="1">
                            <a:solidFill>
                              <a:schemeClr val="tx1">
                                <a:lumMod val="75000"/>
                                <a:lumOff val="25000"/>
                              </a:schemeClr>
                            </a:solidFill>
                            <a:latin typeface="Cambria Math" panose="02040503050406030204" pitchFamily="18" charset="0"/>
                          </a:rPr>
                        </m:ctrlPr>
                      </m:sSubPr>
                      <m:e>
                        <m:r>
                          <a:rPr lang="en-US" i="1">
                            <a:solidFill>
                              <a:schemeClr val="tx1">
                                <a:lumMod val="75000"/>
                                <a:lumOff val="25000"/>
                              </a:schemeClr>
                            </a:solidFill>
                            <a:latin typeface="Cambria Math" panose="02040503050406030204" pitchFamily="18" charset="0"/>
                          </a:rPr>
                          <m:t>𝑢</m:t>
                        </m:r>
                      </m:e>
                      <m:sub>
                        <m:r>
                          <a:rPr lang="en-US" i="1">
                            <a:solidFill>
                              <a:schemeClr val="tx1">
                                <a:lumMod val="75000"/>
                                <a:lumOff val="25000"/>
                              </a:schemeClr>
                            </a:solidFill>
                            <a:latin typeface="Cambria Math" panose="02040503050406030204" pitchFamily="18" charset="0"/>
                          </a:rPr>
                          <m:t>𝑖</m:t>
                        </m:r>
                      </m:sub>
                    </m:sSub>
                  </m:oMath>
                </a14:m>
                <a:r>
                  <a:rPr lang="en-US" dirty="0">
                    <a:solidFill>
                      <a:schemeClr val="tx1">
                        <a:lumMod val="75000"/>
                        <a:lumOff val="25000"/>
                      </a:schemeClr>
                    </a:solidFill>
                    <a:latin typeface="Arial" panose="020B0604020202020204" pitchFamily="34" charset="0"/>
                    <a:cs typeface="Arial" panose="020B0604020202020204" pitchFamily="34" charset="0"/>
                  </a:rPr>
                  <a:t> is the spatial random effect</a:t>
                </a:r>
                <a:endParaRPr lang="en-US" i="1" dirty="0">
                  <a:solidFill>
                    <a:schemeClr val="tx1">
                      <a:lumMod val="75000"/>
                      <a:lumOff val="25000"/>
                    </a:schemeClr>
                  </a:solidFill>
                  <a:latin typeface="Arial" panose="020B0604020202020204" pitchFamily="34" charset="0"/>
                  <a:cs typeface="Arial" panose="020B0604020202020204" pitchFamily="34" charset="0"/>
                </a:endParaRPr>
              </a:p>
              <a:p>
                <a:pPr marL="740664" indent="-285750">
                  <a:lnSpc>
                    <a:spcPct val="90000"/>
                  </a:lnSpc>
                  <a:spcBef>
                    <a:spcPts val="200"/>
                  </a:spcBef>
                  <a:spcAft>
                    <a:spcPts val="400"/>
                  </a:spcAft>
                  <a:buClr>
                    <a:srgbClr val="346661"/>
                  </a:buClr>
                  <a:buFont typeface="Arial" panose="020B0604020202020204" pitchFamily="34" charset="0"/>
                  <a:buChar char="•"/>
                </a:pPr>
                <a14:m>
                  <m:oMath xmlns:m="http://schemas.openxmlformats.org/officeDocument/2006/math">
                    <m:sSub>
                      <m:sSubPr>
                        <m:ctrlPr>
                          <a:rPr lang="en-US" i="1">
                            <a:solidFill>
                              <a:schemeClr val="tx1">
                                <a:lumMod val="75000"/>
                                <a:lumOff val="25000"/>
                              </a:schemeClr>
                            </a:solidFill>
                            <a:latin typeface="Cambria Math" panose="02040503050406030204" pitchFamily="18" charset="0"/>
                          </a:rPr>
                        </m:ctrlPr>
                      </m:sSubPr>
                      <m:e>
                        <m:r>
                          <a:rPr lang="en-US" i="1">
                            <a:solidFill>
                              <a:schemeClr val="tx1">
                                <a:lumMod val="75000"/>
                                <a:lumOff val="25000"/>
                              </a:schemeClr>
                            </a:solidFill>
                            <a:latin typeface="Cambria Math" panose="02040503050406030204" pitchFamily="18" charset="0"/>
                          </a:rPr>
                          <m:t>𝛾</m:t>
                        </m:r>
                      </m:e>
                      <m:sub>
                        <m:r>
                          <a:rPr lang="en-US" i="1">
                            <a:solidFill>
                              <a:schemeClr val="tx1">
                                <a:lumMod val="75000"/>
                                <a:lumOff val="25000"/>
                              </a:schemeClr>
                            </a:solidFill>
                            <a:latin typeface="Cambria Math" panose="02040503050406030204" pitchFamily="18" charset="0"/>
                          </a:rPr>
                          <m:t>𝑗</m:t>
                        </m:r>
                      </m:sub>
                    </m:sSub>
                  </m:oMath>
                </a14:m>
                <a:r>
                  <a:rPr lang="en-US" dirty="0">
                    <a:solidFill>
                      <a:schemeClr val="tx1">
                        <a:lumMod val="75000"/>
                        <a:lumOff val="25000"/>
                      </a:schemeClr>
                    </a:solidFill>
                    <a:latin typeface="Arial" panose="020B0604020202020204" pitchFamily="34" charset="0"/>
                    <a:cs typeface="Arial" panose="020B0604020202020204" pitchFamily="34" charset="0"/>
                  </a:rPr>
                  <a:t> is the temporal random effect</a:t>
                </a:r>
              </a:p>
            </p:txBody>
          </p:sp>
        </mc:Choice>
        <mc:Fallback>
          <p:sp>
            <p:nvSpPr>
              <p:cNvPr id="7" name="Rectangle 6"/>
              <p:cNvSpPr>
                <a:spLocks noRot="1" noChangeAspect="1" noMove="1" noResize="1" noEditPoints="1" noAdjustHandles="1" noChangeArrowheads="1" noChangeShapeType="1" noTextEdit="1"/>
              </p:cNvSpPr>
              <p:nvPr/>
            </p:nvSpPr>
            <p:spPr>
              <a:xfrm>
                <a:off x="5460989" y="3688967"/>
                <a:ext cx="6096000" cy="1404167"/>
              </a:xfrm>
              <a:prstGeom prst="rect">
                <a:avLst/>
              </a:prstGeom>
              <a:blipFill>
                <a:blip r:embed="rId4"/>
                <a:stretch>
                  <a:fillRect t="-1304" b="-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96637" y="3688967"/>
                <a:ext cx="6096000" cy="1408078"/>
              </a:xfrm>
              <a:prstGeom prst="rect">
                <a:avLst/>
              </a:prstGeom>
            </p:spPr>
            <p:txBody>
              <a:bodyPr>
                <a:spAutoFit/>
              </a:bodyPr>
              <a:lstStyle/>
              <a:p>
                <a:pPr marL="742950" lvl="1" indent="-285750">
                  <a:lnSpc>
                    <a:spcPct val="90000"/>
                  </a:lnSpc>
                  <a:spcBef>
                    <a:spcPts val="200"/>
                  </a:spcBef>
                  <a:spcAft>
                    <a:spcPts val="400"/>
                  </a:spcAft>
                  <a:buClr>
                    <a:srgbClr val="346661"/>
                  </a:buClr>
                  <a:buFont typeface="Arial" panose="020B0604020202020204" pitchFamily="34" charset="0"/>
                  <a:buChar char="•"/>
                </a:pPr>
                <a14:m>
                  <m:oMath xmlns:m="http://schemas.openxmlformats.org/officeDocument/2006/math">
                    <m:sSub>
                      <m:sSubPr>
                        <m:ctrlPr>
                          <a:rPr lang="en-US" i="1" smtClean="0">
                            <a:solidFill>
                              <a:schemeClr val="tx1">
                                <a:lumMod val="75000"/>
                                <a:lumOff val="25000"/>
                              </a:schemeClr>
                            </a:solidFill>
                            <a:latin typeface="Cambria Math" panose="02040503050406030204" pitchFamily="18" charset="0"/>
                          </a:rPr>
                        </m:ctrlPr>
                      </m:sSubPr>
                      <m:e>
                        <m:r>
                          <a:rPr lang="en-US" i="1">
                            <a:solidFill>
                              <a:schemeClr val="tx1">
                                <a:lumMod val="75000"/>
                                <a:lumOff val="25000"/>
                              </a:schemeClr>
                            </a:solidFill>
                            <a:latin typeface="Cambria Math" panose="02040503050406030204" pitchFamily="18" charset="0"/>
                          </a:rPr>
                          <m:t>𝑦</m:t>
                        </m:r>
                      </m:e>
                      <m:sub>
                        <m:r>
                          <a:rPr lang="en-US" i="1">
                            <a:solidFill>
                              <a:schemeClr val="tx1">
                                <a:lumMod val="75000"/>
                                <a:lumOff val="25000"/>
                              </a:schemeClr>
                            </a:solidFill>
                            <a:latin typeface="Cambria Math" panose="02040503050406030204" pitchFamily="18" charset="0"/>
                          </a:rPr>
                          <m:t>𝑖𝑗</m:t>
                        </m:r>
                      </m:sub>
                    </m:sSub>
                  </m:oMath>
                </a14:m>
                <a:r>
                  <a:rPr lang="en-US" dirty="0">
                    <a:solidFill>
                      <a:schemeClr val="tx1">
                        <a:lumMod val="75000"/>
                        <a:lumOff val="25000"/>
                      </a:schemeClr>
                    </a:solidFill>
                    <a:latin typeface="Arial" panose="020B0604020202020204" pitchFamily="34" charset="0"/>
                    <a:cs typeface="Arial" panose="020B0604020202020204" pitchFamily="34" charset="0"/>
                  </a:rPr>
                  <a:t> is the outcome of interest</a:t>
                </a:r>
                <a:endParaRPr lang="en-US" i="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lnSpc>
                    <a:spcPct val="90000"/>
                  </a:lnSpc>
                  <a:spcBef>
                    <a:spcPts val="200"/>
                  </a:spcBef>
                  <a:spcAft>
                    <a:spcPts val="400"/>
                  </a:spcAft>
                  <a:buClr>
                    <a:srgbClr val="346661"/>
                  </a:buClr>
                  <a:buFont typeface="Arial" panose="020B0604020202020204" pitchFamily="34" charset="0"/>
                  <a:buChar char="•"/>
                </a:pPr>
                <a14:m>
                  <m:oMath xmlns:m="http://schemas.openxmlformats.org/officeDocument/2006/math">
                    <m:sSub>
                      <m:sSubPr>
                        <m:ctrlPr>
                          <a:rPr lang="en-US" i="1">
                            <a:solidFill>
                              <a:schemeClr val="tx1">
                                <a:lumMod val="75000"/>
                                <a:lumOff val="25000"/>
                              </a:schemeClr>
                            </a:solidFill>
                            <a:latin typeface="Cambria Math" panose="02040503050406030204" pitchFamily="18" charset="0"/>
                          </a:rPr>
                        </m:ctrlPr>
                      </m:sSubPr>
                      <m:e>
                        <m:r>
                          <a:rPr lang="en-US" i="1">
                            <a:solidFill>
                              <a:schemeClr val="tx1">
                                <a:lumMod val="75000"/>
                                <a:lumOff val="25000"/>
                              </a:schemeClr>
                            </a:solidFill>
                            <a:latin typeface="Cambria Math" panose="02040503050406030204" pitchFamily="18" charset="0"/>
                          </a:rPr>
                          <m:t>𝜇</m:t>
                        </m:r>
                      </m:e>
                      <m:sub>
                        <m:r>
                          <a:rPr lang="en-US" i="1">
                            <a:solidFill>
                              <a:schemeClr val="tx1">
                                <a:lumMod val="75000"/>
                                <a:lumOff val="25000"/>
                              </a:schemeClr>
                            </a:solidFill>
                            <a:latin typeface="Cambria Math" panose="02040503050406030204" pitchFamily="18" charset="0"/>
                          </a:rPr>
                          <m:t>𝑖𝑗</m:t>
                        </m:r>
                      </m:sub>
                    </m:sSub>
                  </m:oMath>
                </a14:m>
                <a:r>
                  <a:rPr lang="en-US" dirty="0">
                    <a:solidFill>
                      <a:schemeClr val="tx1">
                        <a:lumMod val="75000"/>
                        <a:lumOff val="25000"/>
                      </a:schemeClr>
                    </a:solidFill>
                    <a:latin typeface="Arial" panose="020B0604020202020204" pitchFamily="34" charset="0"/>
                    <a:cs typeface="Arial" panose="020B0604020202020204" pitchFamily="34" charset="0"/>
                  </a:rPr>
                  <a:t> is the mean of the Poisson model</a:t>
                </a:r>
                <a:endParaRPr lang="en-US" i="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lnSpc>
                    <a:spcPct val="90000"/>
                  </a:lnSpc>
                  <a:spcBef>
                    <a:spcPts val="200"/>
                  </a:spcBef>
                  <a:spcAft>
                    <a:spcPts val="400"/>
                  </a:spcAft>
                  <a:buClr>
                    <a:srgbClr val="346661"/>
                  </a:buClr>
                  <a:buFont typeface="Arial" panose="020B0604020202020204" pitchFamily="34" charset="0"/>
                  <a:buChar char="•"/>
                </a:pPr>
                <a14:m>
                  <m:oMath xmlns:m="http://schemas.openxmlformats.org/officeDocument/2006/math">
                    <m:sSub>
                      <m:sSubPr>
                        <m:ctrlPr>
                          <a:rPr lang="en-US" i="1">
                            <a:solidFill>
                              <a:schemeClr val="tx1">
                                <a:lumMod val="75000"/>
                                <a:lumOff val="25000"/>
                              </a:schemeClr>
                            </a:solidFill>
                            <a:latin typeface="Cambria Math" panose="02040503050406030204" pitchFamily="18" charset="0"/>
                          </a:rPr>
                        </m:ctrlPr>
                      </m:sSubPr>
                      <m:e>
                        <m:r>
                          <a:rPr lang="en-US" i="1">
                            <a:solidFill>
                              <a:schemeClr val="tx1">
                                <a:lumMod val="75000"/>
                                <a:lumOff val="25000"/>
                              </a:schemeClr>
                            </a:solidFill>
                            <a:latin typeface="Cambria Math" panose="02040503050406030204" pitchFamily="18" charset="0"/>
                          </a:rPr>
                          <m:t>𝑒</m:t>
                        </m:r>
                      </m:e>
                      <m:sub>
                        <m:r>
                          <a:rPr lang="en-US" i="1">
                            <a:solidFill>
                              <a:schemeClr val="tx1">
                                <a:lumMod val="75000"/>
                                <a:lumOff val="25000"/>
                              </a:schemeClr>
                            </a:solidFill>
                            <a:latin typeface="Cambria Math" panose="02040503050406030204" pitchFamily="18" charset="0"/>
                          </a:rPr>
                          <m:t>𝑖𝑗</m:t>
                        </m:r>
                      </m:sub>
                    </m:sSub>
                  </m:oMath>
                </a14:m>
                <a:r>
                  <a:rPr lang="en-US" dirty="0">
                    <a:solidFill>
                      <a:schemeClr val="tx1">
                        <a:lumMod val="75000"/>
                        <a:lumOff val="25000"/>
                      </a:schemeClr>
                    </a:solidFill>
                    <a:latin typeface="Arial" panose="020B0604020202020204" pitchFamily="34" charset="0"/>
                    <a:cs typeface="Arial" panose="020B0604020202020204" pitchFamily="34" charset="0"/>
                  </a:rPr>
                  <a:t> is the expected count</a:t>
                </a:r>
                <a:endParaRPr lang="en-US" i="1"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a:lnSpc>
                    <a:spcPct val="90000"/>
                  </a:lnSpc>
                  <a:spcBef>
                    <a:spcPts val="200"/>
                  </a:spcBef>
                  <a:spcAft>
                    <a:spcPts val="400"/>
                  </a:spcAft>
                  <a:buClr>
                    <a:srgbClr val="346661"/>
                  </a:buClr>
                  <a:buFont typeface="Arial" panose="020B0604020202020204" pitchFamily="34" charset="0"/>
                  <a:buChar char="•"/>
                </a:pPr>
                <a14:m>
                  <m:oMath xmlns:m="http://schemas.openxmlformats.org/officeDocument/2006/math">
                    <m:sSub>
                      <m:sSubPr>
                        <m:ctrlPr>
                          <a:rPr lang="en-US" i="1">
                            <a:solidFill>
                              <a:schemeClr val="tx1">
                                <a:lumMod val="75000"/>
                                <a:lumOff val="25000"/>
                              </a:schemeClr>
                            </a:solidFill>
                            <a:latin typeface="Cambria Math" panose="02040503050406030204" pitchFamily="18" charset="0"/>
                          </a:rPr>
                        </m:ctrlPr>
                      </m:sSubPr>
                      <m:e>
                        <m:r>
                          <a:rPr lang="en-US" i="1">
                            <a:solidFill>
                              <a:schemeClr val="tx1">
                                <a:lumMod val="75000"/>
                                <a:lumOff val="25000"/>
                              </a:schemeClr>
                            </a:solidFill>
                            <a:latin typeface="Cambria Math" panose="02040503050406030204" pitchFamily="18" charset="0"/>
                          </a:rPr>
                          <m:t>𝜃</m:t>
                        </m:r>
                      </m:e>
                      <m:sub>
                        <m:r>
                          <a:rPr lang="en-US" i="1">
                            <a:solidFill>
                              <a:schemeClr val="tx1">
                                <a:lumMod val="75000"/>
                                <a:lumOff val="25000"/>
                              </a:schemeClr>
                            </a:solidFill>
                            <a:latin typeface="Cambria Math" panose="02040503050406030204" pitchFamily="18" charset="0"/>
                          </a:rPr>
                          <m:t>𝑖𝑗</m:t>
                        </m:r>
                      </m:sub>
                    </m:sSub>
                  </m:oMath>
                </a14:m>
                <a:r>
                  <a:rPr lang="en-US" dirty="0">
                    <a:solidFill>
                      <a:schemeClr val="tx1">
                        <a:lumMod val="75000"/>
                        <a:lumOff val="25000"/>
                      </a:schemeClr>
                    </a:solidFill>
                    <a:latin typeface="Arial" panose="020B0604020202020204" pitchFamily="34" charset="0"/>
                    <a:cs typeface="Arial" panose="020B0604020202020204" pitchFamily="34" charset="0"/>
                  </a:rPr>
                  <a:t> is the relative risk</a:t>
                </a:r>
                <a:endParaRPr lang="en-US" i="1" dirty="0">
                  <a:solidFill>
                    <a:schemeClr val="tx1">
                      <a:lumMod val="75000"/>
                      <a:lumOff val="25000"/>
                    </a:schemeClr>
                  </a:solidFill>
                  <a:latin typeface="Arial" panose="020B0604020202020204" pitchFamily="34" charset="0"/>
                  <a:cs typeface="Arial" panose="020B0604020202020204"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796637" y="3688967"/>
                <a:ext cx="6096000" cy="1408078"/>
              </a:xfrm>
              <a:prstGeom prst="rect">
                <a:avLst/>
              </a:prstGeom>
              <a:blipFill>
                <a:blip r:embed="rId5"/>
                <a:stretch>
                  <a:fillRect t="-3896" b="-4329"/>
                </a:stretch>
              </a:blipFill>
            </p:spPr>
            <p:txBody>
              <a:bodyPr/>
              <a:lstStyle/>
              <a:p>
                <a:r>
                  <a:rPr lang="en-US">
                    <a:noFill/>
                  </a:rPr>
                  <a:t> </a:t>
                </a:r>
              </a:p>
            </p:txBody>
          </p:sp>
        </mc:Fallback>
      </mc:AlternateContent>
    </p:spTree>
    <p:extLst>
      <p:ext uri="{BB962C8B-B14F-4D97-AF65-F5344CB8AC3E}">
        <p14:creationId xmlns:p14="http://schemas.microsoft.com/office/powerpoint/2010/main" val="4179776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6/11/2020</a:t>
            </a:r>
            <a:endParaRPr lang="en-US"/>
          </a:p>
        </p:txBody>
      </p:sp>
      <p:sp>
        <p:nvSpPr>
          <p:cNvPr id="5" name="Footer Placeholder 4"/>
          <p:cNvSpPr>
            <a:spLocks noGrp="1"/>
          </p:cNvSpPr>
          <p:nvPr>
            <p:ph type="ftr" sz="quarter" idx="11"/>
          </p:nvPr>
        </p:nvSpPr>
        <p:spPr/>
        <p:txBody>
          <a:bodyPr/>
          <a:lstStyle/>
          <a:p>
            <a:r>
              <a:rPr lang="en-US" smtClean="0"/>
              <a:t>The Fields Institute</a:t>
            </a:r>
            <a:endParaRPr lang="en-US"/>
          </a:p>
        </p:txBody>
      </p:sp>
      <p:sp>
        <p:nvSpPr>
          <p:cNvPr id="6" name="Slide Number Placeholder 5"/>
          <p:cNvSpPr>
            <a:spLocks noGrp="1"/>
          </p:cNvSpPr>
          <p:nvPr>
            <p:ph type="sldNum" sz="quarter" idx="12"/>
          </p:nvPr>
        </p:nvSpPr>
        <p:spPr/>
        <p:txBody>
          <a:bodyPr/>
          <a:lstStyle/>
          <a:p>
            <a:fld id="{6B0732BC-A99A-47A9-8189-4F242A805F2F}" type="slidenum">
              <a:rPr lang="en-US" smtClean="0"/>
              <a:t>9</a:t>
            </a:fld>
            <a:endParaRPr lang="en-US"/>
          </a:p>
        </p:txBody>
      </p:sp>
      <p:sp>
        <p:nvSpPr>
          <p:cNvPr id="8" name="Rectangle 7"/>
          <p:cNvSpPr/>
          <p:nvPr/>
        </p:nvSpPr>
        <p:spPr>
          <a:xfrm>
            <a:off x="1097280" y="1468582"/>
            <a:ext cx="10332720" cy="665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srcRect r="929"/>
          <a:stretch/>
        </p:blipFill>
        <p:spPr>
          <a:xfrm>
            <a:off x="1952096" y="0"/>
            <a:ext cx="8279485" cy="6347093"/>
          </a:xfrm>
          <a:prstGeom prst="rect">
            <a:avLst/>
          </a:prstGeom>
        </p:spPr>
      </p:pic>
    </p:spTree>
    <p:extLst>
      <p:ext uri="{BB962C8B-B14F-4D97-AF65-F5344CB8AC3E}">
        <p14:creationId xmlns:p14="http://schemas.microsoft.com/office/powerpoint/2010/main" val="1774780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F1426CF1B6DE4982EB5C21959EC1C5" ma:contentTypeVersion="13" ma:contentTypeDescription="Create a new document." ma:contentTypeScope="" ma:versionID="186067e28d23a8a65a8363822d73f02f">
  <xsd:schema xmlns:xsd="http://www.w3.org/2001/XMLSchema" xmlns:xs="http://www.w3.org/2001/XMLSchema" xmlns:p="http://schemas.microsoft.com/office/2006/metadata/properties" xmlns:ns3="b60fd2a7-118e-4b63-b5fa-062dbd460aa6" xmlns:ns4="a403490e-c7a9-491b-88f4-d72d04c757e5" targetNamespace="http://schemas.microsoft.com/office/2006/metadata/properties" ma:root="true" ma:fieldsID="501255d18b9163eabd5bdd1bb21a33fd" ns3:_="" ns4:_="">
    <xsd:import namespace="b60fd2a7-118e-4b63-b5fa-062dbd460aa6"/>
    <xsd:import namespace="a403490e-c7a9-491b-88f4-d72d04c757e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0fd2a7-118e-4b63-b5fa-062dbd460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03490e-c7a9-491b-88f4-d72d04c757e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2C9DB8-A070-4DB2-9870-FA32DC69BBF8}">
  <ds:schemaRefs>
    <ds:schemaRef ds:uri="http://schemas.microsoft.com/sharepoint/v3/contenttype/forms"/>
  </ds:schemaRefs>
</ds:datastoreItem>
</file>

<file path=customXml/itemProps2.xml><?xml version="1.0" encoding="utf-8"?>
<ds:datastoreItem xmlns:ds="http://schemas.openxmlformats.org/officeDocument/2006/customXml" ds:itemID="{E036E777-4060-47DB-8719-31247FA8533D}">
  <ds:schemaRefs>
    <ds:schemaRef ds:uri="http://schemas.openxmlformats.org/package/2006/metadata/core-properties"/>
    <ds:schemaRef ds:uri="http://schemas.microsoft.com/office/2006/documentManagement/types"/>
    <ds:schemaRef ds:uri="http://schemas.microsoft.com/office/infopath/2007/PartnerControls"/>
    <ds:schemaRef ds:uri="a403490e-c7a9-491b-88f4-d72d04c757e5"/>
    <ds:schemaRef ds:uri="b60fd2a7-118e-4b63-b5fa-062dbd460aa6"/>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414E4BB9-EC2D-40C7-B568-6A8850AF86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0fd2a7-118e-4b63-b5fa-062dbd460aa6"/>
    <ds:schemaRef ds:uri="a403490e-c7a9-491b-88f4-d72d04c757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2310</TotalTime>
  <Words>2128</Words>
  <Application>Microsoft Office PowerPoint</Application>
  <PresentationFormat>Widescreen</PresentationFormat>
  <Paragraphs>234</Paragraphs>
  <Slides>16</Slides>
  <Notes>14</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Retrospect</vt:lpstr>
      <vt:lpstr>Using the power of data science for real-time spatial and temporal visualization and modeling of COVID-19</vt:lpstr>
      <vt:lpstr>COVID-19 Background</vt:lpstr>
      <vt:lpstr>Data</vt:lpstr>
      <vt:lpstr>Data</vt:lpstr>
      <vt:lpstr>Data – Confirmed Cases</vt:lpstr>
      <vt:lpstr>Data – Spatial Predictors</vt:lpstr>
      <vt:lpstr>Data – Stay at Home</vt:lpstr>
      <vt:lpstr>Statistical Model</vt:lpstr>
      <vt:lpstr>PowerPoint Presentation</vt:lpstr>
      <vt:lpstr>Computational Details</vt:lpstr>
      <vt:lpstr>Results – Statistical Modeling</vt:lpstr>
      <vt:lpstr>General Highlights of Results</vt:lpstr>
      <vt:lpstr>Conclusions</vt:lpstr>
      <vt:lpstr>Future directions</vt:lpstr>
      <vt:lpstr>Questions?</vt:lpstr>
      <vt:lpstr>Results – Outcome SIR/SMR</vt:lpstr>
    </vt:vector>
  </TitlesOfParts>
  <Company>UNC Wilmington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power of data science for real-time spatial and temporal visualization and modeling of COVID-19</dc:title>
  <dc:creator>Carroll, Rachel M</dc:creator>
  <cp:lastModifiedBy>Carroll, Rachel M</cp:lastModifiedBy>
  <cp:revision>77</cp:revision>
  <dcterms:created xsi:type="dcterms:W3CDTF">2020-06-09T13:14:36Z</dcterms:created>
  <dcterms:modified xsi:type="dcterms:W3CDTF">2020-06-11T15:52:03Z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0x01010062F1426CF1B6DE4982EB5C21959EC1C5</vt:lpwstr>
  </property>
</Properties>
</file>