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9D0F-890B-4FA6-9771-8599BB78133D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E030-9B04-47E5-BCA4-F193A00D97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9D0F-890B-4FA6-9771-8599BB78133D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E030-9B04-47E5-BCA4-F193A00D9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9D0F-890B-4FA6-9771-8599BB78133D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E030-9B04-47E5-BCA4-F193A00D9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9D0F-890B-4FA6-9771-8599BB78133D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E030-9B04-47E5-BCA4-F193A00D9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9D0F-890B-4FA6-9771-8599BB78133D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E030-9B04-47E5-BCA4-F193A00D9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9D0F-890B-4FA6-9771-8599BB78133D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E030-9B04-47E5-BCA4-F193A00D9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9D0F-890B-4FA6-9771-8599BB78133D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E030-9B04-47E5-BCA4-F193A00D9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9D0F-890B-4FA6-9771-8599BB78133D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E030-9B04-47E5-BCA4-F193A00D9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9D0F-890B-4FA6-9771-8599BB78133D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E030-9B04-47E5-BCA4-F193A00D9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9D0F-890B-4FA6-9771-8599BB78133D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E030-9B04-47E5-BCA4-F193A00D97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6649D0F-890B-4FA6-9771-8599BB78133D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36EE030-9B04-47E5-BCA4-F193A00D9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649D0F-890B-4FA6-9771-8599BB78133D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36EE030-9B04-47E5-BCA4-F193A00D9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Microsoft_Word_97_-_2003_Document1.doc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Microsoft_Word_97_-_2003_Document2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Microsoft_Word_97_-_2003_Document3.doc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Microsoft_Word_97_-_2003_Document4.doc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Microsoft_Word_97_-_2003_Document5.doc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wmf"/><Relationship Id="rId4" Type="http://schemas.openxmlformats.org/officeDocument/2006/relationships/oleObject" Target="../embeddings/Microsoft_Word_97_-_2003_Document6.doc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13A25F-4D88-431E-852B-8A4546C9221B}" type="slidenum">
              <a:rPr lang="en-GB"/>
              <a:pPr/>
              <a:t>1</a:t>
            </a:fld>
            <a:endParaRPr lang="en-GB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/>
              <a:t>Kombinatorial</a:t>
            </a:r>
            <a:r>
              <a:rPr lang="en-US" b="1" dirty="0" smtClean="0"/>
              <a:t> - 1</a:t>
            </a:r>
            <a:endParaRPr lang="en-GB" b="1" dirty="0" smtClean="0"/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GB" dirty="0" smtClean="0"/>
          </a:p>
        </p:txBody>
      </p:sp>
      <p:sp>
        <p:nvSpPr>
          <p:cNvPr id="31749" name="TextBox 6"/>
          <p:cNvSpPr txBox="1">
            <a:spLocks noChangeArrowheads="1"/>
          </p:cNvSpPr>
          <p:nvPr/>
        </p:nvSpPr>
        <p:spPr bwMode="auto">
          <a:xfrm>
            <a:off x="928688" y="49291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67B908-0443-425B-907C-094A5D6D418D}" type="slidenum">
              <a:rPr lang="en-GB"/>
              <a:pPr/>
              <a:t>10</a:t>
            </a:fld>
            <a:endParaRPr lang="en-GB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Latihan</a:t>
            </a:r>
            <a:r>
              <a:rPr lang="en-US" sz="4800" dirty="0" smtClean="0"/>
              <a:t>:</a:t>
            </a:r>
            <a:endParaRPr lang="en-US" dirty="0" smtClean="0"/>
          </a:p>
        </p:txBody>
      </p:sp>
      <p:sp>
        <p:nvSpPr>
          <p:cNvPr id="409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3886200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Berapa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genap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2-angka?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(b)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Berapa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ganjil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2-angka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angka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berbeda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Dari 100.000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buah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bulat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positif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berapa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mengandung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tepat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buah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angka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3, 1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buah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angka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4,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buah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angka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5? </a:t>
            </a:r>
            <a:endParaRPr lang="en-US" sz="2800" b="1" dirty="0" smtClean="0">
              <a:latin typeface="Century Gothic" pitchFamily="34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2"/>
            </a:pP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850FA7-9902-467E-A1D2-3FD3A8FA8F7B}" type="slidenum">
              <a:rPr lang="en-GB"/>
              <a:pPr/>
              <a:t>11</a:t>
            </a:fld>
            <a:endParaRPr lang="en-GB"/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304800"/>
            <a:ext cx="7772400" cy="6096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3"/>
            </a:pPr>
            <a:endParaRPr lang="en-US" sz="2400" dirty="0" smtClean="0">
              <a:cs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3"/>
            </a:pPr>
            <a:endParaRPr lang="en-US" sz="2400" dirty="0" smtClean="0">
              <a:cs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3"/>
            </a:pPr>
            <a:endParaRPr lang="en-US" sz="2400" dirty="0" smtClean="0">
              <a:cs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3"/>
            </a:pPr>
            <a:endParaRPr lang="en-US" sz="2400" dirty="0" smtClean="0">
              <a:cs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3"/>
            </a:pPr>
            <a:r>
              <a:rPr lang="en-US" sz="2400" dirty="0" err="1" smtClean="0">
                <a:cs typeface="Times New Roman" pitchFamily="18" charset="0"/>
              </a:rPr>
              <a:t>Tersedia</a:t>
            </a:r>
            <a:r>
              <a:rPr lang="en-US" sz="2400" dirty="0" smtClean="0">
                <a:cs typeface="Times New Roman" pitchFamily="18" charset="0"/>
              </a:rPr>
              <a:t> 6 </a:t>
            </a:r>
            <a:r>
              <a:rPr lang="en-US" sz="2400" dirty="0" err="1" smtClean="0">
                <a:cs typeface="Times New Roman" pitchFamily="18" charset="0"/>
              </a:rPr>
              <a:t>huruf</a:t>
            </a:r>
            <a:r>
              <a:rPr lang="en-US" sz="2400" dirty="0" smtClean="0">
                <a:cs typeface="Times New Roman" pitchFamily="18" charset="0"/>
              </a:rPr>
              <a:t>: </a:t>
            </a:r>
            <a:r>
              <a:rPr lang="en-US" sz="2400" i="1" dirty="0" smtClean="0">
                <a:cs typeface="Times New Roman" pitchFamily="18" charset="0"/>
              </a:rPr>
              <a:t>a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en-US" sz="2400" i="1" dirty="0" smtClean="0">
                <a:cs typeface="Times New Roman" pitchFamily="18" charset="0"/>
              </a:rPr>
              <a:t>b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en-US" sz="2400" i="1" dirty="0" smtClean="0">
                <a:cs typeface="Times New Roman" pitchFamily="18" charset="0"/>
              </a:rPr>
              <a:t>c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en-US" sz="2400" i="1" dirty="0" smtClean="0">
                <a:cs typeface="Times New Roman" pitchFamily="18" charset="0"/>
              </a:rPr>
              <a:t>d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en-US" sz="2400" i="1" dirty="0" smtClean="0">
                <a:cs typeface="Times New Roman" pitchFamily="18" charset="0"/>
              </a:rPr>
              <a:t>e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en-US" sz="2400" i="1" dirty="0" smtClean="0">
                <a:cs typeface="Times New Roman" pitchFamily="18" charset="0"/>
              </a:rPr>
              <a:t>f</a:t>
            </a:r>
            <a:r>
              <a:rPr lang="en-US" sz="2400" dirty="0" smtClean="0">
                <a:cs typeface="Times New Roman" pitchFamily="18" charset="0"/>
              </a:rPr>
              <a:t>. </a:t>
            </a:r>
            <a:r>
              <a:rPr lang="en-US" sz="2400" dirty="0" err="1" smtClean="0">
                <a:cs typeface="Times New Roman" pitchFamily="18" charset="0"/>
              </a:rPr>
              <a:t>Berapa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jumlah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pengurutan</a:t>
            </a:r>
            <a:r>
              <a:rPr lang="en-US" sz="2400" dirty="0" smtClean="0">
                <a:cs typeface="Times New Roman" pitchFamily="18" charset="0"/>
              </a:rPr>
              <a:t> 3 </a:t>
            </a:r>
            <a:r>
              <a:rPr lang="en-US" sz="2400" dirty="0" err="1" smtClean="0">
                <a:cs typeface="Times New Roman" pitchFamily="18" charset="0"/>
              </a:rPr>
              <a:t>huruf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jika</a:t>
            </a:r>
            <a:r>
              <a:rPr lang="en-US" sz="2400" dirty="0" smtClean="0">
                <a:cs typeface="Times New Roman" pitchFamily="18" charset="0"/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	(a) </a:t>
            </a:r>
            <a:r>
              <a:rPr lang="en-US" sz="2400" dirty="0" err="1" smtClean="0">
                <a:cs typeface="Times New Roman" pitchFamily="18" charset="0"/>
              </a:rPr>
              <a:t>tidak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ada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huruf</a:t>
            </a:r>
            <a:r>
              <a:rPr lang="en-US" sz="2400" dirty="0" smtClean="0">
                <a:cs typeface="Times New Roman" pitchFamily="18" charset="0"/>
              </a:rPr>
              <a:t> yang </a:t>
            </a:r>
            <a:r>
              <a:rPr lang="en-US" sz="2400" dirty="0" err="1" smtClean="0">
                <a:cs typeface="Times New Roman" pitchFamily="18" charset="0"/>
              </a:rPr>
              <a:t>diulang</a:t>
            </a:r>
            <a:r>
              <a:rPr lang="en-US" sz="2400" dirty="0" smtClean="0">
                <a:cs typeface="Times New Roman" pitchFamily="18" charset="0"/>
              </a:rPr>
              <a:t>;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	(b) </a:t>
            </a:r>
            <a:r>
              <a:rPr lang="en-US" sz="2400" dirty="0" err="1" smtClean="0">
                <a:cs typeface="Times New Roman" pitchFamily="18" charset="0"/>
              </a:rPr>
              <a:t>boleh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ada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huruf</a:t>
            </a:r>
            <a:r>
              <a:rPr lang="en-US" sz="2400" dirty="0" smtClean="0">
                <a:cs typeface="Times New Roman" pitchFamily="18" charset="0"/>
              </a:rPr>
              <a:t> yang </a:t>
            </a:r>
            <a:r>
              <a:rPr lang="en-US" sz="2400" dirty="0" err="1" smtClean="0">
                <a:cs typeface="Times New Roman" pitchFamily="18" charset="0"/>
              </a:rPr>
              <a:t>berulang</a:t>
            </a:r>
            <a:r>
              <a:rPr lang="en-US" sz="2400" dirty="0" smtClean="0">
                <a:cs typeface="Times New Roman" pitchFamily="18" charset="0"/>
              </a:rPr>
              <a:t>;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	(c) </a:t>
            </a:r>
            <a:r>
              <a:rPr lang="en-US" sz="2400" dirty="0" err="1" smtClean="0">
                <a:cs typeface="Times New Roman" pitchFamily="18" charset="0"/>
              </a:rPr>
              <a:t>tidak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boleh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ada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huruf</a:t>
            </a:r>
            <a:r>
              <a:rPr lang="en-US" sz="2400" dirty="0" smtClean="0">
                <a:cs typeface="Times New Roman" pitchFamily="18" charset="0"/>
              </a:rPr>
              <a:t> yang </a:t>
            </a:r>
            <a:r>
              <a:rPr lang="en-US" sz="2400" dirty="0" err="1" smtClean="0">
                <a:cs typeface="Times New Roman" pitchFamily="18" charset="0"/>
              </a:rPr>
              <a:t>diulang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en-US" sz="2400" dirty="0" err="1" smtClean="0">
                <a:cs typeface="Times New Roman" pitchFamily="18" charset="0"/>
              </a:rPr>
              <a:t>tetapi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huruf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e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harus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ada</a:t>
            </a:r>
            <a:r>
              <a:rPr lang="en-US" sz="2400" dirty="0" smtClean="0">
                <a:cs typeface="Times New Roman" pitchFamily="18" charset="0"/>
              </a:rPr>
              <a:t>;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	(d) </a:t>
            </a:r>
            <a:r>
              <a:rPr lang="en-US" sz="2400" dirty="0" err="1" smtClean="0">
                <a:cs typeface="Times New Roman" pitchFamily="18" charset="0"/>
              </a:rPr>
              <a:t>boleh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ada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huruf</a:t>
            </a:r>
            <a:r>
              <a:rPr lang="en-US" sz="2400" dirty="0" smtClean="0">
                <a:cs typeface="Times New Roman" pitchFamily="18" charset="0"/>
              </a:rPr>
              <a:t> yang </a:t>
            </a:r>
            <a:r>
              <a:rPr lang="en-US" sz="2400" dirty="0" err="1" smtClean="0">
                <a:cs typeface="Times New Roman" pitchFamily="18" charset="0"/>
              </a:rPr>
              <a:t>berulang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en-US" sz="2400" dirty="0" err="1" smtClean="0">
                <a:cs typeface="Times New Roman" pitchFamily="18" charset="0"/>
              </a:rPr>
              <a:t>huruf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e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harus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ada</a:t>
            </a:r>
            <a:endParaRPr lang="en-US" sz="2400" dirty="0" smtClean="0">
              <a:cs typeface="Times New Roman" pitchFamily="18" charset="0"/>
            </a:endParaRP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AutoNum type="arabicPeriod" startAt="4"/>
            </a:pPr>
            <a:endParaRPr lang="en-US" sz="2400" dirty="0" smtClean="0">
              <a:cs typeface="Times New Roman" pitchFamily="18" charset="0"/>
            </a:endParaRP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AutoNum type="arabicPeriod" startAt="4"/>
            </a:pPr>
            <a:r>
              <a:rPr lang="en-US" sz="2400" dirty="0" err="1" smtClean="0">
                <a:cs typeface="Times New Roman" pitchFamily="18" charset="0"/>
              </a:rPr>
              <a:t>Tentukan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banyak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cara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pengaturan</a:t>
            </a:r>
            <a:r>
              <a:rPr lang="en-US" sz="2400" dirty="0" smtClean="0">
                <a:cs typeface="Times New Roman" pitchFamily="18" charset="0"/>
              </a:rPr>
              <a:t> agar 3 </a:t>
            </a:r>
            <a:r>
              <a:rPr lang="en-US" sz="2400" dirty="0" err="1" smtClean="0">
                <a:cs typeface="Times New Roman" pitchFamily="18" charset="0"/>
              </a:rPr>
              <a:t>orang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mahasiswa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Jurusan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Teknik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Informatika</a:t>
            </a:r>
            <a:r>
              <a:rPr lang="en-US" sz="2400" dirty="0" smtClean="0">
                <a:cs typeface="Times New Roman" pitchFamily="18" charset="0"/>
              </a:rPr>
              <a:t> (IF), 4  </a:t>
            </a:r>
            <a:r>
              <a:rPr lang="en-US" sz="2400" dirty="0" err="1" smtClean="0">
                <a:cs typeface="Times New Roman" pitchFamily="18" charset="0"/>
              </a:rPr>
              <a:t>orang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mahasiswa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Teknik</a:t>
            </a:r>
            <a:r>
              <a:rPr lang="en-US" sz="2400" dirty="0" smtClean="0">
                <a:cs typeface="Times New Roman" pitchFamily="18" charset="0"/>
              </a:rPr>
              <a:t> Kimia (TK), 4 </a:t>
            </a:r>
            <a:r>
              <a:rPr lang="en-US" sz="2400" dirty="0" err="1" smtClean="0">
                <a:cs typeface="Times New Roman" pitchFamily="18" charset="0"/>
              </a:rPr>
              <a:t>orang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mahasiswa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Teknik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Geologi</a:t>
            </a:r>
            <a:r>
              <a:rPr lang="en-US" sz="2400" dirty="0" smtClean="0">
                <a:cs typeface="Times New Roman" pitchFamily="18" charset="0"/>
              </a:rPr>
              <a:t> (GL), </a:t>
            </a:r>
            <a:r>
              <a:rPr lang="en-US" sz="2400" dirty="0" err="1" smtClean="0">
                <a:cs typeface="Times New Roman" pitchFamily="18" charset="0"/>
              </a:rPr>
              <a:t>dan</a:t>
            </a:r>
            <a:r>
              <a:rPr lang="en-US" sz="2400" dirty="0" smtClean="0">
                <a:cs typeface="Times New Roman" pitchFamily="18" charset="0"/>
              </a:rPr>
              <a:t> 2 </a:t>
            </a:r>
            <a:r>
              <a:rPr lang="en-US" sz="2400" dirty="0" err="1" smtClean="0">
                <a:cs typeface="Times New Roman" pitchFamily="18" charset="0"/>
              </a:rPr>
              <a:t>orang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mahasiswa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Farmasi</a:t>
            </a:r>
            <a:r>
              <a:rPr lang="en-US" sz="2400" dirty="0" smtClean="0">
                <a:cs typeface="Times New Roman" pitchFamily="18" charset="0"/>
              </a:rPr>
              <a:t> (FA) </a:t>
            </a:r>
            <a:r>
              <a:rPr lang="en-US" sz="2400" dirty="0" err="1" smtClean="0">
                <a:cs typeface="Times New Roman" pitchFamily="18" charset="0"/>
              </a:rPr>
              <a:t>dapat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duduk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dalam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satu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baris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sehingga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mereka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dari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departemen</a:t>
            </a:r>
            <a:r>
              <a:rPr lang="en-US" sz="2400" dirty="0" smtClean="0">
                <a:cs typeface="Times New Roman" pitchFamily="18" charset="0"/>
              </a:rPr>
              <a:t> yang </a:t>
            </a:r>
            <a:r>
              <a:rPr lang="en-US" sz="2400" dirty="0" err="1" smtClean="0">
                <a:cs typeface="Times New Roman" pitchFamily="18" charset="0"/>
              </a:rPr>
              <a:t>sama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duduk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berdampingan</a:t>
            </a:r>
            <a:r>
              <a:rPr lang="en-US" sz="2400" dirty="0" smtClean="0">
                <a:cs typeface="Times New Roman" pitchFamily="18" charset="0"/>
              </a:rPr>
              <a:t>?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9318D4-DDEF-45EA-95BE-34AEB7F03895}" type="slidenum">
              <a:rPr lang="en-GB"/>
              <a:pPr/>
              <a:t>12</a:t>
            </a:fld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smtClean="0">
                <a:latin typeface="Times New Roman" pitchFamily="18" charset="0"/>
                <a:cs typeface="Times New Roman" pitchFamily="18" charset="0"/>
              </a:rPr>
              <a:t>Prinsip Inklusi-Eksklusi</a:t>
            </a:r>
            <a:endParaRPr lang="en-GB" b="1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381000" y="1630362"/>
          <a:ext cx="8229600" cy="522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Document" r:id="rId4" imgW="5486400" imgH="3484800" progId="Word.Document.8">
                  <p:embed/>
                </p:oleObj>
              </mc:Choice>
              <mc:Fallback>
                <p:oleObj name="Document" r:id="rId4" imgW="5486400" imgH="34848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30362"/>
                        <a:ext cx="8229600" cy="522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3C7143-5790-4E14-AD55-FB0DD4533C35}" type="slidenum">
              <a:rPr lang="en-GB"/>
              <a:pPr/>
              <a:t>13</a:t>
            </a:fld>
            <a:endParaRPr lang="en-GB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Times New Roman" pitchFamily="18" charset="0"/>
                <a:cs typeface="Times New Roman" pitchFamily="18" charset="0"/>
              </a:rPr>
              <a:t>Permutasi</a:t>
            </a:r>
            <a:endParaRPr lang="en-GB" b="1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457200" y="1447800"/>
          <a:ext cx="8458200" cy="379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Document" r:id="rId4" imgW="5715000" imgH="2561400" progId="Word.Document.8">
                  <p:embed/>
                </p:oleObj>
              </mc:Choice>
              <mc:Fallback>
                <p:oleObj name="Document" r:id="rId4" imgW="5715000" imgH="25614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47800"/>
                        <a:ext cx="8458200" cy="379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CB4C68-6D52-4DF6-A680-5B53C8B852AF}" type="slidenum">
              <a:rPr lang="en-GB"/>
              <a:pPr/>
              <a:t>14</a:t>
            </a:fld>
            <a:endParaRPr lang="en-GB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533400" y="1420587"/>
          <a:ext cx="8153400" cy="543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Document" r:id="rId4" imgW="5486400" imgH="4661640" progId="Word.Document.8">
                  <p:embed/>
                </p:oleObj>
              </mc:Choice>
              <mc:Fallback>
                <p:oleObj name="Document" r:id="rId4" imgW="5486400" imgH="46616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20587"/>
                        <a:ext cx="8153400" cy="543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94C515-780A-484E-BDE2-ADB49014D07F}" type="slidenum">
              <a:rPr lang="en-GB"/>
              <a:pPr/>
              <a:t>15</a:t>
            </a:fld>
            <a:endParaRPr lang="en-GB"/>
          </a:p>
        </p:txBody>
      </p:sp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534400" cy="5867400"/>
          </a:xfrm>
        </p:spPr>
        <p:txBody>
          <a:bodyPr/>
          <a:lstStyle/>
          <a:p>
            <a:pPr algn="just" eaLnBrk="1" hangingPunct="1"/>
            <a:endParaRPr lang="en-US" sz="2400" b="1" dirty="0" smtClean="0">
              <a:cs typeface="Times New Roman" pitchFamily="18" charset="0"/>
            </a:endParaRPr>
          </a:p>
          <a:p>
            <a:pPr algn="just" eaLnBrk="1" hangingPunct="1"/>
            <a:endParaRPr lang="en-US" sz="2400" b="1" dirty="0" smtClean="0">
              <a:cs typeface="Times New Roman" pitchFamily="18" charset="0"/>
            </a:endParaRPr>
          </a:p>
          <a:p>
            <a:pPr algn="just" eaLnBrk="1" hangingPunct="1"/>
            <a:endParaRPr lang="en-US" sz="2400" b="1" dirty="0" smtClean="0">
              <a:cs typeface="Times New Roman" pitchFamily="18" charset="0"/>
            </a:endParaRPr>
          </a:p>
          <a:p>
            <a:pPr algn="just" eaLnBrk="1" hangingPunct="1"/>
            <a:r>
              <a:rPr lang="en-US" sz="2400" b="1" dirty="0" err="1" smtClean="0">
                <a:cs typeface="Times New Roman" pitchFamily="18" charset="0"/>
              </a:rPr>
              <a:t>Definisi</a:t>
            </a:r>
            <a:r>
              <a:rPr lang="en-US" sz="2400" dirty="0" smtClean="0">
                <a:cs typeface="Times New Roman" pitchFamily="18" charset="0"/>
              </a:rPr>
              <a:t>: </a:t>
            </a:r>
            <a:r>
              <a:rPr lang="en-US" sz="2400" dirty="0" err="1" smtClean="0">
                <a:cs typeface="Times New Roman" pitchFamily="18" charset="0"/>
              </a:rPr>
              <a:t>Permutasi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adalah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jumlah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urutan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berbeda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dari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pengaturan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objek-objek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algn="just" eaLnBrk="1" hangingPunct="1"/>
            <a:r>
              <a:rPr lang="en-AU" sz="2400" dirty="0" err="1" smtClean="0">
                <a:cs typeface="Times New Roman" pitchFamily="18" charset="0"/>
              </a:rPr>
              <a:t>Permutasi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merupakan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bentuk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khusus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aplikasi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kaidah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perkalian</a:t>
            </a:r>
            <a:r>
              <a:rPr lang="en-AU" sz="2400" dirty="0" smtClean="0">
                <a:cs typeface="Times New Roman" pitchFamily="18" charset="0"/>
              </a:rPr>
              <a:t>. </a:t>
            </a:r>
          </a:p>
          <a:p>
            <a:pPr algn="just" eaLnBrk="1" hangingPunct="1"/>
            <a:r>
              <a:rPr lang="en-AU" sz="2400" dirty="0" err="1" smtClean="0">
                <a:cs typeface="Times New Roman" pitchFamily="18" charset="0"/>
              </a:rPr>
              <a:t>Misalkan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jumlah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objek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adalah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i="1" dirty="0" smtClean="0">
                <a:cs typeface="Times New Roman" pitchFamily="18" charset="0"/>
              </a:rPr>
              <a:t>n</a:t>
            </a:r>
            <a:r>
              <a:rPr lang="en-AU" sz="2400" dirty="0" smtClean="0">
                <a:cs typeface="Times New Roman" pitchFamily="18" charset="0"/>
              </a:rPr>
              <a:t>, </a:t>
            </a:r>
            <a:r>
              <a:rPr lang="en-AU" sz="2400" dirty="0" err="1" smtClean="0">
                <a:cs typeface="Times New Roman" pitchFamily="18" charset="0"/>
              </a:rPr>
              <a:t>maka</a:t>
            </a:r>
            <a:r>
              <a:rPr lang="en-AU" sz="2400" dirty="0" smtClean="0">
                <a:cs typeface="Times New Roman" pitchFamily="18" charset="0"/>
              </a:rPr>
              <a:t> </a:t>
            </a:r>
          </a:p>
          <a:p>
            <a:pPr algn="just" eaLnBrk="1" hangingPunct="1">
              <a:buFont typeface="Wingdings" pitchFamily="2" charset="2"/>
              <a:buChar char="ü"/>
            </a:pPr>
            <a:r>
              <a:rPr lang="en-AU" sz="2400" dirty="0" smtClean="0">
                <a:cs typeface="Times New Roman" pitchFamily="18" charset="0"/>
              </a:rPr>
              <a:t> </a:t>
            </a:r>
            <a:r>
              <a:rPr lang="en-AU" sz="2400" dirty="0" err="1" smtClean="0">
                <a:cs typeface="Times New Roman" pitchFamily="18" charset="0"/>
              </a:rPr>
              <a:t>urutan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pertama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dipilih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dari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i="1" dirty="0" smtClean="0">
                <a:cs typeface="Times New Roman" pitchFamily="18" charset="0"/>
              </a:rPr>
              <a:t>n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objek</a:t>
            </a:r>
            <a:r>
              <a:rPr lang="en-AU" sz="2400" dirty="0" smtClean="0">
                <a:cs typeface="Times New Roman" pitchFamily="18" charset="0"/>
              </a:rPr>
              <a:t>, </a:t>
            </a:r>
          </a:p>
          <a:p>
            <a:pPr algn="just" eaLnBrk="1" hangingPunct="1">
              <a:buFont typeface="Wingdings" pitchFamily="2" charset="2"/>
              <a:buChar char="ü"/>
            </a:pP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urutan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kedua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dipilih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dari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i="1" dirty="0" smtClean="0">
                <a:cs typeface="Times New Roman" pitchFamily="18" charset="0"/>
              </a:rPr>
              <a:t>n</a:t>
            </a:r>
            <a:r>
              <a:rPr lang="en-AU" sz="2400" dirty="0" smtClean="0">
                <a:cs typeface="Times New Roman" pitchFamily="18" charset="0"/>
              </a:rPr>
              <a:t> – 1 </a:t>
            </a:r>
            <a:r>
              <a:rPr lang="en-AU" sz="2400" dirty="0" err="1" smtClean="0">
                <a:cs typeface="Times New Roman" pitchFamily="18" charset="0"/>
              </a:rPr>
              <a:t>objek</a:t>
            </a:r>
            <a:r>
              <a:rPr lang="en-AU" sz="2400" dirty="0" smtClean="0">
                <a:cs typeface="Times New Roman" pitchFamily="18" charset="0"/>
              </a:rPr>
              <a:t>, </a:t>
            </a:r>
          </a:p>
          <a:p>
            <a:pPr algn="just" eaLnBrk="1" hangingPunct="1">
              <a:buFont typeface="Wingdings" pitchFamily="2" charset="2"/>
              <a:buChar char="ü"/>
            </a:pP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urutan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ketiga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dipilih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dari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i="1" dirty="0" smtClean="0">
                <a:cs typeface="Times New Roman" pitchFamily="18" charset="0"/>
              </a:rPr>
              <a:t>n</a:t>
            </a:r>
            <a:r>
              <a:rPr lang="en-AU" sz="2400" dirty="0" smtClean="0">
                <a:cs typeface="Times New Roman" pitchFamily="18" charset="0"/>
              </a:rPr>
              <a:t> – 2 </a:t>
            </a:r>
            <a:r>
              <a:rPr lang="en-AU" sz="2400" dirty="0" err="1" smtClean="0">
                <a:cs typeface="Times New Roman" pitchFamily="18" charset="0"/>
              </a:rPr>
              <a:t>objek</a:t>
            </a:r>
            <a:r>
              <a:rPr lang="en-AU" sz="2400" dirty="0" smtClean="0">
                <a:cs typeface="Times New Roman" pitchFamily="18" charset="0"/>
              </a:rPr>
              <a:t>, </a:t>
            </a:r>
          </a:p>
          <a:p>
            <a:pPr algn="just" eaLnBrk="1" hangingPunct="1">
              <a:buFont typeface="Wingdings" pitchFamily="2" charset="2"/>
              <a:buChar char="ü"/>
            </a:pPr>
            <a:r>
              <a:rPr lang="en-AU" sz="2400" dirty="0" smtClean="0">
                <a:cs typeface="Times New Roman" pitchFamily="18" charset="0"/>
              </a:rPr>
              <a:t>…</a:t>
            </a:r>
          </a:p>
          <a:p>
            <a:pPr algn="just" eaLnBrk="1" hangingPunct="1">
              <a:buFont typeface="Wingdings" pitchFamily="2" charset="2"/>
              <a:buChar char="ü"/>
            </a:pPr>
            <a:r>
              <a:rPr lang="en-AU" sz="2400" dirty="0" err="1" smtClean="0">
                <a:cs typeface="Times New Roman" pitchFamily="18" charset="0"/>
              </a:rPr>
              <a:t>urutan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terakhir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dipilih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dari</a:t>
            </a:r>
            <a:r>
              <a:rPr lang="en-AU" sz="2400" dirty="0" smtClean="0">
                <a:cs typeface="Times New Roman" pitchFamily="18" charset="0"/>
              </a:rPr>
              <a:t> 1 </a:t>
            </a:r>
            <a:r>
              <a:rPr lang="en-AU" sz="2400" dirty="0" err="1" smtClean="0">
                <a:cs typeface="Times New Roman" pitchFamily="18" charset="0"/>
              </a:rPr>
              <a:t>objek</a:t>
            </a:r>
            <a:r>
              <a:rPr lang="en-AU" sz="2400" dirty="0" smtClean="0">
                <a:cs typeface="Times New Roman" pitchFamily="18" charset="0"/>
              </a:rPr>
              <a:t> yang </a:t>
            </a:r>
            <a:r>
              <a:rPr lang="en-AU" sz="2400" dirty="0" err="1" smtClean="0">
                <a:cs typeface="Times New Roman" pitchFamily="18" charset="0"/>
              </a:rPr>
              <a:t>tersisa</a:t>
            </a:r>
            <a:r>
              <a:rPr lang="en-AU" sz="2400" dirty="0" smtClean="0">
                <a:cs typeface="Times New Roman" pitchFamily="18" charset="0"/>
              </a:rPr>
              <a:t>.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AU" sz="2400" dirty="0" smtClean="0">
                <a:cs typeface="Times New Roman" pitchFamily="18" charset="0"/>
              </a:rPr>
              <a:t> 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AU" sz="2400" dirty="0" smtClean="0">
                <a:cs typeface="Times New Roman" pitchFamily="18" charset="0"/>
              </a:rPr>
              <a:t>	</a:t>
            </a:r>
            <a:r>
              <a:rPr lang="en-AU" sz="2400" dirty="0" err="1" smtClean="0">
                <a:cs typeface="Times New Roman" pitchFamily="18" charset="0"/>
              </a:rPr>
              <a:t>Menurut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kaidah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perkalian</a:t>
            </a:r>
            <a:r>
              <a:rPr lang="en-AU" sz="2400" dirty="0" smtClean="0">
                <a:cs typeface="Times New Roman" pitchFamily="18" charset="0"/>
              </a:rPr>
              <a:t>, </a:t>
            </a:r>
            <a:r>
              <a:rPr lang="en-AU" sz="2400" dirty="0" err="1" smtClean="0">
                <a:cs typeface="Times New Roman" pitchFamily="18" charset="0"/>
              </a:rPr>
              <a:t>permutasi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dari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i="1" dirty="0" smtClean="0">
                <a:cs typeface="Times New Roman" pitchFamily="18" charset="0"/>
              </a:rPr>
              <a:t>n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objek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adalah</a:t>
            </a:r>
            <a:endParaRPr lang="en-AU" sz="2400" dirty="0" smtClean="0"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AU" sz="2400" dirty="0" smtClean="0">
                <a:cs typeface="Times New Roman" pitchFamily="18" charset="0"/>
              </a:rPr>
              <a:t>	</a:t>
            </a:r>
            <a:r>
              <a:rPr lang="en-US" sz="2400" dirty="0" smtClean="0">
                <a:cs typeface="Times New Roman" pitchFamily="18" charset="0"/>
              </a:rPr>
              <a:t>		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(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 – 1) (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 – 2) … (2)(1) = 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!</a:t>
            </a: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7AFEC9-A08B-4B27-A467-BABBE0EDE3C7}" type="slidenum">
              <a:rPr lang="en-GB"/>
              <a:pPr/>
              <a:t>16</a:t>
            </a:fld>
            <a:endParaRPr lang="en-GB"/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876800"/>
          </a:xfrm>
        </p:spPr>
        <p:txBody>
          <a:bodyPr/>
          <a:lstStyle/>
          <a:p>
            <a:pPr eaLnBrk="1" hangingPunct="1"/>
            <a:r>
              <a:rPr lang="en-US" sz="2800" b="1" smtClean="0">
                <a:cs typeface="Times New Roman" pitchFamily="18" charset="0"/>
              </a:rPr>
              <a:t>Contoh 6.</a:t>
            </a:r>
            <a:r>
              <a:rPr lang="en-US" sz="2800" smtClean="0">
                <a:cs typeface="Times New Roman" pitchFamily="18" charset="0"/>
              </a:rPr>
              <a:t> Berapa banyak “kata” yang terbentuk dari kata “HAPUS”?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cs typeface="Times New Roman" pitchFamily="18" charset="0"/>
              </a:rPr>
              <a:t>	</a:t>
            </a:r>
            <a:r>
              <a:rPr lang="en-US" sz="2800" u="sng" smtClean="0">
                <a:cs typeface="Times New Roman" pitchFamily="18" charset="0"/>
              </a:rPr>
              <a:t>Penyelesaian</a:t>
            </a:r>
            <a:r>
              <a:rPr lang="en-US" sz="280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cs typeface="Times New Roman" pitchFamily="18" charset="0"/>
              </a:rPr>
              <a:t>	Cara 1: (5)(4)(3)(2)(1) = 120 buah kata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cs typeface="Times New Roman" pitchFamily="18" charset="0"/>
              </a:rPr>
              <a:t>	Cara 2: </a:t>
            </a:r>
            <a:r>
              <a:rPr lang="en-US" sz="2800" i="1" smtClean="0">
                <a:cs typeface="Times New Roman" pitchFamily="18" charset="0"/>
              </a:rPr>
              <a:t>P</a:t>
            </a:r>
            <a:r>
              <a:rPr lang="en-US" sz="2800" smtClean="0">
                <a:cs typeface="Times New Roman" pitchFamily="18" charset="0"/>
              </a:rPr>
              <a:t>(5, 5) = 5! = 120 buah kata</a:t>
            </a:r>
          </a:p>
          <a:p>
            <a:pPr eaLnBrk="1" hangingPunct="1">
              <a:buFont typeface="Wingdings" pitchFamily="2" charset="2"/>
              <a:buNone/>
            </a:pPr>
            <a:endParaRPr lang="en-US" sz="2800" smtClean="0">
              <a:cs typeface="Times New Roman" pitchFamily="18" charset="0"/>
            </a:endParaRPr>
          </a:p>
          <a:p>
            <a:pPr eaLnBrk="1" hangingPunct="1"/>
            <a:r>
              <a:rPr lang="en-US" sz="2800" b="1" smtClean="0">
                <a:cs typeface="Times New Roman" pitchFamily="18" charset="0"/>
              </a:rPr>
              <a:t>Contoh 7.</a:t>
            </a:r>
            <a:r>
              <a:rPr lang="en-US" sz="2800" smtClean="0">
                <a:cs typeface="Times New Roman" pitchFamily="18" charset="0"/>
              </a:rPr>
              <a:t> Berapa banyak cara mengurutkan nama 25 orang mahasiswa?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cs typeface="Times New Roman" pitchFamily="18" charset="0"/>
              </a:rPr>
              <a:t>	</a:t>
            </a:r>
            <a:r>
              <a:rPr lang="en-US" sz="2800" u="sng" smtClean="0">
                <a:cs typeface="Times New Roman" pitchFamily="18" charset="0"/>
              </a:rPr>
              <a:t>Penyelesaian</a:t>
            </a:r>
            <a:r>
              <a:rPr lang="en-US" sz="2800" smtClean="0">
                <a:cs typeface="Times New Roman" pitchFamily="18" charset="0"/>
              </a:rPr>
              <a:t>: </a:t>
            </a:r>
            <a:r>
              <a:rPr lang="en-US" sz="2800" i="1" smtClean="0">
                <a:cs typeface="Times New Roman" pitchFamily="18" charset="0"/>
              </a:rPr>
              <a:t>P</a:t>
            </a:r>
            <a:r>
              <a:rPr lang="en-US" sz="2800" smtClean="0">
                <a:cs typeface="Times New Roman" pitchFamily="18" charset="0"/>
              </a:rPr>
              <a:t>(25, 25) = 25!		</a:t>
            </a:r>
            <a:r>
              <a:rPr lang="en-GB" sz="2800" smtClean="0">
                <a:cs typeface="Times New Roman" pitchFamily="18" charset="0"/>
              </a:rPr>
              <a:t> </a:t>
            </a:r>
            <a:r>
              <a:rPr lang="en-US" sz="2800" smtClean="0">
                <a:cs typeface="Times New Roman" pitchFamily="18" charset="0"/>
              </a:rPr>
              <a:t>	</a:t>
            </a:r>
            <a:r>
              <a:rPr lang="en-GB" sz="2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498D0A-A9B9-4B17-986C-35C0F8296117}" type="slidenum">
              <a:rPr lang="en-GB"/>
              <a:pPr/>
              <a:t>17</a:t>
            </a:fld>
            <a:endParaRPr lang="en-GB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sz="4000" b="1" dirty="0" err="1" smtClean="0">
                <a:cs typeface="Times New Roman" pitchFamily="18" charset="0"/>
              </a:rPr>
              <a:t>Permutasi</a:t>
            </a:r>
            <a:r>
              <a:rPr lang="en-US" sz="4000" b="1" dirty="0" smtClean="0">
                <a:cs typeface="Times New Roman" pitchFamily="18" charset="0"/>
              </a:rPr>
              <a:t> </a:t>
            </a:r>
            <a:r>
              <a:rPr lang="en-US" sz="4000" b="1" i="1" dirty="0" smtClean="0">
                <a:cs typeface="Times New Roman" pitchFamily="18" charset="0"/>
              </a:rPr>
              <a:t>r</a:t>
            </a:r>
            <a:r>
              <a:rPr lang="en-US" sz="4000" b="1" dirty="0" smtClean="0">
                <a:cs typeface="Times New Roman" pitchFamily="18" charset="0"/>
              </a:rPr>
              <a:t> </a:t>
            </a:r>
            <a:r>
              <a:rPr lang="en-US" sz="4000" b="1" dirty="0" err="1" smtClean="0">
                <a:cs typeface="Times New Roman" pitchFamily="18" charset="0"/>
              </a:rPr>
              <a:t>dari</a:t>
            </a:r>
            <a:r>
              <a:rPr lang="en-US" sz="4000" b="1" dirty="0" smtClean="0">
                <a:cs typeface="Times New Roman" pitchFamily="18" charset="0"/>
              </a:rPr>
              <a:t> </a:t>
            </a:r>
            <a:r>
              <a:rPr lang="en-US" sz="4000" b="1" i="1" dirty="0" smtClean="0">
                <a:cs typeface="Times New Roman" pitchFamily="18" charset="0"/>
              </a:rPr>
              <a:t>n</a:t>
            </a:r>
            <a:r>
              <a:rPr lang="en-US" sz="4000" b="1" dirty="0" smtClean="0">
                <a:cs typeface="Times New Roman" pitchFamily="18" charset="0"/>
              </a:rPr>
              <a:t> </a:t>
            </a:r>
            <a:r>
              <a:rPr lang="en-US" sz="4000" b="1" dirty="0" err="1" smtClean="0">
                <a:cs typeface="Times New Roman" pitchFamily="18" charset="0"/>
              </a:rPr>
              <a:t>elemen</a:t>
            </a:r>
            <a:endParaRPr lang="en-GB" sz="4000" dirty="0" smtClean="0">
              <a:cs typeface="Times New Roman" pitchFamily="18" charset="0"/>
            </a:endParaRP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endParaRPr lang="en-US" sz="1800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1800" dirty="0" err="1" smtClean="0">
                <a:cs typeface="Times New Roman" pitchFamily="18" charset="0"/>
              </a:rPr>
              <a:t>Ada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enam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buah</a:t>
            </a:r>
            <a:r>
              <a:rPr lang="en-US" sz="1800" dirty="0" smtClean="0">
                <a:cs typeface="Times New Roman" pitchFamily="18" charset="0"/>
              </a:rPr>
              <a:t> bola yang </a:t>
            </a:r>
            <a:r>
              <a:rPr lang="en-US" sz="1800" dirty="0" err="1" smtClean="0">
                <a:cs typeface="Times New Roman" pitchFamily="18" charset="0"/>
              </a:rPr>
              <a:t>berbeda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warnanya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dan</a:t>
            </a:r>
            <a:r>
              <a:rPr lang="en-US" sz="1800" dirty="0" smtClean="0">
                <a:cs typeface="Times New Roman" pitchFamily="18" charset="0"/>
              </a:rPr>
              <a:t> 3 </a:t>
            </a:r>
            <a:r>
              <a:rPr lang="en-US" sz="1800" dirty="0" err="1" smtClean="0">
                <a:cs typeface="Times New Roman" pitchFamily="18" charset="0"/>
              </a:rPr>
              <a:t>buah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kotak</a:t>
            </a:r>
            <a:r>
              <a:rPr lang="en-US" sz="1800" dirty="0" smtClean="0">
                <a:cs typeface="Times New Roman" pitchFamily="18" charset="0"/>
              </a:rPr>
              <a:t>.  </a:t>
            </a:r>
            <a:r>
              <a:rPr lang="en-US" sz="1800" dirty="0" err="1" smtClean="0">
                <a:cs typeface="Times New Roman" pitchFamily="18" charset="0"/>
              </a:rPr>
              <a:t>Masing-masing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kotak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hanya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boleh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diisi</a:t>
            </a:r>
            <a:r>
              <a:rPr lang="en-US" sz="1800" dirty="0" smtClean="0">
                <a:cs typeface="Times New Roman" pitchFamily="18" charset="0"/>
              </a:rPr>
              <a:t> 1 </a:t>
            </a:r>
            <a:r>
              <a:rPr lang="en-US" sz="1800" dirty="0" err="1" smtClean="0">
                <a:cs typeface="Times New Roman" pitchFamily="18" charset="0"/>
              </a:rPr>
              <a:t>buah</a:t>
            </a:r>
            <a:r>
              <a:rPr lang="en-US" sz="1800" dirty="0" smtClean="0">
                <a:cs typeface="Times New Roman" pitchFamily="18" charset="0"/>
              </a:rPr>
              <a:t> bola. </a:t>
            </a:r>
            <a:r>
              <a:rPr lang="en-US" sz="1800" dirty="0" err="1" smtClean="0">
                <a:cs typeface="Times New Roman" pitchFamily="18" charset="0"/>
              </a:rPr>
              <a:t>Berapa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jumlah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urutan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berbeda</a:t>
            </a:r>
            <a:r>
              <a:rPr lang="en-US" sz="1800" dirty="0" smtClean="0">
                <a:cs typeface="Times New Roman" pitchFamily="18" charset="0"/>
              </a:rPr>
              <a:t> yang </a:t>
            </a:r>
            <a:r>
              <a:rPr lang="en-US" sz="1800" dirty="0" err="1" smtClean="0">
                <a:cs typeface="Times New Roman" pitchFamily="18" charset="0"/>
              </a:rPr>
              <a:t>mungkin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dibuat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dari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penempatan</a:t>
            </a:r>
            <a:r>
              <a:rPr lang="en-US" sz="1800" dirty="0" smtClean="0">
                <a:cs typeface="Times New Roman" pitchFamily="18" charset="0"/>
              </a:rPr>
              <a:t> bola </a:t>
            </a:r>
            <a:r>
              <a:rPr lang="en-US" sz="1800" dirty="0" err="1" smtClean="0">
                <a:cs typeface="Times New Roman" pitchFamily="18" charset="0"/>
              </a:rPr>
              <a:t>ke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dalam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kotak-kotak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tersebut</a:t>
            </a:r>
            <a:r>
              <a:rPr lang="en-US" sz="1800" dirty="0" smtClean="0">
                <a:cs typeface="Times New Roman" pitchFamily="18" charset="0"/>
              </a:rPr>
              <a:t>?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AU" sz="1800" u="sng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sz="1800" u="sng" dirty="0" err="1" smtClean="0">
                <a:cs typeface="Times New Roman" pitchFamily="18" charset="0"/>
              </a:rPr>
              <a:t>Penyelesaian</a:t>
            </a:r>
            <a:r>
              <a:rPr lang="en-AU" sz="1800" dirty="0" smtClean="0">
                <a:cs typeface="Times New Roman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kotak</a:t>
            </a:r>
            <a:r>
              <a:rPr lang="en-US" sz="1800" dirty="0" smtClean="0">
                <a:cs typeface="Times New Roman" pitchFamily="18" charset="0"/>
              </a:rPr>
              <a:t> 1 </a:t>
            </a:r>
            <a:r>
              <a:rPr lang="en-US" sz="1800" dirty="0" err="1" smtClean="0">
                <a:cs typeface="Times New Roman" pitchFamily="18" charset="0"/>
              </a:rPr>
              <a:t>dapat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diisi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oleh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salah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satu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dari</a:t>
            </a:r>
            <a:r>
              <a:rPr lang="en-US" sz="1800" dirty="0" smtClean="0">
                <a:cs typeface="Times New Roman" pitchFamily="18" charset="0"/>
              </a:rPr>
              <a:t> 6 bola  (</a:t>
            </a:r>
            <a:r>
              <a:rPr lang="en-US" sz="1800" dirty="0" err="1" smtClean="0">
                <a:cs typeface="Times New Roman" pitchFamily="18" charset="0"/>
              </a:rPr>
              <a:t>ada</a:t>
            </a:r>
            <a:r>
              <a:rPr lang="en-US" sz="1800" dirty="0" smtClean="0">
                <a:cs typeface="Times New Roman" pitchFamily="18" charset="0"/>
              </a:rPr>
              <a:t> 6 </a:t>
            </a:r>
            <a:r>
              <a:rPr lang="en-US" sz="1800" dirty="0" err="1" smtClean="0">
                <a:cs typeface="Times New Roman" pitchFamily="18" charset="0"/>
              </a:rPr>
              <a:t>pilihan</a:t>
            </a:r>
            <a:r>
              <a:rPr lang="en-US" sz="1800" dirty="0" smtClean="0">
                <a:cs typeface="Times New Roman" pitchFamily="18" charset="0"/>
              </a:rPr>
              <a:t>);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sz="1800" dirty="0" smtClean="0">
                <a:cs typeface="Times New Roman" pitchFamily="18" charset="0"/>
              </a:rPr>
              <a:t>   </a:t>
            </a:r>
            <a:r>
              <a:rPr lang="en-AU" sz="1800" dirty="0" err="1" smtClean="0">
                <a:cs typeface="Times New Roman" pitchFamily="18" charset="0"/>
              </a:rPr>
              <a:t>kotak</a:t>
            </a:r>
            <a:r>
              <a:rPr lang="en-AU" sz="1800" dirty="0" smtClean="0">
                <a:cs typeface="Times New Roman" pitchFamily="18" charset="0"/>
              </a:rPr>
              <a:t> 2 </a:t>
            </a:r>
            <a:r>
              <a:rPr lang="en-AU" sz="1800" dirty="0" err="1" smtClean="0">
                <a:cs typeface="Times New Roman" pitchFamily="18" charset="0"/>
              </a:rPr>
              <a:t>dapat</a:t>
            </a:r>
            <a:r>
              <a:rPr lang="en-AU" sz="1800" dirty="0" smtClean="0">
                <a:cs typeface="Times New Roman" pitchFamily="18" charset="0"/>
              </a:rPr>
              <a:t> </a:t>
            </a:r>
            <a:r>
              <a:rPr lang="en-AU" sz="1800" dirty="0" err="1" smtClean="0">
                <a:cs typeface="Times New Roman" pitchFamily="18" charset="0"/>
              </a:rPr>
              <a:t>diisi</a:t>
            </a:r>
            <a:r>
              <a:rPr lang="en-AU" sz="1800" dirty="0" smtClean="0">
                <a:cs typeface="Times New Roman" pitchFamily="18" charset="0"/>
              </a:rPr>
              <a:t> </a:t>
            </a:r>
            <a:r>
              <a:rPr lang="en-AU" sz="1800" dirty="0" err="1" smtClean="0">
                <a:cs typeface="Times New Roman" pitchFamily="18" charset="0"/>
              </a:rPr>
              <a:t>oleh</a:t>
            </a:r>
            <a:r>
              <a:rPr lang="en-AU" sz="1800" dirty="0" smtClean="0">
                <a:cs typeface="Times New Roman" pitchFamily="18" charset="0"/>
              </a:rPr>
              <a:t> </a:t>
            </a:r>
            <a:r>
              <a:rPr lang="en-AU" sz="1800" dirty="0" err="1" smtClean="0">
                <a:cs typeface="Times New Roman" pitchFamily="18" charset="0"/>
              </a:rPr>
              <a:t>salah</a:t>
            </a:r>
            <a:r>
              <a:rPr lang="en-AU" sz="1800" dirty="0" smtClean="0">
                <a:cs typeface="Times New Roman" pitchFamily="18" charset="0"/>
              </a:rPr>
              <a:t> </a:t>
            </a:r>
            <a:r>
              <a:rPr lang="en-AU" sz="1800" dirty="0" err="1" smtClean="0">
                <a:cs typeface="Times New Roman" pitchFamily="18" charset="0"/>
              </a:rPr>
              <a:t>satu</a:t>
            </a:r>
            <a:r>
              <a:rPr lang="en-AU" sz="1800" dirty="0" smtClean="0">
                <a:cs typeface="Times New Roman" pitchFamily="18" charset="0"/>
              </a:rPr>
              <a:t> </a:t>
            </a:r>
            <a:r>
              <a:rPr lang="en-AU" sz="1800" dirty="0" err="1" smtClean="0">
                <a:cs typeface="Times New Roman" pitchFamily="18" charset="0"/>
              </a:rPr>
              <a:t>dari</a:t>
            </a:r>
            <a:r>
              <a:rPr lang="en-AU" sz="1800" dirty="0" smtClean="0">
                <a:cs typeface="Times New Roman" pitchFamily="18" charset="0"/>
              </a:rPr>
              <a:t> 5 bola  (</a:t>
            </a:r>
            <a:r>
              <a:rPr lang="en-AU" sz="1800" dirty="0" err="1" smtClean="0">
                <a:cs typeface="Times New Roman" pitchFamily="18" charset="0"/>
              </a:rPr>
              <a:t>ada</a:t>
            </a:r>
            <a:r>
              <a:rPr lang="en-AU" sz="1800" dirty="0" smtClean="0">
                <a:cs typeface="Times New Roman" pitchFamily="18" charset="0"/>
              </a:rPr>
              <a:t> 5 </a:t>
            </a:r>
            <a:r>
              <a:rPr lang="en-AU" sz="1800" dirty="0" err="1" smtClean="0">
                <a:cs typeface="Times New Roman" pitchFamily="18" charset="0"/>
              </a:rPr>
              <a:t>pilihan</a:t>
            </a:r>
            <a:r>
              <a:rPr lang="en-AU" sz="1800" dirty="0" smtClean="0">
                <a:cs typeface="Times New Roman" pitchFamily="18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sz="1800" dirty="0" smtClean="0">
                <a:cs typeface="Times New Roman" pitchFamily="18" charset="0"/>
              </a:rPr>
              <a:t>   </a:t>
            </a:r>
            <a:r>
              <a:rPr lang="en-AU" sz="1800" dirty="0" err="1" smtClean="0">
                <a:cs typeface="Times New Roman" pitchFamily="18" charset="0"/>
              </a:rPr>
              <a:t>kotak</a:t>
            </a:r>
            <a:r>
              <a:rPr lang="en-AU" sz="1800" dirty="0" smtClean="0">
                <a:cs typeface="Times New Roman" pitchFamily="18" charset="0"/>
              </a:rPr>
              <a:t> 3 </a:t>
            </a:r>
            <a:r>
              <a:rPr lang="en-AU" sz="1800" dirty="0" err="1" smtClean="0">
                <a:cs typeface="Times New Roman" pitchFamily="18" charset="0"/>
              </a:rPr>
              <a:t>dapat</a:t>
            </a:r>
            <a:r>
              <a:rPr lang="en-AU" sz="1800" dirty="0" smtClean="0">
                <a:cs typeface="Times New Roman" pitchFamily="18" charset="0"/>
              </a:rPr>
              <a:t> </a:t>
            </a:r>
            <a:r>
              <a:rPr lang="en-AU" sz="1800" dirty="0" err="1" smtClean="0">
                <a:cs typeface="Times New Roman" pitchFamily="18" charset="0"/>
              </a:rPr>
              <a:t>diisi</a:t>
            </a:r>
            <a:r>
              <a:rPr lang="en-AU" sz="1800" dirty="0" smtClean="0">
                <a:cs typeface="Times New Roman" pitchFamily="18" charset="0"/>
              </a:rPr>
              <a:t> </a:t>
            </a:r>
            <a:r>
              <a:rPr lang="en-AU" sz="1800" dirty="0" err="1" smtClean="0">
                <a:cs typeface="Times New Roman" pitchFamily="18" charset="0"/>
              </a:rPr>
              <a:t>oleh</a:t>
            </a:r>
            <a:r>
              <a:rPr lang="en-AU" sz="1800" dirty="0" smtClean="0">
                <a:cs typeface="Times New Roman" pitchFamily="18" charset="0"/>
              </a:rPr>
              <a:t> </a:t>
            </a:r>
            <a:r>
              <a:rPr lang="en-AU" sz="1800" dirty="0" err="1" smtClean="0">
                <a:cs typeface="Times New Roman" pitchFamily="18" charset="0"/>
              </a:rPr>
              <a:t>salah</a:t>
            </a:r>
            <a:r>
              <a:rPr lang="en-AU" sz="1800" dirty="0" smtClean="0">
                <a:cs typeface="Times New Roman" pitchFamily="18" charset="0"/>
              </a:rPr>
              <a:t> </a:t>
            </a:r>
            <a:r>
              <a:rPr lang="en-AU" sz="1800" dirty="0" err="1" smtClean="0">
                <a:cs typeface="Times New Roman" pitchFamily="18" charset="0"/>
              </a:rPr>
              <a:t>satu</a:t>
            </a:r>
            <a:r>
              <a:rPr lang="en-AU" sz="1800" dirty="0" smtClean="0">
                <a:cs typeface="Times New Roman" pitchFamily="18" charset="0"/>
              </a:rPr>
              <a:t> </a:t>
            </a:r>
            <a:r>
              <a:rPr lang="en-AU" sz="1800" dirty="0" err="1" smtClean="0">
                <a:cs typeface="Times New Roman" pitchFamily="18" charset="0"/>
              </a:rPr>
              <a:t>dari</a:t>
            </a:r>
            <a:r>
              <a:rPr lang="en-AU" sz="1800" dirty="0" smtClean="0">
                <a:cs typeface="Times New Roman" pitchFamily="18" charset="0"/>
              </a:rPr>
              <a:t> 4 bola  (</a:t>
            </a:r>
            <a:r>
              <a:rPr lang="en-AU" sz="1800" dirty="0" err="1" smtClean="0">
                <a:cs typeface="Times New Roman" pitchFamily="18" charset="0"/>
              </a:rPr>
              <a:t>ada</a:t>
            </a:r>
            <a:r>
              <a:rPr lang="en-AU" sz="1800" dirty="0" smtClean="0">
                <a:cs typeface="Times New Roman" pitchFamily="18" charset="0"/>
              </a:rPr>
              <a:t> 4 </a:t>
            </a:r>
            <a:r>
              <a:rPr lang="en-AU" sz="1800" dirty="0" err="1" smtClean="0">
                <a:cs typeface="Times New Roman" pitchFamily="18" charset="0"/>
              </a:rPr>
              <a:t>pilihan</a:t>
            </a:r>
            <a:r>
              <a:rPr lang="en-AU" sz="1800" dirty="0" smtClean="0">
                <a:cs typeface="Times New Roman" pitchFamily="18" charset="0"/>
              </a:rPr>
              <a:t>).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sz="1800" dirty="0" smtClean="0">
                <a:cs typeface="Times New Roman" pitchFamily="18" charset="0"/>
              </a:rPr>
              <a:t>   </a:t>
            </a:r>
            <a:r>
              <a:rPr lang="en-AU" sz="1800" dirty="0" err="1" smtClean="0">
                <a:cs typeface="Times New Roman" pitchFamily="18" charset="0"/>
              </a:rPr>
              <a:t>Jumlah</a:t>
            </a:r>
            <a:r>
              <a:rPr lang="en-AU" sz="1800" dirty="0" smtClean="0">
                <a:cs typeface="Times New Roman" pitchFamily="18" charset="0"/>
              </a:rPr>
              <a:t> </a:t>
            </a:r>
            <a:r>
              <a:rPr lang="en-AU" sz="1800" dirty="0" err="1" smtClean="0">
                <a:cs typeface="Times New Roman" pitchFamily="18" charset="0"/>
              </a:rPr>
              <a:t>urutan</a:t>
            </a:r>
            <a:r>
              <a:rPr lang="en-AU" sz="1800" dirty="0" smtClean="0">
                <a:cs typeface="Times New Roman" pitchFamily="18" charset="0"/>
              </a:rPr>
              <a:t> </a:t>
            </a:r>
            <a:r>
              <a:rPr lang="en-AU" sz="1800" dirty="0" err="1" smtClean="0">
                <a:cs typeface="Times New Roman" pitchFamily="18" charset="0"/>
              </a:rPr>
              <a:t>berbeda</a:t>
            </a:r>
            <a:r>
              <a:rPr lang="en-AU" sz="1800" dirty="0" smtClean="0">
                <a:cs typeface="Times New Roman" pitchFamily="18" charset="0"/>
              </a:rPr>
              <a:t> </a:t>
            </a:r>
            <a:r>
              <a:rPr lang="en-AU" sz="1800" dirty="0" err="1" smtClean="0">
                <a:cs typeface="Times New Roman" pitchFamily="18" charset="0"/>
              </a:rPr>
              <a:t>dari</a:t>
            </a:r>
            <a:r>
              <a:rPr lang="en-AU" sz="1800" dirty="0" smtClean="0">
                <a:cs typeface="Times New Roman" pitchFamily="18" charset="0"/>
              </a:rPr>
              <a:t> </a:t>
            </a:r>
            <a:r>
              <a:rPr lang="en-AU" sz="1800" dirty="0" err="1" smtClean="0">
                <a:cs typeface="Times New Roman" pitchFamily="18" charset="0"/>
              </a:rPr>
              <a:t>penempatan</a:t>
            </a:r>
            <a:r>
              <a:rPr lang="en-AU" sz="1800" dirty="0" smtClean="0">
                <a:cs typeface="Times New Roman" pitchFamily="18" charset="0"/>
              </a:rPr>
              <a:t> bola = (6)(5)(4) = 120 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1800" dirty="0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143000" y="2286000"/>
          <a:ext cx="6858000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Document" r:id="rId4" imgW="5486400" imgH="2245320" progId="Word.Document.8">
                  <p:embed/>
                </p:oleObj>
              </mc:Choice>
              <mc:Fallback>
                <p:oleObj name="Document" r:id="rId4" imgW="5486400" imgH="22453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6858000" cy="280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E5FD3F-8693-4A8D-ABCA-16ACD35A7F14}" type="slidenum">
              <a:rPr lang="en-GB"/>
              <a:pPr/>
              <a:t>18</a:t>
            </a:fld>
            <a:endParaRPr lang="en-GB"/>
          </a:p>
        </p:txBody>
      </p:sp>
      <p:sp>
        <p:nvSpPr>
          <p:cNvPr id="4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7772400" cy="62484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 smtClean="0">
                <a:cs typeface="Times New Roman" pitchFamily="18" charset="0"/>
              </a:rPr>
              <a:t>Perampatan</a:t>
            </a:r>
            <a:r>
              <a:rPr lang="en-US" sz="2400" dirty="0" smtClean="0">
                <a:cs typeface="Times New Roman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	</a:t>
            </a:r>
            <a:r>
              <a:rPr lang="en-US" sz="2400" dirty="0" err="1" smtClean="0">
                <a:cs typeface="Times New Roman" pitchFamily="18" charset="0"/>
              </a:rPr>
              <a:t>Ada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buah</a:t>
            </a:r>
            <a:r>
              <a:rPr lang="en-US" sz="2400" dirty="0" smtClean="0">
                <a:cs typeface="Times New Roman" pitchFamily="18" charset="0"/>
              </a:rPr>
              <a:t> bola yang </a:t>
            </a:r>
            <a:r>
              <a:rPr lang="en-US" sz="2400" dirty="0" err="1" smtClean="0">
                <a:cs typeface="Times New Roman" pitchFamily="18" charset="0"/>
              </a:rPr>
              <a:t>berbeda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warnanya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dan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r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buah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kotak</a:t>
            </a:r>
            <a:r>
              <a:rPr lang="en-US" sz="2400" dirty="0" smtClean="0">
                <a:cs typeface="Times New Roman" pitchFamily="18" charset="0"/>
              </a:rPr>
              <a:t> (</a:t>
            </a:r>
            <a:r>
              <a:rPr lang="en-US" sz="2400" i="1" dirty="0" smtClean="0">
                <a:cs typeface="Times New Roman" pitchFamily="18" charset="0"/>
              </a:rPr>
              <a:t>r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), </a:t>
            </a:r>
            <a:r>
              <a:rPr lang="en-US" sz="2400" dirty="0" err="1" smtClean="0">
                <a:cs typeface="Times New Roman" pitchFamily="18" charset="0"/>
              </a:rPr>
              <a:t>maka</a:t>
            </a:r>
            <a:endParaRPr lang="en-US" sz="2400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 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	</a:t>
            </a:r>
            <a:r>
              <a:rPr lang="en-US" sz="2400" dirty="0" err="1" smtClean="0">
                <a:cs typeface="Times New Roman" pitchFamily="18" charset="0"/>
              </a:rPr>
              <a:t>kotak</a:t>
            </a:r>
            <a:r>
              <a:rPr lang="en-US" sz="2400" dirty="0" smtClean="0">
                <a:cs typeface="Times New Roman" pitchFamily="18" charset="0"/>
              </a:rPr>
              <a:t> ke-1 </a:t>
            </a:r>
            <a:r>
              <a:rPr lang="en-US" sz="2400" dirty="0" err="1" smtClean="0">
                <a:cs typeface="Times New Roman" pitchFamily="18" charset="0"/>
              </a:rPr>
              <a:t>dapat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diisi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oleh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salah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satu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dari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 bola   	          		</a:t>
            </a:r>
            <a:r>
              <a:rPr lang="en-US" sz="2400" dirty="0" smtClean="0"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cs typeface="Times New Roman" pitchFamily="18" charset="0"/>
              </a:rPr>
              <a:t>(</a:t>
            </a:r>
            <a:r>
              <a:rPr lang="en-US" sz="2400" dirty="0" err="1" smtClean="0">
                <a:cs typeface="Times New Roman" pitchFamily="18" charset="0"/>
              </a:rPr>
              <a:t>ada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pilihan</a:t>
            </a:r>
            <a:r>
              <a:rPr lang="en-US" sz="2400" dirty="0" smtClean="0">
                <a:cs typeface="Times New Roman" pitchFamily="18" charset="0"/>
              </a:rPr>
              <a:t>) 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	</a:t>
            </a:r>
            <a:r>
              <a:rPr lang="en-US" sz="2400" dirty="0" err="1" smtClean="0">
                <a:cs typeface="Times New Roman" pitchFamily="18" charset="0"/>
              </a:rPr>
              <a:t>kotak</a:t>
            </a:r>
            <a:r>
              <a:rPr lang="en-US" sz="2400" dirty="0" smtClean="0">
                <a:cs typeface="Times New Roman" pitchFamily="18" charset="0"/>
              </a:rPr>
              <a:t> ke-2 </a:t>
            </a:r>
            <a:r>
              <a:rPr lang="en-US" sz="2400" dirty="0" err="1" smtClean="0">
                <a:cs typeface="Times New Roman" pitchFamily="18" charset="0"/>
              </a:rPr>
              <a:t>dapat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diisi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oleh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salah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satu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dari</a:t>
            </a:r>
            <a:r>
              <a:rPr lang="en-US" sz="2400" dirty="0" smtClean="0">
                <a:cs typeface="Times New Roman" pitchFamily="18" charset="0"/>
              </a:rPr>
              <a:t> (</a:t>
            </a:r>
            <a:r>
              <a:rPr lang="en-US" sz="2400" i="1" dirty="0" smtClean="0">
                <a:cs typeface="Times New Roman" pitchFamily="18" charset="0"/>
              </a:rPr>
              <a:t>n </a:t>
            </a:r>
            <a:r>
              <a:rPr lang="en-US" sz="2400" dirty="0" smtClean="0">
                <a:cs typeface="Times New Roman" pitchFamily="18" charset="0"/>
              </a:rPr>
              <a:t>– 1) bola 	</a:t>
            </a:r>
            <a:r>
              <a:rPr lang="en-US" sz="2400" dirty="0" smtClean="0"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cs typeface="Times New Roman" pitchFamily="18" charset="0"/>
              </a:rPr>
              <a:t>(</a:t>
            </a:r>
            <a:r>
              <a:rPr lang="en-US" sz="2400" dirty="0" err="1" smtClean="0">
                <a:cs typeface="Times New Roman" pitchFamily="18" charset="0"/>
              </a:rPr>
              <a:t>ada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 – 1 </a:t>
            </a:r>
            <a:r>
              <a:rPr lang="en-US" sz="2400" dirty="0" err="1" smtClean="0">
                <a:cs typeface="Times New Roman" pitchFamily="18" charset="0"/>
              </a:rPr>
              <a:t>pilihan</a:t>
            </a:r>
            <a:r>
              <a:rPr lang="en-US" sz="2400" dirty="0" smtClean="0">
                <a:cs typeface="Times New Roman" pitchFamily="18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	</a:t>
            </a:r>
            <a:r>
              <a:rPr lang="en-US" sz="2400" dirty="0" err="1" smtClean="0">
                <a:cs typeface="Times New Roman" pitchFamily="18" charset="0"/>
              </a:rPr>
              <a:t>kotak</a:t>
            </a:r>
            <a:r>
              <a:rPr lang="en-US" sz="2400" dirty="0" smtClean="0">
                <a:cs typeface="Times New Roman" pitchFamily="18" charset="0"/>
              </a:rPr>
              <a:t> ke-3 </a:t>
            </a:r>
            <a:r>
              <a:rPr lang="en-US" sz="2400" dirty="0" err="1" smtClean="0">
                <a:cs typeface="Times New Roman" pitchFamily="18" charset="0"/>
              </a:rPr>
              <a:t>dapat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diisi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oleh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salah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satu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dari</a:t>
            </a:r>
            <a:r>
              <a:rPr lang="en-US" sz="2400" dirty="0" smtClean="0">
                <a:cs typeface="Times New Roman" pitchFamily="18" charset="0"/>
              </a:rPr>
              <a:t> (</a:t>
            </a:r>
            <a:r>
              <a:rPr lang="en-US" sz="2400" i="1" dirty="0" smtClean="0">
                <a:cs typeface="Times New Roman" pitchFamily="18" charset="0"/>
              </a:rPr>
              <a:t>n </a:t>
            </a:r>
            <a:r>
              <a:rPr lang="en-US" sz="2400" dirty="0" smtClean="0">
                <a:cs typeface="Times New Roman" pitchFamily="18" charset="0"/>
              </a:rPr>
              <a:t>– 2) bola 	</a:t>
            </a:r>
            <a:r>
              <a:rPr lang="en-US" sz="2400" dirty="0" smtClean="0"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cs typeface="Times New Roman" pitchFamily="18" charset="0"/>
              </a:rPr>
              <a:t>(</a:t>
            </a:r>
            <a:r>
              <a:rPr lang="en-US" sz="2400" dirty="0" err="1" smtClean="0">
                <a:cs typeface="Times New Roman" pitchFamily="18" charset="0"/>
              </a:rPr>
              <a:t>ada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 – 2) </a:t>
            </a:r>
            <a:r>
              <a:rPr lang="en-US" sz="2400" dirty="0" err="1" smtClean="0">
                <a:cs typeface="Times New Roman" pitchFamily="18" charset="0"/>
              </a:rPr>
              <a:t>pilihan</a:t>
            </a:r>
            <a:r>
              <a:rPr lang="en-US" sz="2400" dirty="0" smtClean="0">
                <a:cs typeface="Times New Roman" pitchFamily="18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	…          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	</a:t>
            </a:r>
            <a:r>
              <a:rPr lang="en-US" sz="2400" dirty="0" err="1" smtClean="0">
                <a:cs typeface="Times New Roman" pitchFamily="18" charset="0"/>
              </a:rPr>
              <a:t>kotak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ke</a:t>
            </a:r>
            <a:r>
              <a:rPr lang="en-US" sz="2400" dirty="0" smtClean="0">
                <a:cs typeface="Times New Roman" pitchFamily="18" charset="0"/>
              </a:rPr>
              <a:t>-</a:t>
            </a:r>
            <a:r>
              <a:rPr lang="en-US" sz="2400" i="1" dirty="0" smtClean="0">
                <a:cs typeface="Times New Roman" pitchFamily="18" charset="0"/>
              </a:rPr>
              <a:t>r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dapat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diisi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oleh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salah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satu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dari</a:t>
            </a:r>
            <a:r>
              <a:rPr lang="en-US" sz="2400" dirty="0" smtClean="0">
                <a:cs typeface="Times New Roman" pitchFamily="18" charset="0"/>
              </a:rPr>
              <a:t> (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 – (</a:t>
            </a:r>
            <a:r>
              <a:rPr lang="en-US" sz="2400" i="1" dirty="0" smtClean="0">
                <a:cs typeface="Times New Roman" pitchFamily="18" charset="0"/>
              </a:rPr>
              <a:t>r</a:t>
            </a:r>
            <a:r>
              <a:rPr lang="en-US" sz="2400" dirty="0" smtClean="0">
                <a:cs typeface="Times New Roman" pitchFamily="18" charset="0"/>
              </a:rPr>
              <a:t> – 1) bola 	</a:t>
            </a:r>
            <a:r>
              <a:rPr lang="en-US" sz="2400" dirty="0" smtClean="0"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cs typeface="Times New Roman" pitchFamily="18" charset="0"/>
              </a:rPr>
              <a:t>(</a:t>
            </a:r>
            <a:r>
              <a:rPr lang="en-US" sz="2400" dirty="0" err="1" smtClean="0">
                <a:cs typeface="Times New Roman" pitchFamily="18" charset="0"/>
              </a:rPr>
              <a:t>ada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 – </a:t>
            </a:r>
            <a:r>
              <a:rPr lang="en-US" sz="2400" i="1" dirty="0" smtClean="0">
                <a:cs typeface="Times New Roman" pitchFamily="18" charset="0"/>
              </a:rPr>
              <a:t>r</a:t>
            </a:r>
            <a:r>
              <a:rPr lang="en-US" sz="2400" dirty="0" smtClean="0">
                <a:cs typeface="Times New Roman" pitchFamily="18" charset="0"/>
              </a:rPr>
              <a:t> + 1 </a:t>
            </a:r>
            <a:r>
              <a:rPr lang="en-US" sz="2400" dirty="0" err="1" smtClean="0">
                <a:cs typeface="Times New Roman" pitchFamily="18" charset="0"/>
              </a:rPr>
              <a:t>pilihan</a:t>
            </a:r>
            <a:r>
              <a:rPr lang="en-US" sz="2400" dirty="0" smtClean="0">
                <a:cs typeface="Times New Roman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 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	</a:t>
            </a:r>
            <a:r>
              <a:rPr lang="en-US" sz="2400" dirty="0" err="1" smtClean="0">
                <a:cs typeface="Times New Roman" pitchFamily="18" charset="0"/>
              </a:rPr>
              <a:t>Jumlah</a:t>
            </a:r>
            <a:r>
              <a:rPr lang="en-US" sz="2400" dirty="0" smtClean="0">
                <a:cs typeface="Times New Roman" pitchFamily="18" charset="0"/>
              </a:rPr>
              <a:t>  </a:t>
            </a:r>
            <a:r>
              <a:rPr lang="en-US" sz="2400" dirty="0" err="1" smtClean="0">
                <a:cs typeface="Times New Roman" pitchFamily="18" charset="0"/>
              </a:rPr>
              <a:t>urutan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berbeda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dari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penempatan</a:t>
            </a:r>
            <a:r>
              <a:rPr lang="en-US" sz="2400" dirty="0" smtClean="0">
                <a:cs typeface="Times New Roman" pitchFamily="18" charset="0"/>
              </a:rPr>
              <a:t> bola </a:t>
            </a:r>
            <a:r>
              <a:rPr lang="en-US" sz="2400" dirty="0" err="1" smtClean="0">
                <a:cs typeface="Times New Roman" pitchFamily="18" charset="0"/>
              </a:rPr>
              <a:t>adalah</a:t>
            </a:r>
            <a:r>
              <a:rPr lang="en-US" sz="2400" dirty="0" smtClean="0">
                <a:cs typeface="Times New Roman" pitchFamily="18" charset="0"/>
              </a:rPr>
              <a:t>: 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(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 – 1)(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 – 2)…(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 – (</a:t>
            </a:r>
            <a:r>
              <a:rPr lang="en-US" sz="2400" i="1" dirty="0" smtClean="0">
                <a:cs typeface="Times New Roman" pitchFamily="18" charset="0"/>
              </a:rPr>
              <a:t>r</a:t>
            </a:r>
            <a:r>
              <a:rPr lang="en-US" sz="2400" dirty="0" smtClean="0">
                <a:cs typeface="Times New Roman" pitchFamily="18" charset="0"/>
              </a:rPr>
              <a:t> – 1))</a:t>
            </a: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29F96F-6C30-4ECE-BAD8-9C54035016B8}" type="slidenum">
              <a:rPr lang="en-GB"/>
              <a:pPr/>
              <a:t>19</a:t>
            </a:fld>
            <a:endParaRPr lang="en-GB"/>
          </a:p>
        </p:txBody>
      </p:sp>
      <p:graphicFrame>
        <p:nvGraphicFramePr>
          <p:cNvPr id="5122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457200" y="2057400"/>
          <a:ext cx="8458200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Document" r:id="rId4" imgW="5486400" imgH="1402560" progId="Word.Document.8">
                  <p:embed/>
                </p:oleObj>
              </mc:Choice>
              <mc:Fallback>
                <p:oleObj name="Document" r:id="rId4" imgW="5486400" imgH="140256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57400"/>
                        <a:ext cx="8458200" cy="216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BF081E-4CAD-4407-A05A-7D5A4B6310EA}" type="slidenum">
              <a:rPr lang="en-GB"/>
              <a:pPr/>
              <a:t>2</a:t>
            </a:fld>
            <a:endParaRPr lang="en-GB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Pendahuluan</a:t>
            </a:r>
            <a:endParaRPr lang="en-GB" smtClean="0"/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Sebuah sandi-lewat (</a:t>
            </a:r>
            <a:r>
              <a:rPr lang="en-US" sz="2400" i="1" smtClean="0">
                <a:cs typeface="Times New Roman" pitchFamily="18" charset="0"/>
              </a:rPr>
              <a:t>password</a:t>
            </a:r>
            <a:r>
              <a:rPr lang="en-US" sz="2400" smtClean="0">
                <a:cs typeface="Times New Roman" pitchFamily="18" charset="0"/>
              </a:rPr>
              <a:t>) panjangnya 6 sampai 8 karakter. Karakter boleh berupa huruf atau angka. Berapa banyak kemungkinan sandi-lewat yang dapat dibuat?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 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		</a:t>
            </a:r>
            <a:r>
              <a:rPr lang="en-US" sz="2400" smtClean="0">
                <a:latin typeface="Courier New" pitchFamily="49" charset="0"/>
                <a:cs typeface="Times New Roman" pitchFamily="18" charset="0"/>
              </a:rPr>
              <a:t>abcdef</a:t>
            </a:r>
            <a:endParaRPr lang="en-US" sz="240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Times New Roman" pitchFamily="18" charset="0"/>
              </a:rPr>
              <a:t>		aaaade</a:t>
            </a:r>
            <a:endParaRPr lang="en-US" sz="240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Times New Roman" pitchFamily="18" charset="0"/>
              </a:rPr>
              <a:t>		a123fr</a:t>
            </a:r>
            <a:endParaRPr lang="en-US" sz="240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Times New Roman" pitchFamily="18" charset="0"/>
              </a:rPr>
              <a:t>		…</a:t>
            </a:r>
            <a:endParaRPr lang="en-US" sz="240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Times New Roman" pitchFamily="18" charset="0"/>
              </a:rPr>
              <a:t>		erhtgahn</a:t>
            </a:r>
            <a:endParaRPr lang="en-US" sz="240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Times New Roman" pitchFamily="18" charset="0"/>
              </a:rPr>
              <a:t>		yutresik</a:t>
            </a:r>
            <a:endParaRPr lang="en-US" sz="240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Times New Roman" pitchFamily="18" charset="0"/>
              </a:rPr>
              <a:t>		…	</a:t>
            </a:r>
            <a:endParaRPr lang="en-US" sz="240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	????</a:t>
            </a:r>
          </a:p>
          <a:p>
            <a:pPr eaLnBrk="1" hangingPunct="1">
              <a:lnSpc>
                <a:spcPct val="90000"/>
              </a:lnSpc>
            </a:pPr>
            <a:endParaRPr lang="en-GB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9BD5B7-014E-4232-92F9-16B591F51C1C}" type="slidenum">
              <a:rPr lang="en-GB"/>
              <a:pPr/>
              <a:t>20</a:t>
            </a:fld>
            <a:endParaRPr lang="en-GB"/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228600" y="1415043"/>
          <a:ext cx="8915400" cy="5442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Document" r:id="rId4" imgW="5486400" imgH="3596400" progId="Word.Document.8">
                  <p:embed/>
                </p:oleObj>
              </mc:Choice>
              <mc:Fallback>
                <p:oleObj name="Document" r:id="rId4" imgW="5486400" imgH="35964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15043"/>
                        <a:ext cx="8915400" cy="5442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57981D-CA0D-48B6-A8C1-089FE39FF079}" type="slidenum">
              <a:rPr lang="en-GB"/>
              <a:pPr/>
              <a:t>21</a:t>
            </a:fld>
            <a:endParaRPr lang="en-GB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Latihan: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1. </a:t>
            </a:r>
            <a:r>
              <a:rPr lang="en-US" smtClean="0">
                <a:cs typeface="Times New Roman" pitchFamily="18" charset="0"/>
              </a:rPr>
              <a:t>Sebuah mobil mempunyai 4 tempat duduk. Berapa banyak cara 3 orang didudukkan jika diandaikan satu orang harus duduk di kursi sopir?</a:t>
            </a:r>
          </a:p>
          <a:p>
            <a:pPr eaLnBrk="1" hangingPunct="1">
              <a:buFont typeface="Wingdings" pitchFamily="2" charset="2"/>
              <a:buNone/>
            </a:pP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600" dirty="0" smtClean="0"/>
          </a:p>
          <a:p>
            <a:pPr algn="ctr">
              <a:buNone/>
            </a:pPr>
            <a:r>
              <a:rPr lang="en-US" sz="6600" dirty="0" smtClean="0"/>
              <a:t>TO BE CONTINUED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UTS</a:t>
            </a:r>
          </a:p>
          <a:p>
            <a:r>
              <a:rPr lang="en-US" dirty="0" err="1" smtClean="0"/>
              <a:t>Relasi</a:t>
            </a:r>
            <a:endParaRPr lang="en-US" dirty="0" smtClean="0"/>
          </a:p>
          <a:p>
            <a:r>
              <a:rPr lang="en-US" dirty="0" err="1" smtClean="0"/>
              <a:t>Fungsi</a:t>
            </a:r>
            <a:endParaRPr lang="en-US" dirty="0" smtClean="0"/>
          </a:p>
          <a:p>
            <a:r>
              <a:rPr lang="en-US" dirty="0" smtClean="0"/>
              <a:t>Graph theory</a:t>
            </a:r>
          </a:p>
          <a:p>
            <a:r>
              <a:rPr lang="en-US" dirty="0" smtClean="0"/>
              <a:t>Directed graphs</a:t>
            </a:r>
          </a:p>
          <a:p>
            <a:r>
              <a:rPr lang="en-US" dirty="0" smtClean="0"/>
              <a:t>Binary trees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UAS</a:t>
            </a:r>
          </a:p>
          <a:p>
            <a:r>
              <a:rPr lang="en-US" dirty="0" smtClean="0"/>
              <a:t>Properties of integers</a:t>
            </a:r>
          </a:p>
          <a:p>
            <a:r>
              <a:rPr lang="en-US" dirty="0" smtClean="0"/>
              <a:t>Language, automata, grammars</a:t>
            </a:r>
          </a:p>
          <a:p>
            <a:r>
              <a:rPr lang="en-US" dirty="0" smtClean="0"/>
              <a:t>Finite state machines and </a:t>
            </a:r>
            <a:r>
              <a:rPr lang="en-US" dirty="0" err="1" smtClean="0"/>
              <a:t>turing</a:t>
            </a:r>
            <a:r>
              <a:rPr lang="en-US" dirty="0" smtClean="0"/>
              <a:t> machines</a:t>
            </a:r>
          </a:p>
          <a:p>
            <a:r>
              <a:rPr lang="en-US" dirty="0" smtClean="0"/>
              <a:t>Ordered sets and lattices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Sumber</a:t>
            </a:r>
            <a:r>
              <a:rPr lang="en-US" dirty="0" smtClean="0"/>
              <a:t>: theory and problems of discrete math-3</a:t>
            </a:r>
            <a:r>
              <a:rPr lang="en-US" baseline="30000" dirty="0" smtClean="0"/>
              <a:t>rd</a:t>
            </a:r>
            <a:r>
              <a:rPr lang="en-US" dirty="0" smtClean="0"/>
              <a:t> edition, </a:t>
            </a:r>
            <a:r>
              <a:rPr lang="en-US" b="1" dirty="0" smtClean="0"/>
              <a:t>SEYMOUR LIPSCHUTZ, Ph.D., MARC LARS LIPSON, Ph.D.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: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. Minimal 2 </a:t>
            </a:r>
            <a:r>
              <a:rPr lang="en-US" dirty="0" err="1" smtClean="0"/>
              <a:t>buku</a:t>
            </a:r>
            <a:r>
              <a:rPr lang="en-US" dirty="0" smtClean="0"/>
              <a:t> (</a:t>
            </a:r>
            <a:r>
              <a:rPr lang="en-US" dirty="0" err="1" smtClean="0"/>
              <a:t>selain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disebutkan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E537F5-0655-4785-AB17-78306F4E077F}" type="slidenum">
              <a:rPr lang="en-GB"/>
              <a:pPr/>
              <a:t>3</a:t>
            </a:fld>
            <a:endParaRPr lang="en-GB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Definisi</a:t>
            </a:r>
            <a:endParaRPr lang="en-GB" smtClean="0"/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cs typeface="Times New Roman" pitchFamily="18" charset="0"/>
              </a:rPr>
              <a:t>Kombinatorial</a:t>
            </a:r>
            <a:r>
              <a:rPr lang="en-US" smtClean="0">
                <a:cs typeface="Times New Roman" pitchFamily="18" charset="0"/>
              </a:rPr>
              <a:t> adalah cabang matematika untuk menghitung jumlah penyusunan objek-objek tanpa harus mengenumerasi semua kemungkinan susunannya.</a:t>
            </a:r>
          </a:p>
          <a:p>
            <a:pPr eaLnBrk="1" hangingPunct="1">
              <a:buFont typeface="Wingdings" pitchFamily="2" charset="2"/>
              <a:buNone/>
            </a:pP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2FACD1-B8C5-40F7-BEDA-381B7304D8A3}" type="slidenum">
              <a:rPr lang="en-GB"/>
              <a:pPr/>
              <a:t>4</a:t>
            </a:fld>
            <a:endParaRPr lang="en-GB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Kaidah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Menghitung</a:t>
            </a:r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AU" sz="2400" b="1" dirty="0" err="1" smtClean="0">
                <a:cs typeface="Times New Roman" pitchFamily="18" charset="0"/>
              </a:rPr>
              <a:t>Kaidah</a:t>
            </a:r>
            <a:r>
              <a:rPr lang="en-AU" sz="2400" b="1" dirty="0" smtClean="0">
                <a:cs typeface="Times New Roman" pitchFamily="18" charset="0"/>
              </a:rPr>
              <a:t> </a:t>
            </a:r>
            <a:r>
              <a:rPr lang="en-AU" sz="2400" b="1" dirty="0" err="1" smtClean="0">
                <a:cs typeface="Times New Roman" pitchFamily="18" charset="0"/>
              </a:rPr>
              <a:t>perkalian</a:t>
            </a:r>
            <a:r>
              <a:rPr lang="en-AU" sz="2400" b="1" dirty="0" smtClean="0">
                <a:cs typeface="Times New Roman" pitchFamily="18" charset="0"/>
              </a:rPr>
              <a:t> (</a:t>
            </a:r>
            <a:r>
              <a:rPr lang="en-AU" sz="2400" b="1" i="1" dirty="0" smtClean="0">
                <a:cs typeface="Times New Roman" pitchFamily="18" charset="0"/>
              </a:rPr>
              <a:t>rule of product</a:t>
            </a:r>
            <a:r>
              <a:rPr lang="en-AU" sz="2400" b="1" dirty="0" smtClean="0">
                <a:cs typeface="Times New Roman" pitchFamily="18" charset="0"/>
              </a:rPr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AU" sz="2400" dirty="0" smtClean="0">
                <a:cs typeface="Times New Roman" pitchFamily="18" charset="0"/>
              </a:rPr>
              <a:t>		</a:t>
            </a:r>
            <a:r>
              <a:rPr lang="en-AU" sz="2400" dirty="0" err="1" smtClean="0">
                <a:cs typeface="Times New Roman" pitchFamily="18" charset="0"/>
              </a:rPr>
              <a:t>Percobaan</a:t>
            </a:r>
            <a:r>
              <a:rPr lang="en-AU" sz="2400" dirty="0" smtClean="0">
                <a:cs typeface="Times New Roman" pitchFamily="18" charset="0"/>
              </a:rPr>
              <a:t> 1: </a:t>
            </a:r>
            <a:r>
              <a:rPr lang="en-AU" sz="2400" i="1" dirty="0" smtClean="0">
                <a:cs typeface="Times New Roman" pitchFamily="18" charset="0"/>
              </a:rPr>
              <a:t>p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hasil</a:t>
            </a:r>
            <a:r>
              <a:rPr lang="en-AU" sz="2400" dirty="0" smtClean="0">
                <a:cs typeface="Times New Roman" pitchFamily="18" charset="0"/>
              </a:rPr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AU" sz="2400" dirty="0" smtClean="0">
                <a:cs typeface="Times New Roman" pitchFamily="18" charset="0"/>
              </a:rPr>
              <a:t>		</a:t>
            </a:r>
            <a:r>
              <a:rPr lang="en-AU" sz="2400" dirty="0" err="1" smtClean="0">
                <a:cs typeface="Times New Roman" pitchFamily="18" charset="0"/>
              </a:rPr>
              <a:t>Percobaan</a:t>
            </a:r>
            <a:r>
              <a:rPr lang="en-AU" sz="2400" dirty="0" smtClean="0">
                <a:cs typeface="Times New Roman" pitchFamily="18" charset="0"/>
              </a:rPr>
              <a:t> 2: </a:t>
            </a:r>
            <a:r>
              <a:rPr lang="en-AU" sz="2400" i="1" dirty="0" smtClean="0">
                <a:cs typeface="Times New Roman" pitchFamily="18" charset="0"/>
              </a:rPr>
              <a:t>q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hasil</a:t>
            </a:r>
            <a:r>
              <a:rPr lang="en-AU" sz="2400" dirty="0" smtClean="0">
                <a:cs typeface="Times New Roman" pitchFamily="18" charset="0"/>
              </a:rPr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AU" sz="2400" dirty="0" smtClean="0">
                <a:cs typeface="Times New Roman" pitchFamily="18" charset="0"/>
              </a:rPr>
              <a:t> 		</a:t>
            </a:r>
            <a:r>
              <a:rPr lang="en-AU" sz="2400" dirty="0" err="1" smtClean="0">
                <a:cs typeface="Times New Roman" pitchFamily="18" charset="0"/>
              </a:rPr>
              <a:t>Percobaan</a:t>
            </a:r>
            <a:r>
              <a:rPr lang="en-AU" sz="2400" dirty="0" smtClean="0">
                <a:cs typeface="Times New Roman" pitchFamily="18" charset="0"/>
              </a:rPr>
              <a:t> 1 </a:t>
            </a:r>
            <a:r>
              <a:rPr lang="en-AU" sz="2400" b="1" dirty="0" err="1" smtClean="0">
                <a:cs typeface="Times New Roman" pitchFamily="18" charset="0"/>
              </a:rPr>
              <a:t>dan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percobaan</a:t>
            </a:r>
            <a:r>
              <a:rPr lang="en-AU" sz="2400" dirty="0" smtClean="0">
                <a:cs typeface="Times New Roman" pitchFamily="18" charset="0"/>
              </a:rPr>
              <a:t> 2: </a:t>
            </a:r>
            <a:r>
              <a:rPr lang="en-AU" sz="2400" i="1" dirty="0" smtClean="0">
                <a:cs typeface="Times New Roman" pitchFamily="18" charset="0"/>
              </a:rPr>
              <a:t>p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i="1" dirty="0" smtClean="0">
                <a:cs typeface="Times New Roman" pitchFamily="18" charset="0"/>
              </a:rPr>
              <a:t>q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hasil</a:t>
            </a:r>
            <a:r>
              <a:rPr lang="en-AU" sz="2400" dirty="0" smtClean="0">
                <a:cs typeface="Times New Roman" pitchFamily="18" charset="0"/>
              </a:rPr>
              <a:t> </a:t>
            </a:r>
          </a:p>
          <a:p>
            <a:pPr algn="just" eaLnBrk="1" hangingPunct="1"/>
            <a:endParaRPr lang="en-AU" sz="2400" dirty="0" smtClean="0">
              <a:cs typeface="Times New Roman" pitchFamily="18" charset="0"/>
            </a:endParaRPr>
          </a:p>
          <a:p>
            <a:pPr algn="just" eaLnBrk="1" hangingPunct="1"/>
            <a:r>
              <a:rPr lang="en-AU" sz="2400" b="1" dirty="0" err="1" smtClean="0">
                <a:cs typeface="Times New Roman" pitchFamily="18" charset="0"/>
              </a:rPr>
              <a:t>Kaidah</a:t>
            </a:r>
            <a:r>
              <a:rPr lang="en-AU" sz="2400" b="1" dirty="0" smtClean="0">
                <a:cs typeface="Times New Roman" pitchFamily="18" charset="0"/>
              </a:rPr>
              <a:t> </a:t>
            </a:r>
            <a:r>
              <a:rPr lang="en-AU" sz="2400" b="1" dirty="0" err="1" smtClean="0">
                <a:cs typeface="Times New Roman" pitchFamily="18" charset="0"/>
              </a:rPr>
              <a:t>penjumlahan</a:t>
            </a:r>
            <a:r>
              <a:rPr lang="en-AU" sz="2400" b="1" dirty="0" smtClean="0">
                <a:cs typeface="Times New Roman" pitchFamily="18" charset="0"/>
              </a:rPr>
              <a:t> (</a:t>
            </a:r>
            <a:r>
              <a:rPr lang="en-AU" sz="2400" b="1" i="1" dirty="0" smtClean="0">
                <a:cs typeface="Times New Roman" pitchFamily="18" charset="0"/>
              </a:rPr>
              <a:t>rule of sum</a:t>
            </a:r>
            <a:r>
              <a:rPr lang="en-AU" sz="2400" b="1" dirty="0" smtClean="0">
                <a:cs typeface="Times New Roman" pitchFamily="18" charset="0"/>
              </a:rPr>
              <a:t>)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AU" sz="2400" dirty="0" smtClean="0">
                <a:cs typeface="Times New Roman" pitchFamily="18" charset="0"/>
              </a:rPr>
              <a:t>		</a:t>
            </a:r>
            <a:r>
              <a:rPr lang="en-AU" sz="2400" dirty="0" err="1" smtClean="0">
                <a:cs typeface="Times New Roman" pitchFamily="18" charset="0"/>
              </a:rPr>
              <a:t>Percobaan</a:t>
            </a:r>
            <a:r>
              <a:rPr lang="en-AU" sz="2400" dirty="0" smtClean="0">
                <a:cs typeface="Times New Roman" pitchFamily="18" charset="0"/>
              </a:rPr>
              <a:t> 1: </a:t>
            </a:r>
            <a:r>
              <a:rPr lang="en-AU" sz="2400" i="1" dirty="0" smtClean="0">
                <a:cs typeface="Times New Roman" pitchFamily="18" charset="0"/>
              </a:rPr>
              <a:t>p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hasil</a:t>
            </a:r>
            <a:r>
              <a:rPr lang="en-AU" sz="2400" dirty="0" smtClean="0">
                <a:cs typeface="Times New Roman" pitchFamily="18" charset="0"/>
              </a:rPr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AU" sz="2400" dirty="0" smtClean="0">
                <a:cs typeface="Times New Roman" pitchFamily="18" charset="0"/>
              </a:rPr>
              <a:t>		</a:t>
            </a:r>
            <a:r>
              <a:rPr lang="en-AU" sz="2400" dirty="0" err="1" smtClean="0">
                <a:cs typeface="Times New Roman" pitchFamily="18" charset="0"/>
              </a:rPr>
              <a:t>Percobaan</a:t>
            </a:r>
            <a:r>
              <a:rPr lang="en-AU" sz="2400" dirty="0" smtClean="0">
                <a:cs typeface="Times New Roman" pitchFamily="18" charset="0"/>
              </a:rPr>
              <a:t> 2: </a:t>
            </a:r>
            <a:r>
              <a:rPr lang="en-AU" sz="2400" i="1" dirty="0" smtClean="0">
                <a:cs typeface="Times New Roman" pitchFamily="18" charset="0"/>
              </a:rPr>
              <a:t>q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hasil</a:t>
            </a:r>
            <a:r>
              <a:rPr lang="en-AU" sz="2400" dirty="0" smtClean="0">
                <a:cs typeface="Times New Roman" pitchFamily="18" charset="0"/>
              </a:rPr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AU" sz="2400" dirty="0" smtClean="0">
                <a:cs typeface="Times New Roman" pitchFamily="18" charset="0"/>
              </a:rPr>
              <a:t> 		</a:t>
            </a:r>
            <a:r>
              <a:rPr lang="en-AU" sz="2400" dirty="0" err="1" smtClean="0">
                <a:cs typeface="Times New Roman" pitchFamily="18" charset="0"/>
              </a:rPr>
              <a:t>Percobaan</a:t>
            </a:r>
            <a:r>
              <a:rPr lang="en-AU" sz="2400" dirty="0" smtClean="0">
                <a:cs typeface="Times New Roman" pitchFamily="18" charset="0"/>
              </a:rPr>
              <a:t> 1 </a:t>
            </a:r>
            <a:r>
              <a:rPr lang="en-AU" sz="2400" b="1" dirty="0" err="1" smtClean="0">
                <a:cs typeface="Times New Roman" pitchFamily="18" charset="0"/>
              </a:rPr>
              <a:t>atau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percobaan</a:t>
            </a:r>
            <a:r>
              <a:rPr lang="en-AU" sz="2400" dirty="0" smtClean="0">
                <a:cs typeface="Times New Roman" pitchFamily="18" charset="0"/>
              </a:rPr>
              <a:t> 2: </a:t>
            </a:r>
            <a:r>
              <a:rPr lang="en-AU" sz="2400" i="1" dirty="0" smtClean="0">
                <a:cs typeface="Times New Roman" pitchFamily="18" charset="0"/>
              </a:rPr>
              <a:t>p</a:t>
            </a:r>
            <a:r>
              <a:rPr lang="en-AU" sz="2400" dirty="0" smtClean="0">
                <a:cs typeface="Times New Roman" pitchFamily="18" charset="0"/>
              </a:rPr>
              <a:t> + </a:t>
            </a:r>
            <a:r>
              <a:rPr lang="en-AU" sz="2400" i="1" dirty="0" smtClean="0">
                <a:cs typeface="Times New Roman" pitchFamily="18" charset="0"/>
              </a:rPr>
              <a:t>q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hasil</a:t>
            </a: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434C13-FE55-438B-B0EF-89D33B71BFAB}" type="slidenum">
              <a:rPr lang="en-GB"/>
              <a:pPr/>
              <a:t>5</a:t>
            </a:fld>
            <a:endParaRPr lang="en-GB"/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304800"/>
            <a:ext cx="7772400" cy="55626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  <a:buNone/>
            </a:pPr>
            <a:endParaRPr lang="en-US" sz="2400" b="1" dirty="0" smtClean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None/>
            </a:pPr>
            <a:endParaRPr lang="en-US" sz="2400" b="1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400" b="1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400" b="1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400" b="1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400" b="1" dirty="0" err="1" smtClean="0">
                <a:cs typeface="Times New Roman" pitchFamily="18" charset="0"/>
              </a:rPr>
              <a:t>Contoh</a:t>
            </a:r>
            <a:r>
              <a:rPr lang="en-US" sz="2400" b="1" dirty="0" smtClean="0">
                <a:cs typeface="Times New Roman" pitchFamily="18" charset="0"/>
              </a:rPr>
              <a:t> 1. </a:t>
            </a:r>
            <a:r>
              <a:rPr lang="en-US" sz="2400" dirty="0" err="1" smtClean="0">
                <a:cs typeface="Times New Roman" pitchFamily="18" charset="0"/>
              </a:rPr>
              <a:t>Ketua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angkatan</a:t>
            </a:r>
            <a:r>
              <a:rPr lang="en-US" sz="2400" dirty="0" smtClean="0">
                <a:cs typeface="Times New Roman" pitchFamily="18" charset="0"/>
              </a:rPr>
              <a:t> IF 2002 </a:t>
            </a:r>
            <a:r>
              <a:rPr lang="en-US" sz="2400" dirty="0" err="1" smtClean="0">
                <a:cs typeface="Times New Roman" pitchFamily="18" charset="0"/>
              </a:rPr>
              <a:t>hanya</a:t>
            </a:r>
            <a:r>
              <a:rPr lang="en-US" sz="2400" dirty="0" smtClean="0">
                <a:cs typeface="Times New Roman" pitchFamily="18" charset="0"/>
              </a:rPr>
              <a:t> 1 </a:t>
            </a:r>
            <a:r>
              <a:rPr lang="en-US" sz="2400" dirty="0" err="1" smtClean="0">
                <a:cs typeface="Times New Roman" pitchFamily="18" charset="0"/>
              </a:rPr>
              <a:t>orang</a:t>
            </a:r>
            <a:r>
              <a:rPr lang="en-US" sz="2400" dirty="0" smtClean="0">
                <a:cs typeface="Times New Roman" pitchFamily="18" charset="0"/>
              </a:rPr>
              <a:t> (</a:t>
            </a:r>
            <a:r>
              <a:rPr lang="en-US" sz="2400" dirty="0" err="1" smtClean="0">
                <a:cs typeface="Times New Roman" pitchFamily="18" charset="0"/>
              </a:rPr>
              <a:t>pria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atau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wanita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en-US" sz="2400" dirty="0" err="1" smtClean="0">
                <a:cs typeface="Times New Roman" pitchFamily="18" charset="0"/>
              </a:rPr>
              <a:t>tidak</a:t>
            </a:r>
            <a:r>
              <a:rPr lang="en-US" sz="2400" dirty="0" smtClean="0">
                <a:cs typeface="Times New Roman" pitchFamily="18" charset="0"/>
              </a:rPr>
              <a:t> bias gender). </a:t>
            </a:r>
            <a:r>
              <a:rPr lang="en-US" sz="2400" dirty="0" err="1" smtClean="0">
                <a:cs typeface="Times New Roman" pitchFamily="18" charset="0"/>
              </a:rPr>
              <a:t>Jumlah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pria</a:t>
            </a:r>
            <a:r>
              <a:rPr lang="en-US" sz="2400" dirty="0" smtClean="0">
                <a:cs typeface="Times New Roman" pitchFamily="18" charset="0"/>
              </a:rPr>
              <a:t> IF2002 = 65 </a:t>
            </a:r>
            <a:r>
              <a:rPr lang="en-US" sz="2400" dirty="0" err="1" smtClean="0">
                <a:cs typeface="Times New Roman" pitchFamily="18" charset="0"/>
              </a:rPr>
              <a:t>orang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dan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jumlah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wanita</a:t>
            </a:r>
            <a:r>
              <a:rPr lang="en-US" sz="2400" dirty="0" smtClean="0">
                <a:cs typeface="Times New Roman" pitchFamily="18" charset="0"/>
              </a:rPr>
              <a:t> = 15 </a:t>
            </a:r>
            <a:r>
              <a:rPr lang="en-US" sz="2400" dirty="0" err="1" smtClean="0">
                <a:cs typeface="Times New Roman" pitchFamily="18" charset="0"/>
              </a:rPr>
              <a:t>orang</a:t>
            </a:r>
            <a:r>
              <a:rPr lang="en-US" sz="2400" dirty="0" smtClean="0">
                <a:cs typeface="Times New Roman" pitchFamily="18" charset="0"/>
              </a:rPr>
              <a:t>. </a:t>
            </a:r>
            <a:r>
              <a:rPr lang="en-US" sz="2400" dirty="0" err="1" smtClean="0">
                <a:cs typeface="Times New Roman" pitchFamily="18" charset="0"/>
              </a:rPr>
              <a:t>Berapa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banyak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cara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memilih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ketua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angkatan</a:t>
            </a:r>
            <a:r>
              <a:rPr lang="en-US" sz="2400" dirty="0" smtClean="0">
                <a:cs typeface="Times New Roman" pitchFamily="18" charset="0"/>
              </a:rPr>
              <a:t>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	</a:t>
            </a:r>
            <a:r>
              <a:rPr lang="en-US" sz="2400" u="sng" dirty="0" err="1" smtClean="0">
                <a:cs typeface="Times New Roman" pitchFamily="18" charset="0"/>
              </a:rPr>
              <a:t>Penyelesaian</a:t>
            </a:r>
            <a:r>
              <a:rPr lang="en-US" sz="2400" dirty="0" smtClean="0">
                <a:cs typeface="Times New Roman" pitchFamily="18" charset="0"/>
              </a:rPr>
              <a:t>: 65 + 15 = 80 </a:t>
            </a:r>
            <a:r>
              <a:rPr lang="en-US" sz="2400" dirty="0" err="1" smtClean="0">
                <a:cs typeface="Times New Roman" pitchFamily="18" charset="0"/>
              </a:rPr>
              <a:t>cara</a:t>
            </a:r>
            <a:r>
              <a:rPr lang="en-US" sz="2400" dirty="0" smtClean="0">
                <a:cs typeface="Times New Roman" pitchFamily="18" charset="0"/>
              </a:rPr>
              <a:t>.	</a:t>
            </a:r>
            <a:r>
              <a:rPr lang="en-GB" sz="2400" dirty="0" smtClean="0"/>
              <a:t> </a:t>
            </a:r>
            <a:endParaRPr lang="en-US" sz="2400" dirty="0" smtClean="0"/>
          </a:p>
          <a:p>
            <a:pPr algn="just" eaLnBrk="1" hangingPunct="1">
              <a:lnSpc>
                <a:spcPct val="90000"/>
              </a:lnSpc>
            </a:pPr>
            <a:endParaRPr lang="en-US" sz="2400" b="1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b="1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400" b="1" dirty="0" err="1" smtClean="0">
                <a:cs typeface="Times New Roman" pitchFamily="18" charset="0"/>
              </a:rPr>
              <a:t>Contoh</a:t>
            </a:r>
            <a:r>
              <a:rPr lang="en-US" sz="2400" b="1" dirty="0" smtClean="0">
                <a:cs typeface="Times New Roman" pitchFamily="18" charset="0"/>
              </a:rPr>
              <a:t> 2. </a:t>
            </a:r>
            <a:r>
              <a:rPr lang="en-US" sz="2400" dirty="0" err="1" smtClean="0">
                <a:cs typeface="Times New Roman" pitchFamily="18" charset="0"/>
              </a:rPr>
              <a:t>Dua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orang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perwakilan</a:t>
            </a:r>
            <a:r>
              <a:rPr lang="en-US" sz="2400" dirty="0" smtClean="0">
                <a:cs typeface="Times New Roman" pitchFamily="18" charset="0"/>
              </a:rPr>
              <a:t> IF2002 </a:t>
            </a:r>
            <a:r>
              <a:rPr lang="en-US" sz="2400" dirty="0" err="1" smtClean="0">
                <a:cs typeface="Times New Roman" pitchFamily="18" charset="0"/>
              </a:rPr>
              <a:t>mendatangai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Bapak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Dosen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untuk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protes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nilai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ujian</a:t>
            </a:r>
            <a:r>
              <a:rPr lang="en-US" sz="2400" dirty="0" smtClean="0">
                <a:cs typeface="Times New Roman" pitchFamily="18" charset="0"/>
              </a:rPr>
              <a:t>. </a:t>
            </a:r>
            <a:r>
              <a:rPr lang="en-US" sz="2400" dirty="0" err="1" smtClean="0">
                <a:cs typeface="Times New Roman" pitchFamily="18" charset="0"/>
              </a:rPr>
              <a:t>Wakil</a:t>
            </a:r>
            <a:r>
              <a:rPr lang="en-US" sz="2400" dirty="0" smtClean="0">
                <a:cs typeface="Times New Roman" pitchFamily="18" charset="0"/>
              </a:rPr>
              <a:t> yang </a:t>
            </a:r>
            <a:r>
              <a:rPr lang="en-US" sz="2400" dirty="0" err="1" smtClean="0">
                <a:cs typeface="Times New Roman" pitchFamily="18" charset="0"/>
              </a:rPr>
              <a:t>dipilih</a:t>
            </a:r>
            <a:r>
              <a:rPr lang="en-US" sz="2400" dirty="0" smtClean="0">
                <a:cs typeface="Times New Roman" pitchFamily="18" charset="0"/>
              </a:rPr>
              <a:t> 1 </a:t>
            </a:r>
            <a:r>
              <a:rPr lang="en-US" sz="2400" dirty="0" err="1" smtClean="0">
                <a:cs typeface="Times New Roman" pitchFamily="18" charset="0"/>
              </a:rPr>
              <a:t>orang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pria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dan</a:t>
            </a:r>
            <a:r>
              <a:rPr lang="en-US" sz="2400" dirty="0" smtClean="0">
                <a:cs typeface="Times New Roman" pitchFamily="18" charset="0"/>
              </a:rPr>
              <a:t> 1 </a:t>
            </a:r>
            <a:r>
              <a:rPr lang="en-US" sz="2400" dirty="0" err="1" smtClean="0">
                <a:cs typeface="Times New Roman" pitchFamily="18" charset="0"/>
              </a:rPr>
              <a:t>orang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wanita</a:t>
            </a:r>
            <a:r>
              <a:rPr lang="en-US" sz="2400" dirty="0" smtClean="0">
                <a:cs typeface="Times New Roman" pitchFamily="18" charset="0"/>
              </a:rPr>
              <a:t>. </a:t>
            </a:r>
            <a:r>
              <a:rPr lang="en-US" sz="2400" dirty="0" err="1" smtClean="0">
                <a:cs typeface="Times New Roman" pitchFamily="18" charset="0"/>
              </a:rPr>
              <a:t>Berapa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banyak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cara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memilih</a:t>
            </a:r>
            <a:r>
              <a:rPr lang="en-US" sz="2400" dirty="0" smtClean="0">
                <a:cs typeface="Times New Roman" pitchFamily="18" charset="0"/>
              </a:rPr>
              <a:t> 2 </a:t>
            </a:r>
            <a:r>
              <a:rPr lang="en-US" sz="2400" dirty="0" err="1" smtClean="0">
                <a:cs typeface="Times New Roman" pitchFamily="18" charset="0"/>
              </a:rPr>
              <a:t>orang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wakil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tesrebut</a:t>
            </a:r>
            <a:r>
              <a:rPr lang="en-US" sz="2400" dirty="0" smtClean="0">
                <a:cs typeface="Times New Roman" pitchFamily="18" charset="0"/>
              </a:rPr>
              <a:t>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	</a:t>
            </a:r>
            <a:r>
              <a:rPr lang="en-US" sz="2400" u="sng" dirty="0" err="1" smtClean="0">
                <a:cs typeface="Times New Roman" pitchFamily="18" charset="0"/>
              </a:rPr>
              <a:t>Penyelesaian</a:t>
            </a:r>
            <a:r>
              <a:rPr lang="en-US" sz="2400" dirty="0" smtClean="0">
                <a:cs typeface="Times New Roman" pitchFamily="18" charset="0"/>
              </a:rPr>
              <a:t>: 65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2400" dirty="0" smtClean="0">
                <a:cs typeface="Times New Roman" pitchFamily="18" charset="0"/>
              </a:rPr>
              <a:t> 15 =  975 </a:t>
            </a:r>
            <a:r>
              <a:rPr lang="en-US" sz="2400" dirty="0" err="1" smtClean="0">
                <a:cs typeface="Times New Roman" pitchFamily="18" charset="0"/>
              </a:rPr>
              <a:t>cara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33F749-14B2-4A48-B5E1-212ED89D9AE8}" type="slidenum">
              <a:rPr lang="en-GB"/>
              <a:pPr/>
              <a:t>6</a:t>
            </a:fld>
            <a:endParaRPr lang="en-GB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Perluasan Kaidah Dasar Menghitung</a:t>
            </a:r>
            <a:endParaRPr lang="en-GB" sz="3600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AU" smtClean="0">
                <a:cs typeface="Times New Roman" pitchFamily="18" charset="0"/>
              </a:rPr>
              <a:t>	Misalkan ada </a:t>
            </a:r>
            <a:r>
              <a:rPr lang="en-AU" i="1" smtClean="0">
                <a:cs typeface="Times New Roman" pitchFamily="18" charset="0"/>
              </a:rPr>
              <a:t>n</a:t>
            </a:r>
            <a:r>
              <a:rPr lang="en-AU" smtClean="0">
                <a:cs typeface="Times New Roman" pitchFamily="18" charset="0"/>
              </a:rPr>
              <a:t> percobaan, masing-masing dg </a:t>
            </a:r>
            <a:r>
              <a:rPr lang="en-AU" i="1" smtClean="0">
                <a:cs typeface="Times New Roman" pitchFamily="18" charset="0"/>
              </a:rPr>
              <a:t>p</a:t>
            </a:r>
            <a:r>
              <a:rPr lang="en-AU" i="1" baseline="-30000" smtClean="0">
                <a:cs typeface="Times New Roman" pitchFamily="18" charset="0"/>
              </a:rPr>
              <a:t>i</a:t>
            </a:r>
            <a:r>
              <a:rPr lang="en-AU" i="1" smtClean="0">
                <a:cs typeface="Times New Roman" pitchFamily="18" charset="0"/>
              </a:rPr>
              <a:t> </a:t>
            </a:r>
            <a:r>
              <a:rPr lang="en-AU" smtClean="0">
                <a:cs typeface="Times New Roman" pitchFamily="18" charset="0"/>
              </a:rPr>
              <a:t>hasil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AU" smtClean="0">
                <a:cs typeface="Times New Roman" pitchFamily="18" charset="0"/>
              </a:rPr>
              <a:t>	1. Kaidah perkalian (</a:t>
            </a:r>
            <a:r>
              <a:rPr lang="en-AU" i="1" smtClean="0">
                <a:cs typeface="Times New Roman" pitchFamily="18" charset="0"/>
              </a:rPr>
              <a:t>rule of product</a:t>
            </a:r>
            <a:r>
              <a:rPr lang="en-AU" smtClean="0">
                <a:cs typeface="Times New Roman" pitchFamily="18" charset="0"/>
              </a:rPr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AU" i="1" smtClean="0">
                <a:cs typeface="Times New Roman" pitchFamily="18" charset="0"/>
              </a:rPr>
              <a:t>		p</a:t>
            </a:r>
            <a:r>
              <a:rPr lang="en-AU" baseline="-30000" smtClean="0">
                <a:cs typeface="Times New Roman" pitchFamily="18" charset="0"/>
              </a:rPr>
              <a:t>1</a:t>
            </a:r>
            <a:r>
              <a:rPr lang="en-AU" smtClean="0">
                <a:cs typeface="Times New Roman" pitchFamily="18" charset="0"/>
              </a:rPr>
              <a:t> </a:t>
            </a:r>
            <a:r>
              <a:rPr lang="en-AU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AU" smtClean="0">
                <a:cs typeface="Times New Roman" pitchFamily="18" charset="0"/>
              </a:rPr>
              <a:t> </a:t>
            </a:r>
            <a:r>
              <a:rPr lang="en-AU" i="1" smtClean="0">
                <a:cs typeface="Times New Roman" pitchFamily="18" charset="0"/>
              </a:rPr>
              <a:t>p</a:t>
            </a:r>
            <a:r>
              <a:rPr lang="en-AU" baseline="-30000" smtClean="0">
                <a:cs typeface="Times New Roman" pitchFamily="18" charset="0"/>
              </a:rPr>
              <a:t>2</a:t>
            </a:r>
            <a:r>
              <a:rPr lang="en-AU" smtClean="0">
                <a:cs typeface="Times New Roman" pitchFamily="18" charset="0"/>
              </a:rPr>
              <a:t> </a:t>
            </a:r>
            <a:r>
              <a:rPr lang="en-AU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AU" smtClean="0">
                <a:cs typeface="Times New Roman" pitchFamily="18" charset="0"/>
              </a:rPr>
              <a:t> … </a:t>
            </a:r>
            <a:r>
              <a:rPr lang="en-AU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AU" smtClean="0">
                <a:cs typeface="Times New Roman" pitchFamily="18" charset="0"/>
              </a:rPr>
              <a:t> </a:t>
            </a:r>
            <a:r>
              <a:rPr lang="en-AU" i="1" smtClean="0">
                <a:cs typeface="Times New Roman" pitchFamily="18" charset="0"/>
              </a:rPr>
              <a:t>p</a:t>
            </a:r>
            <a:r>
              <a:rPr lang="en-AU" i="1" baseline="-30000" smtClean="0">
                <a:cs typeface="Times New Roman" pitchFamily="18" charset="0"/>
              </a:rPr>
              <a:t>n</a:t>
            </a:r>
            <a:r>
              <a:rPr lang="en-AU" smtClean="0">
                <a:cs typeface="Times New Roman" pitchFamily="18" charset="0"/>
              </a:rPr>
              <a:t>  hasil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AU" smtClean="0">
                <a:cs typeface="Times New Roman" pitchFamily="18" charset="0"/>
              </a:rPr>
              <a:t> 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AU" smtClean="0">
                <a:cs typeface="Times New Roman" pitchFamily="18" charset="0"/>
              </a:rPr>
              <a:t>	2. Kaidah penjumlahan (</a:t>
            </a:r>
            <a:r>
              <a:rPr lang="en-AU" i="1" smtClean="0">
                <a:cs typeface="Times New Roman" pitchFamily="18" charset="0"/>
              </a:rPr>
              <a:t>rule of sum</a:t>
            </a:r>
            <a:r>
              <a:rPr lang="en-AU" smtClean="0">
                <a:cs typeface="Times New Roman" pitchFamily="18" charset="0"/>
              </a:rPr>
              <a:t>)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AU" i="1" smtClean="0">
                <a:cs typeface="Times New Roman" pitchFamily="18" charset="0"/>
              </a:rPr>
              <a:t>		p</a:t>
            </a:r>
            <a:r>
              <a:rPr lang="en-AU" baseline="-30000" smtClean="0">
                <a:cs typeface="Times New Roman" pitchFamily="18" charset="0"/>
              </a:rPr>
              <a:t>1</a:t>
            </a:r>
            <a:r>
              <a:rPr lang="en-AU" smtClean="0">
                <a:cs typeface="Times New Roman" pitchFamily="18" charset="0"/>
              </a:rPr>
              <a:t> + </a:t>
            </a:r>
            <a:r>
              <a:rPr lang="en-AU" i="1" smtClean="0">
                <a:cs typeface="Times New Roman" pitchFamily="18" charset="0"/>
              </a:rPr>
              <a:t>p</a:t>
            </a:r>
            <a:r>
              <a:rPr lang="en-AU" baseline="-30000" smtClean="0">
                <a:cs typeface="Times New Roman" pitchFamily="18" charset="0"/>
              </a:rPr>
              <a:t>2</a:t>
            </a:r>
            <a:r>
              <a:rPr lang="en-AU" smtClean="0">
                <a:cs typeface="Times New Roman" pitchFamily="18" charset="0"/>
              </a:rPr>
              <a:t> + … + </a:t>
            </a:r>
            <a:r>
              <a:rPr lang="en-AU" i="1" smtClean="0">
                <a:cs typeface="Times New Roman" pitchFamily="18" charset="0"/>
              </a:rPr>
              <a:t>p</a:t>
            </a:r>
            <a:r>
              <a:rPr lang="en-AU" i="1" baseline="-30000" smtClean="0">
                <a:cs typeface="Times New Roman" pitchFamily="18" charset="0"/>
              </a:rPr>
              <a:t>n</a:t>
            </a:r>
            <a:r>
              <a:rPr lang="en-AU" smtClean="0">
                <a:cs typeface="Times New Roman" pitchFamily="18" charset="0"/>
              </a:rPr>
              <a:t>  hasil 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0ABDBC-BA8F-486D-A4AA-6DC90BBC3472}" type="slidenum">
              <a:rPr lang="en-GB"/>
              <a:pPr/>
              <a:t>7</a:t>
            </a:fld>
            <a:endParaRPr lang="en-GB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b="1" smtClean="0">
                <a:cs typeface="Times New Roman" pitchFamily="18" charset="0"/>
              </a:rPr>
              <a:t>Contoh 3. </a:t>
            </a:r>
            <a:r>
              <a:rPr lang="en-US" smtClean="0">
                <a:cs typeface="Times New Roman" pitchFamily="18" charset="0"/>
              </a:rPr>
              <a:t>Bit biner hanya 0 dan 1. Berapa banyak </a:t>
            </a:r>
            <a:r>
              <a:rPr lang="en-US" i="1" smtClean="0">
                <a:cs typeface="Times New Roman" pitchFamily="18" charset="0"/>
              </a:rPr>
              <a:t>string</a:t>
            </a:r>
            <a:r>
              <a:rPr lang="en-US" smtClean="0">
                <a:cs typeface="Times New Roman" pitchFamily="18" charset="0"/>
              </a:rPr>
              <a:t> biner yang dapat dibentuk jika: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cs typeface="Times New Roman" pitchFamily="18" charset="0"/>
              </a:rPr>
              <a:t>	(a) panjang </a:t>
            </a:r>
            <a:r>
              <a:rPr lang="en-US" i="1" smtClean="0">
                <a:cs typeface="Times New Roman" pitchFamily="18" charset="0"/>
              </a:rPr>
              <a:t>string</a:t>
            </a:r>
            <a:r>
              <a:rPr lang="en-US" smtClean="0">
                <a:cs typeface="Times New Roman" pitchFamily="18" charset="0"/>
              </a:rPr>
              <a:t> 5 bit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cs typeface="Times New Roman" pitchFamily="18" charset="0"/>
              </a:rPr>
              <a:t>	(b) panjang </a:t>
            </a:r>
            <a:r>
              <a:rPr lang="en-US" i="1" smtClean="0">
                <a:cs typeface="Times New Roman" pitchFamily="18" charset="0"/>
              </a:rPr>
              <a:t>string</a:t>
            </a:r>
            <a:r>
              <a:rPr lang="en-US" smtClean="0">
                <a:cs typeface="Times New Roman" pitchFamily="18" charset="0"/>
              </a:rPr>
              <a:t> 8 bit (= 1 </a:t>
            </a:r>
            <a:r>
              <a:rPr lang="en-US" i="1" smtClean="0">
                <a:cs typeface="Times New Roman" pitchFamily="18" charset="0"/>
              </a:rPr>
              <a:t>byte</a:t>
            </a:r>
            <a:r>
              <a:rPr lang="en-US" smtClean="0"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cs typeface="Times New Roman" pitchFamily="18" charset="0"/>
              </a:rPr>
              <a:t>	</a:t>
            </a:r>
            <a:r>
              <a:rPr lang="en-US" u="sng" smtClean="0">
                <a:cs typeface="Times New Roman" pitchFamily="18" charset="0"/>
              </a:rPr>
              <a:t>Penyelesaian</a:t>
            </a:r>
            <a:r>
              <a:rPr lang="en-US" smtClean="0">
                <a:cs typeface="Times New Roman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smtClean="0">
                <a:cs typeface="Times New Roman" pitchFamily="18" charset="0"/>
              </a:rPr>
              <a:t>	(a) 2 </a:t>
            </a:r>
            <a:r>
              <a:rPr lang="en-AU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AU" smtClean="0">
                <a:cs typeface="Times New Roman" pitchFamily="18" charset="0"/>
              </a:rPr>
              <a:t> 2 </a:t>
            </a:r>
            <a:r>
              <a:rPr lang="en-AU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AU" smtClean="0">
                <a:cs typeface="Times New Roman" pitchFamily="18" charset="0"/>
              </a:rPr>
              <a:t> 2 </a:t>
            </a:r>
            <a:r>
              <a:rPr lang="en-AU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AU" smtClean="0">
                <a:cs typeface="Times New Roman" pitchFamily="18" charset="0"/>
              </a:rPr>
              <a:t> 2 </a:t>
            </a:r>
            <a:r>
              <a:rPr lang="en-AU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AU" smtClean="0">
                <a:cs typeface="Times New Roman" pitchFamily="18" charset="0"/>
              </a:rPr>
              <a:t> 2 = 2</a:t>
            </a:r>
            <a:r>
              <a:rPr lang="en-AU" baseline="30000" smtClean="0">
                <a:cs typeface="Times New Roman" pitchFamily="18" charset="0"/>
              </a:rPr>
              <a:t>5</a:t>
            </a:r>
            <a:r>
              <a:rPr lang="en-AU" smtClean="0">
                <a:cs typeface="Times New Roman" pitchFamily="18" charset="0"/>
              </a:rPr>
              <a:t> = 32 buah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smtClean="0">
                <a:cs typeface="Times New Roman" pitchFamily="18" charset="0"/>
              </a:rPr>
              <a:t>	(b) 2</a:t>
            </a:r>
            <a:r>
              <a:rPr lang="en-AU" baseline="30000" smtClean="0">
                <a:cs typeface="Times New Roman" pitchFamily="18" charset="0"/>
              </a:rPr>
              <a:t>8</a:t>
            </a:r>
            <a:r>
              <a:rPr lang="en-AU" smtClean="0">
                <a:cs typeface="Times New Roman" pitchFamily="18" charset="0"/>
              </a:rPr>
              <a:t> = 256 buah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E14010-12D1-4FB7-871A-DBBBD8BBA843}" type="slidenum">
              <a:rPr lang="en-GB"/>
              <a:pPr/>
              <a:t>8</a:t>
            </a:fld>
            <a:endParaRPr lang="en-GB"/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8153400" cy="6019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en-US" sz="2000" b="1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b="1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b="1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b="1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b="1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000" b="1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err="1" smtClean="0">
                <a:cs typeface="Times New Roman" pitchFamily="18" charset="0"/>
              </a:rPr>
              <a:t>Contoh</a:t>
            </a:r>
            <a:r>
              <a:rPr lang="en-US" sz="2000" b="1" dirty="0" smtClean="0">
                <a:cs typeface="Times New Roman" pitchFamily="18" charset="0"/>
              </a:rPr>
              <a:t> 4.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Berapa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banyak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bilangan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ganjil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antara</a:t>
            </a:r>
            <a:r>
              <a:rPr lang="en-US" sz="2000" dirty="0" smtClean="0">
                <a:cs typeface="Times New Roman" pitchFamily="18" charset="0"/>
              </a:rPr>
              <a:t> 1000 </a:t>
            </a:r>
            <a:r>
              <a:rPr lang="en-US" sz="2000" dirty="0" err="1" smtClean="0">
                <a:cs typeface="Times New Roman" pitchFamily="18" charset="0"/>
              </a:rPr>
              <a:t>dan</a:t>
            </a:r>
            <a:r>
              <a:rPr lang="en-US" sz="2000" dirty="0" smtClean="0">
                <a:cs typeface="Times New Roman" pitchFamily="18" charset="0"/>
              </a:rPr>
              <a:t> 9999 (</a:t>
            </a:r>
            <a:r>
              <a:rPr lang="en-US" sz="2000" dirty="0" err="1" smtClean="0">
                <a:cs typeface="Times New Roman" pitchFamily="18" charset="0"/>
              </a:rPr>
              <a:t>termasuk</a:t>
            </a:r>
            <a:r>
              <a:rPr lang="en-US" sz="2000" dirty="0" smtClean="0">
                <a:cs typeface="Times New Roman" pitchFamily="18" charset="0"/>
              </a:rPr>
              <a:t> 1000 </a:t>
            </a:r>
            <a:r>
              <a:rPr lang="en-US" sz="2000" dirty="0" err="1" smtClean="0">
                <a:cs typeface="Times New Roman" pitchFamily="18" charset="0"/>
              </a:rPr>
              <a:t>dan</a:t>
            </a:r>
            <a:r>
              <a:rPr lang="en-US" sz="2000" dirty="0" smtClean="0">
                <a:cs typeface="Times New Roman" pitchFamily="18" charset="0"/>
              </a:rPr>
              <a:t> 9999 </a:t>
            </a:r>
            <a:r>
              <a:rPr lang="en-US" sz="2000" dirty="0" err="1" smtClean="0">
                <a:cs typeface="Times New Roman" pitchFamily="18" charset="0"/>
              </a:rPr>
              <a:t>itu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sendiri</a:t>
            </a:r>
            <a:r>
              <a:rPr lang="en-US" sz="2000" dirty="0" smtClean="0">
                <a:cs typeface="Times New Roman" pitchFamily="18" charset="0"/>
              </a:rPr>
              <a:t>) yang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cs typeface="Times New Roman" pitchFamily="18" charset="0"/>
              </a:rPr>
              <a:t>	(a) </a:t>
            </a:r>
            <a:r>
              <a:rPr lang="en-US" sz="2000" dirty="0" err="1" smtClean="0">
                <a:cs typeface="Times New Roman" pitchFamily="18" charset="0"/>
              </a:rPr>
              <a:t>semua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angkanya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berbeda</a:t>
            </a:r>
            <a:endParaRPr lang="en-US" sz="2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cs typeface="Times New Roman" pitchFamily="18" charset="0"/>
              </a:rPr>
              <a:t>	(b) </a:t>
            </a:r>
            <a:r>
              <a:rPr lang="en-US" sz="2000" dirty="0" err="1" smtClean="0">
                <a:cs typeface="Times New Roman" pitchFamily="18" charset="0"/>
              </a:rPr>
              <a:t>boleh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ada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angka</a:t>
            </a:r>
            <a:r>
              <a:rPr lang="en-US" sz="2000" dirty="0" smtClean="0">
                <a:cs typeface="Times New Roman" pitchFamily="18" charset="0"/>
              </a:rPr>
              <a:t> yang </a:t>
            </a:r>
            <a:r>
              <a:rPr lang="en-US" sz="2000" dirty="0" err="1" smtClean="0">
                <a:cs typeface="Times New Roman" pitchFamily="18" charset="0"/>
              </a:rPr>
              <a:t>berulang</a:t>
            </a:r>
            <a:r>
              <a:rPr lang="en-US" sz="2000" dirty="0" smtClean="0">
                <a:cs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buNone/>
            </a:pPr>
            <a:endParaRPr lang="en-US" sz="2000" u="sng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u="sng" dirty="0" err="1" smtClean="0">
                <a:cs typeface="Times New Roman" pitchFamily="18" charset="0"/>
              </a:rPr>
              <a:t>Penyelesaian</a:t>
            </a:r>
            <a:r>
              <a:rPr lang="en-US" sz="2000" dirty="0" smtClean="0">
                <a:cs typeface="Times New Roman" pitchFamily="18" charset="0"/>
              </a:rPr>
              <a:t>: </a:t>
            </a:r>
          </a:p>
          <a:p>
            <a:pPr algn="just">
              <a:lnSpc>
                <a:spcPct val="90000"/>
              </a:lnSpc>
              <a:buNone/>
            </a:pPr>
            <a:r>
              <a:rPr lang="en-AU" sz="2000" dirty="0" smtClean="0">
                <a:cs typeface="Times New Roman" pitchFamily="18" charset="0"/>
              </a:rPr>
              <a:t>(a) </a:t>
            </a:r>
            <a:r>
              <a:rPr lang="en-AU" sz="2000" dirty="0" err="1" smtClean="0">
                <a:cs typeface="Times New Roman" pitchFamily="18" charset="0"/>
              </a:rPr>
              <a:t>posisi</a:t>
            </a:r>
            <a:r>
              <a:rPr lang="en-AU" sz="2000" dirty="0" smtClean="0">
                <a:cs typeface="Times New Roman" pitchFamily="18" charset="0"/>
              </a:rPr>
              <a:t> </a:t>
            </a:r>
            <a:r>
              <a:rPr lang="en-AU" sz="2000" dirty="0" err="1" smtClean="0">
                <a:cs typeface="Times New Roman" pitchFamily="18" charset="0"/>
              </a:rPr>
              <a:t>satuan</a:t>
            </a:r>
            <a:r>
              <a:rPr lang="en-AU" sz="2000" dirty="0" smtClean="0">
                <a:cs typeface="Times New Roman" pitchFamily="18" charset="0"/>
              </a:rPr>
              <a:t>:   5 </a:t>
            </a:r>
            <a:r>
              <a:rPr lang="en-AU" sz="2000" dirty="0" err="1" smtClean="0">
                <a:cs typeface="Times New Roman" pitchFamily="18" charset="0"/>
              </a:rPr>
              <a:t>kemungkinan</a:t>
            </a:r>
            <a:r>
              <a:rPr lang="en-AU" sz="2000" dirty="0" smtClean="0">
                <a:cs typeface="Times New Roman" pitchFamily="18" charset="0"/>
              </a:rPr>
              <a:t> </a:t>
            </a:r>
            <a:r>
              <a:rPr lang="en-AU" sz="2000" dirty="0" err="1" smtClean="0">
                <a:cs typeface="Times New Roman" pitchFamily="18" charset="0"/>
              </a:rPr>
              <a:t>angka</a:t>
            </a:r>
            <a:r>
              <a:rPr lang="en-AU" sz="2000" dirty="0" smtClean="0">
                <a:cs typeface="Times New Roman" pitchFamily="18" charset="0"/>
              </a:rPr>
              <a:t> (1, 3, 5, 7, 9)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cs typeface="Times New Roman" pitchFamily="18" charset="0"/>
              </a:rPr>
              <a:t>	</a:t>
            </a:r>
            <a:r>
              <a:rPr lang="en-US" sz="2000" dirty="0" err="1" smtClean="0">
                <a:cs typeface="Times New Roman" pitchFamily="18" charset="0"/>
              </a:rPr>
              <a:t>posisi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ribuan</a:t>
            </a:r>
            <a:r>
              <a:rPr lang="en-US" sz="2000" dirty="0" smtClean="0">
                <a:cs typeface="Times New Roman" pitchFamily="18" charset="0"/>
              </a:rPr>
              <a:t>:   8 </a:t>
            </a:r>
            <a:r>
              <a:rPr lang="en-US" sz="2000" dirty="0" err="1" smtClean="0">
                <a:cs typeface="Times New Roman" pitchFamily="18" charset="0"/>
              </a:rPr>
              <a:t>kemungkinan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angka</a:t>
            </a:r>
            <a:r>
              <a:rPr lang="en-US" sz="2000" dirty="0" smtClean="0">
                <a:cs typeface="Times New Roman" pitchFamily="18" charset="0"/>
              </a:rPr>
              <a:t> (1 </a:t>
            </a:r>
            <a:r>
              <a:rPr lang="en-US" sz="2000" dirty="0" err="1" smtClean="0">
                <a:cs typeface="Times New Roman" pitchFamily="18" charset="0"/>
              </a:rPr>
              <a:t>sampai</a:t>
            </a:r>
            <a:r>
              <a:rPr lang="en-US" sz="2000" dirty="0" smtClean="0">
                <a:cs typeface="Times New Roman" pitchFamily="18" charset="0"/>
              </a:rPr>
              <a:t> 9 </a:t>
            </a:r>
            <a:r>
              <a:rPr lang="en-US" sz="2000" dirty="0" err="1" smtClean="0">
                <a:cs typeface="Times New Roman" pitchFamily="18" charset="0"/>
              </a:rPr>
              <a:t>dikurangi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angka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di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posisi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satuan</a:t>
            </a:r>
            <a:r>
              <a:rPr lang="en-US" sz="2000" dirty="0" smtClean="0"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cs typeface="Times New Roman" pitchFamily="18" charset="0"/>
              </a:rPr>
              <a:t>	</a:t>
            </a:r>
            <a:r>
              <a:rPr lang="en-US" sz="2000" dirty="0" err="1" smtClean="0">
                <a:cs typeface="Times New Roman" pitchFamily="18" charset="0"/>
              </a:rPr>
              <a:t>posisi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ratusan</a:t>
            </a:r>
            <a:r>
              <a:rPr lang="en-US" sz="2000" dirty="0" smtClean="0">
                <a:cs typeface="Times New Roman" pitchFamily="18" charset="0"/>
              </a:rPr>
              <a:t>:  8 </a:t>
            </a:r>
            <a:r>
              <a:rPr lang="en-US" sz="2000" dirty="0" err="1" smtClean="0">
                <a:cs typeface="Times New Roman" pitchFamily="18" charset="0"/>
              </a:rPr>
              <a:t>kemungkinan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angka</a:t>
            </a:r>
            <a:r>
              <a:rPr lang="en-US" sz="2000" dirty="0" smtClean="0">
                <a:cs typeface="Times New Roman" pitchFamily="18" charset="0"/>
              </a:rPr>
              <a:t> (0 </a:t>
            </a:r>
            <a:r>
              <a:rPr lang="en-US" sz="2000" dirty="0" err="1" smtClean="0">
                <a:cs typeface="Times New Roman" pitchFamily="18" charset="0"/>
              </a:rPr>
              <a:t>sampai</a:t>
            </a:r>
            <a:r>
              <a:rPr lang="en-US" sz="2000" dirty="0" smtClean="0">
                <a:cs typeface="Times New Roman" pitchFamily="18" charset="0"/>
              </a:rPr>
              <a:t> 9 </a:t>
            </a:r>
            <a:r>
              <a:rPr lang="en-US" sz="2000" dirty="0" err="1" smtClean="0">
                <a:cs typeface="Times New Roman" pitchFamily="18" charset="0"/>
              </a:rPr>
              <a:t>dikurangi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angka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di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posisi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satuan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dan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ribuan</a:t>
            </a:r>
            <a:r>
              <a:rPr lang="en-US" sz="2000" dirty="0" smtClean="0"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cs typeface="Times New Roman" pitchFamily="18" charset="0"/>
              </a:rPr>
              <a:t>	</a:t>
            </a:r>
            <a:r>
              <a:rPr lang="en-US" sz="2000" dirty="0" err="1" smtClean="0">
                <a:cs typeface="Times New Roman" pitchFamily="18" charset="0"/>
              </a:rPr>
              <a:t>posisi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puluhan</a:t>
            </a:r>
            <a:r>
              <a:rPr lang="en-US" sz="2000" dirty="0" smtClean="0">
                <a:cs typeface="Times New Roman" pitchFamily="18" charset="0"/>
              </a:rPr>
              <a:t>: 7 </a:t>
            </a:r>
            <a:r>
              <a:rPr lang="en-US" sz="2000" dirty="0" err="1" smtClean="0">
                <a:cs typeface="Times New Roman" pitchFamily="18" charset="0"/>
              </a:rPr>
              <a:t>kemungkinan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angka</a:t>
            </a:r>
            <a:r>
              <a:rPr lang="en-US" sz="2000" dirty="0" smtClean="0">
                <a:cs typeface="Times New Roman" pitchFamily="18" charset="0"/>
              </a:rPr>
              <a:t> (0 </a:t>
            </a:r>
            <a:r>
              <a:rPr lang="en-US" sz="2000" dirty="0" err="1" smtClean="0">
                <a:cs typeface="Times New Roman" pitchFamily="18" charset="0"/>
              </a:rPr>
              <a:t>sampai</a:t>
            </a:r>
            <a:r>
              <a:rPr lang="en-US" sz="2000" dirty="0" smtClean="0">
                <a:cs typeface="Times New Roman" pitchFamily="18" charset="0"/>
              </a:rPr>
              <a:t> 9 </a:t>
            </a:r>
            <a:r>
              <a:rPr lang="en-US" sz="2000" dirty="0" err="1" smtClean="0">
                <a:cs typeface="Times New Roman" pitchFamily="18" charset="0"/>
              </a:rPr>
              <a:t>dikurangi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angka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di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posisi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satuan</a:t>
            </a:r>
            <a:r>
              <a:rPr lang="en-US" sz="2000" dirty="0" smtClean="0">
                <a:cs typeface="Times New Roman" pitchFamily="18" charset="0"/>
              </a:rPr>
              <a:t>, </a:t>
            </a:r>
            <a:r>
              <a:rPr lang="en-US" sz="2000" dirty="0" err="1" smtClean="0">
                <a:cs typeface="Times New Roman" pitchFamily="18" charset="0"/>
              </a:rPr>
              <a:t>ratusan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dan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ribuan</a:t>
            </a:r>
            <a:r>
              <a:rPr lang="en-US" sz="2000" dirty="0" smtClean="0"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cs typeface="Times New Roman" pitchFamily="18" charset="0"/>
              </a:rPr>
              <a:t>	</a:t>
            </a:r>
            <a:r>
              <a:rPr lang="en-US" sz="2000" dirty="0" err="1" smtClean="0">
                <a:cs typeface="Times New Roman" pitchFamily="18" charset="0"/>
              </a:rPr>
              <a:t>Banyak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bilangan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ganjil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seluruhnya</a:t>
            </a:r>
            <a:r>
              <a:rPr lang="en-US" sz="2000" dirty="0" smtClean="0">
                <a:cs typeface="Times New Roman" pitchFamily="18" charset="0"/>
              </a:rPr>
              <a:t> = (5)(8)(8)(7) = 2240 </a:t>
            </a:r>
            <a:r>
              <a:rPr lang="en-US" sz="2000" dirty="0" err="1" smtClean="0">
                <a:cs typeface="Times New Roman" pitchFamily="18" charset="0"/>
              </a:rPr>
              <a:t>buah</a:t>
            </a:r>
            <a:r>
              <a:rPr lang="en-US" sz="2000" dirty="0" smtClean="0"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cs typeface="Times New Roman" pitchFamily="18" charset="0"/>
              </a:rPr>
              <a:t>(b)	</a:t>
            </a:r>
            <a:r>
              <a:rPr lang="en-AU" sz="2000" dirty="0" err="1" smtClean="0">
                <a:cs typeface="Times New Roman" pitchFamily="18" charset="0"/>
              </a:rPr>
              <a:t>posisi</a:t>
            </a:r>
            <a:r>
              <a:rPr lang="en-AU" sz="2000" dirty="0" smtClean="0">
                <a:cs typeface="Times New Roman" pitchFamily="18" charset="0"/>
              </a:rPr>
              <a:t> </a:t>
            </a:r>
            <a:r>
              <a:rPr lang="en-AU" sz="2000" dirty="0" err="1" smtClean="0">
                <a:cs typeface="Times New Roman" pitchFamily="18" charset="0"/>
              </a:rPr>
              <a:t>satuan</a:t>
            </a:r>
            <a:r>
              <a:rPr lang="en-AU" sz="2000" dirty="0" smtClean="0">
                <a:cs typeface="Times New Roman" pitchFamily="18" charset="0"/>
              </a:rPr>
              <a:t>:   5 </a:t>
            </a:r>
            <a:r>
              <a:rPr lang="en-AU" sz="2000" dirty="0" err="1" smtClean="0">
                <a:cs typeface="Times New Roman" pitchFamily="18" charset="0"/>
              </a:rPr>
              <a:t>kemungkinan</a:t>
            </a:r>
            <a:r>
              <a:rPr lang="en-AU" sz="2000" dirty="0" smtClean="0">
                <a:cs typeface="Times New Roman" pitchFamily="18" charset="0"/>
              </a:rPr>
              <a:t> </a:t>
            </a:r>
            <a:r>
              <a:rPr lang="en-AU" sz="2000" dirty="0" err="1" smtClean="0">
                <a:cs typeface="Times New Roman" pitchFamily="18" charset="0"/>
              </a:rPr>
              <a:t>angka</a:t>
            </a:r>
            <a:r>
              <a:rPr lang="en-AU" sz="2000" dirty="0" smtClean="0">
                <a:cs typeface="Times New Roman" pitchFamily="18" charset="0"/>
              </a:rPr>
              <a:t> (</a:t>
            </a:r>
            <a:r>
              <a:rPr lang="en-AU" sz="2000" dirty="0" err="1" smtClean="0">
                <a:cs typeface="Times New Roman" pitchFamily="18" charset="0"/>
              </a:rPr>
              <a:t>yaitu</a:t>
            </a:r>
            <a:r>
              <a:rPr lang="en-AU" sz="2000" dirty="0" smtClean="0">
                <a:cs typeface="Times New Roman" pitchFamily="18" charset="0"/>
              </a:rPr>
              <a:t> 1, 3, 5, 7 </a:t>
            </a:r>
            <a:r>
              <a:rPr lang="en-AU" sz="2000" dirty="0" err="1" smtClean="0">
                <a:cs typeface="Times New Roman" pitchFamily="18" charset="0"/>
              </a:rPr>
              <a:t>dan</a:t>
            </a:r>
            <a:r>
              <a:rPr lang="en-AU" sz="2000" dirty="0" smtClean="0">
                <a:cs typeface="Times New Roman" pitchFamily="18" charset="0"/>
              </a:rPr>
              <a:t> 9);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cs typeface="Times New Roman" pitchFamily="18" charset="0"/>
              </a:rPr>
              <a:t>	</a:t>
            </a:r>
            <a:r>
              <a:rPr lang="en-US" sz="2000" dirty="0" err="1" smtClean="0">
                <a:cs typeface="Times New Roman" pitchFamily="18" charset="0"/>
              </a:rPr>
              <a:t>posisi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ribuan</a:t>
            </a:r>
            <a:r>
              <a:rPr lang="en-US" sz="2000" dirty="0" smtClean="0">
                <a:cs typeface="Times New Roman" pitchFamily="18" charset="0"/>
              </a:rPr>
              <a:t>:   9 </a:t>
            </a:r>
            <a:r>
              <a:rPr lang="en-US" sz="2000" dirty="0" err="1" smtClean="0">
                <a:cs typeface="Times New Roman" pitchFamily="18" charset="0"/>
              </a:rPr>
              <a:t>kemungkinan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angka</a:t>
            </a:r>
            <a:r>
              <a:rPr lang="en-US" sz="2000" dirty="0" smtClean="0">
                <a:cs typeface="Times New Roman" pitchFamily="18" charset="0"/>
              </a:rPr>
              <a:t> (1 </a:t>
            </a:r>
            <a:r>
              <a:rPr lang="en-US" sz="2000" dirty="0" err="1" smtClean="0">
                <a:cs typeface="Times New Roman" pitchFamily="18" charset="0"/>
              </a:rPr>
              <a:t>sampai</a:t>
            </a:r>
            <a:r>
              <a:rPr lang="en-US" sz="2000" dirty="0" smtClean="0">
                <a:cs typeface="Times New Roman" pitchFamily="18" charset="0"/>
              </a:rPr>
              <a:t> 9)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cs typeface="Times New Roman" pitchFamily="18" charset="0"/>
              </a:rPr>
              <a:t>	</a:t>
            </a:r>
            <a:r>
              <a:rPr lang="en-US" sz="2000" dirty="0" err="1" smtClean="0">
                <a:cs typeface="Times New Roman" pitchFamily="18" charset="0"/>
              </a:rPr>
              <a:t>posisi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ratusan</a:t>
            </a:r>
            <a:r>
              <a:rPr lang="en-US" sz="2000" dirty="0" smtClean="0">
                <a:cs typeface="Times New Roman" pitchFamily="18" charset="0"/>
              </a:rPr>
              <a:t>:  10 </a:t>
            </a:r>
            <a:r>
              <a:rPr lang="en-US" sz="2000" dirty="0" err="1" smtClean="0">
                <a:cs typeface="Times New Roman" pitchFamily="18" charset="0"/>
              </a:rPr>
              <a:t>kemungkinan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angka</a:t>
            </a:r>
            <a:r>
              <a:rPr lang="en-US" sz="2000" dirty="0" smtClean="0">
                <a:cs typeface="Times New Roman" pitchFamily="18" charset="0"/>
              </a:rPr>
              <a:t> (0 </a:t>
            </a:r>
            <a:r>
              <a:rPr lang="en-US" sz="2000" dirty="0" err="1" smtClean="0">
                <a:cs typeface="Times New Roman" pitchFamily="18" charset="0"/>
              </a:rPr>
              <a:t>sampai</a:t>
            </a:r>
            <a:r>
              <a:rPr lang="en-US" sz="2000" dirty="0" smtClean="0">
                <a:cs typeface="Times New Roman" pitchFamily="18" charset="0"/>
              </a:rPr>
              <a:t> 9)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cs typeface="Times New Roman" pitchFamily="18" charset="0"/>
              </a:rPr>
              <a:t>	</a:t>
            </a:r>
            <a:r>
              <a:rPr lang="en-US" sz="2000" dirty="0" err="1" smtClean="0">
                <a:cs typeface="Times New Roman" pitchFamily="18" charset="0"/>
              </a:rPr>
              <a:t>posisi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puluhan</a:t>
            </a:r>
            <a:r>
              <a:rPr lang="en-US" sz="2000" dirty="0" smtClean="0">
                <a:cs typeface="Times New Roman" pitchFamily="18" charset="0"/>
              </a:rPr>
              <a:t>: 10 </a:t>
            </a:r>
            <a:r>
              <a:rPr lang="en-US" sz="2000" dirty="0" err="1" smtClean="0">
                <a:cs typeface="Times New Roman" pitchFamily="18" charset="0"/>
              </a:rPr>
              <a:t>kemungkinan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angka</a:t>
            </a:r>
            <a:r>
              <a:rPr lang="en-US" sz="2000" dirty="0" smtClean="0">
                <a:cs typeface="Times New Roman" pitchFamily="18" charset="0"/>
              </a:rPr>
              <a:t> (0 </a:t>
            </a:r>
            <a:r>
              <a:rPr lang="en-US" sz="2000" dirty="0" err="1" smtClean="0">
                <a:cs typeface="Times New Roman" pitchFamily="18" charset="0"/>
              </a:rPr>
              <a:t>sampai</a:t>
            </a:r>
            <a:r>
              <a:rPr lang="en-US" sz="2000" dirty="0" smtClean="0">
                <a:cs typeface="Times New Roman" pitchFamily="18" charset="0"/>
              </a:rPr>
              <a:t> 9)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cs typeface="Times New Roman" pitchFamily="18" charset="0"/>
              </a:rPr>
              <a:t>	</a:t>
            </a:r>
            <a:r>
              <a:rPr lang="en-US" sz="2000" dirty="0" err="1" smtClean="0">
                <a:cs typeface="Times New Roman" pitchFamily="18" charset="0"/>
              </a:rPr>
              <a:t>Banyak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bilangan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ganjil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seluruhnya</a:t>
            </a:r>
            <a:r>
              <a:rPr lang="en-US" sz="2000" dirty="0" smtClean="0">
                <a:cs typeface="Times New Roman" pitchFamily="18" charset="0"/>
              </a:rPr>
              <a:t> = (5)(9)(10)(10) = 4500</a:t>
            </a: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96C8AA-A545-47E4-90B1-74D128EDF3AA}" type="slidenum">
              <a:rPr lang="en-GB"/>
              <a:pPr/>
              <a:t>9</a:t>
            </a:fld>
            <a:endParaRPr lang="en-GB"/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304800"/>
            <a:ext cx="8534400" cy="60960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endParaRPr lang="en-US" sz="2000" b="1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000" b="1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000" b="1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000" b="1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000" b="1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000" b="1" dirty="0" err="1" smtClean="0">
                <a:cs typeface="Times New Roman" pitchFamily="18" charset="0"/>
              </a:rPr>
              <a:t>Contoh</a:t>
            </a:r>
            <a:r>
              <a:rPr lang="en-US" sz="2000" b="1" dirty="0" smtClean="0">
                <a:cs typeface="Times New Roman" pitchFamily="18" charset="0"/>
              </a:rPr>
              <a:t> 5.</a:t>
            </a:r>
            <a:r>
              <a:rPr lang="en-US" sz="2000" dirty="0" smtClean="0">
                <a:cs typeface="Times New Roman" pitchFamily="18" charset="0"/>
              </a:rPr>
              <a:t> Sandi-</a:t>
            </a:r>
            <a:r>
              <a:rPr lang="en-US" sz="2000" dirty="0" err="1" smtClean="0">
                <a:cs typeface="Times New Roman" pitchFamily="18" charset="0"/>
              </a:rPr>
              <a:t>lewat</a:t>
            </a:r>
            <a:r>
              <a:rPr lang="en-US" sz="2000" dirty="0" smtClean="0">
                <a:cs typeface="Times New Roman" pitchFamily="18" charset="0"/>
              </a:rPr>
              <a:t> (</a:t>
            </a:r>
            <a:r>
              <a:rPr lang="en-US" sz="2000" i="1" dirty="0" smtClean="0">
                <a:cs typeface="Times New Roman" pitchFamily="18" charset="0"/>
              </a:rPr>
              <a:t>password</a:t>
            </a:r>
            <a:r>
              <a:rPr lang="en-US" sz="2000" dirty="0" smtClean="0">
                <a:cs typeface="Times New Roman" pitchFamily="18" charset="0"/>
              </a:rPr>
              <a:t>) </a:t>
            </a:r>
            <a:r>
              <a:rPr lang="en-US" sz="2000" dirty="0" err="1" smtClean="0">
                <a:cs typeface="Times New Roman" pitchFamily="18" charset="0"/>
              </a:rPr>
              <a:t>sistem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komputer</a:t>
            </a:r>
            <a:r>
              <a:rPr lang="en-US" sz="2000" dirty="0" smtClean="0">
                <a:cs typeface="Times New Roman" pitchFamily="18" charset="0"/>
              </a:rPr>
              <a:t>  </a:t>
            </a:r>
            <a:r>
              <a:rPr lang="en-US" sz="2000" dirty="0" err="1" smtClean="0">
                <a:cs typeface="Times New Roman" pitchFamily="18" charset="0"/>
              </a:rPr>
              <a:t>panjangnya</a:t>
            </a:r>
            <a:r>
              <a:rPr lang="en-US" sz="2000" dirty="0" smtClean="0">
                <a:cs typeface="Times New Roman" pitchFamily="18" charset="0"/>
              </a:rPr>
              <a:t> 6 </a:t>
            </a:r>
            <a:r>
              <a:rPr lang="en-US" sz="2000" dirty="0" err="1" smtClean="0">
                <a:cs typeface="Times New Roman" pitchFamily="18" charset="0"/>
              </a:rPr>
              <a:t>sampai</a:t>
            </a:r>
            <a:r>
              <a:rPr lang="en-US" sz="2000" dirty="0" smtClean="0">
                <a:cs typeface="Times New Roman" pitchFamily="18" charset="0"/>
              </a:rPr>
              <a:t> 8 </a:t>
            </a:r>
            <a:r>
              <a:rPr lang="en-US" sz="2000" dirty="0" err="1" smtClean="0">
                <a:cs typeface="Times New Roman" pitchFamily="18" charset="0"/>
              </a:rPr>
              <a:t>karakter</a:t>
            </a:r>
            <a:r>
              <a:rPr lang="en-US" sz="2000" dirty="0" smtClean="0">
                <a:cs typeface="Times New Roman" pitchFamily="18" charset="0"/>
              </a:rPr>
              <a:t>. </a:t>
            </a:r>
            <a:r>
              <a:rPr lang="en-US" sz="2000" dirty="0" err="1" smtClean="0">
                <a:cs typeface="Times New Roman" pitchFamily="18" charset="0"/>
              </a:rPr>
              <a:t>Tiap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karakter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boleh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berupa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huruf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atau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angka</a:t>
            </a:r>
            <a:r>
              <a:rPr lang="en-US" sz="2000" dirty="0" smtClean="0">
                <a:cs typeface="Times New Roman" pitchFamily="18" charset="0"/>
              </a:rPr>
              <a:t>; </a:t>
            </a:r>
            <a:r>
              <a:rPr lang="en-US" sz="2000" dirty="0" err="1" smtClean="0">
                <a:cs typeface="Times New Roman" pitchFamily="18" charset="0"/>
              </a:rPr>
              <a:t>huruf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besar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dan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huruf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kecil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tidak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dibedakan</a:t>
            </a:r>
            <a:r>
              <a:rPr lang="en-US" sz="2000" dirty="0" smtClean="0">
                <a:cs typeface="Times New Roman" pitchFamily="18" charset="0"/>
              </a:rPr>
              <a:t>. </a:t>
            </a:r>
            <a:r>
              <a:rPr lang="en-US" sz="2000" dirty="0" err="1" smtClean="0">
                <a:cs typeface="Times New Roman" pitchFamily="18" charset="0"/>
              </a:rPr>
              <a:t>Berapa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banyak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sandi-lewat</a:t>
            </a:r>
            <a:r>
              <a:rPr lang="en-US" sz="2000" dirty="0" smtClean="0">
                <a:cs typeface="Times New Roman" pitchFamily="18" charset="0"/>
              </a:rPr>
              <a:t>  yang </a:t>
            </a:r>
            <a:r>
              <a:rPr lang="en-US" sz="2000" dirty="0" err="1" smtClean="0">
                <a:cs typeface="Times New Roman" pitchFamily="18" charset="0"/>
              </a:rPr>
              <a:t>dapat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dibuat</a:t>
            </a:r>
            <a:r>
              <a:rPr lang="en-US" sz="2000" dirty="0" smtClean="0">
                <a:cs typeface="Times New Roman" pitchFamily="18" charset="0"/>
              </a:rPr>
              <a:t>?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u="sng" dirty="0" err="1" smtClean="0">
                <a:cs typeface="Times New Roman" pitchFamily="18" charset="0"/>
              </a:rPr>
              <a:t>Penyelesaian</a:t>
            </a:r>
            <a:r>
              <a:rPr lang="en-US" sz="2000" dirty="0" smtClean="0">
                <a:cs typeface="Times New Roman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	</a:t>
            </a:r>
            <a:r>
              <a:rPr lang="en-US" sz="2000" dirty="0" err="1" smtClean="0">
                <a:cs typeface="Times New Roman" pitchFamily="18" charset="0"/>
              </a:rPr>
              <a:t>Jumlah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karakter</a:t>
            </a:r>
            <a:r>
              <a:rPr lang="en-US" sz="2000" dirty="0" smtClean="0">
                <a:cs typeface="Times New Roman" pitchFamily="18" charset="0"/>
              </a:rPr>
              <a:t> password = 26 (A-Z) + 10 (0-9) = 36 </a:t>
            </a:r>
            <a:r>
              <a:rPr lang="en-US" sz="2000" dirty="0" err="1" smtClean="0">
                <a:cs typeface="Times New Roman" pitchFamily="18" charset="0"/>
              </a:rPr>
              <a:t>karakter</a:t>
            </a:r>
            <a:r>
              <a:rPr lang="en-US" sz="2000" dirty="0" smtClean="0">
                <a:cs typeface="Times New Roman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 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	</a:t>
            </a:r>
            <a:r>
              <a:rPr lang="en-US" sz="2000" dirty="0" err="1" smtClean="0">
                <a:cs typeface="Times New Roman" pitchFamily="18" charset="0"/>
              </a:rPr>
              <a:t>Jumlah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kemungkinan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sandi-lewat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dengan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panjang</a:t>
            </a:r>
            <a:r>
              <a:rPr lang="en-US" sz="2000" dirty="0" smtClean="0">
                <a:cs typeface="Times New Roman" pitchFamily="18" charset="0"/>
              </a:rPr>
              <a:t> 6 </a:t>
            </a:r>
            <a:r>
              <a:rPr lang="en-US" sz="2000" dirty="0" err="1" smtClean="0">
                <a:cs typeface="Times New Roman" pitchFamily="18" charset="0"/>
              </a:rPr>
              <a:t>karakter</a:t>
            </a:r>
            <a:r>
              <a:rPr lang="en-US" sz="2000" dirty="0" smtClean="0">
                <a:cs typeface="Times New Roman" pitchFamily="18" charset="0"/>
              </a:rPr>
              <a:t>: 	(36)(36)(36)(36)(36)(36) = 36</a:t>
            </a:r>
            <a:r>
              <a:rPr lang="en-US" sz="2000" baseline="30000" dirty="0" smtClean="0">
                <a:cs typeface="Times New Roman" pitchFamily="18" charset="0"/>
              </a:rPr>
              <a:t>6 </a:t>
            </a:r>
            <a:r>
              <a:rPr lang="en-US" sz="2000" dirty="0" smtClean="0">
                <a:cs typeface="Times New Roman" pitchFamily="18" charset="0"/>
              </a:rPr>
              <a:t> = 2.176.782.336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	</a:t>
            </a:r>
            <a:r>
              <a:rPr lang="en-US" sz="2000" dirty="0" err="1" smtClean="0">
                <a:cs typeface="Times New Roman" pitchFamily="18" charset="0"/>
              </a:rPr>
              <a:t>Jumlah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kemungkinan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sandi-lewat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dengan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panjang</a:t>
            </a:r>
            <a:r>
              <a:rPr lang="en-US" sz="2000" dirty="0" smtClean="0">
                <a:cs typeface="Times New Roman" pitchFamily="18" charset="0"/>
              </a:rPr>
              <a:t> 7 </a:t>
            </a:r>
            <a:r>
              <a:rPr lang="en-US" sz="2000" dirty="0" err="1" smtClean="0">
                <a:cs typeface="Times New Roman" pitchFamily="18" charset="0"/>
              </a:rPr>
              <a:t>karakter</a:t>
            </a:r>
            <a:r>
              <a:rPr lang="en-US" sz="2000" dirty="0" smtClean="0">
                <a:cs typeface="Times New Roman" pitchFamily="18" charset="0"/>
              </a:rPr>
              <a:t>: 	(36)(36)(36)(36)(36)(36)(36) = 36</a:t>
            </a:r>
            <a:r>
              <a:rPr lang="en-US" sz="2000" baseline="30000" dirty="0" smtClean="0">
                <a:cs typeface="Times New Roman" pitchFamily="18" charset="0"/>
              </a:rPr>
              <a:t>7  </a:t>
            </a:r>
            <a:r>
              <a:rPr lang="en-US" sz="2000" dirty="0" smtClean="0">
                <a:cs typeface="Times New Roman" pitchFamily="18" charset="0"/>
              </a:rPr>
              <a:t>= 78.364.164.096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	</a:t>
            </a:r>
            <a:r>
              <a:rPr lang="en-US" sz="2000" dirty="0" err="1" smtClean="0">
                <a:cs typeface="Times New Roman" pitchFamily="18" charset="0"/>
              </a:rPr>
              <a:t>umlah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kemungkinan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sandi-lewat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dengan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panjang</a:t>
            </a:r>
            <a:r>
              <a:rPr lang="en-US" sz="2000" dirty="0" smtClean="0">
                <a:cs typeface="Times New Roman" pitchFamily="18" charset="0"/>
              </a:rPr>
              <a:t> 8 </a:t>
            </a:r>
            <a:r>
              <a:rPr lang="en-US" sz="2000" dirty="0" err="1" smtClean="0">
                <a:cs typeface="Times New Roman" pitchFamily="18" charset="0"/>
              </a:rPr>
              <a:t>karakter</a:t>
            </a:r>
            <a:r>
              <a:rPr lang="en-US" sz="2000" dirty="0" smtClean="0">
                <a:cs typeface="Times New Roman" pitchFamily="18" charset="0"/>
              </a:rPr>
              <a:t>: 	(36)(36)(36)(36)(36)(36)(36)(36) = 36</a:t>
            </a:r>
            <a:r>
              <a:rPr lang="en-US" sz="2000" baseline="30000" dirty="0" smtClean="0">
                <a:cs typeface="Times New Roman" pitchFamily="18" charset="0"/>
              </a:rPr>
              <a:t>8 </a:t>
            </a:r>
            <a:r>
              <a:rPr lang="en-US" sz="2000" dirty="0" smtClean="0">
                <a:cs typeface="Times New Roman" pitchFamily="18" charset="0"/>
              </a:rPr>
              <a:t>= 2.821.109.907.456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 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	</a:t>
            </a:r>
            <a:r>
              <a:rPr lang="en-US" sz="2000" dirty="0" err="1" smtClean="0">
                <a:cs typeface="Times New Roman" pitchFamily="18" charset="0"/>
              </a:rPr>
              <a:t>Jumlah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seluruh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sandi-lewat</a:t>
            </a:r>
            <a:r>
              <a:rPr lang="en-US" sz="2000" dirty="0" smtClean="0">
                <a:cs typeface="Times New Roman" pitchFamily="18" charset="0"/>
              </a:rPr>
              <a:t>  (</a:t>
            </a:r>
            <a:r>
              <a:rPr lang="en-US" sz="2000" dirty="0" err="1" smtClean="0">
                <a:cs typeface="Times New Roman" pitchFamily="18" charset="0"/>
              </a:rPr>
              <a:t>kaidah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penjumlahan</a:t>
            </a:r>
            <a:r>
              <a:rPr lang="en-US" sz="2000" dirty="0" smtClean="0">
                <a:cs typeface="Times New Roman" pitchFamily="18" charset="0"/>
              </a:rPr>
              <a:t>) </a:t>
            </a:r>
            <a:r>
              <a:rPr lang="en-US" sz="2000" dirty="0" err="1" smtClean="0">
                <a:cs typeface="Times New Roman" pitchFamily="18" charset="0"/>
              </a:rPr>
              <a:t>adalah</a:t>
            </a:r>
            <a:r>
              <a:rPr lang="en-US" sz="2000" dirty="0" smtClean="0"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 		2.176.782.336 + 78.364.164.096 +  2.821.109.907.456 = 		2.901.650.833.888 </a:t>
            </a:r>
            <a:r>
              <a:rPr lang="en-US" sz="2000" dirty="0" err="1" smtClean="0">
                <a:cs typeface="Times New Roman" pitchFamily="18" charset="0"/>
              </a:rPr>
              <a:t>buah</a:t>
            </a:r>
            <a:r>
              <a:rPr lang="en-US" sz="2000" dirty="0" smtClean="0">
                <a:cs typeface="Times New Roman" pitchFamily="18" charset="0"/>
              </a:rPr>
              <a:t>.</a:t>
            </a:r>
            <a:r>
              <a:rPr lang="en-GB" sz="2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3097</TotalTime>
  <Words>485</Words>
  <Application>Microsoft Office PowerPoint</Application>
  <PresentationFormat>On-screen Show (4:3)</PresentationFormat>
  <Paragraphs>199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Century Gothic</vt:lpstr>
      <vt:lpstr>Corbel</vt:lpstr>
      <vt:lpstr>Courier New</vt:lpstr>
      <vt:lpstr>Symbol</vt:lpstr>
      <vt:lpstr>Times New Roman</vt:lpstr>
      <vt:lpstr>Wingdings</vt:lpstr>
      <vt:lpstr>Wingdings 2</vt:lpstr>
      <vt:lpstr>Wingdings 3</vt:lpstr>
      <vt:lpstr>Module</vt:lpstr>
      <vt:lpstr>Document</vt:lpstr>
      <vt:lpstr>Kombinatorial - 1</vt:lpstr>
      <vt:lpstr>Pendahuluan</vt:lpstr>
      <vt:lpstr>Definisi</vt:lpstr>
      <vt:lpstr>Kaidah Dasar Menghitung</vt:lpstr>
      <vt:lpstr>PowerPoint Presentation</vt:lpstr>
      <vt:lpstr>Perluasan Kaidah Dasar Menghitung</vt:lpstr>
      <vt:lpstr>PowerPoint Presentation</vt:lpstr>
      <vt:lpstr>PowerPoint Presentation</vt:lpstr>
      <vt:lpstr>PowerPoint Presentation</vt:lpstr>
      <vt:lpstr>Latihan:</vt:lpstr>
      <vt:lpstr>PowerPoint Presentation</vt:lpstr>
      <vt:lpstr>Prinsip Inklusi-Eksklusi</vt:lpstr>
      <vt:lpstr>Permutasi</vt:lpstr>
      <vt:lpstr>PowerPoint Presentation</vt:lpstr>
      <vt:lpstr>PowerPoint Presentation</vt:lpstr>
      <vt:lpstr>PowerPoint Presentation</vt:lpstr>
      <vt:lpstr>Permutasi r dari n elemen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KOMBINATORIAL</dc:title>
  <dc:creator>naim rochmawati</dc:creator>
  <cp:lastModifiedBy>naim rochmawati</cp:lastModifiedBy>
  <cp:revision>33</cp:revision>
  <dcterms:created xsi:type="dcterms:W3CDTF">2016-05-02T02:15:01Z</dcterms:created>
  <dcterms:modified xsi:type="dcterms:W3CDTF">2021-03-28T11:08:21Z</dcterms:modified>
</cp:coreProperties>
</file>