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4" r:id="rId4"/>
    <p:sldId id="266" r:id="rId5"/>
    <p:sldId id="265" r:id="rId6"/>
    <p:sldId id="267" r:id="rId7"/>
    <p:sldId id="268" r:id="rId8"/>
    <p:sldId id="272" r:id="rId9"/>
    <p:sldId id="269" r:id="rId10"/>
    <p:sldId id="270" r:id="rId11"/>
    <p:sldId id="271" r:id="rId12"/>
    <p:sldId id="273" r:id="rId13"/>
    <p:sldId id="274" r:id="rId14"/>
    <p:sldId id="258" r:id="rId15"/>
    <p:sldId id="259" r:id="rId16"/>
    <p:sldId id="260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146" autoAdjust="0"/>
  </p:normalViewPr>
  <p:slideViewPr>
    <p:cSldViewPr snapToGrid="0">
      <p:cViewPr varScale="1">
        <p:scale>
          <a:sx n="69" d="100"/>
          <a:sy n="69" d="100"/>
        </p:scale>
        <p:origin x="1186" y="6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450B3-9E83-4BC5-8673-B89C86AE63F1}" type="datetimeFigureOut">
              <a:rPr lang="en-PH" smtClean="0"/>
              <a:t>27/10/2022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14632-270D-4E70-AE38-31D62D258FD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988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14632-270D-4E70-AE38-31D62D258FD6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4479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EEC3-0167-4920-B9AB-D0EBF691CC7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8721109-A0D1-42B5-8EE5-DD048F0933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95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EEC3-0167-4920-B9AB-D0EBF691CC7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21109-A0D1-42B5-8EE5-DD048F0933E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33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EEC3-0167-4920-B9AB-D0EBF691CC7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21109-A0D1-42B5-8EE5-DD048F0933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05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EEC3-0167-4920-B9AB-D0EBF691CC7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21109-A0D1-42B5-8EE5-DD048F0933E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8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EEC3-0167-4920-B9AB-D0EBF691CC7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21109-A0D1-42B5-8EE5-DD048F0933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7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EEC3-0167-4920-B9AB-D0EBF691CC7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21109-A0D1-42B5-8EE5-DD048F0933E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14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EEC3-0167-4920-B9AB-D0EBF691CC7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21109-A0D1-42B5-8EE5-DD048F0933E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08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EEC3-0167-4920-B9AB-D0EBF691CC7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21109-A0D1-42B5-8EE5-DD048F0933E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54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EEC3-0167-4920-B9AB-D0EBF691CC7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21109-A0D1-42B5-8EE5-DD048F093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EEC3-0167-4920-B9AB-D0EBF691CC7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21109-A0D1-42B5-8EE5-DD048F0933E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24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DB8EEC3-0167-4920-B9AB-D0EBF691CC7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21109-A0D1-42B5-8EE5-DD048F0933E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16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8EEC3-0167-4920-B9AB-D0EBF691CC7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8721109-A0D1-42B5-8EE5-DD048F0933E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87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7EDA5-DF97-4E92-9D00-C6FF12454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601" y="1716869"/>
            <a:ext cx="9033012" cy="34242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Payroll Application using MS Excel advanced features and functions</a:t>
            </a:r>
          </a:p>
        </p:txBody>
      </p:sp>
    </p:spTree>
    <p:extLst>
      <p:ext uri="{BB962C8B-B14F-4D97-AF65-F5344CB8AC3E}">
        <p14:creationId xmlns:p14="http://schemas.microsoft.com/office/powerpoint/2010/main" val="358447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810E-313D-4E07-BAA6-885266AB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taxes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26A9-6D7C-4BDB-8B72-68A2DE3B8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Mandatory contributions levied on individuals or corporations  by a government entity – whether local, regional, or national.</a:t>
            </a:r>
          </a:p>
        </p:txBody>
      </p:sp>
    </p:spTree>
    <p:extLst>
      <p:ext uri="{BB962C8B-B14F-4D97-AF65-F5344CB8AC3E}">
        <p14:creationId xmlns:p14="http://schemas.microsoft.com/office/powerpoint/2010/main" val="407075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810E-313D-4E07-BAA6-885266AB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government benefits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26A9-6D7C-4BDB-8B72-68A2DE3B8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services and benefits from SSS, PhilHealth, and Pag-IBIG are just part of the social safety net provided by the government.</a:t>
            </a:r>
          </a:p>
        </p:txBody>
      </p:sp>
    </p:spTree>
    <p:extLst>
      <p:ext uri="{BB962C8B-B14F-4D97-AF65-F5344CB8AC3E}">
        <p14:creationId xmlns:p14="http://schemas.microsoft.com/office/powerpoint/2010/main" val="2636831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810E-313D-4E07-BAA6-885266AB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 you calculate payroll?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26A9-6D7C-4BDB-8B72-68A2DE3B8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you calculate your employees’ net pay?</a:t>
            </a:r>
          </a:p>
          <a:p>
            <a:pPr marL="0" indent="0">
              <a:buNone/>
            </a:pPr>
            <a:r>
              <a:rPr lang="en-US" dirty="0"/>
              <a:t>Net pay equals gross pay minus payroll taxes, withholdings, and deductions.</a:t>
            </a:r>
          </a:p>
        </p:txBody>
      </p:sp>
    </p:spTree>
    <p:extLst>
      <p:ext uri="{BB962C8B-B14F-4D97-AF65-F5344CB8AC3E}">
        <p14:creationId xmlns:p14="http://schemas.microsoft.com/office/powerpoint/2010/main" val="3443828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810E-313D-4E07-BAA6-885266AB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Ways to process payroll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26A9-6D7C-4BDB-8B72-68A2DE3B8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</a:t>
            </a:r>
            <a:r>
              <a:rPr lang="en-US"/>
              <a:t>payroll (DIY)</a:t>
            </a:r>
            <a:endParaRPr lang="en-US" dirty="0"/>
          </a:p>
          <a:p>
            <a:r>
              <a:rPr lang="en-US" dirty="0"/>
              <a:t>Outsource payroll (i.e., ADP)</a:t>
            </a:r>
          </a:p>
          <a:p>
            <a:r>
              <a:rPr lang="en-US" dirty="0"/>
              <a:t>Payroll software  (i.e., </a:t>
            </a:r>
            <a:r>
              <a:rPr lang="en-US" dirty="0" err="1"/>
              <a:t>Quickbooks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6598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810E-313D-4E07-BAA6-885266AB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Excel formula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26A9-6D7C-4BDB-8B72-68A2DE3B8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formula is an expression that operates on values in a range of cells. These formulas return a result, even when it is an error. Excel formulas enable you to perform calculations such as addition, subtraction, multiplication, and division.</a:t>
            </a:r>
          </a:p>
          <a:p>
            <a:r>
              <a:rPr lang="en-US" dirty="0"/>
              <a:t>Simple formulas always start with an equal sign (=), followed by the elements to be calculated and calculation operators such as plus (+), minus (-), asterisk(*), or forward slash (/) signs.</a:t>
            </a:r>
          </a:p>
          <a:p>
            <a:r>
              <a:rPr lang="en-US" dirty="0">
                <a:solidFill>
                  <a:srgbClr val="00B050"/>
                </a:solidFill>
              </a:rPr>
              <a:t>Examples.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= 5+34		= A2+B4		=SUM(A5:C8)</a:t>
            </a: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271599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810E-313D-4E07-BAA6-885266AB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an Excel Function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26A9-6D7C-4BDB-8B72-68A2DE3B8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Functions are predefined formulas that perform calculations by using specific values, called arguments, in a particular order, or structure.</a:t>
            </a:r>
          </a:p>
          <a:p>
            <a:r>
              <a:rPr lang="en-US" dirty="0">
                <a:solidFill>
                  <a:srgbClr val="00B050"/>
                </a:solidFill>
              </a:rPr>
              <a:t>Examples.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=SUM(A5:C8)	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=ROUND(A5, 4)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=IF(A1&lt;75, “Failed”, ”Passed”)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=VLOOKUP(A1,B$5:$D20,3,0)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07526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810E-313D-4E07-BAA6-885266AB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Excel </a:t>
            </a:r>
            <a:r>
              <a:rPr lang="en-US" b="1" dirty="0" err="1"/>
              <a:t>advanceD</a:t>
            </a:r>
            <a:r>
              <a:rPr lang="en-US" b="1" dirty="0"/>
              <a:t> Features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26A9-6D7C-4BDB-8B72-68A2DE3B8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r>
              <a:rPr lang="en-US" sz="2100" b="1" dirty="0">
                <a:solidFill>
                  <a:srgbClr val="7030A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Data Validation</a:t>
            </a:r>
          </a:p>
          <a:p>
            <a:pPr lvl="1"/>
            <a:r>
              <a:rPr lang="en-US" dirty="0"/>
              <a:t>is a feature that allows you to control the type of data entered into your worksheet.</a:t>
            </a:r>
          </a:p>
          <a:p>
            <a:r>
              <a:rPr lang="en-US" b="1" dirty="0">
                <a:solidFill>
                  <a:srgbClr val="7030A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Conditional Formatting</a:t>
            </a:r>
          </a:p>
          <a:p>
            <a:pPr lvl="1"/>
            <a:r>
              <a:rPr lang="en-US" dirty="0"/>
              <a:t>enables you to highlight cells with a certain color, depending on the cell's value.</a:t>
            </a:r>
          </a:p>
          <a:p>
            <a:r>
              <a:rPr lang="en-US" sz="2100" b="1" dirty="0">
                <a:solidFill>
                  <a:srgbClr val="7030A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Protecting Cells</a:t>
            </a:r>
          </a:p>
          <a:p>
            <a:pPr lvl="1"/>
            <a:r>
              <a:rPr lang="en-US" dirty="0"/>
              <a:t>important when you have cells in the spreadsheet that can’t change and you want to stop people from accessing them and making changes.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53039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810E-313D-4E07-BAA6-885266AB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Text Functions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26A9-6D7C-4BDB-8B72-68A2DE3B8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Bodoni MT" panose="02070603080606020203" pitchFamily="18" charset="0"/>
              </a:rPr>
              <a:t>LEFT(text, </a:t>
            </a:r>
            <a:r>
              <a:rPr lang="en-US" dirty="0" err="1">
                <a:solidFill>
                  <a:srgbClr val="0070C0"/>
                </a:solidFill>
                <a:latin typeface="Bodoni MT" panose="02070603080606020203" pitchFamily="18" charset="0"/>
              </a:rPr>
              <a:t>num_chars</a:t>
            </a:r>
            <a:r>
              <a:rPr lang="en-US" dirty="0">
                <a:solidFill>
                  <a:srgbClr val="0070C0"/>
                </a:solidFill>
                <a:latin typeface="Bodoni MT" panose="02070603080606020203" pitchFamily="18" charset="0"/>
              </a:rPr>
              <a:t>) </a:t>
            </a:r>
            <a:r>
              <a:rPr lang="en-US" dirty="0"/>
              <a:t>---- LEFT returns the first character or characters in a text string, based on the number of characters you specify.</a:t>
            </a:r>
          </a:p>
          <a:p>
            <a:r>
              <a:rPr lang="en-US" dirty="0">
                <a:solidFill>
                  <a:srgbClr val="0070C0"/>
                </a:solidFill>
                <a:latin typeface="Bodoni MT" panose="02070603080606020203" pitchFamily="18" charset="0"/>
              </a:rPr>
              <a:t>RIGHT(</a:t>
            </a:r>
            <a:r>
              <a:rPr lang="en-US" dirty="0" err="1">
                <a:solidFill>
                  <a:srgbClr val="0070C0"/>
                </a:solidFill>
                <a:latin typeface="Bodoni MT" panose="02070603080606020203" pitchFamily="18" charset="0"/>
              </a:rPr>
              <a:t>text,num_chars</a:t>
            </a:r>
            <a:r>
              <a:rPr lang="en-US" dirty="0">
                <a:solidFill>
                  <a:srgbClr val="0070C0"/>
                </a:solidFill>
                <a:latin typeface="Bodoni MT" panose="02070603080606020203" pitchFamily="18" charset="0"/>
              </a:rPr>
              <a:t>) </a:t>
            </a:r>
            <a:r>
              <a:rPr lang="en-US" dirty="0"/>
              <a:t>---- RIGHT returns the last character or characters in a text string, based on the number of characters you specify</a:t>
            </a:r>
          </a:p>
          <a:p>
            <a:r>
              <a:rPr lang="en-US" dirty="0">
                <a:solidFill>
                  <a:srgbClr val="0070C0"/>
                </a:solidFill>
                <a:latin typeface="Bodoni MT" panose="02070603080606020203" pitchFamily="18" charset="0"/>
              </a:rPr>
              <a:t>LEN(text) </a:t>
            </a:r>
            <a:r>
              <a:rPr lang="en-US" dirty="0"/>
              <a:t>---- LEN returns the number of characters in a text string.</a:t>
            </a:r>
          </a:p>
          <a:p>
            <a:r>
              <a:rPr lang="en-US" dirty="0">
                <a:solidFill>
                  <a:srgbClr val="0070C0"/>
                </a:solidFill>
                <a:latin typeface="Bodoni MT" panose="02070603080606020203" pitchFamily="18" charset="0"/>
              </a:rPr>
              <a:t>VALUE(text) </a:t>
            </a:r>
            <a:r>
              <a:rPr lang="en-US" dirty="0"/>
              <a:t>---- Converts a text string that represents a number to a number.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91542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810E-313D-4E07-BAA6-885266AB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Other Functions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26A9-6D7C-4BDB-8B72-68A2DE3B8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Bodoni MT" panose="02070603080606020203" pitchFamily="18" charset="0"/>
              </a:rPr>
              <a:t>VLOOKUP(</a:t>
            </a:r>
            <a:r>
              <a:rPr lang="en-US" dirty="0" err="1">
                <a:solidFill>
                  <a:srgbClr val="0070C0"/>
                </a:solidFill>
                <a:latin typeface="Bodoni MT" panose="02070603080606020203" pitchFamily="18" charset="0"/>
              </a:rPr>
              <a:t>lookup_value,table_array,col_index_num,range_lookup</a:t>
            </a:r>
            <a:r>
              <a:rPr lang="en-US" dirty="0">
                <a:solidFill>
                  <a:srgbClr val="0070C0"/>
                </a:solidFill>
                <a:latin typeface="Bodoni MT" panose="02070603080606020203" pitchFamily="18" charset="0"/>
              </a:rPr>
              <a:t>) </a:t>
            </a:r>
            <a:r>
              <a:rPr lang="en-US" dirty="0"/>
              <a:t>---- Searches for a value in the leftmost column of a table, and then returns a value in the same row from a column you specify in the table</a:t>
            </a:r>
          </a:p>
          <a:p>
            <a:r>
              <a:rPr lang="en-US" dirty="0">
                <a:solidFill>
                  <a:srgbClr val="0070C0"/>
                </a:solidFill>
                <a:latin typeface="Bodoni MT" panose="02070603080606020203" pitchFamily="18" charset="0"/>
              </a:rPr>
              <a:t>HLOOKUP(</a:t>
            </a:r>
            <a:r>
              <a:rPr lang="en-US" dirty="0" err="1">
                <a:solidFill>
                  <a:srgbClr val="0070C0"/>
                </a:solidFill>
                <a:latin typeface="Bodoni MT" panose="02070603080606020203" pitchFamily="18" charset="0"/>
              </a:rPr>
              <a:t>lookup_value,table_array,row_index_num,range_lookup</a:t>
            </a:r>
            <a:r>
              <a:rPr lang="en-US" dirty="0">
                <a:solidFill>
                  <a:srgbClr val="0070C0"/>
                </a:solidFill>
                <a:latin typeface="Bodoni MT" panose="02070603080606020203" pitchFamily="18" charset="0"/>
              </a:rPr>
              <a:t>) </a:t>
            </a:r>
            <a:r>
              <a:rPr lang="en-US" dirty="0"/>
              <a:t>---- Searches for a value in the top row of a table or an array of values, and then returns a value in the same column from a row you specify in the table or array.</a:t>
            </a:r>
          </a:p>
          <a:p>
            <a:r>
              <a:rPr lang="en-US" dirty="0">
                <a:solidFill>
                  <a:srgbClr val="0070C0"/>
                </a:solidFill>
                <a:latin typeface="Bodoni MT" panose="02070603080606020203" pitchFamily="18" charset="0"/>
              </a:rPr>
              <a:t>TRANSPOSE(array) </a:t>
            </a:r>
            <a:r>
              <a:rPr lang="en-US" dirty="0"/>
              <a:t>---- Returns a vertical range of cells as a horizontal range, or vice versa.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21072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810E-313D-4E07-BAA6-885266AB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Other Functions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26A9-6D7C-4BDB-8B72-68A2DE3B8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Bodoni MT" panose="02070603080606020203" pitchFamily="18" charset="0"/>
              </a:rPr>
              <a:t>MATCH(</a:t>
            </a:r>
            <a:r>
              <a:rPr lang="en-US" dirty="0" err="1">
                <a:solidFill>
                  <a:srgbClr val="0070C0"/>
                </a:solidFill>
                <a:latin typeface="Bodoni MT" panose="02070603080606020203" pitchFamily="18" charset="0"/>
              </a:rPr>
              <a:t>lookup_value</a:t>
            </a:r>
            <a:r>
              <a:rPr lang="en-US" dirty="0">
                <a:solidFill>
                  <a:srgbClr val="0070C0"/>
                </a:solidFill>
                <a:latin typeface="Bodoni MT" panose="02070603080606020203" pitchFamily="18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Bodoni MT" panose="02070603080606020203" pitchFamily="18" charset="0"/>
              </a:rPr>
              <a:t>lookup_array</a:t>
            </a:r>
            <a:r>
              <a:rPr lang="en-US" dirty="0">
                <a:solidFill>
                  <a:srgbClr val="0070C0"/>
                </a:solidFill>
                <a:latin typeface="Bodoni MT" panose="02070603080606020203" pitchFamily="18" charset="0"/>
              </a:rPr>
              <a:t>, [</a:t>
            </a:r>
            <a:r>
              <a:rPr lang="en-US" dirty="0" err="1">
                <a:solidFill>
                  <a:srgbClr val="0070C0"/>
                </a:solidFill>
                <a:latin typeface="Bodoni MT" panose="02070603080606020203" pitchFamily="18" charset="0"/>
              </a:rPr>
              <a:t>match_type</a:t>
            </a:r>
            <a:r>
              <a:rPr lang="en-US" dirty="0">
                <a:solidFill>
                  <a:srgbClr val="0070C0"/>
                </a:solidFill>
                <a:latin typeface="Bodoni MT" panose="02070603080606020203" pitchFamily="18" charset="0"/>
              </a:rPr>
              <a:t>]) </a:t>
            </a:r>
            <a:r>
              <a:rPr lang="en-US" dirty="0"/>
              <a:t>---- Finds the position of a value in a list. The list can either be in a row or in a column.</a:t>
            </a:r>
          </a:p>
          <a:p>
            <a:r>
              <a:rPr lang="pt-BR" dirty="0">
                <a:solidFill>
                  <a:srgbClr val="0070C0"/>
                </a:solidFill>
                <a:latin typeface="Bodoni MT" panose="02070603080606020203" pitchFamily="18" charset="0"/>
              </a:rPr>
              <a:t>INDEX(array, row_num, [column_num]) </a:t>
            </a:r>
            <a:r>
              <a:rPr lang="pt-BR" dirty="0"/>
              <a:t>---- </a:t>
            </a:r>
            <a:r>
              <a:rPr lang="en-US" dirty="0"/>
              <a:t>Returns the value at the intersection of a column and a row.</a:t>
            </a:r>
          </a:p>
        </p:txBody>
      </p:sp>
    </p:spTree>
    <p:extLst>
      <p:ext uri="{BB962C8B-B14F-4D97-AF65-F5344CB8AC3E}">
        <p14:creationId xmlns:p14="http://schemas.microsoft.com/office/powerpoint/2010/main" val="106131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810E-313D-4E07-BAA6-885266AB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26A9-6D7C-4BDB-8B72-68A2DE3B8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and recall MS Excel formulas and functions</a:t>
            </a:r>
          </a:p>
          <a:p>
            <a:r>
              <a:rPr lang="en-US" dirty="0"/>
              <a:t>Present some of the advanced features of Microsoft Excel</a:t>
            </a:r>
          </a:p>
          <a:p>
            <a:r>
              <a:rPr lang="en-US" dirty="0"/>
              <a:t>Apply MS Excel functions in creating payroll application</a:t>
            </a:r>
          </a:p>
        </p:txBody>
      </p:sp>
    </p:spTree>
    <p:extLst>
      <p:ext uri="{BB962C8B-B14F-4D97-AF65-F5344CB8AC3E}">
        <p14:creationId xmlns:p14="http://schemas.microsoft.com/office/powerpoint/2010/main" val="384920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810E-313D-4E07-BAA6-885266AB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payroll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26A9-6D7C-4BDB-8B72-68A2DE3B8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the total amount of wages that a company (employer) pays its employees.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0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810E-313D-4E07-BAA6-885266AB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 pay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26A9-6D7C-4BDB-8B72-68A2DE3B8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what an employee gets after all the deductions.</a:t>
            </a:r>
          </a:p>
        </p:txBody>
      </p:sp>
    </p:spTree>
    <p:extLst>
      <p:ext uri="{BB962C8B-B14F-4D97-AF65-F5344CB8AC3E}">
        <p14:creationId xmlns:p14="http://schemas.microsoft.com/office/powerpoint/2010/main" val="377079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810E-313D-4E07-BAA6-885266AB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SALARY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26A9-6D7C-4BDB-8B72-68A2DE3B8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Fixed amount per pay period.</a:t>
            </a:r>
          </a:p>
        </p:txBody>
      </p:sp>
    </p:spTree>
    <p:extLst>
      <p:ext uri="{BB962C8B-B14F-4D97-AF65-F5344CB8AC3E}">
        <p14:creationId xmlns:p14="http://schemas.microsoft.com/office/powerpoint/2010/main" val="131705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810E-313D-4E07-BAA6-885266AB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wage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26A9-6D7C-4BDB-8B72-68A2DE3B8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Based on hourly rate.</a:t>
            </a:r>
          </a:p>
        </p:txBody>
      </p:sp>
    </p:spTree>
    <p:extLst>
      <p:ext uri="{BB962C8B-B14F-4D97-AF65-F5344CB8AC3E}">
        <p14:creationId xmlns:p14="http://schemas.microsoft.com/office/powerpoint/2010/main" val="308335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810E-313D-4E07-BAA6-885266AB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OVERTIME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26A9-6D7C-4BDB-8B72-68A2DE3B8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Amount of time someone works beyond normal working hours. (25%-30%)</a:t>
            </a:r>
          </a:p>
        </p:txBody>
      </p:sp>
    </p:spTree>
    <p:extLst>
      <p:ext uri="{BB962C8B-B14F-4D97-AF65-F5344CB8AC3E}">
        <p14:creationId xmlns:p14="http://schemas.microsoft.com/office/powerpoint/2010/main" val="177829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810E-313D-4E07-BAA6-885266AB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NIGHT SHIFT DIFFERENTIAL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26A9-6D7C-4BDB-8B72-68A2DE3B8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employee is entitled to extra pay for work rendered anytime between 10pm and 6am.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shall not exceed 20% of the hourly basic rate. (usually 10%).</a:t>
            </a:r>
          </a:p>
        </p:txBody>
      </p:sp>
    </p:spTree>
    <p:extLst>
      <p:ext uri="{BB962C8B-B14F-4D97-AF65-F5344CB8AC3E}">
        <p14:creationId xmlns:p14="http://schemas.microsoft.com/office/powerpoint/2010/main" val="131551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810E-313D-4E07-BAA6-885266AB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Holiday pay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26A9-6D7C-4BDB-8B72-68A2DE3B8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any form of alternative compensation an employer offers employees during holidays.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Special non-working (30%) and non-working holidays (2x).</a:t>
            </a:r>
          </a:p>
        </p:txBody>
      </p:sp>
    </p:spTree>
    <p:extLst>
      <p:ext uri="{BB962C8B-B14F-4D97-AF65-F5344CB8AC3E}">
        <p14:creationId xmlns:p14="http://schemas.microsoft.com/office/powerpoint/2010/main" val="10969857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1673</TotalTime>
  <Words>811</Words>
  <Application>Microsoft Office PowerPoint</Application>
  <PresentationFormat>Widescreen</PresentationFormat>
  <Paragraphs>73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Gungsuh</vt:lpstr>
      <vt:lpstr>Arial</vt:lpstr>
      <vt:lpstr>Bodoni MT</vt:lpstr>
      <vt:lpstr>Calibri</vt:lpstr>
      <vt:lpstr>Comic Sans MS</vt:lpstr>
      <vt:lpstr>Gill Sans MT</vt:lpstr>
      <vt:lpstr>Gallery</vt:lpstr>
      <vt:lpstr>Payroll Application using MS Excel advanced features and functions</vt:lpstr>
      <vt:lpstr>Objectives </vt:lpstr>
      <vt:lpstr>payroll </vt:lpstr>
      <vt:lpstr>net pay </vt:lpstr>
      <vt:lpstr>SALARY </vt:lpstr>
      <vt:lpstr>wage </vt:lpstr>
      <vt:lpstr>OVERTIME </vt:lpstr>
      <vt:lpstr>NIGHT SHIFT DIFFERENTIAL </vt:lpstr>
      <vt:lpstr>Holiday pay</vt:lpstr>
      <vt:lpstr>taxes</vt:lpstr>
      <vt:lpstr>government benefits</vt:lpstr>
      <vt:lpstr>How do you calculate payroll?</vt:lpstr>
      <vt:lpstr>Ways to process payroll</vt:lpstr>
      <vt:lpstr>What is Excel formula </vt:lpstr>
      <vt:lpstr>What is an Excel Function </vt:lpstr>
      <vt:lpstr>Excel advanceD Features </vt:lpstr>
      <vt:lpstr>Text Functions </vt:lpstr>
      <vt:lpstr>Other Functions </vt:lpstr>
      <vt:lpstr>Other Functions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 Structures</dc:title>
  <dc:creator>Ramel</dc:creator>
  <cp:lastModifiedBy>Landley</cp:lastModifiedBy>
  <cp:revision>269</cp:revision>
  <dcterms:created xsi:type="dcterms:W3CDTF">2022-08-16T01:28:33Z</dcterms:created>
  <dcterms:modified xsi:type="dcterms:W3CDTF">2022-10-27T03:37:38Z</dcterms:modified>
</cp:coreProperties>
</file>