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8" r:id="rId4"/>
    <p:sldId id="257" r:id="rId5"/>
    <p:sldId id="259" r:id="rId6"/>
    <p:sldId id="261" r:id="rId7"/>
    <p:sldId id="265" r:id="rId8"/>
    <p:sldId id="271" r:id="rId9"/>
    <p:sldId id="267" r:id="rId10"/>
    <p:sldId id="269" r:id="rId11"/>
    <p:sldId id="320" r:id="rId12"/>
    <p:sldId id="321" r:id="rId13"/>
    <p:sldId id="323" r:id="rId14"/>
    <p:sldId id="326" r:id="rId15"/>
    <p:sldId id="325" r:id="rId16"/>
    <p:sldId id="327" r:id="rId17"/>
    <p:sldId id="263" r:id="rId18"/>
    <p:sldId id="329" r:id="rId19"/>
    <p:sldId id="264" r:id="rId20"/>
    <p:sldId id="330" r:id="rId21"/>
    <p:sldId id="331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339" autoAdjust="0"/>
  </p:normalViewPr>
  <p:slideViewPr>
    <p:cSldViewPr snapToGrid="0">
      <p:cViewPr varScale="1">
        <p:scale>
          <a:sx n="66" d="100"/>
          <a:sy n="66" d="100"/>
        </p:scale>
        <p:origin x="16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a Ruiz Valdez" userId="9d9fcdb45e6c7c26" providerId="LiveId" clId="{4D0C54D5-6625-4136-BD30-D601687CCCA7}"/>
    <pc:docChg chg="custSel modSld sldOrd">
      <pc:chgData name="Carolina Ruiz Valdez" userId="9d9fcdb45e6c7c26" providerId="LiveId" clId="{4D0C54D5-6625-4136-BD30-D601687CCCA7}" dt="2024-05-27T11:02:01.732" v="105" actId="20577"/>
      <pc:docMkLst>
        <pc:docMk/>
      </pc:docMkLst>
      <pc:sldChg chg="modSp mod">
        <pc:chgData name="Carolina Ruiz Valdez" userId="9d9fcdb45e6c7c26" providerId="LiveId" clId="{4D0C54D5-6625-4136-BD30-D601687CCCA7}" dt="2024-05-27T11:02:01.732" v="105" actId="20577"/>
        <pc:sldMkLst>
          <pc:docMk/>
          <pc:sldMk cId="3375011227" sldId="256"/>
        </pc:sldMkLst>
        <pc:spChg chg="mod">
          <ac:chgData name="Carolina Ruiz Valdez" userId="9d9fcdb45e6c7c26" providerId="LiveId" clId="{4D0C54D5-6625-4136-BD30-D601687CCCA7}" dt="2024-05-27T11:02:01.732" v="105" actId="20577"/>
          <ac:spMkLst>
            <pc:docMk/>
            <pc:sldMk cId="3375011227" sldId="256"/>
            <ac:spMk id="3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55:54.367" v="54" actId="2711"/>
        <pc:sldMkLst>
          <pc:docMk/>
          <pc:sldMk cId="2930296074" sldId="257"/>
        </pc:sldMkLst>
        <pc:spChg chg="mod">
          <ac:chgData name="Carolina Ruiz Valdez" userId="9d9fcdb45e6c7c26" providerId="LiveId" clId="{4D0C54D5-6625-4136-BD30-D601687CCCA7}" dt="2024-05-27T10:55:32.794" v="51" actId="113"/>
          <ac:spMkLst>
            <pc:docMk/>
            <pc:sldMk cId="2930296074" sldId="257"/>
            <ac:spMk id="2" creationId="{00000000-0000-0000-0000-000000000000}"/>
          </ac:spMkLst>
        </pc:spChg>
        <pc:spChg chg="mod">
          <ac:chgData name="Carolina Ruiz Valdez" userId="9d9fcdb45e6c7c26" providerId="LiveId" clId="{4D0C54D5-6625-4136-BD30-D601687CCCA7}" dt="2024-05-27T10:55:54.367" v="54" actId="2711"/>
          <ac:spMkLst>
            <pc:docMk/>
            <pc:sldMk cId="2930296074" sldId="257"/>
            <ac:spMk id="4" creationId="{00000000-0000-0000-0000-000000000000}"/>
          </ac:spMkLst>
        </pc:spChg>
        <pc:picChg chg="mod">
          <ac:chgData name="Carolina Ruiz Valdez" userId="9d9fcdb45e6c7c26" providerId="LiveId" clId="{4D0C54D5-6625-4136-BD30-D601687CCCA7}" dt="2024-05-27T10:55:40.053" v="52" actId="1076"/>
          <ac:picMkLst>
            <pc:docMk/>
            <pc:sldMk cId="2930296074" sldId="257"/>
            <ac:picMk id="5" creationId="{00000000-0000-0000-0000-000000000000}"/>
          </ac:picMkLst>
        </pc:picChg>
      </pc:sldChg>
      <pc:sldChg chg="modSp mod">
        <pc:chgData name="Carolina Ruiz Valdez" userId="9d9fcdb45e6c7c26" providerId="LiveId" clId="{4D0C54D5-6625-4136-BD30-D601687CCCA7}" dt="2024-05-27T10:56:11.142" v="98" actId="27636"/>
        <pc:sldMkLst>
          <pc:docMk/>
          <pc:sldMk cId="1736228875" sldId="259"/>
        </pc:sldMkLst>
        <pc:spChg chg="mod">
          <ac:chgData name="Carolina Ruiz Valdez" userId="9d9fcdb45e6c7c26" providerId="LiveId" clId="{4D0C54D5-6625-4136-BD30-D601687CCCA7}" dt="2024-05-27T10:56:11.142" v="98" actId="27636"/>
          <ac:spMkLst>
            <pc:docMk/>
            <pc:sldMk cId="1736228875" sldId="259"/>
            <ac:spMk id="3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55:09.695" v="48" actId="2711"/>
        <pc:sldMkLst>
          <pc:docMk/>
          <pc:sldMk cId="3094324057" sldId="260"/>
        </pc:sldMkLst>
        <pc:spChg chg="mod">
          <ac:chgData name="Carolina Ruiz Valdez" userId="9d9fcdb45e6c7c26" providerId="LiveId" clId="{4D0C54D5-6625-4136-BD30-D601687CCCA7}" dt="2024-05-27T10:55:09.695" v="48" actId="2711"/>
          <ac:spMkLst>
            <pc:docMk/>
            <pc:sldMk cId="3094324057" sldId="260"/>
            <ac:spMk id="4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56:21.674" v="99" actId="2711"/>
        <pc:sldMkLst>
          <pc:docMk/>
          <pc:sldMk cId="3224302322" sldId="261"/>
        </pc:sldMkLst>
        <pc:spChg chg="mod">
          <ac:chgData name="Carolina Ruiz Valdez" userId="9d9fcdb45e6c7c26" providerId="LiveId" clId="{4D0C54D5-6625-4136-BD30-D601687CCCA7}" dt="2024-05-27T10:56:21.674" v="99" actId="2711"/>
          <ac:spMkLst>
            <pc:docMk/>
            <pc:sldMk cId="3224302322" sldId="261"/>
            <ac:spMk id="3" creationId="{00000000-0000-0000-0000-000000000000}"/>
          </ac:spMkLst>
        </pc:spChg>
      </pc:sldChg>
      <pc:sldChg chg="ord">
        <pc:chgData name="Carolina Ruiz Valdez" userId="9d9fcdb45e6c7c26" providerId="LiveId" clId="{4D0C54D5-6625-4136-BD30-D601687CCCA7}" dt="2024-05-27T08:00:06.232" v="1"/>
        <pc:sldMkLst>
          <pc:docMk/>
          <pc:sldMk cId="1403305251" sldId="263"/>
        </pc:sldMkLst>
      </pc:sldChg>
      <pc:sldChg chg="modSp mod ord">
        <pc:chgData name="Carolina Ruiz Valdez" userId="9d9fcdb45e6c7c26" providerId="LiveId" clId="{4D0C54D5-6625-4136-BD30-D601687CCCA7}" dt="2024-05-27T10:41:08.422" v="13" actId="1076"/>
        <pc:sldMkLst>
          <pc:docMk/>
          <pc:sldMk cId="528822316" sldId="264"/>
        </pc:sldMkLst>
        <pc:spChg chg="mod">
          <ac:chgData name="Carolina Ruiz Valdez" userId="9d9fcdb45e6c7c26" providerId="LiveId" clId="{4D0C54D5-6625-4136-BD30-D601687CCCA7}" dt="2024-05-27T10:41:06.990" v="12" actId="1076"/>
          <ac:spMkLst>
            <pc:docMk/>
            <pc:sldMk cId="528822316" sldId="264"/>
            <ac:spMk id="11" creationId="{00000000-0000-0000-0000-000000000000}"/>
          </ac:spMkLst>
        </pc:spChg>
        <pc:picChg chg="mod">
          <ac:chgData name="Carolina Ruiz Valdez" userId="9d9fcdb45e6c7c26" providerId="LiveId" clId="{4D0C54D5-6625-4136-BD30-D601687CCCA7}" dt="2024-05-27T10:41:08.422" v="13" actId="1076"/>
          <ac:picMkLst>
            <pc:docMk/>
            <pc:sldMk cId="528822316" sldId="264"/>
            <ac:picMk id="9" creationId="{00000000-0000-0000-0000-000000000000}"/>
          </ac:picMkLst>
        </pc:picChg>
      </pc:sldChg>
      <pc:sldChg chg="modSp mod">
        <pc:chgData name="Carolina Ruiz Valdez" userId="9d9fcdb45e6c7c26" providerId="LiveId" clId="{4D0C54D5-6625-4136-BD30-D601687CCCA7}" dt="2024-05-27T10:56:38.267" v="101" actId="2711"/>
        <pc:sldMkLst>
          <pc:docMk/>
          <pc:sldMk cId="1796174005" sldId="265"/>
        </pc:sldMkLst>
        <pc:spChg chg="mod">
          <ac:chgData name="Carolina Ruiz Valdez" userId="9d9fcdb45e6c7c26" providerId="LiveId" clId="{4D0C54D5-6625-4136-BD30-D601687CCCA7}" dt="2024-05-27T10:56:38.267" v="101" actId="2711"/>
          <ac:spMkLst>
            <pc:docMk/>
            <pc:sldMk cId="1796174005" sldId="265"/>
            <ac:spMk id="6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57:25.056" v="103" actId="2711"/>
        <pc:sldMkLst>
          <pc:docMk/>
          <pc:sldMk cId="3153412552" sldId="267"/>
        </pc:sldMkLst>
        <pc:spChg chg="mod">
          <ac:chgData name="Carolina Ruiz Valdez" userId="9d9fcdb45e6c7c26" providerId="LiveId" clId="{4D0C54D5-6625-4136-BD30-D601687CCCA7}" dt="2024-05-27T10:57:25.056" v="103" actId="2711"/>
          <ac:spMkLst>
            <pc:docMk/>
            <pc:sldMk cId="3153412552" sldId="267"/>
            <ac:spMk id="3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55:21.772" v="49" actId="2711"/>
        <pc:sldMkLst>
          <pc:docMk/>
          <pc:sldMk cId="2422288934" sldId="268"/>
        </pc:sldMkLst>
        <pc:spChg chg="mod">
          <ac:chgData name="Carolina Ruiz Valdez" userId="9d9fcdb45e6c7c26" providerId="LiveId" clId="{4D0C54D5-6625-4136-BD30-D601687CCCA7}" dt="2024-05-27T10:55:21.772" v="49" actId="2711"/>
          <ac:spMkLst>
            <pc:docMk/>
            <pc:sldMk cId="2422288934" sldId="268"/>
            <ac:spMk id="3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57:32.884" v="104" actId="2711"/>
        <pc:sldMkLst>
          <pc:docMk/>
          <pc:sldMk cId="2394473520" sldId="269"/>
        </pc:sldMkLst>
        <pc:spChg chg="mod">
          <ac:chgData name="Carolina Ruiz Valdez" userId="9d9fcdb45e6c7c26" providerId="LiveId" clId="{4D0C54D5-6625-4136-BD30-D601687CCCA7}" dt="2024-05-27T10:57:32.884" v="104" actId="2711"/>
          <ac:spMkLst>
            <pc:docMk/>
            <pc:sldMk cId="2394473520" sldId="269"/>
            <ac:spMk id="3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56:45.087" v="102" actId="1076"/>
        <pc:sldMkLst>
          <pc:docMk/>
          <pc:sldMk cId="4182962581" sldId="271"/>
        </pc:sldMkLst>
        <pc:spChg chg="mod">
          <ac:chgData name="Carolina Ruiz Valdez" userId="9d9fcdb45e6c7c26" providerId="LiveId" clId="{4D0C54D5-6625-4136-BD30-D601687CCCA7}" dt="2024-05-27T10:56:45.087" v="102" actId="1076"/>
          <ac:spMkLst>
            <pc:docMk/>
            <pc:sldMk cId="4182962581" sldId="271"/>
            <ac:spMk id="4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38:48.134" v="8" actId="1076"/>
        <pc:sldMkLst>
          <pc:docMk/>
          <pc:sldMk cId="2246080573" sldId="321"/>
        </pc:sldMkLst>
        <pc:spChg chg="mod">
          <ac:chgData name="Carolina Ruiz Valdez" userId="9d9fcdb45e6c7c26" providerId="LiveId" clId="{4D0C54D5-6625-4136-BD30-D601687CCCA7}" dt="2024-05-27T10:38:48.134" v="8" actId="1076"/>
          <ac:spMkLst>
            <pc:docMk/>
            <pc:sldMk cId="2246080573" sldId="321"/>
            <ac:spMk id="8" creationId="{08AB98F3-4F5A-444A-86E1-C94149E119CB}"/>
          </ac:spMkLst>
        </pc:spChg>
        <pc:cxnChg chg="mod">
          <ac:chgData name="Carolina Ruiz Valdez" userId="9d9fcdb45e6c7c26" providerId="LiveId" clId="{4D0C54D5-6625-4136-BD30-D601687CCCA7}" dt="2024-05-27T10:38:28.168" v="7" actId="14100"/>
          <ac:cxnSpMkLst>
            <pc:docMk/>
            <pc:sldMk cId="2246080573" sldId="321"/>
            <ac:cxnSpMk id="15" creationId="{F35D23F0-E363-A0EC-C2F0-E2BCC822EA43}"/>
          </ac:cxnSpMkLst>
        </pc:cxnChg>
      </pc:sldChg>
      <pc:sldChg chg="ord">
        <pc:chgData name="Carolina Ruiz Valdez" userId="9d9fcdb45e6c7c26" providerId="LiveId" clId="{4D0C54D5-6625-4136-BD30-D601687CCCA7}" dt="2024-05-27T10:39:57.960" v="10"/>
        <pc:sldMkLst>
          <pc:docMk/>
          <pc:sldMk cId="1643359662" sldId="327"/>
        </pc:sldMkLst>
      </pc:sldChg>
    </pc:docChg>
  </pc:docChgLst>
  <pc:docChgLst>
    <pc:chgData name="Carolina Ruiz Valdez" userId="9d9fcdb45e6c7c26" providerId="LiveId" clId="{BD4FE6C3-2BFE-4FF0-9F06-A882B86A6A68}"/>
    <pc:docChg chg="modSld">
      <pc:chgData name="Carolina Ruiz Valdez" userId="9d9fcdb45e6c7c26" providerId="LiveId" clId="{BD4FE6C3-2BFE-4FF0-9F06-A882B86A6A68}" dt="2024-06-17T11:38:10.551" v="1" actId="20577"/>
      <pc:docMkLst>
        <pc:docMk/>
      </pc:docMkLst>
      <pc:sldChg chg="modNotesTx">
        <pc:chgData name="Carolina Ruiz Valdez" userId="9d9fcdb45e6c7c26" providerId="LiveId" clId="{BD4FE6C3-2BFE-4FF0-9F06-A882B86A6A68}" dt="2024-06-17T11:38:10.551" v="1" actId="20577"/>
        <pc:sldMkLst>
          <pc:docMk/>
          <pc:sldMk cId="2246080573" sldId="321"/>
        </pc:sldMkLst>
      </pc:sldChg>
      <pc:sldChg chg="modNotesTx">
        <pc:chgData name="Carolina Ruiz Valdez" userId="9d9fcdb45e6c7c26" providerId="LiveId" clId="{BD4FE6C3-2BFE-4FF0-9F06-A882B86A6A68}" dt="2024-06-17T11:38:03.291" v="0" actId="20577"/>
        <pc:sldMkLst>
          <pc:docMk/>
          <pc:sldMk cId="1696429388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E5069-5631-4C44-80BF-E7258C2C3CC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6B7B9-483D-480A-9E0C-CF3552BF4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71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47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44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03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81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B716-4284-4861-8827-1462521DAA9F}" type="datetime1">
              <a:rPr lang="en-US" smtClean="0"/>
              <a:t>6/17/2024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7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E2A-2271-4A7A-91CB-2599A7E3B003}" type="datetime1">
              <a:rPr lang="en-US" smtClean="0"/>
              <a:t>6/17/2024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21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32F-F452-4021-AC97-0389B71E5211}" type="datetime1">
              <a:rPr lang="en-US" smtClean="0"/>
              <a:t>6/17/2024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28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BAB-7DAF-4272-A409-7DF36BBA047E}" type="datetime1">
              <a:rPr lang="en-US" smtClean="0"/>
              <a:t>6/17/2024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372223" y="1382077"/>
            <a:ext cx="11424000" cy="46766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/>
            </a:lvl1pPr>
            <a:lvl2pPr marL="488902" indent="-225404"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8327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A01D-3AEC-46B3-91AC-894F550B2DF0}" type="datetime1">
              <a:rPr lang="en-US" smtClean="0"/>
              <a:t>6/17/2024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0400" y="1628599"/>
            <a:ext cx="5568000" cy="45204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4400" y="1628598"/>
            <a:ext cx="5568000" cy="45204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3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9B29-FDF1-4F56-8552-F9B025ED27FF}" type="datetime1">
              <a:rPr lang="en-US" smtClean="0"/>
              <a:t>6/17/2024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7A08-0230-49E1-9257-CD22DE3289CC}" type="datetime1">
              <a:rPr lang="en-US" smtClean="0"/>
              <a:t>6/17/2024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3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76CF-4F25-408B-A398-AF699B74A2DC}" type="datetime1">
              <a:rPr lang="en-US" smtClean="0"/>
              <a:t>6/17/2024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9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B94-66DF-4622-8CDF-4D5FB8AC2240}" type="datetime1">
              <a:rPr lang="en-US" smtClean="0"/>
              <a:t>6/17/2024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C389-1240-4A50-B59F-2BB0E02A6DEC}" type="datetime1">
              <a:rPr lang="en-US" smtClean="0"/>
              <a:t>6/17/2024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8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FA36-77AA-46D6-860E-55B543C4F924}" type="datetime1">
              <a:rPr lang="en-US" smtClean="0"/>
              <a:t>6/17/2024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49DA-758E-40FF-9062-A870C6C7DB00}" type="datetime1">
              <a:rPr lang="en-US" smtClean="0"/>
              <a:t>6/17/2024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7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BE9A-35FA-4E46-865D-038D5D1E6EB7}" type="datetime1">
              <a:rPr lang="en-US" smtClean="0"/>
              <a:t>6/17/2024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03F2-9192-4651-929A-F19107D6A2C6}" type="datetime1">
              <a:rPr lang="en-US" smtClean="0"/>
              <a:t>6/17/2024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4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fft.cbrc.jp/alignment/software/abou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fft.cbrc.jp/alignment/softwar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hyperlink" Target="https://www.ebi.ac.uk/jdispatcher/msa/maff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ebi.ac.uk/jdispatcher/msa/mafft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.ac.uk/mafft/" TargetMode="External"/><Relationship Id="rId2" Type="http://schemas.openxmlformats.org/officeDocument/2006/relationships/hyperlink" Target="http://align.bmr.kyushu-u.ac.jp/mafft/online/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olkit.tuebingen.mpg.de/mafft" TargetMode="External"/><Relationship Id="rId4" Type="http://schemas.openxmlformats.org/officeDocument/2006/relationships/hyperlink" Target="http://align.genome.jp/maff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afft.cbrc.jp/alignment/software/manual/manual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bi.ac.uk/jdispatcher/msa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fft.cbrc.jp/alignment/software/abou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4458" y="2200322"/>
            <a:ext cx="6572250" cy="1228951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      MAFFT - Alignment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0855" y="3918857"/>
            <a:ext cx="3268436" cy="1655762"/>
          </a:xfrm>
        </p:spPr>
        <p:txBody>
          <a:bodyPr/>
          <a:lstStyle/>
          <a:p>
            <a:r>
              <a:rPr lang="en-GB" dirty="0"/>
              <a:t>Presenter</a:t>
            </a:r>
          </a:p>
          <a:p>
            <a:r>
              <a:rPr lang="en-GB" dirty="0"/>
              <a:t>Tahmina Begum</a:t>
            </a:r>
          </a:p>
          <a:p>
            <a:r>
              <a:rPr lang="en-GB" dirty="0"/>
              <a:t>Carolina Ruiz Valdez</a:t>
            </a:r>
          </a:p>
        </p:txBody>
      </p:sp>
      <p:sp>
        <p:nvSpPr>
          <p:cNvPr id="4" name="Rectangle 3"/>
          <p:cNvSpPr/>
          <p:nvPr/>
        </p:nvSpPr>
        <p:spPr>
          <a:xfrm>
            <a:off x="8907236" y="183469"/>
            <a:ext cx="2988000" cy="1224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4672490"/>
            <a:ext cx="3096000" cy="2185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86" y="2690751"/>
            <a:ext cx="6231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1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MAFFT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Accuracy: Library extension is not performed unlike </a:t>
            </a:r>
            <a:r>
              <a:rPr lang="en-GB" sz="2000" dirty="0" err="1">
                <a:cs typeface="Times New Roman" panose="02020603050405020304" pitchFamily="18" charset="0"/>
              </a:rPr>
              <a:t>TCoffee</a:t>
            </a:r>
            <a:r>
              <a:rPr lang="en-GB" sz="2000" dirty="0">
                <a:cs typeface="Times New Roman" panose="02020603050405020304" pitchFamily="18" charset="0"/>
              </a:rPr>
              <a:t>, because iterative refinement is more efficient than library extension. 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Scalability: If two unrelated and long genomic DNA sequences are given, FFT-NS-2 tries to make a full-length alignment using rigorous DP.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 The order of alignable blocks or domains are assumed to be conserved for all input sequences.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GB" sz="2000" dirty="0">
                <a:solidFill>
                  <a:prstClr val="black"/>
                </a:solidFill>
                <a:cs typeface="Times New Roman" panose="02020603050405020304" pitchFamily="18" charset="0"/>
                <a:hlinkClick r:id="rId2"/>
              </a:rPr>
              <a:t>https://mafft.cbrc.jp/alignment/software/about.html</a:t>
            </a:r>
            <a:endParaRPr lang="en-GB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2000" dirty="0"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C03C-28F6-193E-3B7F-3FA91DEF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C93D-E68B-4D27-8592-F9019DD5DBFC}" type="datetime1">
              <a:rPr lang="en-US" smtClean="0"/>
              <a:t>6/17/2024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20FA-4152-C76E-3127-3C88524F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F6F7-8EC4-1152-2384-9C7120F8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47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A8009-DBB0-4C7F-A984-DE733D58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E2A2-3671-4D13-A775-5083EF2D739B}" type="datetime1">
              <a:rPr lang="en-US" smtClean="0"/>
              <a:t>6/17/2024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E7F833-7B91-4B22-A3C1-B2452375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6F47313-62E3-4E4C-B984-3DC583F7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How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install</a:t>
            </a:r>
            <a:r>
              <a:rPr lang="de-DE" noProof="0" dirty="0"/>
              <a:t> MAFFT</a:t>
            </a:r>
          </a:p>
        </p:txBody>
      </p:sp>
      <p:sp>
        <p:nvSpPr>
          <p:cNvPr id="12" name="Inhaltsplatzhalter 16">
            <a:extLst>
              <a:ext uri="{FF2B5EF4-FFF2-40B4-BE49-F238E27FC236}">
                <a16:creationId xmlns:a16="http://schemas.microsoft.com/office/drawing/2014/main" id="{52FA300C-04D1-41D0-B384-DBD19A81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23" y="1604797"/>
            <a:ext cx="11424000" cy="4453947"/>
          </a:xfrm>
        </p:spPr>
        <p:txBody>
          <a:bodyPr>
            <a:normAutofit lnSpcReduction="10000"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https://mafft.cbrc.jp/alignment/software/</a:t>
            </a: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/>
              <a:t>Or use an online service, for example: </a:t>
            </a:r>
            <a:r>
              <a:rPr lang="en-US" dirty="0">
                <a:hlinkClick r:id="rId4"/>
              </a:rPr>
              <a:t>https://www.ebi.ac.uk/jdispatcher/msa/mafft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08AB98F3-4F5A-444A-86E1-C94149E1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400" y="6364805"/>
            <a:ext cx="6009632" cy="493201"/>
          </a:xfrm>
        </p:spPr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841DB1-7938-3F44-4DA7-73583E736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13" y="2047626"/>
            <a:ext cx="10429151" cy="33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7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A8009-DBB0-4C7F-A984-DE733D58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0630-4AA5-4F7D-BE52-880F1D4DF729}" type="datetime1">
              <a:rPr lang="en-US" smtClean="0"/>
              <a:t>6/17/2024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E7F833-7B91-4B22-A3C1-B2452375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6F47313-62E3-4E4C-B984-3DC583F7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</a:t>
            </a:r>
            <a:r>
              <a:rPr lang="de-DE" noProof="0" dirty="0"/>
              <a:t> MAFFT</a:t>
            </a:r>
          </a:p>
        </p:txBody>
      </p:sp>
      <p:sp>
        <p:nvSpPr>
          <p:cNvPr id="12" name="Inhaltsplatzhalter 16">
            <a:extLst>
              <a:ext uri="{FF2B5EF4-FFF2-40B4-BE49-F238E27FC236}">
                <a16:creationId xmlns:a16="http://schemas.microsoft.com/office/drawing/2014/main" id="{52FA300C-04D1-41D0-B384-DBD19A81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24" y="1604797"/>
            <a:ext cx="3995585" cy="4453947"/>
          </a:xfrm>
        </p:spPr>
        <p:txBody>
          <a:bodyPr>
            <a:normAutofit/>
          </a:bodyPr>
          <a:lstStyle/>
          <a:p>
            <a:pPr marL="946091" lvl="1" indent="-457189"/>
            <a:r>
              <a:rPr lang="de-DE" noProof="0" dirty="0" err="1"/>
              <a:t>Using</a:t>
            </a:r>
            <a:r>
              <a:rPr lang="de-DE" noProof="0" dirty="0"/>
              <a:t> </a:t>
            </a:r>
            <a:r>
              <a:rPr lang="de-DE" noProof="0" dirty="0" err="1"/>
              <a:t>file</a:t>
            </a:r>
            <a:r>
              <a:rPr lang="de-DE" noProof="0" dirty="0"/>
              <a:t> </a:t>
            </a:r>
            <a:r>
              <a:rPr lang="de-DE" noProof="0" dirty="0" err="1"/>
              <a:t>provided</a:t>
            </a:r>
            <a:r>
              <a:rPr lang="de-DE" noProof="0" dirty="0"/>
              <a:t>:</a:t>
            </a:r>
          </a:p>
          <a:p>
            <a:pPr marL="946091" lvl="1" indent="-457189"/>
            <a:endParaRPr lang="de-DE" dirty="0"/>
          </a:p>
          <a:p>
            <a:pPr lvl="1" indent="0">
              <a:buNone/>
            </a:pPr>
            <a:endParaRPr lang="de-DE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The sequences can be protein- or RNA-coding sequences or non-coding nucleotide sequences, such as introns or spacers.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When a sequence has no corresponding residue because of an insertion or deletion event, the position is displayed as ‘‘-’’ which is called a ‘‘gap.’’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dirty="0"/>
          </a:p>
          <a:p>
            <a:pPr marL="946091" lvl="1" indent="-457189"/>
            <a:endParaRPr lang="de-DE" noProof="0" dirty="0"/>
          </a:p>
          <a:p>
            <a:pPr marL="946091" lvl="1" indent="-457189"/>
            <a:endParaRPr lang="de-DE" noProof="0" dirty="0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08AB98F3-4F5A-444A-86E1-C94149E1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091" y="6323368"/>
            <a:ext cx="6009632" cy="493201"/>
          </a:xfrm>
        </p:spPr>
        <p:txBody>
          <a:bodyPr/>
          <a:lstStyle/>
          <a:p>
            <a:r>
              <a:rPr lang="en-US" dirty="0"/>
              <a:t>Graz University of Technology      Carolina Ruiz, </a:t>
            </a:r>
            <a:r>
              <a:rPr lang="en-US" dirty="0" err="1"/>
              <a:t>Tahmina</a:t>
            </a:r>
            <a:r>
              <a:rPr lang="en-US" dirty="0"/>
              <a:t> Begum</a:t>
            </a:r>
            <a:endParaRPr lang="de-DE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DDC0A08-D8D1-BCB1-42DD-700C84A8D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972" y="2009114"/>
          <a:ext cx="1244600" cy="53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33480" imgH="401400" progId="Package">
                  <p:embed/>
                </p:oleObj>
              </mc:Choice>
              <mc:Fallback>
                <p:oleObj name="Packager Shell Object" showAsIcon="1" r:id="rId3" imgW="933480" imgH="4014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DDC0A08-D8D1-BCB1-42DD-700C84A8D6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972" y="2009114"/>
                        <a:ext cx="1244600" cy="535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D0FFF70-A809-6E71-809E-34235B8BC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545" y="846022"/>
            <a:ext cx="5915799" cy="3207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868237-F7D6-3E29-86BF-18CC2959D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6168" y="4771535"/>
            <a:ext cx="3924848" cy="8891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5D23F0-E363-A0EC-C2F0-E2BCC822EA43}"/>
              </a:ext>
            </a:extLst>
          </p:cNvPr>
          <p:cNvCxnSpPr>
            <a:cxnSpLocks/>
          </p:cNvCxnSpPr>
          <p:nvPr/>
        </p:nvCxnSpPr>
        <p:spPr>
          <a:xfrm>
            <a:off x="3194462" y="5529360"/>
            <a:ext cx="222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8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DB11C-4438-EC9C-0786-4432FFB7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45A3-DA78-4113-BAFF-E028213EED69}" type="datetime1">
              <a:rPr lang="en-US" smtClean="0"/>
              <a:t>6/17/2024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47538-42E6-9E68-3393-BDB4D546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CAE4F-5673-E1B8-6705-9D956AD3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0899E-A631-906D-0A57-5C9BF831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B0A9937-F7A0-3AC3-8FD9-27F397EA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MAFFT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310B6D-8BA9-C7DF-70A7-F7C54DB50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90" y="1382457"/>
            <a:ext cx="3704897" cy="1758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FBF2C7-1110-62EE-8F65-6D7CD3D98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345" y="1382078"/>
            <a:ext cx="3704897" cy="17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2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D86EB1-EF47-4010-DDFF-AA9E4AA0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A6AD-4F91-414E-A4CB-EC71A70FD1BB}" type="datetime1">
              <a:rPr lang="en-US" smtClean="0"/>
              <a:t>6/17/2024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C0739-DF34-1EB8-F599-20A68B42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A4113-3DEC-1583-8401-23BF4814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1A4D38A-5F75-5F15-C497-B54302E36C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2DD3F6-51FD-F182-9DE9-58FC0A906E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6269" y="1624526"/>
            <a:ext cx="5566833" cy="3368548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95C1A71-AA76-3CFF-5795-D87A85757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957081"/>
              </p:ext>
            </p:extLst>
          </p:nvPr>
        </p:nvGraphicFramePr>
        <p:xfrm>
          <a:off x="6384032" y="1796819"/>
          <a:ext cx="1109133" cy="53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31960" imgH="401400" progId="Package">
                  <p:embed/>
                </p:oleObj>
              </mc:Choice>
              <mc:Fallback>
                <p:oleObj name="Packager Shell Object" showAsIcon="1" r:id="rId3" imgW="831960" imgH="401400" progId="Packag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95C1A71-AA76-3CFF-5795-D87A85757B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4032" y="1796819"/>
                        <a:ext cx="1109133" cy="535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6">
            <a:extLst>
              <a:ext uri="{FF2B5EF4-FFF2-40B4-BE49-F238E27FC236}">
                <a16:creationId xmlns:a16="http://schemas.microsoft.com/office/drawing/2014/main" id="{E9DDA2FB-9DB4-A9F2-622C-60E25049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MAFFT</a:t>
            </a:r>
          </a:p>
        </p:txBody>
      </p:sp>
    </p:spTree>
    <p:extLst>
      <p:ext uri="{BB962C8B-B14F-4D97-AF65-F5344CB8AC3E}">
        <p14:creationId xmlns:p14="http://schemas.microsoft.com/office/powerpoint/2010/main" val="321622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6DFEB-E4F6-3C0C-C2C9-EFC7DF33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EF6-4AF8-41A6-84CA-E9CF4C36ED25}" type="datetime1">
              <a:rPr lang="en-US" smtClean="0"/>
              <a:t>6/17/2024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49DBC-AA12-6D98-6DD1-A827687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86191-0E44-5D0A-BFB8-4C05928F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38BC9C-E716-A9CB-78B3-ADD718BA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https://www.ebi.ac.uk/jdispatcher/msa/mafft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A5499E-F7AE-8439-971F-F2092B63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93" y="1886153"/>
            <a:ext cx="10224459" cy="4033543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BCDE3F88-DE47-8BF7-7B9E-92746175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MAFFT online</a:t>
            </a:r>
          </a:p>
        </p:txBody>
      </p:sp>
    </p:spTree>
    <p:extLst>
      <p:ext uri="{BB962C8B-B14F-4D97-AF65-F5344CB8AC3E}">
        <p14:creationId xmlns:p14="http://schemas.microsoft.com/office/powerpoint/2010/main" val="134216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18615-D24D-A36E-C9D9-C09FB70C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7114-E1FD-4150-9D8C-DA9A56039E57}" type="datetime1">
              <a:rPr lang="en-US" smtClean="0"/>
              <a:t>6/17/2024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48A54-08C2-E0E5-DE9E-39CDF3D1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148C0-A3BB-CC0E-64AD-C8AD19BF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8FC1B0-1483-CCEF-1501-F350F9A74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5203" y="1382185"/>
            <a:ext cx="9858312" cy="467571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42422D4-33C8-2BD8-F5D6-AAE9DD61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MAFFT online</a:t>
            </a:r>
          </a:p>
        </p:txBody>
      </p:sp>
    </p:spTree>
    <p:extLst>
      <p:ext uri="{BB962C8B-B14F-4D97-AF65-F5344CB8AC3E}">
        <p14:creationId xmlns:p14="http://schemas.microsoft.com/office/powerpoint/2010/main" val="164335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MAFFT 0nline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07" y="1825625"/>
            <a:ext cx="11283043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/>
              <a:t>Kyushu University     </a:t>
            </a:r>
            <a:r>
              <a:rPr lang="en-GB" dirty="0">
                <a:hlinkClick r:id="rId2"/>
              </a:rPr>
              <a:t>http://align.bmr.kyushu-u.ac.jp/mafft/online/server</a:t>
            </a:r>
            <a:endParaRPr lang="en-GB" dirty="0"/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EBI                               </a:t>
            </a:r>
            <a:r>
              <a:rPr lang="en-GB" dirty="0">
                <a:hlinkClick r:id="rId3"/>
              </a:rPr>
              <a:t>http://www.ebi.ac.uk/mafft/</a:t>
            </a:r>
            <a:endParaRPr lang="en-GB" dirty="0"/>
          </a:p>
          <a:p>
            <a:pPr marL="0" indent="0">
              <a:lnSpc>
                <a:spcPct val="200000"/>
              </a:lnSpc>
              <a:buNone/>
            </a:pPr>
            <a:r>
              <a:rPr lang="en-GB" dirty="0" err="1"/>
              <a:t>GenomeNet</a:t>
            </a:r>
            <a:r>
              <a:rPr lang="en-GB" dirty="0"/>
              <a:t>               </a:t>
            </a:r>
            <a:r>
              <a:rPr lang="en-GB" dirty="0">
                <a:hlinkClick r:id="rId4"/>
              </a:rPr>
              <a:t>http://align.genome.jp/mafft/</a:t>
            </a:r>
            <a:endParaRPr lang="en-GB" dirty="0"/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Max </a:t>
            </a:r>
            <a:r>
              <a:rPr lang="en-GB" dirty="0" err="1"/>
              <a:t>PlanckInstitute</a:t>
            </a:r>
            <a:r>
              <a:rPr lang="en-GB" dirty="0"/>
              <a:t>  </a:t>
            </a:r>
            <a:r>
              <a:rPr lang="en-GB" dirty="0">
                <a:hlinkClick r:id="rId5"/>
              </a:rPr>
              <a:t>http://toolkit.tuebingen.mpg.de/mafft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07795-51B0-EE67-86DC-50D58CB3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6F50-0B51-46E7-B895-BA622F5F3215}" type="datetime1">
              <a:rPr lang="en-US" smtClean="0"/>
              <a:t>6/17/2024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B4798-F37A-AA05-4EEB-862F7132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4DAE-F5E6-A57B-06C1-5845A846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30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E9885-E3C0-4B49-7C1A-5006935F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C2B0-C6C5-4CCD-8CE8-DE225053FD87}" type="datetime1">
              <a:rPr lang="en-US" smtClean="0"/>
              <a:t>6/17/2024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31E54-BDC5-266A-863B-71FAADC7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E6949-6AFF-D6C4-0D1E-A7833A96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F16EE0-63E5-B948-5F59-939CDC47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Installed: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0EB4BE8-06DA-CCD1-BB2F-6FBA300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online vs. installed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3A93C-7D14-721C-0123-3F1F9B18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2" y="1892830"/>
            <a:ext cx="10943861" cy="828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00FF02-46FF-3492-4C51-9D9936C1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3" y="3404185"/>
            <a:ext cx="10943863" cy="5300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31A7D0-AFDF-5208-0DF5-5B4DA25635A1}"/>
              </a:ext>
            </a:extLst>
          </p:cNvPr>
          <p:cNvSpPr txBox="1"/>
          <p:nvPr/>
        </p:nvSpPr>
        <p:spPr>
          <a:xfrm>
            <a:off x="1671260" y="4710129"/>
            <a:ext cx="960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Commands:</a:t>
            </a:r>
            <a:br>
              <a:rPr lang="en-US" sz="2400" b="1" dirty="0"/>
            </a:br>
            <a:r>
              <a:rPr lang="en-US" sz="2400" b="1" dirty="0">
                <a:hlinkClick r:id="rId4"/>
              </a:rPr>
              <a:t>https://mafft.cbrc.jp/alignment/software/manual/manual.html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33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argument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36612" y="1514816"/>
            <a:ext cx="5136469" cy="351744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https://mafft.cbrc.jp/alignment/software/manual/manual.html#lbAI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9" y="1943100"/>
            <a:ext cx="4392000" cy="4451816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261937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https://mafft.cbrc.jp/alignment/software/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64846"/>
            <a:ext cx="5183188" cy="230764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70A4D-5311-BB81-9289-382C7FEE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AD98-42FE-42D3-A458-E01FF5B4CAC3}" type="datetime1">
              <a:rPr lang="en-US" smtClean="0"/>
              <a:t>6/17/2024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8E6D0-C677-5B28-93F2-C2BB9813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D3669-55D9-0DDE-5BCD-DA02B810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2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9562489" cy="722923"/>
          </a:xfrm>
        </p:spPr>
        <p:txBody>
          <a:bodyPr/>
          <a:lstStyle/>
          <a:p>
            <a:r>
              <a:rPr lang="en-GB" dirty="0"/>
              <a:t>Multiple sequence alignment(MSA)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15670"/>
            <a:ext cx="4924198" cy="425331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300" dirty="0">
                <a:cs typeface="Times New Roman" panose="02020603050405020304" pitchFamily="18" charset="0"/>
              </a:rPr>
              <a:t>The alignment of three or more biological sequences (protein or nucleic acid) of similar length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300" dirty="0">
                <a:cs typeface="Times New Roman" panose="02020603050405020304" pitchFamily="18" charset="0"/>
              </a:rPr>
              <a:t>They share a lineage and are descendent from common ancestor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300" dirty="0">
                <a:cs typeface="Times New Roman" panose="02020603050405020304" pitchFamily="18" charset="0"/>
              </a:rPr>
              <a:t>Residues in same row are same sequences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300" dirty="0">
                <a:cs typeface="Times New Roman" panose="02020603050405020304" pitchFamily="18" charset="0"/>
              </a:rPr>
              <a:t>Residues in same column share some similarities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300" dirty="0">
                <a:cs typeface="Times New Roman" panose="02020603050405020304" pitchFamily="18" charset="0"/>
              </a:rPr>
              <a:t>Different column contains different pattern of residue distribution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6" y="1615670"/>
            <a:ext cx="5150531" cy="361713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A1F00-E180-AA6E-3EE2-1C81E96A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25F3-53B7-43BB-8C80-805380DC3D43}" type="datetime1">
              <a:rPr lang="en-US" smtClean="0"/>
              <a:t>6/17/2024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4B0C-DCDA-4D11-FBB0-0AD4F789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5F93-5836-8B9E-8724-3EEA647D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2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B7B5-1D62-404B-50FB-4617066C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52C6-3892-4ED5-95DD-7A011FE996E6}" type="datetime1">
              <a:rPr lang="en-US" smtClean="0"/>
              <a:t>6/17/2024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F0F9A-FA4F-2F6B-910C-12C23450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064C8-7649-2896-1B96-7FA7BDF0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BB086F-2262-1DC9-5895-DB44CBD8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E19C5D-373A-8363-206A-437E7074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online vs. installed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0BF7E8-2642-1E27-170A-35BA03FCE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3" y="1908417"/>
            <a:ext cx="5289873" cy="3751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AF0C24-461C-899F-89A1-603B4B619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1908417"/>
            <a:ext cx="5289872" cy="36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9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1FC1C-7282-C5AD-E3F1-76AFB08F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62E-4469-43E1-9125-2EC0A5C5A41E}" type="datetime1">
              <a:rPr lang="en-US" smtClean="0"/>
              <a:t>6/17/2024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08BB8-DC54-A8FD-0ADF-466F37D2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AEB3E-3076-F306-7D09-1296F8B3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7A1FD2-6426-2F9F-CB53-8D654A65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00" y="1384287"/>
            <a:ext cx="11424000" cy="4676667"/>
          </a:xfrm>
        </p:spPr>
        <p:txBody>
          <a:bodyPr/>
          <a:lstStyle/>
          <a:p>
            <a:r>
              <a:rPr lang="en-US" dirty="0"/>
              <a:t>Align sequences from provided file using MAFFT: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0952EF-7849-F19E-40F5-A6F91B46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52993F1-5E1A-D655-E073-3E2B3A2BB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2142" y="1999883"/>
          <a:ext cx="1231900" cy="53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24120" imgH="401400" progId="Package">
                  <p:embed/>
                </p:oleObj>
              </mc:Choice>
              <mc:Fallback>
                <p:oleObj name="Packager Shell Object" showAsIcon="1" r:id="rId2" imgW="924120" imgH="401400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52993F1-5E1A-D655-E073-3E2B3A2BBD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2142" y="1999883"/>
                        <a:ext cx="1231900" cy="535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81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DEDFF5-60C8-46D7-B6E6-4EA6B442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071C-A796-40D2-9D67-86BD10D773C4}" type="datetime1">
              <a:rPr lang="en-US" smtClean="0"/>
              <a:t>6/17/2024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9997E9-AF02-4395-AEFB-38C467A9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92E910-FB31-42E3-B01D-9C7D221C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7AADE27-56F2-4F9B-9AD7-D86567FE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Thanks</a:t>
            </a:r>
            <a:r>
              <a:rPr lang="de-DE" noProof="0" dirty="0"/>
              <a:t> </a:t>
            </a:r>
            <a:r>
              <a:rPr lang="de-DE" noProof="0" dirty="0" err="1"/>
              <a:t>for</a:t>
            </a:r>
            <a:r>
              <a:rPr lang="de-DE" noProof="0" dirty="0"/>
              <a:t> </a:t>
            </a:r>
            <a:r>
              <a:rPr lang="de-DE" noProof="0" dirty="0" err="1"/>
              <a:t>you</a:t>
            </a:r>
            <a:r>
              <a:rPr lang="de-DE" noProof="0" dirty="0"/>
              <a:t> </a:t>
            </a:r>
            <a:r>
              <a:rPr lang="de-DE" noProof="0" dirty="0" err="1"/>
              <a:t>attention</a:t>
            </a:r>
            <a:r>
              <a:rPr lang="de-DE" noProof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636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MSA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200" dirty="0">
                <a:cs typeface="Times New Roman" panose="02020603050405020304" pitchFamily="18" charset="0"/>
              </a:rPr>
              <a:t>Identifying similarities between sequences</a:t>
            </a:r>
          </a:p>
          <a:p>
            <a:pPr algn="just">
              <a:lnSpc>
                <a:spcPct val="150000"/>
              </a:lnSpc>
            </a:pPr>
            <a:r>
              <a:rPr lang="en-GB" sz="2200" dirty="0">
                <a:cs typeface="Times New Roman" panose="02020603050405020304" pitchFamily="18" charset="0"/>
              </a:rPr>
              <a:t>Detecting conserved regions and structural homologies</a:t>
            </a:r>
          </a:p>
          <a:p>
            <a:pPr algn="just">
              <a:lnSpc>
                <a:spcPct val="150000"/>
              </a:lnSpc>
            </a:pPr>
            <a:r>
              <a:rPr lang="en-GB" sz="2200" dirty="0">
                <a:cs typeface="Times New Roman" panose="02020603050405020304" pitchFamily="18" charset="0"/>
              </a:rPr>
              <a:t>Assists improved prediction of secondary and tertiary structure of proteins</a:t>
            </a:r>
          </a:p>
          <a:p>
            <a:pPr algn="just">
              <a:lnSpc>
                <a:spcPct val="150000"/>
              </a:lnSpc>
            </a:pPr>
            <a:r>
              <a:rPr lang="en-GB" sz="2200" dirty="0">
                <a:cs typeface="Times New Roman" panose="02020603050405020304" pitchFamily="18" charset="0"/>
              </a:rPr>
              <a:t>Making patterns or profiles that can be further used to predict new sequences falling in a given family</a:t>
            </a:r>
          </a:p>
          <a:p>
            <a:pPr algn="just">
              <a:lnSpc>
                <a:spcPct val="150000"/>
              </a:lnSpc>
            </a:pPr>
            <a:r>
              <a:rPr lang="en-GB" sz="2200" dirty="0">
                <a:cs typeface="Times New Roman" panose="02020603050405020304" pitchFamily="18" charset="0"/>
              </a:rPr>
              <a:t>Inferring evolutionary trees or linkages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6F966-235C-AE1B-C23E-8FA6F568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46F-C0C6-47CA-8257-7FC8DC092D15}" type="datetime1">
              <a:rPr lang="en-US" smtClean="0"/>
              <a:t>6/17/2024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03675-57C8-90C3-5125-819F6B27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DFC1-8580-C313-4B00-A4D64EFC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28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93262"/>
          </a:xfrm>
        </p:spPr>
        <p:txBody>
          <a:bodyPr/>
          <a:lstStyle/>
          <a:p>
            <a:r>
              <a:rPr lang="en-GB" dirty="0"/>
              <a:t>Tools used for MSA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hlinkClick r:id="rId2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hlinkClick r:id="rId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2" y="1250462"/>
            <a:ext cx="4795151" cy="3930773"/>
          </a:xfrm>
        </p:spPr>
        <p:txBody>
          <a:bodyPr>
            <a:normAutofit fontScale="92500"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 err="1">
                <a:cs typeface="Times New Roman" panose="02020603050405020304" pitchFamily="18" charset="0"/>
              </a:rPr>
              <a:t>Clustal</a:t>
            </a:r>
            <a:r>
              <a:rPr lang="en-GB" sz="1600" dirty="0">
                <a:cs typeface="Times New Roman" panose="02020603050405020304" pitchFamily="18" charset="0"/>
              </a:rPr>
              <a:t> Omega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cs typeface="Times New Roman" panose="02020603050405020304" pitchFamily="18" charset="0"/>
              </a:rPr>
              <a:t>EMBOSS Cons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 err="1">
                <a:cs typeface="Times New Roman" panose="02020603050405020304" pitchFamily="18" charset="0"/>
              </a:rPr>
              <a:t>Kalign</a:t>
            </a:r>
            <a:endParaRPr lang="en-GB" sz="1600" dirty="0"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cs typeface="Times New Roman" panose="02020603050405020304" pitchFamily="18" charset="0"/>
              </a:rPr>
              <a:t>MAFFT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cs typeface="Times New Roman" panose="02020603050405020304" pitchFamily="18" charset="0"/>
              </a:rPr>
              <a:t>MUSCLE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 err="1">
                <a:cs typeface="Times New Roman" panose="02020603050405020304" pitchFamily="18" charset="0"/>
              </a:rPr>
              <a:t>Mview</a:t>
            </a:r>
            <a:endParaRPr lang="en-GB" sz="1600" dirty="0"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cs typeface="Times New Roman" panose="02020603050405020304" pitchFamily="18" charset="0"/>
              </a:rPr>
              <a:t>T-Coffee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 err="1">
                <a:cs typeface="Times New Roman" panose="02020603050405020304" pitchFamily="18" charset="0"/>
              </a:rPr>
              <a:t>WebPRANK</a:t>
            </a:r>
            <a:endParaRPr lang="en-GB" sz="16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563C1"/>
                </a:solidFill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MSA online https://www.ebi.ac.uk/jdispatcher/msa</a:t>
            </a:r>
            <a:endParaRPr lang="en-GB" sz="1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50000"/>
              </a:lnSpc>
            </a:pPr>
            <a:endParaRPr lang="en-GB" sz="16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63" y="1250462"/>
            <a:ext cx="5720449" cy="3816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49F8D4-DE5C-51B0-83DB-CB5B6D9A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4A89-5773-42CA-A112-8AEE33C3633B}" type="datetime1">
              <a:rPr lang="en-US" smtClean="0"/>
              <a:t>6/17/2024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37373C-9B00-0712-9FD9-FD01CC68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A39216-D6F6-6BFC-43FF-2883044E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MAFFT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355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Multiple Alignment using Fast Fourier Transform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Developed by </a:t>
            </a:r>
            <a:r>
              <a:rPr lang="en-GB" sz="2000" dirty="0" err="1">
                <a:cs typeface="Times New Roman" panose="02020603050405020304" pitchFamily="18" charset="0"/>
              </a:rPr>
              <a:t>Kazutaka</a:t>
            </a:r>
            <a:r>
              <a:rPr lang="en-GB" sz="2000" dirty="0"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cs typeface="Times New Roman" panose="02020603050405020304" pitchFamily="18" charset="0"/>
              </a:rPr>
              <a:t>Katoh</a:t>
            </a:r>
            <a:endParaRPr lang="en-GB" sz="20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High speed multiple sequence alignment program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Command-line program with no graphical user interface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Accepts a set of unaligned sequences in FASTA format and returns an alignment of the sequences in FASTA, CLUSTAL or </a:t>
            </a:r>
            <a:r>
              <a:rPr lang="en-GB" sz="2000" dirty="0" err="1">
                <a:cs typeface="Times New Roman" panose="02020603050405020304" pitchFamily="18" charset="0"/>
              </a:rPr>
              <a:t>Phylip</a:t>
            </a:r>
            <a:r>
              <a:rPr lang="en-GB" sz="2000" dirty="0">
                <a:cs typeface="Times New Roman" panose="02020603050405020304" pitchFamily="18" charset="0"/>
              </a:rPr>
              <a:t> format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Runs on a UNIX-like environment, such as Linux, Terminal on Mac OS X, and Cygwin on Windows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This tool can align up to 500 sequences or a maximum file size of 1 MB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896EA-C994-E611-86CA-09DE53DD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5947-D347-46C6-B03C-83E4CF38A306}" type="datetime1">
              <a:rPr lang="en-US" smtClean="0"/>
              <a:t>6/17/2024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EBCC-45B2-13B2-04F0-7D6B5DF8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07A8-C70E-A649-FCE1-09ED0209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22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093" y="365125"/>
            <a:ext cx="10595707" cy="1104167"/>
          </a:xfrm>
        </p:spPr>
        <p:txBody>
          <a:bodyPr/>
          <a:lstStyle/>
          <a:p>
            <a:r>
              <a:rPr lang="en-GB" dirty="0"/>
              <a:t>Strategies for Alignment with MAFFT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092" y="1555263"/>
            <a:ext cx="11254153" cy="4337538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GB" dirty="0">
                <a:cs typeface="Times New Roman" panose="02020603050405020304" pitchFamily="18" charset="0"/>
              </a:rPr>
              <a:t>The progressive method (FFT-NS-1, FFT-NS-2)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GB" dirty="0">
                <a:cs typeface="Times New Roman" panose="02020603050405020304" pitchFamily="18" charset="0"/>
              </a:rPr>
              <a:t>The iterative refinement method with the WSP score (FFT-NS-</a:t>
            </a:r>
            <a:r>
              <a:rPr lang="en-GB" dirty="0" err="1">
                <a:cs typeface="Times New Roman" panose="02020603050405020304" pitchFamily="18" charset="0"/>
              </a:rPr>
              <a:t>i</a:t>
            </a:r>
            <a:r>
              <a:rPr lang="en-GB" dirty="0">
                <a:cs typeface="Times New Roman" panose="02020603050405020304" pitchFamily="18" charset="0"/>
              </a:rPr>
              <a:t>, NW-NS-</a:t>
            </a:r>
            <a:r>
              <a:rPr lang="en-GB" dirty="0" err="1">
                <a:cs typeface="Times New Roman" panose="02020603050405020304" pitchFamily="18" charset="0"/>
              </a:rPr>
              <a:t>i</a:t>
            </a:r>
            <a:r>
              <a:rPr lang="en-GB" dirty="0">
                <a:cs typeface="Times New Roman" panose="02020603050405020304" pitchFamily="18" charset="0"/>
              </a:rPr>
              <a:t> )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GB" dirty="0">
                <a:cs typeface="Times New Roman" panose="02020603050405020304" pitchFamily="18" charset="0"/>
              </a:rPr>
              <a:t>The iterative refinement method using both the WSP and consistency scores (L-INS-</a:t>
            </a:r>
            <a:r>
              <a:rPr lang="en-GB" dirty="0" err="1">
                <a:cs typeface="Times New Roman" panose="02020603050405020304" pitchFamily="18" charset="0"/>
              </a:rPr>
              <a:t>i</a:t>
            </a:r>
            <a:r>
              <a:rPr lang="en-GB" dirty="0">
                <a:cs typeface="Times New Roman" panose="02020603050405020304" pitchFamily="18" charset="0"/>
              </a:rPr>
              <a:t>, E-INS-</a:t>
            </a:r>
            <a:r>
              <a:rPr lang="en-GB" dirty="0" err="1">
                <a:cs typeface="Times New Roman" panose="02020603050405020304" pitchFamily="18" charset="0"/>
              </a:rPr>
              <a:t>i</a:t>
            </a:r>
            <a:r>
              <a:rPr lang="en-GB" dirty="0">
                <a:cs typeface="Times New Roman" panose="02020603050405020304" pitchFamily="18" charset="0"/>
              </a:rPr>
              <a:t>, G-INS-</a:t>
            </a:r>
            <a:r>
              <a:rPr lang="en-GB" dirty="0" err="1">
                <a:cs typeface="Times New Roman" panose="02020603050405020304" pitchFamily="18" charset="0"/>
              </a:rPr>
              <a:t>i</a:t>
            </a:r>
            <a:r>
              <a:rPr lang="en-GB" dirty="0"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GB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>
                <a:cs typeface="Times New Roman" panose="02020603050405020304" pitchFamily="18" charset="0"/>
              </a:rPr>
              <a:t>The order of speed : A &gt; B &gt; C</a:t>
            </a:r>
          </a:p>
          <a:p>
            <a:pPr marL="0" indent="0" algn="just">
              <a:buNone/>
            </a:pPr>
            <a:endParaRPr lang="en-GB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>
                <a:cs typeface="Times New Roman" panose="02020603050405020304" pitchFamily="18" charset="0"/>
              </a:rPr>
              <a:t> The order of accuracy:  A &lt; B &lt; 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8E3D6-9677-D4ED-0FAE-B51517C4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338C-DF3A-4E61-B9ED-EF27B1E43FEA}" type="datetime1">
              <a:rPr lang="en-US" smtClean="0"/>
              <a:t>6/17/2024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8A1F-CDB1-EDE3-022F-F99A51E4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BF16-7592-85CE-5E51-FC2ABA0C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30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1"/>
            <a:ext cx="6686427" cy="683846"/>
          </a:xfrm>
        </p:spPr>
        <p:txBody>
          <a:bodyPr/>
          <a:lstStyle/>
          <a:p>
            <a:r>
              <a:rPr lang="en-GB" dirty="0"/>
              <a:t>The progressive method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73" y="1141047"/>
            <a:ext cx="3755458" cy="2160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1662329"/>
            <a:ext cx="6084644" cy="4629055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dirty="0">
                <a:cs typeface="Times New Roman" panose="02020603050405020304" pitchFamily="18" charset="0"/>
              </a:rPr>
              <a:t>FFT-NS-1</a:t>
            </a:r>
          </a:p>
          <a:p>
            <a:r>
              <a:rPr lang="en-GB" sz="1800" dirty="0"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cs typeface="Times New Roman" panose="02020603050405020304" pitchFamily="18" charset="0"/>
              </a:rPr>
              <a:t>mafft</a:t>
            </a:r>
            <a:r>
              <a:rPr lang="en-GB" sz="1800" dirty="0">
                <a:cs typeface="Times New Roman" panose="02020603050405020304" pitchFamily="18" charset="0"/>
              </a:rPr>
              <a:t> --</a:t>
            </a:r>
            <a:r>
              <a:rPr lang="en-GB" sz="1800" dirty="0" err="1">
                <a:cs typeface="Times New Roman" panose="02020603050405020304" pitchFamily="18" charset="0"/>
              </a:rPr>
              <a:t>retree</a:t>
            </a:r>
            <a:r>
              <a:rPr lang="en-GB" sz="1800" dirty="0">
                <a:cs typeface="Times New Roman" panose="02020603050405020304" pitchFamily="18" charset="0"/>
              </a:rPr>
              <a:t> 1 </a:t>
            </a:r>
            <a:r>
              <a:rPr lang="en-GB" sz="1800" dirty="0" err="1">
                <a:cs typeface="Times New Roman" panose="02020603050405020304" pitchFamily="18" charset="0"/>
              </a:rPr>
              <a:t>input_file</a:t>
            </a:r>
            <a:r>
              <a:rPr lang="en-GB" sz="1800" dirty="0">
                <a:cs typeface="Times New Roman" panose="02020603050405020304" pitchFamily="18" charset="0"/>
              </a:rPr>
              <a:t> &gt; </a:t>
            </a:r>
            <a:r>
              <a:rPr lang="en-GB" sz="1800" dirty="0" err="1">
                <a:cs typeface="Times New Roman" panose="02020603050405020304" pitchFamily="18" charset="0"/>
              </a:rPr>
              <a:t>output_file</a:t>
            </a:r>
            <a:r>
              <a:rPr lang="en-GB" sz="1800" dirty="0">
                <a:cs typeface="Times New Roman" panose="02020603050405020304" pitchFamily="18" charset="0"/>
              </a:rPr>
              <a:t> or </a:t>
            </a:r>
            <a:r>
              <a:rPr lang="en-GB" sz="1800" dirty="0" err="1">
                <a:cs typeface="Times New Roman" panose="02020603050405020304" pitchFamily="18" charset="0"/>
              </a:rPr>
              <a:t>fftns</a:t>
            </a:r>
            <a:r>
              <a:rPr lang="en-GB" sz="1800" dirty="0">
                <a:cs typeface="Times New Roman" panose="02020603050405020304" pitchFamily="18" charset="0"/>
              </a:rPr>
              <a:t> --</a:t>
            </a:r>
            <a:r>
              <a:rPr lang="en-GB" sz="1800" dirty="0" err="1">
                <a:cs typeface="Times New Roman" panose="02020603050405020304" pitchFamily="18" charset="0"/>
              </a:rPr>
              <a:t>retree</a:t>
            </a:r>
            <a:r>
              <a:rPr lang="en-GB" sz="1800" dirty="0">
                <a:cs typeface="Times New Roman" panose="02020603050405020304" pitchFamily="18" charset="0"/>
              </a:rPr>
              <a:t> 1 </a:t>
            </a:r>
            <a:r>
              <a:rPr lang="en-GB" sz="1800" dirty="0" err="1">
                <a:cs typeface="Times New Roman" panose="02020603050405020304" pitchFamily="18" charset="0"/>
              </a:rPr>
              <a:t>input_file</a:t>
            </a:r>
            <a:r>
              <a:rPr lang="en-GB" sz="1800" dirty="0">
                <a:cs typeface="Times New Roman" panose="02020603050405020304" pitchFamily="18" charset="0"/>
              </a:rPr>
              <a:t> &gt; </a:t>
            </a:r>
            <a:r>
              <a:rPr lang="en-GB" sz="1800" dirty="0" err="1">
                <a:cs typeface="Times New Roman" panose="02020603050405020304" pitchFamily="18" charset="0"/>
              </a:rPr>
              <a:t>output_file</a:t>
            </a:r>
            <a:r>
              <a:rPr lang="en-GB" sz="1800" dirty="0"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cs typeface="Times New Roman" panose="02020603050405020304" pitchFamily="18" charset="0"/>
              </a:rPr>
              <a:t>Make a rough distance matrix by counting the number of shared 6-tuples between every sequence pair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cs typeface="Times New Roman" panose="02020603050405020304" pitchFamily="18" charset="0"/>
              </a:rPr>
              <a:t>Build a guide tree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cs typeface="Times New Roman" panose="02020603050405020304" pitchFamily="18" charset="0"/>
              </a:rPr>
              <a:t>Align the sequences according to the branching order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cs typeface="Times New Roman" panose="02020603050405020304" pitchFamily="18" charset="0"/>
              </a:rPr>
              <a:t>2. FFT-NS-2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cs typeface="Times New Roman" panose="02020603050405020304" pitchFamily="18" charset="0"/>
              </a:rPr>
              <a:t>mafft</a:t>
            </a:r>
            <a:r>
              <a:rPr lang="en-GB" sz="1800" dirty="0">
                <a:cs typeface="Times New Roman" panose="02020603050405020304" pitchFamily="18" charset="0"/>
              </a:rPr>
              <a:t> --</a:t>
            </a:r>
            <a:r>
              <a:rPr lang="en-GB" sz="1800" dirty="0" err="1">
                <a:cs typeface="Times New Roman" panose="02020603050405020304" pitchFamily="18" charset="0"/>
              </a:rPr>
              <a:t>retree</a:t>
            </a:r>
            <a:r>
              <a:rPr lang="en-GB" sz="1800" dirty="0">
                <a:cs typeface="Times New Roman" panose="02020603050405020304" pitchFamily="18" charset="0"/>
              </a:rPr>
              <a:t> 2 </a:t>
            </a:r>
            <a:r>
              <a:rPr lang="en-GB" sz="1800" dirty="0" err="1">
                <a:cs typeface="Times New Roman" panose="02020603050405020304" pitchFamily="18" charset="0"/>
              </a:rPr>
              <a:t>input_file</a:t>
            </a:r>
            <a:r>
              <a:rPr lang="en-GB" sz="1800" dirty="0">
                <a:cs typeface="Times New Roman" panose="02020603050405020304" pitchFamily="18" charset="0"/>
              </a:rPr>
              <a:t> &gt; </a:t>
            </a:r>
            <a:r>
              <a:rPr lang="en-GB" sz="1800" dirty="0" err="1">
                <a:cs typeface="Times New Roman" panose="02020603050405020304" pitchFamily="18" charset="0"/>
              </a:rPr>
              <a:t>output_file</a:t>
            </a:r>
            <a:r>
              <a:rPr lang="en-GB" sz="1800" dirty="0">
                <a:cs typeface="Times New Roman" panose="02020603050405020304" pitchFamily="18" charset="0"/>
              </a:rPr>
              <a:t> or </a:t>
            </a:r>
            <a:r>
              <a:rPr lang="en-GB" sz="1800" dirty="0" err="1">
                <a:cs typeface="Times New Roman" panose="02020603050405020304" pitchFamily="18" charset="0"/>
              </a:rPr>
              <a:t>fftns</a:t>
            </a:r>
            <a:r>
              <a:rPr lang="en-GB" sz="1800" dirty="0"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cs typeface="Times New Roman" panose="02020603050405020304" pitchFamily="18" charset="0"/>
              </a:rPr>
              <a:t>input_file</a:t>
            </a:r>
            <a:r>
              <a:rPr lang="en-GB" sz="1800" dirty="0">
                <a:cs typeface="Times New Roman" panose="02020603050405020304" pitchFamily="18" charset="0"/>
              </a:rPr>
              <a:t> &gt; </a:t>
            </a:r>
            <a:r>
              <a:rPr lang="en-GB" sz="1800" dirty="0" err="1">
                <a:cs typeface="Times New Roman" panose="02020603050405020304" pitchFamily="18" charset="0"/>
              </a:rPr>
              <a:t>output_file</a:t>
            </a:r>
            <a:r>
              <a:rPr lang="en-GB" sz="1800" dirty="0"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cs typeface="Times New Roman" panose="02020603050405020304" pitchFamily="18" charset="0"/>
              </a:rPr>
              <a:t>The guide tree is re-computed from the FFT-NS-1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cs typeface="Times New Roman" panose="02020603050405020304" pitchFamily="18" charset="0"/>
              </a:rPr>
              <a:t>Alignment the second progressive alignment is carried out.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" t="5030" r="5362"/>
          <a:stretch/>
        </p:blipFill>
        <p:spPr>
          <a:xfrm>
            <a:off x="6697782" y="3976855"/>
            <a:ext cx="5040000" cy="216589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A5B58-B195-00E4-9384-37856733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33AE-859A-49E8-98C5-4AD45BC2EA42}" type="datetime1">
              <a:rPr lang="en-US" smtClean="0"/>
              <a:t>6/17/2024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92A0A-BBA9-4E31-2C86-DC67162F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94E35-2F42-4CE6-E61A-0FA79D30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17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9359289" cy="746369"/>
          </a:xfrm>
        </p:spPr>
        <p:txBody>
          <a:bodyPr>
            <a:normAutofit/>
          </a:bodyPr>
          <a:lstStyle/>
          <a:p>
            <a:r>
              <a:rPr lang="en-GB" dirty="0"/>
              <a:t>The iterative refinement method with the WSP score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720" y="1388040"/>
            <a:ext cx="4297911" cy="22680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697540"/>
            <a:ext cx="4326181" cy="381158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GB" sz="1800" dirty="0"/>
              <a:t>FFT-NS-</a:t>
            </a:r>
            <a:r>
              <a:rPr lang="en-GB" sz="1800" dirty="0" err="1"/>
              <a:t>i</a:t>
            </a:r>
            <a:r>
              <a:rPr lang="en-GB" sz="1800" dirty="0"/>
              <a:t> (max. 1,000 cycles): </a:t>
            </a:r>
          </a:p>
          <a:p>
            <a:pPr algn="just">
              <a:lnSpc>
                <a:spcPct val="150000"/>
              </a:lnSpc>
            </a:pPr>
            <a:r>
              <a:rPr lang="en-GB" sz="1800" dirty="0" err="1">
                <a:solidFill>
                  <a:srgbClr val="002060"/>
                </a:solidFill>
              </a:rPr>
              <a:t>mafft</a:t>
            </a:r>
            <a:r>
              <a:rPr lang="en-GB" sz="1800" dirty="0">
                <a:solidFill>
                  <a:srgbClr val="002060"/>
                </a:solidFill>
              </a:rPr>
              <a:t> --</a:t>
            </a:r>
            <a:r>
              <a:rPr lang="en-GB" sz="1800" dirty="0" err="1">
                <a:solidFill>
                  <a:srgbClr val="002060"/>
                </a:solidFill>
              </a:rPr>
              <a:t>maxiterate</a:t>
            </a:r>
            <a:r>
              <a:rPr lang="en-GB" sz="1800" dirty="0">
                <a:solidFill>
                  <a:srgbClr val="002060"/>
                </a:solidFill>
              </a:rPr>
              <a:t> 1000 </a:t>
            </a:r>
            <a:r>
              <a:rPr lang="en-GB" sz="1800" dirty="0" err="1">
                <a:solidFill>
                  <a:srgbClr val="002060"/>
                </a:solidFill>
              </a:rPr>
              <a:t>input_file</a:t>
            </a:r>
            <a:r>
              <a:rPr lang="en-GB" sz="1800" dirty="0">
                <a:solidFill>
                  <a:srgbClr val="002060"/>
                </a:solidFill>
              </a:rPr>
              <a:t> &gt; </a:t>
            </a:r>
            <a:r>
              <a:rPr lang="en-GB" sz="1800" dirty="0" err="1">
                <a:solidFill>
                  <a:srgbClr val="002060"/>
                </a:solidFill>
              </a:rPr>
              <a:t>output_file</a:t>
            </a:r>
            <a:r>
              <a:rPr lang="en-GB" sz="1800" dirty="0">
                <a:solidFill>
                  <a:srgbClr val="002060"/>
                </a:solidFill>
              </a:rPr>
              <a:t> or </a:t>
            </a:r>
          </a:p>
          <a:p>
            <a:pPr algn="just">
              <a:lnSpc>
                <a:spcPct val="150000"/>
              </a:lnSpc>
            </a:pPr>
            <a:r>
              <a:rPr lang="en-GB" sz="1800" dirty="0" err="1">
                <a:solidFill>
                  <a:srgbClr val="002060"/>
                </a:solidFill>
              </a:rPr>
              <a:t>fftnsi</a:t>
            </a:r>
            <a:r>
              <a:rPr lang="en-GB" sz="1800" dirty="0">
                <a:solidFill>
                  <a:srgbClr val="002060"/>
                </a:solidFill>
              </a:rPr>
              <a:t> --</a:t>
            </a:r>
            <a:r>
              <a:rPr lang="en-GB" sz="1800" dirty="0" err="1">
                <a:solidFill>
                  <a:srgbClr val="002060"/>
                </a:solidFill>
              </a:rPr>
              <a:t>maxiterate</a:t>
            </a:r>
            <a:r>
              <a:rPr lang="en-GB" sz="1800" dirty="0">
                <a:solidFill>
                  <a:srgbClr val="002060"/>
                </a:solidFill>
              </a:rPr>
              <a:t> 1000 </a:t>
            </a:r>
            <a:r>
              <a:rPr lang="en-GB" sz="1800" dirty="0" err="1">
                <a:solidFill>
                  <a:srgbClr val="002060"/>
                </a:solidFill>
              </a:rPr>
              <a:t>input_file</a:t>
            </a:r>
            <a:r>
              <a:rPr lang="en-GB" sz="1800" dirty="0">
                <a:solidFill>
                  <a:srgbClr val="002060"/>
                </a:solidFill>
              </a:rPr>
              <a:t> &gt; </a:t>
            </a:r>
            <a:r>
              <a:rPr lang="en-GB" sz="1800" dirty="0" err="1">
                <a:solidFill>
                  <a:srgbClr val="002060"/>
                </a:solidFill>
              </a:rPr>
              <a:t>output_file</a:t>
            </a:r>
            <a:r>
              <a:rPr lang="en-GB" sz="1800" dirty="0">
                <a:solidFill>
                  <a:srgbClr val="00206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GB" sz="1800" dirty="0"/>
              <a:t>The iterative refinement is repeated until no more improvement in the WSP score is made or the number of cycles reaches 1,000.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t="6737" r="8088"/>
          <a:stretch/>
        </p:blipFill>
        <p:spPr>
          <a:xfrm>
            <a:off x="6752489" y="4157784"/>
            <a:ext cx="4905434" cy="1836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F939C-E046-3702-52B5-EB163861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FF2-1FF4-402C-ACAF-3DBACDD6E43E}" type="datetime1">
              <a:rPr lang="en-US" smtClean="0"/>
              <a:t>6/17/2024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88F51B-C70D-99FE-9925-168E9360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B7C266-459B-AF5E-F4B3-4A243B07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6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Advantages of MAFFT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 L-INS-</a:t>
            </a:r>
            <a:r>
              <a:rPr lang="en-GB" sz="2000" dirty="0" err="1">
                <a:cs typeface="Times New Roman" panose="02020603050405020304" pitchFamily="18" charset="0"/>
              </a:rPr>
              <a:t>i</a:t>
            </a:r>
            <a:r>
              <a:rPr lang="en-GB" sz="2000" dirty="0">
                <a:cs typeface="Times New Roman" panose="02020603050405020304" pitchFamily="18" charset="0"/>
              </a:rPr>
              <a:t> is one of the most accurate multiple sequence alignment methods currently available.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FFT-NS-2 and other progressive methods can align many and/or long DNA/protein sequences.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The scoring system was designed to allow large gaps.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MAFFT is suitable for LSU </a:t>
            </a:r>
            <a:r>
              <a:rPr lang="en-GB" sz="2000" dirty="0" err="1">
                <a:cs typeface="Times New Roman" panose="02020603050405020304" pitchFamily="18" charset="0"/>
              </a:rPr>
              <a:t>rRNA</a:t>
            </a:r>
            <a:r>
              <a:rPr lang="en-GB" sz="2000" dirty="0">
                <a:cs typeface="Times New Roman" panose="02020603050405020304" pitchFamily="18" charset="0"/>
              </a:rPr>
              <a:t> and SSU </a:t>
            </a:r>
            <a:r>
              <a:rPr lang="en-GB" sz="2000" dirty="0" err="1">
                <a:cs typeface="Times New Roman" panose="02020603050405020304" pitchFamily="18" charset="0"/>
              </a:rPr>
              <a:t>rRNA</a:t>
            </a:r>
            <a:r>
              <a:rPr lang="en-GB" sz="2000" dirty="0">
                <a:cs typeface="Times New Roman" panose="02020603050405020304" pitchFamily="18" charset="0"/>
              </a:rPr>
              <a:t> alignments that sometimes have variable loop regions. 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It takes less CPU runtime than other algorithms that have the same or similar accuracies especially T-Coffee, </a:t>
            </a:r>
            <a:r>
              <a:rPr lang="en-GB" sz="2000" dirty="0" err="1">
                <a:cs typeface="Times New Roman" panose="02020603050405020304" pitchFamily="18" charset="0"/>
              </a:rPr>
              <a:t>ClustalW</a:t>
            </a:r>
            <a:r>
              <a:rPr lang="en-GB" sz="2000" dirty="0">
                <a:cs typeface="Times New Roman" panose="02020603050405020304" pitchFamily="18" charset="0"/>
              </a:rPr>
              <a:t>, and Needleman-</a:t>
            </a:r>
            <a:r>
              <a:rPr lang="en-GB" sz="2000" dirty="0" err="1">
                <a:cs typeface="Times New Roman" panose="02020603050405020304" pitchFamily="18" charset="0"/>
              </a:rPr>
              <a:t>Wunsch</a:t>
            </a:r>
            <a:r>
              <a:rPr lang="en-GB" sz="2000" dirty="0"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cs typeface="Times New Roman" panose="02020603050405020304" pitchFamily="18" charset="0"/>
                <a:hlinkClick r:id="rId2"/>
              </a:rPr>
              <a:t>https://mafft.cbrc.jp/alignment/software/about.html</a:t>
            </a:r>
            <a:endParaRPr lang="en-GB" sz="20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2000" dirty="0"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9E49-582A-4EFA-477B-9E96C4AB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D42B-D13D-46EC-9724-AEFB762EF92F}" type="datetime1">
              <a:rPr lang="en-US" smtClean="0"/>
              <a:t>6/17/2024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EC9F-E6E3-B699-E40C-7788FB5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ECCC-78F1-1EAC-BCCB-DC7DF11E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1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1144</Words>
  <Application>Microsoft Office PowerPoint</Application>
  <PresentationFormat>Widescreen</PresentationFormat>
  <Paragraphs>191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Packager Shell Object</vt:lpstr>
      <vt:lpstr>      MAFFT - Alignment  </vt:lpstr>
      <vt:lpstr>Multiple sequence alignment(MSA)</vt:lpstr>
      <vt:lpstr>Application of MSA</vt:lpstr>
      <vt:lpstr>Tools used for MSA</vt:lpstr>
      <vt:lpstr>MAFFT</vt:lpstr>
      <vt:lpstr>Strategies for Alignment with MAFFT</vt:lpstr>
      <vt:lpstr>The progressive method</vt:lpstr>
      <vt:lpstr>The iterative refinement method with the WSP score</vt:lpstr>
      <vt:lpstr>Advantages of MAFFT</vt:lpstr>
      <vt:lpstr>MAFFT Limitations</vt:lpstr>
      <vt:lpstr>How to install MAFFT</vt:lpstr>
      <vt:lpstr>Using MAFFT</vt:lpstr>
      <vt:lpstr>Using MAFFT</vt:lpstr>
      <vt:lpstr>Using MAFFT</vt:lpstr>
      <vt:lpstr>Using MAFFT online</vt:lpstr>
      <vt:lpstr>Using MAFFT online</vt:lpstr>
      <vt:lpstr>MAFFT 0nline Servers</vt:lpstr>
      <vt:lpstr>Comparison online vs. installed</vt:lpstr>
      <vt:lpstr>Command line argument</vt:lpstr>
      <vt:lpstr>Comparison online vs. installed</vt:lpstr>
      <vt:lpstr>Example</vt:lpstr>
      <vt:lpstr>Thanks for you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MAFFT</dc:title>
  <dc:creator>Admin</dc:creator>
  <cp:lastModifiedBy>Carolina Ruiz Valdez</cp:lastModifiedBy>
  <cp:revision>34</cp:revision>
  <dcterms:created xsi:type="dcterms:W3CDTF">2024-05-24T19:46:15Z</dcterms:created>
  <dcterms:modified xsi:type="dcterms:W3CDTF">2024-06-17T11:38:12Z</dcterms:modified>
</cp:coreProperties>
</file>