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2" r:id="rId3"/>
    <p:sldId id="276" r:id="rId4"/>
    <p:sldId id="263" r:id="rId5"/>
    <p:sldId id="266" r:id="rId6"/>
    <p:sldId id="260" r:id="rId7"/>
    <p:sldId id="277" r:id="rId8"/>
    <p:sldId id="287" r:id="rId9"/>
    <p:sldId id="288" r:id="rId10"/>
    <p:sldId id="278" r:id="rId11"/>
    <p:sldId id="265" r:id="rId12"/>
    <p:sldId id="279" r:id="rId13"/>
    <p:sldId id="281" r:id="rId14"/>
    <p:sldId id="267" r:id="rId15"/>
    <p:sldId id="268" r:id="rId16"/>
    <p:sldId id="269" r:id="rId17"/>
    <p:sldId id="280" r:id="rId18"/>
    <p:sldId id="282" r:id="rId19"/>
    <p:sldId id="270" r:id="rId20"/>
    <p:sldId id="283" r:id="rId21"/>
    <p:sldId id="271" r:id="rId22"/>
    <p:sldId id="284" r:id="rId23"/>
    <p:sldId id="272" r:id="rId24"/>
    <p:sldId id="273" r:id="rId25"/>
    <p:sldId id="275" r:id="rId26"/>
    <p:sldId id="28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  <a:srgbClr val="0096FF"/>
    <a:srgbClr val="FF8AD8"/>
    <a:srgbClr val="702FA0"/>
    <a:srgbClr val="73FDD6"/>
    <a:srgbClr val="7A81FF"/>
    <a:srgbClr val="4991CA"/>
    <a:srgbClr val="521B93"/>
    <a:srgbClr val="0432FF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67458" autoAdjust="0"/>
  </p:normalViewPr>
  <p:slideViewPr>
    <p:cSldViewPr snapToGrid="0" snapToObjects="1">
      <p:cViewPr varScale="1">
        <p:scale>
          <a:sx n="74" d="100"/>
          <a:sy n="74" d="100"/>
        </p:scale>
        <p:origin x="19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AE08E-3D6B-714B-8027-51E6FD6D4E9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44A6B-592D-494D-937D-09C334FA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d9ZNfJBZR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1396B-3435-489F-A64C-413CE29D9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456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7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8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8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6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8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7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  <a:hlinkClick r:id="rId3"/>
              </a:rPr>
              <a:t>Xvisor boot video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4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1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7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9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1396B-3435-489F-A64C-413CE29D9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6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8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8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44A6B-592D-494D-937D-09C334FA70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6D2F-899A-4A5C-6F7C-BDA1959D2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bg2"/>
          </a:solidFill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5A1AF-BC14-EFAC-7160-9C53D0F0C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1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2995-61AE-E606-085A-103E0A1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73D819-7309-1796-7152-A57B4977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9" y="1197033"/>
            <a:ext cx="11648902" cy="53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DFEC1-5F16-6491-49CE-3FF56708B7CB}"/>
              </a:ext>
            </a:extLst>
          </p:cNvPr>
          <p:cNvSpPr txBox="1"/>
          <p:nvPr userDrawn="1"/>
        </p:nvSpPr>
        <p:spPr>
          <a:xfrm>
            <a:off x="11630340" y="6404852"/>
            <a:ext cx="58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781E44F-2904-B942-9510-3A5AC87D1D2C}" type="slidenum">
              <a:rPr lang="en-US" sz="1600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AFA8-6B67-FCEB-E2A6-6B195F1A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83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6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69CF5-E2DF-79FA-AD8E-BB33DB96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77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3AA17-0AD9-7F32-2D9A-0ABFFF3D4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549" y="1197033"/>
            <a:ext cx="11648902" cy="53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E25BF-AB50-B04E-9C0B-A33ED5FFD32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1902" y="6150093"/>
            <a:ext cx="433456" cy="468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7FA9F-B8B4-6B16-4D36-9EDFA33E0EAF}"/>
              </a:ext>
            </a:extLst>
          </p:cNvPr>
          <p:cNvSpPr txBox="1"/>
          <p:nvPr userDrawn="1"/>
        </p:nvSpPr>
        <p:spPr>
          <a:xfrm>
            <a:off x="-25831" y="656123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4991CA"/>
                </a:solidFill>
                <a:latin typeface="+mj-lt"/>
              </a:rPr>
              <a:t>Athens</a:t>
            </a:r>
            <a:endParaRPr lang="en-US" sz="1400" b="1" dirty="0">
              <a:solidFill>
                <a:srgbClr val="4991CA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1B737-CF9D-F492-37BA-FD150417FCC5}"/>
              </a:ext>
            </a:extLst>
          </p:cNvPr>
          <p:cNvSpPr txBox="1"/>
          <p:nvPr userDrawn="1"/>
        </p:nvSpPr>
        <p:spPr>
          <a:xfrm>
            <a:off x="11971863" y="643356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github.com/josecm/riscv-hyp-tests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d9ZNfJBZ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m5/gem5/pull/138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7CC4-258B-836F-9DE6-942ED169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6646"/>
            <a:ext cx="12192000" cy="21493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96FF"/>
                </a:solidFill>
              </a:rPr>
              <a:t>Advancing Cloud Computing Capabilities on gem5 by</a:t>
            </a:r>
            <a:br>
              <a:rPr lang="en-US" sz="3800" dirty="0">
                <a:solidFill>
                  <a:srgbClr val="0096FF"/>
                </a:solidFill>
              </a:rPr>
            </a:br>
            <a:r>
              <a:rPr lang="en-US" sz="3800" dirty="0">
                <a:solidFill>
                  <a:srgbClr val="0096FF"/>
                </a:solidFill>
              </a:rPr>
              <a:t>Implementing the RISC-V Hypervisor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26143-7DD0-7CA6-9CAB-1233A0D38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905" y="435794"/>
            <a:ext cx="2224799" cy="58957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43AFA78-FCF4-832D-57D4-D4A1ABA0305D}"/>
              </a:ext>
            </a:extLst>
          </p:cNvPr>
          <p:cNvSpPr txBox="1">
            <a:spLocks/>
          </p:cNvSpPr>
          <p:nvPr/>
        </p:nvSpPr>
        <p:spPr>
          <a:xfrm>
            <a:off x="-65988" y="5816261"/>
            <a:ext cx="12192000" cy="50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Ubuntu Light"/>
                <a:ea typeface="+mn-ea"/>
                <a:cs typeface="+mn-cs"/>
              </a:rPr>
              <a:t>University of Athens, Greece</a:t>
            </a:r>
          </a:p>
        </p:txBody>
      </p:sp>
      <p:pic>
        <p:nvPicPr>
          <p:cNvPr id="24" name="Google Shape;43;p18">
            <a:extLst>
              <a:ext uri="{FF2B5EF4-FFF2-40B4-BE49-F238E27FC236}">
                <a16:creationId xmlns:a16="http://schemas.microsoft.com/office/drawing/2014/main" id="{B51836B3-242B-AC44-A055-68AF4C2EA33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872" y="355285"/>
            <a:ext cx="3310360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21480C3-05C9-FA4C-90C7-576C09043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72550" y="5663861"/>
            <a:ext cx="809622" cy="5397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DC28BA4-8248-C840-A9DE-CA6F42073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9677" y="5405596"/>
            <a:ext cx="1055781" cy="1056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97656-BBC4-AC42-B038-FD0C92C63D8A}"/>
              </a:ext>
            </a:extLst>
          </p:cNvPr>
          <p:cNvSpPr txBox="1"/>
          <p:nvPr/>
        </p:nvSpPr>
        <p:spPr>
          <a:xfrm>
            <a:off x="6899271" y="4301093"/>
            <a:ext cx="324424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7030A0"/>
                </a:solidFill>
              </a:rPr>
              <a:t>Nikos </a:t>
            </a:r>
            <a:r>
              <a:rPr lang="en-US" sz="2600" b="1" dirty="0" err="1">
                <a:solidFill>
                  <a:srgbClr val="7030A0"/>
                </a:solidFill>
              </a:rPr>
              <a:t>Karystinos</a:t>
            </a:r>
            <a:endParaRPr lang="en-US" sz="2600" b="1" dirty="0">
              <a:solidFill>
                <a:srgbClr val="7030A0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</a:t>
            </a:r>
            <a:br>
              <a:rPr lang="en-US" sz="2600" b="1" dirty="0">
                <a:solidFill>
                  <a:srgbClr val="7030A0"/>
                </a:solidFill>
              </a:rPr>
            </a:br>
            <a:r>
              <a:rPr lang="en-US" sz="2600" b="1" dirty="0">
                <a:solidFill>
                  <a:srgbClr val="7030A0"/>
                </a:solidFill>
              </a:rPr>
              <a:t>Dimitris </a:t>
            </a:r>
            <a:r>
              <a:rPr lang="en-US" sz="2600" b="1" dirty="0" err="1">
                <a:solidFill>
                  <a:srgbClr val="7030A0"/>
                </a:solidFill>
              </a:rPr>
              <a:t>Gizopoulos</a:t>
            </a:r>
            <a:endParaRPr lang="en-US" sz="2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C9148-0BDF-764C-8C00-E2CA5FA32ED9}"/>
              </a:ext>
            </a:extLst>
          </p:cNvPr>
          <p:cNvSpPr txBox="1"/>
          <p:nvPr/>
        </p:nvSpPr>
        <p:spPr>
          <a:xfrm>
            <a:off x="1895184" y="4278010"/>
            <a:ext cx="4078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7030A0"/>
                </a:solidFill>
              </a:rPr>
              <a:t>George-Marios Fragkoulis</a:t>
            </a:r>
            <a:br>
              <a:rPr lang="en-US" sz="2600" b="1" dirty="0">
                <a:solidFill>
                  <a:srgbClr val="7030A0"/>
                </a:solidFill>
              </a:rPr>
            </a:br>
            <a:r>
              <a:rPr lang="en-US" sz="1050" b="1" dirty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z="2600" b="1" dirty="0">
                <a:solidFill>
                  <a:srgbClr val="7030A0"/>
                </a:solidFill>
              </a:rPr>
              <a:t>George Papadimitriou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2BCC8-70FA-D41F-C0B3-5C04A09F2A20}"/>
              </a:ext>
            </a:extLst>
          </p:cNvPr>
          <p:cNvSpPr txBox="1"/>
          <p:nvPr/>
        </p:nvSpPr>
        <p:spPr>
          <a:xfrm>
            <a:off x="4938508" y="6287878"/>
            <a:ext cx="2314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2800" u="none" strike="noStrike" dirty="0">
                <a:solidFill>
                  <a:srgbClr val="702FA0"/>
                </a:solidFill>
                <a:effectLst/>
                <a:latin typeface="+mj-lt"/>
              </a:rPr>
              <a:t>CARRV 2024</a:t>
            </a:r>
            <a:endParaRPr lang="en-US" sz="2400" u="none" strike="noStrike" dirty="0">
              <a:solidFill>
                <a:srgbClr val="702FA0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1B41-A6C6-AD54-DC08-3E809A585C62}"/>
              </a:ext>
            </a:extLst>
          </p:cNvPr>
          <p:cNvSpPr txBox="1"/>
          <p:nvPr/>
        </p:nvSpPr>
        <p:spPr>
          <a:xfrm>
            <a:off x="9411282" y="6356009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96FF"/>
                </a:solidFill>
              </a:rPr>
              <a:t>Sunday, 3 November</a:t>
            </a: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A4B2785-12BC-880D-1170-258E2A6C98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67" y="5201587"/>
            <a:ext cx="1656413" cy="16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AF50-72B8-5745-ACA9-FA257C6E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8E5B-CA90-7F44-9BEE-994F17F6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Registers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26 new CSRs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Ubuntu" panose="020B0504030602030204" pitchFamily="34" charset="0"/>
              </a:rPr>
              <a:t>Interrupts &amp; Exceptions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9 new exception codes (4 new interrupts + 5 new exceptions)</a:t>
            </a:r>
            <a:endParaRPr lang="en-US" i="1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Two-stage Translation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G-stage Walking for guest physical to host physical translation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Hypervisor Instructions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i="1" dirty="0"/>
              <a:t>20 new instructions including memory fences and special memory instructions for hypervisor</a:t>
            </a:r>
            <a:endParaRPr lang="en-US" sz="2000" i="1" dirty="0">
              <a:effectLst/>
            </a:endParaRP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B66F08-397B-C74E-97E0-93E9E087C203}"/>
              </a:ext>
            </a:extLst>
          </p:cNvPr>
          <p:cNvSpPr/>
          <p:nvPr/>
        </p:nvSpPr>
        <p:spPr>
          <a:xfrm>
            <a:off x="271548" y="2212101"/>
            <a:ext cx="7560887" cy="96520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E55C-852A-2B42-AB0E-3552579F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Methodology: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7A88-8B26-B848-9A11-091CA6E9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2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800" kern="0" dirty="0"/>
              <a:t>Created new fault types</a:t>
            </a:r>
          </a:p>
          <a:p>
            <a:pPr marL="735012" lvl="1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200" kern="0" dirty="0"/>
              <a:t>Virtual Supervisor and Guest interrupts</a:t>
            </a:r>
          </a:p>
          <a:p>
            <a:pPr marL="735012" lvl="1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200" kern="0" dirty="0"/>
              <a:t>Guest-Page Faults</a:t>
            </a:r>
          </a:p>
          <a:p>
            <a:pPr marL="735012" lvl="1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200" kern="0" dirty="0"/>
              <a:t>Virtual </a:t>
            </a:r>
            <a:r>
              <a:rPr lang="en-US" sz="2200" kern="0" dirty="0" err="1"/>
              <a:t>Ecall</a:t>
            </a:r>
            <a:endParaRPr lang="en-US" sz="2200" kern="0" dirty="0"/>
          </a:p>
          <a:p>
            <a:endParaRPr lang="en-US" dirty="0"/>
          </a:p>
          <a:p>
            <a:pPr marL="277812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800" kern="0" dirty="0"/>
              <a:t>Extended </a:t>
            </a:r>
            <a:r>
              <a:rPr lang="en-US" kern="0" dirty="0"/>
              <a:t>gem5’s fault handling functionality</a:t>
            </a:r>
            <a:endParaRPr lang="en-US" sz="2800" i="1" kern="0" dirty="0"/>
          </a:p>
          <a:p>
            <a:pPr marL="735012" lvl="1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200" kern="0" dirty="0"/>
              <a:t>Handled faults in the correct privilege levels based on values of new delegation registers </a:t>
            </a:r>
            <a:r>
              <a:rPr lang="en-US" sz="1900" kern="0" dirty="0"/>
              <a:t>(e.g. </a:t>
            </a:r>
            <a:r>
              <a:rPr lang="en-US" sz="1900" kern="0" dirty="0" err="1"/>
              <a:t>hideleg</a:t>
            </a:r>
            <a:r>
              <a:rPr lang="en-US" sz="1900" kern="0" dirty="0"/>
              <a:t>, </a:t>
            </a:r>
            <a:r>
              <a:rPr lang="en-US" sz="1900" kern="0" dirty="0" err="1"/>
              <a:t>hedeleg</a:t>
            </a:r>
            <a:r>
              <a:rPr lang="en-US" sz="1900" kern="0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56387-C98B-494B-88B7-A98B6729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15" y="5243119"/>
            <a:ext cx="9990170" cy="13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AF50-72B8-5745-ACA9-FA257C6E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8E5B-CA90-7F44-9BEE-994F17F6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Registers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26 new CSRs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Ubuntu" panose="020B0504030602030204" pitchFamily="34" charset="0"/>
              </a:rPr>
              <a:t>Interrupts &amp; Exceptions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9 new exception codes (4 new interrupts + 5 new exceptions)</a:t>
            </a:r>
            <a:endParaRPr lang="en-US" i="1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Two-stage Translation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G-stage Walking for guest physical to host physical translation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Hypervisor Instructions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i="1" dirty="0"/>
              <a:t>20 new instructions including memory fences and special memory instructions for hypervisor</a:t>
            </a:r>
            <a:endParaRPr lang="en-US" sz="2000" i="1" dirty="0">
              <a:effectLst/>
            </a:endParaRP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B66F08-397B-C74E-97E0-93E9E087C203}"/>
              </a:ext>
            </a:extLst>
          </p:cNvPr>
          <p:cNvSpPr/>
          <p:nvPr/>
        </p:nvSpPr>
        <p:spPr>
          <a:xfrm>
            <a:off x="271549" y="3185223"/>
            <a:ext cx="7773324" cy="100808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6B59-468A-9249-8386-8E0EBDB8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RISC-V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2059-D780-8D41-AD2F-F077A1A3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classic paged virtual memory</a:t>
            </a:r>
          </a:p>
          <a:p>
            <a:pPr lvl="1"/>
            <a:r>
              <a:rPr lang="en-US" dirty="0"/>
              <a:t>different address width translation schemes: Sv32, Sv39, Sv48</a:t>
            </a:r>
          </a:p>
          <a:p>
            <a:pPr lvl="1"/>
            <a:r>
              <a:rPr lang="en-US" dirty="0"/>
              <a:t>gem5 implements </a:t>
            </a:r>
            <a:r>
              <a:rPr lang="en-US" dirty="0">
                <a:solidFill>
                  <a:srgbClr val="D883FF"/>
                </a:solidFill>
              </a:rPr>
              <a:t>Sv39</a:t>
            </a:r>
            <a:r>
              <a:rPr lang="en-US" dirty="0"/>
              <a:t> (39-bit virtual addresses) for now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 extension adds another translation stage (</a:t>
            </a:r>
            <a:r>
              <a:rPr lang="en-US" dirty="0">
                <a:solidFill>
                  <a:srgbClr val="D883FF"/>
                </a:solidFill>
              </a:rPr>
              <a:t>G-stage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77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5C1D-B128-EF49-A91A-41350AB2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774"/>
          </a:xfrm>
        </p:spPr>
        <p:txBody>
          <a:bodyPr>
            <a:normAutofit/>
          </a:bodyPr>
          <a:lstStyle/>
          <a:p>
            <a:r>
              <a:rPr lang="en-US" dirty="0"/>
              <a:t>Background: Sv39 Scheme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94E4A05-FE13-5E43-BC96-189AAB0920DD}"/>
              </a:ext>
            </a:extLst>
          </p:cNvPr>
          <p:cNvSpPr/>
          <p:nvPr/>
        </p:nvSpPr>
        <p:spPr>
          <a:xfrm>
            <a:off x="4315513" y="1905501"/>
            <a:ext cx="1758615" cy="374031"/>
          </a:xfrm>
          <a:prstGeom prst="rect">
            <a:avLst/>
          </a:prstGeom>
          <a:solidFill>
            <a:srgbClr val="0096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VPN</a:t>
            </a:r>
            <a:r>
              <a:rPr lang="en-US" baseline="-25000" dirty="0">
                <a:latin typeface="Ubuntu" panose="020B0504030602030204" pitchFamily="34" charset="0"/>
                <a:cs typeface="Arial"/>
              </a:rPr>
              <a:t>2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84A4689-DEA6-E04F-B105-26A7346BD259}"/>
              </a:ext>
            </a:extLst>
          </p:cNvPr>
          <p:cNvSpPr/>
          <p:nvPr/>
        </p:nvSpPr>
        <p:spPr>
          <a:xfrm>
            <a:off x="6076874" y="1905499"/>
            <a:ext cx="1514554" cy="374027"/>
          </a:xfrm>
          <a:prstGeom prst="rect">
            <a:avLst/>
          </a:prstGeom>
          <a:solidFill>
            <a:srgbClr val="0096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VPN</a:t>
            </a:r>
            <a:r>
              <a:rPr lang="en-US" baseline="-25000" dirty="0">
                <a:latin typeface="Ubuntu" panose="020B0504030602030204" pitchFamily="34" charset="0"/>
                <a:cs typeface="Arial"/>
              </a:rPr>
              <a:t>1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4F74BB17-7370-0E42-B70C-5A69B3D9CD14}"/>
              </a:ext>
            </a:extLst>
          </p:cNvPr>
          <p:cNvSpPr/>
          <p:nvPr/>
        </p:nvSpPr>
        <p:spPr>
          <a:xfrm>
            <a:off x="7591427" y="1905499"/>
            <a:ext cx="1644372" cy="374027"/>
          </a:xfrm>
          <a:prstGeom prst="rect">
            <a:avLst/>
          </a:prstGeom>
          <a:solidFill>
            <a:srgbClr val="0096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VPN</a:t>
            </a:r>
            <a:r>
              <a:rPr lang="en-US" baseline="-25000" dirty="0">
                <a:latin typeface="Ubuntu" panose="020B0504030602030204" pitchFamily="34" charset="0"/>
                <a:cs typeface="Arial"/>
              </a:rPr>
              <a:t>0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4C7AE5C0-413B-1340-AB42-F2B44E019937}"/>
              </a:ext>
            </a:extLst>
          </p:cNvPr>
          <p:cNvSpPr/>
          <p:nvPr/>
        </p:nvSpPr>
        <p:spPr>
          <a:xfrm>
            <a:off x="9235799" y="1905499"/>
            <a:ext cx="1341462" cy="370411"/>
          </a:xfrm>
          <a:prstGeom prst="rect">
            <a:avLst/>
          </a:prstGeom>
          <a:solidFill>
            <a:srgbClr val="0096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offset 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A1D7118-2FA8-4E4E-854B-8ED27F3FFC32}"/>
              </a:ext>
            </a:extLst>
          </p:cNvPr>
          <p:cNvSpPr/>
          <p:nvPr/>
        </p:nvSpPr>
        <p:spPr>
          <a:xfrm>
            <a:off x="3495932" y="4381039"/>
            <a:ext cx="1118234" cy="679374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" panose="020B0504030602030204" pitchFamily="34" charset="0"/>
              <a:cs typeface="Arial"/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641A358C-DD29-4D4A-98AF-E2B33A7CE798}"/>
              </a:ext>
            </a:extLst>
          </p:cNvPr>
          <p:cNvSpPr/>
          <p:nvPr/>
        </p:nvSpPr>
        <p:spPr>
          <a:xfrm>
            <a:off x="3495932" y="5060413"/>
            <a:ext cx="1118234" cy="33343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L0 PTE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5F0ACB6C-BF96-D841-AD33-CBCC44E462FE}"/>
              </a:ext>
            </a:extLst>
          </p:cNvPr>
          <p:cNvSpPr/>
          <p:nvPr/>
        </p:nvSpPr>
        <p:spPr>
          <a:xfrm>
            <a:off x="3495932" y="5393850"/>
            <a:ext cx="1118234" cy="442605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" panose="020B0504030602030204" pitchFamily="34" charset="0"/>
              <a:cs typeface="Arial"/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6147BDDA-A262-824A-856F-0C0B71809D0C}"/>
              </a:ext>
            </a:extLst>
          </p:cNvPr>
          <p:cNvSpPr/>
          <p:nvPr/>
        </p:nvSpPr>
        <p:spPr>
          <a:xfrm>
            <a:off x="2992378" y="5893198"/>
            <a:ext cx="2125340" cy="2766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L0 Page Table</a:t>
            </a: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0A1218E2-DB21-9F4A-8BE7-42F30BB277E9}"/>
              </a:ext>
            </a:extLst>
          </p:cNvPr>
          <p:cNvSpPr/>
          <p:nvPr/>
        </p:nvSpPr>
        <p:spPr>
          <a:xfrm>
            <a:off x="5520937" y="3523014"/>
            <a:ext cx="1177129" cy="515177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" panose="020B0504030602030204" pitchFamily="34" charset="0"/>
              <a:cs typeface="Arial"/>
            </a:endParaRP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E5FA0006-BD4F-4040-9392-D2C9D65A2C81}"/>
              </a:ext>
            </a:extLst>
          </p:cNvPr>
          <p:cNvSpPr/>
          <p:nvPr/>
        </p:nvSpPr>
        <p:spPr>
          <a:xfrm>
            <a:off x="5520937" y="4038191"/>
            <a:ext cx="1177129" cy="342848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L1 PTE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EA50884-8035-3544-BC6E-7F67B2314DCE}"/>
              </a:ext>
            </a:extLst>
          </p:cNvPr>
          <p:cNvSpPr/>
          <p:nvPr/>
        </p:nvSpPr>
        <p:spPr>
          <a:xfrm>
            <a:off x="5520937" y="4381039"/>
            <a:ext cx="1177129" cy="846092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" panose="020B0504030602030204" pitchFamily="34" charset="0"/>
              <a:cs typeface="Arial"/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9803DEE0-D896-034C-811C-6CCEC4E40F29}"/>
              </a:ext>
            </a:extLst>
          </p:cNvPr>
          <p:cNvSpPr/>
          <p:nvPr/>
        </p:nvSpPr>
        <p:spPr>
          <a:xfrm>
            <a:off x="7591427" y="3444432"/>
            <a:ext cx="1107158" cy="614594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" panose="020B0504030602030204" pitchFamily="34" charset="0"/>
              <a:cs typeface="Arial"/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9B8D0C01-303D-A04B-9FCA-7383D1462852}"/>
              </a:ext>
            </a:extLst>
          </p:cNvPr>
          <p:cNvSpPr/>
          <p:nvPr/>
        </p:nvSpPr>
        <p:spPr>
          <a:xfrm>
            <a:off x="7591427" y="4059026"/>
            <a:ext cx="1107158" cy="322014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L2 PTE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07F53284-37F1-B64E-856A-7FC142575AF5}"/>
              </a:ext>
            </a:extLst>
          </p:cNvPr>
          <p:cNvSpPr/>
          <p:nvPr/>
        </p:nvSpPr>
        <p:spPr>
          <a:xfrm>
            <a:off x="7591427" y="4381040"/>
            <a:ext cx="1107158" cy="635969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" panose="020B0504030602030204" pitchFamily="34" charset="0"/>
              <a:cs typeface="Arial"/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F7D99018-F3A7-1E46-A52F-A95293BA8EAF}"/>
              </a:ext>
            </a:extLst>
          </p:cNvPr>
          <p:cNvSpPr/>
          <p:nvPr/>
        </p:nvSpPr>
        <p:spPr>
          <a:xfrm>
            <a:off x="9833661" y="2950950"/>
            <a:ext cx="979232" cy="840549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" panose="020B0504030602030204" pitchFamily="34" charset="0"/>
              <a:cs typeface="Arial"/>
            </a:endParaRP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4E0994EA-4857-9046-A2C3-6BB9BB72BAEE}"/>
              </a:ext>
            </a:extLst>
          </p:cNvPr>
          <p:cNvSpPr/>
          <p:nvPr/>
        </p:nvSpPr>
        <p:spPr>
          <a:xfrm>
            <a:off x="9833661" y="3791500"/>
            <a:ext cx="979232" cy="338325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data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FD651499-CA3C-6E4E-9987-EAAEBC23C210}"/>
              </a:ext>
            </a:extLst>
          </p:cNvPr>
          <p:cNvSpPr/>
          <p:nvPr/>
        </p:nvSpPr>
        <p:spPr>
          <a:xfrm>
            <a:off x="9833661" y="4129825"/>
            <a:ext cx="979232" cy="101733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" panose="020B0504030602030204" pitchFamily="34" charset="0"/>
              <a:cs typeface="Arial"/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8ED59BB1-7EB8-A84C-8C56-3365C8B1E3A0}"/>
              </a:ext>
            </a:extLst>
          </p:cNvPr>
          <p:cNvSpPr/>
          <p:nvPr/>
        </p:nvSpPr>
        <p:spPr>
          <a:xfrm>
            <a:off x="430012" y="5589400"/>
            <a:ext cx="2125340" cy="352498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PFN (44 bits)</a:t>
            </a:r>
          </a:p>
        </p:txBody>
      </p: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4010A030-A4B8-F043-AE92-806E9D47E1FC}"/>
              </a:ext>
            </a:extLst>
          </p:cNvPr>
          <p:cNvCxnSpPr>
            <a:cxnSpLocks/>
          </p:cNvCxnSpPr>
          <p:nvPr/>
        </p:nvCxnSpPr>
        <p:spPr>
          <a:xfrm>
            <a:off x="2555353" y="5803550"/>
            <a:ext cx="9405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Elbow Connector 583">
            <a:extLst>
              <a:ext uri="{FF2B5EF4-FFF2-40B4-BE49-F238E27FC236}">
                <a16:creationId xmlns:a16="http://schemas.microsoft.com/office/drawing/2014/main" id="{A4F55E93-0800-D849-8AE3-570A160BEB4F}"/>
              </a:ext>
            </a:extLst>
          </p:cNvPr>
          <p:cNvCxnSpPr>
            <a:cxnSpLocks/>
            <a:endCxn id="570" idx="1"/>
          </p:cNvCxnSpPr>
          <p:nvPr/>
        </p:nvCxnSpPr>
        <p:spPr>
          <a:xfrm rot="5400000">
            <a:off x="2614758" y="3164946"/>
            <a:ext cx="2943361" cy="1181012"/>
          </a:xfrm>
          <a:prstGeom prst="bentConnector4">
            <a:avLst>
              <a:gd name="adj1" fmla="val 47168"/>
              <a:gd name="adj2" fmla="val 12401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08C63FFF-B06C-7D47-99EB-D87838EA0FE3}"/>
              </a:ext>
            </a:extLst>
          </p:cNvPr>
          <p:cNvCxnSpPr>
            <a:cxnSpLocks/>
            <a:stCxn id="570" idx="3"/>
          </p:cNvCxnSpPr>
          <p:nvPr/>
        </p:nvCxnSpPr>
        <p:spPr>
          <a:xfrm>
            <a:off x="4614166" y="5227131"/>
            <a:ext cx="9067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Elbow Connector 585">
            <a:extLst>
              <a:ext uri="{FF2B5EF4-FFF2-40B4-BE49-F238E27FC236}">
                <a16:creationId xmlns:a16="http://schemas.microsoft.com/office/drawing/2014/main" id="{E3999174-C656-1744-84D4-1526ECCE7B23}"/>
              </a:ext>
            </a:extLst>
          </p:cNvPr>
          <p:cNvCxnSpPr>
            <a:cxnSpLocks/>
            <a:stCxn id="566" idx="2"/>
            <a:endCxn id="574" idx="1"/>
          </p:cNvCxnSpPr>
          <p:nvPr/>
        </p:nvCxnSpPr>
        <p:spPr>
          <a:xfrm rot="5400000">
            <a:off x="5212501" y="2587963"/>
            <a:ext cx="1930089" cy="1313215"/>
          </a:xfrm>
          <a:prstGeom prst="bentConnector4">
            <a:avLst>
              <a:gd name="adj1" fmla="val 45559"/>
              <a:gd name="adj2" fmla="val 1215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Elbow Connector 586">
            <a:extLst>
              <a:ext uri="{FF2B5EF4-FFF2-40B4-BE49-F238E27FC236}">
                <a16:creationId xmlns:a16="http://schemas.microsoft.com/office/drawing/2014/main" id="{D31C8F1D-A66D-324C-8A62-D3D3507979E5}"/>
              </a:ext>
            </a:extLst>
          </p:cNvPr>
          <p:cNvCxnSpPr>
            <a:cxnSpLocks/>
            <a:stCxn id="567" idx="2"/>
            <a:endCxn id="577" idx="1"/>
          </p:cNvCxnSpPr>
          <p:nvPr/>
        </p:nvCxnSpPr>
        <p:spPr>
          <a:xfrm rot="5400000">
            <a:off x="7032268" y="2838687"/>
            <a:ext cx="1940507" cy="822187"/>
          </a:xfrm>
          <a:prstGeom prst="bentConnector4">
            <a:avLst>
              <a:gd name="adj1" fmla="val 45851"/>
              <a:gd name="adj2" fmla="val 1344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Elbow Connector 587">
            <a:extLst>
              <a:ext uri="{FF2B5EF4-FFF2-40B4-BE49-F238E27FC236}">
                <a16:creationId xmlns:a16="http://schemas.microsoft.com/office/drawing/2014/main" id="{58B9F6D9-98FB-F142-8F59-6B14048494C6}"/>
              </a:ext>
            </a:extLst>
          </p:cNvPr>
          <p:cNvCxnSpPr>
            <a:cxnSpLocks/>
            <a:endCxn id="580" idx="1"/>
          </p:cNvCxnSpPr>
          <p:nvPr/>
        </p:nvCxnSpPr>
        <p:spPr>
          <a:xfrm rot="16200000" flipH="1">
            <a:off x="8802384" y="2929386"/>
            <a:ext cx="1684752" cy="377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C1C38B8D-CD15-A34A-9AE5-89C420C6991A}"/>
              </a:ext>
            </a:extLst>
          </p:cNvPr>
          <p:cNvCxnSpPr>
            <a:cxnSpLocks/>
          </p:cNvCxnSpPr>
          <p:nvPr/>
        </p:nvCxnSpPr>
        <p:spPr>
          <a:xfrm>
            <a:off x="7265313" y="5017009"/>
            <a:ext cx="326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44CDD1EB-9E5B-3C49-B007-A6EDF7C380F9}"/>
              </a:ext>
            </a:extLst>
          </p:cNvPr>
          <p:cNvCxnSpPr>
            <a:cxnSpLocks/>
          </p:cNvCxnSpPr>
          <p:nvPr/>
        </p:nvCxnSpPr>
        <p:spPr>
          <a:xfrm flipV="1">
            <a:off x="8981857" y="5143544"/>
            <a:ext cx="851804" cy="3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Elbow Connector 590">
            <a:extLst>
              <a:ext uri="{FF2B5EF4-FFF2-40B4-BE49-F238E27FC236}">
                <a16:creationId xmlns:a16="http://schemas.microsoft.com/office/drawing/2014/main" id="{1D0681EA-E5CF-4B4A-BA80-B812E62AE6FD}"/>
              </a:ext>
            </a:extLst>
          </p:cNvPr>
          <p:cNvCxnSpPr>
            <a:cxnSpLocks/>
            <a:stCxn id="577" idx="3"/>
          </p:cNvCxnSpPr>
          <p:nvPr/>
        </p:nvCxnSpPr>
        <p:spPr>
          <a:xfrm>
            <a:off x="8698585" y="4220033"/>
            <a:ext cx="282687" cy="92351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Elbow Connector 591">
            <a:extLst>
              <a:ext uri="{FF2B5EF4-FFF2-40B4-BE49-F238E27FC236}">
                <a16:creationId xmlns:a16="http://schemas.microsoft.com/office/drawing/2014/main" id="{EC887950-7AF5-9446-ABD9-814D35CFF58F}"/>
              </a:ext>
            </a:extLst>
          </p:cNvPr>
          <p:cNvCxnSpPr>
            <a:cxnSpLocks/>
            <a:stCxn id="574" idx="3"/>
          </p:cNvCxnSpPr>
          <p:nvPr/>
        </p:nvCxnSpPr>
        <p:spPr>
          <a:xfrm>
            <a:off x="6698066" y="4209615"/>
            <a:ext cx="267798" cy="8073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10A943D4-D0D2-B24B-B335-B115686EBDCF}"/>
              </a:ext>
            </a:extLst>
          </p:cNvPr>
          <p:cNvCxnSpPr>
            <a:cxnSpLocks/>
          </p:cNvCxnSpPr>
          <p:nvPr/>
        </p:nvCxnSpPr>
        <p:spPr>
          <a:xfrm>
            <a:off x="6958136" y="5017011"/>
            <a:ext cx="3071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34FE755F-FB07-674C-B340-2B0353E3F50E}"/>
              </a:ext>
            </a:extLst>
          </p:cNvPr>
          <p:cNvSpPr/>
          <p:nvPr/>
        </p:nvSpPr>
        <p:spPr>
          <a:xfrm>
            <a:off x="10340891" y="1644073"/>
            <a:ext cx="356904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Ubuntu" panose="020B0504030602030204" pitchFamily="34" charset="0"/>
                <a:cs typeface="Arial"/>
              </a:rPr>
              <a:t>0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523FD744-5710-D04B-8341-DC929DAC09EB}"/>
              </a:ext>
            </a:extLst>
          </p:cNvPr>
          <p:cNvSpPr/>
          <p:nvPr/>
        </p:nvSpPr>
        <p:spPr>
          <a:xfrm>
            <a:off x="9117419" y="1644073"/>
            <a:ext cx="594374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Ubuntu" panose="020B0504030602030204" pitchFamily="34" charset="0"/>
                <a:cs typeface="Arial"/>
              </a:rPr>
              <a:t>11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726DF0C-A222-EE43-862E-24BD3139AAAA}"/>
              </a:ext>
            </a:extLst>
          </p:cNvPr>
          <p:cNvSpPr/>
          <p:nvPr/>
        </p:nvSpPr>
        <p:spPr>
          <a:xfrm>
            <a:off x="8732552" y="1644073"/>
            <a:ext cx="574433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Ubuntu" panose="020B0504030602030204" pitchFamily="34" charset="0"/>
                <a:cs typeface="Arial"/>
              </a:rPr>
              <a:t>12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25EFCC43-8F19-E24E-8429-47271401F372}"/>
              </a:ext>
            </a:extLst>
          </p:cNvPr>
          <p:cNvSpPr/>
          <p:nvPr/>
        </p:nvSpPr>
        <p:spPr>
          <a:xfrm>
            <a:off x="7492988" y="1644073"/>
            <a:ext cx="574433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Ubuntu" panose="020B0504030602030204" pitchFamily="34" charset="0"/>
                <a:cs typeface="Arial"/>
              </a:rPr>
              <a:t>20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E9DCFDB9-A127-D446-97FC-10B5BD52BF0F}"/>
              </a:ext>
            </a:extLst>
          </p:cNvPr>
          <p:cNvSpPr/>
          <p:nvPr/>
        </p:nvSpPr>
        <p:spPr>
          <a:xfrm>
            <a:off x="7116992" y="1644073"/>
            <a:ext cx="565562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Ubuntu" panose="020B0504030602030204" pitchFamily="34" charset="0"/>
                <a:cs typeface="Arial"/>
              </a:rPr>
              <a:t>21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83DB83F3-9EB4-E947-B9BB-914DA196272C}"/>
              </a:ext>
            </a:extLst>
          </p:cNvPr>
          <p:cNvSpPr/>
          <p:nvPr/>
        </p:nvSpPr>
        <p:spPr>
          <a:xfrm>
            <a:off x="5985583" y="1644073"/>
            <a:ext cx="565560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Ubuntu" panose="020B0504030602030204" pitchFamily="34" charset="0"/>
                <a:cs typeface="Arial"/>
              </a:rPr>
              <a:t>29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4453916E-B938-BC40-AA32-C4378175D40D}"/>
              </a:ext>
            </a:extLst>
          </p:cNvPr>
          <p:cNvSpPr/>
          <p:nvPr/>
        </p:nvSpPr>
        <p:spPr>
          <a:xfrm>
            <a:off x="5472621" y="1644073"/>
            <a:ext cx="702528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Ubuntu" panose="020B0504030602030204" pitchFamily="34" charset="0"/>
                <a:cs typeface="Arial"/>
              </a:rPr>
              <a:t>30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0E7C838B-6FB9-1844-938D-829CE6B958A2}"/>
              </a:ext>
            </a:extLst>
          </p:cNvPr>
          <p:cNvSpPr/>
          <p:nvPr/>
        </p:nvSpPr>
        <p:spPr>
          <a:xfrm>
            <a:off x="4142622" y="1644855"/>
            <a:ext cx="592789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Ubuntu" panose="020B0504030602030204" pitchFamily="34" charset="0"/>
                <a:cs typeface="Arial"/>
              </a:rPr>
              <a:t>38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2A6F799C-FB1E-BB46-B547-B7E37C574A6E}"/>
              </a:ext>
            </a:extLst>
          </p:cNvPr>
          <p:cNvSpPr/>
          <p:nvPr/>
        </p:nvSpPr>
        <p:spPr>
          <a:xfrm>
            <a:off x="3600129" y="3391950"/>
            <a:ext cx="1108322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9 bits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DBCC90A3-7FDA-9C4C-A124-F2D0B732982A}"/>
              </a:ext>
            </a:extLst>
          </p:cNvPr>
          <p:cNvSpPr/>
          <p:nvPr/>
        </p:nvSpPr>
        <p:spPr>
          <a:xfrm>
            <a:off x="9585872" y="5184001"/>
            <a:ext cx="1474809" cy="2574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4KB Page</a:t>
            </a: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926E8111-5605-D243-8BB5-3BA701B78C18}"/>
              </a:ext>
            </a:extLst>
          </p:cNvPr>
          <p:cNvSpPr/>
          <p:nvPr/>
        </p:nvSpPr>
        <p:spPr>
          <a:xfrm>
            <a:off x="5476082" y="5312705"/>
            <a:ext cx="1277799" cy="40578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L1 Page Table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8FFD595B-1EDA-CB42-8D0C-A7F25D117002}"/>
              </a:ext>
            </a:extLst>
          </p:cNvPr>
          <p:cNvSpPr/>
          <p:nvPr/>
        </p:nvSpPr>
        <p:spPr>
          <a:xfrm>
            <a:off x="7530707" y="5136249"/>
            <a:ext cx="1277799" cy="40217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L2 Page Table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F7CA895-3E20-0243-9B8C-193A41E2EF1E}"/>
              </a:ext>
            </a:extLst>
          </p:cNvPr>
          <p:cNvSpPr/>
          <p:nvPr/>
        </p:nvSpPr>
        <p:spPr>
          <a:xfrm>
            <a:off x="1026183" y="5245667"/>
            <a:ext cx="932998" cy="27669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Ubuntu" panose="020B0504030602030204" pitchFamily="34" charset="0"/>
                <a:cs typeface="Arial"/>
              </a:rPr>
              <a:t>satp</a:t>
            </a:r>
            <a:endParaRPr lang="en-US" sz="1400" dirty="0">
              <a:latin typeface="Ubuntu" panose="020B0504030602030204" pitchFamily="34" charset="0"/>
              <a:cs typeface="Arial"/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9D3D3993-F2B3-BD4F-B5BF-0F157E422774}"/>
              </a:ext>
            </a:extLst>
          </p:cNvPr>
          <p:cNvSpPr/>
          <p:nvPr/>
        </p:nvSpPr>
        <p:spPr>
          <a:xfrm>
            <a:off x="5840026" y="2882563"/>
            <a:ext cx="1038158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9 bits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2B3B6F0C-2140-1348-8C8A-CDAC0069025F}"/>
              </a:ext>
            </a:extLst>
          </p:cNvPr>
          <p:cNvSpPr/>
          <p:nvPr/>
        </p:nvSpPr>
        <p:spPr>
          <a:xfrm>
            <a:off x="7431675" y="2882563"/>
            <a:ext cx="1044953" cy="2075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buntu" panose="020B0504030602030204" pitchFamily="34" charset="0"/>
                <a:cs typeface="Arial"/>
              </a:rPr>
              <a:t>9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0115A-046F-BEF1-942A-C96865A7329B}"/>
              </a:ext>
            </a:extLst>
          </p:cNvPr>
          <p:cNvSpPr/>
          <p:nvPr/>
        </p:nvSpPr>
        <p:spPr>
          <a:xfrm>
            <a:off x="10875471" y="3780549"/>
            <a:ext cx="492615" cy="3383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cs typeface="Arial"/>
              </a:rPr>
              <a:t>PA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4F9D22-A2D9-AD36-E43A-71B3843533A8}"/>
              </a:ext>
            </a:extLst>
          </p:cNvPr>
          <p:cNvSpPr/>
          <p:nvPr/>
        </p:nvSpPr>
        <p:spPr>
          <a:xfrm>
            <a:off x="149128" y="2983097"/>
            <a:ext cx="430306" cy="396845"/>
          </a:xfrm>
          <a:prstGeom prst="ellipse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B6803-EA59-760A-8E98-6EBCBD20DB35}"/>
              </a:ext>
            </a:extLst>
          </p:cNvPr>
          <p:cNvSpPr txBox="1"/>
          <p:nvPr/>
        </p:nvSpPr>
        <p:spPr>
          <a:xfrm>
            <a:off x="219845" y="3012108"/>
            <a:ext cx="245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Address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99A1D9-AFD6-2D61-37A5-53970EBEE343}"/>
              </a:ext>
            </a:extLst>
          </p:cNvPr>
          <p:cNvSpPr/>
          <p:nvPr/>
        </p:nvSpPr>
        <p:spPr>
          <a:xfrm>
            <a:off x="182075" y="3612143"/>
            <a:ext cx="430306" cy="3968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C900E-8B10-559C-D3CA-6F80A6AE3AFA}"/>
              </a:ext>
            </a:extLst>
          </p:cNvPr>
          <p:cNvSpPr txBox="1"/>
          <p:nvPr/>
        </p:nvSpPr>
        <p:spPr>
          <a:xfrm>
            <a:off x="265730" y="3523014"/>
            <a:ext cx="245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Address</a:t>
            </a:r>
          </a:p>
          <a:p>
            <a:pPr algn="ctr"/>
            <a:r>
              <a:rPr lang="en-US" sz="1600" dirty="0"/>
              <a:t>(Lives in RAM)</a:t>
            </a:r>
          </a:p>
        </p:txBody>
      </p:sp>
    </p:spTree>
    <p:extLst>
      <p:ext uri="{BB962C8B-B14F-4D97-AF65-F5344CB8AC3E}">
        <p14:creationId xmlns:p14="http://schemas.microsoft.com/office/powerpoint/2010/main" val="274126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8CBFB456-D2ED-D831-687C-208C3A523993}"/>
              </a:ext>
            </a:extLst>
          </p:cNvPr>
          <p:cNvGrpSpPr/>
          <p:nvPr/>
        </p:nvGrpSpPr>
        <p:grpSpPr>
          <a:xfrm>
            <a:off x="2924746" y="4026096"/>
            <a:ext cx="8263217" cy="2662282"/>
            <a:chOff x="2924746" y="4026096"/>
            <a:chExt cx="8263217" cy="266228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CEFEAC1-411F-6F73-9BC4-B40574847640}"/>
                </a:ext>
              </a:extLst>
            </p:cNvPr>
            <p:cNvGrpSpPr/>
            <p:nvPr/>
          </p:nvGrpSpPr>
          <p:grpSpPr>
            <a:xfrm>
              <a:off x="2924746" y="4026096"/>
              <a:ext cx="8263217" cy="2662282"/>
              <a:chOff x="2924746" y="4026096"/>
              <a:chExt cx="8263217" cy="266228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D1DB808-B6E6-E73F-03EA-B33210630BA1}"/>
                  </a:ext>
                </a:extLst>
              </p:cNvPr>
              <p:cNvSpPr/>
              <p:nvPr/>
            </p:nvSpPr>
            <p:spPr>
              <a:xfrm>
                <a:off x="2924746" y="4026096"/>
                <a:ext cx="8263217" cy="2662282"/>
              </a:xfrm>
              <a:prstGeom prst="roundRect">
                <a:avLst/>
              </a:prstGeom>
              <a:solidFill>
                <a:schemeClr val="bg1">
                  <a:alpha val="78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Ubuntu" panose="020B0504030602030204" pitchFamily="34" charset="0"/>
                    <a:cs typeface="Arial"/>
                  </a:rPr>
                  <a:t>Guest Virtual Address</a:t>
                </a:r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2C65FCA6-9938-0741-8A4F-E88711BF5EC8}"/>
                  </a:ext>
                </a:extLst>
              </p:cNvPr>
              <p:cNvGrpSpPr/>
              <p:nvPr/>
            </p:nvGrpSpPr>
            <p:grpSpPr>
              <a:xfrm>
                <a:off x="3779158" y="4052933"/>
                <a:ext cx="6904796" cy="2478024"/>
                <a:chOff x="70732" y="4798740"/>
                <a:chExt cx="2852509" cy="1551307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D89B6E29-E333-6849-A561-D9A169C0C196}"/>
                    </a:ext>
                  </a:extLst>
                </p:cNvPr>
                <p:cNvGrpSpPr/>
                <p:nvPr/>
              </p:nvGrpSpPr>
              <p:grpSpPr>
                <a:xfrm>
                  <a:off x="70732" y="4798740"/>
                  <a:ext cx="2756505" cy="1551307"/>
                  <a:chOff x="1543255" y="773338"/>
                  <a:chExt cx="8178096" cy="4306619"/>
                </a:xfrm>
              </p:grpSpPr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34B30769-C466-FB41-9452-A66C15F67E82}"/>
                      </a:ext>
                    </a:extLst>
                  </p:cNvPr>
                  <p:cNvSpPr/>
                  <p:nvPr/>
                </p:nvSpPr>
                <p:spPr>
                  <a:xfrm>
                    <a:off x="4674374" y="1209452"/>
                    <a:ext cx="1417343" cy="358429"/>
                  </a:xfrm>
                  <a:prstGeom prst="rect">
                    <a:avLst/>
                  </a:prstGeom>
                  <a:solidFill>
                    <a:srgbClr val="D883FF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latin typeface="Ubuntu" panose="020B0504030602030204" pitchFamily="34" charset="0"/>
                        <a:cs typeface="Arial"/>
                      </a:rPr>
                      <a:t>gPPN</a:t>
                    </a:r>
                    <a:r>
                      <a:rPr lang="en-US" sz="1050" baseline="-25000" dirty="0">
                        <a:latin typeface="Ubuntu" panose="020B0504030602030204" pitchFamily="34" charset="0"/>
                        <a:cs typeface="Arial"/>
                      </a:rPr>
                      <a:t>2</a:t>
                    </a:r>
                    <a:endParaRPr lang="en-US" sz="105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E9F54C74-0A88-904C-AB71-6C72FBFFF207}"/>
                      </a:ext>
                    </a:extLst>
                  </p:cNvPr>
                  <p:cNvSpPr/>
                  <p:nvPr/>
                </p:nvSpPr>
                <p:spPr>
                  <a:xfrm>
                    <a:off x="6094299" y="1211939"/>
                    <a:ext cx="1220643" cy="358424"/>
                  </a:xfrm>
                  <a:prstGeom prst="rect">
                    <a:avLst/>
                  </a:prstGeom>
                  <a:solidFill>
                    <a:srgbClr val="D883FF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latin typeface="Ubuntu" panose="020B0504030602030204" pitchFamily="34" charset="0"/>
                        <a:cs typeface="Arial"/>
                      </a:rPr>
                      <a:t>gPPN</a:t>
                    </a:r>
                    <a:r>
                      <a:rPr lang="en-US" sz="1050" baseline="-25000" dirty="0">
                        <a:latin typeface="Ubuntu" panose="020B0504030602030204" pitchFamily="34" charset="0"/>
                        <a:cs typeface="Arial"/>
                      </a:rPr>
                      <a:t>1</a:t>
                    </a:r>
                    <a:endParaRPr lang="en-US" sz="105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67016AA-5F3F-E84F-9C94-12878DC49BC7}"/>
                      </a:ext>
                    </a:extLst>
                  </p:cNvPr>
                  <p:cNvSpPr/>
                  <p:nvPr/>
                </p:nvSpPr>
                <p:spPr>
                  <a:xfrm>
                    <a:off x="7314941" y="1211940"/>
                    <a:ext cx="1325270" cy="358424"/>
                  </a:xfrm>
                  <a:prstGeom prst="rect">
                    <a:avLst/>
                  </a:prstGeom>
                  <a:solidFill>
                    <a:srgbClr val="D883FF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latin typeface="Ubuntu" panose="020B0504030602030204" pitchFamily="34" charset="0"/>
                        <a:cs typeface="Arial"/>
                      </a:rPr>
                      <a:t>gPPN</a:t>
                    </a:r>
                    <a:r>
                      <a:rPr lang="en-US" sz="1050" baseline="-25000" dirty="0">
                        <a:latin typeface="Ubuntu" panose="020B0504030602030204" pitchFamily="34" charset="0"/>
                        <a:cs typeface="Arial"/>
                      </a:rPr>
                      <a:t>0</a:t>
                    </a:r>
                    <a:endParaRPr lang="en-US" sz="105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A3E28A1B-18C3-9646-AEF3-AB4284511410}"/>
                      </a:ext>
                    </a:extLst>
                  </p:cNvPr>
                  <p:cNvSpPr/>
                  <p:nvPr/>
                </p:nvSpPr>
                <p:spPr>
                  <a:xfrm>
                    <a:off x="8640210" y="1211939"/>
                    <a:ext cx="1081141" cy="354959"/>
                  </a:xfrm>
                  <a:prstGeom prst="rect">
                    <a:avLst/>
                  </a:prstGeom>
                  <a:solidFill>
                    <a:srgbClr val="D883FF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00" dirty="0">
                        <a:latin typeface="Ubuntu" panose="020B0504030602030204" pitchFamily="34" charset="0"/>
                        <a:cs typeface="Arial"/>
                      </a:rPr>
                      <a:t> </a:t>
                    </a: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D38E54E4-4CE9-D445-B0FC-18B25024C0DA}"/>
                      </a:ext>
                    </a:extLst>
                  </p:cNvPr>
                  <p:cNvSpPr/>
                  <p:nvPr/>
                </p:nvSpPr>
                <p:spPr>
                  <a:xfrm>
                    <a:off x="4014209" y="3584211"/>
                    <a:ext cx="901232" cy="651034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7497616E-D890-F146-9D97-4839E1E84F4E}"/>
                      </a:ext>
                    </a:extLst>
                  </p:cNvPr>
                  <p:cNvSpPr/>
                  <p:nvPr/>
                </p:nvSpPr>
                <p:spPr>
                  <a:xfrm>
                    <a:off x="4014209" y="4235244"/>
                    <a:ext cx="901232" cy="319528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bg1"/>
                        </a:solidFill>
                        <a:latin typeface="Ubuntu" panose="020B0504030602030204" pitchFamily="34" charset="0"/>
                        <a:cs typeface="Arial"/>
                      </a:rPr>
                      <a:t>L0 PTE</a:t>
                    </a: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70C85096-7888-F042-AECC-A2D793EB9FEA}"/>
                      </a:ext>
                    </a:extLst>
                  </p:cNvPr>
                  <p:cNvSpPr/>
                  <p:nvPr/>
                </p:nvSpPr>
                <p:spPr>
                  <a:xfrm>
                    <a:off x="4014209" y="4554772"/>
                    <a:ext cx="901232" cy="424142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4374EDA1-5573-7E49-9608-7038EF474271}"/>
                      </a:ext>
                    </a:extLst>
                  </p:cNvPr>
                  <p:cNvSpPr/>
                  <p:nvPr/>
                </p:nvSpPr>
                <p:spPr>
                  <a:xfrm>
                    <a:off x="5646246" y="2761978"/>
                    <a:ext cx="948698" cy="493686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8C7C14BF-E3BB-AE44-A562-46FD01955D9E}"/>
                      </a:ext>
                    </a:extLst>
                  </p:cNvPr>
                  <p:cNvSpPr/>
                  <p:nvPr/>
                </p:nvSpPr>
                <p:spPr>
                  <a:xfrm>
                    <a:off x="5646246" y="3255665"/>
                    <a:ext cx="948698" cy="328546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bg1"/>
                        </a:solidFill>
                        <a:latin typeface="Ubuntu" panose="020B0504030602030204" pitchFamily="34" charset="0"/>
                        <a:cs typeface="Arial"/>
                      </a:rPr>
                      <a:t>L1 PTE</a:t>
                    </a:r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51F8B47D-145C-1346-A2CB-567F0BF44B5C}"/>
                      </a:ext>
                    </a:extLst>
                  </p:cNvPr>
                  <p:cNvSpPr/>
                  <p:nvPr/>
                </p:nvSpPr>
                <p:spPr>
                  <a:xfrm>
                    <a:off x="5646247" y="3584212"/>
                    <a:ext cx="948700" cy="810797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7272C436-0F79-514E-8A43-524AF736F39F}"/>
                      </a:ext>
                    </a:extLst>
                  </p:cNvPr>
                  <p:cNvSpPr/>
                  <p:nvPr/>
                </p:nvSpPr>
                <p:spPr>
                  <a:xfrm>
                    <a:off x="7314941" y="2686674"/>
                    <a:ext cx="892305" cy="588956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4C5E3933-2F58-8D46-9770-D67CF9E3FA55}"/>
                      </a:ext>
                    </a:extLst>
                  </p:cNvPr>
                  <p:cNvSpPr/>
                  <p:nvPr/>
                </p:nvSpPr>
                <p:spPr>
                  <a:xfrm>
                    <a:off x="7314941" y="3275630"/>
                    <a:ext cx="892305" cy="308581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bg1"/>
                        </a:solidFill>
                        <a:latin typeface="Ubuntu" panose="020B0504030602030204" pitchFamily="34" charset="0"/>
                        <a:cs typeface="Arial"/>
                      </a:rPr>
                      <a:t>L2 PTE</a:t>
                    </a:r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0C4AF596-AF86-494C-B73A-7919F54C3ACD}"/>
                      </a:ext>
                    </a:extLst>
                  </p:cNvPr>
                  <p:cNvSpPr/>
                  <p:nvPr/>
                </p:nvSpPr>
                <p:spPr>
                  <a:xfrm>
                    <a:off x="7314941" y="3584212"/>
                    <a:ext cx="892305" cy="609439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F08DFE3D-8F01-E94B-A23E-6783C4F846D5}"/>
                      </a:ext>
                    </a:extLst>
                  </p:cNvPr>
                  <p:cNvSpPr/>
                  <p:nvPr/>
                </p:nvSpPr>
                <p:spPr>
                  <a:xfrm>
                    <a:off x="1543255" y="4742164"/>
                    <a:ext cx="1712901" cy="337793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latin typeface="Ubuntu" panose="020B0504030602030204" pitchFamily="34" charset="0"/>
                        <a:cs typeface="Arial"/>
                      </a:rPr>
                      <a:t>PFN (44 bits)</a:t>
                    </a:r>
                  </a:p>
                </p:txBody>
              </p:sp>
              <p:cxnSp>
                <p:nvCxnSpPr>
                  <p:cNvPr id="332" name="Straight Arrow Connector 331">
                    <a:extLst>
                      <a:ext uri="{FF2B5EF4-FFF2-40B4-BE49-F238E27FC236}">
                        <a16:creationId xmlns:a16="http://schemas.microsoft.com/office/drawing/2014/main" id="{47FC9AF7-E29F-3144-881A-D5ECCDEAB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6157" y="4947381"/>
                    <a:ext cx="75805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Elbow Connector 332">
                    <a:extLst>
                      <a:ext uri="{FF2B5EF4-FFF2-40B4-BE49-F238E27FC236}">
                        <a16:creationId xmlns:a16="http://schemas.microsoft.com/office/drawing/2014/main" id="{D52BF565-55D3-BA43-9F0D-CCC8E051546F}"/>
                      </a:ext>
                    </a:extLst>
                  </p:cNvPr>
                  <p:cNvCxnSpPr>
                    <a:cxnSpLocks/>
                    <a:endCxn id="320" idx="1"/>
                  </p:cNvCxnSpPr>
                  <p:nvPr/>
                </p:nvCxnSpPr>
                <p:spPr>
                  <a:xfrm rot="5400000">
                    <a:off x="3079834" y="2508806"/>
                    <a:ext cx="2820578" cy="951827"/>
                  </a:xfrm>
                  <a:prstGeom prst="bentConnector4">
                    <a:avLst>
                      <a:gd name="adj1" fmla="val 47168"/>
                      <a:gd name="adj2" fmla="val 124017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Arrow Connector 333">
                    <a:extLst>
                      <a:ext uri="{FF2B5EF4-FFF2-40B4-BE49-F238E27FC236}">
                        <a16:creationId xmlns:a16="http://schemas.microsoft.com/office/drawing/2014/main" id="{3C4FB552-1E60-804F-84A3-BF208B5297C1}"/>
                      </a:ext>
                    </a:extLst>
                  </p:cNvPr>
                  <p:cNvCxnSpPr>
                    <a:cxnSpLocks/>
                    <a:stCxn id="320" idx="3"/>
                  </p:cNvCxnSpPr>
                  <p:nvPr/>
                </p:nvCxnSpPr>
                <p:spPr>
                  <a:xfrm>
                    <a:off x="4915441" y="4395008"/>
                    <a:ext cx="7308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Elbow Connector 334">
                    <a:extLst>
                      <a:ext uri="{FF2B5EF4-FFF2-40B4-BE49-F238E27FC236}">
                        <a16:creationId xmlns:a16="http://schemas.microsoft.com/office/drawing/2014/main" id="{13E8816E-D7F1-7B49-B3E0-3FE5D1212639}"/>
                      </a:ext>
                    </a:extLst>
                  </p:cNvPr>
                  <p:cNvCxnSpPr>
                    <a:cxnSpLocks/>
                    <a:stCxn id="316" idx="2"/>
                    <a:endCxn id="323" idx="1"/>
                  </p:cNvCxnSpPr>
                  <p:nvPr/>
                </p:nvCxnSpPr>
                <p:spPr>
                  <a:xfrm rot="5400000">
                    <a:off x="5250647" y="1965963"/>
                    <a:ext cx="1849575" cy="1058375"/>
                  </a:xfrm>
                  <a:prstGeom prst="bentConnector4">
                    <a:avLst>
                      <a:gd name="adj1" fmla="val 45559"/>
                      <a:gd name="adj2" fmla="val 121599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Elbow Connector 335">
                    <a:extLst>
                      <a:ext uri="{FF2B5EF4-FFF2-40B4-BE49-F238E27FC236}">
                        <a16:creationId xmlns:a16="http://schemas.microsoft.com/office/drawing/2014/main" id="{E95647C7-B94F-0D47-A382-7D52F3AAE809}"/>
                      </a:ext>
                    </a:extLst>
                  </p:cNvPr>
                  <p:cNvCxnSpPr>
                    <a:cxnSpLocks/>
                    <a:stCxn id="317" idx="2"/>
                    <a:endCxn id="326" idx="1"/>
                  </p:cNvCxnSpPr>
                  <p:nvPr/>
                </p:nvCxnSpPr>
                <p:spPr>
                  <a:xfrm rot="5400000">
                    <a:off x="6716480" y="2168825"/>
                    <a:ext cx="1859558" cy="662635"/>
                  </a:xfrm>
                  <a:prstGeom prst="bentConnector4">
                    <a:avLst>
                      <a:gd name="adj1" fmla="val 45851"/>
                      <a:gd name="adj2" fmla="val 134499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2AB4A594-C86C-FF4F-93C8-71408240E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2112" y="4193651"/>
                    <a:ext cx="262829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Elbow Connector 340">
                    <a:extLst>
                      <a:ext uri="{FF2B5EF4-FFF2-40B4-BE49-F238E27FC236}">
                        <a16:creationId xmlns:a16="http://schemas.microsoft.com/office/drawing/2014/main" id="{03D97984-A68C-3D43-BEF3-CA2BCE832040}"/>
                      </a:ext>
                    </a:extLst>
                  </p:cNvPr>
                  <p:cNvCxnSpPr>
                    <a:cxnSpLocks/>
                    <a:stCxn id="323" idx="3"/>
                  </p:cNvCxnSpPr>
                  <p:nvPr/>
                </p:nvCxnSpPr>
                <p:spPr>
                  <a:xfrm>
                    <a:off x="6594944" y="3419938"/>
                    <a:ext cx="215830" cy="773713"/>
                  </a:xfrm>
                  <a:prstGeom prst="bentConnector2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D0D7CFF7-9D4C-6643-A5F6-F571694F2133}"/>
                      </a:ext>
                    </a:extLst>
                  </p:cNvPr>
                  <p:cNvCxnSpPr/>
                  <p:nvPr/>
                </p:nvCxnSpPr>
                <p:spPr>
                  <a:xfrm>
                    <a:off x="6804545" y="4193653"/>
                    <a:ext cx="24756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91CC6B96-7BC5-1446-8827-1C9EF37D0B98}"/>
                      </a:ext>
                    </a:extLst>
                  </p:cNvPr>
                  <p:cNvSpPr/>
                  <p:nvPr/>
                </p:nvSpPr>
                <p:spPr>
                  <a:xfrm>
                    <a:off x="4535404" y="773338"/>
                    <a:ext cx="477754" cy="19886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i="1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B9B73D54-B491-0245-BB0B-BA059C5BCC40}"/>
                      </a:ext>
                    </a:extLst>
                  </p:cNvPr>
                  <p:cNvSpPr/>
                  <p:nvPr/>
                </p:nvSpPr>
                <p:spPr>
                  <a:xfrm>
                    <a:off x="1609923" y="4286631"/>
                    <a:ext cx="1483984" cy="37410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>
                        <a:latin typeface="Ubuntu" panose="020B0504030602030204" pitchFamily="34" charset="0"/>
                        <a:cs typeface="Arial"/>
                      </a:rPr>
                      <a:t>hgatp</a:t>
                    </a:r>
                    <a:endParaRPr lang="en-US" sz="1600" dirty="0">
                      <a:latin typeface="Ubuntu" panose="020B0504030602030204" pitchFamily="34" charset="0"/>
                      <a:cs typeface="Arial"/>
                    </a:endParaRPr>
                  </a:p>
                </p:txBody>
              </p:sp>
            </p:grp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70E635D6-B2A6-DF46-B5D7-E4425403C2FB}"/>
                    </a:ext>
                  </a:extLst>
                </p:cNvPr>
                <p:cNvSpPr/>
                <p:nvPr/>
              </p:nvSpPr>
              <p:spPr>
                <a:xfrm>
                  <a:off x="962492" y="4830066"/>
                  <a:ext cx="359801" cy="1543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i="1" dirty="0">
                      <a:latin typeface="Ubuntu" panose="020B0504030602030204" pitchFamily="34" charset="0"/>
                      <a:cs typeface="Arial"/>
                    </a:rPr>
                    <a:t>40</a:t>
                  </a: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1BEFD612-B775-9845-B867-7F99245B5B1D}"/>
                    </a:ext>
                  </a:extLst>
                </p:cNvPr>
                <p:cNvSpPr/>
                <p:nvPr/>
              </p:nvSpPr>
              <p:spPr>
                <a:xfrm>
                  <a:off x="2706614" y="4817436"/>
                  <a:ext cx="216627" cy="1543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i="1" dirty="0">
                      <a:latin typeface="Ubuntu" panose="020B0504030602030204" pitchFamily="34" charset="0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366B7835-3B5C-7345-A0CA-C5A907150C8F}"/>
                    </a:ext>
                  </a:extLst>
                </p:cNvPr>
                <p:cNvSpPr/>
                <p:nvPr/>
              </p:nvSpPr>
              <p:spPr>
                <a:xfrm>
                  <a:off x="2329185" y="4817437"/>
                  <a:ext cx="360762" cy="1543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i="1" dirty="0">
                      <a:latin typeface="Ubuntu" panose="020B0504030602030204" pitchFamily="34" charset="0"/>
                      <a:cs typeface="Arial"/>
                    </a:rPr>
                    <a:t>11</a:t>
                  </a: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FA36B564-EFAC-6F4A-B634-64FF184543FA}"/>
                    </a:ext>
                  </a:extLst>
                </p:cNvPr>
                <p:cNvSpPr/>
                <p:nvPr/>
              </p:nvSpPr>
              <p:spPr>
                <a:xfrm>
                  <a:off x="2240550" y="4817436"/>
                  <a:ext cx="348659" cy="1543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i="1" dirty="0">
                      <a:latin typeface="Ubuntu" panose="020B0504030602030204" pitchFamily="34" charset="0"/>
                      <a:cs typeface="Arial"/>
                    </a:rPr>
                    <a:t>12</a:t>
                  </a: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442F6EC9-FCAA-0041-9AF7-75C210BFA95A}"/>
                    </a:ext>
                  </a:extLst>
                </p:cNvPr>
                <p:cNvSpPr/>
                <p:nvPr/>
              </p:nvSpPr>
              <p:spPr>
                <a:xfrm>
                  <a:off x="1889034" y="4819786"/>
                  <a:ext cx="348659" cy="1543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i="1" dirty="0">
                      <a:latin typeface="Ubuntu" panose="020B0504030602030204" pitchFamily="34" charset="0"/>
                      <a:cs typeface="Arial"/>
                    </a:rPr>
                    <a:t>20</a:t>
                  </a: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DAA46B9A-2D2F-7D45-8A9B-1FB6A26EAEB4}"/>
                    </a:ext>
                  </a:extLst>
                </p:cNvPr>
                <p:cNvSpPr/>
                <p:nvPr/>
              </p:nvSpPr>
              <p:spPr>
                <a:xfrm>
                  <a:off x="1811043" y="4819785"/>
                  <a:ext cx="343274" cy="1543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i="1" dirty="0">
                      <a:latin typeface="Ubuntu" panose="020B0504030602030204" pitchFamily="34" charset="0"/>
                      <a:cs typeface="Arial"/>
                    </a:rPr>
                    <a:t>21</a:t>
                  </a:r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0E50B4CB-5BBC-DB4D-B6FA-4F0F771A8102}"/>
                    </a:ext>
                  </a:extLst>
                </p:cNvPr>
                <p:cNvSpPr/>
                <p:nvPr/>
              </p:nvSpPr>
              <p:spPr>
                <a:xfrm>
                  <a:off x="1480704" y="4830063"/>
                  <a:ext cx="343274" cy="1543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i="1" dirty="0">
                      <a:latin typeface="Ubuntu" panose="020B0504030602030204" pitchFamily="34" charset="0"/>
                      <a:cs typeface="Arial"/>
                    </a:rPr>
                    <a:t>29</a:t>
                  </a: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F809AB63-52D9-9C49-9951-3093008FB333}"/>
                    </a:ext>
                  </a:extLst>
                </p:cNvPr>
                <p:cNvSpPr/>
                <p:nvPr/>
              </p:nvSpPr>
              <p:spPr>
                <a:xfrm>
                  <a:off x="1362266" y="4830064"/>
                  <a:ext cx="360472" cy="1543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i="1" dirty="0">
                      <a:latin typeface="Ubuntu" panose="020B0504030602030204" pitchFamily="34" charset="0"/>
                      <a:cs typeface="Arial"/>
                    </a:rPr>
                    <a:t>30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901C37-8A44-5A19-B8E2-E51DE8F576B2}"/>
                  </a:ext>
                </a:extLst>
              </p:cNvPr>
              <p:cNvSpPr txBox="1"/>
              <p:nvPr/>
            </p:nvSpPr>
            <p:spPr>
              <a:xfrm>
                <a:off x="3042750" y="4113243"/>
                <a:ext cx="1308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G-stage</a:t>
                </a:r>
                <a:br>
                  <a:rPr lang="en-US" b="1" dirty="0"/>
                </a:br>
                <a:r>
                  <a:rPr lang="en-US" b="1" dirty="0"/>
                  <a:t>(2</a:t>
                </a:r>
                <a:r>
                  <a:rPr lang="en-US" b="1" baseline="30000" dirty="0"/>
                  <a:t>nd</a:t>
                </a:r>
                <a:r>
                  <a:rPr lang="en-US" b="1" dirty="0"/>
                  <a:t> stage)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E17118D-0B36-58C5-9490-0992D817EDC5}"/>
                  </a:ext>
                </a:extLst>
              </p:cNvPr>
              <p:cNvSpPr/>
              <p:nvPr/>
            </p:nvSpPr>
            <p:spPr>
              <a:xfrm>
                <a:off x="3070884" y="4955442"/>
                <a:ext cx="430306" cy="396845"/>
              </a:xfrm>
              <a:prstGeom prst="ellipse">
                <a:avLst/>
              </a:prstGeom>
              <a:solidFill>
                <a:srgbClr val="D883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57567E5-17A9-9B96-BE35-DDFDAC82B958}"/>
                  </a:ext>
                </a:extLst>
              </p:cNvPr>
              <p:cNvSpPr/>
              <p:nvPr/>
            </p:nvSpPr>
            <p:spPr>
              <a:xfrm>
                <a:off x="3871803" y="4956442"/>
                <a:ext cx="430306" cy="39684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1776342B-A643-BC6B-4883-F13107E0D0CD}"/>
                  </a:ext>
                </a:extLst>
              </p:cNvPr>
              <p:cNvSpPr/>
              <p:nvPr/>
            </p:nvSpPr>
            <p:spPr>
              <a:xfrm>
                <a:off x="3558244" y="5084261"/>
                <a:ext cx="273774" cy="100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2CB66B-EDF0-3BE9-3E88-AE71C51F27DA}"/>
                </a:ext>
              </a:extLst>
            </p:cNvPr>
            <p:cNvSpPr txBox="1"/>
            <p:nvPr/>
          </p:nvSpPr>
          <p:spPr>
            <a:xfrm>
              <a:off x="4344929" y="4241551"/>
              <a:ext cx="1864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Host Virtual Address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507A8-054B-7223-B99A-8ECFFB745097}"/>
              </a:ext>
            </a:extLst>
          </p:cNvPr>
          <p:cNvSpPr/>
          <p:nvPr/>
        </p:nvSpPr>
        <p:spPr>
          <a:xfrm>
            <a:off x="2924747" y="1131712"/>
            <a:ext cx="8263217" cy="2662282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E2FD-C8A2-BD43-A5A4-3284B5D1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Two-Stage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3183E-A503-DD44-827D-09ED3D0EB3C0}"/>
              </a:ext>
            </a:extLst>
          </p:cNvPr>
          <p:cNvSpPr txBox="1"/>
          <p:nvPr/>
        </p:nvSpPr>
        <p:spPr>
          <a:xfrm>
            <a:off x="7022145" y="51850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1CC12-B42E-0EE0-FFD2-985875DF18B9}"/>
              </a:ext>
            </a:extLst>
          </p:cNvPr>
          <p:cNvSpPr txBox="1"/>
          <p:nvPr/>
        </p:nvSpPr>
        <p:spPr>
          <a:xfrm>
            <a:off x="3070884" y="1196673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VS-stage</a:t>
            </a:r>
            <a:br>
              <a:rPr lang="en-US" b="1" dirty="0"/>
            </a:br>
            <a:r>
              <a:rPr lang="en-US" b="1" dirty="0"/>
              <a:t>(1</a:t>
            </a:r>
            <a:r>
              <a:rPr lang="en-US" b="1" baseline="30000" dirty="0"/>
              <a:t>st</a:t>
            </a:r>
            <a:r>
              <a:rPr lang="en-US" b="1" dirty="0"/>
              <a:t> stage)</a:t>
            </a:r>
            <a:r>
              <a:rPr lang="en-US" dirty="0"/>
              <a:t> 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B710FE5-9756-F646-99DA-C72A1F3A834F}"/>
              </a:ext>
            </a:extLst>
          </p:cNvPr>
          <p:cNvGrpSpPr>
            <a:grpSpLocks noChangeAspect="1"/>
          </p:cNvGrpSpPr>
          <p:nvPr/>
        </p:nvGrpSpPr>
        <p:grpSpPr>
          <a:xfrm>
            <a:off x="3779158" y="1275598"/>
            <a:ext cx="6960048" cy="2476598"/>
            <a:chOff x="1543255" y="961418"/>
            <a:chExt cx="8567704" cy="4337023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8EAEEF4-E8A8-B34B-B491-B84C481D9535}"/>
                </a:ext>
              </a:extLst>
            </p:cNvPr>
            <p:cNvSpPr/>
            <p:nvPr/>
          </p:nvSpPr>
          <p:spPr>
            <a:xfrm>
              <a:off x="4674744" y="1211940"/>
              <a:ext cx="1417342" cy="358428"/>
            </a:xfrm>
            <a:prstGeom prst="rect">
              <a:avLst/>
            </a:prstGeom>
            <a:solidFill>
              <a:srgbClr val="0096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gVPN</a:t>
              </a:r>
              <a:r>
                <a:rPr lang="en-US" sz="1050" baseline="-25000" dirty="0">
                  <a:latin typeface="Ubuntu" panose="020B0504030602030204" pitchFamily="34" charset="0"/>
                  <a:cs typeface="Arial"/>
                </a:rPr>
                <a:t>2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915F77A4-497E-814E-A781-7577B5920E2D}"/>
                </a:ext>
              </a:extLst>
            </p:cNvPr>
            <p:cNvSpPr/>
            <p:nvPr/>
          </p:nvSpPr>
          <p:spPr>
            <a:xfrm>
              <a:off x="6094299" y="1211939"/>
              <a:ext cx="1220643" cy="358424"/>
            </a:xfrm>
            <a:prstGeom prst="rect">
              <a:avLst/>
            </a:prstGeom>
            <a:solidFill>
              <a:srgbClr val="0096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gVPN</a:t>
              </a:r>
              <a:r>
                <a:rPr lang="en-US" sz="1050" baseline="-25000" dirty="0">
                  <a:latin typeface="Ubuntu" panose="020B0504030602030204" pitchFamily="34" charset="0"/>
                  <a:cs typeface="Arial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80C6707-17F1-C341-80A8-487DE2434286}"/>
                </a:ext>
              </a:extLst>
            </p:cNvPr>
            <p:cNvSpPr/>
            <p:nvPr/>
          </p:nvSpPr>
          <p:spPr>
            <a:xfrm>
              <a:off x="7314941" y="1211939"/>
              <a:ext cx="1325269" cy="358424"/>
            </a:xfrm>
            <a:prstGeom prst="rect">
              <a:avLst/>
            </a:prstGeom>
            <a:solidFill>
              <a:srgbClr val="0096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gVPN</a:t>
              </a:r>
              <a:r>
                <a:rPr lang="en-US" sz="1050" baseline="-25000" dirty="0">
                  <a:latin typeface="Ubuntu" panose="020B0504030602030204" pitchFamily="34" charset="0"/>
                  <a:cs typeface="Arial"/>
                </a:rPr>
                <a:t>0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BC8FEE0-306E-6042-888E-65AB39571A27}"/>
                </a:ext>
              </a:extLst>
            </p:cNvPr>
            <p:cNvSpPr/>
            <p:nvPr/>
          </p:nvSpPr>
          <p:spPr>
            <a:xfrm>
              <a:off x="8640210" y="1211939"/>
              <a:ext cx="1081141" cy="354959"/>
            </a:xfrm>
            <a:prstGeom prst="rect">
              <a:avLst/>
            </a:prstGeom>
            <a:solidFill>
              <a:srgbClr val="0096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offset 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AE1E575-AA73-E141-932F-94643E87EF0C}"/>
                </a:ext>
              </a:extLst>
            </p:cNvPr>
            <p:cNvSpPr/>
            <p:nvPr/>
          </p:nvSpPr>
          <p:spPr>
            <a:xfrm>
              <a:off x="4014209" y="3584211"/>
              <a:ext cx="901232" cy="651034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11B3B7B-626B-2945-A8C5-C8AA5E3A95ED}"/>
                </a:ext>
              </a:extLst>
            </p:cNvPr>
            <p:cNvSpPr/>
            <p:nvPr/>
          </p:nvSpPr>
          <p:spPr>
            <a:xfrm>
              <a:off x="4014209" y="4235244"/>
              <a:ext cx="901232" cy="319528"/>
            </a:xfrm>
            <a:prstGeom prst="rect">
              <a:avLst/>
            </a:prstGeom>
            <a:solidFill>
              <a:srgbClr val="D883FF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Ubuntu" panose="020B0504030602030204" pitchFamily="34" charset="0"/>
                  <a:cs typeface="Arial"/>
                </a:rPr>
                <a:t>L0 </a:t>
              </a:r>
              <a:r>
                <a:rPr lang="en-US" sz="1050" dirty="0" err="1">
                  <a:solidFill>
                    <a:schemeClr val="bg1"/>
                  </a:solidFill>
                  <a:latin typeface="Ubuntu" panose="020B0504030602030204" pitchFamily="34" charset="0"/>
                  <a:cs typeface="Arial"/>
                </a:rPr>
                <a:t>gPTE</a:t>
              </a:r>
              <a:endParaRPr lang="en-US" sz="105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1645D30-1037-BD42-AA02-9E02CA98FC28}"/>
                </a:ext>
              </a:extLst>
            </p:cNvPr>
            <p:cNvSpPr/>
            <p:nvPr/>
          </p:nvSpPr>
          <p:spPr>
            <a:xfrm>
              <a:off x="4014209" y="4554772"/>
              <a:ext cx="901232" cy="424142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D28A3FE-A5BF-2E4E-88E1-24736684D919}"/>
                </a:ext>
              </a:extLst>
            </p:cNvPr>
            <p:cNvSpPr/>
            <p:nvPr/>
          </p:nvSpPr>
          <p:spPr>
            <a:xfrm>
              <a:off x="3608374" y="5033289"/>
              <a:ext cx="1712901" cy="2651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L0 Page Table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0A862E1E-756A-0B4D-BA2B-9DFB374F53C8}"/>
                </a:ext>
              </a:extLst>
            </p:cNvPr>
            <p:cNvSpPr/>
            <p:nvPr/>
          </p:nvSpPr>
          <p:spPr>
            <a:xfrm>
              <a:off x="5646246" y="2761978"/>
              <a:ext cx="948698" cy="493686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75C0B179-012F-2F45-9428-AAE36FE1E825}"/>
                </a:ext>
              </a:extLst>
            </p:cNvPr>
            <p:cNvSpPr/>
            <p:nvPr/>
          </p:nvSpPr>
          <p:spPr>
            <a:xfrm>
              <a:off x="5646246" y="3255665"/>
              <a:ext cx="948698" cy="328546"/>
            </a:xfrm>
            <a:prstGeom prst="rect">
              <a:avLst/>
            </a:prstGeom>
            <a:solidFill>
              <a:srgbClr val="D883FF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Ubuntu" panose="020B0504030602030204" pitchFamily="34" charset="0"/>
                  <a:cs typeface="Arial"/>
                </a:rPr>
                <a:t>L1 </a:t>
              </a:r>
              <a:r>
                <a:rPr lang="en-US" sz="1050" dirty="0" err="1">
                  <a:solidFill>
                    <a:schemeClr val="bg1"/>
                  </a:solidFill>
                  <a:latin typeface="Ubuntu" panose="020B0504030602030204" pitchFamily="34" charset="0"/>
                  <a:cs typeface="Arial"/>
                </a:rPr>
                <a:t>gPTE</a:t>
              </a:r>
              <a:endParaRPr lang="en-US" sz="105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134CDED-CE64-C94E-8A5D-40625F1AB77C}"/>
                </a:ext>
              </a:extLst>
            </p:cNvPr>
            <p:cNvSpPr/>
            <p:nvPr/>
          </p:nvSpPr>
          <p:spPr>
            <a:xfrm>
              <a:off x="5646246" y="3584211"/>
              <a:ext cx="948698" cy="81079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AF8A687-D511-E142-B313-84850DEE4F38}"/>
                </a:ext>
              </a:extLst>
            </p:cNvPr>
            <p:cNvSpPr/>
            <p:nvPr/>
          </p:nvSpPr>
          <p:spPr>
            <a:xfrm>
              <a:off x="7314941" y="2686674"/>
              <a:ext cx="892305" cy="588956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439E8FD-93E5-EC4F-83FD-2C4BA6F2AE94}"/>
                </a:ext>
              </a:extLst>
            </p:cNvPr>
            <p:cNvSpPr/>
            <p:nvPr/>
          </p:nvSpPr>
          <p:spPr>
            <a:xfrm>
              <a:off x="7314941" y="3275630"/>
              <a:ext cx="892305" cy="308581"/>
            </a:xfrm>
            <a:prstGeom prst="rect">
              <a:avLst/>
            </a:prstGeom>
            <a:solidFill>
              <a:srgbClr val="D883FF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Ubuntu" panose="020B0504030602030204" pitchFamily="34" charset="0"/>
                  <a:cs typeface="Arial"/>
                </a:rPr>
                <a:t>L2 </a:t>
              </a:r>
              <a:r>
                <a:rPr lang="en-US" sz="1050" dirty="0" err="1">
                  <a:solidFill>
                    <a:schemeClr val="bg1"/>
                  </a:solidFill>
                  <a:latin typeface="Ubuntu" panose="020B0504030602030204" pitchFamily="34" charset="0"/>
                  <a:cs typeface="Arial"/>
                </a:rPr>
                <a:t>gPTE</a:t>
              </a:r>
              <a:endParaRPr lang="en-US" sz="105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668435ED-DD64-D341-A3E3-B985E11D8FFF}"/>
                </a:ext>
              </a:extLst>
            </p:cNvPr>
            <p:cNvSpPr/>
            <p:nvPr/>
          </p:nvSpPr>
          <p:spPr>
            <a:xfrm>
              <a:off x="7314941" y="3584212"/>
              <a:ext cx="892305" cy="609439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5C8C868-981F-7448-A050-EC0F9783DE1F}"/>
                </a:ext>
              </a:extLst>
            </p:cNvPr>
            <p:cNvSpPr/>
            <p:nvPr/>
          </p:nvSpPr>
          <p:spPr>
            <a:xfrm>
              <a:off x="9122052" y="2213778"/>
              <a:ext cx="789204" cy="805485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D5F7D765-A1D1-584B-8904-7FC45AFADCFB}"/>
                </a:ext>
              </a:extLst>
            </p:cNvPr>
            <p:cNvSpPr/>
            <p:nvPr/>
          </p:nvSpPr>
          <p:spPr>
            <a:xfrm>
              <a:off x="9122052" y="3343476"/>
              <a:ext cx="789204" cy="974895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E28FEC9-4297-6B46-AB34-60213705AFB9}"/>
                </a:ext>
              </a:extLst>
            </p:cNvPr>
            <p:cNvSpPr/>
            <p:nvPr/>
          </p:nvSpPr>
          <p:spPr>
            <a:xfrm>
              <a:off x="1543255" y="4742164"/>
              <a:ext cx="1712901" cy="337793"/>
            </a:xfrm>
            <a:prstGeom prst="rect">
              <a:avLst/>
            </a:prstGeom>
            <a:ln w="19050">
              <a:solidFill>
                <a:srgbClr val="D883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Ubuntu" panose="020B0504030602030204" pitchFamily="34" charset="0"/>
                  <a:cs typeface="Arial"/>
                </a:rPr>
                <a:t>gPFN</a:t>
              </a:r>
              <a:r>
                <a:rPr lang="en-US" sz="1050" dirty="0">
                  <a:latin typeface="Ubuntu" panose="020B0504030602030204" pitchFamily="34" charset="0"/>
                  <a:cs typeface="Arial"/>
                </a:rPr>
                <a:t> (44 bits)</a:t>
              </a:r>
            </a:p>
          </p:txBody>
        </p: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A41ACEE4-8398-3B4B-8089-2220610B7C0B}"/>
                </a:ext>
              </a:extLst>
            </p:cNvPr>
            <p:cNvCxnSpPr>
              <a:cxnSpLocks/>
              <a:endCxn id="265" idx="1"/>
            </p:cNvCxnSpPr>
            <p:nvPr/>
          </p:nvCxnSpPr>
          <p:spPr>
            <a:xfrm rot="5400000">
              <a:off x="3079834" y="2508806"/>
              <a:ext cx="2820578" cy="951827"/>
            </a:xfrm>
            <a:prstGeom prst="bentConnector4">
              <a:avLst>
                <a:gd name="adj1" fmla="val 47168"/>
                <a:gd name="adj2" fmla="val 124017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Elbow Connector 280">
              <a:extLst>
                <a:ext uri="{FF2B5EF4-FFF2-40B4-BE49-F238E27FC236}">
                  <a16:creationId xmlns:a16="http://schemas.microsoft.com/office/drawing/2014/main" id="{D3EDB5C7-C5F9-5F43-9B90-D6631893F899}"/>
                </a:ext>
              </a:extLst>
            </p:cNvPr>
            <p:cNvCxnSpPr>
              <a:cxnSpLocks/>
              <a:stCxn id="261" idx="2"/>
              <a:endCxn id="269" idx="1"/>
            </p:cNvCxnSpPr>
            <p:nvPr/>
          </p:nvCxnSpPr>
          <p:spPr>
            <a:xfrm rot="5400000">
              <a:off x="5250647" y="1965963"/>
              <a:ext cx="1849575" cy="1058375"/>
            </a:xfrm>
            <a:prstGeom prst="bentConnector4">
              <a:avLst>
                <a:gd name="adj1" fmla="val 45559"/>
                <a:gd name="adj2" fmla="val 12159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ED7CBF6D-4900-3C4D-B981-7A4C69CE4E38}"/>
                </a:ext>
              </a:extLst>
            </p:cNvPr>
            <p:cNvCxnSpPr>
              <a:cxnSpLocks/>
              <a:stCxn id="262" idx="2"/>
              <a:endCxn id="272" idx="1"/>
            </p:cNvCxnSpPr>
            <p:nvPr/>
          </p:nvCxnSpPr>
          <p:spPr>
            <a:xfrm rot="5400000">
              <a:off x="6716480" y="2168825"/>
              <a:ext cx="1859558" cy="662635"/>
            </a:xfrm>
            <a:prstGeom prst="bentConnector4">
              <a:avLst>
                <a:gd name="adj1" fmla="val 45851"/>
                <a:gd name="adj2" fmla="val 13449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EC7ABFAF-579C-5843-919D-3F5CE8FBCF84}"/>
                </a:ext>
              </a:extLst>
            </p:cNvPr>
            <p:cNvCxnSpPr>
              <a:cxnSpLocks/>
              <a:endCxn id="275" idx="1"/>
            </p:cNvCxnSpPr>
            <p:nvPr/>
          </p:nvCxnSpPr>
          <p:spPr>
            <a:xfrm rot="16200000" flipH="1">
              <a:off x="8162573" y="2221891"/>
              <a:ext cx="1614472" cy="30448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7ABC93F9-7EA9-394C-A7FF-4C5EFD282D6C}"/>
                </a:ext>
              </a:extLst>
            </p:cNvPr>
            <p:cNvSpPr/>
            <p:nvPr/>
          </p:nvSpPr>
          <p:spPr>
            <a:xfrm>
              <a:off x="9530850" y="961418"/>
              <a:ext cx="287644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Ubuntu" panose="020B0504030602030204" pitchFamily="34" charset="0"/>
                  <a:cs typeface="Arial"/>
                </a:rPr>
                <a:t>0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487665E-E966-D146-8FE5-539FA326ED2E}"/>
                </a:ext>
              </a:extLst>
            </p:cNvPr>
            <p:cNvSpPr/>
            <p:nvPr/>
          </p:nvSpPr>
          <p:spPr>
            <a:xfrm>
              <a:off x="8544802" y="961418"/>
              <a:ext cx="479031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Ubuntu" panose="020B0504030602030204" pitchFamily="34" charset="0"/>
                  <a:cs typeface="Arial"/>
                </a:rPr>
                <a:t>11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FB4FBA7-8D5D-9348-AF4F-29BD689ABD30}"/>
                </a:ext>
              </a:extLst>
            </p:cNvPr>
            <p:cNvSpPr/>
            <p:nvPr/>
          </p:nvSpPr>
          <p:spPr>
            <a:xfrm>
              <a:off x="8234622" y="961418"/>
              <a:ext cx="462960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Ubuntu" panose="020B0504030602030204" pitchFamily="34" charset="0"/>
                  <a:cs typeface="Arial"/>
                </a:rPr>
                <a:t>12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B44CC2E-40C1-8946-AE1D-89279783EC59}"/>
                </a:ext>
              </a:extLst>
            </p:cNvPr>
            <p:cNvSpPr/>
            <p:nvPr/>
          </p:nvSpPr>
          <p:spPr>
            <a:xfrm>
              <a:off x="7235605" y="961418"/>
              <a:ext cx="462960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Ubuntu" panose="020B0504030602030204" pitchFamily="34" charset="0"/>
                  <a:cs typeface="Arial"/>
                </a:rPr>
                <a:t>20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A17B0321-85A9-9A44-92B7-BE97C1296F72}"/>
                </a:ext>
              </a:extLst>
            </p:cNvPr>
            <p:cNvSpPr/>
            <p:nvPr/>
          </p:nvSpPr>
          <p:spPr>
            <a:xfrm>
              <a:off x="6932574" y="961418"/>
              <a:ext cx="455810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Ubuntu" panose="020B0504030602030204" pitchFamily="34" charset="0"/>
                  <a:cs typeface="Arial"/>
                </a:rPr>
                <a:t>21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896BDAB1-996E-524F-838F-1BCB8321628A}"/>
                </a:ext>
              </a:extLst>
            </p:cNvPr>
            <p:cNvSpPr/>
            <p:nvPr/>
          </p:nvSpPr>
          <p:spPr>
            <a:xfrm>
              <a:off x="6020724" y="961418"/>
              <a:ext cx="455809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Ubuntu" panose="020B0504030602030204" pitchFamily="34" charset="0"/>
                  <a:cs typeface="Arial"/>
                </a:rPr>
                <a:t>29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4FD62D7-FD30-3940-B2BB-280338E611EF}"/>
                </a:ext>
              </a:extLst>
            </p:cNvPr>
            <p:cNvSpPr/>
            <p:nvPr/>
          </p:nvSpPr>
          <p:spPr>
            <a:xfrm>
              <a:off x="5607306" y="961418"/>
              <a:ext cx="566197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Ubuntu" panose="020B0504030602030204" pitchFamily="34" charset="0"/>
                  <a:cs typeface="Arial"/>
                </a:rPr>
                <a:t>30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D1E2D3B0-CD90-D945-AE2A-0E9E9A9ACE0D}"/>
                </a:ext>
              </a:extLst>
            </p:cNvPr>
            <p:cNvSpPr/>
            <p:nvPr/>
          </p:nvSpPr>
          <p:spPr>
            <a:xfrm>
              <a:off x="4535404" y="962167"/>
              <a:ext cx="477754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Ubuntu" panose="020B0504030602030204" pitchFamily="34" charset="0"/>
                  <a:cs typeface="Arial"/>
                </a:rPr>
                <a:t>38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3EE1E1A-8053-F743-B811-3917AED5ECFA}"/>
                </a:ext>
              </a:extLst>
            </p:cNvPr>
            <p:cNvSpPr/>
            <p:nvPr/>
          </p:nvSpPr>
          <p:spPr>
            <a:xfrm>
              <a:off x="2091776" y="1021878"/>
              <a:ext cx="2765268" cy="76731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Ubuntu" panose="020B0504030602030204" pitchFamily="34" charset="0"/>
                  <a:cs typeface="Arial"/>
                </a:rPr>
                <a:t>39-bit Guest Virtual Address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4D1E5F9-2629-304D-8589-362FF59BDE8B}"/>
                </a:ext>
              </a:extLst>
            </p:cNvPr>
            <p:cNvSpPr/>
            <p:nvPr/>
          </p:nvSpPr>
          <p:spPr>
            <a:xfrm>
              <a:off x="4098186" y="2636382"/>
              <a:ext cx="893243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9 bits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539B341-D7A0-4841-84E0-810604CECA78}"/>
                </a:ext>
              </a:extLst>
            </p:cNvPr>
            <p:cNvSpPr/>
            <p:nvPr/>
          </p:nvSpPr>
          <p:spPr>
            <a:xfrm>
              <a:off x="8922348" y="4353677"/>
              <a:ext cx="1188611" cy="24667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4KB Page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55B65AE-7763-BD40-8FFB-DE0DD05DF3C6}"/>
                </a:ext>
              </a:extLst>
            </p:cNvPr>
            <p:cNvSpPr/>
            <p:nvPr/>
          </p:nvSpPr>
          <p:spPr>
            <a:xfrm>
              <a:off x="5610095" y="4477012"/>
              <a:ext cx="1029832" cy="38885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L1 Page Table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9CD700BE-2242-7641-B14B-149532E3A730}"/>
                </a:ext>
              </a:extLst>
            </p:cNvPr>
            <p:cNvSpPr/>
            <p:nvPr/>
          </p:nvSpPr>
          <p:spPr>
            <a:xfrm>
              <a:off x="7266004" y="4307917"/>
              <a:ext cx="1029832" cy="3853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L2 Page Table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0D6E169-EE26-164B-8272-E45307D610A7}"/>
                </a:ext>
              </a:extLst>
            </p:cNvPr>
            <p:cNvSpPr/>
            <p:nvPr/>
          </p:nvSpPr>
          <p:spPr>
            <a:xfrm>
              <a:off x="1930812" y="4358490"/>
              <a:ext cx="901233" cy="29047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Ubuntu" panose="020B0504030602030204" pitchFamily="34" charset="0"/>
                  <a:cs typeface="Arial"/>
                </a:rPr>
                <a:t>vsatp</a:t>
              </a:r>
              <a:endParaRPr lang="en-US" sz="1600" dirty="0">
                <a:latin typeface="Ubuntu" panose="020B0504030602030204" pitchFamily="34" charset="0"/>
                <a:cs typeface="Arial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9E392D1A-8900-5B4D-A4E2-D455D511AD3C}"/>
                </a:ext>
              </a:extLst>
            </p:cNvPr>
            <p:cNvSpPr/>
            <p:nvPr/>
          </p:nvSpPr>
          <p:spPr>
            <a:xfrm>
              <a:off x="5903413" y="2148244"/>
              <a:ext cx="836695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9 bits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E63DE63A-D6E6-EF4A-AB41-CD412F52617F}"/>
                </a:ext>
              </a:extLst>
            </p:cNvPr>
            <p:cNvSpPr/>
            <p:nvPr/>
          </p:nvSpPr>
          <p:spPr>
            <a:xfrm>
              <a:off x="7186190" y="2148244"/>
              <a:ext cx="842172" cy="1988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Ubuntu" panose="020B0504030602030204" pitchFamily="34" charset="0"/>
                  <a:cs typeface="Arial"/>
                </a:rPr>
                <a:t>9 bits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AA9609C-DAF9-894E-A6D2-BDF7E7B6AB86}"/>
                </a:ext>
              </a:extLst>
            </p:cNvPr>
            <p:cNvSpPr/>
            <p:nvPr/>
          </p:nvSpPr>
          <p:spPr>
            <a:xfrm>
              <a:off x="9122052" y="3019264"/>
              <a:ext cx="789204" cy="3242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Ubuntu" panose="020B0504030602030204" pitchFamily="34" charset="0"/>
                  <a:cs typeface="Arial"/>
                </a:rPr>
                <a:t>data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C5CE1AF-270D-7772-7BDE-7236E14DE2FB}"/>
              </a:ext>
            </a:extLst>
          </p:cNvPr>
          <p:cNvSpPr/>
          <p:nvPr/>
        </p:nvSpPr>
        <p:spPr>
          <a:xfrm>
            <a:off x="149128" y="3730272"/>
            <a:ext cx="430306" cy="396845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E4D44B-DDC5-ACB2-4E00-0D52D50ACED5}"/>
              </a:ext>
            </a:extLst>
          </p:cNvPr>
          <p:cNvSpPr/>
          <p:nvPr/>
        </p:nvSpPr>
        <p:spPr>
          <a:xfrm>
            <a:off x="162168" y="4477447"/>
            <a:ext cx="430306" cy="3968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A5CD1-DF25-3E45-72BB-5FF383CE1532}"/>
              </a:ext>
            </a:extLst>
          </p:cNvPr>
          <p:cNvSpPr txBox="1"/>
          <p:nvPr/>
        </p:nvSpPr>
        <p:spPr>
          <a:xfrm>
            <a:off x="430309" y="4388318"/>
            <a:ext cx="245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Host Physical Address </a:t>
            </a:r>
            <a:r>
              <a:rPr lang="en-US" sz="1600" dirty="0"/>
              <a:t>(Lives in RAM)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65CFC-7E60-E399-C8A1-E38537D79F26}"/>
              </a:ext>
            </a:extLst>
          </p:cNvPr>
          <p:cNvSpPr txBox="1"/>
          <p:nvPr/>
        </p:nvSpPr>
        <p:spPr>
          <a:xfrm>
            <a:off x="479374" y="3625496"/>
            <a:ext cx="245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Guest Physical Address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b="1" dirty="0"/>
              <a:t>Host</a:t>
            </a:r>
            <a:r>
              <a:rPr lang="en-US" sz="1600" dirty="0"/>
              <a:t> </a:t>
            </a:r>
            <a:r>
              <a:rPr lang="en-US" sz="1600" b="1" dirty="0"/>
              <a:t>Virtual</a:t>
            </a:r>
            <a:r>
              <a:rPr lang="en-US" sz="1600" dirty="0"/>
              <a:t> </a:t>
            </a:r>
            <a:r>
              <a:rPr lang="en-US" sz="1600" b="1" dirty="0"/>
              <a:t>Address</a:t>
            </a:r>
            <a:r>
              <a:rPr lang="en-US" sz="1600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DC08E7-62CD-0F79-5B2E-76DDDB821E9F}"/>
              </a:ext>
            </a:extLst>
          </p:cNvPr>
          <p:cNvSpPr/>
          <p:nvPr/>
        </p:nvSpPr>
        <p:spPr>
          <a:xfrm>
            <a:off x="149128" y="2983097"/>
            <a:ext cx="430306" cy="396845"/>
          </a:xfrm>
          <a:prstGeom prst="ellipse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31CED1-0DE2-BBC5-F4BA-F3DE917F2E80}"/>
              </a:ext>
            </a:extLst>
          </p:cNvPr>
          <p:cNvSpPr/>
          <p:nvPr/>
        </p:nvSpPr>
        <p:spPr>
          <a:xfrm>
            <a:off x="3132992" y="2076941"/>
            <a:ext cx="430306" cy="396845"/>
          </a:xfrm>
          <a:prstGeom prst="ellipse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D31F75-A5FC-EC7C-CD95-0D5FFCBCD184}"/>
              </a:ext>
            </a:extLst>
          </p:cNvPr>
          <p:cNvSpPr/>
          <p:nvPr/>
        </p:nvSpPr>
        <p:spPr>
          <a:xfrm>
            <a:off x="3920815" y="2072732"/>
            <a:ext cx="430306" cy="396845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5115888-83EA-9C49-4DFA-59FA1EA0FAC3}"/>
              </a:ext>
            </a:extLst>
          </p:cNvPr>
          <p:cNvSpPr/>
          <p:nvPr/>
        </p:nvSpPr>
        <p:spPr>
          <a:xfrm>
            <a:off x="3605784" y="2232063"/>
            <a:ext cx="273774" cy="1007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49028B-87F8-A83C-8335-0998165F490B}"/>
              </a:ext>
            </a:extLst>
          </p:cNvPr>
          <p:cNvSpPr txBox="1"/>
          <p:nvPr/>
        </p:nvSpPr>
        <p:spPr>
          <a:xfrm>
            <a:off x="450216" y="2987065"/>
            <a:ext cx="245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Guest Virtual Address</a:t>
            </a:r>
            <a:endParaRPr lang="en-US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B0DE65-5057-67D0-8413-29E38A694FFD}"/>
              </a:ext>
            </a:extLst>
          </p:cNvPr>
          <p:cNvCxnSpPr>
            <a:cxnSpLocks/>
            <a:stCxn id="277" idx="3"/>
            <a:endCxn id="315" idx="0"/>
          </p:cNvCxnSpPr>
          <p:nvPr/>
        </p:nvCxnSpPr>
        <p:spPr>
          <a:xfrm>
            <a:off x="5170648" y="3530988"/>
            <a:ext cx="1741349" cy="772885"/>
          </a:xfrm>
          <a:prstGeom prst="straightConnector1">
            <a:avLst/>
          </a:prstGeom>
          <a:ln>
            <a:solidFill>
              <a:srgbClr val="D88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BDE78-4648-80FB-2EE6-816535CA581C}"/>
              </a:ext>
            </a:extLst>
          </p:cNvPr>
          <p:cNvCxnSpPr>
            <a:cxnSpLocks/>
            <a:stCxn id="266" idx="0"/>
            <a:endCxn id="315" idx="0"/>
          </p:cNvCxnSpPr>
          <p:nvPr/>
        </p:nvCxnSpPr>
        <p:spPr>
          <a:xfrm>
            <a:off x="6152521" y="3327534"/>
            <a:ext cx="759476" cy="976339"/>
          </a:xfrm>
          <a:prstGeom prst="straightConnector1">
            <a:avLst/>
          </a:prstGeom>
          <a:ln>
            <a:solidFill>
              <a:srgbClr val="D88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8EA351-3BB5-9CA8-D6F1-DE8D94370ADF}"/>
              </a:ext>
            </a:extLst>
          </p:cNvPr>
          <p:cNvCxnSpPr>
            <a:cxnSpLocks/>
            <a:stCxn id="326" idx="3"/>
          </p:cNvCxnSpPr>
          <p:nvPr/>
        </p:nvCxnSpPr>
        <p:spPr>
          <a:xfrm flipH="1" flipV="1">
            <a:off x="7874770" y="3234551"/>
            <a:ext cx="1341457" cy="23469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A40DA-885B-87E7-521D-4EE4F3D2090A}"/>
              </a:ext>
            </a:extLst>
          </p:cNvPr>
          <p:cNvCxnSpPr>
            <a:cxnSpLocks/>
            <a:stCxn id="326" idx="3"/>
          </p:cNvCxnSpPr>
          <p:nvPr/>
        </p:nvCxnSpPr>
        <p:spPr>
          <a:xfrm flipH="1" flipV="1">
            <a:off x="9194969" y="3113495"/>
            <a:ext cx="21258" cy="24680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D834C3-4562-3D10-5307-0931F9AF4996}"/>
              </a:ext>
            </a:extLst>
          </p:cNvPr>
          <p:cNvCxnSpPr>
            <a:cxnSpLocks/>
          </p:cNvCxnSpPr>
          <p:nvPr/>
        </p:nvCxnSpPr>
        <p:spPr>
          <a:xfrm flipV="1">
            <a:off x="672353" y="3929070"/>
            <a:ext cx="10650071" cy="2340"/>
          </a:xfrm>
          <a:prstGeom prst="line">
            <a:avLst/>
          </a:prstGeom>
          <a:ln w="28575">
            <a:solidFill>
              <a:srgbClr val="702FA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724C78-6682-CB25-3D87-67D745BFADD2}"/>
              </a:ext>
            </a:extLst>
          </p:cNvPr>
          <p:cNvCxnSpPr>
            <a:cxnSpLocks/>
            <a:stCxn id="326" idx="3"/>
          </p:cNvCxnSpPr>
          <p:nvPr/>
        </p:nvCxnSpPr>
        <p:spPr>
          <a:xfrm flipH="1" flipV="1">
            <a:off x="6518583" y="3569735"/>
            <a:ext cx="2697644" cy="20117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6F0FAF-63DC-E888-E4E5-BE1B59EDD321}"/>
              </a:ext>
            </a:extLst>
          </p:cNvPr>
          <p:cNvCxnSpPr>
            <a:cxnSpLocks/>
            <a:stCxn id="326" idx="3"/>
          </p:cNvCxnSpPr>
          <p:nvPr/>
        </p:nvCxnSpPr>
        <p:spPr>
          <a:xfrm flipV="1">
            <a:off x="9216227" y="3192541"/>
            <a:ext cx="715520" cy="23889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C549B7-8316-DE87-291F-66609BA8F28A}"/>
              </a:ext>
            </a:extLst>
          </p:cNvPr>
          <p:cNvCxnSpPr>
            <a:cxnSpLocks/>
            <a:stCxn id="270" idx="0"/>
            <a:endCxn id="315" idx="0"/>
          </p:cNvCxnSpPr>
          <p:nvPr/>
        </p:nvCxnSpPr>
        <p:spPr>
          <a:xfrm flipH="1">
            <a:off x="6911997" y="2773308"/>
            <a:ext cx="585603" cy="1530565"/>
          </a:xfrm>
          <a:prstGeom prst="straightConnector1">
            <a:avLst/>
          </a:prstGeom>
          <a:ln>
            <a:solidFill>
              <a:srgbClr val="D88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B02A17-C094-49A8-9F80-BE42BB0862EE}"/>
              </a:ext>
            </a:extLst>
          </p:cNvPr>
          <p:cNvCxnSpPr>
            <a:cxnSpLocks/>
            <a:stCxn id="273" idx="0"/>
            <a:endCxn id="315" idx="0"/>
          </p:cNvCxnSpPr>
          <p:nvPr/>
        </p:nvCxnSpPr>
        <p:spPr>
          <a:xfrm flipH="1">
            <a:off x="6911997" y="2773309"/>
            <a:ext cx="1918276" cy="1530564"/>
          </a:xfrm>
          <a:prstGeom prst="straightConnector1">
            <a:avLst/>
          </a:prstGeom>
          <a:ln>
            <a:solidFill>
              <a:srgbClr val="D88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18B9-BAEA-4D41-B409-9FD1B0FD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Methodology: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D2FC-C330-B04C-AB31-01DB705D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7812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800" kern="0" dirty="0"/>
              <a:t>Extended page walking logic to support </a:t>
            </a:r>
            <a:r>
              <a:rPr lang="en-US" sz="2800" kern="0" dirty="0">
                <a:solidFill>
                  <a:srgbClr val="D883FF"/>
                </a:solidFill>
              </a:rPr>
              <a:t>new types of walks</a:t>
            </a:r>
          </a:p>
          <a:p>
            <a:pPr lvl="1">
              <a:lnSpc>
                <a:spcPct val="110000"/>
              </a:lnSpc>
              <a:buSzPts val="2900"/>
              <a:buFont typeface="Wingdings" pitchFamily="2" charset="2"/>
              <a:buChar char="Ø"/>
            </a:pPr>
            <a:r>
              <a:rPr lang="en-US" sz="2400" kern="0" dirty="0"/>
              <a:t> </a:t>
            </a:r>
            <a:r>
              <a:rPr lang="en-US" sz="2600" kern="0" dirty="0"/>
              <a:t>G-stage</a:t>
            </a:r>
            <a:endParaRPr lang="en-US" sz="2400" kern="0" dirty="0"/>
          </a:p>
          <a:p>
            <a:pPr lvl="1">
              <a:lnSpc>
                <a:spcPct val="110000"/>
              </a:lnSpc>
              <a:buSzPts val="2900"/>
              <a:buFont typeface="Wingdings" pitchFamily="2" charset="2"/>
              <a:buChar char="Ø"/>
            </a:pPr>
            <a:r>
              <a:rPr lang="en-US" sz="2400" kern="0" dirty="0"/>
              <a:t> </a:t>
            </a:r>
            <a:r>
              <a:rPr lang="en-US" sz="2600" kern="0" dirty="0"/>
              <a:t>Two-stage</a:t>
            </a:r>
            <a:endParaRPr lang="en-US" sz="2400" kern="0" dirty="0"/>
          </a:p>
          <a:p>
            <a:pPr marL="1192212" lvl="2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200" kern="0" dirty="0"/>
              <a:t>Virtual First Stage (</a:t>
            </a:r>
            <a:r>
              <a:rPr lang="en-US" sz="2200" kern="0" dirty="0">
                <a:solidFill>
                  <a:srgbClr val="0096FF"/>
                </a:solidFill>
              </a:rPr>
              <a:t>guest virtual </a:t>
            </a:r>
            <a:r>
              <a:rPr lang="en-US" sz="2200" kern="0" dirty="0"/>
              <a:t>→ </a:t>
            </a:r>
            <a:r>
              <a:rPr lang="en-US" sz="2200" kern="0" dirty="0">
                <a:solidFill>
                  <a:srgbClr val="D883FF"/>
                </a:solidFill>
              </a:rPr>
              <a:t>guest physical</a:t>
            </a:r>
            <a:r>
              <a:rPr lang="en-US" sz="2200" kern="0" dirty="0"/>
              <a:t>)</a:t>
            </a:r>
          </a:p>
          <a:p>
            <a:pPr marL="1192212" lvl="2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200" kern="0" dirty="0"/>
              <a:t>G-stage as Second Stage (</a:t>
            </a:r>
            <a:r>
              <a:rPr lang="en-US" sz="2200" kern="0" dirty="0">
                <a:solidFill>
                  <a:srgbClr val="D883FF"/>
                </a:solidFill>
              </a:rPr>
              <a:t>guest physical </a:t>
            </a:r>
            <a:r>
              <a:rPr lang="en-US" sz="2200" kern="0" dirty="0"/>
              <a:t>→ </a:t>
            </a:r>
            <a:r>
              <a:rPr lang="en-US" sz="2200" kern="0" dirty="0">
                <a:solidFill>
                  <a:srgbClr val="FFC000"/>
                </a:solidFill>
              </a:rPr>
              <a:t>host physical</a:t>
            </a:r>
            <a:r>
              <a:rPr lang="en-US" sz="2200" kern="0" dirty="0"/>
              <a:t>)</a:t>
            </a:r>
          </a:p>
          <a:p>
            <a:pPr marL="1192212" lvl="2" indent="-277812">
              <a:lnSpc>
                <a:spcPct val="110000"/>
              </a:lnSpc>
              <a:buSzPts val="2900"/>
              <a:buFont typeface="Helvetica Neue"/>
              <a:buChar char="•"/>
            </a:pPr>
            <a:endParaRPr lang="en-US" sz="2200" kern="0" dirty="0"/>
          </a:p>
          <a:p>
            <a:pPr marL="277812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kern="0" dirty="0"/>
              <a:t>Extended permission checking based on </a:t>
            </a:r>
            <a:r>
              <a:rPr lang="en-US" kern="0" dirty="0">
                <a:solidFill>
                  <a:srgbClr val="D883FF"/>
                </a:solidFill>
              </a:rPr>
              <a:t>effective </a:t>
            </a:r>
            <a:r>
              <a:rPr lang="en-US" kern="0" dirty="0" err="1">
                <a:solidFill>
                  <a:srgbClr val="D883FF"/>
                </a:solidFill>
              </a:rPr>
              <a:t>prv</a:t>
            </a:r>
            <a:r>
              <a:rPr lang="en-US" kern="0" dirty="0">
                <a:solidFill>
                  <a:srgbClr val="D883FF"/>
                </a:solidFill>
              </a:rPr>
              <a:t> </a:t>
            </a:r>
            <a:r>
              <a:rPr lang="en-US" kern="0" dirty="0"/>
              <a:t>and </a:t>
            </a:r>
            <a:r>
              <a:rPr lang="en-US" kern="0" dirty="0">
                <a:solidFill>
                  <a:srgbClr val="D883FF"/>
                </a:solidFill>
              </a:rPr>
              <a:t>V</a:t>
            </a:r>
          </a:p>
          <a:p>
            <a:pPr marL="735012" lvl="1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kern="0" dirty="0"/>
              <a:t>G-stage accesses are always checked as if</a:t>
            </a:r>
            <a:r>
              <a:rPr lang="en-US" i="1" kern="0" dirty="0"/>
              <a:t> </a:t>
            </a:r>
            <a:r>
              <a:rPr lang="en-US" i="1" kern="0" dirty="0" err="1">
                <a:solidFill>
                  <a:srgbClr val="D883FF"/>
                </a:solidFill>
              </a:rPr>
              <a:t>prv</a:t>
            </a:r>
            <a:r>
              <a:rPr lang="en-US" i="1" kern="0" dirty="0">
                <a:solidFill>
                  <a:srgbClr val="D883FF"/>
                </a:solidFill>
              </a:rPr>
              <a:t> == PRV_U</a:t>
            </a:r>
          </a:p>
          <a:p>
            <a:pPr marL="735012" lvl="1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sz="2400" kern="0" dirty="0"/>
              <a:t>Special Hypervisor memory instructions are executed as if</a:t>
            </a:r>
            <a:r>
              <a:rPr lang="en-US" sz="2400" i="1" kern="0" dirty="0"/>
              <a:t> </a:t>
            </a:r>
            <a:r>
              <a:rPr lang="en-US" sz="2400" i="1" kern="0" dirty="0">
                <a:solidFill>
                  <a:srgbClr val="D883FF"/>
                </a:solidFill>
              </a:rPr>
              <a:t>V == true</a:t>
            </a:r>
          </a:p>
          <a:p>
            <a:pPr marL="735012" lvl="1" indent="-277812">
              <a:lnSpc>
                <a:spcPct val="110000"/>
              </a:lnSpc>
              <a:buSzPts val="2900"/>
              <a:buFont typeface="Helvetica Neue"/>
              <a:buChar char="•"/>
            </a:pPr>
            <a:r>
              <a:rPr lang="en-US" kern="0" dirty="0"/>
              <a:t>New page-fault types (e.g. guest load page fault)</a:t>
            </a:r>
            <a:endParaRPr lang="en-US" sz="3200" kern="0" dirty="0"/>
          </a:p>
          <a:p>
            <a:pPr marL="735012" lvl="1" indent="-277812">
              <a:lnSpc>
                <a:spcPct val="110000"/>
              </a:lnSpc>
              <a:buSzPts val="2900"/>
              <a:buFont typeface="Helvetica Neue"/>
              <a:buChar char="•"/>
            </a:pPr>
            <a:endParaRPr lang="en-US" sz="2400" i="1" kern="0" dirty="0">
              <a:solidFill>
                <a:srgbClr val="D883FF"/>
              </a:solidFill>
            </a:endParaRPr>
          </a:p>
          <a:p>
            <a:pPr marL="735012" lvl="1" indent="-277812">
              <a:lnSpc>
                <a:spcPct val="110000"/>
              </a:lnSpc>
              <a:buSzPts val="2900"/>
              <a:buFont typeface="Helvetica Neue"/>
              <a:buChar char="•"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2891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AF50-72B8-5745-ACA9-FA257C6E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8E5B-CA90-7F44-9BEE-994F17F6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Registers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26 new CSRs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Ubuntu" panose="020B0504030602030204" pitchFamily="34" charset="0"/>
              </a:rPr>
              <a:t>Interrupts &amp; Exceptions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9 new exception codes (4 new interrupts + 5 new exceptions)</a:t>
            </a:r>
            <a:endParaRPr lang="en-US" i="1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Two-stage Translation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G-stage Walking for guest physical to host physical translation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Hypervisor Instructions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i="1" dirty="0"/>
              <a:t>20 new instructions including memory fences and special memory instructions for hypervisor</a:t>
            </a:r>
            <a:endParaRPr lang="en-US" sz="2000" i="1" dirty="0">
              <a:effectLst/>
            </a:endParaRP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B66F08-397B-C74E-97E0-93E9E087C203}"/>
              </a:ext>
            </a:extLst>
          </p:cNvPr>
          <p:cNvSpPr/>
          <p:nvPr/>
        </p:nvSpPr>
        <p:spPr>
          <a:xfrm>
            <a:off x="271549" y="4259015"/>
            <a:ext cx="10919365" cy="947956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D8C7-10F2-A442-84E0-B04DD9F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Methodology:</a:t>
            </a:r>
            <a:r>
              <a:rPr lang="en-US" b="1" dirty="0"/>
              <a:t> </a:t>
            </a:r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597F-FDF4-1949-904C-706F85E2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ISA specification files with the new instruction implementations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solidFill>
                  <a:srgbClr val="D883FF"/>
                </a:solidFill>
              </a:rPr>
              <a:t>fences</a:t>
            </a:r>
            <a:r>
              <a:rPr lang="en-US" dirty="0"/>
              <a:t> (HFENCE, HINVAL)</a:t>
            </a:r>
            <a:r>
              <a:rPr lang="en-US" sz="2400" kern="0" dirty="0"/>
              <a:t> → selectively flushes TLB entries</a:t>
            </a:r>
            <a:endParaRPr lang="en-US" dirty="0"/>
          </a:p>
          <a:p>
            <a:pPr lvl="1"/>
            <a:r>
              <a:rPr lang="en-US" dirty="0"/>
              <a:t>new </a:t>
            </a:r>
            <a:r>
              <a:rPr lang="en-US" dirty="0">
                <a:solidFill>
                  <a:srgbClr val="D883FF"/>
                </a:solidFill>
              </a:rPr>
              <a:t>loads</a:t>
            </a:r>
            <a:r>
              <a:rPr lang="en-US" dirty="0"/>
              <a:t> &amp; </a:t>
            </a:r>
            <a:r>
              <a:rPr lang="en-US" dirty="0">
                <a:solidFill>
                  <a:srgbClr val="D883FF"/>
                </a:solidFill>
              </a:rPr>
              <a:t>stores</a:t>
            </a:r>
            <a:r>
              <a:rPr lang="en-US" dirty="0"/>
              <a:t> (HLV, HLVX, HSV)</a:t>
            </a:r>
            <a:r>
              <a:rPr lang="en-US" sz="2400" kern="0" dirty="0"/>
              <a:t> → hypervisor accesses memory as if the request originates from a virtualized guest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 memory instruction formats for hypervisor </a:t>
            </a:r>
            <a:r>
              <a:rPr lang="en-US" dirty="0">
                <a:solidFill>
                  <a:srgbClr val="D883FF"/>
                </a:solidFill>
              </a:rPr>
              <a:t>loads</a:t>
            </a:r>
            <a:r>
              <a:rPr lang="en-US" dirty="0"/>
              <a:t> &amp; </a:t>
            </a:r>
            <a:r>
              <a:rPr lang="en-US" dirty="0">
                <a:solidFill>
                  <a:srgbClr val="D883FF"/>
                </a:solidFill>
              </a:rPr>
              <a:t>stores</a:t>
            </a:r>
          </a:p>
        </p:txBody>
      </p:sp>
    </p:spTree>
    <p:extLst>
      <p:ext uri="{BB962C8B-B14F-4D97-AF65-F5344CB8AC3E}">
        <p14:creationId xmlns:p14="http://schemas.microsoft.com/office/powerpoint/2010/main" val="185118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9B50-0B55-4F46-823C-71E39E9E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Methodology: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0D40-70BD-BA48-86D4-B44A5BEE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Public Tests</a:t>
            </a:r>
            <a:r>
              <a:rPr lang="en-US" dirty="0"/>
              <a:t> for H extension</a:t>
            </a:r>
          </a:p>
          <a:p>
            <a:pPr marL="457200" lvl="1" indent="0">
              <a:buNone/>
            </a:pPr>
            <a:endParaRPr lang="en-US" b="1" dirty="0"/>
          </a:p>
          <a:p>
            <a:endParaRPr lang="en-US" dirty="0">
              <a:solidFill>
                <a:srgbClr val="D883FF"/>
              </a:solidFill>
            </a:endParaRPr>
          </a:p>
          <a:p>
            <a:endParaRPr lang="en-US" dirty="0">
              <a:solidFill>
                <a:srgbClr val="D883FF"/>
              </a:solidFill>
            </a:endParaRPr>
          </a:p>
          <a:p>
            <a:endParaRPr lang="en-US" dirty="0">
              <a:solidFill>
                <a:srgbClr val="D883FF"/>
              </a:solidFill>
            </a:endParaRPr>
          </a:p>
          <a:p>
            <a:endParaRPr lang="en-US" dirty="0">
              <a:solidFill>
                <a:srgbClr val="D883F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9F9EDFF-CFE3-9242-A566-392EDC8D4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70" y="2174419"/>
            <a:ext cx="3831473" cy="3110659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6AA2C04-73A5-EF4F-B4B0-AA6F87AD0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007" y="2174419"/>
            <a:ext cx="3780871" cy="1254581"/>
          </a:xfrm>
          <a:prstGeom prst="rect">
            <a:avLst/>
          </a:prstGeom>
        </p:spPr>
      </p:pic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A059983-7E6A-BE4E-80C2-AA985079F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441" y="2174419"/>
            <a:ext cx="3492446" cy="148237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2981E8-FD0D-AC45-9016-00A369406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441" y="3956053"/>
            <a:ext cx="3467908" cy="1371964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588AAE-0B61-5042-8DA7-0C3B0F190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007" y="3429000"/>
            <a:ext cx="3780871" cy="3162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ADB16A-6571-6B4C-A725-F7C7666E730C}"/>
              </a:ext>
            </a:extLst>
          </p:cNvPr>
          <p:cNvSpPr txBox="1"/>
          <p:nvPr/>
        </p:nvSpPr>
        <p:spPr>
          <a:xfrm>
            <a:off x="4740389" y="1705710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Exceptions &amp; HLV/HSV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8E4C5-3E01-2D4E-BCC1-AE10BE371566}"/>
              </a:ext>
            </a:extLst>
          </p:cNvPr>
          <p:cNvSpPr txBox="1"/>
          <p:nvPr/>
        </p:nvSpPr>
        <p:spPr>
          <a:xfrm>
            <a:off x="8458003" y="1712754"/>
            <a:ext cx="323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Two-Stage Translation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11B94-FF85-7845-AB72-5DBB7756611F}"/>
              </a:ext>
            </a:extLst>
          </p:cNvPr>
          <p:cNvSpPr txBox="1"/>
          <p:nvPr/>
        </p:nvSpPr>
        <p:spPr>
          <a:xfrm>
            <a:off x="1745179" y="1705710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Registers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3005601-2CE1-C4DA-F622-A2D6E66FA2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6356"/>
          <a:stretch/>
        </p:blipFill>
        <p:spPr>
          <a:xfrm>
            <a:off x="4476005" y="4831504"/>
            <a:ext cx="3780871" cy="45719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24F616B-0655-60D9-49DC-BF98E761BF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6356"/>
          <a:stretch/>
        </p:blipFill>
        <p:spPr>
          <a:xfrm>
            <a:off x="4476006" y="4792154"/>
            <a:ext cx="3780871" cy="45719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A9CCA1-2507-5247-8A99-0C2BEF23F9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6356"/>
          <a:stretch/>
        </p:blipFill>
        <p:spPr>
          <a:xfrm>
            <a:off x="4476005" y="4852875"/>
            <a:ext cx="3780871" cy="45719"/>
          </a:xfrm>
          <a:prstGeom prst="rect">
            <a:avLst/>
          </a:prstGeom>
        </p:spPr>
      </p:pic>
      <p:pic>
        <p:nvPicPr>
          <p:cNvPr id="16" name="Picture 1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4182789-D571-8B55-1178-CF218B83EB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6356"/>
          <a:stretch/>
        </p:blipFill>
        <p:spPr>
          <a:xfrm>
            <a:off x="4476004" y="6398781"/>
            <a:ext cx="3780871" cy="45719"/>
          </a:xfrm>
          <a:prstGeom prst="rect">
            <a:avLst/>
          </a:prstGeom>
        </p:spPr>
      </p:pic>
      <p:pic>
        <p:nvPicPr>
          <p:cNvPr id="17" name="Picture 1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D0CFD8F-C790-A2E5-0E2B-5F3FF4563D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6356"/>
          <a:stretch/>
        </p:blipFill>
        <p:spPr>
          <a:xfrm>
            <a:off x="4476004" y="6433042"/>
            <a:ext cx="3780871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124C-F155-A042-9A9A-325C43CE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gem5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962B-EC77-4B40-B057-585F16F0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l-GR" dirty="0" err="1">
                <a:solidFill>
                  <a:srgbClr val="D883FF"/>
                </a:solidFill>
              </a:rPr>
              <a:t>ge</a:t>
            </a:r>
            <a:r>
              <a:rPr lang="en-US" dirty="0">
                <a:solidFill>
                  <a:srgbClr val="D883FF"/>
                </a:solidFill>
              </a:rPr>
              <a:t>m5 </a:t>
            </a:r>
            <a:r>
              <a:rPr lang="en-US" dirty="0"/>
              <a:t>is a state-of-the-art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rgbClr val="D883FF"/>
                </a:solidFill>
              </a:rPr>
              <a:t>microarchitectural simulator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Utilized in academia and industry (AMD, Arm)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Simulates many ISAs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like Arm, x86 and RISC-V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Simulations without OS (</a:t>
            </a:r>
            <a:r>
              <a:rPr lang="en-US" dirty="0" err="1"/>
              <a:t>Syscall</a:t>
            </a:r>
            <a:r>
              <a:rPr lang="en-US" dirty="0"/>
              <a:t> Emulation) and with OS (Full System)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Many configurable hardware components like </a:t>
            </a:r>
          </a:p>
          <a:p>
            <a:pPr lvl="2" algn="just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CPU models (In Order, Out of Order)</a:t>
            </a:r>
          </a:p>
          <a:p>
            <a:pPr lvl="2" algn="just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Caches (capacity, associativity, topologies)</a:t>
            </a:r>
          </a:p>
          <a:p>
            <a:pPr lvl="2" algn="just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Peripherals (UART, Network Adapter)</a:t>
            </a:r>
          </a:p>
          <a:p>
            <a:pPr lvl="2" algn="just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DRAM</a:t>
            </a: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600F7D0-3A53-634F-B977-B0CB148D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569" y="3991962"/>
            <a:ext cx="1777591" cy="19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57A9-82B4-8445-9CA9-1AE9132C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Methodology: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C9D5-EDB0-3544-BC3C-23168351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</a:t>
            </a:r>
            <a:r>
              <a:rPr lang="en-US" dirty="0">
                <a:solidFill>
                  <a:srgbClr val="D883FF"/>
                </a:solidFill>
              </a:rPr>
              <a:t>hypervisor</a:t>
            </a:r>
            <a:r>
              <a:rPr lang="en-US" dirty="0"/>
              <a:t> and a </a:t>
            </a:r>
            <a:r>
              <a:rPr lang="en-US" dirty="0">
                <a:solidFill>
                  <a:srgbClr val="D883FF"/>
                </a:solidFill>
              </a:rPr>
              <a:t>guest VM</a:t>
            </a:r>
          </a:p>
          <a:p>
            <a:pPr lvl="1"/>
            <a:r>
              <a:rPr lang="en-US" dirty="0"/>
              <a:t>If the guest VM’s OS boots up and can execute programs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we gain strong confidence in the correctness of our implementation</a:t>
            </a:r>
          </a:p>
          <a:p>
            <a:pPr lvl="1"/>
            <a:endParaRPr lang="en-US" dirty="0"/>
          </a:p>
          <a:p>
            <a:r>
              <a:rPr lang="en-US" dirty="0"/>
              <a:t>We choose to run </a:t>
            </a:r>
            <a:r>
              <a:rPr lang="en-US" dirty="0" err="1">
                <a:solidFill>
                  <a:srgbClr val="D883FF"/>
                </a:solidFill>
              </a:rPr>
              <a:t>Xvisor</a:t>
            </a:r>
            <a:r>
              <a:rPr lang="en-US" dirty="0"/>
              <a:t> (a type-1 or </a:t>
            </a:r>
            <a:r>
              <a:rPr lang="en-US" dirty="0" err="1"/>
              <a:t>baremetal</a:t>
            </a:r>
            <a:r>
              <a:rPr lang="en-US" dirty="0"/>
              <a:t> hypervisor)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72BD80-C49E-F3C2-35E4-A2E609C66C32}"/>
              </a:ext>
            </a:extLst>
          </p:cNvPr>
          <p:cNvGrpSpPr/>
          <p:nvPr/>
        </p:nvGrpSpPr>
        <p:grpSpPr>
          <a:xfrm>
            <a:off x="4513282" y="3877887"/>
            <a:ext cx="2537514" cy="2680853"/>
            <a:chOff x="4865821" y="4574755"/>
            <a:chExt cx="1823291" cy="2253145"/>
          </a:xfrm>
        </p:grpSpPr>
        <p:pic>
          <p:nvPicPr>
            <p:cNvPr id="5" name="Picture 4" descr="A cartoon lion with various computer devices&#10;&#10;Description automatically generated">
              <a:extLst>
                <a:ext uri="{FF2B5EF4-FFF2-40B4-BE49-F238E27FC236}">
                  <a16:creationId xmlns:a16="http://schemas.microsoft.com/office/drawing/2014/main" id="{C566645F-0041-673C-7AE7-26154FEC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192" y="4574755"/>
              <a:ext cx="1606550" cy="1905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FDBDC7-0074-AC61-4928-FDBD7E0E3EE0}"/>
                </a:ext>
              </a:extLst>
            </p:cNvPr>
            <p:cNvSpPr txBox="1"/>
            <p:nvPr/>
          </p:nvSpPr>
          <p:spPr>
            <a:xfrm>
              <a:off x="4865821" y="6479755"/>
              <a:ext cx="1823291" cy="348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0" u="none" strike="noStrike" dirty="0" err="1">
                  <a:solidFill>
                    <a:srgbClr val="555555"/>
                  </a:solidFill>
                  <a:effectLst/>
                  <a:latin typeface="Arial" panose="020B0604020202020204" pitchFamily="34" charset="0"/>
                </a:rPr>
                <a:t>Xvisor</a:t>
              </a:r>
              <a:r>
                <a:rPr lang="en-US" b="1" i="0" u="none" strike="noStrike" dirty="0">
                  <a:solidFill>
                    <a:srgbClr val="555555"/>
                  </a:solidFill>
                  <a:effectLst/>
                  <a:latin typeface="Arial" panose="020B0604020202020204" pitchFamily="34" charset="0"/>
                </a:rPr>
                <a:t> Mascot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E936-97F2-A44B-B4FC-366C7C2D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Methodology: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93191-809F-AE3C-D1BF-712E736E8AFF}"/>
              </a:ext>
            </a:extLst>
          </p:cNvPr>
          <p:cNvSpPr txBox="1"/>
          <p:nvPr/>
        </p:nvSpPr>
        <p:spPr>
          <a:xfrm>
            <a:off x="560717" y="1316330"/>
            <a:ext cx="61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  <a:hlinkClick r:id="rId3"/>
              </a:rPr>
              <a:t>Xvisor boot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3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B414-8169-2040-AB46-3D557AAA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1BE-FD81-A44C-99F6-501A264C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 results from nine benchmarks from </a:t>
            </a:r>
            <a:r>
              <a:rPr lang="en-US" dirty="0" err="1">
                <a:solidFill>
                  <a:srgbClr val="D883FF"/>
                </a:solidFill>
              </a:rPr>
              <a:t>MiBench</a:t>
            </a:r>
            <a:r>
              <a:rPr lang="en-US" dirty="0">
                <a:solidFill>
                  <a:srgbClr val="D883FF"/>
                </a:solidFill>
              </a:rPr>
              <a:t> Suite</a:t>
            </a:r>
          </a:p>
          <a:p>
            <a:r>
              <a:rPr lang="en-US" dirty="0"/>
              <a:t>The programs’ full-system execution is simulated in gem5</a:t>
            </a:r>
          </a:p>
          <a:p>
            <a:pPr lvl="1"/>
            <a:r>
              <a:rPr lang="en-US" dirty="0"/>
              <a:t>Natively (no virtualization)</a:t>
            </a:r>
          </a:p>
          <a:p>
            <a:pPr lvl="1"/>
            <a:r>
              <a:rPr lang="en-US" dirty="0"/>
              <a:t>In a VM (virtualized environment)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examine the following three types of simulation overheads</a:t>
            </a:r>
          </a:p>
          <a:p>
            <a:pPr lvl="1"/>
            <a:r>
              <a:rPr lang="en-US" dirty="0">
                <a:solidFill>
                  <a:srgbClr val="D883FF"/>
                </a:solidFill>
              </a:rPr>
              <a:t>Simulation Time </a:t>
            </a:r>
            <a:r>
              <a:rPr lang="en-US" dirty="0"/>
              <a:t>overhead</a:t>
            </a:r>
          </a:p>
          <a:p>
            <a:pPr lvl="1"/>
            <a:r>
              <a:rPr lang="en-US" dirty="0">
                <a:solidFill>
                  <a:srgbClr val="D883FF"/>
                </a:solidFill>
              </a:rPr>
              <a:t>Instruction</a:t>
            </a:r>
            <a:r>
              <a:rPr lang="en-US" dirty="0"/>
              <a:t> overhead</a:t>
            </a:r>
          </a:p>
          <a:p>
            <a:pPr lvl="1"/>
            <a:r>
              <a:rPr lang="en-US" dirty="0">
                <a:solidFill>
                  <a:srgbClr val="D883FF"/>
                </a:solidFill>
              </a:rPr>
              <a:t>Exception Handling </a:t>
            </a:r>
            <a:r>
              <a:rPr lang="en-US" dirty="0"/>
              <a:t>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A295-06FD-E94A-8FBA-5F560041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Time Overhead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1E5C6-EDDF-BB4A-A7DF-427511E948CD}"/>
              </a:ext>
            </a:extLst>
          </p:cNvPr>
          <p:cNvSpPr txBox="1"/>
          <p:nvPr/>
        </p:nvSpPr>
        <p:spPr>
          <a:xfrm>
            <a:off x="7366001" y="5763768"/>
            <a:ext cx="4544452" cy="510778"/>
          </a:xfrm>
          <a:prstGeom prst="roundRect">
            <a:avLst/>
          </a:prstGeom>
          <a:solidFill>
            <a:srgbClr val="D883FF"/>
          </a:solidFill>
          <a:ln>
            <a:solidFill>
              <a:srgbClr val="D883FF"/>
            </a:solidFill>
          </a:ln>
          <a:effectLst>
            <a:glow rad="101600">
              <a:srgbClr val="521B93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~50% </a:t>
            </a:r>
            <a:r>
              <a:rPr lang="en-US" sz="2400" b="1" dirty="0">
                <a:solidFill>
                  <a:schemeClr val="bg1"/>
                </a:solidFill>
              </a:rPr>
              <a:t>slowdown on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F4D64-43A1-5509-5565-40585FD4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23" y="1969063"/>
            <a:ext cx="7835754" cy="37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43D0-5A2A-8E48-BC1B-050D00B8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Instructions Overhead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C432A-6B9F-B545-BDB9-A54F394B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80" y="1967346"/>
            <a:ext cx="8173865" cy="3803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6F84AF-4AF8-8D49-B42E-2D87981E5CF9}"/>
              </a:ext>
            </a:extLst>
          </p:cNvPr>
          <p:cNvSpPr txBox="1"/>
          <p:nvPr/>
        </p:nvSpPr>
        <p:spPr>
          <a:xfrm>
            <a:off x="6564702" y="5802862"/>
            <a:ext cx="5400135" cy="510778"/>
          </a:xfrm>
          <a:prstGeom prst="roundRect">
            <a:avLst/>
          </a:prstGeom>
          <a:solidFill>
            <a:srgbClr val="D883FF"/>
          </a:solidFill>
          <a:ln>
            <a:solidFill>
              <a:srgbClr val="D883FF"/>
            </a:solidFill>
          </a:ln>
          <a:effectLst>
            <a:glow rad="101600">
              <a:srgbClr val="521B93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~5% more instructions on average</a:t>
            </a:r>
          </a:p>
        </p:txBody>
      </p:sp>
    </p:spTree>
    <p:extLst>
      <p:ext uri="{BB962C8B-B14F-4D97-AF65-F5344CB8AC3E}">
        <p14:creationId xmlns:p14="http://schemas.microsoft.com/office/powerpoint/2010/main" val="99748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40C9-13EB-5D4B-9039-43619316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Exceptions Overhead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2BAD6-D72D-A743-8298-D7C09DC5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4" y="2170545"/>
            <a:ext cx="5721976" cy="267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645E7-0216-AB43-9331-8B9324C16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2" y="2170545"/>
            <a:ext cx="5721976" cy="267870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9E952-2075-424F-9EA4-B97C8B10C32D}"/>
              </a:ext>
            </a:extLst>
          </p:cNvPr>
          <p:cNvGrpSpPr/>
          <p:nvPr/>
        </p:nvGrpSpPr>
        <p:grpSpPr>
          <a:xfrm>
            <a:off x="832206" y="5432990"/>
            <a:ext cx="10800837" cy="1107996"/>
            <a:chOff x="780835" y="5861368"/>
            <a:chExt cx="10800837" cy="110799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45A02F2-12D4-EA45-BA0E-783379011BAA}"/>
                </a:ext>
              </a:extLst>
            </p:cNvPr>
            <p:cNvSpPr/>
            <p:nvPr/>
          </p:nvSpPr>
          <p:spPr>
            <a:xfrm>
              <a:off x="780835" y="5861368"/>
              <a:ext cx="10800837" cy="897774"/>
            </a:xfrm>
            <a:prstGeom prst="roundRect">
              <a:avLst/>
            </a:prstGeom>
            <a:solidFill>
              <a:srgbClr val="702FA0">
                <a:alpha val="53284"/>
              </a:srgbClr>
            </a:solidFill>
            <a:ln>
              <a:solidFill>
                <a:srgbClr val="521B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3CD886-144D-9642-9723-5F7914C69841}"/>
                </a:ext>
              </a:extLst>
            </p:cNvPr>
            <p:cNvSpPr txBox="1"/>
            <p:nvPr/>
          </p:nvSpPr>
          <p:spPr>
            <a:xfrm>
              <a:off x="969471" y="5861368"/>
              <a:ext cx="10612201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Exceptions handled in S in native execution and in VS during guest execution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 are equivalent</a:t>
              </a:r>
            </a:p>
            <a:p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B0C2888-74AA-23AF-CD77-30BF08187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008" y="2092707"/>
            <a:ext cx="5724144" cy="27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128D-7771-A454-9D0E-CEBE27A7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F232-0DCD-343F-C51D-AC6B78AE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 extension implementation in gem5 is functional and stable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It will be merged in some next version of gem5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Work</a:t>
            </a:r>
          </a:p>
          <a:p>
            <a:pPr lvl="1"/>
            <a:r>
              <a:rPr lang="en-US" dirty="0"/>
              <a:t>Support all simulated CPU types of gem5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 various other hypervisors (e.g. type-2 hypervisor like </a:t>
            </a:r>
            <a:r>
              <a:rPr lang="en-US" dirty="0">
                <a:solidFill>
                  <a:srgbClr val="D883FF"/>
                </a:solidFill>
              </a:rPr>
              <a:t>KVM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further validates our implementation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Evaluate performance tradeoffs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 comprehensive microarchitectural design space exploration for </a:t>
            </a:r>
            <a:r>
              <a:rPr lang="en-US" dirty="0">
                <a:solidFill>
                  <a:srgbClr val="D883FF"/>
                </a:solidFill>
              </a:rPr>
              <a:t>cloud</a:t>
            </a:r>
            <a:r>
              <a:rPr lang="en-US" dirty="0"/>
              <a:t> deployments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7CC4-258B-836F-9DE6-942ED169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6646"/>
            <a:ext cx="12192000" cy="21493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96FF"/>
                </a:solidFill>
              </a:rPr>
              <a:t>Thank you!</a:t>
            </a:r>
            <a:br>
              <a:rPr lang="en-US" sz="4800" dirty="0">
                <a:solidFill>
                  <a:srgbClr val="0096FF"/>
                </a:solidFill>
              </a:rPr>
            </a:br>
            <a:r>
              <a:rPr lang="en-US" sz="4800" dirty="0">
                <a:solidFill>
                  <a:srgbClr val="0096FF"/>
                </a:solidFill>
              </a:rPr>
              <a:t>Questions?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3AFA78-FCF4-832D-57D4-D4A1ABA0305D}"/>
              </a:ext>
            </a:extLst>
          </p:cNvPr>
          <p:cNvSpPr txBox="1">
            <a:spLocks/>
          </p:cNvSpPr>
          <p:nvPr/>
        </p:nvSpPr>
        <p:spPr>
          <a:xfrm>
            <a:off x="-65988" y="5816261"/>
            <a:ext cx="12192000" cy="50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Ubuntu Light"/>
                <a:ea typeface="+mn-ea"/>
                <a:cs typeface="+mn-cs"/>
              </a:rPr>
              <a:t>University of Athens, Greece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F202D-79A4-D0ED-4618-B7A0B8F8AB34}"/>
              </a:ext>
            </a:extLst>
          </p:cNvPr>
          <p:cNvSpPr txBox="1"/>
          <p:nvPr/>
        </p:nvSpPr>
        <p:spPr>
          <a:xfrm>
            <a:off x="1895184" y="4278010"/>
            <a:ext cx="4078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7030A0"/>
                </a:solidFill>
              </a:rPr>
              <a:t>George-Marios Fragkoulis</a:t>
            </a:r>
            <a:br>
              <a:rPr lang="en-US" sz="2600" b="1" dirty="0">
                <a:solidFill>
                  <a:srgbClr val="7030A0"/>
                </a:solidFill>
              </a:rPr>
            </a:br>
            <a:r>
              <a:rPr lang="en-US" sz="1050" b="1" dirty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z="2600" b="1" dirty="0">
                <a:solidFill>
                  <a:srgbClr val="7030A0"/>
                </a:solidFill>
              </a:rPr>
              <a:t>George Papadimitriou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03333-8704-EFB2-6D41-AF712455822B}"/>
              </a:ext>
            </a:extLst>
          </p:cNvPr>
          <p:cNvSpPr txBox="1"/>
          <p:nvPr/>
        </p:nvSpPr>
        <p:spPr>
          <a:xfrm>
            <a:off x="6899271" y="4301093"/>
            <a:ext cx="324424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7030A0"/>
                </a:solidFill>
              </a:rPr>
              <a:t>Nikos </a:t>
            </a:r>
            <a:r>
              <a:rPr lang="en-US" sz="2600" b="1" dirty="0" err="1">
                <a:solidFill>
                  <a:srgbClr val="7030A0"/>
                </a:solidFill>
              </a:rPr>
              <a:t>Karystinos</a:t>
            </a:r>
            <a:endParaRPr lang="en-US" sz="2600" b="1" dirty="0">
              <a:solidFill>
                <a:srgbClr val="7030A0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</a:t>
            </a:r>
            <a:br>
              <a:rPr lang="en-US" sz="2600" b="1" dirty="0">
                <a:solidFill>
                  <a:srgbClr val="7030A0"/>
                </a:solidFill>
              </a:rPr>
            </a:br>
            <a:r>
              <a:rPr lang="en-US" sz="2600" b="1" dirty="0">
                <a:solidFill>
                  <a:srgbClr val="7030A0"/>
                </a:solidFill>
              </a:rPr>
              <a:t>Dimitris </a:t>
            </a:r>
            <a:r>
              <a:rPr lang="en-US" sz="2600" b="1" dirty="0" err="1">
                <a:solidFill>
                  <a:srgbClr val="7030A0"/>
                </a:solidFill>
              </a:rPr>
              <a:t>Gizopoulos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DA5C8-BC26-53F7-9D6D-F7B29CCA1BFC}"/>
              </a:ext>
            </a:extLst>
          </p:cNvPr>
          <p:cNvSpPr txBox="1"/>
          <p:nvPr/>
        </p:nvSpPr>
        <p:spPr>
          <a:xfrm>
            <a:off x="4938508" y="6287878"/>
            <a:ext cx="2314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2800" u="none" strike="noStrike" dirty="0">
                <a:solidFill>
                  <a:srgbClr val="702FA0"/>
                </a:solidFill>
                <a:effectLst/>
                <a:latin typeface="+mj-lt"/>
              </a:rPr>
              <a:t>CARRV 2024</a:t>
            </a:r>
            <a:endParaRPr lang="en-US" sz="2400" u="none" strike="noStrike" dirty="0">
              <a:solidFill>
                <a:srgbClr val="702FA0"/>
              </a:solidFill>
              <a:effectLst/>
              <a:latin typeface="+mj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A31010B-7EF2-0FE6-F64A-A02CBBBA8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2550" y="5663861"/>
            <a:ext cx="809622" cy="539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4BBBF-A9FC-B2AE-6479-6FF1BBF1A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677" y="5405596"/>
            <a:ext cx="1055781" cy="1056278"/>
          </a:xfrm>
          <a:prstGeom prst="rect">
            <a:avLst/>
          </a:prstGeom>
        </p:spPr>
      </p:pic>
      <p:pic>
        <p:nvPicPr>
          <p:cNvPr id="13" name="Google Shape;43;p18">
            <a:extLst>
              <a:ext uri="{FF2B5EF4-FFF2-40B4-BE49-F238E27FC236}">
                <a16:creationId xmlns:a16="http://schemas.microsoft.com/office/drawing/2014/main" id="{0917151C-16BD-93EA-A10F-45D660A6879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9872" y="355285"/>
            <a:ext cx="3310360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C98312-CEBC-DC59-7B99-D59A19BDA4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905" y="435794"/>
            <a:ext cx="2224799" cy="589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9910D-394D-7DBD-956F-02DE067C8CE4}"/>
              </a:ext>
            </a:extLst>
          </p:cNvPr>
          <p:cNvSpPr txBox="1"/>
          <p:nvPr/>
        </p:nvSpPr>
        <p:spPr>
          <a:xfrm>
            <a:off x="9411282" y="6356009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96FF"/>
                </a:solidFill>
              </a:rPr>
              <a:t>Sunday, 3 November</a:t>
            </a: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FDEC2BE-48B8-63A4-2453-C912739CF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67" y="5201587"/>
            <a:ext cx="1656413" cy="16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8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B7A4-1C82-794E-9B91-D5F170D3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RISC-V in gem5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E349-726B-6D48-B6AA-C4C53486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9" y="1197033"/>
            <a:ext cx="11648902" cy="56609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/>
              <a:t>[CARRV 2017] </a:t>
            </a:r>
            <a:r>
              <a:rPr lang="en-US" sz="2400" dirty="0"/>
              <a:t>RV64G ISA implemented (base instruction set)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Alec </a:t>
            </a:r>
            <a:r>
              <a:rPr lang="en-US" sz="2000" dirty="0" err="1"/>
              <a:t>Roelke</a:t>
            </a:r>
            <a:r>
              <a:rPr lang="en-US" sz="2000" dirty="0"/>
              <a:t>, Mircea R. Stan (University of Virginia)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b="1" dirty="0"/>
              <a:t>[</a:t>
            </a:r>
            <a:r>
              <a:rPr lang="en-US" sz="2400" b="1" dirty="0"/>
              <a:t>CARRV 2021] </a:t>
            </a:r>
            <a:r>
              <a:rPr lang="en-US" sz="2400" dirty="0"/>
              <a:t>RISC-V FS simulation support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Peter Yuen Ho </a:t>
            </a:r>
            <a:r>
              <a:rPr lang="en-US" sz="2000" dirty="0" err="1"/>
              <a:t>Hin</a:t>
            </a:r>
            <a:r>
              <a:rPr lang="en-US" sz="2000" dirty="0"/>
              <a:t>, Liao </a:t>
            </a:r>
            <a:r>
              <a:rPr lang="en-US" sz="2000" dirty="0" err="1"/>
              <a:t>Xiongfei</a:t>
            </a:r>
            <a:r>
              <a:rPr lang="en-US" sz="2000" dirty="0"/>
              <a:t>, et. al. (Huawei)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Extensions relevant to cloud-computing</a:t>
            </a:r>
          </a:p>
          <a:p>
            <a:r>
              <a:rPr lang="en-US" sz="2400" b="1" dirty="0"/>
              <a:t>[2022]  </a:t>
            </a:r>
            <a:r>
              <a:rPr lang="en-US" sz="2400" dirty="0"/>
              <a:t>Bit Manipulation </a:t>
            </a:r>
            <a:r>
              <a:rPr lang="en-US" sz="2400" i="1" dirty="0"/>
              <a:t>(</a:t>
            </a:r>
            <a:r>
              <a:rPr lang="en-US" sz="2400" i="1" dirty="0" err="1"/>
              <a:t>Zb</a:t>
            </a:r>
            <a:r>
              <a:rPr lang="en-US" sz="2400" i="1" dirty="0"/>
              <a:t>)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 err="1"/>
              <a:t>Jerin</a:t>
            </a:r>
            <a:r>
              <a:rPr lang="en-US" sz="2000" dirty="0"/>
              <a:t> Joy</a:t>
            </a:r>
          </a:p>
          <a:p>
            <a:r>
              <a:rPr lang="en-US" sz="2400" b="1" dirty="0"/>
              <a:t>[2023]  </a:t>
            </a:r>
            <a:r>
              <a:rPr lang="en-US" sz="2400" dirty="0"/>
              <a:t>Cryptography </a:t>
            </a:r>
            <a:r>
              <a:rPr lang="en-US" sz="2400" i="1" dirty="0"/>
              <a:t>(</a:t>
            </a:r>
            <a:r>
              <a:rPr lang="en-US" sz="2400" i="1" dirty="0" err="1"/>
              <a:t>Zk</a:t>
            </a:r>
            <a:r>
              <a:rPr lang="en-US" sz="2400" i="1" dirty="0"/>
              <a:t>)</a:t>
            </a:r>
            <a:br>
              <a:rPr lang="en-US" i="1" dirty="0"/>
            </a:br>
            <a:r>
              <a:rPr lang="en-US" dirty="0"/>
              <a:t>	</a:t>
            </a:r>
            <a:r>
              <a:rPr lang="en-US" sz="2000" dirty="0"/>
              <a:t>Roger Chang</a:t>
            </a:r>
            <a:endParaRPr lang="en-US" sz="2400" dirty="0"/>
          </a:p>
          <a:p>
            <a:r>
              <a:rPr lang="en-US" sz="2400" b="1" dirty="0"/>
              <a:t>[2023]  </a:t>
            </a:r>
            <a:r>
              <a:rPr lang="en-US" sz="2400" dirty="0"/>
              <a:t>Vector </a:t>
            </a:r>
            <a:r>
              <a:rPr lang="en-US" sz="2400" i="1" dirty="0"/>
              <a:t>(</a:t>
            </a:r>
            <a:r>
              <a:rPr lang="en-US" sz="2400" i="1" dirty="0" err="1"/>
              <a:t>Zv</a:t>
            </a:r>
            <a:r>
              <a:rPr lang="en-US" sz="2400" i="1" dirty="0"/>
              <a:t>)</a:t>
            </a:r>
            <a:br>
              <a:rPr lang="en-US" i="1" dirty="0"/>
            </a:br>
            <a:r>
              <a:rPr lang="en-US" dirty="0"/>
              <a:t>	</a:t>
            </a:r>
            <a:r>
              <a:rPr lang="en-US" sz="2000" dirty="0" err="1"/>
              <a:t>Adrià</a:t>
            </a:r>
            <a:r>
              <a:rPr lang="en-US" sz="2000" dirty="0"/>
              <a:t> </a:t>
            </a:r>
            <a:r>
              <a:rPr lang="en-US" sz="2000" dirty="0" err="1"/>
              <a:t>Armejach</a:t>
            </a:r>
            <a:r>
              <a:rPr lang="en-US" sz="2000" dirty="0"/>
              <a:t>, Xuan Hu, </a:t>
            </a:r>
            <a:r>
              <a:rPr lang="en-US" sz="2000" dirty="0" err="1"/>
              <a:t>Jerin</a:t>
            </a:r>
            <a:r>
              <a:rPr lang="en-US" sz="2000" dirty="0"/>
              <a:t> Joy, Roger Chang, </a:t>
            </a:r>
            <a:r>
              <a:rPr lang="en-US" sz="2000" dirty="0" err="1"/>
              <a:t>Hoa</a:t>
            </a:r>
            <a:r>
              <a:rPr lang="en-US" sz="2000" dirty="0"/>
              <a:t> Nguyen and others 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09E80F-C947-6347-A371-7FD7AE94C51F}"/>
              </a:ext>
            </a:extLst>
          </p:cNvPr>
          <p:cNvSpPr/>
          <p:nvPr/>
        </p:nvSpPr>
        <p:spPr>
          <a:xfrm>
            <a:off x="7283796" y="4395584"/>
            <a:ext cx="4636655" cy="17373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missing piece: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 (hypervisor) extension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Cannot run guest VMs efficiently without this!!!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515BD-333F-66C1-6CC6-7343DE9C0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52" y="4573039"/>
            <a:ext cx="1381800" cy="13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1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2D23-4F38-9B4A-A093-38DA4DD7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774"/>
          </a:xfrm>
        </p:spPr>
        <p:txBody>
          <a:bodyPr/>
          <a:lstStyle/>
          <a:p>
            <a:r>
              <a:rPr lang="en-US" dirty="0"/>
              <a:t>Background: RISC-V Hypervisor (H)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F382-8A45-6544-A51E-54167FE25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9" y="1197032"/>
            <a:ext cx="11648902" cy="5660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883FF"/>
                </a:solidFill>
              </a:rPr>
              <a:t>H extension </a:t>
            </a:r>
            <a:r>
              <a:rPr lang="en-US" dirty="0">
                <a:solidFill>
                  <a:srgbClr val="000000"/>
                </a:solidFill>
                <a:effectLst/>
              </a:rPr>
              <a:t>supports the efficient hosting of a </a:t>
            </a:r>
            <a:r>
              <a:rPr lang="en-US" dirty="0">
                <a:solidFill>
                  <a:srgbClr val="D883FF"/>
                </a:solidFill>
                <a:effectLst/>
              </a:rPr>
              <a:t>guest OS</a:t>
            </a:r>
          </a:p>
          <a:p>
            <a:pPr lvl="1">
              <a:spcAft>
                <a:spcPts val="1000"/>
              </a:spcAft>
            </a:pPr>
            <a:r>
              <a:rPr lang="en-US" dirty="0">
                <a:effectLst/>
              </a:rPr>
              <a:t>Virtualizes the supervisor-level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Registers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26 new CSRs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Ubuntu" panose="020B0504030602030204" pitchFamily="34" charset="0"/>
              </a:rPr>
              <a:t>Interrupts &amp; Exceptions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9 new exception codes (4 new interrupts + 5 new exceptions)</a:t>
            </a:r>
            <a:endParaRPr lang="en-US" i="1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Two-stage Translation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G-stage Walking for guest physical to host physical translation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Hypervisor Instructions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i="1" dirty="0"/>
              <a:t>20 new instructions including memory fences and special memory instructions for hypervisor</a:t>
            </a:r>
            <a:endParaRPr lang="en-US" sz="2000" i="1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A252A-878A-3444-9B7E-23EFBC77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561" y="1197032"/>
            <a:ext cx="1736947" cy="13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D45D2D-D92D-A746-8392-EBE92F4FA7D0}"/>
              </a:ext>
            </a:extLst>
          </p:cNvPr>
          <p:cNvCxnSpPr>
            <a:cxnSpLocks/>
          </p:cNvCxnSpPr>
          <p:nvPr/>
        </p:nvCxnSpPr>
        <p:spPr>
          <a:xfrm flipV="1">
            <a:off x="8942832" y="2403219"/>
            <a:ext cx="0" cy="2953512"/>
          </a:xfrm>
          <a:prstGeom prst="straightConnector1">
            <a:avLst/>
          </a:prstGeom>
          <a:ln w="38100" cap="flat" cmpd="sng" algn="ctr">
            <a:solidFill>
              <a:srgbClr val="94165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D0ECE8-4017-4445-9040-DC6F4BC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RISC-V Hypervisor (H) Extension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DDA045-7AC9-3448-BC74-8351E03E97DA}"/>
              </a:ext>
            </a:extLst>
          </p:cNvPr>
          <p:cNvGrpSpPr/>
          <p:nvPr/>
        </p:nvGrpSpPr>
        <p:grpSpPr>
          <a:xfrm>
            <a:off x="861657" y="2399043"/>
            <a:ext cx="4826286" cy="2957688"/>
            <a:chOff x="2749302" y="2513074"/>
            <a:chExt cx="7002693" cy="33129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EEE5AA-0948-884C-AF69-EA4FC2073D0F}"/>
                </a:ext>
              </a:extLst>
            </p:cNvPr>
            <p:cNvGrpSpPr/>
            <p:nvPr/>
          </p:nvGrpSpPr>
          <p:grpSpPr>
            <a:xfrm>
              <a:off x="2749302" y="2513074"/>
              <a:ext cx="7002693" cy="3312920"/>
              <a:chOff x="3191205" y="2255452"/>
              <a:chExt cx="7002693" cy="331292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49E1138-F4CC-4947-BB6D-EA1D33CF3DA6}"/>
                  </a:ext>
                </a:extLst>
              </p:cNvPr>
              <p:cNvCxnSpPr/>
              <p:nvPr/>
            </p:nvCxnSpPr>
            <p:spPr>
              <a:xfrm flipV="1">
                <a:off x="3591499" y="2255452"/>
                <a:ext cx="0" cy="3305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959EBF-E867-7048-B7F3-D0BB5AD8B1B8}"/>
                  </a:ext>
                </a:extLst>
              </p:cNvPr>
              <p:cNvSpPr/>
              <p:nvPr/>
            </p:nvSpPr>
            <p:spPr>
              <a:xfrm>
                <a:off x="4606248" y="4979970"/>
                <a:ext cx="4168048" cy="4406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/>
                  <a:t>Firmware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C9828F-33CF-944A-AD68-A5730E24329B}"/>
                  </a:ext>
                </a:extLst>
              </p:cNvPr>
              <p:cNvSpPr/>
              <p:nvPr/>
            </p:nvSpPr>
            <p:spPr>
              <a:xfrm>
                <a:off x="4606248" y="3467307"/>
                <a:ext cx="4168048" cy="4406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/>
                  <a:t>OS</a:t>
                </a:r>
                <a:endParaRPr lang="en-GR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1407B-E1D6-AC45-9EAF-4678EDEE4610}"/>
                  </a:ext>
                </a:extLst>
              </p:cNvPr>
              <p:cNvSpPr/>
              <p:nvPr/>
            </p:nvSpPr>
            <p:spPr>
              <a:xfrm>
                <a:off x="4606248" y="2704681"/>
                <a:ext cx="4168048" cy="4406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/>
                  <a:t>User </a:t>
                </a:r>
                <a:r>
                  <a:rPr lang="en-GR" dirty="0"/>
                  <a:t>Space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F94626-1727-4945-A660-FD8B60D0FC37}"/>
                  </a:ext>
                </a:extLst>
              </p:cNvPr>
              <p:cNvSpPr txBox="1"/>
              <p:nvPr/>
            </p:nvSpPr>
            <p:spPr>
              <a:xfrm>
                <a:off x="8815548" y="5021917"/>
                <a:ext cx="551697" cy="413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i="1" dirty="0">
                    <a:latin typeface="Ubuntu" panose="020B0504030602030204" pitchFamily="34" charset="0"/>
                  </a:rPr>
                  <a:t>M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B66B7E-CF07-7047-861F-9330161C7C88}"/>
                  </a:ext>
                </a:extLst>
              </p:cNvPr>
              <p:cNvSpPr txBox="1"/>
              <p:nvPr/>
            </p:nvSpPr>
            <p:spPr>
              <a:xfrm>
                <a:off x="8956509" y="3462945"/>
                <a:ext cx="447034" cy="413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i="1">
                    <a:latin typeface="+mj-lt"/>
                  </a:rPr>
                  <a:t>S</a:t>
                </a:r>
                <a:endParaRPr lang="en-GR" i="1" dirty="0">
                  <a:latin typeface="+mj-lt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2D969EE-1A81-7A48-A87D-206EBAAFC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1498" y="5568372"/>
                <a:ext cx="6602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BFC19-F788-B241-8517-A4C8C02B4695}"/>
                  </a:ext>
                </a:extLst>
              </p:cNvPr>
              <p:cNvSpPr txBox="1"/>
              <p:nvPr/>
            </p:nvSpPr>
            <p:spPr>
              <a:xfrm>
                <a:off x="3204647" y="3533755"/>
                <a:ext cx="416797" cy="34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1400" b="1" dirty="0">
                    <a:latin typeface="+mj-lt"/>
                  </a:rPr>
                  <a:t>1</a:t>
                </a:r>
                <a:endParaRPr lang="en-GR" b="1" dirty="0">
                  <a:latin typeface="+mj-lt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E3E912-D88B-6241-BE4A-3E5FBDF51127}"/>
                  </a:ext>
                </a:extLst>
              </p:cNvPr>
              <p:cNvSpPr txBox="1"/>
              <p:nvPr/>
            </p:nvSpPr>
            <p:spPr>
              <a:xfrm>
                <a:off x="3206024" y="2824129"/>
                <a:ext cx="416797" cy="34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1400" b="1" dirty="0">
                    <a:latin typeface="+mj-lt"/>
                  </a:rPr>
                  <a:t>0</a:t>
                </a:r>
                <a:endParaRPr lang="en-GR" b="1" dirty="0">
                  <a:latin typeface="+mj-l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C6FA60-9EBE-6246-8B00-FF052A2AC3C9}"/>
                  </a:ext>
                </a:extLst>
              </p:cNvPr>
              <p:cNvSpPr txBox="1"/>
              <p:nvPr/>
            </p:nvSpPr>
            <p:spPr>
              <a:xfrm>
                <a:off x="3191205" y="5007962"/>
                <a:ext cx="416797" cy="34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1400" b="1" dirty="0">
                    <a:latin typeface="+mj-lt"/>
                  </a:rPr>
                  <a:t>3</a:t>
                </a:r>
                <a:endParaRPr lang="en-GR" b="1" dirty="0">
                  <a:latin typeface="+mj-lt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B580C6-C367-1F49-A0AB-A4AE4A1C1DE4}"/>
                </a:ext>
              </a:extLst>
            </p:cNvPr>
            <p:cNvSpPr txBox="1"/>
            <p:nvPr/>
          </p:nvSpPr>
          <p:spPr>
            <a:xfrm>
              <a:off x="8514606" y="2986270"/>
              <a:ext cx="495876" cy="413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i="1" dirty="0">
                  <a:latin typeface="+mj-lt"/>
                </a:rPr>
                <a:t>U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A967D5-992E-2A4D-A051-06EE8C698C90}"/>
              </a:ext>
            </a:extLst>
          </p:cNvPr>
          <p:cNvCxnSpPr/>
          <p:nvPr/>
        </p:nvCxnSpPr>
        <p:spPr>
          <a:xfrm flipV="1">
            <a:off x="6769728" y="2399043"/>
            <a:ext cx="0" cy="295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A456F5-9F26-D44C-BF18-A1996AC9C4A3}"/>
              </a:ext>
            </a:extLst>
          </p:cNvPr>
          <p:cNvSpPr/>
          <p:nvPr/>
        </p:nvSpPr>
        <p:spPr>
          <a:xfrm>
            <a:off x="7469098" y="4831421"/>
            <a:ext cx="2872637" cy="3934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R" dirty="0"/>
              <a:t>Firmware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F043E-9091-254F-86A7-42986092C5EC}"/>
              </a:ext>
            </a:extLst>
          </p:cNvPr>
          <p:cNvSpPr/>
          <p:nvPr/>
        </p:nvSpPr>
        <p:spPr>
          <a:xfrm>
            <a:off x="9023460" y="2795589"/>
            <a:ext cx="1323570" cy="3934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</a:t>
            </a:r>
            <a:r>
              <a:rPr lang="en-GR" sz="1200"/>
              <a:t>User </a:t>
            </a:r>
            <a:r>
              <a:rPr lang="en-GR" sz="1200" dirty="0"/>
              <a:t>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4389A-2716-6549-813A-215EA62C6AC7}"/>
              </a:ext>
            </a:extLst>
          </p:cNvPr>
          <p:cNvSpPr txBox="1"/>
          <p:nvPr/>
        </p:nvSpPr>
        <p:spPr>
          <a:xfrm>
            <a:off x="10370165" y="486887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i="1" dirty="0">
                <a:latin typeface="Ubuntu" panose="020B0504030602030204" pitchFamily="34" charset="0"/>
              </a:rPr>
              <a:t>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9BFD43-9A79-5546-933A-B6524C7B038F}"/>
              </a:ext>
            </a:extLst>
          </p:cNvPr>
          <p:cNvCxnSpPr>
            <a:cxnSpLocks/>
          </p:cNvCxnSpPr>
          <p:nvPr/>
        </p:nvCxnSpPr>
        <p:spPr>
          <a:xfrm>
            <a:off x="6769728" y="5356731"/>
            <a:ext cx="4550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CBE708-9394-1143-9DA9-08C472A25C5B}"/>
              </a:ext>
            </a:extLst>
          </p:cNvPr>
          <p:cNvSpPr txBox="1"/>
          <p:nvPr/>
        </p:nvSpPr>
        <p:spPr>
          <a:xfrm>
            <a:off x="6503108" y="354027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 b="1" dirty="0">
                <a:latin typeface="+mj-lt"/>
              </a:rPr>
              <a:t>1</a:t>
            </a:r>
            <a:endParaRPr lang="en-GR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B03E1F-B09B-114F-9FD3-2B5C446A7C6B}"/>
              </a:ext>
            </a:extLst>
          </p:cNvPr>
          <p:cNvSpPr txBox="1"/>
          <p:nvPr/>
        </p:nvSpPr>
        <p:spPr>
          <a:xfrm>
            <a:off x="6504057" y="290674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 b="1" dirty="0">
                <a:latin typeface="+mj-lt"/>
              </a:rPr>
              <a:t>0</a:t>
            </a:r>
            <a:endParaRPr lang="en-GR" b="1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7FAC8-AA2A-8848-9091-4CBF487C5046}"/>
              </a:ext>
            </a:extLst>
          </p:cNvPr>
          <p:cNvSpPr txBox="1"/>
          <p:nvPr/>
        </p:nvSpPr>
        <p:spPr>
          <a:xfrm>
            <a:off x="6493844" y="485641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 b="1" dirty="0">
                <a:latin typeface="+mj-lt"/>
              </a:rPr>
              <a:t>3</a:t>
            </a:r>
            <a:endParaRPr lang="en-GR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F39D2-75B1-6747-9493-599F2E05F0B6}"/>
              </a:ext>
            </a:extLst>
          </p:cNvPr>
          <p:cNvSpPr txBox="1"/>
          <p:nvPr/>
        </p:nvSpPr>
        <p:spPr>
          <a:xfrm>
            <a:off x="10467316" y="28215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i="1" dirty="0">
                <a:latin typeface="+mj-lt"/>
              </a:rPr>
              <a:t>U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FC2EBC-599A-3C42-9C90-1AF34D699180}"/>
              </a:ext>
            </a:extLst>
          </p:cNvPr>
          <p:cNvSpPr txBox="1"/>
          <p:nvPr/>
        </p:nvSpPr>
        <p:spPr>
          <a:xfrm>
            <a:off x="6493844" y="422287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2</a:t>
            </a:r>
            <a:endParaRPr lang="en-GR" b="1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8BF989-9101-A149-8142-C1BA29194D8A}"/>
              </a:ext>
            </a:extLst>
          </p:cNvPr>
          <p:cNvSpPr/>
          <p:nvPr/>
        </p:nvSpPr>
        <p:spPr>
          <a:xfrm>
            <a:off x="7470648" y="4161807"/>
            <a:ext cx="2872637" cy="3934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  <a:endParaRPr lang="en-G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F476B-DEB4-B746-BA27-B32A13CEEF64}"/>
              </a:ext>
            </a:extLst>
          </p:cNvPr>
          <p:cNvSpPr txBox="1"/>
          <p:nvPr/>
        </p:nvSpPr>
        <p:spPr>
          <a:xfrm>
            <a:off x="1705539" y="5713174"/>
            <a:ext cx="312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Without H-extension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620F8-5AE2-5A47-A844-135C861F74A3}"/>
              </a:ext>
            </a:extLst>
          </p:cNvPr>
          <p:cNvSpPr txBox="1"/>
          <p:nvPr/>
        </p:nvSpPr>
        <p:spPr>
          <a:xfrm>
            <a:off x="7635677" y="5713174"/>
            <a:ext cx="277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With H-extension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37D5A6-D60F-8E40-A083-14AB9C784A35}"/>
              </a:ext>
            </a:extLst>
          </p:cNvPr>
          <p:cNvSpPr txBox="1"/>
          <p:nvPr/>
        </p:nvSpPr>
        <p:spPr>
          <a:xfrm>
            <a:off x="10408005" y="418222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H</a:t>
            </a:r>
            <a:r>
              <a:rPr lang="en-GR" i="1">
                <a:latin typeface="+mj-lt"/>
              </a:rPr>
              <a:t>S</a:t>
            </a:r>
            <a:endParaRPr lang="en-GR" i="1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24B58-9ABF-1441-AFEC-AD2C6A016D01}"/>
              </a:ext>
            </a:extLst>
          </p:cNvPr>
          <p:cNvSpPr/>
          <p:nvPr/>
        </p:nvSpPr>
        <p:spPr>
          <a:xfrm>
            <a:off x="7451401" y="2805722"/>
            <a:ext cx="1419420" cy="3934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Guest </a:t>
            </a:r>
            <a:r>
              <a:rPr lang="en-GR" sz="1200"/>
              <a:t>User </a:t>
            </a:r>
            <a:r>
              <a:rPr lang="en-GR" sz="1200" dirty="0"/>
              <a:t>Space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743C75-4F01-EE4C-9097-2D5009C39256}"/>
              </a:ext>
            </a:extLst>
          </p:cNvPr>
          <p:cNvSpPr txBox="1"/>
          <p:nvPr/>
        </p:nvSpPr>
        <p:spPr>
          <a:xfrm>
            <a:off x="6865326" y="28196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V</a:t>
            </a:r>
            <a:r>
              <a:rPr lang="en-GR" i="1">
                <a:latin typeface="+mj-lt"/>
              </a:rPr>
              <a:t>U</a:t>
            </a:r>
            <a:endParaRPr lang="en-GR" i="1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748F6-A97E-4F45-B7FD-F20AAE08CC68}"/>
              </a:ext>
            </a:extLst>
          </p:cNvPr>
          <p:cNvSpPr/>
          <p:nvPr/>
        </p:nvSpPr>
        <p:spPr>
          <a:xfrm>
            <a:off x="7443952" y="3475336"/>
            <a:ext cx="1419420" cy="3934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Guest OS</a:t>
            </a:r>
            <a:endParaRPr lang="en-G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6B955-F8F4-3446-B277-158F5BEBFC2A}"/>
              </a:ext>
            </a:extLst>
          </p:cNvPr>
          <p:cNvSpPr txBox="1"/>
          <p:nvPr/>
        </p:nvSpPr>
        <p:spPr>
          <a:xfrm>
            <a:off x="6879141" y="34753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V</a:t>
            </a:r>
            <a:r>
              <a:rPr lang="en-GR" i="1">
                <a:latin typeface="+mj-lt"/>
              </a:rPr>
              <a:t>S</a:t>
            </a:r>
            <a:endParaRPr lang="en-GR" i="1" dirty="0">
              <a:latin typeface="+mj-l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35B0E8-5C52-B046-B27D-39C0895313DE}"/>
              </a:ext>
            </a:extLst>
          </p:cNvPr>
          <p:cNvGrpSpPr/>
          <p:nvPr/>
        </p:nvGrpSpPr>
        <p:grpSpPr>
          <a:xfrm>
            <a:off x="7102920" y="1766035"/>
            <a:ext cx="3798169" cy="650517"/>
            <a:chOff x="7102920" y="1766035"/>
            <a:chExt cx="3798169" cy="65051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238E86-E689-354C-8742-D72E37BCC08A}"/>
                </a:ext>
              </a:extLst>
            </p:cNvPr>
            <p:cNvSpPr txBox="1"/>
            <p:nvPr/>
          </p:nvSpPr>
          <p:spPr>
            <a:xfrm>
              <a:off x="7102920" y="1770221"/>
              <a:ext cx="1508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Virtualized</a:t>
              </a:r>
              <a:br>
                <a:rPr lang="en-US" dirty="0"/>
              </a:br>
              <a:r>
                <a:rPr lang="en-US" dirty="0"/>
                <a:t>Environment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93FB09-3C1D-ED4B-B14C-279F606925D9}"/>
                </a:ext>
              </a:extLst>
            </p:cNvPr>
            <p:cNvSpPr txBox="1"/>
            <p:nvPr/>
          </p:nvSpPr>
          <p:spPr>
            <a:xfrm>
              <a:off x="9129450" y="1766035"/>
              <a:ext cx="1771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Non-Virtualized</a:t>
              </a:r>
              <a:br>
                <a:rPr lang="en-US" dirty="0"/>
              </a:br>
              <a:r>
                <a:rPr lang="en-US" dirty="0"/>
                <a:t>Environment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D27660-7BE6-184B-81F5-3EF6249C6E95}"/>
              </a:ext>
            </a:extLst>
          </p:cNvPr>
          <p:cNvSpPr txBox="1"/>
          <p:nvPr/>
        </p:nvSpPr>
        <p:spPr>
          <a:xfrm>
            <a:off x="7482980" y="570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7" grpId="0"/>
      <p:bldP spid="28" grpId="0"/>
      <p:bldP spid="29" grpId="0"/>
      <p:bldP spid="19" grpId="0"/>
      <p:bldP spid="30" grpId="0"/>
      <p:bldP spid="31" grpId="0" animBg="1"/>
      <p:bldP spid="33" grpId="0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F14-0903-BF4C-8F04-71C438E3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6FF"/>
                </a:solidFill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47CF-67CF-2D42-B0E3-8BB1C6C2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We implement the </a:t>
            </a:r>
            <a:r>
              <a:rPr lang="en-US" dirty="0">
                <a:solidFill>
                  <a:srgbClr val="D883FF"/>
                </a:solidFill>
              </a:rPr>
              <a:t>H extension </a:t>
            </a:r>
            <a:r>
              <a:rPr lang="en-US" dirty="0"/>
              <a:t>into the latest </a:t>
            </a:r>
            <a:r>
              <a:rPr lang="en-US" dirty="0">
                <a:solidFill>
                  <a:srgbClr val="D883FF"/>
                </a:solidFill>
              </a:rPr>
              <a:t>gem5</a:t>
            </a:r>
            <a:r>
              <a:rPr lang="en-US" dirty="0"/>
              <a:t> (v24.0)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Pull request</a:t>
            </a:r>
            <a:r>
              <a:rPr lang="en-US" dirty="0"/>
              <a:t> is currently under review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We assess the functional correctness of our implementation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D883FF"/>
                </a:solidFill>
              </a:rPr>
              <a:t>H extension tests </a:t>
            </a:r>
            <a:r>
              <a:rPr lang="en-US" dirty="0"/>
              <a:t>behave equivalently on </a:t>
            </a:r>
            <a:r>
              <a:rPr lang="en-US" dirty="0">
                <a:solidFill>
                  <a:srgbClr val="D883FF"/>
                </a:solidFill>
              </a:rPr>
              <a:t>Spike</a:t>
            </a:r>
            <a:r>
              <a:rPr lang="en-US" dirty="0"/>
              <a:t> (reference ISA simulator)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Ran </a:t>
            </a:r>
            <a:r>
              <a:rPr lang="en-US" dirty="0" err="1">
                <a:solidFill>
                  <a:srgbClr val="D883FF"/>
                </a:solidFill>
              </a:rPr>
              <a:t>Xvisor</a:t>
            </a:r>
            <a:r>
              <a:rPr lang="en-US" dirty="0"/>
              <a:t> (a type-1 hypervisor) and </a:t>
            </a:r>
            <a:r>
              <a:rPr lang="en-US" dirty="0">
                <a:solidFill>
                  <a:srgbClr val="D883FF"/>
                </a:solidFill>
              </a:rPr>
              <a:t>guest VMs</a:t>
            </a:r>
            <a:br>
              <a:rPr lang="en-US" dirty="0"/>
            </a:br>
            <a:endParaRPr lang="en-US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E0E0E"/>
                </a:solidFill>
              </a:rPr>
              <a:t>We provide insights into the H extension’s impact on </a:t>
            </a:r>
            <a:r>
              <a:rPr lang="en-US" dirty="0">
                <a:solidFill>
                  <a:srgbClr val="D883FF"/>
                </a:solidFill>
              </a:rPr>
              <a:t>performance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4AC412-1DC6-CA4E-B2C2-B682E90712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948"/>
          <a:stretch/>
        </p:blipFill>
        <p:spPr>
          <a:xfrm>
            <a:off x="1066483" y="2440267"/>
            <a:ext cx="7187978" cy="8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AF50-72B8-5745-ACA9-FA257C6E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8E5B-CA90-7F44-9BEE-994F17F6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Registers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26 new CSRs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Ubuntu" panose="020B0504030602030204" pitchFamily="34" charset="0"/>
              </a:rPr>
              <a:t>Interrupts &amp; Exceptions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9 new exception codes (4 new interrupts + 5 new exceptions)</a:t>
            </a:r>
            <a:endParaRPr lang="en-US" i="1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Two-stage Translation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</a:rPr>
              <a:t> </a:t>
            </a:r>
            <a:r>
              <a:rPr lang="en-US" sz="2000" i="1" dirty="0">
                <a:effectLst/>
              </a:rPr>
              <a:t>G-stage Walking for guest physical to host physical translation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Ubuntu" panose="020B0504030602030204" pitchFamily="34" charset="0"/>
              </a:rPr>
              <a:t>Hypervisor Instructions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i="1" dirty="0"/>
              <a:t>20 new instructions including memory fences and special memory instructions for hypervisor</a:t>
            </a:r>
            <a:endParaRPr lang="en-US" sz="2000" i="1" dirty="0">
              <a:effectLst/>
            </a:endParaRP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B66F08-397B-C74E-97E0-93E9E087C203}"/>
              </a:ext>
            </a:extLst>
          </p:cNvPr>
          <p:cNvSpPr/>
          <p:nvPr/>
        </p:nvSpPr>
        <p:spPr>
          <a:xfrm>
            <a:off x="271549" y="1197033"/>
            <a:ext cx="2667699" cy="947956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ft Brace 62">
            <a:extLst>
              <a:ext uri="{FF2B5EF4-FFF2-40B4-BE49-F238E27FC236}">
                <a16:creationId xmlns:a16="http://schemas.microsoft.com/office/drawing/2014/main" id="{3A4D027C-0CB2-1D71-BD45-36DA882AB7F4}"/>
              </a:ext>
            </a:extLst>
          </p:cNvPr>
          <p:cNvSpPr/>
          <p:nvPr/>
        </p:nvSpPr>
        <p:spPr>
          <a:xfrm rot="16200000">
            <a:off x="6318618" y="-1804255"/>
            <a:ext cx="242493" cy="9848083"/>
          </a:xfrm>
          <a:prstGeom prst="leftBrace">
            <a:avLst>
              <a:gd name="adj1" fmla="val 127743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82200 w 382200"/>
                      <a:gd name="connsiteY0" fmla="*/ 10700266 h 10700266"/>
                      <a:gd name="connsiteX1" fmla="*/ 191100 w 382200"/>
                      <a:gd name="connsiteY1" fmla="*/ 10668417 h 10700266"/>
                      <a:gd name="connsiteX2" fmla="*/ 191100 w 382200"/>
                      <a:gd name="connsiteY2" fmla="*/ 9975307 h 10700266"/>
                      <a:gd name="connsiteX3" fmla="*/ 191100 w 382200"/>
                      <a:gd name="connsiteY3" fmla="*/ 9440789 h 10700266"/>
                      <a:gd name="connsiteX4" fmla="*/ 191100 w 382200"/>
                      <a:gd name="connsiteY4" fmla="*/ 8959136 h 10700266"/>
                      <a:gd name="connsiteX5" fmla="*/ 191100 w 382200"/>
                      <a:gd name="connsiteY5" fmla="*/ 8318890 h 10700266"/>
                      <a:gd name="connsiteX6" fmla="*/ 191100 w 382200"/>
                      <a:gd name="connsiteY6" fmla="*/ 7784373 h 10700266"/>
                      <a:gd name="connsiteX7" fmla="*/ 191100 w 382200"/>
                      <a:gd name="connsiteY7" fmla="*/ 7091263 h 10700266"/>
                      <a:gd name="connsiteX8" fmla="*/ 191100 w 382200"/>
                      <a:gd name="connsiteY8" fmla="*/ 6609610 h 10700266"/>
                      <a:gd name="connsiteX9" fmla="*/ 191100 w 382200"/>
                      <a:gd name="connsiteY9" fmla="*/ 5916499 h 10700266"/>
                      <a:gd name="connsiteX10" fmla="*/ 191100 w 382200"/>
                      <a:gd name="connsiteY10" fmla="*/ 5381982 h 10700266"/>
                      <a:gd name="connsiteX11" fmla="*/ 0 w 382200"/>
                      <a:gd name="connsiteY11" fmla="*/ 5350133 h 10700266"/>
                      <a:gd name="connsiteX12" fmla="*/ 191100 w 382200"/>
                      <a:gd name="connsiteY12" fmla="*/ 5318284 h 10700266"/>
                      <a:gd name="connsiteX13" fmla="*/ 191100 w 382200"/>
                      <a:gd name="connsiteY13" fmla="*/ 4678038 h 10700266"/>
                      <a:gd name="connsiteX14" fmla="*/ 191100 w 382200"/>
                      <a:gd name="connsiteY14" fmla="*/ 4090656 h 10700266"/>
                      <a:gd name="connsiteX15" fmla="*/ 191100 w 382200"/>
                      <a:gd name="connsiteY15" fmla="*/ 3503275 h 10700266"/>
                      <a:gd name="connsiteX16" fmla="*/ 191100 w 382200"/>
                      <a:gd name="connsiteY16" fmla="*/ 2863029 h 10700266"/>
                      <a:gd name="connsiteX17" fmla="*/ 191100 w 382200"/>
                      <a:gd name="connsiteY17" fmla="*/ 2222783 h 10700266"/>
                      <a:gd name="connsiteX18" fmla="*/ 191100 w 382200"/>
                      <a:gd name="connsiteY18" fmla="*/ 1582537 h 10700266"/>
                      <a:gd name="connsiteX19" fmla="*/ 191100 w 382200"/>
                      <a:gd name="connsiteY19" fmla="*/ 1153748 h 10700266"/>
                      <a:gd name="connsiteX20" fmla="*/ 191100 w 382200"/>
                      <a:gd name="connsiteY20" fmla="*/ 672095 h 10700266"/>
                      <a:gd name="connsiteX21" fmla="*/ 191100 w 382200"/>
                      <a:gd name="connsiteY21" fmla="*/ 31849 h 10700266"/>
                      <a:gd name="connsiteX22" fmla="*/ 382200 w 382200"/>
                      <a:gd name="connsiteY22" fmla="*/ 0 h 10700266"/>
                      <a:gd name="connsiteX23" fmla="*/ 382200 w 382200"/>
                      <a:gd name="connsiteY23" fmla="*/ 594459 h 10700266"/>
                      <a:gd name="connsiteX24" fmla="*/ 382200 w 382200"/>
                      <a:gd name="connsiteY24" fmla="*/ 1188918 h 10700266"/>
                      <a:gd name="connsiteX25" fmla="*/ 382200 w 382200"/>
                      <a:gd name="connsiteY25" fmla="*/ 1783378 h 10700266"/>
                      <a:gd name="connsiteX26" fmla="*/ 382200 w 382200"/>
                      <a:gd name="connsiteY26" fmla="*/ 2591842 h 10700266"/>
                      <a:gd name="connsiteX27" fmla="*/ 382200 w 382200"/>
                      <a:gd name="connsiteY27" fmla="*/ 3293304 h 10700266"/>
                      <a:gd name="connsiteX28" fmla="*/ 382200 w 382200"/>
                      <a:gd name="connsiteY28" fmla="*/ 3566755 h 10700266"/>
                      <a:gd name="connsiteX29" fmla="*/ 382200 w 382200"/>
                      <a:gd name="connsiteY29" fmla="*/ 4054212 h 10700266"/>
                      <a:gd name="connsiteX30" fmla="*/ 382200 w 382200"/>
                      <a:gd name="connsiteY30" fmla="*/ 4862676 h 10700266"/>
                      <a:gd name="connsiteX31" fmla="*/ 382200 w 382200"/>
                      <a:gd name="connsiteY31" fmla="*/ 5457136 h 10700266"/>
                      <a:gd name="connsiteX32" fmla="*/ 382200 w 382200"/>
                      <a:gd name="connsiteY32" fmla="*/ 6158598 h 10700266"/>
                      <a:gd name="connsiteX33" fmla="*/ 382200 w 382200"/>
                      <a:gd name="connsiteY33" fmla="*/ 6646054 h 10700266"/>
                      <a:gd name="connsiteX34" fmla="*/ 382200 w 382200"/>
                      <a:gd name="connsiteY34" fmla="*/ 7240513 h 10700266"/>
                      <a:gd name="connsiteX35" fmla="*/ 382200 w 382200"/>
                      <a:gd name="connsiteY35" fmla="*/ 8048978 h 10700266"/>
                      <a:gd name="connsiteX36" fmla="*/ 382200 w 382200"/>
                      <a:gd name="connsiteY36" fmla="*/ 8429432 h 10700266"/>
                      <a:gd name="connsiteX37" fmla="*/ 382200 w 382200"/>
                      <a:gd name="connsiteY37" fmla="*/ 9130894 h 10700266"/>
                      <a:gd name="connsiteX38" fmla="*/ 382200 w 382200"/>
                      <a:gd name="connsiteY38" fmla="*/ 9511348 h 10700266"/>
                      <a:gd name="connsiteX39" fmla="*/ 382200 w 382200"/>
                      <a:gd name="connsiteY39" fmla="*/ 10105807 h 10700266"/>
                      <a:gd name="connsiteX40" fmla="*/ 382200 w 382200"/>
                      <a:gd name="connsiteY40" fmla="*/ 10700266 h 10700266"/>
                      <a:gd name="connsiteX0" fmla="*/ 382200 w 382200"/>
                      <a:gd name="connsiteY0" fmla="*/ 10700266 h 10700266"/>
                      <a:gd name="connsiteX1" fmla="*/ 191100 w 382200"/>
                      <a:gd name="connsiteY1" fmla="*/ 10668417 h 10700266"/>
                      <a:gd name="connsiteX2" fmla="*/ 191100 w 382200"/>
                      <a:gd name="connsiteY2" fmla="*/ 10081035 h 10700266"/>
                      <a:gd name="connsiteX3" fmla="*/ 191100 w 382200"/>
                      <a:gd name="connsiteY3" fmla="*/ 9493654 h 10700266"/>
                      <a:gd name="connsiteX4" fmla="*/ 191100 w 382200"/>
                      <a:gd name="connsiteY4" fmla="*/ 9064865 h 10700266"/>
                      <a:gd name="connsiteX5" fmla="*/ 191100 w 382200"/>
                      <a:gd name="connsiteY5" fmla="*/ 8477483 h 10700266"/>
                      <a:gd name="connsiteX6" fmla="*/ 191100 w 382200"/>
                      <a:gd name="connsiteY6" fmla="*/ 7784373 h 10700266"/>
                      <a:gd name="connsiteX7" fmla="*/ 191100 w 382200"/>
                      <a:gd name="connsiteY7" fmla="*/ 7249856 h 10700266"/>
                      <a:gd name="connsiteX8" fmla="*/ 191100 w 382200"/>
                      <a:gd name="connsiteY8" fmla="*/ 6715338 h 10700266"/>
                      <a:gd name="connsiteX9" fmla="*/ 191100 w 382200"/>
                      <a:gd name="connsiteY9" fmla="*/ 6127957 h 10700266"/>
                      <a:gd name="connsiteX10" fmla="*/ 191100 w 382200"/>
                      <a:gd name="connsiteY10" fmla="*/ 5381982 h 10700266"/>
                      <a:gd name="connsiteX11" fmla="*/ 0 w 382200"/>
                      <a:gd name="connsiteY11" fmla="*/ 5350133 h 10700266"/>
                      <a:gd name="connsiteX12" fmla="*/ 191100 w 382200"/>
                      <a:gd name="connsiteY12" fmla="*/ 5318284 h 10700266"/>
                      <a:gd name="connsiteX13" fmla="*/ 191100 w 382200"/>
                      <a:gd name="connsiteY13" fmla="*/ 4783767 h 10700266"/>
                      <a:gd name="connsiteX14" fmla="*/ 191100 w 382200"/>
                      <a:gd name="connsiteY14" fmla="*/ 4302114 h 10700266"/>
                      <a:gd name="connsiteX15" fmla="*/ 191100 w 382200"/>
                      <a:gd name="connsiteY15" fmla="*/ 3609003 h 10700266"/>
                      <a:gd name="connsiteX16" fmla="*/ 191100 w 382200"/>
                      <a:gd name="connsiteY16" fmla="*/ 3021622 h 10700266"/>
                      <a:gd name="connsiteX17" fmla="*/ 191100 w 382200"/>
                      <a:gd name="connsiteY17" fmla="*/ 2592833 h 10700266"/>
                      <a:gd name="connsiteX18" fmla="*/ 191100 w 382200"/>
                      <a:gd name="connsiteY18" fmla="*/ 2005451 h 10700266"/>
                      <a:gd name="connsiteX19" fmla="*/ 191100 w 382200"/>
                      <a:gd name="connsiteY19" fmla="*/ 1470934 h 10700266"/>
                      <a:gd name="connsiteX20" fmla="*/ 191100 w 382200"/>
                      <a:gd name="connsiteY20" fmla="*/ 936417 h 10700266"/>
                      <a:gd name="connsiteX21" fmla="*/ 191100 w 382200"/>
                      <a:gd name="connsiteY21" fmla="*/ 31849 h 10700266"/>
                      <a:gd name="connsiteX22" fmla="*/ 382200 w 382200"/>
                      <a:gd name="connsiteY22" fmla="*/ 0 h 10700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82200" h="10700266" stroke="0" extrusionOk="0">
                        <a:moveTo>
                          <a:pt x="382200" y="10700266"/>
                        </a:moveTo>
                        <a:cubicBezTo>
                          <a:pt x="272590" y="10697757"/>
                          <a:pt x="186427" y="10687761"/>
                          <a:pt x="191100" y="10668417"/>
                        </a:cubicBezTo>
                        <a:cubicBezTo>
                          <a:pt x="134041" y="10391325"/>
                          <a:pt x="232255" y="10134463"/>
                          <a:pt x="191100" y="9975307"/>
                        </a:cubicBezTo>
                        <a:cubicBezTo>
                          <a:pt x="149945" y="9816151"/>
                          <a:pt x="217782" y="9652971"/>
                          <a:pt x="191100" y="9440789"/>
                        </a:cubicBezTo>
                        <a:cubicBezTo>
                          <a:pt x="164418" y="9228607"/>
                          <a:pt x="216869" y="9058423"/>
                          <a:pt x="191100" y="8959136"/>
                        </a:cubicBezTo>
                        <a:cubicBezTo>
                          <a:pt x="165331" y="8859849"/>
                          <a:pt x="223828" y="8478036"/>
                          <a:pt x="191100" y="8318890"/>
                        </a:cubicBezTo>
                        <a:cubicBezTo>
                          <a:pt x="158372" y="8159744"/>
                          <a:pt x="252279" y="7957402"/>
                          <a:pt x="191100" y="7784373"/>
                        </a:cubicBezTo>
                        <a:cubicBezTo>
                          <a:pt x="129921" y="7611344"/>
                          <a:pt x="200754" y="7297471"/>
                          <a:pt x="191100" y="7091263"/>
                        </a:cubicBezTo>
                        <a:cubicBezTo>
                          <a:pt x="181446" y="6885055"/>
                          <a:pt x="209093" y="6707909"/>
                          <a:pt x="191100" y="6609610"/>
                        </a:cubicBezTo>
                        <a:cubicBezTo>
                          <a:pt x="173107" y="6511311"/>
                          <a:pt x="220061" y="6156735"/>
                          <a:pt x="191100" y="5916499"/>
                        </a:cubicBezTo>
                        <a:cubicBezTo>
                          <a:pt x="162139" y="5676263"/>
                          <a:pt x="198743" y="5536673"/>
                          <a:pt x="191100" y="5381982"/>
                        </a:cubicBezTo>
                        <a:cubicBezTo>
                          <a:pt x="184856" y="5364035"/>
                          <a:pt x="108763" y="5341301"/>
                          <a:pt x="0" y="5350133"/>
                        </a:cubicBezTo>
                        <a:cubicBezTo>
                          <a:pt x="106836" y="5354154"/>
                          <a:pt x="191490" y="5335488"/>
                          <a:pt x="191100" y="5318284"/>
                        </a:cubicBezTo>
                        <a:cubicBezTo>
                          <a:pt x="161970" y="5143593"/>
                          <a:pt x="259259" y="4880853"/>
                          <a:pt x="191100" y="4678038"/>
                        </a:cubicBezTo>
                        <a:cubicBezTo>
                          <a:pt x="122941" y="4475223"/>
                          <a:pt x="207995" y="4349550"/>
                          <a:pt x="191100" y="4090656"/>
                        </a:cubicBezTo>
                        <a:cubicBezTo>
                          <a:pt x="174205" y="3831762"/>
                          <a:pt x="215863" y="3629695"/>
                          <a:pt x="191100" y="3503275"/>
                        </a:cubicBezTo>
                        <a:cubicBezTo>
                          <a:pt x="166337" y="3376855"/>
                          <a:pt x="221375" y="3021143"/>
                          <a:pt x="191100" y="2863029"/>
                        </a:cubicBezTo>
                        <a:cubicBezTo>
                          <a:pt x="160825" y="2704915"/>
                          <a:pt x="221332" y="2386066"/>
                          <a:pt x="191100" y="2222783"/>
                        </a:cubicBezTo>
                        <a:cubicBezTo>
                          <a:pt x="160868" y="2059500"/>
                          <a:pt x="259775" y="1748178"/>
                          <a:pt x="191100" y="1582537"/>
                        </a:cubicBezTo>
                        <a:cubicBezTo>
                          <a:pt x="122425" y="1416896"/>
                          <a:pt x="232101" y="1298127"/>
                          <a:pt x="191100" y="1153748"/>
                        </a:cubicBezTo>
                        <a:cubicBezTo>
                          <a:pt x="150099" y="1009369"/>
                          <a:pt x="233212" y="804316"/>
                          <a:pt x="191100" y="672095"/>
                        </a:cubicBezTo>
                        <a:cubicBezTo>
                          <a:pt x="148988" y="539874"/>
                          <a:pt x="202180" y="324391"/>
                          <a:pt x="191100" y="31849"/>
                        </a:cubicBezTo>
                        <a:cubicBezTo>
                          <a:pt x="181472" y="14772"/>
                          <a:pt x="282504" y="11575"/>
                          <a:pt x="382200" y="0"/>
                        </a:cubicBezTo>
                        <a:cubicBezTo>
                          <a:pt x="419138" y="228514"/>
                          <a:pt x="376477" y="347995"/>
                          <a:pt x="382200" y="594459"/>
                        </a:cubicBezTo>
                        <a:cubicBezTo>
                          <a:pt x="387923" y="840923"/>
                          <a:pt x="312607" y="1004937"/>
                          <a:pt x="382200" y="1188918"/>
                        </a:cubicBezTo>
                        <a:cubicBezTo>
                          <a:pt x="451793" y="1372899"/>
                          <a:pt x="324405" y="1663935"/>
                          <a:pt x="382200" y="1783378"/>
                        </a:cubicBezTo>
                        <a:cubicBezTo>
                          <a:pt x="439995" y="1902821"/>
                          <a:pt x="321308" y="2325329"/>
                          <a:pt x="382200" y="2591842"/>
                        </a:cubicBezTo>
                        <a:cubicBezTo>
                          <a:pt x="443092" y="2858355"/>
                          <a:pt x="335795" y="3095551"/>
                          <a:pt x="382200" y="3293304"/>
                        </a:cubicBezTo>
                        <a:cubicBezTo>
                          <a:pt x="428605" y="3491057"/>
                          <a:pt x="376234" y="3437760"/>
                          <a:pt x="382200" y="3566755"/>
                        </a:cubicBezTo>
                        <a:cubicBezTo>
                          <a:pt x="388166" y="3695750"/>
                          <a:pt x="364226" y="3831873"/>
                          <a:pt x="382200" y="4054212"/>
                        </a:cubicBezTo>
                        <a:cubicBezTo>
                          <a:pt x="400174" y="4276551"/>
                          <a:pt x="331662" y="4503874"/>
                          <a:pt x="382200" y="4862676"/>
                        </a:cubicBezTo>
                        <a:cubicBezTo>
                          <a:pt x="432738" y="5221478"/>
                          <a:pt x="336279" y="5205990"/>
                          <a:pt x="382200" y="5457136"/>
                        </a:cubicBezTo>
                        <a:cubicBezTo>
                          <a:pt x="428121" y="5708282"/>
                          <a:pt x="348682" y="5926994"/>
                          <a:pt x="382200" y="6158598"/>
                        </a:cubicBezTo>
                        <a:cubicBezTo>
                          <a:pt x="415718" y="6390202"/>
                          <a:pt x="333205" y="6487475"/>
                          <a:pt x="382200" y="6646054"/>
                        </a:cubicBezTo>
                        <a:cubicBezTo>
                          <a:pt x="431195" y="6804633"/>
                          <a:pt x="332628" y="7046236"/>
                          <a:pt x="382200" y="7240513"/>
                        </a:cubicBezTo>
                        <a:cubicBezTo>
                          <a:pt x="431772" y="7434790"/>
                          <a:pt x="313290" y="7824419"/>
                          <a:pt x="382200" y="8048978"/>
                        </a:cubicBezTo>
                        <a:cubicBezTo>
                          <a:pt x="451110" y="8273537"/>
                          <a:pt x="351845" y="8328204"/>
                          <a:pt x="382200" y="8429432"/>
                        </a:cubicBezTo>
                        <a:cubicBezTo>
                          <a:pt x="412555" y="8530660"/>
                          <a:pt x="316092" y="8909700"/>
                          <a:pt x="382200" y="9130894"/>
                        </a:cubicBezTo>
                        <a:cubicBezTo>
                          <a:pt x="448308" y="9352088"/>
                          <a:pt x="379211" y="9322099"/>
                          <a:pt x="382200" y="9511348"/>
                        </a:cubicBezTo>
                        <a:cubicBezTo>
                          <a:pt x="385189" y="9700597"/>
                          <a:pt x="312343" y="9844370"/>
                          <a:pt x="382200" y="10105807"/>
                        </a:cubicBezTo>
                        <a:cubicBezTo>
                          <a:pt x="452057" y="10367244"/>
                          <a:pt x="333675" y="10490265"/>
                          <a:pt x="382200" y="10700266"/>
                        </a:cubicBezTo>
                        <a:close/>
                      </a:path>
                      <a:path w="382200" h="10700266" fill="none" extrusionOk="0">
                        <a:moveTo>
                          <a:pt x="382200" y="10700266"/>
                        </a:moveTo>
                        <a:cubicBezTo>
                          <a:pt x="275715" y="10699005"/>
                          <a:pt x="187452" y="10689628"/>
                          <a:pt x="191100" y="10668417"/>
                        </a:cubicBezTo>
                        <a:cubicBezTo>
                          <a:pt x="170569" y="10415852"/>
                          <a:pt x="217368" y="10362751"/>
                          <a:pt x="191100" y="10081035"/>
                        </a:cubicBezTo>
                        <a:cubicBezTo>
                          <a:pt x="164832" y="9799319"/>
                          <a:pt x="211214" y="9706157"/>
                          <a:pt x="191100" y="9493654"/>
                        </a:cubicBezTo>
                        <a:cubicBezTo>
                          <a:pt x="170986" y="9281151"/>
                          <a:pt x="222990" y="9238262"/>
                          <a:pt x="191100" y="9064865"/>
                        </a:cubicBezTo>
                        <a:cubicBezTo>
                          <a:pt x="159210" y="8891468"/>
                          <a:pt x="254131" y="8684732"/>
                          <a:pt x="191100" y="8477483"/>
                        </a:cubicBezTo>
                        <a:cubicBezTo>
                          <a:pt x="128069" y="8270234"/>
                          <a:pt x="241634" y="7955575"/>
                          <a:pt x="191100" y="7784373"/>
                        </a:cubicBezTo>
                        <a:cubicBezTo>
                          <a:pt x="140566" y="7613171"/>
                          <a:pt x="235889" y="7492651"/>
                          <a:pt x="191100" y="7249856"/>
                        </a:cubicBezTo>
                        <a:cubicBezTo>
                          <a:pt x="146311" y="7007061"/>
                          <a:pt x="253723" y="6911918"/>
                          <a:pt x="191100" y="6715338"/>
                        </a:cubicBezTo>
                        <a:cubicBezTo>
                          <a:pt x="128477" y="6518758"/>
                          <a:pt x="255059" y="6415104"/>
                          <a:pt x="191100" y="6127957"/>
                        </a:cubicBezTo>
                        <a:cubicBezTo>
                          <a:pt x="127141" y="5840810"/>
                          <a:pt x="197876" y="5753840"/>
                          <a:pt x="191100" y="5381982"/>
                        </a:cubicBezTo>
                        <a:cubicBezTo>
                          <a:pt x="204767" y="5361789"/>
                          <a:pt x="109508" y="5336205"/>
                          <a:pt x="0" y="5350133"/>
                        </a:cubicBezTo>
                        <a:cubicBezTo>
                          <a:pt x="103873" y="5347166"/>
                          <a:pt x="191320" y="5333923"/>
                          <a:pt x="191100" y="5318284"/>
                        </a:cubicBezTo>
                        <a:cubicBezTo>
                          <a:pt x="179664" y="5092654"/>
                          <a:pt x="245184" y="4899200"/>
                          <a:pt x="191100" y="4783767"/>
                        </a:cubicBezTo>
                        <a:cubicBezTo>
                          <a:pt x="137016" y="4668334"/>
                          <a:pt x="200133" y="4536915"/>
                          <a:pt x="191100" y="4302114"/>
                        </a:cubicBezTo>
                        <a:cubicBezTo>
                          <a:pt x="182067" y="4067313"/>
                          <a:pt x="216030" y="3914668"/>
                          <a:pt x="191100" y="3609003"/>
                        </a:cubicBezTo>
                        <a:cubicBezTo>
                          <a:pt x="166170" y="3303338"/>
                          <a:pt x="222277" y="3270841"/>
                          <a:pt x="191100" y="3021622"/>
                        </a:cubicBezTo>
                        <a:cubicBezTo>
                          <a:pt x="159923" y="2772403"/>
                          <a:pt x="208784" y="2720489"/>
                          <a:pt x="191100" y="2592833"/>
                        </a:cubicBezTo>
                        <a:cubicBezTo>
                          <a:pt x="173416" y="2465177"/>
                          <a:pt x="214107" y="2158301"/>
                          <a:pt x="191100" y="2005451"/>
                        </a:cubicBezTo>
                        <a:cubicBezTo>
                          <a:pt x="168093" y="1852601"/>
                          <a:pt x="233628" y="1639566"/>
                          <a:pt x="191100" y="1470934"/>
                        </a:cubicBezTo>
                        <a:cubicBezTo>
                          <a:pt x="148572" y="1302302"/>
                          <a:pt x="247343" y="1070488"/>
                          <a:pt x="191100" y="936417"/>
                        </a:cubicBezTo>
                        <a:cubicBezTo>
                          <a:pt x="134857" y="802346"/>
                          <a:pt x="248943" y="316253"/>
                          <a:pt x="191100" y="31849"/>
                        </a:cubicBezTo>
                        <a:cubicBezTo>
                          <a:pt x="182133" y="27283"/>
                          <a:pt x="272156" y="11238"/>
                          <a:pt x="3822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" wrap="none" lIns="0" tIns="0" rIns="731520" bIns="0" rtlCol="0" anchor="ctr"/>
          <a:lstStyle/>
          <a:p>
            <a:pPr algn="ctr"/>
            <a:r>
              <a:rPr lang="en-US" b="1" dirty="0"/>
              <a:t>16 bits 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HIP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CSR</a:t>
            </a:r>
            <a:r>
              <a:rPr lang="en-US" b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78B6E-9414-FCAB-D53D-36E063C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Methodology: Registers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BFFAF-3590-EBAF-B1F5-C0051D2AFA6A}"/>
              </a:ext>
            </a:extLst>
          </p:cNvPr>
          <p:cNvSpPr/>
          <p:nvPr/>
        </p:nvSpPr>
        <p:spPr>
          <a:xfrm>
            <a:off x="576834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mtip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1337E-3060-B423-9A81-F7A592933087}"/>
              </a:ext>
            </a:extLst>
          </p:cNvPr>
          <p:cNvSpPr/>
          <p:nvPr/>
        </p:nvSpPr>
        <p:spPr>
          <a:xfrm>
            <a:off x="660654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2813E-1602-38EA-A7D1-FCBD07DBE001}"/>
              </a:ext>
            </a:extLst>
          </p:cNvPr>
          <p:cNvSpPr/>
          <p:nvPr/>
        </p:nvSpPr>
        <p:spPr>
          <a:xfrm>
            <a:off x="743712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stip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602479-7FED-4334-318C-49933FE964EB}"/>
              </a:ext>
            </a:extLst>
          </p:cNvPr>
          <p:cNvSpPr/>
          <p:nvPr/>
        </p:nvSpPr>
        <p:spPr>
          <a:xfrm>
            <a:off x="8293392" y="2368434"/>
            <a:ext cx="248627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FC2DD1-040A-66F4-25C1-F2BD586ED960}"/>
              </a:ext>
            </a:extLst>
          </p:cNvPr>
          <p:cNvSpPr/>
          <p:nvPr/>
        </p:nvSpPr>
        <p:spPr>
          <a:xfrm>
            <a:off x="854202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msip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CEDB0-B8DF-D55B-FB8C-959DA349DD0A}"/>
              </a:ext>
            </a:extLst>
          </p:cNvPr>
          <p:cNvSpPr/>
          <p:nvPr/>
        </p:nvSpPr>
        <p:spPr>
          <a:xfrm>
            <a:off x="938022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3F412E-6786-1722-ED49-B31E41757FF5}"/>
              </a:ext>
            </a:extLst>
          </p:cNvPr>
          <p:cNvSpPr/>
          <p:nvPr/>
        </p:nvSpPr>
        <p:spPr>
          <a:xfrm>
            <a:off x="1021842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ssip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386F52-49F4-95A9-B96E-B5404862F0BC}"/>
              </a:ext>
            </a:extLst>
          </p:cNvPr>
          <p:cNvSpPr/>
          <p:nvPr/>
        </p:nvSpPr>
        <p:spPr>
          <a:xfrm>
            <a:off x="11056620" y="2368434"/>
            <a:ext cx="322524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36DABC-908B-E055-8F49-48EAB6224317}"/>
              </a:ext>
            </a:extLst>
          </p:cNvPr>
          <p:cNvSpPr/>
          <p:nvPr/>
        </p:nvSpPr>
        <p:spPr>
          <a:xfrm>
            <a:off x="468249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seip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67C4B-49FF-0E74-8E80-B59AA1541325}"/>
              </a:ext>
            </a:extLst>
          </p:cNvPr>
          <p:cNvSpPr/>
          <p:nvPr/>
        </p:nvSpPr>
        <p:spPr>
          <a:xfrm>
            <a:off x="5523522" y="2368434"/>
            <a:ext cx="241008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E4F82-EC67-F79E-F5E7-1244C624F1FD}"/>
              </a:ext>
            </a:extLst>
          </p:cNvPr>
          <p:cNvSpPr/>
          <p:nvPr/>
        </p:nvSpPr>
        <p:spPr>
          <a:xfrm>
            <a:off x="299847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meip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FA477A-4AA0-0771-B4D9-01656B685E77}"/>
              </a:ext>
            </a:extLst>
          </p:cNvPr>
          <p:cNvSpPr/>
          <p:nvPr/>
        </p:nvSpPr>
        <p:spPr>
          <a:xfrm>
            <a:off x="383667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E4A5D3-9BD5-5F3F-F9C4-E1A36AE73E2F}"/>
              </a:ext>
            </a:extLst>
          </p:cNvPr>
          <p:cNvSpPr/>
          <p:nvPr/>
        </p:nvSpPr>
        <p:spPr>
          <a:xfrm>
            <a:off x="1509458" y="2368434"/>
            <a:ext cx="608553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1AE4C2-30FA-25E5-133F-9FF5B152717A}"/>
              </a:ext>
            </a:extLst>
          </p:cNvPr>
          <p:cNvSpPr/>
          <p:nvPr/>
        </p:nvSpPr>
        <p:spPr>
          <a:xfrm>
            <a:off x="678878" y="2368434"/>
            <a:ext cx="82296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781F605-94CF-3492-B1E8-3702A2CEE452}"/>
              </a:ext>
            </a:extLst>
          </p:cNvPr>
          <p:cNvSpPr/>
          <p:nvPr/>
        </p:nvSpPr>
        <p:spPr>
          <a:xfrm rot="5400000">
            <a:off x="5907765" y="-3358367"/>
            <a:ext cx="242493" cy="10700266"/>
          </a:xfrm>
          <a:prstGeom prst="leftBrace">
            <a:avLst>
              <a:gd name="adj1" fmla="val 127743"/>
              <a:gd name="adj2" fmla="val 50000"/>
            </a:avLst>
          </a:prstGeom>
          <a:solidFill>
            <a:schemeClr val="bg1"/>
          </a:solidFill>
          <a:ln w="25400">
            <a:solidFill>
              <a:schemeClr val="accent3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82200 w 382200"/>
                      <a:gd name="connsiteY0" fmla="*/ 10700266 h 10700266"/>
                      <a:gd name="connsiteX1" fmla="*/ 191100 w 382200"/>
                      <a:gd name="connsiteY1" fmla="*/ 10668417 h 10700266"/>
                      <a:gd name="connsiteX2" fmla="*/ 191100 w 382200"/>
                      <a:gd name="connsiteY2" fmla="*/ 9975307 h 10700266"/>
                      <a:gd name="connsiteX3" fmla="*/ 191100 w 382200"/>
                      <a:gd name="connsiteY3" fmla="*/ 9440789 h 10700266"/>
                      <a:gd name="connsiteX4" fmla="*/ 191100 w 382200"/>
                      <a:gd name="connsiteY4" fmla="*/ 8959136 h 10700266"/>
                      <a:gd name="connsiteX5" fmla="*/ 191100 w 382200"/>
                      <a:gd name="connsiteY5" fmla="*/ 8318890 h 10700266"/>
                      <a:gd name="connsiteX6" fmla="*/ 191100 w 382200"/>
                      <a:gd name="connsiteY6" fmla="*/ 7784373 h 10700266"/>
                      <a:gd name="connsiteX7" fmla="*/ 191100 w 382200"/>
                      <a:gd name="connsiteY7" fmla="*/ 7091263 h 10700266"/>
                      <a:gd name="connsiteX8" fmla="*/ 191100 w 382200"/>
                      <a:gd name="connsiteY8" fmla="*/ 6609610 h 10700266"/>
                      <a:gd name="connsiteX9" fmla="*/ 191100 w 382200"/>
                      <a:gd name="connsiteY9" fmla="*/ 5916499 h 10700266"/>
                      <a:gd name="connsiteX10" fmla="*/ 191100 w 382200"/>
                      <a:gd name="connsiteY10" fmla="*/ 5381982 h 10700266"/>
                      <a:gd name="connsiteX11" fmla="*/ 0 w 382200"/>
                      <a:gd name="connsiteY11" fmla="*/ 5350133 h 10700266"/>
                      <a:gd name="connsiteX12" fmla="*/ 191100 w 382200"/>
                      <a:gd name="connsiteY12" fmla="*/ 5318284 h 10700266"/>
                      <a:gd name="connsiteX13" fmla="*/ 191100 w 382200"/>
                      <a:gd name="connsiteY13" fmla="*/ 4678038 h 10700266"/>
                      <a:gd name="connsiteX14" fmla="*/ 191100 w 382200"/>
                      <a:gd name="connsiteY14" fmla="*/ 4090656 h 10700266"/>
                      <a:gd name="connsiteX15" fmla="*/ 191100 w 382200"/>
                      <a:gd name="connsiteY15" fmla="*/ 3503275 h 10700266"/>
                      <a:gd name="connsiteX16" fmla="*/ 191100 w 382200"/>
                      <a:gd name="connsiteY16" fmla="*/ 2863029 h 10700266"/>
                      <a:gd name="connsiteX17" fmla="*/ 191100 w 382200"/>
                      <a:gd name="connsiteY17" fmla="*/ 2222783 h 10700266"/>
                      <a:gd name="connsiteX18" fmla="*/ 191100 w 382200"/>
                      <a:gd name="connsiteY18" fmla="*/ 1582537 h 10700266"/>
                      <a:gd name="connsiteX19" fmla="*/ 191100 w 382200"/>
                      <a:gd name="connsiteY19" fmla="*/ 1153748 h 10700266"/>
                      <a:gd name="connsiteX20" fmla="*/ 191100 w 382200"/>
                      <a:gd name="connsiteY20" fmla="*/ 672095 h 10700266"/>
                      <a:gd name="connsiteX21" fmla="*/ 191100 w 382200"/>
                      <a:gd name="connsiteY21" fmla="*/ 31849 h 10700266"/>
                      <a:gd name="connsiteX22" fmla="*/ 382200 w 382200"/>
                      <a:gd name="connsiteY22" fmla="*/ 0 h 10700266"/>
                      <a:gd name="connsiteX23" fmla="*/ 382200 w 382200"/>
                      <a:gd name="connsiteY23" fmla="*/ 594459 h 10700266"/>
                      <a:gd name="connsiteX24" fmla="*/ 382200 w 382200"/>
                      <a:gd name="connsiteY24" fmla="*/ 1188918 h 10700266"/>
                      <a:gd name="connsiteX25" fmla="*/ 382200 w 382200"/>
                      <a:gd name="connsiteY25" fmla="*/ 1783378 h 10700266"/>
                      <a:gd name="connsiteX26" fmla="*/ 382200 w 382200"/>
                      <a:gd name="connsiteY26" fmla="*/ 2591842 h 10700266"/>
                      <a:gd name="connsiteX27" fmla="*/ 382200 w 382200"/>
                      <a:gd name="connsiteY27" fmla="*/ 3293304 h 10700266"/>
                      <a:gd name="connsiteX28" fmla="*/ 382200 w 382200"/>
                      <a:gd name="connsiteY28" fmla="*/ 3566755 h 10700266"/>
                      <a:gd name="connsiteX29" fmla="*/ 382200 w 382200"/>
                      <a:gd name="connsiteY29" fmla="*/ 4054212 h 10700266"/>
                      <a:gd name="connsiteX30" fmla="*/ 382200 w 382200"/>
                      <a:gd name="connsiteY30" fmla="*/ 4862676 h 10700266"/>
                      <a:gd name="connsiteX31" fmla="*/ 382200 w 382200"/>
                      <a:gd name="connsiteY31" fmla="*/ 5457136 h 10700266"/>
                      <a:gd name="connsiteX32" fmla="*/ 382200 w 382200"/>
                      <a:gd name="connsiteY32" fmla="*/ 6158598 h 10700266"/>
                      <a:gd name="connsiteX33" fmla="*/ 382200 w 382200"/>
                      <a:gd name="connsiteY33" fmla="*/ 6646054 h 10700266"/>
                      <a:gd name="connsiteX34" fmla="*/ 382200 w 382200"/>
                      <a:gd name="connsiteY34" fmla="*/ 7240513 h 10700266"/>
                      <a:gd name="connsiteX35" fmla="*/ 382200 w 382200"/>
                      <a:gd name="connsiteY35" fmla="*/ 8048978 h 10700266"/>
                      <a:gd name="connsiteX36" fmla="*/ 382200 w 382200"/>
                      <a:gd name="connsiteY36" fmla="*/ 8429432 h 10700266"/>
                      <a:gd name="connsiteX37" fmla="*/ 382200 w 382200"/>
                      <a:gd name="connsiteY37" fmla="*/ 9130894 h 10700266"/>
                      <a:gd name="connsiteX38" fmla="*/ 382200 w 382200"/>
                      <a:gd name="connsiteY38" fmla="*/ 9511348 h 10700266"/>
                      <a:gd name="connsiteX39" fmla="*/ 382200 w 382200"/>
                      <a:gd name="connsiteY39" fmla="*/ 10105807 h 10700266"/>
                      <a:gd name="connsiteX40" fmla="*/ 382200 w 382200"/>
                      <a:gd name="connsiteY40" fmla="*/ 10700266 h 10700266"/>
                      <a:gd name="connsiteX0" fmla="*/ 382200 w 382200"/>
                      <a:gd name="connsiteY0" fmla="*/ 10700266 h 10700266"/>
                      <a:gd name="connsiteX1" fmla="*/ 191100 w 382200"/>
                      <a:gd name="connsiteY1" fmla="*/ 10668417 h 10700266"/>
                      <a:gd name="connsiteX2" fmla="*/ 191100 w 382200"/>
                      <a:gd name="connsiteY2" fmla="*/ 10081035 h 10700266"/>
                      <a:gd name="connsiteX3" fmla="*/ 191100 w 382200"/>
                      <a:gd name="connsiteY3" fmla="*/ 9493654 h 10700266"/>
                      <a:gd name="connsiteX4" fmla="*/ 191100 w 382200"/>
                      <a:gd name="connsiteY4" fmla="*/ 9064865 h 10700266"/>
                      <a:gd name="connsiteX5" fmla="*/ 191100 w 382200"/>
                      <a:gd name="connsiteY5" fmla="*/ 8477483 h 10700266"/>
                      <a:gd name="connsiteX6" fmla="*/ 191100 w 382200"/>
                      <a:gd name="connsiteY6" fmla="*/ 7784373 h 10700266"/>
                      <a:gd name="connsiteX7" fmla="*/ 191100 w 382200"/>
                      <a:gd name="connsiteY7" fmla="*/ 7249856 h 10700266"/>
                      <a:gd name="connsiteX8" fmla="*/ 191100 w 382200"/>
                      <a:gd name="connsiteY8" fmla="*/ 6715338 h 10700266"/>
                      <a:gd name="connsiteX9" fmla="*/ 191100 w 382200"/>
                      <a:gd name="connsiteY9" fmla="*/ 6127957 h 10700266"/>
                      <a:gd name="connsiteX10" fmla="*/ 191100 w 382200"/>
                      <a:gd name="connsiteY10" fmla="*/ 5381982 h 10700266"/>
                      <a:gd name="connsiteX11" fmla="*/ 0 w 382200"/>
                      <a:gd name="connsiteY11" fmla="*/ 5350133 h 10700266"/>
                      <a:gd name="connsiteX12" fmla="*/ 191100 w 382200"/>
                      <a:gd name="connsiteY12" fmla="*/ 5318284 h 10700266"/>
                      <a:gd name="connsiteX13" fmla="*/ 191100 w 382200"/>
                      <a:gd name="connsiteY13" fmla="*/ 4783767 h 10700266"/>
                      <a:gd name="connsiteX14" fmla="*/ 191100 w 382200"/>
                      <a:gd name="connsiteY14" fmla="*/ 4302114 h 10700266"/>
                      <a:gd name="connsiteX15" fmla="*/ 191100 w 382200"/>
                      <a:gd name="connsiteY15" fmla="*/ 3609003 h 10700266"/>
                      <a:gd name="connsiteX16" fmla="*/ 191100 w 382200"/>
                      <a:gd name="connsiteY16" fmla="*/ 3021622 h 10700266"/>
                      <a:gd name="connsiteX17" fmla="*/ 191100 w 382200"/>
                      <a:gd name="connsiteY17" fmla="*/ 2592833 h 10700266"/>
                      <a:gd name="connsiteX18" fmla="*/ 191100 w 382200"/>
                      <a:gd name="connsiteY18" fmla="*/ 2005451 h 10700266"/>
                      <a:gd name="connsiteX19" fmla="*/ 191100 w 382200"/>
                      <a:gd name="connsiteY19" fmla="*/ 1470934 h 10700266"/>
                      <a:gd name="connsiteX20" fmla="*/ 191100 w 382200"/>
                      <a:gd name="connsiteY20" fmla="*/ 936417 h 10700266"/>
                      <a:gd name="connsiteX21" fmla="*/ 191100 w 382200"/>
                      <a:gd name="connsiteY21" fmla="*/ 31849 h 10700266"/>
                      <a:gd name="connsiteX22" fmla="*/ 382200 w 382200"/>
                      <a:gd name="connsiteY22" fmla="*/ 0 h 10700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82200" h="10700266" stroke="0" extrusionOk="0">
                        <a:moveTo>
                          <a:pt x="382200" y="10700266"/>
                        </a:moveTo>
                        <a:cubicBezTo>
                          <a:pt x="272590" y="10697757"/>
                          <a:pt x="186427" y="10687761"/>
                          <a:pt x="191100" y="10668417"/>
                        </a:cubicBezTo>
                        <a:cubicBezTo>
                          <a:pt x="134041" y="10391325"/>
                          <a:pt x="232255" y="10134463"/>
                          <a:pt x="191100" y="9975307"/>
                        </a:cubicBezTo>
                        <a:cubicBezTo>
                          <a:pt x="149945" y="9816151"/>
                          <a:pt x="217782" y="9652971"/>
                          <a:pt x="191100" y="9440789"/>
                        </a:cubicBezTo>
                        <a:cubicBezTo>
                          <a:pt x="164418" y="9228607"/>
                          <a:pt x="216869" y="9058423"/>
                          <a:pt x="191100" y="8959136"/>
                        </a:cubicBezTo>
                        <a:cubicBezTo>
                          <a:pt x="165331" y="8859849"/>
                          <a:pt x="223828" y="8478036"/>
                          <a:pt x="191100" y="8318890"/>
                        </a:cubicBezTo>
                        <a:cubicBezTo>
                          <a:pt x="158372" y="8159744"/>
                          <a:pt x="252279" y="7957402"/>
                          <a:pt x="191100" y="7784373"/>
                        </a:cubicBezTo>
                        <a:cubicBezTo>
                          <a:pt x="129921" y="7611344"/>
                          <a:pt x="200754" y="7297471"/>
                          <a:pt x="191100" y="7091263"/>
                        </a:cubicBezTo>
                        <a:cubicBezTo>
                          <a:pt x="181446" y="6885055"/>
                          <a:pt x="209093" y="6707909"/>
                          <a:pt x="191100" y="6609610"/>
                        </a:cubicBezTo>
                        <a:cubicBezTo>
                          <a:pt x="173107" y="6511311"/>
                          <a:pt x="220061" y="6156735"/>
                          <a:pt x="191100" y="5916499"/>
                        </a:cubicBezTo>
                        <a:cubicBezTo>
                          <a:pt x="162139" y="5676263"/>
                          <a:pt x="198743" y="5536673"/>
                          <a:pt x="191100" y="5381982"/>
                        </a:cubicBezTo>
                        <a:cubicBezTo>
                          <a:pt x="184856" y="5364035"/>
                          <a:pt x="108763" y="5341301"/>
                          <a:pt x="0" y="5350133"/>
                        </a:cubicBezTo>
                        <a:cubicBezTo>
                          <a:pt x="106836" y="5354154"/>
                          <a:pt x="191490" y="5335488"/>
                          <a:pt x="191100" y="5318284"/>
                        </a:cubicBezTo>
                        <a:cubicBezTo>
                          <a:pt x="161970" y="5143593"/>
                          <a:pt x="259259" y="4880853"/>
                          <a:pt x="191100" y="4678038"/>
                        </a:cubicBezTo>
                        <a:cubicBezTo>
                          <a:pt x="122941" y="4475223"/>
                          <a:pt x="207995" y="4349550"/>
                          <a:pt x="191100" y="4090656"/>
                        </a:cubicBezTo>
                        <a:cubicBezTo>
                          <a:pt x="174205" y="3831762"/>
                          <a:pt x="215863" y="3629695"/>
                          <a:pt x="191100" y="3503275"/>
                        </a:cubicBezTo>
                        <a:cubicBezTo>
                          <a:pt x="166337" y="3376855"/>
                          <a:pt x="221375" y="3021143"/>
                          <a:pt x="191100" y="2863029"/>
                        </a:cubicBezTo>
                        <a:cubicBezTo>
                          <a:pt x="160825" y="2704915"/>
                          <a:pt x="221332" y="2386066"/>
                          <a:pt x="191100" y="2222783"/>
                        </a:cubicBezTo>
                        <a:cubicBezTo>
                          <a:pt x="160868" y="2059500"/>
                          <a:pt x="259775" y="1748178"/>
                          <a:pt x="191100" y="1582537"/>
                        </a:cubicBezTo>
                        <a:cubicBezTo>
                          <a:pt x="122425" y="1416896"/>
                          <a:pt x="232101" y="1298127"/>
                          <a:pt x="191100" y="1153748"/>
                        </a:cubicBezTo>
                        <a:cubicBezTo>
                          <a:pt x="150099" y="1009369"/>
                          <a:pt x="233212" y="804316"/>
                          <a:pt x="191100" y="672095"/>
                        </a:cubicBezTo>
                        <a:cubicBezTo>
                          <a:pt x="148988" y="539874"/>
                          <a:pt x="202180" y="324391"/>
                          <a:pt x="191100" y="31849"/>
                        </a:cubicBezTo>
                        <a:cubicBezTo>
                          <a:pt x="181472" y="14772"/>
                          <a:pt x="282504" y="11575"/>
                          <a:pt x="382200" y="0"/>
                        </a:cubicBezTo>
                        <a:cubicBezTo>
                          <a:pt x="419138" y="228514"/>
                          <a:pt x="376477" y="347995"/>
                          <a:pt x="382200" y="594459"/>
                        </a:cubicBezTo>
                        <a:cubicBezTo>
                          <a:pt x="387923" y="840923"/>
                          <a:pt x="312607" y="1004937"/>
                          <a:pt x="382200" y="1188918"/>
                        </a:cubicBezTo>
                        <a:cubicBezTo>
                          <a:pt x="451793" y="1372899"/>
                          <a:pt x="324405" y="1663935"/>
                          <a:pt x="382200" y="1783378"/>
                        </a:cubicBezTo>
                        <a:cubicBezTo>
                          <a:pt x="439995" y="1902821"/>
                          <a:pt x="321308" y="2325329"/>
                          <a:pt x="382200" y="2591842"/>
                        </a:cubicBezTo>
                        <a:cubicBezTo>
                          <a:pt x="443092" y="2858355"/>
                          <a:pt x="335795" y="3095551"/>
                          <a:pt x="382200" y="3293304"/>
                        </a:cubicBezTo>
                        <a:cubicBezTo>
                          <a:pt x="428605" y="3491057"/>
                          <a:pt x="376234" y="3437760"/>
                          <a:pt x="382200" y="3566755"/>
                        </a:cubicBezTo>
                        <a:cubicBezTo>
                          <a:pt x="388166" y="3695750"/>
                          <a:pt x="364226" y="3831873"/>
                          <a:pt x="382200" y="4054212"/>
                        </a:cubicBezTo>
                        <a:cubicBezTo>
                          <a:pt x="400174" y="4276551"/>
                          <a:pt x="331662" y="4503874"/>
                          <a:pt x="382200" y="4862676"/>
                        </a:cubicBezTo>
                        <a:cubicBezTo>
                          <a:pt x="432738" y="5221478"/>
                          <a:pt x="336279" y="5205990"/>
                          <a:pt x="382200" y="5457136"/>
                        </a:cubicBezTo>
                        <a:cubicBezTo>
                          <a:pt x="428121" y="5708282"/>
                          <a:pt x="348682" y="5926994"/>
                          <a:pt x="382200" y="6158598"/>
                        </a:cubicBezTo>
                        <a:cubicBezTo>
                          <a:pt x="415718" y="6390202"/>
                          <a:pt x="333205" y="6487475"/>
                          <a:pt x="382200" y="6646054"/>
                        </a:cubicBezTo>
                        <a:cubicBezTo>
                          <a:pt x="431195" y="6804633"/>
                          <a:pt x="332628" y="7046236"/>
                          <a:pt x="382200" y="7240513"/>
                        </a:cubicBezTo>
                        <a:cubicBezTo>
                          <a:pt x="431772" y="7434790"/>
                          <a:pt x="313290" y="7824419"/>
                          <a:pt x="382200" y="8048978"/>
                        </a:cubicBezTo>
                        <a:cubicBezTo>
                          <a:pt x="451110" y="8273537"/>
                          <a:pt x="351845" y="8328204"/>
                          <a:pt x="382200" y="8429432"/>
                        </a:cubicBezTo>
                        <a:cubicBezTo>
                          <a:pt x="412555" y="8530660"/>
                          <a:pt x="316092" y="8909700"/>
                          <a:pt x="382200" y="9130894"/>
                        </a:cubicBezTo>
                        <a:cubicBezTo>
                          <a:pt x="448308" y="9352088"/>
                          <a:pt x="379211" y="9322099"/>
                          <a:pt x="382200" y="9511348"/>
                        </a:cubicBezTo>
                        <a:cubicBezTo>
                          <a:pt x="385189" y="9700597"/>
                          <a:pt x="312343" y="9844370"/>
                          <a:pt x="382200" y="10105807"/>
                        </a:cubicBezTo>
                        <a:cubicBezTo>
                          <a:pt x="452057" y="10367244"/>
                          <a:pt x="333675" y="10490265"/>
                          <a:pt x="382200" y="10700266"/>
                        </a:cubicBezTo>
                        <a:close/>
                      </a:path>
                      <a:path w="382200" h="10700266" fill="none" extrusionOk="0">
                        <a:moveTo>
                          <a:pt x="382200" y="10700266"/>
                        </a:moveTo>
                        <a:cubicBezTo>
                          <a:pt x="275715" y="10699005"/>
                          <a:pt x="187452" y="10689628"/>
                          <a:pt x="191100" y="10668417"/>
                        </a:cubicBezTo>
                        <a:cubicBezTo>
                          <a:pt x="170569" y="10415852"/>
                          <a:pt x="217368" y="10362751"/>
                          <a:pt x="191100" y="10081035"/>
                        </a:cubicBezTo>
                        <a:cubicBezTo>
                          <a:pt x="164832" y="9799319"/>
                          <a:pt x="211214" y="9706157"/>
                          <a:pt x="191100" y="9493654"/>
                        </a:cubicBezTo>
                        <a:cubicBezTo>
                          <a:pt x="170986" y="9281151"/>
                          <a:pt x="222990" y="9238262"/>
                          <a:pt x="191100" y="9064865"/>
                        </a:cubicBezTo>
                        <a:cubicBezTo>
                          <a:pt x="159210" y="8891468"/>
                          <a:pt x="254131" y="8684732"/>
                          <a:pt x="191100" y="8477483"/>
                        </a:cubicBezTo>
                        <a:cubicBezTo>
                          <a:pt x="128069" y="8270234"/>
                          <a:pt x="241634" y="7955575"/>
                          <a:pt x="191100" y="7784373"/>
                        </a:cubicBezTo>
                        <a:cubicBezTo>
                          <a:pt x="140566" y="7613171"/>
                          <a:pt x="235889" y="7492651"/>
                          <a:pt x="191100" y="7249856"/>
                        </a:cubicBezTo>
                        <a:cubicBezTo>
                          <a:pt x="146311" y="7007061"/>
                          <a:pt x="253723" y="6911918"/>
                          <a:pt x="191100" y="6715338"/>
                        </a:cubicBezTo>
                        <a:cubicBezTo>
                          <a:pt x="128477" y="6518758"/>
                          <a:pt x="255059" y="6415104"/>
                          <a:pt x="191100" y="6127957"/>
                        </a:cubicBezTo>
                        <a:cubicBezTo>
                          <a:pt x="127141" y="5840810"/>
                          <a:pt x="197876" y="5753840"/>
                          <a:pt x="191100" y="5381982"/>
                        </a:cubicBezTo>
                        <a:cubicBezTo>
                          <a:pt x="204767" y="5361789"/>
                          <a:pt x="109508" y="5336205"/>
                          <a:pt x="0" y="5350133"/>
                        </a:cubicBezTo>
                        <a:cubicBezTo>
                          <a:pt x="103873" y="5347166"/>
                          <a:pt x="191320" y="5333923"/>
                          <a:pt x="191100" y="5318284"/>
                        </a:cubicBezTo>
                        <a:cubicBezTo>
                          <a:pt x="179664" y="5092654"/>
                          <a:pt x="245184" y="4899200"/>
                          <a:pt x="191100" y="4783767"/>
                        </a:cubicBezTo>
                        <a:cubicBezTo>
                          <a:pt x="137016" y="4668334"/>
                          <a:pt x="200133" y="4536915"/>
                          <a:pt x="191100" y="4302114"/>
                        </a:cubicBezTo>
                        <a:cubicBezTo>
                          <a:pt x="182067" y="4067313"/>
                          <a:pt x="216030" y="3914668"/>
                          <a:pt x="191100" y="3609003"/>
                        </a:cubicBezTo>
                        <a:cubicBezTo>
                          <a:pt x="166170" y="3303338"/>
                          <a:pt x="222277" y="3270841"/>
                          <a:pt x="191100" y="3021622"/>
                        </a:cubicBezTo>
                        <a:cubicBezTo>
                          <a:pt x="159923" y="2772403"/>
                          <a:pt x="208784" y="2720489"/>
                          <a:pt x="191100" y="2592833"/>
                        </a:cubicBezTo>
                        <a:cubicBezTo>
                          <a:pt x="173416" y="2465177"/>
                          <a:pt x="214107" y="2158301"/>
                          <a:pt x="191100" y="2005451"/>
                        </a:cubicBezTo>
                        <a:cubicBezTo>
                          <a:pt x="168093" y="1852601"/>
                          <a:pt x="233628" y="1639566"/>
                          <a:pt x="191100" y="1470934"/>
                        </a:cubicBezTo>
                        <a:cubicBezTo>
                          <a:pt x="148572" y="1302302"/>
                          <a:pt x="247343" y="1070488"/>
                          <a:pt x="191100" y="936417"/>
                        </a:cubicBezTo>
                        <a:cubicBezTo>
                          <a:pt x="134857" y="802346"/>
                          <a:pt x="248943" y="316253"/>
                          <a:pt x="191100" y="31849"/>
                        </a:cubicBezTo>
                        <a:cubicBezTo>
                          <a:pt x="182133" y="27283"/>
                          <a:pt x="272156" y="11238"/>
                          <a:pt x="3822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270" wrap="none" lIns="0" tIns="0" rIns="731520" bIns="0" rtlCol="0" anchor="ctr"/>
          <a:lstStyle/>
          <a:p>
            <a:pPr algn="ctr"/>
            <a:r>
              <a:rPr lang="en-US" b="1" dirty="0"/>
              <a:t>64 bits (gem5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physical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register</a:t>
            </a:r>
            <a:r>
              <a:rPr lang="en-US" b="1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2691E8-B0CD-35D9-F41D-7F23C2DCF22E}"/>
              </a:ext>
            </a:extLst>
          </p:cNvPr>
          <p:cNvSpPr txBox="1"/>
          <p:nvPr/>
        </p:nvSpPr>
        <p:spPr>
          <a:xfrm>
            <a:off x="11075053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EE8EA1-6FB8-65C2-6440-1B6466472B65}"/>
              </a:ext>
            </a:extLst>
          </p:cNvPr>
          <p:cNvSpPr txBox="1"/>
          <p:nvPr/>
        </p:nvSpPr>
        <p:spPr>
          <a:xfrm>
            <a:off x="10505110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7B8894-D2CB-74EF-CEA3-E09CACE87AC8}"/>
              </a:ext>
            </a:extLst>
          </p:cNvPr>
          <p:cNvSpPr txBox="1"/>
          <p:nvPr/>
        </p:nvSpPr>
        <p:spPr>
          <a:xfrm>
            <a:off x="9652878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5A64B3-CD3E-2122-69D3-CAED10219C46}"/>
              </a:ext>
            </a:extLst>
          </p:cNvPr>
          <p:cNvSpPr txBox="1"/>
          <p:nvPr/>
        </p:nvSpPr>
        <p:spPr>
          <a:xfrm>
            <a:off x="8821090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B08022-2F4B-7ADA-07FE-1EF2ECA582AD}"/>
              </a:ext>
            </a:extLst>
          </p:cNvPr>
          <p:cNvSpPr txBox="1"/>
          <p:nvPr/>
        </p:nvSpPr>
        <p:spPr>
          <a:xfrm>
            <a:off x="8278862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52F5F-CBE2-B9B9-BFD5-2CF74F37D38F}"/>
              </a:ext>
            </a:extLst>
          </p:cNvPr>
          <p:cNvSpPr txBox="1"/>
          <p:nvPr/>
        </p:nvSpPr>
        <p:spPr>
          <a:xfrm>
            <a:off x="7736634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747D49-9E49-1B4D-DD51-3D3B11A6F58E}"/>
              </a:ext>
            </a:extLst>
          </p:cNvPr>
          <p:cNvSpPr txBox="1"/>
          <p:nvPr/>
        </p:nvSpPr>
        <p:spPr>
          <a:xfrm>
            <a:off x="6884402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34664-4649-C25B-0B0E-6402976DAD96}"/>
              </a:ext>
            </a:extLst>
          </p:cNvPr>
          <p:cNvSpPr txBox="1"/>
          <p:nvPr/>
        </p:nvSpPr>
        <p:spPr>
          <a:xfrm>
            <a:off x="6052614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3CFDC5-8B98-F99C-C71C-187F823E44B9}"/>
              </a:ext>
            </a:extLst>
          </p:cNvPr>
          <p:cNvSpPr txBox="1"/>
          <p:nvPr/>
        </p:nvSpPr>
        <p:spPr>
          <a:xfrm>
            <a:off x="5510363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D3D61B-E59A-426D-99F1-DD0DEBEF622E}"/>
              </a:ext>
            </a:extLst>
          </p:cNvPr>
          <p:cNvSpPr txBox="1"/>
          <p:nvPr/>
        </p:nvSpPr>
        <p:spPr>
          <a:xfrm>
            <a:off x="4960515" y="20756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86CDF7-8175-2106-4AE9-A6B0A0EE56FE}"/>
              </a:ext>
            </a:extLst>
          </p:cNvPr>
          <p:cNvSpPr txBox="1"/>
          <p:nvPr/>
        </p:nvSpPr>
        <p:spPr>
          <a:xfrm>
            <a:off x="4048103" y="2075687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175179-8521-D1A5-44E7-6F22AD078BE2}"/>
              </a:ext>
            </a:extLst>
          </p:cNvPr>
          <p:cNvSpPr txBox="1"/>
          <p:nvPr/>
        </p:nvSpPr>
        <p:spPr>
          <a:xfrm>
            <a:off x="3199907" y="2075687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5F74C7-7226-7ACD-869C-04EA59474A10}"/>
              </a:ext>
            </a:extLst>
          </p:cNvPr>
          <p:cNvSpPr txBox="1"/>
          <p:nvPr/>
        </p:nvSpPr>
        <p:spPr>
          <a:xfrm>
            <a:off x="1930212" y="207568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buntu" panose="020B0504030602030204" pitchFamily="34" charset="0"/>
              </a:rPr>
              <a:t>13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71194F-C9BA-2032-BA8F-EFBD64141BBA}"/>
              </a:ext>
            </a:extLst>
          </p:cNvPr>
          <p:cNvSpPr txBox="1"/>
          <p:nvPr/>
        </p:nvSpPr>
        <p:spPr>
          <a:xfrm>
            <a:off x="1324987" y="207568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buntu" panose="020B0504030602030204" pitchFamily="34" charset="0"/>
              </a:rPr>
              <a:t>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53B029-8E3D-0680-C624-0F72103AB930}"/>
              </a:ext>
            </a:extLst>
          </p:cNvPr>
          <p:cNvSpPr txBox="1"/>
          <p:nvPr/>
        </p:nvSpPr>
        <p:spPr>
          <a:xfrm>
            <a:off x="505700" y="207568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buntu" panose="020B0504030602030204" pitchFamily="34" charset="0"/>
              </a:rPr>
              <a:t>63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789804-D1AA-5494-3C44-6D116ED956A0}"/>
              </a:ext>
            </a:extLst>
          </p:cNvPr>
          <p:cNvSpPr/>
          <p:nvPr/>
        </p:nvSpPr>
        <p:spPr>
          <a:xfrm>
            <a:off x="2133600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678D4C-D213-15F1-BA44-74354734C1B6}"/>
              </a:ext>
            </a:extLst>
          </p:cNvPr>
          <p:cNvSpPr txBox="1"/>
          <p:nvPr/>
        </p:nvSpPr>
        <p:spPr>
          <a:xfrm>
            <a:off x="2349308" y="2075687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" panose="020B0504030602030204" pitchFamily="34" charset="0"/>
              </a:rPr>
              <a:t>12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256217-594B-FD0C-7A26-F09725DF568E}"/>
              </a:ext>
            </a:extLst>
          </p:cNvPr>
          <p:cNvSpPr/>
          <p:nvPr/>
        </p:nvSpPr>
        <p:spPr>
          <a:xfrm>
            <a:off x="9380220" y="2368434"/>
            <a:ext cx="838200" cy="496686"/>
          </a:xfrm>
          <a:prstGeom prst="rect">
            <a:avLst/>
          </a:prstGeom>
          <a:solidFill>
            <a:srgbClr val="702FA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vssip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690D67-4FB1-8CF5-3F28-7015479142B5}"/>
              </a:ext>
            </a:extLst>
          </p:cNvPr>
          <p:cNvSpPr/>
          <p:nvPr/>
        </p:nvSpPr>
        <p:spPr>
          <a:xfrm>
            <a:off x="6606540" y="2365643"/>
            <a:ext cx="838200" cy="496686"/>
          </a:xfrm>
          <a:prstGeom prst="rect">
            <a:avLst/>
          </a:prstGeom>
          <a:solidFill>
            <a:srgbClr val="702FA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vstip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730507-EDA1-0E0B-4895-B89E422E4713}"/>
              </a:ext>
            </a:extLst>
          </p:cNvPr>
          <p:cNvSpPr/>
          <p:nvPr/>
        </p:nvSpPr>
        <p:spPr>
          <a:xfrm>
            <a:off x="3839502" y="2368434"/>
            <a:ext cx="838200" cy="496686"/>
          </a:xfrm>
          <a:prstGeom prst="rect">
            <a:avLst/>
          </a:prstGeom>
          <a:solidFill>
            <a:srgbClr val="702FA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vseip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A35BFD-B382-2E36-66CD-5058A1F44BF6}"/>
              </a:ext>
            </a:extLst>
          </p:cNvPr>
          <p:cNvSpPr/>
          <p:nvPr/>
        </p:nvSpPr>
        <p:spPr>
          <a:xfrm>
            <a:off x="2133600" y="2365643"/>
            <a:ext cx="838200" cy="496686"/>
          </a:xfrm>
          <a:prstGeom prst="rect">
            <a:avLst/>
          </a:prstGeom>
          <a:solidFill>
            <a:srgbClr val="702FA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sgeip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5116B9A0-EFF6-F3BF-6EB5-1BE39FB5FFEA}"/>
              </a:ext>
            </a:extLst>
          </p:cNvPr>
          <p:cNvSpPr/>
          <p:nvPr/>
        </p:nvSpPr>
        <p:spPr>
          <a:xfrm rot="16200000">
            <a:off x="6333858" y="-1804256"/>
            <a:ext cx="242493" cy="9848083"/>
          </a:xfrm>
          <a:prstGeom prst="leftBrace">
            <a:avLst>
              <a:gd name="adj1" fmla="val 127743"/>
              <a:gd name="adj2" fmla="val 50000"/>
            </a:avLst>
          </a:prstGeom>
          <a:solidFill>
            <a:schemeClr val="bg1"/>
          </a:solidFill>
          <a:ln w="254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82200 w 382200"/>
                      <a:gd name="connsiteY0" fmla="*/ 10700266 h 10700266"/>
                      <a:gd name="connsiteX1" fmla="*/ 191100 w 382200"/>
                      <a:gd name="connsiteY1" fmla="*/ 10668417 h 10700266"/>
                      <a:gd name="connsiteX2" fmla="*/ 191100 w 382200"/>
                      <a:gd name="connsiteY2" fmla="*/ 9975307 h 10700266"/>
                      <a:gd name="connsiteX3" fmla="*/ 191100 w 382200"/>
                      <a:gd name="connsiteY3" fmla="*/ 9440789 h 10700266"/>
                      <a:gd name="connsiteX4" fmla="*/ 191100 w 382200"/>
                      <a:gd name="connsiteY4" fmla="*/ 8959136 h 10700266"/>
                      <a:gd name="connsiteX5" fmla="*/ 191100 w 382200"/>
                      <a:gd name="connsiteY5" fmla="*/ 8318890 h 10700266"/>
                      <a:gd name="connsiteX6" fmla="*/ 191100 w 382200"/>
                      <a:gd name="connsiteY6" fmla="*/ 7784373 h 10700266"/>
                      <a:gd name="connsiteX7" fmla="*/ 191100 w 382200"/>
                      <a:gd name="connsiteY7" fmla="*/ 7091263 h 10700266"/>
                      <a:gd name="connsiteX8" fmla="*/ 191100 w 382200"/>
                      <a:gd name="connsiteY8" fmla="*/ 6609610 h 10700266"/>
                      <a:gd name="connsiteX9" fmla="*/ 191100 w 382200"/>
                      <a:gd name="connsiteY9" fmla="*/ 5916499 h 10700266"/>
                      <a:gd name="connsiteX10" fmla="*/ 191100 w 382200"/>
                      <a:gd name="connsiteY10" fmla="*/ 5381982 h 10700266"/>
                      <a:gd name="connsiteX11" fmla="*/ 0 w 382200"/>
                      <a:gd name="connsiteY11" fmla="*/ 5350133 h 10700266"/>
                      <a:gd name="connsiteX12" fmla="*/ 191100 w 382200"/>
                      <a:gd name="connsiteY12" fmla="*/ 5318284 h 10700266"/>
                      <a:gd name="connsiteX13" fmla="*/ 191100 w 382200"/>
                      <a:gd name="connsiteY13" fmla="*/ 4678038 h 10700266"/>
                      <a:gd name="connsiteX14" fmla="*/ 191100 w 382200"/>
                      <a:gd name="connsiteY14" fmla="*/ 4090656 h 10700266"/>
                      <a:gd name="connsiteX15" fmla="*/ 191100 w 382200"/>
                      <a:gd name="connsiteY15" fmla="*/ 3503275 h 10700266"/>
                      <a:gd name="connsiteX16" fmla="*/ 191100 w 382200"/>
                      <a:gd name="connsiteY16" fmla="*/ 2863029 h 10700266"/>
                      <a:gd name="connsiteX17" fmla="*/ 191100 w 382200"/>
                      <a:gd name="connsiteY17" fmla="*/ 2222783 h 10700266"/>
                      <a:gd name="connsiteX18" fmla="*/ 191100 w 382200"/>
                      <a:gd name="connsiteY18" fmla="*/ 1582537 h 10700266"/>
                      <a:gd name="connsiteX19" fmla="*/ 191100 w 382200"/>
                      <a:gd name="connsiteY19" fmla="*/ 1153748 h 10700266"/>
                      <a:gd name="connsiteX20" fmla="*/ 191100 w 382200"/>
                      <a:gd name="connsiteY20" fmla="*/ 672095 h 10700266"/>
                      <a:gd name="connsiteX21" fmla="*/ 191100 w 382200"/>
                      <a:gd name="connsiteY21" fmla="*/ 31849 h 10700266"/>
                      <a:gd name="connsiteX22" fmla="*/ 382200 w 382200"/>
                      <a:gd name="connsiteY22" fmla="*/ 0 h 10700266"/>
                      <a:gd name="connsiteX23" fmla="*/ 382200 w 382200"/>
                      <a:gd name="connsiteY23" fmla="*/ 594459 h 10700266"/>
                      <a:gd name="connsiteX24" fmla="*/ 382200 w 382200"/>
                      <a:gd name="connsiteY24" fmla="*/ 1188918 h 10700266"/>
                      <a:gd name="connsiteX25" fmla="*/ 382200 w 382200"/>
                      <a:gd name="connsiteY25" fmla="*/ 1783378 h 10700266"/>
                      <a:gd name="connsiteX26" fmla="*/ 382200 w 382200"/>
                      <a:gd name="connsiteY26" fmla="*/ 2591842 h 10700266"/>
                      <a:gd name="connsiteX27" fmla="*/ 382200 w 382200"/>
                      <a:gd name="connsiteY27" fmla="*/ 3293304 h 10700266"/>
                      <a:gd name="connsiteX28" fmla="*/ 382200 w 382200"/>
                      <a:gd name="connsiteY28" fmla="*/ 3566755 h 10700266"/>
                      <a:gd name="connsiteX29" fmla="*/ 382200 w 382200"/>
                      <a:gd name="connsiteY29" fmla="*/ 4054212 h 10700266"/>
                      <a:gd name="connsiteX30" fmla="*/ 382200 w 382200"/>
                      <a:gd name="connsiteY30" fmla="*/ 4862676 h 10700266"/>
                      <a:gd name="connsiteX31" fmla="*/ 382200 w 382200"/>
                      <a:gd name="connsiteY31" fmla="*/ 5457136 h 10700266"/>
                      <a:gd name="connsiteX32" fmla="*/ 382200 w 382200"/>
                      <a:gd name="connsiteY32" fmla="*/ 6158598 h 10700266"/>
                      <a:gd name="connsiteX33" fmla="*/ 382200 w 382200"/>
                      <a:gd name="connsiteY33" fmla="*/ 6646054 h 10700266"/>
                      <a:gd name="connsiteX34" fmla="*/ 382200 w 382200"/>
                      <a:gd name="connsiteY34" fmla="*/ 7240513 h 10700266"/>
                      <a:gd name="connsiteX35" fmla="*/ 382200 w 382200"/>
                      <a:gd name="connsiteY35" fmla="*/ 8048978 h 10700266"/>
                      <a:gd name="connsiteX36" fmla="*/ 382200 w 382200"/>
                      <a:gd name="connsiteY36" fmla="*/ 8429432 h 10700266"/>
                      <a:gd name="connsiteX37" fmla="*/ 382200 w 382200"/>
                      <a:gd name="connsiteY37" fmla="*/ 9130894 h 10700266"/>
                      <a:gd name="connsiteX38" fmla="*/ 382200 w 382200"/>
                      <a:gd name="connsiteY38" fmla="*/ 9511348 h 10700266"/>
                      <a:gd name="connsiteX39" fmla="*/ 382200 w 382200"/>
                      <a:gd name="connsiteY39" fmla="*/ 10105807 h 10700266"/>
                      <a:gd name="connsiteX40" fmla="*/ 382200 w 382200"/>
                      <a:gd name="connsiteY40" fmla="*/ 10700266 h 10700266"/>
                      <a:gd name="connsiteX0" fmla="*/ 382200 w 382200"/>
                      <a:gd name="connsiteY0" fmla="*/ 10700266 h 10700266"/>
                      <a:gd name="connsiteX1" fmla="*/ 191100 w 382200"/>
                      <a:gd name="connsiteY1" fmla="*/ 10668417 h 10700266"/>
                      <a:gd name="connsiteX2" fmla="*/ 191100 w 382200"/>
                      <a:gd name="connsiteY2" fmla="*/ 10081035 h 10700266"/>
                      <a:gd name="connsiteX3" fmla="*/ 191100 w 382200"/>
                      <a:gd name="connsiteY3" fmla="*/ 9493654 h 10700266"/>
                      <a:gd name="connsiteX4" fmla="*/ 191100 w 382200"/>
                      <a:gd name="connsiteY4" fmla="*/ 9064865 h 10700266"/>
                      <a:gd name="connsiteX5" fmla="*/ 191100 w 382200"/>
                      <a:gd name="connsiteY5" fmla="*/ 8477483 h 10700266"/>
                      <a:gd name="connsiteX6" fmla="*/ 191100 w 382200"/>
                      <a:gd name="connsiteY6" fmla="*/ 7784373 h 10700266"/>
                      <a:gd name="connsiteX7" fmla="*/ 191100 w 382200"/>
                      <a:gd name="connsiteY7" fmla="*/ 7249856 h 10700266"/>
                      <a:gd name="connsiteX8" fmla="*/ 191100 w 382200"/>
                      <a:gd name="connsiteY8" fmla="*/ 6715338 h 10700266"/>
                      <a:gd name="connsiteX9" fmla="*/ 191100 w 382200"/>
                      <a:gd name="connsiteY9" fmla="*/ 6127957 h 10700266"/>
                      <a:gd name="connsiteX10" fmla="*/ 191100 w 382200"/>
                      <a:gd name="connsiteY10" fmla="*/ 5381982 h 10700266"/>
                      <a:gd name="connsiteX11" fmla="*/ 0 w 382200"/>
                      <a:gd name="connsiteY11" fmla="*/ 5350133 h 10700266"/>
                      <a:gd name="connsiteX12" fmla="*/ 191100 w 382200"/>
                      <a:gd name="connsiteY12" fmla="*/ 5318284 h 10700266"/>
                      <a:gd name="connsiteX13" fmla="*/ 191100 w 382200"/>
                      <a:gd name="connsiteY13" fmla="*/ 4783767 h 10700266"/>
                      <a:gd name="connsiteX14" fmla="*/ 191100 w 382200"/>
                      <a:gd name="connsiteY14" fmla="*/ 4302114 h 10700266"/>
                      <a:gd name="connsiteX15" fmla="*/ 191100 w 382200"/>
                      <a:gd name="connsiteY15" fmla="*/ 3609003 h 10700266"/>
                      <a:gd name="connsiteX16" fmla="*/ 191100 w 382200"/>
                      <a:gd name="connsiteY16" fmla="*/ 3021622 h 10700266"/>
                      <a:gd name="connsiteX17" fmla="*/ 191100 w 382200"/>
                      <a:gd name="connsiteY17" fmla="*/ 2592833 h 10700266"/>
                      <a:gd name="connsiteX18" fmla="*/ 191100 w 382200"/>
                      <a:gd name="connsiteY18" fmla="*/ 2005451 h 10700266"/>
                      <a:gd name="connsiteX19" fmla="*/ 191100 w 382200"/>
                      <a:gd name="connsiteY19" fmla="*/ 1470934 h 10700266"/>
                      <a:gd name="connsiteX20" fmla="*/ 191100 w 382200"/>
                      <a:gd name="connsiteY20" fmla="*/ 936417 h 10700266"/>
                      <a:gd name="connsiteX21" fmla="*/ 191100 w 382200"/>
                      <a:gd name="connsiteY21" fmla="*/ 31849 h 10700266"/>
                      <a:gd name="connsiteX22" fmla="*/ 382200 w 382200"/>
                      <a:gd name="connsiteY22" fmla="*/ 0 h 10700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82200" h="10700266" stroke="0" extrusionOk="0">
                        <a:moveTo>
                          <a:pt x="382200" y="10700266"/>
                        </a:moveTo>
                        <a:cubicBezTo>
                          <a:pt x="272590" y="10697757"/>
                          <a:pt x="186427" y="10687761"/>
                          <a:pt x="191100" y="10668417"/>
                        </a:cubicBezTo>
                        <a:cubicBezTo>
                          <a:pt x="134041" y="10391325"/>
                          <a:pt x="232255" y="10134463"/>
                          <a:pt x="191100" y="9975307"/>
                        </a:cubicBezTo>
                        <a:cubicBezTo>
                          <a:pt x="149945" y="9816151"/>
                          <a:pt x="217782" y="9652971"/>
                          <a:pt x="191100" y="9440789"/>
                        </a:cubicBezTo>
                        <a:cubicBezTo>
                          <a:pt x="164418" y="9228607"/>
                          <a:pt x="216869" y="9058423"/>
                          <a:pt x="191100" y="8959136"/>
                        </a:cubicBezTo>
                        <a:cubicBezTo>
                          <a:pt x="165331" y="8859849"/>
                          <a:pt x="223828" y="8478036"/>
                          <a:pt x="191100" y="8318890"/>
                        </a:cubicBezTo>
                        <a:cubicBezTo>
                          <a:pt x="158372" y="8159744"/>
                          <a:pt x="252279" y="7957402"/>
                          <a:pt x="191100" y="7784373"/>
                        </a:cubicBezTo>
                        <a:cubicBezTo>
                          <a:pt x="129921" y="7611344"/>
                          <a:pt x="200754" y="7297471"/>
                          <a:pt x="191100" y="7091263"/>
                        </a:cubicBezTo>
                        <a:cubicBezTo>
                          <a:pt x="181446" y="6885055"/>
                          <a:pt x="209093" y="6707909"/>
                          <a:pt x="191100" y="6609610"/>
                        </a:cubicBezTo>
                        <a:cubicBezTo>
                          <a:pt x="173107" y="6511311"/>
                          <a:pt x="220061" y="6156735"/>
                          <a:pt x="191100" y="5916499"/>
                        </a:cubicBezTo>
                        <a:cubicBezTo>
                          <a:pt x="162139" y="5676263"/>
                          <a:pt x="198743" y="5536673"/>
                          <a:pt x="191100" y="5381982"/>
                        </a:cubicBezTo>
                        <a:cubicBezTo>
                          <a:pt x="184856" y="5364035"/>
                          <a:pt x="108763" y="5341301"/>
                          <a:pt x="0" y="5350133"/>
                        </a:cubicBezTo>
                        <a:cubicBezTo>
                          <a:pt x="106836" y="5354154"/>
                          <a:pt x="191490" y="5335488"/>
                          <a:pt x="191100" y="5318284"/>
                        </a:cubicBezTo>
                        <a:cubicBezTo>
                          <a:pt x="161970" y="5143593"/>
                          <a:pt x="259259" y="4880853"/>
                          <a:pt x="191100" y="4678038"/>
                        </a:cubicBezTo>
                        <a:cubicBezTo>
                          <a:pt x="122941" y="4475223"/>
                          <a:pt x="207995" y="4349550"/>
                          <a:pt x="191100" y="4090656"/>
                        </a:cubicBezTo>
                        <a:cubicBezTo>
                          <a:pt x="174205" y="3831762"/>
                          <a:pt x="215863" y="3629695"/>
                          <a:pt x="191100" y="3503275"/>
                        </a:cubicBezTo>
                        <a:cubicBezTo>
                          <a:pt x="166337" y="3376855"/>
                          <a:pt x="221375" y="3021143"/>
                          <a:pt x="191100" y="2863029"/>
                        </a:cubicBezTo>
                        <a:cubicBezTo>
                          <a:pt x="160825" y="2704915"/>
                          <a:pt x="221332" y="2386066"/>
                          <a:pt x="191100" y="2222783"/>
                        </a:cubicBezTo>
                        <a:cubicBezTo>
                          <a:pt x="160868" y="2059500"/>
                          <a:pt x="259775" y="1748178"/>
                          <a:pt x="191100" y="1582537"/>
                        </a:cubicBezTo>
                        <a:cubicBezTo>
                          <a:pt x="122425" y="1416896"/>
                          <a:pt x="232101" y="1298127"/>
                          <a:pt x="191100" y="1153748"/>
                        </a:cubicBezTo>
                        <a:cubicBezTo>
                          <a:pt x="150099" y="1009369"/>
                          <a:pt x="233212" y="804316"/>
                          <a:pt x="191100" y="672095"/>
                        </a:cubicBezTo>
                        <a:cubicBezTo>
                          <a:pt x="148988" y="539874"/>
                          <a:pt x="202180" y="324391"/>
                          <a:pt x="191100" y="31849"/>
                        </a:cubicBezTo>
                        <a:cubicBezTo>
                          <a:pt x="181472" y="14772"/>
                          <a:pt x="282504" y="11575"/>
                          <a:pt x="382200" y="0"/>
                        </a:cubicBezTo>
                        <a:cubicBezTo>
                          <a:pt x="419138" y="228514"/>
                          <a:pt x="376477" y="347995"/>
                          <a:pt x="382200" y="594459"/>
                        </a:cubicBezTo>
                        <a:cubicBezTo>
                          <a:pt x="387923" y="840923"/>
                          <a:pt x="312607" y="1004937"/>
                          <a:pt x="382200" y="1188918"/>
                        </a:cubicBezTo>
                        <a:cubicBezTo>
                          <a:pt x="451793" y="1372899"/>
                          <a:pt x="324405" y="1663935"/>
                          <a:pt x="382200" y="1783378"/>
                        </a:cubicBezTo>
                        <a:cubicBezTo>
                          <a:pt x="439995" y="1902821"/>
                          <a:pt x="321308" y="2325329"/>
                          <a:pt x="382200" y="2591842"/>
                        </a:cubicBezTo>
                        <a:cubicBezTo>
                          <a:pt x="443092" y="2858355"/>
                          <a:pt x="335795" y="3095551"/>
                          <a:pt x="382200" y="3293304"/>
                        </a:cubicBezTo>
                        <a:cubicBezTo>
                          <a:pt x="428605" y="3491057"/>
                          <a:pt x="376234" y="3437760"/>
                          <a:pt x="382200" y="3566755"/>
                        </a:cubicBezTo>
                        <a:cubicBezTo>
                          <a:pt x="388166" y="3695750"/>
                          <a:pt x="364226" y="3831873"/>
                          <a:pt x="382200" y="4054212"/>
                        </a:cubicBezTo>
                        <a:cubicBezTo>
                          <a:pt x="400174" y="4276551"/>
                          <a:pt x="331662" y="4503874"/>
                          <a:pt x="382200" y="4862676"/>
                        </a:cubicBezTo>
                        <a:cubicBezTo>
                          <a:pt x="432738" y="5221478"/>
                          <a:pt x="336279" y="5205990"/>
                          <a:pt x="382200" y="5457136"/>
                        </a:cubicBezTo>
                        <a:cubicBezTo>
                          <a:pt x="428121" y="5708282"/>
                          <a:pt x="348682" y="5926994"/>
                          <a:pt x="382200" y="6158598"/>
                        </a:cubicBezTo>
                        <a:cubicBezTo>
                          <a:pt x="415718" y="6390202"/>
                          <a:pt x="333205" y="6487475"/>
                          <a:pt x="382200" y="6646054"/>
                        </a:cubicBezTo>
                        <a:cubicBezTo>
                          <a:pt x="431195" y="6804633"/>
                          <a:pt x="332628" y="7046236"/>
                          <a:pt x="382200" y="7240513"/>
                        </a:cubicBezTo>
                        <a:cubicBezTo>
                          <a:pt x="431772" y="7434790"/>
                          <a:pt x="313290" y="7824419"/>
                          <a:pt x="382200" y="8048978"/>
                        </a:cubicBezTo>
                        <a:cubicBezTo>
                          <a:pt x="451110" y="8273537"/>
                          <a:pt x="351845" y="8328204"/>
                          <a:pt x="382200" y="8429432"/>
                        </a:cubicBezTo>
                        <a:cubicBezTo>
                          <a:pt x="412555" y="8530660"/>
                          <a:pt x="316092" y="8909700"/>
                          <a:pt x="382200" y="9130894"/>
                        </a:cubicBezTo>
                        <a:cubicBezTo>
                          <a:pt x="448308" y="9352088"/>
                          <a:pt x="379211" y="9322099"/>
                          <a:pt x="382200" y="9511348"/>
                        </a:cubicBezTo>
                        <a:cubicBezTo>
                          <a:pt x="385189" y="9700597"/>
                          <a:pt x="312343" y="9844370"/>
                          <a:pt x="382200" y="10105807"/>
                        </a:cubicBezTo>
                        <a:cubicBezTo>
                          <a:pt x="452057" y="10367244"/>
                          <a:pt x="333675" y="10490265"/>
                          <a:pt x="382200" y="10700266"/>
                        </a:cubicBezTo>
                        <a:close/>
                      </a:path>
                      <a:path w="382200" h="10700266" fill="none" extrusionOk="0">
                        <a:moveTo>
                          <a:pt x="382200" y="10700266"/>
                        </a:moveTo>
                        <a:cubicBezTo>
                          <a:pt x="275715" y="10699005"/>
                          <a:pt x="187452" y="10689628"/>
                          <a:pt x="191100" y="10668417"/>
                        </a:cubicBezTo>
                        <a:cubicBezTo>
                          <a:pt x="170569" y="10415852"/>
                          <a:pt x="217368" y="10362751"/>
                          <a:pt x="191100" y="10081035"/>
                        </a:cubicBezTo>
                        <a:cubicBezTo>
                          <a:pt x="164832" y="9799319"/>
                          <a:pt x="211214" y="9706157"/>
                          <a:pt x="191100" y="9493654"/>
                        </a:cubicBezTo>
                        <a:cubicBezTo>
                          <a:pt x="170986" y="9281151"/>
                          <a:pt x="222990" y="9238262"/>
                          <a:pt x="191100" y="9064865"/>
                        </a:cubicBezTo>
                        <a:cubicBezTo>
                          <a:pt x="159210" y="8891468"/>
                          <a:pt x="254131" y="8684732"/>
                          <a:pt x="191100" y="8477483"/>
                        </a:cubicBezTo>
                        <a:cubicBezTo>
                          <a:pt x="128069" y="8270234"/>
                          <a:pt x="241634" y="7955575"/>
                          <a:pt x="191100" y="7784373"/>
                        </a:cubicBezTo>
                        <a:cubicBezTo>
                          <a:pt x="140566" y="7613171"/>
                          <a:pt x="235889" y="7492651"/>
                          <a:pt x="191100" y="7249856"/>
                        </a:cubicBezTo>
                        <a:cubicBezTo>
                          <a:pt x="146311" y="7007061"/>
                          <a:pt x="253723" y="6911918"/>
                          <a:pt x="191100" y="6715338"/>
                        </a:cubicBezTo>
                        <a:cubicBezTo>
                          <a:pt x="128477" y="6518758"/>
                          <a:pt x="255059" y="6415104"/>
                          <a:pt x="191100" y="6127957"/>
                        </a:cubicBezTo>
                        <a:cubicBezTo>
                          <a:pt x="127141" y="5840810"/>
                          <a:pt x="197876" y="5753840"/>
                          <a:pt x="191100" y="5381982"/>
                        </a:cubicBezTo>
                        <a:cubicBezTo>
                          <a:pt x="204767" y="5361789"/>
                          <a:pt x="109508" y="5336205"/>
                          <a:pt x="0" y="5350133"/>
                        </a:cubicBezTo>
                        <a:cubicBezTo>
                          <a:pt x="103873" y="5347166"/>
                          <a:pt x="191320" y="5333923"/>
                          <a:pt x="191100" y="5318284"/>
                        </a:cubicBezTo>
                        <a:cubicBezTo>
                          <a:pt x="179664" y="5092654"/>
                          <a:pt x="245184" y="4899200"/>
                          <a:pt x="191100" y="4783767"/>
                        </a:cubicBezTo>
                        <a:cubicBezTo>
                          <a:pt x="137016" y="4668334"/>
                          <a:pt x="200133" y="4536915"/>
                          <a:pt x="191100" y="4302114"/>
                        </a:cubicBezTo>
                        <a:cubicBezTo>
                          <a:pt x="182067" y="4067313"/>
                          <a:pt x="216030" y="3914668"/>
                          <a:pt x="191100" y="3609003"/>
                        </a:cubicBezTo>
                        <a:cubicBezTo>
                          <a:pt x="166170" y="3303338"/>
                          <a:pt x="222277" y="3270841"/>
                          <a:pt x="191100" y="3021622"/>
                        </a:cubicBezTo>
                        <a:cubicBezTo>
                          <a:pt x="159923" y="2772403"/>
                          <a:pt x="208784" y="2720489"/>
                          <a:pt x="191100" y="2592833"/>
                        </a:cubicBezTo>
                        <a:cubicBezTo>
                          <a:pt x="173416" y="2465177"/>
                          <a:pt x="214107" y="2158301"/>
                          <a:pt x="191100" y="2005451"/>
                        </a:cubicBezTo>
                        <a:cubicBezTo>
                          <a:pt x="168093" y="1852601"/>
                          <a:pt x="233628" y="1639566"/>
                          <a:pt x="191100" y="1470934"/>
                        </a:cubicBezTo>
                        <a:cubicBezTo>
                          <a:pt x="148572" y="1302302"/>
                          <a:pt x="247343" y="1070488"/>
                          <a:pt x="191100" y="936417"/>
                        </a:cubicBezTo>
                        <a:cubicBezTo>
                          <a:pt x="134857" y="802346"/>
                          <a:pt x="248943" y="316253"/>
                          <a:pt x="191100" y="31849"/>
                        </a:cubicBezTo>
                        <a:cubicBezTo>
                          <a:pt x="182133" y="27283"/>
                          <a:pt x="272156" y="11238"/>
                          <a:pt x="3822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" wrap="none" lIns="0" tIns="0" rIns="731520" bIns="0" rtlCol="0" anchor="ctr"/>
          <a:lstStyle/>
          <a:p>
            <a:pPr algn="ctr"/>
            <a:r>
              <a:rPr lang="en-US" b="1" dirty="0"/>
              <a:t>16 bits 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MIP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CSR</a:t>
            </a:r>
            <a:r>
              <a:rPr lang="en-US" b="1" dirty="0"/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49B0D7-7199-8BCF-4F23-A62F391AE71E}"/>
              </a:ext>
            </a:extLst>
          </p:cNvPr>
          <p:cNvSpPr/>
          <p:nvPr/>
        </p:nvSpPr>
        <p:spPr>
          <a:xfrm>
            <a:off x="2985016" y="2368434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EE3D08-A4BF-85B0-8B78-CF9FEA0B35D4}"/>
              </a:ext>
            </a:extLst>
          </p:cNvPr>
          <p:cNvSpPr/>
          <p:nvPr/>
        </p:nvSpPr>
        <p:spPr>
          <a:xfrm>
            <a:off x="4680729" y="2368760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FD1EBE-E6A4-0EEC-3D1A-7EB4B6F48946}"/>
              </a:ext>
            </a:extLst>
          </p:cNvPr>
          <p:cNvSpPr/>
          <p:nvPr/>
        </p:nvSpPr>
        <p:spPr>
          <a:xfrm>
            <a:off x="5779368" y="2370029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B53686F-2C32-CD32-63DA-D70E3F87DACC}"/>
              </a:ext>
            </a:extLst>
          </p:cNvPr>
          <p:cNvSpPr/>
          <p:nvPr/>
        </p:nvSpPr>
        <p:spPr>
          <a:xfrm>
            <a:off x="7451060" y="2359617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2E035F-AB90-BFEE-9831-F62A61EA0A12}"/>
              </a:ext>
            </a:extLst>
          </p:cNvPr>
          <p:cNvSpPr/>
          <p:nvPr/>
        </p:nvSpPr>
        <p:spPr>
          <a:xfrm>
            <a:off x="8542894" y="2371500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9A1434-FC3E-B3CC-3575-0DABD6B2B8E7}"/>
              </a:ext>
            </a:extLst>
          </p:cNvPr>
          <p:cNvSpPr/>
          <p:nvPr/>
        </p:nvSpPr>
        <p:spPr>
          <a:xfrm>
            <a:off x="10224740" y="2367933"/>
            <a:ext cx="838200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7F93E-C9D9-099B-179D-1021A488AB3E}"/>
              </a:ext>
            </a:extLst>
          </p:cNvPr>
          <p:cNvSpPr/>
          <p:nvPr/>
        </p:nvSpPr>
        <p:spPr>
          <a:xfrm>
            <a:off x="905168" y="5236198"/>
            <a:ext cx="535160" cy="496686"/>
          </a:xfrm>
          <a:prstGeom prst="ellipse">
            <a:avLst/>
          </a:prstGeom>
          <a:solidFill>
            <a:srgbClr val="49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9536EF-9E27-DB61-A95D-EE753829D82D}"/>
              </a:ext>
            </a:extLst>
          </p:cNvPr>
          <p:cNvSpPr/>
          <p:nvPr/>
        </p:nvSpPr>
        <p:spPr>
          <a:xfrm>
            <a:off x="905168" y="5789341"/>
            <a:ext cx="535160" cy="496686"/>
          </a:xfrm>
          <a:prstGeom prst="ellipse">
            <a:avLst/>
          </a:prstGeom>
          <a:solidFill>
            <a:srgbClr val="702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99F4C-4423-37FB-A33D-81CB5859C81D}"/>
              </a:ext>
            </a:extLst>
          </p:cNvPr>
          <p:cNvSpPr txBox="1"/>
          <p:nvPr/>
        </p:nvSpPr>
        <p:spPr>
          <a:xfrm>
            <a:off x="1489826" y="5860471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Additional H extension 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5FDFF-6A84-6C8A-087B-3EB9E565EE6E}"/>
              </a:ext>
            </a:extLst>
          </p:cNvPr>
          <p:cNvSpPr txBox="1"/>
          <p:nvPr/>
        </p:nvSpPr>
        <p:spPr>
          <a:xfrm>
            <a:off x="1477245" y="529987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 bits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F832E6-42A7-8FF2-EBC4-66ECD7ED305D}"/>
              </a:ext>
            </a:extLst>
          </p:cNvPr>
          <p:cNvSpPr/>
          <p:nvPr/>
        </p:nvSpPr>
        <p:spPr>
          <a:xfrm>
            <a:off x="4441159" y="5172521"/>
            <a:ext cx="535160" cy="4966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0E2181-0400-37FA-81F8-4450B2ED9C7B}"/>
              </a:ext>
            </a:extLst>
          </p:cNvPr>
          <p:cNvSpPr/>
          <p:nvPr/>
        </p:nvSpPr>
        <p:spPr>
          <a:xfrm>
            <a:off x="4441159" y="5725664"/>
            <a:ext cx="535160" cy="4966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B7C50-9557-9E4C-A566-72E24D2B8975}"/>
              </a:ext>
            </a:extLst>
          </p:cNvPr>
          <p:cNvSpPr txBox="1"/>
          <p:nvPr/>
        </p:nvSpPr>
        <p:spPr>
          <a:xfrm>
            <a:off x="5025817" y="579679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Status Register (CSR)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68176-54A6-F78E-35F8-34D9139192E9}"/>
              </a:ext>
            </a:extLst>
          </p:cNvPr>
          <p:cNvSpPr txBox="1"/>
          <p:nvPr/>
        </p:nvSpPr>
        <p:spPr>
          <a:xfrm>
            <a:off x="5013236" y="523619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Physical Register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4266A-CF28-A1E9-0624-624AA2B0135F}"/>
              </a:ext>
            </a:extLst>
          </p:cNvPr>
          <p:cNvSpPr txBox="1"/>
          <p:nvPr/>
        </p:nvSpPr>
        <p:spPr>
          <a:xfrm>
            <a:off x="7498281" y="4420593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HIP</a:t>
            </a:r>
            <a:r>
              <a:rPr lang="en-US" dirty="0"/>
              <a:t> should see purple bits only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BCAB-D6A4-889A-8193-F1F5312C2F9E}"/>
              </a:ext>
            </a:extLst>
          </p:cNvPr>
          <p:cNvSpPr txBox="1"/>
          <p:nvPr/>
        </p:nvSpPr>
        <p:spPr>
          <a:xfrm>
            <a:off x="7498280" y="4796523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Read/Write masks nullify the rest </a:t>
            </a:r>
          </a:p>
          <a:p>
            <a:r>
              <a:rPr lang="en-US" dirty="0"/>
              <a:t>of the bits!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A9F8CE-FF17-4B11-A87E-BB53995757B5}"/>
              </a:ext>
            </a:extLst>
          </p:cNvPr>
          <p:cNvSpPr/>
          <p:nvPr/>
        </p:nvSpPr>
        <p:spPr>
          <a:xfrm>
            <a:off x="678878" y="2373095"/>
            <a:ext cx="10700268" cy="496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90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15" grpId="0"/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20C7-D0C8-4D89-C3B6-502E4DB2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Methodology: Registers</a:t>
            </a:r>
          </a:p>
        </p:txBody>
      </p:sp>
      <p:pic>
        <p:nvPicPr>
          <p:cNvPr id="1026" name="Picture 2" descr="Tux (mascot) - Wikipedia">
            <a:extLst>
              <a:ext uri="{FF2B5EF4-FFF2-40B4-BE49-F238E27FC236}">
                <a16:creationId xmlns:a16="http://schemas.microsoft.com/office/drawing/2014/main" id="{AC9C8C29-F0A3-A4A1-B079-CA4C05F91E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32" y="1468525"/>
            <a:ext cx="1436290" cy="17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ux (mascot) - Wikipedia">
            <a:extLst>
              <a:ext uri="{FF2B5EF4-FFF2-40B4-BE49-F238E27FC236}">
                <a16:creationId xmlns:a16="http://schemas.microsoft.com/office/drawing/2014/main" id="{46FCF0BA-EB8D-A08B-D1BE-5B8A8FED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2" y="4276994"/>
            <a:ext cx="1436290" cy="17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12ADE8-3C4B-5CA2-7E34-80B17890A21A}"/>
              </a:ext>
            </a:extLst>
          </p:cNvPr>
          <p:cNvSpPr txBox="1"/>
          <p:nvPr/>
        </p:nvSpPr>
        <p:spPr>
          <a:xfrm>
            <a:off x="1117332" y="3287655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(</a:t>
            </a:r>
            <a:r>
              <a:rPr lang="en-US" b="1" dirty="0"/>
              <a:t>native</a:t>
            </a:r>
            <a:r>
              <a:rPr lang="en-US" dirty="0"/>
              <a:t> – S mode)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84364-AF0E-241B-0592-EA8B87AF1F79}"/>
              </a:ext>
            </a:extLst>
          </p:cNvPr>
          <p:cNvSpPr txBox="1"/>
          <p:nvPr/>
        </p:nvSpPr>
        <p:spPr>
          <a:xfrm>
            <a:off x="1118682" y="614203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(</a:t>
            </a:r>
            <a:r>
              <a:rPr lang="en-US" b="1" dirty="0"/>
              <a:t>guest</a:t>
            </a:r>
            <a:r>
              <a:rPr lang="en-US" dirty="0"/>
              <a:t> – VS mode)</a:t>
            </a:r>
          </a:p>
        </p:txBody>
      </p:sp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D847BA6-3DED-5C9D-3C53-BB4F42590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22" y="1355267"/>
            <a:ext cx="1777591" cy="1928520"/>
          </a:xfrm>
          <a:prstGeom prst="rect">
            <a:avLst/>
          </a:prstGeom>
        </p:spPr>
      </p:pic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90A8A17-82EA-95E8-ECB3-193E5B115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21" y="4163736"/>
            <a:ext cx="1777591" cy="1928520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4AC97BA-3AE6-C1FC-2333-F8690527B2E0}"/>
              </a:ext>
            </a:extLst>
          </p:cNvPr>
          <p:cNvSpPr/>
          <p:nvPr/>
        </p:nvSpPr>
        <p:spPr>
          <a:xfrm>
            <a:off x="3173125" y="1049725"/>
            <a:ext cx="1700432" cy="865433"/>
          </a:xfrm>
          <a:prstGeom prst="cloudCallout">
            <a:avLst>
              <a:gd name="adj1" fmla="val -71556"/>
              <a:gd name="adj2" fmla="val 554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Read </a:t>
            </a:r>
            <a:r>
              <a:rPr lang="en-US" dirty="0" err="1">
                <a:solidFill>
                  <a:sysClr val="windowText" lastClr="000000"/>
                </a:solidFill>
              </a:rPr>
              <a:t>sstatus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D6CC8207-85A1-240B-50A8-179E60A5E0C6}"/>
              </a:ext>
            </a:extLst>
          </p:cNvPr>
          <p:cNvSpPr/>
          <p:nvPr/>
        </p:nvSpPr>
        <p:spPr>
          <a:xfrm>
            <a:off x="3173125" y="3669173"/>
            <a:ext cx="1700432" cy="865433"/>
          </a:xfrm>
          <a:prstGeom prst="cloudCallout">
            <a:avLst>
              <a:gd name="adj1" fmla="val -69268"/>
              <a:gd name="adj2" fmla="val 6777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Read </a:t>
            </a:r>
            <a:r>
              <a:rPr lang="en-US" dirty="0" err="1">
                <a:solidFill>
                  <a:sysClr val="windowText" lastClr="000000"/>
                </a:solidFill>
              </a:rPr>
              <a:t>sstatus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806BE-C9C4-A281-152E-F57BD657E819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108422" y="2319527"/>
            <a:ext cx="28677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1BF727-049E-F426-A031-542D91617B1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772" y="5127996"/>
            <a:ext cx="286634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6E9070-6A78-3F73-AB5F-C282D3E28014}"/>
              </a:ext>
            </a:extLst>
          </p:cNvPr>
          <p:cNvSpPr txBox="1"/>
          <p:nvPr/>
        </p:nvSpPr>
        <p:spPr>
          <a:xfrm>
            <a:off x="3652405" y="1954063"/>
            <a:ext cx="177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ndara" panose="020E0502030303020204" pitchFamily="34" charset="0"/>
              </a:rPr>
              <a:t>csrr</a:t>
            </a:r>
            <a:r>
              <a:rPr lang="en-US" b="1" dirty="0">
                <a:latin typeface="Candara" panose="020E0502030303020204" pitchFamily="34" charset="0"/>
              </a:rPr>
              <a:t> t2, </a:t>
            </a:r>
            <a:r>
              <a:rPr lang="en-US" b="1" dirty="0" err="1">
                <a:latin typeface="Candara" panose="020E0502030303020204" pitchFamily="34" charset="0"/>
              </a:rPr>
              <a:t>sstatus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A20032-60FD-8523-E04D-15FC3AF0637C}"/>
              </a:ext>
            </a:extLst>
          </p:cNvPr>
          <p:cNvSpPr txBox="1"/>
          <p:nvPr/>
        </p:nvSpPr>
        <p:spPr>
          <a:xfrm>
            <a:off x="3759148" y="4744777"/>
            <a:ext cx="14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7B05F-5F0C-195B-61DA-BA4880B992C0}"/>
              </a:ext>
            </a:extLst>
          </p:cNvPr>
          <p:cNvSpPr txBox="1"/>
          <p:nvPr/>
        </p:nvSpPr>
        <p:spPr>
          <a:xfrm>
            <a:off x="3647248" y="4779748"/>
            <a:ext cx="177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ndara" panose="020E0502030303020204" pitchFamily="34" charset="0"/>
              </a:rPr>
              <a:t>csrr</a:t>
            </a:r>
            <a:r>
              <a:rPr lang="en-US" b="1" dirty="0">
                <a:latin typeface="Candara" panose="020E0502030303020204" pitchFamily="34" charset="0"/>
              </a:rPr>
              <a:t> t2, </a:t>
            </a:r>
            <a:r>
              <a:rPr lang="en-US" b="1" dirty="0" err="1">
                <a:latin typeface="Candara" panose="020E0502030303020204" pitchFamily="34" charset="0"/>
              </a:rPr>
              <a:t>sstatus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89501EF4-D336-4E51-A0A1-62BF92889C56}"/>
              </a:ext>
            </a:extLst>
          </p:cNvPr>
          <p:cNvSpPr/>
          <p:nvPr/>
        </p:nvSpPr>
        <p:spPr>
          <a:xfrm>
            <a:off x="7839159" y="982112"/>
            <a:ext cx="1700432" cy="865433"/>
          </a:xfrm>
          <a:prstGeom prst="cloudCallout">
            <a:avLst>
              <a:gd name="adj1" fmla="val -71556"/>
              <a:gd name="adj2" fmla="val 554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OK!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F1A5E1-3C7B-8FF9-7375-11DD1615599A}"/>
              </a:ext>
            </a:extLst>
          </p:cNvPr>
          <p:cNvSpPr/>
          <p:nvPr/>
        </p:nvSpPr>
        <p:spPr>
          <a:xfrm>
            <a:off x="9539591" y="2055206"/>
            <a:ext cx="1777591" cy="536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t2 = </a:t>
            </a:r>
            <a:r>
              <a:rPr lang="en-US" b="1" dirty="0" err="1">
                <a:latin typeface="Candara" panose="020E0502030303020204" pitchFamily="34" charset="0"/>
              </a:rPr>
              <a:t>sstatus</a:t>
            </a:r>
            <a:r>
              <a:rPr lang="en-US" b="1" dirty="0">
                <a:latin typeface="Candara" panose="020E0502030303020204" pitchFamily="34" charset="0"/>
              </a:rPr>
              <a:t>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23C3EE-9528-F3F2-D6AA-4E7E49FAB247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7753713" y="2319527"/>
            <a:ext cx="1785878" cy="38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91048CA9-C993-35F0-30E3-F76BCE94F03E}"/>
              </a:ext>
            </a:extLst>
          </p:cNvPr>
          <p:cNvSpPr/>
          <p:nvPr/>
        </p:nvSpPr>
        <p:spPr>
          <a:xfrm>
            <a:off x="7748396" y="3363779"/>
            <a:ext cx="1700432" cy="1246801"/>
          </a:xfrm>
          <a:prstGeom prst="cloudCallout">
            <a:avLst>
              <a:gd name="adj1" fmla="val -71556"/>
              <a:gd name="adj2" fmla="val 554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OK!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sz="4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693716-2E0C-AF9B-F1DC-F20480D22DC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753712" y="5114109"/>
            <a:ext cx="1871325" cy="138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11AD5EB-2D88-FE66-2139-25E363D172DA}"/>
              </a:ext>
            </a:extLst>
          </p:cNvPr>
          <p:cNvSpPr/>
          <p:nvPr/>
        </p:nvSpPr>
        <p:spPr>
          <a:xfrm>
            <a:off x="9625037" y="4803547"/>
            <a:ext cx="1777591" cy="536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t2 = </a:t>
            </a:r>
            <a:r>
              <a:rPr lang="en-US" b="1" dirty="0" err="1">
                <a:solidFill>
                  <a:srgbClr val="FFC000"/>
                </a:solidFill>
                <a:latin typeface="Candara" panose="020E0502030303020204" pitchFamily="34" charset="0"/>
              </a:rPr>
              <a:t>vsstatus</a:t>
            </a:r>
            <a:r>
              <a:rPr lang="en-US" b="1" dirty="0">
                <a:latin typeface="Candara" panose="020E0502030303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06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/>
      <p:bldP spid="21" grpId="0"/>
      <p:bldP spid="23" grpId="0" animBg="1"/>
      <p:bldP spid="24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0096FF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DI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9870</TotalTime>
  <Words>1442</Words>
  <Application>Microsoft Macintosh PowerPoint</Application>
  <PresentationFormat>Widescreen</PresentationFormat>
  <Paragraphs>366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-webkit-standard</vt:lpstr>
      <vt:lpstr>.SF NS</vt:lpstr>
      <vt:lpstr>Aptos</vt:lpstr>
      <vt:lpstr>Arial</vt:lpstr>
      <vt:lpstr>Calibri</vt:lpstr>
      <vt:lpstr>Candara</vt:lpstr>
      <vt:lpstr>Helvetica Neue</vt:lpstr>
      <vt:lpstr>Ubuntu</vt:lpstr>
      <vt:lpstr>Ubuntu Light</vt:lpstr>
      <vt:lpstr>Wingdings</vt:lpstr>
      <vt:lpstr>1_Office Theme</vt:lpstr>
      <vt:lpstr>Advancing Cloud Computing Capabilities on gem5 by Implementing the RISC-V Hypervisor Extension</vt:lpstr>
      <vt:lpstr>Background: the gem5 simulator</vt:lpstr>
      <vt:lpstr>Background: RISC-V in gem5</vt:lpstr>
      <vt:lpstr>Background: RISC-V Hypervisor (H) Extension</vt:lpstr>
      <vt:lpstr>Background: RISC-V Hypervisor (H) Extension</vt:lpstr>
      <vt:lpstr>Contributions</vt:lpstr>
      <vt:lpstr>Implementation</vt:lpstr>
      <vt:lpstr>Implementation Methodology: Registers</vt:lpstr>
      <vt:lpstr>Implementation Methodology: Registers</vt:lpstr>
      <vt:lpstr>Implementation</vt:lpstr>
      <vt:lpstr>Implementation Methodology: Exceptions</vt:lpstr>
      <vt:lpstr>Implementation</vt:lpstr>
      <vt:lpstr>Background: RISC-V Address Translation</vt:lpstr>
      <vt:lpstr>Background: Sv39 Scheme</vt:lpstr>
      <vt:lpstr>Background: Two-Stage translation</vt:lpstr>
      <vt:lpstr>Implementation Methodology: Translation</vt:lpstr>
      <vt:lpstr>Implementation</vt:lpstr>
      <vt:lpstr>Implementation Methodology: Instructions</vt:lpstr>
      <vt:lpstr>Implementation Methodology: Validation</vt:lpstr>
      <vt:lpstr>Implementation Methodology: Validation</vt:lpstr>
      <vt:lpstr>Implementation Methodology: Validation</vt:lpstr>
      <vt:lpstr>Experimental Results</vt:lpstr>
      <vt:lpstr>Experimental Results: Time Overhead</vt:lpstr>
      <vt:lpstr>Experimental Results: Instructions Overhead</vt:lpstr>
      <vt:lpstr>Experimental Results: Exceptions Overhead</vt:lpstr>
      <vt:lpstr>Conclusion &amp; Future Work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Cloud Computing Capabilities on gem5 by Implementing the RISC-V Hypervisor Extension</dc:title>
  <dc:creator>Georgios-Marios Fragkoulis</dc:creator>
  <cp:lastModifiedBy>Georgios-Marios Fragkoulis</cp:lastModifiedBy>
  <cp:revision>131</cp:revision>
  <dcterms:created xsi:type="dcterms:W3CDTF">2024-10-15T09:53:59Z</dcterms:created>
  <dcterms:modified xsi:type="dcterms:W3CDTF">2024-11-01T20:04:12Z</dcterms:modified>
</cp:coreProperties>
</file>