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A_D557716C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62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50ABE81-7F96-FCD1-8802-5081AAE4DADB}" name="戚凱源" initials="戚凱源" userId="戚凱源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modernComment_10A_D557716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A365757-3C20-4F84-9069-72B7EF3BD2AC}" authorId="{250ABE81-7F96-FCD1-8802-5081AAE4DADB}" created="2022-01-03T08:28:41.014">
    <pc:sldMkLst xmlns:pc="http://schemas.microsoft.com/office/powerpoint/2013/main/command">
      <pc:docMk/>
      <pc:sldMk cId="3579277676" sldId="266"/>
    </pc:sldMkLst>
    <p188:txBody>
      <a:bodyPr/>
      <a:lstStyle/>
      <a:p>
        <a:r>
          <a:rPr lang="zh-TW" altLang="en-US"/>
          <a:t>其他方法也有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48289F-4CF1-4E3B-90F5-77594E838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725D39-B159-438B-912B-0171A515D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312E52-B558-4295-81EB-109F84C4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EC0B-63BB-4451-8F70-5E82C9056D85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9BFF27-7970-4145-9B7B-73FBEFE69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0C696E-4F10-434F-8932-DCC1ED90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306-339A-4DE6-92F2-792E6E04D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61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C27609-F3BF-4CEA-A8AD-F6ACC268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F225ADF-46E5-4C90-94AA-F45022E2F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7449B6-F86E-42C8-9BC7-A246B69B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EC0B-63BB-4451-8F70-5E82C9056D85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4ED814-8865-4900-BB08-495F9DF6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1FF8B7-67B9-42EB-A778-0D4DFBB5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306-339A-4DE6-92F2-792E6E04D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96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2673188-3942-43F6-8C5A-B370D4779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69CB7C8-87E1-4533-8583-315E4C972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B2D869-000A-4D31-8C31-8592816D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EC0B-63BB-4451-8F70-5E82C9056D85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1CA92A-6E7D-4176-BF75-268F1BA1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F9E4B9-7FA9-4E13-B493-C73F28EC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306-339A-4DE6-92F2-792E6E04D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36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5E7C54-11A4-4DDC-8249-F84F7B56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7B4A5E-BB32-4B52-9003-D1A2FF1E4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65CAB9-D0D2-4CC5-ACA7-B63B4699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EC0B-63BB-4451-8F70-5E82C9056D85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E3E662-E84D-4768-82AF-0D5F8AD5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8D0731-13B3-4725-8970-1132915A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306-339A-4DE6-92F2-792E6E04D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12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CD12CB-D1D8-47D3-AF51-3BD165F9B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F891B6-A466-462C-A9F8-FC474813F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36B4D7-AADC-4A50-AE70-43632B6C7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EC0B-63BB-4451-8F70-5E82C9056D85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B025C0-A828-4BD8-8B7C-2E685B24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237AA3-00C8-47F5-81DB-0232983A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306-339A-4DE6-92F2-792E6E04D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36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30A5D1-8B81-40F8-BF40-DD24241FB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86A04C-924C-486D-9B7C-136D8CBBD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83AFA5-A160-4356-AC5A-3FDC5372F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D83F28-4E57-4838-A569-E1691E8EB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EC0B-63BB-4451-8F70-5E82C9056D85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99F5856-7BD2-43C5-A9E3-FAB142A53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CB23E7-590B-4684-A8AE-4B9D11DC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306-339A-4DE6-92F2-792E6E04D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49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22FC8-E447-4487-9E3B-E6BFEDEA5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6E2E24-FC3E-4CB3-BA63-3CF0F1E40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4BDAAF-AC14-46AB-A178-5C6B7285B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9FAAF0C-EC98-4562-B936-34FDCAE69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E1A2616-589A-438B-A82E-FD048D708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1C3E7DE-4C59-428F-8D0C-EC261B72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EC0B-63BB-4451-8F70-5E82C9056D85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1CF31FC-ADC8-4EEF-8AF7-275BC3BC7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19FA1A9-1323-4384-9287-AC3C9202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306-339A-4DE6-92F2-792E6E04D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4CA4F2-D5BB-4A4D-A253-018AC2C1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7E37037-21E3-491B-A872-E1B4E62E9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EC0B-63BB-4451-8F70-5E82C9056D85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AA84AA-A975-4DF2-A6F5-CC7ED295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0F4B71-2B36-4550-A8DF-1CB284952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306-339A-4DE6-92F2-792E6E04D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41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1A41435-7A93-4DAE-B9FE-083EA383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EC0B-63BB-4451-8F70-5E82C9056D85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23DFADD-D9F5-44BE-9630-B45738C98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B02710-641B-40ED-996D-A3BCD19C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306-339A-4DE6-92F2-792E6E04D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67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04978F-017D-4375-BE20-A949D5305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3199A5-672A-42C0-B564-4FF83EDE0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0DFA74-BFBF-42D8-A5C9-479F6C498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4A5549-1A23-49E5-8F8F-B0778E328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EC0B-63BB-4451-8F70-5E82C9056D85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4F0324-F97D-413B-91B8-C3E366FB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1073E07-A138-42FB-B565-855E73B8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306-339A-4DE6-92F2-792E6E04D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29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0C3B55-3243-4AB9-B64A-BB2A443B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DFEBCF9-FEE0-401C-8B8D-A2D6A8B0F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B71BFED-23D0-410C-98BD-50BC9B4BD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9BAA4A3-1586-4B4C-8726-6B93B27F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EC0B-63BB-4451-8F70-5E82C9056D85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AC03E3-B8DF-427F-8ABC-4E94F255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C41E7D-52DF-446E-95C7-80AA8EDCD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306-339A-4DE6-92F2-792E6E04D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6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10BD2A9-B345-4E1E-80BC-28F9174F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217F3D-5326-433C-9C5B-9CA8952ED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8EE956-DED9-4DE9-8825-39048197D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2EC0B-63BB-4451-8F70-5E82C9056D85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A327A9-5C1B-441B-9E7B-9CE2E7990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BFE828-D49A-4A53-8182-9DF93D480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C3306-339A-4DE6-92F2-792E6E04D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13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0A_D557716C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ref.gamer.com.tw/redir.php?url=https%3A%2F%2Fdiscord.com%2Fdevelopers%2Fapplication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44D5BC2-D1B8-46D5-9E08-829E58426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lang="zh-TW" altLang="en-US" sz="2000">
              <a:solidFill>
                <a:srgbClr val="080808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5C80403-B75A-408A-90B3-285E786B9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altLang="zh-TW" sz="3600" dirty="0">
                <a:solidFill>
                  <a:srgbClr val="080808"/>
                </a:solidFill>
              </a:rPr>
              <a:t>Discord</a:t>
            </a:r>
            <a:r>
              <a:rPr lang="zh-TW" altLang="en-US" sz="3600" dirty="0">
                <a:solidFill>
                  <a:srgbClr val="080808"/>
                </a:solidFill>
              </a:rPr>
              <a:t>圖片爬蟲機器人及其應用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50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DB79D6-C7DE-4504-827A-9A99BA165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28975"/>
            <a:ext cx="10515600" cy="2947988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事件觸發程式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- </a:t>
            </a:r>
            <a:r>
              <a:rPr lang="en-US" altLang="zh-TW" b="0" i="0" dirty="0" err="1">
                <a:effectLst/>
                <a:latin typeface="Helvetica Neue"/>
              </a:rPr>
              <a:t>on_ready</a:t>
            </a:r>
            <a:endParaRPr lang="en-US" altLang="zh-TW" b="0" i="0" dirty="0">
              <a:effectLst/>
              <a:latin typeface="Helvetica Neue"/>
            </a:endParaRPr>
          </a:p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當機器人完全準備好時，在終端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(terminal/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cmd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發送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Bot ready!</a:t>
            </a: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事件觸發程式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- </a:t>
            </a:r>
            <a:r>
              <a:rPr lang="en-US" altLang="zh-TW" b="0" i="0" dirty="0" err="1">
                <a:effectLst/>
                <a:latin typeface="Helvetica Neue"/>
              </a:rPr>
              <a:t>on_connect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當機器人成功連接到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Discord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時，在終端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(terminal/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cmd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發送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Bot connected!</a:t>
            </a:r>
            <a:endParaRPr lang="zh-TW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93FE9C30-B3F2-4542-A539-4FB2F1B8A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027" y="302347"/>
            <a:ext cx="8305800" cy="259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01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42721-9B08-4033-BE2F-44BD89F1D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975" y="4829175"/>
            <a:ext cx="4438650" cy="2738437"/>
          </a:xfrm>
        </p:spPr>
        <p:txBody>
          <a:bodyPr/>
          <a:lstStyle/>
          <a:p>
            <a:r>
              <a:rPr lang="zh-TW" altLang="en-US" dirty="0"/>
              <a:t>連接到</a:t>
            </a:r>
            <a:r>
              <a:rPr lang="en-US" altLang="zh-TW" dirty="0"/>
              <a:t>pixiv</a:t>
            </a:r>
            <a:r>
              <a:rPr lang="zh-TW" altLang="en-US" dirty="0"/>
              <a:t>進行爬蟲</a:t>
            </a:r>
          </a:p>
        </p:txBody>
      </p:sp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320C081F-351D-40E7-98BB-DBD7AF4E1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" y="1776302"/>
            <a:ext cx="9629775" cy="259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73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409139-53AC-401A-8E66-E77FF2CE7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4079"/>
            <a:ext cx="10515600" cy="2090738"/>
          </a:xfrm>
        </p:spPr>
        <p:txBody>
          <a:bodyPr>
            <a:normAutofit/>
          </a:bodyPr>
          <a:lstStyle/>
          <a:p>
            <a:r>
              <a:rPr lang="en-US" altLang="zh-TW" sz="2000" b="0" i="0" dirty="0">
                <a:solidFill>
                  <a:srgbClr val="333333"/>
                </a:solidFill>
                <a:effectLst/>
                <a:latin typeface="Helvetica Neue"/>
              </a:rPr>
              <a:t>Def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一個副程式</a:t>
            </a:r>
            <a:r>
              <a:rPr lang="en-US" altLang="zh-TW" sz="2000" b="0" i="0" dirty="0" err="1">
                <a:solidFill>
                  <a:srgbClr val="333333"/>
                </a:solidFill>
                <a:effectLst/>
                <a:latin typeface="Helvetica Neue"/>
              </a:rPr>
              <a:t>valid_img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辨認網址是不是圖片</a:t>
            </a:r>
            <a:endParaRPr lang="en-US" altLang="zh-TW" sz="2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TW" sz="20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運用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Helvetica Neue"/>
              </a:rPr>
              <a:t>discord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可以把圖片網址顯示出來的特性，直接製作出一個網址</a:t>
            </a:r>
            <a:endParaRPr lang="zh-TW" altLang="en-US" sz="2000" dirty="0"/>
          </a:p>
        </p:txBody>
      </p:sp>
      <p:pic>
        <p:nvPicPr>
          <p:cNvPr id="7" name="圖片 6" descr="一張含有 文字, 螢幕擷取畫面, 螢幕, 銀色 的圖片&#10;&#10;自動產生的描述">
            <a:extLst>
              <a:ext uri="{FF2B5EF4-FFF2-40B4-BE49-F238E27FC236}">
                <a16:creationId xmlns:a16="http://schemas.microsoft.com/office/drawing/2014/main" id="{607BC35D-69A1-4631-B07F-06CC515A8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275" y="130175"/>
            <a:ext cx="6353175" cy="395605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67FFAE6-F37F-4461-BBD1-EDF9CD24C6B0}"/>
              </a:ext>
            </a:extLst>
          </p:cNvPr>
          <p:cNvSpPr txBox="1"/>
          <p:nvPr/>
        </p:nvSpPr>
        <p:spPr>
          <a:xfrm>
            <a:off x="751032" y="598632"/>
            <a:ext cx="31190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因為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Pixiv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的圖片伺服器擋外連，不能直接貼圖片連結，所以就做了這個代理，利用網頁機器人自動輸入帳密，並讓他按下登入鍵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=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機器人在監看網頁</a:t>
            </a:r>
            <a:endParaRPr lang="zh-TW" altLang="en-US" dirty="0"/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6D00F972-FD1B-4DC0-8863-176E83344021}"/>
              </a:ext>
            </a:extLst>
          </p:cNvPr>
          <p:cNvCxnSpPr/>
          <p:nvPr/>
        </p:nvCxnSpPr>
        <p:spPr>
          <a:xfrm>
            <a:off x="3870036" y="1030590"/>
            <a:ext cx="1549689" cy="8904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27767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EAF8D2-47E3-468F-930D-9D3C3F52F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3498271"/>
            <a:ext cx="10515600" cy="2723089"/>
          </a:xfrm>
        </p:spPr>
        <p:txBody>
          <a:bodyPr>
            <a:normAutofit fontScale="25000" lnSpcReduction="20000"/>
          </a:bodyPr>
          <a:lstStyle/>
          <a:p>
            <a:r>
              <a:rPr lang="zh-TW" altLang="en-US" sz="6200" dirty="0">
                <a:effectLst/>
              </a:rPr>
              <a:t>運用</a:t>
            </a:r>
            <a:r>
              <a:rPr lang="en-US" altLang="zh-TW" sz="6200" dirty="0">
                <a:effectLst/>
              </a:rPr>
              <a:t>python</a:t>
            </a:r>
            <a:r>
              <a:rPr lang="zh-TW" altLang="en-US" sz="6200" dirty="0">
                <a:effectLst/>
              </a:rPr>
              <a:t>字串的處理來取得</a:t>
            </a:r>
            <a:r>
              <a:rPr lang="en-US" altLang="zh-TW" sz="6200" dirty="0">
                <a:effectLst/>
              </a:rPr>
              <a:t>p</a:t>
            </a:r>
            <a:r>
              <a:rPr lang="zh-TW" altLang="en-US" sz="6200" dirty="0">
                <a:effectLst/>
              </a:rPr>
              <a:t>網特有的八位數</a:t>
            </a:r>
          </a:p>
          <a:p>
            <a:r>
              <a:rPr lang="zh-TW" altLang="en-US" sz="6200" dirty="0">
                <a:effectLst/>
              </a:rPr>
              <a:t>接著套入</a:t>
            </a:r>
            <a:r>
              <a:rPr lang="en-US" altLang="zh-TW" sz="6200" dirty="0">
                <a:effectLst/>
              </a:rPr>
              <a:t>https://pixiv.cat/</a:t>
            </a:r>
            <a:r>
              <a:rPr lang="zh-TW" altLang="en-US" sz="6200" dirty="0">
                <a:effectLst/>
              </a:rPr>
              <a:t>八位數</a:t>
            </a:r>
            <a:r>
              <a:rPr lang="en-US" altLang="zh-TW" sz="6200" dirty="0">
                <a:effectLst/>
              </a:rPr>
              <a:t>.jpg</a:t>
            </a:r>
          </a:p>
          <a:p>
            <a:r>
              <a:rPr lang="zh-TW" altLang="en-US" sz="6200" dirty="0">
                <a:effectLst/>
              </a:rPr>
              <a:t>這個情況只會在那個八位數裡只有一張圖時會產生圖片</a:t>
            </a:r>
          </a:p>
          <a:p>
            <a:br>
              <a:rPr lang="zh-TW" altLang="en-US" sz="6200" dirty="0">
                <a:effectLst/>
              </a:rPr>
            </a:br>
            <a:endParaRPr lang="zh-TW" altLang="en-US" sz="6200" dirty="0">
              <a:effectLst/>
            </a:endParaRPr>
          </a:p>
          <a:p>
            <a:r>
              <a:rPr lang="zh-TW" altLang="en-US" sz="6200" dirty="0">
                <a:effectLst/>
              </a:rPr>
              <a:t>為了解決這個情況</a:t>
            </a:r>
          </a:p>
          <a:p>
            <a:r>
              <a:rPr lang="zh-TW" altLang="en-US" sz="6200" dirty="0">
                <a:effectLst/>
              </a:rPr>
              <a:t>先確認套入的網址是否存在</a:t>
            </a:r>
            <a:r>
              <a:rPr lang="en-US" altLang="zh-TW" sz="6200" dirty="0">
                <a:effectLst/>
              </a:rPr>
              <a:t>(</a:t>
            </a:r>
            <a:r>
              <a:rPr lang="zh-TW" altLang="en-US" sz="6200" dirty="0">
                <a:effectLst/>
              </a:rPr>
              <a:t>也就是會不會有</a:t>
            </a:r>
            <a:r>
              <a:rPr lang="en-US" altLang="zh-TW" sz="6200" dirty="0">
                <a:effectLst/>
              </a:rPr>
              <a:t>404</a:t>
            </a:r>
            <a:r>
              <a:rPr lang="zh-TW" altLang="en-US" sz="6200" dirty="0">
                <a:effectLst/>
              </a:rPr>
              <a:t>錯誤</a:t>
            </a:r>
            <a:r>
              <a:rPr lang="en-US" altLang="zh-TW" sz="6200" dirty="0">
                <a:effectLst/>
              </a:rPr>
              <a:t>)</a:t>
            </a:r>
          </a:p>
          <a:p>
            <a:r>
              <a:rPr lang="zh-TW" altLang="en-US" sz="6200" dirty="0">
                <a:effectLst/>
              </a:rPr>
              <a:t>若存在就直接傳送出去</a:t>
            </a:r>
          </a:p>
          <a:p>
            <a:r>
              <a:rPr lang="zh-TW" altLang="en-US" sz="6200" dirty="0">
                <a:effectLst/>
              </a:rPr>
              <a:t>若不存在</a:t>
            </a:r>
          </a:p>
          <a:p>
            <a:r>
              <a:rPr lang="zh-TW" altLang="en-US" sz="6200" dirty="0">
                <a:effectLst/>
              </a:rPr>
              <a:t>就套入</a:t>
            </a:r>
            <a:r>
              <a:rPr lang="en-US" altLang="zh-TW" sz="6200" dirty="0">
                <a:effectLst/>
              </a:rPr>
              <a:t>https://pixiv.cat/</a:t>
            </a:r>
            <a:r>
              <a:rPr lang="zh-TW" altLang="en-US" sz="6200" dirty="0">
                <a:effectLst/>
              </a:rPr>
              <a:t>八位數</a:t>
            </a:r>
            <a:r>
              <a:rPr lang="en-US" altLang="zh-TW" sz="6200" dirty="0">
                <a:effectLst/>
              </a:rPr>
              <a:t>-</a:t>
            </a:r>
            <a:r>
              <a:rPr lang="zh-TW" altLang="en-US" sz="6200" dirty="0">
                <a:effectLst/>
              </a:rPr>
              <a:t>從</a:t>
            </a:r>
            <a:r>
              <a:rPr lang="en-US" altLang="zh-TW" sz="6200" dirty="0">
                <a:effectLst/>
              </a:rPr>
              <a:t>1</a:t>
            </a:r>
            <a:r>
              <a:rPr lang="zh-TW" altLang="en-US" sz="6200" dirty="0">
                <a:effectLst/>
              </a:rPr>
              <a:t>開始的數字</a:t>
            </a:r>
            <a:r>
              <a:rPr lang="en-US" altLang="zh-TW" sz="6200" dirty="0">
                <a:effectLst/>
              </a:rPr>
              <a:t>.jpg</a:t>
            </a:r>
          </a:p>
          <a:p>
            <a:r>
              <a:rPr lang="zh-TW" altLang="en-US" sz="6200" dirty="0">
                <a:effectLst/>
              </a:rPr>
              <a:t>一樣會確認網址是否存在，如此以來就可以把八位數裡面全部的圖片上傳</a:t>
            </a:r>
          </a:p>
          <a:p>
            <a:br>
              <a:rPr lang="zh-TW" altLang="en-US" dirty="0">
                <a:effectLst/>
              </a:rPr>
            </a:br>
            <a:endParaRPr lang="zh-TW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68C9A2E4-4CC4-4760-84C5-48E3E7D4D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237" y="184057"/>
            <a:ext cx="7960302" cy="303179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D34C5C8-22B5-4136-B969-01207690EACB}"/>
              </a:ext>
            </a:extLst>
          </p:cNvPr>
          <p:cNvSpPr txBox="1"/>
          <p:nvPr/>
        </p:nvSpPr>
        <p:spPr>
          <a:xfrm>
            <a:off x="607956" y="295564"/>
            <a:ext cx="2567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用網頁機器人進入作者網址</a:t>
            </a: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8AD3A1AC-4547-45AF-9F34-6DDB9030F883}"/>
              </a:ext>
            </a:extLst>
          </p:cNvPr>
          <p:cNvCxnSpPr/>
          <p:nvPr/>
        </p:nvCxnSpPr>
        <p:spPr>
          <a:xfrm>
            <a:off x="3306618" y="988753"/>
            <a:ext cx="1209964" cy="7019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277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3525F0-9599-4781-BE01-76722237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6C0F3291-7DE0-43FD-813C-F76F965FD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6" y="2022475"/>
            <a:ext cx="11423648" cy="3142064"/>
          </a:xfrm>
        </p:spPr>
      </p:pic>
    </p:spTree>
    <p:extLst>
      <p:ext uri="{BB962C8B-B14F-4D97-AF65-F5344CB8AC3E}">
        <p14:creationId xmlns:p14="http://schemas.microsoft.com/office/powerpoint/2010/main" val="3629677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2F08F-9D92-44A7-9405-482621E0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, 監視器, 螢幕擷取畫面, 螢幕 的圖片&#10;&#10;自動產生的描述">
            <a:extLst>
              <a:ext uri="{FF2B5EF4-FFF2-40B4-BE49-F238E27FC236}">
                <a16:creationId xmlns:a16="http://schemas.microsoft.com/office/drawing/2014/main" id="{5EDA6492-5255-48C8-83FB-9D4026207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9395"/>
            <a:ext cx="10719371" cy="3096030"/>
          </a:xfrm>
        </p:spPr>
      </p:pic>
    </p:spTree>
    <p:extLst>
      <p:ext uri="{BB962C8B-B14F-4D97-AF65-F5344CB8AC3E}">
        <p14:creationId xmlns:p14="http://schemas.microsoft.com/office/powerpoint/2010/main" val="1525259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04D402-9F69-4748-946F-23BF52D2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機器人開爬</a:t>
            </a:r>
          </a:p>
        </p:txBody>
      </p:sp>
      <p:pic>
        <p:nvPicPr>
          <p:cNvPr id="5" name="內容版面配置區 4" descr="一張含有 文字, 監視器, 電視, 螢幕 的圖片&#10;&#10;自動產生的描述">
            <a:extLst>
              <a:ext uri="{FF2B5EF4-FFF2-40B4-BE49-F238E27FC236}">
                <a16:creationId xmlns:a16="http://schemas.microsoft.com/office/drawing/2014/main" id="{2060D0AE-7194-439A-A556-63AF38660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273" y="2585682"/>
            <a:ext cx="8078327" cy="1981477"/>
          </a:xfrm>
        </p:spPr>
      </p:pic>
    </p:spTree>
    <p:extLst>
      <p:ext uri="{BB962C8B-B14F-4D97-AF65-F5344CB8AC3E}">
        <p14:creationId xmlns:p14="http://schemas.microsoft.com/office/powerpoint/2010/main" val="2193620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3BD59F-8256-4FFE-98BD-210345B78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9CDE21B8-3ECE-449F-BEC3-E00C8747E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797" y="2491870"/>
            <a:ext cx="8021169" cy="2076740"/>
          </a:xfrm>
        </p:spPr>
      </p:pic>
    </p:spTree>
    <p:extLst>
      <p:ext uri="{BB962C8B-B14F-4D97-AF65-F5344CB8AC3E}">
        <p14:creationId xmlns:p14="http://schemas.microsoft.com/office/powerpoint/2010/main" val="339942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F911A34-056C-421A-BB1E-FBBB524E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設計緣由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DE6CE7-74DF-47F1-84D1-02EC70EE4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當你知道作者且想蒐集好看的圖，卻沒有時間上插圖網站慢慢搜尋時。</a:t>
            </a:r>
            <a:endParaRPr lang="en-US" altLang="zh-TW" sz="2000" dirty="0"/>
          </a:p>
          <a:p>
            <a:r>
              <a:rPr lang="zh-TW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對於容量快爆掉的裝置來說幾乎沒有空間可以儲存圖片</a:t>
            </a:r>
            <a:endParaRPr lang="en-US" altLang="zh-TW" sz="2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TW" altLang="en-US" sz="2000" dirty="0">
                <a:solidFill>
                  <a:srgbClr val="333333"/>
                </a:solidFill>
                <a:latin typeface="Helvetica Neue"/>
              </a:rPr>
              <a:t>傳連結別人因為懶散或怕中病毒而不敢點下去</a:t>
            </a:r>
            <a:endParaRPr lang="en-US" altLang="zh-TW" sz="2000" dirty="0">
              <a:solidFill>
                <a:srgbClr val="333333"/>
              </a:solidFill>
              <a:latin typeface="Helvetica Neue"/>
            </a:endParaRPr>
          </a:p>
          <a:p>
            <a:endParaRPr lang="en-US" altLang="zh-TW" sz="2000" dirty="0">
              <a:solidFill>
                <a:srgbClr val="333333"/>
              </a:solidFill>
              <a:latin typeface="Helvetica Neue"/>
            </a:endParaRPr>
          </a:p>
          <a:p>
            <a:endParaRPr lang="en-US" altLang="zh-TW" sz="2000" dirty="0">
              <a:solidFill>
                <a:srgbClr val="333333"/>
              </a:solidFill>
              <a:latin typeface="Helvetica Neue"/>
            </a:endParaRPr>
          </a:p>
          <a:p>
            <a:endParaRPr lang="en-US" altLang="zh-TW" sz="2000" dirty="0">
              <a:solidFill>
                <a:srgbClr val="333333"/>
              </a:solidFill>
              <a:latin typeface="Helvetica Neue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Helvetica Neue"/>
              </a:rPr>
              <a:t>Discord</a:t>
            </a:r>
            <a:r>
              <a:rPr lang="zh-TW" altLang="en-US" sz="2000" dirty="0">
                <a:solidFill>
                  <a:srgbClr val="333333"/>
                </a:solidFill>
                <a:latin typeface="Helvetica Neue"/>
              </a:rPr>
              <a:t>機器人是高效的爬蟲工具</a:t>
            </a:r>
            <a:endParaRPr lang="zh-TW" altLang="en-US" sz="2000" dirty="0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69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4E8094E-7F15-482A-B508-F4E22E457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主要爬取</a:t>
            </a:r>
            <a:r>
              <a:rPr lang="en-US" altLang="zh-TW" sz="3600" dirty="0" err="1"/>
              <a:t>Pixiv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B17F40-22AA-47B3-9312-53DF0CD71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zh-TW" alt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4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561F560-3741-492E-92CB-DA022604E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作業環境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23E798-6594-4594-AE7E-762E7E5E5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57471"/>
            <a:ext cx="10905066" cy="4719492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3200" b="0" i="0" dirty="0">
                <a:solidFill>
                  <a:srgbClr val="333333"/>
                </a:solidFill>
                <a:effectLst/>
                <a:latin typeface="Helvetica Neue"/>
              </a:rPr>
              <a:t>Visual Studio Code</a:t>
            </a:r>
            <a:r>
              <a:rPr lang="en-US" altLang="zh-TW" sz="3200" dirty="0">
                <a:solidFill>
                  <a:srgbClr val="333333"/>
                </a:solidFill>
                <a:latin typeface="Helvetica Neue"/>
              </a:rPr>
              <a:t>(</a:t>
            </a:r>
            <a:r>
              <a:rPr lang="zh-TW" altLang="en-US" sz="3200" dirty="0">
                <a:solidFill>
                  <a:srgbClr val="333333"/>
                </a:solidFill>
                <a:latin typeface="Helvetica Neue"/>
              </a:rPr>
              <a:t>新版</a:t>
            </a:r>
            <a:r>
              <a:rPr lang="en-US" altLang="zh-TW" sz="3200" dirty="0">
                <a:solidFill>
                  <a:srgbClr val="333333"/>
                </a:solidFill>
                <a:latin typeface="Helvetica Neue"/>
              </a:rPr>
              <a:t>)</a:t>
            </a:r>
          </a:p>
          <a:p>
            <a:endParaRPr lang="en-US" altLang="zh-TW" sz="3200" dirty="0">
              <a:solidFill>
                <a:srgbClr val="333333"/>
              </a:solidFill>
              <a:latin typeface="Helvetica Neue"/>
            </a:endParaRPr>
          </a:p>
          <a:p>
            <a:endParaRPr lang="en-US" altLang="zh-TW" sz="3200" dirty="0">
              <a:solidFill>
                <a:srgbClr val="333333"/>
              </a:solidFill>
              <a:latin typeface="Helvetica Neue"/>
            </a:endParaRPr>
          </a:p>
          <a:p>
            <a:endParaRPr lang="en-US" altLang="zh-TW" sz="3200" dirty="0">
              <a:solidFill>
                <a:srgbClr val="333333"/>
              </a:solidFill>
              <a:latin typeface="Helvetica Neue"/>
            </a:endParaRPr>
          </a:p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Python 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新版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)----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jupyter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 notebook</a:t>
            </a:r>
          </a:p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API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：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Discord.py 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新版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</a:p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Discord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(</a:t>
            </a:r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本體實驗環境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)</a:t>
            </a:r>
          </a:p>
          <a:p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推薦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:</a:t>
            </a:r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機器人雲端監測系統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(</a:t>
            </a:r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可使機器人永久上線而不用自己的主機當伺服器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)</a:t>
            </a:r>
          </a:p>
          <a:p>
            <a:endParaRPr lang="en-US" altLang="zh-TW"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D30F6A8C-92F0-48B6-9671-8EB68A1FDF13}"/>
              </a:ext>
            </a:extLst>
          </p:cNvPr>
          <p:cNvCxnSpPr/>
          <p:nvPr/>
        </p:nvCxnSpPr>
        <p:spPr>
          <a:xfrm>
            <a:off x="3251200" y="1908455"/>
            <a:ext cx="471055" cy="39433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B1EA7335-8957-4184-90F8-B236440CD7C3}"/>
              </a:ext>
            </a:extLst>
          </p:cNvPr>
          <p:cNvSpPr txBox="1"/>
          <p:nvPr/>
        </p:nvSpPr>
        <p:spPr>
          <a:xfrm>
            <a:off x="3690721" y="2118122"/>
            <a:ext cx="362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只有這個環境可</a:t>
            </a:r>
            <a:r>
              <a:rPr lang="en-US" altLang="zh-TW" dirty="0"/>
              <a:t>import discord.py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4196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836B9-4137-4141-96C9-E7A264CA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安裝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discord.py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8D02540F-7317-47F1-9BF3-F274F3D0D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770175"/>
              </p:ext>
            </p:extLst>
          </p:nvPr>
        </p:nvGraphicFramePr>
        <p:xfrm>
          <a:off x="1293091" y="1690688"/>
          <a:ext cx="9216644" cy="4677194"/>
        </p:xfrm>
        <a:graphic>
          <a:graphicData uri="http://schemas.openxmlformats.org/drawingml/2006/table">
            <a:tbl>
              <a:tblPr/>
              <a:tblGrid>
                <a:gridCol w="4608322">
                  <a:extLst>
                    <a:ext uri="{9D8B030D-6E8A-4147-A177-3AD203B41FA5}">
                      <a16:colId xmlns:a16="http://schemas.microsoft.com/office/drawing/2014/main" val="2808382538"/>
                    </a:ext>
                  </a:extLst>
                </a:gridCol>
                <a:gridCol w="4608322">
                  <a:extLst>
                    <a:ext uri="{9D8B030D-6E8A-4147-A177-3AD203B41FA5}">
                      <a16:colId xmlns:a16="http://schemas.microsoft.com/office/drawing/2014/main" val="1010417865"/>
                    </a:ext>
                  </a:extLst>
                </a:gridCol>
              </a:tblGrid>
              <a:tr h="57439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Windows</a:t>
                      </a:r>
                    </a:p>
                  </a:txBody>
                  <a:tcPr marL="22860" marR="22860" marT="22860" marB="2286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Mac</a:t>
                      </a:r>
                    </a:p>
                  </a:txBody>
                  <a:tcPr marL="22860" marR="22860" marT="22860" marB="2286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744856"/>
                  </a:ext>
                </a:extLst>
              </a:tr>
              <a:tr h="254373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打開</a:t>
                      </a:r>
                      <a:r>
                        <a:rPr lang="en-US" dirty="0" err="1">
                          <a:effectLst/>
                        </a:rPr>
                        <a:t>cmd</a:t>
                      </a:r>
                      <a:r>
                        <a:rPr lang="en-US" dirty="0">
                          <a:effectLst/>
                        </a:rPr>
                        <a:t> :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win</a:t>
                      </a:r>
                      <a:r>
                        <a:rPr lang="zh-TW" altLang="en-US" dirty="0">
                          <a:effectLst/>
                        </a:rPr>
                        <a:t>鍵</a:t>
                      </a:r>
                      <a:r>
                        <a:rPr lang="en-US" altLang="zh-TW" dirty="0">
                          <a:effectLst/>
                        </a:rPr>
                        <a:t>+</a:t>
                      </a:r>
                      <a:r>
                        <a:rPr lang="en-US" dirty="0">
                          <a:effectLst/>
                        </a:rPr>
                        <a:t>R</a:t>
                      </a:r>
                      <a:r>
                        <a:rPr lang="zh-TW" altLang="en-US" dirty="0">
                          <a:effectLst/>
                        </a:rPr>
                        <a:t>鍵</a:t>
                      </a:r>
                      <a:br>
                        <a:rPr lang="zh-TW" altLang="en-US" dirty="0">
                          <a:effectLst/>
                        </a:rPr>
                      </a:br>
                      <a:r>
                        <a:rPr lang="zh-TW" altLang="en-US" dirty="0">
                          <a:effectLst/>
                        </a:rPr>
                        <a:t>輸入</a:t>
                      </a:r>
                      <a:r>
                        <a:rPr lang="en-US" dirty="0" err="1">
                          <a:effectLst/>
                        </a:rPr>
                        <a:t>cmd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Enter</a:t>
                      </a:r>
                    </a:p>
                  </a:txBody>
                  <a:tcPr marL="22860" marR="22860" marT="22860" marB="2286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打開</a:t>
                      </a:r>
                      <a:r>
                        <a:rPr lang="en-US" dirty="0">
                          <a:effectLst/>
                        </a:rPr>
                        <a:t>Terminal :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command</a:t>
                      </a:r>
                      <a:r>
                        <a:rPr lang="zh-TW" altLang="en-US" dirty="0">
                          <a:effectLst/>
                        </a:rPr>
                        <a:t>鍵</a:t>
                      </a:r>
                      <a:r>
                        <a:rPr lang="en-US" altLang="zh-TW" dirty="0">
                          <a:effectLst/>
                        </a:rPr>
                        <a:t>+</a:t>
                      </a:r>
                      <a:r>
                        <a:rPr lang="en-US" dirty="0">
                          <a:effectLst/>
                        </a:rPr>
                        <a:t>space</a:t>
                      </a:r>
                      <a:r>
                        <a:rPr lang="zh-TW" altLang="en-US" dirty="0">
                          <a:effectLst/>
                        </a:rPr>
                        <a:t>鍵</a:t>
                      </a:r>
                      <a:br>
                        <a:rPr lang="zh-TW" altLang="en-US" dirty="0">
                          <a:effectLst/>
                        </a:rPr>
                      </a:br>
                      <a:r>
                        <a:rPr lang="zh-TW" altLang="en-US" dirty="0">
                          <a:effectLst/>
                        </a:rPr>
                        <a:t>搜尋</a:t>
                      </a:r>
                      <a:r>
                        <a:rPr lang="en-US" dirty="0" err="1">
                          <a:effectLst/>
                        </a:rPr>
                        <a:t>Terminal.app</a:t>
                      </a:r>
                      <a:endParaRPr lang="en-US" dirty="0">
                        <a:effectLst/>
                      </a:endParaRPr>
                    </a:p>
                    <a:p>
                      <a:pPr algn="ctr"/>
                      <a:r>
                        <a:rPr lang="zh-TW" altLang="en-US" dirty="0">
                          <a:effectLst/>
                        </a:rPr>
                        <a:t> </a:t>
                      </a:r>
                      <a:endParaRPr lang="en-US" altLang="zh-TW" dirty="0">
                        <a:effectLst/>
                      </a:endParaRPr>
                    </a:p>
                    <a:p>
                      <a:pPr algn="ctr"/>
                      <a:r>
                        <a:rPr lang="zh-TW" altLang="en-US" dirty="0">
                          <a:effectLst/>
                        </a:rPr>
                        <a:t>點兩下就開了</a:t>
                      </a:r>
                    </a:p>
                  </a:txBody>
                  <a:tcPr marL="22860" marR="22860" marT="22860" marB="2286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503476"/>
                  </a:ext>
                </a:extLst>
              </a:tr>
              <a:tr h="1559065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輸入</a:t>
                      </a:r>
                      <a:br>
                        <a:rPr lang="zh-TW" alt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py -3 -m pip install discord.py</a:t>
                      </a:r>
                    </a:p>
                  </a:txBody>
                  <a:tcPr marL="22860" marR="22860" marT="22860" marB="2286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輸入</a:t>
                      </a:r>
                      <a:br>
                        <a:rPr lang="zh-TW" alt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pip3 install discord.py</a:t>
                      </a:r>
                    </a:p>
                  </a:txBody>
                  <a:tcPr marL="22860" marR="22860" marT="22860" marB="2286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201446"/>
                  </a:ext>
                </a:extLst>
              </a:tr>
            </a:tbl>
          </a:graphicData>
        </a:graphic>
      </p:graphicFrame>
      <p:pic>
        <p:nvPicPr>
          <p:cNvPr id="1025" name="Picture 1">
            <a:extLst>
              <a:ext uri="{FF2B5EF4-FFF2-40B4-BE49-F238E27FC236}">
                <a16:creationId xmlns:a16="http://schemas.microsoft.com/office/drawing/2014/main" id="{0E9E254F-4D17-4A29-95FE-D7FDE878E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125" y="577937"/>
            <a:ext cx="3326400" cy="211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2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2BCE878-5052-4C6D-B399-4127CD13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從零開始建構</a:t>
            </a:r>
            <a:r>
              <a:rPr lang="en-US" altLang="zh-TW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DC</a:t>
            </a:r>
            <a:r>
              <a:rPr lang="zh-TW" alt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機器人</a:t>
            </a:r>
            <a:endParaRPr lang="en-US" altLang="zh-TW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0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B4B900-8C70-4975-9CB1-A8FA536C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建立並邀請機器人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C31450-657E-4B1E-93F5-689C82600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35" y="1690688"/>
            <a:ext cx="11667837" cy="4351338"/>
          </a:xfrm>
        </p:spPr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到</a:t>
            </a:r>
            <a:r>
              <a:rPr lang="en-US" altLang="zh-TW" b="0" i="0" u="none" strike="noStrike" dirty="0">
                <a:solidFill>
                  <a:srgbClr val="0089AC"/>
                </a:solidFill>
                <a:effectLst/>
                <a:latin typeface="Helvetica Neue"/>
                <a:hlinkClick r:id="rId2"/>
              </a:rPr>
              <a:t>Discord</a:t>
            </a:r>
            <a:r>
              <a:rPr lang="zh-TW" altLang="en-US" b="0" i="0" u="none" strike="noStrike" dirty="0">
                <a:solidFill>
                  <a:srgbClr val="0089AC"/>
                </a:solidFill>
                <a:effectLst/>
                <a:latin typeface="Helvetica Neue"/>
                <a:hlinkClick r:id="rId2"/>
              </a:rPr>
              <a:t>開發人員網站</a:t>
            </a:r>
            <a:r>
              <a:rPr lang="en-US" altLang="zh-TW" b="0" i="0" u="none" strike="noStrike" dirty="0">
                <a:solidFill>
                  <a:srgbClr val="0089AC"/>
                </a:solidFill>
                <a:effectLst/>
                <a:latin typeface="Helvetica Neue"/>
                <a:sym typeface="Wingdings" panose="05000000000000000000" pitchFamily="2" charset="2"/>
              </a:rPr>
              <a:t>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點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New Application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  <a:sym typeface="Wingdings" panose="05000000000000000000" pitchFamily="2" charset="2"/>
              </a:rPr>
              <a:t>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輸入機器人的名字點 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/>
              </a:rPr>
              <a:t>Create</a:t>
            </a:r>
          </a:p>
          <a:p>
            <a:endParaRPr lang="en-US" altLang="zh-TW" sz="2400" dirty="0">
              <a:solidFill>
                <a:srgbClr val="333333"/>
              </a:solidFill>
              <a:latin typeface="Helvetica Neue"/>
            </a:endParaRPr>
          </a:p>
          <a:p>
            <a:r>
              <a:rPr lang="en-US" altLang="zh-TW" sz="2400" dirty="0">
                <a:solidFill>
                  <a:srgbClr val="333333"/>
                </a:solidFill>
                <a:latin typeface="Helvetica Neue"/>
              </a:rPr>
              <a:t>BOT</a:t>
            </a:r>
            <a:r>
              <a:rPr lang="zh-TW" altLang="en-US" sz="2400" dirty="0">
                <a:solidFill>
                  <a:srgbClr val="333333"/>
                </a:solidFill>
                <a:latin typeface="Helvetica Neue"/>
              </a:rPr>
              <a:t>子頁下有機器人相關設置</a:t>
            </a:r>
            <a:r>
              <a:rPr lang="en-US" altLang="zh-TW" sz="2400" dirty="0">
                <a:solidFill>
                  <a:srgbClr val="333333"/>
                </a:solidFill>
                <a:latin typeface="Helvetica Neue"/>
                <a:sym typeface="Wingdings" panose="05000000000000000000" pitchFamily="2" charset="2"/>
              </a:rPr>
              <a:t>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選擇機器人要加入的那個伺服器並授權</a:t>
            </a:r>
            <a:endParaRPr lang="zh-TW" altLang="en-US" sz="24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7179629-177D-4D3B-9C81-764A332E6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936" y="2495549"/>
            <a:ext cx="1964829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162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4146165-BDF0-44D6-944F-DA7FCFAA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zh-TW" altLang="en-US" sz="3600"/>
              <a:t>我們需要甚麼</a:t>
            </a:r>
            <a:r>
              <a:rPr lang="en-US" altLang="zh-TW" sz="3600"/>
              <a:t>?</a:t>
            </a:r>
            <a:endParaRPr lang="zh-TW" altLang="en-US" sz="36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A7A5B9-2B66-4A4E-8651-D46AA7C3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>
            <a:normAutofit/>
          </a:bodyPr>
          <a:lstStyle/>
          <a:p>
            <a:r>
              <a:rPr lang="en-US" altLang="zh-TW" sz="2000" dirty="0" err="1"/>
              <a:t>Discord.ext</a:t>
            </a:r>
            <a:r>
              <a:rPr lang="zh-TW" altLang="en-US" sz="2000" dirty="0"/>
              <a:t>延伸的</a:t>
            </a:r>
            <a:r>
              <a:rPr lang="en-US" altLang="zh-TW" sz="2000" dirty="0"/>
              <a:t>DC</a:t>
            </a:r>
            <a:r>
              <a:rPr lang="zh-TW" altLang="en-US" sz="2000" dirty="0"/>
              <a:t>程式模組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selenium</a:t>
            </a:r>
            <a:r>
              <a:rPr lang="zh-TW" altLang="en-US" sz="2000" b="0" i="0" dirty="0">
                <a:effectLst/>
                <a:latin typeface="arial" panose="020B0604020202020204" pitchFamily="34" charset="0"/>
              </a:rPr>
              <a:t>為</a:t>
            </a:r>
            <a:r>
              <a:rPr lang="en-US" altLang="zh-TW" sz="2000" b="0" i="0" dirty="0">
                <a:effectLst/>
                <a:latin typeface="arial" panose="020B0604020202020204" pitchFamily="34" charset="0"/>
              </a:rPr>
              <a:t>web</a:t>
            </a:r>
            <a:r>
              <a:rPr lang="zh-TW" altLang="en-US" sz="2000" b="0" i="0" dirty="0">
                <a:effectLst/>
                <a:latin typeface="arial" panose="020B0604020202020204" pitchFamily="34" charset="0"/>
              </a:rPr>
              <a:t>瀏覽器的自動化提供了各種工具</a:t>
            </a:r>
            <a:endParaRPr lang="en-US" altLang="zh-TW" sz="2000" b="0" i="0" dirty="0">
              <a:effectLst/>
              <a:latin typeface="arial" panose="020B0604020202020204" pitchFamily="34" charset="0"/>
            </a:endParaRPr>
          </a:p>
          <a:p>
            <a:endParaRPr lang="en-US" altLang="zh-TW" sz="2000" dirty="0">
              <a:latin typeface="arial" panose="020B0604020202020204" pitchFamily="34" charset="0"/>
            </a:endParaRPr>
          </a:p>
          <a:p>
            <a:r>
              <a:rPr lang="en-US" altLang="zh-TW" sz="2000" dirty="0"/>
              <a:t>Bs4</a:t>
            </a:r>
            <a:r>
              <a:rPr lang="zh-TW" altLang="en-US" sz="2000" dirty="0"/>
              <a:t>提供</a:t>
            </a:r>
            <a:r>
              <a:rPr lang="zh-TW" altLang="en-US" sz="2000" b="0" i="0" dirty="0">
                <a:effectLst/>
                <a:latin typeface="Lucida Grande"/>
              </a:rPr>
              <a:t>網頁結構搜尋與萃取功能</a:t>
            </a:r>
            <a:endParaRPr lang="en-US" altLang="zh-TW" sz="2000" b="0" i="0" dirty="0">
              <a:effectLst/>
              <a:latin typeface="Lucida Grande"/>
            </a:endParaRPr>
          </a:p>
          <a:p>
            <a:endParaRPr lang="en-US" altLang="zh-TW" sz="2000" dirty="0">
              <a:latin typeface="Lucida Grande"/>
            </a:endParaRPr>
          </a:p>
          <a:p>
            <a:r>
              <a:rPr lang="en-US" altLang="zh-TW" sz="2000" dirty="0">
                <a:latin typeface="Lucida Grande"/>
              </a:rPr>
              <a:t>Json</a:t>
            </a:r>
            <a:r>
              <a:rPr lang="zh-TW" altLang="en-US" sz="2000" dirty="0">
                <a:latin typeface="Lucida Grande"/>
              </a:rPr>
              <a:t>檔負責機器人後台的物件傳輸</a:t>
            </a:r>
            <a:endParaRPr lang="zh-TW" altLang="en-US" sz="2000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E3725F94-DC07-4BF0-88EC-41946FF43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63" y="2486025"/>
            <a:ext cx="5925270" cy="170351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274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C1CD66-E3F0-40E4-A127-3C2CB4BC3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2676525"/>
            <a:ext cx="10515600" cy="3840596"/>
          </a:xfrm>
        </p:spPr>
        <p:txBody>
          <a:bodyPr/>
          <a:lstStyle/>
          <a:p>
            <a:r>
              <a:rPr lang="zh-TW" altLang="en-US" dirty="0"/>
              <a:t>取得</a:t>
            </a:r>
            <a:r>
              <a:rPr lang="en-US" altLang="zh-TW" dirty="0"/>
              <a:t>setting json</a:t>
            </a:r>
            <a:r>
              <a:rPr lang="zh-TW" altLang="en-US" dirty="0"/>
              <a:t>並讀取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Discord 1.5</a:t>
            </a:r>
            <a:r>
              <a:rPr lang="zh-TW" altLang="en-US" dirty="0"/>
              <a:t>更新要點</a:t>
            </a:r>
            <a:r>
              <a:rPr lang="en-US" altLang="zh-TW" dirty="0"/>
              <a:t>:</a:t>
            </a:r>
            <a:r>
              <a:rPr lang="zh-TW" altLang="en-US" sz="24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這</a:t>
            </a:r>
            <a:r>
              <a:rPr lang="zh-CN" altLang="en-US" sz="2400" b="0" i="0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似乎是最新版本</a:t>
            </a:r>
            <a:r>
              <a:rPr lang="en-US" altLang="zh-CN" sz="2400" b="0" i="0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1.5</a:t>
            </a:r>
            <a:r>
              <a:rPr lang="zh-CN" altLang="en-US" sz="2400" b="0" i="0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中添加的元素。</a:t>
            </a:r>
            <a:br>
              <a:rPr lang="zh-CN" altLang="en-US" sz="2400" dirty="0"/>
            </a:br>
            <a:r>
              <a:rPr lang="zh-CN" altLang="en-US" sz="2400" b="0" i="0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除非</a:t>
            </a:r>
            <a:r>
              <a:rPr lang="zh-TW" altLang="en-US" sz="2400" b="0" i="0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設</a:t>
            </a:r>
            <a:r>
              <a:rPr lang="zh-CN" altLang="en-US" sz="2400" b="0" i="0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置了此</a:t>
            </a:r>
            <a:r>
              <a:rPr lang="en-US" altLang="zh-CN" sz="2400" b="0" i="0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Intent</a:t>
            </a:r>
            <a:r>
              <a:rPr lang="zh-CN" altLang="en-US" sz="2400" b="0" i="0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，否</a:t>
            </a:r>
            <a:r>
              <a:rPr lang="zh-TW" altLang="en-US" sz="2400" b="0" i="0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則</a:t>
            </a:r>
            <a:r>
              <a:rPr lang="zh-CN" altLang="en-US" sz="2400" b="0" i="0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似乎</a:t>
            </a:r>
            <a:r>
              <a:rPr lang="zh-TW" altLang="en-US" sz="2400" b="0" i="0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無</a:t>
            </a:r>
            <a:r>
              <a:rPr lang="zh-CN" altLang="en-US" sz="2400" b="0" i="0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法</a:t>
            </a:r>
            <a:r>
              <a:rPr lang="zh-TW" altLang="en-US" sz="2400" b="0" i="0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檢</a:t>
            </a:r>
            <a:r>
              <a:rPr lang="zh-TW" altLang="en-US" sz="24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測</a:t>
            </a:r>
            <a:r>
              <a:rPr lang="zh-CN" altLang="en-US" sz="2400" b="0" i="0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到成</a:t>
            </a:r>
            <a:r>
              <a:rPr lang="zh-TW" altLang="en-US" sz="2400" b="0" i="0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員</a:t>
            </a:r>
            <a:r>
              <a:rPr lang="zh-CN" altLang="en-US" sz="2400" b="0" i="0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更新。</a:t>
            </a:r>
            <a:endParaRPr lang="zh-TW" altLang="en-US" sz="2400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7821247E-ED0C-4A0F-9AC7-CDBFC2BE9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471487"/>
            <a:ext cx="10492999" cy="198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6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550</Words>
  <Application>Microsoft Office PowerPoint</Application>
  <PresentationFormat>寬螢幕</PresentationFormat>
  <Paragraphs>70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Helvetica Neue</vt:lpstr>
      <vt:lpstr>Lucida Grande</vt:lpstr>
      <vt:lpstr>Microsoft YaHei</vt:lpstr>
      <vt:lpstr>Arial</vt:lpstr>
      <vt:lpstr>Arial</vt:lpstr>
      <vt:lpstr>Calibri</vt:lpstr>
      <vt:lpstr>Calibri Light</vt:lpstr>
      <vt:lpstr>Office 佈景主題</vt:lpstr>
      <vt:lpstr>Discord圖片爬蟲機器人及其應用</vt:lpstr>
      <vt:lpstr>設計緣由</vt:lpstr>
      <vt:lpstr>主要爬取Pixiv</vt:lpstr>
      <vt:lpstr>作業環境</vt:lpstr>
      <vt:lpstr>安裝discord.py</vt:lpstr>
      <vt:lpstr>從零開始建構DC機器人</vt:lpstr>
      <vt:lpstr>建立並邀請機器人</vt:lpstr>
      <vt:lpstr>我們需要甚麼?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機器人開爬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Discord圖片爬蟲機器人及其應用</dc:title>
  <dc:creator>戚凱源</dc:creator>
  <cp:lastModifiedBy>戚凱源</cp:lastModifiedBy>
  <cp:revision>1</cp:revision>
  <dcterms:created xsi:type="dcterms:W3CDTF">2022-01-03T06:54:40Z</dcterms:created>
  <dcterms:modified xsi:type="dcterms:W3CDTF">2022-01-03T08:56:04Z</dcterms:modified>
</cp:coreProperties>
</file>