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62" r:id="rId6"/>
    <p:sldId id="261" r:id="rId7"/>
    <p:sldId id="263" r:id="rId8"/>
    <p:sldId id="265" r:id="rId9"/>
    <p:sldId id="266" r:id="rId10"/>
    <p:sldId id="267" r:id="rId11"/>
    <p:sldId id="268" r:id="rId12"/>
    <p:sldId id="271" r:id="rId13"/>
    <p:sldId id="269" r:id="rId14"/>
    <p:sldId id="270" r:id="rId15"/>
    <p:sldId id="275" r:id="rId16"/>
    <p:sldId id="273" r:id="rId17"/>
    <p:sldId id="276" r:id="rId18"/>
    <p:sldId id="277" r:id="rId19"/>
    <p:sldId id="274" r:id="rId20"/>
    <p:sldId id="278" r:id="rId21"/>
    <p:sldId id="272" r:id="rId22"/>
    <p:sldId id="279" r:id="rId23"/>
    <p:sldId id="280" r:id="rId24"/>
    <p:sldId id="281" r:id="rId25"/>
    <p:sldId id="283" r:id="rId26"/>
    <p:sldId id="285" r:id="rId27"/>
    <p:sldId id="287" r:id="rId28"/>
    <p:sldId id="288" r:id="rId29"/>
    <p:sldId id="26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G:\shg_hainai_ori_data\select_feature_with_DScore_Forword_Serch\&#27491;&#30830;&#29575;&#22270;&#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title>
    <c:autoTitleDeleted val="0"/>
    <c:plotArea>
      <c:layout/>
      <c:lineChart>
        <c:grouping val="standard"/>
        <c:varyColors val="0"/>
        <c:ser>
          <c:idx val="0"/>
          <c:order val="0"/>
          <c:tx>
            <c:strRef>
              <c:f>Sheet1!$B$2</c:f>
              <c:strCache>
                <c:ptCount val="1"/>
                <c:pt idx="0">
                  <c:v>总正确率</c:v>
                </c:pt>
              </c:strCache>
            </c:strRef>
          </c:tx>
          <c:spPr>
            <a:ln w="38100"/>
          </c:spPr>
          <c:marker>
            <c:spPr>
              <a:ln w="38100"/>
            </c:spPr>
          </c:marker>
          <c:cat>
            <c:strRef>
              <c:f>Sheet1!$C$1:$I$1</c:f>
              <c:strCache>
                <c:ptCount val="7"/>
                <c:pt idx="0">
                  <c:v>DEMV</c:v>
                </c:pt>
                <c:pt idx="1">
                  <c:v>DEMV+Canny</c:v>
                </c:pt>
                <c:pt idx="2">
                  <c:v>DEMV+Canny+VOM</c:v>
                </c:pt>
                <c:pt idx="3">
                  <c:v>DEMV+Canny+VOM+OTSU</c:v>
                </c:pt>
                <c:pt idx="4">
                  <c:v>DEMV+Canny+VOM+OTSU+Horris</c:v>
                </c:pt>
                <c:pt idx="5">
                  <c:v>DEMV+Canny+VOM+OTSU+Sobel</c:v>
                </c:pt>
                <c:pt idx="6">
                  <c:v>DEMV+Canny+VOM+OTSU+DEMR</c:v>
                </c:pt>
              </c:strCache>
            </c:strRef>
          </c:cat>
          <c:val>
            <c:numRef>
              <c:f>Sheet1!$C$2:$I$2</c:f>
              <c:numCache>
                <c:formatCode>0.00%</c:formatCode>
                <c:ptCount val="7"/>
                <c:pt idx="0">
                  <c:v>0.60758299999999998</c:v>
                </c:pt>
                <c:pt idx="1">
                  <c:v>0.75734599999999996</c:v>
                </c:pt>
                <c:pt idx="2">
                  <c:v>0.86729900000000004</c:v>
                </c:pt>
                <c:pt idx="3">
                  <c:v>0.89952600000000005</c:v>
                </c:pt>
                <c:pt idx="4">
                  <c:v>0.89952600000000005</c:v>
                </c:pt>
                <c:pt idx="5">
                  <c:v>0.8891</c:v>
                </c:pt>
                <c:pt idx="6">
                  <c:v>0.92037899999999995</c:v>
                </c:pt>
              </c:numCache>
            </c:numRef>
          </c:val>
          <c:smooth val="0"/>
        </c:ser>
        <c:dLbls>
          <c:showLegendKey val="0"/>
          <c:showVal val="0"/>
          <c:showCatName val="0"/>
          <c:showSerName val="0"/>
          <c:showPercent val="0"/>
          <c:showBubbleSize val="0"/>
        </c:dLbls>
        <c:marker val="1"/>
        <c:smooth val="0"/>
        <c:axId val="421950424"/>
        <c:axId val="421950816"/>
      </c:lineChart>
      <c:catAx>
        <c:axId val="421950424"/>
        <c:scaling>
          <c:orientation val="minMax"/>
        </c:scaling>
        <c:delete val="0"/>
        <c:axPos val="b"/>
        <c:title>
          <c:tx>
            <c:rich>
              <a:bodyPr/>
              <a:lstStyle/>
              <a:p>
                <a:pPr>
                  <a:defRPr/>
                </a:pPr>
                <a:r>
                  <a:rPr lang="zh-CN"/>
                  <a:t>所选子特征集合</a:t>
                </a:r>
              </a:p>
            </c:rich>
          </c:tx>
          <c:layout>
            <c:manualLayout>
              <c:xMode val="edge"/>
              <c:yMode val="edge"/>
              <c:x val="0.4108015904661117"/>
              <c:y val="0.93724835172551768"/>
            </c:manualLayout>
          </c:layout>
          <c:overlay val="0"/>
        </c:title>
        <c:numFmt formatCode="General" sourceLinked="0"/>
        <c:majorTickMark val="out"/>
        <c:minorTickMark val="none"/>
        <c:tickLblPos val="nextTo"/>
        <c:crossAx val="421950816"/>
        <c:crosses val="autoZero"/>
        <c:auto val="1"/>
        <c:lblAlgn val="ctr"/>
        <c:lblOffset val="100"/>
        <c:noMultiLvlLbl val="0"/>
      </c:catAx>
      <c:valAx>
        <c:axId val="421950816"/>
        <c:scaling>
          <c:orientation val="minMax"/>
          <c:min val="0.60000000000000009"/>
        </c:scaling>
        <c:delete val="0"/>
        <c:axPos val="l"/>
        <c:majorGridlines/>
        <c:title>
          <c:tx>
            <c:rich>
              <a:bodyPr rot="0" vert="wordArtVertRtl"/>
              <a:lstStyle/>
              <a:p>
                <a:pPr>
                  <a:defRPr/>
                </a:pPr>
                <a:r>
                  <a:rPr lang="zh-CN" altLang="en-US" dirty="0" smtClean="0"/>
                  <a:t>测试集正确率</a:t>
                </a:r>
                <a:endParaRPr lang="zh-CN" altLang="en-US" dirty="0"/>
              </a:p>
            </c:rich>
          </c:tx>
          <c:layout>
            <c:manualLayout>
              <c:xMode val="edge"/>
              <c:yMode val="edge"/>
              <c:x val="1.4493691872203195E-2"/>
              <c:y val="0.2438213516712841"/>
            </c:manualLayout>
          </c:layout>
          <c:overlay val="0"/>
        </c:title>
        <c:numFmt formatCode="0.00%" sourceLinked="1"/>
        <c:majorTickMark val="out"/>
        <c:minorTickMark val="none"/>
        <c:tickLblPos val="nextTo"/>
        <c:crossAx val="421950424"/>
        <c:crosses val="autoZero"/>
        <c:crossBetween val="between"/>
      </c:valAx>
      <c:dTable>
        <c:showHorzBorder val="1"/>
        <c:showVertBorder val="1"/>
        <c:showOutline val="1"/>
        <c:showKeys val="0"/>
      </c:dTable>
    </c:plotArea>
    <c:legend>
      <c:legendPos val="r"/>
      <c:overlay val="0"/>
    </c:legend>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60FAE-DFA6-414B-9F9D-10FD5C9453C3}" type="datetimeFigureOut">
              <a:rPr lang="zh-CN" altLang="en-US" smtClean="0"/>
              <a:t>2016/8/24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F25CF-C47C-4123-86D3-515C783EB9F7}" type="slidenum">
              <a:rPr lang="zh-CN" altLang="en-US" smtClean="0"/>
              <a:t>‹#›</a:t>
            </a:fld>
            <a:endParaRPr lang="zh-CN" altLang="en-US"/>
          </a:p>
        </p:txBody>
      </p:sp>
    </p:spTree>
    <p:extLst>
      <p:ext uri="{BB962C8B-B14F-4D97-AF65-F5344CB8AC3E}">
        <p14:creationId xmlns:p14="http://schemas.microsoft.com/office/powerpoint/2010/main" val="182136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6</a:t>
            </a:fld>
            <a:endParaRPr lang="zh-CN" altLang="en-US"/>
          </a:p>
        </p:txBody>
      </p:sp>
    </p:spTree>
    <p:extLst>
      <p:ext uri="{BB962C8B-B14F-4D97-AF65-F5344CB8AC3E}">
        <p14:creationId xmlns:p14="http://schemas.microsoft.com/office/powerpoint/2010/main" val="231588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15</a:t>
            </a:fld>
            <a:endParaRPr lang="zh-CN" altLang="en-US"/>
          </a:p>
        </p:txBody>
      </p:sp>
    </p:spTree>
    <p:extLst>
      <p:ext uri="{BB962C8B-B14F-4D97-AF65-F5344CB8AC3E}">
        <p14:creationId xmlns:p14="http://schemas.microsoft.com/office/powerpoint/2010/main" val="422340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16</a:t>
            </a:fld>
            <a:endParaRPr lang="zh-CN" altLang="en-US"/>
          </a:p>
        </p:txBody>
      </p:sp>
    </p:spTree>
    <p:extLst>
      <p:ext uri="{BB962C8B-B14F-4D97-AF65-F5344CB8AC3E}">
        <p14:creationId xmlns:p14="http://schemas.microsoft.com/office/powerpoint/2010/main" val="377552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17</a:t>
            </a:fld>
            <a:endParaRPr lang="zh-CN" altLang="en-US"/>
          </a:p>
        </p:txBody>
      </p:sp>
    </p:spTree>
    <p:extLst>
      <p:ext uri="{BB962C8B-B14F-4D97-AF65-F5344CB8AC3E}">
        <p14:creationId xmlns:p14="http://schemas.microsoft.com/office/powerpoint/2010/main" val="220150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18</a:t>
            </a:fld>
            <a:endParaRPr lang="zh-CN" altLang="en-US"/>
          </a:p>
        </p:txBody>
      </p:sp>
    </p:spTree>
    <p:extLst>
      <p:ext uri="{BB962C8B-B14F-4D97-AF65-F5344CB8AC3E}">
        <p14:creationId xmlns:p14="http://schemas.microsoft.com/office/powerpoint/2010/main" val="129986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19</a:t>
            </a:fld>
            <a:endParaRPr lang="zh-CN" altLang="en-US"/>
          </a:p>
        </p:txBody>
      </p:sp>
    </p:spTree>
    <p:extLst>
      <p:ext uri="{BB962C8B-B14F-4D97-AF65-F5344CB8AC3E}">
        <p14:creationId xmlns:p14="http://schemas.microsoft.com/office/powerpoint/2010/main" val="32630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20</a:t>
            </a:fld>
            <a:endParaRPr lang="zh-CN" altLang="en-US"/>
          </a:p>
        </p:txBody>
      </p:sp>
    </p:spTree>
    <p:extLst>
      <p:ext uri="{BB962C8B-B14F-4D97-AF65-F5344CB8AC3E}">
        <p14:creationId xmlns:p14="http://schemas.microsoft.com/office/powerpoint/2010/main" val="1867747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21</a:t>
            </a:fld>
            <a:endParaRPr lang="zh-CN" altLang="en-US"/>
          </a:p>
        </p:txBody>
      </p:sp>
    </p:spTree>
    <p:extLst>
      <p:ext uri="{BB962C8B-B14F-4D97-AF65-F5344CB8AC3E}">
        <p14:creationId xmlns:p14="http://schemas.microsoft.com/office/powerpoint/2010/main" val="352684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22</a:t>
            </a:fld>
            <a:endParaRPr lang="zh-CN" altLang="en-US"/>
          </a:p>
        </p:txBody>
      </p:sp>
    </p:spTree>
    <p:extLst>
      <p:ext uri="{BB962C8B-B14F-4D97-AF65-F5344CB8AC3E}">
        <p14:creationId xmlns:p14="http://schemas.microsoft.com/office/powerpoint/2010/main" val="3899490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23</a:t>
            </a:fld>
            <a:endParaRPr lang="zh-CN" altLang="en-US"/>
          </a:p>
        </p:txBody>
      </p:sp>
    </p:spTree>
    <p:extLst>
      <p:ext uri="{BB962C8B-B14F-4D97-AF65-F5344CB8AC3E}">
        <p14:creationId xmlns:p14="http://schemas.microsoft.com/office/powerpoint/2010/main" val="2748503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24</a:t>
            </a:fld>
            <a:endParaRPr lang="zh-CN" altLang="en-US"/>
          </a:p>
        </p:txBody>
      </p:sp>
    </p:spTree>
    <p:extLst>
      <p:ext uri="{BB962C8B-B14F-4D97-AF65-F5344CB8AC3E}">
        <p14:creationId xmlns:p14="http://schemas.microsoft.com/office/powerpoint/2010/main" val="308807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7</a:t>
            </a:fld>
            <a:endParaRPr lang="zh-CN" altLang="en-US"/>
          </a:p>
        </p:txBody>
      </p:sp>
    </p:spTree>
    <p:extLst>
      <p:ext uri="{BB962C8B-B14F-4D97-AF65-F5344CB8AC3E}">
        <p14:creationId xmlns:p14="http://schemas.microsoft.com/office/powerpoint/2010/main" val="302999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25</a:t>
            </a:fld>
            <a:endParaRPr lang="zh-CN" altLang="en-US"/>
          </a:p>
        </p:txBody>
      </p:sp>
    </p:spTree>
    <p:extLst>
      <p:ext uri="{BB962C8B-B14F-4D97-AF65-F5344CB8AC3E}">
        <p14:creationId xmlns:p14="http://schemas.microsoft.com/office/powerpoint/2010/main" val="1829138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26</a:t>
            </a:fld>
            <a:endParaRPr lang="zh-CN" altLang="en-US"/>
          </a:p>
        </p:txBody>
      </p:sp>
    </p:spTree>
    <p:extLst>
      <p:ext uri="{BB962C8B-B14F-4D97-AF65-F5344CB8AC3E}">
        <p14:creationId xmlns:p14="http://schemas.microsoft.com/office/powerpoint/2010/main" val="2949206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27</a:t>
            </a:fld>
            <a:endParaRPr lang="zh-CN" altLang="en-US"/>
          </a:p>
        </p:txBody>
      </p:sp>
    </p:spTree>
    <p:extLst>
      <p:ext uri="{BB962C8B-B14F-4D97-AF65-F5344CB8AC3E}">
        <p14:creationId xmlns:p14="http://schemas.microsoft.com/office/powerpoint/2010/main" val="688018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28</a:t>
            </a:fld>
            <a:endParaRPr lang="zh-CN" altLang="en-US"/>
          </a:p>
        </p:txBody>
      </p:sp>
    </p:spTree>
    <p:extLst>
      <p:ext uri="{BB962C8B-B14F-4D97-AF65-F5344CB8AC3E}">
        <p14:creationId xmlns:p14="http://schemas.microsoft.com/office/powerpoint/2010/main" val="161891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8</a:t>
            </a:fld>
            <a:endParaRPr lang="zh-CN" altLang="en-US"/>
          </a:p>
        </p:txBody>
      </p:sp>
    </p:spTree>
    <p:extLst>
      <p:ext uri="{BB962C8B-B14F-4D97-AF65-F5344CB8AC3E}">
        <p14:creationId xmlns:p14="http://schemas.microsoft.com/office/powerpoint/2010/main" val="244145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9</a:t>
            </a:fld>
            <a:endParaRPr lang="zh-CN" altLang="en-US"/>
          </a:p>
        </p:txBody>
      </p:sp>
    </p:spTree>
    <p:extLst>
      <p:ext uri="{BB962C8B-B14F-4D97-AF65-F5344CB8AC3E}">
        <p14:creationId xmlns:p14="http://schemas.microsoft.com/office/powerpoint/2010/main" val="2405297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10</a:t>
            </a:fld>
            <a:endParaRPr lang="zh-CN" altLang="en-US"/>
          </a:p>
        </p:txBody>
      </p:sp>
    </p:spTree>
    <p:extLst>
      <p:ext uri="{BB962C8B-B14F-4D97-AF65-F5344CB8AC3E}">
        <p14:creationId xmlns:p14="http://schemas.microsoft.com/office/powerpoint/2010/main" val="57224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11</a:t>
            </a:fld>
            <a:endParaRPr lang="zh-CN" altLang="en-US"/>
          </a:p>
        </p:txBody>
      </p:sp>
    </p:spTree>
    <p:extLst>
      <p:ext uri="{BB962C8B-B14F-4D97-AF65-F5344CB8AC3E}">
        <p14:creationId xmlns:p14="http://schemas.microsoft.com/office/powerpoint/2010/main" val="14904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12</a:t>
            </a:fld>
            <a:endParaRPr lang="zh-CN" altLang="en-US"/>
          </a:p>
        </p:txBody>
      </p:sp>
    </p:spTree>
    <p:extLst>
      <p:ext uri="{BB962C8B-B14F-4D97-AF65-F5344CB8AC3E}">
        <p14:creationId xmlns:p14="http://schemas.microsoft.com/office/powerpoint/2010/main" val="141343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13</a:t>
            </a:fld>
            <a:endParaRPr lang="zh-CN" altLang="en-US"/>
          </a:p>
        </p:txBody>
      </p:sp>
    </p:spTree>
    <p:extLst>
      <p:ext uri="{BB962C8B-B14F-4D97-AF65-F5344CB8AC3E}">
        <p14:creationId xmlns:p14="http://schemas.microsoft.com/office/powerpoint/2010/main" val="237118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8BEBEFD-899D-442F-AF72-A88E14980583}" type="slidenum">
              <a:rPr lang="zh-CN" altLang="en-US" smtClean="0"/>
              <a:t>14</a:t>
            </a:fld>
            <a:endParaRPr lang="zh-CN" altLang="en-US"/>
          </a:p>
        </p:txBody>
      </p:sp>
    </p:spTree>
    <p:extLst>
      <p:ext uri="{BB962C8B-B14F-4D97-AF65-F5344CB8AC3E}">
        <p14:creationId xmlns:p14="http://schemas.microsoft.com/office/powerpoint/2010/main" val="63666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16DD2D-5E3C-4B36-9E17-E1C935A7CDD8}"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173144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729FF2-C34A-4339-BF7B-C81F34F44D44}"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277404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F7F5E5-9BDF-4AC4-8134-3F888A5C1261}"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223659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E9B2FB-4336-4EB2-AADA-EA1EE146B9D3}"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22385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B179563-DF51-4CBA-B539-D3B182E1A570}" type="datetime1">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332257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C9BF04-6C9A-44DB-B165-7E3CC80A002C}" type="datetime1">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59484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59B3C5-D156-42E1-8E73-9706C2D76FA9}" type="datetime1">
              <a:rPr lang="zh-CN" altLang="en-US" smtClean="0"/>
              <a:t>2016/8/24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815348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C87A12-9255-40CD-9EC6-832A15260A84}" type="datetime1">
              <a:rPr lang="zh-CN" altLang="en-US" smtClean="0"/>
              <a:t>2016/8/24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392317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9E88E0-CEEB-4C40-A5E2-E87F4A164AC6}" type="datetime1">
              <a:rPr lang="zh-CN" altLang="en-US" smtClean="0"/>
              <a:t>2016/8/24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373566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C68B1A-B48A-4E1D-8CDC-8CECA9109FAD}" type="datetime1">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61100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1544E3-86E7-40C0-BD86-B51CF81F17DB}" type="datetime1">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276834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4832-8DD4-4613-858D-226B64C59BCE}" type="datetime1">
              <a:rPr lang="zh-CN" altLang="en-US" smtClean="0"/>
              <a:t>2016/8/24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67202-E120-41FF-9502-19BC4C88CDED}" type="slidenum">
              <a:rPr lang="zh-CN" altLang="en-US" smtClean="0"/>
              <a:t>‹#›</a:t>
            </a:fld>
            <a:endParaRPr lang="zh-CN" altLang="en-US"/>
          </a:p>
        </p:txBody>
      </p:sp>
    </p:spTree>
    <p:extLst>
      <p:ext uri="{BB962C8B-B14F-4D97-AF65-F5344CB8AC3E}">
        <p14:creationId xmlns:p14="http://schemas.microsoft.com/office/powerpoint/2010/main" val="1985739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2.wmf"/><Relationship Id="rId3" Type="http://schemas.openxmlformats.org/officeDocument/2006/relationships/notesSlide" Target="../notesSlides/notesSlide5.xml"/><Relationship Id="rId7" Type="http://schemas.openxmlformats.org/officeDocument/2006/relationships/image" Target="../media/image19.wmf"/><Relationship Id="rId12" Type="http://schemas.openxmlformats.org/officeDocument/2006/relationships/oleObject" Target="../embeddings/oleObject19.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21.bin"/><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0.wmf"/><Relationship Id="rId1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3" Type="http://schemas.openxmlformats.org/officeDocument/2006/relationships/notesSlide" Target="../notesSlides/notesSlide6.xml"/><Relationship Id="rId7" Type="http://schemas.openxmlformats.org/officeDocument/2006/relationships/image" Target="../media/image26.wmf"/><Relationship Id="rId12"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27.wmf"/><Relationship Id="rId5" Type="http://schemas.openxmlformats.org/officeDocument/2006/relationships/image" Target="../media/image25.wmf"/><Relationship Id="rId15" Type="http://schemas.openxmlformats.org/officeDocument/2006/relationships/image" Target="../media/image29.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11.wmf"/><Relationship Id="rId1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9.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png"/><Relationship Id="rId5" Type="http://schemas.openxmlformats.org/officeDocument/2006/relationships/image" Target="../media/image30.wmf"/><Relationship Id="rId4" Type="http://schemas.openxmlformats.org/officeDocument/2006/relationships/oleObject" Target="../embeddings/oleObject28.bin"/><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1.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2.bin"/><Relationship Id="rId5" Type="http://schemas.openxmlformats.org/officeDocument/2006/relationships/image" Target="../media/image30.wmf"/><Relationship Id="rId4" Type="http://schemas.openxmlformats.org/officeDocument/2006/relationships/oleObject" Target="../embeddings/oleObject31.bin"/><Relationship Id="rId9" Type="http://schemas.openxmlformats.org/officeDocument/2006/relationships/image" Target="../media/image33.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5.bin"/><Relationship Id="rId5" Type="http://schemas.openxmlformats.org/officeDocument/2006/relationships/image" Target="../media/image33.wmf"/><Relationship Id="rId4"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3.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6.bin"/><Relationship Id="rId11" Type="http://schemas.openxmlformats.org/officeDocument/2006/relationships/image" Target="../media/image37.wmf"/><Relationship Id="rId5" Type="http://schemas.openxmlformats.org/officeDocument/2006/relationships/image" Target="../media/image41.png"/><Relationship Id="rId10" Type="http://schemas.openxmlformats.org/officeDocument/2006/relationships/oleObject" Target="../embeddings/oleObject38.bin"/><Relationship Id="rId4" Type="http://schemas.openxmlformats.org/officeDocument/2006/relationships/image" Target="../media/image38.png"/><Relationship Id="rId9" Type="http://schemas.openxmlformats.org/officeDocument/2006/relationships/image" Target="../media/image3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2.wmf"/><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0.bin"/><Relationship Id="rId18" Type="http://schemas.openxmlformats.org/officeDocument/2006/relationships/image" Target="../media/image14.wmf"/><Relationship Id="rId3" Type="http://schemas.openxmlformats.org/officeDocument/2006/relationships/notesSlide" Target="../notesSlides/notesSlide2.xml"/><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11.w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0.wmf"/><Relationship Id="rId19" Type="http://schemas.openxmlformats.org/officeDocument/2006/relationships/oleObject" Target="../embeddings/oleObject13.bin"/><Relationship Id="rId4" Type="http://schemas.openxmlformats.org/officeDocument/2006/relationships/image" Target="../media/image17.png"/><Relationship Id="rId9" Type="http://schemas.openxmlformats.org/officeDocument/2006/relationships/oleObject" Target="../embeddings/oleObject8.bin"/><Relationship Id="rId14" Type="http://schemas.openxmlformats.org/officeDocument/2006/relationships/image" Target="../media/image12.wmf"/><Relationship Id="rId22" Type="http://schemas.openxmlformats.org/officeDocument/2006/relationships/image" Target="../media/image16.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机器学习主要方法</a:t>
            </a:r>
            <a:r>
              <a:rPr lang="en-US" altLang="zh-CN" dirty="0" smtClean="0"/>
              <a:t/>
            </a:r>
            <a:br>
              <a:rPr lang="en-US" altLang="zh-CN" dirty="0" smtClean="0"/>
            </a:br>
            <a:r>
              <a:rPr lang="zh-CN" altLang="en-US" dirty="0" smtClean="0"/>
              <a:t>及其在适配性分析中的应用</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A367202-E120-41FF-9502-19BC4C88CDED}" type="slidenum">
              <a:rPr lang="zh-CN" altLang="en-US" smtClean="0"/>
              <a:t>1</a:t>
            </a:fld>
            <a:endParaRPr lang="zh-CN" altLang="en-US"/>
          </a:p>
        </p:txBody>
      </p:sp>
    </p:spTree>
    <p:extLst>
      <p:ext uri="{BB962C8B-B14F-4D97-AF65-F5344CB8AC3E}">
        <p14:creationId xmlns:p14="http://schemas.microsoft.com/office/powerpoint/2010/main" val="170016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6870" y="6356350"/>
            <a:ext cx="11066930" cy="182562"/>
          </a:xfrm>
        </p:spPr>
        <p:txBody>
          <a:bodyPr>
            <a:normAutofit fontScale="25000" lnSpcReduction="20000"/>
          </a:bodyPr>
          <a:lstStyle/>
          <a:p>
            <a:pPr>
              <a:lnSpc>
                <a:spcPct val="210000"/>
              </a:lnSpc>
              <a:spcBef>
                <a:spcPts val="0"/>
              </a:spcBef>
              <a:buFont typeface="Wingdings" panose="05000000000000000000" pitchFamily="2" charset="2"/>
              <a:buChar char="n"/>
            </a:pPr>
            <a:endParaRPr lang="en-US" altLang="zh-CN" sz="2000" dirty="0" smtClean="0"/>
          </a:p>
        </p:txBody>
      </p:sp>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2</a:t>
            </a:r>
            <a:r>
              <a:rPr lang="zh-CN" altLang="en-US" dirty="0" smtClean="0"/>
              <a:t>）：多层感知机</a:t>
            </a:r>
            <a:endParaRPr lang="zh-CN" altLang="en-US"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10</a:t>
            </a:fld>
            <a:endParaRPr lang="zh-CN" altLang="en-US"/>
          </a:p>
        </p:txBody>
      </p:sp>
      <p:sp>
        <p:nvSpPr>
          <p:cNvPr id="12" name="椭圆 11"/>
          <p:cNvSpPr/>
          <p:nvPr/>
        </p:nvSpPr>
        <p:spPr>
          <a:xfrm>
            <a:off x="3966568" y="1218440"/>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13" name="椭圆 12"/>
          <p:cNvSpPr/>
          <p:nvPr/>
        </p:nvSpPr>
        <p:spPr>
          <a:xfrm>
            <a:off x="3966568" y="2214076"/>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14" name="椭圆 13"/>
          <p:cNvSpPr/>
          <p:nvPr/>
        </p:nvSpPr>
        <p:spPr>
          <a:xfrm>
            <a:off x="3966568" y="3147266"/>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15" name="椭圆 14"/>
          <p:cNvSpPr/>
          <p:nvPr/>
        </p:nvSpPr>
        <p:spPr>
          <a:xfrm>
            <a:off x="5966832" y="2214076"/>
            <a:ext cx="648000" cy="57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12</a:t>
            </a:r>
            <a:endParaRPr lang="zh-CN" altLang="en-US" i="1" baseline="-25000" dirty="0">
              <a:latin typeface="Times New Roman" pitchFamily="18" charset="0"/>
              <a:cs typeface="Times New Roman" pitchFamily="18" charset="0"/>
            </a:endParaRPr>
          </a:p>
        </p:txBody>
      </p:sp>
      <p:sp>
        <p:nvSpPr>
          <p:cNvPr id="17" name="椭圆 16"/>
          <p:cNvSpPr/>
          <p:nvPr/>
        </p:nvSpPr>
        <p:spPr>
          <a:xfrm>
            <a:off x="7962600" y="1718506"/>
            <a:ext cx="648000" cy="5760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21</a:t>
            </a:r>
            <a:endParaRPr lang="zh-CN" altLang="en-US" i="1" baseline="-25000" dirty="0">
              <a:latin typeface="Times New Roman" pitchFamily="18" charset="0"/>
              <a:cs typeface="Times New Roman" pitchFamily="18" charset="0"/>
            </a:endParaRPr>
          </a:p>
        </p:txBody>
      </p:sp>
      <p:sp>
        <p:nvSpPr>
          <p:cNvPr id="18" name="椭圆 17"/>
          <p:cNvSpPr/>
          <p:nvPr/>
        </p:nvSpPr>
        <p:spPr>
          <a:xfrm>
            <a:off x="7962600" y="2575762"/>
            <a:ext cx="648000" cy="5760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22</a:t>
            </a:r>
            <a:endParaRPr lang="zh-CN" altLang="en-US" i="1" baseline="-25000" dirty="0">
              <a:latin typeface="Times New Roman" pitchFamily="18" charset="0"/>
              <a:cs typeface="Times New Roman" pitchFamily="18" charset="0"/>
            </a:endParaRPr>
          </a:p>
        </p:txBody>
      </p:sp>
      <p:sp>
        <p:nvSpPr>
          <p:cNvPr id="20" name="椭圆 19"/>
          <p:cNvSpPr/>
          <p:nvPr/>
        </p:nvSpPr>
        <p:spPr>
          <a:xfrm>
            <a:off x="9746874" y="2151044"/>
            <a:ext cx="576000" cy="57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21" name="椭圆 20"/>
          <p:cNvSpPr/>
          <p:nvPr/>
        </p:nvSpPr>
        <p:spPr>
          <a:xfrm>
            <a:off x="5966832" y="3147266"/>
            <a:ext cx="648000" cy="57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13</a:t>
            </a:r>
            <a:endParaRPr lang="zh-CN" altLang="en-US" i="1" baseline="-25000" dirty="0">
              <a:latin typeface="Times New Roman" pitchFamily="18" charset="0"/>
              <a:cs typeface="Times New Roman" pitchFamily="18" charset="0"/>
            </a:endParaRPr>
          </a:p>
        </p:txBody>
      </p:sp>
      <p:sp>
        <p:nvSpPr>
          <p:cNvPr id="22" name="椭圆 21"/>
          <p:cNvSpPr/>
          <p:nvPr/>
        </p:nvSpPr>
        <p:spPr>
          <a:xfrm>
            <a:off x="5966832" y="1218440"/>
            <a:ext cx="648000" cy="57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11</a:t>
            </a:r>
            <a:endParaRPr lang="zh-CN" altLang="en-US" i="1" baseline="-25000" dirty="0">
              <a:latin typeface="Times New Roman" pitchFamily="18" charset="0"/>
              <a:cs typeface="Times New Roman" pitchFamily="18" charset="0"/>
            </a:endParaRPr>
          </a:p>
        </p:txBody>
      </p:sp>
      <p:cxnSp>
        <p:nvCxnSpPr>
          <p:cNvPr id="24" name="直接箭头连接符 23"/>
          <p:cNvCxnSpPr>
            <a:stCxn id="12" idx="6"/>
            <a:endCxn id="22" idx="2"/>
          </p:cNvCxnSpPr>
          <p:nvPr/>
        </p:nvCxnSpPr>
        <p:spPr>
          <a:xfrm>
            <a:off x="4542568" y="1506440"/>
            <a:ext cx="14242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6"/>
            <a:endCxn id="22" idx="2"/>
          </p:cNvCxnSpPr>
          <p:nvPr/>
        </p:nvCxnSpPr>
        <p:spPr>
          <a:xfrm flipV="1">
            <a:off x="4542568" y="1506440"/>
            <a:ext cx="1424264" cy="9956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4" idx="6"/>
            <a:endCxn id="22" idx="2"/>
          </p:cNvCxnSpPr>
          <p:nvPr/>
        </p:nvCxnSpPr>
        <p:spPr>
          <a:xfrm flipV="1">
            <a:off x="4542568" y="1506440"/>
            <a:ext cx="1424264"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2" idx="6"/>
            <a:endCxn id="15" idx="2"/>
          </p:cNvCxnSpPr>
          <p:nvPr/>
        </p:nvCxnSpPr>
        <p:spPr>
          <a:xfrm>
            <a:off x="4542568" y="1506440"/>
            <a:ext cx="1424264" cy="9956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3" idx="6"/>
            <a:endCxn id="15" idx="2"/>
          </p:cNvCxnSpPr>
          <p:nvPr/>
        </p:nvCxnSpPr>
        <p:spPr>
          <a:xfrm>
            <a:off x="4542568" y="2502076"/>
            <a:ext cx="14242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4" idx="6"/>
            <a:endCxn id="21" idx="2"/>
          </p:cNvCxnSpPr>
          <p:nvPr/>
        </p:nvCxnSpPr>
        <p:spPr>
          <a:xfrm>
            <a:off x="4542568" y="3435266"/>
            <a:ext cx="14242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3" idx="6"/>
            <a:endCxn id="21" idx="2"/>
          </p:cNvCxnSpPr>
          <p:nvPr/>
        </p:nvCxnSpPr>
        <p:spPr>
          <a:xfrm>
            <a:off x="4542568" y="2502076"/>
            <a:ext cx="1424264" cy="933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2" idx="6"/>
            <a:endCxn id="21" idx="2"/>
          </p:cNvCxnSpPr>
          <p:nvPr/>
        </p:nvCxnSpPr>
        <p:spPr>
          <a:xfrm>
            <a:off x="4542568" y="1506440"/>
            <a:ext cx="1424264"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14" idx="6"/>
            <a:endCxn id="15" idx="2"/>
          </p:cNvCxnSpPr>
          <p:nvPr/>
        </p:nvCxnSpPr>
        <p:spPr>
          <a:xfrm flipV="1">
            <a:off x="4542568" y="2502076"/>
            <a:ext cx="1424264" cy="933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22" idx="6"/>
            <a:endCxn id="17" idx="2"/>
          </p:cNvCxnSpPr>
          <p:nvPr/>
        </p:nvCxnSpPr>
        <p:spPr>
          <a:xfrm>
            <a:off x="6614832" y="1506440"/>
            <a:ext cx="1347768"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2" idx="6"/>
            <a:endCxn id="18" idx="2"/>
          </p:cNvCxnSpPr>
          <p:nvPr/>
        </p:nvCxnSpPr>
        <p:spPr>
          <a:xfrm>
            <a:off x="6614832" y="1506440"/>
            <a:ext cx="1347768"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15" idx="6"/>
            <a:endCxn id="17" idx="2"/>
          </p:cNvCxnSpPr>
          <p:nvPr/>
        </p:nvCxnSpPr>
        <p:spPr>
          <a:xfrm flipV="1">
            <a:off x="6614832" y="2006506"/>
            <a:ext cx="1347768" cy="4955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直接箭头连接符 41"/>
          <p:cNvCxnSpPr>
            <a:stCxn id="21" idx="6"/>
            <a:endCxn id="17" idx="2"/>
          </p:cNvCxnSpPr>
          <p:nvPr/>
        </p:nvCxnSpPr>
        <p:spPr>
          <a:xfrm flipV="1">
            <a:off x="6614832" y="2006506"/>
            <a:ext cx="1347768" cy="14287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15" idx="6"/>
            <a:endCxn id="18" idx="2"/>
          </p:cNvCxnSpPr>
          <p:nvPr/>
        </p:nvCxnSpPr>
        <p:spPr>
          <a:xfrm>
            <a:off x="6614832" y="2502076"/>
            <a:ext cx="1347768" cy="3616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直接箭头连接符 43"/>
          <p:cNvCxnSpPr>
            <a:stCxn id="21" idx="6"/>
            <a:endCxn id="18" idx="2"/>
          </p:cNvCxnSpPr>
          <p:nvPr/>
        </p:nvCxnSpPr>
        <p:spPr>
          <a:xfrm flipV="1">
            <a:off x="6614832" y="2863762"/>
            <a:ext cx="1347768"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17" idx="6"/>
            <a:endCxn id="20" idx="2"/>
          </p:cNvCxnSpPr>
          <p:nvPr/>
        </p:nvCxnSpPr>
        <p:spPr>
          <a:xfrm>
            <a:off x="8610600" y="2006506"/>
            <a:ext cx="1136274" cy="4325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18" idx="6"/>
            <a:endCxn id="20" idx="2"/>
          </p:cNvCxnSpPr>
          <p:nvPr/>
        </p:nvCxnSpPr>
        <p:spPr>
          <a:xfrm flipV="1">
            <a:off x="8610600" y="2439044"/>
            <a:ext cx="1136274" cy="4247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8" name="Object 4"/>
          <p:cNvGraphicFramePr>
            <a:graphicFrameLocks noChangeAspect="1"/>
          </p:cNvGraphicFramePr>
          <p:nvPr>
            <p:extLst>
              <p:ext uri="{D42A27DB-BD31-4B8C-83A1-F6EECF244321}">
                <p14:modId xmlns:p14="http://schemas.microsoft.com/office/powerpoint/2010/main" val="3322937588"/>
              </p:ext>
            </p:extLst>
          </p:nvPr>
        </p:nvGraphicFramePr>
        <p:xfrm>
          <a:off x="651100" y="4363201"/>
          <a:ext cx="4473575" cy="1065213"/>
        </p:xfrm>
        <a:graphic>
          <a:graphicData uri="http://schemas.openxmlformats.org/presentationml/2006/ole">
            <mc:AlternateContent xmlns:mc="http://schemas.openxmlformats.org/markup-compatibility/2006">
              <mc:Choice xmlns:v="urn:schemas-microsoft-com:vml" Requires="v">
                <p:oleObj spid="_x0000_s4259" name="Equation" r:id="rId4" imgW="2666880" imgH="634680" progId="Equation.DSMT4">
                  <p:embed/>
                </p:oleObj>
              </mc:Choice>
              <mc:Fallback>
                <p:oleObj name="Equation" r:id="rId4" imgW="2666880" imgH="634680" progId="Equation.DSMT4">
                  <p:embed/>
                  <p:pic>
                    <p:nvPicPr>
                      <p:cNvPr id="0" name=""/>
                      <p:cNvPicPr>
                        <a:picLocks noChangeAspect="1" noChangeArrowheads="1"/>
                      </p:cNvPicPr>
                      <p:nvPr/>
                    </p:nvPicPr>
                    <p:blipFill>
                      <a:blip r:embed="rId5"/>
                      <a:srcRect/>
                      <a:stretch>
                        <a:fillRect/>
                      </a:stretch>
                    </p:blipFill>
                    <p:spPr bwMode="auto">
                      <a:xfrm>
                        <a:off x="651100" y="4363201"/>
                        <a:ext cx="4473575"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4"/>
          <p:cNvGraphicFramePr>
            <a:graphicFrameLocks noChangeAspect="1"/>
          </p:cNvGraphicFramePr>
          <p:nvPr>
            <p:extLst>
              <p:ext uri="{D42A27DB-BD31-4B8C-83A1-F6EECF244321}">
                <p14:modId xmlns:p14="http://schemas.microsoft.com/office/powerpoint/2010/main" val="2021197832"/>
              </p:ext>
            </p:extLst>
          </p:nvPr>
        </p:nvGraphicFramePr>
        <p:xfrm>
          <a:off x="5966832" y="4878718"/>
          <a:ext cx="2300287" cy="403225"/>
        </p:xfrm>
        <a:graphic>
          <a:graphicData uri="http://schemas.openxmlformats.org/presentationml/2006/ole">
            <mc:AlternateContent xmlns:mc="http://schemas.openxmlformats.org/markup-compatibility/2006">
              <mc:Choice xmlns:v="urn:schemas-microsoft-com:vml" Requires="v">
                <p:oleObj spid="_x0000_s4260" name="Equation" r:id="rId6" imgW="1371600" imgH="241200" progId="Equation.DSMT4">
                  <p:embed/>
                </p:oleObj>
              </mc:Choice>
              <mc:Fallback>
                <p:oleObj name="Equation" r:id="rId6" imgW="1371600" imgH="241200" progId="Equation.DSMT4">
                  <p:embed/>
                  <p:pic>
                    <p:nvPicPr>
                      <p:cNvPr id="0" name=""/>
                      <p:cNvPicPr>
                        <a:picLocks noChangeAspect="1" noChangeArrowheads="1"/>
                      </p:cNvPicPr>
                      <p:nvPr/>
                    </p:nvPicPr>
                    <p:blipFill>
                      <a:blip r:embed="rId7"/>
                      <a:srcRect/>
                      <a:stretch>
                        <a:fillRect/>
                      </a:stretch>
                    </p:blipFill>
                    <p:spPr bwMode="auto">
                      <a:xfrm>
                        <a:off x="5966832" y="4878718"/>
                        <a:ext cx="2300287"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4"/>
          <p:cNvGraphicFramePr>
            <a:graphicFrameLocks noChangeAspect="1"/>
          </p:cNvGraphicFramePr>
          <p:nvPr>
            <p:extLst>
              <p:ext uri="{D42A27DB-BD31-4B8C-83A1-F6EECF244321}">
                <p14:modId xmlns:p14="http://schemas.microsoft.com/office/powerpoint/2010/main" val="3629713843"/>
              </p:ext>
            </p:extLst>
          </p:nvPr>
        </p:nvGraphicFramePr>
        <p:xfrm>
          <a:off x="5084837" y="3531972"/>
          <a:ext cx="339725" cy="382587"/>
        </p:xfrm>
        <a:graphic>
          <a:graphicData uri="http://schemas.openxmlformats.org/presentationml/2006/ole">
            <mc:AlternateContent xmlns:mc="http://schemas.openxmlformats.org/markup-compatibility/2006">
              <mc:Choice xmlns:v="urn:schemas-microsoft-com:vml" Requires="v">
                <p:oleObj spid="_x0000_s4261" name="Equation" r:id="rId8" imgW="203040" imgH="228600" progId="Equation.DSMT4">
                  <p:embed/>
                </p:oleObj>
              </mc:Choice>
              <mc:Fallback>
                <p:oleObj name="Equation" r:id="rId8" imgW="203040" imgH="228600" progId="Equation.DSMT4">
                  <p:embed/>
                  <p:pic>
                    <p:nvPicPr>
                      <p:cNvPr id="0" name=""/>
                      <p:cNvPicPr>
                        <a:picLocks noChangeAspect="1" noChangeArrowheads="1"/>
                      </p:cNvPicPr>
                      <p:nvPr/>
                    </p:nvPicPr>
                    <p:blipFill>
                      <a:blip r:embed="rId9"/>
                      <a:srcRect/>
                      <a:stretch>
                        <a:fillRect/>
                      </a:stretch>
                    </p:blipFill>
                    <p:spPr bwMode="auto">
                      <a:xfrm>
                        <a:off x="5084837" y="3531972"/>
                        <a:ext cx="33972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4"/>
          <p:cNvGraphicFramePr>
            <a:graphicFrameLocks noChangeAspect="1"/>
          </p:cNvGraphicFramePr>
          <p:nvPr>
            <p:extLst>
              <p:ext uri="{D42A27DB-BD31-4B8C-83A1-F6EECF244321}">
                <p14:modId xmlns:p14="http://schemas.microsoft.com/office/powerpoint/2010/main" val="1595395910"/>
              </p:ext>
            </p:extLst>
          </p:nvPr>
        </p:nvGraphicFramePr>
        <p:xfrm>
          <a:off x="6978476" y="3528478"/>
          <a:ext cx="360363" cy="382588"/>
        </p:xfrm>
        <a:graphic>
          <a:graphicData uri="http://schemas.openxmlformats.org/presentationml/2006/ole">
            <mc:AlternateContent xmlns:mc="http://schemas.openxmlformats.org/markup-compatibility/2006">
              <mc:Choice xmlns:v="urn:schemas-microsoft-com:vml" Requires="v">
                <p:oleObj spid="_x0000_s4262" name="Equation" r:id="rId10" imgW="215640" imgH="228600" progId="Equation.DSMT4">
                  <p:embed/>
                </p:oleObj>
              </mc:Choice>
              <mc:Fallback>
                <p:oleObj name="Equation" r:id="rId10" imgW="215640" imgH="228600" progId="Equation.DSMT4">
                  <p:embed/>
                  <p:pic>
                    <p:nvPicPr>
                      <p:cNvPr id="0" name=""/>
                      <p:cNvPicPr>
                        <a:picLocks noChangeAspect="1" noChangeArrowheads="1"/>
                      </p:cNvPicPr>
                      <p:nvPr/>
                    </p:nvPicPr>
                    <p:blipFill>
                      <a:blip r:embed="rId11"/>
                      <a:srcRect/>
                      <a:stretch>
                        <a:fillRect/>
                      </a:stretch>
                    </p:blipFill>
                    <p:spPr bwMode="auto">
                      <a:xfrm>
                        <a:off x="6978476" y="3528478"/>
                        <a:ext cx="3603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 name="Object 4"/>
          <p:cNvGraphicFramePr>
            <a:graphicFrameLocks noChangeAspect="1"/>
          </p:cNvGraphicFramePr>
          <p:nvPr>
            <p:extLst>
              <p:ext uri="{D42A27DB-BD31-4B8C-83A1-F6EECF244321}">
                <p14:modId xmlns:p14="http://schemas.microsoft.com/office/powerpoint/2010/main" val="2993183053"/>
              </p:ext>
            </p:extLst>
          </p:nvPr>
        </p:nvGraphicFramePr>
        <p:xfrm>
          <a:off x="9054164" y="3522523"/>
          <a:ext cx="339725" cy="382587"/>
        </p:xfrm>
        <a:graphic>
          <a:graphicData uri="http://schemas.openxmlformats.org/presentationml/2006/ole">
            <mc:AlternateContent xmlns:mc="http://schemas.openxmlformats.org/markup-compatibility/2006">
              <mc:Choice xmlns:v="urn:schemas-microsoft-com:vml" Requires="v">
                <p:oleObj spid="_x0000_s4263" name="Equation" r:id="rId12" imgW="203040" imgH="228600" progId="Equation.DSMT4">
                  <p:embed/>
                </p:oleObj>
              </mc:Choice>
              <mc:Fallback>
                <p:oleObj name="Equation" r:id="rId12" imgW="203040" imgH="228600" progId="Equation.DSMT4">
                  <p:embed/>
                  <p:pic>
                    <p:nvPicPr>
                      <p:cNvPr id="0" name=""/>
                      <p:cNvPicPr>
                        <a:picLocks noChangeAspect="1" noChangeArrowheads="1"/>
                      </p:cNvPicPr>
                      <p:nvPr/>
                    </p:nvPicPr>
                    <p:blipFill>
                      <a:blip r:embed="rId13"/>
                      <a:srcRect/>
                      <a:stretch>
                        <a:fillRect/>
                      </a:stretch>
                    </p:blipFill>
                    <p:spPr bwMode="auto">
                      <a:xfrm>
                        <a:off x="9054164" y="3522523"/>
                        <a:ext cx="33972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4"/>
          <p:cNvGraphicFramePr>
            <a:graphicFrameLocks noChangeAspect="1"/>
          </p:cNvGraphicFramePr>
          <p:nvPr>
            <p:extLst>
              <p:ext uri="{D42A27DB-BD31-4B8C-83A1-F6EECF244321}">
                <p14:modId xmlns:p14="http://schemas.microsoft.com/office/powerpoint/2010/main" val="2024169059"/>
              </p:ext>
            </p:extLst>
          </p:nvPr>
        </p:nvGraphicFramePr>
        <p:xfrm>
          <a:off x="1059193" y="1916157"/>
          <a:ext cx="1746250" cy="766762"/>
        </p:xfrm>
        <a:graphic>
          <a:graphicData uri="http://schemas.openxmlformats.org/presentationml/2006/ole">
            <mc:AlternateContent xmlns:mc="http://schemas.openxmlformats.org/markup-compatibility/2006">
              <mc:Choice xmlns:v="urn:schemas-microsoft-com:vml" Requires="v">
                <p:oleObj spid="_x0000_s4264" name="Equation" r:id="rId14" imgW="1041120" imgH="457200" progId="Equation.DSMT4">
                  <p:embed/>
                </p:oleObj>
              </mc:Choice>
              <mc:Fallback>
                <p:oleObj name="Equation" r:id="rId14" imgW="1041120" imgH="457200" progId="Equation.DSMT4">
                  <p:embed/>
                  <p:pic>
                    <p:nvPicPr>
                      <p:cNvPr id="0" name=""/>
                      <p:cNvPicPr>
                        <a:picLocks noChangeAspect="1" noChangeArrowheads="1"/>
                      </p:cNvPicPr>
                      <p:nvPr/>
                    </p:nvPicPr>
                    <p:blipFill>
                      <a:blip r:embed="rId15"/>
                      <a:srcRect/>
                      <a:stretch>
                        <a:fillRect/>
                      </a:stretch>
                    </p:blipFill>
                    <p:spPr bwMode="auto">
                      <a:xfrm>
                        <a:off x="1059193" y="1916157"/>
                        <a:ext cx="1746250"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4"/>
          <p:cNvGraphicFramePr>
            <a:graphicFrameLocks noChangeAspect="1"/>
          </p:cNvGraphicFramePr>
          <p:nvPr>
            <p:extLst>
              <p:ext uri="{D42A27DB-BD31-4B8C-83A1-F6EECF244321}">
                <p14:modId xmlns:p14="http://schemas.microsoft.com/office/powerpoint/2010/main" val="805128858"/>
              </p:ext>
            </p:extLst>
          </p:nvPr>
        </p:nvGraphicFramePr>
        <p:xfrm>
          <a:off x="5939390" y="4375374"/>
          <a:ext cx="5048250" cy="468313"/>
        </p:xfrm>
        <a:graphic>
          <a:graphicData uri="http://schemas.openxmlformats.org/presentationml/2006/ole">
            <mc:AlternateContent xmlns:mc="http://schemas.openxmlformats.org/markup-compatibility/2006">
              <mc:Choice xmlns:v="urn:schemas-microsoft-com:vml" Requires="v">
                <p:oleObj spid="_x0000_s4265" name="Equation" r:id="rId16" imgW="3009600" imgH="279360" progId="Equation.DSMT4">
                  <p:embed/>
                </p:oleObj>
              </mc:Choice>
              <mc:Fallback>
                <p:oleObj name="Equation" r:id="rId16" imgW="3009600" imgH="279360" progId="Equation.DSMT4">
                  <p:embed/>
                  <p:pic>
                    <p:nvPicPr>
                      <p:cNvPr id="0" name=""/>
                      <p:cNvPicPr>
                        <a:picLocks noChangeAspect="1" noChangeArrowheads="1"/>
                      </p:cNvPicPr>
                      <p:nvPr/>
                    </p:nvPicPr>
                    <p:blipFill>
                      <a:blip r:embed="rId17"/>
                      <a:srcRect/>
                      <a:stretch>
                        <a:fillRect/>
                      </a:stretch>
                    </p:blipFill>
                    <p:spPr bwMode="auto">
                      <a:xfrm>
                        <a:off x="5939390" y="4375374"/>
                        <a:ext cx="50482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内容占位符 2"/>
          <p:cNvSpPr txBox="1">
            <a:spLocks/>
          </p:cNvSpPr>
          <p:nvPr/>
        </p:nvSpPr>
        <p:spPr>
          <a:xfrm>
            <a:off x="508747" y="3660233"/>
            <a:ext cx="1185582" cy="6770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None/>
            </a:pPr>
            <a:r>
              <a:rPr lang="zh-CN" altLang="en-US" sz="2000" dirty="0" smtClean="0"/>
              <a:t>定义：</a:t>
            </a:r>
            <a:endParaRPr lang="en-US" altLang="zh-CN" sz="2000" dirty="0" smtClean="0"/>
          </a:p>
        </p:txBody>
      </p:sp>
      <p:sp>
        <p:nvSpPr>
          <p:cNvPr id="61" name="内容占位符 2"/>
          <p:cNvSpPr txBox="1">
            <a:spLocks/>
          </p:cNvSpPr>
          <p:nvPr/>
        </p:nvSpPr>
        <p:spPr>
          <a:xfrm>
            <a:off x="5528023" y="3802135"/>
            <a:ext cx="1185582" cy="6770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spcBef>
                <a:spcPts val="0"/>
              </a:spcBef>
              <a:buNone/>
            </a:pPr>
            <a:r>
              <a:rPr lang="zh-CN" altLang="en-US" sz="2000" dirty="0" smtClean="0"/>
              <a:t>有：</a:t>
            </a:r>
            <a:endParaRPr lang="en-US" altLang="zh-CN" sz="2000" dirty="0" smtClean="0"/>
          </a:p>
        </p:txBody>
      </p:sp>
    </p:spTree>
    <p:extLst>
      <p:ext uri="{BB962C8B-B14F-4D97-AF65-F5344CB8AC3E}">
        <p14:creationId xmlns:p14="http://schemas.microsoft.com/office/powerpoint/2010/main" val="3221233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en-US" altLang="zh-CN" dirty="0"/>
              <a:t>2</a:t>
            </a:r>
            <a:r>
              <a:rPr lang="zh-CN" altLang="en-US" dirty="0"/>
              <a:t>）：多层感知机</a:t>
            </a:r>
          </a:p>
        </p:txBody>
      </p:sp>
      <p:sp>
        <p:nvSpPr>
          <p:cNvPr id="3" name="内容占位符 2"/>
          <p:cNvSpPr>
            <a:spLocks noGrp="1"/>
          </p:cNvSpPr>
          <p:nvPr>
            <p:ph idx="1"/>
          </p:nvPr>
        </p:nvSpPr>
        <p:spPr>
          <a:xfrm>
            <a:off x="508747" y="1223683"/>
            <a:ext cx="11066930" cy="5513294"/>
          </a:xfrm>
        </p:spPr>
        <p:txBody>
          <a:bodyPr>
            <a:normAutofit/>
          </a:bodyPr>
          <a:lstStyle/>
          <a:p>
            <a:pPr>
              <a:lnSpc>
                <a:spcPct val="200000"/>
              </a:lnSpc>
              <a:spcBef>
                <a:spcPts val="0"/>
              </a:spcBef>
              <a:buFont typeface="Wingdings" panose="05000000000000000000" pitchFamily="2" charset="2"/>
              <a:buChar char="n"/>
            </a:pPr>
            <a:r>
              <a:rPr lang="en-US" altLang="zh-CN" sz="2000" dirty="0" smtClean="0"/>
              <a:t>MLP</a:t>
            </a:r>
            <a:r>
              <a:rPr lang="zh-CN" altLang="en-US" sz="2000" dirty="0" smtClean="0"/>
              <a:t>中的</a:t>
            </a:r>
            <a:r>
              <a:rPr lang="en-US" altLang="zh-CN" sz="2000" dirty="0" smtClean="0"/>
              <a:t>w</a:t>
            </a:r>
            <a:r>
              <a:rPr lang="zh-CN" altLang="en-US" sz="2000" dirty="0" smtClean="0"/>
              <a:t>的求解，再次利用极大似然</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给定</a:t>
            </a:r>
            <a:r>
              <a:rPr lang="en-US" altLang="zh-CN" sz="2000" dirty="0" smtClean="0"/>
              <a:t>K</a:t>
            </a:r>
            <a:r>
              <a:rPr lang="zh-CN" altLang="en-US" sz="2000" dirty="0" smtClean="0"/>
              <a:t>个独立同分布观测样本</a:t>
            </a:r>
            <a:r>
              <a:rPr lang="zh-CN" altLang="en-US" sz="2000" dirty="0" smtClean="0">
                <a:effectLst>
                  <a:outerShdw blurRad="38100" dist="38100" dir="2700000" algn="tl">
                    <a:srgbClr val="000000">
                      <a:alpha val="43137"/>
                    </a:srgbClr>
                  </a:outerShdw>
                </a:effectLst>
              </a:rPr>
              <a:t>：｛</a:t>
            </a:r>
            <a:r>
              <a:rPr lang="en-US" altLang="zh-CN" sz="2000" b="1" dirty="0" smtClean="0"/>
              <a:t>x</a:t>
            </a:r>
            <a:r>
              <a:rPr lang="en-US" altLang="zh-CN" sz="2000" dirty="0" smtClean="0"/>
              <a:t> </a:t>
            </a:r>
            <a:r>
              <a:rPr lang="en-US" altLang="zh-CN" sz="2000" dirty="0"/>
              <a:t>∈</a:t>
            </a:r>
            <a:r>
              <a:rPr lang="en-US" altLang="zh-CN" sz="2000" i="1" dirty="0"/>
              <a:t>R</a:t>
            </a:r>
            <a:r>
              <a:rPr lang="en-US" altLang="zh-CN" sz="2000" i="1" baseline="30000" dirty="0"/>
              <a:t>n</a:t>
            </a:r>
            <a:r>
              <a:rPr lang="en-US" altLang="zh-CN" sz="2000" i="1" dirty="0"/>
              <a:t> </a:t>
            </a:r>
            <a:r>
              <a:rPr lang="en-US" altLang="zh-CN" sz="2000" dirty="0"/>
              <a:t>, </a:t>
            </a:r>
            <a:r>
              <a:rPr lang="en-US" altLang="zh-CN" sz="2000" dirty="0" smtClean="0"/>
              <a:t>y</a:t>
            </a:r>
            <a:r>
              <a:rPr lang="en-US" altLang="zh-CN" sz="2000" dirty="0"/>
              <a:t>∈[0,1</a:t>
            </a:r>
            <a:r>
              <a:rPr lang="en-US" altLang="zh-CN" sz="2000" dirty="0" smtClean="0"/>
              <a:t>]｝ </a:t>
            </a:r>
            <a:r>
              <a:rPr lang="zh-CN" altLang="en-US" sz="2000" dirty="0" smtClean="0"/>
              <a:t>（</a:t>
            </a:r>
            <a:r>
              <a:rPr lang="zh-CN" altLang="en-US" sz="2000" dirty="0"/>
              <a:t>贝努利分布）</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似然函数为：                                                                                                         ，     对其取对数可得</a:t>
            </a:r>
            <a:endParaRPr lang="en-US" altLang="zh-CN" sz="2000" dirty="0" smtClean="0"/>
          </a:p>
          <a:p>
            <a:pPr marL="0" indent="0">
              <a:lnSpc>
                <a:spcPct val="200000"/>
              </a:lnSpc>
              <a:spcBef>
                <a:spcPts val="0"/>
              </a:spcBef>
              <a:buNone/>
            </a:pPr>
            <a:r>
              <a:rPr lang="zh-CN" altLang="en-US" sz="2000" dirty="0" smtClean="0"/>
              <a:t>    对数似然函数：</a:t>
            </a:r>
            <a:endParaRPr lang="en-US" altLang="zh-CN" sz="2000" dirty="0" smtClean="0"/>
          </a:p>
          <a:p>
            <a:pPr marL="0" indent="0">
              <a:lnSpc>
                <a:spcPct val="200000"/>
              </a:lnSpc>
              <a:spcBef>
                <a:spcPts val="0"/>
              </a:spcBef>
              <a:buNone/>
            </a:pPr>
            <a:r>
              <a:rPr lang="zh-CN" altLang="en-US" sz="2000" dirty="0" smtClean="0"/>
              <a:t>    最大化</a:t>
            </a:r>
            <a:r>
              <a:rPr lang="en-US" altLang="zh-CN" sz="2000" dirty="0" smtClean="0"/>
              <a:t> </a:t>
            </a:r>
            <a:r>
              <a:rPr lang="en-US" altLang="zh-CN" sz="2000" b="1" i="1" dirty="0"/>
              <a:t>L</a:t>
            </a:r>
            <a:r>
              <a:rPr lang="en-US" altLang="zh-CN" sz="2000" dirty="0"/>
              <a:t> </a:t>
            </a:r>
            <a:r>
              <a:rPr lang="zh-CN" altLang="en-US" sz="2000" dirty="0" smtClean="0"/>
              <a:t>等价于最小化其负值</a:t>
            </a:r>
            <a:r>
              <a:rPr lang="en-US" altLang="zh-CN" sz="2000" dirty="0" smtClean="0"/>
              <a:t> ，</a:t>
            </a:r>
            <a:r>
              <a:rPr lang="zh-CN" altLang="en-US" sz="2000" dirty="0" smtClean="0"/>
              <a:t>即最小化下式</a:t>
            </a:r>
            <a:r>
              <a:rPr lang="en-US" altLang="zh-CN" sz="2000" dirty="0" smtClean="0"/>
              <a:t>.</a:t>
            </a:r>
          </a:p>
          <a:p>
            <a:pPr marL="0" indent="0">
              <a:lnSpc>
                <a:spcPct val="200000"/>
              </a:lnSpc>
              <a:spcBef>
                <a:spcPts val="0"/>
              </a:spcBef>
              <a:buNone/>
            </a:pPr>
            <a:r>
              <a:rPr lang="en-US" altLang="zh-CN" sz="2000" i="1" dirty="0" smtClean="0">
                <a:solidFill>
                  <a:srgbClr val="FF0000"/>
                </a:solidFill>
              </a:rPr>
              <a:t>                            </a:t>
            </a:r>
            <a:endParaRPr lang="en-US" altLang="zh-CN" sz="2000" b="1" dirty="0" smtClean="0">
              <a:solidFill>
                <a:srgbClr val="FF0000"/>
              </a:solidFill>
            </a:endParaRPr>
          </a:p>
          <a:p>
            <a:pPr marL="0" indent="0">
              <a:lnSpc>
                <a:spcPct val="200000"/>
              </a:lnSpc>
              <a:spcBef>
                <a:spcPts val="0"/>
              </a:spcBef>
              <a:buNone/>
            </a:pPr>
            <a:r>
              <a:rPr lang="zh-CN" altLang="en-US" sz="2000" dirty="0" smtClean="0">
                <a:effectLst>
                  <a:outerShdw blurRad="38100" dist="38100" dir="2700000" algn="tl">
                    <a:srgbClr val="000000">
                      <a:alpha val="43137"/>
                    </a:srgbClr>
                  </a:outerShdw>
                </a:effectLst>
              </a:rPr>
              <a:t>根据</a:t>
            </a:r>
            <a:r>
              <a:rPr lang="el-GR" altLang="zh-CN" sz="2000" i="1" dirty="0" smtClean="0"/>
              <a:t>π</a:t>
            </a:r>
            <a:r>
              <a:rPr lang="zh-CN" altLang="en-US" sz="2000" dirty="0" smtClean="0"/>
              <a:t>的数学意义（</a:t>
            </a:r>
            <a:r>
              <a:rPr lang="en-US" altLang="zh-CN" sz="2000" dirty="0" smtClean="0"/>
              <a:t>y=1</a:t>
            </a:r>
            <a:r>
              <a:rPr lang="zh-CN" altLang="en-US" sz="2000" dirty="0" smtClean="0"/>
              <a:t>的后验概率）可知，此时的判别分类面为：</a:t>
            </a:r>
            <a:endParaRPr lang="en-US" altLang="zh-CN" sz="2000" dirty="0" smtClean="0"/>
          </a:p>
          <a:p>
            <a:pPr marL="0" indent="0">
              <a:lnSpc>
                <a:spcPct val="200000"/>
              </a:lnSpc>
              <a:spcBef>
                <a:spcPts val="0"/>
              </a:spcBef>
              <a:buNone/>
            </a:pPr>
            <a:r>
              <a:rPr lang="zh-CN" altLang="en-US" sz="2000" dirty="0" smtClean="0"/>
              <a:t>判别分类面为</a:t>
            </a:r>
            <a:r>
              <a:rPr lang="en-US" altLang="zh-CN" sz="2000" dirty="0" smtClean="0"/>
              <a:t>x</a:t>
            </a:r>
            <a:r>
              <a:rPr lang="zh-CN" altLang="en-US" sz="2000" dirty="0" smtClean="0"/>
              <a:t>被多层权值</a:t>
            </a:r>
            <a:r>
              <a:rPr lang="zh-CN" altLang="en-US" sz="2000" dirty="0"/>
              <a:t>升维之后的</a:t>
            </a:r>
            <a:r>
              <a:rPr lang="zh-CN" altLang="en-US" sz="2000" dirty="0" smtClean="0"/>
              <a:t>高维空间中的超平面。</a:t>
            </a:r>
            <a:endParaRPr lang="en-US" altLang="zh-CN" sz="2000" dirty="0" smtClean="0"/>
          </a:p>
        </p:txBody>
      </p:sp>
      <p:graphicFrame>
        <p:nvGraphicFramePr>
          <p:cNvPr id="18" name="Object 8"/>
          <p:cNvGraphicFramePr>
            <a:graphicFrameLocks noChangeAspect="1"/>
          </p:cNvGraphicFramePr>
          <p:nvPr>
            <p:extLst>
              <p:ext uri="{D42A27DB-BD31-4B8C-83A1-F6EECF244321}">
                <p14:modId xmlns:p14="http://schemas.microsoft.com/office/powerpoint/2010/main" val="656039952"/>
              </p:ext>
            </p:extLst>
          </p:nvPr>
        </p:nvGraphicFramePr>
        <p:xfrm>
          <a:off x="7569200" y="1101725"/>
          <a:ext cx="4516438" cy="1073150"/>
        </p:xfrm>
        <a:graphic>
          <a:graphicData uri="http://schemas.openxmlformats.org/presentationml/2006/ole">
            <mc:AlternateContent xmlns:mc="http://schemas.openxmlformats.org/markup-compatibility/2006">
              <mc:Choice xmlns:v="urn:schemas-microsoft-com:vml" Requires="v">
                <p:oleObj spid="_x0000_s5253" name="Equation" r:id="rId4" imgW="2145960" imgH="507960" progId="Equation.DSMT4">
                  <p:embed/>
                </p:oleObj>
              </mc:Choice>
              <mc:Fallback>
                <p:oleObj name="Equation" r:id="rId4" imgW="2145960" imgH="507960" progId="Equation.DSMT4">
                  <p:embed/>
                  <p:pic>
                    <p:nvPicPr>
                      <p:cNvPr id="0" name=""/>
                      <p:cNvPicPr>
                        <a:picLocks noChangeAspect="1" noChangeArrowheads="1"/>
                      </p:cNvPicPr>
                      <p:nvPr/>
                    </p:nvPicPr>
                    <p:blipFill>
                      <a:blip r:embed="rId5"/>
                      <a:srcRect/>
                      <a:stretch>
                        <a:fillRect/>
                      </a:stretch>
                    </p:blipFill>
                    <p:spPr bwMode="auto">
                      <a:xfrm>
                        <a:off x="7569200" y="1101725"/>
                        <a:ext cx="4516438"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8"/>
          <p:cNvGraphicFramePr>
            <a:graphicFrameLocks noChangeAspect="1"/>
          </p:cNvGraphicFramePr>
          <p:nvPr>
            <p:extLst>
              <p:ext uri="{D42A27DB-BD31-4B8C-83A1-F6EECF244321}">
                <p14:modId xmlns:p14="http://schemas.microsoft.com/office/powerpoint/2010/main" val="3474282213"/>
              </p:ext>
            </p:extLst>
          </p:nvPr>
        </p:nvGraphicFramePr>
        <p:xfrm>
          <a:off x="1622378" y="4331717"/>
          <a:ext cx="7775575" cy="590550"/>
        </p:xfrm>
        <a:graphic>
          <a:graphicData uri="http://schemas.openxmlformats.org/presentationml/2006/ole">
            <mc:AlternateContent xmlns:mc="http://schemas.openxmlformats.org/markup-compatibility/2006">
              <mc:Choice xmlns:v="urn:schemas-microsoft-com:vml" Requires="v">
                <p:oleObj spid="_x0000_s5254" name="Equation" r:id="rId6" imgW="3695400" imgH="279360" progId="Equation.DSMT4">
                  <p:embed/>
                </p:oleObj>
              </mc:Choice>
              <mc:Fallback>
                <p:oleObj name="Equation" r:id="rId6" imgW="3695400" imgH="279360" progId="Equation.DSMT4">
                  <p:embed/>
                  <p:pic>
                    <p:nvPicPr>
                      <p:cNvPr id="0" name=""/>
                      <p:cNvPicPr>
                        <a:picLocks noChangeAspect="1" noChangeArrowheads="1"/>
                      </p:cNvPicPr>
                      <p:nvPr/>
                    </p:nvPicPr>
                    <p:blipFill>
                      <a:blip r:embed="rId7"/>
                      <a:srcRect/>
                      <a:stretch>
                        <a:fillRect/>
                      </a:stretch>
                    </p:blipFill>
                    <p:spPr bwMode="auto">
                      <a:xfrm>
                        <a:off x="1622378" y="4331717"/>
                        <a:ext cx="77755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8"/>
          <p:cNvGraphicFramePr>
            <a:graphicFrameLocks noChangeAspect="1"/>
          </p:cNvGraphicFramePr>
          <p:nvPr>
            <p:extLst>
              <p:ext uri="{D42A27DB-BD31-4B8C-83A1-F6EECF244321}">
                <p14:modId xmlns:p14="http://schemas.microsoft.com/office/powerpoint/2010/main" val="4085933091"/>
              </p:ext>
            </p:extLst>
          </p:nvPr>
        </p:nvGraphicFramePr>
        <p:xfrm>
          <a:off x="2506682" y="3230998"/>
          <a:ext cx="4354512" cy="536575"/>
        </p:xfrm>
        <a:graphic>
          <a:graphicData uri="http://schemas.openxmlformats.org/presentationml/2006/ole">
            <mc:AlternateContent xmlns:mc="http://schemas.openxmlformats.org/markup-compatibility/2006">
              <mc:Choice xmlns:v="urn:schemas-microsoft-com:vml" Requires="v">
                <p:oleObj spid="_x0000_s5255" name="Equation" r:id="rId8" imgW="2070000" imgH="253800" progId="Equation.DSMT4">
                  <p:embed/>
                </p:oleObj>
              </mc:Choice>
              <mc:Fallback>
                <p:oleObj name="Equation" r:id="rId8" imgW="2070000" imgH="253800" progId="Equation.DSMT4">
                  <p:embed/>
                  <p:pic>
                    <p:nvPicPr>
                      <p:cNvPr id="0" name=""/>
                      <p:cNvPicPr>
                        <a:picLocks noChangeAspect="1" noChangeArrowheads="1"/>
                      </p:cNvPicPr>
                      <p:nvPr/>
                    </p:nvPicPr>
                    <p:blipFill>
                      <a:blip r:embed="rId9"/>
                      <a:srcRect/>
                      <a:stretch>
                        <a:fillRect/>
                      </a:stretch>
                    </p:blipFill>
                    <p:spPr bwMode="auto">
                      <a:xfrm>
                        <a:off x="2506682" y="3230998"/>
                        <a:ext cx="435451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2411555217"/>
              </p:ext>
            </p:extLst>
          </p:nvPr>
        </p:nvGraphicFramePr>
        <p:xfrm>
          <a:off x="2170113" y="2589213"/>
          <a:ext cx="6678612" cy="536575"/>
        </p:xfrm>
        <a:graphic>
          <a:graphicData uri="http://schemas.openxmlformats.org/presentationml/2006/ole">
            <mc:AlternateContent xmlns:mc="http://schemas.openxmlformats.org/markup-compatibility/2006">
              <mc:Choice xmlns:v="urn:schemas-microsoft-com:vml" Requires="v">
                <p:oleObj spid="_x0000_s5256" name="Equation" r:id="rId10" imgW="3174840" imgH="253800" progId="Equation.DSMT4">
                  <p:embed/>
                </p:oleObj>
              </mc:Choice>
              <mc:Fallback>
                <p:oleObj name="Equation" r:id="rId10" imgW="3174840" imgH="253800" progId="Equation.DSMT4">
                  <p:embed/>
                  <p:pic>
                    <p:nvPicPr>
                      <p:cNvPr id="0" name=""/>
                      <p:cNvPicPr>
                        <a:picLocks noChangeAspect="1" noChangeArrowheads="1"/>
                      </p:cNvPicPr>
                      <p:nvPr/>
                    </p:nvPicPr>
                    <p:blipFill>
                      <a:blip r:embed="rId11"/>
                      <a:srcRect/>
                      <a:stretch>
                        <a:fillRect/>
                      </a:stretch>
                    </p:blipFill>
                    <p:spPr bwMode="auto">
                      <a:xfrm>
                        <a:off x="2170113" y="2589213"/>
                        <a:ext cx="667861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6A367202-E120-41FF-9502-19BC4C88CDED}" type="slidenum">
              <a:rPr lang="zh-CN" altLang="en-US" smtClean="0"/>
              <a:t>11</a:t>
            </a:fld>
            <a:endParaRPr lang="zh-CN" altLang="en-US"/>
          </a:p>
        </p:txBody>
      </p:sp>
      <p:cxnSp>
        <p:nvCxnSpPr>
          <p:cNvPr id="16" name="直接箭头连接符 15"/>
          <p:cNvCxnSpPr/>
          <p:nvPr/>
        </p:nvCxnSpPr>
        <p:spPr>
          <a:xfrm flipV="1">
            <a:off x="8213655" y="1775281"/>
            <a:ext cx="596130" cy="93563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aphicFrame>
        <p:nvGraphicFramePr>
          <p:cNvPr id="23" name="Object 8"/>
          <p:cNvGraphicFramePr>
            <a:graphicFrameLocks noChangeAspect="1"/>
          </p:cNvGraphicFramePr>
          <p:nvPr>
            <p:extLst>
              <p:ext uri="{D42A27DB-BD31-4B8C-83A1-F6EECF244321}">
                <p14:modId xmlns:p14="http://schemas.microsoft.com/office/powerpoint/2010/main" val="2412599123"/>
              </p:ext>
            </p:extLst>
          </p:nvPr>
        </p:nvGraphicFramePr>
        <p:xfrm>
          <a:off x="7820772" y="5044225"/>
          <a:ext cx="1978025" cy="536575"/>
        </p:xfrm>
        <a:graphic>
          <a:graphicData uri="http://schemas.openxmlformats.org/presentationml/2006/ole">
            <mc:AlternateContent xmlns:mc="http://schemas.openxmlformats.org/markup-compatibility/2006">
              <mc:Choice xmlns:v="urn:schemas-microsoft-com:vml" Requires="v">
                <p:oleObj spid="_x0000_s5257" name="Equation" r:id="rId12" imgW="939600" imgH="253800" progId="Equation.DSMT4">
                  <p:embed/>
                </p:oleObj>
              </mc:Choice>
              <mc:Fallback>
                <p:oleObj name="Equation" r:id="rId12" imgW="939600" imgH="253800" progId="Equation.DSMT4">
                  <p:embed/>
                  <p:pic>
                    <p:nvPicPr>
                      <p:cNvPr id="0" name=""/>
                      <p:cNvPicPr>
                        <a:picLocks noChangeAspect="1" noChangeArrowheads="1"/>
                      </p:cNvPicPr>
                      <p:nvPr/>
                    </p:nvPicPr>
                    <p:blipFill>
                      <a:blip r:embed="rId13"/>
                      <a:srcRect/>
                      <a:stretch>
                        <a:fillRect/>
                      </a:stretch>
                    </p:blipFill>
                    <p:spPr bwMode="auto">
                      <a:xfrm>
                        <a:off x="7820772" y="5044225"/>
                        <a:ext cx="19780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4"/>
          <p:cNvGraphicFramePr>
            <a:graphicFrameLocks noChangeAspect="1"/>
          </p:cNvGraphicFramePr>
          <p:nvPr>
            <p:extLst>
              <p:ext uri="{D42A27DB-BD31-4B8C-83A1-F6EECF244321}">
                <p14:modId xmlns:p14="http://schemas.microsoft.com/office/powerpoint/2010/main" val="1352381746"/>
              </p:ext>
            </p:extLst>
          </p:nvPr>
        </p:nvGraphicFramePr>
        <p:xfrm>
          <a:off x="7763482" y="3320228"/>
          <a:ext cx="4067175" cy="427037"/>
        </p:xfrm>
        <a:graphic>
          <a:graphicData uri="http://schemas.openxmlformats.org/presentationml/2006/ole">
            <mc:AlternateContent xmlns:mc="http://schemas.openxmlformats.org/markup-compatibility/2006">
              <mc:Choice xmlns:v="urn:schemas-microsoft-com:vml" Requires="v">
                <p:oleObj spid="_x0000_s5258" name="Equation" r:id="rId14" imgW="2425680" imgH="253800" progId="Equation.DSMT4">
                  <p:embed/>
                </p:oleObj>
              </mc:Choice>
              <mc:Fallback>
                <p:oleObj name="Equation" r:id="rId14" imgW="2425680" imgH="253800" progId="Equation.DSMT4">
                  <p:embed/>
                  <p:pic>
                    <p:nvPicPr>
                      <p:cNvPr id="0" name=""/>
                      <p:cNvPicPr>
                        <a:picLocks noChangeAspect="1" noChangeArrowheads="1"/>
                      </p:cNvPicPr>
                      <p:nvPr/>
                    </p:nvPicPr>
                    <p:blipFill>
                      <a:blip r:embed="rId15"/>
                      <a:srcRect/>
                      <a:stretch>
                        <a:fillRect/>
                      </a:stretch>
                    </p:blipFill>
                    <p:spPr bwMode="auto">
                      <a:xfrm>
                        <a:off x="7763482" y="3320228"/>
                        <a:ext cx="40671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9" name="直接箭头连接符 28"/>
          <p:cNvCxnSpPr>
            <a:endCxn id="28" idx="1"/>
          </p:cNvCxnSpPr>
          <p:nvPr/>
        </p:nvCxnSpPr>
        <p:spPr>
          <a:xfrm>
            <a:off x="6066305" y="2981891"/>
            <a:ext cx="1697177" cy="55185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8193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en-US" altLang="zh-CN" dirty="0"/>
              <a:t>2</a:t>
            </a:r>
            <a:r>
              <a:rPr lang="zh-CN" altLang="en-US" dirty="0"/>
              <a:t>）：多层感知机</a:t>
            </a:r>
          </a:p>
        </p:txBody>
      </p:sp>
      <p:sp>
        <p:nvSpPr>
          <p:cNvPr id="3" name="内容占位符 2"/>
          <p:cNvSpPr>
            <a:spLocks noGrp="1"/>
          </p:cNvSpPr>
          <p:nvPr>
            <p:ph idx="1"/>
          </p:nvPr>
        </p:nvSpPr>
        <p:spPr>
          <a:xfrm>
            <a:off x="508747" y="1223683"/>
            <a:ext cx="11066930" cy="5513294"/>
          </a:xfrm>
        </p:spPr>
        <p:txBody>
          <a:bodyPr>
            <a:normAutofit/>
          </a:bodyPr>
          <a:lstStyle/>
          <a:p>
            <a:pPr>
              <a:lnSpc>
                <a:spcPct val="200000"/>
              </a:lnSpc>
              <a:spcBef>
                <a:spcPts val="0"/>
              </a:spcBef>
              <a:buFont typeface="Wingdings" panose="05000000000000000000" pitchFamily="2" charset="2"/>
              <a:buChar char="n"/>
            </a:pPr>
            <a:r>
              <a:rPr lang="zh-CN" altLang="en-US" sz="2000" dirty="0" smtClean="0"/>
              <a:t>关于</a:t>
            </a:r>
            <a:r>
              <a:rPr lang="en-US" altLang="zh-CN" sz="2000" dirty="0" smtClean="0"/>
              <a:t>W</a:t>
            </a:r>
            <a:r>
              <a:rPr lang="zh-CN" altLang="en-US" sz="2000" dirty="0" smtClean="0"/>
              <a:t>的数值解法，即训练过程的求解。</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对于回归问题，如果采用线性模型，可直接求导求解极大似然解，获得最小二乘结果。</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对于分类问题，线性（逻辑回归）和非线性（</a:t>
            </a:r>
            <a:r>
              <a:rPr lang="en-US" altLang="zh-CN" sz="2000" dirty="0" smtClean="0"/>
              <a:t>MLP</a:t>
            </a:r>
            <a:r>
              <a:rPr lang="zh-CN" altLang="en-US" sz="2000" dirty="0" smtClean="0"/>
              <a:t>）都无法求导</a:t>
            </a:r>
            <a:r>
              <a:rPr lang="en-US" altLang="zh-CN" sz="2000" dirty="0" smtClean="0"/>
              <a:t>=0</a:t>
            </a:r>
            <a:r>
              <a:rPr lang="zh-CN" altLang="en-US" sz="2000" dirty="0" smtClean="0"/>
              <a:t>得到结果。需要利用迭代方法，如梯度下降法。对于</a:t>
            </a:r>
            <a:r>
              <a:rPr lang="en-US" altLang="zh-CN" sz="2000" dirty="0" smtClean="0"/>
              <a:t>MLP</a:t>
            </a:r>
            <a:r>
              <a:rPr lang="zh-CN" altLang="en-US" sz="2000" dirty="0" smtClean="0"/>
              <a:t>，梯度下降法更新权值可逐层分界，即根据每层输出值与目标值的误差的方向和大小确定权值更新的方向和程度，即所谓的误差后向传播（</a:t>
            </a:r>
            <a:r>
              <a:rPr lang="en-US" altLang="zh-CN" sz="2000" dirty="0" smtClean="0"/>
              <a:t>Error Backpropagation</a:t>
            </a:r>
            <a:r>
              <a:rPr lang="zh-CN" altLang="en-US" sz="2000" dirty="0" smtClean="0"/>
              <a:t>）方法，简称</a:t>
            </a:r>
            <a:r>
              <a:rPr lang="en-US" altLang="zh-CN" sz="2000" dirty="0" smtClean="0"/>
              <a:t>BP</a:t>
            </a:r>
            <a:r>
              <a:rPr lang="zh-CN" altLang="en-US" sz="2000" dirty="0" smtClean="0"/>
              <a:t>。</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所以</a:t>
            </a:r>
            <a:r>
              <a:rPr lang="en-US" altLang="zh-CN" sz="2000" dirty="0" smtClean="0"/>
              <a:t>BP</a:t>
            </a:r>
            <a:r>
              <a:rPr lang="zh-CN" altLang="en-US" sz="2000" dirty="0" smtClean="0"/>
              <a:t>只是训练方法，因此没有所谓的</a:t>
            </a:r>
            <a:r>
              <a:rPr lang="en-US" altLang="zh-CN" sz="2000" dirty="0" smtClean="0"/>
              <a:t>BP</a:t>
            </a:r>
            <a:r>
              <a:rPr lang="zh-CN" altLang="en-US" sz="2000" dirty="0" smtClean="0"/>
              <a:t>网络。</a:t>
            </a:r>
            <a:r>
              <a:rPr lang="en-US" altLang="zh-CN" sz="2000" dirty="0" smtClean="0"/>
              <a:t>BP</a:t>
            </a:r>
            <a:r>
              <a:rPr lang="zh-CN" altLang="en-US" sz="2000" dirty="0" smtClean="0"/>
              <a:t>方法可用来求解任何多层感知机架构的网络，包括深度学习中的</a:t>
            </a:r>
            <a:r>
              <a:rPr lang="en-US" altLang="zh-CN" sz="2000" dirty="0" smtClean="0"/>
              <a:t>CNN</a:t>
            </a:r>
            <a:r>
              <a:rPr lang="zh-CN" altLang="en-US" sz="2000" dirty="0" smtClean="0"/>
              <a:t>网络（神经元函数不再是</a:t>
            </a:r>
            <a:r>
              <a:rPr lang="en-US" altLang="zh-CN" sz="2000" dirty="0" smtClean="0"/>
              <a:t>logistic</a:t>
            </a:r>
            <a:r>
              <a:rPr lang="zh-CN" altLang="en-US" sz="2000" dirty="0" smtClean="0"/>
              <a:t>）。</a:t>
            </a:r>
            <a:endParaRPr lang="en-US" altLang="zh-CN" sz="2000" dirty="0" smtClean="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12</a:t>
            </a:fld>
            <a:endParaRPr lang="zh-CN" altLang="en-US"/>
          </a:p>
        </p:txBody>
      </p:sp>
    </p:spTree>
    <p:extLst>
      <p:ext uri="{BB962C8B-B14F-4D97-AF65-F5344CB8AC3E}">
        <p14:creationId xmlns:p14="http://schemas.microsoft.com/office/powerpoint/2010/main" val="2278078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en-US" altLang="zh-CN" dirty="0"/>
              <a:t>2</a:t>
            </a:r>
            <a:r>
              <a:rPr lang="zh-CN" altLang="en-US" dirty="0"/>
              <a:t>）：多层感知机</a:t>
            </a:r>
          </a:p>
        </p:txBody>
      </p:sp>
      <p:sp>
        <p:nvSpPr>
          <p:cNvPr id="3" name="内容占位符 2"/>
          <p:cNvSpPr>
            <a:spLocks noGrp="1"/>
          </p:cNvSpPr>
          <p:nvPr>
            <p:ph idx="1"/>
          </p:nvPr>
        </p:nvSpPr>
        <p:spPr>
          <a:xfrm>
            <a:off x="508747" y="1223683"/>
            <a:ext cx="11066930" cy="5513294"/>
          </a:xfrm>
        </p:spPr>
        <p:txBody>
          <a:bodyPr>
            <a:normAutofit/>
          </a:bodyPr>
          <a:lstStyle/>
          <a:p>
            <a:pPr>
              <a:lnSpc>
                <a:spcPct val="200000"/>
              </a:lnSpc>
              <a:spcBef>
                <a:spcPts val="0"/>
              </a:spcBef>
              <a:buFont typeface="Wingdings" panose="05000000000000000000" pitchFamily="2" charset="2"/>
              <a:buChar char="n"/>
            </a:pPr>
            <a:r>
              <a:rPr lang="zh-CN" altLang="en-US" sz="2000" dirty="0" smtClean="0"/>
              <a:t>在</a:t>
            </a:r>
            <a:r>
              <a:rPr lang="en-US" altLang="zh-CN" sz="2000" dirty="0" smtClean="0"/>
              <a:t>80</a:t>
            </a:r>
            <a:r>
              <a:rPr lang="zh-CN" altLang="en-US" sz="2000" dirty="0" smtClean="0"/>
              <a:t>年代的繁荣后，人们很快发现</a:t>
            </a:r>
            <a:r>
              <a:rPr lang="en-US" altLang="zh-CN" sz="2000" dirty="0" smtClean="0"/>
              <a:t>MLP</a:t>
            </a:r>
            <a:r>
              <a:rPr lang="zh-CN" altLang="en-US" sz="2000" dirty="0" smtClean="0"/>
              <a:t>的诸多问题：</a:t>
            </a:r>
            <a:endParaRPr lang="en-US" altLang="zh-CN" sz="2000" dirty="0" smtClean="0"/>
          </a:p>
          <a:p>
            <a:pPr marL="800100" lvl="1" indent="-342900">
              <a:lnSpc>
                <a:spcPct val="200000"/>
              </a:lnSpc>
              <a:spcBef>
                <a:spcPts val="0"/>
              </a:spcBef>
              <a:buFont typeface="+mj-lt"/>
              <a:buAutoNum type="arabicPeriod"/>
            </a:pPr>
            <a:r>
              <a:rPr lang="zh-CN" altLang="en-US" sz="1600" dirty="0"/>
              <a:t>逻辑</a:t>
            </a:r>
            <a:r>
              <a:rPr lang="zh-CN" altLang="en-US" sz="1600" dirty="0" smtClean="0"/>
              <a:t>回归函数作为神经元会导致</a:t>
            </a:r>
            <a:r>
              <a:rPr lang="en-US" altLang="zh-CN" sz="1600" dirty="0" smtClean="0"/>
              <a:t>BP</a:t>
            </a:r>
            <a:r>
              <a:rPr lang="zh-CN" altLang="en-US" sz="1600" dirty="0" smtClean="0"/>
              <a:t>算法中的梯度修正量快速衰减，导致深层网络无法有效训练。</a:t>
            </a:r>
            <a:endParaRPr lang="en-US" altLang="zh-CN" sz="1600" dirty="0" smtClean="0"/>
          </a:p>
          <a:p>
            <a:pPr marL="800100" lvl="1" indent="-342900">
              <a:lnSpc>
                <a:spcPct val="200000"/>
              </a:lnSpc>
              <a:spcBef>
                <a:spcPts val="0"/>
              </a:spcBef>
              <a:buFont typeface="+mj-lt"/>
              <a:buAutoNum type="arabicPeriod"/>
            </a:pPr>
            <a:r>
              <a:rPr lang="zh-CN" altLang="en-US" sz="1600" dirty="0" smtClean="0"/>
              <a:t>梯度下降法往往收敛于局部极小。</a:t>
            </a:r>
            <a:endParaRPr lang="en-US" altLang="zh-CN" sz="1600" dirty="0" smtClean="0"/>
          </a:p>
          <a:p>
            <a:pPr>
              <a:lnSpc>
                <a:spcPct val="200000"/>
              </a:lnSpc>
              <a:spcBef>
                <a:spcPts val="0"/>
              </a:spcBef>
              <a:buFont typeface="Wingdings" panose="05000000000000000000" pitchFamily="2" charset="2"/>
              <a:buChar char="n"/>
            </a:pPr>
            <a:r>
              <a:rPr lang="zh-CN" altLang="en-US" sz="2000" dirty="0" smtClean="0"/>
              <a:t>上面第二个问题较容易解决，典型解决方案如：</a:t>
            </a:r>
            <a:endParaRPr lang="en-US" altLang="zh-CN" sz="2000" dirty="0" smtClean="0"/>
          </a:p>
          <a:p>
            <a:pPr marL="800100" lvl="1" indent="-342900">
              <a:lnSpc>
                <a:spcPct val="200000"/>
              </a:lnSpc>
              <a:spcBef>
                <a:spcPts val="0"/>
              </a:spcBef>
              <a:buFont typeface="+mj-lt"/>
              <a:buAutoNum type="arabicPeriod"/>
            </a:pPr>
            <a:r>
              <a:rPr lang="zh-CN" altLang="en-US" sz="1600" dirty="0" smtClean="0"/>
              <a:t>加入</a:t>
            </a:r>
            <a:r>
              <a:rPr lang="en-US" altLang="zh-CN" sz="1600" dirty="0" smtClean="0"/>
              <a:t>W</a:t>
            </a:r>
            <a:r>
              <a:rPr lang="zh-CN" altLang="en-US" sz="1600" dirty="0" smtClean="0"/>
              <a:t>的正则项，一般假设，即从极大似然提升为最大后验。此时的正则项为</a:t>
            </a:r>
            <a:r>
              <a:rPr lang="en-US" altLang="zh-CN" sz="1600" dirty="0" smtClean="0"/>
              <a:t>W</a:t>
            </a:r>
            <a:r>
              <a:rPr lang="zh-CN" altLang="en-US" sz="1600" dirty="0" smtClean="0"/>
              <a:t>的二范数。</a:t>
            </a:r>
            <a:endParaRPr lang="en-US" altLang="zh-CN" sz="1600" dirty="0" smtClean="0"/>
          </a:p>
          <a:p>
            <a:pPr marL="800100" lvl="1" indent="-342900">
              <a:lnSpc>
                <a:spcPct val="200000"/>
              </a:lnSpc>
              <a:spcBef>
                <a:spcPts val="0"/>
              </a:spcBef>
              <a:buFont typeface="+mj-lt"/>
              <a:buAutoNum type="arabicPeriod"/>
            </a:pPr>
            <a:r>
              <a:rPr lang="zh-CN" altLang="en-US" sz="1600" dirty="0" smtClean="0"/>
              <a:t>不适用梯度下降法，采用遗</a:t>
            </a:r>
            <a:r>
              <a:rPr lang="en-US" altLang="zh-CN" sz="1600" dirty="0"/>
              <a:t>W</a:t>
            </a:r>
            <a:r>
              <a:rPr lang="zh-CN" altLang="en-US" sz="1600" dirty="0"/>
              <a:t>的先验分布为</a:t>
            </a:r>
            <a:r>
              <a:rPr lang="en-US" altLang="zh-CN" sz="1600" dirty="0"/>
              <a:t>0</a:t>
            </a:r>
            <a:r>
              <a:rPr lang="zh-CN" altLang="en-US" sz="1600" dirty="0"/>
              <a:t>均值高斯分布</a:t>
            </a:r>
            <a:r>
              <a:rPr lang="zh-CN" altLang="en-US" sz="1600" dirty="0" smtClean="0"/>
              <a:t>传算法、模拟退火等全局优化方法，速度极慢，有时不可行。</a:t>
            </a:r>
            <a:endParaRPr lang="en-US" altLang="zh-CN" sz="1600" dirty="0" smtClean="0"/>
          </a:p>
          <a:p>
            <a:pPr>
              <a:lnSpc>
                <a:spcPct val="200000"/>
              </a:lnSpc>
              <a:spcBef>
                <a:spcPts val="0"/>
              </a:spcBef>
              <a:buFont typeface="Wingdings" panose="05000000000000000000" pitchFamily="2" charset="2"/>
              <a:buChar char="n"/>
            </a:pPr>
            <a:r>
              <a:rPr lang="en-US" altLang="zh-CN" sz="2000" dirty="0" smtClean="0"/>
              <a:t>MLP</a:t>
            </a:r>
            <a:r>
              <a:rPr lang="zh-CN" altLang="en-US" sz="2000" dirty="0" smtClean="0"/>
              <a:t>的第一个问题尤其严重，也导致了后来的神经网络的架构向两个完全不同的方向发展。</a:t>
            </a:r>
            <a:endParaRPr lang="en-US" altLang="zh-CN" sz="2000" dirty="0" smtClean="0"/>
          </a:p>
          <a:p>
            <a:pPr lvl="1">
              <a:lnSpc>
                <a:spcPct val="200000"/>
              </a:lnSpc>
              <a:spcBef>
                <a:spcPts val="0"/>
              </a:spcBef>
              <a:buFont typeface="Wingdings" panose="05000000000000000000" pitchFamily="2" charset="2"/>
              <a:buChar char="n"/>
            </a:pPr>
            <a:r>
              <a:rPr lang="zh-CN" altLang="en-US" sz="1600" dirty="0" smtClean="0"/>
              <a:t>扁平化网络，典型的就是核函数支持下的支持向量机（</a:t>
            </a:r>
            <a:r>
              <a:rPr lang="en-US" altLang="zh-CN" sz="1600" dirty="0" smtClean="0"/>
              <a:t>SVM</a:t>
            </a:r>
            <a:r>
              <a:rPr lang="zh-CN" altLang="en-US" sz="1600" dirty="0" smtClean="0"/>
              <a:t>），</a:t>
            </a:r>
            <a:r>
              <a:rPr lang="en-US" altLang="zh-CN" sz="1600" dirty="0" smtClean="0"/>
              <a:t>1995-2005</a:t>
            </a:r>
            <a:r>
              <a:rPr lang="zh-CN" altLang="en-US" sz="1600" dirty="0" smtClean="0"/>
              <a:t>年。</a:t>
            </a:r>
            <a:endParaRPr lang="en-US" altLang="zh-CN" sz="1600" dirty="0" smtClean="0"/>
          </a:p>
          <a:p>
            <a:pPr lvl="1">
              <a:lnSpc>
                <a:spcPct val="200000"/>
              </a:lnSpc>
              <a:spcBef>
                <a:spcPts val="0"/>
              </a:spcBef>
              <a:buFont typeface="Wingdings" panose="05000000000000000000" pitchFamily="2" charset="2"/>
              <a:buChar char="n"/>
            </a:pPr>
            <a:r>
              <a:rPr lang="zh-CN" altLang="en-US" sz="1600" dirty="0" smtClean="0"/>
              <a:t>深度网络，逐层求解（最佳完备正交基展开）和神经元函数的改进使得深度网络可以求解，</a:t>
            </a:r>
            <a:r>
              <a:rPr lang="en-US" altLang="zh-CN" sz="1600" dirty="0" smtClean="0"/>
              <a:t>2006</a:t>
            </a:r>
            <a:r>
              <a:rPr lang="zh-CN" altLang="en-US" sz="1600" dirty="0" smtClean="0"/>
              <a:t>至今。</a:t>
            </a:r>
            <a:endParaRPr lang="en-US" altLang="zh-CN" sz="1600" dirty="0" smtClean="0"/>
          </a:p>
          <a:p>
            <a:pPr>
              <a:lnSpc>
                <a:spcPct val="200000"/>
              </a:lnSpc>
              <a:spcBef>
                <a:spcPts val="0"/>
              </a:spcBef>
              <a:buFont typeface="Wingdings" panose="05000000000000000000" pitchFamily="2" charset="2"/>
              <a:buChar char="n"/>
            </a:pPr>
            <a:endParaRPr lang="en-US" altLang="zh-CN" sz="2000" dirty="0" smtClean="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13</a:t>
            </a:fld>
            <a:endParaRPr lang="zh-CN" altLang="en-US"/>
          </a:p>
        </p:txBody>
      </p:sp>
    </p:spTree>
    <p:extLst>
      <p:ext uri="{BB962C8B-B14F-4D97-AF65-F5344CB8AC3E}">
        <p14:creationId xmlns:p14="http://schemas.microsoft.com/office/powerpoint/2010/main" val="1553279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3</a:t>
            </a:r>
            <a:r>
              <a:rPr lang="zh-CN" altLang="en-US" dirty="0" smtClean="0"/>
              <a:t>）：支持向量机</a:t>
            </a:r>
            <a:endParaRPr lang="zh-CN" altLang="en-US" dirty="0"/>
          </a:p>
        </p:txBody>
      </p:sp>
      <p:sp>
        <p:nvSpPr>
          <p:cNvPr id="3" name="内容占位符 2"/>
          <p:cNvSpPr>
            <a:spLocks noGrp="1"/>
          </p:cNvSpPr>
          <p:nvPr>
            <p:ph idx="1"/>
          </p:nvPr>
        </p:nvSpPr>
        <p:spPr>
          <a:xfrm>
            <a:off x="508747" y="1931799"/>
            <a:ext cx="11066930" cy="4420909"/>
          </a:xfrm>
        </p:spPr>
        <p:txBody>
          <a:bodyPr>
            <a:normAutofit/>
          </a:bodyPr>
          <a:lstStyle/>
          <a:p>
            <a:pPr>
              <a:lnSpc>
                <a:spcPct val="200000"/>
              </a:lnSpc>
              <a:spcBef>
                <a:spcPts val="0"/>
              </a:spcBef>
              <a:buFont typeface="Wingdings" panose="05000000000000000000" pitchFamily="2" charset="2"/>
              <a:buChar char="n"/>
            </a:pPr>
            <a:r>
              <a:rPr lang="zh-CN" altLang="en-US" sz="2000" dirty="0"/>
              <a:t>在</a:t>
            </a:r>
            <a:r>
              <a:rPr lang="en-US" altLang="zh-CN" sz="2000" dirty="0"/>
              <a:t>MLP</a:t>
            </a:r>
            <a:r>
              <a:rPr lang="zh-CN" altLang="en-US" sz="2000" dirty="0"/>
              <a:t>中，对于给定的</a:t>
            </a:r>
            <a:r>
              <a:rPr lang="en-US" altLang="zh-CN" sz="2000" dirty="0"/>
              <a:t>x</a:t>
            </a:r>
            <a:r>
              <a:rPr lang="zh-CN" altLang="en-US" sz="2000" dirty="0"/>
              <a:t>，为了做出分类判别，需要计算                                              ，如果</a:t>
            </a:r>
            <a:r>
              <a:rPr lang="el-GR" altLang="zh-CN" sz="2000" i="1" dirty="0"/>
              <a:t>π</a:t>
            </a:r>
            <a:r>
              <a:rPr lang="en-US" altLang="zh-CN" sz="2000" dirty="0"/>
              <a:t>&gt;0.5</a:t>
            </a:r>
            <a:r>
              <a:rPr lang="zh-CN" altLang="en-US" sz="2000" dirty="0"/>
              <a:t>则判为</a:t>
            </a:r>
            <a:r>
              <a:rPr lang="en-US" altLang="zh-CN" sz="2000" dirty="0"/>
              <a:t>1</a:t>
            </a:r>
            <a:r>
              <a:rPr lang="zh-CN" altLang="en-US" sz="2000" dirty="0"/>
              <a:t>，反之判为</a:t>
            </a:r>
            <a:r>
              <a:rPr lang="en-US" altLang="zh-CN" sz="2000" dirty="0"/>
              <a:t>0</a:t>
            </a:r>
            <a:r>
              <a:rPr lang="zh-CN" altLang="en-US" sz="2000" dirty="0"/>
              <a:t>。即判别函数为                    ，类别由该函数的符号判断。</a:t>
            </a:r>
            <a:endParaRPr lang="en-US" altLang="zh-CN" sz="2000" dirty="0"/>
          </a:p>
          <a:p>
            <a:pPr>
              <a:lnSpc>
                <a:spcPct val="200000"/>
              </a:lnSpc>
              <a:spcBef>
                <a:spcPts val="0"/>
              </a:spcBef>
              <a:buFont typeface="Wingdings" panose="05000000000000000000" pitchFamily="2" charset="2"/>
              <a:buChar char="n"/>
            </a:pPr>
            <a:r>
              <a:rPr lang="zh-CN" altLang="en-US" sz="2000" dirty="0"/>
              <a:t>在</a:t>
            </a:r>
            <a:r>
              <a:rPr lang="en-US" altLang="zh-CN" sz="2000" dirty="0"/>
              <a:t>SVM</a:t>
            </a:r>
            <a:r>
              <a:rPr lang="zh-CN" altLang="en-US" sz="2000" dirty="0"/>
              <a:t>中，可把判别函数写为                                                  ，不再使用逻辑回归函数</a:t>
            </a:r>
            <a:r>
              <a:rPr lang="el-GR" altLang="zh-CN" sz="2000" i="1" dirty="0">
                <a:latin typeface="Times New Roman" panose="02020603050405020304" pitchFamily="18" charset="0"/>
                <a:cs typeface="Times New Roman" panose="02020603050405020304" pitchFamily="18" charset="0"/>
              </a:rPr>
              <a:t>σ</a:t>
            </a:r>
            <a:r>
              <a:rPr lang="zh-CN" altLang="en-US" sz="2000" dirty="0">
                <a:latin typeface="Times New Roman" panose="02020603050405020304" pitchFamily="18" charset="0"/>
                <a:cs typeface="Times New Roman" panose="02020603050405020304" pitchFamily="18" charset="0"/>
              </a:rPr>
              <a:t>。其中的</a:t>
            </a:r>
            <a:r>
              <a:rPr lang="el-GR" altLang="zh-CN" sz="2000" i="1" dirty="0">
                <a:latin typeface="Times New Roman" panose="02020603050405020304" pitchFamily="18" charset="0"/>
                <a:cs typeface="Times New Roman" panose="02020603050405020304" pitchFamily="18" charset="0"/>
              </a:rPr>
              <a:t>φ</a:t>
            </a: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原始空间向高维空间的映射</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r>
              <a:rPr lang="en-US" altLang="zh-CN" sz="2000" dirty="0" smtClean="0">
                <a:latin typeface="Times New Roman" panose="02020603050405020304" pitchFamily="18" charset="0"/>
                <a:cs typeface="Times New Roman" panose="02020603050405020304" pitchFamily="18" charset="0"/>
              </a:rPr>
              <a:t>SVM</a:t>
            </a:r>
            <a:r>
              <a:rPr lang="zh-CN" altLang="en-US" sz="2000" dirty="0" smtClean="0">
                <a:latin typeface="Times New Roman" panose="02020603050405020304" pitchFamily="18" charset="0"/>
                <a:cs typeface="Times New Roman" panose="02020603050405020304" pitchFamily="18" charset="0"/>
              </a:rPr>
              <a:t>的目标函数如下：</a:t>
            </a:r>
            <a:endParaRPr lang="en-US" altLang="zh-CN" sz="2000"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14</a:t>
            </a:fld>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3048969820"/>
              </p:ext>
            </p:extLst>
          </p:nvPr>
        </p:nvGraphicFramePr>
        <p:xfrm>
          <a:off x="2209053" y="5138457"/>
          <a:ext cx="7988300" cy="830263"/>
        </p:xfrm>
        <a:graphic>
          <a:graphicData uri="http://schemas.openxmlformats.org/presentationml/2006/ole">
            <mc:AlternateContent xmlns:mc="http://schemas.openxmlformats.org/markup-compatibility/2006">
              <mc:Choice xmlns:v="urn:schemas-microsoft-com:vml" Requires="v">
                <p:oleObj spid="_x0000_s6171" name="Equation" r:id="rId4" imgW="3797280" imgH="393480" progId="Equation.DSMT4">
                  <p:embed/>
                </p:oleObj>
              </mc:Choice>
              <mc:Fallback>
                <p:oleObj name="Equation" r:id="rId4" imgW="3797280" imgH="393480" progId="Equation.DSMT4">
                  <p:embed/>
                  <p:pic>
                    <p:nvPicPr>
                      <p:cNvPr id="0" name=""/>
                      <p:cNvPicPr>
                        <a:picLocks noChangeAspect="1" noChangeArrowheads="1"/>
                      </p:cNvPicPr>
                      <p:nvPr/>
                    </p:nvPicPr>
                    <p:blipFill>
                      <a:blip r:embed="rId5"/>
                      <a:srcRect/>
                      <a:stretch>
                        <a:fillRect/>
                      </a:stretch>
                    </p:blipFill>
                    <p:spPr bwMode="auto">
                      <a:xfrm>
                        <a:off x="2209053" y="5138457"/>
                        <a:ext cx="7988300"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3989703" y="3350462"/>
                <a:ext cx="30534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en-US" altLang="zh-CN" b="0" i="1" smtClean="0">
                              <a:latin typeface="Cambria Math" panose="02040503050406030204" pitchFamily="18" charset="0"/>
                            </a:rPr>
                            <m:t>𝑆𝑉𝑀</m:t>
                          </m:r>
                        </m:sub>
                      </m:sSub>
                      <m:d>
                        <m:dPr>
                          <m:ctrlPr>
                            <a:rPr lang="zh-CN" altLang="en-US" i="1">
                              <a:latin typeface="Cambria Math" panose="02040503050406030204" pitchFamily="18" charset="0"/>
                            </a:rPr>
                          </m:ctrlPr>
                        </m:dPr>
                        <m:e>
                          <m:r>
                            <a:rPr lang="zh-CN" altLang="en-US" b="1">
                              <a:latin typeface="Cambria Math" panose="02040503050406030204" pitchFamily="18" charset="0"/>
                            </a:rPr>
                            <m:t>𝐰</m:t>
                          </m:r>
                          <m:r>
                            <a:rPr lang="zh-CN" altLang="en-US">
                              <a:latin typeface="Cambria Math" panose="02040503050406030204" pitchFamily="18" charset="0"/>
                            </a:rPr>
                            <m:t>,</m:t>
                          </m:r>
                          <m:r>
                            <a:rPr lang="zh-CN" altLang="en-US" b="1">
                              <a:latin typeface="Cambria Math" panose="02040503050406030204" pitchFamily="18" charset="0"/>
                            </a:rPr>
                            <m:t>𝐱</m:t>
                          </m:r>
                        </m:e>
                      </m:d>
                      <m:r>
                        <a:rPr lang="zh-CN" altLang="en-US" b="1" i="1">
                          <a:latin typeface="Cambria Math" panose="02040503050406030204" pitchFamily="18" charset="0"/>
                        </a:rPr>
                        <m:t> </m:t>
                      </m:r>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r>
                            <a:rPr lang="zh-CN" altLang="en-US" b="1" i="0">
                              <a:latin typeface="Cambria Math" panose="02040503050406030204" pitchFamily="18" charset="0"/>
                            </a:rPr>
                            <m:t>𝐰</m:t>
                          </m:r>
                          <m:r>
                            <a:rPr lang="zh-CN" altLang="en-US" b="0" i="0">
                              <a:latin typeface="Cambria Math" panose="02040503050406030204" pitchFamily="18" charset="0"/>
                            </a:rPr>
                            <m:t>,</m:t>
                          </m:r>
                          <m:r>
                            <a:rPr lang="zh-CN" altLang="en-US" b="0" i="1">
                              <a:latin typeface="Cambria Math" panose="02040503050406030204" pitchFamily="18" charset="0"/>
                            </a:rPr>
                            <m:t>𝜑</m:t>
                          </m:r>
                          <m:d>
                            <m:dPr>
                              <m:ctrlPr>
                                <a:rPr lang="zh-CN" altLang="en-US" b="0" i="1">
                                  <a:latin typeface="Cambria Math" panose="02040503050406030204" pitchFamily="18" charset="0"/>
                                </a:rPr>
                              </m:ctrlPr>
                            </m:dPr>
                            <m:e>
                              <m:r>
                                <a:rPr lang="zh-CN" altLang="en-US" b="1" i="0">
                                  <a:latin typeface="Cambria Math" panose="02040503050406030204" pitchFamily="18" charset="0"/>
                                </a:rPr>
                                <m:t>𝐱</m:t>
                              </m:r>
                            </m:e>
                          </m:d>
                        </m:e>
                      </m:d>
                      <m:r>
                        <a:rPr lang="zh-CN" altLang="en-US" b="0" i="0">
                          <a:latin typeface="Cambria Math" panose="02040503050406030204" pitchFamily="18" charset="0"/>
                        </a:rPr>
                        <m:t>+</m:t>
                      </m:r>
                      <m:r>
                        <a:rPr lang="zh-CN" altLang="en-US" b="0" i="1">
                          <a:latin typeface="Cambria Math" panose="02040503050406030204" pitchFamily="18" charset="0"/>
                        </a:rPr>
                        <m:t>𝑏</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989703" y="3350462"/>
                <a:ext cx="3053465" cy="369332"/>
              </a:xfrm>
              <a:prstGeom prst="rect">
                <a:avLst/>
              </a:prstGeom>
              <a:blipFill rotWithShape="0">
                <a:blip r:embed="rId6"/>
                <a:stretch>
                  <a:fillRect b="-13333"/>
                </a:stretch>
              </a:blipFill>
            </p:spPr>
            <p:txBody>
              <a:bodyPr/>
              <a:lstStyle/>
              <a:p>
                <a:r>
                  <a:rPr lang="zh-CN" altLang="en-US">
                    <a:noFill/>
                  </a:rPr>
                  <a:t> </a:t>
                </a:r>
              </a:p>
            </p:txBody>
          </p:sp>
        </mc:Fallback>
      </mc:AlternateContent>
      <p:graphicFrame>
        <p:nvGraphicFramePr>
          <p:cNvPr id="11" name="Object 8"/>
          <p:cNvGraphicFramePr>
            <a:graphicFrameLocks noChangeAspect="1"/>
          </p:cNvGraphicFramePr>
          <p:nvPr>
            <p:extLst>
              <p:ext uri="{D42A27DB-BD31-4B8C-83A1-F6EECF244321}">
                <p14:modId xmlns:p14="http://schemas.microsoft.com/office/powerpoint/2010/main" val="2740941491"/>
              </p:ext>
            </p:extLst>
          </p:nvPr>
        </p:nvGraphicFramePr>
        <p:xfrm>
          <a:off x="6973277" y="2037884"/>
          <a:ext cx="2513013" cy="536575"/>
        </p:xfrm>
        <a:graphic>
          <a:graphicData uri="http://schemas.openxmlformats.org/presentationml/2006/ole">
            <mc:AlternateContent xmlns:mc="http://schemas.openxmlformats.org/markup-compatibility/2006">
              <mc:Choice xmlns:v="urn:schemas-microsoft-com:vml" Requires="v">
                <p:oleObj spid="_x0000_s6172" name="Equation" r:id="rId7" imgW="1193760" imgH="253800" progId="Equation.DSMT4">
                  <p:embed/>
                </p:oleObj>
              </mc:Choice>
              <mc:Fallback>
                <p:oleObj name="Equation" r:id="rId7" imgW="1193760" imgH="253800" progId="Equation.DSMT4">
                  <p:embed/>
                  <p:pic>
                    <p:nvPicPr>
                      <p:cNvPr id="0" name=""/>
                      <p:cNvPicPr>
                        <a:picLocks noChangeAspect="1" noChangeArrowheads="1"/>
                      </p:cNvPicPr>
                      <p:nvPr/>
                    </p:nvPicPr>
                    <p:blipFill>
                      <a:blip r:embed="rId8"/>
                      <a:srcRect/>
                      <a:stretch>
                        <a:fillRect/>
                      </a:stretch>
                    </p:blipFill>
                    <p:spPr bwMode="auto">
                      <a:xfrm>
                        <a:off x="6973277" y="2037884"/>
                        <a:ext cx="251301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2" name="矩形 11"/>
              <p:cNvSpPr/>
              <p:nvPr/>
            </p:nvSpPr>
            <p:spPr>
              <a:xfrm>
                <a:off x="4289562" y="2724704"/>
                <a:ext cx="12754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𝑀𝐿𝑃</m:t>
                          </m:r>
                        </m:sub>
                      </m:sSub>
                      <m:d>
                        <m:dPr>
                          <m:ctrlPr>
                            <a:rPr lang="zh-CN" altLang="en-US" i="1">
                              <a:latin typeface="Cambria Math" panose="02040503050406030204" pitchFamily="18" charset="0"/>
                            </a:rPr>
                          </m:ctrlPr>
                        </m:dPr>
                        <m:e>
                          <m:r>
                            <a:rPr lang="zh-CN" altLang="en-US" b="1" i="0">
                              <a:latin typeface="Cambria Math" panose="02040503050406030204" pitchFamily="18" charset="0"/>
                            </a:rPr>
                            <m:t>𝐰</m:t>
                          </m:r>
                          <m:r>
                            <a:rPr lang="zh-CN" altLang="en-US" b="0" i="0">
                              <a:latin typeface="Cambria Math" panose="02040503050406030204" pitchFamily="18" charset="0"/>
                            </a:rPr>
                            <m:t>,</m:t>
                          </m:r>
                          <m:r>
                            <a:rPr lang="zh-CN" altLang="en-US" b="1" i="0">
                              <a:latin typeface="Cambria Math" panose="02040503050406030204" pitchFamily="18" charset="0"/>
                            </a:rPr>
                            <m:t>𝐱</m:t>
                          </m:r>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4289562" y="2724704"/>
                <a:ext cx="1275413" cy="369332"/>
              </a:xfrm>
              <a:prstGeom prst="rect">
                <a:avLst/>
              </a:prstGeom>
              <a:blipFill rotWithShape="0">
                <a:blip r:embed="rId9"/>
                <a:stretch>
                  <a:fillRect b="-1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5916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3</a:t>
            </a:r>
            <a:r>
              <a:rPr lang="zh-CN" altLang="en-US" dirty="0" smtClean="0"/>
              <a:t>）：支持向量机</a:t>
            </a:r>
            <a:endParaRPr lang="zh-CN" altLang="en-US" dirty="0"/>
          </a:p>
        </p:txBody>
      </p:sp>
      <p:sp>
        <p:nvSpPr>
          <p:cNvPr id="3" name="内容占位符 2"/>
          <p:cNvSpPr>
            <a:spLocks noGrp="1"/>
          </p:cNvSpPr>
          <p:nvPr>
            <p:ph idx="1"/>
          </p:nvPr>
        </p:nvSpPr>
        <p:spPr>
          <a:xfrm>
            <a:off x="508747" y="1931799"/>
            <a:ext cx="11066930" cy="4420909"/>
          </a:xfrm>
        </p:spPr>
        <p:txBody>
          <a:bodyPr>
            <a:normAutofit fontScale="92500" lnSpcReduction="20000"/>
          </a:bodyPr>
          <a:lstStyle/>
          <a:p>
            <a:pPr>
              <a:lnSpc>
                <a:spcPct val="200000"/>
              </a:lnSpc>
              <a:spcBef>
                <a:spcPts val="0"/>
              </a:spcBef>
              <a:buFont typeface="Wingdings" panose="05000000000000000000" pitchFamily="2" charset="2"/>
              <a:buChar char="n"/>
            </a:pPr>
            <a:r>
              <a:rPr lang="en-US" altLang="zh-CN" sz="2000" dirty="0" smtClean="0"/>
              <a:t>SVM</a:t>
            </a:r>
            <a:r>
              <a:rPr lang="zh-CN" altLang="en-US" sz="2000" dirty="0" smtClean="0"/>
              <a:t>从关注正则项开始，所谓正则项等同于增强泛化能力、引入模型先验分布等。</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在</a:t>
            </a:r>
            <a:r>
              <a:rPr lang="en-US" altLang="zh-CN" sz="2000" dirty="0" smtClean="0"/>
              <a:t>SVM</a:t>
            </a:r>
            <a:r>
              <a:rPr lang="zh-CN" altLang="en-US" sz="2000" dirty="0" smtClean="0"/>
              <a:t>中，提出了最优分类面的概念，并得出结论，模型权值的二范数</a:t>
            </a:r>
            <a:r>
              <a:rPr lang="en-US" altLang="zh-CN" sz="2000" dirty="0" smtClean="0"/>
              <a:t>||w||</a:t>
            </a:r>
            <a:r>
              <a:rPr lang="en-US" altLang="zh-CN" sz="2000" dirty="0"/>
              <a:t> </a:t>
            </a:r>
            <a:r>
              <a:rPr lang="en-US" altLang="zh-CN" sz="2000" baseline="30000" dirty="0" smtClean="0"/>
              <a:t>2</a:t>
            </a:r>
            <a:r>
              <a:rPr lang="en-US" altLang="zh-CN" sz="2000" dirty="0" smtClean="0"/>
              <a:t> </a:t>
            </a:r>
            <a:r>
              <a:rPr lang="zh-CN" altLang="en-US" sz="2000" dirty="0" smtClean="0"/>
              <a:t>越小，分类超平面越优（即两类数据被分开的距离更大）。</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上述结论与前面谈到的</a:t>
            </a:r>
            <a:r>
              <a:rPr lang="en-US" altLang="zh-CN" sz="2000" dirty="0" smtClean="0"/>
              <a:t>MLP</a:t>
            </a:r>
            <a:r>
              <a:rPr lang="zh-CN" altLang="en-US" sz="2000" dirty="0" smtClean="0"/>
              <a:t>的优化方法是一致的，相当于引入了</a:t>
            </a:r>
            <a:r>
              <a:rPr lang="en-US" altLang="zh-CN" sz="2000" dirty="0" smtClean="0"/>
              <a:t>W</a:t>
            </a:r>
            <a:r>
              <a:rPr lang="zh-CN" altLang="en-US" sz="2000" dirty="0" smtClean="0"/>
              <a:t>服从</a:t>
            </a:r>
            <a:r>
              <a:rPr lang="en-US" altLang="zh-CN" sz="2000" dirty="0" smtClean="0"/>
              <a:t>0</a:t>
            </a:r>
            <a:r>
              <a:rPr lang="zh-CN" altLang="en-US" sz="2000" dirty="0" smtClean="0"/>
              <a:t>均值高斯分布的假设，将极大似然问题提升为了最大后验问题。</a:t>
            </a:r>
            <a:endParaRPr lang="en-US" altLang="zh-CN" sz="2000" dirty="0" smtClean="0"/>
          </a:p>
          <a:p>
            <a:pPr>
              <a:lnSpc>
                <a:spcPct val="200000"/>
              </a:lnSpc>
              <a:spcBef>
                <a:spcPts val="0"/>
              </a:spcBef>
              <a:buFont typeface="Wingdings" panose="05000000000000000000" pitchFamily="2" charset="2"/>
              <a:buChar char="n"/>
            </a:pPr>
            <a:r>
              <a:rPr lang="en-US" altLang="zh-CN" sz="2000" dirty="0" smtClean="0"/>
              <a:t>SVM</a:t>
            </a:r>
            <a:r>
              <a:rPr lang="zh-CN" altLang="en-US" sz="2000" dirty="0" smtClean="0"/>
              <a:t>中的极大似然项是作为上述优化问题中的约束条件加入的，此处注意</a:t>
            </a:r>
            <a:r>
              <a:rPr lang="en-US" altLang="zh-CN" sz="2000" dirty="0" smtClean="0"/>
              <a:t>SVM</a:t>
            </a:r>
            <a:r>
              <a:rPr lang="zh-CN" altLang="en-US" sz="2000" dirty="0" smtClean="0"/>
              <a:t>将样本到最优分类面距离进行归一化，即最小距离为</a:t>
            </a:r>
            <a:r>
              <a:rPr lang="en-US" altLang="zh-CN" sz="2000" dirty="0" smtClean="0"/>
              <a:t>1</a:t>
            </a:r>
            <a:r>
              <a:rPr lang="zh-CN" altLang="en-US" sz="2000" dirty="0" smtClean="0"/>
              <a:t>。</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solidFill>
                  <a:srgbClr val="FF0000"/>
                </a:solidFill>
              </a:rPr>
              <a:t>如果仅是引入正则项，并将似然函数转为约束条件的话，</a:t>
            </a:r>
            <a:r>
              <a:rPr lang="en-US" altLang="zh-CN" sz="2000" dirty="0" smtClean="0">
                <a:solidFill>
                  <a:srgbClr val="FF0000"/>
                </a:solidFill>
              </a:rPr>
              <a:t>SVM</a:t>
            </a:r>
            <a:r>
              <a:rPr lang="zh-CN" altLang="en-US" sz="2000" dirty="0" smtClean="0">
                <a:solidFill>
                  <a:srgbClr val="FF0000"/>
                </a:solidFill>
              </a:rPr>
              <a:t>与</a:t>
            </a:r>
            <a:r>
              <a:rPr lang="en-US" altLang="zh-CN" sz="2000" dirty="0" smtClean="0">
                <a:solidFill>
                  <a:srgbClr val="FF0000"/>
                </a:solidFill>
              </a:rPr>
              <a:t>MLP</a:t>
            </a:r>
            <a:r>
              <a:rPr lang="zh-CN" altLang="en-US" sz="2000" dirty="0" smtClean="0">
                <a:solidFill>
                  <a:srgbClr val="FF0000"/>
                </a:solidFill>
              </a:rPr>
              <a:t>的区别，或说改进在哪里呢？</a:t>
            </a:r>
            <a:endParaRPr lang="en-US" altLang="zh-CN" sz="2000" dirty="0" smtClean="0">
              <a:solidFill>
                <a:srgbClr val="FF0000"/>
              </a:solidFill>
            </a:endParaRPr>
          </a:p>
        </p:txBody>
      </p:sp>
      <p:sp>
        <p:nvSpPr>
          <p:cNvPr id="8" name="灯片编号占位符 7"/>
          <p:cNvSpPr>
            <a:spLocks noGrp="1"/>
          </p:cNvSpPr>
          <p:nvPr>
            <p:ph type="sldNum" sz="quarter" idx="12"/>
          </p:nvPr>
        </p:nvSpPr>
        <p:spPr/>
        <p:txBody>
          <a:bodyPr/>
          <a:lstStyle/>
          <a:p>
            <a:fld id="{6A367202-E120-41FF-9502-19BC4C88CDED}" type="slidenum">
              <a:rPr lang="zh-CN" altLang="en-US" smtClean="0"/>
              <a:t>15</a:t>
            </a:fld>
            <a:endParaRPr lang="zh-CN" altLang="en-US"/>
          </a:p>
        </p:txBody>
      </p:sp>
      <p:graphicFrame>
        <p:nvGraphicFramePr>
          <p:cNvPr id="9" name="Object 8"/>
          <p:cNvGraphicFramePr>
            <a:graphicFrameLocks noChangeAspect="1"/>
          </p:cNvGraphicFramePr>
          <p:nvPr/>
        </p:nvGraphicFramePr>
        <p:xfrm>
          <a:off x="1993900" y="1207621"/>
          <a:ext cx="7988300" cy="830263"/>
        </p:xfrm>
        <a:graphic>
          <a:graphicData uri="http://schemas.openxmlformats.org/presentationml/2006/ole">
            <mc:AlternateContent xmlns:mc="http://schemas.openxmlformats.org/markup-compatibility/2006">
              <mc:Choice xmlns:v="urn:schemas-microsoft-com:vml" Requires="v">
                <p:oleObj spid="_x0000_s8206" name="Equation" r:id="rId4" imgW="3797280" imgH="393480" progId="Equation.DSMT4">
                  <p:embed/>
                </p:oleObj>
              </mc:Choice>
              <mc:Fallback>
                <p:oleObj name="Equation" r:id="rId4" imgW="3797280" imgH="393480" progId="Equation.DSMT4">
                  <p:embed/>
                  <p:pic>
                    <p:nvPicPr>
                      <p:cNvPr id="0" name=""/>
                      <p:cNvPicPr>
                        <a:picLocks noChangeAspect="1" noChangeArrowheads="1"/>
                      </p:cNvPicPr>
                      <p:nvPr/>
                    </p:nvPicPr>
                    <p:blipFill>
                      <a:blip r:embed="rId5"/>
                      <a:srcRect/>
                      <a:stretch>
                        <a:fillRect/>
                      </a:stretch>
                    </p:blipFill>
                    <p:spPr bwMode="auto">
                      <a:xfrm>
                        <a:off x="1993900" y="1207621"/>
                        <a:ext cx="7988300"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299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3</a:t>
            </a:r>
            <a:r>
              <a:rPr lang="zh-CN" altLang="en-US" dirty="0" smtClean="0"/>
              <a:t>）：支持向量机</a:t>
            </a:r>
            <a:endParaRPr lang="zh-CN" altLang="en-US" dirty="0"/>
          </a:p>
        </p:txBody>
      </p:sp>
      <p:sp>
        <p:nvSpPr>
          <p:cNvPr id="3" name="内容占位符 2"/>
          <p:cNvSpPr>
            <a:spLocks noGrp="1"/>
          </p:cNvSpPr>
          <p:nvPr>
            <p:ph idx="1"/>
          </p:nvPr>
        </p:nvSpPr>
        <p:spPr>
          <a:xfrm>
            <a:off x="508747" y="2272553"/>
            <a:ext cx="11066930" cy="3499877"/>
          </a:xfrm>
        </p:spPr>
        <p:txBody>
          <a:bodyPr>
            <a:normAutofit/>
          </a:bodyPr>
          <a:lstStyle/>
          <a:p>
            <a:pPr>
              <a:lnSpc>
                <a:spcPct val="200000"/>
              </a:lnSpc>
              <a:spcBef>
                <a:spcPts val="0"/>
              </a:spcBef>
              <a:buFont typeface="Wingdings" panose="05000000000000000000" pitchFamily="2" charset="2"/>
              <a:buChar char="n"/>
            </a:pPr>
            <a:r>
              <a:rPr lang="zh-CN" altLang="en-US" sz="2000" dirty="0" smtClean="0"/>
              <a:t>注意，上述优化问题是凸二次规划问题，具有求解</a:t>
            </a:r>
            <a:r>
              <a:rPr lang="zh-CN" altLang="en-US" sz="2000" dirty="0"/>
              <a:t>全局最优。不必面临</a:t>
            </a:r>
            <a:r>
              <a:rPr lang="en-US" altLang="zh-CN" sz="2000" dirty="0"/>
              <a:t>MLP</a:t>
            </a:r>
            <a:r>
              <a:rPr lang="zh-CN" altLang="en-US" sz="2000" dirty="0"/>
              <a:t>的</a:t>
            </a:r>
            <a:r>
              <a:rPr lang="en-US" altLang="zh-CN" sz="2000" dirty="0"/>
              <a:t>BP</a:t>
            </a:r>
            <a:r>
              <a:rPr lang="zh-CN" altLang="en-US" sz="2000" dirty="0"/>
              <a:t>算法中的各种问题（梯度衰减、局部极小等）</a:t>
            </a:r>
            <a:r>
              <a:rPr lang="zh-CN" altLang="en-US" sz="2000" dirty="0" smtClean="0"/>
              <a:t>。</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同时该问题的求解具有对偶形式，即可转为下式的求解：</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固定</a:t>
            </a:r>
            <a:r>
              <a:rPr lang="el-GR" altLang="zh-CN" sz="2000" i="1" dirty="0" smtClean="0">
                <a:latin typeface="Times New Roman" panose="02020603050405020304" pitchFamily="18" charset="0"/>
                <a:cs typeface="Times New Roman" panose="02020603050405020304" pitchFamily="18" charset="0"/>
              </a:rPr>
              <a:t>α</a:t>
            </a:r>
            <a:r>
              <a:rPr lang="zh-CN" altLang="en-US" sz="2000" dirty="0" smtClean="0">
                <a:latin typeface="Times New Roman" panose="02020603050405020304" pitchFamily="18" charset="0"/>
                <a:cs typeface="Times New Roman" panose="02020603050405020304" pitchFamily="18" charset="0"/>
              </a:rPr>
              <a:t>，对</a:t>
            </a:r>
            <a:r>
              <a:rPr lang="en-US" altLang="zh-CN" sz="2000" dirty="0" smtClean="0">
                <a:latin typeface="Times New Roman" panose="02020603050405020304" pitchFamily="18" charset="0"/>
                <a:cs typeface="Times New Roman" panose="02020603050405020304" pitchFamily="18" charset="0"/>
              </a:rPr>
              <a:t>w</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求导</a:t>
            </a:r>
            <a:r>
              <a:rPr lang="en-US" altLang="zh-CN" sz="2000" dirty="0" smtClean="0">
                <a:latin typeface="Times New Roman" panose="02020603050405020304" pitchFamily="18" charset="0"/>
                <a:cs typeface="Times New Roman" panose="02020603050405020304" pitchFamily="18" charset="0"/>
              </a:rPr>
              <a:t>=0</a:t>
            </a:r>
            <a:r>
              <a:rPr lang="zh-CN" altLang="en-US" sz="2000" dirty="0" smtClean="0">
                <a:latin typeface="Times New Roman" panose="02020603050405020304" pitchFamily="18" charset="0"/>
                <a:cs typeface="Times New Roman" panose="02020603050405020304" pitchFamily="18" charset="0"/>
              </a:rPr>
              <a:t>，可求得</a:t>
            </a:r>
            <a:r>
              <a:rPr lang="el-GR" altLang="zh-CN" sz="2000" i="1" dirty="0">
                <a:latin typeface="Times New Roman" panose="02020603050405020304" pitchFamily="18" charset="0"/>
                <a:cs typeface="Times New Roman" panose="02020603050405020304" pitchFamily="18" charset="0"/>
              </a:rPr>
              <a:t>α </a:t>
            </a:r>
            <a:r>
              <a:rPr lang="zh-CN" altLang="en-US" sz="2000" dirty="0" smtClean="0">
                <a:latin typeface="Times New Roman" panose="02020603050405020304" pitchFamily="18" charset="0"/>
                <a:cs typeface="Times New Roman" panose="02020603050405020304" pitchFamily="18" charset="0"/>
              </a:rPr>
              <a:t>表达的</a:t>
            </a:r>
            <a:r>
              <a:rPr lang="en-US" altLang="zh-CN" sz="2000" dirty="0" smtClean="0">
                <a:latin typeface="Times New Roman" panose="02020603050405020304" pitchFamily="18" charset="0"/>
                <a:cs typeface="Times New Roman" panose="02020603050405020304" pitchFamily="18" charset="0"/>
              </a:rPr>
              <a:t>w</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，带回上式，</a:t>
            </a:r>
            <a:r>
              <a:rPr lang="zh-CN" altLang="en-US" sz="2000" dirty="0" smtClean="0"/>
              <a:t>可进一步将问题转为</a:t>
            </a:r>
            <a:endParaRPr lang="en-US" altLang="zh-CN" sz="2000" dirty="0" smtClean="0"/>
          </a:p>
          <a:p>
            <a:pPr>
              <a:lnSpc>
                <a:spcPct val="200000"/>
              </a:lnSpc>
              <a:spcBef>
                <a:spcPts val="0"/>
              </a:spcBef>
              <a:buFont typeface="Wingdings" panose="05000000000000000000" pitchFamily="2" charset="2"/>
              <a:buChar char="n"/>
            </a:pPr>
            <a:endParaRPr lang="en-US" altLang="zh-CN" sz="2000"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16</a:t>
            </a:fld>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2783728949"/>
              </p:ext>
            </p:extLst>
          </p:nvPr>
        </p:nvGraphicFramePr>
        <p:xfrm>
          <a:off x="2299446" y="1416674"/>
          <a:ext cx="7104529" cy="738408"/>
        </p:xfrm>
        <a:graphic>
          <a:graphicData uri="http://schemas.openxmlformats.org/presentationml/2006/ole">
            <mc:AlternateContent xmlns:mc="http://schemas.openxmlformats.org/markup-compatibility/2006">
              <mc:Choice xmlns:v="urn:schemas-microsoft-com:vml" Requires="v">
                <p:oleObj spid="_x0000_s7208" name="Equation" r:id="rId4" imgW="3797280" imgH="393480" progId="Equation.DSMT4">
                  <p:embed/>
                </p:oleObj>
              </mc:Choice>
              <mc:Fallback>
                <p:oleObj name="Equation" r:id="rId4" imgW="3797280" imgH="393480" progId="Equation.DSMT4">
                  <p:embed/>
                  <p:pic>
                    <p:nvPicPr>
                      <p:cNvPr id="0" name=""/>
                      <p:cNvPicPr>
                        <a:picLocks noChangeAspect="1" noChangeArrowheads="1"/>
                      </p:cNvPicPr>
                      <p:nvPr/>
                    </p:nvPicPr>
                    <p:blipFill>
                      <a:blip r:embed="rId5"/>
                      <a:srcRect/>
                      <a:stretch>
                        <a:fillRect/>
                      </a:stretch>
                    </p:blipFill>
                    <p:spPr bwMode="auto">
                      <a:xfrm>
                        <a:off x="2299446" y="1416674"/>
                        <a:ext cx="7104529" cy="738408"/>
                      </a:xfrm>
                      <a:prstGeom prst="rect">
                        <a:avLst/>
                      </a:prstGeom>
                      <a:noFill/>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1875155289"/>
              </p:ext>
            </p:extLst>
          </p:nvPr>
        </p:nvGraphicFramePr>
        <p:xfrm>
          <a:off x="7133804" y="3477555"/>
          <a:ext cx="4755496" cy="683955"/>
        </p:xfrm>
        <a:graphic>
          <a:graphicData uri="http://schemas.openxmlformats.org/presentationml/2006/ole">
            <mc:AlternateContent xmlns:mc="http://schemas.openxmlformats.org/markup-compatibility/2006">
              <mc:Choice xmlns:v="urn:schemas-microsoft-com:vml" Requires="v">
                <p:oleObj spid="_x0000_s7209" name="Equation" r:id="rId6" imgW="3009600" imgH="431640" progId="Equation.DSMT4">
                  <p:embed/>
                </p:oleObj>
              </mc:Choice>
              <mc:Fallback>
                <p:oleObj name="Equation" r:id="rId6" imgW="3009600" imgH="431640" progId="Equation.DSMT4">
                  <p:embed/>
                  <p:pic>
                    <p:nvPicPr>
                      <p:cNvPr id="0" name=""/>
                      <p:cNvPicPr>
                        <a:picLocks noChangeAspect="1" noChangeArrowheads="1"/>
                      </p:cNvPicPr>
                      <p:nvPr/>
                    </p:nvPicPr>
                    <p:blipFill>
                      <a:blip r:embed="rId7"/>
                      <a:srcRect/>
                      <a:stretch>
                        <a:fillRect/>
                      </a:stretch>
                    </p:blipFill>
                    <p:spPr bwMode="auto">
                      <a:xfrm>
                        <a:off x="7133804" y="3477555"/>
                        <a:ext cx="4755496" cy="683955"/>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78692124"/>
              </p:ext>
            </p:extLst>
          </p:nvPr>
        </p:nvGraphicFramePr>
        <p:xfrm>
          <a:off x="1216331" y="5086906"/>
          <a:ext cx="9270758" cy="802995"/>
        </p:xfrm>
        <a:graphic>
          <a:graphicData uri="http://schemas.openxmlformats.org/presentationml/2006/ole">
            <mc:AlternateContent xmlns:mc="http://schemas.openxmlformats.org/markup-compatibility/2006">
              <mc:Choice xmlns:v="urn:schemas-microsoft-com:vml" Requires="v">
                <p:oleObj spid="_x0000_s7210" name="Equation" r:id="rId8" imgW="5117760" imgH="444240" progId="Equation.DSMT4">
                  <p:embed/>
                </p:oleObj>
              </mc:Choice>
              <mc:Fallback>
                <p:oleObj name="Equation" r:id="rId8" imgW="5117760" imgH="444240" progId="Equation.DSMT4">
                  <p:embed/>
                  <p:pic>
                    <p:nvPicPr>
                      <p:cNvPr id="0" name="Object 5"/>
                      <p:cNvPicPr>
                        <a:picLocks noChangeAspect="1" noChangeArrowheads="1"/>
                      </p:cNvPicPr>
                      <p:nvPr/>
                    </p:nvPicPr>
                    <p:blipFill>
                      <a:blip r:embed="rId9"/>
                      <a:srcRect/>
                      <a:stretch>
                        <a:fillRect/>
                      </a:stretch>
                    </p:blipFill>
                    <p:spPr bwMode="auto">
                      <a:xfrm>
                        <a:off x="1216331" y="5086906"/>
                        <a:ext cx="9270758" cy="802995"/>
                      </a:xfrm>
                      <a:prstGeom prst="rect">
                        <a:avLst/>
                      </a:prstGeom>
                      <a:noFill/>
                    </p:spPr>
                  </p:pic>
                </p:oleObj>
              </mc:Fallback>
            </mc:AlternateContent>
          </a:graphicData>
        </a:graphic>
      </p:graphicFrame>
    </p:spTree>
    <p:extLst>
      <p:ext uri="{BB962C8B-B14F-4D97-AF65-F5344CB8AC3E}">
        <p14:creationId xmlns:p14="http://schemas.microsoft.com/office/powerpoint/2010/main" val="887461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3</a:t>
            </a:r>
            <a:r>
              <a:rPr lang="zh-CN" altLang="en-US" dirty="0" smtClean="0"/>
              <a:t>）：支持向量机</a:t>
            </a:r>
            <a:endParaRPr lang="zh-CN" altLang="en-US" dirty="0"/>
          </a:p>
        </p:txBody>
      </p:sp>
      <p:sp>
        <p:nvSpPr>
          <p:cNvPr id="3" name="内容占位符 2"/>
          <p:cNvSpPr>
            <a:spLocks noGrp="1"/>
          </p:cNvSpPr>
          <p:nvPr>
            <p:ph idx="1"/>
          </p:nvPr>
        </p:nvSpPr>
        <p:spPr>
          <a:xfrm>
            <a:off x="508747" y="2070847"/>
            <a:ext cx="11066930" cy="4650628"/>
          </a:xfrm>
        </p:spPr>
        <p:txBody>
          <a:bodyPr>
            <a:normAutofit fontScale="92500" lnSpcReduction="10000"/>
          </a:bodyPr>
          <a:lstStyle/>
          <a:p>
            <a:pPr>
              <a:lnSpc>
                <a:spcPct val="200000"/>
              </a:lnSpc>
              <a:spcBef>
                <a:spcPts val="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求得</a:t>
            </a:r>
            <a:r>
              <a:rPr lang="el-GR" altLang="zh-CN" sz="2000" i="1" dirty="0" smtClean="0">
                <a:latin typeface="Times New Roman" panose="02020603050405020304" pitchFamily="18" charset="0"/>
                <a:cs typeface="Times New Roman" panose="02020603050405020304" pitchFamily="18" charset="0"/>
              </a:rPr>
              <a:t>α</a:t>
            </a:r>
            <a:r>
              <a:rPr lang="zh-CN" altLang="en-US" sz="2000" dirty="0" smtClean="0">
                <a:latin typeface="Times New Roman" panose="02020603050405020304" pitchFamily="18" charset="0"/>
                <a:cs typeface="Times New Roman" panose="02020603050405020304" pitchFamily="18" charset="0"/>
              </a:rPr>
              <a:t>后，可带入求得</a:t>
            </a:r>
            <a:r>
              <a:rPr lang="en-US" altLang="zh-CN" sz="2000" dirty="0" smtClean="0">
                <a:latin typeface="Times New Roman" panose="02020603050405020304" pitchFamily="18" charset="0"/>
                <a:cs typeface="Times New Roman" panose="02020603050405020304" pitchFamily="18" charset="0"/>
              </a:rPr>
              <a:t>w</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上述问题中一个非常重要的难点在于</a:t>
            </a:r>
            <a:r>
              <a:rPr lang="el-GR" altLang="zh-CN" sz="2000" dirty="0" smtClean="0">
                <a:latin typeface="Times New Roman" panose="02020603050405020304" pitchFamily="18" charset="0"/>
                <a:cs typeface="Times New Roman" panose="02020603050405020304" pitchFamily="18" charset="0"/>
              </a:rPr>
              <a:t>φ</a:t>
            </a:r>
            <a:r>
              <a:rPr lang="zh-CN" altLang="en-US" sz="2000" dirty="0" smtClean="0">
                <a:latin typeface="Times New Roman" panose="02020603050405020304" pitchFamily="18" charset="0"/>
                <a:cs typeface="Times New Roman" panose="02020603050405020304" pitchFamily="18" charset="0"/>
              </a:rPr>
              <a:t>的处理。如果需要显示的给出</a:t>
            </a:r>
            <a:r>
              <a:rPr lang="el-GR" altLang="zh-CN" sz="2000" dirty="0" smtClean="0">
                <a:latin typeface="Times New Roman" panose="02020603050405020304" pitchFamily="18" charset="0"/>
                <a:cs typeface="Times New Roman" panose="02020603050405020304" pitchFamily="18" charset="0"/>
              </a:rPr>
              <a:t>φ</a:t>
            </a:r>
            <a:r>
              <a:rPr lang="zh-CN" altLang="en-US" sz="2000" dirty="0" smtClean="0">
                <a:latin typeface="Times New Roman" panose="02020603050405020304" pitchFamily="18" charset="0"/>
                <a:cs typeface="Times New Roman" panose="02020603050405020304" pitchFamily="18" charset="0"/>
              </a:rPr>
              <a:t>，那么该方法与</a:t>
            </a:r>
            <a:r>
              <a:rPr lang="en-US" altLang="zh-CN" sz="2000" dirty="0" smtClean="0">
                <a:latin typeface="Times New Roman" panose="02020603050405020304" pitchFamily="18" charset="0"/>
                <a:cs typeface="Times New Roman" panose="02020603050405020304" pitchFamily="18" charset="0"/>
              </a:rPr>
              <a:t>MLP</a:t>
            </a:r>
            <a:r>
              <a:rPr lang="zh-CN" altLang="en-US" sz="2000" dirty="0" smtClean="0">
                <a:latin typeface="Times New Roman" panose="02020603050405020304" pitchFamily="18" charset="0"/>
                <a:cs typeface="Times New Roman" panose="02020603050405020304" pitchFamily="18" charset="0"/>
              </a:rPr>
              <a:t>相比将没有太大优势。因为</a:t>
            </a:r>
            <a:r>
              <a:rPr lang="en-US" altLang="zh-CN" sz="2000" dirty="0" smtClean="0">
                <a:latin typeface="Times New Roman" panose="02020603050405020304" pitchFamily="18" charset="0"/>
                <a:cs typeface="Times New Roman" panose="02020603050405020304" pitchFamily="18" charset="0"/>
              </a:rPr>
              <a:t>MLP</a:t>
            </a:r>
            <a:r>
              <a:rPr lang="zh-CN" altLang="en-US" sz="2000" dirty="0" smtClean="0">
                <a:latin typeface="Times New Roman" panose="02020603050405020304" pitchFamily="18" charset="0"/>
                <a:cs typeface="Times New Roman" panose="02020603050405020304" pitchFamily="18" charset="0"/>
              </a:rPr>
              <a:t>的核心思想也是利用非线性函数对</a:t>
            </a:r>
            <a:r>
              <a:rPr lang="en-US" altLang="zh-CN" sz="2000" dirty="0" smtClean="0">
                <a:latin typeface="Times New Roman" panose="02020603050405020304" pitchFamily="18" charset="0"/>
                <a:cs typeface="Times New Roman" panose="02020603050405020304" pitchFamily="18" charset="0"/>
              </a:rPr>
              <a:t>x</a:t>
            </a:r>
            <a:r>
              <a:rPr lang="zh-CN" altLang="en-US" sz="2000" dirty="0" smtClean="0">
                <a:latin typeface="Times New Roman" panose="02020603050405020304" pitchFamily="18" charset="0"/>
                <a:cs typeface="Times New Roman" panose="02020603050405020304" pitchFamily="18" charset="0"/>
              </a:rPr>
              <a:t>进行升维。</a:t>
            </a:r>
            <a:endParaRPr lang="en-US" altLang="zh-CN" sz="2000" dirty="0" smtClean="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r>
              <a:rPr lang="en-US" altLang="zh-CN" sz="2000" dirty="0" smtClean="0">
                <a:latin typeface="Times New Roman" panose="02020603050405020304" pitchFamily="18" charset="0"/>
                <a:cs typeface="Times New Roman" panose="02020603050405020304" pitchFamily="18" charset="0"/>
              </a:rPr>
              <a:t>MLP</a:t>
            </a:r>
            <a:r>
              <a:rPr lang="zh-CN" altLang="en-US" sz="2000" dirty="0" smtClean="0">
                <a:latin typeface="Times New Roman" panose="02020603050405020304" pitchFamily="18" charset="0"/>
                <a:cs typeface="Times New Roman" panose="02020603050405020304" pitchFamily="18" charset="0"/>
              </a:rPr>
              <a:t>对</a:t>
            </a:r>
            <a:r>
              <a:rPr lang="en-US" altLang="zh-CN" sz="2000" dirty="0" smtClean="0">
                <a:latin typeface="Times New Roman" panose="02020603050405020304" pitchFamily="18" charset="0"/>
                <a:cs typeface="Times New Roman" panose="02020603050405020304" pitchFamily="18" charset="0"/>
              </a:rPr>
              <a:t>x</a:t>
            </a:r>
            <a:r>
              <a:rPr lang="zh-CN" altLang="en-US" sz="2000" dirty="0" smtClean="0">
                <a:latin typeface="Times New Roman" panose="02020603050405020304" pitchFamily="18" charset="0"/>
                <a:cs typeface="Times New Roman" panose="02020603050405020304" pitchFamily="18" charset="0"/>
              </a:rPr>
              <a:t>进行升维需要多层。只利用一层隐含层对</a:t>
            </a:r>
            <a:r>
              <a:rPr lang="en-US" altLang="zh-CN" sz="2000" dirty="0" smtClean="0">
                <a:latin typeface="Times New Roman" panose="02020603050405020304" pitchFamily="18" charset="0"/>
                <a:cs typeface="Times New Roman" panose="02020603050405020304" pitchFamily="18" charset="0"/>
              </a:rPr>
              <a:t>x</a:t>
            </a:r>
            <a:r>
              <a:rPr lang="zh-CN" altLang="en-US" sz="2000" dirty="0" smtClean="0">
                <a:latin typeface="Times New Roman" panose="02020603050405020304" pitchFamily="18" charset="0"/>
                <a:cs typeface="Times New Roman" panose="02020603050405020304" pitchFamily="18" charset="0"/>
              </a:rPr>
              <a:t>进行有效的升维，是</a:t>
            </a:r>
            <a:r>
              <a:rPr lang="en-US" altLang="zh-CN" sz="2000" dirty="0" smtClean="0">
                <a:latin typeface="Times New Roman" panose="02020603050405020304" pitchFamily="18" charset="0"/>
                <a:cs typeface="Times New Roman" panose="02020603050405020304" pitchFamily="18" charset="0"/>
              </a:rPr>
              <a:t>SVM</a:t>
            </a:r>
            <a:r>
              <a:rPr lang="zh-CN" altLang="en-US" sz="2000" dirty="0" smtClean="0">
                <a:latin typeface="Times New Roman" panose="02020603050405020304" pitchFamily="18" charset="0"/>
                <a:cs typeface="Times New Roman" panose="02020603050405020304" pitchFamily="18" charset="0"/>
              </a:rPr>
              <a:t>的重要贡献，手段是“核函数”，</a:t>
            </a:r>
            <a:r>
              <a:rPr lang="zh-CN" altLang="en-US" sz="2000" dirty="0">
                <a:latin typeface="Times New Roman" panose="02020603050405020304" pitchFamily="18" charset="0"/>
                <a:cs typeface="Times New Roman" panose="02020603050405020304" pitchFamily="18" charset="0"/>
              </a:rPr>
              <a:t>即可以在低维空间计算高维空间内积的</a:t>
            </a:r>
            <a:r>
              <a:rPr lang="zh-CN" altLang="en-US" sz="2000" dirty="0" smtClean="0">
                <a:latin typeface="Times New Roman" panose="02020603050405020304" pitchFamily="18" charset="0"/>
                <a:cs typeface="Times New Roman" panose="02020603050405020304" pitchFamily="18" charset="0"/>
              </a:rPr>
              <a:t>函数。</a:t>
            </a:r>
            <a:endParaRPr lang="en-US" altLang="zh-CN" sz="2000" dirty="0" smtClean="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endParaRPr lang="en-US" altLang="zh-CN" sz="2000" dirty="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n"/>
            </a:pPr>
            <a:r>
              <a:rPr lang="zh-CN" altLang="en-US" sz="2000" dirty="0" smtClean="0">
                <a:latin typeface="Times New Roman" panose="02020603050405020304" pitchFamily="18" charset="0"/>
                <a:cs typeface="Times New Roman" panose="02020603050405020304" pitchFamily="18" charset="0"/>
              </a:rPr>
              <a:t>利用核函数，上式中的高维空间内积可隐式计算，从而可以用扁平网络（一个隐层）进行非线性极大似然估计。</a:t>
            </a:r>
            <a:endParaRPr lang="en-US" altLang="zh-CN" sz="2000"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17</a:t>
            </a:fld>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4254775000"/>
              </p:ext>
            </p:extLst>
          </p:nvPr>
        </p:nvGraphicFramePr>
        <p:xfrm>
          <a:off x="880156" y="1377390"/>
          <a:ext cx="9270758" cy="802995"/>
        </p:xfrm>
        <a:graphic>
          <a:graphicData uri="http://schemas.openxmlformats.org/presentationml/2006/ole">
            <mc:AlternateContent xmlns:mc="http://schemas.openxmlformats.org/markup-compatibility/2006">
              <mc:Choice xmlns:v="urn:schemas-microsoft-com:vml" Requires="v">
                <p:oleObj spid="_x0000_s15385" name="Equation" r:id="rId4" imgW="5117760" imgH="444240" progId="Equation.DSMT4">
                  <p:embed/>
                </p:oleObj>
              </mc:Choice>
              <mc:Fallback>
                <p:oleObj name="Equation" r:id="rId4" imgW="5117760" imgH="444240" progId="Equation.DSMT4">
                  <p:embed/>
                  <p:pic>
                    <p:nvPicPr>
                      <p:cNvPr id="0" name=""/>
                      <p:cNvPicPr>
                        <a:picLocks noChangeAspect="1" noChangeArrowheads="1"/>
                      </p:cNvPicPr>
                      <p:nvPr/>
                    </p:nvPicPr>
                    <p:blipFill>
                      <a:blip r:embed="rId5"/>
                      <a:srcRect/>
                      <a:stretch>
                        <a:fillRect/>
                      </a:stretch>
                    </p:blipFill>
                    <p:spPr bwMode="auto">
                      <a:xfrm>
                        <a:off x="880156" y="1377390"/>
                        <a:ext cx="9270758" cy="802995"/>
                      </a:xfrm>
                      <a:prstGeom prst="rect">
                        <a:avLst/>
                      </a:prstGeom>
                      <a:noFill/>
                    </p:spPr>
                  </p:pic>
                </p:oleObj>
              </mc:Fallback>
            </mc:AlternateContent>
          </a:graphicData>
        </a:graphic>
      </p:graphicFrame>
      <p:graphicFrame>
        <p:nvGraphicFramePr>
          <p:cNvPr id="5" name="对象 4"/>
          <p:cNvGraphicFramePr>
            <a:graphicFrameLocks/>
          </p:cNvGraphicFramePr>
          <p:nvPr>
            <p:extLst>
              <p:ext uri="{D42A27DB-BD31-4B8C-83A1-F6EECF244321}">
                <p14:modId xmlns:p14="http://schemas.microsoft.com/office/powerpoint/2010/main" val="2962808404"/>
              </p:ext>
            </p:extLst>
          </p:nvPr>
        </p:nvGraphicFramePr>
        <p:xfrm>
          <a:off x="4291853" y="4867836"/>
          <a:ext cx="3146611" cy="564776"/>
        </p:xfrm>
        <a:graphic>
          <a:graphicData uri="http://schemas.openxmlformats.org/presentationml/2006/ole">
            <mc:AlternateContent xmlns:mc="http://schemas.openxmlformats.org/markup-compatibility/2006">
              <mc:Choice xmlns:v="urn:schemas-microsoft-com:vml" Requires="v">
                <p:oleObj spid="_x0000_s15386" name="Equation" r:id="rId6" imgW="1701800" imgH="304800" progId="Equation.DSMT4">
                  <p:embed/>
                </p:oleObj>
              </mc:Choice>
              <mc:Fallback>
                <p:oleObj name="Equation" r:id="rId6" imgW="1701800" imgH="304800" progId="Equation.DSMT4">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1853" y="4867836"/>
                        <a:ext cx="3146611" cy="564776"/>
                      </a:xfrm>
                      <a:prstGeom prst="rect">
                        <a:avLst/>
                      </a:prstGeom>
                      <a:noFill/>
                    </p:spPr>
                  </p:pic>
                </p:oleObj>
              </mc:Fallback>
            </mc:AlternateContent>
          </a:graphicData>
        </a:graphic>
      </p:graphicFrame>
    </p:spTree>
    <p:extLst>
      <p:ext uri="{BB962C8B-B14F-4D97-AF65-F5344CB8AC3E}">
        <p14:creationId xmlns:p14="http://schemas.microsoft.com/office/powerpoint/2010/main" val="2043102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3</a:t>
            </a:r>
            <a:r>
              <a:rPr lang="zh-CN" altLang="en-US" dirty="0" smtClean="0"/>
              <a:t>）：支持向量机</a:t>
            </a:r>
            <a:endParaRPr lang="zh-CN" altLang="en-US" dirty="0"/>
          </a:p>
        </p:txBody>
      </p:sp>
      <p:sp>
        <p:nvSpPr>
          <p:cNvPr id="3" name="内容占位符 2"/>
          <p:cNvSpPr>
            <a:spLocks noGrp="1"/>
          </p:cNvSpPr>
          <p:nvPr>
            <p:ph idx="1"/>
          </p:nvPr>
        </p:nvSpPr>
        <p:spPr>
          <a:xfrm>
            <a:off x="465263" y="1146074"/>
            <a:ext cx="6103402" cy="5308513"/>
          </a:xfrm>
        </p:spPr>
        <p:txBody>
          <a:bodyPr>
            <a:normAutofit fontScale="85000" lnSpcReduction="20000"/>
          </a:bodyPr>
          <a:lstStyle/>
          <a:p>
            <a:pPr>
              <a:lnSpc>
                <a:spcPct val="200000"/>
              </a:lnSpc>
              <a:spcBef>
                <a:spcPts val="0"/>
              </a:spcBef>
              <a:buFont typeface="Wingdings" panose="05000000000000000000" pitchFamily="2" charset="2"/>
              <a:buChar char="n"/>
            </a:pPr>
            <a:r>
              <a:rPr lang="zh-CN" altLang="en-US" sz="2000" dirty="0" smtClean="0"/>
              <a:t>采用对偶形式后，决策函数由</a:t>
            </a:r>
            <a:endParaRPr lang="en-US" altLang="zh-CN" sz="2000" dirty="0" smtClean="0"/>
          </a:p>
          <a:p>
            <a:pPr marL="0" indent="0">
              <a:lnSpc>
                <a:spcPct val="200000"/>
              </a:lnSpc>
              <a:spcBef>
                <a:spcPts val="0"/>
              </a:spcBef>
              <a:buNone/>
            </a:pPr>
            <a:r>
              <a:rPr lang="zh-CN" altLang="en-US" sz="2000" dirty="0" smtClean="0"/>
              <a:t>变为：</a:t>
            </a:r>
            <a:endParaRPr lang="en-US" altLang="zh-CN" sz="2000" dirty="0" smtClean="0"/>
          </a:p>
          <a:p>
            <a:pPr marL="0" indent="0">
              <a:lnSpc>
                <a:spcPct val="200000"/>
              </a:lnSpc>
              <a:spcBef>
                <a:spcPts val="0"/>
              </a:spcBef>
              <a:buNone/>
            </a:pPr>
            <a:endParaRPr lang="en-US" altLang="zh-CN" sz="2000" dirty="0"/>
          </a:p>
          <a:p>
            <a:pPr marL="0" indent="0">
              <a:lnSpc>
                <a:spcPct val="200000"/>
              </a:lnSpc>
              <a:spcBef>
                <a:spcPts val="0"/>
              </a:spcBef>
              <a:buNone/>
            </a:pPr>
            <a:r>
              <a:rPr lang="zh-CN" altLang="en-US" sz="2000" dirty="0" smtClean="0"/>
              <a:t>神经网络架构为：</a:t>
            </a:r>
            <a:endParaRPr lang="en-US" altLang="zh-CN" sz="2000" dirty="0" smtClean="0"/>
          </a:p>
          <a:p>
            <a:pPr marL="457200" indent="-457200">
              <a:lnSpc>
                <a:spcPct val="200000"/>
              </a:lnSpc>
              <a:spcBef>
                <a:spcPts val="0"/>
              </a:spcBef>
              <a:buFont typeface="+mj-lt"/>
              <a:buAutoNum type="arabicPeriod"/>
            </a:pPr>
            <a:r>
              <a:rPr lang="zh-CN" altLang="en-US" sz="2000" dirty="0" smtClean="0"/>
              <a:t>输入层：</a:t>
            </a:r>
            <a:r>
              <a:rPr lang="en-US" altLang="zh-CN" sz="2000" dirty="0" smtClean="0"/>
              <a:t>X</a:t>
            </a:r>
          </a:p>
          <a:p>
            <a:pPr marL="457200" indent="-457200">
              <a:lnSpc>
                <a:spcPct val="200000"/>
              </a:lnSpc>
              <a:spcBef>
                <a:spcPts val="0"/>
              </a:spcBef>
              <a:buFont typeface="+mj-lt"/>
              <a:buAutoNum type="arabicPeriod"/>
            </a:pPr>
            <a:r>
              <a:rPr lang="zh-CN" altLang="en-US" sz="2000" dirty="0" smtClean="0"/>
              <a:t>隐含层：</a:t>
            </a:r>
            <a:endParaRPr lang="en-US" altLang="zh-CN" sz="2000" dirty="0" smtClean="0"/>
          </a:p>
          <a:p>
            <a:pPr lvl="1">
              <a:lnSpc>
                <a:spcPct val="200000"/>
              </a:lnSpc>
              <a:spcBef>
                <a:spcPts val="0"/>
              </a:spcBef>
            </a:pPr>
            <a:r>
              <a:rPr lang="zh-CN" altLang="en-US" sz="1600" dirty="0" smtClean="0"/>
              <a:t>神经元函数不是</a:t>
            </a:r>
            <a:r>
              <a:rPr lang="en-US" altLang="zh-CN" sz="1600" dirty="0" smtClean="0"/>
              <a:t>logistic</a:t>
            </a:r>
            <a:r>
              <a:rPr lang="zh-CN" altLang="en-US" sz="1600" dirty="0" smtClean="0"/>
              <a:t>，而是核函数</a:t>
            </a:r>
            <a:r>
              <a:rPr lang="en-US" altLang="zh-CN" sz="1600" dirty="0" smtClean="0"/>
              <a:t>K</a:t>
            </a:r>
            <a:r>
              <a:rPr lang="zh-CN" altLang="en-US" sz="1600" dirty="0" smtClean="0"/>
              <a:t>；</a:t>
            </a:r>
            <a:endParaRPr lang="en-US" altLang="zh-CN" sz="1600" dirty="0" smtClean="0"/>
          </a:p>
          <a:p>
            <a:pPr lvl="1">
              <a:lnSpc>
                <a:spcPct val="200000"/>
              </a:lnSpc>
              <a:spcBef>
                <a:spcPts val="0"/>
              </a:spcBef>
            </a:pPr>
            <a:r>
              <a:rPr lang="zh-CN" altLang="en-US" sz="1600" dirty="0" smtClean="0"/>
              <a:t>输入层到隐含层没有权值；</a:t>
            </a:r>
            <a:endParaRPr lang="en-US" altLang="zh-CN" sz="1600" dirty="0" smtClean="0"/>
          </a:p>
          <a:p>
            <a:pPr lvl="1">
              <a:lnSpc>
                <a:spcPct val="200000"/>
              </a:lnSpc>
              <a:spcBef>
                <a:spcPts val="0"/>
              </a:spcBef>
            </a:pPr>
            <a:r>
              <a:rPr lang="zh-CN" altLang="en-US" sz="1600" dirty="0" smtClean="0"/>
              <a:t>隐含神经元个数为</a:t>
            </a:r>
            <a:r>
              <a:rPr lang="el-GR" altLang="zh-CN" sz="1600" i="1" dirty="0" smtClean="0">
                <a:latin typeface="Times New Roman" panose="02020603050405020304" pitchFamily="18" charset="0"/>
                <a:cs typeface="Times New Roman" panose="02020603050405020304" pitchFamily="18" charset="0"/>
              </a:rPr>
              <a:t>α</a:t>
            </a:r>
            <a:r>
              <a:rPr lang="zh-CN" altLang="en-US" sz="1600" dirty="0" smtClean="0">
                <a:latin typeface="Times New Roman" panose="02020603050405020304" pitchFamily="18" charset="0"/>
                <a:cs typeface="Times New Roman" panose="02020603050405020304" pitchFamily="18" charset="0"/>
              </a:rPr>
              <a:t>不为</a:t>
            </a:r>
            <a:r>
              <a:rPr lang="en-US" altLang="zh-CN" sz="1600" dirty="0" smtClean="0">
                <a:latin typeface="Times New Roman" panose="02020603050405020304" pitchFamily="18" charset="0"/>
                <a:cs typeface="Times New Roman" panose="02020603050405020304" pitchFamily="18" charset="0"/>
              </a:rPr>
              <a:t>0</a:t>
            </a:r>
            <a:r>
              <a:rPr lang="zh-CN" altLang="en-US" sz="1600" dirty="0" smtClean="0">
                <a:latin typeface="Times New Roman" panose="02020603050405020304" pitchFamily="18" charset="0"/>
                <a:cs typeface="Times New Roman" panose="02020603050405020304" pitchFamily="18" charset="0"/>
              </a:rPr>
              <a:t>的训练样本个数；</a:t>
            </a:r>
            <a:endParaRPr lang="en-US" altLang="zh-CN" sz="2100" dirty="0"/>
          </a:p>
          <a:p>
            <a:pPr marL="457200" lvl="1" indent="-457200">
              <a:lnSpc>
                <a:spcPct val="200000"/>
              </a:lnSpc>
              <a:spcBef>
                <a:spcPts val="0"/>
              </a:spcBef>
              <a:buFont typeface="+mj-lt"/>
              <a:buAutoNum type="arabicPeriod" startAt="3"/>
            </a:pPr>
            <a:r>
              <a:rPr lang="zh-CN" altLang="en-US" sz="2000" dirty="0" smtClean="0"/>
              <a:t>输出层：</a:t>
            </a:r>
            <a:endParaRPr lang="en-US" altLang="zh-CN" sz="2000" dirty="0" smtClean="0"/>
          </a:p>
          <a:p>
            <a:pPr lvl="1">
              <a:lnSpc>
                <a:spcPct val="200000"/>
              </a:lnSpc>
              <a:spcBef>
                <a:spcPts val="0"/>
              </a:spcBef>
            </a:pPr>
            <a:r>
              <a:rPr lang="zh-CN" altLang="en-US" sz="1600" dirty="0"/>
              <a:t>神经元函数不是</a:t>
            </a:r>
            <a:r>
              <a:rPr lang="en-US" altLang="zh-CN" sz="1600" dirty="0"/>
              <a:t>logistic</a:t>
            </a:r>
            <a:r>
              <a:rPr lang="zh-CN" altLang="en-US" sz="1600" dirty="0"/>
              <a:t>，而是线性函数</a:t>
            </a:r>
            <a:r>
              <a:rPr lang="en-US" altLang="zh-CN" sz="1600" dirty="0" smtClean="0"/>
              <a:t>y=x</a:t>
            </a:r>
          </a:p>
          <a:p>
            <a:pPr lvl="1">
              <a:lnSpc>
                <a:spcPct val="200000"/>
              </a:lnSpc>
              <a:spcBef>
                <a:spcPts val="0"/>
              </a:spcBef>
            </a:pPr>
            <a:r>
              <a:rPr lang="zh-CN" altLang="en-US" sz="1600" dirty="0" smtClean="0"/>
              <a:t>隐含层到输出层权值为</a:t>
            </a:r>
            <a:r>
              <a:rPr lang="el-GR" altLang="zh-CN" sz="1600" i="1" dirty="0" smtClean="0">
                <a:latin typeface="Times New Roman" panose="02020603050405020304" pitchFamily="18" charset="0"/>
                <a:cs typeface="Times New Roman" panose="02020603050405020304" pitchFamily="18" charset="0"/>
              </a:rPr>
              <a:t>α</a:t>
            </a:r>
            <a:r>
              <a:rPr lang="zh-CN" altLang="en-US" sz="1600" dirty="0" smtClean="0">
                <a:latin typeface="Times New Roman" panose="02020603050405020304" pitchFamily="18" charset="0"/>
                <a:cs typeface="Times New Roman" panose="02020603050405020304" pitchFamily="18" charset="0"/>
              </a:rPr>
              <a:t>和</a:t>
            </a:r>
            <a:r>
              <a:rPr lang="en-US" altLang="zh-CN" sz="1600" dirty="0" smtClean="0">
                <a:latin typeface="Times New Roman" panose="02020603050405020304" pitchFamily="18" charset="0"/>
                <a:cs typeface="Times New Roman" panose="02020603050405020304" pitchFamily="18" charset="0"/>
              </a:rPr>
              <a:t>b</a:t>
            </a:r>
            <a:endParaRPr lang="en-US" altLang="zh-CN" sz="1600"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18</a:t>
            </a:fld>
            <a:endParaRPr lang="zh-CN" altLang="en-US" dirty="0"/>
          </a:p>
        </p:txBody>
      </p:sp>
      <p:grpSp>
        <p:nvGrpSpPr>
          <p:cNvPr id="7" name="组合 6"/>
          <p:cNvGrpSpPr/>
          <p:nvPr/>
        </p:nvGrpSpPr>
        <p:grpSpPr>
          <a:xfrm>
            <a:off x="6421043" y="1502430"/>
            <a:ext cx="5804310" cy="3933825"/>
            <a:chOff x="4157453" y="2495571"/>
            <a:chExt cx="5804310" cy="3933825"/>
          </a:xfrm>
        </p:grpSpPr>
        <p:pic>
          <p:nvPicPr>
            <p:cNvPr id="9" name="Picture 9"/>
            <p:cNvPicPr>
              <a:picLocks noChangeAspect="1" noChangeArrowheads="1"/>
            </p:cNvPicPr>
            <p:nvPr/>
          </p:nvPicPr>
          <p:blipFill>
            <a:blip r:embed="rId4" cstate="print"/>
            <a:srcRect/>
            <a:stretch>
              <a:fillRect/>
            </a:stretch>
          </p:blipFill>
          <p:spPr bwMode="auto">
            <a:xfrm>
              <a:off x="4157453" y="2495571"/>
              <a:ext cx="3762375" cy="3933825"/>
            </a:xfrm>
            <a:prstGeom prst="rect">
              <a:avLst/>
            </a:prstGeom>
            <a:noFill/>
            <a:ln w="9525">
              <a:noFill/>
              <a:miter lim="800000"/>
              <a:headEnd/>
              <a:tailEnd/>
            </a:ln>
            <a:effectLst/>
          </p:spPr>
        </p:pic>
        <p:sp>
          <p:nvSpPr>
            <p:cNvPr id="10" name="内容占位符 2"/>
            <p:cNvSpPr txBox="1">
              <a:spLocks/>
            </p:cNvSpPr>
            <p:nvPr/>
          </p:nvSpPr>
          <p:spPr>
            <a:xfrm>
              <a:off x="6347010" y="2994134"/>
              <a:ext cx="3614753" cy="421532"/>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输出层：隐含层输出</a:t>
              </a:r>
              <a:r>
                <a:rPr lang="zh-CN" altLang="en-US" spc="50" dirty="0" smtClean="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的线性组合</a:t>
              </a:r>
              <a:endParaRPr lang="en-US" altLang="zh-CN"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1" name="内容占位符 2"/>
            <p:cNvSpPr txBox="1">
              <a:spLocks/>
            </p:cNvSpPr>
            <p:nvPr/>
          </p:nvSpPr>
          <p:spPr>
            <a:xfrm>
              <a:off x="7919828" y="4414967"/>
              <a:ext cx="1964114" cy="507888"/>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a:t>
              </a:r>
              <a:r>
                <a:rPr lang="zh-CN" altLang="en-US" spc="50" dirty="0" smtClean="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：核函数</a:t>
              </a:r>
              <a:endParaRPr lang="en-US" altLang="zh-CN"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3" name="内容占位符 2"/>
            <p:cNvSpPr txBox="1">
              <a:spLocks/>
            </p:cNvSpPr>
            <p:nvPr/>
          </p:nvSpPr>
          <p:spPr>
            <a:xfrm>
              <a:off x="7750538" y="5827634"/>
              <a:ext cx="1285884" cy="500066"/>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输入层</a:t>
              </a:r>
              <a:endParaRPr lang="en-US" altLang="zh-CN"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pSp>
      <mc:AlternateContent xmlns:mc="http://schemas.openxmlformats.org/markup-compatibility/2006" xmlns:a14="http://schemas.microsoft.com/office/drawing/2010/main">
        <mc:Choice Requires="a14">
          <p:sp>
            <p:nvSpPr>
              <p:cNvPr id="4" name="矩形 3"/>
              <p:cNvSpPr/>
              <p:nvPr/>
            </p:nvSpPr>
            <p:spPr>
              <a:xfrm>
                <a:off x="3787622" y="1317764"/>
                <a:ext cx="3960123" cy="369332"/>
              </a:xfrm>
              <a:prstGeom prst="rect">
                <a:avLst/>
              </a:prstGeom>
            </p:spPr>
            <p:txBody>
              <a:bodyPr wrap="none">
                <a:spAutoFit/>
              </a:bodyPr>
              <a:lstStyle/>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i="1" smtClean="0">
                            <a:latin typeface="Cambria Math" panose="02040503050406030204" pitchFamily="18" charset="0"/>
                          </a:rPr>
                          <m:t>sgn</m:t>
                        </m:r>
                        <m:r>
                          <a:rPr lang="en-US" altLang="zh-CN" b="0" i="1" smtClean="0">
                            <a:latin typeface="Cambria Math" panose="02040503050406030204" pitchFamily="18" charset="0"/>
                          </a:rPr>
                          <m:t>(</m:t>
                        </m:r>
                        <m:r>
                          <a:rPr lang="zh-CN" altLang="en-US" i="1">
                            <a:latin typeface="Cambria Math" panose="02040503050406030204" pitchFamily="18" charset="0"/>
                          </a:rPr>
                          <m:t>𝑓</m:t>
                        </m:r>
                      </m:e>
                      <m:sub>
                        <m:r>
                          <a:rPr lang="en-US" altLang="zh-CN" i="1">
                            <a:latin typeface="Cambria Math" panose="02040503050406030204" pitchFamily="18" charset="0"/>
                          </a:rPr>
                          <m:t>𝑆𝑉𝑀</m:t>
                        </m:r>
                      </m:sub>
                    </m:sSub>
                    <m:d>
                      <m:dPr>
                        <m:ctrlPr>
                          <a:rPr lang="zh-CN" altLang="en-US" i="1">
                            <a:latin typeface="Cambria Math" panose="02040503050406030204" pitchFamily="18" charset="0"/>
                          </a:rPr>
                        </m:ctrlPr>
                      </m:dPr>
                      <m:e>
                        <m:r>
                          <a:rPr lang="zh-CN" altLang="en-US" b="1">
                            <a:latin typeface="Cambria Math" panose="02040503050406030204" pitchFamily="18" charset="0"/>
                          </a:rPr>
                          <m:t>𝐰</m:t>
                        </m:r>
                        <m:r>
                          <a:rPr lang="zh-CN" altLang="en-US">
                            <a:latin typeface="Cambria Math" panose="02040503050406030204" pitchFamily="18" charset="0"/>
                          </a:rPr>
                          <m:t>,</m:t>
                        </m:r>
                        <m:r>
                          <a:rPr lang="zh-CN" altLang="en-US" b="1">
                            <a:latin typeface="Cambria Math" panose="02040503050406030204" pitchFamily="18" charset="0"/>
                          </a:rPr>
                          <m:t>𝐱</m:t>
                        </m:r>
                      </m:e>
                    </m:d>
                    <m:r>
                      <a:rPr lang="en-US" altLang="zh-CN" b="1" i="1" smtClean="0">
                        <a:latin typeface="Cambria Math" panose="02040503050406030204" pitchFamily="18" charset="0"/>
                      </a:rPr>
                      <m:t>)</m:t>
                    </m:r>
                    <m:r>
                      <a:rPr lang="zh-CN" altLang="en-US" b="1" i="1">
                        <a:latin typeface="Cambria Math" panose="02040503050406030204" pitchFamily="18" charset="0"/>
                      </a:rPr>
                      <m:t> </m:t>
                    </m:r>
                    <m:r>
                      <a:rPr lang="zh-CN" altLang="en-US">
                        <a:latin typeface="Cambria Math" panose="02040503050406030204" pitchFamily="18" charset="0"/>
                      </a:rPr>
                      <m:t>=</m:t>
                    </m:r>
                    <m:r>
                      <a:rPr lang="en-US" altLang="zh-CN" b="0" i="1" smtClean="0">
                        <a:latin typeface="Cambria Math" panose="02040503050406030204" pitchFamily="18" charset="0"/>
                      </a:rPr>
                      <m:t>𝑠𝑔𝑛</m:t>
                    </m:r>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b="1">
                            <a:latin typeface="Cambria Math" panose="02040503050406030204" pitchFamily="18" charset="0"/>
                          </a:rPr>
                          <m:t>𝐰</m:t>
                        </m:r>
                        <m:r>
                          <a:rPr lang="zh-CN" altLang="en-US">
                            <a:latin typeface="Cambria Math" panose="02040503050406030204" pitchFamily="18" charset="0"/>
                          </a:rPr>
                          <m:t>,</m:t>
                        </m:r>
                        <m:r>
                          <a:rPr lang="zh-CN" altLang="en-US" i="1">
                            <a:latin typeface="Cambria Math" panose="02040503050406030204" pitchFamily="18" charset="0"/>
                          </a:rPr>
                          <m:t>𝜑</m:t>
                        </m:r>
                        <m:d>
                          <m:dPr>
                            <m:ctrlPr>
                              <a:rPr lang="zh-CN" altLang="en-US" i="1">
                                <a:latin typeface="Cambria Math" panose="02040503050406030204" pitchFamily="18" charset="0"/>
                              </a:rPr>
                            </m:ctrlPr>
                          </m:dPr>
                          <m:e>
                            <m:r>
                              <a:rPr lang="zh-CN" altLang="en-US" b="1">
                                <a:latin typeface="Cambria Math" panose="02040503050406030204" pitchFamily="18" charset="0"/>
                              </a:rPr>
                              <m:t>𝐱</m:t>
                            </m:r>
                          </m:e>
                        </m:d>
                      </m:e>
                    </m:d>
                    <m:r>
                      <a:rPr lang="zh-CN" altLang="en-US">
                        <a:latin typeface="Cambria Math" panose="02040503050406030204" pitchFamily="18" charset="0"/>
                      </a:rPr>
                      <m:t>+</m:t>
                    </m:r>
                    <m:r>
                      <a:rPr lang="zh-CN" altLang="en-US" i="1">
                        <a:latin typeface="Cambria Math" panose="02040503050406030204" pitchFamily="18" charset="0"/>
                      </a:rPr>
                      <m:t>𝑏</m:t>
                    </m:r>
                  </m:oMath>
                </a14:m>
                <a:r>
                  <a:rPr lang="en-US" altLang="zh-CN" dirty="0" smtClean="0"/>
                  <a:t>)</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787622" y="1317764"/>
                <a:ext cx="3960123" cy="369332"/>
              </a:xfrm>
              <a:prstGeom prst="rect">
                <a:avLst/>
              </a:prstGeom>
              <a:blipFill rotWithShape="0">
                <a:blip r:embed="rId5"/>
                <a:stretch>
                  <a:fillRect t="-8197" r="-923" b="-24590"/>
                </a:stretch>
              </a:blipFill>
            </p:spPr>
            <p:txBody>
              <a:bodyPr/>
              <a:lstStyle/>
              <a:p>
                <a:r>
                  <a:rPr lang="zh-CN" altLang="en-US">
                    <a:noFill/>
                  </a:rPr>
                  <a:t> </a:t>
                </a:r>
              </a:p>
            </p:txBody>
          </p:sp>
        </mc:Fallback>
      </mc:AlternateContent>
      <p:graphicFrame>
        <p:nvGraphicFramePr>
          <p:cNvPr id="15" name="Object 8"/>
          <p:cNvGraphicFramePr>
            <a:graphicFrameLocks noChangeAspect="1"/>
          </p:cNvGraphicFramePr>
          <p:nvPr>
            <p:extLst>
              <p:ext uri="{D42A27DB-BD31-4B8C-83A1-F6EECF244321}">
                <p14:modId xmlns:p14="http://schemas.microsoft.com/office/powerpoint/2010/main" val="530239558"/>
              </p:ext>
            </p:extLst>
          </p:nvPr>
        </p:nvGraphicFramePr>
        <p:xfrm>
          <a:off x="9607550" y="2715981"/>
          <a:ext cx="749300" cy="536575"/>
        </p:xfrm>
        <a:graphic>
          <a:graphicData uri="http://schemas.openxmlformats.org/presentationml/2006/ole">
            <mc:AlternateContent xmlns:mc="http://schemas.openxmlformats.org/markup-compatibility/2006">
              <mc:Choice xmlns:v="urn:schemas-microsoft-com:vml" Requires="v">
                <p:oleObj spid="_x0000_s16420" name="Equation" r:id="rId6" imgW="355320" imgH="253800" progId="Equation.DSMT4">
                  <p:embed/>
                </p:oleObj>
              </mc:Choice>
              <mc:Fallback>
                <p:oleObj name="Equation" r:id="rId6" imgW="355320" imgH="253800" progId="Equation.DSMT4">
                  <p:embed/>
                  <p:pic>
                    <p:nvPicPr>
                      <p:cNvPr id="0" name=""/>
                      <p:cNvPicPr>
                        <a:picLocks noChangeAspect="1" noChangeArrowheads="1"/>
                      </p:cNvPicPr>
                      <p:nvPr/>
                    </p:nvPicPr>
                    <p:blipFill>
                      <a:blip r:embed="rId7"/>
                      <a:srcRect/>
                      <a:stretch>
                        <a:fillRect/>
                      </a:stretch>
                    </p:blipFill>
                    <p:spPr bwMode="auto">
                      <a:xfrm>
                        <a:off x="9607550" y="2715981"/>
                        <a:ext cx="7493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820013572"/>
              </p:ext>
            </p:extLst>
          </p:nvPr>
        </p:nvGraphicFramePr>
        <p:xfrm>
          <a:off x="1729428" y="1855365"/>
          <a:ext cx="4116388" cy="712787"/>
        </p:xfrm>
        <a:graphic>
          <a:graphicData uri="http://schemas.openxmlformats.org/presentationml/2006/ole">
            <mc:AlternateContent xmlns:mc="http://schemas.openxmlformats.org/markup-compatibility/2006">
              <mc:Choice xmlns:v="urn:schemas-microsoft-com:vml" Requires="v">
                <p:oleObj spid="_x0000_s16421" name="Equation" r:id="rId8" imgW="2476440" imgH="431640" progId="Equation.DSMT4">
                  <p:embed/>
                </p:oleObj>
              </mc:Choice>
              <mc:Fallback>
                <p:oleObj name="Equation" r:id="rId8" imgW="2476440" imgH="431640" progId="Equation.DSMT4">
                  <p:embed/>
                  <p:pic>
                    <p:nvPicPr>
                      <p:cNvPr id="0" name="Object 1"/>
                      <p:cNvPicPr>
                        <a:picLocks noChangeAspect="1" noChangeArrowheads="1"/>
                      </p:cNvPicPr>
                      <p:nvPr/>
                    </p:nvPicPr>
                    <p:blipFill>
                      <a:blip r:embed="rId9"/>
                      <a:srcRect/>
                      <a:stretch>
                        <a:fillRect/>
                      </a:stretch>
                    </p:blipFill>
                    <p:spPr bwMode="auto">
                      <a:xfrm>
                        <a:off x="1729428" y="1855365"/>
                        <a:ext cx="4116388" cy="712787"/>
                      </a:xfrm>
                      <a:prstGeom prst="rect">
                        <a:avLst/>
                      </a:prstGeom>
                      <a:noFill/>
                    </p:spPr>
                  </p:pic>
                </p:oleObj>
              </mc:Fallback>
            </mc:AlternateContent>
          </a:graphicData>
        </a:graphic>
      </p:graphicFrame>
      <p:graphicFrame>
        <p:nvGraphicFramePr>
          <p:cNvPr id="18" name="Object 8"/>
          <p:cNvGraphicFramePr>
            <a:graphicFrameLocks noChangeAspect="1"/>
          </p:cNvGraphicFramePr>
          <p:nvPr>
            <p:extLst>
              <p:ext uri="{D42A27DB-BD31-4B8C-83A1-F6EECF244321}">
                <p14:modId xmlns:p14="http://schemas.microsoft.com/office/powerpoint/2010/main" val="1920566810"/>
              </p:ext>
            </p:extLst>
          </p:nvPr>
        </p:nvGraphicFramePr>
        <p:xfrm>
          <a:off x="10446439" y="2813316"/>
          <a:ext cx="295275" cy="349250"/>
        </p:xfrm>
        <a:graphic>
          <a:graphicData uri="http://schemas.openxmlformats.org/presentationml/2006/ole">
            <mc:AlternateContent xmlns:mc="http://schemas.openxmlformats.org/markup-compatibility/2006">
              <mc:Choice xmlns:v="urn:schemas-microsoft-com:vml" Requires="v">
                <p:oleObj spid="_x0000_s16422" name="Equation" r:id="rId10" imgW="139680" imgH="164880" progId="Equation.DSMT4">
                  <p:embed/>
                </p:oleObj>
              </mc:Choice>
              <mc:Fallback>
                <p:oleObj name="Equation" r:id="rId10" imgW="139680" imgH="164880" progId="Equation.DSMT4">
                  <p:embed/>
                  <p:pic>
                    <p:nvPicPr>
                      <p:cNvPr id="0" name=""/>
                      <p:cNvPicPr>
                        <a:picLocks noChangeAspect="1" noChangeArrowheads="1"/>
                      </p:cNvPicPr>
                      <p:nvPr/>
                    </p:nvPicPr>
                    <p:blipFill>
                      <a:blip r:embed="rId11"/>
                      <a:srcRect/>
                      <a:stretch>
                        <a:fillRect/>
                      </a:stretch>
                    </p:blipFill>
                    <p:spPr bwMode="auto">
                      <a:xfrm>
                        <a:off x="10446439" y="2813316"/>
                        <a:ext cx="29527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7072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3</a:t>
            </a:r>
            <a:r>
              <a:rPr lang="zh-CN" altLang="en-US" dirty="0" smtClean="0"/>
              <a:t>）：支持向量机</a:t>
            </a:r>
            <a:endParaRPr lang="zh-CN" altLang="en-US" dirty="0"/>
          </a:p>
        </p:txBody>
      </p:sp>
      <p:sp>
        <p:nvSpPr>
          <p:cNvPr id="3" name="内容占位符 2"/>
          <p:cNvSpPr>
            <a:spLocks noGrp="1"/>
          </p:cNvSpPr>
          <p:nvPr>
            <p:ph idx="1"/>
          </p:nvPr>
        </p:nvSpPr>
        <p:spPr>
          <a:xfrm>
            <a:off x="508747" y="1351521"/>
            <a:ext cx="11066930" cy="4420909"/>
          </a:xfrm>
        </p:spPr>
        <p:txBody>
          <a:bodyPr>
            <a:normAutofit/>
          </a:bodyPr>
          <a:lstStyle/>
          <a:p>
            <a:pPr>
              <a:lnSpc>
                <a:spcPct val="200000"/>
              </a:lnSpc>
              <a:spcBef>
                <a:spcPts val="0"/>
              </a:spcBef>
              <a:buFont typeface="Wingdings" panose="05000000000000000000" pitchFamily="2" charset="2"/>
              <a:buChar char="n"/>
            </a:pPr>
            <a:r>
              <a:rPr lang="zh-CN" altLang="en-US" sz="2000" dirty="0" smtClean="0"/>
              <a:t>最为常用的核函数有</a:t>
            </a:r>
            <a:r>
              <a:rPr lang="en-US" altLang="zh-CN" sz="2000" dirty="0" smtClean="0"/>
              <a:t>4</a:t>
            </a:r>
            <a:r>
              <a:rPr lang="zh-CN" altLang="en-US" sz="2000" dirty="0"/>
              <a:t>种</a:t>
            </a:r>
            <a:r>
              <a:rPr lang="zh-CN" altLang="en-US" sz="2000" dirty="0" smtClean="0"/>
              <a:t>，其中高斯径向基</a:t>
            </a:r>
            <a:r>
              <a:rPr lang="en-US" altLang="zh-CN" sz="2000" dirty="0" smtClean="0"/>
              <a:t>RBF</a:t>
            </a:r>
            <a:r>
              <a:rPr lang="zh-CN" altLang="en-US" sz="2000" dirty="0" smtClean="0"/>
              <a:t>核函数是最为常用的。</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实际上，在</a:t>
            </a:r>
            <a:r>
              <a:rPr lang="en-US" altLang="zh-CN" sz="2000" dirty="0" smtClean="0"/>
              <a:t>SVM</a:t>
            </a:r>
            <a:r>
              <a:rPr lang="zh-CN" altLang="en-US" sz="2000" dirty="0" smtClean="0"/>
              <a:t>出现之前，出现了通过聚类方法确定隐层神经元数量，利用</a:t>
            </a:r>
            <a:r>
              <a:rPr lang="en-US" altLang="zh-CN" sz="2000" dirty="0" smtClean="0"/>
              <a:t>RBF</a:t>
            </a:r>
            <a:r>
              <a:rPr lang="zh-CN" altLang="en-US" sz="2000" dirty="0" smtClean="0"/>
              <a:t>核函数作为隐层核函数的</a:t>
            </a:r>
            <a:r>
              <a:rPr lang="en-US" altLang="zh-CN" sz="2000" dirty="0" smtClean="0"/>
              <a:t>RBF</a:t>
            </a:r>
            <a:r>
              <a:rPr lang="zh-CN" altLang="en-US" sz="2000" dirty="0" smtClean="0"/>
              <a:t>网络，可看做</a:t>
            </a:r>
            <a:r>
              <a:rPr lang="en-US" altLang="zh-CN" sz="2000" dirty="0" smtClean="0"/>
              <a:t>SVM</a:t>
            </a:r>
            <a:r>
              <a:rPr lang="zh-CN" altLang="en-US" sz="2000" dirty="0" smtClean="0"/>
              <a:t>的雏形。</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利用核函数，</a:t>
            </a:r>
            <a:r>
              <a:rPr lang="en-US" altLang="zh-CN" sz="2000" dirty="0" smtClean="0"/>
              <a:t>SVM</a:t>
            </a:r>
            <a:r>
              <a:rPr lang="zh-CN" altLang="en-US" sz="2000" dirty="0" smtClean="0"/>
              <a:t>实现了扁平化网络结算非线性极大似然问题，同时避免了</a:t>
            </a:r>
            <a:r>
              <a:rPr lang="en-US" altLang="zh-CN" sz="2000" dirty="0" smtClean="0"/>
              <a:t>MLP</a:t>
            </a:r>
            <a:r>
              <a:rPr lang="zh-CN" altLang="en-US" sz="2000" dirty="0" smtClean="0"/>
              <a:t>中</a:t>
            </a:r>
            <a:r>
              <a:rPr lang="en-US" altLang="zh-CN" sz="2000" dirty="0" smtClean="0"/>
              <a:t>BP</a:t>
            </a:r>
            <a:r>
              <a:rPr lang="zh-CN" altLang="en-US" sz="2000" dirty="0" smtClean="0"/>
              <a:t>方法带来的诸多困难。因此在</a:t>
            </a:r>
            <a:r>
              <a:rPr lang="en-US" altLang="zh-CN" sz="2000" dirty="0" smtClean="0"/>
              <a:t>1995-2005</a:t>
            </a:r>
            <a:r>
              <a:rPr lang="zh-CN" altLang="en-US" sz="2000" dirty="0" smtClean="0"/>
              <a:t>，</a:t>
            </a:r>
            <a:r>
              <a:rPr lang="en-US" altLang="zh-CN" sz="2000" dirty="0" smtClean="0"/>
              <a:t>SVM</a:t>
            </a:r>
            <a:r>
              <a:rPr lang="zh-CN" altLang="en-US" sz="2000" dirty="0" smtClean="0"/>
              <a:t>方法几乎成为所有机器学习问题的通用方法。</a:t>
            </a:r>
            <a:endParaRPr lang="en-US" altLang="zh-CN" sz="2000" dirty="0" smtClean="0"/>
          </a:p>
          <a:p>
            <a:pPr>
              <a:lnSpc>
                <a:spcPct val="200000"/>
              </a:lnSpc>
              <a:spcBef>
                <a:spcPts val="0"/>
              </a:spcBef>
              <a:buFont typeface="Wingdings" panose="05000000000000000000" pitchFamily="2" charset="2"/>
              <a:buChar char="n"/>
            </a:pPr>
            <a:r>
              <a:rPr lang="zh-CN" altLang="en-US" sz="2000" dirty="0"/>
              <a:t>扁平化意味着权值较少，因此可用小样本集进行训练</a:t>
            </a:r>
            <a:r>
              <a:rPr lang="zh-CN" altLang="en-US" sz="2000" dirty="0" smtClean="0"/>
              <a:t>。不似深度神经网络，如果样本数量较少的话，权值数量甚至会超过样本数量，根本无法求解。</a:t>
            </a:r>
            <a:endParaRPr lang="en-US" altLang="zh-CN" sz="2000" dirty="0" smtClean="0"/>
          </a:p>
        </p:txBody>
      </p:sp>
      <p:sp>
        <p:nvSpPr>
          <p:cNvPr id="8" name="灯片编号占位符 7"/>
          <p:cNvSpPr>
            <a:spLocks noGrp="1"/>
          </p:cNvSpPr>
          <p:nvPr>
            <p:ph type="sldNum" sz="quarter" idx="12"/>
          </p:nvPr>
        </p:nvSpPr>
        <p:spPr/>
        <p:txBody>
          <a:bodyPr/>
          <a:lstStyle/>
          <a:p>
            <a:fld id="{6A367202-E120-41FF-9502-19BC4C88CDED}" type="slidenum">
              <a:rPr lang="zh-CN" altLang="en-US" smtClean="0"/>
              <a:t>19</a:t>
            </a:fld>
            <a:endParaRPr lang="zh-CN" altLang="en-US"/>
          </a:p>
        </p:txBody>
      </p:sp>
    </p:spTree>
    <p:extLst>
      <p:ext uri="{BB962C8B-B14F-4D97-AF65-F5344CB8AC3E}">
        <p14:creationId xmlns:p14="http://schemas.microsoft.com/office/powerpoint/2010/main" val="368018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smtClean="0"/>
              <a:t>机器学习问题的数学本质概述</a:t>
            </a:r>
            <a:endParaRPr lang="en-US" altLang="zh-CN" dirty="0" smtClean="0"/>
          </a:p>
          <a:p>
            <a:pPr>
              <a:lnSpc>
                <a:spcPct val="150000"/>
              </a:lnSpc>
            </a:pPr>
            <a:r>
              <a:rPr lang="zh-CN" altLang="en-US" dirty="0"/>
              <a:t>主流</a:t>
            </a:r>
            <a:r>
              <a:rPr lang="zh-CN" altLang="en-US" dirty="0" smtClean="0"/>
              <a:t>神经网络类机器学习方法</a:t>
            </a:r>
            <a:endParaRPr lang="en-US" altLang="zh-CN" dirty="0" smtClean="0"/>
          </a:p>
          <a:p>
            <a:pPr marL="914400" lvl="1" indent="-457200">
              <a:lnSpc>
                <a:spcPct val="150000"/>
              </a:lnSpc>
              <a:buFont typeface="+mj-lt"/>
              <a:buAutoNum type="arabicPeriod"/>
            </a:pPr>
            <a:r>
              <a:rPr lang="zh-CN" altLang="en-US" dirty="0"/>
              <a:t>逻辑</a:t>
            </a:r>
            <a:r>
              <a:rPr lang="zh-CN" altLang="en-US" dirty="0" smtClean="0"/>
              <a:t>回归</a:t>
            </a:r>
            <a:r>
              <a:rPr lang="en-US" altLang="zh-CN" dirty="0" smtClean="0"/>
              <a:t>/</a:t>
            </a:r>
            <a:r>
              <a:rPr lang="zh-CN" altLang="en-US" dirty="0" smtClean="0"/>
              <a:t>感知机</a:t>
            </a:r>
            <a:endParaRPr lang="en-US" altLang="zh-CN" dirty="0" smtClean="0"/>
          </a:p>
          <a:p>
            <a:pPr marL="914400" lvl="1" indent="-457200">
              <a:lnSpc>
                <a:spcPct val="150000"/>
              </a:lnSpc>
              <a:buFont typeface="+mj-lt"/>
              <a:buAutoNum type="arabicPeriod"/>
            </a:pPr>
            <a:r>
              <a:rPr lang="zh-CN" altLang="en-US" dirty="0"/>
              <a:t>多</a:t>
            </a:r>
            <a:r>
              <a:rPr lang="zh-CN" altLang="en-US" dirty="0" smtClean="0"/>
              <a:t>层感知机</a:t>
            </a:r>
            <a:endParaRPr lang="en-US" altLang="zh-CN" dirty="0" smtClean="0"/>
          </a:p>
          <a:p>
            <a:pPr marL="914400" lvl="1" indent="-457200">
              <a:lnSpc>
                <a:spcPct val="150000"/>
              </a:lnSpc>
              <a:buFont typeface="+mj-lt"/>
              <a:buAutoNum type="arabicPeriod"/>
            </a:pPr>
            <a:r>
              <a:rPr lang="zh-CN" altLang="en-US" dirty="0"/>
              <a:t>支持向量</a:t>
            </a:r>
            <a:r>
              <a:rPr lang="zh-CN" altLang="en-US" dirty="0" smtClean="0"/>
              <a:t>机</a:t>
            </a:r>
            <a:endParaRPr lang="en-US" altLang="zh-CN" dirty="0" smtClean="0"/>
          </a:p>
          <a:p>
            <a:pPr marL="914400" lvl="1" indent="-457200">
              <a:lnSpc>
                <a:spcPct val="150000"/>
              </a:lnSpc>
              <a:buFont typeface="+mj-lt"/>
              <a:buAutoNum type="arabicPeriod"/>
            </a:pPr>
            <a:r>
              <a:rPr lang="zh-CN" altLang="en-US" dirty="0" smtClean="0"/>
              <a:t>深度神经网络</a:t>
            </a:r>
            <a:endParaRPr lang="en-US" altLang="zh-CN" dirty="0" smtClean="0"/>
          </a:p>
          <a:p>
            <a:pPr marL="228600" lvl="1">
              <a:lnSpc>
                <a:spcPct val="150000"/>
              </a:lnSpc>
              <a:spcBef>
                <a:spcPts val="1000"/>
              </a:spcBef>
            </a:pPr>
            <a:r>
              <a:rPr lang="zh-CN" altLang="en-US" sz="2800" dirty="0"/>
              <a:t>支持向量机在适配性分析问题中的</a:t>
            </a:r>
            <a:r>
              <a:rPr lang="zh-CN" altLang="en-US" sz="2800" dirty="0" smtClean="0"/>
              <a:t>应用</a:t>
            </a:r>
            <a:endParaRPr lang="en-US" altLang="zh-CN" sz="2800" dirty="0"/>
          </a:p>
        </p:txBody>
      </p:sp>
      <p:sp>
        <p:nvSpPr>
          <p:cNvPr id="4" name="灯片编号占位符 3"/>
          <p:cNvSpPr>
            <a:spLocks noGrp="1"/>
          </p:cNvSpPr>
          <p:nvPr>
            <p:ph type="sldNum" sz="quarter" idx="12"/>
          </p:nvPr>
        </p:nvSpPr>
        <p:spPr/>
        <p:txBody>
          <a:bodyPr/>
          <a:lstStyle/>
          <a:p>
            <a:fld id="{6A367202-E120-41FF-9502-19BC4C88CDED}" type="slidenum">
              <a:rPr lang="zh-CN" altLang="en-US" smtClean="0"/>
              <a:t>2</a:t>
            </a:fld>
            <a:endParaRPr lang="zh-CN" altLang="en-US"/>
          </a:p>
        </p:txBody>
      </p:sp>
    </p:spTree>
    <p:extLst>
      <p:ext uri="{BB962C8B-B14F-4D97-AF65-F5344CB8AC3E}">
        <p14:creationId xmlns:p14="http://schemas.microsoft.com/office/powerpoint/2010/main" val="195019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4</a:t>
            </a:r>
            <a:r>
              <a:rPr lang="zh-CN" altLang="en-US" dirty="0" smtClean="0"/>
              <a:t>）：深度网络</a:t>
            </a:r>
            <a:endParaRPr lang="zh-CN" altLang="en-US" dirty="0"/>
          </a:p>
        </p:txBody>
      </p:sp>
      <p:sp>
        <p:nvSpPr>
          <p:cNvPr id="3" name="内容占位符 2"/>
          <p:cNvSpPr>
            <a:spLocks noGrp="1"/>
          </p:cNvSpPr>
          <p:nvPr>
            <p:ph idx="1"/>
          </p:nvPr>
        </p:nvSpPr>
        <p:spPr>
          <a:xfrm>
            <a:off x="508747" y="1223683"/>
            <a:ext cx="11066930" cy="5513294"/>
          </a:xfrm>
        </p:spPr>
        <p:txBody>
          <a:bodyPr>
            <a:normAutofit/>
          </a:bodyPr>
          <a:lstStyle/>
          <a:p>
            <a:pPr marL="0" indent="0">
              <a:lnSpc>
                <a:spcPct val="150000"/>
              </a:lnSpc>
              <a:spcBef>
                <a:spcPts val="0"/>
              </a:spcBef>
              <a:buNone/>
            </a:pPr>
            <a:r>
              <a:rPr lang="zh-CN" altLang="en-US" sz="2000" dirty="0" smtClean="0"/>
              <a:t>        </a:t>
            </a:r>
            <a:r>
              <a:rPr lang="zh-CN" altLang="en-US" sz="1800" dirty="0" smtClean="0"/>
              <a:t>随着</a:t>
            </a:r>
            <a:endParaRPr lang="en-US" altLang="zh-CN" sz="1800" dirty="0" smtClean="0"/>
          </a:p>
          <a:p>
            <a:pPr marL="914400" lvl="1" indent="-457200">
              <a:lnSpc>
                <a:spcPct val="150000"/>
              </a:lnSpc>
              <a:spcBef>
                <a:spcPts val="0"/>
              </a:spcBef>
              <a:buFont typeface="+mj-lt"/>
              <a:buAutoNum type="arabicPeriod"/>
            </a:pPr>
            <a:r>
              <a:rPr lang="zh-CN" altLang="en-US" sz="1800" dirty="0" smtClean="0"/>
              <a:t>计算硬件能力的提升</a:t>
            </a:r>
            <a:endParaRPr lang="en-US" altLang="zh-CN" sz="1800" dirty="0" smtClean="0"/>
          </a:p>
          <a:p>
            <a:pPr marL="914400" lvl="1" indent="-457200">
              <a:lnSpc>
                <a:spcPct val="150000"/>
              </a:lnSpc>
              <a:spcBef>
                <a:spcPts val="0"/>
              </a:spcBef>
              <a:buFont typeface="+mj-lt"/>
              <a:buAutoNum type="arabicPeriod"/>
            </a:pPr>
            <a:r>
              <a:rPr lang="zh-CN" altLang="en-US" sz="1800" dirty="0" smtClean="0"/>
              <a:t>互联网时代某些数据集的飞速膨胀</a:t>
            </a:r>
            <a:endParaRPr lang="en-US" altLang="zh-CN" sz="1800" dirty="0" smtClean="0"/>
          </a:p>
          <a:p>
            <a:pPr marL="914400" lvl="1" indent="-457200">
              <a:lnSpc>
                <a:spcPct val="150000"/>
              </a:lnSpc>
              <a:spcBef>
                <a:spcPts val="0"/>
              </a:spcBef>
              <a:buFont typeface="+mj-lt"/>
              <a:buAutoNum type="arabicPeriod"/>
            </a:pPr>
            <a:r>
              <a:rPr lang="zh-CN" altLang="en-US" sz="1800" dirty="0" smtClean="0"/>
              <a:t>神经元函数针对</a:t>
            </a:r>
            <a:r>
              <a:rPr lang="en-US" altLang="zh-CN" sz="1800" dirty="0" smtClean="0"/>
              <a:t>BP</a:t>
            </a:r>
            <a:r>
              <a:rPr lang="zh-CN" altLang="en-US" sz="1800" dirty="0" smtClean="0"/>
              <a:t>算法中梯度衰减问题的改进</a:t>
            </a:r>
            <a:endParaRPr lang="en-US" altLang="zh-CN" sz="1800" dirty="0" smtClean="0"/>
          </a:p>
          <a:p>
            <a:pPr marL="914400" lvl="1" indent="-457200">
              <a:lnSpc>
                <a:spcPct val="150000"/>
              </a:lnSpc>
              <a:spcBef>
                <a:spcPts val="0"/>
              </a:spcBef>
              <a:buFont typeface="+mj-lt"/>
              <a:buAutoNum type="arabicPeriod"/>
            </a:pPr>
            <a:r>
              <a:rPr lang="zh-CN" altLang="en-US" sz="1800" dirty="0" smtClean="0"/>
              <a:t>深层网络逐层训练的提出</a:t>
            </a:r>
            <a:endParaRPr lang="en-US" altLang="zh-CN" sz="1800" dirty="0" smtClean="0"/>
          </a:p>
          <a:p>
            <a:pPr marL="457200" lvl="1" indent="0">
              <a:lnSpc>
                <a:spcPct val="150000"/>
              </a:lnSpc>
              <a:spcBef>
                <a:spcPts val="0"/>
              </a:spcBef>
              <a:buNone/>
            </a:pPr>
            <a:r>
              <a:rPr lang="zh-CN" altLang="en-US" sz="1800" dirty="0" smtClean="0"/>
              <a:t>我们可以不必再受限于扁平化网络，终于在</a:t>
            </a:r>
            <a:r>
              <a:rPr lang="en-US" altLang="zh-CN" sz="1800" dirty="0" smtClean="0"/>
              <a:t>2006</a:t>
            </a:r>
            <a:r>
              <a:rPr lang="zh-CN" altLang="en-US" sz="1800" dirty="0" smtClean="0"/>
              <a:t>年进入了深度学习时代。</a:t>
            </a:r>
            <a:endParaRPr lang="en-US" altLang="zh-CN" sz="1800" dirty="0" smtClean="0"/>
          </a:p>
          <a:p>
            <a:pPr marL="457200" lvl="1" indent="0">
              <a:lnSpc>
                <a:spcPct val="150000"/>
              </a:lnSpc>
              <a:spcBef>
                <a:spcPts val="0"/>
              </a:spcBef>
              <a:buNone/>
            </a:pPr>
            <a:endParaRPr lang="en-US" altLang="zh-CN" sz="1800" dirty="0" smtClean="0"/>
          </a:p>
          <a:p>
            <a:pPr marL="457200" lvl="1" indent="0">
              <a:lnSpc>
                <a:spcPct val="150000"/>
              </a:lnSpc>
              <a:spcBef>
                <a:spcPts val="0"/>
              </a:spcBef>
              <a:buNone/>
            </a:pPr>
            <a:r>
              <a:rPr lang="zh-CN" altLang="en-US" sz="1800" dirty="0" smtClean="0"/>
              <a:t>上述的改进</a:t>
            </a:r>
            <a:r>
              <a:rPr lang="en-US" altLang="zh-CN" sz="1800" dirty="0" smtClean="0"/>
              <a:t>3</a:t>
            </a:r>
            <a:r>
              <a:rPr lang="zh-CN" altLang="en-US" sz="1800" dirty="0" smtClean="0"/>
              <a:t>，带来了卷积神经网络及其一系列变形，开创了图像目标检测新纪元。</a:t>
            </a:r>
            <a:endParaRPr lang="en-US" altLang="zh-CN" sz="1800" dirty="0" smtClean="0"/>
          </a:p>
          <a:p>
            <a:pPr marL="457200" lvl="1" indent="0">
              <a:lnSpc>
                <a:spcPct val="150000"/>
              </a:lnSpc>
              <a:spcBef>
                <a:spcPts val="0"/>
              </a:spcBef>
              <a:buNone/>
            </a:pPr>
            <a:r>
              <a:rPr lang="zh-CN" altLang="en-US" sz="1800" dirty="0" smtClean="0"/>
              <a:t>上述的改进</a:t>
            </a:r>
            <a:r>
              <a:rPr lang="en-US" altLang="zh-CN" sz="1800" dirty="0" smtClean="0"/>
              <a:t>4</a:t>
            </a:r>
            <a:r>
              <a:rPr lang="zh-CN" altLang="en-US" sz="1800" dirty="0" smtClean="0"/>
              <a:t>，带来了深度置信网及其变形，使语音识别、文本理解等领域产生颠覆性发展。</a:t>
            </a:r>
            <a:endParaRPr lang="en-US" altLang="zh-CN" sz="1800" dirty="0" smtClean="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20</a:t>
            </a:fld>
            <a:endParaRPr lang="zh-CN" altLang="en-US"/>
          </a:p>
        </p:txBody>
      </p:sp>
    </p:spTree>
    <p:extLst>
      <p:ext uri="{BB962C8B-B14F-4D97-AF65-F5344CB8AC3E}">
        <p14:creationId xmlns:p14="http://schemas.microsoft.com/office/powerpoint/2010/main" val="2472128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4</a:t>
            </a:r>
            <a:r>
              <a:rPr lang="zh-CN" altLang="en-US" dirty="0" smtClean="0"/>
              <a:t>）：深度网络</a:t>
            </a:r>
            <a:endParaRPr lang="zh-CN" altLang="en-US" dirty="0"/>
          </a:p>
        </p:txBody>
      </p:sp>
      <p:sp>
        <p:nvSpPr>
          <p:cNvPr id="3" name="内容占位符 2"/>
          <p:cNvSpPr>
            <a:spLocks noGrp="1"/>
          </p:cNvSpPr>
          <p:nvPr>
            <p:ph idx="1"/>
          </p:nvPr>
        </p:nvSpPr>
        <p:spPr>
          <a:xfrm>
            <a:off x="508747" y="1223683"/>
            <a:ext cx="11066930" cy="5513294"/>
          </a:xfrm>
        </p:spPr>
        <p:txBody>
          <a:bodyPr>
            <a:normAutofit lnSpcReduction="10000"/>
          </a:bodyPr>
          <a:lstStyle/>
          <a:p>
            <a:pPr marL="457200" indent="-457200">
              <a:lnSpc>
                <a:spcPct val="200000"/>
              </a:lnSpc>
              <a:spcBef>
                <a:spcPts val="0"/>
              </a:spcBef>
              <a:buFont typeface="+mj-lt"/>
              <a:buAutoNum type="arabicPeriod"/>
            </a:pPr>
            <a:r>
              <a:rPr lang="zh-CN" altLang="en-US" sz="2000" dirty="0" smtClean="0"/>
              <a:t>深度受限玻尔兹曼机（</a:t>
            </a:r>
            <a:r>
              <a:rPr lang="en-US" altLang="zh-CN" sz="2000" dirty="0" smtClean="0"/>
              <a:t>DRBM</a:t>
            </a:r>
            <a:r>
              <a:rPr lang="zh-CN" altLang="en-US" sz="2000" dirty="0" smtClean="0"/>
              <a:t>）</a:t>
            </a:r>
            <a:r>
              <a:rPr lang="en-US" altLang="zh-CN" sz="2000" dirty="0" smtClean="0"/>
              <a:t>/</a:t>
            </a:r>
            <a:r>
              <a:rPr lang="zh-CN" altLang="en-US" sz="2000" dirty="0" smtClean="0"/>
              <a:t>深度置信网（生成模型）、堆叠编码器（判别模型）</a:t>
            </a:r>
            <a:endParaRPr lang="en-US" altLang="zh-CN" sz="2000" dirty="0"/>
          </a:p>
          <a:p>
            <a:pPr lvl="1">
              <a:lnSpc>
                <a:spcPct val="200000"/>
              </a:lnSpc>
              <a:spcBef>
                <a:spcPts val="0"/>
              </a:spcBef>
              <a:buFont typeface="Wingdings" panose="05000000000000000000" pitchFamily="2" charset="2"/>
              <a:buChar char="n"/>
            </a:pPr>
            <a:r>
              <a:rPr lang="zh-CN" altLang="en-US" sz="1600" dirty="0" smtClean="0"/>
              <a:t>每层的输入（可观测变量）和输出（隐藏变量）用玻尔兹曼分布描述，利用蒙特卡洛采样（</a:t>
            </a:r>
            <a:r>
              <a:rPr lang="en-US" altLang="zh-CN" sz="1600" dirty="0" smtClean="0"/>
              <a:t>MCMC</a:t>
            </a:r>
            <a:r>
              <a:rPr lang="zh-CN" altLang="en-US" sz="1600" dirty="0" smtClean="0"/>
              <a:t>）生成输出，再利用输出采样生成输入，比较原始输入与重构输入的误差，从而调整优化权值。完成每层的训练。</a:t>
            </a:r>
            <a:endParaRPr lang="en-US" altLang="zh-CN" sz="1600" dirty="0" smtClean="0"/>
          </a:p>
          <a:p>
            <a:pPr lvl="1">
              <a:lnSpc>
                <a:spcPct val="200000"/>
              </a:lnSpc>
              <a:spcBef>
                <a:spcPts val="0"/>
              </a:spcBef>
              <a:buFont typeface="Wingdings" panose="05000000000000000000" pitchFamily="2" charset="2"/>
              <a:buChar char="n"/>
            </a:pPr>
            <a:r>
              <a:rPr lang="zh-CN" altLang="en-US" sz="1600" dirty="0" smtClean="0"/>
              <a:t>一旦一层训练完成，即可认为找到了当前层输入的一组最佳展开（基和权值），这组最佳展开也可认为是中层特征。不断重复这个过程，可得到高度抽象化的中层特征，与人脑类似。</a:t>
            </a:r>
            <a:endParaRPr lang="en-US" altLang="zh-CN" sz="1600" dirty="0" smtClean="0"/>
          </a:p>
          <a:p>
            <a:pPr lvl="1">
              <a:lnSpc>
                <a:spcPct val="200000"/>
              </a:lnSpc>
              <a:spcBef>
                <a:spcPts val="0"/>
              </a:spcBef>
              <a:buFont typeface="Wingdings" panose="05000000000000000000" pitchFamily="2" charset="2"/>
              <a:buChar char="n"/>
            </a:pPr>
            <a:r>
              <a:rPr lang="zh-CN" altLang="en-US" sz="1600" dirty="0" smtClean="0"/>
              <a:t>在高度抽象的中层特征后面连接</a:t>
            </a:r>
            <a:r>
              <a:rPr lang="en-US" altLang="zh-CN" sz="1600" dirty="0" smtClean="0"/>
              <a:t>MLP</a:t>
            </a:r>
            <a:r>
              <a:rPr lang="zh-CN" altLang="en-US" sz="1600" dirty="0" smtClean="0"/>
              <a:t>或</a:t>
            </a:r>
            <a:r>
              <a:rPr lang="en-US" altLang="zh-CN" sz="1600" dirty="0" smtClean="0"/>
              <a:t>SVM</a:t>
            </a:r>
            <a:r>
              <a:rPr lang="zh-CN" altLang="en-US" sz="1600" dirty="0" smtClean="0"/>
              <a:t>，即可将中层特征用于分类或回归问题。</a:t>
            </a:r>
            <a:endParaRPr lang="en-US" altLang="zh-CN" sz="1600" dirty="0" smtClean="0"/>
          </a:p>
          <a:p>
            <a:pPr lvl="1">
              <a:lnSpc>
                <a:spcPct val="200000"/>
              </a:lnSpc>
              <a:spcBef>
                <a:spcPts val="0"/>
              </a:spcBef>
              <a:buFont typeface="Wingdings" panose="05000000000000000000" pitchFamily="2" charset="2"/>
              <a:buChar char="n"/>
            </a:pPr>
            <a:r>
              <a:rPr lang="zh-CN" altLang="en-US" sz="1600" dirty="0" smtClean="0"/>
              <a:t>典型应用，语音识别中，</a:t>
            </a:r>
            <a:r>
              <a:rPr lang="zh-CN" altLang="en-US" sz="1600" dirty="0"/>
              <a:t>声学模型</a:t>
            </a:r>
            <a:r>
              <a:rPr lang="zh-CN" altLang="en-US" sz="1600" dirty="0" smtClean="0"/>
              <a:t>采用</a:t>
            </a:r>
            <a:r>
              <a:rPr lang="en-US" altLang="zh-CN" sz="1600" dirty="0" smtClean="0"/>
              <a:t>HMM</a:t>
            </a:r>
            <a:r>
              <a:rPr lang="zh-CN" altLang="en-US" sz="1600" dirty="0" smtClean="0"/>
              <a:t>，</a:t>
            </a:r>
            <a:r>
              <a:rPr lang="en-US" altLang="zh-CN" sz="1600" dirty="0" smtClean="0"/>
              <a:t>HMM</a:t>
            </a:r>
            <a:r>
              <a:rPr lang="zh-CN" altLang="en-US" sz="1600" dirty="0" smtClean="0"/>
              <a:t>中的一个关键部分是发射概率，通常采用高斯混合模型。但在深度学习出现后，可用</a:t>
            </a:r>
            <a:r>
              <a:rPr lang="en-US" altLang="zh-CN" sz="1600" dirty="0" smtClean="0"/>
              <a:t>DRBM</a:t>
            </a:r>
            <a:r>
              <a:rPr lang="zh-CN" altLang="en-US" sz="1600" dirty="0" smtClean="0"/>
              <a:t>（生成模型）进行更好的建模。</a:t>
            </a:r>
            <a:endParaRPr lang="en-US" altLang="zh-CN" sz="1200" dirty="0" smtClean="0"/>
          </a:p>
          <a:p>
            <a:pPr marL="457200" indent="-457200">
              <a:lnSpc>
                <a:spcPct val="200000"/>
              </a:lnSpc>
              <a:spcBef>
                <a:spcPts val="0"/>
              </a:spcBef>
              <a:buFont typeface="+mj-lt"/>
              <a:buAutoNum type="arabicPeriod"/>
            </a:pPr>
            <a:r>
              <a:rPr lang="zh-CN" altLang="en-US" sz="2000" dirty="0" smtClean="0"/>
              <a:t>卷积神经网络</a:t>
            </a:r>
            <a:endParaRPr lang="en-US" altLang="zh-CN" sz="2000" dirty="0" smtClean="0"/>
          </a:p>
          <a:p>
            <a:pPr lvl="1">
              <a:lnSpc>
                <a:spcPct val="210000"/>
              </a:lnSpc>
              <a:spcBef>
                <a:spcPts val="0"/>
              </a:spcBef>
              <a:buFont typeface="Wingdings" panose="05000000000000000000" pitchFamily="2" charset="2"/>
              <a:buChar char="n"/>
            </a:pPr>
            <a:r>
              <a:rPr lang="zh-CN" altLang="en-US" sz="1600" dirty="0" smtClean="0"/>
              <a:t>针对图像的特点，利用共享权值、</a:t>
            </a:r>
            <a:r>
              <a:rPr lang="en-US" altLang="zh-CN" sz="1600" dirty="0" smtClean="0"/>
              <a:t>Pooling</a:t>
            </a:r>
            <a:r>
              <a:rPr lang="zh-CN" altLang="en-US" sz="1600" dirty="0" smtClean="0"/>
              <a:t>等思想，在上述中层特征抽象的思想基础上，将图像特征提取（滤波器）整合到神经网络训练中。</a:t>
            </a:r>
            <a:endParaRPr lang="en-US" altLang="zh-CN" sz="1600" dirty="0"/>
          </a:p>
          <a:p>
            <a:pPr marL="457200" indent="-457200">
              <a:lnSpc>
                <a:spcPct val="200000"/>
              </a:lnSpc>
              <a:spcBef>
                <a:spcPts val="0"/>
              </a:spcBef>
              <a:buFont typeface="+mj-lt"/>
              <a:buAutoNum type="arabicPeriod"/>
            </a:pPr>
            <a:endParaRPr lang="en-US" altLang="zh-CN" sz="2000" dirty="0" smtClean="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21</a:t>
            </a:fld>
            <a:endParaRPr lang="zh-CN" altLang="en-US"/>
          </a:p>
        </p:txBody>
      </p:sp>
    </p:spTree>
    <p:extLst>
      <p:ext uri="{BB962C8B-B14F-4D97-AF65-F5344CB8AC3E}">
        <p14:creationId xmlns:p14="http://schemas.microsoft.com/office/powerpoint/2010/main" val="3373089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4</a:t>
            </a:r>
            <a:r>
              <a:rPr lang="zh-CN" altLang="en-US" dirty="0" smtClean="0"/>
              <a:t>）：深度网络</a:t>
            </a:r>
            <a:endParaRPr lang="zh-CN" altLang="en-US" dirty="0"/>
          </a:p>
        </p:txBody>
      </p:sp>
      <p:sp>
        <p:nvSpPr>
          <p:cNvPr id="3" name="内容占位符 2"/>
          <p:cNvSpPr>
            <a:spLocks noGrp="1"/>
          </p:cNvSpPr>
          <p:nvPr>
            <p:ph idx="1"/>
          </p:nvPr>
        </p:nvSpPr>
        <p:spPr>
          <a:xfrm>
            <a:off x="508747" y="1223683"/>
            <a:ext cx="11066930" cy="5513294"/>
          </a:xfrm>
        </p:spPr>
        <p:txBody>
          <a:bodyPr>
            <a:normAutofit lnSpcReduction="10000"/>
          </a:bodyPr>
          <a:lstStyle/>
          <a:p>
            <a:pPr marL="457200" indent="-457200">
              <a:lnSpc>
                <a:spcPct val="200000"/>
              </a:lnSpc>
              <a:spcBef>
                <a:spcPts val="0"/>
              </a:spcBef>
              <a:buFont typeface="+mj-lt"/>
              <a:buAutoNum type="arabicPeriod"/>
            </a:pPr>
            <a:r>
              <a:rPr lang="zh-CN" altLang="en-US" sz="2000" dirty="0" smtClean="0"/>
              <a:t>深度受限玻尔兹曼机（</a:t>
            </a:r>
            <a:r>
              <a:rPr lang="en-US" altLang="zh-CN" sz="2000" dirty="0" smtClean="0"/>
              <a:t>DRBM</a:t>
            </a:r>
            <a:r>
              <a:rPr lang="zh-CN" altLang="en-US" sz="2000" dirty="0" smtClean="0"/>
              <a:t>）</a:t>
            </a:r>
            <a:r>
              <a:rPr lang="en-US" altLang="zh-CN" sz="2000" dirty="0" smtClean="0"/>
              <a:t>/</a:t>
            </a:r>
            <a:r>
              <a:rPr lang="zh-CN" altLang="en-US" sz="2000" dirty="0" smtClean="0"/>
              <a:t>深度置信网（生成模型）、堆叠编码器（判别模型）</a:t>
            </a:r>
            <a:endParaRPr lang="en-US" altLang="zh-CN" sz="2000" dirty="0"/>
          </a:p>
          <a:p>
            <a:pPr lvl="1">
              <a:lnSpc>
                <a:spcPct val="200000"/>
              </a:lnSpc>
              <a:spcBef>
                <a:spcPts val="0"/>
              </a:spcBef>
              <a:buFont typeface="Wingdings" panose="05000000000000000000" pitchFamily="2" charset="2"/>
              <a:buChar char="n"/>
            </a:pPr>
            <a:r>
              <a:rPr lang="zh-CN" altLang="en-US" sz="1600" dirty="0" smtClean="0"/>
              <a:t>每层的输入（可观测变量）和输出（隐藏变量）用玻尔兹曼分布描述，利用蒙特卡洛采样（</a:t>
            </a:r>
            <a:r>
              <a:rPr lang="en-US" altLang="zh-CN" sz="1600" dirty="0" smtClean="0"/>
              <a:t>MCMC</a:t>
            </a:r>
            <a:r>
              <a:rPr lang="zh-CN" altLang="en-US" sz="1600" dirty="0" smtClean="0"/>
              <a:t>）生成输出，再利用输出采样生成输入，比较原始输入与重构输入的误差，从而调整优化权值。完成每层的训练。</a:t>
            </a:r>
            <a:endParaRPr lang="en-US" altLang="zh-CN" sz="1600" dirty="0" smtClean="0"/>
          </a:p>
          <a:p>
            <a:pPr lvl="1">
              <a:lnSpc>
                <a:spcPct val="200000"/>
              </a:lnSpc>
              <a:spcBef>
                <a:spcPts val="0"/>
              </a:spcBef>
              <a:buFont typeface="Wingdings" panose="05000000000000000000" pitchFamily="2" charset="2"/>
              <a:buChar char="n"/>
            </a:pPr>
            <a:r>
              <a:rPr lang="zh-CN" altLang="en-US" sz="1600" dirty="0" smtClean="0"/>
              <a:t>一旦一层训练完成，即可认为找到了当前层输入的一组最佳展开（基和权值），这组最佳展开也可认为是中层特征。不断重复这个过程，可得到高度抽象化的中层特征，与人脑类似。</a:t>
            </a:r>
            <a:endParaRPr lang="en-US" altLang="zh-CN" sz="1600" dirty="0" smtClean="0"/>
          </a:p>
          <a:p>
            <a:pPr lvl="1">
              <a:lnSpc>
                <a:spcPct val="200000"/>
              </a:lnSpc>
              <a:spcBef>
                <a:spcPts val="0"/>
              </a:spcBef>
              <a:buFont typeface="Wingdings" panose="05000000000000000000" pitchFamily="2" charset="2"/>
              <a:buChar char="n"/>
            </a:pPr>
            <a:r>
              <a:rPr lang="zh-CN" altLang="en-US" sz="1600" dirty="0" smtClean="0"/>
              <a:t>在高度抽象的中层特征后面连接</a:t>
            </a:r>
            <a:r>
              <a:rPr lang="en-US" altLang="zh-CN" sz="1600" dirty="0" smtClean="0"/>
              <a:t>MLP</a:t>
            </a:r>
            <a:r>
              <a:rPr lang="zh-CN" altLang="en-US" sz="1600" dirty="0" smtClean="0"/>
              <a:t>或</a:t>
            </a:r>
            <a:r>
              <a:rPr lang="en-US" altLang="zh-CN" sz="1600" dirty="0" smtClean="0"/>
              <a:t>SVM</a:t>
            </a:r>
            <a:r>
              <a:rPr lang="zh-CN" altLang="en-US" sz="1600" dirty="0" smtClean="0"/>
              <a:t>，即可将中层特征用于分类或回归问题。</a:t>
            </a:r>
            <a:endParaRPr lang="en-US" altLang="zh-CN" sz="1600" dirty="0" smtClean="0"/>
          </a:p>
          <a:p>
            <a:pPr lvl="1">
              <a:lnSpc>
                <a:spcPct val="200000"/>
              </a:lnSpc>
              <a:spcBef>
                <a:spcPts val="0"/>
              </a:spcBef>
              <a:buFont typeface="Wingdings" panose="05000000000000000000" pitchFamily="2" charset="2"/>
              <a:buChar char="n"/>
            </a:pPr>
            <a:r>
              <a:rPr lang="zh-CN" altLang="en-US" sz="1600" dirty="0" smtClean="0"/>
              <a:t>典型应用，语音识别中，</a:t>
            </a:r>
            <a:r>
              <a:rPr lang="zh-CN" altLang="en-US" sz="1600" dirty="0"/>
              <a:t>声学模型</a:t>
            </a:r>
            <a:r>
              <a:rPr lang="zh-CN" altLang="en-US" sz="1600" dirty="0" smtClean="0"/>
              <a:t>采用</a:t>
            </a:r>
            <a:r>
              <a:rPr lang="en-US" altLang="zh-CN" sz="1600" dirty="0" smtClean="0"/>
              <a:t>HMM</a:t>
            </a:r>
            <a:r>
              <a:rPr lang="zh-CN" altLang="en-US" sz="1600" dirty="0" smtClean="0"/>
              <a:t>，</a:t>
            </a:r>
            <a:r>
              <a:rPr lang="en-US" altLang="zh-CN" sz="1600" dirty="0" smtClean="0"/>
              <a:t>HMM</a:t>
            </a:r>
            <a:r>
              <a:rPr lang="zh-CN" altLang="en-US" sz="1600" dirty="0" smtClean="0"/>
              <a:t>中的一个关键部分是发射概率，通常采用高斯混合模型。但在深度学习出现后，可用</a:t>
            </a:r>
            <a:r>
              <a:rPr lang="en-US" altLang="zh-CN" sz="1600" dirty="0" smtClean="0"/>
              <a:t>DRBM</a:t>
            </a:r>
            <a:r>
              <a:rPr lang="zh-CN" altLang="en-US" sz="1600" dirty="0" smtClean="0"/>
              <a:t>（生成模型）进行更好的建模。</a:t>
            </a:r>
            <a:endParaRPr lang="en-US" altLang="zh-CN" sz="1200" dirty="0" smtClean="0"/>
          </a:p>
          <a:p>
            <a:pPr marL="457200" indent="-457200">
              <a:lnSpc>
                <a:spcPct val="200000"/>
              </a:lnSpc>
              <a:spcBef>
                <a:spcPts val="0"/>
              </a:spcBef>
              <a:buFont typeface="+mj-lt"/>
              <a:buAutoNum type="arabicPeriod"/>
            </a:pPr>
            <a:r>
              <a:rPr lang="zh-CN" altLang="en-US" sz="2000" dirty="0" smtClean="0"/>
              <a:t>卷积神经网络</a:t>
            </a:r>
            <a:endParaRPr lang="en-US" altLang="zh-CN" sz="2000" dirty="0" smtClean="0"/>
          </a:p>
          <a:p>
            <a:pPr lvl="1">
              <a:lnSpc>
                <a:spcPct val="210000"/>
              </a:lnSpc>
              <a:spcBef>
                <a:spcPts val="0"/>
              </a:spcBef>
              <a:buFont typeface="Wingdings" panose="05000000000000000000" pitchFamily="2" charset="2"/>
              <a:buChar char="n"/>
            </a:pPr>
            <a:r>
              <a:rPr lang="zh-CN" altLang="en-US" sz="1600" dirty="0" smtClean="0"/>
              <a:t>针对图像的特点，利用共享权值、</a:t>
            </a:r>
            <a:r>
              <a:rPr lang="en-US" altLang="zh-CN" sz="1600" dirty="0" smtClean="0"/>
              <a:t>Pooling</a:t>
            </a:r>
            <a:r>
              <a:rPr lang="zh-CN" altLang="en-US" sz="1600" dirty="0" smtClean="0"/>
              <a:t>等思想，在上述中层特征抽象的思想基础上，将图像特征提取（滤波器）整合到神经网络训练中。</a:t>
            </a:r>
            <a:endParaRPr lang="en-US" altLang="zh-CN" sz="1600" dirty="0"/>
          </a:p>
          <a:p>
            <a:pPr marL="457200" indent="-457200">
              <a:lnSpc>
                <a:spcPct val="200000"/>
              </a:lnSpc>
              <a:spcBef>
                <a:spcPts val="0"/>
              </a:spcBef>
              <a:buFont typeface="+mj-lt"/>
              <a:buAutoNum type="arabicPeriod"/>
            </a:pPr>
            <a:endParaRPr lang="en-US" altLang="zh-CN" sz="2000" dirty="0" smtClean="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22</a:t>
            </a:fld>
            <a:endParaRPr lang="zh-CN" altLang="en-US"/>
          </a:p>
        </p:txBody>
      </p:sp>
    </p:spTree>
    <p:extLst>
      <p:ext uri="{BB962C8B-B14F-4D97-AF65-F5344CB8AC3E}">
        <p14:creationId xmlns:p14="http://schemas.microsoft.com/office/powerpoint/2010/main" val="3033072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smtClean="0"/>
              <a:t>实际问题（</a:t>
            </a:r>
            <a:r>
              <a:rPr lang="en-US" altLang="zh-CN" dirty="0" smtClean="0"/>
              <a:t>1</a:t>
            </a:r>
            <a:r>
              <a:rPr lang="zh-CN" altLang="en-US" dirty="0" smtClean="0"/>
              <a:t>）：基于</a:t>
            </a:r>
            <a:r>
              <a:rPr lang="en-US" altLang="zh-CN" dirty="0" smtClean="0"/>
              <a:t>SVM</a:t>
            </a:r>
            <a:r>
              <a:rPr lang="zh-CN" altLang="en-US" dirty="0" smtClean="0"/>
              <a:t>的适配性评估</a:t>
            </a:r>
            <a:endParaRPr lang="zh-CN" altLang="en-US" dirty="0"/>
          </a:p>
        </p:txBody>
      </p:sp>
      <p:sp>
        <p:nvSpPr>
          <p:cNvPr id="3" name="内容占位符 2"/>
          <p:cNvSpPr>
            <a:spLocks noGrp="1"/>
          </p:cNvSpPr>
          <p:nvPr>
            <p:ph idx="1"/>
          </p:nvPr>
        </p:nvSpPr>
        <p:spPr>
          <a:xfrm>
            <a:off x="508747" y="1223683"/>
            <a:ext cx="11066930" cy="5513294"/>
          </a:xfrm>
        </p:spPr>
        <p:txBody>
          <a:bodyPr>
            <a:normAutofit/>
          </a:bodyPr>
          <a:lstStyle/>
          <a:p>
            <a:pPr marL="0" indent="0">
              <a:lnSpc>
                <a:spcPct val="200000"/>
              </a:lnSpc>
              <a:spcBef>
                <a:spcPts val="0"/>
              </a:spcBef>
              <a:buNone/>
            </a:pPr>
            <a:r>
              <a:rPr lang="en-US" altLang="zh-CN" sz="2000" dirty="0" smtClean="0"/>
              <a:t>X</a:t>
            </a:r>
            <a:r>
              <a:rPr lang="zh-CN" altLang="en-US" sz="2000" dirty="0" smtClean="0"/>
              <a:t>：</a:t>
            </a:r>
            <a:r>
              <a:rPr lang="en-US" altLang="zh-CN" sz="2000" dirty="0" smtClean="0"/>
              <a:t>SAR</a:t>
            </a:r>
            <a:r>
              <a:rPr lang="zh-CN" altLang="en-US" sz="2000" dirty="0" smtClean="0"/>
              <a:t>影像特征</a:t>
            </a:r>
            <a:endParaRPr lang="en-US" altLang="zh-CN" sz="2000" dirty="0" smtClean="0"/>
          </a:p>
          <a:p>
            <a:pPr marL="0" indent="0">
              <a:lnSpc>
                <a:spcPct val="200000"/>
              </a:lnSpc>
              <a:spcBef>
                <a:spcPts val="0"/>
              </a:spcBef>
              <a:buNone/>
            </a:pPr>
            <a:r>
              <a:rPr lang="en-US" altLang="zh-CN" sz="2000" dirty="0" smtClean="0"/>
              <a:t>Y</a:t>
            </a:r>
            <a:r>
              <a:rPr lang="zh-CN" altLang="en-US" sz="2000" dirty="0" smtClean="0"/>
              <a:t>：是否可配</a:t>
            </a:r>
            <a:endParaRPr lang="en-US" altLang="zh-CN" sz="2000" dirty="0" smtClean="0"/>
          </a:p>
          <a:p>
            <a:pPr marL="0" indent="0">
              <a:lnSpc>
                <a:spcPct val="200000"/>
              </a:lnSpc>
              <a:spcBef>
                <a:spcPts val="0"/>
              </a:spcBef>
              <a:buNone/>
            </a:pPr>
            <a:r>
              <a:rPr lang="zh-CN" altLang="en-US" sz="2000" dirty="0" smtClean="0"/>
              <a:t>训练样本：实飞数据，根据</a:t>
            </a:r>
            <a:r>
              <a:rPr lang="en-US" altLang="zh-CN" sz="2000" dirty="0" smtClean="0"/>
              <a:t>PDOP</a:t>
            </a:r>
            <a:r>
              <a:rPr lang="zh-CN" altLang="en-US" sz="2000" dirty="0" smtClean="0"/>
              <a:t>给出的</a:t>
            </a:r>
            <a:r>
              <a:rPr lang="en-US" altLang="zh-CN" sz="2000" dirty="0" smtClean="0"/>
              <a:t>Y</a:t>
            </a:r>
            <a:r>
              <a:rPr lang="zh-CN" altLang="en-US" sz="2000" dirty="0" smtClean="0"/>
              <a:t>值，根据影像点、线、面、地形特征算出的</a:t>
            </a:r>
            <a:r>
              <a:rPr lang="en-US" altLang="zh-CN" sz="2000" dirty="0" smtClean="0"/>
              <a:t>X</a:t>
            </a:r>
            <a:r>
              <a:rPr lang="zh-CN" altLang="en-US" sz="2000" dirty="0" smtClean="0"/>
              <a:t>值。</a:t>
            </a:r>
            <a:endParaRPr lang="en-US" altLang="zh-CN" sz="2000" dirty="0" smtClean="0"/>
          </a:p>
          <a:p>
            <a:pPr marL="0" indent="0">
              <a:lnSpc>
                <a:spcPct val="200000"/>
              </a:lnSpc>
              <a:spcBef>
                <a:spcPts val="0"/>
              </a:spcBef>
              <a:buNone/>
            </a:pPr>
            <a:r>
              <a:rPr lang="zh-CN" altLang="en-US" sz="2000" dirty="0" smtClean="0"/>
              <a:t>困难：</a:t>
            </a:r>
            <a:endParaRPr lang="en-US" altLang="zh-CN" sz="2000" dirty="0" smtClean="0"/>
          </a:p>
          <a:p>
            <a:pPr marL="914400" lvl="1" indent="-457200">
              <a:lnSpc>
                <a:spcPct val="200000"/>
              </a:lnSpc>
              <a:spcBef>
                <a:spcPts val="0"/>
              </a:spcBef>
              <a:buFont typeface="+mj-lt"/>
              <a:buAutoNum type="arabicPeriod"/>
            </a:pPr>
            <a:r>
              <a:rPr lang="en-US" altLang="zh-CN" sz="1600" dirty="0" smtClean="0"/>
              <a:t>Y</a:t>
            </a:r>
            <a:r>
              <a:rPr lang="zh-CN" altLang="en-US" sz="1600" dirty="0" smtClean="0"/>
              <a:t>值不准，训练样本</a:t>
            </a:r>
            <a:r>
              <a:rPr lang="en-US" altLang="zh-CN" sz="1600" dirty="0" smtClean="0"/>
              <a:t>Label</a:t>
            </a:r>
            <a:r>
              <a:rPr lang="zh-CN" altLang="en-US" sz="1600" dirty="0" smtClean="0"/>
              <a:t>误差大。</a:t>
            </a:r>
            <a:endParaRPr lang="en-US" altLang="zh-CN" sz="1600" dirty="0" smtClean="0"/>
          </a:p>
          <a:p>
            <a:pPr marL="914400" lvl="1" indent="-457200">
              <a:lnSpc>
                <a:spcPct val="200000"/>
              </a:lnSpc>
              <a:spcBef>
                <a:spcPts val="0"/>
              </a:spcBef>
              <a:buFont typeface="+mj-lt"/>
              <a:buAutoNum type="arabicPeriod"/>
            </a:pPr>
            <a:r>
              <a:rPr lang="zh-CN" altLang="en-US" sz="1600" dirty="0" smtClean="0"/>
              <a:t>特征过多，影响精度需要约简。</a:t>
            </a:r>
            <a:endParaRPr lang="en-US" altLang="zh-CN" sz="1600" dirty="0" smtClean="0"/>
          </a:p>
          <a:p>
            <a:pPr marL="0" lvl="1" indent="0">
              <a:lnSpc>
                <a:spcPct val="200000"/>
              </a:lnSpc>
              <a:spcBef>
                <a:spcPts val="0"/>
              </a:spcBef>
              <a:buNone/>
            </a:pPr>
            <a:r>
              <a:rPr lang="zh-CN" altLang="en-US" sz="2000" dirty="0"/>
              <a:t>解决方案</a:t>
            </a:r>
            <a:r>
              <a:rPr lang="zh-CN" altLang="en-US" sz="2000" dirty="0" smtClean="0"/>
              <a:t>：</a:t>
            </a:r>
            <a:endParaRPr lang="en-US" altLang="zh-CN" sz="2000" dirty="0" smtClean="0"/>
          </a:p>
          <a:p>
            <a:pPr marL="914400" lvl="1" indent="-457200">
              <a:lnSpc>
                <a:spcPct val="200000"/>
              </a:lnSpc>
              <a:spcBef>
                <a:spcPts val="0"/>
              </a:spcBef>
              <a:buFont typeface="+mj-lt"/>
              <a:buAutoNum type="arabicPeriod"/>
            </a:pPr>
            <a:r>
              <a:rPr lang="en-US" altLang="zh-CN" sz="1600" dirty="0"/>
              <a:t>Y</a:t>
            </a:r>
            <a:r>
              <a:rPr lang="zh-CN" altLang="en-US" sz="1600" dirty="0"/>
              <a:t>值不准，训练样本</a:t>
            </a:r>
            <a:r>
              <a:rPr lang="en-US" altLang="zh-CN" sz="1600" dirty="0"/>
              <a:t>Label</a:t>
            </a:r>
            <a:r>
              <a:rPr lang="zh-CN" altLang="en-US" sz="1600" dirty="0"/>
              <a:t>误差</a:t>
            </a:r>
            <a:r>
              <a:rPr lang="zh-CN" altLang="en-US" sz="1600" dirty="0" smtClean="0"/>
              <a:t>大：利用上下行匹配结果作为</a:t>
            </a:r>
            <a:r>
              <a:rPr lang="en-US" altLang="zh-CN" sz="1600" dirty="0" smtClean="0"/>
              <a:t>Y</a:t>
            </a:r>
            <a:r>
              <a:rPr lang="zh-CN" altLang="en-US" sz="1600" dirty="0" smtClean="0"/>
              <a:t>值。</a:t>
            </a:r>
            <a:endParaRPr lang="en-US" altLang="zh-CN" sz="1600" dirty="0"/>
          </a:p>
          <a:p>
            <a:pPr marL="914400" lvl="1" indent="-457200">
              <a:lnSpc>
                <a:spcPct val="200000"/>
              </a:lnSpc>
              <a:spcBef>
                <a:spcPts val="0"/>
              </a:spcBef>
              <a:buFont typeface="+mj-lt"/>
              <a:buAutoNum type="arabicPeriod"/>
            </a:pPr>
            <a:r>
              <a:rPr lang="zh-CN" altLang="en-US" sz="1600" dirty="0"/>
              <a:t>特征过多，影响精度需要约</a:t>
            </a:r>
            <a:r>
              <a:rPr lang="zh-CN" altLang="en-US" sz="1600" dirty="0" smtClean="0"/>
              <a:t>简：利用</a:t>
            </a:r>
            <a:r>
              <a:rPr lang="en-US" altLang="zh-CN" sz="1600" dirty="0" smtClean="0"/>
              <a:t>Filter-Wrapper</a:t>
            </a:r>
            <a:r>
              <a:rPr lang="zh-CN" altLang="en-US" sz="1600" dirty="0" smtClean="0"/>
              <a:t>方式进行特征筛选。</a:t>
            </a:r>
            <a:endParaRPr lang="en-US" altLang="zh-CN" sz="1600" dirty="0"/>
          </a:p>
          <a:p>
            <a:pPr marL="0" lvl="1" indent="0">
              <a:lnSpc>
                <a:spcPct val="200000"/>
              </a:lnSpc>
              <a:spcBef>
                <a:spcPts val="0"/>
              </a:spcBef>
              <a:buNone/>
            </a:pPr>
            <a:endParaRPr lang="en-US" altLang="zh-CN" sz="2000"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23</a:t>
            </a:fld>
            <a:endParaRPr lang="zh-CN" altLang="en-US"/>
          </a:p>
        </p:txBody>
      </p:sp>
    </p:spTree>
    <p:extLst>
      <p:ext uri="{BB962C8B-B14F-4D97-AF65-F5344CB8AC3E}">
        <p14:creationId xmlns:p14="http://schemas.microsoft.com/office/powerpoint/2010/main" val="363887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smtClean="0"/>
              <a:t>实际问题（</a:t>
            </a:r>
            <a:r>
              <a:rPr lang="en-US" altLang="zh-CN" dirty="0" smtClean="0"/>
              <a:t>1</a:t>
            </a:r>
            <a:r>
              <a:rPr lang="zh-CN" altLang="en-US" dirty="0" smtClean="0"/>
              <a:t>）：基于</a:t>
            </a:r>
            <a:r>
              <a:rPr lang="en-US" altLang="zh-CN" dirty="0" smtClean="0"/>
              <a:t>SVM</a:t>
            </a:r>
            <a:r>
              <a:rPr lang="zh-CN" altLang="en-US" dirty="0" smtClean="0"/>
              <a:t>的适配性评估</a:t>
            </a:r>
            <a:endParaRPr lang="zh-CN" altLang="en-US" dirty="0"/>
          </a:p>
        </p:txBody>
      </p:sp>
      <p:sp>
        <p:nvSpPr>
          <p:cNvPr id="3" name="内容占位符 2"/>
          <p:cNvSpPr>
            <a:spLocks noGrp="1"/>
          </p:cNvSpPr>
          <p:nvPr>
            <p:ph idx="1"/>
          </p:nvPr>
        </p:nvSpPr>
        <p:spPr>
          <a:xfrm>
            <a:off x="508747" y="1223683"/>
            <a:ext cx="11066930" cy="5513294"/>
          </a:xfrm>
        </p:spPr>
        <p:txBody>
          <a:bodyPr>
            <a:normAutofit/>
          </a:bodyPr>
          <a:lstStyle/>
          <a:p>
            <a:pPr marL="0" indent="0">
              <a:lnSpc>
                <a:spcPct val="150000"/>
              </a:lnSpc>
              <a:buNone/>
            </a:pPr>
            <a:r>
              <a:rPr lang="zh-CN" altLang="en-US" sz="2000" b="1" dirty="0" smtClean="0">
                <a:solidFill>
                  <a:srgbClr val="7030A0"/>
                </a:solidFill>
                <a:latin typeface="微软雅黑" charset="0"/>
                <a:ea typeface="微软雅黑" charset="0"/>
              </a:rPr>
              <a:t>初始特征</a:t>
            </a:r>
            <a:endParaRPr lang="en-US" altLang="zh-CN" sz="2000" b="1" dirty="0" smtClean="0">
              <a:solidFill>
                <a:srgbClr val="7030A0"/>
              </a:solidFill>
              <a:latin typeface="微软雅黑" charset="0"/>
              <a:ea typeface="微软雅黑" charset="0"/>
            </a:endParaRPr>
          </a:p>
          <a:p>
            <a:pPr>
              <a:lnSpc>
                <a:spcPct val="150000"/>
              </a:lnSpc>
            </a:pPr>
            <a:r>
              <a:rPr lang="zh-CN" altLang="en-US" sz="2000" b="1" dirty="0" smtClean="0">
                <a:solidFill>
                  <a:srgbClr val="7030A0"/>
                </a:solidFill>
                <a:latin typeface="微软雅黑" charset="0"/>
                <a:ea typeface="微软雅黑" charset="0"/>
              </a:rPr>
              <a:t>点</a:t>
            </a:r>
            <a:r>
              <a:rPr lang="zh-CN" altLang="en-US" sz="2000" b="1" dirty="0">
                <a:solidFill>
                  <a:srgbClr val="7030A0"/>
                </a:solidFill>
                <a:latin typeface="微软雅黑" charset="0"/>
                <a:ea typeface="微软雅黑" charset="0"/>
              </a:rPr>
              <a:t>特征：</a:t>
            </a:r>
            <a:r>
              <a:rPr lang="en-US" altLang="zh-CN" sz="2000" b="1" dirty="0">
                <a:solidFill>
                  <a:srgbClr val="7030A0"/>
                </a:solidFill>
                <a:latin typeface="微软雅黑" charset="0"/>
                <a:ea typeface="微软雅黑" charset="0"/>
              </a:rPr>
              <a:t>6</a:t>
            </a:r>
            <a:r>
              <a:rPr lang="zh-CN" altLang="en-US" sz="2000" b="1" dirty="0">
                <a:solidFill>
                  <a:srgbClr val="7030A0"/>
                </a:solidFill>
                <a:latin typeface="微软雅黑" charset="0"/>
                <a:ea typeface="微软雅黑" charset="0"/>
              </a:rPr>
              <a:t>个尺度的</a:t>
            </a:r>
            <a:r>
              <a:rPr lang="en-US" altLang="zh-CN" sz="2000" b="1" dirty="0" err="1">
                <a:solidFill>
                  <a:srgbClr val="7030A0"/>
                </a:solidFill>
                <a:latin typeface="微软雅黑" charset="0"/>
                <a:ea typeface="微软雅黑" charset="0"/>
              </a:rPr>
              <a:t>Horris</a:t>
            </a:r>
            <a:r>
              <a:rPr lang="zh-CN" altLang="en-US" sz="2000" b="1" dirty="0">
                <a:solidFill>
                  <a:srgbClr val="7030A0"/>
                </a:solidFill>
                <a:latin typeface="微软雅黑" charset="0"/>
                <a:ea typeface="微软雅黑" charset="0"/>
              </a:rPr>
              <a:t>角点特征</a:t>
            </a:r>
            <a:endParaRPr lang="en-US" altLang="zh-CN" sz="2000" b="1" dirty="0">
              <a:solidFill>
                <a:srgbClr val="7030A0"/>
              </a:solidFill>
              <a:latin typeface="微软雅黑" charset="0"/>
              <a:ea typeface="微软雅黑" charset="0"/>
            </a:endParaRPr>
          </a:p>
          <a:p>
            <a:pPr>
              <a:lnSpc>
                <a:spcPct val="150000"/>
              </a:lnSpc>
            </a:pPr>
            <a:r>
              <a:rPr lang="zh-CN" altLang="en-US" sz="2000" b="1" dirty="0">
                <a:solidFill>
                  <a:schemeClr val="bg2">
                    <a:lumMod val="25000"/>
                  </a:schemeClr>
                </a:solidFill>
                <a:latin typeface="微软雅黑" charset="0"/>
                <a:ea typeface="微软雅黑" charset="0"/>
              </a:rPr>
              <a:t>线特征：</a:t>
            </a:r>
            <a:r>
              <a:rPr lang="en-US" altLang="zh-CN" sz="2000" b="1" dirty="0">
                <a:solidFill>
                  <a:schemeClr val="bg2">
                    <a:lumMod val="25000"/>
                  </a:schemeClr>
                </a:solidFill>
                <a:latin typeface="微软雅黑" charset="0"/>
                <a:ea typeface="微软雅黑" charset="0"/>
              </a:rPr>
              <a:t>Canny</a:t>
            </a:r>
            <a:r>
              <a:rPr lang="zh-CN" altLang="en-US" sz="2000" b="1" dirty="0">
                <a:solidFill>
                  <a:schemeClr val="bg2">
                    <a:lumMod val="25000"/>
                  </a:schemeClr>
                </a:solidFill>
                <a:latin typeface="微软雅黑" charset="0"/>
                <a:ea typeface="微软雅黑" charset="0"/>
              </a:rPr>
              <a:t>边缘特征、</a:t>
            </a:r>
            <a:r>
              <a:rPr lang="en-US" altLang="zh-CN" sz="2000" b="1" dirty="0">
                <a:solidFill>
                  <a:schemeClr val="bg2">
                    <a:lumMod val="25000"/>
                  </a:schemeClr>
                </a:solidFill>
                <a:latin typeface="微软雅黑" charset="0"/>
                <a:ea typeface="微软雅黑" charset="0"/>
              </a:rPr>
              <a:t>Sobel</a:t>
            </a:r>
            <a:r>
              <a:rPr lang="zh-CN" altLang="en-US" sz="2000" b="1" dirty="0">
                <a:solidFill>
                  <a:schemeClr val="bg2">
                    <a:lumMod val="25000"/>
                  </a:schemeClr>
                </a:solidFill>
                <a:latin typeface="微软雅黑" charset="0"/>
                <a:ea typeface="微软雅黑" charset="0"/>
              </a:rPr>
              <a:t>边缘特征</a:t>
            </a:r>
            <a:endParaRPr lang="en-US" altLang="zh-CN" sz="2000" b="1" dirty="0">
              <a:solidFill>
                <a:schemeClr val="bg2">
                  <a:lumMod val="25000"/>
                </a:schemeClr>
              </a:solidFill>
              <a:latin typeface="微软雅黑" charset="0"/>
              <a:ea typeface="微软雅黑" charset="0"/>
            </a:endParaRPr>
          </a:p>
          <a:p>
            <a:pPr>
              <a:lnSpc>
                <a:spcPct val="150000"/>
              </a:lnSpc>
            </a:pPr>
            <a:r>
              <a:rPr lang="zh-CN" altLang="en-US" sz="2000" b="1" dirty="0">
                <a:solidFill>
                  <a:schemeClr val="accent5">
                    <a:lumMod val="75000"/>
                  </a:schemeClr>
                </a:solidFill>
                <a:latin typeface="微软雅黑" charset="0"/>
                <a:ea typeface="微软雅黑" charset="0"/>
              </a:rPr>
              <a:t>面特征：</a:t>
            </a:r>
            <a:r>
              <a:rPr lang="en-US" altLang="zh-CN" sz="2000" b="1" dirty="0">
                <a:solidFill>
                  <a:schemeClr val="accent5">
                    <a:lumMod val="75000"/>
                  </a:schemeClr>
                </a:solidFill>
                <a:latin typeface="微软雅黑" charset="0"/>
                <a:ea typeface="微软雅黑" charset="0"/>
              </a:rPr>
              <a:t>OTSU</a:t>
            </a:r>
            <a:r>
              <a:rPr lang="zh-CN" altLang="en-US" sz="2000" b="1" dirty="0">
                <a:solidFill>
                  <a:schemeClr val="accent5">
                    <a:lumMod val="75000"/>
                  </a:schemeClr>
                </a:solidFill>
                <a:latin typeface="微软雅黑" charset="0"/>
                <a:ea typeface="微软雅黑" charset="0"/>
              </a:rPr>
              <a:t>面密度特征、均值矩阵方差</a:t>
            </a:r>
            <a:endParaRPr lang="en-US" altLang="zh-CN" sz="2000" b="1" dirty="0">
              <a:solidFill>
                <a:schemeClr val="accent5">
                  <a:lumMod val="75000"/>
                </a:schemeClr>
              </a:solidFill>
              <a:latin typeface="微软雅黑" charset="0"/>
              <a:ea typeface="微软雅黑" charset="0"/>
            </a:endParaRPr>
          </a:p>
          <a:p>
            <a:pPr>
              <a:lnSpc>
                <a:spcPct val="150000"/>
              </a:lnSpc>
            </a:pPr>
            <a:r>
              <a:rPr lang="en-US" altLang="zh-CN" sz="2000" b="1" dirty="0">
                <a:solidFill>
                  <a:srgbClr val="00B050"/>
                </a:solidFill>
                <a:latin typeface="微软雅黑" charset="0"/>
                <a:ea typeface="微软雅黑" charset="0"/>
              </a:rPr>
              <a:t>DEM</a:t>
            </a:r>
            <a:r>
              <a:rPr lang="zh-CN" altLang="en-US" sz="2000" b="1" dirty="0">
                <a:solidFill>
                  <a:srgbClr val="00B050"/>
                </a:solidFill>
                <a:latin typeface="微软雅黑" charset="0"/>
                <a:ea typeface="微软雅黑" charset="0"/>
              </a:rPr>
              <a:t>地形特征：</a:t>
            </a:r>
            <a:r>
              <a:rPr lang="en-US" altLang="zh-CN" sz="2000" b="1" dirty="0">
                <a:solidFill>
                  <a:srgbClr val="00B050"/>
                </a:solidFill>
                <a:latin typeface="微软雅黑" charset="0"/>
                <a:ea typeface="微软雅黑" charset="0"/>
              </a:rPr>
              <a:t>DEM</a:t>
            </a:r>
            <a:r>
              <a:rPr lang="zh-CN" altLang="en-US" sz="2000" b="1" dirty="0">
                <a:solidFill>
                  <a:srgbClr val="00B050"/>
                </a:solidFill>
                <a:latin typeface="微软雅黑" charset="0"/>
                <a:ea typeface="微软雅黑" charset="0"/>
              </a:rPr>
              <a:t>方差、</a:t>
            </a:r>
            <a:r>
              <a:rPr lang="en-US" altLang="zh-CN" sz="2000" b="1" dirty="0">
                <a:solidFill>
                  <a:srgbClr val="00B050"/>
                </a:solidFill>
                <a:latin typeface="微软雅黑" charset="0"/>
                <a:ea typeface="微软雅黑" charset="0"/>
              </a:rPr>
              <a:t>DEM</a:t>
            </a:r>
            <a:r>
              <a:rPr lang="zh-CN" altLang="en-US" sz="2000" b="1" dirty="0" smtClean="0">
                <a:solidFill>
                  <a:srgbClr val="00B050"/>
                </a:solidFill>
                <a:latin typeface="微软雅黑" charset="0"/>
                <a:ea typeface="微软雅黑" charset="0"/>
              </a:rPr>
              <a:t>极差</a:t>
            </a:r>
            <a:endParaRPr lang="en-US" altLang="zh-CN" sz="2000" b="1" dirty="0" smtClean="0">
              <a:solidFill>
                <a:srgbClr val="00B050"/>
              </a:solidFill>
              <a:latin typeface="微软雅黑" charset="0"/>
              <a:ea typeface="微软雅黑" charset="0"/>
            </a:endParaRPr>
          </a:p>
          <a:p>
            <a:pPr>
              <a:lnSpc>
                <a:spcPct val="150000"/>
              </a:lnSpc>
            </a:pPr>
            <a:endParaRPr lang="en-US" altLang="zh-CN" sz="1400" b="1" dirty="0">
              <a:solidFill>
                <a:srgbClr val="00B050"/>
              </a:solidFill>
              <a:latin typeface="微软雅黑" charset="0"/>
              <a:ea typeface="微软雅黑" charset="0"/>
            </a:endParaRPr>
          </a:p>
          <a:p>
            <a:pPr>
              <a:lnSpc>
                <a:spcPct val="150000"/>
              </a:lnSpc>
            </a:pPr>
            <a:endParaRPr lang="zh-CN" altLang="en-US" sz="1400" b="1" dirty="0">
              <a:solidFill>
                <a:schemeClr val="accent3">
                  <a:lumMod val="75000"/>
                  <a:lumOff val="25000"/>
                </a:schemeClr>
              </a:solidFill>
              <a:latin typeface="微软雅黑" charset="0"/>
              <a:ea typeface="微软雅黑" charset="0"/>
            </a:endParaRPr>
          </a:p>
          <a:p>
            <a:pPr marL="0" lvl="1" indent="0">
              <a:lnSpc>
                <a:spcPct val="200000"/>
              </a:lnSpc>
              <a:spcBef>
                <a:spcPts val="0"/>
              </a:spcBef>
              <a:buNone/>
            </a:pPr>
            <a:endParaRPr lang="en-US" altLang="zh-CN" sz="1400"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24</a:t>
            </a:fld>
            <a:endParaRPr lang="zh-CN" altLang="en-US"/>
          </a:p>
        </p:txBody>
      </p:sp>
    </p:spTree>
    <p:extLst>
      <p:ext uri="{BB962C8B-B14F-4D97-AF65-F5344CB8AC3E}">
        <p14:creationId xmlns:p14="http://schemas.microsoft.com/office/powerpoint/2010/main" val="3942303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smtClean="0"/>
              <a:t>实际问题（</a:t>
            </a:r>
            <a:r>
              <a:rPr lang="en-US" altLang="zh-CN" dirty="0" smtClean="0"/>
              <a:t>1</a:t>
            </a:r>
            <a:r>
              <a:rPr lang="zh-CN" altLang="en-US" dirty="0" smtClean="0"/>
              <a:t>）：基于</a:t>
            </a:r>
            <a:r>
              <a:rPr lang="en-US" altLang="zh-CN" dirty="0" smtClean="0"/>
              <a:t>SVM</a:t>
            </a:r>
            <a:r>
              <a:rPr lang="zh-CN" altLang="en-US" dirty="0" smtClean="0"/>
              <a:t>的适配性评估</a:t>
            </a:r>
            <a:endParaRPr lang="zh-CN" altLang="en-US"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25</a:t>
            </a:fld>
            <a:endParaRPr lang="zh-CN" altLang="en-US"/>
          </a:p>
        </p:txBody>
      </p:sp>
      <p:grpSp>
        <p:nvGrpSpPr>
          <p:cNvPr id="6" name="画布 61"/>
          <p:cNvGrpSpPr/>
          <p:nvPr/>
        </p:nvGrpSpPr>
        <p:grpSpPr>
          <a:xfrm>
            <a:off x="266851" y="1502430"/>
            <a:ext cx="11550722" cy="6750493"/>
            <a:chOff x="266700" y="152400"/>
            <a:chExt cx="7058025" cy="5495925"/>
          </a:xfrm>
        </p:grpSpPr>
        <p:sp>
          <p:nvSpPr>
            <p:cNvPr id="7" name="矩形 6"/>
            <p:cNvSpPr/>
            <p:nvPr/>
          </p:nvSpPr>
          <p:spPr>
            <a:xfrm>
              <a:off x="266700" y="1685925"/>
              <a:ext cx="7058025" cy="3962400"/>
            </a:xfrm>
            <a:prstGeom prst="rect">
              <a:avLst/>
            </a:prstGeom>
          </p:spPr>
        </p:sp>
        <p:sp>
          <p:nvSpPr>
            <p:cNvPr id="9" name="文本框 17"/>
            <p:cNvSpPr txBox="1"/>
            <p:nvPr/>
          </p:nvSpPr>
          <p:spPr>
            <a:xfrm>
              <a:off x="742686" y="253549"/>
              <a:ext cx="1209675" cy="3619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indent="394970" algn="just">
                <a:lnSpc>
                  <a:spcPts val="1800"/>
                </a:lnSpc>
              </a:pPr>
              <a:r>
                <a:rPr lang="en-US" b="1" dirty="0">
                  <a:solidFill>
                    <a:srgbClr val="0D0D0D"/>
                  </a:solidFill>
                  <a:latin typeface="Times New Roman"/>
                  <a:cs typeface="宋体"/>
                </a:rPr>
                <a:t>Filter</a:t>
              </a:r>
              <a:r>
                <a:rPr lang="zh-CN" b="1" dirty="0">
                  <a:solidFill>
                    <a:srgbClr val="0D0D0D"/>
                  </a:solidFill>
                  <a:latin typeface="Times New Roman"/>
                  <a:cs typeface="宋体"/>
                </a:rPr>
                <a:t>部分</a:t>
              </a:r>
            </a:p>
            <a:p>
              <a:pPr indent="266700"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p:txBody>
        </p:sp>
        <p:sp>
          <p:nvSpPr>
            <p:cNvPr id="10" name="圆角矩形 9"/>
            <p:cNvSpPr/>
            <p:nvPr/>
          </p:nvSpPr>
          <p:spPr>
            <a:xfrm>
              <a:off x="1009650" y="627380"/>
              <a:ext cx="1584000" cy="900000"/>
            </a:xfrm>
            <a:prstGeom prst="roundRect">
              <a:avLst/>
            </a:prstGeom>
            <a:solidFill>
              <a:sysClr val="window" lastClr="FFFFFF"/>
            </a:solidFill>
            <a:ln w="25400" cap="flat" cmpd="sng" algn="ctr">
              <a:solidFill>
                <a:srgbClr val="4F81BD"/>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50000"/>
                </a:lnSpc>
                <a:spcAft>
                  <a:spcPts val="0"/>
                </a:spcAft>
              </a:pPr>
              <a:r>
                <a:rPr lang="zh-CN" sz="1600" b="1" kern="100" dirty="0">
                  <a:effectLst/>
                  <a:latin typeface="Calibri"/>
                  <a:ea typeface="宋体"/>
                  <a:cs typeface="Times New Roman"/>
                </a:rPr>
                <a:t>计算各维度特征</a:t>
              </a:r>
              <a:r>
                <a:rPr lang="zh-CN" sz="1600" b="1" kern="100" dirty="0" smtClean="0">
                  <a:effectLst/>
                  <a:latin typeface="Calibri"/>
                  <a:ea typeface="宋体"/>
                  <a:cs typeface="Times New Roman"/>
                </a:rPr>
                <a:t>的</a:t>
              </a:r>
              <a:endParaRPr lang="en-US" altLang="zh-CN" sz="1600" b="1" kern="100" dirty="0" smtClean="0">
                <a:effectLst/>
                <a:latin typeface="Calibri"/>
                <a:ea typeface="宋体"/>
                <a:cs typeface="Times New Roman"/>
              </a:endParaRPr>
            </a:p>
            <a:p>
              <a:pPr algn="just">
                <a:lnSpc>
                  <a:spcPct val="150000"/>
                </a:lnSpc>
                <a:spcAft>
                  <a:spcPts val="0"/>
                </a:spcAft>
              </a:pPr>
              <a:r>
                <a:rPr lang="en-US" sz="1600" b="1" kern="100" dirty="0" smtClean="0">
                  <a:solidFill>
                    <a:srgbClr val="C00000"/>
                  </a:solidFill>
                  <a:effectLst/>
                  <a:latin typeface="Calibri"/>
                  <a:ea typeface="宋体"/>
                  <a:cs typeface="Times New Roman"/>
                </a:rPr>
                <a:t>D-Score</a:t>
              </a:r>
              <a:r>
                <a:rPr lang="zh-CN" sz="1600" b="1" kern="100" dirty="0" smtClean="0">
                  <a:solidFill>
                    <a:srgbClr val="C00000"/>
                  </a:solidFill>
                  <a:effectLst/>
                  <a:latin typeface="Calibri"/>
                  <a:ea typeface="宋体"/>
                  <a:cs typeface="Times New Roman"/>
                </a:rPr>
                <a:t>值</a:t>
              </a:r>
              <a:endParaRPr lang="zh-CN" sz="1200" kern="100" dirty="0">
                <a:effectLst/>
                <a:latin typeface="Calibri"/>
                <a:ea typeface="宋体"/>
                <a:cs typeface="Times New Roman"/>
              </a:endParaRPr>
            </a:p>
          </p:txBody>
        </p:sp>
        <p:sp>
          <p:nvSpPr>
            <p:cNvPr id="11" name="圆角矩形 10"/>
            <p:cNvSpPr/>
            <p:nvPr/>
          </p:nvSpPr>
          <p:spPr>
            <a:xfrm>
              <a:off x="3264812" y="627380"/>
              <a:ext cx="1260000" cy="900000"/>
            </a:xfrm>
            <a:prstGeom prst="roundRect">
              <a:avLst/>
            </a:prstGeom>
            <a:solidFill>
              <a:sysClr val="window" lastClr="FFFFFF"/>
            </a:solidFill>
            <a:ln w="25400" cap="flat" cmpd="sng" algn="ctr">
              <a:solidFill>
                <a:srgbClr val="4F81BD"/>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zh-CN" b="1" kern="100" dirty="0">
                  <a:effectLst/>
                  <a:latin typeface="Calibri"/>
                  <a:ea typeface="宋体"/>
                  <a:cs typeface="Times New Roman"/>
                </a:rPr>
                <a:t>根据</a:t>
              </a:r>
              <a:r>
                <a:rPr lang="zh-CN" b="1" kern="100" dirty="0">
                  <a:latin typeface="Calibri"/>
                  <a:ea typeface="宋体"/>
                  <a:cs typeface="Times New Roman"/>
                </a:rPr>
                <a:t>搜索策略</a:t>
              </a:r>
              <a:r>
                <a:rPr lang="zh-CN" b="1" kern="100" dirty="0">
                  <a:effectLst/>
                  <a:latin typeface="Calibri"/>
                  <a:ea typeface="宋体"/>
                  <a:cs typeface="Times New Roman"/>
                </a:rPr>
                <a:t>选择特征</a:t>
              </a:r>
              <a:endParaRPr lang="zh-CN" sz="1400" kern="100" dirty="0">
                <a:effectLst/>
                <a:latin typeface="Calibri"/>
                <a:ea typeface="宋体"/>
                <a:cs typeface="Times New Roman"/>
              </a:endParaRPr>
            </a:p>
          </p:txBody>
        </p:sp>
        <p:sp>
          <p:nvSpPr>
            <p:cNvPr id="12" name="圆角矩形 11"/>
            <p:cNvSpPr/>
            <p:nvPr/>
          </p:nvSpPr>
          <p:spPr>
            <a:xfrm>
              <a:off x="4808172" y="614362"/>
              <a:ext cx="1260000" cy="900000"/>
            </a:xfrm>
            <a:prstGeom prst="roundRect">
              <a:avLst/>
            </a:prstGeom>
            <a:solidFill>
              <a:sysClr val="window" lastClr="FFFFFF"/>
            </a:solidFill>
            <a:ln w="25400" cap="flat" cmpd="sng" algn="ctr">
              <a:solidFill>
                <a:srgbClr val="4F81BD"/>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50000"/>
                </a:lnSpc>
                <a:spcAft>
                  <a:spcPts val="0"/>
                </a:spcAft>
              </a:pPr>
              <a:r>
                <a:rPr lang="zh-CN" sz="1600" b="1" kern="100" dirty="0">
                  <a:effectLst/>
                  <a:latin typeface="Calibri"/>
                  <a:ea typeface="宋体"/>
                  <a:cs typeface="Times New Roman"/>
                </a:rPr>
                <a:t>用当前特征子集构造</a:t>
              </a:r>
              <a:r>
                <a:rPr lang="zh-CN" sz="1600" b="1" kern="100" dirty="0" smtClean="0">
                  <a:effectLst/>
                  <a:latin typeface="Calibri"/>
                  <a:ea typeface="宋体"/>
                  <a:cs typeface="Times New Roman"/>
                </a:rPr>
                <a:t>临时</a:t>
              </a:r>
              <a:r>
                <a:rPr lang="en-US" altLang="zh-CN" sz="1600" b="1" kern="100" dirty="0">
                  <a:solidFill>
                    <a:srgbClr val="C00000"/>
                  </a:solidFill>
                  <a:latin typeface="Calibri"/>
                  <a:ea typeface="宋体"/>
                  <a:cs typeface="Times New Roman"/>
                </a:rPr>
                <a:t>SVM</a:t>
              </a:r>
              <a:r>
                <a:rPr lang="zh-CN" sz="1600" b="1" kern="100" dirty="0" smtClean="0">
                  <a:effectLst/>
                  <a:latin typeface="Calibri"/>
                  <a:ea typeface="宋体"/>
                  <a:cs typeface="Times New Roman"/>
                </a:rPr>
                <a:t>分类器</a:t>
              </a:r>
              <a:endParaRPr lang="zh-CN" sz="1200" kern="100" dirty="0">
                <a:effectLst/>
                <a:latin typeface="Calibri"/>
                <a:ea typeface="宋体"/>
                <a:cs typeface="Times New Roman"/>
              </a:endParaRPr>
            </a:p>
          </p:txBody>
        </p:sp>
        <p:sp>
          <p:nvSpPr>
            <p:cNvPr id="13" name="圆角矩形 12"/>
            <p:cNvSpPr/>
            <p:nvPr/>
          </p:nvSpPr>
          <p:spPr>
            <a:xfrm>
              <a:off x="4792704" y="1885810"/>
              <a:ext cx="1260000" cy="900000"/>
            </a:xfrm>
            <a:prstGeom prst="roundRect">
              <a:avLst/>
            </a:prstGeom>
            <a:solidFill>
              <a:sysClr val="window" lastClr="FFFFFF"/>
            </a:solidFill>
            <a:ln w="25400" cap="flat" cmpd="sng" algn="ctr">
              <a:solidFill>
                <a:srgbClr val="4F81BD"/>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50000"/>
                </a:lnSpc>
                <a:spcAft>
                  <a:spcPts val="0"/>
                </a:spcAft>
              </a:pPr>
              <a:r>
                <a:rPr lang="zh-CN" sz="1600" b="1" kern="100" dirty="0">
                  <a:effectLst/>
                  <a:latin typeface="Calibri"/>
                  <a:ea typeface="宋体"/>
                  <a:cs typeface="Times New Roman"/>
                </a:rPr>
                <a:t>在测试集上对临时</a:t>
              </a:r>
              <a:r>
                <a:rPr lang="en-US" sz="1600" b="1" kern="100" dirty="0">
                  <a:effectLst/>
                  <a:latin typeface="Calibri"/>
                  <a:ea typeface="宋体"/>
                  <a:cs typeface="Times New Roman"/>
                </a:rPr>
                <a:t>SVM</a:t>
              </a:r>
              <a:r>
                <a:rPr lang="zh-CN" sz="1600" b="1" kern="100" dirty="0">
                  <a:effectLst/>
                  <a:latin typeface="Calibri"/>
                  <a:ea typeface="宋体"/>
                  <a:cs typeface="Times New Roman"/>
                </a:rPr>
                <a:t>分类器作分类表现评价</a:t>
              </a:r>
              <a:endParaRPr lang="zh-CN" sz="1200" kern="100" dirty="0">
                <a:effectLst/>
                <a:latin typeface="Calibri"/>
                <a:ea typeface="宋体"/>
                <a:cs typeface="Times New Roman"/>
              </a:endParaRPr>
            </a:p>
          </p:txBody>
        </p:sp>
        <p:sp>
          <p:nvSpPr>
            <p:cNvPr id="14" name="流程图: 决策 13"/>
            <p:cNvSpPr/>
            <p:nvPr/>
          </p:nvSpPr>
          <p:spPr>
            <a:xfrm>
              <a:off x="3155974" y="1849810"/>
              <a:ext cx="1405370" cy="936000"/>
            </a:xfrm>
            <a:prstGeom prst="flowChartDecision">
              <a:avLst/>
            </a:prstGeom>
            <a:solidFill>
              <a:sysClr val="window" lastClr="FFFFFF"/>
            </a:solidFill>
            <a:ln w="25400" cap="flat" cmpd="sng" algn="ctr">
              <a:solidFill>
                <a:srgbClr val="4F81BD"/>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b="1" kern="100" dirty="0">
                  <a:effectLst/>
                  <a:latin typeface="Calibri"/>
                  <a:ea typeface="宋体"/>
                  <a:cs typeface="Times New Roman"/>
                </a:rPr>
                <a:t>满足停止条件</a:t>
              </a:r>
              <a:endParaRPr lang="zh-CN" kern="100" dirty="0">
                <a:effectLst/>
                <a:latin typeface="Calibri"/>
                <a:ea typeface="宋体"/>
                <a:cs typeface="Times New Roman"/>
              </a:endParaRPr>
            </a:p>
          </p:txBody>
        </p:sp>
        <p:sp>
          <p:nvSpPr>
            <p:cNvPr id="15" name="文本框 5"/>
            <p:cNvSpPr txBox="1"/>
            <p:nvPr/>
          </p:nvSpPr>
          <p:spPr>
            <a:xfrm>
              <a:off x="2949148" y="270059"/>
              <a:ext cx="1820250" cy="370499"/>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indent="394970" algn="just">
                <a:lnSpc>
                  <a:spcPts val="1800"/>
                </a:lnSpc>
                <a:spcAft>
                  <a:spcPts val="0"/>
                </a:spcAft>
              </a:pPr>
              <a:r>
                <a:rPr lang="en-US" b="1" dirty="0">
                  <a:solidFill>
                    <a:srgbClr val="0D0D0D"/>
                  </a:solidFill>
                  <a:effectLst/>
                  <a:latin typeface="Times New Roman"/>
                  <a:cs typeface="宋体"/>
                </a:rPr>
                <a:t>Wrapper</a:t>
              </a:r>
              <a:r>
                <a:rPr lang="zh-CN" b="1" dirty="0">
                  <a:solidFill>
                    <a:srgbClr val="0D0D0D"/>
                  </a:solidFill>
                  <a:effectLst/>
                  <a:latin typeface="Times New Roman"/>
                  <a:cs typeface="Times New Roman"/>
                </a:rPr>
                <a:t>部分</a:t>
              </a:r>
              <a:endParaRPr lang="zh-CN" sz="1600" dirty="0">
                <a:effectLst/>
                <a:latin typeface="宋体"/>
                <a:cs typeface="宋体"/>
              </a:endParaRPr>
            </a:p>
            <a:p>
              <a:pPr indent="266700" algn="just">
                <a:lnSpc>
                  <a:spcPts val="1800"/>
                </a:lnSpc>
                <a:spcAft>
                  <a:spcPts val="0"/>
                </a:spcAft>
              </a:pPr>
              <a:r>
                <a:rPr lang="en-US" sz="1050" dirty="0">
                  <a:effectLst/>
                  <a:latin typeface="Times New Roman"/>
                  <a:cs typeface="宋体"/>
                </a:rPr>
                <a:t> </a:t>
              </a:r>
              <a:endParaRPr lang="zh-CN" sz="1200" dirty="0">
                <a:effectLst/>
                <a:latin typeface="宋体"/>
                <a:cs typeface="宋体"/>
              </a:endParaRPr>
            </a:p>
          </p:txBody>
        </p:sp>
        <p:sp>
          <p:nvSpPr>
            <p:cNvPr id="16" name="文本框 5"/>
            <p:cNvSpPr txBox="1"/>
            <p:nvPr/>
          </p:nvSpPr>
          <p:spPr>
            <a:xfrm>
              <a:off x="2897808" y="3338161"/>
              <a:ext cx="2019935" cy="37020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indent="394970" algn="just">
                <a:lnSpc>
                  <a:spcPts val="1800"/>
                </a:lnSpc>
                <a:spcAft>
                  <a:spcPts val="0"/>
                </a:spcAft>
              </a:pPr>
              <a:r>
                <a:rPr lang="zh-CN" b="1" dirty="0">
                  <a:solidFill>
                    <a:srgbClr val="0D0D0D"/>
                  </a:solidFill>
                  <a:effectLst/>
                  <a:latin typeface="Times New Roman"/>
                  <a:cs typeface="宋体"/>
                </a:rPr>
                <a:t>输出</a:t>
              </a:r>
              <a:r>
                <a:rPr lang="zh-CN" b="1" dirty="0" smtClean="0">
                  <a:solidFill>
                    <a:srgbClr val="0D0D0D"/>
                  </a:solidFill>
                  <a:effectLst/>
                  <a:latin typeface="Times New Roman"/>
                  <a:cs typeface="宋体"/>
                </a:rPr>
                <a:t>：选</a:t>
              </a:r>
              <a:r>
                <a:rPr lang="zh-CN" altLang="en-US" b="1" dirty="0" smtClean="0">
                  <a:solidFill>
                    <a:srgbClr val="0D0D0D"/>
                  </a:solidFill>
                  <a:effectLst/>
                  <a:latin typeface="Times New Roman"/>
                  <a:cs typeface="宋体"/>
                </a:rPr>
                <a:t>出</a:t>
              </a:r>
              <a:r>
                <a:rPr lang="zh-CN" b="1" dirty="0" smtClean="0">
                  <a:solidFill>
                    <a:srgbClr val="0D0D0D"/>
                  </a:solidFill>
                  <a:effectLst/>
                  <a:latin typeface="Times New Roman"/>
                  <a:cs typeface="宋体"/>
                </a:rPr>
                <a:t>特征</a:t>
              </a:r>
              <a:r>
                <a:rPr lang="zh-CN" altLang="en-US" b="1" dirty="0" smtClean="0">
                  <a:solidFill>
                    <a:srgbClr val="0D0D0D"/>
                  </a:solidFill>
                  <a:effectLst/>
                  <a:latin typeface="Times New Roman"/>
                  <a:cs typeface="宋体"/>
                </a:rPr>
                <a:t>集合</a:t>
              </a:r>
              <a:endParaRPr lang="zh-CN" sz="1600" dirty="0">
                <a:effectLst/>
                <a:latin typeface="宋体"/>
                <a:cs typeface="宋体"/>
              </a:endParaRPr>
            </a:p>
            <a:p>
              <a:pPr indent="266700" algn="just">
                <a:lnSpc>
                  <a:spcPts val="1800"/>
                </a:lnSpc>
                <a:spcAft>
                  <a:spcPts val="0"/>
                </a:spcAft>
              </a:pPr>
              <a:r>
                <a:rPr lang="en-US" sz="1050" dirty="0">
                  <a:effectLst/>
                  <a:latin typeface="Times New Roman"/>
                  <a:cs typeface="宋体"/>
                </a:rPr>
                <a:t> </a:t>
              </a:r>
              <a:endParaRPr lang="zh-CN" sz="1200" dirty="0">
                <a:effectLst/>
                <a:latin typeface="宋体"/>
                <a:cs typeface="宋体"/>
              </a:endParaRPr>
            </a:p>
          </p:txBody>
        </p:sp>
        <p:sp>
          <p:nvSpPr>
            <p:cNvPr id="17" name="文本框 5"/>
            <p:cNvSpPr txBox="1"/>
            <p:nvPr/>
          </p:nvSpPr>
          <p:spPr>
            <a:xfrm>
              <a:off x="2988407" y="1680517"/>
              <a:ext cx="981075" cy="37020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indent="394970" algn="just">
                <a:lnSpc>
                  <a:spcPts val="1800"/>
                </a:lnSpc>
                <a:spcAft>
                  <a:spcPts val="0"/>
                </a:spcAft>
              </a:pPr>
              <a:r>
                <a:rPr lang="en-US" b="1" dirty="0">
                  <a:solidFill>
                    <a:srgbClr val="0D0D0D"/>
                  </a:solidFill>
                  <a:effectLst/>
                  <a:latin typeface="Times New Roman"/>
                  <a:cs typeface="宋体"/>
                </a:rPr>
                <a:t>NO</a:t>
              </a:r>
              <a:endParaRPr lang="zh-CN" sz="1200" dirty="0">
                <a:effectLst/>
                <a:latin typeface="宋体"/>
                <a:cs typeface="宋体"/>
              </a:endParaRPr>
            </a:p>
          </p:txBody>
        </p:sp>
        <p:sp>
          <p:nvSpPr>
            <p:cNvPr id="18" name="文本框 5"/>
            <p:cNvSpPr txBox="1"/>
            <p:nvPr/>
          </p:nvSpPr>
          <p:spPr>
            <a:xfrm>
              <a:off x="2619680" y="2778756"/>
              <a:ext cx="995395" cy="37020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indent="394970" algn="r">
                <a:lnSpc>
                  <a:spcPts val="1800"/>
                </a:lnSpc>
                <a:spcAft>
                  <a:spcPts val="0"/>
                </a:spcAft>
              </a:pPr>
              <a:r>
                <a:rPr lang="en-US" sz="2000" b="1" dirty="0">
                  <a:solidFill>
                    <a:srgbClr val="0D0D0D"/>
                  </a:solidFill>
                  <a:effectLst/>
                  <a:latin typeface="Times New Roman"/>
                  <a:cs typeface="宋体"/>
                </a:rPr>
                <a:t>Yes</a:t>
              </a:r>
              <a:endParaRPr lang="zh-CN" dirty="0">
                <a:effectLst/>
                <a:latin typeface="宋体"/>
                <a:cs typeface="宋体"/>
              </a:endParaRPr>
            </a:p>
          </p:txBody>
        </p:sp>
        <p:sp>
          <p:nvSpPr>
            <p:cNvPr id="19" name="矩形 18"/>
            <p:cNvSpPr/>
            <p:nvPr/>
          </p:nvSpPr>
          <p:spPr>
            <a:xfrm>
              <a:off x="942975" y="152400"/>
              <a:ext cx="1893213" cy="30670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矩形 19"/>
            <p:cNvSpPr/>
            <p:nvPr/>
          </p:nvSpPr>
          <p:spPr>
            <a:xfrm>
              <a:off x="3072246" y="163895"/>
              <a:ext cx="3404754" cy="30670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左箭头 20"/>
            <p:cNvSpPr/>
            <p:nvPr/>
          </p:nvSpPr>
          <p:spPr>
            <a:xfrm>
              <a:off x="4561344" y="2274568"/>
              <a:ext cx="231360" cy="106682"/>
            </a:xfrm>
            <a:prstGeom prst="leftArrow">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下箭头 21"/>
            <p:cNvSpPr/>
            <p:nvPr/>
          </p:nvSpPr>
          <p:spPr>
            <a:xfrm>
              <a:off x="5391931" y="1548242"/>
              <a:ext cx="85725" cy="281100"/>
            </a:xfrm>
            <a:prstGeom prst="downArrow">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下箭头 22"/>
            <p:cNvSpPr/>
            <p:nvPr/>
          </p:nvSpPr>
          <p:spPr>
            <a:xfrm>
              <a:off x="3819525" y="2785810"/>
              <a:ext cx="85725" cy="452690"/>
            </a:xfrm>
            <a:prstGeom prst="downArrow">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 name="上箭头 23"/>
            <p:cNvSpPr/>
            <p:nvPr/>
          </p:nvSpPr>
          <p:spPr>
            <a:xfrm>
              <a:off x="3810000" y="1527380"/>
              <a:ext cx="95250" cy="322430"/>
            </a:xfrm>
            <a:prstGeom prst="upArrow">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1653503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smtClean="0"/>
              <a:t>实际问题（</a:t>
            </a:r>
            <a:r>
              <a:rPr lang="en-US" altLang="zh-CN" dirty="0" smtClean="0"/>
              <a:t>1</a:t>
            </a:r>
            <a:r>
              <a:rPr lang="zh-CN" altLang="en-US" dirty="0" smtClean="0"/>
              <a:t>）：基于</a:t>
            </a:r>
            <a:r>
              <a:rPr lang="en-US" altLang="zh-CN" dirty="0" smtClean="0"/>
              <a:t>SVM</a:t>
            </a:r>
            <a:r>
              <a:rPr lang="zh-CN" altLang="en-US" dirty="0" smtClean="0"/>
              <a:t>的适配性评估</a:t>
            </a:r>
            <a:endParaRPr lang="zh-CN" altLang="en-US" dirty="0"/>
          </a:p>
        </p:txBody>
      </p:sp>
      <p:sp>
        <p:nvSpPr>
          <p:cNvPr id="3" name="内容占位符 2"/>
          <p:cNvSpPr>
            <a:spLocks noGrp="1"/>
          </p:cNvSpPr>
          <p:nvPr>
            <p:ph idx="1"/>
          </p:nvPr>
        </p:nvSpPr>
        <p:spPr>
          <a:xfrm>
            <a:off x="508747" y="6212541"/>
            <a:ext cx="11066930" cy="524436"/>
          </a:xfrm>
        </p:spPr>
        <p:txBody>
          <a:bodyPr>
            <a:normAutofit/>
          </a:bodyPr>
          <a:lstStyle/>
          <a:p>
            <a:pPr marL="0" indent="0" algn="ctr">
              <a:lnSpc>
                <a:spcPct val="150000"/>
              </a:lnSpc>
              <a:buNone/>
            </a:pPr>
            <a:r>
              <a:rPr lang="en-US" altLang="zh-CN" sz="1400" b="1" dirty="0">
                <a:solidFill>
                  <a:srgbClr val="C00000"/>
                </a:solidFill>
                <a:effectLst>
                  <a:outerShdw blurRad="38100" dist="38100" dir="2700000" algn="tl">
                    <a:srgbClr val="000000">
                      <a:alpha val="43137"/>
                    </a:srgbClr>
                  </a:outerShdw>
                </a:effectLst>
              </a:rPr>
              <a:t>DEM</a:t>
            </a:r>
            <a:r>
              <a:rPr lang="zh-CN" altLang="en-US" sz="1400" b="1" dirty="0">
                <a:solidFill>
                  <a:srgbClr val="C00000"/>
                </a:solidFill>
                <a:effectLst>
                  <a:outerShdw blurRad="38100" dist="38100" dir="2700000" algn="tl">
                    <a:srgbClr val="000000">
                      <a:alpha val="43137"/>
                    </a:srgbClr>
                  </a:outerShdw>
                </a:effectLst>
              </a:rPr>
              <a:t>方差、</a:t>
            </a:r>
            <a:r>
              <a:rPr lang="en-US" altLang="zh-CN" sz="1400" b="1" dirty="0">
                <a:solidFill>
                  <a:srgbClr val="C00000"/>
                </a:solidFill>
                <a:effectLst>
                  <a:outerShdw blurRad="38100" dist="38100" dir="2700000" algn="tl">
                    <a:srgbClr val="000000">
                      <a:alpha val="43137"/>
                    </a:srgbClr>
                  </a:outerShdw>
                </a:effectLst>
              </a:rPr>
              <a:t>DEM</a:t>
            </a:r>
            <a:r>
              <a:rPr lang="zh-CN" altLang="en-US" sz="1400" b="1" dirty="0">
                <a:solidFill>
                  <a:srgbClr val="C00000"/>
                </a:solidFill>
                <a:effectLst>
                  <a:outerShdw blurRad="38100" dist="38100" dir="2700000" algn="tl">
                    <a:srgbClr val="000000">
                      <a:alpha val="43137"/>
                    </a:srgbClr>
                  </a:outerShdw>
                </a:effectLst>
              </a:rPr>
              <a:t>极差、</a:t>
            </a:r>
            <a:r>
              <a:rPr lang="en-US" altLang="zh-CN" sz="1400" b="1" dirty="0">
                <a:solidFill>
                  <a:srgbClr val="C00000"/>
                </a:solidFill>
                <a:effectLst>
                  <a:outerShdw blurRad="38100" dist="38100" dir="2700000" algn="tl">
                    <a:srgbClr val="000000">
                      <a:alpha val="43137"/>
                    </a:srgbClr>
                  </a:outerShdw>
                </a:effectLst>
              </a:rPr>
              <a:t>Canny</a:t>
            </a:r>
            <a:r>
              <a:rPr lang="zh-CN" altLang="en-US" sz="1400" b="1" dirty="0">
                <a:solidFill>
                  <a:srgbClr val="C00000"/>
                </a:solidFill>
                <a:effectLst>
                  <a:outerShdw blurRad="38100" dist="38100" dir="2700000" algn="tl">
                    <a:srgbClr val="000000">
                      <a:alpha val="43137"/>
                    </a:srgbClr>
                  </a:outerShdw>
                </a:effectLst>
              </a:rPr>
              <a:t>边缘密度、均值矩阵方差、</a:t>
            </a:r>
            <a:r>
              <a:rPr lang="en-US" altLang="zh-CN" sz="1400" b="1" dirty="0">
                <a:solidFill>
                  <a:srgbClr val="C00000"/>
                </a:solidFill>
                <a:effectLst>
                  <a:outerShdw blurRad="38100" dist="38100" dir="2700000" algn="tl">
                    <a:srgbClr val="000000">
                      <a:alpha val="43137"/>
                    </a:srgbClr>
                  </a:outerShdw>
                </a:effectLst>
              </a:rPr>
              <a:t>OTSU</a:t>
            </a:r>
            <a:r>
              <a:rPr lang="zh-CN" altLang="en-US" sz="1400" b="1" dirty="0" smtClean="0">
                <a:solidFill>
                  <a:srgbClr val="C00000"/>
                </a:solidFill>
                <a:effectLst>
                  <a:outerShdw blurRad="38100" dist="38100" dir="2700000" algn="tl">
                    <a:srgbClr val="000000">
                      <a:alpha val="43137"/>
                    </a:srgbClr>
                  </a:outerShdw>
                </a:effectLst>
              </a:rPr>
              <a:t>面密度</a:t>
            </a:r>
            <a:endParaRPr lang="en-US" altLang="zh-CN" sz="1400" b="1" dirty="0">
              <a:effectLst>
                <a:outerShdw blurRad="38100" dist="38100" dir="2700000" algn="tl">
                  <a:srgbClr val="000000">
                    <a:alpha val="43137"/>
                  </a:srgbClr>
                </a:outerShdw>
              </a:effectLst>
            </a:endParaRPr>
          </a:p>
        </p:txBody>
      </p:sp>
      <p:sp>
        <p:nvSpPr>
          <p:cNvPr id="8" name="灯片编号占位符 7"/>
          <p:cNvSpPr>
            <a:spLocks noGrp="1"/>
          </p:cNvSpPr>
          <p:nvPr>
            <p:ph type="sldNum" sz="quarter" idx="12"/>
          </p:nvPr>
        </p:nvSpPr>
        <p:spPr/>
        <p:txBody>
          <a:bodyPr/>
          <a:lstStyle/>
          <a:p>
            <a:fld id="{6A367202-E120-41FF-9502-19BC4C88CDED}" type="slidenum">
              <a:rPr lang="zh-CN" altLang="en-US" smtClean="0"/>
              <a:t>26</a:t>
            </a:fld>
            <a:endParaRPr lang="zh-CN" altLang="en-US"/>
          </a:p>
        </p:txBody>
      </p:sp>
      <p:sp>
        <p:nvSpPr>
          <p:cNvPr id="5" name="灯片编号占位符 3"/>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367202-E120-41FF-9502-19BC4C88CDED}" type="slidenum">
              <a:rPr lang="zh-CN" altLang="en-US" smtClean="0"/>
              <a:pPr/>
              <a:t>26</a:t>
            </a:fld>
            <a:endParaRPr lang="zh-CN" altLang="en-US"/>
          </a:p>
        </p:txBody>
      </p:sp>
      <p:graphicFrame>
        <p:nvGraphicFramePr>
          <p:cNvPr id="6" name="图表 5"/>
          <p:cNvGraphicFramePr>
            <a:graphicFrameLocks/>
          </p:cNvGraphicFramePr>
          <p:nvPr>
            <p:extLst>
              <p:ext uri="{D42A27DB-BD31-4B8C-83A1-F6EECF244321}">
                <p14:modId xmlns:p14="http://schemas.microsoft.com/office/powerpoint/2010/main" val="2568729917"/>
              </p:ext>
            </p:extLst>
          </p:nvPr>
        </p:nvGraphicFramePr>
        <p:xfrm>
          <a:off x="941293" y="1103754"/>
          <a:ext cx="10883740" cy="50782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2294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smtClean="0"/>
              <a:t>实际问题（</a:t>
            </a:r>
            <a:r>
              <a:rPr lang="en-US" altLang="zh-CN" dirty="0" smtClean="0"/>
              <a:t>1</a:t>
            </a:r>
            <a:r>
              <a:rPr lang="zh-CN" altLang="en-US" dirty="0" smtClean="0"/>
              <a:t>）：基于</a:t>
            </a:r>
            <a:r>
              <a:rPr lang="en-US" altLang="zh-CN" dirty="0" smtClean="0"/>
              <a:t>SVM</a:t>
            </a:r>
            <a:r>
              <a:rPr lang="zh-CN" altLang="en-US" dirty="0" smtClean="0"/>
              <a:t>的适配性评估</a:t>
            </a:r>
            <a:endParaRPr lang="zh-CN" altLang="en-US" dirty="0"/>
          </a:p>
        </p:txBody>
      </p:sp>
      <p:sp>
        <p:nvSpPr>
          <p:cNvPr id="3" name="内容占位符 2"/>
          <p:cNvSpPr>
            <a:spLocks noGrp="1"/>
          </p:cNvSpPr>
          <p:nvPr>
            <p:ph idx="1"/>
          </p:nvPr>
        </p:nvSpPr>
        <p:spPr>
          <a:xfrm>
            <a:off x="508747" y="1801905"/>
            <a:ext cx="11066930" cy="4935071"/>
          </a:xfrm>
        </p:spPr>
        <p:txBody>
          <a:bodyPr>
            <a:normAutofit/>
          </a:bodyPr>
          <a:lstStyle/>
          <a:p>
            <a:pPr marL="0" indent="0">
              <a:lnSpc>
                <a:spcPct val="150000"/>
              </a:lnSpc>
              <a:buNone/>
            </a:pPr>
            <a:r>
              <a:rPr lang="zh-CN" altLang="en-US" sz="2400" b="1" dirty="0" smtClean="0">
                <a:latin typeface="微软雅黑" charset="0"/>
                <a:ea typeface="微软雅黑" charset="0"/>
              </a:rPr>
              <a:t>筛选</a:t>
            </a:r>
            <a:r>
              <a:rPr lang="zh-CN" altLang="en-US" sz="2400" b="1" dirty="0">
                <a:latin typeface="微软雅黑" charset="0"/>
                <a:ea typeface="微软雅黑" charset="0"/>
              </a:rPr>
              <a:t>后的特征，利用</a:t>
            </a:r>
            <a:r>
              <a:rPr lang="en-US" altLang="zh-CN" sz="2400" b="1" dirty="0">
                <a:latin typeface="微软雅黑" charset="0"/>
                <a:ea typeface="微软雅黑" charset="0"/>
              </a:rPr>
              <a:t>SVM</a:t>
            </a:r>
            <a:r>
              <a:rPr lang="zh-CN" altLang="en-US" sz="2400" b="1" dirty="0">
                <a:latin typeface="微软雅黑" charset="0"/>
                <a:ea typeface="微软雅黑" charset="0"/>
              </a:rPr>
              <a:t>进行建模，虚警率和漏检率都低于</a:t>
            </a:r>
            <a:r>
              <a:rPr lang="en-US" altLang="zh-CN" sz="2400" b="1" dirty="0">
                <a:latin typeface="微软雅黑" charset="0"/>
                <a:ea typeface="微软雅黑" charset="0"/>
              </a:rPr>
              <a:t>10</a:t>
            </a:r>
            <a:r>
              <a:rPr lang="en-US" altLang="zh-CN" sz="2400" b="1" dirty="0" smtClean="0">
                <a:latin typeface="微软雅黑" charset="0"/>
                <a:ea typeface="微软雅黑" charset="0"/>
              </a:rPr>
              <a:t>%</a:t>
            </a:r>
            <a:r>
              <a:rPr lang="zh-CN" altLang="en-US" sz="2400" b="1" dirty="0" smtClean="0">
                <a:latin typeface="微软雅黑" charset="0"/>
                <a:ea typeface="微软雅黑" charset="0"/>
              </a:rPr>
              <a:t>。</a:t>
            </a:r>
            <a:endParaRPr lang="en-US" altLang="zh-CN" sz="2400" b="1" dirty="0" smtClean="0">
              <a:latin typeface="微软雅黑" charset="0"/>
              <a:ea typeface="微软雅黑" charset="0"/>
            </a:endParaRPr>
          </a:p>
          <a:p>
            <a:pPr marL="0" indent="0">
              <a:lnSpc>
                <a:spcPct val="150000"/>
              </a:lnSpc>
              <a:buNone/>
            </a:pPr>
            <a:endParaRPr lang="en-US" altLang="zh-CN" sz="2400" dirty="0"/>
          </a:p>
          <a:p>
            <a:pPr>
              <a:lnSpc>
                <a:spcPct val="150000"/>
              </a:lnSpc>
            </a:pPr>
            <a:endParaRPr lang="en-US" altLang="zh-CN" sz="2400" b="1" dirty="0">
              <a:solidFill>
                <a:srgbClr val="00B050"/>
              </a:solidFill>
              <a:latin typeface="微软雅黑" charset="0"/>
              <a:ea typeface="微软雅黑" charset="0"/>
            </a:endParaRPr>
          </a:p>
          <a:p>
            <a:pPr>
              <a:lnSpc>
                <a:spcPct val="150000"/>
              </a:lnSpc>
            </a:pPr>
            <a:endParaRPr lang="zh-CN" altLang="en-US" sz="2400" b="1" dirty="0">
              <a:solidFill>
                <a:schemeClr val="accent3">
                  <a:lumMod val="75000"/>
                  <a:lumOff val="25000"/>
                </a:schemeClr>
              </a:solidFill>
              <a:latin typeface="微软雅黑" charset="0"/>
              <a:ea typeface="微软雅黑" charset="0"/>
            </a:endParaRPr>
          </a:p>
          <a:p>
            <a:pPr marL="0" lvl="1" indent="0">
              <a:lnSpc>
                <a:spcPct val="200000"/>
              </a:lnSpc>
              <a:spcBef>
                <a:spcPts val="0"/>
              </a:spcBef>
              <a:buNone/>
            </a:pPr>
            <a:endParaRPr lang="en-US" altLang="zh-CN"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27</a:t>
            </a:fld>
            <a:endParaRPr lang="zh-CN" altLang="en-US"/>
          </a:p>
        </p:txBody>
      </p:sp>
    </p:spTree>
    <p:extLst>
      <p:ext uri="{BB962C8B-B14F-4D97-AF65-F5344CB8AC3E}">
        <p14:creationId xmlns:p14="http://schemas.microsoft.com/office/powerpoint/2010/main" val="1208541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smtClean="0"/>
              <a:t>实际问题（</a:t>
            </a:r>
            <a:r>
              <a:rPr lang="en-US" altLang="zh-CN" dirty="0" smtClean="0"/>
              <a:t>2</a:t>
            </a:r>
            <a:r>
              <a:rPr lang="zh-CN" altLang="en-US" dirty="0" smtClean="0"/>
              <a:t>）：图像目标检测</a:t>
            </a:r>
            <a:endParaRPr lang="zh-CN" altLang="en-US" dirty="0"/>
          </a:p>
        </p:txBody>
      </p:sp>
      <p:sp>
        <p:nvSpPr>
          <p:cNvPr id="3" name="内容占位符 2"/>
          <p:cNvSpPr>
            <a:spLocks noGrp="1"/>
          </p:cNvSpPr>
          <p:nvPr>
            <p:ph idx="1"/>
          </p:nvPr>
        </p:nvSpPr>
        <p:spPr>
          <a:xfrm>
            <a:off x="508747" y="1801905"/>
            <a:ext cx="11066930" cy="4935071"/>
          </a:xfrm>
        </p:spPr>
        <p:txBody>
          <a:bodyPr>
            <a:normAutofit/>
          </a:bodyPr>
          <a:lstStyle/>
          <a:p>
            <a:pPr marL="0" indent="0">
              <a:lnSpc>
                <a:spcPct val="150000"/>
              </a:lnSpc>
              <a:buNone/>
            </a:pPr>
            <a:r>
              <a:rPr lang="zh-CN" altLang="en-US" sz="2400" dirty="0" smtClean="0"/>
              <a:t>详见</a:t>
            </a:r>
            <a:r>
              <a:rPr lang="en-US" altLang="zh-CN" sz="2400" dirty="0" err="1" smtClean="0"/>
              <a:t>ppt</a:t>
            </a:r>
            <a:r>
              <a:rPr lang="zh-CN" altLang="en-US" sz="2400" dirty="0" smtClean="0"/>
              <a:t>“</a:t>
            </a:r>
            <a:r>
              <a:rPr lang="en-US" altLang="zh-CN" sz="2400" dirty="0" smtClean="0"/>
              <a:t>From CNN to SSD</a:t>
            </a:r>
            <a:r>
              <a:rPr lang="zh-CN" altLang="en-US" sz="2400" dirty="0" smtClean="0"/>
              <a:t>”。</a:t>
            </a:r>
            <a:endParaRPr lang="en-US" altLang="zh-CN" sz="2400" dirty="0"/>
          </a:p>
          <a:p>
            <a:pPr>
              <a:lnSpc>
                <a:spcPct val="150000"/>
              </a:lnSpc>
            </a:pPr>
            <a:endParaRPr lang="en-US" altLang="zh-CN" sz="2400" b="1" dirty="0">
              <a:solidFill>
                <a:srgbClr val="00B050"/>
              </a:solidFill>
              <a:latin typeface="微软雅黑" charset="0"/>
              <a:ea typeface="微软雅黑" charset="0"/>
            </a:endParaRPr>
          </a:p>
          <a:p>
            <a:pPr>
              <a:lnSpc>
                <a:spcPct val="150000"/>
              </a:lnSpc>
            </a:pPr>
            <a:endParaRPr lang="zh-CN" altLang="en-US" sz="2400" b="1" dirty="0">
              <a:solidFill>
                <a:schemeClr val="accent3">
                  <a:lumMod val="75000"/>
                  <a:lumOff val="25000"/>
                </a:schemeClr>
              </a:solidFill>
              <a:latin typeface="微软雅黑" charset="0"/>
              <a:ea typeface="微软雅黑" charset="0"/>
            </a:endParaRPr>
          </a:p>
          <a:p>
            <a:pPr marL="0" lvl="1" indent="0">
              <a:lnSpc>
                <a:spcPct val="200000"/>
              </a:lnSpc>
              <a:spcBef>
                <a:spcPts val="0"/>
              </a:spcBef>
              <a:buNone/>
            </a:pPr>
            <a:endParaRPr lang="en-US" altLang="zh-CN"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28</a:t>
            </a:fld>
            <a:endParaRPr lang="zh-CN" altLang="en-US"/>
          </a:p>
        </p:txBody>
      </p:sp>
    </p:spTree>
    <p:extLst>
      <p:ext uri="{BB962C8B-B14F-4D97-AF65-F5344CB8AC3E}">
        <p14:creationId xmlns:p14="http://schemas.microsoft.com/office/powerpoint/2010/main" val="201471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第</a:t>
            </a:r>
            <a:r>
              <a:rPr lang="en-US" altLang="zh-CN" dirty="0" smtClean="0"/>
              <a:t>7</a:t>
            </a:r>
            <a:r>
              <a:rPr lang="zh-CN" altLang="en-US" dirty="0" smtClean="0"/>
              <a:t>页</a:t>
            </a:r>
            <a:r>
              <a:rPr lang="en-US" altLang="zh-CN" dirty="0" err="1" smtClean="0"/>
              <a:t>ppt</a:t>
            </a:r>
            <a:r>
              <a:rPr lang="zh-CN" altLang="en-US" dirty="0" smtClean="0"/>
              <a:t>中，如果采用高斯分布，在同样的极大似然准则下可以推导出最小二乘。因此</a:t>
            </a:r>
            <a:r>
              <a:rPr lang="en-US" altLang="zh-CN" dirty="0" smtClean="0"/>
              <a:t>“</a:t>
            </a:r>
            <a:r>
              <a:rPr lang="zh-CN" altLang="en-US" dirty="0" smtClean="0"/>
              <a:t>最小二乘</a:t>
            </a:r>
            <a:r>
              <a:rPr lang="en-US" altLang="zh-CN" dirty="0" smtClean="0"/>
              <a:t>”</a:t>
            </a:r>
            <a:r>
              <a:rPr lang="zh-CN" altLang="en-US" dirty="0" smtClean="0"/>
              <a:t>和</a:t>
            </a:r>
            <a:r>
              <a:rPr lang="en-US" altLang="zh-CN" dirty="0" smtClean="0"/>
              <a:t>“</a:t>
            </a:r>
            <a:r>
              <a:rPr lang="zh-CN" altLang="en-US" dirty="0" smtClean="0"/>
              <a:t>逻辑回归</a:t>
            </a:r>
            <a:r>
              <a:rPr lang="en-US" altLang="zh-CN" dirty="0" smtClean="0"/>
              <a:t>”</a:t>
            </a:r>
            <a:r>
              <a:rPr lang="zh-CN" altLang="en-US" dirty="0" smtClean="0"/>
              <a:t>都是线性极大似然估计，只是一个用于回归，一个用于分类。</a:t>
            </a:r>
            <a:endParaRPr lang="zh-CN" altLang="en-US" dirty="0"/>
          </a:p>
        </p:txBody>
      </p:sp>
      <p:sp>
        <p:nvSpPr>
          <p:cNvPr id="4" name="灯片编号占位符 3"/>
          <p:cNvSpPr>
            <a:spLocks noGrp="1"/>
          </p:cNvSpPr>
          <p:nvPr>
            <p:ph type="sldNum" sz="quarter" idx="12"/>
          </p:nvPr>
        </p:nvSpPr>
        <p:spPr/>
        <p:txBody>
          <a:bodyPr/>
          <a:lstStyle/>
          <a:p>
            <a:fld id="{6A367202-E120-41FF-9502-19BC4C88CDED}" type="slidenum">
              <a:rPr lang="zh-CN" altLang="en-US" smtClean="0"/>
              <a:t>29</a:t>
            </a:fld>
            <a:endParaRPr lang="zh-CN" altLang="en-US"/>
          </a:p>
        </p:txBody>
      </p:sp>
    </p:spTree>
    <p:extLst>
      <p:ext uri="{BB962C8B-B14F-4D97-AF65-F5344CB8AC3E}">
        <p14:creationId xmlns:p14="http://schemas.microsoft.com/office/powerpoint/2010/main" val="3518850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机器学习问题的数学本质</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dirty="0" smtClean="0"/>
              <a:t>         无论具体形式如何复杂</a:t>
            </a:r>
            <a:r>
              <a:rPr lang="zh-CN" altLang="en-US" dirty="0"/>
              <a:t>，</a:t>
            </a:r>
            <a:r>
              <a:rPr lang="zh-CN" altLang="en-US" dirty="0" smtClean="0"/>
              <a:t>大部分机器学习问题可总结为贝叶斯框架下的概率分布估计问题，按照复杂度可分为</a:t>
            </a:r>
            <a:endParaRPr lang="en-US" altLang="zh-CN" dirty="0" smtClean="0"/>
          </a:p>
          <a:p>
            <a:pPr marL="914400" lvl="1" indent="-457200">
              <a:lnSpc>
                <a:spcPct val="150000"/>
              </a:lnSpc>
              <a:buFont typeface="+mj-lt"/>
              <a:buAutoNum type="arabicPeriod"/>
            </a:pPr>
            <a:r>
              <a:rPr lang="zh-CN" altLang="en-US" dirty="0" smtClean="0"/>
              <a:t>贝叶斯  </a:t>
            </a:r>
            <a:endParaRPr lang="en-US" altLang="zh-CN" dirty="0" smtClean="0"/>
          </a:p>
          <a:p>
            <a:pPr marL="914400" lvl="1" indent="-457200">
              <a:lnSpc>
                <a:spcPct val="150000"/>
              </a:lnSpc>
              <a:buFont typeface="+mj-lt"/>
              <a:buAutoNum type="arabicPeriod"/>
            </a:pPr>
            <a:r>
              <a:rPr lang="zh-CN" altLang="en-US" dirty="0" smtClean="0"/>
              <a:t>最大后验 </a:t>
            </a:r>
            <a:endParaRPr lang="en-US" altLang="zh-CN" dirty="0" smtClean="0"/>
          </a:p>
          <a:p>
            <a:pPr marL="914400" lvl="1" indent="-457200">
              <a:lnSpc>
                <a:spcPct val="150000"/>
              </a:lnSpc>
              <a:buFont typeface="+mj-lt"/>
              <a:buAutoNum type="arabicPeriod"/>
            </a:pPr>
            <a:r>
              <a:rPr lang="zh-CN" altLang="en-US" dirty="0" smtClean="0"/>
              <a:t>极</a:t>
            </a:r>
            <a:r>
              <a:rPr lang="zh-CN" altLang="en-US" dirty="0"/>
              <a:t>大</a:t>
            </a:r>
            <a:r>
              <a:rPr lang="zh-CN" altLang="en-US" dirty="0" smtClean="0"/>
              <a:t>似然</a:t>
            </a:r>
            <a:endParaRPr lang="en-US" altLang="zh-CN" dirty="0" smtClean="0"/>
          </a:p>
        </p:txBody>
      </p:sp>
      <p:sp>
        <p:nvSpPr>
          <p:cNvPr id="4" name="灯片编号占位符 3"/>
          <p:cNvSpPr>
            <a:spLocks noGrp="1"/>
          </p:cNvSpPr>
          <p:nvPr>
            <p:ph type="sldNum" sz="quarter" idx="12"/>
          </p:nvPr>
        </p:nvSpPr>
        <p:spPr/>
        <p:txBody>
          <a:bodyPr/>
          <a:lstStyle/>
          <a:p>
            <a:fld id="{6A367202-E120-41FF-9502-19BC4C88CDED}" type="slidenum">
              <a:rPr lang="zh-CN" altLang="en-US" smtClean="0"/>
              <a:t>3</a:t>
            </a:fld>
            <a:endParaRPr lang="zh-CN" altLang="en-US"/>
          </a:p>
        </p:txBody>
      </p:sp>
    </p:spTree>
    <p:extLst>
      <p:ext uri="{BB962C8B-B14F-4D97-AF65-F5344CB8AC3E}">
        <p14:creationId xmlns:p14="http://schemas.microsoft.com/office/powerpoint/2010/main" val="42859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机器学习问题的数学本质</a:t>
            </a:r>
            <a:endParaRPr lang="zh-CN" altLang="en-US" dirty="0"/>
          </a:p>
        </p:txBody>
      </p:sp>
      <p:sp>
        <p:nvSpPr>
          <p:cNvPr id="3" name="内容占位符 2"/>
          <p:cNvSpPr>
            <a:spLocks noGrp="1"/>
          </p:cNvSpPr>
          <p:nvPr>
            <p:ph idx="1"/>
          </p:nvPr>
        </p:nvSpPr>
        <p:spPr>
          <a:xfrm>
            <a:off x="838200" y="1462554"/>
            <a:ext cx="10515600" cy="5139952"/>
          </a:xfrm>
        </p:spPr>
        <p:txBody>
          <a:bodyPr>
            <a:normAutofit lnSpcReduction="10000"/>
          </a:bodyPr>
          <a:lstStyle/>
          <a:p>
            <a:pPr marL="0" indent="0">
              <a:lnSpc>
                <a:spcPct val="150000"/>
              </a:lnSpc>
              <a:buNone/>
            </a:pPr>
            <a:r>
              <a:rPr lang="zh-CN" altLang="en-US" dirty="0" smtClean="0"/>
              <a:t>在机器学习问题的概率分布建模中，</a:t>
            </a:r>
            <a:endParaRPr lang="en-US" altLang="zh-CN" dirty="0" smtClean="0"/>
          </a:p>
          <a:p>
            <a:pPr marL="514350" indent="-514350">
              <a:lnSpc>
                <a:spcPct val="150000"/>
              </a:lnSpc>
              <a:buFont typeface="+mj-lt"/>
              <a:buAutoNum type="arabicPeriod"/>
            </a:pPr>
            <a:r>
              <a:rPr lang="zh-CN" altLang="en-US" dirty="0" smtClean="0"/>
              <a:t>参数估计方法为主（一般假设高斯、线性高斯、贝努利）：</a:t>
            </a:r>
            <a:endParaRPr lang="en-US" altLang="zh-CN" dirty="0" smtClean="0"/>
          </a:p>
          <a:p>
            <a:pPr lvl="1">
              <a:lnSpc>
                <a:spcPct val="150000"/>
              </a:lnSpc>
              <a:buFont typeface="Wingdings" panose="05000000000000000000" pitchFamily="2" charset="2"/>
              <a:buChar char="n"/>
            </a:pPr>
            <a:r>
              <a:rPr lang="zh-CN" altLang="en-US" dirty="0" smtClean="0"/>
              <a:t>最小二乘、逻辑回归</a:t>
            </a:r>
            <a:r>
              <a:rPr lang="en-US" altLang="zh-CN" dirty="0" smtClean="0"/>
              <a:t>/</a:t>
            </a:r>
            <a:r>
              <a:rPr lang="zh-CN" altLang="en-US" dirty="0" smtClean="0"/>
              <a:t>感知机</a:t>
            </a:r>
            <a:endParaRPr lang="en-US" altLang="zh-CN" dirty="0" smtClean="0"/>
          </a:p>
          <a:p>
            <a:pPr lvl="1">
              <a:lnSpc>
                <a:spcPct val="150000"/>
              </a:lnSpc>
              <a:buFont typeface="Wingdings" panose="05000000000000000000" pitchFamily="2" charset="2"/>
              <a:buChar char="n"/>
            </a:pPr>
            <a:r>
              <a:rPr lang="zh-CN" altLang="en-US" dirty="0" smtClean="0"/>
              <a:t>神经网络类（</a:t>
            </a:r>
            <a:r>
              <a:rPr lang="en-US" altLang="zh-CN" dirty="0" smtClean="0"/>
              <a:t>MLP、SVM、CNN</a:t>
            </a:r>
            <a:r>
              <a:rPr lang="zh-CN" altLang="en-US" dirty="0" smtClean="0"/>
              <a:t>）</a:t>
            </a:r>
            <a:endParaRPr lang="en-US" altLang="zh-CN" dirty="0" smtClean="0"/>
          </a:p>
          <a:p>
            <a:pPr lvl="1">
              <a:lnSpc>
                <a:spcPct val="150000"/>
              </a:lnSpc>
              <a:buFont typeface="Wingdings" panose="05000000000000000000" pitchFamily="2" charset="2"/>
              <a:buChar char="n"/>
            </a:pPr>
            <a:r>
              <a:rPr lang="zh-CN" altLang="en-US" dirty="0" smtClean="0"/>
              <a:t>序贯类（离散状态：隐马尔可夫模型；连续状态：</a:t>
            </a:r>
            <a:r>
              <a:rPr lang="en-US" altLang="zh-CN" dirty="0" smtClean="0"/>
              <a:t>Kalman-, Particle-Filter</a:t>
            </a:r>
            <a:r>
              <a:rPr lang="zh-CN" altLang="en-US" dirty="0" smtClean="0"/>
              <a:t>）</a:t>
            </a:r>
            <a:endParaRPr lang="en-US" altLang="zh-CN" dirty="0" smtClean="0"/>
          </a:p>
          <a:p>
            <a:pPr lvl="1">
              <a:lnSpc>
                <a:spcPct val="150000"/>
              </a:lnSpc>
              <a:buFont typeface="Wingdings" panose="05000000000000000000" pitchFamily="2" charset="2"/>
              <a:buChar char="n"/>
            </a:pPr>
            <a:r>
              <a:rPr lang="zh-CN" altLang="en-US" dirty="0" smtClean="0"/>
              <a:t>聚类（</a:t>
            </a:r>
            <a:r>
              <a:rPr lang="en-US" altLang="zh-CN" dirty="0" smtClean="0"/>
              <a:t>K</a:t>
            </a:r>
            <a:r>
              <a:rPr lang="zh-CN" altLang="en-US" dirty="0" smtClean="0"/>
              <a:t>均值聚类）</a:t>
            </a:r>
            <a:endParaRPr lang="en-US" altLang="zh-CN" dirty="0" smtClean="0"/>
          </a:p>
          <a:p>
            <a:pPr marL="514350" indent="-514350">
              <a:lnSpc>
                <a:spcPct val="150000"/>
              </a:lnSpc>
              <a:buFont typeface="+mj-lt"/>
              <a:buAutoNum type="arabicPeriod"/>
            </a:pPr>
            <a:r>
              <a:rPr lang="zh-CN" altLang="en-US" dirty="0"/>
              <a:t>非</a:t>
            </a:r>
            <a:r>
              <a:rPr lang="zh-CN" altLang="en-US" dirty="0" smtClean="0"/>
              <a:t>参数估计方法也有很多应用：</a:t>
            </a:r>
            <a:endParaRPr lang="en-US" altLang="zh-CN" dirty="0" smtClean="0"/>
          </a:p>
          <a:p>
            <a:pPr lvl="1">
              <a:lnSpc>
                <a:spcPct val="150000"/>
              </a:lnSpc>
              <a:buFont typeface="Wingdings" panose="05000000000000000000" pitchFamily="2" charset="2"/>
              <a:buChar char="n"/>
            </a:pPr>
            <a:r>
              <a:rPr lang="zh-CN" altLang="en-US" dirty="0" smtClean="0"/>
              <a:t>最近邻、核函数密度估计</a:t>
            </a:r>
            <a:endParaRPr lang="en-US" altLang="zh-CN" dirty="0" smtClean="0"/>
          </a:p>
        </p:txBody>
      </p:sp>
      <p:sp>
        <p:nvSpPr>
          <p:cNvPr id="4" name="灯片编号占位符 3"/>
          <p:cNvSpPr>
            <a:spLocks noGrp="1"/>
          </p:cNvSpPr>
          <p:nvPr>
            <p:ph type="sldNum" sz="quarter" idx="12"/>
          </p:nvPr>
        </p:nvSpPr>
        <p:spPr/>
        <p:txBody>
          <a:bodyPr/>
          <a:lstStyle/>
          <a:p>
            <a:fld id="{6A367202-E120-41FF-9502-19BC4C88CDED}" type="slidenum">
              <a:rPr lang="zh-CN" altLang="en-US" smtClean="0"/>
              <a:t>4</a:t>
            </a:fld>
            <a:endParaRPr lang="zh-CN" altLang="en-US"/>
          </a:p>
        </p:txBody>
      </p:sp>
    </p:spTree>
    <p:extLst>
      <p:ext uri="{BB962C8B-B14F-4D97-AF65-F5344CB8AC3E}">
        <p14:creationId xmlns:p14="http://schemas.microsoft.com/office/powerpoint/2010/main" val="113335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神经网络类方法</a:t>
            </a:r>
          </a:p>
        </p:txBody>
      </p:sp>
      <p:sp>
        <p:nvSpPr>
          <p:cNvPr id="3" name="内容占位符 2"/>
          <p:cNvSpPr>
            <a:spLocks noGrp="1"/>
          </p:cNvSpPr>
          <p:nvPr>
            <p:ph idx="1"/>
          </p:nvPr>
        </p:nvSpPr>
        <p:spPr>
          <a:xfrm>
            <a:off x="838200" y="1546412"/>
            <a:ext cx="10515600" cy="4630551"/>
          </a:xfrm>
        </p:spPr>
        <p:txBody>
          <a:bodyPr>
            <a:normAutofit fontScale="77500" lnSpcReduction="20000"/>
          </a:bodyPr>
          <a:lstStyle/>
          <a:p>
            <a:pPr>
              <a:lnSpc>
                <a:spcPct val="150000"/>
              </a:lnSpc>
            </a:pPr>
            <a:r>
              <a:rPr lang="zh-CN" altLang="en-US" dirty="0" smtClean="0"/>
              <a:t>以下讨论只针对两类分类</a:t>
            </a:r>
            <a:r>
              <a:rPr lang="zh-CN" altLang="en-US" dirty="0" smtClean="0"/>
              <a:t>问题，多</a:t>
            </a:r>
            <a:r>
              <a:rPr lang="zh-CN" altLang="en-US" dirty="0" smtClean="0"/>
              <a:t>类分类问题可由两类问题组合</a:t>
            </a:r>
            <a:r>
              <a:rPr lang="zh-CN" altLang="en-US" dirty="0" smtClean="0"/>
              <a:t>解决，回归</a:t>
            </a:r>
            <a:r>
              <a:rPr lang="zh-CN" altLang="en-US" dirty="0" smtClean="0"/>
              <a:t>问题一般只需改变分布的</a:t>
            </a:r>
            <a:r>
              <a:rPr lang="zh-CN" altLang="en-US" dirty="0" smtClean="0"/>
              <a:t>假设</a:t>
            </a:r>
            <a:endParaRPr lang="en-US" altLang="zh-CN" dirty="0" smtClean="0"/>
          </a:p>
          <a:p>
            <a:pPr marL="0" indent="0">
              <a:lnSpc>
                <a:spcPct val="150000"/>
              </a:lnSpc>
              <a:buNone/>
            </a:pPr>
            <a:r>
              <a:rPr lang="zh-CN" altLang="en-US" dirty="0" smtClean="0"/>
              <a:t>内容安排：</a:t>
            </a:r>
            <a:endParaRPr lang="en-US" altLang="zh-CN" dirty="0"/>
          </a:p>
          <a:p>
            <a:pPr>
              <a:lnSpc>
                <a:spcPct val="150000"/>
              </a:lnSpc>
            </a:pPr>
            <a:r>
              <a:rPr lang="en-US" altLang="zh-CN" dirty="0" smtClean="0"/>
              <a:t>1 </a:t>
            </a:r>
            <a:r>
              <a:rPr lang="zh-CN" altLang="en-US" dirty="0" smtClean="0"/>
              <a:t>逻辑回归</a:t>
            </a:r>
            <a:r>
              <a:rPr lang="en-US" altLang="zh-CN" dirty="0" smtClean="0"/>
              <a:t>/</a:t>
            </a:r>
            <a:r>
              <a:rPr lang="zh-CN" altLang="en-US" dirty="0" smtClean="0"/>
              <a:t>感知机</a:t>
            </a:r>
            <a:endParaRPr lang="en-US" altLang="zh-CN" dirty="0" smtClean="0"/>
          </a:p>
          <a:p>
            <a:pPr>
              <a:lnSpc>
                <a:spcPct val="150000"/>
              </a:lnSpc>
            </a:pPr>
            <a:r>
              <a:rPr lang="en-US" altLang="zh-CN" dirty="0" smtClean="0"/>
              <a:t>2 </a:t>
            </a:r>
            <a:r>
              <a:rPr lang="zh-CN" altLang="en-US" dirty="0"/>
              <a:t>多</a:t>
            </a:r>
            <a:r>
              <a:rPr lang="zh-CN" altLang="en-US" dirty="0" smtClean="0"/>
              <a:t>层感知机</a:t>
            </a:r>
            <a:r>
              <a:rPr lang="en-US" altLang="zh-CN" dirty="0" smtClean="0"/>
              <a:t>/BP</a:t>
            </a:r>
            <a:r>
              <a:rPr lang="zh-CN" altLang="en-US" dirty="0" smtClean="0"/>
              <a:t>神经网络</a:t>
            </a:r>
            <a:endParaRPr lang="en-US" altLang="zh-CN" dirty="0" smtClean="0"/>
          </a:p>
          <a:p>
            <a:pPr>
              <a:lnSpc>
                <a:spcPct val="150000"/>
              </a:lnSpc>
            </a:pPr>
            <a:r>
              <a:rPr lang="en-US" altLang="zh-CN" dirty="0" smtClean="0"/>
              <a:t>3 </a:t>
            </a:r>
            <a:r>
              <a:rPr lang="zh-CN" altLang="en-US" dirty="0" smtClean="0"/>
              <a:t>支持向量机</a:t>
            </a:r>
            <a:endParaRPr lang="en-US" altLang="zh-CN" dirty="0" smtClean="0"/>
          </a:p>
          <a:p>
            <a:pPr>
              <a:lnSpc>
                <a:spcPct val="150000"/>
              </a:lnSpc>
            </a:pPr>
            <a:r>
              <a:rPr lang="en-US" altLang="zh-CN" dirty="0" smtClean="0"/>
              <a:t>4 </a:t>
            </a:r>
            <a:r>
              <a:rPr lang="zh-CN" altLang="en-US" dirty="0" smtClean="0"/>
              <a:t>深度学习</a:t>
            </a:r>
            <a:endParaRPr lang="en-US" altLang="zh-CN" dirty="0" smtClean="0"/>
          </a:p>
          <a:p>
            <a:pPr>
              <a:lnSpc>
                <a:spcPct val="150000"/>
              </a:lnSpc>
            </a:pPr>
            <a:r>
              <a:rPr lang="en-US" altLang="zh-CN" dirty="0" smtClean="0"/>
              <a:t>5 </a:t>
            </a:r>
            <a:r>
              <a:rPr lang="zh-CN" altLang="en-US" dirty="0" smtClean="0"/>
              <a:t>工程应用：适配性、图像目标检测</a:t>
            </a:r>
            <a:endParaRPr lang="zh-CN" altLang="en-US" dirty="0"/>
          </a:p>
        </p:txBody>
      </p:sp>
      <p:sp>
        <p:nvSpPr>
          <p:cNvPr id="4" name="灯片编号占位符 3"/>
          <p:cNvSpPr>
            <a:spLocks noGrp="1"/>
          </p:cNvSpPr>
          <p:nvPr>
            <p:ph type="sldNum" sz="quarter" idx="12"/>
          </p:nvPr>
        </p:nvSpPr>
        <p:spPr/>
        <p:txBody>
          <a:bodyPr/>
          <a:lstStyle/>
          <a:p>
            <a:fld id="{6A367202-E120-41FF-9502-19BC4C88CDED}" type="slidenum">
              <a:rPr lang="zh-CN" altLang="en-US" smtClean="0"/>
              <a:t>5</a:t>
            </a:fld>
            <a:endParaRPr lang="zh-CN" altLang="en-US"/>
          </a:p>
        </p:txBody>
      </p:sp>
    </p:spTree>
    <p:extLst>
      <p:ext uri="{BB962C8B-B14F-4D97-AF65-F5344CB8AC3E}">
        <p14:creationId xmlns:p14="http://schemas.microsoft.com/office/powerpoint/2010/main" val="24446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en-US" altLang="zh-CN" dirty="0"/>
              <a:t>1</a:t>
            </a:r>
            <a:r>
              <a:rPr lang="zh-CN" altLang="en-US" dirty="0"/>
              <a:t>）：逻辑回归</a:t>
            </a:r>
          </a:p>
        </p:txBody>
      </p:sp>
      <p:sp>
        <p:nvSpPr>
          <p:cNvPr id="3" name="内容占位符 2"/>
          <p:cNvSpPr>
            <a:spLocks noGrp="1"/>
          </p:cNvSpPr>
          <p:nvPr>
            <p:ph idx="1"/>
          </p:nvPr>
        </p:nvSpPr>
        <p:spPr>
          <a:xfrm>
            <a:off x="564776" y="1298470"/>
            <a:ext cx="11066930" cy="2214578"/>
          </a:xfrm>
        </p:spPr>
        <p:txBody>
          <a:bodyPr>
            <a:normAutofit/>
          </a:bodyPr>
          <a:lstStyle/>
          <a:p>
            <a:pPr>
              <a:lnSpc>
                <a:spcPct val="150000"/>
              </a:lnSpc>
              <a:spcBef>
                <a:spcPts val="0"/>
              </a:spcBef>
              <a:buNone/>
            </a:pPr>
            <a:r>
              <a:rPr lang="zh-CN" altLang="en-US" sz="2000" dirty="0" smtClean="0"/>
              <a:t>逻辑回归以线性函数</a:t>
            </a:r>
            <a:r>
              <a:rPr lang="en-US" altLang="zh-CN" sz="2000" i="1" dirty="0">
                <a:solidFill>
                  <a:srgbClr val="FF0000"/>
                </a:solidFill>
              </a:rPr>
              <a:t>f </a:t>
            </a:r>
            <a:r>
              <a:rPr lang="en-US" altLang="zh-CN" sz="2000" dirty="0">
                <a:solidFill>
                  <a:srgbClr val="FF0000"/>
                </a:solidFill>
              </a:rPr>
              <a:t>(W,X) = </a:t>
            </a:r>
            <a:r>
              <a:rPr lang="en-US" altLang="zh-CN" sz="2000" dirty="0" smtClean="0">
                <a:solidFill>
                  <a:srgbClr val="FF0000"/>
                </a:solidFill>
              </a:rPr>
              <a:t>W</a:t>
            </a:r>
            <a:r>
              <a:rPr lang="en-US" altLang="zh-CN" sz="2000" baseline="30000" dirty="0" smtClean="0">
                <a:solidFill>
                  <a:srgbClr val="FF0000"/>
                </a:solidFill>
              </a:rPr>
              <a:t>T</a:t>
            </a:r>
            <a:r>
              <a:rPr lang="en-US" altLang="zh-CN" sz="2000" dirty="0" smtClean="0">
                <a:solidFill>
                  <a:srgbClr val="FF0000"/>
                </a:solidFill>
              </a:rPr>
              <a:t>X</a:t>
            </a:r>
            <a:r>
              <a:rPr lang="zh-CN" altLang="en-US" sz="2000" dirty="0" smtClean="0"/>
              <a:t>为基础对贝努利分布建模。</a:t>
            </a:r>
            <a:endParaRPr lang="en-US" altLang="zh-CN" sz="2000" dirty="0" smtClean="0"/>
          </a:p>
          <a:p>
            <a:pPr>
              <a:lnSpc>
                <a:spcPct val="150000"/>
              </a:lnSpc>
              <a:spcBef>
                <a:spcPts val="0"/>
              </a:spcBef>
              <a:buNone/>
            </a:pPr>
            <a:r>
              <a:rPr lang="zh-CN" altLang="en-US" sz="2000" dirty="0" smtClean="0"/>
              <a:t>输入数据  </a:t>
            </a:r>
            <a:r>
              <a:rPr lang="en-US" altLang="zh-CN" sz="2000" b="1" dirty="0" smtClean="0"/>
              <a:t>x</a:t>
            </a:r>
            <a:r>
              <a:rPr lang="en-US" altLang="zh-CN" sz="2000" dirty="0" smtClean="0"/>
              <a:t> </a:t>
            </a:r>
            <a:r>
              <a:rPr lang="en-US" altLang="zh-CN" sz="2000" dirty="0"/>
              <a:t>∈</a:t>
            </a:r>
            <a:r>
              <a:rPr lang="en-US" altLang="zh-CN" sz="2000" i="1" dirty="0"/>
              <a:t>R</a:t>
            </a:r>
            <a:r>
              <a:rPr lang="en-US" altLang="zh-CN" sz="2000" i="1" baseline="30000" dirty="0"/>
              <a:t>n</a:t>
            </a:r>
            <a:r>
              <a:rPr lang="en-US" altLang="zh-CN" sz="2000" i="1" dirty="0"/>
              <a:t> </a:t>
            </a:r>
            <a:r>
              <a:rPr lang="en-US" altLang="zh-CN" sz="2000" dirty="0" smtClean="0"/>
              <a:t>，</a:t>
            </a:r>
            <a:r>
              <a:rPr lang="zh-CN" altLang="en-US" sz="2000" dirty="0" smtClean="0"/>
              <a:t>输出数据</a:t>
            </a:r>
            <a:r>
              <a:rPr lang="en-US" altLang="zh-CN" sz="2000" dirty="0" smtClean="0"/>
              <a:t>y </a:t>
            </a:r>
            <a:r>
              <a:rPr lang="en-US" altLang="zh-CN" sz="2000" dirty="0"/>
              <a:t>∈[</a:t>
            </a:r>
            <a:r>
              <a:rPr lang="en-US" altLang="zh-CN" sz="2000" dirty="0" smtClean="0"/>
              <a:t>0,1]</a:t>
            </a:r>
          </a:p>
          <a:p>
            <a:pPr>
              <a:lnSpc>
                <a:spcPct val="150000"/>
              </a:lnSpc>
              <a:spcBef>
                <a:spcPts val="0"/>
              </a:spcBef>
              <a:buNone/>
            </a:pPr>
            <a:r>
              <a:rPr lang="zh-CN" altLang="en-US" sz="2000" dirty="0" smtClean="0"/>
              <a:t>一般可假设</a:t>
            </a:r>
            <a:r>
              <a:rPr lang="en-US" altLang="zh-CN" sz="2000" dirty="0" smtClean="0"/>
              <a:t>p(y | </a:t>
            </a:r>
            <a:r>
              <a:rPr lang="en-US" altLang="zh-CN" sz="2000" b="1" dirty="0" smtClean="0"/>
              <a:t>w</a:t>
            </a:r>
            <a:r>
              <a:rPr lang="en-US" altLang="zh-CN" sz="2000" dirty="0" smtClean="0"/>
              <a:t>, </a:t>
            </a:r>
            <a:r>
              <a:rPr lang="en-US" altLang="zh-CN" sz="2000" b="1" dirty="0" smtClean="0"/>
              <a:t>x</a:t>
            </a:r>
            <a:r>
              <a:rPr lang="en-US" altLang="zh-CN" sz="2000" dirty="0"/>
              <a:t>) = Bern (</a:t>
            </a:r>
            <a:r>
              <a:rPr lang="el-GR" altLang="zh-CN" sz="2000" i="1" dirty="0"/>
              <a:t>π</a:t>
            </a:r>
            <a:r>
              <a:rPr lang="en-US" altLang="zh-CN" sz="2000" dirty="0"/>
              <a:t>), </a:t>
            </a:r>
            <a:r>
              <a:rPr lang="zh-CN" altLang="en-US" sz="2000" dirty="0" smtClean="0"/>
              <a:t>即</a:t>
            </a:r>
            <a:r>
              <a:rPr lang="en-US" altLang="zh-CN" sz="2000" dirty="0" smtClean="0"/>
              <a:t>  </a:t>
            </a:r>
            <a:r>
              <a:rPr lang="el-GR" altLang="zh-CN" sz="2000" i="1" dirty="0"/>
              <a:t>π</a:t>
            </a:r>
            <a:r>
              <a:rPr lang="en-US" altLang="zh-CN" sz="2000" baseline="30000" dirty="0"/>
              <a:t>y</a:t>
            </a:r>
            <a:r>
              <a:rPr lang="en-US" altLang="zh-CN" sz="2000" dirty="0"/>
              <a:t>(1-</a:t>
            </a:r>
            <a:r>
              <a:rPr lang="el-GR" altLang="zh-CN" sz="2000" i="1" dirty="0"/>
              <a:t> π</a:t>
            </a:r>
            <a:r>
              <a:rPr lang="en-US" altLang="zh-CN" sz="2000" dirty="0" smtClean="0"/>
              <a:t>)</a:t>
            </a:r>
            <a:r>
              <a:rPr lang="en-US" altLang="zh-CN" sz="2000" baseline="30000" dirty="0" smtClean="0"/>
              <a:t>1-y</a:t>
            </a:r>
            <a:r>
              <a:rPr lang="en-US" altLang="zh-CN" sz="2000" dirty="0" smtClean="0"/>
              <a:t>  ，</a:t>
            </a:r>
            <a:r>
              <a:rPr lang="el-GR" altLang="zh-CN" sz="2000" i="1" dirty="0" smtClean="0"/>
              <a:t>π</a:t>
            </a:r>
            <a:r>
              <a:rPr lang="en-US" altLang="zh-CN" sz="2000" i="1" dirty="0" smtClean="0"/>
              <a:t> </a:t>
            </a:r>
            <a:r>
              <a:rPr lang="en-US" altLang="zh-CN" sz="2000" i="1" dirty="0"/>
              <a:t>= </a:t>
            </a:r>
            <a:r>
              <a:rPr lang="en-US" altLang="zh-CN" sz="2000" dirty="0"/>
              <a:t>P(y=1|</a:t>
            </a:r>
            <a:r>
              <a:rPr lang="el-GR" altLang="zh-CN" sz="2000" i="1" dirty="0"/>
              <a:t> </a:t>
            </a:r>
            <a:r>
              <a:rPr lang="en-US" altLang="zh-CN" sz="2000" b="1" dirty="0"/>
              <a:t>x</a:t>
            </a:r>
            <a:r>
              <a:rPr lang="en-US" altLang="zh-CN" sz="2000" dirty="0"/>
              <a:t>) = P(</a:t>
            </a:r>
            <a:r>
              <a:rPr lang="en-US" altLang="zh-CN" sz="2000" i="1" dirty="0"/>
              <a:t>C</a:t>
            </a:r>
            <a:r>
              <a:rPr lang="en-US" altLang="zh-CN" sz="2000" i="1" baseline="-25000" dirty="0"/>
              <a:t>1</a:t>
            </a:r>
            <a:r>
              <a:rPr lang="en-US" altLang="zh-CN" sz="2000" dirty="0"/>
              <a:t>|</a:t>
            </a:r>
            <a:r>
              <a:rPr lang="el-GR" altLang="zh-CN" sz="2000" i="1" dirty="0"/>
              <a:t> </a:t>
            </a:r>
            <a:r>
              <a:rPr lang="en-US" altLang="zh-CN" sz="2000" b="1" dirty="0"/>
              <a:t>x</a:t>
            </a:r>
            <a:r>
              <a:rPr lang="en-US" altLang="zh-CN" sz="2000" dirty="0"/>
              <a:t>) =</a:t>
            </a:r>
            <a:r>
              <a:rPr lang="el-GR" altLang="zh-CN" sz="2000" i="1" dirty="0">
                <a:cs typeface="Times New Roman"/>
              </a:rPr>
              <a:t>σ</a:t>
            </a:r>
            <a:r>
              <a:rPr lang="en-US" altLang="zh-CN" sz="2000" dirty="0">
                <a:cs typeface="Times New Roman"/>
              </a:rPr>
              <a:t>( </a:t>
            </a:r>
            <a:r>
              <a:rPr lang="en-US" altLang="zh-CN" sz="2000" i="1" dirty="0"/>
              <a:t>f</a:t>
            </a:r>
            <a:r>
              <a:rPr lang="en-US" altLang="zh-CN" sz="2000" dirty="0"/>
              <a:t>(</a:t>
            </a:r>
            <a:r>
              <a:rPr lang="en-US" altLang="zh-CN" sz="2000" b="1" dirty="0"/>
              <a:t>w</a:t>
            </a:r>
            <a:r>
              <a:rPr lang="en-US" altLang="zh-CN" sz="2000" dirty="0"/>
              <a:t>,</a:t>
            </a:r>
            <a:r>
              <a:rPr lang="en-US" altLang="zh-CN" sz="2000" b="1" dirty="0"/>
              <a:t> x</a:t>
            </a:r>
            <a:r>
              <a:rPr lang="en-US" altLang="zh-CN" sz="2000" dirty="0"/>
              <a:t>) </a:t>
            </a:r>
            <a:r>
              <a:rPr lang="en-US" altLang="zh-CN" sz="2000" dirty="0" smtClean="0">
                <a:cs typeface="Times New Roman"/>
              </a:rPr>
              <a:t>)，</a:t>
            </a:r>
            <a:r>
              <a:rPr lang="el-GR" altLang="zh-CN" sz="2000" i="1" dirty="0" smtClean="0">
                <a:cs typeface="Times New Roman"/>
              </a:rPr>
              <a:t>σ</a:t>
            </a:r>
            <a:r>
              <a:rPr lang="en-US" altLang="zh-CN" sz="2000" dirty="0">
                <a:cs typeface="Times New Roman"/>
              </a:rPr>
              <a:t>(</a:t>
            </a:r>
            <a:r>
              <a:rPr lang="en-US" altLang="zh-CN" sz="2000" b="1" dirty="0"/>
              <a:t>x</a:t>
            </a:r>
            <a:r>
              <a:rPr lang="en-US" altLang="zh-CN" sz="2000" dirty="0">
                <a:cs typeface="Times New Roman"/>
              </a:rPr>
              <a:t>) = </a:t>
            </a:r>
            <a:endParaRPr lang="en-US" altLang="zh-CN" sz="2000" dirty="0"/>
          </a:p>
          <a:p>
            <a:pPr>
              <a:lnSpc>
                <a:spcPct val="150000"/>
              </a:lnSpc>
              <a:spcBef>
                <a:spcPts val="0"/>
              </a:spcBef>
              <a:buNone/>
            </a:pP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4176316964"/>
              </p:ext>
            </p:extLst>
          </p:nvPr>
        </p:nvGraphicFramePr>
        <p:xfrm>
          <a:off x="10470123" y="2159849"/>
          <a:ext cx="1255712" cy="720725"/>
        </p:xfrm>
        <a:graphic>
          <a:graphicData uri="http://schemas.openxmlformats.org/presentationml/2006/ole">
            <mc:AlternateContent xmlns:mc="http://schemas.openxmlformats.org/markup-compatibility/2006">
              <mc:Choice xmlns:v="urn:schemas-microsoft-com:vml" Requires="v">
                <p:oleObj spid="_x0000_s1191" name="Equation" r:id="rId4" imgW="774360" imgH="444240" progId="Equation.DSMT4">
                  <p:embed/>
                </p:oleObj>
              </mc:Choice>
              <mc:Fallback>
                <p:oleObj name="Equation" r:id="rId4" imgW="77436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0123" y="2159849"/>
                        <a:ext cx="125571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6" name="Object 2"/>
          <p:cNvGraphicFramePr>
            <a:graphicFrameLocks noChangeAspect="1"/>
          </p:cNvGraphicFramePr>
          <p:nvPr>
            <p:extLst>
              <p:ext uri="{D42A27DB-BD31-4B8C-83A1-F6EECF244321}">
                <p14:modId xmlns:p14="http://schemas.microsoft.com/office/powerpoint/2010/main" val="3419633655"/>
              </p:ext>
            </p:extLst>
          </p:nvPr>
        </p:nvGraphicFramePr>
        <p:xfrm>
          <a:off x="4258606" y="2886079"/>
          <a:ext cx="3492500" cy="569913"/>
        </p:xfrm>
        <a:graphic>
          <a:graphicData uri="http://schemas.openxmlformats.org/presentationml/2006/ole">
            <mc:AlternateContent xmlns:mc="http://schemas.openxmlformats.org/markup-compatibility/2006">
              <mc:Choice xmlns:v="urn:schemas-microsoft-com:vml" Requires="v">
                <p:oleObj spid="_x0000_s1192" name="Equation" r:id="rId6" imgW="2641320" imgH="431640" progId="Equation.DSMT4">
                  <p:embed/>
                </p:oleObj>
              </mc:Choice>
              <mc:Fallback>
                <p:oleObj name="Equation" r:id="rId6" imgW="26413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8606" y="2886079"/>
                        <a:ext cx="349250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p:cNvGraphicFramePr>
            <a:graphicFrameLocks noChangeAspect="1"/>
          </p:cNvGraphicFramePr>
          <p:nvPr>
            <p:extLst>
              <p:ext uri="{D42A27DB-BD31-4B8C-83A1-F6EECF244321}">
                <p14:modId xmlns:p14="http://schemas.microsoft.com/office/powerpoint/2010/main" val="509276299"/>
              </p:ext>
            </p:extLst>
          </p:nvPr>
        </p:nvGraphicFramePr>
        <p:xfrm>
          <a:off x="8613119" y="3314704"/>
          <a:ext cx="2246312" cy="714375"/>
        </p:xfrm>
        <a:graphic>
          <a:graphicData uri="http://schemas.openxmlformats.org/presentationml/2006/ole">
            <mc:AlternateContent xmlns:mc="http://schemas.openxmlformats.org/markup-compatibility/2006">
              <mc:Choice xmlns:v="urn:schemas-microsoft-com:vml" Requires="v">
                <p:oleObj spid="_x0000_s1193" name="Equation" r:id="rId8" imgW="1358640" imgH="431640" progId="Equation.DSMT4">
                  <p:embed/>
                </p:oleObj>
              </mc:Choice>
              <mc:Fallback>
                <p:oleObj name="Equation" r:id="rId8" imgW="1358640" imgH="431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3119" y="3314704"/>
                        <a:ext cx="2246312"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内容占位符 2"/>
          <p:cNvSpPr txBox="1">
            <a:spLocks/>
          </p:cNvSpPr>
          <p:nvPr/>
        </p:nvSpPr>
        <p:spPr>
          <a:xfrm>
            <a:off x="430306" y="4454736"/>
            <a:ext cx="11201400" cy="2201558"/>
          </a:xfrm>
          <a:prstGeom prst="rect">
            <a:avLst/>
          </a:prstGeom>
        </p:spPr>
        <p:txBody>
          <a:bodyPr vert="horz" lIns="91440" tIns="45720" rIns="91440" bIns="45720" rtlCol="0">
            <a:normAutofit/>
          </a:bodyPr>
          <a:lstStyle/>
          <a:p>
            <a:pPr marL="342900" indent="-342900">
              <a:lnSpc>
                <a:spcPct val="150000"/>
              </a:lnSpc>
            </a:pPr>
            <a:r>
              <a:rPr lang="zh-CN" altLang="en-US" dirty="0" smtClean="0">
                <a:effectLst>
                  <a:outerShdw blurRad="38100" dist="38100" dir="2700000" algn="tl">
                    <a:srgbClr val="000000">
                      <a:alpha val="43137"/>
                    </a:srgbClr>
                  </a:outerShdw>
                </a:effectLst>
                <a:cs typeface="Times New Roman"/>
              </a:rPr>
              <a:t>原因：</a:t>
            </a:r>
            <a:r>
              <a:rPr lang="zh-CN" altLang="en-US" dirty="0" smtClean="0">
                <a:solidFill>
                  <a:srgbClr val="FF0000"/>
                </a:solidFill>
                <a:effectLst>
                  <a:outerShdw blurRad="38100" dist="38100" dir="2700000" algn="tl">
                    <a:srgbClr val="000000">
                      <a:alpha val="43137"/>
                    </a:srgbClr>
                  </a:outerShdw>
                </a:effectLst>
                <a:cs typeface="Times New Roman"/>
              </a:rPr>
              <a:t>如果</a:t>
            </a:r>
            <a:r>
              <a:rPr lang="en-US" altLang="zh-CN" dirty="0" smtClean="0">
                <a:solidFill>
                  <a:srgbClr val="FF0000"/>
                </a:solidFill>
                <a:effectLst>
                  <a:outerShdw blurRad="38100" dist="38100" dir="2700000" algn="tl">
                    <a:srgbClr val="000000">
                      <a:alpha val="43137"/>
                    </a:srgbClr>
                  </a:outerShdw>
                </a:effectLst>
                <a:cs typeface="Times New Roman"/>
              </a:rPr>
              <a:t> </a:t>
            </a:r>
            <a:r>
              <a:rPr lang="en-US" altLang="zh-CN" dirty="0">
                <a:solidFill>
                  <a:srgbClr val="FF0000"/>
                </a:solidFill>
                <a:effectLst>
                  <a:outerShdw blurRad="38100" dist="38100" dir="2700000" algn="tl">
                    <a:srgbClr val="000000">
                      <a:alpha val="43137"/>
                    </a:srgbClr>
                  </a:outerShdw>
                </a:effectLst>
                <a:cs typeface="Times New Roman"/>
              </a:rPr>
              <a:t>p(</a:t>
            </a:r>
            <a:r>
              <a:rPr lang="en-US" altLang="zh-CN" b="1" dirty="0">
                <a:solidFill>
                  <a:srgbClr val="FF0000"/>
                </a:solidFill>
                <a:effectLst>
                  <a:outerShdw blurRad="38100" dist="38100" dir="2700000" algn="tl">
                    <a:srgbClr val="000000">
                      <a:alpha val="43137"/>
                    </a:srgbClr>
                  </a:outerShdw>
                </a:effectLst>
              </a:rPr>
              <a:t>x</a:t>
            </a:r>
            <a:r>
              <a:rPr lang="en-US" altLang="zh-CN" dirty="0">
                <a:solidFill>
                  <a:srgbClr val="FF0000"/>
                </a:solidFill>
                <a:effectLst>
                  <a:outerShdw blurRad="38100" dist="38100" dir="2700000" algn="tl">
                    <a:srgbClr val="000000">
                      <a:alpha val="43137"/>
                    </a:srgbClr>
                  </a:outerShdw>
                </a:effectLst>
                <a:cs typeface="Times New Roman"/>
              </a:rPr>
              <a:t>|C) </a:t>
            </a:r>
            <a:r>
              <a:rPr lang="zh-CN" altLang="en-US" dirty="0" smtClean="0">
                <a:solidFill>
                  <a:srgbClr val="FF0000"/>
                </a:solidFill>
                <a:effectLst>
                  <a:outerShdw blurRad="38100" dist="38100" dir="2700000" algn="tl">
                    <a:srgbClr val="000000">
                      <a:alpha val="43137"/>
                    </a:srgbClr>
                  </a:outerShdw>
                </a:effectLst>
                <a:cs typeface="Times New Roman"/>
              </a:rPr>
              <a:t>是指数分布（最常见的分布）</a:t>
            </a:r>
            <a:r>
              <a:rPr lang="en-US" altLang="zh-CN" dirty="0" smtClean="0">
                <a:solidFill>
                  <a:srgbClr val="FF0000"/>
                </a:solidFill>
                <a:effectLst>
                  <a:outerShdw blurRad="38100" dist="38100" dir="2700000" algn="tl">
                    <a:srgbClr val="000000">
                      <a:alpha val="43137"/>
                    </a:srgbClr>
                  </a:outerShdw>
                </a:effectLst>
                <a:cs typeface="Times New Roman"/>
              </a:rPr>
              <a:t>, </a:t>
            </a:r>
            <a:r>
              <a:rPr lang="zh-CN" altLang="en-US" dirty="0" smtClean="0">
                <a:solidFill>
                  <a:srgbClr val="FF0000"/>
                </a:solidFill>
                <a:effectLst>
                  <a:outerShdw blurRad="38100" dist="38100" dir="2700000" algn="tl">
                    <a:srgbClr val="000000">
                      <a:alpha val="43137"/>
                    </a:srgbClr>
                  </a:outerShdw>
                </a:effectLst>
                <a:cs typeface="Times New Roman"/>
              </a:rPr>
              <a:t>则</a:t>
            </a:r>
            <a:r>
              <a:rPr lang="el-GR" altLang="zh-CN" dirty="0" smtClean="0">
                <a:solidFill>
                  <a:srgbClr val="FF0000"/>
                </a:solidFill>
                <a:effectLst>
                  <a:outerShdw blurRad="38100" dist="38100" dir="2700000" algn="tl">
                    <a:srgbClr val="000000">
                      <a:alpha val="43137"/>
                    </a:srgbClr>
                  </a:outerShdw>
                </a:effectLst>
                <a:cs typeface="Times New Roman"/>
              </a:rPr>
              <a:t>α</a:t>
            </a:r>
            <a:r>
              <a:rPr lang="en-US" altLang="zh-CN" dirty="0" smtClean="0">
                <a:solidFill>
                  <a:srgbClr val="FF0000"/>
                </a:solidFill>
                <a:effectLst>
                  <a:outerShdw blurRad="38100" dist="38100" dir="2700000" algn="tl">
                    <a:srgbClr val="000000">
                      <a:alpha val="43137"/>
                    </a:srgbClr>
                  </a:outerShdw>
                </a:effectLst>
                <a:cs typeface="Times New Roman"/>
              </a:rPr>
              <a:t> </a:t>
            </a:r>
            <a:r>
              <a:rPr lang="zh-CN" altLang="en-US" dirty="0" smtClean="0">
                <a:solidFill>
                  <a:srgbClr val="FF0000"/>
                </a:solidFill>
                <a:effectLst>
                  <a:outerShdw blurRad="38100" dist="38100" dir="2700000" algn="tl">
                    <a:srgbClr val="000000">
                      <a:alpha val="43137"/>
                    </a:srgbClr>
                  </a:outerShdw>
                </a:effectLst>
                <a:cs typeface="Times New Roman"/>
              </a:rPr>
              <a:t>是</a:t>
            </a:r>
            <a:r>
              <a:rPr lang="en-US" altLang="zh-CN" dirty="0" smtClean="0">
                <a:solidFill>
                  <a:srgbClr val="FF0000"/>
                </a:solidFill>
                <a:effectLst>
                  <a:outerShdw blurRad="38100" dist="38100" dir="2700000" algn="tl">
                    <a:srgbClr val="000000">
                      <a:alpha val="43137"/>
                    </a:srgbClr>
                  </a:outerShdw>
                </a:effectLst>
                <a:cs typeface="Times New Roman"/>
              </a:rPr>
              <a:t>x</a:t>
            </a:r>
            <a:r>
              <a:rPr lang="zh-CN" altLang="en-US" dirty="0" smtClean="0">
                <a:solidFill>
                  <a:srgbClr val="FF0000"/>
                </a:solidFill>
                <a:effectLst>
                  <a:outerShdw blurRad="38100" dist="38100" dir="2700000" algn="tl">
                    <a:srgbClr val="000000">
                      <a:alpha val="43137"/>
                    </a:srgbClr>
                  </a:outerShdw>
                </a:effectLst>
                <a:cs typeface="Times New Roman"/>
              </a:rPr>
              <a:t>的线性函数，即</a:t>
            </a:r>
            <a:endParaRPr lang="en-US" altLang="zh-CN" dirty="0">
              <a:cs typeface="Times New Roman"/>
            </a:endParaRPr>
          </a:p>
          <a:p>
            <a:pPr marL="342900" indent="-342900">
              <a:lnSpc>
                <a:spcPct val="150000"/>
              </a:lnSpc>
            </a:pPr>
            <a:r>
              <a:rPr lang="zh-CN" altLang="en-US" dirty="0" smtClean="0">
                <a:cs typeface="Times New Roman"/>
              </a:rPr>
              <a:t>例如</a:t>
            </a:r>
            <a:r>
              <a:rPr lang="en-US" altLang="zh-CN" dirty="0" smtClean="0">
                <a:cs typeface="Times New Roman"/>
              </a:rPr>
              <a:t>，</a:t>
            </a:r>
            <a:r>
              <a:rPr lang="zh-CN" altLang="en-US" dirty="0" smtClean="0">
                <a:cs typeface="Times New Roman"/>
              </a:rPr>
              <a:t>如果</a:t>
            </a:r>
            <a:r>
              <a:rPr lang="en-US" altLang="zh-CN" dirty="0" smtClean="0">
                <a:cs typeface="Times New Roman"/>
              </a:rPr>
              <a:t> </a:t>
            </a:r>
            <a:r>
              <a:rPr lang="en-US" altLang="zh-CN" i="1" dirty="0">
                <a:cs typeface="Times New Roman"/>
              </a:rPr>
              <a:t>p</a:t>
            </a:r>
            <a:r>
              <a:rPr lang="en-US" altLang="zh-CN" dirty="0">
                <a:cs typeface="Times New Roman"/>
              </a:rPr>
              <a:t>(</a:t>
            </a:r>
            <a:r>
              <a:rPr lang="en-US" altLang="zh-CN" b="1" dirty="0" err="1"/>
              <a:t>x</a:t>
            </a:r>
            <a:r>
              <a:rPr lang="en-US" altLang="zh-CN" dirty="0" err="1">
                <a:cs typeface="Times New Roman"/>
              </a:rPr>
              <a:t>|</a:t>
            </a:r>
            <a:r>
              <a:rPr lang="en-US" altLang="zh-CN" i="1" dirty="0" err="1">
                <a:cs typeface="Times New Roman"/>
              </a:rPr>
              <a:t>C</a:t>
            </a:r>
            <a:r>
              <a:rPr lang="en-US" altLang="zh-CN" dirty="0">
                <a:cs typeface="Times New Roman"/>
              </a:rPr>
              <a:t>) </a:t>
            </a:r>
            <a:r>
              <a:rPr lang="zh-CN" altLang="en-US" dirty="0" smtClean="0">
                <a:cs typeface="Times New Roman"/>
              </a:rPr>
              <a:t>是高斯分布，并且</a:t>
            </a:r>
            <a:r>
              <a:rPr lang="en-US" altLang="zh-CN" dirty="0" smtClean="0">
                <a:cs typeface="Times New Roman"/>
              </a:rPr>
              <a:t>C1</a:t>
            </a:r>
            <a:r>
              <a:rPr lang="zh-CN" altLang="en-US" dirty="0" smtClean="0">
                <a:cs typeface="Times New Roman"/>
              </a:rPr>
              <a:t>和</a:t>
            </a:r>
            <a:r>
              <a:rPr lang="en-US" altLang="zh-CN" dirty="0" smtClean="0">
                <a:cs typeface="Times New Roman"/>
              </a:rPr>
              <a:t>C2</a:t>
            </a:r>
            <a:r>
              <a:rPr lang="zh-CN" altLang="en-US" dirty="0" smtClean="0">
                <a:cs typeface="Times New Roman"/>
              </a:rPr>
              <a:t>下的分布协方差阵相等，则：</a:t>
            </a:r>
            <a:r>
              <a:rPr lang="el-GR" altLang="zh-CN" i="1" dirty="0" smtClean="0">
                <a:cs typeface="Times New Roman"/>
              </a:rPr>
              <a:t>σ</a:t>
            </a:r>
            <a:r>
              <a:rPr lang="en-US" altLang="zh-CN" dirty="0">
                <a:cs typeface="Times New Roman"/>
              </a:rPr>
              <a:t>( </a:t>
            </a:r>
            <a:r>
              <a:rPr lang="en-US" altLang="zh-CN" i="1" dirty="0"/>
              <a:t>f</a:t>
            </a:r>
            <a:r>
              <a:rPr lang="en-US" altLang="zh-CN" dirty="0"/>
              <a:t>(</a:t>
            </a:r>
            <a:r>
              <a:rPr lang="en-US" altLang="zh-CN" b="1" dirty="0"/>
              <a:t>w</a:t>
            </a:r>
            <a:r>
              <a:rPr lang="en-US" altLang="zh-CN" dirty="0"/>
              <a:t>,</a:t>
            </a:r>
            <a:r>
              <a:rPr lang="en-US" altLang="zh-CN" b="1" dirty="0"/>
              <a:t> x</a:t>
            </a:r>
            <a:r>
              <a:rPr lang="en-US" altLang="zh-CN" dirty="0"/>
              <a:t>) </a:t>
            </a:r>
            <a:r>
              <a:rPr lang="en-US" altLang="zh-CN" dirty="0">
                <a:cs typeface="Times New Roman"/>
              </a:rPr>
              <a:t>) = </a:t>
            </a:r>
            <a:r>
              <a:rPr lang="el-GR" altLang="zh-CN" i="1" dirty="0">
                <a:cs typeface="Times New Roman"/>
              </a:rPr>
              <a:t>σ</a:t>
            </a:r>
            <a:r>
              <a:rPr lang="en-US" altLang="zh-CN" dirty="0">
                <a:cs typeface="Times New Roman"/>
              </a:rPr>
              <a:t>( </a:t>
            </a:r>
            <a:r>
              <a:rPr lang="en-US" altLang="zh-CN" b="1" dirty="0">
                <a:cs typeface="Times New Roman"/>
              </a:rPr>
              <a:t>w</a:t>
            </a:r>
            <a:r>
              <a:rPr lang="en-US" altLang="zh-CN" baseline="30000" dirty="0">
                <a:cs typeface="Times New Roman"/>
              </a:rPr>
              <a:t>T</a:t>
            </a:r>
            <a:r>
              <a:rPr lang="en-US" altLang="zh-CN" b="1" dirty="0"/>
              <a:t>x</a:t>
            </a:r>
            <a:r>
              <a:rPr lang="en-US" altLang="zh-CN" dirty="0">
                <a:cs typeface="Times New Roman"/>
              </a:rPr>
              <a:t>+</a:t>
            </a:r>
            <a:r>
              <a:rPr lang="en-US" altLang="zh-CN" i="1" dirty="0">
                <a:cs typeface="Times New Roman"/>
              </a:rPr>
              <a:t>w</a:t>
            </a:r>
            <a:r>
              <a:rPr lang="en-US" altLang="zh-CN" baseline="-25000" dirty="0">
                <a:cs typeface="Times New Roman"/>
              </a:rPr>
              <a:t>0</a:t>
            </a:r>
            <a:r>
              <a:rPr lang="en-US" altLang="zh-CN" dirty="0" smtClean="0">
                <a:cs typeface="Times New Roman"/>
              </a:rPr>
              <a:t>)</a:t>
            </a:r>
          </a:p>
          <a:p>
            <a:pPr marL="342900" indent="-342900">
              <a:lnSpc>
                <a:spcPct val="150000"/>
              </a:lnSpc>
            </a:pPr>
            <a:r>
              <a:rPr lang="zh-CN" altLang="en-US" dirty="0" smtClean="0">
                <a:cs typeface="Times New Roman"/>
              </a:rPr>
              <a:t>注意，如果协方差阵不相等，则线性假设不成立，但对绝大多数</a:t>
            </a:r>
            <a:endParaRPr lang="en-US" altLang="zh-CN" dirty="0" smtClean="0">
              <a:cs typeface="Times New Roman"/>
            </a:endParaRPr>
          </a:p>
          <a:p>
            <a:pPr marL="342900" indent="-342900">
              <a:lnSpc>
                <a:spcPct val="150000"/>
              </a:lnSpc>
            </a:pPr>
            <a:r>
              <a:rPr lang="zh-CN" altLang="en-US" dirty="0" smtClean="0">
                <a:cs typeface="Times New Roman"/>
              </a:rPr>
              <a:t>问题而言，上述假设至少是接近的。</a:t>
            </a:r>
            <a:endParaRPr lang="en-US" altLang="zh-CN" dirty="0" smtClean="0">
              <a:cs typeface="Times New Roman"/>
            </a:endParaRPr>
          </a:p>
          <a:p>
            <a:pPr marL="342900" indent="-342900">
              <a:lnSpc>
                <a:spcPct val="150000"/>
              </a:lnSpc>
            </a:pPr>
            <a:r>
              <a:rPr lang="zh-CN" altLang="en-US" b="1" dirty="0" smtClean="0">
                <a:cs typeface="Times New Roman"/>
              </a:rPr>
              <a:t>注意：</a:t>
            </a:r>
            <a:r>
              <a:rPr lang="zh-CN" altLang="en-US" b="1" dirty="0">
                <a:cs typeface="Times New Roman"/>
              </a:rPr>
              <a:t>最</a:t>
            </a:r>
            <a:r>
              <a:rPr lang="zh-CN" altLang="en-US" b="1" dirty="0" smtClean="0">
                <a:cs typeface="Times New Roman"/>
              </a:rPr>
              <a:t>常用的贝努利和高斯分布都属于指数分布。</a:t>
            </a:r>
            <a:endParaRPr lang="zh-CN" altLang="en-US" b="1" dirty="0"/>
          </a:p>
        </p:txBody>
      </p:sp>
      <p:graphicFrame>
        <p:nvGraphicFramePr>
          <p:cNvPr id="11270" name="Object 6"/>
          <p:cNvGraphicFramePr>
            <a:graphicFrameLocks noChangeAspect="1"/>
          </p:cNvGraphicFramePr>
          <p:nvPr>
            <p:extLst>
              <p:ext uri="{D42A27DB-BD31-4B8C-83A1-F6EECF244321}">
                <p14:modId xmlns:p14="http://schemas.microsoft.com/office/powerpoint/2010/main" val="4214905930"/>
              </p:ext>
            </p:extLst>
          </p:nvPr>
        </p:nvGraphicFramePr>
        <p:xfrm>
          <a:off x="4984095" y="3384554"/>
          <a:ext cx="3419475" cy="809625"/>
        </p:xfrm>
        <a:graphic>
          <a:graphicData uri="http://schemas.openxmlformats.org/presentationml/2006/ole">
            <mc:AlternateContent xmlns:mc="http://schemas.openxmlformats.org/markup-compatibility/2006">
              <mc:Choice xmlns:v="urn:schemas-microsoft-com:vml" Requires="v">
                <p:oleObj spid="_x0000_s1194" name="Equation" r:id="rId10" imgW="2628720" imgH="622080" progId="Equation.DSMT4">
                  <p:embed/>
                </p:oleObj>
              </mc:Choice>
              <mc:Fallback>
                <p:oleObj name="Equation" r:id="rId10" imgW="2628720" imgH="6220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84095" y="3384554"/>
                        <a:ext cx="34194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a:xfrm>
            <a:off x="4183966" y="2886079"/>
            <a:ext cx="7500990" cy="135732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511526" y="2782935"/>
            <a:ext cx="4437530" cy="369332"/>
          </a:xfrm>
          <a:prstGeom prst="rect">
            <a:avLst/>
          </a:prstGeom>
        </p:spPr>
        <p:txBody>
          <a:bodyPr wrap="square">
            <a:spAutoFit/>
          </a:bodyPr>
          <a:lstStyle/>
          <a:p>
            <a:r>
              <a:rPr lang="zh-CN" altLang="en-US" dirty="0" smtClean="0">
                <a:solidFill>
                  <a:srgbClr val="FF0000"/>
                </a:solidFill>
                <a:effectLst>
                  <a:outerShdw blurRad="38100" dist="38100" dir="2700000" algn="tl">
                    <a:srgbClr val="000000">
                      <a:alpha val="43137"/>
                    </a:srgbClr>
                  </a:outerShdw>
                </a:effectLst>
                <a:cs typeface="Times New Roman"/>
              </a:rPr>
              <a:t>为什么采用线性函数</a:t>
            </a:r>
            <a:r>
              <a:rPr lang="en-US" altLang="zh-CN" i="1" dirty="0">
                <a:solidFill>
                  <a:srgbClr val="FF0000"/>
                </a:solidFill>
              </a:rPr>
              <a:t>f </a:t>
            </a:r>
            <a:r>
              <a:rPr lang="en-US" altLang="zh-CN" dirty="0">
                <a:solidFill>
                  <a:srgbClr val="FF0000"/>
                </a:solidFill>
              </a:rPr>
              <a:t>(W,X) =</a:t>
            </a:r>
            <a:r>
              <a:rPr lang="en-US" altLang="zh-CN" dirty="0" smtClean="0">
                <a:solidFill>
                  <a:srgbClr val="FF0000"/>
                </a:solidFill>
              </a:rPr>
              <a:t> </a:t>
            </a:r>
            <a:r>
              <a:rPr lang="en-US" altLang="zh-CN" dirty="0">
                <a:solidFill>
                  <a:srgbClr val="FF0000"/>
                </a:solidFill>
              </a:rPr>
              <a:t>W</a:t>
            </a:r>
            <a:r>
              <a:rPr lang="en-US" altLang="zh-CN" baseline="30000" dirty="0">
                <a:solidFill>
                  <a:srgbClr val="FF0000"/>
                </a:solidFill>
              </a:rPr>
              <a:t>T</a:t>
            </a:r>
            <a:r>
              <a:rPr lang="en-US" altLang="zh-CN" dirty="0">
                <a:solidFill>
                  <a:srgbClr val="FF0000"/>
                </a:solidFill>
              </a:rPr>
              <a:t>X</a:t>
            </a:r>
            <a:r>
              <a:rPr lang="en-US" altLang="zh-CN" dirty="0" smtClean="0">
                <a:solidFill>
                  <a:srgbClr val="FF0000"/>
                </a:solidFill>
                <a:effectLst>
                  <a:outerShdw blurRad="38100" dist="38100" dir="2700000" algn="tl">
                    <a:srgbClr val="000000">
                      <a:alpha val="43137"/>
                    </a:srgbClr>
                  </a:outerShdw>
                </a:effectLst>
                <a:cs typeface="Times New Roman"/>
              </a:rPr>
              <a:t>?</a:t>
            </a:r>
            <a:endParaRPr lang="zh-CN" altLang="en-US" dirty="0"/>
          </a:p>
        </p:txBody>
      </p:sp>
      <p:pic>
        <p:nvPicPr>
          <p:cNvPr id="11271" name="Picture 7"/>
          <p:cNvPicPr>
            <a:picLocks noChangeAspect="1" noChangeArrowheads="1"/>
          </p:cNvPicPr>
          <p:nvPr/>
        </p:nvPicPr>
        <p:blipFill>
          <a:blip r:embed="rId12" cstate="print"/>
          <a:srcRect/>
          <a:stretch>
            <a:fillRect/>
          </a:stretch>
        </p:blipFill>
        <p:spPr bwMode="auto">
          <a:xfrm>
            <a:off x="7211029" y="5331326"/>
            <a:ext cx="2629590" cy="432000"/>
          </a:xfrm>
          <a:prstGeom prst="rect">
            <a:avLst/>
          </a:prstGeom>
          <a:noFill/>
          <a:ln w="9525">
            <a:noFill/>
            <a:miter lim="800000"/>
            <a:headEnd/>
            <a:tailEnd/>
          </a:ln>
          <a:effectLst/>
        </p:spPr>
      </p:pic>
      <p:pic>
        <p:nvPicPr>
          <p:cNvPr id="11272" name="Picture 8"/>
          <p:cNvPicPr>
            <a:picLocks noChangeAspect="1" noChangeArrowheads="1"/>
          </p:cNvPicPr>
          <p:nvPr/>
        </p:nvPicPr>
        <p:blipFill>
          <a:blip r:embed="rId13" cstate="print"/>
          <a:srcRect/>
          <a:stretch>
            <a:fillRect/>
          </a:stretch>
        </p:blipFill>
        <p:spPr bwMode="auto">
          <a:xfrm>
            <a:off x="7211029" y="5812548"/>
            <a:ext cx="4894775" cy="540000"/>
          </a:xfrm>
          <a:prstGeom prst="rect">
            <a:avLst/>
          </a:prstGeom>
          <a:noFill/>
          <a:ln w="9525">
            <a:noFill/>
            <a:miter lim="800000"/>
            <a:headEnd/>
            <a:tailEnd/>
          </a:ln>
          <a:effectLst/>
        </p:spPr>
      </p:pic>
      <p:graphicFrame>
        <p:nvGraphicFramePr>
          <p:cNvPr id="13" name="Object 3"/>
          <p:cNvGraphicFramePr>
            <a:graphicFrameLocks noChangeAspect="1"/>
          </p:cNvGraphicFramePr>
          <p:nvPr>
            <p:extLst>
              <p:ext uri="{D42A27DB-BD31-4B8C-83A1-F6EECF244321}">
                <p14:modId xmlns:p14="http://schemas.microsoft.com/office/powerpoint/2010/main" val="2665962172"/>
              </p:ext>
            </p:extLst>
          </p:nvPr>
        </p:nvGraphicFramePr>
        <p:xfrm>
          <a:off x="7887846" y="4349297"/>
          <a:ext cx="2865641" cy="696295"/>
        </p:xfrm>
        <a:graphic>
          <a:graphicData uri="http://schemas.openxmlformats.org/presentationml/2006/ole">
            <mc:AlternateContent xmlns:mc="http://schemas.openxmlformats.org/markup-compatibility/2006">
              <mc:Choice xmlns:v="urn:schemas-microsoft-com:vml" Requires="v">
                <p:oleObj spid="_x0000_s1195" name="Equation" r:id="rId14" imgW="1777680" imgH="431640" progId="Equation.DSMT4">
                  <p:embed/>
                </p:oleObj>
              </mc:Choice>
              <mc:Fallback>
                <p:oleObj name="Equation" r:id="rId14" imgW="1777680" imgH="431640" progId="Equation.DSMT4">
                  <p:embed/>
                  <p:pic>
                    <p:nvPicPr>
                      <p:cNvPr id="0" name=""/>
                      <p:cNvPicPr>
                        <a:picLocks noChangeAspect="1" noChangeArrowheads="1"/>
                      </p:cNvPicPr>
                      <p:nvPr/>
                    </p:nvPicPr>
                    <p:blipFill>
                      <a:blip r:embed="rId15"/>
                      <a:srcRect/>
                      <a:stretch>
                        <a:fillRect/>
                      </a:stretch>
                    </p:blipFill>
                    <p:spPr bwMode="auto">
                      <a:xfrm>
                        <a:off x="7887846" y="4349297"/>
                        <a:ext cx="2865641" cy="696295"/>
                      </a:xfrm>
                      <a:prstGeom prst="rect">
                        <a:avLst/>
                      </a:prstGeom>
                      <a:noFill/>
                      <a:ln>
                        <a:noFill/>
                      </a:ln>
                      <a:effectLst/>
                      <a:extLst/>
                    </p:spPr>
                  </p:pic>
                </p:oleObj>
              </mc:Fallback>
            </mc:AlternateContent>
          </a:graphicData>
        </a:graphic>
      </p:graphicFrame>
      <p:sp>
        <p:nvSpPr>
          <p:cNvPr id="5" name="灯片编号占位符 4"/>
          <p:cNvSpPr>
            <a:spLocks noGrp="1"/>
          </p:cNvSpPr>
          <p:nvPr>
            <p:ph type="sldNum" sz="quarter" idx="12"/>
          </p:nvPr>
        </p:nvSpPr>
        <p:spPr/>
        <p:txBody>
          <a:bodyPr/>
          <a:lstStyle/>
          <a:p>
            <a:fld id="{6A367202-E120-41FF-9502-19BC4C88CDED}" type="slidenum">
              <a:rPr lang="zh-CN" altLang="en-US" smtClean="0"/>
              <a:t>6</a:t>
            </a:fld>
            <a:endParaRPr lang="zh-CN" altLang="en-US"/>
          </a:p>
        </p:txBody>
      </p:sp>
    </p:spTree>
    <p:extLst>
      <p:ext uri="{BB962C8B-B14F-4D97-AF65-F5344CB8AC3E}">
        <p14:creationId xmlns:p14="http://schemas.microsoft.com/office/powerpoint/2010/main" val="1775054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en-US" altLang="zh-CN" dirty="0"/>
              <a:t>1</a:t>
            </a:r>
            <a:r>
              <a:rPr lang="zh-CN" altLang="en-US" dirty="0"/>
              <a:t>）：逻辑回归</a:t>
            </a:r>
          </a:p>
        </p:txBody>
      </p:sp>
      <p:sp>
        <p:nvSpPr>
          <p:cNvPr id="3" name="内容占位符 2"/>
          <p:cNvSpPr>
            <a:spLocks noGrp="1"/>
          </p:cNvSpPr>
          <p:nvPr>
            <p:ph idx="1"/>
          </p:nvPr>
        </p:nvSpPr>
        <p:spPr>
          <a:xfrm>
            <a:off x="508747" y="1223683"/>
            <a:ext cx="11066930" cy="5513294"/>
          </a:xfrm>
        </p:spPr>
        <p:txBody>
          <a:bodyPr>
            <a:normAutofit lnSpcReduction="10000"/>
          </a:bodyPr>
          <a:lstStyle/>
          <a:p>
            <a:pPr>
              <a:lnSpc>
                <a:spcPct val="200000"/>
              </a:lnSpc>
              <a:spcBef>
                <a:spcPts val="0"/>
              </a:spcBef>
              <a:buFont typeface="Wingdings" panose="05000000000000000000" pitchFamily="2" charset="2"/>
              <a:buChar char="n"/>
            </a:pPr>
            <a:r>
              <a:rPr lang="zh-CN" altLang="en-US" sz="2000" dirty="0" smtClean="0"/>
              <a:t>逻辑回归问题的求解：给定若干训练数据的情况下，如何求解（训练）</a:t>
            </a:r>
            <a:r>
              <a:rPr lang="en-US" altLang="zh-CN" sz="2000" dirty="0" smtClean="0"/>
              <a:t>W。</a:t>
            </a:r>
          </a:p>
          <a:p>
            <a:pPr marL="0" indent="0">
              <a:lnSpc>
                <a:spcPct val="200000"/>
              </a:lnSpc>
              <a:spcBef>
                <a:spcPts val="0"/>
              </a:spcBef>
              <a:buNone/>
            </a:pPr>
            <a:r>
              <a:rPr lang="zh-CN" altLang="en-US" sz="2000" dirty="0" smtClean="0"/>
              <a:t>     解决方案：将</a:t>
            </a:r>
            <a:r>
              <a:rPr lang="en-US" altLang="zh-CN" sz="2000" dirty="0" smtClean="0"/>
              <a:t>W</a:t>
            </a:r>
            <a:r>
              <a:rPr lang="zh-CN" altLang="en-US" sz="2000" dirty="0" smtClean="0"/>
              <a:t>当作参数，进行极大似然估计。</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给定</a:t>
            </a:r>
            <a:r>
              <a:rPr lang="en-US" altLang="zh-CN" sz="2000" dirty="0" smtClean="0"/>
              <a:t>K</a:t>
            </a:r>
            <a:r>
              <a:rPr lang="zh-CN" altLang="en-US" sz="2000" dirty="0" smtClean="0"/>
              <a:t>个独立同分布观测样本</a:t>
            </a:r>
            <a:r>
              <a:rPr lang="zh-CN" altLang="en-US" sz="2000" dirty="0" smtClean="0">
                <a:effectLst>
                  <a:outerShdw blurRad="38100" dist="38100" dir="2700000" algn="tl">
                    <a:srgbClr val="000000">
                      <a:alpha val="43137"/>
                    </a:srgbClr>
                  </a:outerShdw>
                </a:effectLst>
              </a:rPr>
              <a:t>：｛</a:t>
            </a:r>
            <a:r>
              <a:rPr lang="en-US" altLang="zh-CN" sz="2000" b="1" dirty="0" smtClean="0"/>
              <a:t>x</a:t>
            </a:r>
            <a:r>
              <a:rPr lang="en-US" altLang="zh-CN" sz="2000" dirty="0" smtClean="0"/>
              <a:t> </a:t>
            </a:r>
            <a:r>
              <a:rPr lang="en-US" altLang="zh-CN" sz="2000" dirty="0"/>
              <a:t>∈</a:t>
            </a:r>
            <a:r>
              <a:rPr lang="en-US" altLang="zh-CN" sz="2000" i="1" dirty="0"/>
              <a:t>R</a:t>
            </a:r>
            <a:r>
              <a:rPr lang="en-US" altLang="zh-CN" sz="2000" i="1" baseline="30000" dirty="0"/>
              <a:t>n</a:t>
            </a:r>
            <a:r>
              <a:rPr lang="en-US" altLang="zh-CN" sz="2000" i="1" dirty="0"/>
              <a:t> </a:t>
            </a:r>
            <a:r>
              <a:rPr lang="en-US" altLang="zh-CN" sz="2000" dirty="0"/>
              <a:t>, </a:t>
            </a:r>
            <a:r>
              <a:rPr lang="en-US" altLang="zh-CN" sz="2000" dirty="0" smtClean="0"/>
              <a:t>y</a:t>
            </a:r>
            <a:r>
              <a:rPr lang="en-US" altLang="zh-CN" sz="2000" dirty="0"/>
              <a:t>∈[0,1</a:t>
            </a:r>
            <a:r>
              <a:rPr lang="en-US" altLang="zh-CN" sz="2000" dirty="0" smtClean="0"/>
              <a:t>]｝ </a:t>
            </a:r>
            <a:r>
              <a:rPr lang="zh-CN" altLang="en-US" sz="2000" dirty="0" smtClean="0"/>
              <a:t>（</a:t>
            </a:r>
            <a:r>
              <a:rPr lang="zh-CN" altLang="en-US" sz="2000" dirty="0"/>
              <a:t>贝努利分布）</a:t>
            </a:r>
            <a:endParaRPr lang="en-US" altLang="zh-CN" sz="2000" dirty="0" smtClean="0"/>
          </a:p>
          <a:p>
            <a:pPr>
              <a:lnSpc>
                <a:spcPct val="200000"/>
              </a:lnSpc>
              <a:spcBef>
                <a:spcPts val="0"/>
              </a:spcBef>
              <a:buFont typeface="Wingdings" panose="05000000000000000000" pitchFamily="2" charset="2"/>
              <a:buChar char="n"/>
            </a:pPr>
            <a:r>
              <a:rPr lang="zh-CN" altLang="en-US" sz="2000" dirty="0" smtClean="0"/>
              <a:t>似然函数为：                                                                                                         ，     对其取对数可得</a:t>
            </a:r>
            <a:endParaRPr lang="en-US" altLang="zh-CN" sz="2000" dirty="0" smtClean="0"/>
          </a:p>
          <a:p>
            <a:pPr marL="0" indent="0">
              <a:lnSpc>
                <a:spcPct val="200000"/>
              </a:lnSpc>
              <a:spcBef>
                <a:spcPts val="0"/>
              </a:spcBef>
              <a:buNone/>
            </a:pPr>
            <a:r>
              <a:rPr lang="zh-CN" altLang="en-US" sz="2000" dirty="0" smtClean="0"/>
              <a:t>    对数似然函数：</a:t>
            </a:r>
            <a:endParaRPr lang="en-US" altLang="zh-CN" sz="2000" dirty="0" smtClean="0"/>
          </a:p>
          <a:p>
            <a:pPr marL="0" indent="0">
              <a:lnSpc>
                <a:spcPct val="200000"/>
              </a:lnSpc>
              <a:spcBef>
                <a:spcPts val="0"/>
              </a:spcBef>
              <a:buNone/>
            </a:pPr>
            <a:r>
              <a:rPr lang="zh-CN" altLang="en-US" sz="2000" dirty="0" smtClean="0"/>
              <a:t>    最大化</a:t>
            </a:r>
            <a:r>
              <a:rPr lang="en-US" altLang="zh-CN" sz="2000" dirty="0" smtClean="0"/>
              <a:t> </a:t>
            </a:r>
            <a:r>
              <a:rPr lang="en-US" altLang="zh-CN" sz="2000" b="1" i="1" dirty="0"/>
              <a:t>L</a:t>
            </a:r>
            <a:r>
              <a:rPr lang="en-US" altLang="zh-CN" sz="2000" dirty="0"/>
              <a:t> </a:t>
            </a:r>
            <a:r>
              <a:rPr lang="zh-CN" altLang="en-US" sz="2000" dirty="0" smtClean="0"/>
              <a:t>等价于最小化其负值</a:t>
            </a:r>
            <a:r>
              <a:rPr lang="en-US" altLang="zh-CN" sz="2000" dirty="0" smtClean="0"/>
              <a:t> ，</a:t>
            </a:r>
            <a:r>
              <a:rPr lang="zh-CN" altLang="en-US" sz="2000" dirty="0" smtClean="0"/>
              <a:t>即最小化下式</a:t>
            </a:r>
            <a:r>
              <a:rPr lang="en-US" altLang="zh-CN" sz="2000" dirty="0" smtClean="0"/>
              <a:t>.</a:t>
            </a:r>
          </a:p>
          <a:p>
            <a:pPr marL="0" indent="0">
              <a:lnSpc>
                <a:spcPct val="200000"/>
              </a:lnSpc>
              <a:spcBef>
                <a:spcPts val="0"/>
              </a:spcBef>
              <a:buNone/>
            </a:pPr>
            <a:r>
              <a:rPr lang="en-US" altLang="zh-CN" sz="2000" i="1" dirty="0" smtClean="0">
                <a:solidFill>
                  <a:srgbClr val="FF0000"/>
                </a:solidFill>
              </a:rPr>
              <a:t>                            </a:t>
            </a:r>
            <a:endParaRPr lang="en-US" altLang="zh-CN" sz="2000" b="1" dirty="0" smtClean="0">
              <a:solidFill>
                <a:srgbClr val="FF0000"/>
              </a:solidFill>
            </a:endParaRPr>
          </a:p>
          <a:p>
            <a:pPr marL="0" indent="0">
              <a:lnSpc>
                <a:spcPct val="200000"/>
              </a:lnSpc>
              <a:spcBef>
                <a:spcPts val="0"/>
              </a:spcBef>
              <a:buNone/>
            </a:pPr>
            <a:r>
              <a:rPr lang="zh-CN" altLang="en-US" sz="2000" dirty="0" smtClean="0">
                <a:effectLst>
                  <a:outerShdw blurRad="38100" dist="38100" dir="2700000" algn="tl">
                    <a:srgbClr val="000000">
                      <a:alpha val="43137"/>
                    </a:srgbClr>
                  </a:outerShdw>
                </a:effectLst>
              </a:rPr>
              <a:t>根据</a:t>
            </a:r>
            <a:r>
              <a:rPr lang="el-GR" altLang="zh-CN" sz="2000" dirty="0" smtClean="0"/>
              <a:t>π</a:t>
            </a:r>
            <a:r>
              <a:rPr lang="zh-CN" altLang="en-US" sz="2000" dirty="0" smtClean="0"/>
              <a:t>的数学意义（</a:t>
            </a:r>
            <a:r>
              <a:rPr lang="en-US" altLang="zh-CN" sz="2000" dirty="0" smtClean="0"/>
              <a:t>y=1</a:t>
            </a:r>
            <a:r>
              <a:rPr lang="zh-CN" altLang="en-US" sz="2000" dirty="0" smtClean="0"/>
              <a:t>的后验概率）可知，                 为判别分类面，</a:t>
            </a:r>
            <a:endParaRPr lang="en-US" altLang="zh-CN" sz="2000" dirty="0" smtClean="0"/>
          </a:p>
          <a:p>
            <a:pPr marL="0" indent="0">
              <a:lnSpc>
                <a:spcPct val="200000"/>
              </a:lnSpc>
              <a:spcBef>
                <a:spcPts val="0"/>
              </a:spcBef>
              <a:buNone/>
            </a:pPr>
            <a:r>
              <a:rPr lang="zh-CN" altLang="en-US" sz="2000" dirty="0" smtClean="0"/>
              <a:t>因此逻辑回归也被称为</a:t>
            </a:r>
            <a:r>
              <a:rPr lang="zh-CN" altLang="en-US" sz="2000" b="1" dirty="0" smtClean="0"/>
              <a:t>感知机（</a:t>
            </a:r>
            <a:r>
              <a:rPr lang="en-US" altLang="zh-CN" sz="2000" b="1" dirty="0" smtClean="0"/>
              <a:t>Perceptron</a:t>
            </a:r>
            <a:r>
              <a:rPr lang="zh-CN" altLang="en-US" sz="2000" b="1" dirty="0" smtClean="0"/>
              <a:t>）</a:t>
            </a:r>
            <a:r>
              <a:rPr lang="zh-CN" altLang="en-US" sz="2000" dirty="0" smtClean="0"/>
              <a:t>。</a:t>
            </a:r>
            <a:endParaRPr lang="en-US" altLang="zh-CN" sz="2000" dirty="0" smtClean="0"/>
          </a:p>
        </p:txBody>
      </p:sp>
      <p:pic>
        <p:nvPicPr>
          <p:cNvPr id="17" name="Picture 6"/>
          <p:cNvPicPr>
            <a:picLocks noChangeAspect="1" noChangeArrowheads="1"/>
          </p:cNvPicPr>
          <p:nvPr/>
        </p:nvPicPr>
        <p:blipFill>
          <a:blip r:embed="rId4" cstate="print"/>
          <a:srcRect/>
          <a:stretch>
            <a:fillRect/>
          </a:stretch>
        </p:blipFill>
        <p:spPr bwMode="auto">
          <a:xfrm>
            <a:off x="8566140" y="3996420"/>
            <a:ext cx="3240100" cy="2474258"/>
          </a:xfrm>
          <a:prstGeom prst="rect">
            <a:avLst/>
          </a:prstGeom>
          <a:noFill/>
          <a:ln w="9525">
            <a:noFill/>
            <a:miter lim="800000"/>
            <a:headEnd/>
            <a:tailEnd/>
          </a:ln>
          <a:effectLst/>
        </p:spPr>
      </p:pic>
      <p:graphicFrame>
        <p:nvGraphicFramePr>
          <p:cNvPr id="18" name="Object 8"/>
          <p:cNvGraphicFramePr>
            <a:graphicFrameLocks noChangeAspect="1"/>
          </p:cNvGraphicFramePr>
          <p:nvPr>
            <p:extLst>
              <p:ext uri="{D42A27DB-BD31-4B8C-83A1-F6EECF244321}">
                <p14:modId xmlns:p14="http://schemas.microsoft.com/office/powerpoint/2010/main" val="2608341362"/>
              </p:ext>
            </p:extLst>
          </p:nvPr>
        </p:nvGraphicFramePr>
        <p:xfrm>
          <a:off x="8196025" y="1777095"/>
          <a:ext cx="3794125" cy="1073150"/>
        </p:xfrm>
        <a:graphic>
          <a:graphicData uri="http://schemas.openxmlformats.org/presentationml/2006/ole">
            <mc:AlternateContent xmlns:mc="http://schemas.openxmlformats.org/markup-compatibility/2006">
              <mc:Choice xmlns:v="urn:schemas-microsoft-com:vml" Requires="v">
                <p:oleObj spid="_x0000_s3338" name="Equation" r:id="rId5" imgW="1803240" imgH="507960" progId="Equation.DSMT4">
                  <p:embed/>
                </p:oleObj>
              </mc:Choice>
              <mc:Fallback>
                <p:oleObj name="Equation" r:id="rId5" imgW="1803240" imgH="507960" progId="Equation.DSMT4">
                  <p:embed/>
                  <p:pic>
                    <p:nvPicPr>
                      <p:cNvPr id="0" name=""/>
                      <p:cNvPicPr>
                        <a:picLocks noChangeAspect="1" noChangeArrowheads="1"/>
                      </p:cNvPicPr>
                      <p:nvPr/>
                    </p:nvPicPr>
                    <p:blipFill>
                      <a:blip r:embed="rId6"/>
                      <a:srcRect/>
                      <a:stretch>
                        <a:fillRect/>
                      </a:stretch>
                    </p:blipFill>
                    <p:spPr bwMode="auto">
                      <a:xfrm>
                        <a:off x="8196025" y="1777095"/>
                        <a:ext cx="3794125"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2476374269"/>
              </p:ext>
            </p:extLst>
          </p:nvPr>
        </p:nvGraphicFramePr>
        <p:xfrm>
          <a:off x="11460540" y="6242409"/>
          <a:ext cx="576262" cy="384175"/>
        </p:xfrm>
        <a:graphic>
          <a:graphicData uri="http://schemas.openxmlformats.org/presentationml/2006/ole">
            <mc:AlternateContent xmlns:mc="http://schemas.openxmlformats.org/markup-compatibility/2006">
              <mc:Choice xmlns:v="urn:schemas-microsoft-com:vml" Requires="v">
                <p:oleObj spid="_x0000_s3339" name="Equation" r:id="rId7" imgW="304560" imgH="203040" progId="Equation.DSMT4">
                  <p:embed/>
                </p:oleObj>
              </mc:Choice>
              <mc:Fallback>
                <p:oleObj name="Equation" r:id="rId7" imgW="304560" imgH="203040" progId="Equation.DSMT4">
                  <p:embed/>
                  <p:pic>
                    <p:nvPicPr>
                      <p:cNvPr id="0" name=""/>
                      <p:cNvPicPr>
                        <a:picLocks noChangeAspect="1" noChangeArrowheads="1"/>
                      </p:cNvPicPr>
                      <p:nvPr/>
                    </p:nvPicPr>
                    <p:blipFill>
                      <a:blip r:embed="rId8"/>
                      <a:srcRect/>
                      <a:stretch>
                        <a:fillRect/>
                      </a:stretch>
                    </p:blipFill>
                    <p:spPr bwMode="auto">
                      <a:xfrm>
                        <a:off x="11460540" y="6242409"/>
                        <a:ext cx="5762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8"/>
          <p:cNvGraphicFramePr>
            <a:graphicFrameLocks noChangeAspect="1"/>
          </p:cNvGraphicFramePr>
          <p:nvPr>
            <p:extLst>
              <p:ext uri="{D42A27DB-BD31-4B8C-83A1-F6EECF244321}">
                <p14:modId xmlns:p14="http://schemas.microsoft.com/office/powerpoint/2010/main" val="3227172946"/>
              </p:ext>
            </p:extLst>
          </p:nvPr>
        </p:nvGraphicFramePr>
        <p:xfrm>
          <a:off x="1754188" y="4751388"/>
          <a:ext cx="6118225" cy="590550"/>
        </p:xfrm>
        <a:graphic>
          <a:graphicData uri="http://schemas.openxmlformats.org/presentationml/2006/ole">
            <mc:AlternateContent xmlns:mc="http://schemas.openxmlformats.org/markup-compatibility/2006">
              <mc:Choice xmlns:v="urn:schemas-microsoft-com:vml" Requires="v">
                <p:oleObj spid="_x0000_s3340" name="Equation" r:id="rId9" imgW="2908080" imgH="279360" progId="Equation.DSMT4">
                  <p:embed/>
                </p:oleObj>
              </mc:Choice>
              <mc:Fallback>
                <p:oleObj name="Equation" r:id="rId9" imgW="2908080" imgH="279360" progId="Equation.DSMT4">
                  <p:embed/>
                  <p:pic>
                    <p:nvPicPr>
                      <p:cNvPr id="0" name=""/>
                      <p:cNvPicPr>
                        <a:picLocks noChangeAspect="1" noChangeArrowheads="1"/>
                      </p:cNvPicPr>
                      <p:nvPr/>
                    </p:nvPicPr>
                    <p:blipFill>
                      <a:blip r:embed="rId10"/>
                      <a:srcRect/>
                      <a:stretch>
                        <a:fillRect/>
                      </a:stretch>
                    </p:blipFill>
                    <p:spPr bwMode="auto">
                      <a:xfrm>
                        <a:off x="1754188" y="4751388"/>
                        <a:ext cx="61182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8"/>
          <p:cNvGraphicFramePr>
            <a:graphicFrameLocks noChangeAspect="1"/>
          </p:cNvGraphicFramePr>
          <p:nvPr>
            <p:extLst>
              <p:ext uri="{D42A27DB-BD31-4B8C-83A1-F6EECF244321}">
                <p14:modId xmlns:p14="http://schemas.microsoft.com/office/powerpoint/2010/main" val="2656830428"/>
              </p:ext>
            </p:extLst>
          </p:nvPr>
        </p:nvGraphicFramePr>
        <p:xfrm>
          <a:off x="2479787" y="3712042"/>
          <a:ext cx="4354512" cy="536575"/>
        </p:xfrm>
        <a:graphic>
          <a:graphicData uri="http://schemas.openxmlformats.org/presentationml/2006/ole">
            <mc:AlternateContent xmlns:mc="http://schemas.openxmlformats.org/markup-compatibility/2006">
              <mc:Choice xmlns:v="urn:schemas-microsoft-com:vml" Requires="v">
                <p:oleObj spid="_x0000_s3341" name="Equation" r:id="rId11" imgW="2070000" imgH="253800" progId="Equation.DSMT4">
                  <p:embed/>
                </p:oleObj>
              </mc:Choice>
              <mc:Fallback>
                <p:oleObj name="Equation" r:id="rId11" imgW="2070000" imgH="253800" progId="Equation.DSMT4">
                  <p:embed/>
                  <p:pic>
                    <p:nvPicPr>
                      <p:cNvPr id="0" name=""/>
                      <p:cNvPicPr>
                        <a:picLocks noChangeAspect="1" noChangeArrowheads="1"/>
                      </p:cNvPicPr>
                      <p:nvPr/>
                    </p:nvPicPr>
                    <p:blipFill>
                      <a:blip r:embed="rId12"/>
                      <a:srcRect/>
                      <a:stretch>
                        <a:fillRect/>
                      </a:stretch>
                    </p:blipFill>
                    <p:spPr bwMode="auto">
                      <a:xfrm>
                        <a:off x="2479787" y="3712042"/>
                        <a:ext cx="435451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405816545"/>
              </p:ext>
            </p:extLst>
          </p:nvPr>
        </p:nvGraphicFramePr>
        <p:xfrm>
          <a:off x="2184400" y="3070225"/>
          <a:ext cx="6678613" cy="536575"/>
        </p:xfrm>
        <a:graphic>
          <a:graphicData uri="http://schemas.openxmlformats.org/presentationml/2006/ole">
            <mc:AlternateContent xmlns:mc="http://schemas.openxmlformats.org/markup-compatibility/2006">
              <mc:Choice xmlns:v="urn:schemas-microsoft-com:vml" Requires="v">
                <p:oleObj spid="_x0000_s3342" name="Equation" r:id="rId13" imgW="3174840" imgH="253800" progId="Equation.DSMT4">
                  <p:embed/>
                </p:oleObj>
              </mc:Choice>
              <mc:Fallback>
                <p:oleObj name="Equation" r:id="rId13" imgW="3174840" imgH="253800" progId="Equation.DSMT4">
                  <p:embed/>
                  <p:pic>
                    <p:nvPicPr>
                      <p:cNvPr id="0" name=""/>
                      <p:cNvPicPr>
                        <a:picLocks noChangeAspect="1" noChangeArrowheads="1"/>
                      </p:cNvPicPr>
                      <p:nvPr/>
                    </p:nvPicPr>
                    <p:blipFill>
                      <a:blip r:embed="rId14"/>
                      <a:srcRect/>
                      <a:stretch>
                        <a:fillRect/>
                      </a:stretch>
                    </p:blipFill>
                    <p:spPr bwMode="auto">
                      <a:xfrm>
                        <a:off x="2184400" y="3070225"/>
                        <a:ext cx="667861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9"/>
          <p:cNvGraphicFramePr>
            <a:graphicFrameLocks noChangeAspect="1"/>
          </p:cNvGraphicFramePr>
          <p:nvPr>
            <p:extLst>
              <p:ext uri="{D42A27DB-BD31-4B8C-83A1-F6EECF244321}">
                <p14:modId xmlns:p14="http://schemas.microsoft.com/office/powerpoint/2010/main" val="4171750107"/>
              </p:ext>
            </p:extLst>
          </p:nvPr>
        </p:nvGraphicFramePr>
        <p:xfrm>
          <a:off x="5390028" y="5445675"/>
          <a:ext cx="1008063" cy="384175"/>
        </p:xfrm>
        <a:graphic>
          <a:graphicData uri="http://schemas.openxmlformats.org/presentationml/2006/ole">
            <mc:AlternateContent xmlns:mc="http://schemas.openxmlformats.org/markup-compatibility/2006">
              <mc:Choice xmlns:v="urn:schemas-microsoft-com:vml" Requires="v">
                <p:oleObj spid="_x0000_s3343" name="Equation" r:id="rId15" imgW="533160" imgH="203040" progId="Equation.DSMT4">
                  <p:embed/>
                </p:oleObj>
              </mc:Choice>
              <mc:Fallback>
                <p:oleObj name="Equation" r:id="rId15" imgW="533160" imgH="203040" progId="Equation.DSMT4">
                  <p:embed/>
                  <p:pic>
                    <p:nvPicPr>
                      <p:cNvPr id="0" name=""/>
                      <p:cNvPicPr>
                        <a:picLocks noChangeAspect="1" noChangeArrowheads="1"/>
                      </p:cNvPicPr>
                      <p:nvPr/>
                    </p:nvPicPr>
                    <p:blipFill>
                      <a:blip r:embed="rId16"/>
                      <a:srcRect/>
                      <a:stretch>
                        <a:fillRect/>
                      </a:stretch>
                    </p:blipFill>
                    <p:spPr bwMode="auto">
                      <a:xfrm>
                        <a:off x="5390028" y="5445675"/>
                        <a:ext cx="10080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连接符 5"/>
          <p:cNvCxnSpPr/>
          <p:nvPr/>
        </p:nvCxnSpPr>
        <p:spPr>
          <a:xfrm flipV="1">
            <a:off x="10213084" y="3942631"/>
            <a:ext cx="0" cy="2520000"/>
          </a:xfrm>
          <a:prstGeom prst="line">
            <a:avLst/>
          </a:prstGeom>
          <a:ln w="38100">
            <a:solidFill>
              <a:srgbClr val="0000FF"/>
            </a:solidFill>
            <a:prstDash val="dash"/>
          </a:ln>
        </p:spPr>
        <p:style>
          <a:lnRef idx="3">
            <a:schemeClr val="accent5"/>
          </a:lnRef>
          <a:fillRef idx="0">
            <a:schemeClr val="accent5"/>
          </a:fillRef>
          <a:effectRef idx="2">
            <a:schemeClr val="accent5"/>
          </a:effectRef>
          <a:fontRef idx="minor">
            <a:schemeClr val="tx1"/>
          </a:fontRef>
        </p:style>
      </p:cxnSp>
      <p:graphicFrame>
        <p:nvGraphicFramePr>
          <p:cNvPr id="25" name="Object 9"/>
          <p:cNvGraphicFramePr>
            <a:graphicFrameLocks noChangeAspect="1"/>
          </p:cNvGraphicFramePr>
          <p:nvPr>
            <p:extLst>
              <p:ext uri="{D42A27DB-BD31-4B8C-83A1-F6EECF244321}">
                <p14:modId xmlns:p14="http://schemas.microsoft.com/office/powerpoint/2010/main" val="1467345184"/>
              </p:ext>
            </p:extLst>
          </p:nvPr>
        </p:nvGraphicFramePr>
        <p:xfrm>
          <a:off x="9086850" y="4873625"/>
          <a:ext cx="696913" cy="336550"/>
        </p:xfrm>
        <a:graphic>
          <a:graphicData uri="http://schemas.openxmlformats.org/presentationml/2006/ole">
            <mc:AlternateContent xmlns:mc="http://schemas.openxmlformats.org/markup-compatibility/2006">
              <mc:Choice xmlns:v="urn:schemas-microsoft-com:vml" Requires="v">
                <p:oleObj spid="_x0000_s3344" name="Equation" r:id="rId17" imgW="368280" imgH="177480" progId="Equation.DSMT4">
                  <p:embed/>
                </p:oleObj>
              </mc:Choice>
              <mc:Fallback>
                <p:oleObj name="Equation" r:id="rId17" imgW="368280" imgH="177480" progId="Equation.DSMT4">
                  <p:embed/>
                  <p:pic>
                    <p:nvPicPr>
                      <p:cNvPr id="0" name=""/>
                      <p:cNvPicPr>
                        <a:picLocks noChangeAspect="1" noChangeArrowheads="1"/>
                      </p:cNvPicPr>
                      <p:nvPr/>
                    </p:nvPicPr>
                    <p:blipFill>
                      <a:blip r:embed="rId18"/>
                      <a:srcRect/>
                      <a:stretch>
                        <a:fillRect/>
                      </a:stretch>
                    </p:blipFill>
                    <p:spPr bwMode="auto">
                      <a:xfrm>
                        <a:off x="9086850" y="4873625"/>
                        <a:ext cx="696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9"/>
          <p:cNvGraphicFramePr>
            <a:graphicFrameLocks noChangeAspect="1"/>
          </p:cNvGraphicFramePr>
          <p:nvPr>
            <p:extLst>
              <p:ext uri="{D42A27DB-BD31-4B8C-83A1-F6EECF244321}">
                <p14:modId xmlns:p14="http://schemas.microsoft.com/office/powerpoint/2010/main" val="384385039"/>
              </p:ext>
            </p:extLst>
          </p:nvPr>
        </p:nvGraphicFramePr>
        <p:xfrm>
          <a:off x="10642406" y="4855654"/>
          <a:ext cx="647700" cy="336550"/>
        </p:xfrm>
        <a:graphic>
          <a:graphicData uri="http://schemas.openxmlformats.org/presentationml/2006/ole">
            <mc:AlternateContent xmlns:mc="http://schemas.openxmlformats.org/markup-compatibility/2006">
              <mc:Choice xmlns:v="urn:schemas-microsoft-com:vml" Requires="v">
                <p:oleObj spid="_x0000_s3345" name="Equation" r:id="rId19" imgW="342720" imgH="177480" progId="Equation.DSMT4">
                  <p:embed/>
                </p:oleObj>
              </mc:Choice>
              <mc:Fallback>
                <p:oleObj name="Equation" r:id="rId19" imgW="342720" imgH="177480" progId="Equation.DSMT4">
                  <p:embed/>
                  <p:pic>
                    <p:nvPicPr>
                      <p:cNvPr id="0" name=""/>
                      <p:cNvPicPr>
                        <a:picLocks noChangeAspect="1" noChangeArrowheads="1"/>
                      </p:cNvPicPr>
                      <p:nvPr/>
                    </p:nvPicPr>
                    <p:blipFill>
                      <a:blip r:embed="rId20"/>
                      <a:srcRect/>
                      <a:stretch>
                        <a:fillRect/>
                      </a:stretch>
                    </p:blipFill>
                    <p:spPr bwMode="auto">
                      <a:xfrm>
                        <a:off x="10642406" y="4855654"/>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9"/>
          <p:cNvGraphicFramePr>
            <a:graphicFrameLocks noChangeAspect="1"/>
          </p:cNvGraphicFramePr>
          <p:nvPr>
            <p:extLst>
              <p:ext uri="{D42A27DB-BD31-4B8C-83A1-F6EECF244321}">
                <p14:modId xmlns:p14="http://schemas.microsoft.com/office/powerpoint/2010/main" val="2840033865"/>
              </p:ext>
            </p:extLst>
          </p:nvPr>
        </p:nvGraphicFramePr>
        <p:xfrm>
          <a:off x="9783763" y="6411740"/>
          <a:ext cx="912813" cy="384175"/>
        </p:xfrm>
        <a:graphic>
          <a:graphicData uri="http://schemas.openxmlformats.org/presentationml/2006/ole">
            <mc:AlternateContent xmlns:mc="http://schemas.openxmlformats.org/markup-compatibility/2006">
              <mc:Choice xmlns:v="urn:schemas-microsoft-com:vml" Requires="v">
                <p:oleObj spid="_x0000_s3346" name="Equation" r:id="rId21" imgW="482400" imgH="203040" progId="Equation.DSMT4">
                  <p:embed/>
                </p:oleObj>
              </mc:Choice>
              <mc:Fallback>
                <p:oleObj name="Equation" r:id="rId21" imgW="482400" imgH="203040" progId="Equation.DSMT4">
                  <p:embed/>
                  <p:pic>
                    <p:nvPicPr>
                      <p:cNvPr id="0" name=""/>
                      <p:cNvPicPr>
                        <a:picLocks noChangeAspect="1" noChangeArrowheads="1"/>
                      </p:cNvPicPr>
                      <p:nvPr/>
                    </p:nvPicPr>
                    <p:blipFill>
                      <a:blip r:embed="rId22"/>
                      <a:srcRect/>
                      <a:stretch>
                        <a:fillRect/>
                      </a:stretch>
                    </p:blipFill>
                    <p:spPr bwMode="auto">
                      <a:xfrm>
                        <a:off x="9783763" y="6411740"/>
                        <a:ext cx="91281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7"/>
          <p:cNvSpPr>
            <a:spLocks noGrp="1"/>
          </p:cNvSpPr>
          <p:nvPr>
            <p:ph type="sldNum" sz="quarter" idx="12"/>
          </p:nvPr>
        </p:nvSpPr>
        <p:spPr/>
        <p:txBody>
          <a:bodyPr/>
          <a:lstStyle/>
          <a:p>
            <a:fld id="{6A367202-E120-41FF-9502-19BC4C88CDED}" type="slidenum">
              <a:rPr lang="zh-CN" altLang="en-US" smtClean="0"/>
              <a:t>7</a:t>
            </a:fld>
            <a:endParaRPr lang="zh-CN" altLang="en-US"/>
          </a:p>
        </p:txBody>
      </p:sp>
      <p:cxnSp>
        <p:nvCxnSpPr>
          <p:cNvPr id="10" name="直接箭头连接符 9"/>
          <p:cNvCxnSpPr/>
          <p:nvPr/>
        </p:nvCxnSpPr>
        <p:spPr>
          <a:xfrm flipV="1">
            <a:off x="8243047" y="2379635"/>
            <a:ext cx="1192259" cy="82911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1342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rot="2755705">
            <a:off x="472558" y="2374095"/>
            <a:ext cx="3786214" cy="142876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286870" y="1050458"/>
            <a:ext cx="11066930" cy="5513294"/>
          </a:xfrm>
        </p:spPr>
        <p:txBody>
          <a:bodyPr>
            <a:normAutofit fontScale="92500"/>
          </a:bodyPr>
          <a:lstStyle/>
          <a:p>
            <a:pPr>
              <a:lnSpc>
                <a:spcPct val="210000"/>
              </a:lnSpc>
              <a:spcBef>
                <a:spcPts val="0"/>
              </a:spcBef>
              <a:buFont typeface="Wingdings" panose="05000000000000000000" pitchFamily="2" charset="2"/>
              <a:buChar char="n"/>
            </a:pPr>
            <a:r>
              <a:rPr lang="zh-CN" altLang="en-US" sz="2000" dirty="0" smtClean="0"/>
              <a:t>感知机在</a:t>
            </a:r>
            <a:r>
              <a:rPr lang="en-US" altLang="zh-CN" sz="2000" dirty="0" smtClean="0"/>
              <a:t>60</a:t>
            </a:r>
            <a:r>
              <a:rPr lang="zh-CN" altLang="en-US" sz="2000" dirty="0" smtClean="0"/>
              <a:t>年代盛极一时，但由于其线性假设，求解线性不可分问题。例如下左图所示的异或问题。</a:t>
            </a:r>
            <a:endParaRPr lang="en-US" altLang="zh-CN" sz="2000" dirty="0" smtClean="0"/>
          </a:p>
          <a:p>
            <a:pPr>
              <a:lnSpc>
                <a:spcPct val="210000"/>
              </a:lnSpc>
              <a:spcBef>
                <a:spcPts val="0"/>
              </a:spcBef>
              <a:buFont typeface="Wingdings" panose="05000000000000000000" pitchFamily="2" charset="2"/>
              <a:buChar char="n"/>
            </a:pPr>
            <a:endParaRPr lang="en-US" altLang="zh-CN" sz="2000" dirty="0"/>
          </a:p>
          <a:p>
            <a:pPr>
              <a:lnSpc>
                <a:spcPct val="210000"/>
              </a:lnSpc>
              <a:spcBef>
                <a:spcPts val="0"/>
              </a:spcBef>
              <a:buFont typeface="Wingdings" panose="05000000000000000000" pitchFamily="2" charset="2"/>
              <a:buChar char="n"/>
            </a:pPr>
            <a:endParaRPr lang="en-US" altLang="zh-CN" sz="2000" dirty="0" smtClean="0"/>
          </a:p>
          <a:p>
            <a:pPr>
              <a:lnSpc>
                <a:spcPct val="210000"/>
              </a:lnSpc>
              <a:spcBef>
                <a:spcPts val="0"/>
              </a:spcBef>
              <a:buFont typeface="Wingdings" panose="05000000000000000000" pitchFamily="2" charset="2"/>
              <a:buChar char="n"/>
            </a:pPr>
            <a:endParaRPr lang="en-US" altLang="zh-CN" sz="2000" dirty="0" smtClean="0"/>
          </a:p>
          <a:p>
            <a:pPr>
              <a:lnSpc>
                <a:spcPct val="210000"/>
              </a:lnSpc>
              <a:spcBef>
                <a:spcPts val="0"/>
              </a:spcBef>
              <a:buFont typeface="Wingdings" panose="05000000000000000000" pitchFamily="2" charset="2"/>
              <a:buChar char="n"/>
            </a:pPr>
            <a:endParaRPr lang="en-US" altLang="zh-CN" sz="2000" dirty="0"/>
          </a:p>
          <a:p>
            <a:pPr>
              <a:lnSpc>
                <a:spcPct val="210000"/>
              </a:lnSpc>
              <a:spcBef>
                <a:spcPts val="0"/>
              </a:spcBef>
              <a:buFont typeface="Wingdings" panose="05000000000000000000" pitchFamily="2" charset="2"/>
              <a:buChar char="n"/>
            </a:pPr>
            <a:r>
              <a:rPr lang="zh-CN" altLang="en-US" sz="2000" dirty="0"/>
              <a:t>但感知机仍然构成神经网络类方法的奠基石，即</a:t>
            </a:r>
            <a:r>
              <a:rPr lang="en-US" altLang="zh-CN" sz="2000" dirty="0"/>
              <a:t>“</a:t>
            </a:r>
            <a:r>
              <a:rPr lang="zh-CN" altLang="en-US" sz="2000" dirty="0"/>
              <a:t>神经元</a:t>
            </a:r>
            <a:r>
              <a:rPr lang="en-US" altLang="zh-CN" sz="2000" dirty="0" smtClean="0"/>
              <a:t>”</a:t>
            </a:r>
            <a:r>
              <a:rPr lang="zh-CN" altLang="en-US" sz="2000" dirty="0" smtClean="0"/>
              <a:t>（上右图），下标表示维度</a:t>
            </a:r>
            <a:r>
              <a:rPr lang="en-US" altLang="zh-CN" sz="2000" dirty="0" smtClean="0"/>
              <a:t>。</a:t>
            </a:r>
          </a:p>
          <a:p>
            <a:pPr>
              <a:lnSpc>
                <a:spcPct val="210000"/>
              </a:lnSpc>
              <a:spcBef>
                <a:spcPts val="0"/>
              </a:spcBef>
              <a:buFont typeface="Wingdings" panose="05000000000000000000" pitchFamily="2" charset="2"/>
              <a:buChar char="n"/>
            </a:pPr>
            <a:r>
              <a:rPr lang="zh-CN" altLang="en-US" sz="2000" dirty="0" smtClean="0"/>
              <a:t>如果把多个神经元进行组合（相当于特征升维</a:t>
            </a:r>
            <a:r>
              <a:rPr lang="zh-CN" altLang="en-US" sz="2000" dirty="0"/>
              <a:t>，低维的非线性对应高维的线性</a:t>
            </a:r>
            <a:r>
              <a:rPr lang="zh-CN" altLang="en-US" sz="2000" dirty="0" smtClean="0"/>
              <a:t>）就可构成神经网络。</a:t>
            </a:r>
            <a:endParaRPr lang="en-US" altLang="zh-CN" sz="2000" dirty="0" smtClean="0"/>
          </a:p>
          <a:p>
            <a:pPr>
              <a:lnSpc>
                <a:spcPct val="210000"/>
              </a:lnSpc>
              <a:spcBef>
                <a:spcPts val="0"/>
              </a:spcBef>
              <a:buFont typeface="Wingdings" panose="05000000000000000000" pitchFamily="2" charset="2"/>
              <a:buChar char="n"/>
            </a:pPr>
            <a:r>
              <a:rPr lang="zh-CN" altLang="en-US" sz="2000" dirty="0" smtClean="0"/>
              <a:t>因此在</a:t>
            </a:r>
            <a:r>
              <a:rPr lang="en-US" altLang="zh-CN" sz="2000" dirty="0" smtClean="0"/>
              <a:t>70</a:t>
            </a:r>
            <a:r>
              <a:rPr lang="zh-CN" altLang="en-US" sz="2000" dirty="0" smtClean="0"/>
              <a:t>年代到</a:t>
            </a:r>
            <a:r>
              <a:rPr lang="en-US" altLang="zh-CN" sz="2000" dirty="0" smtClean="0"/>
              <a:t>80</a:t>
            </a:r>
            <a:r>
              <a:rPr lang="zh-CN" altLang="en-US" sz="2000" dirty="0" smtClean="0"/>
              <a:t>年代初，多层感知机（</a:t>
            </a:r>
            <a:r>
              <a:rPr lang="en-US" altLang="zh-CN" sz="2000" dirty="0" smtClean="0"/>
              <a:t>Multi-Layer </a:t>
            </a:r>
            <a:r>
              <a:rPr lang="en-US" altLang="zh-CN" sz="2000" dirty="0" err="1" smtClean="0"/>
              <a:t>Perceptron，MLP</a:t>
            </a:r>
            <a:r>
              <a:rPr lang="zh-CN" altLang="en-US" sz="2000" dirty="0"/>
              <a:t>，</a:t>
            </a:r>
            <a:r>
              <a:rPr lang="zh-CN" altLang="en-US" sz="2000" dirty="0" smtClean="0"/>
              <a:t>江湖人称</a:t>
            </a:r>
            <a:r>
              <a:rPr lang="en-US" altLang="zh-CN" sz="2000" dirty="0" smtClean="0"/>
              <a:t>BP</a:t>
            </a:r>
            <a:r>
              <a:rPr lang="zh-CN" altLang="en-US" sz="2000" dirty="0" smtClean="0"/>
              <a:t>神经网络）盛行。</a:t>
            </a:r>
            <a:endParaRPr lang="en-US" altLang="zh-CN" sz="2000" dirty="0" smtClean="0"/>
          </a:p>
        </p:txBody>
      </p:sp>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2</a:t>
            </a:r>
            <a:r>
              <a:rPr lang="zh-CN" altLang="en-US" dirty="0" smtClean="0"/>
              <a:t>）：多层感知机</a:t>
            </a:r>
            <a:endParaRPr lang="zh-CN" altLang="en-US"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8</a:t>
            </a:fld>
            <a:endParaRPr lang="zh-CN" altLang="en-US"/>
          </a:p>
        </p:txBody>
      </p:sp>
      <p:cxnSp>
        <p:nvCxnSpPr>
          <p:cNvPr id="16" name="直接箭头连接符 15"/>
          <p:cNvCxnSpPr/>
          <p:nvPr/>
        </p:nvCxnSpPr>
        <p:spPr>
          <a:xfrm rot="5400000">
            <a:off x="36566" y="2883030"/>
            <a:ext cx="2484000" cy="1588"/>
          </a:xfrm>
          <a:prstGeom prst="straightConnector1">
            <a:avLst/>
          </a:prstGeom>
          <a:ln w="28575">
            <a:headEnd type="arrow" w="med" len="med"/>
            <a:tailEnd type="none" w="med" len="med"/>
          </a:ln>
        </p:spPr>
        <p:style>
          <a:lnRef idx="3">
            <a:schemeClr val="dk1"/>
          </a:lnRef>
          <a:fillRef idx="0">
            <a:schemeClr val="dk1"/>
          </a:fillRef>
          <a:effectRef idx="2">
            <a:schemeClr val="dk1"/>
          </a:effectRef>
          <a:fontRef idx="minor">
            <a:schemeClr val="tx1"/>
          </a:fontRef>
        </p:style>
      </p:cxnSp>
      <p:sp>
        <p:nvSpPr>
          <p:cNvPr id="23" name="椭圆 22"/>
          <p:cNvSpPr/>
          <p:nvPr/>
        </p:nvSpPr>
        <p:spPr>
          <a:xfrm>
            <a:off x="1151752" y="2088696"/>
            <a:ext cx="285752" cy="28575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smtClean="0"/>
              <a:t>0</a:t>
            </a:r>
            <a:endParaRPr lang="zh-CN" altLang="en-US" b="1" dirty="0"/>
          </a:p>
        </p:txBody>
      </p:sp>
      <p:cxnSp>
        <p:nvCxnSpPr>
          <p:cNvPr id="28" name="直接箭头连接符 27"/>
          <p:cNvCxnSpPr/>
          <p:nvPr/>
        </p:nvCxnSpPr>
        <p:spPr>
          <a:xfrm flipV="1">
            <a:off x="1136252" y="4117988"/>
            <a:ext cx="2988000"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29" name="椭圆 28"/>
          <p:cNvSpPr/>
          <p:nvPr/>
        </p:nvSpPr>
        <p:spPr>
          <a:xfrm>
            <a:off x="3136516" y="2088696"/>
            <a:ext cx="285752" cy="28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smtClean="0"/>
              <a:t>1</a:t>
            </a:r>
            <a:endParaRPr lang="zh-CN" altLang="en-US" b="1" dirty="0"/>
          </a:p>
        </p:txBody>
      </p:sp>
      <p:sp>
        <p:nvSpPr>
          <p:cNvPr id="30" name="椭圆 29"/>
          <p:cNvSpPr/>
          <p:nvPr/>
        </p:nvSpPr>
        <p:spPr>
          <a:xfrm>
            <a:off x="3136516" y="3946084"/>
            <a:ext cx="285752" cy="28575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smtClean="0"/>
              <a:t>0</a:t>
            </a:r>
            <a:endParaRPr lang="zh-CN" altLang="en-US" b="1" dirty="0"/>
          </a:p>
        </p:txBody>
      </p:sp>
      <p:sp>
        <p:nvSpPr>
          <p:cNvPr id="31" name="椭圆 30"/>
          <p:cNvSpPr/>
          <p:nvPr/>
        </p:nvSpPr>
        <p:spPr>
          <a:xfrm>
            <a:off x="1151752" y="3946084"/>
            <a:ext cx="285752" cy="28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smtClean="0"/>
              <a:t>1</a:t>
            </a:r>
            <a:endParaRPr lang="zh-CN" altLang="en-US" b="1" dirty="0"/>
          </a:p>
        </p:txBody>
      </p:sp>
      <p:sp>
        <p:nvSpPr>
          <p:cNvPr id="39" name="椭圆 38"/>
          <p:cNvSpPr/>
          <p:nvPr/>
        </p:nvSpPr>
        <p:spPr>
          <a:xfrm>
            <a:off x="4850408" y="1727010"/>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40" name="椭圆 39"/>
          <p:cNvSpPr/>
          <p:nvPr/>
        </p:nvSpPr>
        <p:spPr>
          <a:xfrm>
            <a:off x="4850408" y="2745411"/>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41" name="椭圆 40"/>
          <p:cNvSpPr/>
          <p:nvPr/>
        </p:nvSpPr>
        <p:spPr>
          <a:xfrm>
            <a:off x="4850408" y="3655836"/>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42" name="椭圆 41"/>
          <p:cNvSpPr/>
          <p:nvPr/>
        </p:nvSpPr>
        <p:spPr>
          <a:xfrm>
            <a:off x="6850671" y="2655411"/>
            <a:ext cx="1404000" cy="75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l-GR" altLang="zh-CN" i="1" dirty="0" smtClean="0">
                <a:cs typeface="Times New Roman"/>
              </a:rPr>
              <a:t>σ</a:t>
            </a:r>
            <a:r>
              <a:rPr lang="en-US" altLang="zh-CN" dirty="0">
                <a:cs typeface="Times New Roman"/>
              </a:rPr>
              <a:t>(</a:t>
            </a:r>
            <a:r>
              <a:rPr lang="en-US" altLang="zh-CN" dirty="0" smtClean="0">
                <a:cs typeface="Times New Roman"/>
              </a:rPr>
              <a:t>&lt;</a:t>
            </a:r>
            <a:r>
              <a:rPr lang="en-US" altLang="zh-CN" b="1" dirty="0" smtClean="0">
                <a:cs typeface="Times New Roman"/>
              </a:rPr>
              <a:t>w</a:t>
            </a:r>
            <a:r>
              <a:rPr lang="en-US" altLang="zh-CN" dirty="0" smtClean="0">
                <a:cs typeface="Times New Roman"/>
              </a:rPr>
              <a:t>, </a:t>
            </a:r>
            <a:r>
              <a:rPr lang="en-US" altLang="zh-CN" b="1" dirty="0" smtClean="0">
                <a:cs typeface="Times New Roman"/>
              </a:rPr>
              <a:t>x</a:t>
            </a:r>
            <a:r>
              <a:rPr lang="en-US" altLang="zh-CN" dirty="0" smtClean="0">
                <a:cs typeface="Times New Roman"/>
              </a:rPr>
              <a:t>&gt;)</a:t>
            </a:r>
            <a:endParaRPr lang="zh-CN" altLang="en-US" baseline="-25000" dirty="0">
              <a:latin typeface="Times New Roman" pitchFamily="18" charset="0"/>
              <a:cs typeface="Times New Roman" pitchFamily="18" charset="0"/>
            </a:endParaRPr>
          </a:p>
        </p:txBody>
      </p:sp>
      <p:cxnSp>
        <p:nvCxnSpPr>
          <p:cNvPr id="48" name="直接箭头连接符 47"/>
          <p:cNvCxnSpPr>
            <a:stCxn id="39" idx="6"/>
            <a:endCxn id="42" idx="2"/>
          </p:cNvCxnSpPr>
          <p:nvPr/>
        </p:nvCxnSpPr>
        <p:spPr>
          <a:xfrm>
            <a:off x="5426408" y="2015010"/>
            <a:ext cx="1424263" cy="10184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40" idx="6"/>
            <a:endCxn id="42" idx="2"/>
          </p:cNvCxnSpPr>
          <p:nvPr/>
        </p:nvCxnSpPr>
        <p:spPr>
          <a:xfrm>
            <a:off x="5426408" y="3033411"/>
            <a:ext cx="14242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1" idx="6"/>
            <a:endCxn id="42" idx="2"/>
          </p:cNvCxnSpPr>
          <p:nvPr/>
        </p:nvCxnSpPr>
        <p:spPr>
          <a:xfrm flipV="1">
            <a:off x="5426408" y="3033411"/>
            <a:ext cx="1424263" cy="9104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6"/>
          <p:cNvSpPr/>
          <p:nvPr/>
        </p:nvSpPr>
        <p:spPr>
          <a:xfrm>
            <a:off x="6016564" y="2192350"/>
            <a:ext cx="436337" cy="369332"/>
          </a:xfrm>
          <a:prstGeom prst="rect">
            <a:avLst/>
          </a:prstGeom>
        </p:spPr>
        <p:txBody>
          <a:bodyPr wrap="none">
            <a:spAutoFit/>
          </a:bodyPr>
          <a:lstStyle/>
          <a:p>
            <a:pPr algn="ctr"/>
            <a:r>
              <a:rPr lang="en-US" altLang="zh-CN" dirty="0" smtClean="0">
                <a:latin typeface="Times New Roman" pitchFamily="18" charset="0"/>
                <a:cs typeface="Times New Roman" pitchFamily="18" charset="0"/>
              </a:rPr>
              <a:t>w</a:t>
            </a:r>
            <a:r>
              <a:rPr lang="en-US" altLang="zh-CN" sz="2000"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55" name="矩形 54"/>
          <p:cNvSpPr/>
          <p:nvPr/>
        </p:nvSpPr>
        <p:spPr>
          <a:xfrm>
            <a:off x="5702203" y="2706225"/>
            <a:ext cx="436337" cy="369332"/>
          </a:xfrm>
          <a:prstGeom prst="rect">
            <a:avLst/>
          </a:prstGeom>
        </p:spPr>
        <p:txBody>
          <a:bodyPr wrap="none">
            <a:spAutoFit/>
          </a:bodyPr>
          <a:lstStyle/>
          <a:p>
            <a:pPr algn="ctr"/>
            <a:r>
              <a:rPr lang="en-US" altLang="zh-CN" dirty="0" smtClean="0">
                <a:latin typeface="Times New Roman" pitchFamily="18" charset="0"/>
                <a:cs typeface="Times New Roman" pitchFamily="18" charset="0"/>
              </a:rPr>
              <a:t>w</a:t>
            </a:r>
            <a:r>
              <a:rPr lang="en-US" altLang="zh-CN" sz="2000"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56" name="矩形 55"/>
          <p:cNvSpPr/>
          <p:nvPr/>
        </p:nvSpPr>
        <p:spPr>
          <a:xfrm>
            <a:off x="5632250" y="3635240"/>
            <a:ext cx="436337" cy="369332"/>
          </a:xfrm>
          <a:prstGeom prst="rect">
            <a:avLst/>
          </a:prstGeom>
        </p:spPr>
        <p:txBody>
          <a:bodyPr wrap="none">
            <a:spAutoFit/>
          </a:bodyPr>
          <a:lstStyle/>
          <a:p>
            <a:pPr algn="ctr"/>
            <a:r>
              <a:rPr lang="en-US" altLang="zh-CN" dirty="0" smtClean="0">
                <a:latin typeface="Times New Roman" pitchFamily="18" charset="0"/>
                <a:cs typeface="Times New Roman" pitchFamily="18" charset="0"/>
              </a:rPr>
              <a:t>w</a:t>
            </a:r>
            <a:r>
              <a:rPr lang="en-US" altLang="zh-CN" sz="2000"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732695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6870" y="1600200"/>
            <a:ext cx="11066930" cy="4963552"/>
          </a:xfrm>
        </p:spPr>
        <p:txBody>
          <a:bodyPr>
            <a:normAutofit/>
          </a:bodyPr>
          <a:lstStyle/>
          <a:p>
            <a:pPr>
              <a:lnSpc>
                <a:spcPct val="210000"/>
              </a:lnSpc>
              <a:spcBef>
                <a:spcPts val="0"/>
              </a:spcBef>
              <a:buFont typeface="Wingdings" panose="05000000000000000000" pitchFamily="2" charset="2"/>
              <a:buChar char="n"/>
            </a:pPr>
            <a:r>
              <a:rPr lang="zh-CN" altLang="en-US" sz="2000" dirty="0" smtClean="0"/>
              <a:t>在逻辑回归中，后验概率</a:t>
            </a:r>
            <a:r>
              <a:rPr lang="el-GR" altLang="zh-CN" sz="2000" i="1" dirty="0" smtClean="0"/>
              <a:t> </a:t>
            </a:r>
            <a:r>
              <a:rPr lang="el-GR" altLang="zh-CN" sz="2000" i="1" dirty="0"/>
              <a:t>π</a:t>
            </a:r>
            <a:r>
              <a:rPr lang="en-US" altLang="zh-CN" sz="2000" i="1" dirty="0"/>
              <a:t> = </a:t>
            </a:r>
            <a:r>
              <a:rPr lang="en-US" altLang="zh-CN" sz="2000" dirty="0"/>
              <a:t>P(y=1|</a:t>
            </a:r>
            <a:r>
              <a:rPr lang="el-GR" altLang="zh-CN" sz="2000" i="1" dirty="0"/>
              <a:t> </a:t>
            </a:r>
            <a:r>
              <a:rPr lang="en-US" altLang="zh-CN" sz="2000" b="1" dirty="0"/>
              <a:t>x</a:t>
            </a:r>
            <a:r>
              <a:rPr lang="en-US" altLang="zh-CN" sz="2000" dirty="0"/>
              <a:t>) = P(</a:t>
            </a:r>
            <a:r>
              <a:rPr lang="en-US" altLang="zh-CN" sz="2000" i="1" dirty="0"/>
              <a:t>C</a:t>
            </a:r>
            <a:r>
              <a:rPr lang="en-US" altLang="zh-CN" sz="2000" i="1" baseline="-25000" dirty="0"/>
              <a:t>1</a:t>
            </a:r>
            <a:r>
              <a:rPr lang="en-US" altLang="zh-CN" sz="2000" dirty="0"/>
              <a:t>|</a:t>
            </a:r>
            <a:r>
              <a:rPr lang="el-GR" altLang="zh-CN" sz="2000" i="1" dirty="0"/>
              <a:t> </a:t>
            </a:r>
            <a:r>
              <a:rPr lang="en-US" altLang="zh-CN" sz="2000" b="1" dirty="0"/>
              <a:t>x</a:t>
            </a:r>
            <a:r>
              <a:rPr lang="en-US" altLang="zh-CN" sz="2000" dirty="0"/>
              <a:t>) =</a:t>
            </a:r>
            <a:r>
              <a:rPr lang="el-GR" altLang="zh-CN" sz="2000" i="1" dirty="0">
                <a:cs typeface="Times New Roman"/>
              </a:rPr>
              <a:t>σ</a:t>
            </a:r>
            <a:r>
              <a:rPr lang="en-US" altLang="zh-CN" sz="2000" dirty="0">
                <a:cs typeface="Times New Roman"/>
              </a:rPr>
              <a:t>( </a:t>
            </a:r>
            <a:r>
              <a:rPr lang="en-US" altLang="zh-CN" sz="2000" i="1" dirty="0"/>
              <a:t>f</a:t>
            </a:r>
            <a:r>
              <a:rPr lang="en-US" altLang="zh-CN" sz="2000" dirty="0"/>
              <a:t>(</a:t>
            </a:r>
            <a:r>
              <a:rPr lang="en-US" altLang="zh-CN" sz="2000" b="1" dirty="0"/>
              <a:t>w</a:t>
            </a:r>
            <a:r>
              <a:rPr lang="en-US" altLang="zh-CN" sz="2000" dirty="0"/>
              <a:t>,</a:t>
            </a:r>
            <a:r>
              <a:rPr lang="en-US" altLang="zh-CN" sz="2000" b="1" dirty="0"/>
              <a:t> x</a:t>
            </a:r>
            <a:r>
              <a:rPr lang="en-US" altLang="zh-CN" sz="2000" dirty="0"/>
              <a:t>) </a:t>
            </a:r>
            <a:r>
              <a:rPr lang="en-US" altLang="zh-CN" sz="2000" dirty="0" smtClean="0">
                <a:cs typeface="Times New Roman"/>
              </a:rPr>
              <a:t>)，</a:t>
            </a:r>
            <a:r>
              <a:rPr lang="zh-CN" altLang="en-US" sz="2000" dirty="0" smtClean="0">
                <a:cs typeface="Times New Roman"/>
              </a:rPr>
              <a:t>其中</a:t>
            </a:r>
            <a:r>
              <a:rPr lang="en-US" altLang="zh-CN" sz="2000" i="1" dirty="0"/>
              <a:t>f</a:t>
            </a:r>
            <a:r>
              <a:rPr lang="en-US" altLang="zh-CN" sz="2000" dirty="0"/>
              <a:t>(</a:t>
            </a:r>
            <a:r>
              <a:rPr lang="en-US" altLang="zh-CN" sz="2000" b="1" dirty="0"/>
              <a:t>w</a:t>
            </a:r>
            <a:r>
              <a:rPr lang="en-US" altLang="zh-CN" sz="2000" dirty="0"/>
              <a:t>,</a:t>
            </a:r>
            <a:r>
              <a:rPr lang="en-US" altLang="zh-CN" sz="2000" b="1" dirty="0"/>
              <a:t> x</a:t>
            </a:r>
            <a:r>
              <a:rPr lang="en-US" altLang="zh-CN" sz="2000" dirty="0"/>
              <a:t>) </a:t>
            </a:r>
            <a:r>
              <a:rPr lang="zh-CN" altLang="en-US" sz="2000" dirty="0" smtClean="0"/>
              <a:t>为线性函数。</a:t>
            </a:r>
            <a:endParaRPr lang="en-US" altLang="zh-CN" sz="2000" dirty="0" smtClean="0"/>
          </a:p>
          <a:p>
            <a:pPr>
              <a:lnSpc>
                <a:spcPct val="210000"/>
              </a:lnSpc>
              <a:spcBef>
                <a:spcPts val="0"/>
              </a:spcBef>
              <a:buFont typeface="Wingdings" panose="05000000000000000000" pitchFamily="2" charset="2"/>
              <a:buChar char="n"/>
            </a:pPr>
            <a:r>
              <a:rPr lang="zh-CN" altLang="en-US" sz="2000" dirty="0" smtClean="0"/>
              <a:t>在多层感知机（即所谓的</a:t>
            </a:r>
            <a:r>
              <a:rPr lang="en-US" altLang="zh-CN" sz="2000" dirty="0" smtClean="0"/>
              <a:t>BP</a:t>
            </a:r>
            <a:r>
              <a:rPr lang="zh-CN" altLang="en-US" sz="2000" dirty="0" smtClean="0"/>
              <a:t>神经网络）中，</a:t>
            </a:r>
            <a:r>
              <a:rPr lang="en-US" altLang="zh-CN" sz="2000" i="1" dirty="0"/>
              <a:t> f</a:t>
            </a:r>
            <a:r>
              <a:rPr lang="en-US" altLang="zh-CN" sz="2000" dirty="0"/>
              <a:t>(</a:t>
            </a:r>
            <a:r>
              <a:rPr lang="en-US" altLang="zh-CN" sz="2000" b="1" dirty="0"/>
              <a:t>w</a:t>
            </a:r>
            <a:r>
              <a:rPr lang="en-US" altLang="zh-CN" sz="2000" dirty="0"/>
              <a:t>,</a:t>
            </a:r>
            <a:r>
              <a:rPr lang="en-US" altLang="zh-CN" sz="2000" b="1" dirty="0"/>
              <a:t> x</a:t>
            </a:r>
            <a:r>
              <a:rPr lang="en-US" altLang="zh-CN" sz="2000" dirty="0"/>
              <a:t>) </a:t>
            </a:r>
            <a:r>
              <a:rPr lang="zh-CN" altLang="en-US" sz="2000" dirty="0" smtClean="0"/>
              <a:t>为非线性函数，写为</a:t>
            </a:r>
            <a:r>
              <a:rPr lang="en-US" altLang="zh-CN" sz="2000" i="1" dirty="0" err="1" smtClean="0"/>
              <a:t>f</a:t>
            </a:r>
            <a:r>
              <a:rPr lang="en-US" altLang="zh-CN" sz="2000" i="1" baseline="-25000" dirty="0" err="1"/>
              <a:t>MLP</a:t>
            </a:r>
            <a:r>
              <a:rPr lang="en-US" altLang="zh-CN" sz="2000" i="1" baseline="-25000" dirty="0"/>
              <a:t> </a:t>
            </a:r>
            <a:r>
              <a:rPr lang="en-US" altLang="zh-CN" sz="2000" dirty="0" smtClean="0"/>
              <a:t>(</a:t>
            </a:r>
            <a:r>
              <a:rPr lang="en-US" altLang="zh-CN" sz="2000" b="1" dirty="0"/>
              <a:t>w</a:t>
            </a:r>
            <a:r>
              <a:rPr lang="en-US" altLang="zh-CN" sz="2000" dirty="0"/>
              <a:t>,</a:t>
            </a:r>
            <a:r>
              <a:rPr lang="en-US" altLang="zh-CN" sz="2000" b="1" dirty="0"/>
              <a:t> x</a:t>
            </a:r>
            <a:r>
              <a:rPr lang="en-US" altLang="zh-CN" sz="2000" dirty="0"/>
              <a:t>) </a:t>
            </a:r>
            <a:r>
              <a:rPr lang="en-US" altLang="zh-CN" sz="2000" dirty="0" smtClean="0"/>
              <a:t>。</a:t>
            </a:r>
            <a:r>
              <a:rPr lang="zh-CN" altLang="en-US" sz="2000" dirty="0" smtClean="0"/>
              <a:t>该函数的形式可从下图中推导得到。</a:t>
            </a:r>
            <a:endParaRPr lang="en-US" altLang="zh-CN" sz="2000" dirty="0" smtClean="0"/>
          </a:p>
        </p:txBody>
      </p:sp>
      <p:sp>
        <p:nvSpPr>
          <p:cNvPr id="2" name="标题 1"/>
          <p:cNvSpPr>
            <a:spLocks noGrp="1"/>
          </p:cNvSpPr>
          <p:nvPr>
            <p:ph type="title"/>
          </p:nvPr>
        </p:nvSpPr>
        <p:spPr>
          <a:xfrm>
            <a:off x="784412" y="176867"/>
            <a:ext cx="10515600" cy="1325563"/>
          </a:xfrm>
        </p:spPr>
        <p:txBody>
          <a:bodyPr>
            <a:noAutofit/>
          </a:bodyPr>
          <a:lstStyle/>
          <a:p>
            <a:r>
              <a:rPr lang="zh-CN" altLang="en-US" dirty="0"/>
              <a:t>神经网络类方法</a:t>
            </a:r>
            <a:r>
              <a:rPr lang="zh-CN" altLang="en-US" dirty="0" smtClean="0"/>
              <a:t>（</a:t>
            </a:r>
            <a:r>
              <a:rPr lang="en-US" altLang="zh-CN" dirty="0" smtClean="0"/>
              <a:t>2</a:t>
            </a:r>
            <a:r>
              <a:rPr lang="zh-CN" altLang="en-US" dirty="0" smtClean="0"/>
              <a:t>）：多层感知机</a:t>
            </a:r>
            <a:endParaRPr lang="zh-CN" altLang="en-US" dirty="0"/>
          </a:p>
        </p:txBody>
      </p:sp>
      <p:sp>
        <p:nvSpPr>
          <p:cNvPr id="8" name="灯片编号占位符 7"/>
          <p:cNvSpPr>
            <a:spLocks noGrp="1"/>
          </p:cNvSpPr>
          <p:nvPr>
            <p:ph type="sldNum" sz="quarter" idx="12"/>
          </p:nvPr>
        </p:nvSpPr>
        <p:spPr/>
        <p:txBody>
          <a:bodyPr/>
          <a:lstStyle/>
          <a:p>
            <a:fld id="{6A367202-E120-41FF-9502-19BC4C88CDED}" type="slidenum">
              <a:rPr lang="zh-CN" altLang="en-US" smtClean="0"/>
              <a:t>9</a:t>
            </a:fld>
            <a:endParaRPr lang="zh-CN" altLang="en-US"/>
          </a:p>
        </p:txBody>
      </p:sp>
      <p:sp>
        <p:nvSpPr>
          <p:cNvPr id="12" name="椭圆 11"/>
          <p:cNvSpPr/>
          <p:nvPr/>
        </p:nvSpPr>
        <p:spPr>
          <a:xfrm>
            <a:off x="1823990" y="3644020"/>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13" name="椭圆 12"/>
          <p:cNvSpPr/>
          <p:nvPr/>
        </p:nvSpPr>
        <p:spPr>
          <a:xfrm>
            <a:off x="1823990" y="4639656"/>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14" name="椭圆 13"/>
          <p:cNvSpPr/>
          <p:nvPr/>
        </p:nvSpPr>
        <p:spPr>
          <a:xfrm>
            <a:off x="1823990" y="5572846"/>
            <a:ext cx="576000" cy="57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15" name="椭圆 14"/>
          <p:cNvSpPr/>
          <p:nvPr/>
        </p:nvSpPr>
        <p:spPr>
          <a:xfrm>
            <a:off x="3824254" y="4639656"/>
            <a:ext cx="648000" cy="57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12</a:t>
            </a:r>
            <a:endParaRPr lang="zh-CN" altLang="en-US" i="1" baseline="-25000" dirty="0">
              <a:latin typeface="Times New Roman" pitchFamily="18" charset="0"/>
              <a:cs typeface="Times New Roman" pitchFamily="18" charset="0"/>
            </a:endParaRPr>
          </a:p>
        </p:txBody>
      </p:sp>
      <p:sp>
        <p:nvSpPr>
          <p:cNvPr id="17" name="椭圆 16"/>
          <p:cNvSpPr/>
          <p:nvPr/>
        </p:nvSpPr>
        <p:spPr>
          <a:xfrm>
            <a:off x="5820022" y="4144086"/>
            <a:ext cx="648000" cy="5760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21</a:t>
            </a:r>
            <a:endParaRPr lang="zh-CN" altLang="en-US" i="1" baseline="-25000" dirty="0">
              <a:latin typeface="Times New Roman" pitchFamily="18" charset="0"/>
              <a:cs typeface="Times New Roman" pitchFamily="18" charset="0"/>
            </a:endParaRPr>
          </a:p>
        </p:txBody>
      </p:sp>
      <p:sp>
        <p:nvSpPr>
          <p:cNvPr id="18" name="椭圆 17"/>
          <p:cNvSpPr/>
          <p:nvPr/>
        </p:nvSpPr>
        <p:spPr>
          <a:xfrm>
            <a:off x="5820022" y="5001342"/>
            <a:ext cx="648000" cy="5760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22</a:t>
            </a:r>
            <a:endParaRPr lang="zh-CN" altLang="en-US" i="1" baseline="-25000" dirty="0">
              <a:latin typeface="Times New Roman" pitchFamily="18" charset="0"/>
              <a:cs typeface="Times New Roman" pitchFamily="18" charset="0"/>
            </a:endParaRPr>
          </a:p>
        </p:txBody>
      </p:sp>
      <p:sp>
        <p:nvSpPr>
          <p:cNvPr id="19" name="椭圆 18"/>
          <p:cNvSpPr/>
          <p:nvPr/>
        </p:nvSpPr>
        <p:spPr>
          <a:xfrm>
            <a:off x="8034600" y="3853838"/>
            <a:ext cx="576000" cy="57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20" name="椭圆 19"/>
          <p:cNvSpPr/>
          <p:nvPr/>
        </p:nvSpPr>
        <p:spPr>
          <a:xfrm>
            <a:off x="8034600" y="4711094"/>
            <a:ext cx="576000" cy="57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21" name="椭圆 20"/>
          <p:cNvSpPr/>
          <p:nvPr/>
        </p:nvSpPr>
        <p:spPr>
          <a:xfrm>
            <a:off x="3824254" y="5572846"/>
            <a:ext cx="648000" cy="57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13</a:t>
            </a:r>
            <a:endParaRPr lang="zh-CN" altLang="en-US" i="1" baseline="-25000" dirty="0">
              <a:latin typeface="Times New Roman" pitchFamily="18" charset="0"/>
              <a:cs typeface="Times New Roman" pitchFamily="18" charset="0"/>
            </a:endParaRPr>
          </a:p>
        </p:txBody>
      </p:sp>
      <p:sp>
        <p:nvSpPr>
          <p:cNvPr id="22" name="椭圆 21"/>
          <p:cNvSpPr/>
          <p:nvPr/>
        </p:nvSpPr>
        <p:spPr>
          <a:xfrm>
            <a:off x="3824254" y="3644020"/>
            <a:ext cx="648000" cy="57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l-GR" altLang="zh-CN" i="1" dirty="0" smtClean="0">
                <a:cs typeface="Times New Roman"/>
              </a:rPr>
              <a:t>σ</a:t>
            </a:r>
            <a:r>
              <a:rPr lang="en-US" altLang="zh-CN" i="1" baseline="-25000" dirty="0" smtClean="0">
                <a:latin typeface="Times New Roman" pitchFamily="18" charset="0"/>
                <a:cs typeface="Times New Roman" pitchFamily="18" charset="0"/>
              </a:rPr>
              <a:t>11</a:t>
            </a:r>
            <a:endParaRPr lang="zh-CN" altLang="en-US" i="1" baseline="-25000" dirty="0">
              <a:latin typeface="Times New Roman" pitchFamily="18" charset="0"/>
              <a:cs typeface="Times New Roman" pitchFamily="18" charset="0"/>
            </a:endParaRPr>
          </a:p>
        </p:txBody>
      </p:sp>
      <p:cxnSp>
        <p:nvCxnSpPr>
          <p:cNvPr id="24" name="直接箭头连接符 23"/>
          <p:cNvCxnSpPr>
            <a:stCxn id="12" idx="6"/>
            <a:endCxn id="22" idx="2"/>
          </p:cNvCxnSpPr>
          <p:nvPr/>
        </p:nvCxnSpPr>
        <p:spPr>
          <a:xfrm>
            <a:off x="2399990" y="3932020"/>
            <a:ext cx="14242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6"/>
            <a:endCxn id="22" idx="2"/>
          </p:cNvCxnSpPr>
          <p:nvPr/>
        </p:nvCxnSpPr>
        <p:spPr>
          <a:xfrm flipV="1">
            <a:off x="2399990" y="3932020"/>
            <a:ext cx="1424264" cy="9956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4" idx="6"/>
            <a:endCxn id="22" idx="2"/>
          </p:cNvCxnSpPr>
          <p:nvPr/>
        </p:nvCxnSpPr>
        <p:spPr>
          <a:xfrm flipV="1">
            <a:off x="2399990" y="3932020"/>
            <a:ext cx="1424264"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椭圆 26"/>
          <p:cNvSpPr/>
          <p:nvPr/>
        </p:nvSpPr>
        <p:spPr>
          <a:xfrm>
            <a:off x="8034600" y="5568350"/>
            <a:ext cx="576000" cy="57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cxnSp>
        <p:nvCxnSpPr>
          <p:cNvPr id="32" name="直接箭头连接符 31"/>
          <p:cNvCxnSpPr>
            <a:stCxn id="12" idx="6"/>
            <a:endCxn id="15" idx="2"/>
          </p:cNvCxnSpPr>
          <p:nvPr/>
        </p:nvCxnSpPr>
        <p:spPr>
          <a:xfrm>
            <a:off x="2399990" y="3932020"/>
            <a:ext cx="1424264" cy="9956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3" idx="6"/>
            <a:endCxn id="15" idx="2"/>
          </p:cNvCxnSpPr>
          <p:nvPr/>
        </p:nvCxnSpPr>
        <p:spPr>
          <a:xfrm>
            <a:off x="2399990" y="4927656"/>
            <a:ext cx="14242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4" idx="6"/>
            <a:endCxn id="21" idx="2"/>
          </p:cNvCxnSpPr>
          <p:nvPr/>
        </p:nvCxnSpPr>
        <p:spPr>
          <a:xfrm>
            <a:off x="2399990" y="5860846"/>
            <a:ext cx="14242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3" idx="6"/>
            <a:endCxn id="21" idx="2"/>
          </p:cNvCxnSpPr>
          <p:nvPr/>
        </p:nvCxnSpPr>
        <p:spPr>
          <a:xfrm>
            <a:off x="2399990" y="4927656"/>
            <a:ext cx="1424264" cy="933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2" idx="6"/>
            <a:endCxn id="21" idx="2"/>
          </p:cNvCxnSpPr>
          <p:nvPr/>
        </p:nvCxnSpPr>
        <p:spPr>
          <a:xfrm>
            <a:off x="2399990" y="3932020"/>
            <a:ext cx="1424264"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14" idx="6"/>
            <a:endCxn id="15" idx="2"/>
          </p:cNvCxnSpPr>
          <p:nvPr/>
        </p:nvCxnSpPr>
        <p:spPr>
          <a:xfrm flipV="1">
            <a:off x="2399990" y="4927656"/>
            <a:ext cx="1424264" cy="933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22" idx="6"/>
            <a:endCxn id="17" idx="2"/>
          </p:cNvCxnSpPr>
          <p:nvPr/>
        </p:nvCxnSpPr>
        <p:spPr>
          <a:xfrm>
            <a:off x="4472254" y="3932020"/>
            <a:ext cx="1347768"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2" idx="6"/>
            <a:endCxn id="18" idx="2"/>
          </p:cNvCxnSpPr>
          <p:nvPr/>
        </p:nvCxnSpPr>
        <p:spPr>
          <a:xfrm>
            <a:off x="4472254" y="3932020"/>
            <a:ext cx="1347768" cy="13573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15" idx="6"/>
            <a:endCxn id="17" idx="2"/>
          </p:cNvCxnSpPr>
          <p:nvPr/>
        </p:nvCxnSpPr>
        <p:spPr>
          <a:xfrm flipV="1">
            <a:off x="4472254" y="4432086"/>
            <a:ext cx="1347768" cy="4955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直接箭头连接符 41"/>
          <p:cNvCxnSpPr>
            <a:stCxn id="21" idx="6"/>
            <a:endCxn id="17" idx="2"/>
          </p:cNvCxnSpPr>
          <p:nvPr/>
        </p:nvCxnSpPr>
        <p:spPr>
          <a:xfrm flipV="1">
            <a:off x="4472254" y="4432086"/>
            <a:ext cx="1347768" cy="14287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15" idx="6"/>
            <a:endCxn id="18" idx="2"/>
          </p:cNvCxnSpPr>
          <p:nvPr/>
        </p:nvCxnSpPr>
        <p:spPr>
          <a:xfrm>
            <a:off x="4472254" y="4927656"/>
            <a:ext cx="1347768" cy="3616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直接箭头连接符 43"/>
          <p:cNvCxnSpPr>
            <a:stCxn id="21" idx="6"/>
            <a:endCxn id="18" idx="2"/>
          </p:cNvCxnSpPr>
          <p:nvPr/>
        </p:nvCxnSpPr>
        <p:spPr>
          <a:xfrm flipV="1">
            <a:off x="4472254" y="5289342"/>
            <a:ext cx="1347768"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a:stCxn id="17" idx="6"/>
            <a:endCxn id="19" idx="2"/>
          </p:cNvCxnSpPr>
          <p:nvPr/>
        </p:nvCxnSpPr>
        <p:spPr>
          <a:xfrm flipV="1">
            <a:off x="6468022" y="4141838"/>
            <a:ext cx="1566578" cy="2902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17" idx="6"/>
            <a:endCxn id="20" idx="2"/>
          </p:cNvCxnSpPr>
          <p:nvPr/>
        </p:nvCxnSpPr>
        <p:spPr>
          <a:xfrm>
            <a:off x="6468022" y="4432086"/>
            <a:ext cx="1566578" cy="5670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18" idx="6"/>
            <a:endCxn id="19" idx="2"/>
          </p:cNvCxnSpPr>
          <p:nvPr/>
        </p:nvCxnSpPr>
        <p:spPr>
          <a:xfrm flipV="1">
            <a:off x="6468022" y="4141838"/>
            <a:ext cx="1566578" cy="1147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18" idx="6"/>
            <a:endCxn id="20" idx="2"/>
          </p:cNvCxnSpPr>
          <p:nvPr/>
        </p:nvCxnSpPr>
        <p:spPr>
          <a:xfrm flipV="1">
            <a:off x="6468022" y="4999094"/>
            <a:ext cx="1566578" cy="2902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17" idx="6"/>
            <a:endCxn id="27" idx="2"/>
          </p:cNvCxnSpPr>
          <p:nvPr/>
        </p:nvCxnSpPr>
        <p:spPr>
          <a:xfrm>
            <a:off x="6468022" y="4432086"/>
            <a:ext cx="1566578" cy="14242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18" idx="6"/>
            <a:endCxn id="27" idx="2"/>
          </p:cNvCxnSpPr>
          <p:nvPr/>
        </p:nvCxnSpPr>
        <p:spPr>
          <a:xfrm>
            <a:off x="6468022" y="5289342"/>
            <a:ext cx="1566578" cy="5670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4385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3049</Words>
  <Application>Microsoft Office PowerPoint</Application>
  <PresentationFormat>宽屏</PresentationFormat>
  <Paragraphs>290</Paragraphs>
  <Slides>29</Slides>
  <Notes>23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9" baseType="lpstr">
      <vt:lpstr>宋体</vt:lpstr>
      <vt:lpstr>微软雅黑</vt:lpstr>
      <vt:lpstr>Arial</vt:lpstr>
      <vt:lpstr>Calibri</vt:lpstr>
      <vt:lpstr>Calibri Light</vt:lpstr>
      <vt:lpstr>Cambria Math</vt:lpstr>
      <vt:lpstr>Times New Roman</vt:lpstr>
      <vt:lpstr>Wingdings</vt:lpstr>
      <vt:lpstr>Office 主题</vt:lpstr>
      <vt:lpstr>Equation</vt:lpstr>
      <vt:lpstr>机器学习主要方法 及其在适配性分析中的应用</vt:lpstr>
      <vt:lpstr>Outline</vt:lpstr>
      <vt:lpstr>机器学习问题的数学本质</vt:lpstr>
      <vt:lpstr>机器学习问题的数学本质</vt:lpstr>
      <vt:lpstr>神经网络类方法</vt:lpstr>
      <vt:lpstr>神经网络类方法（1）：逻辑回归</vt:lpstr>
      <vt:lpstr>神经网络类方法（1）：逻辑回归</vt:lpstr>
      <vt:lpstr>神经网络类方法（2）：多层感知机</vt:lpstr>
      <vt:lpstr>神经网络类方法（2）：多层感知机</vt:lpstr>
      <vt:lpstr>神经网络类方法（2）：多层感知机</vt:lpstr>
      <vt:lpstr>神经网络类方法（2）：多层感知机</vt:lpstr>
      <vt:lpstr>神经网络类方法（2）：多层感知机</vt:lpstr>
      <vt:lpstr>神经网络类方法（2）：多层感知机</vt:lpstr>
      <vt:lpstr>神经网络类方法（3）：支持向量机</vt:lpstr>
      <vt:lpstr>神经网络类方法（3）：支持向量机</vt:lpstr>
      <vt:lpstr>神经网络类方法（3）：支持向量机</vt:lpstr>
      <vt:lpstr>神经网络类方法（3）：支持向量机</vt:lpstr>
      <vt:lpstr>神经网络类方法（3）：支持向量机</vt:lpstr>
      <vt:lpstr>神经网络类方法（3）：支持向量机</vt:lpstr>
      <vt:lpstr>神经网络类方法（4）：深度网络</vt:lpstr>
      <vt:lpstr>神经网络类方法（4）：深度网络</vt:lpstr>
      <vt:lpstr>神经网络类方法（4）：深度网络</vt:lpstr>
      <vt:lpstr>实际问题（1）：基于SVM的适配性评估</vt:lpstr>
      <vt:lpstr>实际问题（1）：基于SVM的适配性评估</vt:lpstr>
      <vt:lpstr>实际问题（1）：基于SVM的适配性评估</vt:lpstr>
      <vt:lpstr>实际问题（1）：基于SVM的适配性评估</vt:lpstr>
      <vt:lpstr>实际问题（1）：基于SVM的适配性评估</vt:lpstr>
      <vt:lpstr>实际问题（2）：图像目标检测</vt:lpstr>
      <vt:lpstr>注：</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sheva2003</dc:creator>
  <cp:lastModifiedBy>sheva2003</cp:lastModifiedBy>
  <cp:revision>43</cp:revision>
  <dcterms:created xsi:type="dcterms:W3CDTF">2016-08-22T03:00:23Z</dcterms:created>
  <dcterms:modified xsi:type="dcterms:W3CDTF">2016-08-24T09:36:17Z</dcterms:modified>
</cp:coreProperties>
</file>