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62" r:id="rId5"/>
    <p:sldId id="263" r:id="rId6"/>
    <p:sldId id="259" r:id="rId7"/>
    <p:sldId id="266" r:id="rId8"/>
    <p:sldId id="303" r:id="rId9"/>
    <p:sldId id="275" r:id="rId10"/>
    <p:sldId id="276" r:id="rId11"/>
    <p:sldId id="277" r:id="rId12"/>
    <p:sldId id="282" r:id="rId13"/>
    <p:sldId id="260" r:id="rId14"/>
    <p:sldId id="284" r:id="rId15"/>
    <p:sldId id="283" r:id="rId16"/>
    <p:sldId id="286" r:id="rId17"/>
    <p:sldId id="287" r:id="rId18"/>
    <p:sldId id="289" r:id="rId19"/>
    <p:sldId id="288" r:id="rId20"/>
    <p:sldId id="290" r:id="rId21"/>
    <p:sldId id="291" r:id="rId22"/>
    <p:sldId id="292" r:id="rId23"/>
    <p:sldId id="279" r:id="rId24"/>
    <p:sldId id="267" r:id="rId25"/>
    <p:sldId id="293" r:id="rId26"/>
    <p:sldId id="264" r:id="rId27"/>
    <p:sldId id="265" r:id="rId28"/>
    <p:sldId id="296" r:id="rId29"/>
    <p:sldId id="300" r:id="rId30"/>
    <p:sldId id="297" r:id="rId31"/>
    <p:sldId id="298" r:id="rId32"/>
    <p:sldId id="301" r:id="rId33"/>
    <p:sldId id="299" r:id="rId34"/>
    <p:sldId id="271" r:id="rId35"/>
    <p:sldId id="273" r:id="rId36"/>
    <p:sldId id="274" r:id="rId37"/>
    <p:sldId id="302" r:id="rId38"/>
    <p:sldId id="285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va2003" initials="s" lastIdx="1" clrIdx="0">
    <p:extLst>
      <p:ext uri="{19B8F6BF-5375-455C-9EA6-DF929625EA0E}">
        <p15:presenceInfo xmlns:p15="http://schemas.microsoft.com/office/powerpoint/2012/main" userId="sheva200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3" autoAdjust="0"/>
  </p:normalViewPr>
  <p:slideViewPr>
    <p:cSldViewPr>
      <p:cViewPr varScale="1">
        <p:scale>
          <a:sx n="62" d="100"/>
          <a:sy n="62" d="100"/>
        </p:scale>
        <p:origin x="129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3-21T21:25:40.009" idx="1">
    <p:pos x="10" y="10"/>
    <p:text>公式推导有问题，不是每层只有一个output，而是每个节点有一个output，即每个节点有一个PI，H不是bernoulli分布，而是每个节点是bernoulli分布</p:text>
    <p:extLst>
      <p:ext uri="{C676402C-5697-4E1C-873F-D02D1690AC5C}">
        <p15:threadingInfo xmlns:p15="http://schemas.microsoft.com/office/powerpoint/2012/main" timeZoneBias="-480"/>
      </p:ext>
    </p:extLs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F9C1D-D381-4DA7-A79A-4C6BBA7935E3}" type="datetimeFigureOut">
              <a:rPr lang="zh-CN" altLang="en-US" smtClean="0"/>
              <a:t>2016/8/24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EBEFD-899D-442F-AF72-A88E14980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69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EBEFD-899D-442F-AF72-A88E149805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14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comments" Target="../comments/commen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3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000240"/>
            <a:ext cx="7772400" cy="1012823"/>
          </a:xfrm>
        </p:spPr>
        <p:txBody>
          <a:bodyPr>
            <a:normAutofit/>
          </a:bodyPr>
          <a:lstStyle/>
          <a:p>
            <a:pPr algn="l"/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 Learning 1</a:t>
            </a:r>
            <a:endParaRPr lang="zh-CN" altLang="en-US" sz="2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57694"/>
            <a:ext cx="6400800" cy="1281106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Shaoming Zhang</a:t>
            </a:r>
          </a:p>
          <a:p>
            <a:r>
              <a:rPr lang="en-US" altLang="zh-CN" sz="2400" dirty="0" smtClean="0"/>
              <a:t>CVRSG, Tongji </a:t>
            </a:r>
            <a:r>
              <a:rPr lang="en-US" altLang="zh-CN" sz="2400" dirty="0" err="1" smtClean="0"/>
              <a:t>Uniersity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857224" y="3105834"/>
            <a:ext cx="76009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 smtClean="0"/>
              <a:t>From Linear Methods to Convolutional Neural Network under the criterions of ML and MAP</a:t>
            </a:r>
            <a:endParaRPr lang="zh-CN" altLang="en-US" sz="2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b="1" dirty="0" smtClean="0"/>
              <a:t>Estimate W using ML or MAP 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2400" dirty="0" smtClean="0"/>
              <a:t>for Linear Problems, 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f </a:t>
            </a:r>
            <a:r>
              <a:rPr lang="en-US" altLang="zh-CN" sz="2400" dirty="0" smtClean="0">
                <a:solidFill>
                  <a:srgbClr val="FF0000"/>
                </a:solidFill>
              </a:rPr>
              <a:t>(W,X) = W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T</a:t>
            </a:r>
            <a:r>
              <a:rPr lang="en-US" altLang="zh-CN" sz="2400" dirty="0" smtClean="0">
                <a:solidFill>
                  <a:srgbClr val="FF0000"/>
                </a:solidFill>
              </a:rPr>
              <a:t>X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472518" cy="485778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Given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1" dirty="0" smtClean="0"/>
              <a:t>x</a:t>
            </a:r>
            <a:r>
              <a:rPr lang="en-US" altLang="zh-CN" sz="2000" dirty="0" smtClean="0"/>
              <a:t> ∈</a:t>
            </a:r>
            <a:r>
              <a:rPr lang="en-US" altLang="zh-CN" sz="2000" i="1" dirty="0" err="1" smtClean="0"/>
              <a:t>R</a:t>
            </a:r>
            <a:r>
              <a:rPr lang="en-US" altLang="zh-CN" sz="2000" i="1" baseline="30000" dirty="0" err="1" smtClean="0"/>
              <a:t>n</a:t>
            </a:r>
            <a:r>
              <a:rPr lang="en-US" altLang="zh-CN" sz="2000" i="1" dirty="0" smtClean="0"/>
              <a:t> </a:t>
            </a:r>
            <a:r>
              <a:rPr lang="en-US" altLang="zh-CN" sz="2000" dirty="0" smtClean="0"/>
              <a:t>, </a:t>
            </a:r>
            <a:r>
              <a:rPr lang="en-US" altLang="zh-CN" sz="2000" i="1" dirty="0" smtClean="0"/>
              <a:t>n</a:t>
            </a:r>
            <a:r>
              <a:rPr lang="en-US" altLang="zh-CN" sz="2000" dirty="0" smtClean="0"/>
              <a:t> is dimension. Assuming the number of </a:t>
            </a:r>
            <a:r>
              <a:rPr lang="en-US" altLang="zh-CN" sz="2000" b="1" dirty="0" smtClean="0"/>
              <a:t>x</a:t>
            </a:r>
            <a:r>
              <a:rPr lang="en-US" altLang="zh-CN" sz="2000" dirty="0" smtClean="0"/>
              <a:t> is K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/>
              <a:t>For classification</a:t>
            </a:r>
            <a:r>
              <a:rPr lang="en-US" altLang="zh-CN" sz="2000" dirty="0" smtClean="0"/>
              <a:t>, y∈[0,1], we assume p(</a:t>
            </a:r>
            <a:r>
              <a:rPr lang="en-US" altLang="zh-CN" sz="2000" dirty="0" err="1" smtClean="0"/>
              <a:t>y|</a:t>
            </a:r>
            <a:r>
              <a:rPr lang="en-US" altLang="zh-CN" sz="2000" b="1" dirty="0" err="1" smtClean="0"/>
              <a:t>x</a:t>
            </a:r>
            <a:r>
              <a:rPr lang="en-US" altLang="zh-CN" sz="2000" dirty="0" smtClean="0"/>
              <a:t>) = Bern (</a:t>
            </a:r>
            <a:r>
              <a:rPr lang="el-GR" altLang="zh-CN" sz="2000" i="1" dirty="0" smtClean="0"/>
              <a:t>π</a:t>
            </a:r>
            <a:r>
              <a:rPr lang="en-US" altLang="zh-CN" sz="2000" dirty="0" smtClean="0"/>
              <a:t>), i.e.  </a:t>
            </a:r>
            <a:r>
              <a:rPr lang="el-GR" altLang="zh-CN" sz="2000" i="1" dirty="0" smtClean="0"/>
              <a:t>π</a:t>
            </a:r>
            <a:r>
              <a:rPr lang="en-US" altLang="zh-CN" sz="2000" baseline="30000" dirty="0" smtClean="0"/>
              <a:t>y</a:t>
            </a:r>
            <a:r>
              <a:rPr lang="en-US" altLang="zh-CN" sz="2000" dirty="0" smtClean="0"/>
              <a:t>(1-</a:t>
            </a:r>
            <a:r>
              <a:rPr lang="el-GR" altLang="zh-CN" sz="2000" i="1" dirty="0" smtClean="0"/>
              <a:t> π</a:t>
            </a:r>
            <a:r>
              <a:rPr lang="en-US" altLang="zh-CN" sz="2000" dirty="0" smtClean="0"/>
              <a:t>)</a:t>
            </a:r>
            <a:r>
              <a:rPr lang="en-US" altLang="zh-CN" sz="2000" baseline="30000" dirty="0" smtClean="0"/>
              <a:t>1-y</a:t>
            </a:r>
            <a:endParaRPr lang="en-US" altLang="zh-CN" sz="2000" dirty="0" smtClean="0"/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       where </a:t>
            </a:r>
            <a:r>
              <a:rPr lang="el-GR" altLang="zh-CN" sz="2000" i="1" dirty="0" smtClean="0"/>
              <a:t>π</a:t>
            </a:r>
            <a:r>
              <a:rPr lang="en-US" altLang="zh-CN" sz="2000" i="1" dirty="0" smtClean="0"/>
              <a:t> = </a:t>
            </a:r>
            <a:r>
              <a:rPr lang="en-US" altLang="zh-CN" sz="2000" dirty="0" smtClean="0"/>
              <a:t>P(Y=1|</a:t>
            </a:r>
            <a:r>
              <a:rPr lang="en-US" altLang="zh-CN" sz="2000" b="1" dirty="0" smtClean="0"/>
              <a:t>x</a:t>
            </a:r>
            <a:r>
              <a:rPr lang="en-US" altLang="zh-CN" sz="2000" dirty="0" smtClean="0"/>
              <a:t>) = P(</a:t>
            </a:r>
            <a:r>
              <a:rPr lang="en-US" altLang="zh-CN" sz="2000" i="1" dirty="0" smtClean="0"/>
              <a:t>C</a:t>
            </a:r>
            <a:r>
              <a:rPr lang="en-US" altLang="zh-CN" sz="2000" i="1" baseline="-25000" dirty="0" smtClean="0"/>
              <a:t>1</a:t>
            </a:r>
            <a:r>
              <a:rPr lang="en-US" altLang="zh-CN" sz="2000" dirty="0" smtClean="0"/>
              <a:t>|</a:t>
            </a:r>
            <a:r>
              <a:rPr lang="en-US" altLang="zh-CN" sz="2000" b="1" dirty="0" smtClean="0"/>
              <a:t>x</a:t>
            </a:r>
            <a:r>
              <a:rPr lang="en-US" altLang="zh-CN" sz="2000" dirty="0" smtClean="0"/>
              <a:t>) =</a:t>
            </a:r>
            <a:r>
              <a:rPr lang="el-GR" altLang="zh-CN" sz="2000" i="1" dirty="0" smtClean="0">
                <a:cs typeface="Times New Roman"/>
              </a:rPr>
              <a:t>σ</a:t>
            </a:r>
            <a:r>
              <a:rPr lang="en-US" altLang="zh-CN" sz="2000" dirty="0" smtClean="0">
                <a:cs typeface="Times New Roman"/>
              </a:rPr>
              <a:t>( </a:t>
            </a:r>
            <a:r>
              <a:rPr lang="en-US" altLang="zh-CN" sz="2000" i="1" dirty="0" smtClean="0"/>
              <a:t>f</a:t>
            </a:r>
            <a:r>
              <a:rPr lang="en-US" altLang="zh-CN" sz="2000" dirty="0" smtClean="0"/>
              <a:t>(</a:t>
            </a:r>
            <a:r>
              <a:rPr lang="en-US" altLang="zh-CN" sz="2000" b="1" dirty="0" smtClean="0"/>
              <a:t>w</a:t>
            </a:r>
            <a:r>
              <a:rPr lang="en-US" altLang="zh-CN" sz="2000" dirty="0" smtClean="0"/>
              <a:t>,</a:t>
            </a:r>
            <a:r>
              <a:rPr lang="en-US" altLang="zh-CN" sz="2000" b="1" dirty="0" smtClean="0"/>
              <a:t> x</a:t>
            </a:r>
            <a:r>
              <a:rPr lang="en-US" altLang="zh-CN" sz="2000" dirty="0" smtClean="0"/>
              <a:t>) </a:t>
            </a:r>
            <a:r>
              <a:rPr lang="en-US" altLang="zh-CN" sz="2000" dirty="0" smtClean="0">
                <a:cs typeface="Times New Roman"/>
              </a:rPr>
              <a:t>)  and  </a:t>
            </a:r>
            <a:r>
              <a:rPr lang="el-GR" altLang="zh-CN" sz="2000" i="1" dirty="0" smtClean="0">
                <a:cs typeface="Times New Roman"/>
              </a:rPr>
              <a:t>σ</a:t>
            </a:r>
            <a:r>
              <a:rPr lang="en-US" altLang="zh-CN" sz="2000" dirty="0" smtClean="0">
                <a:cs typeface="Times New Roman"/>
              </a:rPr>
              <a:t>(</a:t>
            </a:r>
            <a:r>
              <a:rPr lang="en-US" altLang="zh-CN" sz="2000" b="1" dirty="0" smtClean="0"/>
              <a:t>x</a:t>
            </a:r>
            <a:r>
              <a:rPr lang="en-US" altLang="zh-CN" sz="2000" dirty="0" smtClean="0">
                <a:cs typeface="Times New Roman"/>
              </a:rPr>
              <a:t>) = </a:t>
            </a:r>
            <a:endParaRPr lang="en-US" altLang="zh-CN" sz="20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/>
              <a:t>Using </a:t>
            </a:r>
            <a:r>
              <a:rPr lang="en-US" altLang="zh-CN" sz="2000" dirty="0" err="1" smtClean="0"/>
              <a:t>i.i.d</a:t>
            </a:r>
            <a:r>
              <a:rPr lang="en-US" altLang="zh-CN" sz="2000" dirty="0" smtClean="0"/>
              <a:t> presumption, the Log Likelihood function 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i="1" dirty="0" smtClean="0"/>
              <a:t>                   L </a:t>
            </a:r>
            <a:r>
              <a:rPr lang="en-US" altLang="zh-CN" sz="2000" dirty="0" smtClean="0"/>
              <a:t>= </a:t>
            </a:r>
            <a:r>
              <a:rPr lang="en-US" altLang="zh-CN" sz="2000" dirty="0" err="1" smtClean="0"/>
              <a:t>ln</a:t>
            </a:r>
            <a:r>
              <a:rPr lang="en-US" altLang="zh-CN" sz="2000" smtClean="0"/>
              <a:t> </a:t>
            </a:r>
            <a:r>
              <a:rPr lang="en-US" altLang="zh-CN" sz="2000" b="1" smtClean="0"/>
              <a:t> </a:t>
            </a:r>
            <a:r>
              <a:rPr lang="en-US" altLang="zh-CN" sz="2000" dirty="0" smtClean="0"/>
              <a:t>p(y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,y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,…y</a:t>
            </a:r>
            <a:r>
              <a:rPr lang="en-US" altLang="zh-CN" sz="2000" baseline="-25000" dirty="0" smtClean="0"/>
              <a:t>K</a:t>
            </a:r>
            <a:r>
              <a:rPr lang="en-US" altLang="zh-CN" sz="2000" dirty="0" smtClean="0"/>
              <a:t>|</a:t>
            </a:r>
            <a:r>
              <a:rPr lang="en-US" altLang="zh-CN" sz="2000" b="1" dirty="0" smtClean="0"/>
              <a:t>x</a:t>
            </a:r>
            <a:r>
              <a:rPr lang="en-US" altLang="zh-CN" sz="2000" baseline="-25000" dirty="0" smtClean="0"/>
              <a:t>i</a:t>
            </a:r>
            <a:r>
              <a:rPr lang="en-US" altLang="zh-CN" sz="2000" b="1" dirty="0" smtClean="0"/>
              <a:t>,x</a:t>
            </a:r>
            <a:r>
              <a:rPr lang="en-US" altLang="zh-CN" sz="2000" baseline="-25000" dirty="0" smtClean="0"/>
              <a:t>2</a:t>
            </a:r>
            <a:r>
              <a:rPr lang="en-US" altLang="zh-CN" sz="2000" b="1" dirty="0" smtClean="0"/>
              <a:t>,…,</a:t>
            </a:r>
            <a:r>
              <a:rPr lang="en-US" altLang="zh-CN" sz="2000" b="1" dirty="0" err="1" smtClean="0"/>
              <a:t>x</a:t>
            </a:r>
            <a:r>
              <a:rPr lang="en-US" altLang="zh-CN" sz="2000" baseline="-25000" dirty="0" err="1" smtClean="0"/>
              <a:t>K</a:t>
            </a:r>
            <a:r>
              <a:rPr lang="en-US" altLang="zh-CN" sz="2000" dirty="0" err="1" smtClean="0"/>
              <a:t>,</a:t>
            </a:r>
            <a:r>
              <a:rPr lang="en-US" altLang="zh-CN" sz="2000" b="1" dirty="0" err="1" smtClean="0"/>
              <a:t>w</a:t>
            </a:r>
            <a:r>
              <a:rPr lang="en-US" altLang="zh-CN" sz="2000" dirty="0" smtClean="0"/>
              <a:t>) = </a:t>
            </a:r>
            <a:r>
              <a:rPr lang="en-US" altLang="zh-CN" sz="2000" dirty="0" err="1" smtClean="0"/>
              <a:t>ln</a:t>
            </a:r>
            <a:r>
              <a:rPr lang="en-US" altLang="zh-CN" sz="2000" dirty="0" smtClean="0"/>
              <a:t> ∏ </a:t>
            </a:r>
            <a:r>
              <a:rPr lang="el-GR" altLang="zh-CN" sz="2000" i="1" dirty="0" smtClean="0"/>
              <a:t>π</a:t>
            </a:r>
            <a:r>
              <a:rPr lang="en-US" altLang="zh-CN" sz="2000" baseline="30000" dirty="0" err="1" smtClean="0"/>
              <a:t>yi</a:t>
            </a:r>
            <a:r>
              <a:rPr lang="en-US" altLang="zh-CN" sz="2000" dirty="0" smtClean="0"/>
              <a:t>(1-</a:t>
            </a:r>
            <a:r>
              <a:rPr lang="el-GR" altLang="zh-CN" sz="2000" i="1" dirty="0" smtClean="0"/>
              <a:t> π</a:t>
            </a:r>
            <a:r>
              <a:rPr lang="en-US" altLang="zh-CN" sz="2000" dirty="0" smtClean="0"/>
              <a:t>)</a:t>
            </a:r>
            <a:r>
              <a:rPr lang="en-US" altLang="zh-CN" sz="2000" baseline="30000" dirty="0" smtClean="0"/>
              <a:t>1-yi</a:t>
            </a:r>
            <a:endParaRPr lang="en-US" altLang="zh-CN" sz="20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i="1" dirty="0" smtClean="0"/>
              <a:t>L </a:t>
            </a:r>
            <a:r>
              <a:rPr lang="en-US" altLang="zh-CN" sz="2000" dirty="0" smtClean="0"/>
              <a:t>=  ∑ [ </a:t>
            </a:r>
            <a:r>
              <a:rPr lang="en-US" altLang="zh-CN" sz="2000" dirty="0" err="1" smtClean="0"/>
              <a:t>y</a:t>
            </a:r>
            <a:r>
              <a:rPr lang="en-US" altLang="zh-CN" sz="2000" baseline="-25000" dirty="0" err="1" smtClean="0"/>
              <a:t>i</a:t>
            </a:r>
            <a:r>
              <a:rPr lang="en-US" altLang="zh-CN" sz="2000" baseline="-25000" dirty="0" smtClean="0"/>
              <a:t> </a:t>
            </a:r>
            <a:r>
              <a:rPr lang="en-US" altLang="zh-CN" sz="2000" dirty="0" err="1" smtClean="0"/>
              <a:t>ln</a:t>
            </a:r>
            <a:r>
              <a:rPr lang="el-GR" altLang="zh-CN" sz="2000" i="1" dirty="0" smtClean="0"/>
              <a:t> π</a:t>
            </a:r>
            <a:r>
              <a:rPr lang="en-US" altLang="zh-CN" sz="2000" baseline="-25000" dirty="0" smtClean="0"/>
              <a:t> </a:t>
            </a:r>
            <a:r>
              <a:rPr lang="en-US" altLang="zh-CN" sz="2000" dirty="0" smtClean="0"/>
              <a:t>+ (1-y</a:t>
            </a:r>
            <a:r>
              <a:rPr lang="en-US" altLang="zh-CN" sz="2000" baseline="-25000" dirty="0" smtClean="0"/>
              <a:t>i</a:t>
            </a:r>
            <a:r>
              <a:rPr lang="en-US" altLang="zh-CN" sz="2000" dirty="0" smtClean="0"/>
              <a:t>)</a:t>
            </a:r>
            <a:r>
              <a:rPr lang="en-US" altLang="zh-CN" sz="2000" dirty="0" err="1" smtClean="0"/>
              <a:t>ln</a:t>
            </a:r>
            <a:r>
              <a:rPr lang="en-US" altLang="zh-CN" sz="2000" dirty="0" smtClean="0"/>
              <a:t>(1-</a:t>
            </a:r>
            <a:r>
              <a:rPr lang="el-GR" altLang="zh-CN" sz="2000" i="1" dirty="0" smtClean="0"/>
              <a:t> π</a:t>
            </a:r>
            <a:r>
              <a:rPr lang="en-US" altLang="zh-CN" sz="2000" dirty="0" smtClean="0"/>
              <a:t>)]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/>
              <a:t>Maximizing </a:t>
            </a:r>
            <a:r>
              <a:rPr lang="en-US" altLang="zh-CN" sz="2000" i="1" dirty="0" smtClean="0"/>
              <a:t>L</a:t>
            </a:r>
            <a:r>
              <a:rPr lang="en-US" altLang="zh-CN" sz="2000" dirty="0" smtClean="0"/>
              <a:t> is equal to Minimizing 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-</a:t>
            </a:r>
            <a:r>
              <a:rPr lang="en-US" altLang="zh-CN" sz="2000" dirty="0" smtClean="0">
                <a:solidFill>
                  <a:srgbClr val="FF0000"/>
                </a:solidFill>
              </a:rPr>
              <a:t> ∑ [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y</a:t>
            </a:r>
            <a:r>
              <a:rPr lang="en-US" altLang="zh-CN" sz="2000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000" baseline="-25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ln</a:t>
            </a:r>
            <a:r>
              <a:rPr lang="el-GR" altLang="zh-CN" sz="2000" i="1" dirty="0" smtClean="0">
                <a:solidFill>
                  <a:srgbClr val="FF0000"/>
                </a:solidFill>
              </a:rPr>
              <a:t> π</a:t>
            </a:r>
            <a:r>
              <a:rPr lang="en-US" altLang="zh-CN" sz="2000" baseline="-25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+ (1-y</a:t>
            </a:r>
            <a:r>
              <a:rPr lang="en-US" altLang="zh-CN" sz="2000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</a:rPr>
              <a:t>)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ln</a:t>
            </a:r>
            <a:r>
              <a:rPr lang="en-US" altLang="zh-CN" sz="2000" dirty="0" smtClean="0">
                <a:solidFill>
                  <a:srgbClr val="FF0000"/>
                </a:solidFill>
              </a:rPr>
              <a:t>(1-</a:t>
            </a:r>
            <a:r>
              <a:rPr lang="el-GR" altLang="zh-CN" sz="2000" i="1" dirty="0" smtClean="0">
                <a:solidFill>
                  <a:srgbClr val="FF0000"/>
                </a:solidFill>
              </a:rPr>
              <a:t> π</a:t>
            </a:r>
            <a:r>
              <a:rPr lang="en-US" altLang="zh-CN" sz="2000" dirty="0" smtClean="0">
                <a:solidFill>
                  <a:srgbClr val="FF0000"/>
                </a:solidFill>
              </a:rPr>
              <a:t>)]</a:t>
            </a:r>
            <a:r>
              <a:rPr lang="en-US" altLang="zh-CN" sz="2000" dirty="0" smtClean="0"/>
              <a:t>, i.e.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i="1" dirty="0" smtClean="0">
                <a:solidFill>
                  <a:srgbClr val="FF0000"/>
                </a:solidFill>
              </a:rPr>
              <a:t>                            -</a:t>
            </a:r>
            <a:r>
              <a:rPr lang="en-US" altLang="zh-CN" sz="2000" dirty="0" smtClean="0">
                <a:solidFill>
                  <a:srgbClr val="FF0000"/>
                </a:solidFill>
              </a:rPr>
              <a:t> ∑ [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y</a:t>
            </a:r>
            <a:r>
              <a:rPr lang="en-US" altLang="zh-CN" sz="2000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000" baseline="-25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ln</a:t>
            </a:r>
            <a:r>
              <a:rPr lang="el-GR" altLang="zh-CN" sz="2000" i="1" dirty="0" smtClean="0">
                <a:solidFill>
                  <a:srgbClr val="FF0000"/>
                </a:solidFill>
              </a:rPr>
              <a:t> </a:t>
            </a:r>
            <a:r>
              <a:rPr lang="el-GR" altLang="zh-CN" sz="2000" i="1" dirty="0" smtClean="0">
                <a:solidFill>
                  <a:srgbClr val="FF0000"/>
                </a:solidFill>
                <a:cs typeface="Times New Roman"/>
              </a:rPr>
              <a:t>σ</a:t>
            </a:r>
            <a:r>
              <a:rPr lang="en-US" altLang="zh-CN" sz="2000" dirty="0" smtClean="0">
                <a:solidFill>
                  <a:srgbClr val="FF0000"/>
                </a:solidFill>
                <a:cs typeface="Times New Roman"/>
              </a:rPr>
              <a:t>(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w</a:t>
            </a:r>
            <a:r>
              <a:rPr lang="en-US" altLang="zh-CN" sz="2000" baseline="30000" dirty="0" err="1" smtClean="0">
                <a:solidFill>
                  <a:srgbClr val="FF0000"/>
                </a:solidFill>
              </a:rPr>
              <a:t>T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000" dirty="0" smtClean="0">
                <a:solidFill>
                  <a:srgbClr val="FF0000"/>
                </a:solidFill>
              </a:rPr>
              <a:t>) + (1-y</a:t>
            </a:r>
            <a:r>
              <a:rPr lang="en-US" altLang="zh-CN" sz="2000" baseline="-25000" dirty="0" smtClean="0">
                <a:solidFill>
                  <a:srgbClr val="FF0000"/>
                </a:solidFill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ln</a:t>
            </a:r>
            <a:r>
              <a:rPr lang="en-US" altLang="zh-CN" sz="2000" dirty="0" smtClean="0">
                <a:solidFill>
                  <a:srgbClr val="FF0000"/>
                </a:solidFill>
              </a:rPr>
              <a:t>( 1-</a:t>
            </a:r>
            <a:r>
              <a:rPr lang="el-GR" altLang="zh-CN" sz="2000" i="1" dirty="0" smtClean="0">
                <a:solidFill>
                  <a:srgbClr val="FF0000"/>
                </a:solidFill>
              </a:rPr>
              <a:t> </a:t>
            </a:r>
            <a:r>
              <a:rPr lang="el-GR" altLang="zh-CN" sz="2000" i="1" dirty="0" smtClean="0">
                <a:solidFill>
                  <a:srgbClr val="FF0000"/>
                </a:solidFill>
                <a:cs typeface="Times New Roman"/>
              </a:rPr>
              <a:t>σ</a:t>
            </a:r>
            <a:r>
              <a:rPr lang="en-US" altLang="zh-CN" sz="2000" dirty="0" smtClean="0">
                <a:solidFill>
                  <a:srgbClr val="FF0000"/>
                </a:solidFill>
                <a:cs typeface="Times New Roman"/>
              </a:rPr>
              <a:t>(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w</a:t>
            </a:r>
            <a:r>
              <a:rPr lang="en-US" altLang="zh-CN" sz="2000" baseline="30000" dirty="0" err="1" smtClean="0">
                <a:solidFill>
                  <a:srgbClr val="FF0000"/>
                </a:solidFill>
              </a:rPr>
              <a:t>T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000" dirty="0" smtClean="0">
                <a:solidFill>
                  <a:srgbClr val="FF0000"/>
                </a:solidFill>
              </a:rPr>
              <a:t>) ) ]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The above procedure is maximum likelihood linear classification, i.e. Perceptron or Logistic regression .</a:t>
            </a:r>
            <a:endParaRPr lang="en-US" altLang="zh-CN" sz="1400" b="1" dirty="0" smtClean="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419850" y="2392363"/>
          <a:ext cx="1214438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Equation" r:id="rId3" imgW="749160" imgH="419040" progId="Equation.DSMT4">
                  <p:embed/>
                </p:oleObj>
              </mc:Choice>
              <mc:Fallback>
                <p:oleObj name="Equation" r:id="rId3" imgW="74916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9850" y="2392363"/>
                        <a:ext cx="1214438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b="1" dirty="0" smtClean="0"/>
              <a:t>Estimate W using ML or MAP 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2400" dirty="0" smtClean="0"/>
              <a:t>for Linear Problems, 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f </a:t>
            </a:r>
            <a:r>
              <a:rPr lang="en-US" altLang="zh-CN" sz="2400" dirty="0" smtClean="0">
                <a:solidFill>
                  <a:srgbClr val="FF0000"/>
                </a:solidFill>
              </a:rPr>
              <a:t>(W,X) = W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T</a:t>
            </a:r>
            <a:r>
              <a:rPr lang="en-US" altLang="zh-CN" sz="2400" dirty="0" smtClean="0">
                <a:solidFill>
                  <a:srgbClr val="FF0000"/>
                </a:solidFill>
              </a:rPr>
              <a:t>X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7149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Given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1" dirty="0" smtClean="0"/>
              <a:t>x</a:t>
            </a:r>
            <a:r>
              <a:rPr lang="en-US" altLang="zh-CN" sz="2000" dirty="0" smtClean="0"/>
              <a:t> ∈</a:t>
            </a:r>
            <a:r>
              <a:rPr lang="en-US" altLang="zh-CN" sz="2000" i="1" dirty="0" err="1" smtClean="0"/>
              <a:t>R</a:t>
            </a:r>
            <a:r>
              <a:rPr lang="en-US" altLang="zh-CN" sz="2000" i="1" baseline="30000" dirty="0" err="1" smtClean="0"/>
              <a:t>n</a:t>
            </a:r>
            <a:r>
              <a:rPr lang="en-US" altLang="zh-CN" sz="2000" i="1" dirty="0" smtClean="0"/>
              <a:t> </a:t>
            </a:r>
            <a:r>
              <a:rPr lang="en-US" altLang="zh-CN" sz="2000" dirty="0" smtClean="0"/>
              <a:t>, </a:t>
            </a:r>
            <a:r>
              <a:rPr lang="en-US" altLang="zh-CN" sz="2000" i="1" dirty="0" smtClean="0"/>
              <a:t>n</a:t>
            </a:r>
            <a:r>
              <a:rPr lang="en-US" altLang="zh-CN" sz="2000" dirty="0" smtClean="0"/>
              <a:t> is dimension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/>
              <a:t>For regression</a:t>
            </a:r>
            <a:r>
              <a:rPr lang="en-US" altLang="zh-CN" sz="2000" dirty="0" smtClean="0"/>
              <a:t>, y ∈</a:t>
            </a:r>
            <a:r>
              <a:rPr lang="en-US" altLang="zh-CN" sz="2000" i="1" dirty="0" smtClean="0"/>
              <a:t>R</a:t>
            </a:r>
            <a:r>
              <a:rPr lang="en-US" altLang="zh-CN" sz="2000" dirty="0" smtClean="0"/>
              <a:t>, we assume p(</a:t>
            </a:r>
            <a:r>
              <a:rPr lang="en-US" altLang="zh-CN" sz="2000" dirty="0" err="1" smtClean="0"/>
              <a:t>y|</a:t>
            </a:r>
            <a:r>
              <a:rPr lang="en-US" altLang="zh-CN" sz="2000" b="1" dirty="0" err="1" smtClean="0"/>
              <a:t>x</a:t>
            </a:r>
            <a:r>
              <a:rPr lang="en-US" altLang="zh-CN" sz="2000" dirty="0" smtClean="0"/>
              <a:t>) = </a:t>
            </a:r>
            <a:r>
              <a:rPr lang="en-US" altLang="zh-CN" sz="2000" i="1" dirty="0" smtClean="0"/>
              <a:t>N</a:t>
            </a:r>
            <a:r>
              <a:rPr lang="en-US" altLang="zh-CN" sz="2000" dirty="0" smtClean="0"/>
              <a:t> ( </a:t>
            </a:r>
            <a:r>
              <a:rPr lang="en-US" altLang="zh-CN" sz="2000" i="1" dirty="0" smtClean="0"/>
              <a:t>f</a:t>
            </a:r>
            <a:r>
              <a:rPr lang="en-US" altLang="zh-CN" sz="2000" dirty="0" smtClean="0"/>
              <a:t>(</a:t>
            </a:r>
            <a:r>
              <a:rPr lang="en-US" altLang="zh-CN" sz="2000" b="1" dirty="0" err="1" smtClean="0"/>
              <a:t>w</a:t>
            </a:r>
            <a:r>
              <a:rPr lang="en-US" altLang="zh-CN" sz="2000" dirty="0" err="1" smtClean="0"/>
              <a:t>,</a:t>
            </a:r>
            <a:r>
              <a:rPr lang="en-US" altLang="zh-CN" sz="2000" b="1" dirty="0" err="1" smtClean="0"/>
              <a:t>x</a:t>
            </a:r>
            <a:r>
              <a:rPr lang="en-US" altLang="zh-CN" sz="2000" dirty="0" smtClean="0"/>
              <a:t>),  </a:t>
            </a:r>
            <a:r>
              <a:rPr lang="el-GR" altLang="zh-CN" sz="2000" dirty="0" smtClean="0"/>
              <a:t>ϵ</a:t>
            </a:r>
            <a:r>
              <a:rPr lang="en-US" altLang="zh-CN" sz="2000" baseline="30000" dirty="0" smtClean="0"/>
              <a:t>2</a:t>
            </a:r>
            <a:r>
              <a:rPr lang="en-US" altLang="zh-CN" sz="2000" dirty="0" smtClean="0"/>
              <a:t>)</a:t>
            </a:r>
            <a:endParaRPr lang="en-US" altLang="zh-CN" sz="8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/>
              <a:t>For classification</a:t>
            </a:r>
            <a:r>
              <a:rPr lang="en-US" altLang="zh-CN" sz="2000" dirty="0" smtClean="0"/>
              <a:t>, y ∈[0,1], we assume p(</a:t>
            </a:r>
            <a:r>
              <a:rPr lang="en-US" altLang="zh-CN" sz="2000" dirty="0" err="1" smtClean="0"/>
              <a:t>y|</a:t>
            </a:r>
            <a:r>
              <a:rPr lang="en-US" altLang="zh-CN" sz="2000" b="1" dirty="0" err="1" smtClean="0"/>
              <a:t>x</a:t>
            </a:r>
            <a:r>
              <a:rPr lang="en-US" altLang="zh-CN" sz="2000" dirty="0" smtClean="0"/>
              <a:t>) = Bern (</a:t>
            </a:r>
            <a:r>
              <a:rPr lang="el-GR" altLang="zh-CN" sz="2000" i="1" dirty="0" smtClean="0"/>
              <a:t>π</a:t>
            </a:r>
            <a:r>
              <a:rPr lang="en-US" altLang="zh-CN" sz="2000" dirty="0" smtClean="0"/>
              <a:t>), i.e.  </a:t>
            </a:r>
            <a:r>
              <a:rPr lang="el-GR" altLang="zh-CN" sz="2000" i="1" dirty="0" smtClean="0"/>
              <a:t>π</a:t>
            </a:r>
            <a:r>
              <a:rPr lang="en-US" altLang="zh-CN" sz="2000" baseline="30000" dirty="0" smtClean="0"/>
              <a:t>y</a:t>
            </a:r>
            <a:r>
              <a:rPr lang="en-US" altLang="zh-CN" sz="2000" dirty="0" smtClean="0"/>
              <a:t>(1-</a:t>
            </a:r>
            <a:r>
              <a:rPr lang="el-GR" altLang="zh-CN" sz="2000" i="1" dirty="0" smtClean="0"/>
              <a:t> π</a:t>
            </a:r>
            <a:r>
              <a:rPr lang="en-US" altLang="zh-CN" sz="2000" dirty="0" smtClean="0"/>
              <a:t>)</a:t>
            </a:r>
            <a:r>
              <a:rPr lang="en-US" altLang="zh-CN" sz="2000" baseline="30000" dirty="0" smtClean="0"/>
              <a:t>1-y</a:t>
            </a:r>
            <a:endParaRPr lang="en-US" altLang="zh-CN" sz="2000" dirty="0" smtClean="0"/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       where </a:t>
            </a:r>
            <a:r>
              <a:rPr lang="el-GR" altLang="zh-CN" sz="2000" i="1" dirty="0" smtClean="0"/>
              <a:t>π</a:t>
            </a:r>
            <a:r>
              <a:rPr lang="en-US" altLang="zh-CN" sz="2000" i="1" dirty="0" smtClean="0"/>
              <a:t> = </a:t>
            </a:r>
            <a:r>
              <a:rPr lang="en-US" altLang="zh-CN" sz="2000" dirty="0" smtClean="0"/>
              <a:t>P(y=1|</a:t>
            </a:r>
            <a:r>
              <a:rPr lang="en-US" altLang="zh-CN" sz="2000" b="1" dirty="0" smtClean="0"/>
              <a:t>x</a:t>
            </a:r>
            <a:r>
              <a:rPr lang="en-US" altLang="zh-CN" sz="2000" dirty="0" smtClean="0"/>
              <a:t>) = P(</a:t>
            </a:r>
            <a:r>
              <a:rPr lang="en-US" altLang="zh-CN" sz="2000" i="1" dirty="0" smtClean="0"/>
              <a:t>C</a:t>
            </a:r>
            <a:r>
              <a:rPr lang="en-US" altLang="zh-CN" sz="2000" i="1" baseline="-25000" dirty="0" smtClean="0"/>
              <a:t>1</a:t>
            </a:r>
            <a:r>
              <a:rPr lang="en-US" altLang="zh-CN" sz="2000" dirty="0" smtClean="0"/>
              <a:t>|</a:t>
            </a:r>
            <a:r>
              <a:rPr lang="en-US" altLang="zh-CN" sz="2000" b="1" dirty="0" smtClean="0"/>
              <a:t>x</a:t>
            </a:r>
            <a:r>
              <a:rPr lang="en-US" altLang="zh-CN" sz="2000" dirty="0" smtClean="0"/>
              <a:t>) =</a:t>
            </a:r>
            <a:r>
              <a:rPr lang="el-GR" altLang="zh-CN" sz="2000" i="1" dirty="0" smtClean="0">
                <a:cs typeface="Times New Roman"/>
              </a:rPr>
              <a:t>σ</a:t>
            </a:r>
            <a:r>
              <a:rPr lang="en-US" altLang="zh-CN" sz="2000" dirty="0" smtClean="0">
                <a:cs typeface="Times New Roman"/>
              </a:rPr>
              <a:t>( </a:t>
            </a:r>
            <a:r>
              <a:rPr lang="en-US" altLang="zh-CN" sz="2000" i="1" dirty="0" smtClean="0"/>
              <a:t>f</a:t>
            </a:r>
            <a:r>
              <a:rPr lang="en-US" altLang="zh-CN" sz="2000" dirty="0" smtClean="0"/>
              <a:t>(</a:t>
            </a:r>
            <a:r>
              <a:rPr lang="en-US" altLang="zh-CN" sz="2000" b="1" dirty="0" smtClean="0"/>
              <a:t>w</a:t>
            </a:r>
            <a:r>
              <a:rPr lang="en-US" altLang="zh-CN" sz="2000" dirty="0" smtClean="0"/>
              <a:t>,</a:t>
            </a:r>
            <a:r>
              <a:rPr lang="en-US" altLang="zh-CN" sz="2000" b="1" dirty="0" smtClean="0"/>
              <a:t> x</a:t>
            </a:r>
            <a:r>
              <a:rPr lang="en-US" altLang="zh-CN" sz="2000" dirty="0" smtClean="0"/>
              <a:t>) </a:t>
            </a:r>
            <a:r>
              <a:rPr lang="en-US" altLang="zh-CN" sz="2000" dirty="0" smtClean="0">
                <a:cs typeface="Times New Roman"/>
              </a:rPr>
              <a:t>)  and  </a:t>
            </a:r>
            <a:r>
              <a:rPr lang="el-GR" altLang="zh-CN" sz="2000" i="1" dirty="0" smtClean="0">
                <a:cs typeface="Times New Roman"/>
              </a:rPr>
              <a:t>σ</a:t>
            </a:r>
            <a:r>
              <a:rPr lang="en-US" altLang="zh-CN" sz="2000" dirty="0" smtClean="0">
                <a:cs typeface="Times New Roman"/>
              </a:rPr>
              <a:t>(</a:t>
            </a:r>
            <a:r>
              <a:rPr lang="en-US" altLang="zh-CN" sz="2000" b="1" dirty="0" smtClean="0"/>
              <a:t>x</a:t>
            </a:r>
            <a:r>
              <a:rPr lang="en-US" altLang="zh-CN" sz="2000" dirty="0" smtClean="0">
                <a:cs typeface="Times New Roman"/>
              </a:rPr>
              <a:t>) = 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 smtClean="0">
              <a:cs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>
                <a:cs typeface="Times New Roman"/>
              </a:rPr>
              <a:t>If we treat </a:t>
            </a:r>
            <a:r>
              <a:rPr lang="en-US" altLang="zh-CN" sz="2000" b="1" dirty="0" smtClean="0">
                <a:cs typeface="Times New Roman"/>
              </a:rPr>
              <a:t>w</a:t>
            </a:r>
            <a:r>
              <a:rPr lang="en-US" altLang="zh-CN" sz="2000" dirty="0" smtClean="0">
                <a:cs typeface="Times New Roman"/>
              </a:rPr>
              <a:t> as a random variable, we can get the </a:t>
            </a:r>
            <a:r>
              <a:rPr lang="en-US" altLang="zh-CN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MAP method </a:t>
            </a:r>
            <a:r>
              <a:rPr lang="en-US" altLang="zh-CN" sz="2000" dirty="0" smtClean="0">
                <a:cs typeface="Times New Roman"/>
              </a:rPr>
              <a:t>by just introducing a regularization item of </a:t>
            </a:r>
            <a:r>
              <a:rPr lang="en-US" altLang="zh-CN" sz="2000" b="1" dirty="0" smtClean="0">
                <a:cs typeface="Times New Roman"/>
              </a:rPr>
              <a:t>w</a:t>
            </a:r>
            <a:r>
              <a:rPr lang="en-US" altLang="zh-CN" sz="2000" dirty="0" smtClean="0">
                <a:cs typeface="Times New Roman"/>
              </a:rPr>
              <a:t>, for example ||</a:t>
            </a:r>
            <a:r>
              <a:rPr lang="en-US" altLang="zh-CN" sz="2000" b="1" dirty="0" smtClean="0">
                <a:cs typeface="Times New Roman"/>
              </a:rPr>
              <a:t>w</a:t>
            </a:r>
            <a:r>
              <a:rPr lang="en-US" altLang="zh-CN" sz="2000" dirty="0" smtClean="0">
                <a:cs typeface="Times New Roman"/>
              </a:rPr>
              <a:t>||</a:t>
            </a:r>
            <a:r>
              <a:rPr lang="en-US" altLang="zh-CN" sz="2000" baseline="30000" dirty="0" smtClean="0">
                <a:cs typeface="Times New Roman"/>
              </a:rPr>
              <a:t>2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 smtClean="0"/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429388" y="2857496"/>
          <a:ext cx="11938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Equation" r:id="rId3" imgW="736560" imgH="419040" progId="Equation.DSMT4">
                  <p:embed/>
                </p:oleObj>
              </mc:Choice>
              <mc:Fallback>
                <p:oleObj name="Equation" r:id="rId3" imgW="73656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8" y="2857496"/>
                        <a:ext cx="11938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b="1" dirty="0" smtClean="0"/>
              <a:t>Estimate W using ML or MAP 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2400" dirty="0" smtClean="0"/>
              <a:t>for Linear Problems, 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f </a:t>
            </a:r>
            <a:r>
              <a:rPr lang="en-US" altLang="zh-CN" sz="2400" dirty="0" smtClean="0">
                <a:solidFill>
                  <a:srgbClr val="FF0000"/>
                </a:solidFill>
              </a:rPr>
              <a:t>(W,X) = W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T</a:t>
            </a:r>
            <a:r>
              <a:rPr lang="en-US" altLang="zh-CN" sz="2400" dirty="0" smtClean="0">
                <a:solidFill>
                  <a:srgbClr val="FF0000"/>
                </a:solidFill>
              </a:rPr>
              <a:t>X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0720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Given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1" dirty="0" smtClean="0"/>
              <a:t>x</a:t>
            </a:r>
            <a:r>
              <a:rPr lang="en-US" altLang="zh-CN" sz="2000" dirty="0" smtClean="0"/>
              <a:t> ∈</a:t>
            </a:r>
            <a:r>
              <a:rPr lang="en-US" altLang="zh-CN" sz="2000" i="1" dirty="0" err="1" smtClean="0"/>
              <a:t>R</a:t>
            </a:r>
            <a:r>
              <a:rPr lang="en-US" altLang="zh-CN" sz="2000" i="1" baseline="30000" dirty="0" err="1" smtClean="0"/>
              <a:t>n</a:t>
            </a:r>
            <a:r>
              <a:rPr lang="en-US" altLang="zh-CN" sz="2000" i="1" dirty="0" smtClean="0"/>
              <a:t> </a:t>
            </a:r>
            <a:r>
              <a:rPr lang="en-US" altLang="zh-CN" sz="2000" dirty="0" smtClean="0"/>
              <a:t>, </a:t>
            </a:r>
            <a:r>
              <a:rPr lang="en-US" altLang="zh-CN" sz="2000" i="1" dirty="0" smtClean="0"/>
              <a:t>n</a:t>
            </a:r>
            <a:r>
              <a:rPr lang="en-US" altLang="zh-CN" sz="2000" dirty="0" smtClean="0"/>
              <a:t> is dimension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/>
              <a:t>For regression</a:t>
            </a:r>
            <a:r>
              <a:rPr lang="en-US" altLang="zh-CN" sz="2000" dirty="0" smtClean="0"/>
              <a:t>, y ∈</a:t>
            </a:r>
            <a:r>
              <a:rPr lang="en-US" altLang="zh-CN" sz="2000" i="1" dirty="0" smtClean="0"/>
              <a:t>R</a:t>
            </a:r>
            <a:r>
              <a:rPr lang="en-US" altLang="zh-CN" sz="2000" dirty="0" smtClean="0"/>
              <a:t>, we assume p(</a:t>
            </a:r>
            <a:r>
              <a:rPr lang="en-US" altLang="zh-CN" sz="2000" dirty="0" err="1" smtClean="0"/>
              <a:t>y|</a:t>
            </a:r>
            <a:r>
              <a:rPr lang="en-US" altLang="zh-CN" sz="2000" b="1" dirty="0" err="1" smtClean="0"/>
              <a:t>x</a:t>
            </a:r>
            <a:r>
              <a:rPr lang="en-US" altLang="zh-CN" sz="2000" dirty="0" smtClean="0"/>
              <a:t>) = </a:t>
            </a:r>
            <a:r>
              <a:rPr lang="en-US" altLang="zh-CN" sz="2000" i="1" dirty="0" smtClean="0"/>
              <a:t>N</a:t>
            </a:r>
            <a:r>
              <a:rPr lang="en-US" altLang="zh-CN" sz="2000" dirty="0" smtClean="0"/>
              <a:t> ( </a:t>
            </a:r>
            <a:r>
              <a:rPr lang="en-US" altLang="zh-CN" sz="2000" i="1" dirty="0" smtClean="0"/>
              <a:t>f</a:t>
            </a:r>
            <a:r>
              <a:rPr lang="en-US" altLang="zh-CN" sz="2000" dirty="0" smtClean="0"/>
              <a:t>(</a:t>
            </a:r>
            <a:r>
              <a:rPr lang="en-US" altLang="zh-CN" sz="2000" b="1" dirty="0" err="1" smtClean="0"/>
              <a:t>w</a:t>
            </a:r>
            <a:r>
              <a:rPr lang="en-US" altLang="zh-CN" sz="2000" dirty="0" err="1" smtClean="0"/>
              <a:t>,</a:t>
            </a:r>
            <a:r>
              <a:rPr lang="en-US" altLang="zh-CN" sz="2000" b="1" dirty="0" err="1" smtClean="0"/>
              <a:t>x</a:t>
            </a:r>
            <a:r>
              <a:rPr lang="en-US" altLang="zh-CN" sz="2000" dirty="0" smtClean="0"/>
              <a:t>),  </a:t>
            </a:r>
            <a:r>
              <a:rPr lang="el-GR" altLang="zh-CN" sz="2000" dirty="0" smtClean="0"/>
              <a:t>ϵ</a:t>
            </a:r>
            <a:r>
              <a:rPr lang="en-US" altLang="zh-CN" sz="2000" baseline="30000" dirty="0" smtClean="0"/>
              <a:t>2</a:t>
            </a:r>
            <a:r>
              <a:rPr lang="en-US" altLang="zh-CN" sz="2000" dirty="0" smtClean="0"/>
              <a:t>)</a:t>
            </a:r>
            <a:endParaRPr lang="en-US" altLang="zh-CN" sz="8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/>
              <a:t>For classification</a:t>
            </a:r>
            <a:r>
              <a:rPr lang="en-US" altLang="zh-CN" sz="2000" dirty="0" smtClean="0"/>
              <a:t>, y ∈[0,1], we assume p(</a:t>
            </a:r>
            <a:r>
              <a:rPr lang="en-US" altLang="zh-CN" sz="2000" dirty="0" err="1" smtClean="0"/>
              <a:t>y|</a:t>
            </a:r>
            <a:r>
              <a:rPr lang="en-US" altLang="zh-CN" sz="2000" b="1" dirty="0" err="1" smtClean="0"/>
              <a:t>x</a:t>
            </a:r>
            <a:r>
              <a:rPr lang="en-US" altLang="zh-CN" sz="2000" dirty="0" smtClean="0"/>
              <a:t>) = Bern (</a:t>
            </a:r>
            <a:r>
              <a:rPr lang="el-GR" altLang="zh-CN" sz="2000" i="1" dirty="0" smtClean="0"/>
              <a:t>π</a:t>
            </a:r>
            <a:r>
              <a:rPr lang="en-US" altLang="zh-CN" sz="2000" dirty="0" smtClean="0"/>
              <a:t>), i.e.  </a:t>
            </a:r>
            <a:r>
              <a:rPr lang="el-GR" altLang="zh-CN" sz="2000" i="1" dirty="0" smtClean="0"/>
              <a:t>π</a:t>
            </a:r>
            <a:r>
              <a:rPr lang="en-US" altLang="zh-CN" sz="2000" baseline="30000" dirty="0" smtClean="0"/>
              <a:t>y</a:t>
            </a:r>
            <a:r>
              <a:rPr lang="en-US" altLang="zh-CN" sz="2000" dirty="0" smtClean="0"/>
              <a:t>(1-</a:t>
            </a:r>
            <a:r>
              <a:rPr lang="el-GR" altLang="zh-CN" sz="2000" i="1" dirty="0" smtClean="0"/>
              <a:t> π</a:t>
            </a:r>
            <a:r>
              <a:rPr lang="en-US" altLang="zh-CN" sz="2000" dirty="0" smtClean="0"/>
              <a:t>)</a:t>
            </a:r>
            <a:r>
              <a:rPr lang="en-US" altLang="zh-CN" sz="2000" baseline="30000" dirty="0" smtClean="0"/>
              <a:t>1-y</a:t>
            </a:r>
            <a:endParaRPr lang="en-US" altLang="zh-CN" sz="2000" dirty="0" smtClean="0"/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       where </a:t>
            </a:r>
            <a:r>
              <a:rPr lang="el-GR" altLang="zh-CN" sz="2000" i="1" dirty="0" smtClean="0"/>
              <a:t>π</a:t>
            </a:r>
            <a:r>
              <a:rPr lang="en-US" altLang="zh-CN" sz="2000" i="1" dirty="0" smtClean="0"/>
              <a:t> = </a:t>
            </a:r>
            <a:r>
              <a:rPr lang="en-US" altLang="zh-CN" sz="2000" dirty="0" smtClean="0"/>
              <a:t>P(y=1|</a:t>
            </a:r>
            <a:r>
              <a:rPr lang="en-US" altLang="zh-CN" sz="2000" b="1" dirty="0" smtClean="0"/>
              <a:t>x</a:t>
            </a:r>
            <a:r>
              <a:rPr lang="en-US" altLang="zh-CN" sz="2000" dirty="0" smtClean="0"/>
              <a:t>) = P(</a:t>
            </a:r>
            <a:r>
              <a:rPr lang="en-US" altLang="zh-CN" sz="2000" i="1" dirty="0" smtClean="0"/>
              <a:t>C</a:t>
            </a:r>
            <a:r>
              <a:rPr lang="en-US" altLang="zh-CN" sz="2000" i="1" baseline="-25000" dirty="0" smtClean="0"/>
              <a:t>1</a:t>
            </a:r>
            <a:r>
              <a:rPr lang="en-US" altLang="zh-CN" sz="2000" dirty="0" smtClean="0"/>
              <a:t>|</a:t>
            </a:r>
            <a:r>
              <a:rPr lang="en-US" altLang="zh-CN" sz="2000" b="1" dirty="0" smtClean="0"/>
              <a:t>x</a:t>
            </a:r>
            <a:r>
              <a:rPr lang="en-US" altLang="zh-CN" sz="2000" dirty="0" smtClean="0"/>
              <a:t>) =</a:t>
            </a:r>
            <a:r>
              <a:rPr lang="el-GR" altLang="zh-CN" sz="2000" i="1" dirty="0" smtClean="0">
                <a:cs typeface="Times New Roman"/>
              </a:rPr>
              <a:t>σ</a:t>
            </a:r>
            <a:r>
              <a:rPr lang="en-US" altLang="zh-CN" sz="2000" dirty="0" smtClean="0">
                <a:cs typeface="Times New Roman"/>
              </a:rPr>
              <a:t>( </a:t>
            </a:r>
            <a:r>
              <a:rPr lang="en-US" altLang="zh-CN" sz="2000" i="1" dirty="0" smtClean="0"/>
              <a:t>f</a:t>
            </a:r>
            <a:r>
              <a:rPr lang="en-US" altLang="zh-CN" sz="2000" dirty="0" smtClean="0"/>
              <a:t>(</a:t>
            </a:r>
            <a:r>
              <a:rPr lang="en-US" altLang="zh-CN" sz="2000" b="1" dirty="0" smtClean="0"/>
              <a:t>w</a:t>
            </a:r>
            <a:r>
              <a:rPr lang="en-US" altLang="zh-CN" sz="2000" dirty="0" smtClean="0"/>
              <a:t>,</a:t>
            </a:r>
            <a:r>
              <a:rPr lang="en-US" altLang="zh-CN" sz="2000" b="1" dirty="0" smtClean="0"/>
              <a:t> x</a:t>
            </a:r>
            <a:r>
              <a:rPr lang="en-US" altLang="zh-CN" sz="2000" dirty="0" smtClean="0"/>
              <a:t>) </a:t>
            </a:r>
            <a:r>
              <a:rPr lang="en-US" altLang="zh-CN" sz="2000" dirty="0" smtClean="0">
                <a:cs typeface="Times New Roman"/>
              </a:rPr>
              <a:t>)  and  </a:t>
            </a:r>
            <a:r>
              <a:rPr lang="el-GR" altLang="zh-CN" sz="2000" i="1" dirty="0" smtClean="0">
                <a:cs typeface="Times New Roman"/>
              </a:rPr>
              <a:t>σ</a:t>
            </a:r>
            <a:r>
              <a:rPr lang="en-US" altLang="zh-CN" sz="2000" dirty="0" smtClean="0">
                <a:cs typeface="Times New Roman"/>
              </a:rPr>
              <a:t>(</a:t>
            </a:r>
            <a:r>
              <a:rPr lang="en-US" altLang="zh-CN" sz="2000" b="1" dirty="0" smtClean="0"/>
              <a:t>x</a:t>
            </a:r>
            <a:r>
              <a:rPr lang="en-US" altLang="zh-CN" sz="2000" dirty="0" smtClean="0">
                <a:cs typeface="Times New Roman"/>
              </a:rPr>
              <a:t>) = 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 smtClean="0">
              <a:cs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/>
              <a:t>We can regard </a:t>
            </a:r>
            <a:r>
              <a:rPr lang="en-US" altLang="zh-CN" sz="1800" i="1" dirty="0" smtClean="0"/>
              <a:t>f</a:t>
            </a:r>
            <a:r>
              <a:rPr lang="en-US" altLang="zh-CN" sz="1800" dirty="0" smtClean="0"/>
              <a:t>(</a:t>
            </a:r>
            <a:r>
              <a:rPr lang="en-US" altLang="zh-CN" sz="1800" b="1" dirty="0" err="1" smtClean="0"/>
              <a:t>w</a:t>
            </a:r>
            <a:r>
              <a:rPr lang="en-US" altLang="zh-CN" sz="1800" dirty="0" err="1" smtClean="0"/>
              <a:t>,</a:t>
            </a:r>
            <a:r>
              <a:rPr lang="en-US" altLang="zh-CN" sz="1800" b="1" dirty="0" err="1" smtClean="0"/>
              <a:t>x</a:t>
            </a:r>
            <a:r>
              <a:rPr lang="en-US" altLang="zh-CN" sz="1800" dirty="0" smtClean="0"/>
              <a:t>) as an basis and y is described using an transformation of the basis.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/>
              <a:t>For regression, the transformation is a linear function, for example, y = x;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i="1" dirty="0" smtClean="0"/>
              <a:t>                            </a:t>
            </a:r>
            <a:r>
              <a:rPr lang="en-US" altLang="zh-CN" sz="1800" i="1" dirty="0" err="1" smtClean="0"/>
              <a:t>f</a:t>
            </a:r>
            <a:r>
              <a:rPr lang="en-US" altLang="zh-CN" sz="1800" i="1" baseline="-25000" dirty="0" err="1" smtClean="0"/>
              <a:t>regression</a:t>
            </a:r>
            <a:r>
              <a:rPr lang="en-US" altLang="zh-CN" sz="1800" dirty="0" smtClean="0"/>
              <a:t>( </a:t>
            </a:r>
            <a:r>
              <a:rPr lang="en-US" altLang="zh-CN" sz="1800" i="1" dirty="0" smtClean="0"/>
              <a:t>f</a:t>
            </a:r>
            <a:r>
              <a:rPr lang="en-US" altLang="zh-CN" sz="1800" dirty="0" smtClean="0"/>
              <a:t>(</a:t>
            </a:r>
            <a:r>
              <a:rPr lang="en-US" altLang="zh-CN" sz="1800" b="1" dirty="0" err="1" smtClean="0"/>
              <a:t>w</a:t>
            </a:r>
            <a:r>
              <a:rPr lang="en-US" altLang="zh-CN" sz="1800" dirty="0" err="1" smtClean="0"/>
              <a:t>,</a:t>
            </a:r>
            <a:r>
              <a:rPr lang="en-US" altLang="zh-CN" sz="1800" b="1" dirty="0" err="1" smtClean="0"/>
              <a:t>x</a:t>
            </a:r>
            <a:r>
              <a:rPr lang="en-US" altLang="zh-CN" sz="1800" dirty="0" smtClean="0"/>
              <a:t>)) = </a:t>
            </a:r>
            <a:r>
              <a:rPr lang="en-US" altLang="zh-CN" sz="1800" i="1" dirty="0" smtClean="0"/>
              <a:t>f</a:t>
            </a:r>
            <a:r>
              <a:rPr lang="en-US" altLang="zh-CN" sz="1800" dirty="0" smtClean="0"/>
              <a:t>(</a:t>
            </a:r>
            <a:r>
              <a:rPr lang="en-US" altLang="zh-CN" sz="1800" b="1" dirty="0" err="1" smtClean="0"/>
              <a:t>w</a:t>
            </a:r>
            <a:r>
              <a:rPr lang="en-US" altLang="zh-CN" sz="1800" dirty="0" err="1" smtClean="0"/>
              <a:t>,</a:t>
            </a:r>
            <a:r>
              <a:rPr lang="en-US" altLang="zh-CN" sz="1800" b="1" dirty="0" err="1" smtClean="0"/>
              <a:t>x</a:t>
            </a:r>
            <a:r>
              <a:rPr lang="en-US" altLang="zh-CN" sz="1800" dirty="0" smtClean="0"/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/>
              <a:t>For classification, the transformation is a nonlinear function, for example, y = </a:t>
            </a:r>
            <a:r>
              <a:rPr lang="el-GR" altLang="zh-CN" sz="1800" i="1" dirty="0" smtClean="0">
                <a:cs typeface="Times New Roman"/>
              </a:rPr>
              <a:t>σ</a:t>
            </a:r>
            <a:r>
              <a:rPr lang="en-US" altLang="zh-CN" sz="1800" dirty="0" smtClean="0">
                <a:cs typeface="Times New Roman"/>
              </a:rPr>
              <a:t>(</a:t>
            </a:r>
            <a:r>
              <a:rPr lang="en-US" altLang="zh-CN" sz="1800" dirty="0" smtClean="0"/>
              <a:t>x</a:t>
            </a:r>
            <a:r>
              <a:rPr lang="en-US" altLang="zh-CN" sz="1800" dirty="0" smtClean="0">
                <a:cs typeface="Times New Roman"/>
              </a:rPr>
              <a:t>) 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i="1" dirty="0" smtClean="0"/>
              <a:t>                            </a:t>
            </a:r>
            <a:r>
              <a:rPr lang="en-US" altLang="zh-CN" sz="1800" i="1" dirty="0" err="1" smtClean="0"/>
              <a:t>f</a:t>
            </a:r>
            <a:r>
              <a:rPr lang="en-US" altLang="zh-CN" sz="1800" i="1" baseline="-25000" dirty="0" err="1" smtClean="0"/>
              <a:t>classification</a:t>
            </a:r>
            <a:r>
              <a:rPr lang="en-US" altLang="zh-CN" sz="1800" dirty="0" smtClean="0"/>
              <a:t>(</a:t>
            </a:r>
            <a:r>
              <a:rPr lang="en-US" altLang="zh-CN" sz="1800" i="1" dirty="0" smtClean="0"/>
              <a:t>f</a:t>
            </a:r>
            <a:r>
              <a:rPr lang="en-US" altLang="zh-CN" sz="1800" dirty="0" smtClean="0"/>
              <a:t>(</a:t>
            </a:r>
            <a:r>
              <a:rPr lang="en-US" altLang="zh-CN" sz="1800" b="1" dirty="0" err="1" smtClean="0"/>
              <a:t>w</a:t>
            </a:r>
            <a:r>
              <a:rPr lang="en-US" altLang="zh-CN" sz="1800" dirty="0" err="1" smtClean="0"/>
              <a:t>,</a:t>
            </a:r>
            <a:r>
              <a:rPr lang="en-US" altLang="zh-CN" sz="1800" b="1" dirty="0" err="1" smtClean="0"/>
              <a:t>x</a:t>
            </a:r>
            <a:r>
              <a:rPr lang="en-US" altLang="zh-CN" sz="1800" dirty="0" smtClean="0"/>
              <a:t>)</a:t>
            </a:r>
            <a:r>
              <a:rPr lang="en-US" altLang="zh-CN" sz="1800" b="1" dirty="0" smtClean="0"/>
              <a:t> </a:t>
            </a:r>
            <a:r>
              <a:rPr lang="en-US" altLang="zh-CN" sz="1800" dirty="0" smtClean="0"/>
              <a:t>) = </a:t>
            </a:r>
            <a:r>
              <a:rPr lang="el-GR" altLang="zh-CN" sz="1800" i="1" dirty="0" smtClean="0">
                <a:cs typeface="Times New Roman"/>
              </a:rPr>
              <a:t>σ</a:t>
            </a:r>
            <a:r>
              <a:rPr lang="el-GR" altLang="zh-CN" sz="1800" dirty="0" smtClean="0">
                <a:cs typeface="Times New Roman"/>
              </a:rPr>
              <a:t> </a:t>
            </a:r>
            <a:r>
              <a:rPr lang="en-US" altLang="zh-CN" sz="1800" dirty="0" smtClean="0">
                <a:cs typeface="Times New Roman"/>
              </a:rPr>
              <a:t>( </a:t>
            </a:r>
            <a:r>
              <a:rPr lang="en-US" altLang="zh-CN" sz="1800" i="1" dirty="0" smtClean="0"/>
              <a:t>f</a:t>
            </a:r>
            <a:r>
              <a:rPr lang="en-US" altLang="zh-CN" sz="1800" dirty="0" smtClean="0"/>
              <a:t>(</a:t>
            </a:r>
            <a:r>
              <a:rPr lang="en-US" altLang="zh-CN" sz="1800" b="1" dirty="0" err="1" smtClean="0"/>
              <a:t>w</a:t>
            </a:r>
            <a:r>
              <a:rPr lang="en-US" altLang="zh-CN" sz="1800" dirty="0" err="1" smtClean="0"/>
              <a:t>,</a:t>
            </a:r>
            <a:r>
              <a:rPr lang="en-US" altLang="zh-CN" sz="1800" b="1" dirty="0" err="1" smtClean="0"/>
              <a:t>x</a:t>
            </a:r>
            <a:r>
              <a:rPr lang="en-US" altLang="zh-CN" sz="1800" dirty="0" smtClean="0"/>
              <a:t>) )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429388" y="2857496"/>
          <a:ext cx="11938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" name="Equation" r:id="rId3" imgW="736560" imgH="419040" progId="Equation.DSMT4">
                  <p:embed/>
                </p:oleObj>
              </mc:Choice>
              <mc:Fallback>
                <p:oleObj name="Equation" r:id="rId3" imgW="736560" imgH="419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8" y="2857496"/>
                        <a:ext cx="11938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4298"/>
            <a:ext cx="8229600" cy="78581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i="1" dirty="0" smtClean="0"/>
              <a:t>Nonlinear regression and classification using MLP</a:t>
            </a:r>
            <a:endParaRPr lang="zh-CN" altLang="en-US" sz="2800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2786058"/>
            <a:ext cx="8229600" cy="3625857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 smtClean="0"/>
              <a:t>Y =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(W,X)</a:t>
            </a:r>
          </a:p>
          <a:p>
            <a:pPr algn="ctr">
              <a:lnSpc>
                <a:spcPct val="140000"/>
              </a:lnSpc>
              <a:spcBef>
                <a:spcPts val="0"/>
              </a:spcBef>
              <a:buNone/>
            </a:pPr>
            <a:endParaRPr lang="en-US" altLang="zh-CN" sz="1500" dirty="0" smtClean="0"/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 smtClean="0"/>
              <a:t>If “</a:t>
            </a:r>
            <a:r>
              <a:rPr lang="en-US" altLang="zh-CN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CN" dirty="0" smtClean="0"/>
              <a:t> “ is a nonlinear function based on MLP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dirty="0" smtClean="0"/>
              <a:t>For regression,</a:t>
            </a: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i="1" dirty="0" smtClean="0"/>
              <a:t>    f(</a:t>
            </a:r>
            <a:r>
              <a:rPr lang="en-US" altLang="zh-CN" dirty="0" smtClean="0"/>
              <a:t>W,X</a:t>
            </a:r>
            <a:r>
              <a:rPr lang="en-US" altLang="zh-CN" i="1" dirty="0" smtClean="0"/>
              <a:t>) = </a:t>
            </a:r>
            <a:r>
              <a:rPr lang="en-US" altLang="zh-CN" i="1" dirty="0" err="1" smtClean="0"/>
              <a:t>f</a:t>
            </a:r>
            <a:r>
              <a:rPr lang="en-US" altLang="zh-CN" i="1" baseline="-25000" dirty="0" err="1" smtClean="0"/>
              <a:t>MLP</a:t>
            </a:r>
            <a:r>
              <a:rPr lang="en-US" altLang="zh-CN" dirty="0" smtClean="0"/>
              <a:t>(W,X) is an </a:t>
            </a:r>
            <a:r>
              <a:rPr lang="en-US" altLang="zh-CN" dirty="0" smtClean="0">
                <a:solidFill>
                  <a:srgbClr val="FF0000"/>
                </a:solidFill>
              </a:rPr>
              <a:t>nonlinear</a:t>
            </a:r>
            <a:r>
              <a:rPr lang="en-US" altLang="zh-CN" dirty="0" smtClean="0"/>
              <a:t> function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dirty="0" smtClean="0"/>
              <a:t>For classification,</a:t>
            </a: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i="1" dirty="0" smtClean="0"/>
              <a:t>    f</a:t>
            </a:r>
            <a:r>
              <a:rPr lang="en-US" altLang="zh-CN" dirty="0" smtClean="0"/>
              <a:t>(W,X) = </a:t>
            </a:r>
            <a:r>
              <a:rPr lang="el-GR" altLang="zh-CN" i="1" dirty="0" smtClean="0">
                <a:cs typeface="Times New Roman"/>
              </a:rPr>
              <a:t>σ</a:t>
            </a:r>
            <a:r>
              <a:rPr lang="en-US" altLang="zh-CN" dirty="0" smtClean="0">
                <a:cs typeface="Times New Roman"/>
              </a:rPr>
              <a:t>(</a:t>
            </a:r>
            <a:r>
              <a:rPr lang="en-US" altLang="zh-CN" i="1" dirty="0" err="1" smtClean="0"/>
              <a:t>f</a:t>
            </a:r>
            <a:r>
              <a:rPr lang="en-US" altLang="zh-CN" i="1" baseline="-25000" dirty="0" err="1" smtClean="0"/>
              <a:t>MLP</a:t>
            </a:r>
            <a:r>
              <a:rPr lang="en-US" altLang="zh-CN" dirty="0" smtClean="0"/>
              <a:t>(W,X) </a:t>
            </a:r>
            <a:r>
              <a:rPr lang="en-US" altLang="zh-CN" dirty="0" smtClean="0">
                <a:cs typeface="Times New Roman"/>
              </a:rPr>
              <a:t>),</a:t>
            </a: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 smtClean="0">
                <a:cs typeface="Times New Roman"/>
              </a:rPr>
              <a:t>    </a:t>
            </a:r>
            <a:r>
              <a:rPr lang="en-US" altLang="zh-CN" sz="2900" dirty="0" smtClean="0">
                <a:solidFill>
                  <a:srgbClr val="FF0000"/>
                </a:solidFill>
              </a:rPr>
              <a:t>This could be used for regression problem with y ∈ (0,1)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85720" y="1214422"/>
            <a:ext cx="648000" cy="64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X</a:t>
            </a:r>
            <a:endParaRPr lang="zh-CN" altLang="en-US" b="1" dirty="0"/>
          </a:p>
        </p:txBody>
      </p:sp>
      <p:sp>
        <p:nvSpPr>
          <p:cNvPr id="5" name="椭圆 4"/>
          <p:cNvSpPr/>
          <p:nvPr/>
        </p:nvSpPr>
        <p:spPr>
          <a:xfrm>
            <a:off x="3352496" y="1214422"/>
            <a:ext cx="648000" cy="64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Y</a:t>
            </a:r>
            <a:endParaRPr lang="zh-CN" altLang="en-US" b="1" dirty="0"/>
          </a:p>
        </p:txBody>
      </p:sp>
      <p:sp>
        <p:nvSpPr>
          <p:cNvPr id="6" name="椭圆 5"/>
          <p:cNvSpPr/>
          <p:nvPr/>
        </p:nvSpPr>
        <p:spPr>
          <a:xfrm>
            <a:off x="2315012" y="2089538"/>
            <a:ext cx="612000" cy="61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w</a:t>
            </a:r>
            <a:r>
              <a:rPr lang="en-US" altLang="zh-CN" b="1" baseline="-25000" dirty="0" smtClean="0"/>
              <a:t>2</a:t>
            </a:r>
            <a:endParaRPr lang="zh-CN" altLang="en-US" b="1" baseline="-25000" dirty="0"/>
          </a:p>
        </p:txBody>
      </p:sp>
      <p:cxnSp>
        <p:nvCxnSpPr>
          <p:cNvPr id="7" name="直接箭头连接符 6"/>
          <p:cNvCxnSpPr>
            <a:stCxn id="6" idx="0"/>
            <a:endCxn id="14" idx="4"/>
          </p:cNvCxnSpPr>
          <p:nvPr/>
        </p:nvCxnSpPr>
        <p:spPr>
          <a:xfrm rot="16200000" flipV="1">
            <a:off x="2501940" y="1970466"/>
            <a:ext cx="227116" cy="11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6"/>
            <a:endCxn id="13" idx="2"/>
          </p:cNvCxnSpPr>
          <p:nvPr/>
        </p:nvCxnSpPr>
        <p:spPr>
          <a:xfrm>
            <a:off x="933720" y="1538422"/>
            <a:ext cx="352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1285852" y="1214422"/>
            <a:ext cx="648000" cy="64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H</a:t>
            </a:r>
            <a:r>
              <a:rPr lang="en-US" altLang="zh-CN" b="1" baseline="-25000" dirty="0" smtClean="0"/>
              <a:t>1</a:t>
            </a:r>
            <a:endParaRPr lang="zh-CN" altLang="en-US" b="1" baseline="-25000" dirty="0"/>
          </a:p>
        </p:txBody>
      </p:sp>
      <p:sp>
        <p:nvSpPr>
          <p:cNvPr id="14" name="椭圆 13"/>
          <p:cNvSpPr/>
          <p:nvPr/>
        </p:nvSpPr>
        <p:spPr>
          <a:xfrm>
            <a:off x="2285984" y="1214422"/>
            <a:ext cx="648000" cy="64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H</a:t>
            </a:r>
            <a:r>
              <a:rPr lang="en-US" altLang="zh-CN" b="1" baseline="-25000" dirty="0" smtClean="0"/>
              <a:t>2</a:t>
            </a:r>
            <a:endParaRPr lang="zh-CN" altLang="en-US" b="1" baseline="-25000" dirty="0"/>
          </a:p>
        </p:txBody>
      </p:sp>
      <p:cxnSp>
        <p:nvCxnSpPr>
          <p:cNvPr id="20" name="直接箭头连接符 19"/>
          <p:cNvCxnSpPr>
            <a:stCxn id="22" idx="0"/>
            <a:endCxn id="13" idx="4"/>
          </p:cNvCxnSpPr>
          <p:nvPr/>
        </p:nvCxnSpPr>
        <p:spPr>
          <a:xfrm rot="16200000" flipV="1">
            <a:off x="1501808" y="1970466"/>
            <a:ext cx="227116" cy="11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1314880" y="2089538"/>
            <a:ext cx="612000" cy="61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w</a:t>
            </a:r>
            <a:r>
              <a:rPr lang="en-US" altLang="zh-CN" b="1" baseline="-25000" dirty="0" smtClean="0"/>
              <a:t>1</a:t>
            </a:r>
            <a:endParaRPr lang="zh-CN" altLang="en-US" b="1" baseline="-25000" dirty="0"/>
          </a:p>
        </p:txBody>
      </p:sp>
      <p:sp>
        <p:nvSpPr>
          <p:cNvPr id="24" name="椭圆 23"/>
          <p:cNvSpPr/>
          <p:nvPr/>
        </p:nvSpPr>
        <p:spPr>
          <a:xfrm>
            <a:off x="3381524" y="2089538"/>
            <a:ext cx="612000" cy="612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w</a:t>
            </a:r>
            <a:r>
              <a:rPr lang="en-US" altLang="zh-CN" b="1" baseline="-25000" dirty="0" smtClean="0"/>
              <a:t>3</a:t>
            </a:r>
            <a:endParaRPr lang="zh-CN" altLang="en-US" b="1" baseline="-25000" dirty="0"/>
          </a:p>
        </p:txBody>
      </p:sp>
      <p:cxnSp>
        <p:nvCxnSpPr>
          <p:cNvPr id="25" name="直接箭头连接符 24"/>
          <p:cNvCxnSpPr>
            <a:stCxn id="24" idx="0"/>
            <a:endCxn id="5" idx="4"/>
          </p:cNvCxnSpPr>
          <p:nvPr/>
        </p:nvCxnSpPr>
        <p:spPr>
          <a:xfrm rot="16200000" flipV="1">
            <a:off x="3568452" y="1970466"/>
            <a:ext cx="227116" cy="11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6"/>
            <a:endCxn id="14" idx="2"/>
          </p:cNvCxnSpPr>
          <p:nvPr/>
        </p:nvCxnSpPr>
        <p:spPr>
          <a:xfrm>
            <a:off x="1933852" y="1538422"/>
            <a:ext cx="352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4" idx="6"/>
            <a:endCxn id="5" idx="2"/>
          </p:cNvCxnSpPr>
          <p:nvPr/>
        </p:nvCxnSpPr>
        <p:spPr>
          <a:xfrm>
            <a:off x="2933984" y="1538422"/>
            <a:ext cx="4185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143372" y="1285860"/>
            <a:ext cx="4857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Nodes in H1, H2 are all binary variables,</a:t>
            </a:r>
          </a:p>
          <a:p>
            <a:pPr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is continuous or binary variable for regression and classification respectively.</a:t>
            </a:r>
          </a:p>
        </p:txBody>
      </p:sp>
      <p:sp>
        <p:nvSpPr>
          <p:cNvPr id="37" name="矩形 36"/>
          <p:cNvSpPr/>
          <p:nvPr/>
        </p:nvSpPr>
        <p:spPr>
          <a:xfrm>
            <a:off x="214282" y="2721114"/>
            <a:ext cx="37147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zh-CN" sz="20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Hidden variables are introduced to simplify the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800" dirty="0" smtClean="0"/>
              <a:t>当我们判断</a:t>
            </a:r>
            <a:r>
              <a:rPr lang="en-US" altLang="zh-CN" sz="1800" dirty="0" smtClean="0"/>
              <a:t>x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y</a:t>
            </a:r>
            <a:r>
              <a:rPr lang="zh-CN" altLang="en-US" sz="1800" dirty="0" smtClean="0"/>
              <a:t>的关系出现困难时，我们寻求增加隐变量，例如：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X</a:t>
            </a:r>
            <a:r>
              <a:rPr lang="zh-CN" altLang="en-US" sz="1400" dirty="0" smtClean="0"/>
              <a:t>：</a:t>
            </a:r>
            <a:r>
              <a:rPr lang="zh-CN" altLang="en-US" sz="1400" dirty="0" smtClean="0">
                <a:sym typeface="Wingdings" pitchFamily="2" charset="2"/>
              </a:rPr>
              <a:t>湖南省大米产量是否很高</a:t>
            </a:r>
            <a:r>
              <a:rPr lang="en-US" altLang="zh-CN" sz="1400" dirty="0" smtClean="0">
                <a:sym typeface="Wingdings" pitchFamily="2" charset="2"/>
              </a:rPr>
              <a:t>[1:yes, 0:no]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sym typeface="Wingdings" pitchFamily="2" charset="2"/>
              </a:rPr>
              <a:t>Y</a:t>
            </a:r>
            <a:r>
              <a:rPr lang="zh-CN" altLang="en-US" sz="1400" dirty="0" smtClean="0">
                <a:sym typeface="Wingdings" pitchFamily="2" charset="2"/>
              </a:rPr>
              <a:t>：广东省的饭店中是否消费大量蛇肉</a:t>
            </a:r>
            <a:r>
              <a:rPr lang="en-US" altLang="zh-CN" sz="1400" dirty="0" smtClean="0">
                <a:sym typeface="Wingdings" pitchFamily="2" charset="2"/>
              </a:rPr>
              <a:t>[1:yes, 0:no]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800" dirty="0" smtClean="0">
                <a:sym typeface="Wingdings" pitchFamily="2" charset="2"/>
              </a:rPr>
              <a:t>	</a:t>
            </a:r>
            <a:r>
              <a:rPr lang="zh-CN" altLang="en-US" sz="1800" dirty="0" smtClean="0">
                <a:sym typeface="Wingdings" pitchFamily="2" charset="2"/>
              </a:rPr>
              <a:t>直接判断是很困难的，两者似乎没有关系，于是增加如下隐变量</a:t>
            </a:r>
            <a:endParaRPr lang="en-US" altLang="zh-CN" sz="1800" dirty="0" smtClean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sym typeface="Wingdings" pitchFamily="2" charset="2"/>
              </a:rPr>
              <a:t>Latent1: </a:t>
            </a:r>
            <a:r>
              <a:rPr lang="zh-CN" altLang="en-US" sz="1400" dirty="0" smtClean="0">
                <a:sym typeface="Wingdings" pitchFamily="2" charset="2"/>
              </a:rPr>
              <a:t>湖南省稻米种植是否受田鼠危害</a:t>
            </a:r>
            <a:r>
              <a:rPr lang="en-US" altLang="zh-CN" sz="1400" dirty="0" smtClean="0">
                <a:sym typeface="Wingdings" pitchFamily="2" charset="2"/>
              </a:rPr>
              <a:t>[1:yes,0:no]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sym typeface="Wingdings" pitchFamily="2" charset="2"/>
              </a:rPr>
              <a:t>Latent2: </a:t>
            </a:r>
            <a:r>
              <a:rPr lang="zh-CN" altLang="en-US" sz="1400" dirty="0" smtClean="0">
                <a:sym typeface="Wingdings" pitchFamily="2" charset="2"/>
              </a:rPr>
              <a:t>蛇类是否是田鼠的主要天敌</a:t>
            </a:r>
            <a:r>
              <a:rPr lang="en-US" altLang="zh-CN" sz="1400" dirty="0" smtClean="0">
                <a:sym typeface="Wingdings" pitchFamily="2" charset="2"/>
              </a:rPr>
              <a:t>[1:yes, 0:no]</a:t>
            </a:r>
          </a:p>
          <a:p>
            <a:pPr lvl="1">
              <a:lnSpc>
                <a:spcPct val="150000"/>
              </a:lnSpc>
            </a:pPr>
            <a:r>
              <a:rPr lang="en-US" altLang="zh-CN" sz="1400" dirty="0" smtClean="0">
                <a:sym typeface="Wingdings" pitchFamily="2" charset="2"/>
              </a:rPr>
              <a:t>Latent3:</a:t>
            </a:r>
            <a:r>
              <a:rPr lang="zh-CN" altLang="en-US" sz="1400" dirty="0" smtClean="0">
                <a:sym typeface="Wingdings" pitchFamily="2" charset="2"/>
              </a:rPr>
              <a:t>广东省使用的蛇是否大量捕自湖南</a:t>
            </a:r>
            <a:endParaRPr lang="en-US" altLang="zh-CN" sz="1400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1800" dirty="0" smtClean="0">
                <a:sym typeface="Wingdings" pitchFamily="2" charset="2"/>
              </a:rPr>
              <a:t>	</a:t>
            </a:r>
            <a:r>
              <a:rPr lang="zh-CN" altLang="en-US" sz="1800" dirty="0" smtClean="0">
                <a:sym typeface="Wingdings" pitchFamily="2" charset="2"/>
              </a:rPr>
              <a:t>于是构建联合分布：</a:t>
            </a:r>
            <a:endParaRPr lang="en-US" altLang="zh-CN" sz="1800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1800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1800" dirty="0" smtClean="0">
                <a:sym typeface="Wingdings" pitchFamily="2" charset="2"/>
              </a:rPr>
              <a:t>	</a:t>
            </a:r>
            <a:r>
              <a:rPr lang="zh-CN" altLang="en-US" sz="1800" dirty="0" smtClean="0">
                <a:sym typeface="Wingdings" pitchFamily="2" charset="2"/>
              </a:rPr>
              <a:t>利用这个联合分布可大大简化我们的问题分析。即形成多层神经网络。</a:t>
            </a:r>
            <a:endParaRPr lang="en-US" altLang="zh-CN" sz="1800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1800" dirty="0" smtClean="0">
                <a:sym typeface="Wingdings" pitchFamily="2" charset="2"/>
              </a:rPr>
              <a:t>在</a:t>
            </a:r>
            <a:r>
              <a:rPr lang="en-US" altLang="zh-CN" sz="1800" dirty="0" smtClean="0">
                <a:sym typeface="Wingdings" pitchFamily="2" charset="2"/>
              </a:rPr>
              <a:t>ANN</a:t>
            </a:r>
            <a:r>
              <a:rPr lang="zh-CN" altLang="en-US" sz="1800" dirty="0" smtClean="0">
                <a:sym typeface="Wingdings" pitchFamily="2" charset="2"/>
              </a:rPr>
              <a:t>看来，人脑的机制类似一个决策树，总是增加我们看来没有意义的隐变量层，通过多层的多维的大量</a:t>
            </a:r>
            <a:r>
              <a:rPr lang="en-US" altLang="zh-CN" sz="1800" dirty="0" smtClean="0">
                <a:sym typeface="Wingdings" pitchFamily="2" charset="2"/>
              </a:rPr>
              <a:t>[0</a:t>
            </a:r>
            <a:r>
              <a:rPr lang="zh-CN" altLang="en-US" sz="1800" dirty="0" smtClean="0">
                <a:sym typeface="Wingdings" pitchFamily="2" charset="2"/>
              </a:rPr>
              <a:t>，</a:t>
            </a:r>
            <a:r>
              <a:rPr lang="en-US" altLang="zh-CN" sz="1800" dirty="0" smtClean="0">
                <a:sym typeface="Wingdings" pitchFamily="2" charset="2"/>
              </a:rPr>
              <a:t>1]</a:t>
            </a:r>
            <a:r>
              <a:rPr lang="zh-CN" altLang="en-US" sz="1800" dirty="0" smtClean="0">
                <a:sym typeface="Wingdings" pitchFamily="2" charset="2"/>
              </a:rPr>
              <a:t>决策，完成最终判别。</a:t>
            </a:r>
            <a:endParaRPr lang="en-US" altLang="zh-CN" sz="1800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i="1" dirty="0" smtClean="0"/>
              <a:t>Why the hidden variables are introduced</a:t>
            </a:r>
            <a:endParaRPr lang="zh-CN" altLang="en-US" sz="4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椭圆 3"/>
          <p:cNvSpPr/>
          <p:nvPr/>
        </p:nvSpPr>
        <p:spPr>
          <a:xfrm>
            <a:off x="4311562" y="4194289"/>
            <a:ext cx="720000" cy="72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L1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791082" y="4194289"/>
            <a:ext cx="720000" cy="72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L3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551322" y="4194289"/>
            <a:ext cx="720000" cy="72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L2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直接箭头连接符 6"/>
          <p:cNvCxnSpPr>
            <a:stCxn id="9" idx="6"/>
            <a:endCxn id="4" idx="2"/>
          </p:cNvCxnSpPr>
          <p:nvPr/>
        </p:nvCxnSpPr>
        <p:spPr>
          <a:xfrm>
            <a:off x="3791802" y="4554289"/>
            <a:ext cx="519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直接箭头连接符 7"/>
          <p:cNvCxnSpPr>
            <a:stCxn id="6" idx="6"/>
            <a:endCxn id="5" idx="2"/>
          </p:cNvCxnSpPr>
          <p:nvPr/>
        </p:nvCxnSpPr>
        <p:spPr>
          <a:xfrm>
            <a:off x="6271322" y="4554289"/>
            <a:ext cx="519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椭圆 8"/>
          <p:cNvSpPr/>
          <p:nvPr/>
        </p:nvSpPr>
        <p:spPr>
          <a:xfrm>
            <a:off x="3071802" y="4194289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直接箭头连接符 9"/>
          <p:cNvCxnSpPr>
            <a:stCxn id="4" idx="6"/>
            <a:endCxn id="6" idx="2"/>
          </p:cNvCxnSpPr>
          <p:nvPr/>
        </p:nvCxnSpPr>
        <p:spPr>
          <a:xfrm>
            <a:off x="5031562" y="4554289"/>
            <a:ext cx="519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椭圆 16"/>
          <p:cNvSpPr/>
          <p:nvPr/>
        </p:nvSpPr>
        <p:spPr>
          <a:xfrm>
            <a:off x="8030842" y="4194289"/>
            <a:ext cx="720000" cy="720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直接箭头连接符 17"/>
          <p:cNvCxnSpPr>
            <a:stCxn id="5" idx="6"/>
            <a:endCxn id="17" idx="2"/>
          </p:cNvCxnSpPr>
          <p:nvPr/>
        </p:nvCxnSpPr>
        <p:spPr>
          <a:xfrm>
            <a:off x="7511082" y="4554289"/>
            <a:ext cx="519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631844"/>
          </a:xfrm>
        </p:spPr>
        <p:txBody>
          <a:bodyPr>
            <a:normAutofit fontScale="90000"/>
          </a:bodyPr>
          <a:lstStyle/>
          <a:p>
            <a:r>
              <a:rPr lang="en-US" altLang="zh-CN" sz="3600" dirty="0" smtClean="0"/>
              <a:t>Do we need EM?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00438"/>
            <a:ext cx="8229600" cy="30718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1800" dirty="0" smtClean="0"/>
              <a:t>Likelihood function  is based on conditional probability density function p(Y|X,W)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800" dirty="0" smtClean="0"/>
              <a:t>What we have now is p(X, H1, H2, Y)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or p(H1, H2, Y|X) if we do not care the distribution of X.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800" b="1" dirty="0" smtClean="0">
                <a:solidFill>
                  <a:srgbClr val="FF0000"/>
                </a:solidFill>
              </a:rPr>
              <a:t>All nodes in H obey Bernoulli.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？？？ 有问题，是条件概率服从</a:t>
            </a:r>
            <a:r>
              <a:rPr lang="en-US" altLang="zh-CN" sz="1800" b="1" err="1" smtClean="0">
                <a:solidFill>
                  <a:srgbClr val="FF0000"/>
                </a:solidFill>
              </a:rPr>
              <a:t>bern</a:t>
            </a:r>
            <a:r>
              <a:rPr lang="zh-CN" altLang="en-US" sz="1800" b="1" smtClean="0">
                <a:solidFill>
                  <a:srgbClr val="FF0000"/>
                </a:solidFill>
              </a:rPr>
              <a:t>吧？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1800" dirty="0" smtClean="0"/>
              <a:t>Nodes in Y obey Gaussian for regression and Bernoulli for classification.</a:t>
            </a:r>
          </a:p>
          <a:p>
            <a:pPr>
              <a:lnSpc>
                <a:spcPct val="150000"/>
              </a:lnSpc>
              <a:buNone/>
            </a:pPr>
            <a:endParaRPr lang="en-US" altLang="zh-CN" sz="1800" dirty="0" smtClean="0"/>
          </a:p>
        </p:txBody>
      </p:sp>
      <p:sp>
        <p:nvSpPr>
          <p:cNvPr id="4" name="椭圆 3"/>
          <p:cNvSpPr/>
          <p:nvPr/>
        </p:nvSpPr>
        <p:spPr>
          <a:xfrm>
            <a:off x="1142976" y="852736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142976" y="1848372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42976" y="2781562"/>
            <a:ext cx="576000" cy="576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143240" y="1848372"/>
            <a:ext cx="576000" cy="57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139008" y="1352802"/>
            <a:ext cx="576000" cy="576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21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139008" y="2210058"/>
            <a:ext cx="576000" cy="576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22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353586" y="1062554"/>
            <a:ext cx="576000" cy="57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353586" y="1919810"/>
            <a:ext cx="576000" cy="57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143240" y="2781562"/>
            <a:ext cx="576000" cy="57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143240" y="852736"/>
            <a:ext cx="576000" cy="576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i="1" baseline="-250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直接箭头连接符 13"/>
          <p:cNvCxnSpPr>
            <a:stCxn id="4" idx="6"/>
            <a:endCxn id="13" idx="2"/>
          </p:cNvCxnSpPr>
          <p:nvPr/>
        </p:nvCxnSpPr>
        <p:spPr>
          <a:xfrm>
            <a:off x="1718976" y="1140736"/>
            <a:ext cx="1424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6"/>
            <a:endCxn id="13" idx="2"/>
          </p:cNvCxnSpPr>
          <p:nvPr/>
        </p:nvCxnSpPr>
        <p:spPr>
          <a:xfrm flipV="1">
            <a:off x="1718976" y="1140736"/>
            <a:ext cx="1424264" cy="995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6"/>
            <a:endCxn id="13" idx="2"/>
          </p:cNvCxnSpPr>
          <p:nvPr/>
        </p:nvCxnSpPr>
        <p:spPr>
          <a:xfrm flipV="1">
            <a:off x="1718976" y="1140736"/>
            <a:ext cx="1424264" cy="1928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7353586" y="2777066"/>
            <a:ext cx="576000" cy="576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直接箭头连接符 17"/>
          <p:cNvCxnSpPr>
            <a:stCxn id="4" idx="6"/>
            <a:endCxn id="7" idx="2"/>
          </p:cNvCxnSpPr>
          <p:nvPr/>
        </p:nvCxnSpPr>
        <p:spPr>
          <a:xfrm>
            <a:off x="1718976" y="1140736"/>
            <a:ext cx="1424264" cy="995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5" idx="6"/>
            <a:endCxn id="7" idx="2"/>
          </p:cNvCxnSpPr>
          <p:nvPr/>
        </p:nvCxnSpPr>
        <p:spPr>
          <a:xfrm>
            <a:off x="1718976" y="2136372"/>
            <a:ext cx="1424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6"/>
            <a:endCxn id="12" idx="2"/>
          </p:cNvCxnSpPr>
          <p:nvPr/>
        </p:nvCxnSpPr>
        <p:spPr>
          <a:xfrm>
            <a:off x="1718976" y="3069562"/>
            <a:ext cx="142426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6"/>
            <a:endCxn id="12" idx="2"/>
          </p:cNvCxnSpPr>
          <p:nvPr/>
        </p:nvCxnSpPr>
        <p:spPr>
          <a:xfrm>
            <a:off x="1718976" y="2136372"/>
            <a:ext cx="1424264" cy="933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6"/>
            <a:endCxn id="12" idx="2"/>
          </p:cNvCxnSpPr>
          <p:nvPr/>
        </p:nvCxnSpPr>
        <p:spPr>
          <a:xfrm>
            <a:off x="1718976" y="1140736"/>
            <a:ext cx="1424264" cy="1928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6"/>
            <a:endCxn id="7" idx="2"/>
          </p:cNvCxnSpPr>
          <p:nvPr/>
        </p:nvCxnSpPr>
        <p:spPr>
          <a:xfrm flipV="1">
            <a:off x="1718976" y="2136372"/>
            <a:ext cx="1424264" cy="933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3" idx="6"/>
            <a:endCxn id="8" idx="2"/>
          </p:cNvCxnSpPr>
          <p:nvPr/>
        </p:nvCxnSpPr>
        <p:spPr>
          <a:xfrm>
            <a:off x="3719240" y="1140736"/>
            <a:ext cx="1419768" cy="50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6"/>
            <a:endCxn id="9" idx="2"/>
          </p:cNvCxnSpPr>
          <p:nvPr/>
        </p:nvCxnSpPr>
        <p:spPr>
          <a:xfrm>
            <a:off x="3719240" y="1140736"/>
            <a:ext cx="1419768" cy="13573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6"/>
            <a:endCxn id="8" idx="2"/>
          </p:cNvCxnSpPr>
          <p:nvPr/>
        </p:nvCxnSpPr>
        <p:spPr>
          <a:xfrm flipV="1">
            <a:off x="3719240" y="1640802"/>
            <a:ext cx="1419768" cy="495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2" idx="6"/>
            <a:endCxn id="8" idx="2"/>
          </p:cNvCxnSpPr>
          <p:nvPr/>
        </p:nvCxnSpPr>
        <p:spPr>
          <a:xfrm flipV="1">
            <a:off x="3719240" y="1640802"/>
            <a:ext cx="1419768" cy="1428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6"/>
            <a:endCxn id="9" idx="2"/>
          </p:cNvCxnSpPr>
          <p:nvPr/>
        </p:nvCxnSpPr>
        <p:spPr>
          <a:xfrm>
            <a:off x="3719240" y="2136372"/>
            <a:ext cx="1419768" cy="3616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6"/>
            <a:endCxn id="9" idx="2"/>
          </p:cNvCxnSpPr>
          <p:nvPr/>
        </p:nvCxnSpPr>
        <p:spPr>
          <a:xfrm flipV="1">
            <a:off x="3719240" y="2498058"/>
            <a:ext cx="1419768" cy="571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8" idx="6"/>
            <a:endCxn id="10" idx="2"/>
          </p:cNvCxnSpPr>
          <p:nvPr/>
        </p:nvCxnSpPr>
        <p:spPr>
          <a:xfrm flipV="1">
            <a:off x="5715008" y="1350554"/>
            <a:ext cx="1638578" cy="290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8" idx="6"/>
            <a:endCxn id="11" idx="2"/>
          </p:cNvCxnSpPr>
          <p:nvPr/>
        </p:nvCxnSpPr>
        <p:spPr>
          <a:xfrm>
            <a:off x="5715008" y="1640802"/>
            <a:ext cx="1638578" cy="567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6"/>
            <a:endCxn id="10" idx="2"/>
          </p:cNvCxnSpPr>
          <p:nvPr/>
        </p:nvCxnSpPr>
        <p:spPr>
          <a:xfrm flipV="1">
            <a:off x="5715008" y="1350554"/>
            <a:ext cx="1638578" cy="1147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9" idx="6"/>
            <a:endCxn id="11" idx="2"/>
          </p:cNvCxnSpPr>
          <p:nvPr/>
        </p:nvCxnSpPr>
        <p:spPr>
          <a:xfrm flipV="1">
            <a:off x="5715008" y="2207810"/>
            <a:ext cx="1638578" cy="2902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8" idx="6"/>
            <a:endCxn id="17" idx="2"/>
          </p:cNvCxnSpPr>
          <p:nvPr/>
        </p:nvCxnSpPr>
        <p:spPr>
          <a:xfrm>
            <a:off x="5715008" y="1640802"/>
            <a:ext cx="1638578" cy="1424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9" idx="6"/>
            <a:endCxn id="17" idx="2"/>
          </p:cNvCxnSpPr>
          <p:nvPr/>
        </p:nvCxnSpPr>
        <p:spPr>
          <a:xfrm>
            <a:off x="5715008" y="2498058"/>
            <a:ext cx="1638578" cy="567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4114800" y="3328988"/>
          <a:ext cx="914400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8988"/>
                        <a:ext cx="914400" cy="198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357158" y="285728"/>
          <a:ext cx="6184900" cy="268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name="Equation" r:id="rId3" imgW="3162240" imgH="1371600" progId="Equation.DSMT4">
                  <p:embed/>
                </p:oleObj>
              </mc:Choice>
              <mc:Fallback>
                <p:oleObj name="Equation" r:id="rId3" imgW="3162240" imgH="1371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285728"/>
                        <a:ext cx="6184900" cy="2686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5143504" y="714356"/>
            <a:ext cx="3714776" cy="1487116"/>
            <a:chOff x="285720" y="1214422"/>
            <a:chExt cx="3714776" cy="1487116"/>
          </a:xfrm>
        </p:grpSpPr>
        <p:sp>
          <p:nvSpPr>
            <p:cNvPr id="6" name="椭圆 5"/>
            <p:cNvSpPr/>
            <p:nvPr/>
          </p:nvSpPr>
          <p:spPr>
            <a:xfrm>
              <a:off x="285720" y="1214422"/>
              <a:ext cx="648000" cy="64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X</a:t>
              </a:r>
              <a:endParaRPr lang="zh-CN" altLang="en-US" b="1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3352496" y="1214422"/>
              <a:ext cx="648000" cy="64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Y</a:t>
              </a:r>
              <a:endParaRPr lang="zh-CN" altLang="en-US" b="1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2315012" y="2089538"/>
              <a:ext cx="612000" cy="612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w</a:t>
              </a:r>
              <a:r>
                <a:rPr lang="en-US" altLang="zh-CN" b="1" baseline="-25000" dirty="0" smtClean="0"/>
                <a:t>2</a:t>
              </a:r>
              <a:endParaRPr lang="zh-CN" altLang="en-US" b="1" baseline="-25000" dirty="0"/>
            </a:p>
          </p:txBody>
        </p:sp>
        <p:cxnSp>
          <p:nvCxnSpPr>
            <p:cNvPr id="9" name="直接箭头连接符 8"/>
            <p:cNvCxnSpPr>
              <a:stCxn id="8" idx="0"/>
              <a:endCxn id="12" idx="4"/>
            </p:cNvCxnSpPr>
            <p:nvPr/>
          </p:nvCxnSpPr>
          <p:spPr>
            <a:xfrm rot="16200000" flipV="1">
              <a:off x="2501940" y="1970466"/>
              <a:ext cx="227116" cy="110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6" idx="6"/>
              <a:endCxn id="11" idx="2"/>
            </p:cNvCxnSpPr>
            <p:nvPr/>
          </p:nvCxnSpPr>
          <p:spPr>
            <a:xfrm>
              <a:off x="933720" y="1538422"/>
              <a:ext cx="352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1285852" y="1214422"/>
              <a:ext cx="648000" cy="64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H</a:t>
              </a:r>
              <a:r>
                <a:rPr lang="en-US" altLang="zh-CN" b="1" baseline="-25000" dirty="0" smtClean="0"/>
                <a:t>1</a:t>
              </a:r>
              <a:endParaRPr lang="zh-CN" altLang="en-US" b="1" baseline="-250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2285984" y="1214422"/>
              <a:ext cx="648000" cy="64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H</a:t>
              </a:r>
              <a:r>
                <a:rPr lang="en-US" altLang="zh-CN" b="1" baseline="-25000" dirty="0" smtClean="0"/>
                <a:t>2</a:t>
              </a:r>
              <a:endParaRPr lang="zh-CN" altLang="en-US" b="1" baseline="-25000" dirty="0"/>
            </a:p>
          </p:txBody>
        </p:sp>
        <p:cxnSp>
          <p:nvCxnSpPr>
            <p:cNvPr id="13" name="直接箭头连接符 12"/>
            <p:cNvCxnSpPr>
              <a:stCxn id="14" idx="0"/>
              <a:endCxn id="11" idx="4"/>
            </p:cNvCxnSpPr>
            <p:nvPr/>
          </p:nvCxnSpPr>
          <p:spPr>
            <a:xfrm rot="16200000" flipV="1">
              <a:off x="1501808" y="1970466"/>
              <a:ext cx="227116" cy="110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1314880" y="2089538"/>
              <a:ext cx="612000" cy="612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w</a:t>
              </a:r>
              <a:r>
                <a:rPr lang="en-US" altLang="zh-CN" b="1" baseline="-25000" dirty="0" smtClean="0"/>
                <a:t>1</a:t>
              </a:r>
              <a:endParaRPr lang="zh-CN" altLang="en-US" b="1" baseline="-250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81524" y="2089538"/>
              <a:ext cx="612000" cy="612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w</a:t>
              </a:r>
              <a:r>
                <a:rPr lang="en-US" altLang="zh-CN" b="1" baseline="-25000" dirty="0" smtClean="0"/>
                <a:t>3</a:t>
              </a:r>
              <a:endParaRPr lang="zh-CN" altLang="en-US" b="1" baseline="-25000" dirty="0"/>
            </a:p>
          </p:txBody>
        </p:sp>
        <p:cxnSp>
          <p:nvCxnSpPr>
            <p:cNvPr id="16" name="直接箭头连接符 15"/>
            <p:cNvCxnSpPr>
              <a:stCxn id="15" idx="0"/>
              <a:endCxn id="7" idx="4"/>
            </p:cNvCxnSpPr>
            <p:nvPr/>
          </p:nvCxnSpPr>
          <p:spPr>
            <a:xfrm rot="16200000" flipV="1">
              <a:off x="3568452" y="1970466"/>
              <a:ext cx="227116" cy="110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1" idx="6"/>
              <a:endCxn id="12" idx="2"/>
            </p:cNvCxnSpPr>
            <p:nvPr/>
          </p:nvCxnSpPr>
          <p:spPr>
            <a:xfrm>
              <a:off x="1933852" y="1538422"/>
              <a:ext cx="352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2" idx="6"/>
              <a:endCxn id="7" idx="2"/>
            </p:cNvCxnSpPr>
            <p:nvPr/>
          </p:nvCxnSpPr>
          <p:spPr>
            <a:xfrm>
              <a:off x="2933984" y="1538422"/>
              <a:ext cx="41851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500034" y="3571876"/>
          <a:ext cx="7751023" cy="2214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name="Equation" r:id="rId5" imgW="4622760" imgH="1320480" progId="Equation.DSMT4">
                  <p:embed/>
                </p:oleObj>
              </mc:Choice>
              <mc:Fallback>
                <p:oleObj name="Equation" r:id="rId5" imgW="4622760" imgH="1320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3571876"/>
                        <a:ext cx="7751023" cy="22145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714375" y="2428875"/>
          <a:ext cx="7626350" cy="353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5" name="Equation" r:id="rId3" imgW="3898800" imgH="1803240" progId="Equation.DSMT4">
                  <p:embed/>
                </p:oleObj>
              </mc:Choice>
              <mc:Fallback>
                <p:oleObj name="Equation" r:id="rId3" imgW="3898800" imgH="1803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2428875"/>
                        <a:ext cx="7626350" cy="3532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8"/>
          <p:cNvGrpSpPr/>
          <p:nvPr/>
        </p:nvGrpSpPr>
        <p:grpSpPr>
          <a:xfrm>
            <a:off x="5143504" y="714356"/>
            <a:ext cx="3714776" cy="1487116"/>
            <a:chOff x="285720" y="1214422"/>
            <a:chExt cx="3714776" cy="1487116"/>
          </a:xfrm>
        </p:grpSpPr>
        <p:sp>
          <p:nvSpPr>
            <p:cNvPr id="6" name="椭圆 5"/>
            <p:cNvSpPr/>
            <p:nvPr/>
          </p:nvSpPr>
          <p:spPr>
            <a:xfrm>
              <a:off x="285720" y="1214422"/>
              <a:ext cx="648000" cy="64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X</a:t>
              </a:r>
              <a:endParaRPr lang="zh-CN" altLang="en-US" b="1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3352496" y="1214422"/>
              <a:ext cx="648000" cy="64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Y</a:t>
              </a:r>
              <a:endParaRPr lang="zh-CN" altLang="en-US" b="1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2315012" y="2089538"/>
              <a:ext cx="612000" cy="612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w</a:t>
              </a:r>
              <a:r>
                <a:rPr lang="en-US" altLang="zh-CN" b="1" baseline="-25000" dirty="0" smtClean="0"/>
                <a:t>2</a:t>
              </a:r>
              <a:endParaRPr lang="zh-CN" altLang="en-US" b="1" baseline="-25000" dirty="0"/>
            </a:p>
          </p:txBody>
        </p:sp>
        <p:cxnSp>
          <p:nvCxnSpPr>
            <p:cNvPr id="9" name="直接箭头连接符 8"/>
            <p:cNvCxnSpPr>
              <a:stCxn id="8" idx="0"/>
              <a:endCxn id="12" idx="4"/>
            </p:cNvCxnSpPr>
            <p:nvPr/>
          </p:nvCxnSpPr>
          <p:spPr>
            <a:xfrm rot="16200000" flipV="1">
              <a:off x="2501940" y="1970466"/>
              <a:ext cx="227116" cy="110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6" idx="6"/>
              <a:endCxn id="11" idx="2"/>
            </p:cNvCxnSpPr>
            <p:nvPr/>
          </p:nvCxnSpPr>
          <p:spPr>
            <a:xfrm>
              <a:off x="933720" y="1538422"/>
              <a:ext cx="352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1285852" y="1214422"/>
              <a:ext cx="648000" cy="64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H</a:t>
              </a:r>
              <a:r>
                <a:rPr lang="en-US" altLang="zh-CN" b="1" baseline="-25000" dirty="0" smtClean="0"/>
                <a:t>1</a:t>
              </a:r>
              <a:endParaRPr lang="zh-CN" altLang="en-US" b="1" baseline="-250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2285984" y="1214422"/>
              <a:ext cx="648000" cy="64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H</a:t>
              </a:r>
              <a:r>
                <a:rPr lang="en-US" altLang="zh-CN" b="1" baseline="-25000" dirty="0" smtClean="0"/>
                <a:t>2</a:t>
              </a:r>
              <a:endParaRPr lang="zh-CN" altLang="en-US" b="1" baseline="-25000" dirty="0"/>
            </a:p>
          </p:txBody>
        </p:sp>
        <p:cxnSp>
          <p:nvCxnSpPr>
            <p:cNvPr id="13" name="直接箭头连接符 12"/>
            <p:cNvCxnSpPr>
              <a:stCxn id="14" idx="0"/>
              <a:endCxn id="11" idx="4"/>
            </p:cNvCxnSpPr>
            <p:nvPr/>
          </p:nvCxnSpPr>
          <p:spPr>
            <a:xfrm rot="16200000" flipV="1">
              <a:off x="1501808" y="1970466"/>
              <a:ext cx="227116" cy="110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1314880" y="2089538"/>
              <a:ext cx="612000" cy="612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w</a:t>
              </a:r>
              <a:r>
                <a:rPr lang="en-US" altLang="zh-CN" b="1" baseline="-25000" dirty="0" smtClean="0"/>
                <a:t>1</a:t>
              </a:r>
              <a:endParaRPr lang="zh-CN" altLang="en-US" b="1" baseline="-250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81524" y="2089538"/>
              <a:ext cx="612000" cy="612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w</a:t>
              </a:r>
              <a:r>
                <a:rPr lang="en-US" altLang="zh-CN" b="1" baseline="-25000" dirty="0" smtClean="0"/>
                <a:t>3</a:t>
              </a:r>
              <a:endParaRPr lang="zh-CN" altLang="en-US" b="1" baseline="-25000" dirty="0"/>
            </a:p>
          </p:txBody>
        </p:sp>
        <p:cxnSp>
          <p:nvCxnSpPr>
            <p:cNvPr id="16" name="直接箭头连接符 15"/>
            <p:cNvCxnSpPr>
              <a:stCxn id="15" idx="0"/>
              <a:endCxn id="7" idx="4"/>
            </p:cNvCxnSpPr>
            <p:nvPr/>
          </p:nvCxnSpPr>
          <p:spPr>
            <a:xfrm rot="16200000" flipV="1">
              <a:off x="3568452" y="1970466"/>
              <a:ext cx="227116" cy="110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1" idx="6"/>
              <a:endCxn id="12" idx="2"/>
            </p:cNvCxnSpPr>
            <p:nvPr/>
          </p:nvCxnSpPr>
          <p:spPr>
            <a:xfrm>
              <a:off x="1933852" y="1538422"/>
              <a:ext cx="352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2" idx="6"/>
              <a:endCxn id="7" idx="2"/>
            </p:cNvCxnSpPr>
            <p:nvPr/>
          </p:nvCxnSpPr>
          <p:spPr>
            <a:xfrm>
              <a:off x="2933984" y="1538422"/>
              <a:ext cx="41851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/>
          <p:cNvSpPr/>
          <p:nvPr/>
        </p:nvSpPr>
        <p:spPr>
          <a:xfrm>
            <a:off x="428596" y="571480"/>
            <a:ext cx="3000396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3200" b="1" i="1" dirty="0" smtClean="0"/>
              <a:t>MLP 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214282" y="2500306"/>
          <a:ext cx="8701088" cy="205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name="Equation" r:id="rId3" imgW="5283000" imgH="1244520" progId="Equation.DSMT4">
                  <p:embed/>
                </p:oleObj>
              </mc:Choice>
              <mc:Fallback>
                <p:oleObj name="Equation" r:id="rId3" imgW="5283000" imgH="12445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2500306"/>
                        <a:ext cx="8701088" cy="2052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8"/>
          <p:cNvGrpSpPr/>
          <p:nvPr/>
        </p:nvGrpSpPr>
        <p:grpSpPr>
          <a:xfrm>
            <a:off x="5143504" y="714356"/>
            <a:ext cx="3714776" cy="1487116"/>
            <a:chOff x="285720" y="1214422"/>
            <a:chExt cx="3714776" cy="1487116"/>
          </a:xfrm>
        </p:grpSpPr>
        <p:sp>
          <p:nvSpPr>
            <p:cNvPr id="6" name="椭圆 5"/>
            <p:cNvSpPr/>
            <p:nvPr/>
          </p:nvSpPr>
          <p:spPr>
            <a:xfrm>
              <a:off x="285720" y="1214422"/>
              <a:ext cx="648000" cy="64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X</a:t>
              </a:r>
              <a:endParaRPr lang="zh-CN" altLang="en-US" b="1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3352496" y="1214422"/>
              <a:ext cx="648000" cy="64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Y</a:t>
              </a:r>
              <a:endParaRPr lang="zh-CN" altLang="en-US" b="1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2315012" y="2089538"/>
              <a:ext cx="612000" cy="612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w</a:t>
              </a:r>
              <a:r>
                <a:rPr lang="en-US" altLang="zh-CN" b="1" baseline="-25000" dirty="0" smtClean="0"/>
                <a:t>2</a:t>
              </a:r>
              <a:endParaRPr lang="zh-CN" altLang="en-US" b="1" baseline="-25000" dirty="0"/>
            </a:p>
          </p:txBody>
        </p:sp>
        <p:cxnSp>
          <p:nvCxnSpPr>
            <p:cNvPr id="9" name="直接箭头连接符 8"/>
            <p:cNvCxnSpPr>
              <a:stCxn id="8" idx="0"/>
              <a:endCxn id="12" idx="4"/>
            </p:cNvCxnSpPr>
            <p:nvPr/>
          </p:nvCxnSpPr>
          <p:spPr>
            <a:xfrm rot="16200000" flipV="1">
              <a:off x="2501940" y="1970466"/>
              <a:ext cx="227116" cy="110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6" idx="6"/>
              <a:endCxn id="11" idx="2"/>
            </p:cNvCxnSpPr>
            <p:nvPr/>
          </p:nvCxnSpPr>
          <p:spPr>
            <a:xfrm>
              <a:off x="933720" y="1538422"/>
              <a:ext cx="352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1285852" y="1214422"/>
              <a:ext cx="648000" cy="64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H</a:t>
              </a:r>
              <a:r>
                <a:rPr lang="en-US" altLang="zh-CN" b="1" baseline="-25000" dirty="0" smtClean="0"/>
                <a:t>1</a:t>
              </a:r>
              <a:endParaRPr lang="zh-CN" altLang="en-US" b="1" baseline="-25000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2285984" y="1214422"/>
              <a:ext cx="648000" cy="64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H</a:t>
              </a:r>
              <a:r>
                <a:rPr lang="en-US" altLang="zh-CN" b="1" baseline="-25000" dirty="0" smtClean="0"/>
                <a:t>2</a:t>
              </a:r>
              <a:endParaRPr lang="zh-CN" altLang="en-US" b="1" baseline="-25000" dirty="0"/>
            </a:p>
          </p:txBody>
        </p:sp>
        <p:cxnSp>
          <p:nvCxnSpPr>
            <p:cNvPr id="13" name="直接箭头连接符 12"/>
            <p:cNvCxnSpPr>
              <a:stCxn id="14" idx="0"/>
              <a:endCxn id="11" idx="4"/>
            </p:cNvCxnSpPr>
            <p:nvPr/>
          </p:nvCxnSpPr>
          <p:spPr>
            <a:xfrm rot="16200000" flipV="1">
              <a:off x="1501808" y="1970466"/>
              <a:ext cx="227116" cy="110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1314880" y="2089538"/>
              <a:ext cx="612000" cy="612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w</a:t>
              </a:r>
              <a:r>
                <a:rPr lang="en-US" altLang="zh-CN" b="1" baseline="-25000" dirty="0" smtClean="0"/>
                <a:t>1</a:t>
              </a:r>
              <a:endParaRPr lang="zh-CN" altLang="en-US" b="1" baseline="-25000" dirty="0"/>
            </a:p>
          </p:txBody>
        </p:sp>
        <p:sp>
          <p:nvSpPr>
            <p:cNvPr id="15" name="椭圆 14"/>
            <p:cNvSpPr/>
            <p:nvPr/>
          </p:nvSpPr>
          <p:spPr>
            <a:xfrm>
              <a:off x="3381524" y="2089538"/>
              <a:ext cx="612000" cy="612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w</a:t>
              </a:r>
              <a:r>
                <a:rPr lang="en-US" altLang="zh-CN" b="1" baseline="-25000" dirty="0" smtClean="0"/>
                <a:t>3</a:t>
              </a:r>
              <a:endParaRPr lang="zh-CN" altLang="en-US" b="1" baseline="-25000" dirty="0"/>
            </a:p>
          </p:txBody>
        </p:sp>
        <p:cxnSp>
          <p:nvCxnSpPr>
            <p:cNvPr id="16" name="直接箭头连接符 15"/>
            <p:cNvCxnSpPr>
              <a:stCxn id="15" idx="0"/>
              <a:endCxn id="7" idx="4"/>
            </p:cNvCxnSpPr>
            <p:nvPr/>
          </p:nvCxnSpPr>
          <p:spPr>
            <a:xfrm rot="16200000" flipV="1">
              <a:off x="3568452" y="1970466"/>
              <a:ext cx="227116" cy="110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1" idx="6"/>
              <a:endCxn id="12" idx="2"/>
            </p:cNvCxnSpPr>
            <p:nvPr/>
          </p:nvCxnSpPr>
          <p:spPr>
            <a:xfrm>
              <a:off x="1933852" y="1538422"/>
              <a:ext cx="3521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2" idx="6"/>
              <a:endCxn id="7" idx="2"/>
            </p:cNvCxnSpPr>
            <p:nvPr/>
          </p:nvCxnSpPr>
          <p:spPr>
            <a:xfrm>
              <a:off x="2933984" y="1538422"/>
              <a:ext cx="41851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/>
          <p:cNvSpPr/>
          <p:nvPr/>
        </p:nvSpPr>
        <p:spPr>
          <a:xfrm>
            <a:off x="428596" y="571480"/>
            <a:ext cx="39290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3200" b="1" i="1" dirty="0" smtClean="0"/>
              <a:t>MLP 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457200" y="214298"/>
            <a:ext cx="8229600" cy="78581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i="1" dirty="0" smtClean="0"/>
              <a:t>Nonlinear regression and classification using MLP</a:t>
            </a:r>
            <a:endParaRPr lang="zh-CN" altLang="en-US" sz="2800" i="1" dirty="0"/>
          </a:p>
        </p:txBody>
      </p: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For regression and classification, the Log Likelihood Function </a:t>
            </a:r>
            <a:r>
              <a:rPr lang="en-US" altLang="zh-CN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altLang="zh-CN" sz="2400" dirty="0" smtClean="0"/>
              <a:t> =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571472" y="2143116"/>
          <a:ext cx="4814886" cy="1586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" name="Equation" r:id="rId3" imgW="2234880" imgH="736560" progId="Equation.DSMT4">
                  <p:embed/>
                </p:oleObj>
              </mc:Choice>
              <mc:Fallback>
                <p:oleObj name="Equation" r:id="rId3" imgW="2234880" imgH="7365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2143116"/>
                        <a:ext cx="4814886" cy="1586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652463" y="4000500"/>
          <a:ext cx="7410450" cy="251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6" name="Equation" r:id="rId5" imgW="4038480" imgH="1371600" progId="Equation.DSMT4">
                  <p:embed/>
                </p:oleObj>
              </mc:Choice>
              <mc:Fallback>
                <p:oleObj name="Equation" r:id="rId5" imgW="4038480" imgH="1371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4000500"/>
                        <a:ext cx="7410450" cy="251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接连接符 21"/>
          <p:cNvCxnSpPr/>
          <p:nvPr/>
        </p:nvCxnSpPr>
        <p:spPr>
          <a:xfrm>
            <a:off x="357158" y="3714752"/>
            <a:ext cx="792961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/>
              <a:t>Categories of Neural Network </a:t>
            </a:r>
            <a:endParaRPr lang="zh-CN" altLang="en-US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 smtClean="0"/>
              <a:t>According to the Probability Graphic Models, the Artificial Neural Networks could be divided into two categories: 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 smtClean="0"/>
              <a:t>1)  Models based on directed graphs</a:t>
            </a:r>
          </a:p>
          <a:p>
            <a:pPr lvl="2">
              <a:lnSpc>
                <a:spcPct val="120000"/>
              </a:lnSpc>
            </a:pPr>
            <a:r>
              <a:rPr lang="en-US" altLang="zh-CN" sz="2000" dirty="0" smtClean="0"/>
              <a:t>Multiple Layer Perceptron</a:t>
            </a:r>
          </a:p>
          <a:p>
            <a:pPr lvl="2">
              <a:lnSpc>
                <a:spcPct val="120000"/>
              </a:lnSpc>
            </a:pPr>
            <a:r>
              <a:rPr lang="en-US" altLang="zh-CN" sz="2000" dirty="0" smtClean="0"/>
              <a:t>Gaussian Radius Basis Network</a:t>
            </a:r>
          </a:p>
          <a:p>
            <a:pPr lvl="2">
              <a:lnSpc>
                <a:spcPct val="120000"/>
              </a:lnSpc>
            </a:pPr>
            <a:r>
              <a:rPr lang="en-US" altLang="zh-CN" sz="2000" dirty="0" smtClean="0"/>
              <a:t>Relevant Vector Machine</a:t>
            </a:r>
          </a:p>
          <a:p>
            <a:pPr lvl="2">
              <a:lnSpc>
                <a:spcPct val="120000"/>
              </a:lnSpc>
            </a:pPr>
            <a:r>
              <a:rPr lang="en-US" altLang="zh-CN" sz="2000" dirty="0" smtClean="0"/>
              <a:t>Convolutional Neural Network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 smtClean="0"/>
              <a:t>2) Models based on undirected graphs</a:t>
            </a:r>
          </a:p>
          <a:p>
            <a:pPr lvl="2">
              <a:lnSpc>
                <a:spcPct val="120000"/>
              </a:lnSpc>
            </a:pPr>
            <a:r>
              <a:rPr lang="en-US" altLang="zh-CN" sz="2000" dirty="0" smtClean="0"/>
              <a:t>Hopfield Network</a:t>
            </a:r>
          </a:p>
          <a:p>
            <a:pPr lvl="2">
              <a:lnSpc>
                <a:spcPct val="120000"/>
              </a:lnSpc>
            </a:pPr>
            <a:r>
              <a:rPr lang="en-US" altLang="zh-CN" sz="2000" dirty="0" smtClean="0"/>
              <a:t>Boltzmann Machine</a:t>
            </a:r>
          </a:p>
          <a:p>
            <a:pPr lvl="2">
              <a:lnSpc>
                <a:spcPct val="120000"/>
              </a:lnSpc>
            </a:pPr>
            <a:r>
              <a:rPr lang="en-US" altLang="zh-CN" sz="2000" dirty="0" smtClean="0"/>
              <a:t>Deep Restricted BM</a:t>
            </a:r>
          </a:p>
          <a:p>
            <a:pPr lvl="2">
              <a:lnSpc>
                <a:spcPct val="120000"/>
              </a:lnSpc>
            </a:pPr>
            <a:r>
              <a:rPr lang="en-US" altLang="zh-CN" sz="2000" dirty="0" smtClean="0"/>
              <a:t>Deep Belief Network</a:t>
            </a:r>
          </a:p>
          <a:p>
            <a:pPr>
              <a:lnSpc>
                <a:spcPct val="120000"/>
              </a:lnSpc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85720" y="1214422"/>
          <a:ext cx="8643998" cy="5357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2"/>
                <a:gridCol w="6929486"/>
              </a:tblGrid>
              <a:tr h="1071570"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Method</a:t>
                      </a:r>
                      <a:endParaRPr lang="zh-CN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/>
                        <a:t>Log Likelihood Function</a:t>
                      </a:r>
                      <a:endParaRPr lang="zh-CN" altLang="en-US" sz="3200" dirty="0"/>
                    </a:p>
                  </a:txBody>
                  <a:tcPr anchor="ctr"/>
                </a:tc>
              </a:tr>
              <a:tr h="107157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Linear</a:t>
                      </a:r>
                      <a:r>
                        <a:rPr lang="en-US" altLang="zh-CN" baseline="0" dirty="0" smtClean="0"/>
                        <a:t> regression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</a:tr>
              <a:tr h="1071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MLP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regression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</a:tr>
              <a:tr h="1071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Linear</a:t>
                      </a:r>
                      <a:r>
                        <a:rPr lang="en-US" altLang="zh-CN" baseline="0" dirty="0" smtClean="0"/>
                        <a:t> classification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</a:tr>
              <a:tr h="10715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MLP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classification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846158"/>
          </a:xfrm>
        </p:spPr>
        <p:txBody>
          <a:bodyPr>
            <a:normAutofit/>
          </a:bodyPr>
          <a:lstStyle/>
          <a:p>
            <a:r>
              <a:rPr lang="en-US" altLang="zh-CN" sz="3600" i="1" dirty="0" smtClean="0"/>
              <a:t>Comparison of MLP and Linear Methods</a:t>
            </a:r>
            <a:endParaRPr lang="zh-CN" altLang="en-US" sz="3600" i="1" dirty="0"/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2428860" y="3536956"/>
          <a:ext cx="5389562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2" name="Equation" r:id="rId3" imgW="2501640" imgH="380880" progId="Equation.DSMT4">
                  <p:embed/>
                </p:oleObj>
              </mc:Choice>
              <mc:Fallback>
                <p:oleObj name="Equation" r:id="rId3" imgW="2501640" imgH="380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3536956"/>
                        <a:ext cx="5389562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2428860" y="2535237"/>
          <a:ext cx="415766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3" name="Equation" r:id="rId5" imgW="1930320" imgH="380880" progId="Equation.DSMT4">
                  <p:embed/>
                </p:oleObj>
              </mc:Choice>
              <mc:Fallback>
                <p:oleObj name="Equation" r:id="rId5" imgW="1930320" imgH="3808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2535237"/>
                        <a:ext cx="4157662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2143108" y="5749658"/>
          <a:ext cx="6669103" cy="60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4" name="Equation" r:id="rId7" imgW="3898800" imgH="355320" progId="Equation.DSMT4">
                  <p:embed/>
                </p:oleObj>
              </mc:Choice>
              <mc:Fallback>
                <p:oleObj name="Equation" r:id="rId7" imgW="3898800" imgH="3553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5749658"/>
                        <a:ext cx="6669103" cy="60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2428860" y="4730764"/>
          <a:ext cx="582453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5" name="Equation" r:id="rId9" imgW="3174840" imgH="380880" progId="Equation.DSMT4">
                  <p:embed/>
                </p:oleObj>
              </mc:Choice>
              <mc:Fallback>
                <p:oleObj name="Equation" r:id="rId9" imgW="3174840" imgH="3808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4730764"/>
                        <a:ext cx="5824537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 smtClean="0"/>
              <a:t>Does Least Square Still work?</a:t>
            </a:r>
            <a:endParaRPr lang="zh-CN" altLang="en-US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err="1" smtClean="0"/>
              <a:t>f</a:t>
            </a:r>
            <a:r>
              <a:rPr lang="en-US" altLang="zh-CN" baseline="-25000" dirty="0" err="1" smtClean="0"/>
              <a:t>MLP</a:t>
            </a:r>
            <a:r>
              <a:rPr lang="en-US" altLang="zh-CN" dirty="0" smtClean="0"/>
              <a:t>(W</a:t>
            </a:r>
            <a:r>
              <a:rPr lang="en-US" altLang="zh-CN" baseline="-25000" dirty="0" smtClean="0"/>
              <a:t>1,2,3</a:t>
            </a:r>
            <a:r>
              <a:rPr lang="en-US" altLang="zh-CN" dirty="0" smtClean="0"/>
              <a:t>,X) is not a linear function of X.</a:t>
            </a:r>
          </a:p>
          <a:p>
            <a:r>
              <a:rPr lang="en-US" altLang="zh-CN" dirty="0" smtClean="0"/>
              <a:t>Thus, Least Square doesn’t work any more.</a:t>
            </a:r>
          </a:p>
          <a:p>
            <a:r>
              <a:rPr lang="en-US" altLang="zh-CN" dirty="0" smtClean="0"/>
              <a:t>We have to compute the W using iteration method, for example, Gradient Descendent or Stochastic GD.</a:t>
            </a:r>
          </a:p>
          <a:p>
            <a:r>
              <a:rPr lang="en-US" altLang="zh-CN" dirty="0" smtClean="0"/>
              <a:t>Digging into the detail of GD, we can find that the </a:t>
            </a:r>
            <a:r>
              <a:rPr lang="en-US" altLang="zh-CN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 Backpropagation </a:t>
            </a:r>
            <a:r>
              <a:rPr lang="en-US" altLang="zh-CN" dirty="0" smtClean="0"/>
              <a:t>is the best solution.</a:t>
            </a:r>
          </a:p>
          <a:p>
            <a:r>
              <a:rPr lang="en-US" altLang="zh-CN" dirty="0" smtClean="0"/>
              <a:t>Models from MLP to CNN all use Error BP.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MAP with MLP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Introducing an item, ||W||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, to the procedure of maximizing likelihood.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Feed forward network</a:t>
            </a:r>
          </a:p>
          <a:p>
            <a:r>
              <a:rPr lang="en-US" altLang="zh-CN" dirty="0" smtClean="0"/>
              <a:t>All hidden nodes are binary random variable</a:t>
            </a:r>
          </a:p>
          <a:p>
            <a:r>
              <a:rPr lang="en-US" altLang="zh-CN" dirty="0" smtClean="0"/>
              <a:t>The output is Gaussian variable for regression and binary one for classification respectively.</a:t>
            </a:r>
          </a:p>
          <a:p>
            <a:r>
              <a:rPr lang="en-US" altLang="zh-CN" dirty="0" smtClean="0"/>
              <a:t>Note: Probability Graph is different with structure graph of network. I need to draw both of them to clarify the problem.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786314" y="1209687"/>
            <a:ext cx="4048127" cy="3933825"/>
            <a:chOff x="4786314" y="2495571"/>
            <a:chExt cx="4048127" cy="3933825"/>
          </a:xfrm>
        </p:grpSpPr>
        <p:pic>
          <p:nvPicPr>
            <p:cNvPr id="5" name="Picture 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6314" y="2495571"/>
              <a:ext cx="3762375" cy="393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内容占位符 2"/>
            <p:cNvSpPr txBox="1">
              <a:spLocks/>
            </p:cNvSpPr>
            <p:nvPr/>
          </p:nvSpPr>
          <p:spPr>
            <a:xfrm>
              <a:off x="5834045" y="2571744"/>
              <a:ext cx="2714644" cy="9286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6350" lvl="1" indent="-635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zh-CN" altLang="en-US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输出层：隐含层输出的         </a:t>
              </a:r>
              <a:endParaRPr lang="en-US" altLang="zh-CN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  <a:p>
              <a:pPr marL="6350" lvl="1" indent="-635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n-US" altLang="zh-CN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               </a:t>
              </a:r>
              <a:r>
                <a:rPr lang="zh-CN" altLang="en-US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线性组合</a:t>
              </a:r>
              <a:endParaRPr lang="en-US" altLang="zh-CN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7" name="内容占位符 2"/>
            <p:cNvSpPr txBox="1">
              <a:spLocks/>
            </p:cNvSpPr>
            <p:nvPr/>
          </p:nvSpPr>
          <p:spPr>
            <a:xfrm>
              <a:off x="7334243" y="3571876"/>
              <a:ext cx="1285884" cy="9286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6350" lvl="1" indent="-635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zh-CN" altLang="en-US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隐含层：</a:t>
              </a:r>
              <a:endParaRPr lang="en-US" altLang="zh-CN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  <a:p>
              <a:pPr marL="6350" lvl="1" indent="-635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n-US" altLang="zh-CN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RBF</a:t>
              </a:r>
              <a:r>
                <a:rPr lang="zh-CN" altLang="en-US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函数</a:t>
              </a:r>
              <a:endParaRPr lang="en-US" altLang="zh-CN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8" name="内容占位符 2"/>
            <p:cNvSpPr txBox="1">
              <a:spLocks/>
            </p:cNvSpPr>
            <p:nvPr/>
          </p:nvSpPr>
          <p:spPr>
            <a:xfrm>
              <a:off x="7548557" y="5572140"/>
              <a:ext cx="1285884" cy="50006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6350" lvl="1" indent="-635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zh-CN" altLang="en-US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输入层</a:t>
              </a:r>
              <a:endParaRPr lang="en-US" altLang="zh-CN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i="1" dirty="0" smtClean="0"/>
              <a:t>Nonlinear regression and classification using RBF Network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600200"/>
            <a:ext cx="4929222" cy="4525963"/>
          </a:xfrm>
        </p:spPr>
        <p:txBody>
          <a:bodyPr>
            <a:normAutofit/>
          </a:bodyPr>
          <a:lstStyle/>
          <a:p>
            <a:r>
              <a:rPr lang="en-US" altLang="zh-CN" sz="2000" i="1" dirty="0" smtClean="0"/>
              <a:t>All nodes in hidden layers obey Bernoulli</a:t>
            </a:r>
          </a:p>
          <a:p>
            <a:r>
              <a:rPr lang="en-US" altLang="zh-CN" sz="2000" i="1" dirty="0" smtClean="0"/>
              <a:t>Gaussian Radius Basis Function</a:t>
            </a:r>
          </a:p>
          <a:p>
            <a:pPr>
              <a:buNone/>
            </a:pPr>
            <a:r>
              <a:rPr lang="en-US" altLang="zh-CN" sz="2000" i="1" dirty="0" smtClean="0"/>
              <a:t>      is employed instead of Logistic Function</a:t>
            </a:r>
          </a:p>
          <a:p>
            <a:pPr>
              <a:buNone/>
            </a:pPr>
            <a:r>
              <a:rPr lang="en-US" altLang="zh-CN" sz="2000" i="1" dirty="0" smtClean="0"/>
              <a:t>      to compute p</a:t>
            </a:r>
            <a:r>
              <a:rPr lang="en-US" altLang="zh-CN" sz="2000" dirty="0" smtClean="0"/>
              <a:t>(Y=1|X)</a:t>
            </a:r>
          </a:p>
          <a:p>
            <a:pPr>
              <a:buNone/>
            </a:pPr>
            <a:endParaRPr lang="en-US" altLang="zh-CN" sz="2000" dirty="0" smtClean="0"/>
          </a:p>
          <a:p>
            <a:pPr marL="0" indent="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1600" dirty="0" smtClean="0">
                <a:solidFill>
                  <a:srgbClr val="FF0000"/>
                </a:solidFill>
              </a:rPr>
              <a:t>采用</a:t>
            </a:r>
            <a:r>
              <a:rPr lang="en-US" altLang="zh-CN" sz="1600" dirty="0" smtClean="0">
                <a:solidFill>
                  <a:srgbClr val="FF0000"/>
                </a:solidFill>
              </a:rPr>
              <a:t>RBF</a:t>
            </a:r>
            <a:r>
              <a:rPr lang="zh-CN" altLang="en-US" sz="1600" dirty="0" smtClean="0">
                <a:solidFill>
                  <a:srgbClr val="FF0000"/>
                </a:solidFill>
              </a:rPr>
              <a:t>表达</a:t>
            </a:r>
            <a:r>
              <a:rPr lang="en-US" altLang="zh-CN" sz="1600" i="1" dirty="0" smtClean="0">
                <a:solidFill>
                  <a:srgbClr val="FF0000"/>
                </a:solidFill>
              </a:rPr>
              <a:t>p</a:t>
            </a:r>
            <a:r>
              <a:rPr lang="en-US" altLang="zh-CN" sz="1600" dirty="0" smtClean="0">
                <a:solidFill>
                  <a:srgbClr val="FF0000"/>
                </a:solidFill>
              </a:rPr>
              <a:t>(Y=1|X)</a:t>
            </a:r>
            <a:r>
              <a:rPr lang="zh-CN" altLang="en-US" sz="1600" dirty="0" smtClean="0">
                <a:solidFill>
                  <a:srgbClr val="FF0000"/>
                </a:solidFill>
              </a:rPr>
              <a:t>，本质上表示输入样本</a:t>
            </a:r>
            <a:r>
              <a:rPr lang="en-US" altLang="zh-CN" sz="1600" dirty="0" smtClean="0">
                <a:solidFill>
                  <a:srgbClr val="FF0000"/>
                </a:solidFill>
              </a:rPr>
              <a:t>X</a:t>
            </a:r>
            <a:r>
              <a:rPr lang="zh-CN" altLang="en-US" sz="1600" dirty="0" smtClean="0">
                <a:solidFill>
                  <a:srgbClr val="FF0000"/>
                </a:solidFill>
              </a:rPr>
              <a:t>离数据中心</a:t>
            </a:r>
            <a:r>
              <a:rPr lang="en-US" altLang="zh-CN" sz="1600" dirty="0" smtClean="0">
                <a:solidFill>
                  <a:srgbClr val="FF0000"/>
                </a:solidFill>
              </a:rPr>
              <a:t>c</a:t>
            </a:r>
            <a:r>
              <a:rPr lang="zh-CN" altLang="en-US" sz="1600" dirty="0" smtClean="0">
                <a:solidFill>
                  <a:srgbClr val="FF0000"/>
                </a:solidFill>
              </a:rPr>
              <a:t>的距离，即以欧式距离判断</a:t>
            </a:r>
            <a:r>
              <a:rPr lang="en-US" altLang="zh-CN" sz="1600" dirty="0" smtClean="0">
                <a:solidFill>
                  <a:srgbClr val="FF0000"/>
                </a:solidFill>
              </a:rPr>
              <a:t>X</a:t>
            </a:r>
            <a:r>
              <a:rPr lang="zh-CN" altLang="en-US" sz="1600" dirty="0" smtClean="0">
                <a:solidFill>
                  <a:srgbClr val="FF0000"/>
                </a:solidFill>
              </a:rPr>
              <a:t>的类别，距离越小，属于该类的概率越大。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5092130"/>
            <a:ext cx="5786478" cy="155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Comparison of MLP and RGFN</a:t>
            </a:r>
            <a:endParaRPr lang="zh-CN" altLang="en-US" dirty="0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1285852" y="2143116"/>
          <a:ext cx="6109271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0" name="Equation" r:id="rId3" imgW="2171520" imgH="253800" progId="Equation.DSMT4">
                  <p:embed/>
                </p:oleObj>
              </mc:Choice>
              <mc:Fallback>
                <p:oleObj name="Equation" r:id="rId3" imgW="2171520" imgH="25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2143116"/>
                        <a:ext cx="6109271" cy="714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1142976" y="3162300"/>
          <a:ext cx="7248525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1" name="Equation" r:id="rId5" imgW="2768400" imgH="279360" progId="Equation.DSMT4">
                  <p:embed/>
                </p:oleObj>
              </mc:Choice>
              <mc:Fallback>
                <p:oleObj name="Equation" r:id="rId5" imgW="2768400" imgH="279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3162300"/>
                        <a:ext cx="7248525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i="1" dirty="0" smtClean="0"/>
              <a:t>Nonlinear regression and classification using RVM</a:t>
            </a:r>
            <a:endParaRPr lang="zh-CN" altLang="en-US" sz="2800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4488"/>
            <a:ext cx="4257676" cy="485778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1800" dirty="0" smtClean="0"/>
              <a:t>        通常</a:t>
            </a:r>
            <a:r>
              <a:rPr lang="en-US" altLang="zh-CN" sz="1800" dirty="0" smtClean="0"/>
              <a:t>RBF Network</a:t>
            </a:r>
            <a:r>
              <a:rPr lang="zh-CN" altLang="en-US" sz="1800" dirty="0" smtClean="0"/>
              <a:t>的类心通过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均值聚类获得。</a:t>
            </a:r>
            <a:endParaRPr lang="en-US" altLang="zh-CN" sz="1800" dirty="0" smtClean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1800" dirty="0" smtClean="0"/>
              <a:t>         </a:t>
            </a:r>
            <a:r>
              <a:rPr lang="zh-CN" altLang="en-US" sz="1800" dirty="0" smtClean="0"/>
              <a:t>如果类心不适用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均值聚类获取，而是将所有训练样本都作为一个类的类心。</a:t>
            </a:r>
            <a:endParaRPr lang="en-US" altLang="zh-CN" sz="1800" dirty="0" smtClean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1800" dirty="0" smtClean="0"/>
              <a:t>         </a:t>
            </a:r>
            <a:r>
              <a:rPr lang="zh-CN" altLang="en-US" sz="1800" dirty="0" smtClean="0"/>
              <a:t>此时权值是训练样本到输出的连接，在二范数约束（最优分类面、泛化能力）下，并引入核函数增加非线性表达能力，最后训练得到的权值是稀疏的。</a:t>
            </a:r>
            <a:endParaRPr lang="en-US" altLang="zh-CN" sz="1800" dirty="0" smtClean="0"/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1800" dirty="0" smtClean="0"/>
              <a:t>          </a:t>
            </a:r>
            <a:r>
              <a:rPr lang="zh-CN" altLang="en-US" sz="1800" dirty="0" smtClean="0"/>
              <a:t>非零权值对应的样本可称作</a:t>
            </a:r>
            <a:r>
              <a:rPr lang="en-US" altLang="zh-CN" sz="1800" dirty="0" smtClean="0"/>
              <a:t>Relevant Vector (sample)</a:t>
            </a:r>
            <a:r>
              <a:rPr lang="zh-CN" altLang="en-US" sz="1800" dirty="0" smtClean="0"/>
              <a:t>，典型方法如：</a:t>
            </a:r>
            <a:r>
              <a:rPr lang="en-US" altLang="zh-CN" sz="1800" dirty="0" smtClean="0"/>
              <a:t>Support Vector Machine</a:t>
            </a:r>
            <a:endParaRPr lang="zh-CN" altLang="en-US" sz="1800" dirty="0"/>
          </a:p>
        </p:txBody>
      </p:sp>
      <p:grpSp>
        <p:nvGrpSpPr>
          <p:cNvPr id="4" name="组合 3"/>
          <p:cNvGrpSpPr/>
          <p:nvPr/>
        </p:nvGrpSpPr>
        <p:grpSpPr>
          <a:xfrm>
            <a:off x="4786314" y="1785926"/>
            <a:ext cx="4048127" cy="3933825"/>
            <a:chOff x="4786314" y="2495571"/>
            <a:chExt cx="4048127" cy="3933825"/>
          </a:xfrm>
        </p:grpSpPr>
        <p:pic>
          <p:nvPicPr>
            <p:cNvPr id="5" name="Picture 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6314" y="2495571"/>
              <a:ext cx="3762375" cy="393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内容占位符 2"/>
            <p:cNvSpPr txBox="1">
              <a:spLocks/>
            </p:cNvSpPr>
            <p:nvPr/>
          </p:nvSpPr>
          <p:spPr>
            <a:xfrm>
              <a:off x="5834045" y="2571744"/>
              <a:ext cx="2714644" cy="9286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6350" lvl="1" indent="-635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zh-CN" altLang="en-US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输出层：隐含层输出的         </a:t>
              </a:r>
              <a:endParaRPr lang="en-US" altLang="zh-CN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  <a:p>
              <a:pPr marL="6350" lvl="1" indent="-635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n-US" altLang="zh-CN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               </a:t>
              </a:r>
              <a:r>
                <a:rPr lang="zh-CN" altLang="en-US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线性组合</a:t>
              </a:r>
              <a:endParaRPr lang="en-US" altLang="zh-CN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7" name="内容占位符 2"/>
            <p:cNvSpPr txBox="1">
              <a:spLocks/>
            </p:cNvSpPr>
            <p:nvPr/>
          </p:nvSpPr>
          <p:spPr>
            <a:xfrm>
              <a:off x="7334243" y="3571876"/>
              <a:ext cx="1285884" cy="92869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6350" lvl="1" indent="-635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zh-CN" altLang="en-US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隐含层：</a:t>
              </a:r>
              <a:endParaRPr lang="en-US" altLang="zh-CN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  <a:p>
              <a:pPr marL="6350" lvl="1" indent="-635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n-US" altLang="zh-CN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RBF</a:t>
              </a:r>
              <a:r>
                <a:rPr lang="zh-CN" altLang="en-US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函数</a:t>
              </a:r>
              <a:endParaRPr lang="en-US" altLang="zh-CN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  <p:sp>
          <p:nvSpPr>
            <p:cNvPr id="8" name="内容占位符 2"/>
            <p:cNvSpPr txBox="1">
              <a:spLocks/>
            </p:cNvSpPr>
            <p:nvPr/>
          </p:nvSpPr>
          <p:spPr>
            <a:xfrm>
              <a:off x="7548557" y="5572140"/>
              <a:ext cx="1285884" cy="50006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6350" lvl="1" indent="-635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zh-CN" altLang="en-US" b="1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Times New Roman" pitchFamily="18" charset="0"/>
                  <a:ea typeface="微软雅黑" pitchFamily="34" charset="-122"/>
                  <a:cs typeface="Times New Roman" pitchFamily="18" charset="0"/>
                </a:rPr>
                <a:t>输入层</a:t>
              </a:r>
              <a:endParaRPr lang="en-US" altLang="zh-CN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ea typeface="微软雅黑" pitchFamily="34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747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i="1" dirty="0" smtClean="0"/>
              <a:t>Nonlinear regression and classification using CNN</a:t>
            </a:r>
            <a:endParaRPr lang="zh-CN" altLang="en-US" sz="2800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 smtClean="0"/>
              <a:t>The previous models treat each dimension of the input sample with equally importance.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 smtClean="0"/>
              <a:t>If the correlation between neighbor dimension is considered, we can apply these models to image processing.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/>
              <a:t>考虑图像分类，最简单的方法，对每个输入图像计算如下特征向量</a:t>
            </a: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 smtClean="0"/>
              <a:t>[</a:t>
            </a:r>
            <a:r>
              <a:rPr lang="zh-CN" altLang="en-US" sz="1600" dirty="0" smtClean="0"/>
              <a:t>均值、方差、熵</a:t>
            </a:r>
            <a:r>
              <a:rPr lang="en-US" altLang="zh-CN" sz="1600" dirty="0" smtClean="0"/>
              <a:t>]</a:t>
            </a:r>
            <a:r>
              <a:rPr lang="zh-CN" altLang="en-US" sz="1600" dirty="0" smtClean="0"/>
              <a:t>，即每个图像变成了一个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维特征向量。即我们从</a:t>
            </a:r>
            <a:r>
              <a:rPr lang="en-US" altLang="zh-CN" sz="1600" dirty="0" smtClean="0"/>
              <a:t>M×N</a:t>
            </a:r>
            <a:r>
              <a:rPr lang="zh-CN" altLang="en-US" sz="1600" dirty="0" smtClean="0"/>
              <a:t>大小的图像，提取出了一个三维特征向量。</a:t>
            </a: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/>
              <a:t>特征向量的提取过程实际上是卷积。</a:t>
            </a: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/>
              <a:t>更复杂些的做法，我们以每个</a:t>
            </a:r>
            <a:r>
              <a:rPr lang="en-US" altLang="zh-CN" sz="1600" dirty="0" smtClean="0"/>
              <a:t>M/4 ×N/4</a:t>
            </a:r>
            <a:r>
              <a:rPr lang="zh-CN" altLang="en-US" sz="1600" dirty="0" smtClean="0"/>
              <a:t>子图为单位，提取</a:t>
            </a:r>
            <a:r>
              <a:rPr lang="en-US" altLang="zh-CN" sz="1600" dirty="0" smtClean="0"/>
              <a:t>16×3</a:t>
            </a:r>
            <a:r>
              <a:rPr lang="zh-CN" altLang="en-US" sz="1600" dirty="0" smtClean="0"/>
              <a:t>维的特征向量。</a:t>
            </a: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/>
              <a:t>最极端的做法就是每个像素都作为一个特征参与计算。此时相当于没有考虑任何邻域相关性，即原始的</a:t>
            </a:r>
            <a:r>
              <a:rPr lang="en-US" altLang="zh-CN" sz="1600" dirty="0" smtClean="0"/>
              <a:t>ANN </a:t>
            </a:r>
            <a:r>
              <a:rPr lang="zh-CN" altLang="en-US" sz="1600" dirty="0" smtClean="0"/>
              <a:t>架构。</a:t>
            </a: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/>
              <a:t>如果考虑相关性，则对固定大小的子图进行卷积，以卷积结果作为特征。</a:t>
            </a: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/>
              <a:t>通常需要若干卷积层叠加，实质上是中层特征，后面讨论。</a:t>
            </a: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/>
              <a:t>此时，在每个层都共享同一套权值，只有子图内部的各元素（第一层为像素）权值不同。</a:t>
            </a: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9154" name="Picture 2" descr="http://ufldl.stanford.edu/tutorial/images/Cnn_lay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857364"/>
            <a:ext cx="5257800" cy="40005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747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i="1" dirty="0" smtClean="0"/>
              <a:t>Nonlinear regression and classification using CNN</a:t>
            </a:r>
            <a:endParaRPr lang="zh-CN" altLang="en-US" sz="2800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中每个卷积层的通道数量（特征数）</a:t>
            </a:r>
            <a:endParaRPr lang="en-US" altLang="zh-CN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600" dirty="0" smtClean="0"/>
              <a:t>每个卷积层一定要有多个通道，即对每层都提取多个特征。</a:t>
            </a:r>
            <a:endParaRPr lang="en-US" altLang="zh-CN" sz="1600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600" dirty="0" smtClean="0"/>
              <a:t>这个数量也对整个架构产生重要影响。</a:t>
            </a:r>
            <a:endParaRPr lang="en-US" altLang="zh-CN" sz="16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Focusing on the Directed PGM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/>
            <a:r>
              <a:rPr lang="en-US" altLang="zh-CN" dirty="0" smtClean="0"/>
              <a:t>Multi-Layer Perceptron</a:t>
            </a:r>
          </a:p>
          <a:p>
            <a:pPr marL="342900" lvl="2" indent="-342900"/>
            <a:endParaRPr lang="en-US" altLang="zh-CN" dirty="0" smtClean="0"/>
          </a:p>
          <a:p>
            <a:pPr marL="342900" lvl="2" indent="-342900"/>
            <a:r>
              <a:rPr lang="en-US" altLang="zh-CN" dirty="0" smtClean="0"/>
              <a:t>Gaussian Radius Basis Network</a:t>
            </a:r>
          </a:p>
          <a:p>
            <a:pPr marL="342900" lvl="2" indent="-342900"/>
            <a:endParaRPr lang="en-US" altLang="zh-CN" dirty="0" smtClean="0"/>
          </a:p>
          <a:p>
            <a:pPr marL="342900" lvl="2" indent="-342900"/>
            <a:r>
              <a:rPr lang="en-US" altLang="zh-CN" dirty="0" smtClean="0"/>
              <a:t>Relevant Vector Machine</a:t>
            </a:r>
          </a:p>
          <a:p>
            <a:pPr marL="342900" lvl="2" indent="-342900"/>
            <a:endParaRPr lang="en-US" altLang="zh-CN" dirty="0" smtClean="0"/>
          </a:p>
          <a:p>
            <a:pPr marL="342900" lvl="2" indent="-342900"/>
            <a:r>
              <a:rPr lang="en-US" altLang="zh-CN" dirty="0" smtClean="0"/>
              <a:t>Convolutional Neural Network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>
            <a:off x="2357422" y="2071678"/>
            <a:ext cx="428628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2357422" y="2964653"/>
            <a:ext cx="428628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2357422" y="3857628"/>
            <a:ext cx="428628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747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i="1" dirty="0" smtClean="0"/>
              <a:t>Nonlinear regression and classification using CNN</a:t>
            </a:r>
            <a:endParaRPr lang="zh-CN" altLang="en-US" sz="2800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中的</a:t>
            </a: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Pooling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/>
              <a:t>图像卷积之后，如果按位扫描，则卷积结果与输入层保持相同大小。</a:t>
            </a: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/>
              <a:t>这样，随着层数加深，权值数量过大，无法结算。</a:t>
            </a: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/>
              <a:t>因此要进行</a:t>
            </a:r>
            <a:r>
              <a:rPr lang="en-US" altLang="zh-CN" sz="1600" dirty="0" smtClean="0"/>
              <a:t>Pooling</a:t>
            </a:r>
            <a:r>
              <a:rPr lang="zh-CN" altLang="en-US" sz="1600" dirty="0" smtClean="0"/>
              <a:t>（把超过一个池塘容量的东西放到一个池塘中）</a:t>
            </a: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/>
              <a:t>前面我们从一张图像计算均值、方差、熵，就是典型的</a:t>
            </a:r>
            <a:r>
              <a:rPr lang="en-US" altLang="zh-CN" sz="1600" dirty="0" smtClean="0"/>
              <a:t>pooling</a:t>
            </a:r>
            <a:r>
              <a:rPr lang="zh-CN" altLang="en-US" sz="1600" dirty="0" smtClean="0"/>
              <a:t>，相当于三个卷积滤波器，每次处理的图像子图都是整图大小。结果从</a:t>
            </a:r>
            <a:r>
              <a:rPr lang="en-US" altLang="zh-CN" sz="1600" dirty="0" smtClean="0"/>
              <a:t>M×N</a:t>
            </a:r>
            <a:r>
              <a:rPr lang="zh-CN" altLang="en-US" sz="1600" dirty="0" smtClean="0"/>
              <a:t>变成了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/>
              <a:t>因此在</a:t>
            </a:r>
            <a:r>
              <a:rPr lang="en-US" altLang="zh-CN" sz="1600" dirty="0" smtClean="0"/>
              <a:t>CNN</a:t>
            </a:r>
            <a:r>
              <a:rPr lang="zh-CN" altLang="en-US" sz="1600" dirty="0" smtClean="0"/>
              <a:t>中，每次卷积过后，对卷积结果进行下采样（</a:t>
            </a:r>
            <a:r>
              <a:rPr lang="en-US" altLang="zh-CN" sz="1600" dirty="0" smtClean="0"/>
              <a:t>pooling</a:t>
            </a:r>
            <a:r>
              <a:rPr lang="zh-CN" altLang="en-US" sz="1600" dirty="0" smtClean="0"/>
              <a:t>，让小池塘可以盛放大于自身容量的东西），方法有多种，典型的如每</a:t>
            </a:r>
            <a:r>
              <a:rPr lang="en-US" altLang="zh-CN" sz="1600" dirty="0" smtClean="0"/>
              <a:t>m</a:t>
            </a:r>
            <a:r>
              <a:rPr lang="zh-CN" altLang="en-US" sz="1600" dirty="0" smtClean="0"/>
              <a:t>个元素求均值，或极值，替代原来的</a:t>
            </a:r>
            <a:r>
              <a:rPr lang="en-US" altLang="zh-CN" sz="1600" dirty="0" smtClean="0"/>
              <a:t>m</a:t>
            </a:r>
            <a:r>
              <a:rPr lang="zh-CN" altLang="en-US" sz="1600" dirty="0" smtClean="0"/>
              <a:t>个元素。</a:t>
            </a: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/>
              <a:t>如此反复多次之后，图像就变成了维度较少的一组特征或编码</a:t>
            </a: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/>
              <a:t>此时对于这些编码，按照之前的架构，进行与输出层的完全连接，从而完成整个任务。</a:t>
            </a: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747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i="1" dirty="0" smtClean="0"/>
              <a:t>Nonlinear regression and classification using CNN</a:t>
            </a:r>
            <a:endParaRPr lang="zh-CN" altLang="en-US" sz="2800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的训练</a:t>
            </a:r>
            <a:endParaRPr lang="en-US" altLang="zh-CN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 smtClean="0"/>
              <a:t>Error Backpropagation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/>
              <a:t>由于</a:t>
            </a:r>
            <a:r>
              <a:rPr lang="en-US" altLang="zh-CN" sz="1600" dirty="0" smtClean="0"/>
              <a:t>CNN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pooling</a:t>
            </a:r>
            <a:r>
              <a:rPr lang="zh-CN" altLang="en-US" sz="1600" dirty="0" smtClean="0"/>
              <a:t>，在误差后向传播中，总是从下采样的层传递给原始层，两次之间无法实现权值一一对应，（如下采样层元素数量是原始层的</a:t>
            </a:r>
            <a:r>
              <a:rPr lang="en-US" altLang="zh-CN" sz="1600" dirty="0" smtClean="0"/>
              <a:t>1/4</a:t>
            </a:r>
            <a:r>
              <a:rPr lang="zh-CN" altLang="en-US" sz="1600" dirty="0" smtClean="0"/>
              <a:t>），此时要按照</a:t>
            </a:r>
            <a:r>
              <a:rPr lang="en-US" altLang="zh-CN" sz="1600" dirty="0" smtClean="0"/>
              <a:t>pooling</a:t>
            </a:r>
            <a:r>
              <a:rPr lang="zh-CN" altLang="en-US" sz="1600" dirty="0" smtClean="0"/>
              <a:t>规则进行分散，如均值</a:t>
            </a:r>
            <a:r>
              <a:rPr lang="en-US" altLang="zh-CN" sz="1600" dirty="0" smtClean="0"/>
              <a:t>pooling</a:t>
            </a:r>
            <a:r>
              <a:rPr lang="zh-CN" altLang="en-US" sz="1600" dirty="0" smtClean="0"/>
              <a:t>，则把误差均匀分配给原始层的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个元素，如果是最大化</a:t>
            </a:r>
            <a:r>
              <a:rPr lang="en-US" altLang="zh-CN" sz="1600" dirty="0" smtClean="0"/>
              <a:t>pooling</a:t>
            </a:r>
            <a:r>
              <a:rPr lang="zh-CN" altLang="en-US" sz="1600" dirty="0" smtClean="0"/>
              <a:t>，则</a:t>
            </a:r>
            <a:r>
              <a:rPr lang="en-US" altLang="zh-CN" sz="1600" dirty="0" smtClean="0"/>
              <a:t>error</a:t>
            </a:r>
            <a:r>
              <a:rPr lang="zh-CN" altLang="en-US" sz="1600" dirty="0" smtClean="0"/>
              <a:t>全部分配个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个中最大的那个元素。</a:t>
            </a: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/>
              <a:t>如果每一层中所有通道都有贡献，也会增大计算负担，可在训练中将每层的贡献度也参与训练，并加入一范数系数约束，这样，我们每层给出通道数</a:t>
            </a:r>
            <a:r>
              <a:rPr lang="en-US" altLang="zh-CN" sz="1600" dirty="0" smtClean="0"/>
              <a:t>12</a:t>
            </a:r>
            <a:r>
              <a:rPr lang="zh-CN" altLang="en-US" sz="1600" dirty="0" smtClean="0"/>
              <a:t>，最终可能训练完之后只有</a:t>
            </a:r>
            <a:r>
              <a:rPr lang="en-US" altLang="zh-CN" sz="1600" dirty="0" smtClean="0"/>
              <a:t>5-8</a:t>
            </a:r>
            <a:r>
              <a:rPr lang="zh-CN" altLang="en-US" sz="1600" dirty="0" smtClean="0"/>
              <a:t>个是有贡献的。</a:t>
            </a: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 smtClean="0"/>
              <a:t>在</a:t>
            </a:r>
            <a:r>
              <a:rPr lang="en-US" altLang="zh-CN" sz="1600" dirty="0" smtClean="0"/>
              <a:t>LeNet-5</a:t>
            </a:r>
            <a:r>
              <a:rPr lang="zh-CN" altLang="en-US" sz="1600" dirty="0" smtClean="0"/>
              <a:t>中，每个卷积层通道数量为</a:t>
            </a:r>
            <a:r>
              <a:rPr lang="en-US" altLang="zh-CN" sz="1600" dirty="0" smtClean="0"/>
              <a:t>12</a:t>
            </a:r>
            <a:r>
              <a:rPr lang="zh-CN" altLang="en-US" sz="1600" dirty="0" smtClean="0"/>
              <a:t>，但是只有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个作为下一层的输出。</a:t>
            </a: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CNN</a:t>
            </a:r>
            <a:r>
              <a:rPr lang="zh-CN" altLang="en-US" dirty="0" smtClean="0"/>
              <a:t>架构的总结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前面若干卷积层</a:t>
            </a:r>
            <a:endParaRPr lang="en-US" altLang="zh-CN" dirty="0" smtClean="0"/>
          </a:p>
          <a:p>
            <a:r>
              <a:rPr lang="zh-CN" altLang="en-US" dirty="0" smtClean="0"/>
              <a:t>最后面</a:t>
            </a:r>
            <a:r>
              <a:rPr lang="en-US" altLang="zh-CN" dirty="0" smtClean="0"/>
              <a:t>2-3</a:t>
            </a:r>
            <a:r>
              <a:rPr lang="zh-CN" altLang="en-US" dirty="0" smtClean="0"/>
              <a:t>层为全连接，在局部相当于</a:t>
            </a:r>
            <a:r>
              <a:rPr lang="en-US" altLang="zh-CN" dirty="0" smtClean="0"/>
              <a:t>MLP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7747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i="1" dirty="0" smtClean="0"/>
              <a:t>Mid-Level Features and CNN</a:t>
            </a:r>
            <a:endParaRPr lang="zh-CN" altLang="en-US" sz="2800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</a:t>
            </a:r>
            <a:r>
              <a:rPr lang="zh-CN" alt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与中层特征</a:t>
            </a:r>
            <a:endParaRPr lang="en-US" altLang="zh-CN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如果直接从图像中卷积得到的特征不能实现分类（考虑前面蛇与粮产量的例子），此时需要引入隐变量</a:t>
            </a:r>
            <a:r>
              <a:rPr lang="en-US" altLang="zh-CN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对于图像来说，可看成是中层特征。即若干卷积层叠加，后一层的特征提取是建立在前一层（更底层）的特征的基础上的，这样，从原始像素层，逐步提取更高层的特征，直至可以满足分类要求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可以讲：原始灰度层和目标层之间的特征都可以看作中层特征。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此时的中层特征不是我们定义的，而是网络自适应训练得到的。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与</a:t>
            </a:r>
            <a:r>
              <a:rPr lang="en-US" altLang="zh-CN" sz="1600" dirty="0" smtClean="0"/>
              <a:t>Gupta</a:t>
            </a:r>
            <a:r>
              <a:rPr lang="zh-CN" altLang="en-US" sz="1600" dirty="0" smtClean="0"/>
              <a:t>的中层特征（聚类得到）具有相似的含义，如果我们认为</a:t>
            </a:r>
            <a:r>
              <a:rPr lang="en-US" altLang="zh-CN" sz="1600" dirty="0" smtClean="0"/>
              <a:t>Gupta</a:t>
            </a:r>
            <a:r>
              <a:rPr lang="zh-CN" altLang="en-US" sz="1600" dirty="0" smtClean="0"/>
              <a:t>的中层特征提取结果很好，可将其作为卷积层初值，参与</a:t>
            </a:r>
            <a:r>
              <a:rPr lang="en-US" altLang="zh-CN" sz="1600" dirty="0" smtClean="0"/>
              <a:t>CNN</a:t>
            </a:r>
            <a:r>
              <a:rPr lang="zh-CN" altLang="en-US" sz="1600" dirty="0" smtClean="0"/>
              <a:t>训练。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zh-CN" altLang="en-US" sz="16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1600" dirty="0" smtClean="0"/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i="1" dirty="0" smtClean="0"/>
              <a:t>DPM is actually a CNN</a:t>
            </a:r>
            <a:endParaRPr lang="zh-CN" altLang="en-US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思考为什么</a:t>
            </a:r>
            <a:r>
              <a:rPr lang="en-US" altLang="zh-CN" sz="2000" dirty="0" smtClean="0"/>
              <a:t>DPM is a CNN?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一个卷积层、一个</a:t>
            </a:r>
            <a:r>
              <a:rPr lang="en-US" altLang="zh-CN" sz="2000" dirty="0" smtClean="0"/>
              <a:t>MLP</a:t>
            </a:r>
            <a:r>
              <a:rPr lang="zh-CN" altLang="en-US" sz="2000" dirty="0" smtClean="0"/>
              <a:t>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Root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head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arm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leg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body</a:t>
            </a:r>
            <a:r>
              <a:rPr lang="zh-CN" altLang="en-US" sz="2000" dirty="0" smtClean="0"/>
              <a:t>为卷积层滤波器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以全图为范围进行最大化规则的</a:t>
            </a:r>
            <a:r>
              <a:rPr lang="en-US" altLang="zh-CN" sz="2000" dirty="0" smtClean="0"/>
              <a:t>pooling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得到输出滤波结果、与</a:t>
            </a:r>
            <a:r>
              <a:rPr lang="en-US" altLang="zh-CN" sz="2000" dirty="0" smtClean="0"/>
              <a:t>root</a:t>
            </a:r>
            <a:r>
              <a:rPr lang="zh-CN" altLang="en-US" sz="2000" dirty="0" smtClean="0"/>
              <a:t>结果的相对位置等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维变量（</a:t>
            </a:r>
            <a:r>
              <a:rPr lang="en-US" altLang="zh-CN" sz="2000" dirty="0" smtClean="0"/>
              <a:t>10-15</a:t>
            </a:r>
            <a:r>
              <a:rPr lang="zh-CN" altLang="en-US" sz="2000" dirty="0" smtClean="0"/>
              <a:t>维左右）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这些变量与输出层全连接训练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实际上是使用了一个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通道的卷积层，每个通道对应一个中层特征，并记录中层特征间的位置关系，最后对特征和相对位置进行</a:t>
            </a:r>
            <a:r>
              <a:rPr lang="en-US" altLang="zh-CN" sz="2000" dirty="0" smtClean="0"/>
              <a:t>MLP</a:t>
            </a:r>
            <a:r>
              <a:rPr lang="zh-CN" altLang="en-US" sz="2000" dirty="0" smtClean="0"/>
              <a:t>训练。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CAFFE </a:t>
            </a:r>
            <a:br>
              <a:rPr lang="en-US" altLang="zh-CN" dirty="0" smtClean="0"/>
            </a:br>
            <a:r>
              <a:rPr lang="en-US" altLang="zh-CN" sz="27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deep learning framework</a:t>
            </a:r>
            <a:endParaRPr lang="zh-CN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Berkeley vision and learning center</a:t>
            </a:r>
          </a:p>
          <a:p>
            <a:r>
              <a:rPr lang="en-US" altLang="zh-CN" sz="2800" dirty="0" smtClean="0"/>
              <a:t>UC Berkeley</a:t>
            </a:r>
            <a:endParaRPr lang="zh-CN" altLang="en-US" sz="2800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786058"/>
            <a:ext cx="7296148" cy="366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214950"/>
            <a:ext cx="8229600" cy="91121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http://nbviewer.ipython.org/github/BVLC/caffe/blob/master/examples/filter_visualization.ipynb</a:t>
            </a:r>
            <a:endParaRPr lang="zh-CN" altLang="en-US" dirty="0"/>
          </a:p>
        </p:txBody>
      </p:sp>
      <p:sp>
        <p:nvSpPr>
          <p:cNvPr id="1026" name="AutoShape 2" descr="data:image/png;base64,iVBORw0KGgoAAAANSUhEUgAAAlIAAAJOCAYAAAB8y+mTAAAABHNCSVQICAgIfAhkiAAAAAlwSFlzAAALEgAACxIB0t1+/AAAIABJREFUeJzsvUmwbll6HfSd9m9u997Ll01lZmWqVFUulShs2S4ZN2CBJGMKg4PAxiGHAxg4gjEOIhgyYeSJTQQaMWNAVIgJaECgMG7AgZsQ7gLbQq1VqlRVKjPfy9fce//mtAz2Wvtb+51f5fAly9fA/gbvv2//5z9nn92ds9e3vvUV8zzPli1btmzZsmXLlu2f2cr7rkC2bNmyZcuWLdv/Wy2/SGXLli1btmzZst3R8otUtmzZsmXLli3bHS2/SGXLli1btmzZst3R8otUtmzZsmXLli3bHS2/SGXLli1btmzZst3Rvi8vUj/3cz9nP/RDP2Rf/vKX7c//+T///bhEtmzZsmXLli3bvVvxWetIjeNoX/nKV+wv/+W/bO+884796I/+qH3zm9+0r371q5/lZbJly5YtW7Zs2e7dPnNE6ud//uftS1/6kv3AD/yANU1jP/VTP2U/+7M/+1lfJlu2bNmyZcuW7d7tM3+R+s53vmOf//zn4//fffdd+853vvNZXyZbtmzZsmXLlu3erf6sT1gUxT/1mPbiwvqbm8/60tmyZcuWLVu2bJ+5nT3e2s0ntye/+8xfpN555x374IMP4v8/+OADe/fdd5Nj+psba84vrL04N7PwYrW5ujIzs0koW0WJl7JTLK7KX9iKqgq/rf3AqZxwDgHd6gLH2+K8c2HL42Gl+bXGYQjHjaP/djiGMjlfxeNsMvlxOB8uUUsFhvinnHeW38L4olpOsxy3bCB/ofVzxPbEdafJv5umcN1h8LLjgWW938KIdpWbnYz36m1XlaGR67qx3cd7276xiXVqVz7sVqsmHI/+XK1W8bumCcet1q2UhePbulmUVdJ3Qx/qtNvtYtnL64OZmV3f+mQ4Hgd8HnF9r1tR4R6rWGRzEe5/ljIrQzvJkLSmDedpZIZxbE3TIPVEPTq09dz5aXHCufAxUc7hXicvshljYZ68UkURLlyV8lvUr2287VjngkuBD0Qbh/Bld/T6dv2IMhm7uIdpmqx/drTm4crYPeu1N0C9Cudrtl5WluE8BT55TTOzecRxcl8z5mIhYzcO//nEJk42dnFGyLxiO3JsjoPMP8yTqtJOxHfSriPH/SydwuuOMjc7jJ3Jz8d5t5I2aTdhvG/OQiNuL338b8/XZvZKu6I/dT5zLtTnGzku/Ob8wsvaszWq6XXf7cL8uL0Nc+fZR8/id598/Dx8fve57b+9s817WysPGKelt/XE9Wnweg4Y47M6QnhZGXcz1phq5rjz7yqs9XVTSVn4LCtZ66pwjVK6rvRF3o9Dh3ajrpMtfotzePPb6jxcrNn49Vdn4e/tmc8rX0f8WhOuoWvsgHm0v/aym5dhLZoO4be3z/fxu/nIeaLjP5RJ88exO0vbTRXnmh/HdbeUH5+9dmZmZpdvXsWy57/2ib3/9ffj2tH3/kzgGJ5lrL/EuvvkVz+NZTXXGKkn5z/rFu4jVHCeCjkundvbjf9/sw7HV3JMVYb6VbWsNTXbxNcztmPXe3uOUzjf9ZOj3TwNz4xq1dp3/9En9tvZZ/4i9fWvf91+5Vd+xb71rW/Z22+/bT/zMz9j3/zmNxfHrS4v7fzttz7ry2fLli1btmzZsv0/sovHG7t4HDYdzcXZP98Xqbqu7ad/+qftj/7RP2rjONqf/bN/NkfsZcuWLVu2bNn+P2mf+YuUmdk3vvEN+8Y3vvE9j1ldXiSuMMLtiZeK8LgWAvYrBB8kfKngX3RtCYxJ94GfNsFCl9d65fxm7rIqBUYfcB519034TSneOda5oGuhEDjZlrAr22c+6cbQegIKlTLWWRFR93IUr3y620kh1BrQ9iSw94wKTiYuqBPdNMFVMI6VVZsKLkHA4YW6L8OP2pawuEPGBa5VdnI8YNfS1I2FsaPuxmlOPrVO2p595zBvuFe/VhE9AdpO0RcWrUTbpfTA8J9J2xjjZBRXFWHxccTYEPdkQf/hvLyvxI2F7+dZ27Vc1LOFO6huZNwBPu8PaIfefwDvdPw0M+uOcEF69xuHR1mWVm0aK4rSyuLEeI4D2st4H/Gqs7rWC709/I1+nXXp6nF+LykxJ6Zk7bCFzQXdp/hd7ddnv+okKjBM50qOo2ujEBck6yk+WHoqC51PcIcce2/kHu6b421o5Jc3h/jdo8ehLueXfv3NJvx2vXUf1AYuve3Ds1i2PduamdlqLe7zdbihTtzNZQuqBO772Hlnn/U7HH9uq6q29etr63fhfvYvvZ7z4cQ8aUKdB3GjFLG/pY2LdH1qapkv8RilgIS/a+k7ltF1ZGZWYt4pj5dLgdI3uD5M6JtK+xWHVeKzb+A+KtW3jzVO6Q4lx5q69uDu7bVNOO4xdkqZRGNB96D0FykD2tgV55XcP9tE6knXXi3u/noVzte0Xvba+69Zs2qsxphoGh9Dw7ikhbSHMGaalY/Jucf1a70+6ibPwrJcugC53E9YJ3uZV/QKtuLGKyK1R8cVn3F+2uj6lWvFZ4e0Uylr5im7N2Xz1eXlfV062z9nq7ffl/f1bP8CWrXJff3/F1u/vr7vKmT752QP331431X4F9rubdWby9L0NXAelm/fkbxWKfqA72T3XeB1Vd8ZeeZR33T53ohdeBJhSJQo2f3yh0LiBDuyFmL7CmTUbudoSiRoK3LAHQF+OunOnIVy+KiQXazUq5UzK4ox+SqxYvlGzt1yJe06jtzByb1idNST7yq4wy4EOYroh7yXFxElU1Z2sKFXVj7e/jucTyGMI8n5eg/oa0FOeraFoAQT+njodadJ8rTvsJ08TwRDdlURkfAqkeRayE53xMirZQfH/tEdEXe4AojFdq8i+CTnwIGFTNM5DppTKK305xzQgVXtD7tmg11i4/05gjze4BpdJ2gd+qkTRHDsiuRe5FbToX6inWoMqCrFjsNvB+7CZf7PRKSk7BSsVBImEgL8yPVEyeZF8mkmO9KSbSfrCom4gojMVfheqhkRjFK7jlxzIeVPLQnYMndxuekgKNUeyOW+x//lWkCuus43ohcPQh+vLhwl2KBse3Hhx10FdKp0rrk1dRgLtZDsud71YxhD+50Q4bfhxxdyD/t1qCcDR8zMXj4FciVr4gzieTlq8ADnn1++IrI0cwzJdyURFJlEBF8VQcAJZYmzMiJLlZQxUEMQwRFE5Qpto+T0+EiSc5TLMcl1sizlXnFcKWgWg5KGUZ8dOJ5dIqRrPhPLZLWnh0PqecIjw3bV5x6RuGLl9bx4EEjmjx74GNtsQ9/OxXJd4z20EkRxBIrabKUCXGsEEuLUnpOoAJSdCqLCb9VLxNW8lLW7RJvNOp+BWBX6nMBvKgneYCBXIfNe/z5lOddetmzZsmXLli3bHS2/SGXLli1btmzZst3R7s+1Z0VKhCZkp1IsOEAJwywrTr0CqiuM5Oli6UaIdUjI2YBd9ZjoR1QtHmpcOBRL+PYKulhmZj20pY63TsCM2h/FksRIHZeEX0d4Um5rJIlc4NFIkE5clfgQBHwq+NslFH2SiEcSZ+OwNyHrXqB94rMKY8f+kcqXEbJVsifcIvjBqCRKQLBHcY/QzTWIa7EiiXyQ9sR5R9UMOuHSLAq4D0/oWLUrtJdo1hhcuqMQ5tmPyVCrTkDLhS2OYzsVdG1pZ7OfNGCBjZgEIJSvHmYtdKw2F1IGvZtiVld1KOt5felDjuGuE/cUbkddbHS3VEL25RgvqyUkPsp8dlI470/cmNBdS7Z7JKfr8KOOll7kFRK5mRNUG9EgI/GV3hMljFeRFKt9wt+pewjjr9FxOi2OmzFPC3Xtom1PcOztCAJyNXp9D7eYf8XLWDbV4bjL0dcfCpjVZ+KyAIm4Fl02Xixxnx+4duJ4cfustiCgy/yvIy3Byy7rQGzfPXU3+u0nYS0sVBeMpGx1waLdyTKodE1iYImM4QZjTInVJzjETjyX38alU11VdHdxDosbe2BghxCrG/h01WUd21MGYKRUyLW4xjWyxnTUOaLbMVlDUHZCHy0xrufqMWO7yoQiLaXdbmNZu0LIf+vjZL1Z477C/0dZf7ronvdrVRhr662vp1NHd+fStZY8dqktpVp5RfqH0iNI2ThIUMSIe23kXvkYrxOqCPX2vP2bFvejbuETz0y1jEhly5YtW7Zs2bLd0e4NkaqryiZFH4j0CNk5hpomauN8S1cC6pT+wMwiiTXZur5CXksgBO50FK2grILsIEhOE2ZpDPUu/I14jV1cWzjZd3cIrNEphtzreQnXSBgs1Za1zgzNVZTiRFqeKRJ19Ti86cera7gwkQ4lsYNELSTOmbczOGN1Gr5HqG+ym8KOqBDUoSKhOpjudEqcd5At/OEQdrWKHK4Mys5CbObubxY5A+4qzs59515DgXjEcWvZhbUb3I+o7nJ8Kl9+Qv0m3VXxb9nJUDW7kLETxZjR75Ps9MuRv/X2IsI2JuHiAZ1TZeeLK6hjPzh6PWtcf/TdJ1G6EcjccfA+PB5YJyWA45rJrhoEYA2rPpGVgH2io5Vfx5DvZA6Tga+h4YTwFH3l/CsWxyXSJSCbakj2QFX+k1IrXGuWc3LSDASM1pa1qwA6pYhozbGt6u1Es06sRTXGYrGXrfHIcHnv13He4l4kAOJE8MqAazVKtsX5Rtn+E+GbcPyg998CVVgvESkBmqytuav3tu6x3h+e+LpfUc5E1nier+J4nSQ0v/HVK5bh70rlZBiAoerYcTgt+zghu7MuDBiQtqnR2Z08u/oOaLqiGpGUfUJFPxmTmDsiCdACzek7egT8O2YU0Pl3KspoTvDpYGxjJc8ze0QrcgYroKgalNIAuaKERauINI7vdv78W6Hf1xKA0Jcn5nOsu97EEmGOMiYYk5PcX4Vn9jR6neKSpe3EsSbwr3sJpAxVVs9FkrbihGVEKlu2bNmyZcuW7Y6WX6SyZcuWLVu2bNnuaPdHNp+nlMB1wo1FCDQFKQs9PDkuOf/EBKFetiSMKTm0Qr3mxbcrgf2I+lZCNm5JdhS15QnJZ1WBdwXF4AHYoSZIZRLWMREZWhKQxSkgf1EfR/1N/E7g/omQOTVGlkRI1eypQbqr116nc2gl9QKjdrsAc2siS7pWJtGMcRVhMWp6MYhAvqLGU3IPgFgrSYZKt3DVKj4PWDzRB1nuGy7Ls/QaCsVzDInLrIc+U6XdFJnSkgwTrp1C2olq2Er2nqlHxrHT62iHxkyhrhD8ITpmJVWJWyHAX4UDm3NxQeP+xQNt1xU1yADPq4x59A5JnXgPUkbCrNVLyFybnE2RxITEa5zQjOH8r9ztEF3bqhlT+C9eqXoy56uGLhtlqnI9Wa4rnAvqbiyje8wbcY76NOJaYPJpcdlE/Tj1GJTUwBMXMFw5FRPU6iIGwu7ZmbcJExlXrQRbDMs5WR3C93vJSsB23N+6WNVxF4jsh10Y60PnSb5nCy7FVrpkOEEBGPF9X3mwzeYKrv1OAhp2SPgtA6WkS49BLJq0my4mZSIb6Q5L13Li4mI/JnpDqK/8li5NBko0jdSNQTGiTt+jY7dCAYh6d7rGx4AqCd7oGXgk7n6041BQi1DPyzZZBtEk2T6wJpXD8tlVSnLlAsr26j6kizLJSgA3c03F8CRjA55nos/KgIZGyeZIgp0kI47P3RNZGdSlzLkz8l6V2oNzJXpfJNYvNSiVKUStRM1LHoMs6oRtbt/LMiKVLVu2bNmyZct2R7s3RKqylJzL3HSqOuox/LYoS6iZ8fvljlRJZPF0kViq5wWJVBXTierorpK7LyEWxk2v5nrjxj7Jk8bd9Jz838wJjrVsiSMRNoHkGP55gpwnv42brySvFHNIFYtrebi6F7Xr8B9Vfd1eIqxa3tapIn177WhGB1XyQULnRxCpx6MoZRep/MFJ4qSgZAOVnSvfaTOcXQnoNXaTutOoqqVMAwmFRAYUQbw9hp34DvnFzCzm65qT3FCQEJi9TjGsvC4WZSYolf/N3FCy++SYUHVkyD6cyU6PUMdrrzmJfmyemplZu/XfrrHrf2l+P6+v3jczs+++fMKT+fVP5DCMl5R2LSqGdQtKFkPSJf/kRFKwjkkcT9Vnma4T6qK7yjEqYSuxfEkUZz/WKl0RiaU+TmuQYrn+KCDs59OdPuopav8ckxo8Q3QukWkBiqjEYua4K9cK3ZEoj3tVVJeI7JkQhiFxoDz9AYjJ8SA5MUHK3d06Uf0ItenDjaNOx+OL8NkFlKqf/fiIagj6ssY6YYLSUCFfkduaUhyap5GZIgSlIhJJEnGSxYJ9qMT+7/FXisjHi0bj2pL4Khj4ERF8R3AakKfLjbd/HZErzWyAekg7cXiMIp3A3JVHWSePx1TtPA0YWpKeT8mqWMzruVT7TsYpAnX0xxUDgARhrGuu+0svCeXja80KARL7euPrFFX5x8HXSX+OLfNUJsZn1+kHRPhI1imiyRqVFSNlYhHzCUoXW0uSvSChJ6+7uFq2bNmyZcuWLVu2f2bLL1LZsmXLli1btmx3tHtz7RVVkbg4COeOAqGd1phASQJ3xpPoFfDv93AVqitspo6UnBhYsAKhdIcpZOtHCAGcWixCihxHurtIRNeaheObWhKEtoG9t9s7YZPkRb061b4TtVdA30qKLOAiimKyAnHTBabodL0KFVyfO4twew7IVtx9JHlvzv1aNzfQjLl2t0AHaLevhJS9Z9ZWkij9+hP9o6f6Wmw6oSNEN5+253rTLs9HBfyS5HjRjIF7RtVx49fixYtSUMlIAVRdqGuJY0xJsXQBAU4XwjzdsjokNxso8QrZuIG2zuOHV7FsRYL2hZ9vBfx69/EHfo0DScZwWSVkcxKwl27sSly7dbXU4jmlBVPTba/kbWq1MIuBuux4vGY7OOXHmLwHaAyoULI5v01cAMUra4K6B6MUvyZt7nCYaDHRPam0BJ6nVt8W3NiyUDWrE66SgVphdO2J3h5+u7qSROI13cJ+3h5BC3vR9jkeoBUmrr2bm+Dm3V+/8GsgAKFC8MJQ+jkGC+OlWIqjR5K4mZOnax0Alxgn0v8N5v386YlMAVQCL9Ttc2KtjV0oQRye+dbrzgTliVYgMyr4hB6NcxJBLKXf7ArzbnUhLnNkEShLv4cBfXb6Wktl9V4Sg1NLLmphqRJ3qST7WPrqrcZxrUEcdOkNe3F3giJQSfRAHTtN2pjPEdyrks2ps1WemFeq4t7CjXYQCXQnzcsaOzDwyc/XxXkHl+Wo5HTcv061ht/LmhCDBvxaVRXqpBktfE3283XzqXZ3y4hUtmzZsmXLli3bHe3eEKmxNCs0Nnrmbk0svuEK2fgE+sAd5iToC3OGlYlSN99cl+S0kuGS+hpKsrm8QQ94E+9FnTuiU0kI55JQzuvGt/lJSZRAi/zqcYd7cekkYpJHD3vJK4S8f0V5grCX7NwZ/h2u241C2MZXrexMKuSa22xE6gFK4FvJ4RVlEiRMuG4Dinatufb2+I3kKRzG46tFfi2E0I5dAkmYmVkv7dqiHcdJiLWxPSVMliHBte7wSN4PFZgUplsCKDbjWsr17yCJMJojh2XcsvuBDVCqUhXYycZlXi9VDMdxrSAdq4uwg9rIPRA5rAUl/V1f+t1mZvbp4bux7KOXz83M7PX1o1j2BOjE0JGIqjtoIFJK2KfUhEwTDjvu7sKNULpCdppEiTWiAf1UFikKYGZRkmRSxWrOyT7ZfvOiizLdpcd+nEQSA+0YLyH93x+B3AzL60+S/3ECIlhKrr1yImFXyjieVkIAXp1S4AYBfSYRXtCaer28VkHpFJ9Eh0Mgjw+CZvWHcJ79C5E6uL4xM7Ou97lTrXD9GuerhRzcABlQbwIA67X52lEA1Vqt/fokzU8S/l/vcJ699DvaNqKJieo6ScdL+ZM5yatJRFrQH1SlF0kC/naSfIZUhV9vME5lrhGtWNeOUm0gDTCVIlMCJLw/ysKG58hK0PwJZP9K81/iuRSHuAYRDB3uT05LD4Oir1zX5LiSJH6Zft3AAChdgLc4n6ydBIenEwR4o9q4F/aQ/1CUnpJA8yRjgsi1PLttZFkSFRDOwbVe+nCGxEPCK0fARp2gxAxAEm9KRB0VYceYkMZrcq69bNmyZcuWLVu274/lF6ls2bJly5YtW7Y72r259myeXskhTBKpEtzgCtOEgadIoXQLJGTfxenkp/PiOxIgR4H26xNaHIT2O4H9ontA6jkBMlV4coywJIiI6saJuKSSXcNnK8Te1VWAXZls0szsJRRjeyUKR60sgWdjEla6UZQIPyefZmYFINBKGOgkDNLFZ2a2vQiQvgigWwWl3KkXDSC4wIbe69RCP4cepUYEPaipVLWS+JKaPdInw8BErqI2TTdape5G6L2ojhH7p1rqlBA+VtfKAGi7H3WsoS6NNAAUoJOgBKoXJ3g7VcGpT6Rqul1SbzNXr56Fxfvu4zfMzOxy433y0bMPzczsx374345lv/ndv29mZr/R/lYse/5bvx6qtD/iWqL7MqUETzN345WVli3JmTG5rwYACPH21eMqqqLLnCC0XoorbjK6DOQcr5xLS1VHiIEnehSJrQxYGDqZLxi7lew3o96dXgmXGNW1jzFeynyi50f7rowaXBp4A1cFXWziMo0k+rUcT1H8Qcb/AcRmIZvvXkKD7aWTzXsEskyDu6Xp2ltDM65QCgKDIrSMel+NJzKv4O5TFX1qcI2jamBhnbyV+czkviOCaJTageu2qWgS6qEEaOj9DfpbrH8yx0acZ9Dk0tA+imudrH8kOSsRmut5tRISc8PAHvU3gZbQuRutZNJg0aWax9BoHdYdPUdM7i1rSAyUGtUtj3GdiBDSjaUBHeFTMwVwvdOy4wB3MNbnQZ41A4j6o7jbh56ahfpMwkcSUcR7UL255fOZen+cp6Wu4VG0axk8posSA2Rq8W0yyKg4EbxQyHO3yjpS2bJly5YtW7Zs3x+7v1x7VqbqxPi7lN3vXJOcqHm1ljvNSFQvFf0In4MSC3E+SgKowjLf+tPwe4bLaqgzQojlTZvES1VxnqlKq2G1JIVzpy2v3EUkJ+sOYklYbYiqtNtYVkFt93bnu8rDMexqetklxA3GiZBTCgUfRGrhfLoMv5N6NkCi6rW8reP669rrtIXyct9/4nWiKrnsZrZnD8Odgog5JKHBJIL6Dppjoj94Rx1JmpfdZws0q+j9tw27QlCvGjtC7oiU83gEwrXbuxL4HmXd6O1UMKw9yfVkKFNV8mCV7Ig4tjhyNF/YDE0KBamITm6E173FjvmL5+/FskeP3jIzsx9+44di2e/90tfNzOwf/8O/G8v+4d/6C2Zm9jvf/7KZmf2fv/Rh/I4KCp3soIsWu1q910ieF1I061yoAvuSUE416Bq7/0nza5HYLWM4EouTfHlLqYW4i09231hjTiAX7PhC1gvmjkvydRItEkRg7FhRVSDH9yJnEb/uhZTcMPDFr8EhE/N6Sh60AqhnUes4CWWdBGUcj2F8HnY+/q9fhn7cP/Xx3KI9GyXFVww8CGW1oN/M/FBLG67qsE5sVz7/DVIIOwnA4PA4CAG72qDt5KcdCNi2w3rdL1GVUQnLMTecNiLWH41TAZo0JvlUR62amZk1MXcnVMzluULkQtF/yqSYjB12XiJJw+eJorSUXxEF/hKIZYOxMe69D4nIpDlhEWyigRrM3apBKehHJVtTpaWXQAUGIR1677sZausTsgLUkjKCiPQkQVnziTnp+Sw1UCw93swJ5bPOU/SdS6jIeRmAIGsnvS1p9pBws+3KAwWYoaNWaXNec9KclBmRypYtW7Zs2bJl+75YfpHKli1btmzZsmW7o90f2bwfTCmbUYdU0Fl6DFSxVlWWaRPxSU3QeEKdlFoVFfVsxI0UXYUJsZI6Jno1wM2DQ32EqivVRwIsOCo8atSHgRbJRlwBNYjFhbidmPhVbmIuCEV6112UIEUKKZtuPiYPNjM7wM3Y96yP3D8TdQo3cL8LBz545Odlk9Tibqjr4L7ZCLRfQg34jdf9fGwKTULLOhdF+O1RYH8Syw/uiYg6P0PnhSNuaBANpAruiV7kUXbw964E769JyoyQvffrfoDGjmrxxESiAs9HHRslMaJ/pO+IvKureI5QNeB8hefLJRTOWIj1VgjI6P/16kEs+wNf/FfDdzvpUJBYf9fv+WOx6D8Gyfdv/O2/ZmZmH18+j989uV4qmw/lEffsp2U99f6jGy9xQYBYLWNntQWhmc0wKZwPIrBKzJwg+1JvaFZea3TLicuAARUy7uNI4HVrpQcs3YMkwqobg/N57pdUgbETFxRcNfVK1zCsSXW5KIs0B9UYQl+r7k1U0RZtpwGu75uXvv4cn2JN2KveHlxL4qqne51yV3qvBcb1du3adg/Ogy7ZZusukxIu4FXjrt3n0zMzM9tXQizGGidT12qsDwMzAYjbkW2sLmBOp8K0nUI9VSuviG7BRBgulIlXbg9ttc1ZuB9hUUQ3n2phkdCtpHT2v+rCTewznf9GV5lfo8fSARmxSEkJN8FMDFqnIvnOzGyGq7BV1x76WGkZTEKsmQo8KEMfnuFjZLCPciDw5TCKAj4DVZKoDFJwJACAa2uxXE+VllMjomKMLlUlkS+DUuj6nYTE3kKVfS0q5qvVkoDP5+5RngV9cr9Ly4hUtmzZsmXLli3bHe3eEKmyKBIiWNx1a1inf7v4a1bCWvxuuSPUEE6+6cY8PUpijztcDVfFDrpYvpmnoZbhfEpA5G5Wd9jTQDkFEKFVagEhzqXsVolEKTm5AslPiXgF3vQbCZM/K0IoctP4LqHGtq8HSnU4usJxvH3ZQtzehB3s7a3vtM4uww5vM/rukwhLLWq/3Dmfn3n+t8ePDfW88eu+ErrcbgT9AWF+nK9jGQm1qmLMndAkoeskRXZyP3vc5ErCrxmVUAARmI/eJyTF9xqai/oqIhhlJARV4A4qkV8ASqK5xghicqerCtdxRyjE6glj8sGZq5PvkYcLafg3AAAgAElEQVTqzc1bsezwcUDsPvjwN2LZi0+Cynm78R3Zj/8Hf87MzL72tX/NzMz+q7/4n/m10IedBBs8eRmCB3QHFqeuzJ2pXN5rAeV7KtabuZwDibKaG5IbV82r5deU3feJbAen8u/F3HW6TkTtBN7D0uYT/0uvn36aCbCdbsnxsSQKq0XUI2Z7UPiPHzKGiCZL2x2O4e+DyB9QDb6QMHnm/5xk7ZiIBOL41hQtCH13uX0Yy167ChN7cyaINPp6s7qIZQPOu7t+6vezQvBGK2tnRGljxEL8jn/VCQEc8gNC2K6AdK4EpetvQ6cUnYbO81PGBNaH3W2o2/pKZB0o9SHzmgElOiYYxJCSqCHTIkgLEZlEuQa/oUqGLGsROVLHDIeYDn/mlaukX5mBomol2AMoTZIUsaAUjo+dDnIeLTwmpc4rIPxdtyTFJzI147JN2KNJUE5JlMyP6oDsRk+ASq0AfVSUsMGzaLWR5xQWlLb1svUaCK/OMdRPHxPDoMrvS8uIVLZs2bJly5Yt2x3t/nLtDUPyZsqQzCnhPjDUWnPIxRj+WFbE4/38zLWU6JEVFJPD27Ls4LhznkWkkq754kTm5znhY0F8TZCjKRI7VDoB54Pvtdv5vdZFeJtfrTTUeLmrjvWVv3lZFUnjEYpmtahAxdx4Epp+QH2HTkI+sSN99sx5Fuvz8JuLS9n9na15F3517Fw3wgO7ugzolKJu+/0ed4hdmGwDIqfkoKHBx+T4cN9ABAVNYq6nUuUv0J6d5A5bAwkk+jMk3Afcj4aGU9SuXob/aqq5uDtVfhO1N2VMkK4Vh5huK5kvcNRdXejjC5GauECysytz9O8f/cP/w8zMjjtH/zao4L57Gcv+yn/7X5qZ2e//4/+JmZn9qT/95+J3f/Gn/wszM5sE/Xp2+5Q3LfeK+5J5ynxlOnIpJrkRRMxDkbnj1PmyxIdOoT/kuSinIx4n5xj5vea/BF+riqK+goPjHlWQl6SqROgzZp+XsRPBRN3pgt+jYr4ME9e8o9x0c/3T5GgRktIcZvhU8V8MrEk4Wiwrp3bx20Rflin2sBSUwv26fC3w8M43PiY264BOXV04R488uKr0sdZhbdmd+/x7fgicvMYpV9bvIRNz+O2lLsiBMnMk8uxCELEzcl8cTTo8AB/pmZ9vfx3WExWTpLBmiWGqyExBpFkRGcCPnZwjjiNFidCfg+bzJJqqiBgQGXKfas2ht6VcyylUR6U+IGuxFuQM634hyLmDfuqJCR+Dhv/HMYBnSKXPZKK0trA01yyRUxXfJOzsv6HXZRQ0MYKUzImanJdf6vEQOhX0aQVuVCNc4k27tleN7wUquq3z7ZRlRCpbtmzZsmXLlu2Oll+ksmXLli1btmzZ7mj3RzafUhxwpgK1uscYfVwqZAoYU+WeoSw9JkR1qsgq3E/8MHxWAmcS2i+V2M3vy6V7JuGk414GkzxxOGAsFYIMzT2gHqW44o77UHbTepfU+DvJ4TQAqhQ30hjhfm1Tku3FBcAcSsaQfw3XD79tJNfagFDX461D8bfPQz8dHsq1Xgvn6Y7issBpGlGR3V7AVVKLCwJ+BLpFylKUsGNOQA/Jp/tG8991dI+ofwLQrvb/Ciju5kzcAg0IqGxCIZFOAwnQfnwF2FdzWFVos7rxdppjmPoS2lZlZfdL41Ni/Rm8sF5d+jmG0BaThHV/9XO/28zMXnzoquT982vUSYiVbfCf9ELU7+H6+YW/9E0zM/v6n/nP43c//mMhT99f+rt/PZY1m9CISQ5Bqn2XEiaPtpvE396C0Nqu5Lc1QvdRp7ZVlwE+E1cIXXFSRJdZMimxTqi7mcfpNIErcRlULW7J6VSpSA1gDBfCjmWwSTMIsZnK4zLEJ7qyK3XVYd5TpkXdSDPDz/0czAAwdnIc3NzzUZZ45vo0JwVzQRs87sTqhuN+KauwgqzJ5tJJ5A8fvxbKVuImQTeOMk+PXXABnm/c3Xy4QDuJAnoBd/81Mgqs9tJgsSpCLIbMf3Xh9WzPQ11aDfXvQtnmTO4Hyu/X15L/Dv4u5v3U/KukW2j+xX0f6ltpYEVFt5y3P6VrGgk2GLkWS1lZc+3GuUTCoIqZEIQWUjGwRcYa/qyERkGJjUmpCnRViluekgGjaFIwu4UHgHh7UYnchBbB4JFExZwuO1Hgn0Fpocs0nPuEu5vSKaQUjEqBwXguRaYHruWtSB1suU7P/tsG66MGL01Ys9c6do9Z/iBbtmzZsmXLlu37YvcnyDl3CWM0vswL0sQ37PlEnptEkI0Ij37P7PMiksnrUUyylPMWcziuFiJeBCcEVaCYZBKSTOBK0QyQkftedzokpeIY2VUOfKm+cYLfbbF8q7c2HFgpEY/EZ80Jxu2M5qliDqOB0gyC1hFpUUkKCOdprr09iKC3t76r3SPE+qJ2YicJe8Xku9Szdfh71B0Zdr1HZK6vRNSuOnSoR5LsDL/T/sf5L/z6JdChVnZkW+xEW0H4ihYo0UAEQ8Ti0D7aT0SsVBKjrBlWK9dnAIJyx6P4nxCgGYDAHZciKBh3w+y79cdtIPlOL70N3/odYaf/7V//pVjGnHwrQRh3h1szMzs793pugVI9ffGxmZl99Lf+p/jdn/wT/6mZmX347X8Uyz7sXphZmpstzjW52ZF5tWRQrrahLpXusCl7gMPmUonVEF8VcuqpHF4W829KEeumxxkFOXXegyhLwrag34TE5xMk9kSQNAqyShmQg0kDQAYQhWVOzhQJlUFWVmmdikQmJrSPIiJDnLsa1s/caH55VjohwKOlRgmooWTLhJD3SdbktgmE7oszR0mvrsL42258rndY0PS8m80ex5152QGIxCwE4DfCuevhUzMzuz66+C6DEQS4tHVEn/wcLfJ/UgbAzOwS434QkeJ6C5mGC//tAbIHXMNUQHZAEEs1O9I7Y3wmdOSJx0teQaBTlSAinuPTfz0gGImipoUICPMchVytYl5RGZQUn0zy6kWBWX3GMZ+gyung8wTMQimSIlnDGewjiDy8GaUGagDZqyX/5AgpDiXbHzFndN7F2B0WyfUNa7cGjxGJX4mH5+x8i09fE2OOX1l3KFKqGhNN9b0xp4xIZcuWLVu2bNmy3dHyi1S2bNmyZcuWLdsd7d5ce9MwJLoXEZiXfF2RPC6wmqsoCxQefyvHxTKH+wjPlcBd61a0Q0hiF9InuaPlCcK66ogQ5qwSLxrP55DxQMIe/n+Qc0x7KHHf+vVvQAoVL55tN+H6a8lrVVUBUi2F2BgJgArZR5cePhN9IvpW5L7QFQr77vfBzXT90uH2Z88CefRs6zpGVLaehQBZocorIQD2Y4DlO7g0E8Vy/K3u0W6Ca1OUeLfnoUXPNssAhO25t0m7RTt500VF3yKq3i+V5RNpJ0DAlSqWw42mRHnwVK1Scano2hNtnwJ5AuHGq2u9GHI+jZKvEf3z7hs/EstuPgrutlbzH+ImVR2YbqFCGoC5Ax9dBHXq3/rg1+N3F+//ipmZ/eRP/plY9rd/JmhLDZW7cdg+N+IyovaPukBr+GPUtReHFvWMpLHpZh4H9a0y2EBoAWiTMsk2QL+YlOE3q7XXPeYOiy4IDSyBK0yV6GNevyXdQB2JFd2NmjsQXvtqKBdlbSvuPurdUUdMrlDAjaJaPPQ9FxI8wmCbqtE1AWc6kWNUyc70RlY93bMSbIFJTBdfqHsY99utl1E9nC57M7M1cnHWquMT+0I04ODufPR6GJPT8Vn87vrDoEul6yrXqWajgTrINbeVOYnAl/bCx38N1+L+1utJvSWyQtTtxKmT6A3ia6UscM2ckjUWQQmabaOia0ncbaBUcExWQphn7FBRqruV2lJST65Jsv7GHHpJnBe1ncS1howSSp9hG9NVqC57uvY0r2TUR1PNKLpAewlKiZkiZO1CAFB/QiuLCvTqdozK8lJG1+b5hbuR6XpeyfirG+Z69d9SN6yUNmnqpNEWlhGpbNmyZcuWLVu2O9r9kc2n2bOrmzkRUvOa8S094Uby3U+VZckA1V0qd8RyCewiSMRN9ILxFtwIOZG7ikpRmoKKvarAvAyenpHCWyUWBgvbma4gmU52MEA4+r3szBDCXEho7oQQ5+7gZZRJKAWlYU4mlYRgPC2zn2v+IBKgC6lvCVilELI9SX4vbm79Wk+emJnZGw9f90tNlB8QdVzc7yw5sYiicQd9PDqJve8D0pVkdcf1NUz+7MEZruk7nc1ZqHuzkXyGG7SxIjwYXMydN6g6NbPPq7IwkRbZEZOoWMoutag2OE7yWoGMrwEQYxXq0pfYrSqJEu11PjuCssFuaiX5sqKchmhiNFH2wM9H4uU8LAMwiPoWtZ/j27/4t83M7Ef+0J+OZV/5Kz9oZma/3Em+NCAIjchf9FXo9yR4g4iZyhnEXTJJ5zL+iZzoGD6RV68oTyxjzBcmZNc1dqRvvP6a1Cn89snH4X5ublyJO5JdE6RruSMmYqO7b27hSwnoiFIcSiwn6ia733pKCbCzZlYgYp9skEn2FwQBO+jVVtA05B8bZZweIG2iU7xHeDqRkLOtE8vrljnMFJEkWiA14nhKSPFYYytHhDYNAlB0LaTKPUjhFw/8+HIfZBf6nRDQB8o6+L1umGtOgk1aoPiVPBRa5GIral8TqlVYgwastbMgLaylyjpUkHNp1SNQEJFRrILEflljmL3h3NuzwW9WR+ZwldD8qDQg6A9up0zUxvmHIux8xmpPAeE9Lp+7nVwj5ufD3C1Uagjzvz+IhAdU0QsNKItBFksF+F6nOPux1nvE8yRmB9DMIrwTb+vNWUAiN1tpVyCSKvHDeZJkWSESvF+i3r+dZUQqW7Zs2bJly5btjpZfpLJly5YtW7Zs2e5o96dsPk8JYh+RukrcI9Ri0eTCdA8luheA50RZldoaSgov59RVIAiz1YBYG3GPlYD9alsSzVKifHCHKPxHaLcQuDW6OaJKrEOMJIw34jLc70LZUWDXESTXQbRFZriFVMeKhF4lG5I0T9Kpkp7p0ZuVnAz4OnUt0LXoLrgXLwLZ+eNPn8Sy119/Mxw+iYoyPEorgVuZaHkEoVzP2/cn9ESgsXN+JVpI6xb3J2TTNRKUigtsrqnsLmTb2GZFcn4z1RgRiBfjadAghqi7IomMZ7b/copVQhQl3ExX3Sjtxetv5b7WSDT9cONZXncfBRXzTULAhWtFFIipHqzjlC6aDppda3EtNkiq/UJ0pP74N/5DMzP7r3/2L8SyPeZRIcltOe7WogvW1kz4upxPkQctqsd9Rz0lcaPzD9Vsoo6TFqL9G9GRubwKbqHtmY+/cxCkL7ZhPD156mP4kyeB5Nzr+oOqJ96RKHKj2mZLbZ84x9zbbdOKxGZfjMYKQSbxh348p/Ms+kRsH3VZMRjl/NLnydiHsTPs/bfXTXCR3b7wcReTO6NKmllhuw1udA3AIYl60CwKTPwqSdAP0IMqxLW7hvZTrwEIeCy1D9F3ByHCvwAtoXcp9qlDIlvxD3HetStNkA26hayT1C0jOdvMrNmFOu12wd03ShAHKRDJGEbHKmHck2WrGwuf0nYNg1c04Tfav0QfnlVLKoQOQLrD1d3FdbUXRe4ezwzVsYtuMVmTqAelfUzP8wS9L3XZTT3XcHFZM1OI0C16PEeKJKCJbmGhr7BOyTKR6lfpM5nPs3OZ11toRam2GAMQCulragAmpHg0j9ICeqVDnLCMSGXLli1btmzZst3R7k/+YCoiwdhMUo0pSlLE1+VYFlW2e3/TjMK7SU4kvMHWunVNPqxqRAkVO6JWVZeBYBSy0+NOs9Iw6Rjq7JcaUfdqEsVcoG0NEKyyEtVbbP8mkV8gEnIQEh93cMqv3QHF6XZLEuFKdlMkEg8T0S9/Mx+AhDTmO2NyoutEbZqv64IcgPj+wdOPYtkbrwUphKPmv4tkaNlhWtixdn2He5WdJkiWGn7coC82Euq8wk6zETSTxMtayNPdHHbEMpxieqhIxBSkMZJ9hRwcOZyygxoxjWRDFsNldUyQvF4K6sU8WXXD/Foy/hAOsRFy/lkRdl0PV4/9+kUgSs8aVoyw71nIpi3Qoec7DxSYoV7NMf7suYear9/4ATMze/JP/kEs+4M/8R+Zmdl/93P/TSz7LaCJhXnfEQlar2RHGLnbgjBFMm4aCGFmNvVUFpdGnJch3BGJUpAA93q2dUTm/DKgKUqUXmOXerYhEdnPsUPo/vMn3iacVwn1FDviWeVXIjqlaAZKVFn8iOAVUcmYsGOO+dKk/6codaBke+QplN33qg79fynI5aYJc3IQ5P76kzAWvl06Ejcg/HsDkncrO/2rCxDPZRIRHVf0qcfft7c+1nb4u++9rIw5KeV8QIw4d6+uPK/f8Rr33Xm+vhGI1LjzOTkMRDA0JxtQQgkzYlDOthLvQM3Ai/B52DtadzgElGqSNixPKOsTTlH0i8hJW3t7VhMDFXyMt7w+A5skOSPR9KoQdwrarhWpC0qG7I9Oon/xHAR9cRIcse6u1z5P+DBOMgpgbWHbTeoRmRkcIM9frI+tyKQwiKCQABQG6GgGCKr2Tyrdw+c5JWmktS9R9+2Zt9PFFfLqSZpGeidU7b3ChNfAN5LdZ0Gkpinp3YVlRCpbtmzZsmXLlu2Oll+ksmXLli1btmzZ7mj3RzYvRvUORThNFVsJ6auycISUVR0WTLhJtWWodlqI+wynrqkcLGgdvytFnpzus0TZmvowJwizSmKjCyqBR6NrMdzDkJAIQWLuRDMJUPSjS9dxoT6QQuEXOPHuxl0rz18E6HsvcHcN/SrCzkqfi+R40UchYVkl28uGquiacTl8HA+u7XKLpKWttAn1oCbpE8ood1BM73qF55H4UvyYNVx6640oFuPrplFtJ/SxqNdbx+SymsgT7c7Er0IEpmZUKe5eKlpPg5f1JNmKsvrQUwFYCOhw6ZXqgiwJN8MVKZB9ib44u3TF6C+MXwnXvBYlZo51ceMalbcFkn5xG8bEw0dvxbLrZ8EtuMKYaFcOxb+8DUljX3/dx9/LXwtuvn/zR/6NWPYzf++vmpnZrbpgC7pbvUqRky3HMWikB1G4E1LnjLHWKhGWhHYlu45LUnpRhvY5u3C1/YtNcAGsZUxSP2xFPSGZVw+eB7fYTe1upO5AsqsknsV41nESCdtKNqZmmspoTUsdGy44BdT5NWk31x91LTUoayt3z1xcBa2sBxfed5v6Asf7GOvOQt03Z/7bpy+Cm291Hs579eCRXwvHqWYaMyb0e3cj3dyGv188u45lz56H8XQcfJ3YrkIbK3ugwZjouF6Ie/oM834vrqj+ABL1tfusGsyPYu26YOdVGAtTKcRmzN1W1g6u9xXmUCUq9mXH7BCqMcQf+j1El55SBeDGq1VvkNk2JNtAi7/j+qPrVRyfSbSDmaXkaGr2rVZ+3kePwm9vb/05YbulpuAMgvisLnio8R+wQM7i2uuh/adrYoVnzdh4/zdwPa5auVcmV9a1i97bhADOSA1onGnSauhCnZ+7C/gCf282vnby+aABIP5o8RMeQaXRhNtV/b0xp4xIZcuWLVu2bNmy3dHuj2w+z68wRrFbV0kEoiOjvv2Ht88iIYcF0zfNOaIfiWRq+MBPFemKMglSAVeZVnXY5b3E3aQyi6P8gb6lh/PEl2954yf/WN9sV9h9tY3vvohINUKirqFY3D/s5bcBafjkw09j2RFEyWIkwU5IfyDla74kkvMm5YuXJPtJPbHDKEUeed+FneDm7EEsm0uE5ErodgfUiTuiQRApT5e2lJDQcGXmTFS1aQYlKMLQAXXS++Y4GUF6rqSvGVassgpEUyYh0fdg5U9CSq8h8aBtQtK+EiULogNok6L2XTXb9Sgqzm98AarcvyC7b6AquiMlUVKHP/NKSZS6TZQYwdxRuZALkDc/eeJj6OwsXP8n/+C/F8v+h5//X8J3QorlPErkN+LoXgZqkIivORSdgC1lxh20oKTsH7nXISKNfrMMhW9FEqFZAyVAG7ZXPq8evR52tU+fu4r7MITdfCodAvRRdq3FSKK82pIUT2QjIaBjXRqx7qmswRylUySHIYMSBKUlQfvh1SMpexiOH/3+b14G4nfhQKRtLqDyj/l6ceE7fa6xoywKHdCJY6fE5hc4vxP1jwgkuT06wse4+s3Gc6Ix/pyzaZJ1/Yi51iVi9+H+e5FJePkUgSWSAaFdBTRlJbo37RrPE1nYawy8pkEexpWSuMPfhzl5UIV6KCJEBXxB+Kl2r1gSf6M5KWO2BdQzyaFXEelWIjY/l0rc84msHOcXjtIMGJO7naNUzIahBHg+2gZkheiOEmyDoBBVCFgDnW0UfaYkj8q5IP/ixbmPUwZ59abSGWHMnEp2ssYzcSNBJMznyv418ywGda3rOdBUyQnJYKx+8DVWAylOWUaksmXLli1btmzZ7mj5RSpbtmzZsmXLlu2Odm+uvaJItRnqeUm6nF75NHNIc1IvWnGCgAdXwShEQXiRrG6oEyGK4YAxhdfpLsMiAWNxfSFlR2Vr1WUak+PNXHmcRFV1RdIVUlUKRdMV4a69NcqUWN1AIX2Qe6UEspI4P/3ouZmZ7W6WCSUrQMbC63TXmiRUpVC2apZs4cZanXnZvnuO84k+SUX1bncLUCGciTxnTdAZ3R1KtgVhXNXGUWd1o7BPelHKPgKenUTHaYKbc5iK5HdmZnXR4BjVAoK7L/EYI8mnwN1V4W4OL0Oggqidsy5ThNN1DEHjSFw7N09D2z0UYmc3kYAppHy68aStmSz59vpFLDu7eIQ64VwHJ4deXwf3bC3n/e53f9XMzH74i1+NZb/3C18zM7O/+ct/N5YxQKAUt6wHDai7G+M+TiJxxWGeHjUAIgabCBEWY6iUNmGyWJKezTwxbi1w/xrK4hVc5aosz3H95udcs2uag1ba0Os4XdxWdFkNou1l0Eya1LWLuvcSZFKDeF83J/a5MWmzuOXpChI31gr3+OCBJ2g+fxjcZ61oxdXQnipEx6pck+we/n8pWlwt1slGkjGPIBs//9RdoNe3Yexcv3gey3Yo24uOFDMZ9EJebmu6u7FeiHt8ohK1zr+JGTD8/m+fH3F/omL/EO7WQX+LZ4H0HfWmuF5pMmAuSZpkecC6ksREof8rHRN4uOiyT1d1pesZxsTAhN5KWeBYlwagmzeJV+DxcnneRyGBAufnDLIQt+gtXGtCs1gE5eizBo3SStL0Kkm+Hqwuwzhate7G3a6D23gtQS6kNOgaX1w8RDVAo9BgM4wPJdavkO2iWauKOaqr2SswP1Wzikr9SdmQXXvZsmXLli1btmzfF7s3RMrmVEDA0SfNtQdUJSGW9/jUvEYkBUtZJNtJWc8cUnjj1Ldq7FLGRt70SfaUVjqRQsn4PjqO/aJMdwncfbBGjZDeRqiy6y6UpMezMycHrtvw5r7e+C6xxqv2oDstvM1rmDRDWK0Iu0Sq9JqZFQ2J0MscRtMkMBXPl0hHhN+cbb2eBqL6ofcdfosdHpWTzcw6IEYkOUt1I9mWqudmrkDfy81G4rmQ2K3ocC3ZVWDXOw+yw7QU4dB4gSrusGRMjsxX6P1E8nLX+fX7bpmvqgEpWHPtDSBXz0A4NDR9vw/3eGXeru+89raZme3qD6VOS8V4ju1ElR/3dhBS8Ar3RvkJJWd2OE7R1zV2tfvv/los+1N/5KfMzOzv/V8/73W6QE422f0S4dA8ldz0FeibQrINEParpciRQ9nB4xxTEhQCZee9E/VfQv7hzUcuiUACagy20MAKIAgrUdG/ehx20DtRuyZgrWsXkfBK8g9yrA3ClCYpuUrWuHR/q7vvGv2ZgOQl87/J2oE2Xj9wlOASiFRCIq4wtgSm6UAyPwcysB38vh6BWH/zwtuV63QtKF2PEPvDtcsP7JFr7yDyB0TxRxkT5+sQoMKsEP3RidD9RKTd+2SAVPck6B+DR148c/Tr8jr0e9X6elLsR5zDxz3BfsqVqKxIzGFZJgu7foTv+ewSqI/yHKPm+ozsaenjIn12KTIUc+NJf3EMJzI9VK45gZxrYYm1fSvPE5LNi8Lb/YD1YQbqO8u4toE5TAWRR04+E0SoxbPrfOvzb70KY1LRdFa+kbLN9pwVNjOzfpIMGEhe2Whe2zXXWpFkKSkdovkHoYovTPk4juRhVFffG3PKiFS2bNmyZcuWLdsdLb9IZcuWLVu2bNmy3dHuz7VnsyVJhulSEsZe9IqoPoZRxXhZ9Ukg6Ei30wS1PYmdcCcJFjsQgR30+vQ7+HF0S6h7whMeym9PaCDRLUj3WSO6M7zDWRWLmUhZiOWXD0AYbdzdU8O1NYxJRUPdBILtjgGyPPYBWq9WQhiNCYLdXFney0jKH4XY2dbQAjlzyJZ5OZUoSe0lhaqPUCWOLrhZ65smNDZzzRiFgo8HkOcLd7fMcO0lfEm4Cga9yZi0F8lT1T1M12avriiSopWAjnsWtxxvQ4MnOhC/C9VAgpuxaHldTWga/n7nrS/6ve7CfZXiWpigxFsL2TJyt205xh488H4q4dLdQ4PncO2ukMePAsFzJ0mOOXe+/Uu/FMt++F/6M2Zmdqb+XihWz6W7ceiXGJUoSzcH1cHFtR3J4dJfY3HCt+4pA5Ym4+njZ0Gx+/133vDrwy84g+w9CTm/aOF2W/k51tBYarbS1zPV/r1fh5m6aOJugmv9uFcNJtAMRO3eXakIAElUtJdJm6n6PIoLlsTbWrSl1tDZGUW+nz+5rXzuvIO+e3gMv/3B7cP43Qbz6SDurh7z9FclufoTBF58uvPghZmBQr26FvHZi7u5Ceeju+UoZHPqknWaNBwL1KABCLjF+dbr9PyjEGSxvfTggT2yQbSayTwGA9HFJvpwNV3BQvbHWlhKPzHxbjlrsAVcSzL+e/Rd17urqoB+0YSAFXU3U+28kXndIDH4Zi1BBBXrrq59BmoJLYKfrZ9vM5JSnTkAACAASURBVJLsL2sXXNkj6REaRIH1cRRqRc+MDYMERUEXqxLRsgIuQKWU0B3ailZipF7E5MXisqsZgCXZBpaSbdGllwQq4D+j9B2fhVOStPjU4uKWEals2bJly5YtW7Y72v0hUsWYKDxzV5eEBoPYOKs6KsN/zd+Io0zBiS2pEjWHHmgGfloNfvsVdoaam41SCKpYO+JNW15g49/p/WBHICTCcmZeJYTLy06HpEvd/TB3Vy27hTVCkc/OXG2YkgkaQs236t3adzpb5MnaHhh+6t/N3Mwo+lfwzVxVX7kjkN1PCRVvGU4b5MJqhLw/zWGHNcjuk6TsnvmNREJgOIAIqCrS6OJBdv9R5b7QENVQduwUJcA1pT9LUESp6F4KsZ7k3fGo/QpEUpFOm5Lvwm95nKjXlyRAKnK0wnHYrU2OND58EJCBj587qvNFICGjkOgbKN/rTrepmWtS5hPQzlshYK9Amq/X4borIUy/vA5ogqaZYrs3Z96GL3/p75uZ2R/71//dWPZXfzkQz/uVEOsH7qYldx53f1TsFnJ8jfpKbIDHEyix9kT+Ocok1IKcHEFa/uDpb8Wyt8qQi44In0qdlPjt5lLQpxrh0ooIYP7NSiKeqIDv9dxjV9+pJAfG+/7oyA2Fx4ngKKrL8V+eWBOnBLkPNogiM3+hyOkVENaHg6M0b2Mx2AJ96Z/5fK2AelwNUikg0mPp6tT/ePeLZmb2WORPnu4hEyDzZIAXYTg46nnDeTKFayVSEx3Qd0E/jmhkDbaJQSF7b+tPvxtU1i9fl7XzjFIHEngD5NpaojoqYQFiv+Zro/yA5oajTIGgaRbztFbL386KpoTr9pQakGcYA1r20iblIdRld/BznCFAYtVIXkU2kDxjGhDAlYDdtgxUEgX4OvTjYUbwgHg/iMSOvY+JDvc977xdd7tw/bOt5H+tgCZp3llC0IoCMbgHk6EXVH+FYCtF7pgp4SjjhF6kWdsT8++wU2J9mKdDIsWzlHNQy4hUtmzZsmXLli3bHe1+OVInEKni1LudOjXjb1Q5c8mvslekBkIRffTYwUoYLHkIvYQmM3SykLfRAjvSMvGpl0nN9H5SKgfeuuP5ysXxmhuOh9XCZSJfql1LvjCEKdeCpu0gdKe8mRo+5BbHJ9nCx6XvmRuCQSCBCmHCq/VWfkulM8m1NjInoslxDDGXfsffPflbB++THn74QX36DeskHAVKPUhjc3M4yRAvHc7y43CTA1CC6SC7JbS1cjrIkUjyWpXc6UidcK1a+G2UaSiE39WugNy1AX1alc4fmLvQxg83Lqo4dmHn3o9+3hlCm6Z5/WJOShHJK8NOfBA+xg5h6utzhLV3wtXA+Y5731U+fi3U5ebonJrzDz8wM7Of+NE/Esv+t1/930PdSh8TE7kvo/92oHApaU6K0nJOyk6T/dUp+sS5I2N3tQGqIYgod98vdiJIug/3vY4512S3jn7aiKgjB/QgA7vFoCxL4YOgr0eBSa7GgH4dZIzd3IT+XHc+xw7I53c05qQTpAtr3CRlRPEUuZjAZRn2Pp9e3gQ04WzwNeGdp+HeNk80r1lALD+CXITu4Il6TSL18u4775qZ2XtvfM7LngYe3vObJ7GMAsQ6nwqieTKfDhifBa7RCadsOCD/pKwhRCJGRWnoERBEkJ6Na0F4rzAmVBCUAqA1ARzlXk1cw1QnA9dU9PkE55ffuzCtP2NKkR0pgL6UWAsPsibW5FzJWGd7jTInDXykWnhTTQP0WybUNCznTgWOUiXo9ArjmWjyQeU/IhLlx/fwGM23jki+eHqDc7kgZ43nSS1IcFWyTuJh4TpWLp+/fHbPMicpdTP28jzHWFOOWHeETMpO8r/Ci3E4yv0o2faEZUQqW7Zs2bJly5btjpZfpLJly5YtW7Zs2e5o9+jaS4nhDi0KORkQnJITT4V1j4nrLz2f5pOL6un4YxB4tgcE2FbiMhmYh8evxRxXmuuPecKSWuC44lQZxcHVPYFfq6oxXVWafy8Sv1XZlu4mIUqTZFtLSCiPoyqwKmxHIrQqYUPNteuFCIk6na3P/bcFCdsiCQDkdxRS5gQXYX8QWJ5h57gdzVcXZSpklBKy1fuPYa+Jsj2uKdA+c+ZpO7HfSSgXXn3sOx1rdAEo2ZSqxEn+J5G9iIcVzKslLgCMt3UTXAy1uvZw/OW5SF18inBphbYB1aurtgDxvpUIYrrqVBW/rKmeH+D2Q+eNzbyWoyrw4/5bce3ewD34tozTd87fMjOz75qTqF+C7K0BFdFVhP5KcmMiAGDspb/2J9ziqGcrN8sMAcLrj0rVkyjQU/mcEiaNkNOprK55LdlOvdISTsiE1HCft5JDjG77c7nHGnVuDn6P6z64O17u6LLQscZgG/VZcbB7/x+RG0xJucWnoT3ffCZE+Y8/NjOzT0Xtvhi4doY61bImdl2Y2JUQpr/zQXDtvt/6mPjqa18xM7NffPYbUifSN/y3McdmmjzPzMxKRPsUtayT/KloYnDeKWE7Bh4oVQFNcXvtY/Lhm6Gte1G2LnBuz2KhcxljSOkeJJGfkE4pZPGqW1IrNNcjXcoyxzA+mk0YQytxo93CFdxJf63hvtPAJib5myR35cUFggKOogqPOaaEfj6LlL3CtYPPk/XKx8SBwRM6AdDsvVAFdtfhuGv5bR1pET52BpDcV52s8Zvw2waZD+ZSgihi+4uKPDNljKfcc17PGAAiLnC63kd19x6zay9btmzZsmXLlu37YveISL2yC6HJDiLuIJPQQ2TG1ojU8hTZG+TphNAePgeQc2sRlRwh+jhJYi/mxJJoYSfFqkrgiYzslGJIyNZEMYhIpTHci3sgKTwphXCh5jUaEa6ryJzviPytmm3CtEF1Izst5rCS+4r59wS5OoLErtm6SU7UVINEpwa5xyN2Lt2tlCE8uT+SHCjEWuwSR810X5HEuxwT6baAec2UqFsurhHF11B3iQK2ETsTRZC4w9HdJ8X8FISK4nsKXcbBo6HrFF3d4NOJmES9jkIOPd6AKCtzgn9qWD3rN6r8AcoUTKO0B8Uvq9p3y/0BaI2AHzuIuWpisQ65Ew+/4bICP/YjP25mZt/8W/99LCPYc5Sd3jAy2AA7yIPOP3xKCLvnSZR1gicWMU9GS9e6wkH0spJl78WLgE5ssFvdbGRNgPzKWel9wlyElWhCMK9akusS7a7BHlwnBiGKX1yFAID1me+mb24DKXw2Cuj68Ydxl5zLTBAEJQxzXD33Sfk25tiFjKcO/b+ufD6XqHOH62q+thZSLLOI5PK4Dz/4Tix7+KVAPN93TuyeOSZnnaiR0e1FmITlaolIMfGils2ooMqaRH1TQdgr5mSVMuZMXAvqSHQ8gkmzojUMtVdfA+aVzJOakhxyGMeCIsJrBJtY8jhJ+/P8gaM1Z/tw/IsXz2LZLZBefU5ugHqp6DSR81pyR9aQRzjeihQO83RK4EXM3Ye2KzX3XAnpILlZroWV5s4EwngrIq183qgg6QbCsSsJslqfo2wTjm8kril21ImgNJUOiXn1RiWbd8l3ZmYDnjuDkPyH/TK4QC0jUtmyZcuWLVu2bHe0/CKVLVu2bNmyZct2R7tX156aK5Yvy1LYk7mmlmRPO6HsqwrEJMxVJLgqmawmPK8+Q8KYqliN86qyNsne4oKrSio1C3md2kbF0sVD95QWkWNfColwhlbNKH60Hi4oJZYOYE33o8CThnxJVCfX3IAVyeaCBZMcLW6MqgKMK9BuSbL36GXDEfC8+IBubgJBcncjrirod+xu4UaSPiHJW3VcBpDDa/FPzQxKUGI7XZtCFGWuwVIgaLr0yDVNyLm8ZkKiJOnRi+jaVNEa6sxU4lvq4FIpa1G2Zv5B9Mm2cRfLBpB1Ke4uCmn1ogRNd6cq5a/RZpWQXeeWJFrRLNqFdn/ySdD7efTA1am7mbkBfaydnW9wX46tP34cctf95recWPzVn/jD4fi//jOxbA/35U7GJDVb7EgleglEgLtPxLmjK3KWccVceKOS/WOwwTJQ5KD0Aajsj1Bdrgt3uzBQZWhEbw5abZW0IV1LqoRMDaym9rFODTKd422LeSftaUUI5GDXPRf33AR3g/Z1g/yMm8pdkBW0fd5/6fV8HW3WTUKsxvpUyhzr0Y4bEKF1rVvB3d/JnGDO0KeHm1j2mkHHSOgD1S1cK5q7bqS7z29/hgtoh6CASubrSGrDJEE0XLsSnzV1pKSeZ8ynKcdhHZ3UcwMXMTXo0vyb/EvGGhMryHEjggE2jY8nutGq1ZKArmsH11aqfqtmWIt7WJ37PdxAlbsTHamWzyRdk3GeM1m8WNZuZU14CZqFqIIXHqoV7rmS+2cGDnWj1tWibIY7VnNCPn/+Ap9Pve5wPV5eXcaySwvuzQ1oLKvR27AHRUdz8/GZLZJ9nkVDXeVw7failTdRv1DI7v1R3YZLy4hUtmzZsmXLli3bHe1+lc2Lk6WLvxPcJiqAL9Gc2U68NSahw0RimHJ8SfqdBJEasNMqZJdcE52RV1CGcNeC5hTzqZ0WVYlxioScToKfVn4Z1szM8J2SsvGpufb2+0Do28sucQ/F4oHZxVWxnERdJbFSiVe5nthh7g5OIr28eoD7kvDrA97wJay1R5bwvbz9U9Gct9gnYbjMuSTEajTQIDsitqgiZ6yKbMhcRV2uQTmDaeAOdtmulaJv1bKsH4hmeD2pyl43SpQG+iTExm4fdpO3beins9WVV5i7eVFxZ1i3kthJ2NaM9DdHtLEQ5RuoCCtR/OphQKAuLsJ1R9mazwj5rSTX4+4Q6rs/ODmUisqfe+f1WFY8+8jMzH7fl/9ALPsff+Gvh3tOdoQIHkGuxWk4cV+a629azv9xPIG+QepC0RTmM5wSpXCgD+ivTtDCFQi7k6gjU66jkKAUIsKdoKkkwDeq3UHUQfO0Yeeuat+cgjXUqR8KSji9QHDGrY+hLcZMI2Hl//IY5t0XGvktLrHfOZp5tglkd80KUAP1pDSHIuKMACAh2MxsjzFcytqxacL1SwkKmbjeakBHTPYgc4wID0W89QdR9kHmxAmAf0LhLEz5mkiQSFwwaEiReP4d1z95AnUnFM25TpXC7OY6qesE5UkUuZpLSncIwsYbLzmupb7MtiHq4BV+O02OfnHc96LOzaCIUp57W+Ru3UuuuakK81mVwldou/4sjLt59iCKYVrOUz4nGw1owveaJ5X11Hy2E/q4G/w5cTi8mjtTJFQ4AFaS2aFlBgq/PK+VeKIocSTj/4j5fBRJBJVHOGUZkcqWLVu2bNmyZbuj5RepbNmyZcuWLVu2O9q9ufbmYkwI4/xTYc8I+wk8RwVuTaTJ70+59krRwogK6RXPK7AzrjUKPEtXTDEJszjWX4jl8wm3EN146hebScojdLs4bZKMkXUa5F6PUIotRLKZZHtNbnnogmvv2DuMT62OA9wyrRAhqQqctCDbVbnOJd1jkngWhGnV2mCyWCUWMtHpoDpCaOOo56SKwayGajEVdNlIPasTLgPWXTRDiMrP4qpZuPSm5RhSMTC6D1sdJ0xkqkJa+HoUzR6Op0qg9QFsyN11cJXuK9dYadahTqvxodcX96P6NHSzKor+1lshufDzp5/GMrpe6q2P5z367LXX3+BB8bs2Jq31ezjsgsZRv/d6rlbBtTsIKf7Zh0FT6A/+/n8nlv2NX/g7Zmb2ya2Pnamj+wKuosldxhW00sZECZ7+HpWsR2OIH30cmIRbldrhFtb+R59RF6me/FpnW7hPxLU60BUt56DO0050vMY5uCWmc2nPTWj3eiXE8jiQZe3AnyRZV5Uff7YJbjwlTF9Be+y96UEs+9rD3xHOKsOZyW0vztx93IFQuznzTAWsUhnXWnGPRW07HxOrNqwja3NXzEUdXIatiPANzJ4gASB01ZKcHOqc0hymRG+PgkaagWF8pUZmM3Xx1GUHN/tmK0moqWKuek8cb1xDlJtO95CsSQ2DklQJ3MrFcfxtL0nTKwQvtJUkl4fafUzyLAsw9d5WK6dMVJj44yzzCuO5FWJ77FfxUlGrbl14m9zuwzOjXKkuIdrusl6ct2pYTwmAaDh21QWP42Weko5SmYo1BlP19mGA+xLJ2FXvj+Np0mAzBoqICJ63vwRvTMsy/jkIwXw46ANnaRmRypYtW7Zs2bJlu6PdGyJVFkXcyZtJvjpVkS2XSMN8KjcTj5ddGnefyWEUFmdovEr2RkBCypDjq698rzNNVLHWUHu8VWtIPt7ONUyfJPeoNq07kyjOKm/VICLuj04E5AZvFhldhjofDoISMddWJ7sUSCIwvHiUMPQxqumKwjHbS/NVxXBl/+2zFyF0frv1XRI3J4WQh/mbwyDXBTpFxXBFsMhxVWX1+OqfCCGDgD3qDop/qCo5PiWs9VXBjERFnyTWJK8W7l+2RBV2taUo8RYlUSpV8R5Rt+UOm5IEHyuJeh9Qpcu33vXjISGhKCWV17ved3CffhqUj3/g/S/Est/49V82M7OV7JLX5wHt+uTjgCBdvfZG/O6td98zM7Prly9jGdHUQ6L2Hs739NrRzy88DHVfXXuww9fe/xEzM/sHv/k/x7ILKDvvQfLeiAwAQ7N1/FFQWqcpFaCLhG0MSQRBiQYgsZ2Mv2rguCNc+SJ+9+j1gPAUK0FLMMZGDRgASnV97XPtyfOQw+7Rax7CvUbutO2FI8HnZ2HOrIQozoFKAqxKstQYlI/XjlI+RBDBT7zzNT8F8lkOkuushWRAX/r51hvMWYFdaqBDRCtmDVjAeJ0FuRvBDl8V3ndEvTetI112eG5maY7PuJ5Lpgb2I+d1sttnNQU5LeNjTNbEaYlcVisQ6xv5bVTsFuSSiRIw1pXqzmcHCfnhHmxhcUyqRwJ574ZJ1uk+nKcTjQ+iODW8DqXkS43yH7L+l3yeyLpS1WGMjUI2p5dEG7TA+bSaXMe1TscprC1Fwet7f23Qnyqnw8APdSY0GNeDqMJHB5QCPhinhQR++HsB5BokswblN9SbE3PtSv69kc8/8RxEsnkvz24i0JO2+/d+VcqIVLZs2bJly5Yt2x0tv0hly5YtW7Zs2bLd0e7NtTfNU5LQNyYXVtVh+IfGxGVX8g+32b9dlElRVCXnd0kySsC46h7CLwrVrIAboxBou8Tfs+j48BqTJNes432gTNjBUWJGE3TO1NNwKLg6kOwokDUItZ248eiqUBmbFiTGrgGJ96hKzAH2HIUISpfWrLonaLNZXFb7482i7lT2nUSDhtDqIAlPe/wdSdk6JgCnKrHQ9bZExwltkfTdSFV00SeZlxB41CWL0Q4mNi3KWBfVACMunSQtxn1PQtTuOibNlF/ib5IuFYrfbIKrZP0578Qdie3isqTezyABANRA+eSTj2PZg0cgoD9399W8D313dRVcRepu/+Db3w73pdEGcAcXQo69vglunNc+9ziWfQyl9M/BnWJm9ju/8jvNzOzy5/9aLKvrANHvDqFOqjtTQ4toPLjLsowuU3U3L8dOVKzXDAQzXQDiMojJmlN3kpkTsRXip1cgyYBAzTJxGT/5KNx/L3W/OA/38/K5993Vg+D6u7x0FyB9RR3cUqUETGwRIHImrqUfvwrE8vPRXev7PvRrIYOyRrLcRl2g6EfVUWpjNgYQcSU4JLaTuEJakOeLvbt2X74Ibjwl5W+RGLkr/H64PEzibiQBPbrHEh03lIk+GzW9KtGH4jImzWQ1ElIXctxmDRdYsk6AZE/KgKlBz6hWVyzOr2zzmcra3q4N/ta1c+xCm+xnccFCqX8NpfpanisxiEbacIJrbZSgKAZFlK2SzUmsFmoD1k4lZdPPV2sS8DXcwnDx6WOqQVvo2uGJn+XZgTEza6ACXG+T6I2VxsTgWqcp+W0hz5WyXGYWmfj800WZbmnTABQ8Y0WD8Yi2299IBop9OgpetYxIZcuWLVu2bNmy3dHuj2xelqmKNhABVbGlYmoKPgFBkB25v4kKIlGQqKjq4SAF1yTdLY9PyN54Wy+VbI2dhor9kqCsb+Sen29JQCcBTnfGDOfVcF3eq6pN9wN3zrJLByI16a4i5vry8222UGrGOfZCeiTANQoRN6I5SZ1wD7W0CXaQtztHOqhOOwkpn8RGJTHGOrPpBOkjciSniOjDfAKl0tsfqBR9AvVM+ORNZKXbqz8g6FQmOfxiwkQ/Drs1k101v01yHbLvZIc/gSBedFTR9/M+Ain5XELId9hi6/gnmjcp2RRq5MylZ2a2qgMiVbce/v7gUVC+7hAU8PLJR/G7tg275fUJREDV4dll+52T0i/W4beFoKlffO9LZmb2o5//Siz7O9/6FTNzknkvQQzMF9bLrrIHiqrBHuxrzY11BMm8bZwAvd5SsdrPN46hfQgwTDL+jt0tzq8SFkt27Lgcatagfw4vHKWZoJgsigx23KH/Zy9sgcodMMivpF8fYA7/vofvxbLPtQH1uxbFcsqj1ImcCs4v+R85ZhpNHglEhm2sit0c2ZqSswPxvlEEA2P8/NwRyQ2DYQSRZt7LufT1LK7BVCGQdaqsiaDJutou1/MJkgjbcyf222pY3E8kKKs3oeRzB4R9UTWJchoagEJSvjwnVhh3KpNCr8csQUb7YwgK6eV8lOnZcJ7KGF5hLs6NrwlUxx+ERH2AjIgG7/SUE1CZHq5JglL1BlK2rGcl1skSx6v8AZXoNVPGCDQ1eZ6UDKyRfuJCXiyf04r6rc+wPjLYRN0UrFu5fCZpUA7fJyT+yeAkSBDWGFCl2SPSlCMLy4hUtmzZsmXLli3bHS2/SGXLli1btmzZst3R7jVpsaqDJ74aGLWlNKEgUd9RlYABBabgG+FWdd+lKrbzieMLTYaJa6iKdiQlL+WGIsHNzOVLlBTbwN1CWHTdKnQZysSLElVslTA6gpQ3CIm5VlIerIQuSivXIDpJt4ySSKeOejpCGJ/jTSzOP0v7k9CnxOp+poq5KpUvAwri35EIKBAr+0LItjOynCaaQcxMrPxfuBtKUzcGYeRX1aPMyoZ6NuLGQieqsrfBHTtq4lkGJcgY7iuOHQ2UwPeD90l/xG8RADBJluXtKsD3e1ERPyJBcKFzIkrmnBBNq/xaL26C6+fNt96JZc9eBnfs+UXQTPocFNHNzA641rp1N8KTTz8xM7NNK76dOVzj+TOv5/mbgSi7v3V30wqaRn/46z8Wy375k98ws8hhT5O8FqFNVpMQoeHavD2IFkxPDTBJOAw3QiP1vICrtFm7u2EPV2EJd5eSoyPpe/JrzdGNL3pfuO4oZH9SlNWNMO74vf/2cKR+lrtFWyQE7pE89nJ299Qf+sEfMjOzt0t397zcBzeOuvbpvlN9pMi8ljFRRl0oUeqmUjbmXV2pezBcQ519dAvOk4+TFq63tnYCfF1y3RMSL9xBnSYtxkRmT4x6NczFUeZJXLLE3VducP0rGTvQAyslUOKIa6m2VXTVwcU2yvpDBfBa2pUBNbWsSet1aJNmLSr2XH/F3T1CsXslbqz5GMpur4MrrhEV8wI+1Vrcs1GrSta1ulnqONXon0EZIFjjqtHbZIV1bGxE28uoM0gtPA1AAjldE/8ate38vAws0mcCm3YlUVExaEAzn2Adb3Bfldz/gPlZSFAItdA02wGpJbNqG+IZKKLs1rN+4m5s1Jd9wjIilS1btmzZsmXLdke7v1x7ryBQfCHUt3rukpaB5vbK2yp3VSeuo8hVkRLblJzG7UKSaq1IdyavntnrSaK6oDQgL+r5KA/AHUQjaBEVjlsJV6VSuYZaT6fuEWVKzmM4cym7SaI47Ro7Pgk5PUCaQBVm+TKfhHpHDr30E9XJRQGebZ20XNxoiCr3K2/604n/FbL7n7lzFbZ/DGs3LcM9aIPN6a7KzKwCkbsoKYPgh0fFYCW2MlxXQ20Zpl5IDifev+xqItoi42kEebMH+rPf+251hfvSnFMxh1ci7b1U9mUI+UbQh3UbUKKbWw+1fu/9HwzXB3nz9saREZ6PyJSZ2cVlIA/vbzywYIVd4iy72t0+XOPqysnGu5eBWPveD3w5lv0rrwfS9P/6LMg0VKpEjNxh7fosll0jn+RRdpUD5lUrYe1nTUAOmo2fb3MOEu/G67m5CPU7YuAfhbBtVOLvXZ196rnTVUSKCO9SfkSV9QvMz5V5nXZo25tPhah/Hs73vA8SCn/y6/9W/O7tMiiFDzImqCxfJ5LVuLzMQJLsVytHuIhwttImA9adqiSqqqHmWFf8SpFQfZDcZETVPjo4SlkBnSmVbAxCs6aptCH8hvIrisgbFNBVfoSEYg1AWJ2HNl5fOSLEcP5So1cop1DKPWJNOh6Rf1HQJ+bJbKROa9xXU3sbRpROCPg9UPJKNBlqSJzoGlsAzadi/lHlP4rwnCiSrCD4lLW0xnNEAyWiFINIjDBmpJV6RoK4BoOhfYj0KHLeU4lf1r9hXAZgMcsAvQqhLNSvV6V2rCeKAlHigGtoXetCTSV+HZV4duvyj6bQtisxF6cTOflGkZhYXwiyeMIyIpUtW7Zs2bJly3ZHyy9S2bJly5YtW7Zsd7T7I5vPdjLx8JRoS1EJdWkK7Y6EEW3520p1VOwVuFEzNc50uymJ8YQ+1anKxGvKb+E2U2VX6n0UTQpTmjmhcyXuvg0g49tbdy10gGq1HoSK1bVXLPl6NuD6NcmkjeOe1ICZZoU4cQ+CrJOgfqqf1C9I92V5gpQ9ywnJD45KtYnuDVwmfvl4PwoZF1HbS+BunkMjBWIfS1HUjCHsLxo3TFqqyTDRZoUq9gIzrleSIPeEBtaAeqpmDCtKAmQhxNqqp56KuwwOx2tW3M87LIn1TsoVZXW4nirpu2fPgrttDyX0afbWvr2lu8nHyfvvvW9mZt/59NNY9uhh0LupxS39HC7C7bUTZSu4Ox6998VY9vgy6Fh9GfVU1XtqkJ0LxP/rw9Nwr2u//10RXB/Xo2gR6dpthQAAIABJREFUFeE8733OkzA/uf3AzMx+UHSsnu/CfTxHQl11hc2Ya+Ps5+26cI/l6HONrt1B2jWSl08kzd6cuWtt9yy4QFfi7i1fBLfpT3zld5mZ2e99/f34naF/xs77adXCZZZo1vH6Mp6qpT4OXVCJ+47tjXGqLiPq/qgbhW02ymJz/igEL6zP3SXy2jqMhWdHCUAoGTyTLFThg/6+SpXoWUc/nGvXLFJYa5S1rZ+3AQG9bHVNxtohARV07VR0MQmJmaTo89aT5q5buva8X8eZgVI+ngu42TvVlsM81aAoPqf6Lnwed97X6xU08ySwiarstarTo07qgj5Qo60SsnVBbT1xy03UO1RtJdIi8DtZVyfMk0Mnbjz4DOW0MSikO7gLvAV5P2HPFNR79D5hnaMGWKJsvsxiMWI97SRTBNtzEFrA/haZNUZdz3Et1c9bqXt5aRmRypYtW7Zs2bJlu6PdI9m8MKUikyisb5VEeF4lppulBOQKx40JXIQdQapdEM7H/8s5BOqQOi5VjHmOQnd/JLadkETQF+26oSovQzhlC0XyouwCmGNpe+ZkW4MS8kHe6iOyJ9dn+KvuHFrUZoCK9NAI0taQbC73j7+HUXc/86uHeaS9NBNDnVWpPraJoFQknjOfn7YXJRw01J+7r7HXHQQ+VW2cStEJixU7rcZ3kwXIrkQia1F4jl0isyRGTsuujrta5bWX3JFOOp6haF8sd/MkYDa1H//aY+SuE1Rjswm7+uvnz/yuQFTVXI8zJAPq1hGhi8sHKPP777GbfPj4Ee7V23BzHYjNT37rN2PZL//iL5mZ2ftfcGXtf/Jrv2hmZo8fPYxl5LUeRBZ6Yj1F7fjz737ezMw+3QXUtdo6Of3hg4B0vXjm97pbh/H/WuX38BJyBp+aq7jflNhpFj5P3kI+wVbm+DuvB7mH7uOAAg299/8R46nrT+y+ZQK0NYMi/F4roHMCHNjcMShBxhjCyFtBjh4BMf4Tv+cPh3u4ccL2DqHzrawd7MNa1K4b5L+rhVhOhKGUhYph9LPM8YJkZKKkys2m6rQSloEi1kKiPvQBaXvz8edj2ZMpIFGdoFldzCjhF9khZ+jMxkvysDEPns4h3IvwgRtIh8jUiSjyrLlTqbY9q5xGuO4WJ1xJqP0Z2ngtBHT2hcbNMFBK1wSiSKOi/gPzbwqawjbGwlNIEMd0wBrWyrOTnhWVOqDsR+uNQtmbqfT5d8rfE5F9Rc6JpmMuDKKhQGV7GyTbwAGBMjtB346UHxBvwgron8iUcBhLUo7kOWL22wSASRmnuHouemTUOOwlryPq0glKNWM+J88Ckew4ZRmRypYtW7Zs2bJlu6PlF6ls2bJly5YtW7Y72v259l75P0G50k5AdidN3XJ0C3pRVEVXHRf+SVeQEqZt6UZ0VFDVqcni1gSJ1DtRbQu4G0VZNSrAgkRXJM2/dAYSvqyEgNwAUh5Ed4OE+qpYkrgVAvW6g1gtx0eSvRDs5pJuN6+lN4kqxpOw6MeR0FdoPQGtV5VA9ewUks4FH6cbsdF2pdqwQMskvs8Jjs8P0bYitC8ugBJ1qSKJXE4BiLmsl/dQaKACublKFOc9qLL5TKKy/5RK8myHragY1/Ajlv8UVd2iYrs6FH12Ec6zPXsQy8gFPexcR2qN5MJsw9uXHtiwArR9Ju42uso1A8ARejcvRINqu25xvM+nwxDccqMkN37v8ZtmZnb95MNwXvHPvH1xGeq0ddd21Nk69+tfw1Xy+Y27Z16CxNubE5vPHwZX6buvubL79TGQ1x+cBbff3D/3+8dYO5i7x26GUHfNrHAA8XuScfoQunDPd6L3hLajnpCZ2cNtaP/3H3o//ft/6MfNzGy4Di69QZJ8d3SVigs2utREHXqOBFyZa1R7lzlObaExCaih3l4s8Gvh+E6CAug+acVlvt6GNptvJOEuCODrSdw9hxZ18t82Fcjb0CUaB6/vQM06ccUw0XQtWkgF6jmXup4yeEYDing+zUyMD9y2Jn6vPWuu1wku66JYtrUG+zCRuyqb99RWEgoG69nhOXErum9VFcbVRnIxj1zDJAMA18LNxtuf6/9ek7tD+0ua2NcRWU9Jm+DQSBgztqRxMLn8oMR60BdmScI+ct3bitp+TJbtF2ngXmUbKz0kBgfI+ke6w6DP3yiups8JagVqAAaeu+K+blbfI8rMMiKVLVu2bNmyZct2Z7tH+YM5QaUY8pmG8PIIRZ/wsVQuSMM1qYpenSoDwVCuX0QEa3GpVB045oTT8P/l9U/ViaGWwwPu6vX6p86BN/NKkaMOn35cU4bdXEpiZgX8GjPezslnThSGI0wnlSr5nSir86U+QYmm9AcmbZ10VJF+mqNpUSZBd0FVj3rrtYjgKNJGCQOVsXWMk0byfiGseOZiKyFdMMtOv8QuZC50pzsnn+FAtrXKX2CXZKIYTeXnUfJ0oU+2yLX42sO3vL6I5x4l119L8nDxNJaRJ6wh4XEjJsReEnCvzh1hur0OCNSL50EGoBf0Y49zXGwdJXvxMlz317/1a7Hsy1/9YTMzu37+JJZtoCh+OPhuuq4CoZ0Kx2ZmF2+8bWZmb34rkNjr1tGnNW6sERL1V98Oxz+7dmL529vw/Xjl5/0U97FZe1sfIW1xMTr68agK7d2tqMTuuQafHcP9tBePYtmHCJNWVG8HqO985eeNa8zR++4AAvobK2//L7zzOTMz+8mv/Z5Y9iZkAkYgF7dH2S3HAAzZkWP8r6SdWgQUqNRBeQKl4s69OCEBzewEk+zqmTtSz8HsETrVG4zTRqQe1ljHup0oqyPIpRcF7tIhXnzKnDyxrlLRvJK5XrWUWvE6UWKhTLJSEImSMhK/QdgvJBOCRfRbECRIbYySazAmWy1l7QSKp4h8h2CIUcjuRCwPL6F6v3cEd98HhPOy8MCO7TmuK6jKCtdQhHuzxVo3iOeiK3ANR2LLgsFQjmaN+4Ds0vsyqWJ5LNN1EtIRa2kTjhPpJ/K5awl8IupZVvp8GnCNZf5bHpVw4xkUJST+oV9KIgyQhOmOvu4xFqcVAvz6LMsfZMuWLVu2bNmyfV/s/hApSxGZGe90Y/L9ki/FnYDuCGIuJkWTmNbslbDJtAIn0K9EEQFl8ro5xbjKJUqlFZhiiZcdDxBYA8+jvxBfMXYJvYRaMxS9EV8teU2tZisnmDPpLpHHi+8Z3d2xdnL/lJA4yg52ZA4laZRJuUHxvJQuUL81SU/qN6cvW/P/8STc1S7rdJBzGEP8hSPl6JvGyyKrufAmDDucUtAk7lirdZH838zBnEnzOrI5Vf4gHi/hvxR4E94K80Vp7rot0J633ghIyHnliAzbpix8B9+02MFKqDH5Tf3Rd7XX/zd7b9Zr25JWicXsV7Pb059z783bZE+TFK1dD1UWNoksl43JF3hAVkquQvwBC+QnLJUsJb/B4gGVGwlZFsaU7KKwhCywiwskCZVk3uxvf/rdrn52fogx4htzr5WZ1k6hg0vxvey1Y801Z0TMiJgzxje+8a39DnMlofP3XvLoy1mjYfq+QWNwWh68bPyhd99+xznn3LNT2a0CEcmlrTfveJ7TuUgyEB1R+Y3pvpdTKAZohj/PIbhavYQcdxuKT1pf3z/0kgh3D41TtMIOvhCC2xwh9NnI+q7POP5s3lHEdv3Un+Oks/566abnaK0LO+/pw8f47lYoq5H/72Bku/816lwKSvkcu97X96xOP/n6J5xzzn3ivvX7Zu2lGC7BjRkJIri6QP1UfBHf54UhCOQ+ZYrmcs4ompy0W0Wcp2GtkzW0bchRUX5pgjbbrp7yJ9Ppnp239+hnKfekWKxxfcknybxq4H41veYw9H/7WslHRH+U4Ih2yb3mOtFIXrUgLCzPE6bdW4GjNUqtX5uCc0fQLyAxXWf1ZP+vN1a2bvz9nNeGpna1R3pqyVNI+YUl6plmdv0FZCXSSq6PNSOVe0IUVzlK7M9MRaIpRKz8OvaxLvVYGCmN0AnPj56OtQhy0mOQytypkLsu0+dO+FoQSSKng3E65JLu4v7VgnRzSGyk/ylmrWgWx0IhgpvkSKnnIi++96tSRKSiRYsWLVq0aNGuafFFKlq0aNGiRYsW7Zr24lx7SXIFO9w2fjsgNpKArW65HZ+6XaRkKpt324q9u8jZJpOg1QYpXdW2mZNKiL0D5uWVup+fe2i3FDiRhMlacMeDKUjkctqc/4gLxAUVbalTIIhq3/E7yhqoG81/LsU9sGEOQ3Wj4iTqnitJct1BYtXcfayLqv02qEtBuQj1xKaEh62I3TNQVoa7oW0GWLT/rRIWIWPQS1nCHINwBZQC4dKNqRAv3a2ZuGzobtWwZtf7e5c4qzy7ZzI29939O57IfOeGd+2NE3OFlFAvFq55CCvWQUF4fj1bbB3Xi7T2+akniu8fHYSyMYjndNltGjueY3G10XBt71pQcvI777ztnHOuGpsL6gjyC3uiyn+G6+cKo8MFQhL9UkjHrWOovbl97t2+jfpqrkES+0U6A+6oy6X9dlwVW79NEYqdHnoF7nc7U3E/Gvt78Y1Hj0LZP/7kjzjnnHv0+Gkou3/X12l/z9yND9HWUu7/rdb33afumCr8j8O116xMpmG5Ye5EuLZnJkkRsiJIbjhmSOh2EctlTSjg0tGAnq6ju0NI0R3n/Y410V11+5lrr5G1q4BkRV9rUAwVwG2OhXx2pbpbIRMC93UhNAaqguu6XpSUFVFcAGucUhUoNSKk6MAQEEI93UcLuJuK1NxYCa5fDsYQ1rWNKGbDjbtsLChhtYH8h7hK+9D/GqjCddJfa72yMUyv/HhsbvQRAipKCTbo4GbbrKxORbWtSj8a+Xuy0PynHSUhVOJhGFCgz8Qg56GZHXiPlaoBGkGa2oEkluciMUEPvboqSZ/RXLg0ynW04rJt6PrdQUBXukeGDBnqAS/GvgLC03eZ5v3bYRGRihYtWrRo0aJFu6a9wFx7/VWoZ8dB/s8gXxl2PzuAo6EgJkPipYxvrOmOt1qWNAMiLK8vxxGJ0EuR/yy7NO6ONSSTZ5zPGtTDdiv85cGhvfnyLXwy0rxe3NVZG0g8bnVXGRA5e9NvuJ3pmQdqAP/gKwlDxS4ll91Kj3YVgtwwg7xmH++wm9kISsMQX800H3YsRJ8EVciByJSyW6Mgn1Y9IQFWwK8gvyDEyiBdIJIYJCBTJkPJ5n3WbB+PXWqaa1uxg2yF2I9tle40HcbfzSMLXb5/0xO1p1DY2y8Ow3d7IIAXC2vsDIjRwbGhSpfn56i7IA1AAgbEXtyfVCC+9973CMwdCGM+bR6H7z72CY+WfOX5v7X2oyrLpSEo+zO/O/7pf/wfhrJvf/kv/HmPra3PnnvSerO0unctdukgu+4d2Dbw8ROP+qgkA1uoopaTsUfVliJcyPHfLA3NGY896lfL4NlHSHgOAviouxu+O8J9SuZ2rRxSC3uCfh6g7vuCyE0xZyaZha5v0I4ffvCJUFY6X7/FxlAHCgvWIBZPD21MrM582VgI65QOqCpFFXz9CiFbJ2h3XookxBJzUtCkFgRlyq5osAkh4052/0Rni9zkH9ZALoup5HqDIGuqwTNEeCV33D7QrM75cyzlftVYpxT9D3NRYAVKQihKQUmSRhQpW3oYpP0jrLGUPVhuRMKj8+1pJdikTzGGVcwZv90oUZ6yEgLdNAhK6FU4kmLKDCgRRLoBgnVyZuN6/8DPp5EEO5Cw3qxs7BLFUyFoemKKXF8FgLBv7Ldcd4lmqlpGEB+VUxAJzMRzUiQM9hBEEvdfESne2oEnBs+7xHSCtq41fIXAmtwrcghETKVrMD438tzL8H2mQqxZRKSiRYsWLVq0aNH+Tiy+SEWLFi1atGjRol3TXqiOlHq9djj27AjB7Mg/a/TX27JI4YwDF1BwtzFhkEDB1GLKtn12gxxCOxjo1D5SHSVCpkP9dn7pj7u8FJcFCNCFKLyWhFt7yWtVwt2juYYASzbiRut7wJIDZXeSSHcoAaNM0EwHIdigq+Gcwf3U33HOuRGIonkvhEGows5ru8Zq5T83TupJuJl9mG7D84kQu7OC2lbSTx1dm1JPuNS6HUR5dfemWTsoUxV3jpcBjk29s3b7vqapaNag3UriLUBYPD4yAvbhgXdLTUFAPxiLy27h3Wft0qbp0bF3T52fG9m0hZurkfxnKQiTWssKas/52FwwH7tzx7cVfXhxdh6++9svf9nX8Ya55+olFMBvWD3vow1/++W/tHrC9fvBB++GsgO4qOZad7h7qLZeSw61xQLkeQ0KwViYzc1ltlr58bQWdeIVCLqJ9MBijTKZEwtoei3Rrr09uzcVPt+/dSeU8Z589KWXQ1mNsn3Ja7a35/unkhxy5xf+uONDUzZPoGztEiHZY+KNQR5eXFhbR3BjXkpOxNEedYRExwx9oR6JFK43HSck73aiS8a1g7o8m1r0kXB8Wao+k//tdM/GRApl+2ZmvyVFIJM1brLn+6wXtfnV2vfTBArwiawrLU7Xisuqq6ltZW2oqaItrr0+BM9IXwd3k+iX0c2Deb+Rc8yhFVWK36mH3lQv7eL9VGI5ifJKn6AGorIdQu5WkOJ7+ZLPv9Xc9M7OofN2IBkLlvPV1rVCTkDpzxru8LVo24XsHfqIpfvMpYP/nZPABjt8kDM1HMe1Ptluv9JtgvdOgyL4fKCe1SDXH8aVBiWg/wtxwboS7l7Ru6I+lAbPUHk+TbbH+HeziEhFixYtWrRo0aJd0/7eKJsnOz4F1dkd2NUw/12y4zhKm2+H/4e3akWViD7tCOvt5G2ZSIgqcKc78u+FMN10+808iOnKbmE+87uayVhkBTKiH0r2xGchjDJMVTOyJyDWKdmyBtk85DpSpCWhhIMVhTBZISfnOxCpEMLubEceyIOy+2cm7n6jTEWQLa3i4auwM9Ss6o5EQDlF5f/RjPA9dnNrudYuBfoQVsupoGOCJPId+Q9blVDANlFRMpIyU9HqJxlzPLGdzt7Ufx5N/I580xmxtR/5Hf7qwsqOJ15R++JCxgkI5fVTy793cfoU9RUVc9Tv6LYhLE8eesToI294AvSdO6bYfX7qkaNbt61sAaV05aYm2OFrmHaBnHX13EjpizmI1bKd7DF2jw48WrW4NKRljnx20z0jW1POQHNonZ/5dqti9Qjk/Y0QZi8hI7B/aKTcp8+RTw+h2dPKxvAK9T0WYn+BsbYWcvizS48Y5bJOVDjP89pU4UmiLoVYvZgDpXBmHYi9NdpTCYLYoL/KSuQPuMYoYZbrpITkM8uAqjQvF8jdKUEpHDNEKTSIpaeEQq1BIVgTZE1e4xKaQ65He5gHzznnSpynHVt7xrXvu3rjx44qcedAjgT8cyFbnqDfAc1WVIXNUGVv5vrUp1FA7nEuQV8IZtQ6hoGSJyIXEHLHSVYGkpcVYaLaR9/ruuf/NpQw0WAblKWCdD1/6ufpeGRo6vHx0PvgnHMbZD7oa0GTsLat1yKxEDIfKAHb1539qehfQJOkLEMAhnoEOGL6HQi/ol+UKZCqhxyTfCYMEKwdkgxGNpexy/ZIPXl/SnmeGnImwRsDXZ5ti4hUtGjRokWLFi3aNS2+SEWLFi1atGjRol3T/t6QzQnVqSsqQHuiREtYMFFto5ZkQztft0tb4qprp9t2zwy8XZQ4UtiVpLeBC4paRHKtkPhRWkkJquBOElcgiJ3rpUGRi4Kwv5LY14NrOudcQiVageDZxr5TtxT79oomhzRWIVMK0KqyMCFWPa7MPc5eCtk6gwuwlGvsjfz1Z6pATc2ahP+LEnnHcwkBXfFeXqugZpJq4cAF16naNftn+xzkWhZCOk1zQOuqxQV9JiXMJgXuSSt6Q8xuPEg4jTEpSu3F1P9TghyuY22x8q6tO5UpZnPcP7h3P5SdnXvX0vmpkZLXK0/Uvjw1Uupo6t1dzx8/tHrCpbVAMtxFZq61Q5CHG3HZjY+gWG5NcCfnT/zxE3NB5RgnrSgCr6lAX5urkqOIhNlTIbtTx2YyNRLt2Tnql9q93gN5e3ZudX+OvtjfN3cHieyXl9YeksxvQzE9ENydcxdwS2oyYvZXI4vNFNkAWlGFp35VK6rwr338k865ofu8JZF7R+RNDvfgWjSz9iZHOER1d0DY1UTq1FsqrO4JXDYrcUEFVXKlADB4Ae1RzSauz726drmOSuLbp2uMJ1Fs52kaUa+nBpBMU5eDFFxN/PmWF5qgnOdSaoPvw1QeZ+Z5l/UE66N6aYLOnLqloHzdY7yq7lXPZMiijk0FermouTR1nU64Jml7EAAllbqagaJTdXCssY1oq7WdH7PPHj8LZTnWLLqJnbM52StVApetNbkv3Naqd0W3WBp0twbOaJx/m4A/WGsTulHtPoVHvPYJHsJFoVkhhsE9jcw1urbVBUtNR31chLGjKupBs0qpOld/8d2C4cwiIhUtWrRo0aJFi3ZNe2GIVNq7gXSpqZPKrqrfJoeRO6ZE7R0CA4ZE7VJAJcFwIKuA3fKA9LZ9Bf6m35FLr9W39HT7HTbsGHFifasnOrW4tDftccUdoYTQUp29s10qX5cbIVZn6XZOKu56crzp69s6+z1VqQH0UyM7WJoq4Y6Qw6zKjAEaQCwlylPtV8mbrDPzBbYi9RCI2kpspKyEIoLop1x2bqhe0uh9IAFfQn03ULtFu0OOJie7VSGMOoTTalgzm6p9x7aqsjwBu8YJKRs727QCqtlJyC0Aprs3jeydjPz5VpJXLyjgS/j508cf+rJ9Q7NmIGofHpicAcfp+cmJ/+62fTdfelQhEXXmT3zc55p7+tbXQ9negUd9Zo9MFX0FiG88MuwqA2JXy27ykCjZmSfM1oJWZEACnp/bTvv2TY8crQXVYji3opXFCOiYTEkSkDX/3wKoE0P99foXqFN108Z6NfFj/OyxkciZbWAp8gtp7u/nK6+aTMIe8g+endpviSZpiD1HVobohEllSF+N+aLE9hRE2USCQoisEkFzzkjLaWt9t0GdlQC8BtpBZCob2bwmcDBYV0gAlxyST4GInpzYvWMuuI3cO6JEmuORZybqPRHF+BWQ4MtLQ7qIurcaxBJcAoKm5dvPGK5Tuk50wBcKqmmLij3R5F7uF4nXKidDNfhMCcsN8//Jswtra9or+sJAFbRLCdPwKmSJHu+vO59Zn5wiUESRFuYw3PWQU4Rr3VCpXfMvNoNrab5KEroHGUDYsUr2xxjLdmQWaTRQiI9JmYsV0SzKdch47ZkHUFBa+6weGRD1xcNBlQZdp0OlB/l8I9k8WrRo0aJFixbt78R+IETqtddecwcHBy7LMlcUhXvzzTfdycmJ++Vf/mX3zjvvuNdee8397u/+rjs6Ovr+J4sWLVq0aNGiRfv/mf1AL1JJkrg//uM/djdu3AhlX/jCF9xnP/tZ9+u//uvut37rt9wXvvAF94UvfGHrt/1V11cydHs5Z8kwlVjNTwNSOPWe+m13WycwJhFFEtfSQR0AD6o6NznpqUCx1LjYQXpOVYEXbiklyQW3YBCSEoId4Om1JEhdT6DxIm3ISgqZSDJK6Lj0jeit0LWlLkgSuqE3pS0IVZKy4KmSc5DQl4trj2Q/VYwuSNAUzZgW7saxkOJbEGA3EGjR+8U61Z0dTyKqtouJT3tNUFnhOHEZuNrXOVNV3jUSlKYkggqMXrMTRQsF1+8k8SUTVAuy7NrEw+OjkSSNBRm1bo0U3ackwIIw2xhkX7b+t31u15+de/heE/SuV749q5W5+/qWWkBCgAcpeu/Q5uv5wpO79+Biu3Fo7pkJtZjWdt5v/tVfOeec++TPfCaUPf7LL+ECmuTT34u7Lz0IZR98w7sD1d3UYs4soGatyXA5P6lc7pxzKxBhb4m7c45kyJpcd4SEz8cTcwu99+EHzjnnjm7axm4fausPHz9yzg1d1i368EiU3Z888e7LtdSpPITukejzZNBvyoSAvEKi50GMB8e4jNMSbskVEgoXonFD/bZUMsRmIPSra5m9qAt8ARdhK/Wkm0m6PfRBXVNHStpFjR2NrAFVYFKaC/Dk3PfTydOTULaH8TRQIIebfa0u/Y4K3AzsEWI/3IfN1Pp1fenvf6JJizO622ysJS0T6Vp7Cuq9abZyBkVgLcpKde1vaxZy3euEAtHQs6W6hKSPiKswUB8GXkkmkKc6tyQZZgCUBmAxUYesncuV709qp/mq+9+MhIJBUnzb2DrBAKBadAnNLbe91tPNXEoEAt2j6sakBqCOJ2a2UNcuyf2awJ7uZhLQeyXxh5M5sy7fun7QoBy8J+DZqfeTz8JhpJr7XvYDu/ausul///d/333+8593zjn3+c9/3v3e7/3eD3qJaNGiRYsWLVq0v5f2AyNSP/dzP+eyLHO/9mu/5n71V3/VPX782N29e9c559zdu3fd48ePd/62u/IKl4ZcOlbWBClyIX3hTTgRtdfw1r+DKL6D8211GISmguyrOxOeUIiIzCHUdxpCTIRLtnVEvZRseOWlU3da3K0oie7i3L+FN6J2zpD8emR1KrETzHNN2MSti95itDHdJpY33CVoHYMkgoT/8nhpvwuXks6m2rnkXOJuaiV5sgqgJDWUdYXf6JoN+jrblsQoBBFiWSfIUSAUJrpzIUolO3e2g+NFdn9tvWP8YQeZV5obiv0pu+qcBGgrm2In2EigwKz2O8aDzBPF23M7/o07r/pjFiYJ8OyRJ+8qIrtAXq2NoJRkfrai7E0F/GfPn4ay1z76Ef8B7T45M3X01HlZAZWf6IEgnD80CYVFx5277CCxI374zvuhbANC7UTu3Rq73snUt//h+++E76jAnZZGWCeYqSjlBrvqRAiwGVAVnf7TqUenTk4s19/h1KNzqxp9LB17/4FH0+aC/hHNmYliO+s5EgVyTqPFhd27aoLcbXKbFnOP9lWl/XYDdCDdgdITfdf1hxkLUkmsR+XrRsLTq78IAAAgAElEQVTfSYbO5Frc4V9I/kPOgRHkFza1omUlK2JtxVib7Bn6962//bZzzrnT53bebuTPk1c2xxpKkuSigN4z7B95NRXB7hgab22dQDF+JR3LwJoklc7G+pz1itwDkZb2BGVrLAqNSrIQpVJUEdVLy+37pKH+fVh/7bdFBoRNUGfXEPX3desGSuBEyQXpQWVKCUpgG1ci9VFWCFSprayqruSfdSbjoZIEJHnTE6Cp9DjXMkV/KMnT6UBhvwpyiPvUKnKH39Sdob4ck5T60UCtID8kCJbJ/qhHKhn8HZhKh6Ssp75j7AppM/uBXqT+9E//1N2/f989ffrUffazn3Wf+tSnBt8nSTLUKooWLVq0aNGiRft3yH6gF6n7970o4O3bt93nPvc59+abb7q7d++6R48euXv37rmHDx+6O3fu7PztTMOHp6MgFhgtWrRo0aJFi/Yi7eT9M3f6PhHl7y1/cO0XqcVi4dq2dfv7+24+n7s//MM/dL/5m7/pfuEXfsH9zu/8jvuN3/gN9zu/8zvuF3/xF3f+/uDu4YAcGuA51ZHagWYl3baOhNtGwF1Q9h5g0Dh8B3QXEhkPEuTyr7jn6MZQDayE+iByeRLb1d8Y6kk2m8CTgTFohy8vPASbt6IEW/KnQuyDm0PyCAfiX5IYtJ3B9VG3hJjt+k3ofztHv4uc11J3RGD08XZ7CItn4j4kabISsvGmGKonC//etUyyqaOUysKStJQk7oECfE8oWgjQVOVttjVg2EbxGIV7p4q5OaDwXvqOUtWZ3ACSgRNxIxAOzzNJWgpC7zL1Lr7bvRHBKyZjXoq2FC47Fx2pxaXXe1JePd3ItcLzcJFMJ9Z5l9Bounn/JeeccwdTu/7TJ16LqpCxPgLx+esgnTvn3E/+o3/knHPuK1/8olUAfXx+am7Ej7zqlb3V3UJV6PkCCY3X5jKbpvs4xtpQlL4vOiEWE+UvhSi+RMLhaWYJjw/2/fk24haYLfz1mOT42dMn4btb97xmlY7/i9kF2mDXv4Sbr5Ib8NIr3i07n5lrjy6by3MrIwF83Yi2GcjjCdqTijo8gxK0/Qz8UG2zntkTRIOu5vdL6U8m0pYswA10hGpQGtSNk1KrSob/AQjgyZEp0L/11lvOOeeerm3DvBz781aStLsvURdxbZVwETMTgQZMtFj/k26H20UzW1CXSNzdxYjaTnZchbGV71LRZuJzp0Rs6gg6Maz/ooXEZafTe4KPeaLBFnRf7tAgRABOnouOV5DnljUJLt2qMDCCGljpoE/aKydxbg2ahZKyGwRZKPUlXBadp4RxUj96fU5yzsrzlFpRw6wgrJPVk+5zDWgKQUD4o1lBjG4iWmQM7HLbzyTVFgtJkJNt+sjNlyfu5ssTfJ+6b79pNIWrdu0XqcePH7vPfe5zvgFN437lV37F/fzP/7z7qZ/6KfdLv/RL7rd/+7eD/EG0aNGiRYsWLdq/i3btF6nXX3/dfelLX9oqv3HjhvujP/qj7/v7pB++VQYEKdkqGhb2DH+XHQlJxPqWSvRHL8p/uu3jGeuvCqYddgbdANYDmjVAn5iwR45iXjW9POtOxVpVx6WsghL28Na/Xohicse3f1WW9d+Pnez0AilT377rQT1bIex36ItOw5p3aSJQCVdUnGsQi8eV7ZyI8KVK9qNisITJ8zNz82W6W0H/NGuRX6Cyu6rYgryskhph95NqG4kcyl0Jt4Aqwttqtor+ERwsldgYNsSSa5B/ldCPj3qLm9qjGRuQ7u9MLIfeAqjKgSiWn4x8OPlyboTR2SWJ0tb/AUQRmJQ7zIszQwnu3P+oc865S5DMkyMjdldQtCbi5U+H0HghAL/5J/+Xc865GzdvhrIC/bhY22+zIFOhuQuBfkAJPZeAhctLT/I+lLB6hkafnFgbctwnRRqnQJg0d16FXIDzpaE/N4BSrZBPcP/ApBFWUDsvRX5gA/J2IejjpvHjP89MOmIOlGojoe6LDZTiBU1YQ86hEzmDBHOc6M9SVKd7qo1LTkiHPGlrkamYQr09S+1+9g6yJzLFA9ldiPpVNUYbFmiXjesCc1ylNkYjZkqwE19c+PY/F/mDixEQ6am1tdwDcltZn0z2IOdQUv7G6suAicQJYR4pAy5WopiebCNHjMVRJD7HmlFKWVgngBxtZKyTuz9U5waJXdbklCryqqLtSJjekQEh3UZJiCppEtcQWCVrGD8lqpiOZ0cj4y/LSMrWa6EFMnc4xtXrE65REOkXEj3zmg6Qph3eDD53BCXnc0eDzMwTot4poJTBm+LEtsUHQj8NcuiBFC/reZazPYpmWU3CcSp8vsOisnm0aNGiRYsWLdo1Lb5IRYsWLVq0aNGiXdNeWNLi3l1xe1GLSAq7K64w5yRpYTc4EB+UbEzytLrA6O5xO76De6jfdvskAvsGCFKwyFAkeGOyo+7BpUdi90D3iteXMlZDiKVJjeS6Q9+i/04gU3oetD0km+8i24f2pAqnUrNGXGtUHRYYl1BtuyOR5yBBKD5mAlVTFZwJOjXYgB3AhLLOOZfyHkrdKdTbCYk5gZttUCe6gLRP0Da6vXq9h/ic51ZG3mcuLtOQeFhI5KYKr+3xbW3ELViD2Fkt/XG375uKdn3iic1dpYRZf2MLIexzXA1JuRhjmd5jVsnKlksqBvv/H77/XvjuNlI7qRtjNvfuqVLcsxu4546Ore6P3vdE9XJsBNgG92wFwrZzzo0KKnVTn00DO/zf6dRcm5s1XSHWrzX0vnpVB3dUG5dgi2ZbA+4Ubk6qeU+mRpgmYXspumct2rBZmctysufdaMuluZYykMhLITGvQmJ2W3brpXeRZSPrpxL3bAlttWpsdapbjlebk/XCXzeTcdpAeb1dmlswh1u0lCTEE+hCtaJivYSbk8nKR9InLdxcuRDgC+p9TawNb73ribmX4pbMkLUhn1v7pxvMsamQfXHv9m/QLSnzD23IJdokm8AFN7E+ObnA3ClEbw/EbtbXOecy6PL1sp6WCIohob8QcnKgfgzWX0YxqRsL7WnELUc3lkzJnOuUjGe6GeuSmkma0BnrqugDpkHbUAOwGOyitcSzYxDk5D+vVpKgGPdY3WdpuF5y5a+wB3bk/VVSOrW9+kFQEs4/WPYZ5CPrPk6T7UiGbGusVJhrvGYAgJtV5Q4Lat+l28+dRAMFvreMVESkokWLFi1atGjRrmsvDJHaSl2DN8hmQE721klMPN+gUw0hDclx9PTbyqZER6ic2u0gpyuCFBAxeat2VxRenTNV9kxQMr7fa04ivmmHdiXb13LfJ4dQgxxeaaeKuTyJvv3jOyEMEkVJgSYIqBDyOul52V+6+6WsQC9IR7fd/eG6ej9JBlcCNncJWTr86yuD3bduB2rsPiVclbIGGtfcUyJdSZm8/4omBkkMIGOiuk0wIS8FwcJGuJDdvymbW99V/L7Ylr+oBSWra+SuwuEjQbrG+35HfnFiauMViL+jysZ/gXxyy43l1WqpjqzBA1QHlhvfoJ86BAwUkhvu2YmXLnj1Ix8JZW9/5+s4zvpkMfPE4re+9rVQ9uC+VwU/PtyX4zyKowrsRGyY12whgRVU+1ZUbQ6l8EyUrZvaIzJTCeHneZ/OTc6ghOzDuBJS+MLX6ejA11NxhjUI8POZEds3GyBIIsFPdf5e+N/7+1524dlTU4A/OPbSEsuZSTyk3XZOzhrk9Zt3fIaIrrN2zXrf1l4Iy4FQryTmHjIRjaFkM0hMFDOr6AK3sRK18fMzf9wISvCVoGVnZ14u48H9u3YpXlfU/on05RKAwhUiFYS9B++/LYXQXUPZut5WbKd0Sq6PLqA/05Epqy+Aqs1bG2sL5C48PJYbhQpkiaiCZ5zPQD91YaPEgbQhiI3vCJRS5DTHPc4k2CLDnGwFiW2RyYFIUy1EcKKpu7w0A2I36zmoE705qhTP4/U4rEnSoILBDXzWbTfVNZpXDwjzgABvvptQFq4xcEXx+O0gMy6duv4yeGgYgOYtE+SOkj3zpa2Th8gtqvk/DYkTb8b3ERaPiFS0aNGiRYsWLdo17cUhUi4ZvEHvlCtIySnafjNUNIlv/QNRM1g38McOUaqB35Ooyo4Xz10SCskunYZWOTLbaA65VjxqmBk72a5vAKmUewQ/t+xSkP7sSv6/fKtBvF62I6+h7Qj6reOVt0Q/uwoCMp/XoE5AEdNuu5+UI0XEJMcOphBOyajyO9H1QrKq47oCSLlA7xikScTObcARgo9cNqTkSwUBQ5kRxRh1qmQHWVCmQRApiAnmkmsuoFgiNJgGZMvGyWbjPy9ajxycPDf0aa/0SIDmcJshd5aOqwL9NNm34y5O/HGrtYT63/Kcp0Z26S04LAzDzzVfJHZkjx5+EEpu3b7nnHPu9MSQnsN9IBeSw20MbtSTRybI+dJLHtl6fip9AnRsg7GTCX+FAnsnp49CGTl1N26/FMqC+KjwfD74kHW2ftpAsoMcIOeszzJwflZL428VGAzrhZV1yDtXjQ3V4rozklxzS9TlUHhjz555NEdlQsb7/jwbQSmmE49E1msIUm50Xvt6EgVzzrnqGDkRhbfTQui1T1XM0bd7LMgNkeOlyETkue+TUenrputvjbmuiOgSl3369rdCWQMh4FGpSA+Ea2VKNoAYChEdZm67BThnRaljHfOvs3tNNFkFHDOGy4skBJei5dx+uwdESJfzjogQUI9U5holFHoh2iSU9RA4k+K8qfQd0aeRyJQQiEo65W1d4fIp0kKgXbwPvD+K3DJfnqI6DcukoiHvp0g8sJ4DNNvRYwCkSelguGzdXz3a8vA551wBNWnN00rOnUpnUCZlmAuXMjnJVruCJJGcg12mMj2XZ5eDujnnXD2G/EWpyqWBkGVFA7XtbYuIVLRo0aJFixYt2jUtvkhFixYtWrRo0aJd016c/EHfD8Kq2xAaLGH1gOxzgewI4zcDTjJI4SpnsON8ZoQCpT5u2y1ozq5tWQV1rRCK7dy2r3Cn+/BKLifnnEvoslLCeA+ypbrWGKa/I4S0k/fiDUN9xS3Fb9nvba8uFg83d+IeCGhmru3ndeUdHCq+6u7soajbirIuyZPJwKUJtxTcDbkqhoNYPytERR34cbMWqLUGiVqI2kCnByG8dBs1GhIfUHacTwizKYjiuYRQp+yLXnMY+r9lYXUnVJwq1xbuU1U7JqF2BVfFfGHk4Bv73hV3/txcS4EIO+CQs/9VideX7Uv+s03rr5EKTE0XzbymOra5AjMQz1s574cfeLL3Ky+9bBUA2ftQVMG//fVvOOece/DSK6HsyRNPvD6+8WooWy68K7OCrMNeb+fYMIRfZB1WcEWUM5MfqEjKFQL4Bmrfk4m5sajYvNqIAnji3WgzSDK0IqFQ4B4+f2bu1oJh/4kphudQAl9trF8LqIifXxpR/QDBAypTkUCVe28q7jb8pRvl5g3LF1hjzZhdWBvml548m3bbrr2us/vZtZA1sKLQT73M06MbtwffNZd2rcQqF8roCvr9P/yDUDa65dtaicvOIZAjE5kQBq1oTkqucRvM/yYzcjDUCtwos/6nyrvOP9ZpkCkC8295IcR2uMU7IRbnYQ2AXIPMf0oHdJn6sdAuCeLowd7OhewcaAzS1hpzsRjkbkXgFc6byrpKV2EmZWRUtM12TkJ9/lDqpJdgFzLpBxIvxTbNhFQG83ppsFMgq4QyBlLlqsAP9fCRlDWklMgznu5efT7z2U73ncrf9OgnpfZkIWOGHTdCMIrKHpXImsDx4pxzLdbiLFUOSHTtRYsWLVq0aNGi/Z3YiyObp8lO+YFdNpAJoKiZao+FN8xtAvouong4x47vdtZDSfFb17TwSz0h8/gNBNG4EeBFlIhOQU5FyUIE64BFPayIkxxjuv0gT1EQHgIhKUis6VjDgHeE0LJB8jbOUOBBNwX5CfttkGlQ6ITtkb5jbjWoALjRyMipK4Tkl6WhNPXMn7cVciYr02teK+wwNK8WUUrdfbBreZQSVoMUguw+ExJRZUyWI3+SciLEWoRzJ7LT61JfpjudZuXPN4aY4VLIkWenHv2RU7iLM4+c5JmiX35XtR4Z1FA1vkzF58oR+loIuMvZqa8nx5+G/GLs6JCYIhT+5NRQmpfveAL6c5FpeOP1j/k2C/rF7PAh56NzLgehnkjvoRCh33/fI1j7En6/mTM3n6EK+7c8YtNIWDODMlSQ9fzC1+/WvXuhLAWh/Xy2RJsF1Vkh2EFyuB3f9/kECyGMUx5gs7R+ZUh6JcdR9kDFFJeNr3Ou+QQpU4H7vqztvFyyUwkKGGMeLwXNZPsHedUgK9AI6kjUaTQS1AvIRo0ABKJbzjk33vdt7QS523/ZI1jffPftUEbFglyI8uTTJ4PljETtXeHvFFC275YNxF9HKmvDoBgrq0BsziT/pUOd1ys7bg5ke1/Q7BoBGBXQx0QiWxh2vxJyNlGnQhdv1DmXuZ6hTgpuYDkZPAvt2caFbfCwwx+RVUg5r23tYDBQqygl7oUKdxIdzwSJT9JtfIWBRBSuHSBCDF6SuZYG9F3uCfpz8IRhOwaDgh4THRNDknky6GqUqZg0BZ7lvo6O/RjPcn1PYPCUnS+Hd0YcNu77YU4RkYoWLVq0aNGiRbumxRepaNGiRYsWLVq0a9oL1JG64nbb6VLzf5TmRSgwVwVyFxhw9lNqIOlx7ZAwNjzv/7d6EkYceNFauoyU7E73odZz+NsBsdttKxwT9u52uPb0uEAG3qHjoe7DIGgLf08jUGyR0mUgVwo6VlZGN1M2yEnH84kWCXRUBmRz/ESJjeE7uqrkvKOJ17EZV+ayWBfePdLVio+jrwXGJaSbi29L3TxWeaoY87fSruBjULI/PutYC0kE5bzlUHfFXwqkSM2dBVJk0cAFIYRl5rBbrsy1s0L+Nc2/SLdYJq7NkmrL4qpLMUAODo2oS7J7CzVtnQctCNNKBCbsXYkS8CkI1S+9/FooW0AxfCJ6S5PJAdpl97OBi7aF6vDekeXV27vhlcBL8c6QWNyKFpbbQTZnTjzVQFrC9bZamquqh1t2BlflWLSgNrjXqm3Wdf5zI+6WAkrpmZLicZ96VaWGr2AjufvG+76984WpnTvnP+eVr281umXXAilf71OHca2unZ7uucbK6NpSd98cWk1lZf2eYfDQe6ok6smeHzuJEIYLqMI7dXfCpZ6JBhS12gZ5Snlq5WqQPoA26rLd4beX6/NQVvZQpZd7UpWc/7Imr0lAt+NmM7qstnWhkg3bIMFOmGOF3ACuhdkgKGnQFP85Ya47KzPSuAQZdcP1uVXXXjixPLpDAJToQzHYZ5B/j+uPjb8Urrpu4Mdie3UtpLYT8v8N3H/Jlb/mDlUKQpJt57/lbwb9RDeeuMBD3lc3fIb7WtK1p+cljUA0wAIBfRBltvXb0MVKn/neXPOISEWLFi1atGjRol3XXhgilaTJUPU7vPEKSkMemiICPF52BPx+EK4JJKDbiUIMrzmwgZoqDxzEYTrnrqQGYkjsIE8edsQaEuooXcDjZLeE0M1UNx/YQQwUy5PtsNaUpOBWd3/+L0nfvs4g1mEXkkkOOar3KmGPO8FU3tZJItT+Z16lXpALdkVdq2Iu+852swlUfgM5X3NTgRRYlDZMi2Jb/oKRsyorQJJ5OthpUBVeiKLsO0cldN2t8L7qxa6w050qutvun7neZEPmktSjHa3IL8wXfmc9Kz0ioDvtdOaP69dKACeJ1NS5c8gtTwSRmxyCFCwK0BuobddCHuYUIMFZd2vjyqtyV6UhWATYMiGRtggK+PADU0A/gtr2RuSOb1bICbiyOq02Hn0Z4RYvFtauV172+fouZ1Z2vnzfn2Nh/TTKvGL6xcb6lUjbuDKiusMO9+DYJBbe+c47+IFHZsb79l2G0PhENCymB/4+7Qty9sFDr1heZDauSqI6a6s7d/NlZf25XiEoQaX6cVPyMSRBJDiC6uy9zKtnj6AyL+OUIe6KyKWQ7Ggkr1sK+YUk216niFyPRJ2d46QTpPUS5PXDe4acHc6BXAlKvd4Q9ZT5lHGdFAI00YSQ106UsPF3mYokA9YTiaB3TKe4v7bCGc6nCCvrVItMQ0G0F+T8ShC5DHMsKVRqAoiQLAokoKsXJMjNKLrRbq/nfWg2kEaRNQgPHpXJaSgXIGsnif3yiK9bBgDJ9SHT0CjZuqN3QhG2ISKkzzoG7ySJJuxDddVLwEAdechxnVbEh48xlY7gM9PeBTRQa0egFHPyytxJdzw7TYpo250TpE6czInvYhGRihYtWrRo0aJFu6bFF6lo0aJFixYtWrRr2osjmydJcF05J245JaIFDE5de9tMMDtKiN27lM2vvjbuOIe68Xa5EXf81GxwXLJVpyQQyndpNm1fq293uBEB3yc7fpuqAjzVYcW3RFJ8Tbi5ViI8tai0LkyeKf3UM/GoEAHpbhokEvYwby2YcVDFTQQyvXKPdyWD1uSZo4l3s7Qrc081TFDs1BJ3tZBjJ5OB0BJH5uGNQOYkqioBu6UrRoiYxZVzOXMpqsskJNduxLUCd9DDi8fOOeceHN4N3x2k3j3SOIP2R3DLMrGs/wx9Kklu3ELFWt3CdBGsRG9pDVdRBYVzJfbS3dn2RoRm3ccjc21N4Q47PbVExqPRFHUz1xoT+WrCW86Z5QVca1Nzo9HFUVXWruND72a6PHsWymYg4w8Tmfq6L5eSoHjq67yWsbO+8Od56Y1POOecOzi6Eb7LMGBv3b1tdcKadfLcXIv7SNpcr0xtfQXyuLqsqsq7O1cbI9tzDUhk4h0f30XdEUQgOmp56vvzQgjzUxDWFzO7T4FSIG7kNca2JpLlepvKOkE3xhQk8nJi93CCezc5tn762gfv+vP31tdUuW/WVidqqnXCtq6DT0czKqBPgoySyviDsC/XGmOeFKqFhN/ujWxMNPh+LfOUwROtXKPFGsuMGcIEcFnKIBJV1sbfQTJgzDtpawc3WqqBQs13X2M3Ld1u4kaje0oI41x3Wlm7EquUnZdZMVQrjkmId6yTiYogJnTpkQphnRKIKvJ85Xn12RWU59W1F5IFy5q4ortPokyumKrYM6Cp1X6iinyhrzik1lgJ+y6RbPVcuweJ6b9XNJqLiFS0aNGiRYsWLdq17YUhUl3fD4jA9ja9A/0ZqC0z546ejF8q+mO/vvpp11HJ9uFGxB0QlnGAvmpTFVrz31FtdSBBvk0UtEttE+aDiq3mdSLpbxCSjzd4JcThrT/dQQAnOTqrhYgIsmsiO7MM6sm5vP2z/1VWIiFKJu/lDL/V3WdT8xpGNg4K9DxO0CeS51VCIAeJO1cpWm7OdKdXk2xuh4WcgK3eJ+xSOkpNyOE470aIvbzHqtieIDdVLcTqNWQMRqqAz/PKvWsR/83cXRvZaS4WHmmZSvz/auV34szb5pxzI6iBtxLqXuP6qjTRLlCWG+pDhJOAxP6BKVxTWf1gz9CnMfJVUf3ZOecuZ/7z7duGpu3veUQiLQ1N4vCoZxK6jn68xP1XYu145Nu9PDVUowQ6VZaKapHsauN5tvCo2ygzNOXBy17R/N13vhXKplPfj3fu+LqTYO6cc+vnJ8455w4PjGzNKVzI9WdnXjpBkT7Ws5rafZqde1X6THbkmw0DKkx24Ry58yhxMdmze3KBHIP7h4YIrUnel2WCaMblXFTRgTArAZjrycWl1f3B0T2cjgiuoAVo/6Wsf2++/WVf78YQOWYqmEj7exB/N6J23jFAQNCPHAEPHYnISuIG6lMr+oMgj1LIwSXm1XQiKvJAOpZzDSjydWkGyzSQM9SpGZDIgcgI+uN2kZjR/7r+ZXiO6fJP5L5vFc7xdV5hPg9yrXKZ1McEg61UsZx1Gkgy8NmhDzle146rsQb1op5PaQfLCiHrL6UrBNUkKb0Q9JkZILJcyeaUqbA1KYdMQt/IHL+KBEqfMLCkyO34aqRJTlkn/hWkiZ4rkfNgnTQoSZHtXRYRqWjRokWLFi1atGtafJGKFi1atGjRokW7pr1YZfNdhGnVVgqZd7cVw1X2wRIUK2GPJDLRsUiGEKi+RXZBd2KbYNb3Ss7bVnENv021nrvcd9/dWN+BjFGyrQ+SFYCim8GBg3M4Z64qdYFS5ZukSOGhBvdpniuxk3CuXB/wrfY/21rvSOTZyoHUwFGvXAVXCu97LZUyd6/qWDFppti2tIjL4KIUL2JIQllvFJbvBz/NCzvzmr49GRNsT9+rPpavU7Mnrr0l3ZJSd5D7OyH5Z64YXD8ZyKOD9CqQ+TE0fRTap96Mkl2ZyHizMdcOoWodJyVdWdTMau1ad27fd845VwvETd2hQ3EtHh5619+Txw9DWQ33zQ/9+E+EsgsQylezi1C2QELgA5CTO3E7UUX6SHSfzp97raqm3lYiLsUtF3inokpOhfLLS3Mt3nrjU84558bQbErFjb2BK0zd8z00dhZLIXa3fpDtHZoLsMb8vDyztvY4biODcn/iiezdYET7zzdv3UT77Pp7e95l2LR2jtMzn3j67n1zrZ489+5G1dGhRtp8ZmNiD7pYo8raPb/wdZ4c+3t8IO2aYH58/dzI/u+tfJBBL96USetdqkx87JxzGd086kfLSdUQzSAG5fB/oSdkPfTZ7AwhoCKtJBk2urMUsvn0ACr2ostm3SOuQuhCFQXXJrsaKQuFjJMMg03F2YN+mtSdQT4qGVajLuIpdx014sL6b9eiAnurNBY+a+Q5Rc0qXWupY6YE7EDoH1BgGKgkrlK42an7pGsN1cs1i8QEyeclTsQVlT+vjrUESZ21nuMJNSAl4fOVJORaX94nTRDOZ6ZKALLOOid4H9NBwmNvGmQwkoCLXRYRqWjRokWLFi1atGvai0Ok2k5TmIU3405eTbfJ4foGvYNOLtt0koj1TdfOlAz+c87eSNNBDCfeflWBnaRI2SUMQ/av1FNRIpLHA9Klar7bCCxA7ycAACAASURBVBJDSDVauee2R8iZ3OBpuiRKIWS6I0X/BJBOVXdDu6T/SUQWlMbCtaVOgUUthVRAlyHWksS40u0XyOtoqxKmSaxuBur0vL6S7aldIGRzoo6d7Ag3HBOy++B9SrYVlkNsgJJjQ2OFMIwcXquFjJMKoc4yTjL2v6go97gHVeERkaN9U4ceg4Ccyn0yqQkJP2buPhlrVFTu5bcFdo7cLfr2DPMJqlwFB8qRENCJTuVCgF+DjH/r7oNQ9vTxh8455549NUmEmzc9wnX2dBu57QOqbOfNQ75GQcQwnj/5qR8JZfO1R1hUsb0qvfzCbVHbLlDnVEjJhwjjz0GKL2WsX2QYr43Vl6hWc2nXKie+fyrp18XpBc5nZQn7TFXBzz1BOxHUc7LnZQdOLzzSNBpb/29AHs86G0NHQI7G+3ItdHsva+JsBkJ5I9Ihjf9NvRGZgNZ/X+75HX5xIHn4Ej8/FyePQ9kScg6alYAoTipIU83FWNpKIvsgKIfn6IiMaP9jTZQxUWDel4KcF4hAaYTYTC6ykp0zoDONBADUIKpnVEKX6+fMdZrqnPSmLQhL+yDXqS9sBBFvkdBwU+uzAGsRUG/NIkCVe1Vnbzn/pZ6OdddnYkpJIMHzuJ7LcRzHmpWhgEwBgTiVsCHSqUFJRM6SXLI9lNvPEz5uFTna6c1hnlb8QI8pQBTXRze9T4neV+bEzRWRZ53lPjF3qWbZSL73q1JEpKJFixYtWrRo0a5p8UUqWrRo0aJFixbtmvbCXHu9S4auiG1kN8B3uxRGOyG2EUcdqLPiNwoZd3hvpGZRn+xwWe3wI2aq+ktIURI07iIKW5lAsMGNgmv1+h6L80lRBqg2zQc+M1RtWzG8E3IcYdS8EB0TJtrsqZ0ksPt62xUFhDu4yXwbtsn+JIqKpzJA+4o2Zzh3o2rLULumAntdGzl1ufEuhlQalgLGV7I1PQZKSqWbr1FiK0je7QAWxm+Da0kVi3liKaObUcZkDd7xqtpOxpmJv7UApF2koo+CKZigbmVipMYSmVcLSXxLnaVMyZZIkNsIiZbaO6qFsisAY2/i3ULUu0mEiEqtplYIw/cevOKcG6qNc04qKbzBAHn722+HMiYfrkRbZgNXLr29B8fT8F3LZKwSANH2vn6zlZG9STbWJOgV3GiXQmzPQZ69f/8Va/+RrzNdPEshkc+W3u1WZdauy9mZb+uRudv61PfFam46SpOpLwvuNGd6a5uV9edoCnejuEqYNYBuRPXZB/22RNTuoZW0XJgC+vzCt2M+F2VxuNbHE3HtQlOtWcn54CJcnHtS/kRce+XY1/PJ238RygJ5uZfHSQq3qCZSZhJ0WWSpFTWkNMB90zPYQlx7nIs71m49b0igK+ukufE1CTLVtu36TDxQw32vc43J3VtxxXHtGq7nvJi4sdHFqi3FpSgdUBUYAEO6iRLxqe0l7rGMzwRZu7lAKu0ELttB9gqse+XI5uQYGRIkV7yjzFIJjadCEznjsyrmZ0ExXe/JDtwGibQ12IDruQYeqTv8qtWYH1onjiGlhXCc9JrwOfBR9DmNeyzPnUEQ1g6LiFS0aNGiRYsWLdo17cUhUn3iBpRlvi3KMUSCBsRm/E0l1jQQVuXtm/nUWqdvpFfI5gNUZZsySAK6vkinQQFbdgQJd1UaQrktyRC+77avRYRJCat9wrxugiqRlC1v1eST14LwkVBZlEKYK5inCSrajeofQLFXk62l2zkBgwKv7LRC6Kgid9glZBJCOxp7tGUj92mx8LukFnIBrdSpAYlZyYEk22v+qX5DJVwlUfprNBq8wJx8iRLgcZ4SocEqfwG4ar3W9nMHK+TcFUKYDXxwCVFSGX8NiI1tZjudo30fWv7SyP+9d3QzfNcBiVJiOT9PD0wJm7uuXHaEm5b9r0RdkIfLbZmAgP4qWod8eeN9U9HegMRaltbXC6AZq7URyx/cf8kfV5lMwle+9pZzzrnDA1FWx98U4yQv7LuGyvYy13NIHBzsWZ2ePfLE9pXkn6sQrn3r2CQBNo3vz0MJ52fwQOhDGa9F6ZEo3emPc98nZWrHzTCfqpHdkycPfZ00JHsJUryOiSyd4vp2j2v258rDAGUpUhto/3hqyF299khU3Vr7Ly+8KruiWSuoveeVEfBz7LpbUdTPMuRJZFh7Ze1KkddP898t0K+qSs953ApMTRKvBhRx7VT1cgZ8MFNDUiuqgVyTzvo1w7o6eCZQnmQQ0LQdlEK1DVH9sDp1zDUpCBrO0UgZwLdBoFLa+/u0lmwHDKzpWi2jN2U7YGmMeToIGCLQ1Olzip+sbIR5pKgO54R6glLkHxyNrT8n5bacAUF0qvIP2sqgKEW/GhLLDenqgI43Ih2TZxXOKwEIISeprHtXnkWDZxLq1EmwAdXRu97az/vZSbqHhrkO5bj+yvH+8w6XmVhEpKJFixYtWrRo0a5p8UUqWrRo0aJFixbtmvbikha3/SDxa78TiiXpUMjGIAcq0BYSBGuC2ADFaYJOamZQi2LbjadupIyquzsS6bYCzzYCC9r5diSyBLRNwFBdi1RlZqJW51xIVtxokl1yLaVddbMNDydoRymuPXotOsDyq5W48aAYrJAxyY5a1oAcPNACgQtAFWPpMqqKbdfSuDQYebPxCszLmSfFtjsSBCei+0LCrroi2P1KAA16U4OtAl3F2wRYdtN4LBAz+ivJtpOBruZ2fWpl1TNxAcBlogT8ch/XrOwaq8S3++jwNX8uIaKuVt4V0yxNiXs89idZCzl4Hyrj54vTUNbyBohbKhDEZdzxntXUkapVx8u7ig5HRoA/OvYk64szu9azJ96NdXZqatdfx318+fUfCmUf/dhHnXPO/R9/+Aeh7Md+9DO+Sgm0YMZ2rTWDDYQwWoEUuxTC9s1j7w599OF7oWyyNxm22Tm3rr0LjGRa5+x+buBGrSR5agISeSeBJSO4KtVlfRvX+vDdb4eyPZDNz05PQlmDgJJDSUJc19TlEpI/hsdq4evUiRtrhHVClc3HCBjYXIi2ElwqF3J9/jYRHa3ZpSfP371r7r4EY+LOPSYvligWfFeJPtbs0vfrem11WtAtrZkKmKBXz8dFUKJHGri7WsyFTOa6Y7JoGcOkOwwT+eIwjT/Z4UYM+e41Cbyx4n19ZP3NSQsZJEegivYuCoQdF7JyyG9DpgiZ9ylcVCXWSw0AYsNaeSZy3afWk3PO5Sm1kOyndC1mIyF2s9m5PgvQ70Jyp1ZXklY4v5y259+BjLo/lXRUFhIPi6uSwVOdukURZCWL92ozVLvX9Z/P87XQPUrMp9RtPxOa1gIwsppkd9EgKxg8pZqK7ntaRKSiRYsWLVq0aNGuaS8MkUqSK8reIfzcrHfbSEtvewg7V/is4d80CYlMSEoHYS3TXYD/O1JEAuTdVvLatTuuT56c5usJREnNycfQffxANxoQVnZ52UoZ83rZcS12c6mG1Vf+GuvB3cTbv4bkZ0OEKc2NCBh2i72U4f7kA2J5P/jrnPTrICTfn6eSsFESGpVrWXeevLpEzrVapejRdalIOHSoJ9VsnXNuE9AfhVpCrPNWkZbxHoymvvPGBxpC69s12jPC9OVzkPidXZ/oVLuyuhNh6EXEvZ35+uVCwHywx9x5vo+Xos7NcVXKfSKhXAnzz596VK8YkCi35SwCUVdyXTH/YcKQe2dIQ7309+RSZtM73/qWc865k+eGdHz44SN/3NJyuOXY6n7rPSOg//S//w+dc8597GM/Gsref+Tr/tIDjyptZK6X2NWPBK0hYXt/avfk9InP8Xd8w5CeENcha8zNG56gTqTNOSP+jg48EraY206fyMh6ZVEEJQj4N25aUADJ3geSj+vRc9/u0UjG/9TXL0sNYaIiyWJhfZcC7aWK9SCH52Z7rq2cv/7F6Vkoy4AEH960fhqPPHl+pmjeLd8nG9nNHwBhKyd+3K1nhj6Wt3wQwfu45845t7i8QBtEpmPt+3gjfU0pmlzWSYf1ocvsOAaFUM6kFbV9Bo9U6iVgrj1BMNh3mbgEcsDOqYT6U+IlHz54/B9K7ajaP54nGmzEjAXqpXA94X9bADoqpmtAS8eAIiHgBzCLgU0KawEtUvkfSiKosjtQx2Fggz9xPtasBL5+a1moEkpirA31KXM/tkc5UFqF1ZjXT6UekA0g1XQXVJGX7BUZ77EgrOuN76flytpzBhkP9onmcHRBJkKfU0DfJACna6mUb/1ZYi2uZEyUIf+jBnltBwOoRUQqWrRo0aJFixbtmvbicu25ZMAf4kv3ANXB23eSKfp05QfOhe2nyh/09OnuEEkL4a3iv2XocjVWlAy7D0FE1kt+lh0J/dyCEuU5Q11lR8Do27CrsbfwETgVxVh2ASPwNwZ8IIbwC+bWISN6LtwDCj0O3qqxcwrZvW1Xx5xYA94YWyooQcj+7SSsFEemmZWNx+hPQY4mU7+rUXGzEruUNXb1z0/tHMu536UqqkYxvUL2AOUeuE9LFQ7lzl3FXP1fFVil6tz4JkLN94V7glx3bW3n2ABVSgc5BBEmLTvXPUCMeSloEnaixxNDTvZzjxKU4Nwsa+NDZeBBjYSPwrovRGixQ+r4RtEv1IXjyjkRbhWRRMptcJyuVjLWoZK5kNxgF9glvvvYUJqvv+2FKBdLg04J4j5YWp/M//jfOOec+9mf/Q9C2Xfeft8559y9B75dz58bqvIqEKSLpZUdgw+kpIUU6MtmY2Pn8ABipsIboUjv3rHxgfb3/XEd5vrJuaEvNeZCLetKBX7VRub6euPvxfmzp6FsegBRQ5FJ2JAjI2OS4yPfGCJTVNi5t9uIGPk4uvteYu6UA/QLvLkTXWT9tbrWREonBx5ZU93a0dSPe3JOko2KD9eoo42rDZDI5cwGYAskqt5IrjUioTInAuosc7KHFEQC9L0XAdsa47TVNQmIaSq8tbDuq5hpuo3m8LOiFH2oCua6IEghhF67td1GP+ogZ6EyPbh3bgdHSNdz5tNjnrhB5P0unhXOJWMiJw+z1WccUGfrpiBmmQmaRgQsl3vSBumYbaHRBvIwtfBbG3CacuHoUhB0PBY0tfdrR99YPWcbf+7zczvf2WzYn/pMyoHwltL/SyBWs5Wtp5xPKolQYf0nCuucc9UIkgzC7x08M3ZYRKSiRYsWLVq0aNGuafFFKlq0aNGiRYsW7Zr2YnPtXSlx7oqCaDL4812tC24c/Sl1AoTsFnyJIN0pOQ8Ez7EovPIUbWvvmy2g5W6jZG8oVg/yL1GSQcm+/i/dHhotWk6Y80hcVqhKLqS7eltpwWUIzxcvmkHmSlSFBC/JdCtBKzv0U66hqYBvB+rs+E2mBHCS0gd5AtGf4loawS1SCbY8haum7uAK6I1EuO7h0qj0PsGNl0pIPFDfSvqOObS6gSz9UMXaOeeqqT9ufOy/OzgUIjCmx+pSJBxK3mNxmcJ7sXewH8rG1RjHGwG5g6L5sxNzH/VwgbQg2+c3ze10q0KONyHWruDGUXJyizIN3jg89L9dKSkTLuJqo6RcuGVxT/Lc7tey8XX/4Im5gr6K3HmlkL0/8iOfds45d3lpdXr/0bvOOecenls/PXnmSeF9/v+Esk//8Md9GeZfNbK8bhtMwNXK3EMQAnep9H+OQTkV6QTOrVxC/TO4lFTZnNIlPfLE5YWd4/LCuxRHItdRQAqiHhBm/fUPxWXYIT9mosRyuBYWc3PVbUDKnojEBKMiOoz/XnJ+bRp/L1QJegTl8URdYAhaOJAxefLMj4WJzEkS6m/cMqV4ho4HcrK0v4ar5N0PTOphPffnqBdCGIerptM1kefRWHJQDzJ9FCVQgGcbxRXHwJJOgojCdE53uOzk+pxGGqjSY+1Mi+11Inj0BhI2OL/0P581bS1uxNZff6OyBgw2Ut0b9EUmi2fOBKB8/skDkHln1bXHnHCqYt6PKKEgP8ZY7+R5VjBThqyJzFmotBh+buHmH+SGxPlU7b3F/NBcpwkmpRLQmXazblXiiEEWQtUJbjmsV9L/G7gUlYLBc0xyW08u4SJfSwaEtkSgkEgiVEtf91TuSTbQkdi2iEhFixYtWrRo0aJd014c2bzv3YA6zlf9Qbbo3g4NZYECHcr44qohmSFfjqIpV3YYqSJSlX8LzSUzPXcwrZBzlzUFxJSUvUP8k+RBuQZ3MT1JsYKWZAVIf4WQLnN/XCaSDMxJVyqJMSfZe7vvOkHkSIYkiXA0ltvPN34hFge1NnkbT0tuybZz2DW1oR8NdklKLK+C6KjtvnMgIbc6hNqvL8N3M/fYX1N2nySWak487laKsYqP+rZtJE8exQTbVrKUg/g4OfC/VfmLBDvMXHZ1+Rg7ONlVEqSa7BthcTL20MlIRErTwn9fJ4bcHB95dOQYueNakTXYgDCepbaDaoA0bKSvmZPRya5yA/LyYmn9WQPNmKbW/wy7Jul5b//l8N2tex4t+sZ7XwllBUL4byGXnnPO3QAp/KOf+Aeh7F/89//COefcLP0wlC0vfT/+zVtvh7I3Pu5FOhMgM5/+hAl4Pn3+gW+/rAmUFellB8t51Qlh9eZdX89c0M8gHCsocbnn0ZlmjXmfW792yVCY0jnnFhhPeq/XGCeHL3/UyigZIDvnFsTr9VJQQgohym6eqPDhoUf9lgtDsLg+KIKTI2BjKvILFFp99wMTSS3HlHOx9k/3ffsnE1v3OCaIqvYi4Hj+3Lfr5NzG1Xx2jjZrYI1v93RqiMAR2qNikhSkVeCYMiYt11MJzW9I2Be0JAgHyzOBihm6TqxrilTacQ1J5pp/j+tpkFCxurmQ92/bTzLQo8Tc7QX9CcNYBF53Ecq5njrKlei6zurq+o9r1BIAVDdEpFTiB6LLqu/ZbQuMtnjglnLdFCLOWcM5tI3INfL85bq/XFun1GvmfxWyN0RHlSifoh1K7242RIz8vOtVEgnPGkUVMyLR0q6bR36dmk5sTJ5d+vE8kD3BOiKqM64sIiIVLVq0aNGiRYv2d2LxRSpatGjRokWLFu2a9sJce2nWuqYW6DDdzoOWBM0I+10SNKNE94NK5YOEOIAgBTIkZMzzleJGKyoQDAfK4syDJK69BUnM2yrWreCjLaBnJanx2xyYYdKqOivgTNFCISlR8+9tUM9uo9BqjzZIR6GthahCZ+B6puinSvmtgHHXF+pu9W2k1pP/TLK3tbWBq3K5lBxGGUjkewaZloBbNa9YVYIoDLj1+NgUo8/W0PgRtW/mpMpKhYJ9f473xN02gd7SSkiJDTRwRhJQwOPH3n2gavddTdeqkXNLQNW1YMYjagGJPsseXCbjyq7Vw1VwLq6aVevdfA0VkNNtzSglxzd094muyQrq5Jlg9heX3t3SdtZ3NfSA1ksju4/h2joc+/t1//VPhu8uEw+Fn0v+vYNb/v68/Z33Q1k58e7Jlz9yP5R9831PNt/Mjaj+o5/2rq/vvPVWKHv40Cukf+beK84555Zrqy/Vy9eSa5BabfXaxtUaed0Oj0yfi+6+MZTInXNBvjpXtxyV3OGyLid2vz71Qz/inHNufm46VrOZd2nNz6xd470S35mK+/G+7xMlBRcTf9xIlO0XPJ/MnQ3GO5cuXUNSupun1q7JnieUj8bWrhKk+dffsOM+eM/rXCXibjo69N+3osBNraoSC8To4Ch899Zf/rlzzrlnTx+Hsgp92HZC2AVFYiLk/RHUsSuZfxc1+s5JAAbWTrIn0k7WH6xT6vZhXjkV+2a+wLywG5BS20iDcuBaHZCJA6UE46Xfds/ps6YhBUJz7ZGon6rPkq5KqWia6B//mfQFuic1D2FLWoiegmR3ef40DHbQYCdmgNDsEb4zWn10wlWmNAMGZSzRAZUQscvM39dpImvd2s/ZVW/aclR+bxpz7W2wxnaJlVGOT/XWqIE4n/v1MpMMDBPonk0rG+uk3lSVurt9X9we2W8fHN9xzjn36MTG8xkCKjLpuzSJrr1o0aJFixYtWrS/E3thiNTe3shdXqg6trdkQDanhMBA2nXrOIbnp5p/qSdytZ22OcHuQ164yUN2WWnXYoh/LyxCKuCqYnUgCg52Fdv1TK/qOQjpkzuiXEhtCdAp3S0x/H6tGcnRP3UhIazh+oLS4HxFHrZ61gTUqRXCdocQ3kLJ1jl3UEqiB3IiytIXp353euNAQk2h5J5JiD03aVTYLiuDdaiOvhKyNcmjuSB3JfpkJDmkChBk84mVrZZAmEq7PkNymeMwl/5qsPtVcmwLkn1X2A6eea1UMXi6B/kDGZMNfrsn7Q9kWPRxoeO/Z84ruxbRik7UpgtcWHd6K+Q9KzJF/zyy0LSaO86jPkdAhNKphcGffjjDNe1at2955PDhE0Ok/uyv/q1zzrn/5Q/+VSibXfhdnSpbn0Ee4aWPfDyUPTlFSPLc71zHgqrUaPdMELy7xx71SuWelKlHZJQQOoF6fF0bSpKjrUlhyFUObKPufb/evWuo2le++BfOOefee+edULZc+HYtLuW82Oke3bAd8Ruf8mjW7VsmiUACeC8IQ9lhjNeSUBP5Ljl3M5HQaDacQxIuHyAWGztrBBvo+vPyq7f9teaSE6+B2vTI+j2sCkQ9WxtXHz729/0TL71mZTN/vq+dG9I4qXBPBP4pMRfGgnBvnG/bqrEAjBLQeQdlc0WaUsyJdkBsRr9KUFBohUb/Ax0q5IRUu88yfRTieYJnR9Jvz8l++5EkgVDyLFKgix6WTtb9dPsR3AEeSlOSs+34HM+Mjahzsy4bCcCoG/bTdg6/QZ2vyBo459wSMhaNoHkHB358ME9oIg0Ln6RfKwT0TKXuK9yzVurOB0/vhICPfk8HhH4GNJFtLyglxngp/T8BYptLZoEK4yodZCVBYMdLRkD/4NSP8dOFBGp8nzeliEhFixYtWrRo0aJd0+KLVLRo0aJFixYt2jXthbn2RuNyoAUyB9ys5PAkJTlcFFMD7Kdka8KDohmVbP+WkC1JfIUkVKTLLs0keWRO96DqPfmyWojyJdx8qm3DBKpDfRTWggRHYXsTxlYl2uDa1GSUTPIrSrAJNahExwXQcppbn9AFNap83VT3g7obnTPYP+3Gg++ccy4HFJpJX1PvpWmsnrMTTyK+JUrd1DSaiCo2BUxIIg6JTZ1zI7hims6IvUF3pJMggpwq6kZ2JNm1FFI+3Vyp9DuVoktA0Jm4MRK4T9a9uRYzuB4LIXZn+K2SzSnBohpIlH7vRMcopwJy6102q9RcHBuqswsBO7gW9Ly4FZ0oYNOlvRK3YANi58v3jdB//95HnHPO3XvNk8y73Prw/NQTxo9umLtvCZL1SgjoLYidJ8+MsMlp/E/+s18IZb/2Tz/vnHPut/75b4WyJ2fv+eOpsC4uuwzzOpEAENeAxDy1zl6c+3YtRFk7hz7YnpDHkwkTk5sLLm3oMvD99d63vh6++/Lffs2fK7Ux/OEzf/xyafU8QDDIRrIdnJ3838455/7Bz/xoKHv11U/4a/XbCa81yIYJpDlyxxNTJ18VfnwUos/GT5u1zd0c86gQNzbHSX5o82+N8aFrDBPUTo+8u6NfmGbUzSNfl6IQwvjck9iP9oyUTkXzfE91+eBaE3dPiVaWMp/GHVx7dNnIGtbCBdq2QjcPbk65Vgj8EWoHM2D0uk7CtTd4nvB4UED0EcL1asDOBt1AHqcc/4kkks+obN5tP5OUPs+gqCzfTvxLBXBFQNZYO1qhsdRBWk6eXXRjynOCGl2ZdhOCqxailD6dog5wnw9VtNiv1taqoDq5qOKv52ifuCV5z6Sepvxu5yMBnpqBibhii6DLZWtSDzL6wYES0KEZJ8E7THSsGmR3QEAvxbW52FgwxC6LiFS0aNGiRYsWLdo17YUhUkWZu33ZVSUg4i4Wgghg565IU0BpBmcjciO7um6bbEiZAL7h843fOVNiHaAKqJNKLYwgiSAv3y7LSQoVsjN2Xaq2TrRtsdjgux3nyO2WJBZrG8oqsN5WglwlPSUJRM4BO4JcdnMdkJWOZHuVf8Bb/VSGRBnIeduk+ESkHrirVcLiCpvYcwkTn839bna6J6gX4n65wVNyPK8xLo0IWzToYyFpFiBAjlVWYezLNoWQGNe4J0Ie5a6XpGMn8gdERKVbXYJ8hdVEyrBzKTJFn4A0DJTNcZwQhY+BjqUghy5a21WN8bnrtQ2+bDKxnRZJ5o0oe2vKStrdB/fQBisrRiSREgXQtm5HUcyQh+ryYiEH+jZqUALH/bvvm7L562+86pxz7uj27VB29tSjXkQ9B8gAlJgHAQBcCySHF+s+klx7+1Ax7lZGCp+OPGLSjwyR6TFQK6DK3/zGe+G795/5a1x0T0PZ4U2P5o1v2jkuZh4leXpuffIA6Ne3v2qk/GrkJRH294RQj3aUI1Wb93+JVm1koaBifiO5/pbIBrC3p/IP2OnrzWZQiqCUlB+pGxtjh1DbryCr8ESQxq+87VG6tz98N5SR0Hs4seufQdm9LHVNygZ/nXOuIiLVGpq0BrJNInSq62TiUYVE6puNIPUiGgI5kNWRxARtOCedhORjbhWD/H/D54k+fzivBNQI6KA+k6ieXurzJKUqv4xnIHdK3ibHv2DOP5Gm6HGOWucE9QIE6SbC1Qpy1rIjhetNFHugdp5wjbfOW2HJnpTb44rZBnTutiFfoeRVbSC1kRhy7BBIlKosPEwDdaZjf43ZDIFFKmGBc/Safw/DY9PaPD0ce4S1EdUhyvhkEhQx6f3YaSXvp3pqdllEpKJFixYtWrRo0a5p8UUqWrRo0aJFixbtmvYCXXtZIPo551xOpereoPjVCoTtQYJiJP5V3wU9YJ26hbb1jqjRtA8157wyyJTnVYFbQuEKT5fgztVr1aKABpC4Ks1VpRgkIGPAviL747KMiRKLq4eHBJj+tzyvHUbXmyqxjkGyLUTviDBuCxw3z4wIWFYtjldyIuor5Ni8oMtS+KXqfgAAIABJREFUyMZ0QdVyTwDLr+YG416cez2gycTIqxWUv2ucoxbXFt2tWS9JjvHunyZCIoT7rMi2XaCdkE2pCt3pOAmQPv6KbysQUQVGp+c1lftEsnuu+HhwqSqxlXC3jBO4DSpg1aNaCLMbuKI18S1w/9VKiNVwFVbi2izyKa5lZculd2ns3zDImqRtErA1sILaMRdftfu1jyS0lbigZ+hD5d9yPn3n638byv7Vv/zX/oO4qmbLNeqxh+trX0Ofad9cRoFkL329WnuX2u2DO6Gs6beDTYJ+mfhb+rk/7vH73n334TNzz80xP26+aq5IV/t++uuvvhmKXr7j3X2vfebToeybf+21te6/ZHV6+tS7uQvVVoILfrOyxYBuhhzuuaFmm//bido3lap1nchH25o5LiiWW98xKGY0NXfj3j5I5nDZfulLXwzffXD+yB9TGIm9QhaDRBbPBjSCRvwodIf1nbWfnu9S1iJmKuCym8paw7mjbqQs2e4nZlHQQBm61GtZO87g2u3F3UmyfYbxN5AixPqQiY4RMwro2sm6V5I0mG1VvT3X8llgrsoc504dXZGyhqGNhegYktLQtLr+8hqitg76RtvpQ44ZQIS+kfP6EpSDZN2Lla9TVSkFghdQbS//txa6AXXEUnGZpaWfE/rsqPFg1OTS1chfZMrsALL+jJCMuxxtR3ZdzEWBH3ps40J4GZwfsnTTzd80NiY32XY2DLWISEWLFi1atGjRol3TXhgiVVWZK2VXM3Ek7Nmr4dmZ3y2sV7bTMhK55oTbzslnpHQhikP5ejyFwq4Qdl1CYvlGyvhXVJRH3EGKdADDejWvU8jrp+H3vr18+1+LYvcYuebyXNTesdPsB7tqIDKqzotw1VyJnejaTFSEKRmQp5RwsPqSnN3LTr/lLkHVcfH1gNgM4ud6LWhCBeSwFkmES787ne8b6sidwxphzSo1kADiKGScpIGwqeGyVNvV3EjYkaZW994t0BxBbkBkJ5jYyW6RStS5MEuz0rehEpmAFAhCVwtKQEanENCDtIcoW5O9moBgO85sp8kdbiayEqsASdg5VgvOE6v7CGM7Hdlx+whFZw5J55w7efLcOefcSx8DiXVl9b13wyMtz589D2WvfOYzzjnnXn/9QSh7+uZXfX0ntoNdQ7LhlddfCWV//ua/cc45961vfyuUZW6IMBXCIl2BsNwJgsBu17yCRK4UETsGqtLIUMv2QXZdCVEZZNh33vFIy1981er2xme8dMF/+fl/Fsr+1//tz5xzzn34J/86lH39K99wzjn3HwtK+emf+DHnnHNfeesboewXPuERK6reO+fcau7z86kqPdG+DORhIm7OOTcZM9uBBDGgUzpBUxkmXkiuxxqoRyJh5WNkFJhKTrISY2e59nV6dG4BAwxKOb5xHMrOZ/64VgJbiDDOGyPq15AWqQVNS1K/3o4EEaFS/IhSN5IyoG4QHJAaqjFmDk/pf/Ku94TEX2BNSkXZ/rj2n5+eWj7FOZT0N61fk1Rqh8hZKYhQ4nxZVamHBXk9hVhNz0UueVpTEJs7CZ5IAuruz5EK2z4FmjLIPzvxdakl2IdOhFSzQgAdawX17yEJkMsaO0afpU6CF7juQ35hLnNofwIEayzo1y45H0qcCHLJcdyK54ZSOGkpCBeeI5TuqSp5/jIrRa4aDsjJKXI27z/9jnPOudfufiqUVVhvN40FICR4ZpSyFpWiRr/LIiIVLVq0aNGiRYt2TYsvUtGiRYsWLVq0aNe0F+faG5euKpQISMjUykgyPzsXLaJLwNPJ934HJGm1qERbCHBgnm+2rpUGZXMV4IEbSV17IGrmhR4HCFYgyySjKroSxQlLwmUj7iGi0oPzdr5+6u7qgnq6KOEGxXaDIkdw1aWZkT2DYi5ce50cn6XQZ1FiI96zlQCcgMRYN6r3hfNpJk+QKBMl4G+oY2N9skpWOJ9vY+22NaaCJo5zLkP9NgKFk0SYyZjogxaNuECYoHgQUeD7c4R7UYt7JKgnC4kyBcZdSiJZKsbXci0S2nMRr6eicCtCLjmUfzP8thd4ftNSn8XKqBnTCTm1xnHTQ1OWbtk/g2AHf435TDRRJr69X/rzP3HOOfeRN34yfDUd+7b+zA8bFP7ec0/efOVlc+3NLv18enxixM67H33DOefcT/2EKXs/fuRddU+fmLvnxz/xKioMOL9VwrCv+1oI00xQmwg5uOQ9GZl7IrgMRIG7ZhJucQGsFr4f3/3QJyi9D/Vx55x79PAD55xz/9V//c9D2cNHvo2nT42AzyTAf/M3XwllFZKmHkuC5jqDu7GR4A1+p1pFmAst+mQk69QISZ3PL8wVVRbUDLI+4fBIVuJugpu/79UthXVPE37f8ImbG2hw3TgyZfdHp94FOpbk5hnc6CtRws4htNatbAJkCHxJUht/TKCuOkplDZpHzwAYIR1jLRjJmkDy/lhcexUIyJWogmdjPz6ykbmKRxhHlSTLPgWl5PzCu7Q1EGDEa4lifAl3WyUu87LyN6AR33KCtU2GuGuRIUCT63YgjTNZcjdQYseYkMTnGbM4yNOc2mN5anUP8l16/YYZJeTZhWCAtJcE8ghKYQ+vJIiAyZLXK3HtjpkgWugeHJMy//gIKlSXCuttKe7eCn1ycMTAAhkvdPerCxRjspfO3kAz7Pnlw1B2/8Y9VEozNfjPqdRzPNZ1dNsiIhUtWrRo0aJFi3ZNe2GI1HhUhR2nc84V2FUqSkUkqOkMkWE45UpyXQVJBEVEKF0gob7lCATMkuRseTOG/IBG8PPNXVW8ExAFcyFxc/efZPpG7K/b1LKbCEgIdgvyVj2eMNRe2lWQgG+7jxnIg9kgJyEJ+Lr7BCIjIaQd3s75oj/SkE6EveelvnkzXtlKNtiJKDmWXOxusNUC+iUhwVMqlAuatMF9JHe8kXxxE8hU1KoOj9DgToICSArXPI0ZiZpS+YJK9kIeT0D2ZA47Rb/CztDJbh2fR6Up5pJEWibWnx3Qt0zI5oEfLERx7khJilS0oMe462sZ/8yN5swmUNFWRJSyEiTuOmfk5UzIxivkP6R6/hkQB+ecmyAk/mf/oaFK/93//HvOOefu3LWw/k9++qPOOec+1n8klL3ysv/85IntXL/2lid7ps7a82Of+SHnnHMtiL3z2Uza6uum8iMkTKuKfIbggclEFMsxyGX6uREI1b0Er7zzzbedc879n3/qifAf/4mfDt89Qx7AP//iX9u1sPes50YA/x/+p//ROefcP/un/0Uo+9FL38b82Or+DhTC7+xbP50/97vj5ZmhdC1ykZVAGvYOjdjdYO043Df08fzcIydKQCcZWdcpjoUis/FMFGt8YORtB0XzdOPv3UgkNF6+4+/7QlDlZ6jT3sRQnScgyBe1ho2TPO22ynIJsmDaiBHqPi5lrauA9Euof5oB1RH0m4iUonl97utXbCQnJ9a7slbU04+TqvLrz2omEQuYi6NKnl0lx594OIDENI0ESqB+i0uRqVhiHRXUm0EjBXO9thocgLUmVc8N5nUmkhSVv0+rxpT6M+fnVpvZHGsRcDQSNLfH+qwZBcZ4ju5Vfo6tOuvDkws/dhO5sSkDmVKr+6jkM0GlFuC5UPkB5s5dyvWRz3LE9wNBy3hdVVFPg2SOPDt4zwTNn818TthqZO3p4XVJpf1F+b1flSIiFS1atGjRokWLdk2LL1LRokWLFi1atGjXtBfn2isyNxKNDyowC4rpxoDbDg4Nsl+C0Nhp4scN5b6FAI2/rbiK6O6ia29saKYjebsXsnEKYl8iuj/U9MgrOy+VYntxmbRwQaoA+6b2ULkR61ULh8RSg4ypPF6rwit+M0+N7MpkjcUAxmeFRYGXekslXUYGexYZ1YQFCgfsv1Z14qCPJDcKMKsS1RMkC55Iew4OvS6JKnVnINcvqQUm+lAZyPZdoklGoS0jbtSeZPx+W7FWBHBd2TJQQJSd6aKAa7NT1d+Erj3tJ7igRTGZiHEvxO42oe6J7lWomCx9h1M3GNcXomM1QvvztZDDG45JO+9y4d0oo7HB07z/vQQlbODnWooq+gSVnx5799HDt98K360xdl59wxS7f/k/+Y+cc8792Rf/KpRdAgrPxLX+zb/xiub1xtwYP/NDnlj+Y5/5+VCWgdh6fuoh9vVtUT2GSzcrdbxAxXltbdjf8+6TWpS9O7je9pC82P8IpNgL68+zOYjyl97d8WlxDzUgz6rGUUPXnkzsjyIZ83/6T/7zUNYiy+taCNjLuR+T031b92aPfftXS3O3cHu7XPtxv5Q+vHET7nlRoKe7txPNNKqiX16aBtgB3IHVaN8uRQqA5uyFm3m98EE+pbhCMrR7s7IAoDuTu845585b0UxquMbaItsgsETZEzmCXDQoh24k+ifHlbqxcH5RFk8zJq3V7MZIhiyLfFb6cTKa2DxZIbijqO0ed+lieH1ZVzn/OtEnIh2lFGJ7ApdVJu52Bu8UclyPR/BG1uIatIAlaA/7h+LaxDNuNJI+AR1gH/fBOeeYF33dmY5bUvgAhVVrbuQ5iNV9b+2ZInuBE/26CjQcskFKWSf3pn48P1udhrKsBjldgqc6ZM9QtXe6numedU7I9ZpRA31HScNE7n/fUzNS7hN0n0g6d865tmFieqGl9NAKSyUqCGt316u21I4s8GIRkYoWLVq0aNGiRbumvbhce0UWcoQ5Z6HuTgheJRRwK5EwYJhmsme7/9mFf3NsZKNPsh/fVnlN55wrSyIDoo6Kuixnu0jMmv8OYdqCKnQ9w48l11RNhEMUwLFjYt1KCWFNqXpb2m6JIa6KiByAgL1aGSI1n4GArrsfvHyrJEJ4m8dxbSvoF8PwBVUhmrPc2LUodZBJWGsKNfZCiP0ZAmWPbhpRdg/IgeaaYvWYk6sX9I2E+k6YiOxOJZaToD7IyQVoU9EMShf0Tu4xOopgiuZ1TIDSZSqJ0TOEXtTRM+Z/1OAJf58qIaV2/Qz1lR0pVeZJNhUS9QTTMxVUL8VvF3NDMKhi7lrrJyIMvY4/7PRmIh2wXEFRHujj/Qe2gz0Acvrud74Zyu7c87IH/95nPhbKGPY8E1JuAaLunoyJpvY7/UsharsMCuyY1+uFjbUx+m6zFrV55tAb5J9E/kdVkcc6slqIKjiCHS7O7BqXcxKg/Y60FRX/4xsewdF5lQAJ39sz5Oz3/uX/7pxzbn5h92T/GEiL1DPkv9yzeh7f9lIDq5khR0HaALeuFaTv2VOP3N27J8r62J2r2nW98fc1KXTugMQrmNAYMh46TkjGTYCS7R8bgnVW+3ruCyJyWvv6zvSe4F7sCXK7aEZolubT9Pc/l6wQ45a/AbF6oCKO9Vdz7WGeqkegBnk8FRLxCErVvaAPRc35ZOhDA+SCsg4bgRuY17BvVLEcf2VN5JLViYo5x0KWbHs9FGGkdErbUB1cZF3gESil/6cjH8KfOkPkGdDR1nYcJSmK/mYoqzdeWX9dm5zG3p5Htjol4MPD0GfsG0EpIesybhVp89ffyJq8x3GaSQQIELZM7n+BgZ/Ks4Bk/ND/EoDmEDCk85TRS2uRkyEZvZc5zlyXTWdrFz1hq/Ugeaj7XhYRqWjRokWLFi1atGvaC0OkksRQGOdMTEs5RWXObOX2vjdiGKLsCPb2/RvkfL6dp27wUstwfiAMvRID0u08QMzhN0SksCMQP/cGQp+t5JVrgYi0wuWqUSd+V400YZJvVyEKjgV877287x5AGG2ztvDnzcbvJopSfM/gQeXCJWrg503BfdHM6CWECztBBMnDGcmubrn2u1SVNRhBfG0ufXL3luemEIVyzrhJ6QD1wX1qCrRBdtq4vqJEzKHUSbhwQ+6Zitoxg7u0h2hnL4OMyB03jhpCSymErtL7un1ejrFOULIcu16V8+iwY06EX3G58DvhCr8te0WwCCFaEyinoPzCCfLKaQxxQuFKZ7uvDnUvhHPiguyC/24jaOFNcCVy4dmdPfPClf3Y7muHcPUHwm9qEuY/s/t5fuJ3fRMRM5wDWVsAkelviNQHhEP3hdPCHI5LQdVGqMtauDwddv8Hx1bPNZCes0tFqZBVHsjZam470/sv+Z374dQQmefgcmm4/hf+2//GOefcT/7kj4eyozte2DMTRPgWZAUOblsOs9HK7/7bhSECHXhtcwhCav8zr2QtvEXuhxXhzwoip8J5DIQ84TKiu9NMeUB+bU2R/zIRjti48v15uj4PZRug49OJ8dGICAv24DZAxPKxyBQUlA6w9azLPf9qufT3Ipd1LYGXQkV9Q2S6rAk5kWbpuxxSCKWIb66RM64XflcfZCe7wR/nDFWqVVQ3g/xIrki7b2sr3KcWqFOq3B/MWeWNpi3FlJHDUNaLCYRee2cctXLkUc1OtD7Ide2E85qmvp7rzrhMo5KcO82T6e/tZGxCrG0DHh74erk+k+Ex6oW3tAIi6jTXaUpEVFxHWHhVkHUMGY31cnvdbyDNkLpCvkIb5HCC/llv10ocpWP+X/bepNmyLK0S+05/m9e4+/M2wqPLnoAERFKQqIqCMpHITAMKmcxSlpiJNNCYCQPAcsiE5A+gEZLlRBjITKIxTSisJLCyGiCySAoIKjsiMiK893D319zm9Brstc63bj6vTLMnS7lUtr+JPz/33tPsvc8+Z6+1vvVpnVygf97E1vZgR9TNZ9CRfD4iIhUjRowYMWLEiHHBiC9SMWLEiBEjRowYF4wXRu31QzfVfDMzSwD3DQLFMYVVHXtLQPF9p3gr0lQH/15ds66aUDAQWRaguxJ1EQdUr+LgjsdQZ/OUNeR8G0WMm/68KFCpyhEpox1qo7Wd0BOEIkXEnKJ2VCHdVMBtumlcxE0ouhtcRFtVTJOXWnusq5SBWlAbAoijW6kNRaG+ut4OEBGqs3mxDPs9vOKQ/bVrgRbZqXWFfswE7iX1SfuLonTYPeFva0lDBaU2iDt5BxG30iisWZdVtfwWbSIUANnlaYssLVJQoVrXkbYLpaREk4LLRdieA+bOBYI20Cy12Ofvod0JVWejWPzCRT3VY1FYL6nerGdYSQ2xAWNXIXOjY7akhDeoNTcgXfj01GH/5X6wHdFU45cOw2+Lhe9jfnAtHF9qoh1eD6L19an33Sncu4fRx9jpSXD7LkDFdI2P180m/PZo/+VpG+9hFUc3DRILZD5ZrVe4Bm+TDu2+EVH4tWvh3H/q06HG4F/Dfd3M7PJRqBf4A5/0+nt/+VdfNjOzWtzRf/gHgz3E7dt+npcuhf2uIQ43M3vjR384XOueU3sNangtD/08F+tAkSZIvxYNt3UYa6cnTu3sgdotpP5jkjKtXMYfxnMrNEWCe2YQV/L2SRAgd5tAgV5a+lyz2gQK8sbgtM8MteYaoZZPcV+vxNZgDzRvtvBrXRbh3Ku506fFIlzHsyyMl2bwMcTakckotd4wj6YiWO6m4zot3OP+y4QCnS/D/npJ55/kDXDMzySFvtmSivJgbUSTMUmbglRq3fUUVku1AQrpS6EviyLcWyXupzT1vmaVjUFqkjZDuIfmpTvms+5pIeeeQAw/iCt4hwoIiXyvht3KKOn/BpnDiIoStGgwMysw/+yJ/UqCMdaI/RBF9KOppAT1D6VB04QVDaTuKvo970nFSmUR0KeJjDVmVhXS1l41Q1978DxPVRZEqty/10l1iedFRKRixIgRI0aMGDEuGC8MkRqtmWpKmZmNNIFrBEHI+Ubu2woIu7WC+oA0UTW4TLA6SgX9YOr+JHDbQWRoainnOJl6KayE76uwDSscTdek8FOFzQnejmkSqiLCAULEXVFb2J/WATKsHA4PPYV1PgtCzW3jq9+0eIpj+jmVEHbT6iDPpDYZEDRdwTR4C09SR86ona52rB7CNe7f8hXxEgLgvPLrIYqiK8J6FY4xYLWWqyVEwnaVVUW3wfd9tdTg+NXgxx+Qkp+Vfu4tUma1P7myyiZxtsckitwRsfIvqaGYsK6eyffOIwJpGtq7FCR0BnH9sgpC3VISFhZAoupjR3C2eVit9bL6ZfKCCoY5tOuNo5TbbUAYUlFR7i/D8fs6nPxy6WjJ8VlYCb908/a0rSDqIEuwA3RZL0L9Zw/vmJnZ2bGLqBtaG+ysHEP/XDkKCMezJ4+nj67COkOruh8/CftTS4AeppdbWTXy3lrL8dtNOOnm1Ntz/zAgR//VT/+ImZlt1n78p/fD/r7v+93qYTFnarSjWq++8oaZmb10yw0Rv/n2XTMz++FX3U5i/6XQ/71YEkx14swjAz46R+3A47PzwvKNJAXsAS2Yzb3viOwrSpsTkRE7AQqEd+wEYMRZYAwvxYzwShHOaTETmxogTY9OH0zblhi7gybv4LrKpSclzKswd5WVJBTgPGfzcKy7d/9x+qw3mM/K91ewaUilrtsIdmIUlsKQyLEVk1RarMwXPncQfWBOhFrIrDEnjGJWOeQwddyxOkCyjyJSQPPVdoe2D7kg95MVxMjaqGoITQRZkZ7QJr0gVzmQ7l7sB3og92pcXSHxpEgdkZzhOaogzCTKBhKYjMr00JBZkD4yO3746VmYDmLJgGdRKQ/eFAlXY+/37pgRiUf9XTV/ppm2sBQpnvU75XcTovRitQBz0HZ7PsmqEiamlKSN50VEpGLEiBEjRowYMS4Y8UUqRowYMWLEiBHjgvHCqL08z6xuHB7PQOPsiJ1poyOUGRHAXnwsCN8mAq2W8AzZcfuGz0cyUUwidmcNPdk2dNiHUAuk3tKd+nv4V52VKZTPhcaYKBWK2QTin67fsdCRLs5yrAww+kz8hugEu1x4d1LP3I1C91VhYw4YNzOn9hoIgAsRjPYr0Ei9QNE5ayidd/bdUwf6YovzlXMaKFT3PjmFf84c3i6JiLMLQOpNr144gLTV44MCRPEnoSi9qVVYG467Fadssnwp+jWR8VLAg6UvxcUXkHHfizs6+jMtdJySKhZfKog9z7a+v00f7oES1O4oNsr1Kcap4tO4KeaVw855CVH4uKPYNDOzVj2DsgCZJ71TRWtQqx2up1xJf4EyT1QcisHeCz3y9F6gsRqhsUvcC8tD9weq0CYnK6GqcEO/f/9euC5pr7M1KCv12ClY7cCpmGfHgcYuhTKm2LaXvn7760FIvlNrbnjMH5iZ2X/zM5+ePvvyW980M7N3HjmNfP16oAKzxMXWiYVzeXDX3clfhaD/ox/y7119JbTF+qnThz3O/fjMfZkSyBFK0ONShsyGhoJl76fTs1P8zvt/Caoq2fGFC/9eFm+v4iDQp+rAPtRhLthCsN+sfU7eQ78m2v7rcIKZeIuNSMrQagOkjCR3wWbzsJ9F6bQk/ftKeNCt952e/uCDO/hLJQOYO3fq1VHsrAJ0ehDJPI25c+iU7sO4T0DFiY8gqcBcePwGMgd1bCe1Z+ribfTxE7kFnmMLmbspaB9w/J2EJZz7IGL7DXyf2kZd7OFLp3KXNPSj+l0xuWqQ8TR2EKCL2zolLRUSC3o5KVaK0GQP0sKjzP9FSm8z9YACtSzPDlaFGEQWkVi4T+qGNKrUWp3qiurzF+2kxXtJLYqzPP+sZD6dqpHIcy9SezFixIgRI0aMGN+jeIGIVG5bSWtvscLoencd7iCAVrfpgkK8YUftbWZmlSBCOUXTIh4vKorXKQQWZII6dEGfuHJITERnFVPYpdI1UKcd9CshIiUXDQdWvv1qaaAEbrdaVZwiw7r2FeGVxUv4nrfTbEFnXRcMNkCszmRFzrYr8yBsViEmVx9166tlnnvXKKoGpEVWED1Wc4UIBrMKwsdEXITrsLJsBc1p4J68txdQlUJdnDOetzRiTbsEEcdyxSg2BUlO+wlZzmHV3YlQM0XVc9awm5Wy8sDKWGvtMZ1W9O9WoKEUEaA9Q7tT1TysIrvR++5kuG9mXn9uP3HB8tUCgn1BC7ZYda8730fesCbkc+p1yaoqQ+28XlDPlkLtbTi3S5dECI9xupYaerc/9nEzM3v4+OG0jXtb7DnC2aKv14I+rU4D+rZt1EWayBltTfyzG9fC2JnNfL9bIHJyWVZh3ClK2EMp+/ih3ONAdruto7R9E/q7Wl43M7NrR57EUW/DSv/jrzmC87f/EFCqB8987rp6OXyuqMKHXwtWCJ/40e/zE30c5ozNQ69deAw0b7vx/mwxT+zBvX4pdUXbOlxXLfd1g1qYmcx/bFd1lqezdyJWByP6eNw4IpbmrDIQPmtk/iFinEpSzKIKCN+p3idJ6Pe5JIBsMY9vekeY8vw1M5OKFebO7jPYeaQ3fVxvgL5tGxci86etVJEYcH8QwTAz65KACCajjzFO9+0OcgF0GuxI3fr8TxftWemC+Qwo/lYSAOr2GOcmaHZO9EufJ2AT9nxb24Zr3ACdHqSGZtvDbV7YBIOIfcgE6e3JyPhvC8yTqUlN1JT/qig+NOg883HSAdmvYLFBuxQzswZ1+hJhM2ZgGHqpdZmkZA4ETeLf4vY+TkiYMDFkUZB4Nsqxxj6M8VTsPwa4w/OZb+ZO/W3rY6IsYO0hSVZD/xx7pPE7vypFRCpGjBgxYsSIEeOCEV+kYsSIESNGjBgxLhgvjNozSyxNFB6Em6oaTxiL/Ao9AU5lEGFpAZFvXqoJFIpBFirsg98QINZMBIsJBGalOOEmCaBCoYfoWZFLMcge9BDFxGZmBu+lVFxk05z+FBBsC4tEkfOgRWYncbbvd10Hr5ayvOY/hthxPvfrr0BjjKkXEh1IYxHGzM6L3QWdnkSvqVzXAFhcBZN07E3EWZhGW10nxU1BW/adQ6b0ORmTAxxLi3yGf4vcYWwmAwwC+9JbzBLxIMMaYRTBZAf6rhWvJgr1aWyc7Xgx0QtFfMxAe+RCC7d9oDETEZaSjhatq1MKkhSRQXm7AI1RiWMv6btG+n9kH4qwnEzlptFEhXDgs7XTKCz0PJOixXtwyl8ehDZ+8swTQBILfXfp0J0wbBE9AAAgAElEQVSt//bv/tbMzN74kHsrHT8N37t+w+mOzTqcX71ybxsWI101DvdvN/DsAQU1l3u4BH3SZU57ZKA5pVltQF83a++n09NwToVQRjkKE2cC0++Ro0V/5lIg+fb3B1ruwVf/Ydr2T34oUFGpeLAlqGxweNm37cED6uSBO6V/8P47Zma2fuR+SyO89PKZ3Lv4bd9SMiDXilMvRNqwbVjw3cfJfHKZFgoOYvDiSOYOHGuE67yZWY65oABVnI3nKUP1fVogaeZgLf0EkfOpCMDn6ONCPADX2zDeLu35OXFqL2ZwzO79s4+98UNmZnb/obfrww/CPvJS6CkU5h2FAu/W8EBaigO8MQFJqCVIOWr8NhMqbESbdI0Iq8d9XLPek0xK8XYdjZ510qFo23ImlTIWpFZRMUNo3H6LOaxUF3XMiZ06gYdtWSfUHuQYnbSJTYkk+jyFzKRVqQaouo7POi0aDcpUE7CYADX3uWNISHeKZ1RC/0RJ3sHYVk/FFufM+VQpyyTBWJS5M8O2QiqV1HBlH8THrm5YcFsexi36UedYncifExGRihEjRowYMWLEuGC8MEQqSfwN3cyshTi3V4EZ39zV7RtIRya1kSqsNHNJU6WLail2BkxZZRpm0msaZGiKXhy7s4yrLn37B5qVyLFSugj7eeZwTB1EAJ1jNUNhZVmcP7dx8FX1FvYQuQi219uQYl0duCiWCFO6o17fFbabmdVYufLtv8h9VdmNrFclacUdU5jFRRqIgDq2EyUaxTGXyJpaUowURUqdqIxtkBDpOv/m7/1gVmFV1YtguyjpACwrx8n+wffTA6VsRdBM1K3AZ7ryKLA0zipP66agORG3fdYOHMzRlz4JvxlFKFoCfUg0dZvH7Siil+8D1crE1qFHTa5a6sW1ELErIrGByJMopJnXq+pl5ZgTzcGqV+sKlrArOD52VJHj6u1vfXXa9JEPfcLMzJ48vjdtu3o5rFKXIso9gUP3vtSa2zShzUak6R9ed7uA+QHQVHUCB6qXa2IH5oQd5A792AiaPaOzt1z/6VkQnr/6SkjiaLfeh8uXgmP59dden7adPQvC2pXUJLyyCEL1euMi9odPQxLB5sy31R+ERI5U+rPF6r9vfNt6FYT8TB3fX7pdA6fstvXv78EmgEL08Hdo68WBo2SzReiLTKoiMGsil/u5Rdt1QDgVfeYqPRdEbB/3Z1+piBiCXhHs1hhrhfTd8SbMZ83oqNMiw3livO779GfWhu/dOtKkkHAvnNbf9E1pOH5Te/t3HcadIGJ5iQQUQZj8cYPrEqQ3H4HMKFoxMv3fnwl7s9DGaj/S9B/g+yJsRySSzs/6ezZV9vA+7JAcMkhiBV3OC0HzKexuW6lKUSPZQJDzHvdMWUr1DPRTojYBSDJgnUatV1oBrcp25trQJ8kgiRLG2oWSFETWSRCpoWFNQE2KUaZq120+n/yH9P7necqxwIAlcv91OO629udJCfd+k3MfJZHheRERqRgxYsSIESNGjAtGfJGKESNGjBgxYsS4YLxYsbnQGMkEJ/q2nCK684yVDamKjeE2OwoFADhafZzos5JkFCerwBDi5Od4bHRCNxL3HQelAOlUroUUAWOKj0gJCHwGylKpPVpsD7LfyStKHZtB46237ve0qG6ZmVndOmRbzbFvccqmyI7UViK0Z2vBM6UX2qkoKMoUsSmaYoeW7Sjic8quHcO17omLdAKn2nornjGrM+wDgu3UfZQy9GcqlOmsDHRPrYJJenapK/vzxIGTyFiuB7BwOrHIQk8Azh1HpYAxTkUwSjHuIP40Np4vTE23ZUGWbQEK8HAZritrxNsLh83FWbw/A8QtlCkpnfVavYXC341UHt0/DMdYC1XXrgJVNbn9Cu1SbwI90kkx0MNLgbK7+fLLvm0/UDGleGZdQsFhekeZmXWg9hqBydMy0AKsRJAmTqN2EH1eExH3GnRnLjc2i8GWQlk1KCrMAqhmZgn6vdm6B9HBMvwmA8Wx3XrbDO8F+rI7cXrooIS3lyR23L/zdTPbLaR7/CyM56tHTmOmly/j+9+atrGAdSWu4MtZ+M0Gcw2LcpuZrbfhWjfiwUdB+Z7Q+KuzcP3LfT9+sgDdLJRJBgH2jlM/bwZ6domLfYJz0iKzpF0qoYLmuNfaxM9pi3shLcVHCe1+evzetG04CEWy96swrgqlnTCdtL2PqyU8wLJK6NHu/XCsrbdTD6+uXPyGuoEFb6VSBuj4LGWBaim8zXwRSeJxvznfVOC6E/H7641t7ec0ThSZiPeR8NDhvh57b68OxcV3ki0oUdkRYCMpJhX5BqUaMnfQxy9PfZ4e+dwVCUaCe3GqwNH4GezNMf/KvMrhNAziGI9na995342YJyuhRZlIpN5erB7A5KFS2j/FM3anFjorReyI6Oe45vMu9pvakwKyOaVCPk7GPorNY8SIESNGjBgxvifxwhCpYei1XJqnlcuqhiLiRoRmFJmqJQIFzepAnQPFEV3b5Pw81WaS1FDWXxpEdEmd4CDNxPR8rRc0EGKQV+JJJy/u4aytR7QslZRbo7OsXANXjq2gGgmWZCsRtpZ5WGkmYslANGXoVVgIYSURJEnrZ00oRXL4Bt/LPuZwMe7EbZtv7lqvqkStMRUvV8UM+5UVFlAcrjD7wVcrvC5F6VIgEYXWhsKqZhRhtX8myCEQqzLZ8Z3gmeD74jCMa9TEgjQ/j2pNoswdE3XYOvS7IkkzXxmauXg0x/UvRxEWDxRR9+e+v9163w1YuW5FbNwh7byV++TpaUBJZjNpfyQ+jB2tMfyemAPBOhVhezEPKEEvbv9rIG3FwhGhu0hJv7TvYvMbt+Gon7sr+ntf+0czM8uAXD19+O702RKI6ckHr03bLl+9Gb5f+GqxABI0SFJGVwTkbD+XxAbcf2cr9aQIx9isAxK1vPXK9NFQhzHx9NgRpE1GBFXGOuakTtr/6tXQFvfvOtLSAh1US4YCiEEqCRXbbjfxYlao/QesTiSte6qJKI79FCwvl4505ai/N669Pweck9p+NN0G+wjbNnIPD7QrEWH/EkiziqgXQHjyVOckICKCSNJipl456nOWBmuDzfwSzsP7Oh2ZlOHjrwJilZXeTsOWyLUjjB1QymTj9xhd1HNhR1i7s+O8ImL7DfZXyDxNO41RrG4SJO0MCpxjbqHlgpkj+yroT7BtAWuKrvX+IjnR7zhtcx9Sp5TVFnaE3fxXbIcaWEKY3OOYnwdJxhoxJjP0V9pJmwBp3tv39ud46pVhIUq049ROhN3vyQEo7ZCIAL2noH6BK9Zai0wUkmcnfitOO9b1YGIEkUtS2l/4sbZNSBSZlYLSCdr4vIiIVIwYMWLEiBEjxgUjvkjFiBEjRowYMWJcMF4gtdftiM1zQNtKTyXwJarEn2Toz0OhI6DSQkSMacrvqY8E4E6jsPu8iFiFxdN7psKjU3FjOT4Ei5mIx9MtBHjqHk7PFvjiKJyeZBAni+8KvUCGzqFtgyg86b2dTuE7c5C5AG8LgWqv3k70VqIvSipFGSdYVOBRIKBVIUYuaLNKXsFrUK8KgRMCHkQwmIECSDNxCgct00Morc72PV1ve6XikDAgFNQk6Bdod4KR1f6D7vVKLX4btJ4J3dqjDRNxdicCraL0aXiojwp9TAb1kQHcL9QGWdMR9KEWnuYYNqG2s4yeNQLPgyqsROxcwlttVFq6ZJKDb3uCIrAsGt2LP9HpNvTJ5eueAJDjGLfFW+mV1wL1tt74ee6j4e/fdW+pGy8Fgfri0L+32Av0zVf/5itmZvbhmz6GZyg4+ujuP07b7nwtfE+9qPauB3FyufDflgeBUsyFxq1A8136kJ87O4BzjXrcdCz8m/n9Vw9hHyyybGZ25VrwvlJh/d27QeysdPeyYhFmp9sa3GSZjF0O7Rb36fGpC2Gn8e9bJuorE8qETvmJzD89fcm2MiecIaFAKwBgbNcoZJ2JsDy1827r7YZj0sf6gvOp3BQHoDEX4guYIsnmTKgV0nxP54FiEb3y5Jmn80QGul0L6RZIMugkAaZvMHduxAEc97sUO5ikBA2Sd5RG6jH/bkXEvqhAaYlUxDCfW6q0POZkuf6pCLQUnGYiRQ4KTr0Au4YJMFLFAy7eVelzB4XdiSSqsLixJkrRR8lGv54Mz6dR+Sy0rYvT/SMWNa+Ebub1pArVYB8qC2GSVS9UcUMKThK1Jtpy4ie9/ytQuo1Qy5xju176vyeNJ8ku9JssZE4eURhbflsVWiT6fEREKkaMGDFixIgR44Lx4uwP0nESeJuZ5ajDpBACnboTsSno8SY6DP4GXQNF6sRtmrXw0kRF6ahT1J133TauDETEN6Fe6o46MDVUxYF0bBX0hdYCgiZltotSJamK3uiYLuLogm6yfk4d0mnHHQF6WAmrULqH8LGtReyMtutTpjX7GzetGHQFSdRD61AlKZEeOafJEkIdqCne98OXJfpHrAMo8isWSEPtVtNnFWwqRhHRUoCf57LSmlAdWUHh71TGU4dVjabJFtOYIdQoQnAuhWWlOaL/M7EJ6CFYHGScMCV6lAbou/PJAxS59+P55IgK4ukhFQRhDruAWlKT0Sd14xdGt+Nerr/ZhrFzJjYJOUTbZ2dBiD5IskdJ8W7mosvv/8FQf+7wkjuQP3wSEIT5ngibIQb+/k/9iF8QEJFWUN8Pvx7O/e77of7cl//a69pd3Qvfe/2NS35OQNOSmaBEQBhONu9P2/bSV83MbLGQ9GcIrwtJHi8WEAATYhEX9dmN4HZ+dOBI18Ov/52ZmY2Z1zA8PQlWJFpC7TL2u1qJTQUTQKTvmLTSy49n89Du1f6u67yZC+bVdXq7CgLoRtAXgglzESCn23DOiViSZJuwrTlxp/YcNxSd1TvT+4815PxacyARR7nPCR+sQzLMQmFaVhYQRLhKwpic9Y6mtGkYi0+fvYPviyVLGZDIvpFxDaRnMJ2n6dguySOb0O+JIOI1kocSQdPohk3bh+1K7AqASCqqsWno4u7HYqKO2t9UQDE7tf/gPKHJM7QCQl8XM0nYGTHu9f7H84dVH8JO0E+dVmAA+i8u4gmO24lNQ1uH6xhHn4uJUiasdSlif85ZJ2eeRLKYh/NsB99HD6RplOceJ+Nhxzkcg7fXZzHaZJqn/Z6oiTRKAsw4VdYQOxv06zAIIllgnpTnVD69bwgTJm3xvIiIVIwYMWLEiBEjxgUjvkjFiBEjRowYMWJcMF4YtZdbYqrOnSgt5TZISyjdxa8JPGsQBWrB2R6fl5lD2xndZnHZjcCZWXoedp3cxkUwTS8U9ZGaqD9RgJYZqS2huxIKgEmZqZswqDWBjEkB9gqF9uehzRQC5G3jXizleIhjCY2Dc2KzqhcOCxir7xUpPWERLDWKPdUfK/y2qb39N5vQ/ipA7FCQOZVikPQ0akB71SjKbGaWNMGxOBVRfA9hdSIu8pP30U5iAV3xBbOFt5ImIBQF+wKFWsUxvcH3xTJlKpaZKBYMwWK/I6w/Lwqe5PwqigRt11mgWDaNFOME3aoFRTtQn7l4EW2ptdfzRKHlpQibj66E9jy87FRVh74gmi1ac7t0PXghbUWcmwOyH2X8z+HKfef+g2lbARrv3fvud3Z0FOjAW7c/PG3bOwzn9I1vBb+l5thplOZJ8G9arX1bdSmIyB88cqj9/XtB0P6JH/jktO36frjGS5f9/rt6FM7z+ImfUwNq5crRR8KG0ovnjnm4h9JDp8KuXAvHvfeNL0/b7jwMlEYh/XoAv6vFFf9tC7f5WlzJC7Td/ODytI02+2UV2nCmTAioEE2ioIt1v/U2GUCjdTPvJ5LhfS3O0qD+19LHpKDnOZNzZA7DnKQFsqmAGGQ+L3hPCo+egtrphapOMY8VsqanyH8zhPGUD077HR8/wzaRMWDOLir1BQz3zCg0zgjqs6uFpoFjdy7qaYqx6ffWdDL+jf5YalAIat+ExoJ4OytcgsCEgrI/71VH3zczp+UreIGNIqzOc3pWaYF2JMyIt9Uk3k6VMgvH0L7L2Z8yxlo4j1MIb2bWYRJ0d3If6zmSWKzzcU35QidzIqsM5Jlfv6GSQdO63xe9DFO9RshwWAFlJ7EHxxIFiPX4z6Dfo6O/FhTBOMnkGTsZ+0uSwaAC+edERKRixIgRI0aMGDEuGC8MkcrSdMfZm2XiUrUE4MtnorWJwr+5ICcVVz+JiiLD6odoiZlZib+7Bt/PfKXBlZOKk+kKrm/wfCMfxJ2ajuVa621yoJWVi9ew+jbhnPlbdbbTI0Tkzm8aRQDqNfQE4UKbqdsrBdA8pczSb//IZAFhLY6RycpgAEpXygouRfptJu252dLOQNoJIscy9RVmWQaEYTkPyMTj1l2kt1ilaPo5haAm6bJsMxXgMlGh11UaTkWtA+iGPyasjSeO4fhpIzBNMcCmQ+oU0oF6B6QCcpinutKke7xYPMD6uLaAxGltwpo1ERMfw8ujgBLNj277PpA0sF47msa/T9Yn07a3775jZmYHJ476LYHc7B0GRCQVC4UnjyGilmSP8gpsBdRqBB2QykqT+ytlfwn65P1HjggVWDH/05/+qXDMe15DchwD+qDO9hvYitx8/aPTtjd/4s1wfFl9l/uhz45uudt6voTFw5m6IqP+VhXQpwzjMJwwxnXiwvLqZkCa0vv+vTkQs0ru/w/uB+F7Iw70y324eG/FsRkIqKJUrEW4twzfny889bp/jtUIV9+1JI8cXgnIWi+CXSI3w+DnVCLJZzEXixP8hnOSupg7wuTHpxDZ1P6EtUsFkcponSD1Hxe4P/b0t0A7B6AQ69ZFzF0bxti21ZqstHpQpJkO2H5PDEzyUEQOk6Hc9hNjMSXRiLKe898o1z+D7UCaevsPTAASRoB0Si4WP3VHOxdhOFgTEq7jWsOTVTRyQbo4ee8IqykK1zKxRjuL87Y/CrDVLZISRr93J5uInqyGsATbcNzF3L9P9DWVenUZrjsvlDlAklXu8962DvP+kEg/EW5PWO1BLFSAvncCyXcNGAnpuxHoZyKvPUyaSsQmJeEzVmC6Qdir50VEpGLEiBEjRowYMS4YL04jlWc7poo9kQs1pExo6uVv6z1S0pXTpnHZViCBDKvoXDRSEzqFFW4y+iqMJlxq0sl6aZm8raZIsRRPQ8vyGr8V5KIk6uRBbQ4RrEQsBMbJfFIQnIxIj5j1EaUT6IiV27sdlCxcdyPuBzTgpCGc1lKqe3LKatIZ/i4T19kYjPC0rh21acops83qzlfzLVZOpaAurKdXZmHVvZi5+eMHz2DmKOfkthaygpgsDFRMQo2S1i4Ewibmd2xPatR60ch1WMGqboh1BzPRKFGvliaK0gB9EqO7MeXY9Z8SHJhBe9QI0vjSrWBgOeulDhu0LMdPHVV6fO+OmZmtT10jl8Ee4upNb8+r18J4f/qBo1QPH4bf3nk/1LgrFn5PVFjpXbvqVgdPTnmN3tbsu1sw3DTze3Z5xa0LLu0HdOjRB66laoGw9NDq/Of/4qenz/7V//zVcB6CqkwyGFnBF0BVNu3dadurV8K5UCtmZlYeBRTp2tzNPHsgp/n8MnYr93pxvg7c6eNw7vcf+jXYJmhjnj72unr7y3Ddsz0f6zksGxb7YqbKtPLExx1Ruho18QbRo1SzcH5dLZYAGFD717yvDy4FpJE1L80c6Wklnb8G6qH3E5HtBqaTozhi5gktac5rStpWtE9MVxdLEGpeFoI+GawNlqJRWWFeSjGHFjLXtAnnTkHTjVYjYknSs/6aH4rnl+rchcOqvpbaoMGA6nfn8YZUkPaeBsszmadxXYnc/zQ2zuRYGyBSvTiCVhh3tPhRVM9oxCnPSc7raknD61EdbIo5IVGBHfWqidgpENka/TypQ00L2iD4/ZegfbZitTODRlIdGYgmqUn19LwRLXGeAU1MHIkb0Rccm2or0fIa5D2Bz9NU0D+SA0JITPVnR3nuDz37Qt47FJV9TkREKkaMGDFixIgR44IRX6RixIgRI0aMGDEuGC+Q2qvMTAWDSDXfSSGHEEzT/wkPihMwU+KFAbMS9Yno5mrm0O+0XxNqDxxYkqhdAA/pxypz7FfgwXJGEblQdXk450bddgmLg/DrBLLv8L1UhMVDF/7O5RoyCPAGSYnt+/Niw7Mzp9Smc0pIN+FfoQLJgCmNNWmME61NleJ7Qi0UtHqQ/aUUtoqLOSi1InNqhemndPguRXQ49qCvRERKLk5rHfL6UxF2jwNF5JqmTfpU0olL1B8DLNwKZdEjXXqn/iL+1HpZPD21riCn0InYlWbsbeON/Ortj5uZ2X4ZqKh+6+LM+98KItv9uUDWOEQmlOXyUqCs8spFydeuBmrpm994e9rWNIHGu3//zrTtU//kn5uZ2esf/SEzM0ulrteDh4Gq2khdsduvBeuCt7/x1rRtexporuEdH/97EEhfuuZp/RR0XrvmFgMTHYQ+vPryK9NnP/Av/kszM3vrX/8f/v0siN3Lfd9HNg+/vS00Ju0hnj0VweoqtHsi92S+DOOtIu1R+ZxAQXFWiOgWXhNj721yH+L5mzdenbY9e4rUfWm7Cu7dJ2d+Tnug+7alpsSHYxwehmu9fOj3SwtR+lz66dlxEOirKH15GETx7Z6myYdrXBz4eGpPwrk0vafu895uQfvlMtdONTQTsVroSZkL3TbyXvd7Z44J+kxcuTtQZImoomdj6JMO82mdixIc1gU7tySooL7XexJJIeZ9R/F8L1UxOI8oLUl6n5UadpJYElKGMlGC2pstnEaiyH82lwQoWJeotOEQNdw2x/7bbgs7B1hjdDJfNTh3SgfMzDq6l0v9vZa18WSOL/C4z6WuXMbajSIAH4Y5rkG2gcovMtKDMq+jMxqRpbANO32eYHyMUj0gZbUDTfJBAk6vlCaqXJQp7Rf8WG2KsSiVPUYI5VUwP5276m1wXZ3WP0x27S9wAvadIiJSMWLEiBEjRowYF4wXhkglaTq9IZqZJVhNqFkiRYSZWiIkFBv7myaNNVXDyDfdUapff7uZ2SirIKIZgwjsKIorVNgKAXhRnvckWCzEwKzFW/Wg4nmKvZFeK6gO34hzEbglSCdXsT2rmu+IoiEo1FXVtMLU+nMpUTeY1YkUfjyvL7QtBK2tGpfmRPXki1h1qpcpjU3bVt/qw7bVxlPcKWgmSqTooxtRiogTK61RkCPaU2iaMFcaQ6+i8PMmdQlXWkhhrhtBkJCo0EpqejpBkSKY5PdlVcP6ZFrX6epRqN22uOmoy9nTgByePQvozzL1tPpLlwPqUsmYIErQCvxaYYFbLnyl+813glB7K+aDFI3/xD//Gf/e2/9oZmb/5i/+OOxr7uLsNz4WUKqjK24h8JWv/E04zz2//974yMfCsWT5yVpoWv8sRfvfF+NOooQNLAR6cT+d74f2Osv8nG7fDm13cMNF7MvLTCLxlTvR3mbj98RmBZRW5pNFS0QijMlrYuGQzMPcUcwdJVxevmVmZh998wenbTnQoUFqKB7cRF9Iqj9tLw5KRcKZ0KA1LoHEQAi/3Z43Di5KHxOH+wH1m+95m4y4T3Mxvx2PH5mZ2dmZ729k/TOZpzLcd3tlaH8V22/bMJ60rhsRK507aeLZ6PXDsLcQOH/Oe0ascM4Mdeqwu05S3SckQtCnHPdzIipi2r5ko1qnwHRY5ol0Ml3WNkFNNiR5qBUj66mmYhK9gXi/lBqCy4Pn1HqFQFprks6A8NlcLBGYcMLz7RzB7IfQF32vDzueuAimIdRWUKXrgEj1wgRheKjYOkto8SIJBehPInJqNcHP5oXYdOBe2IjRa4Jkr52xTuNi2d/Qw/Zhx34A6DDGSSYZO9ttaJ9SE4CIRAojwee/1s6l+Wey85jif3zcjTvPlvMREakYMWLEiBEjRowLRnyRihEjRowYMWLEuGC8OGovSSwVj6eUQrjM4TR6zKjvRAGXa/UxScYA/W9ElEfmI09V2EYX0/Cv+oOMrEOnHj8D6EHxWBmN0LqIGAGLp4V6cYRtxSguxj3dYfk7P1jTkNp0KJo0h2qt8+fUcGsn/Fb2N5CWc1ietFQx0XLqmYV/W4GHCXsKFDvDdeeFOHaTxhEMnH5cWhOKliYrceDeX0I8OtWrE8oqpbO0t0kHylIZQ7r9aqOkGak12ciaVALLJzxPsjJyvhkotVJMhFO4tydCrRWgW9QJdwuq6M2P/uS07ew4iOfv3XMB+N48CIqrkskRfm41and1G6nXhc9TOSfSvQ/vuoj8+q3XzMzs6LLTfe+/G9y2//c/+V+mbUvUQnzzRz4dzueyi8P/6st/bWZm+/ve/nkZaL7P/Bc/PW3rmvP13xpQLzf2va7fk6dPzcxsu5b6Z/S7qSEEF7qbY3h+KIL1MtAH33zb6cFb69B5t645BbhaBa+s5Z7TLZfo47T0c2rT8HlZsg6nDGLQEq2YTudHQfh9YC9N217CfNI8c8f2GlkbnbiN56AZ1iunW589CdfRrJ2+WS44FrAvcafPQR8VMq/tof7g8kBoLIp3N05JtOinmQjbWePtVOg+3qisJ1poHcAR9KHQ3UPLKgpSbYF0vAiQ91E7cNv5OdEOS2ucLkEVrikY38pzAofYtE/9nPowJuYzmadZxWH0bftVGLubWrzlYORWCH3cwtuISSGNULak/Vgj1Mysb0BZroRGgnh7Nne6i8yTyh1aeHRlqe9vBqq4biAjyZyyXQ1hjA3Srm59ptUWpoJxU0yC/kQf+3RvF0kLqzaIUJyi9FmxxPfFMR8eWGptVSJ5Yyvj5OQ0UMuzTiol0G9R6i+O047ExwryliJf4F8f63wn2Ml1mt4ZfD6lZ6HYohlfAdTbjzVTE9WqaEM+JyIiFSNGjBgxYsSIccF4YYhUN2aWy1se3zi1Ns5kOyDiMAIMOwJwpHNmta+q6KLQZf76OYkBE66gRQgIUeYoCBLrJDzea8gAACAASURBVKnVAlN800SFfeFzOpGbmfV5eBPXBqbuckJLxHW8b8MbfC8oXYsfK/rDRYfWRmKK7079J7jjprL66Iawihsn51p1c6X9hNSmo4u3pDATTRvEaqDenK9hNLlYSEpuzppsIop/chzcqPdQ62uQlNscabKFrNao/1MRNdOkU6n1N1ULF1F8P61+/XoqrLon2w3pV6bBFtKve/uoyVb4qrppA+pX5L76vXbjI2Zm9o/f+nf+W9Sdm4l7dgG7h6kM2OhV0K2DiDN3cTITNLgyNDP74INgk/D6G15/7snTsPr7+tvf9OtpQpvdQr04M7MfABL1lX8XznPz938zfbY8DGL3JHFU6yd+/MfMzOzRI69/9uhJGFdXLznSk6LN7t27N20jwnl25n1XTHX6Qj9oCnsHIfbxI3dx7157PfxOUqifnYQ2o12Fmdk+UtEfPfHjHwBZ2b/kY/L6DaA5qMNXS2r+fC+0u6JkdEIelo40XMI99lDu5xwC2JNjR6noEC63k12+HNCGZ3KMBKtpIvHrMz+nrAz70DGUoe1KQUnYdom4eJf76EdZkrfPwpw5avo/Ei6Y2GGCIBFhSWY+/oYSte7EVmBCcxT1RuJFIyJeXvYOcwBUvAJiX8hEeQyx+2br7dpYQPXUOmUgIyD3ZJLCvV6eHW1/hvPQOp18jkCw3frxOccNowqxgSBt/RpWqOdYyvHzwxa/1fqbFK+LdQ4SpHIyIQKXLIqANG8Tv/+GISCWpZbbgAC8KqVdKRjXZ0dC5sC3TVUetHYfK1pAxJ6q2Dzh+co8nRD99+SZdR/uxfXGEVZaHKS5tDF2XWYy75Vgooyskorjw5jMdmChYWf/Yb+w6ZA2MYx7fcZNlT92qqzYd4yISMWIESNGjBgxYlwwvuuL1C//8i/bjRs37JOf/OS07cmTJ/aZz3zGPvaxj9nP/uzP2rNnrsP5rd/6LfvoRz9qn/jEJ+xP//RPvzdnHSNGjBgxYsSI8f+B+K7U3i/90i/Zr/zKr9gv/uIvTtu++MUv2mc+8xn7tV/7Nfvt3/5t++IXv2hf/OIX7a233rLf//3ft7feesvu3LljP/MzP2Nf+9rXdryhGElS7LqYTz4iAkUm9H3SQr6g4MQDqijCtio/mLadbcLLXZI6LE7vFXo1DbKPAZSWGtZS9KaO3XSv7nageIiN1cUcdFReqAJ791hq8URxZtvIdaFJOqE7ChG++nXBHbYRwSB2MxNR3qYPkCphTPWM8nNRISa+IJhpB3Gmms4Sxu3EM4biYR1iJfxz1G14CzqOXjBl5sLWxSxAtk2t/QS4u/d+bdBmWSWu9ClpSTW3yr/tCs3qpt45N6U7WfCyEtffDJQhKUEzs+UiOFong4+/t9/+OzMzmwvdMg4QNAu1wqLGCTxYcqEdsuy8ALuHOHS18cXLyygW/N7770/b+JvLB15weLMNx/jEh9yB+//6t38Rjot2InVpZjbgXP7lz/3X07b/9X/7fTMz+/Ef/4lp22uvvmFmZo/ue9Hgli7O4gqegb5Rp+wVhNcNqKiTp05t1qegnYRuPjkJXlBHUlx5YJ9JUkiPeWS570Ldsy2SJ9aSlPI4HK8DjVouZLxOygIfEzkEzcNainujssHRq+4P9vReaItLncsN6jNQGpKUMJuRFvMxtt0EuqluSc+JiBn9qkzDogzjLqm87/JL8EASH58UIvJGqDqKgeuNn2cBD6oG1R4G8XabfNHUgw+O+umOODjso5z5/EP/pFqKkHN0NOrfhnl/NlQ4bxeWJ7j/txu/r8qMRdv9vuIzQf2GEtB3UlvXsnSJc/fjJ7jGFPeEjlfOxepxlOB66q1fP3ORVqdCrWJ46rzbgDZMtbjwCKoKvaxeiPP8EMcXCQpczgdRh9N7cVaJ3KRBMehUn52oVNHqMxrzaS4yj46+VOH+WxTer6T2Mtk2ggtra6FRt4H6T6VPBvhiJb0+90k3iqAeHlRJcv5dguep/c9n+w4lh+dULb5sNWjGQcZuDgH8jnpexuzz4rsiUj/5kz9plyWTx8zsj//4j+3zn/+8mZl9/vOftz/8wz80M7M/+qM/ss997nNWFIW9/vrr9pGPfMT+8i//8rsdIkaMGDFixIgR4/+XcSGx+YMHD+zGjVDX6saNG/bgQRD73b171z796U9P37t9+7bduXPnufvom84GqWvH+jsq4uNCXAVj8yKsRBtBmoj+zOb+XrjCCnddu7CNaE45CXUF6YCwfAd9wraNeWoyBdN9K2/1SL/sRSjMNN1SRWyoWZfAbVdrU6U50sAFfWg7IGhiYZDQsV2F8khXHTqBuPB5UfibdDEJv1lr0K+hwRv5uANTQVgv18C/RhFndqxhJTa663W7831ckZmZlYpQ4hq327DCKqQPE6y6ChGRtkiTTbXW4lT/TFbEuI5c66qhvbtBxfNYpXGFLc7aPEYhrstFGRCUmdS1o2XFw5OvTdtmVVh8qHh624RxlIijfw/xbJmEMbmc+QqOY7EZXVg7r143M7ODQ1/9vfet4E4+NFLrbhlWrgJw2Qz99I2vvzNtO0AdNwqVT04crfiXP//fmpnZ//g//Q/Ttv/uF/97MzP7yl+5KP3xk4C+HV31Bdcbb4TzfPTAx26PFd5X/4O3U1lSqBraeiUyAabpv/qJj0/bzk7D/dyLTcFrcDsfpFDkk21YOV+75ijN9ZeCyH5vz/uO99MApFFFxwMFszKuhjUSVfQ+rUOb9Svvp/2jILLdu+Rt8u7fBTuJ9pkL4E+Q3LKUGn9ckTdApJai4T28HNDH2x/6Pt+IdPn2zOef/gTVHgTp2rB6hCAy3Tacu9bprGGFMK9Ym0znOlRbqAQ5pf2HJuCgzWqxf6Arf6WoLywOhlLQdDwWtsb7WhNgwvkKIGY955CNz9NtG+6PqvS+npAWqV1KR/NBmIBJ7cyEFUFmeGAVZxvQrL4XAX6L+2/m89Qp+qQofZy2eI4MgpJUEO9XeUBTU5nDWlpTiCXMhvO+JNvQTiEt1P4Fc51QIUQYtZ7oZOcj/T6y7ijGU9N6wsj+XkhKWYqFBCmOs97H5ABU6XSrynbcY9KgKR+ekijWobZlWaJdpdYgE9W0/m3XbXc+MzNrgL5qQlWN+3gUhI/JCOlOQcfvjDn9PxabJ0myo6B/3ucxYsSIESNGjBj/KcaFEKkbN27Y/fv37ebNm3bv3j27fj2svl5++WV77733pu+9//779vLLLz93H1/+87emAjcvvXZkr3701ed+L0aMGDFixIgR4//NuPONE7vzTTJaw3f87oVepH7u537OvvSlL9mv//qv25e+9CX7+Z//+Wn7L/zCL9iv/uqv2p07d+zrX/+6/diP/dhz9/HDP/WxqbComdkKsGwlNtIUO46JQ5YVFNiluPOmoNsWAmPWs0AHHW+d2muHcIwMUGgvjUMKRosMUxSeyfHpgZHMRewKx2B1R03ofSUwKs8zhS9ULp5JM9BIjVALLWDxQkR0pKcSFQySqhIPqo4QtAj6yfMkINw6LQZszwuK7aXIJa4hz0WA3rEY8/m2Uwic27SQ5rajeJv/dyi4KgK0PYgXDm1ZZmJB36Dw8aZzuJlC+UGdqtklcj0jXYwp+pTzbWF7u1g4PZCl4e/Z3Mff09NAVRXimbICZaCUCUXRG6E7MtCdOUSvdevw+BwU8Kx0emgGsfO9e75gWcAdPRMOaIR7soptT0CbVUtxwJ4FuH3VBNj7k5/6p9Nn/+df/GszM/vUj/5n07Y/+ZOgh3zzE29O2y4dBbH5t955d9p25/0gtt5unSo8Pgn3zkYomEt7wSGclQIKobsLiI6LuVO7BUTmrXjGvft+aIsbN9zHag538NONFPcemYAibsegvpeLMNbKudM+HNeF0AOsgHC28uvq4KKug/3kzjvh+HL9tz8RCh2fPbwxbXv03t+amdnTJ04LVihuW4Di6VRsDsp6I35XB9dDG6aSbNI9C22slEm3hlO+3DubTaBAm617QFUYMxTg5jKHsTC6+j5Ns4eMdYrNUy2Gi787kQ9sMD+3Jr5sOB7zVXopWpzhfk5FgkFPo9XGv7eYgype+fyfTVUxxFsP4vW6kUK2BYugo0C7+i6VTNTx9jfcp4V4e434bSWu5AmOb+K31bXBI63r/DwTFm1mMWxxAqd8YSd/i30s9BM9yLK8Ovc9LTg/sj2FF8vwnOgHn0/pVUa5S5op3YokptLnP8oSMqVsce65PJI2qJqRyzhh4kkuSR59HeRDszmTzbytO5xTLwlIXUcaV3jx8bwAnT5bwyCifJzfrQ8d2a0PBTf8xEb7qz91Sv7b47u+SH3uc5+zP//zP7fHjx/bK6+8Yr/5m79pv/Ebv2Gf/exn7Xd/93ft9ddftz/4gz8wM7M333zTPvvZz9qbb75peZ7b7/zO70RqL0aMGDFixIjxn2x81xep3/u933vu9j/7sz977vYvfOEL9oUvfOG7Hri1s516aTnektte3anDv5vWBagFijPN5x+atjGtWooO2bIK+zs5cwfYnsgJ0mV3XJT5mWxjhmsjKcys8dd1KkrFKqH15uQp7WRfEhGhwE5WcHlBEbmsjIDwqE1Ej7fqXN3G8b1S3K47rDB72d8kBuUCRkWHI0SnKpuDOLiTmoT8bVlJWjH3Ky/NdCXvajkGoCgV9DNlOIFT+mie6pzCpmJRiYtzElYOlfhAzHqI/c1RwnE4xvUI6pYxdVyc8qc6gmwUv9S+C224rv3712+9bmZmJ8fvTNtYC6sWFW+KFdOQ+qquYRtrokIfVkzbhKJzH+tnSEm/8arT3g/uBNRnX+rFGepePX7oqMb1oyAAPVbx9hy1pmT1RSHvzZcCqrQSwfLZOqyWj3pH5N54/cPhWI/dbfzhw7Ba/MEf/CE/z4f3zcxsvfLVN1f2N2+6JUOKFfHhIWpoHTn6dvosjIW5WBJcOriE8/T+PzsL6Mu9e36v334NbVb7WJtB+Ku1HmeXQ/uPI+1P/F5bQ0R+9cgRpBpp4Fev+DXc34Y2e/db35q27VdhTF6d+YD6yr/5V2Zm9urH3JPv8OatcHxBeJJN2B9d7Pev+Er/4Ch8//DQ+78H6tJK/bNiHkS5J8+8TZZImtisfUzmrD8qTICLbNEmouwmwqrp/znQDE1N5zyqGt0ZENO28TY5QDp/0TsiVaAvWqAUH4gTdgWR9VxgDVpddJKU1ACx0zkuMQqQxWqC9g+CEg/4Xl5RCO3XkDxnnKRAcGaSAFNBjL8R5HSOOTsXt/OBKNFOpYSAEo64/qJwRLYBq9IrIkcnctk2zXFap3V6Psr3UlrSyDam+gvDMaJteyS05HMRcQMJbUqfu/OUiQp+/Om5J+eUoX86qZM7WUKYMxFMJHt2HJLXZpU/68aEz3MZpz3uTyUkcPxeq5fgeT7siO3DsbTKRiaVPJ4X0dk8RowYMWLEiBHjghFfpGLEiBEjRowYMS4YL6xo8dC3O/bYpNZSoWcyCJpTEWA3LaiCxKFQFqtUYTML/eapC2vbNkDERRGgWxVR851SrDMmYV8isB6Fba0U+aQYcxzEtCcnVaVUIWBEUFwUn5u5i/lOdgCd0AUf7UYK8QSKB7TbboVGQnvmIvZj8WdCnOo7Vab7uD4t5ExnXxGMgvsaGhWA4jy08aZ3dBE2wsdKRZn076rpxSN9nSSBPipzFwzOQel1o0Lr7CfxlkLBU9ErWsYz1ZqVON7kldMrFYljHvr53r3/lpmZ5YW3dTrs4VrEC4hFOOUEWo7xHWgbwt4kjOuTZ378H/r4PzMzs4d33LF8MQvUV711KqKGt9GNa9embSwWPLn0mlkJYflyT3y5WLQTYu+78KQyM/vUp4In3N/8zb/340PsfXDgLu7MzH37nbf9e/Nw3x0euth2C6+cVCD4fRbSxbhuRJx95Ur4bCEFgms4dS/nR9O2w8vhe/fv3p+2naKQ8dU9pwDo3r4vPlJzJA3wHlLaZwZvrdVaEiDglP70gYj9kfhyIAko7XEYu48bv55b1wMd9/T9r/r1H4Z2vHTN6btsBC2Bwr/Xrzm1uH8Z37vsfZ3UpKz8nujgGZ48eTRte/QACQBSgYCeQoXMMfR7yipWgJg+mrzvslwlA6RsfB8s1puJiLiHRCETyoj5Qa0mxYDameHxdFB4fw2Yu85q/36NEyxURA4KNuv0EYd5r9d5gv6B4u2E36ZFOA91NicFrLKMSQyfersysWdQIzc4gPeD0318ZumzK2FFDRRU3ooXWDMG2k+rXSR41iiN2cH3qZDJLmPx81GpWtKyPp/3PQXlMlFBDjDm9FvT+T/s7+mJ08iXDsKcMEiiVocqDoP6N07XJufeQlCuFU3Ir9KXqhd6GnPXOPqznk7siTyTcwjvR3lOtZBvDDIndfAls973Z+Lb9byIiFSMGDFixIgRI8YF44UhUlliO6t1uolqfRuulmZSw4crjXYQcWJOREBcvFumekqaPtCHdnJAFvQFb6ma6kx7hFFEZw1WTnnqIlouuhKpVzSlieaCZlFsjZffHQEb3HN7WcENPZ19tdYV9i9ic0Zd66qCCJ+4CKM9uejOU3H9xY6TUt7MIXbNdxAcpPWr2BGjaGjl+LA1SE3e5Ec6qrvYeRKNA01ScWaOFfmpidj0MsSR4tieUPjZejvRqXeQ1VyO61HrCI6PDueu9RKrMSAdSeuIGFPn00LE9gPHjjjmos127RfQJokmJRQ49bD6/Pir/2z67OvfhGN4dXva1tVB0Nlt/Twv7wWU4vFDXxFeuRyQk630CeuPbTc+dq8cBWRnA7To1k0/1nvvBmHnqyJ2p4j4vffe8eNfRg2tnWQDVAAQ644GSMdS6n8x/X4OpOtIylGtUYdvNnP0iQiGJizsXwqC5UxWmhscK5fxPFucT1Ony/kWCN8g99BsTqsFcT2GTcRSUKIPvvUPZmZ26/br07bjgjX5HM1q4Gy/d9PRpLOTkAyQS0LFZYjLe1RxUKuRDMdVS4RiEdosGUWwjL8XV1+atuUQ/p8++Pq0rcKckM/E7R3C8xHzXyYoHcdQuoNgAU3W/kctSq1KMYnWFTlpMZ+YxxJz8IjvHUoK+xMwEkRQzcxSuGynktbf16y/5/dahvu/EZTQUCkhl/uZDADRSXV2J/oySpsMGd3WHSXhPJ5ljv4Sdc93rANYE9TbhOUp6zOIzgVp7CHyJ+JkZpZAqJ+pTQdT/WU+SzHvDjuidFxr5m3cjugTrX+HVwXOobW4k88KJmB5uz49DohtXog7esI5Vl3EcUxFLjFOsl4RMbj9d7TVSb/9o12HAM77khQxIKEgE1d0qtH7QZ8d/MPHWPJdMKeISMWIESNGjBgxYlww4otUjBgxYsSIESPGBeOFUXuj9RPVYaYOpA77UZyb504PNSguWYtQegRFRt8h3Y/CfYQ7JzGdFKMdKYBT3w1wWqP4s9A9tRHfk6nwZK2VNOEZUvXyW1CFdN0WyJbCc3WiHht+LlAwzLeGRAV7OMZwHjJOxQOqgvdTAfF217kQtwdVmifi2ZQHqDoRf6Q+obOsVD6FUDARwWAC2nYQupMOwKO6HbOAKKDyqnA4dQunYh2k63U4z+W+uK2DisikaG+zxfGl74gjqyg9zViEFo7Raz/fl49CkdvjUxd7L1EsWLSmUkBX6Eb0bSKi+AxtsgO3Y0eXlh8xM7N37//V9FmVBcqqa079YICbZ5lTMRRoX7nkwm6ywUojFmjbS1JI9+wsUCXPjgNleOO603jHk1eWU4EsYH2kfk+n4fyqyu/TGhSt3pMU9HZCwZYlqM06jLUs9Wugs/9m615YVy4FGrEWL6QUXjDXr3uB4iS/youeth3sH+JfFdvD2RyCdoX4SUvO9sUJHoLZMnO6cX4UjjV84GL3K6+EQsrP3hVhMeaxPPExfnQ9iM0rofZS9G0GumnvtQ/7OZ2Bnpj79w3zWbd1GrU6QFucSnFlUJsLoUrpsl0LLUNKq6A/VKqSBfwr1GIFmk3FyaSMRmVR8J9BJBWc71qhgEmtkQo8Ec8mzn/zmfc1XbnVl3DA/L9RHzEUvFX5yLbG2BUD7CnJiZcjoucpoUZpzATtL+7kOe7TuvN7h7WvEynM3sE9PE39+nu0cg4X9a04u9dbUOaJVweoKs5nOv+G/hzFi4k9pkkBk3+a0Gie8CNz11QVg/O/H2u1WmObyCjw7CgG9RuEtMRk7OL4LHwfvgdJiVDaTNCygpSd76LZ8jxF2pNx/he/s4LyGTkWT0N+686Cfk8MkdqLESNGjBgxYsT43sQLQ6TabmWpoB8UKqqwnOn6naxqMnwvS3wJwbfFRBAZvp2OO/X0+GYP0bG4yQ7jeRFlMuL8VBSOFX7dampm2E+99uvJlxBvN7Ii4Js+bQ1kuTbmVKDLm3HKlY6sfiiiFgF4D9SjF5sC6ymU9GOkcLEtDQ7X8h6dIDV2spcwF5b28ma+AKrVSFsPSKEvVLAI4XUj6b9ziGcXpffxPtLPtxCMqjiR7S9OE1bD9Xm+9BVphZXLUtC8NUWhrdRQIrLWiU1BhuvFyuiqiJ0fPQ7i7cVS+pV2GoL0jGlY1erqJ4OgNOml1hVTx1NBRCCKPbwekJhu4+jLAijtKCvoHk7oc7EwePYk/KaRlXsDpGVvz20Knj4N32sbb+O9/XBtBcbuyYmny1+/HpCWWuq6bSGYXYljOVeaw6go6fnxTDFsNZPkjS1QR9RG6yQNfQ6ksRNxcIaVZtv7/XflCkTZmSOsJcTrxdzHWoHxUcx8G8HJbBZ+m0tyQFnxfpIaarivhrU7u1+GoPuxOKZv8fflV79v2nZ6/51wTKl/VlVInihl5Y5pucK/w6m3fw5n90EQpPUKqIqgD+uvBZf1cs/Hc5nh/lv49XDspFoTFIp+VlHQOmxMjihKreGGc5P7j6hWvXHkcAAD0DaC0kzoi8wdSBQ4bUIbLgqxxMFYUEuWyT5d5tOiCP2zWfux6oZp8orco9amFABlgkiPOayQOamf6gqKiHogIqf2A5gTZEyskWK/7fy3Rc62FoQJ1jYt2rORGoIjkLtR0L8BzxVaqJi5ZRCF42ZmYxL+LmVOJkvSy/OsAduQl/LsGkP/JECOhlZsYvhTffziGOmgzzMcS2x/+gzXo84R+Fym2IkJKvDg00M1qHWrSVn5DOeeCNIH5qgX66Qe19q3kpSF547OZ53Ue31eREQqRowYMWLEiBHjgvHiNFJjO6FAZr6o6IRnTcH5DrL6nNIeBabK8GNNNZ/SdEfVTYGjTfjGqahSWFX0vXL1hm3K/WJVpfXvsErIJCW/qfljNf2k+xrRIuG0+aatKBVW9U3tb9AVVpONrCBYL6hXUzusCBWky8Zdfrss1cAMxxX6mteTCPyVsfq5rOBaLCdUj0VpSiNF0qmNEBmKlSX1IECmal9VGdKJNdWWPHwjKekF0DwaTpqZ5TXM72T1N/YBxeml30voUFj/al37yjADWpCmmgYLVENNAqkXEzSzgiGnDGdLx4AOzCuv07aAncOju3fxmXfAugNa0PnxmRreaa0zrI7X0nZc1aXiXXHtMKTV37vrNglPnobffPzjHzczs3ffc6NJ1k5biiHmCfRQWkSNmgtd6VPzMhMzVZp0MuXdzGyGPjs7C3199UjqpQFBPlg6+nYG9EV1DtSZsb6ZmdmCppty/XMcP5X1I03/qmnsSGo4kM5RkD7aBGiqfwPd3tVXXctUA32y0lGyvRuhPmi79jFGs9FiJvXUcG/nsE4ZVoIqzMI1ZgvXki0xr23vea2/GaC2d//+307bbtyAbuup10RjKnwplhQ1UJ9KGAM/t9DuiSAiNC4dBSdYo06kjgmCOHmi+sZw3BNpE+pgZrBO2Yim7hDnuRJ96TOgr7mgRDynVmp9bhsix4IIAX3rGp13w78p7jW9h0fUaVO7BA6ZVlANWiZ0YhzaQeu0ES3bFdR6LARh6w0oHu0MRJDZ0NR5EC0rER5FyWA1M+zUlQv77aXWJvtf50nWnRNvXCsyTORsjNHbtUHtxMXc73UinFq7dsJt9AHQE2FS3SzPXeZp6AsnA1PZR4NnV1OL1QHsIbJCkKaM7a59jblLnnE1agcWMnclOwYd5yMiUjFixIgRI0aMGBeM+CIVI0aMGDFixIhxwXhh1F5elZZIGjz/kjJQVhWEB9XtHO9+Wn8PYjyFAilarWYuVNx0M+wPu9AydIBFc7VEgOgvUXQSMZdUb8sCjN21Qu0BWh1VxAa6LaeYTpx4mRrei2NrS8hS9ruF7cOobsd4H9b6TwPEcZ20Uw/ItgRkrHWI6OitNdwKiMxTcVHvafsg0DodgwcRNqZoO3WWJwRN2NnMrIVlxHLvEP8XypICQ7nWBvD4vBXKANReJvBrRWftXujjEXTP6HYCPWD+w4NAu9179GD6rIR4PsvERZmUjtITSdjvpvf053kZaLROBlky9ZNDxntLOJCfBRG91qFbgiqZpbembTeuBXro/rueap9MNfz8nBbzQCnRmsDMab7r1zz9/e79QOU9eRLonitwKTczO1sFuoU0jZkLtm3HaiREJxTYlNbe+LZywXYUsSmohcUy3Kdncr68UdWJvAO1pKnRrBhQCi2aoS1y+S0pvUTSv0np8nx7saswWmfkwo8nmE8qcZZes3alfy2fBwfyVqji+eWbuB4fJ13DWl9CVc/DeOJRsxtOBdvx4/D91MXuBkq9FBF5swq/vnLZf3uMsa21xkh3qnyCLtv8dxR9QF5SguDbGtbdVBoP92KZ+zihQ3oromzakxwufRtpYaakD+Li/XQdtqmtAB3tW2nDElKB5dLn/6YNVPm28fFMmn8QO5scyRAjqCKlLHnqrVZR6DH/qf0CE4qG87KUTJ4x2y2dzSXxilIRzLuFJCdwjGmyD60JNAGA+ygraVc8XHsZqLQHaoQq47bMlAJkpQxa+Ci1Hr7X1L5tsQjtDKZ7rAAAIABJREFUX+be/nWHfpRnHB8teo/36G+V5Uzynek8xf4IbdHJM6FhFQmhNosS1Q5k/un4TlCLeH+kBEju++8COUVEKkaMGDFixIgR44LxwhCpotyzRETcTKdUcXSHVUIhJo01TPpWG1+5zpBiq4IwpozraiqFwWEPEfM4+lvwgO93orZOsEooxvNCM32Dpog6ySStsuc+RJRMIfuE0uhqhSZ0fgyaVY6Dr2o3QN+WV2T1zVT/nVpjWM0NKiINq7hZEYSt5Q76hpWmWD1QgFnMRLAIdDApxKRuWh3INmwqRezHdNJMDAnbBisNoBmlCIbXrALenRf2b7aygsJKdzLcM7OKKKEYMiZT34qdAdLOV01Y4c91VUckMBdTQxjMZVrXCUajmUCX+RhWYpXYedDgLzNfpa2ehjGzh/T7QcSxS1Qcb8/8fGlcabL6Zt5Bmfv3iCxeveKIxH3YObx0+5Vp29GVUPftCQTIr7zihpw5bA92kCaiFLpapflrqqgGVrU6xljPUlDiHvczzRwbSfYoMIi2W72vgNLNJYUbw76RVfIciGQqZpI02NWalLyPmw3EqaUYEyJNOhf0rR+wqhajVzZ7IvU/2wWMNgX92qwC6ljuuVDcVqHNtpImn0LQzvu/q91CoLwWrBbab3xl2jYCza2fuXXFuA59nYqtwqJirVGZJzHhjIrSYd4bOcYFaZrqxYnYuKqQxCHMAZHDRNEX/DaT9PfJJFLm7gLXPQPCPpc5cQ9WCBsxqVwPZCR8W455dzkTS4JZ2FGz8fv0ePXEzMzK0g+yPQvnvrcfziNRsfdIM2c/J46xRuYkIvKW+DllNHgWRIYoSi/MAREwJj6psJz18lpJ4skw/+r8z0QRcaSYEorUzJlzsaK0Xk9R69SGZwctBhL5bJySuPxYFGpXgoixhp4K0NM0jPtM0Ke247zj+yOLQgshNdCk8H0UNJm2BnmqKCm+rmbKQB07rZPL85QxNl94MsjzIiJSMWLEiBEjRowYF4z4IhUjRowYMWLEiHHBeGHUXjbmVogTcQ5BbyPC5gFwotYL6yCsU7+h9Rp+O1pDaNrJebdvg9i5UhgfVEkmxzd4Z+Spn+cklFYo/DkeVBPbpXo1wr2k4vTcJqGwwJ4U/QkU7rikCmbP138qQZWoKHLA3y0ou7nUfKogaFx24mcDvxOlVsmUtoNjy23HWksqFIcAV+DWzTZQFJ3ApB2cuknfFCIYJsSdqLNyF9ribKMO7OH8KqHx9ueBslpl4vY7CfUVbqYvTLF7gaYUpHQiPk/k1ily+p3519KUdJ8Ly/cXENSvve0m+hpC+ERoxPUKdKf4Y43wx5pXPiZJmY5CozQ9a1hpokYYH6szp4roizZDsTH156IXjDpR07FcxyT3UQg8z+8VpYhCp2aUtptoPni3CGeyBO3WyhjKMa5ToTGLGcXZfqyzs0CHX77swnpSekqBdG3YNlGL4kVTzeH2L+7cCcZELhT0AOFzLvNUlrKunNyTM7hY74idUT1g42Pi7E7wFLv84ZBYMJ76vNJuAwWb3HLPquzu34d9iLB7W4U2Wb37H6ZtS9Ri3Mq9Q5F9IT5SHekbzE+Z3P8LtIkuwevmfF3TaZaSpIzZDE71Mk+yzdQ9v2YfYE6ciYyihKP7sFXH8tDXudDyGcZHL4k6C1CQtXCFz1ApoV4LLY0kp2YL0bkYSfWg9lmj08xdt/XZwWSIQeZ4Jp4UmSbAwDOpU18qeMWxooRMP3xmnQrd3eK3g1Qs4L2+41ifkMZVb6/zspUMkpdc5lNW4ehwrV0v9wTG+sHhzWnbJH0RHq2Cp9pOUhaeCZn4aFEh0YpX4haTq8t31Fkd1KJeF641k4QuHqPfSAIYZRZCt7JPdhzwu/PtpBERqRgxYsSIESNGjAvGi0OkLLc8ddFpgZW7ruq2cLTWOjcU+Q5Sf+zkNAgGZeFkeUa3XQ+KGJnqv18p0hKOUQ+emjxYePvecQBvnpPqjDf3NpWVBt6IB0nJzNDcXLntuKXybVprE2Fdl6liEPW09G2ZgE0ib+QFVi5Skss6vOETpFIxXzFnuqxv61tW/HaUgmieptDyMnpBc+g822kNKxz3+MTryRUYAx1QnU7q+s1Qf6sVe/QM6EMjK8img02FODHP8L20FAH+KVESR4lO67DCJ8BRqsMw0IJc0EcKS1tx1i8hKM91pTmJscVtvQgrsjqT+k/sTyRbdN3x9Nl8CNdwrfSV3rNnx/i+rEiZui7jj+jUZu0rxxTjiAiCmQj1WX9OhmQ3paHLShffH3fuLDr1i/0EEBu1KeCxElm/TZ9jGaqoYgmUNJcbm47VxY79CNAHTdTA+RGZMvOU7ExQLyKhFNHv1NeC2Fxr/XF8tCIOzjDutU0GjI9Erqc7DX3XbryPq6Pb4Xr2HGHkyOruw4G+knTxxyEpYhSbihY3liZlDEi82GhNzJMw1q8dXZu2PTsL813TKhIJOwUgoakgnQSdWzlWAuRoXgkiB/uBaiZJOeggTdRoBVmafou+YOLBVqDes23oz9O1zyG09WjlGvKpTqLck0B/dd6lULuVfi8wTxOFUGE1q3G0Mq8TCFSrlwGIfSL3P5FzrRQxwDphdeLXSMuGqVKHtNf0TFDmBp2SdGJ1QJeWQZMiwLpIUlCJZARFfXtWqtipnVnvHKuXZJcKSGtZeltXqJNZb/17A54FKrYf8bxX5KjA/dwKOr4Bwp5P96laB+H65DlZct6X94QEfTer/N6pUTVikDnBLVA0ySYiUjFixIgRI0aMGN+TiC9SMWLEiBEjRowYF4wXRu31bWq5UDH0oEkTgewBz55txcUX4j1Sd2ZmJ2vA3SJiOzoIztJF6j5OFWDMBNSG+mQQ4jSBhzs4dWe5iDMBY9crdSAPx22Fgqwy0n1aNBIOtFNBSYEzQR/lImyknjcTGiHFbwuBHd2J1oPnaeJ2vQXMupgH2LkZXPSaDwFOViqmoKBWUE2izKl4QSXJGf4VsR+dzdVbCefSCFUy5vCbgbfTOAjFwILCcqyKBVKFAk7g7KwC6Ao0WiEu6tvkjpmZdVpcNKV4HA7DpQvhh2mdIYJNiMj73sfEWGywL/9tAa+uIvVxSv8aLVDa4RgZ6NOic7p7SrIQiH2xwLhqZEwAMtdiqCyqqs7qpK3WQnfdvBEcuJ88DfS4+q5RnK33SZqRRhEBNO4ZpcxmoHlaoSDLit4y3ia8NHo85SJONxaGFbExOVhh8SZKWa81x99DJpQFtikpyeK7K7i3z+dOsbUQXWey3txCeN9Lge4SRZiHTP1xIN4XsX9zRh8foe9Pw9xVSBuT3S4ugdqW8TJQxH7yxI+/DFTF42/83bTt4ErwsWquuyv+KQopL/d9TuwwB2nfTfQ15slCfZ8y+HgV3ocZaByxW5oSMFK5d0gHjVrIFvNept5iG46Z8L2N+IPNIHa/NN6Ytj2AB5yO6yoPlQp2KCAUEu/FKZ3C70Qd7TEoU9CCnQiNmfgySmUH3jKDFJwvce+mcvyUNNvgz7hmC2dxlYCkdJanFETPDc8QEZHX9AIb9JwgrFZ6aqI5xe8Lz7hExi730/filI97fKLnxDORc/Fo3q5pGsZkWQktifbRpKy0ZJKJyEIwdrYyJhv4Io4dinaraRXbWu6hDM9dmTqtKEOyRZV5Agr1AOp3x3mikQoYRf6dX5UiIhUjRowYMWLEiHHBeGGI1Ko9tUWprt9YrZYqWA7/lqWsVoD+JIkL25aLsPo43Tz0/TFNttD064BszIE6dJ0jMtmk2JbVB419E38z5Zt7JqvkmqJseatmim+iAuBpxQIxnVgTlBBl6spwTnGypAazFmAmSBMbahRR5rQfrX+F1XmDdO25+cqIIkp17J1qAYqLcQKEKROkhehYkYv9Aw47irNtCjdodZYd6NpMJEJWhiOE/fO5j5MRLr+XDw6mbW3LWnN+PSUckPsdYWNYpWxExJjNQttSsDurfL9T08mCkBeW5ipYRv23rLFvjyRVB3CsiFUUPIS+oBN0abpaRVr1vJXvU+wpYnsgfOpA3uHkc02owPAoZRsdzelOvpVai0Q6VcS7B3sKdbE+2A/3k9bka3A9lQj7KTLPJU1/as8JBREEE6JTTeHeIHVfBcAUym/k+FOStKApa7iHLxaSPNLzLFDXUuwyWKezlrZePQtI0N5Vvy62u6baFwXF/j53ZLgXUnFR3qDG4ezlN/w8n34zbNsDMrHvjv10IE9rRwS6dRCvLwRpOn0ats3F4mWA7cjpsTilQww/DOcREVpC2HN0ttr/PeaxQtgECoAVfWYfsw6mmVmF35yJ6DxNd5GLUub6WQmk5UTqj8KeQq0GTlahXTP5bY25ZpT7NCvC39VcH4W0LkByiiDiA9p/TAVVS9b4lcyTsDDQGnrjEMbMIK74U+q+/Ha9QgIEfppLe3FOEkcYq8DsKPo0WcIImJvi814Qvs0WSKwggg3mqU4sFjpMHkPH+9rbmlUGEmmTBHOt1tqknUHb6ZgAE6FicybAVGLdg76gPYs+/2kj1Iv9TtsA6ZK5roDbvQKii0W47jbV+xkI++jnWRTK95yPiEjFiBEjRowYMWJcMOKLVIwYMWLEiBEjxgXjhVF7dXNim8L9HEqI/nJxWm0BHys8msNbRp1I92co2il+QzVErqlQa00d4MG9PYiCO6Xd4E+lkDWhPRH7EWXNSqHR8FsW4DVz+DTLRO02EkYHFScQI6FI9asg7K50H/2jWmXRRNDt504PEt9Gqq7DdfW9OixTsKc/gD+NtDXFuIM4y++VQbw3dO7BNfYBCk06pRYhnhS6MaW3yyQAFd8TnG8q/b+EsFZFwSykqs72CYSVgxZSBty9PRMfn5xuw6DMpPBsASde9YzZgmbdMZtn84/eJhsIFfOlQ+Y54OhRVLkZPIJqeja1Pib3svDbrdBDY0YvNHHdxVhnQWczp4DVuZh/VgJ3n56FfR/gnjg99WOVEBGrOJuC8V0fobDjwwOnoB49CgV0r0jRZNKRzyskTCG8UpbujuzHp+hUPWsaOmvLYOf5rdfqSg5/JPE7YtFYemYNpvcSPLMksWHAseozF3vvoUBxs/JjDbjHCqGAezr1q1N1G8bM43vvT9sOQQF2cH22tVNm2cgKDL7fs+K8sNkwj+WDJkrAsVrkE6R0OynQOmLfpEoyof0o7Femgz53Y6fUDkTRQuMmGasdaKWAcAx1L2f7JKCiZnOnXfJtGJ/Jzr0OzzyRapzgeyzQHj6HYNmERoRoOpVqB3S2JgWejir2x7G0XemFJHRzkcALqvdtLb3iai0GjHEnfnsd5lZWCpC6y9P8nEvReBbV7tVFH0kZuYjiSe2tOqHv09BO28bnjhr0+notzzgWQeYh5J6g8D6VZ90a/nzrtRZohohbHl7VAmNHa8BjzpZb3BIWZsazqBfPLBa8HkRszwQB+s6Fawh/J5kktPWcE8TFHaL5mVbUyCO1FyNGjBgxYsSI8T2JF4ZIdV1vm0ZqflGUKunKBpFf2zrSUeQQjLUiFIcY+srSV78nm3vhe7JK6+E2u23DW/go7qxMXVUR+TCGVcUob/B9AqRJxGlJGlYQlaQE11usPkY5BtxZJ6RNBHMlUBddaY1wVs5kVddh5aA1wXoIATMR5TJdtZXlfJEHhIW1oVoRh6aonVTpdfG8k/OokoqIM6y6l6Lia2usnBa+rdlSqO5tTAQuHZmaPH1kPVZ9vdQGu3olrDD3Kl9pLqvwo9Otux1TlVmlLh5PUTNxb+bIyQkQhgrX0Inrd1EALRscwWlrCCal/UekEFcLSatNQhuv156SzVpjpqm+WInOS9pfiOgRK8JxKSvynmJXSQ2m268gVwn6cZAVqQFpWIr9wBptO3AM5YpgYBUqju1ERxcLRwRXK1z/gZwnUBKiWuEYcGCW1SdRJyJCqaBlRKu0NhxX5PO5iPJxTywXjv4RnWqkPxdYnXYigG0gqCVKN4rVCFfme5LC3cFRPZf76gwC/T2xbmjr0BeKZvRIPGiOn07bMqaEP/i6H/dVCM9X4bqXufdrewlJFPcFET4M+30k17XEmFmt/HuHh2HuPJXafT1dUuS+p0M0ETwV7NOdXhGJBEk8ZSWoCm0vBCWYarftWC1AUC/zNBGuGY5/78QR5Ltn983MbN2KszlrPIqtQIt6hm0vlSo4x6t1DBHDVJBrbJsXYe7QGqKsYZnsYBBzfE/E0UC1ErmfM6DzvVRvoFB6EOsc1t2bNOFSc45WE6UI0HvOdbknG/CRodUmDPdxKUzMGU6l7X1MMrdkFCuWFvYsCRihnfyDNoz/vvJnctewUoPaCkCwLue0xf25ECZmRL1RdQQpZ2HbYiSr4J+xL7SGIWHsTKqnEGFdaAIO2r/ZyHMac7e6rkz2SP+RiIhUjBgxYsSIESPGBSO+SMWIESNGjBgxYlwwXhi1N1hrTeu+Tx1osaETeBK+QO3gGFs3UOyrAmwUPBUKbAH6pm2dlhsg8j0+fYT9+/mwyOVMhNsZYMxB6TnAg3nu8CSFr+qtwmK96sCclnSHxTFNBJb4fjbTa6VjtHdTC5pRrY2SlII9gZaxv1QLCYM2Je2irtN08U3FY2UqULvjRQV/IikGWgD2VBolAVS9VbE3hIKJilcBwY6A1kcR9ve4nkH8eWYFi1wKPQAMeKbQfhfokLmIDasx0IG9eJbM6U+CsajXShE3PWHMzDagkcZeKTN+T5x9QdWenbkr/9gGOiwrRGyZh/NLRwr7va8P9gK1kIk/FgtI972KbcNv5+KPlMJbZhSqeAE/rs3a6R5SeqRxtPAw26KaORRO9/BeONh9+EitVo63z+FAnYlgkwVHk+eIzZMdrgDXgO9tNz5ODw4Pzp0ni7yq2JyU4k4xXhZNTvW3oU1ILVbiYJxDgKqO0cs9FM1upNoBzqXrXKpAurE+dVqKdMPy4LJ/70mYi1K5o9vTx+F78H1qn97xYz3FnPSSO3uvHwa66+Da9Wnbyb33wvHlPHtQS1txwGc7dVrdHF2bTn0ngmHc47OZSAZA/a23Wsgb3kJayJvyhUopGFL74mOFZBCOk6Ol0/NPcI89fOY0Ug1fvEYSBeZ5GBPr3sfkiGtMRBRdFji+zLHFNCZJd/v59pCR9FKMOMO8OtQy19KfbNCBjXl6VAqQiT9aSByfdfRH8v3OMIfK9DclnmSF0Kh0+zadJzFPy30yUAAv88mI6hrqt8QbdOrORBMLwhy2qX38t5vw/c1aqD08kxLxQOQck4p8ZLGEBCURCnokfQ/frd7n9dUKBaKVMgbdmnbeT3z+qKSHw06rDQwoJN+JAzuF//+xiIhUjBgxYsSIESPGBeOFIVJjb9YkYlcwBAShbH31USLVWwVj63VYrS1m6nYd3o5TedOd5UCzxKm5A7JRA6VqRGA4h7KsEqQlx/FlQTqlGOsKgiLLYetfLGdIv2/1XTW8pSeTwFpEhBSljrrUYLq0n1OanV8lD1CMDoMK2+lE+5z095Lon7gew7Fd38JTiP76RJE2OstLSjgEhVXhIu7TBunhkurPFYOiD0xTX+FfFfunSCEu5/6DDUSkVeX9P4lic//tM7g3l7KtsLDSycWmILfQFus2jJdE+qSlFYK6I0PQq+7kxQz2F2InwbqCWn+wgQBzX92+JzQV56boD5CYURx2DavqptNVLZ3t/WsJEIFCbQKQ4j6IJQhF2yUskBVVZCzmIjrtaOuh4xTjX1bOiwVSjaWz6Sje1LoiBEqzpOtwf+77Tz9wqwG6bi+XLnafhOLqzg00ZZ6LiBrJGFUhqc5AaYiqqTs8r7AQVG0Fd/Rc0+WT3e+HHaNNWh9r3UlAPbO5I1IHQIROxL38DOLqZYX6l42uzIPIOt1IZQXU3ZuL23QNNe7RZT/W4wcPcY2CHMH5XBEZjicibYOIqHmETqw26izMp3npfTJinhpUMYx233E/mJJnfIwnGAMzJirs+TPhQ7AwyeWZkPUBsatrZzhaoFNpL87WBW0avE8K3Nt5rk7l+AdMhN5Xk/BeEFkmMaWFJAARRR28XYlEKcNB93a1MyHrwbk+kc84PvNCS1CwAoV/L59qUgr6hOQdrVM7DqzJeR7hH+TcqxmZmPB/tfVgAkhTu7B/vUKlgFquf2D1DGFieF213Kd7YRwllVpHrHGJYb+a2MA6heqinkyoohwf3dPLe8eASho6x/I1Qp3SGxkzz4uISMWIESNGjBgxYlww4otUjBgxYsSIESPGBeOFUXuJZTaKd8YW0O4sdYiNLqqF+JiwkOm6cRixhBg3EQqKfhuLygW4NaiNFD4+iUB3dABW2JEOq6laKxMKHJSygcdG5tBukbBAr7go96RqQO2J7xNpN6Unree5OKw4wtOol+K+/VRQUn5Kx2IpkFmRooAr7LxyKH6As/hGxKmkncZUbNTx57wQd9iB1KKfewk6aHMmMGoOF2HxZSLcSvaiFCEoxdujiK0fPwkO0HuLm35KoOA6cSWn2/kqc7FvhzZpxRfM0I//N3vvEmtJllUJbvub3d/7+i88IjPyE5BkFerOboSQWqjVElMYIiUDJFJMGDBJZjmCESNGSEhMmSBGiBESUqtAqknT1VWpaioaIjIjIzI8wsPd3/f+7G9Wg7O27XXrOZnSk7K9u3T2xJ/bvdc+5xw7ZmfttddSQ+tDgqX7h81oVYvmUAtHCZOUxlQCKG3TFPTYkuEntI9iqP2GpARfA7KexfZ9VS8OWXUX6VAm9gvuo5FSNhHUgXPSYNIUmJoBzxeWMtHxyUrUw+Q2QClwHJ/HrjoQzEjbSdNhNaX2EuQKEqR9MrpflQjNOka6v4RSwJra49SitvViQcUrk6aTfU+J9JqCzFK+/6H7w0RsiPt0JRFRc5d62u9I265XzTQbJ5vetfHuk/9o+zt9gmslvaHQpeVq1QwiF4EaKaX5pRUxLJfu+G25pW3uum/Wpg/06Etfddtemop6hzmQU8B63RMRmK5BW/CgrzEW2Nh1mke5eIScJ6ZtSDOONHZbjFO9h0ZKj2cYQzmN62Wu+nDW1y9uXfsMpE+k6fOM1a5BFO8ptdM2h0U+CVERVLNpGDi1jZQZjasR919Pc+JkVkyPE6UlsNtBCNK4UiE6mpSKwo3XfW3aYurekVK6vcV4TkjbUHD8gO6nFM+AkdTzK+g7ZpQ+nGE/M6SPIyrY6XDftQc0EtBCqHhG+zggbbs8O3bXFdszoQZFJsuPp21K+djuXPo2ICJ6mmmf2KUGKLZhGS1VVmdajGpWcVGOIC184MpBKf/XhUekfPjw4cOHDx8+7hlvDJGKwlACsbdgfeFjD68kdiuDhN6009S9uZYleWhFUConmYQCBO2Q3nRzrHZVCbWllWakpfnMOUTZKxNr69q9Cce0+lKfvDBiYjX8egpbJXUd/Mxu3XVVIaE/AmSCylAFiEDI5ECsiGoCiZLkLtlYm7GnVUKPFdYARCoghdcEiEzZG2EzUEQuZpQEqxUicbetvtXTigjEakbd2gHXyysy9I+iakxENWK79dMOK7GqttW3kh0rIgS2vSPlvrr+Yto2mznl+5KV8uFrlnSKSNIKDsGrRV24j6RYvVyAsCk2JkegjxH5OoHXa8igGPG0ApqmflAipApOgzLB+K9KJkyqii8VD6gANZFNrS+onH1qYy0D589A2KWlnn6uKIiIyMuXL7HNCNOKiLCyeTLJbtg9noHkrqhSTONqxIBerUzFXqU7EiKMq59WGPB9qmOGCbhADui3SazuCSDik9dfhNV/3xjSpArH1ZZQotp9HlIByu2lc1ZYECn+eOUkC/aVjeeXQJa++uUn07YtENO4cWP4+qXJH+Snro251HuNY52cGrF8qN18Mp+RKwNQ7IwQyUDbiVbk2hatSr3QsdQ9gRFJlTpgr1MBwh2zh57OpyQxkUDuJSPyfodzakHUvyEZ650it3RPqGTFERVF7IAq7ajYSPuf5Qy08GCkQp22cihe06BtCMFR+YMosOvqkTGo+XmC39Q0UasrAjXn9GxpOTsChfxx0MISUuLHjV3SfrNUn12EtPQ6J1BRhKrIU5FREZ7hGmg+xT2T0DwRQ5U/RsYgpcKGFukEsmuc0OGW0DSVP2mpoGmlpHBqk149awlNi4CONa2T9eDiAEWx24aJ5W6/uy0jV+7fvGAPQfX4ZDkHSPzQmGTJiteFR6R8+PDhw4cPHz7uGf5FyocPHz58+PDh457x5sjmQSBRTPpEg4PHK1KiTQcH1bZE2FZcNKKURYnfFERULgEzj/SuqGS/GCmukKA7JZiROPUE8Y2U2osAcbYE9wv21xC2mReAsVnFFXDwybFLi1zfkjovSN4xE9ZBMlZY1e3X/VvVlNqBxkZAebGxV30YMo3FtgB6SuNIaSSk76LI0ihV6/RpUtY4wd81aXEsQLbdkY5WC6JezebKKC6gbN+UZg0n+NzaWgnFCfXriBTsvjTT0ix1x2dtr6p2n++bV9O2cnTX0w02xobRpaBUW4VV5O0ciViMVEBHhHHdlrAqeOuOEVBRQBSotg2RZ3uY0Oqm0NpLSaYRpVbXG3cNnMbS1FYv1LBoTxKxlkyVuonYqzpSe6gSsz6WajvFlApRE+brayMx6z40Tef+zg7+FTHtoTRlHSuQWKEZNY6cnqvwHUvZFLgBON0evMbIWNOIA0Hy2ma3tzZ2zs8eYn+qWM3fR7ozuUvEZmK7IKVyCzVxd93u35fPfmTHeviOO1+6xx8/PcM5GXn45Nhte/bSpezOiLBfwoQ4IBLvHGnW9ZXpbdUgqOfElC5BPD8g6ud6/9nlaEpjhAJ+zBa1oxLwbZxstm5M5AW5CKQ4ZyJ7x6nqCFEKRukGlFLVVKJuOlvYnBShYOW2tPbaY/67JBX5GppuQUqEYWhGzYnErPT5jBwlZsu3RURku3Fp15tLm6eD1J1UNiMHCtAx9lQ8pRqZU8w3AAAgAElEQVREXChRqY4UEdUHEKBZvi1G+nhAyjCitOu+Uj0l0rbDvBf2TC1x112StlMSq7YbqX1j/jkgyuvYDjgtrhpg0L0iGomm6plao84KARfgBFq8cPd6TopTO08dM5SC7KH3l0b4XmjXpdSHOCFzeUyo3YGOI7TdRnt2KVE9pnTzRG9gHS3SSHtdeETKhw8fPnz48OHjnvHGEKkwEBEiZ6coF+16W2lUlXsLTCMqyda3WZYpwAKv5hUB9hcHTNRWtVP1K6LVZ4c37pBQjTXIlgtbriWQX2jprXYiyNNrqap9R6TOOq0I4Pk2L8wb6+LmhYiINK1df5Kc4zyNxBwnC3xm57lD6Tot/mQQVQAmsjne/pOVI6yywm6Hky9iW9VvtlDWDchXDKjHdrRzktitdMeRFLBRHt61tHJPtb2JxJgcqp2Pg/VhjGKEkRCcyTuPVl/Sq4owXStWaU1vq9R279o2ooaKFBFD32S0glS1W9b6DuCrFxFKGIqWGtv3aizxR0IOe9xuQ2Sk1AErt3BCuvho7nsloXrzpVtNxzkRhrH6ZQL6Zu/6Z744m7bFKA9PMxvPV2v3PfXhYvmB1cohHZcXVmqvK2xGiXTbcmErfUVEBuq7ob9bkq2/6YDqaHm3iJHNmTCeAPXiFaSiSUxsVyQ4YsLopApN7Y9dX128wj6IbF/Dw5GQlv3WjaE8IfkTkIIzIrFevXDjbkGI0Pb6c3eNRw+mbTtIJsyp1HxduTGQqYTKia3Wwyt3r+33Nk+kmfs8ohW5YCww0qWIXU3IdYbf5BkXj7h2Us85Rp9U9ZzlGtT4jVHSUdF0KrbQEvMgoj7WUnSSLpmU4oEqxoSqLtAXRyRrsbx1f89zQykutUyekYYEitmk7D+Dj988IaX8BIUUR18TEZHyoSFSnz7/gTvdwNpV0dGRxtUGDhwhuWfo/H9AbB5VRtsuUj370pVrp65nxwq9GFI7byB1Q8+zAG4LPJ+MqlRPkjiDzreEvkTq5BDR81Sfmb37rCGou2vcfmtSFtf7L2aoUzM8BGc1KBrqcnaqcEUTHaFpLe6JMdBnKKnDixaAMdvdnSfVtUivGZnGxl+D648Lku5QT0hytIhCQ0VfFx6R8uHDhw8fPnz4uGe8MUQqjTJpCX0Y4H7OXmcN8txlR+Jj+uJIaJYKotX09q1V/7y/EG/dmiPvSBogwht+R75Wmj+vtpTnXbi31SKjUmMANklsq3StZu0oz7uE2GEcuLfvLLIV/NHSrVKfv/whHR+cIir1DYGYpYl13XYHNI18hQKU52eRrTQbIBx16VZLaWCrsER5OAG3CdA3SuBPXBJaJW12bvWdENJSQopgGAkRQFlrlNP1YLkZiVsFzmaUi271molnhcYeSaRUxruCkOrFt6EceQiuVUACo5ovHyFXMYyc53dtkWZ2/Ao+jXlOrvYonY6IU6ACbh2hZDHGbE1cugDIXgBn9JzK/4uVQxqWkckKVBWEM6msXsuP29au6+TY/TYkr7kI3IvNllCK3I1JRelY1mC3A+rIihxYmR4f3+WZxITmCeQ0Qlr96zGyjFACdFn0mjXdCsjpixef3/mMESkFWPj69VwikprQv89ODaVTccIc3oBNZW2jGhLl1lBN5Qu+eGXntHrgkOXtNYlkAv1h6QydbpvW7pOTB+6+v3j+fNpWoE57KRgLM1tBZxBOXK9tH1/gt+ckf7A6cuN/x4gIUMyEuHQhPNP2ld1PymFTj70DWQ2d2AgRVtCbeU7q9Skpj3/tMy4l198wmgw/NRWaJW/ACtIRPF4y9Uml8aecp5ogiR733X5naPpq5VD/+czGxOmxE/vV7MPtxjh1irS8uP5o2tbg+dQPhlqEmJ9CEp9UZc+Rrj8KCvyWUCKgs12l6B8JUic6rokPKCoNQJJAOifQ82+P/cbEuTQVS/K4zN0xUkJTA8xjLea4gJDmBtmXkF4nVBCTpR56UZ/Suzzg263dO7lCkCNzqN22DL6r48jcN4UwaUxCaDWluUYzRyxm3UK6pCfU+yh292RBKBkjdq8Lj0j58OHDhw8fPnzcM/yLlA8fPnz48OHDxz3jjaX2YslkICXoQYlwRDpskfaoGkoPQMW7Y7Ix8MOAYHz17utIbXeROPg2h+dSyD58IOduiexeg9CWkSTAgFRdSmTfZKEwMqnDQvm8JQJeD+L1AkrNOamuj737+/zkS9O2m53zxOKScE1pJXStMeD5kN6LFYJOYioTVxgVat8n6VfsWuF/llHKaj6DrEFJvkpQXQ5i29Z3Dh5tOC2KNM5AfkUqtzAMXGKuCuhKbKdUDGDscbR2HQMoUI+U2ovmd67/9Pg9ERFZI40pItL2Sopn+XoUFMTuuhoqTc6RHuRxGoRKNqeSeKQPxwPCJsqPKY03wmstovLzGaQbMqTMciI4Qi1gKm8WEZmv3LU25FfXt5oCJkkGEK8HSvfK5Alo17iAArmmEziNq3urSIn7K+86BW5OmWm6oSL/ueMTl/pjFXM9bE5eZ4qoq0wCK9triolhfC024dSejqeGzn1M7ioWz5RQTe2k+1G/uIEUu9vK9ftIUieb0hFgB952CTcAUpaePObIAUHviZr8LOs9VNGpAKKYu3Rrc+PGa0ptWEFtu5jZ/BM3mm639i9RWJKxAjxK2DmNl6AUviWlbGU89DrH0v1qas8k9YG0ND9NtPy/p3Sr3ncByZlohx8UqWPbpDYvd9M4fF0zHU90X2vRSk/nPqJsZE2p7bNGixy4yMKllI+RWp/NjbKhabzNzu7hWmU9yH90uXDp3h3NPwnSnAkVT+k9npH/6KCedKPOK3YNKYoDMklpmzvuLGG/vC2u3/q6f40DgvZimrF3Jjz5yPe2h0xDp/IXNIUOOJecikg6jImMpE7UlWKgcdrhOdXTfB7hORURzWIqWkGbHD5DVNaAnjWgsTDXPVT3DLpPQ5VRCW1M7Cp3P2cJ+XQmXv7Ahw8fPnz48OHjZxJvDJGaRbnE9GZ+0zlCX0ueRzHeiIfGyiBTCCiObIqnQSWhAtE74vpOpHQlVs/nVoZc4lxuyddJaycPBOlalF8TcpAVQERoNdvpdZAkw9W1E8xbQPYgiOwtN9A3YxJaUxG0ngiDEYhyUWL7jbBiy+ntP5kcyS0UiYjw9r++MYKrIggJCSgez93KbE6rv6ud+w2Lug0TKZ4QKfRTxNbpo5bfWh83DfoiVxE+IvbjPX8k/7sEbVyVNiaW6MeQynrnOPf25BenbT969b+7/REBfmhUJA7XQEib6lDyCnIogb5VRkCOA4hq0jJNScYdjz+M2Y7G7rZy434Q9YsyBHWe3e3/FgjX+sYQkWMQi3t2K8e/jEju4Tv2+MnjaVuj9f9AGmpCdVRo8cG53Se2IqTrwtGePH5r2qIl2z05rSsQlGdElFdft0Yd38kFHqgbSy0EIEoPdAI9vB5VQFREpMVvGbnqcD/zb1X8MQaCcX1rpNcGBNiM5pUGROWBCLNhhAIQLuxQTzgSDlUw52hlcgbVHtIJjLChLfIzd0+WNzYnBWhP9bcUEYkw1gJhlBAILx2/AaE4pPFUoABmR96VAWCSFqh+TeintueM2lqlEKKUUHqgf4xSJ6GSmEkSQT3ZmCiNcZIAfWGhxRrjb0sTe1IscUxCDTAX7GieSJEBiEkm4/LSkcYfn7xjv4XY6emxa5uHKyv2aFp4eO5+PG1DnYp05LWnSEga2zkp2T0h9DEBAp+QSGtbYyzgOdWQIHCK8v+wpyISyA+wTFADf9KGxIdVCiikAqgIY5YRqQQipjwXjxBbHnG/9uQJG4YooiICfICxlpAnYYB2v+leTNuG0SFBGaFZAbICTceEdswTexTlzEgSBW3ImYYSRUER3RMj5qmmo/E/w30ycpu4Y233z6Ztx6u7HqwcHpHy4cOHDx8+fPi4Z/gXKR8+fPjw4cOHj3vGm/Pak0HYrmqYUgak8TDCVyggZdcW/k+kj6ME1JBIjCE0e0YizCm3PAUEvToyyFa9uV7dkmI6YOymt3TLLHMwctvYO2iKtBTrTkyQMqVWekDlz199JiIiD84MHtV0R0gQb9cgPUQEfEH6jLWQikJ1VEhtGmTniODmGgQ8TTvttgZ7L47cdYVETk6gjp7NrK0bpGzK3rRVAoWqAztWlAJSJR0n5fj1RKxsABmHUBGfHWgMKTmaNYNc+/REQN9Ujjx/unx32pZBe+VkZWmsy+3X8O+/2DEACzcg2xakRK8k55RSi1nkyOFtzyq+7vORxm6YqIeZ9XFVq0+VpQWXkeo4YQzNTQuoKTXdZfvYbOBrlltfv4Iq99GRaUBVE1HaYOzTh44oXpPaeqJpaaS4VGlbxIjFKaVsIuQ769r6eg7tr47aRFNAEaURlCBKXO9J+0uJ4kl6N2XPautKQO+JgK3nvlnbeM4zqEgT2blBqoKJ+kqAV6rAgojwL166duqF7j+kAAdKWc9w/5WUblkduTYpS0tZjTjnem/9r6mVhPznJo8/jKc5EctvNo6A3pRGzj1euXlnu7V7IkeKviXNnBW0x5rWxsRuC7cDmk/VR1C1eDh0THQdj3+3LeNrENdPOSnVq4ccz4kjUpQjF2+AqtDiPJoDxWy3D1b724C8X9O1NiA0d9R3W8x387md5xqp+hfXNiccn57i++5+Ol7aPfn4ofPhe3FrtIjLly4F1A82/gZQOhLS0Qqhts0Or6rLFrPbQo5UlfqZkgFsvXdjd5ER3aBHupv8F3PQDbj/m06pEuTUgbEbcU0EUltC/dniPHvoA3bUJykKO1I6pwDjhD0hUxRecKHOrn2OYzJRHNqCpHel6Wh9JoyjtdcwpXnvkujrhp5J6oZCen/qxRmRs4B6AIeUFl1vP5SfFB6R8uHDhw8fPnz4uGe8MURKgu6grFl9uJjX3cNDbSDCtvrpBPSmHQbqHM8HANktJVZs4N4wUzg550SwC4EM5DNDlSqsHEfymuvFrWDa1lb/TQ0VVfLriUBsDIiArKv5V7cOQWnJL2gO76g0sLf6GPvYVbb66Xt4o9ES4vgYK6aW/d+AyFGjKNlVHe5bggT3G0eEf3T+9rRNSbkFkThTECHbhkpd8VbP6IuuqntSJR+wIhuIqDiqTxzQipRXIToY2MMLSsF1Z6u0Ye9IwQ9OvkrXCpSOVkmn858TEZFdZYTiEoUM6qvHMKn6inEBQBA45C4Qch/Xz1nZHNc9oxX5ogApfE99ApL5PHX77cnDKsbaNaLrV/8zlil4/MRJZlxeGUqocgLLY1tNl1pqT/IL7R5yFiBUj8LjxX2PEZEAq9nNhlzlsdJcrkwmRBGLgKUWFm4cban8fD53v1FE7oAIrsUWVJyQJEqOtv4vQFTl21+PcXJkCuwT6kXk5dtbN+4DoBoxee2tzl3bba+ohB3K8yxhUAJpPDp9ZMcCEhaR2r+WpHP9wYBVb0/+h4vCnfPVhbuG2cquoVB1cpr/KkgdRIQ0aIHCjFDyauuuP0wJftCxSwTcLNX51LVovLLxr4rlxczuKz0ndacQERmx+qfulwEoAiPMOo8Vc0Iup/vO/RORr2GHz1YkHbPY4VqTL6ZtRzi/drBrVcIye9cpEvTxM0McjqB2vliCnE2EfZVnWS2sAGMGsvtN+ZntN8Hzp6c5Ge3as3QPbvf2AGGFejfaKaEipmYHsndC81+D9iS3i8VEcqdCoQAZnoNiGxQ2kHehToE9SQH1isTq/UnzZBZoAZChr4vC3TsBeZJqh54sjNhf4Px2pfWdts9AY1ybIAGqqSRxEfMT5AIMlQzSdwi3EYicWPvr+Mzo/tPMSszt3lER2mvCI1I+fPjw4cOHDx/3DP8i5cOHDx8+fPjwcc94Y6m9chhlJC2mBCmOODA4rwMsHhG02oG8zGkp1SVKSO9I/2QtjO3ewXNKWOsp7VUgtbJcWCpk3Tlj0oSg6E3tUgErIkXf3rpjHAdmfJkgfVKPRDZFakuRxav1x9Nn4ehI0R0ZHweT7hPB00Clj4/sWHECE2ZKGfU1COWxHb9SVWCYonbU1qpsvN8TYTd1+z1Qm4bCa0OpNdX9CAJL96lBZUgwahRD24eup2uR7kO6sSEScwKz1pFVlHEyTFiuO3fOm4rI8/kjnO9dUviD1TenbZ++/L47j8HB3gz7Bw1Uv4nYr4ajfW/9lEZI45JpZhBpqpL0XqDsnrBSfu3aLoHJ73JpaZwRar7kxS0B0lgrguKVWMuaTTFUefel9VMG7Z/dxmBqTRtd37i0IOupPHnidKFYxfx27dLdKWmW6ed7IqrnhTvPjDSDcqRZX61f3Pmewv5Mdl+tXPp8TSTyAqnSjlIh+0ELUDhl5K6jJl0ulYOqm6tpm6pi75Cqu3hlad9EBxlRC4bWXevi2O6/eu9+W5HenWgBAqU21KCaVcm3a9wnpV3PBlpFp2cufbQvqWAEOlZnVFiwR2qvrImCgDGzWpGOFtKtfD9rNr6j+3QHl4cOk42mDkVEchChSRxdBOMup0KJAYT2NOa0uJ4c3096ImQWDo0uNQoY6Z5Ug25OGc8X7n6aH1m6Lbr6kdsHmyGj8CYoqKABxOeR6Osffvx/i4jI8akrzohprjnKXYHSMrR7OENqr6ZnzQrPtpAcMFpNn1IBhrpdTLwLERkHnfdBhI6oiCR3fXGztTT+InftPuPcNlKrq4x0nDr3944MisN0Jv9tzBJ3jT0RyjV91lfqUG3jup3oCHavaccul5bG09Qz63gtg7dxjTZP7qEsvquYvD+dibsW6n8tjuhaIqD3+hkXKiFVndK7A/q9ozGplILugObwkzEnj0j58OHDhw8fPnzcM94cIlWPk5eZiEgOsnfL/nsT6YxQAixrWH6gV68dkglQddaAVaGBOux7tyJNa3obx0vyrCAV7RKrFVrV6qpmRyXsuorf1/aWXkDRdWBpa6xYVM1XCMHoIOtAfG1p8VrNKtInyy+LiMj5mZX1CwiV695WjmXr3uZ7Xn1iNT/27rNlzm/wbijc7olYCwSBVwZKOkxo9T+2d1XUdZHCiyT1eBqorHpSyEUbNi2RiEGEDWjPw7Q0IZSudX1S1kaOrBr3d0KrnzBU8qbt72T1VEREXt7+s9tHaW04E4e+sUyHUoUTUvEd0XYRrVJVRT4h8nKkJbvsCRZoUQBI9LUdvwKhOh1pTKoUAxHbX3zhihHOzs6nbeod1pInVQ1iOSMiKjeiqMPbT9+dPpvPIfVAEhot2nqxMOkQVXRnrytFP1htnJXfLbCa1HJ1kitQ1fOM1PZvrl35f0iQpMo5nJ4aSlQBnenJu1ERu4HkTEqQ0lW9n2zIjORPG3UM8/jX1tnvDaaZ6zlTCbkyZss9qddDOkLlKkSstFtLtweSGgiBXOwIElJUL6V+VSmIhr63fOQQxu1LQwT7qSiHFeDd332Jwh66fv2L5S96VUInEvVs4cZOzP6T0+RG9+TkpzhtkiED6gCUrqO2iXHvxtT/IcZOQPdVXMAvriSiODwJD+Q/ADel5Im43ji05xMQ0E+XD6fP6hoyGXO7J7/26BdEROTVjSlhl7VDVR4uDGHWuWO7sevZN+450tcsHZLrhYnI4X2VAeHqqDS/xH2yeg1hP6PCihVkbOLa+kkRKeLzy4j7NBIbTz2ed61KZ/R2rBok/iCg5xmKcfr4pR1/7uYnldUREUng7nGc09yJ8dG1P7RjgDSuz/+6uivN0VHBhLY1FzvY+bHXqsrp2HhK8ewOCKVleYrXhUekfPjw4cOHDx8+7hn+RcqHDx8+fPjw4eOe8cZSe5tqlIyIbiofFJIWSojTW5ev7IdKjiR1XlXbbSrbZtkzu8QGaY5PLxwRscgMsm0aVf022C+F2umeNHs6pAX2W1IMBmH3Zm2ppSRx6riqcSUiUu6dVoZ5oJJ2h2h6yK6/xjVGZPz4lS85LSQ2fk1AUN/vTQulRDpA1bRFZOrtGLB00LHCtZoG23WVtYNnq8ZgTW3NgNJzIaDSmPSWItWqsqNLrCrWgR03BXl1ABGSMiYTATwc7fp7USVgMpFUdWQyTV5DK+rh/F07T1WMJsmQo5lLkdZIre4rIyJvAWfnBelY4Yqy2NJIg6ZxezKyDh2MncZEVMZv+5bHpPs3zVyqrFpbKkbTkikbfyJV9eLF57YtVKK2pQxeIn2zWFoK7vzc6U1VPafPXD8+euSItScnRhhWQvlmc0Pb0oPPRESqCvcO5aAzKItHIbediw0pcD96rARh1zcdmQFXMFlOqYhkvXbXGBMBXlN/rLatE8BI+xs1zUkw/nbt+jtT/TgyTR9jd+9ywYAKmtdkxqvsgYR06W6uPxURkZNT02WL0BfVNRkjoy9WZIxb1Wr47P6dLexev712Y7IhysLJzM0119fcTyiAoHZav3TzaEIqzprtaKmiQdPnquOTUtpPNb24ACSB0fSMNPhUsZ3TuRHGzEBt3ENZPaJ5NwxtvIscpt2ublx/lQM5UIB6MSdi92ru2mRVXk/bXm1cu/Mc37aq7WVtrGTjjz/9zyIi8vbjd6fPZuc/786XcmEPzhyh+uuP/6dp2w9f/Ce3r9BSe6coEJrndp9ejC4duA1t3tmBXjErdPzRvYY0akC6R+XWXX9LRREzzI98n8SgdhArQEKkhUOhZxx2c0BLQZFXiOKJitLTAc4vLawN68Zd4/7GrquHAnuSWRqvKNy4n5OjRAyaR1vZPDGMjr4QYNwx3UDNoFs2Ep/Sc3axWhRzYCQeKnmeKTgonqJxOAQH/I474REpHz58+PDhw4ePe8YbQ6TaapCuIIIXyqQHZkePqqZKqw9dLZFibafKrqSsO5VukrK2IlI3N+7tdndmq5VggrCIsIdX847Yxi3I0R35yinJeUmeYMqZLmiVNMvcKul279CELCLVVyBn3WCr3xylq1wSH+EN+vjIkIMZSnJvN0ZUfvYF/J9opSEdCJhAi0I63+kSY2uvEoTtiIjV7eguLGqtTRItFz0oCgByRL5KM3h9hVQlO6FuuK6YVnoqJzASYXoI1cOJEIlU1b6p1B2Lo31NpfNzdx3bC0I98efJ3KE1EfmlVSp/QX2SgHTYEHKlXodxYH2Sg3iekPzCvnW/6cVQpzR2q/iqv0vOVkXjhMqfOwysJLR7R8nA6i8nItJhxXbESAdWeIywavufnzpkKDwoK0ZpPh0rS9QVwI6lxOOAiN2pklyZ7QkUZaR73IoH4NdF6FMDlETRFRErYY5Y6gDXX5H/nBaZ9K8hjG63dp8ssIpWwm5IRQx9wzX+Liqgn2lEiJSO+55W/1Bgv70y5HBx7O7/6EA6AirWhJKZjAPuDUIVCiAIFclaKPG2IBX9Aavq7c6uYQHEqGX5ARB0e0KkmknuAK4DRITOIfsSE4l+UokYuXgG45RW/00FpX4u9Ud7DqyADq83RYYiQgSL3N0Lr0htvsJ45nGVQs7maG73zm2yxXnY9SSp2zejmTrGBsDF//KD/2v67ASK5nNyoFC1+7ceWql/F0I6Ym/tGkH25PzcikIyOCV8/uKfrAG08AS+diMVJUUoAEp4aGauDa8bQyTnGH+MtPS418OY7gk4RXAZiCKRARH6g8llwX3GRTTHS9cmcUoq+g1kGqh46dWVeyblOaF0yAj0RIDXIo9ZZnPXrnRz54DSDpa16PAsGtjrM1UVcxprotIZhFxN2haEUqJoQe9hkZ/+ouQRKR8+fPjw4cOHj3uGf5Hy4cOHDx8+fPi4Z7y51F4zCgnmSr5ysDQrYavGg3RMNsYpE9lc4fuA4L4GJNqO4GZN4+ygt/Tq9uPps0XhYDzWk6igxcRq12pGKqQArcS6R6cGQQ8gFFd0/BxQpRKhI4LHswRmuKQZpKK0aWyptRhptiQyGLUGoTyi7pyrWelgMH6HFEwIUjibJqcwvGRyaAsyetcZZK7mvjnJ/apSfDtah8bJGY5lcGuA9/YFKSCH0IjpQBgMqU00PRsS2XSOAoWUFHuVT9/Upu2lHEPW7NEea0mxt5i7tsix3/jY4PnrmxH7NXg6XYKwSNzEfelSBjkRQMcR50kpKD3qEBrZOIjVcNO1Q0nGm33o+npHKt713sH3nJ55C9pPdWX9OYMuS0NpvOcv3HWcnpsCtJrPqkFnP3DKyl1PSlpcmna6uaE0AsjQ7CwQ63giAqiSvCMyV9Xzi6APxPvokdJVMimf757U2dNjlypIYk7LuevYbGxMqEYc1RpMxPejpdtvVVP7I7XXk7aVpttbIpsn6NmBdGwWSCPvNra/zY0rAHjwwAjotzcYOzMbUAVU6ysUr7BmkwYXBagbgBZuiIgUSAFxavf21rXFjrTSctxvIY1TTaWO2NZ2dq0V0ucFpXZC9N1I16+p14GdAvAT1Q4SEYnn7jxHvqEC1QDC9dDxC+hundK2zSs3roeKdAThRhFTUc4CBtnVQArwaozMOkEomlBS/rNn/zx99OGR0517793/YdqWZm4ny7mlgh6OrnhjX9j802E+TYg8vkBfryorXumRvsLUIDURq1VvjN0h1Nyd1bnXNe4PmpMizCMRzZ0l5q6Q0s1aeNNRGwfaPpjrj1ZPps9WC6dtOJKOVALKwi2lltXw+uUrM3d+dOzSnDG5h0z0DnI+yTK4d+DZ3ZGJ8Ch3nx06hpiWMGIb63JNBRWJfU8LJSLCmbyOlA8fPnz48OHDx88o3hgiVdUb2VD5/wKkQFai7vGWOptZueTVjXurD8nrR8veO1ZOhncZqxiPIK8XM/eme7M1hd8gdETQILLvN4N7+29beqvGSzcTsJWodrs1AvIZVhojl1UCWUshV8ClmQUI47PCVpoVPLcqQhU2G4eSrRZ2nutbt3ItWeoA5zSnFUkLKQZVM+6p+5XYycTGDUi5dU1v/zjljtC/AI3SECm/C905ZVRW3IG0GhXWx1GMslpd1ZJchRYeBLQtkQT7tfZPsMLaVhf0W9dnIWyA4DUAACAASURBVPkJyohVamwr8iCATEWonn/kl7Vyq8TNjspwUWygCKKISInS4I6UnZU9O3Y2TuPR/YZsGqUBmjlg5dRHto+ydee5yljZ3J1vnrMSNRBZlhpAYcHVhY3JUPuWVmlKGtf7juUKelwP+1XeXDo0bbWy62+Azpwck68gCNJM4tX7M6MVcT99rgrTtgpVKZSRiKAxPm8IJVLkin87oh9bundGoCgdrfADlDWron1B57YGZN4TqqJK/AFLUuQotiDC9mavJe5Uko623m6tAGJ1Cj9LKq/ugWLH8OtkErVWhfB1qfwD36cqmbKjdlL0o1gYcnL50vVnV5OfHWQnFH1jvZAid78Nae7SAqB4RsUzOP5Iq3+Vs2FivU4oIyGxqsqtKAh7vk0EaCpAyTB24x0p0KM989TG6fmpu65tSIUSQHEDGuM15owYJPKAniv/zwf/KCIiKTlgfPnRe+4aqLBmDkRYkUERkWvcOw2h5KJK7SQFpM2tcyMjqCEUxQN6rmhyJCBU56p2468n9GvZu/6J+Jmk8znNcXpvtXTvBor2dm5/M8hLiIisjt2zq2tYMRxo3sWn06YCnoA5OWrcbF0xRkoK7AmKNnrKZiQgfg9Af/vG7mEtSpmR/II+W3u6d3qM04DRpUClc9jrEE4pPJ8H3At3wyNSPnz48OHDhw8f9wz/IuXDhw8fPnz48HHPeGOpvaHupQ+JxA2T0QWZPCqMF61I92bvYLmyNMha1cNrIqD10ILIKI2kkGUEyJbVeXs1vgyJbAtYPjrQ0VFtE4Ii8fe2tNTSyYkzCCURX1EcVQ1vk5h0LwAdJqSmGhYutXR9a2aYLwYHlZaNwY5Br5o9Bq0GIJIPdIwI5L0AqaA4pPQkSIRRRGTfmZL4aVuvaUFKmQBmD4iwp30RElE+gPZX3LOOicK4UKwdKe2Cdho6e9/vQJgMWG0cfR2S3s6udGaZBSkLDyBDRgTVB0jbJinMQEceV64v5vNH9n0dV5lB20Hktm32RmxOYMgdlQQjx3q+1p450tYd0qic4lksXbo7qKkoYebOKaFrbWEum1Fq5cXnn+NYpHdWun2fcqYIRO7N2p370YldVw2ydVmSyWrp0lJ5bsdiQrOGkszZIHYGojAXheg9qFpQnE7QiCk9oSmtGaU721I1i+7qg4WUqlSibkKpKi0GqHCNPaURlQA/UMpGjVHjhG5sKO9nuaVn6tLth8n+vd7/OadPkUYisq+myibiPaXCyr07/q4mc/dA9b6sTzQdy3QHNetmsv9kCM3m1kiH3ML4eLkkFwXMD3lO6WYocM+WVsTQD65P2HB90gqkPtECGJYbi5C+6ysdO9ZfGzwnrqjY4AtoSm33ZFoeoN1TKgBAoUJE+kjbtWuLek/9joILLViIYupXENr/5YP/ZNcVuPv0ydlbtg+krzpy25iDjP78pZGtQ6ToczJBTis3J/Ql2obSUxmwj4YpC3qtZMYe4nu7xsaJpv4zmn8TTcFS+rRBSq0kXb5E9cMwTudLS5lqsclua8dq1DWD+n+OIoacuA0VTLWb1vozhsp5wu4VB0pXIk3NzzXQE2IbpxnaoqF0ez39bVSdiRZBQmaTkTwVVHhlcx8+fPjw4cOHj59RvDFEKs9iycjDqdyjhPehIRiRqmy39qa7XLq3yZpJrPCCYzkBJRnniSE8RQH0A2WdKa3MdNXHq9pYV07EM4siRWnojRjICYlSy6tb5+eXkSp1CsJcBGPBOGayN0qO6c1bPb4qWi1c3zq/vs/l42nbMnfIFas4K7H4gBQKUv4Isl3ICBaQgZ7UYSP8tiBic6uyE7T6VfXYsraS+BjkwX6wVeKANq4qWmFpyTZIpx2RY8NRCYYWFVY6OY0J7bKRVt/rnVuljgmTkqGeTu1eQb1dUPIajLSq76Dmm1jHzkHUDQNCJOE7uCOfvJtr109Vber5i8U59mttnGmpr/J6aeGlZO+M0IoYK63rG0M/iwKlxuS1pighl64/eQyvPS5/ByKWQB3+6sp8LVVF+/raCOtaiv/ooa2+5wu3j4HgB/WzGgjpUGSXAIGpxHoOtKCsuDgEZHciseZAUAZakZYghTOJewn5AZZuuLhw13Y8IzRLfdpArK531jZawh/TSl8hFvYVVDeAlhSzC6A0C3I20NX3SA2QYo5hlGQ6N9yL7OF3dApl70tbaat6+cnKrmu7d9dxfGRoYQnUk1fXA+5xPrqiVDmU0vfUrglQUlZbT3CNvA8tReexPnGcCZFSiYORJC7UvUB9IHuSkNFd5ETiztVXcGdzTQOUsidPUCU053STjZN0gCG3ww5K2RPZnd023LldXFih0vvR/yEiIlnyv9o5Ne5Y7GuoWRJGH3c7+HnmdozTIyctsI70eWXnpl6vWWzf7zCHsEzG9NhjsjXQp4j8X/V5w3Nngrl429r+whTkfYxrJcKLiAShosrTJtkpwktyKnHkxiK7XcSxZiIMzdeiDX4+6xAYe32uMbEcfq0VIdKYuzJSxe9adwweT02piDAXr7l2Yj9LdtJ4XXhEyocPHz58+PDh457xxhCpxSyQikouE+Sh96TSeXrm3n6zwFCdonCrr5xWf6UKRhKXIIKPHYv0aYl3jXzsSEKHU16WkIYUfmk1oR+6cIxolaoePxEJRwbw4hoDFqmET5xyANiZHpyjYWD0ByX0JP65rdzqsO1sv1twc/KZvekfzx7hGOQcDk9AkxpgrAc+fCELaGK1SgsyQ6e4hNQdI46I84ZrS1MqXQdvi0VHdbWnKF1EiJCWZA/Ur1pq3weG/liZNokpwhNwV5GonLjjFjGvZlwbbHcOrRhb+0w5B+FIIqE4REEcIend56dHD6dNzy9+7I5PJekl+BKruR0Di1SZo3Q3TW21GKKcuSXPtzW4TB1JcuTgnjSENM2AurStjcmjlSs/vt3ayn21gvgjyvWrve1XqYFcwq5IS0C8QeWNLJaG3H3xhUPkVrRNOYpahi9ipe7KjWK3+puNO88ZlZrv4adXFIZIbPeujTviI6lgZE+r6kXq2vjm1lC3DMjZFm0cE/dEhTi1DF7EUKq2s3ZSLlOYkiAokLaE+DWLY3f8qrT2VwSYGRgJEItRfepY1BXyC2cPbKzdAEXsCE2egcOkIpwiIkfw2utGu0+6SrlMjCaCrwlEIDkmr0/8y+hThK0No8TgerJ3o4puhsSvihSd6G2eEvDQ1Ap0uyPuTavZBOK5gbfFD7MEk1bHWqYpBBkJidcfhYRcSaxjB3MHoTrKXwtpTv7hxx+KiEheGPr3zXf/R3e+JNxaA01iTzjBuKfbeWr3HDxLFjCuA4i0kviowjUd+0QCCabbaRKVZES+h/xDT2Re1dXMaDy3QJYyiKmygKmKWhL1UEa0MUv8rDdO/iElfqmOOn6eKtdXeXbuElViRn31bP7NIB3RESKHR6eE7N0a6G/p3Bs3FhvaX6jfY4mVu9TNg/CIlA8fPnz48OHDxz3Dv0j58OHDhw8fPnzcM95Yai9L5lKTiniA1NbVpWGcx4DC44BVX+GXRTIFi5WDdrc3BgFrGi9JmFjnPs8A8TcE+yuxtetT+r77eyDCXIWS1DwzyDCGengUEYwNaDUnxLpuXApClZ1rSg9sSvfFglRfk8FtY0mEFrIH+8p+W4BZWGR2nkq2ffTgW9O2D37oSnY/v3ZE+FQMztTUCqdscpQOszqvpgc4FaCq3PFAxPrOpRRCylloNenAfn4NCJVKqCfF+gZSBA2pLqvUQLkmrzeQbGdECk8AXzdUFDCC+N63rJ6N/W3dWNT0p4hInoGIHVoqbti6/WXUJ6qAm1Ja+ASl4B+9/PG0ra6h4kxw92oGRf8Aqb0jSmNdQ52dPLSUjF/kVn6ssHwxt3NK0WfHubXJDikl9iT88Q9Btj52BQunZ+fTZzc3jijPqd0MxOKSSNmrhUtpDAOl25FmnM+JvI8+TohEqqTldpImoXsIwH9CRSk3N+7c0xXJhOC+C3pKC8Knjguogxj9RGXVk1Iy5AQ47aMpu+BguXlX2bwDHSEimYa8cOmwgQirSigvqCqlh6J3SHmRRgn4yG1tb21MLiEPM1tauicAsXt3ZR6OIUi8SzqWzhkR+WQWaNucnBpur12/NyBgq2+giMjRyo2PmiVEMP5iGmst6BYRFftMBR2syp3j88jGc4e+iGuQyFtSAkdK7ZIU+yvMD1wok4Bk3JLETovzHEniRQR9x5IUa9AHOhChqWBD1UQCKmwKcE7//MF/nrapOs4JKYBrai0h/CJDmr9pmJQPSkXjjpGKtY0g9TwETAFBKoq8U1ucO9dTKWuEKR1abCBEpu7Uu47Td7i3e1BKusHu/27UogC7rnnq5rWzhc0nL26dJEvZEKUHxVsJyQlp4VN74FSCIi/IBKV0v/TwxxxIwqBF+q6ImbCuqvi0W3yvJjkhvT0GIvQPBzSYu+ERKR8+fPjw4cOHj3vGG0Ok4mCQZWZvobutE1A8y43YeH0NsunCVhBF5lZiaUZlrQPQp6W9parDN5uKhyCN9p1KGBiq06D89oCcpiTj0VZVe6y0SyIRr4CI5IRSqO9XHJEnF1bOSpwbCC25wtv6OZWmClaLIfv8YFkRDCTgh9XEcm4l6auZc+SeJYYS/duf+1UREbn5PyEh0VtZcwdyeEWsxx5SB7OCiXiuQWdzWyVVQBMyaux94xCjIuNadxDwexJEA4rQYWXeEelUyfgD+ZUFQKkY1Wogp5CQSGiEFUtAJFItxW9a8trDUkIJ1Q35FTYVroFc7ROQXLve0M/jpRuzBZX15iBlnhSE8Ny6VXQcW7sXqZb9u2MsF4aWZIW7ntu1SShkIMpviDB+duLQrxndTypOGNNq+urSkZIZ4VmtIGYLEvdua+NaQ6UJRAyxZMKqrtb2jFLBi68iQU719WNPQC280PZfr61t9BhM2FUhyMNSb9fuuzWR7QEFr2+t7c6BcF9SkUuKFfESIoEbEnrU85wREbZWRJqKDbrOndMQkNclhn1C7VSDDH9A1AXqExNyk8Xunq2wci+oOEFFUvtLIpYDdTp+8GTappIFIS2/I4yPrrZ2ur5xY5zJ2wv03Q4SClVJJP65O18Wvx0VTSCUJkpUVuFuX7Mkhp7eGFFRisppwBNzFRv6NtzifGkM73vMyVQ81GFM9iQ/0KnA8pzv5wT7s3l/NnN/X1059LNtrL+0oGEYiB0eaPGOtdPHP/qBO/7TL0/bjiEdIeQrp9mWJaF+uz2QYPX/bAktQ/FQRwhK16JfW9tWY04OC9umno3NeJfEzR6jHSQRYoKzYqDiTaMCmjaGmg5CtxlJF6EpGCU/BbI/EolcRaGZlK4VXR0VY6mwrspqsDffFkK7PRVRhJgfYvJVVNkFnk8GeBeOLaNP2AeJWbNkwuvCI1I+fPjw4cOHDx/3DP8i5cOHDx8+fPjwcc94Y6m9bVvLjHzYVMW0bY0I20IddiACeJw42Hc+IwVwQJqcWtkqzBvYtnnhUiC76hX+NXiyRWqJUxa6O86saXquJYGSEjBikrGHFnQvCO1XAugALRJWca6QZlu25us2wuMuIGJhnAAeJf+zFkTFQKydFgX2Q3DnCFj47QdfERGRj1788/SZ+h9VFXuIIWVB2lYKhSZErB3Rxgz3zibypm1LJl8vO0QgDtq+uQU823N6BGkfIqeGMT4fDIpV36UiIQI2COAxMaVVq6olmLYHRK7Zu57SA5OycmdjMgChP6ZmyqAiv5pZCmaGlFEuXIAw3LnGsnH9/vTx27gWG2zqIRWnlp69uXTpwfMT0xFSSeGLy5d2XSCehjR2ZtBeKma2vx00mJTsuaE0oqYWWPep7rUowa5LCeKcljs+RjqGEHstaGD/O9U+MuievPGQbuT0mBLVaxqnFZS9KWMmI8ixc0rBXVw4NfiTUyMA3750PpbXOzgr0PeVsMwpk2n/BwR8105ty9o60BsixaUZNLh2O2unDEUxFXmH5idQm26R2icibo05I6NUXIn05WxlKTAVEGItnGNoT21emo5WeOrO/dknH03bqplriwKpWPYL3G2gWVfYmCiWaE8qFFDy/EAaTEpeHkkXTpAqjeg8xxQFRRgbTCJXp4rH1Idb3E9XG9JsQpfNUvvtBlNh31n7r+CPOI6kVTWHptnGXc/1jRHbB/RJRNSKASm9fGlpJHW+eHllvno5FOq5KCnGOE2J7D9gnrzBuJaAH9NwwKDU4ggP03EgYr8S1um3AQprqCZjcg1grbg+eF0a61AXinUMr67dNT48+5JdA+afjIqyjlD4VVPxgHoCBuTooefC5HHFfNSpI6AKkADP1YTcAQLMyQM9//RWDLl4C9pnCT3k00yLTIiUTx6srwuPSPnw4cOHDx8+fNwz3hgiFabBgefWCcqFbwlpUZFnXv0pUbwgNEsXQiO7OkOpNC6MvJ4DzVG13Q25hZd4Mw2IbK6KuQtSVt7l7k283xsi1WNVsSPF4g4SC2PDZHP3bxThrZpU1wNc5M3WVj8rlAan5BdU4K1+T4hQi7L6ly/M/+nn33Urgq6z1WyE0m4lTMa0hI+BKuUzLhgHEZHkAtTjrCvpTR/Xw25EHcpvw8Te6lv0XUQK5PMliMyhK6HffGEruB6ok6rEi4g0aPYoZhIlSOlETuy1TJ1K8hPITgwpkdfRPjVWLoy0hCjrDciHq6xUAdu+dw3F3iMqUw5Q2JDQ/hKspg+8zka3v83G9d2jxTemz5TjnOaGCCiakpOsR4/z29F4Vk+snIjiKrvA5c8xbp4WDcv9FYJYXpP8xBxK6HzvqnTIkhzhtRigmLHXXIXfEnlXFc1B+mWkczdgLqDvK5rLRSQxvO6akjzJBnWQt++lIKpvLm/oex3O3aF0Y0vSHCrJwL5yUHseCVbtgQhwSfzkNUgr4hboTJyw/IKLOaEZKvHw9IlDKb94+Xz67GTl5rPthtE/d+77yrY1IIg3JJOiqvBHR4bmaNn9EamXa5vs8NuE2loLCw5QJSUHU6FKEsGTkuvvVTKClu89yujHHUG8kD8IQV4OF6YYnmKO3xL6qUjHV8+tsOMTFGPcio2/GYjnazrPEHIuyyXJ3qB4Z4c5/uqaJFlKeL1Fd5Xgj+Z2nmaPaN9TV4LTYysKSFGMNBLqluJBkadKLKcCKIwxShJIiPGXUOZGJQRybn887lNCOMfCXWPNINSgmRN2hYCfLe5P7muFnV9efzJtmaGIZqBinwIP9Dinm1LtbFMbFCXmMX1OulCJAzxrIp5XQRints4w1x5YWAKd60ebJ4IE8z7tL0owJ9EzRrzXng8fPnz48OHDx88m/IuUDx8+fPjw4cPHPeONpfb6YZAgJYVpkC5PKRVRg+TLSrzj4FJmQ0dQKFJfNcHoynEsEtIlAmStsHNHRMgBkG0QGWQcpQ72zYnD9+jcbXt1ZVB0r6rgncF/NVIElIGZ4FFNrTA6HkN3qKwNMk1DEIEpFaY6Rim1XQ2tnvXWfvvRJ05l9+HZV+0a9XJDEFZzItBBqyRLKWUBku2hYixMfikFq3DvSKrQmtoQMvyN8b2ctMJikM3zU7dtt7dz+vEXH+H7BkWrBk1AKroR5NOblhVzdRwRKR6QNXENRWKVKoaKMkmxL9HxGcHOOQjYZUepCEDrN7dG9k5z158djdNhUA0eguAB6V/duNTeIrdigzkGT0D6UDUUu/u9EeA1ZkQif+edd0VE5LPPntlvQWx/QKTQIyhlP3/m0keTAbSIdCDxsjq9pnZmM9KA27lzykgBX41+mahsJFIbY5pKVX0ylhFXrZiGDFong2AicffQhUmJlL69dum7oTdSrBLg9z0p5eO4msab53YNGm3LRFN3fmyaPCKpTVlcaeGawGlMS0fc1VZic1/d99WVS/MvqIhhC0X/k1NLY6n2VUHaSgOcHwJWFsexmOx+dubSfE1F+mGq7aZtTP3VIT3PSRcltAdkRjzNcZRaDyJNgZIrhCqvl6xt5Nqux1wYkGZQhGPElJ6SEXqDVOxzHkDHbG1zYonU/yw1Un4q7p7JFjZ3h9AN1EKMkwekLYZ0V0puB+dnjsSf0/UL2j8msnUN7cGLS0vVPjhy93tA43mALlMAVfb+gLIC43caV5PRNz0nA8yTIc3JmirLaEyMmqIkU15Vnq9p7oqCQ01D1gILAndOOyqe6lpoplF6LAGVJSVl+RhzHDsAxBj/O5rjmvbm4LrZ5DiCaBWbdgueNey2MKUniVqRxuooYm2SJA3Ol8e9/MTwiJQPHz58+PDhw8c9440hUp0EEsX0Zoy31eXKCKvlpCJOpalYYSbklxXDf6ij18IKq+kZlclHWDKqN1ld2UozTO6qqSphNirsdXSJVZ8hHiK7HeQMdlSS36qKNhEwR5RVgsw2ULl0CFIkE8DzDOgblaPmIOrFe+u6AghPeWsrpw8+ctIGa1JxHsStGMJQyeG0CkiB9MR3icA9aThsUC67oDVpCzXsJCMVZSXsDdZPYepWkRkpFWexWxGPuMYnj74yfXa1ceXqbUuohhIhiW0cZ6q2TX0dqXQErf5BSkzYkyrW8lusIKmEeybqYXgXkSoKW8GqoHEb2oqsvHGr/pqKF9QnKxjvkpLr3v32YmcFAzJ3K91stNVvGLo2bDvylcTq/Mnjp9O250Ciqr0Rqx8/fCwiIiP5VH38I+e7+ODcqeK/vLTjf+29XxARketrWxmeA4mak9r2FTzeCMySCP3DfpZaks2rWfXEVCI8K9ZnhftMfRBFbPWdMtKiis2ENJ0cOaTjk09s9T/HCnO1MuTu8tKhGSGO22U2XrU4gREZJbsyIqP/y+i3bePmqTBgNN39m9IYU1+9kuYpRWCbTv0/6b5CX2/3dl9nkC7Zr21M6D3eU1sr6sXtdHXhUNTTE0O4Pn/h2qzI1FeTETmUyzOqiEuMEhsTiioFNHdpUQITewegeUFmRG31XY1x7j0V8Uju+i49O5s2NZB/2FFRiEp3zKitb3DZcUAyJSnQJFJAj5eu7dQbtSG5kixwbRwNJv/w4NzNvymlHxQ5GkbOnLj9XlyY1ITgvufiEUWRukElTMh/FSz2jjQMFOE98HrVuT3kLA1cIcgBQhHeIaPvqZJ7x9Ixbt8R5i5GkHpIARUkIdDjOc3FO6oQn2YsyQDyPj28w8iN8Twhj0V9LmpGgtCnxRx+qSUr22/xL8lv4NmRkkySktxzyjrEKLiJSTqDmuy14REpHz58+PDhw4ePe4Z/kfLhw4cPHz58+LhnvLHUnvSh1EQEKwCtdgQjp4DKn18ZiTeAgMZsQWagQCVbUh9tkUbp6Rgj3hv3IDGOdPmKVJNg+QTtzgdijCvsmJKKLdKBGZGya8CDFSm2DjinCTIltrmSrhdErI5B4ksTIrYG7gSPSbNkB7PUqLXfrrcO7n7WGdk4gdHzYuWgzXlORHxRg2JKO8FQU02BRUR2UGDejaxZAriZjJwThZtjO/cOZPzN1tSzi1NHtmxbNYi2Dnh05NJNn778dNqWgZTPAiEJdISKgq5HCcLUd5FqkFAKsEK6U5Du6tnkVTmcwqko1+7xaPvNkUZqdhfTtnpw19ixYjUuMSOy7YgCCT3Wq8uPp8+OoB4dCaWxcY0JHV+1xS4u7fhKFF+sLAXy8TOXxjs9NbK5ppKDEHpKM0utX2N/GRGwM2ggffHcUmZffvddERG5urI0YgaCfEzEUtWRIlFoERQNaEovT20MqxL6nFLGDdK8yxmZ/CLdsbmxFNCIioJTUvu+XbvrOT6y+3S1cv3Z93cVnkXV8SndHmHc1eSKkOdI84xMI8D5UUGJ/nZPelfaTmpGLCKyWKiAnmp8kfEzqAU9pbsbjPViaWOihfZQQAa1EegTHaVAdtCWamiePDl1bbbbIj3JaXTo4yWUMlOWPad7AhQAjZ1dl6pi91RsoUa/UW7zzqgafVDAjniehsZQSppdK/TxFaWR1xs3Fi+pXTUtGlMBSop5nPjHkiUuVbecuflsNbPnT/akwKmRkXeu+6fiKUwZNQk0KUUhTS0FtoFuYBnfbRMt2IiJHtBPhUq2jw4PLcq2SoeUKhdlhRgLPVEF1NKB96eOGilRMKJE7w+Q2CllnMLFImiIgN67MVPSMyFFMUrfGFUgxr0b05hQJfswIw3AFgUd0CIribKgOnoj6b01FWgURO3Q/mEjY03pj0QpGEBL6YkCEghPWnfDI1I+fPjw4cOHDx/3jDeGSMVhIe2eSNwPHImQlVC1FLqubVu1BkpEK2f1ogpoRajeOXsqiVcCXlnBVy/isnoQ+0jBtK0O1VRFRIJpBW9vqAXeqnNqzhwoFS20plVfC9Xh6mC15FY6p0BhRKyEWgJb/aZYsZ8ckzcQ2uyEFNi7Z1AAJmXjGuR2LSHlzp8fu9+mRLrssMJISB46AyK4L61dYyBXpHUuqaIoO1sRL7Fy3O7snIpUVydQwj0gx+J3JImhvmcpMZvDGF5rdEGxKgCTT5+qMbcdlc6PqlQMwjJBkhVQqoT8Ghdo/yI2RDCCdEIRGmFXUc+BiNJanh+x/56qp2NJnJBcR1m5VVeUGbE1xmq2r21MruF/VhABPEafXYMILmJK8ayUXwUoyYYP3bvvENn/1hHmQ0JkFJ3gcu148lWbNk1k9M3GUCKVM2DQJ0anNUB/DqQu9uqDSIggVp1NY/2k4yQgRLqG7EIQ2jZdkbZESk6AsAS4hpjIsZMig52uzOZu3lHJERGRGvIMaUoorZaJE0qjyE1MatMVxsl8bmP88tKhmW89dgrYF0QsX3fuuEfU1zV8AseA5k60cUQyKWv0J/sP1nt3/JbmyS3mWJVhCInErIr5rBitfo4j3YD68UgOFIoORIRwjSrxQaTsUQtegOYw+qZIa0sE/FDc9R/RPLHDPBHdWl83KgUwEClaYRzanxL0ZyDA53S/SIr9hdZek/yL8PNEBzl54mF88hjvR5lqxwAAIABJREFU4Cdb13aeOu9H8BVl+RW9d1iRQ+dplvvX8cyFQj2eSSWN3RxFW+FB9QT6iRAeBSCzApkj2q86PzQHjg0owKrZV9TNMTN2W9i4dp+TdIuS5wMiyseQm1A0KSP09frazXEJne8IFFt9aEXoeT9wNsPtt2mtUEOATvGzIAkpK/Wa8IiUDx8+fPjw4cPHPcO/SPnw4cOHDx8+fNwz3lhqL0lEjkgLKgI8W6RkfAqy5SI1wmwXf+x+HxiMriTOkJTKC5Bc45SVmvE5INOGoFAgwUJelJKCRdiVlEaKkGbhV1DAmPHIWhhI2ZAxsaYbVW6qZu0MkFNTuv6z43dFROR6/cNp29A7qLigNF6OdFA0EIkQJ/jhJx9MW7a1S7OonkdDRMh5r8q1RKydDG05teNOPididwtTW9YnUp2TltJiqlrOOiafvfxYRESOFg9xTgTxAyrOidjaTyrqto8M6RnKQMiANF5OattV664/ILXfrlUFYvf/OCciOrRgQlIxj0GALQKDfScCMLE9c4ydLY2JGOlgJs8qkVnNbdPU0nibrSO55rmlDIvMQeAhDcCq2+D7RuJUlL3tDbJ+64lL29W1fW8H0uZbT50C/qsLI6wfqbYQEVFV5fvJEzNeffnyJc7dUhZqkMvkbU0VsCq4GiIrJ5TJoUoE7ohsrVo5I6XMVIsqpNRSCQPfjtIYi+URPrN0S4zzm8NcuSODZtWUS1mxGuMqowKQGiTetiFdOpxnRPdThfRNnDCxV90OiBSLuUv1uQ7TaFDWJ2LvbO7OvS6NApBhflDCuIhp+lxevLLrxz3bUapUk/QVtNVS6q8K5OHV+dv2ddyTIc11/R6adUSsHucgoJMGkrbT2LPeG+ZOGKiHnfVrA02zDTlA3EArryHdoyJ3bZKSQfQO2l6c7t+DZrBYkDEx5sUEadHF6uH0WQdz5T6zdtV7bOyIbC+qd0epfcwtccxq29BFCsiEHKnFqlEtKrHvY/5lcnSj2of0TIyVosHEfjzkxoxSgEjLthUXZemYJE1DUGlUF6zgFHzrjlFXlsbX1KPSaEREUsyTHemYJbHSLewald6RZ0Z2H6HbOIJa0tX2XJnP3N+smdbu3DgJ+ZmEYqecxqm+AjB9p93BmJw00LqA74+74REpHz58+PDhw4ePe8YbQ6TmeSAr8hBL4JfDb7o3W7ctIw8tRWxCWumqAndHr7X6VpsRSqWryAZqqjWtwgZ9WyfSY4DVZzAQqtW6t9+MyM77BiW5VEKcYKXVEwVbzyQGeTAlxewCq9SQasMTqFgX+em07Xr7oYiIRJ2109HCIXZja+d0DlmBF6RU3Sdu5aREwYFK6KsdVoFExCzQPyzOrQrUjVBZP/qMyeaCFXbfW99ttg796ENbzY0D1OuxWoyFFauhRE5FAYG++1NZ/USKpFWFqjGz15ISiYPA9jcDKVHbZDG3VdhmDW88QpWG7RfuvA04kgSq+M3AysruX/aES0BaZfKqKvvWgjah1aoSNpvRVnpd6MZwQihFD4RtILXfPZCI83NbTav8xyvy+nr80Kmh34CwuVgY+qvE8oQUu2dAbq6vr6ZtF1cOxfo3/+bfTtuuLt2K8GhpCGuP6+lJKbrFPauuAyMVOwTRXUkCRUxjgmkUm+AVtBK/h5pWxCgnr0liJcbqtIQkQULHV9SLj6+SDAnPSUB/GJHSwpeAFbMjRYJtRT4rHJpaVYSwZoc+hTEdq1b/OUL/eqA+A5lIblDkMT9A/9z9N5vZ4L25ccT2orDf1pAYUOA4JPR3QBFHR2zndOXkAug2kQDzGRcljLhnB0KJApi8DSQnoaj3iKKQgyKGB64Yp7+1IoprEIprQhACoDNRRvNEr0iL7W/yiZxbH5e1O5cWKt4xef1pwQTPKzUKAFq6/xQ5YZ9Svf9shhVJ8Axg71QtUBghScLnq+hsQAhejGPU9PyLdMxQn4yYobkAQmU31FdVRGSPv0OxsXMMLrgWzPD1t0B62tY6qsZzl2UVFFqNSepB4DZQ0niKRjxPSKbgZOFcGVbLB+4cdzYnbiEhsSttTlrA47CLbL8VnjHsqKLX3VMB0h5SCxJZhicJfjLm5BEpHz58+PDhw4ePe4Z/kfLhw4cPHz58+LhnvLHU3mqZS0Ygp2rrxBHB+PibBGMn00bVieEod2RuC8BflXjd/pSU52DJjJS9a6QFgpGJoFBxpfMMkXpqW9uWQltlfUmK3ZMsNpH9kCpUWHQYGXZ0qZCuM3Kiop1MzlPCap4xORPJjcGg2DnUkR+cGSm4vQQpE8abLZk2N0pKpPRIAN2pjAiLKdqwZPJdp7pcNpx6VawmaD8EoXIk9fAWqb2qgvExQcER4NQ4sPSQGp7GAadbUWxAuiOaR+16Mo1O7iowZ0gVz2YwdCXNmgGpgJbUySsQS2+2RsrukY7tqZ+C16SqCuinhAGPJ7dvVSKOQtoH4P7La1NWzk8cxh5QylS1zTi1sFy49A2bcPcb18YnJw+mbbdrR8puAXEfHbFqkp673ZPPP3dpwS99ycjGIa71xQtLGT565FKGtzekdp7qvWNHUIK+Gi8L6wkh3coFEAHunZrukw6K6culpayuLt1xV0em99VMjgYWqtmjysoNpecKpM+YMhCEarxq4y+BCWtAxNYG9+l2a3pDswKm3ZSWK0HK5xTYFmmLAoryrC1WgPj+6qWNiRppyYzSWKqfU9N4UrPmyxeW7l9gnGwoVZKlOk6VCE1FMbEqq1v7T8TqlbW13CJVR3PcgLaN53b9WqAy0H0XNe4eC1D5U+2sOKIv3XGT0O7hIxhpM19+g/n58YNH07b9Z+4aS0oj9pgf1qTVNcApYuxdH3ekDt41IOdXVNiANGpIRSw2xbCRLxS7A0qVz/U+tVGp5us6/gN6TEfY30j6SBnuIU4PdpgLB9IW0/ERk97TiLzpjjQNIXMoy9zup0oLNFQzLLTGVnPllsSoVBU8I2L7AqTwkO5AvbaIfptCM2qeW999+a2fFxGRNcZVRhSIaIlCpZY1u6DsTs+pGUQdY65KUvcCunekc3831Mb9gZrc3fCIlA8fPnz48OHDxz3jjSFSxTyWiMrq1Wtru7bVh77Vk2Dp9PdAb7Wqsn11YwREfcHsxVbEp7qI1BUuvQVHKE1nNdUBvm9Vwyq2bjXBSqdpBqQlsVLz7d79TVx3ibGy3OMteBhtZXaLVdeTh/ZWvSsd6tH0jFKh/JYIiLcoe88DQ986rDCWCyLstW5Fui/VG8/OV1fQrPq7TNz3Y1qRBliRxqQEO8CvbhhJWR3SDhGxovMU5ayBrXS6BCgZCPshUdaVsBsSgtUNW5ymoW8DSKENldqOk08Skc1X7riqxOx+DDQL17XMSf7hyG3bxdb+u41r15CIiHusXLqRjo9+GglNUC8o9i5LAiWqgxzPhGWMMVbn3ZVuPKeRSSKoTEhC6KuWR0eHtfM4d1q59tgfZCLy3Mb1buf6+IxUtI+P3Oe7va3qj44d2Zh99RIgsQGjSTj+Qak9bvJsruXN5A2mw47kJ9K5KjFTH4LY3JF0hkoxNCSd0EJlmZErnQOGyWvPxpqivxGtRnOQ7XsqP+8w7jLy39QS/0hYEsK12Wpp30sSTEpEaI8xPtWbUPtBxBCk+cL65OKVQ5gWvfWdqkOXe0OaVFF6sSKy+bXr/4L8FNW0LdTJllbwiua2jNwCVQsrzhK4vztqzxio60jZhE4RgQXdzxsUeaDf8xMrgNhcu+u53RixuMR9F8fUrziXJKbCAmQpopTcHga3v+2ekHNI18QR+rqiEvq9O8+KXDmqvSKtNq5HFJ7w+I+AehYkcaJSC3FC0imFO2e1RKxJriMC6s9FEeoxGxw8J4EmcoZH56eBfBpr96MtOVDMZ++IiMjx4p1p24PTYxzLPWuu1h9Nn1WQU+no2aH+e+yKEUPqIKL5V9uHAE7JVy5LMKd2Ws7dfBf2rr++uLD5Z712Y7glX0dVhRdCE0XHHz0TVCakp0KFmXoRVlQowUaGrwmPSPnw4cOHDx8+fNwz3pzXXhweeJg1W/fmvN6QWBx4CENnb7Vz8JEG4oioON16Z2+NKXKo+9oQqSB3b6kRVvrsqj2VOjOCgTL5mtAX6PzJcmb52wGCkbO5+QXdgsPRs69T5b5XQrhN5RVERHqUs768+GTatsjh1xbb27d6TdWM5o3u87r/fNrWNsg90zJlrs7t4CXsKFdet24fHSECA0RSg9BWvw2uK3qN/2BNTt/D6FYVMfEBVDgzJtXTEShWrR5qrfHMFJxqB3KQ1xJq4j6FEHZlUbW9CgIGzHlxq8nVsXE5SiAWKv7Z0wpOVReKwa5hOXP5eALzpITvXcMwIVbkPYmJ7tHGq9SQAy0ZVt5YL8Q9geN6QH5l13vXx3lhqzUt649YkmKm6JsdPwFvbntlq3lFTs4eufJi9Y1zxwWngvlA6KeqtFXtfOna9elbxsf77LNPRUTk5MyQs/UNkFNC6ZT/1GFJmhKqs9u5m60gQcwBq/6MYGpFApvGOiVBX+92dq0hSq33FaM0rp1yIDID+fCp/1mW3+U0MaqoTvfdSP5/oZakk+jt7Bj7JR4cdpOT/EDbjDg3d9ybGzvfy1dOfuPs7PG07RTCqZu1zXXKkVOxVhGRBjygq621k857jGak4KulkDoIhFEFnTsJfdM5s7T9dkD/kpPjaZsiVwEhrOnKoU3Djd33gcqDqDcjrfdXj9x1bT+1uabaut9uOpsnB6BJw2Dfy3I8J2p7xvSj+7za3c1OxMhOjI09a7bwhrtak4dfC04TzeeKCIchPWKBHC1m5FMZ6XPH5rMOqMsISZSIZACGWn39aKyNmBNZV2HAPE18xBrzYxsxmuX6oihM/PLtx++JiMj50ZenbSt42x0tXH+Gyf8yffbjZ/8kIiI/eP4fpm25Xg/xBlUSoqfBVjcqBE3yE8gwvXVu3NgSCPhXn35dREQCylJcXv3YXQuJ74YQTI0T4lzqWKc5scXzTOcGEZEYz2LmHAr7WL4mPCLlw4cPHz58+PBxz/ipL1Lf+c535NGjR/KLv/iL07Y//MM/lLffflu+9a1vybe+9S3527/92+mzP/7jP5b33ntPvvGNb8jf/d3f/WzO2ocPHz58+PDh4/8D8VNTe7/zO78jv//7vy+//du/PW0LgkC++93vyne/+92D777//vvyV3/1V/L+++/LZ599Jr/2a78mH3zwwQRzczRde6AYXOPvPcG+mkbQ1JGIyAwE6H6wdMc8VzkBI5vXKO1v2P/olYNbFwvAzuQDFUzeWHSSgPjazoiQO6jeSmCQeQFPqIR0GlYrB72rmreIyACoOO7hw7azz1IQ8DZEolRFYy5hjyNNNxIUmbq2224MHleyd55YykAVZaPYwbMH9LlaCfi2dRB3PS31Uw9YtCcYW9McTGxuUVbbU7pLy04TVraFanyC0vDbziDrPnSpgoFSwDnSgz2RCHuQJ9nDbPI6E0uBtbXb1u2pPZFGaPYu7RRkdnxNbaSZpWxDnO+YEgEXKbU6tL5TlXUmz2uBREkyBT1yhKrAG2fUKyCCS2iw/x6l201iqZ0Y5MjFwqBwTTM3JcsEuOPvqCT/7MylKpX0yeTgkyO4CHC/oiSbvR41tff555ZaXoDQ3ZV27jOkCLeUWjo/c6r9O/il5UR61nLugIjde6T74hmpDiPd21O+tVi6lNFu5DSy4HpoPCvxHQrnXOo+R2n6bkv3OtKMTDbXlHJH2xYgdkeUglTyOCuVT2XalJbW6y6RiuNqbT279a2NtZWSc+fW/7fo45iI8nqt6isoIrKGJEZCB+lAJFdvtJhSsSrrEbCzgCp/UxorzkHLoHzTmLk+Y/mTEYRyLn8PVB8jvlucMSK1++iRyW+UaLuyskKlqwqFOq1tGwI3Fvc7SguiZH6/5wIIkPILlRrhMYQ0Ms8/+DOgeUofea/z/9xT8YBAbifOSvqeyk6orAC7I7i/t0Tt0IIFLpSqUIwRkpxIBPmZiFS8NY0ZEn1gQIUUe2I+eOCI50uMnRuSZJnDeePB8q1pW1s+c+fEUjdIQYYHMj0uLZ3SfXINl4WQHC0iPFvVPaCIbR85zv2aUrsj5tMgtNzmqHSL9jVpWZZuEJVEkDu//dfipyJSv/qrvyonJyd3tvNLkMbf/M3fyLe//W1JkkTeffdd+frXvy7/+I//+NMO4cOHDx8+fPjw8f/LuDfZ/E//9E/lL/7iL+SXfumX5E/+5E/k+PhYPv/8c/mVX/mV6Ttvv/22fPbZZ6/9fT82IgG/Qbt/B3oL7QMV8LI3yBXKIEsqTTyaY+UU/8B+i5UQcadlv4XXT+LeXAMi8en7cEwviPMExEYWqYT44nZtq5rjpVu5zJaGXGgpbkirlFfwaUuxwotpFZABrQj5hOEc3rfWTVmmb+JUwquIFa1cSnVHH8klG4TWNHLnduANhVfqjnzIQpTr9j0TsEHKJeRoelt/zcs1b1LvsIgRSpUfAKE9TowIvq/cym1OS4MRxO8sszapcC7DgYcaCJhEtlSn+5HE9GotfwfSNnC5LKQbophL8kFYpEKFCKhCOjJKoT8g6Qacp6I6bptDWEIQywdefcJrKyD5hRDnVNZEmEaZ8IwI6JPDPZHn9xDfXFLpvJbkB0AJj1a0aFKUhOQHIrRhFNt51rUSxQ1pzOHPd3tpKPEcKBZLHHSTJ6L7d0YEzxqyAhHBxA1Qp4H6XwVzWRAxCFRMl9FH1z4NFY/kmfvteuOQixmtwnW8hrRa1gVkzygx7mce17e3INaTnIQKaw4HpdTuN3sqP49iN04U/TqQkBj03OwaVImC0Ty9jusrQ6lzILa7yo6l5P6W6s8VAVKiNJ+tCqgKy3ooeZfnSfh0joT+hRgfTF7vkTkYaIxNXGQgaD2hCiHafUMFA5FmFhpr/7p18/Nub4hUCq/VVAy5e3Xp5slrEnMu0CYZ4KT0AG7A2A2tvSbZDyrrV08+RmTUO7MlhKvCGA9J4kaJ573KhfRMdEa/U1FGi/lnSYj8PHb3eJSyxJD6vxLZutEsBXnNVU5O4/LG5okM93MaOjFf9ah05wfkjISLBRkTSohM7ZQWVqgVYr4fyKe0wBzwyfP3p21PnziBX0WO5nO7r85O3D5utnZdmjkR8lXVsduTdEcPIdSqvzvHhiSJMIl5/ytxL7L57/3e78mPfvQj+f73vy9PnjyRP/iDP/hXv8uTgA8fPnz48OHDx39PcS9E6uFDc5T/3d/9Xfn1X/91ERF5+vSpfPrpp9Nnz549k6dPn752H//h330qgbgy1KdfOZOT87PXfs+HDx8+fPjw4eP/zXj14528+jHsisK72RaOe71IPX/+XJ48cZoxf/3Xfz1V9P3Gb/yG/NZv/ZZ897vflc8++0w+/PBD+eVf/uXX7uN//t+eSkckbuncqRyfWGqnBdwfjpQygAZPQ6kltXhLyOtthC5EMNhvA6SgUqhiB6SOHEdIOzVE+gQ8vSJPviRyqY9Na15r12v3QniyJMgS53K2spfOTefIwzsowSakxZIDWk1J9buHPlYxt/NMEpAII/ttDZh/IM0O9bgjCyepALemUO/OqP2HACkeUidXv6RxNOAyULJfamnM7R7EQtbWUZIr5fa2e5da2lNa6mjuiO+BwteDHSsLHQRfZKZF08FDa6S+y0LVUTEIfF+6lEY7rKdtEqpWEF0PyJglGqojEn2duN/OCoN1c6T09gRjtyAZL2emmbRcuXF6RZpNHTStmtp+qz596jV24HQHjZmYUkYJ0ozDQWoJ6RlKY+1uHRm0IRVp1TuiDIzkGbwGWdlarwtptKOF9fUGukxJRvpgSKM2tZE9b0DoTA8KTVzb5VTkoenODON6t7VU1B6E6cdnlm7U1OpA16rX2FKbBKUbYwERuwOkmYKDaQ/pFozrgcj+qiLN6TlNafRkGKgpTdWdEhHJQTa/urR5YgkvuvhAWwdFBlyAgXPSO2c2IwqCqv1TyrhWRXFSdtYufnBiaaz1Dimj1vqkRAqsIK2wbCL2unQHe5KmaM+AtIBUsT8aOWWrPqn22wHXyOn+MHV9xt51WjwzIlXG3nAV7pMtKbbfbHGPUbFPhblzX1ubLDHv55HNJ7uNS2OVtbXJPHdtluDZEZHuXQIfvJiuoUPaJyT/zyiFd6YQKV/7jlKAI7zgOnrudOj5QRNGKX2GJk5jG+tPlm5cPSTF/hy+cjXlZTfQfrsmVfYWPpI7und1nq5La2MBKXtz63QOAzqn568+FBGRm9pAlBmuK6JiAx2TQ2/HUo28kTTwAmg/PXv+T9O2y+tvuOteQUeLiggiPHd6ola0oAMl4d13jJ7SeF2rqvik1QUtubfeXclb72Luiyp5/98bTeG/jZ/6IvXtb39b/uEf/kEuLi7knXfekT/6oz+Sv//7v5fvf//7EgSBfOUrX5E///M/FxGRb37zm/Kbv/mb8s1vflPiOJY/+7M/86k9Hz58+PDhw8d/t/FTX6T+8i//8s6273znO//q97/3ve/J9773vZ964Lq5mkppRURikONyXulCFbsjFeUEq7+U3rR3a+c6n82pJB/s9aEh/zOsBHoopSdEmAuwmghiJtZCLmFmaccCsgtxSeqsg1v97ypDH06XXxIRkRk5aD86/qqIiHz0/D/i+LaCTRKgL1TWOQB9YAkBAdIW0+pL7dnahoiNkB9QJXQRkYW6g3c5ro+uFY7X4QFh3e0joRVhjCETEEo4zx06uSsNTRgCKMaKreYVMCi3tiKJBKs+JYJTuXoUqlu3XWuGAoBdZWRbJa9GhPCt4Ml2S5DcGlIUY0Hlv7gOJSK2hDRMbTfaCmYAobOuCblEHxeprXTnQOySM9t2e+NWv9veVnqKhGy3QL/mtIJFHzPpMcH4jFIq4R0hobAn9Amr37wwwmgJhEdRKBGRFVaziqqN5E331hOHpn7x3GQNFLBbPiACOPqi3Bn6tzwCskyKwMpTHgm5qLbuOo6PHep0cWFl1SorcntLqteYMypSYJ+OSchZj+tXVFnEZAUYYekbdakHEb5ncrDrm57Wglr+PraE/u1cf2opuYhIiPF8cvpg2vbq0l0bK7svUE7OXl7RhKxjpU0o7YS60HkWMx0nJBMA6GJPauMZULKAkLseF1fvyTsTh8iAxJU7m+tmMzd2IvI6DbVgg1ByRe4Gup8F/odCThWKxCY0TrVCZMzCg/+LiMSp+trZNVzBp7TPbK6ZYc5uCX1Tr79ZRp6UICWPdD0qRRHgX74ElaJPGOlEQU/EkhBKVCf0KYfaekyP3RbEcnZFqOHK0OH5ENXWr8vISQ28TZmbr527TIj6YLofuf5/tbb7WSUbeip22eq9u7V7t0db9NTuR83Hbh8btD+hSl/c/IvbR2Pz2oD7LiX0OcS1BoEhzKuFe3bs6RkfwAGiyO0e/+jT/+L2i0dx09iztgGqxl6jWiDF42QEOlYk9oyNJp9Ce5516LMg5AKIn0wn98rmPnz48OHDhw8f9wz/IuXDhw8fPnz48HHPeGOmxWEwk7oxImCag0RKxp8d4M7ZzCD7o4VLN+Qzg+w+AiktmxsUFyfut13JpFT3bw+183Ek0itSgVlKmkVIC80oPVCEC/zW9puJg1tvN0YsfXr+CyIiEtD3zpdP8T2XilxvX0yfRSCPRgnD2O64FSkmK+eMjRdFoLbckeEt0l0HRo4rpFRwTllEaR+FagNrwxCs5Lq1fsqgQRQQAT3BfuYFqSODsBiFREAFyXsgtrMq0KeZatxYimF1pDo6dKXQAtqKQbsRdKa4KGGZO+ibYdyb9cfu+JFdTwmyc43BURFhWMneIWnBqAL6SCTKBinQs4WZfKrIdkxCKu88cmagr15+NG2r9i5tFWFN01XWXhuoFx+fcmoXKZPcoPVycPvII4PMZ0iVlDv73sOHDkYfqO8uofN0/tClB06ObR81SPEXV8+mbe/93C+5/RI5dQ9T3dNHp9O2FFA4jz+Fx6vSfnukKUCMyYjo9nOYBX/0wX+Ztj04cfc/p8L0FmNlcZXAynMiACMd8/KF3XdH0H6bZHRovz3SAjVda4b0IFMQdiBxL+bkGgsyNve/qsj/V/bea8eSZMsS267FURGRuqpu3Wo53TPE9ADkL/BLCRD8AxIghgIzGBIEBzNkN7v79lUlM7MyQx7hWvDB1va9TkfOfQjgIl9sv2Skn3NcmJuZu6299lof35u2nmYM1mtL1ajO1D1Ux7drowfo2ndNaczvvvtWRERev7bCFrVomHo7foN7PdPcscH1D1SU0LQgGyPNvVrZ95fUO1EGVKwvJL7FlCBlmdgjZkKBBrESJEQ6fmL18E6NZHEMSsUlOP6bl1YNfl27MXlPBPCxd9f/4spS69K71H5LFIwC9/FIKe0jlOxHFMLUDaV4QK0IKbVXiNIiuCgE18pq56o3R9/LEzdm+onS0kipta17npRkfP4K+lQvqBELnEpAafQOumQtORvcQ0eOr6eFyvpEBTAp+mwq1sebDs4PIG931F5atBWRsv2xR7qbtL1WmUtzpyTM1YA0npK5cFC7v9e53fe3734vIiJx644/xDYmk9i13WptyuoJtOJubt/ZNqTMUy4ACNQV5bHLSUtjggtZPhUekfLhw4cPHz58+HhifD5Ean4h02AljFoGPRBhbQaztaBy1Tcv/1xERJrBlMWfX7jVdN9Z+WUMFKkiZWdYty2rn54UThe/KDbYwSq1b+17+dq9ueak4hwF7i15jozEe4Rn3jo3smmg8gOBe9POiBwXLsRG8sYCcsZcc5UimFkmAGXFR+HVP5RlSZW5A4lPycY5EdsTrJKUuCcikgAKioVQpcGtkvLE3v61xDkvqEwcv73v7T5NoypVE9l30tUMZC3onhyO7hrWCa0qU3cuShwWEenQZ7alISKKNma53ZMX2TciInJ7MEQgGN1fztrEAAAgAElEQVQqLceq6kikxxAwxZwwiVjL5W1FpHIGH2+MlP3swrXPxcY88ULISTx7ZsULB6CTSgRviOw+q9fjyvpwAaQpzoiwC3/KiFR8k9D1iWxn2xqsTvkeqyZcAfkD9ot8+86d22ta/U/wNVSSuIjIJbzeTkRYVn78SAhPr6RsKl4YOi1TRltTaXJbu209+W+qT9tE6ui6WjycbO7YAOGZCeEaQOwfqI0rnPOs5fqkop5pYQu5LShaxOekKstMbO9BqJ/J10vR5DdvrD0Ph/3ZNYiY80GEsd5SCX8AImxNHoYbIFa3Hw0RzyBnwAU1R5UYIaVsLWRg5Gy3dvOpIngR9Yl40ZohWGlSxwAbE7Jy816YWJsEmm0gr8cZ7R2kbGwGQj+I8sFEStQoHprJbeEvvnHo/99+9/tlWxQommjH2uIYMc3xem9jvsdon5sH154jSW2kuXoy2n2NM/Qnkt9R38EptDHRod9F5GhRoI8lgx3/CsjKgOKFMjIieI7+1xCCdAOJlXRvz4RbZGLeU1u/rxwiV5GKe4w5ebe2frIu3X6yNaGEkBMYkJ1oqIhL5/WRJCRUKb1qeey6fVzuDOlSe0BqkuXZEVGfVMT+/b1Dx8uVIbhbnHsc2Fwf4/sR+59izo4IfYoxT7aUCVNS/jDbSaVBISLmnPLPwyNSPnz48OHDhw8fTwz/IuXDhw8fPnz48PHE+GypvXkqhDh0sofJZ0aKqT0I4K8JCrzYubRIRSTKMncpnYi0HpJZYVGDJ/M1oPrYpYoeaoNMF7IZEeYGpCAqJtYhVRUR2bBqkEaLLVV3qvG9wCDIUWFOCLWohpKIyAwTzCHgPB5I8UzOBszP6bEQ6Yt1atDmCeTxkMwoRxhDjoAxjzVBt7jWiUikQajGk3at3YyUApt2wngyJR2Zi+cufdHdmi7Qdf0B50RKyVCqDwCxhoG14S00hZ5v3yzbBqg3q1GvO2d3rQ1pi+Tpa+zPYNwI6rWXW0u33b111xHN7n5dsEEtUrUFGSmrzlhDhRKq1PzjT5ZaVrg7o7YroIoeBVQAMOu/Dtrva0pFoz8PRNgMke5mdewYx5gIRm+QUhqZRIp0cFkaZK1964gUQECprRwmw0Lk9P29Sw/81b/662Xb3/7d/ysiIr/4wtr1VLn99ZTaG9B3n5NSuWpQaYrv+QX1YYyh9cq2zUjZsNBvUbq+c0dsY9WRyXNKt6F9itL6WN+4c8o1LUf7HTGuWNl80RYi3aEBxwooZRhjcpsojdbBLDimuePyCvNZRWmxWc/N9TVVCXfn5NozJ9Na1dbi/bYnpIrJ2iIE8Xsgg+BQiecRE8rhsoB0b17aWEvQFhG1oaAvBkTsV+2tgHgJIX7LrgRTg6IU0iwKdq5/zIW77+M7G1cVvv/21goGZui4sbZYD62qkdpuwFw40hyXo0AgJrXvDtpCqovXkO5S2mDuTmhM4nIiepwGKEqKuCgI96LuyXB8jfacrZ9GMJVPU2jLEWF9Rgrw/t76y8/3SFmT2v0RafE9pSAbnbMpLb6GptraupNcbFVIjMyVZ01pq/GvfX8eoME4My0FJG4yIx4n1yfr9n7ZludoHyoUUAJ4R4UqY+vapJ7dbwcSd7tcvcS5WbqxRRp/7G3HCea/iagN+nFLrhgzCiAicvkIqc0+FR6R8uHDhw8fPnz4eGJ8NkSq7ToJCJERcW/aXWevui0Qk/CsXNS9LQ9ib/BDr2+/tjf1M8oY9hr1N+6zVy++Wj7SsncqYJYJS42RSIQdVj09SQ10eD3PA1ZHdf8+HIxQH2JlkSeXOG97Wz/1IALPhnSEQGmEVnCzYAU/kTprCE9AIuDl4j6/b42AOgRACQb3PVosLyT2KKMuAeQqZZkIEEu7/pZ+67atLozsvV67v3+Z2jnd7qEsfiYVDbIpliRpbGXAYewQqbu9tWEwuZXwurT7H4OxWNdG9h6xcirX5NOGldMqNYQrf+6u9/33Tm0+m+z60wISCqRsP0Qoqz1+tGNhtTKRAvG7D9+6/RFyeIVS7JTU8wNFqUAKTmhtM0M6Yqyp/B3+iGPHqvjunDq6T+OIsn5CrnIoP9PCUXoUErx56dCkn6/tujpoOPD4e/3qF+763hvS+Po1yMmh9f+fbxyhn5XVL7ZbnJt1vAwohh6DVfwVdboiSYZTA8I6ISiqxv/iuXldtkCaBiKvpyiGmE62rQBRWz3HCkKwlFjNsgp57lapCZGtVf4iprLuEWhSR3IaKZBYbv8KUhApFa8c9+p15sZrQu0aJerNaPOkKrWPI5VwQ4F/pOMnKNCYiGytqFtESJyei0pXFDkplgMJi5PH8+8ZqqDeZVSSH0CSQAqau6BePldGihZIdgQbN4eEz+y+1r91/fPmZN//ESTz+8bu69t7hyYVa2u7aev2dyAHhh4Id5yQAjaQoxGFJ4xqz7MqZtvFqppHktK1giA/TVSAA0++ILVMSAXv0DKxOabGDkugwwMVTOjdfKDn5AOQ3pGyKRGyA0FIfRdzURdQKT92neekrA9HjZnmrgHSFUdIfTStHauBZEtMUhf9qJ6QjJy6bdc3JqcSXro5pqQ+HuizlVwpFnI/5HnG3trw+v69O1/K3PTjEd8zsn+BZ1s4PM7EPJBMkfq5PluZd2qUevkDHz58+PDhw4ePP0r4FykfPnz48OHDh48nxmdL7U3jcEaOzEHUrhsiHUKBmpV4W2ghtQTjHqFU2zZk7gqV7YTMCIvcpQgmpG+6iRSLVw6qnintkEKdN6CEHzh0UtUGLR+QbuhH0zu6QJorHClVBGhftUvmwjSmjoCbRzKDjEGUH4TU3kE2jUc7fqlmnKVBkVsoex9/Nhi7Rirxvn2H/dvxZ2ilbLaUHoKyc0OaLZ2So4mwOoHE2E9kfDpAn4g0wHYbRx493JG5MSDwEIq5q9JSgW3n/r69v1m2aaqqG+1YYaLpULv/d/vv3ffonJ5d/Jm7LiK2bkqofb/8GxER+d2v/x87FnLFBaUiRpDRI0qZnaB9RbuVALD47a2d+xi6FOUgRrZMkHpW8eZxMji9H1QfyvY7DJpatX6ixrBshqqFDGlqaTGF24Wg7WF0bffdj9/j/6TYD6h+RcraIUi297d2DV984XRvJlLA1/TEdkfaXviXx72m70qk3dRsWUSkV72bmAyiU00F2jZNS7OOmbYdk9JV0T0j8ngOAnIYqXYM6eNM6oCwbJLu6Pp6mhCPAIdgvaUBmnGsGK5mxEVBqVroTQXUnzKk0gaYQDeNpVtTmHYLaVZJBsoAXVePOZP1kTS1EhNRXdWbQyqyiJEWXPzLiWytulMTpZZCtLs6F4iIxKLFK7RWx3w7U/GGmjsHG9OlG26+FRGRqLrF/u18n//FvxYRkb97/+2yLUJb/PTdr5dt91Di3lPxxgyiektzV4U04jix3hdoBhj282RtGCJ9zmmkBGnmkFJwAegW42DbQk1zRjR28bypSKuqQQpUPbCjwK7/AEK1zWoiLc4pIoNkHTNTb/1UWS5BZMfSdG9Heouq49RTocoJmn7HB9dOTOzXtFuasxk0FOsjKmzoMHeFNk/s9zCtJlrKOODZTe4RgmMoe6GnlN0DHEIG0mILkdJcpcz3ASmf3EOUSTDRvLf0/5i04jbExv9EeETKhw8fPnz48OHjifH55A/GQSbydctAgOzpJXQC8VqVRkVE9lilHUnZt6qUjGw/rkEA7UMu9YUqdu4+o8p0aeCnlRBhb5xRriyGSOhifhhpVVM7RGom9Cvv3SqtIPkBVWpVAiyvAlOU2o9UVh+CCJyT19UBx23o+FHg3rCT7C+WbavUkRef08rxdz84JGjCyjAjv6IQb+Etqbgr/3Ukvzz12uoZORjd9bOyd5k6RErREhFTry5yfn93K41a5SKoDVfwWBxnO8/9yV1DbQsi0Wr+nhCRAavoDx+JqI6y4he7v1y2jegz5cXXIiLy7EtbmVw/OML0VUyrOhQUBLTSntBpW1K7TgExDb3tb+yAupCifatyGoXbx5pQjcMB/SRhxXiH8MytoXoD7v802fXH4o4x0kqrq9z+Nlz+D9J6vHJtnZIStpaOM2FcizIyQkROWmp/srZO0NfXhGbFGAsdE+Uhf6GVy0NPRHCU39ekmK3ntKZ6bUWkei5TX1Ss7Xp6ELQLRq4gbZLhGlmJfUYRAUudqIfeac9jB2OBizLQF1gpfkb/r2juKkG2n1i9W6UzVuhDpLqcJo89/LTUmwnwKmEQhjb/qExDQr/NcE8mKgAZ0bez0rV/ltv8JyghnykjIEC9EpKumDE/BYX5/w2VQ9aiztCEOVY/TUJuLl0RULDHfHL33g6FYoA//+LPlm3/+3/+v0VEZN/YmOgwx2ZEgH57/w7XSkRp9KcwsT4e6LxbuHaKCSWegKrwvVbf1ZgkEQr1ST0RiRlz5pywxAykM2Y791Eg54Dvh1TE1IcodiLu8wjUqafnpIK4rOwfA7HKc1KlT4A+EaZSAbEbOrvG5uT+roBMNZQ5UomdkNDXbOXOmQHJEfdkpPZvUZRxoue0AE0f6ccZiOKNPoCpAKCBdAhLkqSA8WN61kxApEYqCmnbx0h0nmC8pSZTwSjep8IjUj58+PDhw4cPH08M/yLlw4cPHz58+PDxxPhsqb3j8U52GyMit4qok4ryCGhzICPb/dGRd4+U2xmR0kliUgqPlFBuUP0BBOUychBjQJ81QO6m2VIRynEPQoO2lbDHOjYzUoZzwgS8I7aR3gggeDXNDAjiXJUX2L9BluHgrnUUTllEOE+DbBXGDmL6HkxLn11+s2z74d0/unMD6XwmcnYA+Lpnsj+IpSHBowE0syY28gQ839QG2b+9/j2+R5pJUAyOSTOkRponTR4rS0cg27Oy9X6PdC+p006TGlRSGkeNqYkB/uO7fxARkSK3fpeuHMl1hgZPSppRJfoLG8pqejaaCW7vVFvMjt9WOHfSJZo7pJtIvb8LXap6Auk4JNQdPs6yWhlhO4diMqdxjuO37pwmNoh2JPNuolQZSMZ1S2RXQOXlFikbIlavobr84aNpRv3iK6cjdVMZAXp34dIi3/7++2Xbm5cuPZOepZuQsqJUUYe21YKSgKYkVfGe6b5O2EfbWd/NFKqf7V5rX+A0lpJRIyLWqkacEsVZR24WvV+2j67XMWHfU9VjNhdfJHBIl2xE6oM1m2qYyyZcUYB5SZ0VdkzYRz9NiIA9LIbndgKaUp+osKA6uf6cZtYnooXKQG2CfqwpsIlUt5WIPZO2WIT0YcBq14vOG5HYS9cnxwejAESrHPuzNMokbluIgpnmg/W/ce/mxImOf3HhxnNGzhKDXg9RC/Q302j9b4cCnZxU2UP0jwLp9pTSs32dYrf2/TRz329pTOj8P5CO1gHq6Ww4LymcKnIapyhuyULVOKP0PFTRq8oaWw2EZ0rjlriGrGAdJ3eMnKgF4+jmLk4Bq/I7TXtGaVnmXSKn46EYUVHIhHn3PAXtjv9ATiEdUnYzOXrEeI51NBmNSKVqKnSmcTVpYQOdsM4ZFZnQqxzjRM+9Cj8JM7vHSep+k+X2PJ8Cn9rz4cOHDx8+fPj4o8RnQ6TGYZKqthLqOHBv4XNAPmAjFHZHezO8e3Arkobe0pUgHuRUOo9yyYFWaVHg3v5PuiKnEvJgwmppthWEAkZMLA/h4ccE4MtLt2J8IMXc5NJdDwFXMoE0Ch68RLRaKgu3qhpbQj9yfV0mEi9WDiO9VSsp/ngytfGLtUMEEiLWXT1z56lKsCERTJWczWXA6uc30GolAuqnnnciIgkQqRMRZq/vILFAC+2y1NUJ+3q5f1NVXZ7o+oHcXT0zlGiNVcKP775btk1YQYesxIv+MdNqWuBF9d37v102BRBNLqNX+Iqt9NZQAt+uDRHQkvgoImLt4Fb6Efl63T+4FeluS6XuQF0Y9ZtAZA4SEDypXbXxQlKb1/ZkBXBtzYhWTYvEA62IR7RtTwUIShq/v3Nj8eLCxtDNtetPX//SHAD+8Vd/LyIif/VXVtjw/bcOfVR5CxGREoT2lojlDQjKq5WtiK1kHytN9rrTEn5ChGRZEVPfBcLKKLFy7FU5XMRQqpBxpwzl7CCvKkldRGTAMjxkpBvzSrkxBf4JBPx3P5on3OsvXX/qiCgfgTTcEXIbAJ3ke6zXY9dNpfYYQ4zIKpowMSKFv48nU4CeMSZu7m2eKko3dsuMJBGANseYY3ie6tBfk53Nf6IeelQ8o+M4GmiOBRI9l4YI90d3LunW9heiACVQJepXJo3w/lfO17FJrU2uH1zfjQn9TEPXxwJCOhSBTzPrp3kKBwCS2ElAGi+AUjDaEKnXYEDq8MgIvNjaeT4cnXr36UDEerTj2FHf1RL7mQt6cP2iLgZ2Bl2tPoDsrKFIq53nhNsZkbNHisxCTGNMJVNYEmZB4Ak5C4FEJsiICLlihJACSdhrcdTzJRI5np17chaY1pr2sXYq0cYjKZurTMSM7BD7+sWYd0eS6ZlAYm9Jgb5DW/T0nNLihZR8BTNIJwUxIVIMN38iPCLlw4cPHz58+PDxxPhsiFQQRFKf7C00RU6XqkolhO9aQKWOLRCbkd4qd2tXYjsQH+cA8bVptLz1JFjt6wpuIEJKq6t/e4PNt4oq8UrL/Rv1toIrQqxqEvteVbnjry5spaU5/E45CPTGncTue1o2LyJyB8+tkPYrqXubJyqLBLie+9O7Zduz/kv3PRaTi3XVj9Jk8mGaBwioDcQzaJH75pW+ngaJv2WKJpaUD6/B+aFVggoSMuqlnKAgBs+LbMVXa7ffmPgjz69cW+/31q4n+D/JSPcTPIuZ+kQO3lhCCNv769+IiMjFGvwB5j6g3V9cvl62VZWWHzObBtfAPAOs4G5IfLRcuc/TgkqiUR49wn8vIPQjAvx0as3pXt3SA+r/ipwkGSE3WFWPhPCNQKLY4zGD/IDyXHpCkJRz01Cp+zPwUX74zvhQKXgQLGrX1iorYPdJUZKe0JSyhNcb+kbb2spPeRllwfIjitgRRwM6JhFtUy5PQMKJysNj8csJ16aciogQKeVShOS1GUG4c2IyGVb4H28JEX7mkL2ZOEoPKNPOid8TqMcg6wZCAkTvTcuinjingBBpBYwYTXt4cCi2+uWJiAwQWIyYiIf2qY/GUVIBzgDcr5DGelm6c+lJpiLrgDpFdp9C8HDGyhCxEEhHQNIV6abEIWmeUJQGbZeR0GMAlczD0cbVEZIxx8qeJy0gk4w0bjqgidFsXMII7T/QNXbg3yj3jO1HlcMbECKmaMVMc11zAveIEDGZdN4llAacHxWEFREZIbd5gvxA29t91UTMQFIHijDP/DhDe27oXoeYRxmRVcHYjp5FoyKxZxxaiGTiWZysbK5pwFEOAuJDou06EkTtcKy6JjQJQyEj3qhyGWeWmNFxjONz5mClvCkS6W0gdULgu1Rosziz42/XuMfEZc6BUg8k3NrXniPlw4cPHz58+PDxRwn/IuXDhw8fPnz48PHE+GypvTwNpe05ZQeCJZVGj4Dn1MtHROTh4IjSAaV7lGScEwEwXDmo7lRZuiuCOqnClDF9v4HHXRoaOXhEmiEtufzZQeYpqR1PWtZO8GwK5t9IpPgY0GOkZE4iR/YotQ9DLpd1sHia2rYE6QtO2URIQQ2pwe23e0d8TUIiSosqIOP9mdp1BHQ6U3pMFZOjs0QiIF6CR9uTlu5TqTOkC4QUY9VHbSTIVCKQ3AHF832tQbwus1/a90HKfPHSSNG7zpFHP/xsxQta/k0IuKQJ/Pzo3ql3408//5OIiLwk/8PNxhUgZFRY0KN5OkpPDiiXjWhdkgAqDwnG3+9d6mcd2v5GpIVGQPER4fMJCMAR9Ynj4NTW+4pSW2h3EnGWJD7oh8u2edB+TLIfIEOr/11zRvZ3x//40dLjGbD4oTfMPEbqd0vE+gaSJTGl78PwcTpUFbjNh86+YwroBPHj9FKWldC+Q5UNEGyWhNINWrxQkU+YKo8HscpvkF8c0kKcxdO5pjpaeqiGXxtLkmjZf0xp8RZODSmVpI+z+vnZ90oUiGgqlDLGS8okoPPU1GtHyvr6W1WiFxEpUTzR0/XHSAdnkfXJCGrwKvUhAY9/HJNShinS8SEpy09ILYYF3Tv0tbAjSkHuUvUhSbeMGJMhxkR3S9IIkRKWiRw9uXlyXVr/O+2dZMJEKcge8hikfiEjPh8p3aUOBTHmxHJF/Rbjc7WyY+VIn7GKfiBwxSD6RI5x2pylzLBbSm0O4q53cSeY7L4GGAssoaEpUHag6GCKymnhWKVz6Jx6jFMu3tKamZEoACmI7ylSoQGlu1WJn2xql3HK0g3qhdtR+l5VzoPZ9tfj855kEqRXUjikCWiuK2O9fitsGHDvHo52rBZzcra2H4exKuBT8UBb4xooVdgwbeRxeETKhw8fPnz48OHjifH5EKk8k45WS7rqYgFFXc1f3xiJc0TJfkYrHRU/Y6HHDpIJGfkKRQnenIGSRLTUUzdv9mFanNFjdoTHeY62Skoyh2LwW6u+zZ7JFMRKVAWCQ6p+NYigTOI8wP28pDd9XRFNXNaLF+cgses5QIohJZSsH/GmPQMtoHpZJdTO7LWmlakkvjkpxDMz/AEHb1r9B7qsCZi8C+SMVtPH+gHHcr9Nya9qOLm/08BQygwiiWVq5/ls44oN4ti+99MHh9xU7eMS1ozQjBIo1eHuWxERuWnN12sNRKqjlXYHKYyht/u/3kIsridiM8p6UyKl5/Czi8lPcMDqa+6x0jvzkHPnuVlbqf3p4BDWE60Wo86tjqOIvAZBbN1GJP8wK3Jq90mJ/x0UaU+DIS0XFy+xX7snJyBM642tyJV4HcUsUuj+romovoHv3ulkK8erZ04QsYLHIwsjxpBmYAmTECjuSFITYaRCi48J4BH1cV1FB8KIaKQ7wX9JmBHb2FdsRh/uCFU5Vq7NCkKaTkCsCioAUN+zmgj9+jkjDEqULRY/Q5qncIkTo2Q4zx9/MPmFF89d3y1X1nfG1p3TsxeGuqrAIQuX5jhuIIp+2bHUkyynPiQonhlHku64c/1kCkxqIMxQzn+ysRNnVziGHSSATI0iYfeH6+Wzn1G8EZb2/QpIVyuGfg4Qoh1akokAUbkdrf8VOUQv6Z70g/tto/8SYTkBqvRAHnobzDsDCV2GqfucxR8DnYtpPm8gZ1BGTNQGwg2k5QzpDh+P4RSFKqRmsxRbNIy+ArIeZy5UgP8lCVyrIKr64IksdoqSALnmAqwIRH1G/xVp5vPUQo2YvStVOJaQ8B6du+/se7q/BOhXsaY2Cdy5s3B1ixoHqmuRCITyIKUsERD2mao9FDDre5KdGBhtfhwekfLhw4cPHz58+Hhi+BcpHz58+PDhw4ePJ8ZnS+2FyUqSkrQZQFgMSDtCANWrcraIaVXc3JtfU9U7uDcPSW06UlIepQp0m7INSXdC4N11Dy8/EZG4cZBtT6qzOeDRmPQ5Tgdomkx0niC0Vx2TIjW1hhQfQdEFYO+6I9Vj3B1O98WL3gVrFiE9RNy8oUB7zgZjK7SbQzF5JNhbee8hkV4HtN0cUBoJqT9OrQRIxwY9pxsBmU5E1BxVMZa6XeO2nfbuXHpKhUzQc/nVb3+9bHsNFfmvv/xy2bbbOuJ5ubU0Ros2CzlVCeJjnBmxVvvbGkrcx5OlJ1qk8Y4nI7GfGhQFRNYma6Qj5zVp4SCNMJ3s+NvdM5wHparQtgH0q0ZKD8aTu56hsTbZZG9ERKQiFfv6hFQA9edpAwXqwK4nREorJ08y7QNa0MHpsRHXPxPErWMoYRX5URXTrT+tL925s/9bi/Q1k7c1paaE2pnWdj1SqiHpLikHoDsju7v2iVkzCOMujVnZHunjnMjeIKAqsTpkcr4WYND4jxctNNK7AgVgtbLU8v7gcgs9+bolaLuqsnuyKPq3lEYBGThTFXGqIqhrFGCUVJSzKFHbfPrxnUttv/7iF/a9lbpH2A1YlW7OjFPbX4TjLmrWrKxfurGWFpSyQ3qcVey1QGW+Nb2n4BlSxUTUVv9FCa1PTurZ1rrfbjfmbHD/7W9FROS2tfm/RIHSQ21zdxS5ea8mHbFQ0E8o3R3ieRKz/yL0BTWl3DbMrYAWHGl2haCUtNQnYnyP9bA1GxYMRB9BSp09KVPMz4GKLFH314IdHhOaKotICykDzSNhzTKkxzjdFaqHHZHteyWq0/MkVdcEFBFFpLulRRwNpQI1Vct+rjrtT1RQo9cxkt6aUjA6UnS3FDSe4QmlApGCJVMQaXTuopRxXgRn5+F2jHQvzV3jpEUmTED/w69KHpHy4cOHDx8+fPh4Ynw+r70wljCxVYiWa2eBrVZaEPq2VNY6gtEW0qkf4ac1ElE5RYl5lNhvOzDQQiiX8lt9ECk53BAcXYkM5AO0XbtznkbaL1YVPZX1a5nqROX/EdRRFcwaRnvlb3O30mQ1VT29iTyPejAKA0KOFKWbyVethaJsTKQ8LZ1eY0XYiq2MZ7RdTyTyNlAPI/IrxOo4IljhEmrXbUUl4Vg5U/WrrED8T4hsfgGyqZa3hmKo0py7Y53ufr9s+3DrSvEvdkaYffPK3euLwlYQ1SunRl43do3FWhWjDeHpW6x00MdyZoKiOOBwNPRnwL1Yr58v25rakWETIjHmIDFH1HfXQBEmRg4712ZB4lCSjhCpuYI0ApXVD0AuSypXP47O16smFWF1Yu/YQwoeXuNsiIyWP+u4KkvykMP354GIpViJh6H1kxQr/IlQyrv7W3zPflsACUxJqVrBlAFIWEDWBuqvNdFqVd3kzyQJsG1kTzogmxNti0Il2xKapcTqQN3lHyubp6RiXdUobKFlbQP0a0Vk8wor3KwklAxQQE99chk7rc0xGQjNClzmRJhPgFycSFaigYr88+fWJ++vXdFES15/2dodK2HkUuVUSOJESfMhVvPrnUmNpK/tydQAACAASURBVJDkYLXxFkTlnPzyBpxTNNt8Np4cYhS/Mu/GCQ4UVHezFA2pmjUTlrPctcXx1vxHc6B6l8Ur2y+KgSY6fle7Bo35OYH5rGfvRs2KNOrXSbIOS1dklNQdv6V5skN/nqhdFW2dBpsnAvWTJbXvBMU1A+Q8BiKHj5O7nxEjUngWRrmdp6pzJzEjckBzCJHXqoVcyCcPz8CGJCZOB6jCb9xvJzp+mCiCY4jkufeGixUKH6aDPSf0+Uj1PDLhGTcOdgwdEzOI9R2hxOoNuD+RrIsizbldv47FPKPiEWTCSNjdiOWEMEr3hzEnj0j58OHDhw8fPnw8MfyLlA8fPnz48OHDxxPjs6X25ulcCXYWBxmGBLEqeZSNJzXNdfNAcCsUU+eYUgCR6l2QuW3l4N4QxFYS0V7IqQGdk5o2shnihL97goxV02mmc29A3u1JxbXXNM5ihkr6PLjEiGDHAXhnQmmUETmNmDWb1HCWoOXbvTtWR9t2SEvOo0L2lGI5OWh3lRmxU9N4TW8w+rFy8PzFzlJAei4hqaJ3SO3NrGYNGDkhHSdNt4Szg7OTxNITA1ILL7cGGd8ijTv31CaDEkZt227jzq8sSBcI6rUhmWAHKe4FbkVaEhFSSa+k2aWeyhfFF8u2n2AuHVP/C3FPZkpjaoogIvLwSnWT0McPpE90/+BI7qvO2isDYXigttZ0HBt5qxwbdZ3FBHfsWFvnnNDaNpYyOhzc/q5evLHvo/AjjEgzCQr8L67s3t3eO6Pl7e5i2aak9HXGyt74rFeDXDLIBmTP6uA92ieh1FqE33AKeg50jLHhOIiyCWtFKckcRSRENq8ql57i9EwLtWU2jY2hn1XVTAvAfELEbiXvs2lsD5I5mysPSLcO+CwsqTgAGkjsDqDabqxEvbty4zigOSlL1bSWpdKRUh3tt+0Rad4V5gsikY9K9rc9SFy49Hx1MH2osnAp7bPUqqa0WLEa7TPdmwm2JI7IHpaunxxAnBcxE/Smtn7ajW585In1tc3KEdvb0ZwtEuQPJ0rZzCClx2Jke/1rQkq7I9XxEBQQJqwH6DMdteEA4nVIdAtNI7JSvZLdZ0pjCRwIwKGWIKD0KOYQ4pXLBL3FPLO+G4OMHdLBQqQgs4zMpfEx63LNSCU2J3LZuHN/b1daHEKm9RifqskkYq4krBiu7X+xYWqBu4/zYGNHx8nQcdvpXOz+YWL/EZny+yOrw7trXZMqfZypfiRL22N/VAA0gjYTsn7dxGnLx+ERKR8+fPjw4cOHjyfG55M/kMlgADGV75lKeBXhGYmw3bTuzbWjcmFVew2prFL955goqIiFEjWL7LH3V0RlsAuhjxCJAcuEiVYaIVYnMUktCFRciScoAd6SB6g9t6S6XcMHMCUi4oLmkIhwqIgUrciVRF4WtnK92H7tjknXk2P1vd05ZGKmdeXumUM1Xr7+F8u2FATo9x+s1Pi33/0DDmqrygHeWDMpoCvaF7EqMxCDiRjoKXzsFAgoCRHqgLqoIraIyGl255lQCX+syud0/3VVFZLa7YjuHhLCGWB1XALBahuWB1YjLFInXgij9jXB6qw9cqmta7sgJ6+pRBFRW6UpP77InBL1SKXxR6y6r29JbRynEqWGtCrxO6XrUo/DeSZlbS1aYBVpHWMgdLetrQy1GIPJsYoYXd+a2vTLlw6R+Omdrf5joHkBrdxVUTkk5FABGz0llh/QMnDuV81JfeUIJYA/JiPcCk4lpLbe4TpyQkSV5BrhROaJESQUm5DUgmqSUJMQEk3+kyCU10QKnzFOSvITbZWUTWXiEQjCRyCd25X1dfXVC0aSVcG2M5kCtKPKK4hYdw4JildwNhjtggagaSedazI7vn6voLkmROFDQFIbWngQUvHC2ACxqqx4I7r4BjsxlOL+979x54GJ71DZPHl94xDxI+QlRETaEPIndK/DyLVxltF8nmiWgBBxXD8BgpICbV1h7phpTCr6H525A0DqIGDkFP6Pn1AbDwilV8SYUepxsZSAD2lkfUOfO1FmE9AKLg8Zoe8BSNkBuX1o8QQjVzkQ5ohkQjqorR/JuzXC/lo8d/n6E5xvRONUnRUykslQYn3GaDJ+c6I2VvI4S+cowjyhGKqmMVkDpe7ouVKs4N1JnrCrVLMfNCcDCR+poEazPgnfp0+Q5zk8IuXDhw8fPnz48PHE8C9SPnz48OHDhw8fT4zPltpzsCUThmHyODGM7mDHI2mhdJBbZRLppnSphZjJdosCt+0vUoNCpBhaUh1XxdSECHOBkshJtGaAOnlGBrkZ9I5SglFHwJiqsCtiirETYOeECG69qkPPlsYZlABPub1B1ZZDS8ut1+74f/nmXy3b/ua/+q9FROQK5qUiIrf3Lh1TdY7EnJHJcTu6FMSrC4NiFdI/neycNLV1OJACO8jrPZFIC6SUAmq7CnBsz9pauLYQMG7VGLF9UCXeyY6fIn0SRpyy0r5AaQwcIidS/jWMZFvSm9L0ZZaCnE5pjG5y7VT3pM4M9Xw2iFaV+0yM7DqecN0jaXtFJ3yPNWOU5OzatVzbua3QnANB1qfK9ac8tL6TI803U3omw1iYJ14ruW0R/VZJ1mOviuVU2AE4u6fjV41rw5nSndfI8nW9wfOrrdP0qUgp/gJ6RJyWV+J/j77RksbSopnEqRWkTxqSXU5QMJDQtaoCf0CpQs3G1zXNCYuRsRqvksIx2vNMRw1w/9n3MCb3DzbWNX1zPNo4yZN/lscUkRpzWzASeRwaWKop9+NPdq2pXs+ZZh1UrBMmFsujWNLd5MqgKtIhzXs6JhZSPmt2IaXTUJtkIArnl1ao0sFoOCEj97BEOpry4jMI2mP6ctm2funa7H/7t/+LiIi83f+8fLbvoI81WJ9odJ5gg/LQ3eOOUqBJ5vYbkJFyMEPZnYzpo1Gv27VD09FcM5//K0IpYBJD6pEyYheHaFCiOqWv8RzjIged7xtoYbGLRKL6UKS3lqO/zJTG1UItNvzWYo+QnEKunjuHiKudKeBvS3fvouDv7betI/yn+C1fV415n2ks+uyaUnLPAB2Di32UbD+R47KaBYc8nwfnHbpvqbALx4rJyD4DsbykAiBN33ecl1f9LCoKCUDRiYmon6/IIeET4REpHz58+PDhw4ePJ8bnUzafx4V8LCIygWQ+0TZVOc5zIxsneHPviUS+cMLpTbdp3OokJWVTJV4WeIPvBiMs1pArYBJdDMJ6QGTzBO+ecUCrWnhjrQojVkYgYE7TezpP+P8ATQlopZ9g1dEP/KbvVlAdlTWHKM5lwnYOkunFytCnHc7lcmUoyVJ+j/Lmh72RPjssJ45EjhXISjzck2I5SsJPFZG4gbSFdE6rXD2U7Ny7EMQ+8mnqQMqMRqygGiMxCxYBHZWedljBMym6OjoUKyMSr6ptb1ZXy7aPx2/d9RzNO+9q7ZCTVeHabia/xA6k2JGU7bUWYqL7n69AouQS5kUc2dCEDovoKaRChQxfxKqeCaO7S/QTsf5fgYAstF/t9yEhojKrTxwrK2NFelYUAaV8IBLsAxbg+xOhH7cfXV948dJUpA971z6brbWdErB5TCpRNYxsf4MSO6Ewzh56K4xX3scAD8WcSrh1vyOtNFdaoEAOAHpOTEDX5lH0qSW0TPfHbaiSCCNJISuqVFXkgAAF6LYlNA2/SQkuGoDwZSy7gnvbYH9TYde6ee2kKOqOFPvhl9dT2yVF8ngbEL5zhA0o/ZlSN/oT0LqEnAC0eKDrqFwdSCQXhaSYswNCieYAiBQhIqI+ogn5iW7cmP3ym29EROQ//I//YflsSN38sG8Nud6f3LaU/AJ1nHY0d19AaiQlArqiWKEYEh3FKIABOZu9XhckklDFAQfTZ46ISIN+FFNBk/reTVRYkOn4pz6hWZSmV29KQp/x/ZAyIilkbeLEClAm/Gai+5RE6pfH/p+uP82T3eOicM+M51evl23XN9c4l8cFYAqYBROjam5/p6M9O0rMkw0z+9VJ4gziQ9YhIZkaVeAfdJza8dWfNKYiCkVnGWnVNEVASJMivBF5/PbaFoywzYxiPQ6PSPnw4cOHDx8+fDwx/IuUDx8+fPjw4cPHE+Ozpfaq01HigFVP3TvdQErgJbR4mhOltiKFW4nsC6iyJ/J4A+h7pjRGnqvaqYNC9wdKu4BEHhCENw9K4rTzVr2XkJTNQxAbVyuDtuMIRO3a0of7ysHRqSgRltWZ8QerrYO82BKJW5VqGRzdw1Dy3QfT8Xnz2pEHA9LR+HjnNFgq7K+q7Vrfvf9WRER+Li0VOUI9/Lsfbb8Pe5cWK9cGIyc4+TixlJXexQOlNqolHUZ6N4CAY6SPClbxxfdaThnO7rj1g7XrQ+6uKyJi4xWIrbudEWCTnx1hcmLNHEC6mhYcifQ4fYIwrmmufmCyM4xP6XuRFi9QGjNAakENekVEjrjHIb6/IjPODP21WFERA8YMK1F3ULtOCbIecYye1koD+ukUUAoOBQ8D0j1MWJ9xF3sy1I2Qbh9aItZ2rk1qMl7N1zBDJfJ6A7XnY23p2/XWpaXWSAvd3VvKJkZKicnpHY67Xhlh+HB0pNyIUoAT0mg8Jygpm7MISjZXIq7qNImIBEjfBJR26VTlO+DUHkjBZNp6goF0SfpAM7R1WkoBqo7OTMbUqgul6uVpbJSBDnpfAbWrKpWzOrqahnNaVPvxSAasqhAfp1SAgbZVE+aJ0mMhzrMgHbMZhObm+sOyLVPtK0ptDWi7pLB5ctaigNlSUCqupDUR60tLz3/79rciInLqrE9U6FenyrYdD+76v/ryl8u2EqnvuDQF9v24x/EttSeTS/MHIOUn1DaiKvrUiZRYzmlpm7s5jYi2ppTVDP5CkNk9mUCQb2uYdpPen1JGVitKY2I887ECUR1D0vtDIVPd2Hl++OgM4Z9fmFNDDzP7YaBUNdL2VYfUXmd9IgXJu68i2oYUMI3dBq4J01lRCFJw3E8xZ7ECvKbXe6Tx2obnZE0FUsp6ETKkOQFjNsupoAxzXEBjYsY7QM/PgrMn7uPwiJQPHz58+PDhw8cT47MhUsMwLN5DIiLKCWMe2ojVZBiRrx7etIealFDxm7o1YlsLUhqTLZVQqDIJeWor8+bkVikDrWDjFIqtROKdsaqraEU+As0KuawcKxdeffSzroTc9ydS4p4GSCIQgqYVn7oKERGJQVTP+E0bq9p/+KffLNt+eudKhjMqpy9Wbj+bzQ4HIF+3g1tNzne0qjq5hlXfPhGRRAn4tCJbFTg/QmREfcUGO36IlQMfdyHSg6i527I6L1bas92nqgP6Q75md3cfRUQkL+1YL0DAXJe2+r3auJXm9clQtwHehhMIvhOt4LRyeKRSd+2eXChRA3Vjr79RVYyJsKiIUUoGeEqKrdF2U81wif5LREf1BhTqk+jjHZWER1pWTb5SVX/EeVq/y0DiVLXfiRAxRRo6KqEugFbs90bYjzGOTtRPtpduf8fOVv8xOvQDyWlsgFzUKk1B5OQV7mFLJF5VW+97W+nq9TCJWtGkkRA2/TzPyScQ56Ll5+ceeo8lEVQLgCVBdL+sWK2yD9vnhohqqbuQd90A9EHdBkREptp9noM8PRPrVYtMUiLMHw/3OE8qilFfNzYUxfVEVErOVHyN5gTUOQfpnEvzQYQeaLWuZOuSSNHq5ykRkbhx70ZSwJbEjc+Q5umpcm378wc3h7FcxekEVLOyY7VAH0cqQMpjt9/nK0Nacjw7xtHQ7AiSJHFk93Nq4J25yEBQSgL9qiNETMngHRWAaP/k5q+AmLGKuCJ8EyEi6p3YQ8W/P3M2VESQpDYwdgM6mErGjCSnM+HvnqRDfvqg3pE0dwCJa3v7rbonxHDKSMibT7NEbGGnvq9M4lZ0KiafzhnP6ZAQ2RT+fDHNkzP2o6h22/JYx790AlofEZMp4Qz9k5Dupz7PRyoAaoDS07QjBRUyfSo8IuXDhw8fPnz48PHE8C9SPnz48OHDhw8fT4zPltrbxGuJI4PTVGyaUyGaMukrg4LVmJcVm6sOMCYp5jZI/U2UgktAilNgkZVYQ+yvIxJdDwiaDULnUYntpBgLEuntrSlgX164pp1GUgAP1PBY85iU4gE8280G+yoRm00WIyWHZmS8if21RJT9zfffish5aiMH2fmv/+VfiojI1Xa3fJYkjtB6bAn2ht5Kllhbq9xNQmTbdtBUhJ3TlLrPI8rV5r2qstu2aFFZxvVTenSbuTs1kGZTAl2wsbJrrQFB16QtNYwupbJKjZR8sXbbPjx8v2xrGpfGqGqXHsxSgqyRlhzoXmv6NhFL46xzp7tSrk2zq1e4v7I+sYJSdEAEdEWom9qlwDTFLCISLKnvx4UVTMQcVTOKlfJRDNGQtlWC+7RhuSmkERRaD2kMLeRZUlGeYjeuItKxOTw4va3N1kjBAa7/wLpk6DITpQqPB3e9SugeKD1cQxX8gQoLNjCXHkgzStP3IaXWLC1Hejc4Lqf7NW2nn3WU2leC67mK+fRom5LYe0rZqd5dFHFfd38PYr9N0SdiItuOSD0oAZyN1wV/s8mqat8dSAG8wvdWGxvjo/ZnSu3kpRtja0qLjzCc7lt3j9OQTJ4xZ3MBSKbFFlyA02p/IhKxFqiw4TqKIgJKy7770ZmkvzuhiISdJRpoMVFqJ0WqjGkhX712it1lSsRm0Caalo3pNS9kbTKHUO+HQFJGc22PuZbvvyqajz2lxWclRVMKEM+YgXTxItUqK1g/EX2xdr+dEk5Pw/B+JLeJCer4lDJtoYqeRkysRn/u7Lf3R/fbdWKaUWsQ2Vdr0yWsKuj9RdBxI707CVucp23qe9WRMgpACCrL2fNMX0GI0pIt2nb0fMSLQd2CRG+Hkhwp6PWKdKRwy3pKtyqjoaFxqqfStGwarQR46qcsKvWJ8IiUDx8+fPjw4cPHE+OzIVJ5HApxXhf13JlWqweQLhN637vcvBARkWll3ky/+/H/ExGRurLVvK5OGyq///DB/X2xRan7RG/wjXvHbWkFu5SEZ0SOhPJz31BpJMiQD5m9fScg1I0DkejgKxSD4FzXtjLoQc6OZioNHtSbyPYxK4k7MERAwaG8MGLnixdOsfb6o5WaHw5A7vCWHoxUwqxKwKRYngMR2hIBXNA+GZdrY1XXE/oV4PwSKuuNFaWi61E0ZYTaNavZ9pOWZltHSXD9I9NkQUqvekM/9kCnXobWnrvSoRkpoUlt5xCjBp5gSWil5qoivMrf2OUD9dkWdk75yq36o8yOdagdSvNAKFmAFS5Ld5xA8uywcn14sD6kiEhS2n16fenOj1EdLBZlJLVrLeQoaDUt6M81k7cXhW6gJYy0KImVvNnaGis88ibbLcULtk78+N5JTewuni/b7g9O2iAhEmkFHz291qIwIur9/R3Oya5VSb4tqf0rYpCw/5eW/5N0gRLV93ubJxTsU3I6q5OrEnhI+1Cl5oiLPRRFI0SkBNJzLifhvpdmXGSi441L4oFmh4rW2H47KHpnmfUJ9b/jwpYOc0tX27VmkCdJIr6fINvTGl+dJLTdc1L2DkDAHk6kbI75ZEeyBno9MxPLNRJC0/G94cGQ2woFB3cf3bn/9Pbt8lmKMdb1dF24/7udjV0tgJnF5rOf79wxToNJbJQAkdOIJGaAus5DenaOIiKT3ndCVZTjHJKKfgz0iT3iVA0/JOhs6nGPU0KkQvU/RMFIwkgrENTQ+mmrHnohZ19QlECFSgE8BEfKsAgKGmKakwYU9JQru+/rHWQaIGFQrEjqBQT0riZUFdI5WkQlIlJBpofPU31KZyrUwe5kIO/IHuesj46IfPWKElIzJPXTYUzSlCQAsySkZ0ff6/0kOREgsmlqP2Zf2k+FR6R8+PDhw4cPHz6eGJ8Nkerb7sxdWQ17ePWnpbabtSEtwaxu7YaShKGKKdpqfoW8/TzZ22+N3OhRhThpValu0knGZY7unKZPlFXrW6uIrTBayr1W9QPOk/yCOl2luNVCTmXFY6hCZ+Thh2PQoaSDmFoW27FSlHMzcrUq3XXkvzBX75sbx6G4A0p1QSWdK6BPp8i2zbMKhxJHB6gapZ5lAL8jIb8wLZOduf4X7+1RxB6L7vMGXIkTrZZa9Uaipb6200CrhXwRxGTxN3COaKUzY+nIwqkPg2uLECu9mMrKt2uHtIzEx4s37honEtXc7lz/DIg3NM6O13NgrzfluhCXJIL/4hS4+9lPVNYfKs/EkMsM/SlK7Dw7IEwHEq4N4L+YEcKzLt31hJ21iXpWKpqTEarQtFj1EySitycl/sARUghvvvqTZdse8gBVReXX4OYkG0MO7oASbMHXY2HKmxu334JWxooYbS+Ij4YxU5Y2TzzAk3C9No6ctn8/POZBdYuoaP3os/hTSBeNNfU1436aqncgienOvUNxXjw3lE55jRPtL4bY5Tp3+6gOhqAEs3rjMUtEvT7tWvWMJ0Ldw0hX2tZ3lOvHEgdKtdPziGhOjIH0ZIRcKq9spHuXwc/0LO2gWYeIvQ7d3x8/Gr/rh/fubwUia0Ka5wDisySqqDy0i0vjgynqsCfO4fVHSLzwUw9jNiionVJ3vGBh0z72a+T2nwYt9adnAnbH/m8D2j+i/pRi7opp7tRdq/9lyGgRELaeEFkVMBXyydTnKKNpGYjIY2vjqVXuD3HEihVQbxJJzSF3EOAeVq3drxzPjJEaViV5ktzm+hWeE+qN576IsUP9X2VChjNuoJqcun9jeoYEmAsnep9QeZ6e/XyxbSaUMFPeKj+n1buXeFFx/IcxJ49I+fDhw4cPHz58PDH8i5QPHz58+PDhw8cT47Ol9prTKAGnTBL1t7HvqE/U/nC7bNuuvxIRkZFSdur7VVL5/bp0vy2onP32iPJPYHcpSQ2sNgpjG8S32q5xLIOxexB6TwcjR6qOQjdZanFQPz2WMwCkrV5axOFdfP26htSJY0DmBBlr+oB9nRQqPksPIN2XE1H71UuQpgcH2fYEsRaJu/6XF5ba+fnOeewNHaVAAXeucit1T0COTBNLi2QlUpABpVZwafveUhXqE5avoFgt7HWmyvKk7A6S4Vg9JiIOJAD88d71mYhSa1qJvXlBatMggCr/dQqtr4WA9qOYfLgWry2D1nv0j76x67q+dtB3Uxk8niG1OFMfS1L12oM0wY6KCKBovE6JiImUJntohQGU9VlZuFbFcttYIAUeEVG+R+olRFqaM7GqFM2pLS3Fngj2XqOvVY2l8QqQoU+VSRcsHoOUAhpRvLCkSun4t/eu/P3PLv/Uzhf9PqOxHhXuutjXS9NyLZX6a7qjonuipPETpBY4xaAq68NZGku3PSYbc8pmVAI6zVPTwnxlORGQbWdOQbh/tfx7TTIlfatl6KzO7I5RUGpT1aEHLttGemSgMn1NwWwvbJxuL9zYTlG8ogrfIjbvRCQ1YarPNE8piZhShqJpdqZKIFUTruzc//1/+o8iIvJx/zsREUmIiN1AiuRI9/CrL1z7cHqs69x+b65tPEcoEJooBd9hyEZi6cM00D6m3oSUnoXLAtM9QrR/xs4Gk0pd0LXGmCcpTVRi7GSUvms6TWNhrNOgyNCeM6XxGvTFbcYPFNAiAn7Eu+OXK0utrzUr2Fl7ToFrszSlwifQPBaaAz27P/yMuVasn6jUAU01MmIuHqjv9Op1Sv0kXNqWcB51+YAUT0xzok5xA3uowqFhjjg9F539KyKSp0rfsfm8xtwZj5aC5mfLp8IjUj58+PDhw4cPH0+Mz4ZI1X2/kH9FRNIab6u0IlUiJhM2V4XzSWtopTmixPysXBGrzzmzS0waIEJ4cU1IrGwHsnW5tbfqFG/uM60gjnCaD0Z7g65rh0QFAYm0gWysZEoRkR5Cb4p6RcwvxNs0cV2ljYA0kFhZilVqTmTjAud+IGLveHKrpDWt9NR/KwGaNFEZbodVDZMT4wkE9IaQJoifxbmtaqbBIQftYIhchpVuFPIqFagfCWy2nfttivuUhIzIuTZmEu88uX1MRLasISHQ0yrpulGROiq1BQE4pFLWcuXQqSRjPzXst8L1ULm0YKU1jLaCO8D3q6Uy/Uqd3un+Lx5nEfVTOJZfBO7cHvYkPojS6CEiQUSsDHMq/81SJXbatR7h9XYgSYQNdl2QJEWK64mAJvSEjJTw1esJ6Qm0iGDklR5W370dq8jcb0dGbkDkZ5HCLY5RY6xnRCw38cvHoppCSNtybvS3yqiwTIR6vR0ORkDeKckd18++ig3OqSwMEVWBW/b6U+f6MzQLv71csa+au/6Ofjugn6Y0TnU/+r2WxvUFSPYqFikikoGUzl6PERDmnPqaegJykY/upywN9bp87pDrfOsEGVl8tcf5TnT8BPMPTb8y4dESkHTHgk7R9dd3rtjjcLJtF5fuuP/0Iwp2qFx+xJgYz64fY4z6hPansba+U8AzlbvO8ejmkYr9VEN3jXHi5vAossKGDkhHED7u/z3V2qteKnU/mfAcmWP6Lb4XD/ZbJaqHQEkSknBJRhWVJaFjyFVIReMUSE87MpoKOZ/SUOIkdf0uIpRGxawDwlki3LsigPxFbxkJgSTF7QcjoKeY12K6T4pSMSKnCYOI2jMCmlZmNHcC9WvE9fWeGnYGwtpS5ijK3d8FzZMpxFljEsRVJKqx6VzaE9C3jseOlz/w4cOHDx8+fPj4o4R/kfLhw4cPHz58+HhifD5l87yUbjDI+gHwNaHjC1Q9kAHfu3eOgMgEcFXPDSndJhM8+ehdMUlUKRhpJ1KMTVTbifDpOXJwIqvDTpnb70jpoQHkwLq16zkcHFaY5USADfA3dD8mIkJruoch6x7aNgVBnCNgyTAhaB0KzJutpdvev/vRnRuRkneA6pVsVxPpNEgdZBu0pBmENA+nO1RFmUmMqtXRdOSrhuuJc2u7BKnEkNJ9yaLfhHtCnmMhtJVSgsKVWJmTErFqRlj1vAAAIABJREFUyxwotdZC+fh9S9pipVPF320sVRGlqkDtricl1eXVhfOf+uG73y7b0tTB3k1rqcUDNJM6SpWqr9cmMmJ7iX03g6XAglQ1kNz3h570mUDADinr2EOrZe4pZQqvsfWOUnZr96NTZ0UR94OD9IPB+kmMdFeAdA8rdodIfY9U2KByLmVmKbihc8fa7CwF0UNHLaeUgaZU2IFA01jrnUstnfaWRtXhyX6RquM0sWL4rBp0RDZWUjQRwFXviNN9qim1+PXRBKQpxZb8OqtPHL8ftA9zrv6xZtO8pBFsnMQYC0yeV3L73Y3TPVrRZw28y7ifztB2Czi1B+Ix699o1pZTkEWpvmrWJwLsO0K/2u8tFdRhPjkjB2OOjUmzTNB35pRU0dU7sKX5BM34d//0j8s2TZtu1i599P72Rzs+vBtfvaRiF7Vrs6PLCWMyTYiAjzmpJa06Td+0B3J0KGJ85u5XnFFxAtLoASn7DygKmokq0uEe9uR/GYAoPXGxAVJGHVFV1GtPPefC2J4hZeLuVx+wFpibYxMS96v2quxv80SMwquQxxPmzo68+9YoHmjXNsftUIwVo09ckrbjBqnHHfX/m2vXT8uVzbU5vDhD0upTtgP7hKqP6t3RzmmAA4LEULZvaQ6BK0a2IloKuicjRWOn6X6iCrTuGw2zN054FpJWJesGfio8IuXDhw8fPnz48PHE+GyI1LPLS/l4oDdDlJMP7MwM1ClgZWV1zqYXxBCr6YYUix/wVsvu621z7vQ+kIP4gLfp26O9/WcoP08TdnoHKZpkFeYj3oQHKyHuUZ7PjuAxCKAT1KyJ17uUlSYG4Cx25hMpdmdYLWYJqbOCqF3GtqpsLt0b+z25b1cfnGfV1c4hUxmtlu8rh1zMo+33+TOH4OiqVURkB6/DF8+/WLZ1b93K4e21rbSvP7j9HEsrP35euuNOubXJGKuvl7vWjBqlAOrVUftX6mpOjNEEq7M8sRXZAJJlH1jb7UEeZ++2Ev3t+YW7rlX5yq61cKTbL//13yzb/v73/05ERB4Ov1q2NRWUdYlsGgIJiGnlmqIkfJrtPGtFndCh1+SNpyTmmkq9Z3H7aEgnRFGUuLB2yoB2TlQSrUrlHZWzxyFWX1gaxlTE0AI5YZRKh1PLBQhARNsTe126excySRPLxLKg/QH1XcFNvqL+qs71MemEnIBI9ESiBf93QWZFrE2U9O22Qb2dUBKVTDC5BOsvigjPtILVvwNCxEMg5hPdk7JUWQO+fKgoc1X3QqgnAiy2hfhi21BpPqQ4avKaC8SNey0EEREJgcRxm6iMRUeSDKoUndB9j4Ec1UBJBqr91sKabGvq7Ev/IFeKSQtF6Pq1hH4mZu++dmhXSwT0n26+xY7Rr0lZXbMJlzsjxyt5fv9gsEJTq0wDFS8AsWsHcgDAOJ0GQpNalUSBN2Fq56vNmVLBRqN2bXRfY/SJjp4xsWipPymQq00jSYLoL3JAbfOZryOKfQrbR4xjzDSvTbXbcSd2rUoUr48ktdC7e1xX1v8eQveb119cLttmOC5cothhnRNagwGYhXafXl25uXO1fbFsS1BIEhLEXkMy5f7WUM8jigsuM1KqR/98e+f6/ZxaY6/WWmxBKHGHAgAqYpBB/XypUGwPpXTKBKwxx+ZUZDF8yjOSwiNSPnz48OHDhw8fTwz/IuXDhw8fPnz48PHE+GypvSxaSZhSiqOGeWHIZG8HMc6Ej4e5kmMtBRKoBgzBwyeQgUOh1Aag+hA6TouCrIjcAO4OCOLNQTbNCoNH1dx1IGK7GiMztBqqufJEsKxqoCgRjvRcEkDMRcHpThyrI3g4cdfQk7ZRqirjdE6vX3wpIiLVyVIwJ+g8vX37g4iI7HYG3TaDg0zz1EiEV6NL3339xTfLtgKaIZcbg/Zvi4/uWmdKmUAd9sPB2q5LXZpvc0FaXRt33XWtxsPLRxKBZD8ZiiydEuAp3VLCXDWhex2ifWbSoFH1/LalVAmud3/vtuWJtfXXLxws/frqm2XbF2/+hYiI/M//7r9bth0O/9ldQ0WkbKR+m9TOcxWp2jgR9ZEXGJHi2pLuzxaGu5wy6CrXnl1t8HiKlMWGFIs1o9cTAbmGMXfP6XOkYBJNKTZETkVKIaB+ejy4/rTdkNo7xknVPk73sQZajsKDkcbzBsT/Elo8OaXMJ6SCBtqvmrweDqyF4/oTm4ZrSomJ6iUMmSfSpRpAPM5x/e9uLRUdYCcdGxmLGmkT3QBpxoII+KJFIUTsHpEq25JW1hHk+oqU+rcbd569FgBwB1BiNxPbcYzxLN2Nj+iXmmdMWKkexG+ei2akvtSEVvXnRERm1UxrrK3XO+gs0X5lBY4C6SNpV2ipKOU//dPfiojID+9/vWy7OzqagWnb2X5ffQVaQk4aeCgUeP/B7l3duf7HYt+CoiFWG9cmi8hIuUPqMUYhSExppDR2fSGh58+imE0UFE3zJ0QtKSAuldN9srSxHSMAeX1pT1KxH6HFlFB2NgKlhZgiUiJVnrBBPOaChu7d6eA+r0+UbgeVIogtzX4JOopErm2Gzjgom9jd/1fPjO4xD2j/Nc31hbvGnHTZLmb399WlFeX8/MFpi33//Xu7bjxjnz+DGTiNvwTzykTPyeboxtXxgdJ9SPNrYZGISH9yn18RpUI1Dc+V8skk+hPhESkfPnz48OHDh48nxmdDpGSOJY2oXBqITBDYm98EpfA5tBXMgFV1mhOJUkttGyI74q2zJWXbCArRXat+YbYy2B9Q1nu0t9B84/ZBVlciWIg3Dfv6YJWa8BssPLEIkdJFn5LcQ/KQ0srtvOQSaqz+iESnKr/p2q61bt0bfBFv6LcgNhKhHDxdGbFKvLm+WT5T2YWKEJFv3rjfhpOtIL589Y07D0I6SijrRlRqXYBQ/O47W80fQVj8BS2d3qQOTVOOe9VZyWsIxeZ1aOhXilVff7Ky/hFk5KKw/lRhlR4S2TIR9XoiUnrvEBEldP704/fLZy+e/1JERL7++s+XbZvIdYb/5t/8t8u2unXn8rsffr9s64CIHicqIUYZdZrYeUZAWw4VVJxJnXyH/pSQ6nKPAghVWBcRmVHCG1Cpt5LtOyrASNH/Yypdn4Ec1VjxxezhiA57eLB7sgPZNCdvsAFIcBnxStv9vSHkakJBRUwSFyXQjrFxiGgRdvR99299NMXkAsTjoTYCsBZ0DCQdkuK62H8vw6qzJ/K0qoersjkjOHUNsv2ZrAGOOfK8ghUsoTrRrNvsnNTX7vrjWzsneGH2jDqjaCTCvJawKSdwh5mlNjB2xo7U1rHqD4kArrIHq4z6CVDas7ZTJEyLPQi5z8h/bTmWImIhkah1QqO+NsB3MSAC+AnI6oe7D3aFWP3P6MNvXtoEnEJOJqBim7sPbr8391Qu37kxsyVJmAiFHyPhBzMQoyQiVwoUvgyN6+t9ZmM4VoSHnlN6j6MzRNC1xeXWkI4JhO6IGPh6jQH9VntbCAI6y+QEQN0jKkCa0Yfzgsc1xjpd6wMQc352yd61E3vXdijQ2RE6HMXunnV4dlQzIf2x2/ZxsvbPM9fup4OhWlEFqQ96dqsDQpbZM+bli1+IiEhZGEr1/dvvRETkw63rJ9uC0HfIKdzdULELUhv93vqkyhilgd0TAZ98Qw4oBdwWYpI4Gkmy4VPhESkfPnz48OHDh48nhn+R8uHDhw8fPnz4eGJ8ttRe05ykY2YxUnEJsQMnVaCdDVoPAMEyZJlB7TUJDbJWRdlpJrgbh4s0fUCGsiqj3JDGiZLT2aBzVmNcItEu+ijUnEGiujSkI4QUXYpUQUumiLMqqpPu0QxYPs0MYlSDzDm0lFnduhRdEphmR9+46y8Ixl/DmLQbHCmz3ts+phGGskTi+3jzTkREnm1NWykCLDqQjo8qVe+2pPcCrY79DaVRHkBipaKACOm+DPfupiVi5a07v+ILa+sSqZ2Hg5HtW5BS58bOKU/ctaqhq4hInoOoXF0v25R3rLozqn4tIvK3//B/ueNTyuwXX30jIudmpC+e/am71tpSpR9/dmmhjr44AA5PSCU3S5CORRqpJz2hA5R9O0pBm2ev9YkQ6ZOO9Y6WdAwlq6D3Ms52jBZqyAN+m/GF1VCY3hiMroTqkPqJGm4T/3VRNE5jSm0s6TNS4EaaY4SOXE6G1iNSgO1AqVicXkNiTEEEsjmde31Os3bnXkFZm7TKOh3juAZ2TOiXtB/NSar7dOZGCyNZ+m0BUnzfWbqhwz0eKbXYIKVyubM0hqpyrzeuDzeUHlFSOPfTCWNxpjRyh5RxSGnJHGm5iQynN+AtsHCzNk+nRrE1aXFhTsoy2++IH0dErA8wt49kWhyhz16//7hsi6HKXoaWvosGRzLebEDOJheDGCTvE431I/rpQEUcapbNKVBVFJ+pb8RqpM5uC0jzqN4QpzbDhWbBDYZCJVLWH5CqiyllqIbc9DWJ8T1W29ZsrGb7qFstrhAtpQIvMNbokSTpYiRO4xT/jrX15x79frWm679w/WS9oZTyfE6LCclIuYJ+1DxREQX0m+72RsGYMcYvr4yC8uqVO+nLS3LAQLp/ldv3vv7C0SueXTm3iXkkZX88u55TrceXWxT2fGXbCijvR2I3QNP9GanSazHGRH1iGAf5H/77fyv/pfCIlA8fPnz48OHDxxPjsyFSp+pBevKyOQHVCCNbmaiH3bFq6Jfu71VJJNaFtE1oBlaTCb0rDlj9Ktk2JKRJlFg32xt8DaJqS6ufOnVv1QmrPSsBMLdX4qZWQjutsEEUXUMVl1XEFbmaeyLxgsTKMhEq3dBTCbcibLcP5kkVTyidJ0+8onTnFx8eH79GGSiT3X/48ScREXnx/Otl282DQ124JP724AiAGZV/pyBIPrsylOqhVWKnfS/EymqD1UpC9+RY6arO9lHmrvy5TQwlqUC2Hycq6wZKwHIOSsYfqXa4hspuV7k2ZCHunz84kvP/+n/+T8u2P/ulQ5/WJXmIoQDgDSQnREQOB3cvkpFJrCAK08pxjetpVu6ziBBJhQYYfRqBxJQl9Wv0nY6/p6gHkaIDeBbGLDeN5W6MtgupYKBcu1VnSOCLqoLv7w3VW0PCgNWpc/h1sSdc0z7g+FRkAXRAzzwghe0RZdqblW37+aM77o7KlUf1KyP5kQoq60w2viflaw2VTBhRYt4SIq1r+IEI+Ipgsdp7gHEdUpl6qD6ddD0zytrvb41YrertO/K66zHvRdiWlbb6H4HOJYQ0qU8giZjL6egI2Ow1mKqzApGIG8ytu0uTQokKqKfDL5THuqIFCZHYI4znmY1SIRkQEXLWAqX49U/fLdu+fed8LNvR+tOzF+66Q5DDw4lQ7ZM733uSpFjQHyIxRyhUykgBPMF1zCRxM0GmIi2oUCdUtXegigOhv1AWZ//VbA3CNhUbBYPrn2FAzw6g6CN5NxbwsEvOED7IGeAec79KcJ5FYfNaCSmINT1/EiDdDT0n9nuHdPbP2afUnXua0TyBrBBZPEoMhDVA9iUm9GmVumd2nlO7Yv79+iV7x+KYJNQQYsyGo83xF1CtX5HNR9uo7A+eq1TEpahiS5IwAqkJVvYvkJ3ISH4h1qKkkDElzEkMBfKc+YnwiJQPHz58+PDhw8cTw79I+fDhw4cPHz58PDE+W2qvHTuZhYw6ZwcjP9yToS1gv56UWAfo4syku6KaLgERUDWjMRIsrzCmkg5DIl2mqtnBWlBKcqeUQQMtjiC181T4kN9KVQGcZalTpCCjwv17QanIg+KepLp6Dy2qrifIGAgjI5GqwDx2RnZO1UgzMAh4UQpGWiJJieDXqRI8a4e4f3/3wz8u2zZIaYVk/HqqbrE/S4vEoYPnS843rHCedI0HaKvs8NmW8kiHHkTE9Ztl24tXTj13IAJufXLX3dRG7J1AKCzzi2WbavWkpLcVRO43AeD7jooDchhzPpCO0f/xH3/nzuOMMOnSIjGZXG4voUHzYCkLTQGGpE8yIS2xLd11dYOp+UbQzCopY9Kg6bj/H5AWnYioHWUgdhO03yGlVpN6+aipDaQCRiLnqqNARJphqo/FkPndnSOU7iiNliHNsN9bOi2DBk9A55mCyB9D44rH8Lp039/Xpk8TQauqqUzZvMc01lEKfsAE0PaWWjseXf8sckoZ9CC551Axp1SUEs/DiOcVJdvathiaRs8u7Ppz1S/jtBRSdhdELB9ad059a2MnhaL/iLkuJA0bNR6OiILQglges/EttLVOD9ZOMdo2jS2NV5aYE4mAr3pUeqyaNLtipH4jSs9PILmHifV/5ULPRzv+x/eub3/300/Ltu/eOu21MLV7HKdagODOo6qtrY9wIIgotZshtRNQYUlSunN/+cwKcNbQKiJet+SFO+fNpY1nLYqYkZ6aqLDgcuu+p9p5IiIZ5pOM7pMqn1eVpSAf9m4uqKk/p7gO7pMVTMq12Cmj9Liqgq/Xdvw8VX04KnZSRXV6/nQoGmhbeu6O7t5FRJ8oQDwvSuIgYD8DqCchjdOlAIHPU2keXJMhquNFautKX6DUWYa5oCBz9TUuTSk7XJSj4yO/sDbMoXsV8BuO6q0R3UGvg1P1OhQCKiiIkj+MOXlEyocPHz58+PDh44nx2RCpSSZJSB1ZVzpta0S4hwf3d1fbqi7QN2wqIVYCJi00RLA64zfSCZer5ZIBlbUmWpNKaIF6YnGpd4i36YiUXRO8EQ+0+pzBKF4RiVFLhkso0KaE/qTwhos6lgtw13XkctXOrVYi8nCaA0UV7K26qRxKM4WkFA+0Qd++1xsmTOM1nN7WcxA1Z0IQfvPjr7CNVrAD5BcyWs2D2KnkTBFbYTAS2ffufh7VXiq1VcAlVjXPrwyRen3pkJubwry5IKwrBa0LAOZJOtqqSrvWamvXPQ9uxZjBY6+qaAkF9GO7spXWXe3u048//HbZFsauJPdia15Tl6X7zV1FKsq47raxkuD0EqW2o1thZqUhaGHoVq4zEdYTIB0j9bUtZB3qxla/DciZIyOX6P+no11ji/6cF+58L4jYrB5vTJhuQPINSEJBuciXl6ZA/+OP3+Iz66cXWPUPhJIlQIljyCTkBam4A3WLuYgDl70/GkpSA7FuKuvrUD+RKOUxgQ5AJNK6Q5sB4ZnouhSJYK/PT8UFiNpahi4iMnWu7e7vDZEpIAWQkbJ9dUCZNqGOMVbCqvCdr20OiTBndhU5AASKFtj1hxgL/Wgo7V4cmlMUdp7qWVkSAff+6Bq5g6xBTIrlWqgTsdIz0ISACoBmkIGbB0NYfwIixb/9BdwDWrF2UiBApWZOkzlbbF5iDiNEVO/PTFUcKyhmX+wMJdRnR0kOCOuN+96arl9RUZXJiAmtyIFqsdp9hvG3JgJ4DBSXnQWur10/2RNKt0KfyQh90d6myFSS2rWqU0DIhSW4TzMjKOj3EWMlOJVTa31C5REyQhNL7aeklB7ASWHAc5eV0HWccK2BSggouioiEsChgewXF4kRlgSZ1DuQMkYxCPdZuX10rcEiyfEYuZ1pH+qX19I8qWAjz3GJ7ocV6P/wFOARKR8+fPjw4cOHj6eGf5Hy4cOHDx8+fPh4Yny+1N4wyYpUbwdRIq59px9AGCOT0wGE0vFMM+axCbFC9Ky3kqqmCGD8nnRv1LS2IHh6u3InMxMUPTdID4wGbfbQnhkD0rECZF5sXtrxAd/mgMcbSmNmgJOz2NIez6BPcrg1yF5E04ikWAsdqZ5VbJHTGWeDcRUqLwFP5yvWvYHJqTDZ2p3vn/7JXy/bVEfkd28ttdYgy5CTsnCk7c9kexAqZyLWKme2gpFzvrHvX2xVM8VSawMU2/uKdE86hbZt2+WVI/Syts2udND6QG2iBPEI9zOkdGeD/VWNEdtzEFrH3qDwm48utZlHrM7rrqMg0+gBxPostvRRB22lWVRPxlJ7XQ8SMaWbE0Ds82h9ooQS825txNqba3eNH452rRv0nYkI/QmU6hXaj2gA6sjpx8d6KgmNie3GpUrub41Yrlo4q5WNpwBjLCe18xRpESV0JyReE0HjK6D08Auk0Xoa/wcUGXQ9KbYjt8tpkQEE1cPhdtkWqrlxj7HI+Yl/luLhj7UQQUSkQNHG8USE6VhTdjQnYEwweT/Sog2aT9RcOFTdO05jgKuQ59auDcjL00B9onT3s++ZggBzYRp/qpUzdDYXlejjAXIwdPdlQlo2pH4dIC02kQNFiN4zUVosBAH4amt9PAm+ERGRrqf0Hcb9Cmnu+mjn1mjhEVELDujjrGWv5G1Oy6kGWJpa++fQu0rovquRdJzov9Yn9Vuc7k1BLE85PYfPQ6KAXO7cdW1Y7R3PgozI8z0KHlaYf7m/KAF+pPlfDY8TIpsnqpVIRRE9KBplaKniLm5wfOunqscVky7gspsGf1ABVIK+EHJ+emkf0pZC8czQcgGGu59MlFc1fm5j/VzbibXNdLzw0B0XvSlrp2kp0CD6Rnh+biI2TmOSoI95558Ij0j58OHDhw8fPnw8MT4fItUPMtGqMgUReyZUJVLVX3qDr2e3Sm9YsRmox0iy1NP8uKxRdHUID53NpamoZ3gLzkgxWktI+ZzGDjIJxJgbgQipb5mIyIzS3aMQAVVLy1XCgeG3Qd+CjQi3Qt37+IGYbthFQqufJIJPXkteWw3OnT3B0BSdmg6GtjLIcij2Jnas7YVbEf7Lv/g3yzZVYt7T6vvbO0ee7FtS5wVBNSeZhI2uogkluL5xvlsqzcCq36WgDY8m63ACsf7th3fLtv7gvheQirESCtdXdo+1nHpkj0eQJlOsqp5dkecZFIg/3tP3gRIFhOYN2MepMuRqs4ayd2r3f9AiBxp1TePaLo5BgB3t+FfbPxERkZvDr5Zt0QyyK6101UOKFePvQ7fCTwMqCcfnFxd2Tu0JRGGgvmdEcKzIzrzZ1q49545QUqwcb+/snmxA4r26sFL7unV9Jjlb6bo2SRIlnZNfmsov0OpTUdLN2hCZI/r9w8HGTg/0gcvPUyAMPRWZqBegInEsNaD805l90LAyzYkAr+T12xsjVqs/YUx9vYGyd89zFzrDHNLKGcv/CfeYybEF9sfjP8K964lsPuCeXV5ZAYAW8rCf6Rpee+xTp+XxqrCRxey5hnFKKFkI/8upY6QZaBa5DWxRsl9TQc0EGYFnl1fLthcvHIp/sXPb9jeGIGpfGwl/OoKUzXNdAISBi5e0L4xEAD/cuz55T9IxK5yn3sOyPCtjEhFDYUSsiEDHoYjIvcp+BNx3ocBN7gU63lg9P9YsyiL3b8ftgbpWlSF4Uagq3uTsMD6WblACfJqSe8EEJJoKvwKMk4RkP3rsL0RfUxkSEUPuztAvzLEt3WvRAimCb7Jl7qJJUZUbmOGt8gsYOympveu1jmd+hf+sDYUI6zR0F99Fuk863ZDCg0yebO7Dhw8fPnz48PHHCf8i5cOHDx8+fPjw8cT4fKm9rpeRVKRnQIYTKSuvgcF1BE+uoNXBcHewpPEMfysA2WcpE6qhQQLTToYH9agtGUoO0BRqSe14VlVoOvdRCeKk7RSAovnQmyp2C+i7UoIhQ+ZIGQmRndvxHudrKbPqCFV2IluukI5gZd19AM0MVpGd9HpUM8cOr2m+mExrL65cau/LV79cts1IH1xtLWXw29EpnyucLyIyq+EmFQqMgNt7gtbr2v09LIbGBgUXF+7vmztTQt43zvD0vrM00jw7+L4YTR9GAJknn9BWCkmldh7cPXnxzPWrTWZEzDBy+31/Y+e0gsTuOiR1bJhlDhORrSfcY0oB5Gq+21k7qeHw6eR+W+SUioXG0nbzlV0DvscjN5g1jWvH0tQzK2bHgNGL3H6ciRY5oABBLBWoqYB1ScbDSOkyr/TjjUuLrFbW/praCyg9EOBYMfV7TeUpKfiM643fplSwMCH1zPo0JdJsZWmprQp6VzxPqFbMOD5OGRTQz0o4ZafnQQNFTy+n9NgEojRnIjSNVJAuVoa5iwnws2paEc1hxr1TEnHbWRonAbUgiq2tNQWR0bmX0IpiHa83L5ze2WpnabQAOncB17PohWC88PyjekdclDBpuoeKPSYIecWfImDTnLQCaT8nbSulUhyRHuuJiK8k+i0pgatWFKcblXhdN5baOxxcGl31mUREWnzO27QTKlGZ9QE1jcYkdiW2pzTW0/hcd0nEUl+cWtSm7okqogUC2l7T/PizmIqolL7CxVPBFJ19JmJ6SwXltpRQPZ0VVCCNRs/dRaNMVb9pAoj0ukKa10B34AKwONAxTmk0/JbbTmMcWW/Q7U/T8nytSqzn/erYCZnao9qGn2gTLigJP/G90JPNffjw4cOHDx8+/jjx2RCppp4kX7GvHsiupDqc4o2wY3nmxdeHyorlsQJtshDm7KczJBampayXVjBYYTW1bXu4cauUe1JRVqSrIPQpUvJeRmrfeIOvJ/vtae/KdNUvaUVEZF1gTETYi1CGmq+oXLQGYZmUbaNllUhv2rqaFG4AqCJjxTdxXTN84AJaaT67dCvYNSEN93u3gptolVaqAjqtNHstNaXDx/Dpq6hNmgw+XYNrk6E39OO4d/u73xrSc2xcGw4jeYiBdzyQKnWewjuOtnWT+00w2TEOkB9IQnduGV3/EIHYmBGqougIr8iA5szEbByAvnVEgEzweU8IR9+qJ51rk+c7WhkOiqBa+8dY9c8DoZmtO6eOrjULHcn75frVsm0LZKkkNG2CenEOUrqWcru/3c3bP3xcthUYUPcHa/+r589xLXZKumJuOjsnRSezjI4Pomgn6uFHq1XRMmjbh/6dnKlNK2HVpB7U54ClU9pWVZTtnmyAeumY3KyoNFyJsoQ0qaPARIUlKmOyIv81vf6YJyAQZZnQHwNFjogAnChiBiJ6QIUF1cFdY0oFA9GyIrdDKRJQkExCDESs2FoBxvwpYq3eSKAprBif4V7PvNAHqjtKlSLqAAAgAElEQVRTFcXYuHPeUz8ZR1WKt9+WpWtvLvG/v3djcilXP2v/x2v/AOOqKMnrcueucUv+j6rePnIBDk7m4cHmGPUWVESCMx16Loxgffzosg4sYaCoxkRjfUSfYeRMJTmYqK1+sto3mHSt13AGkASPj6XoDCM9hcopfOJYA3nXqQQJt7Qq5Suhm6+hgdfiHBGqunC4yYED/7aEEi4oHZHSA3mM/igqF8R6T+jsgFwFdF2d9uGePDE/IQmhf7JPoN67YX6czfkvhUekfPjw4cOHDx8+nhifDZHqZDzL/Qa6CqO3QF2kTGIrMs2b0sJ12cZcKhVsY1+naRHpQrkkcSVaCPINZPnUPeB7NZUGwwsuXpNIGvYTEMKjPlXzQCWh6n49ogw3I6FFrP6pqlW2L9wbdEmlqfMapfa0+NYVdkrih2nu+E19bb5u2sYqCMrt3zbK6bFjvbr6Uv5/9t6s15bsrBL9YkWsvtvt2ft0mSczT7ZON2kKU6qLRFkiLV3pykKyZF2QkCX4AwgJjPzkN9sPCOGryxtClniBJ+AFZHElQEKUTZVNYZw2dqYz8/TN7lffxn2YY8Q3Vq7tdLGr8MHU/F7OPrHWimbGnDNijjG+8ZmZpdJNjvphf8Opa79aSPV//Pig2JblME4TM03qYeqymt5KAnKSz7BaWPjKZJaE1Rd1VGZmk1FIhU6lJt+CKI2s3ItagCv+iuEGjcUmYj4N7X7rQUBdFqKHoyVHRVa6WaGNEU0HbvwKHz9nDq/bGSRLaJQETe1shr83q1jhDqX+5Dj03frSEZw60pVnZbUpoG7O+1p3i+NJNYIwUxSYsDcY49xw3VLxfQSnVXE/sDPoVir1dY1Mkqn2IezntCf9BFoS1QhRazEFqqPoZzFOJTWcVgQK9FTRrxqSfp4VprdaOy+MuzwXbSZ1gzi+6ia5+k4E6XWgVVbkWGFv7jjSk8L+o9dzpIOWFWVBn4gSVMp+j4miVrDOXZrWhgz7mMoKvpZReyJaJqAjFbmfFeiQFoI+0HQxL61rZIjSq4CKZ76sab+Cpmbg3yM6WxhomutQKmK6ShsJNU6cAjlk38gE/R9D86YIEpGYutTLI9JUFePUOQ1LpYYa0dFOR+oZYhxTX6UI2hKo4mjkqEq/P8A+HP1i3TdFk4jOlGX883uKeKTpqploSY0h0dd1DFHLOF+x1Qj/ls7RIy3ke0Ogb4r6EdlJZD7h+RHBmco8SYR1kYqZM9iWspqZUkMlliwpjpFIO7F/qiVEjj5WJ0rnp1s8/4trkfNVk1LaFCn6xnuyYgiKi1Qz24navZwTEZGKESNGjBgxYsS4YMQXqRgxYsSIESNGjAvGE6P26puLFYEja8NVxcWcoseFOMGewh24Ji6urKc3GjtkN4DYetYXwRjr+QEqzioO3VGAVxMocgYIfjwWB3Zwimkq9fdwfovlqjzPzAoX8xCo04aPBlIbiwK7qoguK7AiaLfEHRfXPa4IZI6f1GsOT48nYePRgTv2lkoU4DI1Wa5hAcGqiPhKAFB74th9926wIjg+c/sBA/S8EAH6CLW7pkLV0gF3q+p0F2HmEe51PpE6cKDRFrmnsLPG2zJxGpP3VQWgw3ngPjOhanI426eSTr9RDtQirQEaFYfnm6AKykIPLIsUb3HHhqCznCllRQGwiB0BaWcl398AafrLCt2ZfR+VBSw8Ft4nWKZusFT7D4htJSW8gXGUiXieda1GE7GEMPxN+xExcc5xnqIXL1K3E6UxaT+ingj4fCx1tTa77nLOIKVDeH4p6eK0q5jPnUZhu5YE3E9LrGunNinhfo5GTgHRdkMdoAuxLRIwToQyoqA1EyqGniGNmt/Xdjv0xbMzHyctuGOLrtWyfD3VeoZ7Us+EWmKtsTnrBXp/yUCFLaT/zWEPsCFCeR5hNJZab6jJWCqr2B9jXEThE1DpGfZSkWs1Uu9NHye06Vge3Cs23X8QKN1TocDodr2Q65+gLypVw6QVUloz4ZZJqc1lXk0wZ+ZCWT14EM5lxWoCx1W6bzjgWPBrpGv4GYT9Sg+RiqyKhQDpxl7P9Rb9PsTe0nd4H9WSoLD/0GOAbqTbvwq7OV9m6ToVVcqVbkYFBvMg3bVKWbHag1jSgNKsyXzi42SOc/IgpUbLAzOzei383e16XcUW5qRU2rrfD/IBdWqn5ESrB9TQPkxO0TacYO7QcZUWiQJCy2O/A6nKQamCCtA5n6vFw/tLzSMiFSNGjBgxYsSIceF4YohUeWNpiQp7IU6el2VVBaPL7qa/GR4cYYUjKdENvDnmYtzGRaym6ZdY9RuIVLPlqwUaoqWiYq3WwrZW4iuYEk39lop0QdhW9eZs4s++lBriMRIcY7oitofoVVKjz2A1kC79zXxWwWqhIWJ31JCrSVp7HcaFo4GvCCtMT8Xbfa5p2KzXVPJjPToJqFNJzP8ePwyI1FhSWIv1SSp2FkA6DnpeJ2sbYsyK7C/D6ms4CCviNPHjb0CIma1UP4f5ZuorHaZVV6u+SqbYsVFx9IviTbUzSIFsNZthf01JF+fKeTqTNgRyUxNhM5GOmbR1uxaOn4hQtoFzSuX41PaPp7DrEPPDMVbfJb1+oj9iyJfPWQfL9zsZBaRjVpKVe0LjTjXTg6AVu9O2LqwbZGWWVUL7NHS1ChNbFdv2escr5xuOT4RRxN5YYVP/OxW0jKjTSr1IohVqlofVpDSJzSAezwRhnU9pdOnfS3AMJqVUa5IGTYGt3EOa3o6GgnTBkqMsFeQTzE/5TOr/cV27lHuH05sJ6sZ+YhXWH/R5imbCuo8Shd0iQN9q7+L7fj3zIWod7rqZLk+5oYaYU6KjRCZ8TCQCzhXb0iCyn5W9TY774bfv3L/t+8Xlt9o+x1fGmItW0vlx34u6eoI+AmEuCdJcR91FdSkYjcM1TAciyifCIW03gwdMIpgCBeDtPOz3PPPJmqD/NfQZis7NzJZLoonrps8zNXhmToim2lMoXyQneb+idUAqVhNEsxTB4XnSmDacE+wnVpTlfO44wzEBKqymlymOUdS/lME2wlgbjRyRWxC5lUSdxRxjR0xyHz9+ZGZmxyeO5nIMbmz4HF8YazMBZUXEH/5Vk16iyFVhXSbTcNyZXGtaMEwyntCRtE6m/n1eREQqRowYMWLEiBHjghFfpGLEiBEjRowYMS4YT4zaS0olM/WdqAa6ZyYGUQt4C9W6Dk/v7wXI9NEdqY2E37TEKXyEWnczpQUAN2aAjksLP1YHwuJUvXAAHy/Fi4Z16rT+XgkeLGJsXtBIzY5DhlOodsejsI+awLMT1nUSeeAIddiyxI/Voi+TnCch7Zl4MNFb51J317eB2uRpZhURtqMNr+7790uAdg8e3fJzGsHtuO+QaYL6eNtt/y205tbKGrINsGxDfHTyAJFfbcFjqeKQOaHduiQALHBOZRWR56SAzL9n9CCSpATWyTKFaXEvQFmpYJztmYjvCeuZVUUcegRXcoppzcwOh4HSbLb8+lnrrSQ18TIK1QuMX2g01uuaie8Jz1poWcLS6i1Ed+ZcfGRqhUBWaiLSKyldnwoolK/V3R9pMQn0xVSOv9EN92wm1uZHh4HaazSdAiwEnWKLPRr1cSyKWdfr8JXk/pNtVBE/e7SKstkmi/nI3hvqos3fkBbZEHpyjDqF6hhNz5zx2GmMUT/QElf3rhbbTkBVNMRvifrwqmyrkDIRWQLrnqW4dzMR4M9nEOJKUg5FwUsRZS8hwM0kAaZcCzR3onXNCid7mQuSNs4TNI7Mq/SFyyXZI8d6vNz0fpLgnLTW3hz9M9X6m2haHc/VagO/xf0XGqmBvqD3P0HtTKUHKZ9QfyLWZNR5IlmwdqFcP9qni+QI9RDiIVScPJnQsd+vtXKOsHwCT62BCKtnI3qbiaAedRrpWaceU4XY2i+hSCzZ2PT2b3fCuY8GfqwJ/PNyoaA5Z6gA/ezsDNu83/F6mu3Wyu/MfJyoZ1i5Ej7v9V3YPR2vf4/JJurjRRpNqTq2wRz9ekWwz3ttHgnaU9suRwfpdH2Ml+htJRIECvVN+mSW+hx0XkREKkaMGDFixIgR44LxxBCpYb9UOAebmVWRmr8QIewcq9SWuJNf3Q8oxcljF2cOsThst/239QbEZnqFU6T9s+KzIAiVJlIeBSVLiFzIm/kMb8T6Bl+n/YC8E9fwBlsqSZ0wfJ7D9XoykrzyxL9VRMrabHIJQMeaDX+D72CludH29PKtVlidvHz92WJbscIvsYaZH2sJQWWrJRXk4d4+EQf40rXwebcqKwgI25tVX7mW4MmgtevSLHyv03ERIc+lqMOW+bs9V5Dliqxq56z+Le2KtFtN4Z0BkRyKJUZRETz3TkFB+YL1ouReF+64IgAvIxVc03XHRAJlWUIRt6If+Tniad4DikL1MwqqVWzKum4arQbE+1prrVg6+7YJUQ+t/1X8QRdvsWvAKnQu/aSEBJDpxBEZpj8fHLglRhPi5ZKgD9yNVhTg6rfZDP0kP6c2l9aQZPso+kLrkJI0QPWcavJELFQ42mp38X0iQ4LW5etC1PE43PeJiOLpYq73ibX7tE5gC6v5RIpcFjYqIsAnAsMEkJmk+pfQX8eSws3vVURsXCBSspLmeeZ1QZMzXH/N0eSsKAoQ/khkXBv2sVIPjeJkqRhAke/lS17rsT+gi7bMO+iLivAwKYK2Hquu0rgueXSVYA9SaUmyDZMhpK/TTmAkNin8OFmsoz5EvTQBg3PCVOafpa07lrfbSKyRfjjAcVUUzmsbiSs36xMOTwKqq2gZ3dtbgvRmQG5KMneyOZttRw4pop8tvD35DK5KUkIbyQCJZGWk70FOx9L/mSAyUUQqC9eTyX0drZgmhCjc6/UaURO0WpVxj/tO1/NE2ByK95UlYu/sdrf8Gmh7pNYtOCetdjEDc6TI3WIea+3FiBEjRowYMWL8q0R8kYoRI0aMGDFixLhgPDFqb3C6tJlU+a0sA2SeCxXWy4Ngs335SrGtVQ+w3LUbTmPdeit8b750eLIBN/C5wIkNCCUrQOz0M0J75ZpAhhQbzwTuB1Wk2yja1gKReQGtr4t9ZzPA8gInV1DceDR2ainbgBN3U+BpQLuXO88U2/a2r5uZ2XbXPZMa8DmpimCvDrqFxV2V2itRbKc9ApvG4k68UQ736XJLnY3xdXF7Z9vVxcejgvZvVKW4aIn/hJ0sRFjLHdfFs4lnrLTwaBjOb6zUDmjZXGDsJeiT5Vwha1AwLF47FeoM7dOQYqgL0MMKY7O4pkL2bfinqN8R6WAtmkk6gF5Y/b5TZuPZepHNFAJcdTGnsF69ZQrvGxHqVsoU2/r1V3ht2FQS36UFfc9ScUKGeDuRcXp6FvqEehH1IXLd3vRxSlf6wdBdtDkm6ugTU6HbKbZXd3p6wSiPSeG9UmuktirqbI3xWSqr30zok2NQq+OJCHFxv1QwPitEtn78TSR06H1aoN811ZeqRPd4pfFAn4pX2Qz7oShdqU1SajW5Ll63OnAnLG4rY3KJBBVRL9gCySOZiNdLHG/0dMuVRsUmoT1moKweP/AC1dOiuLK3SQlU0ULoTor9m0LLkYOlEHnacxopxxx/duYVGxag2a5fu15s45yhiQJTC9eqxdr552y+fk6c907P3B+LY10LBJdxjy9f9edUDQXkNSml8HGSPtG0QPdOxu6tRxotKWQP3tdY8LkqBeprcNFfyLWeHYdnotJ97EdLccXnDa025dnZhgeeFjwuEh/WpS0diPKzktPN/KU8/gpPLXV7534mQl/PZiwWLfektIr5LEbS/yB3GYm3oY4FBun+vtDi42HoE7mM5yxjEXjfppKf8yIiUjFixIgRI0aMGBeMJ4ZIVaxudXHiHsPZmim3ZmZNOFUPTkXEuB3exK/v+Up3jlVkb+hvpEsssaeycmhDvNbB2/dCkkiPT8KqKhWUKIWIepL78etwB6+3fKU3x0prIDYJiyKtXuoF4fiNrW2cm7+FD/th1dXsSP278hLbfB/Xtm+Ef7duFNt2t4NTcVlSjbmIzWX1wTf9pIHvrTj2Fr/066LVgKwGyvWw+qmLiHI64UrPr79WpiuzuL1jlahpqrQbWLopQ/EZ64DpyojCT7WuSLE6a9RVxBnOqSIiyiVU+zNp9wFSXZnOqyJmojMqROS5ZCs1tGDTIce3RK8S+4N4dV1y6VtHgv71RwHVaTZ9tdrG3yqALlbTK0JxoK/S/4hIaXsW1hF0kVZUByt4RUQyFPvLp9qGYezOU0V6wn1qNtbtBKpSPYCICRHGiqSQ87q0rxGlWEq6MjuUXhdr92mVrApQr1bL08TP4EadJKHddQydQOy7IenSzDsopb7fHuwPtsSJeTgIfWZTkJYBhPVbUn9sTJGxoPMl1DgkwqVi5zmQXr3/7ON1QU4plC43vO+U2kF4W6r78Zn2vchF0A6UhH1iBWkHWrSSag70l4kDZmaHp+Hv0sKv6z6qIihK3kR9wMUKIgSXf8whdUE6KUDvSmIN7UFSSWwpECNBn+ZAWNUpfjIh+uHfI7KcVzH/y/jvn4PINDqhvdTtn3Ute8fHxbYCaZTr5xyj00WrFdqEDvCKrvA8M/0BTr1/6u1P5FQtGXjd6nSSACVrqMUIE3DE4oSJMku2tTwnakC969vOiBDhX60rCKRH5inON4qSn50GxKh35ug852zW7qsJqlfDXKzMAdtV6zoOca+n0teWsC7KFLmH7URd2u5HRUSkYsSIESNGjBgxLhjxRSpGjBgxYsSIEeOC8cSovWpaWYHs58MAt7XE+KkCqHyRixBzFt79GgKPXr2+b2Zmb9+9V2yj34rNxCkczqo72wECbJjQUyhoupCCijTPbXTEiRt+U7l4Ec2XKKRZcQFgqx62dQRa78JbpFYPkO1crmtML4yxQ8asKDoXavHKZvCFagndQKueeSoFmgHZl8SzZoFj9IbwsxIvlBRwZk2ugS1XFyEqi7xOJ94mhKxrJaFgAAuXhMiiK7mi0oR7HQIWJ+iM1J6+79P4Rag9iGgrQi3xqCu0YCN8Ppm4Z8sQAkUWzazXhHaoUgjq7U/KainXRSh8KTDyDDSiesAQ0lYBOotf87Ou3NdmB27rMk7ojj4Y+DXQW0qLwW5uBBpHacES2nZFFE0BbOEEvC7EVdqDcP9YvHjoc1QVWswdw0UUPw+/UW8d9skFKCstEEwbG/VwIVVMkaiZiHOln7C47XLhY6wGaq+SiUsx7+ci/HYgTtB0J1faYasDIa5QhizgykLNZmZt0OeZyAdGpOqERpijWLGL6M3GIzg1g26pCrU/IRUo/DDpEXWbbqBodrUpxYiRgKKu9OU2fJ6mLsDN4ZWV1EjxiYg9Xx9/Gejj3Ssutm7AIf7RXa+KwFM+PHSh+P37QaCuCSUVJO8UVJTMF5xD06r2tfD9o5NH/kUcjH5OGlpwlxSd+mL14cbNfq8JC1c6l81stWg9JRLqAXcEL6hRz/tTVojItSoFqhJM/N4tikQJehF6v+Y5Tc/xk5vJ/XfPNvHbwxjvnfq9ppQhWxGA0+1c6WbMXUXbeQfcgbREVBE2F/G4HwvPhFSlGvB7VPoW45gUp5kXRubc0Wj4c6rB6hCp+k4xe0bmExacFgqQ/ThJdDzzWShedDIHnhcRkYoRI0aMGDFixLhgPDFEKitllkpK4RLisEomwtoGU6L9TXMAe4C5LCrrUIDud12AeHAQap0tRZRMiGk4DG+ftYa/cW5DPL6o+AqGK5dSWRAZ1KbSlOy0xLpS/lZNEbU6LNPtl2/TWktojtT8haR/n/bCivjw9HGxjW/JJXGdZdprMvW36gX2p2JvrvqXWC3oO3YthzVCJs7mWM02G1IvDyJKPX5i4XOtCVbiSl9W84NR+K2u8EpErs5xOJ4CrUhEiMtQF2dWnpqKAJoC0bNez94bKsolYtOBw3VaFWd1oInVzPfLtO6+OJsTnJhrqjeQtrk4pbsAXhAm/M3rSSRdeQ4rhuVSEwbgLDxWZ22IPcVtvtkI16M2CfNCKLteO6wQuwsiM8ZYywXVKUTBJXEiBtJRq62jr/Olt12O5IGhoFktrERZp1DroFEoOxQXZVq2q2B3PAifl6X+ZBMO/Wcjv9ZWK4y7nlQUGB2H1PYMaKYiGGUgArqqX0KUrWhuA5YpKkCuwVE6F+SqWg37U7Hrgqn+cz/PSoK2w3G1XlwF97Mk45qIXCqr72LVn8nquxYQ/jQXS4hluBeJoFSzMwrFMdYb7g7NunolFfsD6bt84wX/HsTBU6lJeDg6MLNVO5XJPKAjtZJP6DPMXWcnPVyXz/8l9Lvx0UGxjUiwInK0FXlKKjsMUCdSlfJl7K9Zd4RjOAjHnQAl6nQ8OYHjRJMyiNLOJP2eFQ2qMtcRaVGLE6I0ihITdeY8PR6tJ9vMpL+MYN1RLkufADpTFqyEKJqK5/lbfU4keLY1ZN7n30TdFOknwqN17TgW1OpjXgjLxU6jQLq07mu4/r1dd8Wn7QsTENSJvbCVkGfSlNco95r2IxUR1vOdIJV5lwi0WsFY8v6YU0SkYsSIESNGjBgxLhjxRSpGjBgxYsSIEeOC8cSovclksALZVgDtLWdSZHMJL4ipuFj3UFzVHO6vQViZCYxdhwfVZHhUbGuUA/XQygJk2Grs+GcpoHgpmkwPnky8eBJ4lag7Lh2bV4XFcFafz9e2kVpqthxOLuBp8aKaQ7A8WhGgh3+UxiLMvCq2RcHT2brobwbxup4bi3bOqwKxT8LBRkrj4RqUnuPfc6EHuG+Fe0npKLVFUTApPT0nNrGWiyyoRaFWSVnOF+vUnsLI3HdNrjHP6V9EwbK4vfPIqnadL1d+Z+YC9FzIUtIM9L3Rz1dE6YDvCWcrPTEB7K7i/Ol8/d6V4RivMDZpJPWg4bGUbiVEz+Ouairhti70KJuiJC7qbRShLslvSRkk5m1dySjs9O+RPiFUP5M+VKlwTDgVWKYTvVAGmTGxQQqO4xjqtk5/oKMDd6o+OArC5xHE68/fvOnfRxv2e+7Pk1lo/62uUCEsmqz1xjG3JSI2J6Wg1AoLqW5IVQIWTWVjj8YD+f56MeYaJBAlGVcNUNa50D0GijYRv6UEIvfTBz5PDgZBUtDsh/ZqOsNipVaYM7WbFLdT6Q9IBK7ffLnYdO/eHTMza0lVhBZcuVUCwXs3RFKAzmFMrJBuUrS/Ujb8niYPsDC0Fv6eY3xwrJk5LTcBVTcWyu7wMFCKOoeRFtOx02yQ7lqv1KDJG+Mx5Q4yJzVAs2Pez2W+YKKKUmYUx6tnE/tfRea6ZpPPSe8TnW6gLdXHa2nvTQDyqDeYbOHB7y1FlsH2SWUb5ywt+M55X59dc0gPSqZzd2iLFJ0jl2ug75g+azI8Y5OSXgN9rKT/I8lq1faP85Ru/J8Qm9++fds+/vGP2wc+8AF79dVX7ctf/rKZmR0dHdnrr79uL7zwgn3iE58oslvMzL7whS/Y888/by+99JJ99atffd+Dx4gRI0aMGDFi/CTH+yJS5XLZfud3fsc+8pGPWL/ft5/6qZ+y119/3f7gD/7AXn/9dfvN3/xN+9KXvmRf/OIX7Ytf/KK98cYb9kd/9Ef2xhtv2N27d+3nf/7n7Xvf+96KgJgxX05tMPCVRlKB2+7S3xaHPa4g/HtLvK3ev+dvtZcuXTIzs0bVxa7Nanhznlb9zf363lNmZra1GVJY63UX5zaw0tWXcCJI1aojR8zJnojYlO+qFVn95QahqLzVUjNc1JCa+kr7vPTzGuoKXspc7DmHAJSu32YuYtYgEjEXoSzF0ERddFWT4LibIrZdUvQoIuoK0pTVHZhLMTlU4ZSeSE2uJhzIS7L6oMh4NF1f/fH7uYpoM7oei4sx0S/Jv+UKp7qyIgv7W8pK56wX0InlnCnHvtIcAonROlCLwu3Zr5UiylRWRERMUkUEINBN5B5P0J8pjlREii7WimrxElfqYKE5a1LDkCtcTbXmyl3bmO2jqc7v/b629RQWIirsZvsrSlQr023bEaElUv3VMZlu+HU4FWutxeUUSI+sBlm7UpNIygWqKaJk/FmueF/jPJRLe05nRBjD/x8+9HpxbdhJzFbsInBOYvXBe6hIZ6UW+tpkKHYqCVFarT9HOxU/zyruY4q0/sLfxFwAq+gHUV2T6ypTIL3pqHuSh/3OHz/w7zXCvDuce5+4fxBsBK5thxqCtb4gYg0gZzKlE2ldQalyVmVwpG1/O8y7qaB07Pd0kzbzsVUBMrSQPZ9BqN1tios1a8ip1Usxn3pfqwO5nWv1CjaZtDHHDudiRf/nqDXZFFuJFuaVhw/dfoGC8sHIrQaabTAiYvVAl30dJ0dHj/FvQL90DtvYCN9PtE+gX+vcxTGuKD2njLIgMlUg8Tp2WPdzJtddCLCTdbTmvdUR9FxSSewhclUX6wLO08oELDDu87VUGLeJmIldBJ8nOtcRfV6KrcES+8t0npim2P86Sl+WZ1yu3g7nxPsiUvv7+/aRj3zEzAIE+/LLL9vdu3ftz/7sz+wzn/mMmZl95jOfsT/5kz8xM7M//dM/tV/8xV+0crlsN27csJs3b9rXv/719z2BGDFixIgRI0aMn9T4Hxabv/POO/bNb37TfuZnfsYePnxoe3uBON/b2ytWcffu3bNr164Vv7l27ZrdvXv3f/Epx4gRI0aMGDFi/NuI/yGxeb/ft0996lP2u7/7uwXczUiS5D2iLFv7/NzteXUVuqN7rjBGk1GAFkciTpuAAlIfl6PHgZ5pXXcYu9kM0F616tt2t4Pz7kYzUGXqO0FqLdHCr6Q0khVlo5mt1Idd+8zMhY8qImRbJOf8uGBFZB9tQMFKrdALRAWY9EpSZ1seaz5SHw/QV/TkUBoLjslaoLcNIaLSU2lGHytxZ6agcsUdFte40DbOcZ5SBBQiT4pC9brSctjHSISgpOcmIhileDIV348+6I+TMsQAACAASURBVIj5XIWa9IBRagUwMv5dCBUwwfcm4gVV0Gha5BPQst7VMs5FacykoJaEqgLNRVZGXbTpgF0RiHmerxc35n5bkrzAPrNCAfJvTZTA9ygKXag49JwkhqzgviVRAbvLEu9PHcD3uVALp6dBS7mzcanYNpufrJznaOjC7s1mqFiwEGqDNGIqlVcT9LGK+LhVsnD/l3PXb1IioO3PQrOzlB5bfl3sizr+SB9VtZAsKAUF/xPc/4n4/TSqbH8Zk9NwnqWaU+ol0KZMDqipYzM94zQBAWN2Z8dptMKxOvE2sSz8vax40eKz4yAyH/ddZmAzFnw/h87g+CitC5FXyD2cYEnuUwnicR2nCa51IjIHitYzzE/tpvTrc9y+OZ9oIWsmCqmwvKBvpPFaoEDpT2Tm3k+L9vpcy8SeTO4Jxc5XLl8uth0eovDtSJKn0BYdLUKOOT4pCQWFdj+DK/r82JMj6Hu32fHnMAX76nvEcx6M/NnJotK1itBt6NvqlcXxsTwnUWc0Hq99xueOPtfoO7Xiys7rk25CCYrSaPR003Gav4+zePGsEwnGeUlWpC9zeZ4v0f/OK0w/ScTbLXv/V6Uf+SI1m83sU5/6lP3yL/+y/cIv/IKZBRTqwYMHtr+/b/fv3y80SlevXrXbt28Xv71z545dvXr13P3eeuuRGbJsupt1a+2vW/nHiBEjRowYMWL8uOO/fP3r9rWv/72ZrWYfnhfv+yKV57n96q/+qr3yyiv2a7/2a8X2T37yk/aVr3zFPvvZz9pXvvKV4gXrk5/8pP3SL/2S/fqv/7rdvXvXvv/979vHPvaxc/f9wQ8/W9RjMzOrYzW5XBFHByRCxYkl/J2LAD2FOy2tEcy81lh3w4XaG206n+MNdiaOzVjVrtTQStfT2r1e0HpdtyzzbeVy6T2fukCbddo05ZTfT2QFV9g6qMEq0s7HJV/BUYw4FOTmvJRYAgsUxaqFQw/iyDv3vV7hEKu5dstXUFxp6Crdr09QAiIcIkBm2reKnfmbOsSB6nrNmlxqYcA4Pva6Zh3U9VI04eQkfK5oCmtyjcd+jClTjPF/HTDniQ6JSGi9NIrIVYBehbA1XXHEBUohiFwV972BVXey4TshIpEJIjgAEqViU6Ywa72yHIsUXf1xVal1tZh2Pi7TMVlF50xKUCdifE8QhBQu462695My2mcxU5S0uLJiW60S+hMFwFNd/c8hcJVrYB9a0fAX/ViQNgpwZUyOgLrO5RjlMs4T844igvy+zglbcMCfnZMUoe1/ehZQBHX7X6DdtU5hG6JlrbVGFJcASy73iy7SOq6qEGqPJ44+NJtPh2td+JywBHJQ7ToiSNuPo0NHPW7dedvMzDba4dzSqo7rogCjny9v7NTbZIlqEyVJHtq+EhbV9++9U2yjy/nRsTuVs5LClavXzcysK2gJ5y5FpM94PwVNzpHEMpNKERuw6WgIwtUo0uR9nBJtYaq/VkJgu+vcTaRfv0ekSSsQEB3b23PkiqLsodg0zDCMduHs/eCBi9jv3nuI6/I+XMFcozUkKziXuSLshXhc6gqC7VnIGGfVAJ3jiSxxfl61Pwj9oyb9n/dppSYhfqSbyDCtzLu0DpJzHw34PAvfq4sTPbviamWL9bqurFRSEfSxQRsfQYk5jfz0a6/ZT7/2mpmFxLPf+X/+X/th8b4vUn/7t39rf/iHf2gf+tCH7DXs8Atf+IL91m/9ln3605+23//937cbN27YH//xH5uZ2SuvvGKf/vSn7ZVXXrEsy+z3fu/33pf2ixEjRowYMWLE+EmO932R+tmf/dkVLlTjL//yL8/d/rnPfc4+97nP/cgDN5qZjXpSwwzoUzIWQ0S8fWpaKzVHWUNq3ZUDX1yWy6lCD9CSKuFMxadxpBpIcgWtr7BcdZQEfeAb9iJ3VIFIVGkFOQr7Sc/hVplKqRXH03NMPZkKrlqFZZHW69uIEtVEjzVKhzg3rYkW2oIolSI9TaBOC0H6zk7DKlX5aSICJYFfsjJ1U5Jqj2Okso0I2EhW8+TIeS6qKRpC50TDQT2+6qa46itJ/Tem/aaybTSg6eS6RogrUjWwLCwpxBCPtcbUTJZ6KNWNsGbiXEwiC+O6FZsGpvMvsC8//ibQj4m0Vx/nonWwaOaYrPTdsL+emEmyPzdlRU4dFLvCiqkd2ma4Yn4Z2q4h1iHVCmxCZAU7nqGGl/STKvrfSvp5FvZ3cnyCfYmtAFarWn+wZOtaNmoqFlITkG1REd3ISS+MCSJNZmZnqNPHVHdFGhboQ7qPK7uhL9YbrjPKgL70Tt3Ukjqbupj5jqBX0VRqruYVpa1t4jc4l6mgGsQttrZcD0Xj3t29K8W2BAbDqay+ORb6Dz0BKLcwJjY3vU8MoM05A6o9FZ1NCt1QooggELvFXI1GoXNJvE9s7AY7he6m10TlOG03vT8RJXlw/344vrRNHUhHd8Pbn213KEarRDjUkJP72VCdL5CIuSCRy8JMOHymfbJALs8xaFSUsA2UXGu4sU9q/b1WC88uGTv1BvtYE/tyRO4RErvuoG3MzEZAffcuuXPqFmwntjZ3i22cJxTN5xyn8zktWFQHxucSbQUUQaJuLZE2YVuo0Slry2o9ywnaeiJ9vJh3BLnt9UJf7EAbpjZBrB2qJsVErtROBl3denOfE8cjMGEreixq4/y3qnU+L2KJmBgxYsSIESNGjAtGfJGKESNGjBgxYsS4YDyxWnvLLLFBLjV3loAR5wIP9gLEVm2IsDwFtSdu43QRrgmNVwWkOs/FgXxa2EKHfcnVZ3R4FWqJlE4itda0xhijBrGfZgTTlVodkEmbkFpKpV4caZ+ppGEWomh1py5SPSWtHx+vpHzi3CtlEZsn4TwJz6qwt4zjlxv6fdg1yLWSRlNR8iZg9rE64XK/ogom9afCSqasVpGGrsLqJgSTI0mhJwSr1Bb3t1w4FEsaU9Nv3b13ndrjvwrP++/EpgN/LqT93dHav0cxrLYTqVx14GUCQp/XINRaHwJLpX3SKmjZkkPNtKJQsT2hb21r2lMofcm0X94HJimEcwvf29xyC5EKxPHthvfrrU44l96R1+RrQgC/nDhkXy6FY03EuoGQPimmkkn9SbTTQi0xcAuHst8qzkWrEqQl1jXzbZQPTBbaTqgxCRp9sWLXEb7XEMf4Wg00ttI9oBaaFb+vp8chUaJ71em2CSo5sG+aeb+brYiXwznU6hBHV/x+LSFPWIgAvtUALT/zbWUIype5OkuHvytNv8bDO0HkTddtM7PN7fDb036gyrQPZcOwrdyW2nAYT2nZr2sBmjPdFAF0GfXnZI7to44gkw7MvD4cabTh2Cm7wRB1PYVuZ9/lvTEzyyDiP+u5/QWH/1ykInMkm0xk7mCnyTA/H2ttSojtO22n24p7eE79U6WKKeLWkmqHh6Gdul3fXwu0YHczJErt7Ttld2kv3JuDAxegs+5nVygzUsblslJS4dyrQlORWlX3dM77Kgvhs4qJDWKiX1gDTEXYz4SOWk1tYsK/CxF209Fc78lyykQBfxby3I8hAVD7k+J3KzIkuq37limkAlrrcjgMc5bKNwaQlGSSUKYJCudFRKRixIgRI0aMGDEuGE8MkRqPhjaeqjgRot+K1KZCPa1c3iCbqCafNFVEiUr3Itgj6qN16GiSyYrrWi+OKe4rtfEgNtSUaCIcVXnT1rRXRiEszUTEiDdmHkPRkgIJkTd9Vvo+34xMUkMhylNEiqnzan9A88E6VmuptOuUhnxyfKIqC3lbZzvpORFNUXEgkT1FmHi9Kp6msJApxCpipLC4LoJZms9VzjHQGwzE1A/RXlmlhbY4PXWxYbPYHyuIi2ARK63zxOF9qT82m6+LUilepzVDOAZWblNZ/aDtap2wmh+J6PIEBpYTSY3Ppuh/Tb+vQ/Q17ZMUVmpa/clpQEmyy/69IWrBcR9TSWGvAkHY3nBxMKvaNzTVGYjs5es3/XsQD58cuij28a3vmpnZrOfHaLcC2jXG8Ss1H0uDMUwypV7ZBs8lXzffq0pSQgqkYWHeJwiENAVhagHZpFB1Iegni0d2W/591ikrSf/n/DMTYW27G/oVzXLNzGaYT9TOZVkKK11FBFLU/cTC3PKpj/WtArmQ2nCwjlFBLG1kSqnfp/Ek3P/yUhBWjDHWsDMze/GFF83M7PadN8PvBGmp4horbRkTOc5F5preURA0b7S87ySFSbG3J4X3xz0XQG9sBSSuizp0iiAcow8/eOT9ahc1AVNhDjg/bYqw3REWv3dMma+1vO2YKJIB9VCrhTGQ0EzYhK3tHezLx9qkMK4sNhXovPYxPp/0twPW+MSx1EKAfX17wxEsPlfKkhSVY3yMxyK2xzFWEjXOSYYqEnBkW0aDYTzPxmoIXBgtK0uSYh9S/5E2Meo0QHZGUPrJlDYtPp9WcMtOTwI6ORj4nOC1Fn3HfD5URNjP54SiWadIqNLkJdYsrVYVOfZzOS8iIhUjRowYMWLEiHHBiC9SMWLEiBEjRowYF4wnRu3NTueWTwQ8rMOfR5yI0xpqPo0d2h0AFu2YCAtZw0nU3hQlqysyxc7uQSHCdnpGiWcMP1W6rw76pF53cSRFhCpUplePQqeEVt8rOtff1kSI6m7L4iNFt2n5LcWWJXUxZ02yc9zGeTVKsdF1V72A6PorTIB7UMnx+XGrKQ7AoLvU24lRF6E4hdpFHSa51hKE8hW5rqyoF6ciTgohN2Vb2G+j4SJBirYz8XYhVUl6Vr3ASKkt5b6Sbmw2/RqOATePBR6meFJ9nJzS9b7bhz8KHaa1/iG9uGrSrsuiT6hjPN3O/dxJBygt0jsLlEGv6eJd0ut9CIu1v7Dvam1C9n/1YBvCe2wq/jRV0DeX9p/236KNB0J3Dc7Cb6aPH4T/Tx2yZ8JEvvSbMuJcIP2PrMBcKDD2olxuaIp5YkMSVVjjjP1uKk7kS1Q+6LT9Xrdw30cDv9ekzDPxjKJgvJL5tiVqEVaqTvdmtUBj1UTMSr+d0jwcQ32UZqDRmrWWbMPVytyRsK6YzH8Z+t107H5X2ztByHx49KDY1kNf4Jx4R8p+bcBte8UJmjSjdMDZGM7SI+9/OeiRujjgk/reFVE6Re6cY2pVb/+jw++FzxKd/8K4n4nYvgoaTZNSfPyLVx89/caaAILEI7Th9rZ7VtF3Tft/QTNJY3MeVxH5yckR9uF9rA0fKaVlSV/dv/du2CDzXxc+Spd2fFy14It1cHBYbDtCDcUVd3Jw20ptcS7S6ymV1hNuang+F3Tjihcahd3+OwrKxwOnMed4/rWk1iC95bTWHR8BKktZLsN+WqDZJ5JsMplQMC/vDniOD099Pnn0OAj09XnagVSg0/F7zGe37k+rFpwXEZGKESNGjBgxYsS4YDwxRKpcq1pr6W+cREQWUpm5DFfcRER0KYSVmYgzqWdWcVwJv80EpaLYmajTefXidC8UICey+iHSoSK2KVb1ilzxe3qMwsW6QKTEVuEcETuFzwtBzigsVwE0d6P137ISanLlmhIaYgyh9OBU0tUh1NXU+A7dzhWRQmPnK/XXUFdPa21hRZImgrBgRVSRNOUSjsdDzAX9mcJZNlOkBSunhaYk08VaxIF0p+31HH0hcqerVHfAhTh5sZ7CXBHB/ISIiNxrCqVV7M5rpJjbzOwAAtxc0r+5G/aTLRF2c0WulhxczauL7wR173SluQQiosJSpumfnTlydIpUbNYhLOlqlQJ86X+sIVeVBIud9g7OU9oJh+0duot2DQLdtqTab2wGRIJC8cP7j4vPDg/uhN9JUsicbSKrVToQ5wtBX5es9Sh2BphvenNfpbaBLPNel+RYrOfVEKuH8Rw2FWJ/kaLf63jevbJvZmatujuQ2zli56efecbMzMo1RcnCv8uzdWd/zntLSeuvAC3IS97/KYZXB+6EY1ZQYrp4NwW5nS7DPRtD9DuGm7aZWb4IfUgdy1nXcSLoa2c7IDGLzPspe3Ga+Bi7Bjf2nojdR1MmeYTfXtpztOD5Z583M7M33/7nYtsQyQiX968X25iMoBYvBKI1rZ71TMuCHHJuJ4I1Lfs+mk3W9VS7hNCu2q9p59KX6+oP1oXNHdR/1XFK5//2RjjWios35rBbd31cfeTDHw7n1vJ7eHwcjjsc+LWyrp/axGQboa0rYpPAuZCVLczMev2AcM1QeaTb8WttN3Ce5sL2Hp4tDx440slnR3/o46/6HkYi7Bv7k2fXYkF7ElgjqLAdv+6f+fnyb60cyqlA24lIsM5xUzx3q6kivPa+ERGpGDFixIgRI0aMC0Z8kYoRI0aMGDFixLhgPDFqb3N3pyi2aWbW7we4s3/m8ODRNPxdTlVYCspIRKSEPlNx8abIuCzbWECSzq7lyjrtpgI3UlFK95BuUcEaaRal9gijqtiXIkZSe4LYWhVeNCpsLoTn4rFBl+flOZRdvuLAC2f3scO4FJInZTpWS+FVwP3Dobf/EJTF9rbTE2xXpZYeHwR35FpZfZTCOe9duuwnyPtU1W4XzpP+KOot5gp0b3/C7Sp2J82pDuS8Dk0KaJDGkXYawQ+FcHut5n2CLrrqRM7vqds4XXyVxh0DAl+heymeF1FyCXTXZLpejJmiR/WY4WXrtdIBX6klipyn4gF0ehyoFy0QOgRVsAnKYiptwwKhza4XeW2gT27uuNt5FRRYR+g+ik3zhcPoRweBjhj0XOy82Q6f78JNe++S0zOPjq6ZmVn/sVBLTDKQ/t+DG/ti5vdkgX61VLd5tHFFncVB5ZHSngvE3wBVrPeQc0hdvJBaaKeGJAU8/cxL4TxkmJJGroksobMR3KtbIjYnHbWoh3tSke/TFX3eFQoY/aOkHDivQ6QSrGxgo4Ni2wMkCFSl309AUVNEvb/jztqep6OO/XAAh++UmVkN8+imjn/8dks8kPoQ+0uOUeFUzzlUxfaXr4RzmQg9d/9hEBEfHDiN1O363MZoQuSstBzdyHuSPLCzE+4JpR3q7UYncPUs4qOoUhNvN1BrR0dOo/fh1VcXGpdSjpVi7WV4qlW9nRiPHoVrXSx8nn7zzdDubSnGzJ6wkOQJw/MuEwd++saNpy5L4G+GY992egaalxUbzIshT5YYV5n3Uwq1d3Z2ZRs8A0XYzr5dEUkJ5R2avEXZwnKBZ3hVMSAk8ci82kFb6POcvlAr/lh8JkoCEvtpplVB9GF9TkREKkaMGDFixIgR44LxxBApyzK7tOurqhZSl+/dvlNs6z1GrTFZfbQaeOuVN3gKTxV9aGJ1qKgT35Ip7NY6SBSg6xssEQb5WvF5RVIjqRg+z4Fc36oprCMitZJWDkHpbKpO6PidIB0ZVmmJoBTFOcvdpCh6JA6wza2w0mL9o0RcpJl+qg7LA4g4K2fe1qznptdFwfLe888V21i7T529j7H6LZ+zSmgkWKVJHSouDRK5sPeievq3tv4QyI6uHGeo4zgeq9v9qgOuurPTdVzRvx6E5bpCSeHiO9Q0dSKH8r3pBMiRCKC5iGJfG664s6PWnPSTbhfiTLW/wD2Zz13su6xRbO/bTiF8PT6RNPFmOIFhFs59Q4SYG1jVp9L/ulthzDZbvlpu8x6rTcQSLu5l7eNAM0cuwB2jf/azcE9q7avFZ60WUrMnl4ptlQprTUpSgIVVel9S7SdAHaYTaf8Z7SzWBdBsTxWVtoD+qDi1WgtfaNUdkWtCeLu/7+e5iZX44aGnpE/OsRhJkSCSiO0KQJoCOVULjwToX2VLaqNBFD6bOvqRsa6jSVLMHGJcQQ42MSe8+b3vFtuOT8J+WLEguyx2AUSM547S5Eu448vYWQL92dT1P0S8zaYjB/fuhvHOOohmXju1QKTEnb+7Gfrk0yKYn2CsHZ840kbbFU0UKqONNZX96CBc60zG+MFB+HtvL6Bfijb0++F8dV4Z4LpVWM4xeyKC7eU8tEVD7B9OUJNRk2xYIYEVA7QSA+epicxhX/va18zM7OWXXi62TZg8M1+3MljmMv9hvtc6tby0etURrk4b8zTsPzKp/8h6gUndW6pSCfdwc9P3yxqDq3ZCvFZvE8Ke45H3pxGed5z/O2IrwWuYyZxApCmV/sfn5CrShRq3WhMR7a8VCFZ8lM6JiEjFiBEjRowYMWJcMOKLVIwYMWLEiBEjxgXjiVF7k5nZfO5wWbMeYEQVQM/zACMPBDKmO28qnkldCC/b4k7agkC2fA5VV3jGqOoMkQvESwfslhTepGA0EQ6ALMuKKzd9oYQqe68ofSrC6sUi0Gw1gZ2Hw0AFTFQcCfhytlCHDIi4VSiP62jK/gg3L2YQogvEWYYAf0OEoCNAqwrZ948CjaLOspVyDecmyloWfE5829ZOEK1rwckJ6K5OK9BDiTh/9OB3VG04PUgn3JkWCAWNN1+BZ0FfCrTbhyh5MnYIOO2y4CXpsXWxv3q8lAG3K9K7xG/6IkqtgTZdSJuc4D4OBbKmy3sL9JEWHu3B70uhcF6DUoZ9tKcKVgcQrB6K23gfBUx7R05B0FOL0HpdHLO73dDuWrAzx9qrJEWzS/QME8qKwt5sKL5MGQppL73fz/qBjjk7CP1q2BN4HnR3ljrFsEzC+ZYqQg9DKJ+d+XXNl4FGWAjcT5HxwYnTLZdeCRQdBet1cZiegoqbzpwC72wGKqxUlmKsLEYr9+T0JNAxSuMysWAgRXBnGIMDoYUpfKd4PSmLn00ZnlEydecQvmfiBZTQPV/6aaWBAtGn7lR+7074ezzzLz5+DC8vGMgNJAGCXmnVw0fFtpOj0NYjmafmZ2Hb7X/+VrFtE6L8gXhgcciWU5dlcB4lZX0q/kCb8KfqdPz7N24EL67Fm0KZgwKrrCQUce72vsMi6EOZi5ncQd+jpy5fKz47PAptc3ri44pzx2Dg/Y+U3nDg93UTfefg0EXxJ29BFrHnx7j53E1cd6D9Dg/dW419TSUrpODf+sFbfq2gNjuSADGfsE3EKw701VIehs12aGNNiuCzs1sUDfe2boNu1nmK858+42ZNfubzCT3A8pKPU47Bjjx3a/RUxHyaibSG1F5VnnWkdlW+w4LTep4J+lpNxO7nsXjLc94VNCIiFSNGjBgxYsSIccF4YohUmlVtsZR0SbwFdptbxbbFFKuvpQs2KxbedLe3XezJ1OnNDUekWBNMURqKF4lSTEXETtsBdQImItEUJ+zZfF1sTfH2WGoCunjc37S50iFapTXnFuekfLJi2FQsFCZI10/yta/ZSNJV6xAP6ps267h1kRqq1gx58ZbuO97ZCm1cveqrmlOIl999951iW4YVxL2HvtJ64dlQCyoRm4ounHpLYmfxzruhntQZVni6WhiNQ1tXGt4mYyBY04m3a69HhGt9KbFqSRHaRJFDChopRC7J+brFgIgopT8V32Naraz0auXQZiqKZl03vcfsJ6zrV84U1Vlf6dHqQZHTElbYar9A5PLszIWqFPsP+lKnCqv+0t37Zmb28ksf8AvDCl77VRko7bEgXRTWX7lypdg2X8BWou9p2hudgEgmsko8HoeV+z0IVi9f83RpriobDbH/wDnlqSNnRCTLqdYk5HhylITt2BIH6lMiB0BdFRHsYmXeajkiyrkjERd3Jpso+sz7NJur2L6GY4h4m1Yok3MEwEDV88yvy0qcw3QNTKsD2cb6hCsTRdh2Ksjd3du3zMzswUO3pOifIP0elgjHksL/7jsYr1IxgONP0T+K2I8fuwP3tB+u69Ghi8K7nfC9ckXQ1GGYl3Yuh/lHEewTWJJovbwa0Ilr1x3VYV27dsvvdR3tqnMS79lTW1vy23CMR0Dmdjbd/oXzjtqK0Dxd0afpBLVOpVIAUfSxINxElqtSY5PPqe2t8FxTwfgQiRrDoc/dbSB92v+qlfBsSSWtn+M0l/mE3TMVhGsTqJPWc2Xy0hGSJ+pidcJ7/eCB32vOGSoYN8xTXbFTYZ/NTRJ6UIuzIwL0jAhjE7YmgvSzhp+OtVYj/HalTiqum6i+mVfo2BDxeq0e2l/7XelHWJtHRCpGjBgxYsSIEeOCEV+kYsSIESNGjBgxLhhPzkeqNFspqJvPAgRXFcfgnc3wdykVZ99FgPj2xG13uwt/JHHMzgGHajHCFNA/gc1E9drnBIXHKg4mPFoRUSrFi7UVaDXAg+f6eFDgJuI4+tgonEhHdTUxT3A9ZYGMKSxXCtAAs1/e3y820TPpDL4kG5su5psDblYq6Pq1p8J5yrXuXQrtviE0KqmCW3ddxEr4OJPzJGT7SJyqWfA3By2WlfxYORR+t4RGLLxdxEfmvOSBskDlxTZc/2jkdBOpNcLpR8dOcTQAX69QqywaLcLiOqD1dkPoJgjaj49EWIvzbAndQOp5uVyH3d97fWYCzwvsTgpQXeHpcnzjxtPFtu3tME4eP3RqZQYXY3qwnfacRh+N4CMl95AC4Ik4JvO61AG/8NGS7y3m8Hariy8T2uzNdwIt8PSL/7H4rNImZSGUXUbPMKfFpyMULU783EsoVq4UKMdpRWikCUTe9AzbEEfsFDSaUqbddmjDriRlsE2OD53uothe2eYaqGWtwEC6YWPTj0t6dzKEY35bxObGfi2TwnkFigtKb32tPJWx8a3v/JOZmZ3JvEPxdGMWxuJ86ZTVcBbaqfnQx+nlS2GO6W46LdtqISlA3LZv3wvzw/fedlH0f/hgC5fg17gBUTZ9x2pCI927F3wGdQzv7wf39A2hjBIkuYykaHgPNK7ODR/96EfNbNWBnmNrjPv61ltvF5814aPUbPj9z9Iw7jT/ZwCa70xc/Onp1umcN/79BDgH8zymUqB3iTlRXcwZlU2/rlYt0NFt6acJEjSGUjQ4g9i8XvPxRI9EpRunNXFIt1XJzBB9ZywSAM71mtC0sxOoylbHz2kDflPf+u//1feNLqvzbrUUxkSD93gmXlB4dmhiQYZxNTnHM2oloasX+tFMyxsv6QAAIABJREFUiltTyK8z8VgSic6LiEjFiBEjRowYMWJcMJ4YInX7zm3b3RJ32MJh1d+CKZirNfxNs2XhTbvTdAFoHW+QihJQHFcWAfAUyBLfTMslf6teonaUomSsp7Zc+vEpIlWxHS0RUnmD95pokqYNUTpr4ukbb4GqyDXMUItQkYYcLsYKv/AXW931VW2lvG6/QOsIRcvmSGHXlQ5rDc2k1t0AtRC1/lUlDefyzDWvk9bHm3635StH3p9Rfyi/DW1WB+qwXHGHx8q4KUgPRLlLSaHPUGNMbQq4OlJRKms9lSV1nq2YIa241ZK6ckBpTuYutq01wz40rXcMm4qZ2CqwPbX+WqmEVbrcuwnuZwmoR//UhcAUNnMVbGY2RD09TRToQfhbEZsCwpht+S1XaVrrjPtZ0HW6Jv0FK+FU6lqxy6SCCFKoPxFLCo4tFe+zjVNJ50+BTr38wY+F3zUcJa2gTzRkBUu0ZCTi7AWXsHJfF0jdnwkixjqGOnZZR43zTpr6vZnNx9i2nrCh9Q/5i7lsMyRWVHK/ftqP5CIAp8i9K9YttBZZApFOBMGqNOls79vyhJYUfu+KzxSlwplefcorELz20f/DzMz+6Z/+3k8d6BgR8flcxhrapy2p6Zf2gxu99mvOZ2WZz4liv/TCK74/urYn2u7h+t99NyBXisi34ai/u+Mu8rwDWg6NyKKKjZtIu683fIwT9f7Od75dbNuFK/0GkhJmNXHRxxw6Ehd9JiVdvep1BYmOKHJeQl695hMxQWNHalcyKYLWJCv1QomgC0p6BvRH57q09MMTUDJ57LMmXa22brtz+6EzDFPUsdzdDW3TkHNivx/2fF4/eBzQ4Wdv3iy2XdoObEK6kqgxX7v+Xp+CekeBpikabYhKAPLwbEMcrs//WWGX4DBhusSYEauPDPPTgwf3/Lfo72qxUy1Lwsc5ERGpGDFixIgRI0aMC0Z8kYoRI0aMGDFixLhgPDFq7+GDY5sNHOPM6hCTSfHENiiduoi4d7sBApyLP8xisQ63s5Bxte6/paCYdINC9oRTtXgl+bmWCPEKXyBRJ5YgXlWqjih3tSy0yDz8TapsMXHYccCCl+qYDQGiCuEoTq2KAJxUxf5lh5YpFDyWIsBnRwFupbfKUgR7HThrd0WATmj54UMXh1MAeSL7JaRfqymNFa718SN35WUD5dJ2pEUJ46o7+Xt+Zmbu+6PO8qQqle4ipJuJLxPpBi34aQ060INGkgKx9BvRflIqxKFyo3LcT6EW6e2iHlDT6RjXqN5G+Azn1BBvsSxdp8dYBFRpNJ6nHouUEYXoZk7BKSxPOpBO2FN10Ue/U3raXbz9Pm1uBbpF7xPvo/piLXMmavjx661AwexeDaL4ilx/rTh3pcfD9Y+mLuz281QaI5zNyYkLa+eg1o4loYD9iFSMJluQUqlLv+Y9UWplhnF0Ir9t74TraghlUiG1KRIAFlInjWfmVAm9yDK5LvJcee59bQFRdCLFiI33TChAekrRYd3M7D/89H8KHyU+dh7BZb5eDfdV6SHONdvbLiznGFNalGLjXETUGc5p/5InCnEAKAVDCorFk6cyT/J+aQIQkxzqQkt7oohLEO7eD15p14S+P+uHfrRzyX2kmPjB+SKXsc6kBBVbs/8dibdahja+JnIHJj5osgmlFDruOceyrfX7vBc6/5Ke03mC428p/YT3oiHUNqlfnXfpo8Q5zMzs0ePQju/eeiech9CIW6BsHz1yt3smMm3viAcXKzvcd78pPjsakmS2rIb2PHzo++Nz7+BReBZpZRPOe/pMoLcjqVAz97RqyJzIe3d6LAWvi+Q2789ZeT1pTCMiUjFixIgRI0aMGBeMJ2d/sCyv1CarzMLKse8LM3uEFeS1q+5Yu18N4jytP5RQ2CjC6pT1qmrrq2+uzHRVz7f5zaa/hbP+1nlu5yNBP+ZTrohFAI5zn878TX+IOlUTIBNLWQXwl6msFgvBuCAiFQgmtwQ5SkrrzsoU0Y5kRdaByLgMFGgpd/8SbAXu3BUnYgh6z0599c+3/005Puvz3b59p9i2BDozFfSlipXQWFCPHPduXqz+fAVLh+femaMKRFM0/b8LV9rRSJyFcW8nWtcMx61UvY1ZT/AUlhBEXMz8fmm6bLPcxO+873Llqu1P5+9U0ByeS0lWsw+B2LE92y3vr/1+OCcVrCYQTJbUsR3Xs2KTgc+JDJi5PYem8hbnglX3VETcvH5F9SjeFfChQL80Tf0hVv9tSRRYLmEJIohkrRmuu9II55QJgnOG/babvt6bjlBrUly0uZoey3iewvm4P5TUfaCeS0EOOe6Xy3DcqoijT0/XXbQL1E/anzU5NQGB6EtfnN2r1XVnfYqih9LHWQut3GVxMrUEAYKY+3WlsEJYzGVb2VfdxW9pgC7bvvVP3zCz1fbstoNQnn18c8PnRCIMilIRHVf0owaEV8czkbaFIOwp2l/rqZ6iFh8ZBEX/aDtDKwEzswHnaTnW8VFAHSuZ38/d3TDHHZ86mtMfhvGhbULkqLhfAkZwnOo9ZJ9Q9JdjRpFr2q9UBJFst/kbSUDBs4UI/1LGy3AW2klZCvb/uWwjOq5VOZjW3x9oAhBrjPoxRvi8KkhsFwkfR8ehj/XE2X6Ie7GQOfn+/VDlQqt9vPpKqJowGvmc1EfyUqvjyWNFO2n9O4yxh4/Cfh888CoaRJ9UsN7B/k7l2bW9FfrudOrPXd6fjU2vytA4JwFikUREKkaMGDFixIgR418lnhgiVV+4kZ2ZoyTTXFMYw78lOc1FAk7zVPhorFh2t/xNvzC9EykLVw58W1denqvOstZa02U3zwlv/Zr+PyrqdPl5EulQM0UiYFwRK89OPnwiiMAEteZ0pVVuZGu/JTpzKiutQksk11PhKgkrHEXwuArqC4LBGmbKvfdQ4VyPb3hbn2n1d9o5yKt6H8Ztuppd4r4vptBvCCJEBCuT2nBcTRAtMTPbQa1Fq0mqfYGieAfowMxN0Zzjk7Ca4gq3WhGNGNAUrc00wgprIEjDECu4nV3XjYzRdrr65OpMHR4q0ND10J+1NhUXibksidkmzbpy/2LEinCkRRAB1p+TbfybKNVG16+fyGF7pYYhtIRSp5L3WDWKrCN5cODag1brKXxf0BwgsNQNVQQR+u73vmdmZh945eViG+tpKZrLepY9WWmPiUTm63o81ZLxXNifWaPNzOzGjWfCZ6LH4Jzw6LHrN3ag0dmUem2sBaa6rcEgtLEaF165FtD2uYyn8VkYuw0gQYloxCi+XAjSmpQwn2S+qn+/OJJzT0uh7dR2hufOe6jXeuVqWLmrTQgRnH7f+wTvUyoTwAD9tN/3ubsN9CtV02Wizuh3ir5w7qycY7g7FFSLz5bGtiOiN5951szMvvPPbxTbCh2k6GtoMDybhvPcV1NjmKrqnPgIuh1Nyec1JIpI45zKMk9S/6TPCSIi1OMqgloDSqY1BIlIKfpCPVJP5imiyQOZY7rdDvbh50QEXpmIDGjO3nbQ4VYzR47v3wvo82LpDdDGPJIKIvj228HYdLbw+bxWDtdx977bD1Bfpfd4AANWPjtefPElPzfM9aqHsqImpm85rz9xTpyXRPOMMa56zXrN2/u8iIhUjBgxYsSIESPGBSO+SMWIESNGjBgxYlwwnhi1162XbCEi1noXQuSBiHhRV0pr2C1BQY0kSz4rBwhyd9OhdQrQ6FhuZjaZLLGNNYzEVgAQ7EjogUUh4nPYky7jmmpPkanSWIR+Nf2b6cGEIjc7TqNUAUtORJxHWHYi4mAKlvsi9iMEz1piZi7AzkS8ToiYQsEzcdHmNoWsSfsMVZyMz+dSWIrCv+lEaCRAxZnYP7DNlG5ygSbciQV2JSq7KXXIhqDMOm2nMUhLKS3KOokHj52qGaEm27ZQMC045Jfgtqv2B0VqrEDcXHuUhO6h7cRA+g77rMLTrM+m7u0zUJWs+fbo0KkwUlBKhZKe0jR9pvPqvWPb9YSWJN2odC9/w/ugomNej15DHWLwiVDb7JNaG4sOyI/uuXXGnE7dU60JF860Xl+nTNqtDs7DqQj2nbHQOKTMRzJ2aPuh1BLpez0GKT0mClSkrh/PSVPDT0DBDgY+dth2TaFbSKOoJUgfv1mhpXA9o77fz50t9PcSv+fHz0HzJcoPwz19KfX3Svx4XZ1g47H3U8oSTkQWsIG5o4k20cSS8yxBKD1QSxbOrZqAQep/c+MZ2Ra+Nxj6OXXa3dVtVXGsR//UMbEH6k2TUiheT0Uq8Ajz1KNDr8nIPvH0FRcb37z5vJmZ3bl7B9fnbb2FuWNlTIBmVxH3Kawb1GqCjvHaT4qEJ7mfpJs5/tSJf4wxpjKKMZJsMrnWdM6/da5Bn5Rn0qO7oU1aLZn38MzUufDddwItxzlW3dY7W6F/LMzbhC72LamrmaahnxxKrVUOreeec7d7UtU6F5XPwr6vXAlU+Oqzm3IDeXYktOSRdwfcR3Vx3wRlOZbkISbcDCY+x+QyBs+LiEjFiBEjRowYMWJcMJ4YIrVxZcvSlh8+q9BUUeuAhbfAmYi+KYCVl89CWKgiWqIfcxHF8i2VNgiZVrBmGry8mY6AuqSyrOMKVlcpRB905UpDTH375d/8XklXddhdKoL1FuqkVaVe4BLCTl1pVSBAPDxwS4inbwRhpYriT/qsPh5W+lxx6fU3Jf2eSr2h2ApsbnZx/VKnD+LURsPfy3nYWs1XKdvbYTWnyBFXuBSvqmD+4cOwWmrUXdi6BzO/FZQMKI22fxnpslrpncaF9+77iogCRQqltYYWgYttSavNgESNBX3pEx2S1T/7iRrSLQvhs4id2wnOPXToVBC8HmpX9aVaewdoQVvEvtRua6o9j9+RtOJh0XdXfBLMzMeOCrGZVq6oTg0p1LOxIgjhXBSRI+pTFasJpjrXGj/cJPfoyNEC1i67c8ctOWhPoaaaFMXelf5Mw0K9VKIYmdSuS4gwohGbDUcLmNgwXzGLDPf98mUXILMmpmjoCyRG244o3v6+G+eWIHKu1TVNPbRJTjQjX19p68FoJ6Dor3cxRa7CP/t7Xqfur/8c9dRkjt27dGnlnKoyh9E4UlPtKaheLDStHHYmalMCZKtR9zZmooYmKswwn1BkX5G5rgf0syrGzXfRPyaCUlwFwtQUO5t33w61+555+kaxjdYhmXk/pQD56afC90qJ2l+Ef6cTn/9SIIfzqaOKlXJop+0dR/PyhIyECNCHrOco24Cs8rmiVivpOYawtDDRpBM1zGXQEqcvtU7JLOQjnXcCctqVuaPTpcFsE9eyXi+yKVYn7Cdqa1FipxTjWFrnZKkY11ZDew+PXIC+jfqHfSQCqEkr6+muMgJAzv3ypY6snjsNVtetFjZr/i6itjDnRUSkYsSIESNGjBgxLhjxRSpGjBgxYsSIEeOC8eTE5k9trgihxxDCLVKH7Cp07JZ6URQRZ+JjUQF8rmLXaUEZ+DEL8ShEr8dH7mcyoehX9kFIW91hiZmzNpeZC4BNxJ6E9lUASB+LQqi49JNjDaNd8SKaTWYr523mPjsqjtvbCzSDOuu+84MgDhyoiHUv0Ew9uPlq2yxzUEzi7ZXhGpOyekahTmEmdCcuUSkQCiQ7XW871kJSnWxRJwvfLws90QLNmCVOz40Axb7z7rvFNtJXZYHMK+0AMzea4i0CaL001DqNoT89BKWUyrntXgr3Yl/oOYo8BwOn2+i70mp7+5Oy8b5hNoA/0FVx6ifdOB6H73XkHuYLeGuJF1IN/Un7xAiUUUNrwmXrnkkJ6BalOwvxMNZUqbiokz05lDpUw3Fv5bzD9VwN16c+TqOw34FQgDM4X2+YJw+U6K2F0+z1hMbAuTw+cbpvOQxj4qH4Ux0dh8/f/v73i22sHqAUB2uMqdiWNBITRkYjpx3o7KyUFamqhvjK3DoO9Fha8f6XjknZ+X1i11IH8DnOr9mV5IlpaLNOim1Cey3ZQWWcJDi95cwF8KVKoNFXROkQzM4HnjxBuq1S8zahR98MVJD2lzHusdJTdUgQyiIs72AszJdOt02RIdQUGrPe4JzsNAq9v5b4njrLk5ZLZf49QRUBdTHnJPOuVFvYQfUGddvegdhYveLefvOdcG7oLyr2pus25y0zs9GYPnKexHIGCqrZ9GslfaSiaF7bSLydSHNyjJ8cu9yByRbaJqTWNImnoADFH4yJT7u7LlWgH5XSt0VSkHhbkRZMbL2yBY+fLP2eNFBPsyY+WsMBPPjm3icfHQYPqqNDp/FIgX/3je8W255+9jkzM9vZpDzE72GlcIz3a6Cw/NFjl7s8xpyxteXn/t++8f+Zmdn+vtPdXQjl9XtpIvUuz4mISMWIESNGjBgxYlwwnhgilZWqNhv7SqtCIdpC0A+syOuJiFOx6liI2JtCWa2rxrpCiiYN8EY8BCKj4jy+zDclDZSpk5pqe17MsDpXASSBgMVcRYnh2iiobosQkivD+1JDaBtv33p8Cg8p0jPzum4P5bcUo1abfk50e+b5zqWGUwoHZrVfYJp+mjuqMcNKQJ3luZpZSXXGqmoqYv/hOQ7wXDnxMxWi81rVVoErsZ1LLvblvV5Iumwf9zYt+4qMwt+0KjUR4Wj7FNJqD8V+gBYDiYgTmSasiCQX/V1BFZjIMJU0ZdokaFovBZoZUsfr0id2d+k67v36MWpM6ja6IysiVKQzC5rF9Gt19M+BiNBhej7z/jrDZwI+2m0Ie0/FAZ9CeUV/tpDCrskWt47DqvPyZRdbM3Wf44VosZnbBQx7vt8zpK7fu+9Iww9uBfTVzkGfVZR9XrUDCpkbcFhuijvyYBDu/+mZCMHRn45PvP8T2lULgbRItV6vHjAeOup2ClR8Syw5Ds6Qup+i/qOgmkmKfi2C3eFx+F5WkaSALdz/TK1jQtuNZo5+vPz8i2Zm9i1x+74MhJv3ROe1NEWijozhOj4numTmiOBY+iRFzoPhet/V8cQps8G2E1S1DISlLOOaY+hM6u8RWb8kruT1evjNSNq/QIcEuXvttY+amdffbLUdfTwEqqFO5EQsj469T1w5xxKF825DnklEkSpiHUGxd4Hwy/VPpiqfDsE5VPfLbctc587QxmrJQysUdYXnPRlLkhGTMIhEKkqZsq7p2McuKwRUJFFqughtcSYIN5HF077PJxuo6/fqq68W2+qYz7LCVkiSLeasjehtyHbX5+/WNtzWBSUjm6N2CjMI2b//vbeKbVqf9byIiFSMGDFixIgRI8YFI75IxYgRI0aMGDFiXDCeGLV3+PDAUvHiILQ5X4o47SgIAJOOC7Cr3QDxLYUCojhPhdKEz5cLh2wpbh8CWlYRYUbIWkSchTu5FtldsvCh+J7MKA50aJHQqgoLHz0KIk8KVtviuzHsBSiyWhbPljo9jnwfdJZWyPIEUKm6jdOV9vDUYWxCxQu0F8WXZmZnKN6rECYLmdYFxl1aOG5dYORFUaDY247nTBrVzN1wVYDP+0NYWIWgZdASw4nD422IWN0TxCmD4dgFo4RsVexNF2fTIrQ45wU8a/b3vU3GhRO7tyvpRhVxn3evK6CR2uLLxd+yKKqZWb1GV3ruTwoKL0jB+n7pGHz3noszDZ4uWgyYl90QX6SchTyr4otjQTRLuq8jlPEUnkntlvfr3UtBqPr22+8U20hpvf2OQ+GP64EqXE5V7ByurXfm9zMHtUd/pnmidHOC73sfPjsKHmBzuScZoPp6x6+V970sYtsahfwyJ7DLFkWuZb8UhT985EV7KbbVQsKTorisJFtgzCwP/XoodlW6k7S0VmCgb9tiGWhc9ZujL1dJqhi8/W4Qu6v78rXrYYxfeur5YtuUlNbcx1gDY/Jnfvpjco2hUQZIGJhOvP/VILLX4taMVLyoZpiftjZd2PzMM6HvLoVbPT4IdOOKoDujL184ro6he5AvKLVIaUMm83Qdv6ETtpnZrR/8ANcgPkbdQKnW9l3SQTqc/lHzhYjTkXhyLDReF1TUaLw+17LChJ7z4wNPnuCQzWSe4vOGc8JQ6EEXVq8XbZ4JZb8FMby6zVMOoM+zcVGVwJ9nJ7NwbUrpcm6bTMI1KrXJ/lKWpKSCKhz790jz6v1soX26z9wothWVH4Ru7WNM9EG36rOeEoBtwYXoc6b35P79cB+fueHHeup6+LsqfeLunSAb0ISCcvn9X5UiIhUjRowYMWLEiHHBeGKI1PGtB5aKY2wFSEwiabiDGVxsZ/5GvjEPSISKeEdABOay0mTdOV2ll5GeTCGu1gsiwqN19ehoPZMV2XwB9Eve/ot9iHibKFlP3KYp5KZ48bSnTtDhPPfERZuCOU1r7UF4qysyCv/G8vadYRU7FUF9BUhMDxYCiTih5znruvmqogpUQVODed16fK6cZjMV74d7kZuvSPYvB2RREYk6nM95reo2TwFqMhB3ZIiip4L+DEfht1rDiufXH7gAlQLkhazIGljhV4ASTKfS1ljpqLA+waq7IStoIoupIF1sk5WVGxIlMnF7f/fWrXCeaOOdHV0FhXNTd+ReL3zvyhUX0VIgr3YiHB/lmYiCcc6KHI6G4Tz7sHO4fHVXPuPv/Phj9Ov9nZ8qtrHF7j+8X2xj+vepoEkUhT547N+roJ+yssFcVqH34UC/J07cTaxgF+Ks34SwfSGoTgr7h6euP1VsY3KLrmaHEEXP8O987veQp3Jy6i7q40H4niJSfViMqP0IEZmFODCnuD93E79+WowMpdbcvdtB0L+JdHq2m5kLZYdif0JH76Uk4NAmpNnwPnF8EhDxjiLnEAMrmsR+lJXCXDtKfVzzCNOpi5PLuIdVQT9LSbgnw7GPP1Ze0DExAtKgSR512E504N7/5ru3/FpZB05qbV6+FFzMT6X+KMq62UySMoi2Hx76/WziGNlME2BC36GbQmnh4/UAaJLO/8dIgEjkWfNP//iP4VrEfoV1F7e3fY7nfVeE++Gj0E5Mjrl0ycfk5gbHot9rVragm7+Z2Zvff3Ptezdv3sS5iyUFUPeyiP1LOBdlc4hAHh4FdFafCQleI7K6tCFQ77okb/TBLNQ1UQAu9yNxW+fYnonFAWsSPrgXxs7Dh95f6LI+kiSGZ58JlT2uP+2I5D3UFbx/xytblGthPDUloYDPiWtXvf6i9tnzIiJSMWLEiBEjRowYF4z4IhUjRowYMWLEiHHBSPJ8xfr2x3PQJLEPf+RZW4iwnCRjSTV0EP1d33N4/konwG252DpsbwSodGfTaRF6atQb6lSMIpDDHy4Y1iKvxPZ74nHB5lIaj0I0peAUPmUQxia1oscn7VIR0RudnVXoRi8adSWniFoLHs9RSHUpQuUy4FbSPipYLwHan4i3F6klFSeSUlMvKBb5vH/fKYtLu8FHpVIVqrBwmxcPJtARhMVXCnriWKcnTg9swm12og7sGQW43p4ULO7suD8PPa3SxBuPflf0UToVyJq+ZJpEcADBsBaDpgPwjtCyvMcqou3R20T6yRk8gI6PAy1x/bpD0c8/H+DpgdA+dFSvCDxO2PvO7dvFNorx63Wnm9yrR8S+h4EOOAA98fLLN4vPsveIXs3MeqDs1EeGPlsKxXM8JZk6K4dtJ8d+P1kYl079Wgz1wYPQ1kNxfaY/z1SLsmKeUFH0/XuBHutIUsIekiv6PaElSIuDHh6NvP+TAqQnkplTGnr4x4eB7tDxT88gJhOYmV2B91lJBPWFs3jV+8kSbuCzQmzt10Bn50Qo8DZE9kpjpmh39cUqxvhQKkDgGIlJEWKMHYrcS0IZd1G8dq5UB76vnkmUCMyFlmS/U1qe/kS3bjl9x6LaO6CxZnIs0m7HZ07j0fdIx9q7oAN1PPGZcHTk1N4lFEE/PHK65+wk9PEW+g4L5pqZfeO/fQOXrP5s4TzV2+3ZZ4IT98FjF5Yvlpi7hUZttSBUlzHOOZ7Xo+OvEJnLY5vJCSuVQsb0TPSx00QCUlYWYzjse2tTfMwO1vszfbs4rvtS2eGpa8+Ymdnf/9e/K7a9+NLLZmb21ptvFtsuoxi2Pk/5DFrKmKB/lxamb3Aew2XXpLJAG7TcnlCgfCZ897vf8fPE+FhK240w7nXe4dytzu5JKbH/61P/t/2w16WISMWIESNGjBgxYlwwnpjYfDpd2FxejA0iyoa8ffPlT9Efikj3rrg7MmuMaVor6zmVJdV7yrpeeNOuSx0kvun29W0Zx60IIkQnWK31Q2G5proOIFRWhOvRIxfIma2uNLiqOhV33gbetGfL9ZpH6uLNum6JvFVTeL5Y+gq71gwrp041rCrHE1+tMHW2VvN3azp774sTNVO3V9x5kSa+lPMk+lStKSIRVgnTqdQaQ4p/BvFuKpBkks/wHbXJCJ8fnfiK9Nq16/hMHHuRbLBY+PXToF1FoWx3IoipFNvb3Az3TtEfImYHUustRUq8tgmRi0wQmVIa7omm5O7ubeKcQjv0ei5sp/2COjHzPKtiU0FxrortiRjN5+oUD2GreVCgSkFr40fYWhAdffjA7ReevvF0+F4mDtzo23W5J0RO220fp/Um/6Zjt6dc7+8tcb6+0nzwMAhG90QIakA1T5c+di4BRajVvf1p3aAJKAmQ1a3NMHaXS/+M31Oh6Rhp4pOpWl2Ea9zY8LF+chrufy5z19lZaGut/8ikBUUpaZPBsdYSm5QNON9fvebXX62Gzydyr0tEmASR5ip9Kfeki3POVxJlME/i/4nC36w1Kog0z1dT8inG1tV/H3ObupJ//81QH/GKzDFztPEiZ3KC20987GM/bWZmtUNvw1tAYnWeoKCbc5iZJ9T0h46mHLwRhN0q1N+7FM7lCKL0plQbePHFF8zM0Sozsze+E67h6rUbxbZ/gNi8If3vBbjIqyXEo8ehP48FJScC+eZbAc3RMclarIqq0brgQx/6SLHt7HQdYeWtOJO58+mnA0pDFMrMrQ7UYqS7Gc7p4BEAE3lRAAANxklEQVTqGkof6uG+0nLHzOwBKiB8/5//udhG24dNEdvTDV/n/aeeDdeodj4V9N0JUOemJDYUtRal/3Feu3LZxwmR/S2pE8gxrnVSOT9LQY8oNo8RI0aMGDFixPjXivgiFSNGjBgxYsSIccF4YmLzFz9603KhnUjtlZR3gEPNzf0bxZYXXgiFDJ/edREh3YvrAqMS5tOijYRA6fujUDjpPoWxWQRRPUNYUFIFy4QKT04dRm5BAKpC8SEomhQiTvWOIVWjLuYUe6pjNoW9CjVSvFqSc6IAuSTFHVkYlZTRndtOzzz73LM4llwr6KmG+G2lOFZVBOiEYFUAXhQaLgktC1pAnZ1HBY2QYP8iTsd9PREn8D2IQxVoLYpwJr618CWa+fEb8A8byP5IFbO/6PXTRV6FlRRgqo8WnYeV7mVx7eQcYftMnKVr6GMFnC4Uyyb6VbvtlPFiSUGrUFBJuP4HDxyepyu6UoCP4NBdrzssfnwcKIIuRPzPPXO9+IyO4Uo70QFdnZg5aFUUTKYkF1829u2q3H9S6TUI+kcD9WyDm/JI+hXajg7vZi5yPj11yqIGbx2l8dqg2fNcqeVwoqTn5nKt/Gsmrs/VcjjPbSkyzLlLmHqb4dxzHbtIHlFqmXNCIjwC+30HjtnqT0V+RvsVk1IqQhk+uhfE1jvbTot24eKddf3cS5PQ/uoZlOM+JizuKufLpACdppl4oj4+dMDOhAJihsx8ZT4Lx1BaZgRZBAt5n5y5PxLH30KKa08hWL523ftuH5SeioiPjsK2my88W2z79rf+u5mZye7spZdexMHwj1BMLbhyn4i33MlpON+nnr5RbLtzOxTSziXnaIykhRtPPePXk4e+VVlxGw/bDpEA8uD+A/l+OKlLl9xbjdSvejvxcy0CT5qzJm7/D5AgpM+OOioZnMl4ytE/SIX3paDxjafCdScydy/wbFW3+SESmVIRxV8FRZ9L/+PUcvv2O3L8cA8oo9Ex0erA70zE/qxAsOJ3lfCYV4ttx7hG9ZTkmfwATvhmZjduPGU/9/P/ZxSbx4gRI0aMGDFi/K+OJyY2XyRzyyQ1nqnrKnocDsPr/O6OCxGfvRSQqEbX30iZkqnpmnxzV6EuV8IU3WqqexOCvo4Ixpn+OJa3bwrQ61Iv6BDCNk01pZB9InXiKoUD+RDn6ysdLtK0NlwPK7GavC3T+VpFlGOs+s8k/bgJd1a9HiIrdMzdFNHjHKu6E1mFUDCub+FliGMH4qzMVfJUaifWkPZ9cOSi7DJRR1nh0pIiA4JQrzhawbaYik1D4Xor/YRp6lonsUDsBCYYoX1a4mI7ACJCVIPO0Waedq/oH9FJbX+uJrWtT4/CvdNkgzkQmVz6KYXs7FdDSc2nE7HWvJrOwvWMxaaC+Jwip7xsXemz/paAtLaBc25jVbdQx37ODoneL1hYyNGLVV1jvV5ZRYTS1MyOZZVMewB2iWrV91wxCEwHjkjswOX88JG78lOw3ZJVKu9dTdqumB9kUck+ztV/re7fp1BV5xXWJqP41sysdxbu2UzQz+kC40OgjiUQ+DTzFfnOVhiDusImcsx5TZGBzc2AxGkSwxEcw49FlE3riGtXnyu21bsBnVoIEj9fAmHou3i5hbmrmJ+kvXhOWpuMaf81uYYSUuwHA5kTafEilgxEERdLh26+9+Z3zczs6Wdu4ny9Dbe2wvUrSnt0HMbwZOpI7xnqBN6QumpPPxv2dxtokZnZiy+HNP2ZzF0Hj0N79jEn1CRh5vgstBcRNzOzUoLEmqpf/waseJS56MEB/6zn/ZkWFwtFwtFOtGQ5PvLvN4GqH4k7O6tYaN/9/psh7X97y5Er2gSonc39h8H2YVcQrk4N9e8q3sc3gQAPe+F+Hn3nu8VnJ8ehLV5++cVi23AU7km14vd6VqBKilxiPEmizD2gZK2Oo87s4xmeDw8e+vi/DuuQctn7JFmPS5LEcHQUUMSyWJLsIlHn8MhtKjgWte6qot3nxRNDpIa90Y/+Uox/F/HmW2//6C/F+HcR//itbz/pU4jxY4q/+y9fe9KnEOPHFN/45jef9Cn8m44n9iI16o1/9Jdi/LuIN38QX6T+d4l//NYbT/oUYvyY4u++Fl+k/neJb/7DPzzpU/g3HU+M2qtUMmt1HGIrWYD9hn2HOF98LkCFN/ZdHNYAFVFK/HuEllWUXRTNFVieYmCKKasCMZMWmYnYm34S6phLleWt2+7ES+ErxelmLkrPxFtnOhti27rAkiJniunMzDJ8roJ1Xuvjx06ZteAAXBMR8RDQtqpCCXfSz2dry6m9BdqLxSnDOU1x3uJ2jgKeJRFbVyAerIsHFanCre1tqzfqtrW9bVU4mnc3HAIfA9ou49xW6NFK6B/qt0XPGnVbztA+uQh2e4CglcarFM7q4tlC6o3uzHJ8UizqIkxaajVRINx39aJpXA7nrv0pbYfz3Cg73cc+e3U79HF1R6dXlVKGBn+gkhT8XkLRWms4LbmESZu2HV3kz8Sr6iMfeS1cD/xZyis8DoqXimCX51sWYSmh8Fq9buVy2RqNetFk5ayy9tuaTDtz3MfxOLSniuMJpw/G3tbdHM72Iuwn9dYTuvXKlUDL6b2mz5BSdRPQN6Q2ajKGR6AHtWjy8XEYpyqETVBmIZPEjloj3GP1p9mH952eE/8urxQhD/sjpbwprtO8nY8fOY03RnH3kdDtr7z0Svi+uFhPpigMXhKncIydDRHPU1xNylwTS2aYp5eWW45/qxC5a2JHCbRsw9a9+kixmJmdwaG8KZ5+T8ONPIM7ejL2/sf58bF48r17693wu+edxqzgPt5/4ELt/UuUj/j1k3rsS3H5BvrzM3AnH419DI+n9PHzOfHSTnCsV8Hyxkag9ubi1Vcuh23qSzhDkXR6IZmZ7SKhpgqx/c6WJwxwTnjuORfMU4LSEgd8jvt7d7zaxH/8T8ED6+79u8W2xyeku7zfd9rheTZTmn+5NJvPi2LVly/7Ob366qs4N6fH+MzUOZlF3acD3y9d41NJFKJ/38mRJwW1OmHcPwbF15ExwQSdnV0fp6Qvc5n/9vbDnNCQ576/H0iyBebJtniF6Xx/XkSxeYwYMWLEiBEjxgXjidgf/Of//J/tr//6r3/ch40RI0aMGDFixPgXx8/93M/ZX/3VX5372RN5kYoRI0aMGDFixPj3EJHaixEjRowYMWLEuGDEF6kYMWLEiBEjRowLxhN5kfqLv/gLe+mll+z555+3L33pS0/iFGL8K8WNGzfsQx/6kL322mv2sY99zMxCpfLXX3/dXnjhBfvEJz5RVOaO8ZMVv/Irv2J7e3v2wQ9+sNj2fvf2C1/4gj3//PP20ksv2Ve/+tUnccoxLhjn3evPf/7zdu3aNXvttdfstddesz//8z8vPov3+ic3bt++bR//+MftAx/4gL366qv25S9/2czi2P4XRf5jjvl8nj/33HP522+/nU+n0/zDH/5w/sYbb/y4TyPGv1LcuHEjPzw8XNn2G7/xG/mXvvSlPM/z/Itf/GL+2c9+9kmcWoz/yfibv/mb/Bvf+Eb+6quvFtt+2L399re/nX/4wx/Op9Np/vbbb+fPPfdcvlgsnsh5x/iXx3n3+vOf/3z+27/922vfjff6Jzvu37+ff/Ob38zzPM97vV7+wgsv5G+88UYc2/+C+LEjUl//+tft5s3/v707dkkmDuMA/r3htta8Du8FQSsq7G4Qmpqq9TJcbBAHW9qC/obaI5qiwK2msiGjVVpcdBdSsEsdoqUabHga3t57qzcL76WTk+9nU0/5wdcHHzh/vyeGSCQCVVWRTqdRKBT8Xgb9IPmwf+Hs7AzZbBYAkM1mcXp6Oohl0X+an593Byn/0SvbQqGA1dVVqKqKSCSCWCyGcrns+5rJm8+yBv6tbYBZB93Y2BgsywIAjIyMYGpqCo7jsLb74Hsj5TgOfr2Z0m0YBhzH+eIdFCSKomBxcRGJRAL7+/sAgE6nA037fcicpmnovM53ouDrle3t7S0Mw3CvY50Ph93dXZimiVwu597qYdbDo9FooFKpYG5ujrXdB98bqbcnLdPwubq6QqVSQbFYxN7eHkql0rvXFUXhd2BIfZctcw+29fV11Ot1VKtV6LqOzc3Nntcy6+B5eHhAKpXCzs7Ou1O9Adb2d3xvpMLhMJrNpvu42Wy+624p2PTXadujo6NYWVlBuVyGpmlov45qaLVaCL2ZNE7B1ivbj3V+c3ODcDj86WdQMIRCIfcHdW1tzb2dw6yD7/n5GalUCplMBslkEgBrux++N1KJRAK1Wg2NRgPdbhfHx8ewbdvvZdAPeHp6cmcMPj4+4vLyEvF4HLZtI5/PAwDy+bxbqBR8vbK1bRtHR0fodruo1+uo1WruLk4Kplbr79y2k5MTd0cfsw42EUEul8P09DQ2Njbc51nbfRjEP9zPz89lYmJCotGobG9vD2IJ9AOur6/FNE0xTVNmZmbcbO/u7mRhYUHGx8dlaWlJ7u/vB7xS8iKdTouu66KqqhiGIYeHh19mu7W1JdFoVCYnJ+Xi4mKAK6d+fcz64OBAMpmMxONxmZ2dleXlZWm32+71zDq4SqWSKIoipmmKZVliWZYUi0XWdh84IoaIiIjII55sTkREROQRGykiIiIij9hIEREREXnERoqIiIjIIzZSRERERB6xkSIiIiLyiI0UERERkUdspIiIiIg8egFnCUKNTa56B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data:image/png;base64,iVBORw0KGgoAAAANSUhEUgAAAlIAAAJOCAYAAAB8y+mTAAAABHNCSVQICAgIfAhkiAAAAAlwSFlzAAALEgAACxIB0t1+/AAAIABJREFUeJzsvUmwbll6HfSd9m9u997Ll01lZmWqVFUulShs2S4ZN2CBJGMKg4PAxiGHAxg4gjEOIhgyYeSJTQQaMWNAVIgJaECgMG7AgZsQ7gLbQq1VqlRVKjPfy9fce//mtAz2Wvtb+51f5fAly9fA/gbvv2//5z9nn92ds9e3vvUV8zzPli1btmzZsmXLlu2f2cr7rkC2bNmyZcuWLdv/Wy2/SGXLli1btmzZst3R8otUtmzZsmXLli3bHS2/SGXLli1btmzZst3R8otUtmzZsmXLli3bHS2/SGXLli1btmzZst3Rvi8vUj/3cz9nP/RDP2Rf/vKX7c//+T///bhEtmzZsmXLli3bvVvxWetIjeNoX/nKV+wv/+W/bO+884796I/+qH3zm9+0r371q5/lZbJly5YtW7Zs2e7dPnNE6ud//uftS1/6kv3AD/yANU1jP/VTP2U/+7M/+1lfJlu2bNmyZcuW7d7tM3+R+s53vmOf//zn4//fffdd+853vvNZXyZbtmzZsmXLlu3erf6sT1gUxT/1mPbiwvqbm8/60tmyZcuWLVu2bJ+5nT3e2s0ntye/+8xfpN555x374IMP4v8/+OADe/fdd5Nj+psba84vrL04N7PwYrW5ujIzs0koW0WJl7JTLK7KX9iKqgq/rf3AqZxwDgHd6gLH2+K8c2HL42Gl+bXGYQjHjaP/djiGMjlfxeNsMvlxOB8uUUsFhvinnHeW38L4olpOsxy3bCB/ofVzxPbEdafJv5umcN1h8LLjgWW938KIdpWbnYz36m1XlaGR67qx3cd7276xiXVqVz7sVqsmHI/+XK1W8bumCcet1q2UhePbulmUVdJ3Qx/qtNvtYtnL64OZmV3f+mQ4Hgd8HnF9r1tR4R6rWGRzEe5/ljIrQzvJkLSmDedpZIZxbE3TIPVEPTq09dz5aXHCufAxUc7hXicvshljYZ68UkURLlyV8lvUr2287VjngkuBD0Qbh/Bld/T6dv2IMhm7uIdpmqx/drTm4crYPeu1N0C9Cudrtl5WluE8BT55TTOzecRxcl8z5mIhYzcO//nEJk42dnFGyLxiO3JsjoPMP8yTqtJOxHfSriPH/SydwuuOMjc7jJ3Jz8d5t5I2aTdhvG/OQiNuL338b8/XZvZKu6I/dT5zLtTnGzku/Ob8wsvaszWq6XXf7cL8uL0Nc+fZR8/id598/Dx8fve57b+9s817WysPGKelt/XE9Wnweg4Y47M6QnhZGXcz1phq5rjz7yqs9XVTSVn4LCtZ66pwjVK6rvRF3o9Dh3ajrpMtfotzePPb6jxcrNn49Vdn4e/tmc8rX0f8WhOuoWvsgHm0v/aym5dhLZoO4be3z/fxu/nIeaLjP5RJ88exO0vbTRXnmh/HdbeUH5+9dmZmZpdvXsWy57/2ib3/9ffj2tH3/kzgGJ5lrL/EuvvkVz+NZTXXGKkn5z/rFu4jVHCeCjkundvbjf9/sw7HV3JMVYb6VbWsNTXbxNcztmPXe3uOUzjf9ZOj3TwNz4xq1dp3/9En9tvZZ/4i9fWvf91+5Vd+xb71rW/Z22+/bT/zMz9j3/zmNxfHrS4v7fzttz7ry2fLli1btmzZsv0/sovHG7t4HDYdzcXZP98Xqbqu7ad/+qftj/7RP2rjONqf/bN/NkfsZcuWLVu2bNn+P2mf+YuUmdk3vvEN+8Y3vvE9j1ldXiSuMMLtiZeK8LgWAvYrBB8kfKngX3RtCYxJ94GfNsFCl9d65fxm7rIqBUYfcB519034TSneOda5oGuhEDjZlrAr22c+6cbQegIKlTLWWRFR93IUr3y620kh1BrQ9iSw94wKTiYuqBPdNMFVMI6VVZsKLkHA4YW6L8OP2pawuEPGBa5VdnI8YNfS1I2FsaPuxmlOPrVO2p595zBvuFe/VhE9AdpO0RcWrUTbpfTA8J9J2xjjZBRXFWHxccTYEPdkQf/hvLyvxI2F7+dZ27Vc1LOFO6huZNwBPu8PaIfefwDvdPw0M+uOcEF69xuHR1mWVm0aK4rSyuLEeI4D2st4H/Gqs7rWC709/I1+nXXp6nF+LykxJ6Zk7bCFzQXdp/hd7ddnv+okKjBM50qOo2ujEBck6yk+WHoqC51PcIcce2/kHu6b421o5Jc3h/jdo8ehLueXfv3NJvx2vXUf1AYuve3Ds1i2PduamdlqLe7zdbihTtzNZQuqBO772Hlnn/U7HH9uq6q29etr63fhfvYvvZ7z4cQ8aUKdB3GjFLG/pY2LdH1qapkv8RilgIS/a+k7ltF1ZGZWYt4pj5dLgdI3uD5M6JtK+xWHVeKzb+A+KtW3jzVO6Q4lx5q69uDu7bVNOO4xdkqZRGNB96D0FykD2tgV55XcP9tE6knXXi3u/noVzte0Xvba+69Zs2qsxphoGh9Dw7ikhbSHMGaalY/Jucf1a70+6ibPwrJcugC53E9YJ3uZV/QKtuLGKyK1R8cVn3F+2uj6lWvFZ4e0Uylr5im7N2Xz1eXlfV062z9nq7ffl/f1bP8CWrXJff3/F1u/vr7vKmT752QP331431X4F9rubdWby9L0NXAelm/fkbxWKfqA72T3XeB1Vd8ZeeZR33T53ohdeBJhSJQo2f3yh0LiBDuyFmL7CmTUbudoSiRoK3LAHQF+OunOnIVy+KiQXazUq5UzK4ox+SqxYvlGzt1yJe06jtzByb1idNST7yq4wy4EOYroh7yXFxElU1Z2sKFXVj7e/jucTyGMI8n5eg/oa0FOeraFoAQT+njodadJ8rTvsJ08TwRDdlURkfAqkeRayE53xMirZQfH/tEdEXe4AojFdq8i+CTnwIGFTNM5DppTKK305xzQgVXtD7tmg11i4/05gjze4BpdJ2gd+qkTRHDsiuRe5FbToX6inWoMqCrFjsNvB+7CZf7PRKSk7BSsVBImEgL8yPVEyeZF8mkmO9KSbSfrCom4gojMVfheqhkRjFK7jlxzIeVPLQnYMndxuekgKNUeyOW+x//lWkCuus43ohcPQh+vLhwl2KBse3Hhx10FdKp0rrk1dRgLtZDsud71YxhD+50Q4bfhxxdyD/t1qCcDR8zMXj4FciVr4gzieTlq8ADnn1++IrI0cwzJdyURFJlEBF8VQcAJZYmzMiJLlZQxUEMQwRFE5Qpto+T0+EiSc5TLMcl1sizlXnFcKWgWg5KGUZ8dOJ5dIqRrPhPLZLWnh0PqecIjw3bV5x6RuGLl9bx4EEjmjx74GNtsQ9/OxXJd4z20EkRxBIrabKUCXGsEEuLUnpOoAJSdCqLCb9VLxNW8lLW7RJvNOp+BWBX6nMBvKgneYCBXIfNe/z5lOddetmzZsmXLli3bHS2/SGXLli1btmzZst3R7s+1Z0VKhCZkp1IsOEAJwywrTr0CqiuM5Oli6UaIdUjI2YBd9ZjoR1QtHmpcOBRL+PYKulhmZj20pY63TsCM2h/FksRIHZeEX0d4Um5rJIlc4NFIkE5clfgQBHwq+NslFH2SiEcSZ+OwNyHrXqB94rMKY8f+kcqXEbJVsifcIvjBqCRKQLBHcY/QzTWIa7EiiXyQ9sR5R9UMOuHSLAq4D0/oWLUrtJdo1hhcuqMQ5tmPyVCrTkDLhS2OYzsVdG1pZ7OfNGCBjZgEIJSvHmYtdKw2F1IGvZtiVld1KOt5felDjuGuE/cUbkddbHS3VEL25RgvqyUkPsp8dlI470/cmNBdS7Z7JKfr8KOOll7kFRK5mRNUG9EgI/GV3hMljFeRFKt9wt+pewjjr9FxOi2OmzFPC3Xtom1PcOztCAJyNXp9D7eYf8XLWDbV4bjL0dcfCpjVZ+KyAIm4Fl02Xixxnx+4duJ4cfustiCgy/yvIy3Byy7rQGzfPXU3+u0nYS0sVBeMpGx1waLdyTKodE1iYImM4QZjTInVJzjETjyX38alU11VdHdxDosbe2BghxCrG/h01WUd21MGYKRUyLW4xjWyxnTUOaLbMVlDUHZCHy0xrufqMWO7yoQiLaXdbmNZu0LIf+vjZL1Z477C/0dZf7ronvdrVRhr662vp1NHd+fStZY8dqktpVp5RfqH0iNI2ThIUMSIe23kXvkYrxOqCPX2vP2bFvejbuETz0y1jEhly5YtW7Zs2bLd0e4NkaqryiZFH4j0CNk5hpomauN8S1cC6pT+wMwiiTXZur5CXksgBO50FK2grILsIEhOE2ZpDPUu/I14jV1cWzjZd3cIrNEphtzreQnXSBgs1Za1zgzNVZTiRFqeKRJ19Ti86cera7gwkQ4lsYNELSTOmbczOGN1Gr5HqG+ym8KOqBDUoSKhOpjudEqcd5At/OEQdrWKHK4Mys5CbObubxY5A+4qzs59515DgXjEcWvZhbUb3I+o7nJ8Kl9+Qv0m3VXxb9nJUDW7kLETxZjR75Ps9MuRv/X2IsI2JuHiAZ1TZeeLK6hjPzh6PWtcf/TdJ1G6EcjccfA+PB5YJyWA45rJrhoEYA2rPpGVgH2io5Vfx5DvZA6Tga+h4YTwFH3l/CsWxyXSJSCbakj2QFX+k1IrXGuWc3LSDASM1pa1qwA6pYhozbGt6u1Es06sRTXGYrGXrfHIcHnv13He4l4kAOJE8MqAazVKtsX5Rtn+E+GbcPyg998CVVgvESkBmqytuav3tu6x3h+e+LpfUc5E1nier+J4nSQ0v/HVK5bh70rlZBiAoerYcTgt+zghu7MuDBiQtqnR2Z08u/oOaLqiGpGUfUJFPxmTmDsiCdACzek7egT8O2YU0Pl3KspoTvDpYGxjJc8ze0QrcgYroKgalNIAuaKERauINI7vdv78W6Hf1xKA0Jcn5nOsu97EEmGOMiYYk5PcX4Vn9jR6neKSpe3EsSbwr3sJpAxVVs9FkrbihGVEKlu2bNmyZcuW7Y6WX6SyZcuWLVu2bNnuaPdHNp+nlMB1wo1FCDQFKQs9PDkuOf/EBKFetiSMKTm0Qr3mxbcrgf2I+lZCNm5JdhS15QnJZ1WBdwXF4AHYoSZIZRLWMREZWhKQxSkgf1EfR/1N/E7g/omQOTVGlkRI1eypQbqr116nc2gl9QKjdrsAc2siS7pWJtGMcRVhMWp6MYhAvqLGU3IPgFgrSYZKt3DVKj4PWDzRB1nuGy7Ls/QaCsVzDInLrIc+U6XdFJnSkgwTrp1C2olq2Er2nqlHxrHT62iHxkyhrhD8ITpmJVWJWyHAX4UDm3NxQeP+xQNt1xU1yADPq4x59A5JnXgPUkbCrNVLyFybnE2RxITEa5zQjOH8r9ztEF3bqhlT+C9eqXoy56uGLhtlqnI9Wa4rnAvqbiyje8wbcY76NOJaYPJpcdlE/Tj1GJTUwBMXMFw5FRPU6iIGwu7ZmbcJExlXrQRbDMs5WR3C93vJSsB23N+6WNVxF4jsh10Y60PnSb5nCy7FVrpkOEEBGPF9X3mwzeYKrv1OAhp2SPgtA6WkS49BLJq0my4mZSIb6Q5L13Li4mI/JnpDqK/8li5NBko0jdSNQTGiTt+jY7dCAYh6d7rGx4AqCd7oGXgk7n6041BQi1DPyzZZBtEk2T6wJpXD8tlVSnLlAsr26j6kizLJSgA3c03F8CRjA55nos/KgIZGyeZIgp0kI47P3RNZGdSlzLkz8l6V2oNzJXpfJNYvNSiVKUStRM1LHoMs6oRtbt/LMiKVLVu2bNmyZct2R7s3RKqylJzL3HSqOuox/LYoS6iZ8fvljlRJZPF0kViq5wWJVBXTierorpK7LyEWxk2v5nrjxj7Jk8bd9Jz838wJjrVsiSMRNoHkGP55gpwnv42brySvFHNIFYtrebi6F7Xr8B9Vfd1eIqxa3tapIn177WhGB1XyQULnRxCpx6MoZRep/MFJ4qSgZAOVnSvfaTOcXQnoNXaTutOoqqVMAwmFRAYUQbw9hp34DvnFzCzm65qT3FCQEJi9TjGsvC4WZSYolf/N3FCy++SYUHVkyD6cyU6PUMdrrzmJfmyemplZu/XfrrHrf2l+P6+v3jczs+++fMKT+fVP5DCMl5R2LSqGdQtKFkPSJf/kRFKwjkkcT9Vnma4T6qK7yjEqYSuxfEkUZz/WKl0RiaU+TmuQYrn+KCDs59OdPuopav8ckxo8Q3QukWkBiqjEYua4K9cK3ZEoj3tVVJeI7JkQhiFxoDz9AYjJ8SA5MUHK3d06Uf0ItenDjaNOx+OL8NkFlKqf/fiIagj6ssY6YYLSUCFfkduaUhyap5GZIgSlIhJJEnGSxYJ9qMT+7/FXisjHi0bj2pL4Khj4ERF8R3AakKfLjbd/HZErzWyAekg7cXiMIp3A3JVHWSePx1TtPA0YWpKeT8mqWMzruVT7TsYpAnX0xxUDgARhrGuu+0svCeXja80KARL7euPrFFX5x8HXSX+OLfNUJsZn1+kHRPhI1imiyRqVFSNlYhHzCUoXW0uSvSChJ6+7uFq2bNmyZcuWLVu2f2bLL1LZsmXLli1btmx3tHtz7RVVkbg4COeOAqGd1phASQJ3xpPoFfDv93AVqitspo6UnBhYsAKhdIcpZOtHCAGcWixCihxHurtIRNeaheObWhKEtoG9t9s7YZPkRb061b4TtVdA30qKLOAiimKyAnHTBabodL0KFVyfO4twew7IVtx9JHlvzv1aNzfQjLl2t0AHaLevhJS9Z9ZWkij9+hP9o6f6Wmw6oSNEN5+253rTLs9HBfyS5HjRjIF7RtVx49fixYtSUMlIAVRdqGuJY0xJsXQBAU4XwjzdsjokNxso8QrZuIG2zuOHV7FsRYL2hZ9vBfx69/EHfo0DScZwWSVkcxKwl27sSly7dbXU4jmlBVPTba/kbWq1MIuBuux4vGY7OOXHmLwHaAyoULI5v01cAMUra4K6B6MUvyZt7nCYaDHRPam0BJ6nVt8W3NiyUDWrE66SgVphdO2J3h5+u7qSROI13cJ+3h5BC3vR9jkeoBUmrr2bm+Dm3V+/8GsgAKFC8MJQ+jkGC+OlWIqjR5K4mZOnax0Alxgn0v8N5v386YlMAVQCL9Ttc2KtjV0oQRye+dbrzgTliVYgMyr4hB6NcxJBLKXf7ArzbnUhLnNkEShLv4cBfXb6Wktl9V4Sg1NLLmphqRJ3qST7WPrqrcZxrUEcdOkNe3F3giJQSfRAHTtN2pjPEdyrks2ps1WemFeq4t7CjXYQCXQnzcsaOzDwyc/XxXkHl+Wo5HTcv061ht/LmhCDBvxaVRXqpBktfE3283XzqXZ3y4hUtmzZsmXLli3bHe3eEKmxNCs0Nnrmbk0svuEK2fgE+sAd5iToC3OGlYlSN99cl+S0kuGS+hpKsrm8QQ94E+9FnTuiU0kI55JQzuvGt/lJSZRAi/zqcYd7cekkYpJHD3vJK4S8f0V5grCX7NwZ/h2u241C2MZXrexMKuSa22xE6gFK4FvJ4RVlEiRMuG4Dinatufb2+I3kKRzG46tFfi2E0I5dAkmYmVkv7dqiHcdJiLWxPSVMliHBte7wSN4PFZgUplsCKDbjWsr17yCJMJojh2XcsvuBDVCqUhXYycZlXi9VDMdxrSAdq4uwg9rIPRA5rAUl/V1f+t1mZvbp4bux7KOXz83M7PX1o1j2BOjE0JGIqjtoIFJK2KfUhEwTDjvu7sKNULpCdppEiTWiAf1UFikKYGZRkmRSxWrOyT7ZfvOiizLdpcd+nEQSA+0YLyH93x+B3AzL60+S/3ECIlhKrr1yImFXyjieVkIAXp1S4AYBfSYRXtCaer28VkHpFJ9Eh0Mgjw+CZvWHcJ79C5E6uL4xM7Ou97lTrXD9GuerhRzcABlQbwIA67X52lEA1Vqt/fokzU8S/l/vcJ699DvaNqKJieo6ScdL+ZM5yatJRFrQH1SlF0kC/naSfIZUhV9vME5lrhGtWNeOUm0gDTCVIlMCJLw/ysKG58hK0PwJZP9K81/iuRSHuAYRDB3uT05LD4Oir1zX5LiSJH6Zft3AAChdgLc4n6ydBIenEwR4o9q4F/aQ/1CUnpJA8yRjgsi1PLttZFkSFRDOwbVe+nCGxEPCK0fARp2gxAxAEm9KRB0VYceYkMZrcq69bNmyZcuWLVu274/lF6ls2bJly5YtW7Y72r259myeXskhTBKpEtzgCtOEgadIoXQLJGTfxenkp/PiOxIgR4H26xNaHIT2O4H9ontA6jkBMlV4coywJIiI6saJuKSSXcNnK8Te1VWAXZls0szsJRRjeyUKR60sgWdjEla6UZQIPyefZmYFINBKGOgkDNLFZ2a2vQiQvgigWwWl3KkXDSC4wIbe69RCP4cepUYEPaipVLWS+JKaPdInw8BErqI2TTdape5G6L2ojhH7p1rqlBA+VtfKAGi7H3WsoS6NNAAUoJOgBKoXJ3g7VcGpT6Rqul1SbzNXr56Fxfvu4zfMzOxy433y0bMPzczsx374345lv/ndv29mZr/R/lYse/5bvx6qtD/iWqL7MqUETzN345WVli3JmTG5rwYACPH21eMqqqLLnCC0XoorbjK6DOQcr5xLS1VHiIEnehSJrQxYGDqZLxi7lew3o96dXgmXGNW1jzFeynyi50f7rowaXBp4A1cFXWziMo0k+rUcT1H8Qcb/AcRmIZvvXkKD7aWTzXsEskyDu6Xp2ltDM65QCgKDIrSMel+NJzKv4O5TFX1qcI2jamBhnbyV+czkviOCaJTageu2qWgS6qEEaOj9DfpbrH8yx0acZ9Dk0tA+imudrH8kOSsRmut5tRISc8PAHvU3gZbQuRutZNJg0aWax9BoHdYdPUdM7i1rSAyUGtUtj3GdiBDSjaUBHeFTMwVwvdOy4wB3MNbnQZ41A4j6o7jbh56ahfpMwkcSUcR7UL255fOZen+cp6Wu4VG0axk8posSA2Rq8W0yyKg4EbxQyHO3yjpS2bJly5YtW7Zs3x+7v1x7VqbqxPi7lN3vXJOcqHm1ljvNSFQvFf0In4MSC3E+SgKowjLf+tPwe4bLaqgzQojlTZvES1VxnqlKq2G1JIVzpy2v3EUkJ+sOYklYbYiqtNtYVkFt93bnu8rDMexqetklxA3GiZBTCgUfRGrhfLoMv5N6NkCi6rW8reP669rrtIXyct9/4nWiKrnsZrZnD8Odgog5JKHBJIL6Dppjoj94Rx1JmpfdZws0q+j9tw27QlCvGjtC7oiU83gEwrXbuxL4HmXd6O1UMKw9yfVkKFNV8mCV7Ig4tjhyNF/YDE0KBamITm6E173FjvmL5+/FskeP3jIzsx9+44di2e/90tfNzOwf/8O/G8v+4d/6C2Zm9jvf/7KZmf2fv/Rh/I4KCp3soIsWu1q910ieF1I061yoAvuSUE416Bq7/0nza5HYLWM4EouTfHlLqYW4i09231hjTiAX7PhC1gvmjkvydRItEkRg7FhRVSDH9yJnEb/uhZTcMPDFr8EhE/N6Sh60AqhnUes4CWWdBGUcj2F8HnY+/q9fhn7cP/Xx3KI9GyXFVww8CGW1oN/M/FBLG67qsE5sVz7/DVIIOwnA4PA4CAG72qDt5KcdCNi2w3rdL1GVUQnLMTecNiLWH41TAZo0JvlUR62amZk1MXcnVMzluULkQtF/yqSYjB12XiJJw+eJorSUXxEF/hKIZYOxMe69D4nIpDlhEWyigRrM3apBKehHJVtTpaWXQAUGIR1677sZausTsgLUkjKCiPQkQVnziTnp+Sw1UCw93swJ5bPOU/SdS6jIeRmAIGsnvS1p9pBws+3KAwWYoaNWaXNec9KclBmRypYtW7Zs2bJl+75YfpHKli1btmzZsmW7o90f2bwfTCmbUYdU0Fl6DFSxVlWWaRPxSU3QeEKdlFoVFfVsxI0UXYUJsZI6Jno1wM2DQ32EqivVRwIsOCo8atSHgRbJRlwBNYjFhbidmPhVbmIuCEV6112UIEUKKZtuPiYPNjM7wM3Y96yP3D8TdQo3cL8LBz545Odlk9Tibqjr4L7ZCLRfQg34jdf9fGwKTULLOhdF+O1RYH8Syw/uiYg6P0PnhSNuaBANpAruiV7kUXbw964E769JyoyQvffrfoDGjmrxxESiAs9HHRslMaJ/pO+IvKureI5QNeB8hefLJRTOWIj1VgjI6P/16kEs+wNf/FfDdzvpUJBYf9fv+WOx6D8Gyfdv/O2/ZmZmH18+j989uV4qmw/lEffsp2U99f6jGy9xQYBYLWNntQWhmc0wKZwPIrBKzJwg+1JvaFZea3TLicuAARUy7uNI4HVrpQcs3YMkwqobg/N57pdUgbETFxRcNfVK1zCsSXW5KIs0B9UYQl+r7k1U0RZtpwGu75uXvv4cn2JN2KveHlxL4qqne51yV3qvBcb1du3adg/Ogy7ZZusukxIu4FXjrt3n0zMzM9tXQizGGidT12qsDwMzAYjbkW2sLmBOp8K0nUI9VSuviG7BRBgulIlXbg9ttc1ZuB9hUUQ3n2phkdCtpHT2v+rCTewznf9GV5lfo8fSARmxSEkJN8FMDFqnIvnOzGyGq7BV1x76WGkZTEKsmQo8KEMfnuFjZLCPciDw5TCKAj4DVZKoDFJwJACAa2uxXE+VllMjomKMLlUlkS+DUuj6nYTE3kKVfS0q5qvVkoDP5+5RngV9cr9Ly4hUtmzZsmXLli3bHe3eEKmyKBIiWNx1a1inf7v4a1bCWvxuuSPUEE6+6cY8PUpijztcDVfFDrpYvpmnoZbhfEpA5G5Wd9jTQDkFEKFVagEhzqXsVolEKTm5AslPiXgF3vQbCZM/K0IoctP4LqHGtq8HSnU4usJxvH3ZQtzehB3s7a3vtM4uww5vM/rukwhLLWq/3Dmfn3n+t8ePDfW88eu+ErrcbgT9AWF+nK9jGQm1qmLMndAkoeskRXZyP3vc5ErCrxmVUAARmI/eJyTF9xqai/oqIhhlJARV4A4qkV8ASqK5xghicqerCtdxRyjE6glj8sGZq5PvkYcLafg3AAAgAElEQVTqzc1bsezwcUDsPvjwN2LZi0+Cynm78R3Zj/8Hf87MzL72tX/NzMz+q7/4n/m10IedBBs8eRmCB3QHFqeuzJ2pXN5rAeV7KtabuZwDibKaG5IbV82r5deU3feJbAen8u/F3HW6TkTtBN7D0uYT/0uvn36aCbCdbsnxsSQKq0XUI2Z7UPiPHzKGiCZL2x2O4e+DyB9QDb6QMHnm/5xk7ZiIBOL41hQtCH13uX0Yy167ChN7cyaINPp6s7qIZQPOu7t+6vezQvBGK2tnRGljxEL8jn/VCQEc8gNC2K6AdK4EpetvQ6cUnYbO81PGBNaH3W2o2/pKZB0o9SHzmgElOiYYxJCSqCHTIkgLEZlEuQa/oUqGLGsROVLHDIeYDn/mlaukX5mBomol2AMoTZIUsaAUjo+dDnIeLTwmpc4rIPxdtyTFJzI147JN2KNJUE5JlMyP6oDsRk+ASq0AfVSUsMGzaLWR5xQWlLb1svUaCK/OMdRPHxPDoMrvS8uIVLZs2bJly5Yt2x3t/nLtDUPyZsqQzCnhPjDUWnPIxRj+WFbE4/38zLWU6JEVFJPD27Ls4LhznkWkkq754kTm5znhY0F8TZCjKRI7VDoB54Pvtdv5vdZFeJtfrTTUeLmrjvWVv3lZFUnjEYpmtahAxdx4Epp+QH2HTkI+sSN99sx5Fuvz8JuLS9n9na15F3517Fw3wgO7ugzolKJu+/0ed4hdmGwDIqfkoKHBx+T4cN9ABAVNYq6nUuUv0J6d5A5bAwkk+jMk3Afcj4aGU9SuXob/aqq5uDtVfhO1N2VMkK4Vh5huK5kvcNRdXejjC5GauECysytz9O8f/cP/w8zMjjtH/zao4L57Gcv+yn/7X5qZ2e//4/+JmZn9qT/95+J3f/Gn/wszM5sE/Xp2+5Q3LfeK+5J5ynxlOnIpJrkRRMxDkbnj1PmyxIdOoT/kuSinIx4n5xj5vea/BF+riqK+goPjHlWQl6SqROgzZp+XsRPBRN3pgt+jYr4ME9e8o9x0c/3T5GgRktIcZvhU8V8MrEk4Wiwrp3bx20Rflin2sBSUwv26fC3w8M43PiY264BOXV04R488uKr0sdZhbdmd+/x7fgicvMYpV9bvIRNz+O2lLsiBMnMk8uxCELEzcl8cTTo8AB/pmZ9vfx3WExWTpLBmiWGqyExBpFkRGcCPnZwjjiNFidCfg+bzJJqqiBgQGXKfas2ht6VcyylUR6U+IGuxFuQM634hyLmDfuqJCR+Dhv/HMYBnSKXPZKK0trA01yyRUxXfJOzsv6HXZRQ0MYKUzImanJdf6vEQOhX0aQVuVCNc4k27tleN7wUquq3z7ZRlRCpbtmzZsmXLlu2Oll+ksmXLli1btmzZ7mj3RzafUhxwpgK1uscYfVwqZAoYU+WeoSw9JkR1qsgq3E/8MHxWAmcS2i+V2M3vy6V7JuGk414GkzxxOGAsFYIMzT2gHqW44o77UHbTepfU+DvJ4TQAqhQ30hjhfm1Tku3FBcAcSsaQfw3XD79tJNfagFDX461D8bfPQz8dHsq1Xgvn6Y7issBpGlGR3V7AVVKLCwJ+BLpFylKUsGNOQA/Jp/tG8991dI+ofwLQrvb/Ciju5kzcAg0IqGxCIZFOAwnQfnwF2FdzWFVos7rxdppjmPoS2lZlZfdL41Ni/Rm8sF5d+jmG0BaThHV/9XO/28zMXnzoquT982vUSYiVbfCf9ELU7+H6+YW/9E0zM/v6n/nP43c//mMhT99f+rt/PZY1m9CISQ5Bqn2XEiaPtpvE396C0Nqu5Lc1QvdRp7ZVlwE+E1cIXXFSRJdZMimxTqi7mcfpNIErcRlULW7J6VSpSA1gDBfCjmWwSTMIsZnK4zLEJ7qyK3XVYd5TpkXdSDPDz/0czAAwdnIc3NzzUZZ45vo0JwVzQRs87sTqhuN+KauwgqzJ5tJJ5A8fvxbKVuImQTeOMk+PXXABnm/c3Xy4QDuJAnoBd/81Mgqs9tJgsSpCLIbMf3Xh9WzPQ11aDfXvQtnmTO4Hyu/X15L/Dv4u5v3U/KukW2j+xX0f6ltpYEVFt5y3P6VrGgk2GLkWS1lZc+3GuUTCoIqZEIQWUjGwRcYa/qyERkGJjUmpCnRViluekgGjaFIwu4UHgHh7UYnchBbB4JFExZwuO1Hgn0Fpocs0nPuEu5vSKaQUjEqBwXguRaYHruWtSB1suU7P/tsG66MGL01Ys9c6do9Z/iBbtmzZsmXLlu37YvcnyDl3CWM0vswL0sQ37PlEnptEkI0Ij37P7PMiksnrUUyylPMWcziuFiJeBCcEVaCYZBKSTOBK0QyQkftedzokpeIY2VUOfKm+cYLfbbF8q7c2HFgpEY/EZ80Jxu2M5qliDqOB0gyC1hFpUUkKCOdprr09iKC3t76r3SPE+qJ2YicJe8Xku9Szdfh71B0Zdr1HZK6vRNSuOnSoR5LsDL/T/sf5L/z6JdChVnZkW+xEW0H4ihYo0UAEQ8Ti0D7aT0SsVBKjrBlWK9dnAIJyx6P4nxCgGYDAHZciKBh3w+y79cdtIPlOL70N3/odYaf/7V//pVjGnHwrQRh3h1szMzs793pugVI9ffGxmZl99Lf+p/jdn/wT/6mZmX347X8Uyz7sXphZmpstzjW52ZF5tWRQrrahLpXusCl7gMPmUonVEF8VcuqpHF4W829KEeumxxkFOXXegyhLwrag34TE5xMk9kSQNAqyShmQg0kDQAYQhWVOzhQJlUFWVmmdikQmJrSPIiJDnLsa1s/caH55VjohwKOlRgmooWTLhJD3SdbktgmE7oszR0mvrsL42258rndY0PS8m80ex5152QGIxCwE4DfCuevhUzMzuz66+C6DEQS4tHVEn/wcLfJ/UgbAzOwS434QkeJ6C5mGC//tAbIHXMNUQHZAEEs1O9I7Y3wmdOSJx0teQaBTlSAinuPTfz0gGImipoUICPMchVytYl5RGZQUn0zy6kWBWX3GMZ+gyung8wTMQimSIlnDGewjiDy8GaUGagDZqyX/5AgpDiXbHzFndN7F2B0WyfUNa7cGjxGJX4mH5+x8i09fE2OOX1l3KFKqGhNN9b0xp4xIZcuWLVu2bNmy3dHyi1S2bNmyZcuWLdsd7d5ce9MwJLoXEZiXfF2RPC6wmqsoCxQefyvHxTKH+wjPlcBd61a0Q0hiF9InuaPlCcK66ogQ5qwSLxrP55DxQMIe/n+Qc0x7KHHf+vVvQAoVL55tN+H6a8lrVVUBUi2F2BgJgArZR5cePhN9IvpW5L7QFQr77vfBzXT90uH2Z88CefRs6zpGVLaehQBZocorIQD2Y4DlO7g0E8Vy/K3u0W6Ca1OUeLfnoUXPNssAhO25t0m7RTt500VF3yKq3i+V5RNpJ0DAlSqWw42mRHnwVK1Scano2hNtnwJ5AuHGq2u9GHI+jZKvEf3z7hs/EstuPgrutlbzH+ImVR2YbqFCGoC5Ax9dBHXq3/rg1+N3F+//ipmZ/eRP/plY9rd/JmhLDZW7cdg+N+IyovaPukBr+GPUtReHFvWMpLHpZh4H9a0y2EBoAWiTMsk2QL+YlOE3q7XXPeYOiy4IDSyBK0yV6GNevyXdQB2JFd2NmjsQXvtqKBdlbSvuPurdUUdMrlDAjaJaPPQ9FxI8wmCbqtE1AWc6kWNUyc70RlY93bMSbIFJTBdfqHsY99utl1E9nC57M7M1cnHWquMT+0I04ODufPR6GJPT8Vn87vrDoEul6yrXqWajgTrINbeVOYnAl/bCx38N1+L+1utJvSWyQtTtxKmT6A3ia6UscM2ckjUWQQmabaOia0ncbaBUcExWQphn7FBRqruV2lJST65Jsv7GHHpJnBe1ncS1howSSp9hG9NVqC57uvY0r2TUR1PNKLpAewlKiZkiZO1CAFB/QiuLCvTqdozK8lJG1+b5hbuR6XpeyfirG+Z69d9SN6yUNmnqpNEWlhGpbNmyZcuWLVu2O9r9kc2n2bOrmzkRUvOa8S094Uby3U+VZckA1V0qd8RyCewiSMRN9ILxFtwIOZG7ikpRmoKKvarAvAyenpHCWyUWBgvbma4gmU52MEA4+r3szBDCXEho7oQQ5+7gZZRJKAWlYU4mlYRgPC2zn2v+IBKgC6lvCVilELI9SX4vbm79Wk+emJnZGw9f90tNlB8QdVzc7yw5sYiicQd9PDqJve8D0pVkdcf1NUz+7MEZruk7nc1ZqHuzkXyGG7SxIjwYXMydN6g6NbPPq7IwkRbZEZOoWMoutag2OE7yWoGMrwEQYxXq0pfYrSqJEu11PjuCssFuaiX5sqKchmhiNFH2wM9H4uU8LAMwiPoWtZ/j27/4t83M7Ef+0J+OZV/5Kz9oZma/3Em+NCAIjchf9FXo9yR4g4iZyhnEXTJJ5zL+iZzoGD6RV68oTyxjzBcmZNc1dqRvvP6a1Cn89snH4X5ublyJO5JdE6RruSMmYqO7b27hSwnoiFIcSiwn6ia733pKCbCzZlYgYp9skEn2FwQBO+jVVtA05B8bZZweIG2iU7xHeDqRkLOtE8vrljnMFJEkWiA14nhKSPFYYytHhDYNAlB0LaTKPUjhFw/8+HIfZBf6nRDQB8o6+L1umGtOgk1aoPiVPBRa5GIral8TqlVYgwastbMgLaylyjpUkHNp1SNQEJFRrILEflljmL3h3NuzwW9WR+ZwldD8qDQg6A9up0zUxvmHIux8xmpPAeE9Lp+7nVwj5ufD3C1Uagjzvz+IhAdU0QsNKItBFksF+F6nOPux1nvE8yRmB9DMIrwTb+vNWUAiN1tpVyCSKvHDeZJkWSESvF+i3r+dZUQqW7Zs2bJly5btjpZfpLJly5YtW7Zs2e5o96dsPk8JYh+RukrcI9Ri0eTCdA8luheA50RZldoaSgov59RVIAiz1YBYG3GPlYD9alsSzVKifHCHKPxHaLcQuDW6OaJKrEOMJIw34jLc70LZUWDXESTXQbRFZriFVMeKhF4lG5I0T9Kpkp7p0ZuVnAz4OnUt0LXoLrgXLwLZ+eNPn8Sy119/Mxw+iYoyPEorgVuZaHkEoVzP2/cn9ESgsXN+JVpI6xb3J2TTNRKUigtsrqnsLmTb2GZFcn4z1RgRiBfjadAghqi7IomMZ7b/copVQhQl3ExX3Sjtxetv5b7WSDT9cONZXncfBRXzTULAhWtFFIipHqzjlC6aDppda3EtNkiq/UJ0pP74N/5DMzP7r3/2L8SyPeZRIcltOe7WogvW1kz4upxPkQctqsd9Rz0lcaPzD9Vsoo6TFqL9G9GRubwKbqHtmY+/cxCkL7ZhPD156mP4kyeB5Nzr+oOqJ96RKHKj2mZLbZ84x9zbbdOKxGZfjMYKQSbxh348p/Ms+kRsH3VZMRjl/NLnydiHsTPs/bfXTXCR3b7wcReTO6NKmllhuw1udA3AIYl60CwKTPwqSdAP0IMqxLW7hvZTrwEIeCy1D9F3ByHCvwAtoXcp9qlDIlvxD3HetStNkA26hayT1C0jOdvMrNmFOu12wd03ShAHKRDJGEbHKmHck2WrGwuf0nYNg1c04Tfav0QfnlVLKoQOQLrD1d3FdbUXRe4ezwzVsYtuMVmTqAelfUzP8wS9L3XZTT3XcHFZM1OI0C16PEeKJKCJbmGhr7BOyTKR6lfpM5nPs3OZ11toRam2GAMQCulragAmpHg0j9ICeqVDnLCMSGXLli1btmzZst3R7k/+YCoiwdhMUo0pSlLE1+VYFlW2e3/TjMK7SU4kvMHWunVNPqxqRAkVO6JWVZeBYBSy0+NOs9Iw6Rjq7JcaUfdqEsVcoG0NEKyyEtVbbP8mkV8gEnIQEh93cMqv3QHF6XZLEuFKdlMkEg8T0S9/Mx+AhDTmO2NyoutEbZqv64IcgPj+wdOPYtkbrwUphKPmv4tkaNlhWtixdn2He5WdJkiWGn7coC82Euq8wk6zETSTxMtayNPdHHbEMpxieqhIxBSkMZJ9hRwcOZyygxoxjWRDFsNldUyQvF4K6sU8WXXD/Foy/hAOsRFy/lkRdl0PV4/9+kUgSs8aVoyw71nIpi3Qoec7DxSYoV7NMf7suYear9/4ATMze/JP/kEs+4M/8R+Zmdl/93P/TSz7LaCJhXnfEQlar2RHGLnbgjBFMm4aCGFmNvVUFpdGnJch3BGJUpAA93q2dUTm/DKgKUqUXmOXerYhEdnPsUPo/vMn3iacVwn1FDviWeVXIjqlaAZKVFn8iOAVUcmYsGOO+dKk/6codaBke+QplN33qg79fynI5aYJc3IQ5P76kzAWvl06Ejcg/HsDkncrO/2rCxDPZRIRHVf0qcfft7c+1nb4u++9rIw5KeV8QIw4d6+uPK/f8Rr33Xm+vhGI1LjzOTkMRDA0JxtQQgkzYlDOthLvQM3Ai/B52DtadzgElGqSNixPKOsTTlH0i8hJW3t7VhMDFXyMt7w+A5skOSPR9KoQdwrarhWpC0qG7I9Oon/xHAR9cRIcse6u1z5P+DBOMgpgbWHbTeoRmRkcIM9frI+tyKQwiKCQABQG6GgGCKr2Tyrdw+c5JWmktS9R9+2Zt9PFFfLqSZpGeidU7b3ChNfAN5LdZ0Gkpinp3YVlRCpbtmzZsmXLlu2Oll+ksmXLli1btmzZ7mj3RzYvRvUORThNFVsJ6auycISUVR0WTLhJtWWodlqI+wynrqkcLGgdvytFnpzus0TZmvowJwizSmKjCyqBR6NrMdzDkJAIQWLuRDMJUPSjS9dxoT6QQuEXOPHuxl0rz18E6HsvcHcN/SrCzkqfi+R40UchYVkl28uGquiacTl8HA+u7XKLpKWttAn1oCbpE8ood1BM73qF55H4UvyYNVx6640oFuPrplFtJ/SxqNdbx+SymsgT7c7Er0IEpmZUKe5eKlpPg5f1JNmKsvrQUwFYCOhw6ZXqgiwJN8MVKZB9ib44u3TF6C+MXwnXvBYlZo51ceMalbcFkn5xG8bEw0dvxbLrZ8EtuMKYaFcOxb+8DUljX3/dx9/LXwtuvn/zR/6NWPYzf++vmpnZrbpgC7pbvUqRky3HMWikB1G4E1LnjLHWKhGWhHYlu45LUnpRhvY5u3C1/YtNcAGsZUxSP2xFPSGZVw+eB7fYTe1upO5AsqsknsV41nESCdtKNqZmmspoTUsdGy44BdT5NWk31x91LTUoayt3z1xcBa2sBxfed5v6Asf7GOvOQt03Z/7bpy+Cm291Hs579eCRXwvHqWYaMyb0e3cj3dyGv188u45lz56H8XQcfJ3YrkIbK3ugwZjouF6Ie/oM834vrqj+ABL1tfusGsyPYu26YOdVGAtTKcRmzN1W1g6u9xXmUCUq9mXH7BCqMcQf+j1El55SBeDGq1VvkNk2JNtAi7/j+qPrVRyfSbSDmaXkaGr2rVZ+3kePwm9vb/05YbulpuAMgvisLnio8R+wQM7i2uuh/adrYoVnzdh4/zdwPa5auVcmV9a1i97bhADOSA1onGnSauhCnZ+7C/gCf282vnby+aABIP5o8RMeQaXRhNtV/b0xp4xIZcuWLVu2bNmy3dHuj2w+z68wRrFbV0kEoiOjvv2Ht88iIYcF0zfNOaIfiWRq+MBPFemKMglSAVeZVnXY5b3E3aQyi6P8gb6lh/PEl2954yf/WN9sV9h9tY3vvohINUKirqFY3D/s5bcBafjkw09j2RFEyWIkwU5IfyDla74kkvMm5YuXJPtJPbHDKEUeed+FneDm7EEsm0uE5ErodgfUiTuiQRApT5e2lJDQcGXmTFS1aQYlKMLQAXXS++Y4GUF6rqSvGVassgpEUyYh0fdg5U9CSq8h8aBtQtK+EiULogNok6L2XTXb9Sgqzm98AarcvyC7b6AquiMlUVKHP/NKSZS6TZQYwdxRuZALkDc/eeJj6OwsXP8n/+C/F8v+h5//X8J3QorlPErkN+LoXgZqkIivORSdgC1lxh20oKTsH7nXISKNfrMMhW9FEqFZAyVAG7ZXPq8evR52tU+fu4r7MITdfCodAvRRdq3FSKK82pIUT2QjIaBjXRqx7qmswRylUySHIYMSBKUlQfvh1SMpexiOH/3+b14G4nfhQKRtLqDyj/l6ceE7fa6xoywKHdCJY6fE5hc4vxP1jwgkuT06wse4+s3Gc6Ix/pyzaZJ1/Yi51iVi9+H+e5FJePkUgSWSAaFdBTRlJbo37RrPE1nYawy8pkEexpWSuMPfhzl5UIV6KCJEBXxB+Kl2r1gSf6M5KWO2BdQzyaFXEelWIjY/l0rc84msHOcXjtIMGJO7naNUzIahBHg+2gZkheiOEmyDoBBVCFgDnW0UfaYkj8q5IP/ixbmPUwZ59abSGWHMnEp2ssYzcSNBJMznyv418ywGda3rOdBUyQnJYKx+8DVWAylOWUaksmXLli1btmzZ7mj5RSpbtmzZsmXLlu2Odm+uvaJItRnqeUm6nF75NHNIc1IvWnGCgAdXwShEQXiRrG6oEyGK4YAxhdfpLsMiAWNxfSFlR2Vr1WUak+PNXHmcRFV1RdIVUlUKRdMV4a69NcqUWN1AIX2Qe6UEspI4P/3ouZmZ7W6WCSUrQMbC63TXmiRUpVC2apZs4cZanXnZvnuO84k+SUX1bncLUCGciTxnTdAZ3R1KtgVhXNXGUWd1o7BPelHKPgKenUTHaYKbc5iK5HdmZnXR4BjVAoK7L/EYI8mnwN1V4W4OL0Oggqidsy5ThNN1DEHjSFw7N09D2z0UYmc3kYAppHy68aStmSz59vpFLDu7eIQ64VwHJ4deXwf3bC3n/e53f9XMzH74i1+NZb/3C18zM7O/+ct/N5YxQKAUt6wHDai7G+M+TiJxxWGeHjUAIgabCBEWY6iUNmGyWJKezTwxbi1w/xrK4hVc5aosz3H95udcs2uag1ba0Os4XdxWdFkNou1l0Eya1LWLuvcSZFKDeF83J/a5MWmzuOXpChI31gr3+OCBJ2g+fxjcZ61oxdXQnipEx6pck+we/n8pWlwt1slGkjGPIBs//9RdoNe3Yexcv3gey3Yo24uOFDMZ9EJebmu6u7FeiHt8ohK1zr+JGTD8/m+fH3F/omL/EO7WQX+LZ4H0HfWmuF5pMmAuSZpkecC6ksREof8rHRN4uOiyT1d1pesZxsTAhN5KWeBYlwagmzeJV+DxcnneRyGBAufnDLIQt+gtXGtCs1gE5eizBo3SStL0Kkm+Hqwuwzhate7G3a6D23gtQS6kNOgaX1w8RDVAo9BgM4wPJdavkO2iWauKOaqr2SswP1Wzikr9SdmQXXvZsmXLli1btmzfF7s3RMrmVEDA0SfNtQdUJSGW9/jUvEYkBUtZJNtJWc8cUnjj1Ldq7FLGRt70SfaUVjqRQsn4PjqO/aJMdwncfbBGjZDeRqiy6y6UpMezMycHrtvw5r7e+C6xxqv2oDstvM1rmDRDWK0Iu0Sq9JqZFQ2J0MscRtMkMBXPl0hHhN+cbb2eBqL6ofcdfosdHpWTzcw6IEYkOUt1I9mWqudmrkDfy81G4rmQ2K3ocC3ZVWDXOw+yw7QU4dB4gSrusGRMjsxX6P1E8nLX+fX7bpmvqgEpWHPtDSBXz0A4NDR9vw/3eGXeru+89raZme3qD6VOS8V4ju1ElR/3dhBS8Ar3RvkJJWd2OE7R1zV2tfvv/los+1N/5KfMzOzv/V8/73W6QE422f0S4dA8ldz0FeibQrINEParpciRQ9nB4xxTEhQCZee9E/VfQv7hzUcuiUACagy20MAKIAgrUdG/ehx20DtRuyZgrWsXkfBK8g9yrA3ClCYpuUrWuHR/q7vvGv2ZgOQl87/J2oE2Xj9wlOASiFRCIq4wtgSm6UAyPwcysB38vh6BWH/zwtuV63QtKF2PEPvDtcsP7JFr7yDyB0TxRxkT5+sQoMKsEP3RidD9RKTd+2SAVPck6B+DR148c/Tr8jr0e9X6elLsR5zDxz3BfsqVqKxIzGFZJgu7foTv+ewSqI/yHKPm+ozsaenjIn12KTIUc+NJf3EMJzI9VK45gZxrYYm1fSvPE5LNi8Lb/YD1YQbqO8u4toE5TAWRR04+E0SoxbPrfOvzb70KY1LRdFa+kbLN9pwVNjOzfpIMGEhe2Whe2zXXWpFkKSkdovkHoYovTPk4juRhVFffG3PKiFS2bNmyZcuWLdsdLb9IZcuWLVu2bNmy3dHuz7VnsyVJhulSEsZe9IqoPoZRxXhZ9Ukg6Ei30wS1PYmdcCcJFjsQgR30+vQ7+HF0S6h7whMeym9PaCDRLUj3WSO6M7zDWRWLmUhZiOWXD0AYbdzdU8O1NYxJRUPdBILtjgGyPPYBWq9WQhiNCYLdXFney0jKH4XY2dbQAjlzyJZ5OZUoSe0lhaqPUCWOLrhZ65smNDZzzRiFgo8HkOcLd7fMcO0lfEm4Cga9yZi0F8lT1T1M12avriiSopWAjnsWtxxvQ4MnOhC/C9VAgpuxaHldTWga/n7nrS/6ve7CfZXiWpigxFsL2TJyt205xh488H4q4dLdQ4PncO2ukMePAsFzJ0mOOXe+/Uu/FMt++F/6M2Zmdqb+XihWz6W7ceiXGJUoSzcH1cHFtR3J4dJfY3HCt+4pA5Ym4+njZ0Gx+/133vDrwy84g+w9CTm/aOF2W/k51tBYarbS1zPV/r1fh5m6aOJugmv9uFcNJtAMRO3eXakIAElUtJdJm6n6PIoLlsTbWrSl1tDZGUW+nz+5rXzuvIO+e3gMv/3B7cP43Qbz6SDurh7z9FclufoTBF58uvPghZmBQr26FvHZi7u5Ceeju+UoZHPqknWaNBwL1KABCLjF+dbr9PyjEGSxvfTggT2yQbSayTwGA9HFJvpwNV3BQvbHWlhKPzHxbjlrsAVcSzL+e/Rd17urqoB+0YSAFXU3U+28kXndIDH4Zi1BBBXrrq59BmoJLYKfrZ9vM5JSnTkAACAASURBVJLsL2sXXNkj6REaRIH1cRRqRc+MDYMERUEXqxLRsgIuQKWU0B3ailZipF7E5MXisqsZgCXZBpaSbdGllwQq4D+j9B2fhVOStPjU4uKWEals2bJly5YtW7Y72v0hUsWYKDxzV5eEBoPYOKs6KsN/zd+Io0zBiS2pEjWHHmgGfloNfvsVdoaam41SCKpYO+JNW15g49/p/WBHICTCcmZeJYTLy06HpEvd/TB3Vy27hTVCkc/OXG2YkgkaQs236t3adzpb5MnaHhh+6t/N3Mwo+lfwzVxVX7kjkN1PCRVvGU4b5MJqhLw/zWGHNcjuk6TsnvmNREJgOIAIqCrS6OJBdv9R5b7QENVQduwUJcA1pT9LUESp6F4KsZ7k3fGo/QpEUpFOm5Lvwm95nKjXlyRAKnK0wnHYrU2OND58EJCBj587qvNFICGjkOgbKN/rTrepmWtS5hPQzlshYK9Amq/X4borIUy/vA5ogqaZYrs3Z96GL3/p75uZ2R/71//dWPZXfzkQz/uVEOsH7qYldx53f1TsFnJ8jfpKbIDHEyix9kT+Ocok1IKcHEFa/uDpb8Wyt8qQi44In0qdlPjt5lLQpxrh0ooIYP7NSiKeqIDv9dxjV9+pJAfG+/7oyA2Fx4ngKKrL8V+eWBOnBLkPNogiM3+hyOkVENaHg6M0b2Mx2AJ96Z/5fK2AelwNUikg0mPp6tT/ePeLZmb2WORPnu4hEyDzZIAXYTg46nnDeTKFayVSEx3Qd0E/jmhkDbaJQSF7b+tPvxtU1i9fl7XzjFIHEngD5NpaojoqYQFiv+Zro/yA5oajTIGgaRbztFbL386KpoTr9pQakGcYA1r20iblIdRld/BznCFAYtVIXkU2kDxjGhDAlYDdtgxUEgX4OvTjYUbwgHg/iMSOvY+JDvc977xdd7tw/bOt5H+tgCZp3llC0IoCMbgHk6EXVH+FYCtF7pgp4SjjhF6kWdsT8++wU2J9mKdDIsWzlHNQy4hUtmzZsmXLli3bHe1+OVInEKni1LudOjXjb1Q5c8mvslekBkIRffTYwUoYLHkIvYQmM3SykLfRAjvSMvGpl0nN9H5SKgfeuuP5ysXxmhuOh9XCZSJfql1LvjCEKdeCpu0gdKe8mRo+5BbHJ9nCx6XvmRuCQSCBCmHCq/VWfkulM8m1NjInoslxDDGXfsffPflbB++THn74QX36DeskHAVKPUhjc3M4yRAvHc7y43CTA1CC6SC7JbS1cjrIkUjyWpXc6UidcK1a+G2UaSiE39WugNy1AX1alc4fmLvQxg83Lqo4dmHn3o9+3hlCm6Z5/WJOShHJK8NOfBA+xg5h6utzhLV3wtXA+Y5731U+fi3U5ebonJrzDz8wM7Of+NE/Esv+t1/930PdSh8TE7kvo/92oHApaU6K0nJOyk6T/dUp+sS5I2N3tQGqIYgod98vdiJIug/3vY4512S3jn7aiKgjB/QgA7vFoCxL4YOgr0eBSa7GgH4dZIzd3IT+XHc+xw7I53c05qQTpAtr3CRlRPEUuZjAZRn2Pp9e3gQ04WzwNeGdp+HeNk80r1lALD+CXITu4Il6TSL18u4775qZ2XtvfM7LngYe3vObJ7GMAsQ6nwqieTKfDhifBa7RCadsOCD/pKwhRCJGRWnoERBEkJ6Na0F4rzAmVBCUAqA1ARzlXk1cw1QnA9dU9PkE55ffuzCtP2NKkR0pgL6UWAsPsibW5FzJWGd7jTInDXykWnhTTQP0WybUNCznTgWOUiXo9ArjmWjyQeU/IhLlx/fwGM23jki+eHqDc7kgZ43nSS1IcFWyTuJh4TpWLp+/fHbPMicpdTP28jzHWFOOWHeETMpO8r/Ci3E4yv0o2faEZUQqW7Zs2bJly5btjpZfpLJly5YtW7Zs2e5o9+jaS4nhDi0KORkQnJITT4V1j4nrLz2f5pOL6un4YxB4tgcE2FbiMhmYh8evxRxXmuuPecKSWuC44lQZxcHVPYFfq6oxXVWafy8Sv1XZlu4mIUqTZFtLSCiPoyqwKmxHIrQqYUPNteuFCIk6na3P/bcFCdsiCQDkdxRS5gQXYX8QWJ5h57gdzVcXZSpklBKy1fuPYa+Jsj2uKdA+c+ZpO7HfSSgXXn3sOx1rdAEo2ZSqxEn+J5G9iIcVzKslLgCMt3UTXAy1uvZw/OW5SF18inBphbYB1aurtgDxvpUIYrrqVBW/rKmeH+D2Q+eNzbyWoyrw4/5bce3ewD34tozTd87fMjOz75qTqF+C7K0BFdFVhP5KcmMiAGDspb/2J9ziqGcrN8sMAcLrj0rVkyjQU/mcEiaNkNOprK55LdlOvdISTsiE1HCft5JDjG77c7nHGnVuDn6P6z64O17u6LLQscZgG/VZcbB7/x+RG0xJucWnoT3ffCZE+Y8/NjOzT0Xtvhi4doY61bImdl2Y2JUQpr/zQXDtvt/6mPjqa18xM7NffPYbUifSN/y3McdmmjzPzMxKRPsUtayT/KloYnDeKWE7Bh4oVQFNcXvtY/Lhm6Gte1G2LnBuz2KhcxljSOkeJJGfkE4pZPGqW1IrNNcjXcoyxzA+mk0YQytxo93CFdxJf63hvtPAJib5myR35cUFggKOogqPOaaEfj6LlL3CtYPPk/XKx8SBwRM6AdDsvVAFdtfhuGv5bR1pET52BpDcV52s8Zvw2waZD+ZSgihi+4uKPDNljKfcc17PGAAiLnC63kd19x6zay9btmzZsmXLlu37YveISL2yC6HJDiLuIJPQQ2TG1ojU8hTZG+TphNAePgeQc2sRlRwh+jhJYi/mxJJoYSfFqkrgiYzslGJIyNZEMYhIpTHci3sgKTwphXCh5jUaEa6ryJzviPytmm3CtEF1Izst5rCS+4r59wS5OoLErtm6SU7UVINEpwa5xyN2Lt2tlCE8uT+SHCjEWuwSR810X5HEuxwT6baAec2UqFsurhHF11B3iQK2ETsTRZC4w9HdJ8X8FISK4nsKXcbBo6HrFF3d4NOJmES9jkIOPd6AKCtzgn9qWD3rN6r8AcoUTKO0B8Uvq9p3y/0BaI2AHzuIuWpisQ65Ew+/4bICP/YjP25mZt/8W/99LCPYc5Sd3jAy2AA7yIPOP3xKCLvnSZR1gicWMU9GS9e6wkH0spJl78WLgE5ssFvdbGRNgPzKWel9wlyElWhCMK9akusS7a7BHlwnBiGKX1yFAID1me+mb24DKXw2Cuj68Ydxl5zLTBAEJQxzXD33Sfk25tiFjKcO/b+ufD6XqHOH62q+thZSLLOI5PK4Dz/4Tix7+KVAPN93TuyeOSZnnaiR0e1FmITlaolIMfGils2ooMqaRH1TQdgr5mSVMuZMXAvqSHQ8gkmzojUMtVdfA+aVzJOakhxyGMeCIsJrBJtY8jhJ+/P8gaM1Z/tw/IsXz2LZLZBefU5ugHqp6DSR81pyR9aQRzjeihQO83RK4EXM3Ye2KzX3XAnpILlZroWV5s4EwngrIq183qgg6QbCsSsJslqfo2wTjm8kril21ImgNJUOiXn1RiWbd8l3ZmYDnjuDkPyH/TK4QC0jUtmyZcuWLVu2bHe0/CKVLVu2bNmyZct2R7tX156aK5Yvy1LYk7mmlmRPO6HsqwrEJMxVJLgqmawmPK8+Q8KYqliN86qyNsne4oKrSio1C3md2kbF0sVD95QWkWNfColwhlbNKH60Hi4oJZYOYE33o8CThnxJVCfX3IAVyeaCBZMcLW6MqgKMK9BuSbL36GXDEfC8+IBubgJBcncjrirod+xu4UaSPiHJW3VcBpDDa/FPzQxKUGI7XZtCFGWuwVIgaLr0yDVNyLm8ZkKiJOnRi+jaVNEa6sxU4lvq4FIpa1G2Zv5B9Mm2cRfLBpB1Ke4uCmn1ogRNd6cq5a/RZpWQXeeWJFrRLNqFdn/ySdD7efTA1am7mbkBfaydnW9wX46tP34cctf95recWPzVn/jD4fi//jOxbA/35U7GJDVb7EgleglEgLtPxLmjK3KWccVceKOS/WOwwTJQ5KD0Aajsj1Bdrgt3uzBQZWhEbw5abZW0IV1LqoRMDaym9rFODTKd422LeSftaUUI5GDXPRf33AR3g/Z1g/yMm8pdkBW0fd5/6fV8HW3WTUKsxvpUyhzr0Y4bEKF1rVvB3d/JnGDO0KeHm1j2mkHHSOgD1S1cK5q7bqS7z29/hgtoh6CASubrSGrDJEE0XLsSnzV1pKSeZ8ynKcdhHZ3UcwMXMTXo0vyb/EvGGhMryHEjggE2jY8nutGq1ZKArmsH11aqfqtmWIt7WJ37PdxAlbsTHamWzyRdk3GeM1m8WNZuZU14CZqFqIIXHqoV7rmS+2cGDnWj1tWibIY7VnNCPn/+Ap9Pve5wPV5eXcaySwvuzQ1oLKvR27AHRUdz8/GZLZJ9nkVDXeVw7failTdRv1DI7v1R3YZLy4hUtmzZsmXLli3bHe1+lc2Lk6WLvxPcJiqAL9Gc2U68NSahw0RimHJ8SfqdBJEasNMqZJdcE52RV1CGcNeC5hTzqZ0WVYlxioScToKfVn4Z1szM8J2SsvGpufb2+0Do28sucQ/F4oHZxVWxnERdJbFSiVe5nthh7g5OIr28eoD7kvDrA97wJay1R5bwvbz9U9Gct9gnYbjMuSTEajTQIDsitqgiZ6yKbMhcRV2uQTmDaeAOdtmulaJv1bKsH4hmeD2pyl43SpQG+iTExm4fdpO3beins9WVV5i7eVFxZ1i3kthJ2NaM9DdHtLEQ5RuoCCtR/OphQKAuLsJ1R9mazwj5rSTX4+4Q6rs/ODmUisqfe+f1WFY8+8jMzH7fl/9ALPsff+Gvh3tOdoQIHkGuxWk4cV+a629azv9xPIG+QepC0RTmM5wSpXCgD+ivTtDCFQi7k6gjU66jkKAUIsKdoKkkwDeq3UHUQfO0Yeeuat+cgjXUqR8KSji9QHDGrY+hLcZMI2Hl//IY5t0XGvktLrHfOZp5tglkd80KUAP1pDSHIuKMACAh2MxsjzFcytqxacL1SwkKmbjeakBHTPYgc4wID0W89QdR9kHmxAmAf0LhLEz5mkiQSFwwaEiReP4d1z95AnUnFM25TpXC7OY6qesE5UkUuZpLSncIwsYbLzmupb7MtiHq4BV+O02OfnHc96LOzaCIUp57W+Ru3UuuuakK81mVwldou/4sjLt59iCKYVrOUz4nGw1owveaJ5X11Hy2E/q4G/w5cTi8mjtTJFQ4AFaS2aFlBgq/PK+VeKIocSTj/4j5fBRJBJVHOGUZkcqWLVu2bNmyZbuj5RepbNmyZcuWLVu2O9q9ufbmYkwI4/xTYc8I+wk8RwVuTaTJ70+59krRwogK6RXPK7AzrjUKPEtXTDEJszjWX4jl8wm3EN146hebScojdLs4bZKMkXUa5F6PUIotRLKZZHtNbnnogmvv2DuMT62OA9wyrRAhqQqctCDbVbnOJd1jkngWhGnV2mCyWCUWMtHpoDpCaOOo56SKwayGajEVdNlIPasTLgPWXTRDiMrP4qpZuPSm5RhSMTC6D1sdJ0xkqkJa+HoUzR6Op0qg9QFsyN11cJXuK9dYadahTqvxodcX96P6NHSzKor+1lshufDzp5/GMrpe6q2P5z367LXX3+BB8bs2Jq31ezjsgsZRv/d6rlbBtTsIKf7Zh0FT6A/+/n8nlv2NX/g7Zmb2ya2Pnamj+wKuosldxhW00sZECZ7+HpWsR2OIH30cmIRbldrhFtb+R59RF6me/FpnW7hPxLU60BUt56DO0050vMY5uCWmc2nPTWj3eiXE8jiQZe3AnyRZV5Uff7YJbjwlTF9Be+y96UEs+9rD3xHOKsOZyW0vztx93IFQuznzTAWsUhnXWnGPRW07HxOrNqwja3NXzEUdXIatiPANzJ4gASB01ZKcHOqc0hymRG+PgkaagWF8pUZmM3Xx1GUHN/tmK0moqWKuek8cb1xDlJtO95CsSQ2DklQJ3MrFcfxtL0nTKwQvtJUkl4fafUzyLAsw9d5WK6dMVJj44yzzCuO5FWJ77FfxUlGrbl14m9zuwzOjXKkuIdrusl6ct2pYTwmAaDh21QWP42Weko5SmYo1BlP19mGA+xLJ2FXvj+Np0mAzBoqICJ63vwRvTMsy/jkIwXw46ANnaRmRypYtW7Zs2bJlu6PdGyJVFkXcyZtJvjpVkS2XSMN8KjcTj5ddGnefyWEUFmdovEr2RkBCypDjq698rzNNVLHWUHu8VWtIPt7ONUyfJPeoNq07kyjOKm/VICLuj04E5AZvFhldhjofDoISMddWJ7sUSCIwvHiUMPQxqumKwjHbS/NVxXBl/+2zFyF0frv1XRI3J4WQh/mbwyDXBTpFxXBFsMhxVWX1+OqfCCGDgD3qDop/qCo5PiWs9VXBjERFnyTWJK8W7l+2RBV2taUo8RYlUSpV8R5Rt+UOm5IEHyuJeh9Qpcu33vXjISGhKCWV17ved3CffhqUj3/g/S/Est/49V82M7OV7JLX5wHt+uTjgCBdvfZG/O6td98zM7Prly9jGdHUQ6L2Hs739NrRzy88DHVfXXuww9fe/xEzM/sHv/k/x7ILKDvvQfLeiAwAQ7N1/FFQWqcpFaCLhG0MSQRBiQYgsZ2Mv2rguCNc+SJ+9+j1gPAUK0FLMMZGDRgASnV97XPtyfOQw+7Rax7CvUbutO2FI8HnZ2HOrIQozoFKAqxKstQYlI/XjlI+RBDBT7zzNT8F8lkOkuushWRAX/r51hvMWYFdaqBDRCtmDVjAeJ0FuRvBDl8V3ndEvTetI112eG5maY7PuJ5Lpgb2I+d1sttnNQU5LeNjTNbEaYlcVisQ6xv5bVTsFuSSiRIw1pXqzmcHCfnhHmxhcUyqRwJ574ZJ1uk+nKcTjQ+iODW8DqXkS43yH7L+l3yeyLpS1WGMjUI2p5dEG7TA+bSaXMe1TscprC1Fwet7f23Qnyqnw8APdSY0GNeDqMJHB5QCPhinhQR++HsB5BokswblN9SbE3PtSv69kc8/8RxEsnkvz24i0JO2+/d+VcqIVLZs2bJly5Yt2x0tv0hly5YtW7Zs2bLd0e7NtTfNU5LQNyYXVtVh+IfGxGVX8g+32b9dlElRVCXnd0kySsC46h7CLwrVrIAboxBou8Tfs+j48BqTJNes432gTNjBUWJGE3TO1NNwKLg6kOwokDUItZ248eiqUBmbFiTGrgGJ96hKzAH2HIUISpfWrLonaLNZXFb7482i7lT2nUSDhtDqIAlPe/wdSdk6JgCnKrHQ9bZExwltkfTdSFV00SeZlxB41CWL0Q4mNi3KWBfVACMunSQtxn1PQtTuOibNlF/ib5IuFYrfbIKrZP0578Qdie3isqTezyABANRA+eSTj2PZg0cgoD9399W8D313dRVcRepu/+Db3w73pdEGcAcXQo69vglunNc+9ziWfQyl9M/BnWJm9ju/8jvNzOzy5/9aLKvrANHvDqFOqjtTQ4toPLjLsowuU3U3L8dOVKzXDAQzXQDiMojJmlN3kpkTsRXip1cgyYBAzTJxGT/5KNx/L3W/OA/38/K5993Vg+D6u7x0FyB9RR3cUqUETGwRIHImrqUfvwrE8vPRXev7PvRrIYOyRrLcRl2g6EfVUWpjNgYQcSU4JLaTuEJakOeLvbt2X74Ibjwl5W+RGLkr/H64PEzibiQBPbrHEh03lIk+GzW9KtGH4jImzWQ1ElIXctxmDRdYsk6AZE/KgKlBz6hWVyzOr2zzmcra3q4N/ta1c+xCm+xnccFCqX8NpfpanisxiEbacIJrbZSgKAZFlK2SzUmsFmoD1k4lZdPPV2sS8DXcwnDx6WOqQVvo2uGJn+XZgTEza6ACXG+T6I2VxsTgWqcp+W0hz5WyXGYWmfj800WZbmnTABQ8Y0WD8Yi2299IBop9OgpetYxIZcuWLVu2bNmy3dHuj2xelqmKNhABVbGlYmoKPgFBkB25v4kKIlGQqKjq4SAF1yTdLY9PyN54Wy+VbI2dhor9kqCsb+Sen29JQCcBTnfGDOfVcF3eq6pN9wN3zrJLByI16a4i5vry8222UGrGOfZCeiTANQoRN6I5SZ1wD7W0CXaQtztHOqhOOwkpn8RGJTHGOrPpBOkjciSniOjDfAKl0tsfqBR9AvVM+ORNZKXbqz8g6FQmOfxiwkQ/Drs1k101v01yHbLvZIc/gSBedFTR9/M+Ain5XELId9hi6/gnmjcp2RRq5MylZ2a2qgMiVbce/v7gUVC+7hAU8PLJR/G7tg275fUJREDV4dll+52T0i/W4beFoKlffO9LZmb2o5//Siz7O9/6FTNzknkvQQzMF9bLrrIHiqrBHuxrzY11BMm8bZwAvd5SsdrPN46hfQgwTDL+jt0tzq8SFkt27Lgcatagfw4vHKWZoJgsigx23KH/Zy9sgcodMMivpF8fYA7/vofvxbLPtQH1uxbFcsqj1ImcCs4v+R85ZhpNHglEhm2sit0c2ZqSswPxvlEEA2P8/NwRyQ2DYQSRZt7LufT1LK7BVCGQdaqsiaDJutou1/MJkgjbcyf222pY3E8kKKs3oeRzB4R9UTWJchoagEJSvjwnVhh3KpNCr8csQUb7YwgK6eV8lOnZcJ7KGF5hLs6NrwlUxx+ERH2AjIgG7/SUE1CZHq5JglL1BlK2rGcl1skSx6v8AZXoNVPGCDQ1eZ6UDKyRfuJCXiyf04r6rc+wPjLYRN0UrFu5fCZpUA7fJyT+yeAkSBDWGFCl2SPSlCMLy4hUtmzZsmXLli3bHS2/SGXLli1btmzZst3R7jVpsaqDJ74aGLWlNKEgUd9RlYABBabgG+FWdd+lKrbzieMLTYaJa6iKdiQlL+WGIsHNzOVLlBTbwN1CWHTdKnQZysSLElVslTA6gpQ3CIm5VlIerIQuSivXIDpJt4ySSKeOejpCGJ/jTSzOP0v7k9CnxOp+poq5KpUvAwri35EIKBAr+0LItjOynCaaQcxMrPxfuBtKUzcGYeRX1aPMyoZ6NuLGQieqsrfBHTtq4lkGJcgY7iuOHQ2UwPeD90l/xG8RADBJluXtKsD3e1ERPyJBcKFzIkrmnBBNq/xaL26C6+fNt96JZc9eBnfs+UXQTPocFNHNzA641rp1N8KTTz8xM7NNK76dOVzj+TOv5/mbgSi7v3V30wqaRn/46z8Wy375k98ws8hhT5O8FqFNVpMQoeHavD2IFkxPDTBJOAw3QiP1vICrtFm7u2EPV2EJd5eSoyPpe/JrzdGNL3pfuO4oZH9SlNWNMO74vf/2cKR+lrtFWyQE7pE89nJ299Qf+sEfMjOzt0t397zcBzeOuvbpvlN9pMi8ljFRRl0oUeqmUjbmXV2pezBcQ519dAvOk4+TFq63tnYCfF1y3RMSL9xBnSYtxkRmT4x6NczFUeZJXLLE3VducP0rGTvQAyslUOKIa6m2VXTVwcU2yvpDBfBa2pUBNbWsSet1aJNmLSr2XH/F3T1CsXslbqz5GMpur4MrrhEV8wI+1Vrcs1GrSta1ulnqONXon0EZIFjjqtHbZIV1bGxE28uoM0gtPA1AAjldE/8ate38vAws0mcCm3YlUVExaEAzn2Adb3Bfldz/gPlZSFAItdA02wGpJbNqG+IZKKLs1rN+4m5s1Jd9wjIilS1btmzZsmXLdke7v1x7ryBQfCHUt3rukpaB5vbK2yp3VSeuo8hVkRLblJzG7UKSaq1IdyavntnrSaK6oDQgL+r5KA/AHUQjaBEVjlsJV6VSuYZaT6fuEWVKzmM4cym7SaI47Ro7Pgk5PUCaQBVm+TKfhHpHDr30E9XJRQGebZ20XNxoiCr3K2/604n/FbL7n7lzFbZ/DGs3LcM9aIPN6a7KzKwCkbsoKYPgh0fFYCW2MlxXQ20Zpl5IDifev+xqItoi42kEebMH+rPf+251hfvSnFMxh1ci7b1U9mUI+UbQh3UbUKKbWw+1fu/9HwzXB3nz9saREZ6PyJSZ2cVlIA/vbzywYIVd4iy72t0+XOPqysnGu5eBWPveD3w5lv0rrwfS9P/6LMg0VKpEjNxh7fosll0jn+RRdpUD5lUrYe1nTUAOmo2fb3MOEu/G67m5CPU7YuAfhbBtVOLvXZ196rnTVUSKCO9SfkSV9QvMz5V5nXZo25tPhah/Hs73vA8SCn/y6/9W/O7tMiiFDzImqCxfJ5LVuLzMQJLsVytHuIhwttImA9adqiSqqqHmWFf8SpFQfZDcZETVPjo4SlkBnSmVbAxCs6aptCH8hvIrisgbFNBVfoSEYg1AWJ2HNl5fOSLEcP5So1cop1DKPWJNOh6Rf1HQJ+bJbKROa9xXU3sbRpROCPg9UPJKNBlqSJzoGlsAzadi/lHlP4rwnCiSrCD4lLW0xnNEAyWiFINIjDBmpJV6RoK4BoOhfYj0KHLeU4lf1r9hXAZgMcsAvQqhLNSvV6V2rCeKAlHigGtoXetCTSV+HZV4duvyj6bQtisxF6cTOflGkZhYXwiyeMIyIpUtW7Zs2bJly3ZHyy9S2bJly5YtW7Zsd7T7I5vPdjLx8JRoS1EJdWkK7Y6EEW3520p1VOwVuFEzNc50uymJ8YQ+1anKxGvKb+E2U2VX6n0UTQpTmjmhcyXuvg0g49tbdy10gGq1HoSK1bVXLPl6NuD6NcmkjeOe1ICZZoU4cQ+CrJOgfqqf1C9I92V5gpQ9ywnJD45KtYnuDVwmfvl4PwoZF1HbS+BunkMjBWIfS1HUjCHsLxo3TFqqyTDRZoUq9gIzrleSIPeEBtaAeqpmDCtKAmQhxNqqp56KuwwOx2tW3M87LIn1TsoVZXW4nirpu2fPgrttDyX0afbWvr2lu8nHyfvvvW9mZt/59NNY9uhh0LupxS39HC7C7bUTZSu4Ox6998VY9vgy6Fh9GfVU1XtqkJ0LxP/rw9Nwr2u//10RXB/Xo2gR6dpthQAAIABJREFUFeE8733OkzA/uf3AzMx+UHSsnu/CfTxHQl11hc2Ya+Ps5+26cI/l6HONrt1B2jWSl08kzd6cuWtt9yy4QFfi7i1fBLfpT3zld5mZ2e99/f34naF/xs77adXCZZZo1vH6Mp6qpT4OXVCJ+47tjXGqLiPq/qgbhW02ymJz/igEL6zP3SXy2jqMhWdHCUAoGTyTLFThg/6+SpXoWUc/nGvXLFJYa5S1rZ+3AQG9bHVNxtohARV07VR0MQmJmaTo89aT5q5buva8X8eZgVI+ngu42TvVlsM81aAoPqf6Lnwed97X6xU08ySwiarstarTo07qgj5Qo60SsnVBbT1xy03UO1RtJdIi8DtZVyfMk0Mnbjz4DOW0MSikO7gLvAV5P2HPFNR79D5hnaMGWKJsvsxiMWI97SRTBNtzEFrA/haZNUZdz3Et1c9bqXt5aRmRypYtW7Zs2bJlu6PdI9m8MKUikyisb5VEeF4lppulBOQKx40JXIQdQapdEM7H/8s5BOqQOi5VjHmOQnd/JLadkETQF+26oSovQzhlC0XyouwCmGNpe+ZkW4MS8kHe6iOyJ9dn+KvuHFrUZoCK9NAI0taQbC73j7+HUXc/86uHeaS9NBNDnVWpPraJoFQknjOfn7YXJRw01J+7r7HXHQQ+VW2cStEJixU7rcZ3kwXIrkQia1F4jl0isyRGTsuujrta5bWX3JFOOp6haF8sd/MkYDa1H//aY+SuE1Rjswm7+uvnz/yuQFTVXI8zJAPq1hGhi8sHKPP777GbfPj4Ee7V23BzHYjNT37rN2PZL//iL5mZ2ftfcGXtf/Jrv2hmZo8fPYxl5LUeRBZ6Yj1F7fjz737ezMw+3QXUtdo6Of3hg4B0vXjm97pbh/H/WuX38BJyBp+aq7jflNhpFj5P3kI+wVbm+DuvB7mH7uOAAg299/8R46nrT+y+ZQK0NYMi/F4roHMCHNjcMShBxhjCyFtBjh4BMf4Tv+cPh3u4ccL2DqHzrawd7MNa1K4b5L+rhVhOhKGUhYph9LPM8YJkZKKkys2m6rQSloEi1kKiPvQBaXvz8edj2ZMpIFGdoFldzCjhF9khZ+jMxkvysDEPns4h3IvwgRtIh8jUiSjyrLlTqbY9q5xGuO4WJ1xJqP0Z2ngtBHT2hcbNMFBK1wSiSKOi/gPzbwqawjbGwlNIEMd0wBrWyrOTnhWVOqDsR+uNQtmbqfT5d8rfE5F9Rc6JpmMuDKKhQGV7GyTbwAGBMjtB346UHxBvwgron8iUcBhLUo7kOWL22wSASRmnuHouemTUOOwlryPq0glKNWM+J88Ckew4ZRmRypYtW7Zs2bJlu6PlF6ls2bJly5YtW7Y72v259l75P0G50k5AdidN3XJ0C3pRVEVXHRf+SVeQEqZt6UZ0VFDVqcni1gSJ1DtRbQu4G0VZNSrAgkRXJM2/dAYSvqyEgNwAUh5Ed4OE+qpYkrgVAvW6g1gtx0eSvRDs5pJuN6+lN4kqxpOw6MeR0FdoPQGtV5VA9ewUks4FH6cbsdF2pdqwQMskvs8Jjs8P0bYitC8ugBJ1qSKJXE4BiLmsl/dQaKACublKFOc9qLL5TKKy/5RK8myHragY1/Ajlv8UVd2iYrs6FH12Ec6zPXsQy8gFPexcR2qN5MJsw9uXHtiwArR9Ju42uso1A8ARejcvRINqu25xvM+nwxDccqMkN37v8ZtmZnb95MNwXvHPvH1xGeq0ddd21Nk69+tfw1Xy+Y27Z16CxNubE5vPHwZX6buvubL79TGQ1x+cBbff3D/3+8dYO5i7x26GUHfNrHAA8XuScfoQunDPd6L3hLajnpCZ2cNtaP/3H3o//ft/6MfNzGy4Di69QZJ8d3SVigs2utREHXqOBFyZa1R7lzlObaExCaih3l4s8Gvh+E6CAug+acVlvt6GNptvJOEuCODrSdw9hxZ18t82Fcjb0CUaB6/vQM06ccUw0XQtWkgF6jmXup4yeEYDing+zUyMD9y2Jn6vPWuu1wku66JYtrUG+zCRuyqb99RWEgoG69nhOXErum9VFcbVRnIxj1zDJAMA18LNxtuf6/9ek7tD+0ua2NcRWU9Jm+DQSBgztqRxMLn8oMR60BdmScI+ct3bitp+TJbtF2ngXmUbKz0kBgfI+ke6w6DP3yiups8JagVqAAaeu+K+blbfI8rMMiKVLVu2bNmyZct2Z7tH+YM5QaUY8pmG8PIIRZ/wsVQuSMM1qYpenSoDwVCuX0QEa3GpVB045oTT8P/l9U/ViaGWwwPu6vX6p86BN/NKkaMOn35cU4bdXEpiZgX8GjPezslnThSGI0wnlSr5nSir86U+QYmm9AcmbZ10VJF+mqNpUSZBd0FVj3rrtYjgKNJGCQOVsXWMk0byfiGseOZiKyFdMMtOv8QuZC50pzsnn+FAtrXKX2CXZKIYTeXnUfJ0oU+2yLX42sO3vL6I5x4l119L8nDxNJaRJ6wh4XEjJsReEnCvzh1hur0OCNSL50EGoBf0Y49zXGwdJXvxMlz317/1a7Hsy1/9YTMzu37+JJZtoCh+OPhuuq4CoZ0Kx2ZmF2+8bWZmb34rkNjr1tGnNW6sERL1V98Oxz+7dmL529vw/Xjl5/0U97FZe1sfIW1xMTr68agK7d2tqMTuuQafHcP9tBePYtmHCJNWVG8HqO985eeNa8zR++4AAvobK2//L7zzOTMz+8mv/Z5Y9iZkAkYgF7dH2S3HAAzZkWP8r6SdWgQUqNRBeQKl4s69OCEBzewEk+zqmTtSz8HsETrVG4zTRqQe1ljHup0oqyPIpRcF7tIhXnzKnDyxrlLRvJK5XrWUWvE6UWKhTLJSEImSMhK/QdgvJBOCRfRbECRIbYySazAmWy1l7QSKp4h8h2CIUcjuRCwPL6F6v3cEd98HhPOy8MCO7TmuK6jKCtdQhHuzxVo3iOeiK3ANR2LLgsFQjmaN+4Ds0vsyqWJ5LNN1EtIRa2kTjhPpJ/K5awl8IupZVvp8GnCNZf5bHpVw4xkUJST+oV9KIgyQhOmOvu4xFqcVAvz6LMsfZMuWLVu2bNmyfV/s/hApSxGZGe90Y/L9ki/FnYDuCGIuJkWTmNbslbDJtAIn0K9EEQFl8ro5xbjKJUqlFZhiiZcdDxBYA8+jvxBfMXYJvYRaMxS9EV8teU2tZisnmDPpLpHHi+8Z3d2xdnL/lJA4yg52ZA4laZRJuUHxvJQuUL81SU/qN6cvW/P/8STc1S7rdJBzGEP8hSPl6JvGyyKrufAmDDucUtAk7lirdZH838zBnEnzOrI5Vf4gHi/hvxR4E94K80Vp7rot0J633ghIyHnliAzbpix8B9+02MFKqDH5Tf3Rd7XX/zd7b9Zr25JWicXsV7Pb059z783bZE+TFK1dD1UWNoksl43JF3hAVkquQvwBC+QnLJUsJb/B4gGVGwlZFsaU7KKwhCywiwskCZVk3uxvf/rdrn52fogx4htzr5WZ1k6hg0vxvey1Y801Z0TMiJgzxje+8a39DnMlofP3XvLoy1mjYfq+QWNwWh68bPyhd99+xznn3LNT2a0CEcmlrTfveJ7TuUgyEB1R+Y3pvpdTKAZohj/PIbhavYQcdxuKT1pf3z/0kgh3D41TtMIOvhCC2xwh9NnI+q7POP5s3lHEdv3Un+Oks/566abnaK0LO+/pw8f47lYoq5H/72Bku/816lwKSvkcu97X96xOP/n6J5xzzn3ivvX7Zu2lGC7BjRkJIri6QP1UfBHf54UhCOQ+ZYrmcs4ompy0W0Wcp2GtkzW0bchRUX5pgjbbrp7yJ9Ppnp239+hnKfekWKxxfcknybxq4H41veYw9H/7WslHRH+U4Ih2yb3mOtFIXrUgLCzPE6bdW4GjNUqtX5uCc0fQLyAxXWf1ZP+vN1a2bvz9nNeGpna1R3pqyVNI+YUl6plmdv0FZCXSSq6PNSOVe0IUVzlK7M9MRaIpRKz8OvaxLvVYGCmN0AnPj56OtQhy0mOQytypkLsu0+dO+FoQSSKng3E65JLu4v7VgnRzSGyk/ylmrWgWx0IhgpvkSKnnIi++96tSRKSiRYsWLVq0aNGuafFFKlq0aNGiRYsW7Zr24lx7SXIFO9w2fjsgNpKArW65HZ+6XaRkKpt324q9u8jZJpOg1QYpXdW2mZNKiL0D5uWVup+fe2i3FDiRhMlacMeDKUjkctqc/4gLxAUVbalTIIhq3/E7yhqoG81/LsU9sGEOQ3Wj4iTqnitJct1BYtXcfayLqv02qEtBuQj1xKaEh62I3TNQVoa7oW0GWLT/rRIWIWPQS1nCHINwBZQC4dKNqRAv3a2ZuGzobtWwZtf7e5c4qzy7ZzI29939O57IfOeGd+2NE3OFlFAvFq55CCvWQUF4fj1bbB3Xi7T2+akniu8fHYSyMYjndNltGjueY3G10XBt71pQcvI777ztnHOuGpsL6gjyC3uiyn+G6+cKo8MFQhL9UkjHrWOovbl97t2+jfpqrkES+0U6A+6oy6X9dlwVW79NEYqdHnoF7nc7U3E/Gvt78Y1Hj0LZP/7kjzjnnHv0+Gkou3/X12l/z9yND9HWUu7/rdb33afumCr8j8O116xMpmG5Ye5EuLZnJkkRsiJIbjhmSOh2EctlTSjg0tGAnq6ju0NI0R3n/Y410V11+5lrr5G1q4BkRV9rUAwVwG2OhXx2pbpbIRMC93UhNAaqguu6XpSUFVFcAGucUhUoNSKk6MAQEEI93UcLuJuK1NxYCa5fDsYQ1rWNKGbDjbtsLChhtYH8h7hK+9D/GqjCddJfa72yMUyv/HhsbvQRAipKCTbo4GbbrKxORbWtSj8a+Xuy0PynHSUhVOJhGFCgz8Qg56GZHXiPlaoBGkGa2oEkluciMUEPvboqSZ/RXLg0ynW04rJt6PrdQUBXukeGDBnqAS/GvgLC03eZ5v3bYRGRihYtWrRo0aJFu6a9wFx7/VWoZ8dB/s8gXxl2PzuAo6EgJkPipYxvrOmOt1qWNAMiLK8vxxGJ0EuR/yy7NO6ONSSTZ5zPGtTDdiv85cGhvfnyLXwy0rxe3NVZG0g8bnVXGRA5e9NvuJ3pmQdqAP/gKwlDxS4ll91Kj3YVgtwwg7xmH++wm9kISsMQX800H3YsRJ8EVciByJSyW6Mgn1Y9IQFWwK8gvyDEyiBdIJIYJCBTJkPJ5n3WbB+PXWqaa1uxg2yF2I9tle40HcbfzSMLXb5/0xO1p1DY2y8Ow3d7IIAXC2vsDIjRwbGhSpfn56i7IA1AAgbEXtyfVCC+9973CMwdCGM+bR6H7z72CY+WfOX5v7X2oyrLpSEo+zO/O/7pf/wfhrJvf/kv/HmPra3PnnvSerO0unctdukgu+4d2Dbw8ROP+qgkA1uoopaTsUfVliJcyPHfLA3NGY896lfL4NlHSHgOAviouxu+O8J9SuZ2rRxSC3uCfh6g7vuCyE0xZyaZha5v0I4ffvCJUFY6X7/FxlAHCgvWIBZPD21MrM582VgI65QOqCpFFXz9CiFbJ2h3XookxBJzUtCkFgRlyq5osAkh4052/0Rni9zkH9ZALoup5HqDIGuqwTNEeCV33D7QrM75cyzlftVYpxT9D3NRYAVKQihKQUmSRhQpW3oYpP0jrLGUPVhuRMKj8+1pJdikTzGGVcwZv90oUZ6yEgLdNAhK6FU4kmLKDCgRRLoBgnVyZuN6/8DPp5EEO5Cw3qxs7BLFUyFoemKKXF8FgLBv7Ldcd4lmqlpGEB+VUxAJzMRzUiQM9hBEEvdfESne2oEnBs+7xHSCtq41fIXAmtwrcghETKVrMD438tzL8H2mQqxZRKSiRYsWLVq0aNH+Tiy+SEWLFi1atGjRol3TXqiOlHq9djj27AjB7Mg/a/TX27JI4YwDF1BwtzFhkEDB1GLKtn12gxxCOxjo1D5SHSVCpkP9dn7pj7u8FJcFCNCFKLyWhFt7yWtVwt2juYYASzbiRut7wJIDZXeSSHcoAaNM0EwHIdigq+Gcwf3U33HOuRGIonkvhEGows5ru8Zq5T83TupJuJl9mG7D84kQu7OC2lbSTx1dm1JPuNS6HUR5dfemWTsoUxV3jpcBjk29s3b7vqapaNag3UriLUBYPD4yAvbhgXdLTUFAPxiLy27h3Wft0qbp0bF3T52fG9m0hZurkfxnKQiTWssKas/52FwwH7tzx7cVfXhxdh6++9svf9nX8Ya55+olFMBvWD3vow1/++W/tHrC9fvBB++GsgO4qOZad7h7qLZeSw61xQLkeQ0KwViYzc1ltlr58bQWdeIVCLqJ9MBijTKZEwtoei3Rrr09uzcVPt+/dSeU8Z589KWXQ1mNsn3Ja7a35/unkhxy5xf+uONDUzZPoGztEiHZY+KNQR5eXFhbR3BjXkpOxNEedYRExwx9oR6JFK43HSck73aiS8a1g7o8m1r0kXB8Wao+k//tdM/GRApl+2ZmvyVFIJM1brLn+6wXtfnV2vfTBArwiawrLU7Xisuqq6ltZW2oqaItrr0+BM9IXwd3k+iX0c2Deb+Rc8yhFVWK36mH3lQv7eL9VGI5ifJKn6AGorIdQu5WkOJ7+ZLPv9Xc9M7OofN2IBkLlvPV1rVCTkDpzxru8LVo24XsHfqIpfvMpYP/nZPABjt8kDM1HMe1Ptluv9JtgvdOgyL4fKCe1SDXH8aVBiWg/wtxwboS7l7Ru6I+lAbPUHk+TbbH+HeziEhFixYtWrRo0aJd0/7eKJsnOz4F1dkd2NUw/12y4zhKm2+H/4e3akWViD7tCOvt5G2ZSIgqcKc78u+FMN10+808iOnKbmE+87uayVhkBTKiH0r2xGchjDJMVTOyJyDWKdmyBtk85DpSpCWhhIMVhTBZISfnOxCpEMLubEceyIOy+2cm7n6jTEWQLa3i4auwM9Ss6o5EQDlF5f/RjPA9dnNrudYuBfoQVsupoGOCJPId+Q9blVDANlFRMpIyU9HqJxlzPLGdzt7Ufx5N/I580xmxtR/5Hf7qwsqOJ15R++JCxgkI5fVTy793cfoU9RUVc9Tv6LYhLE8eesToI294AvSdO6bYfX7qkaNbt61sAaV05aYm2OFrmHaBnHX13EjpizmI1bKd7DF2jw48WrW4NKRljnx20z0jW1POQHNonZ/5dqti9Qjk/Y0QZi8hI7B/aKTcp8+RTw+h2dPKxvAK9T0WYn+BsbYWcvizS48Y5bJOVDjP89pU4UmiLoVYvZgDpXBmHYi9NdpTCYLYoL/KSuQPuMYoYZbrpITkM8uAqjQvF8jdKUEpHDNEKTSIpaeEQq1BIVgTZE1e4xKaQ65He5gHzznnSpynHVt7xrXvu3rjx44qcedAjgT8cyFbnqDfAc1WVIXNUGVv5vrUp1FA7nEuQV8IZtQ6hoGSJyIXEHLHSVYGkpcVYaLaR9/ruuf/NpQw0WAblKWCdD1/6ufpeGRo6vHx0PvgnHMbZD7oa0GTsLat1yKxEDIfKAHb1539qehfQJOkLEMAhnoEOGL6HQi/ol+UKZCqhxyTfCYMEKwdkgxGNpexy/ZIPXl/SnmeGnImwRsDXZ5ti4hUtGjRokWLFi3aNS2+SEWLFi1atGjRol3T/t6QzQnVqSsqQHuiREtYMFFto5ZkQztft0tb4qprp9t2zwy8XZQ4UtiVpLeBC4paRHKtkPhRWkkJquBOElcgiJ3rpUGRi4Kwv5LY14NrOudcQiVageDZxr5TtxT79oomhzRWIVMK0KqyMCFWPa7MPc5eCtk6gwuwlGvsjfz1Z6pATc2ahP+LEnnHcwkBXfFeXqugZpJq4cAF16naNftn+xzkWhZCOk1zQOuqxQV9JiXMJgXuSSt6Q8xuPEg4jTEpSu3F1P9TghyuY22x8q6tO5UpZnPcP7h3P5SdnXvX0vmpkZLXK0/Uvjw1Uupo6t1dzx8/tHrCpbVAMtxFZq61Q5CHG3HZjY+gWG5NcCfnT/zxE3NB5RgnrSgCr6lAX5urkqOIhNlTIbtTx2YyNRLt2Tnql9q93gN5e3ZudX+OvtjfN3cHieyXl9YeksxvQzE9ENydcxdwS2oyYvZXI4vNFNkAWlGFp35VK6rwr338k865ofu8JZF7R+RNDvfgWjSz9iZHOER1d0DY1UTq1FsqrO4JXDYrcUEFVXKlADB4Ae1RzSauz726drmOSuLbp2uMJ1Fs52kaUa+nBpBMU5eDFFxN/PmWF5qgnOdSaoPvw1QeZ+Z5l/UE66N6aYLOnLqloHzdY7yq7lXPZMiijk0FermouTR1nU64Jml7EAAllbqagaJTdXCssY1oq7WdH7PPHj8LZTnWLLqJnbM52StVApetNbkv3Naqd0W3WBp0twbOaJx/m4A/WGsTulHtPoVHvPYJHsJFoVkhhsE9jcw1urbVBUtNR31chLGjKupBs0qpOld/8d2C4cwiIhUtWrRo0aJFi3ZNe2GIVNq7gXSpqZPKrqrfJoeRO6ZE7R0CA4ZE7VJAJcFwIKuA3fKA9LZ9Bf6m35FLr9W39HT7HTbsGHFifasnOrW4tDftccUdoYTQUp29s10qX5cbIVZn6XZOKu56crzp69s6+z1VqQH0UyM7WJoq4Y6Qw6zKjAEaQCwlylPtV8mbrDPzBbYi9RCI2kpspKyEIoLop1x2bqhe0uh9IAFfQn03ULtFu0OOJie7VSGMOoTTalgzm6p9x7aqsjwBu8YJKRs727QCqtlJyC0Aprs3jeydjPz5VpJXLyjgS/j508cf+rJ9Q7NmIGofHpicAcfp+cmJ/+62fTdfelQhEXXmT3zc55p7+tbXQ9negUd9Zo9MFX0FiG88MuwqA2JXy27ykCjZmSfM1oJWZEACnp/bTvv2TY8crQXVYji3opXFCOiYTEkSkDX/3wKoE0P99foXqFN108Z6NfFj/OyxkciZbWAp8gtp7u/nK6+aTMIe8g+endpviSZpiD1HVobohEllSF+N+aLE9hRE2USCQoisEkFzzkjLaWt9t0GdlQC8BtpBZCob2bwmcDBYV0gAlxyST4GInpzYvWMuuI3cO6JEmuORZybqPRHF+BWQ4MtLQ7qIurcaxBJcAoKm5dvPGK5Tuk50wBcKqmmLij3R5F7uF4nXKidDNfhMCcsN8//Jswtra9or+sJAFbRLCdPwKmSJHu+vO59Zn5wiUESRFuYw3PWQU4Rr3VCpXfMvNoNrab5KEroHGUDYsUr2xxjLdmQWaTRQiI9JmYsV0SzKdch47ZkHUFBa+6weGRD1xcNBlQZdp0OlB/l8I9k8WrRo0aJFixbt78R+IETqtddecwcHBy7LMlcUhXvzzTfdycmJ++Vf/mX3zjvvuNdee8397u/+rjs6Ovr+J4sWLVq0aNGiRfv/mf1AL1JJkrg//uM/djdu3AhlX/jCF9xnP/tZ9+u//uvut37rt9wXvvAF94UvfGHrt/1V11cydHs5Z8kwlVjNTwNSOPWe+m13WycwJhFFEtfSQR0AD6o6NznpqUCx1LjYQXpOVYEXbiklyQW3YBCSEoId4Om1JEhdT6DxIm3ISgqZSDJK6Lj0jeit0LWlLkgSuqE3pS0IVZKy4KmSc5DQl4trj2Q/VYwuSNAUzZgW7saxkOJbEGA3EGjR+8U61Z0dTyKqtouJT3tNUFnhOHEZuNrXOVNV3jUSlKYkggqMXrMTRQsF1+8k8SUTVAuy7NrEw+OjkSSNBRm1bo0U3ackwIIw2xhkX7b+t31u15+de/heE/SuV749q5W5+/qWWkBCgAcpeu/Q5uv5wpO79+Biu3Fo7pkJtZjWdt5v/tVfOeec++TPfCaUPf7LL+ECmuTT34u7Lz0IZR98w7sD1d3UYs4soGatyXA5P6lc7pxzKxBhb4m7c45kyJpcd4SEz8cTcwu99+EHzjnnjm7axm4fausPHz9yzg1d1i368EiU3Z888e7LtdSpPITukejzZNBvyoSAvEKi50GMB8e4jNMSbskVEgoXonFD/bZUMsRmIPSra5m9qAt8ARdhK/Wkm0m6PfRBXVNHStpFjR2NrAFVYFKaC/Dk3PfTydOTULaH8TRQIIebfa0u/Y4K3AzsEWI/3IfN1Pp1fenvf6JJizO622ysJS0T6Vp7Cuq9abZyBkVgLcpKde1vaxZy3euEAtHQs6W6hKSPiKswUB8GXkkmkKc6tyQZZgCUBmAxUYesncuV709qp/mq+9+MhIJBUnzb2DrBAKBadAnNLbe91tPNXEoEAt2j6sakBqCOJ2a2UNcuyf2awJ7uZhLQeyXxh5M5sy7fun7QoBy8J+DZqfeTz8JhpJr7XvYDu/ausul///d/333+8593zjn3+c9/3v3e7/3eD3qJaNGiRYsWLVq0v5f2AyNSP/dzP+eyLHO/9mu/5n71V3/VPX782N29e9c559zdu3fd48ePd/62u/IKl4ZcOlbWBClyIX3hTTgRtdfw1r+DKL6D8211GISmguyrOxOeUIiIzCHUdxpCTIRLtnVEvZRseOWlU3da3K0oie7i3L+FN6J2zpD8emR1KrETzHNN2MSti95itDHdJpY33CVoHYMkgoT/8nhpvwuXks6m2rnkXOJuaiV5sgqgJDWUdYXf6JoN+jrblsQoBBFiWSfIUSAUJrpzIUolO3e2g+NFdn9tvWP8YQeZV5obiv0pu+qcBGgrm2In2EigwKz2O8aDzBPF23M7/o07r/pjFiYJ8OyRJ+8qIrtAXq2NoJRkfrai7E0F/GfPn4ay1z76Ef8B7T45M3X01HlZAZWf6IEgnD80CYVFx5277CCxI374zvuhbANC7UTu3Rq73snUt//h+++E76jAnZZGWCeYqSjlBrvqRAiwGVAVnf7TqUenTk4s19/h1KNzqxp9LB17/4FH0+aC/hHNmYliO+s5EgVyTqPFhd27aoLcbXKbFnOP9lWl/XYDdCDdgdITfdf1hxkLUkmsR+XrRsLTq78IAAAgAElEQVTfSYbO5Frc4V9I/kPOgRHkFza1omUlK2JtxVib7Bn6962//bZzzrnT53bebuTPk1c2xxpKkuSigN4z7B95NRXB7hgab22dQDF+JR3LwJoklc7G+pz1itwDkZb2BGVrLAqNSrIQpVJUEdVLy+37pKH+fVh/7bdFBoRNUGfXEPX3desGSuBEyQXpQWVKCUpgG1ci9VFWCFSprayqruSfdSbjoZIEJHnTE6Cp9DjXMkV/KMnT6UBhvwpyiPvUKnKH39Sdob4ck5T60UCtID8kCJbJ/qhHKhn8HZhKh6Ssp75j7AppM/uBXqT+9E//1N2/f989ffrUffazn3Wf+tSnBt8nSTLUKooWLVq0aNGiRft3yH6gF6n7970o4O3bt93nPvc59+abb7q7d++6R48euXv37rmHDx+6O3fu7PztTMOHp6MgFhgtWrRo0aJFi/Yi7eT9M3f6PhHl7y1/cO0XqcVi4dq2dfv7+24+n7s//MM/dL/5m7/pfuEXfsH9zu/8jvuN3/gN9zu/8zvuF3/xF3f+/uDu4YAcGuA51ZHagWYl3baOhNtGwF1Q9h5g0Dh8B3QXEhkPEuTyr7jn6MZQDayE+iByeRLb1d8Y6kk2m8CTgTFohy8vPASbt6IEW/KnQuyDm0PyCAfiX5IYtJ3B9VG3hJjt+k3ofztHv4uc11J3RGD08XZ7CItn4j4kabISsvGmGKonC//etUyyqaOUysKStJQk7oECfE8oWgjQVOVttjVg2EbxGIV7p4q5OaDwXvqOUtWZ3ACSgRNxIxAOzzNJWgpC7zL1Lr7bvRHBKyZjXoq2FC47Fx2pxaXXe1JePd3ItcLzcJFMJ9Z5l9Bounn/JeeccwdTu/7TJ16LqpCxPgLx+esgnTvn3E/+o3/knHPuK1/8olUAfXx+am7Ej7zqlb3V3UJV6PkCCY3X5jKbpvs4xtpQlL4vOiEWE+UvhSi+RMLhaWYJjw/2/fk24haYLfz1mOT42dMn4btb97xmlY7/i9kF2mDXv4Sbr5Ib8NIr3i07n5lrjy6by3MrIwF83Yi2GcjjCdqTijo8gxK0/Qz8UG2zntkTRIOu5vdL6U8m0pYswA10hGpQGtSNk1KrSob/AQjgyZEp0L/11lvOOeeerm3DvBz781aStLsvURdxbZVwETMTgQZMtFj/k26H20UzW1CXSNzdxYjaTnZchbGV71LRZuJzp0Rs6gg6Maz/ooXEZafTe4KPeaLBFnRf7tAgRABOnouOV5DnljUJLt2qMDCCGljpoE/aKydxbg2ahZKyGwRZKPUlXBadp4RxUj96fU5yzsrzlFpRw6wgrJPVk+5zDWgKQUD4o1lBjG4iWmQM7HLbzyTVFgtJkJNt+sjNlyfu5ssTfJ+6b79pNIWrdu0XqcePH7vPfe5zvgFN437lV37F/fzP/7z7qZ/6KfdLv/RL7rd/+7eD/EG0aNGiRYsWLdq/i3btF6nXX3/dfelLX9oqv3HjhvujP/qj7/v7pB++VQYEKdkqGhb2DH+XHQlJxPqWSvRHL8p/uu3jGeuvCqYddgbdANYDmjVAn5iwR45iXjW9POtOxVpVx6WsghL28Na/Xohicse3f1WW9d+Pnez0AilT377rQT1bIex36ItOw5p3aSJQCVdUnGsQi8eV7ZyI8KVK9qNisITJ8zNz82W6W0H/NGuRX6Cyu6rYgryskhph95NqG4kcyl0Jt4Aqwttqtor+ERwsldgYNsSSa5B/ldCPj3qLm9qjGRuQ7u9MLIfeAqjKgSiWn4x8OPlyboTR2SWJ0tb/AUQRmJQ7zIszQwnu3P+oc865S5DMkyMjdldQtCbi5U+H0HghAL/5J/+Xc865GzdvhrIC/bhY22+zIFOhuQuBfkAJPZeAhctLT/I+lLB6hkafnFgbctwnRRqnQJg0d16FXIDzpaE/N4BSrZBPcP/ApBFWUDsvRX5gA/J2IejjpvHjP89MOmIOlGojoe6LDZTiBU1YQ86hEzmDBHOc6M9SVKd7qo1LTkiHPGlrkamYQr09S+1+9g6yJzLFA9ldiPpVNUYbFmiXjesCc1ylNkYjZkqwE19c+PY/F/mDixEQ6am1tdwDcltZn0z2IOdQUv7G6suAicQJYR4pAy5WopiebCNHjMVRJD7HmlFKWVgngBxtZKyTuz9U5waJXdbklCryqqLtSJjekQEh3UZJiCppEtcQWCVrGD8lqpiOZ0cj4y/LSMrWa6EFMnc4xtXrE65REOkXEj3zmg6Qph3eDD53BCXnc0eDzMwTot4poJTBm+LEtsUHQj8NcuiBFC/reZazPYpmWU3CcSp8vsOisnm0aNGiRYsWLdo1Lb5IRYsWLVq0aNGiXdNeWNLi3l1xe1GLSAq7K64w5yRpYTc4EB+UbEzytLrA6O5xO76De6jfdvskAvsGCFKwyFAkeGOyo+7BpUdi90D3iteXMlZDiKVJjeS6Q9+i/04gU3oetD0km+8i24f2pAqnUrNGXGtUHRYYl1BtuyOR5yBBKD5mAlVTFZwJOjXYgB3AhLLOOZfyHkrdKdTbCYk5gZttUCe6gLRP0Da6vXq9h/ic51ZG3mcuLtOQeFhI5KYKr+3xbW3ELViD2Fkt/XG375uKdn3iic1dpYRZf2MLIexzXA1JuRhjmd5jVsnKlksqBvv/H77/XvjuNlI7qRtjNvfuqVLcsxu4546Ore6P3vdE9XJsBNgG92wFwrZzzo0KKnVTn00DO/zf6dRcm5s1XSHWrzX0vnpVB3dUG5dgi2ZbA+4Ubk6qeU+mRpgmYXspumct2rBZmctysufdaMuluZYykMhLITGvQmJ2W3brpXeRZSPrpxL3bAlttWpsdapbjlebk/XCXzeTcdpAeb1dmlswh1u0lCTEE+hCtaJivYSbk8nKR9InLdxcuRDgC+p9TawNb73ribmX4pbMkLUhn1v7pxvMsamQfXHv9m/QLSnzD23IJdokm8AFN7E+ObnA3ClEbw/EbtbXOecy6PL1sp6WCIohob8QcnKgfgzWX0YxqRsL7WnELUc3lkzJnOuUjGe6GeuSmkma0BnrqugDpkHbUAOwGOyitcSzYxDk5D+vVpKgGPdY3WdpuF5y5a+wB3bk/VVSOrW9+kFQEs4/WPYZ5CPrPk6T7UiGbGusVJhrvGYAgJtV5Q4Lat+l28+dRAMFvreMVESkokWLFi1atGjRrmsvDJHaSl2DN8hmQE721klMPN+gUw0hDclx9PTbyqZER6ic2u0gpyuCFBAxeat2VxRenTNV9kxQMr7fa04ivmmHdiXb13LfJ4dQgxxeaaeKuTyJvv3jOyEMEkVJgSYIqBDyOul52V+6+6WsQC9IR7fd/eG6ej9JBlcCNncJWTr86yuD3bduB2rsPiVclbIGGtfcUyJdSZm8/4omBkkMIGOiuk0wIS8FwcJGuJDdvymbW99V/L7Ylr+oBSWra+SuwuEjQbrG+35HfnFiauMViL+jysZ/gXxyy43l1WqpjqzBA1QHlhvfoJ86BAwUkhvu2YmXLnj1Ix8JZW9/5+s4zvpkMfPE4re+9rVQ9uC+VwU/PtyX4zyKowrsRGyY12whgRVU+1ZUbQ6l8EyUrZvaIzJTCeHneZ/OTc6ghOzDuBJS+MLX6ejA11NxhjUI8POZEds3GyBIIsFPdf5e+N/7+1524dlTU4A/OPbSEsuZSTyk3XZOzhrk9Zt3fIaIrrN2zXrf1l4Iy4FQryTmHjIRjaFkM0hMFDOr6AK3sRK18fMzf9wISvCVoGVnZ14u48H9u3YpXlfU/on05RKAwhUiFYS9B++/LYXQXUPZut5WbKd0Sq6PLqA/05Epqy+Aqs1bG2sL5C48PJYbhQpkiaiCZ5zPQD91YaPEgbQhiI3vCJRS5DTHPc4k2CLDnGwFiW2RyYFIUy1EcKKpu7w0A2I36zmoE705qhTP4/U4rEnSoILBDXzWbTfVNZpXDwjzgABvvptQFq4xcEXx+O0gMy6duv4yeGgYgOYtE+SOkj3zpa2Th8gtqvk/DYkTb8b3ERaPiFS0aNGiRYsWLdo17cUhUi4ZvEHvlCtIySnafjNUNIlv/QNRM1g38McOUaqB35Ooyo4Xz10SCskunYZWOTLbaA65VjxqmBk72a5vAKmUewQ/t+xSkP7sSv6/fKtBvF62I6+h7Qj6reOVt0Q/uwoCMp/XoE5AEdNuu5+UI0XEJMcOphBOyajyO9H1QrKq47oCSLlA7xikScTObcARgo9cNqTkSwUBQ5kRxRh1qmQHWVCmQRApiAnmkmsuoFgiNJgGZMvGyWbjPy9ajxycPDf0aa/0SIDmcJshd5aOqwL9NNm34y5O/HGrtYT63/Kcp0Z26S04LAzDzzVfJHZkjx5+EEpu3b7nnHPu9MSQnsN9IBeSw20MbtSTRybI+dJLHtl6fip9AnRsg7GTCX+FAnsnp49CGTl1N26/FMqC+KjwfD74kHW2ftpAsoMcIOeszzJwflZL428VGAzrhZV1yDtXjQ3V4rozklxzS9TlUHhjz555NEdlQsb7/jwbQSmmE49E1msIUm50Xvt6EgVzzrnqGDkRhbfTQui1T1XM0bd7LMgNkeOlyETkue+TUenrputvjbmuiOgSl3369rdCWQMh4FGpSA+Ea2VKNoAYChEdZm67BThnRaljHfOvs3tNNFkFHDOGy4skBJei5dx+uwdESJfzjogQUI9U5holFHoh2iSU9RA4k+K8qfQd0aeRyJQQiEo65W1d4fIp0kKgXbwPvD+K3DJfnqI6DcukoiHvp0g8sJ4DNNvRYwCkSelguGzdXz3a8vA551wBNWnN00rOnUpnUCZlmAuXMjnJVruCJJGcg12mMj2XZ5eDujnnXD2G/EWpyqWBkGVFA7XtbYuIVLRo0aJFixYt2jUtvkhFixYtWrRo0aJd016c/EHfD8Kq2xAaLGH1gOxzgewI4zcDTjJI4SpnsON8ZoQCpT5u2y1ozq5tWQV1rRCK7dy2r3Cn+/BKLifnnEvoslLCeA+ypbrWGKa/I4S0k/fiDUN9xS3Fb9nvba8uFg83d+IeCGhmru3ndeUdHCq+6u7soajbirIuyZPJwKUJtxTcDbkqhoNYPytERR34cbMWqLUGiVqI2kCnByG8dBs1GhIfUHacTwizKYjiuYRQp+yLXnMY+r9lYXUnVJwq1xbuU1U7JqF2BVfFfGHk4Bv73hV3/txcS4EIO+CQs/9VideX7Uv+s03rr5EKTE0XzbymOra5AjMQz1s574cfeLL3Ky+9bBUA2ftQVMG//fVvOOece/DSK6HsyRNPvD6+8WooWy68K7OCrMNeb+fYMIRfZB1WcEWUM5MfqEjKFQL4Bmrfk4m5sajYvNqIAnji3WgzSDK0IqFQ4B4+f2bu1oJh/4kphudQAl9trF8LqIifXxpR/QDBAypTkUCVe28q7jb8pRvl5g3LF1hjzZhdWBvml548m3bbrr2us/vZtZA1sKLQT73M06MbtwffNZd2rcQqF8roCvr9P/yDUDa65dtaicvOIZAjE5kQBq1oTkqucRvM/yYzcjDUCtwos/6nyrvOP9ZpkCkC8295IcR2uMU7IRbnYQ2AXIPMf0oHdJn6sdAuCeLowd7OhewcaAzS1hpzsRjkbkXgFc6byrpKV2EmZWRUtM12TkJ9/lDqpJdgFzLpBxIvxTbNhFQG83ppsFMgq4QyBlLlqsAP9fCRlDWklMgznu5efT7z2U73ncrf9OgnpfZkIWOGHTdCMIrKHpXImsDx4pxzLdbiLFUOSHTtRYsWLVq0aNGi/Z3YiyObp8lO+YFdNpAJoKiZao+FN8xtAvouong4x47vdtZDSfFb17TwSz0h8/gNBNG4EeBFlIhOQU5FyUIE64BFPayIkxxjuv0gT1EQHgIhKUis6VjDgHeE0LJB8jbOUOBBNwX5CfttkGlQ6ITtkb5jbjWoALjRyMipK4Tkl6WhNPXMn7cVciYr02teK+wwNK8WUUrdfbBreZQSVoMUguw+ExJRZUyWI3+SciLEWoRzJ7LT61JfpjudZuXPN4aY4VLIkWenHv2RU7iLM4+c5JmiX35XtR4Z1FA1vkzF58oR+loIuMvZqa8nx5+G/GLs6JCYIhT+5NRQmpfveAL6c5FpeOP1j/k2C/rF7PAh56NzLgehnkjvoRCh33/fI1j7En6/mTM3n6EK+7c8YtNIWDODMlSQ9fzC1+/WvXuhLAWh/Xy2RJsF1Vkh2EFyuB3f9/kECyGMUx5gs7R+ZUh6JcdR9kDFFJeNr3Ou+QQpU4H7vqztvFyyUwkKGGMeLwXNZPsHedUgK9AI6kjUaTQS1AvIRo0ABKJbzjk33vdt7QS523/ZI1jffPftUEbFglyI8uTTJ4PljETtXeHvFFC275YNxF9HKmvDoBgrq0BsziT/pUOd1ys7bg5ke1/Q7BoBGBXQx0QiWxh2vxJyNlGnQhdv1DmXuZ6hTgpuYDkZPAvt2caFbfCwwx+RVUg5r23tYDBQqygl7oUKdxIdzwSJT9JtfIWBRBSuHSBCDF6SuZYG9F3uCfpz8IRhOwaDgh4THRNDknky6GqUqZg0BZ7lvo6O/RjPcn1PYPCUnS+Hd0YcNu77YU4RkYoWLVq0aNGiRbumxRepaNGiRYsWLVq0a9oL1JG64nbb6VLzf5TmRSgwVwVyFxhw9lNqIOlx7ZAwNjzv/7d6EkYceNFauoyU7E73odZz+NsBsdttKxwT9u52uPb0uEAG3qHjoe7DIGgLf08jUGyR0mUgVwo6VlZGN1M2yEnH84kWCXRUBmRz/ESJjeE7uqrkvKOJ17EZV+ayWBfePdLVio+jrwXGJaSbi29L3TxWeaoY87fSruBjULI/PutYC0kE5bzlUHfFXwqkSM2dBVJk0cAFIYRl5rBbrsy1s0L+Nc2/SLdYJq7NkmrL4qpLMUAODo2oS7J7CzVtnQctCNNKBCbsXYkS8CkI1S+9/FooW0AxfCJ6S5PJAdpl97OBi7aF6vDekeXV27vhlcBL8c6QWNyKFpbbQTZnTjzVQFrC9bZamquqh1t2BlflWLSgNrjXqm3Wdf5zI+6WAkrpmZLicZ96VaWGr2AjufvG+76984WpnTvnP+eVr281umXXAilf71OHca2unZ7uucbK6NpSd98cWk1lZf2eYfDQe6ok6smeHzuJEIYLqMI7dXfCpZ6JBhS12gZ5Snlq5WqQPoA26rLd4beX6/NQVvZQpZd7UpWc/7Imr0lAt+NmM7qstnWhkg3bIMFOmGOF3ACuhdkgKGnQFP85Ya47KzPSuAQZdcP1uVXXXjixPLpDAJToQzHYZ5B/j+uPjb8Urrpu4Mdie3UtpLYT8v8N3H/Jlb/mDlUKQpJt57/lbwb9RDeeuMBD3lc3fIb7WtK1p+cljUA0wAIBfRBltvXb0MVKn/neXPOISEWLFi1atGjRol3XXhgilaTJUPU7vPEKSkMemiICPF52BPx+EK4JJKDbiUIMrzmwgZoqDxzEYTrnrqQGYkjsIE8edsQaEuooXcDjZLeE0M1UNx/YQQwUy5PtsNaUpOBWd3/+L0nfvs4g1mEXkkkOOar3KmGPO8FU3tZJItT+Z16lXpALdkVdq2Iu+852swlUfgM5X3NTgRRYlDZMi2Jb/oKRsyorQJJ5OthpUBVeiKLsO0cldN2t8L7qxa6w050qutvun7neZEPmktSjHa3IL8wXfmc9Kz0ioDvtdOaP69dKACeJ1NS5c8gtTwSRmxyCFCwK0BuobddCHuYUIMFZd2vjyqtyV6UhWATYMiGRtggK+PADU0A/gtr2RuSOb1bICbiyOq02Hn0Z4RYvFtauV172+fouZ1Z2vnzfn2Nh/TTKvGL6xcb6lUjbuDKiusMO9+DYJBbe+c47+IFHZsb79l2G0PhENCymB/4+7Qty9sFDr1heZDauSqI6a6s7d/NlZf25XiEoQaX6cVPyMSRBJDiC6uy9zKtnj6AyL+OUIe6KyKWQ7Ggkr1sK+YUk216niFyPRJ2d46QTpPUS5PXDe4acHc6BXAlKvd4Q9ZT5lHGdFAI00YSQ106UsPF3mYokA9YTiaB3TKe4v7bCGc6nCCvrVItMQ0G0F+T8ShC5DHMsKVRqAoiQLAokoKsXJMjNKLrRbq/nfWg2kEaRNQgPHpXJaSgXIGsnif3yiK9bBgDJ9SHT0CjZuqN3QhG2ISKkzzoG7ySJJuxDddVLwEAdechxnVbEh48xlY7gM9PeBTRQa0egFHPyytxJdzw7TYpo250TpE6czInvYhGRihYtWrRo0aJFu6bFF6lo0aJFixYtWrRr2osjmydJcF05J245JaIFDE5de9tMMDtKiN27lM2vvjbuOIe68Xa5EXf81GxwXLJVpyQQyndpNm1fq293uBEB3yc7fpuqAjzVYcW3RFJ8Tbi5ViI8tai0LkyeKf3UM/GoEAHpbhokEvYwby2YcVDFTQQyvXKPdyWD1uSZo4l3s7Qrc081TFDs1BJ3tZBjJ5OB0BJH5uGNQOYkqioBu6UrRoiYxZVzOXMpqsskJNduxLUCd9DDi8fOOeceHN4N3x2k3j3SOIP2R3DLMrGs/wx9Kklu3ELFWt3CdBGsRG9pDVdRBYVzJfbS3dn2RoRm3ccjc21N4Q47PbVExqPRFHUz1xoT+WrCW86Z5QVca1Nzo9HFUVXWruND72a6PHsWymYg4w8Tmfq6L5eSoHjq67yWsbO+8Od56Y1POOecOzi6Eb7LMGBv3b1tdcKadfLcXIv7SNpcr0xtfQXyuLqsqsq7O1cbI9tzDUhk4h0f30XdEUQgOmp56vvzQgjzUxDWFzO7T4FSIG7kNca2JpLlepvKOkE3xhQk8nJi93CCezc5tn762gfv+vP31tdUuW/WVidqqnXCtq6DT0czKqBPgoySyviDsC/XGmOeFKqFhN/ujWxMNPh+LfOUwROtXKPFGsuMGcIEcFnKIBJV1sbfQTJgzDtpawc3WqqBQs13X2M3Ld1u4kaje0oI41x3Wlm7EquUnZdZMVQrjkmId6yTiYogJnTpkQphnRKIKvJ85Xn12RWU59W1F5IFy5q4ortPokyumKrYM6Cp1X6iinyhrzik1lgJ+y6RbPVcuweJ6b9XNJqLiFS0aNGiRYsWLdq17YUhUl3fD4jA9ja9A/0ZqC0z546ejF8q+mO/vvpp11HJ9uFGxB0QlnGAvmpTFVrz31FtdSBBvk0UtEttE+aDiq3mdSLpbxCSjzd4JcThrT/dQQAnOTqrhYgIsmsiO7MM6sm5vP2z/1VWIiFKJu/lDL/V3WdT8xpGNg4K9DxO0CeS51VCIAeJO1cpWm7OdKdXk2xuh4WcgK3eJ+xSOkpNyOE470aIvbzHqtieIDdVLcTqNWQMRqqAz/PKvWsR/83cXRvZaS4WHmmZSvz/auV34szb5pxzI6iBtxLqXuP6qjTRLlCWG+pDhJOAxP6BKVxTWf1gz9CnMfJVUf3ZOecuZ/7z7duGpu3veUQiLQ1N4vCoZxK6jn68xP1XYu145Nu9PDVUowQ6VZaKapHsauN5tvCo2ygzNOXBy17R/N13vhXKplPfj3fu+LqTYO6cc+vnJ8455w4PjGzNKVzI9WdnXjpBkT7Ws5rafZqde1X6THbkmw0DKkx24Ry58yhxMdmze3KBHIP7h4YIrUnel2WCaMblXFTRgTArAZjrycWl1f3B0T2cjgiuoAVo/6Wsf2++/WVf78YQOWYqmEj7exB/N6J23jFAQNCPHAEPHYnISuIG6lMr+oMgj1LIwSXm1XQiKvJAOpZzDSjydWkGyzSQM9SpGZDIgcgI+uN2kZjR/7r+ZXiO6fJP5L5vFc7xdV5hPg9yrXKZ1McEg61UsZx1Gkgy8NmhDzle146rsQb1op5PaQfLCiHrL6UrBNUkKb0Q9JkZILJcyeaUqbA1KYdMQt/IHL+KBEqfMLCkyO34aqRJTlkn/hWkiZ4rkfNgnTQoSZHtXRYRqWjRokWLFi1atGtafJGKFi1atGjRokW7pr1YZfNdhGnVVgqZd7cVw1X2wRIUK2GPJDLRsUiGEKi+RXZBd2KbYNb3Ss7bVnENv021nrvcd9/dWN+BjFGyrQ+SFYCim8GBg3M4Z64qdYFS5ZukSOGhBvdpniuxk3CuXB/wrfY/21rvSOTZyoHUwFGvXAVXCu97LZUyd6/qWDFppti2tIjL4KIUL2JIQllvFJbvBz/NCzvzmr49GRNsT9+rPpavU7Mnrr0l3ZJSd5D7OyH5Z64YXD8ZyKOD9CqQ+TE0fRTap96Mkl2ZyHizMdcOoWodJyVdWdTMau1ad27fd845VwvETd2hQ3EtHh5619+Txw9DWQ33zQ/9+E+EsgsQylezi1C2QELgA5CTO3E7UUX6SHSfzp97raqm3lYiLsUtF3inokpOhfLLS3Mt3nrjU84558bQbErFjb2BK0zd8z00dhZLIXa3fpDtHZoLsMb8vDyztvY4biODcn/iiezdYET7zzdv3UT77Pp7e95l2LR2jtMzn3j67n1zrZ489+5G1dGhRtp8ZmNiD7pYo8raPb/wdZ4c+3t8IO2aYH58/dzI/u+tfJBBL96USetdqkx87JxzGd086kfLSdUQzSAG5fB/oSdkPfTZ7AwhoCKtJBk2urMUsvn0ACr2ostm3SOuQuhCFQXXJrsaKQuFjJMMg03F2YN+mtSdQT4qGVajLuIpdx014sL6b9eiAnurNBY+a+Q5Rc0qXWupY6YE7EDoH1BgGKgkrlK42an7pGsN1cs1i8QEyeclTsQVlT+vjrUESZ21nuMJNSAl4fOVJORaX94nTRDOZ6ZKALLOOid4H9NBwmNvGmQwkoCLXRYRqWjRokWLFi1atGvai0Ok2k5TmIU3405eTbfJ4foGvYNOLtt0koj1TdfOlAz+c87eSNNBDCfeflWBnaRI2SUMQ/av1FNRIpLHA9Klar7bCCxA7ycAACAASURBVBJDSDVauee2R8iZ3OBpuiRKIWS6I0X/BJBOVXdDu6T/SUQWlMbCtaVOgUUthVRAlyHWksS40u0XyOtoqxKmSaxuBur0vL6S7aldIGRzoo6d7Ag3HBOy++B9SrYVlkNsgJJjQ2OFMIwcXquFjJMKoc4yTjL2v6go97gHVeERkaN9U4ceg4Ccyn0yqQkJP2buPhlrVFTu5bcFdo7cLfr2DPMJqlwFB8qRENCJTuVCgF+DjH/r7oNQ9vTxh8455549NUmEmzc9wnX2dBu57QOqbOfNQ75GQcQwnj/5qR8JZfO1R1hUsb0qvfzCbVHbLlDnVEjJhwjjz0GKL2WsX2QYr43Vl6hWc2nXKie+fyrp18XpBc5nZQn7TFXBzz1BOxHUc7LnZQdOLzzSNBpb/29AHs86G0NHQI7G+3ItdHsva+JsBkJ5I9Ihjf9NvRGZgNZ/X+75HX5xIHn4Ej8/FyePQ9kScg6alYAoTipIU83FWNpKIvsgKIfn6IiMaP9jTZQxUWDel4KcF4hAaYTYTC6ykp0zoDONBADUIKpnVEKX6+fMdZrqnPSmLQhL+yDXqS9sBBFvkdBwU+uzAGsRUG/NIkCVe1Vnbzn/pZ6OdddnYkpJIMHzuJ7LcRzHmpWhgEwBgTiVsCHSqUFJRM6SXLI9lNvPEz5uFTna6c1hnlb8QI8pQBTXRze9T4neV+bEzRWRZ53lPjF3qWbZSL73q1JEpKJFixYtWrRo0a5p8UUqWrRo0aJFixbtmvbCXHu9S4auiG1kN8B3uxRGOyG2EUcdqLPiNwoZd3hvpGZRn+xwWe3wI2aq+ktIURI07iIKW5lAsMGNgmv1+h6L80lRBqg2zQc+M1RtWzG8E3IcYdS8EB0TJtrsqZ0ksPt62xUFhDu4yXwbtsn+JIqKpzJA+4o2Zzh3o2rLULumAntdGzl1ufEuhlQalgLGV7I1PQZKSqWbr1FiK0je7QAWxm+Da0kVi3liKaObUcZkDd7xqtpOxpmJv7UApF2koo+CKZigbmVipMYSmVcLSXxLnaVMyZZIkNsIiZbaO6qFsisAY2/i3ULUu0mEiEqtplYIw/cevOKcG6qNc04qKbzBAHn722+HMiYfrkRbZgNXLr29B8fT8F3LZKwSANH2vn6zlZG9STbWJOgV3GiXQmzPQZ69f/8Va/+RrzNdPEshkc+W3u1WZdauy9mZb+uRudv61PfFam46SpOpLwvuNGd6a5uV9edoCnejuEqYNYBuRPXZB/22RNTuoZW0XJgC+vzCt2M+F2VxuNbHE3HtQlOtWcn54CJcnHtS/kRce+XY1/PJ238RygJ5uZfHSQq3qCZSZhJ0WWSpFTWkNMB90zPYQlx7nIs71m49b0igK+ukufE1CTLVtu36TDxQw32vc43J3VtxxXHtGq7nvJi4sdHFqi3FpSgdUBUYAEO6iRLxqe0l7rGMzwRZu7lAKu0ELttB9gqse+XI5uQYGRIkV7yjzFIJjadCEznjsyrmZ0ExXe/JDtwGibQ12IDruQYeqTv8qtWYH1onjiGlhXCc9JrwOfBR9DmNeyzPnUEQ1g6LiFS0aNGiRYsWLdo17cUhUn3iBpRlvi3KMUSCBsRm/E0l1jQQVuXtm/nUWqdvpFfI5gNUZZsySAK6vkinQQFbdgQJd1UaQrktyRC+77avRYRJCat9wrxugiqRlC1v1eST14LwkVBZlEKYK5inCSrajeofQLFXk62l2zkBgwKv7LRC6Kgid9glZBJCOxp7tGUj92mx8LukFnIBrdSpAYlZyYEk22v+qX5DJVwlUfprNBq8wJx8iRLgcZ4SocEqfwG4ar3W9nMHK+TcFUKYDXxwCVFSGX8NiI1tZjudo30fWv7SyP+9d3QzfNcBiVJiOT9PD0wJm7uuXHaEm5b9r0RdkIfLbZmAgP4qWod8eeN9U9HegMRaltbXC6AZq7URyx/cf8kfV5lMwle+9pZzzrnDA1FWx98U4yQv7LuGyvYy13NIHBzsWZ2ePfLE9pXkn6sQrn3r2CQBNo3vz0MJ52fwQOhDGa9F6ZEo3emPc98nZWrHzTCfqpHdkycPfZ00JHsJUryOiSyd4vp2j2v258rDAGUpUhto/3hqyF299khU3Vr7Ly+8KruiWSuoveeVEfBz7LpbUdTPMuRJZFh7Ze1KkddP898t0K+qSs953ApMTRKvBhRx7VT1cgZ8MFNDUiuqgVyTzvo1w7o6eCZQnmQQ0LQdlEK1DVH9sDp1zDUpCBrO0UgZwLdBoFLa+/u0lmwHDKzpWi2jN2U7YGmMeToIGCLQ1Olzip+sbIR5pKgO54R6glLkHxyNrT8n5bacAUF0qvIP2sqgKEW/GhLLDenqgI43Ih2TZxXOKwEIISeprHtXnkWDZxLq1EmwAdXRu97az/vZSbqHhrkO5bj+yvH+8w6XmVhEpKJFixYtWrRo0a5p8UUqWrRo0aJFixbtmvbikha3/SDxa78TiiXpUMjGIAcq0BYSBGuC2ADFaYJOamZQi2LbjadupIyquzsS6bYCzzYCC9r5diSyBLRNwFBdi1RlZqJW51xIVtxokl1yLaVddbMNDydoRymuPXotOsDyq5W48aAYrJAxyY5a1oAcPNACgQtAFWPpMqqKbdfSuDQYebPxCszLmSfFtjsSBCei+0LCrroi2P1KAA16U4OtAl3F2wRYdtN4LBAz+ivJtpOBruZ2fWpl1TNxAcBlogT8ch/XrOwaq8S3++jwNX8uIaKuVt4V0yxNiXs89idZCzl4Hyrj54vTUNbyBohbKhDEZdzxntXUkapVx8u7ig5HRoA/OvYk64szu9azJ96NdXZqatdfx318+fUfCmUf/dhHnXPO/R9/+Aeh7Md+9DO+Sgm0YMZ2rTWDDYQwWoEUuxTC9s1j7w599OF7oWyyNxm22Tm3rr0LjGRa5+x+buBGrSR5agISeSeBJSO4KtVlfRvX+vDdb4eyPZDNz05PQlmDgJJDSUJc19TlEpI/hsdq4evUiRtrhHVClc3HCBjYXIi2ElwqF3J9/jYRHa3ZpSfP371r7r4EY+LOPSYvligWfFeJPtbs0vfrem11WtAtrZkKmKBXz8dFUKJHGri7WsyFTOa6Y7JoGcOkOwwT+eIwjT/Z4UYM+e41Cbyx4n19ZP3NSQsZJEegivYuCoQdF7JyyG9DpgiZ9ylcVCXWSw0AYsNaeSZy3afWk3PO5Sm1kOyndC1mIyF2s9m5PgvQ70Jyp1ZXklY4v5y259+BjLo/lXRUFhIPi6uSwVOdukURZCWL92ozVLvX9Z/P87XQPUrMp9RtPxOa1gIwsppkd9EgKxg8pZqK7ntaRKSiRYsWLVq0aNGuaS8MkUqSK8reIfzcrHfbSEtvewg7V/is4d80CYlMSEoHYS3TXYD/O1JEAuTdVvLatTuuT56c5usJREnNycfQffxANxoQVnZ52UoZ83rZcS12c6mG1Vf+GuvB3cTbv4bkZ0OEKc2NCBh2i72U4f7kA2J5P/jrnPTrICTfn6eSsFESGpVrWXeevLpEzrVapejRdalIOHSoJ9VsnXNuE9AfhVpCrPNWkZbxHoymvvPGBxpC69s12jPC9OVzkPidXZ/oVLuyuhNh6EXEvZ35+uVCwHywx9x5vo+Xos7NcVXKfSKhXAnzz596VK8YkCi35SwCUVdyXTH/YcKQe2dIQ7309+RSZtM73/qWc865k+eGdHz44SN/3NJyuOXY6n7rPSOg//S//w+dc8597GM/Gsref+Tr/tIDjyptZK6X2NWPBK0hYXt/avfk9InP8Xd8w5CeENcha8zNG56gTqTNOSP+jg48EraY206fyMh6ZVEEJQj4N25aUADJ3geSj+vRc9/u0UjG/9TXL0sNYaIiyWJhfZcC7aWK9SCH52Z7rq2cv/7F6Vkoy4AEH960fhqPPHl+pmjeLd8nG9nNHwBhKyd+3K1nhj6Wt3wQwfu45845t7i8QBtEpmPt+3gjfU0pmlzWSYf1ocvsOAaFUM6kFbV9Bo9U6iVgrj1BMNh3mbgEcsDOqYT6U+IlHz54/B9K7ajaP54nGmzEjAXqpXA94X9bADoqpmtAS8eAIiHgBzCLgU0KawEtUvkfSiKosjtQx2Fggz9xPtasBL5+a1moEkpirA31KXM/tkc5UFqF1ZjXT6UekA0g1XQXVJGX7BUZ77EgrOuN76flytpzBhkP9onmcHRBJkKfU0DfJACna6mUb/1ZYi2uZEyUIf+jBnltBwOoRUQqWrRo0aJFixbtmvbicu25ZMAf4kv3ANXB23eSKfp05QfOhe2nyh/09OnuEEkL4a3iv2XocjVWlAy7D0FE1kt+lh0J/dyCEuU5Q11lR8Do27CrsbfwETgVxVh2ASPwNwZ8IIbwC+bWISN6LtwDCj0O3qqxcwrZvW1Xx5xYA94YWyooQcj+7SSsFEemmZWNx+hPQY4mU7+rUXGzEruUNXb1z0/tHMu536UqqkYxvUL2AOUeuE9LFQ7lzl3FXP1fFVil6tz4JkLN94V7glx3bW3n2ABVSgc5BBEmLTvXPUCMeSloEnaixxNDTvZzjxKU4Nwsa+NDZeBBjYSPwrovRGixQ+r4RtEv1IXjyjkRbhWRRMptcJyuVjLWoZK5kNxgF9glvvvYUJqvv+2FKBdLg04J4j5YWp/M//jfOOec+9mf/Q9C2Xfeft8559y9B75dz58bqvIqEKSLpZUdgw+kpIUU6MtmY2Pn8ABipsIboUjv3rHxgfb3/XEd5vrJuaEvNeZCLetKBX7VRub6euPvxfmzp6FsegBRQ5FJ2JAjI2OS4yPfGCJTVNi5t9uIGPk4uvteYu6UA/QLvLkTXWT9tbrWREonBx5ZU93a0dSPe3JOko2KD9eoo42rDZDI5cwGYAskqt5IrjUioTInAuosc7KHFEQC9L0XAdsa47TVNQmIaSq8tbDuq5hpuo3m8LOiFH2oCua6IEghhF67td1GP+ogZ6EyPbh3bgdHSNdz5tNjnrhB5P0unhXOJWMiJw+z1WccUGfrpiBmmQmaRgQsl3vSBumYbaHRBvIwtfBbG3CacuHoUhB0PBY0tfdrR99YPWcbf+7zczvf2WzYn/pMyoHwltL/SyBWs5Wtp5xPKolQYf0nCuucc9UIkgzC7x08M3ZYRKSiRYsWLVq0aNGuafFFKlq0aNGiRYsW7Zr2YnPtXSlx7oqCaDL4812tC24c/Sl1AoTsFnyJIN0pOQ8Ez7EovPIUbWvvmy2g5W6jZG8oVg/yL1GSQcm+/i/dHhotWk6Y80hcVqhKLqS7eltpwWUIzxcvmkHmSlSFBC/JdCtBKzv0U66hqYBvB+rs+E2mBHCS0gd5AtGf4loawS1SCbY8haum7uAK6I1EuO7h0qj0PsGNl0pIPFDfSvqOObS6gSz9UMXaOeeqqT9ufOy/OzgUIjCmx+pSJBxK3mNxmcJ7sXewH8rG1RjHGwG5g6L5sxNzH/VwgbQg2+c3ze10q0KONyHWruDGUXJyizIN3jg89L9dKSkTLuJqo6RcuGVxT/Lc7tey8XX/4Im5gr6K3HmlkL0/8iOfds45d3lpdXr/0bvOOecenls/PXnmSeF9/v+Esk//8Md9GeZfNbK8bhtMwNXK3EMQAnep9H+OQTkV6QTOrVxC/TO4lFTZnNIlPfLE5YWd4/LCuxRHItdRQAqiHhBm/fUPxWXYIT9mosRyuBYWc3PVbUDKnojEBKMiOoz/XnJ+bRp/L1QJegTl8URdYAhaOJAxefLMj4WJzEkS6m/cMqV4ho4HcrK0v4ar5N0PTOphPffnqBdCGIerptM1kefRWHJQDzJ9FCVQgGcbxRXHwJJOgojCdE53uOzk+pxGGqjSY+1Mi+11Inj0BhI2OL/0P581bS1uxNZff6OyBgw2Ut0b9EUmi2fOBKB8/skDkHln1bXHnHCqYt6PKKEgP8ZY7+R5VjBThqyJzFmotBh+buHmH+SGxPlU7b3F/NBcpwkmpRLQmXazblXiiEEWQtUJbjmsV9L/G7gUlYLBc0xyW08u4SJfSwaEtkSgkEgiVEtf91TuSTbQkdi2iEhFixYtWrRo0aJd014c2bzv3YA6zlf9Qbbo3g4NZYECHcr44qohmSFfjqIpV3YYqSJSlX8LzSUzPXcwrZBzlzUFxJSUvUP8k+RBuQZ3MT1JsYKWZAVIf4WQLnN/XCaSDMxJVyqJMSfZe7vvOkHkSIYkiXA0ltvPN34hFge1NnkbT0tuybZz2DW1oR8NdklKLK+C6KjtvnMgIbc6hNqvL8N3M/fYX1N2nySWak487laKsYqP+rZtJE8exQTbVrKUg/g4OfC/VfmLBDvMXHZ1+Rg7ONlVEqSa7BthcTL20MlIRErTwn9fJ4bcHB95dOQYueNakTXYgDCepbaDaoA0bKSvmZPRya5yA/LyYmn9WQPNmKbW/wy7Jul5b//l8N2tex4t+sZ7XwllBUL4byGXnnPO3QAp/KOf+Aeh7F/89//COefcLP0wlC0vfT/+zVtvh7I3Pu5FOhMgM5/+hAl4Pn3+gW+/rAmUFellB8t51Qlh9eZdX89c0M8gHCsocbnn0ZlmjXmfW792yVCY0jnnFhhPeq/XGCeHL3/UyigZIDvnFsTr9VJQQgohym6eqPDhoUf9lgtDsLg+KIKTI2BjKvILFFp99wMTSS3HlHOx9k/3ffsnE1v3OCaIqvYi4Hj+3Lfr5NzG1Xx2jjZrYI1v93RqiMAR2qNikhSkVeCYMiYt11MJzW9I2Be0JAgHyzOBihm6TqxrilTacQ1J5pp/j+tpkFCxurmQ92/bTzLQo8Tc7QX9CcNYBF53Ecq5njrKlei6zurq+o9r1BIAVDdEpFTiB6LLqu/ZbQuMtnjglnLdFCLOWcM5tI3INfL85bq/XFun1GvmfxWyN0RHlSifoh1K7242RIz8vOtVEgnPGkUVMyLR0q6bR36dmk5sTJ5d+vE8kD3BOiKqM64sIiIVLVq0aNGiRYv2d2LxRSpatGjRokWLFu2a9sJce2nWuqYW6DDdzoOWBM0I+10SNKNE94NK5YOEOIAgBTIkZMzzleJGKyoQDAfK4syDJK69BUnM2yrWreCjLaBnJanx2xyYYdKqOivgTNFCISlR8+9tUM9uo9BqjzZIR6GthahCZ+B6puinSvmtgHHXF+pu9W2k1pP/TLK3tbWBq3K5lBxGGUjkewaZloBbNa9YVYIoDLj1+NgUo8/W0PgRtW/mpMpKhYJ9f473xN02gd7SSkiJDTRwRhJQwOPH3n2gavddTdeqkXNLQNW1YMYjagGJPsseXCbjyq7Vw1VwLq6aVevdfA0VkNNtzSglxzd094muyQrq5Jlg9heX3t3SdtZ3NfSA1ksju4/h2joc+/t1//VPhu8uEw+Fn0v+vYNb/v68/Z33Q1k58e7Jlz9yP5R9831PNt/Mjaj+o5/2rq/vvPVWKHv40Cukf+beK84555Zrqy/Vy9eSa5BabfXaxtUaed0Oj0yfi+6+MZTInXNBvjpXtxyV3OGyLid2vz71Qz/inHNufm46VrOZd2nNz6xd470S35mK+/G+7xMlBRcTf9xIlO0XPJ/MnQ3GO5cuXUNSupun1q7JnieUj8bWrhKk+dffsOM+eM/rXCXibjo69N+3osBNraoSC8To4Ch899Zf/rlzzrlnTx+Hsgp92HZC2AVFYiLk/RHUsSuZfxc1+s5JAAbWTrIn0k7WH6xT6vZhXjkV+2a+wLywG5BS20iDcuBaHZCJA6UE46Xfds/ps6YhBUJz7ZGon6rPkq5KqWia6B//mfQFuic1D2FLWoiegmR3ef40DHbQYCdmgNDsEb4zWn10wlWmNAMGZSzRAZUQscvM39dpImvd2s/ZVW/aclR+bxpz7W2wxnaJlVGOT/XWqIE4n/v1MpMMDBPonk0rG+uk3lSVurt9X9we2W8fHN9xzjn36MTG8xkCKjLpuzSJrr1o0aJFixYtWrS/E3thiNTe3shdXqg6trdkQDanhMBA2nXrOIbnp5p/qSdytZ22OcHuQ164yUN2WWnXYoh/LyxCKuCqYnUgCg52Fdv1TK/qOQjpkzuiXEhtCdAp3S0x/H6tGcnRP3UhIazh+oLS4HxFHrZ61gTUqRXCdocQ3kLJ1jl3UEqiB3IiytIXp353euNAQk2h5J5JiD03aVTYLiuDdaiOvhKyNcmjuSB3JfpkJDmkChBk84mVrZZAmEq7PkNymeMwl/5qsPtVcmwLkn1X2A6eea1UMXi6B/kDGZMNfrsn7Q9kWPRxoeO/Z84ruxbRik7UpgtcWHd6K+Q9KzJF/zyy0LSaO86jPkdAhNKphcGffjjDNe1at2955PDhE0Ok/uyv/q1zzrn/5Q/+VSibXfhdnSpbn0Ee4aWPfDyUPTlFSPLc71zHgqrUaPdMELy7xx71SuWelKlHZJQQOoF6fF0bSpKjrUlhyFUObKPufb/evWuo2le++BfOOefee+edULZc+HYtLuW82Oke3bAd8Ruf8mjW7VsmiUACeC8IQ9lhjNeSUBP5Ljl3M5HQaDacQxIuHyAWGztrBBvo+vPyq7f9teaSE6+B2vTI+j2sCkQ9WxtXHz729/0TL71mZTN/vq+dG9I4qXBPBP4pMRfGgnBvnG/bqrEAjBLQeQdlc0WaUsyJdkBsRr9KUFBohUb/Ax0q5IRUu88yfRTieYJnR9Jvz8l++5EkgVDyLFKgix6WTtb9dPsR3AEeSlOSs+34HM+Mjahzsy4bCcCoG/bTdg6/QZ2vyBo459wSMhaNoHkHB358ME9oIg0Ln6RfKwT0TKXuK9yzVurOB0/vhICPfk8HhH4GNJFtLyglxngp/T8BYptLZoEK4yodZCVBYMdLRkD/4NSP8dOFBGp8nzeliEhFixYtWrRo0aJd0+KLVLRo0aJFixYt2jXthbn2RuNyoAUyB9ys5PAkJTlcFFMD7Kdka8KDohmVbP+WkC1JfIUkVKTLLs0keWRO96DqPfmyWojyJdx8qm3DBKpDfRTWggRHYXsTxlYl2uDa1GSUTPIrSrAJNahExwXQcppbn9AFNap83VT3g7obnTPYP+3Gg++ccy4HFJpJX1PvpWmsnrMTTyK+JUrd1DSaiCo2BUxIIg6JTZ1zI7hims6IvUF3pJMggpwq6kZ2JNm1FFI+3Vyp9DuVoktA0Jm4MRK4T9a9uRYzuB4LIXZn+K2SzSnBohpIlH7vRMcopwJy6102q9RcHBuqswsBO7gW9Ly4FZ0oYNOlvRK3YANi58v3jdB//95HnHPO3XvNk8y73Prw/NQTxo9umLtvCZL1SgjoLYidJ8+MsMlp/E/+s18IZb/2Tz/vnHPut/75b4WyJ2fv+eOpsC4uuwzzOpEAENeAxDy1zl6c+3YtRFk7hz7YnpDHkwkTk5sLLm3oMvD99d63vh6++/Lffs2fK7Ux/OEzf/xyafU8QDDIRrIdnJ3838455/7Bz/xoKHv11U/4a/XbCa81yIYJpDlyxxNTJ18VfnwUos/GT5u1zd0c86gQNzbHSX5o82+N8aFrDBPUTo+8u6NfmGbUzSNfl6IQwvjck9iP9oyUTkXzfE91+eBaE3dPiVaWMp/GHVx7dNnIGtbCBdq2QjcPbk65Vgj8EWoHM2D0uk7CtTd4nvB4UED0EcL1asDOBt1AHqcc/4kkks+obN5tP5OUPs+gqCzfTvxLBXBFQNZYO1qhsdRBWk6eXXRjynOCGl2ZdhOCqxailD6dog5wnw9VtNiv1taqoDq5qOKv52ifuCV5z6Sepvxu5yMBnpqBibhii6DLZWtSDzL6wYES0KEZJ8E7THSsGmR3QEAvxbW52FgwxC6LiFS0aNGiRYsWLdo17YUhUkWZu33ZVSUg4i4Wgghg565IU0BpBmcjciO7um6bbEiZAL7h843fOVNiHaAKqJNKLYwgiSAv3y7LSQoVsjN2Xaq2TrRtsdjgux3nyO2WJBZrG8oqsN5WglwlPSUJRM4BO4JcdnMdkJWOZHuVf8Bb/VSGRBnIeduk+ESkHrirVcLiCpvYcwkTn839bna6J6gX4n65wVNyPK8xLo0IWzToYyFpFiBAjlVWYezLNoWQGNe4J0Ie5a6XpGMn8gdERKVbXYJ8hdVEyrBzKTJFn4A0DJTNcZwQhY+BjqUghy5a21WN8bnrtQ2+bDKxnRZJ5o0oe2vKStrdB/fQBisrRiSREgXQtm5HUcyQh+ryYiEH+jZqUALH/bvvm7L562+86pxz7uj27VB29tSjXkQ9B8gAlJgHAQBcCySHF+s+klx7+1Ax7lZGCp+OPGLSjwyR6TFQK6DK3/zGe+G795/5a1x0T0PZ4U2P5o1v2jkuZh4leXpuffIA6Ne3v2qk/GrkJRH294RQj3aUI1Wb93+JVm1koaBifiO5/pbIBrC3p/IP2OnrzWZQiqCUlB+pGxtjh1DbryCr8ESQxq+87VG6tz98N5SR0Hs4seufQdm9LHVNygZ/nXOuIiLVGpq0BrJNInSq62TiUYVE6puNIPUiGgI5kNWRxARtOCedhORjbhWD/H/D54k+fzivBNQI6KA+k6ieXurzJKUqv4xnIHdK3ibHv2DOP5Gm6HGOWucE9QIE6SbC1Qpy1rIjhetNFHugdp5wjbfOW2HJnpTb44rZBnTutiFfoeRVbSC1kRhy7BBIlKosPEwDdaZjf43ZDIFFKmGBc/Safw/DY9PaPD0ce4S1EdUhyvhkEhQx6f3YaSXvp3pqdllEpKJFixYtWrRo0a5p8UUqWrRo0aJFixbtmvYCXXtZIPo551xOpereoPjVCoTtQYJiJP5V3wU9YJ26hbb1jqjRtA8157wyyJTnVYFbQuEKT5fgztVr1aKABpC4Ks1VpRgkIGPAviL747KMiRKLq4eHBJj+tzyvHUbXmyqxjkGyLUTviDBuCxw3z4wIWFYtjldyIuor5Ni8oMtS+KXqfgAAIABJREFUyMZ0QdVyTwDLr+YG416cez2gycTIqxWUv2ucoxbXFt2tWS9JjvHunyZCIoT7rMi2XaCdkE2pCt3pOAmQPv6KbysQUQVGp+c1lftEsnuu+HhwqSqxlXC3jBO4DSpg1aNaCLMbuKI18S1w/9VKiNVwFVbi2izyKa5lZculd2ns3zDImqRtErA1sILaMRdftfu1jyS0lbigZ+hD5d9yPn3n638byv7Vv/zX/oO4qmbLNeqxh+trX0Ofad9cRoFkL329WnuX2u2DO6Gs6beDTYJ+mfhb+rk/7vH73n334TNzz80xP26+aq5IV/t++uuvvhmKXr7j3X2vfebToeybf+21te6/ZHV6+tS7uQvVVoILfrOyxYBuhhzuuaFmm//bido3lap1nchH25o5LiiWW98xKGY0NXfj3j5I5nDZfulLXwzffXD+yB9TGIm9QhaDRBbPBjSCRvwodIf1nbWfnu9S1iJmKuCym8paw7mjbqQs2e4nZlHQQBm61GtZO87g2u3F3UmyfYbxN5AixPqQiY4RMwro2sm6V5I0mG1VvT3X8llgrsoc504dXZGyhqGNhegYktLQtLr+8hqitg76RtvpQ44ZQIS+kfP6EpSDZN2Lla9TVSkFghdQbS//txa6AXXEUnGZpaWfE/rsqPFg1OTS1chfZMrsALL+jJCMuxxtR3ZdzEWBH3ps40J4GZwfsnTTzd80NiY32XY2DLWISEWLFi1atGjRol3TXhgiVVWZK2VXM3Ek7Nmr4dmZ3y2sV7bTMhK55oTbzslnpHQhikP5ejyFwq4Qdl1CYvlGyvhXVJRH3EGKdADDejWvU8jrp+H3vr18+1+LYvcYuebyXNTesdPsB7tqIDKqzotw1VyJnejaTFSEKRmQp5RwsPqSnN3LTr/lLkHVcfH1gNgM4ud6LWhCBeSwFkmES787ne8b6sidwxphzSo1kADiKGScpIGwqeGyVNvV3EjYkaZW994t0BxBbkBkJ5jYyW6RStS5MEuz0rehEpmAFAhCVwtKQEanENCDtIcoW5O9moBgO85sp8kdbiayEqsASdg5VgvOE6v7CGM7Hdlx+whFZw5J55w7efLcOefcSx8DiXVl9b13wyMtz589D2WvfOYzzjnnXn/9QSh7+uZXfX0ntoNdQ7LhlddfCWV//ua/cc45961vfyuUZW6IMBXCIl2BsNwJgsBu17yCRK4UETsGqtLIUMv2QXZdCVEZZNh33vFIy1981er2xme8dMF/+fl/Fsr+1//tz5xzzn34J/86lH39K99wzjn3HwtK+emf+DHnnHNfeesboewXPuERK6reO+fcau7z86kqPdG+DORhIm7OOTcZM9uBBDGgUzpBUxkmXkiuxxqoRyJh5WNkFJhKTrISY2e59nV6dG4BAwxKOb5xHMrOZ/64VgJbiDDOGyPq15AWqQVNS1K/3o4EEaFS/IhSN5IyoG4QHJAaqjFmDk/pf/Ku94TEX2BNSkXZ/rj2n5+eWj7FOZT0N61fk1Rqh8hZKYhQ4nxZVamHBXk9hVhNz0UueVpTEJs7CZ5IAuruz5EK2z4FmjLIPzvxdakl2IdOhFSzQgAdawX17yEJkMsaO0afpU6CF7juQ35hLnNofwIEayzo1y45H0qcCHLJcdyK54ZSOGkpCBeeI5TuqSp5/jIrRa4aDsjJKXI27z/9jnPOudfufiqUVVhvN40FICR4ZpSyFpWiRr/LIiIVLVq0aNGiRYt2TYsvUtGiRYsWLVq0aNe0F+faG5euKpQISMjUykgyPzsXLaJLwNPJ934HJGm1qERbCHBgnm+2rpUGZXMV4IEbSV17IGrmhR4HCFYgyySjKroSxQlLwmUj7iGi0oPzdr5+6u7qgnq6KOEGxXaDIkdw1aWZkT2DYi5ce50cn6XQZ1FiI96zlQCcgMRYN6r3hfNpJk+QKBMl4G+oY2N9skpWOJ9vY+22NaaCJo5zLkP9NgKFk0SYyZjogxaNuECYoHgQUeD7c4R7UYt7JKgnC4kyBcZdSiJZKsbXci0S2nMRr6eicCtCLjmUfzP8thd4ftNSn8XKqBnTCTm1xnHTQ1OWbtk/g2AHf435TDRRJr69X/rzP3HOOfeRN34yfDUd+7b+zA8bFP7ec0/efOVlc+3NLv18enxixM67H33DOefcT/2EKXs/fuRddU+fmLvnxz/xKioMOL9VwrCv+1oI00xQmwg5uOQ9GZl7IrgMRIG7ZhJucQGsFr4f3/3QJyi9D/Vx55x79PAD55xz/9V//c9D2cNHvo2nT42AzyTAf/M3XwllFZKmHkuC5jqDu7GR4A1+p1pFmAst+mQk69QISZ3PL8wVVRbUDLI+4fBIVuJugpu/79UthXVPE37f8ImbG2hw3TgyZfdHp94FOpbk5hnc6CtRws4htNatbAJkCHxJUht/TKCuOkplDZpHzwAYIR1jLRjJmkDy/lhcexUIyJWogmdjPz6ykbmKRxhHlSTLPgWl5PzCu7Q1EGDEa4lifAl3WyUu87LyN6AR33KCtU2GuGuRIUCT63YgjTNZcjdQYseYkMTnGbM4yNOc2mN5anUP8l16/YYZJeTZhWCAtJcE8ghKYQ+vJIiAyZLXK3HtjpkgWugeHJMy//gIKlSXCuttKe7eCn1ycMTAAhkvdPerCxRjspfO3kAz7Pnlw1B2/8Y9VEozNfjPqdRzPNZ1dNsiIhUtWrRo0aJFi3ZNe2GI1HhUhR2nc84V2FUqSkUkqOkMkWE45UpyXQVJBEVEKF0gob7lCATMkuRseTOG/IBG8PPNXVW8ExAFcyFxc/efZPpG7K/b1LKbCEgIdgvyVj2eMNRe2lWQgG+7jxnIg9kgJyEJ+Lr7BCIjIaQd3s75oj/SkE6EveelvnkzXtlKNtiJKDmWXOxusNUC+iUhwVMqlAuatMF9JHe8kXxxE8hU1KoOj9DgToICSArXPI0ZiZpS+YJK9kIeT0D2ZA47Rb/CztDJbh2fR6Up5pJEWibWnx3Qt0zI5oEfLERx7khJilS0oMe462sZ/8yN5swmUNFWRJSyEiTuOmfk5UzIxivkP6R6/hkQB+ecmyAk/mf/oaFK/93//HvOOefu3LWw/k9++qPOOec+1n8klL3ysv/85IntXL/2lid7ps7a82Of+SHnnHMtiL3z2Uza6uum8iMkTKuKfIbggclEFMsxyGX6uREI1b0Er7zzzbedc879n3/qifAf/4mfDt89Qx7AP//iX9u1sPes50YA/x/+p//ROefcP/un/0Uo+9FL38b82Or+DhTC7+xbP50/97vj5ZmhdC1ykZVAGvYOjdjdYO043Df08fzcIydKQCcZWdcpjoUis/FMFGt8YORtB0XzdOPv3UgkNF6+4+/7QlDlZ6jT3sRQnScgyBe1ho2TPO22ynIJsmDaiBHqPi5lrauA9Euof5oB1RH0m4iUonl97utXbCQnJ9a7slbU04+TqvLrz2omEQuYi6NKnl0lx594OIDENI0ESqB+i0uRqVhiHRXUm0EjBXO9thocgLUmVc8N5nUmkhSVv0+rxpT6M+fnVpvZHGsRcDQSNLfH+qwZBcZ4ju5Vfo6tOuvDkws/dhO5sSkDmVKr+6jkM0GlFuC5UPkB5s5dyvWRz3LE9wNBy3hdVVFPg2SOPDt4zwTNn818TthqZO3p4XVJpf1F+b1flSIiFS1atGjRokWLdk2LL1LRokWLFi1atGjXtBfn2isyNxKNDyowC4rpxoDbDg4Nsl+C0Nhp4scN5b6FAI2/rbiK6O6ia29saKYjebsXsnEKYl8iuj/U9MgrOy+VYntxmbRwQaoA+6b2ULkR61ULh8RSg4ypPF6rwit+M0+N7MpkjcUAxmeFRYGXekslXUYGexYZ1YQFCgfsv1Z14qCPJDcKMKsS1RMkC55Iew4OvS6JKnVnINcvqQUm+lAZyPZdoklGoS0jbtSeZPx+W7FWBHBd2TJQQJSd6aKAa7NT1d+Erj3tJ7igRTGZiHEvxO42oe6J7lWomCx9h1M3GNcXomM1QvvztZDDG45JO+9y4d0oo7HB07z/vQQlbODnWooq+gSVnx5799HDt98K360xdl59wxS7f/k/+Y+cc8792Rf/KpRdAgrPxLX+zb/xiub1xtwYP/NDnlj+Y5/5+VCWgdh6fuoh9vVtUT2GSzcrdbxAxXltbdjf8+6TWpS9O7je9pC82P8IpNgL68+zOYjyl97d8WlxDzUgz6rGUUPXnkzsjyIZ83/6T/7zUNYiy+taCNjLuR+T031b92aPfftXS3O3cHu7XPtxv5Q+vHET7nlRoKe7txPNNKqiX16aBtgB3IHVaN8uRQqA5uyFm3m98EE+pbhCMrR7s7IAoDuTu845585b0UxquMbaItsgsETZEzmCXDQoh24k+ifHlbqxcH5RFk8zJq3V7MZIhiyLfFb6cTKa2DxZIbijqO0ed+lieH1ZVzn/OtEnIh2lFGJ7ApdVJu52Bu8UclyPR/BG1uIatIAlaA/7h+LaxDNuNJI+AR1gH/fBOeeYF33dmY5bUvgAhVVrbuQ5iNV9b+2ZInuBE/26CjQcskFKWSf3pn48P1udhrKsBjldgqc6ZM9QtXe6numedU7I9ZpRA31HScNE7n/fUzNS7hN0n0g6d865tmFieqGl9NAKSyUqCGt316u21I4s8GIRkYoWLVq0aNGiRbumvbhce0UWcoQ5Z6HuTgheJRRwK5EwYJhmsme7/9mFf3NsZKNPsh/fVnlN55wrSyIDoo6Kuixnu0jMmv8OYdqCKnQ9w48l11RNhEMUwLFjYt1KCWFNqXpb2m6JIa6KiByAgL1aGSI1n4GArrsfvHyrJEJ4m8dxbSvoF8PwBVUhmrPc2LUodZBJWGsKNfZCiP0ZAmWPbhpRdg/IgeaaYvWYk6sX9I2E+k6YiOxOJZaToD7IyQVoU9EMShf0Tu4xOopgiuZ1TIDSZSqJ0TOEXtTRM+Z/1OAJf58qIaV2/Qz1lR0pVeZJNhUS9QTTMxVUL8VvF3NDMKhi7lrrJyIMvY4/7PRmIh2wXEFRHujj/Qe2gz0Acvrud74Zyu7c87IH/95nPhbKGPY8E1JuAaLunoyJpvY7/UsharsMCuyY1+uFjbUx+m6zFrV55tAb5J9E/kdVkcc6slqIKjiCHS7O7BqXcxKg/Y60FRX/4xsewdF5lQAJ39sz5Oz3/uX/7pxzbn5h92T/GEiL1DPkv9yzeh7f9lIDq5khR0HaALeuFaTv2VOP3N27J8r62J2r2nW98fc1KXTugMQrmNAYMh46TkjGTYCS7R8bgnVW+3ruCyJyWvv6zvSe4F7sCXK7aEZolubT9Pc/l6wQ45a/AbF6oCKO9Vdz7WGeqkegBnk8FRLxCErVvaAPRc35ZOhDA+SCsg4bgRuY17BvVLEcf2VN5JLViYo5x0KWbHs9FGGkdErbUB1cZF3gESil/6cjH8KfOkPkGdDR1nYcJSmK/mYoqzdeWX9dm5zG3p5Htjol4MPD0GfsG0EpIesybhVp89ffyJq8x3GaSQQIELZM7n+BgZ/Ks4Bk/ND/EoDmEDCk85TRS2uRkyEZvZc5zlyXTWdrFz1hq/Ugeaj7XhYRqWjRokWLFi1atGvaC0OkksRQGOdMTEs5RWXObOX2vjdiGKLsCPb2/RvkfL6dp27wUstwfiAMvRID0u08QMzhN0SksCMQP/cGQp+t5JVrgYi0wuWqUSd+V400YZJvVyEKjgV877287x5AGG2ztvDnzcbvJopSfM/gQeXCJWrg503BfdHM6CWECztBBMnDGcmubrn2u1SVNRhBfG0ufXL3luemEIVyzrhJ6QD1wX1qCrRBdtq4vqJEzKHUSbhwQ+6Zitoxg7u0h2hnL4OMyB03jhpCSymErtL7un1ejrFOULIcu16V8+iwY06EX3G58DvhCr8te0WwCCFaEyinoPzCCfLKaQxxQuFKZ7uvDnUvhHPiguyC/24jaOFNcCVy4dmdPfPClf3Y7muHcPUHwm9qEuY/s/t5fuJ3fRMRM5wDWVsAkelviNQHhEP3hdPCHI5LQdVGqMtauDwddv8Hx1bPNZCes0tFqZBVHsjZam470/sv+Z374dQQmefgcmm4/hf+2//GOefcT/7kj4eyozte2DMTRPgWZAUOblsOs9HK7/7bhSECHXhtcwhCav8zr2QtvEXuhxXhzwoip8J5DIQ84TKiu9NMeUB+bU2R/zIRjti48v15uj4PZRug49OJ8dGICAv24DZAxPKxyBQUlA6w9azLPf9qufT3Ipd1LYGXQkV9Q2S6rAk5kWbpuxxSCKWIb66RM64XflcfZCe7wR/nDFWqVVQ3g/xIrki7b2sr3KcWqFOq3B/MWeWNpi3FlJHDUNaLCYRee2cctXLkUc1OtD7Ide2E85qmvp7rzrhMo5KcO82T6e/tZGxCrG0DHh74erk+k+Ex6oW3tAIi6jTXaUpEVFxHWHhVkHUMGY31cnvdbyDNkLpCvkIb5HCC/llv10ocpWP+X/bepNmyLK0S+05/m9e4+/M2wqPLnoAERFKQqIqCMpHITAMKmcxSlpiJNNCYCQPAcsiE5A+gEZLlRBjITKIxTSisJLCyGiCySAoIKjsiMiK893D319zm9Brstc63bj6vTLMnS7lUtr+JPz/33tPsvc8+Z6+1vvVpnVygf97E1vZgR9TNZ9CRfD4iIhUjRowYMWLEiHHBiC9SMWLEiBEjRowYF4wXRu31QzfVfDMzSwD3DQLFMYVVHXtLQPF9p3gr0lQH/15ds66aUDAQWRaguxJ1EQdUr+LgjsdQZ/OUNeR8G0WMm/68KFCpyhEpox1qo7Wd0BOEIkXEnKJ2VCHdVMBtumlcxE0ouhtcRFtVTJOXWnusq5SBWlAbAoijW6kNRaG+ut4OEBGqs3mxDPs9vOKQ/bVrgRbZqXWFfswE7iX1SfuLonTYPeFva0lDBaU2iDt5BxG30iisWZdVtfwWbSIUANnlaYssLVJQoVrXkbYLpaREk4LLRdieA+bOBYI20Cy12Ofvod0JVWejWPzCRT3VY1FYL6nerGdYSQ2xAWNXIXOjY7akhDeoNTcgXfj01GH/5X6wHdFU45cOw2+Lhe9jfnAtHF9qoh1eD6L19an33Sncu4fRx9jpSXD7LkDFdI2P180m/PZo/+VpG+9hFUc3DRILZD5ZrVe4Bm+TDu2+EVH4tWvh3H/q06HG4F/Dfd3M7PJRqBf4A5/0+nt/+VdfNjOzWtzRf/gHgz3E7dt+npcuhf2uIQ43M3vjR384XOueU3sNangtD/08F+tAkSZIvxYNt3UYa6cnTu3sgdotpP5jkjKtXMYfxnMrNEWCe2YQV/L2SRAgd5tAgV5a+lyz2gQK8sbgtM8MteYaoZZPcV+vxNZgDzRvtvBrXRbh3Ku506fFIlzHsyyMl2bwMcTakckotd4wj6YiWO6m4zot3OP+y4QCnS/D/npJ55/kDXDMzySFvtmSivJgbUSTMUmbglRq3fUUVku1AQrpS6EviyLcWyXupzT1vmaVjUFqkjZDuIfmpTvms+5pIeeeQAw/iCt4hwoIiXyvht3KKOn/BpnDiIoStGgwMysw/+yJ/UqCMdaI/RBF9KOppAT1D6VB04QVDaTuKvo970nFSmUR0KeJjDVmVhXS1l41Q1978DxPVRZEqty/10l1iedFRKRixIgRI0aMGDEuGC8MkRqtmWpKmZmNNIFrBEHI+Ubu2woIu7WC+oA0UTW4TLA6SgX9YOr+JHDbQWRoainnOJl6KayE76uwDSscTdek8FOFzQnejmkSqiLCAULEXVFb2J/WATKsHA4PPYV1PgtCzW3jq9+0eIpj+jmVEHbT6iDPpDYZEDRdwTR4C09SR86ona52rB7CNe7f8hXxEgLgvPLrIYqiK8J6FY4xYLWWqyVEwnaVVUW3wfd9tdTg+NXgxx+Qkp+Vfu4tUma1P7myyiZxtsckitwRsfIvqaGYsK6eyffOIwJpGtq7FCR0BnH9sgpC3VISFhZAoupjR3C2eVit9bL6ZfKCCoY5tOuNo5TbbUAYUlFR7i/D8fs6nPxy6WjJ8VlYCb908/a0rSDqIEuwA3RZL0L9Zw/vmJnZ2bGLqBtaG+ysHEP/XDkKCMezJ4+nj67COkOruh8/CftTS4AeppdbWTXy3lrL8dtNOOnm1Ntz/zAgR//VT/+ImZlt1n78p/fD/r7v+93qYTFnarSjWq++8oaZmb10yw0Rv/n2XTMz++FX3U5i/6XQ/71YEkx14swjAz46R+3A47PzwvKNJAXsAS2Yzb3viOwrSpsTkRE7AQqEd+wEYMRZYAwvxYzwShHOaTETmxogTY9OH0zblhi7gybv4LrKpSclzKswd5WVJBTgPGfzcKy7d/9x+qw3mM/K91ewaUilrtsIdmIUlsKQyLEVk1RarMwXPncQfWBOhFrIrDEnjGJWOeQwddyxOkCyjyJSQPPVdoe2D7kg95MVxMjaqGoITQRZkZ7QJr0gVzmQ7l7sB3og92pcXSHxpEgdkZzhOaogzCTKBhKYjMr00JBZkD4yO3746VmYDmLJgGdRKQ/eFAlXY+/37pgRiUf9XTV/ppm2sBQpnvU75XcTovRitQBz0HZ7PsmqEiamlKSN50VEpGLEiBEjRowYMS4Y8UUqRowYMWLEiBHjgvHCqL08z6xuHB7PQOPsiJ1poyOUGRHAXnwsCN8mAq2W8AzZcfuGz0cyUUwidmcNPdk2dNiHUAuk3tKd+nv4V52VKZTPhcaYKBWK2QTin67fsdCRLs5yrAww+kz8hugEu1x4d1LP3I1C91VhYw4YNzOn9hoIgAsRjPYr0Ei9QNE5ayidd/bdUwf6YovzlXMaKFT3PjmFf84c3i6JiLMLQOpNr144gLTV44MCRPEnoSi9qVVYG467Fadssnwp+jWR8VLAg6UvxcUXkHHfizs6+jMtdJySKhZfKog9z7a+v00f7oES1O4oNsr1Kcap4tO4KeaVw855CVH4uKPYNDOzVj2DsgCZJ71TRWtQqx2up1xJf4EyT1QcisHeCz3y9F6gsRqhsUvcC8tD9weq0CYnK6GqcEO/f/9euC5pr7M1KCv12ClY7cCpmGfHgcYuhTKm2LaXvn7760FIvlNrbnjMH5iZ2X/zM5+ePvvyW980M7N3HjmNfP16oAKzxMXWiYVzeXDX3clfhaD/ox/y7119JbTF+qnThz3O/fjMfZkSyBFK0ONShsyGhoJl76fTs1P8zvt/Caoq2fGFC/9eFm+v4iDQp+rAPtRhLthCsN+sfU7eQ78m2v7rcIKZeIuNSMrQagOkjCR3wWbzsJ9F6bQk/ftKeNCt952e/uCDO/hLJQOYO3fq1VHsrAJ0ehDJPI25c+iU7sO4T0DFiY8gqcBcePwGMgd1bCe1Z+ribfTxE7kFnmMLmbspaB9w/J2EJZz7IGL7DXyf2kZd7OFLp3KXNPSj+l0xuWqQ8TR2EKCL2zolLRUSC3o5KVaK0GQP0sKjzP9FSm8z9YACtSzPDlaFGEQWkVi4T+qGNKrUWp3qiurzF+2kxXtJLYqzPP+sZD6dqpHIcy9SezFixIgRI0aMGN+jeIGIVG5bSWtvscLoencd7iCAVrfpgkK8YUftbWZmlSBCOUXTIh4vKorXKQQWZII6dEGfuHJITERnFVPYpdI1UKcd9CshIiUXDQdWvv1qaaAEbrdaVZwiw7r2FeGVxUv4nrfTbEFnXRcMNkCszmRFzrYr8yBsViEmVx9166tlnnvXKKoGpEVWED1Wc4UIBrMKwsdEXITrsLJsBc1p4J68txdQlUJdnDOetzRiTbsEEcdyxSg2BUlO+wlZzmHV3YlQM0XVc9awm5Wy8sDKWGvtMZ1W9O9WoKEUEaA9Q7tT1TysIrvR++5kuG9mXn9uP3HB8tUCgn1BC7ZYda8730fesCbkc+p1yaoqQ+28XlDPlkLtbTi3S5dECI9xupYaerc/9nEzM3v4+OG0jXtb7DnC2aKv14I+rU4D+rZt1EWayBltTfyzG9fC2JnNfL9bIHJyWVZh3ClK2EMp+/ih3ONAdruto7R9E/q7Wl43M7NrR57EUW/DSv/jrzmC87f/EFCqB8987rp6OXyuqMKHXwtWCJ/40e/zE30c5ozNQ69deAw0b7vx/mwxT+zBvX4pdUXbOlxXLfd1g1qYmcx/bFd1lqezdyJWByP6eNw4IpbmrDIQPmtk/iFinEpSzKIKCN+p3idJ6Pe5JIBsMY9vekeY8vw1M5OKFebO7jPYeaQ3fVxvgL5tGxci86etVJEYcH8QwTAz65KACCajjzFO9+0OcgF0GuxI3fr8TxftWemC+Qwo/lYSAOr2GOcmaHZO9EufJ2AT9nxb24Zr3ACdHqSGZtvDbV7YBIOIfcgE6e3JyPhvC8yTqUlN1JT/qig+NOg883HSAdmvYLFBuxQzswZ1+hJhM2ZgGHqpdZmkZA4ETeLf4vY+TkiYMDFkUZB4Nsqxxj6M8VTsPwa4w/OZb+ZO/W3rY6IsYO0hSVZD/xx7pPE7vypFRCpGjBgxYsSIEeOCEV+kYsSIESNGjBgxLhgvjNozSyxNFB6Em6oaTxiL/Ao9AU5lEGFpAZFvXqoJFIpBFirsg98QINZMBIsJBGalOOEmCaBCoYfoWZFLMcge9BDFxGZmBu+lVFxk05z+FBBsC4tEkfOgRWYncbbvd10Hr5ayvOY/hthxPvfrr0BjjKkXEh1IYxHGzM6L3QWdnkSvqVzXAFhcBZN07E3EWZhGW10nxU1BW/adQ6b0ORmTAxxLi3yGf4vcYWwmAwwC+9JbzBLxIMMaYRTBZAf6rhWvJgr1aWyc7Xgx0QtFfMxAe+RCC7d9oDETEZaSjhatq1MKkhSRQXm7AI1RiWMv6btG+n9kH4qwnEzlptFEhXDgs7XTKCz0PJOixXtwyl8ehDZ+8swTQBILfXfp0J0wbBE9AAAgAElEQVSt//bv/tbMzN74kHsrHT8N37t+w+mOzTqcX71ybxsWI101DvdvN/DsAQU1l3u4BH3SZU57ZKA5pVltQF83a++n09NwToVQRjkKE2cC0++Ro0V/5lIg+fb3B1ruwVf/Ydr2T34oUFGpeLAlqGxweNm37cED6uSBO6V/8P47Zma2fuR+SyO89PKZ3Lv4bd9SMiDXilMvRNqwbVjw3cfJfHKZFgoOYvDiSOYOHGuE67yZWY65oABVnI3nKUP1fVogaeZgLf0EkfOpCMDn6ONCPADX2zDeLu35OXFqL2ZwzO79s4+98UNmZnb/obfrww/CPvJS6CkU5h2FAu/W8EBaigO8MQFJqCVIOWr8NhMqbESbdI0Iq8d9XLPek0xK8XYdjZ510qFo23ImlTIWpFZRMUNo3H6LOaxUF3XMiZ06gYdtWSfUHuQYnbSJTYkk+jyFzKRVqQaouo7POi0aDcpUE7CYADX3uWNISHeKZ1RC/0RJ3sHYVk/FFufM+VQpyyTBWJS5M8O2QiqV1HBlH8THrm5YcFsexi36UedYncifExGRihEjRowYMWLEuGC8MEQqSfwN3cyshTi3V4EZ39zV7RtIRya1kSqsNHNJU6WLail2BkxZZRpm0msaZGiKXhy7s4yrLn37B5qVyLFSugj7eeZwTB1EAJ1jNUNhZVmcP7dx8FX1FvYQuQi219uQYl0duCiWCFO6o17fFbabmdVYufLtv8h9VdmNrFclacUdU5jFRRqIgDq2EyUaxTGXyJpaUowURUqdqIxtkBDpOv/m7/1gVmFV1YtguyjpACwrx8n+wffTA6VsRdBM1K3AZ7ryKLA0zipP66agORG3fdYOHMzRlz4JvxlFKFoCfUg0dZvH7Siil+8D1crE1qFHTa5a6sW1ELErIrGByJMopJnXq+pl5ZgTzcGqV+sKlrArOD52VJHj6u1vfXXa9JEPfcLMzJ48vjdtu3o5rFKXIso9gUP3vtSa2zShzUak6R9ed7uA+QHQVHUCB6qXa2IH5oQd5A792AiaPaOzt1z/6VkQnr/6SkjiaLfeh8uXgmP59dden7adPQvC2pXUJLyyCEL1euMi9odPQxLB5sy31R+ERI5U+rPF6r9vfNt6FYT8TB3fX7pdA6fstvXv78EmgEL08Hdo68WBo2SzReiLTKoiMGsil/u5Rdt1QDgVfeYqPRdEbB/3Z1+piBiCXhHs1hhrhfTd8SbMZ83oqNMiw3livO779GfWhu/dOtKkkHAvnNbf9E1pOH5Te/t3HcadIGJ5iQQUQZj8cYPrEqQ3H4HMKFoxMv3fnwl7s9DGaj/S9B/g+yJsRySSzs/6ezZV9vA+7JAcMkhiBV3OC0HzKexuW6lKUSPZQJDzHvdMWUr1DPRTojYBSDJgnUatV1oBrcp25trQJ8kgiRLG2oWSFETWSRCpoWFNQE2KUaZq120+n/yH9P7necqxwIAlcv91OO629udJCfd+k3MfJZHheRERqRgxYsSIESNGjAtGfJGKESNGjBgxYsS4YLxYsbnQGMkEJ/q2nCK684yVDamKjeE2OwoFADhafZzos5JkFCerwBDi5Od4bHRCNxL3HQelAOlUroUUAWOKj0gJCHwGylKpPVpsD7LfyStKHZtB46237ve0qG6ZmVndOmRbzbFvccqmyI7UViK0Z2vBM6UX2qkoKMoUsSmaYoeW7Sjic8quHcO17omLdAKn2nornjGrM+wDgu3UfZQy9GcqlOmsDHRPrYJJenapK/vzxIGTyFiuB7BwOrHIQk8Azh1HpYAxTkUwSjHuIP40Np4vTE23ZUGWbQEK8HAZritrxNsLh83FWbw/A8QtlCkpnfVavYXC341UHt0/DMdYC1XXrgJVNbn9Cu1SbwI90kkx0MNLgbK7+fLLvm0/UDGleGZdQsFhekeZmXWg9hqBydMy0AKsRJAmTqN2EH1eExH3GnRnLjc2i8GWQlk1KCrMAqhmZgn6vdm6B9HBMvwmA8Wx3XrbDO8F+rI7cXrooIS3lyR23L/zdTPbLaR7/CyM56tHTmOmly/j+9+atrGAdSWu4MtZ+M0Gcw2LcpuZrbfhWjfiwUdB+Z7Q+KuzcP3LfT9+sgDdLJRJBgH2jlM/bwZ6domLfYJz0iKzpF0qoYLmuNfaxM9pi3shLcVHCe1+evzetG04CEWy96swrgqlnTCdtL2PqyU8wLJK6NHu/XCsrbdTD6+uXPyGuoEFb6VSBuj4LGWBaim8zXwRSeJxvznfVOC6E/H7641t7ec0ThSZiPeR8NDhvh57b68OxcV3ki0oUdkRYCMpJhX5BqUaMnfQxy9PfZ4e+dwVCUaCe3GqwNH4GezNMf/KvMrhNAziGI9na995342YJyuhRZlIpN5erB7A5KFS2j/FM3anFjorReyI6Oe45vMu9pvakwKyOaVCPk7GPorNY8SIESNGjBgxvifxwhCpYei1XJqnlcuqhiLiRoRmFJmqJQIFzepAnQPFEV3b5Pw81WaS1FDWXxpEdEmd4CDNxPR8rRc0EGKQV+JJJy/u4aytR7QslZRbo7OsXANXjq2gGgmWZCsRtpZ5WGkmYslANGXoVVgIYSURJEnrZ00oRXL4Bt/LPuZwMe7EbZtv7lqvqkStMRUvV8UM+5UVFlAcrjD7wVcrvC5F6VIgEYXWhsKqZhRhtX8myCEQqzLZ8Z3gmeD74jCMa9TEgjQ/j2pNoswdE3XYOvS7IkkzXxmauXg0x/UvRxEWDxRR9+e+v9163w1YuW5FbNwh7byV++TpaUBJZjNpfyQ+jB2tMfyemAPBOhVhezEPKEEvbv9rIG3FwhGhu0hJv7TvYvMbt+Gon7sr+ntf+0czM8uAXD19+O702RKI6ckHr03bLl+9Gb5f+GqxABI0SFJGVwTkbD+XxAbcf2cr9aQIx9isAxK1vPXK9NFQhzHx9NgRpE1GBFXGOuakTtr/6tXQFvfvOtLSAh1US4YCiEEqCRXbbjfxYlao/QesTiSte6qJKI79FCwvl4505ai/N669Pweck9p+NN0G+wjbNnIPD7QrEWH/EkiziqgXQHjyVOckICKCSNJipl456nOWBmuDzfwSzsP7Oh2ZlOHjrwJilZXeTsOWyLUjjB1QymTj9xhd1HNhR1i7s+O8ImL7DfZXyDxNO41RrG4SJO0MCpxjbqHlgpkj+yroT7BtAWuKrvX+IjnR7zhtcx9Sp5TVFnaE3fxXbIcaWEKY3OOYnwdJxhoxJjP0V9pJmwBp3tv39ud46pVhIUq049ROhN3vyQEo7ZCIAL2noH6BK9Zai0wUkmcnfitOO9b1YGIEkUtS2l/4sbZNSBSZlYLSCdr4vIiIVIwYMWLEiBEjxgUjvkjFiBEjRowYMWJcMF4gtdftiM1zQNtKTyXwJarEn2Toz0OhI6DSQkSMacrvqY8E4E6jsPu8iFiFxdN7psKjU3FjOT4Ei5mIx9MtBHjqHk7PFvjiKJyeZBAni+8KvUCGzqFtgyg86b2dTuE7c5C5AG8LgWqv3k70VqIvSipFGSdYVOBRIKBVIUYuaLNKXsFrUK8KgRMCHkQwmIECSDNxCgct00Morc72PV1ve6XikDAgFNQk6Bdod4KR1f6D7vVKLX4btJ4J3dqjDRNxdicCraL0aXiojwp9TAb1kQHcL9QGWdMR9KEWnuYYNqG2s4yeNQLPgyqsROxcwlttVFq6ZJKDb3uCIrAsGt2LP9HpNvTJ5eueAJDjGLfFW+mV1wL1tt74ee6j4e/fdW+pGy8Fgfri0L+32Av0zVf/5itmZvbhmz6GZyg4+ujuP07b7nwtfE+9qPauB3FyufDflgeBUsyFxq1A8136kJ87O4BzjXrcdCz8m/n9Vw9hHyyybGZ25VrwvlJh/d27QeysdPeyYhFmp9sa3GSZjF0O7Rb36fGpC2Gn8e9bJuorE8qETvmJzD89fcm2MiecIaFAKwBgbNcoZJ2JsDy1827r7YZj0sf6gvOp3BQHoDEX4guYIsnmTKgV0nxP54FiEb3y5Jmn80QGul0L6RZIMugkAaZvMHduxAEc97sUO5ikBA2Sd5RG6jH/bkXEvqhAaYlUxDCfW6q0POZkuf6pCLQUnGYiRQ4KTr0Au4YJMFLFAy7eVelzB4XdiSSqsLixJkrRR8lGv54Mz6dR+Sy0rYvT/SMWNa+Ebub1pArVYB8qC2GSVS9UcUMKThK1Jtpy4ie9/ytQuo1Qy5xju176vyeNJ8ku9JssZE4eURhbflsVWiT6fEREKkaMGDFixIgR44Lx4uwP0nESeJuZ5ajDpBACnboTsSno8SY6DP4GXQNF6sRtmrXw0kRF6ahT1J133TauDETEN6Fe6o46MDVUxYF0bBX0hdYCgiZltotSJamK3uiYLuLogm6yfk4d0mnHHQF6WAmrULqH8LGtReyMtutTpjX7GzetGHQFSdRD61AlKZEeOafJEkIdqCne98OXJfpHrAMo8isWSEPtVtNnFWwqRhHRUoCf57LSmlAdWUHh71TGU4dVjabJFtOYIdQoQnAuhWWlOaL/M7EJ6CFYHGScMCV6lAbou/PJAxS59+P55IgK4ukhFQRhDruAWlKT0Sd14xdGt+Nerr/ZhrFzJjYJOUTbZ2dBiD5IskdJ8W7mosvv/8FQf+7wkjuQP3wSEIT5ngibIQb+/k/9iF8QEJFWUN8Pvx7O/e77of7cl//a69pd3Qvfe/2NS35OQNOSmaBEQBhONu9P2/bSV83MbLGQ9GcIrwtJHi8WEAATYhEX9dmN4HZ+dOBI18Ov/52ZmY2Z1zA8PQlWJFpC7TL2u1qJTQUTQKTvmLTSy49n89Du1f6u67yZC+bVdXq7CgLoRtAXgglzESCn23DOiViSZJuwrTlxp/YcNxSd1TvT+4815PxacyARR7nPCR+sQzLMQmFaVhYQRLhKwpic9Y6mtGkYi0+fvYPviyVLGZDIvpFxDaRnMJ2n6dguySOb0O+JIOI1kocSQdPohk3bh+1K7AqASCqqsWno4u7HYqKO2t9UQDE7tf/gPKHJM7QCQl8XM0nYGTHu9f7H84dVH8JO0E+dVmAA+i8u4gmO24lNQ1uH6xhHn4uJUiasdSlif85ZJ2eeRLKYh/NsB99HD6RplOceJ+Nhxzkcg7fXZzHaZJqn/Z6oiTRKAsw4VdYQOxv06zAIIllgnpTnVD69bwgTJm3xvIiIVIwYMWLEiBEjxgUjvkjFiBEjRowYMWJcMF4YtZdbYqrOnSgt5TZISyjdxa8JPGsQBWrB2R6fl5lD2xndZnHZjcCZWXoedp3cxkUwTS8U9ZGaqD9RgJYZqS2huxIKgEmZqZswqDWBjEkB9gqF9uehzRQC5G3jXizleIhjCY2Dc2KzqhcOCxir7xUpPWERLDWKPdUfK/y2qb39N5vQ/ipA7FCQOZVikPQ0akB71SjKbGaWNMGxOBVRfA9hdSIu8pP30U5iAV3xBbOFt5ImIBQF+wKFWsUxvcH3xTJlKpaZKBYMwWK/I6w/Lwqe5PwqigRt11mgWDaNFOME3aoFRTtQn7l4EW2ptdfzRKHlpQibj66E9jy87FRVh74gmi1ac7t0PXghbUWcmwOyH2X8z+HKfef+g2lbARrv3fvud3Z0FOjAW7c/PG3bOwzn9I1vBb+l5thplOZJ8G9arX1bdSmIyB88cqj9/XtB0P6JH/jktO36frjGS5f9/rt6FM7z+ImfUwNq5crRR8KG0ovnjnm4h9JDp8KuXAvHvfeNL0/b7jwMlEYh/XoAv6vFFf9tC7f5WlzJC7Td/ODytI02+2UV2nCmTAioEE2ioIt1v/U2GUCjdTPvJ5LhfS3O0qD+19LHpKDnOZNzZA7DnKQFsqmAGGQ+L3hPCo+egtrphapOMY8VsqanyH8zhPGUD077HR8/wzaRMWDOLir1BQz3zCg0zgjqs6uFpoFjdy7qaYqx6ffWdDL+jf5YalAIat+ExoJ4OytcgsCEgrI/71VH3zczp+UreIGNIqzOc3pWaYF2JMyIt9Uk3k6VMgvH0L7L2Z8yxlo4j1MIb2bWYRJ0d3If6zmSWKzzcU35QidzIqsM5Jlfv6GSQdO63xe9DFO9RshwWAFlJ7EHxxIFiPX4z6Dfo6O/FhTBOMnkGTsZ+0uSwaAC+edERKRixIgRI0aMGDEuGC8MkcrSdMfZm2XiUrUE4MtnorWJwr+5ICcVVz+JiiLD6odoiZlZib+7Bt/PfKXBlZOKk+kKrm/wfCMfxJ2ajuVa621yoJWVi9ew+jbhnPlbdbbTI0Tkzm8aRQDqNfQE4UKbqdsrBdA8pczSb//IZAFhLY6RycpgAEpXygouRfptJu252dLOQNoJIscy9RVmWQaEYTkPyMTj1l2kt1ilaPo5haAm6bJsMxXgMlGh11UaTkWtA+iGPyasjSeO4fhpIzBNMcCmQ+oU0oF6B6QCcpinutKke7xYPMD6uLaAxGltwpo1ERMfw8ujgBLNj277PpA0sF47msa/T9Yn07a3775jZmYHJ476LYHc7B0GRCQVC4UnjyGilmSP8gpsBdRqBB2QykqT+ytlfwn65P1HjggVWDH/05/+qXDMe15DchwD+qDO9hvYitx8/aPTtjd/4s1wfFl9l/uhz45uudt6voTFw5m6IqP+VhXQpwzjMJwwxnXiwvLqZkCa0vv+vTkQs0ru/w/uB+F7Iw70y324eG/FsRkIqKJUrEW4twzfny889bp/jtUIV9+1JI8cXgnIWi+CXSI3w+DnVCLJZzEXixP8hnOSupg7wuTHpxDZ1P6EtUsFkcponSD1Hxe4P/b0t0A7B6AQ69ZFzF0bxti21ZqstHpQpJkO2H5PDEzyUEQOk6Hc9hNjMSXRiLKe898o1z+D7UCaevsPTAASRoB0Si4WP3VHOxdhOFgTEq7jWsOTVTRyQbo4ee8IqykK1zKxRjuL87Y/CrDVLZISRr93J5uInqyGsATbcNzF3L9P9DWVenUZrjsvlDlAklXu8962DvP+kEg/EW5PWO1BLFSAvncCyXcNGAnpuxHoZyKvPUyaSsQmJeEzVmC6Qdir50VEpGLEiBEjRowYMS4YL04jlWc7poo9kQs1pExo6uVv6z1S0pXTpnHZViCBDKvoXDRSEzqFFW4y+iqMJlxq0sl6aZm8raZIsRRPQ8vyGr8V5KIk6uRBbQ4RrEQsBMbJfFIQnIxIj5j1EaUT6IiV27sdlCxcdyPuBzTgpCGc1lKqe3LKatIZ/i4T19kYjPC0rh21acops83qzlfzLVZOpaAurKdXZmHVvZi5+eMHz2DmKOfkthaygpgsDFRMQo2S1i4Ewibmd2xPatR60ch1WMGqboh1BzPRKFGvliaK0gB9EqO7MeXY9Z8SHJhBe9QI0vjSrWBgOeulDhu0LMdPHVV6fO+OmZmtT10jl8Ee4upNb8+r18J4f/qBo1QPH4bf3nk/1LgrFn5PVFjpXbvqVgdPTnmN3tbsu1sw3DTze3Z5xa0LLu0HdOjRB66laoGw9NDq/Of/4qenz/7V//zVcB6CqkwyGFnBF0BVNu3dadurV8K5UCtmZlYeBRTp2tzNPHsgp/n8MnYr93pxvg7c6eNw7vcf+jXYJmhjnj72unr7y3Ddsz0f6zksGxb7YqbKtPLExx1Ruho18QbRo1SzcH5dLZYAGFD717yvDy4FpJE1L80c6Wklnb8G6qH3E5HtBqaTozhi5gktac5rStpWtE9MVxdLEGpeFoI+GawNlqJRWWFeSjGHFjLXtAnnTkHTjVYjYknSs/6aH4rnl+rchcOqvpbaoMGA6nfn8YZUkPaeBsszmadxXYnc/zQ2zuRYGyBSvTiCVhh3tPhRVM9oxCnPSc7raknD61EdbIo5IVGBHfWqidgpENka/TypQ00L2iD4/ZegfbZitTODRlIdGYgmqUn19LwRLXGeAU1MHIkb0Rccm2or0fIa5D2Bz9NU0D+SA0JITPVnR3nuDz37Qt47FJV9TkREKkaMGDFixIgR44IRX6RixIgRI0aMGDEuGC+Q2qvMTAWDSDXfSSGHEEzT/wkPihMwU+KFAbMS9Yno5mrm0O+0XxNqDxxYkqhdAA/pxypz7FfgwXJGEblQdXk450bddgmLg/DrBLLv8L1UhMVDF/7O5RoyCPAGSYnt+/Niw7Mzp9Smc0pIN+FfoQLJgCmNNWmME61NleJ7Qi0UtHqQ/aUUtoqLOSi1InNqhemndPguRXQ49qCvRERKLk5rHfL6UxF2jwNF5JqmTfpU0olL1B8DLNwKZdEjXXqn/iL+1HpZPD21riCn0InYlWbsbeON/Ortj5uZ2X4ZqKh+6+LM+98KItv9uUDWOEQmlOXyUqCs8spFydeuBmrpm994e9rWNIHGu3//zrTtU//kn5uZ2esf/SEzM0ulrteDh4Gq2khdsduvBeuCt7/x1rRtexporuEdH/97EEhfuuZp/RR0XrvmFgMTHYQ+vPryK9NnP/Av/kszM3vrX/8f/v0siN3Lfd9HNg+/vS00Ju0hnj0VweoqtHsi92S+DOOtIu1R+ZxAQXFWiOgWXhNj721yH+L5mzdenbY9e4rUfWm7Cu7dJ2d+Tnug+7alpsSHYxwehmu9fOj3SwtR+lz66dlxEOirKH15GETx7Z6myYdrXBz4eGpPwrk0vafu895uQfvlMtdONTQTsVroSZkL3TbyXvd7Z44J+kxcuTtQZImoomdj6JMO82mdixIc1gU7tySooL7XexJJIeZ9R/F8L1UxOI8oLUl6n5UadpJYElKGMlGC2pstnEaiyH82lwQoWJeotOEQNdw2x/7bbgs7B1hjdDJfNTh3SgfMzDq6l0v9vZa18WSOL/C4z6WuXMbajSIAH4Y5rkG2gcovMtKDMq+jMxqRpbANO32eYHyMUj0gZbUDTfJBAk6vlCaqXJQp7Rf8WG2KsSiVPUYI5VUwP5276m1wXZ3WP0x27S9wAvadIiJSMWLEiBEjRowYF4wXhkglaTq9IZqZJVhNqFkiRYSZWiIkFBv7myaNNVXDyDfdUapff7uZ2SirIKIZgwjsKIorVNgKAXhRnvckWCzEwKzFW/Wg4nmKvZFeK6gO34hzEbglSCdXsT2rmu+IoiEo1FXVtMLU+nMpUTeY1YkUfjyvL7QtBK2tGpfmRPXki1h1qpcpjU3bVt/qw7bVxlPcKWgmSqTooxtRiogTK61RkCPaU2iaMFcaQ6+i8PMmdQlXWkhhrhtBkJCo0EpqejpBkSKY5PdlVcP6ZFrX6epRqN22uOmoy9nTgByePQvozzL1tPpLlwPqUsmYIErQCvxaYYFbLnyl+813glB7K+aDFI3/xD//Gf/e2/9oZmb/5i/+OOxr7uLsNz4WUKqjK24h8JWv/E04zz2//974yMfCsWT5yVpoWv8sRfvfF+NOooQNLAR6cT+d74f2Osv8nG7fDm13cMNF7MvLTCLxlTvR3mbj98RmBZRW5pNFS0QijMlrYuGQzMPcUcwdJVxevmVmZh998wenbTnQoUFqKB7cRF9Iqj9tLw5KRcKZ0KA1LoHEQAi/3Z43Di5KHxOH+wH1m+95m4y4T3Mxvx2PH5mZ2dmZ729k/TOZpzLcd3tlaH8V22/bMJ60rhsRK507aeLZ6PXDsLcQOH/Oe0ascM4Mdeqwu05S3SckQtCnHPdzIipi2r5ko1qnwHRY5ol0Ml3WNkFNNiR5qBUj66mmYhK9gXi/lBqCy4Pn1HqFQFprks6A8NlcLBGYcMLz7RzB7IfQF32vDzueuAimIdRWUKXrgEj1wgRheKjYOkto8SIJBehPInJqNcHP5oXYdOBe2IjRa4Jkr52xTuNi2d/Qw/Zhx34A6DDGSSYZO9ttaJ9SE4CIRAojwee/1s6l+Wey85jif3zcjTvPlvMREakYMWLEiBEjRowLRnyRihEjRowYMWLEuGC8OGovSSwVj6eUQrjM4TR6zKjvRAGXa/UxScYA/W9ElEfmI09V2EYX0/Cv+oOMrEOnHj8D6EHxWBmN0LqIGAGLp4V6cYRtxSguxj3dYfk7P1jTkNp0KJo0h2qt8+fUcGsn/Fb2N5CWc1ietFQx0XLqmYV/W4GHCXsKFDvDdeeFOHaTxhEMnH5cWhOKliYrceDeX0I8OtWrE8oqpbO0t0kHylIZQ7r9aqOkGak12ciaVALLJzxPsjJyvhkotVJMhFO4tydCrRWgW9QJdwuq6M2P/uS07ew4iOfv3XMB+N48CIqrkskRfm41and1G6nXhc9TOSfSvQ/vuoj8+q3XzMzs6LLTfe+/G9y2//c/+V+mbUvUQnzzRz4dzueyi8P/6st/bWZm+/ve/nkZaL7P/Bc/PW3rmvP13xpQLzf2va7fk6dPzcxsu5b6Z/S7qSEEF7qbY3h+KIL1MtAH33zb6cFb69B5t645BbhaBa+s5Z7TLZfo47T0c2rT8HlZsg6nDGLQEq2YTudHQfh9YC9N217CfNI8c8f2GlkbnbiN56AZ1iunW589CdfRrJ2+WS44FrAvcafPQR8VMq/tof7g8kBoLIp3N05JtOinmQjbWePtVOg+3qisJ1poHcAR9KHQ3UPLKgpSbYF0vAiQ91E7cNv5OdEOS2ucLkEVrikY38pzAofYtE/9nPowJuYzmadZxWH0bftVGLubWrzlYORWCH3cwtuISSGNULak/Vgj1Mysb0BZroRGgnh7Nne6i8yTyh1aeHRlqe9vBqq4biAjyZyyXQ1hjA3Srm59ptUWpoJxU0yC/kQf+3RvF0kLqzaIUJyi9FmxxPfFMR8eWGptVSJ5Yyvj5OQ0UMuzTiol0G9R6i+O047ExwryliJf4F8f63wn2Ml1mt4ZfD6lZ6HYohlfAdTbjzVTE9WqaEM+JyIiFSNGjBgxYsSIccF4YYhUN2aWy1se3zi1Ns5kOyDiMAIMOwJwpHNmta+q6KLQZf76OYkBE66gRQgIUeYoCBLrJDzea8gAACAASURBVKnVAlN800SFfeFzOpGbmfV5eBPXBqbuckJLxHW8b8MbfC8oXYsfK/rDRYfWRmKK7079J7jjprL66Iawihsn51p1c6X9hNSmo4u3pDATTRvEaqDenK9hNLlYSEpuzppsIop/chzcqPdQ62uQlNscabKFrNao/1MRNdOkU6n1N1ULF1F8P61+/XoqrLon2w3pV6bBFtKve/uoyVb4qrppA+pX5L76vXbjI2Zm9o/f+nf+W9Sdm4l7dgG7h6kM2OhV0K2DiDN3cTITNLgyNDP74INgk/D6G15/7snTsPr7+tvf9OtpQpvdQr04M7MfABL1lX8XznPz938zfbY8DGL3JHFU6yd+/MfMzOzRI69/9uhJGFdXLznSk6LN7t27N20jwnl25n1XTHX6Qj9oCnsHIfbxI3dx7157PfxOUqifnYQ2o12Fmdk+UtEfPfHjHwBZ2b/kY/L6DaA5qMNXS2r+fC+0u6JkdEIelo40XMI99lDu5xwC2JNjR6noEC63k12+HNCGZ3KMBKtpIvHrMz+nrAz70DGUoe1KQUnYdom4eJf76EdZkrfPwpw5avo/Ei6Y2GGCIBFhSWY+/oYSte7EVmBCcxT1RuJFIyJeXvYOcwBUvAJiX8hEeQyx+2br7dpYQPXUOmUgIyD3ZJLCvV6eHW1/hvPQOp18jkCw3frxOccNowqxgSBt/RpWqOdYyvHzwxa/1fqbFK+LdQ4SpHIyIQKXLIqANG8Tv/+GISCWpZbbgAC8KqVdKRjXZ0dC5sC3TVUetHYfK1pAxJ6q2Dzh+co8nRD99+SZdR/uxfXGEVZaHKS5tDF2XWYy75Vgooyskorjw5jMdmChYWf/Yb+w6ZA2MYx7fcZNlT92qqzYd4yISMWIESNGjBgxYlwwvuuL1C//8i/bjRs37JOf/OS07cmTJ/aZz3zGPvaxj9nP/uzP2rNnrsP5rd/6LfvoRz9qn/jEJ+xP//RPvzdnHSNGjBgxYsSI8f+B+K7U3i/90i/Zr/zKr9gv/uIvTtu++MUv2mc+8xn7tV/7Nfvt3/5t++IXv2hf/OIX7a233rLf//3ft7feesvu3LljP/MzP2Nf+9rXdryhGElS7LqYTz4iAkUm9H3SQr6g4MQDqijCtio/mLadbcLLXZI6LE7vFXo1DbKPAZSWGtZS9KaO3XSv7nageIiN1cUcdFReqAJ791hq8URxZtvIdaFJOqE7ChG++nXBHbYRwSB2MxNR3qYPkCphTPWM8nNRISa+IJhpB3Gmms4Sxu3EM4biYR1iJfxz1G14CzqOXjBl5sLWxSxAtk2t/QS4u/d+bdBmWSWu9ClpSTW3yr/tCs3qpt45N6U7WfCyEtffDJQhKUEzs+UiOFong4+/t9/+OzMzmwvdMg4QNAu1wqLGCTxYcqEdsuy8ALuHOHS18cXLyygW/N7770/b+JvLB15weLMNx/jEh9yB+//6t38Rjot2InVpZjbgXP7lz/3X07b/9X/7fTMz+/Ef/4lp22uvvmFmZo/ue9Hgli7O4gqegb5Rp+wVhNcNqKiTp05t1qegnYRuPjkJXlBHUlx5YJ9JUkiPeWS570Ldsy2SJ9aSlPI4HK8DjVouZLxOygIfEzkEzcNainujssHRq+4P9vReaItLncsN6jNQGpKUMJuRFvMxtt0EuqluSc+JiBn9qkzDogzjLqm87/JL8EASH58UIvJGqDqKgeuNn2cBD6oG1R4G8XabfNHUgw+O+umOODjso5z5/EP/pFqKkHN0NOrfhnl/NlQ4bxeWJ7j/txu/r8qMRdv9vuIzQf2GEtB3UlvXsnSJc/fjJ7jGFPeEjlfOxepxlOB66q1fP3ORVqdCrWJ46rzbgDZMtbjwCKoKvaxeiPP8EMcXCQpczgdRh9N7cVaJ3KRBMehUn52oVNHqMxrzaS4yj46+VOH+WxTer6T2Mtk2ggtra6FRt4H6T6VPBvhiJb0+90k3iqAeHlRJcv5dguep/c9n+w4lh+dULb5sNWjGQcZuDgH8jnpexuzz4rsiUj/5kz9plyWTx8zsj//4j+3zn/+8mZl9/vOftz/8wz80M7M/+qM/ss997nNWFIW9/vrr9pGPfMT+8i//8rsdIkaMGDFixIgR4/+XcSGx+YMHD+zGjVDX6saNG/bgQRD73b171z796U9P37t9+7bduXPnufvom84GqWvH+jsq4uNCXAVj8yKsRBtBmoj+zOb+XrjCCnddu7CNaE45CXUF6YCwfAd9wraNeWoyBdN9K2/1SL/sRSjMNN1SRWyoWZfAbVdrU6U50sAFfWg7IGhiYZDQsV2F8khXHTqBuPB5UfibdDEJv1lr0K+hwRv5uANTQVgv18C/RhFndqxhJTa663W7831ckZmZlYpQ4hq327DCKqQPE6y6ChGRtkiTTbXW4lT/TFbEuI5c66qhvbtBxfNYpXGFLc7aPEYhrstFGRCUmdS1o2XFw5OvTdtmVVh8qHh624RxlIijfw/xbJmEMbmc+QqOY7EZXVg7r143M7ODQ1/9vfet4E4+NFLrbhlWrgJw2Qz99I2vvzNtO0AdNwqVT04crfiXP//fmpnZ//g//Q/Ttv/uF/97MzP7yl+5KP3xk4C+HV31Bdcbb4TzfPTAx26PFd5X/4O3U1lSqBraeiUyAabpv/qJj0/bzk7D/dyLTcFrcDsfpFDkk21YOV+75ijN9ZeCyH5vz/uO99MApFFFxwMFszKuhjUSVfQ+rUOb9Svvp/2jILLdu+Rt8u7fBTuJ9pkL4E+Q3LKUGn9ckTdApJai4T28HNDH2x/6Pt+IdPn2zOef/gTVHgTp2rB6hCAy3Tacu9bprGGFMK9Ym0znOlRbqAQ5pf2HJuCgzWqxf6Arf6WoLywOhlLQdDwWtsb7WhNgwvkKIGY955CNz9NtG+6PqvS+npAWqV1KR/NBmIBJ7cyEFUFmeGAVZxvQrL4XAX6L+2/m89Qp+qQofZy2eI4MgpJUEO9XeUBTU5nDWlpTiCXMhvO+JNvQTiEt1P4Fc51QIUQYtZ7oZOcj/T6y7ijGU9N6wsj+XkhKWYqFBCmOs97H5ABU6XSrynbcY9KgKR+ekijWobZlWaJdpdYgE9W0/m3XbXc+MzNrgL5qQlWN+3gUhI/JCOlOQcfvjDn9PxabJ0myo6B/3ucxYsSIESNGjBj/KcaFEKkbN27Y/fv37ebNm3bv3j27fj2svl5++WV77733pu+9//779vLLLz93H1/+87emAjcvvXZkr3701ed+L0aMGDFixIgR4//NuPONE7vzTTJaw3f87oVepH7u537OvvSlL9mv//qv25e+9CX7+Z//+Wn7L/zCL9iv/uqv2p07d+zrX/+6/diP/dhz9/HDP/WxqbComdkKsGwlNtIUO46JQ5YVFNiluPOmoNsWAmPWs0AHHW+d2muHcIwMUGgvjUMKRosMUxSeyfHpgZHMRewKx2B1R03ofSUwKs8zhS9ULp5JM9BIjVALLWDxQkR0pKcSFQySqhIPqo4QtAj6yfMkINw6LQZszwuK7aXIJa4hz0WA3rEY8/m2Uwic27SQ5rajeJv/dyi4KgK0PYgXDm1ZZmJB36Dw8aZzuJlC+UGdqtklcj0jXYwp+pTzbWF7u1g4PZCl4e/Z3Mff09NAVRXimbICZaCUCUXRG6E7MtCdOUSvdevw+BwU8Kx0emgGsfO9e75gWcAdPRMOaIR7soptT0CbVUtxwJ4FuH3VBNj7k5/6p9Nn/+df/GszM/vUj/5n07Y/+ZOgh3zzE29O2y4dBbH5t955d9p25/0gtt5unSo8Pgn3zkYomEt7wSGclQIKobsLiI6LuVO7BUTmrXjGvft+aIsbN9zHag538NONFPcemYAibsegvpeLMNbKudM+HNeF0AOsgHC28uvq4KKug/3kzjvh+HL9tz8RCh2fPbwxbXv03t+amdnTJ04LVihuW4Di6VRsDsp6I35XB9dDG6aSbNI9C22slEm3hlO+3DubTaBAm617QFUYMxTg5jKHsTC6+j5Ns4eMdYrNUy2Gi787kQ9sMD+3Jr5sOB7zVXopWpzhfk5FgkFPo9XGv7eYgype+fyfTVUxxFsP4vW6kUK2BYugo0C7+i6VTNTx9jfcp4V4e434bSWu5AmOb+K31bXBI63r/DwTFm1mMWxxAqd8YSd/i30s9BM9yLK8Ovc9LTg/sj2FF8vwnOgHn0/pVUa5S5op3YokptLnP8oSMqVsce65PJI2qJqRyzhh4kkuSR59HeRDszmTzbytO5xTLwlIXUcaV3jx8bwAnT5bwyCifJzfrQ8d2a0PBTf8xEb7qz91Sv7b47u+SH3uc5+zP//zP7fHjx/bK6+8Yr/5m79pv/Ebv2Gf/exn7Xd/93ft9ddftz/4gz8wM7M333zTPvvZz9qbb75peZ7b7/zO70RqL0aMGDFixIjxn2x81xep3/u933vu9j/7sz977vYvfOEL9oUvfOG7Hri1s516aTnektte3anDv5vWBagFijPN5x+atjGtWooO2bIK+zs5cwfYnsgJ0mV3XJT5mWxjhmsjKcys8dd1KkrFKqH15uQp7WRfEhGhwE5WcHlBEbmsjIDwqE1Ej7fqXN3G8b1S3K47rDB72d8kBuUCRkWHI0SnKpuDOLiTmoT8bVlJWjH3Ky/NdCXvajkGoCgV9DNlOIFT+mie6pzCpmJRiYtzElYOlfhAzHqI/c1RwnE4xvUI6pYxdVyc8qc6gmwUv9S+C224rv3712+9bmZmJ8fvTNtYC6sWFW+KFdOQ+qquYRtrokIfVkzbhKJzH+tnSEm/8arT3g/uBNRnX+rFGepePX7oqMb1oyAAPVbx9hy1pmT1RSHvzZcCqrQSwfLZOqyWj3pH5N54/cPhWI/dbfzhw7Ba/MEf/CE/z4f3zcxsvfLVN1f2N2+6JUOKFfHhIWpoHTn6dvosjIW5WBJcOriE8/T+PzsL6Mu9e36v334NbVb7WJtB+Ku1HmeXQ/uPI+1P/F5bQ0R+9cgRpBpp4Fev+DXc34Y2e/db35q27VdhTF6d+YD6yr/5V2Zm9urH3JPv8OatcHxBeJJN2B9d7Pev+Er/4Ch8//DQ+78H6tJK/bNiHkS5J8+8TZZImtisfUzmrD8qTICLbNEmouwmwqrp/znQDE1N5zyqGt0ZENO28TY5QDp/0TsiVaAvWqAUH4gTdgWR9VxgDVpddJKU1ACx0zkuMQqQxWqC9g+CEg/4Xl5RCO3XkDxnnKRAcGaSAFNBjL8R5HSOOTsXt/OBKNFOpYSAEo64/qJwRLYBq9IrIkcnctk2zXFap3V6Psr3UlrSyDam+gvDMaJteyS05HMRcQMJbUqfu/OUiQp+/Om5J+eUoX86qZM7WUKYMxFMJHt2HJLXZpU/68aEz3MZpz3uTyUkcPxeq5fgeT7siO3DsbTKRiaVPJ4X0dk8RowYMWLEiBHjghFfpGLEiBEjRowYMS4YL6xo8dC3O/bYpNZSoWcyCJpTEWA3LaiCxKFQFqtUYTML/eapC2vbNkDERRGgWxVR851SrDMmYV8isB6Fba0U+aQYcxzEtCcnVaVUIWBEUFwUn5u5i/lOdgCd0AUf7UYK8QSKB7TbboVGQnvmIvZj8WdCnOo7Vab7uD4t5ExnXxGMgvsaGhWA4jy08aZ3dBE2wsdKRZn076rpxSN9nSSBPipzFwzOQel1o0Lr7CfxlkLBU9ErWsYz1ZqVON7kldMrFYljHvr53r3/lpmZ5YW3dTrs4VrEC4hFOOUEWo7xHWgbwt4kjOuTZ378H/r4PzMzs4d33LF8MQvUV711KqKGt9GNa9embSwWPLn0mlkJYflyT3y5WLQTYu+78KQyM/vUp4In3N/8zb/340PsfXDgLu7MzH37nbf9e/Nw3x0euth2C6+cVCD4fRbSxbhuRJx95Ur4bCEFgms4dS/nR9O2w8vhe/fv3p+2naKQ8dU9pwDo3r4vPlJzJA3wHlLaZwZvrdVaEiDglP70gYj9kfhyIAko7XEYu48bv55b1wMd9/T9r/r1H4Z2vHTN6btsBC2Bwr/Xrzm1uH8Z37vsfZ3UpKz8nujgGZ48eTRte/QACQBSgYCeQoXMMfR7yipWgJg+mrzvslwlA6RsfB8s1puJiLiHRCETyoj5Qa0mxYDameHxdFB4fw2Yu85q/36NEyxURA4KNuv0EYd5r9d5gv6B4u2E36ZFOA91NicFrLKMSQyfersysWdQIzc4gPeD0318ZumzK2FFDRRU3ooXWDMG2k+rXSR41iiN2cH3qZDJLmPx81GpWtKyPp/3PQXlMlFBDjDm9FvT+T/s7+mJ08iXDsKcMEiiVocqDoP6N07XJufeQlCuFU3Ir9KXqhd6GnPXOPqznk7siTyTcwjvR3lOtZBvDDIndfAls973Z+Lb9byIiFSMGDFixIgRI8YF44UhUlliO6t1uolqfRuulmZSw4crjXYQcWJOREBcvFumekqaPtCHdnJAFvQFb6ma6kx7hFFEZw1WTnnqIlouuhKpVzSlieaCZlFsjZffHQEb3HN7WcENPZ19tdYV9i9ic0Zd66qCCJ+4CKM9uejOU3H9xY6TUt7MIXbNdxAcpPWr2BGjaGjl+LA1SE3e5Ec6qrvYeRKNA01ScWaOFfmpidj0MsSR4tieUPjZejvRqXeQ1VyO61HrCI6PDueu9RKrMSAdSeuIGFPn00LE9gPHjjjmos127RfQJokmJRQ49bD6/Pir/2z67OvfhGN4dXva1tVB0Nlt/Twv7wWU4vFDXxFeuRyQk630CeuPbTc+dq8cBWRnA7To1k0/1nvvBmHnqyJ2p4j4vffe8eNfRg2tnWQDVAAQ644GSMdS6n8x/X4OpOtIylGtUYdvNnP0iQiGJizsXwqC5UxWmhscK5fxPFucT1Ony/kWCN8g99BsTqsFcT2GTcRSUKIPvvUPZmZ26/br07bjgjX5HM1q4Gy/d9PRpLOTkAyQS0LFZYjLe1RxUKuRDMdVS4RiEdosGUWwjL8XV1+atuUQ/p8++Pq0rcKckM/E7R3C8xHzXyYoHcdQuoNgAU3W/kctSq1KMYnWFTlpMZ+YxxJz8IjvHUoK+xMwEkRQzcxSuGynktbf16y/5/dahvu/EZTQUCkhl/uZDADRSXV2J/oySpsMGd3WHSXhPJ5ljv4Sdc93rANYE9TbhOUp6zOIzgVp7CHyJ+JkZpZAqJ+pTQdT/WU+SzHvDjuidFxr5m3cjugTrX+HVwXOobW4k88KJmB5uz49DohtXog7esI5Vl3EcUxFLjFOsl4RMbj9d7TVSb/9o12HAM77khQxIKEgE1d0qtH7QZ8d/MPHWPJdMKeISMWIESNGjBgxYlww4otUjBgxYsSIESPGBeOFUXuj9RPVYaYOpA77UZyb504PNSguWYtQegRFRt8h3Y/CfYQ7JzGdFKMdKYBT3w1wWqP4s9A9tRHfk6nwZK2VNOEZUvXyW1CFdN0WyJbCc3WiHht+LlAwzLeGRAV7OMZwHjJOxQOqgvdTAfF217kQtwdVmifi2ZQHqDoRf6Q+obOsVD6FUDARwWAC2nYQupMOwKO6HbOAKKDyqnA4dQunYh2k63U4z+W+uK2DisikaG+zxfGl74gjqyg9zViEFo7Raz/fl49CkdvjUxd7L1EsWLSmUkBX6Eb0bSKi+AxtsgO3Y0eXlh8xM7N37//V9FmVBcqqa079YICbZ5lTMRRoX7nkwm6ywUojFmjbS1JI9+wsUCXPjgNleOO603jHk1eWU4EsYH2kfk+n4fyqyu/TGhSt3pMU9HZCwZYlqM06jLUs9Wugs/9m615YVy4FGrEWL6QUXjDXr3uB4iS/youeth3sH+JfFdvD2RyCdoX4SUvO9sUJHoLZMnO6cX4UjjV84GL3K6+EQsrP3hVhMeaxPPExfnQ9iM0rofZS9G0GumnvtQ/7OZ2Bnpj79w3zWbd1GrU6QFucSnFlUJsLoUrpsl0LLUNKq6A/VKqSBfwr1GIFmk3FyaSMRmVR8J9BJBWc71qhgEmtkQo8Ec8mzn/zmfc1XbnVl3DA/L9RHzEUvFX5yLbG2BUD7CnJiZcjoucpoUZpzATtL+7kOe7TuvN7h7WvEynM3sE9PE39+nu0cg4X9a04u9dbUOaJVweoKs5nOv+G/hzFi4k9pkkBk3+a0Gie8CNz11QVg/O/H2u1WmObyCjw7CgG9RuEtMRk7OL4LHwfvgdJiVDaTNCygpSd76LZ8jxF2pNx/he/s4LyGTkWT0N+686Cfk8MkdqLESNGjBgxYsT43sQLQ6TabmWpoB8UKqqwnOn6naxqMnwvS3wJwbfFRBAZvp2OO/X0+GYP0bG4yQ7jeRFlMuL8VBSOFX7dampm2E+99uvJlxBvN7Ii4Js+bQ1kuTbmVKDLm3HKlY6sfiiiFgF4D9SjF5sC6ymU9GOkcLEtDQ7X8h6dIDV2spcwF5b28ma+AKrVSFsPSKEvVLAI4XUj6b9ziGcXpffxPtLPtxCMqjiR7S9OE1bD9Xm+9BVphZXLUtC8NUWhrdRQIrLWiU1BhuvFyuiqiJ0fPQ7i7cVS+pV2GoL0jGlY1erqJ4OgNOml1hVTx1NBRCCKPbwekJhu4+jLAijtKCvoHk7oc7EwePYk/KaRlXsDpGVvz20Knj4N32sbb+O9/XBtBcbuyYmny1+/HpCWWuq6bSGYXYljOVeaw6go6fnxTDFsNZPkjS1QR9RG6yQNfQ6ksRNxcIaVZtv7/XflCkTZmSOsJcTrxdzHWoHxUcx8G8HJbBZ+m0tyQFnxfpIaarivhrU7u1+GoPuxOKZv8fflV79v2nZ6/51wTKl/VlVInihl5Y5pucK/w6m3fw5n90EQpPUKqIqgD+uvBZf1cs/Hc5nh/lv49XDspFoTFIp+VlHQOmxMjihKreGGc5P7j6hWvXHkcAAD0DaC0kzoi8wdSBQ4bUIbLgqxxMFYUEuWyT5d5tOiCP2zWfux6oZp8orco9amFABlgkiPOayQOamf6gqKiHogIqf2A5gTZEyskWK/7fy3Rc62FoQJ1jYt2rORGoIjkLtR0L8BzxVaqJi5ZRCF42ZmYxL+LmVOJkvSy/OsAduQl/LsGkP/JECOhlZsYvhTffziGOmgzzMcS2x/+gzXo84R+Fym2IkJKvDg00M1qHWrSVn5DOeeCNIH5qgX66Qe19q3kpSF547OZ53Ue31eREQqRowYMWLEiBHjgvHiNFJjO6FAZr6o6IRnTcH5DrL6nNIeBabK8GNNNZ/SdEfVTYGjTfjGqahSWFX0vXL1hm3K/WJVpfXvsErIJCW/qfljNf2k+xrRIuG0+aatKBVW9U3tb9AVVpONrCBYL6hXUzusCBWky8Zdfrss1cAMxxX6mteTCPyVsfq5rOBaLCdUj0VpSiNF0qmNEBmKlSX1IECmal9VGdKJNdWWPHwjKekF0DwaTpqZ5TXM72T1N/YBxeml30voUFj/al37yjADWpCmmgYLVENNAqkXEzSzgiGnDGdLx4AOzCuv07aAncOju3fxmXfAugNa0PnxmRreaa0zrI7X0nZc1aXiXXHtMKTV37vrNglPnobffPzjHzczs3ffc6NJ1k5biiHmCfRQWkSNmgtd6VPzMhMzVZp0MuXdzGyGPjs7C3199UjqpQFBPlg6+nYG9EV1DtSZsb6ZmdmCppty/XMcP5X1I03/qmnsSGo4kM5RkD7aBGiqfwPd3tVXXctUA32y0lGyvRuhPmi79jFGs9FiJvXUcG/nsE4ZVoIqzMI1ZgvXki0xr23vea2/GaC2d//+307bbtyAbuup10RjKnwplhQ1UJ9KGAM/t9DuiSAiNC4dBSdYo06kjgmCOHmi+sZw3BNpE+pgZrBO2Yim7hDnuRJ96TOgr7mgRDynVmp9bhsix4IIAX3rGp13w78p7jW9h0fUaVO7BA6ZVlANWiZ0YhzaQeu0ES3bFdR6LARh6w0oHu0MRJDZ0NR5EC0rER5FyWA1M+zUlQv77aXWJvtf50nWnRNvXCsyTORsjNHbtUHtxMXc73UinFq7dsJt9AHQE2FS3SzPXeZp6AsnA1PZR4NnV1OL1QHsIbJCkKaM7a59jblLnnE1agcWMnclOwYd5yMiUjFixIgRI0aMGBeM+CIVI0aMGDFixIhxwXhh1F5elZZIGjz/kjJQVhWEB9XtHO9+Wn8PYjyFAilarWYuVNx0M+wPu9AydIBFc7VEgOgvUXQSMZdUb8sCjN21Qu0BWh1VxAa6LaeYTpx4mRrei2NrS8hS9ruF7cOobsd4H9b6TwPEcZ20Uw/ItgRkrHWI6OitNdwKiMxTcVHvafsg0DodgwcRNqZoO3WWJwRN2NnMrIVlxHLvEP8XypICQ7nWBvD4vBXKANReJvBrRWftXujjEXTP6HYCPWD+w4NAu9179GD6rIR4PsvERZmUjtITSdjvpvf053kZaLROBlky9ZNDxntLOJCfBRG91qFbgiqZpbembTeuBXro/rueap9MNfz8nBbzQCnRmsDMab7r1zz9/e79QOU9eRLonitwKTczO1sFuoU0jZkLtm3HaiREJxTYlNbe+LZywXYUsSmohcUy3Kdncr68UdWJvAO1pKnRrBhQCi2aoS1y+S0pvUTSv0np8nx7saswWmfkwo8nmE8qcZZes3alfy2fBwfyVqji+eWbuB4fJ13DWl9CVc/DeOJRsxtOBdvx4/D91MXuBkq9FBF5swq/vnLZf3uMsa21xkh3qnyCLtv8dxR9QF5SguDbGtbdVBoP92KZ+zihQ3oromzakxwufRtpYaakD+Li/XQdtqmtAB3tW2nDElKB5dLn/6YNVPm28fFMmn8QO5scyRAjqCKlLHnqrVZR6DH/qf0CE4qG87KUTJ4x2y2dzSXxilIRzLuFJCdwjGmyD60JNAGA+ygraVc8XHsZqLQHaoQq47bMlAJkpQxa+Ci1Hr7X1L5tsQjtDKZ7rAAAIABJREFUX+be/nWHfpRnHB8teo/36G+V5Uzynek8xf4IbdHJM6FhFQmhNosS1Q5k/un4TlCLeH+kBEju++8COUVEKkaMGDFixIgR44LxwhCpotyzRETcTKdUcXSHVUIhJo01TPpWG1+5zpBiq4IwpozraiqFwWEPEfM4+lvwgO93orZOsEooxvNCM32Dpog6ySStsuc+RJRMIfuE0uhqhSZ0fgyaVY6Dr2o3QN+WV2T1zVT/nVpjWM0NKiINq7hZEYSt5Q76hpWmWD1QgFnMRLAIdDApxKRuWh3INmwqRezHdNJMDAnbBisNoBmlCIbXrALenRf2b7aygsJKdzLcM7OKKKEYMiZT34qdAdLOV01Y4c91VUckMBdTQxjMZVrXCUajmUCX+RhWYpXYedDgLzNfpa2ehjGzh/T7QcSxS1Qcb8/8fGlcabL6Zt5Bmfv3iCxeveKIxH3YObx0+5Vp29GVUPftCQTIr7zihpw5bA92kCaiFLpapflrqqgGVrU6xljPUlDiHvczzRwbSfYoMIi2W72vgNLNJYUbw76RVfIciGQqZpI02NWalLyPmw3EqaUYEyJNOhf0rR+wqhajVzZ7IvU/2wWMNgX92qwC6ljuuVDcVqHNtpImn0LQzvu/q91CoLwWrBbab3xl2jYCza2fuXXFuA59nYqtwqJirVGZJzHhjIrSYd4bOcYFaZrqxYnYuKqQxCHMAZHDRNEX/DaT9PfJJFLm7gLXPQPCPpc5cQ9WCBsxqVwPZCR8W455dzkTS4JZ2FGz8fv0ePXEzMzK0g+yPQvnvrcfziNRsfdIM2c/J46xRuYkIvKW+DllNHgWRIYoSi/MAREwJj6psJz18lpJ4skw/+r8z0QRcaSYEorUzJlzsaK0Xk9R69SGZwctBhL5bJySuPxYFGpXgoixhp4K0NM0jPtM0Ke247zj+yOLQgshNdCk8H0UNJm2BnmqKCm+rmbKQB07rZPL85QxNl94MsjzIiJSMWLEiBEjRowYF4z4IhUjRowYMWLEiHHBeGHUXjbmVogTcQ5BbyPC5gFwotYL6yCsU7+h9Rp+O1pDaNrJebdvg9i5UhgfVEkmxzd4Z+Spn+cklFYo/DkeVBPbpXo1wr2k4vTcJqGwwJ4U/QkU7rikCmbP138qQZWoKHLA3y0ou7nUfKogaFx24mcDvxOlVsmUtoNjy23HWksqFIcAV+DWzTZQFJ3ApB2cuknfFCIYJsSdqLNyF9ribKMO7OH8KqHx9ueBslpl4vY7CfUVbqYvTLF7gaYUpHQiPk/k1ily+p3519KUdJ8Ly/cXENSvve0m+hpC+ERoxPUKdKf4Y43wx5pXPiZJmY5CozQ9a1hpokYYH6szp4roizZDsTH156IXjDpR07FcxyT3UQg8z+8VpYhCp2aUtptoPni3CGeyBO3WyhjKMa5ToTGLGcXZfqyzs0CHX77swnpSekqBdG3YNlGL4kVTzeH2L+7cCcZELhT0AOFzLvNUlrKunNyTM7hY74idUT1g42Pi7E7wFLv84ZBYMJ76vNJuAwWb3HLPquzu34d9iLB7W4U2Wb37H6ZtS9Ri3Mq9Q5F9IT5SHekbzE+Z3P8LtIkuwevmfF3TaZaSpIzZDE71Mk+yzdQ9v2YfYE6ciYyihKP7sFXH8tDXudDyGcZHL4k6C1CQtXCFz1ApoV4LLY0kp2YL0bkYSfWg9lmj08xdt/XZwWSIQeZ4Jp4UmSbAwDOpU18qeMWxooRMP3xmnQrd3eK3g1Qs4L2+41ifkMZVb6/zspUMkpdc5lNW4ehwrV0v9wTG+sHhzWnbJH0RHq2Cp9pOUhaeCZn4aFEh0YpX4haTq8t31Fkd1KJeF641k4QuHqPfSAIYZRZCt7JPdhzwu/PtpBERqRgxYsSIESNGjAvGi0OkLLc8ddFpgZW7ruq2cLTWOjcU+Q5Sf+zkNAgGZeFkeUa3XQ+KGJnqv18p0hKOUQ+emjxYePvecQBvnpPqjDf3NpWVBt6IB0nJzNDcXLntuKXybVprE2Fdl6liEPW09G2ZgE0ib+QFVi5Skss6vOETpFIxXzFnuqxv61tW/HaUgmieptDyMnpBc+g822kNKxz3+MTryRUYAx1QnU7q+s1Qf6sVe/QM6EMjK8img02FODHP8L20FAH+KVESR4lO67DCJ8BRqsMw0IJc0EcKS1tx1i8hKM91pTmJscVtvQgrsjqT+k/sTyRbdN3x9Nl8CNdwrfSV3rNnx/i+rEiZui7jj+jUZu0rxxTjiAiCmQj1WX9OhmQ3paHLShffH3fuLDr1i/0EEBu1KeCxElm/TZ9jGaqoYgmUNJcbm47VxY79CNAHTdTA+RGZMvOU7ExQLyKhFNHv1NeC2Fxr/XF8tCIOzjDutU0GjI9Erqc7DX3XbryPq6Pb4Xr2HGHkyOruw4G+knTxxyEpYhSbihY3liZlDEi82GhNzJMw1q8dXZu2PTsL813TKhIJOwUgoakgnQSdWzlWAuRoXgkiB/uBaiZJOeggTdRoBVmafou+YOLBVqDes23oz9O1zyG09WjlGvKpTqLck0B/dd6lULuVfi8wTxOFUGE1q3G0Mq8TCFSrlwGIfSL3P5FzrRQxwDphdeLXSMuGqVKHtNf0TFDmBp2SdGJ1QJeWQZMiwLpIUlCJZARFfXtWqtipnVnvHKuXZJcKSGtZeltXqJNZb/17A54FKrYf8bxX5KjA/dwKOr4Bwp5P96laB+H65DlZct6X94QEfTer/N6pUTVikDnBLVA0ySYiUjFixIgRI0aMGN+TiC9SMWLEiBEjRowYF4wXRu31bWq5UDH0oEkTgewBz55txcUX4j1Sd2ZmJ2vA3SJiOzoIztJF6j5OFWDMBNSG+mQQ4jSBhzs4dWe5iDMBY9crdSAPx22Fgqwy0n1aNBIOtFNBSYEzQR/lImyknjcTGiHFbwuBHd2J1oPnaeJ2vQXMupgH2LkZXPSaDwFOViqmoKBWUE2izKl4QSXJGf4VsR+dzdVbCefSCFUy5vCbgbfTOAjFwILCcqyKBVKFAk7g7KwC6Ao0WiEu6tvkjpmZdVpcNKV4HA7DpQvhh2mdIYJNiMj73sfEWGywL/9tAa+uIvVxSv8aLVDa4RgZ6NOic7p7SrIQiH2xwLhqZEwAMtdiqCyqqs7qpK3WQnfdvBEcuJ88DfS4+q5RnK33SZqRRhEBNO4ZpcxmoHlaoSDLit4y3ia8NHo85SJONxaGFbExOVhh8SZKWa81x99DJpQFtikpyeK7K7i3z+dOsbUQXWey3txCeN9Lge4SRZiHTP1xIN4XsX9zRh8foe9Pw9xVSBuT3S4ugdqW8TJQxH7yxI+/DFTF42/83bTt4ErwsWquuyv+KQopL/d9TuwwB2nfTfQ15slCfZ8y+HgV3ocZaByxW5oSMFK5d0gHjVrIFvNept5iG46Z8L2N+IPNIHa/NN6Ytj2AB5yO6yoPlQp2KCAUEu/FKZ3C70Qd7TEoU9CCnQiNmfgySmUH3jKDFJwvce+mcvyUNNvgz7hmC2dxlYCkdJanFETPDc8QEZHX9AIb9JwgrFZ6aqI5xe8Lz7hExi730/filI97fKLnxDORc/Fo3q5pGsZkWQktifbRpKy0ZJKJyEIwdrYyJhv4Io4dinaraRXbWu6hDM9dmTqtKEOyRZV5Agr1AOp3x3mikQoYRf6dX5UiIhUjRowYMWLEiHHBeGGI1Ko9tUWprt9YrZYqWA7/lqWsVoD+JIkL25aLsPo43Tz0/TFNttD064BszIE6dJ0jMtmk2JbVB419E38z5Zt7JqvkmqJseatmim+iAuBpxQIxnVgTlBBl6spwTnGypAazFmAmSBMbahRR5rQfrX+F1XmDdO25+cqIIkp17J1qAYqLcQKEKROkhehYkYv9Aw47irNtCjdodZYd6NpMJEJWhiOE/fO5j5MRLr+XDw6mbW3LWnN+PSUckPsdYWNYpWxExJjNQttSsDurfL9T08mCkBeW5ipYRv23rLFvjyRVB3CsiFUUPIS+oBN0abpaRVr1vJXvU+wpYnsgfOpA3uHkc02owPAoZRsdzelOvpVai0Q6VcS7B3sKdbE+2A/3k9bka3A9lQj7KTLPJU1/as8JBREEE6JTTeHeIHVfBcAUym/k+FOStKApa7iHLxaSPNLzLFDXUuwyWKezlrZePQtI0N5Vvy62u6baFwXF/j53ZLgXUnFR3qDG4ezlN/w8n34zbNsDMrHvjv10IE9rRwS6dRCvLwRpOn0ats3F4mWA7cjpsTilQww/DOcREVpC2HN0ttr/PeaxQtgECoAVfWYfsw6mmVmF35yJ6DxNd5GLUub6WQmk5UTqj8KeQq0GTlahXTP5bY25ZpT7NCvC39VcH4W0LkByiiDiA9p/TAVVS9b4lcyTsDDQGnrjEMbMIK74U+q+/Ha9QgIEfppLe3FOEkcYq8DsKPo0WcIImJvi814Qvs0WSKwggg3mqU4sFjpMHkPH+9rbmlUGEmmTBHOt1tqknUHb6ZgAE6FicybAVGLdg76gPYs+/2kj1Iv9TtsA6ZK5roDbvQKii0W47jbV+xkI++jnWRTK95yPiEjFiBEjRowYMWJcMOKLVIwYMWLEiBEjxgXjhVF7dXNim8L9HEqI/nJxWm0BHys8msNbRp1I92co2il+QzVErqlQa00d4MG9PYiCO6Xd4E+lkDWhPRH7EWXNSqHR8FsW4DVz+DTLRO02EkYHFScQI6FI9asg7K50H/2jWmXRRNDt504PEt9Gqq7DdfW9OixTsKc/gD+NtDXFuIM4y++VQbw3dO7BNfYBCk06pRYhnhS6MaW3yyQAFd8TnG8q/b+EsFZFwSykqs72CYSVgxZSBty9PRMfn5xuw6DMpPBsASde9YzZgmbdMZtn84/eJhsIFfOlQ+Y54OhRVLkZPIJqeja1Pib3svDbrdBDY0YvNHHdxVhnQWczp4DVuZh/VgJ3n56FfR/gnjg99WOVEBGrOJuC8V0fobDjwwOnoB49CgV0r0jRZNKRzyskTCG8UpbujuzHp+hUPWsaOmvLYOf5rdfqSg5/JPE7YtFYemYNpvcSPLMksWHAseozF3vvoUBxs/JjDbjHCqGAezr1q1N1G8bM43vvT9sOQQF2cH22tVNm2cgKDL7fs+K8sNkwj+WDJkrAsVrkE6R0OynQOmLfpEoyof0o7Femgz53Y6fUDkTRQuMmGasdaKWAcAx1L2f7JKCiZnOnXfJtGJ/Jzr0OzzyRapzgeyzQHj6HYNmERoRoOpVqB3S2JgWejir2x7G0XemFJHRzkcALqvdtLb3iai0GjHEnfnsd5lZWCpC6y9P8nEvReBbV7tVFH0kZuYjiSe2tOqHv09BO28bnjhr0+notzzgWQeYh5J6g8D6VZ90a/nzrtRZohohbHl7VAmNHa8BjzpZb3BIWZsazqBfPLBa8HkRszwQB+s6Fawh/J5kktPWcE8TFHaL5mVbUyCO1FyNGjBgxYsSI8T2JF4ZIdV1vm0ZqflGUKunKBpFf2zrSUeQQjLUiFIcY+srSV78nm3vhe7JK6+E2u23DW/go7qxMXVUR+TCGVcUob/B9AqRJxGlJGlYQlaQE11usPkY5BtxZJ6RNBHMlUBddaY1wVs5kVddh5aA1wXoIATMR5TJdtZXlfJEHhIW1oVoRh6aonVTpdfG8k/OokoqIM6y6l6Lia2usnBa+rdlSqO5tTAQuHZmaPH1kPVZ9vdQGu3olrDD3Kl9pLqvwo9Otux1TlVmlLh5PUTNxb+bIyQkQhgrX0Inrd1EALRscwWlrCCal/UekEFcLSatNQhuv156SzVpjpqm+WInOS9pfiOgRK8JxKSvynmJXSQ2m268gVwn6cZAVqQFpWIr9wBptO3AM5YpgYBUqju1ERxcLRwRXK1z/gZwnUBKiWuEYcGCW1SdRJyJCqaBlRKu0NhxX5PO5iPJxTywXjv4RnWqkPxdYnXYigG0gqCVKN4rVCFfme5LC3cFRPZf76gwC/T2xbmjr0BeKZvRIPGiOn07bMqaEP/i6H/dVCM9X4bqXufdrewlJFPcFET4M+30k17XEmFmt/HuHh2HuPJXafT1dUuS+p0M0ETwV7NOdXhGJBEk8ZSWoCm0vBCWYarftWC1AUC/zNBGuGY5/78QR5Ltn983MbN2KszlrPIqtQIt6hm0vlSo4x6t1DBHDVJBrbJsXYe7QGqKsYZnsYBBzfE/E0UC1ErmfM6DzvVRvoFB6EOsc1t2bNOFSc45WE6UI0HvOdbknG/CRodUmDPdxKUzMGU6l7X1MMrdkFCuWFvYsCRihnfyDNoz/vvJnctewUoPaCkCwLue0xf25ECZmRL1RdQQpZ2HbYiSr4J+xL7SGIWHsTKqnEGFdaAIO2r/ZyHMac7e6rkz2SP+RiIhUjBgxYsSIESPGBSO+SMWIESNGjBgxYlwwXhi1N1hrTeu+Tx1osaETeBK+QO3gGFs3UOyrAmwUPBUKbAH6pm2dlhsg8j0+fYT9+/mwyOVMhNsZYMxB6TnAg3nu8CSFr+qtwmK96sCclnSHxTFNBJb4fjbTa6VjtHdTC5pRrY2SlII9gZaxv1QLCYM2Je2irtN08U3FY2UqULvjRQV/IikGWgD2VBolAVS9VbE3hIKJilcBwY6A1kcR9ve4nkH8eWYFi1wKPQAMeKbQfhfokLmIDasx0IG9eJbM6U+CsajXShE3PWHMzDagkcZeKTN+T5x9QdWenbkr/9gGOiwrRGyZh/NLRwr7va8P9gK1kIk/FgtI972KbcNv5+KPlMJbZhSqeAE/rs3a6R5SeqRxtPAw26KaORRO9/BeONh9+EitVo63z+FAnYlgkwVHk+eIzZMdrgDXgO9tNz5ODw4Pzp0ni7yq2JyU4k4xXhZNTvW3oU1ILVbiYJxDgKqO0cs9FM1upNoBzqXrXKpAurE+dVqKdMPy4LJ/70mYi1K5o9vTx+F78H1qn97xYz3FnPSSO3uvHwa66+Da9Wnbyb33wvHlPHtQS1txwGc7dVrdHF2bTn0ngmHc47OZSAZA/a23Wsgb3kJayJvyhUopGFL74mOFZBCOk6Ol0/NPcI89fOY0Ug1fvEYSBeZ5GBPr3sfkiGtMRBRdFji+zLHFNCZJd/v59pCR9FKMOMO8OtQy19KfbNCBjXl6VAqQiT9aSByfdfRH8v3OMIfK9DclnmSF0Kh0+zadJzFPy30yUAAv88mI6hrqt8QbdOrORBMLwhy2qX38t5vw/c1aqD08kxLxQOQck4p8ZLGEBCURCnokfQ/frd7n9dUKBaKVMgbdmnbeT3z+qKSHw06rDQwoJN+JAzuF//+xiIhUjBgxYsSIESPGBeOFIVJjb9YkYlcwBAShbH31USLVWwVj63VYrS1m6nYd3o5TedOd5UCzxKm5A7JRA6VqRGA4h7KsEqQlx/FlQTqlGOsKgiLLYetfLGdIv2/1XTW8pSeTwFpEhBSljrrUYLq0n1OanV8lD1CMDoMK2+lE+5z095Lon7gew7Fd38JTiP76RJE2OstLSjgEhVXhIu7TBunhkurPFYOiD0xTX+FfFfunSCEu5/6DDUSkVeX9P4lic//tM7g3l7KtsLDSycWmILfQFus2jJdE+qSlFYK6I0PQq+7kxQz2F2InwbqCWn+wgQBzX92+JzQV56boD5CYURx2DavqptNVLZ3t/WsJEIFCbQKQ4j6IJQhF2yUskBVVZCzmIjrtaOuh4xTjX1bOiwVSjaWz6Sje1LoiBEqzpOtwf+77Tz9wqwG6bi+XLnafhOLqzg00ZZ6LiBrJGFUhqc5AaYiqqTs8r7AQVG0Fd/Rc0+WT3e+HHaNNWh9r3UlAPbO5I1IHQIROxL38DOLqZYX6l42uzIPIOt1IZQXU3ZuL23QNNe7RZT/W4wcPcY2CHMH5XBEZjicibYOIqHmETqw26izMp3npfTJinhpUMYx233E/mJJnfIwnGAMzJirs+TPhQ7AwyeWZkPUBsatrZzhaoFNpL87WBW0avE8K3Nt5rk7l+AdMhN5Xk/BeEFkmMaWFJAARRR28XYlEKcNB93a1MyHrwbk+kc84PvNCS1CwAoV/L59qUgr6hOQdrVM7DqzJeR7hH+TcqxmZmPB/tfVgAkhTu7B/vUKlgFquf2D1DGFieF213Kd7YRwllVpHrHGJYb+a2MA6heqinkyoohwf3dPLe8eASho6x/I1Qp3SGxkzz4uISMWIESNGjBgxYlww4otUjBgxYsSIESPGBeOFUXuJZTaKd8YW0O4sdYiNLqqF+JiwkOm6cRixhBg3EQqKfhuLygW4NaiNFD4+iUB3dABW2JEOq6laKxMKHJSygcdG5tBukbBAr7go96RqQO2J7xNpN6Unree5OKw4wtOol+K+/VRQUn5Kx2IpkFmRooAr7LxyKH6As/hGxKmkncZUbNTx57wQd9iB1KKfewk6aHMmMGoOF2HxZSLcSvaiFCEoxdujiK0fPwkO0HuLm35KoOA6cSWn2/kqc7FvhzZpxRfM0I//N3vvEmtJllUJbvub3d/7+i88IjPyE5BkFerOboSQWqjVElMYIiUDJFJMGDBJZjmCESNGSEhMmSBGiBESUqtAqknT1VWpaioaIjIjIzI8wsPd3/f+7G9Wg7O27XXrOZnSk7K9u3T2xJ/bvdc+5xw7ZmfttddSQ+tDgqX7h81oVYvmUAtHCZOUxlQCKG3TFPTYkuEntI9iqP2GpARfA7KexfZ9VS8OWXUX6VAm9gvuo5FSNhHUgXPSYNIUmJoBzxeWMtHxyUrUw+Q2QClwHJ/HrjoQzEjbSdNhNaX2EuQKEqR9MrpflQjNOka6v4RSwJra49SitvViQcUrk6aTfU+J9JqCzFK+/6H7w0RsiPt0JRFRc5d62u9I265XzTQbJ5vetfHuk/9o+zt9gmslvaHQpeVq1QwiF4EaKaX5pRUxLJfu+G25pW3uum/Wpg/06Etfddtemop6hzmQU8B63RMRmK5BW/CgrzEW2Nh1mke5eIScJ6ZtSDOONHZbjFO9h0ZKj2cYQzmN62Wu+nDW1y9uXfsMpE+k6fOM1a5BFO8ptdM2h0U+CVERVLNpGDi1jZQZjasR919Pc+JkVkyPE6UlsNtBCNK4UiE6mpSKwo3XfW3aYurekVK6vcV4TkjbUHD8gO6nFM+AkdTzK+g7ZpQ+nGE/M6SPIyrY6XDftQc0EtBCqHhG+zggbbs8O3bXFdszoQZFJsuPp21K+djuXPo2ICJ6mmmf2KUGKLZhGS1VVmdajGpWcVGOIC184MpBKf/XhUekfPjw4cOHDx8+7hlvDJGKwlACsbdgfeFjD68kdiuDhN6009S9uZYleWhFUConmYQCBO2Q3nRzrHZVCbWllWakpfnMOUTZKxNr69q9Cce0+lKfvDBiYjX8egpbJXUd/Mxu3XVVIaE/AmSCylAFiEDI5ECsiGoCiZLkLtlYm7GnVUKPFdYARCoghdcEiEzZG2EzUEQuZpQEqxUicbetvtXTigjEakbd2gHXyysy9I+iakxENWK79dMOK7GqttW3kh0rIgS2vSPlvrr+Yto2mznl+5KV8uFrlnSKSNIKDsGrRV24j6RYvVyAsCk2JkegjxH5OoHXa8igGPG0ApqmflAipApOgzLB+K9KJkyqii8VD6gANZFNrS+onH1qYy0D589A2KWlnn6uKIiIyMuXL7HNCNOKiLCyeTLJbtg9noHkrqhSTONqxIBerUzFXqU7EiKMq59WGPB9qmOGCbhADui3SazuCSDik9dfhNV/3xjSpArH1ZZQotp9HlIByu2lc1ZYECn+eOUkC/aVjeeXQJa++uUn07YtENO4cWP4+qXJH+Snro251HuNY52cGrF8qN18Mp+RKwNQ7IwQyUDbiVbk2hatSr3QsdQ9gRFJlTpgr1MBwh2zh57OpyQxkUDuJSPyfodzakHUvyEZ650it3RPqGTFERVF7IAq7ajYSPuf5Qy08GCkQp22cihe06BtCMFR+YMosOvqkTGo+XmC39Q0UasrAjXn9GxpOTsChfxx0MISUuLHjV3SfrNUn12EtPQ6J1BRhKrIU5FREZ7hGmg+xT2T0DwRQ5U/RsYgpcKGFukEsmuc0OGW0DSVP2mpoGmlpHBqk149awlNi4CONa2T9eDiAEWx24aJ5W6/uy0jV+7fvGAPQfX4ZDkHSPzQmGTJiteFR6R8+PDhw4cPHz7uGf5FyocPHz58+PDh457x5sjmQSBRTPpEg4PHK1KiTQcH1bZE2FZcNKKURYnfFERULgEzj/SuqGS/GCmukKA7JZiROPUE8Y2U2osAcbYE9wv21xC2mReAsVnFFXDwybFLi1zfkjovSN4xE9ZBMlZY1e3X/VvVlNqBxkZAebGxV30YMo3FtgB6SuNIaSSk76LI0ihV6/RpUtY4wd81aXEsQLbdkY5WC6JezebKKC6gbN+UZg0n+NzaWgnFCfXriBTsvjTT0ix1x2dtr6p2n++bV9O2cnTX0w02xobRpaBUW4VV5O0ciViMVEBHhHHdlrAqeOuOEVBRQBSotg2RZ3uY0Oqm0NpLSaYRpVbXG3cNnMbS1FYv1LBoTxKxlkyVuonYqzpSe6gSsz6WajvFlApRE+brayMx6z40Tef+zg7+FTHtoTRlHSuQWKEZNY6cnqvwHUvZFLgBON0evMbIWNOIA0Hy2ma3tzZ2zs8eYn+qWM3fR7ozuUvEZmK7IKVyCzVxd93u35fPfmTHeviOO1+6xx8/PcM5GXn45Nhte/bSpezOiLBfwoQ4IBLvHGnW9ZXpbdUgqOfElC5BPD8g6ud6/9nlaEpjhAJ+zBa1oxLwbZxstm5M5AW5CKQ4ZyJ7x6nqCFEKRukGlFLVVKJuOlvYnBShYOW2tPbaY/67JBX5GppuQUqEYWhGzYnErPT5jBwlZsu3RURku3Fp15tLm6eD1J1UNiMHCtAx9lQ8pRqZU8w3AAAgAElEQVREXChRqY4UEdUHEKBZvi1G+nhAyjCitOu+Uj0l0rbDvBf2TC1x112StlMSq7YbqX1j/jkgyuvYDjgtrhpg0L0iGomm6plao84KARfgBFq8cPd6TopTO08dM5SC7KH3l0b4XmjXpdSHOCFzeUyo3YGOI7TdRnt2KVE9pnTzRG9gHS3SSHtdeETKhw8fPnz48OHjnvHGEKkwEBEiZ6coF+16W2lUlXsLTCMqyda3WZYpwAKv5hUB9hcHTNRWtVP1K6LVZ4c37pBQjTXIlgtbriWQX2jprXYiyNNrqap9R6TOOq0I4Pk2L8wb6+LmhYiINK1df5Kc4zyNxBwnC3xm57lD6Tot/mQQVQAmsjne/pOVI6yywm6Hky9iW9VvtlDWDchXDKjHdrRzktitdMeRFLBRHt61tHJPtb2JxJgcqp2Pg/VhjGKEkRCcyTuPVl/Sq4owXStWaU1vq9R279o2ooaKFBFD32S0glS1W9b6DuCrFxFKGIqWGtv3aizxR0IOe9xuQ2Sk1AErt3BCuvho7nsloXrzpVtNxzkRhrH6ZQL6Zu/6Z744m7bFKA9PMxvPV2v3PfXhYvmB1cohHZcXVmqvK2xGiXTbcmErfUVEBuq7ob9bkq2/6YDqaHm3iJHNmTCeAPXiFaSiSUxsVyQ4YsLopApN7Y9dX128wj6IbF/Dw5GQlv3WjaE8IfkTkIIzIrFevXDjbkGI0Pb6c3eNRw+mbTtIJsyp1HxduTGQqYTKia3Wwyt3r+33Nk+kmfs8ohW5YCww0qWIXU3IdYbf5BkXj7h2Us85Rp9U9ZzlGtT4jVHSUdF0KrbQEvMgoj7WUnSSLpmU4oEqxoSqLtAXRyRrsbx1f89zQykutUyekYYEitmk7D+Dj988IaX8BIUUR18TEZHyoSFSnz7/gTvdwNpV0dGRxtUGDhwhuWfo/H9AbB5VRtsuUj370pVrp65nxwq9GFI7byB1Q8+zAG4LPJ+MqlRPkjiDzreEvkTq5BDR81Sfmb37rCGou2vcfmtSFtf7L2aoUzM8BGc1KBrqcnaqcEUTHaFpLe6JMdBnKKnDixaAMdvdnSfVtUivGZnGxl+D648Lku5QT0hytIhCQ0VfFx6R8uHDhw8fPnz4uGe8MUQqjTJpCX0Y4H7OXmcN8txlR+Jj+uJIaJYKotX09q1V/7y/EG/dmiPvSBogwht+R75Wmj+vtpTnXbi31SKjUmMANklsq3StZu0oz7uE2GEcuLfvLLIV/NHSrVKfv/whHR+cIir1DYGYpYl13XYHNI18hQKU52eRrTQbIBx16VZLaWCrsER5OAG3CdA3SuBPXBJaJW12bvWdENJSQopgGAkRQFlrlNP1YLkZiVsFzmaUi271molnhcYeSaRUxruCkOrFt6EceQiuVUACo5ovHyFXMYyc53dtkWZ2/Ao+jXlOrvYonY6IU6ACbh2hZDHGbE1cugDIXgBn9JzK/4uVQxqWkckKVBWEM6msXsuP29au6+TY/TYkr7kI3IvNllCK3I1JRelY1mC3A+rIihxYmR4f3+WZxITmCeQ0Qlr96zGyjFACdFn0mjXdCsjpixef3/mMESkFWPj69VwikprQv89ODaVTccIc3oBNZW2jGhLl1lBN5Qu+eGXntHrgkOXtNYlkAv1h6QydbpvW7pOTB+6+v3j+fNpWoE57KRgLM1tBZxBOXK9tH1/gt+ckf7A6cuN/x4gIUMyEuHQhPNP2ld1PymFTj70DWQ2d2AgRVtCbeU7q9Skpj3/tMy4l198wmgw/NRWaJW/ACtIRPF4y9Uml8aecp5ogiR733X5naPpq5VD/+czGxOmxE/vV7MPtxjh1irS8uP5o2tbg+dQPhlqEmJ9CEp9UZc+Rrj8KCvyWUCKgs12l6B8JUic6rokPKCoNQJJAOifQ82+P/cbEuTQVS/K4zN0xUkJTA8xjLea4gJDmBtmXkF4nVBCTpR56UZ/Suzzg263dO7lCkCNzqN22DL6r48jcN4UwaUxCaDWluUYzRyxm3UK6pCfU+yh292RBKBkjdq8Lj0j58OHDhw8fPnzcM/yLlA8fPnz48OHDxz3jjaX2YslkICXoQYlwRDpskfaoGkoPQMW7Y7Ix8MOAYHz17utIbXeROPg2h+dSyD58IOduiexeg9CWkSTAgFRdSmTfZKEwMqnDQvm8JQJeD+L1AkrNOamuj737+/zkS9O2m53zxOKScE1pJXStMeD5kN6LFYJOYioTVxgVat8n6VfsWuF/llHKaj6DrEFJvkpQXQ5i29Z3Dh5tOC2KNM5AfkUqtzAMXGKuCuhKbKdUDGDscbR2HQMoUI+U2ovmd67/9Pg9ERFZI40pItL2Sopn+XoUFMTuuhoqTc6RHuRxGoRKNqeSeKQPxwPCJsqPKY03wmstovLzGaQbMqTMciI4Qi1gKm8WEZmv3LU25FfXt5oCJkkGEK8HSvfK5Alo17iAArmmEziNq3urSIn7K+86BW5OmWm6oSL/ueMTl/pjFXM9bE5eZ4qoq0wCK9triolhfC024dSejqeGzn1M7ioWz5RQTe2k+1G/uIEUu9vK9ftIUieb0hFgB952CTcAUpaePObIAUHviZr8LOs9VNGpAKKYu3Rrc+PGa0ptWEFtu5jZ/BM3mm639i9RWJKxAjxK2DmNl6AUviWlbGU89DrH0v1qas8k9YG0ND9NtPy/p3Sr3ncByZlohx8UqWPbpDYvd9M4fF0zHU90X2vRSk/nPqJsZE2p7bNGixy4yMKllI+RWp/NjbKhabzNzu7hWmU9yH90uXDp3h3NPwnSnAkVT+k9npH/6KCedKPOK3YNKYoDMklpmzvuLGG/vC2u3/q6f40DgvZimrF3Jjz5yPe2h0xDp/IXNIUOOJecikg6jImMpE7UlWKgcdrhOdXTfB7hORURzWIqWkGbHD5DVNaAnjWgsTDXPVT3DLpPQ5VRCW1M7Cp3P2cJ+XQmXv7Ahw8fPnz48OHjZxJvDJGaRbnE9GZ+0zlCX0ueRzHeiIfGyiBTCCiObIqnQSWhAtE74vpOpHQlVs/nVoZc4lxuyddJaycPBOlalF8TcpAVQERoNdvpdZAkw9W1E8xbQPYgiOwtN9A3YxJaUxG0ngiDEYhyUWL7jbBiy+ntP5kcyS0UiYjw9r++MYKrIggJCSgez93KbE6rv6ud+w2Lug0TKZ4QKfRTxNbpo5bfWh83DfoiVxE+IvbjPX8k/7sEbVyVNiaW6MeQynrnOPf25BenbT969b+7/REBfmhUJA7XQEib6lDyCnIogb5VRkCOA4hq0jJNScYdjz+M2Y7G7rZy434Q9YsyBHWe3e3/FgjX+sYQkWMQi3t2K8e/jEju4Tv2+MnjaVuj9f9AGmpCdVRo8cG53Se2IqTrwtGePH5r2qIl2z05rSsQlGdElFdft0Yd38kFHqgbSy0EIEoPdAI9vB5VQFREpMVvGbnqcD/zb1X8MQaCcX1rpNcGBNiM5pUGROWBCLNhhAIQLuxQTzgSDlUw52hlcgbVHtIJjLChLfIzd0+WNzYnBWhP9bcUEYkw1gJhlBAILx2/AaE4pPFUoABmR96VAWCSFqh+TeintueM2lqlEKKUUHqgf4xSJ6GSmEkSQT3ZmCiNcZIAfWGhxRrjb0sTe1IscUxCDTAX7GieSJEBiEkm4/LSkcYfn7xjv4XY6emxa5uHKyv2aFp4eO5+PG1DnYp05LWnSEga2zkp2T0h9DEBAp+QSGtbYyzgOdWQIHCK8v+wpyISyA+wTFADf9KGxIdVCiikAqgIY5YRqQQipjwXjxBbHnG/9uQJG4YooiICfICxlpAnYYB2v+leTNuG0SFBGaFZAbICTceEdswTexTlzEgSBW3ImYYSRUER3RMj5qmmo/E/w30ycpu4Y233z6Ztx6u7HqwcHpHy4cOHDx8+fPi4Z/gXKR8+fPjw4cOHj3vGm/Pak0HYrmqYUgak8TDCVyggZdcW/k+kj6ME1JBIjCE0e0YizCm3PAUEvToyyFa9uV7dkmI6YOymt3TLLHMwctvYO2iKtBTrTkyQMqVWekDlz199JiIiD84MHtV0R0gQb9cgPUQEfEH6jLWQikJ1VEhtGmTniODmGgQ8TTvttgZ7L47cdYVETk6gjp7NrK0bpGzK3rRVAoWqAztWlAJSJR0n5fj1RKxsABmHUBGfHWgMKTmaNYNc+/REQN9Ujjx/unx32pZBe+VkZWmsy+3X8O+/2DEACzcg2xakRK8k55RSi1nkyOFtzyq+7vORxm6YqIeZ9XFVq0+VpQWXkeo4YQzNTQuoKTXdZfvYbOBrlltfv4Iq99GRaUBVE1HaYOzTh44oXpPaeqJpaaS4VGlbxIjFKaVsIuQ769r6eg7tr47aRFNAEaURlCBKXO9J+0uJ4kl6N2XPautKQO+JgK3nvlnbeM4zqEgT2blBqoKJ+kqAV6rAgojwL166duqF7j+kAAdKWc9w/5WUblkduTYpS0tZjTjnem/9r6mVhPznJo8/jKc5EctvNo6A3pRGzj1euXlnu7V7IkeKviXNnBW0x5rWxsRuC7cDmk/VR1C1eDh0THQdj3+3LeNrENdPOSnVq4ccz4kjUpQjF2+AqtDiPJoDxWy3D1b724C8X9O1NiA0d9R3W8x387md5xqp+hfXNiccn57i++5+Ol7aPfn4ofPhe3FrtIjLly4F1A82/gZQOhLS0Qqhts0Or6rLFrPbQo5UlfqZkgFsvXdjd5ER3aBHupv8F3PQDbj/m06pEuTUgbEbcU0EUltC/dniPHvoA3bUJykKO1I6pwDjhD0hUxRecKHOrn2OYzJRHNqCpHel6Wh9JoyjtdcwpXnvkujrhp5J6oZCen/qxRmRs4B6AIeUFl1vP5SfFB6R8uHDhw8fPnz4uGe8MURKgu6grFl9uJjX3cNDbSDCtvrpBPSmHQbqHM8HANktJVZs4N4wUzg550SwC4EM5DNDlSqsHEfymuvFrWDa1lb/TQ0VVfLriUBsDIiArKv5V7cOQWnJL2gO76g0sLf6GPvYVbb66Xt4o9ES4vgYK6aW/d+AyFGjKNlVHe5bggT3G0eEf3T+9rRNSbkFkThTECHbhkpd8VbP6IuuqntSJR+wIhuIqDiqTxzQipRXIToY2MMLSsF1Z6u0Ye9IwQ9OvkrXCpSOVkmn858TEZFdZYTiEoUM6qvHMKn6inEBQBA45C4Qch/Xz1nZHNc9oxX5ogApfE99ApL5PHX77cnDKsbaNaLrV/8zlil4/MRJZlxeGUqocgLLY1tNl1pqT/IL7R5yFiBUj8LjxX2PEZEAq9nNhlzlsdJcrkwmRBGLgKUWFm4cban8fD53v1FE7oAIrsUWVJyQJEqOtv4vQFTl21+PcXJkCuwT6kXk5dtbN+4DoBoxee2tzl3bba+ohB3K8yxhUAJpPDp9ZMcCEhaR2r+WpHP9wYBVb0/+h4vCnfPVhbuG2cquoVB1cpr/KkgdRIQ0aIHCjFDyauuuP0wJftCxSwTcLNX51LVovLLxr4rlxczuKz0ndacQERmx+qfulwEoAiPMOo8Vc0Iup/vO/RORr2GHz1YkHbPY4VqTL6ZtRzi/drBrVcIye9cpEvTxM0McjqB2vliCnE2EfZVnWS2sAGMGsvtN+ZntN8Hzp6c5Ge3as3QPbvf2AGGFejfaKaEipmYHsndC81+D9iS3i8VEcqdCoQAZnoNiGxQ2kHehToE9SQH1isTq/UnzZBZoAZChr4vC3TsBeZJqh54sjNhf4Px2pfWdts9AY1ybIAGqqSRxEfMT5AIMlQzSdwi3EYicWPvr+Mzo/tPMSszt3lER2mvCI1I+fPjw4cOHDx/3DP8i5cOHDx8+fPjwcc94Y6m9chhlJC2mBCmOODA4rwMsHhG02oG8zGkp1SVKSO9I/2QtjO3ewXNKWOsp7VUgtbJcWCpk3Tlj0oSg6E3tUgErIkXf3rpjHAdmfJkgfVKPRDZFakuRxav1x9Nn4ehI0R0ZHweT7hPB00Clj4/sWHECE2ZKGfU1COWxHb9SVWCYonbU1qpsvN8TYTd1+z1Qm4bCa0OpNdX9CAJL96lBZUgwahRD24eup2uR7kO6sSEScwKz1pFVlHEyTFiuO3fOm4rI8/kjnO9dUviD1TenbZ++/L47j8HB3gz7Bw1Uv4nYr4ajfW/9lEZI45JpZhBpqpL0XqDsnrBSfu3aLoHJ73JpaZwRar7kxS0B0lgrguKVWMuaTTFUefel9VMG7Z/dxmBqTRtd37i0IOupPHnidKFYxfx27dLdKWmW6ed7IqrnhTvPjDSDcqRZX61f3Pmewv5Mdl+tXPp8TSTyAqnSjlIh+0ELUDhl5K6jJl0ulYOqm6tpm6pi75Cqu3hlad9EBxlRC4bWXevi2O6/eu9+W5HenWgBAqU21KCaVcm3a9wnpV3PBlpFp2cufbQvqWAEOlZnVFiwR2qvrImCgDGzWpGOFtKtfD9rNr6j+3QHl4cOk42mDkVEchChSRxdBOMup0KJAYT2NOa0uJ4c3096ImQWDo0uNQoY6Z5Ug25OGc8X7n6aH1m6Lbr6kdsHmyGj8CYoqKABxOeR6Osffvx/i4jI8akrzohprjnKXYHSMrR7OENqr6ZnzQrPtpAcMFpNn1IBhrpdTLwLERkHnfdBhI6oiCR3fXGztTT+InftPuPcNlKrq4x0nDr3944MisN0Jv9tzBJ3jT0RyjV91lfqUG3jup3oCHavaccul5bG09Qz63gtg7dxjTZP7qEsvquYvD+dibsW6n8tjuhaIqD3+hkXKiFVndK7A/q9ozGplILugObwkzEnj0j58OHDhw8fPnzcM94cIlWPk5eZiEgOsnfL/nsT6YxQAixrWH6gV68dkglQddaAVaGBOux7tyJNa3obx0vyrCAV7RKrFVrV6qpmRyXsuorf1/aWXkDRdWBpa6xYVM1XCMHoIOtAfG1p8VrNKtInyy+LiMj5mZX1CwiV695WjmXr3uZ7Xn1iNT/27rNlzm/wbijc7olYCwSBVwZKOkxo9T+2d1XUdZHCiyT1eBqorHpSyEUbNi2RiEGEDWjPw7Q0IZSudX1S1kaOrBr3d0KrnzBU8qbt72T1VEREXt7+s9tHaW04E4e+sUyHUoUTUvEd0XYRrVJVRT4h8nKkJbvsCRZoUQBI9LUdvwKhOh1pTKoUAxHbX3zhihHOzs6nbeod1pInVQ1iOSMiKjeiqMPbT9+dPpvPIfVAEhot2nqxMOkQVXRnrytFP1htnJXfLbCa1HJ1kitQ1fOM1PZvrl35f0iQpMo5nJ4aSlQBnenJu1ERu4HkTEqQ0lW9n2zIjORPG3UM8/jX1tnvDaaZ6zlTCbkyZss9qddDOkLlKkSstFtLtweSGgiBXOwIElJUL6V+VSmIhr63fOQQxu1LQwT7qSiHFeDd332Jwh66fv2L5S96VUInEvVs4cZOzP6T0+RG9+TkpzhtkiED6gCUrqO2iXHvxtT/IcZOQPdVXMAvriSiODwJD+Q/ADel5Im43ji05xMQ0E+XD6fP6hoyGXO7J7/26BdEROTVjSlhl7VDVR4uDGHWuWO7sevZN+450tcsHZLrhYnI4X2VAeHqqDS/xH2yeg1hP6PCihVkbOLa+kkRKeLzy4j7NBIbTz2ed61KZ/R2rBok/iCg5xmKcfr4pR1/7uYnldUREUng7nGc09yJ8dG1P7RjgDSuz/+6uivN0VHBhLY1FzvY+bHXqsrp2HhK8ewOCKVleYrXhUekfPjw4cOHDx8+7hn+RcqHDx8+fPjw4eOe8cZSe5tqlIyIbiofFJIWSojTW5ev7IdKjiR1XlXbbSrbZtkzu8QGaY5PLxwRscgMsm0aVf022C+F2umeNHs6pAX2W1IMBmH3Zm2ppSRx6riqcSUiUu6dVoZ5oJJ2h2h6yK6/xjVGZPz4lS85LSQ2fk1AUN/vTQulRDpA1bRFZOrtGLB00LHCtZoG23WVtYNnq8ZgTW3NgNJzIaDSmPSWItWqsqNLrCrWgR03BXl1ABGSMiYTATwc7fp7USVgMpFUdWQyTV5DK+rh/F07T1WMJsmQo5lLkdZIre4rIyJvAWfnBelY4Yqy2NJIg6ZxezKyDh2MncZEVMZv+5bHpPs3zVyqrFpbKkbTkikbfyJV9eLF57YtVKK2pQxeIn2zWFoK7vzc6U1VPafPXD8+euSItScnRhhWQvlmc0Pb0oPPRESqCvcO5aAzKItHIbediw0pcD96rARh1zcdmQFXMFlOqYhkvXbXGBMBXlN/rLatE8BI+xs1zUkw/nbt+jtT/TgyTR9jd+9ywYAKmtdkxqvsgYR06W6uPxURkZNT02WL0BfVNRkjoy9WZIxb1Wr47P6dLexev712Y7IhysLJzM0119fcTyiAoHZav3TzaEIqzprtaKmiQdPnquOTUtpPNb24ACSB0fSMNPhUsZ3TuRHGzEBt3ENZPaJ5NwxtvIscpt2ublx/lQM5UIB6MSdi92ru2mRVXk/bXm1cu/Mc37aq7WVtrGTjjz/9zyIi8vbjd6fPZuc/786XcmEPzhyh+uuP/6dp2w9f/Ce3r9BSe6coEJrndp9ejC4duA1t3tmBXjErdPzRvYY0akC6R+XWXX9LRREzzI98n8SgdhArQEKkhUOhZxx2c0BLQZFXiOKJitLTAc4vLawN68Zd4/7GrquHAnuSWRqvKNy4n5OjRAyaR1vZPDGMjr4QYNwx3UDNoFs2Ep/Sc3axWhRzYCQeKnmeKTgonqJxOAQH/I474REpHz58+PDhw4ePe8YbQ6TaapCuIIIXyqQHZkePqqZKqw9dLZFibafKrqSsO5VukrK2IlI3N+7tdndmq5VggrCIsIdX847Yxi3I0R35yinJeUmeYMqZLmiVNMvcKul279CELCLVVyBn3WCr3xylq1wSH+EN+vjIkIMZSnJvN0ZUfvYF/J9opSEdCJhAi0I63+kSY2uvEoTtiIjV7eguLGqtTRItFz0oCgByRL5KM3h9hVQlO6FuuK6YVnoqJzASYXoI1cOJEIlU1b6p1B2Lo31NpfNzdx3bC0I98efJ3KE1EfmlVSp/QX2SgHTYEHKlXodxYH2Sg3iekPzCvnW/6cVQpzR2q/iqv0vOVkXjhMqfOwysJLR7R8nA6i8nItJhxXbESAdWeIywavufnzpkKDwoK0ZpPh0rS9QVwI6lxOOAiN2pklyZ7QkUZaR73IoH4NdF6FMDlETRFRErYY5Y6gDXX5H/nBaZ9K8hjG63dp8ssIpWwm5IRQx9wzX+Liqgn2lEiJSO+55W/1Bgv70y5HBx7O7/6EA6AirWhJKZjAPuDUIVCiAIFclaKPG2IBX9Aavq7c6uYQHEqGX5ARB0e0KkmknuAK4DRITOIfsSE4l+UokYuXgG45RW/00FpX4u9Ud7DqyADq83RYYiQgSL3N0Lr0htvsJ45nGVQs7maG73zm2yxXnY9SSp2zejmTrGBsDF//KD/2v67ASK5nNyoFC1+7ceWql/F0I6Ym/tGkH25PzcikIyOCV8/uKfrAG08AS+diMVJUUoAEp4aGauDa8bQyTnGH+MtPS418OY7gk4RXAZiCKRARH6g8llwX3GRTTHS9cmcUoq+g1kGqh46dWVeyblOaF0yAj0RIDXIo9ZZnPXrnRz54DSDpa16PAsGtjrM1UVcxprotIZhFxN2haEUqJoQe9hkZ/+ouQRKR8+fPjw4cOHj3uGf5Hy4cOHDx8+fPi4Z7y51F4zCgnmSr5ysDQrYavGg3RMNsYpE9lc4fuA4L4GJNqO4GZN4+ygt/Tq9uPps0XhYDzWk6igxcRq12pGKqQArcS6R6cGQQ8gFFd0/BxQpRKhI4LHswRmuKQZpKK0aWyptRhptiQyGLUGoTyi7pyrWelgMH6HFEwIUjibJqcwvGRyaAsyetcZZK7mvjnJ/apSfDtah8bJGY5lcGuA9/YFKSCH0IjpQBgMqU00PRsS2XSOAoWUFHuVT9/Upu2lHEPW7NEea0mxt5i7tsix3/jY4PnrmxH7NXg6XYKwSNzEfelSBjkRQMcR50kpKD3qEBrZOIjVcNO1Q0nGm33o+npHKt713sH3nJ55C9pPdWX9OYMuS0NpvOcv3HWcnpsCtJrPqkFnP3DKyl1PSlpcmna6uaE0AsjQ7CwQ63giAqiSvCMyV9Xzi6APxPvokdJVMimf757U2dNjlypIYk7LuevYbGxMqEYc1RpMxPejpdtvVVP7I7XXk7aVpttbIpsn6NmBdGwWSCPvNra/zY0rAHjwwAjotzcYOzMbUAVU6ysUr7BmkwYXBagbgBZuiIgUSAFxavf21rXFjrTSctxvIY1TTaWO2NZ2dq0V0ucFpXZC9N1I16+p14GdAvAT1Q4SEYnn7jxHvqEC1QDC9dDxC+hundK2zSs3roeKdAThRhFTUc4CBtnVQArwaozMOkEomlBS/rNn/zx99OGR0517793/YdqWZm4ny7mlgh6OrnhjX9j802E+TYg8vkBfryorXumRvsLUIDURq1VvjN0h1Nyd1bnXNe4PmpMizCMRzZ0l5q6Q0s1aeNNRGwfaPpjrj1ZPps9WC6dtOJKOVALKwi2lltXw+uUrM3d+dOzSnDG5h0z0DnI+yTK4d+DZ3ZGJ8Ch3nx06hpiWMGIb63JNBRWJfU8LJSLCmbyOlA8fPnz48OHDx88o3hgiVdUb2VD5/wKkQFai7vGWOptZueTVjXurD8nrR8veO1ZOhncZqxiPIK8XM/eme7M1hd8gdETQILLvN4N7+29beqvGSzcTsJWodrs1AvIZVhojl1UCWUshV8ClmQUI47PCVpoVPLcqQhU2G4eSrRZ2nutbt3ItWeoA5zSnFUkLKQZVM+6p+5XYycTGDUi5dU1v/zjljtC/AI3SECm/C905ZVRW3IG0GhXWx1GMslpd1ZJchRYeBLQtkQT7tfZPsMLaVhf0W9dnIWyA4DUAACAASURBVPkJyohVamwr8iCATEWonn/kl7Vyq8TNjspwUWygCKKISInS4I6UnZU9O3Y2TuPR/YZsGqUBmjlg5dRHto+ydee5yljZ3J1vnrMSNRBZlhpAYcHVhY3JUPuWVmlKGtf7juUKelwP+1XeXDo0bbWy62+Azpwck68gCNJM4tX7M6MVcT99rgrTtgpVKZSRiKAxPm8IJVLkin87oh9bundGoCgdrfADlDWron1B57YGZN4TqqJK/AFLUuQotiDC9mavJe5Uko623m6tAGJ1Cj9LKq/ugWLH8OtkErVWhfB1qfwD36cqmbKjdlL0o1gYcnL50vVnV5OfHWQnFH1jvZAid78Nae7SAqB4RsUzOP5Iq3+Vs2FivU4oIyGxqsqtKAh7vk0EaCpAyTB24x0p0KM989TG6fmpu65tSIUSQHEDGuM15owYJPKAniv/zwf/KCIiKTlgfPnRe+4aqLBmDkRYkUERkWvcOw2h5KJK7SQFpM2tcyMjqCEUxQN6rmhyJCBU56p2468n9GvZu/6J+Jmk8znNcXpvtXTvBor2dm5/M8hLiIisjt2zq2tYMRxo3sWn06YCnoA5OWrcbF0xRkoK7AmKNnrKZiQgfg9Af/vG7mEtSpmR/II+W3u6d3qM04DRpUClc9jrEE4pPJ8H3At3wyNSPnz48OHDhw8f9wz/IuXDhw8fPnz48HHPeGOpvaHupQ+JxA2T0QWZPCqMF61I92bvYLmyNMha1cNrIqD10ILIKI2kkGUEyJbVeXs1vgyJbAtYPjrQ0VFtE4Ii8fe2tNTSyYkzCCURX1EcVQ1vk5h0LwAdJqSmGhYutXR9a2aYLwYHlZaNwY5Br5o9Bq0GIJIPdIwI5L0AqaA4pPQkSIRRRGTfmZL4aVuvaUFKmQBmD4iwp30RElE+gPZX3LOOicK4UKwdKe2Cdho6e9/vQJgMWG0cfR2S3s6udGaZBSkLDyBDRgTVB0jbJinMQEceV64v5vNH9n0dV5lB20Hktm32RmxOYMgdlQQjx3q+1p450tYd0qic4lksXbo7qKkoYebOKaFrbWEum1Fq5cXnn+NYpHdWun2fcqYIRO7N2p370YldVw2ydVmSyWrp0lJ5bsdiQrOGkszZIHYGojAXheg9qFpQnE7QiCk9oSmtGaU721I1i+7qg4WUqlSibkKpKi0GqHCNPaURlQA/UMpGjVHjhG5sKO9nuaVn6tLth8n+vd7/OadPkUYisq+myibiPaXCyr07/q4mc/dA9b6sTzQdy3QHNetmsv9kCM3m1kiH3ML4eLkkFwXMD3lO6WYocM+WVsTQD65P2HB90gqkPtECGJYbi5C+6ysdO9ZfGzwnrqjY4AtoSm33ZFoeoN1TKgBAoUJE+kjbtWuLek/9joILLViIYupXENr/5YP/ZNcVuPv0ydlbtg+krzpy25iDjP78pZGtQ6ToczJBTis3J/Ql2obSUxmwj4YpC3qtZMYe4nu7xsaJpv4zmn8TTcFS+rRBSq0kXb5E9cMwTudLS5lqsclua8dq1DWD+n+OIoacuA0VTLWb1vozhsp5wu4VB0pXIk3NzzXQE2IbpxnaoqF0ez39bVSdiRZBQmaTkTwVVHhlcx8+fPjw4cOHj59RvDFEKs9iycjDqdyjhPehIRiRqmy39qa7XLq3yZpJrPCCYzkBJRnniSE8RQH0A2WdKa3MdNXHq9pYV07EM4siRWnojRjICYlSy6tb5+eXkSp1CsJcBGPBOGayN0qO6c1bPb4qWi1c3zq/vs/l42nbMnfIFas4K7H4gBQKUv4Isl3ICBaQgZ7UYSP8tiBic6uyE7T6VfXYsraS+BjkwX6wVeKANq4qWmFpyTZIpx2RY8NRCYYWFVY6OY0J7bKRVt/rnVuljgmTkqGeTu1eQb1dUPIajLSq76Dmm1jHzkHUDQNCJOE7uCOfvJtr109Vber5i8U59mttnGmpr/J6aeGlZO+M0IoYK63rG0M/iwKlxuS1pighl64/eQyvPS5/ByKWQB3+6sp8LVVF+/raCOtaiv/ooa2+5wu3j4HgB/WzGgjpUGSXAIGpxHoOtKCsuDgEZHciseZAUAZakZYghTOJewn5AZZuuLhw13Y8IzRLfdpArK531jZawh/TSl8hFvYVVDeAlhSzC6A0C3I20NX3SA2QYo5hlGQ6N9yL7OF3dApl70tbaat6+cnKrmu7d9dxfGRoYQnUk1fXA+5xPrqiVDmU0vfUrglQUlZbT3CNvA8tReexPnGcCZFSiYORJC7UvUB9IHuSkNFd5ETiztVXcGdzTQOUsidPUCU053STjZN0gCG3ww5K2RPZnd023LldXFih0vvR/yEiIlnyv9o5Ne5Y7GuoWRJGH3c7+HnmdozTIyctsI70eWXnpl6vWWzf7zCHsEzG9NhjsjXQp4j8X/V5w3Nngrl429r+whTkfYxrJcKLiAShosrTJtkpwktyKnHkxiK7XcSxZiIMzdeiDX4+6xAYe32uMbEcfq0VIdKYuzJSxe9adwweT02piDAXr7l2Yj9LdtJ4XXhEyocPHz58+PDh457xxhCpxSyQikouE+Sh96TSeXrm3n6zwFCdonCrr5xWf6UKRhKXIIKPHYv0aYl3jXzsSEKHU16WkIYUfmk1oR+6cIxolaoePxEJRwbw4hoDFqmET5xyANiZHpyjYWD0ByX0JP65rdzqsO1sv1twc/KZvekfzx7hGOQcDk9AkxpgrAc+fCELaGK1SgsyQ6e4hNQdI46I84ZrS1MqXQdvi0VHdbWnKF1EiJCWZA/Ur1pq3weG/liZNokpwhNwV5GonLjjFjGvZlwbbHcOrRhb+0w5B+FIIqE4REEcIend56dHD6dNzy9+7I5PJekl+BKruR0Di1SZo3Q3TW21GKKcuSXPtzW4TB1JcuTgnjSENM2AurStjcmjlSs/vt3ayn21gvgjyvWrve1XqYFcwq5IS0C8QeWNLJaG3H3xhUPkVrRNOYpahi9ipe7KjWK3+puNO88ZlZrv4adXFIZIbPeujTviI6lgZE+r6kXq2vjm1lC3DMjZFm0cE/dEhTi1DF7EUKq2s3ZSLlOYkiAokLaE+DWLY3f8qrT2VwSYGRgJEItRfepY1BXyC2cPbKzdAEXsCE2egcOkIpwiIkfw2utGu0+6SrlMjCaCrwlEIDkmr0/8y+hThK0No8TgerJ3o4puhsSvihSd6G2eEvDQ1Ap0uyPuTavZBOK5gbfFD7MEk1bHWqYpBBkJidcfhYRcSaxjB3MHoTrKXwtpTv7hxx+KiEheGPr3zXf/R3e+JNxaA01iTzjBuKfbeWr3HDxLFjCuA4i0kviowjUd+0QCCabbaRKVZES+h/xDT2Re1dXMaDy3QJYyiKmygKmKWhL1UEa0MUv8rDdO/iElfqmOOn6eKtdXeXbuElViRn31bP7NIB3RESKHR6eE7N0a6G/p3Bs3FhvaX6jfY4mVu9TNg/CIlA8fPnz48OHDxz3Dv0j58OHDhw8fPnzcM95Yai9L5lKTiniA1NbVpWGcx4DC44BVX+GXRTIFi5WDdrc3BgFrGi9JmFjnPs8A8TcE+yuxtetT+r77eyDCXIWS1DwzyDCGengUEYwNaDUnxLpuXApClZ1rSg9sSvfFglRfk8FtY0mEFrIH+8p+W4BZWGR2nkq2ffTgW9O2D37oSnY/v3ZE+FQMztTUCqdscpQOszqvpgc4FaCq3PFAxPrOpRRCylloNenAfn4NCJVKqCfF+gZSBA2pLqvUQLkmrzeQbGdECk8AXzdUFDCC+N63rJ6N/W3dWNT0p4hInoGIHVoqbti6/WXUJ6qAm1Ja+ASl4B+9/PG0ra6h4kxw92oGRf8Aqb0jSmNdQ52dPLSUjF/kVn6ssHwxt3NK0WfHubXJDikl9iT88Q9Btj52BQunZ+fTZzc3jijPqd0MxOKSSNmrhUtpDAOl25FmnM+JvI8+TohEqqTldpImoXsIwH9CRSk3N+7c0xXJhOC+C3pKC8Knjguogxj9RGXVk1Iy5AQ47aMpu+BguXlX2bwDHSEimYa8cOmwgQirSigvqCqlh6J3SHmRRgn4yG1tb21MLiEPM1tauicAsXt3ZR6OIUi8SzqWzhkR+WQWaNucnBpur12/NyBgq2+giMjRyo2PmiVEMP5iGmst6BYRFftMBR2syp3j88jGc4e+iGuQyFtSAkdK7ZIU+yvMD1wok4Bk3JLETovzHEniRQR9x5IUa9AHOhChqWBD1UQCKmwKcE7//MF/nrapOs4JKYBrai0h/CJDmr9pmJQPSkXjjpGKtY0g9TwETAFBKoq8U1ucO9dTKWuEKR1abCBEpu7Uu47Td7i3e1BKusHu/27UogC7rnnq5rWzhc0nL26dJEvZEKUHxVsJyQlp4VN74FSCIi/IBKV0v/TwxxxIwqBF+q6ImbCuqvi0W3yvJjkhvT0GIvQPBzSYu+ERKR8+fPjw4cOHj3vGG0Ok4mCQZWZvobutE1A8y43YeH0NsunCVhBF5lZiaUZlrQPQp6W9parDN5uKhyCN9p1KGBiq06D89oCcpiTj0VZVe6y0SyIRr4CI5IRSqO9XHJEnF1bOSpwbCC25wtv6OZWmClaLIfv8YFkRDCTgh9XEcm4l6auZc+SeJYYS/duf+1UREbn5PyEh0VtZcwdyeEWsxx5SB7OCiXiuQWdzWyVVQBMyaux94xCjIuNadxDwexJEA4rQYWXeEelUyfgD+ZUFQKkY1Wogp5CQSGiEFUtAJFItxW9a8trDUkIJ1Q35FTYVroFc7ROQXLve0M/jpRuzBZX15iBlnhSE8Ny6VXQcW7sXqZb9u2MsF4aWZIW7ntu1SShkIMpviDB+duLQrxndTypOGNNq+urSkZIZ4VmtIGYLEvdua+NaQ6UJRAyxZMKqrtb2jFLBi68iQU719WNPQC280PZfr61t9BhM2FUhyMNSb9fuuzWR7QEFr2+t7c6BcF9SkUuKFfESIoEbEnrU85wREbZWRJqKDbrOndMQkNclhn1C7VSDDH9A1AXqExNyk8Xunq2wci+oOEFFUvtLIpYDdTp+8GTappIFIS2/I4yPrrZ2ur5xY5zJ2wv03Q4SClVJJP65O18Wvx0VTSCUJkpUVuFuX7Mkhp7eGFFRisppwBNzFRv6NtzifGkM73vMyVQ81GFM9iQ/0KnA8pzv5wT7s3l/NnN/X1059LNtrL+0oGEYiB0eaPGOtdPHP/qBO/7TL0/bjiEdIeQrp9mWJaF+uz2QYPX/bAktQ/FQRwhK16JfW9tWY04OC9umno3NeJfEzR6jHSQRYoKzYqDiTaMCmjaGmg5CtxlJF6EpGCU/BbI/EolcRaGZlK4VXR0VY6mwrspqsDffFkK7PRVRhJgfYvJVVNkFnk8GeBeOLaNP2AeJWbNkwuvCI1I+fPjw4cOHDx/3DP8i5cOHDx8+fPjwcc94Y6m9bVvLjHzYVMW0bY0I20IddiACeJw42Hc+IwVwQJqcWtkqzBvYtnnhUiC76hX+NXiyRWqJUxa6O86saXquJYGSEjBikrGHFnQvCO1XAugALRJWca6QZlu25us2wuMuIGJhnAAeJf+zFkTFQKydFgX2Q3DnCFj47QdfERGRj1788/SZ+h9VFXuIIWVB2lYKhSZErB3Rxgz3zibypm1LJl8vO0QgDtq+uQU823N6BGkfIqeGMT4fDIpV36UiIQI2COAxMaVVq6olmLYHRK7Zu57SA5OycmdjMgChP6ZmyqAiv5pZCmaGlFEuXIAw3LnGsnH9/vTx27gWG2zqIRWnlp69uXTpwfMT0xFSSeGLy5d2XSCehjR2ZtBeKma2vx00mJTsuaE0oqYWWPep7rUowa5LCeKcljs+RjqGEHstaGD/O9U+MuievPGQbuT0mBLVaxqnFZS9KWMmI8ixc0rBXVw4NfiTUyMA3750PpbXOzgr0PeVsMwpk2n/BwR8105ty9o60BsixaUZNLh2O2unDEUxFXmH5idQm26R2icibo05I6NUXIn05WxlKTAVEGItnGNoT21emo5WeOrO/dknH03bqplriwKpWPYL3G2gWVfYmCiWaE8qFFDy/EAaTEpeHkkXTpAqjeg8xxQFRRgbTCJXp4rH1Idb3E9XG9JsQpfNUvvtBlNh31n7r+CPOI6kVTWHptnGXc/1jRHbB/RJRNSKASm9fGlpJHW+eHllvno5FOq5KCnGOE2J7D9gnrzBuJaAH9NwwKDU4ggP03EgYr8S1um3AQprqCZjcg1grbg+eF0a61AXinUMr67dNT48+5JdA+afjIqyjlD4VVPxgHoCBuTooefC5HHFfNSpI6AKkADP1YTcAQLMyQM9//RWDLl4C9pnCT3k00yLTIiUTx6srwuPSPnw4cOHDx8+fNwz3hgiFabBgefWCcqFbwlpUZFnXv0pUbwgNEsXQiO7OkOpNC6MvJ4DzVG13Q25hZd4Mw2IbK6KuQtSVt7l7k283xsi1WNVsSPF4g4SC2PDZHP3bxThrZpU1wNc5M3WVj8rlAan5BdU4K1+T4hQi7L6ly/M/+nn33Urgq6z1WyE0m4lTMa0hI+BKuUzLhgHEZHkAtTjrCvpTR/Xw25EHcpvw8Te6lv0XUQK5PMliMyhK6HffGEruB6ok6rEi4g0aPYoZhIlSOlETuy1TJ1K8hPITgwpkdfRPjVWLoy0hCjrDciHq6xUAdu+dw3F3iMqUw5Q2JDQ/hKspg+8zka3v83G9d2jxTemz5TjnOaGCCiakpOsR4/z29F4Vk+snIjiKrvA5c8xbp4WDcv9FYJYXpP8xBxK6HzvqnTIkhzhtRigmLHXXIXfEnlXFc1B+mWkczdgLqDvK5rLRSQxvO6akjzJBnWQt++lIKpvLm/oex3O3aF0Y0vSHCrJwL5yUHseCVbtgQhwSfzkNUgr4hboTJyw/IKLOaEZKvHw9IlDKb94+Xz67GTl5rPthtE/d+77yrY1IIg3JJOiqvBHR4bmaNn9EamXa5vs8NuE2loLCw5QJSUHU6FKEsGTkuvvVTKClu89yujHHUG8kD8IQV4OF6YYnmKO3xL6qUjHV8+tsOMTFGPcio2/GYjnazrPEHIuyyXJ3qB4Z4c5/uqaJFlKeL1Fd5Xgj+Z2nmaPaN9TV4LTYysKSFGMNBLqluJBkadKLKcCKIwxShJIiPGXUOZGJQRybn887lNCOMfCXWPNINSgmRN2hYCfLe5P7muFnV9efzJtmaGIZqBinwIP9Dinm1LtbFMbFCXmMX1OulCJAzxrIp5XQRints4w1x5YWAKd60ebJ4IE8z7tL0owJ9EzRrzXng8fPnz48OHDx88m/IuUDx8+fPjw4cPHPeONpfb6YZAgJYVpkC5PKRVRg+TLSrzj4FJmQ0dQKFJfNcHoynEsEtIlAmStsHNHRMgBkG0QGWQcpQ72zYnD9+jcbXt1ZVB0r6rgncF/NVIElIGZ4FFNrTA6HkN3qKwNMk1DEIEpFaY6Rim1XQ2tnvXWfvvRJ05l9+HZV+0a9XJDEFZzItBBqyRLKWUBku2hYixMfikFq3DvSKrQmtoQMvyN8b2ctMJikM3zU7dtt7dz+vEXH+H7BkWrBk1AKroR5NOblhVzdRwRKR6QNXENRWKVKoaKMkmxL9HxGcHOOQjYZUepCEDrN7dG9k5z158djdNhUA0eguAB6V/duNTeIrdigzkGT0D6UDUUu/u9EeA1ZkQif+edd0VE5LPPntlvQWx/QKTQIyhlP3/m0keTAbSIdCDxsjq9pnZmM9KA27lzykgBX41+mahsJFIbY5pKVX0ylhFXrZiGDFong2AicffQhUmJlL69dum7oTdSrBLg9z0p5eO4msab53YNGm3LRFN3fmyaPCKpTVlcaeGawGlMS0fc1VZic1/d99WVS/MvqIhhC0X/k1NLY6n2VUHaSgOcHwJWFsexmOx+dubSfE1F+mGq7aZtTP3VIT3PSRcltAdkRjzNcZRaDyJNgZIrhCqvl6xt5Nqux1wYkGZQhGPElJ6SEXqDVOxzHkDHbG1zYonU/yw1Un4q7p7JFjZ3h9AN1EKMkwekLYZ0V0puB+dnjsSf0/UL2j8msnUN7cGLS0vVPjhy93tA43mALlMAVfb+gLIC43caV5PRNz0nA8yTIc3JmirLaEyMmqIkU15Vnq9p7oqCQ01D1gILAndOOyqe6lpoplF6LAGVJSVl+RhzHDsAxBj/O5rjmvbm4LrZ5DiCaBWbdgueNey2MKUniVqRxuooYm2SJA3Ol8e9/MTwiJQPHz58+PDhw8c9440hUp0EEsX0Zoy31eXKCKvlpCJOpalYYSbklxXDf6ij18IKq+kZlclHWDKqN1ld2UozTO6qqSphNirsdXSJVZ8hHiK7HeQMdlSS36qKNhEwR5RVgsw2ULl0CFIkE8DzDOgblaPmIOrFe+u6AghPeWsrpw8+ctIGa1JxHsStGMJQyeG0CkiB9MR3icA9aThsUC67oDVpCzXsJCMVZSXsDdZPYepWkRkpFWexWxGPuMYnj74yfXa1ceXqbUuohhIhiW0cZ6q2TX0dqXQErf5BSkzYkyrW8lusIKmEeybqYXgXkSoKW8GqoHEb2oqsvHGr/pqKF9QnKxjvkpLr3v32YmcFAzJ3K91stNVvGLo2bDvylcTq/Mnjp9O250Ciqr0Rqx8/fCwiIiP5VH38I+e7+ODcqeK/vLTjf+29XxARketrWxmeA4mak9r2FTzeCMySCP3DfpZaks2rWfXEVCI8K9ZnhftMfRBFbPWdMtKiis2ENJ0cOaTjk09s9T/HCnO1MuTu8tKhGSGO22U2XrU4gREZJbsyIqP/y+i3bePmqTBgNN39m9IYU1+9kuYpRWCbTv0/6b5CX2/3dl9nkC7Zr21M6D3eU1sr6sXtdHXhUNTTE0O4Pn/h2qzI1FeTETmUyzOqiEuMEhsTiioFNHdpUQITewegeUFmRG31XY1x7j0V8Uju+i49O5s2NZB/2FFRiEp3zKitb3DZcUAyJSnQJFJAj5eu7dQbtSG5kixwbRwNJv/w4NzNvymlHxQ5GkbOnLj9XlyY1ITgvufiEUWRukElTMh/FSz2jjQMFOE98HrVuT3kLA1cIcgBQhHeIaPvqZJ7x9Ixbt8R5i5GkHpIARUkIdDjOc3FO6oQn2YsyQDyPj28w8iN8Twhj0V9LmpGgtCnxRx+qSUr22/xL8lv4NmRkkySktxzyjrEKLiJSTqDmuy14REpHz58+PDhw4ePe4Z/kfLhw4cPHz58+LhnvLHUnvSh1EQEKwCtdgQjp4DKn18ZiTeAgMZsQWagQCVbUh9tkUbp6Rgj3hv3IDGOdPmKVJNg+QTtzgdijCvsmJKKLdKBGZGya8CDFSm2DjinCTIltrmSrhdErI5B4ksTIrYG7gSPSbNkB7PUqLXfrrcO7n7WGdk4gdHzYuWgzXlORHxRg2JKO8FQU02BRUR2UGDejaxZAriZjJwThZtjO/cOZPzN1tSzi1NHtmxbNYi2Dnh05NJNn778dNqWgZTPAiEJdISKgq5HCcLUd5FqkFAKsEK6U5Du6tnkVTmcwqko1+7xaPvNkUZqdhfTtnpw19ixYjUuMSOy7YgCCT3Wq8uPp8+OoB4dCaWxcY0JHV+1xS4u7fhKFF+sLAXy8TOXxjs9NbK5ppKDEHpKM0utX2N/GRGwM2ggffHcUmZffvddERG5urI0YgaCfEzEUtWRIlFoERQNaEovT20MqxL6nFLGDdK8yxmZ/CLdsbmxFNCIioJTUvu+XbvrOT6y+3S1cv3Z93cVnkXV8SndHmHc1eSKkOdI84xMI8D5UUGJ/nZPelfaTmpGLCKyWKiAnmp8kfEzqAU9pbsbjPViaWOihfZQQAa1EegTHaVAdtCWamiePDl1bbbbIj3JaXTo4yWUMlOWPad7AhQAjZ1dl6pi91RsoUa/UW7zzqgafVDAjniehsZQSppdK/TxFaWR1xs3Fi+pXTUtGlMBSop5nPjHkiUuVbecuflsNbPnT/akwKmRkXeu+6fiKUwZNQk0KUUhTS0FtoFuYBnfbRMt2IiJHtBPhUq2jw4PLcq2SoeUKhdlhRgLPVEF1NKB96eOGilRMKJE7w+Q2CllnMLFImiIgN67MVPSMyFFMUrfGFUgxr0b05hQJfswIw3AFgUd0CIribKgOnoj6b01FWgURO3Q/mEjY03pj0QpGEBL6YkCEghPWnfDI1I+fPjw4cOHDx/3jDeGSMVhIe2eSNwPHImQlVC1FLqubVu1BkpEK2f1ogpoRajeOXsqiVcCXlnBVy/isnoQ+0jBtK0O1VRFRIJpBW9vqAXeqnNqzhwoFS20plVfC9Xh6mC15FY6p0BhRKyEWgJb/aZYsZ8ckzcQ2uyEFNi7Z1AAJmXjGuR2LSHlzp8fu9+mRLrssMJISB46AyK4L61dYyBXpHUuqaIoO1sRL7Fy3O7snIpUVydQwj0gx+J3JImhvmcpMZvDGF5rdEGxKgCTT5+qMbcdlc6PqlQMwjJBkhVQqoT8Ghdo/yI2RDCCdEIRGmFXUc+BiNJanh+x/56qp2NJnJBcR1m5VVeUGbE1xmq2r21MruF/VhABPEafXYMILmJK8ayUXwUoyYYP3bvvENn/1hHmQ0JkFJ3gcu148lWbNk1k9M3GUCKVM2DQJ0anNUB/DqQu9uqDSIggVp1NY/2k4yQgRLqG7EIQ2jZdkbZESk6AsAS4hpjIsZMig52uzOZu3lHJERGRGvIMaUoorZaJE0qjyE1MatMVxsl8bmP88tKhmW89dgrYF0QsX3fuuEfU1zV8AseA5k60cUQyKWv0J/sP1nt3/JbmyS3mWJVhCInErIr5rBitfo4j3YD68UgOFIoORIRwjSrxQaTsUQtegOYw+qZIa0sE/FDc9R/RPLHDPBHdWl83KgUwEClaYRzanxL0ZyDA53S/SIr9hdZek/yL8PNEBzl54mF88hjvR5lqxwAAIABJREFU4Cdb13aeOu9H8BVl+RW9d1iRQ+dplvvX8cyFQj2eSSWN3RxFW+FB9QT6iRAeBSCzApkj2q86PzQHjg0owKrZV9TNMTN2W9i4dp+TdIuS5wMiyseQm1A0KSP09frazXEJne8IFFt9aEXoeT9wNsPtt2mtUEOATvGzIAkpK/Wa8IiUDx8+fPjw4cPHPcO/SPnw4cOHDx8+fNwz3lhqL0lEjkgLKgI8W6RkfAqy5SI1wmwXf+x+HxiMriTOkJTKC5Bc45SVmvE5INOGoFAgwUJelJKCRdiVlEaKkGbhV1DAmPHIWhhI2ZAxsaYbVW6qZu0MkFNTuv6z43dFROR6/cNp29A7qLigNF6OdFA0EIkQJ/jhJx9MW7a1S7OonkdDRMh5r8q1RKydDG05teNOPididwtTW9YnUp2TltJiqlrOOiafvfxYRESOFg9xTgTxAyrOidjaTyrqto8M6RnKQMiANF5OattV664/ILXfrlUFYvf/OCciOrRgQlIxj0GALQKDfScCMLE9c4ydLY2JGOlgJs8qkVnNbdPU0nibrSO55rmlDIvMQeAhDcCq2+D7RuJUlL3tDbJ+64lL29W1fW8H0uZbT50C/qsLI6wfqbYQEVFV5fvJEzNeffnyJc7dUhZqkMvkbU0VsCq4GiIrJ5TJoUoE7ohsrVo5I6XMVIsqpNRSCQPfjtIYi+URPrN0S4zzm8NcuSODZtWUS1mxGuMqowKQGiTetiFdOpxnRPdThfRNnDCxV90OiBSLuUv1uQ7TaFDWJ2LvbO7OvS6NApBhflDCuIhp+lxevLLrxz3bUapUk/QVtNVS6q8K5OHV+dv2ddyTIc11/R6adUSsHucgoJMGkrbT2LPeG+ZOGKiHnfVrA02zDTlA3EArryHdoyJ3bZKSQfQO2l6c7t+DZrBYkDEx5sUEadHF6uH0WQdz5T6zdtV7bOyIbC+qd0epfcwtccxq29BFCsiEHKnFqlEtKrHvY/5lcnSj2of0TIyVosHEfjzkxoxSgEjLthUXZemYJE1DUGlUF6zgFHzrjlFXlsbX1KPSaEREUsyTHemYJbHSLewald6RZ0Z2H6HbOIJa0tX2XJnP3N+smdbu3DgJ+ZmEYqecxqm+AjB9p93BmJw00LqA74+74REpHz58+PDhw4ePe8YbQ6TmeSAr8hBL4JfDb7o3W7ctIw8tRWxCWumqAndHr7X6VpsRSqWryAZqqjWtwgZ9WyfSY4DVZzAQqtW6t9+MyM77BiW5VEKcYKXVEwVbzyQGeTAlxewCq9SQasMTqFgX+em07Xr7oYiIRJ2109HCIXZja+d0DlmBF6RU3Sdu5aREwYFK6KsdVoFExCzQPyzOrQrUjVBZP/qMyeaCFXbfW99ttg796ENbzY0D1OuxWoyFFauhRE5FAYG++1NZ/USKpFWFqjGz15ISiYPA9jcDKVHbZDG3VdhmDW88QpWG7RfuvA04kgSq+M3AysruX/aES0BaZfKqKvvWgjah1aoSNpvRVnpd6MZwQihFD4RtILXfPZCI83NbTav8xyvy+nr80Kmh34CwuVgY+qvE8oQUu2dAbq6vr6ZtF1cOxfo3/+bfTtuuLt2K8GhpCGuP6+lJKbrFPauuAyMVOwTRXUkCRUxjgmkUm+AVtBK/h5pWxCgnr0liJcbqtIQkQULHV9SLj6+SDAnPSUB/GJHSwpeAFbMjRYJtRT4rHJpaVYSwZoc+hTEdq1b/OUL/eqA+A5lIblDkMT9A/9z9N5vZ4L25ccT2orDf1pAYUOA4JPR3QBFHR2zndOXkAug2kQDzGRcljLhnB0KJApi8DSQnoaj3iKKQgyKGB64Yp7+1IoprEIprQhACoDNRRvNEr0iL7W/yiZxbH5e1O5cWKt4xef1pwQTPKzUKAFq6/xQ5YZ9Svf9shhVJ8Axg71QtUBghScLnq+hsQAhejGPU9PyLdMxQn4yYobkAQmU31FdVRGSPv0OxsXMMLrgWzPD1t0B62tY6qsZzl2UVFFqNSepB4DZQ0niKRjxPSKbgZOFcGVbLB+4cdzYnbiEhsSttTlrA47CLbL8VnjHsqKLX3VMB0h5SCxJZhicJfjLm5BEpHz58+PDhw4ePe4Z/kfLhw4cPHz58+LhnvLHU3mqZS0Ygp2rrxBHB+PibBGMn00bVieEod2RuC8BflXjd/pSU52DJjJS9a6QFgpGJoFBxpfMMkXpqW9uWQltlfUmK3ZMsNpH9kCpUWHQYGXZ0qZCuM3Kiop1MzlPCap4xORPJjcGg2DnUkR+cGSm4vQQpE8abLZk2N0pKpPRIAN2pjAiLKdqwZPJdp7pcNpx6VawmaD8EoXIk9fAWqb2qgvExQcER4NQ4sPSQGp7GAadbUWxAuiOaR+16Mo1O7iowZ0gVz2YwdCXNmgGpgJbUySsQS2+2RsrukY7tqZ+C16SqCuinhAGPJ7dvVSKOQtoH4P7La1NWzk8cxh5QylS1zTi1sFy49A2bcPcb18YnJw+mbbdrR8puAXEfHbFqkp673ZPPP3dpwS99ycjGIa71xQtLGT565FKGtzekdp7qvWNHUIK+Gi8L6wkh3coFEAHunZrukw6K6culpayuLt1xV0em99VMjgYWqtmjysoNpecKpM+YMhCEarxq4y+BCWtAxNYG9+l2a3pDswKm3ZSWK0HK5xTYFmmLAoryrC1WgPj+6qWNiRppyYzSWKqfU9N4UrPmyxeW7l9gnGwoVZKlOk6VCE1FMbEqq1v7T8TqlbW13CJVR3PcgLaN53b9WqAy0H0XNe4eC1D5U+2sOKIv3XGT0O7hIxhpM19+g/n58YNH07b9Z+4aS0oj9pgf1qTVNcApYuxdH3ekDt41IOdXVNiANGpIRSw2xbCRLxS7A0qVz/U+tVGp5us6/gN6TEfY30j6SBnuIU4PdpgLB9IW0/ERk97TiLzpjjQNIXMoy9zup0oLNFQzLLTGVnPllsSoVBU8I2L7AqTwkO5AvbaIfptCM2qeW999+a2fFxGRNcZVRhSIaIlCpZY1u6DsTs+pGUQdY65KUvcCunekc3831Mb9gZrc3fCIlA8fPnz48OHDxz3jjSFSxTyWiMrq1Wtru7bVh77Vk2Dp9PdAb7Wqsn11YwREfcHsxVbEp7qI1BUuvQVHKE1nNdUBvm9Vwyq2bjXBSqdpBqQlsVLz7d79TVx3ibGy3OMteBhtZXaLVdeTh/ZWvSsd6tH0jFKh/JYIiLcoe88DQ986rDCWCyLstW5Fui/VG8/OV1fQrPq7TNz3Y1qRBliRxqQEO8CvbhhJWR3SDhGxovMU5ayBrXS6BCgZCPshUdaVsBsSgtUNW5ymoW8DSKENldqOk08Skc1X7riqxOx+DDQL17XMSf7hyG3bxdb+u41r15CIiHusXLqRjo9+GglNUC8o9i5LAiWqgxzPhGWMMVbn3ZVuPKeRSSKoTEhC6KuWR0eHtfM4d1q59tgfZCLy3Mb1buf6+IxUtI+P3Oe7va3qj44d2Zh99RIgsQGjSTj+Qak9bvJsruXN5A2mw47kJ9K5KjFTH4LY3JF0hkoxNCSd0EJlmZErnQOGyWvPxpqivxGtRnOQ7XsqP+8w7jLy39QS/0hYEsK12Wpp30sSTEpEaI8xPtWbUPtBxBCk+cL65OKVQ5gWvfWdqkOXe0OaVFF6sSKy+bXr/4L8FNW0LdTJllbwiua2jNwCVQsrzhK4vztqzxio60jZhE4RgQXdzxsUeaDf8xMrgNhcu+u53RixuMR9F8fUrziXJKbCAmQpopTcHga3v+2ekHNI18QR+rqiEvq9O8+KXDmqvSKtNq5HFJ7w+I+AehYkcaJSC3FC0imFO2e1RKxJriMC6s9FEeoxGxw8J4EmcoZH56eBfBpr96MtOVDMZ++IiMjx4p1p24PTYxzLPWuu1h9Nn1WQU+no2aH+e+yKEUPqIKL5V9uHAE7JVy5LMKd2Ws7dfBf2rr++uLD5Z712Y7glX0dVhRdCE0XHHz0TVCakp0KFmXoRVlQowUaGrwmPSPnw4cOHDx8+fNwz3pzXXhweeJg1W/fmvN6QWBx4CENnb7Vz8JEG4oioON16Z2+NKXKo+9oQqSB3b6kRVvrsqj2VOjOCgTL5mtAX6PzJcmb52wGCkbO5+QXdgsPRs69T5b5XQrhN5RVERHqUs768+GTatsjh1xbb27d6TdWM5o3u87r/fNrWNsg90zJlrs7t4CXsKFdet24fHSECA0RSg9BWvw2uK3qN/2BNTt/D6FYVMfEBVDgzJtXTEShWrR5qrfHMFJxqB3KQ1xJq4j6FEHZlUbW9CgIGzHlxq8nVsXE5SiAWKv7Z0wpOVReKwa5hOXP5eALzpITvXcMwIVbkPYmJ7tHGq9SQAy0ZVt5YL8Q9geN6QH5l13vXx3lhqzUt649YkmKm6JsdPwFvbntlq3lFTs4eufJi9Y1zxwWngvlA6KeqtFXtfOna9elbxsf77LNPRUTk5MyQs/UNkFNC6ZT/1GFJmhKqs9u5m60gQcwBq/6MYGpFApvGOiVBX+92dq0hSq33FaM0rp1yIDID+fCp/1mW3+U0MaqoTvfdSP5/oZakk+jt7Bj7JR4cdpOT/EDbjDg3d9ybGzvfy1dOfuPs7PG07RTCqZu1zXXKkVOxVhGRBjygq621k857jGak4KulkDoIhFEFnTsJfdM5s7T9dkD/kpPjaZsiVwEhrOnKoU3Djd33gcqDqDcjrfdXj9x1bT+1uabaut9uOpsnB6BJw2Dfy3I8J2p7xvSj+7za3c1OxMhOjI09a7bwhrtak4dfC04TzeeKCIchPWKBHC1m5FMZ6XPH5rMOqMsISZSIZACGWn39aKyNmBNZV2HAPE18xBrzYxsxmuX6oihM/PLtx++JiMj50ZenbSt42x0tXH+Gyf8yffbjZ/8kIiI/eP4fpm25Xg/xBlUSoqfBVjcqBE3yE8gwvXVu3NgSCPhXn35dREQCylJcXv3YXQuJ74YQTI0T4lzqWKc5scXzTOcGEZEYz2LmHAr7WL4mPCLlw4cPHz58+PBxz/ipL1Lf+c535NGjR/KLv/iL07Y//MM/lLffflu+9a1vybe+9S3527/92+mzP/7jP5b33ntPvvGNb8jf/d3f/WzO2ocPHz58+PDh4/8D8VNTe7/zO78jv//7vy+//du/PW0LgkC++93vyne/+92D777//vvyV3/1V/L+++/LZ599Jr/2a78mH3zwwQRzczRde6AYXOPvPcG+mkbQ1JGIyAwE6H6wdMc8VzkBI5vXKO1v2P/olYNbFwvAzuQDFUzeWHSSgPjazoiQO6jeSmCQeQFPqIR0GlYrB72rmreIyACoOO7hw7azz1IQ8DZEolRFYy5hjyNNNxIUmbq2224MHleyd55YykAVZaPYwbMH9LlaCfi2dRB3PS31Uw9YtCcYW9McTGxuUVbbU7pLy04TVraFanyC0vDbziDrPnSpgoFSwDnSgz2RCHuQJ9nDbPI6E0uBtbXb1u2pPZFGaPYu7RRkdnxNbaSZpWxDnO+YEgEXKbU6tL5TlXUmz2uBREkyBT1yhKrAG2fUKyCCS2iw/x6l201iqZ0Y5MjFwqBwTTM3JcsEuOPvqCT/7MylKpX0yeTgkyO4CHC/oiSbvR41tff555ZaXoDQ3ZV27jOkCLeUWjo/c6r9O/il5UR61nLugIjde6T74hmpDiPd21O+tVi6lNFu5DSy4HpoPCvxHQrnXOo+R2n6bkv3OtKMTDbXlHJH2xYgdkeUglTyOCuVT2XalJbW6y6RiuNqbT279a2NtZWSc+fW/7fo45iI8nqt6isoIrKGJEZCB+lAJFdvtJhSsSrrEbCzgCp/UxorzkHLoHzTmLk+Y/mTEYRyLn8PVB8jvlucMSK1++iRyW+UaLuyskKlqwqFOq1tGwI3Fvc7SguiZH6/5wIIkPILlRrhMYQ0Ms8/+DOgeUofea/z/9xT8YBAbifOSvqeyk6orAC7I7i/t0Tt0IIFLpSqUIwRkpxIBPmZiFS8NY0ZEn1gQIUUe2I+eOCI50uMnRuSZJnDeePB8q1pW1s+c+fEUjdIQYYHMj0uLZ3SfXINl4WQHC0iPFvVPaCIbR85zv2aUrsj5tMgtNzmqHSL9jVpWZZuEJVEkDu//dfipyJSv/qrvyonJyd3tvNLkMbf/M3fyLe//W1JkkTeffdd+frXvy7/+I//+NMO4cOHDx8+fPjw8f/LuDfZ/E//9E/lL/7iL+SXfumX5E/+5E/k+PhYPv/8c/mVX/mV6Ttvv/22fPbZZ6/9fT82IgG/Qbt/B3oL7QMV8LI3yBXKIEsqTTyaY+UU/8B+i5UQcadlv4XXT+LeXAMi8en7cEwviPMExEYWqYT44nZtq5rjpVu5zJaGXGgpbkirlFfwaUuxwotpFZABrQj5hOEc3rfWTVmmb+JUwquIFa1cSnVHH8klG4TWNHLnduANhVfqjnzIQpTr9j0TsEHKJeRoelt/zcs1b1LvsIgRSpUfAKE9TowIvq/cym1OS4MRxO8sszapcC7DgYcaCJhEtlSn+5HE9GotfwfSNnC5LKQbophL8kFYpEKFCKhCOjJKoT8g6Qacp6I6bptDWEIQywdefcJrKyD5hRDnVNZEmEaZ8IwI6JPDPZHn9xDfXFLpvJbkB0AJj1a0aFKUhOQHIrRhFNt51rUSxQ1pzOHPd3tpKPEcKBZLHHSTJ6L7d0YEzxqyAhHBxA1Qp4H6XwVzWRAxCFRMl9FH1z4NFY/kmfvteuOQixmtwnW8hrRa1gVkzygx7mce17e3INaTnIQKaw4HpdTuN3sqP49iN04U/TqQkBj03OwaVImC0Ty9jusrQ6lzILa7yo6l5P6W6s8VAVKiNJ+tCqgKy3ooeZfnSfh0joT+hRgfTF7vkTkYaIxNXGQgaD2hCiHafUMFA5FmFhpr/7p18/Nub4hUCq/VVAy5e3Xp5slrEnMu0CYZ4KT0AG7A2A2tvSbZDyrrV08+RmTUO7MlhKvCGA9J4kaJ573KhfRMdEa/U1FGi/lnSYj8PHb3eJSyxJD6vxLZutEsBXnNVU5O4/LG5okM93MaOjFf9ah05wfkjISLBRkTSohM7ZQWVqgVYr4fyKe0wBzwyfP3p21PnziBX0WO5nO7r85O3D5utnZdmjkR8lXVsduTdEcPIdSqvzvHhiSJMIl5/ytxL7L57/3e78mPfvQj+f73vy9PnjyRP/iDP/hXv8uTgA8fPnz48OHDx39PcS9E6uFDc5T/3d/9Xfn1X/91ERF5+vSpfPrpp9Nnz549k6dPn752H//h330qgbgy1KdfOZOT87PXfs+HDx8+fPjw4eP/zXj14528+jHsisK72RaOe71IPX/+XJ48cZoxf/3Xfz1V9P3Gb/yG/NZv/ZZ897vflc8++0w+/PBD+eVf/uXX7uN//t+eSkckbuncqRyfWGqnBdwfjpQygAZPQ6kltXhLyOtthC5EMNhvA6SgUqhiB6SOHEdIOzVE+gQ8vSJPviRyqY9Na15r12v3QniyJMgS53K2spfOTefIwzsowSakxZIDWk1J9buHPlYxt/NMEpAII/ttDZh/IM0O9bgjCyepALemUO/OqP2HACkeUidXv6RxNOAyULJfamnM7R7EQtbWUZIr5fa2e5da2lNa6mjuiO+BwteDHSsLHQRfZKZF08FDa6S+y0LVUTEIfF+6lEY7rKdtEqpWEF0PyJglGqojEn2duN/OCoN1c6T09gRjtyAZL2emmbRcuXF6RZpNHTStmtp+qz596jV24HQHjZmYUkYJ0ozDQWoJ6RlKY+1uHRm0IRVp1TuiDIzkGbwGWdlarwtptKOF9fUGukxJRvpgSKM2tZE9b0DoTA8KTVzb5VTkoenODON6t7VU1B6E6cdnlm7U1OpA16rX2FKbBKUbYwERuwOkmYKDaQ/pFozrgcj+qiLN6TlNafRkGKgpTdWdEhHJQTa/urR5YgkvuvhAWwdFBlyAgXPSO2c2IwqCqv1TyrhWRXFSdtYufnBiaaz1Dimj1vqkRAqsIK2wbCL2unQHe5KmaM+AtIBUsT8aOWWrPqn22wHXyOn+MHV9xt51WjwzIlXG3nAV7pMtKbbfbHGPUbFPhblzX1ubLDHv55HNJ7uNS2OVtbXJPHdtluDZEZHuXQIfvJiuoUPaJyT/zyiFd6YQKV/7jlKAI7zgOnrudOj5QRNGKX2GJk5jG+tPlm5cPSTF/hy+cjXlZTfQfrsmVfYWPpI7und1nq5La2MBKXtz63QOAzqn568+FBGRm9pAlBmuK6JiAx2TQ2/HUo28kTTwAmg/PXv+T9O2y+tvuOteQUeLiggiPHd6ola0oAMl4d13jJ7SeF2rqvik1QUtubfeXclb72Luiyp5/98bTeG/jZ/6IvXtb39b/uEf/kEuLi7knXfekT/6oz+Sv//7v5fvf//7EgSBfOUrX5E///M/FxGRb37zm/Kbv/mb8s1vflPiOJY/+7M/86k9Hz58+PDhw8d/t/FTX6T+8i//8s6273znO//q97/3ve/J9773vZ964Lq5mkppRURikONyXulCFbsjFeUEq7+U3rR3a+c6n82pJB/s9aEh/zOsBHoopSdEmAuwmghiJtZCLmFmaccCsgtxSeqsg1v97ypDH06XXxIRkRk5aD86/qqIiHz0/D/i+LaCTRKgL1TWOQB9YAkBAdIW0+pL7dnahoiNkB9QJXQRkYW6g3c5ro+uFY7X4QFh3e0joRVhjCETEEo4zx06uSsNTRgCKMaKreYVMCi3tiKJBKs+JYJTuXoUqlu3XWuGAoBdZWRbJa9GhPCt4Ml2S5DcGlIUY0Hlv7gOJSK2hDRMbTfaCmYAobOuCblEHxeprXTnQOySM9t2e+NWv9veVnqKhGy3QL/mtIJFHzPpMcH4jFIq4R0hobAn9Amr37wwwmgJhEdRKBGRFVaziqqN5E331hOHpn7x3GQNFLBbPiACOPqi3Bn6tzwCskyKwMpTHgm5qLbuOo6PHep0cWFl1SorcntLqteYMypSYJ+OSchZj+tXVFnEZAUYYekbdakHEb5ncrDrm57Wglr+PraE/u1cf2opuYhIiPF8cvpg2vbq0l0bK7svUE7OXl7RhKxjpU0o7YS60HkWMx0nJBMA6GJPauMZULKAkLseF1fvyTsTh8iAxJU7m+tmMzd2IvI6DbVgg1ByRe4Gup8F/odCThWKxCY0TrVCZMzCg/+LiMSp+trZNVzBp7TPbK6ZYc5uCX1Tr79ZRp6UICWPdD0qRRHgX74ElaJPGOlEQU/EkhBKVCf0KYfaekyP3RbEcnZFqOHK0OH5ENXWr8vISQ28TZmbr527TIj6YLofuf5/tbb7WSUbeip22eq9u7V7t0db9NTuR83Hbh8btD+hSl/c/IvbR2Pz2oD7LiX0OcS1BoEhzKuFe3bs6RkfwAGiyO0e/+jT/+L2i0dx09iztgGqxl6jWiDF42QEOlYk9oyNJp9Ce5516LMg5AKIn0wn98rmPnz48OHDhw8f9wz/IuXDhw8fPnz48HHPeGOmxWEwk7oxImCag0RKxp8d4M7ZzCD7o4VLN+Qzg+w+AiktmxsUFyfut13JpFT3bw+183Ek0itSgVlKmkVIC80oPVCEC/zW9puJg1tvN0YsfXr+CyIiEtD3zpdP8T2XilxvX0yfRSCPRgnD2O64FSkmK+eMjRdFoLbckeEt0l0HRo4rpFRwTllEaR+FagNrwxCs5Lq1fsqgQRQQAT3BfuYFqSODsBiFREAFyXsgtrMq0KeZatxYimF1pDo6dKXQAtqKQbsRdKa4KGGZO+ibYdyb9cfu+JFdTwmyc43BURFhWMneIWnBqAL6SCTKBinQs4WZfKrIdkxCKu88cmagr15+NG2r9i5tFWFN01XWXhuoFx+fcmoXKZPcoPVycPvII4PMZ0iVlDv73sOHDkYfqO8uofN0/tClB06ObR81SPEXV8+mbe/93C+5/RI5dQ9T3dNHp9O2FFA4jz+Fx6vSfnukKUCMyYjo9nOYBX/0wX+Ztj04cfc/p8L0FmNlcZXAynMiACMd8/KF3XdH0H6bZHRovz3SAjVda4b0IFMQdiBxL+bkGgsyNve/qsj/V/bea8eSZMsS267FURGRuqpu3Wo53TPE9ADkL/BLCRD8AxIghgIzGBIEBzNkN7v79lUlM7MyQx7hWvDB1va9TkfOfQjgIl9sv2Skn3NcmJuZu6299lof35u2nmYM1mtL1ajO1D1Ux7drowfo2ndNaczvvvtWRERev7bCFrVomHo7foN7PdPcscH1D1SU0LQgGyPNvVrZ95fUO1EGVKwvJL7FlCBlmdgjZkKBBrESJEQ6fmL18E6NZHEMSsUlOP6bl1YNfl27MXlPBPCxd9f/4spS69K71H5LFIwC9/FIKe0jlOxHFMLUDaV4QK0IKbVXiNIiuCgE18pq56o3R9/LEzdm+onS0kipta17npRkfP4K+lQvqBELnEpAafQOumQtORvcQ0eOr6eFyvpEBTAp+mwq1sebDs4PIG931F5atBWRsv2xR7qbtL1WmUtzpyTM1YA0npK5cFC7v9e53fe3734vIiJx644/xDYmk9i13WptyuoJtOJubt/ZNqTMUy4ACNQV5bHLSUtjggtZPhUekfLhw4cPHz58+HhifD5Ean4h02AljFoGPRBhbQaztaBy1Tcv/1xERJrBlMWfX7jVdN9Z+WUMFKkiZWdYty2rn54UThe/KDbYwSq1b+17+dq9ueak4hwF7i15jozEe4Rn3jo3smmg8gOBe9POiBwXLsRG8sYCcsZcc5UimFkmAGXFR+HVP5RlSZW5A4lPycY5EdsTrJKUuCcikgAKioVQpcGtkvLE3v61xDkvqEwcv73v7T5NoypVE9l30tUMZC3onhyO7hrWCa0qU3cuShwWEenQZ7alISKKNma53ZMX2TciInJ7MEQgGN1fztrEAAAgAElEQVQqLceq6kikxxAwxZwwiVjL5W1FpHIGH2+MlP3swrXPxcY88ULISTx7ZsULB6CTSgRviOw+q9fjyvpwAaQpzoiwC3/KiFR8k9D1iWxn2xqsTvkeqyZcAfkD9ot8+86d22ta/U/wNVSSuIjIJbzeTkRYVn78SAhPr6RsKl4YOi1TRltTaXJbu209+W+qT9tE6ui6WjycbO7YAOGZCeEaQOwfqI0rnPOs5fqkop5pYQu5LShaxOekKstMbO9BqJ/J10vR5DdvrD0Ph/3ZNYiY80GEsd5SCX8AImxNHoYbIFa3Hw0RzyBnwAU1R5UYIaVsLWRg5Gy3dvOpIngR9Yl40ZohWGlSxwAbE7Jy816YWJsEmm0gr8cZ7R2kbGwGQj+I8sFEStQoHprJbeEvvnHo/99+9/tlWxQommjH2uIYMc3xem9jvsdon5sH154jSW2kuXoy2n2NM/Qnkt9R38EptDHRod9F5GhRoI8lgx3/CsjKgOKFMjIieI7+1xCCdAOJlXRvz4RbZGLeU1u/rxwiV5GKe4w5ebe2frIu3X6yNaGEkBMYkJ1oqIhL5/WRJCRUKb1qeey6fVzuDOlSe0BqkuXZEVGfVMT+/b1Dx8uVIbhbnHsc2Fwf4/sR+59izo4IfYoxT7aUCVNS/jDbSaVBISLmnPLPwyNSPnz48OHDhw8fTwz/IuXDhw8fPnz48PHE+GypvXkqhDh0sofJZ0aKqT0I4K8JCrzYubRIRSTKMncpnYi0HpJZYVGDJ/M1oPrYpYoeaoNMF7IZEeYGpCAqJtYhVRUR2bBqkEaLLVV3qvG9wCDIUWFOCLWohpKIyAwTzCHgPB5I8UzOBszP6bEQ6Yt1atDmCeTxkMwoRxhDjoAxjzVBt7jWiUikQajGk3at3YyUApt2wngyJR2Zi+cufdHdmi7Qdf0B50RKyVCqDwCxhoG14S00hZ5v3yzbBqg3q1GvO2d3rQ1pi+Tpa+zPYNwI6rWXW0u33b111xHN7n5dsEEtUrUFGSmrzlhDhRKq1PzjT5ZaVrg7o7YroIoeBVQAMOu/Dtrva0pFoz8PRNgMke5mdewYx5gIRm+QUhqZRIp0cFkaZK1964gUQECprRwmw0Lk9P29Sw/81b/662Xb3/7d/ysiIr/4wtr1VLn99ZTaG9B3n5NSuWpQaYrv+QX1YYyh9cq2zUjZsNBvUbq+c0dsY9WRyXNKt6F9itL6WN+4c8o1LUf7HTGuWNl80RYi3aEBxwooZRhjcpsojdbBLDimuePyCvNZRWmxWc/N9TVVCXfn5NozJ9Na1dbi/bYnpIrJ2iIE8Xsgg+BQiecRE8rhsoB0b17aWEvQFhG1oaAvBkTsV+2tgHgJIX7LrgRTg6IU0iwKdq5/zIW77+M7G1cVvv/21goGZui4sbZYD62qkdpuwFw40hyXo0AgJrXvDtpCqovXkO5S2mDuTmhM4nIiepwGKEqKuCgI96LuyXB8jfacrZ9GMJVPU2jLEWF9Rgrw/t76y8/3SFmT2v0RafE9pSAbnbMpLb6GptraupNcbFVIjMyVZ01pq/GvfX8eoME4My0FJG4yIx4n1yfr9n7ZludoHyoUUAJ4R4UqY+vapJ7dbwcSd7tcvcS5WbqxRRp/7G3HCea/iagN+nFLrhgzCiAicvkIqc0+FR6R8uHDhw8fPnz4eGJ8NkSq7ToJCJERcW/aXWevui0Qk/CsXNS9LQ9ib/BDr2+/tjf1M8oY9hr1N+6zVy++Wj7SsncqYJYJS42RSIQdVj09SQ10eD3PA1ZHdf8+HIxQH2JlkSeXOG97Wz/1IALPhnSEQGmEVnCzYAU/kTprCE9AIuDl4j6/b42AOgRACQb3PVosLyT2KKMuAeQqZZkIEEu7/pZ+67atLozsvV67v3+Z2jnd7qEsfiYVDbIpliRpbGXAYewQqbu9tWEwuZXwurT7H4OxWNdG9h6xcirX5NOGldMqNYQrf+6u9/33Tm0+m+z60wISCqRsP0Qoqz1+tGNhtTKRAvG7D9+6/RFyeIVS7JTU8wNFqUAKTmhtM0M6Yqyp/B3+iGPHqvjunDq6T+OIsn5CrnIoP9PCUXoUErx56dCkn6/tujpoOPD4e/3qF+763hvS+Po1yMmh9f+fbxyhn5XVL7ZbnJt1vAwohh6DVfwVdboiSYZTA8I6ISiqxv/iuXldtkCaBiKvpyiGmE62rQBRWz3HCkKwlFjNsgp57lapCZGtVf4iprLuEWhSR3IaKZBYbv8KUhApFa8c9+p15sZrQu0aJerNaPOkKrWPI5VwQ4F/pOMnKNCYiGytqFtESJyei0pXFDkplgMJi5PH8+8ZqqDeZVSSH0CSQAqau6BePldGihZIdgQbN4eEz+y+1r91/fPmZN//ESTz+8bu69t7hyYVa2u7aev2dyAHhh4Id5yQAjaQoxGFJ4xqz7MqZtvFqppHktK1giA/TVSAA0++ILVMSAXv0DKxOabGDkugwwMVTOjdfKDn5AOQ3pGyKRGyA0FIfRdzURdQKT92neekrA9HjZnmrgHSFUdIfTStHauBZEtMUhf9qJ6QjJy6bdc3JqcSXro5pqQ+HuizlVwpFnI/5HnG3trw+v69O1/K3PTjEd8zsn+BZ1s4PM7EPJBMkfq5PluZd2qUevkDHz58+PDhw4ePP0r4FykfPnz48OHDh48nxmdL7U3jcEaOzEHUrhsiHUKBmpV4W2ghtQTjHqFU2zZk7gqV7YTMCIvcpQgmpG+6iRSLVw6qnintkEKdN6CEHzh0UtUGLR+QbuhH0zu6QJorHClVBGhftUvmwjSmjoCbRzKDjEGUH4TU3kE2jUc7fqlmnKVBkVsoex9/Nhi7Rirxvn2H/dvxZ2ilbLaUHoKyc0OaLZ2So4mwOoHE2E9kfDpAn4g0wHYbRx493JG5MSDwEIq5q9JSgW3n/r69v1m2aaqqG+1YYaLpULv/d/vv3ffonJ5d/Jm7LiK2bkqofb/8GxER+d2v/x87FnLFBaUiRpDRI0qZnaB9RbuVALD47a2d+xi6FOUgRrZMkHpW8eZxMji9H1QfyvY7DJpatX6ixrBshqqFDGlqaTGF24Wg7WF0bffdj9/j/6TYD6h+RcraIUi297d2DV984XRvJlLA1/TEdkfaXviXx72m70qk3dRsWUSkV72bmAyiU00F2jZNS7OOmbYdk9JV0T0j8ngOAnIYqXYM6eNM6oCwbJLu6Pp6mhCPAIdgvaUBmnGsGK5mxEVBqVroTQXUnzKk0gaYQDeNpVtTmHYLaVZJBsoAXVePOZP1kTS1EhNRXdWbQyqyiJEWXPzLiWytulMTpZZCtLs6F4iIxKLFK7RWx3w7U/GGmjsHG9OlG26+FRGRqLrF/u18n//FvxYRkb97/+2yLUJb/PTdr5dt91Di3lPxxgyiektzV4U04jix3hdoBhj282RtGCJ9zmmkBGnmkFJwAegW42DbQk1zRjR28bypSKuqQQpUPbCjwK7/AEK1zWoiLc4pIoNkHTNTb/1UWS5BZMfSdG9Heouq49RTocoJmn7HB9dOTOzXtFuasxk0FOsjKmzoMHeFNk/s9zCtJlrKOODZTe4RgmMoe6GnlN0DHEIG0mILkdJcpcz3ASmf3EOUSTDRvLf0/5i04jbExv9EeETKhw8fPnz48OHjifH55A/GQSbydctAgOzpJXQC8VqVRkVE9lilHUnZt6qUjGw/rkEA7UMu9YUqdu4+o8p0aeCnlRBhb5xRriyGSOhifhhpVVM7RGom9Cvv3SqtIPkBVWpVAiyvAlOU2o9UVh+CCJyT19UBx23o+FHg3rCT7C+WbavUkRef08rxdz84JGjCyjAjv6IQb+Etqbgr/3Ukvzz12uoZORjd9bOyd5k6RErREhFTry5yfn93K41a5SKoDVfwWBxnO8/9yV1DbQsi0Wr+nhCRAavoDx+JqI6y4he7v1y2jegz5cXXIiLy7EtbmVw/OML0VUyrOhQUBLTSntBpW1K7TgExDb3tb+yAupCifatyGoXbx5pQjcMB/SRhxXiH8MytoXoD7v802fXH4o4x0kqrq9z+Nlz+D9J6vHJtnZIStpaOM2FcizIyQkROWmp/srZO0NfXhGbFGAsdE+Uhf6GVy0NPRHCU39ekmK3ntKZ6bUWkei5TX1Ss7Xp6ELQLRq4gbZLhGlmJfUYRAUudqIfeac9jB2OBizLQF1gpfkb/r2juKkG2n1i9W6UzVuhDpLqcJo89/LTUmwnwKmEQhjb/qExDQr/NcE8mKgAZ0bez0rV/ltv8JyghnykjIEC9EpKumDE/BYX5/w2VQ9aiztCEOVY/TUJuLl0RULDHfHL33g6FYoA//+LPlm3/+3/+v0VEZN/YmOgwx2ZEgH57/w7XSkRp9KcwsT4e6LxbuHaKCSWegKrwvVbf1ZgkEQr1ST0RiRlz5pywxAykM2Y791Eg54Dvh1TE1IcodiLu8wjUqafnpIK4rOwfA7HKc1KlT4A+EaZSAbEbOrvG5uT+roBMNZQ5UomdkNDXbOXOmQHJEfdkpPZvUZRxoue0AE0f6ccZiOKNPoCpAKCBdAhLkqSA8WN61kxApEYqCmnbx0h0nmC8pSZTwSjep8IjUj58+PDhw4cPH08M/yLlw4cPHz58+PDxxPhsqb3j8U52GyMit4qok4ryCGhzICPb/dGRd4+U2xmR0kliUgqPlFBuUP0BBOUychBjQJ81QO6m2VIRynEPQoO2lbDHOjYzUoZzwgS8I7aR3gggeDXNDAjiXJUX2L9BluHgrnUUTllEOE+DbBXGDmL6HkxLn11+s2z74d0/unMD6XwmcnYA+Lpnsj+IpSHBowE0syY28gQ839QG2b+9/j2+R5pJUAyOSTOkRponTR4rS0cg27Oy9X6PdC+p006TGlRSGkeNqYkB/uO7fxARkSK3fpeuHMl1hgZPSppRJfoLG8pqejaaCW7vVFvMjt9WOHfSJZo7pJtIvb8LXap6Auk4JNQdPs6yWhlhO4diMqdxjuO37pwmNoh2JPNuolQZSMZ1S2RXQOXlFikbIlavobr84aNpRv3iK6cjdVMZAXp34dIi3/7++2Xbm5cuPZOepZuQsqJUUYe21YKSgKYkVfGe6b5O2EfbWd/NFKqf7V5rX+A0lpJRIyLWqkacEsVZR24WvV+2j67XMWHfU9VjNhdfJHBIl2xE6oM1m2qYyyZcUYB5SZ0VdkzYRz9NiIA9LIbndgKaUp+osKA6uf6cZtYnooXKQG2CfqwpsIlUt5WIPZO2WIT0YcBq14vOG5HYS9cnxwejAESrHPuzNMokbluIgpnmg/W/ce/mxImOf3HhxnNGzhKDXg9RC/Q302j9b4cCnZxU2UP0jwLp9pTSs32dYrf2/TRz329pTOj8P5CO1gHq6Ww4LymcKnIapyhuyULVOKP0PFTRq8oaWw2EZ0rjlriGrGAdJ3eMnKgF4+jmLk4Bq/I7TXtGaVnmXSKn46EYUVHIhHn3PAXtjv9ATiEdUnYzOXrEeI51NBmNSKVqKnSmcTVpYQOdsM4ZFZnQqxzjRM+9Cj8JM7vHSep+k+X2PJ8Cn9rz4cOHDx8+fPj4o8RnQ6TGYZKqthLqOHBv4XNAPmAjFHZHezO8e3Arkobe0pUgHuRUOo9yyYFWaVHg3v5PuiKnEvJgwmppthWEAkZMLA/h4ccE4MtLt2J8IMXc5NJdDwFXMoE0Ch68RLRaKgu3qhpbQj9yfV0mEi9WDiO9VSsp/ngytfGLtUMEEiLWXT1z56lKsCERTJWczWXA6uc30GolAuqnnnciIgkQqRMRZq/vILFAC+2y1NUJ+3q5f1NVXZ7o+oHcXT0zlGiNVcKP775btk1YQYesxIv+MdNqWuBF9d37v102BRBNLqNX+Iqt9NZQAt+uDRHQkvgoImLt4Fb6Efl63T+4FeluS6XuQF0Y9ZtAZA4SEDypXbXxQlKb1/ZkBXBtzYhWTYvEA62IR7RtTwUIShq/v3Nj8eLCxtDNtetPX//SHAD+8Vd/LyIif/VXVtjw/bcOfVR5CxGREoT2lojlDQjKq5WtiK1kHytN9rrTEn5ChGRZEVPfBcLKKLFy7FU5XMRQqpBxpwzl7CCvKkldRGTAMjxkpBvzSrkxBf4JBPx3P5on3OsvXX/qiCgfgTTcEXIbAJ3ke6zXY9dNpfYYQ4zIKpowMSKFv48nU4CeMSZu7m2eKko3dsuMJBGANseYY3ie6tBfk53Nf6IeelQ8o+M4GmiOBRI9l4YI90d3LunW9heiACVQJepXJo3w/lfO17FJrU2uH1zfjQn9TEPXxwJCOhSBTzPrp3kKBwCS2ElAGi+AUjDaEKnXYEDq8MgIvNjaeT4cnXr36UDEerTj2FHf1RL7mQt6cP2iLgZ2Bl2tPoDsrKFIq53nhNsZkbNHisxCTGNMJVNYEmZB4Ak5C4FEJsiICLlihJACSdhrcdTzJRI5np17chaY1pr2sXYq0cYjKZurTMSM7BD7+sWYd0eS6ZlAYm9Jgb5DW/T0nNLihZR8BTNIJwUxIVIMN38iPCLlw4cPHz58+PDxxPhsiFQQRFKf7C00RU6XqkolhO9aQKWOLRCbkd4qd2tXYjsQH+cA8bVptLz1JFjt6wpuIEJKq6t/e4PNt4oq8UrL/Rv1toIrQqxqEvteVbnjry5spaU5/E45CPTGncTue1o2LyJyB8+tkPYrqXubJyqLBLie+9O7Zduz/kv3PRaTi3XVj9Jk8mGaBwioDcQzaJH75pW+ngaJv2WKJpaUD6/B+aFVggoSMuqlnKAgBs+LbMVXa7ffmPgjz69cW+/31q4n+D/JSPcTPIuZ+kQO3lhCCNv769+IiMjFGvwB5j6g3V9cvl62VZWWHzObBtfAPAOs4G5IfLRcuc/TgkqiUR49wn8vIPQjAvx0as3pXt3SA+r/ipwkGSE3WFWPhPCNQKLY4zGD/IDyXHpCkJRz01Cp+zPwUX74zvhQKXgQLGrX1iorYPdJUZKe0JSyhNcb+kbb2spPeRllwfIjitgRRwM6JhFtUy5PQMKJysNj8csJ16aciogQKeVShOS1GUG4c2IyGVb4H28JEX7mkL2ZOEoPKNPOid8TqMcg6wZCAkTvTcuinjingBBpBYwYTXt4cCi2+uWJiAwQWIyYiIf2qY/GUVIBzgDcr5DGelm6c+lJpiLrgDpFdp9C8HDGyhCxEEhHQNIV6abEIWmeUJQGbZeR0GMAlczD0cbVEZIxx8qeJy0gk4w0bjqgidFsXMII7T/QNXbg3yj3jO1HlcMbECKmaMVMc11zAveIEDGZdN4llAacHxWEFREZIbd5gvxA29t91UTMQFIHijDP/DhDe27oXoeYRxmRVcHYjp5FoyKxZxxaiGTiWZysbK5pwFEOAuJDou06EkTtcKy6JjQJQyEj3qhyGWeWmNFxjONz5mClvCkS6W0gdULgu1Rosziz42/XuMfEZc6BUg8k3NrXniPlw4cPHz58+PDxRwn/IuXDhw8fPnz48PHE+GypvTwNpe05ZQeCJZVGj4Dn1MtHROTh4IjSAaV7lGScEwEwXDmo7lRZuiuCOqnClDF9v4HHXRoaOXhEmiEtufzZQeYpqR1PWtZO8GwK5t9IpPgY0GOkZE4iR/YotQ9DLpd1sHia2rYE6QtO2URIQQ2pwe23e0d8TUIiSosqIOP9mdp1BHQ6U3pMFZOjs0QiIF6CR9uTlu5TqTOkC4QUY9VHbSTIVCKQ3AHF832tQbwus1/a90HKfPHSSNG7zpFHP/xsxQta/k0IuKQJ/Pzo3ql3408//5OIiLwk/8PNxhUgZFRY0KN5OkpPDiiXjWhdkgAqDwnG3+9d6mcd2v5GpIVGQPER4fMJCMAR9Ynj4NTW+4pSW2h3EnGWJD7oh8u2edB+TLIfIEOr/11zRvZ3x//40dLjGbD4oTfMPEbqd0vE+gaSJTGl78PwcTpUFbjNh86+YwroBPHj9FKWldC+Q5UNEGyWhNINWrxQkU+YKo8HscpvkF8c0kKcxdO5pjpaeqiGXxtLkmjZf0xp8RZODSmVpI+z+vnZ90oUiGgqlDLGS8okoPPU1GtHyvr6W1WiFxEpUTzR0/XHSAdnkfXJCGrwKvUhAY9/HJNShinS8SEpy09ILYYF3Tv0tbAjSkHuUvUhSbeMGJMhxkR3S9IIkRKWiRw9uXlyXVr/O+2dZMJEKcge8hikfiEjPh8p3aUOBTHmxHJF/Rbjc7WyY+VIn7GKfiBwxSD6RI5x2pylzLBbSm0O4q53cSeY7L4GGAssoaEpUHag6GCKymnhWKVz6Jx6jFMu3tKamZEoACmI7ylSoQGlu1WJn2xql3HK0g3qhdtR+l5VzoPZ9tfj855kEqRXUjikCWiuK2O9fitsGHDvHo52rBZzcra2H4exKuBT8UBb4xooVdgwbeRxeETKhw8fPnz48OHjifH5EKk8k45WS7rqYgFFXc1f3xiJc0TJfkYrHRU/Y6HHDpIJGfkKRQnenIGSRLTUUzdv9mFanNFjdoTHeY62Skoyh2LwW6u+zZ7JFMRKVAWCQ6p+NYigTOI8wP28pDd9XRFNXNaLF+cgses5QIohJZSsH/GmPQMtoHpZJdTO7LWmlakkvjkpxDMz/AEHb1r9B7qsCZi8C+SMVtPH+gHHcr9Nya9qOLm/08BQygwiiWVq5/ls44oN4ti+99MHh9xU7eMS1ozQjBIo1eHuWxERuWnN12sNRKqjlXYHKYyht/u/3kIsridiM8p6UyKl5/Czi8lPcMDqa+6x0jvzkHPnuVlbqf3p4BDWE60Wo86tjqOIvAZBbN1GJP8wK3Jq90mJ/x0UaU+DIS0XFy+xX7snJyBM642tyJV4HcUsUuj+romovoHv3ulkK8erZ04QsYLHIwsjxpBmYAmTECjuSFITYaRCi48J4BH1cV1FB8KIaKQ7wX9JmBHb2FdsRh/uCFU5Vq7NCkKaTkCsCioAUN+zmgj9+jkjDEqULRY/Q5qncIkTo2Q4zx9/MPmFF89d3y1X1nfG1p3TsxeGuqrAIQuX5jhuIIp+2bHUkyynPiQonhlHku64c/1kCkxqIMxQzn+ysRNnVziGHSSATI0iYfeH6+Wzn1G8EZb2/QpIVyuGfg4Qoh1akokAUbkdrf8VOUQv6Z70g/tto/8SYTkBqvRAHnobzDsDCV2GqfucxR8DnYtpPm8gZ1BGTNQGwg2k5QzpDh+P4RSFKqRmsxRbNIy+ArIeZy5UgP8lCVyrIKr64IksdoqSALnmAqwIRH1G/xVp5vPUQo2YvStVOJaQ8B6du+/se7q/BOhXsaY2Cdy5s3B1ixoHqmuRCITyIKUsERD2mao9FDDre5KdGBhtfhwekfLhw4cPHz58+Hhi+BcpHz58+PDhw4ePJ8ZnS+2FyUqSkrQZQFgMSDtCANWrcraIaVXc3JtfU9U7uDcPSW06UlIepQp0m7INSXdC4N11Dy8/EZG4cZBtT6qzOeDRmPQ5Tgdomkx0niC0Vx2TIjW1hhQfQdEFYO+6I9Vj3B1O98WL3gVrFiE9RNy8oUB7zgZjK7SbQzF5JNhbee8hkV4HtN0cUBoJqT9OrQRIxwY9pxsBmU5E1BxVMZa6XeO2nfbuXHpKhUzQc/nVb3+9bHsNFfmvv/xy2bbbOuJ5ubU0Ros2CzlVCeJjnBmxVvvbGkrcx5OlJ1qk8Y4nI7GfGhQFRNYma6Qj5zVp4SCNMJ3s+NvdM5wHparQtgH0q0ZKD8aTu56hsTbZZG9ERKQiFfv6hFQA9edpAwXqwK4nREorJ08y7QNa0MHpsRHXPxPErWMoYRX5URXTrT+tL925s/9bi/Q1k7c1paaE2pnWdj1SqiHpLikHoDsju7v2iVkzCOMujVnZHunjnMjeIKAqsTpkcr4WYND4jxctNNK7AgVgtbLU8v7gcgs9+bolaLuqsnuyKPq3lEYBGThTFXGqIqhrFGCUVJSzKFHbfPrxnUttv/7iF/a9lbpH2A1YlW7OjFPbX4TjLmrWrKxfurGWFpSyQ3qcVey1QGW+Nb2n4BlSxUTUVv9FCa1PTurZ1rrfbjfmbHD/7W9FROS2tfm/RIHSQ21zdxS5ea8mHbFQ0E8o3R3ieRKz/yL0BTWl3DbMrYAWHGl2haCUtNQnYnyP9bA1GxYMRB9BSp09KVPMz4GKLFH314IdHhOaKotICykDzSNhzTKkxzjdFaqHHZHteyWq0/MkVdcEFBFFpLulRRwNpQI1Vct+rjrtT1RQo9cxkt6aUjA6UnS3FDSe4QmlApGCJVMQaXTuopRxXgRn5+F2jHQvzV3jpEUmTED/w69KHpHy4cOHDx8+fPh4Ynw+r70wljCxVYiWa2eBrVZaEPq2VNY6gtEW0qkf4ac1ElE5RYl5lNhvOzDQQiiX8lt9ECk53BAcXYkM5AO0XbtznkbaL1YVPZX1a5nqROX/EdRRFcwaRnvlb3O30mQ1VT29iTyPejAKA0KOFKWbyVethaJsTKQ8LZ1eY0XYiq2MZ7RdTyTyNlAPI/IrxOo4IljhEmrXbUUl4Vg5U/WrrED8T4hsfgGyqZa3hmKo0py7Y53ufr9s+3DrSvEvdkaYffPK3euLwlYQ1SunRl43do3FWhWjDeHpW6x00MdyZoKiOOBwNPRnwL1Yr58v25rakWETIjHmIDFH1HfXQBEmRg4712ZB4lCSjhCpuYI0ApXVD0AuSypXP47O16smFWF1Yu/YQwoeXuNsiIyWP+u4KkvykMP354GIpViJh6H1kxQr/IlQyrv7W3zPflsACUxJqVrBlAFIWEDWBuqvNdFqVd3kzyQJsG1kTzogmxNti0Il2xKapcTqQN3lHyubp6RiXdUobKFlbQP0a0Vk8wor3KwklAxQQE99chk7rc0xGQjNClzmRJhPgFycSFaigYr88+fWJ++vXdFES15/2dodK2HkUuVUSOJESfMhVvPrnUmNpK/tydQAACAASURBVJDkYLXxFkTlnPzyBpxTNNt8Np4cYhS/Mu/GCQ4UVHezFA2pmjUTlrPctcXx1vxHc6B6l8Ur2y+KgSY6fle7Bo35OYH5rGfvRs2KNOrXSbIOS1dklNQdv6V5skN/nqhdFW2dBpsnAvWTJbXvBMU1A+Q8BiKHj5O7nxEjUngWRrmdp6pzJzEjckBzCJHXqoVcyCcPz8CGJCZOB6jCb9xvJzp+mCiCY4jkufeGixUKH6aDPSf0+Uj1PDLhGTcOdgwdEzOI9R2hxOoNuD+RrIsizbldv47FPKPiEWTCSNjdiOWEMEr3hzEnj0j58OHDhw8fPnw8MfyLlA8fPnz48OHDxxPjs6X25ulcCXYWBxmGBLEqeZSNJzXNdfNAcCsUU+eYUgCR6l2QuW3l4N4QxFYS0V7IqQGdk5o2shnihL97goxV02mmc29A3u1JxbXXNM5ihkr6PLjEiGDHAXhnQmmUETmNmDWb1HCWoOXbvTtWR9t2SEvOo0L2lGI5OWh3lRmxU9N4TW8w+rFy8PzFzlJAei4hqaJ3SO3NrGYNGDkhHSdNt4Szg7OTxNITA1ILL7cGGd8ijTv31CaDEkZt227jzq8sSBcI6rUhmWAHKe4FbkVaEhFSSa+k2aWeyhfFF8u2n2AuHVP/C3FPZkpjaoogIvLwSnWT0McPpE90/+BI7qvO2isDYXigttZ0HBt5qxwbdZ3FBHfsWFvnnNDaNpYyOhzc/q5evLHvo/AjjEgzCQr8L67s3t3eO6Pl7e5i2aak9HXGyt74rFeDXDLIBmTP6uA92ieh1FqE33AKeg50jLHhOIiyCWtFKckcRSRENq8ql57i9EwLtWU2jY2hn1XVTAvAfELEbiXvs2lsD5I5mysPSLcO+CwsqTgAGkjsDqDabqxEvbty4zigOSlL1bSWpdKRUh3tt+0Rad4V5gsikY9K9rc9SFy49Hx1MH2osnAp7bPUqqa0WLEa7TPdmwm2JI7IHpaunxxAnBcxE/Smtn7ajW585In1tc3KEdvb0ZwtEuQPJ0rZzCClx2Jke/1rQkq7I9XxEBQQJqwH6DMdteEA4nVIdAtNI7JSvZLdZ0pjCRwIwKGWIKD0KOYQ4pXLBL3FPLO+G4OMHdLBQqQgs4zMpfEx63LNSCU2J3LZuHN/b1daHEKm9RifqskkYq4krBiu7X+xYWqBu4/zYGNHx8nQcdvpXOz+YWL/EZny+yOrw7trXZMqfZypfiRL22N/VAA0gjYTsn7dxGnLx+ERKR8+fPjw4cOHjyfG55M/kMlgADGV75lKeBXhGYmw3bTuzbWjcmFVew2prFL955goqIiFEjWL7LH3V0RlsAuhjxCJAcuEiVYaIVYnMUktCFRciScoAd6SB6g9t6S6XcMHMCUi4oLmkIhwqIgUrciVRF4WtnK92H7tjknXk2P1vd05ZGKmdeXumUM1Xr7+F8u2FATo9x+s1Pi33/0DDmqrygHeWDMpoCvaF7EqMxCDiRjoKXzsFAgoCRHqgLqoIraIyGl255lQCX+syud0/3VVFZLa7YjuHhLCGWB1XALBahuWB1YjLFInXgij9jXB6qw9cqmta7sgJ6+pRBFRW6UpP77InBL1SKXxR6y6r29JbRynEqWGtCrxO6XrUo/DeSZlbS1aYBVpHWMgdLetrQy1GIPJsYoYXd+a2vTLlw6R+Omdrf5joHkBrdxVUTkk5FABGz0llh/QMnDuV81JfeUIJYA/JiPcCk4lpLbe4TpyQkSV5BrhROaJESQUm5DUgmqSUJMQEk3+kyCU10QKnzFOSvITbZWUTWXiEQjCRyCd25X1dfXVC0aSVcG2M5kCtKPKK4hYdw4JildwNhjtggagaSedazI7vn6voLkmROFDQFIbWngQUvHC2ACxqqx4I7r4BjsxlOL+979x54GJ71DZPHl94xDxI+QlRETaEPIndK/DyLVxltF8nmiWgBBxXD8BgpICbV1h7phpTCr6H525A0DqIGDkFP6Pn1AbDwilV8SYUepxsZSAD2lkfUOfO1FmE9AKLg8Zoe8BSNkBuX1o8QQjVzkQ5ohkQjqorR/JuzXC/lo8d/n6E5xvRONUnRUykslQYn3GaDJ+c6I2VvI4S+cowjyhGKqmMVkDpe7ouVKs4N1JnrCrVLMfNCcDCR+poEazPgnfp0+Q5zk8IuXDhw8fPnz48PHE8C9SPnz48OHDhw8fT4zPltpzsCUThmHyODGM7mDHI2mhdJBbZRLppnSphZjJdosCt+0vUoNCpBhaUh1XxdSECHOBkshJtGaAOnlGBrkZ9I5SglFHwJiqsCtiirETYOeECG69qkPPlsYZlABPub1B1ZZDS8ut1+74f/nmXy3b/ua/+q9FROQK5qUiIrf3Lh1TdY7EnJHJcTu6FMSrC4NiFdI/neycNLV1OJACO8jrPZFIC6SUAmq7CnBsz9pauLYQMG7VGLF9UCXeyY6fIn0SRpyy0r5AaQwcIidS/jWMZFvSm9L0ZZaCnE5pjG5y7VT3pM4M9Xw2iFaV+0yM7DqecN0jaXtFJ3yPNWOU5OzatVzbua3QnANB1qfK9ac8tL6TI803U3omw1iYJ14ruW0R/VZJ1mOviuVU2AE4u6fjV41rw5nSndfI8nW9wfOrrdP0qUgp/gJ6RJyWV+J/j77RksbSopnEqRWkTxqSXU5QMJDQtaoCf0CpQs3G1zXNCYuRsRqvksIx2vNMRw1w/9n3MCb3DzbWNX1zPNo4yZN/lscUkRpzWzASeRwaWKop9+NPdq2pXs+ZZh1UrBMmFsujWNLd5MqgKtIhzXs6JhZSPmt2IaXTUJtkIArnl1ao0sFoOCEj97BEOpry4jMI2mP6ctm2funa7H/7t/+LiIi83f+8fLbvoI81WJ9odJ5gg/LQ3eOOUqBJ5vYbkJFyMEPZnYzpo1Gv27VD09FcM5//K0IpYBJD6pEyYheHaFCiOqWv8RzjIged7xtoYbGLRKL6UKS3lqO/zJTG1UItNvzWYo+QnEKunjuHiKudKeBvS3fvouDv7betI/yn+C1fV415n2ks+uyaUnLPAB2Di32UbD+R47KaBYc8nwfnHbpvqbALx4rJyD4DsbykAiBN33ecl1f9LCoKCUDRiYmon6/IIeET4REpHz58+PDhw4ePJ8bnUzafx4V8LCIygWQ+0TZVOc5zIxsneHPviUS+cMLpTbdp3OokJWVTJV4WeIPvBiMs1pArYBJdDMJ6QGTzBO+ecUCrWnhjrQojVkYgYE7TezpP+P8ATQlopZ9g1dEP/KbvVlAdlTWHKM5lwnYOkunFytCnHc7lcmUoyVJ+j/Lmh72RPjssJ45EjhXISjzck2I5SsJPFZG4gbSFdE6rXD2U7Ny7EMQ+8mnqQMqMRqygGiMxCxYBHZWedljBMym6OjoUKyMSr6ptb1ZXy7aPx2/d9RzNO+9q7ZCTVeHabia/xA6k2JGU7bUWYqL7n69AouQS5kUc2dCEDovoKaRChQxfxKqeCaO7S/QTsf5fgYAstF/t9yEhojKrTxwrK2NFelYUAaV8IBLsAxbg+xOhH7cfXV948dJUpA971z6brbWdErB5TCpRNYxsf4MSO6Ewzh56K4xX3scAD8WcSrh1vyOtNFdaoEAOAHpOTEDX5lH0qSW0TPfHbaiSCCNJISuqVFXkgAAF6LYlNA2/SQkuGoDwZSy7gnvbYH9TYde6ee2kKOqOFPvhl9dT2yVF8ngbEL5zhA0o/ZlSN/oT0LqEnAC0eKDrqFwdSCQXhaSYswNCieYAiBQhIqI+ogn5iW7cmP3ym29EROQ//I//YflsSN38sG8Nud6f3LaU/AJ1nHY0d19AaiQlArqiWKEYEh3FKIABOZu9XhckklDFAQfTZ46ISIN+FFNBk/reTVRYkOn4pz6hWZSmV29KQp/x/ZAyIilkbeLEClAm/Gai+5RE6pfH/p+uP82T3eOicM+M51evl23XN9c4l8cFYAqYBROjam5/p6M9O0rMkw0z+9VJ4gziQ9YhIZkaVeAfdJza8dWfNKYiCkVnGWnVNEVASJMivBF5/PbaFoywzYxiPQ6PSPnw4cOHDx8+fDwx/IuUDx8+fPjw4cPHE+Ozpfaq01HigFVP3TvdQErgJbR4mhOltiKFW4nsC6iyJ/J4A+h7pjRGnqvaqYNC9wdKu4BEHhCENw9K4rTzVr2XkJTNQxAbVyuDtuMIRO3a0of7ysHRqSgRltWZ8QerrYO82BKJW5VqGRzdw1Dy3QfT8Xnz2pEHA9LR+HjnNFgq7K+q7Vrfvf9WRER+Li0VOUI9/Lsfbb8Pe5cWK9cGIyc4+TixlJXexQOlNqolHUZ6N4CAY6SPClbxxfdaThnO7rj1g7XrQ+6uKyJi4xWIrbudEWCTnx1hcmLNHEC6mhYcifQ4fYIwrmmufmCyM4xP6XuRFi9QGjNAakENekVEjrjHIb6/IjPODP21WFERA8YMK1F3ULtOCbIecYye1koD+ukUUAoOBQ8D0j1MWJ9xF3sy1I2Qbh9aItZ2rk1qMl7N1zBDJfJ6A7XnY23p2/XWpaXWSAvd3VvKJkZKicnpHY67Xhlh+HB0pNyIUoAT0mg8Jygpm7MISjZXIq7qNImIBEjfBJR26VTlO+DUHkjBZNp6goF0SfpAM7R1WkoBqo7OTMbUqgul6uVpbJSBDnpfAbWrKpWzOrqahnNaVPvxSAasqhAfp1SAgbZVE+aJ0mMhzrMgHbMZhObm+sOyLVPtK0ptDWi7pLB5ctaigNlSUCqupDUR60tLz3/79rciInLqrE9U6FenyrYdD+76v/ryl8u2EqnvuDQF9v24x/EttSeTS/MHIOUn1DaiKvrUiZRYzmlpm7s5jYi2ppTVDP5CkNk9mUCQb2uYdpPen1JGVitKY2I887ECUR1D0vtDIVPd2Hl++OgM4Z9fmFNDDzP7YaBUNdL2VYfUXmd9IgXJu68i2oYUMI3dBq4J01lRCFJw3E8xZ7ECvKbXe6Tx2obnZE0FUsp6ETKkOQFjNsupoAxzXEBjYsY7QM/PgrMn7uPwiJQPHz58+PDhw8cT47MhUsMwLN5DIiLKCWMe2ojVZBiRrx7etIealFDxm7o1YlsLUhqTLZVQqDIJeWor8+bkVikDrWDjFIqtROKdsaqraEU+As0KuawcKxdeffSzroTc9ydS4p4GSCIQgqYVn7oKERGJQVTP+E0bq9p/+KffLNt+eudKhjMqpy9Wbj+bzQ4HIF+3g1tNzne0qjq5hlXfPhGRRAn4tCJbFTg/QmREfcUGO36IlQMfdyHSg6i527I6L1bas92nqgP6Q75md3cfRUQkL+1YL0DAXJe2+r3auJXm9clQtwHehhMIvhOt4LRyeKRSd+2eXChRA3Vjr79RVYyJsKiIUUoGeEqKrdF2U81wif5LREf1BhTqk+jjHZWER1pWTb5SVX/EeVq/y0DiVLXfiRAxRRo6KqEugFbs90bYjzGOTtRPtpduf8fOVv8xOvQDyWlsgFzUKk1B5OQV7mFLJF5VW+97W+nq9TCJWtGkkRA2/TzPyScQ56Ll5+ceeo8lEVQLgCVBdL+sWK2yD9vnhohqqbuQd90A9EHdBkREptp9noM8PRPrVYtMUiLMHw/3OE8qilFfNzYUxfVEVErOVHyN5gTUOQfpnEvzQYQeaLWuZOuSSNHq5ykRkbhx70ZSwJbEjc+Q5umpcm378wc3h7FcxekEVLOyY7VAH0cqQMpjt9/nK0Nacjw7xtHQ7AiSJHFk93Nq4J25yEBQSgL9qiNETMngHRWAaP/k5q+AmLGKuCJ8EyEi6p3YQ8W/P3M2VESQpDYwdgM6mErGjCSnM+HvnqRDfvqg3pE0dwCJa3v7rbonxHDKSMibT7NEbGGnvq9M4lZ0KiafzhnP6ZAQ2RT+fDHNkzP2o6h22/JYx790AlofEZMp4Qz9k5Dupz7PRyoAaoDS07QjBRUyfSo8IuXDhw8fPnz48PHE8C9SPnz48OHDhw8fT4zPltrbxGuJI4PTVGyaUyGaMukrg4LVmJcVm6sOMCYp5jZI/U2UgktAilNgkZVYQ+yvIxJdDwiaDULnUYntpBgLEuntrSlgX164pp1GUgAP1PBY85iU4gE8280G+yoRm00WIyWHZmS8if21RJT9zfffish5aiMH2fmv/+VfiojI1Xa3fJYkjtB6bAn2ht5Kllhbq9xNQmTbdtBUhJ3TlLrPI8rV5r2qstu2aFFZxvVTenSbuTs1kGZTAl2wsbJrrQFB16QtNYwupbJKjZR8sXbbPjx8v2xrGpfGqGqXHsxSgqyRlhzoXmv6NhFL46xzp7tSrk2zq1e4v7I+sYJSdEAEdEWom9qlwDTFLCISLKnvx4UVTMQcVTOKlfJRDNGQtlWC+7RhuSmkERRaD2kMLeRZUlGeYjeuItKxOTw4va3N1kjBAa7/wLpk6DITpQqPB3e9SugeKD1cQxX8gQoLNjCXHkgzStP3IaXWLC1Hejc4Lqf7NW2nn3WU2leC67mK+fRom5LYe0rZqd5dFHFfd38PYr9N0SdiItuOSD0oAZyN1wV/s8mqat8dSAG8wvdWGxvjo/ZnSu3kpRtja0qLjzCc7lt3j9OQTJ4xZ3MBSKbFFlyA02p/IhKxFqiw4TqKIgJKy7770ZmkvzuhiISdJRpoMVFqJ0WqjGkhX712it1lSsRm0Caalo3pNS9kbTKHUO+HQFJGc22PuZbvvyqajz2lxWclRVMKEM+YgXTxItUqK1g/EX2xdr+dEk5Pw/B+JLeJCer4lDJtoYqeRkysRn/u7Lf3R/fbdWKaUWsQ2Vdr0yWsKuj9RdBxI707CVucp23qe9WRMgpACCrL2fNMX0GI0pIt2nb0fMSLQd2CRG+Hkhwp6PWKdKRwy3pKtyqjoaFxqqfStGwarQR46qcsKvWJ8IiUDx8+fPjw4cPHE+OzIVJ5HApxXhf13JlWqweQLhN637vcvBARkWll3ky/+/H/ExGRurLVvK5OGyq///DB/X2xRan7RG/wjXvHbWkFu5SEZ0SOhPJz31BpJMiQD5m9fScg1I0DkejgKxSD4FzXtjLoQc6OZioNHtSbyPYxK4k7MERAwaG8MGLnixdOsfb6o5WaHw5A7vCWHoxUwqxKwKRYngMR2hIBXNA+GZdrY1XXE/oV4PwSKuuNFaWi61E0ZYTaNavZ9pOWZltHSXD9I9NkQUqvekM/9kCnXobWnrvSoRkpoUlt5xCjBp5gSWil5qoivMrf2OUD9dkWdk75yq36o8yOdagdSvNAKFmAFS5Ld5xA8uywcn14sD6kiEhS2n16fenOj1EdLBZlJLVrLeQoaDUt6M81k7cXhW6gJYy0KImVvNnaGis88ibbLcULtk78+N5JTewuni/b7g9O2iAhEmkFHz291qIwIur9/R3Oya5VSb4tqf0rYpCw/5eW/5N0gRLV93ubJxTsU3I6q5OrEnhI+1Cl5oiLPRRFI0SkBNJzLifhvpdmXGSi441L4oFmh4rW2H47KHpnmfUJ9b/jwpYOc0tX27VmkCdJIr6fINvTGl+dJLTdc1L2DkDAHk6kbI75ZEeyBno9MxPLNRJC0/G94cGQ2woFB3cf3bn/9Pbt8lmKMdb1dF24/7udjV0tgJnF5rOf79wxToNJbJQAkdOIJGaAus5DenaOIiKT3ndCVZTjHJKKfgz0iT3iVA0/JOhs6nGPU0KkQvU/RMFIwkgrENTQ+mmrHnohZ19QlECFSgE8BEfKsAgKGmKakwYU9JQru+/rHWQaIGFQrEjqBQT0riZUFdI5WkQlIlJBpofPU31KZyrUwe5kIO/IHuesj46IfPWKElIzJPXTYUzSlCQAsySkZ0ff6/0kOREgsmlqP2Zf2k+FR6R8+PDhw4cPHz6eGJ8Nkerb7sxdWQ17ePWnpbabtSEtwaxu7YaShKGKKdpqfoW8/TzZ22+N3OhRhThpValu0knGZY7unKZPlFXrW6uIrTBayr1W9QPOk/yCOl2luNVCTmXFY6hCZ+Thh2PQoaSDmFoW27FSlHMzcrUq3XXkvzBX75sbx6G4A0p1QSWdK6BPp8i2zbMKhxJHB6gapZ5lAL8jIb8wLZOduf4X7+1RxB6L7vMGXIkTrZZa9Uaipb6200CrhXwRxGTxN3COaKUzY+nIwqkPg2uLECu9mMrKt2uHtIzEx4s37honEtXc7lz/DIg3NM6O13NgrzfluhCXJIL/4hS4+9lPVNYfKs/EkMsM/SlK7Dw7IEwHEq4N4L+YEcKzLt31hJ21iXpWKpqTEarQtFj1EySitycl/sARUghvvvqTZdse8gBVReXX4OYkG0MO7oASbMHXY2HKmxu334JWxooYbS+Ij4YxU5Y2TzzAk3C9No6ctn8/POZBdYuoaP3os/hTSBeNNfU1436aqncgienOvUNxXjw3lE55jRPtL4bY5Tp3+6gOhqAEs3rjMUtEvT7tWvWMJ0Ldw0hX2tZ3lOvHEgdKtdPziGhOjIH0ZIRcKq9spHuXwc/0LO2gWYeIvQ7d3x8/Gr/rh/fubwUia0Ka5wDisySqqDy0i0vjgynqsCfO4fVHSLzwUw9jNiionVJ3vGBh0z72a+T2nwYt9adnAnbH/m8D2j+i/pRi7opp7tRdq/9lyGgRELaeEFkVMBXyydTnKKNpGYjIY2vjqVXuD3HEihVQbxJJzSF3EOAeVq3drxzPjJEaViV5ktzm+hWeE+qN576IsUP9X2VChjNuoJqcun9jeoYEmAsnep9QeZ6e/XyxbSaUMFPeKj+n1buXeFFx/IcxJ49I+fDhw4cPHz58PDH8i5QPHz58+PDhw8cT47Ol9prTKAGnTBL1t7HvqE/U/nC7bNuuvxIRkZFSdur7VVL5/bp0vy2onP32iPJPYHcpSQ2sNgpjG8S32q5xLIOxexB6TwcjR6qOQjdZanFQPz2WMwCkrV5axOFdfP26htSJY0DmBBlr+oB9nRQqPksPIN2XE1H71UuQpgcH2fYEsRaJu/6XF5ba+fnOeewNHaVAAXeucit1T0COTBNLi2QlUpABpVZwafveUhXqE5avoFgt7HWmyvKk7A6S4Vg9JiIOJAD88d71mYhSa1qJvXlBatMggCr/dQqtr4WA9qOYfLgWry2D1nv0j76x67q+dtB3Uxk8niG1OFMfS1L12oM0wY6KCKBovE6JiImUJntohQGU9VlZuFbFcttYIAUeEVG+R+olRFqaM7GqFM2pLS3Fngj2XqOvVY2l8QqQoU+VSRcsHoOUAhpRvLCkSun4t/eu/P3PLv/Uzhf9PqOxHhXuutjXS9NyLZX6a7qjonuipPETpBY4xaAq68NZGku3PSYbc8pmVAI6zVPTwnxlORGQbWdOQbh/tfx7TTIlfatl6KzO7I5RUGpT1aEHLttGemSgMn1NwWwvbJxuL9zYTlG8ogrfIjbvRCQ1YarPNE8piZhShqJpdqZKIFUTruzc//1/+o8iIvJx/zsREUmIiN1AiuRI9/CrL1z7cHqs69x+b65tPEcoEJooBd9hyEZi6cM00D6m3oSUnoXLAtM9QrR/xs4Gk0pd0LXGmCcpTVRi7GSUvms6TWNhrNOgyNCeM6XxGvTFbcYPFNAiAn7Eu+OXK0utrzUr2Fl7ToFrszSlwifQPBaaAz27P/yMuVasn6jUAU01MmIuHqjv9Op1Sv0kXNqWcB51+YAUT0xzok5xA3uowqFhjjg9F539KyKSp0rfsfm8xtwZj5aC5mfLp8IjUj58+PDhw4cPH0+Mz4ZI1X2/kH9FRNIab6u0IlUiJhM2V4XzSWtopTmixPysXBGrzzmzS0waIEJ4cU1IrGwHsnW5tbfqFG/uM60gjnCaD0Z7g65rh0QFAYm0gWysZEoRkR5Cb4p6RcwvxNs0cV2ljYA0kFhZilVqTmTjAud+IGLveHKrpDWt9NR/KwGaNFEZbodVDZMT4wkE9IaQJoifxbmtaqbBIQftYIhchpVuFPIqFagfCWy2nfttivuUhIzIuTZmEu88uX1MRLasISHQ0yrpulGROiq1BQE4pFLWcuXQqSRjPzXst8L1ULm0YKU1jLaCO8D3q6Uy/Uqd3un+Lx5nEfVTOJZfBO7cHvYkPojS6CEiQUSsDHMq/81SJXbatR7h9XYgSYQNdl2QJEWK64mAJvSEjJTw1esJ6Qm0iGDklR5W370dq8jcb0dGbkDkZ5HCLY5RY6xnRCw38cvHoppCSNtybvS3yqiwTIR6vR0ORkDeKckd18++ig3OqSwMEVWBW/b6U+f6MzQLv71csa+au/6Ofjugn6Y0TnU/+r2WxvUFSPYqFikikoGUzl6PERDmnPqaegJykY/upywN9bp87pDrfOsEGVl8tcf5TnT8BPMPTb8y4dESkHTHgk7R9dd3rtjjcLJtF5fuuP/0Iwp2qFx+xJgYz64fY4z6hPansba+U8AzlbvO8ejmkYr9VEN3jXHi5vAossKGDkhHED7u/z3V2qteKnU/mfAcmWP6Lb4XD/ZbJaqHQEkSknBJRhWVJaFjyFVIReMUSE87MpoKOZ/SUOIkdf0uIpRGxawDwlki3LsigPxFbxkJgSTF7QcjoKeY12K6T4pSMSKnCYOI2jMCmlZmNHcC9WvE9fWeGnYGwtpS5ijK3d8FzZMpxFljEsRVJKqx6VzaE9C3jseOlz/w4cOHDx8+fPj4o4R/kfLhw4cPHz58+HhifD5l87yUbjDI+gHwNaHjC1Q9kAHfu3eOgMgEcFXPDSndJhM8+ehdMUlUKRhpJ1KMTVTbifDpOXJwIqvDTpnb70jpoQHkwLq16zkcHFaY5USADfA3dD8mIkJruoch6x7aNgVBnCNgyTAhaB0KzJutpdvev/vRnRuRkneA6pVsVxPpNEgdZBu0pBmENA+nO1RFmUmMqtXRdOSrhuuJc2u7BKnEkNJ9yaLfhHtCnmMhtJVSgsKVWJmTErFqRlj1vAAAIABJREFUyxwotdZC+fh9S9pipVPF320sVRGlqkDtricl1eXVhfOf+uG73y7b0tTB3k1rqcUDNJM6SpWqr9cmMmJ7iX03g6XAglQ1kNz3h570mUDADinr2EOrZe4pZQqvsfWOUnZr96NTZ0UR94OD9IPB+kmMdFeAdA8rdodIfY9U2KByLmVmKbihc8fa7CwF0UNHLaeUgaZU2IFA01jrnUstnfaWRtXhyX6RquM0sWL4rBp0RDZWUjQRwFXviNN9qim1+PXRBKQpxZb8OqtPHL8ftA9zrv6xZtO8pBFsnMQYC0yeV3L73Y3TPVrRZw28y7ifztB2Czi1B+Ix699o1pZTkEWpvmrWJwLsO0K/2u8tFdRhPjkjB2OOjUmzTNB35pRU0dU7sKX5BM34d//0j8s2TZtu1i599P72Rzs+vBtfvaRiF7Vrs6PLCWMyTYiAjzmpJa06Td+0B3J0KGJ85u5XnFFxAtLoASn7DygKmokq0uEe9uR/GYAoPXGxAVJGHVFV1GtPPefC2J4hZeLuVx+wFpibYxMS96v2quxv80SMwquQxxPmzo68+9YoHmjXNsftUIwVo09ckrbjBqnHHfX/m2vXT8uVzbU5vDhD0upTtgP7hKqP6t3RzmmAA4LEULZvaQ6BK0a2IloKuicjRWOn6X6iCrTuGw2zN054FpJWJesGfio8IuXDhw8fPnz48PHE+GyI1LPLS/l4oDdDlJMP7MwM1ClgZWV1zqYXxBCr6YYUix/wVsvu621z7vQ+kIP4gLfp26O9/WcoP08TdnoHKZpkFeYj3oQHKyHuUZ7PjuAxCKAT1KyJ17uUlSYG4Cx25hMpdmdYLWYJqbOCqF3GtqpsLt0b+z25b1cfnGfV1c4hUxmtlu8rh1zMo+33+TOH4OiqVURkB6/DF8+/WLZ1b93K4e21rbSvP7j9HEsrP35euuNOubXJGKuvl7vWjBqlAOrVUftX6mpOjNEEq7M8sRXZAJJlH1jb7UEeZ++2Ev3t+YW7rlX5yq61cKTbL//13yzb/v73/05ERB4Ov1q2NRWUdYlsGgIJiGnlmqIkfJrtPGtFndCh1+SNpyTmmkq9Z3H7aEgnRFGUuLB2yoB2TlQSrUrlHZWzxyFWX1gaxlTE0AI5YZRKh1PLBQhARNsTe126excySRPLxLKg/QH1XcFNvqL+qs71MemEnIBI9ESiBf93QWZFrE2U9O22Qb2dUBKVTDC5BOsvigjPtILVvwNCxEMg5hPdk7JUWQO+fKgoc1X3QqgnAiy2hfhi21BpPqQ4avKaC8SNey0EEREJgcRxm6iMRUeSDKoUndB9j4Ec1UBJBqr91sKabGvq7Ev/IFeKSQtF6Pq1hH4mZu++dmhXSwT0n26+xY7Rr0lZXbMJlzsjxyt5fv9gsEJTq0wDFS8AsWsHcgDAOJ0GQpNalUSBN2Fq56vNmVLBRqN2bXRfY/SJjp4xsWipPymQq00jSYLoL3JAbfOZryOKfQrbR4xjzDSvTbXbcSd2rUoUr48ktdC7e1xX1v8eQveb119cLttmOC5cothhnRNagwGYhXafXl25uXO1fbFsS1BIEhLEXkMy5f7WUM8jigsuM1KqR/98e+f6/ZxaY6/WWmxBKHGHAgAqYpBB/XypUGwPpXTKBKwxx+ZUZDF8yjOSwiNSPnz48OHDhw8fTwz/IuXDhw8fPnz48PHE+GypvSxaSZhSiqOGeWHIZG8HMc6Ej4e5kmMtBRKoBgzBwyeQgUOh1Aag+hA6TouCrIjcAO4OCOLNQTbNCoNH1dx1IGK7GiMztBqqufJEsKxqoCgRjvRcEkDMRcHpThyrI3g4cdfQk7ZRqirjdE6vX3wpIiLVyVIwJ+g8vX37g4iI7HYG3TaDg0zz1EiEV6NL3339xTfLtgKaIZcbg/Zvi4/uWmdKmUAd9sPB2q5LXZpvc0FaXRt33XWtxsPLRxKBZD8ZiiydEuAp3VLCXDWhex2ifWbSoFH1/LalVAmud3/vtuWJtfXXLxws/frqm2XbF2/+hYiI/M//7r9bth0O/9ldQ0WkbKR+m9TOcxWp2jgR9ZEXGJHi2pLuzxaGu5wy6CrXnl1t8HiKlMWGFIs1o9cTAbmGMXfP6XOkYBJNKTZETkVKIaB+ejy4/rTdkNo7xknVPk73sQZajsKDkcbzBsT/Elo8OaXMJ6SCBtqvmrweDqyF4/oTm4ZrSomJ6iUMmSfSpRpAPM5x/e9uLRUdYCcdGxmLGmkT3QBpxoII+KJFIUTsHpEq25JW1hHk+oqU+rcbd569FgBwB1BiNxPbcYzxLN2Nj+iXmmdMWKkexG+ei2akvtSEVvXnRERm1UxrrK3XO+gs0X5lBY4C6SNpV2ipKOU//dPfiojID+9/vWy7OzqagWnb2X5ffQVaQk4aeCgUeP/B7l3duf7HYt+CoiFWG9cmi8hIuUPqMUYhSExppDR2fSGh58+imE0UFE3zJ0QtKSAuldN9srSxHSMAeX1pT1KxH6HFlFB2NgKlhZgiUiJVnrBBPOaChu7d6eA+r0+UbgeVIogtzX4JOopErm2Gzjgom9jd/1fPjO4xD2j/Nc31hbvGnHTZLmb399WlFeX8/MFpi33//Xu7bjxjnz+DGTiNvwTzykTPyeboxtXxgdJ9SPNrYZGISH9yn18RpUI1Dc+V8skk+hPhESkfPnz48OHDh48nxmdDpGSOJY2oXBqITBDYm98EpfA5tBXMgFV1mhOJUkttGyI74q2zJWXbCArRXat+YbYy2B9Q1nu0t9B84/ZBVlciWIg3Dfv6YJWa8BssPLEIkdJFn5LcQ/KQ0srtvOQSaqz+iESnKr/p2q61bt0bfBFv6LcgNhKhHDxdGbFKvLm+WT5T2YWKEJFv3rjfhpOtIL589Y07D0I6SijrRlRqXYBQ/O47W80fQVj8BS2d3qQOTVOOe9VZyWsIxeZ1aOhXilVff7Ky/hFk5KKw/lRhlR4S2TIR9XoiUnrvEBEldP704/fLZy+e/1JERL7++s+XbZvIdYb/5t/8t8u2unXn8rsffr9s64CIHicqIUYZdZrYeUZAWw4VVJxJnXyH/pSQ6nKPAghVWBcRmVHCG1Cpt5LtOyrASNH/Yypdn4Ec1VjxxezhiA57eLB7sgPZNCdvsAFIcBnxStv9vSHkakJBRUwSFyXQjrFxiGgRdvR99299NMXkAsTjoTYCsBZ0DCQdkuK62H8vw6qzJ/K0qoersjkjOHUNsv2ZrAGOOfK8ghUsoTrRrNvsnNTX7vrjWzsneGH2jDqjaCTCvJawKSdwh5mlNjB2xo7U1rHqD4kArrIHq4z6CVDas7ZTJEyLPQi5z8h/bTmWImIhkah1QqO+NsB3MSAC+AnI6oe7D3aFWP3P6MNvXtoEnEJOJqBim7sPbr8391Qu37kxsyVJmAiFHyPhBzMQoyQiVwoUvgyN6+t9ZmM4VoSHnlN6j6MzRNC1xeXWkI4JhO6IGPh6jQH9VntbCAI6y+QEQN0jKkCa0Yfzgsc1xjpd6wMQc352yd61E3vXdijQ2RE6HMXunnV4dlQzIf2x2/ZxsvbPM9fup4OhWlEFqQ96dqsDQpbZM+bli1+IiEhZGEr1/dvvRETkw63rJ9uC0HfIKdzdULELUhv93vqkyhilgd0TAZ98Qw4oBdwWYpI4Gkmy4VPhESkfPnz48OHDh48nhn+R8uHDhw8fPnz4eGJ8ttRe05ykY2YxUnEJsQMnVaCdDVoPAMEyZJlB7TUJDbJWRdlpJrgbh4s0fUCGsiqj3JDGiZLT2aBzVmNcItEu+ijUnEGiujSkI4QUXYpUQUumiLMqqpPu0QxYPs0MYlSDzDm0lFnduhRdEphmR9+46y8Ixl/DmLQbHCmz3ts+phGGskTi+3jzTkREnm1NWykCLDqQjo8qVe+2pPcCrY79DaVRHkBipaKACOm+DPfupiVi5a07v+ILa+sSqZ2Hg5HtW5BS58bOKU/ctaqhq4hInoOoXF0v25R3rLozqn4tIvK3//B/ueNTyuwXX30jIudmpC+e/am71tpSpR9/dmmhjr44AA5PSCU3S5CORRqpJz2hA5R9O0pBm2ev9YkQ6ZOO9Y6WdAwlq6D3Ms52jBZqyAN+m/GF1VCY3hiMroTqkPqJGm4T/3VRNE5jSm0s6TNS4EaaY4SOXE6G1iNSgO1AqVicXkNiTEEEsjmde31Os3bnXkFZm7TKOh3juAZ2TOiXtB/NSar7dOZGCyNZ+m0BUnzfWbqhwz0eKbXYIKVyubM0hqpyrzeuDzeUHlFSOPfTCWNxpjRyh5RxSGnJHGm5iQynN+AtsHCzNk+nRrE1aXFhTsoy2++IH0dErA8wt49kWhyhz16//7hsi6HKXoaWvosGRzLebEDOJheDGCTvE431I/rpQEUcapbNKVBVFJ+pb8RqpM5uC0jzqN4QpzbDhWbBDYZCJVLWH5CqiyllqIbc9DWJ8T1W29ZsrGb7qFstrhAtpQIvMNbokSTpYiRO4xT/jrX15x79frWm679w/WS9oZTyfE6LCclIuYJ+1DxREQX0m+72RsGYMcYvr4yC8uqVO+nLS3LAQLp/ldv3vv7C0SueXTm3iXkkZX88u55TrceXWxT2fGXbCijvR2I3QNP9GanSazHGRH1iGAf5H/77fyv/pfCIlA8fPnz48OHDxxPjsyFSp+pBevKyOQHVCCNbmaiH3bFq6Jfu71VJJNaFtE1oBlaTCb0rDlj9Ktk2JKRJlFg32xt8DaJqS6ufOnVv1QmrPSsBMLdX4qZWQjutsEEUXUMVl1XEFbmaeyLxgsTKMhEq3dBTCbcibLcP5kkVTyidJ0+8onTnFx8eH79GGSiT3X/48ScREXnx/Otl282DQ124JP724AiAGZV/pyBIPrsylOqhVWKnfS/EymqD1UpC9+RY6arO9lHmrvy5TQwlqUC2Hycq6wZKwHIOSsYfqXa4hspuV7k2ZCHunz84kvP/+n/+T8u2P/ulQ5/WJXmIoQDgDSQnREQOB3cvkpFJrCAK08pxjetpVu6ziBBJhQYYfRqBxJQl9Wv0nY6/p6gHkaIDeBbGLDeN5W6MtgupYKBcu1VnSOCLqoLv7w3VW0PCgNWpc/h1sSdc0z7g+FRkAXRAzzwghe0RZdqblW37+aM77o7KlUf1KyP5kQoq60w2viflaw2VTBhRYt4SIq1r+IEI+Ipgsdp7gHEdUpl6qD6ddD0zytrvb41YrertO/K66zHvRdiWlbb6H4HOJYQ0qU8giZjL6egI2Ow1mKqzApGIG8ytu0uTQokKqKfDL5THuqIFCZHYI4znmY1SIRkQEXLWAqX49U/fLdu+fed8LNvR+tOzF+66Q5DDw4lQ7ZM733uSpFjQHyIxRyhUykgBPMF1zCRxM0GmIi2oUCdUtXegigOhv1AWZ//VbA3CNhUbBYPrn2FAzw6g6CN5NxbwsEvOED7IGeAec79KcJ5FYfNaCSmINT1/EiDdDT0n9nuHdPbP2afUnXua0TyBrBBZPEoMhDVA9iUm9GmVumd2nlO7Yv79+iV7x+KYJNQQYsyGo83xF1CtX5HNR9uo7A+eq1TEpahiS5IwAqkJVvYvkJ3ISH4h1qKkkDElzEkMBfKc+YnwiJQPHz58+PDhw8cTw79I+fDhw4cPHz58PDE+W2qvHTuZhYw6ZwcjP9yToS1gv56UWAfo4syku6KaLgERUDWjMRIsrzCmkg5DIl2mqtnBWlBKcqeUQQMtjiC181T4kN9KVQGcZalTpCCjwv17QanIg+KepLp6Dy2qrifIGAgjI5GqwDx2RnZO1UgzMAh4UQpGWiJJieDXqRI8a4e4f3/3wz8u2zZIaYVk/HqqbrE/S4vEoYPnS843rHCedI0HaKvs8NmW8kiHHkTE9Ztl24tXTj13IAJufXLX3dRG7J1AKCzzi2WbavWkpLcVRO43AeD7jooDchhzPpCO0f/xH3/nzuOMMOnSIjGZXG4voUHzYCkLTQGGpE8yIS2xLd11dYOp+UbQzCopY9Kg6bj/H5AWnYioHWUgdhO03yGlVpN6+aipDaQCRiLnqqNARJphqo/FkPndnSOU7iiNliHNsN9bOi2DBk9A55mCyB9D44rH8Lp039/Xpk8TQauqqUzZvMc01lEKfsAE0PaWWjseXf8sckoZ9CC551Axp1SUEs/DiOcVJdvathiaRs8u7Ppz1S/jtBRSdhdELB9ad059a2MnhaL/iLkuJA0bNR6OiILQglges/EttLVOD9ZOMdo2jS2NV5aYE4mAr3pUeqyaNLtipH4jSs9PILmHifV/5ULPRzv+x/eub3/300/Ltu/eOu21MLV7HKdagODOo6qtrY9wIIgotZshtRNQYUlSunN/+cwKcNbQKiJet+SFO+fNpY1nLYqYkZ6aqLDgcuu+p9p5IiIZ5pOM7pMqn1eVpSAf9m4uqKk/p7gO7pMVTMq12Cmj9Liqgq/Xdvw8VX04KnZSRXV6/nQoGmhbeu6O7t5FRJ8oQDwvSuIgYD8DqCchjdOlAIHPU2keXJMhquNFautKX6DUWYa5oCBz9TUuTSk7XJSj4yO/sDbMoXsV8BuO6q0R3UGvg1P1OhQCKiiIkj+MOXlEyocPHz58+PDh44nx2RCpSSZJSB1ZVzpta0S4hwf3d1fbqi7QN2wqIVYCJi00RLA64zfSCZer5ZIBlbUmWpNKaIF6YnGpd4i36YiUXRO8EQ+0+pzBKF4RiVFLhkso0KaE/qTwhos6lgtw13XkctXOrVYi8nCaA0UV7K26qRxKM4WkFA+0Qd++1xsmTOM1nN7WcxA1Z0IQfvPjr7CNVrAD5BcyWs2D2KnkTBFbYTAS2ffufh7VXiq1VcAlVjXPrwyRen3pkJubwry5IKwrBa0LAOZJOtqqSrvWamvXPQ9uxZjBY6+qaAkF9GO7spXWXe3u048//HbZFsauJPdia15Tl6X7zV1FKsq47raxkuD0EqW2o1thZqUhaGHoVq4zEdYTIB0j9bUtZB3qxla/DciZIyOX6P+no11ji/6cF+58L4jYrB5vTJhuQPINSEJBuciXl6ZA/+OP3+Iz66cXWPUPhJIlQIljyCTkBam4A3WLuYgDl70/GkpSA7FuKuvrUD+RKOUxgQ5AJNK6Q5sB4ZnouhSJYK/PT8UFiNpahi4iMnWu7e7vDZEpIAWQkbJ9dUCZNqGOMVbCqvCdr20OiTBndhU5AASKFtj1hxgL/Wgo7V4cmlMUdp7qWVkSAff+6Bq5g6xBTIrlWqgTsdIz0ISACoBmkIGbB0NYfwIixb/9BdwDWrF2UiBApWZOkzlbbF5iDiNEVO/PTFUcKyhmX+wMJdRnR0kOCOuN+96arl9RUZXJiAmtyIFqsdp9hvG3JgJ4DBSXnQWur10/2RNKt0KfyQh90d6myFSS2rWqU0DIhSW4TzMjKOj3EWMlOJVTa31C5REyQhNL7aeklB7ASWHAc5eV0HWccK2BSggouioiEsChgewXF4kRlgSZ1DuQMkYxCPdZuX10rcEiyfEYuZ1pH+qX19I8qWAjz3GJ7ocV6P/wFOARKR8+fPjw4cOHj6eGf5Hy4cOHDx8+fPh4Yny+1N4wyYpUbwdRIq59px9AGCOT0wGE0vFMM+axCbFC9Ky3kqqmCGD8nnRv1LS2IHh6u3InMxMUPTdID4wGbfbQnhkD0rECZF5sXtrxAd/mgMcbSmNmgJOz2NIez6BPcrg1yF5E04ikWAsdqZ5VbJHTGWeDcRUqLwFP5yvWvYHJqTDZ2p3vn/7JXy/bVEfkd28ttdYgy5CTsnCk7c9kexAqZyLWKme2gpFzvrHvX2xVM8VSawMU2/uKdE86hbZt2+WVI/Syts2udND6QG2iBPEI9zOkdGeD/VWNEdtzEFrH3qDwm48utZlHrM7rrqMg0+gBxPostvRRB22lWVRPxlJ7XQ8SMaWbE0Ds82h9ooQS825txNqba3eNH452rRv0nYkI/QmU6hXaj2gA6sjpx8d6KgmNie3GpUrub41Yrlo4q5WNpwBjLCe18xRpESV0JyReE0HjK6D08Auk0Xoa/wcUGXQ9KbYjt8tpkQEE1cPhdtkWqrlxj7HI+Yl/luLhj7UQQUSkQNHG8USE6VhTdjQnYEwweT/Sog2aT9RcOFTdO05jgKuQ59auDcjL00B9onT3s++ZggBzYRp/qpUzdDYXlejjAXIwdPdlQlo2pH4dIC02kQNFiN4zUVosBAH4amt9PAm+ERGRrqf0Hcb9Cmnu+mjn1mjhEVELDujjrGWv5G1Oy6kGWJpa++fQu0rovquRdJzov9Yn9Vuc7k1BLE85PYfPQ6KAXO7cdW1Y7R3PgozI8z0KHlaYf7m/KAF+pPlfDY8TIpsnqpVIRRE9KBplaKniLm5wfOunqscVky7gspsGf1ABVIK+EHJ+emkf0pZC8czQcgGGu59MlFc1fm5j/VzbibXNdLzw0B0XvSlrp2kp0CD6Rnh+biI2TmOSoI95558Ij0j58OHDhw8fPnw8MT4fItUPMtGqMgUReyZUJVLVX3qDr2e3Sm9YsRmox0iy1NP8uKxRdHUID53NpamoZ3gLzkgxWktI+ZzGDjIJxJgbgQipb5mIyIzS3aMQAVVLy1XCgeG3Qd+CjQi3Qt37+IGYbthFQqufJIJPXkteWw3OnT3B0BSdmg6GtjLIcij2Jnas7YVbEf7Lv/g3yzZVYt7T6vvbO0ee7FtS5wVBNSeZhI2uogkluL5xvlsqzcCq36WgDY8m63ACsf7th3fLtv7gvheQirESCtdXdo+1nHpkj0eQJlOsqp5dkecZFIg/3tP3gRIFhOYN2MepMuRqs4ayd2r3f9AiBxp1TePaLo5BgB3t+FfbPxERkZvDr5Zt0QyyK6101UOKFePvQ7fCTwMqCcfnFxd2Tu0JRGGgvmdEcKzIzrzZ1q49545QUqwcb+/snmxA4r26sFL7unV9Jjlb6bo2SRIlnZNfmsov0OpTUdLN2hCZI/r9w8HGTg/0gcvPUyAMPRWZqBegInEsNaD805l90LAyzYkAr+T12xsjVqs/YUx9vYGyd89zFzrDHNLKGcv/CfeYybEF9sfjP8K964lsPuCeXV5ZAYAW8rCf6Rpee+xTp+XxqrCRxey5hnFKKFkI/8upY6QZaBa5DWxRsl9TQc0EGYFnl1fLthcvHIp/sXPb9jeGIGpfGwl/OoKUzXNdAISBi5e0L4xEAD/cuz55T9IxK5yn3sOyPCtjEhFDYUSsiEDHoYjIvcp+BNx3ocBN7gU63lg9P9YsyiL3b8ftgbpWlSF4Uagq3uTsMD6WblACfJqSe8EEJJoKvwKMk4RkP3rsL0RfUxkSEUPuztAvzLEt3WvRAimCb7Jl7qJJUZUbmOGt8gsYOympveu1jmd+hf+sDYUI6zR0F99Fuk863ZDCg0yebO7Dhw8fPnz48PHHCf8i5cOHDx8+fPjw8cT4fKm9rpeRVKRnQIYTKSuvgcF1BE+uoNXBcHewpPEMfysA2WcpE6qhQQLTToYH9agtGUoO0BRqSe14VlVoOvdRCeKk7RSAovnQmyp2C+i7UoIhQ+ZIGQmRndvxHudrKbPqCFV2IluukI5gZd19AM0MVpGd9HpUM8cOr2m+mExrL65cau/LV79cts1IH1xtLWXw29EpnyucLyIyq+EmFQqMgNt7gtbr2v09LIbGBgUXF+7vmztTQt43zvD0vrM00jw7+L4YTR9GAJknn9BWCkmldh7cPXnxzPWrTWZEzDBy+31/Y+e0gsTuOiR1bJhlDhORrSfcY0oB5Gq+21k7qeHw6eR+W+SUioXG0nbzlV0DvscjN5g1jWvH0tQzK2bHgNGL3H6ciRY5oABBLBWoqYB1ScbDSOkyr/TjjUuLrFbW/praCyg9EOBYMfV7TeUpKfiM643fplSwMCH1zPo0JdJsZWmprQp6VzxPqFbMOD5OGRTQz0o4ZafnQQNFTy+n9NgEojRnIjSNVJAuVoa5iwnws2paEc1hxr1TEnHbWRonAbUgiq2tNQWR0bmX0IpiHa83L5ze2WpnabQAOncB17PohWC88PyjekdclDBpuoeKPSYIecWfImDTnLQCaT8nbSulUhyRHuuJiK8k+i0pgatWFKcblXhdN5baOxxcGl31mUREWnzO27QTKlGZ9QE1jcYkdiW2pzTW0/hcd0nEUl+cWtSm7okqogUC2l7T/PizmIqolL7CxVPBFJ19JmJ6SwXltpRQPZ0VVCCNRs/dRaNMVb9pAoj0ukKa10B34AKwONAxTmk0/JbbTmMcWW/Q7U/T8nytSqzn/erYCZnao9qGn2gTLigJP/G90JPNffjw4cOHDx8+/jjx2RCppp4kX7GvHsiupDqc4o2wY3nmxdeHyorlsQJtshDm7KczJBampayXVjBYYTW1bXu4cauUe1JRVqSrIPQpUvJeRmrfeIOvJ/vtae/KdNUvaUVEZF1gTETYi1CGmq+oXLQGYZmUbaNllUhv2rqaFG4AqCJjxTdxXTN84AJaaT67dCvYNSEN93u3gptolVaqAjqtNHstNaXDx/Dpq6hNmgw+XYNrk6E39OO4d/u73xrSc2xcGw4jeYiBdzyQKnWewjuOtnWT+00w2TEOkB9IQnduGV3/EIHYmBGqougIr8iA5szEbByAvnVEgEzweU8IR9+qJ51rk+c7WhkOiqBa+8dY9c8DoZmtO6eOrjULHcn75frVsm0LZKkkNG2CenEOUrqWcru/3c3bP3xcthUYUPcHa/+r589xLXZKumJuOjsnRSezjI4Pomgn6uFHq1XRMmjbh/6dnKlNK2HVpB7U54ClU9pWVZTtnmyAeumY3KyoNFyJsoQ0qaPARIUlKmOyIv81vf6YJyAQZZnQHwNFjogAnChiBiJ6QIUF1cFdY0oFA9GyIrdDKRJQkExCDESs2FoBxvwpYq3eSKAprBif4V7PvNAHqjtKlSLqAAAgAElEQVRTFcXYuHPeUz8ZR1WKt9+WpWtvLvG/v3djcilXP2v/x2v/AOOqKMnrcueucUv+j6rePnIBDk7m4cHmGPUWVESCMx16Loxgffzosg4sYaCoxkRjfUSfYeRMJTmYqK1+sto3mHSt13AGkASPj6XoDCM9hcopfOJYA3nXqQQJt7Qq5Suhm6+hgdfiHBGqunC4yYED/7aEEi4oHZHSA3mM/igqF8R6T+jsgFwFdF2d9uGePDE/IQmhf7JPoN67YX6czfkvhUekfPjw4cOHDx8+nhifDZHqZDzL/Qa6CqO3QF2kTGIrMs2b0sJ12cZcKhVsY1+naRHpQrkkcSVaCPINZPnUPeB7NZUGwwsuXpNIGvYTEMKjPlXzQCWh6n49ogw3I6FFrP6pqlW2L9wbdEmlqfMapfa0+NYVdkrih2nu+E19bb5u2sYqCMrt3zbK6bFjvbr6Uv5/9t6s15bsrBL9YkWsvtvt2ft0mSczT7ZON2kKU6qLRFkiLV3pykKyZF2QkCX4AwgJjPzkN9sPCOGryxtClniBJ+AFZHElQEKUTZVNYZw2dqYz8/TN7lffxn2YY8Q3Vq7tdLGr8MHU/F7OPrHWimbGnDNijjG+8ZmZpdJNjvphf8Opa79aSPV//Pig2JblME4TM03qYeqymt5KAnKSz7BaWPjKZJaE1Rd1VGZmk1FIhU6lJt+CKI2s3ItagCv+iuEGjcUmYj4N7X7rQUBdFqKHoyVHRVa6WaGNEU0HbvwKHz9nDq/bGSRLaJQETe1shr83q1jhDqX+5Dj03frSEZw60pVnZbUpoG7O+1p3i+NJNYIwUxSYsDcY49xw3VLxfQSnVXE/sDPoVir1dY1Mkqn2IezntCf9BFoS1QhRazEFqqPoZzFOJTWcVgQK9FTRrxqSfp4VprdaOy+MuzwXbSZ1gzi+6ia5+k4E6XWgVVbkWGFv7jjSk8L+o9dzpIOWFWVBn4gSVMp+j4miVrDOXZrWhgz7mMoKvpZReyJaJqAjFbmfFeiQFoI+0HQxL61rZIjSq4CKZ76sab+Cpmbg3yM6WxhomutQKmK6ShsJNU6cAjlk38gE/R9D86YIEpGYutTLI9JUFePUOQ1LpYYa0dFOR+oZYhxTX6UI2hKo4mjkqEq/P8A+HP1i3TdFk4jOlGX883uKeKTpqploSY0h0dd1DFHLOF+x1Qj/ls7RIy3ke0Ogb4r6EdlJZD7h+RHBmco8SYR1kYqZM9iWspqZUkMlliwpjpFIO7F/qiVEjj5WJ0rnp1s8/4trkfNVk1LaFCn6xnuyYgiKi1Qz24navZwTEZGKESNGjBgxYsS4YMQXqRgxYsSIESNGjAvGE6P26puLFYEja8NVxcWcoseFOMGewh24Ji6urKc3GjtkN4DYetYXwRjr+QEqzioO3VGAVxMocgYIfjwWB3Zwimkq9fdwfovlqjzPzAoX8xCo04aPBlIbiwK7qoguK7AiaLfEHRfXPa4IZI6f1GsOT48nYePRgTv2lkoU4DI1Wa5hAcGqiPhKAFB74th9926wIjg+c/sBA/S8EAH6CLW7pkLV0gF3q+p0F2HmEe51PpE6cKDRFrmnsLPG2zJxGpP3VQWgw3ngPjOhanI426eSTr9RDtQirQEaFYfnm6AKykIPLIsUb3HHhqCznCllRQGwiB0BaWcl398AafrLCt2ZfR+VBSw8Ft4nWKZusFT7D4htJSW8gXGUiXieda1GE7GEMPxN+xExcc5xnqIXL1K3E6UxaT+ingj4fCx1tTa77nLOIKVDeH4p6eK0q5jPnUZhu5YE3E9LrGunNinhfo5GTgHRdkMdoAuxLRIwToQyoqA1EyqGniGNmt/Xdjv0xbMzHyctuGOLrtWyfD3VeoZ7Us+EWmKtsTnrBXp/yUCFLaT/zWEPsCFCeR5hNJZab6jJWCqr2B9jXEThE1DpGfZSkWs1Uu9NHye06Vge3Cs23X8QKN1TocDodr2Q65+gLypVw6QVUloz4ZZJqc1lXk0wZ+ZCWT14EM5lxWoCx1W6bzjgWPBrpGv4GYT9Sg+RiqyKhQDpxl7P9Rb9PsTe0nd4H9WSoLD/0GOAbqTbvwq7OV9m6ToVVcqVbkYFBvMg3bVKWbHag1jSgNKsyXzi42SOc/IgpUbLAzOzei383e16XcUW5qRU2rrfD/IBdWqn5ESrB9TQPkxO0TacYO7QcZUWiQJCy2O/A6nKQamCCtA5n6vFw/tLzSMiFSNGjBgxYsSIceF4YohUeWNpiQp7IU6el2VVBaPL7qa/GR4cYYUjKdENvDnmYtzGRaym6ZdY9RuIVLPlqwUaoqWiYq3WwrZW4iuYEk39lop0QdhW9eZs4s++lBriMRIcY7oitofoVVKjz2A1kC79zXxWwWqhIWJ31JCrSVp7HcaFo4GvCCtMT8Xbfa5p2KzXVPJjPToJqFNJzP8ePwyI1FhSWIv1SSp2FkA6DnpeJ2sbYsyK7C/D6ms4CCviNPHjb0CIma1UP4f5ZuorHaZVV6u+SqbYsVFx9IviTbUzSIFsNZthf01JF+fKeTqTNgRyUxNhM5GOmbR1uxaOn4hQtoFzSuX41PaPp7DrEPPDMVbfJb1+oj9iyJfPWQfL9zsZBaRjVpKVe0LjTjXTg6AVu9O2LqwbZGWWVUL7NHS1ChNbFdv2escr5xuOT4RRxN5YYVP/OxW0jKjTSr1IohVqlofVpDSJzSAezwRhnU9pdOnfS3AMJqVUa5IGTYGt3EOa3o6GgnTBkqMsFeQTzE/5TOr/cV27lHuH05sJ6sZ+YhXWH/R5imbCuo8Shd0iQN9q7+L7fj3zIWod7rqZLk+5oYaYU6KjRCZ8TCQCzhXb0iCyn5W9TY774bfv3L/t+8Xlt9o+x1fGmItW0vlx34u6eoI+AmEuCdJcR91FdSkYjcM1TAciyifCIW03gwdMIpgCBeDtPOz3PPPJmqD/NfQZis7NzJZLoonrps8zNXhmToim2lMoXyQneb+idUAqVhNEsxTB4XnSmDacE+wnVpTlfO44wzEBKqymlymOUdS/lME2wlgbjRyRWxC5lUSdxRxjR0xyHz9+ZGZmxyeO5nIMbmz4HF8YazMBZUXEH/5Vk16iyFVhXSbTcNyZXGtaMEwyntCRtE6m/n1eREQqRowYMWLEiBHjghFfpGLEiBEjRowYMS4YT4zaS0olM/WdqAa6ZyYGUQt4C9W6Dk/v7wXI9NEdqY2E37TEKXyEWnczpQUAN2aAjksLP1YHwuJUvXAAHy/Fi4Z16rT+XgkeLGJsXtBIzY5DhlOodsejsI+awLMT1nUSeeAIddiyxI/Voi+TnCch7Zl4MNFb51J317eB2uRpZhURtqMNr+7790uAdg8e3fJzGsHtuO+QaYL6eNtt/y205tbKGrINsGxDfHTyAJFfbcFjqeKQOaHduiQALHBOZRWR56SAzL9n9CCSpATWyTKFaXEvQFmpYJztmYjvCeuZVUUcegRXcoppzcwOh4HSbLb8+lnrrSQ18TIK1QuMX2g01uuaie8Jz1poWcLS6i1Ed+ZcfGRqhUBWaiLSKyldnwoolK/V3R9pMQn0xVSOv9EN92wm1uZHh4HaazSdAiwEnWKLPRr1cSyKWdfr8JXk/pNtVBE/e7SKstkmi/nI3hvqos3fkBbZEHpyjDqF6hhNz5zx2GmMUT/QElf3rhbbTkBVNMRvifrwqmyrkDIRWQLrnqW4dzMR4M9nEOJKUg5FwUsRZS8hwM0kAaZcCzR3onXNCid7mQuSNs4TNI7Mq/SFyyXZI8d6vNz0fpLgnLTW3hz9M9X6m2haHc/VagO/xf0XGqmBvqD3P0HtTKUHKZ9QfyLWZNR5IlmwdqFcP9qni+QI9RDiIVScPJnQsd+vtXKOsHwCT62BCKtnI3qbiaAedRrpWaceU4XY2i+hSCzZ2PT2b3fCuY8GfqwJ/PNyoaA5Z6gA/ezsDNu83/F6mu3Wyu/MfJyoZ1i5Ej7v9V3YPR2vf4/JJurjRRpNqTq2wRz9ekWwz3ttHgnaU9suRwfpdH2Ml+htJRIECvVN+mSW+hx0XkREKkaMGDFixIgR44LxxBCpYb9UOAebmVWRmr8QIewcq9SWuJNf3Q8oxcljF2cOsThst/239QbEZnqFU6T9s+KzIAiVJlIeBSVLiFzIm/kMb8T6Bl+n/YC8E9fwBlsqSZ0wfJ7D9XoykrzyxL9VRMrabHIJQMeaDX+D72CludH29PKtVlidvHz92WJbscIvsYaZH2sJQWWrJRXk4d4+EQf40rXwebcqKwgI25tVX7mW4MmgtevSLHyv03ERIc+lqMOW+bs9V5Dliqxq56z+Le2KtFtN4Z0BkRyKJUZRETz3TkFB+YL1ouReF+64IgAvIxVc03XHRAJlWUIRt6If+Tniad4DikL1MwqqVWzKum4arQbE+1prrVg6+7YJUQ+t/1X8QRdvsWvAKnQu/aSEBJDpxBEZpj8fHLglRhPi5ZKgD9yNVhTg6rfZDP0kP6c2l9aQZPso+kLrkJI0QPWcavJELFQ42mp38X0iQ4LW5etC1PE43PeJiOLpYq73ibX7tE5gC6v5RIpcFjYqIsAnAsMEkJmk+pfQX8eSws3vVURsXCBSspLmeeZ1QZMzXH/N0eSsKAoQ/khkXBv2sVIPjeJkqRhAke/lS17rsT+gi7bMO+iLivAwKYK2Hquu0rgueXSVYA9SaUmyDZMhpK/TTmAkNin8OFmsoz5EvTQBg3PCVOafpa07lrfbSKyRfjjAcVUUzmsbiSs36xMOTwKqq2gZ3dtbgvRmQG5KMneyOZttRw4pop8tvD35DK5KUkIbyQCJZGWk70FOx9L/mSAyUUQqC9eTyX0drZgmhCjc6/UaURO0WpVxj/tO1/NE2ByK95UlYu/sdrf8Gmh7pNYtOCetdjEDc6TI3WIea+3FiBEjRowYMWL8q0R8kYoRI0aMGDFixLhgPDFqb3C6tJlU+a0sA2SeCxXWy4Ngs335SrGtVQ+w3LUbTmPdeit8b750eLIBN/C5wIkNCCUrQOz0M0J75ZpAhhQbzwTuB1Wk2yja1gKReQGtr4t9ZzPA8gInV1DceDR2ainbgBN3U+BpQLuXO88U2/a2r5uZ2XbXPZMa8DmpimCvDrqFxV2V2itRbKc9ApvG4k68UQ736XJLnY3xdXF7Z9vVxcejgvZvVKW4aIn/hJ0sRFjLHdfFs4lnrLTwaBjOb6zUDmjZXGDsJeiT5Vwha1AwLF47FeoM7dOQYqgL0MMKY7O4pkL2bfinqN8R6WAtmkk6gF5Y/b5TZuPZepHNFAJcdTGnsF69ZQrvGxHqVsoU2/r1V3ht2FQS36UFfc9ScUKGeDuRcXp6FvqEehH1IXLd3vRxSlf6wdBdtDkm6ugTU6HbKbZXd3p6wSiPSeG9UmuktirqbI3xWSqr30zok2NQq+OJCHFxv1QwPitEtn78TSR06H1aoN811ZeqRPd4pfFAn4pX2Qz7oShdqU1SajW5Ll63OnAnLG4rY3KJBBVRL9gCySOZiNdLHG/0dMuVRsUmoT1moKweP/AC1dOiuLK3SQlU0ULoTor9m0LLkYOlEHnacxopxxx/duYVGxag2a5fu15s45yhiQJTC9eqxdr552y+fk6c907P3B+LY10LBJdxjy9f9edUDQXkNSml8HGSPtG0QPdOxu6tRxotKWQP3tdY8LkqBeprcNFfyLWeHYdnotJ97EdLccXnDa025dnZhgeeFjwuEh/WpS0diPKzktPN/KU8/gpPLXV7534mQl/PZiwWLfektIr5LEbS/yB3GYm3oY4FBun+vtDi42HoE7mM5yxjEXjfppKf8yIiUjFixIgRI0aMGBeMJ4ZIVaxudXHiHsPZmim3ZmZNOFUPTkXEuB3exK/v+Up3jlVkb+hvpEsssaeycmhDvNbB2/dCkkiPT8KqKhWUKIWIepL78etwB6+3fKU3x0prIDYJiyKtXuoF4fiNrW2cm7+FD/th1dXsSP278hLbfB/Xtm+Ef7duFNt2t4NTcVlSjbmIzWX1wTf9pIHvrTj2Fr/066LVgKwGyvWw+qmLiHI64UrPr79WpiuzuL1jlahpqrQbWLopQ/EZ64DpyojCT7WuSLE6a9RVxBnOqSIiyiVU+zNp9wFSXZnOqyJmojMqROS5ZCs1tGDTIce3RK8S+4N4dV1y6VtHgv71RwHVaTZ9tdrG3yqALlbTK0JxoK/S/4hIaXsW1hF0kVZUByt4RUQyFPvLp9qGYezOU0V6wn1qNtbtBKpSPYCICRHGiqSQ87q0rxGlWEq6MjuUXhdr92mVrApQr1bL08TP4EadJKHddQydQOy7IenSzDsopb7fHuwPtsSJeTgIfWZTkJYBhPVbUn9sTJGxoPMl1DgkwqVi5zmQXr3/7ON1QU4plC43vO+U2kF4W6r78Zn2vchF0A6UhH1iBWkHWrSSag70l4kDZmaHp+Hv0sKv6z6qIihK3kR9wMUKIgSXf8whdUE6KUDvSmIN7UFSSWwpECNBn+ZAWNUpfjIh+uHfI7KcVzH/y/jvn4PINDqhvdTtn3Ute8fHxbYCaZTr5xyj00WrFdqEDvCKrvA8M/0BTr1/6u1P5FQtGXjd6nSSACVrqMUIE3DE4oSJMku2tTwnakC969vOiBDhX60rCKRH5inON4qSn50GxKh35ug852zW7qsJqlfDXKzMAdtV6zoOca+n0teWsC7KFLmH7URd2u5HRUSkYsSIESNGjBgxLhjxRSpGjBgxYsSIEeOC8cSovWpaWYHs58MAt7XE+KkCqHyRixBzFt79GgKPXr2+b2Zmb9+9V2yj34rNxCkczqo72wECbJjQUyhoupCCijTPbXTEiRt+U7l4Ec2XKKRZcQFgqx62dQRa78JbpFYPkO1crmtML4yxQ8asKDoXavHKZvCFagndQKueeSoFmgHZl8SzZoFj9IbwsxIvlBRwZk2ugS1XFyEqi7xOJ94mhKxrJaFgAAuXhMiiK7mi0oR7HQIWJ+iM1J6+79P4Rag9iGgrQi3xqCu0YCN8Ppm4Z8sQAkUWzazXhHaoUgjq7U/KainXRSh8KTDyDDSiesAQ0lYBOotf87Ou3NdmB27rMk7ojj4Y+DXQW0qLwW5uBBpHacES2nZFFE0BbOEEvC7EVdqDcP9YvHjoc1QVWswdw0UUPw+/UW8d9skFKCstEEwbG/VwIVVMkaiZiHOln7C47XLhY6wGaq+SiUsx7+ci/HYgTtB0J1faYasDIa5QhizgykLNZmZt0OeZyAdGpOqERpijWLGL6M3GIzg1g26pCrU/IRUo/DDpEXWbbqBodrUpxYiRgKKu9OU2fJ6mLsDN4ZWV1EjxiYg9Xx9/Gejj3Ssutm7AIf7RXa+KwFM+PHSh+P37QaCuCSUVJO8UVJTMF5xD06r2tfD9o5NH/kUcjH5OGlpwlxSd+mL14cbNfq8JC1c6l81stWg9JRLqAXcEL6hRz/tTVojItSoFqhJM/N4tikQJehF6v+Y5Tc/xk5vJ/XfPNvHbwxjvnfq9ppQhWxGA0+1c6WbMXUXbeQfcgbREVBE2F/G4HwvPhFSlGvB7VPoW45gUp5kXRubc0Wj4c6rB6hCp+k4xe0bmExacFgqQ/ThJdDzzWShedDIHnhcRkYoRI0aMGDFixLhgPDFEKitllkpK4RLisEomwtoGU6L9TXMAe4C5LCrrUIDud12AeHAQap0tRZRMiGk4DG+ftYa/cW5DPL6o+AqGK5dSWRAZ1KbSlOy0xLpS/lZNEbU6LNPtl2/TWktojtT8haR/n/bCivjw9HGxjW/JJXGdZdprMvW36gX2p2JvrvqXWC3oO3YthzVCJs7mWM02G1IvDyJKPX5i4XOtCVbiSl9W84NR+K2u8EpErs5xOJ4CrUhEiMtQF2dWnpqKAJoC0bNez94bKsolYtOBw3VaFWd1oInVzPfLtO6+OJsTnJhrqjeQtrk4pbsAXhAm/M3rSSRdeQ4rhuVSEwbgLDxWZ22IPcVtvtkI16M2CfNCKLteO6wQuwsiM8ZYywXVKUTBJXEiBtJRq62jr/Olt12O5IGhoFktrERZp1DroFEoOxQXZVq2q2B3PAifl6X+ZBMO/Wcjv9ZWK4y7nlQUGB2H1PYMaKYiGGUgArqqX0KUrWhuA5YpKkCuwVE6F+SqWg37U7Hrgqn+cz/PSoK2w3G1XlwF97Mk45qIXCqr72LVn8nquxYQ/jQXS4hluBeJoFSzMwrFMdYb7g7NunolFfsD6bt84wX/HsTBU6lJeDg6MLNVO5XJPKAjtZJP6DPMXWcnPVyXz/8l9Lvx0UGxjUiwInK0FXlKKjsMUCdSlfJl7K9Zd4RjOAjHnQAl6nQ8OYHjRJMyiNLOJP2eFQ2qMtcRaVGLE6I0ihITdeY8PR6tJ9vMpL+MYN1RLkufADpTFqyEKJqK5/lbfU4keLY1ZN7n30TdFOknwqN17TgW1OpjXgjLxU6jQLq07mu4/r1dd8Wn7QsTENSJvbCVkGfSlNco95r2IxUR1vOdIJV5lwi0WsFY8v6YU0SkYsSIESNGjBgxLhjxRSpGjBgxYsSIEeOC8cSovclksALZVgDtLWdSZHMJL4ipuFj3UFzVHO6vQViZCYxdhwfVZHhUbGuUA/XQygJk2Grs+GcpoHgpmkwPnky8eBJ4lag7Lh2bV4XFcFafz9e2kVpqthxOLuBp8aKaQ7A8WhGgh3+UxiLMvCq2RcHT2brobwbxup4bi3bOqwKxT8LBRkrj4RqUnuPfc6EHuG+Fe0npKLVFUTApPT0nNrGWiyyoRaFWSVnOF+vUnsLI3HdNrjHP6V9EwbK4vfPIqnadL1d+Z+YC9FzIUtIM9L3Rz1dE6YDvCWcrPTEB7K7i/Ol8/d6V4RivMDZpJPWg4bGUbiVEz+Ouairhti70KJuiJC7qbRShLslvSRkk5m1dySjs9O+RPiFUP5M+VKlwTDgVWKYTvVAGmTGxQQqO4xjqtk5/oKMDd6o+OArC5xHE68/fvOnfRxv2e+7Pk1lo/62uUCEsmqz1xjG3JSI2J6Wg1AoLqW5IVQIWTWVjj8YD+f56MeYaJBAlGVcNUNa50D0GijYRv6UEIvfTBz5PDgZBUtDsh/ZqOsNipVaYM7WbFLdT6Q9IBK7ffLnYdO/eHTMza0lVhBZcuVUCwXs3RFKAzmFMrJBuUrS/Ujb8niYPsDC0Fv6eY3xwrJk5LTcBVTcWyu7wMFCKOoeRFtOx02yQ7lqv1KDJG+Mx5Q4yJzVAs2Pez2W+YKKKUmYUx6tnE/tfRea6ZpPPSe8TnW6gLdXHa2nvTQDyqDeYbOHB7y1FlsH2SWUb5ywt+M55X59dc0gPSqZzd2iLFJ0jl2ug75g+azI8Y5OSXgN9rKT/I8lq1faP85Ru/J8Qm9++fds+/vGP2wc+8AF79dVX7ctf/rKZmR0dHdnrr79uL7zwgn3iE58oslvMzL7whS/Y888/by+99JJ99atffd+Dx4gRI0aMGDFi/CTH+yJS5XLZfud3fsc+8pGPWL/ft5/6qZ+y119/3f7gD/7AXn/9dfvN3/xN+9KXvmRf/OIX7Ytf/KK98cYb9kd/9Ef2xhtv2N27d+3nf/7n7Xvf+96KgJgxX05tMPCVRlKB2+7S3xaHPa4g/HtLvK3ev+dvtZcuXTIzs0bVxa7Nanhznlb9zf363lNmZra1GVJY63UX5zaw0tWXcCJI1aojR8zJnojYlO+qFVn95QahqLzVUjNc1JCa+kr7vPTzGuoKXspc7DmHAJSu32YuYtYgEjEXoSzF0ERddFWT4LibIrZdUvQoIuoK0pTVHZhLMTlU4ZSeSE2uJhzIS7L6oMh4NF1f/fH7uYpoM7oei4sx0S/Jv+UKp7qyIgv7W8pK56wX0InlnCnHvtIcAonROlCLwu3Zr5UiylRWRERMUkUEINBN5B5P0J8pjlREii7WimrxElfqYKE5a1LDkCtcTbXmyl3bmO2jqc7v/b629RQWIirsZvsrSlQr023bEaElUv3VMZlu+HU4FWutxeUUSI+sBlm7UpNIygWqKaJk/FmueF/jPJRLe05nRBjD/x8+9HpxbdhJzFbsInBOYvXBe6hIZ6UW+tpkKHYqCVFarT9HOxU/zyruY4q0/sLfxFwAq+gHUV2T6ypTIL3pqHuSh/3OHz/w7zXCvDuce5+4fxBsBK5thxqCtb4gYg0gZzKlE2ldQalyVmVwpG1/O8y7qaB07Pd0kzbzsVUBMrSQPZ9BqN1tios1a8ip1Usxn3pfqwO5nWv1CjaZtDHHDudiRf/nqDXZFFuJFuaVhw/dfoGC8sHIrQaabTAiYvVAl30dJ0dHj/FvQL90DtvYCN9PtE+gX+vcxTGuKD2njLIgMlUg8Tp2WPdzJtddCLCTdbTmvdUR9FxSSewhclUX6wLO08oELDDu87VUGLeJmIldBJ8nOtcRfV6KrcES+8t0npim2P86Sl+WZ1yu3g7nxPsiUvv7+/aRj3zEzAIE+/LLL9vdu3ftz/7sz+wzn/mMmZl95jOfsT/5kz8xM7M//dM/tV/8xV+0crlsN27csJs3b9rXv/719z2BGDFixIgRI0aMn9T4Hxabv/POO/bNb37TfuZnfsYePnxoe3uBON/b2ytWcffu3bNr164Vv7l27ZrdvXv3f/Epx4gRI0aMGDFi/NuI/yGxeb/ft0996lP2u7/7uwXczUiS5D2iLFv7/NzteXUVuqN7rjBGk1GAFkciTpuAAlIfl6PHgZ5pXXcYu9kM0F616tt2t4Pz7kYzUGXqO0FqLdHCr6Q0khVlo5mt1Idd+8zMhY8qImRbJOf8uGBFZB9tQMFKrdALRAWY9EpSZ1seaz5SHw/QV/TkUBoLjslaoLcNIaLSU2lGHytxZ6agcsUdFte40DbOcZ5SBBQiT4pC9brSctjHSISgpOcmIhileDIV348+6I+TMsQAACAASURBVIj5XIWa9IBRagUwMv5dCBUwwfcm4gVV0Gha5BPQst7VMs5FacykoJaEqgLNRVZGXbTpgF0RiHmerxc35n5bkrzAPrNCAfJvTZTA9ygKXag49JwkhqzgviVRAbvLEu9PHcD3uVALp6dBS7mzcanYNpufrJznaOjC7s1mqFiwEGqDNGIqlVcT9LGK+LhVsnD/l3PXb1IioO3PQrOzlB5bfl3sizr+SB9VtZAsKAUF/xPc/4n4/TSqbH8Zk9NwnqWaU+ol0KZMDqipYzM94zQBAWN2Z8dptMKxOvE2sSz8vax40eKz4yAyH/ddZmAzFnw/h87g+CitC5FXyD2cYEnuUwnicR2nCa51IjIHitYzzE/tpvTrc9y+OZ9oIWsmCqmwvKBvpPFaoEDpT2Tm3k+L9vpcy8SeTO4Jxc5XLl8uth0eovDtSJKn0BYdLUKOOT4pCQWFdj+DK/r82JMj6Hu32fHnMAX76nvEcx6M/NnJotK1itBt6NvqlcXxsTwnUWc0Hq99xueOPtfoO7Xiys7rk25CCYrSaPR003Gav4+zePGsEwnGeUlWpC9zeZ4v0f/OK0w/ScTbLXv/V6Uf+SI1m83sU5/6lP3yL/+y/cIv/IKZBRTqwYMHtr+/b/fv3y80SlevXrXbt28Xv71z545dvXr13P3eeuuRGbJsupt1a+2vW/nHiBEjRowYMWL8uOO/fP3r9rWv/72ZrWYfnhfv+yKV57n96q/+qr3yyiv2a7/2a8X2T37yk/aVr3zFPvvZz9pXvvKV4gXrk5/8pP3SL/2S/fqv/7rdvXvXvv/979vHPvaxc/f9wQ8/W9RjMzOrYzW5XBFHByRCxYkl/J2LAD2FOy2tEcy81lh3w4XaG206n+MNdiaOzVjVrtTQStfT2r1e0HpdtyzzbeVy6T2fukCbddo05ZTfT2QFV9g6qMEq0s7HJV/BUYw4FOTmvJRYAgsUxaqFQw/iyDv3vV7hEKu5dstXUFxp6Crdr09QAiIcIkBm2reKnfmbOsSB6nrNmlxqYcA4Pva6Zh3U9VI04eQkfK5oCmtyjcd+jClTjPF/HTDniQ6JSGi9NIrIVYBehbA1XXHEBUohiFwV972BVXey4TshIpEJIjgAEqViU6Ywa72yHIsUXf1xVal1tZh2Pi7TMVlF50xKUCdifE8QhBQu462695My2mcxU5S0uLJiW60S+hMFwFNd/c8hcJVrYB9a0fAX/ViQNgpwZUyOgLrO5RjlMs4T844igvy+zglbcMCfnZMUoe1/ehZQBHX7X6DdtU5hG6JlrbVGFJcASy73iy7SOq6qEGqPJ44+NJtPh2td+JywBHJQ7ToiSNuPo0NHPW7dedvMzDba4dzSqo7rogCjny9v7NTbZIlqEyVJHtq+EhbV9++9U2yjy/nRsTuVs5LClavXzcysK2gJ5y5FpM94PwVNzpHEMpNKERuw6WgIwtUo0uR9nBJtYaq/VkJgu+vcTaRfv0ekSSsQEB3b23PkiqLsodg0zDCMduHs/eCBi9jv3nuI6/I+XMFcozUkKziXuSLshXhc6gqC7VnIGGfVAJ3jiSxxfl61Pwj9oyb9n/dppSYhfqSbyDCtzLu0DpJzHw34PAvfq4sTPbviamWL9bqurFRSEfSxQRsfQYk5jfz0a6/ZT7/2mpmFxLPf+X/+X/th8b4vUn/7t39rf/iHf2gf+tCH7DXs8Atf+IL91m/9ln3605+23//937cbN27YH//xH5uZ2SuvvGKf/vSn7ZVXXrEsy+z3fu/33pf2ixEjRowYMWLE+EmO932R+tmf/dkVLlTjL//yL8/d/rnPfc4+97nP/cgDN5qZjXpSwwzoUzIWQ0S8fWpaKzVHWUNq3ZUDX1yWy6lCD9CSKuFMxadxpBpIcgWtr7BcdZQEfeAb9iJ3VIFIVGkFOQr7Sc/hVplKqRXH03NMPZkKrlqFZZHW69uIEtVEjzVKhzg3rYkW2oIolSI9TaBOC0H6zk7DKlX5aSICJYFfsjJ1U5Jqj2Okso0I2EhW8+TIeS6qKRpC50TDQT2+6qa46itJ/Tem/aaybTSg6eS6RogrUjWwLCwpxBCPtcbUTJZ6KNWNsGbiXEwiC+O6FZsGpvMvsC8//ibQj4m0Vx/nonWwaOaYrPTdsL+emEmyPzdlRU4dFLvCiqkd2ma4Yn4Z2q4h1iHVCmxCZAU7nqGGl/STKvrfSvp5FvZ3cnyCfYmtAFarWn+wZOtaNmoqFlITkG1REd3ISS+MCSJNZmZnqNPHVHdFGhboQ7qPK7uhL9YbrjPKgL70Tt3Ukjqbupj5jqBX0VRqruYVpa1t4jc4l6mgGsQttrZcD0Xj3t29K8W2BAbDqay+ORb6Dz0BKLcwJjY3vU8MoM05A6o9FZ1NCt1QooggELvFXI1GoXNJvE9s7AY7he6m10TlOG03vT8RJXlw/344vrRNHUhHd8Pbn213KEarRDjUkJP72VCdL5CIuSCRy8JMOHymfbJALs8xaFSUsA2UXGu4sU9q/b1WC88uGTv1BvtYE/tyRO4RErvuoG3MzEZAffcuuXPqFmwntjZ3i22cJxTN5xyn8zktWFQHxucSbQUUQaJuLZE2YVuo0Slry2o9ywnaeiJ9vJh3BLnt9UJf7EAbpjZBrB2qJsVErtROBl3denOfE8cjMGEreixq4/y3qnU+L2KJmBgxYsSIESNGjAtGfJGKESNGjBgxYsS4YDyxWnvLLLFBLjV3loAR5wIP9gLEVm2IsDwFtSdu43QRrgmNVwWkOs/FgXxa2EKHfcnVZ3R4FWqJlE4itda0xhijBrGfZgTTlVodkEmbkFpKpV4caZ+ppGEWomh1py5SPSWtHx+vpHzi3CtlEZsn4TwJz6qwt4zjlxv6fdg1yLWSRlNR8iZg9rE64XK/ogom9afCSqasVpGGrsLqJgSTI0mhJwSr1Bb3t1w4FEsaU9Nv3b13ndrjvwrP++/EpgN/LqT93dHav0cxrLYTqVx14GUCQp/XINRaHwJLpX3SKmjZkkPNtKJQsT2hb21r2lMofcm0X94HJimEcwvf29xyC5EKxPHthvfrrU44l96R1+RrQgC/nDhkXy6FY03EuoGQPimmkkn9SbTTQi0xcAuHst8qzkWrEqQl1jXzbZQPTBbaTqgxCRp9sWLXEb7XEMf4Wg00ttI9oBaaFb+vp8chUaJ71em2CSo5sG+aeb+brYiXwznU6hBHV/x+LSFPWIgAvtUALT/zbWUIype5OkuHvytNv8bDO0HkTddtM7PN7fDb036gyrQPZcOwrdyW2nAYT2nZr2sBmjPdFAF0GfXnZI7to44gkw7MvD4cabTh2Cm7wRB1PYVuZ9/lvTEzyyDiP+u5/QWH/1ykInMkm0xk7mCnyTA/H2ttSojtO22n24p7eE79U6WKKeLWkmqHh6Gdul3fXwu0YHczJErt7Ttld2kv3JuDAxegs+5nVygzUsblslJS4dyrQlORWlX3dM77Kgvhs4qJDWKiX1gDTEXYz4SOWk1tYsK/CxF209Fc78lyykQBfxby3I8hAVD7k+J3KzIkuq37limkAlrrcjgMc5bKNwaQlGSSUKYJCudFRKRixIgRI0aMGDEuGE8MkRqPhjaeqjgRot+K1KZCPa1c3iCbqCafNFVEiUr3Itgj6qN16GiSyYrrWi+OKe4rtfEgNtSUaCIcVXnT1rRXRiEszUTEiDdmHkPRkgIJkTd9Vvo+34xMUkMhylNEiqnzan9A88E6VmuptOuUhnxyfKIqC3lbZzvpORFNUXEgkT1FmHi9Kp6msJApxCpipLC4LoJZms9VzjHQGwzE1A/RXlmlhbY4PXWxYbPYHyuIi2ARK63zxOF9qT82m6+LUilepzVDOAZWblNZ/aDtap2wmh+J6PIEBpYTSY3Ppuh/Tb+vQ/Q17ZMUVmpa/clpQEmyy/69IWrBcR9TSWGvAkHY3nBxMKvaNzTVGYjs5es3/XsQD58cuij28a3vmpnZrOfHaLcC2jXG8Ss1H0uDMUwypV7ZBs8lXzffq0pSQgqkYWHeJwiENAVhagHZpFB1Iegni0d2W/591ikrSf/n/DMTYW27G/oVzXLNzGaYT9TOZVkKK11FBFLU/cTC3PKpj/WtArmQ2nCwjlFBLG1kSqnfp/Ek3P/yUhBWjDHWsDMze/GFF83M7PadN8PvBGmp4horbRkTOc5F5preURA0b7S87ySFSbG3J4X3xz0XQG9sBSSuizp0iiAcow8/eOT9ahc1AVNhDjg/bYqw3REWv3dMma+1vO2YKJIB9VCrhTGQ0EzYhK3tHezLx9qkMK4sNhXovPYxPp/0twPW+MSx1EKAfX17wxEsPlfKkhSVY3yMxyK2xzFWEjXOSYYqEnBkW0aDYTzPxmoIXBgtK0uSYh9S/5E2Meo0QHZGUPrJlDYtPp9WcMtOTwI6ORj4nOC1Fn3HfD5URNjP54SiWadIqNLkJdYsrVYVOfZzOS8iIhUjRowYMWLEiHHBiC9SMWLEiBEjRowYF4wnRu3NTueWTwQ8rMOfR5yI0xpqPo0d2h0AFu2YCAtZw0nU3hQlqysyxc7uQSHCdnpGiWcMP1W6rw76pF53cSRFhCpUplePQqeEVt8rOtff1kSI6m7L4iNFt2n5LcWWJXUxZ02yc9zGeTVKsdF1V72A6PorTIB7UMnx+XGrKQ7AoLvU24lRF6E4hdpFHSa51hKE8hW5rqyoF6ciTgohN2Vb2G+j4SJBirYz8XYhVUl6Vr3ASKkt5b6Sbmw2/RqOATePBR6meFJ9nJzS9b7bhz8KHaa1/iG9uGrSrsuiT6hjPN3O/dxJBygt0jsLlEGv6eJd0ut9CIu1v7Dvam1C9n/1YBvCe2wq/jRV0DeX9p/236KNB0J3Dc7Cb6aPH4T/Tx2yZ8JEvvSbMuJcIP2PrMBcKDD2olxuaIp5YkMSVVjjjP1uKk7kS1Q+6LT9Xrdw30cDv9ekzDPxjKJgvJL5tiVqEVaqTvdmtUBj1UTMSr+d0jwcQ32UZqDRmrWWbMPVytyRsK6YzH8Z+t107H5X2ztByHx49KDY1kNf4Jx4R8p+bcBte8UJmjSjdMDZGM7SI+9/OeiRujjgk/reFVE6Re6cY2pVb/+jw++FzxKd/8K4n4nYvgoaTZNSfPyLVx89/caaAILEI7Th9rZ7VtF3Tft/QTNJY3MeVxH5yckR9uF9rA0fKaVlSV/dv/du2CDzXxc+Spd2fFy14It1cHBYbDtCDcUVd3Jw20ptcS7S6ymV1hNuang+F3Tjihcahd3+OwrKxwOnMed4/rWk1iC95bTWHR8BKktZLsN+WqDZJ5JsMplQMC/vDniOD099Pnn0OAj09XnagVSg0/F7zGe37k+rFpwXEZGKESNGjBgxYsS4YDwxRKpcq1pr6W+cREQWUpm5DFfcRER0KYSVmYgzqWdWcVwJv80EpaLYmajTefXidC8UICey+iHSoSK2KVb1ilzxe3qMwsW6QKTEVuEcETuFzwtBzigsVwE0d6P137ISanLlmhIaYgyh9OBU0tUh1NXU+A7dzhWRQmPnK/XXUFdPa21hRZImgrBgRVSRNOUSjsdDzAX9mcJZNlOkBSunhaYk08VaxIF0p+31HH0hcqerVHfAhTh5sZ7CXBHB/ISIiNxrCqVV7M5rpJjbzOwAAtxc0r+5G/aTLRF2c0WulhxczauL7wR173SluQQiosJSpumfnTlydIpUbNYhLOlqlQJ86X+sIVeVBIud9g7OU9oJh+0duot2DQLdtqTab2wGRIJC8cP7j4vPDg/uhN9JUsicbSKrVToQ5wtBX5es9Sh2BphvenNfpbaBLPNel+RYrOfVEKuH8Rw2FWJ/kaLf63jevbJvZmatujuQ2zli56efecbMzMo1RcnCv8uzdWd/zntLSeuvAC3IS97/KYZXB+6EY1ZQYrp4NwW5nS7DPRtD9DuGm7aZWb4IfUgdy1nXcSLoa2c7IDGLzPspe3Ga+Bi7Bjf2nojdR1MmeYTfXtpztOD5Z583M7M33/7nYtsQyQiX968X25iMoBYvBKI1rZ71TMuCHHJuJ4I1Lfs+mk3W9VS7hNCu2q9p59KX6+oP1oXNHdR/1XFK5//2RjjWios35rBbd31cfeTDHw7n1vJ7eHwcjjsc+LWyrp/axGQboa0rYpPAuZCVLczMev2AcM1QeaTb8WttN3Ce5sL2Hp4tDx440slnR3/o46/6HkYi7Bv7k2fXYkF7ElgjqLAdv+6f+fnyb60cyqlA24lIsM5xUzx3q6kivPa+ERGpGDFixIgRI0aMC0Z8kYoRI0aMGDFixLhgPDFqb3N3pyi2aWbW7we4s3/m8ODRNPxdTlVYCspIRKSEPlNx8abIuCzbWECSzq7lyjrtpgI3UlFK95BuUcEaaRal9gijqtiXIkZSe4LYWhVeNCpsLoTn4rFBl+flOZRdvuLAC2f3scO4FJInZTpWS+FVwP3Dobf/EJTF9rbTE2xXpZYeHwR35FpZfZTCOe9duuwnyPtU1W4XzpP+KOot5gp0b3/C7Sp2J82pDuS8Dk0KaJDGkXYawQ+FcHut5n2CLrrqRM7vqds4XXyVxh0DAl+heymeF1FyCXTXZLpejJmiR/WY4WXrtdIBX6klipyn4gF0ehyoFy0QOgRVsAnKYiptwwKhza4XeW2gT27uuNt5FRRYR+g+ik3zhcPoRweBjhj0XOy82Q6f78JNe++S0zOPjq6ZmVn/sVBLTDKQ/t+DG/ti5vdkgX61VLd5tHFFncVB5ZHSngvE3wBVrPeQc0hdvJBaaKeGJAU8/cxL4TxkmJJGroksobMR3KtbIjYnHbWoh3tSke/TFX3eFQoY/aOkHDivQ6QSrGxgo4Ni2wMkCFSl309AUVNEvb/jztqep6OO/XAAh++UmVkN8+imjn/8dks8kPoQ+0uOUeFUzzlUxfaXr4RzmQg9d/9hEBEfHDiN1O363MZoQuSstBzdyHuSPLCzE+4JpR3q7UYncPUs4qOoUhNvN1BrR0dOo/fh1VcXGpdSjpVi7WV4qlW9nRiPHoVrXSx8nn7zzdDubSnGzJ6wkOQJw/MuEwd++saNpy5L4G+GY992egaalxUbzIshT5YYV5n3Uwq1d3Z2ZRs8A0XYzr5dEUkJ5R2avEXZwnKBZ3hVMSAk8ci82kFb6POcvlAr/lh8JkoCEvtpplVB9GF9TkREKkaMGDFixIgR44LxxBApyzK7tOurqhZSl+/dvlNs6z1GrTFZfbQaeOuVN3gKTxV9aGJ1qKgT35Ip7NY6SBSg6xssEQb5WvF5RVIjqRg+z4Fc36oprCMitZJWDkHpbKpO6PidIB0ZVmmJoBTFOcvdpCh6JA6wza2w0mL9o0RcpJl+qg7LA4g4K2fe1qznptdFwfLe888V21i7T529j7H6LZ+zSmgkWKVJHSouDRK5sPeievq3tv4QyI6uHGeo4zgeq9v9qgOuurPTdVzRvx6E5bpCSeHiO9Q0dSKH8r3pBMiRCKC5iGJfG664s6PWnPSTbhfiTLW/wD2Zz13su6xRbO/bTiF8PT6RNPFmOIFhFs59Q4SYG1jVp9L/ulthzDZbvlpu8x6rTcQSLu5l7eNAM0cuwB2jf/azcE9q7avFZ60WUrMnl4ptlQprTUpSgIVVel9S7SdAHaYTaf8Z7SzWBdBsTxWVtoD+qDi1WgtfaNUdkWtCeLu/7+e5iZX44aGnpE/OsRhJkSCSiO0KQJoCOVULjwToX2VLaqNBFD6bOvqRsa6jSVLMHGJcQQ42MSe8+b3vFtuOT8J+WLEguyx2AUSM547S5Eu448vYWQL92dT1P0S8zaYjB/fuhvHOOohmXju1QKTEnb+7Gfrk0yKYn2CsHZ840kbbFU0UKqONNZX96CBc60zG+MFB+HtvL6Bfijb0++F8dV4Z4LpVWM4xeyKC7eU8tEVD7B9OUJNRk2xYIYEVA7QSA+epicxhX/va18zM7OWXXi62TZg8M1+3MljmMv9hvtc6tby0etURrk4b8zTsPzKp/8h6gUndW6pSCfdwc9P3yxqDq3ZCvFZvE8Ke45H3pxGed5z/O2IrwWuYyZxApCmV/sfn5CrShRq3WhMR7a8VCFZ8lM6JiEjFiBEjRowYMWJcMOKLVIwYMWLEiBEjxgXjiVF7k5nZfO5wWbMeYEQVQM/zACMPBDKmO28qnkldCC/b4k7agkC2fA5VV3jGqOoMkQvESwfslhTepGA0EQ6ALMuKKzd9oYQqe68ofSrC6sUi0Gw1gZ2Hw0AFTFQcCfhytlCHDIi4VSiP62jK/gg3L2YQogvEWYYAf0OEoCNAqwrZ948CjaLOspVyDecmyloWfE5829ZOEK1rwckJ6K5OK9BDiTh/9OB3VG04PUgn3JkWCAWNN1+BZ0FfCrTbhyh5MnYIOO2y4CXpsXWxv3q8lAG3K9K7xG/6IkqtgTZdSJuc4D4OBbKmy3sL9JEWHu3B70uhcF6DUoZ9tKcKVgcQrB6K23gfBUx7R05B0FOL0HpdHLO73dDuWrAzx9qrJEWzS/QME8qKwt5sKL5MGQppL73fz/qBjjk7CP1q2BN4HnR3ljrFsEzC+ZYqQg9DKJ+d+XXNl4FGWAjcT5HxwYnTLZdeCRQdBet1cZiegoqbzpwC72wGKqxUlmKsLEYr9+T0JNAxSuMysWAgRXBnGIMDoYUpfKd4PSmLn00ZnlEydecQvmfiBZTQPV/6aaWBAtGn7lR+7074ezzzLz5+DC8vGMgNJAGCXmnVw0fFtpOj0NYjmafmZ2Hb7X/+VrFtE6L8gXhgcciWU5dlcB4lZX0q/kCb8KfqdPz7N24EL67Fm0KZgwKrrCQUce72vsMi6EOZi5ncQd+jpy5fKz47PAptc3ri44pzx2Dg/Y+U3nDg93UTfefg0EXxJ29BFrHnx7j53E1cd6D9Dg/dW419TSUrpODf+sFbfq2gNjuSADGfsE3EKw701VIehs12aGNNiuCzs1sUDfe2boNu1nmK858+42ZNfubzCT3A8pKPU47Bjjx3a/RUxHyaibSG1F5VnnWkdlW+w4LTep4J+lpNxO7nsXjLc94VNCIiFSNGjBgxYsSIccF4YohUmlVtsZR0SbwFdptbxbbFFKuvpQs2KxbedLe3XezJ1OnNDUekWBNMURqKF4lSTEXETtsBdQImItEUJ+zZfF1sTfH2WGoCunjc37S50iFapTXnFuekfLJi2FQsFCZI10/yta/ZSNJV6xAP6ps267h1kRqq1gx58ZbuO97ZCm1cveqrmlOIl999951iW4YVxL2HvtJ64dlQCyoRm4ounHpLYmfxzruhntQZVni6WhiNQ1tXGt4mYyBY04m3a69HhGt9KbFqSRHaRJFDChopRC7J+brFgIgopT8V32Naraz0auXQZiqKZl03vcfsJ6zrV84U1Vlf6dHqQZHTElbYar9A5PLszIWqFPsP+lKnCqv+0t37Zmb28ksf8AvDCl77VRko7bEgXRTWX7lypdg2X8BWou9p2hudgEgmsko8HoeV+z0IVi9f83RpriobDbH/wDnlqSNnRCTLqdYk5HhylITt2BIH6lMiB0BdFRHsYmXeajkiyrkjERd3Jpso+sz7NJur2L6GY4h4m1Yok3MEwEDV88yvy0qcw3QNTKsD2cb6hCsTRdh2Ksjd3du3zMzswUO3pOifIP0elgjHksL/7jsYr1IxgONP0T+K2I8fuwP3tB+u69Ghi8K7nfC9ckXQ1GGYl3Yuh/lHEewTWJJovbwa0Ilr1x3VYV27dsvvdR3tqnMS79lTW1vy23CMR0Dmdjbd/oXzjtqK0Dxd0afpBLVOpVIAUfSxINxElqtSY5PPqe2t8FxTwfgQiRrDoc/dbSB92v+qlfBsSSWtn+M0l/mE3TMVhGsTqJPWc2Xy0hGSJ+pidcJ7/eCB32vOGSoYN8xTXbFTYZ/NTRJ6UIuzIwL0jAhjE7YmgvSzhp+OtVYj/HalTiqum6i+mVfo2BDxeq0e2l/7XelHWJtHRCpGjBgxYsSIEeOCEV+kYsSIESNGjBgxLhhPzkeqNFspqJvPAgRXFcfgnc3wdykVZ99FgPj2xG13uwt/JHHMzgGHajHCFNA/gc1E9drnBIXHKg4mPFoRUSrFi7UVaDXAg+f6eFDgJuI4+tgonEhHdTUxT3A9ZYGMKSxXCtAAs1/e3y820TPpDL4kG5su5psDblYq6Pq1p8J5yrXuXQrtviE0KqmCW3ddxEr4OJPzJGT7SJyqWfA3By2WlfxYORR+t4RGLLxdxEfmvOSBskDlxTZc/2jkdBOpNcLpR8dOcTQAX69QqywaLcLiOqD1dkPoJgjaj49EWIvzbAndQOp5uVyH3d97fWYCzwvsTgpQXeHpcnzjxtPFtu3tME4eP3RqZQYXY3qwnfacRh+N4CMl95AC4Ik4JvO61AG/8NGS7y3m8Hariy8T2uzNdwIt8PSL/7H4rNImZSGUXUbPMKfFpyMULU783EsoVq4UKMdpRWikCUTe9AzbEEfsFDSaUqbddmjDriRlsE2OD53uothe2eYaqGWtwEC6YWPTj0t6dzKEY35bxObGfi2TwnkFigtKb32tPJWx8a3v/JOZmZ3JvEPxdGMWxuJ86ZTVcBbaqfnQx+nlS2GO6W46LdtqISlA3LZv3wvzw/fedlH0f/hgC5fg17gBUTZ9x2pCI927F3wGdQzv7wf39A2hjBIkuYykaHgPNK7ODR/96EfNbNWBnmNrjPv61ltvF5814aPUbPj9z9Iw7jT/ZwCa70xc/Onp1umcN/79BDgH8zymUqB3iTlRXcwZlU2/rlYt0NFt6acJEjSGUjQ4g9i8XvPxRI9EpRunNXFIt1XJzBB9ZywSAM71mtC0sxOoylbHz2kDflPf+u//1feNLqvzbrUUxkSD93gmXlB4dmhiQYZxNTnHM2oloasX+tFMyxsv6QAAIABJREFUiltTyK8z8VgSic6LiEjFiBEjRowYMWJcMJ4YInX7zm3b3RJ32MJh1d+CKZirNfxNs2XhTbvTdAFoHW+QihJQHFcWAfAUyBLfTMslf6teonaUomSsp7Zc+vEpIlWxHS0RUnmD95pokqYNUTpr4ukbb4GqyDXMUItQkYYcLsYKv/AXW931VW2lvG6/QOsIRcvmSGHXlQ5rDc2k1t0AtRC1/lUlDefyzDWvk9bHm3635StH3p9Rfyi/DW1WB+qwXHGHx8q4KUgPRLlLSaHPUGNMbQq4OlJRKms9lSV1nq2YIa241ZK6ckBpTuYutq01wz40rXcMm4qZ2CqwPbX+WqmEVbrcuwnuZwmoR//UhcAUNnMVbGY2RD09TRToQfhbEZsCwpht+S1XaVrrjPtZ0HW6Jv0FK+FU6lqxy6SCCFKoPxFLCo4tFe+zjVNJ50+BTr38wY+F3zUcJa2gTzRkBUu0ZCTi7AWXsHJfF0jdnwkixjqGOnZZR43zTpr6vZnNx9i2nrCh9Q/5i7lsMyRWVHK/ftqP5CIAp8i9K9YttBZZApFOBMGqNOls79vyhJYUfu+KzxSlwplefcorELz20f/DzMz+6Z/+3k8d6BgR8flcxhrapy2p6Zf2gxu99mvOZ2WZz4liv/TCK74/urYn2u7h+t99NyBXisi34ai/u+Mu8rwDWg6NyKKKjZtIu683fIwT9f7Od75dbNuFK/0GkhJmNXHRxxw6Ehd9JiVdvep1BYmOKHJeQl695hMxQWNHalcyKYLWJCv1QomgC0p6BvRH57q09MMTUDJ57LMmXa22brtz+6EzDFPUsdzdDW3TkHNivx/2fF4/eBzQ4Wdv3iy2XdoObEK6kqgxX7v+Xp+CekeBpikabYhKAPLwbEMcrs//WWGX4DBhusSYEauPDPPTgwf3/Lfo72qxUy1Lwsc5ERGpGDFixIgRI0aMC0Z8kYoRI0aMGDFixLhgPDFq7+GDY5sNHOPM6hCTSfHENiiduoi4d7sBApyLP8xisQ63s5Bxte6/paCYdINC9oRTtXgl+bmWCPEKXyBRJ5YgXlWqjih3tSy0yDz8TapsMXHYccCCl+qYDQGiCuEoTq2KAJxUxf5lh5YpFDyWIsBnRwFupbfKUgR7HThrd0WATmj54UMXh1MAeSL7JaRfqymNFa718SN35WUD5dJ2pEUJ46o7+Xt+Zmbu+6PO8qQqle4ipJuJLxPpBi34aQ060INGkgKx9BvRflIqxKFyo3LcT6EW6e2iHlDT6RjXqN5G+Azn1BBvsSxdp8dYBFRpNJ6nHouUEYXoZk7BKSxPOpBO2FN10Ue/U3raXbz9Pm1uBbpF7xPvo/piLXMmavjx661AwexeDaL4ilx/rTh3pcfD9Y+mLuz281QaI5zNyYkLa+eg1o4loYD9iFSMJluQUqlLv+Y9UWplhnF0Ir9t74TraghlUiG1KRIAFlInjWfmVAm9yDK5LvJcee59bQFRdCLFiI33TChAekrRYd3M7D/89H8KHyU+dh7BZb5eDfdV6SHONdvbLiznGFNalGLjXETUGc5p/5InCnEAKAVDCorFk6cyT/J+aQIQkxzqQkt7oohLEO7eD15p14S+P+uHfrRzyX2kmPjB+SKXsc6kBBVbs/8dibdahja+JnIHJj5osgmlFDruOceyrfX7vBc6/5Ke03mC428p/YT3oiHUNqlfnXfpo8Q5zMzs0ePQju/eeiech9CIW6BsHz1yt3smMm3viAcXKzvcd78pPjsakmS2rIb2PHzo++Nz7+BReBZpZRPOe/pMoLcjqVAz97RqyJzIe3d6LAWvi+Q2789ZeT1pTCMiUjFixIgRI0aMGBeMJ2d/sCyv1CarzMLKse8LM3uEFeS1q+5Yu18N4jytP5RQ2CjC6pT1qmrrq2+uzHRVz7f5zaa/hbP+1nlu5yNBP+ZTrohFAI5zn878TX+IOlUTIBNLWQXwl6msFgvBuCAiFQgmtwQ5SkrrzsoU0Y5kRdaByLgMFGgpd/8SbAXu3BUnYgh6z0599c+3/005Puvz3b59p9i2BDozFfSlipXQWFCPHPduXqz+fAVLh+femaMKRFM0/b8LV9rRSJyFcW8nWtcMx61UvY1ZT/AUlhBEXMz8fmm6bLPcxO+873Llqu1P5+9U0ByeS0lWsw+B2LE92y3vr/1+OCcVrCYQTJbUsR3Xs2KTgc+JDJi5PYem8hbnglX3VETcvH5F9SjeFfChQL80Tf0hVv9tSRRYLmEJIohkrRmuu9II55QJgnOG/babvt6bjlBrUly0uZoey3iewvm4P5TUfaCeS0EOOe6Xy3DcqoijT0/XXbQL1E/anzU5NQGB6EtfnN2r1XVnfYqih9LHWQut3GVxMrUEAYKY+3WlsEJYzGVb2VfdxW9pgC7bvvVP3zCz1fbstoNQnn18c8PnRCIMilIRHVf0owaEV8czkbaFIOwp2l/rqZ6iFh8ZBEX/aDtDKwEzswHnaTnW8VFAHSuZ38/d3TDHHZ86mtMfhvGhbULkqLhfAkZwnOo9ZJ9Q9JdjRpFr2q9UBJFst/kbSUDBs4UI/1LGy3AW2klZCvb/uWwjOq5VOZjW3x9oAhBrjPoxRvi8KkhsFwkfR8ehj/XE2X6Ie7GQOfn+/VDlQqt9vPpKqJowGvmc1EfyUqvjyWNFO2n9O4yxh4/Cfh888CoaRJ9UsN7B/k7l2bW9FfrudOrPXd6fjU2vytA4JwFikUREKkaMGDFixIgR418lnhgiVV+4kZ2ZoyTTXFMYw78lOc1FAk7zVPhorFh2t/xNvzC9EykLVw58W1denqvOstZa02U3zwlv/Zr+PyrqdPl5EulQM0UiYFwRK89OPnwiiMAEteZ0pVVuZGu/JTpzKiutQksk11PhKgkrHEXwuArqC4LBGmbKvfdQ4VyPb3hbn2n1d9o5yKt6H8Ztuppd4r4vptBvCCJEBCuT2nBcTRAtMTPbQa1Fq0mqfYGieAfowMxN0Zzjk7Ca4gq3WhGNGNAUrc00wgprIEjDECu4nV3XjYzRdrr65OpMHR4q0ND10J+1NhUXibksidkmzbpy/2LEinCkRRAB1p+TbfybKNVG16+fyGF7pYYhtIRSp5L3WDWKrCN5cODag1brKXxf0BwgsNQNVQQR+u73vmdmZh945eViG+tpKZrLepY9WWmPiUTm63o81ZLxXNifWaPNzOzGjWfCZ6LH4Jzw6LHrN3ag0dmUem2sBaa6rcEgtLEaF165FtD2uYyn8VkYuw0gQYloxCi+XAjSmpQwn2S+qn+/OJJzT0uh7dR2hufOe6jXeuVqWLmrTQgRnH7f+wTvUyoTwAD9tN/3ubsN9CtV02Wizuh3ir5w7qycY7g7FFSLz5bGtiOiN5951szMvvPPbxTbCh2k6GtoMDybhvPcV1NjmKrqnPgIuh1Nyec1JIpI45zKMk9S/6TPCSIi1OMqgloDSqY1BIlIKfpCPVJP5imiyQOZY7rdDvbh50QEXpmIDGjO3nbQ4VYzR47v3wvo82LpDdDGPJIKIvj228HYdLbw+bxWDtdx977bD1Bfpfd4AANWPjtefPElPzfM9aqHsqImpm85rz9xTpyXRPOMMa56zXrN2/u8iIhUjBgxYsSIESPGBSO+SMWIESNGjBgxYlwwnhi1162XbCEi1noXQuSBiHhRV0pr2C1BQY0kSz4rBwhyd9OhdQrQ6FhuZjaZLLGNNYzEVgAQ7EjogUUh4nPYky7jmmpPkanSWIR+Nf2b6cGEIjc7TqNUAUtORJxHWHYi4mAKlvsi9iMEz1piZi7AzkS8ToiYQsEzcdHmNoWsSfsMVZyMz+dSWIrCv+lEaCRAxZnYP7DNlG5ygSbciQV2JSq7KXXIhqDMOm2nMUhLKS3KOokHj52qGaEm27ZQMC045Jfgtqv2B0VqrEDcXHuUhO6h7cRA+g77rMLTrM+m7u0zUJWs+fbo0KkwUlBKhZKe0jR9pvPqvWPb9YSWJN2odC9/w/ugomNej15DHWLwiVDb7JNaG4sOyI/uuXXGnE7dU60JF860Xl+nTNqtDs7DqQj2nbHQOKTMRzJ2aPuh1BLpez0GKT0mClSkrh/PSVPDT0DBDgY+dth2TaFbSKOoJUgfv1mhpXA9o77fz50t9PcSv+fHz0HzJcoPwz19KfX3Svx4XZ1g47H3U8oSTkQWsIG5o4k20cSS8yxBKD1QSxbOrZqAQep/c+MZ2Ra+Nxj6OXXa3dVtVXGsR//UMbEH6k2TUiheT0Uq8Ajz1KNDr8nIPvH0FRcb37z5vJmZ3bl7B9fnbb2FuWNlTIBmVxH3Kawb1GqCjvHaT4qEJ7mfpJs5/tSJf4wxpjKKMZJsMrnWdM6/da5Bn5Rn0qO7oU1aLZn38MzUufDddwItxzlW3dY7W6F/LMzbhC72LamrmaahnxxKrVUOreeec7d7UtU6F5XPwr6vXAlU+Oqzm3IDeXYktOSRdwfcR3Vx3wRlOZbkISbcDCY+x+QyBs+LiEjFiBEjRowYMWJcMJ4YIrVxZcvSlh8+q9BUUeuAhbfAmYi+KYCVl89CWKgiWqIfcxHF8i2VNgiZVrBmGry8mY6AuqSyrOMKVlcpRB905UpDTH375d/8XklXddhdKoL1FuqkVaVe4BLCTl1pVSBAPDxwS4inbwRhpYriT/qsPh5W+lxx6fU3Jf2eSr2h2ApsbnZx/VKnD+LURsPfy3nYWs1XKdvbYTWnyBFXuBSvqmD+4cOwWmrUXdi6BzO/FZQMKI22fxnpslrpncaF9+77iogCRQqltYYWgYttSavNgESNBX3pEx2S1T/7iRrSLQvhs4id2wnOPXToVBC8HmpX9aVaewdoQVvEvtRua6o9j9+RtOJh0XdXfBLMzMeOCrGZVq6oTg0p1LOxIgjhXBSRI+pTFasJpjrXGj/cJPfoyNEC1i67c8ctOWhPoaaaFMXelf5Mw0K9VKIYmdSuS4gwohGbDUcLmNgwXzGLDPf98mUXILMmpmjoCyRG244o3v6+G+eWIHKu1TVNPbRJTjQjX19p68FoJ6Dor3cxRa7CP/t7Xqfur/8c9dRkjt27dGnlnKoyh9E4UlPtKaheLDStHHYmalMCZKtR9zZmooYmKswwn1BkX5G5rgf0syrGzXfRPyaCUlwFwtQUO5t33w61+555+kaxjdYhmXk/pQD56afC90qJ2l+Ef6cTn/9SIIfzqaOKlXJop+0dR/PyhIyECNCHrOco24Cs8rmiVivpOYawtDDRpBM1zGXQEqcvtU7JLOQjnXcCctqVuaPTpcFsE9eyXi+yKVYn7Cdqa1FipxTjWFrnZKkY11ZDew+PXIC+jfqHfSQCqEkr6+muMgJAzv3ypY6snjsNVtetFjZr/i6itjDnRUSkYsSIESNGjBgxLhjxRSpGjBgxYsSIEeOC8eTE5k9trgihxxDCLVKH7Cp07JZ6URQRZ+JjUQF8rmLXaUEZ+DEL8ShEr8dH7mcyoehX9kFIW91hiZmzNpeZC4BNxJ6E9lUASB+LQqi49JNjDaNd8SKaTWYr523mPjsqjtvbCzSDOuu+84MgDhyoiHUv0Ew9uPlq2yxzUEzi7ZXhGpOyekahTmEmdCcuUSkQCiQ7XW871kJSnWxRJwvfLws90QLNmCVOz40Axb7z7rvFNtJXZYHMK+0AMzea4i0CaL001DqNoT89BKWUyrntXgr3Yl/oOYo8BwOn2+i70mp7+5Oy8b5hNoA/0FVx6ifdOB6H73XkHuYLeGuJF1IN/Un7xAiUUUNrwmXrnkkJ6BalOwvxMNZUqbiokz05lDpUw3Fv5bzD9VwN16c+TqOw34FQgDM4X2+YJw+U6K2F0+z1hMbAuTw+cbpvOQxj4qH4Ux0dh8/f/v73i22sHqAUB2uMqdiWNBITRkYjpx3o7KyUFamqhvjK3DoO9Fha8f6XjknZ+X1i11IH8DnOr9mV5IlpaLNOim1Cey3ZQWWcJDi95cwF8KVKoNFXROkQzM4HnjxBuq1S8zahR98MVJD2lzHusdJTdUgQyiIs72AszJdOt02RIdQUGrPe4JzsNAq9v5b4njrLk5ZLZf49QRUBdTHnJPOuVFvYQfUGddvegdhYveLefvOdcG7oLyr2pus25y0zs9GYPnKexHIGCqrZ9GslfaSiaF7bSLydSHNyjJ8cu9yByRbaJqTWNImnoADFH4yJT7u7LlWgH5XSt0VSkHhbkRZMbL2yBY+fLP2eNFBPsyY+WsMBPPjm3icfHQYPqqNDp/FIgX/3je8W255+9jkzM9vZpDzE72GlcIz3a6Cw/NFjl7s8xpyxteXn/t++8f+Zmdn+vtPdXQjl9XtpIvUuz4mISMWIESNGjBgxYlwwnhgilZWqNhv7SqtCIdpC0A+syOuJiFOx6liI2JtCWa2rxrpCiiYN8EY8BCKj4jy+zDclDZSpk5pqe17MsDpXASSBgMVcRYnh2iiobosQkivD+1JDaBtv33p8Cg8p0jPzum4P5bcUo1abfk50e+b5zqWGUwoHZrVfYJp+mjuqMcNKQJ3luZpZSXXGqmoqYv/hOQ7wXDnxMxWi81rVVoErsZ1LLvblvV5Iumwf9zYt+4qMwt+0KjUR4Wj7FNJqD8V+gBYDiYgTmSasiCQX/V1BFZjIMJU0ZdokaFovBZoZUsfr0id2d+k67v36MWpM6ja6IysiVKQzC5rF9Gt19M+BiNBhej7z/jrDZwI+2m0Ie0/FAZ9CeUV/tpDCrskWt47DqvPyZRdbM3Wf44VosZnbBQx7vt8zpK7fu+9Iww9uBfTVzkGfVZR9XrUDCpkbcFhuijvyYBDu/+mZCMHRn45PvP8T2lULgbRItV6vHjAeOup2ClR8Syw5Ds6Qup+i/qOgmkmKfi2C3eFx+F5WkaSALdz/TK1jQtuNZo5+vPz8i2Zm9i1x+74MhJv3ROe1NEWijozhOj4numTmiOBY+iRFzoPhet/V8cQps8G2E1S1DISlLOOaY+hM6u8RWb8kruT1evjNSNq/QIcEuXvttY+amdffbLUdfTwEqqFO5EQsj469T1w5xxKF825DnklEkSpiHUGxd4Hwy/VPpiqfDsE5VPfLbctc587QxmrJQysUdYXnPRlLkhGTMIhEKkqZsq7p2McuKwRUJFFqughtcSYIN5HF077PJxuo6/fqq68W2+qYz7LCVkiSLeasjehtyHbX5+/WNtzWBSUjm6N2CjMI2b//vbeKbVqf9byIiFSMGDFixIgRI8YFI75IxYgRI0aMGDFiXDCeGLV3+PDAUvHiILQ5X4o47SgIAJOOC7Cr3QDxLYUCojhPhdKEz5cLh2wpbh8CWlYRYUbIWkSchTu5FtldsvCh+J7MKA50aJHQqgoLHz0KIk8KVtviuzHsBSiyWhbPljo9jnwfdJZWyPIEUKm6jdOV9vDUYWxCxQu0F8WXZmZnKN6rECYLmdYFxl1aOG5dYORFUaDY247nTBrVzN1wVYDP+0NYWIWgZdASw4nD422IWN0TxCmD4dgFo4RsVexNF2fTIrQ45wU8a/b3vU3GhRO7tyvpRhVxn3evK6CR2uLLxd+yKKqZWb1GV3ruTwoKL0jB+n7pGHz3noszDZ4uWgyYl90QX6SchTyr4otjQTRLuq8jlPEUnkntlvfr3UtBqPr22+8U20hpvf2OQ+GP64EqXE5V7ByurXfm9zMHtUd/pnmidHOC73sfPjsKHmBzuScZoPp6x6+V970sYtsahfwyJ7DLFkWuZb8UhT985EV7KbbVQsKTorisJFtgzCwP/XoodlW6k7S0VmCgb9tiGWhc9ZujL1dJqhi8/W4Qu6v78rXrYYxfeur5YtuUlNbcx1gDY/Jnfvpjco2hUQZIGJhOvP/VILLX4taMVLyoZpiftjZd2PzMM6HvLoVbPT4IdOOKoDujL184ro6he5AvKLVIaUMm83Qdv6ETtpnZrR/8ANcgPkbdQKnW9l3SQTqc/lHzhYjTkXhyLDReF1TUaLw+17LChJ7z4wNPnuCQzWSe4vOGc8JQ6EEXVq8XbZ4JZb8FMby6zVMOoM+zcVGVwJ9nJ7NwbUrpcm6bTMI1KrXJ/lKWpKSCKhz790jz6v1soX26z9wothWVH4Ru7WNM9EG36rOeEoBtwYXoc6b35P79cB+fueHHeup6+LsqfeLunSAb0ISCcvn9X5UiIhUjRowYMWLEiHHBeGKI1PGtB5aKY2wFSEwiabiDGVxsZ/5GvjEPSISKeEdABOay0mTdOV2ll5GeTCGu1gsiwqN19ehoPZMV2XwB9Eve/ot9iHibKFlP3KYp5KZ48bSnTtDhPPfERZuCOU1r7UF4qysyCv/G8vadYRU7FUF9BUhMDxYCiTih5znruvmqogpUQVODed16fK6cZjMV74d7kZuvSPYvB2RREYk6nM95reo2TwFqMhB3ZIiip4L+DEfht1rDiufXH7gAlQLkhazIGljhV4ASTKfS1ljpqLA+waq7IStoIoupIF1sk5WVGxIlMnF7f/fWrXCeaOOdHV0FhXNTd+ReL3zvyhUX0VIgr3YiHB/lmYiCcc6KHI6G4Tz7sHO4fHVXPuPv/Phj9Ov9nZ8qtrHF7j+8X2xj+vepoEkUhT547N+roJ+yssFcVqH34UC/J07cTaxgF+Ks34SwfSGoTgr7h6euP1VsY3KLrmaHEEXP8O987veQp3Jy6i7q40H4niJSfViMqP0IEZmFODCnuD93E79+WowMpdbcvdtB0L+JdHq2m5kLZYdif0JH76Uk4NAmpNnwPnF8EhDxjiLnEAMrmsR+lJXCXDtKfVzzCNOpi5PLuIdVQT9LSbgnw7GPP1Ze0DExAtKgSR512E504N7/5ru3/FpZB05qbV6+FFzMT6X+KMq62UySMoi2Hx76/WziGNlME2BC36GbQmnh4/UAaJLO/8dIgEjkWfNP//iP4VrEfoV1F7e3fY7nfVeE++Gj0E5Mjrl0ycfk5gbHot9rVragm7+Z2Zvff3Ptezdv3sS5iyUFUPeyiP1LOBdlc4hAHh4FdFafCQleI7K6tCFQ77okb/TBLNQ1UQAu9yNxW+fYnonFAWsSPrgXxs7Dh95f6LI+kiSGZ58JlT2uP+2I5D3UFbx/xytblGthPDUloYDPiWtXvf6i9tnzIiJSMWLEiBEjRowYF4z4IhUjRowYMWLEiHHBSPJ8xfr2x3PQJLEPf+RZW4iwnCRjSTV0EP1d33N4/konwG252DpsbwSodGfTaRF6atQb6lSMIpDDHy4Y1iKvxPZ74nHB5lIaj0I0peAUPmUQxia1oscn7VIR0RudnVXoRi8adSWniFoLHs9RSHUpQuUy4FbSPipYLwHan4i3F6klFSeSUlMvKBb5vH/fKYtLu8FHpVIVqrBwmxcPJtARhMVXCnriWKcnTg9swm12og7sGQW43p4ULO7suD8PPa3SxBuPflf0UToVyJq+ZJpEcADBsBaDpgPwjtCyvMcqou3R20T6yRk8gI6PAy1x/bpD0c8/H+DpgdA+dFSvCDxO2PvO7dvFNorx63Wnm9yrR8S+h4EOOAA98fLLN4vPsveIXs3MeqDs1EeGPlsKxXM8JZk6K4dtJ8d+P1kYl079Wgz1wYPQ1kNxfaY/z1SLsmKeUFH0/XuBHutIUsIekiv6PaElSIuDHh6NvP+TAqQnkplTGnr4x4eB7tDxT88gJhOYmV2B91lJBPWFs3jV+8kSbuCzQmzt10Bn50Qo8DZE9kpjpmh39cUqxvhQKkDgGIlJEWKMHYrcS0IZd1G8dq5UB76vnkmUCMyFlmS/U1qe/kS3bjl9x6LaO6CxZnIs0m7HZ07j0fdIx9q7oAN1PPGZcHTk1N4lFEE/PHK65+wk9PEW+g4L5pqZfeO/fQOXrP5s4TzV2+3ZZ4IT98FjF5Yvlpi7hUZttSBUlzHOOZ7Xo+OvEJnLY5vJCSuVQsb0TPSx00QCUlYWYzjse2tTfMwO1vszfbs4rvtS2eGpa8+Ymdnf/9e/K7a9+NLLZmb21ptvFtsuoxi2Pk/5DFrKmKB/lxamb3Aew2XXpLJAG7TcnlCgfCZ897vf8fPE+FhK240w7nXe4dytzu5JKbH/61P/t/2w16WISMWIESNGjBgxYlwwnpjYfDpd2FxejA0iyoa8ffPlT9Efikj3rrg7MmuMaVor6zmVJdV7yrpeeNOuSx0kvun29W0Zx60IIkQnWK31Q2G5proOIFRWhOvRIxfIma2uNLiqOhV33gbetGfL9ZpH6uLNum6JvFVTeL5Y+gq71gwrp041rCrHE1+tMHW2VvN3azp774sTNVO3V9x5kSa+lPMk+lStKSIRVgnTqdQaQ4p/BvFuKpBkks/wHbXJCJ8fnfiK9Nq16/hMHHuRbLBY+PXToF1FoWx3IoipFNvb3Az3TtEfImYHUustRUq8tgmRi0wQmVIa7omm5O7ubeKcQjv0ei5sp/2COjHzPKtiU0FxrortiRjN5+oUD2GreVCgSkFr40fYWhAdffjA7ReevvF0+F4mDtzo23W5J0RO220fp/Um/6Zjt6dc7+8tcb6+0nzwMAhG90QIakA1T5c+di4BRajVvf1p3aAJKAmQ1a3NMHaXS/+M31Oh6Rhp4pOpWl2Ea9zY8LF+chrufy5z19lZaGut/8ikBUUpaZPBsdYSm5QNON9fvebXX62Gzydyr0tEmASR5ip9Kfeki3POVxJlME/i/4nC36w1Kog0z1dT8inG1tV/H3ObupJ//81QH/GKzDFztPEiZ3KC20987GM/bWZmtUNvw1tAYnWeoKCbc5iZJ9T0h46mHLwRhN0q1N+7FM7lCKL0plQbePHFF8zM0Sozsze+E67h6rUbxbZ/gNi8If3vBbjIqyXEo8ehP48FJScC+eZbAc3RMclarIqq0brgQx/6SLHt7HQdYeWtOJO58+mnA0pDFMrMrQ7UYqS7Gc7p4BEAE3lRAAANxklEQVTqGkof6uG+0nLHzOwBKiB8/5//udhG24dNEdvTDV/n/aeeDdeodj4V9N0JUOemJDYUtRal/3Feu3LZxwmR/S2pE8gxrnVSOT9LQY8oNo8RI0aMGDFixPjXivgiFSNGjBgxYsSIccF4YmLzFz9603KhnUjtlZR3gEPNzf0bxZYXXgiFDJ/edREh3YvrAqMS5tOijYRA6fujUDjpPoWxWQRRPUNYUFIFy4QKT04dRm5BAKpC8SEomhQiTvWOIVWjLuYUe6pjNoW9CjVSvFqSc6IAuSTFHVkYlZTRndtOzzz73LM4llwr6KmG+G2lOFZVBOiEYFUAXhQaLgktC1pAnZ1HBY2QYP8iTsd9PREn8D2IQxVoLYpwJr618CWa+fEb8A8byP5IFbO/6PXTRV6FlRRgqo8WnYeV7mVx7eQcYftMnKVr6GMFnC4Uyyb6VbvtlPFiSUGrUFBJuP4HDxyepyu6UoCP4NBdrzssfnwcKIIuRPzPPXO9+IyO4Uo70QFdnZg5aFUUTKYkF1829u2q3H9S6TUI+kcD9WyDm/JI+hXajg7vZi5yPj11yqIGbx2l8dqg2fNcqeVwoqTn5nKt/Gsmrs/VcjjPbSkyzLlLmHqb4dxzHbtIHlFqmXNCIjwC+30HjtnqT0V+RvsVk1IqQhk+uhfE1jvbTot24eKddf3cS5PQ/uoZlOM+JizuKufLpACdppl4oj4+dMDOhAJihsx8ZT4Lx1BaZgRZBAt5n5y5PxLH30KKa08hWL523ftuH5SeioiPjsK2my88W2z79rf+u5mZye7spZdexMHwj1BMLbhyn4i33MlpON+nnr5RbLtzOxTSziXnaIykhRtPPePXk4e+VVlxGw/bDpEA8uD+A/l+OKlLl9xbjdSvejvxcy0CT5qzJm7/D5AgpM+OOioZnMl4ytE/SIX3paDxjafCdScydy/wbFW3+SESmVIRxV8FRZ9L/+PUcvv2O3L8cA8oo9Ex0erA70zE/qxAsOJ3lfCYV4ttx7hG9ZTkmfwATvhmZjduPGU/9/P/ZxSbx4gRI0aMGDFi/K+OJyY2XyRzyyQ1nqnrKnocDsPr/O6OCxGfvRSQqEbX30iZkqnpmnxzV6EuV8IU3WqqexOCvo4Ixpn+OJa3bwrQ61Iv6BDCNk01pZB9InXiKoUD+RDn6ysdLtK0NlwPK7GavC3T+VpFlGOs+s8k/bgJd1a9HiIrdMzdFNHjHKu6E1mFUDCub+FliGMH4qzMVfJUaifWkPZ9cOSi7DJRR1nh0pIiA4JQrzhawbaYik1D4Xor/YRp6lonsUDsBCYYoX1a4mI7ACJCVIPO0Waedq/oH9FJbX+uJrWtT4/CvdNkgzkQmVz6KYXs7FdDSc2nE7HWvJrOwvWMxaaC+Jwip7xsXemz/paAtLaBc25jVbdQx37ODoneL1hYyNGLVV1jvV5ZRYTS1MyOZZVMewB2iWrV91wxCEwHjkjswOX88JG78lOw3ZJVKu9dTdqumB9kUck+ztV/re7fp1BV5xXWJqP41sysdxbu2UzQz+kC40OgjiUQ+DTzFfnOVhiDusImcsx5TZGBzc2AxGkSwxEcw49FlE3riGtXnyu21bsBnVoIEj9fAmHou3i5hbmrmJ+kvXhOWpuMaf81uYYSUuwHA5kTafEilgxEERdLh26+9+Z3zczs6Wdu4ny9Dbe2wvUrSnt0HMbwZOpI7xnqBN6QumpPPxv2dxtokZnZiy+HNP2ZzF0Hj0N79jEn1CRh5vgstBcRNzOzUoLEmqpf/waseJS56MEB/6zn/ZkWFwtFwtFOtGQ5PvLvN4GqH4k7O6tYaN/9/psh7X97y5Er2gSonc39h8H2YVcQrk4N9e8q3sc3gQAPe+F+Hn3nu8VnJ8ehLV5++cVi23AU7km14vd6VqBKilxiPEmizD2gZK2Oo87s4xmeDw8e+vi/DuuQctn7JFmPS5LEcHQUUMSyWJLsIlHn8MhtKjgWte6qot3nxRNDpIa90Y/+Uox/F/HmW2//6C/F+HcR//itbz/pU4jxY4q/+y9fe9KnEOPHFN/45jef9Cn8m44n9iI16o1/9Jdi/LuIN38QX6T+d4l//NYbT/oUYvyY4u++Fl+k/neJb/7DPzzpU/g3HU+M2qtUMmt1HGIrWYD9hn2HOF98LkCFN/ZdHNYAFVFK/HuEllWUXRTNFVieYmCKKasCMZMWmYnYm34S6phLleWt2+7ES+ErxelmLkrPxFtnOhti27rAkiJniunMzDJ8roJ1Xuvjx06ZteAAXBMR8RDQtqpCCXfSz2dry6m9BdqLxSnDOU1x3uJ2jgKeJRFbVyAerIsHFanCre1tqzfqtrW9bVU4mnc3HAIfA9ou49xW6NFK6B/qt0XPGnVbztA+uQh2e4CglcarFM7q4tlC6o3uzHJ8UizqIkxaajVRINx39aJpXA7nrv0pbYfz3Cg73cc+e3U79HF1R6dXlVKGBn+gkhT8XkLRWms4LbmESZu2HV3kz8Sr6iMfeS1cD/xZyis8DoqXimCX51sWYSmh8Fq9buVy2RqNetFk5ayy9tuaTDtz3MfxOLSniuMJpw/G3tbdHM72Iuwn9dYTuvXKlUDL6b2mz5BSdRPQN6Q2ajKGR6AHtWjy8XEYpyqETVBmIZPEjloj3GP1p9mH952eE/8urxQhD/sjpbwprtO8nY8fOY03RnH3kdDtr7z0Svi+uFhPpigMXhKncIydDRHPU1xNylwTS2aYp5eWW45/qxC5a2JHCbRsw9a9+kixmJmdwaG8KZ5+T8ONPIM7ejL2/sf58bF48r17693wu+edxqzgPt5/4ELt/UuUj/j1k3rsS3H5BvrzM3AnH419DI+n9PHzOfHSTnCsV8Hyxkag9ubi1Vcuh23qSzhDkXR6IZmZ7SKhpgqx/c6WJwxwTnjuORfMU4LSEgd8jvt7d7zaxH/8T8ED6+79u8W2xyeku7zfd9rheTZTmn+5NJvPi2LVly/7Ob366qs4N6fH+MzUOZlF3acD3y9d41NJFKJ/38mRJwW1OmHcPwbF15ExwQSdnV0fp6Qvc5n/9vbDnNCQ576/H0iyBebJtniF6Xx/XkSxeYwYMWLEiBEjxgXjidgf/Of//J/tr//6r3/ch40RI0aMGDFixPgXx8/93M/ZX/3VX5372RN5kYoRI0aMGDFixPj3EJHaixEjRowYMWLEuGDEF6kYMWLEiBEjRowLxhN5kfqLv/gLe+mll+z555+3L33pS0/iFGL8K8WNGzfsQx/6kL322mv2sY99zMxCpfLXX3/dXnjhBfvEJz5RVOaO8ZMVv/Irv2J7e3v2wQ9+sNj2fvf2C1/4gj3//PP20ksv2Ve/+tUnccoxLhjn3evPf/7zdu3aNXvttdfstddesz//8z8vPov3+ic3bt++bR//+MftAx/4gL366qv25S9/2czi2P4XRf5jjvl8nj/33HP522+/nU+n0/zDH/5w/sYbb/y4TyPGv1LcuHEjPzw8XNn2G7/xG/mXvvSlPM/z/Itf/GL+2c9+9kmcWoz/yfibv/mb/Bvf+Eb+6quvFtt+2L399re/nX/4wx/Op9Np/vbbb+fPPfdcvlgsnsh5x/iXx3n3+vOf/3z+27/922vfjff6Jzvu37+ff/Ob38zzPM97vV7+wgsv5G+88UYc2/+C+LEjUl//+tft5s3/v707dkkmDuMA/r3htta8Du8FQSsq7G4Qmpqq9TJcbBAHW9qC/obaI5qiwK2msiGjVVpcdBdSsEsdoqUabHga3t57qzcL76WTk+9nU0/5wdcHHzh/vyeGSCQCVVWRTqdRKBT8Xgb9IPmwf+Hs7AzZbBYAkM1mcXp6Oohl0X+an593Byn/0SvbQqGA1dVVqKqKSCSCWCyGcrns+5rJm8+yBv6tbYBZB93Y2BgsywIAjIyMYGpqCo7jsLb74Hsj5TgOfr2Z0m0YBhzH+eIdFCSKomBxcRGJRAL7+/sAgE6nA037fcicpmnovM53ouDrle3t7S0Mw3CvY50Ph93dXZimiVwu597qYdbDo9FooFKpYG5ujrXdB98bqbcnLdPwubq6QqVSQbFYxN7eHkql0rvXFUXhd2BIfZctcw+29fV11Ot1VKtV6LqOzc3Nntcy6+B5eHhAKpXCzs7Ou1O9Adb2d3xvpMLhMJrNpvu42Wy+624p2PTXadujo6NYWVlBuVyGpmlov45qaLVaCL2ZNE7B1ivbj3V+c3ODcDj86WdQMIRCIfcHdW1tzb2dw6yD7/n5GalUCplMBslkEgBrux++N1KJRAK1Wg2NRgPdbhfHx8ewbdvvZdAPeHp6cmcMPj4+4vLyEvF4HLZtI5/PAwDy+bxbqBR8vbK1bRtHR0fodruo1+uo1WruLk4Kplbr79y2k5MTd0cfsw42EUEul8P09DQ2Njbc51nbfRjEP9zPz89lYmJCotGobG9vD2IJ9AOur6/FNE0xTVNmZmbcbO/u7mRhYUHGx8dlaWlJ7u/vB7xS8iKdTouu66KqqhiGIYeHh19mu7W1JdFoVCYnJ+Xi4mKAK6d+fcz64OBAMpmMxONxmZ2dleXlZWm32+71zDq4SqWSKIoipmmKZVliWZYUi0XWdh84IoaIiIjII55sTkREROQRGykiIiIij9hIEREREXnERoqIiIjIIzZSRERERB6xkSIiIiLyiI0UERERkUdspIiIiIg8egFnCUKNTa56B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441" y="404811"/>
            <a:ext cx="4411216" cy="4381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1" name="AutoShape 7" descr="data:image/png;base64,iVBORw0KGgoAAAANSUhEUgAAAlEAAAJNCAYAAAARaCA+AAAABHNCSVQICAgIfAhkiAAAAAlwSFlzAAALEgAACxIB0t1+/AAAIABJREFUeJzsvXmQZVd95/m77737ttyXysyqytpUpdIuVkFjNrEIjKchmMF2e6Lb45ihZ9x7G7dBEkJGgJBEY+PGbUfHTAf2KOwxmIhxNNhWu23RIDAGyVjCgCRUWmpfsir3fPu79775Q27s8/t+K/L1RXbi8fcTURF1fnHufeee7Z1893u+JxoMBgMTQgghhBD/XRR2ugBCCCGEEH8b0SJKCCGEECIHWkQJIYQQQuRAiyghhBBCiBxoESWEEEIIkQMtooQQQgghcvCCL6L+4A/+wK6++mq78sor7WMf+9gLfXshhBBCiB8IohfSJypNU7vqqqvswQcftL1799pNN91kn/70p+2aa655oT5CCCGEEOIHghf0l6hHHnnEjhw5YgcPHrQ4ju0nfuIn7HOf+9wL+RFCCCGEED8QlF7Im509e9b27dv3vfTi4qI9/PDDQZ59+/fbmdOnX8iPFUIIIYT4a+NyL+1e0EVUFEXb5jlz+rS997b3m5nZV7/yZXv1a19n1XJ4XVzE+xQL+ADFYhjr9vuQp9tNINZph7FuykqKP9JVS2F1/eInfhHy3HbnB/FWruitZgeyNBqbEEuzsJylEtZLpVwOy1itQJ5i4S+f5at//FV79WtebaU4vC4yvPc9d98NsX/+z342SPeTHuRptdoQ830jLmH9Fkj/qZbjIF2pYJeN4xhiBX8r0jXv+bcfh9gHP3JXkM4yMnBIbJCGsbT/l53qK3/8ZXvta15naYp9MUnCWNbHe/f7eF1UCOuPjb1//x/+HcRuv/X2IF2KyRQAlWdWqYT9ZXJqBPJMTI5DrNvvBumz55Yhz4kT5yG2tdkI0rHr52Zmn77/U0H6Qx/8wPf+/8UvPWRvuPn1lpK28lVVrmD/qVQxVq2EY6tYwjxpgp/n27jb7UKeThtjH7zrw0H6bqIxLUZFiJXcmCmR+TSOsT59vUQRmXPJu4te+/k54IEH/rP9yI+8zXpdnBMGGfbhn3tf2Bc/Rsbj1uYWxJaXVoJ0o9GEPFOzUxibCvtnrUbmyjLWZ9ILn6fdxPktSzOIffTe+4L0e9/7XshTrtYw5tqmVMQyFf6iTR/8oz+yN99yixVIW7UaLYg1m2FsQMpdLJA+5TrHPZ/Atnr/7bdDrBi5DlPEcja28PuwPjoapOcWJyHPdx59Gj8vDevuptddB3n+5OsPQ2zv3n1B+sMfuAvyXI4XdBG1d+9eO/1XfmU6ffq0LS4uQr6vfuXLZmZ26tRJ23fypB298uALWQwhhBBCiL92XtBF1Mtf/nJ7+umn7cSJE7Znzx777d/+bfv0pz8N+V792tc9/5+vfNn2HzjwQhZBCCGEEOJvhBd0EVUqlexXfuVX7K1vfaulaWrvfve76c687C/edCwuHrAsNeu4X/OyGH8zHhnBn87HJ+pBulbHPBn5Gdn/pLm8jD8Zd8lrFcNfPoG0hz9lb66H99/YwFd3RdISk9PhK5Ndu/An6lqt7iJYd4PBX8auu+E6m5mdsV4vfPWZJlhPjG4Svvss+J9rzaxcwZ/Jy+61UZ28LmHVG7ufssvx5X/a/qsMBuHdCoXh9lD411sZqRf2Cixzr/OSv/Le4/CRw1auxtbr4hOm7lVykuIraf9a18zMBv6Zh3u+tuv7Efnp3r8qNDNrF8NBSt742RR5nTc3E/4MH5ex7tpt/Dm/2w1fmbBXxJ5C4S9/yr/i0BErFMpWIq9/y64M/lWlGa8X/1puda0BeTbWMdZzrzRT3+hmVmDvmx0ZeR2cDrC/ZFkYy8ir86SPrw99GYpMVkHe5/X/Yi45dPCA9Xtd65M5MOlhOT3sFX+3hX2j3wvroUIkDKMj+Jqs5mKDDMdjl/RFP1f2yOt19jrP4+ckM7M0w77Q7/dcHuyLxcHzsX0HDlgvSSwukXFMYgOnLclImSLD61KvSWGwV7298PlGKlXIMz2L7ffNrz0VpBcXXwl5bn7ryyF233vCV/wvevHVkOdlN10LsUe/9l2IDcsLuogyM3vb295mb3vb24bKu2+/foX6m+bw4cM7XYS/cxw8eHCni/B3jkOHDu10Ef7OceSI5pa/aQ5dccVOF+HvPHIsF0IIIYTIgRZRQgghhBA5eMFf5w1D31kR9HuX3x7+37hI3jlPz4QajD2LqBnaNT8GsbGJUGs0Oj4KeVbXiE6qtf17/eYWXtduhVtwxyfwHfCevbMQ239wIUhPTk1jmZw/w+YabvfdWMfYIAnrM0uGEHwZan9iojlh6qbIv4snegSmD4Dt2UQ8FhGdRjQIYwW2N5tQrYbv7Jm+o1zCMvit9BnR8DDdWc+NhW6PaDK6pN8VwjIMmBUDoeB0EkkP69xrf8xQF8LG6Mw0bkOe3TURpHfXsQ+3iA6l1Qy1RRd6q5DHs7GFdT4A7ZhZw7VNt0N0jES3uLq8Ft6ngeVmlgrj46FucXoa55uxcbSM8MREi9cnWiM/1oyMNWZpkjofnIj8jc2sZjIybj19ogMDiA9PYwvnro6ziBifwjm+Pua1omaxsy+gxSYaz34z7B9U/zTE8GN2AiCKNLOBsxMoFIgG09UV+/gSmSt9H2oRixoik7J0iOcrEgueyC0xzp66BHle9cYbIbayFH6P/sav/ifI85kvfwJiX3zrN4L0Jz/ym5Dn1x74MMQee/RJiA2LfokSQgghhMiBFlFCCCGEEDnQIkoIIYQQIgdaRAkhhBBC5GBHhOVVZ7SYZaFQsNNGseTGKp4DdPLkxSD9zDE0WDt4aB5i+w6GIu76GFbD2AgKE8sRGtR5mLhu74G5IH34yr2Q59BhPB5nbDQUTF5aQtH6uRPnwjwXVyBPcwvrbjAIxcP+HMLL0U+80R0TWZPzmJyg2QsjzcyMnP/kY8yssUjMIXtJ2IdK5DpGrR62e5mcyxcTYXniDPh63kH2MmROWNrrkfP1mCDVGXCmQ5j9mZlV3Dlx/vPNzHrE4HB5eSNIX7yAZ+Cxc9wm3Xll+w/ieDx0YA/E/LlfXSau99e0yVlhRPy95cZDq4XjutfBWOSeb3pqAvKMT6FofGHPjLuObHYZxfkGIIrfAjNLdCE/Zs3MMuKWmrm/qZnwOk2J8Nq1DRn+1h3CbLPTQpFzl5zD57sZO/twdBSF+gO34cWbWpqZpURBDeJ98nxFchahh9mpMiPdKA1zsqmy6OYgtgmA+MVa1ZkzJ6SxEnIG7WCIjQFd8r09sxD29XViUPu1L38TYv/zP35nkP7i7+J5d7/4wV+D2D3/178M0jf+1o9Bnv/ymT+B2I03XAWxYdEvUUIIIYQQOdAiSgghhBAiB1pECSGEEELkQIsoIYQQQogc7IiwfHyy7tKhGLNNhJ5Fdvr76VAYeOLkEuQ5cwadjvee2BWkD12xC/JMTuNp0/UKUeo59u1bgNhe5zy+n+SJMlzPfvfPTwfpRx/Bk6ZPnzgbBsiyeHQcRavjY+HzFUvDCcu9AXREBKqlItZT2TnlMqF3IcJYyQkoC0wtSfx6/Yn0XhR8OfyJ8APiEh0RpSe6fGO9FEi9DJxDMhORMhdlf/+MylaRqtswQQy9rd3F8Zc6Yem5c+g83GyiY/jIaLjZY3ISRdVT7uQBM7N9+3cH6bUNFKR6xkbwJIBqGQW/s7PhyQYjI7ghpV5DsfLYaDhmxiZwXE1OoaC5PhLGmFi6tYl158kSIvglwnJ/qoANUBScDbBPZS5fShTUJTL+vKP+gPTFfh8F1B62eYA5nZcrYTuMEFF+tY59oeeE5P0m3rvdIptwnMI+IvMUG9ueiLi9MxU+1jteF/l5mHx81iebDlw5S2TjDDuxIBnmRIQM2335QjhP3PjyI5Dngd95CGKPfv2xIP3eu38a8rz3H38IYv/wn/1wkP7XH/qHkOcP/p+vQ+zHrrgZYsOiX6KEEEIIIXKgRZQQQgghRA60iBJCCCGEyMGOaKISp7moOU3C5N7QnM7MbNccnhA/vzvM5803zczOnkJTwIvOODBN8N3xwm5ipDeO79nhugXUV5WLoS7jiW+dgjyPP/YsxJ74VhhbX8WT5cenQ73F4r5ZyDM9gzqUSjUsU5Jub4ZnZlYohuvuAtHrDIr4bjyuhF2tQrQqzGzTnzpeIMaazP0ucvmYISej6oz7+sQzc5CiZsBLw2KiNfBlMjMruvoslVDckBCtiK+HghdJXIbYtTs56B2M/MzMer2wjldWNiDPqVMXIPanD38nSM/M4ji+/kWHITZWC/v13MwU5PHUatin6nWsz7rTy8yQ8TE6iu034bSbI2OopSqQv0u3GuF8d+k86smWLqB208MMVVnfKBa8WSMx6SygHihxWqqI9KmsgPfquPk8MqzzPjGR9XTbqAvLiGaoOhJqoiaJeWmlgn0hc9qmlGjMeh3URHnhYJHoJIeBjdGUaI1Sp01LEmyrQtHVC9FksXKmWagLY2WK2JwOEWRiAtvhzInzQfrc6XOQ5/Vv/SGIPfyVULf0jv9pN+R59ZteB7HPfurBIP2qN78I8nzjAH63Ly9tr7m8HPolSgghhBAiB1pECSGEEELkQIsoIYQQQogcaBElhBBCCJGDHRGW99qhWrffC8Vu7MRoJo4+enVoWjm3G0Wri/tQ6H3+bCg2b26gephoza3Z3F58vbqCArWlb58M0t99EoXlx59GwV05Dte4h47iaff7nZHn6DiKXZlgGwSb/eHMNivO6M4L1M3MEnJie8mJXeMSrt+ZkNULtLl+mtyr5AXbQ/694OqFCe6LxBGz5ITe3lzU7DLidif6Zc/nxedmKPQsETE/wxsHsnuPT6BhpP/ARhMFuOtruPHh1MmwX3/7sWOQp1rDDRtjzpC3VCAbERyjo0ToTZ5v1JlyVqqsfrGNV9zznT6Lm1aWzq9D7OLSWpBuNrDuSkOYwWbEBDElMYO+TsTLxIjRC9fTDOfhAemg/W5YBlLl1u/jvTztNs7DRTJux5ygf3SM9FfyzK1mODd3Gk3IkxJT0ILbGMQMf9kGGywRGaNsbnbff30ynxaK4bxYImbJbI6FjTN9NNZlfT8l4nZPi9xrwRlLnztFvueKOP6vvD7cbHLq1HHIs3sRN1Gtng83vLTXsY33HcCNa1uN7c1uL4d+iRJCCCGEyIEWUUIIIYQQOdAiSgghhBAiB1pECSGEEELkYEeE5bFzRPanmm8sozizT07XnnTux6PjKDDct4jupKMjoTBw+eIW5EmI0DpiR947zpxagtjFC6GwFE5ZN7Oj1x6A2P4D80F6bgFPuy+4FvQnqpvx09H98nlYF96aE5KXiTN3MapCDK4rk5PQifC64Cy12UnoTOiZOHFmXMZyMryIMyOCWOYA7U8+7xM35DRD0Spo1Ekd0Gd2QlYmymf03Y6JuITXVUlfmJwO3br37EVR58qlNYitXQqFnmfO4fiYfhbdyBd2u9gQwut6HYXlERHc+9ZbXUdRaauJIudGI4ytr+Emks0NFLL6TRwjo3XI48cHg80bbDuIFwF7p24zswHZHNF3ouqUbPBh4ui++zxium/d/vabclrEsbw+gm06OhpuMmLzRpOIxleXw/65uYHzfrWKc1epFM4dbLMCqU7MQ1prQBzL4e5kvkndhpcsY/M3EcC7+bREjiyISBuzsns65Hum5L5r5/fOQZ71i7ghpRuFfWr2mnnIM7cXy/6tR8LTAFaXsE9NTOP429wc7sQOhn6JEkIIIYTIgRZRQgghhBA50CJKCCGEECIHO6KJ8u+UK5XQbIsZyG1u4jvudifUUk1MjUKeOjlpfaQSfn4yhnqERgvfkSbp9roTZog3Mho+39Q0ardmZlEXMjYevp9PEjQz29gItWLspPeImcN5HcGQy+k4dvcaoG6CGTiWnFDC6+LMuK4ndXoA9nzkYHnL/HXkNHhG151Ib+yUdXKvJA3b3WukzMwyci+oF6IxY3izPa91uBwgwSLXMY1JzZVzYQE1Uc0jqD84Vw37fkba79KlVfy8Wjgma3XUqniOP4dGfutk3th0Y4bpmFpubjFDrRHTxlUqOJfM7ArHdpXUQbO5vdlfm2hOBqQvekNVqm0iEpfEa6nI8xnRhSZOq8XqZUD0OZ7MsJxjY2iyXB8J+4LX+Znx74uWM4hlKp9ijO1XcHMV05MNZVVM5reMXenqLyH6ymLJzxNMx0QLEaRiuI9ZuYx10Cls3z+rZE7vNsP5tFzGfjAxh7rlC2dWgvTpZ3BsH776CMTm94f3Ov70BcgztxdNuTsV1DcOi36JEkIIIYTIgRZRQgghhBA50CJKCCGEECIHWkQJIYQQQuRgR4Tl3r8wcsaBJSLOZAdgJ06gubmJ4jd2+nTViXcrpBYGZfzAdpucmO6IKyicK9dCIXmdnFpfruLnNVru1PEuil29VrlIxH3MjNKLnIezajQrOXPGiIhBM1LnaT8s+4CYIDKjSW9GlxFRJ/Nh9ALmxAvGL0O/5wTi5FT3iEg2vUlnQswF2XVeWF6uYB7WppF7aLZ5gNHvhs8TkfosFYgBpxskY2Mo9F5cRCM9r2DeWEODw14XjS1bTmhdHsIslZlfdplpbhTea3pmGvLMUOPXMB0TU1Jm6lpxdVcg9cvawdPp4bgqkJHrNzWwjRB+zjUz6/V9PiJWJtf5okfM5JE5cDqqxHB0pIYbg7xbaruJRszMbNPr+StVvDcTWg9jpDnM/FkkmziyDOclPzezDSne4NQbpZpxAXyx4Od9LDkzUPbzFIX0M//M7DvMyEakXbvDMbl8AU16z51Asfmeg7vcdRuQZ2MV56Bh5pfLoV+ihBBCCCFyoEWUEEIIIUQOtIgSQgghhMiBFlFCCCGEEDnYEWF5mnqx8PZu0gWy3vNOsszZtdlA0WpW9SfZYzXUiLNqkbhzewZwRrxZxQlQmRC63cZyps55mLtLhzfzJ8abcfdsv35mLtWMSiUU4BWJg3EUM2FyeF05Jp9H1JklJwLOSKaI9J++y8Zc8BnebZm5L7OCRk4szFx/M9J9okLYZ0vEMZkYMkMZmPiU4QWpRCdMHaBr1TBjuYQXzsyMQ6znBP0x2VCAgmazbi+8jgn1PQcO7oZYXEHBqBcPV2pY50UipPVDhImJu0w46wS+Pb+zxsz6xI3c0+6S0wGISL3jNsD0UyY6xut832B/Y0fsNAI3L2Vsz0hxe2FyHOOGm7FxdLOOS2F79cjpEhEru+vsbMMGcxWH3TtDbIBhMLf+LGGbVML2Yt8pmatkVndlIpL333Vs/LPvELY5yTMgfdGi8PmKZDNGh5wOUHb7ViZ34eaPfge/M9eXw9MPxifxFJN+B/sLG5PDol+ihBBCCCFyoEWUEEIIIUQOtIgSQgghhMhBNGCOXH+dH8jeOQshhBBC/IByuaWSfokSQgghhMiBFlFCCCGEEDnQIkoIIYQQIgdaRAkhhBBC5GBHzDbfe9etLhIKttjJ5BSn82K6rwJzE3O3p4IxEis4o7l7P3gv5Lnt9tshFpfDD6zXRiDP8adOQ2xuX3gidX28CnkunL0U5qkyczpirNcPjcpKxAH07ns/CrHbfu7fBOkucZBMiXFg5gzjiOeiVYjBqa87ZoxaJEZzqTMTTAfYDz7yIXy+O3/+/UF6QPpio9HGcjqTTHYifZah6aE32xsQQz5mCug3aCTkuvvuuwdiH77rg0F6ixjPdUj7dXrO+JWY79XIM5fjMB9pYqsRkz7n0UdnhNs//KEg/d7bfxbyFItYpkIxNCGMi+wEd2aoGNZxkhKDPtIOA2d2WSKGlcUCXnfX3eH88v7b74A8UYRl7yXh2B4dxzrYXMHT7Su1sFyHjxyEPE89cQFi586EBoeL+2YhT30C566f/8CdQfruD/085MmYyaPrL8xIt0sMY1MfI98NpQLO+xHMjWSMEiPkj9x1V5D+wK13Qp61VWyH2fnQIHL3gV2Q59nj54J0q4V9cWpqDGK9btg3ChnWrzeHNkPD5o/ei3PL+277AMRs4Ps+juQ0RbPNipvz4hj7TykmhthReN36ZhPybJL5u1YLv0M+/nH8br8c+iVKCCGEECIHWkQJIYQQQuRAiyghhBBCiBxoESWEEEIIkYMdEZZHoOx2SSLqZk7nPsLN0Ilo3J24PayHuheWMhJyYvpEPRT4NTdRSMdOf981Nx6k1zYakKfXCss0NYliu0G/C7HI10u0/bOZmRW9SL6Iou7qJArnq/VQ3Fofq2GeCopkMycIbzexfjtdEnMng7fJSe+Mdju8bnwMTwGfn69DbG1lK0hvkbYaGcXrypVwCCZ9csI4EXqXy2F9VojIkuGzjdZxCmAC/4ITY/Z62F8arRbEatWwf6RkkA5i/Fuu6sStw/y1FxGBelxiG0vC5ysW8XlTIhC3gYuRsc42pPj5LGP7WIgQGiDPlw7Y6fPhvdgmgK0mttXEbChgro1gf126sIafloYPNDs/BXmanS2Iefp9rM9ShQifXd8vjaLo2JfJzCzth3XVJ22csTZ1AvSI7YoZ4tyPao1sNulj/7xwdj1I7zu8G/JMzobz0sXvnIU8Y6T96vVw3m2sYz8okjFaYOMIwL6YuY1HfdL5C0TMH7t5o1LBNu738PNarVA432x2IM/A71oxs0ol/1JIv0QJIYQQQuRAiyghhBBCiBxoESWEEEIIkYMd0UT5F8j4Cpbon4YQLjHPTHad1yiARosXwQbDlIHopur1UCN05ukzkKdIDDEnnenayefOkw8Mm7BWw3fHaw3UI4B/YzRcVxgbD/VdcZVpFlDbVCyEMTSwM1vfQF3Yxnqo59pYQ6O0HtF8eXPPlAlRCLHTW6wsXYI8YxNoYjczE8YaTSxnmxjiWSVs9xJ5N58RwUXPmaUOCqi3YGSuHipl/Lxqhfxt5bQ3zRjLlLWx/VqtsG06Bbx3kmEZvMlpdQjNF5MsZmTQgrSIlIndjKid2Afi57n7s/nmMgfEh9exPOTzvDYsTVBTlxKj0LmF6fDWfSznmRMrENu7by5IT82gjnDl2YsQ8zQbqF8p97Gc/U44tmojzIgR56CC033GxODUm8qamSWDsP5KGfYX+h3iqIzgGK0TndQzT4XzfLuB4+rgofkgferkMuS5tLwOscW9YRvXyOf3e9hfCgNmSBuSZsRk2WnMmJFnrYr62ImxcRfB+u200Eiz3QzrqkXmpArRgcbkO2tY9EuUEEIIIUQOtIgSQgghhMiBFlFCCCGEEDnQIkoIIYQQIgc7Iyz3WkinGWPGmpk3ujOzwhBq8wG5jt0fL8TQMOJBerK0OyV+6QKKlY/ciIZq9XpolnbuNAoF5+dDUWdMToinBnLl0MxsONm1WZI44WUHn7e9yQwxQ4Hf1iaKwdfWUAC/teXEpkRdW69jGcYnQrHiCBF1MrwZ3WgdRY8Xz6O4dmsjFDlOzKD4PCZF6DpT0GIBRbL1OsY6nbCd+z0UUDISZ2gYE2PNGjE9LRXCzREFYqwZkemkkYXt1+5h32CGkVHkN59sL/yMSN9nBpx++Bcicl0RnyV145+NqwExecTNJkzovb0ZrBfbmxndOVN2Ze91iWCbbB6Yng1Fx6e+i/PN0ulViN30qhuCdH0cDXg7Xdxo4WFmm2xmajnD3XYL+/7oKI5bb6hYLGHfr5KNFl1XrgER8w+o6WlIVsbvov2H5yH28Je+FaSPEyPNI9e9PEgv7puBPE89sQSxDTefTpB6KhIx/zA7HzKygcEb2bKNT2NkY0DFTZbrW9h/VtfQ0LjVDL9XemReHJ0kn0fmvGHRL1FCCCGEEDnQIkoIIYQQIgdaRAkhhBBC5ECLKCGEEEKIHOyQY3kohgTNGhEPM1Gljw2YPJo4FnthOdfMESfgIfToTDjX2gzFbetbKNg8cPQlENtcD8V0Gysorjt6VegOnA5Q3Dcgp2tHzkU5TYd4ODOLBuHztZsolmRCz42NsOxr5PTwfh+vi8thuSYm8WTy6Vl0SPZOwMUhNgWYmV04H4r+p6fxRPprbrgSYpurG0F6bR0FuCnpU20n0G400IV31y4UjZadEJI55TO8g2+JOPVWithfqs5RvziG7VAsEHG7E9xmRoTlCZa952ODIYTzRETONqTE7kR6alg+wGDRnTbfJ1WeJFjOQRpmJGb9lg0hTKYnMpA+lWXhvbp9nBPGJ3HMlEvhmDnx9DlWCojsPxxubumnKGRvEwd/D+vB/YS49ffCnH4MmZltbuLnedF4nQiaq1UUxReLzgGeCsu3H38bW7hx5soXvwhiU7OhW/effvFxyPPaN98YpPfumYA8p0+hi3ni6rPXxX5XKGAHZeMIriMbNGq1cH6pVYm7PByfYdZz5dwgwvJLy2ukFGFb1Ufw3mNETF8oDLu1CtEvUUIIIYQQOdAiSgghhBAiB1pECSGEEELkYEc0UahJylwarxlutbe9sR7LxvJQndQQoqix+gjEzp4KdTZxBe9z8Iq9EHvkoWeCdLeDepKZ+fBdeLOJRp7kFb4V3Hv+HjEJZFy8FL7Xb7dR/7C5hRqFTivUZRSK+HmTM0TvNBPW5+g45qnXUNfT7Yaf1yOnszN2zYX6oz9/7AnIc+y7JyH2qle8OEgfOTwNefoDot1ohPV5+hS239mz5yE2N7crSFeqw5mJdl09tFqolykRY8txd/p6nZh0FonWx3vPVsrYDlstNF7NXKdlOhRPqUjqgOqWwjIUSV+khopJOP4iojUsED1n6ua3lHTFNBuif5J7Mxlo3+njiFTFJidRQ9NwJrlnT6Op7PQCagR37Q6NZS9dwv7K/H49SYqNVSoRLax7nm5CzH3b2KfWXTtUN7G/MM1OzWmnKsRQeRhN26UlrM/yKDbOD73lZUH6P97zWcjznUdOBOkXv+Eg5Bkfw3GcpmHZEzJACmTMVMkze5hxb6Xi6q6CdV4kGqymm79XVjYgT6OJ3z2TE+H3w8QEav+YJop+SQ6JfokSQgghhMiBFlFCCCGEEDnQIkoIIYQQIgdaRAkhhBAHr2CGAAAgAElEQVRC5GCHzDa9iMulqX6bmW3mxd9ryDsNYTjGnPQuXQzFwvsOzUGeWg0F08e+dTpITxKR3K75UHh97s+ehjxFwzJFkTvRfBjlp5mtr2+6G2HdlYhZ4675UGDIDDJnSGx8IhStZqSYHSJubzvxMBP8MubmQkH4j/6jH4Y8v/PbfwSx//vX/1OQvvbqqyDP0WsWIXbF0fAU98X9C5Dn6SePQ+zcmVCkykxBGR1XL9kW1h317RyEYsyxMRyPcRFjdWdsGVXJ4CZ/yvX7iUtv334DoqDOyMMU3Hj3QnMzs4yInDNXJqbYLsYo5vUi+YyYi/aJ6SFAjIMtIuJ2J3IuEFHwKJlvLp0NzQtbxODw4BU4dxWdoHhtBU0lC4PthcnjU+MQKxaxjv3GpKSPddBu4CaObjcUm7MexUyd+24nQKlEnoU7NodlIps4nnkWN6m87ObrgvQf/r97IM8jXwkNOK952X7IMzmKbby8Fo738ghuMOhsYPtlpB08JSIQj1yfjUj9NskmgGVnLL2yisaaxKPTpp1R6dgImqeWyRhtt7Y3g70c+iVKCCGEECIHWkQJIYQQQuRAiyghhBBCiBxoESWEEEIIkYOdcSwHHbkTmxGNXkaPMN/eQXxAbuY/j51QzY3Ot/+8fg9PcW90QpHjdX/vOsizsYbXnTl+IUjfeNNRLJMTcW+to0BuenYXxPpe3DqEZt7MbHraOYhPovvryDi6/k6OhQK/CnEZZ463fefSvr65CXkaDXzmxD1feQhhpJnZFx94OEj//R99LeS5+5P/CmIPfO5LQfoLv/co5Hnov16E2Le+EYo/r3/pYchz8KoDEKuPhO1w4Sw70RzxIuB+F5X6W6Q+s8Q7iON19TqbTsJ6LxF38EoB28Y76nsxMYWMYyZnLrp7eaG5mVlGHMQLfppiUxLbAOOHGhGtD3NgwIB8YIHUS8GVoVwm7UKuWzoXblYoV7H2FvahE3+7HfaXjQ0co1XiVO2JSZ4SE5a7WBmnGyuX8V6pE4iz7xS2EcHPJRHZQBGl2/fPehnnymPfwU0jN1wfbkr5e7e8CPJ89fcfC9LPPHEO8kzOT0JseflUkC6Qib9E+ks/xe8nT5F9cbsv+24P5411srnl0upqkO718fMnJvF0kJHRsDPURshGD/LM7S6K/odFv0QJIYQQQuQg1yLq9OnT9oY3vMGuu+46u/766+2Xf/mXzcxsdXXVbrnlFjt69Ki95S1vsfX19Re0sEIIIYQQPyjkWkTFcWy/9Eu/ZI8//rh9/etft1/91V+1J5980u677z675ZZb7NixY/amN73J7rvvvhe6vEIIIYQQPxDk0kQtLCzYwsLzpoCjo6N2zTXX2NmzZ+3zn/+8PfTQQ2Zm9lM/9VN2880304VU5N5Few85pitgqz3/Spvqn8irangVzkzs6Ptdks3R6qCepOrey+6an4E8zzx+CmL+ZPcrrtkLeVYuhVqYXgffOVfq+C5+c7MRpMvF7TULZmbjThNVrWHLVGJiWNcN32m3iEFmkxjkrS+H5ey08N14qcz0VeHzJEP+uTA3H5oJfvyOX4M8tzzyKoj92E+/JUjf8GLUrz3+GBrrPfFnzwXpP33kCchz5swFiF11/cEgPTGFRqWMWi3UpiVF7C9pHzUDTafr62fYDuMJmvvVKqGupkCMCr3WyMwscqa1RDaFEF1flqDWwUuSvCGgmVmB6KsGbjwmRP+YEL2Tn3CYpsaS7SeXQgHnJKaT8o9TjXFsNzaxXjY2mkF6Zg8auPrxb2a2sRZqoLpkjMYVnIM81KyRTs1O00p0TF43ZWZWjsOvO1Z37F6xiw1Inox1YsfUOI7Rs+cvQezZZ0KT5UPXo9nms0+Ec8mZM8uQ58oJvG60GrZD0kGjy2IR59NkiC+/ATGaTtzE20+G02D6fOPj2O9mptGcdWIinINi0g9abeyf7c72mq/L8X1rok6cOGGPPfaYvfKVr7SlpSWbn3/egXl+ft6Wlpa+39sLIYQQQvxA8n0tohqNhr3rXe+yT37ykzY2Fh7PEUXRcDtqhBBCCCH+FpLb4qDf79u73vUu+8mf/El75zvfaWbP//p04cIFW1hYsPPnz9vcHJ6zZGb2lS/98ff+v//gftt/CM/9EUIIIYT4QSbXImowGNi73/1uu/baa+1nfuZnvhd/xzveYffff7/deuutdv/9939vceV57c2vCe+XpxBCCCGEEDtIrkXUV7/6VfvN3/xNu/HGG+0lL3mJmZnde++9dtttt9mP//iP26c+9Sk7ePCgffazn6XXw0s+d8o5ewtITey2ST8fZNd5RToRZ7JbDXFSNxNMz+4KTc8KAxTunT72HMTmdocnbE/OoHD3xLOh7qxGTmf35ntmZt5LsDCcrtzMma61NtGUsLmBl3nDunYHha3sNPbI9Y1SjM9Xr6Pb3iByBnlElMt49VtDY7sDV6CY/zP/8Xch9tjDT7r73Ah59pJ7/dCbbgjSW6totvnUEyhIP/702SA9txtFwAxvpFckwss0xrrquY0BzByy2UVxZpqF969VsO/7jSZmKOwuDLZXHhSYMJm1u7s3ExMzkbovZlTE6bMYESNNC/t1gQhwIyLmB9izECF7FIV1NSB1xzZoRKUw38QoinkHxGR1cz3c/FEgXyvU8NORUZdlDJUKYTD27s1mlpB7DVy7U2F5is8HXxcZ+YIifc9TJwbDFSL6P30iNOVdWMCxvefIQpDubqFAfGsTBdtlJxrveNNlM8sGZB4eQvjDhpEfDkxYnvSZca8zzaxi3Y2P4maFcjFsh3YL66XVImbCpF8PS65F1Gte8xo+8ZjZgw8+mLswQgghhBB/W5BjuRBCCCFEDrSIEkIIIYTIwY4cQOxN1fy76gJx1iuSd87+hSJ9x00+H/Nt/z77L67cNkdKTPpmZkNN1PqlBuS5tIJCogNXhmZp/V4T8jTdgbz1EdQHdTuo0/LL52gIszgzs8iJYaKUtQvWU+q0TcUCvuOuj6A+oOIOJU3JQZ8R0aH4thpQQ1XkCw8+FKSvv/FqyPNzd/+vEHvymyeC9NJp9EhbvnAMYnE1HILTs2ggt+8g7nLd2gzNL9tEj8TwY496Q5JDgovOJDPLME8/RS2FOa0Bka9YHBNtkeuPTDcFH0V0dnRke01USvR5rGJcmdhBwn4uMzNL+uH9CwV83mQIyR77i5f1/JIrZ9rHm7fbqAGJ3Lxbq+F4pM/XDWP+882G+2vd15MZb7/ECXQi0qmY2sTnKrBysu8ZMEsl9x7mAHci9q1WsY67zVDH022jrqc+Ec7zGWnjJtEDxUV3MHuM83CX6JaoQawjJdq71H1f9InudUC+70dcvdQrmGdyFL/r/CHI3S7WAWUY0ddl0C9RQgghhBA50CJKCCGEECIHWkQJIYQQQuRAiyghhBBCiBxEg2EcJF/ID9R5ekIIIYT4W8Tllkr6JUoIIYQQIgdaRAkhhBBC5ECLKCGEEEKIHGgRJYQQQgiRgx1xLL/1fbcGaX9CfH28DteMkhPFU3fyeYe4NvcS4oLrXZt7eF02QNfWcjV0SL3n7nsgzwfuuANi3U54/5mZUchzYRldzL376oGD85Dn0T9/JkgfOrgH8sQltNg9dWo5SC/Mo1P2XXd9GGK33ha2HTv1nJhZW8Wdrl0fwTauEPfepBfen7Vns8naL0yzjn7fL3wMYrfffnuQ3lzHE7/nd09DbGYhbNOnnjoBeToNrKvFPaEbOTvYOzG8zjv/RsTb+b57sH/edtudQXpATmxn5vV+Q0iBOPyyvoAbSch1VLC5vQX0vR+7N0j/m/fcSnIR93x3cn1KnNZ7PeKs7O/DPo08S6kUuTTWQbWCPfQTn/iFIP2v/+W/wg8kgw3ahpSpQOaEQjksQ22kBnn8HGhmFhXDz+v2sB+UyhWI/fx73xuk3//+2yFPRk8aSF0efL5yFT+vUgndub1Du5nZ0rmLEFtdDk+T2L1nAfJMT+H8+f73h98Fv/QLOB47XayrrUbost1s4/zWaIbzEjuxoFpFN/Kp8fB7dGYav1fLFWLJ7pzHf+59d0KWD9z5QYhVamF/KZWxTOx0gF7Pu7bjqRvNFp7gkbmxnCQ4SitlckKC68Of/MS/gzyXQ79ECSGEEELkQIsoIYQQQogcaBElhBBCCJGDHdFElWvh++r9h/YG6V4b32OeeOYUxLYaW0G6OoLvwWt1fIefWfie3b+3NTObGJ+CWKOF72U9EdEa9Nx72TJ5J+t1GmZmBacnmZhAjUJzI9RS1etYB1Tz5fRkTKfBKLq2y/qoWeiTE+KXL6yFZepcgjyTk2MQW9gzE6SnprFdJiZQE9HphO/LW43hTvMeHws1Akkb2+XPvvwExN7yjlcG6Vff/FLI8we/+8cQO/HcuSC9f/9eyFMkp9THtVBbsNXYvm8+T3ivArk388MduGPqmWnuUD665POKpOt5LcyACe0c/T72c/Z3Ys9pdpiOiX1a7MZthYx1puXyWr84xjKViuxe7s5EO2JEQ1cohKWPiMiNtXs5Dp+vVEL9SqGIc9fA1xbRyzHdGWYifYN0qkEU1lW/hzrJVg+1jPFkeN2uhQnIs7i4C2KPf/vpIH38uTOQp9GYhZgnJX24SNrdSXatXMY81X7Yp6iGL8W6gz5E6rdAyjTM0M6IXjVLwnt53Z2ZWbWC/azqxky/gnrZmOir2u2w3ZM+lqlcwjIUmBB0SPRLlBBCCCFEDrSIEkIIIYTIgRZRQgghhBA50CJKCCGEECIHOyIst0G4dnv0698J0ufPXoBLZhfQ4PDK6w4F6fExNLEsErO2yIkjuz0UHZ87eR5ifSJ89AwyImR1RmgjYyj+bjZQFFurhqK8sSkUXl+4sB6k63UU4G118fn6XSdE3P7Rni9TJRThj4yjKL9IjAMn5sKynzuJpnbPPHsaYsecaeXsLArL9+9Hg9Hx6dDMs0o2DzDa/VCYePTGQ5Dn6SdQWPr53/yvQfpn7v5fIM9r3vgyiD30h98I0qvrm5CHiWunZ0IBPNtQwMB7EUFzhGJlLyRPmRnmgFznVbLk3l60bmYW+b/vhtB9lkrY95kA3pv7MUF8HGMfrjjzwgqpcy/qfr5c4b2oHJ2YAnp6REDtDXmfD4afUCKfSLTfUA9FIsCtlLGOU9d+KZlzsyE2BpSIgLrfI/3FzcMZmZe7bZzzttbCTTgdkueGF18Jsde98aYgPTb5JOR54lvPQMzDtMsxMRiO3Xzd62MddPvh5oitLTSeLJEdG7VKWIiIDKwyMUYdJLhZCCDP55+Z7Z+IS9t/R5fJxqcB23TgNol0ye9ExGPVCkNurGLolyghhBBCiBxoESWEEEIIkQMtooQQQgghcqBFlBBCCCFEDnZEWH5paSlIT+4KBeE/9OYfhmvm5mcgtrK0GqTPn1qBPKtL6xA7fyZ0y95soJh3bt8cxPYcwNO7PSWiHvROyhOTKIBvbqLjdL0WiofHx9CxfGsrvK5SQ1Hg6sYaxPwJ5lFxOMfW3nr4eeURFEbWiAPt4tXzQfqGV14FeZbOLkPsiUdDwebZZ3DTwXe+cwxis3OhAH1mFt2JGetroQv+0etRCfnGd74KYv/u9l8P0l/4na9Dnrf8g1dD7MChsE+1tlDs2muhqHP1UiiSnduDgntG0Qm9swzvzRyuvWCTuXwXiJAVBOnkOoorQsSU0P6SmAhUidq14sS1zK24WsM+XHYbJkplMmaYk7tLJ30UkVOBOFyHbeVd1HkRmCs9aSs/J5BnyUj7ec04bSqyecBTIALjkQo5ccLVX4EohVNSx0vn3ffFGZxvNpYbEHvl624M0jfddD3kYS70n/mtMM3GB3Ujd+7c3S7Wnd8gkpK+keI+BHDr921uZlYhTuBGxhZ+HtkcUQ5jGRGoD/zmEzMruQ0abHSw75k0CfsLG/+MiGwIGRb9EiWEEEIIkQMtooQQQgghcqBFlBBCCCFEDnZEE3XNdQeC9MxcqHdavbAB13zuD78JsUtO75SSU6uTAWpMDl61GKRfTTQuk5NobHn6mbMQ82TkHWyahu+BqyN1yNNs4Avseech6TUZZmYdp5cpM40EeaOMdTXcu+OGM4MsbeLnrZ1HDdaa06Htu3ov5Dl0BGOHrwxj552uwczsuW+fgNjKxbAPbbbxVHdGsxH2l2efOgl5fvidN0PsRa+/Nkg/+ABqoq5/BerAJkZDfVyBtFVhfARiF8+GfX99A832GAMnYEkyos/JqYliYhivoQETTeNjxuD+22sWyhVmrIex0mg4tutEl1IkGpc4DvP1iL4jSYYwIc2IxoU5AMJtmAkqeWYfI9omVi9xHGpxwCjVzDJSBt/GKTEOzdLtzUQ7XZwDR0dQ9zK1K9Q3sp7RbuK8nyTh/Z/41nOQ52tf+TbELi2Fc94tf/8myHPNVUdIKTxYd6zZS87otUj0qgN3L2ZmmhEdmq9jNo59Pzfj49aTJth+Sd99P7RwHo5I2Quu7EVifkvNRKsuH6kDPndhaFj0S5QQQgghRA60iBJCCCGEyIEWUUIIIYQQOdAiSgghhBAiBzsiLL94LhT9PvLl8FTsJSJMHiNC78WjoUB84dA05Ln+5Xgq957docHh49/4LuT50uceglin2YMYQJalqTM0LBChYK+P945LzhiRiOS86RoTzRWZmHcQCj3ZSfYML4Rsd9EktE/MIc+fuBikjxEx+MIV8xA7dE0oLN97EPNc+6IrIHbpUii8Xl7CzQqMyYnQtPLRP8YT2735npnZP/ynPxKk7/wn/x7yPPYwmoIeviHsw/026/tosjo5E4rN223irEdIvAiYiDoHTBwNp7ET0THRa/r+yAwcC/Q0dmcmSATwnjFi/MqMQ0uu7DEZjxn5PF/OmJz8nqVE/F0Ip9msSETAEBkONm69aDwm5olxjLGSm2/oBgNSBv/MzFCx39u+fzLt+YULuJGk1w5F44sH0QT5iiOLELvmhnCemN+7C/J8+Qu4gembj4bfDwlxsbz5LS+HmIcZlTJFcxSF+ZgZrDeRpMJy0qkS11Z9sgkgIQ1RGmJjR6+LYn4/tOKUGHkyYbn/PPLdl5FNFX5BU4rYWCNz3vehLNcvUUIIIYQQOdAiSgghhBAiB1pECSGEEELkQIsoIYQQQogc7Iiw/JIT+c7tDcXCr3jzy+Ca+UUUjdfHQpFaTBx2n/n2aYj9nx/4jSB98tg5yHPDy45C7LpXXA0xDxPlVsoVl4coKAcoViw5J+VOFwWblWp4anWbOMIyN2QvSGVuyIzZhckg7U8FNzNLOnivei0UR69cRAH18cfOQOzUk2HbzC3OQJ7dB1EgWndi7Ani+s2Y2x3e/+nHj0Oez3/6CxD76Z/9iSD9RuJq/MzjJyC2eGQuSGcptlWngYLNuOTEypXhTiH3ouosI0Jv4gQ88MJOosNkbtYoGmf9jAmYvbiWXObwwmgz7ugdWTj+0pQ5+hNhuRP4luIq5MmIYNuLqr1rvBkX8wKkiZko34v3i6Q9SyVysoGrq4hWOts9ELYp9BUzS5PtN+WUyrgxwFp43fHjS0H6/LlLkOfo1ZsQe8Vrrg/S/+M/eAPkOXAYT034wu8/HKRPPIcnV3ztK9+CmCclmw4GbGOAa68yc9QvhReSbk6dwL2I22/geD7GbpbPcd47+FdizJP2MZY59/NqDcdaXCH9xfV95pTPxzbW8bDolyghhBBCiBxoESWEEEIIkQMtooQQQgghcrAjmqgj1x4I0qPOOLDbQV3P49/4DsTOHV8O0s9+GzU1p589D7GrXxyeuP2zH/1pyLNrcRbvdRz1VR4mLSo5nUS3S8zMSsT8rhg2T7PRgjyj4+G74m4H3y8XSDOX3EndRMZA6biMZWJwODqJz7JrT6il2t/bA3k2lrcgdvHCSpBubKBG4vRTSxAbdZqo8elRyMPo9sI6ftHLr4E8X/vyNyD2p18J++er3/gSyLN0Fo0DV5dD7UZETCz7REtRcLGY6F4YVX8aekpMM6n4xuUjxoHEE5DInZgGA++FUp/tn8/rKMzQ6PL5OznDUXbSe4rl7Hj9CNFy9IhusePMIZkxYjTEAKTGmqS/eC0Ty8NuBoampD6Z+MZrTFKi+RxOsYe5pqbHIVavhRrT0ydxjv/yF/8MYsefPRmkb37zKyDPNdftwzK4ueRrD+F30XPPoq7W4/VBZmb9PqkrVw1Fol8rOwNVr5EyM4vImPH3Yvqgfg/n2GJ5+/FHHgVMpHtEN9XpoOazWgmfr97FMjED7igK+3pKTKyZEC2SJkoIIYQQ4m8WLaKEEEIIIXKgRZQQQgghRA60iBJCCCGEyMGOCMvXN0Mx7cnjp4J0Yx0F1L0mCtKKpVDw99JXvxjy/JP3/yOIHb5hf5B+6vFjkOeL/+XLEGtuYLk8WYblrJTDam43UOzGDNX8CfTNTRTcj0/WgzQTrUfkRPqiO0meaB4pTSeSbbU6+Hnk5OySEz7XiXna5EINYiNTofldu4F1sEkE916L3VxtQB5Gq9kM0rtmcYPB4SsPQOxrXwrFpq+5BYXlh6/aDbFOO6y/sSk0Be10tu8vaYqCZsaIM6gbEBPEHrmXb1Hmx2fGzC4jH8B7M1E1iM23P2WdmQSmpGMXnYg0GhAxPylSpx2O7U4PBbGtFsa8iaU/2d7MjPiEAkUmECd401FvEmrGTR4zN2iiPvYDNk30nXg3IYJ0sncASMl1xRgLOjUdCorro3XIc/I4is2PPRVuDLq49EeQ56ZXXQexw0fD74urr0XxuZE5D7KQ2IAKu8N6YBsRKlUnvB7B+bTbxvbz4zEhanAmdh+mf8bELDXpbT9m2h2yGaMTfmf2EjK/RVgoL7jPyNxCv+rorpjh0C9RQgghhBA50CJKCCGEECIHWkQJIYQQQuRAiyghhBBCiBzsiLC82wjFtCMjoVBwftc8XDMxiY7T9elQhFsZxcc5t4Qu47//0VBQuL60AXl270UR8J696LLtGRCBWuyE5ZuNJuShjtruXq0tFHF7kWWXuL9WCihMjJ0wcQhd5PPXOeEeu6xIBMY9Jyhc20Ix+FYbRc4VJ0iv1NANfbyMYuw0ca7UxEWZ4kTGa2trkGX/Fdg3TjrH4me/i+7545NYzpWeO20+IwJHUskDfxr7kH8PVZ34s9PB65IUP9BrWzOSh/WFge97RCQ7IJ0vcjJcKj53dPuk3Ewg3g3HUZ+oyHvEjdw7TidMgE/c5at+rBF3+WF0rSXiXF2MyUkHsf+8IQT/hJRUXkKez48tL1A3G05YXiyQvkgExc1WuLmkWsMNKVdctR9iI2OhAH15CU8Q+PafH4fYRff9cOAgjv+ZGXRW9/gxa2aWkHmp54Td5DKL3QkXY2P4/VGIyCYH1xd65PPbZB4epNvPLyNjOL91ndN41MG+2G6SjWRufok6bHMUbjKq18LrCiXm2o5lYBtQhkW/RAkhhBBC5ECLKCGEEEKIHGgRJYQQQgiRgx3RRPl3p94zKxnge/CzFy9ArH821DY0iYnloIcvlBd2hdqma6+9GgsZ4TvSRhPfwQLEPK1UDE8dbxNtU51ofRJX9gZ5vmo1bMKkh3VXiisQ8wqWlL14J/jT5jOmmyB1V4rDcrJTs4nMxjquPvtEXMHUHWAwWBzunXfs3pd7LZeZmWWoaZtb3OWuQ01N1MFY2bVfPx3OiNVrKQpDGjHG7l4lohkoG+mLvt6JgeuAqKJ8O2dDXgcimmj7v/cuLqO2kchzrO0MYpnOhxkcFl2fGh1Fg8OI6C18HVcrOO0OY/WXkrpjVeeLXmJ1x9w2XYjpmApEt1Rw+iqmbRoMIYqKiQspaz+vLWps4XisjaJO6sDBcN6fmBiDPKtrWxjbDOeA9MQS5Nk9O4EFdVCzTTbvurpKe9junW44lzBtFevX3sC5T+7dbuP3U5HMCZ6RcazP2Gmi4iq2C/suaDndW5sYv/Y3UUvVcbrIEjFrrVaYjjD/Uki/RAkhhBBC5ECLKCGEEEKIHGgRJYQQQgiRAy2ihBBCCCFyEA2GUfy9kB84hMmbEEIIIcQPCpdbKumXKCGEEEKIHGgRJYQQQgiRAy2ihBBCCCFyoEWUEEIIIUQOdsSx/J+/52eCdMW5hc5Oo/vr9AzGppxDKjP03VhHB9pWK3SgXV1Bp+NWC11bvbDsl375FyHPv/gX/xpi8wszQXpqEk/8brfQqfq5584G6fV1LOced++ZGTzNe4a46S5dWg/SK+v4vJ/8xL+F2G3vuy1IM/flYhFj5Wo5SNfIdeUYnWsHbpmfEkf4hMRSdxJ6p41u4Xf8/Icgdvtt4fOVSsypFzdHRC4WEddmxiDafl9HMkDn4YF3jid5Pnb3PRD7P/73fx7em5xe3m4zZ/7w+SbZGJ2dhNj4RHg6QZk4Ayc97PtpEjoUJ31svw/ceVeYvv02yFMs4ecVimHblMlpAXQDjOtm3v3ZjDv4ewvxbp+4tpM+/KGP3B2k7/uF+yDPxmoDYufPLAfpSox9cXFxFmJF1xfrI2XIs9ZAB/+2N5MmfT8iotyP3f2RIH3r++6APIUS1nFcDtur28G5K+ljn6rXwucZHalDnk4X22HDuZjHpL9UqngqxIfvCueX226/HfJU61jHfoyMjuC941roll8ibu+dDo7jdtePK3QC7/WwD/s+e+9dH4E8d95+K8RSOIaCOd5jzJehR07i6HawjVvN0MWcicGrpK3K9bAv/Mp/+AXIczn0S5QQQgghRA60iBJCCCGEyIEWUUIIIYQQOdgRTVTF6Uwmx0PdxNx8qPMxM5sYHYFY6vQcyxdXIc/SEsaWnR6o0SSnVhO9w/gklsHTaqNmoNMLYzHRAxFJBLzz7RDdVLkcvt8tkVPkjehuWp2wTO0Oak4YXacZ6BNNTZZhOaMofD9fq6KuIC5j2cuVUDNQLmPdxTHqCoqxO807G66r91xbsXfqXv/0POHfI0xTw5XGl+gAACAASURBVNRPJafZYRqQiJz07rU3WYaaAcbGZqihabZQN9HrYV8YqYenrxdJPxsdwxPaR2ph/yyT61oJfh7VFm3DFhnHbFylTjxZLBIt3oC0n9N3pESHlpH+EjutH+s9rD7h3kT0WSX6HN/RekRPxgrhtWKsBTpdvFcvCT+wXEPNyWCY/kn6fqWC92o0Qt1Ls4Fa0SmiA53bFerAmJ7s0tlLEBvEYbnGZ1HTmpAx42k4vY6Z2amTFyC2vBQ+z9oKlrO1Gc6xlRjraXoONYoTU6H2pz6Gc+f4BNEMkfnaMyhinszCdi+QSZBpC32/rpDPr9WxnP66PmkXMmwt6eH39rDolyghhBBCiBxoESWEEEIIkQMtooQQQgghcqBFlBBCCCFEDnZEWD4+ERpCzjgjzZkpItwjgsaVi2tB+szJJchz+hQK9zadMLFSQXHdNBEmMoNBT6+LomqvZGPGoVslFMVubYXlZMahcSlcB9eIeVuVCPC8+NSL9C9HxwnSmdFlkxjygSCViKX7CROfhqLDag2fjwqaR3xse1NLM7PElYGJyJkQueREuUy4y8XmYbmiwhD3NrOsH7bXgMqVkY1GM0g3XdrMrFrH+qy6Oh4hdV5jJnZOVF0hz5IQk9V+3wn1mULcQwSqWxsoyt104vok2d6s1QybtBSzzREYGxkN66pGzBOr5F5YACLAJXNX0fWhDjGjTFMc73VnPjk6WoU8F1exvyROcF9hZrRMUezwhrxmZm0ixt7a3AzSk1PYFw8f3Y/3Wg3r4bnvnoE8fSKAP3j13iBdq2O9bJBNDZ6rrzkCsdk5/K6bmAljRTJmWo2wDy9fWIM8K8v4fdFx5SRDhpr7DrMvgLWw36xgZMMG5Hk+6u6N15WIqfOI26DRJ5sqmLB8q4H9bFj0S5QQQgghRA60iBJCCCGEyIEWUUIIIYQQOdAiSgghhBAiBzsiLJ+eDIXl486NPOmgiu38GXSSPfbdE0H6uefOQZ7lNXSzrTvR8cg4nuY9OTM6VMyTEcG0FyIzwWaXPHPTiQAbW+guHbsTv4vE0btEYt4lNh1GuGtmo85dvttBEXlGRKveyLlDHNJ7Xbyu3Qrvv7mJAs6NDRQFjo6FdRyXhuvqiRMUsxPGmUA8i8LrmOixQATpkRNVFsl1RSK89s70yWA4x3IvZK+AAN9semYKYrvmwlMExsbQvZ/VcakQPl9KhJ5UxJ1tn8dz9XWHINYlG1L8aQTMKb9YwGdhjuGeuEQE4q4P+ZPmzcwS5iruP58oYqsVnEuK7nky1IJbu4XjaHw87AtV4hJdJALxnqvjkREUiBeG2PiQpNiHV9fwxIm6mz+vvv4KyFMh7fe1rz8RpE+dwO+L6191DcT2HtoTpBsbWKH9IebPp/78GYgdIz9jxNWwrnbvw/G474qFMH1kGvIsHsaTPzbXw763fHET8mysYv9sk81CHubW7xkMyCYOdiJDGvapAZmH2Rj1luiFmFQw+bxCcbiNOQz9EiWEEEIIkYPvaxGVpqm95CUvsbe//e1mZra6umq33HKLHT161N7ylrfY+vr6NncQQgghhPjbyfe1iPrkJz9p11577fdeb9x33312yy232LFjx+xNb3qT3XfffS9IIYUQQgghftDIrYk6c+aMPfDAA3bHHXfYJz7xCTMz+/znP28PPfSQmZn91E/9lN188810IVVxuoGkF74LP0eMw777+LMQO/ZMaJa2soK/fBUr+F5/bHIsSO/Zvwvy7N4/B7GJCTRG8/R7aLaZuve7JfKelpmJNRqhBqrdRh3DwOlzmF7Ha0DMzCKnjfFaoMsx604GZ6eX93qobeh0wnppt/Ede7NBDEc3wjro9/He7F18yemPWL0wvHloKUW9TC/DNk6isFy1KmpVIvLevexMFmNiOMhOsveatm4y3CnkC7vDk+zLFdREjRHN3pgzjKyQPtzroJZi0Cu6PFh3XWIG6bWF3e72z1chhpWjxBhxbNKZShLjUCbvaDhDvnYLn6VPzHY7rq8zA0lmpOnx88jz4PN5TSIz1mRzidc2MVPJQgnbvdMOx2iaYn0WSziOPCvLOO9HpJ95DdTsNOqBvvT5r0Hska9+K0gffslhyPOy196ABXNN89yxU5ClQUxdPUx3c/7MCsROP3c+SJ85hXrgtY3QSNNrJM3MZmfx+2r/4VBLtXf/LOSZJEbTIzVi2Ozw3ylmZqnXEXqxo1H/TS8jtAHRA6YZxgpRWAYiMbVCRHSnRDc8LLl/iXrPe95jH//4x63wV4SjS0tLNj8/b2Zm8/PztrSEDuJCCCGEEP9/INci6vd+7/dsbm7OXvKSl9jgMor8KIqG/utfCCGEEOJvG7l+w/qTP/kT+/znP28PPPCAdTod29zctJ/8yZ+0+fl5u3Dhgi0sLNj58+dtbg5fiZmZ/e7vPvC9/x89eqXdcP21+UovhBBCCLFD5Pol6p577rHTp0/b8ePH7TOf+Yy98Y1vtN/4jd+wd7zjHXb//febmdn9999v73znO+n1b3/7j3zv31VXXZm/9EIIIYQQO8QLYrb5317b3XbbbfbjP/7j9qlPfcoOHjxon/3sZ2l+73W1vh6K8s6evgDXnDqD+qotJ9CsjKKgcXYBDceuui4UFB4+shfyTEyiAWefCKY9EXm76U9VZwK8ARHJDdzp6Mz4seRE+uz1Knvj6o0f2ecz6iOh2DQiIuRKZXujwiYR13aJAWfDic1bTRTutohxIHz+kGaivm/2EmxzVldF9+q6QNq4wI5Md41TraKAs1pDY0svLC9n2ws/zcyOHg0NKUdqOGaShBlihuLoEnlVzwwxG+1wbA8SrJcuEWP7XL1k+/757FMo+DUihK7UQvG+N5k0M4sMPy9xAu0+2VSRdLG/+HmjS/JEhe3/nh0Qk8BSzIx0vYEr21iCn+c3bdRrOLZZzD9flmI549r2XzXMD/fI4YMQW1wINwI9+fBTkOehP/xTiE0shKaVb/2xN0CeK69Fw9av/MHDQfqM29BkZja/CzcneW54Of5g8MM/+jqI7dkbir2rdfwuajdCw8+L59A089IF3Gi1cjEUsjebaBzaJps4BkMYzTKjYI//vnr+OhTF++8s9r1WIH04G+J7rEDKyTZRDMv3vYh6/etfb69//evNzGx6etoefPDB7/eWQgghhBA/8MixXAghhBAiB1pECSGEEELkQIsoIYQQQogcvCDC8v9ems1QCLy2EoriLl5C59oWOY19ZCwU3M3Mo3Pt4asPQOzI0YNBemIcRWVd4qi9vrz9WYBMIFp04s8+EcmmRPhcKociPOZ46wXTXEBNXMy9wy1TxBPiUnivSgUdtiemRyE2Ph6Ko+MYxYRJQk74dmJe7+JuZtZiTudboXC9uTWco3fmnHF7RDxsRLyYOqE305B7Mb+ZWdkJySPSfjFrd/f3T4G4dTPm50JxbYU4HXeIg3i7GZaLOY9vbuBmgZXVcMx4cbYZ3/jgHZhLQzzfysoWxLrE4d63KRNes7FWLodl8n3azGxkBGNxOZxfiLbWOkRc72Gi2WKRbDYhMc+A2ET7jR3e+dyMbxrx04vfRPJ8lu3nl6mJMYyN4Vxy/IlQ2P2H/xndyftkrL39XaGI+1VveBHk+e6jxyD2x05YXi3hnDe3ewpini8+8AjE2qTd/f6h8Wmsl8nJsE+Nkr5Yq2DMt3u3g23V75PNScPsyyHfIQO3QYPaSpJNKv4UCnYqhb+3mVlmfjMW2VRB5uZ4iDFzOfRLlBBCCCFEDrSIEkIIIYTIgRZRQgghhBA52BFNlDfXXHand7eJDsXrn8zMJmfCU6oXD+6BPIsHFiA2Nha+T2428ATutZUNiK1eWoWYp1xBwUPZ6TnaTXKCOtGYjDhjy3aTGCq6d8XksGtq0ld0op1SYftT1s3MLp5fDu9DtE2bW6hN2bVrwqVRQzBK2tjrycbG0Bix1US90+hWmK/THs5ss+AEK1mP6bQw5rUGvT62Z4HpwFJnVEh0L0znljo9QGkIozszs7rTsBHpjxUq2M+yXvg8G2vYxpeWcXysrod6xwH5uy0mhpF1ZzBYrm+viUr7RKtG2m/Daae2iM6usYX6Lq9zqxETxBFi+DvmNJeTE6hVGeYUeaZRYjGvNxzGyNPMLEu21x+CYMfMYqcV6xPTVVZOzygx8ly5hCaSj3/zmSDdJlrK1/zwKyD22rfeFKRXL6HG9fc//QWILZ2+GKTf/D+8BvLE9e3nz6PXHIZYcwvreOl8+H24fBLr4PRT4TzMNHxVMmbGpsK+NzmFfbFex/FfLOTrn56U6fpSpvUN86XkOywj/Tp2jq0DUqaUmAkzneuw6JcoIYQQQogcaBElhBBCCJEDLaKEEEIIIXKgRZQQQgghRA52RFjecUaWXjLGjMOYkebUVCgsn5xCY7ZqiZjKtULR6MYqisjXiOiwRQThHiaSjZy719YmnpzdIuaeXkzf6WC9eHOxhJyg3iOGgx4mTGRcOB+KLLvEBLVPhJ7+FG4mwJ2ZnYDYhDPgq5PTtpmJ5cC5w8XEII9RrYV13E6x7rIEY4mLsVPHS33sG6m7rt/H+ux2iFGoM4eLhjSLS1xf8P3HjAvnvRFjq4VjodXGWMd9XlzGdmBGod6ENCZid0+NCGLHJnBOmJ4K+xkTQndIv06cSL3VwnbpE9HqYBC2TbdHxLXEoBJvhGOUmcFGbjywzR8lImT31/XIOC6QDSixMwX2hrV/cSWJhaTEhHhteQViPTdmrnnZVZDnptehkWbm6uqPfudLkOe7j6HZ5stf/dIgvfvQPORZWl6GmKc6hnWw+xBufHrlG64M0pUqznlxHPZ1No631nFzhN8c1STfO12yySkl48HDNjBEmc/DTDMRb7ZbJv2HzRuJm7sGbFyRcRSVZLYphBBCCPE3ihZRQgghhBA50CJKCCGEECIHWkQJIYQQQuRgR4TlmXMfrdVCkVy9QIR0xAm8Vg9FquUY14R9IrxsboUO5RcvoNMyE41mQ6w5yxUUznpt29oqOqRT1+3RsB6SBE/z7g/hMlytYjN7R9ghTY2t5ESq/vPNzJI2ChMbjVB0fGkJxfzPPn0GYnEc1ufkJIrrp8gp52POFXpsFN2lGSXneFsignTmzNvzMaKW9P3eDIXeHSLOjqioMiwnc/RlbG6Ebt2s2Qek8Jtb4WaINhG7E72mVevhBgImLGdjpuo2EBRL2ztCT0+PQ6xSxw0MExNhXxgnG1lKZZxvvPN/SjYBNMjmk46bg/xYMDNrEedqgGhke0Tw60+pr5A6LxKBeGThhaxMXbKhoOJE6kWy0SNlncPRJvOGFwqbmY26DUT7r9wPeWLSX/70v/5ZkP7mn3wb8lz3oqshdu1LjwTpzQa69bPvC8/SeRTJHz9xFmL9TljvCXHTTty8OyAbirz43MysPhL2hSoRrRdL+H1RHsKxnM1BaRr2zyLZc5CS0xZKTujt+7SZWdobor+QDT6RP3rAzAZyLBdCCCGE+JtFiyghhBBCiBxoESWEEEIIkYMd0USVnHbJ6ySKxPixGGNspBbqFmJywnirQQzHVkI9ToPkMfIOOCbaDU+NaCmKTmuQdNCssddmZmbhdf50djM0a4yIiV4hwusqzqjM6xoux7jTGo2OYbt4E1QzM/+6nJl0tprYDm1nBpcSA8C1ddQodLvhdf32EJoTMys7DVZWRU1NRgzcwICTvcQnuhCvLSqXUVvhdVpmZgX3rn9A+j7DG+l5k1AzMyIZAMNPIjWw+gjWVcXVQ7mMOo1SCceMN+5LhzghvlzGOkj62KcuLof95RLxSYyILmzg5qUqeZYC0eKUnOaDXGZFogOFPKRPJT1sv4EzuyxViCaS6FdAF0L0jnVicFhzRqhdMkaTIdovYUJCoq9a2D0XpEdHsO6efeJZEnsuSC/u3wt5bnzpNRBrbIbfF8vLa5AnrqGuzlOv4fiojqIZbOTmiSKZvz0llifCduj7eWOA83BG9EFeD8goFLFveHFoZMRolsxvA/fd1yemx2zG82MkInorOjcTjeCw6JcoIYQQQogcaBElhBBCCJEDLaKEEEIIIXKgRZQQQgghRA6iATtu/q/zA5moSwghhBDiB5TLLZX0S5QQQgghRA60iBJCCCGEyIEWUUIIIYQQOdAiSgghhBAiBzviWH7HHR8I0t6dmHnbbq03IJZ2QxfTvXumIc/EBLrZbmyGJ9JvkhO4iyXiTu408ffcfTdkufOuu/AyJ0jb3NiAPAMiuN+1ayZIV2r4LEsXwpPB280m5Bkfq0PMn97d7qCj9333fgxi7/m5nw3SzE27HGM5C4XYpfF52ZaDknOOj4kzb5E4gZecA22tjm7BP/2efwKx973vfUG6sYX1yZ754ME9QXqM1Pn62ibENrfCvre8gnnaxN19YjSs47FRtMG++557IPbu/+2fBulmE9t9cxOf2TvMFwr491ccY73U6q6cpF7qdSx7zcUqxHX7no+Gz/fhO2+HPBnpVQXnYpwQZ25mnu377MDQEToqYr1kfXeqADNMJo7JH/zwR8P0nXdBHuY4H8G92Kn1xHXfzVOs7qISPl+3H/bhra11yNMiJwb81q/fH6RvvRXbr1zGMnjz6siw7grEvX51eTVIH7lyEfKcefYixCJ3wsbEDM4lW1vYh/7tfeH3w/tuvwPyFCPsaOjqTdrBzXkpuU9G2soqYaxExl65Rk4QGIT95YP/9P2Q544P3gqxgrtugrRnkQi2250w31aC3ykpGUelKKy7QYTtkpLvC+/g/wsfuxdvfhn0S5QQQgghRA60iBJCCCGEyIEWUUIIIYQQOdgRTVSWhS+1i8VQfxSTk9DjMha1sR6e0H5pGfUk9RF851t1sfUmnvTe76JOqlwmOilHlqLWYGMlPPV7dBJP/N69ex7L0A/f3T75zacgT6sdasWue/GVkGeE6IEuXgj1AexUd4Y/IZ6JR9IMdRpJGmpq6MnkRCySRV4AgdelpOx9V0x2ejgjroRt3FvFPkXkJFZwfbZMNDxML+PrLyE3Zyeo12phHx4dxTZmECkT4DWKZmZetsD6C+tCSRrWe7+P+q5+gp9XycL6y7Ltp6o+0TZFBbwudaKaJMWCF8kcNHCn22cwFswGKetn4f2LEavfYcYfKSfRFvoxSp+vSOZY1z8zptchfTgdhPcqxZinOkCdjadENDxMu1Vw9Zem2KfG61MQe27tbJCuEO1PIcZ66fXC+ozJ8w0yLAPcm2mbmPjO94+M9DO8EYFc5/RAdF4k83e/12Ef4K7DtvJ6pwL53SYh43+jE8baZN4vFdl48DGiiSTzW4Fop4ZFv0QJIYQQQuRAiyghhBBCiBxoESWEEEIIkQMtooQQQgghcrAjwnKvm/OaMW/QZ4YGa2Zml9LQtHJjDU0CW3MTEJudHw3S4x0UBa6v472GWXI2GmgKOjkTft7CIpq8XTy7BrEn/vxYkC6VUfz22lteHqTrNRTSP/HoMxDruGee2YX1xPD612KRiDOJyDFx4shkwATU+HyZEwaXytg3mODWi7G7wwgjzSxyYtp+HzveoITlrNVCQfrIKJpKbm5i3zAn1O20cUNDp9ODWFwJjVirxDSP4Q0jC0UmvMTrfL0wYTITFBMNNbk3EUe7tDeCZKQkD53g3Mexz2c6XfDoGwwnhPbZiuzz2EYLR0rGBxMd+w0azNyTuol6ETDb6MFEzk5MXyljX4zj7YXlGSlTgWziGDjj3mYX585DM/shtnJpK0hXa9g7YmIGuXIpHJNX1GchT5Li5iQP68ER+1LxGUkW2L9A+n6RfmGFz5eR7740ISJ5tpvGUQJRt1nVzTdV8n2x0sY6bzix+YB8qVSYHzZshiDjES8j1w2PfokSQgghhMiBFlFCCCGEEDnQIkoIIYQQIgdaRAkhhBBC5GBnhOXe2tiJ1gpFFC9O7RqD2PkzobJs6dQlyDM2MQqxKSf0npxAEXBzi4iAk+3Fdd4N3cxsanZXkH7uydOQ5+TxsxDbtTgZpF/6iqP4eU6Y/O0/exryNDZRHD27MB2kE+K0zvDu8sUCOfGbiPRK/tTxAXHFJbsHvJg2JsLEEvlbIHJCxIS4SzPSvhOkd5kTMQ6bgmsHnzYzy0g5e/2w3tfXsd8xYbkXWjNRN8M7cY8QQfqAOWMXvdMxCj3LROkZl8P2qlax/WLiEl0qhnXsBfEc4qJOBLHgyE5F60RU7ccIU2wTVX7m+jUxELcBdbN3H0f6MBObFwpFlyafR+7lN38UDduFib+923qJjFH2eZCHOeUTkXO9GvazixdxzEzM4PdFY81t2iBC6PFJdP7/zqPng/TY5FWQJ0kuQMzDujDveWE/Y3XnT3wYkB0cbMRETpGeEpf/FKcbi4Zw9C5HONaq7vthkGE515p473W3D4js07EC2XXgxwgb2myoZbBrZHj0S5QQQgghRA60iBJCCCGEyIEWUUIIIYQQOdgRTVQvCTUCJaehScip3GPT4xCb2x9qjU4+ew7ynD5+EWJ7F0M90NQ0vgevEX1HgxiTeeojqME6dTx8X762ugF5Dl+7ALEDh8Pni8k74NNPhzqwbgNfAldqaFDZbIXmcKXy9mZ4ZmZFp7fgPn4k6g0ASZ4SM+Tz8jnycSkz6XO3Z+aewzAgWrEBPZE+/ECvBbpczJeTmW0mRItXqYT3KpW2N2s0M6s6U1BvEmpmViM6qX43HCODIU9H9w8Yk3IWiHEnyI2GkCwwzVBUwHuD5ovqPbBPeR0Y1VuQZ/EGnJnXhBrX0MHnM+dSokMZuFGSEhFWgZh7+vsznSTxFwWzUq/Jer4MeB2WCRs5zXDOrbh5otnAPONT2K/7bmhtbuJ1i4dmIHbp7CNBul4bgTyD0vZmjdTAlWrawkpmZrB+jmU6RjbHRk4DVSCf7/Wkz5dhe01UlWjMyqWwrTp9XHIsNVCE5a2RZyvEbJNop735bDqs1mlIzSxDv0QJIYQQQuRAiyghhBBCiBxoESWEEEIIkQMtooQQQgghcrBDZpvh2i3thYK0NEHTxUoZxYqHjuwJ0qefPQ95Tjx1BmIXzq8H6alpFINXKiiu7Q1xkvXWRhti7XYok9t3CE8B3zWL4u8RJ0ROGlgH546HIvUzZ1fwPnN47yNHw7qb2TUFeRheqOuN9i4X8zBDvigjBodgnkbM4Yhkc+DKmQzRds/f35WdiKWZgNqLo0skDxNV+1Pcez0UWTJhqTe2LBHDSsbISOhax0wsC8QsNXXliogwmZul+nszE1IifGYi9W2ghoPsPt5UklzHyunboc82K5C28k/HpK7s8zAP1jnTo3thuR9DZrx+I3eztI/C6wIx4PR9vVAc0lUS8rA+hXVccHNHt4XlLKGu3Kqj4Zx+9sQq5HnRS2+AWMsZLyddIuIeor8yQ8cic+B0oZRtRPC/f7B+x8TSfk8FKROfv7d/vjrpjKnbhHNhC69bbeHnTU2HS5PRGuaJyTzV92VnVUAE8GxTw7DolyghhBBCiBxoESWEEEIIkQMtooQQQgghcqBFlBBCCCFEDnZEWO71bu12KMaOq+S0+7b3MDUbmw3F0Fdcsx/ynD6xBLFTJ0MH8cV9/x977x5s2VXf+f3W2nufc+65t59SP/QACzBtIYE12IZ4SCjMMC3PeMYeykMpg11lFZ6Kk8IeG5sBCYEwIECNMUQxtiszHuLSjCsGqpLBpGqKOEplGKeCwY4cYwJYGCShV7cere6+r3P2a+WPdlFZ39+3OZtt7Cvw91PVVdpLa7/WXnuffc/5rO/yondR+WMol6vl3eXSi+XHr8hnFL/ssJ+Sen3uy5rNXMr7/f/5j12dP/q//zxbfulJL0aefPVLXdnhQ7lM/+n/9KeuDgOVvJ5IiJGl52JiOZ3SnEiO0Fc68/IyC9PtUfodIraaWQKJc1L5W4QlMhus15LZ0ZcLL43XyzxGOaGJbWZGUrAxOb5j6xEmkHTOZHdMQ7+4g7zdCyLS4kwEZmZ1k18HNmv8ovZicMK+MODPPdanejKgAGXasvDXuCBlTcqPM5L47p6kg2NCOV47M5+GzmA1epI4jTBpncnfKCIz13aIfsv6cEmkeHdM7CZlgn+R14udr7O7veXKjj87/7x4+MGnXZ21uR+EM9vI+8L2pr+PK3KPIoGcH0v+R7GbXT+3JSKRsxTzAi4qG9RBH5UDHi+BvE5sLvL9ndn0z4g49ed3KP/ItFnh1+trX4bNwAblUN+eyPtD0TdRQgghhBAj0EuUEEIIIcQI9BIlhBBCCDGCPXGiKgjOPH8u94jOP+09hgPn9rmy+f58Nu2jVx5wdY5/11FXdv5M/lv4E09e8Ps74L2QOCBEcv/cN+mRw/mxp9a/u37l80+6ss/+wRey5fu/5sNE/9nP/YNs+af+xT90dR5/9LQr++i/+d+gjm8Dzuo2wLC/i4VwzuQ3aDajOboi9Ddu4kn537iHhakV4IpMJv56zma+b6Bi0rXe82nAf2Lrra97JyOW/hjQZaI+CQF9p7WZD5VdX19zZQVsn4V0NsSFWSxzf2Sx49uATbTegls0zFkYFirpgvWYJEGC/AK4KWxme+YIoifFglhjJB4awB4/GNZ6cWP5YkHajt0N3YBA2kDapQUXjrlUJUsFdZATJP5Y0+f31sb6uqtz9snzruyyK3IP9PRfnHN1tje9e3v5lfuhzo4/zCHhsKxPkVNGl4mod64vDPXX0MHqWNAt2SEL4EWa3q93bpHfIy1pp/0b/j7aN4O+2JMgX/K86SAMdnCEJnN0h646ek0hhBBCiL/F6CVKCCGEEGIEeokSQgghhBiBXqKEEEIIIUawJ2L5bJ6LgPP1XObb2fJBaWcf9TNur0Mw2qFjl7k6J6692pV9fjeXW88RUXBtvt+VFeVq+fPI4UOu7OyZ7Wz5kYe90Hj6tC/bfzw/hrf+0j9ydV75j2/Ilj/7qT9xdf6HD/4vrqypcwHvHsR5dgAAIABJREFUFX//Ja7O//TvXZETZ6nvS0RdDJobOms2zo5ekOC5hojleAwoBQ/dH5udnQUVtiA5NiQIjomQKHpOiLQeK1+2hIDK2dQL4ozpBMTyNS+yr8+9WD6tQGQnYZQ1OeeigPDZngjpLQnEhPPrBoitbedDEGPh2w692brxgwAiOaYE4mxL6vREZS3LSbY8KXybswBOt21i4MforwNW6xIJKiTHziRjfwzk3gYpl93ZccC4gNT5Y6rIM3cJwctzIpZvnt12ZfsP5tt6fOLv7adO+8+CwxCWvLXrt10OCNtkwZrBiMwPzxw24IYN7HD7Y+HFKKST71FYP0urT8/qRJ4JsL+y8ueyMff7m4W8XViAa6ICPJSxoFI2kmW4gu73OXpNIYQQQoi/xeglSgghhBBiBHqJEkIIIYQYgV6ihBBCCCFGsCdieQsC49pGLrLWC58ae+GcF/6eOpPL2DOStHzZ4Q1XduhIXlZ3XrzcXnjZdD5b3VyPn/FJuU89laeBl2Sm8O996fNc2TUnrsyWLz/iz+/f/vonsuX//d9/xtWZz7wk/4//6cuy5WI6LPF6WPYxSxXHAiJZMvkbylgidNf5sgLES5wZ/VKgwMhmZ8cUdTOzrc1cNo1EwF3sePG5b3KBclL6/ZUTL9c2y3y9neDvGUYP59cTmbegidp532diuQUiiIMQjonwF7ft94fJ9EPGISzqXVfWBX8fuzpEso5x4sp6lOJ7f62qau7KJkUu/Vdk2yWLpQaYBNwR6RjTl9PAQRzYyOye6dhIkoT3DEvYXz0oh81GwIR7fF6X635QxfaWf6aX0Pc2Nvx6Zx/30viBA/nzs63JAIYh14+cHxuI4J+NLLLcbX3l/i9uGqR1OlCApZiv3nbN+icsz6dEIo/+WgXoe0yuNyPPZmjjnq5HPnuobD4MfRMlhBBCCDECvUQJIYQQQoxAL1FCCCGEECPYEycKf2ovJ/lv0/MN7xXskEDMc0/krtH+fX69tQ3vRF1xPA/EPH/Bzyy/bPzvtDGy31dhvdavd/TqI/kxzf1v8R1Z7/QjZ7Llz/2xDxx97KG87Hu/70WuznXf+xx/nE0eaPrAVx5zdRguiI14TCxIE30nlhXXslnkYX8x+N/Bi4Jdl/QNFy8JOB8sjHJt5q/f+iT3XKhLlcj5wezk04m/JcvKlzXL3MtoSbswOnCwcNmMh2YaNHFJmpzOGp/QUSC+BVkTQ/N6PADCDjnuQHzHHq5DQ+71MnqHpyrz6z6b+JDHggSjTmC99em4sE3mqtGw27D6njESXtphkC7ZOPOk8KhYfy3K1R81HfHzYkk8IvQIiW7V1SScEdzJ+bpf8fzTPuh5PstdVHbP9MT1Q5rWtx1/Tqzu6xjcyVYh3cXwQUgfi+QaM3cK2SWOUgOeZAx+O1VBTFt0mWhYMjl6WI8Gv1JHcOgHBNne6DWFEEIIIf4Wo5coIYQQQogR6CVKCCGEEGIEeokSQgghhBhBSENTCL9VOxwa/CaEEEII8QzgUq9K+iZKCCGEEGIEo1+izp07Z695zWvsBS94gV133XX2mc98xs6ePWsnT560EydO2I033mjnzp1bvSEhhBBCiG9DRr9E/cIv/IL9yI/8iH3xi1+0z33uc3bttdfaqVOn7OTJk3bffffZq171Kjt16tS38liFEEIIIZ4xjHKizp8/by9+8Yvtq1/9alZ+7bXX2qc+9Sk7duyYnT592n7oh37IvvSlL+U7lBMlhBBCiG8jLvWqNCqx/P7777cjR47Y6173OvvTP/1T+/7v/36766677MyZM3bs2DEzMzt27JidOXOGrv+2t9yaLVeQVN2ThN269ynRNUSysuTqKvkZt0tIXw0kmbc1n2a72+cJxR94/22uzpve8RZXhm0fyPmxQFg8rEBSjRNUSiSJOJLo2s4gpZn0j7ve+R5Xdttb3pqv1pF08tIn+mLgLGuDuvXrVVW+/YakUretb7yDhw5kyzvnL7g6p37l/a7so2/88Xx/M98wX5r4BPgvVt+dLT/VH3V1ji2fdmUvaP8iW15P/jjPFwdd2QLuh4PB/3T+tvfe5cpuu/WXs+UykBnpSRx53eVlDZn1PJFr6v9o8n0R+7CZWYFZwyTi/n3vuSNbPvW6d5P9uyJ/j7D7kc1OAM8XTD6/uCmSKj4gJZq13dt//fZs+U1v98+b2JO09z7fVmhYHfJMgHs5kATqjhx9mkA7lCQlvvJt9avvfG+2/Nbbf9nVSck/h7sW0+x9HZYOjs/BRFLwE0nULgs89sbVCdGf8/vfnffHd97yRlenJ/2azmyApPyjO/X+WrHPMCzrov9cbZN/LahTnrL/m+//WVfnp3/VXz+DJPeO/PbVknsGLrF1pC8aSTrHD9KCvPiU7LpD0vn/+LN3uDqXYtTPeW3b2r333muvf/3r7d5777X19XX3010IQd86CSGEEOI7llEvUVdffbVdffXV9pKXvMTMzF7zmtfYvffea8ePH7fTp0+bmdljjz1mR4/6v8bNzD71B3/w9X8PPPjgyEMXQgghhNg7Rv2cd/z4cXvWs55l9913n504ccLuueceu/766+3666+3u+++22655Ra7++677dWvfjVd/xUvf3lewCaeFUIIIYR4BjPqJcrM7EMf+pD95E/+pNV1bc973vPst3/7t63rOrvpppvswx/+sF1zzTX2sY99jK6LOkVf5IdR9/6wdoP/7XZRTLLlGP1v1WuuxGyj38mWJ4HMHk48jTqubi4mn4WIM26T33LJL5/4c3mf/PkVVf5bMc7EbmbWB/97fUK3YfUk3ZQQiXtAZibv2/wYevNtnsi2AngMVeF/549EKEswI3zXDTvBBH1hp/A96MHyClf21fK52XKz9P31RPOYK7umfSjfP/GRHu6vdmVPlYez5SrsujqMBmSDydRfq0g6A2oLrDmJJuW+6qZqJvvZf0R/jOQACnZQQEdcSqL6WQcORiJORkf6NTYenUOePRMAcnsYU7esyysWrX9uVaS7FC3cW8SNackO8W/gbsoc09Xn1/b+3u7JhejgcdZhgXkP1cwswLHT/sqeQVAvsSuI0ichkH7G+n4AX5U93wLcIG2cuDo9a8+AnxfEOQv+uqe0+vw2Ou9Xtj06Uf550/T++lVwz7TsXuvYtcrLAul35BFrRtzCoYx+ibrhhhvsj/7oj1z5PffcM/pghBBCCCG+XVBiuRBCCCHECPQSJYQQQggxAr1ECSGEEEKMYLQT9VcCJLwGxMQmeNltGWaubMvmsF1vjC2JHIkuX+y3XJ2CyOYVEbQdRAKMIOrRgDWaCgiSHAnkQ9u0I/vvmbzo0y/9tgmhQMuSBZf59ToIMysqIogTeXBtLRe0z2/5a9UTixTD56oBgwLMzDZjHtJ5xg64OmfDZX7FJm/P5yxOuyo/sPM5V/aSNi97aHaVq/NHEy+3b8a8rBsgtpqZRfi7qSDhrJMJCRwEYTrVvg4Vg+ERg93HjAxyuHig3zSBBEiS0zN0ZDtyP7YYIGlmzaxfWacjz6AC7q1AEgcDkb+RRExodn4RBg8US7+/2Q6RzXdyOTl0JMCxJANu1vPjqslxsmeQ2zZpl0RCMwN0jkj6PtsdSses3xUkmBiDGOkgoAEfpZEEciZyoAUERBfsgQrP/YYMxmKN0EHn78iArbYnkvqA61d5r9ywOVv2EUYaFIdQ9aROTyT1APcfE8sTEdLpAI2B6JsoIYQQQogR6CVKCCGEEGIEeokSQgghhBjBnjhRCX4aRmegMv/jKisrYPLEmrhULXGp6naZLfckHHJiC38MvS9DmLfU4e/65AdYNrkw/vjOJhJu0d0i59KQMLoC358HOlHJ/T5PfBKyPzy9UBEXgPkI0HZnHz/v6hw+ut+VVdO8L9Q7w370frrcyJafjIddnY44A1fWT2TLL13+mavzssW9ruy7Qj5J91ea57o6O8XclWG7B+LwMVrwhnrir0yIm1Y4F8bvb5tMdNujp0T8IxaS6cMnV4c1Uq2QhCdicF839X1jd8Of32KePzfamQ+/ZQGcBQT5FbV/7DJvCWFhm0Y8MJyUuCIiSkWcqPULeb2yJq7KxJdtQWBj7ybsNesGfdIM8JHMLMKFTiT5FQOOzXwPos1Jt4VHudpf5bDnsL82BUxAjJ6PmVmfYD3mhbL7KuXPrt6I/0QmLkanlVE1JNgS2671bdAQ9y5V8JwiYbRxYHipW496hOOlKH0TJYQQQggxAr1ECSGEEEKMQC9RQgghhBAj0EuUEEIIIcQI9kQsj6D0VTAN+EHbduscKi+4slnaly1vwbKZWU3EuQ4COJfmA8cKMrN0HCQPEpkPwz1ZHbLtEiVxklSIvl9LtkODPLFsYFijCyojaX/JvKRXzXLBv+28fDohgZhb53ey5Z1tP/38C5/1PFdW1/n264UP6WTsFnlfWEYvdZetP/Yr26ez5efVD7g6+8KmK3ukOJ4tf9n8uTwdfbhniPm2JgPF8t0FyMPk76j1qS+bFPn9UEW/v0iuO4rPLDSP3Q9Yj0rVQEvuD3zWmJl107xsscbEci+N7+7Py9o13xf7CbmPYVPFlh/sMiXPqWH4/fUJpVx/PUsSbFnC2J0JGSjArkMNAnrb+m3XLAwSYMeZku9neAiRDsphKasQXrzyiC6xKfY4HdA/A7s/2LMSQjlT79ugRyGdHFMXfJvjZ19L5XPWp/z2kYo9gkDYLsk9WrDwSxhQVHjX3UgXdmG3gXRYMvbDAjmGoeibKCGEEEKIEeglSgghhBBiBHqJEkIIIYQYgV6ihBBCCCFGsCdieQ/vblXKBc3L7Cm3zmWtL9sBCfiBdLWr80j0ZUvLxc7dtO4PknhmxQB5t2Cvpc7KI7Oxs+RvtMaJEdejmMgE9ZLJg3nZEHHwIiik+xWnE28BRkgQrreWrs5kw3fHp5/KBxQcPnrA1bn6mitc2af/j/8nW079YI00h0jkbODD8S5PLN+IXmR/cHbUlX2+vC5bvrd8oatzofLtchVsf70dJs63bS4w7zb+/HZrf03XZ3nZ+tTXaUmKuYHo6fq0EUnW/P1AB0cgJCmbXfYaumc988e0IGnki/V8xoJmw89gkEqSSl3nD4VZIlI36WcIe0YwcR7t756lthMBHssiuVYYlH0RPHZyTEMeMPQSs+RxkI7J+fVk4EqEh3PHjolJx3gIbPCOX83vn2akk+sOU3qEAQcVWNo7KcPP3kQtefL5NOTrFnIqOGiEhK/blJxfBRU7fztaSwYUYDi/+3w0PjNGGP4B6NA3UUIIIYQQI9BLlBBCCCHECPQSJYQQQggxgj1xonZC7mWsxfwHz0nyvsxV6WFXVjbgW5TEqUmHXNkyrWXLdfJBd0X0bsPM/HE52MTSUNiR39QL8qNzD75RR2aaxm2R7DQ6AzYGYg7+SRhn5Sbhaewn/OUyT/JDP+FS6+FxPv/673J1zj9BQiwfeDJbPnGtX48CM4qXxA/Y1+24sv1d7m5txjVX58tTfwz/Z/kD2fKD0de5rHjclR3tz+TH1PvgR0YLF3Br198zU+Jgzaq8XdZn3keomH8AZYl4fakbMIP6ACcqJbId4vCgktQV/l5vJ17waKv8OdVNvKiRMFnTzCKEHnYLv7+e+Fwevx7zXgLMbt9Xfr2F754W4To0JHSVOmZr+BwmLhUJZ0UCeQYyZydGDBNlzhAL7oR6JMiTukXQr2hPHBDETJ020q/R+RqyHt099XPzcw6R3DMj9aDYkSBN3BbpQAW5fiWEXXekDTryGd2C/4vLZj6Q08wsxZHOrOmbKCGEEEKIUeglSgghhBBiBHqJEkIIIYQYgV6ihBBCCCFGsCdi+bnp5dnyTpOHXU7Ni8JH0mOu7DKQeVk4XEHEvQj2NcqvZpeYkT6QxC/cHw2Hw2A0ZlCzYwCBkoq7eC7DJMveHdOw92nfnP58ezbrOITfVZUP5Gxqv976Rt431mdTV+fL/++Drqwq8+1PN8g04ISF5dtPJBhxH+mf85AHcD499QMavlg915U9WOVhsD0xRI+EM67sWH82Ww7esaSgpLpo/flt7Xobez7JB1+w+6MnciZmsbJeVrBQQLhHUbZlsGvFZqR3ZSSskRT5LE82jTxpA1wv0GNafQFp4CEL4MVQYH/LWE2uX1fkHwdF7/sBc/cTiOT9jAjw5WqxnA24YR2mTzgohonXfj3ceiz8x18i0jFuiw6mGeAl00E/7HHtPpaJHD0gNDOQgQhFAYMjUu3q+P2bFSRU2a3HPjKhrOr8dmZLf5zTOl+RdHMLJPy6hgFLy6k/l52J79c1GUwzFH0TJYQQQggxAr1ECSGEEEKMQC9RQgghhBAj0EuUEEIIIcQI9kQs34bE8vPlRrYcib3IZjk/GvJU6qfCYVenD14oLts8ebyqSGJq8OnkBUt3dTtcLSZSQ5SkNmM1JqQGcOQSSydnM8QPmpabrAZmectmSycCJYrkzCFlM6+vz3MrdvuCFyHPPnnelV1+9GC+P2YKEzpo0EnvpcdD6YIr24h5ivlTcd3VqfFimdn+kB/7IXvS1Xle+poru6zJ67XdhqvDmE8hlbolYjKJ+V7AmIpJ6fsPmVTd9WvsP2aX6LNg4Q4ILDcWgs/uWDzM0PkDLxu/w8kSkseJLJ0av8eqy9eLC7+/yYBHC6b3m5lZQeRvSAfHmQ/MzOqSPEtmsB3y3IhUYHb2sKvTDfikieyRxARxfMYyY5v1Mzjlng7wIbNJQF+PRq77gMTyzvzMGIEMKCgGDKpAsZwOjmADkdp8f6X5wVI9O7+4+gIWZGAHppEXRCwnIf9OLF8jg45K0nYt3A47rT/u2M1c2Q5JWx+KvokSQgghhBiBXqKEEEIIIUaglyghhBBCiBHsiRM1KfIZ5xcx/43y8faIW4f9JPt0m4d2st+OifJh82qRLQfzns209E5UYElzbofEI8Cfr8nv9YGIRE2d/+Y7JDg0EbGgJ79Dd/B7eUWFBE/Xo+Pi6wSyreRm7yYOGNlfBHfrwoUdX4fIMPsO505SS1w1RofGDPO7eha6mrdxS/yHisw6fqzPgzS/Kz3k6jy7ecSVrXf5th7p9pNj8syrvK8v15iLt9q9WZLZ2EvqoUBgLPFXWNArDTRcCTkXes/ky2Xt74/pggQOxtzPa1h+JOmLBYRylsSJqpYDzpfdouyZBPdfX5A65MEYqryev2ep8umeu4H4Od2Q60mfr8T1KTBokpwLlejSyjoYRnsReObRQOPVTlRPP27JRcV7hGw7goCYyDOehm2CA9UnJjKywOjVYanssYFuIwsX7QNpF3DMYufPZUL6cAmpnB1JAK3Jc7gd4HxdCn0TJYQQQggxAr1ECSGEEEKMQC9RQgghhBAj0EuUEEIIIcQI9kQsX7c8YDCB4LcovJS72fmpyFPMZdoJEekmJEwswMzVBREvexZsOSTwjzqHubzHQiVj6S8FhmuyTLkEIjSbyZ6F7bltkSBIhs/oZHImEfxBuJ+Q822IPIjt0iz9IIDJ3PeN6Voe7rm1s+XqMNqU972WzGR/IezzK8Ipn0te9GZBc4chuHPDFq5O1665stNtHiz7qF3pj4kwm+b3w5zI2C3ze/G6k2TNklz3uoe+TvonE9kDhm2m1WJrT8V2UtbmZWXtnze2Q2T3Ni8rJuTxSWaWx2dC7Py2y3r1o7gf0E5mZuiDhyH3v7Fnia+DA1kurocH5ddj18ZtmwyuSYVvlwTPU+pGM897QB9iA3xQXGd9qh8wcIX4zC7c18ysA8G+IMI9PudxAI4Zd91dERkEwAZ60M6Am2JiOXZGcrHY4C+4Rd1AKDOzjsr8EO5Jnt8VCdItSfjsUPRNlBBCCCHECPQSJYQQQggxAr1ECSGEEEKMQC9RQgghhBAjCGnI9NPfyh0OsbOFEEIIIZ4hXOpVSd9ECSGEEEKMQC9RQgghhBAj0EuUEEIIIcQI9iRs8+d+5dZseQL5iWXt3+2qXe9Sre3mh7+25YO1ptv+FCdLKOj9/urKFdlykv8m+saPvsXVefPtt/kVgYKEtZUkVK7rcSZrkma2A8GhLCeNXOUOQuVIE9id732fK3vbG96Zb5v8ThxJt+r7vCyQ4LnQkWA9CE+LbDZx+lM1nBBJgnvXv7rVld3+9rysICF2kZxzwmtFAvLYtiooakloX0dCAhs4v5YkHL7nPb/iym59x5uzZQyCNeNhe33fQh0GC17FWdxZiK0/hgTheokE673vXaey5X/2wV92ddZJsOXabr489/mtNsNnhJmV3epzaUnw4wKeG/XEt9Oi9Mf5r992e7b8plvf7ursBB80u2v5w2s3+bDWJpEHHFyrKUkOLpNvmAnckyW5uVl/+c335n3xTXfeQg6JrYnXwd8fidx/+HBkWY0lCWdcXsjPZ385d3Xi0h/nO97/jmz5jlvf6Opg8LOZWQXtWXU7vk4Pz336EPR9qot5WR99P+iCL4tl3p5veM9vuTo/9zO/TY4hP66W3euBXCsIrY2F71NFQdquXMLyrqsTSeppFfJt3fHeU67OpdA3UUIIIYQQI9BLlBBCCCHECPQSJYQQQggxAr1ECSGEEEKMYE/EcpyNvK1wxnYvyVU4rbOZhQXOdu3rzBpXZGu7KBgS0RNnnzaznsx4jRTEg0RZmDmPfU+2DSJkRd55dxcgIe6fuTo1Ez2r/NL37KAIAWVTNlN48vuLRX6cfeHlxb71giiKyYHtsCONDn0oMCGd0IFh35G+wSaNj06YXD3zuplZhHoVGRkQOnLsODBg2OmZwfnQy06M2xjz80OR3swssD4c8fqRv9uITA+rWT8gpHfK7n8ygGFW5/XmO37/811/LtMuL8NBD2Zmu0QaD9B2rAm6uPoCrkcv0kZ2raCtOtI5OvI8TXBgrG+wJ2CPgwBI3x8CDqQxMyqW4/OlJ8+bggzUQSE9dWSASOOPfQ3k66r3217sLsj+cto4cWVkvIsVKf/Q6sw/K1EkDz15xkff0RJ8rnXkipKxGGZkAIqvQz5s8fqRe5R93scib5hAPsPK4PdXxVwsL4K/Z5iQXpJ6Q9E3UUIIIYQQI9BLlBBCCCHECPQSJYQQQggxAr1ECSGEEEKMYE/EcgzLTZBO2hLRrCHeJQrpPdqoZhaJrFg1UEYkcpbnWw1pLSbAgkzHhL+eZPqur+WS+PKxC353y1y4i0RMZr6mwTGgwH0pAqYDkzbvybt5KvP1qNBI5MWI9Yj4GYnoGerVgxUY2M3c/s0skbbqQG5P7NYifbiEc46Vr1SRNi7ASB129czw76bA+isRvVNYPRhj0KZIHRShzUga+IDLVxEjtlz6FTGN/MCO3/++LS+tzmoQmsm9dt4HiFsHA1Jqcv9PBjxbpsHLy33w/aXGPmVeaGYp8Tiogj2HA0ndL1BIZ/e/K/GwOrxfw+wA5P6oSt+gDXyIJDJgo4r+AsaQt1+9TYRmNuUD7p+koZekPfHjKZI62Fb0OdX548R7jd/H5P5vV1/BnvQpHEiSSDslMmALn0tsAEUo/PmVJSS5l/6eKaJfb0K2NRR9EyWEEEIIMQK9RAkhhBBCjEAvUUIIIYQQI9ibsE0I0nJhbcSRaEhg3GKa15vNiB+w5t8Ta8jVKskM3ESzsVCsDpFjoZXoJKFfYmZWESmihHyxC09tuTqTNfgNv2ShaMTwgkNgwXMM59CQtLhEfl9Os3z7HblWLTl03HxckPf+Hb9igbPbN8OsIe9qkb7BJDNwC7qWzKDe+utQN3m9SALrphO/v97yzlGwmdAJPUhKkQSAskC8iEGFLGyT/E2GJR2bsJ0k1GI/Y/tDSuLLVeS6r0FI78bm0tW5/IIvW4cHx4I4UemAD7tdNnn/XJI2wEBexoy4HKxVGss9kJl5z2dB/JyAfYG4oixIEx9nzKkZ8vc6zXhkQawQXso80IY8z+pl3n77J75dysa3y85mvt6s83VmYfVH6TJ4N4191uFlSMRNS5YfEwujZE889Jb6gX7uIKhnB6GgdNPMico/HyLp+1Xp79Gy3IFl4kQxl4q031D0TZQQQgghxAj0EiWEEEIIMQK9RAkhhBBCjEAvUUIIIYQQI9gjsTwXyVoM0iq8dNwzcQ+kw20SnhbZbOUp39Zs179LtiQArGYJnCuOycysAOEuEfl8QsLh+idykbzf8ZLc5PjBfNtzv5126aW5CLIiEzgZHUiHPZGQU0nabr6br3fYn0uabfoyMPybzTVXpzi7zx8oSNyhHdbV0bNkYa2RiNA1JOTVJPjx/DYJg8QwuuTl0wPsQOEYwsBZyPG6B3J+iVxTHDARyaODC7A5zCtNJEjP/Xk3ICyV5JTajDwTZhC6uFH7+2N9a9eVre3mZXHmxeTtNf+QKEB4j2TQAfG1/XaSv8ZrpEExzLfu/LnsRjKKwwUhsmBN354lSMAFu57kmYfQ4EdW0T27/P7aJRmgAc/Y+cQPAtg85/tCs5WXHZ77a4yDgBh19Pc2C6gsoR0qUgdt/sSCZjEY2chYgcIfU8sGiJDPQ7dtNvgD9scHJpDPJxDJy4JI5IXv11WVf66U0dcJ5PPJyICeoeibKCGEEEKIEeglSgghhBBiBHqJEkIIIYQYgV6ihBBCCCFGsCdiOc7a7J04ltDsJbk0g5meSUptaIlsDuIec46Z0NiR2cL9ikRSh5jm+czL0WtEHtx8GsRysvvqsv3Z8pZ5Qa4jMdGY8ouze1+Krssbix1TVxDRcy2/DuWBJ12d2cHTrqxvQCy3Y37bO749ezi/nqW2E3A29Ipc88gkWRC9G/LnCc7Obmb2FEirPUkQZ0rnbJrXm9Ckeka+XsEEY9L7UwdluGxmgfR9NKaJO8ydcZBUMTGdUZE6JXkmlPBIKBr/jChakgCNZUQQD0RkDyjlk2YqWCEwJXJvn/wAjRISw0kIt7VOIjfbhgvRk4TtSGTlCp7NkcwuwZ6LbtukDibsm5HeSfp9re9GAAAgAElEQVRPRQZ/zMr8fJZbZNaELb+/Nbh+R8nggW0/JsbR4SwKZmZkFgx8VnXJ98U+5nVSQdLCO983MNmczZ7Bvlthz3kEP9cv7m/1gIJY+PMryxqWvSA+mfgyl1heeSHdyMAHNhZiKPomSgghhBBiBHqJEkIIIYQYgV6ihBBCCCFGsDdOFP4ODL+b9ux3WvLbcYLfd2vy4/g2ma0cnagZcXgK4jsQDcTBMisrCHlbI7OH12f9j+qLrfz33dkRH7sYNvJtNed3XJ1Ijqks85PpBoThmXlvIZGNp0iCGCN4E8UFf0zFWb8eeBldedDVIXmqRDwZ9vcC9oSOCDtMjSuhHdYr76YdnJMQS3BTOtKe5Fd9K8EZwoC+S5Iw+JVJSr4owHEyV4WFbeLWexK2V1Tk2sCKPTXDYP/kmFiv7sD/a4hPtpyQ0FoQ3eqpX29REp8E7n+ivVka4o703h1hTTcrchcGA1bNzBJxRScQcLhMPoyyI/2lhIvFwjZZyCLCshqJXYUfF1YRn2xSeW9pcSE/v3lY98ew4z2bA7CpIxs+3PeJ01uuDOlo2KY/aQw0Lsnnk3NTiQ84oWGp+dOEqbBUjx0SlkpCsrEvJBbWWvoQ2aLKP8cmU/+5Nplsu7IZ1AvRP4cTOcGOOIJD0TdRQgghhBAj0EuUEEIIIcQI9BIlhBBCCDECvUQJIYQQQoxgT8RyFLQDiHMtm+mZyOapyustmRxGzMQCAvhQejYzq2oiRw4wywMR/IoCJMCFF+mW57xoHWf5etXhDVcHg0qbhdeQJywQE86PSbmMAqxOJgoWHQmHA1E/LHxAZtrx0njXgQi962XXgkzAjTLtkNA3My/OssnLG9JWGHBYERn0wMyXVRB2yQZVzCq/vwgC+hDx2owMfGBieUsEcViR9fMhMGm1Z2mbUDbEm09EMGahp0tozwtTMhBi3ffPapJfq2bNi8Lb637QyAKCUWtyTO2AtD8miJfB339TuCcLUidg4qiZTeG5uBv8fbzsSGgtPnfZ82ZAf0mkDg4CMjOLcK8FYurXCxJMCmm3BRu/tPQC8/Unnpctd1t+QMGZJ9jwj5yGfNwGUtbj5wV5CDHBH2ECdQUDS/A5YubDYc3MIukLbr3o60Tse6ROWflQ0OkExHIikU9KX1ZB2Cb7bO+Sb/P4V3gV0jdRQgghhBAjGP0Sdeedd9r1119vL3rRi+wnfuInbLlc2tmzZ+3kyZN24sQJu/HGG+3cuXPfymMVQgghhHjGMOol6oEHHrDf+q3fsnvvvdf+7M/+zLqus4985CN26tQpO3nypN133332qle9yk6dOvWtPl4hhBBCiGcEo16i9u/fb1VV2c7OjrVtazs7O3bllVfaJz7xCbv55pvNzOzmm2+2j3/849/SgxVCCCGEeKYwyqY6fPiwvfGNb7RnP/vZtra2Zj/8wz9sJ0+etDNnztixY8fMzOzYsWN25swZuj5qeSjABSLEscDUACnmbUmEXyLlNlOUh4m0zoQ7Nh061iF+aAESYLNLZl4viXS4v4JlL7suQFLvFkQAJAIsHmgshnWFBKnJTHYNDRETt3PhtiuPuDo7u/78Isj8YdOntselP78Cj6EbJpZjHHlgieVU6gSRncy8PiX9M4S8T7Xu7jAriViKci0TRBkFiOvYNy9FB3HSLOk8sNnRXbXVErmZF9eHzCLfEDG5It16CaL35oav1BDruOryPlyTOos5ScqG501N+gFLTUdIyLhNS3IdoI1nRgZ6kGPv4W9qNqiCiewdzFDAhOZmQCJ0JCdYFOz8YFs4usbMmi0/eGejAul/28vgzzrkB+9cvp4PePkP/+l+V6eOPv0cSeQ7CyaI9yh/k3smxXyATU2eN2yqCrzVCjIwKJD14oDvWyKRxgtIDI+Fb/NpRdLIq3wGj9nE1ylL/zkai/wYEmm7lpR1w8blUEZ9E/WVr3zF7rrrLnvggQfs0Ucfta2tLfud3/mdrE4Igb4MCSGEEEJ8JzDqm6g//uM/tpe97GV22WWXmZnZj//4j9unP/1pO378uJ0+fdqOHz9ujz32mB09epSuf+/vffrr/33F91xtx1941ZjDEEIIIYTYM0a9RF177bV2xx132O7urs1mM7vnnnvspS99qa2vr9vdd99tt9xyi91999326le/mq7/ff/k72bLQyanFEIIIYR4JjHqJeqGG26wn/qpn7If+IEfsBijfd/3fZ/9zM/8jG1ubtpNN91kH/7wh+2aa66xj33sY3R99EwChKCRzDwaxIYhb+y3YzaPO+Q3WkN+dzeiERXELUDYT5ihh9+dO/87dJx4J6ItIIiReAy72/lvxcwhiMwrADemH+jGGGyrIMGTofXHGbbz3/D7jsxoXnrfKUFTla13TuI2CU/DcM+Bp4deT2Ihr3RG87wea07mUuEM9In8OB+YLoM3CQusJBQJvRfiHzJHKWEdv23WLAlCR1loLrtv0cEaku1J1Bh6by9KuMYz4tQQR6mAY2rJ/ViT58YC2qAj63Vx9Qkuzff9gjxL8GIxL4SVlfB8mxA/r6UGSH7sLfGfygHmSMBrbmZl9MewaHLPhuVAzsl66zFvv9T5lN7DG4dc2Z/fl0f13H96y9W56oWX+4MAeuItJXbd4dBZUGkK+TMvkL4RjKQQw0c+y4+O5EYu4+pXhaLwHloJZUWx6+pUpS+blPl6MfhtByLt4XOpIw/PloRtdoncuAMZHdP55je/2d785jdnZYcPH7Z77rln9MEIIYQQQny7oMRyIYQQQogR6CVKCCGEEGIEeokSQgghhBjB+KmL/woEJ7OC7MoEVRbACdthaiYTNosy3183IWGGxMlLzFwFmByZQCxnIXYNsenbSX55CmLzdm3eWEXlRbpQ+LIewyiHho2B2E2lRyJHxw5mJvc5aRaYAI/iOkr6ZhYbIn/D/qjpTeihIVo0282MuPTWgcxbkL9PqEANAx9oe5L9YcZiN1AsbyCMNRIJuCVhqSibJ9LP2Q0YIeSUSfIFWbGAgRYdE6iBJZGJY8VGqeTH3pMbsib3PwYOpuDbqS18WQ33ZOMdYD64Bbfd+uNcsoEsUK0kz8BAQhZRrWWBqokEqmJ4YU3E3SEDV0oy6KBZ+gsxgU40IUHFWMfMLO3m58xCgc+e8wLzQw/lwY/Ty3wg59ErfZnbPzk/I8I23losCDLCR3csZq5Oy54JsPGChKeW5LWgZSnSuF7pr1UJ4ZqTwj/4ZySAs7L8OkzIADH2eejeLVjIa09ee4ak+V4CfRMlhBBCCDECvUQJIYQQQoxAL1FCCCGEECPQS5QQQgghxAhCYvHEf5071KTEQgghhPg24lKvSvomSgghhBBiBHqJEkIIIYQYgV6ihBBCCCFGsCdhm7/3z38iW64wvZAEey1Ln1C3OZlmyxeqqauzQ9ZbQvgdmx29Dr5p6pDXu+vd73B1bn7fL7oyzH1jIX2JJRXCFNusTnAb95shOWVWQAjZhISN/au3nXJlb/3Ah/LdNT48rV/u+B02eaBau/Azd/ckSDPgjPSdnwkd65j53Me29evd9aF/48pOnfpgvj8SVMhyJkvoUwW5s8qKhErG/JxL0jcCmf29x/ZsfJ2f/8V3urJffMMbsuUFCTPser+tqszPb33uw/021ueubH2+li3PZr5O2/jrvljmZXXr2+X2t78lW77tX/68q0PvBwg9pLdM5/fXgxMRmCPBQoEh7JYFTwbyvPnVD7w/W/6N229zdRqSxNgnCBOmjxYyu32Rr3eBBJw+emHblT345Nls+fyuv7dnM4zyNPvsR/5dtvxfvedOV6cg4aUBAnAjOcGCtEsFqbVT0u8mLNwT7oeKhV+2fltv/NB/my3/0h0fcHVYIGYPYaV9XPN14HMN+6aZWYgk1RWenyUJ24ws0Bg2/9/d/t+4Orfe5vtnNcmfE9tbPliz3n3SlV37PSey5Qfv9/1u0VxwZZcdzvtZ15IwYZZBCk+B9935Hl/pEuibKCGEEEKIEeglSgghhBBiBHqJEkIIIYQYgV6ihBBCCCFGsCdi+QTEtTWQ3RKbtp7Iw9t9Ls6xicIbMkv2Muby2dKIZEnWa4n8icTCb6sHeTiQOpGJ5VAUk3/n7bESaYSCzBAfwJ8skz8mBsrfbe1nPY84UMD823pB2qAkZSiNh5K995P9wSnXA0Net3fz8+nI3xmBtGeJs6MT2bWi1yZfLxoR55MXPXuQYjsiljMubOcDARYLf/3a1su1KI2vzZgk7++PqsrvtWnl60QiOXd9fgxs0AHCgnwTu+4gljOznPWzCKJ1JNsOcfU9GkmfSnhMhLbxB9oRgRqfn2xwBBv4gO1SkfXmMy85b8w3suUmeKF5vuYH/TjQXjYzdnHwbiePRfY0tR4H6pDPmTKtFstL8vEUSZk7psWWKytIf7GYtxU7zmgwsIP1/d6fS4A+HAJ5bnRkPdqiOT0ZkNK2+fOlIo139NnHXdlTj+eDkx596DFX5++8xK/XwQCUp7b9uZRkZEAsx4eA65soIYQQQogR6CVKCCGEEGIEeokSQgghhBiBXqKEEEIIIUawJ2I5Jv0WII0GIgoviT2YQDpkEvmi8Em5WyEX92qyXiLCH5OM3XrMiYdt9US8Jt68FXDOdBJpjM9mkixZsYTEciaDMxJKxyTVOJBI7wTbL4nZymbJTpDWTeVhkraODRFpLrVnewGDHMhgglD6MvDDrSDHVLJrDDItcXktkk7VNVA27PLZDojkW9skXZ71lwkkJBPRNJZeEMek6unUS8cscR6FaRRGGYn0u0ANalhvZY2L4Pmxe5auFyGxnLUdS5cGWD9HWdrMrIN7rScH2jPpGKuRfjcjAvzlG/uy5f3r+10dTPRndGTbTBpP8LEVBg5EijCAiQ0MqMiNNIO2KlnkdbtaTJ6Qm7slx4CnzGYswOdiH9lgJTIoJuT3f0H6QST7G3KT1I1PI3/uVVdny1/43JdcnfnsgCvb2c53ePU1B12d2dyf831fOJctr+3zfdEKP5iGCv4D0TdRQgghhBAj0EuUEEIIIcQI9BIlhBBCCDGCPXGiavj9Fn8rZoF1DfEtljCT9U7pvYLN0jtRO0UeVNaS/SXiLTCXAYnEWwjwwz4LzQzsfbZDr4fUwZBHsu1IZqSfQD026zkjgQOVSAhiR8IaI3g2HfMY6A7zei1xsJhH1CUMBR0WRrm7RJ/EH2ciwZaxyftnJLPPlxXxpKDLFkQ+KFmoI4SjMg+NEWD7LPSUdfMKQjKZ48K8AvRVenL9mCPofJwBYZtsJvuClOH+2POG+TLO2SPbZs6e3x/zn1b/PRuIu2kkiDVAeDANBaXhs3nZlAUOMzlmmj9jE/HQIvEI3baHBKNeLMyXEvEridtUOE+KuDGkf07gfp8QP69n8hbSkv2RoFkUHFmdHp7XReU/59g9E/vcW4rkmLg/utppu/yYD7988CuPZ8tbF552da7/4f/Mlf2vn/iTbPnIlf6e2d7216Ht874w3yDvEiy0doBzeSn0TZQQQgghxAj0EiWEEEIIMQK9RAkhhBBCjEAvUUIIIYQQI9gTsRyFcAzbS2Q2763KzwJ+YZIL4hdAGDcz2y78rOO7EMBJ8uqMpYvFATOtV4nMSF/n22K7Y/Kw4bZYkCYc/JRthzjVJYjI1RAx0vyM4igqm5lFYno7mZ7I7ixMFCVZI6I3mz3cBdYNGBRgZlY3q4MKWxZQB0maJPvOYuPbuALZPJLp4CfsLoX2KwdGRs7m+f1QTLyQymTzfbBeNTAsdVnnbdWRoMLFwl+/ps6l2OXSC7AeFtbKghhX9wV2LijFswENRiRg3F3HQkHpxvCYyAAYcn7Y1+m2mWyO9whZbZ30jRIOK5E6LLzY1yGFTKqGY0+JifNssBAOViADEcgghwmUVaTOkGErNNCYtHER837Wkc+UHgMx612/P/LsCiCbM4mchZf2AwZ2JPJ8e/D+L2fL//S//C9cna/++eOu7C/+/MFs+e/9w3/g6nzmD+93ZbO1/HlWVf64t7d8GQ6c+WbQN1FCCCGEECPQS5QQQgghxAj0EiWEEEIIMQK9RAkhhBBCjGBPxPJdkLha8OY6IiGiRG5mdqGaZ8s7sGzmJXIzs2UBM9IT8bKwgcnKQGzZtOOrxXKWNI5eYE9k7BKTx8nWi57IoLCpcpiXbAlniGdtwsRZlBXJ/tj5IZG1Hl0NBfhh9JBc2wU2g7rfWgdqKU2gJ/0MA5ID2XZion7I7yEm5TMO7N/It0MkYCZZTqGsKvz59eS6b23lCcl952d6Xy68qI/J9NjvGCyxnEmyOBtBYrPdMyEd+z45htSR6w5tl0hieaDJ1QgTy1nPztuhJzI/3R1si4negVz3EiTuntzc7YB7m10/FpTdYjuwZwkbZOCais3uQGYMgL5YDuiLDDbjBWlOlzQeycCZCY45IuI3m8UAB0wEOmPB0IT7nEceetSV/d2XX58tnz/nB4j8/n/4rCv7sde8LFve2fHPja98+RFX9sobb8iWnzjtjyn2bDDN+O+T9E2UEEIIIcQI9BIlhBBCCDECvUQJIYQQQoxgT5yoRZn/DlvDYdQkqfACCdvEAM4dEgDYYBKcmTXgXPVUK/CFZbH6d+EJCRxDl4LtMJIsswKOISTvUkTYFrugJfE78ChZMBujAJ/MovdZWDO5jEwWdEeuuwsTJDoCC0ENzkMb5jGgC1OQvzNK4hG4QEPaBmxW9XxbVD1gjhnUiyzdk7D/YO5EzWc+jHZC0j2x/ZqFdxt2ibewtZmHAO7u+jr1kvUh6NcD7j3mZAUSzup7P/GmyLXCwMGe3Mfl1PsW5WxfvveJb3P0tBgd8YrY2aGPR4NDqdCVHwPRg6whbdzCs4M+Twd80gTiwtKnEhwD7fvk4DHwl2Q6W0H2iAGc1YDgSQbrw6yfRcNQV1+naPMy9nyjbYdtRSq1LNQ1+M8e5MjRg66s3s3P+fN/cp+r87JX3ODKDhzKHeh7Pum9qRte/N2uLBZ5u5x9asfVufrZh1zZ9u62KxuKvokSQgghhBiBXqKEEEIIIUaglyghhBBCiBHoJUoIIYQQYgR7JJbnkloLyW9MLN8iYZs7EFq3JGJ5ywIOXVabr4MzhZtxcRWZekfWJtDMsfbbmXREUoUyDNa8eFD5Ip1Ynp4fSLLlsDhKFKgjkUEDs1bhlCO5LnTmdZjBvGvYtsl1caL8sPPr21yYZs5qQQRRlHlZm7PjRO+ZieWRBXDCtpyAfwnma/l9tG/dS87zub/XMAh1y7yIicGaZmab27lY/vTZC67Ogsjmkyq/t/et+4El7hhJN2CDDlzSJO0/A8JSo5fIq43LXNm+y67MlouZDwWua98Gfv/sb15/7J0LVBwmbLv7j7Yd64t5GXt2BpaaidshvnYgR1piWOqA+8rMLPa4TKRuduywYsCEXOMhua5O6wdjsCuBInlh/kMl9ljGhxi4vaX8s6iP/jOzCL6s68gHG65HnosPPHA6Wz5x/XPJUfr2/PT/9fls+bnf8xxX57KjG67s85/7UrZ85VVXuDodaU8eWjsMfRMlhBBCCDECvUQJIYQQQoxAL1FCCCGEECPQS5QQQgghxAj2RCzfKXJxtQGBcUlmOd+KXiyti1zs7Ngs5wPeEwNL605+5uwBE1nbhMiRM0jPnRFHb6Pz4uWkydebsHPBQG+WMkykwwYk2XqgV4epyYOcbmNtxwROcn6wg7IiXZZJpDgjPTtQRgfyJ3WOSaoxypgktpm6yigBs8Mk54cyZiJyJqOC9pvOiBw98fdfW8P9QE6GDbzYhWTzzW2fILxc+BtiNsn3N5sOEJNRGDezRIXm1c8Edi44yGEy3+fqzA8edWWHjj9r5XoXNs+tPKaOicLsOkCHYbI0e5gFTOJndejgDxw1QtKtByTqozBuxgXx1ENfJANupmRwS9XnfbEkYjnOWGBm1kN/aYmM3Q0Q58swUGhGadxJ5GYRHwpEdmfXD/sGE/fZR8GACQNsd3vhyq64Mh9okcjn6oNffdSVXf3sfDDGdO6fU1/98oOu7PLL8/2Vle8bF877Z1BZrk5kvxT6JkoIIYQQYgR6iRJCCCGEGIFeooQQQgghRrAnTtSyzHe7hN+Tl4X//bMuiKcB61G3iQgleNLMI2KzebPfj916DQlPQ7cJ0z7NbJ3MOj6Hn49L8nt9AW3AZllfkt+zF/DLd10PC2vEn9lpRtkAeYy1JPOWEroNLFhvwLaGKlEYYsd8Ejb7OwaM0t/Y2Z8s0GcjOZuCrOj0sYEn2EM/q5fet2C3Udt033DZzKylaZd5/4ykXWLhPQkM7hviIwbm3RBPKsDGetbviOMS4blF3R+yP2yDQEKBA1vPH4ArapMP6US3sGXKJw2DhUXiP7HnCz6HmecTWVAwULJ7u/PPJeyfLPxySo6zavN6LLy4J9d9EfLPo5p+zqw+v8p8P09kW/g5E0kdPErWvIkEGkdYsyd1eubeDfnsw/vjL7f2/+fpJzddjUOHD7qyySw/oUcefszVWd+3Tspy3/r8035/VeX96kgCaYeib6KEEEIIIUaglyghhBBCiBHoJUoIIYQQYgR6iRJCCCGEGMGeiOULECSXMBt6QyTLlpR1IMUlYp8yWbEHCZhJq0zwHTLT85T4d2sgaLL56Jk0XsF6BROaIWSRhaIxSb4A+ZS6koSyzK9DRyR5Nh17D2UsRK/DED3zYnkgAwVSR4JRoT2bevUs5GZm1ueBcSzEMrUs2A5uJVInlCQM0rU7C99jbYyhp74NGMvdPHCQXYem9G2FIavbOz5Yr176WeoncM77981dnR3SaWeTvD0ns9VheC1rJxbgCtIxC5B0ErmZRRjcEomUWy93Xdn5s09myyUJHF0sfXsixZRI+aTvR5T5SZ/q2YAJOGcmpJekrTp4LrbsOUkGBiGBXL+CyeY9CuLk+UbuvwSDKlpiYy9t9YAQ9qFZ0OEtsF7rrzsbi+EG2LDnIj5j2fObBbEGHOTgB3GxAVpDPh7ajnxmwglO5/7TryXnd+5C3lbr+3xAbTX1V2Lz/Fa2PKn8+ZWlP87l0M8Hgr6JEkIIIYQYgV6ihBBCCCFGoJcoIYQQQogR6CVKCCGEEGIEIQ2e3v5btMMh0cNCCCGEEM8QLvWqpG+ihBBCCCFGoJcoIYQQQogR6CVKCCGEEGIEexK2efub35Yt13X+LteTsLZAEir3X5EHoxUTH9q1s7vtyuo6r9e3JIyOhEgWEKj4K+845eq85Y7b/IFCyFtJAiPZDN8Rf4IlyWw4y3kkoaR1z8ryELLd1jfwBz9wuyt7w2/8i2yZze7NZiZ3l5Rd454EAMI50/nTaQhqXtaR4Llf+/m7XNntt7wrX2/iAyTbqS9LM6gTSYolBnKamUHfL5f+OCdLf/3KRX5+ofFt8I5f+2VX9u5TP58tY1CimbkgTzOfn5rItWLnh1vCoFszsxh9wGGLfZ0kzd55+wey5Tf98hv8IdEQxLCyDvMfMLczRH9dAgn37KDtahIEWZNj+I073p8tv/2Wtw46zuD6ng8SjOR500HyalP4Z0I/O+jK2ph3/knr74/p9pOu7J3v+2C2/KY3v93VKUkabIFhiSRolq0XMPCXZYK6h64vo+sVfn//8vb8+XLbW8hnAwkmjnBN+44cU8qvadg95+rMGh/8in22m+53dVpS1pX5Nb7jzne5Or/0xjv9MWzlz4TZ+Zmvs+kDMSOcczP1fbje78uajWW23M7Is9rvzhq4qB885fvipdA3UUIIIYQQI9BLlBBCCCHECPQSJYQQQggxAr1ECSGEEEKMYE/Ecpy0PYBI1+x6ka5vfNl0M9/Q7ACRCYno6bxZItcyL3jIK2fvPUHrYXbrOHCWbJS2mSKbQIijjjWZrbw3EAzNS7KMHo+JnIsXW70TH9j+mKzs1iPXkzQeeqVDM167KhcR6/nC1VnOl66sA6ERRXMzLmMXi/wW7Hf8imnL36YJZryvEpl9noAzrXfkmPre7y+CmM8GFGA/N/PhuoEMfGD3DHbkSGZeR4pI7mN20+JNQvoP9nMzs7LIjz2Rmw1nrTfzonBV+GMKZOCD2zbpxOTWdg8KFKrNzHojZbD9pvAGblPMyQ7zdpl0Xua1hb+P3LbZvU2eE4s6v7nLwvf9VKweqIOfOxdXJA9+fJbgB9jFFUkZrFf69kytl6NTCc9m2vfzg2JCfL9NpPwe2qX3z7LUeSE9kXsLqUh7roEgvm/b97v953wbVDW8E6z7c7lQ+bKtCaxHnsMtuR/cqJFvAn0TJYQQQggxAr1ECSGEEEKMQC9RQgghhBAj0EuUEEIIIcQI9kQsDyCpFSBotksvjC2IkLa2kb8Drq37d8KyIJJszOW6zjuIlmiy8mp5MBLBEAVGJgFWgYiQTtom4i6uRsTdJSlLfS5j9mmYWJ5cEjiTiZkpDNeGSuRELG3zskjXI22ObTdA3DUza8p8vXrNX5f6IEkxP7CTH9KcyLXEWY27uWzanmdiq7cjiya/fmU37FYOKGyTlHE+GAOT8YkcPUByZnI9Xc31fTbSI4f5t0z0xv6CfdrMrCRtgHdIi5KumUWyHh55ZPfxgPML5LnRkfUKJ86SBHoyIKQOeV+s5z6dvJ9f7sribi4nh/asq1M2q8XynrTdkg2KgT7bEVE4EEF8As8l1u9YHyqxIksZH/DZYOQzJRApvofPrFStuTo1PNNj5dPlE0blm9lkcT5fjyTXlyThnqXeIwXpZ25QBXlWT0giewn3bcc+j9nAAHi3YANg2CAAdj8MRd9ECSGEEEKMQC9RQgghhBAj0EuUEEIIIcQI9iZsE2Zkx1m5S6LntMSJWmzm74D7Dvp3wmpOyvA3ZxYOSX7jTiyIDQjsN1j4vbUg/hObdTxCWU98khaCEfvof2PfbUhZm6+3PdCJcqoR/cmZbQuOvSPv741fr1jknkbB1iPBgQmuX+7RqhoAAB3KSURBVBrY07Gp6sq7AN0+X9Ye3M6X1zZdncB8oMlGtjzpfSBfveMPvprm9TqfmcdxQbO+SiKuAbpFzCGgigJ4Lqy/sP1h2CXzO5BJ5ftG0xAPxYVtEmeIRdvCeiw0k2X2tRgmTFyqYlDYJnH/yHGiB8JCQbvo+9myyvtiPTvi91ftc2XFVh7OWJJgzaJZ3UFb0jc64nO2cD7s1q5YMClsvyDPDeb1lLAiC+6NAz4beuZuUT8nfwh1LPR0ml+HsH7A74+5jRcgpLf1wZoshDT0q50oL+ia9RBMWs/8MW1uuCKr+vy6L9b8Me3MfNlyCvca+ShibmEq5EQJIYQQQvyN8g1fon76p3/ajh07Zi960Yu+Xnb27Fk7efKknThxwm688UY7d+7c1//fnXfeac9//vPt2muvtd///d//6ztqIYQQQog95hu+RL3uda+zT37yk1nZqVOn7OTJk3bffffZq171Kjt16pSZmX3hC1+wj370o/aFL3zBPvnJT9rrX/9668mwRCGEEEKI7wS+4UvUy1/+cjt06FBW9olPfMJuvvlmMzO7+eab7eMf/7iZmf3e7/2evfa1r7Wqquyaa66x7/7u77bPfvazf02HLYQQQgixt3zTYvmZM2fs2LFjZmZ27NgxO3PmjJmZPfroo/aDP/iDX6939dVX2yOPPEK3EUH2Kie5fDabehuMSZwYylnv+m++ZhMSwImzlbODJPLgkJnWWWgeip6RmYlMjoaDSD0RZ8GYXjY+dG2z9mFtiy4PcEQB8FIkkMYjsUHZzPKhAxm09rJkseWPfbKV1ws12Tg59n6Sh10282HfiqYC6pFZwJvSB2nWVS7T9pWXawP5m6Voc4m0JrPPE6/UoDmtp33K00M3oxI5EZF9YiS7QcgOQbhlwnbPjHR3vw/QN5O/kyNZL0Bb0cNmpxfxPl4d5Gnmw3WZwtoPCPtjYjJrOrz/UvSP+WVJAhxnl+X7m/mwzViTEMudPMBxsnve1akGjHxgIa8dG0wDYZus/3QuGtUMW74kocBTIh3jlnDQgxkPUHV18OYzM0sk6RkDYoMfGGQglnezQ65KIoMHnP+++6SrU5BrxZ4TSFuRYOK1vF22D/p2WvrHvgX4FauZkG2v+7IGwpETWc/IQDIciPTN8FcSy0MI7oGE/18IIYQQ4juRb/qbqGPHjtnp06ft+PHj9thjj9nRo0fNzOyqq66yhx566Ov1Hn74YbvqqqvoNu75j5/6+n8/95rvsmdf8bxv9jCEEEIIIfaUb/qbqB/7sR+zu+++28zM7r77bnv1q1/99fKPfOQjVte13X///fblL3/ZXvrSl9Jt/P0fesXX/z33mmvGH70QQgghxB7xDb+Jeu1rX2uf+tSn7Mknn7RnPetZ9q53vctuvfVWu+mmm+zDH/6wXXPNNfaxj33MzMyuu+46u+mmm+y6666zsiztN3/zN/VznhBCCCG+Y/mGL1G/+7u/S8vvueceWn7bbbfZbbfdtnKnOCNzAdNkT9b8F2Qb+7xc14LtutglSeBr/hRjBXI0kTp7Inr7meU9JUnY7QxnDycpyuSFE9OIezqjed4uO62XCc8RibuBSz8ZKtZhYjgTaZnLB1Hg1bY/ptnT3jCcP5WXFUvfD1jabLORt93WwQGJu2ZWgLxP3FOLxDoOXX7d05JIskwCXubrFS1JNUfR1PxXyEPETzOzZpFL8T2LciciMm4/EJk/lOSPJjgsmvrPBmzgvTYgUZi57h2515xKztKt2Yz0KKSzHbJrDBee/W3ZdQP6J2tz2ix5n+pwJI+ZteW6K+uneep1IHL2dPG0K5ttPpEvL8+5OuWA50tPxOsused+3l8imSEBU80vkpcVRGRnydxYjQ68oPuDbZO+H1iKOfSXfveCq9PCcz+Q0SeJzF7RwWCBtvUSORP8bUBieUcGwDQxX6+vyP24j8wYgs888pjqichuFbRnJIMxyOwgQwaNXQollgshhBBCjEAvUUIIIYQQI9BLlBBCCCHECL7piINvBR38Nhwh4HBCflud+Gw4CxDEhu6BmVmz9GXupMnP9Wx2dFaG4LldXG8IxHeC39k7UqcFH2BJHJeWeFoYUDck7M/Mh2Yy1QG9IjOzAO5PueV/r18jTtSB0/O8ziZpp6lv883L8+VlNewqFA34Ftvk74wLvj3LCjooma0cg0rNzIpl7qbEXZLuufDXtK8h+BFdtUtQL3IHomfOUMkCI8EnIeG3ccDjhKkHGEb7l4X5eiu3zB2lgnlEA/52ZN4bHgQNCSX3P/pkg7JFCSxQlfk5EW7KnjhRkTg0BXgocceHZs7OP+bK1iCwsex2XR2bkX4NlKxPER8wQRnRFq0mhW0B3mLvnZpIPDC3P+ZEDsjyZa5RZJ0B/LhJ648zbEMYZecDgDsI5DTz/i/zpiz55zC9R5GS+EfQF2viRKHbbEYCcYmciu8Nf7nHFctmgZTRe3kg+iZKCCGEEGIEeokSQgghhBiBXqKEEEIIIUaglyghhBBCiBHsiVjeQtgmhpAxxatgYjCET/YkkK9rvJDmtsV2SGeyXy2fdURQQ3kQhfGL65HZ7VGcZ3qtK/IS4ozMZN2CiFxRSc+DQZqRzLIeWyJQNhAqWXuBc7Ljy+abedn+cyTEkvTiZgqBqoeGdfViN19vWhEh9oK/xjUY0+Xa3NXpiHAf63z7020vdU52vPw5qSG8tGWz1ntQEI0sMJKURQjEZYmRfU8E0YiC6LCASuzYLIgRKckzom9Xh22yY2IiratG71kmsuaUJJS0I0Kzq0MGJkRi6vvBAn69QNql6rez5SkJAF3bfsKVVe1OfpzRS+s9DrwgsDBKFkxcgGScSH/tybMSH80dabuG9DMcVMGCPCMJzXT7J4J/R1bD84udf35P+q28DtlfzwRqCNKNrJ3Yx8yQMFEiluN16II/FxpsDYMMCtK+bFAMCuKRfqyxExw/u4q+iRJCCCGEGIFeooQQQgghRqCXKCGEEEKIEeyJE9WDG9LC75FM0wgkADC18Psn2Vcizk7fYRlLACQ/Vg/62ZT9xgx+Bwt0I1vC9RKZgDjA78lTnIDR+O/Qqcx/LC7JRI2MEn4bD8QBYXPFYjAqm6uW9cYEQZqhIs4Z8bkwVI799s+YLsClKr2jxEJXC3CSOhIql5i/AhMVT8kEy2sL4o+5iYtdFcpknrtagfgrPPkR/EMSzhqJ8+GCJsmWWdAdBhP2A5QvOoEt6Z89TmBL5z8eMtkv6+js/s/7Qs8COYd0TzYxdOu9Jbx8PXFqrFu4oil0orXltqtTLTf9McADu6nI5MazQ/4YgIK0Z0m8lwqeeSwnkURIuqTXxn0OmFWkjdG9weeymVk7IKyRTSCPwahmZgkDk4nYg65Y7PxEwqnecmUFOp7kuOmpDMiiZBP7uhncyYOfTXSNE4Azb4oFPWML03mFaUguqTcQfRMlhBBCCDECvUQJIYQQQoxAL1FCCCGEECPQS5QQQgghxAj2RCyPKI1CSF8iwl8ghlgJPlrH5GEmzjn/bdjs6KzMwUIIcZlsp2bSOArpLBAMiopIgtmIlFuC8FcMDNtEd5D4xRyQI1sSzLa77iXZCwfzg28L0gZk0MH2oXz7y7WBYaIgeidyi4TO76+CSdRbYj2Gwuuu2NdZCGm5YCGdUIbLlyDAIRAXnI7sQEGcz4S+2m5nAz0wkNPMi6VssInbP7mPye5cPRa2iYHAF1eEwQo0OJQ8b6Aau4+7AWGNLHiS3YAYWskk+Yo8J2KzhGUvkQciOffTXFauJ14s7yY+fBYpSNuVRCjGy8weyxWRnPE6dyhwm1lNAkYLuEnIx9OwbyPI+fVsVEMBgZisDojkBbv3iGzeF/m5MEmefh7SBwXAJHm35dWBvGbmg60HDsbAQT/sM7sg9wyV4geib6KEEEIIIUaglyghhBBCiBHoJUoIIYQQYgR6iRJCCCGEGMEeJZbnywWKc9TpJGKZMzb9eh1ZL4AZGHCGejMrSOx2P0D+LEhieA9SfCIpykaE6Q4E5r4nMigIfxUmxJr51Fgzi6D8lXy6awfKn6n3bccSqFGA7XwQuLX7/TEsQYAtD5EsYiJHNuv5tnY2hhnwxRJuCdIsZe+PoW1ys7wk8mKXvJyJgnZsfHtWnV/PBcy3w/4eKqDdWaIvkyxRCGcJ8EyODjBggg1EYLcDVuyHiJ8sMZ2k9UcQWZlcyweRQN+nbefLeliP3R8sAd7vncm1ZMYAt0zWMy9Qxz4vi0Q+t4lPuO8g5TtVa35/A0YGsMEK9HkG7ccGFLD0c+xobL2G3RAsGhur0JR/rOSLaDg49OOeDGSJeJVXjzm6uG334Uuep2QWAzawy22bDfpxR0HnLPBrFfjc8NvGz7CLW8LBH35vqSXPkmKAOH8J9E2UEEIIIcQI9BIlhBBCCDECvUQJIYQQQowgJEzR++veIQ33EkIIIYR4ZnKpVyV9EyWEEEIIMQK9RAkhhBBCjEAvUUIIIYQQI9BLlBBCCCHECPYkbPPUz/xkttwV+QzfSzIL+GJ+wJV183z2cBZGV5CwTcxOY7OjJzKbd4AQtDvf8U5X593v/llXZpaH1hUl2Z9LTzQLEDQX2ezTEEJG1TcSVNZ1eaAamyn8tlv+e1d2yy23ZctF5deL5FyWTd6eBzaOuzpf+erXXNn11x3Jljef8AGAW5sLVza/PL9WDUl0PHXHna7sttveli2zGb8jmVkex0vgbOJmZiUNYszbryXBmhi6evHAYH/J99c77jzlym75lf86W8bgyYs7ZAcKs7+zcE8SJmoYTEq2TbqLu0c7EvZ353vz6/fWW273h0T6fg9Bfj05gJ6F5kJZs0b6+Zrvn2mSn0ygYbT+mfCv//mv+3pCiGcU+iZKCCGEEGIEeokSQgghhBiBXqKEEEIIIUaglyghhBBCiBHsiVhuO5v5cgXi5dSL5XEyc2U9zjadyKzjnZeOrc+FUDZ7eOj8tno63XxO05IZsEHa7lsiJpPX2RKuTiQzr6OQ2vd+Q03yl7npYJbsftgs1rHM22C+5q/Lw1/zgvhzr31Otnz2oU1XpyqXruz4scPZ8hf/8EuuztHn7HNls438fBZnSdsREhjNHc56bmY9EYNxFvdIBjS0RLzuU75eTSRr5pUH2H7JhxQ4cObzggjwfSTnjH9vEeGeFBkOdQhoxF9iPfSsC7IeUrb+XIrGl7nLV/h7pp35NtgBCb9nsy8wtx7E9UieIx0R4IUQz3z0TZQQQgghxAj0EiWEEEIIMQK9RAkhhBBCjGBPnKi03M2XqzxsMxH/yaqpK+rg8EPvhZJI/JUCPI1E/BUWljjkjbMnbhGGTzJ1pCBbL/rc42EhnXiYiYVDEgejAE+r64c5GdU0D088+8TTrs6+wxu+bH4wW/7Mlz7t6rzyn1znyh5/aDtbPn3mnKvzgz/2PFd23xcfyJZTmrs6jCFmUSACW8L2i8R/6vztttvl7bls2TVmfRh2R0JPGXg79MxtIsGPbgbzgiaHOgpw9FJHwllJAGdwt/JqJyoufPvON/3+pgsIqK18G2wf8Me0nMB6/iCtJYfZgnNVsWDdYUqbEOIZhr6JEkIIIYQYgV6ihBBCCCFGoJcoIYQQQogR6CVKCCGEEGIEexO2OQNJfAZieeUDK3ui/MaAQX7EbE1kNnYQrWPBEvKIcOtrkW1Xrix0KLL79UjGohVweXqSuogieUrkvbgnlxkE+NT542bsbO5ky5OZb7sjVx5xZZ+/9yvZ8mVX+kDVq6866sr+7cf+Y7b8ov/8ua5Oij5I8/TX8jDP57zgsKvDSCBV02tOChOEJXatvw5btW+rczuwHhmYMF/zvWMNQkFLEpDJgeMi++vJPWNptSCekr9vE4TPVq3vZ6n22wrQnti+jHLX73/jrK936Hzedv2UBYf6e2ZrDvfaAd92LRmkgrB7nVr5QohnPPomSgghhBBiBHqJEkIIIYQYgV6ihBBCCCFGoJcoIYQQQogR7IlY3m3sy5fnuWTcBn9YLjHZzEICoTi1vk7vhU2XWE6EbfZ2STbl6xCxO3S5gBp6lnjtyxoQ3vvOi6yhWC2WdyQpu21BWh/4Pj2b5OtN52uuzqMPPkWOM19+wYue7er8yWf/wpVV83wQwrV/5ypX5w8/5dPPjx87ni0XxbBI6BBAYCY+M1YxM+vg+jVE5t9a+rLz27lmPCm9drxOwtax3pyl2RNcP2N9kfSFhI8KNoCiJTMNgFieFn69uGSmfl4W42qxPBJBfW3h19vYyp8TaeHbbnvu16vqvA2Kxj9vqoYMZIFk80hHJqxOZBdCPPPQN1FCCCGEECPQS5QQQgghxAj0EiWEEEIIMYK9caLWDmTL/RTCNpmH0vtAxYgVOxJjR0IzE4YJRhI42JNtxdXvnO6YzJwQRA7JutZfCtxWQ5wvgxnhqTnCdBkIWQxh2Pt0KPP1LpzbIbV8e1559cFs+fGHHnd1lsSXef4Nz8mWH37ga/6YuqkrO3JFHq555onT5Dg9Pbo4JOS1I34e9paatHlPLsQcgh73+QxSO7Dhr/usyPc4rQaGNYLLxPwn3odgvda3uS1IH17mTlSs/Xrlrj/2COIZuT0ciclqgQWHgkdItsXaADdV1r7OZEmcRLzXSDCqojaF+PZE30QJIYQQQoxAL1FCCCGEECPQS5QQQgghxAj0EiWEEEIIMYI9Ecv7KpdL+yJfDkTqLjoiY4IMzYI1A5GAUfQONFHRy9GJK7dwUGxG+vwYWvMCdUvCGXuUVAPRT+GQiuAl5DKSEFJQWcOAMEMzs7bNzwVFbDOzQ4e9Hf30E0/mx1T5Njhy7Igre+ThR7Plo3OfPHno8oOu7Ny5zXx/cVhXT3g+RFZmAwN6uBAFyU6cT/312z/L+/rG3NdZm/jrV0BfSGwgBCF1eZ9i4ayW/LWxPg/SZMGasZu4srDMt1Us/P6mjd9fSnh+q8NS+4lvg8W6L4OsTatLv+0dnyFrBkI4uSzWLX1ZAX2IBdtGcgxCiGc++iZKCCGEEGIEeokSQgghhBiBXqKEEEIIIUaglyghhBBCiBHsiViOCeGo0rpEcTOLRCyNEVKUiXgdAhM2QUgnad19IhL3APezI5JsH3Lhtu69ddx0TDYH4Z7573DOMfq2q6K3XcsyT4APLA2dkh9ENfXHvdz1KeYo728c3O/qnDnzhCvbdyg3fCO5Vjubfn8bB3PxOQ1Imzcz6zq4yGS1QPoGitCRJGXPKt+BZiD9zwu/7Qnp1zjOYtkNGxgQcFBDN1Qshz7bEXO+8cdQwHHFJTnOmtzb0Nljsfr61Wu+nbb2+2230/zaNJXf9oJsqwNxHe89M7OSDGTp4dZiz5uOPW+EEM949E2UEEIIIcQI9BIlhBBCCDECvUQJIYQQQoxgb8I2McgSfRLiP/FATAjkYz4CCb+MBQRGkjnU+czuq72TvvOz1PdwPok4J6klLhX6Kz1xTty5eLepJUGaCVyVshz2Pu0VM+/+sEzQqsq9sN3dha8z8Z5NNcuPa+vCrqsznftkRNDurN4ZFkZZQltF4tSxXNIS9hdIDyrJtkroe6QJqAzXQUhmx0JlCRH7EPHzAvnbqgN3KjbkHu1IX0iwfRSEzGhArWF7klBXd4xTv//dA35/C+j7dUH6RrXaiWIWU2Bhu7D5yNxNZW0K8W2JvokSQgghhBiBXqKEEEIIIUaglyghhBBCiBHoJUoIIYQQYgR7IpajQ4k5cz0xNmP05qWb2Z3ImZFZwDDjfUIL2cyMirqr3zlZaKY7QRZmiBK5mQUINGRhmwlSF2NBpHUi6mMjd+3QsMZvvGxmlkiYYNPl4Z7rlZfBm6UXfBe7+XqzmRf3myUJVKzrbLksB3Z1kH4D0YeZbI5mMAsFDUTCx07bkOvQEam6xWvK+jkDD531DXLOPkTSn0tB7tEQ8qDXNHFVrCfn5wY6kG07SNBsM2tcWQL5uy/8/d8z2bzEvsHCRclABCjqC79eTwaNCCGe+eibKCGEEEKIEeglSgghhBBiBHqJEkIIIYQYgV6ihBBCCCFGsCdiOcqtOEF7oBKpFy8DmNY9qZOIpR4DCtu+GRKTZAekJi9rLz4XICu3nd9f25NjgLTnRNsgP052jExy7uD9mZ0vI8H2WTJ31/mU6Mlafn5168XdZesl4H378/bsGr9eS0Kwp1OQhwcmeqN/XjGxnJwzNnFBkuMjOQYU1xP5u6bH1G8zCyCSJxYTT8BBBmzgBSZsX1wPBmOQ3fVMuK9g+6QvpoIMDEh5+7FQc4SJ+2y9BNJ4x27rgs1iAG3Xk/2xQTErls3MuoH3nxDimYW+iRJCCCGEGIFeooQQQgghRqCXKCGEEEKIEYSUBsoi36odssRIIYQQQohnKJd6VdI3UUIIIYQQI9BLlBBCCCHECPQSJYQQQggxAr1ECSGEEEKM4G/8JeoVr3jF3/QuhRBCCCFG8Y3eW/7GR+cJIYQQQnwnoJ/zhBBCCCFGoJcoIYQQQogR7MlL1Cc/+Um79tpr7fnPf769733v24tD+I7noYcesle+8pV2/fXX2wtf+EL7tV/7NTMzO3v2rJ08edJOnDhhN954o507d26Pj/Q7j67r7MUvfrH96I/+qNn/1969vLSxhmEAfyx1JYK0aLSOgogmjpdq8QIuG4IgGq26UEFBxY0U2tK/oUmKC3XhShBEoXFbSg0agiB4gZIWxQQUSSAadaFmoUhj9T2LAzl4ij2Qk5lA8vx235dZPDwhkzcXZsDOtRaJRNDT04OKigqoqoqtrS12rjG73Y7KykpUV1ejv78fP3/+ZOcJNjw8DIPBgOrq6tjenzq22+0oKyuDyWTC8vJyMiKnJd2HqNvbW7x+/Roulws+nw+fPn2C3+/XO0bKy8zMxMTEBHZ3d7G5uYnp6Wn4/X44HA5YLBbs7e3BbDbD4XAkO2rKmZqagqqqsavzs3NtvXnzBq2trfD7/dje3obJZGLnGgoGg5iZmYHX68XOzg5ub2/hdDrZeYINDQ3B5XLd23uoY5/Ph8XFRfh8PrhcLoyNjeHu7i4ZsdOP6Gx9fV1aWlpia7vdLna7Xe8Yaaejo0NWVlbEaDTKycmJiIgcHx+L0WhMcrLUEgqFxGw2i8fjkba2NhERdq6hSCQiJSUlv+2zc+2cnZ1JeXm5nJ+fy83NjbS1tcny8jI710AgEJCqqqrY+qGObTabOByO2HEtLS2ysbGhb9g0pfs3UUdHRygqKoqtFUXB0dGR3jHSSjAYxPfv39HU1ITT01MYDAYAgMFgwOnpaZLTpZZ3795hfHwcjx7989Ji59oJBALIzc3F0NAQXrx4gdHRUVxdXbFzDT158gTv379HcXExnj17hpycHFgsFnaug4c6DofDUBQldhzfV/Wj+xDFGxDr6/LyEt3d3ZiamkJ2dva9xzIyMvh8JNCXL1+Ql5eHurq6B29Wyc4T69evX/B6vRgbG4PX60VWVtZvPyOx88Q6ODjA5OQkgsEgwuEwLi8vsbCwcO8Ydq69/+qY/etD9yGqsLAQoVAotg6FQvcmaEqcm5sbdHd3Y2BgAJ2dnQD+/vRycnICADg+PkZeXl4yI6aU9fV1fP78GSUlJejr64PH48HAwAA715CiKFAUBQ0NDQCAnp4eeL1e5Ofns3ONfPv2Dc3NzXj69CkeP36Mrq4ubGxssHMdPHQu+ff76uHhIQoLC5OSMd3oPkTV19djf38fwWAQ0WgUi4uLsFqtesdIeSKCkZERqKqKt2/fxvatVivm5uYAAHNzc7Hhiv4/m82GUCiEQCAAp9OJly9fYn5+np1rKD8/H0VFRdjb2wMAuN1uVFZWor29nZ1rxGQyYXNzE9fX1xARuN1uqKrKznXw0LnEarXC6XQiGo0iEAhgf38fjY2NyYyaPpLxR6yvX79KeXm5lJaWis1mS0aElLe2tiYZGRny/Plzqa2tldraWllaWpKzszMxm81SVlYmFotFLi4ukh01Ja2urkp7e7uICDvX2I8fP6S+vl5qamrk1atXEolE2LnGPn78KKqqSlVVlQwODko0GmXnCdbb2ysFBQWSmZkpiqLI7OzsHzv+8OGDlJaWitFoFJfLlcTk6YW3fSEiIiKKA69YTkRERBQHDlFEREREceAQRURERBQHDlFEREREceAQRURERBQHDlFEREREceAQRURERBQHDlFEREREcfgLd2vbS3y+X8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9193" y="833415"/>
            <a:ext cx="3260459" cy="3238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LeNet-5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http://yann.lecun.com/exdb/lenet/index.html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2428868"/>
            <a:ext cx="5125491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One more question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Are all above methods generative models or discriminative ones?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Given Training dataset {X,Y}</a:t>
            </a:r>
            <a:r>
              <a:rPr lang="en-US" altLang="zh-CN" i="1" baseline="-25000" dirty="0" smtClean="0"/>
              <a:t>N</a:t>
            </a:r>
          </a:p>
          <a:p>
            <a:r>
              <a:rPr lang="en-US" altLang="zh-CN" dirty="0" smtClean="0"/>
              <a:t>Observed a new X,</a:t>
            </a:r>
          </a:p>
          <a:p>
            <a:r>
              <a:rPr lang="en-US" altLang="zh-CN" dirty="0" smtClean="0"/>
              <a:t>Predict  new Y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Modeling using directed PGM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14620"/>
            <a:ext cx="8229600" cy="38576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1800" dirty="0" smtClean="0"/>
              <a:t>P(X)P(Y|X)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800" dirty="0" smtClean="0"/>
              <a:t>Suppose Y = f(W,X)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800" dirty="0" smtClean="0"/>
              <a:t>Maximize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/>
              <a:t>P(Y|W,X), W parameter, X random variable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/>
              <a:t>P(Y|W,X)P(W)p(X), W random variable, X random variable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800" dirty="0" smtClean="0"/>
              <a:t>Or Maximize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/>
              <a:t>P(Y|W), W parameter, X is not a random variable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/>
              <a:t>P(Y|W,X)P(W), W random variable, X is not a random variable</a:t>
            </a:r>
            <a:endParaRPr lang="zh-CN" altLang="en-US" sz="1800" dirty="0"/>
          </a:p>
        </p:txBody>
      </p:sp>
      <p:sp>
        <p:nvSpPr>
          <p:cNvPr id="4" name="椭圆 3"/>
          <p:cNvSpPr/>
          <p:nvPr/>
        </p:nvSpPr>
        <p:spPr>
          <a:xfrm>
            <a:off x="785786" y="1714488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X</a:t>
            </a:r>
            <a:endParaRPr lang="zh-CN" altLang="en-US" b="1" dirty="0"/>
          </a:p>
        </p:txBody>
      </p:sp>
      <p:sp>
        <p:nvSpPr>
          <p:cNvPr id="5" name="椭圆 4"/>
          <p:cNvSpPr/>
          <p:nvPr/>
        </p:nvSpPr>
        <p:spPr>
          <a:xfrm>
            <a:off x="2171683" y="1714488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Y</a:t>
            </a:r>
            <a:endParaRPr lang="zh-CN" altLang="en-US" b="1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357290" y="1999446"/>
            <a:ext cx="81439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3557580" y="1714488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X</a:t>
            </a:r>
            <a:endParaRPr lang="zh-CN" altLang="en-US" b="1" dirty="0"/>
          </a:p>
        </p:txBody>
      </p:sp>
      <p:sp>
        <p:nvSpPr>
          <p:cNvPr id="9" name="椭圆 8"/>
          <p:cNvSpPr/>
          <p:nvPr/>
        </p:nvSpPr>
        <p:spPr>
          <a:xfrm>
            <a:off x="4943477" y="1714488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Y</a:t>
            </a:r>
            <a:endParaRPr lang="zh-CN" altLang="en-US" b="1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129084" y="1999446"/>
            <a:ext cx="81439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6329374" y="1714488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X</a:t>
            </a:r>
            <a:endParaRPr lang="zh-CN" altLang="en-US" b="1" dirty="0"/>
          </a:p>
        </p:txBody>
      </p:sp>
      <p:sp>
        <p:nvSpPr>
          <p:cNvPr id="12" name="椭圆 11"/>
          <p:cNvSpPr/>
          <p:nvPr/>
        </p:nvSpPr>
        <p:spPr>
          <a:xfrm>
            <a:off x="7715272" y="1714488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Y</a:t>
            </a:r>
            <a:endParaRPr lang="zh-CN" altLang="en-US" b="1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6900878" y="1999446"/>
            <a:ext cx="8143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5193510" y="292893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14" idx="0"/>
            <a:endCxn id="9" idx="4"/>
          </p:cNvCxnSpPr>
          <p:nvPr/>
        </p:nvCxnSpPr>
        <p:spPr>
          <a:xfrm rot="5400000" flipH="1" flipV="1">
            <a:off x="4907758" y="2607463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5143504" y="2643182"/>
            <a:ext cx="571504" cy="5715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w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715272" y="2786058"/>
            <a:ext cx="571504" cy="5715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w</a:t>
            </a:r>
            <a:endParaRPr lang="zh-CN" altLang="en-US" b="1" dirty="0"/>
          </a:p>
        </p:txBody>
      </p:sp>
      <p:cxnSp>
        <p:nvCxnSpPr>
          <p:cNvPr id="19" name="直接箭头连接符 18"/>
          <p:cNvCxnSpPr>
            <a:stCxn id="18" idx="0"/>
            <a:endCxn id="12" idx="4"/>
          </p:cNvCxnSpPr>
          <p:nvPr/>
        </p:nvCxnSpPr>
        <p:spPr>
          <a:xfrm rot="5400000" flipH="1" flipV="1">
            <a:off x="7750991" y="2536025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i="1" dirty="0" smtClean="0"/>
              <a:t>Linear regression and classification</a:t>
            </a:r>
            <a:endParaRPr lang="zh-CN" altLang="en-US" sz="4000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 fontScale="85000" lnSpcReduction="20000"/>
          </a:bodyPr>
          <a:lstStyle/>
          <a:p>
            <a:pPr algn="ctr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 smtClean="0"/>
              <a:t>Y =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(W,X)</a:t>
            </a:r>
          </a:p>
          <a:p>
            <a:pPr algn="ctr">
              <a:lnSpc>
                <a:spcPct val="160000"/>
              </a:lnSpc>
              <a:spcBef>
                <a:spcPts val="0"/>
              </a:spcBef>
              <a:buNone/>
            </a:pPr>
            <a:endParaRPr lang="en-US" altLang="zh-CN" sz="1500" dirty="0" smtClean="0"/>
          </a:p>
          <a:p>
            <a:pPr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dirty="0" smtClean="0"/>
              <a:t>If “</a:t>
            </a:r>
            <a:r>
              <a:rPr lang="en-US" altLang="zh-CN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CN" dirty="0" smtClean="0"/>
              <a:t> “ is a Linear function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altLang="zh-CN" dirty="0" smtClean="0"/>
              <a:t>For regression,</a:t>
            </a:r>
          </a:p>
          <a:p>
            <a:pPr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i="1" dirty="0" smtClean="0"/>
              <a:t>    f</a:t>
            </a:r>
            <a:r>
              <a:rPr lang="en-US" altLang="zh-CN" dirty="0" smtClean="0"/>
              <a:t>(W,X) = W</a:t>
            </a:r>
            <a:r>
              <a:rPr lang="en-US" altLang="zh-CN" baseline="30000" dirty="0" smtClean="0"/>
              <a:t>T</a:t>
            </a:r>
            <a:r>
              <a:rPr lang="en-US" altLang="zh-CN" dirty="0" smtClean="0"/>
              <a:t>X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altLang="zh-CN" dirty="0" smtClean="0"/>
              <a:t>For classification,</a:t>
            </a:r>
          </a:p>
          <a:p>
            <a:pPr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i="1" dirty="0" smtClean="0"/>
              <a:t>    f</a:t>
            </a:r>
            <a:r>
              <a:rPr lang="en-US" altLang="zh-CN" dirty="0" smtClean="0"/>
              <a:t>(W,X) = </a:t>
            </a:r>
            <a:r>
              <a:rPr lang="el-GR" altLang="zh-CN" i="1" dirty="0" smtClean="0">
                <a:cs typeface="Times New Roman"/>
              </a:rPr>
              <a:t>σ</a:t>
            </a:r>
            <a:r>
              <a:rPr lang="en-US" altLang="zh-CN" dirty="0" smtClean="0">
                <a:cs typeface="Times New Roman"/>
              </a:rPr>
              <a:t>(W</a:t>
            </a:r>
            <a:r>
              <a:rPr lang="en-US" altLang="zh-CN" baseline="30000" dirty="0" smtClean="0">
                <a:cs typeface="Times New Roman"/>
              </a:rPr>
              <a:t>T</a:t>
            </a:r>
            <a:r>
              <a:rPr lang="en-US" altLang="zh-CN" dirty="0" smtClean="0">
                <a:cs typeface="Times New Roman"/>
              </a:rPr>
              <a:t>X), where </a:t>
            </a:r>
            <a:r>
              <a:rPr lang="el-GR" altLang="zh-CN" i="1" dirty="0" smtClean="0">
                <a:cs typeface="Times New Roman"/>
              </a:rPr>
              <a:t>σ </a:t>
            </a:r>
            <a:r>
              <a:rPr lang="en-US" altLang="zh-CN" dirty="0" smtClean="0">
                <a:cs typeface="Times New Roman"/>
              </a:rPr>
              <a:t>could be </a:t>
            </a:r>
            <a:r>
              <a:rPr lang="en-US" altLang="zh-CN" dirty="0" smtClean="0"/>
              <a:t>logistic, </a:t>
            </a:r>
            <a:r>
              <a:rPr lang="en-US" altLang="zh-CN" dirty="0" err="1" smtClean="0"/>
              <a:t>softmax</a:t>
            </a:r>
            <a:r>
              <a:rPr lang="en-US" altLang="zh-CN" dirty="0" smtClean="0"/>
              <a:t>, anti-tangent, etc. 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6686565" y="1428736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X</a:t>
            </a:r>
            <a:endParaRPr lang="zh-CN" altLang="en-US" b="1" dirty="0"/>
          </a:p>
        </p:txBody>
      </p:sp>
      <p:sp>
        <p:nvSpPr>
          <p:cNvPr id="5" name="椭圆 4"/>
          <p:cNvSpPr/>
          <p:nvPr/>
        </p:nvSpPr>
        <p:spPr>
          <a:xfrm>
            <a:off x="8072462" y="1428736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Y</a:t>
            </a:r>
            <a:endParaRPr lang="zh-CN" altLang="en-US" b="1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7258069" y="1713694"/>
            <a:ext cx="81439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6686565" y="2428868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X</a:t>
            </a:r>
            <a:endParaRPr lang="zh-CN" altLang="en-US" b="1" dirty="0"/>
          </a:p>
        </p:txBody>
      </p:sp>
      <p:sp>
        <p:nvSpPr>
          <p:cNvPr id="8" name="椭圆 7"/>
          <p:cNvSpPr/>
          <p:nvPr/>
        </p:nvSpPr>
        <p:spPr>
          <a:xfrm>
            <a:off x="8072462" y="2428868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Y</a:t>
            </a:r>
            <a:endParaRPr lang="zh-CN" altLang="en-US" b="1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7258069" y="2713826"/>
            <a:ext cx="814393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6686564" y="4000504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X</a:t>
            </a:r>
            <a:endParaRPr lang="zh-CN" altLang="en-US" b="1" dirty="0"/>
          </a:p>
        </p:txBody>
      </p:sp>
      <p:sp>
        <p:nvSpPr>
          <p:cNvPr id="11" name="椭圆 10"/>
          <p:cNvSpPr/>
          <p:nvPr/>
        </p:nvSpPr>
        <p:spPr>
          <a:xfrm>
            <a:off x="8072462" y="4000504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Y</a:t>
            </a:r>
            <a:endParaRPr lang="zh-CN" altLang="en-US" b="1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7258068" y="4285462"/>
            <a:ext cx="8143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8329186" y="3643314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endCxn id="8" idx="4"/>
          </p:cNvCxnSpPr>
          <p:nvPr/>
        </p:nvCxnSpPr>
        <p:spPr>
          <a:xfrm rot="5400000" flipH="1" flipV="1">
            <a:off x="8036743" y="3321843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8272489" y="3357562"/>
            <a:ext cx="571504" cy="5715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w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072462" y="5072074"/>
            <a:ext cx="571504" cy="5715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w</a:t>
            </a:r>
            <a:endParaRPr lang="zh-CN" altLang="en-US" b="1" dirty="0"/>
          </a:p>
        </p:txBody>
      </p:sp>
      <p:cxnSp>
        <p:nvCxnSpPr>
          <p:cNvPr id="17" name="直接箭头连接符 16"/>
          <p:cNvCxnSpPr>
            <a:stCxn id="16" idx="0"/>
            <a:endCxn id="11" idx="4"/>
          </p:cNvCxnSpPr>
          <p:nvPr/>
        </p:nvCxnSpPr>
        <p:spPr>
          <a:xfrm rot="5400000" flipH="1" flipV="1">
            <a:off x="8108181" y="4822041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b="1" dirty="0" smtClean="0"/>
              <a:t>Estimate W using ML or MAP 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2400" dirty="0" smtClean="0"/>
              <a:t>for Linear Problems, 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f </a:t>
            </a:r>
            <a:r>
              <a:rPr lang="en-US" altLang="zh-CN" sz="2400" dirty="0" smtClean="0">
                <a:solidFill>
                  <a:srgbClr val="FF0000"/>
                </a:solidFill>
              </a:rPr>
              <a:t>(W,X) = W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T</a:t>
            </a:r>
            <a:r>
              <a:rPr lang="en-US" altLang="zh-CN" sz="2400" dirty="0" smtClean="0">
                <a:solidFill>
                  <a:srgbClr val="FF0000"/>
                </a:solidFill>
              </a:rPr>
              <a:t>X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950" y="1379513"/>
            <a:ext cx="8229600" cy="22145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Given</a:t>
            </a:r>
            <a:r>
              <a:rPr lang="en-US" altLang="zh-C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b="1" dirty="0" smtClean="0"/>
              <a:t>x</a:t>
            </a:r>
            <a:r>
              <a:rPr lang="en-US" altLang="zh-CN" sz="2000" dirty="0" smtClean="0"/>
              <a:t> ∈</a:t>
            </a:r>
            <a:r>
              <a:rPr lang="en-US" altLang="zh-CN" sz="2000" i="1" dirty="0" err="1" smtClean="0"/>
              <a:t>R</a:t>
            </a:r>
            <a:r>
              <a:rPr lang="en-US" altLang="zh-CN" sz="2000" i="1" baseline="30000" dirty="0" err="1" smtClean="0"/>
              <a:t>n</a:t>
            </a:r>
            <a:r>
              <a:rPr lang="en-US" altLang="zh-CN" sz="2000" i="1" dirty="0" smtClean="0"/>
              <a:t> </a:t>
            </a:r>
            <a:r>
              <a:rPr lang="en-US" altLang="zh-CN" sz="2000" dirty="0" smtClean="0"/>
              <a:t>, </a:t>
            </a:r>
            <a:r>
              <a:rPr lang="en-US" altLang="zh-CN" sz="2000" i="1" dirty="0" smtClean="0"/>
              <a:t>n</a:t>
            </a:r>
            <a:r>
              <a:rPr lang="en-US" altLang="zh-CN" sz="2000" dirty="0" smtClean="0"/>
              <a:t> is dimension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/>
              <a:t>For regression</a:t>
            </a:r>
            <a:r>
              <a:rPr lang="en-US" altLang="zh-CN" sz="2000" dirty="0" smtClean="0"/>
              <a:t>, y ∈</a:t>
            </a:r>
            <a:r>
              <a:rPr lang="en-US" altLang="zh-CN" sz="2000" i="1" dirty="0" smtClean="0"/>
              <a:t>R</a:t>
            </a:r>
            <a:r>
              <a:rPr lang="en-US" altLang="zh-CN" sz="2000" dirty="0" smtClean="0"/>
              <a:t>, we assume p(</a:t>
            </a:r>
            <a:r>
              <a:rPr lang="en-US" altLang="zh-CN" sz="2000" dirty="0" err="1" smtClean="0"/>
              <a:t>y|</a:t>
            </a:r>
            <a:r>
              <a:rPr lang="en-US" altLang="zh-CN" sz="2000" b="1" dirty="0" err="1" smtClean="0"/>
              <a:t>w,x</a:t>
            </a:r>
            <a:r>
              <a:rPr lang="en-US" altLang="zh-CN" sz="2000" dirty="0" smtClean="0"/>
              <a:t>) = </a:t>
            </a:r>
            <a:r>
              <a:rPr lang="en-US" altLang="zh-CN" sz="2000" i="1" dirty="0" smtClean="0"/>
              <a:t>N</a:t>
            </a:r>
            <a:r>
              <a:rPr lang="en-US" altLang="zh-CN" sz="2000" dirty="0" smtClean="0"/>
              <a:t> ( </a:t>
            </a:r>
            <a:r>
              <a:rPr lang="en-US" altLang="zh-CN" sz="2000" i="1" dirty="0" smtClean="0"/>
              <a:t>f</a:t>
            </a:r>
            <a:r>
              <a:rPr lang="en-US" altLang="zh-CN" sz="2000" dirty="0" smtClean="0"/>
              <a:t>(</a:t>
            </a:r>
            <a:r>
              <a:rPr lang="en-US" altLang="zh-CN" sz="2000" b="1" dirty="0" err="1" smtClean="0"/>
              <a:t>w</a:t>
            </a:r>
            <a:r>
              <a:rPr lang="en-US" altLang="zh-CN" sz="2000" dirty="0" err="1" smtClean="0"/>
              <a:t>,</a:t>
            </a:r>
            <a:r>
              <a:rPr lang="en-US" altLang="zh-CN" sz="2000" b="1" dirty="0" err="1" smtClean="0"/>
              <a:t>x</a:t>
            </a:r>
            <a:r>
              <a:rPr lang="en-US" altLang="zh-CN" sz="2000" dirty="0" smtClean="0"/>
              <a:t>),  </a:t>
            </a:r>
            <a:r>
              <a:rPr lang="el-GR" altLang="zh-CN" sz="2000" dirty="0" smtClean="0"/>
              <a:t>ϵ</a:t>
            </a:r>
            <a:r>
              <a:rPr lang="en-US" altLang="zh-CN" sz="2000" baseline="30000" dirty="0" smtClean="0"/>
              <a:t>2</a:t>
            </a:r>
            <a:r>
              <a:rPr lang="en-US" altLang="zh-CN" sz="2000" dirty="0" smtClean="0"/>
              <a:t>)</a:t>
            </a:r>
            <a:endParaRPr lang="en-US" altLang="zh-CN" sz="800" dirty="0" smtClean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smtClean="0"/>
              <a:t>For classification</a:t>
            </a:r>
            <a:r>
              <a:rPr lang="en-US" altLang="zh-CN" sz="2000" dirty="0" smtClean="0"/>
              <a:t>, y ∈[0,1], we assume p(</a:t>
            </a:r>
            <a:r>
              <a:rPr lang="en-US" altLang="zh-CN" sz="2000" dirty="0" err="1" smtClean="0"/>
              <a:t>y|</a:t>
            </a:r>
            <a:r>
              <a:rPr lang="en-US" altLang="zh-CN" sz="2000" b="1" dirty="0" err="1" smtClean="0"/>
              <a:t>w</a:t>
            </a:r>
            <a:r>
              <a:rPr lang="en-US" altLang="zh-CN" sz="2000" dirty="0" err="1" smtClean="0"/>
              <a:t>,</a:t>
            </a:r>
            <a:r>
              <a:rPr lang="en-US" altLang="zh-CN" sz="2000" b="1" dirty="0" err="1" smtClean="0"/>
              <a:t>x</a:t>
            </a:r>
            <a:r>
              <a:rPr lang="en-US" altLang="zh-CN" sz="2000" dirty="0" smtClean="0"/>
              <a:t>) = Bern (</a:t>
            </a:r>
            <a:r>
              <a:rPr lang="el-GR" altLang="zh-CN" sz="2000" i="1" dirty="0" smtClean="0"/>
              <a:t>π</a:t>
            </a:r>
            <a:r>
              <a:rPr lang="en-US" altLang="zh-CN" sz="2000" dirty="0" smtClean="0"/>
              <a:t>), i.e.  </a:t>
            </a:r>
            <a:r>
              <a:rPr lang="el-GR" altLang="zh-CN" sz="2000" i="1" dirty="0" smtClean="0"/>
              <a:t>π</a:t>
            </a:r>
            <a:r>
              <a:rPr lang="en-US" altLang="zh-CN" sz="2000" baseline="30000" dirty="0" smtClean="0"/>
              <a:t>y</a:t>
            </a:r>
            <a:r>
              <a:rPr lang="en-US" altLang="zh-CN" sz="2000" dirty="0" smtClean="0"/>
              <a:t>(1-</a:t>
            </a:r>
            <a:r>
              <a:rPr lang="el-GR" altLang="zh-CN" sz="2000" i="1" dirty="0" smtClean="0"/>
              <a:t> π</a:t>
            </a:r>
            <a:r>
              <a:rPr lang="en-US" altLang="zh-CN" sz="2000" dirty="0" smtClean="0"/>
              <a:t>)</a:t>
            </a:r>
            <a:r>
              <a:rPr lang="en-US" altLang="zh-CN" sz="2000" baseline="30000" dirty="0" smtClean="0"/>
              <a:t>1-y</a:t>
            </a:r>
            <a:endParaRPr lang="en-US" altLang="zh-CN" sz="2000" dirty="0" smtClean="0"/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dirty="0" smtClean="0"/>
              <a:t>       where </a:t>
            </a:r>
            <a:r>
              <a:rPr lang="el-GR" altLang="zh-CN" sz="2000" i="1" dirty="0" smtClean="0"/>
              <a:t>π</a:t>
            </a:r>
            <a:r>
              <a:rPr lang="en-US" altLang="zh-CN" sz="2000" i="1" dirty="0" smtClean="0"/>
              <a:t> = </a:t>
            </a:r>
            <a:r>
              <a:rPr lang="en-US" altLang="zh-CN" sz="2000" dirty="0" smtClean="0"/>
              <a:t>P(y=1|</a:t>
            </a:r>
            <a:r>
              <a:rPr lang="el-GR" altLang="zh-CN" sz="2000" i="1" dirty="0" smtClean="0"/>
              <a:t> </a:t>
            </a:r>
            <a:r>
              <a:rPr lang="en-US" altLang="zh-CN" sz="2000" b="1" dirty="0" smtClean="0"/>
              <a:t>x</a:t>
            </a:r>
            <a:r>
              <a:rPr lang="en-US" altLang="zh-CN" sz="2000" dirty="0" smtClean="0"/>
              <a:t>) = P(</a:t>
            </a:r>
            <a:r>
              <a:rPr lang="en-US" altLang="zh-CN" sz="2000" i="1" dirty="0" smtClean="0"/>
              <a:t>C</a:t>
            </a:r>
            <a:r>
              <a:rPr lang="en-US" altLang="zh-CN" sz="2000" i="1" baseline="-25000" dirty="0" smtClean="0"/>
              <a:t>1</a:t>
            </a:r>
            <a:r>
              <a:rPr lang="en-US" altLang="zh-CN" sz="2000" dirty="0" smtClean="0"/>
              <a:t>|</a:t>
            </a:r>
            <a:r>
              <a:rPr lang="el-GR" altLang="zh-CN" sz="2000" i="1" dirty="0" smtClean="0"/>
              <a:t> </a:t>
            </a:r>
            <a:r>
              <a:rPr lang="en-US" altLang="zh-CN" sz="2000" b="1" dirty="0" smtClean="0"/>
              <a:t>x</a:t>
            </a:r>
            <a:r>
              <a:rPr lang="en-US" altLang="zh-CN" sz="2000" dirty="0" smtClean="0"/>
              <a:t>) =</a:t>
            </a:r>
            <a:r>
              <a:rPr lang="el-GR" altLang="zh-CN" sz="2000" i="1" dirty="0" smtClean="0">
                <a:cs typeface="Times New Roman"/>
              </a:rPr>
              <a:t>σ</a:t>
            </a:r>
            <a:r>
              <a:rPr lang="en-US" altLang="zh-CN" sz="2000" dirty="0" smtClean="0">
                <a:cs typeface="Times New Roman"/>
              </a:rPr>
              <a:t>( </a:t>
            </a:r>
            <a:r>
              <a:rPr lang="en-US" altLang="zh-CN" sz="2000" i="1" dirty="0" smtClean="0"/>
              <a:t>f</a:t>
            </a:r>
            <a:r>
              <a:rPr lang="en-US" altLang="zh-CN" sz="2000" dirty="0" smtClean="0"/>
              <a:t>(</a:t>
            </a:r>
            <a:r>
              <a:rPr lang="en-US" altLang="zh-CN" sz="2000" b="1" dirty="0" smtClean="0"/>
              <a:t>w</a:t>
            </a:r>
            <a:r>
              <a:rPr lang="en-US" altLang="zh-CN" sz="2000" dirty="0" smtClean="0"/>
              <a:t>,</a:t>
            </a:r>
            <a:r>
              <a:rPr lang="en-US" altLang="zh-CN" sz="2000" b="1" dirty="0" smtClean="0"/>
              <a:t> x</a:t>
            </a:r>
            <a:r>
              <a:rPr lang="en-US" altLang="zh-CN" sz="2000" dirty="0" smtClean="0"/>
              <a:t>) </a:t>
            </a:r>
            <a:r>
              <a:rPr lang="en-US" altLang="zh-CN" sz="2000" dirty="0" smtClean="0">
                <a:cs typeface="Times New Roman"/>
              </a:rPr>
              <a:t>)  and  </a:t>
            </a:r>
            <a:r>
              <a:rPr lang="el-GR" altLang="zh-CN" sz="2000" i="1" dirty="0" smtClean="0">
                <a:cs typeface="Times New Roman"/>
              </a:rPr>
              <a:t>σ</a:t>
            </a:r>
            <a:r>
              <a:rPr lang="en-US" altLang="zh-CN" sz="2000" dirty="0" smtClean="0">
                <a:cs typeface="Times New Roman"/>
              </a:rPr>
              <a:t>(</a:t>
            </a:r>
            <a:r>
              <a:rPr lang="en-US" altLang="zh-CN" sz="2000" b="1" dirty="0" smtClean="0"/>
              <a:t>x</a:t>
            </a:r>
            <a:r>
              <a:rPr lang="en-US" altLang="zh-CN" sz="2000" dirty="0" smtClean="0">
                <a:cs typeface="Times New Roman"/>
              </a:rPr>
              <a:t>) = </a:t>
            </a:r>
            <a:endParaRPr lang="en-US" altLang="zh-CN" sz="2000" dirty="0" smtClean="0"/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808788" y="2836863"/>
          <a:ext cx="12557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4" imgW="774360" imgH="444240" progId="Equation.DSMT4">
                  <p:embed/>
                </p:oleObj>
              </mc:Choice>
              <mc:Fallback>
                <p:oleObj name="Equation" r:id="rId4" imgW="774360" imgH="4442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8788" y="2836863"/>
                        <a:ext cx="1255712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717550" y="3571875"/>
          <a:ext cx="34925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6" imgW="2641320" imgH="431640" progId="Equation.DSMT4">
                  <p:embed/>
                </p:oleObj>
              </mc:Choice>
              <mc:Fallback>
                <p:oleObj name="Equation" r:id="rId6" imgW="264132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3571875"/>
                        <a:ext cx="3492500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5072063" y="4000500"/>
          <a:ext cx="224631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8" imgW="1358640" imgH="431640" progId="Equation.DSMT4">
                  <p:embed/>
                </p:oleObj>
              </mc:Choice>
              <mc:Fallback>
                <p:oleObj name="Equation" r:id="rId8" imgW="135864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4000500"/>
                        <a:ext cx="2246312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>
          <a:xfrm>
            <a:off x="428596" y="5000636"/>
            <a:ext cx="8229600" cy="16430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lvl="0" indent="-342900">
              <a:lnSpc>
                <a:spcPct val="150000"/>
              </a:lnSpc>
            </a:pPr>
            <a:r>
              <a:rPr lang="en-US" altLang="zh-CN" sz="2000" i="1" noProof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If p</a:t>
            </a:r>
            <a:r>
              <a:rPr lang="en-US" altLang="zh-CN" sz="2000" noProof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(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altLang="zh-CN" sz="2000" noProof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|</a:t>
            </a:r>
            <a:r>
              <a:rPr lang="en-US" altLang="zh-CN" sz="2000" i="1" noProof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C</a:t>
            </a:r>
            <a:r>
              <a:rPr lang="en-US" altLang="zh-CN" sz="2000" noProof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)</a:t>
            </a:r>
            <a:r>
              <a:rPr lang="en-US" altLang="zh-CN" sz="2000" i="1" noProof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is a member of exponential family, </a:t>
            </a:r>
            <a:r>
              <a:rPr lang="el-GR" altLang="zh-CN" sz="2000" i="1" noProof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α</a:t>
            </a:r>
            <a:r>
              <a:rPr lang="en-US" altLang="zh-CN" sz="2000" i="1" noProof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 is linear function i.e. </a:t>
            </a:r>
            <a:r>
              <a:rPr lang="en-US" altLang="zh-CN" sz="2000" b="1" noProof="0" dirty="0" err="1" smtClean="0">
                <a:cs typeface="Times New Roman"/>
              </a:rPr>
              <a:t>w</a:t>
            </a:r>
            <a:r>
              <a:rPr lang="en-US" altLang="zh-CN" sz="2000" baseline="30000" noProof="0" dirty="0" err="1" smtClean="0">
                <a:cs typeface="Times New Roman"/>
              </a:rPr>
              <a:t>T</a:t>
            </a:r>
            <a:r>
              <a:rPr lang="en-US" altLang="zh-CN" sz="2000" b="1" noProof="0" dirty="0" err="1" smtClean="0">
                <a:cs typeface="Times New Roman"/>
              </a:rPr>
              <a:t>x</a:t>
            </a:r>
            <a:r>
              <a:rPr lang="en-US" altLang="zh-CN" sz="2000" dirty="0" smtClean="0">
                <a:cs typeface="Times New Roman"/>
              </a:rPr>
              <a:t>.</a:t>
            </a:r>
          </a:p>
          <a:p>
            <a:pPr marL="342900" lvl="0" indent="-342900">
              <a:lnSpc>
                <a:spcPct val="150000"/>
              </a:lnSpc>
            </a:pPr>
            <a:r>
              <a:rPr lang="en-US" altLang="zh-CN" sz="2000" dirty="0" smtClean="0">
                <a:cs typeface="Times New Roman"/>
              </a:rPr>
              <a:t>For example, if </a:t>
            </a:r>
            <a:r>
              <a:rPr lang="en-US" altLang="zh-CN" sz="2000" i="1" dirty="0" smtClean="0">
                <a:cs typeface="Times New Roman"/>
              </a:rPr>
              <a:t>p</a:t>
            </a:r>
            <a:r>
              <a:rPr lang="en-US" altLang="zh-CN" sz="2000" dirty="0" smtClean="0">
                <a:cs typeface="Times New Roman"/>
              </a:rPr>
              <a:t>(</a:t>
            </a:r>
            <a:r>
              <a:rPr lang="en-US" altLang="zh-CN" sz="2000" b="1" dirty="0" err="1" smtClean="0"/>
              <a:t>x</a:t>
            </a:r>
            <a:r>
              <a:rPr lang="en-US" altLang="zh-CN" sz="2000" dirty="0" err="1" smtClean="0">
                <a:cs typeface="Times New Roman"/>
              </a:rPr>
              <a:t>|</a:t>
            </a:r>
            <a:r>
              <a:rPr lang="en-US" altLang="zh-CN" sz="2000" i="1" dirty="0" err="1" smtClean="0">
                <a:cs typeface="Times New Roman"/>
              </a:rPr>
              <a:t>C</a:t>
            </a:r>
            <a:r>
              <a:rPr lang="en-US" altLang="zh-CN" sz="2000" dirty="0" smtClean="0">
                <a:cs typeface="Times New Roman"/>
              </a:rPr>
              <a:t>) is Gaussian,  and</a:t>
            </a:r>
            <a:r>
              <a:rPr lang="en-US" altLang="zh-CN" sz="2000" dirty="0" smtClean="0">
                <a:solidFill>
                  <a:srgbClr val="FF0000"/>
                </a:solidFill>
                <a:cs typeface="Times New Roman"/>
              </a:rPr>
              <a:t> two classes share a same covariance matrix</a:t>
            </a:r>
            <a:r>
              <a:rPr lang="en-US" altLang="zh-CN" sz="2000" dirty="0" smtClean="0">
                <a:cs typeface="Times New Roman"/>
              </a:rPr>
              <a:t>. </a:t>
            </a:r>
          </a:p>
          <a:p>
            <a:pPr marL="342900" lvl="0" indent="-342900">
              <a:lnSpc>
                <a:spcPct val="150000"/>
              </a:lnSpc>
            </a:pPr>
            <a:r>
              <a:rPr lang="el-GR" altLang="zh-CN" sz="2000" i="1" dirty="0" smtClean="0">
                <a:cs typeface="Times New Roman"/>
              </a:rPr>
              <a:t>σ</a:t>
            </a:r>
            <a:r>
              <a:rPr lang="en-US" altLang="zh-CN" sz="2000" dirty="0" smtClean="0">
                <a:cs typeface="Times New Roman"/>
              </a:rPr>
              <a:t>( </a:t>
            </a:r>
            <a:r>
              <a:rPr lang="en-US" altLang="zh-CN" sz="2000" i="1" dirty="0" smtClean="0"/>
              <a:t>f</a:t>
            </a:r>
            <a:r>
              <a:rPr lang="en-US" altLang="zh-CN" sz="2000" dirty="0" smtClean="0"/>
              <a:t>(</a:t>
            </a:r>
            <a:r>
              <a:rPr lang="en-US" altLang="zh-CN" sz="2000" b="1" dirty="0" smtClean="0"/>
              <a:t>w</a:t>
            </a:r>
            <a:r>
              <a:rPr lang="en-US" altLang="zh-CN" sz="2000" dirty="0" smtClean="0"/>
              <a:t>,</a:t>
            </a:r>
            <a:r>
              <a:rPr lang="en-US" altLang="zh-CN" sz="2000" b="1" dirty="0" smtClean="0"/>
              <a:t> x</a:t>
            </a:r>
            <a:r>
              <a:rPr lang="en-US" altLang="zh-CN" sz="2000" dirty="0" smtClean="0"/>
              <a:t>) </a:t>
            </a:r>
            <a:r>
              <a:rPr lang="en-US" altLang="zh-CN" sz="2000" dirty="0" smtClean="0">
                <a:cs typeface="Times New Roman"/>
              </a:rPr>
              <a:t>) = </a:t>
            </a:r>
            <a:r>
              <a:rPr lang="el-GR" altLang="zh-CN" sz="2000" i="1" dirty="0" smtClean="0">
                <a:cs typeface="Times New Roman"/>
              </a:rPr>
              <a:t>σ</a:t>
            </a:r>
            <a:r>
              <a:rPr lang="en-US" altLang="zh-CN" sz="2000" dirty="0" smtClean="0">
                <a:cs typeface="Times New Roman"/>
              </a:rPr>
              <a:t>( </a:t>
            </a:r>
            <a:r>
              <a:rPr lang="en-US" altLang="zh-CN" sz="2000" b="1" dirty="0" smtClean="0">
                <a:cs typeface="Times New Roman"/>
              </a:rPr>
              <a:t>w</a:t>
            </a:r>
            <a:r>
              <a:rPr lang="en-US" altLang="zh-CN" sz="2000" baseline="30000" dirty="0" smtClean="0">
                <a:cs typeface="Times New Roman"/>
              </a:rPr>
              <a:t>T</a:t>
            </a:r>
            <a:r>
              <a:rPr lang="en-US" altLang="zh-CN" sz="2000" b="1" dirty="0" smtClean="0"/>
              <a:t>x</a:t>
            </a:r>
            <a:r>
              <a:rPr lang="en-US" altLang="zh-CN" sz="2000" dirty="0" smtClean="0">
                <a:cs typeface="Times New Roman"/>
              </a:rPr>
              <a:t>+</a:t>
            </a:r>
            <a:r>
              <a:rPr lang="en-US" altLang="zh-CN" sz="2000" i="1" dirty="0" smtClean="0">
                <a:cs typeface="Times New Roman"/>
              </a:rPr>
              <a:t>w</a:t>
            </a:r>
            <a:r>
              <a:rPr lang="en-US" altLang="zh-CN" sz="2000" baseline="-25000" dirty="0" smtClean="0">
                <a:cs typeface="Times New Roman"/>
              </a:rPr>
              <a:t>0</a:t>
            </a:r>
            <a:r>
              <a:rPr lang="en-US" altLang="zh-CN" sz="2000" dirty="0" smtClean="0">
                <a:cs typeface="Times New Roman"/>
              </a:rPr>
              <a:t>), if they don’t share a co-</a:t>
            </a:r>
            <a:r>
              <a:rPr lang="en-US" altLang="zh-CN" sz="2000" dirty="0" err="1" smtClean="0">
                <a:cs typeface="Times New Roman"/>
              </a:rPr>
              <a:t>var</a:t>
            </a:r>
            <a:r>
              <a:rPr lang="en-US" altLang="zh-CN" sz="2000" dirty="0" smtClean="0">
                <a:cs typeface="Times New Roman"/>
              </a:rPr>
              <a:t> mat, linearity doesn’t hold. 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zh-CN" sz="2000" dirty="0" smtClean="0">
                <a:cs typeface="Times New Roman"/>
              </a:rPr>
              <a:t>Linearity holds for </a:t>
            </a:r>
            <a:r>
              <a:rPr lang="en-US" altLang="zh-CN" sz="2000" i="1" dirty="0" smtClean="0">
                <a:cs typeface="Times New Roman"/>
              </a:rPr>
              <a:t>Bernoulli</a:t>
            </a:r>
            <a:r>
              <a:rPr lang="en-US" altLang="zh-CN" sz="2000" dirty="0" smtClean="0">
                <a:cs typeface="Times New Roman"/>
              </a:rPr>
              <a:t> and members of exponential family.</a:t>
            </a:r>
            <a:endParaRPr lang="zh-CN" altLang="en-US" sz="2000" dirty="0" smtClean="0"/>
          </a:p>
          <a:p>
            <a:pPr marL="342900" lvl="0" indent="-342900">
              <a:lnSpc>
                <a:spcPct val="150000"/>
              </a:lnSpc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1443038" y="4070350"/>
          <a:ext cx="34194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Equation" r:id="rId10" imgW="2628720" imgH="622080" progId="Equation.DSMT4">
                  <p:embed/>
                </p:oleObj>
              </mc:Choice>
              <mc:Fallback>
                <p:oleObj name="Equation" r:id="rId10" imgW="2628720" imgH="6220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4070350"/>
                        <a:ext cx="341947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642910" y="3571876"/>
            <a:ext cx="7500990" cy="135732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143504" y="3643314"/>
            <a:ext cx="2955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Why adopting linear function?</a:t>
            </a:r>
            <a:endParaRPr lang="zh-CN" altLang="en-US" dirty="0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358082" y="5857892"/>
            <a:ext cx="1728000" cy="283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120032" y="6381535"/>
            <a:ext cx="3024000" cy="33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3184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写给自己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000108"/>
            <a:ext cx="8858312" cy="512605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600" dirty="0" smtClean="0"/>
              <a:t>        对于似然函数的理解：</a:t>
            </a:r>
            <a:r>
              <a:rPr lang="en-US" altLang="zh-CN" sz="1600" dirty="0" smtClean="0"/>
              <a:t>x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y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w</a:t>
            </a:r>
            <a:r>
              <a:rPr lang="zh-CN" altLang="en-US" sz="1600" dirty="0" smtClean="0"/>
              <a:t>，三者哪个是随机变量，哪个是参数？</a:t>
            </a:r>
            <a:endParaRPr lang="en-US" altLang="zh-CN" sz="1600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1600" dirty="0" smtClean="0"/>
              <a:t>         本质上是给定</a:t>
            </a:r>
            <a:r>
              <a:rPr lang="en-US" altLang="zh-CN" sz="1600" dirty="0" smtClean="0"/>
              <a:t>x</a:t>
            </a:r>
            <a:r>
              <a:rPr lang="zh-CN" altLang="en-US" sz="1600" dirty="0" smtClean="0"/>
              <a:t>的时候预测</a:t>
            </a:r>
            <a:r>
              <a:rPr lang="en-US" altLang="zh-CN" sz="1600" dirty="0" smtClean="0"/>
              <a:t>y</a:t>
            </a:r>
            <a:r>
              <a:rPr lang="zh-CN" altLang="en-US" sz="1600" dirty="0" smtClean="0"/>
              <a:t>，因此</a:t>
            </a:r>
            <a:r>
              <a:rPr lang="en-US" altLang="zh-CN" sz="1600" dirty="0" smtClean="0"/>
              <a:t>x</a:t>
            </a:r>
            <a:r>
              <a:rPr lang="zh-CN" altLang="en-US" sz="1600" dirty="0" smtClean="0"/>
              <a:t>是参数，</a:t>
            </a:r>
            <a:r>
              <a:rPr lang="en-US" altLang="zh-CN" sz="1600" dirty="0" smtClean="0"/>
              <a:t>y</a:t>
            </a:r>
            <a:r>
              <a:rPr lang="zh-CN" altLang="en-US" sz="1600" dirty="0" smtClean="0"/>
              <a:t>是随机变量。如何对</a:t>
            </a:r>
            <a:r>
              <a:rPr lang="en-US" altLang="zh-CN" sz="1600" dirty="0" smtClean="0"/>
              <a:t>y</a:t>
            </a:r>
            <a:r>
              <a:rPr lang="zh-CN" altLang="en-US" sz="1600" dirty="0" smtClean="0"/>
              <a:t>建模呢？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对于回归，假定</a:t>
            </a:r>
            <a:r>
              <a:rPr lang="en-US" altLang="zh-CN" sz="1600" dirty="0" smtClean="0"/>
              <a:t>y</a:t>
            </a:r>
            <a:r>
              <a:rPr lang="zh-CN" altLang="en-US" sz="1600" dirty="0" smtClean="0"/>
              <a:t>是由</a:t>
            </a:r>
            <a:r>
              <a:rPr lang="en-US" altLang="zh-CN" sz="1600" dirty="0" smtClean="0"/>
              <a:t>x</a:t>
            </a:r>
            <a:r>
              <a:rPr lang="zh-CN" altLang="en-US" sz="1600" dirty="0" smtClean="0"/>
              <a:t>的多项式为均值的高斯分布生成的，</a:t>
            </a:r>
            <a:r>
              <a:rPr lang="en-US" altLang="zh-CN" sz="1600" dirty="0" smtClean="0"/>
              <a:t> p(</a:t>
            </a:r>
            <a:r>
              <a:rPr lang="en-US" altLang="zh-CN" sz="1600" dirty="0" err="1" smtClean="0"/>
              <a:t>y|</a:t>
            </a:r>
            <a:r>
              <a:rPr lang="en-US" altLang="zh-CN" sz="1600" b="1" dirty="0" err="1" smtClean="0"/>
              <a:t>w,x</a:t>
            </a:r>
            <a:r>
              <a:rPr lang="en-US" altLang="zh-CN" sz="1600" dirty="0" smtClean="0"/>
              <a:t>) = </a:t>
            </a:r>
            <a:r>
              <a:rPr lang="en-US" altLang="zh-CN" sz="1600" i="1" dirty="0" smtClean="0"/>
              <a:t>N</a:t>
            </a:r>
            <a:r>
              <a:rPr lang="en-US" altLang="zh-CN" sz="1600" dirty="0" smtClean="0"/>
              <a:t> ( </a:t>
            </a:r>
            <a:r>
              <a:rPr lang="en-US" altLang="zh-CN" sz="1600" i="1" dirty="0" smtClean="0"/>
              <a:t>f</a:t>
            </a:r>
            <a:r>
              <a:rPr lang="en-US" altLang="zh-CN" sz="1600" dirty="0" smtClean="0"/>
              <a:t>(</a:t>
            </a:r>
            <a:r>
              <a:rPr lang="en-US" altLang="zh-CN" sz="1600" b="1" dirty="0" err="1" smtClean="0"/>
              <a:t>w</a:t>
            </a:r>
            <a:r>
              <a:rPr lang="en-US" altLang="zh-CN" sz="1600" dirty="0" err="1" smtClean="0"/>
              <a:t>,</a:t>
            </a:r>
            <a:r>
              <a:rPr lang="en-US" altLang="zh-CN" sz="1600" b="1" dirty="0" err="1" smtClean="0"/>
              <a:t>x</a:t>
            </a:r>
            <a:r>
              <a:rPr lang="en-US" altLang="zh-CN" sz="1600" dirty="0" smtClean="0"/>
              <a:t>),  </a:t>
            </a:r>
            <a:r>
              <a:rPr lang="el-GR" altLang="zh-CN" sz="1600" dirty="0" smtClean="0"/>
              <a:t>ϵ</a:t>
            </a:r>
            <a:r>
              <a:rPr lang="en-US" altLang="zh-CN" sz="1600" baseline="30000" dirty="0" smtClean="0"/>
              <a:t>2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，即在每个数据点上，</a:t>
            </a:r>
            <a:r>
              <a:rPr lang="en-US" altLang="zh-CN" sz="1600" dirty="0" smtClean="0"/>
              <a:t>y</a:t>
            </a:r>
            <a:r>
              <a:rPr lang="zh-CN" altLang="en-US" sz="1600" dirty="0" smtClean="0"/>
              <a:t>的理想值都是</a:t>
            </a:r>
            <a:r>
              <a:rPr lang="en-US" altLang="zh-CN" sz="1600" dirty="0" smtClean="0"/>
              <a:t>x</a:t>
            </a:r>
            <a:r>
              <a:rPr lang="zh-CN" altLang="en-US" sz="1600" dirty="0" smtClean="0"/>
              <a:t>的函数</a:t>
            </a:r>
            <a:r>
              <a:rPr lang="en-US" altLang="zh-CN" sz="1600" dirty="0" smtClean="0"/>
              <a:t>f(</a:t>
            </a:r>
            <a:r>
              <a:rPr lang="en-US" altLang="zh-CN" sz="1600" b="1" dirty="0" err="1" smtClean="0"/>
              <a:t>w</a:t>
            </a:r>
            <a:r>
              <a:rPr lang="en-US" altLang="zh-CN" sz="1600" dirty="0" err="1" smtClean="0"/>
              <a:t>,</a:t>
            </a:r>
            <a:r>
              <a:rPr lang="en-US" altLang="zh-CN" sz="1600" b="1" dirty="0" err="1" smtClean="0"/>
              <a:t>x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值。实际上回归就是求</a:t>
            </a:r>
            <a:r>
              <a:rPr lang="en-US" altLang="zh-CN" sz="1600" b="1" dirty="0" smtClean="0"/>
              <a:t>w</a:t>
            </a:r>
            <a:r>
              <a:rPr lang="zh-CN" altLang="en-US" sz="1600" dirty="0" smtClean="0"/>
              <a:t>。即求解</a:t>
            </a:r>
            <a:r>
              <a:rPr lang="en-US" altLang="zh-CN" sz="1600" dirty="0" smtClean="0"/>
              <a:t>x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y</a:t>
            </a:r>
            <a:r>
              <a:rPr lang="zh-CN" altLang="en-US" sz="1600" dirty="0" smtClean="0"/>
              <a:t>的映射关系。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从预测的角度来讲，不关心</a:t>
            </a:r>
            <a:r>
              <a:rPr lang="en-US" altLang="zh-CN" sz="1600" b="1" dirty="0" smtClean="0"/>
              <a:t>x</a:t>
            </a:r>
            <a:r>
              <a:rPr lang="zh-CN" altLang="en-US" sz="1600" dirty="0" smtClean="0"/>
              <a:t>，只关心</a:t>
            </a:r>
            <a:r>
              <a:rPr lang="en-US" altLang="zh-CN" sz="1600" b="1" dirty="0" smtClean="0"/>
              <a:t>w</a:t>
            </a:r>
            <a:r>
              <a:rPr lang="zh-CN" altLang="en-US" sz="1600" dirty="0" smtClean="0"/>
              <a:t>即可。因此此处一般将似然函数写为</a:t>
            </a:r>
            <a:r>
              <a:rPr lang="en-US" altLang="zh-CN" sz="1600" dirty="0" smtClean="0"/>
              <a:t>p(</a:t>
            </a:r>
            <a:r>
              <a:rPr lang="en-US" altLang="zh-CN" sz="1600" dirty="0" err="1" smtClean="0"/>
              <a:t>y|</a:t>
            </a:r>
            <a:r>
              <a:rPr lang="en-US" altLang="zh-CN" sz="1600" b="1" dirty="0" err="1" smtClean="0"/>
              <a:t>w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，而省略</a:t>
            </a:r>
            <a:r>
              <a:rPr lang="en-US" altLang="zh-CN" sz="1600" b="1" dirty="0" smtClean="0"/>
              <a:t>x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sz="1600" dirty="0" smtClean="0"/>
              <a:t>对于分类，假定</a:t>
            </a:r>
            <a:r>
              <a:rPr lang="en-US" altLang="zh-CN" sz="1600" dirty="0" smtClean="0"/>
              <a:t>y</a:t>
            </a:r>
            <a:r>
              <a:rPr lang="zh-CN" altLang="en-US" sz="1600" dirty="0" smtClean="0"/>
              <a:t>是由</a:t>
            </a:r>
            <a:r>
              <a:rPr lang="en-US" altLang="zh-CN" sz="1600" dirty="0" smtClean="0"/>
              <a:t>x</a:t>
            </a:r>
            <a:r>
              <a:rPr lang="zh-CN" altLang="en-US" sz="1600" dirty="0" smtClean="0"/>
              <a:t>的</a:t>
            </a:r>
            <a:r>
              <a:rPr lang="en-US" altLang="zh-CN" sz="1600" dirty="0" smtClean="0"/>
              <a:t>Bernoulli</a:t>
            </a:r>
            <a:r>
              <a:rPr lang="zh-CN" altLang="en-US" sz="1600" dirty="0" smtClean="0"/>
              <a:t>分布生成的，</a:t>
            </a:r>
            <a:r>
              <a:rPr lang="en-US" altLang="zh-CN" sz="1600" dirty="0" smtClean="0"/>
              <a:t>p(</a:t>
            </a:r>
            <a:r>
              <a:rPr lang="en-US" altLang="zh-CN" sz="1600" dirty="0" err="1" smtClean="0"/>
              <a:t>y|</a:t>
            </a:r>
            <a:r>
              <a:rPr lang="en-US" altLang="zh-CN" sz="1600" b="1" dirty="0" err="1" smtClean="0"/>
              <a:t>w</a:t>
            </a:r>
            <a:r>
              <a:rPr lang="en-US" altLang="zh-CN" sz="1600" dirty="0" err="1" smtClean="0"/>
              <a:t>,</a:t>
            </a:r>
            <a:r>
              <a:rPr lang="en-US" altLang="zh-CN" sz="1600" b="1" dirty="0" err="1" smtClean="0"/>
              <a:t>x</a:t>
            </a:r>
            <a:r>
              <a:rPr lang="en-US" altLang="zh-CN" sz="1600" dirty="0" smtClean="0"/>
              <a:t>)=Bern(</a:t>
            </a:r>
            <a:r>
              <a:rPr lang="el-GR" altLang="zh-CN" sz="1600" i="1" dirty="0" smtClean="0"/>
              <a:t>π</a:t>
            </a:r>
            <a:r>
              <a:rPr lang="en-US" altLang="zh-CN" sz="1600" dirty="0" smtClean="0"/>
              <a:t>)=</a:t>
            </a:r>
            <a:r>
              <a:rPr lang="el-GR" altLang="zh-CN" sz="1600" i="1" dirty="0" smtClean="0"/>
              <a:t>π</a:t>
            </a:r>
            <a:r>
              <a:rPr lang="en-US" altLang="zh-CN" sz="1600" baseline="30000" dirty="0" smtClean="0"/>
              <a:t>y</a:t>
            </a:r>
            <a:r>
              <a:rPr lang="en-US" altLang="zh-CN" sz="1600" dirty="0" smtClean="0"/>
              <a:t>(1-</a:t>
            </a:r>
            <a:r>
              <a:rPr lang="el-GR" altLang="zh-CN" sz="1600" i="1" dirty="0" smtClean="0"/>
              <a:t> π</a:t>
            </a:r>
            <a:r>
              <a:rPr lang="en-US" altLang="zh-CN" sz="1600" dirty="0" smtClean="0"/>
              <a:t>)</a:t>
            </a:r>
            <a:r>
              <a:rPr lang="en-US" altLang="zh-CN" sz="1600" baseline="30000" dirty="0" smtClean="0"/>
              <a:t>1-y</a:t>
            </a:r>
            <a:r>
              <a:rPr lang="zh-CN" altLang="en-US" sz="1600" dirty="0" smtClean="0"/>
              <a:t>参数只有一个，即</a:t>
            </a:r>
            <a:r>
              <a:rPr lang="el-GR" altLang="zh-CN" sz="1600" i="1" dirty="0" smtClean="0"/>
              <a:t>π </a:t>
            </a:r>
            <a:r>
              <a:rPr lang="en-US" altLang="zh-CN" sz="1600" i="1" dirty="0" smtClean="0"/>
              <a:t>=</a:t>
            </a:r>
            <a:r>
              <a:rPr lang="en-US" altLang="zh-CN" sz="1600" dirty="0" smtClean="0"/>
              <a:t>p(y=1|</a:t>
            </a:r>
            <a:r>
              <a:rPr lang="en-US" altLang="zh-CN" sz="1600" b="1" dirty="0" smtClean="0"/>
              <a:t>x</a:t>
            </a:r>
            <a:r>
              <a:rPr lang="en-US" altLang="zh-CN" sz="1600" dirty="0" smtClean="0"/>
              <a:t>)。</a:t>
            </a:r>
            <a:r>
              <a:rPr lang="zh-CN" altLang="en-US" sz="1600" dirty="0" smtClean="0"/>
              <a:t>此处唯一要求解的参数是</a:t>
            </a:r>
            <a:r>
              <a:rPr lang="el-GR" altLang="zh-CN" sz="1600" i="1" dirty="0" smtClean="0"/>
              <a:t>π</a:t>
            </a:r>
            <a:r>
              <a:rPr lang="zh-CN" altLang="en-US" sz="1600" dirty="0" smtClean="0"/>
              <a:t>，参考下式可知</a:t>
            </a:r>
            <a:r>
              <a:rPr lang="el-GR" altLang="zh-CN" sz="1600" i="1" dirty="0" smtClean="0"/>
              <a:t>π</a:t>
            </a:r>
            <a:r>
              <a:rPr lang="zh-CN" altLang="en-US" sz="1600" dirty="0" smtClean="0"/>
              <a:t>可用</a:t>
            </a:r>
            <a:r>
              <a:rPr lang="en-US" altLang="zh-CN" sz="1600" dirty="0" smtClean="0"/>
              <a:t>logistic</a:t>
            </a:r>
            <a:r>
              <a:rPr lang="zh-CN" altLang="en-US" sz="1600" dirty="0" smtClean="0"/>
              <a:t>函数建模，但</a:t>
            </a:r>
            <a:r>
              <a:rPr lang="el-GR" altLang="zh-CN" sz="1600" i="1" dirty="0" smtClean="0">
                <a:latin typeface="Times New Roman"/>
                <a:cs typeface="Times New Roman"/>
              </a:rPr>
              <a:t>α</a:t>
            </a:r>
            <a:r>
              <a:rPr lang="zh-CN" altLang="en-US" sz="1600" dirty="0" smtClean="0">
                <a:latin typeface="Times New Roman"/>
                <a:cs typeface="Times New Roman"/>
              </a:rPr>
              <a:t>如何确定？</a:t>
            </a:r>
            <a:endParaRPr lang="zh-CN" altLang="en-US" sz="1600" dirty="0" smtClean="0"/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  <a:p>
            <a:pPr>
              <a:lnSpc>
                <a:spcPct val="150000"/>
              </a:lnSpc>
              <a:buNone/>
            </a:pP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由相关推导可知，如果</a:t>
            </a:r>
            <a:r>
              <a:rPr lang="en-US" altLang="zh-CN" sz="1600" dirty="0" smtClean="0"/>
              <a:t>p(</a:t>
            </a:r>
            <a:r>
              <a:rPr lang="en-US" altLang="zh-CN" sz="1600" b="1" dirty="0" err="1" smtClean="0"/>
              <a:t>x</a:t>
            </a:r>
            <a:r>
              <a:rPr lang="en-US" altLang="zh-CN" sz="1600" dirty="0" err="1" smtClean="0"/>
              <a:t>|y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是指数族，则</a:t>
            </a:r>
            <a:r>
              <a:rPr lang="el-GR" altLang="zh-CN" sz="1600" i="1" dirty="0" smtClean="0">
                <a:latin typeface="Times New Roman"/>
                <a:cs typeface="Times New Roman"/>
              </a:rPr>
              <a:t>α</a:t>
            </a:r>
            <a:r>
              <a:rPr lang="zh-CN" altLang="en-US" sz="1600" dirty="0" smtClean="0">
                <a:latin typeface="Times New Roman"/>
                <a:cs typeface="Times New Roman"/>
              </a:rPr>
              <a:t>（</a:t>
            </a:r>
            <a:r>
              <a:rPr lang="en-US" altLang="zh-CN" sz="1600" b="1" dirty="0" smtClean="0">
                <a:latin typeface="Times New Roman"/>
                <a:cs typeface="Times New Roman"/>
              </a:rPr>
              <a:t>x</a:t>
            </a:r>
            <a:r>
              <a:rPr lang="zh-CN" altLang="en-US" sz="1600" dirty="0" smtClean="0">
                <a:latin typeface="Times New Roman"/>
                <a:cs typeface="Times New Roman"/>
              </a:rPr>
              <a:t>）可用</a:t>
            </a:r>
            <a:r>
              <a:rPr lang="en-US" altLang="zh-CN" sz="1600" dirty="0" smtClean="0">
                <a:latin typeface="Times New Roman"/>
                <a:cs typeface="Times New Roman"/>
              </a:rPr>
              <a:t>x</a:t>
            </a:r>
            <a:r>
              <a:rPr lang="zh-CN" altLang="en-US" sz="1600" dirty="0" smtClean="0">
                <a:latin typeface="Times New Roman"/>
                <a:cs typeface="Times New Roman"/>
              </a:rPr>
              <a:t>的线性函数</a:t>
            </a:r>
            <a:r>
              <a:rPr lang="en-US" altLang="zh-CN" sz="1600" dirty="0" smtClean="0">
                <a:latin typeface="Times New Roman"/>
                <a:cs typeface="Times New Roman"/>
              </a:rPr>
              <a:t>&lt;</a:t>
            </a:r>
            <a:r>
              <a:rPr lang="en-US" altLang="zh-CN" sz="1600" b="1" dirty="0" err="1" smtClean="0">
                <a:latin typeface="Times New Roman"/>
                <a:cs typeface="Times New Roman"/>
              </a:rPr>
              <a:t>w</a:t>
            </a:r>
            <a:r>
              <a:rPr lang="en-US" altLang="zh-CN" sz="1600" dirty="0" err="1" smtClean="0">
                <a:latin typeface="Times New Roman"/>
                <a:cs typeface="Times New Roman"/>
              </a:rPr>
              <a:t>,</a:t>
            </a:r>
            <a:r>
              <a:rPr lang="en-US" altLang="zh-CN" sz="1600" b="1" dirty="0" err="1" smtClean="0">
                <a:latin typeface="Times New Roman"/>
                <a:cs typeface="Times New Roman"/>
              </a:rPr>
              <a:t>x</a:t>
            </a:r>
            <a:r>
              <a:rPr lang="en-US" altLang="zh-CN" sz="1600" dirty="0" smtClean="0">
                <a:latin typeface="Times New Roman"/>
                <a:cs typeface="Times New Roman"/>
              </a:rPr>
              <a:t>&gt;</a:t>
            </a:r>
            <a:r>
              <a:rPr lang="zh-CN" altLang="en-US" sz="1600" dirty="0" smtClean="0">
                <a:latin typeface="Times New Roman"/>
                <a:cs typeface="Times New Roman"/>
              </a:rPr>
              <a:t>表示。因此，似然函数也从</a:t>
            </a:r>
            <a:r>
              <a:rPr lang="en-US" altLang="zh-CN" sz="1600" dirty="0" smtClean="0">
                <a:latin typeface="Times New Roman"/>
                <a:cs typeface="Times New Roman"/>
              </a:rPr>
              <a:t>p(y | </a:t>
            </a:r>
            <a:r>
              <a:rPr lang="en-US" altLang="zh-CN" sz="1600" b="1" dirty="0" smtClean="0">
                <a:latin typeface="Times New Roman"/>
                <a:cs typeface="Times New Roman"/>
              </a:rPr>
              <a:t>x</a:t>
            </a:r>
            <a:r>
              <a:rPr lang="en-US" altLang="zh-CN" sz="1600" dirty="0" smtClean="0">
                <a:latin typeface="Times New Roman"/>
                <a:cs typeface="Times New Roman"/>
              </a:rPr>
              <a:t>)</a:t>
            </a:r>
            <a:r>
              <a:rPr lang="zh-CN" altLang="en-US" sz="1600" dirty="0" smtClean="0">
                <a:latin typeface="Times New Roman"/>
                <a:cs typeface="Times New Roman"/>
              </a:rPr>
              <a:t>变成了</a:t>
            </a:r>
            <a:r>
              <a:rPr lang="en-US" altLang="zh-CN" sz="1600" dirty="0" smtClean="0">
                <a:latin typeface="Times New Roman"/>
                <a:cs typeface="Times New Roman"/>
              </a:rPr>
              <a:t>p(y | </a:t>
            </a:r>
            <a:r>
              <a:rPr lang="en-US" altLang="zh-CN" sz="1600" b="1" dirty="0" smtClean="0">
                <a:latin typeface="Times New Roman"/>
                <a:cs typeface="Times New Roman"/>
              </a:rPr>
              <a:t>w</a:t>
            </a:r>
            <a:r>
              <a:rPr lang="en-US" altLang="zh-CN" sz="1600" dirty="0" smtClean="0">
                <a:latin typeface="Times New Roman"/>
                <a:cs typeface="Times New Roman"/>
              </a:rPr>
              <a:t>, </a:t>
            </a:r>
            <a:r>
              <a:rPr lang="en-US" altLang="zh-CN" sz="1600" b="1" dirty="0" smtClean="0">
                <a:latin typeface="Times New Roman"/>
                <a:cs typeface="Times New Roman"/>
              </a:rPr>
              <a:t>x</a:t>
            </a:r>
            <a:r>
              <a:rPr lang="en-US" altLang="zh-CN" sz="1600" dirty="0" smtClean="0">
                <a:latin typeface="Times New Roman"/>
                <a:cs typeface="Times New Roman"/>
              </a:rPr>
              <a:t>)</a:t>
            </a:r>
            <a:r>
              <a:rPr lang="zh-CN" altLang="en-US" sz="1600" dirty="0" smtClean="0">
                <a:latin typeface="Times New Roman"/>
                <a:cs typeface="Times New Roman"/>
              </a:rPr>
              <a:t>，在预测时，</a:t>
            </a:r>
            <a:r>
              <a:rPr lang="en-US" altLang="zh-CN" sz="1600" b="1" dirty="0" smtClean="0">
                <a:latin typeface="Times New Roman"/>
                <a:cs typeface="Times New Roman"/>
              </a:rPr>
              <a:t>x</a:t>
            </a:r>
            <a:r>
              <a:rPr lang="zh-CN" altLang="en-US" sz="1600" dirty="0" smtClean="0">
                <a:latin typeface="Times New Roman"/>
                <a:cs typeface="Times New Roman"/>
              </a:rPr>
              <a:t>不关心，所以一般在</a:t>
            </a:r>
            <a:r>
              <a:rPr lang="en-US" altLang="zh-CN" sz="1600" dirty="0" smtClean="0">
                <a:latin typeface="Times New Roman"/>
                <a:cs typeface="Times New Roman"/>
              </a:rPr>
              <a:t>ML</a:t>
            </a:r>
            <a:r>
              <a:rPr lang="zh-CN" altLang="en-US" sz="1600" dirty="0" smtClean="0">
                <a:latin typeface="Times New Roman"/>
                <a:cs typeface="Times New Roman"/>
              </a:rPr>
              <a:t>求解时用</a:t>
            </a:r>
            <a:r>
              <a:rPr lang="en-US" altLang="zh-CN" sz="1600" dirty="0" smtClean="0"/>
              <a:t>p(</a:t>
            </a:r>
            <a:r>
              <a:rPr lang="en-US" altLang="zh-CN" sz="1600" dirty="0" err="1" smtClean="0"/>
              <a:t>y|</a:t>
            </a:r>
            <a:r>
              <a:rPr lang="en-US" altLang="zh-CN" sz="1600" b="1" dirty="0" err="1" smtClean="0"/>
              <a:t>w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Times New Roman"/>
                <a:cs typeface="Times New Roman"/>
              </a:rPr>
              <a:t>注意，此处</a:t>
            </a:r>
            <a:r>
              <a:rPr lang="en-US" altLang="zh-CN" sz="1600" dirty="0" smtClean="0">
                <a:latin typeface="Times New Roman"/>
                <a:cs typeface="Times New Roman"/>
              </a:rPr>
              <a:t>p(</a:t>
            </a:r>
            <a:r>
              <a:rPr lang="en-US" altLang="zh-CN" sz="1600" b="1" dirty="0" smtClean="0">
                <a:latin typeface="Times New Roman"/>
                <a:cs typeface="Times New Roman"/>
              </a:rPr>
              <a:t>x </a:t>
            </a:r>
            <a:r>
              <a:rPr lang="en-US" altLang="zh-CN" sz="1600" dirty="0" smtClean="0">
                <a:latin typeface="Times New Roman"/>
                <a:cs typeface="Times New Roman"/>
              </a:rPr>
              <a:t>| y)</a:t>
            </a:r>
            <a:r>
              <a:rPr lang="zh-CN" altLang="en-US" sz="1600" dirty="0" smtClean="0">
                <a:latin typeface="Times New Roman"/>
                <a:cs typeface="Times New Roman"/>
              </a:rPr>
              <a:t>用高斯假设更合理，而不是</a:t>
            </a:r>
            <a:r>
              <a:rPr lang="en-US" altLang="zh-CN" sz="1600" dirty="0" err="1" smtClean="0">
                <a:latin typeface="Times New Roman"/>
                <a:cs typeface="Times New Roman"/>
              </a:rPr>
              <a:t>bernoulli</a:t>
            </a:r>
            <a:r>
              <a:rPr lang="zh-CN" altLang="en-US" sz="1600" dirty="0" smtClean="0">
                <a:latin typeface="Times New Roman"/>
                <a:cs typeface="Times New Roman"/>
              </a:rPr>
              <a:t>，比如图像分割，前景和背景的像素值很可能都服从高斯分布，如前景较亮</a:t>
            </a:r>
            <a:r>
              <a:rPr lang="en-US" altLang="zh-CN" sz="1600" dirty="0" smtClean="0">
                <a:latin typeface="Times New Roman"/>
                <a:cs typeface="Times New Roman"/>
              </a:rPr>
              <a:t>~</a:t>
            </a:r>
            <a:r>
              <a:rPr lang="en-US" altLang="zh-CN" sz="1600" i="1" dirty="0" smtClean="0">
                <a:latin typeface="Times New Roman"/>
                <a:cs typeface="Times New Roman"/>
              </a:rPr>
              <a:t>N</a:t>
            </a:r>
            <a:r>
              <a:rPr lang="en-US" altLang="zh-CN" sz="1600" dirty="0" smtClean="0">
                <a:latin typeface="Times New Roman"/>
                <a:cs typeface="Times New Roman"/>
              </a:rPr>
              <a:t>(200,3)</a:t>
            </a:r>
            <a:r>
              <a:rPr lang="zh-CN" altLang="en-US" sz="1600" dirty="0" smtClean="0">
                <a:latin typeface="Times New Roman"/>
                <a:cs typeface="Times New Roman"/>
              </a:rPr>
              <a:t>，背景较暗</a:t>
            </a:r>
            <a:r>
              <a:rPr lang="en-US" altLang="zh-CN" sz="1600" dirty="0" smtClean="0">
                <a:latin typeface="Times New Roman"/>
                <a:cs typeface="Times New Roman"/>
              </a:rPr>
              <a:t>~</a:t>
            </a:r>
            <a:r>
              <a:rPr lang="en-US" altLang="zh-CN" sz="1600" i="1" dirty="0" smtClean="0">
                <a:latin typeface="Times New Roman"/>
                <a:cs typeface="Times New Roman"/>
              </a:rPr>
              <a:t>N</a:t>
            </a:r>
            <a:r>
              <a:rPr lang="en-US" altLang="zh-CN" sz="1600" dirty="0" smtClean="0">
                <a:latin typeface="Times New Roman"/>
                <a:cs typeface="Times New Roman"/>
              </a:rPr>
              <a:t>(30,2)</a:t>
            </a:r>
            <a:r>
              <a:rPr lang="zh-CN" altLang="en-US" sz="1600" dirty="0" smtClean="0">
                <a:latin typeface="Times New Roman"/>
                <a:cs typeface="Times New Roman"/>
              </a:rPr>
              <a:t>。</a:t>
            </a:r>
            <a:endParaRPr lang="en-US" altLang="zh-CN" sz="1600" dirty="0" smtClean="0">
              <a:latin typeface="Times New Roman"/>
              <a:cs typeface="Times New Roman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85720" y="3859219"/>
          <a:ext cx="34925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9" name="Equation" r:id="rId3" imgW="2641320" imgH="431640" progId="Equation.DSMT4">
                  <p:embed/>
                </p:oleObj>
              </mc:Choice>
              <mc:Fallback>
                <p:oleObj name="Equation" r:id="rId3" imgW="264132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3859219"/>
                        <a:ext cx="3492500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7143768" y="3857628"/>
          <a:ext cx="1674808" cy="53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0" name="Equation" r:id="rId5" imgW="1358640" imgH="431640" progId="Equation.DSMT4">
                  <p:embed/>
                </p:oleObj>
              </mc:Choice>
              <mc:Fallback>
                <p:oleObj name="Equation" r:id="rId5" imgW="135864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68" y="3857628"/>
                        <a:ext cx="1674808" cy="53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3731073" y="3801163"/>
          <a:ext cx="34194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1" name="Equation" r:id="rId7" imgW="2628720" imgH="622080" progId="Equation.DSMT4">
                  <p:embed/>
                </p:oleObj>
              </mc:Choice>
              <mc:Fallback>
                <p:oleObj name="Equation" r:id="rId7" imgW="2628720" imgH="6220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1073" y="3801163"/>
                        <a:ext cx="341947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b="1" dirty="0" smtClean="0"/>
              <a:t>Estimate W using ML or MAP 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2400" dirty="0" smtClean="0"/>
              <a:t>for Linear Problems, 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f </a:t>
            </a:r>
            <a:r>
              <a:rPr lang="en-US" altLang="zh-CN" sz="2400" dirty="0" smtClean="0">
                <a:solidFill>
                  <a:srgbClr val="FF0000"/>
                </a:solidFill>
              </a:rPr>
              <a:t>(W,X) = W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T</a:t>
            </a:r>
            <a:r>
              <a:rPr lang="en-US" altLang="zh-CN" sz="2400" dirty="0" smtClean="0">
                <a:solidFill>
                  <a:srgbClr val="FF0000"/>
                </a:solidFill>
              </a:rPr>
              <a:t>X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9292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Given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400" b="1" dirty="0" smtClean="0"/>
              <a:t>x</a:t>
            </a:r>
            <a:r>
              <a:rPr lang="en-US" altLang="zh-CN" sz="2400" dirty="0" smtClean="0"/>
              <a:t> ∈</a:t>
            </a:r>
            <a:r>
              <a:rPr lang="en-US" altLang="zh-CN" sz="2400" i="1" dirty="0" err="1" smtClean="0"/>
              <a:t>R</a:t>
            </a:r>
            <a:r>
              <a:rPr lang="en-US" altLang="zh-CN" sz="2400" i="1" baseline="30000" dirty="0" err="1" smtClean="0"/>
              <a:t>n</a:t>
            </a:r>
            <a:r>
              <a:rPr lang="en-US" altLang="zh-CN" sz="2400" i="1" dirty="0" smtClean="0"/>
              <a:t> </a:t>
            </a:r>
            <a:r>
              <a:rPr lang="en-US" altLang="zh-CN" sz="2400" dirty="0" smtClean="0"/>
              <a:t>, </a:t>
            </a:r>
            <a:r>
              <a:rPr lang="en-US" altLang="zh-CN" sz="2400" i="1" dirty="0" smtClean="0"/>
              <a:t>n</a:t>
            </a:r>
            <a:r>
              <a:rPr lang="en-US" altLang="zh-CN" sz="2400" dirty="0" smtClean="0"/>
              <a:t> is dimension. Assuming the number of </a:t>
            </a:r>
            <a:r>
              <a:rPr lang="en-US" altLang="zh-CN" sz="2400" b="1" dirty="0" smtClean="0"/>
              <a:t>x</a:t>
            </a:r>
            <a:r>
              <a:rPr lang="en-US" altLang="zh-CN" sz="2400" dirty="0" smtClean="0"/>
              <a:t> is K</a:t>
            </a:r>
            <a:endParaRPr lang="en-US" altLang="zh-CN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 smtClean="0"/>
              <a:t>For regression</a:t>
            </a:r>
            <a:r>
              <a:rPr lang="en-US" altLang="zh-CN" sz="2400" dirty="0" smtClean="0"/>
              <a:t>, y ∈</a:t>
            </a:r>
            <a:r>
              <a:rPr lang="en-US" altLang="zh-CN" sz="2400" i="1" dirty="0" smtClean="0"/>
              <a:t>R</a:t>
            </a:r>
            <a:r>
              <a:rPr lang="en-US" altLang="zh-CN" sz="2400" dirty="0" smtClean="0"/>
              <a:t>, we assume p(</a:t>
            </a:r>
            <a:r>
              <a:rPr lang="en-US" altLang="zh-CN" sz="2400" dirty="0" err="1" smtClean="0"/>
              <a:t>y|</a:t>
            </a:r>
            <a:r>
              <a:rPr lang="en-US" altLang="zh-CN" sz="2400" b="1" dirty="0" err="1" smtClean="0"/>
              <a:t>x</a:t>
            </a:r>
            <a:r>
              <a:rPr lang="en-US" altLang="zh-CN" sz="2400" dirty="0" smtClean="0"/>
              <a:t>) = </a:t>
            </a:r>
            <a:r>
              <a:rPr lang="en-US" altLang="zh-CN" sz="2400" i="1" dirty="0" smtClean="0"/>
              <a:t>N</a:t>
            </a:r>
            <a:r>
              <a:rPr lang="en-US" altLang="zh-CN" sz="2400" dirty="0" smtClean="0"/>
              <a:t> ( </a:t>
            </a:r>
            <a:r>
              <a:rPr lang="en-US" altLang="zh-CN" sz="2400" i="1" dirty="0" smtClean="0"/>
              <a:t>f</a:t>
            </a:r>
            <a:r>
              <a:rPr lang="en-US" altLang="zh-CN" sz="2400" dirty="0" smtClean="0"/>
              <a:t>(</a:t>
            </a:r>
            <a:r>
              <a:rPr lang="en-US" altLang="zh-CN" sz="2400" b="1" dirty="0" err="1" smtClean="0"/>
              <a:t>w</a:t>
            </a:r>
            <a:r>
              <a:rPr lang="en-US" altLang="zh-CN" sz="2400" dirty="0" err="1" smtClean="0"/>
              <a:t>,</a:t>
            </a:r>
            <a:r>
              <a:rPr lang="en-US" altLang="zh-CN" sz="2400" b="1" dirty="0" err="1" smtClean="0"/>
              <a:t>x</a:t>
            </a:r>
            <a:r>
              <a:rPr lang="en-US" altLang="zh-CN" sz="2400" dirty="0" smtClean="0"/>
              <a:t>),  </a:t>
            </a:r>
            <a:r>
              <a:rPr lang="el-GR" altLang="zh-CN" sz="2400" dirty="0" smtClean="0"/>
              <a:t>ϵ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/>
              <a:t>Using </a:t>
            </a:r>
            <a:r>
              <a:rPr lang="en-US" altLang="zh-CN" sz="2400" dirty="0" err="1" smtClean="0"/>
              <a:t>i.i.d</a:t>
            </a:r>
            <a:r>
              <a:rPr lang="en-US" altLang="zh-CN" sz="2400" dirty="0" smtClean="0"/>
              <a:t> presumption, the Log Likelihood function 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i="1" dirty="0" smtClean="0"/>
              <a:t>                   L </a:t>
            </a:r>
            <a:r>
              <a:rPr lang="en-US" altLang="zh-CN" sz="2400" dirty="0" smtClean="0"/>
              <a:t>= </a:t>
            </a:r>
            <a:r>
              <a:rPr lang="en-US" altLang="zh-CN" sz="2400" dirty="0" err="1" smtClean="0"/>
              <a:t>ln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/>
              <a:t> </a:t>
            </a:r>
            <a:r>
              <a:rPr lang="en-US" altLang="zh-CN" sz="2400" dirty="0" smtClean="0"/>
              <a:t>p(y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,y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,…y</a:t>
            </a:r>
            <a:r>
              <a:rPr lang="en-US" altLang="zh-CN" sz="2400" baseline="-25000" dirty="0" smtClean="0"/>
              <a:t>K</a:t>
            </a:r>
            <a:r>
              <a:rPr lang="en-US" altLang="zh-CN" sz="2400" dirty="0" smtClean="0"/>
              <a:t>|</a:t>
            </a:r>
            <a:r>
              <a:rPr lang="en-US" altLang="zh-CN" sz="2400" b="1" dirty="0" smtClean="0"/>
              <a:t>x</a:t>
            </a:r>
            <a:r>
              <a:rPr lang="en-US" altLang="zh-CN" sz="2400" baseline="-25000" dirty="0" smtClean="0"/>
              <a:t>1</a:t>
            </a:r>
            <a:r>
              <a:rPr lang="en-US" altLang="zh-CN" sz="2400" b="1" dirty="0" smtClean="0"/>
              <a:t>,x</a:t>
            </a:r>
            <a:r>
              <a:rPr lang="en-US" altLang="zh-CN" sz="2400" baseline="-25000" dirty="0" smtClean="0"/>
              <a:t>2</a:t>
            </a:r>
            <a:r>
              <a:rPr lang="en-US" altLang="zh-CN" sz="2400" b="1" dirty="0" smtClean="0"/>
              <a:t>,…,</a:t>
            </a:r>
            <a:r>
              <a:rPr lang="en-US" altLang="zh-CN" sz="2400" b="1" dirty="0" err="1" smtClean="0"/>
              <a:t>x</a:t>
            </a:r>
            <a:r>
              <a:rPr lang="en-US" altLang="zh-CN" sz="2400" baseline="-25000" dirty="0" err="1" smtClean="0"/>
              <a:t>K</a:t>
            </a:r>
            <a:r>
              <a:rPr lang="en-US" altLang="zh-CN" sz="2400" dirty="0" err="1" smtClean="0"/>
              <a:t>,</a:t>
            </a:r>
            <a:r>
              <a:rPr lang="en-US" altLang="zh-CN" sz="2400" b="1" dirty="0" err="1" smtClean="0"/>
              <a:t>w</a:t>
            </a:r>
            <a:r>
              <a:rPr lang="en-US" altLang="zh-CN" sz="2400" dirty="0" smtClean="0"/>
              <a:t>) = </a:t>
            </a:r>
            <a:r>
              <a:rPr lang="en-US" altLang="zh-CN" sz="2400" dirty="0" err="1" smtClean="0"/>
              <a:t>ln</a:t>
            </a:r>
            <a:r>
              <a:rPr lang="en-US" altLang="zh-CN" sz="2400" dirty="0" smtClean="0"/>
              <a:t> ∏ </a:t>
            </a:r>
            <a:r>
              <a:rPr lang="en-US" altLang="zh-CN" sz="2400" i="1" dirty="0" smtClean="0"/>
              <a:t>N</a:t>
            </a:r>
            <a:r>
              <a:rPr lang="en-US" altLang="zh-CN" sz="2400" dirty="0" smtClean="0"/>
              <a:t> ( </a:t>
            </a:r>
            <a:r>
              <a:rPr lang="en-US" altLang="zh-CN" sz="2400" i="1" dirty="0" smtClean="0"/>
              <a:t>f</a:t>
            </a:r>
            <a:r>
              <a:rPr lang="en-US" altLang="zh-CN" sz="2400" dirty="0" smtClean="0"/>
              <a:t>(</a:t>
            </a:r>
            <a:r>
              <a:rPr lang="en-US" altLang="zh-CN" sz="2400" b="1" dirty="0" err="1" smtClean="0"/>
              <a:t>w</a:t>
            </a:r>
            <a:r>
              <a:rPr lang="en-US" altLang="zh-CN" sz="2400" dirty="0" err="1" smtClean="0"/>
              <a:t>,</a:t>
            </a:r>
            <a:r>
              <a:rPr lang="en-US" altLang="zh-CN" sz="2400" b="1" dirty="0" err="1" smtClean="0"/>
              <a:t>x</a:t>
            </a:r>
            <a:r>
              <a:rPr lang="en-US" altLang="zh-CN" sz="2400" dirty="0" smtClean="0"/>
              <a:t>),  </a:t>
            </a:r>
            <a:r>
              <a:rPr lang="el-GR" altLang="zh-CN" sz="2400" dirty="0" smtClean="0"/>
              <a:t>ϵ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i="1" dirty="0" smtClean="0"/>
              <a:t>L </a:t>
            </a:r>
            <a:r>
              <a:rPr lang="en-US" altLang="zh-CN" sz="2400" dirty="0" smtClean="0"/>
              <a:t>= - ∑ (</a:t>
            </a:r>
            <a:r>
              <a:rPr lang="en-US" altLang="zh-CN" sz="2400" dirty="0" err="1" smtClean="0"/>
              <a:t>y</a:t>
            </a:r>
            <a:r>
              <a:rPr lang="en-US" altLang="zh-CN" sz="2400" baseline="-25000" dirty="0" err="1" smtClean="0"/>
              <a:t>i</a:t>
            </a:r>
            <a:r>
              <a:rPr lang="en-US" altLang="zh-CN" sz="2400" baseline="-25000" dirty="0" smtClean="0"/>
              <a:t>  </a:t>
            </a:r>
            <a:r>
              <a:rPr lang="en-US" altLang="zh-CN" sz="2400" dirty="0" smtClean="0"/>
              <a:t>– </a:t>
            </a:r>
            <a:r>
              <a:rPr lang="en-US" altLang="zh-CN" sz="2400" b="1" dirty="0" err="1" smtClean="0"/>
              <a:t>w</a:t>
            </a:r>
            <a:r>
              <a:rPr lang="en-US" altLang="zh-CN" sz="2400" baseline="30000" dirty="0" err="1" smtClean="0"/>
              <a:t>T</a:t>
            </a:r>
            <a:r>
              <a:rPr lang="en-US" altLang="zh-CN" sz="2400" b="1" dirty="0" err="1" smtClean="0"/>
              <a:t>x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smtClean="0"/>
              <a:t>)</a:t>
            </a:r>
            <a:r>
              <a:rPr lang="en-US" altLang="zh-CN" sz="2400" baseline="30000" dirty="0" smtClean="0"/>
              <a:t>2  </a:t>
            </a:r>
            <a:r>
              <a:rPr lang="en-US" altLang="zh-CN" sz="2400" dirty="0" smtClean="0"/>
              <a:t>+ const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/>
              <a:t>Maximizing </a:t>
            </a:r>
            <a:r>
              <a:rPr lang="en-US" altLang="zh-CN" sz="2400" i="1" dirty="0" smtClean="0"/>
              <a:t>L</a:t>
            </a:r>
            <a:r>
              <a:rPr lang="en-US" altLang="zh-CN" sz="2400" dirty="0" smtClean="0"/>
              <a:t> is equal to Minimizing </a:t>
            </a:r>
            <a:r>
              <a:rPr lang="en-US" altLang="zh-CN" sz="2400" dirty="0" smtClean="0">
                <a:solidFill>
                  <a:srgbClr val="FF0000"/>
                </a:solidFill>
              </a:rPr>
              <a:t>∑ 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y</a:t>
            </a:r>
            <a:r>
              <a:rPr lang="en-US" altLang="zh-CN" sz="2400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400" baseline="-25000" dirty="0" smtClean="0">
                <a:solidFill>
                  <a:srgbClr val="FF0000"/>
                </a:solidFill>
              </a:rPr>
              <a:t>  </a:t>
            </a:r>
            <a:r>
              <a:rPr lang="en-US" altLang="zh-CN" sz="2400" dirty="0" smtClean="0">
                <a:solidFill>
                  <a:srgbClr val="FF0000"/>
                </a:solidFill>
              </a:rPr>
              <a:t>–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w</a:t>
            </a:r>
            <a:r>
              <a:rPr lang="en-US" altLang="zh-CN" sz="2400" baseline="30000" dirty="0" err="1" smtClean="0">
                <a:solidFill>
                  <a:srgbClr val="FF0000"/>
                </a:solidFill>
              </a:rPr>
              <a:t>T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400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r>
              <a:rPr lang="en-US" altLang="zh-CN" sz="2400" baseline="30000" dirty="0" smtClean="0">
                <a:solidFill>
                  <a:srgbClr val="FF0000"/>
                </a:solidFill>
              </a:rPr>
              <a:t>2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smtClean="0"/>
              <a:t>Which leads to Least square error method.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The above procedure is maximum likelihood linear regression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2834</Words>
  <Application>Microsoft Office PowerPoint</Application>
  <PresentationFormat>全屏显示(4:3)</PresentationFormat>
  <Paragraphs>304</Paragraphs>
  <Slides>38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Equation</vt:lpstr>
      <vt:lpstr>Deep Learning 1</vt:lpstr>
      <vt:lpstr>Categories of Neural Network </vt:lpstr>
      <vt:lpstr>Focusing on the Directed PGM</vt:lpstr>
      <vt:lpstr>Problem</vt:lpstr>
      <vt:lpstr>Modeling using directed PGM</vt:lpstr>
      <vt:lpstr>Linear regression and classification</vt:lpstr>
      <vt:lpstr>Estimate W using ML or MAP  for Linear Problems,  f (W,X) = WTX</vt:lpstr>
      <vt:lpstr>写给自己</vt:lpstr>
      <vt:lpstr>Estimate W using ML or MAP  for Linear Problems,  f (W,X) = WTX</vt:lpstr>
      <vt:lpstr>Estimate W using ML or MAP  for Linear Problems,  f (W,X) = WTX</vt:lpstr>
      <vt:lpstr>Estimate W using ML or MAP  for Linear Problems,  f (W,X) = WTX</vt:lpstr>
      <vt:lpstr>Estimate W using ML or MAP  for Linear Problems,  f (W,X) = WTX</vt:lpstr>
      <vt:lpstr>Nonlinear regression and classification using MLP</vt:lpstr>
      <vt:lpstr>Why the hidden variables are introduced</vt:lpstr>
      <vt:lpstr>Do we need EM?</vt:lpstr>
      <vt:lpstr>PowerPoint 演示文稿</vt:lpstr>
      <vt:lpstr>PowerPoint 演示文稿</vt:lpstr>
      <vt:lpstr>PowerPoint 演示文稿</vt:lpstr>
      <vt:lpstr>Nonlinear regression and classification using MLP</vt:lpstr>
      <vt:lpstr>Comparison of MLP and Linear Methods</vt:lpstr>
      <vt:lpstr>Does Least Square Still work?</vt:lpstr>
      <vt:lpstr>MAP with MLP</vt:lpstr>
      <vt:lpstr>PowerPoint 演示文稿</vt:lpstr>
      <vt:lpstr>Nonlinear regression and classification using RBF Network</vt:lpstr>
      <vt:lpstr>Comparison of MLP and RGFN</vt:lpstr>
      <vt:lpstr>Nonlinear regression and classification using RVM</vt:lpstr>
      <vt:lpstr>Nonlinear regression and classification using CNN</vt:lpstr>
      <vt:lpstr>PowerPoint 演示文稿</vt:lpstr>
      <vt:lpstr>Nonlinear regression and classification using CNN</vt:lpstr>
      <vt:lpstr>Nonlinear regression and classification using CNN</vt:lpstr>
      <vt:lpstr>Nonlinear regression and classification using CNN</vt:lpstr>
      <vt:lpstr>CNN架构的总结</vt:lpstr>
      <vt:lpstr>Mid-Level Features and CNN</vt:lpstr>
      <vt:lpstr>DPM is actually a CNN</vt:lpstr>
      <vt:lpstr>CAFFE  A deep learning framework</vt:lpstr>
      <vt:lpstr>PowerPoint 演示文稿</vt:lpstr>
      <vt:lpstr>LeNet-5</vt:lpstr>
      <vt:lpstr>One more question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1</dc:title>
  <dc:creator>sheva2003</dc:creator>
  <cp:lastModifiedBy>sheva2003</cp:lastModifiedBy>
  <cp:revision>213</cp:revision>
  <dcterms:created xsi:type="dcterms:W3CDTF">2015-06-02T01:03:24Z</dcterms:created>
  <dcterms:modified xsi:type="dcterms:W3CDTF">2016-08-24T01:47:00Z</dcterms:modified>
</cp:coreProperties>
</file>