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7" r:id="rId10"/>
    <p:sldId id="265" r:id="rId11"/>
    <p:sldId id="270" r:id="rId12"/>
    <p:sldId id="271" r:id="rId13"/>
    <p:sldId id="272" r:id="rId14"/>
    <p:sldId id="268" r:id="rId15"/>
    <p:sldId id="269" r:id="rId16"/>
    <p:sldId id="266" r:id="rId17"/>
    <p:sldId id="276" r:id="rId18"/>
    <p:sldId id="273" r:id="rId19"/>
    <p:sldId id="275" r:id="rId20"/>
    <p:sldId id="277" r:id="rId21"/>
    <p:sldId id="280" r:id="rId22"/>
    <p:sldId id="279" r:id="rId23"/>
    <p:sldId id="281" r:id="rId24"/>
    <p:sldId id="285" r:id="rId25"/>
    <p:sldId id="286" r:id="rId26"/>
    <p:sldId id="287" r:id="rId27"/>
    <p:sldId id="288" r:id="rId28"/>
    <p:sldId id="289" r:id="rId29"/>
    <p:sldId id="290" r:id="rId30"/>
    <p:sldId id="291" r:id="rId31"/>
    <p:sldId id="292" r:id="rId32"/>
    <p:sldId id="293" r:id="rId33"/>
    <p:sldId id="284" r:id="rId34"/>
    <p:sldId id="282" r:id="rId35"/>
    <p:sldId id="294" r:id="rId36"/>
    <p:sldId id="296" r:id="rId37"/>
    <p:sldId id="297" r:id="rId38"/>
    <p:sldId id="304" r:id="rId39"/>
    <p:sldId id="301" r:id="rId40"/>
    <p:sldId id="298" r:id="rId41"/>
    <p:sldId id="299" r:id="rId42"/>
    <p:sldId id="305" r:id="rId43"/>
    <p:sldId id="302" r:id="rId44"/>
    <p:sldId id="306" r:id="rId45"/>
    <p:sldId id="303" r:id="rId4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105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2016/9/8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2016/9/8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2016/9/8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2016/9/8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2016/9/8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2016/9/8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2016/9/8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image" Target="../media/image46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00034" y="428604"/>
            <a:ext cx="7772400" cy="2214579"/>
          </a:xfrm>
        </p:spPr>
        <p:txBody>
          <a:bodyPr>
            <a:normAutofit/>
          </a:bodyPr>
          <a:lstStyle/>
          <a:p>
            <a:pPr algn="l"/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Lecture Note of</a:t>
            </a: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Pattern Recognition &amp; </a:t>
            </a:r>
            <a:b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Machine Learning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285984" y="4643446"/>
            <a:ext cx="5929354" cy="642942"/>
          </a:xfrm>
        </p:spPr>
        <p:txBody>
          <a:bodyPr/>
          <a:lstStyle/>
          <a:p>
            <a:pPr algn="r"/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Shaoming Zhang</a:t>
            </a:r>
          </a:p>
        </p:txBody>
      </p:sp>
      <p:sp>
        <p:nvSpPr>
          <p:cNvPr id="4" name="矩形 3"/>
          <p:cNvSpPr/>
          <p:nvPr/>
        </p:nvSpPr>
        <p:spPr>
          <a:xfrm>
            <a:off x="1500166" y="2928934"/>
            <a:ext cx="615309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63538" indent="-363538"/>
            <a:r>
              <a:rPr lang="en-US" altLang="zh-CN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I The Role of Probability</a:t>
            </a:r>
            <a:endParaRPr lang="zh-CN" altLang="en-US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96826"/>
            <a:ext cx="8229600" cy="774720"/>
          </a:xfrm>
        </p:spPr>
        <p:txBody>
          <a:bodyPr>
            <a:normAutofit/>
          </a:bodyPr>
          <a:lstStyle/>
          <a:p>
            <a:r>
              <a:rPr lang="en-US" altLang="zh-CN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仿宋_GB2312" pitchFamily="49" charset="-122"/>
              </a:rPr>
              <a:t>What is hiding behind the Least Square?</a:t>
            </a:r>
            <a:endParaRPr lang="zh-CN" altLang="en-US" sz="3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仿宋_GB2312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357158" y="1142984"/>
            <a:ext cx="8229600" cy="7747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7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0" u="none" strike="noStrike" kern="120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仿宋_GB2312" pitchFamily="49" charset="-122"/>
                <a:cs typeface="+mj-cs"/>
              </a:rPr>
              <a:t>Answer: The representation of the uncertainty</a:t>
            </a:r>
            <a:r>
              <a:rPr kumimoji="0" lang="en-US" altLang="zh-CN" sz="3600" b="1" i="0" u="none" strike="noStrike" kern="1200" cap="none" spc="0" normalizeH="0" noProof="0" dirty="0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仿宋_GB2312" pitchFamily="49" charset="-122"/>
                <a:cs typeface="+mj-cs"/>
              </a:rPr>
              <a:t> using </a:t>
            </a:r>
            <a:r>
              <a:rPr kumimoji="0" lang="en-US" altLang="zh-CN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仿宋_GB2312" pitchFamily="49" charset="-122"/>
                <a:cs typeface="+mj-cs"/>
              </a:rPr>
              <a:t>PROBABILITY</a:t>
            </a:r>
            <a:endParaRPr kumimoji="0" lang="zh-CN" altLang="en-US" sz="3600" b="1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仿宋_GB2312" pitchFamily="49" charset="-122"/>
              <a:cs typeface="+mj-cs"/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428596" y="1928802"/>
            <a:ext cx="8286808" cy="2714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7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ea typeface="仿宋_GB2312" pitchFamily="49" charset="-122"/>
                <a:cs typeface="+mj-cs"/>
              </a:rPr>
              <a:t>        To</a:t>
            </a:r>
            <a:r>
              <a:rPr kumimoji="0" lang="en-US" altLang="zh-CN" sz="20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ea typeface="仿宋_GB2312" pitchFamily="49" charset="-122"/>
                <a:cs typeface="+mj-cs"/>
              </a:rPr>
              <a:t> understand machine learning in the framework of probability, we need to dig deeply into the example and figure out :</a:t>
            </a:r>
          </a:p>
          <a:p>
            <a:pPr marL="0" marR="0" lvl="0" indent="0" defTabSz="914400" rtl="0" eaLnBrk="1" fontAlgn="auto" latinLnBrk="0" hangingPunct="1">
              <a:lnSpc>
                <a:spcPct val="17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ea typeface="仿宋_GB2312" pitchFamily="49" charset="-122"/>
                <a:cs typeface="+mj-cs"/>
              </a:rPr>
              <a:t>        How does</a:t>
            </a:r>
            <a:r>
              <a:rPr kumimoji="0" lang="en-US" altLang="zh-CN" sz="20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ea typeface="仿宋_GB2312" pitchFamily="49" charset="-122"/>
                <a:cs typeface="+mj-cs"/>
              </a:rPr>
              <a:t> the probability express the uncertainty and control the</a:t>
            </a:r>
          </a:p>
          <a:p>
            <a:pPr marL="293688" marR="0" lvl="0" indent="-293688" defTabSz="914400" rtl="0" eaLnBrk="1" fontAlgn="auto" latinLnBrk="0" hangingPunct="1">
              <a:lnSpc>
                <a:spcPct val="17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altLang="zh-CN" sz="2000" b="1" baseline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仿宋_GB2312" pitchFamily="49" charset="-122"/>
                <a:cs typeface="+mj-cs"/>
              </a:rPr>
              <a:t>The way to evaluate the loss (Quality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仿宋_GB2312" pitchFamily="49" charset="-122"/>
                <a:cs typeface="+mj-cs"/>
              </a:rPr>
              <a:t> of approximation) and</a:t>
            </a:r>
          </a:p>
          <a:p>
            <a:pPr marL="293688" lvl="0" indent="-293688">
              <a:lnSpc>
                <a:spcPct val="170000"/>
              </a:lnSpc>
              <a:spcBef>
                <a:spcPct val="0"/>
              </a:spcBef>
              <a:buFont typeface="+mj-lt"/>
              <a:buAutoNum type="arabicPeriod"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ea typeface="仿宋_GB2312" pitchFamily="49" charset="-122"/>
                <a:cs typeface="+mj-cs"/>
              </a:rPr>
              <a:t>The order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仿宋_GB2312" pitchFamily="49" charset="-122"/>
                <a:cs typeface="+mj-cs"/>
              </a:rPr>
              <a:t> of x and the amplitude of the coefficients o</a:t>
            </a:r>
            <a:r>
              <a:rPr lang="en-US" altLang="zh-CN" sz="2000" b="1" baseline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仿宋_GB2312" pitchFamily="49" charset="-122"/>
                <a:cs typeface="+mj-cs"/>
              </a:rPr>
              <a:t>f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仿宋_GB2312" pitchFamily="49" charset="-122"/>
                <a:cs typeface="+mj-cs"/>
              </a:rPr>
              <a:t> the polynomial</a:t>
            </a:r>
            <a:endParaRPr kumimoji="0" lang="zh-CN" altLang="en-US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ea typeface="仿宋_GB2312" pitchFamily="49" charset="-122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_GB2312" pitchFamily="49" charset="-122"/>
                <a:ea typeface="仿宋_GB2312" pitchFamily="49" charset="-122"/>
              </a:rPr>
              <a:t>参数估计问题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800" b="1" dirty="0" smtClean="0">
                <a:latin typeface="仿宋_GB2312" pitchFamily="49" charset="-122"/>
                <a:ea typeface="仿宋_GB2312" pitchFamily="49" charset="-122"/>
              </a:rPr>
              <a:t>观测数据集 </a:t>
            </a:r>
            <a:r>
              <a:rPr lang="en-US" altLang="zh-CN" sz="2800" i="1" dirty="0" smtClean="0"/>
              <a:t>D </a:t>
            </a:r>
            <a:r>
              <a:rPr lang="en-US" altLang="zh-CN" sz="2800" dirty="0" smtClean="0"/>
              <a:t>= (</a:t>
            </a:r>
            <a:r>
              <a:rPr lang="en-US" altLang="zh-CN" sz="2800" i="1" dirty="0" smtClean="0"/>
              <a:t>X</a:t>
            </a:r>
            <a:r>
              <a:rPr lang="en-US" altLang="zh-CN" sz="2800" dirty="0" smtClean="0"/>
              <a:t>, </a:t>
            </a:r>
            <a:r>
              <a:rPr lang="en-US" altLang="zh-CN" sz="2800" i="1" dirty="0" smtClean="0"/>
              <a:t>t</a:t>
            </a:r>
            <a:r>
              <a:rPr lang="en-US" altLang="zh-CN" sz="2800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sz="2800" dirty="0" smtClean="0"/>
              <a:t>Probability of D is </a:t>
            </a:r>
            <a:r>
              <a:rPr lang="en-US" altLang="zh-CN" sz="2800" i="1" dirty="0" smtClean="0"/>
              <a:t>P</a:t>
            </a:r>
            <a:r>
              <a:rPr lang="en-US" altLang="zh-CN" sz="2800" dirty="0" smtClean="0"/>
              <a:t> (</a:t>
            </a:r>
            <a:r>
              <a:rPr lang="en-US" altLang="zh-CN" sz="2800" i="1" dirty="0" smtClean="0"/>
              <a:t>D</a:t>
            </a:r>
            <a:r>
              <a:rPr lang="en-US" altLang="zh-CN" sz="2800" dirty="0" smtClean="0"/>
              <a:t>).</a:t>
            </a:r>
          </a:p>
          <a:p>
            <a:pPr>
              <a:lnSpc>
                <a:spcPct val="150000"/>
              </a:lnSpc>
            </a:pPr>
            <a:r>
              <a:rPr lang="en-US" altLang="zh-CN" sz="2800" dirty="0" smtClean="0"/>
              <a:t>Our goal is finding an optimal set of parameters </a:t>
            </a:r>
            <a:r>
              <a:rPr lang="en-US" altLang="zh-CN" sz="2800" i="1" dirty="0" smtClean="0"/>
              <a:t>w</a:t>
            </a:r>
            <a:r>
              <a:rPr lang="en-US" altLang="zh-CN" sz="2800" dirty="0" smtClean="0"/>
              <a:t> (or a group of coefficients) to obtain a maximum </a:t>
            </a:r>
            <a:r>
              <a:rPr lang="en-US" altLang="zh-CN" sz="2800" i="1" dirty="0" smtClean="0"/>
              <a:t>P</a:t>
            </a:r>
            <a:r>
              <a:rPr lang="en-US" altLang="zh-CN" sz="2800" dirty="0" smtClean="0"/>
              <a:t> (</a:t>
            </a:r>
            <a:r>
              <a:rPr lang="en-US" altLang="zh-CN" sz="2800" i="1" dirty="0" smtClean="0"/>
              <a:t>D</a:t>
            </a:r>
            <a:r>
              <a:rPr lang="en-US" altLang="zh-CN" sz="2800" dirty="0" smtClean="0"/>
              <a:t>), i.e.  maximizing </a:t>
            </a:r>
            <a:r>
              <a:rPr lang="en-US" altLang="zh-CN" sz="2800" i="1" dirty="0" smtClean="0"/>
              <a:t>P</a:t>
            </a:r>
            <a:r>
              <a:rPr lang="en-US" altLang="zh-CN" sz="2800" dirty="0" smtClean="0"/>
              <a:t> (</a:t>
            </a:r>
            <a:r>
              <a:rPr lang="en-US" altLang="zh-CN" sz="2800" i="1" dirty="0" smtClean="0"/>
              <a:t>D</a:t>
            </a:r>
            <a:r>
              <a:rPr lang="en-US" altLang="zh-CN" sz="2800" dirty="0" smtClean="0"/>
              <a:t>|</a:t>
            </a:r>
            <a:r>
              <a:rPr lang="en-US" altLang="zh-CN" sz="2800" i="1" dirty="0" smtClean="0"/>
              <a:t>w</a:t>
            </a:r>
            <a:r>
              <a:rPr lang="en-US" altLang="zh-CN" sz="2800" dirty="0" smtClean="0"/>
              <a:t>)</a:t>
            </a:r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703282"/>
          </a:xfrm>
        </p:spPr>
        <p:txBody>
          <a:bodyPr>
            <a:normAutofit fontScale="90000"/>
          </a:bodyPr>
          <a:lstStyle/>
          <a:p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_GB2312" pitchFamily="49" charset="-122"/>
                <a:ea typeface="仿宋_GB2312" pitchFamily="49" charset="-122"/>
              </a:rPr>
              <a:t>参数估计问题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57232"/>
            <a:ext cx="8229600" cy="5572164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 smtClean="0"/>
              <a:t>The distribution of </a:t>
            </a:r>
            <a:r>
              <a:rPr lang="en-US" altLang="zh-CN" sz="2000" b="1" i="1" dirty="0" smtClean="0"/>
              <a:t>t</a:t>
            </a:r>
            <a:r>
              <a:rPr lang="en-US" altLang="zh-CN" sz="2000" b="1" dirty="0" smtClean="0"/>
              <a:t>  ~  </a:t>
            </a:r>
            <a:r>
              <a:rPr lang="en-US" altLang="zh-CN" sz="2000" b="1" i="1" dirty="0" smtClean="0"/>
              <a:t>N</a:t>
            </a:r>
            <a:r>
              <a:rPr lang="en-US" altLang="zh-CN" sz="2000" b="1" dirty="0" smtClean="0"/>
              <a:t>( </a:t>
            </a:r>
            <a:r>
              <a:rPr lang="en-US" altLang="zh-CN" sz="2000" b="1" i="1" dirty="0" smtClean="0"/>
              <a:t>y</a:t>
            </a:r>
            <a:r>
              <a:rPr lang="en-US" altLang="zh-CN" sz="2000" b="1" dirty="0" smtClean="0"/>
              <a:t>(</a:t>
            </a:r>
            <a:r>
              <a:rPr lang="en-US" altLang="zh-CN" sz="2000" b="1" i="1" dirty="0" err="1" smtClean="0"/>
              <a:t>x</a:t>
            </a:r>
            <a:r>
              <a:rPr lang="en-US" altLang="zh-CN" sz="2000" b="1" dirty="0" err="1" smtClean="0"/>
              <a:t>,</a:t>
            </a:r>
            <a:r>
              <a:rPr lang="en-US" altLang="zh-CN" sz="2000" b="1" i="1" dirty="0" err="1" smtClean="0"/>
              <a:t>w</a:t>
            </a:r>
            <a:r>
              <a:rPr lang="en-US" altLang="zh-CN" sz="2000" b="1" dirty="0" smtClean="0"/>
              <a:t>), </a:t>
            </a:r>
            <a:r>
              <a:rPr lang="en-US" altLang="zh-CN" sz="2000" b="1" i="1" dirty="0" err="1" smtClean="0"/>
              <a:t>var</a:t>
            </a:r>
            <a:r>
              <a:rPr lang="en-US" altLang="zh-CN" sz="2000" b="1" dirty="0" smtClean="0"/>
              <a:t> )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 smtClean="0"/>
              <a:t>Assuming the data were drawn independently, then</a:t>
            </a:r>
          </a:p>
          <a:p>
            <a:pPr>
              <a:lnSpc>
                <a:spcPct val="150000"/>
              </a:lnSpc>
            </a:pPr>
            <a:r>
              <a:rPr lang="en-US" altLang="zh-CN" sz="2000" b="1" i="1" dirty="0" smtClean="0"/>
              <a:t>P</a:t>
            </a:r>
            <a:r>
              <a:rPr lang="en-US" altLang="zh-CN" sz="2000" b="1" dirty="0" smtClean="0"/>
              <a:t> (</a:t>
            </a:r>
            <a:r>
              <a:rPr lang="en-US" altLang="zh-CN" sz="2000" b="1" i="1" dirty="0" smtClean="0"/>
              <a:t>D</a:t>
            </a:r>
            <a:r>
              <a:rPr lang="en-US" altLang="zh-CN" sz="2000" b="1" dirty="0" smtClean="0"/>
              <a:t>|</a:t>
            </a:r>
            <a:r>
              <a:rPr lang="en-US" altLang="zh-CN" sz="2000" b="1" i="1" dirty="0" smtClean="0"/>
              <a:t>w</a:t>
            </a:r>
            <a:r>
              <a:rPr lang="en-US" altLang="zh-CN" sz="2000" b="1" dirty="0" smtClean="0"/>
              <a:t>) =          </a:t>
            </a:r>
            <a:r>
              <a:rPr lang="en-US" altLang="zh-CN" sz="2000" b="1" i="1" dirty="0" smtClean="0"/>
              <a:t>N</a:t>
            </a:r>
            <a:r>
              <a:rPr lang="en-US" altLang="zh-CN" sz="2000" b="1" dirty="0" smtClean="0"/>
              <a:t>( </a:t>
            </a:r>
            <a:r>
              <a:rPr lang="en-US" altLang="zh-CN" sz="2000" b="1" i="1" dirty="0" smtClean="0"/>
              <a:t>y</a:t>
            </a:r>
            <a:r>
              <a:rPr lang="en-US" altLang="zh-CN" sz="2000" b="1" dirty="0" smtClean="0"/>
              <a:t>(</a:t>
            </a:r>
            <a:r>
              <a:rPr lang="en-US" altLang="zh-CN" sz="2000" b="1" i="1" dirty="0" err="1" smtClean="0"/>
              <a:t>x</a:t>
            </a:r>
            <a:r>
              <a:rPr lang="en-US" altLang="zh-CN" sz="2000" b="1" dirty="0" err="1" smtClean="0"/>
              <a:t>,</a:t>
            </a:r>
            <a:r>
              <a:rPr lang="en-US" altLang="zh-CN" sz="2000" b="1" i="1" dirty="0" err="1" smtClean="0"/>
              <a:t>w</a:t>
            </a:r>
            <a:r>
              <a:rPr lang="en-US" altLang="zh-CN" sz="2000" b="1" dirty="0" smtClean="0"/>
              <a:t>), </a:t>
            </a:r>
            <a:r>
              <a:rPr lang="en-US" altLang="zh-CN" sz="2000" b="1" i="1" dirty="0" err="1" smtClean="0"/>
              <a:t>var</a:t>
            </a:r>
            <a:r>
              <a:rPr lang="en-US" altLang="zh-CN" sz="2000" b="1" dirty="0" smtClean="0"/>
              <a:t> )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 err="1" smtClean="0"/>
              <a:t>ln</a:t>
            </a:r>
            <a:r>
              <a:rPr lang="en-US" altLang="zh-CN" sz="2000" b="1" i="1" dirty="0" smtClean="0"/>
              <a:t> P</a:t>
            </a:r>
            <a:r>
              <a:rPr lang="en-US" altLang="zh-CN" sz="2000" b="1" dirty="0" smtClean="0"/>
              <a:t> (</a:t>
            </a:r>
            <a:r>
              <a:rPr lang="en-US" altLang="zh-CN" sz="2000" b="1" i="1" dirty="0" smtClean="0"/>
              <a:t>D</a:t>
            </a:r>
            <a:r>
              <a:rPr lang="en-US" altLang="zh-CN" sz="2000" b="1" dirty="0" smtClean="0"/>
              <a:t>|</a:t>
            </a:r>
            <a:r>
              <a:rPr lang="en-US" altLang="zh-CN" sz="2000" b="1" i="1" dirty="0" smtClean="0"/>
              <a:t>w</a:t>
            </a:r>
            <a:r>
              <a:rPr lang="en-US" altLang="zh-CN" sz="2000" b="1" dirty="0" smtClean="0"/>
              <a:t>)  = –                                          + </a:t>
            </a:r>
            <a:r>
              <a:rPr lang="en-US" altLang="zh-CN" sz="2000" b="1" i="1" dirty="0" smtClean="0"/>
              <a:t>C </a:t>
            </a:r>
            <a:r>
              <a:rPr lang="en-US" altLang="zh-CN" sz="1400" dirty="0" smtClean="0"/>
              <a:t>(doesn’t depend on </a:t>
            </a:r>
            <a:r>
              <a:rPr lang="en-US" altLang="zh-CN" sz="1400" i="1" dirty="0" smtClean="0"/>
              <a:t>w</a:t>
            </a:r>
            <a:r>
              <a:rPr lang="en-US" altLang="zh-CN" sz="1400" dirty="0" smtClean="0"/>
              <a:t>)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endParaRPr lang="en-US" altLang="zh-CN" sz="2000" b="1" dirty="0" smtClean="0">
              <a:ea typeface="仿宋_GB2312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 smtClean="0"/>
              <a:t>Maximizing P is equal to minimizing –</a:t>
            </a:r>
            <a:r>
              <a:rPr lang="en-US" altLang="zh-CN" sz="2000" b="1" dirty="0" err="1" smtClean="0"/>
              <a:t>lnP</a:t>
            </a:r>
            <a:r>
              <a:rPr lang="en-US" altLang="zh-CN" sz="2000" b="1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 smtClean="0"/>
              <a:t>Minimizing – </a:t>
            </a:r>
            <a:r>
              <a:rPr lang="en-US" altLang="zh-CN" sz="2000" b="1" dirty="0" err="1" smtClean="0"/>
              <a:t>ln</a:t>
            </a:r>
            <a:r>
              <a:rPr lang="en-US" altLang="zh-CN" sz="2000" b="1" dirty="0" smtClean="0"/>
              <a:t> </a:t>
            </a:r>
            <a:r>
              <a:rPr lang="en-US" altLang="zh-CN" sz="2000" b="1" i="1" dirty="0" smtClean="0"/>
              <a:t>P</a:t>
            </a:r>
            <a:r>
              <a:rPr lang="en-US" altLang="zh-CN" sz="2000" b="1" dirty="0" smtClean="0"/>
              <a:t> with respect to </a:t>
            </a:r>
            <a:r>
              <a:rPr lang="en-US" altLang="zh-CN" sz="2000" b="1" i="1" dirty="0" smtClean="0"/>
              <a:t>w </a:t>
            </a:r>
            <a:r>
              <a:rPr lang="en-US" altLang="zh-CN" sz="2000" b="1" dirty="0" smtClean="0"/>
              <a:t>is minimizing                                               i.e. Least Square.</a:t>
            </a:r>
          </a:p>
          <a:p>
            <a:pPr>
              <a:lnSpc>
                <a:spcPct val="150000"/>
              </a:lnSpc>
            </a:pPr>
            <a:r>
              <a:rPr lang="en-US" altLang="zh-CN" sz="2000" b="1" i="1" dirty="0" smtClean="0"/>
              <a:t>P</a:t>
            </a:r>
            <a:r>
              <a:rPr lang="en-US" altLang="zh-CN" sz="2000" b="1" dirty="0" smtClean="0"/>
              <a:t> (</a:t>
            </a:r>
            <a:r>
              <a:rPr lang="en-US" altLang="zh-CN" sz="2000" b="1" i="1" dirty="0" smtClean="0"/>
              <a:t>D</a:t>
            </a:r>
            <a:r>
              <a:rPr lang="en-US" altLang="zh-CN" sz="2000" b="1" dirty="0" smtClean="0"/>
              <a:t>|</a:t>
            </a:r>
            <a:r>
              <a:rPr lang="en-US" altLang="zh-CN" sz="2000" b="1" i="1" dirty="0" smtClean="0"/>
              <a:t>w</a:t>
            </a:r>
            <a:r>
              <a:rPr lang="en-US" altLang="zh-CN" sz="2000" b="1" dirty="0" smtClean="0"/>
              <a:t>) is called log Likelihood function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 smtClean="0"/>
              <a:t>Maximum Likelihood method is equal to Least Square when the noise is additive and obeying Gaussian distribution.</a:t>
            </a:r>
            <a:endParaRPr lang="en-US" altLang="zh-CN" sz="2000" dirty="0" smtClean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00232" y="1857364"/>
            <a:ext cx="360000" cy="698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55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28860" y="2357430"/>
            <a:ext cx="2232000" cy="8305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72198" y="3939699"/>
            <a:ext cx="2525225" cy="775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en-US" altLang="zh-CN" b="1" dirty="0" smtClean="0"/>
              <a:t>Could we go further?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 the problem of parameter estimation, we have seen how the probability controls the loss function in the maximum likelihood way.</a:t>
            </a:r>
          </a:p>
          <a:p>
            <a:pPr>
              <a:lnSpc>
                <a:spcPct val="150000"/>
              </a:lnSpc>
            </a:pP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How the probability controls the complexity of the model, i.e. the order of x and the amplitude of the coefficients?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928686"/>
          </a:xfrm>
        </p:spPr>
        <p:txBody>
          <a:bodyPr>
            <a:normAutofit/>
          </a:bodyPr>
          <a:lstStyle/>
          <a:p>
            <a:r>
              <a:rPr lang="en-US" altLang="zh-CN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Two key rules of Probability</a:t>
            </a:r>
            <a:endParaRPr lang="zh-CN" alt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85918" y="874775"/>
            <a:ext cx="7072362" cy="27796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297082"/>
            <a:ext cx="4603092" cy="1357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矩形 5"/>
          <p:cNvSpPr/>
          <p:nvPr/>
        </p:nvSpPr>
        <p:spPr>
          <a:xfrm>
            <a:off x="428596" y="3931042"/>
            <a:ext cx="800105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buNone/>
            </a:pPr>
            <a:r>
              <a:rPr lang="en-US" altLang="zh-CN" sz="2000" b="1" dirty="0" smtClean="0">
                <a:ea typeface="仿宋_GB2312" pitchFamily="49" charset="-122"/>
              </a:rPr>
              <a:t>Example of product rule</a:t>
            </a:r>
            <a:r>
              <a:rPr lang="zh-CN" altLang="en-US" sz="2000" b="1" dirty="0" smtClean="0">
                <a:ea typeface="仿宋_GB2312" pitchFamily="49" charset="-122"/>
              </a:rPr>
              <a:t>：</a:t>
            </a:r>
            <a:endParaRPr lang="en-US" altLang="zh-CN" sz="2000" b="1" dirty="0" smtClean="0">
              <a:ea typeface="仿宋_GB2312" pitchFamily="49" charset="-122"/>
            </a:endParaRPr>
          </a:p>
          <a:p>
            <a:pPr>
              <a:lnSpc>
                <a:spcPct val="120000"/>
              </a:lnSpc>
              <a:buFont typeface="Wingdings" pitchFamily="2" charset="2"/>
              <a:buChar char="n"/>
            </a:pPr>
            <a:r>
              <a:rPr lang="en-US" altLang="zh-CN" sz="2000" b="1" dirty="0" smtClean="0">
                <a:ea typeface="仿宋_GB2312" pitchFamily="49" charset="-122"/>
              </a:rPr>
              <a:t>The probability of selecting an orange ball from the red box is equal to</a:t>
            </a:r>
            <a:r>
              <a:rPr lang="zh-CN" altLang="en-US" sz="2000" b="1" dirty="0" smtClean="0"/>
              <a:t> </a:t>
            </a:r>
            <a:r>
              <a:rPr lang="en-US" altLang="zh-CN" sz="2000" b="1" dirty="0" smtClean="0"/>
              <a:t>the product of </a:t>
            </a:r>
          </a:p>
          <a:p>
            <a:pPr>
              <a:lnSpc>
                <a:spcPct val="120000"/>
              </a:lnSpc>
              <a:buFont typeface="Wingdings" pitchFamily="2" charset="2"/>
              <a:buChar char="n"/>
            </a:pPr>
            <a:r>
              <a:rPr lang="en-US" altLang="zh-CN" sz="2000" b="1" dirty="0" smtClean="0"/>
              <a:t>The probability of selecting a orange ball when the selection of box is limited to the red one multiplied by </a:t>
            </a:r>
          </a:p>
          <a:p>
            <a:pPr>
              <a:lnSpc>
                <a:spcPct val="120000"/>
              </a:lnSpc>
              <a:buFont typeface="Wingdings" pitchFamily="2" charset="2"/>
              <a:buChar char="n"/>
            </a:pPr>
            <a:r>
              <a:rPr lang="en-US" altLang="zh-CN" sz="2000" b="1" dirty="0" smtClean="0"/>
              <a:t>The probability of selecting the red box</a:t>
            </a:r>
          </a:p>
          <a:p>
            <a:pPr>
              <a:lnSpc>
                <a:spcPct val="120000"/>
              </a:lnSpc>
              <a:buNone/>
            </a:pPr>
            <a:endParaRPr lang="en-US" altLang="zh-CN" sz="2000" b="1" dirty="0" smtClean="0">
              <a:ea typeface="仿宋_GB2312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2010" y="3643314"/>
            <a:ext cx="4471990" cy="928694"/>
          </a:xfrm>
        </p:spPr>
        <p:txBody>
          <a:bodyPr>
            <a:normAutofit/>
          </a:bodyPr>
          <a:lstStyle/>
          <a:p>
            <a:r>
              <a:rPr lang="en-US" altLang="zh-CN" sz="2000" b="1" dirty="0" smtClean="0">
                <a:ea typeface="仿宋_GB2312" pitchFamily="49" charset="-122"/>
              </a:rPr>
              <a:t>X</a:t>
            </a:r>
            <a:r>
              <a:rPr lang="zh-CN" altLang="en-US" sz="2000" b="1" dirty="0" smtClean="0">
                <a:ea typeface="仿宋_GB2312" pitchFamily="49" charset="-122"/>
              </a:rPr>
              <a:t>（盒子颜色）：红色、蓝色</a:t>
            </a:r>
            <a:endParaRPr lang="en-US" altLang="zh-CN" sz="2000" b="1" dirty="0" smtClean="0">
              <a:ea typeface="仿宋_GB2312" pitchFamily="49" charset="-122"/>
            </a:endParaRPr>
          </a:p>
          <a:p>
            <a:r>
              <a:rPr lang="en-US" altLang="zh-CN" sz="2000" b="1" dirty="0" smtClean="0">
                <a:ea typeface="仿宋_GB2312" pitchFamily="49" charset="-122"/>
              </a:rPr>
              <a:t>Y</a:t>
            </a:r>
            <a:r>
              <a:rPr lang="zh-CN" altLang="en-US" sz="2000" b="1" dirty="0" smtClean="0">
                <a:ea typeface="仿宋_GB2312" pitchFamily="49" charset="-122"/>
              </a:rPr>
              <a:t>（球的颜色）：绿色、橙色</a:t>
            </a:r>
            <a:endParaRPr lang="en-US" altLang="zh-CN" sz="2000" b="1" dirty="0" smtClean="0">
              <a:ea typeface="仿宋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928686"/>
          </a:xfrm>
        </p:spPr>
        <p:txBody>
          <a:bodyPr/>
          <a:lstStyle/>
          <a:p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Bayesian probabilities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28794" y="1214422"/>
            <a:ext cx="4603092" cy="1357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矩形 5"/>
          <p:cNvSpPr/>
          <p:nvPr/>
        </p:nvSpPr>
        <p:spPr>
          <a:xfrm>
            <a:off x="357158" y="2786058"/>
            <a:ext cx="800105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altLang="zh-CN" sz="2000" b="1" dirty="0" smtClean="0">
                <a:ea typeface="仿宋_GB2312" pitchFamily="49" charset="-122"/>
              </a:rPr>
              <a:t>P(X,Y)=P(Y,X)</a:t>
            </a:r>
          </a:p>
          <a:p>
            <a:pPr>
              <a:lnSpc>
                <a:spcPct val="150000"/>
              </a:lnSpc>
              <a:buNone/>
            </a:pPr>
            <a:r>
              <a:rPr lang="en-US" altLang="zh-CN" sz="2000" b="1" dirty="0" smtClean="0">
                <a:ea typeface="仿宋_GB2312" pitchFamily="49" charset="-122"/>
              </a:rPr>
              <a:t>P(Y|X)P(X)=P(X|Y)P(Y)</a:t>
            </a:r>
          </a:p>
          <a:p>
            <a:pPr>
              <a:lnSpc>
                <a:spcPct val="150000"/>
              </a:lnSpc>
              <a:buNone/>
            </a:pPr>
            <a:r>
              <a:rPr lang="en-US" altLang="zh-CN" sz="2000" b="1" dirty="0" smtClean="0">
                <a:ea typeface="仿宋_GB2312" pitchFamily="49" charset="-122"/>
              </a:rPr>
              <a:t>Bayesian probabilities</a:t>
            </a:r>
          </a:p>
          <a:p>
            <a:pPr>
              <a:lnSpc>
                <a:spcPct val="150000"/>
              </a:lnSpc>
              <a:buNone/>
            </a:pPr>
            <a:endParaRPr lang="en-US" altLang="zh-CN" sz="2000" b="1" dirty="0" smtClean="0">
              <a:ea typeface="仿宋_GB2312" pitchFamily="49" charset="-122"/>
            </a:endParaRP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5984" y="4500570"/>
            <a:ext cx="4522025" cy="1285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en-US" altLang="zh-CN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Introducing a prior distribution over </a:t>
            </a:r>
            <a:r>
              <a:rPr lang="en-US" altLang="zh-CN" sz="60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00634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3000" dirty="0" smtClean="0"/>
              <a:t>In the parameter estimation, </a:t>
            </a:r>
            <a:r>
              <a:rPr lang="en-US" altLang="zh-CN" sz="3000" b="1" i="1" dirty="0" smtClean="0"/>
              <a:t>w</a:t>
            </a:r>
            <a:r>
              <a:rPr lang="en-US" altLang="zh-CN" sz="3000" dirty="0" smtClean="0"/>
              <a:t> was treated as an determined parameter, which means the probability of selecting any value to </a:t>
            </a:r>
            <a:r>
              <a:rPr lang="en-US" altLang="zh-CN" sz="3000" b="1" i="1" dirty="0" smtClean="0"/>
              <a:t>w </a:t>
            </a:r>
            <a:r>
              <a:rPr lang="en-US" altLang="zh-CN" sz="3000" dirty="0" smtClean="0"/>
              <a:t>is equal. i.e. there is no uncertainty in </a:t>
            </a:r>
            <a:r>
              <a:rPr lang="en-US" altLang="zh-CN" sz="3000" b="1" i="1" dirty="0" smtClean="0"/>
              <a:t>w</a:t>
            </a:r>
            <a:r>
              <a:rPr lang="en-US" altLang="zh-CN" sz="3000" dirty="0" smtClean="0"/>
              <a:t>.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3000" dirty="0" smtClean="0"/>
              <a:t>Think about the story of hunting.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3000" dirty="0" smtClean="0"/>
              <a:t>Considering the uncertainty of w, we need to maximizing </a:t>
            </a:r>
            <a:r>
              <a:rPr lang="en-US" altLang="zh-CN" sz="3000" i="1" dirty="0" smtClean="0"/>
              <a:t>P</a:t>
            </a:r>
            <a:r>
              <a:rPr lang="en-US" altLang="zh-CN" sz="3000" dirty="0" smtClean="0"/>
              <a:t>(</a:t>
            </a:r>
            <a:r>
              <a:rPr lang="en-US" altLang="zh-CN" sz="3000" i="1" dirty="0" smtClean="0"/>
              <a:t>D</a:t>
            </a:r>
            <a:r>
              <a:rPr lang="en-US" altLang="zh-CN" sz="3000" dirty="0" smtClean="0"/>
              <a:t>, </a:t>
            </a:r>
            <a:r>
              <a:rPr lang="en-US" altLang="zh-CN" sz="3000" i="1" dirty="0" smtClean="0"/>
              <a:t>w</a:t>
            </a:r>
            <a:r>
              <a:rPr lang="en-US" altLang="zh-CN" sz="3000" dirty="0" smtClean="0"/>
              <a:t>) =</a:t>
            </a:r>
            <a:r>
              <a:rPr lang="en-US" altLang="zh-CN" sz="3000" i="1" dirty="0" smtClean="0"/>
              <a:t>P</a:t>
            </a:r>
            <a:r>
              <a:rPr lang="en-US" altLang="zh-CN" sz="3000" dirty="0" smtClean="0"/>
              <a:t>(</a:t>
            </a:r>
            <a:r>
              <a:rPr lang="en-US" altLang="zh-CN" sz="3000" i="1" dirty="0" smtClean="0"/>
              <a:t>D</a:t>
            </a:r>
            <a:r>
              <a:rPr lang="en-US" altLang="zh-CN" sz="3000" dirty="0" smtClean="0"/>
              <a:t>|</a:t>
            </a:r>
            <a:r>
              <a:rPr lang="en-US" altLang="zh-CN" sz="3000" i="1" dirty="0" smtClean="0"/>
              <a:t>w</a:t>
            </a:r>
            <a:r>
              <a:rPr lang="en-US" altLang="zh-CN" sz="3000" dirty="0" smtClean="0"/>
              <a:t>)</a:t>
            </a:r>
            <a:r>
              <a:rPr lang="en-US" altLang="zh-CN" sz="3000" i="1" dirty="0" smtClean="0"/>
              <a:t>P</a:t>
            </a:r>
            <a:r>
              <a:rPr lang="en-US" altLang="zh-CN" sz="3000" dirty="0" smtClean="0"/>
              <a:t>(</a:t>
            </a:r>
            <a:r>
              <a:rPr lang="en-US" altLang="zh-CN" sz="3000" i="1" dirty="0" smtClean="0"/>
              <a:t>w</a:t>
            </a:r>
            <a:r>
              <a:rPr lang="en-US" altLang="zh-CN" sz="3000" dirty="0" smtClean="0"/>
              <a:t>).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3000" i="1" dirty="0" smtClean="0"/>
              <a:t>P</a:t>
            </a:r>
            <a:r>
              <a:rPr lang="en-US" altLang="zh-CN" sz="3000" dirty="0" smtClean="0"/>
              <a:t>(</a:t>
            </a:r>
            <a:r>
              <a:rPr lang="en-US" altLang="zh-CN" sz="3000" i="1" dirty="0" smtClean="0"/>
              <a:t>D</a:t>
            </a:r>
            <a:r>
              <a:rPr lang="en-US" altLang="zh-CN" sz="3000" dirty="0" smtClean="0"/>
              <a:t>|</a:t>
            </a:r>
            <a:r>
              <a:rPr lang="en-US" altLang="zh-CN" sz="3000" i="1" dirty="0" smtClean="0"/>
              <a:t>w</a:t>
            </a:r>
            <a:r>
              <a:rPr lang="en-US" altLang="zh-CN" sz="3000" dirty="0" smtClean="0"/>
              <a:t>)</a:t>
            </a:r>
            <a:r>
              <a:rPr lang="en-US" altLang="zh-CN" sz="3000" i="1" dirty="0" smtClean="0"/>
              <a:t> </a:t>
            </a:r>
            <a:r>
              <a:rPr lang="en-US" altLang="zh-CN" sz="3000" dirty="0" smtClean="0"/>
              <a:t>is actually the likelihood function.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3000" i="1" dirty="0" smtClean="0"/>
              <a:t>P</a:t>
            </a:r>
            <a:r>
              <a:rPr lang="en-US" altLang="zh-CN" sz="3000" dirty="0" smtClean="0"/>
              <a:t>(</a:t>
            </a:r>
            <a:r>
              <a:rPr lang="en-US" altLang="zh-CN" sz="3000" i="1" dirty="0" smtClean="0"/>
              <a:t>w</a:t>
            </a:r>
            <a:r>
              <a:rPr lang="en-US" altLang="zh-CN" sz="3000" dirty="0" smtClean="0"/>
              <a:t>) is the prior of </a:t>
            </a:r>
            <a:r>
              <a:rPr lang="en-US" altLang="zh-CN" sz="3000" i="1" dirty="0" smtClean="0"/>
              <a:t>w, which is need to be introduced.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A story of hunting for understanding prior and posterior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85926"/>
            <a:ext cx="8229600" cy="4340237"/>
          </a:xfrm>
        </p:spPr>
        <p:txBody>
          <a:bodyPr/>
          <a:lstStyle/>
          <a:p>
            <a:pPr>
              <a:buNone/>
            </a:pPr>
            <a:r>
              <a:rPr lang="en-US" altLang="zh-CN" dirty="0" smtClean="0"/>
              <a:t>To get the optimal posterior distribution, we can </a:t>
            </a:r>
          </a:p>
          <a:p>
            <a:pPr>
              <a:buFont typeface="Wingdings" pitchFamily="2" charset="2"/>
              <a:buChar char="n"/>
            </a:pPr>
            <a:r>
              <a:rPr lang="en-US" altLang="zh-CN" i="1" dirty="0" smtClean="0"/>
              <a:t>Improve the estimation of likelihood function using the prior distribution, or</a:t>
            </a:r>
          </a:p>
          <a:p>
            <a:pPr>
              <a:buFont typeface="Wingdings" pitchFamily="2" charset="2"/>
              <a:buChar char="n"/>
            </a:pPr>
            <a:r>
              <a:rPr lang="en-US" altLang="zh-CN" i="1" dirty="0" smtClean="0"/>
              <a:t>Improve the estimation of prior distribution using the likelihood function.</a:t>
            </a:r>
          </a:p>
          <a:p>
            <a:pPr>
              <a:buFont typeface="Wingdings" pitchFamily="2" charset="2"/>
              <a:buChar char="n"/>
            </a:pPr>
            <a:endParaRPr lang="en-US" altLang="zh-CN" dirty="0" smtClean="0"/>
          </a:p>
          <a:p>
            <a:pPr>
              <a:buFont typeface="Wingdings" pitchFamily="2" charset="2"/>
              <a:buChar char="n"/>
            </a:pPr>
            <a:r>
              <a:rPr lang="en-US" altLang="zh-CN" dirty="0" smtClean="0"/>
              <a:t>Both of the above ways are reasonable.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en-US" altLang="zh-CN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Introducing a prior distribution over </a:t>
            </a:r>
            <a:r>
              <a:rPr lang="en-US" altLang="zh-CN" sz="60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43510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/>
              <a:t>We assume the distribution of </a:t>
            </a:r>
            <a:r>
              <a:rPr lang="en-US" altLang="zh-CN" sz="2000" i="1" dirty="0" smtClean="0"/>
              <a:t>w</a:t>
            </a:r>
            <a:r>
              <a:rPr lang="en-US" altLang="zh-CN" sz="2000" dirty="0" smtClean="0"/>
              <a:t> is Gaussian.</a:t>
            </a:r>
          </a:p>
          <a:p>
            <a:pPr>
              <a:lnSpc>
                <a:spcPct val="150000"/>
              </a:lnSpc>
              <a:buNone/>
            </a:pP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en-US" altLang="zh-CN" sz="2000" b="1" dirty="0" err="1" smtClean="0"/>
              <a:t>ln</a:t>
            </a:r>
            <a:r>
              <a:rPr lang="en-US" altLang="zh-CN" sz="2000" b="1" i="1" dirty="0" smtClean="0"/>
              <a:t> P</a:t>
            </a:r>
            <a:r>
              <a:rPr lang="en-US" altLang="zh-CN" sz="2000" b="1" dirty="0" smtClean="0"/>
              <a:t> (</a:t>
            </a:r>
            <a:r>
              <a:rPr lang="en-US" altLang="zh-CN" sz="2000" b="1" i="1" dirty="0" smtClean="0"/>
              <a:t>D</a:t>
            </a:r>
            <a:r>
              <a:rPr lang="en-US" altLang="zh-CN" sz="2000" b="1" dirty="0" smtClean="0"/>
              <a:t>|</a:t>
            </a:r>
            <a:r>
              <a:rPr lang="en-US" altLang="zh-CN" sz="2000" b="1" i="1" dirty="0" smtClean="0"/>
              <a:t>w</a:t>
            </a:r>
            <a:r>
              <a:rPr lang="en-US" altLang="zh-CN" sz="2000" b="1" dirty="0" smtClean="0"/>
              <a:t>)  = –                                              + </a:t>
            </a:r>
            <a:r>
              <a:rPr lang="en-US" altLang="zh-CN" sz="2000" b="1" i="1" dirty="0" smtClean="0"/>
              <a:t>C1</a:t>
            </a:r>
            <a:r>
              <a:rPr lang="en-US" altLang="zh-CN" sz="2000" dirty="0" smtClean="0"/>
              <a:t>(doesn’t depend on </a:t>
            </a:r>
            <a:r>
              <a:rPr lang="en-US" altLang="zh-CN" sz="2000" i="1" dirty="0" smtClean="0"/>
              <a:t>w</a:t>
            </a:r>
            <a:r>
              <a:rPr lang="en-US" altLang="zh-CN" sz="2000" dirty="0" smtClean="0"/>
              <a:t>)</a:t>
            </a:r>
          </a:p>
          <a:p>
            <a:pPr>
              <a:lnSpc>
                <a:spcPct val="150000"/>
              </a:lnSpc>
            </a:pPr>
            <a:endParaRPr lang="en-US" altLang="zh-CN" sz="2000" b="1" i="1" dirty="0" smtClean="0"/>
          </a:p>
          <a:p>
            <a:pPr>
              <a:lnSpc>
                <a:spcPct val="150000"/>
              </a:lnSpc>
            </a:pPr>
            <a:r>
              <a:rPr lang="en-US" altLang="zh-CN" sz="2000" b="1" i="1" dirty="0" err="1" smtClean="0"/>
              <a:t>ln</a:t>
            </a:r>
            <a:r>
              <a:rPr lang="en-US" altLang="zh-CN" sz="2000" b="1" i="1" dirty="0" smtClean="0"/>
              <a:t> P</a:t>
            </a:r>
            <a:r>
              <a:rPr lang="en-US" altLang="zh-CN" sz="2000" b="1" dirty="0" smtClean="0"/>
              <a:t>(</a:t>
            </a:r>
            <a:r>
              <a:rPr lang="en-US" altLang="zh-CN" sz="2000" b="1" i="1" dirty="0" smtClean="0"/>
              <a:t>w</a:t>
            </a:r>
            <a:r>
              <a:rPr lang="en-US" altLang="zh-CN" sz="2000" b="1" dirty="0" smtClean="0"/>
              <a:t>)      = –                      + </a:t>
            </a:r>
            <a:r>
              <a:rPr lang="en-US" altLang="zh-CN" sz="2000" b="1" i="1" dirty="0" smtClean="0"/>
              <a:t>C2</a:t>
            </a:r>
            <a:r>
              <a:rPr lang="en-US" altLang="zh-CN" sz="2000" dirty="0" smtClean="0"/>
              <a:t>(doesn’t depend on </a:t>
            </a:r>
            <a:r>
              <a:rPr lang="en-US" altLang="zh-CN" sz="2000" i="1" dirty="0" smtClean="0"/>
              <a:t>w </a:t>
            </a:r>
            <a:r>
              <a:rPr lang="zh-CN" altLang="en-US" sz="2000" i="1" dirty="0" smtClean="0"/>
              <a:t> </a:t>
            </a:r>
            <a:r>
              <a:rPr lang="en-US" altLang="zh-CN" sz="2000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/>
              <a:t>Maximizing </a:t>
            </a:r>
            <a:r>
              <a:rPr lang="en-US" altLang="zh-CN" sz="2000" i="1" dirty="0" smtClean="0"/>
              <a:t>P</a:t>
            </a:r>
            <a:r>
              <a:rPr lang="en-US" altLang="zh-CN" sz="2000" dirty="0" smtClean="0"/>
              <a:t>(</a:t>
            </a:r>
            <a:r>
              <a:rPr lang="en-US" altLang="zh-CN" sz="2000" i="1" dirty="0" smtClean="0"/>
              <a:t>D</a:t>
            </a:r>
            <a:r>
              <a:rPr lang="en-US" altLang="zh-CN" sz="2000" dirty="0" smtClean="0"/>
              <a:t>, </a:t>
            </a:r>
            <a:r>
              <a:rPr lang="en-US" altLang="zh-CN" sz="2000" i="1" dirty="0" smtClean="0"/>
              <a:t>w</a:t>
            </a:r>
            <a:r>
              <a:rPr lang="en-US" altLang="zh-CN" sz="2000" dirty="0" smtClean="0"/>
              <a:t>) =</a:t>
            </a:r>
            <a:r>
              <a:rPr lang="en-US" altLang="zh-CN" sz="2000" i="1" dirty="0" smtClean="0"/>
              <a:t>P</a:t>
            </a:r>
            <a:r>
              <a:rPr lang="en-US" altLang="zh-CN" sz="2000" dirty="0" smtClean="0"/>
              <a:t>(</a:t>
            </a:r>
            <a:r>
              <a:rPr lang="en-US" altLang="zh-CN" sz="2000" i="1" dirty="0" smtClean="0"/>
              <a:t>D</a:t>
            </a:r>
            <a:r>
              <a:rPr lang="en-US" altLang="zh-CN" sz="2000" dirty="0" smtClean="0"/>
              <a:t>|</a:t>
            </a:r>
            <a:r>
              <a:rPr lang="en-US" altLang="zh-CN" sz="2000" i="1" dirty="0" smtClean="0"/>
              <a:t>w</a:t>
            </a:r>
            <a:r>
              <a:rPr lang="en-US" altLang="zh-CN" sz="2000" dirty="0" smtClean="0"/>
              <a:t>)</a:t>
            </a:r>
            <a:r>
              <a:rPr lang="en-US" altLang="zh-CN" sz="2000" i="1" dirty="0" smtClean="0"/>
              <a:t>P</a:t>
            </a:r>
            <a:r>
              <a:rPr lang="en-US" altLang="zh-CN" sz="2000" dirty="0" smtClean="0"/>
              <a:t>(</a:t>
            </a:r>
            <a:r>
              <a:rPr lang="en-US" altLang="zh-CN" sz="2000" i="1" dirty="0" smtClean="0"/>
              <a:t>w</a:t>
            </a:r>
            <a:r>
              <a:rPr lang="en-US" altLang="zh-CN" sz="2000" dirty="0" smtClean="0"/>
              <a:t>) is equal to minimizing .</a:t>
            </a:r>
          </a:p>
          <a:p>
            <a:pPr>
              <a:lnSpc>
                <a:spcPct val="150000"/>
              </a:lnSpc>
            </a:pPr>
            <a:endParaRPr lang="en-US" altLang="zh-CN" sz="2000" dirty="0" smtClean="0"/>
          </a:p>
          <a:p>
            <a:pPr>
              <a:lnSpc>
                <a:spcPct val="150000"/>
              </a:lnSpc>
            </a:pP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en-US" altLang="zh-CN" sz="2000" i="1" dirty="0" smtClean="0"/>
              <a:t>P</a:t>
            </a:r>
            <a:r>
              <a:rPr lang="en-US" altLang="zh-CN" sz="2000" dirty="0" smtClean="0"/>
              <a:t>(</a:t>
            </a:r>
            <a:r>
              <a:rPr lang="en-US" altLang="zh-CN" sz="2000" i="1" dirty="0" smtClean="0"/>
              <a:t>D</a:t>
            </a:r>
            <a:r>
              <a:rPr lang="en-US" altLang="zh-CN" sz="2000" dirty="0" smtClean="0"/>
              <a:t>|</a:t>
            </a:r>
            <a:r>
              <a:rPr lang="en-US" altLang="zh-CN" sz="2000" i="1" dirty="0" smtClean="0"/>
              <a:t>w</a:t>
            </a:r>
            <a:r>
              <a:rPr lang="en-US" altLang="zh-CN" sz="2000" dirty="0" smtClean="0"/>
              <a:t>)</a:t>
            </a:r>
            <a:r>
              <a:rPr lang="en-US" altLang="zh-CN" sz="2000" i="1" dirty="0" smtClean="0"/>
              <a:t>P</a:t>
            </a:r>
            <a:r>
              <a:rPr lang="en-US" altLang="zh-CN" sz="2000" dirty="0" smtClean="0"/>
              <a:t>(</a:t>
            </a:r>
            <a:r>
              <a:rPr lang="en-US" altLang="zh-CN" sz="2000" i="1" dirty="0" smtClean="0"/>
              <a:t>w</a:t>
            </a:r>
            <a:r>
              <a:rPr lang="en-US" altLang="zh-CN" sz="2000" dirty="0" smtClean="0"/>
              <a:t>)          </a:t>
            </a:r>
            <a:r>
              <a:rPr lang="en-US" altLang="zh-CN" sz="2000" i="1" dirty="0" smtClean="0"/>
              <a:t>P</a:t>
            </a:r>
            <a:r>
              <a:rPr lang="en-US" altLang="zh-CN" sz="2000" dirty="0" smtClean="0"/>
              <a:t>(</a:t>
            </a:r>
            <a:r>
              <a:rPr lang="en-US" altLang="zh-CN" sz="2000" i="1" dirty="0" err="1" smtClean="0"/>
              <a:t>w</a:t>
            </a:r>
            <a:r>
              <a:rPr lang="en-US" altLang="zh-CN" sz="2000" dirty="0" err="1" smtClean="0"/>
              <a:t>|</a:t>
            </a:r>
            <a:r>
              <a:rPr lang="en-US" altLang="zh-CN" sz="2000" i="1" dirty="0" err="1" smtClean="0"/>
              <a:t>D</a:t>
            </a:r>
            <a:r>
              <a:rPr lang="en-US" altLang="zh-CN" sz="2000" dirty="0" smtClean="0"/>
              <a:t>), Posterior distribution is proportional to the product of likelihood function and the prior distribution.</a:t>
            </a:r>
            <a:endParaRPr lang="zh-CN" altLang="en-US" sz="2000" dirty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72132" y="1428736"/>
            <a:ext cx="2928958" cy="717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71736" y="2357430"/>
            <a:ext cx="2232000" cy="8305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28860" y="3500438"/>
            <a:ext cx="928694" cy="613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214546" y="5554492"/>
            <a:ext cx="366714" cy="5177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6628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714612" y="4500570"/>
            <a:ext cx="3876829" cy="9286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en-US" altLang="zh-CN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Bayesian Curve Fitting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500306"/>
            <a:ext cx="8229600" cy="128588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i="1" dirty="0" smtClean="0"/>
              <a:t>P</a:t>
            </a:r>
            <a:r>
              <a:rPr lang="en-US" altLang="zh-CN" sz="2000" dirty="0" smtClean="0"/>
              <a:t>(</a:t>
            </a:r>
            <a:r>
              <a:rPr lang="en-US" altLang="zh-CN" sz="2000" i="1" dirty="0" smtClean="0"/>
              <a:t>D</a:t>
            </a:r>
            <a:r>
              <a:rPr lang="en-US" altLang="zh-CN" sz="2000" dirty="0" smtClean="0"/>
              <a:t>|</a:t>
            </a:r>
            <a:r>
              <a:rPr lang="en-US" altLang="zh-CN" sz="2000" i="1" dirty="0" smtClean="0"/>
              <a:t>w</a:t>
            </a:r>
            <a:r>
              <a:rPr lang="en-US" altLang="zh-CN" sz="2000" dirty="0" smtClean="0"/>
              <a:t>)</a:t>
            </a:r>
            <a:r>
              <a:rPr lang="en-US" altLang="zh-CN" sz="2000" i="1" dirty="0" smtClean="0"/>
              <a:t>P</a:t>
            </a:r>
            <a:r>
              <a:rPr lang="en-US" altLang="zh-CN" sz="2000" dirty="0" smtClean="0"/>
              <a:t>(</a:t>
            </a:r>
            <a:r>
              <a:rPr lang="en-US" altLang="zh-CN" sz="2000" i="1" dirty="0" smtClean="0"/>
              <a:t>w</a:t>
            </a:r>
            <a:r>
              <a:rPr lang="en-US" altLang="zh-CN" sz="2000" dirty="0" smtClean="0"/>
              <a:t>)          </a:t>
            </a:r>
            <a:r>
              <a:rPr lang="en-US" altLang="zh-CN" sz="2000" i="1" dirty="0" smtClean="0"/>
              <a:t>P</a:t>
            </a:r>
            <a:r>
              <a:rPr lang="en-US" altLang="zh-CN" sz="2000" dirty="0" smtClean="0"/>
              <a:t>(</a:t>
            </a:r>
            <a:r>
              <a:rPr lang="en-US" altLang="zh-CN" sz="2000" i="1" dirty="0" err="1" smtClean="0"/>
              <a:t>w</a:t>
            </a:r>
            <a:r>
              <a:rPr lang="en-US" altLang="zh-CN" sz="2000" dirty="0" err="1" smtClean="0"/>
              <a:t>|</a:t>
            </a:r>
            <a:r>
              <a:rPr lang="en-US" altLang="zh-CN" sz="2000" i="1" dirty="0" err="1" smtClean="0"/>
              <a:t>D</a:t>
            </a:r>
            <a:r>
              <a:rPr lang="en-US" altLang="zh-CN" sz="2000" dirty="0" smtClean="0"/>
              <a:t>), Posterior distribution is proportional to the product of likelihood function and the prior distribution.</a:t>
            </a:r>
            <a:endParaRPr lang="zh-CN" altLang="en-US" sz="2000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14546" y="2571744"/>
            <a:ext cx="366714" cy="5177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66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43174" y="1428736"/>
            <a:ext cx="3876829" cy="9286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86314" y="1357298"/>
            <a:ext cx="4202296" cy="3143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Example: Polynomial Curve Fitting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4257676" cy="3400436"/>
          </a:xfrm>
        </p:spPr>
        <p:txBody>
          <a:bodyPr>
            <a:normAutofit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en-US" altLang="zh-CN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aco" pitchFamily="49" charset="0"/>
              </a:rPr>
              <a:t>Given a training set comprising </a:t>
            </a:r>
            <a:r>
              <a:rPr lang="en-US" altLang="zh-CN" sz="16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aco" pitchFamily="49" charset="0"/>
              </a:rPr>
              <a:t>N</a:t>
            </a:r>
            <a:r>
              <a:rPr lang="en-US" altLang="zh-CN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aco" pitchFamily="49" charset="0"/>
              </a:rPr>
              <a:t> observations</a:t>
            </a:r>
          </a:p>
          <a:p>
            <a:pPr marL="0" indent="0">
              <a:lnSpc>
                <a:spcPct val="170000"/>
              </a:lnSpc>
              <a:buNone/>
            </a:pPr>
            <a:endParaRPr lang="en-US" altLang="zh-CN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aco" pitchFamily="49" charset="0"/>
            </a:endParaRPr>
          </a:p>
          <a:p>
            <a:pPr marL="0" indent="0">
              <a:lnSpc>
                <a:spcPct val="170000"/>
              </a:lnSpc>
              <a:buNone/>
            </a:pPr>
            <a:endParaRPr lang="en-US" altLang="zh-CN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aco" pitchFamily="49" charset="0"/>
            </a:endParaRPr>
          </a:p>
          <a:p>
            <a:pPr marL="0" indent="0">
              <a:lnSpc>
                <a:spcPct val="170000"/>
              </a:lnSpc>
              <a:buNone/>
            </a:pPr>
            <a:endParaRPr lang="en-US" altLang="zh-CN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aco" pitchFamily="49" charset="0"/>
            </a:endParaRPr>
          </a:p>
          <a:p>
            <a:pPr marL="0" indent="0">
              <a:lnSpc>
                <a:spcPct val="170000"/>
              </a:lnSpc>
              <a:buNone/>
            </a:pPr>
            <a:r>
              <a:rPr lang="en-US" altLang="zh-CN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aco" pitchFamily="49" charset="0"/>
              </a:rPr>
              <a:t>Together with corresponding observations of the values of </a:t>
            </a:r>
            <a:r>
              <a:rPr lang="en-US" altLang="zh-CN" sz="16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aco" pitchFamily="49" charset="0"/>
              </a:rPr>
              <a:t>t.</a:t>
            </a:r>
            <a:endParaRPr lang="zh-CN" altLang="en-US" sz="16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aco" pitchFamily="49" charset="0"/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1142976" y="3000372"/>
          <a:ext cx="3005137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Equation" r:id="rId4" imgW="1180800" imgH="279360" progId="Equation.DSMT4">
                  <p:embed/>
                </p:oleObj>
              </mc:Choice>
              <mc:Fallback>
                <p:oleObj name="Equation" r:id="rId4" imgW="1180800" imgH="27936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2976" y="3000372"/>
                        <a:ext cx="3005137" cy="711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9" name="Object 5"/>
          <p:cNvGraphicFramePr>
            <a:graphicFrameLocks noChangeAspect="1"/>
          </p:cNvGraphicFramePr>
          <p:nvPr/>
        </p:nvGraphicFramePr>
        <p:xfrm>
          <a:off x="1214414" y="5000636"/>
          <a:ext cx="258445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Equation" r:id="rId6" imgW="1015920" imgH="279360" progId="Equation.DSMT4">
                  <p:embed/>
                </p:oleObj>
              </mc:Choice>
              <mc:Fallback>
                <p:oleObj name="Equation" r:id="rId6" imgW="1015920" imgH="27936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4414" y="5000636"/>
                        <a:ext cx="2584450" cy="711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内容占位符 2"/>
          <p:cNvSpPr txBox="1">
            <a:spLocks/>
          </p:cNvSpPr>
          <p:nvPr/>
        </p:nvSpPr>
        <p:spPr>
          <a:xfrm>
            <a:off x="4572000" y="4429132"/>
            <a:ext cx="4357718" cy="19288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n"/>
              <a:tabLst/>
              <a:defRPr/>
            </a:pPr>
            <a:r>
              <a:rPr lang="en-US" altLang="zh-CN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仿宋_GB2312" pitchFamily="49" charset="-122"/>
              </a:rPr>
              <a:t>N</a:t>
            </a: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仿宋_GB2312" pitchFamily="49" charset="-122"/>
              </a:rPr>
              <a:t>=10</a:t>
            </a:r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仿宋_GB2312" pitchFamily="49" charset="-122"/>
              </a:rPr>
              <a:t>，</a:t>
            </a:r>
            <a:r>
              <a:rPr lang="en-US" altLang="zh-CN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仿宋_GB2312" pitchFamily="49" charset="-122"/>
              </a:rPr>
              <a:t>t</a:t>
            </a:r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仿宋_GB2312" pitchFamily="49" charset="-122"/>
              </a:rPr>
              <a:t>由</a:t>
            </a: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仿宋_GB2312" pitchFamily="49" charset="-122"/>
              </a:rPr>
              <a:t>sin(2</a:t>
            </a:r>
            <a:r>
              <a:rPr lang="en-US" altLang="zh-CN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仿宋_GB2312" pitchFamily="49" charset="-122"/>
              </a:rPr>
              <a:t>PiX</a:t>
            </a: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仿宋_GB2312" pitchFamily="49" charset="-122"/>
              </a:rPr>
              <a:t>)</a:t>
            </a:r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仿宋_GB2312" pitchFamily="49" charset="-122"/>
              </a:rPr>
              <a:t>叠加</a:t>
            </a: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仿宋_GB2312" pitchFamily="49" charset="-122"/>
              </a:rPr>
              <a:t>0</a:t>
            </a:r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仿宋_GB2312" pitchFamily="49" charset="-122"/>
              </a:rPr>
              <a:t>均值</a:t>
            </a: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仿宋_GB2312" pitchFamily="49" charset="-122"/>
              </a:rPr>
              <a:t>Gaussian</a:t>
            </a:r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仿宋_GB2312" pitchFamily="49" charset="-122"/>
              </a:rPr>
              <a:t>噪声生成，</a:t>
            </a:r>
            <a:r>
              <a:rPr lang="en-US" altLang="zh-CN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仿宋_GB2312" pitchFamily="49" charset="-122"/>
              </a:rPr>
              <a:t>X</a:t>
            </a:r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仿宋_GB2312" pitchFamily="49" charset="-122"/>
              </a:rPr>
              <a:t>在</a:t>
            </a: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仿宋_GB2312" pitchFamily="49" charset="-122"/>
              </a:rPr>
              <a:t>[0,1]</a:t>
            </a:r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仿宋_GB2312" pitchFamily="49" charset="-122"/>
              </a:rPr>
              <a:t>间均匀采样。</a:t>
            </a:r>
            <a:endParaRPr lang="en-US" altLang="zh-CN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仿宋_GB2312" pitchFamily="49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n"/>
              <a:tabLst/>
              <a:defRPr/>
            </a:pPr>
            <a:r>
              <a:rPr kumimoji="0" lang="zh-CN" altLang="en-US" b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ea typeface="仿宋_GB2312" pitchFamily="49" charset="-122"/>
              </a:rPr>
              <a:t>任务：预测新的</a:t>
            </a: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仿宋_GB2312" pitchFamily="49" charset="-122"/>
              </a:rPr>
              <a:t>X</a:t>
            </a:r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仿宋_GB2312" pitchFamily="49" charset="-122"/>
              </a:rPr>
              <a:t>对应的</a:t>
            </a: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仿宋_GB2312" pitchFamily="49" charset="-122"/>
              </a:rPr>
              <a:t>t</a:t>
            </a:r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仿宋_GB2312" pitchFamily="49" charset="-122"/>
              </a:rPr>
              <a:t>值。</a:t>
            </a:r>
            <a:endParaRPr lang="en-US" altLang="zh-CN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仿宋_GB2312" pitchFamily="49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n"/>
              <a:tabLst/>
              <a:defRPr/>
            </a:pPr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仿宋_GB2312" pitchFamily="49" charset="-122"/>
              </a:rPr>
              <a:t>本质：从</a:t>
            </a: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仿宋_GB2312" pitchFamily="49" charset="-122"/>
              </a:rPr>
              <a:t>10</a:t>
            </a:r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仿宋_GB2312" pitchFamily="49" charset="-122"/>
              </a:rPr>
              <a:t>个</a:t>
            </a:r>
            <a:r>
              <a:rPr lang="en-US" altLang="zh-CN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仿宋_GB2312" pitchFamily="49" charset="-122"/>
              </a:rPr>
              <a:t>X</a:t>
            </a:r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仿宋_GB2312" pitchFamily="49" charset="-122"/>
              </a:rPr>
              <a:t>寻找</a:t>
            </a: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仿宋_GB2312" pitchFamily="49" charset="-122"/>
              </a:rPr>
              <a:t>sin(2</a:t>
            </a:r>
            <a:r>
              <a:rPr lang="en-US" altLang="zh-CN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仿宋_GB2312" pitchFamily="49" charset="-122"/>
              </a:rPr>
              <a:t>PiX</a:t>
            </a: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仿宋_GB2312" pitchFamily="49" charset="-122"/>
              </a:rPr>
              <a:t>)</a:t>
            </a:r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仿宋_GB2312" pitchFamily="49" charset="-122"/>
              </a:rPr>
              <a:t>。</a:t>
            </a:r>
            <a:endParaRPr lang="en-US" altLang="zh-CN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仿宋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Model Selection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1600200"/>
            <a:ext cx="8229600" cy="4525963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60000"/>
              </a:lnSpc>
            </a:pP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order of the polynomial controls the number of free parameters in the model and thereby governs the model complexity.</a:t>
            </a:r>
          </a:p>
          <a:p>
            <a:pPr>
              <a:lnSpc>
                <a:spcPct val="160000"/>
              </a:lnSpc>
            </a:pPr>
            <a:r>
              <a:rPr lang="en-US" altLang="zh-CN" dirty="0" smtClean="0"/>
              <a:t>S-fold cross-validation</a:t>
            </a:r>
          </a:p>
          <a:p>
            <a:pPr>
              <a:lnSpc>
                <a:spcPct val="160000"/>
              </a:lnSpc>
            </a:pPr>
            <a:r>
              <a:rPr lang="en-US" altLang="zh-CN" i="1" dirty="0" err="1" smtClean="0"/>
              <a:t>Akaike</a:t>
            </a:r>
            <a:r>
              <a:rPr lang="en-US" altLang="zh-CN" i="1" dirty="0" smtClean="0"/>
              <a:t> information criterion, AIC</a:t>
            </a:r>
          </a:p>
          <a:p>
            <a:pPr>
              <a:lnSpc>
                <a:spcPct val="160000"/>
              </a:lnSpc>
              <a:buNone/>
            </a:pPr>
            <a:r>
              <a:rPr lang="en-US" altLang="zh-CN" i="1" dirty="0" smtClean="0"/>
              <a:t>     Maximizing </a:t>
            </a:r>
          </a:p>
          <a:p>
            <a:pPr>
              <a:lnSpc>
                <a:spcPct val="160000"/>
              </a:lnSpc>
            </a:pPr>
            <a:r>
              <a:rPr lang="en-US" altLang="zh-CN" i="1" dirty="0" smtClean="0"/>
              <a:t>Bayesian information criterion, BIC</a:t>
            </a:r>
          </a:p>
          <a:p>
            <a:pPr marL="0" indent="363538">
              <a:lnSpc>
                <a:spcPct val="160000"/>
              </a:lnSpc>
              <a:buNone/>
            </a:pPr>
            <a:r>
              <a:rPr lang="en-US" altLang="zh-CN" i="1" dirty="0" smtClean="0"/>
              <a:t>This section will be discussed extensively in section 4.4.1</a:t>
            </a:r>
            <a:endParaRPr lang="zh-CN" alt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5984" y="4214818"/>
            <a:ext cx="2318488" cy="500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The curse of dimensionality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58" y="1428736"/>
            <a:ext cx="8410236" cy="4929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椭圆 8"/>
          <p:cNvSpPr/>
          <p:nvPr/>
        </p:nvSpPr>
        <p:spPr>
          <a:xfrm>
            <a:off x="1214414" y="3929066"/>
            <a:ext cx="1836000" cy="18360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1412414" y="4127066"/>
            <a:ext cx="1440000" cy="1440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箭头连接符 11"/>
          <p:cNvCxnSpPr/>
          <p:nvPr/>
        </p:nvCxnSpPr>
        <p:spPr>
          <a:xfrm>
            <a:off x="2347982" y="4857760"/>
            <a:ext cx="49499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H="1">
            <a:off x="3057288" y="4857760"/>
            <a:ext cx="49499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3071802" y="4286256"/>
            <a:ext cx="3481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altLang="zh-CN" sz="28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ε</a:t>
            </a:r>
            <a:endParaRPr lang="zh-CN" altLang="en-US" sz="28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7158" y="2786058"/>
            <a:ext cx="3481592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20" y="4572008"/>
            <a:ext cx="4500594" cy="2000240"/>
          </a:xfrm>
        </p:spPr>
        <p:txBody>
          <a:bodyPr>
            <a:noAutofit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zh-CN" altLang="en-US" sz="1600" b="1" dirty="0" smtClean="0">
                <a:ea typeface="仿宋_GB2312" pitchFamily="49" charset="-122"/>
              </a:rPr>
              <a:t>虽然外围的</a:t>
            </a:r>
            <a:r>
              <a:rPr lang="en-US" altLang="zh-CN" sz="1600" b="1" dirty="0" err="1" smtClean="0">
                <a:ea typeface="仿宋_GB2312" pitchFamily="49" charset="-122"/>
              </a:rPr>
              <a:t>pdf</a:t>
            </a:r>
            <a:r>
              <a:rPr lang="zh-CN" altLang="en-US" sz="1600" b="1" dirty="0" smtClean="0">
                <a:ea typeface="仿宋_GB2312" pitchFamily="49" charset="-122"/>
              </a:rPr>
              <a:t>值较小，但越靠</a:t>
            </a:r>
            <a:r>
              <a:rPr lang="zh-CN" altLang="en-US" sz="1600" b="1" smtClean="0">
                <a:ea typeface="仿宋_GB2312" pitchFamily="49" charset="-122"/>
              </a:rPr>
              <a:t>外</a:t>
            </a:r>
            <a:r>
              <a:rPr lang="zh-CN" altLang="en-US" sz="1600" b="1" smtClean="0">
                <a:ea typeface="仿宋_GB2312" pitchFamily="49" charset="-122"/>
              </a:rPr>
              <a:t>，每增加</a:t>
            </a:r>
            <a:r>
              <a:rPr lang="zh-CN" altLang="en-US" sz="1600" b="1" dirty="0" smtClean="0">
                <a:ea typeface="仿宋_GB2312" pitchFamily="49" charset="-122"/>
              </a:rPr>
              <a:t>单位长度的半径，积分空间增大的倍数越大，导致大部分</a:t>
            </a:r>
            <a:r>
              <a:rPr lang="en-US" altLang="zh-CN" sz="1600" b="1" dirty="0" smtClean="0">
                <a:ea typeface="仿宋_GB2312" pitchFamily="49" charset="-122"/>
              </a:rPr>
              <a:t>probability mass</a:t>
            </a:r>
            <a:r>
              <a:rPr lang="zh-CN" altLang="en-US" sz="1600" b="1" dirty="0" smtClean="0">
                <a:ea typeface="仿宋_GB2312" pitchFamily="49" charset="-122"/>
              </a:rPr>
              <a:t>在靠近外围的一个薄薄的</a:t>
            </a:r>
            <a:r>
              <a:rPr lang="en-US" altLang="zh-CN" sz="1600" b="1" dirty="0" smtClean="0">
                <a:ea typeface="仿宋_GB2312" pitchFamily="49" charset="-122"/>
              </a:rPr>
              <a:t>shell</a:t>
            </a:r>
            <a:r>
              <a:rPr lang="zh-CN" altLang="en-US" sz="1600" b="1" dirty="0" smtClean="0">
                <a:ea typeface="仿宋_GB2312" pitchFamily="49" charset="-122"/>
              </a:rPr>
              <a:t>内。</a:t>
            </a:r>
            <a:endParaRPr lang="zh-CN" altLang="en-US" sz="1600" b="1" dirty="0">
              <a:ea typeface="仿宋_GB2312" pitchFamily="49" charset="-122"/>
            </a:endParaRPr>
          </a:p>
        </p:txBody>
      </p:sp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44" y="1142984"/>
            <a:ext cx="8779062" cy="22920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43174" y="3286124"/>
            <a:ext cx="2051995" cy="500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413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8176" y="3857628"/>
            <a:ext cx="4076700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786313" y="3571876"/>
            <a:ext cx="4014595" cy="2928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标题 1"/>
          <p:cNvSpPr txBox="1">
            <a:spLocks/>
          </p:cNvSpPr>
          <p:nvPr/>
        </p:nvSpPr>
        <p:spPr>
          <a:xfrm>
            <a:off x="457200" y="214290"/>
            <a:ext cx="8229600" cy="1071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The curse of dimensionality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7415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000100" y="3214686"/>
            <a:ext cx="1203806" cy="571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Decision theory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170000"/>
              </a:lnSpc>
            </a:pPr>
            <a:r>
              <a:rPr lang="en-US" altLang="zh-CN" dirty="0" smtClean="0"/>
              <a:t>We intuitively would choose the class having the higher posterior probability when we make decisions.</a:t>
            </a:r>
          </a:p>
          <a:p>
            <a:pPr>
              <a:lnSpc>
                <a:spcPct val="170000"/>
              </a:lnSpc>
            </a:pPr>
            <a:r>
              <a:rPr lang="en-US" altLang="zh-CN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Why?</a:t>
            </a:r>
          </a:p>
          <a:p>
            <a:pPr>
              <a:lnSpc>
                <a:spcPct val="170000"/>
              </a:lnSpc>
            </a:pPr>
            <a:r>
              <a:rPr lang="en-US" altLang="zh-CN" sz="2800" dirty="0" smtClean="0"/>
              <a:t>That depends on our aim! If our aim is </a:t>
            </a:r>
          </a:p>
          <a:p>
            <a:pPr>
              <a:lnSpc>
                <a:spcPct val="170000"/>
              </a:lnSpc>
            </a:pPr>
            <a:r>
              <a:rPr lang="en-US" altLang="zh-CN" sz="2800" dirty="0" smtClean="0"/>
              <a:t>To minimize the chance of assigning samples to the wrong class — </a:t>
            </a:r>
            <a:r>
              <a:rPr lang="en-US" altLang="zh-CN" sz="2800" b="1" dirty="0" smtClean="0"/>
              <a:t>The minimum misclassification rate</a:t>
            </a:r>
            <a:r>
              <a:rPr lang="en-US" altLang="zh-CN" sz="2800" dirty="0" smtClean="0"/>
              <a:t>.</a:t>
            </a:r>
          </a:p>
          <a:p>
            <a:pPr>
              <a:lnSpc>
                <a:spcPct val="170000"/>
              </a:lnSpc>
            </a:pPr>
            <a:r>
              <a:rPr lang="en-US" altLang="zh-CN" sz="2800" dirty="0" smtClean="0"/>
              <a:t>To minimize the expected loss — </a:t>
            </a:r>
            <a:r>
              <a:rPr lang="en-US" altLang="zh-CN" sz="2800" b="1" dirty="0" smtClean="0"/>
              <a:t>The minimum expected loss</a:t>
            </a:r>
            <a:r>
              <a:rPr lang="en-US" altLang="zh-CN" sz="2800" dirty="0" smtClean="0"/>
              <a:t>.</a:t>
            </a:r>
          </a:p>
          <a:p>
            <a:pPr>
              <a:lnSpc>
                <a:spcPct val="170000"/>
              </a:lnSpc>
            </a:pPr>
            <a:r>
              <a:rPr lang="en-US" altLang="zh-CN" sz="2800" dirty="0" smtClean="0"/>
              <a:t>To classify the samples for which there is little doubt as to be the correct class and leave a human expert to classify the more ambiguous cases. — </a:t>
            </a:r>
            <a:r>
              <a:rPr lang="en-US" altLang="zh-CN" sz="2800" b="1" dirty="0" smtClean="0"/>
              <a:t>The reject option</a:t>
            </a:r>
            <a:r>
              <a:rPr lang="en-US" altLang="zh-CN" sz="2800" dirty="0" smtClean="0"/>
              <a:t>. </a:t>
            </a:r>
          </a:p>
          <a:p>
            <a:endParaRPr lang="en-US" altLang="zh-CN" sz="2800" dirty="0" smtClean="0"/>
          </a:p>
          <a:p>
            <a:endParaRPr lang="zh-CN" altLang="en-US" sz="28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282" y="1500174"/>
            <a:ext cx="6072230" cy="3619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14290"/>
            <a:ext cx="8229600" cy="857248"/>
          </a:xfrm>
        </p:spPr>
        <p:txBody>
          <a:bodyPr/>
          <a:lstStyle/>
          <a:p>
            <a:r>
              <a:rPr lang="en-US" altLang="zh-CN" dirty="0" smtClean="0"/>
              <a:t>Decision theory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785794"/>
            <a:ext cx="8229600" cy="828667"/>
          </a:xfrm>
        </p:spPr>
        <p:txBody>
          <a:bodyPr>
            <a:noAutofit/>
          </a:bodyPr>
          <a:lstStyle/>
          <a:p>
            <a:pPr>
              <a:lnSpc>
                <a:spcPct val="170000"/>
              </a:lnSpc>
              <a:buNone/>
            </a:pPr>
            <a:r>
              <a:rPr lang="en-US" altLang="zh-CN" sz="2800" b="1" i="1" dirty="0" smtClean="0"/>
              <a:t>The minimum misclassification rate</a:t>
            </a:r>
            <a:r>
              <a:rPr lang="en-US" altLang="zh-CN" sz="2800" i="1" dirty="0" smtClean="0"/>
              <a:t>.</a:t>
            </a:r>
          </a:p>
        </p:txBody>
      </p:sp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00496" y="1500174"/>
            <a:ext cx="5138665" cy="1071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638699" y="2800355"/>
            <a:ext cx="2981325" cy="1343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内容占位符 2"/>
          <p:cNvSpPr txBox="1">
            <a:spLocks/>
          </p:cNvSpPr>
          <p:nvPr/>
        </p:nvSpPr>
        <p:spPr>
          <a:xfrm>
            <a:off x="214282" y="5072074"/>
            <a:ext cx="8643998" cy="15716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170000"/>
              </a:lnSpc>
            </a:pPr>
            <a:r>
              <a:rPr lang="en-US" altLang="zh-CN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p(x, C</a:t>
            </a:r>
            <a:r>
              <a:rPr lang="en-US" altLang="zh-CN" sz="12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</a:t>
            </a:r>
            <a:r>
              <a:rPr lang="en-US" altLang="zh-CN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= p(</a:t>
            </a:r>
            <a:r>
              <a:rPr lang="en-US" altLang="zh-CN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  <a:r>
              <a:rPr lang="en-US" altLang="zh-CN" sz="12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</a:t>
            </a:r>
            <a:r>
              <a:rPr lang="en-US" altLang="zh-CN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|x</a:t>
            </a:r>
            <a:r>
              <a:rPr lang="en-US" altLang="zh-CN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)p(x)</a:t>
            </a:r>
          </a:p>
          <a:p>
            <a:pPr>
              <a:lnSpc>
                <a:spcPct val="170000"/>
              </a:lnSpc>
            </a:pPr>
            <a:r>
              <a:rPr lang="en-US" altLang="zh-CN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factor of p(x) is common to all terms</a:t>
            </a:r>
          </a:p>
          <a:p>
            <a:pPr>
              <a:lnSpc>
                <a:spcPct val="170000"/>
              </a:lnSpc>
            </a:pPr>
            <a:r>
              <a:rPr lang="en-US" altLang="zh-CN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Each x should be assigned to the class having the largest posterior probability p(</a:t>
            </a:r>
            <a:r>
              <a:rPr lang="en-US" altLang="zh-CN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  <a:r>
              <a:rPr lang="en-US" altLang="zh-CN" sz="12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</a:t>
            </a:r>
            <a:r>
              <a:rPr lang="en-US" altLang="zh-CN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|x</a:t>
            </a:r>
            <a:r>
              <a:rPr lang="en-US" altLang="zh-CN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).</a:t>
            </a:r>
            <a:endParaRPr kumimoji="0" lang="zh-CN" altLang="en-US" b="1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5500662" y="5072074"/>
            <a:ext cx="3643338" cy="8572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170000"/>
              </a:lnSpc>
            </a:pPr>
            <a:r>
              <a:rPr kumimoji="0" lang="zh-CN" altLang="en-US" sz="1600" b="1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仿宋_GB2312" pitchFamily="49" charset="-122"/>
                <a:ea typeface="仿宋_GB2312" pitchFamily="49" charset="-122"/>
              </a:rPr>
              <a:t>积分长度固定从</a:t>
            </a:r>
            <a:r>
              <a:rPr lang="zh-CN" altLang="en-US" sz="1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_GB2312" pitchFamily="49" charset="-122"/>
                <a:ea typeface="仿宋_GB2312" pitchFamily="49" charset="-122"/>
              </a:rPr>
              <a:t>负无穷到正无穷，因此在每段上都要选择小的，总量才小</a:t>
            </a:r>
            <a:endParaRPr kumimoji="0" lang="zh-CN" altLang="en-US" sz="1600" b="1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仿宋_GB2312" pitchFamily="49" charset="-122"/>
              <a:ea typeface="仿宋_GB2312" pitchFamily="49" charset="-122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Decision theory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5214974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altLang="zh-CN" sz="2800" b="1" i="1" dirty="0" smtClean="0"/>
              <a:t>The minimum expected loss</a:t>
            </a:r>
          </a:p>
          <a:p>
            <a:pPr>
              <a:lnSpc>
                <a:spcPct val="150000"/>
              </a:lnSpc>
              <a:buNone/>
            </a:pPr>
            <a:endParaRPr lang="en-US" altLang="zh-CN" sz="2800" b="1" i="1" dirty="0" smtClean="0"/>
          </a:p>
          <a:p>
            <a:pPr marL="0" indent="20638">
              <a:lnSpc>
                <a:spcPct val="150000"/>
              </a:lnSpc>
              <a:buNone/>
            </a:pPr>
            <a:r>
              <a:rPr lang="en-US" altLang="zh-CN" sz="2400" dirty="0" smtClean="0"/>
              <a:t>Suppose that, for a new value of </a:t>
            </a:r>
            <a:r>
              <a:rPr lang="en-US" altLang="zh-CN" sz="2400" i="1" dirty="0" smtClean="0"/>
              <a:t>x</a:t>
            </a:r>
            <a:r>
              <a:rPr lang="en-US" altLang="zh-CN" sz="2400" dirty="0" smtClean="0"/>
              <a:t>, the true class is </a:t>
            </a:r>
            <a:r>
              <a:rPr lang="en-US" altLang="zh-CN" sz="2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  <a:r>
              <a:rPr lang="en-US" altLang="zh-CN" sz="1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</a:t>
            </a:r>
            <a:r>
              <a:rPr lang="en-US" altLang="zh-CN" sz="2400" dirty="0" smtClean="0"/>
              <a:t> and that we assign </a:t>
            </a:r>
            <a:r>
              <a:rPr lang="en-US" altLang="zh-CN" sz="2400" i="1" dirty="0" smtClean="0"/>
              <a:t>x</a:t>
            </a:r>
            <a:r>
              <a:rPr lang="en-US" altLang="zh-CN" sz="2400" dirty="0" smtClean="0"/>
              <a:t> to class </a:t>
            </a:r>
            <a:r>
              <a:rPr lang="en-US" altLang="zh-CN" sz="24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  <a:r>
              <a:rPr lang="en-US" altLang="zh-CN" sz="16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</a:t>
            </a:r>
            <a:r>
              <a:rPr lang="en-US" altLang="zh-CN" sz="2400" dirty="0" smtClean="0"/>
              <a:t> , denoted by </a:t>
            </a:r>
            <a:r>
              <a:rPr lang="en-US" altLang="zh-CN" sz="2400" i="1" dirty="0" err="1" smtClean="0"/>
              <a:t>L</a:t>
            </a:r>
            <a:r>
              <a:rPr lang="en-US" altLang="zh-CN" sz="1600" i="1" dirty="0" err="1" smtClean="0"/>
              <a:t>kj</a:t>
            </a:r>
            <a:r>
              <a:rPr lang="en-US" altLang="zh-CN" sz="2400" dirty="0" smtClean="0"/>
              <a:t>.</a:t>
            </a:r>
          </a:p>
          <a:p>
            <a:pPr marL="0" indent="20638">
              <a:lnSpc>
                <a:spcPct val="150000"/>
              </a:lnSpc>
              <a:buNone/>
            </a:pPr>
            <a:r>
              <a:rPr lang="en-US" altLang="zh-CN" sz="2000" dirty="0" smtClean="0"/>
              <a:t>Thus the decision rule that minimizes the expected loss is the one that  assigns each new x to the class </a:t>
            </a:r>
            <a:r>
              <a:rPr lang="en-US" altLang="zh-CN" sz="20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</a:t>
            </a:r>
            <a:r>
              <a:rPr lang="en-US" altLang="zh-CN" sz="2000" dirty="0" smtClean="0"/>
              <a:t> for which the below quantity  is minimum.</a:t>
            </a:r>
            <a:endParaRPr lang="en-US" altLang="zh-CN" sz="2800" dirty="0" smtClean="0"/>
          </a:p>
          <a:p>
            <a:pPr marL="0" indent="20638">
              <a:lnSpc>
                <a:spcPct val="150000"/>
              </a:lnSpc>
              <a:buNone/>
            </a:pPr>
            <a:endParaRPr lang="en-US" altLang="zh-CN" sz="2800" b="1" i="1" dirty="0" smtClean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67677" y="1928802"/>
            <a:ext cx="3761711" cy="9048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00232" y="5072074"/>
            <a:ext cx="2088587" cy="857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内容占位符 2"/>
          <p:cNvSpPr txBox="1">
            <a:spLocks/>
          </p:cNvSpPr>
          <p:nvPr/>
        </p:nvSpPr>
        <p:spPr>
          <a:xfrm>
            <a:off x="4786314" y="5072074"/>
            <a:ext cx="4071966" cy="8572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170000"/>
              </a:lnSpc>
            </a:pPr>
            <a:r>
              <a:rPr kumimoji="0" lang="zh-CN" altLang="en-US" sz="1600" b="1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仿宋_GB2312" pitchFamily="49" charset="-122"/>
                <a:ea typeface="仿宋_GB2312" pitchFamily="49" charset="-122"/>
              </a:rPr>
              <a:t>积分长度固定从</a:t>
            </a:r>
            <a:r>
              <a:rPr lang="zh-CN" altLang="en-US" sz="1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_GB2312" pitchFamily="49" charset="-122"/>
                <a:ea typeface="仿宋_GB2312" pitchFamily="49" charset="-122"/>
              </a:rPr>
              <a:t>负无穷到正无穷，因此在每段上都要选择小的，总量才小。有几类，就分几段（决策区域）进行积分。</a:t>
            </a:r>
            <a:endParaRPr kumimoji="0" lang="zh-CN" altLang="en-US" sz="1600" b="1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仿宋_GB2312" pitchFamily="49" charset="-122"/>
              <a:ea typeface="仿宋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Decision theory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zh-CN" sz="2800" dirty="0" smtClean="0"/>
              <a:t>The classification models could be divided into two categories according to the way they make use of the posterior distribution.</a:t>
            </a:r>
          </a:p>
          <a:p>
            <a:r>
              <a:rPr lang="en-US" altLang="zh-CN" sz="2800" dirty="0" smtClean="0"/>
              <a:t>Generative model: explicitly</a:t>
            </a:r>
          </a:p>
          <a:p>
            <a:r>
              <a:rPr lang="en-US" altLang="zh-CN" sz="2800" dirty="0" smtClean="0"/>
              <a:t>Discriminative model: implicitly</a:t>
            </a:r>
          </a:p>
          <a:p>
            <a:endParaRPr lang="en-US" altLang="zh-CN" sz="2800" dirty="0" smtClean="0"/>
          </a:p>
          <a:p>
            <a:endParaRPr lang="en-US" altLang="zh-CN" sz="2800" dirty="0" smtClean="0"/>
          </a:p>
          <a:p>
            <a:endParaRPr lang="en-US" altLang="zh-CN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846158"/>
          </a:xfrm>
        </p:spPr>
        <p:txBody>
          <a:bodyPr/>
          <a:lstStyle/>
          <a:p>
            <a:r>
              <a:rPr lang="en-US" altLang="zh-CN" dirty="0" smtClean="0"/>
              <a:t>Decision theory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28670"/>
            <a:ext cx="8329642" cy="3071835"/>
          </a:xfrm>
        </p:spPr>
        <p:txBody>
          <a:bodyPr>
            <a:normAutofit fontScale="62500" lnSpcReduction="20000"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3300" dirty="0" smtClean="0"/>
              <a:t>      Three distinct approaches to solving decision problems are given, in decreasing order of complexity, by:</a:t>
            </a:r>
          </a:p>
          <a:p>
            <a:pPr marL="514350" indent="-514350">
              <a:lnSpc>
                <a:spcPct val="150000"/>
              </a:lnSpc>
              <a:spcBef>
                <a:spcPts val="0"/>
              </a:spcBef>
              <a:buFont typeface="+mj-ea"/>
              <a:buAutoNum type="circleNumDbPlain"/>
            </a:pPr>
            <a:r>
              <a:rPr lang="en-US" altLang="zh-CN" sz="3300" dirty="0" smtClean="0"/>
              <a:t>Compute p(</a:t>
            </a:r>
            <a:r>
              <a:rPr lang="en-US" altLang="zh-CN" sz="3300" dirty="0" err="1" smtClean="0"/>
              <a:t>x|c</a:t>
            </a:r>
            <a:r>
              <a:rPr lang="en-US" altLang="zh-CN" sz="3300" dirty="0" smtClean="0"/>
              <a:t>) and p( c ) separately, then use Bayesian theorem p(</a:t>
            </a:r>
            <a:r>
              <a:rPr lang="en-US" altLang="zh-CN" sz="3300" dirty="0" err="1" smtClean="0"/>
              <a:t>c|x</a:t>
            </a:r>
            <a:r>
              <a:rPr lang="en-US" altLang="zh-CN" sz="3300" dirty="0" smtClean="0"/>
              <a:t>) = p(</a:t>
            </a:r>
            <a:r>
              <a:rPr lang="en-US" altLang="zh-CN" sz="3300" dirty="0" err="1" smtClean="0"/>
              <a:t>x|c</a:t>
            </a:r>
            <a:r>
              <a:rPr lang="en-US" altLang="zh-CN" sz="3300" dirty="0" smtClean="0"/>
              <a:t>)p(c).</a:t>
            </a:r>
          </a:p>
          <a:p>
            <a:pPr marL="514350" indent="-514350">
              <a:lnSpc>
                <a:spcPct val="150000"/>
              </a:lnSpc>
              <a:spcBef>
                <a:spcPts val="0"/>
              </a:spcBef>
              <a:buFont typeface="+mj-ea"/>
              <a:buAutoNum type="circleNumDbPlain"/>
            </a:pPr>
            <a:r>
              <a:rPr lang="en-US" altLang="zh-CN" sz="3300" dirty="0" smtClean="0"/>
              <a:t>Compute the p(</a:t>
            </a:r>
            <a:r>
              <a:rPr lang="en-US" altLang="zh-CN" sz="3300" dirty="0" err="1" smtClean="0"/>
              <a:t>c|x</a:t>
            </a:r>
            <a:r>
              <a:rPr lang="en-US" altLang="zh-CN" sz="3300" dirty="0" smtClean="0"/>
              <a:t>) directly. </a:t>
            </a:r>
            <a:r>
              <a:rPr lang="en-US" altLang="zh-CN" sz="3300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Generative model</a:t>
            </a:r>
          </a:p>
          <a:p>
            <a:pPr marL="514350" indent="-514350">
              <a:lnSpc>
                <a:spcPct val="150000"/>
              </a:lnSpc>
              <a:spcBef>
                <a:spcPts val="0"/>
              </a:spcBef>
              <a:buFont typeface="+mj-ea"/>
              <a:buAutoNum type="circleNumDbPlain"/>
            </a:pPr>
            <a:r>
              <a:rPr lang="en-US" altLang="zh-CN" sz="3300" dirty="0" smtClean="0"/>
              <a:t>Find a discriminative function  f(x), and map each input x directly onto  a class label. </a:t>
            </a:r>
            <a:r>
              <a:rPr lang="en-US" altLang="zh-CN" sz="3300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Discriminative model</a:t>
            </a:r>
          </a:p>
          <a:p>
            <a:pPr marL="514350" indent="-514350">
              <a:buFont typeface="+mj-ea"/>
              <a:buAutoNum type="circleNumDbPlain"/>
            </a:pPr>
            <a:endParaRPr lang="en-US" altLang="zh-CN" sz="2800" dirty="0" smtClean="0"/>
          </a:p>
          <a:p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00562" y="4214818"/>
            <a:ext cx="4457680" cy="2118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内容占位符 2"/>
          <p:cNvSpPr txBox="1">
            <a:spLocks/>
          </p:cNvSpPr>
          <p:nvPr/>
        </p:nvSpPr>
        <p:spPr>
          <a:xfrm>
            <a:off x="285720" y="4500570"/>
            <a:ext cx="4071966" cy="171448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CN" sz="20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Corresponding to: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CN" sz="20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Left p(</a:t>
            </a:r>
            <a:r>
              <a:rPr kumimoji="0" lang="en-US" altLang="zh-CN" sz="2000" b="1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x|c</a:t>
            </a:r>
            <a:r>
              <a:rPr kumimoji="0" lang="en-US" altLang="zh-CN" sz="20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zh-CN" sz="20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 p(</a:t>
            </a:r>
            <a:r>
              <a:rPr lang="en-US" altLang="zh-CN" sz="20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c|x</a:t>
            </a:r>
            <a:r>
              <a:rPr lang="en-US" altLang="zh-CN" sz="20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zh-CN" sz="20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Green Line (discriminative function)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Decision theory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4768865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Why would we want to have access to the posterior probability? 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Our goal is only to make decision, isn’t it?  Is a discriminative function enough in any scenario? Think about the following 4 scenarios.</a:t>
            </a: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loss changes from time to time (financial application).</a:t>
            </a: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Reject option ( medical expert system)</a:t>
            </a: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samples in the training set is not balance (we need to compensate for class prior)</a:t>
            </a: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Combination of multiple models.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zh-CN" sz="2800" dirty="0" smtClean="0"/>
          </a:p>
          <a:p>
            <a:pPr marL="0" indent="0">
              <a:lnSpc>
                <a:spcPct val="150000"/>
              </a:lnSpc>
              <a:buNone/>
            </a:pPr>
            <a:endParaRPr lang="en-US" altLang="zh-CN" sz="2800" b="1" i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14350" indent="-514350">
              <a:buFont typeface="+mj-ea"/>
              <a:buAutoNum type="circleNumDbPlain"/>
            </a:pPr>
            <a:endParaRPr lang="en-US" altLang="zh-CN" sz="2800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Decision theory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4768865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loss changes from time to time (financial application).</a:t>
            </a: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zh-CN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zh-CN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zh-CN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 we have the p(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c|x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), we don’t need  to return to the training data and solve the problem afresh.</a:t>
            </a: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we need is just updating the loss. (linear or nonlinear function of t)</a:t>
            </a: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800" dirty="0" smtClean="0"/>
          </a:p>
          <a:p>
            <a:pPr marL="0" indent="0">
              <a:lnSpc>
                <a:spcPct val="150000"/>
              </a:lnSpc>
              <a:buNone/>
            </a:pPr>
            <a:endParaRPr lang="en-US" altLang="zh-CN" sz="2800" b="1" i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14350" indent="-514350">
              <a:buFont typeface="+mj-ea"/>
              <a:buAutoNum type="circleNumDbPlain"/>
            </a:pPr>
            <a:endParaRPr lang="en-US" altLang="zh-CN" sz="2800" dirty="0" smtClean="0"/>
          </a:p>
          <a:p>
            <a:endParaRPr lang="zh-CN" alt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14678" y="2214554"/>
            <a:ext cx="2088587" cy="857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b="1" dirty="0" smtClean="0"/>
              <a:t>What Dr. Bishop said about this problem.</a:t>
            </a:r>
            <a:endParaRPr lang="zh-CN" altLang="en-US" sz="36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363538" indent="-363538">
              <a:buFont typeface="Wingdings" pitchFamily="2" charset="2"/>
              <a:buChar char="u"/>
            </a:pPr>
            <a:r>
              <a:rPr lang="en-US" altLang="zh-CN" dirty="0" smtClean="0">
                <a:cs typeface="Times New Roman" pitchFamily="18" charset="0"/>
              </a:rPr>
              <a:t>Our goal is to </a:t>
            </a:r>
            <a:r>
              <a:rPr lang="en-US" altLang="zh-CN" b="1" dirty="0" smtClean="0">
                <a:cs typeface="Times New Roman" pitchFamily="18" charset="0"/>
              </a:rPr>
              <a:t>exploit</a:t>
            </a:r>
            <a:r>
              <a:rPr lang="en-US" altLang="zh-CN" dirty="0" smtClean="0">
                <a:cs typeface="Times New Roman" pitchFamily="18" charset="0"/>
              </a:rPr>
              <a:t> this training set in order to make predictions of the value </a:t>
            </a:r>
            <a:r>
              <a:rPr lang="en-US" altLang="zh-CN" b="1" dirty="0" smtClean="0">
                <a:cs typeface="Times New Roman" pitchFamily="18" charset="0"/>
              </a:rPr>
              <a:t>t </a:t>
            </a:r>
            <a:r>
              <a:rPr lang="en-US" altLang="zh-CN" dirty="0" smtClean="0">
                <a:cs typeface="Times New Roman" pitchFamily="18" charset="0"/>
              </a:rPr>
              <a:t>of the target variable for some new value </a:t>
            </a:r>
            <a:r>
              <a:rPr lang="en-US" altLang="zh-CN" b="1" dirty="0" smtClean="0">
                <a:cs typeface="Times New Roman" pitchFamily="18" charset="0"/>
              </a:rPr>
              <a:t>X </a:t>
            </a:r>
            <a:r>
              <a:rPr lang="en-US" altLang="zh-CN" dirty="0" smtClean="0">
                <a:cs typeface="Times New Roman" pitchFamily="18" charset="0"/>
              </a:rPr>
              <a:t>of the input variable. </a:t>
            </a:r>
          </a:p>
          <a:p>
            <a:pPr marL="363538" indent="-363538">
              <a:buFont typeface="Wingdings" pitchFamily="2" charset="2"/>
              <a:buChar char="u"/>
            </a:pPr>
            <a:r>
              <a:rPr lang="en-US" altLang="zh-CN" dirty="0" smtClean="0">
                <a:cs typeface="Times New Roman" pitchFamily="18" charset="0"/>
              </a:rPr>
              <a:t>As we shall see later, this involves implicitly trying to discover the underlying function sin(2PiX). </a:t>
            </a:r>
          </a:p>
          <a:p>
            <a:pPr marL="363538" indent="-363538">
              <a:buFont typeface="Wingdings" pitchFamily="2" charset="2"/>
              <a:buChar char="u"/>
            </a:pPr>
            <a:r>
              <a:rPr lang="en-US" altLang="zh-CN" dirty="0" smtClean="0">
                <a:cs typeface="Times New Roman" pitchFamily="18" charset="0"/>
              </a:rPr>
              <a:t>This is intrinsically a difficult problem as we have to </a:t>
            </a:r>
            <a:r>
              <a:rPr lang="en-US" altLang="zh-CN" b="1" dirty="0" smtClean="0">
                <a:cs typeface="Times New Roman" pitchFamily="18" charset="0"/>
              </a:rPr>
              <a:t>generalize</a:t>
            </a:r>
            <a:r>
              <a:rPr lang="en-US" altLang="zh-CN" dirty="0" smtClean="0">
                <a:cs typeface="Times New Roman" pitchFamily="18" charset="0"/>
              </a:rPr>
              <a:t> from a finite data set. </a:t>
            </a:r>
          </a:p>
          <a:p>
            <a:pPr marL="363538" indent="-363538">
              <a:buFont typeface="Wingdings" pitchFamily="2" charset="2"/>
              <a:buChar char="u"/>
            </a:pPr>
            <a:r>
              <a:rPr lang="en-US" altLang="zh-CN" dirty="0" smtClean="0">
                <a:cs typeface="Times New Roman" pitchFamily="18" charset="0"/>
              </a:rPr>
              <a:t>Furthermore the observed data are </a:t>
            </a:r>
            <a:r>
              <a:rPr lang="en-US" altLang="zh-CN" b="1" dirty="0" smtClean="0">
                <a:cs typeface="Times New Roman" pitchFamily="18" charset="0"/>
              </a:rPr>
              <a:t>corrupted</a:t>
            </a:r>
            <a:r>
              <a:rPr lang="en-US" altLang="zh-CN" dirty="0" smtClean="0">
                <a:cs typeface="Times New Roman" pitchFamily="18" charset="0"/>
              </a:rPr>
              <a:t> with noise, and so for a given </a:t>
            </a:r>
            <a:r>
              <a:rPr lang="en-US" altLang="zh-CN" b="1" dirty="0" smtClean="0">
                <a:cs typeface="Times New Roman" pitchFamily="18" charset="0"/>
              </a:rPr>
              <a:t>X</a:t>
            </a:r>
            <a:r>
              <a:rPr lang="en-US" altLang="zh-CN" dirty="0" smtClean="0">
                <a:cs typeface="Times New Roman" pitchFamily="18" charset="0"/>
              </a:rPr>
              <a:t> there is </a:t>
            </a:r>
            <a:r>
              <a:rPr lang="en-US" altLang="zh-CN" b="1" dirty="0" smtClean="0">
                <a:cs typeface="Times New Roman" pitchFamily="18" charset="0"/>
              </a:rPr>
              <a:t>uncertainty</a:t>
            </a:r>
            <a:r>
              <a:rPr lang="en-US" altLang="zh-CN" dirty="0" smtClean="0">
                <a:cs typeface="Times New Roman" pitchFamily="18" charset="0"/>
              </a:rPr>
              <a:t> as to the appropriate value for </a:t>
            </a:r>
            <a:r>
              <a:rPr lang="en-US" altLang="zh-CN" b="1" dirty="0" smtClean="0">
                <a:cs typeface="Times New Roman" pitchFamily="18" charset="0"/>
              </a:rPr>
              <a:t>t</a:t>
            </a:r>
            <a:r>
              <a:rPr lang="en-US" altLang="zh-CN" dirty="0" smtClean="0">
                <a:cs typeface="Times New Roman" pitchFamily="18" charset="0"/>
              </a:rPr>
              <a:t>. </a:t>
            </a:r>
          </a:p>
          <a:p>
            <a:pPr marL="363538" indent="-363538">
              <a:buFont typeface="Wingdings" pitchFamily="2" charset="2"/>
              <a:buChar char="u"/>
            </a:pPr>
            <a:r>
              <a:rPr lang="en-US" altLang="zh-CN" b="1" dirty="0" smtClean="0">
                <a:cs typeface="Times New Roman" pitchFamily="18" charset="0"/>
              </a:rPr>
              <a:t>Probability theory</a:t>
            </a:r>
            <a:r>
              <a:rPr lang="en-US" altLang="zh-CN" dirty="0" smtClean="0">
                <a:cs typeface="Times New Roman" pitchFamily="18" charset="0"/>
              </a:rPr>
              <a:t>, discussed in Section 1.2, provides a framework for </a:t>
            </a:r>
            <a:r>
              <a:rPr lang="en-US" altLang="zh-CN" b="1" dirty="0" smtClean="0">
                <a:cs typeface="Times New Roman" pitchFamily="18" charset="0"/>
              </a:rPr>
              <a:t>expressing such uncertainty </a:t>
            </a:r>
            <a:r>
              <a:rPr lang="en-US" altLang="zh-CN" dirty="0" smtClean="0">
                <a:cs typeface="Times New Roman" pitchFamily="18" charset="0"/>
              </a:rPr>
              <a:t>in a precise and quantitative manner, and </a:t>
            </a:r>
          </a:p>
          <a:p>
            <a:pPr marL="363538" indent="-363538">
              <a:buFont typeface="Wingdings" pitchFamily="2" charset="2"/>
              <a:buChar char="u"/>
            </a:pPr>
            <a:r>
              <a:rPr lang="en-US" altLang="zh-CN" b="1" dirty="0" smtClean="0">
                <a:cs typeface="Times New Roman" pitchFamily="18" charset="0"/>
              </a:rPr>
              <a:t>Decision theory</a:t>
            </a:r>
            <a:r>
              <a:rPr lang="en-US" altLang="zh-CN" dirty="0" smtClean="0">
                <a:cs typeface="Times New Roman" pitchFamily="18" charset="0"/>
              </a:rPr>
              <a:t>, discussed in Section 1.5, allows us to exploit this probabilistic representation in order to make predictions that are </a:t>
            </a:r>
            <a:r>
              <a:rPr lang="en-US" altLang="zh-CN" b="1" dirty="0" smtClean="0">
                <a:cs typeface="Times New Roman" pitchFamily="18" charset="0"/>
              </a:rPr>
              <a:t>optimal according to appropriate criteria</a:t>
            </a:r>
            <a:r>
              <a:rPr lang="en-US" altLang="zh-CN" dirty="0" smtClean="0">
                <a:cs typeface="Times New Roman" pitchFamily="18" charset="0"/>
              </a:rPr>
              <a:t>.</a:t>
            </a:r>
            <a:endParaRPr lang="zh-CN" altLang="en-US" dirty="0"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Decision theory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457200" y="1600200"/>
            <a:ext cx="4757742" cy="4525963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Reject option ( medical expert system)</a:t>
            </a:r>
          </a:p>
          <a:p>
            <a:pPr>
              <a:lnSpc>
                <a:spcPct val="150000"/>
              </a:lnSpc>
            </a:pPr>
            <a:r>
              <a:rPr lang="en-US" altLang="zh-CN" sz="2800" dirty="0" smtClean="0"/>
              <a:t>Set a ratio and reject the decision with low accuracy and leave those cases to expert.</a:t>
            </a:r>
          </a:p>
          <a:p>
            <a:pPr>
              <a:lnSpc>
                <a:spcPct val="150000"/>
              </a:lnSpc>
            </a:pPr>
            <a:r>
              <a:rPr lang="en-US" altLang="zh-CN" sz="2800" dirty="0" smtClean="0"/>
              <a:t>p(</a:t>
            </a:r>
            <a:r>
              <a:rPr lang="en-US" altLang="zh-CN" sz="2800" dirty="0" err="1" smtClean="0"/>
              <a:t>c|x</a:t>
            </a:r>
            <a:r>
              <a:rPr lang="en-US" altLang="zh-CN" sz="2800" dirty="0" smtClean="0"/>
              <a:t>) is obviously needed.</a:t>
            </a:r>
          </a:p>
          <a:p>
            <a:endParaRPr lang="zh-CN" altLang="en-US" dirty="0"/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57818" y="1857364"/>
            <a:ext cx="3457575" cy="333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846158"/>
          </a:xfrm>
        </p:spPr>
        <p:txBody>
          <a:bodyPr/>
          <a:lstStyle/>
          <a:p>
            <a:r>
              <a:rPr lang="en-US" altLang="zh-CN" dirty="0" smtClean="0"/>
              <a:t>Decision theory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457200" y="1071546"/>
            <a:ext cx="8472518" cy="5054617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sz="1800" b="1" dirty="0" smtClean="0"/>
              <a:t>The training set is not balance. For example, we want to tell the criminals from crowd. The training sample set is consist of  </a:t>
            </a:r>
            <a:r>
              <a:rPr lang="en-US" altLang="zh-CN" sz="1800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9900 citizens without criminal record,</a:t>
            </a:r>
            <a:r>
              <a:rPr lang="en-US" altLang="zh-CN" sz="1800" dirty="0" smtClean="0"/>
              <a:t>  </a:t>
            </a:r>
            <a:r>
              <a:rPr lang="en-US" altLang="zh-CN" sz="1800" b="1" dirty="0" smtClean="0"/>
              <a:t>and  </a:t>
            </a:r>
            <a:r>
              <a:rPr lang="en-US" altLang="zh-CN" sz="1800" b="1" i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100 citizen with criminal record. 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sz="1800" b="1" i="1" dirty="0" smtClean="0"/>
              <a:t>To derive a good model, we need to select equal numbers of examples to make it a balance data set.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sz="1800" b="1" i="1" dirty="0" smtClean="0"/>
              <a:t>We then have to compensate for the effects of our modifications to the training data. 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sz="1800" b="1" i="1" dirty="0" smtClean="0"/>
              <a:t>Suppose we have used such a modified data set and found models for the posterior probability p(</a:t>
            </a:r>
            <a:r>
              <a:rPr lang="en-US" altLang="zh-CN" sz="1800" b="1" i="1" dirty="0" err="1" smtClean="0"/>
              <a:t>c|x</a:t>
            </a:r>
            <a:r>
              <a:rPr lang="en-US" altLang="zh-CN" sz="1800" b="1" i="1" dirty="0" smtClean="0"/>
              <a:t>).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sz="1800" b="1" i="1" dirty="0" smtClean="0"/>
              <a:t>When we want to use the model to an unbalance data set. According to Bayesian theorem, we can 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 smtClean="0"/>
              <a:t>simply take the p(</a:t>
            </a:r>
            <a:r>
              <a:rPr lang="en-US" altLang="zh-CN" sz="1800" dirty="0" err="1" smtClean="0"/>
              <a:t>c|x</a:t>
            </a:r>
            <a:r>
              <a:rPr lang="en-US" altLang="zh-CN" sz="1800" dirty="0" smtClean="0"/>
              <a:t>) obtained from our artificially balanced data set and first 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 smtClean="0"/>
              <a:t>divide by the class fractions in that data set and then 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 smtClean="0"/>
              <a:t>multiply by the class fractions in the population to which we wish to apply the model. (fraction is prior)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Decision theory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4768865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Combination of multiple models</a:t>
            </a: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  Xi and </a:t>
            </a:r>
            <a:r>
              <a:rPr lang="en-US" altLang="zh-CN" sz="2000" b="1" i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Xb</a:t>
            </a:r>
            <a:r>
              <a:rPr lang="en-US" altLang="zh-CN" sz="2000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are independent, and we have p</a:t>
            </a:r>
            <a:r>
              <a:rPr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altLang="zh-CN" sz="2000" b="1" i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  <a:r>
              <a:rPr lang="en-US" altLang="zh-CN" sz="20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|</a:t>
            </a:r>
            <a:r>
              <a:rPr lang="en-US" altLang="zh-CN" sz="2000" b="1" i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Xi</a:t>
            </a:r>
            <a:r>
              <a:rPr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r>
              <a:rPr lang="en-US" altLang="zh-CN" sz="2000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p</a:t>
            </a:r>
            <a:r>
              <a:rPr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altLang="zh-CN" sz="2000" b="1" i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  <a:r>
              <a:rPr lang="en-US" altLang="zh-CN" sz="20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|</a:t>
            </a:r>
            <a:r>
              <a:rPr lang="en-US" altLang="zh-CN" sz="2000" b="1" i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Xb</a:t>
            </a:r>
            <a:r>
              <a:rPr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r>
              <a:rPr lang="en-US" altLang="zh-CN" sz="2000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how would we combine these two elements.  (For example, we want to make decision based on ray image and blood data )</a:t>
            </a:r>
            <a:endParaRPr lang="en-US" altLang="zh-CN" sz="2800" b="1" i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14350" indent="-514350">
              <a:buFont typeface="+mj-ea"/>
              <a:buAutoNum type="circleNumDbPlain"/>
            </a:pPr>
            <a:endParaRPr lang="en-US" altLang="zh-CN" sz="2800" dirty="0" smtClean="0"/>
          </a:p>
          <a:p>
            <a:endParaRPr lang="zh-CN" alt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71603" y="4214818"/>
            <a:ext cx="5364000" cy="18806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71603" y="3429000"/>
            <a:ext cx="4538414" cy="571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774720"/>
          </a:xfrm>
        </p:spPr>
        <p:txBody>
          <a:bodyPr/>
          <a:lstStyle/>
          <a:p>
            <a:r>
              <a:rPr lang="en-US" altLang="zh-CN" dirty="0" smtClean="0"/>
              <a:t>Decision theory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34" y="857233"/>
            <a:ext cx="8229600" cy="500066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altLang="zh-CN" sz="2800" dirty="0" smtClean="0"/>
              <a:t>Loss function for regression</a:t>
            </a:r>
            <a:endParaRPr lang="zh-CN" altLang="en-US" sz="2800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20" y="1357298"/>
            <a:ext cx="7471941" cy="4643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66245" y="4929222"/>
            <a:ext cx="2477787" cy="1714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内容占位符 2"/>
          <p:cNvSpPr txBox="1">
            <a:spLocks/>
          </p:cNvSpPr>
          <p:nvPr/>
        </p:nvSpPr>
        <p:spPr>
          <a:xfrm>
            <a:off x="285720" y="6072206"/>
            <a:ext cx="8229600" cy="5000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en-US" altLang="zh-CN" sz="2400" i="1" dirty="0" smtClean="0"/>
              <a:t>t</a:t>
            </a:r>
            <a:r>
              <a:rPr lang="en-US" altLang="zh-CN" sz="2400" dirty="0" smtClean="0"/>
              <a:t> ~ </a:t>
            </a:r>
            <a:r>
              <a:rPr lang="en-US" altLang="zh-CN" sz="2400" i="1" dirty="0" smtClean="0"/>
              <a:t>N</a:t>
            </a:r>
            <a:r>
              <a:rPr lang="en-US" altLang="zh-CN" sz="2400" dirty="0" smtClean="0"/>
              <a:t>(&lt;</a:t>
            </a:r>
            <a:r>
              <a:rPr lang="en-US" altLang="zh-CN" sz="2400" b="1" dirty="0" smtClean="0"/>
              <a:t>w</a:t>
            </a:r>
            <a:r>
              <a:rPr lang="en-US" altLang="zh-CN" sz="2400" dirty="0" smtClean="0"/>
              <a:t>, </a:t>
            </a:r>
            <a:r>
              <a:rPr lang="en-US" altLang="zh-CN" sz="2400" b="1" dirty="0" smtClean="0"/>
              <a:t>x</a:t>
            </a:r>
            <a:r>
              <a:rPr lang="en-US" altLang="zh-CN" sz="2400" dirty="0" smtClean="0"/>
              <a:t>&gt;, </a:t>
            </a:r>
            <a:r>
              <a:rPr lang="en-US" altLang="zh-CN" sz="2400" i="1" dirty="0" smtClean="0"/>
              <a:t>sigma</a:t>
            </a:r>
            <a:r>
              <a:rPr lang="en-US" altLang="zh-CN" sz="2400" dirty="0" smtClean="0"/>
              <a:t>), </a:t>
            </a:r>
            <a:r>
              <a:rPr lang="en-US" altLang="zh-CN" sz="2400" i="1" dirty="0" smtClean="0"/>
              <a:t>y</a:t>
            </a:r>
            <a:r>
              <a:rPr lang="en-US" altLang="zh-CN" sz="2400" dirty="0" smtClean="0"/>
              <a:t>=&lt;</a:t>
            </a:r>
            <a:r>
              <a:rPr lang="en-US" altLang="zh-CN" sz="2400" b="1" dirty="0" smtClean="0"/>
              <a:t>w</a:t>
            </a:r>
            <a:r>
              <a:rPr lang="en-US" altLang="zh-CN" sz="2400" dirty="0" smtClean="0"/>
              <a:t>, </a:t>
            </a:r>
            <a:r>
              <a:rPr lang="en-US" altLang="zh-CN" sz="2400" b="1" dirty="0" smtClean="0"/>
              <a:t>x</a:t>
            </a:r>
            <a:r>
              <a:rPr lang="en-US" altLang="zh-CN" sz="2400" dirty="0" smtClean="0"/>
              <a:t>&gt;</a:t>
            </a:r>
            <a:r>
              <a:rPr lang="zh-CN" altLang="en-US" sz="1600" b="1" dirty="0" smtClean="0">
                <a:latin typeface="仿宋_GB2312" pitchFamily="49" charset="-122"/>
                <a:ea typeface="仿宋_GB2312" pitchFamily="49" charset="-122"/>
              </a:rPr>
              <a:t>为条件期望，作为回归值的原因。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仿宋_GB2312" pitchFamily="49" charset="-122"/>
              <a:ea typeface="仿宋_GB2312" pitchFamily="49" charset="-122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3100" dirty="0" smtClean="0"/>
              <a:t>Understand the probability from the point of view of 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Information theory</a:t>
            </a:r>
            <a:endParaRPr lang="zh-CN" altLang="en-US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ea typeface="仿宋_GB2312" pitchFamily="49" charset="-122"/>
              </a:rPr>
              <a:t>Information content h(x) = -log p(x)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 smtClean="0">
                <a:ea typeface="仿宋_GB2312" pitchFamily="49" charset="-122"/>
              </a:rPr>
              <a:t>p(x), p(y)  if x and y are independent, then </a:t>
            </a:r>
          </a:p>
          <a:p>
            <a:pPr lvl="1">
              <a:lnSpc>
                <a:spcPct val="150000"/>
              </a:lnSpc>
            </a:pPr>
            <a:r>
              <a:rPr lang="en-US" altLang="zh-CN" sz="2000" b="1" dirty="0" smtClean="0">
                <a:ea typeface="仿宋_GB2312" pitchFamily="49" charset="-122"/>
              </a:rPr>
              <a:t>p( x, y) = p(x)p(y)</a:t>
            </a:r>
          </a:p>
          <a:p>
            <a:pPr lvl="1">
              <a:lnSpc>
                <a:spcPct val="150000"/>
              </a:lnSpc>
            </a:pPr>
            <a:r>
              <a:rPr lang="en-US" altLang="zh-CN" sz="2000" b="1" dirty="0" smtClean="0">
                <a:ea typeface="仿宋_GB2312" pitchFamily="49" charset="-122"/>
              </a:rPr>
              <a:t>h( x, y) = h(x) + h(y)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 smtClean="0">
                <a:ea typeface="仿宋_GB2312" pitchFamily="49" charset="-122"/>
              </a:rPr>
              <a:t>That is why we choose logarithm of p(x) as the expression of the information content.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 smtClean="0">
                <a:ea typeface="仿宋_GB2312" pitchFamily="49" charset="-122"/>
              </a:rPr>
              <a:t>x, y </a:t>
            </a:r>
            <a:r>
              <a:rPr lang="zh-CN" altLang="en-US" sz="2400" b="1" dirty="0" smtClean="0">
                <a:ea typeface="仿宋_GB2312" pitchFamily="49" charset="-122"/>
              </a:rPr>
              <a:t>的总信息等于各自信息之和（二者独立）</a:t>
            </a:r>
            <a:endParaRPr lang="zh-CN" altLang="en-US" sz="2400" b="1" dirty="0">
              <a:ea typeface="仿宋_GB2312" pitchFamily="49" charset="-122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Entropy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Entropy is:</a:t>
            </a:r>
          </a:p>
          <a:p>
            <a:r>
              <a:rPr lang="en-US" altLang="zh-CN" dirty="0" smtClean="0"/>
              <a:t>Expectation of the information content.</a:t>
            </a:r>
          </a:p>
          <a:p>
            <a:r>
              <a:rPr lang="en-US" altLang="zh-CN" dirty="0" smtClean="0"/>
              <a:t>Average code length to transmit a message.</a:t>
            </a:r>
          </a:p>
          <a:p>
            <a:r>
              <a:rPr lang="en-US" altLang="zh-CN" dirty="0" smtClean="0"/>
              <a:t>Lower bound on the numbers of bits needed to transmit the state of a random variable.</a:t>
            </a:r>
            <a:endParaRPr lang="zh-CN" alt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Entropy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{</a:t>
            </a:r>
            <a:r>
              <a:rPr lang="en-US" altLang="zh-CN" dirty="0" err="1" smtClean="0"/>
              <a:t>a,b,c,d,e,f,g,h</a:t>
            </a:r>
            <a:r>
              <a:rPr lang="en-US" altLang="zh-CN" dirty="0" smtClean="0"/>
              <a:t>} are the possible states of x, and each of the states is equally likely.</a:t>
            </a:r>
          </a:p>
          <a:p>
            <a:r>
              <a:rPr lang="en-US" altLang="zh-CN" dirty="0" smtClean="0"/>
              <a:t>Entropy H(x) is -8 * 1/8 * log</a:t>
            </a:r>
            <a:r>
              <a:rPr lang="en-US" altLang="zh-CN" sz="1600" dirty="0" smtClean="0"/>
              <a:t>2</a:t>
            </a:r>
            <a:r>
              <a:rPr lang="en-US" altLang="zh-CN" dirty="0" smtClean="0"/>
              <a:t>(1/8) = 3 bits</a:t>
            </a:r>
          </a:p>
          <a:p>
            <a:r>
              <a:rPr lang="en-US" altLang="zh-CN" sz="2000" dirty="0" smtClean="0"/>
              <a:t>The units of h are bits when the logarithm to the base of 2 is used, </a:t>
            </a:r>
            <a:r>
              <a:rPr lang="en-US" altLang="zh-CN" sz="2000" dirty="0" err="1" smtClean="0"/>
              <a:t>Nats</a:t>
            </a:r>
            <a:r>
              <a:rPr lang="en-US" altLang="zh-CN" sz="2000" dirty="0" smtClean="0"/>
              <a:t> when </a:t>
            </a:r>
            <a:r>
              <a:rPr lang="en-US" altLang="zh-CN" sz="2000" dirty="0" err="1" smtClean="0"/>
              <a:t>natrual</a:t>
            </a:r>
            <a:r>
              <a:rPr lang="en-US" altLang="zh-CN" sz="2000" dirty="0" smtClean="0"/>
              <a:t> logarithms is used to define entropy. </a:t>
            </a:r>
          </a:p>
          <a:p>
            <a:r>
              <a:rPr lang="en-US" altLang="zh-CN" dirty="0" smtClean="0"/>
              <a:t>If the probabilities are {1/2, 1/4, 1/8,</a:t>
            </a:r>
            <a:r>
              <a:rPr lang="zh-CN" altLang="en-US" dirty="0" smtClean="0"/>
              <a:t> </a:t>
            </a:r>
            <a:r>
              <a:rPr lang="en-US" altLang="zh-CN" dirty="0" smtClean="0"/>
              <a:t>1/16, 1/64, 1/64</a:t>
            </a:r>
            <a:r>
              <a:rPr lang="zh-CN" altLang="en-US" dirty="0" smtClean="0"/>
              <a:t> </a:t>
            </a:r>
            <a:r>
              <a:rPr lang="en-US" altLang="zh-CN" dirty="0" smtClean="0"/>
              <a:t>, 1/64</a:t>
            </a:r>
            <a:r>
              <a:rPr lang="zh-CN" altLang="en-US" dirty="0" smtClean="0"/>
              <a:t> </a:t>
            </a:r>
            <a:r>
              <a:rPr lang="en-US" altLang="zh-CN" dirty="0" smtClean="0"/>
              <a:t>, 1/64}, </a:t>
            </a:r>
          </a:p>
          <a:p>
            <a:endParaRPr lang="en-US" altLang="zh-CN" dirty="0" smtClean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5312" y="5000636"/>
            <a:ext cx="8220092" cy="6624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Entropy of continuous random variable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For discrete random variable, the entropy is maximum when the p(xi) are equal.</a:t>
            </a:r>
          </a:p>
          <a:p>
            <a:r>
              <a:rPr lang="en-US" altLang="zh-CN" dirty="0" smtClean="0"/>
              <a:t>For continuous random variable, we can define the entropy in the following way.</a:t>
            </a:r>
          </a:p>
          <a:p>
            <a:endParaRPr lang="zh-CN" alt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00232" y="5715016"/>
            <a:ext cx="5076825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4348" y="3714752"/>
            <a:ext cx="2687430" cy="714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0950" y="4572008"/>
            <a:ext cx="882308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Differential entropy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421132"/>
            <a:ext cx="8401080" cy="1008000"/>
          </a:xfrm>
        </p:spPr>
        <p:txBody>
          <a:bodyPr>
            <a:normAutofit/>
          </a:bodyPr>
          <a:lstStyle/>
          <a:p>
            <a:r>
              <a:rPr lang="en-US" altLang="zh-CN" sz="2800" dirty="0" smtClean="0"/>
              <a:t>The discrete and continuous form of the entropy differ by a quantity       , which diverges in the limit delta-&gt;0. </a:t>
            </a:r>
            <a:endParaRPr lang="zh-CN" altLang="en-US" sz="2800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85918" y="1357298"/>
            <a:ext cx="5019650" cy="928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28860" y="2428868"/>
            <a:ext cx="3661500" cy="857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71538" y="4429132"/>
            <a:ext cx="7387969" cy="928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831400" y="3921197"/>
            <a:ext cx="526154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内容占位符 2"/>
          <p:cNvSpPr txBox="1">
            <a:spLocks/>
          </p:cNvSpPr>
          <p:nvPr/>
        </p:nvSpPr>
        <p:spPr>
          <a:xfrm>
            <a:off x="500034" y="5500702"/>
            <a:ext cx="8401080" cy="1008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altLang="zh-CN" sz="2800" dirty="0" smtClean="0"/>
              <a:t>This reflects the fact that to specify a continuous variable very precisely requires a large number of bits.</a:t>
            </a:r>
            <a:endParaRPr lang="zh-CN" altLang="en-US" sz="2800" dirty="0" smtClean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Gaussian distribution and </a:t>
            </a:r>
            <a:br>
              <a:rPr lang="en-US" altLang="zh-CN" dirty="0" smtClean="0"/>
            </a:br>
            <a:r>
              <a:rPr lang="en-US" altLang="zh-CN" dirty="0" smtClean="0"/>
              <a:t>differential entropy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525780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70000"/>
              </a:lnSpc>
              <a:spcBef>
                <a:spcPts val="0"/>
              </a:spcBef>
            </a:pPr>
            <a:r>
              <a:rPr lang="en-US" altLang="zh-CN" dirty="0" smtClean="0"/>
              <a:t>For discrete random variable, the entropy is maximum when the p(xi) are equal.</a:t>
            </a:r>
          </a:p>
          <a:p>
            <a:pPr>
              <a:lnSpc>
                <a:spcPct val="170000"/>
              </a:lnSpc>
              <a:spcBef>
                <a:spcPts val="0"/>
              </a:spcBef>
            </a:pPr>
            <a:r>
              <a:rPr lang="en-US" altLang="zh-CN" dirty="0" smtClean="0"/>
              <a:t>For continuous random variable, the Gaussian distribution maximizes the differential entropy and the entropy is </a:t>
            </a:r>
          </a:p>
          <a:p>
            <a:pPr>
              <a:lnSpc>
                <a:spcPct val="170000"/>
              </a:lnSpc>
              <a:spcBef>
                <a:spcPts val="0"/>
              </a:spcBef>
            </a:pPr>
            <a:endParaRPr lang="en-US" altLang="zh-CN" dirty="0" smtClean="0"/>
          </a:p>
          <a:p>
            <a:pPr>
              <a:lnSpc>
                <a:spcPct val="170000"/>
              </a:lnSpc>
              <a:spcBef>
                <a:spcPts val="0"/>
              </a:spcBef>
            </a:pPr>
            <a:r>
              <a:rPr lang="en-US" altLang="zh-CN" dirty="0" smtClean="0"/>
              <a:t>H increases as the variance increases (think about this).</a:t>
            </a:r>
          </a:p>
          <a:p>
            <a:pPr>
              <a:lnSpc>
                <a:spcPct val="170000"/>
              </a:lnSpc>
              <a:spcBef>
                <a:spcPts val="0"/>
              </a:spcBef>
            </a:pPr>
            <a:r>
              <a:rPr lang="en-US" altLang="zh-CN" dirty="0" smtClean="0"/>
              <a:t>H could be negative but entropy of discrete variable is always positive.</a:t>
            </a:r>
            <a:endParaRPr lang="zh-CN" alt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00364" y="3714752"/>
            <a:ext cx="2877108" cy="785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08"/>
          </a:xfrm>
        </p:spPr>
        <p:txBody>
          <a:bodyPr>
            <a:normAutofit/>
          </a:bodyPr>
          <a:lstStyle/>
          <a:p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_GB2312" pitchFamily="49" charset="-122"/>
                <a:ea typeface="仿宋_GB2312" pitchFamily="49" charset="-122"/>
              </a:rPr>
              <a:t>最直观的解决方案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000240"/>
            <a:ext cx="8229600" cy="412592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_GB2312" pitchFamily="49" charset="-122"/>
                <a:ea typeface="仿宋_GB2312" pitchFamily="49" charset="-122"/>
              </a:rPr>
              <a:t>采用多项式模型“逼近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_GB2312" pitchFamily="49" charset="-122"/>
                <a:ea typeface="仿宋_GB2312" pitchFamily="49" charset="-122"/>
              </a:rPr>
              <a:t>/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_GB2312" pitchFamily="49" charset="-122"/>
                <a:ea typeface="仿宋_GB2312" pitchFamily="49" charset="-122"/>
              </a:rPr>
              <a:t>拟合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_GB2312" pitchFamily="49" charset="-122"/>
                <a:ea typeface="仿宋_GB2312" pitchFamily="49" charset="-122"/>
              </a:rPr>
              <a:t>/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_GB2312" pitchFamily="49" charset="-122"/>
                <a:ea typeface="仿宋_GB2312" pitchFamily="49" charset="-122"/>
              </a:rPr>
              <a:t>回归”数据生成的函数。</a:t>
            </a:r>
            <a:endParaRPr lang="en-US" altLang="zh-CN" sz="2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仿宋_GB2312" pitchFamily="49" charset="-122"/>
              <a:ea typeface="仿宋_GB2312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_GB2312" pitchFamily="49" charset="-122"/>
                <a:ea typeface="仿宋_GB2312" pitchFamily="49" charset="-122"/>
              </a:rPr>
              <a:t>Approximation/Fitting/Regression</a:t>
            </a:r>
          </a:p>
          <a:p>
            <a:pPr>
              <a:buNone/>
            </a:pP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214678" y="1214422"/>
            <a:ext cx="542928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仿宋_GB2312" pitchFamily="49" charset="-122"/>
              </a:rPr>
              <a:t>——</a:t>
            </a:r>
            <a:r>
              <a:rPr lang="zh-CN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仿宋_GB2312" pitchFamily="49" charset="-122"/>
              </a:rPr>
              <a:t>最小二乘 （</a:t>
            </a:r>
            <a:r>
              <a:rPr lang="en-US" altLang="zh-CN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仿宋_GB2312" pitchFamily="49" charset="-122"/>
              </a:rPr>
              <a:t>Least  Square</a:t>
            </a:r>
            <a:r>
              <a:rPr lang="zh-CN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仿宋_GB2312" pitchFamily="49" charset="-122"/>
              </a:rPr>
              <a:t>）</a:t>
            </a:r>
            <a:endParaRPr lang="zh-CN" altLang="en-US" sz="3200" dirty="0"/>
          </a:p>
        </p:txBody>
      </p:sp>
      <p:pic>
        <p:nvPicPr>
          <p:cNvPr id="15361" name="Picture 1" descr="C:\Users\sheva2003\AppData\Roaming\Tencent\Users\47069763\QQ\WinTemp\RichOle\AWQGFJ{N(E$AJTGE1QP@GBI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8662" y="4429132"/>
            <a:ext cx="7358114" cy="128649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Conditional Entropy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20" y="1600200"/>
            <a:ext cx="8401080" cy="4525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000" dirty="0" smtClean="0"/>
              <a:t>A joint distribution </a:t>
            </a:r>
            <a:r>
              <a:rPr lang="en-US" altLang="zh-CN" sz="2000" b="1" dirty="0" smtClean="0"/>
              <a:t>p(x, y)</a:t>
            </a:r>
            <a:r>
              <a:rPr lang="en-US" altLang="zh-CN" sz="2000" dirty="0" smtClean="0"/>
              <a:t>. 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000" b="1" dirty="0" smtClean="0"/>
              <a:t>x</a:t>
            </a:r>
            <a:r>
              <a:rPr lang="en-US" altLang="zh-CN" sz="2000" dirty="0" smtClean="0"/>
              <a:t> is already known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000" dirty="0" smtClean="0"/>
              <a:t>The additional information needed to specify </a:t>
            </a:r>
            <a:r>
              <a:rPr lang="en-US" altLang="zh-CN" sz="2000" b="1" dirty="0" smtClean="0"/>
              <a:t>y</a:t>
            </a:r>
            <a:r>
              <a:rPr lang="en-US" altLang="zh-CN" sz="2000" dirty="0" smtClean="0"/>
              <a:t> is given by </a:t>
            </a:r>
            <a:r>
              <a:rPr lang="en-US" altLang="zh-CN" sz="2000" b="1" dirty="0" smtClean="0"/>
              <a:t>− </a:t>
            </a:r>
            <a:r>
              <a:rPr lang="en-US" altLang="zh-CN" sz="2000" b="1" dirty="0" err="1" smtClean="0"/>
              <a:t>ln</a:t>
            </a:r>
            <a:r>
              <a:rPr lang="en-US" altLang="zh-CN" sz="2000" b="1" dirty="0" smtClean="0"/>
              <a:t> p( y | x )</a:t>
            </a:r>
            <a:r>
              <a:rPr lang="en-US" altLang="zh-CN" sz="2000" dirty="0" smtClean="0"/>
              <a:t>. 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400" b="1" dirty="0" smtClean="0"/>
              <a:t>The average additional information needed to specify y can be written as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altLang="zh-CN" sz="2400" b="1" dirty="0" smtClean="0"/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altLang="zh-CN" sz="2400" b="1" dirty="0" smtClean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400" b="1" dirty="0" smtClean="0"/>
              <a:t>The </a:t>
            </a:r>
            <a:r>
              <a:rPr lang="en-US" altLang="zh-CN" sz="2400" b="1" i="1" dirty="0" smtClean="0">
                <a:solidFill>
                  <a:srgbClr val="FF0000"/>
                </a:solidFill>
              </a:rPr>
              <a:t>conditional entropy</a:t>
            </a:r>
            <a:r>
              <a:rPr lang="en-US" altLang="zh-CN" sz="2400" b="1" dirty="0" smtClean="0"/>
              <a:t> of y given x. </a:t>
            </a:r>
            <a:r>
              <a:rPr lang="zh-CN" altLang="en-US" sz="2400" b="1" dirty="0" smtClean="0">
                <a:latin typeface="仿宋_GB2312" pitchFamily="49" charset="-122"/>
                <a:ea typeface="仿宋_GB2312" pitchFamily="49" charset="-122"/>
              </a:rPr>
              <a:t>试推导</a:t>
            </a:r>
            <a:endParaRPr lang="zh-CN" altLang="en-US" sz="2400" b="1" dirty="0">
              <a:latin typeface="仿宋_GB2312" pitchFamily="49" charset="-122"/>
              <a:ea typeface="仿宋_GB2312" pitchFamily="49" charset="-122"/>
            </a:endParaRP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57422" y="4071942"/>
            <a:ext cx="4329545" cy="928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14678" y="5857892"/>
            <a:ext cx="2700356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Relative Entropy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Relative Entropy </a:t>
            </a:r>
            <a:r>
              <a:rPr lang="en-US" altLang="zh-CN" sz="2800" dirty="0" smtClean="0"/>
              <a:t>or </a:t>
            </a:r>
            <a:r>
              <a:rPr lang="en-US" altLang="zh-CN" sz="2800" b="1" i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Kullback-Leibler</a:t>
            </a:r>
            <a:r>
              <a:rPr lang="en-US" altLang="zh-CN" sz="2800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(KL) divergence </a:t>
            </a:r>
            <a:r>
              <a:rPr lang="en-US" altLang="zh-CN" sz="2800" dirty="0" smtClean="0"/>
              <a:t>between distribution p and q.</a:t>
            </a:r>
          </a:p>
          <a:p>
            <a:endParaRPr lang="en-US" altLang="zh-CN" sz="2800" dirty="0" smtClean="0"/>
          </a:p>
          <a:p>
            <a:endParaRPr lang="en-US" altLang="zh-CN" sz="2800" dirty="0" smtClean="0"/>
          </a:p>
          <a:p>
            <a:endParaRPr lang="en-US" altLang="zh-CN" sz="2800" dirty="0" smtClean="0"/>
          </a:p>
          <a:p>
            <a:endParaRPr lang="en-US" altLang="zh-CN" sz="2800" dirty="0" smtClean="0"/>
          </a:p>
          <a:p>
            <a:r>
              <a:rPr lang="en-US" altLang="zh-CN" sz="2800" dirty="0" smtClean="0"/>
              <a:t>It can be interpreted as a measure of the dissimilarity of the two distributions p(x) and q(x). </a:t>
            </a:r>
            <a:r>
              <a:rPr lang="en-US" altLang="zh-CN" sz="2800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Why?</a:t>
            </a:r>
            <a:endParaRPr lang="zh-CN" altLang="en-US" sz="2800" b="1" i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1538" y="2571744"/>
            <a:ext cx="7205773" cy="17096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Relative Entropy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500306"/>
            <a:ext cx="8229600" cy="3625857"/>
          </a:xfrm>
        </p:spPr>
        <p:txBody>
          <a:bodyPr>
            <a:norm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equality will hold if, and only if, q(x) = p(x) for all x.</a:t>
            </a:r>
          </a:p>
          <a:p>
            <a:r>
              <a:rPr lang="en-US" altLang="zh-CN" sz="2400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This inequation could be proved using Jason’s inequality.</a:t>
            </a:r>
          </a:p>
          <a:p>
            <a:endParaRPr lang="en-US" altLang="zh-CN" sz="2400" b="1" i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zh-CN" sz="2400" b="1" i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zh-CN" sz="2400" b="1" i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zh-CN" sz="2400" b="1" i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zh-CN" sz="2400" b="1" i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CN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Here, </a:t>
            </a:r>
            <a:r>
              <a:rPr lang="en-US" altLang="zh-CN" sz="2400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f(x) = </a:t>
            </a:r>
            <a:r>
              <a:rPr lang="en-US" altLang="zh-CN" sz="24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ln</a:t>
            </a:r>
            <a:r>
              <a:rPr lang="en-US" altLang="zh-CN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sz="2400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  <a:r>
              <a:rPr lang="zh-CN" alt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，推导！！</a:t>
            </a:r>
            <a:endParaRPr lang="zh-CN" altLang="en-US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57356" y="1357298"/>
            <a:ext cx="5939808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28992" y="3500438"/>
            <a:ext cx="2219119" cy="6381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43174" y="4357694"/>
            <a:ext cx="4193194" cy="928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i="1" dirty="0" smtClean="0"/>
              <a:t>Relative Entropy and Maximum Likelihood</a:t>
            </a:r>
            <a:endParaRPr lang="zh-CN" altLang="en-US" sz="3600" i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70000"/>
              </a:lnSpc>
              <a:spcBef>
                <a:spcPts val="0"/>
              </a:spcBef>
            </a:pPr>
            <a:r>
              <a:rPr lang="en-US" altLang="zh-CN" dirty="0" smtClean="0"/>
              <a:t>Data: Generated from an unknown distribution p(x).</a:t>
            </a:r>
          </a:p>
          <a:p>
            <a:pPr>
              <a:lnSpc>
                <a:spcPct val="170000"/>
              </a:lnSpc>
              <a:spcBef>
                <a:spcPts val="0"/>
              </a:spcBef>
            </a:pPr>
            <a:r>
              <a:rPr lang="en-US" altLang="zh-CN" dirty="0" smtClean="0"/>
              <a:t>Approximate this distribution using q(x|</a:t>
            </a:r>
            <a:r>
              <a:rPr lang="el-GR" altLang="zh-CN" dirty="0" smtClean="0"/>
              <a:t> θ</a:t>
            </a:r>
            <a:r>
              <a:rPr lang="en-US" altLang="zh-CN" dirty="0" smtClean="0"/>
              <a:t>). </a:t>
            </a:r>
          </a:p>
          <a:p>
            <a:pPr>
              <a:lnSpc>
                <a:spcPct val="170000"/>
              </a:lnSpc>
              <a:spcBef>
                <a:spcPts val="0"/>
              </a:spcBef>
            </a:pPr>
            <a:r>
              <a:rPr lang="en-US" altLang="zh-CN" dirty="0" smtClean="0"/>
              <a:t>One way to determine </a:t>
            </a:r>
            <a:r>
              <a:rPr lang="el-GR" altLang="zh-CN" dirty="0" smtClean="0"/>
              <a:t>θ</a:t>
            </a:r>
            <a:r>
              <a:rPr lang="en-US" altLang="zh-CN" dirty="0" smtClean="0"/>
              <a:t> is to minimize the KL divergence. </a:t>
            </a:r>
          </a:p>
          <a:p>
            <a:pPr>
              <a:lnSpc>
                <a:spcPct val="170000"/>
              </a:lnSpc>
              <a:spcBef>
                <a:spcPts val="0"/>
              </a:spcBef>
            </a:pPr>
            <a:r>
              <a:rPr lang="en-US" altLang="zh-CN" dirty="0" smtClean="0"/>
              <a:t>We cannot do this directly because we don’t know p(x).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14290"/>
            <a:ext cx="8229600" cy="6215106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400" b="1" dirty="0" smtClean="0"/>
              <a:t>Suppose, however, that we have observed </a:t>
            </a:r>
            <a:r>
              <a:rPr lang="en-US" altLang="zh-CN" sz="2400" b="1" i="1" dirty="0" smtClean="0"/>
              <a:t>N</a:t>
            </a:r>
            <a:r>
              <a:rPr lang="en-US" altLang="zh-CN" sz="2400" b="1" dirty="0" smtClean="0"/>
              <a:t> training points </a:t>
            </a:r>
            <a:r>
              <a:rPr lang="en-US" altLang="zh-CN" sz="2400" b="1" dirty="0" err="1" smtClean="0"/>
              <a:t>Xn</a:t>
            </a:r>
            <a:r>
              <a:rPr lang="en-US" altLang="zh-CN" sz="2400" b="1" dirty="0" smtClean="0"/>
              <a:t>, drawn from p(x). 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400" b="1" dirty="0" smtClean="0"/>
              <a:t>Then the expectation with respect to p(x) can be approximated by a finite sum over these points. </a:t>
            </a:r>
            <a:r>
              <a:rPr lang="zh-CN" altLang="en-US" sz="2400" b="1" dirty="0" smtClean="0"/>
              <a:t>（钦辛大数定律）</a:t>
            </a:r>
          </a:p>
          <a:p>
            <a:pPr>
              <a:lnSpc>
                <a:spcPct val="150000"/>
              </a:lnSpc>
            </a:pPr>
            <a:endParaRPr lang="en-US" altLang="zh-CN" sz="2400" b="1" dirty="0" smtClean="0"/>
          </a:p>
          <a:p>
            <a:pPr>
              <a:lnSpc>
                <a:spcPct val="150000"/>
              </a:lnSpc>
            </a:pPr>
            <a:endParaRPr lang="en-US" altLang="zh-CN" sz="2400" b="1" dirty="0" smtClean="0"/>
          </a:p>
          <a:p>
            <a:pPr>
              <a:lnSpc>
                <a:spcPct val="150000"/>
              </a:lnSpc>
            </a:pPr>
            <a:endParaRPr lang="en-US" altLang="zh-CN" sz="2400" b="1" dirty="0" smtClean="0"/>
          </a:p>
          <a:p>
            <a:pPr>
              <a:lnSpc>
                <a:spcPct val="150000"/>
              </a:lnSpc>
              <a:buNone/>
            </a:pPr>
            <a:endParaRPr lang="en-US" altLang="zh-CN" sz="2400" b="1" dirty="0" smtClean="0"/>
          </a:p>
          <a:p>
            <a:pPr>
              <a:lnSpc>
                <a:spcPct val="150000"/>
              </a:lnSpc>
            </a:pPr>
            <a:r>
              <a:rPr lang="en-US" altLang="zh-CN" sz="2400" b="1" dirty="0" smtClean="0"/>
              <a:t>Minimizing this </a:t>
            </a:r>
            <a:r>
              <a:rPr lang="en-US" altLang="zh-CN" sz="2400" b="1" dirty="0" err="1" smtClean="0"/>
              <a:t>Kullback-Leibler</a:t>
            </a:r>
            <a:r>
              <a:rPr lang="en-US" altLang="zh-CN" sz="2400" b="1" dirty="0" smtClean="0"/>
              <a:t> divergence is equivalent to maximizing the likelihood function.</a:t>
            </a:r>
            <a:endParaRPr lang="zh-CN" altLang="en-US" sz="2400" b="1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4414" y="3929066"/>
            <a:ext cx="6392680" cy="1285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472" y="2928936"/>
            <a:ext cx="8267741" cy="1000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smtClean="0"/>
              <a:t>Relative Entropy and Mutual Information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000372"/>
            <a:ext cx="8229600" cy="3125791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800" b="1" dirty="0" smtClean="0"/>
              <a:t>Mutual Information between x and y. 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800" b="1" dirty="0" smtClean="0"/>
              <a:t>I[x, y] &gt;= 0 with equality if, and only if, x and y are independent. 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800" b="1" dirty="0" smtClean="0"/>
              <a:t>Using the sum and product rules of probability, we see that the mutual information is related to the conditional entropy. </a:t>
            </a:r>
            <a:r>
              <a:rPr lang="zh-CN" altLang="en-US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（推导）</a:t>
            </a:r>
            <a:endParaRPr lang="en-US" altLang="zh-CN" sz="28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85852" y="1357298"/>
            <a:ext cx="5886647" cy="1357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57422" y="5715016"/>
            <a:ext cx="5466560" cy="714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2643182"/>
            <a:ext cx="7046391" cy="20669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_GB2312" pitchFamily="49" charset="-122"/>
                <a:ea typeface="仿宋_GB2312" pitchFamily="49" charset="-122"/>
              </a:rPr>
              <a:t>如何求解多项式系数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158" y="4857760"/>
            <a:ext cx="8501122" cy="121444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_GB2312" pitchFamily="49" charset="-122"/>
                <a:ea typeface="仿宋_GB2312" pitchFamily="49" charset="-122"/>
              </a:rPr>
              <a:t>用每个数据点误差的平方之和来定义逼近</a:t>
            </a:r>
            <a:r>
              <a:rPr lang="en-US" altLang="zh-CN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_GB2312" pitchFamily="49" charset="-122"/>
                <a:ea typeface="仿宋_GB2312" pitchFamily="49" charset="-122"/>
              </a:rPr>
              <a:t>/</a:t>
            </a:r>
            <a:r>
              <a:rPr lang="zh-CN" altLang="en-US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_GB2312" pitchFamily="49" charset="-122"/>
                <a:ea typeface="仿宋_GB2312" pitchFamily="49" charset="-122"/>
              </a:rPr>
              <a:t>拟合</a:t>
            </a:r>
            <a:r>
              <a:rPr lang="en-US" altLang="zh-CN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_GB2312" pitchFamily="49" charset="-122"/>
                <a:ea typeface="仿宋_GB2312" pitchFamily="49" charset="-122"/>
              </a:rPr>
              <a:t>/</a:t>
            </a:r>
            <a:r>
              <a:rPr lang="zh-CN" altLang="en-US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_GB2312" pitchFamily="49" charset="-122"/>
                <a:ea typeface="仿宋_GB2312" pitchFamily="49" charset="-122"/>
              </a:rPr>
              <a:t>回归的质量。</a:t>
            </a:r>
            <a:endParaRPr lang="en-US" altLang="zh-CN" sz="1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仿宋_GB2312" pitchFamily="49" charset="-122"/>
              <a:ea typeface="仿宋_GB2312" pitchFamily="49" charset="-122"/>
            </a:endParaRPr>
          </a:p>
          <a:p>
            <a:pPr>
              <a:lnSpc>
                <a:spcPct val="150000"/>
              </a:lnSpc>
              <a:buBlip>
                <a:blip r:embed="rId3"/>
              </a:buBlip>
            </a:pPr>
            <a:r>
              <a:rPr lang="zh-CN" altLang="en-US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_GB2312" pitchFamily="49" charset="-122"/>
                <a:ea typeface="仿宋_GB2312" pitchFamily="49" charset="-122"/>
              </a:rPr>
              <a:t>关于最小二乘的解的几何意义，后续讨论中再进行。关注</a:t>
            </a:r>
            <a:r>
              <a:rPr lang="en-US" altLang="zh-CN" sz="18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仿宋_GB2312" pitchFamily="49" charset="-122"/>
              </a:rPr>
              <a:t>A</a:t>
            </a:r>
            <a:r>
              <a:rPr lang="zh-CN" altLang="en-US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_GB2312" pitchFamily="49" charset="-122"/>
                <a:ea typeface="仿宋_GB2312" pitchFamily="49" charset="-122"/>
              </a:rPr>
              <a:t>的广义逆。</a:t>
            </a:r>
            <a:endParaRPr lang="en-US" altLang="zh-CN" sz="1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仿宋_GB2312" pitchFamily="49" charset="-122"/>
              <a:ea typeface="仿宋_GB2312" pitchFamily="49" charset="-122"/>
            </a:endParaRPr>
          </a:p>
        </p:txBody>
      </p:sp>
      <p:pic>
        <p:nvPicPr>
          <p:cNvPr id="17409" name="Picture 1" descr="C:\Users\sheva2003\AppData\Roaming\Tencent\Users\47069763\QQ\WinTemp\RichOle\93LC([WPBO@1I1WD{O%[8TS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2910" y="1214422"/>
            <a:ext cx="4825399" cy="1214446"/>
          </a:xfrm>
          <a:prstGeom prst="rect">
            <a:avLst/>
          </a:prstGeom>
          <a:noFill/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215074" y="4000504"/>
            <a:ext cx="2458308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072198" y="1228783"/>
            <a:ext cx="2657001" cy="19859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774720"/>
          </a:xfrm>
        </p:spPr>
        <p:txBody>
          <a:bodyPr>
            <a:normAutofit/>
          </a:bodyPr>
          <a:lstStyle/>
          <a:p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_GB2312" pitchFamily="49" charset="-122"/>
                <a:ea typeface="仿宋_GB2312" pitchFamily="49" charset="-122"/>
              </a:rPr>
              <a:t>多项式阶数的影响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20" y="5429264"/>
            <a:ext cx="8443914" cy="1196965"/>
          </a:xfrm>
        </p:spPr>
        <p:txBody>
          <a:bodyPr>
            <a:noAutofit/>
          </a:bodyPr>
          <a:lstStyle/>
          <a:p>
            <a:pPr marL="0" lvl="1" indent="0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_GB2312" pitchFamily="49" charset="-122"/>
                <a:ea typeface="仿宋_GB2312" pitchFamily="49" charset="-122"/>
              </a:rPr>
              <a:t>阶数太低，不能对训练数据进行有效逼近，经验风险过大。</a:t>
            </a:r>
            <a:endParaRPr lang="en-US" altLang="zh-CN" sz="1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仿宋_GB2312" pitchFamily="49" charset="-122"/>
              <a:ea typeface="仿宋_GB2312" pitchFamily="49" charset="-122"/>
            </a:endParaRPr>
          </a:p>
          <a:p>
            <a:pPr marL="0" lvl="1" indent="0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_GB2312" pitchFamily="49" charset="-122"/>
                <a:ea typeface="仿宋_GB2312" pitchFamily="49" charset="-122"/>
              </a:rPr>
              <a:t>阶数太高，过于贴近训练数据（过拟合），结构风险过大，泛化能力过低。</a:t>
            </a:r>
            <a:endParaRPr lang="zh-CN" altLang="en-US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仿宋_GB2312" pitchFamily="49" charset="-122"/>
              <a:ea typeface="仿宋_GB2312" pitchFamily="49" charset="-122"/>
            </a:endParaRPr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6182" y="989096"/>
            <a:ext cx="2880000" cy="2154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21024" y="989096"/>
            <a:ext cx="2880000" cy="21347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437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06182" y="3214685"/>
            <a:ext cx="2880000" cy="2119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438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143504" y="3234887"/>
            <a:ext cx="2880000" cy="21229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774720"/>
          </a:xfrm>
        </p:spPr>
        <p:txBody>
          <a:bodyPr>
            <a:normAutofit/>
          </a:bodyPr>
          <a:lstStyle/>
          <a:p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_GB2312" pitchFamily="49" charset="-122"/>
                <a:ea typeface="仿宋_GB2312" pitchFamily="49" charset="-122"/>
              </a:rPr>
              <a:t>多项式阶数的影响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20" y="5429264"/>
            <a:ext cx="8443914" cy="1196965"/>
          </a:xfrm>
        </p:spPr>
        <p:txBody>
          <a:bodyPr>
            <a:noAutofit/>
          </a:bodyPr>
          <a:lstStyle/>
          <a:p>
            <a:pPr marL="0" lvl="1" indent="0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_GB2312" pitchFamily="49" charset="-122"/>
                <a:ea typeface="仿宋_GB2312" pitchFamily="49" charset="-122"/>
              </a:rPr>
              <a:t>阶数太低，不能对训练数据进行有效逼近，经验风险过大。</a:t>
            </a:r>
            <a:endParaRPr lang="en-US" altLang="zh-CN" sz="1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仿宋_GB2312" pitchFamily="49" charset="-122"/>
              <a:ea typeface="仿宋_GB2312" pitchFamily="49" charset="-122"/>
            </a:endParaRPr>
          </a:p>
          <a:p>
            <a:pPr marL="0" lvl="1" indent="0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_GB2312" pitchFamily="49" charset="-122"/>
                <a:ea typeface="仿宋_GB2312" pitchFamily="49" charset="-122"/>
              </a:rPr>
              <a:t>阶数太高，过于贴近训练数据（过拟合），结构风险过大，泛化能力过低。</a:t>
            </a:r>
            <a:endParaRPr lang="zh-CN" altLang="en-US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仿宋_GB2312" pitchFamily="49" charset="-122"/>
              <a:ea typeface="仿宋_GB2312" pitchFamily="49" charset="-122"/>
            </a:endParaRPr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6182" y="989096"/>
            <a:ext cx="2880000" cy="2154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21024" y="989096"/>
            <a:ext cx="2880000" cy="21347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437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06182" y="3214685"/>
            <a:ext cx="2880000" cy="2119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438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143504" y="3234887"/>
            <a:ext cx="2880000" cy="21229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774720"/>
          </a:xfrm>
        </p:spPr>
        <p:txBody>
          <a:bodyPr>
            <a:normAutofit/>
          </a:bodyPr>
          <a:lstStyle/>
          <a:p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_GB2312" pitchFamily="49" charset="-122"/>
                <a:ea typeface="仿宋_GB2312" pitchFamily="49" charset="-122"/>
              </a:rPr>
              <a:t>多项式阶数、系数与模型复杂度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20" y="5429264"/>
            <a:ext cx="8443914" cy="1196965"/>
          </a:xfrm>
        </p:spPr>
        <p:txBody>
          <a:bodyPr>
            <a:noAutofit/>
          </a:bodyPr>
          <a:lstStyle/>
          <a:p>
            <a:pPr marL="0" lvl="1" indent="0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_GB2312" pitchFamily="49" charset="-122"/>
                <a:ea typeface="仿宋_GB2312" pitchFamily="49" charset="-122"/>
              </a:rPr>
              <a:t>阶数越高、系数越大、模型越复杂。</a:t>
            </a:r>
            <a:endParaRPr lang="en-US" altLang="zh-CN" sz="1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仿宋_GB2312" pitchFamily="49" charset="-122"/>
              <a:ea typeface="仿宋_GB2312" pitchFamily="49" charset="-122"/>
            </a:endParaRPr>
          </a:p>
          <a:p>
            <a:pPr marL="0" lvl="1" indent="0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_GB2312" pitchFamily="49" charset="-122"/>
                <a:ea typeface="仿宋_GB2312" pitchFamily="49" charset="-122"/>
              </a:rPr>
              <a:t>用钉子将一个弹性木条钉在墙上。钉子数量越多，木条需要扭曲的程度越高。</a:t>
            </a:r>
            <a:endParaRPr lang="zh-CN" altLang="en-US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仿宋_GB2312" pitchFamily="49" charset="-122"/>
              <a:ea typeface="仿宋_GB2312" pitchFamily="49" charset="-122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728" y="1028692"/>
            <a:ext cx="6322033" cy="42576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仿宋_GB2312" pitchFamily="49" charset="-122"/>
                <a:ea typeface="仿宋_GB2312" pitchFamily="49" charset="-122"/>
              </a:rPr>
              <a:t>最终解决方案</a:t>
            </a:r>
            <a:endParaRPr lang="zh-CN" altLang="en-US" b="1" dirty="0"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143248"/>
            <a:ext cx="8229600" cy="298291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_GB2312" pitchFamily="49" charset="-122"/>
                <a:ea typeface="仿宋_GB2312" pitchFamily="49" charset="-122"/>
              </a:rPr>
              <a:t>等式右侧第一项：损失，经验损失，经验风险</a:t>
            </a:r>
            <a:endParaRPr lang="en-US" altLang="zh-CN" sz="2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仿宋_GB2312" pitchFamily="49" charset="-122"/>
              <a:ea typeface="仿宋_GB2312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_GB2312" pitchFamily="49" charset="-122"/>
                <a:ea typeface="仿宋_GB2312" pitchFamily="49" charset="-122"/>
              </a:rPr>
              <a:t>等式右侧第二项：模型复杂度</a:t>
            </a:r>
            <a:endParaRPr lang="en-US" altLang="zh-CN" sz="2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仿宋_GB2312" pitchFamily="49" charset="-122"/>
              <a:ea typeface="仿宋_GB2312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_GB2312" pitchFamily="49" charset="-122"/>
                <a:ea typeface="仿宋_GB2312" pitchFamily="49" charset="-122"/>
              </a:rPr>
              <a:t>令上式最小即可完成任务，即所谓的岭回归、带有正则化的最小二乘。</a:t>
            </a:r>
            <a:endParaRPr lang="zh-CN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仿宋_GB2312" pitchFamily="49" charset="-122"/>
              <a:ea typeface="仿宋_GB2312" pitchFamily="49" charset="-122"/>
            </a:endParaRP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472" y="1571612"/>
            <a:ext cx="7911492" cy="1428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566</TotalTime>
  <Words>2570</Words>
  <Application>Microsoft Office PowerPoint</Application>
  <PresentationFormat>全屏显示(4:3)</PresentationFormat>
  <Paragraphs>248</Paragraphs>
  <Slides>45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45</vt:i4>
      </vt:variant>
    </vt:vector>
  </HeadingPairs>
  <TitlesOfParts>
    <vt:vector size="54" baseType="lpstr">
      <vt:lpstr>仿宋_GB2312</vt:lpstr>
      <vt:lpstr>宋体</vt:lpstr>
      <vt:lpstr>Arial</vt:lpstr>
      <vt:lpstr>Calibri</vt:lpstr>
      <vt:lpstr>Monaco</vt:lpstr>
      <vt:lpstr>Times New Roman</vt:lpstr>
      <vt:lpstr>Wingdings</vt:lpstr>
      <vt:lpstr>Office 主题</vt:lpstr>
      <vt:lpstr>Equation</vt:lpstr>
      <vt:lpstr>Lecture Note of Pattern Recognition &amp;  Machine Learning</vt:lpstr>
      <vt:lpstr>Example: Polynomial Curve Fitting</vt:lpstr>
      <vt:lpstr>What Dr. Bishop said about this problem.</vt:lpstr>
      <vt:lpstr>最直观的解决方案</vt:lpstr>
      <vt:lpstr>如何求解多项式系数</vt:lpstr>
      <vt:lpstr>多项式阶数的影响</vt:lpstr>
      <vt:lpstr>多项式阶数的影响</vt:lpstr>
      <vt:lpstr>多项式阶数、系数与模型复杂度</vt:lpstr>
      <vt:lpstr>最终解决方案</vt:lpstr>
      <vt:lpstr>What is hiding behind the Least Square?</vt:lpstr>
      <vt:lpstr>参数估计问题</vt:lpstr>
      <vt:lpstr>参数估计问题</vt:lpstr>
      <vt:lpstr>Could we go further?</vt:lpstr>
      <vt:lpstr>Two key rules of Probability</vt:lpstr>
      <vt:lpstr>Bayesian probabilities</vt:lpstr>
      <vt:lpstr>Introducing a prior distribution over w</vt:lpstr>
      <vt:lpstr>A story of hunting for understanding prior and posterior</vt:lpstr>
      <vt:lpstr>Introducing a prior distribution over w</vt:lpstr>
      <vt:lpstr>Bayesian Curve Fitting</vt:lpstr>
      <vt:lpstr>Model Selection</vt:lpstr>
      <vt:lpstr>The curse of dimensionality</vt:lpstr>
      <vt:lpstr>PowerPoint 演示文稿</vt:lpstr>
      <vt:lpstr>Decision theory</vt:lpstr>
      <vt:lpstr>Decision theory</vt:lpstr>
      <vt:lpstr>Decision theory</vt:lpstr>
      <vt:lpstr>Decision theory</vt:lpstr>
      <vt:lpstr>Decision theory</vt:lpstr>
      <vt:lpstr>Decision theory</vt:lpstr>
      <vt:lpstr>Decision theory</vt:lpstr>
      <vt:lpstr>Decision theory</vt:lpstr>
      <vt:lpstr>Decision theory</vt:lpstr>
      <vt:lpstr>Decision theory</vt:lpstr>
      <vt:lpstr>Decision theory</vt:lpstr>
      <vt:lpstr>Understand the probability from the point of view of  Information theory</vt:lpstr>
      <vt:lpstr>Entropy</vt:lpstr>
      <vt:lpstr>Entropy</vt:lpstr>
      <vt:lpstr>Entropy of continuous random variable</vt:lpstr>
      <vt:lpstr>Differential entropy</vt:lpstr>
      <vt:lpstr>Gaussian distribution and  differential entropy</vt:lpstr>
      <vt:lpstr>Conditional Entropy</vt:lpstr>
      <vt:lpstr>Relative Entropy</vt:lpstr>
      <vt:lpstr>Relative Entropy</vt:lpstr>
      <vt:lpstr>Relative Entropy and Maximum Likelihood</vt:lpstr>
      <vt:lpstr>PowerPoint 演示文稿</vt:lpstr>
      <vt:lpstr>Relative Entropy and Mutual Information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Note  of Pattern Recognition and  Machine Learning</dc:title>
  <dc:creator>sheva2003</dc:creator>
  <cp:lastModifiedBy>sheva2003</cp:lastModifiedBy>
  <cp:revision>257</cp:revision>
  <dcterms:created xsi:type="dcterms:W3CDTF">2015-03-11T03:09:47Z</dcterms:created>
  <dcterms:modified xsi:type="dcterms:W3CDTF">2016-09-08T01:19:23Z</dcterms:modified>
</cp:coreProperties>
</file>