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308" r:id="rId4"/>
    <p:sldId id="309" r:id="rId5"/>
    <p:sldId id="310" r:id="rId6"/>
    <p:sldId id="311" r:id="rId7"/>
    <p:sldId id="312" r:id="rId8"/>
    <p:sldId id="306" r:id="rId9"/>
    <p:sldId id="314" r:id="rId10"/>
    <p:sldId id="313" r:id="rId11"/>
    <p:sldId id="320" r:id="rId12"/>
    <p:sldId id="315" r:id="rId13"/>
    <p:sldId id="316" r:id="rId14"/>
    <p:sldId id="317" r:id="rId15"/>
    <p:sldId id="318" r:id="rId16"/>
    <p:sldId id="319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30" r:id="rId25"/>
    <p:sldId id="329" r:id="rId26"/>
    <p:sldId id="328" r:id="rId27"/>
    <p:sldId id="331" r:id="rId28"/>
    <p:sldId id="334" r:id="rId29"/>
    <p:sldId id="333" r:id="rId30"/>
    <p:sldId id="332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43" r:id="rId39"/>
    <p:sldId id="344" r:id="rId40"/>
    <p:sldId id="345" r:id="rId41"/>
    <p:sldId id="346" r:id="rId42"/>
    <p:sldId id="348" r:id="rId43"/>
    <p:sldId id="349" r:id="rId44"/>
    <p:sldId id="347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37.wmf"/><Relationship Id="rId18" Type="http://schemas.openxmlformats.org/officeDocument/2006/relationships/oleObject" Target="../embeddings/oleObject11.bin"/><Relationship Id="rId3" Type="http://schemas.openxmlformats.org/officeDocument/2006/relationships/image" Target="../media/image41.png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5" Type="http://schemas.openxmlformats.org/officeDocument/2006/relationships/image" Target="../media/image38.wmf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40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35.wmf"/><Relationship Id="rId14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12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7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8.png"/><Relationship Id="rId7" Type="http://schemas.openxmlformats.org/officeDocument/2006/relationships/image" Target="../media/image8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81.png"/><Relationship Id="rId4" Type="http://schemas.openxmlformats.org/officeDocument/2006/relationships/image" Target="../media/image79.png"/><Relationship Id="rId9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89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4.png"/><Relationship Id="rId4" Type="http://schemas.openxmlformats.org/officeDocument/2006/relationships/image" Target="../media/image8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428604"/>
            <a:ext cx="7772400" cy="2214579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Lecture Note of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Pattern Recognition &amp; </a:t>
            </a:r>
            <a:b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Machine Learning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85984" y="4643446"/>
            <a:ext cx="5929354" cy="642942"/>
          </a:xfrm>
        </p:spPr>
        <p:txBody>
          <a:bodyPr/>
          <a:lstStyle/>
          <a:p>
            <a:pPr algn="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Shaoming Zhang</a:t>
            </a:r>
          </a:p>
        </p:txBody>
      </p:sp>
      <p:sp>
        <p:nvSpPr>
          <p:cNvPr id="4" name="矩形 3"/>
          <p:cNvSpPr/>
          <p:nvPr/>
        </p:nvSpPr>
        <p:spPr>
          <a:xfrm>
            <a:off x="1500166" y="2928934"/>
            <a:ext cx="685828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3538" indent="-363538"/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II Probability Distributions</a:t>
            </a:r>
          </a:p>
          <a:p>
            <a:pPr marL="363538" indent="-363538"/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and Bayesian Inference</a:t>
            </a:r>
            <a:endParaRPr lang="zh-CN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Binary Variable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的后验分布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4500570"/>
            <a:ext cx="8229600" cy="219709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zh-CN" altLang="en-US" sz="2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和</a:t>
            </a:r>
            <a:r>
              <a:rPr lang="en-US" altLang="zh-CN" sz="2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b</a:t>
            </a:r>
            <a:r>
              <a:rPr lang="zh-CN" altLang="en-US" sz="2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可理解为：人们已有的对变量值为</a:t>
            </a:r>
            <a:r>
              <a:rPr lang="en-US" altLang="zh-CN" sz="2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或</a:t>
            </a:r>
            <a:r>
              <a:rPr lang="en-US" altLang="zh-CN" sz="2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0</a:t>
            </a:r>
            <a:r>
              <a:rPr lang="zh-CN" altLang="en-US" sz="2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的概率的判断。</a:t>
            </a:r>
            <a:endParaRPr lang="en-US" altLang="zh-CN" sz="2000" dirty="0" smtClean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也可理解为：预先做了</a:t>
            </a:r>
            <a:r>
              <a:rPr lang="en-US" altLang="zh-CN" sz="2000" dirty="0" err="1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a+b</a:t>
            </a:r>
            <a:r>
              <a:rPr lang="zh-CN" altLang="en-US" sz="2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次有效实验（先验），有</a:t>
            </a:r>
            <a:r>
              <a:rPr lang="en-US" altLang="zh-CN" sz="2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zh-CN" altLang="en-US" sz="2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次</a:t>
            </a:r>
            <a:r>
              <a:rPr lang="en-US" altLang="zh-CN" sz="2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和</a:t>
            </a:r>
            <a:r>
              <a:rPr lang="en-US" altLang="zh-CN" sz="2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b</a:t>
            </a:r>
            <a:r>
              <a:rPr lang="zh-CN" altLang="en-US" sz="2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次</a:t>
            </a:r>
            <a:r>
              <a:rPr lang="en-US" altLang="zh-CN" sz="2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0</a:t>
            </a:r>
            <a:r>
              <a:rPr lang="zh-CN" altLang="en-US" sz="2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。然后又进行了</a:t>
            </a:r>
            <a:r>
              <a:rPr lang="en-US" altLang="zh-CN" sz="2000" dirty="0" err="1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m+l</a:t>
            </a:r>
            <a:r>
              <a:rPr lang="zh-CN" altLang="en-US" sz="2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次观测（似然）。</a:t>
            </a:r>
            <a:endParaRPr lang="zh-CN" altLang="en-US" sz="2000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2" y="2857496"/>
            <a:ext cx="4572032" cy="610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836594"/>
            <a:ext cx="4143404" cy="83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0562" y="1857364"/>
            <a:ext cx="4465970" cy="7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14480" y="3610784"/>
            <a:ext cx="6643734" cy="889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357158" y="2857496"/>
            <a:ext cx="8229600" cy="642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后验分布也是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Beta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分布</a:t>
            </a:r>
            <a:endParaRPr kumimoji="0" lang="zh-CN" altLang="en-US" sz="2400" b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Illustration of one step of sequential Bayesian inference</a:t>
            </a:r>
            <a:endParaRPr lang="zh-CN" altLang="en-US" sz="2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00570"/>
            <a:ext cx="8229600" cy="192882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The prior is given by a beta distribution with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= 2,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= 2, </a:t>
            </a:r>
          </a:p>
          <a:p>
            <a:pPr>
              <a:lnSpc>
                <a:spcPct val="17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The likelihood function is given by a Bin distribution with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= 1,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=0</a:t>
            </a:r>
          </a:p>
          <a:p>
            <a:pPr>
              <a:lnSpc>
                <a:spcPct val="17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The posterior is given by a beta distribution with parameters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= 3,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= 2.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428736"/>
            <a:ext cx="8480491" cy="1985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3500438"/>
            <a:ext cx="7072362" cy="94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Conjugate Prior</a:t>
            </a:r>
          </a:p>
          <a:p>
            <a:r>
              <a:rPr lang="en-US" altLang="zh-CN" dirty="0" smtClean="0"/>
              <a:t>Non-Informative Prior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 Multinomial Variables</a:t>
            </a:r>
            <a:endParaRPr lang="zh-CN" altLang="en-US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随机变量取值为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{1,2,3…,K}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，且各状态互斥。</a:t>
            </a:r>
            <a:endParaRPr lang="en-US" altLang="zh-CN" sz="2400" dirty="0" smtClean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一种简单高效的表达方式为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1-of-K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向量，如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K=6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时，采用如下随机变量表达变量值为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3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的情况。</a:t>
            </a:r>
            <a:endParaRPr lang="en-US" altLang="zh-CN" sz="2400" dirty="0" smtClean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600" i="1" dirty="0" err="1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en-US" altLang="zh-CN" sz="1800" i="1" dirty="0" err="1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k</a:t>
            </a:r>
            <a:r>
              <a:rPr lang="en-US" altLang="zh-CN" sz="18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 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 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的概率</a:t>
            </a:r>
            <a:r>
              <a:rPr lang="el-GR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μ</a:t>
            </a:r>
            <a:r>
              <a:rPr lang="en-US" altLang="zh-CN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k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</a:t>
            </a:r>
            <a:endParaRPr lang="en-US" altLang="zh-CN" sz="2400" dirty="0" smtClean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其极大似然估计为：                      </a:t>
            </a:r>
            <a:endParaRPr lang="en-US" altLang="zh-CN" sz="2400" dirty="0" smtClean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2400" dirty="0" smtClean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观测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N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次，</a:t>
            </a:r>
            <a:r>
              <a:rPr lang="en-US" altLang="zh-CN" sz="2400" i="1" dirty="0" err="1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en-US" altLang="zh-CN" sz="1700" i="1" dirty="0" err="1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k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为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的次数为</a:t>
            </a:r>
            <a:r>
              <a:rPr lang="en-US" altLang="zh-CN" sz="2400" i="1" dirty="0" err="1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m</a:t>
            </a:r>
            <a:r>
              <a:rPr lang="en-US" altLang="zh-CN" sz="1700" i="1" dirty="0" err="1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k</a:t>
            </a:r>
            <a:endParaRPr lang="zh-CN" altLang="en-US" sz="2400" i="1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2928934"/>
            <a:ext cx="3353617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40" y="3571876"/>
            <a:ext cx="232522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0430" y="4714884"/>
            <a:ext cx="1714512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Multinomial Distribution</a:t>
            </a:r>
            <a:endParaRPr lang="zh-CN" altLang="en-US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003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i="1" dirty="0" err="1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m</a:t>
            </a:r>
            <a:r>
              <a:rPr lang="en-US" altLang="zh-CN" sz="1700" i="1" dirty="0" err="1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k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的联合分布</a:t>
            </a:r>
            <a:endParaRPr lang="en-US" altLang="zh-CN" sz="2400" dirty="0" smtClean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将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N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个数据分为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K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组，每组</a:t>
            </a:r>
            <a:r>
              <a:rPr lang="en-US" altLang="zh-CN" sz="2400" i="1" dirty="0" err="1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m</a:t>
            </a:r>
            <a:r>
              <a:rPr lang="en-US" altLang="zh-CN" sz="1800" i="1" dirty="0" err="1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k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个数据的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way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数。</a:t>
            </a:r>
            <a:endParaRPr lang="zh-CN" altLang="en-US" sz="2400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2285992"/>
            <a:ext cx="6156657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0298" y="4286256"/>
            <a:ext cx="4200554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285860"/>
            <a:ext cx="1500198" cy="880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sz="4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Dirichlet</a:t>
            </a:r>
            <a:r>
              <a:rPr lang="en-US" altLang="zh-CN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distribution</a:t>
            </a:r>
            <a:endParaRPr lang="zh-CN" altLang="en-US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2500306"/>
            <a:ext cx="8229600" cy="32147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Mult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分布的共轭先验分布应为如下形式：</a:t>
            </a:r>
            <a:endParaRPr lang="en-US" altLang="zh-CN" sz="2400" dirty="0" smtClean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Dirichlet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分布：（注意</a:t>
            </a:r>
            <a:r>
              <a:rPr lang="el-GR" altLang="zh-CN" sz="2400" i="1" dirty="0" smtClean="0">
                <a:latin typeface="Times New Roman"/>
                <a:ea typeface="仿宋_GB2312" pitchFamily="49" charset="-122"/>
                <a:cs typeface="Times New Roman"/>
              </a:rPr>
              <a:t>α</a:t>
            </a:r>
            <a:r>
              <a:rPr lang="en-US" altLang="zh-CN" sz="16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0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和</a:t>
            </a:r>
            <a:r>
              <a:rPr lang="el-GR" altLang="zh-CN" sz="2400" i="1" dirty="0" smtClean="0">
                <a:latin typeface="Times New Roman"/>
                <a:ea typeface="仿宋_GB2312" pitchFamily="49" charset="-122"/>
                <a:cs typeface="Times New Roman"/>
              </a:rPr>
              <a:t>α</a:t>
            </a:r>
            <a:r>
              <a:rPr lang="en-US" altLang="zh-CN" sz="16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k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的意义）</a:t>
            </a:r>
            <a:endParaRPr lang="en-US" altLang="zh-CN" sz="2400" dirty="0" smtClean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428736"/>
            <a:ext cx="6156657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8926" y="3357562"/>
            <a:ext cx="2520881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0298" y="5000636"/>
            <a:ext cx="5506221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5720" y="5143512"/>
            <a:ext cx="1684433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388" y="2500306"/>
            <a:ext cx="203835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72930" y="4714884"/>
            <a:ext cx="19431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Multinomial Variable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的后验概率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_GB2312" pitchFamily="49" charset="-122"/>
              <a:ea typeface="仿宋_GB2312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2428868"/>
            <a:ext cx="5160533" cy="976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4071942"/>
            <a:ext cx="7076768" cy="1395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917596"/>
          </a:xfrm>
        </p:spPr>
        <p:txBody>
          <a:bodyPr>
            <a:noAutofit/>
          </a:bodyPr>
          <a:lstStyle/>
          <a:p>
            <a:r>
              <a:rPr lang="en-US" altLang="zh-CN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Plots of the </a:t>
            </a:r>
            <a:r>
              <a:rPr lang="en-US" altLang="zh-CN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Dirichlet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distribution over three variables</a:t>
            </a:r>
            <a:endParaRPr lang="zh-CN" alt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71942"/>
            <a:ext cx="8229600" cy="176846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where the two horizontal axes are coordinates in the plane of the simplex and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the vertical axis corresponds to the value of the density.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Here {</a:t>
            </a:r>
            <a:r>
              <a:rPr lang="el-GR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α</a:t>
            </a:r>
            <a:r>
              <a:rPr lang="en-US" altLang="zh-CN" sz="16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k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} = 0.1 on the left plot, {</a:t>
            </a:r>
            <a:r>
              <a:rPr lang="el-GR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α</a:t>
            </a:r>
            <a:r>
              <a:rPr lang="en-US" altLang="zh-CN" sz="18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k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} = 1 in the centre plot, and {</a:t>
            </a:r>
            <a:r>
              <a:rPr lang="el-GR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α</a:t>
            </a:r>
            <a:r>
              <a:rPr lang="en-US" altLang="zh-CN" sz="18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k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} = 10 in the right plot.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注意</a:t>
            </a:r>
            <a:r>
              <a:rPr lang="el-GR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α</a:t>
            </a:r>
            <a:r>
              <a:rPr lang="en-US" altLang="zh-CN" sz="16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k</a:t>
            </a: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与不确定性的关系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071546"/>
            <a:ext cx="8758275" cy="29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 Gaussian Distribution</a:t>
            </a:r>
            <a:endParaRPr lang="zh-CN" altLang="en-US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71942"/>
            <a:ext cx="8229600" cy="25717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本质上是一种距离度量，核心部分是一个二次型，该二次型是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到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u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的马氏距离的表达式（即，加权欧式距离）</a:t>
            </a:r>
            <a:endParaRPr lang="zh-CN" altLang="en-US" sz="2400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500174"/>
            <a:ext cx="7297882" cy="845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488" y="2643182"/>
            <a:ext cx="3435824" cy="595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8229600" cy="77472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仿宋_GB2312" pitchFamily="49" charset="-122"/>
                <a:ea typeface="仿宋_GB2312" pitchFamily="49" charset="-122"/>
              </a:rPr>
              <a:t>高斯分布的几何意义</a:t>
            </a:r>
            <a:endParaRPr lang="zh-CN" altLang="en-US" sz="400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1"/>
            <a:ext cx="8229600" cy="20002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协方差矩阵</a:t>
            </a:r>
            <a:r>
              <a:rPr lang="zh-CN" altLang="en-US" sz="2400" b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∑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是实对称矩阵</a:t>
            </a:r>
            <a:endParaRPr lang="en-US" altLang="zh-CN" sz="2400" dirty="0" smtClean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该矩阵的特征值</a:t>
            </a:r>
            <a:r>
              <a:rPr lang="el-GR" altLang="zh-CN" sz="2400" i="1" dirty="0" smtClean="0">
                <a:latin typeface="Times New Roman"/>
                <a:ea typeface="仿宋_GB2312" pitchFamily="49" charset="-122"/>
                <a:cs typeface="Times New Roman"/>
              </a:rPr>
              <a:t>λ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和单位特征向量</a:t>
            </a:r>
            <a:r>
              <a:rPr lang="en-US" altLang="zh-CN" sz="2400" b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u</a:t>
            </a: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b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∑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可被</a:t>
            </a:r>
            <a:r>
              <a:rPr lang="en-US" altLang="zh-CN" sz="2400" b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u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构成的矩阵</a:t>
            </a:r>
            <a:r>
              <a:rPr lang="en-US" altLang="zh-CN" sz="2400" b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U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对角化，即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14348" y="4214818"/>
          <a:ext cx="3408358" cy="1586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Equation" r:id="rId3" imgW="2019240" imgH="939600" progId="Equation.DSMT4">
                  <p:embed/>
                </p:oleObj>
              </mc:Choice>
              <mc:Fallback>
                <p:oleObj name="Equation" r:id="rId3" imgW="2019240" imgH="939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4214818"/>
                        <a:ext cx="3408358" cy="15866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4500562" y="3214686"/>
          <a:ext cx="3922713" cy="158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name="Equation" r:id="rId5" imgW="2323800" imgH="939600" progId="Equation.DSMT4">
                  <p:embed/>
                </p:oleObj>
              </mc:Choice>
              <mc:Fallback>
                <p:oleObj name="Equation" r:id="rId5" imgW="2323800" imgH="939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2" y="3214686"/>
                        <a:ext cx="3922713" cy="158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4500562" y="5143512"/>
          <a:ext cx="3751262" cy="143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" name="Equation" r:id="rId7" imgW="2222280" imgH="850680" progId="Equation.DSMT4">
                  <p:embed/>
                </p:oleObj>
              </mc:Choice>
              <mc:Fallback>
                <p:oleObj name="Equation" r:id="rId7" imgW="2222280" imgH="8506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2" y="5143512"/>
                        <a:ext cx="3751262" cy="1436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Outline</a:t>
            </a:r>
            <a:endParaRPr lang="zh-CN" altLang="en-US" sz="4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2864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1 . Binary variables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Bernoulli distribution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Binomial distribution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Beta distribution (Bin’s conjugate prior)</a:t>
            </a: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2 . Multinomial variables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Multinomial distribution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Dirichlet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distribution (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Mult’s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conjugate prior)</a:t>
            </a: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3 . Continuous variables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Gaussian distribution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Exponential Family</a:t>
            </a: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4. Nonparametric Methods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Kernel density estimator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Nearest - neighbor method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8229600" cy="77472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仿宋_GB2312" pitchFamily="49" charset="-122"/>
                <a:ea typeface="仿宋_GB2312" pitchFamily="49" charset="-122"/>
              </a:rPr>
              <a:t>高斯分布的几何意义</a:t>
            </a:r>
            <a:endParaRPr lang="zh-CN" altLang="en-US" sz="400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2928934"/>
            <a:ext cx="8229600" cy="35004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U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是正交阵，体现旋转或选择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+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镜像</a:t>
            </a:r>
            <a:endParaRPr lang="en-US" altLang="zh-CN" sz="2400" dirty="0" smtClean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x-u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体现平移</a:t>
            </a:r>
            <a:endParaRPr lang="en-US" altLang="zh-CN" sz="2400" dirty="0" smtClean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                                                          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也可理解为新坐标系由平移后的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U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定义。</a:t>
            </a:r>
            <a:endParaRPr lang="en-US" altLang="zh-CN" sz="2400" dirty="0" smtClean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此时                    </a:t>
            </a:r>
            <a:endParaRPr lang="en-US" altLang="zh-CN" sz="2400" dirty="0" smtClean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68299" y="1214422"/>
            <a:ext cx="3404295" cy="2528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357290" y="5429264"/>
          <a:ext cx="12223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5" name="Equation" r:id="rId4" imgW="723600" imgH="457200" progId="Equation.DSMT4">
                  <p:embed/>
                </p:oleObj>
              </mc:Choice>
              <mc:Fallback>
                <p:oleObj name="Equation" r:id="rId4" imgW="72360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5429264"/>
                        <a:ext cx="1222375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642910" y="1928802"/>
          <a:ext cx="154463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6" name="Equation" r:id="rId6" imgW="914400" imgH="215640" progId="Equation.DSMT4">
                  <p:embed/>
                </p:oleObj>
              </mc:Choice>
              <mc:Fallback>
                <p:oleObj name="Equation" r:id="rId6" imgW="914400" imgH="2156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1928802"/>
                        <a:ext cx="1544638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9"/>
          <p:cNvGraphicFramePr>
            <a:graphicFrameLocks noChangeAspect="1"/>
          </p:cNvGraphicFramePr>
          <p:nvPr/>
        </p:nvGraphicFramePr>
        <p:xfrm>
          <a:off x="642910" y="2428868"/>
          <a:ext cx="30670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7" name="Equation" r:id="rId8" imgW="1815840" imgH="279360" progId="Equation.DSMT4">
                  <p:embed/>
                </p:oleObj>
              </mc:Choice>
              <mc:Fallback>
                <p:oleObj name="Equation" r:id="rId8" imgW="1815840" imgH="2793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2428868"/>
                        <a:ext cx="3067050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10"/>
          <p:cNvGraphicFramePr>
            <a:graphicFrameLocks noChangeAspect="1"/>
          </p:cNvGraphicFramePr>
          <p:nvPr/>
        </p:nvGraphicFramePr>
        <p:xfrm>
          <a:off x="642910" y="1285860"/>
          <a:ext cx="257333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8" name="Equation" r:id="rId10" imgW="1523880" imgH="279360" progId="Equation.DSMT4">
                  <p:embed/>
                </p:oleObj>
              </mc:Choice>
              <mc:Fallback>
                <p:oleObj name="Equation" r:id="rId10" imgW="1523880" imgH="27936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1285860"/>
                        <a:ext cx="2573337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3" name="Object 11"/>
          <p:cNvGraphicFramePr>
            <a:graphicFrameLocks noChangeAspect="1"/>
          </p:cNvGraphicFramePr>
          <p:nvPr/>
        </p:nvGraphicFramePr>
        <p:xfrm>
          <a:off x="3500430" y="5643578"/>
          <a:ext cx="15430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9" name="Equation" r:id="rId12" imgW="914400" imgH="253800" progId="Equation.DSMT4">
                  <p:embed/>
                </p:oleObj>
              </mc:Choice>
              <mc:Fallback>
                <p:oleObj name="Equation" r:id="rId12" imgW="914400" imgH="2538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5643578"/>
                        <a:ext cx="154305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4" name="Object 12"/>
          <p:cNvGraphicFramePr>
            <a:graphicFrameLocks noChangeAspect="1"/>
          </p:cNvGraphicFramePr>
          <p:nvPr/>
        </p:nvGraphicFramePr>
        <p:xfrm>
          <a:off x="611188" y="4429125"/>
          <a:ext cx="145732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0" name="Equation" r:id="rId14" imgW="863280" imgH="190440" progId="Equation.DSMT4">
                  <p:embed/>
                </p:oleObj>
              </mc:Choice>
              <mc:Fallback>
                <p:oleObj name="Equation" r:id="rId14" imgW="863280" imgH="19044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429125"/>
                        <a:ext cx="1457325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6" name="Object 14"/>
          <p:cNvGraphicFramePr>
            <a:graphicFrameLocks noChangeAspect="1"/>
          </p:cNvGraphicFramePr>
          <p:nvPr/>
        </p:nvGraphicFramePr>
        <p:xfrm>
          <a:off x="2271707" y="4429135"/>
          <a:ext cx="15859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1" name="Equation" r:id="rId16" imgW="939600" imgH="253800" progId="Equation.DSMT4">
                  <p:embed/>
                </p:oleObj>
              </mc:Choice>
              <mc:Fallback>
                <p:oleObj name="Equation" r:id="rId16" imgW="939600" imgH="2538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707" y="4429135"/>
                        <a:ext cx="1585913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8" name="Object 16"/>
          <p:cNvGraphicFramePr>
            <a:graphicFrameLocks noChangeAspect="1"/>
          </p:cNvGraphicFramePr>
          <p:nvPr/>
        </p:nvGraphicFramePr>
        <p:xfrm>
          <a:off x="4011613" y="4429125"/>
          <a:ext cx="15414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2" name="Equation" r:id="rId18" imgW="914400" imgH="253800" progId="Equation.DSMT4">
                  <p:embed/>
                </p:oleObj>
              </mc:Choice>
              <mc:Fallback>
                <p:oleObj name="Equation" r:id="rId18" imgW="914400" imgH="2538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1613" y="4429125"/>
                        <a:ext cx="1541462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5643570" y="4429132"/>
            <a:ext cx="2714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下的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x-</a:t>
            </a:r>
            <a:r>
              <a:rPr lang="el-GR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μ</a:t>
            </a:r>
            <a:r>
              <a:rPr lang="zh-CN" alt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等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于</a:t>
            </a:r>
            <a:r>
              <a:rPr lang="en-US" altLang="zh-CN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U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下的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Y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Contours of constant probability density </a:t>
            </a:r>
            <a:b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for a Gaussian distribution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643314"/>
            <a:ext cx="8229600" cy="2482849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lphaLcPeriod"/>
            </a:pPr>
            <a:r>
              <a:rPr lang="zh-CN" altLang="en-US" dirty="0" smtClean="0"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∑</a:t>
            </a:r>
            <a:r>
              <a:rPr lang="zh-CN" altLang="en-US" dirty="0" smtClean="0">
                <a:latin typeface="仿宋_GB2312" pitchFamily="49" charset="-122"/>
                <a:ea typeface="仿宋_GB2312" pitchFamily="49" charset="-122"/>
              </a:rPr>
              <a:t>所有元素都不为</a:t>
            </a: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0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LcPeriod"/>
            </a:pPr>
            <a:r>
              <a:rPr lang="zh-CN" altLang="en-US" dirty="0" smtClean="0"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∑对角线元素不为</a:t>
            </a:r>
            <a:r>
              <a:rPr lang="en-US" altLang="zh-CN" dirty="0" smtClean="0"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0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LcPeriod"/>
            </a:pPr>
            <a:r>
              <a:rPr lang="zh-CN" altLang="en-US" dirty="0" smtClean="0"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∑对角线元素不为</a:t>
            </a:r>
            <a:r>
              <a:rPr lang="en-US" altLang="zh-CN" dirty="0" smtClean="0"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0</a:t>
            </a:r>
            <a:r>
              <a:rPr lang="zh-CN" altLang="en-US" dirty="0" smtClean="0"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，且相等</a:t>
            </a:r>
            <a:endParaRPr lang="en-US" altLang="zh-CN" dirty="0" smtClean="0">
              <a:latin typeface="仿宋_GB2312" pitchFamily="49" charset="-122"/>
              <a:ea typeface="仿宋_GB2312" pitchFamily="49" charset="-122"/>
              <a:cs typeface="Times New Roman" pitchFamily="18" charset="0"/>
            </a:endParaRPr>
          </a:p>
          <a:p>
            <a:pPr>
              <a:buNone/>
            </a:pPr>
            <a:endParaRPr lang="zh-CN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1571612"/>
            <a:ext cx="6060139" cy="188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7429520" y="2143116"/>
          <a:ext cx="145732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Equation" r:id="rId4" imgW="863280" imgH="190440" progId="Equation.DSMT4">
                  <p:embed/>
                </p:oleObj>
              </mc:Choice>
              <mc:Fallback>
                <p:oleObj name="Equation" r:id="rId4" imgW="863280" imgH="1904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20" y="2143116"/>
                        <a:ext cx="1457325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高斯的条件分布和边缘分布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34023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latin typeface="仿宋_GB2312" pitchFamily="49" charset="-122"/>
                <a:ea typeface="仿宋_GB2312" pitchFamily="49" charset="-122"/>
              </a:rPr>
              <a:t>高斯的联合分布可按组分解为条件分布与边缘分布的乘积，且条件和边缘分布都为高斯。</a:t>
            </a:r>
            <a:endParaRPr lang="zh-CN" altLang="en-US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仿宋_GB2312" pitchFamily="49" charset="-122"/>
                <a:ea typeface="仿宋_GB2312" pitchFamily="49" charset="-122"/>
              </a:rPr>
              <a:t>高斯分布的极大似然估计</a:t>
            </a:r>
            <a:endParaRPr lang="zh-CN" altLang="en-US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</a:rPr>
              <a:t>前面已经涉及</a:t>
            </a:r>
            <a:r>
              <a:rPr lang="en-US" altLang="zh-CN" sz="2800" b="1" dirty="0" smtClean="0">
                <a:latin typeface="仿宋_GB2312" pitchFamily="49" charset="-122"/>
                <a:ea typeface="仿宋_GB2312" pitchFamily="49" charset="-122"/>
              </a:rPr>
              <a:t>N</a:t>
            </a:r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</a:rPr>
              <a:t>次，不再赘述。</a:t>
            </a:r>
            <a:endParaRPr lang="en-US" altLang="zh-CN" sz="2800" b="1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</a:rPr>
              <a:t>结论：</a:t>
            </a:r>
            <a:endParaRPr lang="en-US" altLang="zh-CN" sz="2800" b="1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</a:rPr>
              <a:t>期望的估计无偏，即估计量的期望等于期望。</a:t>
            </a:r>
            <a:endParaRPr lang="en-US" altLang="zh-CN" sz="2800" b="1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</a:rPr>
              <a:t>方差的估计有偏，</a:t>
            </a:r>
            <a:r>
              <a:rPr lang="en-US" altLang="zh-CN" sz="2800" b="1" dirty="0" smtClean="0">
                <a:latin typeface="仿宋_GB2312" pitchFamily="49" charset="-122"/>
                <a:ea typeface="仿宋_GB2312" pitchFamily="49" charset="-122"/>
              </a:rPr>
              <a:t>(N-1/N)</a:t>
            </a:r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</a:rPr>
              <a:t>倍。</a:t>
            </a:r>
            <a:endParaRPr lang="zh-CN" altLang="en-US" sz="2800" b="1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序贯估计（</a:t>
            </a:r>
            <a:r>
              <a:rPr lang="en-US" altLang="zh-CN" sz="3600" b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Sequential estimation</a:t>
            </a:r>
            <a:r>
              <a:rPr lang="zh-CN" altLang="en-US" sz="3600" b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）</a:t>
            </a:r>
            <a:endParaRPr lang="zh-CN" altLang="en-US" sz="3600" b="1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高斯分布的极大似然估计</a:t>
            </a:r>
            <a:endParaRPr lang="zh-CN" altLang="en-US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2357430"/>
            <a:ext cx="4679750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序贯估计（</a:t>
            </a:r>
            <a:r>
              <a:rPr lang="en-US" altLang="zh-CN" sz="3600" b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Sequential estimation</a:t>
            </a:r>
            <a:r>
              <a:rPr lang="zh-CN" altLang="en-US" sz="3600" b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）</a:t>
            </a:r>
            <a:endParaRPr lang="zh-CN" altLang="en-US" sz="3600" b="1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有时候，参数表达式无法进行序贯分解。采用</a:t>
            </a:r>
            <a:r>
              <a:rPr lang="en-US" altLang="zh-CN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Robbins-</a:t>
            </a:r>
            <a:r>
              <a:rPr lang="en-US" altLang="zh-CN" sz="1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Monro</a:t>
            </a:r>
            <a:r>
              <a:rPr lang="zh-CN" altLang="en-US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方法：</a:t>
            </a:r>
            <a:endParaRPr lang="en-US" altLang="zh-CN" sz="1800" dirty="0" smtClean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定义某个</a:t>
            </a:r>
            <a:r>
              <a:rPr lang="en-US" altLang="zh-CN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z</a:t>
            </a:r>
            <a:r>
              <a:rPr lang="zh-CN" altLang="en-US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值在参数</a:t>
            </a:r>
            <a:r>
              <a:rPr lang="el-GR" altLang="zh-CN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θ</a:t>
            </a:r>
            <a:r>
              <a:rPr lang="zh-CN" altLang="en-US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下的条件期望</a:t>
            </a:r>
            <a:r>
              <a:rPr lang="en-US" altLang="zh-CN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f(</a:t>
            </a:r>
            <a:r>
              <a:rPr lang="el-GR" altLang="zh-CN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θ</a:t>
            </a:r>
            <a:r>
              <a:rPr lang="en-US" altLang="zh-CN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)=E[z|</a:t>
            </a:r>
            <a:r>
              <a:rPr lang="el-GR" altLang="zh-CN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θ</a:t>
            </a:r>
            <a:r>
              <a:rPr lang="en-US" altLang="zh-CN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zh-CN" sz="1800" dirty="0" smtClean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求</a:t>
            </a:r>
            <a:r>
              <a:rPr lang="en-US" altLang="zh-CN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f(</a:t>
            </a:r>
            <a:r>
              <a:rPr lang="el-GR" altLang="zh-CN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θ</a:t>
            </a:r>
            <a:r>
              <a:rPr lang="en-US" altLang="zh-CN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)=0</a:t>
            </a:r>
            <a:r>
              <a:rPr lang="zh-CN" altLang="en-US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的解</a:t>
            </a:r>
            <a:r>
              <a:rPr lang="el-GR" altLang="zh-CN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θ</a:t>
            </a:r>
            <a:r>
              <a:rPr lang="en-US" altLang="zh-CN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*</a:t>
            </a:r>
            <a:r>
              <a:rPr lang="zh-CN" altLang="en-US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的迭代求法如下：</a:t>
            </a:r>
            <a:endParaRPr lang="en-US" altLang="zh-CN" sz="1800" dirty="0" smtClean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800" dirty="0" smtClean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对于估计问题，我们只需构造</a:t>
            </a:r>
            <a:r>
              <a:rPr lang="en-US" altLang="zh-CN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z(</a:t>
            </a:r>
            <a:r>
              <a:rPr lang="el-GR" altLang="zh-CN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θ</a:t>
            </a:r>
            <a:r>
              <a:rPr lang="en-US" altLang="zh-CN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  <a:r>
              <a:rPr lang="zh-CN" altLang="en-US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即可。</a:t>
            </a:r>
            <a:endParaRPr lang="en-US" altLang="zh-CN" sz="1800" dirty="0" smtClean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例：极大似然估计，交换求和和求导符号，并对</a:t>
            </a:r>
            <a:r>
              <a:rPr lang="en-US" altLang="zh-CN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N</a:t>
            </a:r>
            <a:r>
              <a:rPr lang="zh-CN" altLang="en-US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取极限，可从左式得右式</a:t>
            </a:r>
            <a:endParaRPr lang="en-US" altLang="zh-CN" sz="1800" dirty="0" smtClean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2400" dirty="0" smtClean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对于高斯分布的极大似然</a:t>
            </a:r>
            <a:endParaRPr lang="en-US" altLang="zh-CN" sz="1800" dirty="0" smtClean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496" y="2500306"/>
            <a:ext cx="2902822" cy="548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3418582"/>
            <a:ext cx="3406373" cy="581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15206" y="2928934"/>
            <a:ext cx="1499698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8971" y="4857760"/>
            <a:ext cx="2346549" cy="6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00562" y="4857760"/>
            <a:ext cx="3428132" cy="6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0033" y="6000767"/>
            <a:ext cx="4289754" cy="6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57752" y="6000768"/>
            <a:ext cx="3824470" cy="6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序贯估计（</a:t>
            </a:r>
            <a:r>
              <a:rPr lang="en-US" altLang="zh-CN" sz="3600" b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Sequential estimation</a:t>
            </a:r>
            <a:r>
              <a:rPr lang="zh-CN" altLang="en-US" sz="3600" b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）</a:t>
            </a:r>
            <a:endParaRPr lang="zh-CN" altLang="en-US" sz="3600" b="1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1571612"/>
            <a:ext cx="3679618" cy="258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70" y="4500570"/>
            <a:ext cx="4289754" cy="6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1670" y="5429264"/>
            <a:ext cx="3824470" cy="6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00760" y="5500702"/>
            <a:ext cx="227530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Bayesian inference for the Gaussian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仿宋_GB2312" pitchFamily="49" charset="-122"/>
                <a:cs typeface="Times New Roman"/>
              </a:rPr>
              <a:t>Estimate </a:t>
            </a:r>
            <a:r>
              <a:rPr lang="el-GR" altLang="zh-CN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μ</a:t>
            </a:r>
            <a:r>
              <a:rPr lang="el-GR" altLang="zh-C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仿宋_GB2312" pitchFamily="49" charset="-122"/>
                <a:cs typeface="Times New Roman"/>
              </a:rPr>
              <a:t>when </a:t>
            </a:r>
            <a:r>
              <a:rPr lang="el-GR" altLang="zh-CN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仿宋_GB2312" pitchFamily="49" charset="-122"/>
                <a:cs typeface="Times New Roman"/>
              </a:rPr>
              <a:t>σ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仿宋_GB2312" pitchFamily="49" charset="-122"/>
                <a:cs typeface="Times New Roman"/>
              </a:rPr>
              <a:t> is known</a:t>
            </a:r>
          </a:p>
          <a:p>
            <a:pPr marL="514350" indent="-514350">
              <a:buNone/>
            </a:pPr>
            <a:r>
              <a:rPr lang="en-US" altLang="zh-CN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仿宋_GB2312" pitchFamily="49" charset="-122"/>
                <a:cs typeface="Times New Roman"/>
              </a:rPr>
              <a:t>Likelihood</a:t>
            </a:r>
          </a:p>
          <a:p>
            <a:pPr marL="514350" indent="-514350">
              <a:buNone/>
            </a:pPr>
            <a:endParaRPr lang="en-US" altLang="zh-CN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仿宋_GB2312" pitchFamily="49" charset="-122"/>
              <a:cs typeface="Times New Roman"/>
            </a:endParaRPr>
          </a:p>
          <a:p>
            <a:pPr marL="514350" indent="-514350">
              <a:buNone/>
            </a:pPr>
            <a:r>
              <a:rPr lang="en-US" altLang="zh-CN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仿宋_GB2312" pitchFamily="49" charset="-122"/>
                <a:cs typeface="Times New Roman"/>
              </a:rPr>
              <a:t>Prior</a:t>
            </a:r>
          </a:p>
          <a:p>
            <a:pPr marL="514350" indent="-514350">
              <a:buNone/>
            </a:pPr>
            <a:endParaRPr lang="en-US" altLang="zh-CN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仿宋_GB2312" pitchFamily="49" charset="-122"/>
              <a:cs typeface="Times New Roman"/>
            </a:endParaRPr>
          </a:p>
          <a:p>
            <a:pPr marL="514350" indent="-514350">
              <a:buNone/>
            </a:pPr>
            <a:r>
              <a:rPr lang="en-US" altLang="zh-CN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仿宋_GB2312" pitchFamily="49" charset="-122"/>
                <a:cs typeface="Times New Roman"/>
              </a:rPr>
              <a:t>Posterior</a:t>
            </a:r>
          </a:p>
          <a:p>
            <a:pPr marL="514350" indent="-514350">
              <a:buNone/>
            </a:pPr>
            <a:endParaRPr lang="en-US" altLang="zh-CN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仿宋_GB2312" pitchFamily="49" charset="-122"/>
              <a:cs typeface="Times New Roman"/>
            </a:endParaRPr>
          </a:p>
          <a:p>
            <a:pPr marL="514350" indent="-514350">
              <a:buNone/>
            </a:pPr>
            <a:r>
              <a:rPr lang="zh-CN" altLang="en-US" sz="2400" dirty="0" smtClean="0">
                <a:latin typeface="Times New Roman"/>
                <a:ea typeface="仿宋_GB2312" pitchFamily="49" charset="-122"/>
                <a:cs typeface="Times New Roman"/>
              </a:rPr>
              <a:t>分析</a:t>
            </a:r>
            <a:r>
              <a:rPr lang="en-US" altLang="zh-CN" sz="2400" dirty="0" smtClean="0">
                <a:latin typeface="Times New Roman"/>
                <a:ea typeface="仿宋_GB2312" pitchFamily="49" charset="-122"/>
                <a:cs typeface="Times New Roman"/>
              </a:rPr>
              <a:t>N=0</a:t>
            </a:r>
            <a:r>
              <a:rPr lang="zh-CN" altLang="en-US" sz="2400" dirty="0" smtClean="0">
                <a:latin typeface="Times New Roman"/>
                <a:ea typeface="仿宋_GB2312" pitchFamily="49" charset="-122"/>
                <a:cs typeface="Times New Roman"/>
              </a:rPr>
              <a:t>和∞的情况</a:t>
            </a:r>
            <a:endParaRPr lang="en-US" altLang="zh-CN" sz="2400" dirty="0" smtClean="0">
              <a:latin typeface="Times New Roman"/>
              <a:ea typeface="仿宋_GB2312" pitchFamily="49" charset="-122"/>
              <a:cs typeface="Times New Roman"/>
            </a:endParaRPr>
          </a:p>
          <a:p>
            <a:pPr marL="514350" indent="-514350">
              <a:buNone/>
            </a:pPr>
            <a:r>
              <a:rPr lang="en-US" altLang="zh-CN" sz="2400" dirty="0" smtClean="0">
                <a:latin typeface="Times New Roman"/>
                <a:ea typeface="仿宋_GB2312" pitchFamily="49" charset="-122"/>
                <a:cs typeface="Times New Roman"/>
              </a:rPr>
              <a:t>Likelihood</a:t>
            </a:r>
            <a:r>
              <a:rPr lang="zh-CN" altLang="en-US" sz="2400" dirty="0" smtClean="0">
                <a:latin typeface="Times New Roman"/>
                <a:ea typeface="仿宋_GB2312" pitchFamily="49" charset="-122"/>
                <a:cs typeface="Times New Roman"/>
              </a:rPr>
              <a:t>和</a:t>
            </a:r>
            <a:r>
              <a:rPr lang="en-US" altLang="zh-CN" sz="2400" dirty="0" smtClean="0">
                <a:latin typeface="Times New Roman"/>
                <a:ea typeface="仿宋_GB2312" pitchFamily="49" charset="-122"/>
                <a:cs typeface="Times New Roman"/>
              </a:rPr>
              <a:t>Prior</a:t>
            </a:r>
          </a:p>
          <a:p>
            <a:pPr marL="514350" indent="-514350">
              <a:buFont typeface="+mj-lt"/>
              <a:buAutoNum type="arabicPeriod"/>
            </a:pPr>
            <a:endParaRPr lang="zh-CN" altLang="en-US" i="1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2214554"/>
            <a:ext cx="6000760" cy="79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18" y="3429000"/>
            <a:ext cx="2357454" cy="570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5984" y="4572008"/>
            <a:ext cx="2637711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868" y="5500702"/>
            <a:ext cx="3844116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99934" y="3138500"/>
            <a:ext cx="3215476" cy="2290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  <a:cs typeface="+mn-cs"/>
              </a:rPr>
              <a:t>贝叶斯推理的序贯形式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中括号内是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N-1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个观测得到的后验，在第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N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个观测得到时，中括号内可看作此时的先验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3071810"/>
            <a:ext cx="4802824" cy="1095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Bayesian inference for the Gaussian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仿宋_GB2312" pitchFamily="49" charset="-122"/>
                <a:cs typeface="Times New Roman"/>
              </a:rPr>
              <a:t>Estimate </a:t>
            </a:r>
            <a:r>
              <a:rPr lang="el-GR" altLang="zh-CN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仿宋_GB2312" pitchFamily="49" charset="-122"/>
                <a:cs typeface="Times New Roman"/>
              </a:rPr>
              <a:t>σ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仿宋_GB2312" pitchFamily="49" charset="-122"/>
                <a:cs typeface="Times New Roman"/>
              </a:rPr>
              <a:t> when </a:t>
            </a:r>
            <a:r>
              <a:rPr lang="el-GR" altLang="zh-CN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μ</a:t>
            </a:r>
            <a:r>
              <a:rPr lang="el-GR" altLang="zh-CN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仿宋_GB2312" pitchFamily="49" charset="-122"/>
                <a:cs typeface="Times New Roman"/>
              </a:rPr>
              <a:t>is known</a:t>
            </a:r>
          </a:p>
          <a:p>
            <a:pPr marL="514350" indent="-514350">
              <a:buNone/>
            </a:pPr>
            <a:r>
              <a:rPr lang="el-GR" altLang="zh-CN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仿宋_GB2312" pitchFamily="49" charset="-122"/>
                <a:cs typeface="Times New Roman"/>
              </a:rPr>
              <a:t>λ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仿宋_GB2312" pitchFamily="49" charset="-122"/>
                <a:cs typeface="Times New Roman"/>
              </a:rPr>
              <a:t>为</a:t>
            </a:r>
            <a:r>
              <a:rPr lang="el-GR" altLang="zh-CN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仿宋_GB2312" pitchFamily="49" charset="-122"/>
                <a:cs typeface="Times New Roman"/>
              </a:rPr>
              <a:t>σ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仿宋_GB2312" pitchFamily="49" charset="-122"/>
                <a:cs typeface="Times New Roman"/>
              </a:rPr>
              <a:t>2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仿宋_GB2312" pitchFamily="49" charset="-122"/>
                <a:cs typeface="Times New Roman"/>
              </a:rPr>
              <a:t>的倒数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仿宋_GB2312" pitchFamily="49" charset="-122"/>
                <a:cs typeface="Times New Roman"/>
              </a:rPr>
              <a:t>——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仿宋_GB2312" pitchFamily="49" charset="-122"/>
                <a:cs typeface="Times New Roman"/>
              </a:rPr>
              <a:t>精度（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仿宋_GB2312" pitchFamily="49" charset="-122"/>
                <a:cs typeface="Times New Roman"/>
              </a:rPr>
              <a:t>precision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仿宋_GB2312" pitchFamily="49" charset="-122"/>
                <a:cs typeface="Times New Roman"/>
              </a:rPr>
              <a:t>）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仿宋_GB2312" pitchFamily="49" charset="-122"/>
              <a:cs typeface="Times New Roman"/>
            </a:endParaRPr>
          </a:p>
          <a:p>
            <a:pPr marL="514350" indent="-514350">
              <a:buNone/>
            </a:pPr>
            <a:endParaRPr lang="en-US" altLang="zh-CN" sz="28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仿宋_GB2312" pitchFamily="49" charset="-122"/>
              <a:cs typeface="Times New Roman"/>
            </a:endParaRPr>
          </a:p>
          <a:p>
            <a:pPr marL="514350" indent="-514350">
              <a:buNone/>
            </a:pPr>
            <a:r>
              <a:rPr lang="en-US" altLang="zh-CN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仿宋_GB2312" pitchFamily="49" charset="-122"/>
                <a:cs typeface="Times New Roman"/>
              </a:rPr>
              <a:t>Likelihood</a:t>
            </a:r>
          </a:p>
          <a:p>
            <a:pPr marL="514350" indent="-514350">
              <a:buNone/>
            </a:pPr>
            <a:endParaRPr lang="en-US" altLang="zh-CN" sz="28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仿宋_GB2312" pitchFamily="49" charset="-122"/>
              <a:cs typeface="Times New Roman"/>
            </a:endParaRPr>
          </a:p>
          <a:p>
            <a:pPr marL="514350" indent="-514350">
              <a:buNone/>
            </a:pPr>
            <a:r>
              <a:rPr lang="en-US" altLang="zh-CN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仿宋_GB2312" pitchFamily="49" charset="-122"/>
                <a:cs typeface="Times New Roman"/>
              </a:rPr>
              <a:t>Prior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仿宋_GB2312" pitchFamily="49" charset="-122"/>
                <a:cs typeface="Times New Roman"/>
              </a:rPr>
              <a:t>(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仿宋_GB2312" pitchFamily="49" charset="-122"/>
                <a:cs typeface="Times New Roman"/>
              </a:rPr>
              <a:t>conjugate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仿宋_GB2312" pitchFamily="49" charset="-122"/>
                <a:cs typeface="Times New Roman"/>
              </a:rPr>
              <a:t>)</a:t>
            </a:r>
          </a:p>
          <a:p>
            <a:pPr marL="514350" indent="-514350">
              <a:buNone/>
            </a:pP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仿宋_GB2312" pitchFamily="49" charset="-122"/>
              <a:cs typeface="Times New Roman"/>
            </a:endParaRPr>
          </a:p>
          <a:p>
            <a:pPr marL="514350" indent="-514350">
              <a:buNone/>
            </a:pPr>
            <a:r>
              <a:rPr lang="en-US" altLang="zh-CN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仿宋_GB2312" pitchFamily="49" charset="-122"/>
                <a:cs typeface="Times New Roman"/>
              </a:rPr>
              <a:t>Posterior</a:t>
            </a:r>
          </a:p>
          <a:p>
            <a:pPr marL="514350" indent="-514350">
              <a:buFont typeface="+mj-lt"/>
              <a:buAutoNum type="arabicPeriod"/>
            </a:pPr>
            <a:endParaRPr lang="zh-CN" altLang="en-US" sz="2800" i="1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3071810"/>
            <a:ext cx="5640766" cy="783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92" y="4071942"/>
            <a:ext cx="357190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768" y="3929066"/>
            <a:ext cx="127846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6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57422" y="5000636"/>
            <a:ext cx="5046749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6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1674" y="5643578"/>
            <a:ext cx="3638888" cy="1142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 The Bernoulli Distribution</a:t>
            </a:r>
            <a:endParaRPr lang="zh-CN" alt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某个随机变量的取值状态为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{0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1}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其值为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的概率为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该随机变量的分布为贝努利分布：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参数</a:t>
            </a:r>
            <a:r>
              <a:rPr lang="el-GR" altLang="zh-CN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的极大似然估计为：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496" y="2571744"/>
            <a:ext cx="243729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74" y="4071942"/>
            <a:ext cx="4214842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43570" y="5143512"/>
            <a:ext cx="2069718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The “Effective” Prior Observations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期望</a:t>
            </a:r>
            <a:endParaRPr lang="en-US" altLang="zh-CN" sz="2400" dirty="0" smtClean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N</a:t>
            </a:r>
            <a:r>
              <a:rPr lang="zh-CN" altLang="en-US" sz="2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个观测对应</a:t>
            </a:r>
            <a:r>
              <a:rPr lang="en-US" altLang="zh-CN" sz="2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N/2</a:t>
            </a:r>
          </a:p>
          <a:p>
            <a:pPr lvl="1">
              <a:lnSpc>
                <a:spcPct val="150000"/>
              </a:lnSpc>
            </a:pPr>
            <a:r>
              <a:rPr lang="en-US" altLang="zh-CN" sz="20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en-US" altLang="zh-CN" sz="12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0</a:t>
            </a:r>
            <a:r>
              <a:rPr lang="en-US" altLang="zh-CN" sz="2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zh-CN" altLang="en-US" sz="2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对应</a:t>
            </a:r>
            <a:r>
              <a:rPr lang="en-US" altLang="zh-CN" sz="2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lang="en-US" altLang="zh-CN" sz="20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en-US" altLang="zh-CN" sz="12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0</a:t>
            </a:r>
            <a:r>
              <a:rPr lang="zh-CN" altLang="en-US" sz="2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个有效观测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方差</a:t>
            </a:r>
            <a:endParaRPr lang="en-US" altLang="zh-CN" sz="2400" dirty="0" smtClean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N</a:t>
            </a:r>
            <a:r>
              <a:rPr lang="zh-CN" altLang="en-US" sz="2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个观测对应</a:t>
            </a:r>
            <a:r>
              <a:rPr lang="en-US" altLang="zh-CN" sz="20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N</a:t>
            </a:r>
            <a:r>
              <a:rPr lang="en-US" altLang="zh-CN" sz="2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/2</a:t>
            </a:r>
            <a:r>
              <a:rPr lang="zh-CN" altLang="en-US" sz="2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个</a:t>
            </a:r>
            <a:r>
              <a:rPr lang="el-GR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仿宋_GB2312" pitchFamily="49" charset="-122"/>
                <a:cs typeface="Times New Roman"/>
              </a:rPr>
              <a:t>σ</a:t>
            </a:r>
            <a:r>
              <a:rPr lang="en-US" altLang="zh-CN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仿宋_GB2312" pitchFamily="49" charset="-122"/>
                <a:cs typeface="Times New Roman"/>
              </a:rPr>
              <a:t>2 </a:t>
            </a:r>
            <a:r>
              <a:rPr lang="zh-CN" altLang="en-US" sz="2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；</a:t>
            </a:r>
            <a:endParaRPr lang="en-US" altLang="zh-CN" sz="2000" dirty="0" smtClean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lang="en-US" altLang="zh-CN" sz="20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en-US" altLang="zh-CN" sz="12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0</a:t>
            </a:r>
            <a:r>
              <a:rPr lang="zh-CN" altLang="en-US" sz="2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对应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en-US" altLang="zh-CN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仿宋_GB2312" pitchFamily="49" charset="-122"/>
                <a:cs typeface="Times New Roman"/>
              </a:rPr>
              <a:t>0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/2</a:t>
            </a:r>
            <a:r>
              <a:rPr lang="zh-CN" altLang="en-US" sz="2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个</a:t>
            </a:r>
            <a:r>
              <a:rPr lang="el-GR" altLang="zh-C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仿宋_GB2312" pitchFamily="49" charset="-122"/>
                <a:cs typeface="Times New Roman"/>
              </a:rPr>
              <a:t>σ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仿宋_GB2312" pitchFamily="49" charset="-122"/>
                <a:cs typeface="Times New Roman"/>
              </a:rPr>
              <a:t>2 =b</a:t>
            </a:r>
            <a:r>
              <a:rPr lang="en-US" altLang="zh-CN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仿宋_GB2312" pitchFamily="49" charset="-122"/>
                <a:cs typeface="Times New Roman"/>
              </a:rPr>
              <a:t>0</a:t>
            </a:r>
            <a:r>
              <a:rPr lang="zh-CN" altLang="en-US" sz="2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，即</a:t>
            </a:r>
            <a:r>
              <a:rPr lang="el-GR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仿宋_GB2312" pitchFamily="49" charset="-122"/>
                <a:cs typeface="Times New Roman"/>
              </a:rPr>
              <a:t>σ</a:t>
            </a:r>
            <a:r>
              <a:rPr lang="en-US" altLang="zh-CN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仿宋_GB2312" pitchFamily="49" charset="-122"/>
                <a:cs typeface="Times New Roman"/>
              </a:rPr>
              <a:t>2 </a:t>
            </a:r>
            <a:r>
              <a:rPr lang="en-US" altLang="zh-CN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 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b</a:t>
            </a:r>
            <a:r>
              <a:rPr lang="en-US" altLang="zh-CN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0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/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en-US" altLang="zh-CN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0</a:t>
            </a:r>
          </a:p>
          <a:p>
            <a:pPr marL="3175" lvl="1" indent="-3175">
              <a:lnSpc>
                <a:spcPct val="150000"/>
              </a:lnSpc>
              <a:buNone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指数函数族的共轭先验的公共属性，即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effective prior observations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</a:t>
            </a:r>
            <a:endParaRPr lang="en-US" altLang="zh-CN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0" y="1571612"/>
            <a:ext cx="5046749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3372" y="2643182"/>
            <a:ext cx="4093759" cy="1285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Bayesian inference for the Gaussian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仿宋_GB2312" pitchFamily="49" charset="-122"/>
                <a:cs typeface="Times New Roman"/>
              </a:rPr>
              <a:t>Both of the </a:t>
            </a:r>
            <a:r>
              <a:rPr lang="el-GR" altLang="zh-CN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仿宋_GB2312" pitchFamily="49" charset="-122"/>
                <a:cs typeface="Times New Roman"/>
              </a:rPr>
              <a:t>σ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仿宋_GB2312" pitchFamily="49" charset="-122"/>
                <a:cs typeface="Times New Roman"/>
              </a:rPr>
              <a:t>  and </a:t>
            </a:r>
            <a:r>
              <a:rPr lang="el-GR" altLang="zh-CN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μ</a:t>
            </a:r>
            <a:r>
              <a:rPr lang="el-GR" altLang="zh-C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仿宋_GB2312" pitchFamily="49" charset="-122"/>
                <a:cs typeface="Times New Roman"/>
              </a:rPr>
              <a:t>are unknown</a:t>
            </a:r>
          </a:p>
          <a:p>
            <a:endParaRPr lang="zh-CN" altLang="en-US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2285992"/>
            <a:ext cx="5294610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18" y="4000504"/>
            <a:ext cx="5304933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0" y="4429132"/>
            <a:ext cx="5786446" cy="20716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仿宋_GB2312" pitchFamily="49" charset="-122"/>
                <a:cs typeface="Times New Roman"/>
              </a:rPr>
              <a:t>Normal-Gamma or Gaussian-Gamma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28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仿宋_GB2312" pitchFamily="49" charset="-122"/>
              <a:cs typeface="Times New Roman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8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仿宋_GB2312" pitchFamily="49" charset="-122"/>
              <a:cs typeface="Times New Roman"/>
            </a:endParaRPr>
          </a:p>
          <a:p>
            <a:pPr marL="342900" lvl="0" indent="-342900" algn="ctr">
              <a:spcBef>
                <a:spcPct val="20000"/>
              </a:spcBef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仿宋_GB2312" pitchFamily="49" charset="-122"/>
                <a:cs typeface="Times New Roman"/>
              </a:rPr>
              <a:t>高维分布，</a:t>
            </a:r>
            <a:r>
              <a:rPr lang="en-US" altLang="zh-CN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仿宋_GB2312" pitchFamily="49" charset="-122"/>
                <a:cs typeface="Times New Roman"/>
              </a:rPr>
              <a:t>normal-</a:t>
            </a:r>
            <a:r>
              <a:rPr lang="en-US" altLang="zh-CN" sz="2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仿宋_GB2312" pitchFamily="49" charset="-122"/>
                <a:cs typeface="Times New Roman"/>
              </a:rPr>
              <a:t>Wishart</a:t>
            </a:r>
            <a:r>
              <a:rPr lang="en-US" altLang="zh-CN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仿宋_GB2312" pitchFamily="49" charset="-122"/>
                <a:cs typeface="Times New Roman"/>
              </a:rPr>
              <a:t> or Gaussian-</a:t>
            </a:r>
            <a:r>
              <a:rPr lang="en-US" altLang="zh-CN" sz="2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仿宋_GB2312" pitchFamily="49" charset="-122"/>
                <a:cs typeface="Times New Roman"/>
              </a:rPr>
              <a:t>Wishart</a:t>
            </a:r>
            <a:endParaRPr lang="en-US" altLang="zh-CN" sz="20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仿宋_GB2312" pitchFamily="49" charset="-122"/>
              <a:cs typeface="Times New Roman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Bayesian inference for the Gaussian</a:t>
            </a:r>
            <a:endParaRPr lang="zh-CN" altLang="en-US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1214422"/>
            <a:ext cx="5294610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18" y="2928934"/>
            <a:ext cx="5304933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7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6105" y="5000636"/>
            <a:ext cx="417164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29322" y="4572008"/>
            <a:ext cx="2876861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Student’s t-distribution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357298"/>
            <a:ext cx="4643470" cy="2500331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Font typeface="Wingdings" pitchFamily="2" charset="2"/>
              <a:buChar char="l"/>
            </a:pPr>
            <a:r>
              <a:rPr lang="en-US" altLang="zh-CN" sz="1600" b="1" dirty="0" smtClean="0"/>
              <a:t>The conjugate prior for the precision of a Gaussian is given by a gamma distribution</a:t>
            </a:r>
          </a:p>
          <a:p>
            <a:pPr marL="0" indent="0">
              <a:lnSpc>
                <a:spcPct val="170000"/>
              </a:lnSpc>
              <a:buFont typeface="Wingdings" pitchFamily="2" charset="2"/>
              <a:buChar char="l"/>
            </a:pPr>
            <a:r>
              <a:rPr lang="en-US" altLang="zh-CN" sz="1600" b="1" dirty="0" smtClean="0"/>
              <a:t>A </a:t>
            </a:r>
            <a:r>
              <a:rPr lang="en-US" altLang="zh-CN" sz="1600" b="1" dirty="0" err="1" smtClean="0"/>
              <a:t>univariate</a:t>
            </a:r>
            <a:r>
              <a:rPr lang="en-US" altLang="zh-CN" sz="1600" b="1" dirty="0" smtClean="0"/>
              <a:t> Gaussian </a:t>
            </a:r>
            <a:r>
              <a:rPr lang="en-US" altLang="zh-CN" sz="1600" b="1" i="1" dirty="0" smtClean="0"/>
              <a:t>N</a:t>
            </a:r>
            <a:r>
              <a:rPr lang="en-US" altLang="zh-CN" sz="1600" b="1" dirty="0" smtClean="0"/>
              <a:t>( </a:t>
            </a:r>
            <a:r>
              <a:rPr lang="en-US" altLang="zh-CN" sz="1600" b="1" i="1" dirty="0" err="1" smtClean="0"/>
              <a:t>x</a:t>
            </a:r>
            <a:r>
              <a:rPr lang="en-US" altLang="zh-CN" sz="1600" b="1" dirty="0" err="1" smtClean="0"/>
              <a:t>|</a:t>
            </a:r>
            <a:r>
              <a:rPr lang="en-US" altLang="zh-CN" sz="1600" b="1" i="1" dirty="0" err="1" smtClean="0"/>
              <a:t>μ</a:t>
            </a:r>
            <a:r>
              <a:rPr lang="en-US" altLang="zh-CN" sz="1600" b="1" i="1" dirty="0" smtClean="0"/>
              <a:t>, 1</a:t>
            </a:r>
            <a:r>
              <a:rPr lang="en-US" altLang="zh-CN" sz="1600" b="1" dirty="0" smtClean="0"/>
              <a:t>/</a:t>
            </a:r>
            <a:r>
              <a:rPr lang="el-GR" altLang="zh-CN" sz="1600" b="1" i="1" dirty="0" smtClean="0">
                <a:latin typeface="Times New Roman"/>
                <a:cs typeface="Times New Roman"/>
              </a:rPr>
              <a:t>τ</a:t>
            </a:r>
            <a:r>
              <a:rPr lang="en-US" altLang="zh-CN" sz="1600" b="1" dirty="0" smtClean="0"/>
              <a:t>)</a:t>
            </a:r>
            <a:r>
              <a:rPr lang="en-US" altLang="zh-CN" sz="1600" b="1" i="1" dirty="0" smtClean="0"/>
              <a:t> </a:t>
            </a:r>
          </a:p>
          <a:p>
            <a:pPr marL="0" indent="0">
              <a:lnSpc>
                <a:spcPct val="170000"/>
              </a:lnSpc>
              <a:buFont typeface="Wingdings" pitchFamily="2" charset="2"/>
              <a:buChar char="l"/>
            </a:pPr>
            <a:r>
              <a:rPr lang="en-US" altLang="zh-CN" sz="1600" b="1" dirty="0" smtClean="0"/>
              <a:t>Gamma prior </a:t>
            </a:r>
            <a:r>
              <a:rPr lang="en-US" altLang="zh-CN" sz="1600" b="1" i="1" dirty="0" err="1" smtClean="0"/>
              <a:t>Gam</a:t>
            </a:r>
            <a:r>
              <a:rPr lang="en-US" altLang="zh-CN" sz="1600" b="1" i="1" dirty="0" smtClean="0"/>
              <a:t> </a:t>
            </a:r>
            <a:r>
              <a:rPr lang="en-US" altLang="zh-CN" sz="1600" b="1" dirty="0" smtClean="0"/>
              <a:t>(</a:t>
            </a:r>
            <a:r>
              <a:rPr lang="el-GR" altLang="zh-CN" sz="1600" b="1" i="1" dirty="0" smtClean="0">
                <a:latin typeface="Times New Roman"/>
                <a:cs typeface="Times New Roman"/>
              </a:rPr>
              <a:t>τ </a:t>
            </a:r>
            <a:r>
              <a:rPr lang="en-US" altLang="zh-CN" sz="1600" b="1" dirty="0" smtClean="0"/>
              <a:t>|</a:t>
            </a:r>
            <a:r>
              <a:rPr lang="en-US" altLang="zh-CN" sz="1600" b="1" i="1" dirty="0" smtClean="0"/>
              <a:t>a, b</a:t>
            </a:r>
            <a:r>
              <a:rPr lang="en-US" altLang="zh-CN" sz="1600" b="1" dirty="0" smtClean="0"/>
              <a:t>) </a:t>
            </a:r>
            <a:br>
              <a:rPr lang="en-US" altLang="zh-CN" sz="1600" b="1" dirty="0" smtClean="0"/>
            </a:br>
            <a:r>
              <a:rPr lang="en-US" altLang="zh-CN" sz="1600" b="1" dirty="0" smtClean="0"/>
              <a:t>Integrating out the precision,  we obtain</a:t>
            </a:r>
            <a:endParaRPr lang="zh-CN" altLang="en-US" sz="1600" b="1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6" y="1285860"/>
            <a:ext cx="3829273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4143404"/>
            <a:ext cx="8159726" cy="2428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143512"/>
            <a:ext cx="8229600" cy="982651"/>
          </a:xfrm>
        </p:spPr>
        <p:txBody>
          <a:bodyPr/>
          <a:lstStyle/>
          <a:p>
            <a:pPr algn="ctr">
              <a:buNone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Student’s t-distribution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428604"/>
            <a:ext cx="5039881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2857496"/>
            <a:ext cx="3529032" cy="45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3929066"/>
            <a:ext cx="8382059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2066" y="1071546"/>
            <a:ext cx="3829273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71876"/>
            <a:ext cx="8229600" cy="271464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t-distribution</a:t>
            </a:r>
            <a:r>
              <a:rPr lang="zh-CN" altLang="en-US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对野值（</a:t>
            </a:r>
            <a:r>
              <a:rPr lang="en-US" altLang="zh-CN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outliers</a:t>
            </a:r>
            <a:r>
              <a:rPr lang="zh-CN" altLang="en-US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）不敏感，适合做回归。</a:t>
            </a:r>
            <a:endParaRPr lang="en-US" altLang="zh-CN" sz="1800" dirty="0" smtClean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高斯不鲁棒（</a:t>
            </a:r>
            <a:r>
              <a:rPr lang="en-US" altLang="zh-CN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robustness</a:t>
            </a:r>
            <a:r>
              <a:rPr lang="zh-CN" altLang="en-US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），同理极大似然、最小二乘都不鲁棒</a:t>
            </a:r>
            <a:endParaRPr lang="en-US" altLang="zh-CN" sz="1800" dirty="0" smtClean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原因</a:t>
            </a:r>
            <a:r>
              <a:rPr lang="zh-CN" altLang="en-US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：</a:t>
            </a:r>
            <a:r>
              <a:rPr lang="en-US" altLang="zh-CN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</a:t>
            </a:r>
            <a:r>
              <a:rPr lang="zh-CN" altLang="en-US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分布把方差当成隐变量，把</a:t>
            </a:r>
            <a:r>
              <a:rPr lang="en-US" altLang="zh-CN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</a:t>
            </a:r>
            <a:r>
              <a:rPr lang="zh-CN" altLang="en-US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和方差的联合分布分解成隐变量和</a:t>
            </a:r>
            <a:r>
              <a:rPr lang="en-US" altLang="zh-CN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</a:t>
            </a:r>
            <a:r>
              <a:rPr lang="zh-CN" altLang="en-US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的先验、似然函数，从而完成</a:t>
            </a:r>
            <a:r>
              <a:rPr lang="en-US" altLang="zh-CN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</a:t>
            </a:r>
            <a:r>
              <a:rPr lang="zh-CN" altLang="en-US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的分析。</a:t>
            </a:r>
            <a:r>
              <a:rPr lang="en-US" altLang="zh-CN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</a:t>
            </a:r>
            <a:r>
              <a:rPr lang="zh-CN" altLang="en-US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分布是无限多个高斯分布的混合。</a:t>
            </a:r>
            <a:r>
              <a:rPr lang="en-US" altLang="zh-CN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</a:t>
            </a:r>
            <a:r>
              <a:rPr lang="zh-CN" altLang="en-US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分布唯一的参数是</a:t>
            </a:r>
            <a:r>
              <a:rPr lang="el-GR" altLang="zh-CN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μ</a:t>
            </a:r>
            <a:r>
              <a:rPr lang="zh-CN" altLang="en-US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（要估计的值），而不关心方差（隐变量）所以对野值不敏感。高斯分布要同时关注期望和方差，所以中心要向野值靠拢以保证方差的最优（小），所以对野值敏感。</a:t>
            </a:r>
            <a:endParaRPr lang="en-US" altLang="zh-CN" sz="1800" i="1" dirty="0" smtClean="0">
              <a:solidFill>
                <a:srgbClr val="FF0000"/>
              </a:solidFill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42852"/>
            <a:ext cx="6768082" cy="335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Periodic variables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如时间之类，期望与坐标轴起点有关的变量</a:t>
            </a:r>
            <a:endParaRPr lang="en-US" altLang="zh-CN" sz="2800" dirty="0" smtClean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 periodic generalization of the Gaussian called the </a:t>
            </a:r>
            <a:r>
              <a:rPr lang="en-US" altLang="zh-CN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von </a:t>
            </a:r>
            <a:r>
              <a:rPr lang="en-US" altLang="zh-CN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Mises</a:t>
            </a:r>
            <a:r>
              <a:rPr lang="en-US" altLang="zh-CN" sz="28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distribution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类似极坐标</a:t>
            </a:r>
            <a:endParaRPr lang="zh-CN" altLang="en-US" sz="2800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Mixtures of Gaussians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643050"/>
            <a:ext cx="3971924" cy="25003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一个高斯无法描述的时候，如高斯背景建模。</a:t>
            </a:r>
            <a:endParaRPr lang="en-US" altLang="zh-CN" sz="1800" dirty="0" smtClean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多个高斯叠加，再除以归一化系数。</a:t>
            </a:r>
            <a:endParaRPr lang="en-US" altLang="zh-CN" sz="1800" dirty="0" smtClean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Ch-9 EM</a:t>
            </a:r>
            <a:r>
              <a:rPr lang="zh-CN" altLang="en-US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方法，进行极大似然估计参数估计。</a:t>
            </a: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4929198"/>
            <a:ext cx="25431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685" y="1285860"/>
            <a:ext cx="4750259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4572008"/>
            <a:ext cx="626745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The Exponential Family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071810"/>
            <a:ext cx="8229600" cy="305435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目前我们见到的</a:t>
            </a:r>
            <a:r>
              <a:rPr lang="en-US" altLang="zh-CN" sz="2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B</a:t>
            </a:r>
            <a:r>
              <a:rPr lang="en-US" altLang="zh-CN" sz="28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eta</a:t>
            </a:r>
            <a:r>
              <a:rPr lang="zh-CN" altLang="en-US" sz="28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、</a:t>
            </a:r>
            <a:r>
              <a:rPr lang="en-US" altLang="zh-CN" sz="2800" i="1" dirty="0" err="1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Dirichlet</a:t>
            </a:r>
            <a:r>
              <a:rPr lang="zh-CN" altLang="en-US" sz="28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、</a:t>
            </a:r>
            <a:r>
              <a:rPr lang="en-US" altLang="zh-CN" sz="28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Gaussian</a:t>
            </a:r>
            <a:r>
              <a:rPr lang="zh-CN" altLang="en-US" sz="28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、</a:t>
            </a:r>
            <a:r>
              <a:rPr lang="en-US" altLang="zh-CN" sz="28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Gamma</a:t>
            </a:r>
            <a:r>
              <a:rPr lang="zh-CN" altLang="en-US" sz="28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、</a:t>
            </a:r>
            <a:r>
              <a:rPr lang="en-US" altLang="zh-CN" sz="28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t-Distribution</a:t>
            </a:r>
            <a:r>
              <a:rPr lang="zh-CN" altLang="en-US" sz="2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都是属于</a:t>
            </a:r>
            <a:r>
              <a:rPr lang="en-US" altLang="zh-CN" sz="28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Exponential Family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For any member of the exponential family (2.194), there exists a conjugate prior that can be written in the form</a:t>
            </a:r>
            <a:endParaRPr lang="zh-CN" altLang="en-US" sz="2400" i="1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857364"/>
            <a:ext cx="5524417" cy="90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794" y="5786454"/>
            <a:ext cx="5217749" cy="76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Conjugate Prior</a:t>
            </a:r>
          </a:p>
          <a:p>
            <a:r>
              <a:rPr lang="en-US" altLang="zh-CN" dirty="0" smtClean="0"/>
              <a:t>Non-Informative Prior (</a:t>
            </a:r>
            <a:r>
              <a:rPr lang="zh-CN" altLang="en-US" dirty="0" smtClean="0"/>
              <a:t>时间过于匆忙，没来的及准备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Binomial Distribution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某个随机变量的取值状态为</a:t>
            </a:r>
            <a:r>
              <a:rPr lang="en-US" altLang="zh-CN" dirty="0" smtClean="0"/>
              <a:t>{0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1}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观测该随机变量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次，其值为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的次数为</a:t>
            </a:r>
            <a:r>
              <a:rPr lang="en-US" altLang="zh-CN" i="1" dirty="0" smtClean="0"/>
              <a:t>m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i="1" dirty="0" smtClean="0"/>
              <a:t>m</a:t>
            </a:r>
            <a:r>
              <a:rPr lang="zh-CN" altLang="en-US" dirty="0" smtClean="0"/>
              <a:t>的分布为</a:t>
            </a:r>
            <a:r>
              <a:rPr lang="en-US" altLang="zh-CN" dirty="0" smtClean="0"/>
              <a:t>Binomial</a:t>
            </a:r>
            <a:r>
              <a:rPr lang="zh-CN" altLang="en-US" dirty="0" smtClean="0"/>
              <a:t>分布：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N</a:t>
            </a:r>
            <a:r>
              <a:rPr lang="zh-CN" altLang="en-US" dirty="0" smtClean="0"/>
              <a:t>中取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个的</a:t>
            </a:r>
            <a:r>
              <a:rPr lang="en-US" altLang="zh-CN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way</a:t>
            </a:r>
            <a:r>
              <a:rPr lang="zh-CN" altLang="en-US" dirty="0" smtClean="0"/>
              <a:t>的数量</a:t>
            </a:r>
            <a:r>
              <a:rPr lang="en-US" altLang="zh-CN" dirty="0" smtClean="0"/>
              <a:t>×</a:t>
            </a:r>
            <a:r>
              <a:rPr lang="zh-CN" altLang="en-US" dirty="0" smtClean="0"/>
              <a:t>该</a:t>
            </a:r>
            <a:r>
              <a:rPr lang="en-US" altLang="zh-CN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way</a:t>
            </a:r>
            <a:r>
              <a:rPr lang="zh-CN" altLang="en-US" dirty="0" smtClean="0"/>
              <a:t>的概率</a:t>
            </a:r>
            <a:endParaRPr lang="en-US" altLang="zh-CN" dirty="0" smtClean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4143380"/>
            <a:ext cx="3549221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5643578"/>
            <a:ext cx="286605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直接箭头连接符 9"/>
          <p:cNvCxnSpPr/>
          <p:nvPr/>
        </p:nvCxnSpPr>
        <p:spPr>
          <a:xfrm rot="10800000" flipV="1">
            <a:off x="3000364" y="5572140"/>
            <a:ext cx="500066" cy="285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00760" y="4143380"/>
            <a:ext cx="29813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6248" y="5715016"/>
            <a:ext cx="46196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Nonparametric 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2285993"/>
            <a:ext cx="8229600" cy="19288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N </a:t>
            </a:r>
            <a:r>
              <a:rPr lang="zh-CN" altLang="en-US" sz="2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个</a:t>
            </a:r>
            <a:r>
              <a:rPr lang="en-US" altLang="zh-CN" sz="2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observations </a:t>
            </a:r>
            <a:r>
              <a:rPr lang="zh-CN" altLang="en-US" sz="2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从</a:t>
            </a:r>
            <a:r>
              <a:rPr lang="en-US" altLang="zh-CN" sz="2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p(x)</a:t>
            </a:r>
            <a:r>
              <a:rPr lang="zh-CN" altLang="en-US" sz="2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采样得到</a:t>
            </a:r>
            <a:endParaRPr lang="en-US" altLang="zh-CN" sz="2000" dirty="0" smtClean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每个数据</a:t>
            </a:r>
            <a:r>
              <a:rPr lang="zh-CN" altLang="en-US" sz="2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落入</a:t>
            </a:r>
            <a:r>
              <a:rPr lang="zh-CN" altLang="en-US" sz="2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区域</a:t>
            </a:r>
            <a:r>
              <a:rPr lang="en-US" altLang="zh-CN" sz="2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lang="zh-CN" altLang="en-US" sz="2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的概率</a:t>
            </a:r>
            <a:r>
              <a:rPr lang="en-US" altLang="zh-CN" sz="2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lang="zh-CN" altLang="en-US" sz="2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中落入</a:t>
            </a:r>
            <a:r>
              <a:rPr lang="zh-CN" altLang="en-US" sz="2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的采样点的个数</a:t>
            </a:r>
            <a:r>
              <a:rPr lang="en-US" altLang="zh-CN" sz="2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K </a:t>
            </a:r>
            <a:r>
              <a:rPr lang="zh-CN" altLang="en-US" sz="2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的分布（</a:t>
            </a:r>
            <a:r>
              <a:rPr lang="zh-CN" altLang="en-US" sz="2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显然是</a:t>
            </a:r>
            <a:r>
              <a:rPr lang="en-US" altLang="zh-CN" sz="2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bin</a:t>
            </a:r>
            <a:r>
              <a:rPr lang="zh-CN" altLang="en-US" sz="2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分布）</a:t>
            </a:r>
            <a:endParaRPr lang="en-US" altLang="zh-CN" sz="2000" dirty="0" smtClean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1571612"/>
            <a:ext cx="1771371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7620" y="1500174"/>
            <a:ext cx="4232365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98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336323"/>
              </p:ext>
            </p:extLst>
          </p:nvPr>
        </p:nvGraphicFramePr>
        <p:xfrm>
          <a:off x="2555776" y="3717032"/>
          <a:ext cx="5038725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9" name="Equation" r:id="rId5" imgW="2984400" imgH="863280" progId="Equation.DSMT4">
                  <p:embed/>
                </p:oleObj>
              </mc:Choice>
              <mc:Fallback>
                <p:oleObj name="Equation" r:id="rId5" imgW="2984400" imgH="8632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717032"/>
                        <a:ext cx="5038725" cy="1455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987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29256" y="5357826"/>
            <a:ext cx="1526175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7158" y="5143512"/>
            <a:ext cx="29813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7158" y="5929330"/>
            <a:ext cx="46196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878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29256" y="6000768"/>
            <a:ext cx="3352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7863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当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N</a:t>
            </a:r>
            <a:r>
              <a:rPr lang="zh-CN" alt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非常大时，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E</a:t>
            </a:r>
            <a:r>
              <a:rPr lang="zh-CN" alt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不变，</a:t>
            </a:r>
            <a:r>
              <a:rPr lang="en-US" altLang="zh-CN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var</a:t>
            </a:r>
            <a:r>
              <a:rPr lang="zh-CN" alt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趋于无穷小</a:t>
            </a:r>
            <a:endParaRPr lang="en-US" altLang="zh-CN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K / N</a:t>
            </a:r>
            <a:r>
              <a:rPr lang="zh-CN" alt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（比例）的分布将是一个非常尖锐的分布（期望为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</a:t>
            </a:r>
            <a:r>
              <a:rPr lang="zh-CN" alt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</a:t>
            </a:r>
            <a:r>
              <a:rPr lang="en-US" altLang="zh-CN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var</a:t>
            </a:r>
            <a:r>
              <a:rPr lang="zh-CN" alt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无穷小），此时在期望附近积分的值接近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lang="zh-CN" alt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，所以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K/N=P</a:t>
            </a:r>
            <a:r>
              <a:rPr lang="zh-CN" alt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以接近概率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lang="zh-CN" alt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成立。</a:t>
            </a:r>
            <a:endParaRPr lang="en-US" altLang="zh-CN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再假设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 </a:t>
            </a:r>
            <a:r>
              <a:rPr lang="zh-CN" alt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足够小，因此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p(x) </a:t>
            </a:r>
            <a:r>
              <a:rPr lang="zh-CN" alt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在之内基本为常量。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V</a:t>
            </a:r>
            <a:r>
              <a:rPr lang="zh-CN" alt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为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lang="zh-CN" alt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的体积，此时有：</a:t>
            </a:r>
            <a:endParaRPr lang="en-US" altLang="zh-CN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Density</a:t>
            </a:r>
            <a:r>
              <a:rPr lang="zh-CN" alt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的估计为</a:t>
            </a:r>
            <a:endParaRPr lang="en-US" altLang="zh-CN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Fix K</a:t>
            </a:r>
            <a:r>
              <a:rPr lang="zh-CN" alt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and determine the V, we can get the </a:t>
            </a:r>
            <a:r>
              <a:rPr lang="zh-CN" alt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KNN method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Fix  V and  determine K, we can get the Kernel density estimation method</a:t>
            </a:r>
          </a:p>
          <a:p>
            <a:pPr>
              <a:lnSpc>
                <a:spcPct val="150000"/>
              </a:lnSpc>
            </a:pPr>
            <a:endPara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357298"/>
            <a:ext cx="183141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9932" y="1357298"/>
            <a:ext cx="377192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72330" y="2928934"/>
            <a:ext cx="1032787" cy="41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29520" y="4286256"/>
            <a:ext cx="1071570" cy="4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90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43174" y="4572008"/>
            <a:ext cx="1495996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Kernel density estimation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Fix  V </a:t>
            </a:r>
          </a:p>
          <a:p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Determine K</a:t>
            </a:r>
          </a:p>
          <a:p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h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窗口大小，</a:t>
            </a:r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parzen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窗估计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高斯核（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RBF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）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endParaRPr lang="zh-CN" altLang="en-US" sz="2400" dirty="0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488" y="1428736"/>
            <a:ext cx="5031990" cy="1009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8926" y="2500306"/>
            <a:ext cx="2365392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0232" y="3929066"/>
            <a:ext cx="3633813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58" y="4000504"/>
            <a:ext cx="1495996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43240" y="5500702"/>
            <a:ext cx="4568272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26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86446" y="2501334"/>
            <a:ext cx="3076578" cy="255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K-Nearest Neighbor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Fix K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Determine V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直接按照公式求解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</a:t>
            </a:r>
          </a:p>
          <a:p>
            <a:pPr>
              <a:lnSpc>
                <a:spcPct val="150000"/>
              </a:lnSpc>
            </a:pP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分类问题中的应用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条件分布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边缘分布                                后验分布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先验分布（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fraction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）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2714620"/>
            <a:ext cx="1495996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0298" y="4643446"/>
            <a:ext cx="162703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0298" y="5214950"/>
            <a:ext cx="1259095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14744" y="5643578"/>
            <a:ext cx="1536788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95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29257" y="5072074"/>
            <a:ext cx="3071834" cy="809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95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72132" y="1357298"/>
            <a:ext cx="3382620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后续亟待讨论的章节</a:t>
            </a:r>
            <a:endParaRPr lang="en-US" altLang="zh-CN" dirty="0" smtClean="0"/>
          </a:p>
          <a:p>
            <a:r>
              <a:rPr lang="en-US" altLang="zh-CN" dirty="0" smtClean="0"/>
              <a:t>CH-9 EM</a:t>
            </a:r>
            <a:r>
              <a:rPr lang="zh-CN" altLang="en-US" dirty="0" smtClean="0"/>
              <a:t>方法与隐变量</a:t>
            </a:r>
          </a:p>
          <a:p>
            <a:r>
              <a:rPr lang="en-US" altLang="zh-CN" dirty="0" smtClean="0"/>
              <a:t>CH-8 </a:t>
            </a:r>
            <a:r>
              <a:rPr lang="zh-CN" altLang="en-US" dirty="0" smtClean="0"/>
              <a:t>概率图模型与贝叶斯网络</a:t>
            </a:r>
          </a:p>
          <a:p>
            <a:r>
              <a:rPr lang="en-US" altLang="zh-CN" dirty="0" smtClean="0"/>
              <a:t>CH-11 </a:t>
            </a:r>
            <a:r>
              <a:rPr lang="zh-CN" altLang="en-US" dirty="0" smtClean="0"/>
              <a:t>采样方法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先验分布与贝叶斯推理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在</a:t>
            </a:r>
            <a:r>
              <a:rPr lang="en-US" altLang="zh-CN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Bern</a:t>
            </a:r>
            <a:r>
              <a:rPr lang="zh-CN" altLang="en-US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分布中对</a:t>
            </a:r>
            <a:r>
              <a:rPr lang="el-GR" altLang="zh-CN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μ</a:t>
            </a:r>
            <a:r>
              <a:rPr lang="zh-CN" altLang="en-US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的极大似然估计，是实验中变量值为</a:t>
            </a:r>
            <a:r>
              <a:rPr lang="en-US" altLang="zh-CN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出现的比例。</a:t>
            </a:r>
            <a:endParaRPr lang="en-US" altLang="zh-CN" dirty="0" smtClean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依靠比例来确定</a:t>
            </a:r>
            <a:r>
              <a:rPr lang="el-GR" altLang="zh-CN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μ</a:t>
            </a:r>
            <a:r>
              <a:rPr lang="zh-CN" altLang="en-US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很容易过拟合，考虑做三次实验，每次观测都是</a:t>
            </a:r>
            <a:r>
              <a:rPr lang="en-US" altLang="zh-CN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因此，在概率密度估计中，会引入先验知识，即贝叶斯推理的相关知识。</a:t>
            </a:r>
            <a:endParaRPr lang="en-US" altLang="zh-CN" dirty="0" smtClean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8" y="2214554"/>
            <a:ext cx="2069718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Beyesian</a:t>
            </a:r>
            <a:r>
              <a:rPr lang="en-US" altLang="zh-CN" dirty="0" smtClean="0"/>
              <a:t> Inference</a:t>
            </a:r>
            <a:br>
              <a:rPr lang="en-US" altLang="zh-CN" dirty="0" smtClean="0"/>
            </a:br>
            <a:r>
              <a:rPr lang="en-US" altLang="zh-CN" sz="2000" dirty="0" smtClean="0"/>
              <a:t>20</a:t>
            </a:r>
            <a:r>
              <a:rPr lang="zh-CN" altLang="en-US" sz="2000" dirty="0" smtClean="0"/>
              <a:t>世纪</a:t>
            </a:r>
            <a:r>
              <a:rPr lang="en-US" altLang="zh-CN" sz="2000" dirty="0" smtClean="0"/>
              <a:t>70</a:t>
            </a:r>
            <a:r>
              <a:rPr lang="zh-CN" altLang="en-US" sz="2000" dirty="0" smtClean="0"/>
              <a:t>年代初期（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Kahneman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Tversky</a:t>
            </a:r>
            <a:r>
              <a:rPr lang="zh-CN" altLang="en-US" sz="2000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告知被试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100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人中有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70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人是律师，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30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人是工程师，从中随机选出一人，当把该人的个性特征描述得象工程师时，被试者判断该人为工程师的概率接近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90%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。</a:t>
            </a:r>
            <a:endParaRPr lang="en-US" altLang="zh-CN" sz="2400" dirty="0" smtClean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一个城市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85%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的出租车属于绿车公司，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15%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属于蓝车公司，现有一出租车卷入肇事逃逸事件，根据一目击者确认，肇事车属于蓝车公司，目击者的可靠性为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80%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。问肇事车是蓝车的概率是多少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Beyesian</a:t>
            </a:r>
            <a:r>
              <a:rPr lang="en-US" altLang="zh-CN" dirty="0" smtClean="0"/>
              <a:t> Inference</a:t>
            </a:r>
            <a:br>
              <a:rPr lang="en-US" altLang="zh-CN" dirty="0" smtClean="0"/>
            </a:br>
            <a:r>
              <a:rPr lang="en-US" altLang="zh-CN" sz="2000" dirty="0" smtClean="0"/>
              <a:t>20</a:t>
            </a:r>
            <a:r>
              <a:rPr lang="zh-CN" altLang="en-US" sz="2000" dirty="0" smtClean="0"/>
              <a:t>世纪</a:t>
            </a:r>
            <a:r>
              <a:rPr lang="en-US" altLang="zh-CN" sz="2000" dirty="0" smtClean="0"/>
              <a:t>70</a:t>
            </a:r>
            <a:r>
              <a:rPr lang="zh-CN" altLang="en-US" sz="2000" dirty="0" smtClean="0"/>
              <a:t>年代初期（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Kahneman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Tversky</a:t>
            </a:r>
            <a:r>
              <a:rPr lang="zh-CN" altLang="en-US" sz="2000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4831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人们的直觉概率推理并不遵循贝叶斯原理，表现在判断中往往忽略问题中的基础概率信息，而主要根据击中率信息作出判断。</a:t>
            </a:r>
            <a:endParaRPr lang="en-US" altLang="zh-CN" sz="1800" dirty="0" smtClean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结论：</a:t>
            </a:r>
            <a:endParaRPr lang="en-US" altLang="zh-CN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必须注意事件的基础概率，基础概率小的事件，即使某种击中率较高，其出现的总概率仍然是较小的。</a:t>
            </a:r>
            <a:endParaRPr lang="en-US" altLang="zh-CN" sz="1800" dirty="0" smtClean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应该对信息的外部表征作理性的分析，不应受一些表面特征所迷惑。如击中率的高低并不决定该事件出现概率的高低。</a:t>
            </a:r>
            <a:endParaRPr lang="en-US" altLang="zh-CN" sz="1800" dirty="0" smtClean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不能过分相信经验策略</a:t>
            </a:r>
            <a:r>
              <a:rPr lang="zh-CN" alt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。</a:t>
            </a:r>
            <a:endParaRPr lang="en-US" altLang="zh-CN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zh-CN" alt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目前仍有争议（经典统计方法对此仍有部分质疑）</a:t>
            </a:r>
            <a:endParaRPr lang="en-US" altLang="zh-CN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Beta Distribution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0544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先验分布对似然函数的修正采用乘法。</a:t>
            </a:r>
            <a:endParaRPr lang="en-US" altLang="zh-CN" sz="2400" dirty="0" smtClean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altLang="zh-CN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μ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∝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l-GR" altLang="zh-CN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μ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altLang="zh-CN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μ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故如果先验分布与似然函数有“一致的”表达式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——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共轭先验分布（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Conjugate Prior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），则可大大简化贝叶斯推理的计算。</a:t>
            </a:r>
            <a:endParaRPr lang="en-US" altLang="zh-CN" sz="2400" dirty="0" smtClean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Bin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的共轭先验</a:t>
            </a:r>
            <a:endParaRPr lang="en-US" altLang="zh-CN" sz="2400" dirty="0" smtClean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488" y="1285860"/>
            <a:ext cx="3549221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02" y="4929198"/>
            <a:ext cx="4969179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5643578"/>
            <a:ext cx="27241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786454"/>
            <a:ext cx="8229600" cy="714380"/>
          </a:xfrm>
        </p:spPr>
        <p:txBody>
          <a:bodyPr>
            <a:noAutofit/>
          </a:bodyPr>
          <a:lstStyle/>
          <a:p>
            <a:pPr marL="0" indent="20638">
              <a:lnSpc>
                <a:spcPct val="150000"/>
              </a:lnSpc>
              <a:buNone/>
            </a:pPr>
            <a:r>
              <a:rPr lang="en-US" altLang="zh-CN" sz="1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zh-CN" altLang="en-US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和</a:t>
            </a:r>
            <a:r>
              <a:rPr lang="en-US" altLang="zh-CN" sz="1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b</a:t>
            </a:r>
            <a:r>
              <a:rPr lang="zh-CN" altLang="en-US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的值越小，先验不确定性越大。左上</a:t>
            </a:r>
            <a:r>
              <a:rPr lang="el-GR" altLang="zh-CN" sz="1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μ</a:t>
            </a:r>
            <a:r>
              <a:rPr lang="zh-CN" altLang="en-US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为</a:t>
            </a:r>
            <a:r>
              <a:rPr lang="en-US" altLang="zh-CN" sz="1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0</a:t>
            </a:r>
            <a:r>
              <a:rPr lang="zh-CN" altLang="en-US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和</a:t>
            </a:r>
            <a:r>
              <a:rPr lang="en-US" altLang="zh-CN" sz="1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lang="zh-CN" altLang="en-US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的概率都很大，不确定性最大。</a:t>
            </a:r>
            <a:endParaRPr lang="zh-CN" altLang="en-US" sz="1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22819"/>
            <a:ext cx="7858180" cy="559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</TotalTime>
  <Words>1829</Words>
  <Application>Microsoft Office PowerPoint</Application>
  <PresentationFormat>全屏显示(4:3)</PresentationFormat>
  <Paragraphs>216</Paragraphs>
  <Slides>44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53" baseType="lpstr">
      <vt:lpstr>仿宋_GB2312</vt:lpstr>
      <vt:lpstr>宋体</vt:lpstr>
      <vt:lpstr>Arial</vt:lpstr>
      <vt:lpstr>Calibri</vt:lpstr>
      <vt:lpstr>Times New Roman</vt:lpstr>
      <vt:lpstr>Wingdings</vt:lpstr>
      <vt:lpstr>Office 主题</vt:lpstr>
      <vt:lpstr>Equation</vt:lpstr>
      <vt:lpstr>MathType 6.0 Equation</vt:lpstr>
      <vt:lpstr>Lecture Note of Pattern Recognition &amp;  Machine Learning</vt:lpstr>
      <vt:lpstr>Outline</vt:lpstr>
      <vt:lpstr>1 The Bernoulli Distribution</vt:lpstr>
      <vt:lpstr>The Binomial Distribution</vt:lpstr>
      <vt:lpstr>先验分布与贝叶斯推理</vt:lpstr>
      <vt:lpstr>Beyesian Inference 20世纪70年代初期（ Kahneman和Tversky）</vt:lpstr>
      <vt:lpstr>Beyesian Inference 20世纪70年代初期（ Kahneman和Tversky）</vt:lpstr>
      <vt:lpstr>The Beta Distribution</vt:lpstr>
      <vt:lpstr>PowerPoint 演示文稿</vt:lpstr>
      <vt:lpstr>Binary Variable的后验分布</vt:lpstr>
      <vt:lpstr>Illustration of one step of sequential Bayesian inference</vt:lpstr>
      <vt:lpstr>PowerPoint 演示文稿</vt:lpstr>
      <vt:lpstr>2 Multinomial Variables</vt:lpstr>
      <vt:lpstr>The Multinomial Distribution</vt:lpstr>
      <vt:lpstr>The Dirichlet distribution</vt:lpstr>
      <vt:lpstr>Multinomial Variable的后验概率</vt:lpstr>
      <vt:lpstr>Plots of the Dirichlet distribution over three variables</vt:lpstr>
      <vt:lpstr>3 Gaussian Distribution</vt:lpstr>
      <vt:lpstr>高斯分布的几何意义</vt:lpstr>
      <vt:lpstr>高斯分布的几何意义</vt:lpstr>
      <vt:lpstr>Contours of constant probability density  for a Gaussian distribution</vt:lpstr>
      <vt:lpstr>高斯的条件分布和边缘分布</vt:lpstr>
      <vt:lpstr>高斯分布的极大似然估计</vt:lpstr>
      <vt:lpstr>序贯估计（Sequential estimation）</vt:lpstr>
      <vt:lpstr>序贯估计（Sequential estimation）</vt:lpstr>
      <vt:lpstr>序贯估计（Sequential estimation）</vt:lpstr>
      <vt:lpstr>Bayesian inference for the Gaussian</vt:lpstr>
      <vt:lpstr>贝叶斯推理的序贯形式</vt:lpstr>
      <vt:lpstr>Bayesian inference for the Gaussian</vt:lpstr>
      <vt:lpstr>The “Effective” Prior Observations</vt:lpstr>
      <vt:lpstr>Bayesian inference for the Gaussian</vt:lpstr>
      <vt:lpstr>Bayesian inference for the Gaussian</vt:lpstr>
      <vt:lpstr>Student’s t-distribution</vt:lpstr>
      <vt:lpstr>PowerPoint 演示文稿</vt:lpstr>
      <vt:lpstr>PowerPoint 演示文稿</vt:lpstr>
      <vt:lpstr>Periodic variables</vt:lpstr>
      <vt:lpstr>Mixtures of Gaussians</vt:lpstr>
      <vt:lpstr>The Exponential Family</vt:lpstr>
      <vt:lpstr>PowerPoint 演示文稿</vt:lpstr>
      <vt:lpstr>Nonparametric Methods</vt:lpstr>
      <vt:lpstr>PowerPoint 演示文稿</vt:lpstr>
      <vt:lpstr>Kernel density estimation</vt:lpstr>
      <vt:lpstr>K-Nearest Neighbor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Note  of Pattern Recognition and  Machine Learning</dc:title>
  <dc:creator>sheva2003</dc:creator>
  <cp:lastModifiedBy>sheva2003</cp:lastModifiedBy>
  <cp:revision>497</cp:revision>
  <dcterms:created xsi:type="dcterms:W3CDTF">2015-03-11T03:09:47Z</dcterms:created>
  <dcterms:modified xsi:type="dcterms:W3CDTF">2016-05-18T02:50:16Z</dcterms:modified>
</cp:coreProperties>
</file>