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74" r:id="rId3"/>
    <p:sldId id="375" r:id="rId4"/>
    <p:sldId id="376" r:id="rId5"/>
    <p:sldId id="378" r:id="rId6"/>
    <p:sldId id="377" r:id="rId7"/>
    <p:sldId id="379" r:id="rId8"/>
    <p:sldId id="380" r:id="rId9"/>
    <p:sldId id="381" r:id="rId10"/>
    <p:sldId id="382" r:id="rId11"/>
    <p:sldId id="383" r:id="rId12"/>
    <p:sldId id="386" r:id="rId13"/>
    <p:sldId id="387" r:id="rId14"/>
    <p:sldId id="384" r:id="rId15"/>
    <p:sldId id="385" r:id="rId16"/>
    <p:sldId id="388" r:id="rId17"/>
    <p:sldId id="389" r:id="rId18"/>
    <p:sldId id="391" r:id="rId19"/>
    <p:sldId id="392" r:id="rId20"/>
    <p:sldId id="393" r:id="rId21"/>
  </p:sldIdLst>
  <p:sldSz cx="9144000" cy="6858000" type="screen4x3"/>
  <p:notesSz cx="6718300" cy="9855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Svensén" initials="JFM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CCCC"/>
    <a:srgbClr val="00FF00"/>
    <a:srgbClr val="23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7" autoAdjust="0"/>
    <p:restoredTop sz="94177" autoAdjust="0"/>
  </p:normalViewPr>
  <p:slideViewPr>
    <p:cSldViewPr>
      <p:cViewPr varScale="1">
        <p:scale>
          <a:sx n="70" d="100"/>
          <a:sy n="70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858"/>
    </p:cViewPr>
  </p:sorterViewPr>
  <p:notesViewPr>
    <p:cSldViewPr>
      <p:cViewPr varScale="1">
        <p:scale>
          <a:sx n="50" d="100"/>
          <a:sy n="50" d="100"/>
        </p:scale>
        <p:origin x="-2688" y="-102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F172-B197-4152-A905-1E06C2D11F0F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2B9B-75D6-4FC7-B7AC-8F18F229D9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8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7E9D-307C-4F43-B508-A2CDC8AE20DA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FC852-F124-48A4-8C7E-96992E409D3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29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76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None/>
              <a:defRPr sz="2400" b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2D75-176A-4731-8E9E-D5878C72AE7C}" type="datetimeFigureOut">
              <a:rPr lang="en-US" smtClean="0"/>
              <a:pPr/>
              <a:t>3/28/2016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1D74-A88E-44E7-9F6E-F7237237E5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Note of </a:t>
            </a:r>
            <a:endParaRPr lang="en-GB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2313" y="4483100"/>
            <a:ext cx="7772400" cy="107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 Recognition </a:t>
            </a:r>
            <a:b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en-GB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Machine Learning</a:t>
            </a:r>
            <a:endParaRPr kumimoji="0" lang="en-GB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375" y="5562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cap="all" dirty="0" smtClean="0">
                <a:latin typeface="+mj-lt"/>
                <a:ea typeface="+mj-ea"/>
                <a:cs typeface="+mj-cs"/>
              </a:rPr>
              <a:t>Chapter 9: M</a:t>
            </a:r>
            <a:r>
              <a:rPr lang="en-US" altLang="zh-CN" sz="3200" b="1" dirty="0" err="1" smtClean="0">
                <a:latin typeface="+mj-lt"/>
                <a:ea typeface="+mj-ea"/>
                <a:cs typeface="+mj-cs"/>
              </a:rPr>
              <a:t>ixture</a:t>
            </a:r>
            <a:r>
              <a:rPr lang="en-US" altLang="zh-CN" sz="3200" b="1" cap="all" dirty="0" smtClean="0">
                <a:latin typeface="+mj-lt"/>
                <a:ea typeface="+mj-ea"/>
                <a:cs typeface="+mj-cs"/>
              </a:rPr>
              <a:t> M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odels</a:t>
            </a:r>
            <a:r>
              <a:rPr lang="en-US" altLang="zh-CN" sz="3200" b="1" cap="all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and</a:t>
            </a:r>
            <a:r>
              <a:rPr lang="en-US" altLang="zh-CN" sz="3200" b="1" cap="all" dirty="0" smtClean="0">
                <a:latin typeface="+mj-lt"/>
                <a:ea typeface="+mj-ea"/>
                <a:cs typeface="+mj-cs"/>
              </a:rPr>
              <a:t> EM</a:t>
            </a:r>
            <a:endParaRPr kumimoji="0" lang="en-GB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722313" y="571480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Shaoming Zhang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Computer Vision and Remote Sensing Group, Tongji University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of Mixtures of Gaussian 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初始化参数（期望、方差、成分系数）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判断似然函数是否收敛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An Alternative View of 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4422"/>
            <a:ext cx="7924800" cy="8572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/>
              <a:t>Z</a:t>
            </a:r>
            <a:r>
              <a:rPr lang="zh-CN" altLang="en-US" sz="2400" dirty="0" smtClean="0"/>
              <a:t>观测不到，我们想判断</a:t>
            </a:r>
            <a:r>
              <a:rPr lang="en-US" altLang="zh-CN" sz="2400" dirty="0" err="1" smtClean="0"/>
              <a:t>ln</a:t>
            </a:r>
            <a:r>
              <a:rPr lang="en-US" altLang="zh-CN" sz="2400" i="1" dirty="0" err="1" smtClean="0"/>
              <a:t>p</a:t>
            </a:r>
            <a:r>
              <a:rPr lang="en-US" altLang="zh-CN" sz="2400" dirty="0" smtClean="0"/>
              <a:t>(X,Z)</a:t>
            </a:r>
            <a:r>
              <a:rPr lang="zh-CN" altLang="en-US" sz="2400" dirty="0" smtClean="0"/>
              <a:t>的最大值，一种直观的想法就是令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∑ </a:t>
            </a:r>
            <a:r>
              <a:rPr lang="en-US" altLang="zh-CN" sz="2400" baseline="-25000" dirty="0" smtClean="0"/>
              <a:t>z </a:t>
            </a:r>
            <a:r>
              <a:rPr lang="en-US" altLang="zh-CN" sz="2400" dirty="0" smtClean="0"/>
              <a:t>p(Z|X)</a:t>
            </a:r>
            <a:r>
              <a:rPr lang="en-US" altLang="zh-CN" sz="2400" dirty="0" err="1" smtClean="0"/>
              <a:t>ln</a:t>
            </a:r>
            <a:r>
              <a:rPr lang="en-US" altLang="zh-CN" sz="2400" i="1" dirty="0" err="1" smtClean="0"/>
              <a:t>p</a:t>
            </a:r>
            <a:r>
              <a:rPr lang="en-US" altLang="zh-CN" sz="2400" dirty="0" smtClean="0"/>
              <a:t>(X,Z) </a:t>
            </a:r>
            <a:r>
              <a:rPr lang="zh-CN" altLang="en-US" sz="2400" dirty="0" smtClean="0"/>
              <a:t>（条件期望）最大。</a:t>
            </a:r>
            <a:endParaRPr lang="zh-CN" altLang="en-US" sz="2400" dirty="0"/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63"/>
            <a:ext cx="3743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695584"/>
            <a:ext cx="4552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786322"/>
            <a:ext cx="5629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715008" y="2285992"/>
            <a:ext cx="3143272" cy="2214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极端情况，某个</a:t>
            </a:r>
            <a:r>
              <a:rPr lang="en-US" altLang="zh-CN" dirty="0" smtClean="0">
                <a:solidFill>
                  <a:srgbClr val="FF0000"/>
                </a:solidFill>
              </a:rPr>
              <a:t>p(Z|X)=1</a:t>
            </a:r>
            <a:r>
              <a:rPr lang="zh-CN" altLang="en-US" dirty="0" smtClean="0">
                <a:solidFill>
                  <a:srgbClr val="FF0000"/>
                </a:solidFill>
              </a:rPr>
              <a:t>，则此时的期望就是确定性的</a:t>
            </a:r>
            <a:r>
              <a:rPr lang="en-US" altLang="zh-CN" dirty="0" err="1" smtClean="0">
                <a:solidFill>
                  <a:srgbClr val="FF0000"/>
                </a:solidFill>
              </a:rPr>
              <a:t>ln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(X,Z)</a:t>
            </a:r>
            <a:r>
              <a:rPr lang="zh-CN" altLang="en-US" dirty="0" smtClean="0">
                <a:solidFill>
                  <a:srgbClr val="FF0000"/>
                </a:solidFill>
              </a:rPr>
              <a:t>，显然是合理的。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更为严密的解释在后面由</a:t>
            </a:r>
            <a:r>
              <a:rPr lang="en-US" altLang="zh-CN" dirty="0" smtClean="0">
                <a:solidFill>
                  <a:srgbClr val="FF0000"/>
                </a:solidFill>
              </a:rPr>
              <a:t>KL</a:t>
            </a:r>
            <a:r>
              <a:rPr lang="zh-CN" altLang="en-US" dirty="0" smtClean="0">
                <a:solidFill>
                  <a:srgbClr val="FF0000"/>
                </a:solidFill>
              </a:rPr>
              <a:t>散度给出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Mixtures of Gaussian Revisited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对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的联合分布求</a:t>
            </a:r>
            <a:r>
              <a:rPr lang="en-US" altLang="zh-CN" sz="2800" dirty="0" smtClean="0"/>
              <a:t>ML</a:t>
            </a:r>
            <a:r>
              <a:rPr lang="zh-CN" altLang="en-US" sz="2800" dirty="0" smtClean="0"/>
              <a:t>，是容易的，因为此时</a:t>
            </a:r>
            <a:r>
              <a:rPr lang="en-US" altLang="zh-CN" sz="2800" dirty="0" err="1" smtClean="0"/>
              <a:t>ln</a:t>
            </a:r>
            <a:r>
              <a:rPr lang="zh-CN" altLang="en-US" sz="2800" dirty="0" smtClean="0"/>
              <a:t>直接作用在每个</a:t>
            </a:r>
            <a:r>
              <a:rPr lang="en-US" altLang="zh-CN" sz="2800" dirty="0" smtClean="0"/>
              <a:t>component</a:t>
            </a:r>
            <a:r>
              <a:rPr lang="zh-CN" altLang="en-US" sz="2800" dirty="0" smtClean="0"/>
              <a:t>上。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i="1" dirty="0" err="1" smtClean="0"/>
              <a:t>z</a:t>
            </a:r>
            <a:r>
              <a:rPr lang="en-US" altLang="zh-CN" sz="2000" i="1" baseline="-25000" dirty="0" err="1" smtClean="0"/>
              <a:t>nk</a:t>
            </a:r>
            <a:r>
              <a:rPr lang="zh-CN" altLang="en-US" sz="2000" dirty="0" smtClean="0"/>
              <a:t>的条件期望为：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∑ </a:t>
            </a:r>
            <a:r>
              <a:rPr lang="en-US" altLang="zh-CN" sz="2000" baseline="-25000" dirty="0" smtClean="0"/>
              <a:t>z 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baseline="-25000" dirty="0" smtClean="0"/>
              <a:t>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dirty="0" err="1" smtClean="0"/>
              <a:t>|X</a:t>
            </a:r>
            <a:r>
              <a:rPr lang="en-US" altLang="zh-CN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∑ </a:t>
            </a:r>
            <a:r>
              <a:rPr lang="en-US" altLang="zh-CN" sz="2000" baseline="-25000" dirty="0" smtClean="0"/>
              <a:t>z 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baseline="-25000" dirty="0" smtClean="0"/>
              <a:t>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dirty="0" err="1" smtClean="0"/>
              <a:t>,X</a:t>
            </a:r>
            <a:r>
              <a:rPr lang="en-US" altLang="zh-CN" sz="2000" dirty="0" smtClean="0"/>
              <a:t>)/p(X)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∑ </a:t>
            </a:r>
            <a:r>
              <a:rPr lang="en-US" altLang="zh-CN" sz="2000" baseline="-25000" dirty="0" smtClean="0"/>
              <a:t>z 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baseline="-25000" dirty="0" smtClean="0"/>
              <a:t>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dirty="0" err="1" smtClean="0"/>
              <a:t>,X</a:t>
            </a:r>
            <a:r>
              <a:rPr lang="en-US" altLang="zh-CN" sz="2000" dirty="0" smtClean="0"/>
              <a:t>)/</a:t>
            </a:r>
            <a:r>
              <a:rPr lang="zh-CN" altLang="en-US" sz="2000" dirty="0" smtClean="0"/>
              <a:t> ∑ </a:t>
            </a:r>
            <a:r>
              <a:rPr lang="en-US" altLang="zh-CN" sz="2000" baseline="-25000" dirty="0" smtClean="0"/>
              <a:t>z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nk</a:t>
            </a:r>
            <a:r>
              <a:rPr lang="en-US" altLang="zh-CN" sz="2000" dirty="0" err="1" smtClean="0"/>
              <a:t>,X</a:t>
            </a:r>
            <a:r>
              <a:rPr lang="en-US" altLang="zh-CN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endParaRPr lang="zh-CN" altLang="en-US" sz="2800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43182"/>
            <a:ext cx="37909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643182"/>
            <a:ext cx="4600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6484" y="3643314"/>
            <a:ext cx="418363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Mixtures of Gaussian Revisited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此时，联合分布的条件期望为：</a:t>
            </a:r>
            <a:endParaRPr lang="zh-CN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357694"/>
            <a:ext cx="7000925" cy="8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66173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to K-means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7924800" cy="2114552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K-means</a:t>
            </a:r>
            <a:r>
              <a:rPr lang="zh-CN" altLang="en-US" sz="1800" dirty="0" smtClean="0"/>
              <a:t>中假设所有数据的方差相同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此时的后验概率为：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当</a:t>
            </a:r>
            <a:r>
              <a:rPr lang="el-GR" altLang="zh-CN" sz="1800" dirty="0" smtClean="0"/>
              <a:t>ϵ</a:t>
            </a:r>
            <a:r>
              <a:rPr lang="en-US" altLang="zh-CN" sz="1800" dirty="0" smtClean="0"/>
              <a:t>-&gt;0</a:t>
            </a:r>
            <a:r>
              <a:rPr lang="zh-CN" altLang="en-US" sz="1800" dirty="0" smtClean="0"/>
              <a:t>时，各个</a:t>
            </a:r>
            <a:r>
              <a:rPr lang="en-US" altLang="zh-CN" sz="1800" dirty="0" smtClean="0"/>
              <a:t>component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||</a:t>
            </a:r>
            <a:r>
              <a:rPr lang="en-US" altLang="zh-CN" sz="1800" i="1" dirty="0" err="1" smtClean="0"/>
              <a:t>x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dirty="0" smtClean="0"/>
              <a:t>-</a:t>
            </a:r>
            <a:r>
              <a:rPr lang="el-GR" altLang="zh-CN" sz="1800" i="1" dirty="0" smtClean="0"/>
              <a:t>μ</a:t>
            </a:r>
            <a:r>
              <a:rPr lang="en-US" altLang="zh-CN" sz="1800" i="1" baseline="-25000" dirty="0" smtClean="0"/>
              <a:t>j</a:t>
            </a:r>
            <a:r>
              <a:rPr lang="en-US" altLang="zh-CN" sz="1800" dirty="0" smtClean="0"/>
              <a:t>||</a:t>
            </a:r>
            <a:r>
              <a:rPr lang="zh-CN" altLang="en-US" sz="1800" dirty="0" smtClean="0"/>
              <a:t>最小的那个，该</a:t>
            </a:r>
            <a:r>
              <a:rPr lang="en-US" altLang="zh-CN" sz="1800" dirty="0" smtClean="0"/>
              <a:t>component</a:t>
            </a:r>
            <a:r>
              <a:rPr lang="zh-CN" altLang="en-US" sz="1800" dirty="0" smtClean="0"/>
              <a:t>的值向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收敛的速度最慢，此时只有</a:t>
            </a:r>
            <a:r>
              <a:rPr lang="en-US" altLang="zh-CN" sz="1800" dirty="0" smtClean="0"/>
              <a:t>||</a:t>
            </a:r>
            <a:r>
              <a:rPr lang="en-US" altLang="zh-CN" sz="1800" i="1" dirty="0" err="1" smtClean="0"/>
              <a:t>x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dirty="0" smtClean="0"/>
              <a:t>-</a:t>
            </a:r>
            <a:r>
              <a:rPr lang="el-GR" altLang="zh-CN" sz="1800" i="1" dirty="0" smtClean="0"/>
              <a:t>μ</a:t>
            </a:r>
            <a:r>
              <a:rPr lang="en-US" altLang="zh-CN" sz="1800" i="1" baseline="-25000" dirty="0" smtClean="0"/>
              <a:t>j</a:t>
            </a:r>
            <a:r>
              <a:rPr lang="en-US" altLang="zh-CN" sz="1800" dirty="0" smtClean="0"/>
              <a:t>||</a:t>
            </a:r>
            <a:r>
              <a:rPr lang="zh-CN" altLang="en-US" sz="1800" dirty="0" smtClean="0"/>
              <a:t>对应的后验概率为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，其他都为</a:t>
            </a:r>
            <a:r>
              <a:rPr lang="en-US" altLang="zh-CN" sz="1800" dirty="0" smtClean="0"/>
              <a:t>0.</a:t>
            </a: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357298"/>
            <a:ext cx="3600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071678"/>
            <a:ext cx="3133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57224" y="4143380"/>
          <a:ext cx="1456075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143380"/>
                        <a:ext cx="1456075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571868" y="38576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向零收敛的速度最慢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02" y="5214950"/>
            <a:ext cx="572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向零收敛的速度比</a:t>
            </a:r>
            <a:r>
              <a:rPr lang="en-US" altLang="zh-CN" dirty="0" smtClean="0"/>
              <a:t>C2</a:t>
            </a:r>
            <a:r>
              <a:rPr lang="zh-CN" altLang="en-US" dirty="0" smtClean="0"/>
              <a:t>快，最终，在</a:t>
            </a:r>
            <a:r>
              <a:rPr lang="el-GR" altLang="zh-CN" dirty="0" smtClean="0"/>
              <a:t>ϵ</a:t>
            </a:r>
            <a:r>
              <a:rPr lang="zh-CN" altLang="en-US" dirty="0" smtClean="0"/>
              <a:t>收敛到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时，此式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rot="10800000" flipV="1">
            <a:off x="1785918" y="4042294"/>
            <a:ext cx="1785950" cy="31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</p:cNvCxnSpPr>
          <p:nvPr/>
        </p:nvCxnSpPr>
        <p:spPr>
          <a:xfrm rot="10800000">
            <a:off x="2071670" y="4857760"/>
            <a:ext cx="1000132" cy="541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rot="10800000">
            <a:off x="1071538" y="4857760"/>
            <a:ext cx="2000264" cy="541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to K-means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14554"/>
            <a:ext cx="748499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929066"/>
            <a:ext cx="57035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Mixtures of Bernoulli distributions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散度与</a:t>
            </a:r>
            <a:r>
              <a:rPr lang="en-US" altLang="zh-CN" dirty="0" smtClean="0"/>
              <a:t>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7577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似然函数可拆分为下面两个等式，一个为联合似然，一个为在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条件下的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KL</a:t>
            </a:r>
            <a:r>
              <a:rPr lang="zh-CN" altLang="en-US" sz="2800" dirty="0" smtClean="0"/>
              <a:t>散度，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是我们要寻找的。</a:t>
            </a: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上述结论只需如下的拆分即可得到</a:t>
            </a: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endParaRPr lang="en-US" altLang="zh-CN" sz="2800" dirty="0" smtClean="0"/>
          </a:p>
          <a:p>
            <a:pPr>
              <a:lnSpc>
                <a:spcPct val="170000"/>
              </a:lnSpc>
            </a:pP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由</a:t>
            </a:r>
            <a:r>
              <a:rPr lang="en-US" altLang="zh-CN" sz="2800" dirty="0" smtClean="0"/>
              <a:t>Jansen</a:t>
            </a:r>
            <a:r>
              <a:rPr lang="zh-CN" altLang="en-US" sz="2800" dirty="0" smtClean="0"/>
              <a:t>不等式可知</a:t>
            </a:r>
            <a:r>
              <a:rPr lang="en-US" altLang="zh-CN" sz="2800" dirty="0" smtClean="0"/>
              <a:t>KL&gt;=0</a:t>
            </a:r>
            <a:r>
              <a:rPr lang="zh-CN" altLang="en-US" sz="2800" dirty="0" smtClean="0"/>
              <a:t>，等号在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和</a:t>
            </a:r>
            <a:r>
              <a:rPr lang="en-US" altLang="zh-CN" sz="2800" smtClean="0"/>
              <a:t>q</a:t>
            </a:r>
            <a:r>
              <a:rPr lang="zh-CN" altLang="en-US" sz="2800" smtClean="0"/>
              <a:t>相等</a:t>
            </a:r>
            <a:r>
              <a:rPr lang="zh-CN" altLang="en-US" sz="2800" dirty="0" smtClean="0"/>
              <a:t>时成立，即            </a:t>
            </a:r>
            <a:r>
              <a:rPr lang="en-US" altLang="zh-CN" sz="2800" dirty="0" smtClean="0"/>
              <a:t>=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800" dirty="0" smtClean="0"/>
              <a:t>即，令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给定下的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的条件分布</a:t>
            </a:r>
            <a:endParaRPr lang="en-US" altLang="zh-CN" sz="28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endParaRPr lang="zh-CN" altLang="en-US" sz="2800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647953"/>
            <a:ext cx="30791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647953"/>
            <a:ext cx="3343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143380"/>
            <a:ext cx="5024759" cy="7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7217" y="5343540"/>
            <a:ext cx="809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5357827"/>
            <a:ext cx="438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3786214" cy="24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285860"/>
            <a:ext cx="4038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781425"/>
            <a:ext cx="35242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981450"/>
            <a:ext cx="3762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70" y="214290"/>
            <a:ext cx="461868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00372"/>
            <a:ext cx="7924800" cy="3125791"/>
          </a:xfrm>
        </p:spPr>
        <p:txBody>
          <a:bodyPr/>
          <a:lstStyle/>
          <a:p>
            <a:r>
              <a:rPr lang="zh-CN" altLang="en-US" dirty="0" smtClean="0"/>
              <a:t>此式的左半部份为条件期望，即</a:t>
            </a:r>
            <a:r>
              <a:rPr lang="en-US" altLang="zh-CN" dirty="0" smtClean="0"/>
              <a:t>E</a:t>
            </a:r>
            <a:r>
              <a:rPr lang="zh-CN" altLang="en-US" dirty="0" smtClean="0"/>
              <a:t>步骤要求解的部分。</a:t>
            </a:r>
            <a:endParaRPr lang="en-US" altLang="zh-CN" dirty="0" smtClean="0"/>
          </a:p>
          <a:p>
            <a:r>
              <a:rPr lang="zh-CN" altLang="en-US" dirty="0" smtClean="0"/>
              <a:t>右部分与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无关</a:t>
            </a:r>
            <a:endParaRPr lang="zh-CN" alt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185117" cy="13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Mixtures of Gaussian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Maximum Likelihood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EM for Gaussian Mixtures</a:t>
            </a:r>
          </a:p>
          <a:p>
            <a:pPr marL="342900" lvl="1" indent="-342900"/>
            <a:r>
              <a:rPr lang="en-US" altLang="zh-CN" sz="3200" dirty="0" smtClean="0"/>
              <a:t>An Alternative View of EM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/>
              <a:t>Gaussian Mixtures Revisited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/>
              <a:t>Relation to K-means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/>
              <a:t>Mixtures of Bernoulli Distribution</a:t>
            </a:r>
          </a:p>
          <a:p>
            <a:pPr marL="342900" lvl="1" indent="-342900"/>
            <a:r>
              <a:rPr lang="en-US" altLang="zh-CN" sz="3200" dirty="0" smtClean="0"/>
              <a:t>The EM Algorithm in General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/>
              <a:t>KL divergence &gt;= 0(Jansen’s Inequality)</a:t>
            </a:r>
          </a:p>
          <a:p>
            <a:pPr marL="342900" lvl="1" indent="-342900"/>
            <a:endParaRPr lang="zh-CN" altLang="en-US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EM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5259054" cy="95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71678"/>
            <a:ext cx="260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3008" y="2714620"/>
            <a:ext cx="307912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Mixtures of Gaussian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7298"/>
            <a:ext cx="7924800" cy="4786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隐变量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的状态有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个，利用</a:t>
            </a:r>
            <a:r>
              <a:rPr lang="en-US" altLang="zh-CN" sz="2400" dirty="0" smtClean="0"/>
              <a:t>1-of-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向量表达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z</a:t>
            </a:r>
            <a:r>
              <a:rPr lang="en-US" altLang="zh-CN" sz="2400" dirty="0" smtClean="0"/>
              <a:t>=[</a:t>
            </a:r>
            <a:r>
              <a:rPr lang="en-US" altLang="zh-CN" sz="2400" i="1" dirty="0" smtClean="0"/>
              <a:t>z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z</a:t>
            </a:r>
            <a:r>
              <a:rPr lang="en-US" altLang="zh-CN" sz="2400" i="1" baseline="-25000" dirty="0" smtClean="0"/>
              <a:t>2</a:t>
            </a:r>
            <a:r>
              <a:rPr lang="en-US" altLang="zh-CN" sz="2400" dirty="0" smtClean="0"/>
              <a:t>,…,</a:t>
            </a:r>
            <a:r>
              <a:rPr lang="en-US" altLang="zh-CN" sz="2400" i="1" dirty="0" err="1" smtClean="0"/>
              <a:t>z</a:t>
            </a:r>
            <a:r>
              <a:rPr lang="en-US" altLang="zh-CN" sz="2400" i="1" baseline="-25000" dirty="0" err="1" smtClean="0"/>
              <a:t>K</a:t>
            </a:r>
            <a:r>
              <a:rPr lang="en-US" altLang="zh-CN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z</a:t>
            </a:r>
            <a:r>
              <a:rPr lang="zh-CN" altLang="en-US" sz="2400" dirty="0" smtClean="0"/>
              <a:t>的边缘分布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8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z</a:t>
            </a:r>
            <a:r>
              <a:rPr lang="zh-CN" altLang="en-US" sz="2400" dirty="0" smtClean="0"/>
              <a:t>给定时</a:t>
            </a:r>
            <a:r>
              <a:rPr lang="en-US" altLang="zh-CN" sz="2400" b="1" dirty="0" smtClean="0"/>
              <a:t>x</a:t>
            </a:r>
            <a:r>
              <a:rPr lang="zh-CN" altLang="en-US" sz="2400" dirty="0" smtClean="0"/>
              <a:t>的条件分布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x</a:t>
            </a:r>
            <a:r>
              <a:rPr lang="zh-CN" altLang="en-US" sz="2400" dirty="0" smtClean="0"/>
              <a:t>的边缘分布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1100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FF0000"/>
                </a:solidFill>
              </a:rPr>
              <a:t>后面会看到分析</a:t>
            </a:r>
            <a:r>
              <a:rPr lang="en-US" altLang="zh-CN" sz="1600" dirty="0" smtClean="0">
                <a:solidFill>
                  <a:srgbClr val="FF0000"/>
                </a:solidFill>
              </a:rPr>
              <a:t>p(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x,z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而不是</a:t>
            </a:r>
            <a:r>
              <a:rPr lang="en-US" altLang="zh-CN" sz="1600" dirty="0" smtClean="0">
                <a:solidFill>
                  <a:srgbClr val="FF0000"/>
                </a:solidFill>
              </a:rPr>
              <a:t>p(x)</a:t>
            </a:r>
            <a:r>
              <a:rPr lang="zh-CN" altLang="en-US" sz="1600" dirty="0" smtClean="0">
                <a:solidFill>
                  <a:srgbClr val="FF0000"/>
                </a:solidFill>
              </a:rPr>
              <a:t>会大大简化问题的分析，凸显隐变量的意义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42852"/>
            <a:ext cx="2744333" cy="92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066920"/>
            <a:ext cx="146610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8358"/>
            <a:ext cx="962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1995482"/>
            <a:ext cx="971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2714620"/>
            <a:ext cx="1143008" cy="72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4414" y="4000504"/>
            <a:ext cx="328614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7752" y="3786190"/>
            <a:ext cx="28108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0298" y="4786322"/>
            <a:ext cx="431044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Mixtures of Gaussian 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7298"/>
            <a:ext cx="7924800" cy="50720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引入</a:t>
            </a:r>
            <a:r>
              <a:rPr lang="en-US" altLang="zh-CN" sz="2000" dirty="0" smtClean="0"/>
              <a:t>Latent</a:t>
            </a:r>
            <a:r>
              <a:rPr lang="zh-CN" altLang="en-US" sz="2000" dirty="0" smtClean="0"/>
              <a:t>变量，得到</a:t>
            </a: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x,z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后，我们已经分析了</a:t>
            </a:r>
            <a:r>
              <a:rPr lang="en-US" altLang="zh-CN" sz="2000" dirty="0" smtClean="0"/>
              <a:t>p(x), p(z), p(</a:t>
            </a:r>
            <a:r>
              <a:rPr lang="en-US" altLang="zh-CN" sz="2000" dirty="0" err="1" smtClean="0"/>
              <a:t>x|z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p(</a:t>
            </a:r>
            <a:r>
              <a:rPr lang="en-US" altLang="zh-CN" sz="2000" dirty="0" err="1" smtClean="0"/>
              <a:t>z|x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在很多问题中起到核心作用。</a:t>
            </a:r>
            <a:r>
              <a:rPr lang="zh-CN" altLang="en-US" sz="2000" dirty="0" smtClean="0">
                <a:solidFill>
                  <a:srgbClr val="FF0000"/>
                </a:solidFill>
              </a:rPr>
              <a:t>（如果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zh-CN" altLang="en-US" sz="2000" dirty="0" smtClean="0">
                <a:solidFill>
                  <a:srgbClr val="FF0000"/>
                </a:solidFill>
              </a:rPr>
              <a:t>是类别，此为后验概率，当然重要。）</a:t>
            </a:r>
            <a:r>
              <a:rPr lang="zh-CN" altLang="en-US" sz="2000" dirty="0" smtClean="0"/>
              <a:t>，应用</a:t>
            </a:r>
            <a:r>
              <a:rPr lang="en-US" altLang="zh-CN" sz="2000" dirty="0" err="1" smtClean="0"/>
              <a:t>Bayes</a:t>
            </a:r>
            <a:r>
              <a:rPr lang="zh-CN" altLang="en-US" sz="2000" dirty="0" smtClean="0"/>
              <a:t>公式，得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即给定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情况下，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属于第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类的概率为：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类的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比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的所有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之和</a:t>
            </a:r>
            <a:endParaRPr lang="zh-CN" altLang="en-US" sz="2000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714620"/>
            <a:ext cx="563566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Maximum Likelihood of Gaussian Mixtures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7298"/>
            <a:ext cx="79248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假定观测到的</a:t>
            </a:r>
            <a:r>
              <a:rPr lang="en-US" altLang="zh-CN" sz="2000" i="1" dirty="0" smtClean="0"/>
              <a:t>N</a:t>
            </a:r>
            <a:r>
              <a:rPr lang="zh-CN" altLang="en-US" sz="2000" dirty="0" smtClean="0"/>
              <a:t>个</a:t>
            </a:r>
            <a:r>
              <a:rPr lang="en-US" altLang="zh-CN" sz="2000" b="1" dirty="0" smtClean="0"/>
              <a:t>x</a:t>
            </a:r>
            <a:r>
              <a:rPr lang="zh-CN" altLang="en-US" sz="2000" dirty="0" smtClean="0"/>
              <a:t>独立同分布，向量用</a:t>
            </a:r>
            <a:r>
              <a:rPr lang="en-US" altLang="zh-CN" sz="2000" b="1" dirty="0" smtClean="0"/>
              <a:t>X</a:t>
            </a:r>
            <a:r>
              <a:rPr lang="zh-CN" altLang="en-US" sz="2000" dirty="0" smtClean="0"/>
              <a:t>来表达。</a:t>
            </a:r>
            <a:r>
              <a:rPr lang="en-US" altLang="zh-CN" sz="2000" dirty="0" smtClean="0"/>
              <a:t>p(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)=∏</a:t>
            </a:r>
            <a:r>
              <a:rPr lang="en-US" altLang="zh-CN" sz="2000" i="1" baseline="-25000" dirty="0" smtClean="0"/>
              <a:t>N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p(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观测数据的似然函数如下：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此时</a:t>
            </a:r>
            <a:r>
              <a:rPr lang="en-US" altLang="zh-CN" sz="2000" dirty="0" err="1" smtClean="0"/>
              <a:t>ln</a:t>
            </a:r>
            <a:r>
              <a:rPr lang="zh-CN" altLang="en-US" sz="2000" dirty="0" smtClean="0"/>
              <a:t>不直接对高斯函数发生作用，失去意义。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643182"/>
            <a:ext cx="515652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643182"/>
            <a:ext cx="2744333" cy="92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786190"/>
            <a:ext cx="22669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ML for M-Gaussian is an ill posed problem </a:t>
            </a:r>
            <a:endParaRPr lang="zh-CN" altLang="en-US" dirty="0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301140"/>
            <a:ext cx="3071834" cy="205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01140"/>
            <a:ext cx="2928958" cy="203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395536" y="4221088"/>
            <a:ext cx="821537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/>
              <a:t>如果期望的某个分量与某个观测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重合                         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并假设高斯为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此时</a:t>
            </a:r>
            <a:r>
              <a:rPr lang="zh-CN" altLang="en-US" sz="2000" dirty="0" smtClean="0"/>
              <a:t>似然函数值为</a:t>
            </a:r>
            <a:r>
              <a:rPr lang="zh-CN" altLang="en-US" sz="2000" dirty="0" smtClean="0"/>
              <a:t>无穷大，即此时的极大似然为病态问题，无最优解。</a:t>
            </a:r>
            <a:endParaRPr lang="en-US" altLang="zh-CN" sz="2000" dirty="0" smtClean="0"/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dirty="0" smtClean="0"/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dirty="0" smtClean="0"/>
              <a:t>而</a:t>
            </a:r>
            <a:r>
              <a:rPr lang="zh-CN" altLang="en-US" sz="2000" dirty="0" smtClean="0"/>
              <a:t>单个</a:t>
            </a:r>
            <a:r>
              <a:rPr lang="en-US" altLang="zh-CN" sz="2000" dirty="0" smtClean="0"/>
              <a:t>Gaussian</a:t>
            </a:r>
            <a:r>
              <a:rPr lang="zh-CN" altLang="en-US" sz="2000" dirty="0" smtClean="0"/>
              <a:t>函数构成的似然函数则不会出现此</a:t>
            </a:r>
            <a:r>
              <a:rPr lang="zh-CN" altLang="en-US" sz="2000" dirty="0" smtClean="0"/>
              <a:t>问题，因为此时方差不可能为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82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1677" y="4257136"/>
            <a:ext cx="996387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356992"/>
            <a:ext cx="4513583" cy="87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3131" y="4941168"/>
            <a:ext cx="569718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40" y="6072206"/>
            <a:ext cx="46577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ML for M-Gaussian is an ill posed problem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对于混合模型，如果某个样本与某个期望重合，则对该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，对其方差估计为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，期望为样本，则</a:t>
            </a:r>
            <a:r>
              <a:rPr lang="en-US" altLang="zh-CN" sz="2000" dirty="0" smtClean="0"/>
              <a:t>likelihood</a:t>
            </a:r>
            <a:r>
              <a:rPr lang="zh-CN" altLang="en-US" sz="2000" dirty="0" smtClean="0"/>
              <a:t>为无穷大。此时其他样本来自正常的高斯分布，无穷大乘以有限量为无穷大。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对于单一混合模型，如果按照上面方式估计，则自然函数为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，因为按照（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，无穷大）来估计似然函数，则相当于观测确定性的来自与某个样本（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），此时不可能观测到不同于该样本的值。故此时的似然函数为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，即无穷大乘以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，结果为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of Mixtures of Gaussian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357430"/>
            <a:ext cx="7924800" cy="376873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</a:t>
            </a:r>
            <a:r>
              <a:rPr lang="zh-CN" altLang="en-US" sz="2800" dirty="0" smtClean="0"/>
              <a:t>期望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求导</a:t>
            </a:r>
            <a:r>
              <a:rPr lang="zh-CN" altLang="en-US" sz="2800" dirty="0" smtClean="0"/>
              <a:t>，并令导数</a:t>
            </a:r>
            <a:r>
              <a:rPr lang="en-US" altLang="zh-CN" sz="2800" dirty="0" smtClean="0"/>
              <a:t>=0</a:t>
            </a:r>
            <a:r>
              <a:rPr lang="zh-CN" altLang="en-US" sz="2800" dirty="0" smtClean="0"/>
              <a:t>，可得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又拉格朗日乘子法，可得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4513583" cy="87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928937"/>
            <a:ext cx="4034650" cy="12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286256"/>
            <a:ext cx="1905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4286256"/>
            <a:ext cx="1500198" cy="84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3" y="4286256"/>
            <a:ext cx="416721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5357826"/>
            <a:ext cx="928694" cy="73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of Mixtures of Gaussian 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计算后验概率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z|x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，本质上是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计算期望。后面会看到，计算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似然函数对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z|x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的条件期望，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1600" b="1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重新估计参数：</a:t>
            </a:r>
            <a:endParaRPr lang="en-US" altLang="zh-CN" sz="2400" dirty="0" smtClean="0"/>
          </a:p>
          <a:p>
            <a:pPr algn="just"/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endParaRPr lang="zh-CN" altLang="en-US" sz="2400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4313" y="1571612"/>
            <a:ext cx="372821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692" y="3786190"/>
            <a:ext cx="51593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429124" y="3071810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对应</a:t>
            </a:r>
            <a:r>
              <a:rPr lang="en-US" altLang="zh-CN" b="1" dirty="0" smtClean="0">
                <a:solidFill>
                  <a:srgbClr val="FF0000"/>
                </a:solidFill>
              </a:rPr>
              <a:t>K-means</a:t>
            </a:r>
            <a:r>
              <a:rPr lang="zh-CN" altLang="en-US" b="1" dirty="0" smtClean="0">
                <a:solidFill>
                  <a:srgbClr val="FF0000"/>
                </a:solidFill>
              </a:rPr>
              <a:t>中计算每个样本来自哪个类别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6116" y="6286520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对应</a:t>
            </a:r>
            <a:r>
              <a:rPr lang="en-US" altLang="zh-CN" b="1" dirty="0" smtClean="0">
                <a:solidFill>
                  <a:srgbClr val="FF0000"/>
                </a:solidFill>
              </a:rPr>
              <a:t>K-means</a:t>
            </a:r>
            <a:r>
              <a:rPr lang="zh-CN" altLang="en-US" b="1" dirty="0" smtClean="0">
                <a:solidFill>
                  <a:srgbClr val="FF0000"/>
                </a:solidFill>
              </a:rPr>
              <a:t>中重新估计类别的均值、方差等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ARKUSSV@9CFEVIMFUVWXY5M7" val="2826"/>
  <p:tag name="DEFAULTDISPLAYSOURCE" val="\documentclass{book}&#10;\pagestyle{empty}&#10;\input{C:/Users/markussv/depots/CMBBOOK/latex/prml-utils}&#10;\begin{document}&#10;\[&#10;&#10;\]&#10;\end{document}&#10;"/>
  <p:tag name="EMBEDFONTS" val="1"/>
</p:tagLst>
</file>

<file path=ppt/theme/theme1.xml><?xml version="1.0" encoding="utf-8"?>
<a:theme xmlns:a="http://schemas.openxmlformats.org/drawingml/2006/main" name="pr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prml</Template>
  <TotalTime>11380</TotalTime>
  <Words>884</Words>
  <Application>Microsoft Office PowerPoint</Application>
  <PresentationFormat>全屏显示(4:3)</PresentationFormat>
  <Paragraphs>118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Arial</vt:lpstr>
      <vt:lpstr>Wingdings</vt:lpstr>
      <vt:lpstr>宋体</vt:lpstr>
      <vt:lpstr>prml</vt:lpstr>
      <vt:lpstr>Equation</vt:lpstr>
      <vt:lpstr>PowerPoint 演示文稿</vt:lpstr>
      <vt:lpstr>Outline</vt:lpstr>
      <vt:lpstr>Mixtures of Gaussian</vt:lpstr>
      <vt:lpstr>Mixtures of Gaussian cont’</vt:lpstr>
      <vt:lpstr>Maximum Likelihood of Gaussian Mixtures</vt:lpstr>
      <vt:lpstr>ML for M-Gaussian is an ill posed problem </vt:lpstr>
      <vt:lpstr>ML for M-Gaussian is an ill posed problem </vt:lpstr>
      <vt:lpstr>EM of Mixtures of Gaussian</vt:lpstr>
      <vt:lpstr>EM of Mixtures of Gaussian cont’</vt:lpstr>
      <vt:lpstr>EM of Mixtures of Gaussian cont’</vt:lpstr>
      <vt:lpstr>An Alternative View of EM</vt:lpstr>
      <vt:lpstr>Mixtures of Gaussian Revisited</vt:lpstr>
      <vt:lpstr>Mixtures of Gaussian Revisited</vt:lpstr>
      <vt:lpstr>Relation to K-means</vt:lpstr>
      <vt:lpstr>Relation to K-means</vt:lpstr>
      <vt:lpstr>Mixtures of Bernoulli distributions</vt:lpstr>
      <vt:lpstr>KL散度与EM</vt:lpstr>
      <vt:lpstr>PowerPoint 演示文稿</vt:lpstr>
      <vt:lpstr>PowerPoint 演示文稿</vt:lpstr>
      <vt:lpstr>用EM进行MAP参数估计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Pattern Recognition and Machine Learning : Graphical Models</dc:title>
  <dc:creator>Markus Svensén &amp; Christopher M Bishop </dc:creator>
  <cp:lastModifiedBy>sheva2003</cp:lastModifiedBy>
  <cp:revision>674</cp:revision>
  <dcterms:created xsi:type="dcterms:W3CDTF">2007-10-17T08:21:15Z</dcterms:created>
  <dcterms:modified xsi:type="dcterms:W3CDTF">2016-03-28T11:50:00Z</dcterms:modified>
</cp:coreProperties>
</file>