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7" r:id="rId3"/>
    <p:sldId id="395" r:id="rId4"/>
    <p:sldId id="343" r:id="rId5"/>
    <p:sldId id="347" r:id="rId6"/>
    <p:sldId id="359" r:id="rId7"/>
    <p:sldId id="366" r:id="rId8"/>
    <p:sldId id="367" r:id="rId9"/>
    <p:sldId id="376" r:id="rId10"/>
    <p:sldId id="361" r:id="rId11"/>
    <p:sldId id="374" r:id="rId12"/>
    <p:sldId id="375" r:id="rId13"/>
    <p:sldId id="378" r:id="rId14"/>
    <p:sldId id="377" r:id="rId15"/>
    <p:sldId id="379" r:id="rId16"/>
    <p:sldId id="380" r:id="rId17"/>
    <p:sldId id="373" r:id="rId18"/>
    <p:sldId id="381" r:id="rId19"/>
    <p:sldId id="382" r:id="rId20"/>
    <p:sldId id="348" r:id="rId21"/>
    <p:sldId id="349" r:id="rId22"/>
    <p:sldId id="350" r:id="rId23"/>
    <p:sldId id="385" r:id="rId24"/>
    <p:sldId id="384" r:id="rId25"/>
    <p:sldId id="386" r:id="rId26"/>
    <p:sldId id="383" r:id="rId27"/>
    <p:sldId id="351" r:id="rId28"/>
    <p:sldId id="352" r:id="rId29"/>
    <p:sldId id="389" r:id="rId30"/>
    <p:sldId id="388" r:id="rId31"/>
    <p:sldId id="390" r:id="rId32"/>
    <p:sldId id="391" r:id="rId33"/>
    <p:sldId id="392" r:id="rId34"/>
    <p:sldId id="353" r:id="rId35"/>
    <p:sldId id="387" r:id="rId36"/>
    <p:sldId id="394" r:id="rId37"/>
    <p:sldId id="393" r:id="rId38"/>
    <p:sldId id="356" r:id="rId39"/>
    <p:sldId id="354" r:id="rId40"/>
    <p:sldId id="355" r:id="rId41"/>
    <p:sldId id="357" r:id="rId42"/>
    <p:sldId id="35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3ED59-9418-492A-967B-200F0383862F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6343-DF86-492E-9405-E8E1322E80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7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E6343-DF86-492E-9405-E8E1322E803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1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B21A-E6CC-43F6-9E45-D79507B3497A}" type="datetimeFigureOut">
              <a:rPr lang="zh-CN" altLang="en-US" smtClean="0"/>
              <a:pPr/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2191-4F8D-42EA-B629-64236307A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4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7.wmf"/><Relationship Id="rId3" Type="http://schemas.openxmlformats.org/officeDocument/2006/relationships/image" Target="../media/image70.png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5.png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5.png"/><Relationship Id="rId4" Type="http://schemas.openxmlformats.org/officeDocument/2006/relationships/image" Target="../media/image7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5.png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8738"/>
            <a:ext cx="7772400" cy="2600342"/>
          </a:xfrm>
        </p:spPr>
        <p:txBody>
          <a:bodyPr>
            <a:normAutofit/>
          </a:bodyPr>
          <a:lstStyle/>
          <a:p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遥感原理与应用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遥感卫星轨道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3643314"/>
            <a:ext cx="7858180" cy="2786082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CN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小组成员</a:t>
            </a:r>
            <a:r>
              <a:rPr lang="en-US" altLang="zh-CN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:     </a:t>
            </a:r>
            <a:r>
              <a:rPr lang="zh-CN" alt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郭凯莹</a:t>
            </a:r>
            <a:endParaRPr lang="en-US" altLang="zh-CN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毛艺凡</a:t>
            </a:r>
            <a:endParaRPr lang="en-US" altLang="zh-CN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袁蕊</a:t>
            </a:r>
            <a:endParaRPr lang="en-US" altLang="zh-CN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王忠</a:t>
            </a:r>
            <a:endParaRPr lang="en-US" altLang="zh-CN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利用回归做分类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-1360676" y="3927893"/>
            <a:ext cx="4714908" cy="234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63800" y="5759730"/>
            <a:ext cx="82801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357290" y="5143512"/>
            <a:ext cx="421986" cy="3492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4007138" y="2293930"/>
            <a:ext cx="421986" cy="3492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4650080" y="2079616"/>
            <a:ext cx="421986" cy="3492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00298" y="4929198"/>
            <a:ext cx="421986" cy="3492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3423195" y="2579682"/>
            <a:ext cx="421986" cy="3492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363800" y="2143116"/>
            <a:ext cx="5565522" cy="361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8143900" y="2214554"/>
            <a:ext cx="421986" cy="349252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85720" y="2143116"/>
            <a:ext cx="8143932" cy="36433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1472" y="5715016"/>
            <a:ext cx="42861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14348" y="2000240"/>
            <a:ext cx="8064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14348" y="3929066"/>
            <a:ext cx="8064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57174" y="1714488"/>
            <a:ext cx="4286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1" name="矩形 60"/>
          <p:cNvSpPr/>
          <p:nvPr/>
        </p:nvSpPr>
        <p:spPr>
          <a:xfrm>
            <a:off x="142844" y="3660820"/>
            <a:ext cx="6429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0.5</a:t>
            </a:r>
          </a:p>
        </p:txBody>
      </p:sp>
      <p:sp>
        <p:nvSpPr>
          <p:cNvPr id="62" name="椭圆 61"/>
          <p:cNvSpPr/>
          <p:nvPr/>
        </p:nvSpPr>
        <p:spPr>
          <a:xfrm>
            <a:off x="3071802" y="38576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357686" y="38576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889500" y="4429125"/>
          <a:ext cx="2460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168200" imgH="457200" progId="Equation.DSMT4">
                  <p:embed/>
                </p:oleObj>
              </mc:Choice>
              <mc:Fallback>
                <p:oleObj name="Equation" r:id="rId3" imgW="11682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429125"/>
                        <a:ext cx="24606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Topic2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Regression &amp; Perceptron</a:t>
            </a:r>
            <a:endParaRPr lang="zh-CN" alt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 Regression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的模型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名字是回归，实质是分类，本质上是感知机，后边会讲到。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85720" y="2500306"/>
          <a:ext cx="1765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3" imgW="838080" imgH="253800" progId="Equation.DSMT4">
                  <p:embed/>
                </p:oleObj>
              </mc:Choice>
              <mc:Fallback>
                <p:oleObj name="Equation" r:id="rId3" imgW="8380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500306"/>
                        <a:ext cx="17653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85720" y="3267081"/>
          <a:ext cx="3746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5" imgW="1777680" imgH="482400" progId="Equation.DSMT4">
                  <p:embed/>
                </p:oleObj>
              </mc:Choice>
              <mc:Fallback>
                <p:oleObj name="Equation" r:id="rId5" imgW="17776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267081"/>
                        <a:ext cx="37465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85720" y="4497406"/>
          <a:ext cx="2247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7" imgW="1066680" imgH="711000" progId="Equation.DSMT4">
                  <p:embed/>
                </p:oleObj>
              </mc:Choice>
              <mc:Fallback>
                <p:oleObj name="Equation" r:id="rId7" imgW="106668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497406"/>
                        <a:ext cx="22479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496" y="2686070"/>
            <a:ext cx="4714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976688" y="2195513"/>
          <a:ext cx="1123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10" imgW="533160" imgH="279360" progId="Equation.DSMT4">
                  <p:embed/>
                </p:oleObj>
              </mc:Choice>
              <mc:Fallback>
                <p:oleObj name="Equation" r:id="rId10" imgW="5331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195513"/>
                        <a:ext cx="11239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8358188" y="6259535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6259535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Regression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实质上是：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在给定的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下，度量观测值为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情况下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y=1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的概率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y=1|x; w)      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714348" y="2857496"/>
          <a:ext cx="2247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1066680" imgH="711000" progId="Equation.DSMT4">
                  <p:embed/>
                </p:oleObj>
              </mc:Choice>
              <mc:Fallback>
                <p:oleObj name="Equation" r:id="rId3" imgW="106668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2479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2571744"/>
            <a:ext cx="4714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66750" y="4830763"/>
          <a:ext cx="26209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6" imgW="1244520" imgH="482400" progId="Equation.DSMT4">
                  <p:embed/>
                </p:oleObj>
              </mc:Choice>
              <mc:Fallback>
                <p:oleObj name="Equation" r:id="rId6" imgW="12445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830763"/>
                        <a:ext cx="262096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976688" y="2071688"/>
          <a:ext cx="1123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8" imgW="533160" imgH="279360" progId="Equation.DSMT4">
                  <p:embed/>
                </p:oleObj>
              </mc:Choice>
              <mc:Fallback>
                <p:oleObj name="Equation" r:id="rId8" imgW="5331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071688"/>
                        <a:ext cx="11239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8358188" y="6143644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10" imgW="304560" imgH="203040" progId="Equation.DSMT4">
                  <p:embed/>
                </p:oleObj>
              </mc:Choice>
              <mc:Fallback>
                <p:oleObj name="Equation" r:id="rId10" imgW="3045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6143644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Regression 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分类边界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500166" y="4572008"/>
            <a:ext cx="2714644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为分类边界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71472" y="1643050"/>
          <a:ext cx="2247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1066680" imgH="711000" progId="Equation.DSMT4">
                  <p:embed/>
                </p:oleObj>
              </mc:Choice>
              <mc:Fallback>
                <p:oleObj name="Equation" r:id="rId3" imgW="106668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643050"/>
                        <a:ext cx="22479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2016318"/>
            <a:ext cx="4714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28596" y="3286124"/>
          <a:ext cx="28606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6" imgW="1358640" imgH="482400" progId="Equation.DSMT4">
                  <p:embed/>
                </p:oleObj>
              </mc:Choice>
              <mc:Fallback>
                <p:oleObj name="Equation" r:id="rId6" imgW="13586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286124"/>
                        <a:ext cx="28606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28596" y="4643446"/>
          <a:ext cx="1123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643446"/>
                        <a:ext cx="11239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3976688" y="1500188"/>
          <a:ext cx="1123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10" imgW="533160" imgH="279360" progId="Equation.DSMT4">
                  <p:embed/>
                </p:oleObj>
              </mc:Choice>
              <mc:Fallback>
                <p:oleObj name="Equation" r:id="rId10" imgW="53316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1500188"/>
                        <a:ext cx="11239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8358188" y="5572111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5572111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rot="16200000" flipV="1">
            <a:off x="2502561" y="3717458"/>
            <a:ext cx="39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929058" y="1214864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214864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7643834" y="5572140"/>
          <a:ext cx="322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5572140"/>
                        <a:ext cx="3222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955810" y="1210117"/>
          <a:ext cx="2952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10" y="1210117"/>
                        <a:ext cx="2952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Regression 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分类边界</a:t>
            </a: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857356" y="6000768"/>
            <a:ext cx="614366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维情况，分类边界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x=C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将一维空间划分为两段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-3354" y="3428270"/>
            <a:ext cx="4714908" cy="234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35834" y="5688734"/>
            <a:ext cx="5508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714612" y="5072516"/>
            <a:ext cx="288000" cy="288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64460" y="2222934"/>
            <a:ext cx="324000" cy="324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6007402" y="2008620"/>
            <a:ext cx="324000" cy="324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28992" y="4858202"/>
            <a:ext cx="288000" cy="288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4780517" y="2508686"/>
            <a:ext cx="324000" cy="324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721122" y="2072120"/>
            <a:ext cx="5565522" cy="361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28794" y="5644020"/>
            <a:ext cx="42861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071670" y="1929244"/>
            <a:ext cx="5508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71670" y="3858070"/>
            <a:ext cx="5508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14496" y="1643492"/>
            <a:ext cx="4286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6" name="矩形 45"/>
          <p:cNvSpPr/>
          <p:nvPr/>
        </p:nvSpPr>
        <p:spPr>
          <a:xfrm>
            <a:off x="1500166" y="3589824"/>
            <a:ext cx="6429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0.5</a:t>
            </a:r>
          </a:p>
        </p:txBody>
      </p:sp>
      <p:sp>
        <p:nvSpPr>
          <p:cNvPr id="47" name="椭圆 46"/>
          <p:cNvSpPr/>
          <p:nvPr/>
        </p:nvSpPr>
        <p:spPr>
          <a:xfrm>
            <a:off x="4429124" y="378663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rot="5400000">
            <a:off x="214282" y="3785396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53158" y="403699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667340" y="332261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024530" y="2822552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24662" y="325118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786182" y="242886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381588" y="2036734"/>
            <a:ext cx="2643206" cy="257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238976" y="1465230"/>
          <a:ext cx="3478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1650960" imgH="241200" progId="Equation.DSMT4">
                  <p:embed/>
                </p:oleObj>
              </mc:Choice>
              <mc:Fallback>
                <p:oleObj name="Equation" r:id="rId3" imgW="16509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976" y="1465230"/>
                        <a:ext cx="34782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1714480" y="5251444"/>
            <a:ext cx="4524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310414" y="367980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53224" y="403699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53224" y="4537064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81852" y="410843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38910" y="360837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3381720" y="296542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3238844" y="225104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3881786" y="203673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810216" y="225104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453026" y="275111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96166" y="303686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10480" y="367980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6167438" y="5180013"/>
          <a:ext cx="322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5180013"/>
                        <a:ext cx="3222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717675" y="1679575"/>
          <a:ext cx="347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679575"/>
                        <a:ext cx="3476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Regression 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分类边界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1285852" y="5857892"/>
            <a:ext cx="614366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维情况，分类边界将二维空间划分为两部分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感知机（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Perceptron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4282" y="1214422"/>
            <a:ext cx="858679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1957</a:t>
            </a: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年由</a:t>
            </a:r>
            <a:r>
              <a:rPr kumimoji="0" lang="en-US" altLang="zh-CN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Rosenblatt</a:t>
            </a: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提出，为神经网络和支持向量机的基础。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感知机的模型：建立线性分类超平面，将所有数据划分为“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428596" y="2930529"/>
          <a:ext cx="16589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3" imgW="787320" imgH="253800" progId="Equation.DSMT4">
                  <p:embed/>
                </p:oleObj>
              </mc:Choice>
              <mc:Fallback>
                <p:oleObj name="Equation" r:id="rId3" imgW="7873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30529"/>
                        <a:ext cx="165893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28596" y="3787785"/>
          <a:ext cx="31829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5" imgW="1511280" imgH="507960" progId="Equation.DSMT4">
                  <p:embed/>
                </p:oleObj>
              </mc:Choice>
              <mc:Fallback>
                <p:oleObj name="Equation" r:id="rId5" imgW="15112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787785"/>
                        <a:ext cx="3182937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rot="5400000">
            <a:off x="2377724" y="4677596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16600" y="492919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4830782" y="421481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5187972" y="3714752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88104" y="414338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5949624" y="332106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545030" y="2928934"/>
            <a:ext cx="2643206" cy="257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429256" y="2357430"/>
          <a:ext cx="3478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7" imgW="1650960" imgH="241200" progId="Equation.DSMT4">
                  <p:embed/>
                </p:oleObj>
              </mc:Choice>
              <mc:Fallback>
                <p:oleObj name="Equation" r:id="rId7" imgW="16509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357430"/>
                        <a:ext cx="34782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3877922" y="6143644"/>
            <a:ext cx="45247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473856" y="457200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6666" y="492919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6666" y="5429264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45294" y="500063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02352" y="450057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545162" y="385762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402286" y="314324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6045228" y="292893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973658" y="3143248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4616468" y="364331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59608" y="392906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973922" y="457200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8330880" y="6072213"/>
          <a:ext cx="322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880" y="6072213"/>
                        <a:ext cx="3222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3881117" y="2571775"/>
          <a:ext cx="347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117" y="2571775"/>
                        <a:ext cx="3476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线性不可分情况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-980740" y="3326629"/>
            <a:ext cx="3240000" cy="110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10927" y="4959863"/>
            <a:ext cx="3240000" cy="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>
            <a:off x="1253869" y="2675247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968117" y="3318189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68183" y="3603941"/>
            <a:ext cx="198439" cy="2116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821536" y="2897499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70365" y="3797088"/>
            <a:ext cx="198439" cy="2116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039687" y="2818123"/>
            <a:ext cx="198439" cy="2116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884396" y="2403445"/>
            <a:ext cx="2560158" cy="2161016"/>
          </a:xfrm>
          <a:custGeom>
            <a:avLst/>
            <a:gdLst>
              <a:gd name="connsiteX0" fmla="*/ 0 w 3686628"/>
              <a:gd name="connsiteY0" fmla="*/ 2917371 h 2917371"/>
              <a:gd name="connsiteX1" fmla="*/ 1727200 w 3686628"/>
              <a:gd name="connsiteY1" fmla="*/ 14514 h 2917371"/>
              <a:gd name="connsiteX2" fmla="*/ 3686628 w 3686628"/>
              <a:gd name="connsiteY2" fmla="*/ 2830285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628" h="2917371">
                <a:moveTo>
                  <a:pt x="0" y="2917371"/>
                </a:moveTo>
                <a:cubicBezTo>
                  <a:pt x="556381" y="1473199"/>
                  <a:pt x="1112762" y="29028"/>
                  <a:pt x="1727200" y="14514"/>
                </a:cubicBezTo>
                <a:cubicBezTo>
                  <a:pt x="2341638" y="0"/>
                  <a:pt x="3014133" y="1415142"/>
                  <a:pt x="3686628" y="2830285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rot="16200000" flipH="1">
            <a:off x="3562959" y="3366553"/>
            <a:ext cx="3240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89652" y="4999236"/>
            <a:ext cx="3240000" cy="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5450021" y="2844553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6184444" y="4356553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37235" y="3643314"/>
            <a:ext cx="267063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775802" y="3034124"/>
            <a:ext cx="267063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7319461" y="3789553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6061422" y="2285992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717084" y="2655553"/>
            <a:ext cx="1669143" cy="163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182563" y="3461065"/>
            <a:ext cx="198439" cy="2116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25373" y="3175313"/>
            <a:ext cx="198439" cy="2116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254133" y="3318189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2611191" y="2389495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1682497" y="2175181"/>
            <a:ext cx="198439" cy="211668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561488" y="3500438"/>
            <a:ext cx="267063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04298" y="3143248"/>
            <a:ext cx="267063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5489918" y="4000504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6847240" y="4214818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7490182" y="2714620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6847240" y="2357430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7561620" y="3357562"/>
            <a:ext cx="267063" cy="252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5072066" y="5384800"/>
          <a:ext cx="3613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3" imgW="1714320" imgH="279360" progId="Equation.DSMT4">
                  <p:embed/>
                </p:oleObj>
              </mc:Choice>
              <mc:Fallback>
                <p:oleObj name="Equation" r:id="rId3" imgW="17143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384800"/>
                        <a:ext cx="36131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714480" y="928670"/>
          <a:ext cx="55133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5" imgW="2616120" imgH="241200" progId="Equation.DSMT4">
                  <p:embed/>
                </p:oleObj>
              </mc:Choice>
              <mc:Fallback>
                <p:oleObj name="Equation" r:id="rId5" imgW="26161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928670"/>
                        <a:ext cx="55133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108065" y="5384800"/>
          <a:ext cx="20351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65" y="5384800"/>
                        <a:ext cx="20351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714480" y="1357298"/>
          <a:ext cx="5218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9" imgW="2476440" imgH="228600" progId="Equation.DSMT4">
                  <p:embed/>
                </p:oleObj>
              </mc:Choice>
              <mc:Fallback>
                <p:oleObj name="Equation" r:id="rId9" imgW="24764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357298"/>
                        <a:ext cx="5218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——Logistic Regression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071546"/>
            <a:ext cx="8229600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Logistic Regression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非凸，不利于优化                     凸，有利于梯度下降法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85720" y="1944281"/>
          <a:ext cx="2916000" cy="6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944281"/>
                        <a:ext cx="2916000" cy="64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21"/>
          <p:cNvCxnSpPr/>
          <p:nvPr/>
        </p:nvCxnSpPr>
        <p:spPr>
          <a:xfrm flipV="1">
            <a:off x="871510" y="2917500"/>
            <a:ext cx="0" cy="2168626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3"/>
          <p:cNvCxnSpPr/>
          <p:nvPr/>
        </p:nvCxnSpPr>
        <p:spPr>
          <a:xfrm>
            <a:off x="642910" y="4845741"/>
            <a:ext cx="3200399" cy="0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1"/>
          <p:cNvCxnSpPr/>
          <p:nvPr/>
        </p:nvCxnSpPr>
        <p:spPr>
          <a:xfrm flipV="1">
            <a:off x="4886349" y="2879606"/>
            <a:ext cx="0" cy="2168626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4657749" y="4807847"/>
            <a:ext cx="3200399" cy="0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000232" y="4988617"/>
          <a:ext cx="396000" cy="3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5" imgW="164880" imgH="139680" progId="Equation.DSMT4">
                  <p:embed/>
                </p:oleObj>
              </mc:Choice>
              <mc:Fallback>
                <p:oleObj name="Equation" r:id="rId5" imgW="1648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988617"/>
                        <a:ext cx="396000" cy="335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6143636" y="4951308"/>
          <a:ext cx="396000" cy="33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7" imgW="164880" imgH="139680" progId="Equation.DSMT4">
                  <p:embed/>
                </p:oleObj>
              </mc:Choice>
              <mc:Fallback>
                <p:oleObj name="Equation" r:id="rId7" imgW="1648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951308"/>
                        <a:ext cx="396000" cy="33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1110065" y="2786058"/>
            <a:ext cx="3017770" cy="1583548"/>
          </a:xfrm>
          <a:custGeom>
            <a:avLst/>
            <a:gdLst>
              <a:gd name="connsiteX0" fmla="*/ 22049 w 3017770"/>
              <a:gd name="connsiteY0" fmla="*/ 174172 h 1583548"/>
              <a:gd name="connsiteX1" fmla="*/ 51078 w 3017770"/>
              <a:gd name="connsiteY1" fmla="*/ 304800 h 1583548"/>
              <a:gd name="connsiteX2" fmla="*/ 80106 w 3017770"/>
              <a:gd name="connsiteY2" fmla="*/ 391886 h 1583548"/>
              <a:gd name="connsiteX3" fmla="*/ 94621 w 3017770"/>
              <a:gd name="connsiteY3" fmla="*/ 464457 h 1583548"/>
              <a:gd name="connsiteX4" fmla="*/ 123649 w 3017770"/>
              <a:gd name="connsiteY4" fmla="*/ 508000 h 1583548"/>
              <a:gd name="connsiteX5" fmla="*/ 138164 w 3017770"/>
              <a:gd name="connsiteY5" fmla="*/ 551543 h 1583548"/>
              <a:gd name="connsiteX6" fmla="*/ 181706 w 3017770"/>
              <a:gd name="connsiteY6" fmla="*/ 580572 h 1583548"/>
              <a:gd name="connsiteX7" fmla="*/ 297821 w 3017770"/>
              <a:gd name="connsiteY7" fmla="*/ 638629 h 1583548"/>
              <a:gd name="connsiteX8" fmla="*/ 341364 w 3017770"/>
              <a:gd name="connsiteY8" fmla="*/ 667657 h 1583548"/>
              <a:gd name="connsiteX9" fmla="*/ 428449 w 3017770"/>
              <a:gd name="connsiteY9" fmla="*/ 711200 h 1583548"/>
              <a:gd name="connsiteX10" fmla="*/ 486506 w 3017770"/>
              <a:gd name="connsiteY10" fmla="*/ 798286 h 1583548"/>
              <a:gd name="connsiteX11" fmla="*/ 515535 w 3017770"/>
              <a:gd name="connsiteY11" fmla="*/ 1074057 h 1583548"/>
              <a:gd name="connsiteX12" fmla="*/ 544564 w 3017770"/>
              <a:gd name="connsiteY12" fmla="*/ 1117600 h 1583548"/>
              <a:gd name="connsiteX13" fmla="*/ 602621 w 3017770"/>
              <a:gd name="connsiteY13" fmla="*/ 1132114 h 1583548"/>
              <a:gd name="connsiteX14" fmla="*/ 718735 w 3017770"/>
              <a:gd name="connsiteY14" fmla="*/ 1161143 h 1583548"/>
              <a:gd name="connsiteX15" fmla="*/ 863878 w 3017770"/>
              <a:gd name="connsiteY15" fmla="*/ 1146629 h 1583548"/>
              <a:gd name="connsiteX16" fmla="*/ 907421 w 3017770"/>
              <a:gd name="connsiteY16" fmla="*/ 1117600 h 1583548"/>
              <a:gd name="connsiteX17" fmla="*/ 965478 w 3017770"/>
              <a:gd name="connsiteY17" fmla="*/ 1103086 h 1583548"/>
              <a:gd name="connsiteX18" fmla="*/ 1009021 w 3017770"/>
              <a:gd name="connsiteY18" fmla="*/ 1190172 h 1583548"/>
              <a:gd name="connsiteX19" fmla="*/ 1125135 w 3017770"/>
              <a:gd name="connsiteY19" fmla="*/ 1451429 h 1583548"/>
              <a:gd name="connsiteX20" fmla="*/ 1183192 w 3017770"/>
              <a:gd name="connsiteY20" fmla="*/ 1538514 h 1583548"/>
              <a:gd name="connsiteX21" fmla="*/ 1212221 w 3017770"/>
              <a:gd name="connsiteY21" fmla="*/ 1582057 h 1583548"/>
              <a:gd name="connsiteX22" fmla="*/ 1386392 w 3017770"/>
              <a:gd name="connsiteY22" fmla="*/ 1567543 h 1583548"/>
              <a:gd name="connsiteX23" fmla="*/ 1415421 w 3017770"/>
              <a:gd name="connsiteY23" fmla="*/ 1524000 h 1583548"/>
              <a:gd name="connsiteX24" fmla="*/ 1473478 w 3017770"/>
              <a:gd name="connsiteY24" fmla="*/ 1509486 h 1583548"/>
              <a:gd name="connsiteX25" fmla="*/ 1517021 w 3017770"/>
              <a:gd name="connsiteY25" fmla="*/ 1436914 h 1583548"/>
              <a:gd name="connsiteX26" fmla="*/ 1546049 w 3017770"/>
              <a:gd name="connsiteY26" fmla="*/ 1393372 h 1583548"/>
              <a:gd name="connsiteX27" fmla="*/ 1604106 w 3017770"/>
              <a:gd name="connsiteY27" fmla="*/ 1349829 h 1583548"/>
              <a:gd name="connsiteX28" fmla="*/ 1662164 w 3017770"/>
              <a:gd name="connsiteY28" fmla="*/ 1277257 h 1583548"/>
              <a:gd name="connsiteX29" fmla="*/ 1749249 w 3017770"/>
              <a:gd name="connsiteY29" fmla="*/ 1132114 h 1583548"/>
              <a:gd name="connsiteX30" fmla="*/ 1778278 w 3017770"/>
              <a:gd name="connsiteY30" fmla="*/ 1088572 h 1583548"/>
              <a:gd name="connsiteX31" fmla="*/ 1850849 w 3017770"/>
              <a:gd name="connsiteY31" fmla="*/ 1132114 h 1583548"/>
              <a:gd name="connsiteX32" fmla="*/ 1937935 w 3017770"/>
              <a:gd name="connsiteY32" fmla="*/ 1248229 h 1583548"/>
              <a:gd name="connsiteX33" fmla="*/ 1966964 w 3017770"/>
              <a:gd name="connsiteY33" fmla="*/ 1291772 h 1583548"/>
              <a:gd name="connsiteX34" fmla="*/ 2010506 w 3017770"/>
              <a:gd name="connsiteY34" fmla="*/ 1320800 h 1583548"/>
              <a:gd name="connsiteX35" fmla="*/ 2112106 w 3017770"/>
              <a:gd name="connsiteY35" fmla="*/ 1233714 h 1583548"/>
              <a:gd name="connsiteX36" fmla="*/ 2184678 w 3017770"/>
              <a:gd name="connsiteY36" fmla="*/ 1132114 h 1583548"/>
              <a:gd name="connsiteX37" fmla="*/ 2228221 w 3017770"/>
              <a:gd name="connsiteY37" fmla="*/ 1088572 h 1583548"/>
              <a:gd name="connsiteX38" fmla="*/ 2387878 w 3017770"/>
              <a:gd name="connsiteY38" fmla="*/ 841829 h 1583548"/>
              <a:gd name="connsiteX39" fmla="*/ 2416906 w 3017770"/>
              <a:gd name="connsiteY39" fmla="*/ 769257 h 1583548"/>
              <a:gd name="connsiteX40" fmla="*/ 2431421 w 3017770"/>
              <a:gd name="connsiteY40" fmla="*/ 667657 h 1583548"/>
              <a:gd name="connsiteX41" fmla="*/ 2489478 w 3017770"/>
              <a:gd name="connsiteY41" fmla="*/ 682172 h 1583548"/>
              <a:gd name="connsiteX42" fmla="*/ 2518506 w 3017770"/>
              <a:gd name="connsiteY42" fmla="*/ 740229 h 1583548"/>
              <a:gd name="connsiteX43" fmla="*/ 2562049 w 3017770"/>
              <a:gd name="connsiteY43" fmla="*/ 783772 h 1583548"/>
              <a:gd name="connsiteX44" fmla="*/ 2605592 w 3017770"/>
              <a:gd name="connsiteY44" fmla="*/ 841829 h 1583548"/>
              <a:gd name="connsiteX45" fmla="*/ 2692678 w 3017770"/>
              <a:gd name="connsiteY45" fmla="*/ 885372 h 1583548"/>
              <a:gd name="connsiteX46" fmla="*/ 2750735 w 3017770"/>
              <a:gd name="connsiteY46" fmla="*/ 711200 h 1583548"/>
              <a:gd name="connsiteX47" fmla="*/ 2808792 w 3017770"/>
              <a:gd name="connsiteY47" fmla="*/ 522514 h 1583548"/>
              <a:gd name="connsiteX48" fmla="*/ 2823306 w 3017770"/>
              <a:gd name="connsiteY48" fmla="*/ 449943 h 1583548"/>
              <a:gd name="connsiteX49" fmla="*/ 2837821 w 3017770"/>
              <a:gd name="connsiteY49" fmla="*/ 391886 h 1583548"/>
              <a:gd name="connsiteX50" fmla="*/ 2852335 w 3017770"/>
              <a:gd name="connsiteY50" fmla="*/ 319314 h 1583548"/>
              <a:gd name="connsiteX51" fmla="*/ 2982964 w 3017770"/>
              <a:gd name="connsiteY51" fmla="*/ 275772 h 1583548"/>
              <a:gd name="connsiteX52" fmla="*/ 2982964 w 3017770"/>
              <a:gd name="connsiteY52" fmla="*/ 0 h 15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17770" h="1583548">
                <a:moveTo>
                  <a:pt x="22049" y="174172"/>
                </a:moveTo>
                <a:cubicBezTo>
                  <a:pt x="63572" y="298732"/>
                  <a:pt x="0" y="100483"/>
                  <a:pt x="51078" y="304800"/>
                </a:cubicBezTo>
                <a:cubicBezTo>
                  <a:pt x="58499" y="334485"/>
                  <a:pt x="74105" y="361881"/>
                  <a:pt x="80106" y="391886"/>
                </a:cubicBezTo>
                <a:cubicBezTo>
                  <a:pt x="84944" y="416076"/>
                  <a:pt x="85959" y="441358"/>
                  <a:pt x="94621" y="464457"/>
                </a:cubicBezTo>
                <a:cubicBezTo>
                  <a:pt x="100746" y="480790"/>
                  <a:pt x="115848" y="492398"/>
                  <a:pt x="123649" y="508000"/>
                </a:cubicBezTo>
                <a:cubicBezTo>
                  <a:pt x="130491" y="521684"/>
                  <a:pt x="128607" y="539596"/>
                  <a:pt x="138164" y="551543"/>
                </a:cubicBezTo>
                <a:cubicBezTo>
                  <a:pt x="149061" y="565164"/>
                  <a:pt x="167192" y="570896"/>
                  <a:pt x="181706" y="580572"/>
                </a:cubicBezTo>
                <a:cubicBezTo>
                  <a:pt x="235891" y="661847"/>
                  <a:pt x="178630" y="598899"/>
                  <a:pt x="297821" y="638629"/>
                </a:cubicBezTo>
                <a:cubicBezTo>
                  <a:pt x="314370" y="644145"/>
                  <a:pt x="325762" y="659856"/>
                  <a:pt x="341364" y="667657"/>
                </a:cubicBezTo>
                <a:cubicBezTo>
                  <a:pt x="461547" y="727749"/>
                  <a:pt x="303660" y="628009"/>
                  <a:pt x="428449" y="711200"/>
                </a:cubicBezTo>
                <a:cubicBezTo>
                  <a:pt x="447801" y="740229"/>
                  <a:pt x="482854" y="763590"/>
                  <a:pt x="486506" y="798286"/>
                </a:cubicBezTo>
                <a:cubicBezTo>
                  <a:pt x="496182" y="890210"/>
                  <a:pt x="464263" y="997150"/>
                  <a:pt x="515535" y="1074057"/>
                </a:cubicBezTo>
                <a:cubicBezTo>
                  <a:pt x="525211" y="1088571"/>
                  <a:pt x="530050" y="1107924"/>
                  <a:pt x="544564" y="1117600"/>
                </a:cubicBezTo>
                <a:cubicBezTo>
                  <a:pt x="561162" y="1128665"/>
                  <a:pt x="583148" y="1127787"/>
                  <a:pt x="602621" y="1132114"/>
                </a:cubicBezTo>
                <a:cubicBezTo>
                  <a:pt x="707705" y="1155467"/>
                  <a:pt x="640928" y="1135208"/>
                  <a:pt x="718735" y="1161143"/>
                </a:cubicBezTo>
                <a:cubicBezTo>
                  <a:pt x="767116" y="1156305"/>
                  <a:pt x="816501" y="1157562"/>
                  <a:pt x="863878" y="1146629"/>
                </a:cubicBezTo>
                <a:cubicBezTo>
                  <a:pt x="880875" y="1142707"/>
                  <a:pt x="891387" y="1124472"/>
                  <a:pt x="907421" y="1117600"/>
                </a:cubicBezTo>
                <a:cubicBezTo>
                  <a:pt x="925756" y="1109742"/>
                  <a:pt x="946126" y="1107924"/>
                  <a:pt x="965478" y="1103086"/>
                </a:cubicBezTo>
                <a:cubicBezTo>
                  <a:pt x="1011828" y="1242140"/>
                  <a:pt x="941496" y="1043868"/>
                  <a:pt x="1009021" y="1190172"/>
                </a:cubicBezTo>
                <a:cubicBezTo>
                  <a:pt x="1046733" y="1271881"/>
                  <a:pt x="1074017" y="1374753"/>
                  <a:pt x="1125135" y="1451429"/>
                </a:cubicBezTo>
                <a:lnTo>
                  <a:pt x="1183192" y="1538514"/>
                </a:lnTo>
                <a:lnTo>
                  <a:pt x="1212221" y="1582057"/>
                </a:lnTo>
                <a:cubicBezTo>
                  <a:pt x="1270278" y="1577219"/>
                  <a:pt x="1330375" y="1583548"/>
                  <a:pt x="1386392" y="1567543"/>
                </a:cubicBezTo>
                <a:cubicBezTo>
                  <a:pt x="1403165" y="1562751"/>
                  <a:pt x="1400907" y="1533676"/>
                  <a:pt x="1415421" y="1524000"/>
                </a:cubicBezTo>
                <a:cubicBezTo>
                  <a:pt x="1432019" y="1512935"/>
                  <a:pt x="1454126" y="1514324"/>
                  <a:pt x="1473478" y="1509486"/>
                </a:cubicBezTo>
                <a:cubicBezTo>
                  <a:pt x="1487992" y="1485295"/>
                  <a:pt x="1502069" y="1460837"/>
                  <a:pt x="1517021" y="1436914"/>
                </a:cubicBezTo>
                <a:cubicBezTo>
                  <a:pt x="1526266" y="1422122"/>
                  <a:pt x="1533714" y="1405707"/>
                  <a:pt x="1546049" y="1393372"/>
                </a:cubicBezTo>
                <a:cubicBezTo>
                  <a:pt x="1563154" y="1376267"/>
                  <a:pt x="1584754" y="1364343"/>
                  <a:pt x="1604106" y="1349829"/>
                </a:cubicBezTo>
                <a:cubicBezTo>
                  <a:pt x="1636793" y="1251772"/>
                  <a:pt x="1591461" y="1358060"/>
                  <a:pt x="1662164" y="1277257"/>
                </a:cubicBezTo>
                <a:cubicBezTo>
                  <a:pt x="1720652" y="1210414"/>
                  <a:pt x="1711795" y="1197658"/>
                  <a:pt x="1749249" y="1132114"/>
                </a:cubicBezTo>
                <a:cubicBezTo>
                  <a:pt x="1757904" y="1116968"/>
                  <a:pt x="1768602" y="1103086"/>
                  <a:pt x="1778278" y="1088572"/>
                </a:cubicBezTo>
                <a:cubicBezTo>
                  <a:pt x="1802468" y="1103086"/>
                  <a:pt x="1830901" y="1112166"/>
                  <a:pt x="1850849" y="1132114"/>
                </a:cubicBezTo>
                <a:cubicBezTo>
                  <a:pt x="1885060" y="1166325"/>
                  <a:pt x="1911098" y="1207974"/>
                  <a:pt x="1937935" y="1248229"/>
                </a:cubicBezTo>
                <a:cubicBezTo>
                  <a:pt x="1947611" y="1262743"/>
                  <a:pt x="1954629" y="1279437"/>
                  <a:pt x="1966964" y="1291772"/>
                </a:cubicBezTo>
                <a:cubicBezTo>
                  <a:pt x="1979299" y="1304107"/>
                  <a:pt x="1995992" y="1311124"/>
                  <a:pt x="2010506" y="1320800"/>
                </a:cubicBezTo>
                <a:cubicBezTo>
                  <a:pt x="2058877" y="1288554"/>
                  <a:pt x="2069868" y="1285338"/>
                  <a:pt x="2112106" y="1233714"/>
                </a:cubicBezTo>
                <a:cubicBezTo>
                  <a:pt x="2138461" y="1201503"/>
                  <a:pt x="2158679" y="1164613"/>
                  <a:pt x="2184678" y="1132114"/>
                </a:cubicBezTo>
                <a:cubicBezTo>
                  <a:pt x="2197501" y="1116086"/>
                  <a:pt x="2215905" y="1104993"/>
                  <a:pt x="2228221" y="1088572"/>
                </a:cubicBezTo>
                <a:cubicBezTo>
                  <a:pt x="2292848" y="1002402"/>
                  <a:pt x="2346789" y="934279"/>
                  <a:pt x="2387878" y="841829"/>
                </a:cubicBezTo>
                <a:cubicBezTo>
                  <a:pt x="2398459" y="818020"/>
                  <a:pt x="2407230" y="793448"/>
                  <a:pt x="2416906" y="769257"/>
                </a:cubicBezTo>
                <a:cubicBezTo>
                  <a:pt x="2421744" y="735390"/>
                  <a:pt x="2409520" y="693938"/>
                  <a:pt x="2431421" y="667657"/>
                </a:cubicBezTo>
                <a:cubicBezTo>
                  <a:pt x="2444192" y="652333"/>
                  <a:pt x="2474154" y="669401"/>
                  <a:pt x="2489478" y="682172"/>
                </a:cubicBezTo>
                <a:cubicBezTo>
                  <a:pt x="2506100" y="696023"/>
                  <a:pt x="2505930" y="722623"/>
                  <a:pt x="2518506" y="740229"/>
                </a:cubicBezTo>
                <a:cubicBezTo>
                  <a:pt x="2530437" y="756932"/>
                  <a:pt x="2548691" y="768187"/>
                  <a:pt x="2562049" y="783772"/>
                </a:cubicBezTo>
                <a:cubicBezTo>
                  <a:pt x="2577792" y="802139"/>
                  <a:pt x="2588487" y="824724"/>
                  <a:pt x="2605592" y="841829"/>
                </a:cubicBezTo>
                <a:cubicBezTo>
                  <a:pt x="2633727" y="869964"/>
                  <a:pt x="2657265" y="873567"/>
                  <a:pt x="2692678" y="885372"/>
                </a:cubicBezTo>
                <a:cubicBezTo>
                  <a:pt x="2765691" y="763684"/>
                  <a:pt x="2717839" y="864715"/>
                  <a:pt x="2750735" y="711200"/>
                </a:cubicBezTo>
                <a:cubicBezTo>
                  <a:pt x="2775316" y="596488"/>
                  <a:pt x="2779793" y="628846"/>
                  <a:pt x="2808792" y="522514"/>
                </a:cubicBezTo>
                <a:cubicBezTo>
                  <a:pt x="2815283" y="498714"/>
                  <a:pt x="2817954" y="474025"/>
                  <a:pt x="2823306" y="449943"/>
                </a:cubicBezTo>
                <a:cubicBezTo>
                  <a:pt x="2827633" y="430470"/>
                  <a:pt x="2833494" y="411359"/>
                  <a:pt x="2837821" y="391886"/>
                </a:cubicBezTo>
                <a:cubicBezTo>
                  <a:pt x="2843173" y="367804"/>
                  <a:pt x="2833071" y="334725"/>
                  <a:pt x="2852335" y="319314"/>
                </a:cubicBezTo>
                <a:cubicBezTo>
                  <a:pt x="2888176" y="290642"/>
                  <a:pt x="2965585" y="318253"/>
                  <a:pt x="2982964" y="275772"/>
                </a:cubicBezTo>
                <a:cubicBezTo>
                  <a:pt x="3017770" y="190692"/>
                  <a:pt x="2982964" y="91924"/>
                  <a:pt x="2982964" y="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000628" y="3071810"/>
            <a:ext cx="2917371" cy="1502229"/>
          </a:xfrm>
          <a:custGeom>
            <a:avLst/>
            <a:gdLst>
              <a:gd name="connsiteX0" fmla="*/ 0 w 2917371"/>
              <a:gd name="connsiteY0" fmla="*/ 0 h 1502229"/>
              <a:gd name="connsiteX1" fmla="*/ 711200 w 2917371"/>
              <a:gd name="connsiteY1" fmla="*/ 1262743 h 1502229"/>
              <a:gd name="connsiteX2" fmla="*/ 1901371 w 2917371"/>
              <a:gd name="connsiteY2" fmla="*/ 1436914 h 1502229"/>
              <a:gd name="connsiteX3" fmla="*/ 2627085 w 2917371"/>
              <a:gd name="connsiteY3" fmla="*/ 943428 h 1502229"/>
              <a:gd name="connsiteX4" fmla="*/ 2917371 w 2917371"/>
              <a:gd name="connsiteY4" fmla="*/ 58057 h 150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7371" h="1502229">
                <a:moveTo>
                  <a:pt x="0" y="0"/>
                </a:moveTo>
                <a:cubicBezTo>
                  <a:pt x="197152" y="511628"/>
                  <a:pt x="394305" y="1023257"/>
                  <a:pt x="711200" y="1262743"/>
                </a:cubicBezTo>
                <a:cubicBezTo>
                  <a:pt x="1028095" y="1502229"/>
                  <a:pt x="1582057" y="1490133"/>
                  <a:pt x="1901371" y="1436914"/>
                </a:cubicBezTo>
                <a:cubicBezTo>
                  <a:pt x="2220685" y="1383695"/>
                  <a:pt x="2457752" y="1173237"/>
                  <a:pt x="2627085" y="943428"/>
                </a:cubicBezTo>
                <a:cubicBezTo>
                  <a:pt x="2796418" y="713619"/>
                  <a:pt x="2856894" y="385838"/>
                  <a:pt x="2917371" y="58057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7536677" y="3536157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7358082" y="392906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2"/>
          </p:cNvCxnSpPr>
          <p:nvPr/>
        </p:nvCxnSpPr>
        <p:spPr>
          <a:xfrm rot="10800000" flipV="1">
            <a:off x="6902000" y="4286256"/>
            <a:ext cx="527520" cy="22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3357554" y="1922463"/>
          <a:ext cx="57419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8" imgW="3581280" imgH="431640" progId="Equation.DSMT4">
                  <p:embed/>
                </p:oleObj>
              </mc:Choice>
              <mc:Fallback>
                <p:oleObj name="Equation" r:id="rId8" imgW="35812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922463"/>
                        <a:ext cx="5741988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——Logistic Regression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071546"/>
            <a:ext cx="8229600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Logistic Regression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y=1,                                    y=0, 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0                                1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0                               1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0" name="Straight Connector 21"/>
          <p:cNvCxnSpPr/>
          <p:nvPr/>
        </p:nvCxnSpPr>
        <p:spPr>
          <a:xfrm flipV="1">
            <a:off x="871510" y="3260638"/>
            <a:ext cx="0" cy="2168626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3"/>
          <p:cNvCxnSpPr/>
          <p:nvPr/>
        </p:nvCxnSpPr>
        <p:spPr>
          <a:xfrm>
            <a:off x="642910" y="5188879"/>
            <a:ext cx="3200399" cy="0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673100" y="1714500"/>
          <a:ext cx="67103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3" imgW="2654280" imgH="253800" progId="Equation.DSMT4">
                  <p:embed/>
                </p:oleObj>
              </mc:Choice>
              <mc:Fallback>
                <p:oleObj name="Equation" r:id="rId3" imgW="26542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714500"/>
                        <a:ext cx="67103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212850" y="2643188"/>
          <a:ext cx="26019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643188"/>
                        <a:ext cx="26019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841500" y="5286375"/>
          <a:ext cx="1060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7" imgW="419040" imgH="253800" progId="Equation.DSMT4">
                  <p:embed/>
                </p:oleObj>
              </mc:Choice>
              <mc:Fallback>
                <p:oleObj name="Equation" r:id="rId7" imgW="41904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286375"/>
                        <a:ext cx="10604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1"/>
          <p:cNvCxnSpPr/>
          <p:nvPr/>
        </p:nvCxnSpPr>
        <p:spPr>
          <a:xfrm flipV="1">
            <a:off x="4743473" y="3332093"/>
            <a:ext cx="0" cy="2168626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3"/>
          <p:cNvCxnSpPr/>
          <p:nvPr/>
        </p:nvCxnSpPr>
        <p:spPr>
          <a:xfrm>
            <a:off x="4514873" y="5260334"/>
            <a:ext cx="3200399" cy="0"/>
          </a:xfrm>
          <a:prstGeom prst="line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4873651" y="2643188"/>
          <a:ext cx="33416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51" y="2643188"/>
                        <a:ext cx="33416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5713463" y="5357830"/>
          <a:ext cx="1060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11" imgW="419040" imgH="253800" progId="Equation.DSMT4">
                  <p:embed/>
                </p:oleObj>
              </mc:Choice>
              <mc:Fallback>
                <p:oleObj name="Equation" r:id="rId11" imgW="41904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63" y="5357830"/>
                        <a:ext cx="10604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任意多边形 32"/>
          <p:cNvSpPr/>
          <p:nvPr/>
        </p:nvSpPr>
        <p:spPr>
          <a:xfrm>
            <a:off x="4804229" y="3309257"/>
            <a:ext cx="2376000" cy="1944914"/>
          </a:xfrm>
          <a:custGeom>
            <a:avLst/>
            <a:gdLst>
              <a:gd name="connsiteX0" fmla="*/ 2336800 w 2336800"/>
              <a:gd name="connsiteY0" fmla="*/ 0 h 1944914"/>
              <a:gd name="connsiteX1" fmla="*/ 2322285 w 2336800"/>
              <a:gd name="connsiteY1" fmla="*/ 43543 h 1944914"/>
              <a:gd name="connsiteX2" fmla="*/ 2293257 w 2336800"/>
              <a:gd name="connsiteY2" fmla="*/ 406400 h 1944914"/>
              <a:gd name="connsiteX3" fmla="*/ 2278742 w 2336800"/>
              <a:gd name="connsiteY3" fmla="*/ 464457 h 1944914"/>
              <a:gd name="connsiteX4" fmla="*/ 2220685 w 2336800"/>
              <a:gd name="connsiteY4" fmla="*/ 624114 h 1944914"/>
              <a:gd name="connsiteX5" fmla="*/ 2133600 w 2336800"/>
              <a:gd name="connsiteY5" fmla="*/ 754743 h 1944914"/>
              <a:gd name="connsiteX6" fmla="*/ 2119085 w 2336800"/>
              <a:gd name="connsiteY6" fmla="*/ 812800 h 1944914"/>
              <a:gd name="connsiteX7" fmla="*/ 2046514 w 2336800"/>
              <a:gd name="connsiteY7" fmla="*/ 899886 h 1944914"/>
              <a:gd name="connsiteX8" fmla="*/ 1973942 w 2336800"/>
              <a:gd name="connsiteY8" fmla="*/ 986972 h 1944914"/>
              <a:gd name="connsiteX9" fmla="*/ 1901371 w 2336800"/>
              <a:gd name="connsiteY9" fmla="*/ 1074057 h 1944914"/>
              <a:gd name="connsiteX10" fmla="*/ 1828800 w 2336800"/>
              <a:gd name="connsiteY10" fmla="*/ 1132114 h 1944914"/>
              <a:gd name="connsiteX11" fmla="*/ 1770742 w 2336800"/>
              <a:gd name="connsiteY11" fmla="*/ 1175657 h 1944914"/>
              <a:gd name="connsiteX12" fmla="*/ 1727200 w 2336800"/>
              <a:gd name="connsiteY12" fmla="*/ 1219200 h 1944914"/>
              <a:gd name="connsiteX13" fmla="*/ 1640114 w 2336800"/>
              <a:gd name="connsiteY13" fmla="*/ 1277257 h 1944914"/>
              <a:gd name="connsiteX14" fmla="*/ 1596571 w 2336800"/>
              <a:gd name="connsiteY14" fmla="*/ 1306286 h 1944914"/>
              <a:gd name="connsiteX15" fmla="*/ 1553028 w 2336800"/>
              <a:gd name="connsiteY15" fmla="*/ 1335314 h 1944914"/>
              <a:gd name="connsiteX16" fmla="*/ 1465942 w 2336800"/>
              <a:gd name="connsiteY16" fmla="*/ 1393372 h 1944914"/>
              <a:gd name="connsiteX17" fmla="*/ 1422400 w 2336800"/>
              <a:gd name="connsiteY17" fmla="*/ 1436914 h 1944914"/>
              <a:gd name="connsiteX18" fmla="*/ 1306285 w 2336800"/>
              <a:gd name="connsiteY18" fmla="*/ 1494972 h 1944914"/>
              <a:gd name="connsiteX19" fmla="*/ 1219200 w 2336800"/>
              <a:gd name="connsiteY19" fmla="*/ 1553029 h 1944914"/>
              <a:gd name="connsiteX20" fmla="*/ 1132114 w 2336800"/>
              <a:gd name="connsiteY20" fmla="*/ 1611086 h 1944914"/>
              <a:gd name="connsiteX21" fmla="*/ 1045028 w 2336800"/>
              <a:gd name="connsiteY21" fmla="*/ 1640114 h 1944914"/>
              <a:gd name="connsiteX22" fmla="*/ 986971 w 2336800"/>
              <a:gd name="connsiteY22" fmla="*/ 1669143 h 1944914"/>
              <a:gd name="connsiteX23" fmla="*/ 899885 w 2336800"/>
              <a:gd name="connsiteY23" fmla="*/ 1727200 h 1944914"/>
              <a:gd name="connsiteX24" fmla="*/ 769257 w 2336800"/>
              <a:gd name="connsiteY24" fmla="*/ 1770743 h 1944914"/>
              <a:gd name="connsiteX25" fmla="*/ 725714 w 2336800"/>
              <a:gd name="connsiteY25" fmla="*/ 1785257 h 1944914"/>
              <a:gd name="connsiteX26" fmla="*/ 609600 w 2336800"/>
              <a:gd name="connsiteY26" fmla="*/ 1814286 h 1944914"/>
              <a:gd name="connsiteX27" fmla="*/ 464457 w 2336800"/>
              <a:gd name="connsiteY27" fmla="*/ 1857829 h 1944914"/>
              <a:gd name="connsiteX28" fmla="*/ 420914 w 2336800"/>
              <a:gd name="connsiteY28" fmla="*/ 1872343 h 1944914"/>
              <a:gd name="connsiteX29" fmla="*/ 130628 w 2336800"/>
              <a:gd name="connsiteY29" fmla="*/ 1901372 h 1944914"/>
              <a:gd name="connsiteX30" fmla="*/ 43542 w 2336800"/>
              <a:gd name="connsiteY30" fmla="*/ 1930400 h 1944914"/>
              <a:gd name="connsiteX31" fmla="*/ 0 w 2336800"/>
              <a:gd name="connsiteY31" fmla="*/ 1944914 h 194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36800" h="1944914">
                <a:moveTo>
                  <a:pt x="2336800" y="0"/>
                </a:moveTo>
                <a:cubicBezTo>
                  <a:pt x="2331962" y="14514"/>
                  <a:pt x="2325286" y="28541"/>
                  <a:pt x="2322285" y="43543"/>
                </a:cubicBezTo>
                <a:cubicBezTo>
                  <a:pt x="2296876" y="170585"/>
                  <a:pt x="2305998" y="266255"/>
                  <a:pt x="2293257" y="406400"/>
                </a:cubicBezTo>
                <a:cubicBezTo>
                  <a:pt x="2291451" y="426266"/>
                  <a:pt x="2284474" y="445350"/>
                  <a:pt x="2278742" y="464457"/>
                </a:cubicBezTo>
                <a:cubicBezTo>
                  <a:pt x="2268578" y="498336"/>
                  <a:pt x="2238001" y="589482"/>
                  <a:pt x="2220685" y="624114"/>
                </a:cubicBezTo>
                <a:cubicBezTo>
                  <a:pt x="2192690" y="680103"/>
                  <a:pt x="2170064" y="706124"/>
                  <a:pt x="2133600" y="754743"/>
                </a:cubicBezTo>
                <a:cubicBezTo>
                  <a:pt x="2128762" y="774095"/>
                  <a:pt x="2126943" y="794465"/>
                  <a:pt x="2119085" y="812800"/>
                </a:cubicBezTo>
                <a:cubicBezTo>
                  <a:pt x="2100006" y="857317"/>
                  <a:pt x="2077287" y="862959"/>
                  <a:pt x="2046514" y="899886"/>
                </a:cubicBezTo>
                <a:cubicBezTo>
                  <a:pt x="1945477" y="1021130"/>
                  <a:pt x="2101153" y="859761"/>
                  <a:pt x="1973942" y="986972"/>
                </a:cubicBezTo>
                <a:cubicBezTo>
                  <a:pt x="1911668" y="1111522"/>
                  <a:pt x="1983431" y="991998"/>
                  <a:pt x="1901371" y="1074057"/>
                </a:cubicBezTo>
                <a:cubicBezTo>
                  <a:pt x="1835719" y="1139709"/>
                  <a:pt x="1913568" y="1103858"/>
                  <a:pt x="1828800" y="1132114"/>
                </a:cubicBezTo>
                <a:cubicBezTo>
                  <a:pt x="1809447" y="1146628"/>
                  <a:pt x="1789109" y="1159914"/>
                  <a:pt x="1770742" y="1175657"/>
                </a:cubicBezTo>
                <a:cubicBezTo>
                  <a:pt x="1755157" y="1189015"/>
                  <a:pt x="1743402" y="1206598"/>
                  <a:pt x="1727200" y="1219200"/>
                </a:cubicBezTo>
                <a:cubicBezTo>
                  <a:pt x="1699661" y="1240619"/>
                  <a:pt x="1669143" y="1257905"/>
                  <a:pt x="1640114" y="1277257"/>
                </a:cubicBezTo>
                <a:lnTo>
                  <a:pt x="1596571" y="1306286"/>
                </a:lnTo>
                <a:cubicBezTo>
                  <a:pt x="1582057" y="1315962"/>
                  <a:pt x="1565363" y="1322979"/>
                  <a:pt x="1553028" y="1335314"/>
                </a:cubicBezTo>
                <a:cubicBezTo>
                  <a:pt x="1498667" y="1389675"/>
                  <a:pt x="1528958" y="1372366"/>
                  <a:pt x="1465942" y="1393372"/>
                </a:cubicBezTo>
                <a:cubicBezTo>
                  <a:pt x="1451428" y="1407886"/>
                  <a:pt x="1439717" y="1425894"/>
                  <a:pt x="1422400" y="1436914"/>
                </a:cubicBezTo>
                <a:cubicBezTo>
                  <a:pt x="1385892" y="1460147"/>
                  <a:pt x="1336884" y="1464373"/>
                  <a:pt x="1306285" y="1494972"/>
                </a:cubicBezTo>
                <a:cubicBezTo>
                  <a:pt x="1209652" y="1591603"/>
                  <a:pt x="1313722" y="1500516"/>
                  <a:pt x="1219200" y="1553029"/>
                </a:cubicBezTo>
                <a:cubicBezTo>
                  <a:pt x="1188702" y="1569972"/>
                  <a:pt x="1165212" y="1600054"/>
                  <a:pt x="1132114" y="1611086"/>
                </a:cubicBezTo>
                <a:cubicBezTo>
                  <a:pt x="1103085" y="1620762"/>
                  <a:pt x="1072396" y="1626430"/>
                  <a:pt x="1045028" y="1640114"/>
                </a:cubicBezTo>
                <a:cubicBezTo>
                  <a:pt x="1025676" y="1649790"/>
                  <a:pt x="1005524" y="1658011"/>
                  <a:pt x="986971" y="1669143"/>
                </a:cubicBezTo>
                <a:cubicBezTo>
                  <a:pt x="957055" y="1687093"/>
                  <a:pt x="932983" y="1716167"/>
                  <a:pt x="899885" y="1727200"/>
                </a:cubicBezTo>
                <a:lnTo>
                  <a:pt x="769257" y="1770743"/>
                </a:lnTo>
                <a:cubicBezTo>
                  <a:pt x="754743" y="1775581"/>
                  <a:pt x="740557" y="1781546"/>
                  <a:pt x="725714" y="1785257"/>
                </a:cubicBezTo>
                <a:cubicBezTo>
                  <a:pt x="687009" y="1794933"/>
                  <a:pt x="647449" y="1801670"/>
                  <a:pt x="609600" y="1814286"/>
                </a:cubicBezTo>
                <a:cubicBezTo>
                  <a:pt x="402646" y="1883269"/>
                  <a:pt x="618006" y="1813957"/>
                  <a:pt x="464457" y="1857829"/>
                </a:cubicBezTo>
                <a:cubicBezTo>
                  <a:pt x="449746" y="1862032"/>
                  <a:pt x="435849" y="1869024"/>
                  <a:pt x="420914" y="1872343"/>
                </a:cubicBezTo>
                <a:cubicBezTo>
                  <a:pt x="323610" y="1893966"/>
                  <a:pt x="232203" y="1894116"/>
                  <a:pt x="130628" y="1901372"/>
                </a:cubicBezTo>
                <a:lnTo>
                  <a:pt x="43542" y="1930400"/>
                </a:lnTo>
                <a:lnTo>
                  <a:pt x="0" y="1944914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59543" y="3236686"/>
            <a:ext cx="2365828" cy="1930400"/>
          </a:xfrm>
          <a:custGeom>
            <a:avLst/>
            <a:gdLst>
              <a:gd name="connsiteX0" fmla="*/ 0 w 2365828"/>
              <a:gd name="connsiteY0" fmla="*/ 0 h 1930400"/>
              <a:gd name="connsiteX1" fmla="*/ 14514 w 2365828"/>
              <a:gd name="connsiteY1" fmla="*/ 203200 h 1930400"/>
              <a:gd name="connsiteX2" fmla="*/ 43543 w 2365828"/>
              <a:gd name="connsiteY2" fmla="*/ 449943 h 1930400"/>
              <a:gd name="connsiteX3" fmla="*/ 72571 w 2365828"/>
              <a:gd name="connsiteY3" fmla="*/ 537028 h 1930400"/>
              <a:gd name="connsiteX4" fmla="*/ 101600 w 2365828"/>
              <a:gd name="connsiteY4" fmla="*/ 580571 h 1930400"/>
              <a:gd name="connsiteX5" fmla="*/ 145143 w 2365828"/>
              <a:gd name="connsiteY5" fmla="*/ 682171 h 1930400"/>
              <a:gd name="connsiteX6" fmla="*/ 188686 w 2365828"/>
              <a:gd name="connsiteY6" fmla="*/ 711200 h 1930400"/>
              <a:gd name="connsiteX7" fmla="*/ 290286 w 2365828"/>
              <a:gd name="connsiteY7" fmla="*/ 841828 h 1930400"/>
              <a:gd name="connsiteX8" fmla="*/ 319314 w 2365828"/>
              <a:gd name="connsiteY8" fmla="*/ 885371 h 1930400"/>
              <a:gd name="connsiteX9" fmla="*/ 406400 w 2365828"/>
              <a:gd name="connsiteY9" fmla="*/ 957943 h 1930400"/>
              <a:gd name="connsiteX10" fmla="*/ 478971 w 2365828"/>
              <a:gd name="connsiteY10" fmla="*/ 1045028 h 1930400"/>
              <a:gd name="connsiteX11" fmla="*/ 551543 w 2365828"/>
              <a:gd name="connsiteY11" fmla="*/ 1132114 h 1930400"/>
              <a:gd name="connsiteX12" fmla="*/ 595086 w 2365828"/>
              <a:gd name="connsiteY12" fmla="*/ 1146628 h 1930400"/>
              <a:gd name="connsiteX13" fmla="*/ 624114 w 2365828"/>
              <a:gd name="connsiteY13" fmla="*/ 1190171 h 1930400"/>
              <a:gd name="connsiteX14" fmla="*/ 711200 w 2365828"/>
              <a:gd name="connsiteY14" fmla="*/ 1219200 h 1930400"/>
              <a:gd name="connsiteX15" fmla="*/ 740228 w 2365828"/>
              <a:gd name="connsiteY15" fmla="*/ 1262743 h 1930400"/>
              <a:gd name="connsiteX16" fmla="*/ 827314 w 2365828"/>
              <a:gd name="connsiteY16" fmla="*/ 1291771 h 1930400"/>
              <a:gd name="connsiteX17" fmla="*/ 870857 w 2365828"/>
              <a:gd name="connsiteY17" fmla="*/ 1320800 h 1930400"/>
              <a:gd name="connsiteX18" fmla="*/ 914400 w 2365828"/>
              <a:gd name="connsiteY18" fmla="*/ 1335314 h 1930400"/>
              <a:gd name="connsiteX19" fmla="*/ 957943 w 2365828"/>
              <a:gd name="connsiteY19" fmla="*/ 1378857 h 1930400"/>
              <a:gd name="connsiteX20" fmla="*/ 1045028 w 2365828"/>
              <a:gd name="connsiteY20" fmla="*/ 1407885 h 1930400"/>
              <a:gd name="connsiteX21" fmla="*/ 1132114 w 2365828"/>
              <a:gd name="connsiteY21" fmla="*/ 1451428 h 1930400"/>
              <a:gd name="connsiteX22" fmla="*/ 1175657 w 2365828"/>
              <a:gd name="connsiteY22" fmla="*/ 1480457 h 1930400"/>
              <a:gd name="connsiteX23" fmla="*/ 1262743 w 2365828"/>
              <a:gd name="connsiteY23" fmla="*/ 1509485 h 1930400"/>
              <a:gd name="connsiteX24" fmla="*/ 1306286 w 2365828"/>
              <a:gd name="connsiteY24" fmla="*/ 1524000 h 1930400"/>
              <a:gd name="connsiteX25" fmla="*/ 1465943 w 2365828"/>
              <a:gd name="connsiteY25" fmla="*/ 1611085 h 1930400"/>
              <a:gd name="connsiteX26" fmla="*/ 1553028 w 2365828"/>
              <a:gd name="connsiteY26" fmla="*/ 1640114 h 1930400"/>
              <a:gd name="connsiteX27" fmla="*/ 1640114 w 2365828"/>
              <a:gd name="connsiteY27" fmla="*/ 1669143 h 1930400"/>
              <a:gd name="connsiteX28" fmla="*/ 1683657 w 2365828"/>
              <a:gd name="connsiteY28" fmla="*/ 1683657 h 1930400"/>
              <a:gd name="connsiteX29" fmla="*/ 1727200 w 2365828"/>
              <a:gd name="connsiteY29" fmla="*/ 1712685 h 1930400"/>
              <a:gd name="connsiteX30" fmla="*/ 1872343 w 2365828"/>
              <a:gd name="connsiteY30" fmla="*/ 1756228 h 1930400"/>
              <a:gd name="connsiteX31" fmla="*/ 1959428 w 2365828"/>
              <a:gd name="connsiteY31" fmla="*/ 1785257 h 1930400"/>
              <a:gd name="connsiteX32" fmla="*/ 2220686 w 2365828"/>
              <a:gd name="connsiteY32" fmla="*/ 1872343 h 1930400"/>
              <a:gd name="connsiteX33" fmla="*/ 2307771 w 2365828"/>
              <a:gd name="connsiteY33" fmla="*/ 1901371 h 1930400"/>
              <a:gd name="connsiteX34" fmla="*/ 2365828 w 2365828"/>
              <a:gd name="connsiteY3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5828" h="1930400">
                <a:moveTo>
                  <a:pt x="0" y="0"/>
                </a:moveTo>
                <a:cubicBezTo>
                  <a:pt x="4838" y="67733"/>
                  <a:pt x="9306" y="135494"/>
                  <a:pt x="14514" y="203200"/>
                </a:cubicBezTo>
                <a:cubicBezTo>
                  <a:pt x="20552" y="281698"/>
                  <a:pt x="22059" y="371168"/>
                  <a:pt x="43543" y="449943"/>
                </a:cubicBezTo>
                <a:cubicBezTo>
                  <a:pt x="51594" y="479463"/>
                  <a:pt x="55598" y="511569"/>
                  <a:pt x="72571" y="537028"/>
                </a:cubicBezTo>
                <a:lnTo>
                  <a:pt x="101600" y="580571"/>
                </a:lnTo>
                <a:cubicBezTo>
                  <a:pt x="111684" y="610823"/>
                  <a:pt x="125213" y="658255"/>
                  <a:pt x="145143" y="682171"/>
                </a:cubicBezTo>
                <a:cubicBezTo>
                  <a:pt x="156310" y="695572"/>
                  <a:pt x="174172" y="701524"/>
                  <a:pt x="188686" y="711200"/>
                </a:cubicBezTo>
                <a:cubicBezTo>
                  <a:pt x="335430" y="931315"/>
                  <a:pt x="176593" y="705395"/>
                  <a:pt x="290286" y="841828"/>
                </a:cubicBezTo>
                <a:cubicBezTo>
                  <a:pt x="301453" y="855229"/>
                  <a:pt x="308147" y="871970"/>
                  <a:pt x="319314" y="885371"/>
                </a:cubicBezTo>
                <a:cubicBezTo>
                  <a:pt x="354237" y="927279"/>
                  <a:pt x="363587" y="929400"/>
                  <a:pt x="406400" y="957943"/>
                </a:cubicBezTo>
                <a:cubicBezTo>
                  <a:pt x="478470" y="1066047"/>
                  <a:pt x="385843" y="933276"/>
                  <a:pt x="478971" y="1045028"/>
                </a:cubicBezTo>
                <a:cubicBezTo>
                  <a:pt x="512439" y="1085189"/>
                  <a:pt x="503840" y="1100312"/>
                  <a:pt x="551543" y="1132114"/>
                </a:cubicBezTo>
                <a:cubicBezTo>
                  <a:pt x="564273" y="1140601"/>
                  <a:pt x="580572" y="1141790"/>
                  <a:pt x="595086" y="1146628"/>
                </a:cubicBezTo>
                <a:cubicBezTo>
                  <a:pt x="604762" y="1161142"/>
                  <a:pt x="609322" y="1180926"/>
                  <a:pt x="624114" y="1190171"/>
                </a:cubicBezTo>
                <a:cubicBezTo>
                  <a:pt x="650062" y="1206389"/>
                  <a:pt x="711200" y="1219200"/>
                  <a:pt x="711200" y="1219200"/>
                </a:cubicBezTo>
                <a:cubicBezTo>
                  <a:pt x="720876" y="1233714"/>
                  <a:pt x="725436" y="1253498"/>
                  <a:pt x="740228" y="1262743"/>
                </a:cubicBezTo>
                <a:cubicBezTo>
                  <a:pt x="766176" y="1278960"/>
                  <a:pt x="827314" y="1291771"/>
                  <a:pt x="827314" y="1291771"/>
                </a:cubicBezTo>
                <a:cubicBezTo>
                  <a:pt x="841828" y="1301447"/>
                  <a:pt x="855255" y="1312999"/>
                  <a:pt x="870857" y="1320800"/>
                </a:cubicBezTo>
                <a:cubicBezTo>
                  <a:pt x="884541" y="1327642"/>
                  <a:pt x="901670" y="1326827"/>
                  <a:pt x="914400" y="1335314"/>
                </a:cubicBezTo>
                <a:cubicBezTo>
                  <a:pt x="931479" y="1346700"/>
                  <a:pt x="940000" y="1368889"/>
                  <a:pt x="957943" y="1378857"/>
                </a:cubicBezTo>
                <a:cubicBezTo>
                  <a:pt x="984691" y="1393717"/>
                  <a:pt x="1045028" y="1407885"/>
                  <a:pt x="1045028" y="1407885"/>
                </a:cubicBezTo>
                <a:cubicBezTo>
                  <a:pt x="1169817" y="1491078"/>
                  <a:pt x="1011930" y="1391336"/>
                  <a:pt x="1132114" y="1451428"/>
                </a:cubicBezTo>
                <a:cubicBezTo>
                  <a:pt x="1147716" y="1459229"/>
                  <a:pt x="1159716" y="1473372"/>
                  <a:pt x="1175657" y="1480457"/>
                </a:cubicBezTo>
                <a:cubicBezTo>
                  <a:pt x="1203619" y="1492884"/>
                  <a:pt x="1233714" y="1499809"/>
                  <a:pt x="1262743" y="1509485"/>
                </a:cubicBezTo>
                <a:cubicBezTo>
                  <a:pt x="1277257" y="1514323"/>
                  <a:pt x="1293556" y="1515513"/>
                  <a:pt x="1306286" y="1524000"/>
                </a:cubicBezTo>
                <a:cubicBezTo>
                  <a:pt x="1359287" y="1559334"/>
                  <a:pt x="1400081" y="1589131"/>
                  <a:pt x="1465943" y="1611085"/>
                </a:cubicBezTo>
                <a:lnTo>
                  <a:pt x="1553028" y="1640114"/>
                </a:lnTo>
                <a:lnTo>
                  <a:pt x="1640114" y="1669143"/>
                </a:lnTo>
                <a:cubicBezTo>
                  <a:pt x="1654628" y="1673981"/>
                  <a:pt x="1670927" y="1675171"/>
                  <a:pt x="1683657" y="1683657"/>
                </a:cubicBezTo>
                <a:cubicBezTo>
                  <a:pt x="1698171" y="1693333"/>
                  <a:pt x="1711260" y="1705600"/>
                  <a:pt x="1727200" y="1712685"/>
                </a:cubicBezTo>
                <a:cubicBezTo>
                  <a:pt x="1798263" y="1744269"/>
                  <a:pt x="1807383" y="1736740"/>
                  <a:pt x="1872343" y="1756228"/>
                </a:cubicBezTo>
                <a:cubicBezTo>
                  <a:pt x="1901651" y="1765021"/>
                  <a:pt x="1930400" y="1775581"/>
                  <a:pt x="1959428" y="1785257"/>
                </a:cubicBezTo>
                <a:lnTo>
                  <a:pt x="2220686" y="1872343"/>
                </a:lnTo>
                <a:lnTo>
                  <a:pt x="2307771" y="1901371"/>
                </a:lnTo>
                <a:cubicBezTo>
                  <a:pt x="2357805" y="1918049"/>
                  <a:pt x="2340496" y="1905066"/>
                  <a:pt x="2365828" y="19304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rot="5400000" flipH="1" flipV="1">
            <a:off x="6286512" y="4286256"/>
            <a:ext cx="200026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428992" y="51435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685848" y="51929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556792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altLang="zh-CN" sz="1600" b="1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遥感卫星轨道参数介绍</a:t>
            </a:r>
            <a:endParaRPr lang="en-US" altLang="zh-CN" sz="2400" b="1" spc="5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典型遥感卫星轨道简介</a:t>
            </a:r>
            <a:endParaRPr kumimoji="0" lang="en-US" altLang="zh-CN" sz="24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——Perceptron</a:t>
            </a:r>
            <a:endParaRPr lang="zh-CN" altLang="en-US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0"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142984"/>
            <a:ext cx="8372476" cy="500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基于误分类点到分类面距离建立损失函数。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到超平面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的距离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上式带入判别函数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f(x) = &lt;w, x&gt;+b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5690842" y="1748525"/>
          <a:ext cx="3096000" cy="453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2227663" imgH="3263408" progId="Visio.Drawing.11">
                  <p:embed/>
                </p:oleObj>
              </mc:Choice>
              <mc:Fallback>
                <p:oleObj r:id="rId3" imgW="2227663" imgH="32634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842" y="1748525"/>
                        <a:ext cx="3096000" cy="4537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75013" y="1500174"/>
          <a:ext cx="2008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952200" imgH="444240" progId="Equation.DSMT4">
                  <p:embed/>
                </p:oleObj>
              </mc:Choice>
              <mc:Fallback>
                <p:oleObj name="Equation" r:id="rId5" imgW="952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1500174"/>
                        <a:ext cx="20081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15938" y="3214688"/>
          <a:ext cx="4279900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2031840" imgH="1473120" progId="Equation.DSMT4">
                  <p:embed/>
                </p:oleObj>
              </mc:Choice>
              <mc:Fallback>
                <p:oleObj name="Equation" r:id="rId7" imgW="2031840" imgH="1473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214688"/>
                        <a:ext cx="4279900" cy="310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——Perceptron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0"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142984"/>
            <a:ext cx="8372476" cy="500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对于误分类点，有：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3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因为：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对于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y = -1 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的点，如果误分类，则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&gt;0</a:t>
            </a: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对于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y = +1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的点，如果误分类，则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&lt;0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点到平面的距离为：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因此误分类点到超平面的距离为：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71670" y="1643050"/>
          <a:ext cx="26241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244520" imgH="279360" progId="Equation.DSMT4">
                  <p:embed/>
                </p:oleObj>
              </mc:Choice>
              <mc:Fallback>
                <p:oleObj name="Equation" r:id="rId3" imgW="12445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643050"/>
                        <a:ext cx="26241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572000" y="5135581"/>
          <a:ext cx="2701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282680" imgH="444240" progId="Equation.DSMT4">
                  <p:embed/>
                </p:oleObj>
              </mc:Choice>
              <mc:Fallback>
                <p:oleObj name="Equation" r:id="rId5" imgW="128268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35581"/>
                        <a:ext cx="27019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57488" y="4071942"/>
          <a:ext cx="26749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071942"/>
                        <a:ext cx="26749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损失函数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——Perceptron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0"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142984"/>
            <a:ext cx="8372476" cy="500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2000" b="1" i="0" u="none" strike="noStrike" kern="1200" cap="none" spc="50" normalizeH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不考虑超平面法向量模值，并设误分类点的集合为</a:t>
            </a:r>
            <a:r>
              <a:rPr kumimoji="0" lang="en-US" altLang="zh-CN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，则感知机的损失函数为：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显然此函数非负，如果没有误分类点则损失为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。误分类越少，该函数值越小。因此求解令 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L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最小的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6350" lvl="2" indent="-635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4525" y="2428875"/>
          <a:ext cx="77549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070000" imgH="380880" progId="Equation.DSMT4">
                  <p:embed/>
                </p:oleObj>
              </mc:Choice>
              <mc:Fallback>
                <p:oleObj name="Equation" r:id="rId3" imgW="207000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428875"/>
                        <a:ext cx="775493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071678"/>
            <a:ext cx="5101557" cy="403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714612" y="3357562"/>
            <a:ext cx="326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当前点，最小化。往那边走？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 - gradient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H="1">
            <a:off x="2643174" y="4214818"/>
            <a:ext cx="171451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6430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967136" y="315633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05236" y="3374218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986186" y="35956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757586" y="38242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833786" y="40528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138586" y="41100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290986" y="42814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214786" y="45100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>
            <a:off x="3868711" y="390999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</p:cNvCxnSpPr>
          <p:nvPr/>
        </p:nvCxnSpPr>
        <p:spPr bwMode="auto">
          <a:xfrm flipH="1">
            <a:off x="3868711" y="3681399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3951261" y="4138599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>
            <a:off x="4244949" y="4195749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 flipH="1">
            <a:off x="4321149" y="436719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081437" y="3242059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100487" y="3467087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948462" y="484702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2927324" y="513158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72471" y="3512092"/>
            <a:ext cx="875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L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梯度下降法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967136" y="315633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05236" y="3374218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986186" y="35956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757586" y="38242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833786" y="40528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138586" y="41100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290986" y="42814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214786" y="45100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>
            <a:off x="3868711" y="390999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</p:cNvCxnSpPr>
          <p:nvPr/>
        </p:nvCxnSpPr>
        <p:spPr bwMode="auto">
          <a:xfrm flipH="1">
            <a:off x="3868711" y="3681399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3951261" y="4138599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 flipH="1">
            <a:off x="4321149" y="436719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081437" y="3242059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100487" y="3467087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948462" y="484702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2927324" y="513158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72471" y="3512092"/>
            <a:ext cx="875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L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梯度下降法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142976" y="1142984"/>
          <a:ext cx="9001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3" imgW="431640" imgH="279360" progId="Equation.DSMT4">
                  <p:embed/>
                </p:oleObj>
              </mc:Choice>
              <mc:Fallback>
                <p:oleObj name="Equation" r:id="rId3" imgW="43164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142984"/>
                        <a:ext cx="90011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760803" y="928670"/>
          <a:ext cx="30972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5" imgW="1485720" imgH="482400" progId="Equation.DSMT4">
                  <p:embed/>
                </p:oleObj>
              </mc:Choice>
              <mc:Fallback>
                <p:oleObj name="Equation" r:id="rId5" imgW="148572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803" y="928670"/>
                        <a:ext cx="309721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2000232" y="3643314"/>
          <a:ext cx="180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643314"/>
                        <a:ext cx="18002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142976" y="6000768"/>
          <a:ext cx="873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9" imgW="419040" imgH="279360" progId="Equation.DSMT4">
                  <p:embed/>
                </p:oleObj>
              </mc:Choice>
              <mc:Fallback>
                <p:oleObj name="Equation" r:id="rId9" imgW="41904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6000768"/>
                        <a:ext cx="8731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 rot="5400000">
            <a:off x="-498396" y="3858536"/>
            <a:ext cx="41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4214810" y="2357430"/>
          <a:ext cx="2214578" cy="36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11" imgW="939600" imgH="1549080" progId="Equation.DSMT4">
                  <p:embed/>
                </p:oleObj>
              </mc:Choice>
              <mc:Fallback>
                <p:oleObj name="Equation" r:id="rId11" imgW="939600" imgH="1549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357430"/>
                        <a:ext cx="2214578" cy="36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——Logistic Regression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071546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                 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表示第几维分类，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表示训练样本标号，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表示迭代次数标号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每次迭代基于所有训练样本</a:t>
            </a:r>
            <a:endParaRPr lang="en-US" altLang="zh-CN" sz="1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                   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73075" y="1409693"/>
          <a:ext cx="3071813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3" imgW="1473120" imgH="660240" progId="Equation.DSMT4">
                  <p:embed/>
                </p:oleObj>
              </mc:Choice>
              <mc:Fallback>
                <p:oleObj name="Equation" r:id="rId3" imgW="147312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409693"/>
                        <a:ext cx="3071813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73075" y="2928931"/>
          <a:ext cx="81168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5" imgW="3670200" imgH="431640" progId="Equation.DSMT4">
                  <p:embed/>
                </p:oleObj>
              </mc:Choice>
              <mc:Fallback>
                <p:oleObj name="Equation" r:id="rId5" imgW="36702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928931"/>
                        <a:ext cx="811688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214810" y="1285860"/>
          <a:ext cx="3910013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7" imgW="1854000" imgH="660240" progId="Equation.DSMT4">
                  <p:embed/>
                </p:oleObj>
              </mc:Choice>
              <mc:Fallback>
                <p:oleObj name="Equation" r:id="rId7" imgW="1854000" imgH="660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1285860"/>
                        <a:ext cx="3910013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473075" y="4200518"/>
          <a:ext cx="4829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9" imgW="2184120" imgH="444240" progId="Equation.DSMT4">
                  <p:embed/>
                </p:oleObj>
              </mc:Choice>
              <mc:Fallback>
                <p:oleObj name="Equation" r:id="rId9" imgW="218412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200518"/>
                        <a:ext cx="482917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——Perceptron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算法：随机梯度下降法（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Stochastic Gradient Descent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任选一个超平面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随机找到一个误分类点计算梯度                        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更新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重复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2-4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，至没有误分停止。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                   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                   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67450" y="2500313"/>
          <a:ext cx="2511425" cy="39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206360" imgH="1879560" progId="Equation.DSMT4">
                  <p:embed/>
                </p:oleObj>
              </mc:Choice>
              <mc:Fallback>
                <p:oleObj name="Equation" r:id="rId3" imgW="1206360" imgH="1879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00313"/>
                        <a:ext cx="2511425" cy="391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42976" y="3929066"/>
          <a:ext cx="19589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939600" imgH="457200" progId="Equation.DSMT4">
                  <p:embed/>
                </p:oleObj>
              </mc:Choice>
              <mc:Fallback>
                <p:oleObj name="Equation" r:id="rId5" imgW="9396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929066"/>
                        <a:ext cx="19589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57275" y="1714500"/>
          <a:ext cx="49990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1968480" imgH="380880" progId="Equation.DSMT4">
                  <p:embed/>
                </p:oleObj>
              </mc:Choice>
              <mc:Fallback>
                <p:oleObj name="Equation" r:id="rId7" imgW="196848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714500"/>
                        <a:ext cx="499903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499" y="1755564"/>
            <a:ext cx="4787526" cy="38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模型学习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——Perceptron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85720" y="1142984"/>
            <a:ext cx="8515352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算法：随机梯度下降法（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Stochastic Gradient Descent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设步长为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，给定误分类点：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00958" y="428604"/>
          <a:ext cx="1458909" cy="70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939600" imgH="457200" progId="Equation.DSMT4">
                  <p:embed/>
                </p:oleObj>
              </mc:Choice>
              <mc:Fallback>
                <p:oleObj name="Equation" r:id="rId4" imgW="9396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428604"/>
                        <a:ext cx="1458909" cy="709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57158" y="2143116"/>
          <a:ext cx="33131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6" imgW="1587240" imgH="253800" progId="Equation.DSMT4">
                  <p:embed/>
                </p:oleObj>
              </mc:Choice>
              <mc:Fallback>
                <p:oleObj name="Equation" r:id="rId6" imgW="158724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43116"/>
                        <a:ext cx="331311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60358" y="2687649"/>
          <a:ext cx="33877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8" imgW="1625400" imgH="253800" progId="Equation.DSMT4">
                  <p:embed/>
                </p:oleObj>
              </mc:Choice>
              <mc:Fallback>
                <p:oleObj name="Equation" r:id="rId8" imgW="162540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58" y="2687649"/>
                        <a:ext cx="33877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715008" y="2428868"/>
          <a:ext cx="2351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0" imgW="1193760" imgH="253800" progId="Equation.DSMT4">
                  <p:embed/>
                </p:oleObj>
              </mc:Choice>
              <mc:Fallback>
                <p:oleObj name="Equation" r:id="rId10" imgW="11937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2428868"/>
                        <a:ext cx="23510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60358" y="3286136"/>
          <a:ext cx="3497262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2" imgW="1676160" imgH="939600" progId="Equation.DSMT4">
                  <p:embed/>
                </p:oleObj>
              </mc:Choice>
              <mc:Fallback>
                <p:oleObj name="Equation" r:id="rId12" imgW="1676160" imgH="939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58" y="3286136"/>
                        <a:ext cx="3497262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/>
          <p:cNvCxnSpPr/>
          <p:nvPr/>
        </p:nvCxnSpPr>
        <p:spPr>
          <a:xfrm rot="5400000">
            <a:off x="4781162" y="3563646"/>
            <a:ext cx="3528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357686" y="3600904"/>
            <a:ext cx="45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857752" y="4286256"/>
          <a:ext cx="3400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4" imgW="1726920" imgH="253800" progId="Equation.DSMT4">
                  <p:embed/>
                </p:oleObj>
              </mc:Choice>
              <mc:Fallback>
                <p:oleObj name="Equation" r:id="rId14" imgW="172692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286256"/>
                        <a:ext cx="34004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60358" y="5314970"/>
          <a:ext cx="3175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6" imgW="1523880" imgH="431640" progId="Equation.DSMT4">
                  <p:embed/>
                </p:oleObj>
              </mc:Choice>
              <mc:Fallback>
                <p:oleObj name="Equation" r:id="rId16" imgW="152388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58" y="5314970"/>
                        <a:ext cx="3175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2214546" y="6072206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Matlab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绘图代码： </a:t>
            </a:r>
            <a:r>
              <a:rPr lang="en-US" altLang="zh-CN" dirty="0" smtClean="0">
                <a:solidFill>
                  <a:schemeClr val="bg1"/>
                </a:solidFill>
              </a:rPr>
              <a:t>plot(x,(-1-0.2.*x)./1.5,'r', x, -x, 'b', -0.8, 0.5, '*');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14744" y="2500306"/>
            <a:ext cx="185738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多类问题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——Logistic Regression</a:t>
            </a:r>
            <a:endParaRPr lang="zh-CN" altLang="en-U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4282" y="2000240"/>
            <a:ext cx="2988000" cy="3096000"/>
            <a:chOff x="619306" y="2000240"/>
            <a:chExt cx="2988000" cy="3096000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-786380" y="3547446"/>
              <a:ext cx="3096000" cy="158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357290" y="4143380"/>
              <a:ext cx="285752" cy="2857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142976" y="3357562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428728" y="2643182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3286124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43240" y="3286124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619306" y="4929198"/>
              <a:ext cx="29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143240" y="2857496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857356" y="4143380"/>
              <a:ext cx="285752" cy="2857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3042" y="4500570"/>
              <a:ext cx="285752" cy="2857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43108" y="4429132"/>
              <a:ext cx="285752" cy="2857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47934" y="4500570"/>
              <a:ext cx="285752" cy="2857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428728" y="3071810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1785918" y="2643182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3643314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285852" y="2285992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071538" y="2786058"/>
              <a:ext cx="285752" cy="285752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86050" y="2928934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00298" y="3143248"/>
              <a:ext cx="285752" cy="285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857620" y="1142985"/>
            <a:ext cx="1571636" cy="5167702"/>
            <a:chOff x="5429256" y="1142985"/>
            <a:chExt cx="1571636" cy="5167702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5572132" y="5643578"/>
              <a:ext cx="1428760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741338" y="1904752"/>
              <a:ext cx="1524364" cy="82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流程图: 决策 33"/>
            <p:cNvSpPr/>
            <p:nvPr/>
          </p:nvSpPr>
          <p:spPr>
            <a:xfrm>
              <a:off x="5814361" y="219819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5702525" y="1811283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5851640" y="1459547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6559937" y="1776109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决策 37"/>
            <p:cNvSpPr/>
            <p:nvPr/>
          </p:nvSpPr>
          <p:spPr>
            <a:xfrm>
              <a:off x="6746331" y="1776109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5429256" y="2585102"/>
              <a:ext cx="1559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流程图: 决策 39"/>
            <p:cNvSpPr/>
            <p:nvPr/>
          </p:nvSpPr>
          <p:spPr>
            <a:xfrm>
              <a:off x="6746331" y="156506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决策 40"/>
            <p:cNvSpPr/>
            <p:nvPr/>
          </p:nvSpPr>
          <p:spPr>
            <a:xfrm>
              <a:off x="6075313" y="219819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决策 41"/>
            <p:cNvSpPr/>
            <p:nvPr/>
          </p:nvSpPr>
          <p:spPr>
            <a:xfrm>
              <a:off x="5963476" y="2374061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决策 42"/>
            <p:cNvSpPr/>
            <p:nvPr/>
          </p:nvSpPr>
          <p:spPr>
            <a:xfrm>
              <a:off x="6224428" y="233888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决策 43"/>
            <p:cNvSpPr/>
            <p:nvPr/>
          </p:nvSpPr>
          <p:spPr>
            <a:xfrm>
              <a:off x="5708769" y="235961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5851640" y="1670588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>
              <a:off x="6038034" y="1459547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决策 46"/>
            <p:cNvSpPr/>
            <p:nvPr/>
          </p:nvSpPr>
          <p:spPr>
            <a:xfrm>
              <a:off x="6671773" y="195197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5777082" y="1283678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5665246" y="1529894"/>
              <a:ext cx="149115" cy="140694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决策 49"/>
            <p:cNvSpPr/>
            <p:nvPr/>
          </p:nvSpPr>
          <p:spPr>
            <a:xfrm>
              <a:off x="6559937" y="1600241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决策 50"/>
            <p:cNvSpPr/>
            <p:nvPr/>
          </p:nvSpPr>
          <p:spPr>
            <a:xfrm>
              <a:off x="6410822" y="170576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5400000">
              <a:off x="4741338" y="3726421"/>
              <a:ext cx="1524364" cy="82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流程图: 决策 53"/>
            <p:cNvSpPr/>
            <p:nvPr/>
          </p:nvSpPr>
          <p:spPr>
            <a:xfrm>
              <a:off x="5814361" y="4019861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决策 54"/>
            <p:cNvSpPr/>
            <p:nvPr/>
          </p:nvSpPr>
          <p:spPr>
            <a:xfrm>
              <a:off x="5702525" y="363295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决策 55"/>
            <p:cNvSpPr/>
            <p:nvPr/>
          </p:nvSpPr>
          <p:spPr>
            <a:xfrm>
              <a:off x="5851640" y="3281216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559937" y="3597778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746331" y="3597778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429256" y="4406771"/>
              <a:ext cx="1559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6746331" y="3386736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决策 60"/>
            <p:cNvSpPr/>
            <p:nvPr/>
          </p:nvSpPr>
          <p:spPr>
            <a:xfrm>
              <a:off x="6075313" y="4019861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决策 61"/>
            <p:cNvSpPr/>
            <p:nvPr/>
          </p:nvSpPr>
          <p:spPr>
            <a:xfrm>
              <a:off x="5963476" y="4195730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决策 62"/>
            <p:cNvSpPr/>
            <p:nvPr/>
          </p:nvSpPr>
          <p:spPr>
            <a:xfrm>
              <a:off x="6224428" y="4160556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决策 63"/>
            <p:cNvSpPr/>
            <p:nvPr/>
          </p:nvSpPr>
          <p:spPr>
            <a:xfrm>
              <a:off x="5715008" y="4217000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决策 64"/>
            <p:cNvSpPr/>
            <p:nvPr/>
          </p:nvSpPr>
          <p:spPr>
            <a:xfrm>
              <a:off x="5851640" y="349225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决策 65"/>
            <p:cNvSpPr/>
            <p:nvPr/>
          </p:nvSpPr>
          <p:spPr>
            <a:xfrm>
              <a:off x="6038034" y="3281216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671773" y="3773646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决策 67"/>
            <p:cNvSpPr/>
            <p:nvPr/>
          </p:nvSpPr>
          <p:spPr>
            <a:xfrm>
              <a:off x="5777082" y="310534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决策 68"/>
            <p:cNvSpPr/>
            <p:nvPr/>
          </p:nvSpPr>
          <p:spPr>
            <a:xfrm>
              <a:off x="5665246" y="3351563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559937" y="3421910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410822" y="3527431"/>
              <a:ext cx="149115" cy="1406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5400000">
              <a:off x="4741338" y="5548090"/>
              <a:ext cx="1524364" cy="82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5814361" y="5841530"/>
              <a:ext cx="149115" cy="1406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决策 74"/>
            <p:cNvSpPr/>
            <p:nvPr/>
          </p:nvSpPr>
          <p:spPr>
            <a:xfrm>
              <a:off x="5702525" y="5454621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决策 75"/>
            <p:cNvSpPr/>
            <p:nvPr/>
          </p:nvSpPr>
          <p:spPr>
            <a:xfrm>
              <a:off x="5851640" y="5102885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决策 76"/>
            <p:cNvSpPr/>
            <p:nvPr/>
          </p:nvSpPr>
          <p:spPr>
            <a:xfrm>
              <a:off x="6559937" y="541944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决策 77"/>
            <p:cNvSpPr/>
            <p:nvPr/>
          </p:nvSpPr>
          <p:spPr>
            <a:xfrm>
              <a:off x="6746331" y="5419447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5429256" y="6228440"/>
              <a:ext cx="1559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流程图: 决策 79"/>
            <p:cNvSpPr/>
            <p:nvPr/>
          </p:nvSpPr>
          <p:spPr>
            <a:xfrm>
              <a:off x="6746331" y="5208405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075313" y="5841530"/>
              <a:ext cx="149115" cy="1406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963476" y="6017399"/>
              <a:ext cx="149115" cy="1406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224428" y="5982225"/>
              <a:ext cx="149115" cy="1406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715008" y="6002950"/>
              <a:ext cx="149115" cy="1406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决策 84"/>
            <p:cNvSpPr/>
            <p:nvPr/>
          </p:nvSpPr>
          <p:spPr>
            <a:xfrm>
              <a:off x="5851640" y="5313926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决策 85"/>
            <p:cNvSpPr/>
            <p:nvPr/>
          </p:nvSpPr>
          <p:spPr>
            <a:xfrm>
              <a:off x="6038034" y="5102885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决策 86"/>
            <p:cNvSpPr/>
            <p:nvPr/>
          </p:nvSpPr>
          <p:spPr>
            <a:xfrm>
              <a:off x="6671773" y="5595315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决策 87"/>
            <p:cNvSpPr/>
            <p:nvPr/>
          </p:nvSpPr>
          <p:spPr>
            <a:xfrm>
              <a:off x="5777082" y="4927016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决策 88"/>
            <p:cNvSpPr/>
            <p:nvPr/>
          </p:nvSpPr>
          <p:spPr>
            <a:xfrm>
              <a:off x="5665246" y="5173232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决策 89"/>
            <p:cNvSpPr/>
            <p:nvPr/>
          </p:nvSpPr>
          <p:spPr>
            <a:xfrm>
              <a:off x="6559937" y="5243579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决策 90"/>
            <p:cNvSpPr/>
            <p:nvPr/>
          </p:nvSpPr>
          <p:spPr>
            <a:xfrm>
              <a:off x="6410822" y="5349100"/>
              <a:ext cx="149115" cy="140694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 flipV="1">
              <a:off x="5429256" y="1214422"/>
              <a:ext cx="1357322" cy="12144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6200000" flipH="1">
              <a:off x="5607851" y="3250405"/>
              <a:ext cx="1428760" cy="6429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848350" y="1571625"/>
          <a:ext cx="28114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" imgW="1333440" imgH="279360" progId="Equation.DSMT4">
                  <p:embed/>
                </p:oleObj>
              </mc:Choice>
              <mc:Fallback>
                <p:oleObj name="Equation" r:id="rId3" imgW="13334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571625"/>
                        <a:ext cx="28114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5822950" y="3500438"/>
          <a:ext cx="2863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5" imgW="1358640" imgH="279360" progId="Equation.DSMT4">
                  <p:embed/>
                </p:oleObj>
              </mc:Choice>
              <mc:Fallback>
                <p:oleObj name="Equation" r:id="rId5" imgW="135864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500438"/>
                        <a:ext cx="28638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5835650" y="5357813"/>
          <a:ext cx="2836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7" imgW="1346040" imgH="279360" progId="Equation.DSMT4">
                  <p:embed/>
                </p:oleObj>
              </mc:Choice>
              <mc:Fallback>
                <p:oleObj name="Equation" r:id="rId7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5357813"/>
                        <a:ext cx="28368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000100" y="5429264"/>
          <a:ext cx="1417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9" imgW="672840" imgH="291960" progId="Equation.DSMT4">
                  <p:embed/>
                </p:oleObj>
              </mc:Choice>
              <mc:Fallback>
                <p:oleObj name="Equation" r:id="rId9" imgW="67284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29264"/>
                        <a:ext cx="14176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13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异或问题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的学习能力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-99586" y="5170272"/>
            <a:ext cx="2484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015600" y="4375938"/>
            <a:ext cx="285752" cy="28575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000100" y="6405230"/>
            <a:ext cx="2988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000364" y="437593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3000364" y="6233326"/>
            <a:ext cx="285752" cy="28575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" name="椭圆 17"/>
          <p:cNvSpPr/>
          <p:nvPr/>
        </p:nvSpPr>
        <p:spPr>
          <a:xfrm>
            <a:off x="1015600" y="623332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428728" y="1121066"/>
            <a:ext cx="2571768" cy="28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1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5643570" y="1121066"/>
            <a:ext cx="2500330" cy="28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1</a:t>
            </a: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5572132" y="3907148"/>
            <a:ext cx="2714644" cy="23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1</a:t>
            </a: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300366" y="1670652"/>
            <a:ext cx="248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1524926" y="2288834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572132" y="1670652"/>
            <a:ext cx="248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5796692" y="2288834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586646" y="4429132"/>
            <a:ext cx="248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5811206" y="5047314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7394" y="1456338"/>
            <a:ext cx="587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OR</a:t>
            </a:r>
          </a:p>
        </p:txBody>
      </p:sp>
      <p:sp>
        <p:nvSpPr>
          <p:cNvPr id="41" name="矩形 40"/>
          <p:cNvSpPr/>
          <p:nvPr/>
        </p:nvSpPr>
        <p:spPr>
          <a:xfrm>
            <a:off x="4714876" y="1456338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AND</a:t>
            </a:r>
          </a:p>
        </p:txBody>
      </p:sp>
      <p:sp>
        <p:nvSpPr>
          <p:cNvPr id="42" name="矩形 41"/>
          <p:cNvSpPr/>
          <p:nvPr/>
        </p:nvSpPr>
        <p:spPr>
          <a:xfrm>
            <a:off x="4731766" y="4143380"/>
            <a:ext cx="7689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”OR”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的学习能力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8596" y="11429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7" name="椭圆 6"/>
          <p:cNvSpPr/>
          <p:nvPr/>
        </p:nvSpPr>
        <p:spPr>
          <a:xfrm>
            <a:off x="428596" y="2537789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x1</a:t>
            </a:r>
            <a:endParaRPr lang="zh-CN" altLang="en-US" sz="2400" b="1" dirty="0"/>
          </a:p>
        </p:txBody>
      </p:sp>
      <p:sp>
        <p:nvSpPr>
          <p:cNvPr id="8" name="椭圆 7"/>
          <p:cNvSpPr/>
          <p:nvPr/>
        </p:nvSpPr>
        <p:spPr>
          <a:xfrm>
            <a:off x="428596" y="3852008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x2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2990855" y="2537789"/>
            <a:ext cx="720000" cy="72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cxnSp>
        <p:nvCxnSpPr>
          <p:cNvPr id="11" name="直接箭头连接符 10"/>
          <p:cNvCxnSpPr>
            <a:stCxn id="6" idx="5"/>
            <a:endCxn id="9" idx="2"/>
          </p:cNvCxnSpPr>
          <p:nvPr/>
        </p:nvCxnSpPr>
        <p:spPr>
          <a:xfrm rot="16200000" flipH="1">
            <a:off x="1446881" y="1353815"/>
            <a:ext cx="1140246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1148596" y="2897789"/>
            <a:ext cx="184225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7"/>
            <a:endCxn id="9" idx="2"/>
          </p:cNvCxnSpPr>
          <p:nvPr/>
        </p:nvCxnSpPr>
        <p:spPr>
          <a:xfrm rot="5400000" flipH="1" flipV="1">
            <a:off x="1487174" y="2453769"/>
            <a:ext cx="1059660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</p:cNvCxnSpPr>
          <p:nvPr/>
        </p:nvCxnSpPr>
        <p:spPr>
          <a:xfrm>
            <a:off x="3710855" y="2897789"/>
            <a:ext cx="565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4348177" y="2427287"/>
          <a:ext cx="2224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1054080" imgH="406080" progId="Equation.DSMT4">
                  <p:embed/>
                </p:oleObj>
              </mc:Choice>
              <mc:Fallback>
                <p:oleObj name="Equation" r:id="rId3" imgW="105408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77" y="2427287"/>
                        <a:ext cx="22240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928794" y="185736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w0 =  -10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1142976" y="2428868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w1 = 20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133984" y="328612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w2 = 20</a:t>
            </a:r>
            <a:endParaRPr lang="zh-CN" altLang="en-US" b="1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500430" y="3764272"/>
            <a:ext cx="3857652" cy="28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	h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1	≈1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1	≈1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1	≈1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372068" y="4286256"/>
            <a:ext cx="338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596628" y="4932040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99096" y="4099544"/>
            <a:ext cx="587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OR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1000108"/>
            <a:ext cx="2151612" cy="16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”AND”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的学习能力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8596" y="11429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7" name="椭圆 6"/>
          <p:cNvSpPr/>
          <p:nvPr/>
        </p:nvSpPr>
        <p:spPr>
          <a:xfrm>
            <a:off x="428596" y="2537789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x1</a:t>
            </a:r>
            <a:endParaRPr lang="zh-CN" altLang="en-US" sz="2400" b="1" dirty="0"/>
          </a:p>
        </p:txBody>
      </p:sp>
      <p:sp>
        <p:nvSpPr>
          <p:cNvPr id="8" name="椭圆 7"/>
          <p:cNvSpPr/>
          <p:nvPr/>
        </p:nvSpPr>
        <p:spPr>
          <a:xfrm>
            <a:off x="428596" y="3852008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x2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2990855" y="2537789"/>
            <a:ext cx="720000" cy="72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cxnSp>
        <p:nvCxnSpPr>
          <p:cNvPr id="11" name="直接箭头连接符 10"/>
          <p:cNvCxnSpPr>
            <a:stCxn id="6" idx="5"/>
            <a:endCxn id="9" idx="2"/>
          </p:cNvCxnSpPr>
          <p:nvPr/>
        </p:nvCxnSpPr>
        <p:spPr>
          <a:xfrm rot="16200000" flipH="1">
            <a:off x="1446881" y="1353815"/>
            <a:ext cx="1140246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1148596" y="2897789"/>
            <a:ext cx="184225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7"/>
            <a:endCxn id="9" idx="2"/>
          </p:cNvCxnSpPr>
          <p:nvPr/>
        </p:nvCxnSpPr>
        <p:spPr>
          <a:xfrm rot="5400000" flipH="1" flipV="1">
            <a:off x="1487174" y="2453769"/>
            <a:ext cx="1059660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</p:cNvCxnSpPr>
          <p:nvPr/>
        </p:nvCxnSpPr>
        <p:spPr>
          <a:xfrm>
            <a:off x="3710855" y="2897789"/>
            <a:ext cx="565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4348177" y="2427287"/>
          <a:ext cx="2224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3" imgW="1054080" imgH="406080" progId="Equation.DSMT4">
                  <p:embed/>
                </p:oleObj>
              </mc:Choice>
              <mc:Fallback>
                <p:oleObj name="Equation" r:id="rId3" imgW="105408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77" y="2427287"/>
                        <a:ext cx="22240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928794" y="185736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w0 =- 30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1142976" y="2428868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w1 =20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133984" y="328612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w2 = 20</a:t>
            </a:r>
            <a:endParaRPr lang="zh-CN" altLang="en-US" b="1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500430" y="3764272"/>
            <a:ext cx="3857652" cy="28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	h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1	≈1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372068" y="4286256"/>
            <a:ext cx="338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596628" y="4932040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99096" y="4099544"/>
            <a:ext cx="81785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AND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1000108"/>
            <a:ext cx="2151612" cy="16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”NOT AND NOT”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的学习能力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8596" y="11429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7" name="椭圆 6"/>
          <p:cNvSpPr/>
          <p:nvPr/>
        </p:nvSpPr>
        <p:spPr>
          <a:xfrm>
            <a:off x="428596" y="2537789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x1</a:t>
            </a:r>
            <a:endParaRPr lang="zh-CN" altLang="en-US" sz="2400" b="1" dirty="0"/>
          </a:p>
        </p:txBody>
      </p:sp>
      <p:sp>
        <p:nvSpPr>
          <p:cNvPr id="8" name="椭圆 7"/>
          <p:cNvSpPr/>
          <p:nvPr/>
        </p:nvSpPr>
        <p:spPr>
          <a:xfrm>
            <a:off x="428596" y="3852008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x2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2990855" y="2537789"/>
            <a:ext cx="720000" cy="72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cxnSp>
        <p:nvCxnSpPr>
          <p:cNvPr id="11" name="直接箭头连接符 10"/>
          <p:cNvCxnSpPr>
            <a:stCxn id="6" idx="5"/>
            <a:endCxn id="9" idx="2"/>
          </p:cNvCxnSpPr>
          <p:nvPr/>
        </p:nvCxnSpPr>
        <p:spPr>
          <a:xfrm rot="16200000" flipH="1">
            <a:off x="1446881" y="1353815"/>
            <a:ext cx="1140246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1148596" y="2897789"/>
            <a:ext cx="184225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7"/>
            <a:endCxn id="9" idx="2"/>
          </p:cNvCxnSpPr>
          <p:nvPr/>
        </p:nvCxnSpPr>
        <p:spPr>
          <a:xfrm rot="5400000" flipH="1" flipV="1">
            <a:off x="1487174" y="2453769"/>
            <a:ext cx="1059660" cy="1947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</p:cNvCxnSpPr>
          <p:nvPr/>
        </p:nvCxnSpPr>
        <p:spPr>
          <a:xfrm>
            <a:off x="3710855" y="2897789"/>
            <a:ext cx="565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4348177" y="2427287"/>
          <a:ext cx="2224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3" imgW="1054080" imgH="406080" progId="Equation.DSMT4">
                  <p:embed/>
                </p:oleObj>
              </mc:Choice>
              <mc:Fallback>
                <p:oleObj name="Equation" r:id="rId3" imgW="105408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77" y="2427287"/>
                        <a:ext cx="22240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928794" y="185736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w0 =  10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1142976" y="2428868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w1 = -20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133984" y="3286124"/>
            <a:ext cx="115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w2 </a:t>
            </a:r>
            <a:r>
              <a:rPr lang="en-US" altLang="zh-CN" b="1" smtClean="0"/>
              <a:t>= -20</a:t>
            </a:r>
            <a:endParaRPr lang="zh-CN" altLang="en-US" b="1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500430" y="3764272"/>
            <a:ext cx="3857652" cy="28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	y	h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	1	≈1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	0	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	0	≈0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372068" y="4286256"/>
            <a:ext cx="338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596628" y="4932040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1399" y="4857760"/>
            <a:ext cx="30461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NOT X1 AND NOT X2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1000108"/>
            <a:ext cx="2151612" cy="16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”XOR”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的学习能力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295384"/>
            <a:ext cx="8229600" cy="1062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无论如何调整参数，也无法学习，本质原因：线性不可分。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解决方案：增加维度，转为非线性。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-301504" y="3937582"/>
            <a:ext cx="2484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13682" y="3143248"/>
            <a:ext cx="285752" cy="28575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98182" y="5172540"/>
            <a:ext cx="2988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98446" y="3143248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0" name="椭圆 9"/>
          <p:cNvSpPr/>
          <p:nvPr/>
        </p:nvSpPr>
        <p:spPr>
          <a:xfrm>
            <a:off x="2798446" y="5000636"/>
            <a:ext cx="285752" cy="28575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813682" y="5000636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 rot="2755705">
            <a:off x="134488" y="3428647"/>
            <a:ext cx="3786214" cy="142876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29058" y="2357430"/>
            <a:ext cx="49292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 indent="-793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维数灾难：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938" lvl="1" indent="-793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考虑 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的维数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很高的情况，如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HOG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n&gt;3600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。仅考虑扩展至二次项，则维度的量级为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O(n2)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，以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3600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为例，扩至二次项后，维度变为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3600×3600/2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938" lvl="1" indent="-793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两种解决方案：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938" lvl="1" indent="-7938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靠深度解决维度问题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神经网络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938" lvl="1" indent="-7938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靠核函数解决维度问题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支持向量机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>
            <a:stCxn id="44" idx="6"/>
            <a:endCxn id="47" idx="2"/>
          </p:cNvCxnSpPr>
          <p:nvPr/>
        </p:nvCxnSpPr>
        <p:spPr>
          <a:xfrm>
            <a:off x="700074" y="4235965"/>
            <a:ext cx="1528746" cy="2172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47" idx="2"/>
          </p:cNvCxnSpPr>
          <p:nvPr/>
        </p:nvCxnSpPr>
        <p:spPr>
          <a:xfrm>
            <a:off x="700074" y="5265241"/>
            <a:ext cx="1528746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6"/>
            <a:endCxn id="47" idx="2"/>
          </p:cNvCxnSpPr>
          <p:nvPr/>
        </p:nvCxnSpPr>
        <p:spPr>
          <a:xfrm>
            <a:off x="700074" y="6408249"/>
            <a:ext cx="15287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6"/>
            <a:endCxn id="58" idx="2"/>
          </p:cNvCxnSpPr>
          <p:nvPr/>
        </p:nvCxnSpPr>
        <p:spPr>
          <a:xfrm>
            <a:off x="700074" y="4235965"/>
            <a:ext cx="1528746" cy="1029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6"/>
            <a:endCxn id="58" idx="2"/>
          </p:cNvCxnSpPr>
          <p:nvPr/>
        </p:nvCxnSpPr>
        <p:spPr>
          <a:xfrm>
            <a:off x="700074" y="5265241"/>
            <a:ext cx="15287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Topic3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： 从宽度到深度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472" y="1500174"/>
            <a:ext cx="2214578" cy="2433389"/>
            <a:chOff x="428596" y="1142984"/>
            <a:chExt cx="3282259" cy="3720443"/>
          </a:xfrm>
        </p:grpSpPr>
        <p:sp>
          <p:nvSpPr>
            <p:cNvPr id="6" name="椭圆 5"/>
            <p:cNvSpPr/>
            <p:nvPr/>
          </p:nvSpPr>
          <p:spPr>
            <a:xfrm>
              <a:off x="428596" y="1142984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1</a:t>
              </a:r>
              <a:endParaRPr lang="zh-CN" altLang="en-US" sz="1200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8596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x1</a:t>
              </a:r>
              <a:endParaRPr lang="zh-CN" altLang="en-US" sz="1200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28596" y="385200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x2</a:t>
              </a:r>
              <a:endParaRPr lang="zh-CN" altLang="en-US" sz="1200" b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990855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6" idx="5"/>
              <a:endCxn id="9" idx="2"/>
            </p:cNvCxnSpPr>
            <p:nvPr/>
          </p:nvCxnSpPr>
          <p:spPr>
            <a:xfrm rot="16200000" flipH="1">
              <a:off x="1446881" y="1353815"/>
              <a:ext cx="1140246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9" idx="2"/>
            </p:cNvCxnSpPr>
            <p:nvPr/>
          </p:nvCxnSpPr>
          <p:spPr>
            <a:xfrm>
              <a:off x="1148596" y="2897789"/>
              <a:ext cx="184225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7"/>
              <a:endCxn id="9" idx="2"/>
            </p:cNvCxnSpPr>
            <p:nvPr/>
          </p:nvCxnSpPr>
          <p:spPr>
            <a:xfrm rot="5400000" flipH="1" flipV="1">
              <a:off x="1487174" y="2453769"/>
              <a:ext cx="1059660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928794" y="1857365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- 30</a:t>
              </a:r>
              <a:endParaRPr lang="zh-CN" altLang="en-US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69751" y="2428868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20</a:t>
              </a:r>
              <a:endParaRPr lang="zh-CN" altLang="en-US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082" y="3286124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20</a:t>
              </a:r>
              <a:endParaRPr lang="zh-CN" altLang="en-US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29766" y="4099545"/>
              <a:ext cx="1212152" cy="763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indent="-457200">
                <a:lnSpc>
                  <a:spcPct val="150000"/>
                </a:lnSpc>
                <a:defRPr/>
              </a:pPr>
              <a:r>
                <a:rPr lang="en-US" altLang="zh-CN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AND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0430" y="1500174"/>
            <a:ext cx="2500330" cy="2487763"/>
            <a:chOff x="428596" y="1142984"/>
            <a:chExt cx="3705776" cy="3803576"/>
          </a:xfrm>
        </p:grpSpPr>
        <p:sp>
          <p:nvSpPr>
            <p:cNvPr id="19" name="椭圆 18"/>
            <p:cNvSpPr/>
            <p:nvPr/>
          </p:nvSpPr>
          <p:spPr>
            <a:xfrm>
              <a:off x="428596" y="1142984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1</a:t>
              </a:r>
              <a:endParaRPr lang="zh-CN" altLang="en-US" sz="1200" b="1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8596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x1</a:t>
              </a:r>
              <a:endParaRPr lang="zh-CN" altLang="en-US" sz="1200" b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8596" y="385200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x2</a:t>
              </a:r>
              <a:endParaRPr lang="zh-CN" altLang="en-US" sz="1200" b="1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90855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cxnSp>
          <p:nvCxnSpPr>
            <p:cNvPr id="23" name="直接箭头连接符 22"/>
            <p:cNvCxnSpPr>
              <a:stCxn id="19" idx="5"/>
              <a:endCxn id="22" idx="2"/>
            </p:cNvCxnSpPr>
            <p:nvPr/>
          </p:nvCxnSpPr>
          <p:spPr>
            <a:xfrm rot="16200000" flipH="1">
              <a:off x="1446881" y="1353815"/>
              <a:ext cx="1140246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6"/>
              <a:endCxn id="22" idx="2"/>
            </p:cNvCxnSpPr>
            <p:nvPr/>
          </p:nvCxnSpPr>
          <p:spPr>
            <a:xfrm>
              <a:off x="1148596" y="2897789"/>
              <a:ext cx="184225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7"/>
              <a:endCxn id="22" idx="2"/>
            </p:cNvCxnSpPr>
            <p:nvPr/>
          </p:nvCxnSpPr>
          <p:spPr>
            <a:xfrm rot="5400000" flipH="1" flipV="1">
              <a:off x="1487174" y="2453769"/>
              <a:ext cx="1059660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928794" y="1857365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10</a:t>
              </a:r>
              <a:endParaRPr lang="zh-CN" altLang="en-US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69751" y="2428868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-20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34082" y="3286124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-20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52113" y="4099545"/>
              <a:ext cx="3282259" cy="847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indent="-457200">
                <a:lnSpc>
                  <a:spcPct val="150000"/>
                </a:lnSpc>
                <a:defRPr/>
              </a:pPr>
              <a:r>
                <a:rPr lang="en-US" altLang="zh-CN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NOT AND NOT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29388" y="1500174"/>
            <a:ext cx="2214578" cy="2296112"/>
            <a:chOff x="428596" y="1142984"/>
            <a:chExt cx="3282259" cy="3510558"/>
          </a:xfrm>
        </p:grpSpPr>
        <p:sp>
          <p:nvSpPr>
            <p:cNvPr id="31" name="椭圆 30"/>
            <p:cNvSpPr/>
            <p:nvPr/>
          </p:nvSpPr>
          <p:spPr>
            <a:xfrm>
              <a:off x="428596" y="1142984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1</a:t>
              </a:r>
              <a:endParaRPr lang="zh-CN" altLang="en-US" sz="1200" b="1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428596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x1</a:t>
              </a:r>
              <a:endParaRPr lang="zh-CN" altLang="en-US" sz="1200" b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428596" y="385200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x2</a:t>
              </a:r>
              <a:endParaRPr lang="zh-CN" altLang="en-US" sz="1200" b="1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990855" y="2537789"/>
              <a:ext cx="720000" cy="72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cxnSp>
          <p:nvCxnSpPr>
            <p:cNvPr id="35" name="直接箭头连接符 34"/>
            <p:cNvCxnSpPr>
              <a:stCxn id="31" idx="5"/>
              <a:endCxn id="34" idx="2"/>
            </p:cNvCxnSpPr>
            <p:nvPr/>
          </p:nvCxnSpPr>
          <p:spPr>
            <a:xfrm rot="16200000" flipH="1">
              <a:off x="1446881" y="1353815"/>
              <a:ext cx="1140246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6"/>
              <a:endCxn id="34" idx="2"/>
            </p:cNvCxnSpPr>
            <p:nvPr/>
          </p:nvCxnSpPr>
          <p:spPr>
            <a:xfrm>
              <a:off x="1148596" y="2897789"/>
              <a:ext cx="184225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3" idx="7"/>
              <a:endCxn id="34" idx="2"/>
            </p:cNvCxnSpPr>
            <p:nvPr/>
          </p:nvCxnSpPr>
          <p:spPr>
            <a:xfrm rot="5400000" flipH="1" flipV="1">
              <a:off x="1487174" y="2453769"/>
              <a:ext cx="1059660" cy="19477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1928794" y="1857365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- 10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69751" y="2428868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20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534082" y="3286124"/>
              <a:ext cx="800342" cy="432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20</a:t>
              </a:r>
              <a:endParaRPr lang="zh-CN" altLang="en-US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35645" y="4099545"/>
              <a:ext cx="587020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indent="-457200">
                <a:lnSpc>
                  <a:spcPct val="150000"/>
                </a:lnSpc>
                <a:defRPr/>
              </a:pPr>
              <a:r>
                <a:rPr lang="en-US" altLang="zh-CN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OR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285720" y="874738"/>
            <a:ext cx="7429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通过增加感知机的层数可以学习异或（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XOR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）。为什么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?</a:t>
            </a:r>
            <a:endParaRPr lang="zh-CN" altLang="en-US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14282" y="4000504"/>
            <a:ext cx="485792" cy="470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</a:t>
            </a:r>
            <a:endParaRPr lang="zh-CN" altLang="en-US" sz="1200" b="1" dirty="0"/>
          </a:p>
        </p:txBody>
      </p:sp>
      <p:sp>
        <p:nvSpPr>
          <p:cNvPr id="45" name="椭圆 44"/>
          <p:cNvSpPr/>
          <p:nvPr/>
        </p:nvSpPr>
        <p:spPr>
          <a:xfrm>
            <a:off x="214282" y="5029780"/>
            <a:ext cx="485792" cy="470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x1</a:t>
            </a:r>
            <a:endParaRPr lang="zh-CN" altLang="en-US" sz="1200" b="1" dirty="0"/>
          </a:p>
        </p:txBody>
      </p:sp>
      <p:sp>
        <p:nvSpPr>
          <p:cNvPr id="46" name="椭圆 45"/>
          <p:cNvSpPr/>
          <p:nvPr/>
        </p:nvSpPr>
        <p:spPr>
          <a:xfrm>
            <a:off x="214282" y="6172788"/>
            <a:ext cx="485792" cy="470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x2</a:t>
            </a:r>
            <a:endParaRPr lang="zh-CN" altLang="en-US" sz="1200" b="1" dirty="0"/>
          </a:p>
        </p:txBody>
      </p:sp>
      <p:sp>
        <p:nvSpPr>
          <p:cNvPr id="47" name="椭圆 46"/>
          <p:cNvSpPr/>
          <p:nvPr/>
        </p:nvSpPr>
        <p:spPr>
          <a:xfrm>
            <a:off x="2228820" y="6172788"/>
            <a:ext cx="485792" cy="47092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a2</a:t>
            </a:r>
            <a:endParaRPr lang="zh-CN" altLang="en-US" sz="1100" b="1" dirty="0" smtClean="0"/>
          </a:p>
        </p:txBody>
      </p:sp>
      <p:sp>
        <p:nvSpPr>
          <p:cNvPr id="51" name="矩形 50"/>
          <p:cNvSpPr/>
          <p:nvPr/>
        </p:nvSpPr>
        <p:spPr>
          <a:xfrm>
            <a:off x="1745984" y="5789652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17356" y="5932528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-20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60232" y="6361156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-20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228820" y="5029780"/>
            <a:ext cx="485792" cy="4709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a1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46" idx="6"/>
            <a:endCxn id="58" idx="2"/>
          </p:cNvCxnSpPr>
          <p:nvPr/>
        </p:nvCxnSpPr>
        <p:spPr>
          <a:xfrm flipV="1">
            <a:off x="700074" y="5265241"/>
            <a:ext cx="1528746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460232" y="4575206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-30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88794" y="5000636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17422" y="5432462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228820" y="4000504"/>
            <a:ext cx="485792" cy="4709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</a:t>
            </a:r>
            <a:endParaRPr lang="zh-CN" altLang="en-US" sz="1400" b="1" dirty="0"/>
          </a:p>
        </p:txBody>
      </p:sp>
      <p:sp>
        <p:nvSpPr>
          <p:cNvPr id="75" name="椭圆 74"/>
          <p:cNvSpPr/>
          <p:nvPr/>
        </p:nvSpPr>
        <p:spPr>
          <a:xfrm>
            <a:off x="4071934" y="5029664"/>
            <a:ext cx="485792" cy="47092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cxnSp>
        <p:nvCxnSpPr>
          <p:cNvPr id="76" name="直接箭头连接符 75"/>
          <p:cNvCxnSpPr>
            <a:stCxn id="74" idx="5"/>
            <a:endCxn id="75" idx="2"/>
          </p:cNvCxnSpPr>
          <p:nvPr/>
        </p:nvCxnSpPr>
        <p:spPr>
          <a:xfrm rot="16200000" flipH="1">
            <a:off x="2926369" y="4119560"/>
            <a:ext cx="862664" cy="14284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8" idx="6"/>
            <a:endCxn id="75" idx="2"/>
          </p:cNvCxnSpPr>
          <p:nvPr/>
        </p:nvCxnSpPr>
        <p:spPr>
          <a:xfrm flipV="1">
            <a:off x="2714612" y="5265125"/>
            <a:ext cx="1357322" cy="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7" idx="7"/>
            <a:endCxn id="75" idx="2"/>
          </p:cNvCxnSpPr>
          <p:nvPr/>
        </p:nvCxnSpPr>
        <p:spPr>
          <a:xfrm rot="5400000" flipH="1" flipV="1">
            <a:off x="2869387" y="5039207"/>
            <a:ext cx="976628" cy="14284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5" idx="6"/>
          </p:cNvCxnSpPr>
          <p:nvPr/>
        </p:nvCxnSpPr>
        <p:spPr>
          <a:xfrm>
            <a:off x="4557726" y="5265125"/>
            <a:ext cx="5857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246182" y="4575206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-10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103306" y="5218148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89058" y="5646776"/>
            <a:ext cx="540000" cy="28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6" name="内容占位符 2"/>
          <p:cNvSpPr txBox="1">
            <a:spLocks/>
          </p:cNvSpPr>
          <p:nvPr/>
        </p:nvSpPr>
        <p:spPr>
          <a:xfrm>
            <a:off x="5500694" y="4335776"/>
            <a:ext cx="3384000" cy="241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x</a:t>
            </a:r>
            <a:r>
              <a:rPr lang="en-US" altLang="zh-CN" sz="1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	 a1 a2	    h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 	0	 0    1      ≈1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	1	 0    0	    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0	 0    0	    ≈0</a:t>
            </a:r>
          </a:p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	1	 1    0	    ≈1</a:t>
            </a: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5372332" y="4857760"/>
            <a:ext cx="338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5254216" y="5503544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6325785" y="5475942"/>
            <a:ext cx="237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699624" y="4000504"/>
            <a:ext cx="587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lnSpc>
                <a:spcPct val="150000"/>
              </a:lnSpc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OR</a:t>
            </a:r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6919913" y="928670"/>
          <a:ext cx="2224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4" imgW="1054080" imgH="406080" progId="Equation.DSMT4">
                  <p:embed/>
                </p:oleObj>
              </mc:Choice>
              <mc:Fallback>
                <p:oleObj name="Equation" r:id="rId4" imgW="105408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928670"/>
                        <a:ext cx="22240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9586" y="3286124"/>
            <a:ext cx="1000100" cy="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Topic3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： 从宽度到深度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07154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从宽度到深度，可获多种规则的任意组合，从而实现比提高多项式阶数更好的非线性表达能力。从而解决非线性可分问题。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“多层感知机”是人工神经网络的基础，实质上叫做多层“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Logistic Regression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”更科学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在后续课程中可以看到，每个节点实质上是一个神经元，在模型求解中需用到梯度下降法，需要每个神经元函数的导数，如果采用感知机模型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sign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函数，则不可到，使用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函数则可导。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下节课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神经网络对人脑的模拟；神经网络的模型表达、损失函数、正则化损失函数、学习算法。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支持向量机（引入核函数的单层支持向量机）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Topic3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： 从宽度到深度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lvl="1" indent="-635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2953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通过增加感知机的层数可以学习异或。为什么</a:t>
            </a: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从宽度到深度，能力得到了提升。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叫做多层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Logistic Regression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更科学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神经网络的每个节点需要计算梯度，而感知机函数不可微，所以使用</a:t>
            </a:r>
            <a:r>
              <a:rPr lang="en-US" altLang="zh-CN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lr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朴素贝叶斯方法（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Naïve </a:t>
            </a:r>
            <a:r>
              <a:rPr lang="en-US" altLang="zh-CN" sz="3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本质上相当于期望风险最小化，期望风险表达式：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朴素贝叶斯方法（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Naïve </a:t>
            </a:r>
            <a:r>
              <a:rPr lang="en-US" altLang="zh-CN" sz="3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本质上相当于期望风险最小化，期望风险表达式：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142976" y="2000240"/>
          <a:ext cx="6456363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3" imgW="3098520" imgH="1752480" progId="Equation.DSMT4">
                  <p:embed/>
                </p:oleObj>
              </mc:Choice>
              <mc:Fallback>
                <p:oleObj name="Equation" r:id="rId3" imgW="3098520" imgH="1752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000240"/>
                        <a:ext cx="6456363" cy="365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000108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回归问题与分类问题</a:t>
            </a:r>
            <a:endParaRPr kumimoji="0" lang="en-US" altLang="zh-CN" sz="20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监督学习与分监督学习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R="0" lvl="1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三要素</a:t>
            </a:r>
            <a:endParaRPr kumimoji="0" lang="en-US" altLang="zh-CN" sz="20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模型（决策函数或概率，复杂度）</a:t>
            </a:r>
            <a:endParaRPr kumimoji="0" lang="en-US" altLang="zh-CN" sz="20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策略（期望、经验、结构风险；</a:t>
            </a:r>
            <a:r>
              <a:rPr kumimoji="0" lang="zh-CN" altLang="en-US" sz="2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损失函数；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过拟合、正则化、交叉验证）</a:t>
            </a:r>
            <a:endParaRPr kumimoji="0" lang="en-US" altLang="zh-CN" sz="20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算法（梯度下降、收敛性、全局优化）</a:t>
            </a:r>
            <a:endParaRPr kumimoji="0" lang="en-US" altLang="zh-CN" sz="20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朴素贝叶斯方法（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Naïve </a:t>
            </a:r>
            <a:r>
              <a:rPr lang="en-US" altLang="zh-CN" sz="3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本质上相当于期望风险最小化，期望风险表达式：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只需保证对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求期望中的每个子项最小化即可完成。即：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42910" y="1785926"/>
          <a:ext cx="5689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2730240" imgH="431640" progId="Equation.DSMT4">
                  <p:embed/>
                </p:oleObj>
              </mc:Choice>
              <mc:Fallback>
                <p:oleObj name="Equation" r:id="rId3" imgW="27302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785926"/>
                        <a:ext cx="56896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14348" y="3357562"/>
          <a:ext cx="4408488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2247840" imgH="1549080" progId="Equation.DSMT4">
                  <p:embed/>
                </p:oleObj>
              </mc:Choice>
              <mc:Fallback>
                <p:oleObj name="Equation" r:id="rId5" imgW="2247840" imgH="1549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57562"/>
                        <a:ext cx="4408488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决策树（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Decision Tree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本质上相当于期望风险最小化，期望风险表达式：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人工神经网络（</a:t>
            </a: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Artificial Neural Network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142984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方法的初衷：模拟人脑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上世纪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年代广泛应用，但在</a:t>
            </a: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年代末逐渐衰落。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2010</a:t>
            </a: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年前后随着深度网络（深度学习的重要方法）的出现重新兴起，在大数据时代重新焕发青春。（计算机性能的提升，如云计算）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三要素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模型：机器学习要求解的函数（条件概率分布、决策函数、函数回归结果等）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策略：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损失函数</a:t>
            </a:r>
            <a:r>
              <a:rPr kumimoji="0" lang="en-US" altLang="zh-CN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风险函数、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经验风险（如极大似然）与结构风险（如最大后验概率）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lvl="3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zh-CN" altLang="en-US" sz="2000" b="1" i="0" u="none" strike="noStrike" kern="1200" cap="non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过拟合（经验风险）与正则化（结构风险）</a:t>
            </a:r>
            <a:endParaRPr kumimoji="0" lang="en-US" altLang="zh-CN" sz="2000" b="1" i="0" u="none" strike="noStrike" kern="1200" cap="none" spc="50" normalizeH="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算法：如何求解模型，快速获取全局最优解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Topic1: Regression 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回归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-1143040" y="2847177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7158" y="4345787"/>
            <a:ext cx="3096000" cy="2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072464" y="2847177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57620" y="4347375"/>
            <a:ext cx="51435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714480" y="3062285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1000100" y="2776533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857356" y="2133591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2643174" y="2419343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2428860" y="1490649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57158" y="1776401"/>
            <a:ext cx="2643206" cy="25717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>
            <a:off x="5000628" y="1847839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4286248" y="3490913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4929190" y="2776533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7143768" y="1990715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358082" y="3205161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6143636" y="1490649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357290" y="1142987"/>
          <a:ext cx="176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142987"/>
                        <a:ext cx="1765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14480" y="5214934"/>
          <a:ext cx="3771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1790640" imgH="431640" progId="Equation.DSMT4">
                  <p:embed/>
                </p:oleObj>
              </mc:Choice>
              <mc:Fallback>
                <p:oleObj name="Equation" r:id="rId5" imgW="17906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214934"/>
                        <a:ext cx="37719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任意多边形 37"/>
          <p:cNvSpPr/>
          <p:nvPr/>
        </p:nvSpPr>
        <p:spPr>
          <a:xfrm>
            <a:off x="4354286" y="1323743"/>
            <a:ext cx="3686628" cy="2917371"/>
          </a:xfrm>
          <a:custGeom>
            <a:avLst/>
            <a:gdLst>
              <a:gd name="connsiteX0" fmla="*/ 0 w 3686628"/>
              <a:gd name="connsiteY0" fmla="*/ 2917371 h 2917371"/>
              <a:gd name="connsiteX1" fmla="*/ 1727200 w 3686628"/>
              <a:gd name="connsiteY1" fmla="*/ 14514 h 2917371"/>
              <a:gd name="connsiteX2" fmla="*/ 3686628 w 3686628"/>
              <a:gd name="connsiteY2" fmla="*/ 2830285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628" h="2917371">
                <a:moveTo>
                  <a:pt x="0" y="2917371"/>
                </a:moveTo>
                <a:cubicBezTo>
                  <a:pt x="556381" y="1473199"/>
                  <a:pt x="1112762" y="29028"/>
                  <a:pt x="1727200" y="14514"/>
                </a:cubicBezTo>
                <a:cubicBezTo>
                  <a:pt x="2341638" y="0"/>
                  <a:pt x="3014133" y="1415142"/>
                  <a:pt x="3686628" y="283028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4282" y="5357826"/>
            <a:ext cx="85011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经验风险：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282" y="4643446"/>
            <a:ext cx="15001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期望风险：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714480" y="4643446"/>
          <a:ext cx="67992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7" imgW="3225600" imgH="291960" progId="Equation.DSMT4">
                  <p:embed/>
                </p:oleObj>
              </mc:Choice>
              <mc:Fallback>
                <p:oleObj name="Equation" r:id="rId7" imgW="322560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643446"/>
                        <a:ext cx="67992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714512" y="6215082"/>
            <a:ext cx="635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大数定律，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N-&gt;</a:t>
            </a: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无穷，经验风险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期望风险</a:t>
            </a:r>
            <a:endParaRPr lang="zh-CN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00562" y="1071546"/>
          <a:ext cx="25161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9" imgW="1193760" imgH="228600" progId="Equation.DSMT4">
                  <p:embed/>
                </p:oleObj>
              </mc:Choice>
              <mc:Fallback>
                <p:oleObj name="Equation" r:id="rId9" imgW="1193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1071546"/>
                        <a:ext cx="25161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715008" y="5357826"/>
          <a:ext cx="3168000" cy="57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1" imgW="1600200" imgH="291960" progId="Equation.DSMT4">
                  <p:embed/>
                </p:oleObj>
              </mc:Choice>
              <mc:Fallback>
                <p:oleObj name="Equation" r:id="rId11" imgW="160020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5357826"/>
                        <a:ext cx="3168000" cy="578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回归中的过拟合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214422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213884" y="2999578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29190" y="4499776"/>
            <a:ext cx="407196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>
            <a:off x="6072198" y="2000240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357818" y="364331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000760" y="292893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8215338" y="2143116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429652" y="3357562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7215206" y="1643050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5481494" y="1635801"/>
            <a:ext cx="3500362" cy="2786743"/>
          </a:xfrm>
          <a:custGeom>
            <a:avLst/>
            <a:gdLst>
              <a:gd name="connsiteX0" fmla="*/ 104019 w 3500362"/>
              <a:gd name="connsiteY0" fmla="*/ 2481943 h 2786743"/>
              <a:gd name="connsiteX1" fmla="*/ 104019 w 3500362"/>
              <a:gd name="connsiteY1" fmla="*/ 2380343 h 2786743"/>
              <a:gd name="connsiteX2" fmla="*/ 728133 w 3500362"/>
              <a:gd name="connsiteY2" fmla="*/ 43543 h 2786743"/>
              <a:gd name="connsiteX3" fmla="*/ 1337733 w 3500362"/>
              <a:gd name="connsiteY3" fmla="*/ 2641600 h 2786743"/>
              <a:gd name="connsiteX4" fmla="*/ 1990876 w 3500362"/>
              <a:gd name="connsiteY4" fmla="*/ 188686 h 2786743"/>
              <a:gd name="connsiteX5" fmla="*/ 3500362 w 3500362"/>
              <a:gd name="connsiteY5" fmla="*/ 2409371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0362" h="2786743">
                <a:moveTo>
                  <a:pt x="104019" y="2481943"/>
                </a:moveTo>
                <a:cubicBezTo>
                  <a:pt x="52009" y="2634343"/>
                  <a:pt x="0" y="2786743"/>
                  <a:pt x="104019" y="2380343"/>
                </a:cubicBezTo>
                <a:cubicBezTo>
                  <a:pt x="208038" y="1973943"/>
                  <a:pt x="522514" y="0"/>
                  <a:pt x="728133" y="43543"/>
                </a:cubicBezTo>
                <a:cubicBezTo>
                  <a:pt x="933752" y="87086"/>
                  <a:pt x="1127276" y="2617409"/>
                  <a:pt x="1337733" y="2641600"/>
                </a:cubicBezTo>
                <a:cubicBezTo>
                  <a:pt x="1548190" y="2665791"/>
                  <a:pt x="1630438" y="227391"/>
                  <a:pt x="1990876" y="188686"/>
                </a:cubicBezTo>
                <a:cubicBezTo>
                  <a:pt x="2351314" y="149981"/>
                  <a:pt x="2925838" y="1279676"/>
                  <a:pt x="3500362" y="2409371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-1570873" y="2999578"/>
            <a:ext cx="3857652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4282" y="4500570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>
            <a:off x="1357291" y="2000240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642911" y="364331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285853" y="2928934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500431" y="2143116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3714745" y="3357562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2500299" y="1643050"/>
            <a:ext cx="285752" cy="2857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710949" y="1476144"/>
            <a:ext cx="3686628" cy="2917371"/>
          </a:xfrm>
          <a:custGeom>
            <a:avLst/>
            <a:gdLst>
              <a:gd name="connsiteX0" fmla="*/ 0 w 3686628"/>
              <a:gd name="connsiteY0" fmla="*/ 2917371 h 2917371"/>
              <a:gd name="connsiteX1" fmla="*/ 1727200 w 3686628"/>
              <a:gd name="connsiteY1" fmla="*/ 14514 h 2917371"/>
              <a:gd name="connsiteX2" fmla="*/ 3686628 w 3686628"/>
              <a:gd name="connsiteY2" fmla="*/ 2830285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628" h="2917371">
                <a:moveTo>
                  <a:pt x="0" y="2917371"/>
                </a:moveTo>
                <a:cubicBezTo>
                  <a:pt x="556381" y="1473199"/>
                  <a:pt x="1112762" y="29028"/>
                  <a:pt x="1727200" y="14514"/>
                </a:cubicBezTo>
                <a:cubicBezTo>
                  <a:pt x="2341638" y="0"/>
                  <a:pt x="3014133" y="1415142"/>
                  <a:pt x="3686628" y="283028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85720" y="5143512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过于复杂的模型会导致过拟合，降低泛化能力，即对没有见到的数据（途中白色框三角形）的预测能力。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785918" y="1500174"/>
            <a:ext cx="285752" cy="285752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6572264" y="1500174"/>
            <a:ext cx="285752" cy="285752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7643866" cy="53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过拟合的解决方案</a:t>
            </a:r>
            <a:r>
              <a:rPr lang="en-US" altLang="zh-CN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正则化</a:t>
            </a:r>
            <a:endParaRPr lang="zh-CN" altLang="en-US" sz="3600" dirty="0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016269" y="1500188"/>
          <a:ext cx="30226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69" y="1500188"/>
                        <a:ext cx="302260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016269" y="2857500"/>
          <a:ext cx="41989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5" imgW="1993680" imgH="431640" progId="Equation.DSMT4">
                  <p:embed/>
                </p:oleObj>
              </mc:Choice>
              <mc:Fallback>
                <p:oleObj name="Equation" r:id="rId5" imgW="19936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69" y="2857500"/>
                        <a:ext cx="4198937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571472" y="1500174"/>
            <a:ext cx="8229600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回归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正则化的回归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2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                            模型复杂度，如线性模型系数向量的二范数模值</a:t>
            </a:r>
            <a:endParaRPr lang="en-US" altLang="zh-CN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4000496" y="3643314"/>
            <a:ext cx="264320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4|0.3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1407</Words>
  <Application>Microsoft Office PowerPoint</Application>
  <PresentationFormat>全屏显示(4:3)</PresentationFormat>
  <Paragraphs>317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Microsoft Visio 2003-2010 绘图</vt:lpstr>
      <vt:lpstr>遥感原理与应用 —遥感卫星轨道  </vt:lpstr>
      <vt:lpstr>主要内容</vt:lpstr>
      <vt:lpstr>PowerPoint 演示文稿</vt:lpstr>
      <vt:lpstr>概述</vt:lpstr>
      <vt:lpstr>三要素——模型</vt:lpstr>
      <vt:lpstr>Topic1: Regression 回归</vt:lpstr>
      <vt:lpstr>回归中的过拟合</vt:lpstr>
      <vt:lpstr>PowerPoint 演示文稿</vt:lpstr>
      <vt:lpstr>过拟合的解决方案——正则化</vt:lpstr>
      <vt:lpstr>利用回归做分类</vt:lpstr>
      <vt:lpstr>Topic2：Logistic Regression &amp; Perceptron</vt:lpstr>
      <vt:lpstr>Logistic Regression</vt:lpstr>
      <vt:lpstr>Logistic Regression 分类边界</vt:lpstr>
      <vt:lpstr>Logistic Regression 分类边界</vt:lpstr>
      <vt:lpstr>Logistic Regression 分类边界</vt:lpstr>
      <vt:lpstr>感知机（Perceptron）</vt:lpstr>
      <vt:lpstr>线性不可分情况</vt:lpstr>
      <vt:lpstr>损失函数——Logistic Regression</vt:lpstr>
      <vt:lpstr>损失函数——Logistic Regression</vt:lpstr>
      <vt:lpstr>损失函数——Perceptron</vt:lpstr>
      <vt:lpstr>损失函数——Perceptron</vt:lpstr>
      <vt:lpstr>损失函数——Perceptron</vt:lpstr>
      <vt:lpstr>模型学习——梯度下降法</vt:lpstr>
      <vt:lpstr>模型学习——梯度下降法</vt:lpstr>
      <vt:lpstr>模型学习——梯度下降法</vt:lpstr>
      <vt:lpstr>模型学习——Logistic Regression</vt:lpstr>
      <vt:lpstr>模型学习——Perceptron</vt:lpstr>
      <vt:lpstr>模型学习——Perceptron</vt:lpstr>
      <vt:lpstr>多类问题——Logistic Regression</vt:lpstr>
      <vt:lpstr>对”异或问题”的学习能力</vt:lpstr>
      <vt:lpstr>对”OR”的学习能力</vt:lpstr>
      <vt:lpstr>对”AND”的学习能力</vt:lpstr>
      <vt:lpstr>对”NOT AND NOT”的学习能力</vt:lpstr>
      <vt:lpstr>对”XOR”的学习能力</vt:lpstr>
      <vt:lpstr>Topic3： 从宽度到深度——人工神经网络</vt:lpstr>
      <vt:lpstr>Topic3： 从宽度到深度——人工神经网络</vt:lpstr>
      <vt:lpstr>Topic3： 从宽度到深度——人工神经网络</vt:lpstr>
      <vt:lpstr>朴素贝叶斯方法（Naïve Bayes）</vt:lpstr>
      <vt:lpstr>朴素贝叶斯方法（Naïve Bayes）</vt:lpstr>
      <vt:lpstr>朴素贝叶斯方法（Naïve Bayes）</vt:lpstr>
      <vt:lpstr>决策树（Decision Tree）</vt:lpstr>
      <vt:lpstr>人工神经网络（Artificial Neural Network）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 1  绪论</dc:title>
  <dc:creator>sheva2003</dc:creator>
  <cp:lastModifiedBy>China</cp:lastModifiedBy>
  <cp:revision>509</cp:revision>
  <dcterms:created xsi:type="dcterms:W3CDTF">2014-02-18T07:09:59Z</dcterms:created>
  <dcterms:modified xsi:type="dcterms:W3CDTF">2016-10-06T14:46:22Z</dcterms:modified>
</cp:coreProperties>
</file>