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wdp" ContentType="image/vnd.ms-photo"/>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307" r:id="rId3"/>
    <p:sldId id="394" r:id="rId4"/>
    <p:sldId id="397" r:id="rId5"/>
    <p:sldId id="398" r:id="rId6"/>
    <p:sldId id="399" r:id="rId7"/>
    <p:sldId id="395" r:id="rId8"/>
    <p:sldId id="396" r:id="rId9"/>
    <p:sldId id="402" r:id="rId10"/>
    <p:sldId id="401" r:id="rId11"/>
    <p:sldId id="403" r:id="rId12"/>
    <p:sldId id="404" r:id="rId13"/>
    <p:sldId id="405" r:id="rId14"/>
    <p:sldId id="408" r:id="rId15"/>
    <p:sldId id="406" r:id="rId16"/>
    <p:sldId id="409" r:id="rId17"/>
    <p:sldId id="410" r:id="rId18"/>
    <p:sldId id="407" r:id="rId19"/>
    <p:sldId id="411" r:id="rId20"/>
    <p:sldId id="412" r:id="rId21"/>
    <p:sldId id="413" r:id="rId22"/>
    <p:sldId id="415" r:id="rId23"/>
    <p:sldId id="414" r:id="rId24"/>
    <p:sldId id="416" r:id="rId25"/>
    <p:sldId id="423" r:id="rId26"/>
    <p:sldId id="426" r:id="rId27"/>
    <p:sldId id="427" r:id="rId28"/>
    <p:sldId id="428" r:id="rId29"/>
    <p:sldId id="429" r:id="rId30"/>
    <p:sldId id="421" r:id="rId31"/>
    <p:sldId id="420" r:id="rId32"/>
    <p:sldId id="431" r:id="rId33"/>
    <p:sldId id="432" r:id="rId34"/>
    <p:sldId id="433" r:id="rId35"/>
    <p:sldId id="434" r:id="rId36"/>
    <p:sldId id="435" r:id="rId37"/>
    <p:sldId id="436" r:id="rId38"/>
    <p:sldId id="437" r:id="rId39"/>
    <p:sldId id="422" r:id="rId40"/>
    <p:sldId id="449" r:id="rId41"/>
    <p:sldId id="450" r:id="rId42"/>
    <p:sldId id="451" r:id="rId43"/>
    <p:sldId id="452" r:id="rId44"/>
    <p:sldId id="453" r:id="rId45"/>
    <p:sldId id="454" r:id="rId46"/>
    <p:sldId id="455" r:id="rId47"/>
    <p:sldId id="456" r:id="rId48"/>
    <p:sldId id="457" r:id="rId49"/>
    <p:sldId id="458" r:id="rId50"/>
    <p:sldId id="459" r:id="rId51"/>
    <p:sldId id="460" r:id="rId52"/>
    <p:sldId id="461" r:id="rId53"/>
    <p:sldId id="439" r:id="rId54"/>
    <p:sldId id="354" r:id="rId55"/>
    <p:sldId id="355" r:id="rId56"/>
    <p:sldId id="358" r:id="rId57"/>
    <p:sldId id="440" r:id="rId5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19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58.wmf"/><Relationship Id="rId1" Type="http://schemas.openxmlformats.org/officeDocument/2006/relationships/image" Target="../media/image26.wmf"/><Relationship Id="rId4" Type="http://schemas.openxmlformats.org/officeDocument/2006/relationships/image" Target="../media/image67.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image" Target="../media/image40.wmf"/><Relationship Id="rId18" Type="http://schemas.openxmlformats.org/officeDocument/2006/relationships/image" Target="../media/image45.wmf"/><Relationship Id="rId3" Type="http://schemas.openxmlformats.org/officeDocument/2006/relationships/image" Target="../media/image28.wmf"/><Relationship Id="rId7" Type="http://schemas.openxmlformats.org/officeDocument/2006/relationships/image" Target="../media/image34.wmf"/><Relationship Id="rId12" Type="http://schemas.openxmlformats.org/officeDocument/2006/relationships/image" Target="../media/image39.wmf"/><Relationship Id="rId17" Type="http://schemas.openxmlformats.org/officeDocument/2006/relationships/image" Target="../media/image44.wmf"/><Relationship Id="rId2" Type="http://schemas.openxmlformats.org/officeDocument/2006/relationships/image" Target="../media/image27.wmf"/><Relationship Id="rId16"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33.wmf"/><Relationship Id="rId11" Type="http://schemas.openxmlformats.org/officeDocument/2006/relationships/image" Target="../media/image38.wmf"/><Relationship Id="rId5" Type="http://schemas.openxmlformats.org/officeDocument/2006/relationships/image" Target="../media/image32.wmf"/><Relationship Id="rId15" Type="http://schemas.openxmlformats.org/officeDocument/2006/relationships/image" Target="../media/image42.wmf"/><Relationship Id="rId10" Type="http://schemas.openxmlformats.org/officeDocument/2006/relationships/image" Target="../media/image37.wmf"/><Relationship Id="rId4" Type="http://schemas.openxmlformats.org/officeDocument/2006/relationships/image" Target="../media/image31.wmf"/><Relationship Id="rId9" Type="http://schemas.openxmlformats.org/officeDocument/2006/relationships/image" Target="../media/image36.wmf"/><Relationship Id="rId14" Type="http://schemas.openxmlformats.org/officeDocument/2006/relationships/image" Target="../media/image4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8.wmf"/><Relationship Id="rId4" Type="http://schemas.openxmlformats.org/officeDocument/2006/relationships/image" Target="../media/image7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9.wmf"/><Relationship Id="rId7" Type="http://schemas.openxmlformats.org/officeDocument/2006/relationships/image" Target="../media/image76.wmf"/><Relationship Id="rId2" Type="http://schemas.openxmlformats.org/officeDocument/2006/relationships/image" Target="../media/image56.wmf"/><Relationship Id="rId1" Type="http://schemas.openxmlformats.org/officeDocument/2006/relationships/image" Target="../media/image73.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8.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67.wmf"/><Relationship Id="rId5" Type="http://schemas.openxmlformats.org/officeDocument/2006/relationships/image" Target="../media/image84.wmf"/><Relationship Id="rId4" Type="http://schemas.openxmlformats.org/officeDocument/2006/relationships/image" Target="../media/image8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3.wmf"/><Relationship Id="rId1" Type="http://schemas.openxmlformats.org/officeDocument/2006/relationships/image" Target="../media/image85.wmf"/><Relationship Id="rId5" Type="http://schemas.openxmlformats.org/officeDocument/2006/relationships/image" Target="../media/image88.wmf"/><Relationship Id="rId4" Type="http://schemas.openxmlformats.org/officeDocument/2006/relationships/image" Target="../media/image87.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image" Target="../media/image41.wmf"/><Relationship Id="rId18" Type="http://schemas.openxmlformats.org/officeDocument/2006/relationships/image" Target="../media/image85.wmf"/><Relationship Id="rId3" Type="http://schemas.openxmlformats.org/officeDocument/2006/relationships/image" Target="../media/image31.wmf"/><Relationship Id="rId21" Type="http://schemas.openxmlformats.org/officeDocument/2006/relationships/image" Target="../media/image89.wmf"/><Relationship Id="rId7" Type="http://schemas.openxmlformats.org/officeDocument/2006/relationships/image" Target="../media/image35.wmf"/><Relationship Id="rId12" Type="http://schemas.openxmlformats.org/officeDocument/2006/relationships/image" Target="../media/image40.wmf"/><Relationship Id="rId17" Type="http://schemas.openxmlformats.org/officeDocument/2006/relationships/image" Target="../media/image45.wmf"/><Relationship Id="rId2" Type="http://schemas.openxmlformats.org/officeDocument/2006/relationships/image" Target="../media/image28.wmf"/><Relationship Id="rId16" Type="http://schemas.openxmlformats.org/officeDocument/2006/relationships/image" Target="../media/image44.wmf"/><Relationship Id="rId20" Type="http://schemas.openxmlformats.org/officeDocument/2006/relationships/image" Target="../media/image83.wmf"/><Relationship Id="rId1" Type="http://schemas.openxmlformats.org/officeDocument/2006/relationships/image" Target="../media/image27.wmf"/><Relationship Id="rId6" Type="http://schemas.openxmlformats.org/officeDocument/2006/relationships/image" Target="../media/image34.wmf"/><Relationship Id="rId11" Type="http://schemas.openxmlformats.org/officeDocument/2006/relationships/image" Target="../media/image39.wmf"/><Relationship Id="rId5" Type="http://schemas.openxmlformats.org/officeDocument/2006/relationships/image" Target="../media/image33.wmf"/><Relationship Id="rId15" Type="http://schemas.openxmlformats.org/officeDocument/2006/relationships/image" Target="../media/image69.wmf"/><Relationship Id="rId23" Type="http://schemas.openxmlformats.org/officeDocument/2006/relationships/image" Target="../media/image91.wmf"/><Relationship Id="rId10" Type="http://schemas.openxmlformats.org/officeDocument/2006/relationships/image" Target="../media/image38.wmf"/><Relationship Id="rId19" Type="http://schemas.openxmlformats.org/officeDocument/2006/relationships/image" Target="../media/image87.wmf"/><Relationship Id="rId4" Type="http://schemas.openxmlformats.org/officeDocument/2006/relationships/image" Target="../media/image32.wmf"/><Relationship Id="rId9" Type="http://schemas.openxmlformats.org/officeDocument/2006/relationships/image" Target="../media/image37.wmf"/><Relationship Id="rId14" Type="http://schemas.openxmlformats.org/officeDocument/2006/relationships/image" Target="../media/image42.wmf"/><Relationship Id="rId22" Type="http://schemas.openxmlformats.org/officeDocument/2006/relationships/image" Target="../media/image9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5" Type="http://schemas.openxmlformats.org/officeDocument/2006/relationships/image" Target="../media/image99.wmf"/><Relationship Id="rId4" Type="http://schemas.openxmlformats.org/officeDocument/2006/relationships/image" Target="../media/image9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1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5" Type="http://schemas.openxmlformats.org/officeDocument/2006/relationships/image" Target="../media/image123.wmf"/><Relationship Id="rId4" Type="http://schemas.openxmlformats.org/officeDocument/2006/relationships/image" Target="../media/image122.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2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 Id="rId6" Type="http://schemas.openxmlformats.org/officeDocument/2006/relationships/image" Target="../media/image132.wmf"/><Relationship Id="rId5" Type="http://schemas.openxmlformats.org/officeDocument/2006/relationships/image" Target="../media/image131.wmf"/><Relationship Id="rId4" Type="http://schemas.openxmlformats.org/officeDocument/2006/relationships/image" Target="../media/image13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1.wmf"/><Relationship Id="rId5" Type="http://schemas.openxmlformats.org/officeDocument/2006/relationships/image" Target="../media/image128.wmf"/><Relationship Id="rId4" Type="http://schemas.openxmlformats.org/officeDocument/2006/relationships/image" Target="../media/image133.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35.wmf"/><Relationship Id="rId1" Type="http://schemas.openxmlformats.org/officeDocument/2006/relationships/image" Target="../media/image134.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36.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37.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39.wmf"/><Relationship Id="rId1" Type="http://schemas.openxmlformats.org/officeDocument/2006/relationships/image" Target="../media/image13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5.wmf"/><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image" Target="../media/image38.wmf"/><Relationship Id="rId18" Type="http://schemas.openxmlformats.org/officeDocument/2006/relationships/image" Target="../media/image43.wmf"/><Relationship Id="rId3" Type="http://schemas.openxmlformats.org/officeDocument/2006/relationships/image" Target="../media/image28.wmf"/><Relationship Id="rId7" Type="http://schemas.openxmlformats.org/officeDocument/2006/relationships/image" Target="../media/image32.wmf"/><Relationship Id="rId12" Type="http://schemas.openxmlformats.org/officeDocument/2006/relationships/image" Target="../media/image37.wmf"/><Relationship Id="rId17" Type="http://schemas.openxmlformats.org/officeDocument/2006/relationships/image" Target="../media/image42.wmf"/><Relationship Id="rId2" Type="http://schemas.openxmlformats.org/officeDocument/2006/relationships/image" Target="../media/image27.wmf"/><Relationship Id="rId16" Type="http://schemas.openxmlformats.org/officeDocument/2006/relationships/image" Target="../media/image41.wmf"/><Relationship Id="rId20" Type="http://schemas.openxmlformats.org/officeDocument/2006/relationships/image" Target="../media/image45.wmf"/><Relationship Id="rId1" Type="http://schemas.openxmlformats.org/officeDocument/2006/relationships/image" Target="../media/image26.wmf"/><Relationship Id="rId6" Type="http://schemas.openxmlformats.org/officeDocument/2006/relationships/image" Target="../media/image31.wmf"/><Relationship Id="rId11" Type="http://schemas.openxmlformats.org/officeDocument/2006/relationships/image" Target="../media/image36.wmf"/><Relationship Id="rId5" Type="http://schemas.openxmlformats.org/officeDocument/2006/relationships/image" Target="../media/image30.wmf"/><Relationship Id="rId15" Type="http://schemas.openxmlformats.org/officeDocument/2006/relationships/image" Target="../media/image40.wmf"/><Relationship Id="rId10" Type="http://schemas.openxmlformats.org/officeDocument/2006/relationships/image" Target="../media/image35.wmf"/><Relationship Id="rId19" Type="http://schemas.openxmlformats.org/officeDocument/2006/relationships/image" Target="../media/image44.wmf"/><Relationship Id="rId4" Type="http://schemas.openxmlformats.org/officeDocument/2006/relationships/image" Target="../media/image29.wmf"/><Relationship Id="rId9" Type="http://schemas.openxmlformats.org/officeDocument/2006/relationships/image" Target="../media/image34.wmf"/><Relationship Id="rId14" Type="http://schemas.openxmlformats.org/officeDocument/2006/relationships/image" Target="../media/image39.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image" Target="../media/image50.wmf"/><Relationship Id="rId18" Type="http://schemas.openxmlformats.org/officeDocument/2006/relationships/image" Target="../media/image55.wmf"/><Relationship Id="rId3" Type="http://schemas.openxmlformats.org/officeDocument/2006/relationships/image" Target="../media/image49.wmf"/><Relationship Id="rId21" Type="http://schemas.openxmlformats.org/officeDocument/2006/relationships/image" Target="../media/image56.wmf"/><Relationship Id="rId7" Type="http://schemas.openxmlformats.org/officeDocument/2006/relationships/image" Target="../media/image32.wmf"/><Relationship Id="rId12" Type="http://schemas.openxmlformats.org/officeDocument/2006/relationships/image" Target="../media/image37.wmf"/><Relationship Id="rId17" Type="http://schemas.openxmlformats.org/officeDocument/2006/relationships/image" Target="../media/image54.wmf"/><Relationship Id="rId2" Type="http://schemas.openxmlformats.org/officeDocument/2006/relationships/image" Target="../media/image48.wmf"/><Relationship Id="rId16" Type="http://schemas.openxmlformats.org/officeDocument/2006/relationships/image" Target="../media/image53.wmf"/><Relationship Id="rId20" Type="http://schemas.openxmlformats.org/officeDocument/2006/relationships/image" Target="../media/image45.wmf"/><Relationship Id="rId1" Type="http://schemas.openxmlformats.org/officeDocument/2006/relationships/image" Target="../media/image26.wmf"/><Relationship Id="rId6" Type="http://schemas.openxmlformats.org/officeDocument/2006/relationships/image" Target="../media/image31.wmf"/><Relationship Id="rId11" Type="http://schemas.openxmlformats.org/officeDocument/2006/relationships/image" Target="../media/image36.wmf"/><Relationship Id="rId5" Type="http://schemas.openxmlformats.org/officeDocument/2006/relationships/image" Target="../media/image28.wmf"/><Relationship Id="rId15" Type="http://schemas.openxmlformats.org/officeDocument/2006/relationships/image" Target="../media/image52.wmf"/><Relationship Id="rId10" Type="http://schemas.openxmlformats.org/officeDocument/2006/relationships/image" Target="../media/image35.wmf"/><Relationship Id="rId19" Type="http://schemas.openxmlformats.org/officeDocument/2006/relationships/image" Target="../media/image44.wmf"/><Relationship Id="rId4" Type="http://schemas.openxmlformats.org/officeDocument/2006/relationships/image" Target="../media/image27.wmf"/><Relationship Id="rId9" Type="http://schemas.openxmlformats.org/officeDocument/2006/relationships/image" Target="../media/image34.wmf"/><Relationship Id="rId14" Type="http://schemas.openxmlformats.org/officeDocument/2006/relationships/image" Target="../media/image5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8.wmf"/><Relationship Id="rId7" Type="http://schemas.openxmlformats.org/officeDocument/2006/relationships/image" Target="../media/image62.wmf"/><Relationship Id="rId2" Type="http://schemas.openxmlformats.org/officeDocument/2006/relationships/image" Target="../media/image57.wmf"/><Relationship Id="rId1" Type="http://schemas.openxmlformats.org/officeDocument/2006/relationships/image" Target="../media/image26.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56.wmf"/><Relationship Id="rId5" Type="http://schemas.openxmlformats.org/officeDocument/2006/relationships/image" Target="../media/image65.wmf"/><Relationship Id="rId4" Type="http://schemas.openxmlformats.org/officeDocument/2006/relationships/image" Target="../media/image6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33ED59-9418-492A-967B-200F0383862F}" type="datetimeFigureOut">
              <a:rPr lang="zh-CN" altLang="en-US" smtClean="0"/>
              <a:pPr/>
              <a:t>2015/3/20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5E6343-DF86-492E-9405-E8E1322E803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11B21A-E6CC-43F6-9E45-D79507B3497A}" type="datetimeFigureOut">
              <a:rPr lang="zh-CN" altLang="en-US" smtClean="0"/>
              <a:pPr/>
              <a:t>2015/3/20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DB2191-4F8D-42EA-B629-64236307A5CF}"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11B21A-E6CC-43F6-9E45-D79507B3497A}" type="datetimeFigureOut">
              <a:rPr lang="zh-CN" altLang="en-US" smtClean="0"/>
              <a:pPr/>
              <a:t>2015/3/20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DB2191-4F8D-42EA-B629-64236307A5C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11B21A-E6CC-43F6-9E45-D79507B3497A}" type="datetimeFigureOut">
              <a:rPr lang="zh-CN" altLang="en-US" smtClean="0"/>
              <a:pPr/>
              <a:t>2015/3/20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DB2191-4F8D-42EA-B629-64236307A5C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11B21A-E6CC-43F6-9E45-D79507B3497A}" type="datetimeFigureOut">
              <a:rPr lang="zh-CN" altLang="en-US" smtClean="0"/>
              <a:pPr/>
              <a:t>2015/3/20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DB2191-4F8D-42EA-B629-64236307A5C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11B21A-E6CC-43F6-9E45-D79507B3497A}" type="datetimeFigureOut">
              <a:rPr lang="zh-CN" altLang="en-US" smtClean="0"/>
              <a:pPr/>
              <a:t>2015/3/20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DB2191-4F8D-42EA-B629-64236307A5C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11B21A-E6CC-43F6-9E45-D79507B3497A}" type="datetimeFigureOut">
              <a:rPr lang="zh-CN" altLang="en-US" smtClean="0"/>
              <a:pPr/>
              <a:t>2015/3/20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DB2191-4F8D-42EA-B629-64236307A5C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11B21A-E6CC-43F6-9E45-D79507B3497A}" type="datetimeFigureOut">
              <a:rPr lang="zh-CN" altLang="en-US" smtClean="0"/>
              <a:pPr/>
              <a:t>2015/3/20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BDB2191-4F8D-42EA-B629-64236307A5CF}"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11B21A-E6CC-43F6-9E45-D79507B3497A}" type="datetimeFigureOut">
              <a:rPr lang="zh-CN" altLang="en-US" smtClean="0"/>
              <a:pPr/>
              <a:t>2015/3/20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BDB2191-4F8D-42EA-B629-64236307A5C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11B21A-E6CC-43F6-9E45-D79507B3497A}" type="datetimeFigureOut">
              <a:rPr lang="zh-CN" altLang="en-US" smtClean="0"/>
              <a:pPr/>
              <a:t>2015/3/20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BDB2191-4F8D-42EA-B629-64236307A5C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11B21A-E6CC-43F6-9E45-D79507B3497A}" type="datetimeFigureOut">
              <a:rPr lang="zh-CN" altLang="en-US" smtClean="0"/>
              <a:pPr/>
              <a:t>2015/3/20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DB2191-4F8D-42EA-B629-64236307A5C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11B21A-E6CC-43F6-9E45-D79507B3497A}" type="datetimeFigureOut">
              <a:rPr lang="zh-CN" altLang="en-US" smtClean="0"/>
              <a:pPr/>
              <a:t>2015/3/20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DB2191-4F8D-42EA-B629-64236307A5C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11B21A-E6CC-43F6-9E45-D79507B3497A}" type="datetimeFigureOut">
              <a:rPr lang="zh-CN" altLang="en-US" smtClean="0"/>
              <a:pPr/>
              <a:t>2015/3/20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B2191-4F8D-42EA-B629-64236307A5C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cvrsg.tongji.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17.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12.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oleObject" Target="../embeddings/oleObject29.bin"/><Relationship Id="rId18" Type="http://schemas.openxmlformats.org/officeDocument/2006/relationships/oleObject" Target="../embeddings/oleObject34.bin"/><Relationship Id="rId3" Type="http://schemas.openxmlformats.org/officeDocument/2006/relationships/oleObject" Target="../embeddings/oleObject21.bin"/><Relationship Id="rId21" Type="http://schemas.openxmlformats.org/officeDocument/2006/relationships/oleObject" Target="../embeddings/oleObject37.bin"/><Relationship Id="rId7" Type="http://schemas.openxmlformats.org/officeDocument/2006/relationships/oleObject" Target="../embeddings/oleObject25.bin"/><Relationship Id="rId12" Type="http://schemas.openxmlformats.org/officeDocument/2006/relationships/oleObject" Target="../embeddings/oleObject28.bin"/><Relationship Id="rId17" Type="http://schemas.openxmlformats.org/officeDocument/2006/relationships/oleObject" Target="../embeddings/oleObject33.bin"/><Relationship Id="rId2" Type="http://schemas.openxmlformats.org/officeDocument/2006/relationships/slideLayout" Target="../slideLayouts/slideLayout2.xml"/><Relationship Id="rId16" Type="http://schemas.openxmlformats.org/officeDocument/2006/relationships/oleObject" Target="../embeddings/oleObject32.bin"/><Relationship Id="rId20" Type="http://schemas.openxmlformats.org/officeDocument/2006/relationships/oleObject" Target="../embeddings/oleObject36.bin"/><Relationship Id="rId1" Type="http://schemas.openxmlformats.org/officeDocument/2006/relationships/vmlDrawing" Target="../drawings/vmlDrawing6.vml"/><Relationship Id="rId6" Type="http://schemas.openxmlformats.org/officeDocument/2006/relationships/oleObject" Target="../embeddings/oleObject24.bin"/><Relationship Id="rId11" Type="http://schemas.openxmlformats.org/officeDocument/2006/relationships/oleObject" Target="../embeddings/oleObject27.bin"/><Relationship Id="rId24" Type="http://schemas.openxmlformats.org/officeDocument/2006/relationships/oleObject" Target="../embeddings/oleObject40.bin"/><Relationship Id="rId5" Type="http://schemas.openxmlformats.org/officeDocument/2006/relationships/oleObject" Target="../embeddings/oleObject23.bin"/><Relationship Id="rId15" Type="http://schemas.openxmlformats.org/officeDocument/2006/relationships/oleObject" Target="../embeddings/oleObject31.bin"/><Relationship Id="rId23" Type="http://schemas.openxmlformats.org/officeDocument/2006/relationships/oleObject" Target="../embeddings/oleObject39.bin"/><Relationship Id="rId10" Type="http://schemas.openxmlformats.org/officeDocument/2006/relationships/oleObject" Target="../embeddings/oleObject26.bin"/><Relationship Id="rId19" Type="http://schemas.openxmlformats.org/officeDocument/2006/relationships/oleObject" Target="../embeddings/oleObject35.bin"/><Relationship Id="rId4" Type="http://schemas.openxmlformats.org/officeDocument/2006/relationships/oleObject" Target="../embeddings/oleObject22.bin"/><Relationship Id="rId9" Type="http://schemas.openxmlformats.org/officeDocument/2006/relationships/image" Target="../media/image47.png"/><Relationship Id="rId14" Type="http://schemas.openxmlformats.org/officeDocument/2006/relationships/oleObject" Target="../embeddings/oleObject30.bin"/><Relationship Id="rId22" Type="http://schemas.openxmlformats.org/officeDocument/2006/relationships/oleObject" Target="../embeddings/oleObject38.bin"/></Relationships>
</file>

<file path=ppt/slides/_rels/slide13.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oleObject" Target="../embeddings/oleObject49.bin"/><Relationship Id="rId18" Type="http://schemas.openxmlformats.org/officeDocument/2006/relationships/oleObject" Target="../embeddings/oleObject54.bin"/><Relationship Id="rId3" Type="http://schemas.openxmlformats.org/officeDocument/2006/relationships/oleObject" Target="../embeddings/oleObject41.bin"/><Relationship Id="rId21" Type="http://schemas.openxmlformats.org/officeDocument/2006/relationships/oleObject" Target="../embeddings/oleObject57.bin"/><Relationship Id="rId7" Type="http://schemas.openxmlformats.org/officeDocument/2006/relationships/oleObject" Target="../embeddings/oleObject45.bin"/><Relationship Id="rId12" Type="http://schemas.openxmlformats.org/officeDocument/2006/relationships/oleObject" Target="../embeddings/oleObject48.bin"/><Relationship Id="rId17" Type="http://schemas.openxmlformats.org/officeDocument/2006/relationships/oleObject" Target="../embeddings/oleObject53.bin"/><Relationship Id="rId25" Type="http://schemas.openxmlformats.org/officeDocument/2006/relationships/oleObject" Target="../embeddings/oleObject61.bin"/><Relationship Id="rId2" Type="http://schemas.openxmlformats.org/officeDocument/2006/relationships/slideLayout" Target="../slideLayouts/slideLayout2.xml"/><Relationship Id="rId16" Type="http://schemas.openxmlformats.org/officeDocument/2006/relationships/oleObject" Target="../embeddings/oleObject52.bin"/><Relationship Id="rId20" Type="http://schemas.openxmlformats.org/officeDocument/2006/relationships/oleObject" Target="../embeddings/oleObject56.bin"/><Relationship Id="rId1" Type="http://schemas.openxmlformats.org/officeDocument/2006/relationships/vmlDrawing" Target="../drawings/vmlDrawing7.vml"/><Relationship Id="rId6" Type="http://schemas.openxmlformats.org/officeDocument/2006/relationships/oleObject" Target="../embeddings/oleObject44.bin"/><Relationship Id="rId11" Type="http://schemas.openxmlformats.org/officeDocument/2006/relationships/oleObject" Target="../embeddings/oleObject47.bin"/><Relationship Id="rId24" Type="http://schemas.openxmlformats.org/officeDocument/2006/relationships/oleObject" Target="../embeddings/oleObject60.bin"/><Relationship Id="rId5" Type="http://schemas.openxmlformats.org/officeDocument/2006/relationships/oleObject" Target="../embeddings/oleObject43.bin"/><Relationship Id="rId15" Type="http://schemas.openxmlformats.org/officeDocument/2006/relationships/oleObject" Target="../embeddings/oleObject51.bin"/><Relationship Id="rId23" Type="http://schemas.openxmlformats.org/officeDocument/2006/relationships/oleObject" Target="../embeddings/oleObject59.bin"/><Relationship Id="rId10" Type="http://schemas.openxmlformats.org/officeDocument/2006/relationships/oleObject" Target="../embeddings/oleObject46.bin"/><Relationship Id="rId19" Type="http://schemas.openxmlformats.org/officeDocument/2006/relationships/oleObject" Target="../embeddings/oleObject55.bin"/><Relationship Id="rId4" Type="http://schemas.openxmlformats.org/officeDocument/2006/relationships/oleObject" Target="../embeddings/oleObject42.bin"/><Relationship Id="rId9" Type="http://schemas.openxmlformats.org/officeDocument/2006/relationships/image" Target="../media/image47.png"/><Relationship Id="rId14" Type="http://schemas.openxmlformats.org/officeDocument/2006/relationships/oleObject" Target="../embeddings/oleObject50.bin"/><Relationship Id="rId22" Type="http://schemas.openxmlformats.org/officeDocument/2006/relationships/oleObject" Target="../embeddings/oleObject58.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oleObject" Target="../embeddings/oleObject62.bin"/><Relationship Id="rId7"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65.bin"/><Relationship Id="rId5" Type="http://schemas.openxmlformats.org/officeDocument/2006/relationships/oleObject" Target="../embeddings/oleObject64.bin"/><Relationship Id="rId4" Type="http://schemas.openxmlformats.org/officeDocument/2006/relationships/oleObject" Target="../embeddings/oleObject63.bin"/><Relationship Id="rId9" Type="http://schemas.openxmlformats.org/officeDocument/2006/relationships/oleObject" Target="../embeddings/oleObject68.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9.bin"/><Relationship Id="rId7"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72.bin"/><Relationship Id="rId5" Type="http://schemas.openxmlformats.org/officeDocument/2006/relationships/oleObject" Target="../embeddings/oleObject71.bin"/><Relationship Id="rId4" Type="http://schemas.openxmlformats.org/officeDocument/2006/relationships/oleObject" Target="../embeddings/oleObject70.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77.bin"/><Relationship Id="rId5" Type="http://schemas.openxmlformats.org/officeDocument/2006/relationships/oleObject" Target="../embeddings/oleObject76.bin"/><Relationship Id="rId4" Type="http://schemas.openxmlformats.org/officeDocument/2006/relationships/oleObject" Target="../embeddings/oleObject75.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81.bin"/><Relationship Id="rId13" Type="http://schemas.openxmlformats.org/officeDocument/2006/relationships/oleObject" Target="../embeddings/oleObject86.bin"/><Relationship Id="rId18" Type="http://schemas.openxmlformats.org/officeDocument/2006/relationships/oleObject" Target="../embeddings/oleObject91.bin"/><Relationship Id="rId3" Type="http://schemas.openxmlformats.org/officeDocument/2006/relationships/oleObject" Target="../embeddings/oleObject78.bin"/><Relationship Id="rId21" Type="http://schemas.openxmlformats.org/officeDocument/2006/relationships/oleObject" Target="../embeddings/oleObject94.bin"/><Relationship Id="rId7" Type="http://schemas.openxmlformats.org/officeDocument/2006/relationships/image" Target="../media/image47.png"/><Relationship Id="rId12" Type="http://schemas.openxmlformats.org/officeDocument/2006/relationships/oleObject" Target="../embeddings/oleObject85.bin"/><Relationship Id="rId17" Type="http://schemas.openxmlformats.org/officeDocument/2006/relationships/oleObject" Target="../embeddings/oleObject90.bin"/><Relationship Id="rId2" Type="http://schemas.openxmlformats.org/officeDocument/2006/relationships/slideLayout" Target="../slideLayouts/slideLayout2.xml"/><Relationship Id="rId16" Type="http://schemas.openxmlformats.org/officeDocument/2006/relationships/oleObject" Target="../embeddings/oleObject89.bin"/><Relationship Id="rId20" Type="http://schemas.openxmlformats.org/officeDocument/2006/relationships/oleObject" Target="../embeddings/oleObject93.bin"/><Relationship Id="rId1" Type="http://schemas.openxmlformats.org/officeDocument/2006/relationships/vmlDrawing" Target="../drawings/vmlDrawing11.vml"/><Relationship Id="rId6" Type="http://schemas.openxmlformats.org/officeDocument/2006/relationships/image" Target="../media/image46.png"/><Relationship Id="rId11" Type="http://schemas.openxmlformats.org/officeDocument/2006/relationships/oleObject" Target="../embeddings/oleObject84.bin"/><Relationship Id="rId5" Type="http://schemas.openxmlformats.org/officeDocument/2006/relationships/oleObject" Target="../embeddings/oleObject80.bin"/><Relationship Id="rId15" Type="http://schemas.openxmlformats.org/officeDocument/2006/relationships/oleObject" Target="../embeddings/oleObject88.bin"/><Relationship Id="rId10" Type="http://schemas.openxmlformats.org/officeDocument/2006/relationships/oleObject" Target="../embeddings/oleObject83.bin"/><Relationship Id="rId19" Type="http://schemas.openxmlformats.org/officeDocument/2006/relationships/oleObject" Target="../embeddings/oleObject92.bin"/><Relationship Id="rId4" Type="http://schemas.openxmlformats.org/officeDocument/2006/relationships/oleObject" Target="../embeddings/oleObject79.bin"/><Relationship Id="rId9" Type="http://schemas.openxmlformats.org/officeDocument/2006/relationships/oleObject" Target="../embeddings/oleObject82.bin"/><Relationship Id="rId14" Type="http://schemas.openxmlformats.org/officeDocument/2006/relationships/oleObject" Target="../embeddings/oleObject87.bin"/><Relationship Id="rId22" Type="http://schemas.openxmlformats.org/officeDocument/2006/relationships/oleObject" Target="../embeddings/oleObject95.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99.bin"/><Relationship Id="rId5" Type="http://schemas.openxmlformats.org/officeDocument/2006/relationships/oleObject" Target="../embeddings/oleObject98.bin"/><Relationship Id="rId4" Type="http://schemas.openxmlformats.org/officeDocument/2006/relationships/oleObject" Target="../embeddings/oleObject97.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05.bin"/><Relationship Id="rId3" Type="http://schemas.openxmlformats.org/officeDocument/2006/relationships/oleObject" Target="../embeddings/oleObject100.bin"/><Relationship Id="rId7" Type="http://schemas.openxmlformats.org/officeDocument/2006/relationships/oleObject" Target="../embeddings/oleObject10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103.bin"/><Relationship Id="rId5" Type="http://schemas.openxmlformats.org/officeDocument/2006/relationships/oleObject" Target="../embeddings/oleObject102.bin"/><Relationship Id="rId4" Type="http://schemas.openxmlformats.org/officeDocument/2006/relationships/oleObject" Target="../embeddings/oleObject101.bin"/><Relationship Id="rId9" Type="http://schemas.openxmlformats.org/officeDocument/2006/relationships/oleObject" Target="../embeddings/oleObject10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12.bin"/><Relationship Id="rId3" Type="http://schemas.openxmlformats.org/officeDocument/2006/relationships/oleObject" Target="../embeddings/oleObject107.bin"/><Relationship Id="rId7" Type="http://schemas.openxmlformats.org/officeDocument/2006/relationships/oleObject" Target="../embeddings/oleObject111.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110.bin"/><Relationship Id="rId5" Type="http://schemas.openxmlformats.org/officeDocument/2006/relationships/oleObject" Target="../embeddings/oleObject109.bin"/><Relationship Id="rId4" Type="http://schemas.openxmlformats.org/officeDocument/2006/relationships/oleObject" Target="../embeddings/oleObject108.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18.bin"/><Relationship Id="rId3" Type="http://schemas.openxmlformats.org/officeDocument/2006/relationships/oleObject" Target="../embeddings/oleObject113.bin"/><Relationship Id="rId7" Type="http://schemas.openxmlformats.org/officeDocument/2006/relationships/oleObject" Target="../embeddings/oleObject117.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116.bin"/><Relationship Id="rId5" Type="http://schemas.openxmlformats.org/officeDocument/2006/relationships/oleObject" Target="../embeddings/oleObject115.bin"/><Relationship Id="rId4" Type="http://schemas.openxmlformats.org/officeDocument/2006/relationships/oleObject" Target="../embeddings/oleObject114.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24.bin"/><Relationship Id="rId3" Type="http://schemas.openxmlformats.org/officeDocument/2006/relationships/oleObject" Target="../embeddings/oleObject119.bin"/><Relationship Id="rId7" Type="http://schemas.openxmlformats.org/officeDocument/2006/relationships/oleObject" Target="../embeddings/oleObject123.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122.bin"/><Relationship Id="rId5" Type="http://schemas.openxmlformats.org/officeDocument/2006/relationships/oleObject" Target="../embeddings/oleObject121.bin"/><Relationship Id="rId4" Type="http://schemas.openxmlformats.org/officeDocument/2006/relationships/oleObject" Target="../embeddings/oleObject120.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25.bin"/><Relationship Id="rId7" Type="http://schemas.openxmlformats.org/officeDocument/2006/relationships/oleObject" Target="../embeddings/oleObject129.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128.bin"/><Relationship Id="rId5" Type="http://schemas.openxmlformats.org/officeDocument/2006/relationships/oleObject" Target="../embeddings/oleObject127.bin"/><Relationship Id="rId4" Type="http://schemas.openxmlformats.org/officeDocument/2006/relationships/oleObject" Target="../embeddings/oleObject126.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33.bin"/><Relationship Id="rId13" Type="http://schemas.openxmlformats.org/officeDocument/2006/relationships/oleObject" Target="../embeddings/oleObject138.bin"/><Relationship Id="rId18" Type="http://schemas.openxmlformats.org/officeDocument/2006/relationships/oleObject" Target="../embeddings/oleObject143.bin"/><Relationship Id="rId26" Type="http://schemas.openxmlformats.org/officeDocument/2006/relationships/oleObject" Target="../embeddings/oleObject151.bin"/><Relationship Id="rId3" Type="http://schemas.openxmlformats.org/officeDocument/2006/relationships/oleObject" Target="../embeddings/oleObject130.bin"/><Relationship Id="rId21" Type="http://schemas.openxmlformats.org/officeDocument/2006/relationships/oleObject" Target="../embeddings/oleObject146.bin"/><Relationship Id="rId7" Type="http://schemas.openxmlformats.org/officeDocument/2006/relationships/oleObject" Target="../embeddings/oleObject132.bin"/><Relationship Id="rId12" Type="http://schemas.openxmlformats.org/officeDocument/2006/relationships/oleObject" Target="../embeddings/oleObject137.bin"/><Relationship Id="rId17" Type="http://schemas.openxmlformats.org/officeDocument/2006/relationships/oleObject" Target="../embeddings/oleObject142.bin"/><Relationship Id="rId25" Type="http://schemas.openxmlformats.org/officeDocument/2006/relationships/oleObject" Target="../embeddings/oleObject150.bin"/><Relationship Id="rId2" Type="http://schemas.openxmlformats.org/officeDocument/2006/relationships/slideLayout" Target="../slideLayouts/slideLayout2.xml"/><Relationship Id="rId16" Type="http://schemas.openxmlformats.org/officeDocument/2006/relationships/oleObject" Target="../embeddings/oleObject141.bin"/><Relationship Id="rId20" Type="http://schemas.openxmlformats.org/officeDocument/2006/relationships/oleObject" Target="../embeddings/oleObject145.bin"/><Relationship Id="rId1" Type="http://schemas.openxmlformats.org/officeDocument/2006/relationships/vmlDrawing" Target="../drawings/vmlDrawing18.vml"/><Relationship Id="rId6" Type="http://schemas.openxmlformats.org/officeDocument/2006/relationships/image" Target="../media/image47.png"/><Relationship Id="rId11" Type="http://schemas.openxmlformats.org/officeDocument/2006/relationships/oleObject" Target="../embeddings/oleObject136.bin"/><Relationship Id="rId24" Type="http://schemas.openxmlformats.org/officeDocument/2006/relationships/oleObject" Target="../embeddings/oleObject149.bin"/><Relationship Id="rId5" Type="http://schemas.openxmlformats.org/officeDocument/2006/relationships/image" Target="../media/image46.png"/><Relationship Id="rId15" Type="http://schemas.openxmlformats.org/officeDocument/2006/relationships/oleObject" Target="../embeddings/oleObject140.bin"/><Relationship Id="rId23" Type="http://schemas.openxmlformats.org/officeDocument/2006/relationships/oleObject" Target="../embeddings/oleObject148.bin"/><Relationship Id="rId10" Type="http://schemas.openxmlformats.org/officeDocument/2006/relationships/oleObject" Target="../embeddings/oleObject135.bin"/><Relationship Id="rId19" Type="http://schemas.openxmlformats.org/officeDocument/2006/relationships/oleObject" Target="../embeddings/oleObject144.bin"/><Relationship Id="rId4" Type="http://schemas.openxmlformats.org/officeDocument/2006/relationships/oleObject" Target="../embeddings/oleObject131.bin"/><Relationship Id="rId9" Type="http://schemas.openxmlformats.org/officeDocument/2006/relationships/oleObject" Target="../embeddings/oleObject134.bin"/><Relationship Id="rId14" Type="http://schemas.openxmlformats.org/officeDocument/2006/relationships/oleObject" Target="../embeddings/oleObject139.bin"/><Relationship Id="rId22" Type="http://schemas.openxmlformats.org/officeDocument/2006/relationships/oleObject" Target="../embeddings/oleObject147.bin"/><Relationship Id="rId27" Type="http://schemas.openxmlformats.org/officeDocument/2006/relationships/oleObject" Target="../embeddings/oleObject152.bin"/></Relationships>
</file>

<file path=ppt/slides/_rels/slide25.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94.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54.bin"/><Relationship Id="rId7" Type="http://schemas.openxmlformats.org/officeDocument/2006/relationships/oleObject" Target="../embeddings/oleObject158.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157.bin"/><Relationship Id="rId5" Type="http://schemas.openxmlformats.org/officeDocument/2006/relationships/oleObject" Target="../embeddings/oleObject156.bin"/><Relationship Id="rId4" Type="http://schemas.openxmlformats.org/officeDocument/2006/relationships/oleObject" Target="../embeddings/oleObject155.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59.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102.png"/><Relationship Id="rId5" Type="http://schemas.openxmlformats.org/officeDocument/2006/relationships/oleObject" Target="../embeddings/oleObject161.bin"/><Relationship Id="rId4" Type="http://schemas.openxmlformats.org/officeDocument/2006/relationships/oleObject" Target="../embeddings/oleObject160.bin"/></Relationships>
</file>

<file path=ppt/slides/_rels/slide29.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cs.ucla.edu/~rosen/161/notes/hopfield.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67.bin"/><Relationship Id="rId3" Type="http://schemas.openxmlformats.org/officeDocument/2006/relationships/oleObject" Target="../embeddings/oleObject162.bin"/><Relationship Id="rId7" Type="http://schemas.openxmlformats.org/officeDocument/2006/relationships/oleObject" Target="../embeddings/oleObject166.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165.bin"/><Relationship Id="rId5" Type="http://schemas.openxmlformats.org/officeDocument/2006/relationships/oleObject" Target="../embeddings/oleObject164.bin"/><Relationship Id="rId4" Type="http://schemas.openxmlformats.org/officeDocument/2006/relationships/oleObject" Target="../embeddings/oleObject163.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68.bin"/><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69.bin"/><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70.bin"/><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oleObject" Target="../embeddings/oleObject172.bin"/><Relationship Id="rId4" Type="http://schemas.openxmlformats.org/officeDocument/2006/relationships/oleObject" Target="../embeddings/oleObject171.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77.bin"/><Relationship Id="rId3" Type="http://schemas.openxmlformats.org/officeDocument/2006/relationships/oleObject" Target="../embeddings/oleObject173.bin"/><Relationship Id="rId7" Type="http://schemas.openxmlformats.org/officeDocument/2006/relationships/image" Target="../media/image124.png"/><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176.bin"/><Relationship Id="rId5" Type="http://schemas.openxmlformats.org/officeDocument/2006/relationships/oleObject" Target="../embeddings/oleObject175.bin"/><Relationship Id="rId4" Type="http://schemas.openxmlformats.org/officeDocument/2006/relationships/oleObject" Target="../embeddings/oleObject174.bin"/></Relationships>
</file>

<file path=ppt/slides/_rels/slide45.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oleObject" Target="../embeddings/oleObject178.bin"/></Relationships>
</file>

<file path=ppt/slides/_rels/slide46.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oleObject" Target="../embeddings/oleObject179.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85.bin"/><Relationship Id="rId3" Type="http://schemas.openxmlformats.org/officeDocument/2006/relationships/oleObject" Target="../embeddings/oleObject180.bin"/><Relationship Id="rId7" Type="http://schemas.openxmlformats.org/officeDocument/2006/relationships/oleObject" Target="../embeddings/oleObject184.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83.bin"/><Relationship Id="rId5" Type="http://schemas.openxmlformats.org/officeDocument/2006/relationships/oleObject" Target="../embeddings/oleObject182.bin"/><Relationship Id="rId4" Type="http://schemas.openxmlformats.org/officeDocument/2006/relationships/oleObject" Target="../embeddings/oleObject181.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86.bin"/><Relationship Id="rId7" Type="http://schemas.openxmlformats.org/officeDocument/2006/relationships/oleObject" Target="../embeddings/oleObject190.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189.bin"/><Relationship Id="rId5" Type="http://schemas.openxmlformats.org/officeDocument/2006/relationships/oleObject" Target="../embeddings/oleObject188.bin"/><Relationship Id="rId4" Type="http://schemas.openxmlformats.org/officeDocument/2006/relationships/oleObject" Target="../embeddings/oleObject187.bin"/></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7"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5.wdp"/><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91.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oleObject" Target="../embeddings/oleObject192.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93.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oleObject" Target="../embeddings/oleObject194.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95.bin"/><Relationship Id="rId2" Type="http://schemas.openxmlformats.org/officeDocument/2006/relationships/slideLayout" Target="../slideLayouts/slideLayout2.xml"/><Relationship Id="rId1" Type="http://schemas.openxmlformats.org/officeDocument/2006/relationships/vmlDrawing" Target="../drawings/vmlDrawing33.v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96.bin"/><Relationship Id="rId2" Type="http://schemas.openxmlformats.org/officeDocument/2006/relationships/slideLayout" Target="../slideLayouts/slideLayout2.xml"/><Relationship Id="rId1" Type="http://schemas.openxmlformats.org/officeDocument/2006/relationships/vmlDrawing" Target="../drawings/vmlDrawing34.v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97.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oleObject" Target="../embeddings/oleObject198.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 Id="rId9"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 Id="rId9" Type="http://schemas.openxmlformats.org/officeDocument/2006/relationships/oleObject" Target="../embeddings/oleObject1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000109"/>
            <a:ext cx="7772400" cy="2600342"/>
          </a:xfrm>
        </p:spPr>
        <p:txBody>
          <a:bodyPr>
            <a:normAutofit/>
          </a:bodyPr>
          <a:lstStyle/>
          <a:p>
            <a:r>
              <a:rPr lang="zh-CN" altLang="en-US"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数字图像处理 </a:t>
            </a:r>
            <a:r>
              <a:rPr lang="en-US" altLang="zh-CN"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2</a:t>
            </a:r>
            <a:br>
              <a:rPr lang="en-US" altLang="zh-CN"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br>
            <a:r>
              <a:rPr lang="en-US" altLang="zh-CN" sz="1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
            </a:r>
            <a:br>
              <a:rPr lang="en-US" altLang="zh-CN" sz="1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br>
            <a:r>
              <a:rPr lang="zh-CN" altLang="en-US" sz="28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机器学习初步</a:t>
            </a:r>
            <a:r>
              <a:rPr lang="en-US" altLang="zh-CN" sz="28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2</a:t>
            </a:r>
            <a:endParaRPr lang="zh-CN" altLang="en-US"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p:txBody>
      </p:sp>
      <p:sp>
        <p:nvSpPr>
          <p:cNvPr id="3" name="副标题 2"/>
          <p:cNvSpPr>
            <a:spLocks noGrp="1"/>
          </p:cNvSpPr>
          <p:nvPr>
            <p:ph type="subTitle" idx="1"/>
          </p:nvPr>
        </p:nvSpPr>
        <p:spPr>
          <a:xfrm>
            <a:off x="714348" y="3643314"/>
            <a:ext cx="7858180" cy="2786082"/>
          </a:xfrm>
        </p:spPr>
        <p:txBody>
          <a:bodyPr>
            <a:noAutofit/>
          </a:bodyPr>
          <a:lstStyle/>
          <a:p>
            <a:pPr algn="r">
              <a:lnSpc>
                <a:spcPct val="150000"/>
              </a:lnSpc>
            </a:pPr>
            <a:r>
              <a:rPr lang="zh-CN" altLang="en-US" sz="18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张绍明</a:t>
            </a:r>
            <a:endParaRPr lang="en-US" altLang="zh-CN" sz="18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a:p>
            <a:pPr algn="r">
              <a:lnSpc>
                <a:spcPct val="150000"/>
              </a:lnSpc>
            </a:pPr>
            <a:r>
              <a:rPr lang="en-US" altLang="zh-CN" sz="18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zhangshaoming@tongji.edu.cn</a:t>
            </a:r>
            <a:endParaRPr lang="zh-CN" altLang="en-US" sz="18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a:p>
            <a:pPr algn="r">
              <a:lnSpc>
                <a:spcPct val="150000"/>
              </a:lnSpc>
            </a:pPr>
            <a:r>
              <a:rPr lang="zh-CN" altLang="en-US" sz="18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同济大学 计算机视觉与遥感研究组</a:t>
            </a:r>
            <a:endParaRPr lang="en-US" altLang="zh-CN" sz="18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a:p>
            <a:pPr algn="r">
              <a:lnSpc>
                <a:spcPct val="150000"/>
              </a:lnSpc>
            </a:pPr>
            <a:r>
              <a:rPr lang="en-US" altLang="zh-CN" sz="18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Computer Vision and Remote Sensing Group, Tongji University</a:t>
            </a:r>
          </a:p>
          <a:p>
            <a:pPr algn="r">
              <a:lnSpc>
                <a:spcPct val="150000"/>
              </a:lnSpc>
            </a:pPr>
            <a:r>
              <a:rPr lang="en-US" altLang="zh-CN" sz="18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hlinkClick r:id="rId2"/>
              </a:rPr>
              <a:t>cvrsg.tongji.edu.cn</a:t>
            </a:r>
            <a:endParaRPr lang="en-US" altLang="zh-CN" sz="18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p:txBody>
      </p:sp>
    </p:spTree>
  </p:cSld>
  <p:clrMapOvr>
    <a:masterClrMapping/>
  </p:clrMapOvr>
  <p:transition advTm="15"/>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1143000"/>
          </a:xfrm>
        </p:spPr>
        <p:txBody>
          <a:bodyPr>
            <a:normAutofit/>
          </a:bodyPr>
          <a:lstStyle/>
          <a:p>
            <a:r>
              <a:rPr lang="en-US" altLang="zh-CN"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BP</a:t>
            </a:r>
            <a:r>
              <a:rPr lang="zh-CN" altLang="en-US"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网络</a:t>
            </a:r>
          </a:p>
        </p:txBody>
      </p:sp>
      <p:sp>
        <p:nvSpPr>
          <p:cNvPr id="42" name="内容占位符 2"/>
          <p:cNvSpPr txBox="1">
            <a:spLocks/>
          </p:cNvSpPr>
          <p:nvPr/>
        </p:nvSpPr>
        <p:spPr>
          <a:xfrm>
            <a:off x="500034" y="1142984"/>
            <a:ext cx="8143932" cy="571504"/>
          </a:xfrm>
          <a:prstGeom prst="rect">
            <a:avLst/>
          </a:prstGeom>
        </p:spPr>
        <p:txBody>
          <a:bodyPr vert="horz" lIns="91440" tIns="45720" rIns="91440" bIns="45720" rtlCol="0">
            <a:noAutofit/>
          </a:bodyPr>
          <a:lstStyle/>
          <a:p>
            <a:pPr lvl="1" indent="-457200">
              <a:lnSpc>
                <a:spcPct val="150000"/>
              </a:lnSpc>
              <a:spcBef>
                <a:spcPct val="20000"/>
              </a:spcBef>
              <a:defRPr/>
            </a:pP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Logistic Regression </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损失函数</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m</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为样本个数，</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k</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为样本标号</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考虑多类问题，</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BP</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网络损失函数</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0" lvl="1">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此时</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w</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是由最后的隐含层与输出层的权构成，</a:t>
            </a:r>
            <a:r>
              <a:rPr lang="en-US" altLang="zh-CN" sz="28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x</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i</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是输出层的输入值。</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graphicFrame>
        <p:nvGraphicFramePr>
          <p:cNvPr id="115715" name="Object 3"/>
          <p:cNvGraphicFramePr>
            <a:graphicFrameLocks noChangeAspect="1"/>
          </p:cNvGraphicFramePr>
          <p:nvPr/>
        </p:nvGraphicFramePr>
        <p:xfrm>
          <a:off x="611188" y="1785938"/>
          <a:ext cx="7893050" cy="957262"/>
        </p:xfrm>
        <a:graphic>
          <a:graphicData uri="http://schemas.openxmlformats.org/presentationml/2006/ole">
            <p:oleObj spid="_x0000_s115715" name="Equation" r:id="rId3" imgW="3568680" imgH="431640" progId="Equation.DSMT4">
              <p:embed/>
            </p:oleObj>
          </a:graphicData>
        </a:graphic>
      </p:graphicFrame>
      <p:graphicFrame>
        <p:nvGraphicFramePr>
          <p:cNvPr id="115717" name="Object 5"/>
          <p:cNvGraphicFramePr>
            <a:graphicFrameLocks noChangeAspect="1"/>
          </p:cNvGraphicFramePr>
          <p:nvPr/>
        </p:nvGraphicFramePr>
        <p:xfrm>
          <a:off x="339725" y="3900488"/>
          <a:ext cx="8426450" cy="957262"/>
        </p:xfrm>
        <a:graphic>
          <a:graphicData uri="http://schemas.openxmlformats.org/presentationml/2006/ole">
            <p:oleObj spid="_x0000_s115717" name="Equation" r:id="rId4" imgW="3809880" imgH="431640" progId="Equation.DSMT4">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1143000"/>
          </a:xfrm>
        </p:spPr>
        <p:txBody>
          <a:bodyPr>
            <a:normAutofit/>
          </a:bodyPr>
          <a:lstStyle/>
          <a:p>
            <a:r>
              <a:rPr lang="en-US" altLang="zh-CN"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Back propagation</a:t>
            </a:r>
            <a:endParaRPr lang="zh-CN" altLang="en-US"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p:txBody>
      </p:sp>
      <p:sp>
        <p:nvSpPr>
          <p:cNvPr id="42" name="内容占位符 2"/>
          <p:cNvSpPr txBox="1">
            <a:spLocks/>
          </p:cNvSpPr>
          <p:nvPr/>
        </p:nvSpPr>
        <p:spPr>
          <a:xfrm>
            <a:off x="500034" y="1142984"/>
            <a:ext cx="8143932" cy="571504"/>
          </a:xfrm>
          <a:prstGeom prst="rect">
            <a:avLst/>
          </a:prstGeom>
        </p:spPr>
        <p:txBody>
          <a:bodyPr vert="horz" lIns="91440" tIns="45720" rIns="91440" bIns="45720" rtlCol="0">
            <a:noAutofit/>
          </a:bodyPr>
          <a:lstStyle/>
          <a:p>
            <a:pPr lvl="1" indent="-45720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梯度下降法优化权矩阵</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求梯度必须求偏微分</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统一求取问题复杂，如果可以分层处理，则问题可大大简化。</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分析是否可分层处理，考虑三层，输入：隐含：输出</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graphicFrame>
        <p:nvGraphicFramePr>
          <p:cNvPr id="118790" name="Object 6"/>
          <p:cNvGraphicFramePr>
            <a:graphicFrameLocks noChangeAspect="1"/>
          </p:cNvGraphicFramePr>
          <p:nvPr/>
        </p:nvGraphicFramePr>
        <p:xfrm>
          <a:off x="1071538" y="3465519"/>
          <a:ext cx="3733800" cy="582613"/>
        </p:xfrm>
        <a:graphic>
          <a:graphicData uri="http://schemas.openxmlformats.org/presentationml/2006/ole">
            <p:oleObj spid="_x0000_s118790" name="Equation" r:id="rId3" imgW="1790640" imgH="279360" progId="Equation.DSMT4">
              <p:embed/>
            </p:oleObj>
          </a:graphicData>
        </a:graphic>
      </p:graphicFrame>
      <p:graphicFrame>
        <p:nvGraphicFramePr>
          <p:cNvPr id="118791" name="Object 7"/>
          <p:cNvGraphicFramePr>
            <a:graphicFrameLocks noChangeAspect="1"/>
          </p:cNvGraphicFramePr>
          <p:nvPr/>
        </p:nvGraphicFramePr>
        <p:xfrm>
          <a:off x="5072066" y="3322643"/>
          <a:ext cx="900112" cy="820737"/>
        </p:xfrm>
        <a:graphic>
          <a:graphicData uri="http://schemas.openxmlformats.org/presentationml/2006/ole">
            <p:oleObj spid="_x0000_s118791" name="Equation" r:id="rId4" imgW="431640" imgH="393480" progId="Equation.DSMT4">
              <p:embed/>
            </p:oleObj>
          </a:graphicData>
        </a:graphic>
      </p:graphicFrame>
      <p:graphicFrame>
        <p:nvGraphicFramePr>
          <p:cNvPr id="118792" name="Object 8"/>
          <p:cNvGraphicFramePr>
            <a:graphicFrameLocks noChangeAspect="1"/>
          </p:cNvGraphicFramePr>
          <p:nvPr/>
        </p:nvGraphicFramePr>
        <p:xfrm>
          <a:off x="214282" y="1714488"/>
          <a:ext cx="8426450" cy="957262"/>
        </p:xfrm>
        <a:graphic>
          <a:graphicData uri="http://schemas.openxmlformats.org/presentationml/2006/ole">
            <p:oleObj spid="_x0000_s118792" name="Equation" r:id="rId5" imgW="3809880" imgH="431640" progId="Equation.DSMT4">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箭头连接符 22"/>
          <p:cNvCxnSpPr/>
          <p:nvPr/>
        </p:nvCxnSpPr>
        <p:spPr>
          <a:xfrm>
            <a:off x="8506710" y="3146058"/>
            <a:ext cx="423008" cy="562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2" name="直接箭头连接符 51"/>
          <p:cNvCxnSpPr/>
          <p:nvPr/>
        </p:nvCxnSpPr>
        <p:spPr>
          <a:xfrm>
            <a:off x="8506710" y="4765056"/>
            <a:ext cx="423008" cy="562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2" name="标题 1"/>
          <p:cNvSpPr>
            <a:spLocks noGrp="1"/>
          </p:cNvSpPr>
          <p:nvPr>
            <p:ph type="title"/>
          </p:nvPr>
        </p:nvSpPr>
        <p:spPr>
          <a:xfrm>
            <a:off x="457200" y="71414"/>
            <a:ext cx="8229600" cy="1143000"/>
          </a:xfrm>
        </p:spPr>
        <p:txBody>
          <a:bodyPr>
            <a:normAutofit/>
          </a:bodyPr>
          <a:lstStyle/>
          <a:p>
            <a:r>
              <a:rPr lang="en-US" altLang="zh-CN"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Back propagation</a:t>
            </a:r>
            <a:endParaRPr lang="zh-CN" altLang="en-US"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p:txBody>
      </p:sp>
      <p:sp>
        <p:nvSpPr>
          <p:cNvPr id="42" name="内容占位符 2"/>
          <p:cNvSpPr txBox="1">
            <a:spLocks/>
          </p:cNvSpPr>
          <p:nvPr/>
        </p:nvSpPr>
        <p:spPr>
          <a:xfrm>
            <a:off x="214282" y="1071546"/>
            <a:ext cx="3714776" cy="571504"/>
          </a:xfrm>
          <a:prstGeom prst="rect">
            <a:avLst/>
          </a:prstGeom>
        </p:spPr>
        <p:txBody>
          <a:bodyPr vert="horz" lIns="91440" tIns="45720" rIns="91440" bIns="45720" rtlCol="0">
            <a:noAutofit/>
          </a:bodyPr>
          <a:lstStyle/>
          <a:p>
            <a:pPr marL="6350" lvl="1" indent="-635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       先考虑“隐含层”与“输出层”的关系，首先定义每个神经元的激活函数和输入：</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将求导分解</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graphicFrame>
        <p:nvGraphicFramePr>
          <p:cNvPr id="118791" name="Object 7"/>
          <p:cNvGraphicFramePr>
            <a:graphicFrameLocks noChangeAspect="1"/>
          </p:cNvGraphicFramePr>
          <p:nvPr/>
        </p:nvGraphicFramePr>
        <p:xfrm>
          <a:off x="500034" y="4714884"/>
          <a:ext cx="2781300" cy="927100"/>
        </p:xfrm>
        <a:graphic>
          <a:graphicData uri="http://schemas.openxmlformats.org/presentationml/2006/ole">
            <p:oleObj spid="_x0000_s120836" name="Equation" r:id="rId3" imgW="1333440" imgH="444240" progId="Equation.DSMT4">
              <p:embed/>
            </p:oleObj>
          </a:graphicData>
        </a:graphic>
      </p:graphicFrame>
      <p:sp>
        <p:nvSpPr>
          <p:cNvPr id="7" name="椭圆 6"/>
          <p:cNvSpPr/>
          <p:nvPr/>
        </p:nvSpPr>
        <p:spPr>
          <a:xfrm>
            <a:off x="4519611" y="3894302"/>
            <a:ext cx="828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sz="2000" b="1" dirty="0" smtClean="0"/>
          </a:p>
        </p:txBody>
      </p:sp>
      <p:sp>
        <p:nvSpPr>
          <p:cNvPr id="8" name="椭圆 7"/>
          <p:cNvSpPr/>
          <p:nvPr/>
        </p:nvSpPr>
        <p:spPr>
          <a:xfrm>
            <a:off x="4519611" y="2468352"/>
            <a:ext cx="828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sz="2000" b="1" dirty="0"/>
          </a:p>
        </p:txBody>
      </p:sp>
      <p:sp>
        <p:nvSpPr>
          <p:cNvPr id="13" name="椭圆 12"/>
          <p:cNvSpPr/>
          <p:nvPr/>
        </p:nvSpPr>
        <p:spPr>
          <a:xfrm>
            <a:off x="6305561" y="5137892"/>
            <a:ext cx="828000" cy="72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2000" b="1" dirty="0" smtClean="0"/>
              <a:t>a32</a:t>
            </a:r>
            <a:endParaRPr lang="zh-CN" altLang="en-US" sz="2000" b="1" dirty="0" smtClean="0"/>
          </a:p>
        </p:txBody>
      </p:sp>
      <p:sp>
        <p:nvSpPr>
          <p:cNvPr id="14" name="椭圆 13"/>
          <p:cNvSpPr/>
          <p:nvPr/>
        </p:nvSpPr>
        <p:spPr>
          <a:xfrm>
            <a:off x="6305561" y="3711942"/>
            <a:ext cx="828000" cy="72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2000" b="1" dirty="0" smtClean="0"/>
              <a:t>a31</a:t>
            </a:r>
            <a:endParaRPr lang="zh-CN" altLang="en-US" sz="2000" b="1" dirty="0"/>
          </a:p>
        </p:txBody>
      </p:sp>
      <p:cxnSp>
        <p:nvCxnSpPr>
          <p:cNvPr id="16" name="直接箭头连接符 15"/>
          <p:cNvCxnSpPr>
            <a:stCxn id="8" idx="6"/>
          </p:cNvCxnSpPr>
          <p:nvPr/>
        </p:nvCxnSpPr>
        <p:spPr>
          <a:xfrm>
            <a:off x="5347611" y="2828352"/>
            <a:ext cx="3600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7" name="直接箭头连接符 16"/>
          <p:cNvCxnSpPr>
            <a:stCxn id="7" idx="6"/>
          </p:cNvCxnSpPr>
          <p:nvPr/>
        </p:nvCxnSpPr>
        <p:spPr>
          <a:xfrm flipV="1">
            <a:off x="5347611" y="4214818"/>
            <a:ext cx="3600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8" name="椭圆 17"/>
          <p:cNvSpPr/>
          <p:nvPr/>
        </p:nvSpPr>
        <p:spPr>
          <a:xfrm>
            <a:off x="6305561" y="2351810"/>
            <a:ext cx="828000" cy="72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2000" b="1" dirty="0" smtClean="0"/>
              <a:t>a30</a:t>
            </a:r>
            <a:endParaRPr lang="zh-CN" altLang="en-US" sz="2000" b="1" dirty="0"/>
          </a:p>
        </p:txBody>
      </p:sp>
      <p:sp>
        <p:nvSpPr>
          <p:cNvPr id="19" name="椭圆 18"/>
          <p:cNvSpPr/>
          <p:nvPr/>
        </p:nvSpPr>
        <p:spPr>
          <a:xfrm>
            <a:off x="7910106" y="2786058"/>
            <a:ext cx="720000" cy="720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dirty="0" smtClean="0"/>
              <a:t>h1</a:t>
            </a:r>
          </a:p>
        </p:txBody>
      </p:sp>
      <p:cxnSp>
        <p:nvCxnSpPr>
          <p:cNvPr id="21" name="直接箭头连接符 20"/>
          <p:cNvCxnSpPr>
            <a:stCxn id="14" idx="6"/>
          </p:cNvCxnSpPr>
          <p:nvPr/>
        </p:nvCxnSpPr>
        <p:spPr>
          <a:xfrm>
            <a:off x="7133561" y="4071942"/>
            <a:ext cx="216000" cy="158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2" name="直接箭头连接符 21"/>
          <p:cNvCxnSpPr>
            <a:stCxn id="13" idx="6"/>
          </p:cNvCxnSpPr>
          <p:nvPr/>
        </p:nvCxnSpPr>
        <p:spPr>
          <a:xfrm>
            <a:off x="7133561" y="5497892"/>
            <a:ext cx="2160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4" name="椭圆 23"/>
          <p:cNvSpPr/>
          <p:nvPr/>
        </p:nvSpPr>
        <p:spPr>
          <a:xfrm>
            <a:off x="4519611" y="5185806"/>
            <a:ext cx="828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sz="2000" b="1" dirty="0" smtClean="0"/>
          </a:p>
        </p:txBody>
      </p:sp>
      <p:cxnSp>
        <p:nvCxnSpPr>
          <p:cNvPr id="25" name="直接箭头连接符 24"/>
          <p:cNvCxnSpPr/>
          <p:nvPr/>
        </p:nvCxnSpPr>
        <p:spPr>
          <a:xfrm flipV="1">
            <a:off x="5347611" y="5572140"/>
            <a:ext cx="3600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aphicFrame>
        <p:nvGraphicFramePr>
          <p:cNvPr id="27" name="Object 11"/>
          <p:cNvGraphicFramePr>
            <a:graphicFrameLocks noChangeAspect="1"/>
          </p:cNvGraphicFramePr>
          <p:nvPr/>
        </p:nvGraphicFramePr>
        <p:xfrm>
          <a:off x="5820009" y="1997069"/>
          <a:ext cx="425450" cy="503237"/>
        </p:xfrm>
        <a:graphic>
          <a:graphicData uri="http://schemas.openxmlformats.org/presentationml/2006/ole">
            <p:oleObj spid="_x0000_s120837" name="Equation" r:id="rId4" imgW="203040" imgH="241200" progId="Equation.DSMT4">
              <p:embed/>
            </p:oleObj>
          </a:graphicData>
        </a:graphic>
      </p:graphicFrame>
      <p:graphicFrame>
        <p:nvGraphicFramePr>
          <p:cNvPr id="120838" name="Object 6"/>
          <p:cNvGraphicFramePr>
            <a:graphicFrameLocks noChangeAspect="1"/>
          </p:cNvGraphicFramePr>
          <p:nvPr/>
        </p:nvGraphicFramePr>
        <p:xfrm>
          <a:off x="7439275" y="1997069"/>
          <a:ext cx="504825" cy="503237"/>
        </p:xfrm>
        <a:graphic>
          <a:graphicData uri="http://schemas.openxmlformats.org/presentationml/2006/ole">
            <p:oleObj spid="_x0000_s120838" name="Equation" r:id="rId5" imgW="241200" imgH="241200" progId="Equation.DSMT4">
              <p:embed/>
            </p:oleObj>
          </a:graphicData>
        </a:graphic>
      </p:graphicFrame>
      <p:sp>
        <p:nvSpPr>
          <p:cNvPr id="38" name="椭圆 37"/>
          <p:cNvSpPr/>
          <p:nvPr/>
        </p:nvSpPr>
        <p:spPr>
          <a:xfrm>
            <a:off x="7910106" y="4429132"/>
            <a:ext cx="720000" cy="720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dirty="0" smtClean="0"/>
              <a:t>h2</a:t>
            </a:r>
          </a:p>
        </p:txBody>
      </p:sp>
      <p:cxnSp>
        <p:nvCxnSpPr>
          <p:cNvPr id="49" name="直接箭头连接符 48"/>
          <p:cNvCxnSpPr>
            <a:stCxn id="18" idx="6"/>
          </p:cNvCxnSpPr>
          <p:nvPr/>
        </p:nvCxnSpPr>
        <p:spPr>
          <a:xfrm>
            <a:off x="7133561" y="2711810"/>
            <a:ext cx="2160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graphicFrame>
        <p:nvGraphicFramePr>
          <p:cNvPr id="120839" name="Object 7"/>
          <p:cNvGraphicFramePr>
            <a:graphicFrameLocks noChangeAspect="1"/>
          </p:cNvGraphicFramePr>
          <p:nvPr/>
        </p:nvGraphicFramePr>
        <p:xfrm>
          <a:off x="396871" y="2493963"/>
          <a:ext cx="3603625" cy="1006475"/>
        </p:xfrm>
        <a:graphic>
          <a:graphicData uri="http://schemas.openxmlformats.org/presentationml/2006/ole">
            <p:oleObj spid="_x0000_s120839" name="Equation" r:id="rId6" imgW="1726920" imgH="482400" progId="Equation.DSMT4">
              <p:embed/>
            </p:oleObj>
          </a:graphicData>
        </a:graphic>
      </p:graphicFrame>
      <p:graphicFrame>
        <p:nvGraphicFramePr>
          <p:cNvPr id="120840" name="Object 8"/>
          <p:cNvGraphicFramePr>
            <a:graphicFrameLocks noChangeAspect="1"/>
          </p:cNvGraphicFramePr>
          <p:nvPr/>
        </p:nvGraphicFramePr>
        <p:xfrm>
          <a:off x="476250" y="3371850"/>
          <a:ext cx="1958975" cy="530225"/>
        </p:xfrm>
        <a:graphic>
          <a:graphicData uri="http://schemas.openxmlformats.org/presentationml/2006/ole">
            <p:oleObj spid="_x0000_s120840" name="Equation" r:id="rId7" imgW="939600" imgH="253800" progId="Equation.DSMT4">
              <p:embed/>
            </p:oleObj>
          </a:graphicData>
        </a:graphic>
      </p:graphicFrame>
      <p:pic>
        <p:nvPicPr>
          <p:cNvPr id="61" name="Picture 10"/>
          <p:cNvPicPr>
            <a:picLocks noChangeAspect="1" noChangeArrowheads="1"/>
          </p:cNvPicPr>
          <p:nvPr/>
        </p:nvPicPr>
        <p:blipFill>
          <a:blip r:embed="rId8" cstate="print"/>
          <a:srcRect/>
          <a:stretch>
            <a:fillRect/>
          </a:stretch>
        </p:blipFill>
        <p:spPr bwMode="auto">
          <a:xfrm>
            <a:off x="6519875" y="2571744"/>
            <a:ext cx="400050" cy="257175"/>
          </a:xfrm>
          <a:prstGeom prst="rect">
            <a:avLst/>
          </a:prstGeom>
          <a:noFill/>
          <a:ln w="9525">
            <a:noFill/>
            <a:miter lim="800000"/>
            <a:headEnd/>
            <a:tailEnd/>
          </a:ln>
          <a:effectLst/>
        </p:spPr>
      </p:pic>
      <p:pic>
        <p:nvPicPr>
          <p:cNvPr id="62" name="Picture 10"/>
          <p:cNvPicPr>
            <a:picLocks noChangeAspect="1" noChangeArrowheads="1"/>
          </p:cNvPicPr>
          <p:nvPr/>
        </p:nvPicPr>
        <p:blipFill>
          <a:blip r:embed="rId8" cstate="print"/>
          <a:srcRect/>
          <a:stretch>
            <a:fillRect/>
          </a:stretch>
        </p:blipFill>
        <p:spPr bwMode="auto">
          <a:xfrm>
            <a:off x="6519875" y="3929066"/>
            <a:ext cx="400050" cy="257175"/>
          </a:xfrm>
          <a:prstGeom prst="rect">
            <a:avLst/>
          </a:prstGeom>
          <a:noFill/>
          <a:ln w="9525">
            <a:noFill/>
            <a:miter lim="800000"/>
            <a:headEnd/>
            <a:tailEnd/>
          </a:ln>
          <a:effectLst/>
        </p:spPr>
      </p:pic>
      <p:pic>
        <p:nvPicPr>
          <p:cNvPr id="63" name="Picture 10"/>
          <p:cNvPicPr>
            <a:picLocks noChangeAspect="1" noChangeArrowheads="1"/>
          </p:cNvPicPr>
          <p:nvPr/>
        </p:nvPicPr>
        <p:blipFill>
          <a:blip r:embed="rId8" cstate="print"/>
          <a:srcRect/>
          <a:stretch>
            <a:fillRect/>
          </a:stretch>
        </p:blipFill>
        <p:spPr bwMode="auto">
          <a:xfrm>
            <a:off x="6519875" y="5357826"/>
            <a:ext cx="400050" cy="257175"/>
          </a:xfrm>
          <a:prstGeom prst="rect">
            <a:avLst/>
          </a:prstGeom>
          <a:noFill/>
          <a:ln w="9525">
            <a:noFill/>
            <a:miter lim="800000"/>
            <a:headEnd/>
            <a:tailEnd/>
          </a:ln>
          <a:effectLst/>
        </p:spPr>
      </p:pic>
      <p:pic>
        <p:nvPicPr>
          <p:cNvPr id="64" name="Picture 10"/>
          <p:cNvPicPr>
            <a:picLocks noChangeAspect="1" noChangeArrowheads="1"/>
          </p:cNvPicPr>
          <p:nvPr/>
        </p:nvPicPr>
        <p:blipFill>
          <a:blip r:embed="rId8" cstate="print"/>
          <a:srcRect/>
          <a:stretch>
            <a:fillRect/>
          </a:stretch>
        </p:blipFill>
        <p:spPr bwMode="auto">
          <a:xfrm>
            <a:off x="8048651" y="3000372"/>
            <a:ext cx="400050" cy="257175"/>
          </a:xfrm>
          <a:prstGeom prst="rect">
            <a:avLst/>
          </a:prstGeom>
          <a:noFill/>
          <a:ln w="9525">
            <a:noFill/>
            <a:miter lim="800000"/>
            <a:headEnd/>
            <a:tailEnd/>
          </a:ln>
          <a:effectLst/>
        </p:spPr>
      </p:pic>
      <p:pic>
        <p:nvPicPr>
          <p:cNvPr id="65" name="Picture 10"/>
          <p:cNvPicPr>
            <a:picLocks noChangeAspect="1" noChangeArrowheads="1"/>
          </p:cNvPicPr>
          <p:nvPr/>
        </p:nvPicPr>
        <p:blipFill>
          <a:blip r:embed="rId8" cstate="print"/>
          <a:srcRect/>
          <a:stretch>
            <a:fillRect/>
          </a:stretch>
        </p:blipFill>
        <p:spPr bwMode="auto">
          <a:xfrm>
            <a:off x="8091511" y="4643446"/>
            <a:ext cx="400050" cy="257175"/>
          </a:xfrm>
          <a:prstGeom prst="rect">
            <a:avLst/>
          </a:prstGeom>
          <a:noFill/>
          <a:ln w="9525">
            <a:noFill/>
            <a:miter lim="800000"/>
            <a:headEnd/>
            <a:tailEnd/>
          </a:ln>
          <a:effectLst/>
        </p:spPr>
      </p:pic>
      <p:cxnSp>
        <p:nvCxnSpPr>
          <p:cNvPr id="71" name="直接连接符 70"/>
          <p:cNvCxnSpPr/>
          <p:nvPr/>
        </p:nvCxnSpPr>
        <p:spPr>
          <a:xfrm rot="16200000" flipH="1">
            <a:off x="5448305" y="3143248"/>
            <a:ext cx="1143008" cy="571504"/>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72" name="直接连接符 71"/>
          <p:cNvCxnSpPr>
            <a:endCxn id="14" idx="2"/>
          </p:cNvCxnSpPr>
          <p:nvPr/>
        </p:nvCxnSpPr>
        <p:spPr>
          <a:xfrm flipV="1">
            <a:off x="5734057" y="4071942"/>
            <a:ext cx="571504" cy="142876"/>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75" name="直接连接符 74"/>
          <p:cNvCxnSpPr>
            <a:endCxn id="14" idx="2"/>
          </p:cNvCxnSpPr>
          <p:nvPr/>
        </p:nvCxnSpPr>
        <p:spPr>
          <a:xfrm rot="5400000" flipH="1" flipV="1">
            <a:off x="5233991" y="4500570"/>
            <a:ext cx="1500198" cy="642942"/>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78" name="直接连接符 77"/>
          <p:cNvCxnSpPr>
            <a:endCxn id="18" idx="2"/>
          </p:cNvCxnSpPr>
          <p:nvPr/>
        </p:nvCxnSpPr>
        <p:spPr>
          <a:xfrm flipV="1">
            <a:off x="5734057" y="2711810"/>
            <a:ext cx="571504" cy="145686"/>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81" name="直接连接符 80"/>
          <p:cNvCxnSpPr>
            <a:endCxn id="13" idx="2"/>
          </p:cNvCxnSpPr>
          <p:nvPr/>
        </p:nvCxnSpPr>
        <p:spPr>
          <a:xfrm rot="16200000" flipH="1">
            <a:off x="4699611" y="3891942"/>
            <a:ext cx="2640396" cy="571504"/>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84" name="直接连接符 83"/>
          <p:cNvCxnSpPr>
            <a:endCxn id="13" idx="2"/>
          </p:cNvCxnSpPr>
          <p:nvPr/>
        </p:nvCxnSpPr>
        <p:spPr>
          <a:xfrm rot="16200000" flipH="1">
            <a:off x="5378272" y="4570603"/>
            <a:ext cx="1283074" cy="571504"/>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87" name="直接连接符 86"/>
          <p:cNvCxnSpPr>
            <a:endCxn id="13" idx="2"/>
          </p:cNvCxnSpPr>
          <p:nvPr/>
        </p:nvCxnSpPr>
        <p:spPr>
          <a:xfrm flipV="1">
            <a:off x="5662619" y="5497892"/>
            <a:ext cx="642942" cy="74248"/>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91" name="直接连接符 90"/>
          <p:cNvCxnSpPr>
            <a:stCxn id="18" idx="2"/>
          </p:cNvCxnSpPr>
          <p:nvPr/>
        </p:nvCxnSpPr>
        <p:spPr>
          <a:xfrm rot="10800000" flipV="1">
            <a:off x="5662619" y="2711810"/>
            <a:ext cx="642942" cy="286033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95" name="直接连接符 94"/>
          <p:cNvCxnSpPr>
            <a:stCxn id="18" idx="2"/>
          </p:cNvCxnSpPr>
          <p:nvPr/>
        </p:nvCxnSpPr>
        <p:spPr>
          <a:xfrm rot="10800000" flipV="1">
            <a:off x="5734057" y="2711810"/>
            <a:ext cx="571504" cy="1503008"/>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04" name="直接连接符 103"/>
          <p:cNvCxnSpPr>
            <a:endCxn id="19" idx="2"/>
          </p:cNvCxnSpPr>
          <p:nvPr/>
        </p:nvCxnSpPr>
        <p:spPr>
          <a:xfrm>
            <a:off x="7377131" y="2714620"/>
            <a:ext cx="532975" cy="431438"/>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07" name="直接连接符 106"/>
          <p:cNvCxnSpPr>
            <a:endCxn id="19" idx="2"/>
          </p:cNvCxnSpPr>
          <p:nvPr/>
        </p:nvCxnSpPr>
        <p:spPr>
          <a:xfrm rot="5400000" flipH="1" flipV="1">
            <a:off x="7180676" y="3342513"/>
            <a:ext cx="925884" cy="532975"/>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10" name="直接连接符 109"/>
          <p:cNvCxnSpPr>
            <a:endCxn id="19" idx="2"/>
          </p:cNvCxnSpPr>
          <p:nvPr/>
        </p:nvCxnSpPr>
        <p:spPr>
          <a:xfrm rot="5400000" flipH="1" flipV="1">
            <a:off x="6466296" y="4056893"/>
            <a:ext cx="2354644" cy="532975"/>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13" name="直接连接符 112"/>
          <p:cNvCxnSpPr>
            <a:endCxn id="38" idx="2"/>
          </p:cNvCxnSpPr>
          <p:nvPr/>
        </p:nvCxnSpPr>
        <p:spPr>
          <a:xfrm rot="16200000" flipH="1">
            <a:off x="6632559" y="3511585"/>
            <a:ext cx="2074510" cy="480584"/>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16" name="直接连接符 115"/>
          <p:cNvCxnSpPr>
            <a:endCxn id="38" idx="2"/>
          </p:cNvCxnSpPr>
          <p:nvPr/>
        </p:nvCxnSpPr>
        <p:spPr>
          <a:xfrm rot="16200000" flipH="1">
            <a:off x="7285023" y="4164049"/>
            <a:ext cx="717190" cy="532975"/>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19" name="直接连接符 118"/>
          <p:cNvCxnSpPr>
            <a:endCxn id="38" idx="2"/>
          </p:cNvCxnSpPr>
          <p:nvPr/>
        </p:nvCxnSpPr>
        <p:spPr>
          <a:xfrm rot="5400000" flipH="1" flipV="1">
            <a:off x="7287833" y="4878430"/>
            <a:ext cx="711570" cy="532975"/>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pic>
        <p:nvPicPr>
          <p:cNvPr id="120843" name="Picture 11"/>
          <p:cNvPicPr>
            <a:picLocks noChangeAspect="1" noChangeArrowheads="1"/>
          </p:cNvPicPr>
          <p:nvPr/>
        </p:nvPicPr>
        <p:blipFill>
          <a:blip r:embed="rId9" cstate="print"/>
          <a:srcRect/>
          <a:stretch>
            <a:fillRect/>
          </a:stretch>
        </p:blipFill>
        <p:spPr bwMode="auto">
          <a:xfrm>
            <a:off x="4733925" y="2643182"/>
            <a:ext cx="342900" cy="314325"/>
          </a:xfrm>
          <a:prstGeom prst="rect">
            <a:avLst/>
          </a:prstGeom>
          <a:noFill/>
          <a:ln w="9525">
            <a:noFill/>
            <a:miter lim="800000"/>
            <a:headEnd/>
            <a:tailEnd/>
          </a:ln>
          <a:effectLst/>
        </p:spPr>
      </p:pic>
      <p:pic>
        <p:nvPicPr>
          <p:cNvPr id="120844" name="Picture 12"/>
          <p:cNvPicPr>
            <a:picLocks noChangeAspect="1" noChangeArrowheads="1"/>
          </p:cNvPicPr>
          <p:nvPr/>
        </p:nvPicPr>
        <p:blipFill>
          <a:blip r:embed="rId9" cstate="print"/>
          <a:srcRect/>
          <a:stretch>
            <a:fillRect/>
          </a:stretch>
        </p:blipFill>
        <p:spPr bwMode="auto">
          <a:xfrm>
            <a:off x="4733925" y="4099838"/>
            <a:ext cx="342900" cy="314325"/>
          </a:xfrm>
          <a:prstGeom prst="rect">
            <a:avLst/>
          </a:prstGeom>
          <a:noFill/>
          <a:ln w="9525">
            <a:noFill/>
            <a:miter lim="800000"/>
            <a:headEnd/>
            <a:tailEnd/>
          </a:ln>
          <a:effectLst/>
        </p:spPr>
      </p:pic>
      <p:pic>
        <p:nvPicPr>
          <p:cNvPr id="120845" name="Picture 13"/>
          <p:cNvPicPr>
            <a:picLocks noChangeAspect="1" noChangeArrowheads="1"/>
          </p:cNvPicPr>
          <p:nvPr/>
        </p:nvPicPr>
        <p:blipFill>
          <a:blip r:embed="rId9" cstate="print"/>
          <a:srcRect/>
          <a:stretch>
            <a:fillRect/>
          </a:stretch>
        </p:blipFill>
        <p:spPr bwMode="auto">
          <a:xfrm>
            <a:off x="4733925" y="5357826"/>
            <a:ext cx="342900" cy="314325"/>
          </a:xfrm>
          <a:prstGeom prst="rect">
            <a:avLst/>
          </a:prstGeom>
          <a:noFill/>
          <a:ln w="9525">
            <a:noFill/>
            <a:miter lim="800000"/>
            <a:headEnd/>
            <a:tailEnd/>
          </a:ln>
          <a:effectLst/>
        </p:spPr>
      </p:pic>
      <p:graphicFrame>
        <p:nvGraphicFramePr>
          <p:cNvPr id="120846" name="Object 14"/>
          <p:cNvGraphicFramePr>
            <a:graphicFrameLocks noChangeAspect="1"/>
          </p:cNvGraphicFramePr>
          <p:nvPr/>
        </p:nvGraphicFramePr>
        <p:xfrm>
          <a:off x="4143372" y="2584450"/>
          <a:ext cx="319087" cy="476250"/>
        </p:xfrm>
        <a:graphic>
          <a:graphicData uri="http://schemas.openxmlformats.org/presentationml/2006/ole">
            <p:oleObj spid="_x0000_s120846" name="Equation" r:id="rId10" imgW="152280" imgH="228600" progId="Equation.DSMT4">
              <p:embed/>
            </p:oleObj>
          </a:graphicData>
        </a:graphic>
      </p:graphicFrame>
      <p:graphicFrame>
        <p:nvGraphicFramePr>
          <p:cNvPr id="120847" name="Object 15"/>
          <p:cNvGraphicFramePr>
            <a:graphicFrameLocks noChangeAspect="1"/>
          </p:cNvGraphicFramePr>
          <p:nvPr/>
        </p:nvGraphicFramePr>
        <p:xfrm>
          <a:off x="4143372" y="4013200"/>
          <a:ext cx="319087" cy="477838"/>
        </p:xfrm>
        <a:graphic>
          <a:graphicData uri="http://schemas.openxmlformats.org/presentationml/2006/ole">
            <p:oleObj spid="_x0000_s120847" name="Equation" r:id="rId11" imgW="152280" imgH="228600" progId="Equation.DSMT4">
              <p:embed/>
            </p:oleObj>
          </a:graphicData>
        </a:graphic>
      </p:graphicFrame>
      <p:graphicFrame>
        <p:nvGraphicFramePr>
          <p:cNvPr id="120848" name="Object 16"/>
          <p:cNvGraphicFramePr>
            <a:graphicFrameLocks noChangeAspect="1"/>
          </p:cNvGraphicFramePr>
          <p:nvPr/>
        </p:nvGraphicFramePr>
        <p:xfrm>
          <a:off x="4143372" y="5286375"/>
          <a:ext cx="373062" cy="477838"/>
        </p:xfrm>
        <a:graphic>
          <a:graphicData uri="http://schemas.openxmlformats.org/presentationml/2006/ole">
            <p:oleObj spid="_x0000_s120848" name="Equation" r:id="rId12" imgW="177480" imgH="228600" progId="Equation.DSMT4">
              <p:embed/>
            </p:oleObj>
          </a:graphicData>
        </a:graphic>
      </p:graphicFrame>
      <p:sp>
        <p:nvSpPr>
          <p:cNvPr id="131" name="椭圆 130"/>
          <p:cNvSpPr/>
          <p:nvPr/>
        </p:nvSpPr>
        <p:spPr>
          <a:xfrm>
            <a:off x="4876801" y="3357562"/>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4876801" y="364331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4876801" y="471488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4876801" y="4929198"/>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20849" name="Object 17"/>
          <p:cNvGraphicFramePr>
            <a:graphicFrameLocks noChangeAspect="1"/>
          </p:cNvGraphicFramePr>
          <p:nvPr/>
        </p:nvGraphicFramePr>
        <p:xfrm>
          <a:off x="4149722" y="3357563"/>
          <a:ext cx="346075" cy="477837"/>
        </p:xfrm>
        <a:graphic>
          <a:graphicData uri="http://schemas.openxmlformats.org/presentationml/2006/ole">
            <p:oleObj spid="_x0000_s120849" name="Equation" r:id="rId13" imgW="164880" imgH="228600" progId="Equation.DSMT4">
              <p:embed/>
            </p:oleObj>
          </a:graphicData>
        </a:graphic>
      </p:graphicFrame>
      <p:graphicFrame>
        <p:nvGraphicFramePr>
          <p:cNvPr id="120850" name="Object 18"/>
          <p:cNvGraphicFramePr>
            <a:graphicFrameLocks noChangeAspect="1"/>
          </p:cNvGraphicFramePr>
          <p:nvPr/>
        </p:nvGraphicFramePr>
        <p:xfrm>
          <a:off x="5289557" y="2392377"/>
          <a:ext cx="319087" cy="476250"/>
        </p:xfrm>
        <a:graphic>
          <a:graphicData uri="http://schemas.openxmlformats.org/presentationml/2006/ole">
            <p:oleObj spid="_x0000_s120850" name="Equation" r:id="rId14" imgW="152280" imgH="228600" progId="Equation.DSMT4">
              <p:embed/>
            </p:oleObj>
          </a:graphicData>
        </a:graphic>
      </p:graphicFrame>
      <p:graphicFrame>
        <p:nvGraphicFramePr>
          <p:cNvPr id="120851" name="Object 19"/>
          <p:cNvGraphicFramePr>
            <a:graphicFrameLocks noChangeAspect="1"/>
          </p:cNvGraphicFramePr>
          <p:nvPr/>
        </p:nvGraphicFramePr>
        <p:xfrm>
          <a:off x="5289557" y="3665542"/>
          <a:ext cx="319087" cy="477838"/>
        </p:xfrm>
        <a:graphic>
          <a:graphicData uri="http://schemas.openxmlformats.org/presentationml/2006/ole">
            <p:oleObj spid="_x0000_s120851" name="Equation" r:id="rId15" imgW="152280" imgH="228600" progId="Equation.DSMT4">
              <p:embed/>
            </p:oleObj>
          </a:graphicData>
        </a:graphic>
      </p:graphicFrame>
      <p:graphicFrame>
        <p:nvGraphicFramePr>
          <p:cNvPr id="120852" name="Object 20"/>
          <p:cNvGraphicFramePr>
            <a:graphicFrameLocks noChangeAspect="1"/>
          </p:cNvGraphicFramePr>
          <p:nvPr/>
        </p:nvGraphicFramePr>
        <p:xfrm>
          <a:off x="5289557" y="5072074"/>
          <a:ext cx="373062" cy="477838"/>
        </p:xfrm>
        <a:graphic>
          <a:graphicData uri="http://schemas.openxmlformats.org/presentationml/2006/ole">
            <p:oleObj spid="_x0000_s120852" name="Equation" r:id="rId16" imgW="177480" imgH="228600" progId="Equation.DSMT4">
              <p:embed/>
            </p:oleObj>
          </a:graphicData>
        </a:graphic>
      </p:graphicFrame>
      <p:graphicFrame>
        <p:nvGraphicFramePr>
          <p:cNvPr id="120854" name="Object 22"/>
          <p:cNvGraphicFramePr>
            <a:graphicFrameLocks noChangeAspect="1"/>
          </p:cNvGraphicFramePr>
          <p:nvPr/>
        </p:nvGraphicFramePr>
        <p:xfrm>
          <a:off x="7078659" y="2227936"/>
          <a:ext cx="346075" cy="476250"/>
        </p:xfrm>
        <a:graphic>
          <a:graphicData uri="http://schemas.openxmlformats.org/presentationml/2006/ole">
            <p:oleObj spid="_x0000_s120854" name="Equation" r:id="rId17" imgW="164880" imgH="228600" progId="Equation.DSMT4">
              <p:embed/>
            </p:oleObj>
          </a:graphicData>
        </a:graphic>
      </p:graphicFrame>
      <p:graphicFrame>
        <p:nvGraphicFramePr>
          <p:cNvPr id="120855" name="Object 23"/>
          <p:cNvGraphicFramePr>
            <a:graphicFrameLocks noChangeAspect="1"/>
          </p:cNvGraphicFramePr>
          <p:nvPr/>
        </p:nvGraphicFramePr>
        <p:xfrm>
          <a:off x="7064372" y="3617913"/>
          <a:ext cx="373062" cy="504825"/>
        </p:xfrm>
        <a:graphic>
          <a:graphicData uri="http://schemas.openxmlformats.org/presentationml/2006/ole">
            <p:oleObj spid="_x0000_s120855" name="Equation" r:id="rId18" imgW="177480" imgH="241200" progId="Equation.DSMT4">
              <p:embed/>
            </p:oleObj>
          </a:graphicData>
        </a:graphic>
      </p:graphicFrame>
      <p:graphicFrame>
        <p:nvGraphicFramePr>
          <p:cNvPr id="120856" name="Object 24"/>
          <p:cNvGraphicFramePr>
            <a:graphicFrameLocks noChangeAspect="1"/>
          </p:cNvGraphicFramePr>
          <p:nvPr/>
        </p:nvGraphicFramePr>
        <p:xfrm>
          <a:off x="7022417" y="4964568"/>
          <a:ext cx="425450" cy="477837"/>
        </p:xfrm>
        <a:graphic>
          <a:graphicData uri="http://schemas.openxmlformats.org/presentationml/2006/ole">
            <p:oleObj spid="_x0000_s120856" name="Equation" r:id="rId19" imgW="203040" imgH="228600" progId="Equation.DSMT4">
              <p:embed/>
            </p:oleObj>
          </a:graphicData>
        </a:graphic>
      </p:graphicFrame>
      <p:graphicFrame>
        <p:nvGraphicFramePr>
          <p:cNvPr id="120857" name="Object 25"/>
          <p:cNvGraphicFramePr>
            <a:graphicFrameLocks noChangeAspect="1"/>
          </p:cNvGraphicFramePr>
          <p:nvPr/>
        </p:nvGraphicFramePr>
        <p:xfrm>
          <a:off x="7091359" y="3084513"/>
          <a:ext cx="373063" cy="477837"/>
        </p:xfrm>
        <a:graphic>
          <a:graphicData uri="http://schemas.openxmlformats.org/presentationml/2006/ole">
            <p:oleObj spid="_x0000_s120857" name="Equation" r:id="rId20" imgW="177480" imgH="228600" progId="Equation.DSMT4">
              <p:embed/>
            </p:oleObj>
          </a:graphicData>
        </a:graphic>
      </p:graphicFrame>
      <p:sp>
        <p:nvSpPr>
          <p:cNvPr id="66" name="椭圆 65"/>
          <p:cNvSpPr/>
          <p:nvPr/>
        </p:nvSpPr>
        <p:spPr>
          <a:xfrm>
            <a:off x="6662751" y="3143248"/>
            <a:ext cx="142876" cy="1428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7" name="椭圆 66"/>
          <p:cNvSpPr/>
          <p:nvPr/>
        </p:nvSpPr>
        <p:spPr>
          <a:xfrm>
            <a:off x="6662751" y="3429000"/>
            <a:ext cx="142876" cy="1428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8" name="椭圆 67"/>
          <p:cNvSpPr/>
          <p:nvPr/>
        </p:nvSpPr>
        <p:spPr>
          <a:xfrm>
            <a:off x="6662751" y="4572008"/>
            <a:ext cx="142876" cy="1428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9" name="椭圆 68"/>
          <p:cNvSpPr/>
          <p:nvPr/>
        </p:nvSpPr>
        <p:spPr>
          <a:xfrm>
            <a:off x="6662751" y="4857760"/>
            <a:ext cx="142876" cy="1428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aphicFrame>
        <p:nvGraphicFramePr>
          <p:cNvPr id="120858" name="Object 26"/>
          <p:cNvGraphicFramePr>
            <a:graphicFrameLocks noChangeAspect="1"/>
          </p:cNvGraphicFramePr>
          <p:nvPr/>
        </p:nvGraphicFramePr>
        <p:xfrm>
          <a:off x="8613775" y="2605088"/>
          <a:ext cx="319087" cy="476250"/>
        </p:xfrm>
        <a:graphic>
          <a:graphicData uri="http://schemas.openxmlformats.org/presentationml/2006/ole">
            <p:oleObj spid="_x0000_s120858" name="Equation" r:id="rId21" imgW="152280" imgH="228600" progId="Equation.DSMT4">
              <p:embed/>
            </p:oleObj>
          </a:graphicData>
        </a:graphic>
      </p:graphicFrame>
      <p:graphicFrame>
        <p:nvGraphicFramePr>
          <p:cNvPr id="120859" name="Object 27"/>
          <p:cNvGraphicFramePr>
            <a:graphicFrameLocks noChangeAspect="1"/>
          </p:cNvGraphicFramePr>
          <p:nvPr/>
        </p:nvGraphicFramePr>
        <p:xfrm>
          <a:off x="8613775" y="4222750"/>
          <a:ext cx="346075" cy="479425"/>
        </p:xfrm>
        <a:graphic>
          <a:graphicData uri="http://schemas.openxmlformats.org/presentationml/2006/ole">
            <p:oleObj spid="_x0000_s120859" name="Equation" r:id="rId22" imgW="164880" imgH="228600" progId="Equation.DSMT4">
              <p:embed/>
            </p:oleObj>
          </a:graphicData>
        </a:graphic>
      </p:graphicFrame>
      <p:graphicFrame>
        <p:nvGraphicFramePr>
          <p:cNvPr id="120860" name="Object 28"/>
          <p:cNvGraphicFramePr>
            <a:graphicFrameLocks noChangeAspect="1"/>
          </p:cNvGraphicFramePr>
          <p:nvPr/>
        </p:nvGraphicFramePr>
        <p:xfrm>
          <a:off x="8613775" y="3357562"/>
          <a:ext cx="346075" cy="477837"/>
        </p:xfrm>
        <a:graphic>
          <a:graphicData uri="http://schemas.openxmlformats.org/presentationml/2006/ole">
            <p:oleObj spid="_x0000_s120860" name="Equation" r:id="rId23" imgW="164880" imgH="228600" progId="Equation.DSMT4">
              <p:embed/>
            </p:oleObj>
          </a:graphicData>
        </a:graphic>
      </p:graphicFrame>
      <p:sp>
        <p:nvSpPr>
          <p:cNvPr id="70" name="椭圆 69"/>
          <p:cNvSpPr/>
          <p:nvPr/>
        </p:nvSpPr>
        <p:spPr>
          <a:xfrm>
            <a:off x="8215338" y="3714752"/>
            <a:ext cx="142876" cy="1428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73" name="椭圆 72"/>
          <p:cNvSpPr/>
          <p:nvPr/>
        </p:nvSpPr>
        <p:spPr>
          <a:xfrm>
            <a:off x="8215338" y="4143380"/>
            <a:ext cx="142876" cy="1428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aphicFrame>
        <p:nvGraphicFramePr>
          <p:cNvPr id="120861" name="Object 29"/>
          <p:cNvGraphicFramePr>
            <a:graphicFrameLocks noChangeAspect="1"/>
          </p:cNvGraphicFramePr>
          <p:nvPr/>
        </p:nvGraphicFramePr>
        <p:xfrm>
          <a:off x="8613775" y="3786190"/>
          <a:ext cx="346075" cy="479425"/>
        </p:xfrm>
        <a:graphic>
          <a:graphicData uri="http://schemas.openxmlformats.org/presentationml/2006/ole">
            <p:oleObj spid="_x0000_s120861" name="Equation" r:id="rId24" imgW="164880" imgH="228600" progId="Equation.DSMT4">
              <p:embed/>
            </p:oleObj>
          </a:graphicData>
        </a:graphic>
      </p:graphicFrame>
      <p:sp>
        <p:nvSpPr>
          <p:cNvPr id="76" name="矩形 75"/>
          <p:cNvSpPr/>
          <p:nvPr/>
        </p:nvSpPr>
        <p:spPr>
          <a:xfrm>
            <a:off x="4429124" y="1214422"/>
            <a:ext cx="3991798" cy="553998"/>
          </a:xfrm>
          <a:prstGeom prst="rect">
            <a:avLst/>
          </a:prstGeom>
        </p:spPr>
        <p:txBody>
          <a:bodyPr wrap="none">
            <a:spAutoFit/>
          </a:bodyPr>
          <a:lstStyle/>
          <a:p>
            <a:pPr marL="6350" lvl="1" indent="-635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三层结构：输入</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x</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：隐含</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y</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：输出</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z</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矩形 159"/>
          <p:cNvSpPr/>
          <p:nvPr/>
        </p:nvSpPr>
        <p:spPr>
          <a:xfrm>
            <a:off x="428628" y="4071942"/>
            <a:ext cx="3143240" cy="121444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457200" y="71414"/>
            <a:ext cx="8229600" cy="1143000"/>
          </a:xfrm>
        </p:spPr>
        <p:txBody>
          <a:bodyPr>
            <a:normAutofit/>
          </a:bodyPr>
          <a:lstStyle/>
          <a:p>
            <a:r>
              <a:rPr lang="en-US" altLang="zh-CN"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Back propagation</a:t>
            </a:r>
            <a:endParaRPr lang="zh-CN" altLang="en-US"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p:txBody>
      </p:sp>
      <p:sp>
        <p:nvSpPr>
          <p:cNvPr id="42" name="内容占位符 2"/>
          <p:cNvSpPr txBox="1">
            <a:spLocks/>
          </p:cNvSpPr>
          <p:nvPr/>
        </p:nvSpPr>
        <p:spPr>
          <a:xfrm>
            <a:off x="0" y="785794"/>
            <a:ext cx="3420000" cy="571504"/>
          </a:xfrm>
          <a:prstGeom prst="rect">
            <a:avLst/>
          </a:prstGeom>
        </p:spPr>
        <p:txBody>
          <a:bodyPr vert="horz" lIns="91440" tIns="45720" rIns="91440" bIns="45720" rtlCol="0">
            <a:noAutofit/>
          </a:bodyPr>
          <a:lstStyle/>
          <a:p>
            <a:pPr marL="6350" lvl="1" indent="-6350">
              <a:lnSpc>
                <a:spcPct val="150000"/>
              </a:lnSpc>
              <a:spcBef>
                <a:spcPct val="20000"/>
              </a:spcBef>
              <a:defRPr/>
            </a:pPr>
            <a:r>
              <a:rPr lang="zh-CN" altLang="en-US"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此处用 </a:t>
            </a:r>
            <a:r>
              <a:rPr lang="en-US" altLang="zh-CN"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t </a:t>
            </a:r>
            <a:r>
              <a:rPr lang="zh-CN" altLang="en-US"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代替 </a:t>
            </a:r>
            <a:r>
              <a:rPr lang="en-US" altLang="zh-CN"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y</a:t>
            </a:r>
            <a:r>
              <a:rPr lang="zh-CN" altLang="en-US"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，表示目标值。</a:t>
            </a:r>
            <a:endParaRPr lang="en-US" altLang="zh-CN"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endParaRPr>
          </a:p>
        </p:txBody>
      </p:sp>
      <p:graphicFrame>
        <p:nvGraphicFramePr>
          <p:cNvPr id="118791" name="Object 7"/>
          <p:cNvGraphicFramePr>
            <a:graphicFrameLocks noChangeAspect="1"/>
          </p:cNvGraphicFramePr>
          <p:nvPr/>
        </p:nvGraphicFramePr>
        <p:xfrm>
          <a:off x="571472" y="4286256"/>
          <a:ext cx="2781300" cy="927100"/>
        </p:xfrm>
        <a:graphic>
          <a:graphicData uri="http://schemas.openxmlformats.org/presentationml/2006/ole">
            <p:oleObj spid="_x0000_s130050" name="Equation" r:id="rId3" imgW="1333440" imgH="444240" progId="Equation.DSMT4">
              <p:embed/>
            </p:oleObj>
          </a:graphicData>
        </a:graphic>
      </p:graphicFrame>
      <p:graphicFrame>
        <p:nvGraphicFramePr>
          <p:cNvPr id="130071" name="Object 23"/>
          <p:cNvGraphicFramePr>
            <a:graphicFrameLocks noChangeAspect="1"/>
          </p:cNvGraphicFramePr>
          <p:nvPr/>
        </p:nvGraphicFramePr>
        <p:xfrm>
          <a:off x="7072330" y="357166"/>
          <a:ext cx="1668463" cy="528638"/>
        </p:xfrm>
        <a:graphic>
          <a:graphicData uri="http://schemas.openxmlformats.org/presentationml/2006/ole">
            <p:oleObj spid="_x0000_s130071" name="Equation" r:id="rId4" imgW="799920" imgH="253800" progId="Equation.DSMT4">
              <p:embed/>
            </p:oleObj>
          </a:graphicData>
        </a:graphic>
      </p:graphicFrame>
      <p:graphicFrame>
        <p:nvGraphicFramePr>
          <p:cNvPr id="130073" name="Object 25"/>
          <p:cNvGraphicFramePr>
            <a:graphicFrameLocks noChangeAspect="1"/>
          </p:cNvGraphicFramePr>
          <p:nvPr/>
        </p:nvGraphicFramePr>
        <p:xfrm>
          <a:off x="500063" y="1143000"/>
          <a:ext cx="8256587" cy="957263"/>
        </p:xfrm>
        <a:graphic>
          <a:graphicData uri="http://schemas.openxmlformats.org/presentationml/2006/ole">
            <p:oleObj spid="_x0000_s130073" name="Equation" r:id="rId5" imgW="3733560" imgH="431640" progId="Equation.DSMT4">
              <p:embed/>
            </p:oleObj>
          </a:graphicData>
        </a:graphic>
      </p:graphicFrame>
      <p:grpSp>
        <p:nvGrpSpPr>
          <p:cNvPr id="159" name="组合 158"/>
          <p:cNvGrpSpPr/>
          <p:nvPr/>
        </p:nvGrpSpPr>
        <p:grpSpPr>
          <a:xfrm>
            <a:off x="4184678" y="2877849"/>
            <a:ext cx="4816478" cy="3908737"/>
            <a:chOff x="4143372" y="2663535"/>
            <a:chExt cx="4816478" cy="3908737"/>
          </a:xfrm>
        </p:grpSpPr>
        <p:cxnSp>
          <p:nvCxnSpPr>
            <p:cNvPr id="77" name="直接箭头连接符 76"/>
            <p:cNvCxnSpPr/>
            <p:nvPr/>
          </p:nvCxnSpPr>
          <p:spPr>
            <a:xfrm>
              <a:off x="8506710" y="3812524"/>
              <a:ext cx="423008" cy="562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79" name="直接箭头连接符 78"/>
            <p:cNvCxnSpPr/>
            <p:nvPr/>
          </p:nvCxnSpPr>
          <p:spPr>
            <a:xfrm>
              <a:off x="8506710" y="5431522"/>
              <a:ext cx="423008" cy="562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80" name="椭圆 79"/>
            <p:cNvSpPr/>
            <p:nvPr/>
          </p:nvSpPr>
          <p:spPr>
            <a:xfrm>
              <a:off x="4519611" y="4560768"/>
              <a:ext cx="828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sz="2000" b="1" dirty="0" smtClean="0"/>
            </a:p>
          </p:txBody>
        </p:sp>
        <p:sp>
          <p:nvSpPr>
            <p:cNvPr id="82" name="椭圆 81"/>
            <p:cNvSpPr/>
            <p:nvPr/>
          </p:nvSpPr>
          <p:spPr>
            <a:xfrm>
              <a:off x="4519611" y="3134818"/>
              <a:ext cx="828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sz="2000" b="1" dirty="0"/>
            </a:p>
          </p:txBody>
        </p:sp>
        <p:sp>
          <p:nvSpPr>
            <p:cNvPr id="83" name="椭圆 82"/>
            <p:cNvSpPr/>
            <p:nvPr/>
          </p:nvSpPr>
          <p:spPr>
            <a:xfrm>
              <a:off x="6305561" y="5804358"/>
              <a:ext cx="828000" cy="72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2000" b="1" dirty="0" smtClean="0"/>
                <a:t>a32</a:t>
              </a:r>
              <a:endParaRPr lang="zh-CN" altLang="en-US" sz="2000" b="1" dirty="0" smtClean="0"/>
            </a:p>
          </p:txBody>
        </p:sp>
        <p:sp>
          <p:nvSpPr>
            <p:cNvPr id="85" name="椭圆 84"/>
            <p:cNvSpPr/>
            <p:nvPr/>
          </p:nvSpPr>
          <p:spPr>
            <a:xfrm>
              <a:off x="6305561" y="4378408"/>
              <a:ext cx="828000" cy="72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2000" b="1" dirty="0" smtClean="0"/>
                <a:t>a31</a:t>
              </a:r>
              <a:endParaRPr lang="zh-CN" altLang="en-US" sz="2000" b="1" dirty="0"/>
            </a:p>
          </p:txBody>
        </p:sp>
        <p:cxnSp>
          <p:nvCxnSpPr>
            <p:cNvPr id="86" name="直接箭头连接符 85"/>
            <p:cNvCxnSpPr>
              <a:stCxn id="82" idx="6"/>
            </p:cNvCxnSpPr>
            <p:nvPr/>
          </p:nvCxnSpPr>
          <p:spPr>
            <a:xfrm>
              <a:off x="5347611" y="3494818"/>
              <a:ext cx="3600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8" name="直接箭头连接符 87"/>
            <p:cNvCxnSpPr>
              <a:stCxn id="80" idx="6"/>
            </p:cNvCxnSpPr>
            <p:nvPr/>
          </p:nvCxnSpPr>
          <p:spPr>
            <a:xfrm flipV="1">
              <a:off x="5347611" y="4881284"/>
              <a:ext cx="3600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89" name="椭圆 88"/>
            <p:cNvSpPr/>
            <p:nvPr/>
          </p:nvSpPr>
          <p:spPr>
            <a:xfrm>
              <a:off x="6305561" y="3018276"/>
              <a:ext cx="828000" cy="72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2000" b="1" dirty="0" smtClean="0"/>
                <a:t>a30</a:t>
              </a:r>
              <a:endParaRPr lang="zh-CN" altLang="en-US" sz="2000" b="1" dirty="0"/>
            </a:p>
          </p:txBody>
        </p:sp>
        <p:sp>
          <p:nvSpPr>
            <p:cNvPr id="90" name="椭圆 89"/>
            <p:cNvSpPr/>
            <p:nvPr/>
          </p:nvSpPr>
          <p:spPr>
            <a:xfrm>
              <a:off x="7910106" y="3452524"/>
              <a:ext cx="720000" cy="720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dirty="0" smtClean="0"/>
                <a:t>h1</a:t>
              </a:r>
            </a:p>
          </p:txBody>
        </p:sp>
        <p:cxnSp>
          <p:nvCxnSpPr>
            <p:cNvPr id="92" name="直接箭头连接符 91"/>
            <p:cNvCxnSpPr>
              <a:stCxn id="85" idx="6"/>
            </p:cNvCxnSpPr>
            <p:nvPr/>
          </p:nvCxnSpPr>
          <p:spPr>
            <a:xfrm>
              <a:off x="7133561" y="4738408"/>
              <a:ext cx="216000" cy="158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93" name="直接箭头连接符 92"/>
            <p:cNvCxnSpPr>
              <a:stCxn id="83" idx="6"/>
            </p:cNvCxnSpPr>
            <p:nvPr/>
          </p:nvCxnSpPr>
          <p:spPr>
            <a:xfrm>
              <a:off x="7133561" y="6164358"/>
              <a:ext cx="2160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94" name="椭圆 93"/>
            <p:cNvSpPr/>
            <p:nvPr/>
          </p:nvSpPr>
          <p:spPr>
            <a:xfrm>
              <a:off x="4519611" y="5852272"/>
              <a:ext cx="828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sz="2000" b="1" dirty="0" smtClean="0"/>
            </a:p>
          </p:txBody>
        </p:sp>
        <p:cxnSp>
          <p:nvCxnSpPr>
            <p:cNvPr id="96" name="直接箭头连接符 95"/>
            <p:cNvCxnSpPr/>
            <p:nvPr/>
          </p:nvCxnSpPr>
          <p:spPr>
            <a:xfrm flipV="1">
              <a:off x="5347611" y="6238606"/>
              <a:ext cx="3600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aphicFrame>
          <p:nvGraphicFramePr>
            <p:cNvPr id="97" name="Object 11"/>
            <p:cNvGraphicFramePr>
              <a:graphicFrameLocks noChangeAspect="1"/>
            </p:cNvGraphicFramePr>
            <p:nvPr/>
          </p:nvGraphicFramePr>
          <p:xfrm>
            <a:off x="5820009" y="2663535"/>
            <a:ext cx="425450" cy="503237"/>
          </p:xfrm>
          <a:graphic>
            <a:graphicData uri="http://schemas.openxmlformats.org/presentationml/2006/ole">
              <p:oleObj spid="_x0000_s130074" name="Equation" r:id="rId6" imgW="203040" imgH="241200" progId="Equation.DSMT4">
                <p:embed/>
              </p:oleObj>
            </a:graphicData>
          </a:graphic>
        </p:graphicFrame>
        <p:graphicFrame>
          <p:nvGraphicFramePr>
            <p:cNvPr id="98" name="Object 6"/>
            <p:cNvGraphicFramePr>
              <a:graphicFrameLocks noChangeAspect="1"/>
            </p:cNvGraphicFramePr>
            <p:nvPr/>
          </p:nvGraphicFramePr>
          <p:xfrm>
            <a:off x="7439275" y="2663535"/>
            <a:ext cx="504825" cy="503237"/>
          </p:xfrm>
          <a:graphic>
            <a:graphicData uri="http://schemas.openxmlformats.org/presentationml/2006/ole">
              <p:oleObj spid="_x0000_s130075" name="Equation" r:id="rId7" imgW="241200" imgH="241200" progId="Equation.DSMT4">
                <p:embed/>
              </p:oleObj>
            </a:graphicData>
          </a:graphic>
        </p:graphicFrame>
        <p:sp>
          <p:nvSpPr>
            <p:cNvPr id="99" name="椭圆 98"/>
            <p:cNvSpPr/>
            <p:nvPr/>
          </p:nvSpPr>
          <p:spPr>
            <a:xfrm>
              <a:off x="7910106" y="5095598"/>
              <a:ext cx="720000" cy="720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dirty="0" smtClean="0"/>
                <a:t>h2</a:t>
              </a:r>
            </a:p>
          </p:txBody>
        </p:sp>
        <p:cxnSp>
          <p:nvCxnSpPr>
            <p:cNvPr id="100" name="直接箭头连接符 99"/>
            <p:cNvCxnSpPr>
              <a:stCxn id="89" idx="6"/>
            </p:cNvCxnSpPr>
            <p:nvPr/>
          </p:nvCxnSpPr>
          <p:spPr>
            <a:xfrm>
              <a:off x="7133561" y="3378276"/>
              <a:ext cx="2160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pic>
          <p:nvPicPr>
            <p:cNvPr id="101" name="Picture 10"/>
            <p:cNvPicPr>
              <a:picLocks noChangeAspect="1" noChangeArrowheads="1"/>
            </p:cNvPicPr>
            <p:nvPr/>
          </p:nvPicPr>
          <p:blipFill>
            <a:blip r:embed="rId8" cstate="print"/>
            <a:srcRect/>
            <a:stretch>
              <a:fillRect/>
            </a:stretch>
          </p:blipFill>
          <p:spPr bwMode="auto">
            <a:xfrm>
              <a:off x="6519875" y="3238210"/>
              <a:ext cx="400050" cy="257175"/>
            </a:xfrm>
            <a:prstGeom prst="rect">
              <a:avLst/>
            </a:prstGeom>
            <a:noFill/>
            <a:ln w="9525">
              <a:noFill/>
              <a:miter lim="800000"/>
              <a:headEnd/>
              <a:tailEnd/>
            </a:ln>
            <a:effectLst/>
          </p:spPr>
        </p:pic>
        <p:pic>
          <p:nvPicPr>
            <p:cNvPr id="102" name="Picture 10"/>
            <p:cNvPicPr>
              <a:picLocks noChangeAspect="1" noChangeArrowheads="1"/>
            </p:cNvPicPr>
            <p:nvPr/>
          </p:nvPicPr>
          <p:blipFill>
            <a:blip r:embed="rId8" cstate="print"/>
            <a:srcRect/>
            <a:stretch>
              <a:fillRect/>
            </a:stretch>
          </p:blipFill>
          <p:spPr bwMode="auto">
            <a:xfrm>
              <a:off x="6519875" y="4595532"/>
              <a:ext cx="400050" cy="257175"/>
            </a:xfrm>
            <a:prstGeom prst="rect">
              <a:avLst/>
            </a:prstGeom>
            <a:noFill/>
            <a:ln w="9525">
              <a:noFill/>
              <a:miter lim="800000"/>
              <a:headEnd/>
              <a:tailEnd/>
            </a:ln>
            <a:effectLst/>
          </p:spPr>
        </p:pic>
        <p:pic>
          <p:nvPicPr>
            <p:cNvPr id="103" name="Picture 10"/>
            <p:cNvPicPr>
              <a:picLocks noChangeAspect="1" noChangeArrowheads="1"/>
            </p:cNvPicPr>
            <p:nvPr/>
          </p:nvPicPr>
          <p:blipFill>
            <a:blip r:embed="rId8" cstate="print"/>
            <a:srcRect/>
            <a:stretch>
              <a:fillRect/>
            </a:stretch>
          </p:blipFill>
          <p:spPr bwMode="auto">
            <a:xfrm>
              <a:off x="6519875" y="6024292"/>
              <a:ext cx="400050" cy="257175"/>
            </a:xfrm>
            <a:prstGeom prst="rect">
              <a:avLst/>
            </a:prstGeom>
            <a:noFill/>
            <a:ln w="9525">
              <a:noFill/>
              <a:miter lim="800000"/>
              <a:headEnd/>
              <a:tailEnd/>
            </a:ln>
            <a:effectLst/>
          </p:spPr>
        </p:pic>
        <p:pic>
          <p:nvPicPr>
            <p:cNvPr id="105" name="Picture 10"/>
            <p:cNvPicPr>
              <a:picLocks noChangeAspect="1" noChangeArrowheads="1"/>
            </p:cNvPicPr>
            <p:nvPr/>
          </p:nvPicPr>
          <p:blipFill>
            <a:blip r:embed="rId8" cstate="print"/>
            <a:srcRect/>
            <a:stretch>
              <a:fillRect/>
            </a:stretch>
          </p:blipFill>
          <p:spPr bwMode="auto">
            <a:xfrm>
              <a:off x="8048651" y="3666838"/>
              <a:ext cx="400050" cy="257175"/>
            </a:xfrm>
            <a:prstGeom prst="rect">
              <a:avLst/>
            </a:prstGeom>
            <a:noFill/>
            <a:ln w="9525">
              <a:noFill/>
              <a:miter lim="800000"/>
              <a:headEnd/>
              <a:tailEnd/>
            </a:ln>
            <a:effectLst/>
          </p:spPr>
        </p:pic>
        <p:pic>
          <p:nvPicPr>
            <p:cNvPr id="106" name="Picture 10"/>
            <p:cNvPicPr>
              <a:picLocks noChangeAspect="1" noChangeArrowheads="1"/>
            </p:cNvPicPr>
            <p:nvPr/>
          </p:nvPicPr>
          <p:blipFill>
            <a:blip r:embed="rId8" cstate="print"/>
            <a:srcRect/>
            <a:stretch>
              <a:fillRect/>
            </a:stretch>
          </p:blipFill>
          <p:spPr bwMode="auto">
            <a:xfrm>
              <a:off x="8091511" y="5309912"/>
              <a:ext cx="400050" cy="257175"/>
            </a:xfrm>
            <a:prstGeom prst="rect">
              <a:avLst/>
            </a:prstGeom>
            <a:noFill/>
            <a:ln w="9525">
              <a:noFill/>
              <a:miter lim="800000"/>
              <a:headEnd/>
              <a:tailEnd/>
            </a:ln>
            <a:effectLst/>
          </p:spPr>
        </p:pic>
        <p:cxnSp>
          <p:nvCxnSpPr>
            <p:cNvPr id="108" name="直接连接符 107"/>
            <p:cNvCxnSpPr/>
            <p:nvPr/>
          </p:nvCxnSpPr>
          <p:spPr>
            <a:xfrm rot="16200000" flipH="1">
              <a:off x="5448305" y="3809714"/>
              <a:ext cx="1143008" cy="571504"/>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09" name="直接连接符 108"/>
            <p:cNvCxnSpPr>
              <a:endCxn id="85" idx="2"/>
            </p:cNvCxnSpPr>
            <p:nvPr/>
          </p:nvCxnSpPr>
          <p:spPr>
            <a:xfrm flipV="1">
              <a:off x="5734057" y="4738408"/>
              <a:ext cx="571504" cy="142876"/>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11" name="直接连接符 110"/>
            <p:cNvCxnSpPr>
              <a:endCxn id="85" idx="2"/>
            </p:cNvCxnSpPr>
            <p:nvPr/>
          </p:nvCxnSpPr>
          <p:spPr>
            <a:xfrm rot="5400000" flipH="1" flipV="1">
              <a:off x="5233991" y="5167036"/>
              <a:ext cx="1500198" cy="642942"/>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12" name="直接连接符 111"/>
            <p:cNvCxnSpPr>
              <a:endCxn id="89" idx="2"/>
            </p:cNvCxnSpPr>
            <p:nvPr/>
          </p:nvCxnSpPr>
          <p:spPr>
            <a:xfrm flipV="1">
              <a:off x="5734057" y="3378276"/>
              <a:ext cx="571504" cy="145686"/>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14" name="直接连接符 113"/>
            <p:cNvCxnSpPr>
              <a:endCxn id="83" idx="2"/>
            </p:cNvCxnSpPr>
            <p:nvPr/>
          </p:nvCxnSpPr>
          <p:spPr>
            <a:xfrm rot="16200000" flipH="1">
              <a:off x="4699611" y="4558408"/>
              <a:ext cx="2640396" cy="571504"/>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15" name="直接连接符 114"/>
            <p:cNvCxnSpPr>
              <a:endCxn id="83" idx="2"/>
            </p:cNvCxnSpPr>
            <p:nvPr/>
          </p:nvCxnSpPr>
          <p:spPr>
            <a:xfrm rot="16200000" flipH="1">
              <a:off x="5378272" y="5237069"/>
              <a:ext cx="1283074" cy="571504"/>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17" name="直接连接符 116"/>
            <p:cNvCxnSpPr>
              <a:endCxn id="83" idx="2"/>
            </p:cNvCxnSpPr>
            <p:nvPr/>
          </p:nvCxnSpPr>
          <p:spPr>
            <a:xfrm flipV="1">
              <a:off x="5662619" y="6164358"/>
              <a:ext cx="642942" cy="74248"/>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18" name="直接连接符 117"/>
            <p:cNvCxnSpPr>
              <a:stCxn id="89" idx="2"/>
            </p:cNvCxnSpPr>
            <p:nvPr/>
          </p:nvCxnSpPr>
          <p:spPr>
            <a:xfrm rot="10800000" flipV="1">
              <a:off x="5662619" y="3378276"/>
              <a:ext cx="642942" cy="286033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20" name="直接连接符 119"/>
            <p:cNvCxnSpPr>
              <a:stCxn id="89" idx="2"/>
            </p:cNvCxnSpPr>
            <p:nvPr/>
          </p:nvCxnSpPr>
          <p:spPr>
            <a:xfrm rot="10800000" flipV="1">
              <a:off x="5734057" y="3378276"/>
              <a:ext cx="571504" cy="1503008"/>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21" name="直接连接符 120"/>
            <p:cNvCxnSpPr>
              <a:endCxn id="90" idx="2"/>
            </p:cNvCxnSpPr>
            <p:nvPr/>
          </p:nvCxnSpPr>
          <p:spPr>
            <a:xfrm>
              <a:off x="7377131" y="3381086"/>
              <a:ext cx="532975" cy="431438"/>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22" name="直接连接符 121"/>
            <p:cNvCxnSpPr>
              <a:endCxn id="90" idx="2"/>
            </p:cNvCxnSpPr>
            <p:nvPr/>
          </p:nvCxnSpPr>
          <p:spPr>
            <a:xfrm rot="5400000" flipH="1" flipV="1">
              <a:off x="7180676" y="4008979"/>
              <a:ext cx="925884" cy="532975"/>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23" name="直接连接符 122"/>
            <p:cNvCxnSpPr>
              <a:endCxn id="90" idx="2"/>
            </p:cNvCxnSpPr>
            <p:nvPr/>
          </p:nvCxnSpPr>
          <p:spPr>
            <a:xfrm rot="5400000" flipH="1" flipV="1">
              <a:off x="6466296" y="4723359"/>
              <a:ext cx="2354644" cy="532975"/>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24" name="直接连接符 123"/>
            <p:cNvCxnSpPr>
              <a:endCxn id="99" idx="2"/>
            </p:cNvCxnSpPr>
            <p:nvPr/>
          </p:nvCxnSpPr>
          <p:spPr>
            <a:xfrm rot="16200000" flipH="1">
              <a:off x="6632559" y="4178051"/>
              <a:ext cx="2074510" cy="480584"/>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25" name="直接连接符 124"/>
            <p:cNvCxnSpPr>
              <a:endCxn id="99" idx="2"/>
            </p:cNvCxnSpPr>
            <p:nvPr/>
          </p:nvCxnSpPr>
          <p:spPr>
            <a:xfrm rot="16200000" flipH="1">
              <a:off x="7285023" y="4830515"/>
              <a:ext cx="717190" cy="532975"/>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26" name="直接连接符 125"/>
            <p:cNvCxnSpPr>
              <a:endCxn id="99" idx="2"/>
            </p:cNvCxnSpPr>
            <p:nvPr/>
          </p:nvCxnSpPr>
          <p:spPr>
            <a:xfrm rot="5400000" flipH="1" flipV="1">
              <a:off x="7287833" y="5544896"/>
              <a:ext cx="711570" cy="532975"/>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pic>
          <p:nvPicPr>
            <p:cNvPr id="127" name="Picture 11"/>
            <p:cNvPicPr>
              <a:picLocks noChangeAspect="1" noChangeArrowheads="1"/>
            </p:cNvPicPr>
            <p:nvPr/>
          </p:nvPicPr>
          <p:blipFill>
            <a:blip r:embed="rId9" cstate="print"/>
            <a:srcRect/>
            <a:stretch>
              <a:fillRect/>
            </a:stretch>
          </p:blipFill>
          <p:spPr bwMode="auto">
            <a:xfrm>
              <a:off x="4733925" y="3309648"/>
              <a:ext cx="342900" cy="314325"/>
            </a:xfrm>
            <a:prstGeom prst="rect">
              <a:avLst/>
            </a:prstGeom>
            <a:noFill/>
            <a:ln w="9525">
              <a:noFill/>
              <a:miter lim="800000"/>
              <a:headEnd/>
              <a:tailEnd/>
            </a:ln>
            <a:effectLst/>
          </p:spPr>
        </p:pic>
        <p:pic>
          <p:nvPicPr>
            <p:cNvPr id="128" name="Picture 12"/>
            <p:cNvPicPr>
              <a:picLocks noChangeAspect="1" noChangeArrowheads="1"/>
            </p:cNvPicPr>
            <p:nvPr/>
          </p:nvPicPr>
          <p:blipFill>
            <a:blip r:embed="rId9" cstate="print"/>
            <a:srcRect/>
            <a:stretch>
              <a:fillRect/>
            </a:stretch>
          </p:blipFill>
          <p:spPr bwMode="auto">
            <a:xfrm>
              <a:off x="4733925" y="4766304"/>
              <a:ext cx="342900" cy="314325"/>
            </a:xfrm>
            <a:prstGeom prst="rect">
              <a:avLst/>
            </a:prstGeom>
            <a:noFill/>
            <a:ln w="9525">
              <a:noFill/>
              <a:miter lim="800000"/>
              <a:headEnd/>
              <a:tailEnd/>
            </a:ln>
            <a:effectLst/>
          </p:spPr>
        </p:pic>
        <p:pic>
          <p:nvPicPr>
            <p:cNvPr id="129" name="Picture 13"/>
            <p:cNvPicPr>
              <a:picLocks noChangeAspect="1" noChangeArrowheads="1"/>
            </p:cNvPicPr>
            <p:nvPr/>
          </p:nvPicPr>
          <p:blipFill>
            <a:blip r:embed="rId9" cstate="print"/>
            <a:srcRect/>
            <a:stretch>
              <a:fillRect/>
            </a:stretch>
          </p:blipFill>
          <p:spPr bwMode="auto">
            <a:xfrm>
              <a:off x="4733925" y="6024292"/>
              <a:ext cx="342900" cy="314325"/>
            </a:xfrm>
            <a:prstGeom prst="rect">
              <a:avLst/>
            </a:prstGeom>
            <a:noFill/>
            <a:ln w="9525">
              <a:noFill/>
              <a:miter lim="800000"/>
              <a:headEnd/>
              <a:tailEnd/>
            </a:ln>
            <a:effectLst/>
          </p:spPr>
        </p:pic>
        <p:graphicFrame>
          <p:nvGraphicFramePr>
            <p:cNvPr id="130" name="Object 14"/>
            <p:cNvGraphicFramePr>
              <a:graphicFrameLocks noChangeAspect="1"/>
            </p:cNvGraphicFramePr>
            <p:nvPr/>
          </p:nvGraphicFramePr>
          <p:xfrm>
            <a:off x="4143372" y="3250916"/>
            <a:ext cx="319087" cy="476250"/>
          </p:xfrm>
          <a:graphic>
            <a:graphicData uri="http://schemas.openxmlformats.org/presentationml/2006/ole">
              <p:oleObj spid="_x0000_s130076" name="Equation" r:id="rId10" imgW="152280" imgH="228600" progId="Equation.DSMT4">
                <p:embed/>
              </p:oleObj>
            </a:graphicData>
          </a:graphic>
        </p:graphicFrame>
        <p:graphicFrame>
          <p:nvGraphicFramePr>
            <p:cNvPr id="135" name="Object 15"/>
            <p:cNvGraphicFramePr>
              <a:graphicFrameLocks noChangeAspect="1"/>
            </p:cNvGraphicFramePr>
            <p:nvPr/>
          </p:nvGraphicFramePr>
          <p:xfrm>
            <a:off x="4143372" y="4679666"/>
            <a:ext cx="319087" cy="477838"/>
          </p:xfrm>
          <a:graphic>
            <a:graphicData uri="http://schemas.openxmlformats.org/presentationml/2006/ole">
              <p:oleObj spid="_x0000_s130077" name="Equation" r:id="rId11" imgW="152280" imgH="228600" progId="Equation.DSMT4">
                <p:embed/>
              </p:oleObj>
            </a:graphicData>
          </a:graphic>
        </p:graphicFrame>
        <p:graphicFrame>
          <p:nvGraphicFramePr>
            <p:cNvPr id="136" name="Object 16"/>
            <p:cNvGraphicFramePr>
              <a:graphicFrameLocks noChangeAspect="1"/>
            </p:cNvGraphicFramePr>
            <p:nvPr/>
          </p:nvGraphicFramePr>
          <p:xfrm>
            <a:off x="4143372" y="5952841"/>
            <a:ext cx="373062" cy="477838"/>
          </p:xfrm>
          <a:graphic>
            <a:graphicData uri="http://schemas.openxmlformats.org/presentationml/2006/ole">
              <p:oleObj spid="_x0000_s130078" name="Equation" r:id="rId12" imgW="177480" imgH="228600" progId="Equation.DSMT4">
                <p:embed/>
              </p:oleObj>
            </a:graphicData>
          </a:graphic>
        </p:graphicFrame>
        <p:sp>
          <p:nvSpPr>
            <p:cNvPr id="137" name="椭圆 136"/>
            <p:cNvSpPr/>
            <p:nvPr/>
          </p:nvSpPr>
          <p:spPr>
            <a:xfrm>
              <a:off x="4876801" y="4024028"/>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4876801" y="4309780"/>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4876801" y="5381350"/>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4876801" y="559566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41" name="Object 17"/>
            <p:cNvGraphicFramePr>
              <a:graphicFrameLocks noChangeAspect="1"/>
            </p:cNvGraphicFramePr>
            <p:nvPr/>
          </p:nvGraphicFramePr>
          <p:xfrm>
            <a:off x="4149722" y="4024029"/>
            <a:ext cx="346075" cy="477837"/>
          </p:xfrm>
          <a:graphic>
            <a:graphicData uri="http://schemas.openxmlformats.org/presentationml/2006/ole">
              <p:oleObj spid="_x0000_s130079" name="Equation" r:id="rId13" imgW="164880" imgH="228600" progId="Equation.DSMT4">
                <p:embed/>
              </p:oleObj>
            </a:graphicData>
          </a:graphic>
        </p:graphicFrame>
        <p:graphicFrame>
          <p:nvGraphicFramePr>
            <p:cNvPr id="142" name="Object 18"/>
            <p:cNvGraphicFramePr>
              <a:graphicFrameLocks noChangeAspect="1"/>
            </p:cNvGraphicFramePr>
            <p:nvPr/>
          </p:nvGraphicFramePr>
          <p:xfrm>
            <a:off x="5289557" y="3058843"/>
            <a:ext cx="319087" cy="476250"/>
          </p:xfrm>
          <a:graphic>
            <a:graphicData uri="http://schemas.openxmlformats.org/presentationml/2006/ole">
              <p:oleObj spid="_x0000_s130080" name="Equation" r:id="rId14" imgW="152280" imgH="228600" progId="Equation.DSMT4">
                <p:embed/>
              </p:oleObj>
            </a:graphicData>
          </a:graphic>
        </p:graphicFrame>
        <p:graphicFrame>
          <p:nvGraphicFramePr>
            <p:cNvPr id="143" name="Object 19"/>
            <p:cNvGraphicFramePr>
              <a:graphicFrameLocks noChangeAspect="1"/>
            </p:cNvGraphicFramePr>
            <p:nvPr/>
          </p:nvGraphicFramePr>
          <p:xfrm>
            <a:off x="5289557" y="4332008"/>
            <a:ext cx="319087" cy="477838"/>
          </p:xfrm>
          <a:graphic>
            <a:graphicData uri="http://schemas.openxmlformats.org/presentationml/2006/ole">
              <p:oleObj spid="_x0000_s130081" name="Equation" r:id="rId15" imgW="152280" imgH="228600" progId="Equation.DSMT4">
                <p:embed/>
              </p:oleObj>
            </a:graphicData>
          </a:graphic>
        </p:graphicFrame>
        <p:graphicFrame>
          <p:nvGraphicFramePr>
            <p:cNvPr id="144" name="Object 20"/>
            <p:cNvGraphicFramePr>
              <a:graphicFrameLocks noChangeAspect="1"/>
            </p:cNvGraphicFramePr>
            <p:nvPr/>
          </p:nvGraphicFramePr>
          <p:xfrm>
            <a:off x="5289557" y="5738540"/>
            <a:ext cx="373062" cy="477838"/>
          </p:xfrm>
          <a:graphic>
            <a:graphicData uri="http://schemas.openxmlformats.org/presentationml/2006/ole">
              <p:oleObj spid="_x0000_s130082" name="Equation" r:id="rId16" imgW="177480" imgH="228600" progId="Equation.DSMT4">
                <p:embed/>
              </p:oleObj>
            </a:graphicData>
          </a:graphic>
        </p:graphicFrame>
        <p:graphicFrame>
          <p:nvGraphicFramePr>
            <p:cNvPr id="145" name="Object 22"/>
            <p:cNvGraphicFramePr>
              <a:graphicFrameLocks noChangeAspect="1"/>
            </p:cNvGraphicFramePr>
            <p:nvPr/>
          </p:nvGraphicFramePr>
          <p:xfrm>
            <a:off x="7078659" y="2894402"/>
            <a:ext cx="346075" cy="476250"/>
          </p:xfrm>
          <a:graphic>
            <a:graphicData uri="http://schemas.openxmlformats.org/presentationml/2006/ole">
              <p:oleObj spid="_x0000_s130083" name="Equation" r:id="rId17" imgW="164880" imgH="228600" progId="Equation.DSMT4">
                <p:embed/>
              </p:oleObj>
            </a:graphicData>
          </a:graphic>
        </p:graphicFrame>
        <p:graphicFrame>
          <p:nvGraphicFramePr>
            <p:cNvPr id="146" name="Object 23"/>
            <p:cNvGraphicFramePr>
              <a:graphicFrameLocks noChangeAspect="1"/>
            </p:cNvGraphicFramePr>
            <p:nvPr/>
          </p:nvGraphicFramePr>
          <p:xfrm>
            <a:off x="7064372" y="4284379"/>
            <a:ext cx="373062" cy="504825"/>
          </p:xfrm>
          <a:graphic>
            <a:graphicData uri="http://schemas.openxmlformats.org/presentationml/2006/ole">
              <p:oleObj spid="_x0000_s130084" name="Equation" r:id="rId18" imgW="177480" imgH="241200" progId="Equation.DSMT4">
                <p:embed/>
              </p:oleObj>
            </a:graphicData>
          </a:graphic>
        </p:graphicFrame>
        <p:graphicFrame>
          <p:nvGraphicFramePr>
            <p:cNvPr id="147" name="Object 24"/>
            <p:cNvGraphicFramePr>
              <a:graphicFrameLocks noChangeAspect="1"/>
            </p:cNvGraphicFramePr>
            <p:nvPr/>
          </p:nvGraphicFramePr>
          <p:xfrm>
            <a:off x="7022417" y="5631034"/>
            <a:ext cx="425450" cy="477837"/>
          </p:xfrm>
          <a:graphic>
            <a:graphicData uri="http://schemas.openxmlformats.org/presentationml/2006/ole">
              <p:oleObj spid="_x0000_s130085" name="Equation" r:id="rId19" imgW="203040" imgH="228600" progId="Equation.DSMT4">
                <p:embed/>
              </p:oleObj>
            </a:graphicData>
          </a:graphic>
        </p:graphicFrame>
        <p:graphicFrame>
          <p:nvGraphicFramePr>
            <p:cNvPr id="148" name="Object 25"/>
            <p:cNvGraphicFramePr>
              <a:graphicFrameLocks noChangeAspect="1"/>
            </p:cNvGraphicFramePr>
            <p:nvPr/>
          </p:nvGraphicFramePr>
          <p:xfrm>
            <a:off x="7091359" y="3750979"/>
            <a:ext cx="373063" cy="477837"/>
          </p:xfrm>
          <a:graphic>
            <a:graphicData uri="http://schemas.openxmlformats.org/presentationml/2006/ole">
              <p:oleObj spid="_x0000_s130086" name="Equation" r:id="rId20" imgW="177480" imgH="228600" progId="Equation.DSMT4">
                <p:embed/>
              </p:oleObj>
            </a:graphicData>
          </a:graphic>
        </p:graphicFrame>
        <p:sp>
          <p:nvSpPr>
            <p:cNvPr id="149" name="椭圆 148"/>
            <p:cNvSpPr/>
            <p:nvPr/>
          </p:nvSpPr>
          <p:spPr>
            <a:xfrm>
              <a:off x="6662751" y="3809714"/>
              <a:ext cx="142876" cy="1428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0" name="椭圆 149"/>
            <p:cNvSpPr/>
            <p:nvPr/>
          </p:nvSpPr>
          <p:spPr>
            <a:xfrm>
              <a:off x="6662751" y="4095466"/>
              <a:ext cx="142876" cy="1428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1" name="椭圆 150"/>
            <p:cNvSpPr/>
            <p:nvPr/>
          </p:nvSpPr>
          <p:spPr>
            <a:xfrm>
              <a:off x="6662751" y="5238474"/>
              <a:ext cx="142876" cy="1428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2" name="椭圆 151"/>
            <p:cNvSpPr/>
            <p:nvPr/>
          </p:nvSpPr>
          <p:spPr>
            <a:xfrm>
              <a:off x="6662751" y="5524226"/>
              <a:ext cx="142876" cy="1428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aphicFrame>
          <p:nvGraphicFramePr>
            <p:cNvPr id="153" name="Object 26"/>
            <p:cNvGraphicFramePr>
              <a:graphicFrameLocks noChangeAspect="1"/>
            </p:cNvGraphicFramePr>
            <p:nvPr/>
          </p:nvGraphicFramePr>
          <p:xfrm>
            <a:off x="8613775" y="3271554"/>
            <a:ext cx="319087" cy="476250"/>
          </p:xfrm>
          <a:graphic>
            <a:graphicData uri="http://schemas.openxmlformats.org/presentationml/2006/ole">
              <p:oleObj spid="_x0000_s130087" name="Equation" r:id="rId21" imgW="152280" imgH="228600" progId="Equation.DSMT4">
                <p:embed/>
              </p:oleObj>
            </a:graphicData>
          </a:graphic>
        </p:graphicFrame>
        <p:graphicFrame>
          <p:nvGraphicFramePr>
            <p:cNvPr id="154" name="Object 27"/>
            <p:cNvGraphicFramePr>
              <a:graphicFrameLocks noChangeAspect="1"/>
            </p:cNvGraphicFramePr>
            <p:nvPr/>
          </p:nvGraphicFramePr>
          <p:xfrm>
            <a:off x="8613775" y="4889216"/>
            <a:ext cx="346075" cy="479425"/>
          </p:xfrm>
          <a:graphic>
            <a:graphicData uri="http://schemas.openxmlformats.org/presentationml/2006/ole">
              <p:oleObj spid="_x0000_s130088" name="Equation" r:id="rId22" imgW="164880" imgH="228600" progId="Equation.DSMT4">
                <p:embed/>
              </p:oleObj>
            </a:graphicData>
          </a:graphic>
        </p:graphicFrame>
        <p:graphicFrame>
          <p:nvGraphicFramePr>
            <p:cNvPr id="155" name="Object 28"/>
            <p:cNvGraphicFramePr>
              <a:graphicFrameLocks noChangeAspect="1"/>
            </p:cNvGraphicFramePr>
            <p:nvPr/>
          </p:nvGraphicFramePr>
          <p:xfrm>
            <a:off x="8613775" y="4024028"/>
            <a:ext cx="346075" cy="477837"/>
          </p:xfrm>
          <a:graphic>
            <a:graphicData uri="http://schemas.openxmlformats.org/presentationml/2006/ole">
              <p:oleObj spid="_x0000_s130089" name="Equation" r:id="rId23" imgW="164880" imgH="228600" progId="Equation.DSMT4">
                <p:embed/>
              </p:oleObj>
            </a:graphicData>
          </a:graphic>
        </p:graphicFrame>
        <p:sp>
          <p:nvSpPr>
            <p:cNvPr id="156" name="椭圆 155"/>
            <p:cNvSpPr/>
            <p:nvPr/>
          </p:nvSpPr>
          <p:spPr>
            <a:xfrm>
              <a:off x="8215338" y="4381218"/>
              <a:ext cx="142876" cy="1428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57" name="椭圆 156"/>
            <p:cNvSpPr/>
            <p:nvPr/>
          </p:nvSpPr>
          <p:spPr>
            <a:xfrm>
              <a:off x="8215338" y="4809846"/>
              <a:ext cx="142876" cy="1428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aphicFrame>
          <p:nvGraphicFramePr>
            <p:cNvPr id="158" name="Object 29"/>
            <p:cNvGraphicFramePr>
              <a:graphicFrameLocks noChangeAspect="1"/>
            </p:cNvGraphicFramePr>
            <p:nvPr/>
          </p:nvGraphicFramePr>
          <p:xfrm>
            <a:off x="8613775" y="4452656"/>
            <a:ext cx="346075" cy="479425"/>
          </p:xfrm>
          <a:graphic>
            <a:graphicData uri="http://schemas.openxmlformats.org/presentationml/2006/ole">
              <p:oleObj spid="_x0000_s130090" name="Equation" r:id="rId24" imgW="164880" imgH="228600" progId="Equation.DSMT4">
                <p:embed/>
              </p:oleObj>
            </a:graphicData>
          </a:graphic>
        </p:graphicFrame>
      </p:grpSp>
      <p:graphicFrame>
        <p:nvGraphicFramePr>
          <p:cNvPr id="130091" name="Object 43"/>
          <p:cNvGraphicFramePr>
            <a:graphicFrameLocks noChangeAspect="1"/>
          </p:cNvGraphicFramePr>
          <p:nvPr/>
        </p:nvGraphicFramePr>
        <p:xfrm>
          <a:off x="500034" y="2071678"/>
          <a:ext cx="7272337" cy="957262"/>
        </p:xfrm>
        <a:graphic>
          <a:graphicData uri="http://schemas.openxmlformats.org/presentationml/2006/ole">
            <p:oleObj spid="_x0000_s130091" name="Equation" r:id="rId25" imgW="3288960" imgH="431640" progId="Equation.DSMT4">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86050" y="428604"/>
            <a:ext cx="792000" cy="121444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6" name="矩形 5"/>
          <p:cNvSpPr/>
          <p:nvPr/>
        </p:nvSpPr>
        <p:spPr>
          <a:xfrm>
            <a:off x="1928794" y="428604"/>
            <a:ext cx="857256" cy="121444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graphicFrame>
        <p:nvGraphicFramePr>
          <p:cNvPr id="133122" name="Object 2"/>
          <p:cNvGraphicFramePr>
            <a:graphicFrameLocks noChangeAspect="1"/>
          </p:cNvGraphicFramePr>
          <p:nvPr/>
        </p:nvGraphicFramePr>
        <p:xfrm>
          <a:off x="785786" y="642918"/>
          <a:ext cx="2781300" cy="927100"/>
        </p:xfrm>
        <a:graphic>
          <a:graphicData uri="http://schemas.openxmlformats.org/presentationml/2006/ole">
            <p:oleObj spid="_x0000_s133122" name="Equation" r:id="rId3" imgW="1333440" imgH="444240" progId="Equation.DSMT4">
              <p:embed/>
            </p:oleObj>
          </a:graphicData>
        </a:graphic>
      </p:graphicFrame>
      <p:grpSp>
        <p:nvGrpSpPr>
          <p:cNvPr id="22" name="组合 21"/>
          <p:cNvGrpSpPr/>
          <p:nvPr/>
        </p:nvGrpSpPr>
        <p:grpSpPr>
          <a:xfrm>
            <a:off x="285720" y="2357430"/>
            <a:ext cx="3124200" cy="1856256"/>
            <a:chOff x="285720" y="2357430"/>
            <a:chExt cx="3124200" cy="1856256"/>
          </a:xfrm>
        </p:grpSpPr>
        <p:sp>
          <p:nvSpPr>
            <p:cNvPr id="21" name="矩形 20"/>
            <p:cNvSpPr/>
            <p:nvPr/>
          </p:nvSpPr>
          <p:spPr>
            <a:xfrm>
              <a:off x="1485652" y="3213554"/>
              <a:ext cx="785818" cy="1000132"/>
            </a:xfrm>
            <a:prstGeom prst="rect">
              <a:avLst/>
            </a:prstGeom>
            <a:solidFill>
              <a:schemeClr val="tx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aphicFrame>
          <p:nvGraphicFramePr>
            <p:cNvPr id="133123" name="Object 3"/>
            <p:cNvGraphicFramePr>
              <a:graphicFrameLocks noChangeAspect="1"/>
            </p:cNvGraphicFramePr>
            <p:nvPr/>
          </p:nvGraphicFramePr>
          <p:xfrm>
            <a:off x="285720" y="2357430"/>
            <a:ext cx="3124200" cy="1854200"/>
          </p:xfrm>
          <a:graphic>
            <a:graphicData uri="http://schemas.openxmlformats.org/presentationml/2006/ole">
              <p:oleObj spid="_x0000_s133123" name="Equation" r:id="rId4" imgW="1498320" imgH="888840" progId="Equation.DSMT4">
                <p:embed/>
              </p:oleObj>
            </a:graphicData>
          </a:graphic>
        </p:graphicFrame>
      </p:grpSp>
      <p:cxnSp>
        <p:nvCxnSpPr>
          <p:cNvPr id="9" name="直接箭头连接符 8"/>
          <p:cNvCxnSpPr>
            <a:stCxn id="6" idx="2"/>
          </p:cNvCxnSpPr>
          <p:nvPr/>
        </p:nvCxnSpPr>
        <p:spPr>
          <a:xfrm rot="5400000">
            <a:off x="1571604" y="1571612"/>
            <a:ext cx="714380" cy="85725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 name="直接箭头连接符 9"/>
          <p:cNvCxnSpPr>
            <a:stCxn id="7" idx="2"/>
          </p:cNvCxnSpPr>
          <p:nvPr/>
        </p:nvCxnSpPr>
        <p:spPr>
          <a:xfrm rot="16200000" flipH="1">
            <a:off x="3877025" y="948075"/>
            <a:ext cx="714380" cy="210433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aphicFrame>
        <p:nvGraphicFramePr>
          <p:cNvPr id="133124" name="Object 4"/>
          <p:cNvGraphicFramePr>
            <a:graphicFrameLocks noChangeAspect="1"/>
          </p:cNvGraphicFramePr>
          <p:nvPr/>
        </p:nvGraphicFramePr>
        <p:xfrm>
          <a:off x="4857752" y="2357430"/>
          <a:ext cx="1403350" cy="927100"/>
        </p:xfrm>
        <a:graphic>
          <a:graphicData uri="http://schemas.openxmlformats.org/presentationml/2006/ole">
            <p:oleObj spid="_x0000_s133124" name="Equation" r:id="rId5" imgW="672840" imgH="444240" progId="Equation.DSMT4">
              <p:embed/>
            </p:oleObj>
          </a:graphicData>
        </a:graphic>
      </p:graphicFrame>
      <p:graphicFrame>
        <p:nvGraphicFramePr>
          <p:cNvPr id="133125" name="Object 5"/>
          <p:cNvGraphicFramePr>
            <a:graphicFrameLocks noChangeAspect="1"/>
          </p:cNvGraphicFramePr>
          <p:nvPr/>
        </p:nvGraphicFramePr>
        <p:xfrm>
          <a:off x="4857752" y="214290"/>
          <a:ext cx="2487613" cy="741362"/>
        </p:xfrm>
        <a:graphic>
          <a:graphicData uri="http://schemas.openxmlformats.org/presentationml/2006/ole">
            <p:oleObj spid="_x0000_s133125" name="Equation" r:id="rId6" imgW="1193760" imgH="355320" progId="Equation.DSMT4">
              <p:embed/>
            </p:oleObj>
          </a:graphicData>
        </a:graphic>
      </p:graphicFrame>
      <p:graphicFrame>
        <p:nvGraphicFramePr>
          <p:cNvPr id="133127" name="Object 7"/>
          <p:cNvGraphicFramePr>
            <a:graphicFrameLocks noChangeAspect="1"/>
          </p:cNvGraphicFramePr>
          <p:nvPr/>
        </p:nvGraphicFramePr>
        <p:xfrm>
          <a:off x="4948233" y="1142999"/>
          <a:ext cx="2120900" cy="530225"/>
        </p:xfrm>
        <a:graphic>
          <a:graphicData uri="http://schemas.openxmlformats.org/presentationml/2006/ole">
            <p:oleObj spid="_x0000_s133127" name="Equation" r:id="rId7" imgW="1015920" imgH="253800" progId="Equation.DSMT4">
              <p:embed/>
            </p:oleObj>
          </a:graphicData>
        </a:graphic>
      </p:graphicFrame>
      <p:graphicFrame>
        <p:nvGraphicFramePr>
          <p:cNvPr id="133128" name="Object 8"/>
          <p:cNvGraphicFramePr>
            <a:graphicFrameLocks noChangeAspect="1"/>
          </p:cNvGraphicFramePr>
          <p:nvPr/>
        </p:nvGraphicFramePr>
        <p:xfrm>
          <a:off x="214282" y="4643446"/>
          <a:ext cx="1820862" cy="1341437"/>
        </p:xfrm>
        <a:graphic>
          <a:graphicData uri="http://schemas.openxmlformats.org/presentationml/2006/ole">
            <p:oleObj spid="_x0000_s133128" name="Equation" r:id="rId8" imgW="863280" imgH="634680" progId="Equation.DSMT4">
              <p:embed/>
            </p:oleObj>
          </a:graphicData>
        </a:graphic>
      </p:graphicFrame>
      <p:cxnSp>
        <p:nvCxnSpPr>
          <p:cNvPr id="18" name="直接箭头连接符 17"/>
          <p:cNvCxnSpPr/>
          <p:nvPr/>
        </p:nvCxnSpPr>
        <p:spPr>
          <a:xfrm rot="16200000" flipH="1">
            <a:off x="2143108" y="4572008"/>
            <a:ext cx="1214446" cy="7143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aphicFrame>
        <p:nvGraphicFramePr>
          <p:cNvPr id="133129" name="Object 9"/>
          <p:cNvGraphicFramePr>
            <a:graphicFrameLocks noChangeAspect="1"/>
          </p:cNvGraphicFramePr>
          <p:nvPr/>
        </p:nvGraphicFramePr>
        <p:xfrm>
          <a:off x="2357438" y="5213370"/>
          <a:ext cx="3937000" cy="1073150"/>
        </p:xfrm>
        <a:graphic>
          <a:graphicData uri="http://schemas.openxmlformats.org/presentationml/2006/ole">
            <p:oleObj spid="_x0000_s133129" name="Equation" r:id="rId9" imgW="1866600" imgH="507960" progId="Equation.DSMT4">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357554" y="214290"/>
            <a:ext cx="4857784" cy="100013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graphicFrame>
        <p:nvGraphicFramePr>
          <p:cNvPr id="131074" name="Object 2"/>
          <p:cNvGraphicFramePr>
            <a:graphicFrameLocks noChangeAspect="1"/>
          </p:cNvGraphicFramePr>
          <p:nvPr/>
        </p:nvGraphicFramePr>
        <p:xfrm>
          <a:off x="857224" y="285728"/>
          <a:ext cx="7272337" cy="957262"/>
        </p:xfrm>
        <a:graphic>
          <a:graphicData uri="http://schemas.openxmlformats.org/presentationml/2006/ole">
            <p:oleObj spid="_x0000_s131074" name="Equation" r:id="rId3" imgW="3288960" imgH="431640" progId="Equation.DSMT4">
              <p:embed/>
            </p:oleObj>
          </a:graphicData>
        </a:graphic>
      </p:graphicFrame>
      <p:graphicFrame>
        <p:nvGraphicFramePr>
          <p:cNvPr id="131076" name="Object 4"/>
          <p:cNvGraphicFramePr>
            <a:graphicFrameLocks noChangeAspect="1"/>
          </p:cNvGraphicFramePr>
          <p:nvPr/>
        </p:nvGraphicFramePr>
        <p:xfrm>
          <a:off x="785813" y="1643063"/>
          <a:ext cx="6564312" cy="1058862"/>
        </p:xfrm>
        <a:graphic>
          <a:graphicData uri="http://schemas.openxmlformats.org/presentationml/2006/ole">
            <p:oleObj spid="_x0000_s131076" name="Equation" r:id="rId4" imgW="3149280" imgH="507960" progId="Equation.DSMT4">
              <p:embed/>
            </p:oleObj>
          </a:graphicData>
        </a:graphic>
      </p:graphicFrame>
      <p:sp>
        <p:nvSpPr>
          <p:cNvPr id="14" name="矩形 13"/>
          <p:cNvSpPr/>
          <p:nvPr/>
        </p:nvSpPr>
        <p:spPr>
          <a:xfrm>
            <a:off x="1928794" y="2928934"/>
            <a:ext cx="785818" cy="1000132"/>
          </a:xfrm>
          <a:prstGeom prst="rect">
            <a:avLst/>
          </a:prstGeom>
          <a:solidFill>
            <a:schemeClr val="tx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aphicFrame>
        <p:nvGraphicFramePr>
          <p:cNvPr id="15" name="Object 3"/>
          <p:cNvGraphicFramePr>
            <a:graphicFrameLocks noChangeAspect="1"/>
          </p:cNvGraphicFramePr>
          <p:nvPr/>
        </p:nvGraphicFramePr>
        <p:xfrm>
          <a:off x="804863" y="3000372"/>
          <a:ext cx="3124200" cy="900112"/>
        </p:xfrm>
        <a:graphic>
          <a:graphicData uri="http://schemas.openxmlformats.org/presentationml/2006/ole">
            <p:oleObj spid="_x0000_s131080" name="Equation" r:id="rId5" imgW="1498320" imgH="431640" progId="Equation.DSMT4">
              <p:embed/>
            </p:oleObj>
          </a:graphicData>
        </a:graphic>
      </p:graphicFrame>
      <p:cxnSp>
        <p:nvCxnSpPr>
          <p:cNvPr id="17" name="直接箭头连接符 16"/>
          <p:cNvCxnSpPr>
            <a:endCxn id="14" idx="0"/>
          </p:cNvCxnSpPr>
          <p:nvPr/>
        </p:nvCxnSpPr>
        <p:spPr>
          <a:xfrm>
            <a:off x="1571604" y="2643182"/>
            <a:ext cx="750099" cy="28575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aphicFrame>
        <p:nvGraphicFramePr>
          <p:cNvPr id="131081" name="Object 9"/>
          <p:cNvGraphicFramePr>
            <a:graphicFrameLocks noChangeAspect="1"/>
          </p:cNvGraphicFramePr>
          <p:nvPr/>
        </p:nvGraphicFramePr>
        <p:xfrm>
          <a:off x="2857488" y="4214818"/>
          <a:ext cx="3937000" cy="1073150"/>
        </p:xfrm>
        <a:graphic>
          <a:graphicData uri="http://schemas.openxmlformats.org/presentationml/2006/ole">
            <p:oleObj spid="_x0000_s131081" name="Equation" r:id="rId6" imgW="1866600" imgH="507960" progId="Equation.DSMT4">
              <p:embed/>
            </p:oleObj>
          </a:graphicData>
        </a:graphic>
      </p:graphicFrame>
      <p:sp>
        <p:nvSpPr>
          <p:cNvPr id="19" name="矩形 18"/>
          <p:cNvSpPr/>
          <p:nvPr/>
        </p:nvSpPr>
        <p:spPr>
          <a:xfrm>
            <a:off x="2786050" y="2928934"/>
            <a:ext cx="1071570" cy="1000132"/>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cxnSp>
        <p:nvCxnSpPr>
          <p:cNvPr id="21" name="直接箭头连接符 20"/>
          <p:cNvCxnSpPr>
            <a:endCxn id="19" idx="2"/>
          </p:cNvCxnSpPr>
          <p:nvPr/>
        </p:nvCxnSpPr>
        <p:spPr>
          <a:xfrm rot="10800000">
            <a:off x="3321836" y="3929066"/>
            <a:ext cx="1393041" cy="214314"/>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graphicFrame>
        <p:nvGraphicFramePr>
          <p:cNvPr id="131082" name="Object 10"/>
          <p:cNvGraphicFramePr>
            <a:graphicFrameLocks noChangeAspect="1"/>
          </p:cNvGraphicFramePr>
          <p:nvPr/>
        </p:nvGraphicFramePr>
        <p:xfrm>
          <a:off x="857224" y="5429250"/>
          <a:ext cx="3176587" cy="900113"/>
        </p:xfrm>
        <a:graphic>
          <a:graphicData uri="http://schemas.openxmlformats.org/presentationml/2006/ole">
            <p:oleObj spid="_x0000_s131082" name="Equation" r:id="rId7" imgW="1523880" imgH="431640" progId="Equation.DSMT4">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86050" y="428604"/>
            <a:ext cx="792000" cy="121444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6" name="矩形 5"/>
          <p:cNvSpPr/>
          <p:nvPr/>
        </p:nvSpPr>
        <p:spPr>
          <a:xfrm>
            <a:off x="1928794" y="428604"/>
            <a:ext cx="857256" cy="121444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graphicFrame>
        <p:nvGraphicFramePr>
          <p:cNvPr id="133122" name="Object 2"/>
          <p:cNvGraphicFramePr>
            <a:graphicFrameLocks noChangeAspect="1"/>
          </p:cNvGraphicFramePr>
          <p:nvPr/>
        </p:nvGraphicFramePr>
        <p:xfrm>
          <a:off x="785786" y="642918"/>
          <a:ext cx="2781300" cy="927100"/>
        </p:xfrm>
        <a:graphic>
          <a:graphicData uri="http://schemas.openxmlformats.org/presentationml/2006/ole">
            <p:oleObj spid="_x0000_s134146" name="Equation" r:id="rId3" imgW="1333440" imgH="444240" progId="Equation.DSMT4">
              <p:embed/>
            </p:oleObj>
          </a:graphicData>
        </a:graphic>
      </p:graphicFrame>
      <p:cxnSp>
        <p:nvCxnSpPr>
          <p:cNvPr id="9" name="直接箭头连接符 8"/>
          <p:cNvCxnSpPr>
            <a:stCxn id="6" idx="2"/>
          </p:cNvCxnSpPr>
          <p:nvPr/>
        </p:nvCxnSpPr>
        <p:spPr>
          <a:xfrm rot="5400000">
            <a:off x="1571604" y="1571612"/>
            <a:ext cx="714380" cy="85725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 name="直接箭头连接符 9"/>
          <p:cNvCxnSpPr/>
          <p:nvPr/>
        </p:nvCxnSpPr>
        <p:spPr>
          <a:xfrm rot="10800000" flipV="1">
            <a:off x="2357422" y="3357562"/>
            <a:ext cx="2786082" cy="10001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aphicFrame>
        <p:nvGraphicFramePr>
          <p:cNvPr id="133124" name="Object 4"/>
          <p:cNvGraphicFramePr>
            <a:graphicFrameLocks noChangeAspect="1"/>
          </p:cNvGraphicFramePr>
          <p:nvPr/>
        </p:nvGraphicFramePr>
        <p:xfrm>
          <a:off x="4857752" y="2357430"/>
          <a:ext cx="1403350" cy="927100"/>
        </p:xfrm>
        <a:graphic>
          <a:graphicData uri="http://schemas.openxmlformats.org/presentationml/2006/ole">
            <p:oleObj spid="_x0000_s134148" name="Equation" r:id="rId4" imgW="672840" imgH="444240" progId="Equation.DSMT4">
              <p:embed/>
            </p:oleObj>
          </a:graphicData>
        </a:graphic>
      </p:graphicFrame>
      <p:graphicFrame>
        <p:nvGraphicFramePr>
          <p:cNvPr id="134153" name="Object 9"/>
          <p:cNvGraphicFramePr>
            <a:graphicFrameLocks noChangeAspect="1"/>
          </p:cNvGraphicFramePr>
          <p:nvPr/>
        </p:nvGraphicFramePr>
        <p:xfrm>
          <a:off x="769938" y="2428875"/>
          <a:ext cx="3176587" cy="900113"/>
        </p:xfrm>
        <a:graphic>
          <a:graphicData uri="http://schemas.openxmlformats.org/presentationml/2006/ole">
            <p:oleObj spid="_x0000_s134153" name="Equation" r:id="rId5" imgW="1523880" imgH="431640" progId="Equation.DSMT4">
              <p:embed/>
            </p:oleObj>
          </a:graphicData>
        </a:graphic>
      </p:graphicFrame>
      <p:graphicFrame>
        <p:nvGraphicFramePr>
          <p:cNvPr id="134154" name="Object 10"/>
          <p:cNvGraphicFramePr>
            <a:graphicFrameLocks noChangeAspect="1"/>
          </p:cNvGraphicFramePr>
          <p:nvPr/>
        </p:nvGraphicFramePr>
        <p:xfrm>
          <a:off x="1785918" y="4429132"/>
          <a:ext cx="3498850" cy="927100"/>
        </p:xfrm>
        <a:graphic>
          <a:graphicData uri="http://schemas.openxmlformats.org/presentationml/2006/ole">
            <p:oleObj spid="_x0000_s134154" name="Equation" r:id="rId6" imgW="1676160" imgH="444240" progId="Equation.DSMT4">
              <p:embed/>
            </p:oleObj>
          </a:graphicData>
        </a:graphic>
      </p:graphicFrame>
      <p:cxnSp>
        <p:nvCxnSpPr>
          <p:cNvPr id="19" name="直接箭头连接符 18"/>
          <p:cNvCxnSpPr/>
          <p:nvPr/>
        </p:nvCxnSpPr>
        <p:spPr>
          <a:xfrm rot="16200000" flipH="1">
            <a:off x="1678761" y="3750471"/>
            <a:ext cx="1000132" cy="21431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直接箭头连接符 22"/>
          <p:cNvCxnSpPr/>
          <p:nvPr/>
        </p:nvCxnSpPr>
        <p:spPr>
          <a:xfrm>
            <a:off x="8506710" y="3146058"/>
            <a:ext cx="423008" cy="562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2" name="直接箭头连接符 51"/>
          <p:cNvCxnSpPr/>
          <p:nvPr/>
        </p:nvCxnSpPr>
        <p:spPr>
          <a:xfrm>
            <a:off x="8506710" y="4765056"/>
            <a:ext cx="423008" cy="562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2" name="标题 1"/>
          <p:cNvSpPr>
            <a:spLocks noGrp="1"/>
          </p:cNvSpPr>
          <p:nvPr>
            <p:ph type="title"/>
          </p:nvPr>
        </p:nvSpPr>
        <p:spPr>
          <a:xfrm>
            <a:off x="457200" y="71414"/>
            <a:ext cx="8229600" cy="1143000"/>
          </a:xfrm>
        </p:spPr>
        <p:txBody>
          <a:bodyPr>
            <a:normAutofit/>
          </a:bodyPr>
          <a:lstStyle/>
          <a:p>
            <a:r>
              <a:rPr lang="en-US" altLang="zh-CN"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Back propagation</a:t>
            </a:r>
            <a:endParaRPr lang="zh-CN" altLang="en-US"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p:txBody>
      </p:sp>
      <p:sp>
        <p:nvSpPr>
          <p:cNvPr id="42" name="内容占位符 2"/>
          <p:cNvSpPr txBox="1">
            <a:spLocks/>
          </p:cNvSpPr>
          <p:nvPr/>
        </p:nvSpPr>
        <p:spPr>
          <a:xfrm>
            <a:off x="214282" y="1071546"/>
            <a:ext cx="3714776" cy="571504"/>
          </a:xfrm>
          <a:prstGeom prst="rect">
            <a:avLst/>
          </a:prstGeom>
        </p:spPr>
        <p:txBody>
          <a:bodyPr vert="horz" lIns="91440" tIns="45720" rIns="91440" bIns="45720" rtlCol="0">
            <a:noAutofit/>
          </a:bodyPr>
          <a:lstStyle/>
          <a:p>
            <a:pPr marL="6350" lvl="1" indent="-635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       再考虑考虑“输入层”与“隐含层”的关系：</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将求导分解</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graphicFrame>
        <p:nvGraphicFramePr>
          <p:cNvPr id="118791" name="Object 7"/>
          <p:cNvGraphicFramePr>
            <a:graphicFrameLocks noChangeAspect="1"/>
          </p:cNvGraphicFramePr>
          <p:nvPr/>
        </p:nvGraphicFramePr>
        <p:xfrm>
          <a:off x="174625" y="2759075"/>
          <a:ext cx="3549650" cy="981075"/>
        </p:xfrm>
        <a:graphic>
          <a:graphicData uri="http://schemas.openxmlformats.org/presentationml/2006/ole">
            <p:oleObj spid="_x0000_s136194" name="Equation" r:id="rId3" imgW="1701720" imgH="469800" progId="Equation.DSMT4">
              <p:embed/>
            </p:oleObj>
          </a:graphicData>
        </a:graphic>
      </p:graphicFrame>
      <p:sp>
        <p:nvSpPr>
          <p:cNvPr id="7" name="椭圆 6"/>
          <p:cNvSpPr/>
          <p:nvPr/>
        </p:nvSpPr>
        <p:spPr>
          <a:xfrm>
            <a:off x="4519611" y="3894302"/>
            <a:ext cx="828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sz="2000" b="1" dirty="0" smtClean="0"/>
          </a:p>
        </p:txBody>
      </p:sp>
      <p:sp>
        <p:nvSpPr>
          <p:cNvPr id="8" name="椭圆 7"/>
          <p:cNvSpPr/>
          <p:nvPr/>
        </p:nvSpPr>
        <p:spPr>
          <a:xfrm>
            <a:off x="4519611" y="2468352"/>
            <a:ext cx="828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sz="2000" b="1" dirty="0"/>
          </a:p>
        </p:txBody>
      </p:sp>
      <p:sp>
        <p:nvSpPr>
          <p:cNvPr id="13" name="椭圆 12"/>
          <p:cNvSpPr/>
          <p:nvPr/>
        </p:nvSpPr>
        <p:spPr>
          <a:xfrm>
            <a:off x="6305561" y="5137892"/>
            <a:ext cx="828000" cy="72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2000" b="1" dirty="0" smtClean="0"/>
              <a:t>a32</a:t>
            </a:r>
            <a:endParaRPr lang="zh-CN" altLang="en-US" sz="2000" b="1" dirty="0" smtClean="0"/>
          </a:p>
        </p:txBody>
      </p:sp>
      <p:sp>
        <p:nvSpPr>
          <p:cNvPr id="14" name="椭圆 13"/>
          <p:cNvSpPr/>
          <p:nvPr/>
        </p:nvSpPr>
        <p:spPr>
          <a:xfrm>
            <a:off x="6305561" y="3711942"/>
            <a:ext cx="828000" cy="72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2000" b="1" dirty="0" smtClean="0"/>
              <a:t>a31</a:t>
            </a:r>
            <a:endParaRPr lang="zh-CN" altLang="en-US" sz="2000" b="1" dirty="0"/>
          </a:p>
        </p:txBody>
      </p:sp>
      <p:cxnSp>
        <p:nvCxnSpPr>
          <p:cNvPr id="16" name="直接箭头连接符 15"/>
          <p:cNvCxnSpPr>
            <a:stCxn id="8" idx="6"/>
          </p:cNvCxnSpPr>
          <p:nvPr/>
        </p:nvCxnSpPr>
        <p:spPr>
          <a:xfrm>
            <a:off x="5347611" y="2828352"/>
            <a:ext cx="3600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7" name="直接箭头连接符 16"/>
          <p:cNvCxnSpPr>
            <a:stCxn id="7" idx="6"/>
          </p:cNvCxnSpPr>
          <p:nvPr/>
        </p:nvCxnSpPr>
        <p:spPr>
          <a:xfrm flipV="1">
            <a:off x="5347611" y="4214818"/>
            <a:ext cx="3600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8" name="椭圆 17"/>
          <p:cNvSpPr/>
          <p:nvPr/>
        </p:nvSpPr>
        <p:spPr>
          <a:xfrm>
            <a:off x="6305561" y="2351810"/>
            <a:ext cx="828000" cy="72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2000" b="1" dirty="0" smtClean="0"/>
              <a:t>a30</a:t>
            </a:r>
            <a:endParaRPr lang="zh-CN" altLang="en-US" sz="2000" b="1" dirty="0"/>
          </a:p>
        </p:txBody>
      </p:sp>
      <p:sp>
        <p:nvSpPr>
          <p:cNvPr id="19" name="椭圆 18"/>
          <p:cNvSpPr/>
          <p:nvPr/>
        </p:nvSpPr>
        <p:spPr>
          <a:xfrm>
            <a:off x="7910106" y="2786058"/>
            <a:ext cx="720000" cy="720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dirty="0" smtClean="0"/>
              <a:t>h1</a:t>
            </a:r>
          </a:p>
        </p:txBody>
      </p:sp>
      <p:cxnSp>
        <p:nvCxnSpPr>
          <p:cNvPr id="21" name="直接箭头连接符 20"/>
          <p:cNvCxnSpPr>
            <a:stCxn id="14" idx="6"/>
          </p:cNvCxnSpPr>
          <p:nvPr/>
        </p:nvCxnSpPr>
        <p:spPr>
          <a:xfrm>
            <a:off x="7133561" y="4071942"/>
            <a:ext cx="216000" cy="158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2" name="直接箭头连接符 21"/>
          <p:cNvCxnSpPr>
            <a:stCxn id="13" idx="6"/>
          </p:cNvCxnSpPr>
          <p:nvPr/>
        </p:nvCxnSpPr>
        <p:spPr>
          <a:xfrm>
            <a:off x="7133561" y="5497892"/>
            <a:ext cx="2160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4" name="椭圆 23"/>
          <p:cNvSpPr/>
          <p:nvPr/>
        </p:nvSpPr>
        <p:spPr>
          <a:xfrm>
            <a:off x="4519611" y="5185806"/>
            <a:ext cx="828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sz="2000" b="1" dirty="0" smtClean="0"/>
          </a:p>
        </p:txBody>
      </p:sp>
      <p:cxnSp>
        <p:nvCxnSpPr>
          <p:cNvPr id="25" name="直接箭头连接符 24"/>
          <p:cNvCxnSpPr/>
          <p:nvPr/>
        </p:nvCxnSpPr>
        <p:spPr>
          <a:xfrm flipV="1">
            <a:off x="5347611" y="5572140"/>
            <a:ext cx="3600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aphicFrame>
        <p:nvGraphicFramePr>
          <p:cNvPr id="27" name="Object 11"/>
          <p:cNvGraphicFramePr>
            <a:graphicFrameLocks noChangeAspect="1"/>
          </p:cNvGraphicFramePr>
          <p:nvPr/>
        </p:nvGraphicFramePr>
        <p:xfrm>
          <a:off x="5820009" y="1997069"/>
          <a:ext cx="425450" cy="503237"/>
        </p:xfrm>
        <a:graphic>
          <a:graphicData uri="http://schemas.openxmlformats.org/presentationml/2006/ole">
            <p:oleObj spid="_x0000_s136195" name="Equation" r:id="rId4" imgW="203040" imgH="241200" progId="Equation.DSMT4">
              <p:embed/>
            </p:oleObj>
          </a:graphicData>
        </a:graphic>
      </p:graphicFrame>
      <p:graphicFrame>
        <p:nvGraphicFramePr>
          <p:cNvPr id="120838" name="Object 6"/>
          <p:cNvGraphicFramePr>
            <a:graphicFrameLocks noChangeAspect="1"/>
          </p:cNvGraphicFramePr>
          <p:nvPr/>
        </p:nvGraphicFramePr>
        <p:xfrm>
          <a:off x="7439275" y="1997069"/>
          <a:ext cx="504825" cy="503237"/>
        </p:xfrm>
        <a:graphic>
          <a:graphicData uri="http://schemas.openxmlformats.org/presentationml/2006/ole">
            <p:oleObj spid="_x0000_s136196" name="Equation" r:id="rId5" imgW="241200" imgH="241200" progId="Equation.DSMT4">
              <p:embed/>
            </p:oleObj>
          </a:graphicData>
        </a:graphic>
      </p:graphicFrame>
      <p:sp>
        <p:nvSpPr>
          <p:cNvPr id="38" name="椭圆 37"/>
          <p:cNvSpPr/>
          <p:nvPr/>
        </p:nvSpPr>
        <p:spPr>
          <a:xfrm>
            <a:off x="7910106" y="4429132"/>
            <a:ext cx="720000" cy="720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dirty="0" smtClean="0"/>
              <a:t>h2</a:t>
            </a:r>
          </a:p>
        </p:txBody>
      </p:sp>
      <p:cxnSp>
        <p:nvCxnSpPr>
          <p:cNvPr id="49" name="直接箭头连接符 48"/>
          <p:cNvCxnSpPr>
            <a:stCxn id="18" idx="6"/>
          </p:cNvCxnSpPr>
          <p:nvPr/>
        </p:nvCxnSpPr>
        <p:spPr>
          <a:xfrm>
            <a:off x="7133561" y="2711810"/>
            <a:ext cx="2160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pic>
        <p:nvPicPr>
          <p:cNvPr id="61" name="Picture 10"/>
          <p:cNvPicPr>
            <a:picLocks noChangeAspect="1" noChangeArrowheads="1"/>
          </p:cNvPicPr>
          <p:nvPr/>
        </p:nvPicPr>
        <p:blipFill>
          <a:blip r:embed="rId6" cstate="print"/>
          <a:srcRect/>
          <a:stretch>
            <a:fillRect/>
          </a:stretch>
        </p:blipFill>
        <p:spPr bwMode="auto">
          <a:xfrm>
            <a:off x="6519875" y="2571744"/>
            <a:ext cx="400050" cy="257175"/>
          </a:xfrm>
          <a:prstGeom prst="rect">
            <a:avLst/>
          </a:prstGeom>
          <a:noFill/>
          <a:ln w="9525">
            <a:noFill/>
            <a:miter lim="800000"/>
            <a:headEnd/>
            <a:tailEnd/>
          </a:ln>
          <a:effectLst/>
        </p:spPr>
      </p:pic>
      <p:pic>
        <p:nvPicPr>
          <p:cNvPr id="62" name="Picture 10"/>
          <p:cNvPicPr>
            <a:picLocks noChangeAspect="1" noChangeArrowheads="1"/>
          </p:cNvPicPr>
          <p:nvPr/>
        </p:nvPicPr>
        <p:blipFill>
          <a:blip r:embed="rId6" cstate="print"/>
          <a:srcRect/>
          <a:stretch>
            <a:fillRect/>
          </a:stretch>
        </p:blipFill>
        <p:spPr bwMode="auto">
          <a:xfrm>
            <a:off x="6519875" y="3929066"/>
            <a:ext cx="400050" cy="257175"/>
          </a:xfrm>
          <a:prstGeom prst="rect">
            <a:avLst/>
          </a:prstGeom>
          <a:noFill/>
          <a:ln w="9525">
            <a:noFill/>
            <a:miter lim="800000"/>
            <a:headEnd/>
            <a:tailEnd/>
          </a:ln>
          <a:effectLst/>
        </p:spPr>
      </p:pic>
      <p:pic>
        <p:nvPicPr>
          <p:cNvPr id="63" name="Picture 10"/>
          <p:cNvPicPr>
            <a:picLocks noChangeAspect="1" noChangeArrowheads="1"/>
          </p:cNvPicPr>
          <p:nvPr/>
        </p:nvPicPr>
        <p:blipFill>
          <a:blip r:embed="rId6" cstate="print"/>
          <a:srcRect/>
          <a:stretch>
            <a:fillRect/>
          </a:stretch>
        </p:blipFill>
        <p:spPr bwMode="auto">
          <a:xfrm>
            <a:off x="6519875" y="5357826"/>
            <a:ext cx="400050" cy="257175"/>
          </a:xfrm>
          <a:prstGeom prst="rect">
            <a:avLst/>
          </a:prstGeom>
          <a:noFill/>
          <a:ln w="9525">
            <a:noFill/>
            <a:miter lim="800000"/>
            <a:headEnd/>
            <a:tailEnd/>
          </a:ln>
          <a:effectLst/>
        </p:spPr>
      </p:pic>
      <p:pic>
        <p:nvPicPr>
          <p:cNvPr id="64" name="Picture 10"/>
          <p:cNvPicPr>
            <a:picLocks noChangeAspect="1" noChangeArrowheads="1"/>
          </p:cNvPicPr>
          <p:nvPr/>
        </p:nvPicPr>
        <p:blipFill>
          <a:blip r:embed="rId6" cstate="print"/>
          <a:srcRect/>
          <a:stretch>
            <a:fillRect/>
          </a:stretch>
        </p:blipFill>
        <p:spPr bwMode="auto">
          <a:xfrm>
            <a:off x="8048651" y="3000372"/>
            <a:ext cx="400050" cy="257175"/>
          </a:xfrm>
          <a:prstGeom prst="rect">
            <a:avLst/>
          </a:prstGeom>
          <a:noFill/>
          <a:ln w="9525">
            <a:noFill/>
            <a:miter lim="800000"/>
            <a:headEnd/>
            <a:tailEnd/>
          </a:ln>
          <a:effectLst/>
        </p:spPr>
      </p:pic>
      <p:pic>
        <p:nvPicPr>
          <p:cNvPr id="65" name="Picture 10"/>
          <p:cNvPicPr>
            <a:picLocks noChangeAspect="1" noChangeArrowheads="1"/>
          </p:cNvPicPr>
          <p:nvPr/>
        </p:nvPicPr>
        <p:blipFill>
          <a:blip r:embed="rId6" cstate="print"/>
          <a:srcRect/>
          <a:stretch>
            <a:fillRect/>
          </a:stretch>
        </p:blipFill>
        <p:spPr bwMode="auto">
          <a:xfrm>
            <a:off x="8091511" y="4643446"/>
            <a:ext cx="400050" cy="257175"/>
          </a:xfrm>
          <a:prstGeom prst="rect">
            <a:avLst/>
          </a:prstGeom>
          <a:noFill/>
          <a:ln w="9525">
            <a:noFill/>
            <a:miter lim="800000"/>
            <a:headEnd/>
            <a:tailEnd/>
          </a:ln>
          <a:effectLst/>
        </p:spPr>
      </p:pic>
      <p:cxnSp>
        <p:nvCxnSpPr>
          <p:cNvPr id="71" name="直接连接符 70"/>
          <p:cNvCxnSpPr/>
          <p:nvPr/>
        </p:nvCxnSpPr>
        <p:spPr>
          <a:xfrm rot="16200000" flipH="1">
            <a:off x="5448305" y="3143248"/>
            <a:ext cx="1143008" cy="571504"/>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72" name="直接连接符 71"/>
          <p:cNvCxnSpPr>
            <a:endCxn id="14" idx="2"/>
          </p:cNvCxnSpPr>
          <p:nvPr/>
        </p:nvCxnSpPr>
        <p:spPr>
          <a:xfrm flipV="1">
            <a:off x="5734057" y="4071942"/>
            <a:ext cx="571504" cy="142876"/>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75" name="直接连接符 74"/>
          <p:cNvCxnSpPr>
            <a:endCxn id="14" idx="2"/>
          </p:cNvCxnSpPr>
          <p:nvPr/>
        </p:nvCxnSpPr>
        <p:spPr>
          <a:xfrm rot="5400000" flipH="1" flipV="1">
            <a:off x="5233991" y="4500570"/>
            <a:ext cx="1500198" cy="642942"/>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78" name="直接连接符 77"/>
          <p:cNvCxnSpPr>
            <a:endCxn id="18" idx="2"/>
          </p:cNvCxnSpPr>
          <p:nvPr/>
        </p:nvCxnSpPr>
        <p:spPr>
          <a:xfrm flipV="1">
            <a:off x="5734057" y="2711810"/>
            <a:ext cx="571504" cy="145686"/>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81" name="直接连接符 80"/>
          <p:cNvCxnSpPr>
            <a:endCxn id="13" idx="2"/>
          </p:cNvCxnSpPr>
          <p:nvPr/>
        </p:nvCxnSpPr>
        <p:spPr>
          <a:xfrm rot="16200000" flipH="1">
            <a:off x="4699611" y="3891942"/>
            <a:ext cx="2640396" cy="571504"/>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84" name="直接连接符 83"/>
          <p:cNvCxnSpPr>
            <a:endCxn id="13" idx="2"/>
          </p:cNvCxnSpPr>
          <p:nvPr/>
        </p:nvCxnSpPr>
        <p:spPr>
          <a:xfrm rot="16200000" flipH="1">
            <a:off x="5378272" y="4570603"/>
            <a:ext cx="1283074" cy="571504"/>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87" name="直接连接符 86"/>
          <p:cNvCxnSpPr>
            <a:endCxn id="13" idx="2"/>
          </p:cNvCxnSpPr>
          <p:nvPr/>
        </p:nvCxnSpPr>
        <p:spPr>
          <a:xfrm flipV="1">
            <a:off x="5662619" y="5497892"/>
            <a:ext cx="642942" cy="74248"/>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91" name="直接连接符 90"/>
          <p:cNvCxnSpPr>
            <a:stCxn id="18" idx="2"/>
          </p:cNvCxnSpPr>
          <p:nvPr/>
        </p:nvCxnSpPr>
        <p:spPr>
          <a:xfrm rot="10800000" flipV="1">
            <a:off x="5662619" y="2711810"/>
            <a:ext cx="642942" cy="286033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95" name="直接连接符 94"/>
          <p:cNvCxnSpPr>
            <a:stCxn id="18" idx="2"/>
          </p:cNvCxnSpPr>
          <p:nvPr/>
        </p:nvCxnSpPr>
        <p:spPr>
          <a:xfrm rot="10800000" flipV="1">
            <a:off x="5734057" y="2711810"/>
            <a:ext cx="571504" cy="1503008"/>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04" name="直接连接符 103"/>
          <p:cNvCxnSpPr>
            <a:endCxn id="19" idx="2"/>
          </p:cNvCxnSpPr>
          <p:nvPr/>
        </p:nvCxnSpPr>
        <p:spPr>
          <a:xfrm>
            <a:off x="7377131" y="2714620"/>
            <a:ext cx="532975" cy="431438"/>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07" name="直接连接符 106"/>
          <p:cNvCxnSpPr>
            <a:endCxn id="19" idx="2"/>
          </p:cNvCxnSpPr>
          <p:nvPr/>
        </p:nvCxnSpPr>
        <p:spPr>
          <a:xfrm rot="5400000" flipH="1" flipV="1">
            <a:off x="7180676" y="3342513"/>
            <a:ext cx="925884" cy="532975"/>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10" name="直接连接符 109"/>
          <p:cNvCxnSpPr>
            <a:endCxn id="19" idx="2"/>
          </p:cNvCxnSpPr>
          <p:nvPr/>
        </p:nvCxnSpPr>
        <p:spPr>
          <a:xfrm rot="5400000" flipH="1" flipV="1">
            <a:off x="6466296" y="4056893"/>
            <a:ext cx="2354644" cy="532975"/>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13" name="直接连接符 112"/>
          <p:cNvCxnSpPr>
            <a:endCxn id="38" idx="2"/>
          </p:cNvCxnSpPr>
          <p:nvPr/>
        </p:nvCxnSpPr>
        <p:spPr>
          <a:xfrm rot="16200000" flipH="1">
            <a:off x="6632559" y="3511585"/>
            <a:ext cx="2074510" cy="480584"/>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16" name="直接连接符 115"/>
          <p:cNvCxnSpPr>
            <a:endCxn id="38" idx="2"/>
          </p:cNvCxnSpPr>
          <p:nvPr/>
        </p:nvCxnSpPr>
        <p:spPr>
          <a:xfrm rot="16200000" flipH="1">
            <a:off x="7285023" y="4164049"/>
            <a:ext cx="717190" cy="532975"/>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119" name="直接连接符 118"/>
          <p:cNvCxnSpPr>
            <a:endCxn id="38" idx="2"/>
          </p:cNvCxnSpPr>
          <p:nvPr/>
        </p:nvCxnSpPr>
        <p:spPr>
          <a:xfrm rot="5400000" flipH="1" flipV="1">
            <a:off x="7287833" y="4878430"/>
            <a:ext cx="711570" cy="532975"/>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pic>
        <p:nvPicPr>
          <p:cNvPr id="120843" name="Picture 11"/>
          <p:cNvPicPr>
            <a:picLocks noChangeAspect="1" noChangeArrowheads="1"/>
          </p:cNvPicPr>
          <p:nvPr/>
        </p:nvPicPr>
        <p:blipFill>
          <a:blip r:embed="rId7" cstate="print"/>
          <a:srcRect/>
          <a:stretch>
            <a:fillRect/>
          </a:stretch>
        </p:blipFill>
        <p:spPr bwMode="auto">
          <a:xfrm>
            <a:off x="4733925" y="2643182"/>
            <a:ext cx="342900" cy="314325"/>
          </a:xfrm>
          <a:prstGeom prst="rect">
            <a:avLst/>
          </a:prstGeom>
          <a:noFill/>
          <a:ln w="9525">
            <a:noFill/>
            <a:miter lim="800000"/>
            <a:headEnd/>
            <a:tailEnd/>
          </a:ln>
          <a:effectLst/>
        </p:spPr>
      </p:pic>
      <p:pic>
        <p:nvPicPr>
          <p:cNvPr id="120844" name="Picture 12"/>
          <p:cNvPicPr>
            <a:picLocks noChangeAspect="1" noChangeArrowheads="1"/>
          </p:cNvPicPr>
          <p:nvPr/>
        </p:nvPicPr>
        <p:blipFill>
          <a:blip r:embed="rId7" cstate="print"/>
          <a:srcRect/>
          <a:stretch>
            <a:fillRect/>
          </a:stretch>
        </p:blipFill>
        <p:spPr bwMode="auto">
          <a:xfrm>
            <a:off x="4733925" y="4099838"/>
            <a:ext cx="342900" cy="314325"/>
          </a:xfrm>
          <a:prstGeom prst="rect">
            <a:avLst/>
          </a:prstGeom>
          <a:noFill/>
          <a:ln w="9525">
            <a:noFill/>
            <a:miter lim="800000"/>
            <a:headEnd/>
            <a:tailEnd/>
          </a:ln>
          <a:effectLst/>
        </p:spPr>
      </p:pic>
      <p:pic>
        <p:nvPicPr>
          <p:cNvPr id="120845" name="Picture 13"/>
          <p:cNvPicPr>
            <a:picLocks noChangeAspect="1" noChangeArrowheads="1"/>
          </p:cNvPicPr>
          <p:nvPr/>
        </p:nvPicPr>
        <p:blipFill>
          <a:blip r:embed="rId7" cstate="print"/>
          <a:srcRect/>
          <a:stretch>
            <a:fillRect/>
          </a:stretch>
        </p:blipFill>
        <p:spPr bwMode="auto">
          <a:xfrm>
            <a:off x="4733925" y="5357826"/>
            <a:ext cx="342900" cy="314325"/>
          </a:xfrm>
          <a:prstGeom prst="rect">
            <a:avLst/>
          </a:prstGeom>
          <a:noFill/>
          <a:ln w="9525">
            <a:noFill/>
            <a:miter lim="800000"/>
            <a:headEnd/>
            <a:tailEnd/>
          </a:ln>
          <a:effectLst/>
        </p:spPr>
      </p:pic>
      <p:graphicFrame>
        <p:nvGraphicFramePr>
          <p:cNvPr id="120846" name="Object 14"/>
          <p:cNvGraphicFramePr>
            <a:graphicFrameLocks noChangeAspect="1"/>
          </p:cNvGraphicFramePr>
          <p:nvPr/>
        </p:nvGraphicFramePr>
        <p:xfrm>
          <a:off x="4143372" y="2584450"/>
          <a:ext cx="319087" cy="476250"/>
        </p:xfrm>
        <a:graphic>
          <a:graphicData uri="http://schemas.openxmlformats.org/presentationml/2006/ole">
            <p:oleObj spid="_x0000_s136199" name="Equation" r:id="rId8" imgW="152280" imgH="228600" progId="Equation.DSMT4">
              <p:embed/>
            </p:oleObj>
          </a:graphicData>
        </a:graphic>
      </p:graphicFrame>
      <p:graphicFrame>
        <p:nvGraphicFramePr>
          <p:cNvPr id="120847" name="Object 15"/>
          <p:cNvGraphicFramePr>
            <a:graphicFrameLocks noChangeAspect="1"/>
          </p:cNvGraphicFramePr>
          <p:nvPr/>
        </p:nvGraphicFramePr>
        <p:xfrm>
          <a:off x="4143372" y="4013200"/>
          <a:ext cx="319087" cy="477838"/>
        </p:xfrm>
        <a:graphic>
          <a:graphicData uri="http://schemas.openxmlformats.org/presentationml/2006/ole">
            <p:oleObj spid="_x0000_s136200" name="Equation" r:id="rId9" imgW="152280" imgH="228600" progId="Equation.DSMT4">
              <p:embed/>
            </p:oleObj>
          </a:graphicData>
        </a:graphic>
      </p:graphicFrame>
      <p:graphicFrame>
        <p:nvGraphicFramePr>
          <p:cNvPr id="120848" name="Object 16"/>
          <p:cNvGraphicFramePr>
            <a:graphicFrameLocks noChangeAspect="1"/>
          </p:cNvGraphicFramePr>
          <p:nvPr/>
        </p:nvGraphicFramePr>
        <p:xfrm>
          <a:off x="4143372" y="5286375"/>
          <a:ext cx="373062" cy="477838"/>
        </p:xfrm>
        <a:graphic>
          <a:graphicData uri="http://schemas.openxmlformats.org/presentationml/2006/ole">
            <p:oleObj spid="_x0000_s136201" name="Equation" r:id="rId10" imgW="177480" imgH="228600" progId="Equation.DSMT4">
              <p:embed/>
            </p:oleObj>
          </a:graphicData>
        </a:graphic>
      </p:graphicFrame>
      <p:sp>
        <p:nvSpPr>
          <p:cNvPr id="131" name="椭圆 130"/>
          <p:cNvSpPr/>
          <p:nvPr/>
        </p:nvSpPr>
        <p:spPr>
          <a:xfrm>
            <a:off x="4876801" y="3357562"/>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4876801" y="364331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4876801" y="4714884"/>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4876801" y="4929198"/>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20849" name="Object 17"/>
          <p:cNvGraphicFramePr>
            <a:graphicFrameLocks noChangeAspect="1"/>
          </p:cNvGraphicFramePr>
          <p:nvPr/>
        </p:nvGraphicFramePr>
        <p:xfrm>
          <a:off x="4149722" y="3357563"/>
          <a:ext cx="346075" cy="477837"/>
        </p:xfrm>
        <a:graphic>
          <a:graphicData uri="http://schemas.openxmlformats.org/presentationml/2006/ole">
            <p:oleObj spid="_x0000_s136202" name="Equation" r:id="rId11" imgW="164880" imgH="228600" progId="Equation.DSMT4">
              <p:embed/>
            </p:oleObj>
          </a:graphicData>
        </a:graphic>
      </p:graphicFrame>
      <p:graphicFrame>
        <p:nvGraphicFramePr>
          <p:cNvPr id="120850" name="Object 18"/>
          <p:cNvGraphicFramePr>
            <a:graphicFrameLocks noChangeAspect="1"/>
          </p:cNvGraphicFramePr>
          <p:nvPr/>
        </p:nvGraphicFramePr>
        <p:xfrm>
          <a:off x="5289557" y="2392377"/>
          <a:ext cx="319087" cy="476250"/>
        </p:xfrm>
        <a:graphic>
          <a:graphicData uri="http://schemas.openxmlformats.org/presentationml/2006/ole">
            <p:oleObj spid="_x0000_s136203" name="Equation" r:id="rId12" imgW="152280" imgH="228600" progId="Equation.DSMT4">
              <p:embed/>
            </p:oleObj>
          </a:graphicData>
        </a:graphic>
      </p:graphicFrame>
      <p:graphicFrame>
        <p:nvGraphicFramePr>
          <p:cNvPr id="120851" name="Object 19"/>
          <p:cNvGraphicFramePr>
            <a:graphicFrameLocks noChangeAspect="1"/>
          </p:cNvGraphicFramePr>
          <p:nvPr/>
        </p:nvGraphicFramePr>
        <p:xfrm>
          <a:off x="5289557" y="3665542"/>
          <a:ext cx="319087" cy="477838"/>
        </p:xfrm>
        <a:graphic>
          <a:graphicData uri="http://schemas.openxmlformats.org/presentationml/2006/ole">
            <p:oleObj spid="_x0000_s136204" name="Equation" r:id="rId13" imgW="152280" imgH="228600" progId="Equation.DSMT4">
              <p:embed/>
            </p:oleObj>
          </a:graphicData>
        </a:graphic>
      </p:graphicFrame>
      <p:graphicFrame>
        <p:nvGraphicFramePr>
          <p:cNvPr id="120852" name="Object 20"/>
          <p:cNvGraphicFramePr>
            <a:graphicFrameLocks noChangeAspect="1"/>
          </p:cNvGraphicFramePr>
          <p:nvPr/>
        </p:nvGraphicFramePr>
        <p:xfrm>
          <a:off x="5289557" y="5072074"/>
          <a:ext cx="373062" cy="477838"/>
        </p:xfrm>
        <a:graphic>
          <a:graphicData uri="http://schemas.openxmlformats.org/presentationml/2006/ole">
            <p:oleObj spid="_x0000_s136205" name="Equation" r:id="rId14" imgW="177480" imgH="228600" progId="Equation.DSMT4">
              <p:embed/>
            </p:oleObj>
          </a:graphicData>
        </a:graphic>
      </p:graphicFrame>
      <p:graphicFrame>
        <p:nvGraphicFramePr>
          <p:cNvPr id="120854" name="Object 22"/>
          <p:cNvGraphicFramePr>
            <a:graphicFrameLocks noChangeAspect="1"/>
          </p:cNvGraphicFramePr>
          <p:nvPr/>
        </p:nvGraphicFramePr>
        <p:xfrm>
          <a:off x="7078659" y="2227936"/>
          <a:ext cx="346075" cy="476250"/>
        </p:xfrm>
        <a:graphic>
          <a:graphicData uri="http://schemas.openxmlformats.org/presentationml/2006/ole">
            <p:oleObj spid="_x0000_s136206" name="Equation" r:id="rId15" imgW="164880" imgH="228600" progId="Equation.DSMT4">
              <p:embed/>
            </p:oleObj>
          </a:graphicData>
        </a:graphic>
      </p:graphicFrame>
      <p:graphicFrame>
        <p:nvGraphicFramePr>
          <p:cNvPr id="120855" name="Object 23"/>
          <p:cNvGraphicFramePr>
            <a:graphicFrameLocks noChangeAspect="1"/>
          </p:cNvGraphicFramePr>
          <p:nvPr/>
        </p:nvGraphicFramePr>
        <p:xfrm>
          <a:off x="7064372" y="3617913"/>
          <a:ext cx="373062" cy="504825"/>
        </p:xfrm>
        <a:graphic>
          <a:graphicData uri="http://schemas.openxmlformats.org/presentationml/2006/ole">
            <p:oleObj spid="_x0000_s136207" name="Equation" r:id="rId16" imgW="177480" imgH="241200" progId="Equation.DSMT4">
              <p:embed/>
            </p:oleObj>
          </a:graphicData>
        </a:graphic>
      </p:graphicFrame>
      <p:graphicFrame>
        <p:nvGraphicFramePr>
          <p:cNvPr id="120856" name="Object 24"/>
          <p:cNvGraphicFramePr>
            <a:graphicFrameLocks noChangeAspect="1"/>
          </p:cNvGraphicFramePr>
          <p:nvPr/>
        </p:nvGraphicFramePr>
        <p:xfrm>
          <a:off x="7022417" y="4964568"/>
          <a:ext cx="425450" cy="477837"/>
        </p:xfrm>
        <a:graphic>
          <a:graphicData uri="http://schemas.openxmlformats.org/presentationml/2006/ole">
            <p:oleObj spid="_x0000_s136208" name="Equation" r:id="rId17" imgW="203040" imgH="228600" progId="Equation.DSMT4">
              <p:embed/>
            </p:oleObj>
          </a:graphicData>
        </a:graphic>
      </p:graphicFrame>
      <p:graphicFrame>
        <p:nvGraphicFramePr>
          <p:cNvPr id="120857" name="Object 25"/>
          <p:cNvGraphicFramePr>
            <a:graphicFrameLocks noChangeAspect="1"/>
          </p:cNvGraphicFramePr>
          <p:nvPr/>
        </p:nvGraphicFramePr>
        <p:xfrm>
          <a:off x="7091359" y="3084513"/>
          <a:ext cx="373063" cy="477837"/>
        </p:xfrm>
        <a:graphic>
          <a:graphicData uri="http://schemas.openxmlformats.org/presentationml/2006/ole">
            <p:oleObj spid="_x0000_s136209" name="Equation" r:id="rId18" imgW="177480" imgH="228600" progId="Equation.DSMT4">
              <p:embed/>
            </p:oleObj>
          </a:graphicData>
        </a:graphic>
      </p:graphicFrame>
      <p:sp>
        <p:nvSpPr>
          <p:cNvPr id="66" name="椭圆 65"/>
          <p:cNvSpPr/>
          <p:nvPr/>
        </p:nvSpPr>
        <p:spPr>
          <a:xfrm>
            <a:off x="6662751" y="3143248"/>
            <a:ext cx="142876" cy="1428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7" name="椭圆 66"/>
          <p:cNvSpPr/>
          <p:nvPr/>
        </p:nvSpPr>
        <p:spPr>
          <a:xfrm>
            <a:off x="6662751" y="3429000"/>
            <a:ext cx="142876" cy="1428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8" name="椭圆 67"/>
          <p:cNvSpPr/>
          <p:nvPr/>
        </p:nvSpPr>
        <p:spPr>
          <a:xfrm>
            <a:off x="6662751" y="4572008"/>
            <a:ext cx="142876" cy="1428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9" name="椭圆 68"/>
          <p:cNvSpPr/>
          <p:nvPr/>
        </p:nvSpPr>
        <p:spPr>
          <a:xfrm>
            <a:off x="6662751" y="4857760"/>
            <a:ext cx="142876" cy="1428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aphicFrame>
        <p:nvGraphicFramePr>
          <p:cNvPr id="120858" name="Object 26"/>
          <p:cNvGraphicFramePr>
            <a:graphicFrameLocks noChangeAspect="1"/>
          </p:cNvGraphicFramePr>
          <p:nvPr/>
        </p:nvGraphicFramePr>
        <p:xfrm>
          <a:off x="8613775" y="2605088"/>
          <a:ext cx="319087" cy="476250"/>
        </p:xfrm>
        <a:graphic>
          <a:graphicData uri="http://schemas.openxmlformats.org/presentationml/2006/ole">
            <p:oleObj spid="_x0000_s136210" name="Equation" r:id="rId19" imgW="152280" imgH="228600" progId="Equation.DSMT4">
              <p:embed/>
            </p:oleObj>
          </a:graphicData>
        </a:graphic>
      </p:graphicFrame>
      <p:graphicFrame>
        <p:nvGraphicFramePr>
          <p:cNvPr id="120859" name="Object 27"/>
          <p:cNvGraphicFramePr>
            <a:graphicFrameLocks noChangeAspect="1"/>
          </p:cNvGraphicFramePr>
          <p:nvPr/>
        </p:nvGraphicFramePr>
        <p:xfrm>
          <a:off x="8613775" y="4222750"/>
          <a:ext cx="346075" cy="479425"/>
        </p:xfrm>
        <a:graphic>
          <a:graphicData uri="http://schemas.openxmlformats.org/presentationml/2006/ole">
            <p:oleObj spid="_x0000_s136211" name="Equation" r:id="rId20" imgW="164880" imgH="228600" progId="Equation.DSMT4">
              <p:embed/>
            </p:oleObj>
          </a:graphicData>
        </a:graphic>
      </p:graphicFrame>
      <p:graphicFrame>
        <p:nvGraphicFramePr>
          <p:cNvPr id="120860" name="Object 28"/>
          <p:cNvGraphicFramePr>
            <a:graphicFrameLocks noChangeAspect="1"/>
          </p:cNvGraphicFramePr>
          <p:nvPr/>
        </p:nvGraphicFramePr>
        <p:xfrm>
          <a:off x="8613775" y="3357562"/>
          <a:ext cx="346075" cy="477837"/>
        </p:xfrm>
        <a:graphic>
          <a:graphicData uri="http://schemas.openxmlformats.org/presentationml/2006/ole">
            <p:oleObj spid="_x0000_s136212" name="Equation" r:id="rId21" imgW="164880" imgH="228600" progId="Equation.DSMT4">
              <p:embed/>
            </p:oleObj>
          </a:graphicData>
        </a:graphic>
      </p:graphicFrame>
      <p:sp>
        <p:nvSpPr>
          <p:cNvPr id="70" name="椭圆 69"/>
          <p:cNvSpPr/>
          <p:nvPr/>
        </p:nvSpPr>
        <p:spPr>
          <a:xfrm>
            <a:off x="8215338" y="3714752"/>
            <a:ext cx="142876" cy="1428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73" name="椭圆 72"/>
          <p:cNvSpPr/>
          <p:nvPr/>
        </p:nvSpPr>
        <p:spPr>
          <a:xfrm>
            <a:off x="8215338" y="4143380"/>
            <a:ext cx="142876" cy="1428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aphicFrame>
        <p:nvGraphicFramePr>
          <p:cNvPr id="120861" name="Object 29"/>
          <p:cNvGraphicFramePr>
            <a:graphicFrameLocks noChangeAspect="1"/>
          </p:cNvGraphicFramePr>
          <p:nvPr/>
        </p:nvGraphicFramePr>
        <p:xfrm>
          <a:off x="8613775" y="3786190"/>
          <a:ext cx="346075" cy="479425"/>
        </p:xfrm>
        <a:graphic>
          <a:graphicData uri="http://schemas.openxmlformats.org/presentationml/2006/ole">
            <p:oleObj spid="_x0000_s136213" name="Equation" r:id="rId22" imgW="164880" imgH="228600" progId="Equation.DSMT4">
              <p:embed/>
            </p:oleObj>
          </a:graphicData>
        </a:graphic>
      </p:graphicFrame>
      <p:sp>
        <p:nvSpPr>
          <p:cNvPr id="76" name="矩形 75"/>
          <p:cNvSpPr/>
          <p:nvPr/>
        </p:nvSpPr>
        <p:spPr>
          <a:xfrm>
            <a:off x="4429124" y="1214422"/>
            <a:ext cx="3602268" cy="553998"/>
          </a:xfrm>
          <a:prstGeom prst="rect">
            <a:avLst/>
          </a:prstGeom>
        </p:spPr>
        <p:txBody>
          <a:bodyPr wrap="none">
            <a:spAutoFit/>
          </a:bodyPr>
          <a:lstStyle/>
          <a:p>
            <a:pPr marL="6350" lvl="1" indent="-635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三层结构：输入：隐含：输出</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099" name="Object 3"/>
          <p:cNvGraphicFramePr>
            <a:graphicFrameLocks noChangeAspect="1"/>
          </p:cNvGraphicFramePr>
          <p:nvPr/>
        </p:nvGraphicFramePr>
        <p:xfrm>
          <a:off x="642910" y="571480"/>
          <a:ext cx="3549650" cy="981075"/>
        </p:xfrm>
        <a:graphic>
          <a:graphicData uri="http://schemas.openxmlformats.org/presentationml/2006/ole">
            <p:oleObj spid="_x0000_s132099" name="Equation" r:id="rId3" imgW="1701720" imgH="469800" progId="Equation.DSMT4">
              <p:embed/>
            </p:oleObj>
          </a:graphicData>
        </a:graphic>
      </p:graphicFrame>
      <p:graphicFrame>
        <p:nvGraphicFramePr>
          <p:cNvPr id="132101" name="Object 5"/>
          <p:cNvGraphicFramePr>
            <a:graphicFrameLocks noChangeAspect="1"/>
          </p:cNvGraphicFramePr>
          <p:nvPr/>
        </p:nvGraphicFramePr>
        <p:xfrm>
          <a:off x="6072198" y="2357430"/>
          <a:ext cx="1352550" cy="981075"/>
        </p:xfrm>
        <a:graphic>
          <a:graphicData uri="http://schemas.openxmlformats.org/presentationml/2006/ole">
            <p:oleObj spid="_x0000_s132101" name="Equation" r:id="rId4" imgW="647640" imgH="469800" progId="Equation.DSMT4">
              <p:embed/>
            </p:oleObj>
          </a:graphicData>
        </a:graphic>
      </p:graphicFrame>
      <p:graphicFrame>
        <p:nvGraphicFramePr>
          <p:cNvPr id="132102" name="Object 6"/>
          <p:cNvGraphicFramePr>
            <a:graphicFrameLocks noChangeAspect="1"/>
          </p:cNvGraphicFramePr>
          <p:nvPr/>
        </p:nvGraphicFramePr>
        <p:xfrm>
          <a:off x="5319713" y="369888"/>
          <a:ext cx="2276475" cy="714375"/>
        </p:xfrm>
        <a:graphic>
          <a:graphicData uri="http://schemas.openxmlformats.org/presentationml/2006/ole">
            <p:oleObj spid="_x0000_s132102" name="Equation" r:id="rId5" imgW="1091880" imgH="342720" progId="Equation.DSMT4">
              <p:embed/>
            </p:oleObj>
          </a:graphicData>
        </a:graphic>
      </p:graphicFrame>
      <p:graphicFrame>
        <p:nvGraphicFramePr>
          <p:cNvPr id="132103" name="Object 7"/>
          <p:cNvGraphicFramePr>
            <a:graphicFrameLocks noChangeAspect="1"/>
          </p:cNvGraphicFramePr>
          <p:nvPr/>
        </p:nvGraphicFramePr>
        <p:xfrm>
          <a:off x="5292725" y="1260475"/>
          <a:ext cx="2146300" cy="582613"/>
        </p:xfrm>
        <a:graphic>
          <a:graphicData uri="http://schemas.openxmlformats.org/presentationml/2006/ole">
            <p:oleObj spid="_x0000_s132103" name="Equation" r:id="rId6" imgW="1028520" imgH="279360" progId="Equation.DSMT4">
              <p:embed/>
            </p:oleObj>
          </a:graphicData>
        </a:graphic>
      </p:graphicFrame>
      <p:cxnSp>
        <p:nvCxnSpPr>
          <p:cNvPr id="13" name="直接箭头连接符 12"/>
          <p:cNvCxnSpPr/>
          <p:nvPr/>
        </p:nvCxnSpPr>
        <p:spPr>
          <a:xfrm rot="10800000">
            <a:off x="3786182" y="1571612"/>
            <a:ext cx="2143140" cy="121444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6" name="矩形 15"/>
          <p:cNvSpPr/>
          <p:nvPr/>
        </p:nvSpPr>
        <p:spPr>
          <a:xfrm>
            <a:off x="1785918" y="357166"/>
            <a:ext cx="864000" cy="1260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099" name="Object 3"/>
          <p:cNvGraphicFramePr>
            <a:graphicFrameLocks noChangeAspect="1"/>
          </p:cNvGraphicFramePr>
          <p:nvPr/>
        </p:nvGraphicFramePr>
        <p:xfrm>
          <a:off x="642910" y="2285992"/>
          <a:ext cx="7518400" cy="2065337"/>
        </p:xfrm>
        <a:graphic>
          <a:graphicData uri="http://schemas.openxmlformats.org/presentationml/2006/ole">
            <p:oleObj spid="_x0000_s142338" name="Equation" r:id="rId3" imgW="3606480" imgH="990360" progId="Equation.DSMT4">
              <p:embed/>
            </p:oleObj>
          </a:graphicData>
        </a:graphic>
      </p:graphicFrame>
      <p:graphicFrame>
        <p:nvGraphicFramePr>
          <p:cNvPr id="11" name="Object 2"/>
          <p:cNvGraphicFramePr>
            <a:graphicFrameLocks noChangeAspect="1"/>
          </p:cNvGraphicFramePr>
          <p:nvPr/>
        </p:nvGraphicFramePr>
        <p:xfrm>
          <a:off x="571472" y="357166"/>
          <a:ext cx="7272337" cy="957262"/>
        </p:xfrm>
        <a:graphic>
          <a:graphicData uri="http://schemas.openxmlformats.org/presentationml/2006/ole">
            <p:oleObj spid="_x0000_s142343" name="Equation" r:id="rId4" imgW="3288960" imgH="431640" progId="Equation.DSMT4">
              <p:embed/>
            </p:oleObj>
          </a:graphicData>
        </a:graphic>
      </p:graphicFrame>
      <p:graphicFrame>
        <p:nvGraphicFramePr>
          <p:cNvPr id="142344" name="Object 8"/>
          <p:cNvGraphicFramePr>
            <a:graphicFrameLocks noChangeAspect="1"/>
          </p:cNvGraphicFramePr>
          <p:nvPr/>
        </p:nvGraphicFramePr>
        <p:xfrm>
          <a:off x="5624520" y="1728785"/>
          <a:ext cx="2487613" cy="741362"/>
        </p:xfrm>
        <a:graphic>
          <a:graphicData uri="http://schemas.openxmlformats.org/presentationml/2006/ole">
            <p:oleObj spid="_x0000_s142344" name="Equation" r:id="rId5" imgW="1193760" imgH="355320" progId="Equation.DSMT4">
              <p:embed/>
            </p:oleObj>
          </a:graphicData>
        </a:graphic>
      </p:graphicFrame>
      <p:graphicFrame>
        <p:nvGraphicFramePr>
          <p:cNvPr id="142345" name="Object 9"/>
          <p:cNvGraphicFramePr>
            <a:graphicFrameLocks noChangeAspect="1"/>
          </p:cNvGraphicFramePr>
          <p:nvPr/>
        </p:nvGraphicFramePr>
        <p:xfrm>
          <a:off x="5715008" y="2327271"/>
          <a:ext cx="2120900" cy="530225"/>
        </p:xfrm>
        <a:graphic>
          <a:graphicData uri="http://schemas.openxmlformats.org/presentationml/2006/ole">
            <p:oleObj spid="_x0000_s142345" name="Equation" r:id="rId6" imgW="1015920" imgH="253800" progId="Equation.DSMT4">
              <p:embed/>
            </p:oleObj>
          </a:graphicData>
        </a:graphic>
      </p:graphicFrame>
      <p:graphicFrame>
        <p:nvGraphicFramePr>
          <p:cNvPr id="142346" name="Object 10"/>
          <p:cNvGraphicFramePr>
            <a:graphicFrameLocks noChangeAspect="1"/>
          </p:cNvGraphicFramePr>
          <p:nvPr/>
        </p:nvGraphicFramePr>
        <p:xfrm>
          <a:off x="500034" y="4972050"/>
          <a:ext cx="2753139" cy="900000"/>
        </p:xfrm>
        <a:graphic>
          <a:graphicData uri="http://schemas.openxmlformats.org/presentationml/2006/ole">
            <p:oleObj spid="_x0000_s142346" name="Equation" r:id="rId7" imgW="1396800" imgH="457200" progId="Equation.DSMT4">
              <p:embed/>
            </p:oleObj>
          </a:graphicData>
        </a:graphic>
      </p:graphicFrame>
      <p:graphicFrame>
        <p:nvGraphicFramePr>
          <p:cNvPr id="142347" name="Object 11"/>
          <p:cNvGraphicFramePr>
            <a:graphicFrameLocks noChangeAspect="1"/>
          </p:cNvGraphicFramePr>
          <p:nvPr/>
        </p:nvGraphicFramePr>
        <p:xfrm>
          <a:off x="5000628" y="4972050"/>
          <a:ext cx="3300000" cy="900000"/>
        </p:xfrm>
        <a:graphic>
          <a:graphicData uri="http://schemas.openxmlformats.org/presentationml/2006/ole">
            <p:oleObj spid="_x0000_s142347" name="Equation" r:id="rId8" imgW="1676160" imgH="457200" progId="Equation.DSMT4">
              <p:embed/>
            </p:oleObj>
          </a:graphicData>
        </a:graphic>
      </p:graphicFrame>
      <p:graphicFrame>
        <p:nvGraphicFramePr>
          <p:cNvPr id="142348" name="Object 12"/>
          <p:cNvGraphicFramePr>
            <a:graphicFrameLocks noChangeAspect="1"/>
          </p:cNvGraphicFramePr>
          <p:nvPr/>
        </p:nvGraphicFramePr>
        <p:xfrm>
          <a:off x="3379593" y="4972050"/>
          <a:ext cx="1494616" cy="900000"/>
        </p:xfrm>
        <a:graphic>
          <a:graphicData uri="http://schemas.openxmlformats.org/presentationml/2006/ole">
            <p:oleObj spid="_x0000_s142348" name="Equation" r:id="rId9" imgW="736560" imgH="444240" progId="Equation.DSMT4">
              <p:embed/>
            </p:oleObj>
          </a:graphicData>
        </a:graphic>
      </p:graphicFrame>
      <p:cxnSp>
        <p:nvCxnSpPr>
          <p:cNvPr id="18" name="直接箭头连接符 17"/>
          <p:cNvCxnSpPr/>
          <p:nvPr/>
        </p:nvCxnSpPr>
        <p:spPr>
          <a:xfrm rot="10800000" flipV="1">
            <a:off x="1285852" y="4286256"/>
            <a:ext cx="1643074" cy="64294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2" name="直接箭头连接符 21"/>
          <p:cNvCxnSpPr/>
          <p:nvPr/>
        </p:nvCxnSpPr>
        <p:spPr>
          <a:xfrm rot="5400000">
            <a:off x="5750727" y="4464851"/>
            <a:ext cx="642942" cy="28575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8" name="矩形 27"/>
          <p:cNvSpPr/>
          <p:nvPr/>
        </p:nvSpPr>
        <p:spPr>
          <a:xfrm>
            <a:off x="2428860" y="3071810"/>
            <a:ext cx="1214446" cy="1260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9" name="矩形 28"/>
          <p:cNvSpPr/>
          <p:nvPr/>
        </p:nvSpPr>
        <p:spPr>
          <a:xfrm>
            <a:off x="5572132" y="3071810"/>
            <a:ext cx="1643074" cy="1260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1143000"/>
          </a:xfrm>
        </p:spPr>
        <p:txBody>
          <a:bodyPr>
            <a:normAutofit/>
          </a:bodyPr>
          <a:lstStyle/>
          <a:p>
            <a:r>
              <a:rPr lang="zh-CN" altLang="en-US"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主要内容</a:t>
            </a:r>
            <a:endParaRPr lang="en-US" altLang="zh-CN"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p:txBody>
      </p:sp>
      <p:sp>
        <p:nvSpPr>
          <p:cNvPr id="4" name="内容占位符 2"/>
          <p:cNvSpPr txBox="1">
            <a:spLocks/>
          </p:cNvSpPr>
          <p:nvPr/>
        </p:nvSpPr>
        <p:spPr>
          <a:xfrm>
            <a:off x="571472" y="1000108"/>
            <a:ext cx="8229600" cy="5072098"/>
          </a:xfrm>
          <a:prstGeom prst="rect">
            <a:avLst/>
          </a:prstGeom>
        </p:spPr>
        <p:txBody>
          <a:bodyPr vert="horz" lIns="91440" tIns="45720" rIns="91440" bIns="45720" rtlCol="0">
            <a:noAutofit/>
          </a:bodyPr>
          <a:lstStyle/>
          <a:p>
            <a:pPr lvl="1" indent="-457200">
              <a:lnSpc>
                <a:spcPct val="150000"/>
              </a:lnSpc>
              <a:spcBef>
                <a:spcPct val="20000"/>
              </a:spcBef>
              <a:buFont typeface="Wingdings" pitchFamily="2" charset="2"/>
              <a:buChar char="p"/>
              <a:defRPr/>
            </a:pPr>
            <a:r>
              <a:rPr lang="en-US" altLang="zh-CN" sz="1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Topic3</a:t>
            </a:r>
            <a:r>
              <a:rPr lang="zh-CN" altLang="en-US" sz="1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：线性不可分问题从宽度到深度的演进</a:t>
            </a:r>
            <a:r>
              <a:rPr lang="en-US" altLang="zh-CN" sz="1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a:t>
            </a:r>
            <a:r>
              <a:rPr lang="zh-CN" altLang="en-US" sz="1600" b="1" spc="50" dirty="0" smtClean="0">
                <a:ln w="13500">
                  <a:solidFill>
                    <a:schemeClr val="accent1">
                      <a:shade val="2500"/>
                      <a:alpha val="6500"/>
                    </a:schemeClr>
                  </a:solidFill>
                  <a:prstDash val="solid"/>
                </a:ln>
                <a:solidFill>
                  <a:srgbClr val="FFFF00"/>
                </a:solidFill>
                <a:effectLst>
                  <a:innerShdw blurRad="50900" dist="38500" dir="13500000">
                    <a:srgbClr val="000000">
                      <a:alpha val="60000"/>
                    </a:srgbClr>
                  </a:innerShdw>
                </a:effectLst>
                <a:latin typeface="微软雅黑" pitchFamily="34" charset="-122"/>
                <a:ea typeface="微软雅黑" pitchFamily="34" charset="-122"/>
              </a:rPr>
              <a:t>人工神经网络</a:t>
            </a:r>
            <a:endParaRPr lang="en-US" altLang="zh-CN" sz="1600" b="1" spc="50" dirty="0" smtClean="0">
              <a:ln w="13500">
                <a:solidFill>
                  <a:schemeClr val="accent1">
                    <a:shade val="2500"/>
                    <a:alpha val="6500"/>
                  </a:schemeClr>
                </a:solidFill>
                <a:prstDash val="solid"/>
              </a:ln>
              <a:solidFill>
                <a:srgbClr val="FFFF00"/>
              </a:solidFill>
              <a:effectLst>
                <a:innerShdw blurRad="50900" dist="38500" dir="13500000">
                  <a:srgbClr val="000000">
                    <a:alpha val="60000"/>
                  </a:srgbClr>
                </a:innerShdw>
              </a:effectLst>
              <a:latin typeface="微软雅黑" pitchFamily="34" charset="-122"/>
              <a:ea typeface="微软雅黑" pitchFamily="34" charset="-122"/>
            </a:endParaRPr>
          </a:p>
          <a:p>
            <a:pPr marR="0" lvl="1" indent="-457200" algn="l" defTabSz="914400" rtl="0" eaLnBrk="1" fontAlgn="auto" latinLnBrk="0" hangingPunct="1">
              <a:lnSpc>
                <a:spcPct val="150000"/>
              </a:lnSpc>
              <a:spcBef>
                <a:spcPct val="20000"/>
              </a:spcBef>
              <a:spcAft>
                <a:spcPts val="0"/>
              </a:spcAft>
              <a:buClrTx/>
              <a:buSzTx/>
              <a:buFont typeface="Wingdings" pitchFamily="2" charset="2"/>
              <a:buChar char="p"/>
              <a:tabLst/>
              <a:defRPr/>
            </a:pPr>
            <a:r>
              <a:rPr lang="en-US" altLang="zh-CN" sz="1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Topic4</a:t>
            </a:r>
            <a:r>
              <a:rPr lang="zh-CN" altLang="en-US" sz="1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：最大分类间隔意义下的感知机</a:t>
            </a:r>
            <a:r>
              <a:rPr lang="en-US" altLang="zh-CN" sz="1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a:t>
            </a:r>
            <a:r>
              <a:rPr kumimoji="0" lang="zh-CN" altLang="en-US" sz="1600" b="1" i="0" u="none" strike="noStrike" kern="1200" cap="none" spc="50" normalizeH="0" baseline="0" noProof="0" dirty="0" smtClean="0">
                <a:ln w="13500">
                  <a:solidFill>
                    <a:schemeClr val="accent1">
                      <a:shade val="2500"/>
                      <a:alpha val="6500"/>
                    </a:schemeClr>
                  </a:solidFill>
                  <a:prstDash val="solid"/>
                </a:ln>
                <a:solidFill>
                  <a:srgbClr val="FFFF00"/>
                </a:solidFill>
                <a:effectLst>
                  <a:innerShdw blurRad="50900" dist="38500" dir="13500000">
                    <a:srgbClr val="000000">
                      <a:alpha val="60000"/>
                    </a:srgbClr>
                  </a:innerShdw>
                </a:effectLst>
                <a:uLnTx/>
                <a:uFillTx/>
                <a:latin typeface="微软雅黑" pitchFamily="34" charset="-122"/>
                <a:ea typeface="微软雅黑" pitchFamily="34" charset="-122"/>
                <a:cs typeface="+mn-cs"/>
              </a:rPr>
              <a:t>支持向量机</a:t>
            </a:r>
            <a:endParaRPr kumimoji="0" lang="en-US" altLang="zh-CN" sz="1600" b="1" i="0" u="none" strike="noStrike" kern="1200" cap="none" spc="50" normalizeH="0" baseline="0" noProof="0" dirty="0" smtClean="0">
              <a:ln w="13500">
                <a:solidFill>
                  <a:schemeClr val="accent1">
                    <a:shade val="2500"/>
                    <a:alpha val="6500"/>
                  </a:schemeClr>
                </a:solidFill>
                <a:prstDash val="solid"/>
              </a:ln>
              <a:solidFill>
                <a:srgbClr val="FFFF00"/>
              </a:solidFill>
              <a:effectLst>
                <a:innerShdw blurRad="50900" dist="38500" dir="13500000">
                  <a:srgbClr val="000000">
                    <a:alpha val="60000"/>
                  </a:srgbClr>
                </a:innerShdw>
              </a:effectLst>
              <a:uLnTx/>
              <a:uFillTx/>
              <a:latin typeface="微软雅黑" pitchFamily="34" charset="-122"/>
              <a:ea typeface="微软雅黑" pitchFamily="34" charset="-122"/>
              <a:cs typeface="+mn-cs"/>
            </a:endParaRPr>
          </a:p>
          <a:p>
            <a:pPr lvl="1" indent="-457200">
              <a:lnSpc>
                <a:spcPct val="150000"/>
              </a:lnSpc>
              <a:spcBef>
                <a:spcPct val="20000"/>
              </a:spcBef>
              <a:buFont typeface="Wingdings" pitchFamily="2" charset="2"/>
              <a:buChar char="p"/>
              <a:defRPr/>
            </a:pPr>
            <a:r>
              <a:rPr lang="en-US" altLang="zh-CN" sz="1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Topic5</a:t>
            </a:r>
            <a:r>
              <a:rPr lang="zh-CN" altLang="en-US" sz="1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：神经网络在云计算与大数据时代的复兴</a:t>
            </a:r>
            <a:r>
              <a:rPr lang="en-US" altLang="zh-CN" sz="1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a:t>
            </a:r>
            <a:r>
              <a:rPr lang="zh-CN" altLang="en-US" sz="1600" b="1" spc="50" dirty="0" smtClean="0">
                <a:ln w="13500">
                  <a:solidFill>
                    <a:schemeClr val="accent1">
                      <a:shade val="2500"/>
                      <a:alpha val="6500"/>
                    </a:schemeClr>
                  </a:solidFill>
                  <a:prstDash val="solid"/>
                </a:ln>
                <a:solidFill>
                  <a:srgbClr val="FFFF00"/>
                </a:solidFill>
                <a:effectLst>
                  <a:innerShdw blurRad="50900" dist="38500" dir="13500000">
                    <a:srgbClr val="000000">
                      <a:alpha val="60000"/>
                    </a:srgbClr>
                  </a:innerShdw>
                </a:effectLst>
                <a:latin typeface="微软雅黑" pitchFamily="34" charset="-122"/>
                <a:ea typeface="微软雅黑" pitchFamily="34" charset="-122"/>
              </a:rPr>
              <a:t>深度学习简介</a:t>
            </a:r>
          </a:p>
          <a:p>
            <a:pPr lvl="1" indent="-457200">
              <a:lnSpc>
                <a:spcPct val="150000"/>
              </a:lnSpc>
              <a:spcBef>
                <a:spcPct val="20000"/>
              </a:spcBef>
              <a:buFont typeface="Wingdings" pitchFamily="2" charset="2"/>
              <a:buChar char="p"/>
              <a:defRPr/>
            </a:pPr>
            <a:r>
              <a:rPr lang="en-US" altLang="zh-CN" sz="1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Topic6</a:t>
            </a:r>
            <a:r>
              <a:rPr lang="zh-CN" altLang="en-US" sz="1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：期望风险最小化的最朴素体现</a:t>
            </a:r>
            <a:r>
              <a:rPr lang="en-US" altLang="zh-CN" sz="1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a:t>
            </a:r>
            <a:r>
              <a:rPr lang="zh-CN" altLang="en-US" sz="1600" b="1" spc="50" dirty="0" smtClean="0">
                <a:ln w="13500">
                  <a:solidFill>
                    <a:schemeClr val="accent1">
                      <a:shade val="2500"/>
                      <a:alpha val="6500"/>
                    </a:schemeClr>
                  </a:solidFill>
                  <a:prstDash val="solid"/>
                </a:ln>
                <a:solidFill>
                  <a:srgbClr val="FFFF00"/>
                </a:solidFill>
                <a:effectLst>
                  <a:innerShdw blurRad="50900" dist="38500" dir="13500000">
                    <a:srgbClr val="000000">
                      <a:alpha val="60000"/>
                    </a:srgbClr>
                  </a:innerShdw>
                </a:effectLst>
                <a:latin typeface="微软雅黑" pitchFamily="34" charset="-122"/>
                <a:ea typeface="微软雅黑" pitchFamily="34" charset="-122"/>
              </a:rPr>
              <a:t>朴素贝叶斯方法</a:t>
            </a:r>
            <a:endParaRPr lang="en-US" altLang="zh-CN" sz="1600" b="1" spc="50" dirty="0" smtClean="0">
              <a:ln w="13500">
                <a:solidFill>
                  <a:schemeClr val="accent1">
                    <a:shade val="2500"/>
                    <a:alpha val="6500"/>
                  </a:schemeClr>
                </a:solidFill>
                <a:prstDash val="solid"/>
              </a:ln>
              <a:solidFill>
                <a:srgbClr val="FFFF00"/>
              </a:solidFill>
              <a:effectLst>
                <a:innerShdw blurRad="50900" dist="38500" dir="13500000">
                  <a:srgbClr val="000000">
                    <a:alpha val="60000"/>
                  </a:srgbClr>
                </a:innerShdw>
              </a:effectLst>
              <a:latin typeface="微软雅黑" pitchFamily="34" charset="-122"/>
              <a:ea typeface="微软雅黑" pitchFamily="34" charset="-122"/>
            </a:endParaRPr>
          </a:p>
        </p:txBody>
      </p:sp>
    </p:spTree>
  </p:cSld>
  <p:clrMapOvr>
    <a:masterClrMapping/>
  </p:clrMapOvr>
  <p:transition advTm="159698"/>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099" name="Object 3"/>
          <p:cNvGraphicFramePr>
            <a:graphicFrameLocks noChangeAspect="1"/>
          </p:cNvGraphicFramePr>
          <p:nvPr/>
        </p:nvGraphicFramePr>
        <p:xfrm>
          <a:off x="771934" y="285728"/>
          <a:ext cx="7518400" cy="2065337"/>
        </p:xfrm>
        <a:graphic>
          <a:graphicData uri="http://schemas.openxmlformats.org/presentationml/2006/ole">
            <p:oleObj spid="_x0000_s143362" name="Equation" r:id="rId3" imgW="3606480" imgH="990360" progId="Equation.DSMT4">
              <p:embed/>
            </p:oleObj>
          </a:graphicData>
        </a:graphic>
      </p:graphicFrame>
      <p:graphicFrame>
        <p:nvGraphicFramePr>
          <p:cNvPr id="142346" name="Object 10"/>
          <p:cNvGraphicFramePr>
            <a:graphicFrameLocks noChangeAspect="1"/>
          </p:cNvGraphicFramePr>
          <p:nvPr/>
        </p:nvGraphicFramePr>
        <p:xfrm>
          <a:off x="629058" y="2971786"/>
          <a:ext cx="2753139" cy="900000"/>
        </p:xfrm>
        <a:graphic>
          <a:graphicData uri="http://schemas.openxmlformats.org/presentationml/2006/ole">
            <p:oleObj spid="_x0000_s143366" name="Equation" r:id="rId4" imgW="1396800" imgH="457200" progId="Equation.DSMT4">
              <p:embed/>
            </p:oleObj>
          </a:graphicData>
        </a:graphic>
      </p:graphicFrame>
      <p:graphicFrame>
        <p:nvGraphicFramePr>
          <p:cNvPr id="142347" name="Object 11"/>
          <p:cNvGraphicFramePr>
            <a:graphicFrameLocks noChangeAspect="1"/>
          </p:cNvGraphicFramePr>
          <p:nvPr/>
        </p:nvGraphicFramePr>
        <p:xfrm>
          <a:off x="5129652" y="2971786"/>
          <a:ext cx="3300000" cy="900000"/>
        </p:xfrm>
        <a:graphic>
          <a:graphicData uri="http://schemas.openxmlformats.org/presentationml/2006/ole">
            <p:oleObj spid="_x0000_s143367" name="Equation" r:id="rId5" imgW="1676160" imgH="457200" progId="Equation.DSMT4">
              <p:embed/>
            </p:oleObj>
          </a:graphicData>
        </a:graphic>
      </p:graphicFrame>
      <p:graphicFrame>
        <p:nvGraphicFramePr>
          <p:cNvPr id="142348" name="Object 12"/>
          <p:cNvGraphicFramePr>
            <a:graphicFrameLocks noChangeAspect="1"/>
          </p:cNvGraphicFramePr>
          <p:nvPr/>
        </p:nvGraphicFramePr>
        <p:xfrm>
          <a:off x="3508617" y="2971786"/>
          <a:ext cx="1494616" cy="900000"/>
        </p:xfrm>
        <a:graphic>
          <a:graphicData uri="http://schemas.openxmlformats.org/presentationml/2006/ole">
            <p:oleObj spid="_x0000_s143368" name="Equation" r:id="rId6" imgW="736560" imgH="444240" progId="Equation.DSMT4">
              <p:embed/>
            </p:oleObj>
          </a:graphicData>
        </a:graphic>
      </p:graphicFrame>
      <p:cxnSp>
        <p:nvCxnSpPr>
          <p:cNvPr id="18" name="直接箭头连接符 17"/>
          <p:cNvCxnSpPr/>
          <p:nvPr/>
        </p:nvCxnSpPr>
        <p:spPr>
          <a:xfrm rot="10800000" flipV="1">
            <a:off x="1414876" y="2285992"/>
            <a:ext cx="1643074" cy="64294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2" name="直接箭头连接符 21"/>
          <p:cNvCxnSpPr/>
          <p:nvPr/>
        </p:nvCxnSpPr>
        <p:spPr>
          <a:xfrm rot="5400000">
            <a:off x="5879751" y="2464587"/>
            <a:ext cx="642942" cy="28575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8" name="矩形 27"/>
          <p:cNvSpPr/>
          <p:nvPr/>
        </p:nvSpPr>
        <p:spPr>
          <a:xfrm>
            <a:off x="2557884" y="1071546"/>
            <a:ext cx="1214446" cy="1260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9" name="矩形 28"/>
          <p:cNvSpPr/>
          <p:nvPr/>
        </p:nvSpPr>
        <p:spPr>
          <a:xfrm>
            <a:off x="5701156" y="1071546"/>
            <a:ext cx="1643074" cy="1260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aphicFrame>
        <p:nvGraphicFramePr>
          <p:cNvPr id="143369" name="Object 9"/>
          <p:cNvGraphicFramePr>
            <a:graphicFrameLocks noChangeAspect="1"/>
          </p:cNvGraphicFramePr>
          <p:nvPr/>
        </p:nvGraphicFramePr>
        <p:xfrm>
          <a:off x="928662" y="4143380"/>
          <a:ext cx="7280275" cy="1006475"/>
        </p:xfrm>
        <a:graphic>
          <a:graphicData uri="http://schemas.openxmlformats.org/presentationml/2006/ole">
            <p:oleObj spid="_x0000_s143369" name="Equation" r:id="rId7" imgW="3492360" imgH="482400" progId="Equation.DSMT4">
              <p:embed/>
            </p:oleObj>
          </a:graphicData>
        </a:graphic>
      </p:graphicFrame>
      <p:graphicFrame>
        <p:nvGraphicFramePr>
          <p:cNvPr id="143370" name="Object 10"/>
          <p:cNvGraphicFramePr>
            <a:graphicFrameLocks noChangeAspect="1"/>
          </p:cNvGraphicFramePr>
          <p:nvPr/>
        </p:nvGraphicFramePr>
        <p:xfrm>
          <a:off x="96869" y="5500688"/>
          <a:ext cx="8975725" cy="954087"/>
        </p:xfrm>
        <a:graphic>
          <a:graphicData uri="http://schemas.openxmlformats.org/presentationml/2006/ole">
            <p:oleObj spid="_x0000_s143370" name="Equation" r:id="rId8" imgW="4305240" imgH="457200" progId="Equation.DSMT4">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099" name="Object 3"/>
          <p:cNvGraphicFramePr>
            <a:graphicFrameLocks noChangeAspect="1"/>
          </p:cNvGraphicFramePr>
          <p:nvPr/>
        </p:nvGraphicFramePr>
        <p:xfrm>
          <a:off x="642910" y="571480"/>
          <a:ext cx="3549650" cy="981075"/>
        </p:xfrm>
        <a:graphic>
          <a:graphicData uri="http://schemas.openxmlformats.org/presentationml/2006/ole">
            <p:oleObj spid="_x0000_s144386" name="Equation" r:id="rId3" imgW="1701720" imgH="469800" progId="Equation.DSMT4">
              <p:embed/>
            </p:oleObj>
          </a:graphicData>
        </a:graphic>
      </p:graphicFrame>
      <p:graphicFrame>
        <p:nvGraphicFramePr>
          <p:cNvPr id="132101" name="Object 5"/>
          <p:cNvGraphicFramePr>
            <a:graphicFrameLocks noChangeAspect="1"/>
          </p:cNvGraphicFramePr>
          <p:nvPr/>
        </p:nvGraphicFramePr>
        <p:xfrm>
          <a:off x="6072198" y="2357430"/>
          <a:ext cx="1352550" cy="981075"/>
        </p:xfrm>
        <a:graphic>
          <a:graphicData uri="http://schemas.openxmlformats.org/presentationml/2006/ole">
            <p:oleObj spid="_x0000_s144388" name="Equation" r:id="rId4" imgW="647640" imgH="469800" progId="Equation.DSMT4">
              <p:embed/>
            </p:oleObj>
          </a:graphicData>
        </a:graphic>
      </p:graphicFrame>
      <p:graphicFrame>
        <p:nvGraphicFramePr>
          <p:cNvPr id="132102" name="Object 6"/>
          <p:cNvGraphicFramePr>
            <a:graphicFrameLocks noChangeAspect="1"/>
          </p:cNvGraphicFramePr>
          <p:nvPr/>
        </p:nvGraphicFramePr>
        <p:xfrm>
          <a:off x="5319713" y="369888"/>
          <a:ext cx="2276475" cy="714375"/>
        </p:xfrm>
        <a:graphic>
          <a:graphicData uri="http://schemas.openxmlformats.org/presentationml/2006/ole">
            <p:oleObj spid="_x0000_s144389" name="Equation" r:id="rId5" imgW="1091880" imgH="342720" progId="Equation.DSMT4">
              <p:embed/>
            </p:oleObj>
          </a:graphicData>
        </a:graphic>
      </p:graphicFrame>
      <p:graphicFrame>
        <p:nvGraphicFramePr>
          <p:cNvPr id="132103" name="Object 7"/>
          <p:cNvGraphicFramePr>
            <a:graphicFrameLocks noChangeAspect="1"/>
          </p:cNvGraphicFramePr>
          <p:nvPr/>
        </p:nvGraphicFramePr>
        <p:xfrm>
          <a:off x="5292725" y="1260475"/>
          <a:ext cx="2146300" cy="582613"/>
        </p:xfrm>
        <a:graphic>
          <a:graphicData uri="http://schemas.openxmlformats.org/presentationml/2006/ole">
            <p:oleObj spid="_x0000_s144390" name="Equation" r:id="rId6" imgW="1028520" imgH="279360" progId="Equation.DSMT4">
              <p:embed/>
            </p:oleObj>
          </a:graphicData>
        </a:graphic>
      </p:graphicFrame>
      <p:cxnSp>
        <p:nvCxnSpPr>
          <p:cNvPr id="13" name="直接箭头连接符 12"/>
          <p:cNvCxnSpPr/>
          <p:nvPr/>
        </p:nvCxnSpPr>
        <p:spPr>
          <a:xfrm rot="10800000">
            <a:off x="3786182" y="1571612"/>
            <a:ext cx="2143140" cy="121444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6" name="矩形 15"/>
          <p:cNvSpPr/>
          <p:nvPr/>
        </p:nvSpPr>
        <p:spPr>
          <a:xfrm>
            <a:off x="1785918" y="357166"/>
            <a:ext cx="864000" cy="12600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aphicFrame>
        <p:nvGraphicFramePr>
          <p:cNvPr id="144391" name="Object 7"/>
          <p:cNvGraphicFramePr>
            <a:graphicFrameLocks noChangeAspect="1"/>
          </p:cNvGraphicFramePr>
          <p:nvPr/>
        </p:nvGraphicFramePr>
        <p:xfrm>
          <a:off x="119059" y="2928934"/>
          <a:ext cx="4024313" cy="954087"/>
        </p:xfrm>
        <a:graphic>
          <a:graphicData uri="http://schemas.openxmlformats.org/presentationml/2006/ole">
            <p:oleObj spid="_x0000_s144391" name="Equation" r:id="rId7" imgW="1930320" imgH="457200" progId="Equation.DSMT4">
              <p:embed/>
            </p:oleObj>
          </a:graphicData>
        </a:graphic>
      </p:graphicFrame>
      <p:cxnSp>
        <p:nvCxnSpPr>
          <p:cNvPr id="11" name="直接箭头连接符 10"/>
          <p:cNvCxnSpPr>
            <a:endCxn id="16" idx="2"/>
          </p:cNvCxnSpPr>
          <p:nvPr/>
        </p:nvCxnSpPr>
        <p:spPr>
          <a:xfrm rot="5400000" flipH="1" flipV="1">
            <a:off x="1524629" y="2092769"/>
            <a:ext cx="1168892" cy="21768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aphicFrame>
        <p:nvGraphicFramePr>
          <p:cNvPr id="144392" name="Object 8"/>
          <p:cNvGraphicFramePr>
            <a:graphicFrameLocks noChangeAspect="1"/>
          </p:cNvGraphicFramePr>
          <p:nvPr/>
        </p:nvGraphicFramePr>
        <p:xfrm>
          <a:off x="1785918" y="4786322"/>
          <a:ext cx="5354637" cy="955675"/>
        </p:xfrm>
        <a:graphic>
          <a:graphicData uri="http://schemas.openxmlformats.org/presentationml/2006/ole">
            <p:oleObj spid="_x0000_s144392" name="Equation" r:id="rId8" imgW="2565360" imgH="457200" progId="Equation.DSMT4">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410" name="Object 2"/>
          <p:cNvGraphicFramePr>
            <a:graphicFrameLocks noChangeAspect="1"/>
          </p:cNvGraphicFramePr>
          <p:nvPr/>
        </p:nvGraphicFramePr>
        <p:xfrm>
          <a:off x="3286116" y="642918"/>
          <a:ext cx="3498850" cy="927100"/>
        </p:xfrm>
        <a:graphic>
          <a:graphicData uri="http://schemas.openxmlformats.org/presentationml/2006/ole">
            <p:oleObj spid="_x0000_s146434" name="Equation" r:id="rId3" imgW="1676160" imgH="444240" progId="Equation.DSMT4">
              <p:embed/>
            </p:oleObj>
          </a:graphicData>
        </a:graphic>
      </p:graphicFrame>
      <p:graphicFrame>
        <p:nvGraphicFramePr>
          <p:cNvPr id="145411" name="Object 3"/>
          <p:cNvGraphicFramePr>
            <a:graphicFrameLocks noChangeAspect="1"/>
          </p:cNvGraphicFramePr>
          <p:nvPr/>
        </p:nvGraphicFramePr>
        <p:xfrm>
          <a:off x="3286116" y="2928934"/>
          <a:ext cx="5484812" cy="955675"/>
        </p:xfrm>
        <a:graphic>
          <a:graphicData uri="http://schemas.openxmlformats.org/presentationml/2006/ole">
            <p:oleObj spid="_x0000_s146435" name="Equation" r:id="rId4" imgW="2628720" imgH="457200" progId="Equation.DSMT4">
              <p:embed/>
            </p:oleObj>
          </a:graphicData>
        </a:graphic>
      </p:graphicFrame>
      <p:sp>
        <p:nvSpPr>
          <p:cNvPr id="6" name="内容占位符 2"/>
          <p:cNvSpPr txBox="1">
            <a:spLocks/>
          </p:cNvSpPr>
          <p:nvPr/>
        </p:nvSpPr>
        <p:spPr>
          <a:xfrm>
            <a:off x="214282" y="714356"/>
            <a:ext cx="3714776" cy="571504"/>
          </a:xfrm>
          <a:prstGeom prst="rect">
            <a:avLst/>
          </a:prstGeom>
        </p:spPr>
        <p:txBody>
          <a:bodyPr vert="horz" lIns="91440" tIns="45720" rIns="91440" bIns="45720" rtlCol="0">
            <a:noAutofit/>
          </a:bodyPr>
          <a:lstStyle/>
          <a:p>
            <a:pPr marL="6350" lvl="1" indent="-635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“隐含层”到“输出层”</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
        <p:nvSpPr>
          <p:cNvPr id="7" name="内容占位符 2"/>
          <p:cNvSpPr txBox="1">
            <a:spLocks/>
          </p:cNvSpPr>
          <p:nvPr/>
        </p:nvSpPr>
        <p:spPr>
          <a:xfrm>
            <a:off x="214282" y="3071810"/>
            <a:ext cx="3714776" cy="571504"/>
          </a:xfrm>
          <a:prstGeom prst="rect">
            <a:avLst/>
          </a:prstGeom>
        </p:spPr>
        <p:txBody>
          <a:bodyPr vert="horz" lIns="91440" tIns="45720" rIns="91440" bIns="45720" rtlCol="0">
            <a:noAutofit/>
          </a:bodyPr>
          <a:lstStyle/>
          <a:p>
            <a:pPr marL="6350" lvl="1" indent="-635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“输入层”到“隐含层”</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graphicFrame>
        <p:nvGraphicFramePr>
          <p:cNvPr id="145412" name="Object 4"/>
          <p:cNvGraphicFramePr>
            <a:graphicFrameLocks noChangeAspect="1"/>
          </p:cNvGraphicFramePr>
          <p:nvPr/>
        </p:nvGraphicFramePr>
        <p:xfrm>
          <a:off x="1928794" y="1785926"/>
          <a:ext cx="4824413" cy="928687"/>
        </p:xfrm>
        <a:graphic>
          <a:graphicData uri="http://schemas.openxmlformats.org/presentationml/2006/ole">
            <p:oleObj spid="_x0000_s146436" name="Equation" r:id="rId5" imgW="2311200" imgH="444240" progId="Equation.DSMT4">
              <p:embed/>
            </p:oleObj>
          </a:graphicData>
        </a:graphic>
      </p:graphicFrame>
      <p:graphicFrame>
        <p:nvGraphicFramePr>
          <p:cNvPr id="145413" name="Object 5"/>
          <p:cNvGraphicFramePr>
            <a:graphicFrameLocks noChangeAspect="1"/>
          </p:cNvGraphicFramePr>
          <p:nvPr/>
        </p:nvGraphicFramePr>
        <p:xfrm>
          <a:off x="1714480" y="5572140"/>
          <a:ext cx="2438400" cy="874713"/>
        </p:xfrm>
        <a:graphic>
          <a:graphicData uri="http://schemas.openxmlformats.org/presentationml/2006/ole">
            <p:oleObj spid="_x0000_s146437" name="Equation" r:id="rId6" imgW="1168200" imgH="419040" progId="Equation.DSMT4">
              <p:embed/>
            </p:oleObj>
          </a:graphicData>
        </a:graphic>
      </p:graphicFrame>
      <p:sp>
        <p:nvSpPr>
          <p:cNvPr id="10" name="内容占位符 2"/>
          <p:cNvSpPr txBox="1">
            <a:spLocks/>
          </p:cNvSpPr>
          <p:nvPr/>
        </p:nvSpPr>
        <p:spPr>
          <a:xfrm>
            <a:off x="580980" y="5715016"/>
            <a:ext cx="1071570" cy="571504"/>
          </a:xfrm>
          <a:prstGeom prst="rect">
            <a:avLst/>
          </a:prstGeom>
        </p:spPr>
        <p:txBody>
          <a:bodyPr vert="horz" lIns="91440" tIns="45720" rIns="91440" bIns="45720" rtlCol="0">
            <a:noAutofit/>
          </a:bodyPr>
          <a:lstStyle/>
          <a:p>
            <a:pPr marL="6350" lvl="1" indent="-6350" algn="r">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定义：</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graphicFrame>
        <p:nvGraphicFramePr>
          <p:cNvPr id="145414" name="Object 6"/>
          <p:cNvGraphicFramePr>
            <a:graphicFrameLocks noChangeAspect="1"/>
          </p:cNvGraphicFramePr>
          <p:nvPr/>
        </p:nvGraphicFramePr>
        <p:xfrm>
          <a:off x="4857752" y="5643578"/>
          <a:ext cx="2438400" cy="874713"/>
        </p:xfrm>
        <a:graphic>
          <a:graphicData uri="http://schemas.openxmlformats.org/presentationml/2006/ole">
            <p:oleObj spid="_x0000_s146438" name="Equation" r:id="rId7" imgW="1168200" imgH="419040" progId="Equation.DSMT4">
              <p:embed/>
            </p:oleObj>
          </a:graphicData>
        </a:graphic>
      </p:graphicFrame>
      <p:graphicFrame>
        <p:nvGraphicFramePr>
          <p:cNvPr id="145415" name="Object 7"/>
          <p:cNvGraphicFramePr>
            <a:graphicFrameLocks noChangeAspect="1"/>
          </p:cNvGraphicFramePr>
          <p:nvPr/>
        </p:nvGraphicFramePr>
        <p:xfrm>
          <a:off x="1968500" y="4059238"/>
          <a:ext cx="6732588" cy="955675"/>
        </p:xfrm>
        <a:graphic>
          <a:graphicData uri="http://schemas.openxmlformats.org/presentationml/2006/ole">
            <p:oleObj spid="_x0000_s146439" name="Equation" r:id="rId8" imgW="3225600" imgH="457200" progId="Equation.DSMT4">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a:xfrm>
            <a:off x="214282" y="4143380"/>
            <a:ext cx="3714776" cy="571504"/>
          </a:xfrm>
          <a:prstGeom prst="rect">
            <a:avLst/>
          </a:prstGeom>
        </p:spPr>
        <p:txBody>
          <a:bodyPr vert="horz" lIns="91440" tIns="45720" rIns="91440" bIns="45720" rtlCol="0">
            <a:noAutofit/>
          </a:bodyPr>
          <a:lstStyle/>
          <a:p>
            <a:pPr marL="6350" lvl="1" indent="-635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“隐含层”到“输出层”</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
        <p:nvSpPr>
          <p:cNvPr id="7" name="内容占位符 2"/>
          <p:cNvSpPr txBox="1">
            <a:spLocks/>
          </p:cNvSpPr>
          <p:nvPr/>
        </p:nvSpPr>
        <p:spPr>
          <a:xfrm>
            <a:off x="214282" y="5357826"/>
            <a:ext cx="3714776" cy="571504"/>
          </a:xfrm>
          <a:prstGeom prst="rect">
            <a:avLst/>
          </a:prstGeom>
        </p:spPr>
        <p:txBody>
          <a:bodyPr vert="horz" lIns="91440" tIns="45720" rIns="91440" bIns="45720" rtlCol="0">
            <a:noAutofit/>
          </a:bodyPr>
          <a:lstStyle/>
          <a:p>
            <a:pPr marL="6350" lvl="1" indent="-635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“输入层”到“隐含层”</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graphicFrame>
        <p:nvGraphicFramePr>
          <p:cNvPr id="145412" name="Object 4"/>
          <p:cNvGraphicFramePr>
            <a:graphicFrameLocks noChangeAspect="1"/>
          </p:cNvGraphicFramePr>
          <p:nvPr/>
        </p:nvGraphicFramePr>
        <p:xfrm>
          <a:off x="3357554" y="4214818"/>
          <a:ext cx="1749425" cy="504825"/>
        </p:xfrm>
        <a:graphic>
          <a:graphicData uri="http://schemas.openxmlformats.org/presentationml/2006/ole">
            <p:oleObj spid="_x0000_s145412" name="Equation" r:id="rId3" imgW="838080" imgH="241200" progId="Equation.DSMT4">
              <p:embed/>
            </p:oleObj>
          </a:graphicData>
        </a:graphic>
      </p:graphicFrame>
      <p:graphicFrame>
        <p:nvGraphicFramePr>
          <p:cNvPr id="145413" name="Object 5"/>
          <p:cNvGraphicFramePr>
            <a:graphicFrameLocks noChangeAspect="1"/>
          </p:cNvGraphicFramePr>
          <p:nvPr/>
        </p:nvGraphicFramePr>
        <p:xfrm>
          <a:off x="1214414" y="928670"/>
          <a:ext cx="2438400" cy="874713"/>
        </p:xfrm>
        <a:graphic>
          <a:graphicData uri="http://schemas.openxmlformats.org/presentationml/2006/ole">
            <p:oleObj spid="_x0000_s145413" name="Equation" r:id="rId4" imgW="1168200" imgH="419040" progId="Equation.DSMT4">
              <p:embed/>
            </p:oleObj>
          </a:graphicData>
        </a:graphic>
      </p:graphicFrame>
      <p:sp>
        <p:nvSpPr>
          <p:cNvPr id="10" name="内容占位符 2"/>
          <p:cNvSpPr txBox="1">
            <a:spLocks/>
          </p:cNvSpPr>
          <p:nvPr/>
        </p:nvSpPr>
        <p:spPr>
          <a:xfrm>
            <a:off x="366666" y="571480"/>
            <a:ext cx="1071570" cy="571504"/>
          </a:xfrm>
          <a:prstGeom prst="rect">
            <a:avLst/>
          </a:prstGeom>
        </p:spPr>
        <p:txBody>
          <a:bodyPr vert="horz" lIns="91440" tIns="45720" rIns="91440" bIns="45720" rtlCol="0">
            <a:noAutofit/>
          </a:bodyPr>
          <a:lstStyle/>
          <a:p>
            <a:pPr marL="6350" lvl="1" indent="-6350" algn="r">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gn="r">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定义：</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graphicFrame>
        <p:nvGraphicFramePr>
          <p:cNvPr id="145414" name="Object 6"/>
          <p:cNvGraphicFramePr>
            <a:graphicFrameLocks noChangeAspect="1"/>
          </p:cNvGraphicFramePr>
          <p:nvPr/>
        </p:nvGraphicFramePr>
        <p:xfrm>
          <a:off x="1214414" y="2000240"/>
          <a:ext cx="4373563" cy="1800225"/>
        </p:xfrm>
        <a:graphic>
          <a:graphicData uri="http://schemas.openxmlformats.org/presentationml/2006/ole">
            <p:oleObj spid="_x0000_s145414" name="Equation" r:id="rId5" imgW="2095200" imgH="863280" progId="Equation.DSMT4">
              <p:embed/>
            </p:oleObj>
          </a:graphicData>
        </a:graphic>
      </p:graphicFrame>
      <p:graphicFrame>
        <p:nvGraphicFramePr>
          <p:cNvPr id="145415" name="Object 7"/>
          <p:cNvGraphicFramePr>
            <a:graphicFrameLocks noChangeAspect="1"/>
          </p:cNvGraphicFramePr>
          <p:nvPr/>
        </p:nvGraphicFramePr>
        <p:xfrm>
          <a:off x="3357554" y="5438775"/>
          <a:ext cx="1616075" cy="504825"/>
        </p:xfrm>
        <a:graphic>
          <a:graphicData uri="http://schemas.openxmlformats.org/presentationml/2006/ole">
            <p:oleObj spid="_x0000_s145415" name="Equation" r:id="rId6" imgW="774360" imgH="241200" progId="Equation.DSMT4">
              <p:embed/>
            </p:oleObj>
          </a:graphicData>
        </a:graphic>
      </p:graphicFrame>
      <p:graphicFrame>
        <p:nvGraphicFramePr>
          <p:cNvPr id="145416" name="Object 8"/>
          <p:cNvGraphicFramePr>
            <a:graphicFrameLocks noChangeAspect="1"/>
          </p:cNvGraphicFramePr>
          <p:nvPr/>
        </p:nvGraphicFramePr>
        <p:xfrm>
          <a:off x="1539875" y="0"/>
          <a:ext cx="6572250" cy="955675"/>
        </p:xfrm>
        <a:graphic>
          <a:graphicData uri="http://schemas.openxmlformats.org/presentationml/2006/ole">
            <p:oleObj spid="_x0000_s145416" name="Equation" r:id="rId7" imgW="3149280" imgH="457200" progId="Equation.DSMT4">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p:cNvCxnSpPr/>
          <p:nvPr/>
        </p:nvCxnSpPr>
        <p:spPr>
          <a:xfrm>
            <a:off x="6935074" y="2506287"/>
            <a:ext cx="423008" cy="562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 name="直接箭头连接符 4"/>
          <p:cNvCxnSpPr/>
          <p:nvPr/>
        </p:nvCxnSpPr>
        <p:spPr>
          <a:xfrm>
            <a:off x="6935074" y="4125285"/>
            <a:ext cx="423008" cy="562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6" name="椭圆 5"/>
          <p:cNvSpPr/>
          <p:nvPr/>
        </p:nvSpPr>
        <p:spPr>
          <a:xfrm>
            <a:off x="2947975" y="3254531"/>
            <a:ext cx="828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sz="2000" b="1" dirty="0" smtClean="0"/>
          </a:p>
        </p:txBody>
      </p:sp>
      <p:sp>
        <p:nvSpPr>
          <p:cNvPr id="7" name="椭圆 6"/>
          <p:cNvSpPr/>
          <p:nvPr/>
        </p:nvSpPr>
        <p:spPr>
          <a:xfrm>
            <a:off x="2947975" y="1828581"/>
            <a:ext cx="828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sz="2000" b="1" dirty="0"/>
          </a:p>
        </p:txBody>
      </p:sp>
      <p:sp>
        <p:nvSpPr>
          <p:cNvPr id="8" name="椭圆 7"/>
          <p:cNvSpPr/>
          <p:nvPr/>
        </p:nvSpPr>
        <p:spPr>
          <a:xfrm>
            <a:off x="4733925" y="4498121"/>
            <a:ext cx="828000" cy="72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2000" b="1" dirty="0" smtClean="0"/>
              <a:t>a32</a:t>
            </a:r>
            <a:endParaRPr lang="zh-CN" altLang="en-US" sz="2000" b="1" dirty="0" smtClean="0"/>
          </a:p>
        </p:txBody>
      </p:sp>
      <p:sp>
        <p:nvSpPr>
          <p:cNvPr id="9" name="椭圆 8"/>
          <p:cNvSpPr/>
          <p:nvPr/>
        </p:nvSpPr>
        <p:spPr>
          <a:xfrm>
            <a:off x="4733925" y="3072171"/>
            <a:ext cx="828000" cy="72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2000" b="1" dirty="0" smtClean="0"/>
              <a:t>a31</a:t>
            </a:r>
            <a:endParaRPr lang="zh-CN" altLang="en-US" sz="2000" b="1" dirty="0"/>
          </a:p>
        </p:txBody>
      </p:sp>
      <p:cxnSp>
        <p:nvCxnSpPr>
          <p:cNvPr id="10" name="直接箭头连接符 9"/>
          <p:cNvCxnSpPr>
            <a:stCxn id="7" idx="6"/>
          </p:cNvCxnSpPr>
          <p:nvPr/>
        </p:nvCxnSpPr>
        <p:spPr>
          <a:xfrm>
            <a:off x="3775975" y="2188581"/>
            <a:ext cx="3600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1" name="直接箭头连接符 10"/>
          <p:cNvCxnSpPr>
            <a:stCxn id="6" idx="6"/>
          </p:cNvCxnSpPr>
          <p:nvPr/>
        </p:nvCxnSpPr>
        <p:spPr>
          <a:xfrm flipV="1">
            <a:off x="3775975" y="3575047"/>
            <a:ext cx="3600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椭圆 11"/>
          <p:cNvSpPr/>
          <p:nvPr/>
        </p:nvSpPr>
        <p:spPr>
          <a:xfrm>
            <a:off x="4733925" y="1712039"/>
            <a:ext cx="828000" cy="72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2000" b="1" dirty="0" smtClean="0"/>
              <a:t>a30</a:t>
            </a:r>
            <a:endParaRPr lang="zh-CN" altLang="en-US" sz="2000" b="1" dirty="0"/>
          </a:p>
        </p:txBody>
      </p:sp>
      <p:sp>
        <p:nvSpPr>
          <p:cNvPr id="13" name="椭圆 12"/>
          <p:cNvSpPr/>
          <p:nvPr/>
        </p:nvSpPr>
        <p:spPr>
          <a:xfrm>
            <a:off x="6338470" y="2146287"/>
            <a:ext cx="720000" cy="720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dirty="0" smtClean="0"/>
              <a:t>h1</a:t>
            </a:r>
          </a:p>
        </p:txBody>
      </p:sp>
      <p:cxnSp>
        <p:nvCxnSpPr>
          <p:cNvPr id="14" name="直接箭头连接符 13"/>
          <p:cNvCxnSpPr>
            <a:stCxn id="9" idx="6"/>
          </p:cNvCxnSpPr>
          <p:nvPr/>
        </p:nvCxnSpPr>
        <p:spPr>
          <a:xfrm>
            <a:off x="5561925" y="3432171"/>
            <a:ext cx="216000" cy="158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5" name="直接箭头连接符 14"/>
          <p:cNvCxnSpPr>
            <a:stCxn id="8" idx="6"/>
          </p:cNvCxnSpPr>
          <p:nvPr/>
        </p:nvCxnSpPr>
        <p:spPr>
          <a:xfrm>
            <a:off x="5561925" y="4858121"/>
            <a:ext cx="2160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6" name="椭圆 15"/>
          <p:cNvSpPr/>
          <p:nvPr/>
        </p:nvSpPr>
        <p:spPr>
          <a:xfrm>
            <a:off x="2947975" y="4546035"/>
            <a:ext cx="828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sz="2000" b="1" dirty="0" smtClean="0"/>
          </a:p>
        </p:txBody>
      </p:sp>
      <p:cxnSp>
        <p:nvCxnSpPr>
          <p:cNvPr id="17" name="直接箭头连接符 16"/>
          <p:cNvCxnSpPr/>
          <p:nvPr/>
        </p:nvCxnSpPr>
        <p:spPr>
          <a:xfrm flipV="1">
            <a:off x="3775975" y="4932369"/>
            <a:ext cx="3600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aphicFrame>
        <p:nvGraphicFramePr>
          <p:cNvPr id="18" name="Object 11"/>
          <p:cNvGraphicFramePr>
            <a:graphicFrameLocks noChangeAspect="1"/>
          </p:cNvGraphicFramePr>
          <p:nvPr/>
        </p:nvGraphicFramePr>
        <p:xfrm>
          <a:off x="4248373" y="1357298"/>
          <a:ext cx="425450" cy="503237"/>
        </p:xfrm>
        <a:graphic>
          <a:graphicData uri="http://schemas.openxmlformats.org/presentationml/2006/ole">
            <p:oleObj spid="_x0000_s147458" name="Equation" r:id="rId3" imgW="203040" imgH="241200" progId="Equation.DSMT4">
              <p:embed/>
            </p:oleObj>
          </a:graphicData>
        </a:graphic>
      </p:graphicFrame>
      <p:graphicFrame>
        <p:nvGraphicFramePr>
          <p:cNvPr id="19" name="Object 6"/>
          <p:cNvGraphicFramePr>
            <a:graphicFrameLocks noChangeAspect="1"/>
          </p:cNvGraphicFramePr>
          <p:nvPr/>
        </p:nvGraphicFramePr>
        <p:xfrm>
          <a:off x="5867639" y="1357298"/>
          <a:ext cx="504825" cy="503237"/>
        </p:xfrm>
        <a:graphic>
          <a:graphicData uri="http://schemas.openxmlformats.org/presentationml/2006/ole">
            <p:oleObj spid="_x0000_s147459" name="Equation" r:id="rId4" imgW="241200" imgH="241200" progId="Equation.DSMT4">
              <p:embed/>
            </p:oleObj>
          </a:graphicData>
        </a:graphic>
      </p:graphicFrame>
      <p:sp>
        <p:nvSpPr>
          <p:cNvPr id="20" name="椭圆 19"/>
          <p:cNvSpPr/>
          <p:nvPr/>
        </p:nvSpPr>
        <p:spPr>
          <a:xfrm>
            <a:off x="6338470" y="3789361"/>
            <a:ext cx="720000" cy="720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dirty="0" smtClean="0"/>
              <a:t>h2</a:t>
            </a:r>
          </a:p>
        </p:txBody>
      </p:sp>
      <p:cxnSp>
        <p:nvCxnSpPr>
          <p:cNvPr id="21" name="直接箭头连接符 20"/>
          <p:cNvCxnSpPr>
            <a:stCxn id="12" idx="6"/>
          </p:cNvCxnSpPr>
          <p:nvPr/>
        </p:nvCxnSpPr>
        <p:spPr>
          <a:xfrm>
            <a:off x="5561925" y="2072039"/>
            <a:ext cx="2160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pic>
        <p:nvPicPr>
          <p:cNvPr id="22" name="Picture 10"/>
          <p:cNvPicPr>
            <a:picLocks noChangeAspect="1" noChangeArrowheads="1"/>
          </p:cNvPicPr>
          <p:nvPr/>
        </p:nvPicPr>
        <p:blipFill>
          <a:blip r:embed="rId5" cstate="print"/>
          <a:srcRect/>
          <a:stretch>
            <a:fillRect/>
          </a:stretch>
        </p:blipFill>
        <p:spPr bwMode="auto">
          <a:xfrm>
            <a:off x="4948239" y="1931973"/>
            <a:ext cx="400050" cy="257175"/>
          </a:xfrm>
          <a:prstGeom prst="rect">
            <a:avLst/>
          </a:prstGeom>
          <a:noFill/>
          <a:ln w="9525">
            <a:noFill/>
            <a:miter lim="800000"/>
            <a:headEnd/>
            <a:tailEnd/>
          </a:ln>
          <a:effectLst/>
        </p:spPr>
      </p:pic>
      <p:pic>
        <p:nvPicPr>
          <p:cNvPr id="23" name="Picture 10"/>
          <p:cNvPicPr>
            <a:picLocks noChangeAspect="1" noChangeArrowheads="1"/>
          </p:cNvPicPr>
          <p:nvPr/>
        </p:nvPicPr>
        <p:blipFill>
          <a:blip r:embed="rId5" cstate="print"/>
          <a:srcRect/>
          <a:stretch>
            <a:fillRect/>
          </a:stretch>
        </p:blipFill>
        <p:spPr bwMode="auto">
          <a:xfrm>
            <a:off x="4948239" y="3289295"/>
            <a:ext cx="400050" cy="257175"/>
          </a:xfrm>
          <a:prstGeom prst="rect">
            <a:avLst/>
          </a:prstGeom>
          <a:noFill/>
          <a:ln w="9525">
            <a:noFill/>
            <a:miter lim="800000"/>
            <a:headEnd/>
            <a:tailEnd/>
          </a:ln>
          <a:effectLst/>
        </p:spPr>
      </p:pic>
      <p:pic>
        <p:nvPicPr>
          <p:cNvPr id="24" name="Picture 10"/>
          <p:cNvPicPr>
            <a:picLocks noChangeAspect="1" noChangeArrowheads="1"/>
          </p:cNvPicPr>
          <p:nvPr/>
        </p:nvPicPr>
        <p:blipFill>
          <a:blip r:embed="rId5" cstate="print"/>
          <a:srcRect/>
          <a:stretch>
            <a:fillRect/>
          </a:stretch>
        </p:blipFill>
        <p:spPr bwMode="auto">
          <a:xfrm>
            <a:off x="4948239" y="4718055"/>
            <a:ext cx="400050" cy="257175"/>
          </a:xfrm>
          <a:prstGeom prst="rect">
            <a:avLst/>
          </a:prstGeom>
          <a:noFill/>
          <a:ln w="9525">
            <a:noFill/>
            <a:miter lim="800000"/>
            <a:headEnd/>
            <a:tailEnd/>
          </a:ln>
          <a:effectLst/>
        </p:spPr>
      </p:pic>
      <p:pic>
        <p:nvPicPr>
          <p:cNvPr id="25" name="Picture 10"/>
          <p:cNvPicPr>
            <a:picLocks noChangeAspect="1" noChangeArrowheads="1"/>
          </p:cNvPicPr>
          <p:nvPr/>
        </p:nvPicPr>
        <p:blipFill>
          <a:blip r:embed="rId5" cstate="print"/>
          <a:srcRect/>
          <a:stretch>
            <a:fillRect/>
          </a:stretch>
        </p:blipFill>
        <p:spPr bwMode="auto">
          <a:xfrm>
            <a:off x="6477015" y="2360601"/>
            <a:ext cx="400050" cy="257175"/>
          </a:xfrm>
          <a:prstGeom prst="rect">
            <a:avLst/>
          </a:prstGeom>
          <a:noFill/>
          <a:ln w="9525">
            <a:noFill/>
            <a:miter lim="800000"/>
            <a:headEnd/>
            <a:tailEnd/>
          </a:ln>
          <a:effectLst/>
        </p:spPr>
      </p:pic>
      <p:pic>
        <p:nvPicPr>
          <p:cNvPr id="26" name="Picture 10"/>
          <p:cNvPicPr>
            <a:picLocks noChangeAspect="1" noChangeArrowheads="1"/>
          </p:cNvPicPr>
          <p:nvPr/>
        </p:nvPicPr>
        <p:blipFill>
          <a:blip r:embed="rId5" cstate="print"/>
          <a:srcRect/>
          <a:stretch>
            <a:fillRect/>
          </a:stretch>
        </p:blipFill>
        <p:spPr bwMode="auto">
          <a:xfrm>
            <a:off x="6519875" y="4003675"/>
            <a:ext cx="400050" cy="257175"/>
          </a:xfrm>
          <a:prstGeom prst="rect">
            <a:avLst/>
          </a:prstGeom>
          <a:noFill/>
          <a:ln w="9525">
            <a:noFill/>
            <a:miter lim="800000"/>
            <a:headEnd/>
            <a:tailEnd/>
          </a:ln>
          <a:effectLst/>
        </p:spPr>
      </p:pic>
      <p:cxnSp>
        <p:nvCxnSpPr>
          <p:cNvPr id="27" name="直接连接符 26"/>
          <p:cNvCxnSpPr/>
          <p:nvPr/>
        </p:nvCxnSpPr>
        <p:spPr>
          <a:xfrm rot="16200000" flipH="1">
            <a:off x="3876669" y="2503477"/>
            <a:ext cx="1143008" cy="571504"/>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28" name="直接连接符 27"/>
          <p:cNvCxnSpPr>
            <a:endCxn id="9" idx="2"/>
          </p:cNvCxnSpPr>
          <p:nvPr/>
        </p:nvCxnSpPr>
        <p:spPr>
          <a:xfrm flipV="1">
            <a:off x="4162421" y="3432171"/>
            <a:ext cx="571504" cy="142876"/>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29" name="直接连接符 28"/>
          <p:cNvCxnSpPr>
            <a:endCxn id="9" idx="2"/>
          </p:cNvCxnSpPr>
          <p:nvPr/>
        </p:nvCxnSpPr>
        <p:spPr>
          <a:xfrm rot="5400000" flipH="1" flipV="1">
            <a:off x="3662355" y="3860799"/>
            <a:ext cx="1500198" cy="642942"/>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30" name="直接连接符 29"/>
          <p:cNvCxnSpPr>
            <a:endCxn id="12" idx="2"/>
          </p:cNvCxnSpPr>
          <p:nvPr/>
        </p:nvCxnSpPr>
        <p:spPr>
          <a:xfrm flipV="1">
            <a:off x="4162421" y="2072039"/>
            <a:ext cx="571504" cy="145686"/>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31" name="直接连接符 30"/>
          <p:cNvCxnSpPr>
            <a:endCxn id="8" idx="2"/>
          </p:cNvCxnSpPr>
          <p:nvPr/>
        </p:nvCxnSpPr>
        <p:spPr>
          <a:xfrm rot="16200000" flipH="1">
            <a:off x="3127975" y="3252171"/>
            <a:ext cx="2640396" cy="571504"/>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32" name="直接连接符 31"/>
          <p:cNvCxnSpPr>
            <a:endCxn id="8" idx="2"/>
          </p:cNvCxnSpPr>
          <p:nvPr/>
        </p:nvCxnSpPr>
        <p:spPr>
          <a:xfrm rot="16200000" flipH="1">
            <a:off x="3806636" y="3930832"/>
            <a:ext cx="1283074" cy="571504"/>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33" name="直接连接符 32"/>
          <p:cNvCxnSpPr>
            <a:endCxn id="8" idx="2"/>
          </p:cNvCxnSpPr>
          <p:nvPr/>
        </p:nvCxnSpPr>
        <p:spPr>
          <a:xfrm flipV="1">
            <a:off x="4090983" y="4858121"/>
            <a:ext cx="642942" cy="74248"/>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34" name="直接连接符 33"/>
          <p:cNvCxnSpPr>
            <a:stCxn id="12" idx="2"/>
          </p:cNvCxnSpPr>
          <p:nvPr/>
        </p:nvCxnSpPr>
        <p:spPr>
          <a:xfrm rot="10800000" flipV="1">
            <a:off x="4090983" y="2072039"/>
            <a:ext cx="642942" cy="286033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35" name="直接连接符 34"/>
          <p:cNvCxnSpPr>
            <a:stCxn id="12" idx="2"/>
          </p:cNvCxnSpPr>
          <p:nvPr/>
        </p:nvCxnSpPr>
        <p:spPr>
          <a:xfrm rot="10800000" flipV="1">
            <a:off x="4162421" y="2072039"/>
            <a:ext cx="571504" cy="1503008"/>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36" name="直接连接符 35"/>
          <p:cNvCxnSpPr>
            <a:endCxn id="13" idx="2"/>
          </p:cNvCxnSpPr>
          <p:nvPr/>
        </p:nvCxnSpPr>
        <p:spPr>
          <a:xfrm>
            <a:off x="5805495" y="2074849"/>
            <a:ext cx="532975" cy="431438"/>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37" name="直接连接符 36"/>
          <p:cNvCxnSpPr>
            <a:endCxn id="13" idx="2"/>
          </p:cNvCxnSpPr>
          <p:nvPr/>
        </p:nvCxnSpPr>
        <p:spPr>
          <a:xfrm rot="5400000" flipH="1" flipV="1">
            <a:off x="5609040" y="2702742"/>
            <a:ext cx="925884" cy="532975"/>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38" name="直接连接符 37"/>
          <p:cNvCxnSpPr>
            <a:endCxn id="13" idx="2"/>
          </p:cNvCxnSpPr>
          <p:nvPr/>
        </p:nvCxnSpPr>
        <p:spPr>
          <a:xfrm rot="5400000" flipH="1" flipV="1">
            <a:off x="4894660" y="3417122"/>
            <a:ext cx="2354644" cy="532975"/>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39" name="直接连接符 38"/>
          <p:cNvCxnSpPr>
            <a:endCxn id="20" idx="2"/>
          </p:cNvCxnSpPr>
          <p:nvPr/>
        </p:nvCxnSpPr>
        <p:spPr>
          <a:xfrm rot="16200000" flipH="1">
            <a:off x="5060923" y="2871814"/>
            <a:ext cx="2074510" cy="480584"/>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40" name="直接连接符 39"/>
          <p:cNvCxnSpPr>
            <a:endCxn id="20" idx="2"/>
          </p:cNvCxnSpPr>
          <p:nvPr/>
        </p:nvCxnSpPr>
        <p:spPr>
          <a:xfrm rot="16200000" flipH="1">
            <a:off x="5713387" y="3524278"/>
            <a:ext cx="717190" cy="532975"/>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cxnSp>
        <p:nvCxnSpPr>
          <p:cNvPr id="41" name="直接连接符 40"/>
          <p:cNvCxnSpPr>
            <a:endCxn id="20" idx="2"/>
          </p:cNvCxnSpPr>
          <p:nvPr/>
        </p:nvCxnSpPr>
        <p:spPr>
          <a:xfrm rot="5400000" flipH="1" flipV="1">
            <a:off x="5716197" y="4238659"/>
            <a:ext cx="711570" cy="532975"/>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pic>
        <p:nvPicPr>
          <p:cNvPr id="42" name="Picture 11"/>
          <p:cNvPicPr>
            <a:picLocks noChangeAspect="1" noChangeArrowheads="1"/>
          </p:cNvPicPr>
          <p:nvPr/>
        </p:nvPicPr>
        <p:blipFill>
          <a:blip r:embed="rId6" cstate="print"/>
          <a:srcRect/>
          <a:stretch>
            <a:fillRect/>
          </a:stretch>
        </p:blipFill>
        <p:spPr bwMode="auto">
          <a:xfrm>
            <a:off x="3162289" y="2003411"/>
            <a:ext cx="342900" cy="314325"/>
          </a:xfrm>
          <a:prstGeom prst="rect">
            <a:avLst/>
          </a:prstGeom>
          <a:noFill/>
          <a:ln w="9525">
            <a:noFill/>
            <a:miter lim="800000"/>
            <a:headEnd/>
            <a:tailEnd/>
          </a:ln>
          <a:effectLst/>
        </p:spPr>
      </p:pic>
      <p:pic>
        <p:nvPicPr>
          <p:cNvPr id="43" name="Picture 12"/>
          <p:cNvPicPr>
            <a:picLocks noChangeAspect="1" noChangeArrowheads="1"/>
          </p:cNvPicPr>
          <p:nvPr/>
        </p:nvPicPr>
        <p:blipFill>
          <a:blip r:embed="rId6" cstate="print"/>
          <a:srcRect/>
          <a:stretch>
            <a:fillRect/>
          </a:stretch>
        </p:blipFill>
        <p:spPr bwMode="auto">
          <a:xfrm>
            <a:off x="3162289" y="3460067"/>
            <a:ext cx="342900" cy="314325"/>
          </a:xfrm>
          <a:prstGeom prst="rect">
            <a:avLst/>
          </a:prstGeom>
          <a:noFill/>
          <a:ln w="9525">
            <a:noFill/>
            <a:miter lim="800000"/>
            <a:headEnd/>
            <a:tailEnd/>
          </a:ln>
          <a:effectLst/>
        </p:spPr>
      </p:pic>
      <p:pic>
        <p:nvPicPr>
          <p:cNvPr id="44" name="Picture 13"/>
          <p:cNvPicPr>
            <a:picLocks noChangeAspect="1" noChangeArrowheads="1"/>
          </p:cNvPicPr>
          <p:nvPr/>
        </p:nvPicPr>
        <p:blipFill>
          <a:blip r:embed="rId6" cstate="print"/>
          <a:srcRect/>
          <a:stretch>
            <a:fillRect/>
          </a:stretch>
        </p:blipFill>
        <p:spPr bwMode="auto">
          <a:xfrm>
            <a:off x="3162289" y="4718055"/>
            <a:ext cx="342900" cy="314325"/>
          </a:xfrm>
          <a:prstGeom prst="rect">
            <a:avLst/>
          </a:prstGeom>
          <a:noFill/>
          <a:ln w="9525">
            <a:noFill/>
            <a:miter lim="800000"/>
            <a:headEnd/>
            <a:tailEnd/>
          </a:ln>
          <a:effectLst/>
        </p:spPr>
      </p:pic>
      <p:graphicFrame>
        <p:nvGraphicFramePr>
          <p:cNvPr id="45" name="Object 14"/>
          <p:cNvGraphicFramePr>
            <a:graphicFrameLocks noChangeAspect="1"/>
          </p:cNvGraphicFramePr>
          <p:nvPr/>
        </p:nvGraphicFramePr>
        <p:xfrm>
          <a:off x="2571736" y="1944679"/>
          <a:ext cx="319087" cy="476250"/>
        </p:xfrm>
        <a:graphic>
          <a:graphicData uri="http://schemas.openxmlformats.org/presentationml/2006/ole">
            <p:oleObj spid="_x0000_s147460" name="Equation" r:id="rId7" imgW="152280" imgH="228600" progId="Equation.DSMT4">
              <p:embed/>
            </p:oleObj>
          </a:graphicData>
        </a:graphic>
      </p:graphicFrame>
      <p:graphicFrame>
        <p:nvGraphicFramePr>
          <p:cNvPr id="46" name="Object 15"/>
          <p:cNvGraphicFramePr>
            <a:graphicFrameLocks noChangeAspect="1"/>
          </p:cNvGraphicFramePr>
          <p:nvPr/>
        </p:nvGraphicFramePr>
        <p:xfrm>
          <a:off x="2571736" y="3373429"/>
          <a:ext cx="319087" cy="477838"/>
        </p:xfrm>
        <a:graphic>
          <a:graphicData uri="http://schemas.openxmlformats.org/presentationml/2006/ole">
            <p:oleObj spid="_x0000_s147461" name="Equation" r:id="rId8" imgW="152280" imgH="228600" progId="Equation.DSMT4">
              <p:embed/>
            </p:oleObj>
          </a:graphicData>
        </a:graphic>
      </p:graphicFrame>
      <p:graphicFrame>
        <p:nvGraphicFramePr>
          <p:cNvPr id="47" name="Object 16"/>
          <p:cNvGraphicFramePr>
            <a:graphicFrameLocks noChangeAspect="1"/>
          </p:cNvGraphicFramePr>
          <p:nvPr/>
        </p:nvGraphicFramePr>
        <p:xfrm>
          <a:off x="2571736" y="4646604"/>
          <a:ext cx="373062" cy="477838"/>
        </p:xfrm>
        <a:graphic>
          <a:graphicData uri="http://schemas.openxmlformats.org/presentationml/2006/ole">
            <p:oleObj spid="_x0000_s147462" name="Equation" r:id="rId9" imgW="177480" imgH="228600" progId="Equation.DSMT4">
              <p:embed/>
            </p:oleObj>
          </a:graphicData>
        </a:graphic>
      </p:graphicFrame>
      <p:sp>
        <p:nvSpPr>
          <p:cNvPr id="48" name="椭圆 47"/>
          <p:cNvSpPr/>
          <p:nvPr/>
        </p:nvSpPr>
        <p:spPr>
          <a:xfrm>
            <a:off x="3305165" y="2717791"/>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305165" y="3003543"/>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3305165" y="4075113"/>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3305165" y="4289427"/>
            <a:ext cx="142876"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2" name="Object 17"/>
          <p:cNvGraphicFramePr>
            <a:graphicFrameLocks noChangeAspect="1"/>
          </p:cNvGraphicFramePr>
          <p:nvPr/>
        </p:nvGraphicFramePr>
        <p:xfrm>
          <a:off x="2578086" y="2717792"/>
          <a:ext cx="346075" cy="477837"/>
        </p:xfrm>
        <a:graphic>
          <a:graphicData uri="http://schemas.openxmlformats.org/presentationml/2006/ole">
            <p:oleObj spid="_x0000_s147463" name="Equation" r:id="rId10" imgW="164880" imgH="228600" progId="Equation.DSMT4">
              <p:embed/>
            </p:oleObj>
          </a:graphicData>
        </a:graphic>
      </p:graphicFrame>
      <p:graphicFrame>
        <p:nvGraphicFramePr>
          <p:cNvPr id="53" name="Object 18"/>
          <p:cNvGraphicFramePr>
            <a:graphicFrameLocks noChangeAspect="1"/>
          </p:cNvGraphicFramePr>
          <p:nvPr/>
        </p:nvGraphicFramePr>
        <p:xfrm>
          <a:off x="3717921" y="1752606"/>
          <a:ext cx="319087" cy="476250"/>
        </p:xfrm>
        <a:graphic>
          <a:graphicData uri="http://schemas.openxmlformats.org/presentationml/2006/ole">
            <p:oleObj spid="_x0000_s147464" name="Equation" r:id="rId11" imgW="152280" imgH="228600" progId="Equation.DSMT4">
              <p:embed/>
            </p:oleObj>
          </a:graphicData>
        </a:graphic>
      </p:graphicFrame>
      <p:graphicFrame>
        <p:nvGraphicFramePr>
          <p:cNvPr id="54" name="Object 19"/>
          <p:cNvGraphicFramePr>
            <a:graphicFrameLocks noChangeAspect="1"/>
          </p:cNvGraphicFramePr>
          <p:nvPr/>
        </p:nvGraphicFramePr>
        <p:xfrm>
          <a:off x="3717921" y="3025771"/>
          <a:ext cx="319087" cy="477838"/>
        </p:xfrm>
        <a:graphic>
          <a:graphicData uri="http://schemas.openxmlformats.org/presentationml/2006/ole">
            <p:oleObj spid="_x0000_s147465" name="Equation" r:id="rId12" imgW="152280" imgH="228600" progId="Equation.DSMT4">
              <p:embed/>
            </p:oleObj>
          </a:graphicData>
        </a:graphic>
      </p:graphicFrame>
      <p:graphicFrame>
        <p:nvGraphicFramePr>
          <p:cNvPr id="55" name="Object 20"/>
          <p:cNvGraphicFramePr>
            <a:graphicFrameLocks noChangeAspect="1"/>
          </p:cNvGraphicFramePr>
          <p:nvPr/>
        </p:nvGraphicFramePr>
        <p:xfrm>
          <a:off x="3717921" y="4432303"/>
          <a:ext cx="373062" cy="477838"/>
        </p:xfrm>
        <a:graphic>
          <a:graphicData uri="http://schemas.openxmlformats.org/presentationml/2006/ole">
            <p:oleObj spid="_x0000_s147466" name="Equation" r:id="rId13" imgW="177480" imgH="228600" progId="Equation.DSMT4">
              <p:embed/>
            </p:oleObj>
          </a:graphicData>
        </a:graphic>
      </p:graphicFrame>
      <p:graphicFrame>
        <p:nvGraphicFramePr>
          <p:cNvPr id="56" name="Object 22"/>
          <p:cNvGraphicFramePr>
            <a:graphicFrameLocks noChangeAspect="1"/>
          </p:cNvGraphicFramePr>
          <p:nvPr/>
        </p:nvGraphicFramePr>
        <p:xfrm>
          <a:off x="5507023" y="1588165"/>
          <a:ext cx="346075" cy="476250"/>
        </p:xfrm>
        <a:graphic>
          <a:graphicData uri="http://schemas.openxmlformats.org/presentationml/2006/ole">
            <p:oleObj spid="_x0000_s147467" name="Equation" r:id="rId14" imgW="164880" imgH="228600" progId="Equation.DSMT4">
              <p:embed/>
            </p:oleObj>
          </a:graphicData>
        </a:graphic>
      </p:graphicFrame>
      <p:graphicFrame>
        <p:nvGraphicFramePr>
          <p:cNvPr id="57" name="Object 23"/>
          <p:cNvGraphicFramePr>
            <a:graphicFrameLocks noChangeAspect="1"/>
          </p:cNvGraphicFramePr>
          <p:nvPr/>
        </p:nvGraphicFramePr>
        <p:xfrm>
          <a:off x="5492736" y="2978142"/>
          <a:ext cx="373062" cy="504825"/>
        </p:xfrm>
        <a:graphic>
          <a:graphicData uri="http://schemas.openxmlformats.org/presentationml/2006/ole">
            <p:oleObj spid="_x0000_s147468" name="Equation" r:id="rId15" imgW="177480" imgH="241200" progId="Equation.DSMT4">
              <p:embed/>
            </p:oleObj>
          </a:graphicData>
        </a:graphic>
      </p:graphicFrame>
      <p:graphicFrame>
        <p:nvGraphicFramePr>
          <p:cNvPr id="58" name="Object 24"/>
          <p:cNvGraphicFramePr>
            <a:graphicFrameLocks noChangeAspect="1"/>
          </p:cNvGraphicFramePr>
          <p:nvPr/>
        </p:nvGraphicFramePr>
        <p:xfrm>
          <a:off x="5450781" y="4324797"/>
          <a:ext cx="425450" cy="477837"/>
        </p:xfrm>
        <a:graphic>
          <a:graphicData uri="http://schemas.openxmlformats.org/presentationml/2006/ole">
            <p:oleObj spid="_x0000_s147469" name="Equation" r:id="rId16" imgW="203040" imgH="228600" progId="Equation.DSMT4">
              <p:embed/>
            </p:oleObj>
          </a:graphicData>
        </a:graphic>
      </p:graphicFrame>
      <p:graphicFrame>
        <p:nvGraphicFramePr>
          <p:cNvPr id="59" name="Object 25"/>
          <p:cNvGraphicFramePr>
            <a:graphicFrameLocks noChangeAspect="1"/>
          </p:cNvGraphicFramePr>
          <p:nvPr/>
        </p:nvGraphicFramePr>
        <p:xfrm>
          <a:off x="5519723" y="2444742"/>
          <a:ext cx="373063" cy="477837"/>
        </p:xfrm>
        <a:graphic>
          <a:graphicData uri="http://schemas.openxmlformats.org/presentationml/2006/ole">
            <p:oleObj spid="_x0000_s147470" name="Equation" r:id="rId17" imgW="177480" imgH="228600" progId="Equation.DSMT4">
              <p:embed/>
            </p:oleObj>
          </a:graphicData>
        </a:graphic>
      </p:graphicFrame>
      <p:sp>
        <p:nvSpPr>
          <p:cNvPr id="60" name="椭圆 59"/>
          <p:cNvSpPr/>
          <p:nvPr/>
        </p:nvSpPr>
        <p:spPr>
          <a:xfrm>
            <a:off x="5091115" y="2503477"/>
            <a:ext cx="142876" cy="1428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1" name="椭圆 60"/>
          <p:cNvSpPr/>
          <p:nvPr/>
        </p:nvSpPr>
        <p:spPr>
          <a:xfrm>
            <a:off x="5091115" y="2789229"/>
            <a:ext cx="142876" cy="1428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2" name="椭圆 61"/>
          <p:cNvSpPr/>
          <p:nvPr/>
        </p:nvSpPr>
        <p:spPr>
          <a:xfrm>
            <a:off x="5091115" y="3932237"/>
            <a:ext cx="142876" cy="1428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3" name="椭圆 62"/>
          <p:cNvSpPr/>
          <p:nvPr/>
        </p:nvSpPr>
        <p:spPr>
          <a:xfrm>
            <a:off x="5091115" y="4217989"/>
            <a:ext cx="142876" cy="14287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aphicFrame>
        <p:nvGraphicFramePr>
          <p:cNvPr id="64" name="Object 26"/>
          <p:cNvGraphicFramePr>
            <a:graphicFrameLocks noChangeAspect="1"/>
          </p:cNvGraphicFramePr>
          <p:nvPr/>
        </p:nvGraphicFramePr>
        <p:xfrm>
          <a:off x="7042139" y="1965317"/>
          <a:ext cx="319087" cy="476250"/>
        </p:xfrm>
        <a:graphic>
          <a:graphicData uri="http://schemas.openxmlformats.org/presentationml/2006/ole">
            <p:oleObj spid="_x0000_s147471" name="Equation" r:id="rId18" imgW="152280" imgH="228600" progId="Equation.DSMT4">
              <p:embed/>
            </p:oleObj>
          </a:graphicData>
        </a:graphic>
      </p:graphicFrame>
      <p:graphicFrame>
        <p:nvGraphicFramePr>
          <p:cNvPr id="65" name="Object 27"/>
          <p:cNvGraphicFramePr>
            <a:graphicFrameLocks noChangeAspect="1"/>
          </p:cNvGraphicFramePr>
          <p:nvPr/>
        </p:nvGraphicFramePr>
        <p:xfrm>
          <a:off x="7042139" y="3582979"/>
          <a:ext cx="346075" cy="479425"/>
        </p:xfrm>
        <a:graphic>
          <a:graphicData uri="http://schemas.openxmlformats.org/presentationml/2006/ole">
            <p:oleObj spid="_x0000_s147472" name="Equation" r:id="rId19" imgW="164880" imgH="228600" progId="Equation.DSMT4">
              <p:embed/>
            </p:oleObj>
          </a:graphicData>
        </a:graphic>
      </p:graphicFrame>
      <p:graphicFrame>
        <p:nvGraphicFramePr>
          <p:cNvPr id="66" name="Object 28"/>
          <p:cNvGraphicFramePr>
            <a:graphicFrameLocks noChangeAspect="1"/>
          </p:cNvGraphicFramePr>
          <p:nvPr/>
        </p:nvGraphicFramePr>
        <p:xfrm>
          <a:off x="7042139" y="2717791"/>
          <a:ext cx="346075" cy="477837"/>
        </p:xfrm>
        <a:graphic>
          <a:graphicData uri="http://schemas.openxmlformats.org/presentationml/2006/ole">
            <p:oleObj spid="_x0000_s147473" name="Equation" r:id="rId20" imgW="164880" imgH="228600" progId="Equation.DSMT4">
              <p:embed/>
            </p:oleObj>
          </a:graphicData>
        </a:graphic>
      </p:graphicFrame>
      <p:sp>
        <p:nvSpPr>
          <p:cNvPr id="67" name="椭圆 66"/>
          <p:cNvSpPr/>
          <p:nvPr/>
        </p:nvSpPr>
        <p:spPr>
          <a:xfrm>
            <a:off x="6643702" y="3074981"/>
            <a:ext cx="142876" cy="1428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8" name="椭圆 67"/>
          <p:cNvSpPr/>
          <p:nvPr/>
        </p:nvSpPr>
        <p:spPr>
          <a:xfrm>
            <a:off x="6643702" y="3503609"/>
            <a:ext cx="142876" cy="14287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aphicFrame>
        <p:nvGraphicFramePr>
          <p:cNvPr id="69" name="Object 29"/>
          <p:cNvGraphicFramePr>
            <a:graphicFrameLocks noChangeAspect="1"/>
          </p:cNvGraphicFramePr>
          <p:nvPr/>
        </p:nvGraphicFramePr>
        <p:xfrm>
          <a:off x="7042139" y="3146419"/>
          <a:ext cx="346075" cy="479425"/>
        </p:xfrm>
        <a:graphic>
          <a:graphicData uri="http://schemas.openxmlformats.org/presentationml/2006/ole">
            <p:oleObj spid="_x0000_s147474" name="Equation" r:id="rId21" imgW="164880" imgH="228600" progId="Equation.DSMT4">
              <p:embed/>
            </p:oleObj>
          </a:graphicData>
        </a:graphic>
      </p:graphicFrame>
      <p:sp>
        <p:nvSpPr>
          <p:cNvPr id="70" name="内容占位符 2"/>
          <p:cNvSpPr txBox="1">
            <a:spLocks/>
          </p:cNvSpPr>
          <p:nvPr/>
        </p:nvSpPr>
        <p:spPr>
          <a:xfrm>
            <a:off x="285720" y="142852"/>
            <a:ext cx="3714776" cy="571504"/>
          </a:xfrm>
          <a:prstGeom prst="rect">
            <a:avLst/>
          </a:prstGeom>
        </p:spPr>
        <p:txBody>
          <a:bodyPr vert="horz" lIns="91440" tIns="45720" rIns="91440" bIns="45720" rtlCol="0">
            <a:noAutofit/>
          </a:bodyPr>
          <a:lstStyle/>
          <a:p>
            <a:pPr marL="6350" lvl="1" indent="-635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“隐含层”到“输出层”</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
        <p:nvSpPr>
          <p:cNvPr id="71" name="内容占位符 2"/>
          <p:cNvSpPr txBox="1">
            <a:spLocks/>
          </p:cNvSpPr>
          <p:nvPr/>
        </p:nvSpPr>
        <p:spPr>
          <a:xfrm>
            <a:off x="285720" y="861991"/>
            <a:ext cx="3714776" cy="571504"/>
          </a:xfrm>
          <a:prstGeom prst="rect">
            <a:avLst/>
          </a:prstGeom>
        </p:spPr>
        <p:txBody>
          <a:bodyPr vert="horz" lIns="91440" tIns="45720" rIns="91440" bIns="45720" rtlCol="0">
            <a:noAutofit/>
          </a:bodyPr>
          <a:lstStyle/>
          <a:p>
            <a:pPr marL="6350" lvl="1" indent="-635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“输入层”到“隐含层”</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graphicFrame>
        <p:nvGraphicFramePr>
          <p:cNvPr id="72" name="Object 4"/>
          <p:cNvGraphicFramePr>
            <a:graphicFrameLocks noChangeAspect="1"/>
          </p:cNvGraphicFramePr>
          <p:nvPr/>
        </p:nvGraphicFramePr>
        <p:xfrm>
          <a:off x="3428992" y="214290"/>
          <a:ext cx="1749425" cy="504825"/>
        </p:xfrm>
        <a:graphic>
          <a:graphicData uri="http://schemas.openxmlformats.org/presentationml/2006/ole">
            <p:oleObj spid="_x0000_s147475" name="Equation" r:id="rId22" imgW="838080" imgH="241200" progId="Equation.DSMT4">
              <p:embed/>
            </p:oleObj>
          </a:graphicData>
        </a:graphic>
      </p:graphicFrame>
      <p:graphicFrame>
        <p:nvGraphicFramePr>
          <p:cNvPr id="73" name="Object 7"/>
          <p:cNvGraphicFramePr>
            <a:graphicFrameLocks noChangeAspect="1"/>
          </p:cNvGraphicFramePr>
          <p:nvPr/>
        </p:nvGraphicFramePr>
        <p:xfrm>
          <a:off x="3428992" y="942940"/>
          <a:ext cx="1616075" cy="504825"/>
        </p:xfrm>
        <a:graphic>
          <a:graphicData uri="http://schemas.openxmlformats.org/presentationml/2006/ole">
            <p:oleObj spid="_x0000_s147476" name="Equation" r:id="rId23" imgW="774360" imgH="241200" progId="Equation.DSMT4">
              <p:embed/>
            </p:oleObj>
          </a:graphicData>
        </a:graphic>
      </p:graphicFrame>
      <p:graphicFrame>
        <p:nvGraphicFramePr>
          <p:cNvPr id="147477" name="Object 21"/>
          <p:cNvGraphicFramePr>
            <a:graphicFrameLocks noChangeAspect="1"/>
          </p:cNvGraphicFramePr>
          <p:nvPr/>
        </p:nvGraphicFramePr>
        <p:xfrm>
          <a:off x="6000760" y="5715016"/>
          <a:ext cx="2438400" cy="874713"/>
        </p:xfrm>
        <a:graphic>
          <a:graphicData uri="http://schemas.openxmlformats.org/presentationml/2006/ole">
            <p:oleObj spid="_x0000_s147477" name="Equation" r:id="rId24" imgW="1168200" imgH="419040" progId="Equation.DSMT4">
              <p:embed/>
            </p:oleObj>
          </a:graphicData>
        </a:graphic>
      </p:graphicFrame>
      <p:graphicFrame>
        <p:nvGraphicFramePr>
          <p:cNvPr id="147478" name="Object 22"/>
          <p:cNvGraphicFramePr>
            <a:graphicFrameLocks noChangeAspect="1"/>
          </p:cNvGraphicFramePr>
          <p:nvPr/>
        </p:nvGraphicFramePr>
        <p:xfrm>
          <a:off x="2143108" y="5957887"/>
          <a:ext cx="2730500" cy="900113"/>
        </p:xfrm>
        <a:graphic>
          <a:graphicData uri="http://schemas.openxmlformats.org/presentationml/2006/ole">
            <p:oleObj spid="_x0000_s147478" name="Equation" r:id="rId25" imgW="1307880" imgH="431640" progId="Equation.DSMT4">
              <p:embed/>
            </p:oleObj>
          </a:graphicData>
        </a:graphic>
      </p:graphicFrame>
      <p:cxnSp>
        <p:nvCxnSpPr>
          <p:cNvPr id="77" name="直接箭头连接符 76"/>
          <p:cNvCxnSpPr/>
          <p:nvPr/>
        </p:nvCxnSpPr>
        <p:spPr>
          <a:xfrm rot="16200000" flipV="1">
            <a:off x="6715140" y="4714884"/>
            <a:ext cx="1143008" cy="10001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8" name="直接箭头连接符 77"/>
          <p:cNvCxnSpPr/>
          <p:nvPr/>
        </p:nvCxnSpPr>
        <p:spPr>
          <a:xfrm flipV="1">
            <a:off x="4357686" y="5357826"/>
            <a:ext cx="714380" cy="57150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aphicFrame>
        <p:nvGraphicFramePr>
          <p:cNvPr id="147479" name="Object 23"/>
          <p:cNvGraphicFramePr>
            <a:graphicFrameLocks noChangeAspect="1"/>
          </p:cNvGraphicFramePr>
          <p:nvPr/>
        </p:nvGraphicFramePr>
        <p:xfrm>
          <a:off x="1000100" y="3916358"/>
          <a:ext cx="371475" cy="503238"/>
        </p:xfrm>
        <a:graphic>
          <a:graphicData uri="http://schemas.openxmlformats.org/presentationml/2006/ole">
            <p:oleObj spid="_x0000_s147479" name="Equation" r:id="rId26" imgW="177480" imgH="241200" progId="Equation.DSMT4">
              <p:embed/>
            </p:oleObj>
          </a:graphicData>
        </a:graphic>
      </p:graphicFrame>
      <p:graphicFrame>
        <p:nvGraphicFramePr>
          <p:cNvPr id="147480" name="Object 24"/>
          <p:cNvGraphicFramePr>
            <a:graphicFrameLocks noChangeAspect="1"/>
          </p:cNvGraphicFramePr>
          <p:nvPr/>
        </p:nvGraphicFramePr>
        <p:xfrm>
          <a:off x="1000100" y="2285992"/>
          <a:ext cx="371475" cy="476250"/>
        </p:xfrm>
        <a:graphic>
          <a:graphicData uri="http://schemas.openxmlformats.org/presentationml/2006/ole">
            <p:oleObj spid="_x0000_s147480" name="Equation" r:id="rId27" imgW="177480" imgH="228600" progId="Equation.DSMT4">
              <p:embed/>
            </p:oleObj>
          </a:graphicData>
        </a:graphic>
      </p:graphicFrame>
      <p:cxnSp>
        <p:nvCxnSpPr>
          <p:cNvPr id="86" name="直接箭头连接符 85"/>
          <p:cNvCxnSpPr/>
          <p:nvPr/>
        </p:nvCxnSpPr>
        <p:spPr>
          <a:xfrm rot="5400000">
            <a:off x="650052" y="3309135"/>
            <a:ext cx="107157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89" name="内容占位符 2"/>
          <p:cNvSpPr txBox="1">
            <a:spLocks/>
          </p:cNvSpPr>
          <p:nvPr/>
        </p:nvSpPr>
        <p:spPr>
          <a:xfrm>
            <a:off x="285720" y="4500570"/>
            <a:ext cx="1928794" cy="571504"/>
          </a:xfrm>
          <a:prstGeom prst="rect">
            <a:avLst/>
          </a:prstGeom>
        </p:spPr>
        <p:txBody>
          <a:bodyPr vert="horz" lIns="91440" tIns="45720" rIns="91440" bIns="45720" rtlCol="0">
            <a:noAutofit/>
          </a:bodyPr>
          <a:lstStyle/>
          <a:p>
            <a:pPr marL="6350" lvl="1" indent="-635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误差后向传播</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
        <p:nvSpPr>
          <p:cNvPr id="90" name="内容占位符 2"/>
          <p:cNvSpPr txBox="1">
            <a:spLocks/>
          </p:cNvSpPr>
          <p:nvPr/>
        </p:nvSpPr>
        <p:spPr>
          <a:xfrm>
            <a:off x="285720" y="5500702"/>
            <a:ext cx="1928794" cy="571504"/>
          </a:xfrm>
          <a:prstGeom prst="rect">
            <a:avLst/>
          </a:prstGeom>
        </p:spPr>
        <p:txBody>
          <a:bodyPr vert="horz" lIns="91440" tIns="45720" rIns="91440" bIns="45720" rtlCol="0">
            <a:noAutofit/>
          </a:bodyPr>
          <a:lstStyle/>
          <a:p>
            <a:pPr marL="6350" lvl="1" indent="-635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必须可导</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cxnSp>
        <p:nvCxnSpPr>
          <p:cNvPr id="91" name="直接箭头连接符 90"/>
          <p:cNvCxnSpPr/>
          <p:nvPr/>
        </p:nvCxnSpPr>
        <p:spPr>
          <a:xfrm>
            <a:off x="1500168" y="5786454"/>
            <a:ext cx="1785947" cy="35719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94" name="矩形 93"/>
          <p:cNvSpPr/>
          <p:nvPr/>
        </p:nvSpPr>
        <p:spPr>
          <a:xfrm>
            <a:off x="2643174" y="6143644"/>
            <a:ext cx="1071570" cy="50006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1143000"/>
          </a:xfrm>
        </p:spPr>
        <p:txBody>
          <a:bodyPr>
            <a:normAutofit/>
          </a:bodyPr>
          <a:lstStyle/>
          <a:p>
            <a:r>
              <a:rPr lang="zh-CN" altLang="en-US" sz="28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径向基网络</a:t>
            </a:r>
            <a:r>
              <a:rPr lang="en-US" altLang="zh-CN" sz="28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
            </a:r>
            <a:br>
              <a:rPr lang="en-US" altLang="zh-CN" sz="28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br>
            <a:r>
              <a:rPr lang="zh-CN" altLang="en-US" sz="28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a:t>
            </a:r>
            <a:r>
              <a:rPr lang="en-US" altLang="zh-CN" sz="28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Radial Basis Function Network</a:t>
            </a:r>
            <a:r>
              <a:rPr lang="zh-CN" altLang="en-US" sz="28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a:t>
            </a:r>
          </a:p>
        </p:txBody>
      </p:sp>
      <p:sp>
        <p:nvSpPr>
          <p:cNvPr id="4" name="内容占位符 2"/>
          <p:cNvSpPr txBox="1">
            <a:spLocks/>
          </p:cNvSpPr>
          <p:nvPr/>
        </p:nvSpPr>
        <p:spPr>
          <a:xfrm>
            <a:off x="571472" y="1142984"/>
            <a:ext cx="8229600" cy="4929222"/>
          </a:xfrm>
          <a:prstGeom prst="rect">
            <a:avLst/>
          </a:prstGeom>
        </p:spPr>
        <p:txBody>
          <a:bodyPr vert="horz" lIns="91440" tIns="45720" rIns="91440" bIns="45720" rtlCol="0">
            <a:noAutofit/>
          </a:bodyPr>
          <a:lstStyle/>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
        <p:nvSpPr>
          <p:cNvPr id="10" name="内容占位符 2"/>
          <p:cNvSpPr txBox="1">
            <a:spLocks/>
          </p:cNvSpPr>
          <p:nvPr/>
        </p:nvSpPr>
        <p:spPr>
          <a:xfrm>
            <a:off x="214282" y="1785926"/>
            <a:ext cx="3071834" cy="3857652"/>
          </a:xfrm>
          <a:prstGeom prst="rect">
            <a:avLst/>
          </a:prstGeom>
        </p:spPr>
        <p:txBody>
          <a:bodyPr vert="horz" lIns="91440" tIns="45720" rIns="91440" bIns="45720" rtlCol="0">
            <a:noAutofit/>
          </a:bodyPr>
          <a:lstStyle/>
          <a:p>
            <a:pPr marL="6350" lvl="1" indent="-6350">
              <a:lnSpc>
                <a:spcPct val="150000"/>
              </a:lnSpc>
              <a:spcBef>
                <a:spcPct val="20000"/>
              </a:spcBef>
              <a:buFont typeface="Wingdings" pitchFamily="2" charset="2"/>
              <a:buChar char="n"/>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右图问题，经典方法：</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K</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最近邻，</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K-NN</a:t>
            </a:r>
          </a:p>
          <a:p>
            <a:pPr marL="6350" lvl="1" indent="-6350">
              <a:lnSpc>
                <a:spcPct val="150000"/>
              </a:lnSpc>
              <a:spcBef>
                <a:spcPct val="20000"/>
              </a:spcBef>
              <a:buFont typeface="Wingdings" pitchFamily="2" charset="2"/>
              <a:buChar char="n"/>
              <a:defRPr/>
            </a:pP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RBF</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网络受该方法和</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K</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均值聚类方法启发。</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pic>
        <p:nvPicPr>
          <p:cNvPr id="160771" name="Picture 3"/>
          <p:cNvPicPr>
            <a:picLocks noChangeAspect="1" noChangeArrowheads="1"/>
          </p:cNvPicPr>
          <p:nvPr/>
        </p:nvPicPr>
        <p:blipFill>
          <a:blip r:embed="rId2" cstate="print"/>
          <a:srcRect/>
          <a:stretch>
            <a:fillRect/>
          </a:stretch>
        </p:blipFill>
        <p:spPr bwMode="auto">
          <a:xfrm>
            <a:off x="3571868" y="1714488"/>
            <a:ext cx="5410200" cy="3981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1143000"/>
          </a:xfrm>
        </p:spPr>
        <p:txBody>
          <a:bodyPr>
            <a:normAutofit/>
          </a:bodyPr>
          <a:lstStyle/>
          <a:p>
            <a:r>
              <a:rPr lang="zh-CN" altLang="en-US"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径向基（</a:t>
            </a:r>
            <a:r>
              <a:rPr lang="en-US" altLang="zh-CN"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 RBF </a:t>
            </a:r>
            <a:r>
              <a:rPr lang="zh-CN" altLang="en-US"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）网络的模型</a:t>
            </a:r>
          </a:p>
        </p:txBody>
      </p:sp>
      <p:graphicFrame>
        <p:nvGraphicFramePr>
          <p:cNvPr id="161794" name="Object 2"/>
          <p:cNvGraphicFramePr>
            <a:graphicFrameLocks noChangeAspect="1"/>
          </p:cNvGraphicFramePr>
          <p:nvPr/>
        </p:nvGraphicFramePr>
        <p:xfrm>
          <a:off x="4937125" y="1214438"/>
          <a:ext cx="3128963" cy="927100"/>
        </p:xfrm>
        <a:graphic>
          <a:graphicData uri="http://schemas.openxmlformats.org/presentationml/2006/ole">
            <p:oleObj spid="_x0000_s161794" name="Equation" r:id="rId3" imgW="1498320" imgH="444240" progId="Equation.DSMT4">
              <p:embed/>
            </p:oleObj>
          </a:graphicData>
        </a:graphic>
      </p:graphicFrame>
      <p:grpSp>
        <p:nvGrpSpPr>
          <p:cNvPr id="9" name="组合 8"/>
          <p:cNvGrpSpPr/>
          <p:nvPr/>
        </p:nvGrpSpPr>
        <p:grpSpPr>
          <a:xfrm>
            <a:off x="4572000" y="2143116"/>
            <a:ext cx="4048127" cy="3933825"/>
            <a:chOff x="4786314" y="2495571"/>
            <a:chExt cx="4048127" cy="3933825"/>
          </a:xfrm>
        </p:grpSpPr>
        <p:pic>
          <p:nvPicPr>
            <p:cNvPr id="161801" name="Picture 9"/>
            <p:cNvPicPr>
              <a:picLocks noChangeAspect="1" noChangeArrowheads="1"/>
            </p:cNvPicPr>
            <p:nvPr/>
          </p:nvPicPr>
          <p:blipFill>
            <a:blip r:embed="rId4" cstate="print"/>
            <a:srcRect/>
            <a:stretch>
              <a:fillRect/>
            </a:stretch>
          </p:blipFill>
          <p:spPr bwMode="auto">
            <a:xfrm>
              <a:off x="4786314" y="2495571"/>
              <a:ext cx="3762375" cy="3933825"/>
            </a:xfrm>
            <a:prstGeom prst="rect">
              <a:avLst/>
            </a:prstGeom>
            <a:noFill/>
            <a:ln w="9525">
              <a:noFill/>
              <a:miter lim="800000"/>
              <a:headEnd/>
              <a:tailEnd/>
            </a:ln>
            <a:effectLst/>
          </p:spPr>
        </p:pic>
        <p:sp>
          <p:nvSpPr>
            <p:cNvPr id="11" name="内容占位符 2"/>
            <p:cNvSpPr txBox="1">
              <a:spLocks/>
            </p:cNvSpPr>
            <p:nvPr/>
          </p:nvSpPr>
          <p:spPr>
            <a:xfrm>
              <a:off x="5834045" y="2571744"/>
              <a:ext cx="2714644" cy="928694"/>
            </a:xfrm>
            <a:prstGeom prst="rect">
              <a:avLst/>
            </a:prstGeom>
          </p:spPr>
          <p:txBody>
            <a:bodyPr vert="horz" lIns="91440" tIns="45720" rIns="91440" bIns="45720" rtlCol="0">
              <a:noAutofit/>
            </a:bodyPr>
            <a:lstStyle/>
            <a:p>
              <a:pPr marL="6350" lvl="1" indent="-6350">
                <a:lnSpc>
                  <a:spcPct val="150000"/>
                </a:lnSpc>
                <a:spcBef>
                  <a:spcPct val="20000"/>
                </a:spcBef>
                <a:defRPr/>
              </a:pPr>
              <a:r>
                <a:rPr lang="zh-CN" altLang="en-US" b="1" spc="50" dirty="0" smtClean="0">
                  <a:ln w="13500">
                    <a:solidFill>
                      <a:schemeClr val="accent1">
                        <a:shade val="2500"/>
                        <a:alpha val="6500"/>
                      </a:schemeClr>
                    </a:solidFill>
                    <a:prstDash val="solid"/>
                  </a:ln>
                  <a:solidFill>
                    <a:srgbClr val="FF0000"/>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输出层：隐含层输出的         </a:t>
              </a:r>
              <a:endParaRPr lang="en-US" altLang="zh-CN" b="1" spc="50" dirty="0" smtClean="0">
                <a:ln w="13500">
                  <a:solidFill>
                    <a:schemeClr val="accent1">
                      <a:shade val="2500"/>
                      <a:alpha val="6500"/>
                    </a:schemeClr>
                  </a:solidFill>
                  <a:prstDash val="solid"/>
                </a:ln>
                <a:solidFill>
                  <a:srgbClr val="FF0000"/>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r>
                <a:rPr lang="en-US" altLang="zh-CN" b="1" spc="50" dirty="0" smtClean="0">
                  <a:ln w="13500">
                    <a:solidFill>
                      <a:schemeClr val="accent1">
                        <a:shade val="2500"/>
                        <a:alpha val="6500"/>
                      </a:schemeClr>
                    </a:solidFill>
                    <a:prstDash val="solid"/>
                  </a:ln>
                  <a:solidFill>
                    <a:srgbClr val="FF0000"/>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               </a:t>
              </a:r>
              <a:r>
                <a:rPr lang="zh-CN" altLang="en-US" b="1" spc="50" dirty="0" smtClean="0">
                  <a:ln w="13500">
                    <a:solidFill>
                      <a:schemeClr val="accent1">
                        <a:shade val="2500"/>
                        <a:alpha val="6500"/>
                      </a:schemeClr>
                    </a:solidFill>
                    <a:prstDash val="solid"/>
                  </a:ln>
                  <a:solidFill>
                    <a:srgbClr val="FF0000"/>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线性组合</a:t>
              </a:r>
              <a:endParaRPr lang="en-US" altLang="zh-CN" b="1" spc="50" dirty="0" smtClean="0">
                <a:ln w="13500">
                  <a:solidFill>
                    <a:schemeClr val="accent1">
                      <a:shade val="2500"/>
                      <a:alpha val="6500"/>
                    </a:schemeClr>
                  </a:solidFill>
                  <a:prstDash val="solid"/>
                </a:ln>
                <a:solidFill>
                  <a:srgbClr val="FF0000"/>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
          <p:nvSpPr>
            <p:cNvPr id="12" name="内容占位符 2"/>
            <p:cNvSpPr txBox="1">
              <a:spLocks/>
            </p:cNvSpPr>
            <p:nvPr/>
          </p:nvSpPr>
          <p:spPr>
            <a:xfrm>
              <a:off x="7334243" y="3571876"/>
              <a:ext cx="1285884" cy="928694"/>
            </a:xfrm>
            <a:prstGeom prst="rect">
              <a:avLst/>
            </a:prstGeom>
          </p:spPr>
          <p:txBody>
            <a:bodyPr vert="horz" lIns="91440" tIns="45720" rIns="91440" bIns="45720" rtlCol="0">
              <a:noAutofit/>
            </a:bodyPr>
            <a:lstStyle/>
            <a:p>
              <a:pPr marL="6350" lvl="1" indent="-6350">
                <a:lnSpc>
                  <a:spcPct val="150000"/>
                </a:lnSpc>
                <a:spcBef>
                  <a:spcPct val="20000"/>
                </a:spcBef>
                <a:defRPr/>
              </a:pPr>
              <a:r>
                <a:rPr lang="zh-CN" altLang="en-US" b="1" spc="50" dirty="0" smtClean="0">
                  <a:ln w="13500">
                    <a:solidFill>
                      <a:schemeClr val="accent1">
                        <a:shade val="2500"/>
                        <a:alpha val="6500"/>
                      </a:schemeClr>
                    </a:solidFill>
                    <a:prstDash val="solid"/>
                  </a:ln>
                  <a:solidFill>
                    <a:srgbClr val="FF0000"/>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隐含层：</a:t>
              </a:r>
              <a:endParaRPr lang="en-US" altLang="zh-CN" b="1" spc="50" dirty="0" smtClean="0">
                <a:ln w="13500">
                  <a:solidFill>
                    <a:schemeClr val="accent1">
                      <a:shade val="2500"/>
                      <a:alpha val="6500"/>
                    </a:schemeClr>
                  </a:solidFill>
                  <a:prstDash val="solid"/>
                </a:ln>
                <a:solidFill>
                  <a:srgbClr val="FF0000"/>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r>
                <a:rPr lang="en-US" altLang="zh-CN" b="1" spc="50" dirty="0" smtClean="0">
                  <a:ln w="13500">
                    <a:solidFill>
                      <a:schemeClr val="accent1">
                        <a:shade val="2500"/>
                        <a:alpha val="6500"/>
                      </a:schemeClr>
                    </a:solidFill>
                    <a:prstDash val="solid"/>
                  </a:ln>
                  <a:solidFill>
                    <a:srgbClr val="FF0000"/>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RBF</a:t>
              </a:r>
              <a:r>
                <a:rPr lang="zh-CN" altLang="en-US" b="1" spc="50" dirty="0" smtClean="0">
                  <a:ln w="13500">
                    <a:solidFill>
                      <a:schemeClr val="accent1">
                        <a:shade val="2500"/>
                        <a:alpha val="6500"/>
                      </a:schemeClr>
                    </a:solidFill>
                    <a:prstDash val="solid"/>
                  </a:ln>
                  <a:solidFill>
                    <a:srgbClr val="FF0000"/>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函数</a:t>
              </a:r>
              <a:endParaRPr lang="en-US" altLang="zh-CN" b="1" spc="50" dirty="0" smtClean="0">
                <a:ln w="13500">
                  <a:solidFill>
                    <a:schemeClr val="accent1">
                      <a:shade val="2500"/>
                      <a:alpha val="6500"/>
                    </a:schemeClr>
                  </a:solidFill>
                  <a:prstDash val="solid"/>
                </a:ln>
                <a:solidFill>
                  <a:srgbClr val="FF0000"/>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
          <p:nvSpPr>
            <p:cNvPr id="13" name="内容占位符 2"/>
            <p:cNvSpPr txBox="1">
              <a:spLocks/>
            </p:cNvSpPr>
            <p:nvPr/>
          </p:nvSpPr>
          <p:spPr>
            <a:xfrm>
              <a:off x="7548557" y="5572140"/>
              <a:ext cx="1285884" cy="500066"/>
            </a:xfrm>
            <a:prstGeom prst="rect">
              <a:avLst/>
            </a:prstGeom>
          </p:spPr>
          <p:txBody>
            <a:bodyPr vert="horz" lIns="91440" tIns="45720" rIns="91440" bIns="45720" rtlCol="0">
              <a:noAutofit/>
            </a:bodyPr>
            <a:lstStyle/>
            <a:p>
              <a:pPr marL="6350" lvl="1" indent="-6350">
                <a:lnSpc>
                  <a:spcPct val="150000"/>
                </a:lnSpc>
                <a:spcBef>
                  <a:spcPct val="20000"/>
                </a:spcBef>
                <a:defRPr/>
              </a:pPr>
              <a:r>
                <a:rPr lang="zh-CN" altLang="en-US" b="1" spc="50" dirty="0" smtClean="0">
                  <a:ln w="13500">
                    <a:solidFill>
                      <a:schemeClr val="accent1">
                        <a:shade val="2500"/>
                        <a:alpha val="6500"/>
                      </a:schemeClr>
                    </a:solidFill>
                    <a:prstDash val="solid"/>
                  </a:ln>
                  <a:solidFill>
                    <a:srgbClr val="FF0000"/>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输入层</a:t>
              </a:r>
              <a:endParaRPr lang="en-US" altLang="zh-CN" b="1" spc="50" dirty="0" smtClean="0">
                <a:ln w="13500">
                  <a:solidFill>
                    <a:schemeClr val="accent1">
                      <a:shade val="2500"/>
                      <a:alpha val="6500"/>
                    </a:schemeClr>
                  </a:solidFill>
                  <a:prstDash val="solid"/>
                </a:ln>
                <a:solidFill>
                  <a:srgbClr val="FF0000"/>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grpSp>
      <p:sp>
        <p:nvSpPr>
          <p:cNvPr id="10" name="内容占位符 2"/>
          <p:cNvSpPr txBox="1">
            <a:spLocks/>
          </p:cNvSpPr>
          <p:nvPr/>
        </p:nvSpPr>
        <p:spPr>
          <a:xfrm>
            <a:off x="285720" y="1357298"/>
            <a:ext cx="4857784" cy="4357718"/>
          </a:xfrm>
          <a:prstGeom prst="rect">
            <a:avLst/>
          </a:prstGeom>
        </p:spPr>
        <p:txBody>
          <a:bodyPr vert="horz" lIns="91440" tIns="45720" rIns="91440" bIns="45720" rtlCol="0">
            <a:noAutofit/>
          </a:bodyPr>
          <a:lstStyle/>
          <a:p>
            <a:pPr marL="6350" lvl="1" indent="-635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2">
                    <a:lumMod val="90000"/>
                  </a:schemeClr>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模型：</a:t>
            </a:r>
            <a:endParaRPr lang="en-US" altLang="zh-CN" sz="2000" b="1" spc="50" dirty="0" smtClean="0">
              <a:ln w="13500">
                <a:solidFill>
                  <a:schemeClr val="accent1">
                    <a:shade val="2500"/>
                    <a:alpha val="6500"/>
                  </a:schemeClr>
                </a:solidFill>
                <a:prstDash val="solid"/>
              </a:ln>
              <a:solidFill>
                <a:schemeClr val="bg2">
                  <a:lumMod val="90000"/>
                </a:schemeClr>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2">
                  <a:lumMod val="90000"/>
                </a:schemeClr>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0" lvl="1">
              <a:lnSpc>
                <a:spcPct val="150000"/>
              </a:lnSpc>
              <a:spcBef>
                <a:spcPct val="20000"/>
              </a:spcBef>
              <a:buFont typeface="Wingdings" pitchFamily="2" charset="2"/>
              <a:buChar char="n"/>
              <a:defRPr/>
            </a:pPr>
            <a:r>
              <a:rPr lang="zh-CN" altLang="en-US" sz="2000" b="1" spc="50" dirty="0" smtClean="0">
                <a:ln w="13500">
                  <a:solidFill>
                    <a:schemeClr val="accent1">
                      <a:shade val="2500"/>
                      <a:alpha val="6500"/>
                    </a:schemeClr>
                  </a:solidFill>
                  <a:prstDash val="solid"/>
                </a:ln>
                <a:solidFill>
                  <a:schemeClr val="bg2">
                    <a:lumMod val="90000"/>
                  </a:schemeClr>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输入层、隐含层、输出层。</a:t>
            </a:r>
            <a:endParaRPr lang="en-US" altLang="zh-CN" sz="2000" b="1" spc="50" dirty="0" smtClean="0">
              <a:ln w="13500">
                <a:solidFill>
                  <a:schemeClr val="accent1">
                    <a:shade val="2500"/>
                    <a:alpha val="6500"/>
                  </a:schemeClr>
                </a:solidFill>
                <a:prstDash val="solid"/>
              </a:ln>
              <a:solidFill>
                <a:schemeClr val="bg2">
                  <a:lumMod val="90000"/>
                </a:schemeClr>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0" lvl="1">
              <a:lnSpc>
                <a:spcPct val="150000"/>
              </a:lnSpc>
              <a:spcBef>
                <a:spcPct val="20000"/>
              </a:spcBef>
              <a:buFont typeface="Wingdings" pitchFamily="2" charset="2"/>
              <a:buChar char="n"/>
              <a:defRPr/>
            </a:pPr>
            <a:r>
              <a:rPr lang="zh-CN" altLang="en-US" sz="2000" b="1" spc="50" dirty="0" smtClean="0">
                <a:ln w="13500">
                  <a:solidFill>
                    <a:schemeClr val="accent1">
                      <a:shade val="2500"/>
                      <a:alpha val="6500"/>
                    </a:schemeClr>
                  </a:solidFill>
                  <a:prstDash val="solid"/>
                </a:ln>
                <a:solidFill>
                  <a:schemeClr val="bg2">
                    <a:lumMod val="90000"/>
                  </a:schemeClr>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输入层</a:t>
            </a:r>
            <a:r>
              <a:rPr lang="en-US" altLang="zh-CN" sz="2000" b="1" spc="50" dirty="0" smtClean="0">
                <a:ln w="13500">
                  <a:solidFill>
                    <a:schemeClr val="accent1">
                      <a:shade val="2500"/>
                      <a:alpha val="6500"/>
                    </a:schemeClr>
                  </a:solidFill>
                  <a:prstDash val="solid"/>
                </a:ln>
                <a:solidFill>
                  <a:schemeClr val="bg2">
                    <a:lumMod val="90000"/>
                  </a:schemeClr>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-&gt;</a:t>
            </a:r>
            <a:r>
              <a:rPr lang="zh-CN" altLang="en-US" sz="2000" b="1" spc="50" dirty="0" smtClean="0">
                <a:ln w="13500">
                  <a:solidFill>
                    <a:schemeClr val="accent1">
                      <a:shade val="2500"/>
                      <a:alpha val="6500"/>
                    </a:schemeClr>
                  </a:solidFill>
                  <a:prstDash val="solid"/>
                </a:ln>
                <a:solidFill>
                  <a:schemeClr val="bg2">
                    <a:lumMod val="90000"/>
                  </a:schemeClr>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隐含层：径向基函数值。</a:t>
            </a:r>
            <a:endParaRPr lang="en-US" altLang="zh-CN" sz="2000" b="1" spc="50" dirty="0" smtClean="0">
              <a:ln w="13500">
                <a:solidFill>
                  <a:schemeClr val="accent1">
                    <a:shade val="2500"/>
                    <a:alpha val="6500"/>
                  </a:schemeClr>
                </a:solidFill>
                <a:prstDash val="solid"/>
              </a:ln>
              <a:solidFill>
                <a:schemeClr val="bg2">
                  <a:lumMod val="90000"/>
                </a:schemeClr>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0" lvl="1">
              <a:lnSpc>
                <a:spcPct val="150000"/>
              </a:lnSpc>
              <a:spcBef>
                <a:spcPct val="20000"/>
              </a:spcBef>
              <a:buFont typeface="Wingdings" pitchFamily="2" charset="2"/>
              <a:buChar char="n"/>
              <a:defRPr/>
            </a:pPr>
            <a:r>
              <a:rPr lang="zh-CN" altLang="en-US" sz="2000" b="1" spc="50" dirty="0" smtClean="0">
                <a:ln w="13500">
                  <a:solidFill>
                    <a:schemeClr val="accent1">
                      <a:shade val="2500"/>
                      <a:alpha val="6500"/>
                    </a:schemeClr>
                  </a:solidFill>
                  <a:prstDash val="solid"/>
                </a:ln>
                <a:solidFill>
                  <a:schemeClr val="bg2">
                    <a:lumMod val="90000"/>
                  </a:schemeClr>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隐含层</a:t>
            </a:r>
            <a:r>
              <a:rPr lang="en-US" altLang="zh-CN" sz="2000" b="1" spc="50" dirty="0" smtClean="0">
                <a:ln w="13500">
                  <a:solidFill>
                    <a:schemeClr val="accent1">
                      <a:shade val="2500"/>
                      <a:alpha val="6500"/>
                    </a:schemeClr>
                  </a:solidFill>
                  <a:prstDash val="solid"/>
                </a:ln>
                <a:solidFill>
                  <a:schemeClr val="bg2">
                    <a:lumMod val="90000"/>
                  </a:schemeClr>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-&gt;</a:t>
            </a:r>
            <a:r>
              <a:rPr lang="zh-CN" altLang="en-US" sz="2000" b="1" spc="50" dirty="0" smtClean="0">
                <a:ln w="13500">
                  <a:solidFill>
                    <a:schemeClr val="accent1">
                      <a:shade val="2500"/>
                      <a:alpha val="6500"/>
                    </a:schemeClr>
                  </a:solidFill>
                  <a:prstDash val="solid"/>
                </a:ln>
                <a:solidFill>
                  <a:schemeClr val="bg2">
                    <a:lumMod val="90000"/>
                  </a:schemeClr>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输出层：线性组合。</a:t>
            </a:r>
            <a:endParaRPr lang="en-US" altLang="zh-CN" sz="2000" b="1" spc="50" dirty="0" smtClean="0">
              <a:ln w="13500">
                <a:solidFill>
                  <a:schemeClr val="accent1">
                    <a:shade val="2500"/>
                    <a:alpha val="6500"/>
                  </a:schemeClr>
                </a:solidFill>
                <a:prstDash val="solid"/>
              </a:ln>
              <a:solidFill>
                <a:schemeClr val="bg2">
                  <a:lumMod val="90000"/>
                </a:schemeClr>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1143000"/>
          </a:xfrm>
        </p:spPr>
        <p:txBody>
          <a:bodyPr>
            <a:normAutofit/>
          </a:bodyPr>
          <a:lstStyle/>
          <a:p>
            <a:r>
              <a:rPr lang="zh-CN" altLang="en-US"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径向基（</a:t>
            </a:r>
            <a:r>
              <a:rPr lang="en-US" altLang="zh-CN"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 RBF </a:t>
            </a:r>
            <a:r>
              <a:rPr lang="zh-CN" altLang="en-US"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）网络的模型</a:t>
            </a:r>
          </a:p>
        </p:txBody>
      </p:sp>
      <p:sp>
        <p:nvSpPr>
          <p:cNvPr id="4" name="内容占位符 2"/>
          <p:cNvSpPr txBox="1">
            <a:spLocks/>
          </p:cNvSpPr>
          <p:nvPr/>
        </p:nvSpPr>
        <p:spPr>
          <a:xfrm>
            <a:off x="571472" y="1142984"/>
            <a:ext cx="8229600" cy="4929222"/>
          </a:xfrm>
          <a:prstGeom prst="rect">
            <a:avLst/>
          </a:prstGeom>
        </p:spPr>
        <p:txBody>
          <a:bodyPr vert="horz" lIns="91440" tIns="45720" rIns="91440" bIns="45720" rtlCol="0">
            <a:noAutofit/>
          </a:bodyPr>
          <a:lstStyle/>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
        <p:nvSpPr>
          <p:cNvPr id="10" name="内容占位符 2"/>
          <p:cNvSpPr txBox="1">
            <a:spLocks/>
          </p:cNvSpPr>
          <p:nvPr/>
        </p:nvSpPr>
        <p:spPr>
          <a:xfrm>
            <a:off x="285720" y="2143116"/>
            <a:ext cx="8572560" cy="3929090"/>
          </a:xfrm>
          <a:prstGeom prst="rect">
            <a:avLst/>
          </a:prstGeom>
        </p:spPr>
        <p:txBody>
          <a:bodyPr vert="horz" lIns="91440" tIns="45720" rIns="91440" bIns="45720" rtlCol="0">
            <a:noAutofit/>
          </a:bodyPr>
          <a:lstStyle/>
          <a:p>
            <a:pPr marL="6350" lvl="1" indent="-6350">
              <a:lnSpc>
                <a:spcPct val="150000"/>
              </a:lnSpc>
              <a:spcBef>
                <a:spcPct val="20000"/>
              </a:spcBef>
              <a:buFont typeface="Wingdings" pitchFamily="2" charset="2"/>
              <a:buChar char="n"/>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      为隐含层第</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i</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个节点的中心，类似于</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K</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均值聚类中的类心。</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buFont typeface="Wingdings" pitchFamily="2" charset="2"/>
              <a:buChar char="n"/>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      为基函数也可理解为核函数。核函数计算 </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c </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与 </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x </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映射到高维空间后的内积。即</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                                              </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    是输入空间到高维空间的映射。</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buFont typeface="Wingdings" pitchFamily="2" charset="2"/>
              <a:buChar char="n"/>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这是为何该网络只有三层的原因之一。不需要加深网络深度，利用核函数隐式实现升维。核函数也是支持向量机的关键要素。</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graphicFrame>
        <p:nvGraphicFramePr>
          <p:cNvPr id="161794" name="Object 2"/>
          <p:cNvGraphicFramePr>
            <a:graphicFrameLocks noChangeAspect="1"/>
          </p:cNvGraphicFramePr>
          <p:nvPr/>
        </p:nvGraphicFramePr>
        <p:xfrm>
          <a:off x="3246438" y="1214438"/>
          <a:ext cx="3128962" cy="927100"/>
        </p:xfrm>
        <a:graphic>
          <a:graphicData uri="http://schemas.openxmlformats.org/presentationml/2006/ole">
            <p:oleObj spid="_x0000_s162818" name="Equation" r:id="rId3" imgW="1498320" imgH="444240" progId="Equation.DSMT4">
              <p:embed/>
            </p:oleObj>
          </a:graphicData>
        </a:graphic>
      </p:graphicFrame>
      <p:graphicFrame>
        <p:nvGraphicFramePr>
          <p:cNvPr id="161800" name="Object 8"/>
          <p:cNvGraphicFramePr>
            <a:graphicFrameLocks noChangeAspect="1"/>
          </p:cNvGraphicFramePr>
          <p:nvPr/>
        </p:nvGraphicFramePr>
        <p:xfrm>
          <a:off x="624228" y="2783248"/>
          <a:ext cx="361358" cy="360000"/>
        </p:xfrm>
        <a:graphic>
          <a:graphicData uri="http://schemas.openxmlformats.org/presentationml/2006/ole">
            <p:oleObj spid="_x0000_s162820" name="Equation" r:id="rId4" imgW="164880" imgH="164880" progId="Equation.DSMT4">
              <p:embed/>
            </p:oleObj>
          </a:graphicData>
        </a:graphic>
      </p:graphicFrame>
      <p:graphicFrame>
        <p:nvGraphicFramePr>
          <p:cNvPr id="162821" name="Object 5"/>
          <p:cNvGraphicFramePr>
            <a:graphicFrameLocks noChangeAspect="1"/>
          </p:cNvGraphicFramePr>
          <p:nvPr/>
        </p:nvGraphicFramePr>
        <p:xfrm>
          <a:off x="1785918" y="3102752"/>
          <a:ext cx="3113160" cy="612000"/>
        </p:xfrm>
        <a:graphic>
          <a:graphicData uri="http://schemas.openxmlformats.org/presentationml/2006/ole">
            <p:oleObj spid="_x0000_s162821" name="Equation" r:id="rId5" imgW="1422360" imgH="279360" progId="Equation.DSMT4">
              <p:embed/>
            </p:oleObj>
          </a:graphicData>
        </a:graphic>
      </p:graphicFrame>
      <p:graphicFrame>
        <p:nvGraphicFramePr>
          <p:cNvPr id="162822" name="Object 6"/>
          <p:cNvGraphicFramePr>
            <a:graphicFrameLocks noChangeAspect="1"/>
          </p:cNvGraphicFramePr>
          <p:nvPr/>
        </p:nvGraphicFramePr>
        <p:xfrm>
          <a:off x="5143504" y="3197227"/>
          <a:ext cx="277812" cy="446087"/>
        </p:xfrm>
        <a:graphic>
          <a:graphicData uri="http://schemas.openxmlformats.org/presentationml/2006/ole">
            <p:oleObj spid="_x0000_s162822" name="Equation" r:id="rId6" imgW="126720" imgH="203040" progId="Equation.DSMT4">
              <p:embed/>
            </p:oleObj>
          </a:graphicData>
        </a:graphic>
      </p:graphicFrame>
      <p:graphicFrame>
        <p:nvGraphicFramePr>
          <p:cNvPr id="162824" name="Object 8"/>
          <p:cNvGraphicFramePr>
            <a:graphicFrameLocks noChangeAspect="1"/>
          </p:cNvGraphicFramePr>
          <p:nvPr/>
        </p:nvGraphicFramePr>
        <p:xfrm>
          <a:off x="624228" y="2214563"/>
          <a:ext cx="285750" cy="468312"/>
        </p:xfrm>
        <a:graphic>
          <a:graphicData uri="http://schemas.openxmlformats.org/presentationml/2006/ole">
            <p:oleObj spid="_x0000_s162824" name="Equation" r:id="rId7" imgW="139680" imgH="228600" progId="Equation.DSMT4">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1143000"/>
          </a:xfrm>
        </p:spPr>
        <p:txBody>
          <a:bodyPr>
            <a:normAutofit/>
          </a:bodyPr>
          <a:lstStyle/>
          <a:p>
            <a:r>
              <a:rPr lang="zh-CN" altLang="en-US"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径向基（</a:t>
            </a:r>
            <a:r>
              <a:rPr lang="en-US" altLang="zh-CN"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 RBF </a:t>
            </a:r>
            <a:r>
              <a:rPr lang="zh-CN" altLang="en-US"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）网络的模型</a:t>
            </a:r>
          </a:p>
        </p:txBody>
      </p:sp>
      <p:sp>
        <p:nvSpPr>
          <p:cNvPr id="4" name="内容占位符 2"/>
          <p:cNvSpPr txBox="1">
            <a:spLocks/>
          </p:cNvSpPr>
          <p:nvPr/>
        </p:nvSpPr>
        <p:spPr>
          <a:xfrm>
            <a:off x="571472" y="1142984"/>
            <a:ext cx="8229600" cy="4929222"/>
          </a:xfrm>
          <a:prstGeom prst="rect">
            <a:avLst/>
          </a:prstGeom>
        </p:spPr>
        <p:txBody>
          <a:bodyPr vert="horz" lIns="91440" tIns="45720" rIns="91440" bIns="45720" rtlCol="0">
            <a:noAutofit/>
          </a:bodyPr>
          <a:lstStyle/>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
        <p:nvSpPr>
          <p:cNvPr id="10" name="内容占位符 2"/>
          <p:cNvSpPr txBox="1">
            <a:spLocks/>
          </p:cNvSpPr>
          <p:nvPr/>
        </p:nvSpPr>
        <p:spPr>
          <a:xfrm>
            <a:off x="285720" y="2143116"/>
            <a:ext cx="8572560" cy="3929090"/>
          </a:xfrm>
          <a:prstGeom prst="rect">
            <a:avLst/>
          </a:prstGeom>
        </p:spPr>
        <p:txBody>
          <a:bodyPr vert="horz" lIns="91440" tIns="45720" rIns="91440" bIns="45720" rtlCol="0">
            <a:noAutofit/>
          </a:bodyPr>
          <a:lstStyle/>
          <a:p>
            <a:pPr marL="6350" lvl="1" indent="-6350">
              <a:lnSpc>
                <a:spcPct val="150000"/>
              </a:lnSpc>
              <a:spcBef>
                <a:spcPct val="20000"/>
              </a:spcBef>
              <a:buFont typeface="Wingdings" pitchFamily="2" charset="2"/>
              <a:buChar char="n"/>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在</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RBF</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网络中，基函数的自变量为</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x</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到</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c</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的欧式距离               ，因此称为径向基函数，即以“距离”为自变量的“基函数”。</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buFont typeface="Wingdings" pitchFamily="2" charset="2"/>
              <a:buChar char="n"/>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最为常见的基函数为高斯径向基函数。距离某隐含层节点对于的中心越近，该节点输出值越大。</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buFont typeface="Wingdings" pitchFamily="2" charset="2"/>
              <a:buChar char="n"/>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graphicFrame>
        <p:nvGraphicFramePr>
          <p:cNvPr id="161794" name="Object 2"/>
          <p:cNvGraphicFramePr>
            <a:graphicFrameLocks noChangeAspect="1"/>
          </p:cNvGraphicFramePr>
          <p:nvPr/>
        </p:nvGraphicFramePr>
        <p:xfrm>
          <a:off x="3246438" y="1214438"/>
          <a:ext cx="3128962" cy="927100"/>
        </p:xfrm>
        <a:graphic>
          <a:graphicData uri="http://schemas.openxmlformats.org/presentationml/2006/ole">
            <p:oleObj spid="_x0000_s163842" name="Equation" r:id="rId3" imgW="1498320" imgH="444240" progId="Equation.DSMT4">
              <p:embed/>
            </p:oleObj>
          </a:graphicData>
        </a:graphic>
      </p:graphicFrame>
      <p:graphicFrame>
        <p:nvGraphicFramePr>
          <p:cNvPr id="163850" name="Object 10"/>
          <p:cNvGraphicFramePr>
            <a:graphicFrameLocks noChangeAspect="1"/>
          </p:cNvGraphicFramePr>
          <p:nvPr/>
        </p:nvGraphicFramePr>
        <p:xfrm>
          <a:off x="6439372" y="2184395"/>
          <a:ext cx="876300" cy="530225"/>
        </p:xfrm>
        <a:graphic>
          <a:graphicData uri="http://schemas.openxmlformats.org/presentationml/2006/ole">
            <p:oleObj spid="_x0000_s163850" name="Equation" r:id="rId4" imgW="419040" imgH="253800" progId="Equation.DSMT4">
              <p:embed/>
            </p:oleObj>
          </a:graphicData>
        </a:graphic>
      </p:graphicFrame>
      <p:graphicFrame>
        <p:nvGraphicFramePr>
          <p:cNvPr id="163851" name="Object 11"/>
          <p:cNvGraphicFramePr>
            <a:graphicFrameLocks noChangeAspect="1"/>
          </p:cNvGraphicFramePr>
          <p:nvPr/>
        </p:nvGraphicFramePr>
        <p:xfrm>
          <a:off x="642910" y="4295764"/>
          <a:ext cx="3168650" cy="1111250"/>
        </p:xfrm>
        <a:graphic>
          <a:graphicData uri="http://schemas.openxmlformats.org/presentationml/2006/ole">
            <p:oleObj spid="_x0000_s163851" name="Equation" r:id="rId5" imgW="1600200" imgH="558720" progId="Equation.DSMT4">
              <p:embed/>
            </p:oleObj>
          </a:graphicData>
        </a:graphic>
      </p:graphicFrame>
      <p:pic>
        <p:nvPicPr>
          <p:cNvPr id="163852" name="Picture 12"/>
          <p:cNvPicPr>
            <a:picLocks noChangeAspect="1" noChangeArrowheads="1"/>
          </p:cNvPicPr>
          <p:nvPr/>
        </p:nvPicPr>
        <p:blipFill>
          <a:blip r:embed="rId6" cstate="print"/>
          <a:srcRect/>
          <a:stretch>
            <a:fillRect/>
          </a:stretch>
        </p:blipFill>
        <p:spPr bwMode="auto">
          <a:xfrm>
            <a:off x="4757767" y="3714752"/>
            <a:ext cx="4029075"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1143000"/>
          </a:xfrm>
        </p:spPr>
        <p:txBody>
          <a:bodyPr>
            <a:normAutofit/>
          </a:bodyPr>
          <a:lstStyle/>
          <a:p>
            <a:r>
              <a:rPr lang="zh-CN" altLang="en-US"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径向基（</a:t>
            </a:r>
            <a:r>
              <a:rPr lang="en-US" altLang="zh-CN"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 RBF </a:t>
            </a:r>
            <a:r>
              <a:rPr lang="zh-CN" altLang="en-US"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）网络的学习</a:t>
            </a:r>
          </a:p>
        </p:txBody>
      </p:sp>
      <p:sp>
        <p:nvSpPr>
          <p:cNvPr id="4" name="内容占位符 2"/>
          <p:cNvSpPr txBox="1">
            <a:spLocks/>
          </p:cNvSpPr>
          <p:nvPr/>
        </p:nvSpPr>
        <p:spPr>
          <a:xfrm>
            <a:off x="571472" y="1142984"/>
            <a:ext cx="8229600" cy="4929222"/>
          </a:xfrm>
          <a:prstGeom prst="rect">
            <a:avLst/>
          </a:prstGeom>
        </p:spPr>
        <p:txBody>
          <a:bodyPr vert="horz" lIns="91440" tIns="45720" rIns="91440" bIns="45720" rtlCol="0">
            <a:noAutofit/>
          </a:bodyPr>
          <a:lstStyle/>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
        <p:nvSpPr>
          <p:cNvPr id="10" name="内容占位符 2"/>
          <p:cNvSpPr txBox="1">
            <a:spLocks/>
          </p:cNvSpPr>
          <p:nvPr/>
        </p:nvSpPr>
        <p:spPr>
          <a:xfrm>
            <a:off x="285720" y="928670"/>
            <a:ext cx="8572560" cy="4786346"/>
          </a:xfrm>
          <a:prstGeom prst="rect">
            <a:avLst/>
          </a:prstGeom>
        </p:spPr>
        <p:txBody>
          <a:bodyPr vert="horz" lIns="91440" tIns="45720" rIns="91440" bIns="45720" rtlCol="0">
            <a:noAutofit/>
          </a:bodyPr>
          <a:lstStyle/>
          <a:p>
            <a:pPr lvl="1" indent="-45720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求解三类参数：</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buFont typeface="Wingdings" pitchFamily="2" charset="2"/>
              <a:buChar char="l"/>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径向基函数的中心（一般基于非监督聚类获取）</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buFont typeface="Wingdings" pitchFamily="2" charset="2"/>
              <a:buChar char="l"/>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径向基函数的半径（基于隐含层节点数和各中心距离确定）</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buFont typeface="Wingdings" pitchFamily="2" charset="2"/>
              <a:buChar char="l"/>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隐含层到输出层的权值（最小二乘，即损失函数为误差平方均值。或或岭回归，正则化的最小二乘）</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与</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BP</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网络相比，无局部极小，结构简单，收敛速度快。</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spcBef>
                <a:spcPct val="20000"/>
              </a:spcBef>
              <a:buFont typeface="Wingdings" pitchFamily="2" charset="2"/>
              <a:buChar char="n"/>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pic>
        <p:nvPicPr>
          <p:cNvPr id="164870" name="Picture 6"/>
          <p:cNvPicPr>
            <a:picLocks noChangeAspect="1" noChangeArrowheads="1"/>
          </p:cNvPicPr>
          <p:nvPr/>
        </p:nvPicPr>
        <p:blipFill>
          <a:blip r:embed="rId2" cstate="print"/>
          <a:srcRect/>
          <a:stretch>
            <a:fillRect/>
          </a:stretch>
        </p:blipFill>
        <p:spPr bwMode="auto">
          <a:xfrm>
            <a:off x="3919568" y="4452961"/>
            <a:ext cx="5010150" cy="2333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1143000"/>
          </a:xfrm>
        </p:spPr>
        <p:txBody>
          <a:bodyPr>
            <a:normAutofit fontScale="90000"/>
          </a:bodyPr>
          <a:lstStyle/>
          <a:p>
            <a:r>
              <a:rPr lang="en-US" altLang="zh-CN"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Topic3</a:t>
            </a:r>
            <a:r>
              <a:rPr lang="zh-CN" altLang="en-US"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 从宽度到深度</a:t>
            </a:r>
            <a:r>
              <a:rPr lang="en-US" altLang="zh-CN"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a:t>
            </a:r>
            <a:r>
              <a:rPr lang="zh-CN" altLang="en-US"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人工神经网络</a:t>
            </a:r>
          </a:p>
        </p:txBody>
      </p:sp>
      <p:sp>
        <p:nvSpPr>
          <p:cNvPr id="4" name="内容占位符 2"/>
          <p:cNvSpPr txBox="1">
            <a:spLocks/>
          </p:cNvSpPr>
          <p:nvPr/>
        </p:nvSpPr>
        <p:spPr>
          <a:xfrm>
            <a:off x="571472" y="1142984"/>
            <a:ext cx="8229600" cy="4929222"/>
          </a:xfrm>
          <a:prstGeom prst="rect">
            <a:avLst/>
          </a:prstGeom>
        </p:spPr>
        <p:txBody>
          <a:bodyPr vert="horz" lIns="91440" tIns="45720" rIns="91440" bIns="45720" rtlCol="0">
            <a:noAutofit/>
          </a:bodyPr>
          <a:lstStyle/>
          <a:p>
            <a:pPr marL="6350" lvl="1" indent="-6350">
              <a:lnSpc>
                <a:spcPct val="200000"/>
              </a:lnSpc>
              <a:spcBef>
                <a:spcPct val="20000"/>
              </a:spcBef>
              <a:buFont typeface="Wingdings" pitchFamily="2" charset="2"/>
              <a:buChar char="l"/>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
        <p:nvSpPr>
          <p:cNvPr id="5" name="内容占位符 2"/>
          <p:cNvSpPr txBox="1">
            <a:spLocks/>
          </p:cNvSpPr>
          <p:nvPr/>
        </p:nvSpPr>
        <p:spPr>
          <a:xfrm>
            <a:off x="428596" y="1071546"/>
            <a:ext cx="8229600" cy="4929222"/>
          </a:xfrm>
          <a:prstGeom prst="rect">
            <a:avLst/>
          </a:prstGeom>
        </p:spPr>
        <p:txBody>
          <a:bodyPr vert="horz" lIns="91440" tIns="45720" rIns="91440" bIns="45720" rtlCol="0">
            <a:noAutofit/>
          </a:bodyPr>
          <a:lstStyle/>
          <a:p>
            <a:pPr lvl="1" indent="-457200" algn="just">
              <a:lnSpc>
                <a:spcPct val="150000"/>
              </a:lnSpc>
              <a:spcBef>
                <a:spcPct val="20000"/>
              </a:spcBef>
              <a:buFont typeface="Wingdings" pitchFamily="2" charset="2"/>
              <a:buChar char="n"/>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从宽度到深度，可获多种规则的任意组合，从而实现比提高多项式阶数更好的非线性表达能力。从而解决非线性可分问题。</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endParaRPr>
          </a:p>
          <a:p>
            <a:pPr lvl="1" indent="-457200" algn="just">
              <a:lnSpc>
                <a:spcPct val="150000"/>
              </a:lnSpc>
              <a:spcBef>
                <a:spcPct val="20000"/>
              </a:spcBef>
              <a:buFont typeface="Wingdings" pitchFamily="2" charset="2"/>
              <a:buChar char="n"/>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“多层感知机”是人工神经网络的基础，实质上叫做多层“</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Logistic Regression</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”更科学</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endParaRPr>
          </a:p>
          <a:p>
            <a:pPr lvl="1" indent="-457200" algn="just">
              <a:lnSpc>
                <a:spcPct val="150000"/>
              </a:lnSpc>
              <a:spcBef>
                <a:spcPct val="20000"/>
              </a:spcBef>
              <a:buFont typeface="Wingdings" pitchFamily="2" charset="2"/>
              <a:buChar char="n"/>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在后续课程中可以看到，每个节点实质上是一个神经元，在模型求解中需用到梯度下降法，需要每个神经元函数的导数，如果采用感知机模型</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sign</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函数，则不可到，使用</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h</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函数则可导。</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endParaRPr>
          </a:p>
          <a:p>
            <a:pPr lvl="1" indent="-457200" algn="just">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下节课</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endParaRPr>
          </a:p>
          <a:p>
            <a:pPr lvl="1" indent="-457200" algn="just">
              <a:lnSpc>
                <a:spcPct val="150000"/>
              </a:lnSpc>
              <a:spcBef>
                <a:spcPct val="20000"/>
              </a:spcBef>
              <a:buFont typeface="Wingdings" pitchFamily="2" charset="2"/>
              <a:buChar char="n"/>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神经网络对人脑的模拟；神经网络的模型表达、损失函数、正则化损失函数、学习算法。</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endParaRPr>
          </a:p>
          <a:p>
            <a:pPr lvl="1" indent="-457200" algn="just">
              <a:lnSpc>
                <a:spcPct val="150000"/>
              </a:lnSpc>
              <a:spcBef>
                <a:spcPct val="20000"/>
              </a:spcBef>
              <a:buFont typeface="Wingdings" pitchFamily="2" charset="2"/>
              <a:buChar char="n"/>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支持向量机（引入核函数的单层支持向量机）</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1143000"/>
          </a:xfrm>
        </p:spPr>
        <p:txBody>
          <a:bodyPr>
            <a:normAutofit/>
          </a:bodyPr>
          <a:lstStyle/>
          <a:p>
            <a:r>
              <a:rPr lang="zh-CN" altLang="en-US" sz="4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自组织竞争网络</a:t>
            </a:r>
          </a:p>
        </p:txBody>
      </p:sp>
      <p:sp>
        <p:nvSpPr>
          <p:cNvPr id="4" name="内容占位符 2"/>
          <p:cNvSpPr txBox="1">
            <a:spLocks/>
          </p:cNvSpPr>
          <p:nvPr/>
        </p:nvSpPr>
        <p:spPr>
          <a:xfrm>
            <a:off x="571472" y="1142984"/>
            <a:ext cx="8229600" cy="4929222"/>
          </a:xfrm>
          <a:prstGeom prst="rect">
            <a:avLst/>
          </a:prstGeom>
        </p:spPr>
        <p:txBody>
          <a:bodyPr vert="horz" lIns="91440" tIns="45720" rIns="91440" bIns="45720" rtlCol="0">
            <a:noAutofit/>
          </a:bodyPr>
          <a:lstStyle/>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
        <p:nvSpPr>
          <p:cNvPr id="7" name="内容占位符 2"/>
          <p:cNvSpPr txBox="1">
            <a:spLocks/>
          </p:cNvSpPr>
          <p:nvPr/>
        </p:nvSpPr>
        <p:spPr>
          <a:xfrm>
            <a:off x="500034" y="1285860"/>
            <a:ext cx="8229600" cy="4929222"/>
          </a:xfrm>
          <a:prstGeom prst="rect">
            <a:avLst/>
          </a:prstGeom>
        </p:spPr>
        <p:txBody>
          <a:bodyPr vert="horz" lIns="91440" tIns="45720" rIns="91440" bIns="45720" rtlCol="0">
            <a:noAutofit/>
          </a:bodyPr>
          <a:lstStyle/>
          <a:p>
            <a:pPr marL="6350" lvl="1" indent="-6350">
              <a:lnSpc>
                <a:spcPct val="150000"/>
              </a:lnSpc>
              <a:buFont typeface="Wingdings" pitchFamily="2" charset="2"/>
              <a:buChar char="n"/>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包括</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endParaRPr>
          </a:p>
          <a:p>
            <a:pPr marL="463550" lvl="2" indent="-6350">
              <a:lnSpc>
                <a:spcPct val="150000"/>
              </a:lnSpc>
              <a:buFont typeface="Wingdings" pitchFamily="2" charset="2"/>
              <a:buChar char="l"/>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自适应共振网</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endParaRPr>
          </a:p>
          <a:p>
            <a:pPr marL="463550" lvl="2" indent="-6350">
              <a:lnSpc>
                <a:spcPct val="150000"/>
              </a:lnSpc>
              <a:buFont typeface="Wingdings" pitchFamily="2" charset="2"/>
              <a:buChar char="l"/>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自组织特征映射网</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endParaRPr>
          </a:p>
          <a:p>
            <a:pPr marL="463550" lvl="2" indent="-6350">
              <a:lnSpc>
                <a:spcPct val="150000"/>
              </a:lnSpc>
              <a:buFont typeface="Wingdings" pitchFamily="2" charset="2"/>
              <a:buChar char="l"/>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对传网</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endParaRPr>
          </a:p>
          <a:p>
            <a:pPr marL="463550" lvl="2" indent="-6350">
              <a:lnSpc>
                <a:spcPct val="150000"/>
              </a:lnSpc>
              <a:buFont typeface="Wingdings" pitchFamily="2" charset="2"/>
              <a:buChar char="l"/>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协同网</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endParaRPr>
          </a:p>
          <a:p>
            <a:pPr marL="463550" lvl="2" indent="-6350">
              <a:lnSpc>
                <a:spcPct val="150000"/>
              </a:lnSpc>
              <a:buFont typeface="Wingdings" pitchFamily="2" charset="2"/>
              <a:buChar char="l"/>
              <a:defRPr/>
            </a:pP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a:t>
            </a:r>
          </a:p>
          <a:p>
            <a:pPr marL="6350" lvl="1" indent="-6350">
              <a:lnSpc>
                <a:spcPct val="150000"/>
              </a:lnSpc>
              <a:buFont typeface="Wingdings" pitchFamily="2" charset="2"/>
              <a:buChar char="n"/>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同一层内的神经元具有横向连接和比较，从而形成竞争</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buFont typeface="Wingdings" pitchFamily="2" charset="2"/>
              <a:buChar char="n"/>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仿生学：人视网膜当一个神经细胞兴奋后，周围的被抑制。即竞争。</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150000"/>
              </a:lnSpc>
              <a:buFont typeface="Wingdings" pitchFamily="2" charset="2"/>
              <a:buChar char="n"/>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需要定义竞争规则：如自组织特征映射网络，基于层间连接权值向量与输入向量的欧式距离来定义那个竞争层那个神经元胜出。</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1143000"/>
          </a:xfrm>
        </p:spPr>
        <p:txBody>
          <a:bodyPr>
            <a:normAutofit/>
          </a:bodyPr>
          <a:lstStyle/>
          <a:p>
            <a:r>
              <a:rPr lang="zh-CN" altLang="en-US" sz="4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循环网络（</a:t>
            </a:r>
            <a:r>
              <a:rPr lang="en-US" altLang="zh-CN" sz="4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Hopfield</a:t>
            </a:r>
            <a:r>
              <a:rPr lang="zh-CN" altLang="en-US" sz="4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a:t>
            </a:r>
          </a:p>
        </p:txBody>
      </p:sp>
      <p:sp>
        <p:nvSpPr>
          <p:cNvPr id="4" name="内容占位符 2"/>
          <p:cNvSpPr txBox="1">
            <a:spLocks/>
          </p:cNvSpPr>
          <p:nvPr/>
        </p:nvSpPr>
        <p:spPr>
          <a:xfrm>
            <a:off x="571472" y="1142984"/>
            <a:ext cx="8229600" cy="4929222"/>
          </a:xfrm>
          <a:prstGeom prst="rect">
            <a:avLst/>
          </a:prstGeom>
        </p:spPr>
        <p:txBody>
          <a:bodyPr vert="horz" lIns="91440" tIns="45720" rIns="91440" bIns="45720" rtlCol="0">
            <a:noAutofit/>
          </a:bodyPr>
          <a:lstStyle/>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
        <p:nvSpPr>
          <p:cNvPr id="7" name="内容占位符 2"/>
          <p:cNvSpPr txBox="1">
            <a:spLocks/>
          </p:cNvSpPr>
          <p:nvPr/>
        </p:nvSpPr>
        <p:spPr>
          <a:xfrm>
            <a:off x="500034" y="1285860"/>
            <a:ext cx="2571768" cy="4929222"/>
          </a:xfrm>
          <a:prstGeom prst="rect">
            <a:avLst/>
          </a:prstGeom>
        </p:spPr>
        <p:txBody>
          <a:bodyPr vert="horz" lIns="91440" tIns="45720" rIns="91440" bIns="45720" rtlCol="0">
            <a:noAutofit/>
          </a:bodyPr>
          <a:lstStyle/>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
        <p:nvSpPr>
          <p:cNvPr id="51" name="内容占位符 2"/>
          <p:cNvSpPr txBox="1">
            <a:spLocks/>
          </p:cNvSpPr>
          <p:nvPr/>
        </p:nvSpPr>
        <p:spPr>
          <a:xfrm>
            <a:off x="357158" y="1071546"/>
            <a:ext cx="8229600" cy="3429024"/>
          </a:xfrm>
          <a:prstGeom prst="rect">
            <a:avLst/>
          </a:prstGeom>
        </p:spPr>
        <p:txBody>
          <a:bodyPr vert="horz" lIns="91440" tIns="45720" rIns="91440" bIns="45720" rtlCol="0">
            <a:noAutofit/>
          </a:bodyPr>
          <a:lstStyle/>
          <a:p>
            <a:pPr marL="6350" lvl="1" indent="-6350">
              <a:lnSpc>
                <a:spcPct val="200000"/>
              </a:lnSpc>
              <a:buFont typeface="Wingdings" pitchFamily="2" charset="2"/>
              <a:buChar char="n"/>
              <a:defRPr/>
            </a:pP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Hopfield</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网络是典型的循环网络。</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200000"/>
              </a:lnSpc>
              <a:buFont typeface="Wingdings" pitchFamily="2" charset="2"/>
              <a:buChar char="n"/>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不同于前面的网络，</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Hopfield</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网络不是学习权值</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200000"/>
              </a:lnSpc>
              <a:buFont typeface="Wingdings" pitchFamily="2" charset="2"/>
              <a:buChar char="n"/>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而是对给定的类别，按照学习规则给出权值，</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200000"/>
              </a:lnSpc>
              <a:buFont typeface="Wingdings" pitchFamily="2" charset="2"/>
              <a:buChar char="n"/>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在网络使用中，对给定的输入</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X</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，使其在网络中迭代，更改</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X</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的值，并使其最终稳定于某个类别，从而完成分类。类似与数值计算中的迭代求解。</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200000"/>
              </a:lnSpc>
              <a:buFont typeface="Wingdings" pitchFamily="2" charset="2"/>
              <a:buChar char="n"/>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也可理解为从噪声中寻求某个数据的真实值。</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1143000"/>
          </a:xfrm>
        </p:spPr>
        <p:txBody>
          <a:bodyPr>
            <a:normAutofit/>
          </a:bodyPr>
          <a:lstStyle/>
          <a:p>
            <a:r>
              <a:rPr lang="zh-CN" altLang="en-US" sz="4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循环网络（</a:t>
            </a:r>
            <a:r>
              <a:rPr lang="en-US" altLang="zh-CN" sz="4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Hopfield</a:t>
            </a:r>
            <a:r>
              <a:rPr lang="zh-CN" altLang="en-US" sz="4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a:t>
            </a:r>
          </a:p>
        </p:txBody>
      </p:sp>
      <p:sp>
        <p:nvSpPr>
          <p:cNvPr id="4" name="内容占位符 2"/>
          <p:cNvSpPr txBox="1">
            <a:spLocks/>
          </p:cNvSpPr>
          <p:nvPr/>
        </p:nvSpPr>
        <p:spPr>
          <a:xfrm>
            <a:off x="571472" y="1142984"/>
            <a:ext cx="8229600" cy="4929222"/>
          </a:xfrm>
          <a:prstGeom prst="rect">
            <a:avLst/>
          </a:prstGeom>
        </p:spPr>
        <p:txBody>
          <a:bodyPr vert="horz" lIns="91440" tIns="45720" rIns="91440" bIns="45720" rtlCol="0">
            <a:noAutofit/>
          </a:bodyPr>
          <a:lstStyle/>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
        <p:nvSpPr>
          <p:cNvPr id="7" name="内容占位符 2"/>
          <p:cNvSpPr txBox="1">
            <a:spLocks/>
          </p:cNvSpPr>
          <p:nvPr/>
        </p:nvSpPr>
        <p:spPr>
          <a:xfrm>
            <a:off x="500034" y="1285860"/>
            <a:ext cx="2571768" cy="4929222"/>
          </a:xfrm>
          <a:prstGeom prst="rect">
            <a:avLst/>
          </a:prstGeom>
        </p:spPr>
        <p:txBody>
          <a:bodyPr vert="horz" lIns="91440" tIns="45720" rIns="91440" bIns="45720" rtlCol="0">
            <a:noAutofit/>
          </a:bodyPr>
          <a:lstStyle/>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pic>
        <p:nvPicPr>
          <p:cNvPr id="165890" name="Picture 2"/>
          <p:cNvPicPr>
            <a:picLocks noChangeAspect="1" noChangeArrowheads="1"/>
          </p:cNvPicPr>
          <p:nvPr/>
        </p:nvPicPr>
        <p:blipFill>
          <a:blip r:embed="rId2" cstate="print"/>
          <a:srcRect/>
          <a:stretch>
            <a:fillRect/>
          </a:stretch>
        </p:blipFill>
        <p:spPr bwMode="auto">
          <a:xfrm>
            <a:off x="1428728" y="1714488"/>
            <a:ext cx="1928883" cy="2016000"/>
          </a:xfrm>
          <a:prstGeom prst="rect">
            <a:avLst/>
          </a:prstGeom>
          <a:noFill/>
          <a:ln w="9525">
            <a:noFill/>
            <a:miter lim="800000"/>
            <a:headEnd/>
            <a:tailEnd/>
          </a:ln>
          <a:effectLst/>
        </p:spPr>
      </p:pic>
      <p:pic>
        <p:nvPicPr>
          <p:cNvPr id="165891" name="Picture 3"/>
          <p:cNvPicPr>
            <a:picLocks noChangeAspect="1" noChangeArrowheads="1"/>
          </p:cNvPicPr>
          <p:nvPr/>
        </p:nvPicPr>
        <p:blipFill>
          <a:blip r:embed="rId3" cstate="print"/>
          <a:srcRect/>
          <a:stretch>
            <a:fillRect/>
          </a:stretch>
        </p:blipFill>
        <p:spPr bwMode="auto">
          <a:xfrm>
            <a:off x="4643438" y="1714488"/>
            <a:ext cx="1941338" cy="2016000"/>
          </a:xfrm>
          <a:prstGeom prst="rect">
            <a:avLst/>
          </a:prstGeom>
          <a:noFill/>
          <a:ln w="9525">
            <a:noFill/>
            <a:miter lim="800000"/>
            <a:headEnd/>
            <a:tailEnd/>
          </a:ln>
          <a:effectLst/>
        </p:spPr>
      </p:pic>
      <p:sp>
        <p:nvSpPr>
          <p:cNvPr id="8" name="矩形 7"/>
          <p:cNvSpPr/>
          <p:nvPr/>
        </p:nvSpPr>
        <p:spPr>
          <a:xfrm>
            <a:off x="1071538" y="3929066"/>
            <a:ext cx="6572296" cy="1938992"/>
          </a:xfrm>
          <a:prstGeom prst="rect">
            <a:avLst/>
          </a:prstGeom>
        </p:spPr>
        <p:txBody>
          <a:bodyPr wrap="square">
            <a:spAutoFit/>
          </a:bodyPr>
          <a:lstStyle/>
          <a:p>
            <a:pPr marL="6350" lvl="1" indent="-6350">
              <a:lnSpc>
                <a:spcPct val="200000"/>
              </a:lnSpc>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右图为收到污染的数据，左图为真实数据。</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200000"/>
              </a:lnSpc>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每个像素作为一维，输入向量为图像大小</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M×N</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维。</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200000"/>
              </a:lnSpc>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1143000"/>
          </a:xfrm>
        </p:spPr>
        <p:txBody>
          <a:bodyPr>
            <a:normAutofit/>
          </a:bodyPr>
          <a:lstStyle/>
          <a:p>
            <a:r>
              <a:rPr lang="en-US" altLang="zh-CN" sz="4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Hopfield</a:t>
            </a:r>
            <a:r>
              <a:rPr lang="zh-CN" altLang="en-US" sz="4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网络的模型</a:t>
            </a:r>
          </a:p>
        </p:txBody>
      </p:sp>
      <p:sp>
        <p:nvSpPr>
          <p:cNvPr id="4" name="内容占位符 2"/>
          <p:cNvSpPr txBox="1">
            <a:spLocks/>
          </p:cNvSpPr>
          <p:nvPr/>
        </p:nvSpPr>
        <p:spPr>
          <a:xfrm>
            <a:off x="571472" y="1142984"/>
            <a:ext cx="8229600" cy="4929222"/>
          </a:xfrm>
          <a:prstGeom prst="rect">
            <a:avLst/>
          </a:prstGeom>
        </p:spPr>
        <p:txBody>
          <a:bodyPr vert="horz" lIns="91440" tIns="45720" rIns="91440" bIns="45720" rtlCol="0">
            <a:noAutofit/>
          </a:bodyPr>
          <a:lstStyle/>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
        <p:nvSpPr>
          <p:cNvPr id="7" name="内容占位符 2"/>
          <p:cNvSpPr txBox="1">
            <a:spLocks/>
          </p:cNvSpPr>
          <p:nvPr/>
        </p:nvSpPr>
        <p:spPr>
          <a:xfrm>
            <a:off x="500034" y="1285860"/>
            <a:ext cx="2571768" cy="4929222"/>
          </a:xfrm>
          <a:prstGeom prst="rect">
            <a:avLst/>
          </a:prstGeom>
        </p:spPr>
        <p:txBody>
          <a:bodyPr vert="horz" lIns="91440" tIns="45720" rIns="91440" bIns="45720" rtlCol="0">
            <a:noAutofit/>
          </a:bodyPr>
          <a:lstStyle/>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
        <p:nvSpPr>
          <p:cNvPr id="8" name="矩形 7"/>
          <p:cNvSpPr/>
          <p:nvPr/>
        </p:nvSpPr>
        <p:spPr>
          <a:xfrm>
            <a:off x="1071538" y="3929066"/>
            <a:ext cx="6572296" cy="1323439"/>
          </a:xfrm>
          <a:prstGeom prst="rect">
            <a:avLst/>
          </a:prstGeom>
        </p:spPr>
        <p:txBody>
          <a:bodyPr wrap="square">
            <a:spAutoFit/>
          </a:bodyPr>
          <a:lstStyle/>
          <a:p>
            <a:pPr marL="6350" lvl="1" indent="-6350">
              <a:lnSpc>
                <a:spcPct val="200000"/>
              </a:lnSpc>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前向网络模型</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200000"/>
              </a:lnSpc>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循环网络模型（无向图）</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pic>
        <p:nvPicPr>
          <p:cNvPr id="166914" name="Picture 2"/>
          <p:cNvPicPr>
            <a:picLocks noChangeAspect="1" noChangeArrowheads="1"/>
          </p:cNvPicPr>
          <p:nvPr/>
        </p:nvPicPr>
        <p:blipFill>
          <a:blip r:embed="rId2" cstate="print"/>
          <a:srcRect/>
          <a:stretch>
            <a:fillRect/>
          </a:stretch>
        </p:blipFill>
        <p:spPr bwMode="auto">
          <a:xfrm>
            <a:off x="5429256" y="1428736"/>
            <a:ext cx="2196000" cy="2196000"/>
          </a:xfrm>
          <a:prstGeom prst="rect">
            <a:avLst/>
          </a:prstGeom>
          <a:noFill/>
          <a:ln w="9525">
            <a:noFill/>
            <a:miter lim="800000"/>
            <a:headEnd/>
            <a:tailEnd/>
          </a:ln>
          <a:effectLst/>
        </p:spPr>
      </p:pic>
      <p:pic>
        <p:nvPicPr>
          <p:cNvPr id="166915" name="Picture 3"/>
          <p:cNvPicPr>
            <a:picLocks noChangeAspect="1" noChangeArrowheads="1"/>
          </p:cNvPicPr>
          <p:nvPr/>
        </p:nvPicPr>
        <p:blipFill>
          <a:blip r:embed="rId3" cstate="print"/>
          <a:srcRect/>
          <a:stretch>
            <a:fillRect/>
          </a:stretch>
        </p:blipFill>
        <p:spPr bwMode="auto">
          <a:xfrm>
            <a:off x="1357285" y="1428736"/>
            <a:ext cx="2490201" cy="219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1143000"/>
          </a:xfrm>
        </p:spPr>
        <p:txBody>
          <a:bodyPr>
            <a:normAutofit/>
          </a:bodyPr>
          <a:lstStyle/>
          <a:p>
            <a:r>
              <a:rPr lang="en-US" altLang="zh-CN" sz="4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Hopfield</a:t>
            </a:r>
            <a:r>
              <a:rPr lang="zh-CN" altLang="en-US" sz="4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网络的模型</a:t>
            </a:r>
          </a:p>
        </p:txBody>
      </p:sp>
      <p:sp>
        <p:nvSpPr>
          <p:cNvPr id="4" name="内容占位符 2"/>
          <p:cNvSpPr txBox="1">
            <a:spLocks/>
          </p:cNvSpPr>
          <p:nvPr/>
        </p:nvSpPr>
        <p:spPr>
          <a:xfrm>
            <a:off x="571472" y="1142984"/>
            <a:ext cx="8229600" cy="4929222"/>
          </a:xfrm>
          <a:prstGeom prst="rect">
            <a:avLst/>
          </a:prstGeom>
        </p:spPr>
        <p:txBody>
          <a:bodyPr vert="horz" lIns="91440" tIns="45720" rIns="91440" bIns="45720" rtlCol="0">
            <a:noAutofit/>
          </a:bodyPr>
          <a:lstStyle/>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
        <p:nvSpPr>
          <p:cNvPr id="7" name="内容占位符 2"/>
          <p:cNvSpPr txBox="1">
            <a:spLocks/>
          </p:cNvSpPr>
          <p:nvPr/>
        </p:nvSpPr>
        <p:spPr>
          <a:xfrm>
            <a:off x="500034" y="1285860"/>
            <a:ext cx="2571768" cy="4929222"/>
          </a:xfrm>
          <a:prstGeom prst="rect">
            <a:avLst/>
          </a:prstGeom>
        </p:spPr>
        <p:txBody>
          <a:bodyPr vert="horz" lIns="91440" tIns="45720" rIns="91440" bIns="45720" rtlCol="0">
            <a:noAutofit/>
          </a:bodyPr>
          <a:lstStyle/>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pic>
        <p:nvPicPr>
          <p:cNvPr id="166914" name="Picture 2"/>
          <p:cNvPicPr>
            <a:picLocks noChangeAspect="1" noChangeArrowheads="1"/>
          </p:cNvPicPr>
          <p:nvPr/>
        </p:nvPicPr>
        <p:blipFill>
          <a:blip r:embed="rId2" cstate="print"/>
          <a:srcRect/>
          <a:stretch>
            <a:fillRect/>
          </a:stretch>
        </p:blipFill>
        <p:spPr bwMode="auto">
          <a:xfrm>
            <a:off x="830933" y="1400627"/>
            <a:ext cx="3600000" cy="3600000"/>
          </a:xfrm>
          <a:prstGeom prst="rect">
            <a:avLst/>
          </a:prstGeom>
          <a:noFill/>
          <a:ln w="9525">
            <a:noFill/>
            <a:miter lim="800000"/>
            <a:headEnd/>
            <a:tailEnd/>
          </a:ln>
          <a:effectLst/>
        </p:spPr>
      </p:pic>
      <p:pic>
        <p:nvPicPr>
          <p:cNvPr id="9" name="Picture 2" descr="C:\Users\Utkarsh\Downloads\Hopfield-net.png"/>
          <p:cNvPicPr>
            <a:picLocks noGrp="1" noChangeAspect="1" noChangeArrowheads="1"/>
          </p:cNvPicPr>
          <p:nvPr>
            <p:ph idx="1"/>
          </p:nvPr>
        </p:nvPicPr>
        <p:blipFill>
          <a:blip r:embed="rId3" cstate="print"/>
          <a:srcRect/>
          <a:stretch>
            <a:fillRect/>
          </a:stretch>
        </p:blipFill>
        <p:spPr bwMode="auto">
          <a:xfrm>
            <a:off x="4760025" y="1400636"/>
            <a:ext cx="3455313" cy="3600000"/>
          </a:xfrm>
          <a:prstGeom prst="rect">
            <a:avLst/>
          </a:prstGeom>
          <a:noFill/>
        </p:spPr>
      </p:pic>
      <p:sp>
        <p:nvSpPr>
          <p:cNvPr id="10" name="矩形 9"/>
          <p:cNvSpPr/>
          <p:nvPr/>
        </p:nvSpPr>
        <p:spPr>
          <a:xfrm>
            <a:off x="1071538" y="5143512"/>
            <a:ext cx="6572296" cy="614848"/>
          </a:xfrm>
          <a:prstGeom prst="rect">
            <a:avLst/>
          </a:prstGeom>
        </p:spPr>
        <p:txBody>
          <a:bodyPr wrap="square">
            <a:spAutoFit/>
          </a:bodyPr>
          <a:lstStyle/>
          <a:p>
            <a:pPr marL="6350" lvl="1" indent="-6350" algn="ctr">
              <a:lnSpc>
                <a:spcPct val="200000"/>
              </a:lnSpc>
              <a:defRPr/>
            </a:pP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Hopfield</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网络：全连接加权无向图</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1143000"/>
          </a:xfrm>
        </p:spPr>
        <p:txBody>
          <a:bodyPr>
            <a:normAutofit/>
          </a:bodyPr>
          <a:lstStyle/>
          <a:p>
            <a:r>
              <a:rPr lang="en-US" altLang="zh-CN" sz="4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Hopfield</a:t>
            </a:r>
            <a:r>
              <a:rPr lang="zh-CN" altLang="en-US" sz="4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网络的学习</a:t>
            </a:r>
          </a:p>
        </p:txBody>
      </p:sp>
      <p:sp>
        <p:nvSpPr>
          <p:cNvPr id="4" name="内容占位符 2"/>
          <p:cNvSpPr txBox="1">
            <a:spLocks/>
          </p:cNvSpPr>
          <p:nvPr/>
        </p:nvSpPr>
        <p:spPr>
          <a:xfrm>
            <a:off x="571472" y="1142984"/>
            <a:ext cx="8229600" cy="4929222"/>
          </a:xfrm>
          <a:prstGeom prst="rect">
            <a:avLst/>
          </a:prstGeom>
        </p:spPr>
        <p:txBody>
          <a:bodyPr vert="horz" lIns="91440" tIns="45720" rIns="91440" bIns="45720" rtlCol="0">
            <a:noAutofit/>
          </a:bodyPr>
          <a:lstStyle/>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
        <p:nvSpPr>
          <p:cNvPr id="7" name="内容占位符 2"/>
          <p:cNvSpPr txBox="1">
            <a:spLocks/>
          </p:cNvSpPr>
          <p:nvPr/>
        </p:nvSpPr>
        <p:spPr>
          <a:xfrm>
            <a:off x="500034" y="1285860"/>
            <a:ext cx="2571768" cy="4929222"/>
          </a:xfrm>
          <a:prstGeom prst="rect">
            <a:avLst/>
          </a:prstGeom>
        </p:spPr>
        <p:txBody>
          <a:bodyPr vert="horz" lIns="91440" tIns="45720" rIns="91440" bIns="45720" rtlCol="0">
            <a:noAutofit/>
          </a:bodyPr>
          <a:lstStyle/>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pic>
        <p:nvPicPr>
          <p:cNvPr id="9" name="Picture 2" descr="C:\Users\Utkarsh\Downloads\Hopfield-net.png"/>
          <p:cNvPicPr>
            <a:picLocks noGrp="1" noChangeAspect="1" noChangeArrowheads="1"/>
          </p:cNvPicPr>
          <p:nvPr>
            <p:ph idx="1"/>
          </p:nvPr>
        </p:nvPicPr>
        <p:blipFill>
          <a:blip r:embed="rId2" cstate="print"/>
          <a:srcRect/>
          <a:stretch>
            <a:fillRect/>
          </a:stretch>
        </p:blipFill>
        <p:spPr bwMode="auto">
          <a:xfrm>
            <a:off x="285720" y="1428736"/>
            <a:ext cx="3455313" cy="3600000"/>
          </a:xfrm>
          <a:prstGeom prst="rect">
            <a:avLst/>
          </a:prstGeom>
          <a:noFill/>
        </p:spPr>
      </p:pic>
      <p:sp>
        <p:nvSpPr>
          <p:cNvPr id="10" name="矩形 9"/>
          <p:cNvSpPr/>
          <p:nvPr/>
        </p:nvSpPr>
        <p:spPr>
          <a:xfrm>
            <a:off x="1071538" y="5143512"/>
            <a:ext cx="6572296" cy="614848"/>
          </a:xfrm>
          <a:prstGeom prst="rect">
            <a:avLst/>
          </a:prstGeom>
        </p:spPr>
        <p:txBody>
          <a:bodyPr wrap="square">
            <a:spAutoFit/>
          </a:bodyPr>
          <a:lstStyle/>
          <a:p>
            <a:pPr marL="6350" lvl="1" indent="-6350" algn="ctr">
              <a:lnSpc>
                <a:spcPct val="200000"/>
              </a:lnSpc>
              <a:defRPr/>
            </a:pP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Hopfield</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网络：全连接加权无向图</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
        <p:nvSpPr>
          <p:cNvPr id="8" name="TextBox 7"/>
          <p:cNvSpPr txBox="1"/>
          <p:nvPr/>
        </p:nvSpPr>
        <p:spPr>
          <a:xfrm>
            <a:off x="4000496" y="1428736"/>
            <a:ext cx="4786346" cy="2862322"/>
          </a:xfrm>
          <a:prstGeom prst="rect">
            <a:avLst/>
          </a:prstGeom>
          <a:noFill/>
        </p:spPr>
        <p:txBody>
          <a:bodyPr wrap="square" rtlCol="0">
            <a:spAutoFit/>
          </a:bodyPr>
          <a:lstStyle/>
          <a:p>
            <a:pPr algn="just">
              <a:lnSpc>
                <a:spcPct val="150000"/>
              </a:lnSpc>
              <a:buFont typeface="Wingdings" pitchFamily="2" charset="2"/>
              <a:buChar char="n"/>
            </a:pPr>
            <a:r>
              <a:rPr lang="zh-CN" altLang="en-US"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左图为四节点单层循环网络（玻尔兹曼机是多级循环网络，是</a:t>
            </a:r>
            <a:r>
              <a:rPr lang="en-US" altLang="zh-CN"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Hopfield</a:t>
            </a:r>
            <a:r>
              <a:rPr lang="zh-CN" altLang="en-US"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网络的扩展）</a:t>
            </a:r>
            <a:endParaRPr lang="en-US"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algn="just">
              <a:lnSpc>
                <a:spcPct val="150000"/>
              </a:lnSpc>
              <a:buFont typeface="Wingdings" pitchFamily="2" charset="2"/>
              <a:buChar char="n"/>
            </a:pPr>
            <a:r>
              <a:rPr lang="zh-CN" altLang="en-US"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所有神经元接受非自身的神经元的反馈</a:t>
            </a:r>
            <a:endParaRPr lang="en-US"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algn="just">
              <a:lnSpc>
                <a:spcPct val="150000"/>
              </a:lnSpc>
              <a:buFont typeface="Wingdings" pitchFamily="2" charset="2"/>
              <a:buChar char="n"/>
            </a:pPr>
            <a:r>
              <a:rPr lang="zh-CN" altLang="en-US"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输入节点数量和输出节点数量相同</a:t>
            </a:r>
            <a:endParaRPr lang="en-US"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1143000"/>
          </a:xfrm>
        </p:spPr>
        <p:txBody>
          <a:bodyPr>
            <a:normAutofit/>
          </a:bodyPr>
          <a:lstStyle/>
          <a:p>
            <a:r>
              <a:rPr lang="en-US" altLang="zh-CN" sz="4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Hopfield</a:t>
            </a:r>
            <a:r>
              <a:rPr lang="zh-CN" altLang="en-US" sz="4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网络的学习</a:t>
            </a:r>
          </a:p>
        </p:txBody>
      </p:sp>
      <p:sp>
        <p:nvSpPr>
          <p:cNvPr id="4" name="内容占位符 2"/>
          <p:cNvSpPr txBox="1">
            <a:spLocks/>
          </p:cNvSpPr>
          <p:nvPr/>
        </p:nvSpPr>
        <p:spPr>
          <a:xfrm>
            <a:off x="571472" y="1142984"/>
            <a:ext cx="8229600" cy="4929222"/>
          </a:xfrm>
          <a:prstGeom prst="rect">
            <a:avLst/>
          </a:prstGeom>
        </p:spPr>
        <p:txBody>
          <a:bodyPr vert="horz" lIns="91440" tIns="45720" rIns="91440" bIns="45720" rtlCol="0">
            <a:noAutofit/>
          </a:bodyPr>
          <a:lstStyle/>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
        <p:nvSpPr>
          <p:cNvPr id="7" name="内容占位符 2"/>
          <p:cNvSpPr txBox="1">
            <a:spLocks/>
          </p:cNvSpPr>
          <p:nvPr/>
        </p:nvSpPr>
        <p:spPr>
          <a:xfrm>
            <a:off x="500034" y="1285860"/>
            <a:ext cx="2571768" cy="4929222"/>
          </a:xfrm>
          <a:prstGeom prst="rect">
            <a:avLst/>
          </a:prstGeom>
        </p:spPr>
        <p:txBody>
          <a:bodyPr vert="horz" lIns="91440" tIns="45720" rIns="91440" bIns="45720" rtlCol="0">
            <a:noAutofit/>
          </a:bodyPr>
          <a:lstStyle/>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
        <p:nvSpPr>
          <p:cNvPr id="10" name="矩形 9"/>
          <p:cNvSpPr/>
          <p:nvPr/>
        </p:nvSpPr>
        <p:spPr>
          <a:xfrm>
            <a:off x="357158" y="1357298"/>
            <a:ext cx="8358246" cy="5016758"/>
          </a:xfrm>
          <a:prstGeom prst="rect">
            <a:avLst/>
          </a:prstGeom>
        </p:spPr>
        <p:txBody>
          <a:bodyPr wrap="square">
            <a:spAutoFit/>
          </a:bodyPr>
          <a:lstStyle/>
          <a:p>
            <a:pPr marL="6350" lvl="1" indent="-6350">
              <a:lnSpc>
                <a:spcPct val="200000"/>
              </a:lnSpc>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在</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Hopfield</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的原始文献中，给出了无需训练的权值计算法方法。</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200000"/>
              </a:lnSpc>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于是网络的学习就变成按照网络结构更新</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X</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，直至收敛。</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200000"/>
              </a:lnSpc>
              <a:defRPr/>
            </a:pP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X</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各个节点的更新顺序对最终结果有影响。</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200000"/>
              </a:lnSpc>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不是每次更新所有节点，而是半随机的选择，每次更新一个节点，依次更新所有，直至所有节点都稳定。</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200000"/>
              </a:lnSpc>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我们以一个五位二进制数的学习为例，看一下</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Hopfield</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网络如何应用。</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200000"/>
              </a:lnSpc>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存储一种模式 </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[0 1 1 0 1]</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，希望网络能够认识这个模式。</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marL="6350" lvl="1" indent="-6350">
              <a:lnSpc>
                <a:spcPct val="200000"/>
              </a:lnSpc>
              <a:defRPr/>
            </a:pPr>
            <a:r>
              <a:rPr lang="en-US" altLang="zh-CN" sz="2000" dirty="0" smtClean="0">
                <a:hlinkClick r:id="rId2"/>
              </a:rPr>
              <a:t>http://www.cs.ucla.edu/~rosen/161/notes/hopfield.html</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Hopfield</a:t>
            </a:r>
            <a:r>
              <a:rPr lang="zh-CN" altLang="en-US"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网络的缺点</a:t>
            </a:r>
            <a:endParaRPr lang="zh-CN" altLang="en-US"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p:txBody>
      </p:sp>
      <p:sp>
        <p:nvSpPr>
          <p:cNvPr id="3" name="内容占位符 2"/>
          <p:cNvSpPr>
            <a:spLocks noGrp="1"/>
          </p:cNvSpPr>
          <p:nvPr>
            <p:ph idx="1"/>
          </p:nvPr>
        </p:nvSpPr>
        <p:spPr/>
        <p:txBody>
          <a:bodyPr>
            <a:normAutofit/>
          </a:bodyPr>
          <a:lstStyle/>
          <a:p>
            <a:pPr>
              <a:lnSpc>
                <a:spcPct val="170000"/>
              </a:lnSpc>
              <a:buFont typeface="Wingdings" pitchFamily="2" charset="2"/>
              <a:buChar char="n"/>
            </a:pPr>
            <a:r>
              <a:rPr lang="zh-CN" altLang="en-US"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cs typeface="+mj-cs"/>
              </a:rPr>
              <a:t>能够训练的最大类别数量不超过网络节点数量的</a:t>
            </a:r>
            <a:r>
              <a:rPr lang="en-US" altLang="zh-CN"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cs typeface="+mj-cs"/>
              </a:rPr>
              <a:t>14%</a:t>
            </a:r>
          </a:p>
          <a:p>
            <a:pPr>
              <a:lnSpc>
                <a:spcPct val="170000"/>
              </a:lnSpc>
              <a:buFont typeface="Wingdings" pitchFamily="2" charset="2"/>
              <a:buChar char="n"/>
            </a:pPr>
            <a:r>
              <a:rPr lang="zh-CN" altLang="en-US"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cs typeface="+mj-cs"/>
              </a:rPr>
              <a:t>如果类别数过大，则</a:t>
            </a:r>
            <a:endParaRPr lang="en-US" altLang="zh-CN"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cs typeface="+mj-cs"/>
            </a:endParaRPr>
          </a:p>
          <a:p>
            <a:pPr marL="631825" indent="-266700">
              <a:lnSpc>
                <a:spcPct val="170000"/>
              </a:lnSpc>
              <a:buFont typeface="Wingdings" pitchFamily="2" charset="2"/>
              <a:buChar char="§"/>
            </a:pPr>
            <a:r>
              <a:rPr lang="zh-CN" altLang="en-US"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cs typeface="+mj-cs"/>
              </a:rPr>
              <a:t>不稳定</a:t>
            </a:r>
            <a:endParaRPr lang="en-US" altLang="zh-CN"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cs typeface="+mj-cs"/>
            </a:endParaRPr>
          </a:p>
          <a:p>
            <a:pPr marL="631825" indent="-266700">
              <a:lnSpc>
                <a:spcPct val="170000"/>
              </a:lnSpc>
              <a:buFont typeface="Wingdings" pitchFamily="2" charset="2"/>
              <a:buChar char="§"/>
            </a:pPr>
            <a:r>
              <a:rPr lang="zh-CN" altLang="en-US"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cs typeface="+mj-cs"/>
              </a:rPr>
              <a:t>超级稳定，稳定后得到的模式不是预先设定的。</a:t>
            </a:r>
            <a:endParaRPr lang="en-US" altLang="zh-CN"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cs typeface="+mj-cs"/>
            </a:endParaRPr>
          </a:p>
          <a:p>
            <a:pPr>
              <a:lnSpc>
                <a:spcPct val="170000"/>
              </a:lnSpc>
              <a:buFont typeface="Wingdings" pitchFamily="2" charset="2"/>
              <a:buChar char="n"/>
            </a:pPr>
            <a:r>
              <a:rPr lang="zh-CN" altLang="en-US"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cs typeface="+mj-cs"/>
              </a:rPr>
              <a:t>误分类</a:t>
            </a:r>
            <a:endParaRPr lang="zh-CN" altLang="en-US" sz="20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2"/>
          <p:cNvPicPr>
            <a:picLocks noChangeAspect="1" noChangeArrowheads="1"/>
          </p:cNvPicPr>
          <p:nvPr/>
        </p:nvPicPr>
        <p:blipFill>
          <a:blip r:embed="rId2" cstate="print"/>
          <a:srcRect/>
          <a:stretch>
            <a:fillRect/>
          </a:stretch>
        </p:blipFill>
        <p:spPr bwMode="auto">
          <a:xfrm>
            <a:off x="1142976" y="928670"/>
            <a:ext cx="6215106" cy="52140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lgn="ctr" rtl="0">
              <a:spcBef>
                <a:spcPct val="0"/>
              </a:spcBef>
            </a:pPr>
            <a:r>
              <a:rPr lang="en-US" altLang="zh-CN" sz="28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Topic4</a:t>
            </a:r>
            <a:r>
              <a:rPr lang="zh-CN" altLang="en-US" sz="28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a:t>
            </a:r>
            <a:r>
              <a:rPr lang="zh-CN" altLang="en-US" sz="2800" b="1" kern="1200" spc="50" dirty="0" smtClean="0">
                <a:ln w="13500">
                  <a:solidFill>
                    <a:schemeClr val="accent1">
                      <a:shade val="2500"/>
                      <a:alpha val="6500"/>
                    </a:schemeClr>
                  </a:solidFill>
                  <a:prstDash val="solid"/>
                </a:ln>
                <a:solidFill>
                  <a:srgbClr val="FFFF00"/>
                </a:solidFill>
                <a:effectLst>
                  <a:innerShdw blurRad="50900" dist="38500" dir="13500000">
                    <a:srgbClr val="000000">
                      <a:alpha val="60000"/>
                    </a:srgbClr>
                  </a:innerShdw>
                </a:effectLst>
                <a:latin typeface="微软雅黑" pitchFamily="34" charset="-122"/>
                <a:ea typeface="微软雅黑" pitchFamily="34" charset="-122"/>
              </a:rPr>
              <a:t>支持</a:t>
            </a:r>
            <a:r>
              <a:rPr lang="zh-CN" altLang="en-US" sz="2800" b="1" kern="1200" spc="50" dirty="0">
                <a:ln w="13500">
                  <a:solidFill>
                    <a:schemeClr val="accent1">
                      <a:shade val="2500"/>
                      <a:alpha val="6500"/>
                    </a:schemeClr>
                  </a:solidFill>
                  <a:prstDash val="solid"/>
                </a:ln>
                <a:solidFill>
                  <a:srgbClr val="FFFF00"/>
                </a:solidFill>
                <a:effectLst>
                  <a:innerShdw blurRad="50900" dist="38500" dir="13500000">
                    <a:srgbClr val="000000">
                      <a:alpha val="60000"/>
                    </a:srgbClr>
                  </a:innerShdw>
                </a:effectLst>
                <a:latin typeface="微软雅黑" pitchFamily="34" charset="-122"/>
                <a:ea typeface="微软雅黑" pitchFamily="34" charset="-122"/>
              </a:rPr>
              <a:t>向量</a:t>
            </a:r>
            <a:r>
              <a:rPr lang="zh-CN" altLang="en-US" sz="2800" b="1" kern="1200" spc="50" dirty="0" smtClean="0">
                <a:ln w="13500">
                  <a:solidFill>
                    <a:schemeClr val="accent1">
                      <a:shade val="2500"/>
                      <a:alpha val="6500"/>
                    </a:schemeClr>
                  </a:solidFill>
                  <a:prstDash val="solid"/>
                </a:ln>
                <a:solidFill>
                  <a:srgbClr val="FFFF00"/>
                </a:solidFill>
                <a:effectLst>
                  <a:innerShdw blurRad="50900" dist="38500" dir="13500000">
                    <a:srgbClr val="000000">
                      <a:alpha val="60000"/>
                    </a:srgbClr>
                  </a:innerShdw>
                </a:effectLst>
                <a:latin typeface="微软雅黑" pitchFamily="34" charset="-122"/>
                <a:ea typeface="微软雅黑" pitchFamily="34" charset="-122"/>
              </a:rPr>
              <a:t>机</a:t>
            </a:r>
            <a:r>
              <a:rPr lang="en-US" altLang="zh-CN" sz="2800" b="1" kern="1200" spc="50" dirty="0" smtClean="0">
                <a:ln w="13500">
                  <a:solidFill>
                    <a:schemeClr val="accent1">
                      <a:shade val="2500"/>
                      <a:alpha val="6500"/>
                    </a:schemeClr>
                  </a:solidFill>
                  <a:prstDash val="solid"/>
                </a:ln>
                <a:solidFill>
                  <a:srgbClr val="FFFF00"/>
                </a:solidFill>
                <a:effectLst>
                  <a:innerShdw blurRad="50900" dist="38500" dir="13500000">
                    <a:srgbClr val="000000">
                      <a:alpha val="60000"/>
                    </a:srgbClr>
                  </a:innerShdw>
                </a:effectLst>
                <a:latin typeface="微软雅黑" pitchFamily="34" charset="-122"/>
                <a:ea typeface="微软雅黑" pitchFamily="34" charset="-122"/>
              </a:rPr>
              <a:t/>
            </a:r>
            <a:br>
              <a:rPr lang="en-US" altLang="zh-CN" sz="2800" b="1" kern="1200" spc="50" dirty="0" smtClean="0">
                <a:ln w="13500">
                  <a:solidFill>
                    <a:schemeClr val="accent1">
                      <a:shade val="2500"/>
                      <a:alpha val="6500"/>
                    </a:schemeClr>
                  </a:solidFill>
                  <a:prstDash val="solid"/>
                </a:ln>
                <a:solidFill>
                  <a:srgbClr val="FFFF00"/>
                </a:solidFill>
                <a:effectLst>
                  <a:innerShdw blurRad="50900" dist="38500" dir="13500000">
                    <a:srgbClr val="000000">
                      <a:alpha val="60000"/>
                    </a:srgbClr>
                  </a:innerShdw>
                </a:effectLst>
                <a:latin typeface="微软雅黑" pitchFamily="34" charset="-122"/>
                <a:ea typeface="微软雅黑" pitchFamily="34" charset="-122"/>
              </a:rPr>
            </a:br>
            <a:r>
              <a:rPr lang="zh-CN" altLang="en-US" sz="2800" b="1" kern="1200" spc="50" dirty="0" smtClean="0">
                <a:ln w="13500">
                  <a:solidFill>
                    <a:schemeClr val="accent1">
                      <a:shade val="2500"/>
                      <a:alpha val="6500"/>
                    </a:schemeClr>
                  </a:solidFill>
                  <a:prstDash val="solid"/>
                </a:ln>
                <a:solidFill>
                  <a:srgbClr val="FFFF00"/>
                </a:solidFill>
                <a:effectLst>
                  <a:innerShdw blurRad="50900" dist="38500" dir="13500000">
                    <a:srgbClr val="000000">
                      <a:alpha val="60000"/>
                    </a:srgbClr>
                  </a:innerShdw>
                </a:effectLst>
                <a:latin typeface="微软雅黑" pitchFamily="34" charset="-122"/>
                <a:ea typeface="微软雅黑" pitchFamily="34" charset="-122"/>
              </a:rPr>
              <a:t>（</a:t>
            </a:r>
            <a:r>
              <a:rPr lang="en-US" altLang="zh-CN" sz="2800" b="1" kern="1200" spc="50" dirty="0" smtClean="0">
                <a:ln w="13500">
                  <a:solidFill>
                    <a:schemeClr val="accent1">
                      <a:shade val="2500"/>
                      <a:alpha val="6500"/>
                    </a:schemeClr>
                  </a:solidFill>
                  <a:prstDash val="solid"/>
                </a:ln>
                <a:solidFill>
                  <a:srgbClr val="FFFF00"/>
                </a:solidFill>
                <a:effectLst>
                  <a:innerShdw blurRad="50900" dist="38500" dir="13500000">
                    <a:srgbClr val="000000">
                      <a:alpha val="60000"/>
                    </a:srgbClr>
                  </a:innerShdw>
                </a:effectLst>
                <a:latin typeface="微软雅黑" pitchFamily="34" charset="-122"/>
                <a:ea typeface="微软雅黑" pitchFamily="34" charset="-122"/>
              </a:rPr>
              <a:t>Support Vector Machine</a:t>
            </a:r>
            <a:r>
              <a:rPr lang="zh-CN" altLang="en-US" sz="2800" b="1" kern="1200" spc="50" dirty="0" smtClean="0">
                <a:ln w="13500">
                  <a:solidFill>
                    <a:schemeClr val="accent1">
                      <a:shade val="2500"/>
                      <a:alpha val="6500"/>
                    </a:schemeClr>
                  </a:solidFill>
                  <a:prstDash val="solid"/>
                </a:ln>
                <a:solidFill>
                  <a:srgbClr val="FFFF00"/>
                </a:solidFill>
                <a:effectLst>
                  <a:innerShdw blurRad="50900" dist="38500" dir="13500000">
                    <a:srgbClr val="000000">
                      <a:alpha val="60000"/>
                    </a:srgbClr>
                  </a:innerShdw>
                </a:effectLst>
                <a:latin typeface="微软雅黑" pitchFamily="34" charset="-122"/>
                <a:ea typeface="微软雅黑" pitchFamily="34" charset="-122"/>
              </a:rPr>
              <a:t>）</a:t>
            </a:r>
            <a:endParaRPr lang="zh-CN" altLang="en-US" sz="3200" dirty="0"/>
          </a:p>
        </p:txBody>
      </p:sp>
      <p:sp>
        <p:nvSpPr>
          <p:cNvPr id="3" name="内容占位符 2"/>
          <p:cNvSpPr>
            <a:spLocks noGrp="1"/>
          </p:cNvSpPr>
          <p:nvPr>
            <p:ph idx="1"/>
          </p:nvPr>
        </p:nvSpPr>
        <p:spPr/>
        <p:txBody>
          <a:bodyPr>
            <a:normAutofit/>
          </a:bodyPr>
          <a:lstStyle/>
          <a:p>
            <a:pPr>
              <a:lnSpc>
                <a:spcPct val="170000"/>
              </a:lnSpc>
              <a:buFont typeface="Wingdings" pitchFamily="2" charset="2"/>
              <a:buChar char="n"/>
            </a:pPr>
            <a:r>
              <a:rPr lang="zh-CN" alt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单层感知机</a:t>
            </a:r>
            <a:endPar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a:lnSpc>
                <a:spcPct val="170000"/>
              </a:lnSpc>
              <a:buFont typeface="Wingdings" pitchFamily="2" charset="2"/>
              <a:buChar char="n"/>
            </a:pPr>
            <a:r>
              <a:rPr lang="zh-CN" alt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通过引入核函数实现隐式升维（与</a:t>
            </a:r>
            <a:r>
              <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RBF</a:t>
            </a:r>
            <a:r>
              <a:rPr lang="zh-CN" alt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网络类似）</a:t>
            </a:r>
            <a:endPar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a:lnSpc>
                <a:spcPct val="170000"/>
              </a:lnSpc>
              <a:buFont typeface="Wingdings" pitchFamily="2" charset="2"/>
              <a:buChar char="n"/>
            </a:pPr>
            <a:r>
              <a:rPr lang="zh-CN" alt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通过最优分类面概念的引入实现正则化</a:t>
            </a:r>
            <a:endPar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人脑神经网络</a:t>
            </a:r>
            <a:endParaRPr lang="zh-CN" altLang="en-US" dirty="0"/>
          </a:p>
        </p:txBody>
      </p:sp>
      <p:pic>
        <p:nvPicPr>
          <p:cNvPr id="4" name="Picture 1" descr="C:\Users\ang\Desktop\Brodmann_41_42.png"/>
          <p:cNvPicPr>
            <a:picLocks noChangeAspect="1" noChangeArrowheads="1"/>
          </p:cNvPicPr>
          <p:nvPr/>
        </p:nvPicPr>
        <p:blipFill>
          <a:blip r:embed="rId2" cstate="print">
            <a:extLst>
              <a:ext uri="{BEBA8EAE-BF5A-486C-A8C5-ECC9F3942E4B}">
                <a14:imgProps xmlns:a14="http://schemas.microsoft.com/office/drawing/2010/main" xmlns="">
                  <a14:imgLayer r:embed="rId3">
                    <a14:imgEffect>
                      <a14:backgroundRemoval t="6316" b="94211" l="4000" r="99000">
                        <a14:foregroundMark x1="28333" y1="20000" x2="28333" y2="20000"/>
                        <a14:foregroundMark x1="17333" y1="14211" x2="4333" y2="43158"/>
                        <a14:foregroundMark x1="5667" y1="45263" x2="9000" y2="71053"/>
                        <a14:foregroundMark x1="22000" y1="75789" x2="42333" y2="80526"/>
                        <a14:foregroundMark x1="37333" y1="94211" x2="66000" y2="83684"/>
                        <a14:foregroundMark x1="82333" y1="75263" x2="43667" y2="11579"/>
                        <a14:foregroundMark x1="38667" y1="6842" x2="73667" y2="15789"/>
                        <a14:foregroundMark x1="85667" y1="38421" x2="99000" y2="64737"/>
                      </a14:backgroundRemoval>
                    </a14:imgEffect>
                    <a14:imgEffect>
                      <a14:sharpenSoften amount="50000"/>
                    </a14:imgEffect>
                    <a14:imgEffect>
                      <a14:colorTemperature colorTemp="11200"/>
                    </a14:imgEffect>
                  </a14:imgLayer>
                </a14:imgProps>
              </a:ext>
            </a:extLst>
          </a:blip>
          <a:srcRect/>
          <a:stretch>
            <a:fillRect/>
          </a:stretch>
        </p:blipFill>
        <p:spPr bwMode="auto">
          <a:xfrm>
            <a:off x="3928509" y="2000240"/>
            <a:ext cx="3336132" cy="2297884"/>
          </a:xfrm>
          <a:prstGeom prst="rect">
            <a:avLst/>
          </a:prstGeom>
          <a:noFill/>
        </p:spPr>
      </p:pic>
      <p:sp>
        <p:nvSpPr>
          <p:cNvPr id="5" name="TextBox 4"/>
          <p:cNvSpPr txBox="1"/>
          <p:nvPr/>
        </p:nvSpPr>
        <p:spPr>
          <a:xfrm>
            <a:off x="4166865" y="4608426"/>
            <a:ext cx="3757022" cy="830997"/>
          </a:xfrm>
          <a:prstGeom prst="rect">
            <a:avLst/>
          </a:prstGeom>
          <a:noFill/>
        </p:spPr>
        <p:txBody>
          <a:bodyPr wrap="square" rtlCol="0">
            <a:spAutoFit/>
          </a:bodyPr>
          <a:lstStyle/>
          <a:p>
            <a:pPr algn="l">
              <a:spcBef>
                <a:spcPct val="0"/>
              </a:spcBef>
            </a:pPr>
            <a:r>
              <a:rPr lang="en-US" sz="2400" dirty="0" smtClean="0">
                <a:latin typeface="+mj-lt"/>
              </a:rPr>
              <a:t>Auditory cortex learns to see</a:t>
            </a:r>
          </a:p>
          <a:p>
            <a:pPr algn="l">
              <a:spcBef>
                <a:spcPct val="0"/>
              </a:spcBef>
            </a:pPr>
            <a:endParaRPr lang="en-US" sz="2400" dirty="0" smtClean="0">
              <a:latin typeface="+mj-lt"/>
            </a:endParaRPr>
          </a:p>
        </p:txBody>
      </p:sp>
      <p:sp>
        <p:nvSpPr>
          <p:cNvPr id="6" name="TextBox 5"/>
          <p:cNvSpPr txBox="1"/>
          <p:nvPr/>
        </p:nvSpPr>
        <p:spPr>
          <a:xfrm>
            <a:off x="5004022" y="3795516"/>
            <a:ext cx="2086902" cy="390464"/>
          </a:xfrm>
          <a:prstGeom prst="rect">
            <a:avLst/>
          </a:prstGeom>
          <a:solidFill>
            <a:schemeClr val="accent5">
              <a:lumMod val="20000"/>
              <a:lumOff val="80000"/>
            </a:schemeClr>
          </a:solidFill>
          <a:ln w="3175" cap="flat" cmpd="sng" algn="ctr">
            <a:noFill/>
            <a:prstDash val="solid"/>
          </a:ln>
          <a:effectLst>
            <a:outerShdw blurRad="63500" sx="102000" sy="102000" algn="ctr" rotWithShape="0">
              <a:prstClr val="black">
                <a:alpha val="40000"/>
              </a:prstClr>
            </a:outerShdw>
          </a:effectLst>
        </p:spPr>
        <p:txBody>
          <a:bodyPr rtlCol="0" anchor="ctr" anchorCtr="1"/>
          <a:lstStyle/>
          <a:p>
            <a:pPr marL="0" marR="0" lvl="0" indent="0" algn="ctr" defTabSz="91440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rgbClr val="000000"/>
                </a:solidFill>
                <a:effectLst/>
                <a:uLnTx/>
                <a:uFillTx/>
                <a:latin typeface="+mj-lt"/>
                <a:ea typeface="+mn-ea"/>
                <a:cs typeface="Arial"/>
              </a:rPr>
              <a:t>Auditory Cortex</a:t>
            </a:r>
            <a:endParaRPr kumimoji="0" lang="en-US" sz="2000" b="0" i="0" u="none" strike="noStrike" kern="0" cap="none" spc="0" normalizeH="0" baseline="0" noProof="0" dirty="0">
              <a:ln>
                <a:noFill/>
              </a:ln>
              <a:solidFill>
                <a:srgbClr val="000000"/>
              </a:solidFill>
              <a:effectLst/>
              <a:uLnTx/>
              <a:uFillTx/>
              <a:latin typeface="+mj-lt"/>
              <a:ea typeface="+mn-ea"/>
              <a:cs typeface="Arial"/>
            </a:endParaRPr>
          </a:p>
        </p:txBody>
      </p:sp>
      <p:cxnSp>
        <p:nvCxnSpPr>
          <p:cNvPr id="7" name="Straight Arrow Connector 6"/>
          <p:cNvCxnSpPr/>
          <p:nvPr/>
        </p:nvCxnSpPr>
        <p:spPr bwMode="auto">
          <a:xfrm flipV="1">
            <a:off x="3094074" y="3448939"/>
            <a:ext cx="2637144" cy="393826"/>
          </a:xfrm>
          <a:prstGeom prst="straightConnector1">
            <a:avLst/>
          </a:prstGeom>
          <a:noFill/>
          <a:ln w="57150" cap="flat" cmpd="sng" algn="ctr">
            <a:solidFill>
              <a:srgbClr val="53D8FF"/>
            </a:solidFill>
            <a:prstDash val="solid"/>
            <a:round/>
            <a:headEnd type="none" w="med" len="med"/>
            <a:tailEnd type="arrow"/>
          </a:ln>
          <a:effectLst/>
        </p:spPr>
      </p:cxnSp>
      <p:grpSp>
        <p:nvGrpSpPr>
          <p:cNvPr id="8" name="Group 46"/>
          <p:cNvGrpSpPr>
            <a:grpSpLocks/>
          </p:cNvGrpSpPr>
          <p:nvPr/>
        </p:nvGrpSpPr>
        <p:grpSpPr bwMode="auto">
          <a:xfrm>
            <a:off x="4473763" y="3501252"/>
            <a:ext cx="276222" cy="276222"/>
            <a:chOff x="0" y="2153"/>
            <a:chExt cx="571" cy="574"/>
          </a:xfrm>
        </p:grpSpPr>
        <p:sp>
          <p:nvSpPr>
            <p:cNvPr id="9" name="Line 47"/>
            <p:cNvSpPr>
              <a:spLocks noChangeShapeType="1"/>
            </p:cNvSpPr>
            <p:nvPr/>
          </p:nvSpPr>
          <p:spPr bwMode="auto">
            <a:xfrm>
              <a:off x="0" y="2153"/>
              <a:ext cx="571" cy="574"/>
            </a:xfrm>
            <a:prstGeom prst="line">
              <a:avLst/>
            </a:prstGeom>
            <a:noFill/>
            <a:ln w="76200">
              <a:solidFill>
                <a:srgbClr val="FF0000"/>
              </a:solidFill>
              <a:round/>
              <a:headEnd/>
              <a:tailEnd/>
            </a:ln>
            <a:effectLst/>
          </p:spPr>
          <p:txBody>
            <a:bodyPr/>
            <a:lstStyle/>
            <a:p>
              <a:pPr algn="l">
                <a:spcBef>
                  <a:spcPct val="0"/>
                </a:spcBef>
              </a:pPr>
              <a:endParaRPr lang="en-US">
                <a:solidFill>
                  <a:srgbClr val="FFFFFF"/>
                </a:solidFill>
                <a:latin typeface="Arial" charset="0"/>
              </a:endParaRPr>
            </a:p>
          </p:txBody>
        </p:sp>
        <p:sp>
          <p:nvSpPr>
            <p:cNvPr id="10" name="Line 48"/>
            <p:cNvSpPr>
              <a:spLocks noChangeShapeType="1"/>
            </p:cNvSpPr>
            <p:nvPr/>
          </p:nvSpPr>
          <p:spPr bwMode="auto">
            <a:xfrm flipV="1">
              <a:off x="0" y="2153"/>
              <a:ext cx="571" cy="574"/>
            </a:xfrm>
            <a:prstGeom prst="line">
              <a:avLst/>
            </a:prstGeom>
            <a:noFill/>
            <a:ln w="76200">
              <a:solidFill>
                <a:srgbClr val="FF0000"/>
              </a:solidFill>
              <a:round/>
              <a:headEnd/>
              <a:tailEnd/>
            </a:ln>
            <a:effectLst/>
          </p:spPr>
          <p:txBody>
            <a:bodyPr/>
            <a:lstStyle/>
            <a:p>
              <a:pPr algn="l">
                <a:spcBef>
                  <a:spcPct val="0"/>
                </a:spcBef>
              </a:pPr>
              <a:endParaRPr lang="en-US">
                <a:solidFill>
                  <a:srgbClr val="FFFFFF"/>
                </a:solidFill>
                <a:latin typeface="Arial" charset="0"/>
              </a:endParaRPr>
            </a:p>
          </p:txBody>
        </p:sp>
      </p:grpSp>
      <p:cxnSp>
        <p:nvCxnSpPr>
          <p:cNvPr id="11" name="Straight Arrow Connector 11"/>
          <p:cNvCxnSpPr/>
          <p:nvPr/>
        </p:nvCxnSpPr>
        <p:spPr bwMode="auto">
          <a:xfrm>
            <a:off x="3424238" y="2728192"/>
            <a:ext cx="2306980" cy="542206"/>
          </a:xfrm>
          <a:prstGeom prst="straightConnector1">
            <a:avLst/>
          </a:prstGeom>
          <a:noFill/>
          <a:ln w="57150" cap="flat" cmpd="sng" algn="ctr">
            <a:solidFill>
              <a:srgbClr val="C52B87"/>
            </a:solidFill>
            <a:prstDash val="solid"/>
            <a:round/>
            <a:headEnd type="none" w="med" len="med"/>
            <a:tailEnd type="arrow"/>
          </a:ln>
          <a:effectLst/>
        </p:spPr>
      </p:cxnSp>
      <p:pic>
        <p:nvPicPr>
          <p:cNvPr id="12" name="Picture 12" descr="Eye.png"/>
          <p:cNvPicPr>
            <a:picLocks noChangeAspect="1"/>
          </p:cNvPicPr>
          <p:nvPr/>
        </p:nvPicPr>
        <p:blipFill>
          <a:blip r:embed="rId4" cstate="print">
            <a:clrChange>
              <a:clrFrom>
                <a:srgbClr val="000000"/>
              </a:clrFrom>
              <a:clrTo>
                <a:srgbClr val="000000">
                  <a:alpha val="0"/>
                </a:srgbClr>
              </a:clrTo>
            </a:clrChange>
            <a:extLst>
              <a:ext uri="{BEBA8EAE-BF5A-486C-A8C5-ECC9F3942E4B}">
                <a14:imgProps xmlns:a14="http://schemas.microsoft.com/office/drawing/2010/main" xmlns="">
                  <a14:imgLayer r:embed="rId5">
                    <a14:imgEffect>
                      <a14:backgroundRemoval t="10000" b="90000" l="10000" r="90000"/>
                    </a14:imgEffect>
                    <a14:imgEffect>
                      <a14:artisticGlowEdges trans="100000" smoothness="2"/>
                    </a14:imgEffect>
                  </a14:imgLayer>
                </a14:imgProps>
              </a:ext>
            </a:extLst>
          </a:blip>
          <a:stretch>
            <a:fillRect/>
          </a:stretch>
        </p:blipFill>
        <p:spPr>
          <a:xfrm>
            <a:off x="1435395" y="2061802"/>
            <a:ext cx="1980812" cy="985756"/>
          </a:xfrm>
          <a:prstGeom prst="rect">
            <a:avLst/>
          </a:prstGeom>
        </p:spPr>
      </p:pic>
      <p:pic>
        <p:nvPicPr>
          <p:cNvPr id="13" name="Picture 13" descr="Ear.png"/>
          <p:cNvPicPr>
            <a:picLocks noChangeAspect="1"/>
          </p:cNvPicPr>
          <p:nvPr/>
        </p:nvPicPr>
        <p:blipFill>
          <a:blip r:embed="rId6" cstate="print">
            <a:clrChange>
              <a:clrFrom>
                <a:srgbClr val="000000"/>
              </a:clrFrom>
              <a:clrTo>
                <a:srgbClr val="000000">
                  <a:alpha val="0"/>
                </a:srgbClr>
              </a:clrTo>
            </a:clrChange>
            <a:duotone>
              <a:prstClr val="black"/>
              <a:srgbClr val="00B0F0">
                <a:tint val="45000"/>
                <a:satMod val="400000"/>
              </a:srgbClr>
            </a:duotone>
            <a:extLst>
              <a:ext uri="{BEBA8EAE-BF5A-486C-A8C5-ECC9F3942E4B}">
                <a14:imgProps xmlns:a14="http://schemas.microsoft.com/office/drawing/2010/main" xmlns="">
                  <a14:imgLayer r:embed="rId7">
                    <a14:imgEffect>
                      <a14:backgroundRemoval t="10000" b="90000" l="10000" r="90000"/>
                    </a14:imgEffect>
                    <a14:imgEffect>
                      <a14:artisticGlowEdges trans="100000" smoothness="10"/>
                    </a14:imgEffect>
                  </a14:imgLayer>
                </a14:imgProps>
              </a:ext>
            </a:extLst>
          </a:blip>
          <a:stretch>
            <a:fillRect/>
          </a:stretch>
        </p:blipFill>
        <p:spPr>
          <a:xfrm>
            <a:off x="1986086" y="3397786"/>
            <a:ext cx="963108" cy="1576388"/>
          </a:xfrm>
          <a:prstGeom prst="rect">
            <a:avLst/>
          </a:prstGeom>
        </p:spPr>
      </p:pic>
      <p:sp>
        <p:nvSpPr>
          <p:cNvPr id="14" name="矩形 13"/>
          <p:cNvSpPr/>
          <p:nvPr/>
        </p:nvSpPr>
        <p:spPr>
          <a:xfrm>
            <a:off x="571472" y="1214422"/>
            <a:ext cx="8001056" cy="553998"/>
          </a:xfrm>
          <a:prstGeom prst="rect">
            <a:avLst/>
          </a:prstGeom>
        </p:spPr>
        <p:txBody>
          <a:bodyPr wrap="square">
            <a:spAutoFit/>
          </a:bodyPr>
          <a:lstStyle/>
          <a:p>
            <a:pPr lvl="1" indent="-457200" algn="just">
              <a:lnSpc>
                <a:spcPct val="150000"/>
              </a:lnSpc>
              <a:spcBef>
                <a:spcPct val="20000"/>
              </a:spcBef>
              <a:buFont typeface="Wingdings" pitchFamily="2" charset="2"/>
              <a:buChar char="n"/>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人脑功能分区的可替代性，利用听觉网络训练视觉能力</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lgn="ctr" rtl="0">
              <a:spcBef>
                <a:spcPct val="0"/>
              </a:spcBef>
            </a:pPr>
            <a:r>
              <a:rPr lang="zh-CN" altLang="en-US" sz="2800" b="1" kern="1200" spc="50" dirty="0" smtClean="0">
                <a:ln w="13500">
                  <a:solidFill>
                    <a:schemeClr val="accent1">
                      <a:shade val="2500"/>
                      <a:alpha val="6500"/>
                    </a:schemeClr>
                  </a:solidFill>
                  <a:prstDash val="solid"/>
                </a:ln>
                <a:solidFill>
                  <a:srgbClr val="FFFF00"/>
                </a:solidFill>
                <a:effectLst>
                  <a:innerShdw blurRad="50900" dist="38500" dir="13500000">
                    <a:srgbClr val="000000">
                      <a:alpha val="60000"/>
                    </a:srgbClr>
                  </a:innerShdw>
                </a:effectLst>
                <a:latin typeface="微软雅黑" pitchFamily="34" charset="-122"/>
                <a:ea typeface="微软雅黑" pitchFamily="34" charset="-122"/>
              </a:rPr>
              <a:t>支持</a:t>
            </a:r>
            <a:r>
              <a:rPr lang="zh-CN" altLang="en-US" sz="2800" b="1" kern="1200" spc="50" dirty="0">
                <a:ln w="13500">
                  <a:solidFill>
                    <a:schemeClr val="accent1">
                      <a:shade val="2500"/>
                      <a:alpha val="6500"/>
                    </a:schemeClr>
                  </a:solidFill>
                  <a:prstDash val="solid"/>
                </a:ln>
                <a:solidFill>
                  <a:srgbClr val="FFFF00"/>
                </a:solidFill>
                <a:effectLst>
                  <a:innerShdw blurRad="50900" dist="38500" dir="13500000">
                    <a:srgbClr val="000000">
                      <a:alpha val="60000"/>
                    </a:srgbClr>
                  </a:innerShdw>
                </a:effectLst>
                <a:latin typeface="微软雅黑" pitchFamily="34" charset="-122"/>
                <a:ea typeface="微软雅黑" pitchFamily="34" charset="-122"/>
              </a:rPr>
              <a:t>向量</a:t>
            </a:r>
            <a:r>
              <a:rPr lang="zh-CN" altLang="en-US" sz="2800" b="1" kern="1200" spc="50" dirty="0" smtClean="0">
                <a:ln w="13500">
                  <a:solidFill>
                    <a:schemeClr val="accent1">
                      <a:shade val="2500"/>
                      <a:alpha val="6500"/>
                    </a:schemeClr>
                  </a:solidFill>
                  <a:prstDash val="solid"/>
                </a:ln>
                <a:solidFill>
                  <a:srgbClr val="FFFF00"/>
                </a:solidFill>
                <a:effectLst>
                  <a:innerShdw blurRad="50900" dist="38500" dir="13500000">
                    <a:srgbClr val="000000">
                      <a:alpha val="60000"/>
                    </a:srgbClr>
                  </a:innerShdw>
                </a:effectLst>
                <a:latin typeface="微软雅黑" pitchFamily="34" charset="-122"/>
                <a:ea typeface="微软雅黑" pitchFamily="34" charset="-122"/>
              </a:rPr>
              <a:t>机的模型</a:t>
            </a:r>
            <a:endParaRPr lang="zh-CN" altLang="en-US" sz="3200" dirty="0"/>
          </a:p>
        </p:txBody>
      </p:sp>
      <p:graphicFrame>
        <p:nvGraphicFramePr>
          <p:cNvPr id="10" name="Object 5"/>
          <p:cNvGraphicFramePr>
            <a:graphicFrameLocks noChangeAspect="1"/>
          </p:cNvGraphicFramePr>
          <p:nvPr/>
        </p:nvGraphicFramePr>
        <p:xfrm>
          <a:off x="714348" y="1821645"/>
          <a:ext cx="2541588" cy="534988"/>
        </p:xfrm>
        <a:graphic>
          <a:graphicData uri="http://schemas.openxmlformats.org/presentationml/2006/ole">
            <p:oleObj spid="_x0000_s184322" name="Equation" r:id="rId3" imgW="1206360" imgH="253800" progId="Equation.DSMT4">
              <p:embed/>
            </p:oleObj>
          </a:graphicData>
        </a:graphic>
      </p:graphicFrame>
      <p:grpSp>
        <p:nvGrpSpPr>
          <p:cNvPr id="43" name="组合 42"/>
          <p:cNvGrpSpPr/>
          <p:nvPr/>
        </p:nvGrpSpPr>
        <p:grpSpPr>
          <a:xfrm>
            <a:off x="500034" y="2874976"/>
            <a:ext cx="3581739" cy="3143271"/>
            <a:chOff x="5000628" y="3286125"/>
            <a:chExt cx="3581739" cy="3143271"/>
          </a:xfrm>
        </p:grpSpPr>
        <p:sp>
          <p:nvSpPr>
            <p:cNvPr id="4" name="椭圆 3"/>
            <p:cNvSpPr/>
            <p:nvPr/>
          </p:nvSpPr>
          <p:spPr>
            <a:xfrm>
              <a:off x="6376942" y="5199897"/>
              <a:ext cx="226197" cy="23197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5" name="等腰三角形 4"/>
            <p:cNvSpPr/>
            <p:nvPr/>
          </p:nvSpPr>
          <p:spPr>
            <a:xfrm>
              <a:off x="5754899" y="4619958"/>
              <a:ext cx="226197" cy="231976"/>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6" name="等腰三角形 5"/>
            <p:cNvSpPr/>
            <p:nvPr/>
          </p:nvSpPr>
          <p:spPr>
            <a:xfrm>
              <a:off x="6037646" y="4214001"/>
              <a:ext cx="226197" cy="231976"/>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7" name="椭圆 6"/>
            <p:cNvSpPr/>
            <p:nvPr/>
          </p:nvSpPr>
          <p:spPr>
            <a:xfrm>
              <a:off x="6829337" y="4561964"/>
              <a:ext cx="226197" cy="23197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8" name="等腰三角形 7"/>
            <p:cNvSpPr/>
            <p:nvPr/>
          </p:nvSpPr>
          <p:spPr>
            <a:xfrm>
              <a:off x="6640559" y="3894405"/>
              <a:ext cx="226197" cy="231976"/>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cxnSp>
          <p:nvCxnSpPr>
            <p:cNvPr id="9" name="直接连接符 8"/>
            <p:cNvCxnSpPr/>
            <p:nvPr/>
          </p:nvCxnSpPr>
          <p:spPr>
            <a:xfrm flipV="1">
              <a:off x="5528702" y="3576068"/>
              <a:ext cx="2092326" cy="2087780"/>
            </a:xfrm>
            <a:prstGeom prst="line">
              <a:avLst/>
            </a:prstGeom>
            <a:ln>
              <a:solidFill>
                <a:schemeClr val="bg1"/>
              </a:solidFill>
            </a:ln>
          </p:spPr>
          <p:style>
            <a:lnRef idx="3">
              <a:schemeClr val="accent4"/>
            </a:lnRef>
            <a:fillRef idx="0">
              <a:schemeClr val="accent4"/>
            </a:fillRef>
            <a:effectRef idx="2">
              <a:schemeClr val="accent4"/>
            </a:effectRef>
            <a:fontRef idx="minor">
              <a:schemeClr val="tx1"/>
            </a:fontRef>
          </p:style>
        </p:cxnSp>
        <p:cxnSp>
          <p:nvCxnSpPr>
            <p:cNvPr id="11" name="直接箭头连接符 10"/>
            <p:cNvCxnSpPr/>
            <p:nvPr/>
          </p:nvCxnSpPr>
          <p:spPr>
            <a:xfrm flipV="1">
              <a:off x="5000628" y="6429396"/>
              <a:ext cx="3581739"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2" name="椭圆 11"/>
            <p:cNvSpPr/>
            <p:nvPr/>
          </p:nvSpPr>
          <p:spPr>
            <a:xfrm>
              <a:off x="7055534" y="4909928"/>
              <a:ext cx="226197" cy="23197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3" name="椭圆 12"/>
            <p:cNvSpPr/>
            <p:nvPr/>
          </p:nvSpPr>
          <p:spPr>
            <a:xfrm>
              <a:off x="6772788" y="5199897"/>
              <a:ext cx="226197" cy="23197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4" name="椭圆 13"/>
            <p:cNvSpPr/>
            <p:nvPr/>
          </p:nvSpPr>
          <p:spPr>
            <a:xfrm>
              <a:off x="6772788" y="5605854"/>
              <a:ext cx="226197" cy="23197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5" name="椭圆 14"/>
            <p:cNvSpPr/>
            <p:nvPr/>
          </p:nvSpPr>
          <p:spPr>
            <a:xfrm>
              <a:off x="7112084" y="5257891"/>
              <a:ext cx="226197" cy="23197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6" name="椭圆 15"/>
            <p:cNvSpPr/>
            <p:nvPr/>
          </p:nvSpPr>
          <p:spPr>
            <a:xfrm>
              <a:off x="6603140" y="4851934"/>
              <a:ext cx="226197" cy="23197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7" name="等腰三角形 16"/>
            <p:cNvSpPr/>
            <p:nvPr/>
          </p:nvSpPr>
          <p:spPr>
            <a:xfrm>
              <a:off x="6320393" y="4329989"/>
              <a:ext cx="226197" cy="231976"/>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8" name="等腰三角形 17"/>
            <p:cNvSpPr/>
            <p:nvPr/>
          </p:nvSpPr>
          <p:spPr>
            <a:xfrm>
              <a:off x="6207294" y="3750050"/>
              <a:ext cx="226197" cy="231976"/>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9" name="等腰三角形 18"/>
            <p:cNvSpPr/>
            <p:nvPr/>
          </p:nvSpPr>
          <p:spPr>
            <a:xfrm>
              <a:off x="6716238" y="3576068"/>
              <a:ext cx="226197" cy="231976"/>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20" name="等腰三角形 19"/>
            <p:cNvSpPr/>
            <p:nvPr/>
          </p:nvSpPr>
          <p:spPr>
            <a:xfrm>
              <a:off x="5867998" y="3750050"/>
              <a:ext cx="226197" cy="231976"/>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21" name="等腰三角形 20"/>
            <p:cNvSpPr/>
            <p:nvPr/>
          </p:nvSpPr>
          <p:spPr>
            <a:xfrm>
              <a:off x="5585251" y="4156007"/>
              <a:ext cx="226197" cy="231976"/>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22" name="椭圆 21"/>
            <p:cNvSpPr/>
            <p:nvPr/>
          </p:nvSpPr>
          <p:spPr>
            <a:xfrm>
              <a:off x="7281732" y="4387983"/>
              <a:ext cx="226197" cy="23197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3" name="椭圆 22"/>
            <p:cNvSpPr/>
            <p:nvPr/>
          </p:nvSpPr>
          <p:spPr>
            <a:xfrm>
              <a:off x="7451380" y="4909928"/>
              <a:ext cx="226197" cy="23197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cxnSp>
          <p:nvCxnSpPr>
            <p:cNvPr id="26" name="直接箭头连接符 25"/>
            <p:cNvCxnSpPr/>
            <p:nvPr/>
          </p:nvCxnSpPr>
          <p:spPr>
            <a:xfrm rot="5400000">
              <a:off x="3477832" y="4851331"/>
              <a:ext cx="3131670" cy="1257"/>
            </a:xfrm>
            <a:prstGeom prst="straightConnector1">
              <a:avLst/>
            </a:prstGeom>
            <a:ln>
              <a:headEnd type="arrow" w="med" len="med"/>
              <a:tailEnd type="none" w="med" len="med"/>
            </a:ln>
          </p:spPr>
          <p:style>
            <a:lnRef idx="3">
              <a:schemeClr val="accent6"/>
            </a:lnRef>
            <a:fillRef idx="0">
              <a:schemeClr val="accent6"/>
            </a:fillRef>
            <a:effectRef idx="2">
              <a:schemeClr val="accent6"/>
            </a:effectRef>
            <a:fontRef idx="minor">
              <a:schemeClr val="tx1"/>
            </a:fontRef>
          </p:style>
        </p:cxnSp>
      </p:grpSp>
      <p:graphicFrame>
        <p:nvGraphicFramePr>
          <p:cNvPr id="184325" name="Object 5"/>
          <p:cNvGraphicFramePr>
            <a:graphicFrameLocks noChangeAspect="1"/>
          </p:cNvGraphicFramePr>
          <p:nvPr/>
        </p:nvGraphicFramePr>
        <p:xfrm>
          <a:off x="5214942" y="1821645"/>
          <a:ext cx="2997200" cy="534988"/>
        </p:xfrm>
        <a:graphic>
          <a:graphicData uri="http://schemas.openxmlformats.org/presentationml/2006/ole">
            <p:oleObj spid="_x0000_s184325" name="Equation" r:id="rId4" imgW="1422360" imgH="253800" progId="Equation.DSMT4">
              <p:embed/>
            </p:oleObj>
          </a:graphicData>
        </a:graphic>
      </p:graphicFrame>
      <p:graphicFrame>
        <p:nvGraphicFramePr>
          <p:cNvPr id="184327" name="Object 7"/>
          <p:cNvGraphicFramePr>
            <a:graphicFrameLocks noChangeAspect="1"/>
          </p:cNvGraphicFramePr>
          <p:nvPr/>
        </p:nvGraphicFramePr>
        <p:xfrm>
          <a:off x="642910" y="6180160"/>
          <a:ext cx="2595562" cy="481012"/>
        </p:xfrm>
        <a:graphic>
          <a:graphicData uri="http://schemas.openxmlformats.org/presentationml/2006/ole">
            <p:oleObj spid="_x0000_s184327" name="Equation" r:id="rId5" imgW="1231560" imgH="228600" progId="Equation.DSMT4">
              <p:embed/>
            </p:oleObj>
          </a:graphicData>
        </a:graphic>
      </p:graphicFrame>
      <p:sp>
        <p:nvSpPr>
          <p:cNvPr id="48" name="内容占位符 2"/>
          <p:cNvSpPr>
            <a:spLocks noGrp="1"/>
          </p:cNvSpPr>
          <p:nvPr>
            <p:ph idx="1"/>
          </p:nvPr>
        </p:nvSpPr>
        <p:spPr>
          <a:xfrm>
            <a:off x="571472" y="1142984"/>
            <a:ext cx="8229600" cy="811187"/>
          </a:xfrm>
        </p:spPr>
        <p:txBody>
          <a:bodyPr>
            <a:normAutofit lnSpcReduction="10000"/>
          </a:bodyPr>
          <a:lstStyle/>
          <a:p>
            <a:pPr>
              <a:lnSpc>
                <a:spcPct val="170000"/>
              </a:lnSpc>
              <a:buNone/>
            </a:pPr>
            <a:r>
              <a:rPr lang="zh-CN" altLang="en-US" sz="28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线性感知机模型                  非线性感知机模型</a:t>
            </a:r>
            <a:endParaRPr lang="zh-CN" altLang="en-US" sz="2800" dirty="0"/>
          </a:p>
        </p:txBody>
      </p:sp>
      <p:grpSp>
        <p:nvGrpSpPr>
          <p:cNvPr id="65" name="组合 64"/>
          <p:cNvGrpSpPr/>
          <p:nvPr/>
        </p:nvGrpSpPr>
        <p:grpSpPr>
          <a:xfrm>
            <a:off x="5182959" y="2786058"/>
            <a:ext cx="3246693" cy="3254083"/>
            <a:chOff x="5182959" y="3071811"/>
            <a:chExt cx="3246693" cy="3254083"/>
          </a:xfrm>
        </p:grpSpPr>
        <p:cxnSp>
          <p:nvCxnSpPr>
            <p:cNvPr id="49" name="直接箭头连接符 48"/>
            <p:cNvCxnSpPr/>
            <p:nvPr/>
          </p:nvCxnSpPr>
          <p:spPr>
            <a:xfrm rot="16200000" flipH="1">
              <a:off x="3562959" y="4691811"/>
              <a:ext cx="3240000" cy="0"/>
            </a:xfrm>
            <a:prstGeom prst="straightConnector1">
              <a:avLst/>
            </a:prstGeom>
            <a:ln>
              <a:headEnd type="arrow"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50" name="直接箭头连接符 49"/>
            <p:cNvCxnSpPr/>
            <p:nvPr/>
          </p:nvCxnSpPr>
          <p:spPr>
            <a:xfrm>
              <a:off x="5189652" y="6324494"/>
              <a:ext cx="3240000" cy="14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51" name="等腰三角形 50"/>
            <p:cNvSpPr/>
            <p:nvPr/>
          </p:nvSpPr>
          <p:spPr>
            <a:xfrm>
              <a:off x="5450021" y="4169811"/>
              <a:ext cx="267063" cy="252000"/>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52" name="等腰三角形 51"/>
            <p:cNvSpPr/>
            <p:nvPr/>
          </p:nvSpPr>
          <p:spPr>
            <a:xfrm>
              <a:off x="6184444" y="5681811"/>
              <a:ext cx="267063" cy="252000"/>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53" name="椭圆 52"/>
            <p:cNvSpPr/>
            <p:nvPr/>
          </p:nvSpPr>
          <p:spPr>
            <a:xfrm>
              <a:off x="5937235" y="4968572"/>
              <a:ext cx="267063" cy="252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54" name="椭圆 53"/>
            <p:cNvSpPr/>
            <p:nvPr/>
          </p:nvSpPr>
          <p:spPr>
            <a:xfrm>
              <a:off x="6775802" y="4359382"/>
              <a:ext cx="267063" cy="252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55" name="等腰三角形 54"/>
            <p:cNvSpPr/>
            <p:nvPr/>
          </p:nvSpPr>
          <p:spPr>
            <a:xfrm>
              <a:off x="7319461" y="5114811"/>
              <a:ext cx="267063" cy="252000"/>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56" name="等腰三角形 55"/>
            <p:cNvSpPr/>
            <p:nvPr/>
          </p:nvSpPr>
          <p:spPr>
            <a:xfrm>
              <a:off x="6061422" y="3611250"/>
              <a:ext cx="267063" cy="252000"/>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57" name="椭圆 56"/>
            <p:cNvSpPr/>
            <p:nvPr/>
          </p:nvSpPr>
          <p:spPr>
            <a:xfrm>
              <a:off x="5717084" y="3980811"/>
              <a:ext cx="1669143" cy="1638000"/>
            </a:xfrm>
            <a:prstGeom prst="ellipse">
              <a:avLst/>
            </a:prstGeom>
            <a:noFill/>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58" name="椭圆 57"/>
            <p:cNvSpPr/>
            <p:nvPr/>
          </p:nvSpPr>
          <p:spPr>
            <a:xfrm>
              <a:off x="6561488" y="4825696"/>
              <a:ext cx="267063" cy="252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59" name="椭圆 58"/>
            <p:cNvSpPr/>
            <p:nvPr/>
          </p:nvSpPr>
          <p:spPr>
            <a:xfrm>
              <a:off x="6204298" y="4468506"/>
              <a:ext cx="267063" cy="252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60" name="等腰三角形 59"/>
            <p:cNvSpPr/>
            <p:nvPr/>
          </p:nvSpPr>
          <p:spPr>
            <a:xfrm>
              <a:off x="5489918" y="5325762"/>
              <a:ext cx="267063" cy="252000"/>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61" name="等腰三角形 60"/>
            <p:cNvSpPr/>
            <p:nvPr/>
          </p:nvSpPr>
          <p:spPr>
            <a:xfrm>
              <a:off x="6847240" y="5540076"/>
              <a:ext cx="267063" cy="252000"/>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62" name="等腰三角形 61"/>
            <p:cNvSpPr/>
            <p:nvPr/>
          </p:nvSpPr>
          <p:spPr>
            <a:xfrm>
              <a:off x="7490182" y="4039878"/>
              <a:ext cx="267063" cy="252000"/>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63" name="等腰三角形 62"/>
            <p:cNvSpPr/>
            <p:nvPr/>
          </p:nvSpPr>
          <p:spPr>
            <a:xfrm>
              <a:off x="6847240" y="3682688"/>
              <a:ext cx="267063" cy="252000"/>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64" name="等腰三角形 63"/>
            <p:cNvSpPr/>
            <p:nvPr/>
          </p:nvSpPr>
          <p:spPr>
            <a:xfrm>
              <a:off x="7561620" y="4682820"/>
              <a:ext cx="267063" cy="252000"/>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grpSp>
      <p:graphicFrame>
        <p:nvGraphicFramePr>
          <p:cNvPr id="184328" name="Object 8"/>
          <p:cNvGraphicFramePr>
            <a:graphicFrameLocks noChangeAspect="1"/>
          </p:cNvGraphicFramePr>
          <p:nvPr/>
        </p:nvGraphicFramePr>
        <p:xfrm>
          <a:off x="5143504" y="6126185"/>
          <a:ext cx="3613150" cy="588963"/>
        </p:xfrm>
        <a:graphic>
          <a:graphicData uri="http://schemas.openxmlformats.org/presentationml/2006/ole">
            <p:oleObj spid="_x0000_s184328" name="Equation" r:id="rId6" imgW="1714320" imgH="279360" progId="Equation.DSMT4">
              <p:embed/>
            </p:oleObj>
          </a:graphicData>
        </a:graphic>
      </p:graphicFrame>
      <p:graphicFrame>
        <p:nvGraphicFramePr>
          <p:cNvPr id="184330" name="Object 10"/>
          <p:cNvGraphicFramePr>
            <a:graphicFrameLocks noChangeAspect="1"/>
          </p:cNvGraphicFramePr>
          <p:nvPr/>
        </p:nvGraphicFramePr>
        <p:xfrm>
          <a:off x="3357554" y="2374102"/>
          <a:ext cx="2032000" cy="534988"/>
        </p:xfrm>
        <a:graphic>
          <a:graphicData uri="http://schemas.openxmlformats.org/presentationml/2006/ole">
            <p:oleObj spid="_x0000_s184330" name="Equation" r:id="rId7" imgW="965160" imgH="253800" progId="Equation.DSMT4">
              <p:embed/>
            </p:oleObj>
          </a:graphicData>
        </a:graphic>
      </p:graphicFrame>
      <p:graphicFrame>
        <p:nvGraphicFramePr>
          <p:cNvPr id="184331" name="Object 11"/>
          <p:cNvGraphicFramePr>
            <a:graphicFrameLocks noChangeAspect="1"/>
          </p:cNvGraphicFramePr>
          <p:nvPr/>
        </p:nvGraphicFramePr>
        <p:xfrm>
          <a:off x="5527675" y="2357438"/>
          <a:ext cx="3667125" cy="568325"/>
        </p:xfrm>
        <a:graphic>
          <a:graphicData uri="http://schemas.openxmlformats.org/presentationml/2006/ole">
            <p:oleObj spid="_x0000_s184331" name="Equation" r:id="rId8" imgW="1803240" imgH="279360" progId="Equation.DSMT4">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内容占位符 2"/>
          <p:cNvSpPr>
            <a:spLocks noGrp="1"/>
          </p:cNvSpPr>
          <p:nvPr>
            <p:ph idx="1"/>
          </p:nvPr>
        </p:nvSpPr>
        <p:spPr>
          <a:xfrm>
            <a:off x="571472" y="1142984"/>
            <a:ext cx="8229600" cy="5214974"/>
          </a:xfrm>
        </p:spPr>
        <p:txBody>
          <a:bodyPr>
            <a:normAutofit/>
          </a:bodyPr>
          <a:lstStyle/>
          <a:p>
            <a:pPr>
              <a:lnSpc>
                <a:spcPct val="170000"/>
              </a:lnSpc>
              <a:buNone/>
            </a:pPr>
            <a:r>
              <a:rPr lang="zh-CN" altLang="en-US" sz="28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先考虑线性感知机模型</a:t>
            </a:r>
            <a:endParaRPr lang="en-US" altLang="zh-CN" sz="28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a:lnSpc>
                <a:spcPct val="170000"/>
              </a:lnSpc>
              <a:buNone/>
            </a:pPr>
            <a:endParaRPr lang="en-US" altLang="zh-CN" sz="28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a:lnSpc>
                <a:spcPct val="170000"/>
              </a:lnSpc>
              <a:buNone/>
            </a:pPr>
            <a:endParaRPr lang="en-US" altLang="zh-CN" sz="28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a:lnSpc>
                <a:spcPct val="170000"/>
              </a:lnSpc>
              <a:buNone/>
            </a:pPr>
            <a:endParaRPr lang="en-US" altLang="zh-CN" sz="28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a:lnSpc>
                <a:spcPct val="170000"/>
              </a:lnSpc>
              <a:buNone/>
            </a:pPr>
            <a:endParaRPr lang="en-US" altLang="zh-CN" sz="28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a:lnSpc>
                <a:spcPct val="170000"/>
              </a:lnSpc>
              <a:buNone/>
            </a:pPr>
            <a:r>
              <a:rPr lang="zh-CN" altLang="en-US"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分类面如何确定？上述的都可以分开两类。如何定义最优的分类面？</a:t>
            </a:r>
            <a:endParaRPr lang="zh-CN" altLang="en-US" sz="20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p:txBody>
      </p:sp>
      <p:sp>
        <p:nvSpPr>
          <p:cNvPr id="2" name="标题 1"/>
          <p:cNvSpPr>
            <a:spLocks noGrp="1"/>
          </p:cNvSpPr>
          <p:nvPr>
            <p:ph type="title"/>
          </p:nvPr>
        </p:nvSpPr>
        <p:spPr/>
        <p:txBody>
          <a:bodyPr>
            <a:noAutofit/>
          </a:bodyPr>
          <a:lstStyle/>
          <a:p>
            <a:pPr lvl="1" algn="ctr" rtl="0">
              <a:spcBef>
                <a:spcPct val="0"/>
              </a:spcBef>
            </a:pPr>
            <a:r>
              <a:rPr lang="zh-CN" altLang="en-US" sz="2800" b="1" kern="1200" spc="50" dirty="0" smtClean="0">
                <a:ln w="13500">
                  <a:solidFill>
                    <a:schemeClr val="accent1">
                      <a:shade val="2500"/>
                      <a:alpha val="6500"/>
                    </a:schemeClr>
                  </a:solidFill>
                  <a:prstDash val="solid"/>
                </a:ln>
                <a:solidFill>
                  <a:srgbClr val="FFFF00"/>
                </a:solidFill>
                <a:effectLst>
                  <a:innerShdw blurRad="50900" dist="38500" dir="13500000">
                    <a:srgbClr val="000000">
                      <a:alpha val="60000"/>
                    </a:srgbClr>
                  </a:innerShdw>
                </a:effectLst>
                <a:latin typeface="微软雅黑" pitchFamily="34" charset="-122"/>
                <a:ea typeface="微软雅黑" pitchFamily="34" charset="-122"/>
              </a:rPr>
              <a:t>支持</a:t>
            </a:r>
            <a:r>
              <a:rPr lang="zh-CN" altLang="en-US" sz="2800" b="1" kern="1200" spc="50" dirty="0">
                <a:ln w="13500">
                  <a:solidFill>
                    <a:schemeClr val="accent1">
                      <a:shade val="2500"/>
                      <a:alpha val="6500"/>
                    </a:schemeClr>
                  </a:solidFill>
                  <a:prstDash val="solid"/>
                </a:ln>
                <a:solidFill>
                  <a:srgbClr val="FFFF00"/>
                </a:solidFill>
                <a:effectLst>
                  <a:innerShdw blurRad="50900" dist="38500" dir="13500000">
                    <a:srgbClr val="000000">
                      <a:alpha val="60000"/>
                    </a:srgbClr>
                  </a:innerShdw>
                </a:effectLst>
                <a:latin typeface="微软雅黑" pitchFamily="34" charset="-122"/>
                <a:ea typeface="微软雅黑" pitchFamily="34" charset="-122"/>
              </a:rPr>
              <a:t>向量</a:t>
            </a:r>
            <a:r>
              <a:rPr lang="zh-CN" altLang="en-US" sz="2800" b="1" kern="1200" spc="50" dirty="0" smtClean="0">
                <a:ln w="13500">
                  <a:solidFill>
                    <a:schemeClr val="accent1">
                      <a:shade val="2500"/>
                      <a:alpha val="6500"/>
                    </a:schemeClr>
                  </a:solidFill>
                  <a:prstDash val="solid"/>
                </a:ln>
                <a:solidFill>
                  <a:srgbClr val="FFFF00"/>
                </a:solidFill>
                <a:effectLst>
                  <a:innerShdw blurRad="50900" dist="38500" dir="13500000">
                    <a:srgbClr val="000000">
                      <a:alpha val="60000"/>
                    </a:srgbClr>
                  </a:innerShdw>
                </a:effectLst>
                <a:latin typeface="微软雅黑" pitchFamily="34" charset="-122"/>
                <a:ea typeface="微软雅黑" pitchFamily="34" charset="-122"/>
              </a:rPr>
              <a:t>机的模型</a:t>
            </a:r>
            <a:endParaRPr lang="zh-CN" altLang="en-US" sz="3200" dirty="0"/>
          </a:p>
        </p:txBody>
      </p:sp>
      <p:graphicFrame>
        <p:nvGraphicFramePr>
          <p:cNvPr id="10" name="Object 5"/>
          <p:cNvGraphicFramePr>
            <a:graphicFrameLocks noChangeAspect="1"/>
          </p:cNvGraphicFramePr>
          <p:nvPr/>
        </p:nvGraphicFramePr>
        <p:xfrm>
          <a:off x="4602180" y="1357298"/>
          <a:ext cx="2541588" cy="534988"/>
        </p:xfrm>
        <a:graphic>
          <a:graphicData uri="http://schemas.openxmlformats.org/presentationml/2006/ole">
            <p:oleObj spid="_x0000_s185346" name="Equation" r:id="rId3" imgW="1206360" imgH="253800" progId="Equation.DSMT4">
              <p:embed/>
            </p:oleObj>
          </a:graphicData>
        </a:graphic>
      </p:graphicFrame>
      <p:sp>
        <p:nvSpPr>
          <p:cNvPr id="4" name="椭圆 3"/>
          <p:cNvSpPr/>
          <p:nvPr/>
        </p:nvSpPr>
        <p:spPr>
          <a:xfrm>
            <a:off x="4628687" y="4219828"/>
            <a:ext cx="226197" cy="23197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5" name="等腰三角形 4"/>
          <p:cNvSpPr/>
          <p:nvPr/>
        </p:nvSpPr>
        <p:spPr>
          <a:xfrm>
            <a:off x="3468883" y="3191198"/>
            <a:ext cx="226197" cy="231976"/>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6" name="等腰三角形 5"/>
          <p:cNvSpPr/>
          <p:nvPr/>
        </p:nvSpPr>
        <p:spPr>
          <a:xfrm>
            <a:off x="3751630" y="2785241"/>
            <a:ext cx="226197" cy="231976"/>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7" name="椭圆 6"/>
          <p:cNvSpPr/>
          <p:nvPr/>
        </p:nvSpPr>
        <p:spPr>
          <a:xfrm>
            <a:off x="5081082" y="3581895"/>
            <a:ext cx="226197" cy="23197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8" name="等腰三角形 7"/>
          <p:cNvSpPr/>
          <p:nvPr/>
        </p:nvSpPr>
        <p:spPr>
          <a:xfrm>
            <a:off x="4354543" y="2465645"/>
            <a:ext cx="226197" cy="231976"/>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cxnSp>
        <p:nvCxnSpPr>
          <p:cNvPr id="9" name="直接连接符 8"/>
          <p:cNvCxnSpPr/>
          <p:nvPr/>
        </p:nvCxnSpPr>
        <p:spPr>
          <a:xfrm flipV="1">
            <a:off x="3551244" y="2341353"/>
            <a:ext cx="2092326" cy="2087780"/>
          </a:xfrm>
          <a:prstGeom prst="line">
            <a:avLst/>
          </a:prstGeom>
          <a:ln>
            <a:solidFill>
              <a:schemeClr val="bg1"/>
            </a:solidFill>
          </a:ln>
        </p:spPr>
        <p:style>
          <a:lnRef idx="3">
            <a:schemeClr val="accent4"/>
          </a:lnRef>
          <a:fillRef idx="0">
            <a:schemeClr val="accent4"/>
          </a:fillRef>
          <a:effectRef idx="2">
            <a:schemeClr val="accent4"/>
          </a:effectRef>
          <a:fontRef idx="minor">
            <a:schemeClr val="tx1"/>
          </a:fontRef>
        </p:style>
      </p:cxnSp>
      <p:cxnSp>
        <p:nvCxnSpPr>
          <p:cNvPr id="11" name="直接箭头连接符 10"/>
          <p:cNvCxnSpPr/>
          <p:nvPr/>
        </p:nvCxnSpPr>
        <p:spPr>
          <a:xfrm flipV="1">
            <a:off x="2714612" y="5000636"/>
            <a:ext cx="3581739"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2" name="椭圆 11"/>
          <p:cNvSpPr/>
          <p:nvPr/>
        </p:nvSpPr>
        <p:spPr>
          <a:xfrm>
            <a:off x="5307279" y="3929859"/>
            <a:ext cx="226197" cy="23197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3" name="椭圆 12"/>
          <p:cNvSpPr/>
          <p:nvPr/>
        </p:nvSpPr>
        <p:spPr>
          <a:xfrm>
            <a:off x="5024533" y="4219828"/>
            <a:ext cx="226197" cy="23197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4" name="椭圆 13"/>
          <p:cNvSpPr/>
          <p:nvPr/>
        </p:nvSpPr>
        <p:spPr>
          <a:xfrm>
            <a:off x="5024533" y="4625785"/>
            <a:ext cx="226197" cy="23197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5" name="椭圆 14"/>
          <p:cNvSpPr/>
          <p:nvPr/>
        </p:nvSpPr>
        <p:spPr>
          <a:xfrm>
            <a:off x="5363829" y="4277822"/>
            <a:ext cx="226197" cy="23197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6" name="椭圆 15"/>
          <p:cNvSpPr/>
          <p:nvPr/>
        </p:nvSpPr>
        <p:spPr>
          <a:xfrm>
            <a:off x="4854885" y="3871865"/>
            <a:ext cx="226197" cy="23197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7" name="等腰三角形 16"/>
          <p:cNvSpPr/>
          <p:nvPr/>
        </p:nvSpPr>
        <p:spPr>
          <a:xfrm>
            <a:off x="4034377" y="2901229"/>
            <a:ext cx="226197" cy="231976"/>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8" name="等腰三角形 17"/>
          <p:cNvSpPr/>
          <p:nvPr/>
        </p:nvSpPr>
        <p:spPr>
          <a:xfrm>
            <a:off x="3921278" y="2321290"/>
            <a:ext cx="226197" cy="231976"/>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9" name="等腰三角形 18"/>
          <p:cNvSpPr/>
          <p:nvPr/>
        </p:nvSpPr>
        <p:spPr>
          <a:xfrm>
            <a:off x="4430222" y="2147308"/>
            <a:ext cx="226197" cy="231976"/>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20" name="等腰三角形 19"/>
          <p:cNvSpPr/>
          <p:nvPr/>
        </p:nvSpPr>
        <p:spPr>
          <a:xfrm>
            <a:off x="3581982" y="2321290"/>
            <a:ext cx="226197" cy="231976"/>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21" name="等腰三角形 20"/>
          <p:cNvSpPr/>
          <p:nvPr/>
        </p:nvSpPr>
        <p:spPr>
          <a:xfrm>
            <a:off x="3299235" y="2727247"/>
            <a:ext cx="226197" cy="231976"/>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22" name="椭圆 21"/>
          <p:cNvSpPr/>
          <p:nvPr/>
        </p:nvSpPr>
        <p:spPr>
          <a:xfrm>
            <a:off x="5533477" y="3407914"/>
            <a:ext cx="226197" cy="23197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3" name="椭圆 22"/>
          <p:cNvSpPr/>
          <p:nvPr/>
        </p:nvSpPr>
        <p:spPr>
          <a:xfrm>
            <a:off x="5703125" y="3929859"/>
            <a:ext cx="226197" cy="23197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cxnSp>
        <p:nvCxnSpPr>
          <p:cNvPr id="26" name="直接箭头连接符 25"/>
          <p:cNvCxnSpPr/>
          <p:nvPr/>
        </p:nvCxnSpPr>
        <p:spPr>
          <a:xfrm rot="5400000">
            <a:off x="1191816" y="3422571"/>
            <a:ext cx="3131670" cy="1257"/>
          </a:xfrm>
          <a:prstGeom prst="straightConnector1">
            <a:avLst/>
          </a:prstGeom>
          <a:ln>
            <a:headEnd type="arrow"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65" name="直接连接符 64"/>
          <p:cNvCxnSpPr/>
          <p:nvPr/>
        </p:nvCxnSpPr>
        <p:spPr>
          <a:xfrm rot="5400000" flipH="1" flipV="1">
            <a:off x="3286116" y="2786059"/>
            <a:ext cx="2714644" cy="1143008"/>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68" name="直接连接符 67"/>
          <p:cNvCxnSpPr/>
          <p:nvPr/>
        </p:nvCxnSpPr>
        <p:spPr>
          <a:xfrm flipV="1">
            <a:off x="3143240" y="2643183"/>
            <a:ext cx="2857520" cy="1571636"/>
          </a:xfrm>
          <a:prstGeom prst="line">
            <a:avLst/>
          </a:prstGeom>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内容占位符 2"/>
          <p:cNvSpPr>
            <a:spLocks noGrp="1"/>
          </p:cNvSpPr>
          <p:nvPr>
            <p:ph idx="1"/>
          </p:nvPr>
        </p:nvSpPr>
        <p:spPr>
          <a:xfrm>
            <a:off x="571472" y="1142984"/>
            <a:ext cx="8229600" cy="5214974"/>
          </a:xfrm>
        </p:spPr>
        <p:txBody>
          <a:bodyPr>
            <a:normAutofit/>
          </a:bodyPr>
          <a:lstStyle/>
          <a:p>
            <a:pPr>
              <a:lnSpc>
                <a:spcPct val="170000"/>
              </a:lnSpc>
              <a:buNone/>
            </a:pPr>
            <a:r>
              <a:rPr lang="zh-CN" altLang="en-US" sz="28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先考虑线性感知机模型</a:t>
            </a:r>
            <a:endParaRPr lang="en-US" altLang="zh-CN" sz="28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a:lnSpc>
                <a:spcPct val="170000"/>
              </a:lnSpc>
              <a:buNone/>
            </a:pPr>
            <a:endParaRPr lang="en-US" altLang="zh-CN" sz="28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a:lnSpc>
                <a:spcPct val="170000"/>
              </a:lnSpc>
              <a:buNone/>
            </a:pPr>
            <a:endParaRPr lang="en-US" altLang="zh-CN" sz="28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a:lnSpc>
                <a:spcPct val="170000"/>
              </a:lnSpc>
              <a:buNone/>
            </a:pPr>
            <a:endParaRPr lang="en-US" altLang="zh-CN" sz="28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a:lnSpc>
                <a:spcPct val="170000"/>
              </a:lnSpc>
              <a:buNone/>
            </a:pPr>
            <a:endParaRPr lang="en-US" altLang="zh-CN" sz="28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a:lnSpc>
                <a:spcPct val="170000"/>
              </a:lnSpc>
              <a:buNone/>
            </a:pPr>
            <a:r>
              <a:rPr lang="zh-CN" altLang="en-US"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分类面如何确定？上述的都可以分开两类。如何定义最优的分类面？</a:t>
            </a:r>
            <a:endParaRPr lang="zh-CN" altLang="en-US" sz="20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p:txBody>
      </p:sp>
      <p:sp>
        <p:nvSpPr>
          <p:cNvPr id="2" name="标题 1"/>
          <p:cNvSpPr>
            <a:spLocks noGrp="1"/>
          </p:cNvSpPr>
          <p:nvPr>
            <p:ph type="title"/>
          </p:nvPr>
        </p:nvSpPr>
        <p:spPr/>
        <p:txBody>
          <a:bodyPr>
            <a:noAutofit/>
          </a:bodyPr>
          <a:lstStyle/>
          <a:p>
            <a:pPr lvl="1" algn="ctr" rtl="0">
              <a:spcBef>
                <a:spcPct val="0"/>
              </a:spcBef>
            </a:pPr>
            <a:r>
              <a:rPr lang="zh-CN" altLang="en-US"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支持</a:t>
            </a:r>
            <a:r>
              <a:rPr lang="zh-CN" altLang="en-US" sz="3600" b="1" kern="1200"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向量</a:t>
            </a:r>
            <a:r>
              <a:rPr lang="zh-CN" altLang="en-US"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机的模型</a:t>
            </a:r>
            <a:endParaRPr lang="zh-CN" altLang="en-US" sz="4000" dirty="0">
              <a:solidFill>
                <a:schemeClr val="bg1"/>
              </a:solidFill>
            </a:endParaRPr>
          </a:p>
        </p:txBody>
      </p:sp>
      <p:graphicFrame>
        <p:nvGraphicFramePr>
          <p:cNvPr id="10" name="Object 5"/>
          <p:cNvGraphicFramePr>
            <a:graphicFrameLocks noChangeAspect="1"/>
          </p:cNvGraphicFramePr>
          <p:nvPr/>
        </p:nvGraphicFramePr>
        <p:xfrm>
          <a:off x="4602180" y="1357298"/>
          <a:ext cx="2541588" cy="534988"/>
        </p:xfrm>
        <a:graphic>
          <a:graphicData uri="http://schemas.openxmlformats.org/presentationml/2006/ole">
            <p:oleObj spid="_x0000_s186370" name="Equation" r:id="rId3" imgW="1206360" imgH="253800" progId="Equation.DSMT4">
              <p:embed/>
            </p:oleObj>
          </a:graphicData>
        </a:graphic>
      </p:graphicFrame>
      <p:sp>
        <p:nvSpPr>
          <p:cNvPr id="4" name="椭圆 3"/>
          <p:cNvSpPr/>
          <p:nvPr/>
        </p:nvSpPr>
        <p:spPr>
          <a:xfrm>
            <a:off x="4628687" y="4219828"/>
            <a:ext cx="226197" cy="23197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5" name="等腰三角形 4"/>
          <p:cNvSpPr/>
          <p:nvPr/>
        </p:nvSpPr>
        <p:spPr>
          <a:xfrm>
            <a:off x="3468883" y="3191198"/>
            <a:ext cx="226197" cy="231976"/>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6" name="等腰三角形 5"/>
          <p:cNvSpPr/>
          <p:nvPr/>
        </p:nvSpPr>
        <p:spPr>
          <a:xfrm>
            <a:off x="3751630" y="2785241"/>
            <a:ext cx="226197" cy="231976"/>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7" name="椭圆 6"/>
          <p:cNvSpPr/>
          <p:nvPr/>
        </p:nvSpPr>
        <p:spPr>
          <a:xfrm>
            <a:off x="5081082" y="3581895"/>
            <a:ext cx="226197" cy="23197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8" name="等腰三角形 7"/>
          <p:cNvSpPr/>
          <p:nvPr/>
        </p:nvSpPr>
        <p:spPr>
          <a:xfrm>
            <a:off x="4354543" y="2465645"/>
            <a:ext cx="226197" cy="231976"/>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cxnSp>
        <p:nvCxnSpPr>
          <p:cNvPr id="9" name="直接连接符 8"/>
          <p:cNvCxnSpPr/>
          <p:nvPr/>
        </p:nvCxnSpPr>
        <p:spPr>
          <a:xfrm flipV="1">
            <a:off x="3551244" y="2341353"/>
            <a:ext cx="2092326" cy="2087780"/>
          </a:xfrm>
          <a:prstGeom prst="line">
            <a:avLst/>
          </a:prstGeom>
          <a:ln>
            <a:solidFill>
              <a:schemeClr val="bg1"/>
            </a:solidFill>
          </a:ln>
        </p:spPr>
        <p:style>
          <a:lnRef idx="3">
            <a:schemeClr val="accent4"/>
          </a:lnRef>
          <a:fillRef idx="0">
            <a:schemeClr val="accent4"/>
          </a:fillRef>
          <a:effectRef idx="2">
            <a:schemeClr val="accent4"/>
          </a:effectRef>
          <a:fontRef idx="minor">
            <a:schemeClr val="tx1"/>
          </a:fontRef>
        </p:style>
      </p:cxnSp>
      <p:cxnSp>
        <p:nvCxnSpPr>
          <p:cNvPr id="11" name="直接箭头连接符 10"/>
          <p:cNvCxnSpPr/>
          <p:nvPr/>
        </p:nvCxnSpPr>
        <p:spPr>
          <a:xfrm flipV="1">
            <a:off x="2714612" y="5000636"/>
            <a:ext cx="3581739" cy="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2" name="椭圆 11"/>
          <p:cNvSpPr/>
          <p:nvPr/>
        </p:nvSpPr>
        <p:spPr>
          <a:xfrm>
            <a:off x="5307279" y="3929859"/>
            <a:ext cx="226197" cy="23197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3" name="椭圆 12"/>
          <p:cNvSpPr/>
          <p:nvPr/>
        </p:nvSpPr>
        <p:spPr>
          <a:xfrm>
            <a:off x="5024533" y="4219828"/>
            <a:ext cx="226197" cy="23197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4" name="椭圆 13"/>
          <p:cNvSpPr/>
          <p:nvPr/>
        </p:nvSpPr>
        <p:spPr>
          <a:xfrm>
            <a:off x="5024533" y="4625785"/>
            <a:ext cx="226197" cy="23197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5" name="椭圆 14"/>
          <p:cNvSpPr/>
          <p:nvPr/>
        </p:nvSpPr>
        <p:spPr>
          <a:xfrm>
            <a:off x="5363829" y="4277822"/>
            <a:ext cx="226197" cy="23197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6" name="椭圆 15"/>
          <p:cNvSpPr/>
          <p:nvPr/>
        </p:nvSpPr>
        <p:spPr>
          <a:xfrm>
            <a:off x="4854885" y="3871865"/>
            <a:ext cx="226197" cy="23197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17" name="等腰三角形 16"/>
          <p:cNvSpPr/>
          <p:nvPr/>
        </p:nvSpPr>
        <p:spPr>
          <a:xfrm>
            <a:off x="4034377" y="2901229"/>
            <a:ext cx="226197" cy="231976"/>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8" name="等腰三角形 17"/>
          <p:cNvSpPr/>
          <p:nvPr/>
        </p:nvSpPr>
        <p:spPr>
          <a:xfrm>
            <a:off x="3921278" y="2321290"/>
            <a:ext cx="226197" cy="231976"/>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19" name="等腰三角形 18"/>
          <p:cNvSpPr/>
          <p:nvPr/>
        </p:nvSpPr>
        <p:spPr>
          <a:xfrm>
            <a:off x="4430222" y="2147308"/>
            <a:ext cx="226197" cy="231976"/>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20" name="等腰三角形 19"/>
          <p:cNvSpPr/>
          <p:nvPr/>
        </p:nvSpPr>
        <p:spPr>
          <a:xfrm>
            <a:off x="3581982" y="2321290"/>
            <a:ext cx="226197" cy="231976"/>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21" name="等腰三角形 20"/>
          <p:cNvSpPr/>
          <p:nvPr/>
        </p:nvSpPr>
        <p:spPr>
          <a:xfrm>
            <a:off x="3299235" y="2727247"/>
            <a:ext cx="226197" cy="231976"/>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22" name="椭圆 21"/>
          <p:cNvSpPr/>
          <p:nvPr/>
        </p:nvSpPr>
        <p:spPr>
          <a:xfrm>
            <a:off x="5533477" y="3407914"/>
            <a:ext cx="226197" cy="23197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3" name="椭圆 22"/>
          <p:cNvSpPr/>
          <p:nvPr/>
        </p:nvSpPr>
        <p:spPr>
          <a:xfrm>
            <a:off x="5703125" y="3929859"/>
            <a:ext cx="226197" cy="23197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cxnSp>
        <p:nvCxnSpPr>
          <p:cNvPr id="26" name="直接箭头连接符 25"/>
          <p:cNvCxnSpPr/>
          <p:nvPr/>
        </p:nvCxnSpPr>
        <p:spPr>
          <a:xfrm rot="5400000">
            <a:off x="1191816" y="3422571"/>
            <a:ext cx="3131670" cy="1257"/>
          </a:xfrm>
          <a:prstGeom prst="straightConnector1">
            <a:avLst/>
          </a:prstGeom>
          <a:ln>
            <a:headEnd type="arrow"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65" name="直接连接符 64"/>
          <p:cNvCxnSpPr/>
          <p:nvPr/>
        </p:nvCxnSpPr>
        <p:spPr>
          <a:xfrm rot="5400000" flipH="1" flipV="1">
            <a:off x="3286116" y="2786059"/>
            <a:ext cx="2714644" cy="1143008"/>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68" name="直接连接符 67"/>
          <p:cNvCxnSpPr/>
          <p:nvPr/>
        </p:nvCxnSpPr>
        <p:spPr>
          <a:xfrm flipV="1">
            <a:off x="3143240" y="2643183"/>
            <a:ext cx="2857520" cy="1571636"/>
          </a:xfrm>
          <a:prstGeom prst="line">
            <a:avLst/>
          </a:prstGeom>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1143000"/>
          </a:xfrm>
        </p:spPr>
        <p:txBody>
          <a:bodyPr>
            <a:normAutofit/>
          </a:bodyPr>
          <a:lstStyle/>
          <a:p>
            <a:pPr lvl="2" algn="ctr" rtl="0">
              <a:spcBef>
                <a:spcPct val="0"/>
              </a:spcBef>
            </a:pPr>
            <a:r>
              <a:rPr lang="zh-CN" altLang="en-US"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支持向量机的模型</a:t>
            </a:r>
            <a:r>
              <a:rPr lang="en-US" altLang="zh-CN"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a:t>
            </a:r>
            <a:r>
              <a:rPr lang="zh-CN" altLang="en-US"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最优分类面</a:t>
            </a:r>
            <a:endParaRPr lang="zh-CN" altLang="en-US" sz="36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p:txBody>
      </p:sp>
      <p:sp>
        <p:nvSpPr>
          <p:cNvPr id="4" name="内容占位符 2"/>
          <p:cNvSpPr txBox="1">
            <a:spLocks/>
          </p:cNvSpPr>
          <p:nvPr/>
        </p:nvSpPr>
        <p:spPr>
          <a:xfrm>
            <a:off x="571472" y="1214422"/>
            <a:ext cx="8229600" cy="4857784"/>
          </a:xfrm>
          <a:prstGeom prst="rect">
            <a:avLst/>
          </a:prstGeom>
        </p:spPr>
        <p:txBody>
          <a:bodyPr vert="horz" lIns="91440" tIns="45720" rIns="91440" bIns="45720" rtlCol="0">
            <a:noAutofit/>
          </a:bodyPr>
          <a:lstStyle/>
          <a:p>
            <a:pPr marL="857250" marR="0" lvl="1" indent="-457200" algn="l" defTabSz="914400" rtl="0" eaLnBrk="1" fontAlgn="auto" latinLnBrk="0" hangingPunct="1">
              <a:lnSpc>
                <a:spcPct val="150000"/>
              </a:lnSpc>
              <a:spcBef>
                <a:spcPct val="20000"/>
              </a:spcBef>
              <a:spcAft>
                <a:spcPts val="0"/>
              </a:spcAft>
              <a:buClrTx/>
              <a:buSzTx/>
              <a:tabLst/>
              <a:defRPr/>
            </a:pPr>
            <a:endParaRPr kumimoji="0" lang="en-US" altLang="zh-CN" sz="2000" b="1" i="0" u="none" strike="noStrike" kern="1200" cap="none" spc="50" normalizeH="0" baseline="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uLnTx/>
              <a:uFillTx/>
              <a:latin typeface="微软雅黑" pitchFamily="34" charset="-122"/>
              <a:ea typeface="微软雅黑" pitchFamily="34" charset="-122"/>
              <a:cs typeface="+mn-cs"/>
            </a:endParaRPr>
          </a:p>
        </p:txBody>
      </p:sp>
      <p:sp>
        <p:nvSpPr>
          <p:cNvPr id="5" name="内容占位符 2"/>
          <p:cNvSpPr txBox="1">
            <a:spLocks/>
          </p:cNvSpPr>
          <p:nvPr/>
        </p:nvSpPr>
        <p:spPr>
          <a:xfrm>
            <a:off x="428596" y="1142984"/>
            <a:ext cx="8372476" cy="5000660"/>
          </a:xfrm>
          <a:prstGeom prst="rect">
            <a:avLst/>
          </a:prstGeom>
        </p:spPr>
        <p:txBody>
          <a:bodyPr vert="horz" lIns="91440" tIns="45720" rIns="91440" bIns="45720" rtlCol="0">
            <a:noAutofit/>
          </a:bodyPr>
          <a:lstStyle/>
          <a:p>
            <a:pPr marL="457200" lvl="2" indent="-457200">
              <a:lnSpc>
                <a:spcPct val="150000"/>
              </a:lnSpc>
              <a:spcBef>
                <a:spcPct val="20000"/>
              </a:spcBef>
              <a:defRPr/>
            </a:pP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SVM</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：取分类间隔最大的分类面。</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a:p>
            <a:pPr marL="457200" lvl="2" indent="-45720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点</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x</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到超平面</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S</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的距离 </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r</a:t>
            </a:r>
          </a:p>
          <a:p>
            <a:pPr marL="457200" lvl="2"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a:p>
            <a:pPr marL="457200" lvl="2" indent="-45720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上式带入判别函数 </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g(x) = &lt;w, x&gt;+b</a:t>
            </a:r>
            <a:endParaRPr kumimoji="0" lang="en-US" altLang="zh-CN" sz="2000" b="1" i="0" u="none" strike="noStrike" kern="1200" cap="none" spc="50" normalizeH="0" baseline="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uLnTx/>
              <a:uFillTx/>
              <a:latin typeface="微软雅黑" pitchFamily="34" charset="-122"/>
              <a:ea typeface="微软雅黑" pitchFamily="34" charset="-122"/>
              <a:cs typeface="+mn-cs"/>
            </a:endParaRPr>
          </a:p>
        </p:txBody>
      </p:sp>
      <p:graphicFrame>
        <p:nvGraphicFramePr>
          <p:cNvPr id="1026" name="Object 1"/>
          <p:cNvGraphicFramePr>
            <a:graphicFrameLocks noChangeAspect="1"/>
          </p:cNvGraphicFramePr>
          <p:nvPr/>
        </p:nvGraphicFramePr>
        <p:xfrm>
          <a:off x="5690842" y="1748525"/>
          <a:ext cx="3096000" cy="4537995"/>
        </p:xfrm>
        <a:graphic>
          <a:graphicData uri="http://schemas.openxmlformats.org/presentationml/2006/ole">
            <p:oleObj spid="_x0000_s187394" r:id="rId3" imgW="2227663" imgH="3263408" progId="Visio.Drawing.11">
              <p:embed/>
            </p:oleObj>
          </a:graphicData>
        </a:graphic>
      </p:graphicFrame>
      <p:graphicFrame>
        <p:nvGraphicFramePr>
          <p:cNvPr id="6" name="对象 5"/>
          <p:cNvGraphicFramePr>
            <a:graphicFrameLocks noChangeAspect="1"/>
          </p:cNvGraphicFramePr>
          <p:nvPr/>
        </p:nvGraphicFramePr>
        <p:xfrm>
          <a:off x="3275013" y="1500174"/>
          <a:ext cx="2008187" cy="936625"/>
        </p:xfrm>
        <a:graphic>
          <a:graphicData uri="http://schemas.openxmlformats.org/presentationml/2006/ole">
            <p:oleObj spid="_x0000_s187395" name="Equation" r:id="rId4" imgW="952200" imgH="444240" progId="Equation.DSMT4">
              <p:embed/>
            </p:oleObj>
          </a:graphicData>
        </a:graphic>
      </p:graphicFrame>
      <p:graphicFrame>
        <p:nvGraphicFramePr>
          <p:cNvPr id="1028" name="Object 4"/>
          <p:cNvGraphicFramePr>
            <a:graphicFrameLocks noChangeAspect="1"/>
          </p:cNvGraphicFramePr>
          <p:nvPr/>
        </p:nvGraphicFramePr>
        <p:xfrm>
          <a:off x="528638" y="3214688"/>
          <a:ext cx="4252912" cy="3103562"/>
        </p:xfrm>
        <a:graphic>
          <a:graphicData uri="http://schemas.openxmlformats.org/presentationml/2006/ole">
            <p:oleObj spid="_x0000_s187396" name="Equation" r:id="rId5" imgW="2019240" imgH="1473120" progId="Equation.DSMT4">
              <p:embed/>
            </p:oleObj>
          </a:graphicData>
        </a:graphic>
      </p:graphicFrame>
    </p:spTree>
  </p:cSld>
  <p:clrMapOvr>
    <a:masterClrMapping/>
  </p:clrMapOvr>
  <p:transition advTm="244609"/>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1143000"/>
          </a:xfrm>
        </p:spPr>
        <p:txBody>
          <a:bodyPr>
            <a:normAutofit/>
          </a:bodyPr>
          <a:lstStyle/>
          <a:p>
            <a:pPr lvl="2" algn="ctr" rtl="0">
              <a:spcBef>
                <a:spcPct val="0"/>
              </a:spcBef>
            </a:pPr>
            <a:r>
              <a:rPr lang="zh-CN" altLang="en-US"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支持向量机的模型</a:t>
            </a:r>
            <a:r>
              <a:rPr lang="en-US" altLang="zh-CN"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a:t>
            </a:r>
            <a:r>
              <a:rPr lang="zh-CN" altLang="en-US"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最优分类面</a:t>
            </a:r>
            <a:endParaRPr lang="zh-CN" altLang="en-US" sz="36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p:txBody>
      </p:sp>
      <p:sp>
        <p:nvSpPr>
          <p:cNvPr id="4" name="内容占位符 2"/>
          <p:cNvSpPr txBox="1">
            <a:spLocks/>
          </p:cNvSpPr>
          <p:nvPr/>
        </p:nvSpPr>
        <p:spPr>
          <a:xfrm>
            <a:off x="571472" y="1214422"/>
            <a:ext cx="8229600" cy="4857784"/>
          </a:xfrm>
          <a:prstGeom prst="rect">
            <a:avLst/>
          </a:prstGeom>
        </p:spPr>
        <p:txBody>
          <a:bodyPr vert="horz" lIns="91440" tIns="45720" rIns="91440" bIns="45720" rtlCol="0">
            <a:noAutofit/>
          </a:bodyPr>
          <a:lstStyle/>
          <a:p>
            <a:pPr marL="857250" marR="0" lvl="1" indent="-457200" algn="l" defTabSz="914400" rtl="0" eaLnBrk="1" fontAlgn="auto" latinLnBrk="0" hangingPunct="1">
              <a:lnSpc>
                <a:spcPct val="150000"/>
              </a:lnSpc>
              <a:spcBef>
                <a:spcPct val="20000"/>
              </a:spcBef>
              <a:spcAft>
                <a:spcPts val="0"/>
              </a:spcAft>
              <a:buClrTx/>
              <a:buSzTx/>
              <a:tabLst/>
              <a:defRPr/>
            </a:pPr>
            <a:endParaRPr kumimoji="0" lang="en-US" altLang="zh-CN" sz="2000" b="1" i="0" u="none" strike="noStrike" kern="1200" cap="none" spc="50" normalizeH="0" baseline="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uLnTx/>
              <a:uFillTx/>
              <a:latin typeface="微软雅黑" pitchFamily="34" charset="-122"/>
              <a:ea typeface="微软雅黑" pitchFamily="34" charset="-122"/>
              <a:cs typeface="+mn-cs"/>
            </a:endParaRPr>
          </a:p>
        </p:txBody>
      </p:sp>
      <p:sp>
        <p:nvSpPr>
          <p:cNvPr id="5" name="内容占位符 2"/>
          <p:cNvSpPr txBox="1">
            <a:spLocks/>
          </p:cNvSpPr>
          <p:nvPr/>
        </p:nvSpPr>
        <p:spPr>
          <a:xfrm>
            <a:off x="428596" y="1142984"/>
            <a:ext cx="5143536" cy="5000660"/>
          </a:xfrm>
          <a:prstGeom prst="rect">
            <a:avLst/>
          </a:prstGeom>
        </p:spPr>
        <p:txBody>
          <a:bodyPr vert="horz" lIns="91440" tIns="45720" rIns="91440" bIns="45720" rtlCol="0">
            <a:noAutofit/>
          </a:bodyPr>
          <a:lstStyle/>
          <a:p>
            <a:pPr marL="6350" lvl="2" indent="-6350">
              <a:lnSpc>
                <a:spcPct val="150000"/>
              </a:lnSpc>
              <a:spcBef>
                <a:spcPct val="20000"/>
              </a:spcBef>
              <a:defRPr/>
            </a:pP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SVM</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：取分类间隔最大的分类面。</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a:p>
            <a:pPr marL="6350" lvl="2" indent="-635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点</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x</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到超平面</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S</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的距离</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a:p>
            <a:pPr marL="6350" lvl="2" indent="-635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a:p>
            <a:pPr marL="6350" lvl="2" indent="-635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       对判别函数进行归一化，即离分类面最近的样本满足                       ，则所有样本都满足                。</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a:p>
            <a:pPr marL="6350" lvl="2" indent="-6350">
              <a:lnSpc>
                <a:spcPct val="150000"/>
              </a:lnSpc>
              <a:spcBef>
                <a:spcPct val="20000"/>
              </a:spcBef>
              <a:defRPr/>
            </a:pP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       </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样本的分类间隔为：</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a:p>
            <a:pPr marL="6350" lvl="2" indent="-6350">
              <a:lnSpc>
                <a:spcPct val="150000"/>
              </a:lnSpc>
              <a:spcBef>
                <a:spcPct val="20000"/>
              </a:spcBef>
              <a:defRPr/>
            </a:pP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       </a:t>
            </a:r>
          </a:p>
          <a:p>
            <a:pPr marL="457200" lvl="2"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a:p>
            <a:pPr marL="457200" lvl="2" indent="-45720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所以最优分类面为         最小的分类面。</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p:txBody>
      </p:sp>
      <p:graphicFrame>
        <p:nvGraphicFramePr>
          <p:cNvPr id="188421" name="Object 5"/>
          <p:cNvGraphicFramePr>
            <a:graphicFrameLocks noChangeAspect="1"/>
          </p:cNvGraphicFramePr>
          <p:nvPr/>
        </p:nvGraphicFramePr>
        <p:xfrm>
          <a:off x="3071802" y="1571612"/>
          <a:ext cx="1285884" cy="914956"/>
        </p:xfrm>
        <a:graphic>
          <a:graphicData uri="http://schemas.openxmlformats.org/presentationml/2006/ole">
            <p:oleObj spid="_x0000_s188421" name="Equation" r:id="rId3" imgW="660240" imgH="469800" progId="Equation.DSMT4">
              <p:embed/>
            </p:oleObj>
          </a:graphicData>
        </a:graphic>
      </p:graphicFrame>
      <p:graphicFrame>
        <p:nvGraphicFramePr>
          <p:cNvPr id="188422" name="Object 6"/>
          <p:cNvGraphicFramePr>
            <a:graphicFrameLocks noChangeAspect="1"/>
          </p:cNvGraphicFramePr>
          <p:nvPr/>
        </p:nvGraphicFramePr>
        <p:xfrm>
          <a:off x="2428860" y="3214686"/>
          <a:ext cx="1730375" cy="542925"/>
        </p:xfrm>
        <a:graphic>
          <a:graphicData uri="http://schemas.openxmlformats.org/presentationml/2006/ole">
            <p:oleObj spid="_x0000_s188422" name="Equation" r:id="rId4" imgW="888840" imgH="279360" progId="Equation.DSMT4">
              <p:embed/>
            </p:oleObj>
          </a:graphicData>
        </a:graphic>
      </p:graphicFrame>
      <p:graphicFrame>
        <p:nvGraphicFramePr>
          <p:cNvPr id="188423" name="Object 7"/>
          <p:cNvGraphicFramePr>
            <a:graphicFrameLocks noChangeAspect="1"/>
          </p:cNvGraphicFramePr>
          <p:nvPr/>
        </p:nvGraphicFramePr>
        <p:xfrm>
          <a:off x="1857356" y="3643313"/>
          <a:ext cx="1187450" cy="542925"/>
        </p:xfrm>
        <a:graphic>
          <a:graphicData uri="http://schemas.openxmlformats.org/presentationml/2006/ole">
            <p:oleObj spid="_x0000_s188423" name="Equation" r:id="rId5" imgW="609480" imgH="279360" progId="Equation.DSMT4">
              <p:embed/>
            </p:oleObj>
          </a:graphicData>
        </a:graphic>
      </p:graphicFrame>
      <p:graphicFrame>
        <p:nvGraphicFramePr>
          <p:cNvPr id="188424" name="Object 8"/>
          <p:cNvGraphicFramePr>
            <a:graphicFrameLocks noChangeAspect="1"/>
          </p:cNvGraphicFramePr>
          <p:nvPr/>
        </p:nvGraphicFramePr>
        <p:xfrm>
          <a:off x="1071538" y="4714884"/>
          <a:ext cx="2771775" cy="914400"/>
        </p:xfrm>
        <a:graphic>
          <a:graphicData uri="http://schemas.openxmlformats.org/presentationml/2006/ole">
            <p:oleObj spid="_x0000_s188424" name="Equation" r:id="rId6" imgW="1422360" imgH="469800" progId="Equation.DSMT4">
              <p:embed/>
            </p:oleObj>
          </a:graphicData>
        </a:graphic>
      </p:graphicFrame>
      <p:pic>
        <p:nvPicPr>
          <p:cNvPr id="12" name="Picture 4"/>
          <p:cNvPicPr>
            <a:picLocks noChangeAspect="1" noChangeArrowheads="1"/>
          </p:cNvPicPr>
          <p:nvPr/>
        </p:nvPicPr>
        <p:blipFill>
          <a:blip r:embed="rId7" cstate="print"/>
          <a:srcRect/>
          <a:stretch>
            <a:fillRect/>
          </a:stretch>
        </p:blipFill>
        <p:spPr bwMode="auto">
          <a:xfrm>
            <a:off x="5572132" y="2500306"/>
            <a:ext cx="3187280" cy="2214578"/>
          </a:xfrm>
          <a:prstGeom prst="rect">
            <a:avLst/>
          </a:prstGeom>
          <a:noFill/>
          <a:ln w="9525">
            <a:noFill/>
            <a:miter lim="800000"/>
            <a:headEnd/>
            <a:tailEnd/>
          </a:ln>
        </p:spPr>
      </p:pic>
      <p:graphicFrame>
        <p:nvGraphicFramePr>
          <p:cNvPr id="188425" name="Object 9"/>
          <p:cNvGraphicFramePr>
            <a:graphicFrameLocks noChangeAspect="1"/>
          </p:cNvGraphicFramePr>
          <p:nvPr/>
        </p:nvGraphicFramePr>
        <p:xfrm>
          <a:off x="2786050" y="5781675"/>
          <a:ext cx="495300" cy="495300"/>
        </p:xfrm>
        <a:graphic>
          <a:graphicData uri="http://schemas.openxmlformats.org/presentationml/2006/ole">
            <p:oleObj spid="_x0000_s188425" name="Equation" r:id="rId8" imgW="253800" imgH="253800" progId="Equation.DSMT4">
              <p:embed/>
            </p:oleObj>
          </a:graphicData>
        </a:graphic>
      </p:graphicFrame>
    </p:spTree>
  </p:cSld>
  <p:clrMapOvr>
    <a:masterClrMapping/>
  </p:clrMapOvr>
  <p:transition advTm="244609"/>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1143000"/>
          </a:xfrm>
        </p:spPr>
        <p:txBody>
          <a:bodyPr>
            <a:normAutofit/>
          </a:bodyPr>
          <a:lstStyle/>
          <a:p>
            <a:pPr lvl="2" algn="ctr" rtl="0">
              <a:spcBef>
                <a:spcPct val="0"/>
              </a:spcBef>
            </a:pPr>
            <a:r>
              <a:rPr lang="zh-CN" altLang="en-US"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支持向量机的模型</a:t>
            </a:r>
            <a:r>
              <a:rPr lang="en-US" altLang="zh-CN"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a:t>
            </a:r>
            <a:r>
              <a:rPr lang="zh-CN" altLang="en-US"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损失函数</a:t>
            </a:r>
            <a:endParaRPr lang="zh-CN" altLang="en-US" sz="36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p:txBody>
      </p:sp>
      <p:sp>
        <p:nvSpPr>
          <p:cNvPr id="5" name="内容占位符 2"/>
          <p:cNvSpPr txBox="1">
            <a:spLocks/>
          </p:cNvSpPr>
          <p:nvPr/>
        </p:nvSpPr>
        <p:spPr>
          <a:xfrm>
            <a:off x="428596" y="1142984"/>
            <a:ext cx="5143536" cy="5000660"/>
          </a:xfrm>
          <a:prstGeom prst="rect">
            <a:avLst/>
          </a:prstGeom>
        </p:spPr>
        <p:txBody>
          <a:bodyPr vert="horz" lIns="91440" tIns="45720" rIns="91440" bIns="45720" rtlCol="0">
            <a:noAutofit/>
          </a:bodyPr>
          <a:lstStyle/>
          <a:p>
            <a:pPr marL="0" lvl="2">
              <a:lnSpc>
                <a:spcPct val="150000"/>
              </a:lnSpc>
              <a:spcBef>
                <a:spcPct val="20000"/>
              </a:spcBef>
              <a:buFont typeface="Wingdings" pitchFamily="2" charset="2"/>
              <a:buChar char="n"/>
              <a:defRPr/>
            </a:pPr>
            <a:r>
              <a:rPr lang="zh-CN" altLang="en-US" sz="2000" b="1" spc="50" dirty="0" smtClean="0">
                <a:ln w="13500">
                  <a:solidFill>
                    <a:schemeClr val="accent1">
                      <a:shade val="2500"/>
                      <a:alpha val="6500"/>
                    </a:schemeClr>
                  </a:solidFill>
                  <a:prstDash val="solid"/>
                </a:ln>
                <a:solidFill>
                  <a:srgbClr val="FFFF00"/>
                </a:solidFill>
                <a:effectLst>
                  <a:innerShdw blurRad="50900" dist="38500" dir="13500000">
                    <a:srgbClr val="000000">
                      <a:alpha val="60000"/>
                    </a:srgbClr>
                  </a:innerShdw>
                </a:effectLst>
                <a:latin typeface="微软雅黑" pitchFamily="34" charset="-122"/>
                <a:ea typeface="微软雅黑" pitchFamily="34" charset="-122"/>
              </a:rPr>
              <a:t>分类间隔最大</a:t>
            </a:r>
            <a:endParaRPr lang="en-US" altLang="zh-CN" sz="2000" b="1" spc="50" dirty="0" smtClean="0">
              <a:ln w="13500">
                <a:solidFill>
                  <a:schemeClr val="accent1">
                    <a:shade val="2500"/>
                    <a:alpha val="6500"/>
                  </a:schemeClr>
                </a:solidFill>
                <a:prstDash val="solid"/>
              </a:ln>
              <a:solidFill>
                <a:srgbClr val="FFFF00"/>
              </a:solidFill>
              <a:effectLst>
                <a:innerShdw blurRad="50900" dist="38500" dir="13500000">
                  <a:srgbClr val="000000">
                    <a:alpha val="60000"/>
                  </a:srgbClr>
                </a:innerShdw>
              </a:effectLst>
              <a:latin typeface="微软雅黑" pitchFamily="34" charset="-122"/>
              <a:ea typeface="微软雅黑" pitchFamily="34" charset="-122"/>
            </a:endParaRPr>
          </a:p>
          <a:p>
            <a:pPr marL="0" lvl="2">
              <a:lnSpc>
                <a:spcPct val="150000"/>
              </a:lnSpc>
              <a:spcBef>
                <a:spcPct val="20000"/>
              </a:spcBef>
              <a:buFont typeface="Wingdings" pitchFamily="2" charset="2"/>
              <a:buChar char="n"/>
              <a:defRPr/>
            </a:pPr>
            <a:r>
              <a:rPr lang="zh-CN" altLang="en-US" sz="2000" b="1" spc="50" dirty="0" smtClean="0">
                <a:ln w="13500">
                  <a:solidFill>
                    <a:schemeClr val="accent1">
                      <a:shade val="2500"/>
                      <a:alpha val="6500"/>
                    </a:schemeClr>
                  </a:solidFill>
                  <a:prstDash val="solid"/>
                </a:ln>
                <a:solidFill>
                  <a:srgbClr val="FFFF00"/>
                </a:solidFill>
                <a:effectLst>
                  <a:innerShdw blurRad="50900" dist="38500" dir="13500000">
                    <a:srgbClr val="000000">
                      <a:alpha val="60000"/>
                    </a:srgbClr>
                  </a:innerShdw>
                </a:effectLst>
                <a:latin typeface="微软雅黑" pitchFamily="34" charset="-122"/>
                <a:ea typeface="微软雅黑" pitchFamily="34" charset="-122"/>
              </a:rPr>
              <a:t>保证能够将两类分开（经验风险最小）</a:t>
            </a:r>
            <a:endParaRPr lang="en-US" altLang="zh-CN" sz="2000" b="1" spc="50" dirty="0" smtClean="0">
              <a:ln w="13500">
                <a:solidFill>
                  <a:schemeClr val="accent1">
                    <a:shade val="2500"/>
                    <a:alpha val="6500"/>
                  </a:schemeClr>
                </a:solidFill>
                <a:prstDash val="solid"/>
              </a:ln>
              <a:solidFill>
                <a:srgbClr val="FFFF00"/>
              </a:solidFill>
              <a:effectLst>
                <a:innerShdw blurRad="50900" dist="38500" dir="13500000">
                  <a:srgbClr val="000000">
                    <a:alpha val="60000"/>
                  </a:srgbClr>
                </a:innerShdw>
              </a:effectLst>
              <a:latin typeface="微软雅黑" pitchFamily="34" charset="-122"/>
              <a:ea typeface="微软雅黑" pitchFamily="34" charset="-122"/>
            </a:endParaRPr>
          </a:p>
          <a:p>
            <a:pPr marL="0" lvl="2">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      综合考虑上述两项，可得</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SVM</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的损失函数为：</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a:p>
            <a:pPr marL="0" lvl="2">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a:p>
            <a:pPr marL="0" lvl="2">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a:p>
            <a:pPr marL="0" lvl="2">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       前一项保证最优分类面最大，后一项保证损失最小。两者折中</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结构化风险。</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a:p>
            <a:pPr marL="0" lvl="2">
              <a:lnSpc>
                <a:spcPct val="150000"/>
              </a:lnSpc>
              <a:spcBef>
                <a:spcPct val="20000"/>
              </a:spcBef>
              <a:defRPr/>
            </a:pP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       L</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的定义可有多种，如</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e</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不敏感损失函数，引入松弛项等。</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p:txBody>
      </p:sp>
      <p:pic>
        <p:nvPicPr>
          <p:cNvPr id="12" name="Picture 4"/>
          <p:cNvPicPr>
            <a:picLocks noChangeAspect="1" noChangeArrowheads="1"/>
          </p:cNvPicPr>
          <p:nvPr/>
        </p:nvPicPr>
        <p:blipFill>
          <a:blip r:embed="rId3" cstate="print"/>
          <a:srcRect/>
          <a:stretch>
            <a:fillRect/>
          </a:stretch>
        </p:blipFill>
        <p:spPr bwMode="auto">
          <a:xfrm>
            <a:off x="5715008" y="2000240"/>
            <a:ext cx="3187280" cy="2214578"/>
          </a:xfrm>
          <a:prstGeom prst="rect">
            <a:avLst/>
          </a:prstGeom>
          <a:noFill/>
          <a:ln w="9525">
            <a:noFill/>
            <a:miter lim="800000"/>
            <a:headEnd/>
            <a:tailEnd/>
          </a:ln>
        </p:spPr>
      </p:pic>
      <p:graphicFrame>
        <p:nvGraphicFramePr>
          <p:cNvPr id="189447" name="Object 7"/>
          <p:cNvGraphicFramePr>
            <a:graphicFrameLocks noChangeAspect="1"/>
          </p:cNvGraphicFramePr>
          <p:nvPr/>
        </p:nvGraphicFramePr>
        <p:xfrm>
          <a:off x="1981200" y="3143250"/>
          <a:ext cx="1898650" cy="1016000"/>
        </p:xfrm>
        <a:graphic>
          <a:graphicData uri="http://schemas.openxmlformats.org/presentationml/2006/ole">
            <p:oleObj spid="_x0000_s189447" name="Equation" r:id="rId4" imgW="901440" imgH="482400" progId="Equation.DSMT4">
              <p:embed/>
            </p:oleObj>
          </a:graphicData>
        </a:graphic>
      </p:graphicFrame>
    </p:spTree>
  </p:cSld>
  <p:clrMapOvr>
    <a:masterClrMapping/>
  </p:clrMapOvr>
  <p:transition advTm="244609"/>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1143000"/>
          </a:xfrm>
        </p:spPr>
        <p:txBody>
          <a:bodyPr>
            <a:normAutofit/>
          </a:bodyPr>
          <a:lstStyle/>
          <a:p>
            <a:pPr lvl="2" algn="ctr" rtl="0">
              <a:spcBef>
                <a:spcPct val="0"/>
              </a:spcBef>
            </a:pPr>
            <a:r>
              <a:rPr lang="zh-CN" altLang="en-US"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支持向量机的模型</a:t>
            </a:r>
            <a:r>
              <a:rPr lang="en-US" altLang="zh-CN"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a:t>
            </a:r>
            <a:r>
              <a:rPr lang="zh-CN" altLang="en-US"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损失函数</a:t>
            </a:r>
            <a:endParaRPr lang="zh-CN" altLang="en-US" sz="3600" b="1"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p:txBody>
      </p:sp>
      <p:sp>
        <p:nvSpPr>
          <p:cNvPr id="5" name="内容占位符 2"/>
          <p:cNvSpPr txBox="1">
            <a:spLocks/>
          </p:cNvSpPr>
          <p:nvPr/>
        </p:nvSpPr>
        <p:spPr>
          <a:xfrm>
            <a:off x="428596" y="1142984"/>
            <a:ext cx="5143536" cy="5000660"/>
          </a:xfrm>
          <a:prstGeom prst="rect">
            <a:avLst/>
          </a:prstGeom>
        </p:spPr>
        <p:txBody>
          <a:bodyPr vert="horz" lIns="91440" tIns="45720" rIns="91440" bIns="45720" rtlCol="0">
            <a:noAutofit/>
          </a:bodyPr>
          <a:lstStyle/>
          <a:p>
            <a:pPr marL="0" lvl="2">
              <a:lnSpc>
                <a:spcPct val="150000"/>
              </a:lnSpc>
              <a:spcBef>
                <a:spcPct val="20000"/>
              </a:spcBef>
              <a:buFont typeface="Wingdings" pitchFamily="2" charset="2"/>
              <a:buChar char="n"/>
              <a:defRPr/>
            </a:pPr>
            <a:r>
              <a:rPr lang="zh-CN" altLang="en-US" sz="2000" b="1" spc="50" dirty="0" smtClean="0">
                <a:ln w="13500">
                  <a:solidFill>
                    <a:schemeClr val="accent1">
                      <a:shade val="2500"/>
                      <a:alpha val="6500"/>
                    </a:schemeClr>
                  </a:solidFill>
                  <a:prstDash val="solid"/>
                </a:ln>
                <a:solidFill>
                  <a:srgbClr val="FFFF00"/>
                </a:solidFill>
                <a:effectLst>
                  <a:innerShdw blurRad="50900" dist="38500" dir="13500000">
                    <a:srgbClr val="000000">
                      <a:alpha val="60000"/>
                    </a:srgbClr>
                  </a:innerShdw>
                </a:effectLst>
                <a:latin typeface="微软雅黑" pitchFamily="34" charset="-122"/>
                <a:ea typeface="微软雅黑" pitchFamily="34" charset="-122"/>
              </a:rPr>
              <a:t>分类间隔最大</a:t>
            </a:r>
            <a:endParaRPr lang="en-US" altLang="zh-CN" sz="2000" b="1" spc="50" dirty="0" smtClean="0">
              <a:ln w="13500">
                <a:solidFill>
                  <a:schemeClr val="accent1">
                    <a:shade val="2500"/>
                    <a:alpha val="6500"/>
                  </a:schemeClr>
                </a:solidFill>
                <a:prstDash val="solid"/>
              </a:ln>
              <a:solidFill>
                <a:srgbClr val="FFFF00"/>
              </a:solidFill>
              <a:effectLst>
                <a:innerShdw blurRad="50900" dist="38500" dir="13500000">
                  <a:srgbClr val="000000">
                    <a:alpha val="60000"/>
                  </a:srgbClr>
                </a:innerShdw>
              </a:effectLst>
              <a:latin typeface="微软雅黑" pitchFamily="34" charset="-122"/>
              <a:ea typeface="微软雅黑" pitchFamily="34" charset="-122"/>
            </a:endParaRPr>
          </a:p>
          <a:p>
            <a:pPr marL="0" lvl="2">
              <a:lnSpc>
                <a:spcPct val="150000"/>
              </a:lnSpc>
              <a:spcBef>
                <a:spcPct val="20000"/>
              </a:spcBef>
              <a:buFont typeface="Wingdings" pitchFamily="2" charset="2"/>
              <a:buChar char="n"/>
              <a:defRPr/>
            </a:pPr>
            <a:r>
              <a:rPr lang="zh-CN" altLang="en-US" sz="2000" b="1" spc="50" dirty="0" smtClean="0">
                <a:ln w="13500">
                  <a:solidFill>
                    <a:schemeClr val="accent1">
                      <a:shade val="2500"/>
                      <a:alpha val="6500"/>
                    </a:schemeClr>
                  </a:solidFill>
                  <a:prstDash val="solid"/>
                </a:ln>
                <a:solidFill>
                  <a:srgbClr val="FFFF00"/>
                </a:solidFill>
                <a:effectLst>
                  <a:innerShdw blurRad="50900" dist="38500" dir="13500000">
                    <a:srgbClr val="000000">
                      <a:alpha val="60000"/>
                    </a:srgbClr>
                  </a:innerShdw>
                </a:effectLst>
                <a:latin typeface="微软雅黑" pitchFamily="34" charset="-122"/>
                <a:ea typeface="微软雅黑" pitchFamily="34" charset="-122"/>
              </a:rPr>
              <a:t>保证能够将两类分开（经验风险最小）</a:t>
            </a:r>
            <a:endParaRPr lang="en-US" altLang="zh-CN" sz="2000" b="1" spc="50" dirty="0" smtClean="0">
              <a:ln w="13500">
                <a:solidFill>
                  <a:schemeClr val="accent1">
                    <a:shade val="2500"/>
                    <a:alpha val="6500"/>
                  </a:schemeClr>
                </a:solidFill>
                <a:prstDash val="solid"/>
              </a:ln>
              <a:solidFill>
                <a:srgbClr val="FFFF00"/>
              </a:solidFill>
              <a:effectLst>
                <a:innerShdw blurRad="50900" dist="38500" dir="13500000">
                  <a:srgbClr val="000000">
                    <a:alpha val="60000"/>
                  </a:srgbClr>
                </a:innerShdw>
              </a:effectLst>
              <a:latin typeface="微软雅黑" pitchFamily="34" charset="-122"/>
              <a:ea typeface="微软雅黑" pitchFamily="34" charset="-122"/>
            </a:endParaRPr>
          </a:p>
          <a:p>
            <a:pPr marL="0" lvl="2">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      综合考虑上述两项，可得</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SVM</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的损失函数为：</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a:p>
            <a:pPr marL="0" lvl="2">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a:p>
            <a:pPr marL="0" lvl="2">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a:p>
            <a:pPr marL="0" lvl="2">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       前一项保证最优分类面最大，后一项保证损失最小。两者折中</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结构化风险。</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a:p>
            <a:pPr marL="0" lvl="2">
              <a:lnSpc>
                <a:spcPct val="150000"/>
              </a:lnSpc>
              <a:spcBef>
                <a:spcPct val="20000"/>
              </a:spcBef>
              <a:defRPr/>
            </a:pP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       L</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的定义可有多种，如</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e</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不敏感损失函数，引入松弛项等。</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endParaRPr>
          </a:p>
        </p:txBody>
      </p:sp>
      <p:pic>
        <p:nvPicPr>
          <p:cNvPr id="12" name="Picture 4"/>
          <p:cNvPicPr>
            <a:picLocks noChangeAspect="1" noChangeArrowheads="1"/>
          </p:cNvPicPr>
          <p:nvPr/>
        </p:nvPicPr>
        <p:blipFill>
          <a:blip r:embed="rId3" cstate="print"/>
          <a:srcRect/>
          <a:stretch>
            <a:fillRect/>
          </a:stretch>
        </p:blipFill>
        <p:spPr bwMode="auto">
          <a:xfrm>
            <a:off x="5715008" y="2000240"/>
            <a:ext cx="3187280" cy="2214578"/>
          </a:xfrm>
          <a:prstGeom prst="rect">
            <a:avLst/>
          </a:prstGeom>
          <a:noFill/>
          <a:ln w="9525">
            <a:noFill/>
            <a:miter lim="800000"/>
            <a:headEnd/>
            <a:tailEnd/>
          </a:ln>
        </p:spPr>
      </p:pic>
      <p:graphicFrame>
        <p:nvGraphicFramePr>
          <p:cNvPr id="189447" name="Object 7"/>
          <p:cNvGraphicFramePr>
            <a:graphicFrameLocks noChangeAspect="1"/>
          </p:cNvGraphicFramePr>
          <p:nvPr/>
        </p:nvGraphicFramePr>
        <p:xfrm>
          <a:off x="1981200" y="3143250"/>
          <a:ext cx="1898650" cy="1016000"/>
        </p:xfrm>
        <a:graphic>
          <a:graphicData uri="http://schemas.openxmlformats.org/presentationml/2006/ole">
            <p:oleObj spid="_x0000_s190466" name="Equation" r:id="rId4" imgW="901440" imgH="482400" progId="Equation.DSMT4">
              <p:embed/>
            </p:oleObj>
          </a:graphicData>
        </a:graphic>
      </p:graphicFrame>
    </p:spTree>
  </p:cSld>
  <p:clrMapOvr>
    <a:masterClrMapping/>
  </p:clrMapOvr>
  <p:transition advTm="244609"/>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lgn="ctr" rtl="0">
              <a:spcBef>
                <a:spcPct val="0"/>
              </a:spcBef>
            </a:pPr>
            <a:r>
              <a:rPr lang="zh-CN" altLang="en-US" sz="28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支持向量机的模型</a:t>
            </a:r>
            <a:r>
              <a:rPr lang="en-US" altLang="zh-CN" sz="28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a:t>
            </a:r>
            <a:r>
              <a:rPr lang="zh-CN" altLang="en-US" sz="28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损失函数</a:t>
            </a:r>
            <a:endParaRPr lang="zh-CN" altLang="en-US" sz="3200" dirty="0"/>
          </a:p>
        </p:txBody>
      </p:sp>
      <p:sp>
        <p:nvSpPr>
          <p:cNvPr id="3" name="内容占位符 2"/>
          <p:cNvSpPr>
            <a:spLocks noGrp="1"/>
          </p:cNvSpPr>
          <p:nvPr>
            <p:ph idx="1"/>
          </p:nvPr>
        </p:nvSpPr>
        <p:spPr/>
        <p:txBody>
          <a:bodyPr>
            <a:normAutofit/>
          </a:bodyPr>
          <a:lstStyle/>
          <a:p>
            <a:pPr>
              <a:lnSpc>
                <a:spcPct val="170000"/>
              </a:lnSpc>
              <a:buFont typeface="Wingdings" pitchFamily="2" charset="2"/>
              <a:buChar char="n"/>
            </a:pPr>
            <a:r>
              <a:rPr lang="zh-CN" alt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正则化（模型复杂度）与最优分割面的契合</a:t>
            </a:r>
            <a:endPar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a:lnSpc>
                <a:spcPct val="170000"/>
              </a:lnSpc>
              <a:buFont typeface="Wingdings" pitchFamily="2" charset="2"/>
              <a:buChar char="n"/>
            </a:pPr>
            <a:r>
              <a:rPr lang="zh-CN" alt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神经网络一般也可以加入模型复杂度正则化</a:t>
            </a:r>
            <a:endPar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内容占位符 2"/>
          <p:cNvSpPr>
            <a:spLocks noGrp="1"/>
          </p:cNvSpPr>
          <p:nvPr>
            <p:ph idx="1"/>
          </p:nvPr>
        </p:nvSpPr>
        <p:spPr>
          <a:xfrm>
            <a:off x="357158" y="2214554"/>
            <a:ext cx="8229600" cy="4143404"/>
          </a:xfrm>
        </p:spPr>
        <p:txBody>
          <a:bodyPr>
            <a:normAutofit/>
          </a:bodyPr>
          <a:lstStyle/>
          <a:p>
            <a:pPr>
              <a:lnSpc>
                <a:spcPct val="170000"/>
              </a:lnSpc>
              <a:buFont typeface="Wingdings" pitchFamily="2" charset="2"/>
              <a:buChar char="n"/>
            </a:pPr>
            <a:r>
              <a:rPr lang="zh-CN" altLang="en-US"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引入松弛项后的损失函数优化问题如上左式所示。上式为凸二次规划问题，没有局部极小值。</a:t>
            </a:r>
            <a:endParaRPr lang="en-US" altLang="zh-CN"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a:lnSpc>
                <a:spcPct val="170000"/>
              </a:lnSpc>
              <a:buFont typeface="Wingdings" pitchFamily="2" charset="2"/>
              <a:buChar char="n"/>
            </a:pPr>
            <a:r>
              <a:rPr lang="zh-CN" altLang="en-US"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一般转为右侧所示的对偶问题求解，得到的判别函数为：</a:t>
            </a:r>
            <a:endParaRPr lang="en-US" altLang="zh-CN"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a:lnSpc>
                <a:spcPct val="170000"/>
              </a:lnSpc>
              <a:buNone/>
            </a:pPr>
            <a:endParaRPr lang="en-US" altLang="zh-CN"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a:lnSpc>
                <a:spcPct val="170000"/>
              </a:lnSpc>
              <a:buFont typeface="Wingdings" pitchFamily="2" charset="2"/>
              <a:buChar char="n"/>
            </a:pPr>
            <a:r>
              <a:rPr lang="zh-CN" altLang="en-US"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对偶问题的解为：                                 注意对于           的样本，在决策函数中不起作用，只有</a:t>
            </a:r>
            <a:r>
              <a:rPr lang="en-US" altLang="zh-CN"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            </a:t>
            </a:r>
            <a:r>
              <a:rPr lang="zh-CN" altLang="en-US"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的样本起作用，这些样本叫做支持向量，该方法叫作支持向量机。</a:t>
            </a:r>
            <a:endParaRPr lang="en-US" altLang="zh-CN"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a:lnSpc>
                <a:spcPct val="170000"/>
              </a:lnSpc>
              <a:buFont typeface="Wingdings" pitchFamily="2" charset="2"/>
              <a:buChar char="n"/>
            </a:pPr>
            <a:endParaRPr lang="zh-CN" altLang="en-US" sz="2000" dirty="0"/>
          </a:p>
        </p:txBody>
      </p:sp>
      <p:sp>
        <p:nvSpPr>
          <p:cNvPr id="2" name="标题 1"/>
          <p:cNvSpPr>
            <a:spLocks noGrp="1"/>
          </p:cNvSpPr>
          <p:nvPr>
            <p:ph type="title"/>
          </p:nvPr>
        </p:nvSpPr>
        <p:spPr>
          <a:xfrm>
            <a:off x="457200" y="71414"/>
            <a:ext cx="8229600" cy="1143000"/>
          </a:xfrm>
        </p:spPr>
        <p:txBody>
          <a:bodyPr>
            <a:noAutofit/>
          </a:bodyPr>
          <a:lstStyle/>
          <a:p>
            <a:pPr lvl="1" algn="ctr" rtl="0">
              <a:spcBef>
                <a:spcPct val="0"/>
              </a:spcBef>
            </a:pPr>
            <a:r>
              <a:rPr lang="zh-CN" altLang="en-US" sz="32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支持</a:t>
            </a:r>
            <a:r>
              <a:rPr lang="zh-CN" altLang="en-US" sz="3200" b="1" kern="1200"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向量</a:t>
            </a:r>
            <a:r>
              <a:rPr lang="zh-CN" altLang="en-US" sz="32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机的求解</a:t>
            </a:r>
            <a:endParaRPr lang="zh-CN" altLang="en-US" sz="3600" dirty="0">
              <a:solidFill>
                <a:schemeClr val="bg1"/>
              </a:solidFill>
            </a:endParaRPr>
          </a:p>
        </p:txBody>
      </p:sp>
      <p:sp>
        <p:nvSpPr>
          <p:cNvPr id="1914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1489" name="Object 1"/>
          <p:cNvGraphicFramePr>
            <a:graphicFrameLocks noChangeAspect="1"/>
          </p:cNvGraphicFramePr>
          <p:nvPr/>
        </p:nvGraphicFramePr>
        <p:xfrm>
          <a:off x="429350" y="898516"/>
          <a:ext cx="3349625" cy="1244600"/>
        </p:xfrm>
        <a:graphic>
          <a:graphicData uri="http://schemas.openxmlformats.org/presentationml/2006/ole">
            <p:oleObj spid="_x0000_s191489" name="Equation" r:id="rId3" imgW="1650960" imgH="609480" progId="Equation.DSMT4">
              <p:embed/>
            </p:oleObj>
          </a:graphicData>
        </a:graphic>
      </p:graphicFrame>
      <p:sp>
        <p:nvSpPr>
          <p:cNvPr id="191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1491" name="Object 3"/>
          <p:cNvGraphicFramePr>
            <a:graphicFrameLocks noChangeAspect="1"/>
          </p:cNvGraphicFramePr>
          <p:nvPr/>
        </p:nvGraphicFramePr>
        <p:xfrm>
          <a:off x="2486025" y="3729038"/>
          <a:ext cx="4341813" cy="973137"/>
        </p:xfrm>
        <a:graphic>
          <a:graphicData uri="http://schemas.openxmlformats.org/presentationml/2006/ole">
            <p:oleObj spid="_x0000_s191491" name="Equation" r:id="rId4" imgW="1917360" imgH="431640" progId="Equation.DSMT4">
              <p:embed/>
            </p:oleObj>
          </a:graphicData>
        </a:graphic>
      </p:graphicFrame>
      <p:sp>
        <p:nvSpPr>
          <p:cNvPr id="1914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1493" name="Object 5"/>
          <p:cNvGraphicFramePr>
            <a:graphicFrameLocks noChangeAspect="1"/>
          </p:cNvGraphicFramePr>
          <p:nvPr/>
        </p:nvGraphicFramePr>
        <p:xfrm>
          <a:off x="2857488" y="4496074"/>
          <a:ext cx="2645331" cy="576000"/>
        </p:xfrm>
        <a:graphic>
          <a:graphicData uri="http://schemas.openxmlformats.org/presentationml/2006/ole">
            <p:oleObj spid="_x0000_s191493" name="Equation" r:id="rId5" imgW="1180800" imgH="253800" progId="Equation.DSMT4">
              <p:embed/>
            </p:oleObj>
          </a:graphicData>
        </a:graphic>
      </p:graphicFrame>
      <p:sp>
        <p:nvSpPr>
          <p:cNvPr id="1914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1495" name="Object 7"/>
          <p:cNvGraphicFramePr>
            <a:graphicFrameLocks noChangeAspect="1"/>
          </p:cNvGraphicFramePr>
          <p:nvPr/>
        </p:nvGraphicFramePr>
        <p:xfrm>
          <a:off x="4072678" y="857232"/>
          <a:ext cx="4642726" cy="1512000"/>
        </p:xfrm>
        <a:graphic>
          <a:graphicData uri="http://schemas.openxmlformats.org/presentationml/2006/ole">
            <p:oleObj spid="_x0000_s191495" name="Equation" r:id="rId6" imgW="2489040" imgH="812520" progId="Equation.DSMT4">
              <p:embed/>
            </p:oleObj>
          </a:graphicData>
        </a:graphic>
      </p:graphicFrame>
      <p:graphicFrame>
        <p:nvGraphicFramePr>
          <p:cNvPr id="191498" name="Object 10"/>
          <p:cNvGraphicFramePr>
            <a:graphicFrameLocks noChangeAspect="1"/>
          </p:cNvGraphicFramePr>
          <p:nvPr/>
        </p:nvGraphicFramePr>
        <p:xfrm>
          <a:off x="6643702" y="4572008"/>
          <a:ext cx="852488" cy="403225"/>
        </p:xfrm>
        <a:graphic>
          <a:graphicData uri="http://schemas.openxmlformats.org/presentationml/2006/ole">
            <p:oleObj spid="_x0000_s191498" name="Equation" r:id="rId7" imgW="380880" imgH="177480" progId="Equation.DSMT4">
              <p:embed/>
            </p:oleObj>
          </a:graphicData>
        </a:graphic>
      </p:graphicFrame>
      <p:graphicFrame>
        <p:nvGraphicFramePr>
          <p:cNvPr id="191499" name="Object 11"/>
          <p:cNvGraphicFramePr>
            <a:graphicFrameLocks noChangeAspect="1"/>
          </p:cNvGraphicFramePr>
          <p:nvPr/>
        </p:nvGraphicFramePr>
        <p:xfrm>
          <a:off x="4214810" y="5125373"/>
          <a:ext cx="852488" cy="403225"/>
        </p:xfrm>
        <a:graphic>
          <a:graphicData uri="http://schemas.openxmlformats.org/presentationml/2006/ole">
            <p:oleObj spid="_x0000_s191499" name="Equation" r:id="rId8" imgW="380880" imgH="177480" progId="Equation.DSMT4">
              <p:embed/>
            </p:oleObj>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内容占位符 2"/>
          <p:cNvSpPr>
            <a:spLocks noGrp="1"/>
          </p:cNvSpPr>
          <p:nvPr>
            <p:ph idx="1"/>
          </p:nvPr>
        </p:nvSpPr>
        <p:spPr>
          <a:xfrm>
            <a:off x="571472" y="1142984"/>
            <a:ext cx="4929222" cy="5214974"/>
          </a:xfrm>
        </p:spPr>
        <p:txBody>
          <a:bodyPr>
            <a:normAutofit/>
          </a:bodyPr>
          <a:lstStyle/>
          <a:p>
            <a:pPr marL="0" indent="0">
              <a:lnSpc>
                <a:spcPct val="170000"/>
              </a:lnSpc>
              <a:buNone/>
            </a:pPr>
            <a:r>
              <a:rPr lang="zh-CN" alt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再考虑非线性可分为情况</a:t>
            </a:r>
            <a:endPar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marL="0" indent="0">
              <a:lnSpc>
                <a:spcPct val="170000"/>
              </a:lnSpc>
              <a:buNone/>
            </a:pPr>
            <a:endPar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marL="0" indent="0">
              <a:lnSpc>
                <a:spcPct val="170000"/>
              </a:lnSpc>
              <a:buNone/>
            </a:pPr>
            <a:r>
              <a:rPr lang="zh-CN" alt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       将低维到高维的映射代入决策函数</a:t>
            </a:r>
            <a:endPar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marL="0" indent="0">
              <a:lnSpc>
                <a:spcPct val="170000"/>
              </a:lnSpc>
              <a:buNone/>
            </a:pPr>
            <a:endPar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marL="0" indent="0">
              <a:lnSpc>
                <a:spcPct val="170000"/>
              </a:lnSpc>
              <a:buNone/>
            </a:pPr>
            <a:r>
              <a:rPr lang="zh-CN" alt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后得：</a:t>
            </a:r>
            <a:endPar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p:txBody>
      </p:sp>
      <p:sp>
        <p:nvSpPr>
          <p:cNvPr id="2" name="标题 1"/>
          <p:cNvSpPr>
            <a:spLocks noGrp="1"/>
          </p:cNvSpPr>
          <p:nvPr>
            <p:ph type="title"/>
          </p:nvPr>
        </p:nvSpPr>
        <p:spPr/>
        <p:txBody>
          <a:bodyPr>
            <a:noAutofit/>
          </a:bodyPr>
          <a:lstStyle/>
          <a:p>
            <a:pPr lvl="1" algn="ctr" rtl="0">
              <a:spcBef>
                <a:spcPct val="0"/>
              </a:spcBef>
            </a:pPr>
            <a:r>
              <a:rPr lang="zh-CN" altLang="en-US"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支持</a:t>
            </a:r>
            <a:r>
              <a:rPr lang="zh-CN" altLang="en-US" sz="3600" b="1" kern="1200"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向量</a:t>
            </a:r>
            <a:r>
              <a:rPr lang="zh-CN" altLang="en-US"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机的模型</a:t>
            </a:r>
            <a:r>
              <a:rPr lang="en-US" altLang="zh-CN"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a:t>
            </a:r>
            <a:r>
              <a:rPr lang="zh-CN" altLang="en-US"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非线性可分</a:t>
            </a:r>
            <a:endParaRPr lang="zh-CN" altLang="en-US" sz="4000" dirty="0">
              <a:solidFill>
                <a:schemeClr val="bg1"/>
              </a:solidFill>
            </a:endParaRPr>
          </a:p>
        </p:txBody>
      </p:sp>
      <p:graphicFrame>
        <p:nvGraphicFramePr>
          <p:cNvPr id="27" name="Object 5"/>
          <p:cNvGraphicFramePr>
            <a:graphicFrameLocks noChangeAspect="1"/>
          </p:cNvGraphicFramePr>
          <p:nvPr/>
        </p:nvGraphicFramePr>
        <p:xfrm>
          <a:off x="1357290" y="1928802"/>
          <a:ext cx="2997200" cy="534988"/>
        </p:xfrm>
        <a:graphic>
          <a:graphicData uri="http://schemas.openxmlformats.org/presentationml/2006/ole">
            <p:oleObj spid="_x0000_s204803" name="Equation" r:id="rId3" imgW="1422360" imgH="253800" progId="Equation.DSMT4">
              <p:embed/>
            </p:oleObj>
          </a:graphicData>
        </a:graphic>
      </p:graphicFrame>
      <p:grpSp>
        <p:nvGrpSpPr>
          <p:cNvPr id="29" name="组合 28"/>
          <p:cNvGrpSpPr/>
          <p:nvPr/>
        </p:nvGrpSpPr>
        <p:grpSpPr>
          <a:xfrm>
            <a:off x="5570337" y="2500306"/>
            <a:ext cx="3246693" cy="3254083"/>
            <a:chOff x="5182959" y="3071811"/>
            <a:chExt cx="3246693" cy="3254083"/>
          </a:xfrm>
        </p:grpSpPr>
        <p:cxnSp>
          <p:nvCxnSpPr>
            <p:cNvPr id="30" name="直接箭头连接符 29"/>
            <p:cNvCxnSpPr/>
            <p:nvPr/>
          </p:nvCxnSpPr>
          <p:spPr>
            <a:xfrm rot="16200000" flipH="1">
              <a:off x="3562959" y="4691811"/>
              <a:ext cx="3240000" cy="0"/>
            </a:xfrm>
            <a:prstGeom prst="straightConnector1">
              <a:avLst/>
            </a:prstGeom>
            <a:ln>
              <a:headEnd type="arrow"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1" name="直接箭头连接符 30"/>
            <p:cNvCxnSpPr/>
            <p:nvPr/>
          </p:nvCxnSpPr>
          <p:spPr>
            <a:xfrm>
              <a:off x="5189652" y="6324494"/>
              <a:ext cx="3240000" cy="14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32" name="等腰三角形 31"/>
            <p:cNvSpPr/>
            <p:nvPr/>
          </p:nvSpPr>
          <p:spPr>
            <a:xfrm>
              <a:off x="5450021" y="4169811"/>
              <a:ext cx="267063" cy="252000"/>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33" name="等腰三角形 32"/>
            <p:cNvSpPr/>
            <p:nvPr/>
          </p:nvSpPr>
          <p:spPr>
            <a:xfrm>
              <a:off x="6184444" y="5681811"/>
              <a:ext cx="267063" cy="252000"/>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34" name="椭圆 33"/>
            <p:cNvSpPr/>
            <p:nvPr/>
          </p:nvSpPr>
          <p:spPr>
            <a:xfrm>
              <a:off x="5937235" y="4968572"/>
              <a:ext cx="267063" cy="252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35" name="椭圆 34"/>
            <p:cNvSpPr/>
            <p:nvPr/>
          </p:nvSpPr>
          <p:spPr>
            <a:xfrm>
              <a:off x="6775802" y="4359382"/>
              <a:ext cx="267063" cy="252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36" name="等腰三角形 35"/>
            <p:cNvSpPr/>
            <p:nvPr/>
          </p:nvSpPr>
          <p:spPr>
            <a:xfrm>
              <a:off x="7319461" y="5114811"/>
              <a:ext cx="267063" cy="252000"/>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37" name="等腰三角形 36"/>
            <p:cNvSpPr/>
            <p:nvPr/>
          </p:nvSpPr>
          <p:spPr>
            <a:xfrm>
              <a:off x="6061422" y="3611250"/>
              <a:ext cx="267063" cy="252000"/>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38" name="椭圆 37"/>
            <p:cNvSpPr/>
            <p:nvPr/>
          </p:nvSpPr>
          <p:spPr>
            <a:xfrm>
              <a:off x="5717084" y="3980811"/>
              <a:ext cx="1669143" cy="1638000"/>
            </a:xfrm>
            <a:prstGeom prst="ellipse">
              <a:avLst/>
            </a:prstGeom>
            <a:noFill/>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39" name="椭圆 38"/>
            <p:cNvSpPr/>
            <p:nvPr/>
          </p:nvSpPr>
          <p:spPr>
            <a:xfrm>
              <a:off x="6561488" y="4825696"/>
              <a:ext cx="267063" cy="252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40" name="椭圆 39"/>
            <p:cNvSpPr/>
            <p:nvPr/>
          </p:nvSpPr>
          <p:spPr>
            <a:xfrm>
              <a:off x="6204298" y="4468506"/>
              <a:ext cx="267063" cy="252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41" name="等腰三角形 40"/>
            <p:cNvSpPr/>
            <p:nvPr/>
          </p:nvSpPr>
          <p:spPr>
            <a:xfrm>
              <a:off x="5489918" y="5325762"/>
              <a:ext cx="267063" cy="252000"/>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42" name="等腰三角形 41"/>
            <p:cNvSpPr/>
            <p:nvPr/>
          </p:nvSpPr>
          <p:spPr>
            <a:xfrm>
              <a:off x="6847240" y="5540076"/>
              <a:ext cx="267063" cy="252000"/>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43" name="等腰三角形 42"/>
            <p:cNvSpPr/>
            <p:nvPr/>
          </p:nvSpPr>
          <p:spPr>
            <a:xfrm>
              <a:off x="7490182" y="4039878"/>
              <a:ext cx="267063" cy="252000"/>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44" name="等腰三角形 43"/>
            <p:cNvSpPr/>
            <p:nvPr/>
          </p:nvSpPr>
          <p:spPr>
            <a:xfrm>
              <a:off x="6847240" y="3682688"/>
              <a:ext cx="267063" cy="252000"/>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45" name="等腰三角形 44"/>
            <p:cNvSpPr/>
            <p:nvPr/>
          </p:nvSpPr>
          <p:spPr>
            <a:xfrm>
              <a:off x="7561620" y="4682820"/>
              <a:ext cx="267063" cy="252000"/>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grpSp>
      <p:graphicFrame>
        <p:nvGraphicFramePr>
          <p:cNvPr id="46" name="Object 8"/>
          <p:cNvGraphicFramePr>
            <a:graphicFrameLocks noChangeAspect="1"/>
          </p:cNvGraphicFramePr>
          <p:nvPr/>
        </p:nvGraphicFramePr>
        <p:xfrm>
          <a:off x="5530882" y="5840433"/>
          <a:ext cx="3613150" cy="588963"/>
        </p:xfrm>
        <a:graphic>
          <a:graphicData uri="http://schemas.openxmlformats.org/presentationml/2006/ole">
            <p:oleObj spid="_x0000_s204804" name="Equation" r:id="rId4" imgW="1714320" imgH="279360" progId="Equation.DSMT4">
              <p:embed/>
            </p:oleObj>
          </a:graphicData>
        </a:graphic>
      </p:graphicFrame>
      <p:graphicFrame>
        <p:nvGraphicFramePr>
          <p:cNvPr id="204806" name="Object 6"/>
          <p:cNvGraphicFramePr>
            <a:graphicFrameLocks noChangeAspect="1"/>
          </p:cNvGraphicFramePr>
          <p:nvPr/>
        </p:nvGraphicFramePr>
        <p:xfrm>
          <a:off x="4786314" y="1928802"/>
          <a:ext cx="2032000" cy="534987"/>
        </p:xfrm>
        <a:graphic>
          <a:graphicData uri="http://schemas.openxmlformats.org/presentationml/2006/ole">
            <p:oleObj spid="_x0000_s204806" name="Equation" r:id="rId5" imgW="965160" imgH="253800" progId="Equation.DSMT4">
              <p:embed/>
            </p:oleObj>
          </a:graphicData>
        </a:graphic>
      </p:graphicFrame>
      <p:graphicFrame>
        <p:nvGraphicFramePr>
          <p:cNvPr id="204807" name="Object 7"/>
          <p:cNvGraphicFramePr>
            <a:graphicFrameLocks noChangeAspect="1"/>
          </p:cNvGraphicFramePr>
          <p:nvPr/>
        </p:nvGraphicFramePr>
        <p:xfrm>
          <a:off x="428596" y="5136768"/>
          <a:ext cx="4775260" cy="864000"/>
        </p:xfrm>
        <a:graphic>
          <a:graphicData uri="http://schemas.openxmlformats.org/presentationml/2006/ole">
            <p:oleObj spid="_x0000_s204807" name="Equation" r:id="rId6" imgW="2374560" imgH="431640" progId="Equation.DSMT4">
              <p:embed/>
            </p:oleObj>
          </a:graphicData>
        </a:graphic>
      </p:graphicFrame>
      <p:graphicFrame>
        <p:nvGraphicFramePr>
          <p:cNvPr id="204808" name="Object 8"/>
          <p:cNvGraphicFramePr>
            <a:graphicFrameLocks noChangeAspect="1"/>
          </p:cNvGraphicFramePr>
          <p:nvPr/>
        </p:nvGraphicFramePr>
        <p:xfrm>
          <a:off x="428597" y="3779446"/>
          <a:ext cx="3854880" cy="864000"/>
        </p:xfrm>
        <a:graphic>
          <a:graphicData uri="http://schemas.openxmlformats.org/presentationml/2006/ole">
            <p:oleObj spid="_x0000_s204808" name="Equation" r:id="rId7" imgW="1917360" imgH="431640" progId="Equation.DSMT4">
              <p:embed/>
            </p:oleObj>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人脑神经网络</a:t>
            </a:r>
            <a:endParaRPr lang="zh-CN" altLang="en-US" dirty="0"/>
          </a:p>
        </p:txBody>
      </p:sp>
      <p:pic>
        <p:nvPicPr>
          <p:cNvPr id="14" name="Picture 2" descr="http://pubpages.unh.edu/~cjy67/Images/hand.png"/>
          <p:cNvPicPr>
            <a:picLocks noChangeAspect="1" noChangeArrowheads="1"/>
          </p:cNvPicPr>
          <p:nvPr/>
        </p:nvPicPr>
        <p:blipFill>
          <a:blip r:embed="rId2" cstate="print">
            <a:clrChange>
              <a:clrFrom>
                <a:srgbClr val="000000"/>
              </a:clrFrom>
              <a:clrTo>
                <a:srgbClr val="000000">
                  <a:alpha val="0"/>
                </a:srgbClr>
              </a:clrTo>
            </a:clrChange>
            <a:extLst>
              <a:ext uri="{BEBA8EAE-BF5A-486C-A8C5-ECC9F3942E4B}">
                <a14:imgProps xmlns:a14="http://schemas.microsoft.com/office/drawing/2010/main" xmlns="">
                  <a14:imgLayer r:embed="rId3">
                    <a14:imgEffect>
                      <a14:artisticGlowEdges trans="100000" smoothness="10"/>
                    </a14:imgEffect>
                    <a14:imgEffect>
                      <a14:sharpenSoften amount="50000"/>
                    </a14:imgEffect>
                  </a14:imgLayer>
                </a14:imgProps>
              </a:ext>
            </a:extLst>
          </a:blip>
          <a:stretch>
            <a:fillRect/>
          </a:stretch>
        </p:blipFill>
        <p:spPr bwMode="auto">
          <a:xfrm>
            <a:off x="1899153" y="3607540"/>
            <a:ext cx="1424763" cy="1457688"/>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4" descr="http://upload.wikimedia.org/wikipedia/commons/6/66/Postcentral_gyrus.png"/>
          <p:cNvPicPr>
            <a:picLocks noChangeAspect="1" noChangeArrowheads="1"/>
          </p:cNvPicPr>
          <p:nvPr/>
        </p:nvPicPr>
        <p:blipFill>
          <a:blip r:embed="rId4" cstate="print">
            <a:extLst>
              <a:ext uri="{BEBA8EAE-BF5A-486C-A8C5-ECC9F3942E4B}">
                <a14:imgProps xmlns:a14="http://schemas.microsoft.com/office/drawing/2010/main" xmlns="">
                  <a14:imgLayer r:embed="rId5">
                    <a14:imgEffect>
                      <a14:backgroundRemoval t="4211" b="93158" l="2000" r="97667">
                        <a14:foregroundMark x1="7000" y1="33684" x2="39333" y2="7368"/>
                        <a14:foregroundMark x1="44667" y1="4211" x2="54667" y2="6316"/>
                        <a14:foregroundMark x1="86667" y1="39474" x2="95000" y2="57895"/>
                        <a14:foregroundMark x1="93667" y1="55789" x2="97667" y2="66316"/>
                        <a14:foregroundMark x1="57000" y1="84737" x2="34667" y2="88421"/>
                        <a14:foregroundMark x1="43000" y1="93684" x2="32333" y2="81579"/>
                        <a14:foregroundMark x1="8000" y1="67895" x2="2000" y2="43158"/>
                        <a14:backgroundMark x1="7000" y1="15789" x2="16000" y2="11053"/>
                        <a14:backgroundMark x1="82667" y1="7368" x2="89667" y2="14737"/>
                      </a14:backgroundRemoval>
                    </a14:imgEffect>
                    <a14:imgEffect>
                      <a14:sharpenSoften amount="50000"/>
                    </a14:imgEffect>
                    <a14:imgEffect>
                      <a14:colorTemperature colorTemp="11200"/>
                    </a14:imgEffect>
                  </a14:imgLayer>
                </a14:imgProps>
              </a:ext>
              <a:ext uri="{28A0092B-C50C-407E-A947-70E740481C1C}">
                <a14:useLocalDpi xmlns:a14="http://schemas.microsoft.com/office/drawing/2010/main" xmlns="" val="0"/>
              </a:ext>
            </a:extLst>
          </a:blip>
          <a:srcRect/>
          <a:stretch>
            <a:fillRect/>
          </a:stretch>
        </p:blipFill>
        <p:spPr bwMode="auto">
          <a:xfrm>
            <a:off x="4002364" y="2214554"/>
            <a:ext cx="3340660" cy="2294387"/>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6" name="Straight Arrow Connector 14"/>
          <p:cNvCxnSpPr/>
          <p:nvPr/>
        </p:nvCxnSpPr>
        <p:spPr bwMode="auto">
          <a:xfrm flipV="1">
            <a:off x="3175060" y="3055933"/>
            <a:ext cx="2497634" cy="998056"/>
          </a:xfrm>
          <a:prstGeom prst="straightConnector1">
            <a:avLst/>
          </a:prstGeom>
          <a:noFill/>
          <a:ln w="57150" cap="flat" cmpd="sng" algn="ctr">
            <a:solidFill>
              <a:srgbClr val="53D8FF"/>
            </a:solidFill>
            <a:prstDash val="solid"/>
            <a:round/>
            <a:headEnd type="none" w="med" len="med"/>
            <a:tailEnd type="arrow"/>
          </a:ln>
          <a:effectLst/>
        </p:spPr>
      </p:cxnSp>
      <p:grpSp>
        <p:nvGrpSpPr>
          <p:cNvPr id="17" name="Group 46"/>
          <p:cNvGrpSpPr>
            <a:grpSpLocks/>
          </p:cNvGrpSpPr>
          <p:nvPr/>
        </p:nvGrpSpPr>
        <p:grpSpPr bwMode="auto">
          <a:xfrm>
            <a:off x="4278527" y="3416850"/>
            <a:ext cx="276222" cy="276222"/>
            <a:chOff x="0" y="2153"/>
            <a:chExt cx="571" cy="574"/>
          </a:xfrm>
        </p:grpSpPr>
        <p:sp>
          <p:nvSpPr>
            <p:cNvPr id="18" name="Line 47"/>
            <p:cNvSpPr>
              <a:spLocks noChangeShapeType="1"/>
            </p:cNvSpPr>
            <p:nvPr/>
          </p:nvSpPr>
          <p:spPr bwMode="auto">
            <a:xfrm>
              <a:off x="0" y="2153"/>
              <a:ext cx="571" cy="574"/>
            </a:xfrm>
            <a:prstGeom prst="line">
              <a:avLst/>
            </a:prstGeom>
            <a:noFill/>
            <a:ln w="76200">
              <a:solidFill>
                <a:srgbClr val="FF0000"/>
              </a:solidFill>
              <a:round/>
              <a:headEnd/>
              <a:tailEnd/>
            </a:ln>
            <a:effectLst/>
          </p:spPr>
          <p:txBody>
            <a:bodyPr/>
            <a:lstStyle/>
            <a:p>
              <a:pPr algn="l">
                <a:spcBef>
                  <a:spcPct val="0"/>
                </a:spcBef>
              </a:pPr>
              <a:endParaRPr lang="en-US" sz="2400">
                <a:solidFill>
                  <a:srgbClr val="FFFFFF"/>
                </a:solidFill>
                <a:latin typeface="+mj-lt"/>
              </a:endParaRPr>
            </a:p>
          </p:txBody>
        </p:sp>
        <p:sp>
          <p:nvSpPr>
            <p:cNvPr id="19" name="Line 48"/>
            <p:cNvSpPr>
              <a:spLocks noChangeShapeType="1"/>
            </p:cNvSpPr>
            <p:nvPr/>
          </p:nvSpPr>
          <p:spPr bwMode="auto">
            <a:xfrm flipV="1">
              <a:off x="0" y="2153"/>
              <a:ext cx="571" cy="574"/>
            </a:xfrm>
            <a:prstGeom prst="line">
              <a:avLst/>
            </a:prstGeom>
            <a:noFill/>
            <a:ln w="76200">
              <a:solidFill>
                <a:srgbClr val="FF0000"/>
              </a:solidFill>
              <a:round/>
              <a:headEnd/>
              <a:tailEnd/>
            </a:ln>
            <a:effectLst/>
          </p:spPr>
          <p:txBody>
            <a:bodyPr/>
            <a:lstStyle/>
            <a:p>
              <a:pPr algn="l">
                <a:spcBef>
                  <a:spcPct val="0"/>
                </a:spcBef>
              </a:pPr>
              <a:endParaRPr lang="en-US" sz="2400">
                <a:solidFill>
                  <a:srgbClr val="FFFFFF"/>
                </a:solidFill>
                <a:latin typeface="+mj-lt"/>
              </a:endParaRPr>
            </a:p>
          </p:txBody>
        </p:sp>
      </p:grpSp>
      <p:sp>
        <p:nvSpPr>
          <p:cNvPr id="20" name="TextBox 19"/>
          <p:cNvSpPr txBox="1"/>
          <p:nvPr/>
        </p:nvSpPr>
        <p:spPr>
          <a:xfrm>
            <a:off x="5085008" y="3662354"/>
            <a:ext cx="2844578" cy="513933"/>
          </a:xfrm>
          <a:prstGeom prst="rect">
            <a:avLst/>
          </a:prstGeom>
          <a:solidFill>
            <a:schemeClr val="accent5">
              <a:lumMod val="20000"/>
              <a:lumOff val="80000"/>
            </a:schemeClr>
          </a:solidFill>
          <a:ln w="38100" cap="flat" cmpd="sng" algn="ctr">
            <a:noFill/>
            <a:prstDash val="solid"/>
          </a:ln>
          <a:effectLst>
            <a:outerShdw blurRad="63500" sx="102000" sy="102000" algn="ctr" rotWithShape="0">
              <a:prstClr val="black">
                <a:alpha val="40000"/>
              </a:prstClr>
            </a:outerShdw>
          </a:effectLst>
        </p:spPr>
        <p:txBody>
          <a:bodyPr rtlCol="0" anchor="ctr" anchorCtr="1"/>
          <a:lstStyle/>
          <a:p>
            <a:pPr marL="0" marR="0" lvl="0" indent="0" algn="ctr" defTabSz="91440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rgbClr val="000000"/>
                </a:solidFill>
                <a:effectLst/>
                <a:uLnTx/>
                <a:uFillTx/>
                <a:latin typeface="+mj-lt"/>
                <a:ea typeface="+mn-ea"/>
                <a:cs typeface="Arial"/>
              </a:rPr>
              <a:t>Somatosensory Cortex</a:t>
            </a:r>
          </a:p>
        </p:txBody>
      </p:sp>
      <p:cxnSp>
        <p:nvCxnSpPr>
          <p:cNvPr id="21" name="Straight Arrow Connector 23"/>
          <p:cNvCxnSpPr/>
          <p:nvPr/>
        </p:nvCxnSpPr>
        <p:spPr bwMode="auto">
          <a:xfrm>
            <a:off x="3505224" y="2964589"/>
            <a:ext cx="2167470" cy="91344"/>
          </a:xfrm>
          <a:prstGeom prst="straightConnector1">
            <a:avLst/>
          </a:prstGeom>
          <a:noFill/>
          <a:ln w="57150" cap="flat" cmpd="sng" algn="ctr">
            <a:solidFill>
              <a:srgbClr val="C52B87"/>
            </a:solidFill>
            <a:prstDash val="solid"/>
            <a:round/>
            <a:headEnd type="none" w="med" len="med"/>
            <a:tailEnd type="arrow"/>
          </a:ln>
          <a:effectLst/>
        </p:spPr>
      </p:cxnSp>
      <p:pic>
        <p:nvPicPr>
          <p:cNvPr id="22" name="Picture 24" descr="Eye.png"/>
          <p:cNvPicPr>
            <a:picLocks noChangeAspect="1"/>
          </p:cNvPicPr>
          <p:nvPr/>
        </p:nvPicPr>
        <p:blipFill>
          <a:blip r:embed="rId6" cstate="print">
            <a:clrChange>
              <a:clrFrom>
                <a:srgbClr val="000000"/>
              </a:clrFrom>
              <a:clrTo>
                <a:srgbClr val="000000">
                  <a:alpha val="0"/>
                </a:srgbClr>
              </a:clrTo>
            </a:clrChange>
            <a:extLst>
              <a:ext uri="{BEBA8EAE-BF5A-486C-A8C5-ECC9F3942E4B}">
                <a14:imgProps xmlns:a14="http://schemas.microsoft.com/office/drawing/2010/main" xmlns="">
                  <a14:imgLayer r:embed="rId7">
                    <a14:imgEffect>
                      <a14:backgroundRemoval t="10000" b="90000" l="10000" r="90000"/>
                    </a14:imgEffect>
                    <a14:imgEffect>
                      <a14:artisticGlowEdges trans="100000" smoothness="2"/>
                    </a14:imgEffect>
                  </a14:imgLayer>
                </a14:imgProps>
              </a:ext>
            </a:extLst>
          </a:blip>
          <a:stretch>
            <a:fillRect/>
          </a:stretch>
        </p:blipFill>
        <p:spPr>
          <a:xfrm>
            <a:off x="1516381" y="2298199"/>
            <a:ext cx="1980812" cy="9857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内容占位符 2"/>
          <p:cNvSpPr>
            <a:spLocks noGrp="1"/>
          </p:cNvSpPr>
          <p:nvPr>
            <p:ph idx="1"/>
          </p:nvPr>
        </p:nvSpPr>
        <p:spPr>
          <a:xfrm>
            <a:off x="571472" y="1142984"/>
            <a:ext cx="4929222" cy="5214974"/>
          </a:xfrm>
        </p:spPr>
        <p:txBody>
          <a:bodyPr>
            <a:normAutofit/>
          </a:bodyPr>
          <a:lstStyle/>
          <a:p>
            <a:pPr marL="0" indent="0">
              <a:lnSpc>
                <a:spcPct val="170000"/>
              </a:lnSpc>
              <a:buNone/>
            </a:pPr>
            <a:r>
              <a:rPr lang="zh-CN" alt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考虑前面讲到的“维数灾难”问题</a:t>
            </a:r>
            <a:endPar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marL="0" indent="0">
              <a:lnSpc>
                <a:spcPct val="170000"/>
              </a:lnSpc>
              <a:buNone/>
            </a:pPr>
            <a:endPar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marL="0" indent="0">
              <a:lnSpc>
                <a:spcPct val="170000"/>
              </a:lnSpc>
              <a:buNone/>
            </a:pPr>
            <a:r>
              <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2</a:t>
            </a:r>
            <a:r>
              <a:rPr lang="zh-CN" alt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维</a:t>
            </a:r>
            <a:r>
              <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-&gt;5</a:t>
            </a:r>
            <a:r>
              <a:rPr lang="zh-CN" alt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维</a:t>
            </a:r>
            <a:endPar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marL="0" indent="0">
              <a:lnSpc>
                <a:spcPct val="170000"/>
              </a:lnSpc>
              <a:buNone/>
            </a:pPr>
            <a:r>
              <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50×50=2500</a:t>
            </a:r>
            <a:r>
              <a:rPr lang="zh-CN" alt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的图像，变为二次项后，维度变成</a:t>
            </a:r>
            <a:r>
              <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2500×2500/2</a:t>
            </a:r>
            <a:r>
              <a:rPr lang="zh-CN" alt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。无法计算，神经网络通过深度解决该问题，</a:t>
            </a:r>
            <a:r>
              <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SVM</a:t>
            </a:r>
            <a:r>
              <a:rPr lang="zh-CN" alt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如何解决？</a:t>
            </a:r>
            <a:endPar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marL="0" indent="0">
              <a:lnSpc>
                <a:spcPct val="170000"/>
              </a:lnSpc>
              <a:buNone/>
            </a:pPr>
            <a:endPar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marL="0" indent="0">
              <a:lnSpc>
                <a:spcPct val="170000"/>
              </a:lnSpc>
              <a:buNone/>
            </a:pPr>
            <a:endPar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p:txBody>
      </p:sp>
      <p:sp>
        <p:nvSpPr>
          <p:cNvPr id="2" name="标题 1"/>
          <p:cNvSpPr>
            <a:spLocks noGrp="1"/>
          </p:cNvSpPr>
          <p:nvPr>
            <p:ph type="title"/>
          </p:nvPr>
        </p:nvSpPr>
        <p:spPr/>
        <p:txBody>
          <a:bodyPr>
            <a:noAutofit/>
          </a:bodyPr>
          <a:lstStyle/>
          <a:p>
            <a:pPr lvl="1" algn="ctr" rtl="0">
              <a:spcBef>
                <a:spcPct val="0"/>
              </a:spcBef>
            </a:pPr>
            <a:r>
              <a:rPr lang="zh-CN" altLang="en-US"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支持</a:t>
            </a:r>
            <a:r>
              <a:rPr lang="zh-CN" altLang="en-US" sz="3600" b="1" kern="1200"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向量</a:t>
            </a:r>
            <a:r>
              <a:rPr lang="zh-CN" altLang="en-US"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机的模型</a:t>
            </a:r>
            <a:r>
              <a:rPr lang="en-US" altLang="zh-CN"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a:t>
            </a:r>
            <a:r>
              <a:rPr lang="zh-CN" altLang="en-US"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维数灾难</a:t>
            </a:r>
            <a:endParaRPr lang="zh-CN" altLang="en-US" sz="4000" dirty="0">
              <a:solidFill>
                <a:schemeClr val="bg1"/>
              </a:solidFill>
            </a:endParaRPr>
          </a:p>
        </p:txBody>
      </p:sp>
      <p:grpSp>
        <p:nvGrpSpPr>
          <p:cNvPr id="3" name="组合 28"/>
          <p:cNvGrpSpPr/>
          <p:nvPr/>
        </p:nvGrpSpPr>
        <p:grpSpPr>
          <a:xfrm>
            <a:off x="5570337" y="2500306"/>
            <a:ext cx="3246693" cy="3254083"/>
            <a:chOff x="5182959" y="3071811"/>
            <a:chExt cx="3246693" cy="3254083"/>
          </a:xfrm>
        </p:grpSpPr>
        <p:cxnSp>
          <p:nvCxnSpPr>
            <p:cNvPr id="30" name="直接箭头连接符 29"/>
            <p:cNvCxnSpPr/>
            <p:nvPr/>
          </p:nvCxnSpPr>
          <p:spPr>
            <a:xfrm rot="16200000" flipH="1">
              <a:off x="3562959" y="4691811"/>
              <a:ext cx="3240000" cy="0"/>
            </a:xfrm>
            <a:prstGeom prst="straightConnector1">
              <a:avLst/>
            </a:prstGeom>
            <a:ln>
              <a:headEnd type="arrow"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1" name="直接箭头连接符 30"/>
            <p:cNvCxnSpPr/>
            <p:nvPr/>
          </p:nvCxnSpPr>
          <p:spPr>
            <a:xfrm>
              <a:off x="5189652" y="6324494"/>
              <a:ext cx="3240000" cy="14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32" name="等腰三角形 31"/>
            <p:cNvSpPr/>
            <p:nvPr/>
          </p:nvSpPr>
          <p:spPr>
            <a:xfrm>
              <a:off x="5450021" y="4169811"/>
              <a:ext cx="267063" cy="252000"/>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33" name="等腰三角形 32"/>
            <p:cNvSpPr/>
            <p:nvPr/>
          </p:nvSpPr>
          <p:spPr>
            <a:xfrm>
              <a:off x="6184444" y="5681811"/>
              <a:ext cx="267063" cy="252000"/>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34" name="椭圆 33"/>
            <p:cNvSpPr/>
            <p:nvPr/>
          </p:nvSpPr>
          <p:spPr>
            <a:xfrm>
              <a:off x="5937235" y="4968572"/>
              <a:ext cx="267063" cy="252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35" name="椭圆 34"/>
            <p:cNvSpPr/>
            <p:nvPr/>
          </p:nvSpPr>
          <p:spPr>
            <a:xfrm>
              <a:off x="6775802" y="4359382"/>
              <a:ext cx="267063" cy="252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36" name="等腰三角形 35"/>
            <p:cNvSpPr/>
            <p:nvPr/>
          </p:nvSpPr>
          <p:spPr>
            <a:xfrm>
              <a:off x="7319461" y="5114811"/>
              <a:ext cx="267063" cy="252000"/>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37" name="等腰三角形 36"/>
            <p:cNvSpPr/>
            <p:nvPr/>
          </p:nvSpPr>
          <p:spPr>
            <a:xfrm>
              <a:off x="6061422" y="3611250"/>
              <a:ext cx="267063" cy="252000"/>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38" name="椭圆 37"/>
            <p:cNvSpPr/>
            <p:nvPr/>
          </p:nvSpPr>
          <p:spPr>
            <a:xfrm>
              <a:off x="5717084" y="3980811"/>
              <a:ext cx="1669143" cy="1638000"/>
            </a:xfrm>
            <a:prstGeom prst="ellipse">
              <a:avLst/>
            </a:prstGeom>
            <a:noFill/>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39" name="椭圆 38"/>
            <p:cNvSpPr/>
            <p:nvPr/>
          </p:nvSpPr>
          <p:spPr>
            <a:xfrm>
              <a:off x="6561488" y="4825696"/>
              <a:ext cx="267063" cy="252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40" name="椭圆 39"/>
            <p:cNvSpPr/>
            <p:nvPr/>
          </p:nvSpPr>
          <p:spPr>
            <a:xfrm>
              <a:off x="6204298" y="4468506"/>
              <a:ext cx="267063" cy="252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41" name="等腰三角形 40"/>
            <p:cNvSpPr/>
            <p:nvPr/>
          </p:nvSpPr>
          <p:spPr>
            <a:xfrm>
              <a:off x="5489918" y="5325762"/>
              <a:ext cx="267063" cy="252000"/>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42" name="等腰三角形 41"/>
            <p:cNvSpPr/>
            <p:nvPr/>
          </p:nvSpPr>
          <p:spPr>
            <a:xfrm>
              <a:off x="6847240" y="5540076"/>
              <a:ext cx="267063" cy="252000"/>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43" name="等腰三角形 42"/>
            <p:cNvSpPr/>
            <p:nvPr/>
          </p:nvSpPr>
          <p:spPr>
            <a:xfrm>
              <a:off x="7490182" y="4039878"/>
              <a:ext cx="267063" cy="252000"/>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44" name="等腰三角形 43"/>
            <p:cNvSpPr/>
            <p:nvPr/>
          </p:nvSpPr>
          <p:spPr>
            <a:xfrm>
              <a:off x="6847240" y="3682688"/>
              <a:ext cx="267063" cy="252000"/>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45" name="等腰三角形 44"/>
            <p:cNvSpPr/>
            <p:nvPr/>
          </p:nvSpPr>
          <p:spPr>
            <a:xfrm>
              <a:off x="7561620" y="4682820"/>
              <a:ext cx="267063" cy="252000"/>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grpSp>
      <p:graphicFrame>
        <p:nvGraphicFramePr>
          <p:cNvPr id="46" name="Object 8"/>
          <p:cNvGraphicFramePr>
            <a:graphicFrameLocks noChangeAspect="1"/>
          </p:cNvGraphicFramePr>
          <p:nvPr/>
        </p:nvGraphicFramePr>
        <p:xfrm>
          <a:off x="5530882" y="5840433"/>
          <a:ext cx="3613150" cy="588963"/>
        </p:xfrm>
        <a:graphic>
          <a:graphicData uri="http://schemas.openxmlformats.org/presentationml/2006/ole">
            <p:oleObj spid="_x0000_s205827" name="Equation" r:id="rId3" imgW="1714320" imgH="279360" progId="Equation.DSMT4">
              <p:embed/>
            </p:oleObj>
          </a:graphicData>
        </a:graphic>
      </p:graphicFrame>
      <p:graphicFrame>
        <p:nvGraphicFramePr>
          <p:cNvPr id="204806" name="Object 6"/>
          <p:cNvGraphicFramePr>
            <a:graphicFrameLocks noChangeAspect="1"/>
          </p:cNvGraphicFramePr>
          <p:nvPr/>
        </p:nvGraphicFramePr>
        <p:xfrm>
          <a:off x="1500166" y="2000240"/>
          <a:ext cx="2032000" cy="534987"/>
        </p:xfrm>
        <a:graphic>
          <a:graphicData uri="http://schemas.openxmlformats.org/presentationml/2006/ole">
            <p:oleObj spid="_x0000_s205828" name="Equation" r:id="rId4" imgW="965160" imgH="253800" progId="Equation.DSMT4">
              <p:embed/>
            </p:oleObj>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内容占位符 2"/>
          <p:cNvSpPr>
            <a:spLocks noGrp="1"/>
          </p:cNvSpPr>
          <p:nvPr>
            <p:ph idx="1"/>
          </p:nvPr>
        </p:nvSpPr>
        <p:spPr>
          <a:xfrm>
            <a:off x="571472" y="1500174"/>
            <a:ext cx="8072494" cy="4857784"/>
          </a:xfrm>
        </p:spPr>
        <p:txBody>
          <a:bodyPr>
            <a:normAutofit/>
          </a:bodyPr>
          <a:lstStyle/>
          <a:p>
            <a:pPr marL="0" indent="0">
              <a:lnSpc>
                <a:spcPct val="170000"/>
              </a:lnSpc>
              <a:buNone/>
            </a:pPr>
            <a:r>
              <a:rPr lang="zh-CN" alt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       与</a:t>
            </a:r>
            <a:r>
              <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RBF</a:t>
            </a:r>
            <a:r>
              <a:rPr lang="zh-CN" alt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网络类似，</a:t>
            </a:r>
            <a:r>
              <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SVM</a:t>
            </a:r>
            <a:r>
              <a:rPr lang="zh-CN" alt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通过核函数（基函数）的引入，隐式计算高维空间内积，不增加深度达到升维。</a:t>
            </a:r>
            <a:endPar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marL="0" indent="0">
              <a:lnSpc>
                <a:spcPct val="170000"/>
              </a:lnSpc>
              <a:buNone/>
            </a:pPr>
            <a:endPar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marL="0" indent="0">
              <a:lnSpc>
                <a:spcPct val="170000"/>
              </a:lnSpc>
              <a:buNone/>
            </a:pPr>
            <a:r>
              <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       RBF</a:t>
            </a:r>
            <a:r>
              <a:rPr lang="zh-CN" alt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是计算</a:t>
            </a:r>
            <a:r>
              <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x</a:t>
            </a:r>
            <a:r>
              <a:rPr lang="zh-CN" alt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与类心</a:t>
            </a:r>
            <a:r>
              <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c</a:t>
            </a:r>
            <a:r>
              <a:rPr lang="zh-CN" alt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的高维空间内积，而</a:t>
            </a:r>
            <a:r>
              <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SVM</a:t>
            </a:r>
            <a:r>
              <a:rPr lang="zh-CN" alt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是计算样本间的内积。</a:t>
            </a:r>
            <a:endPar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marL="0" indent="0">
              <a:lnSpc>
                <a:spcPct val="170000"/>
              </a:lnSpc>
              <a:buNone/>
            </a:pPr>
            <a:r>
              <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        </a:t>
            </a:r>
            <a:r>
              <a:rPr lang="zh-CN" alt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利用核函数我们可以不必知道        的具体形式，也不必知道他将输入空间映射到多少维。</a:t>
            </a:r>
            <a:endPar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p:txBody>
      </p:sp>
      <p:sp>
        <p:nvSpPr>
          <p:cNvPr id="2" name="标题 1"/>
          <p:cNvSpPr>
            <a:spLocks noGrp="1"/>
          </p:cNvSpPr>
          <p:nvPr>
            <p:ph type="title"/>
          </p:nvPr>
        </p:nvSpPr>
        <p:spPr/>
        <p:txBody>
          <a:bodyPr>
            <a:noAutofit/>
          </a:bodyPr>
          <a:lstStyle/>
          <a:p>
            <a:pPr lvl="1" algn="ctr" rtl="0">
              <a:spcBef>
                <a:spcPct val="0"/>
              </a:spcBef>
            </a:pPr>
            <a:r>
              <a:rPr lang="zh-CN" altLang="en-US"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支持</a:t>
            </a:r>
            <a:r>
              <a:rPr lang="zh-CN" altLang="en-US" sz="3600" b="1" kern="1200"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向量</a:t>
            </a:r>
            <a:r>
              <a:rPr lang="zh-CN" altLang="en-US"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机的模型</a:t>
            </a:r>
            <a:r>
              <a:rPr lang="en-US" altLang="zh-CN"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a:t>
            </a:r>
            <a:r>
              <a:rPr lang="zh-CN" altLang="en-US"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核函数的引入</a:t>
            </a:r>
            <a:endParaRPr lang="zh-CN" altLang="en-US" sz="4000" dirty="0">
              <a:solidFill>
                <a:schemeClr val="bg1"/>
              </a:solidFill>
            </a:endParaRPr>
          </a:p>
        </p:txBody>
      </p:sp>
      <p:graphicFrame>
        <p:nvGraphicFramePr>
          <p:cNvPr id="206852" name="Object 4"/>
          <p:cNvGraphicFramePr>
            <a:graphicFrameLocks noChangeAspect="1"/>
          </p:cNvGraphicFramePr>
          <p:nvPr/>
        </p:nvGraphicFramePr>
        <p:xfrm>
          <a:off x="2428860" y="2857496"/>
          <a:ext cx="3371850" cy="609600"/>
        </p:xfrm>
        <a:graphic>
          <a:graphicData uri="http://schemas.openxmlformats.org/presentationml/2006/ole">
            <p:oleObj spid="_x0000_s206852" name="Equation" r:id="rId3" imgW="1676160" imgH="304560" progId="Equation.DSMT4">
              <p:embed/>
            </p:oleObj>
          </a:graphicData>
        </a:graphic>
      </p:graphicFrame>
      <p:graphicFrame>
        <p:nvGraphicFramePr>
          <p:cNvPr id="206853" name="Object 5"/>
          <p:cNvGraphicFramePr>
            <a:graphicFrameLocks noChangeAspect="1"/>
          </p:cNvGraphicFramePr>
          <p:nvPr/>
        </p:nvGraphicFramePr>
        <p:xfrm>
          <a:off x="5429256" y="4929198"/>
          <a:ext cx="720725" cy="534988"/>
        </p:xfrm>
        <a:graphic>
          <a:graphicData uri="http://schemas.openxmlformats.org/presentationml/2006/ole">
            <p:oleObj spid="_x0000_s206853" name="Equation" r:id="rId4" imgW="342720" imgH="253800" progId="Equation.DSMT4">
              <p:embed/>
            </p:oleObj>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内容占位符 2"/>
          <p:cNvSpPr>
            <a:spLocks noGrp="1"/>
          </p:cNvSpPr>
          <p:nvPr>
            <p:ph idx="1"/>
          </p:nvPr>
        </p:nvSpPr>
        <p:spPr>
          <a:xfrm>
            <a:off x="571472" y="1500174"/>
            <a:ext cx="8072494" cy="4857784"/>
          </a:xfrm>
        </p:spPr>
        <p:txBody>
          <a:bodyPr>
            <a:normAutofit/>
          </a:bodyPr>
          <a:lstStyle/>
          <a:p>
            <a:pPr marL="0" indent="0">
              <a:lnSpc>
                <a:spcPct val="170000"/>
              </a:lnSpc>
              <a:buNone/>
            </a:pPr>
            <a:r>
              <a:rPr lang="zh-CN" alt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       引入核函数后，决策函数变为：</a:t>
            </a:r>
            <a:endPar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marL="0" indent="0">
              <a:lnSpc>
                <a:spcPct val="170000"/>
              </a:lnSpc>
              <a:buNone/>
            </a:pPr>
            <a:endPar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marL="0" indent="0">
              <a:lnSpc>
                <a:spcPct val="170000"/>
              </a:lnSpc>
              <a:buNone/>
            </a:pPr>
            <a:r>
              <a:rPr lang="zh-CN" alt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       所有内积计算都是在原始输入空间中进行的。但又通过核函数隐式的计算了高维空间的内积。</a:t>
            </a:r>
            <a:endPar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marL="0" indent="0">
              <a:lnSpc>
                <a:spcPct val="170000"/>
              </a:lnSpc>
              <a:buNone/>
            </a:pPr>
            <a:endPar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p:txBody>
      </p:sp>
      <p:sp>
        <p:nvSpPr>
          <p:cNvPr id="2" name="标题 1"/>
          <p:cNvSpPr>
            <a:spLocks noGrp="1"/>
          </p:cNvSpPr>
          <p:nvPr>
            <p:ph type="title"/>
          </p:nvPr>
        </p:nvSpPr>
        <p:spPr/>
        <p:txBody>
          <a:bodyPr>
            <a:noAutofit/>
          </a:bodyPr>
          <a:lstStyle/>
          <a:p>
            <a:pPr lvl="1" algn="ctr" rtl="0">
              <a:spcBef>
                <a:spcPct val="0"/>
              </a:spcBef>
            </a:pPr>
            <a:r>
              <a:rPr lang="zh-CN" altLang="en-US"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支持</a:t>
            </a:r>
            <a:r>
              <a:rPr lang="zh-CN" altLang="en-US" sz="3600" b="1" kern="1200"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向量</a:t>
            </a:r>
            <a:r>
              <a:rPr lang="zh-CN" altLang="en-US"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机的模型</a:t>
            </a:r>
            <a:r>
              <a:rPr lang="en-US" altLang="zh-CN"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a:t>
            </a:r>
            <a:r>
              <a:rPr lang="zh-CN" altLang="en-US"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核函数的引入</a:t>
            </a:r>
            <a:endParaRPr lang="zh-CN" altLang="en-US" sz="4000" dirty="0">
              <a:solidFill>
                <a:schemeClr val="bg1"/>
              </a:solidFill>
            </a:endParaRPr>
          </a:p>
        </p:txBody>
      </p:sp>
      <p:graphicFrame>
        <p:nvGraphicFramePr>
          <p:cNvPr id="207876" name="Object 4"/>
          <p:cNvGraphicFramePr>
            <a:graphicFrameLocks noChangeAspect="1"/>
          </p:cNvGraphicFramePr>
          <p:nvPr/>
        </p:nvGraphicFramePr>
        <p:xfrm>
          <a:off x="1857356" y="2214554"/>
          <a:ext cx="4084638" cy="863600"/>
        </p:xfrm>
        <a:graphic>
          <a:graphicData uri="http://schemas.openxmlformats.org/presentationml/2006/ole">
            <p:oleObj spid="_x0000_s207876" name="Equation" r:id="rId3" imgW="2031840" imgH="431640" progId="Equation.DSMT4">
              <p:embed/>
            </p:oleObj>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lgn="ctr" rtl="0">
              <a:spcBef>
                <a:spcPct val="0"/>
              </a:spcBef>
            </a:pPr>
            <a:r>
              <a:rPr lang="zh-CN" altLang="en-US"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支持</a:t>
            </a:r>
            <a:r>
              <a:rPr lang="zh-CN" altLang="en-US" sz="3600" b="1" kern="1200" spc="50" dirty="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向量</a:t>
            </a:r>
            <a:r>
              <a:rPr lang="zh-CN" altLang="en-US"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机</a:t>
            </a:r>
            <a:r>
              <a:rPr lang="en-US" altLang="zh-CN"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a:t>
            </a:r>
            <a:r>
              <a:rPr lang="zh-CN" altLang="en-US" sz="3600" b="1" kern="1200"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总结</a:t>
            </a:r>
            <a:endParaRPr lang="zh-CN" altLang="en-US" sz="4000" dirty="0">
              <a:solidFill>
                <a:schemeClr val="bg1"/>
              </a:solidFill>
            </a:endParaRPr>
          </a:p>
        </p:txBody>
      </p:sp>
      <p:sp>
        <p:nvSpPr>
          <p:cNvPr id="3" name="内容占位符 2"/>
          <p:cNvSpPr>
            <a:spLocks noGrp="1"/>
          </p:cNvSpPr>
          <p:nvPr>
            <p:ph idx="1"/>
          </p:nvPr>
        </p:nvSpPr>
        <p:spPr/>
        <p:txBody>
          <a:bodyPr>
            <a:normAutofit/>
          </a:bodyPr>
          <a:lstStyle/>
          <a:p>
            <a:pPr>
              <a:lnSpc>
                <a:spcPct val="170000"/>
              </a:lnSpc>
              <a:buFont typeface="Wingdings" pitchFamily="2" charset="2"/>
              <a:buChar char="n"/>
            </a:pPr>
            <a:r>
              <a:rPr lang="zh-CN" alt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单层感知机</a:t>
            </a:r>
            <a:endPar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a:lnSpc>
                <a:spcPct val="170000"/>
              </a:lnSpc>
              <a:buFont typeface="Wingdings" pitchFamily="2" charset="2"/>
              <a:buChar char="n"/>
            </a:pPr>
            <a:r>
              <a:rPr lang="zh-CN" alt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最优分类面与正则化契合</a:t>
            </a:r>
            <a:endPar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a:lnSpc>
                <a:spcPct val="170000"/>
              </a:lnSpc>
              <a:buFont typeface="Wingdings" pitchFamily="2" charset="2"/>
              <a:buChar char="n"/>
            </a:pPr>
            <a:r>
              <a:rPr lang="zh-CN" alt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核函数解决线性不可分问题（变相升维）</a:t>
            </a:r>
            <a:endPar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pPr>
              <a:lnSpc>
                <a:spcPct val="170000"/>
              </a:lnSpc>
              <a:buFont typeface="Wingdings" pitchFamily="2" charset="2"/>
              <a:buChar char="n"/>
            </a:pPr>
            <a:r>
              <a:rPr lang="zh-CN" alt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最新发展：</a:t>
            </a:r>
            <a:r>
              <a:rPr lang="en-US" altLang="zh-CN" sz="2400" b="1" spc="50" dirty="0" err="1"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DPM+Latent</a:t>
            </a:r>
            <a:r>
              <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 SVM</a:t>
            </a:r>
            <a:r>
              <a:rPr lang="zh-CN" alt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a:t>
            </a:r>
            <a:r>
              <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Exemplar-SVM</a:t>
            </a:r>
            <a:r>
              <a:rPr lang="zh-CN" alt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；与</a:t>
            </a:r>
            <a:r>
              <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Adaboost</a:t>
            </a:r>
            <a:r>
              <a:rPr lang="zh-CN" altLang="en-U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的结合；与中层特征的结合。</a:t>
            </a:r>
            <a:endParaRPr lang="en-US" altLang="zh-CN"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a:p>
            <a:endParaRPr lang="zh-CN" altLang="en-US" sz="28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1143000"/>
          </a:xfrm>
        </p:spPr>
        <p:txBody>
          <a:bodyPr>
            <a:normAutofit fontScale="90000"/>
          </a:bodyPr>
          <a:lstStyle/>
          <a:p>
            <a:r>
              <a:rPr lang="en-US" altLang="zh-CN"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Topic 5</a:t>
            </a:r>
            <a:r>
              <a:rPr lang="zh-CN" altLang="en-US"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 朴素贝叶斯方法（</a:t>
            </a:r>
            <a:r>
              <a:rPr lang="en-US" altLang="zh-CN"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Naïve </a:t>
            </a:r>
            <a:r>
              <a:rPr lang="en-US" altLang="zh-CN" sz="3600" b="1" spc="50" dirty="0" err="1"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Bayes</a:t>
            </a:r>
            <a:r>
              <a:rPr lang="zh-CN" altLang="en-US"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a:t>
            </a:r>
          </a:p>
        </p:txBody>
      </p:sp>
      <p:sp>
        <p:nvSpPr>
          <p:cNvPr id="4" name="内容占位符 2"/>
          <p:cNvSpPr txBox="1">
            <a:spLocks/>
          </p:cNvSpPr>
          <p:nvPr/>
        </p:nvSpPr>
        <p:spPr>
          <a:xfrm>
            <a:off x="571472" y="1142984"/>
            <a:ext cx="8229600" cy="4929222"/>
          </a:xfrm>
          <a:prstGeom prst="rect">
            <a:avLst/>
          </a:prstGeom>
        </p:spPr>
        <p:txBody>
          <a:bodyPr vert="horz" lIns="91440" tIns="45720" rIns="91440" bIns="45720" rtlCol="0">
            <a:noAutofit/>
          </a:bodyPr>
          <a:lstStyle/>
          <a:p>
            <a:pPr lvl="1" indent="-45720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本质上相当于期望风险最小化，期望风险表达式：</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graphicFrame>
        <p:nvGraphicFramePr>
          <p:cNvPr id="26626" name="Object 2"/>
          <p:cNvGraphicFramePr>
            <a:graphicFrameLocks noChangeAspect="1"/>
          </p:cNvGraphicFramePr>
          <p:nvPr/>
        </p:nvGraphicFramePr>
        <p:xfrm>
          <a:off x="1142976" y="2000240"/>
          <a:ext cx="6456363" cy="3654425"/>
        </p:xfrm>
        <a:graphic>
          <a:graphicData uri="http://schemas.openxmlformats.org/presentationml/2006/ole">
            <p:oleObj spid="_x0000_s26626" name="Equation" r:id="rId3" imgW="3098520" imgH="1752480" progId="Equation.DSMT4">
              <p:embed/>
            </p:oleObj>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1143000"/>
          </a:xfrm>
        </p:spPr>
        <p:txBody>
          <a:bodyPr>
            <a:normAutofit/>
          </a:bodyPr>
          <a:lstStyle/>
          <a:p>
            <a:r>
              <a:rPr lang="zh-CN" altLang="en-US"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朴素贝叶斯方法（</a:t>
            </a:r>
            <a:r>
              <a:rPr lang="en-US" altLang="zh-CN"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Naïve </a:t>
            </a:r>
            <a:r>
              <a:rPr lang="en-US" altLang="zh-CN" sz="3600" b="1" spc="50" dirty="0" err="1"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Bayes</a:t>
            </a:r>
            <a:r>
              <a:rPr lang="zh-CN" altLang="en-US"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a:t>
            </a:r>
          </a:p>
        </p:txBody>
      </p:sp>
      <p:sp>
        <p:nvSpPr>
          <p:cNvPr id="4" name="内容占位符 2"/>
          <p:cNvSpPr txBox="1">
            <a:spLocks/>
          </p:cNvSpPr>
          <p:nvPr/>
        </p:nvSpPr>
        <p:spPr>
          <a:xfrm>
            <a:off x="571472" y="1142984"/>
            <a:ext cx="8229600" cy="4929222"/>
          </a:xfrm>
          <a:prstGeom prst="rect">
            <a:avLst/>
          </a:prstGeom>
        </p:spPr>
        <p:txBody>
          <a:bodyPr vert="horz" lIns="91440" tIns="45720" rIns="91440" bIns="45720" rtlCol="0">
            <a:noAutofit/>
          </a:bodyPr>
          <a:lstStyle/>
          <a:p>
            <a:pPr lvl="1" indent="-45720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本质上相当于期望风险最小化，期望风险表达式：</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只需保证对</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x</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求期望中的每个子项最小化即可完成。即：</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graphicFrame>
        <p:nvGraphicFramePr>
          <p:cNvPr id="26626" name="Object 2"/>
          <p:cNvGraphicFramePr>
            <a:graphicFrameLocks noChangeAspect="1"/>
          </p:cNvGraphicFramePr>
          <p:nvPr/>
        </p:nvGraphicFramePr>
        <p:xfrm>
          <a:off x="642910" y="1785926"/>
          <a:ext cx="5689600" cy="900113"/>
        </p:xfrm>
        <a:graphic>
          <a:graphicData uri="http://schemas.openxmlformats.org/presentationml/2006/ole">
            <p:oleObj spid="_x0000_s27650" name="Equation" r:id="rId3" imgW="2730240" imgH="431640" progId="Equation.DSMT4">
              <p:embed/>
            </p:oleObj>
          </a:graphicData>
        </a:graphic>
      </p:graphicFrame>
      <p:graphicFrame>
        <p:nvGraphicFramePr>
          <p:cNvPr id="26627" name="Object 3"/>
          <p:cNvGraphicFramePr>
            <a:graphicFrameLocks noChangeAspect="1"/>
          </p:cNvGraphicFramePr>
          <p:nvPr/>
        </p:nvGraphicFramePr>
        <p:xfrm>
          <a:off x="714348" y="3357562"/>
          <a:ext cx="4408488" cy="3038475"/>
        </p:xfrm>
        <a:graphic>
          <a:graphicData uri="http://schemas.openxmlformats.org/presentationml/2006/ole">
            <p:oleObj spid="_x0000_s27651" name="Equation" r:id="rId4" imgW="2247840" imgH="1549080" progId="Equation.DSMT4">
              <p:embed/>
            </p:oleObj>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1143000"/>
          </a:xfrm>
        </p:spPr>
        <p:txBody>
          <a:bodyPr>
            <a:normAutofit/>
          </a:bodyPr>
          <a:lstStyle/>
          <a:p>
            <a:r>
              <a:rPr lang="en-US" altLang="zh-CN" sz="28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Topic 6</a:t>
            </a:r>
            <a:r>
              <a:rPr lang="zh-CN" altLang="en-US" sz="28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 深度学习概述</a:t>
            </a:r>
          </a:p>
        </p:txBody>
      </p:sp>
      <p:sp>
        <p:nvSpPr>
          <p:cNvPr id="4" name="内容占位符 2"/>
          <p:cNvSpPr txBox="1">
            <a:spLocks/>
          </p:cNvSpPr>
          <p:nvPr/>
        </p:nvSpPr>
        <p:spPr>
          <a:xfrm>
            <a:off x="571472" y="1142984"/>
            <a:ext cx="8229600" cy="4929222"/>
          </a:xfrm>
          <a:prstGeom prst="rect">
            <a:avLst/>
          </a:prstGeom>
        </p:spPr>
        <p:txBody>
          <a:bodyPr vert="horz" lIns="91440" tIns="45720" rIns="91440" bIns="45720" rtlCol="0">
            <a:noAutofit/>
          </a:bodyPr>
          <a:lstStyle/>
          <a:p>
            <a:pPr lvl="1" indent="-45720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深达</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10</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层左右的神经网络</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深度置信网</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受限玻尔兹曼机</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需要在云计算平台支持下进行模型求解，</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CPU</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云、</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GPU</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云。</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未讲授内容</a:t>
            </a:r>
          </a:p>
        </p:txBody>
      </p:sp>
      <p:sp>
        <p:nvSpPr>
          <p:cNvPr id="3" name="内容占位符 2"/>
          <p:cNvSpPr>
            <a:spLocks noGrp="1"/>
          </p:cNvSpPr>
          <p:nvPr>
            <p:ph idx="1"/>
          </p:nvPr>
        </p:nvSpPr>
        <p:spPr/>
        <p:txBody>
          <a:bodyPr>
            <a:normAutofit/>
          </a:bodyPr>
          <a:lstStyle/>
          <a:p>
            <a:pPr>
              <a:lnSpc>
                <a:spcPct val="150000"/>
              </a:lnSpc>
              <a:buNone/>
            </a:pPr>
            <a:r>
              <a:rPr lang="zh-CN" altLang="en-US" sz="24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mj-cs"/>
              </a:rPr>
              <a:t>特征组织方法</a:t>
            </a:r>
            <a:endParaRPr lang="en-US" altLang="zh-CN" sz="24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mj-cs"/>
            </a:endParaRPr>
          </a:p>
          <a:p>
            <a:pPr lvl="1">
              <a:lnSpc>
                <a:spcPct val="150000"/>
              </a:lnSpc>
            </a:pPr>
            <a:r>
              <a:rPr lang="en-US" altLang="zh-CN" sz="24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mj-cs"/>
              </a:rPr>
              <a:t>PCA</a:t>
            </a:r>
          </a:p>
          <a:p>
            <a:pPr lvl="1">
              <a:lnSpc>
                <a:spcPct val="150000"/>
              </a:lnSpc>
            </a:pPr>
            <a:r>
              <a:rPr lang="en-US" altLang="zh-CN" sz="24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mj-cs"/>
              </a:rPr>
              <a:t>ICA</a:t>
            </a:r>
          </a:p>
          <a:p>
            <a:pPr lvl="1">
              <a:lnSpc>
                <a:spcPct val="150000"/>
              </a:lnSpc>
            </a:pPr>
            <a:r>
              <a:rPr lang="en-US" altLang="zh-CN" sz="24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mj-cs"/>
              </a:rPr>
              <a:t>LDA</a:t>
            </a:r>
          </a:p>
          <a:p>
            <a:pPr lvl="1">
              <a:lnSpc>
                <a:spcPct val="150000"/>
              </a:lnSpc>
            </a:pPr>
            <a:r>
              <a:rPr lang="zh-CN" altLang="en-US" sz="2400" b="1" spc="5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mj-cs"/>
              </a:rPr>
              <a:t>流形学习</a:t>
            </a:r>
            <a:endParaRPr lang="zh-CN" altLang="en-US" sz="24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人脑神经网络</a:t>
            </a:r>
            <a:endParaRPr lang="zh-CN" altLang="en-US" dirty="0"/>
          </a:p>
        </p:txBody>
      </p:sp>
      <p:sp>
        <p:nvSpPr>
          <p:cNvPr id="3" name="内容占位符 2"/>
          <p:cNvSpPr>
            <a:spLocks noGrp="1"/>
          </p:cNvSpPr>
          <p:nvPr>
            <p:ph idx="1"/>
          </p:nvPr>
        </p:nvSpPr>
        <p:spPr>
          <a:xfrm>
            <a:off x="642910" y="1285860"/>
            <a:ext cx="4500594" cy="400040"/>
          </a:xfrm>
        </p:spPr>
        <p:txBody>
          <a:bodyPr>
            <a:normAutofit/>
          </a:bodyPr>
          <a:lstStyle/>
          <a:p>
            <a:pPr algn="ctr">
              <a:buNone/>
            </a:pPr>
            <a:r>
              <a:rPr lang="zh-CN" altLang="en-US"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输入端，接受外界或其他神经元信号</a:t>
            </a:r>
            <a:endParaRPr lang="zh-CN" altLang="en-US" sz="20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p:txBody>
      </p:sp>
      <p:pic>
        <p:nvPicPr>
          <p:cNvPr id="4" name="Picture 2" descr="C:\Users\ang\Desktop\Neuron.jpg"/>
          <p:cNvPicPr>
            <a:picLocks noChangeAspect="1" noChangeArrowheads="1"/>
          </p:cNvPicPr>
          <p:nvPr/>
        </p:nvPicPr>
        <p:blipFill>
          <a:blip r:embed="rId3" cstate="print"/>
          <a:srcRect t="22274"/>
          <a:stretch>
            <a:fillRect/>
          </a:stretch>
        </p:blipFill>
        <p:spPr bwMode="auto">
          <a:xfrm>
            <a:off x="2695604" y="2000240"/>
            <a:ext cx="6019800" cy="3193875"/>
          </a:xfrm>
          <a:prstGeom prst="rect">
            <a:avLst/>
          </a:prstGeom>
          <a:noFill/>
        </p:spPr>
      </p:pic>
      <p:sp>
        <p:nvSpPr>
          <p:cNvPr id="5" name="椭圆 4"/>
          <p:cNvSpPr/>
          <p:nvPr/>
        </p:nvSpPr>
        <p:spPr>
          <a:xfrm>
            <a:off x="3195670" y="2143116"/>
            <a:ext cx="1428760" cy="42862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内容占位符 2"/>
          <p:cNvSpPr txBox="1">
            <a:spLocks/>
          </p:cNvSpPr>
          <p:nvPr/>
        </p:nvSpPr>
        <p:spPr>
          <a:xfrm>
            <a:off x="4572000" y="5857892"/>
            <a:ext cx="3643338" cy="40004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输出端，传递给其他神经元</a:t>
            </a:r>
            <a:endParaRPr kumimoji="0" lang="zh-CN" altLang="en-US" sz="2000" b="1" i="0" u="none" strike="noStrike" kern="1200" cap="none" spc="50" normalizeH="0" baseline="0" noProof="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uLnTx/>
              <a:uFillTx/>
              <a:latin typeface="微软雅黑" pitchFamily="34" charset="-122"/>
              <a:ea typeface="微软雅黑" pitchFamily="34" charset="-122"/>
              <a:cs typeface="+mn-cs"/>
            </a:endParaRPr>
          </a:p>
        </p:txBody>
      </p:sp>
      <p:sp>
        <p:nvSpPr>
          <p:cNvPr id="7" name="椭圆 6"/>
          <p:cNvSpPr/>
          <p:nvPr/>
        </p:nvSpPr>
        <p:spPr>
          <a:xfrm>
            <a:off x="4481554" y="4286256"/>
            <a:ext cx="1428760" cy="42862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椭圆 7"/>
          <p:cNvSpPr/>
          <p:nvPr/>
        </p:nvSpPr>
        <p:spPr>
          <a:xfrm>
            <a:off x="3832430" y="3643314"/>
            <a:ext cx="792000" cy="7920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9" name="内容占位符 2"/>
          <p:cNvSpPr txBox="1">
            <a:spLocks/>
          </p:cNvSpPr>
          <p:nvPr/>
        </p:nvSpPr>
        <p:spPr>
          <a:xfrm>
            <a:off x="285720" y="3786190"/>
            <a:ext cx="2071702" cy="500066"/>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zh-CN" altLang="en-US"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神经元主体</a:t>
            </a:r>
            <a:endParaRPr lang="en-US" altLang="zh-CN" sz="20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p:txBody>
      </p:sp>
      <p:cxnSp>
        <p:nvCxnSpPr>
          <p:cNvPr id="11" name="直接箭头连接符 10"/>
          <p:cNvCxnSpPr>
            <a:stCxn id="3" idx="2"/>
            <a:endCxn id="5" idx="0"/>
          </p:cNvCxnSpPr>
          <p:nvPr/>
        </p:nvCxnSpPr>
        <p:spPr>
          <a:xfrm rot="16200000" flipH="1">
            <a:off x="3173020" y="1406086"/>
            <a:ext cx="457216" cy="101684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直接箭头连接符 11"/>
          <p:cNvCxnSpPr>
            <a:stCxn id="6" idx="0"/>
            <a:endCxn id="7" idx="4"/>
          </p:cNvCxnSpPr>
          <p:nvPr/>
        </p:nvCxnSpPr>
        <p:spPr>
          <a:xfrm rot="16200000" flipV="1">
            <a:off x="5223298" y="4687520"/>
            <a:ext cx="1143008" cy="119773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直接箭头连接符 16"/>
          <p:cNvCxnSpPr>
            <a:stCxn id="9" idx="3"/>
            <a:endCxn id="8" idx="3"/>
          </p:cNvCxnSpPr>
          <p:nvPr/>
        </p:nvCxnSpPr>
        <p:spPr>
          <a:xfrm>
            <a:off x="2357422" y="4036223"/>
            <a:ext cx="1590994" cy="28310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aphicFrame>
        <p:nvGraphicFramePr>
          <p:cNvPr id="139265" name="Object 1"/>
          <p:cNvGraphicFramePr>
            <a:graphicFrameLocks noChangeAspect="1"/>
          </p:cNvGraphicFramePr>
          <p:nvPr/>
        </p:nvGraphicFramePr>
        <p:xfrm>
          <a:off x="2071670" y="5572140"/>
          <a:ext cx="1820863" cy="831850"/>
        </p:xfrm>
        <a:graphic>
          <a:graphicData uri="http://schemas.openxmlformats.org/presentationml/2006/ole">
            <p:oleObj spid="_x0000_s139265" name="Equation" r:id="rId4" imgW="863280" imgH="393480" progId="Equation.DSMT4">
              <p:embed/>
            </p:oleObj>
          </a:graphicData>
        </a:graphic>
      </p:graphicFrame>
      <p:grpSp>
        <p:nvGrpSpPr>
          <p:cNvPr id="31" name="组合 30"/>
          <p:cNvGrpSpPr/>
          <p:nvPr/>
        </p:nvGrpSpPr>
        <p:grpSpPr>
          <a:xfrm>
            <a:off x="214282" y="5143512"/>
            <a:ext cx="1777220" cy="1404000"/>
            <a:chOff x="465222" y="3214686"/>
            <a:chExt cx="1777220" cy="1404000"/>
          </a:xfrm>
        </p:grpSpPr>
        <p:cxnSp>
          <p:nvCxnSpPr>
            <p:cNvPr id="24" name="直接箭头连接符 23"/>
            <p:cNvCxnSpPr/>
            <p:nvPr/>
          </p:nvCxnSpPr>
          <p:spPr>
            <a:xfrm rot="5400000">
              <a:off x="583852" y="3915892"/>
              <a:ext cx="1404000" cy="1588"/>
            </a:xfrm>
            <a:prstGeom prst="straightConnector1">
              <a:avLst/>
            </a:prstGeom>
            <a:ln>
              <a:headEnd type="arrow"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25" name="直接箭头连接符 24"/>
            <p:cNvCxnSpPr/>
            <p:nvPr/>
          </p:nvCxnSpPr>
          <p:spPr>
            <a:xfrm rot="10800000" flipV="1">
              <a:off x="465222" y="4356900"/>
              <a:ext cx="1777220" cy="0"/>
            </a:xfrm>
            <a:prstGeom prst="straightConnector1">
              <a:avLst/>
            </a:prstGeom>
            <a:ln>
              <a:headEnd type="arrow" w="med" len="med"/>
              <a:tailEnd type="none" w="med" len="med"/>
            </a:ln>
          </p:spPr>
          <p:style>
            <a:lnRef idx="3">
              <a:schemeClr val="accent5"/>
            </a:lnRef>
            <a:fillRef idx="0">
              <a:schemeClr val="accent5"/>
            </a:fillRef>
            <a:effectRef idx="2">
              <a:schemeClr val="accent5"/>
            </a:effectRef>
            <a:fontRef idx="minor">
              <a:schemeClr val="tx1"/>
            </a:fontRef>
          </p:style>
        </p:cxnSp>
        <p:sp>
          <p:nvSpPr>
            <p:cNvPr id="30" name="任意多边形 29"/>
            <p:cNvSpPr/>
            <p:nvPr/>
          </p:nvSpPr>
          <p:spPr>
            <a:xfrm>
              <a:off x="508000" y="3251200"/>
              <a:ext cx="1582057" cy="1095828"/>
            </a:xfrm>
            <a:custGeom>
              <a:avLst/>
              <a:gdLst>
                <a:gd name="connsiteX0" fmla="*/ 0 w 1582057"/>
                <a:gd name="connsiteY0" fmla="*/ 1059543 h 1095828"/>
                <a:gd name="connsiteX1" fmla="*/ 566057 w 1582057"/>
                <a:gd name="connsiteY1" fmla="*/ 1030514 h 1095828"/>
                <a:gd name="connsiteX2" fmla="*/ 769257 w 1582057"/>
                <a:gd name="connsiteY2" fmla="*/ 667657 h 1095828"/>
                <a:gd name="connsiteX3" fmla="*/ 928914 w 1582057"/>
                <a:gd name="connsiteY3" fmla="*/ 145143 h 1095828"/>
                <a:gd name="connsiteX4" fmla="*/ 1582057 w 1582057"/>
                <a:gd name="connsiteY4" fmla="*/ 0 h 1095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2057" h="1095828">
                  <a:moveTo>
                    <a:pt x="0" y="1059543"/>
                  </a:moveTo>
                  <a:cubicBezTo>
                    <a:pt x="218924" y="1077685"/>
                    <a:pt x="437848" y="1095828"/>
                    <a:pt x="566057" y="1030514"/>
                  </a:cubicBezTo>
                  <a:cubicBezTo>
                    <a:pt x="694266" y="965200"/>
                    <a:pt x="708781" y="815219"/>
                    <a:pt x="769257" y="667657"/>
                  </a:cubicBezTo>
                  <a:cubicBezTo>
                    <a:pt x="829733" y="520095"/>
                    <a:pt x="793447" y="256419"/>
                    <a:pt x="928914" y="145143"/>
                  </a:cubicBezTo>
                  <a:cubicBezTo>
                    <a:pt x="1064381" y="33867"/>
                    <a:pt x="1323219" y="16933"/>
                    <a:pt x="1582057"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grpSp>
      <p:sp>
        <p:nvSpPr>
          <p:cNvPr id="35" name="矩形 34"/>
          <p:cNvSpPr/>
          <p:nvPr/>
        </p:nvSpPr>
        <p:spPr>
          <a:xfrm>
            <a:off x="1080902" y="4702742"/>
            <a:ext cx="1133644" cy="369332"/>
          </a:xfrm>
          <a:prstGeom prst="rect">
            <a:avLst/>
          </a:prstGeom>
        </p:spPr>
        <p:txBody>
          <a:bodyPr wrap="none">
            <a:spAutoFit/>
          </a:bodyPr>
          <a:lstStyle/>
          <a:p>
            <a:pPr marL="342900" lvl="0" indent="-342900" algn="ctr">
              <a:spcBef>
                <a:spcPct val="20000"/>
              </a:spcBef>
              <a:defRPr/>
            </a:pPr>
            <a:r>
              <a:rPr lang="zh-CN" altLang="en-US"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rPr>
              <a:t>激活函数</a:t>
            </a:r>
            <a:endParaRPr lang="zh-CN" altLang="en-US"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1143000"/>
          </a:xfrm>
        </p:spPr>
        <p:txBody>
          <a:bodyPr>
            <a:normAutofit/>
          </a:bodyPr>
          <a:lstStyle/>
          <a:p>
            <a:r>
              <a:rPr lang="zh-CN" altLang="en-US"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人工神经网络分类</a:t>
            </a:r>
          </a:p>
        </p:txBody>
      </p:sp>
      <p:sp>
        <p:nvSpPr>
          <p:cNvPr id="4" name="内容占位符 2"/>
          <p:cNvSpPr txBox="1">
            <a:spLocks/>
          </p:cNvSpPr>
          <p:nvPr/>
        </p:nvSpPr>
        <p:spPr>
          <a:xfrm>
            <a:off x="571472" y="1142984"/>
            <a:ext cx="8229600" cy="4929222"/>
          </a:xfrm>
          <a:prstGeom prst="rect">
            <a:avLst/>
          </a:prstGeom>
        </p:spPr>
        <p:txBody>
          <a:bodyPr vert="horz" lIns="91440" tIns="45720" rIns="91440" bIns="45720" rtlCol="0">
            <a:noAutofit/>
          </a:bodyPr>
          <a:lstStyle/>
          <a:p>
            <a:pPr marL="6350" lvl="1" indent="-6350">
              <a:lnSpc>
                <a:spcPct val="200000"/>
              </a:lnSpc>
              <a:spcBef>
                <a:spcPct val="20000"/>
              </a:spcBef>
              <a:buFont typeface="Wingdings" pitchFamily="2" charset="2"/>
              <a:buChar char="l"/>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
        <p:nvSpPr>
          <p:cNvPr id="5" name="内容占位符 2"/>
          <p:cNvSpPr txBox="1">
            <a:spLocks/>
          </p:cNvSpPr>
          <p:nvPr/>
        </p:nvSpPr>
        <p:spPr>
          <a:xfrm>
            <a:off x="428596" y="1295384"/>
            <a:ext cx="8229600" cy="4929222"/>
          </a:xfrm>
          <a:prstGeom prst="rect">
            <a:avLst/>
          </a:prstGeom>
        </p:spPr>
        <p:txBody>
          <a:bodyPr vert="horz" lIns="91440" tIns="45720" rIns="91440" bIns="45720" rtlCol="0">
            <a:noAutofit/>
          </a:bodyPr>
          <a:lstStyle/>
          <a:p>
            <a:pPr lvl="1" indent="-457200">
              <a:lnSpc>
                <a:spcPct val="150000"/>
              </a:lnSpc>
              <a:spcBef>
                <a:spcPct val="20000"/>
              </a:spcBef>
              <a:buFont typeface="+mj-lt"/>
              <a:buAutoNum type="arabicPeriod"/>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前向</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endParaRPr>
          </a:p>
          <a:p>
            <a:pPr lvl="2" indent="-457200">
              <a:lnSpc>
                <a:spcPct val="150000"/>
              </a:lnSpc>
              <a:spcBef>
                <a:spcPct val="20000"/>
              </a:spcBef>
              <a:buFont typeface="Arial" pitchFamily="34" charset="0"/>
              <a:buChar char="•"/>
              <a:defRPr/>
            </a:pP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BP</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网络</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endParaRPr>
          </a:p>
          <a:p>
            <a:pPr lvl="2" indent="-457200">
              <a:lnSpc>
                <a:spcPct val="150000"/>
              </a:lnSpc>
              <a:spcBef>
                <a:spcPct val="20000"/>
              </a:spcBef>
              <a:buFont typeface="Arial" pitchFamily="34" charset="0"/>
              <a:buChar char="•"/>
              <a:defRPr/>
            </a:pP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RBF</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网络</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endParaRPr>
          </a:p>
          <a:p>
            <a:pPr lvl="2" indent="-457200">
              <a:lnSpc>
                <a:spcPct val="150000"/>
              </a:lnSpc>
              <a:spcBef>
                <a:spcPct val="20000"/>
              </a:spcBef>
              <a:buFont typeface="Arial" pitchFamily="34" charset="0"/>
              <a:buChar char="•"/>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自组织竞争网络（自适应共振网、自组织特征映射网、对传网、协同网）</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endParaRPr>
          </a:p>
          <a:p>
            <a:pPr lvl="1" indent="-457200">
              <a:lnSpc>
                <a:spcPct val="150000"/>
              </a:lnSpc>
              <a:spcBef>
                <a:spcPct val="20000"/>
              </a:spcBef>
              <a:buFont typeface="+mj-lt"/>
              <a:buAutoNum type="arabicPeriod"/>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循环网络</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endParaRPr>
          </a:p>
          <a:p>
            <a:pPr lvl="2" indent="-457200">
              <a:lnSpc>
                <a:spcPct val="150000"/>
              </a:lnSpc>
              <a:spcBef>
                <a:spcPct val="20000"/>
              </a:spcBef>
              <a:buFont typeface="Arial" pitchFamily="34" charset="0"/>
              <a:buChar char="•"/>
              <a:defRPr/>
            </a:pP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Hopfield</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网络及其扩展</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玻尔兹曼机</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4"/>
            <a:ext cx="8229600" cy="1143000"/>
          </a:xfrm>
        </p:spPr>
        <p:txBody>
          <a:bodyPr>
            <a:normAutofit/>
          </a:bodyPr>
          <a:lstStyle/>
          <a:p>
            <a:r>
              <a:rPr lang="en-US" altLang="zh-CN"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BP</a:t>
            </a:r>
            <a:r>
              <a:rPr lang="zh-CN" altLang="en-US" sz="3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rPr>
              <a:t>网络（多类问题）</a:t>
            </a:r>
          </a:p>
        </p:txBody>
      </p:sp>
      <p:cxnSp>
        <p:nvCxnSpPr>
          <p:cNvPr id="6" name="直接箭头连接符 5"/>
          <p:cNvCxnSpPr>
            <a:stCxn id="11" idx="6"/>
            <a:endCxn id="14" idx="2"/>
          </p:cNvCxnSpPr>
          <p:nvPr/>
        </p:nvCxnSpPr>
        <p:spPr>
          <a:xfrm>
            <a:off x="1291472" y="1817880"/>
            <a:ext cx="1417520" cy="282275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 name="直接箭头连接符 6"/>
          <p:cNvCxnSpPr>
            <a:stCxn id="12" idx="6"/>
            <a:endCxn id="14" idx="2"/>
          </p:cNvCxnSpPr>
          <p:nvPr/>
        </p:nvCxnSpPr>
        <p:spPr>
          <a:xfrm>
            <a:off x="1291472" y="3211876"/>
            <a:ext cx="1417520" cy="142876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8" name="直接箭头连接符 7"/>
          <p:cNvCxnSpPr>
            <a:stCxn id="13" idx="6"/>
            <a:endCxn id="14" idx="2"/>
          </p:cNvCxnSpPr>
          <p:nvPr/>
        </p:nvCxnSpPr>
        <p:spPr>
          <a:xfrm>
            <a:off x="1291472" y="4640636"/>
            <a:ext cx="141752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9" name="直接箭头连接符 8"/>
          <p:cNvCxnSpPr>
            <a:stCxn id="11" idx="6"/>
            <a:endCxn id="18" idx="2"/>
          </p:cNvCxnSpPr>
          <p:nvPr/>
        </p:nvCxnSpPr>
        <p:spPr>
          <a:xfrm>
            <a:off x="1291472" y="1817880"/>
            <a:ext cx="1417520" cy="1393996"/>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0" name="直接箭头连接符 9"/>
          <p:cNvCxnSpPr>
            <a:stCxn id="12" idx="6"/>
            <a:endCxn id="18" idx="2"/>
          </p:cNvCxnSpPr>
          <p:nvPr/>
        </p:nvCxnSpPr>
        <p:spPr>
          <a:xfrm>
            <a:off x="1291472" y="3211876"/>
            <a:ext cx="1417520"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1" name="椭圆 10"/>
          <p:cNvSpPr/>
          <p:nvPr/>
        </p:nvSpPr>
        <p:spPr>
          <a:xfrm>
            <a:off x="571472" y="1457880"/>
            <a:ext cx="720000" cy="720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000" b="1" dirty="0" smtClean="0"/>
              <a:t>x0</a:t>
            </a:r>
            <a:endParaRPr lang="zh-CN" altLang="en-US" sz="2000" b="1" dirty="0"/>
          </a:p>
        </p:txBody>
      </p:sp>
      <p:sp>
        <p:nvSpPr>
          <p:cNvPr id="12" name="椭圆 11"/>
          <p:cNvSpPr/>
          <p:nvPr/>
        </p:nvSpPr>
        <p:spPr>
          <a:xfrm>
            <a:off x="571472" y="2851876"/>
            <a:ext cx="720000" cy="720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000" b="1" dirty="0" smtClean="0"/>
              <a:t>x1</a:t>
            </a:r>
            <a:endParaRPr lang="zh-CN" altLang="en-US" sz="2000" b="1" dirty="0"/>
          </a:p>
        </p:txBody>
      </p:sp>
      <p:sp>
        <p:nvSpPr>
          <p:cNvPr id="13" name="椭圆 12"/>
          <p:cNvSpPr/>
          <p:nvPr/>
        </p:nvSpPr>
        <p:spPr>
          <a:xfrm>
            <a:off x="571472" y="4280636"/>
            <a:ext cx="720000" cy="720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000" b="1" dirty="0" smtClean="0"/>
              <a:t>x2</a:t>
            </a:r>
            <a:endParaRPr lang="zh-CN" altLang="en-US" sz="2000" b="1" dirty="0"/>
          </a:p>
        </p:txBody>
      </p:sp>
      <p:sp>
        <p:nvSpPr>
          <p:cNvPr id="14" name="椭圆 13"/>
          <p:cNvSpPr/>
          <p:nvPr/>
        </p:nvSpPr>
        <p:spPr>
          <a:xfrm>
            <a:off x="2708992" y="4280636"/>
            <a:ext cx="720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2000" b="1" dirty="0" smtClean="0"/>
              <a:t>a2</a:t>
            </a:r>
            <a:endParaRPr lang="zh-CN" altLang="en-US" sz="2000" b="1" dirty="0" smtClean="0"/>
          </a:p>
        </p:txBody>
      </p:sp>
      <p:sp>
        <p:nvSpPr>
          <p:cNvPr id="18" name="椭圆 17"/>
          <p:cNvSpPr/>
          <p:nvPr/>
        </p:nvSpPr>
        <p:spPr>
          <a:xfrm>
            <a:off x="2708992" y="2851876"/>
            <a:ext cx="720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2000" b="1" dirty="0" smtClean="0"/>
              <a:t>a1</a:t>
            </a:r>
            <a:endParaRPr lang="zh-CN" altLang="en-US" sz="2000" b="1" dirty="0"/>
          </a:p>
        </p:txBody>
      </p:sp>
      <p:cxnSp>
        <p:nvCxnSpPr>
          <p:cNvPr id="19" name="直接箭头连接符 18"/>
          <p:cNvCxnSpPr>
            <a:stCxn id="13" idx="6"/>
            <a:endCxn id="18" idx="2"/>
          </p:cNvCxnSpPr>
          <p:nvPr/>
        </p:nvCxnSpPr>
        <p:spPr>
          <a:xfrm flipV="1">
            <a:off x="1291472" y="3211876"/>
            <a:ext cx="1417520" cy="142876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23" name="椭圆 22"/>
          <p:cNvSpPr/>
          <p:nvPr/>
        </p:nvSpPr>
        <p:spPr>
          <a:xfrm>
            <a:off x="2708992" y="1457880"/>
            <a:ext cx="720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2000" b="1" dirty="0" smtClean="0"/>
              <a:t>a0</a:t>
            </a:r>
            <a:endParaRPr lang="zh-CN" altLang="en-US" sz="2000" b="1" dirty="0"/>
          </a:p>
        </p:txBody>
      </p:sp>
      <p:sp>
        <p:nvSpPr>
          <p:cNvPr id="24" name="椭圆 23"/>
          <p:cNvSpPr/>
          <p:nvPr/>
        </p:nvSpPr>
        <p:spPr>
          <a:xfrm>
            <a:off x="6852396" y="4280636"/>
            <a:ext cx="720000" cy="720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dirty="0" smtClean="0"/>
              <a:t>h3</a:t>
            </a:r>
          </a:p>
        </p:txBody>
      </p:sp>
      <p:cxnSp>
        <p:nvCxnSpPr>
          <p:cNvPr id="25" name="直接箭头连接符 24"/>
          <p:cNvCxnSpPr>
            <a:stCxn id="23" idx="5"/>
            <a:endCxn id="34" idx="2"/>
          </p:cNvCxnSpPr>
          <p:nvPr/>
        </p:nvCxnSpPr>
        <p:spPr>
          <a:xfrm rot="16200000" flipH="1">
            <a:off x="3482404" y="1913585"/>
            <a:ext cx="1139437" cy="1457144"/>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6" name="直接箭头连接符 25"/>
          <p:cNvCxnSpPr>
            <a:stCxn id="18" idx="6"/>
            <a:endCxn id="34" idx="2"/>
          </p:cNvCxnSpPr>
          <p:nvPr/>
        </p:nvCxnSpPr>
        <p:spPr>
          <a:xfrm>
            <a:off x="3428992" y="3211876"/>
            <a:ext cx="1351702" cy="158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7" name="直接箭头连接符 26"/>
          <p:cNvCxnSpPr>
            <a:stCxn id="14" idx="7"/>
            <a:endCxn id="34" idx="2"/>
          </p:cNvCxnSpPr>
          <p:nvPr/>
        </p:nvCxnSpPr>
        <p:spPr>
          <a:xfrm rot="5400000" flipH="1" flipV="1">
            <a:off x="3465022" y="3070405"/>
            <a:ext cx="1174201" cy="1457144"/>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8" name="直接箭头连接符 27"/>
          <p:cNvCxnSpPr/>
          <p:nvPr/>
        </p:nvCxnSpPr>
        <p:spPr>
          <a:xfrm>
            <a:off x="7497586" y="4641858"/>
            <a:ext cx="324000"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32" name="内容占位符 2"/>
          <p:cNvSpPr txBox="1">
            <a:spLocks/>
          </p:cNvSpPr>
          <p:nvPr/>
        </p:nvSpPr>
        <p:spPr>
          <a:xfrm>
            <a:off x="214282" y="5143512"/>
            <a:ext cx="7358114" cy="571504"/>
          </a:xfrm>
          <a:prstGeom prst="rect">
            <a:avLst/>
          </a:prstGeom>
        </p:spPr>
        <p:txBody>
          <a:bodyPr vert="horz" lIns="91440" tIns="45720" rIns="91440" bIns="45720" rtlCol="0">
            <a:noAutofit/>
          </a:bodyPr>
          <a:lstStyle/>
          <a:p>
            <a:pPr lvl="1" indent="-45720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   输入层                   隐含层</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1              </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隐含层</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2</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              输出层</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
        <p:nvSpPr>
          <p:cNvPr id="33" name="椭圆 32"/>
          <p:cNvSpPr/>
          <p:nvPr/>
        </p:nvSpPr>
        <p:spPr>
          <a:xfrm>
            <a:off x="4780694" y="4280636"/>
            <a:ext cx="720000" cy="72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2000" b="1" dirty="0" smtClean="0"/>
              <a:t>b2</a:t>
            </a:r>
            <a:endParaRPr lang="zh-CN" altLang="en-US" sz="2000" b="1" dirty="0" smtClean="0"/>
          </a:p>
        </p:txBody>
      </p:sp>
      <p:sp>
        <p:nvSpPr>
          <p:cNvPr id="34" name="椭圆 33"/>
          <p:cNvSpPr/>
          <p:nvPr/>
        </p:nvSpPr>
        <p:spPr>
          <a:xfrm>
            <a:off x="4780694" y="2851876"/>
            <a:ext cx="720000" cy="72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2000" b="1" dirty="0" smtClean="0"/>
              <a:t>b1</a:t>
            </a:r>
            <a:endParaRPr lang="zh-CN" altLang="en-US" sz="2000" b="1" dirty="0"/>
          </a:p>
        </p:txBody>
      </p:sp>
      <p:cxnSp>
        <p:nvCxnSpPr>
          <p:cNvPr id="38" name="直接箭头连接符 37"/>
          <p:cNvCxnSpPr>
            <a:stCxn id="23" idx="5"/>
            <a:endCxn id="33" idx="2"/>
          </p:cNvCxnSpPr>
          <p:nvPr/>
        </p:nvCxnSpPr>
        <p:spPr>
          <a:xfrm rot="16200000" flipH="1">
            <a:off x="2768024" y="2627965"/>
            <a:ext cx="2568197" cy="145714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1" name="直接箭头连接符 40"/>
          <p:cNvCxnSpPr>
            <a:stCxn id="18" idx="6"/>
            <a:endCxn id="33" idx="2"/>
          </p:cNvCxnSpPr>
          <p:nvPr/>
        </p:nvCxnSpPr>
        <p:spPr>
          <a:xfrm>
            <a:off x="3428992" y="3211876"/>
            <a:ext cx="1351702" cy="142876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4" name="直接箭头连接符 43"/>
          <p:cNvCxnSpPr>
            <a:stCxn id="14" idx="6"/>
            <a:endCxn id="33" idx="2"/>
          </p:cNvCxnSpPr>
          <p:nvPr/>
        </p:nvCxnSpPr>
        <p:spPr>
          <a:xfrm>
            <a:off x="3428992" y="4640636"/>
            <a:ext cx="1351702"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7" name="椭圆 46"/>
          <p:cNvSpPr/>
          <p:nvPr/>
        </p:nvSpPr>
        <p:spPr>
          <a:xfrm>
            <a:off x="4780694" y="1457880"/>
            <a:ext cx="720000" cy="72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2000" b="1" dirty="0" smtClean="0"/>
              <a:t>b0</a:t>
            </a:r>
            <a:endParaRPr lang="zh-CN" altLang="en-US" sz="2000" b="1" dirty="0"/>
          </a:p>
        </p:txBody>
      </p:sp>
      <p:cxnSp>
        <p:nvCxnSpPr>
          <p:cNvPr id="48" name="直接箭头连接符 47"/>
          <p:cNvCxnSpPr>
            <a:stCxn id="47" idx="6"/>
            <a:endCxn id="24" idx="2"/>
          </p:cNvCxnSpPr>
          <p:nvPr/>
        </p:nvCxnSpPr>
        <p:spPr>
          <a:xfrm>
            <a:off x="5500694" y="1817880"/>
            <a:ext cx="1351702" cy="2822756"/>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1" name="直接箭头连接符 50"/>
          <p:cNvCxnSpPr>
            <a:stCxn id="34" idx="6"/>
            <a:endCxn id="24" idx="2"/>
          </p:cNvCxnSpPr>
          <p:nvPr/>
        </p:nvCxnSpPr>
        <p:spPr>
          <a:xfrm>
            <a:off x="5500694" y="3211876"/>
            <a:ext cx="1351702" cy="142876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4" name="直接箭头连接符 53"/>
          <p:cNvCxnSpPr>
            <a:stCxn id="33" idx="6"/>
            <a:endCxn id="24" idx="2"/>
          </p:cNvCxnSpPr>
          <p:nvPr/>
        </p:nvCxnSpPr>
        <p:spPr>
          <a:xfrm>
            <a:off x="5500694" y="4640636"/>
            <a:ext cx="1351702"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57" name="椭圆 56"/>
          <p:cNvSpPr/>
          <p:nvPr/>
        </p:nvSpPr>
        <p:spPr>
          <a:xfrm>
            <a:off x="6852396" y="2851876"/>
            <a:ext cx="720000" cy="720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dirty="0" smtClean="0"/>
              <a:t>h2</a:t>
            </a:r>
          </a:p>
        </p:txBody>
      </p:sp>
      <p:sp>
        <p:nvSpPr>
          <p:cNvPr id="58" name="椭圆 57"/>
          <p:cNvSpPr/>
          <p:nvPr/>
        </p:nvSpPr>
        <p:spPr>
          <a:xfrm>
            <a:off x="6852396" y="1457880"/>
            <a:ext cx="720000" cy="720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dirty="0" smtClean="0"/>
              <a:t>h1</a:t>
            </a:r>
          </a:p>
        </p:txBody>
      </p:sp>
      <p:cxnSp>
        <p:nvCxnSpPr>
          <p:cNvPr id="59" name="直接箭头连接符 58"/>
          <p:cNvCxnSpPr>
            <a:stCxn id="33" idx="6"/>
            <a:endCxn id="57" idx="2"/>
          </p:cNvCxnSpPr>
          <p:nvPr/>
        </p:nvCxnSpPr>
        <p:spPr>
          <a:xfrm flipV="1">
            <a:off x="5500694" y="3211876"/>
            <a:ext cx="1351702" cy="142876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2" name="直接箭头连接符 61"/>
          <p:cNvCxnSpPr>
            <a:stCxn id="34" idx="6"/>
            <a:endCxn id="57" idx="2"/>
          </p:cNvCxnSpPr>
          <p:nvPr/>
        </p:nvCxnSpPr>
        <p:spPr>
          <a:xfrm>
            <a:off x="5500694" y="3211876"/>
            <a:ext cx="1351702"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6" name="直接箭头连接符 65"/>
          <p:cNvCxnSpPr>
            <a:stCxn id="47" idx="6"/>
            <a:endCxn id="57" idx="2"/>
          </p:cNvCxnSpPr>
          <p:nvPr/>
        </p:nvCxnSpPr>
        <p:spPr>
          <a:xfrm>
            <a:off x="5500694" y="1817880"/>
            <a:ext cx="1351702" cy="139399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9" name="直接箭头连接符 68"/>
          <p:cNvCxnSpPr>
            <a:stCxn id="47" idx="6"/>
            <a:endCxn id="58" idx="2"/>
          </p:cNvCxnSpPr>
          <p:nvPr/>
        </p:nvCxnSpPr>
        <p:spPr>
          <a:xfrm>
            <a:off x="5500694" y="1817880"/>
            <a:ext cx="1351702"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2" name="直接箭头连接符 71"/>
          <p:cNvCxnSpPr>
            <a:stCxn id="34" idx="6"/>
            <a:endCxn id="58" idx="2"/>
          </p:cNvCxnSpPr>
          <p:nvPr/>
        </p:nvCxnSpPr>
        <p:spPr>
          <a:xfrm flipV="1">
            <a:off x="5500694" y="1817880"/>
            <a:ext cx="1351702" cy="139399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5" name="直接箭头连接符 74"/>
          <p:cNvCxnSpPr>
            <a:stCxn id="33" idx="6"/>
            <a:endCxn id="58" idx="2"/>
          </p:cNvCxnSpPr>
          <p:nvPr/>
        </p:nvCxnSpPr>
        <p:spPr>
          <a:xfrm flipV="1">
            <a:off x="5500694" y="1817880"/>
            <a:ext cx="1351702" cy="282275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8" name="直接箭头连接符 77"/>
          <p:cNvCxnSpPr/>
          <p:nvPr/>
        </p:nvCxnSpPr>
        <p:spPr>
          <a:xfrm>
            <a:off x="7497586" y="3234245"/>
            <a:ext cx="32400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79" name="直接箭头连接符 78"/>
          <p:cNvCxnSpPr/>
          <p:nvPr/>
        </p:nvCxnSpPr>
        <p:spPr>
          <a:xfrm flipV="1">
            <a:off x="7497586" y="1799308"/>
            <a:ext cx="32400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83" name="内容占位符 2"/>
          <p:cNvSpPr txBox="1">
            <a:spLocks/>
          </p:cNvSpPr>
          <p:nvPr/>
        </p:nvSpPr>
        <p:spPr>
          <a:xfrm>
            <a:off x="7715272" y="1000108"/>
            <a:ext cx="1404000" cy="4248000"/>
          </a:xfrm>
          <a:prstGeom prst="rect">
            <a:avLst/>
          </a:prstGeom>
        </p:spPr>
        <p:txBody>
          <a:bodyPr vert="horz" lIns="91440" tIns="45720" rIns="91440" bIns="45720" rtlCol="0">
            <a:noAutofit/>
          </a:bodyPr>
          <a:lstStyle/>
          <a:p>
            <a:pPr lvl="1" indent="-457200">
              <a:lnSpc>
                <a:spcPct val="150000"/>
              </a:lnSpc>
              <a:spcBef>
                <a:spcPct val="20000"/>
              </a:spcBef>
              <a:defRPr/>
            </a:pP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c1 : c2 : c3</a:t>
            </a:r>
          </a:p>
          <a:p>
            <a:pPr lvl="1" indent="-457200">
              <a:lnSpc>
                <a:spcPct val="150000"/>
              </a:lnSpc>
              <a:spcBef>
                <a:spcPct val="20000"/>
              </a:spcBef>
              <a:defRPr/>
            </a:pP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1      0     0 </a:t>
            </a:r>
          </a:p>
          <a:p>
            <a:pPr lvl="1" indent="-457200">
              <a:lnSpc>
                <a:spcPct val="150000"/>
              </a:lnSpc>
              <a:spcBef>
                <a:spcPct val="20000"/>
              </a:spcBef>
              <a:defRPr/>
            </a:pPr>
            <a:endParaRPr lang="en-US" altLang="zh-CN" sz="16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0      1     0</a:t>
            </a:r>
          </a:p>
          <a:p>
            <a:pPr lvl="1" indent="-457200">
              <a:lnSpc>
                <a:spcPct val="150000"/>
              </a:lnSpc>
              <a:spcBef>
                <a:spcPct val="20000"/>
              </a:spcBef>
              <a:defRPr/>
            </a:pPr>
            <a:endParaRPr lang="en-US" altLang="zh-CN" sz="12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a:p>
            <a:pPr lvl="1" indent="-457200">
              <a:lnSpc>
                <a:spcPct val="150000"/>
              </a:lnSpc>
              <a:spcBef>
                <a:spcPct val="20000"/>
              </a:spcBef>
              <a:defRPr/>
            </a:pP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0      0     1</a:t>
            </a:r>
          </a:p>
        </p:txBody>
      </p:sp>
      <p:sp>
        <p:nvSpPr>
          <p:cNvPr id="84" name="内容占位符 2"/>
          <p:cNvSpPr txBox="1">
            <a:spLocks/>
          </p:cNvSpPr>
          <p:nvPr/>
        </p:nvSpPr>
        <p:spPr>
          <a:xfrm>
            <a:off x="214282" y="5929330"/>
            <a:ext cx="8358246" cy="571504"/>
          </a:xfrm>
          <a:prstGeom prst="rect">
            <a:avLst/>
          </a:prstGeom>
        </p:spPr>
        <p:txBody>
          <a:bodyPr vert="horz" lIns="91440" tIns="45720" rIns="91440" bIns="45720" rtlCol="0">
            <a:noAutofit/>
          </a:bodyPr>
          <a:lstStyle/>
          <a:p>
            <a:pPr lvl="1" indent="-45720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   权         ：</a:t>
            </a:r>
            <a:r>
              <a:rPr lang="en-US" altLang="zh-CN" sz="2000" b="1" i="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l </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层标号，</a:t>
            </a:r>
            <a:r>
              <a:rPr lang="en-US" altLang="zh-CN" sz="2000" b="1" i="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i </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前一层的向量维数标号</a:t>
            </a:r>
            <a:r>
              <a:rPr lang="zh-CN" altLang="en-US" sz="2000" b="1" i="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a:t>
            </a:r>
            <a:r>
              <a:rPr lang="en-US" altLang="zh-CN" sz="2000" b="1" i="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j  </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后一层向量维数标号</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graphicFrame>
        <p:nvGraphicFramePr>
          <p:cNvPr id="116738" name="Object 2"/>
          <p:cNvGraphicFramePr>
            <a:graphicFrameLocks noChangeAspect="1"/>
          </p:cNvGraphicFramePr>
          <p:nvPr/>
        </p:nvGraphicFramePr>
        <p:xfrm>
          <a:off x="785786" y="5929330"/>
          <a:ext cx="530225" cy="555625"/>
        </p:xfrm>
        <a:graphic>
          <a:graphicData uri="http://schemas.openxmlformats.org/presentationml/2006/ole">
            <p:oleObj spid="_x0000_s116738" name="Equation" r:id="rId3" imgW="253800" imgH="266400" progId="Equation.DSMT4">
              <p:embed/>
            </p:oleObj>
          </a:graphicData>
        </a:graphic>
      </p:graphicFrame>
      <p:graphicFrame>
        <p:nvGraphicFramePr>
          <p:cNvPr id="116739" name="Object 3"/>
          <p:cNvGraphicFramePr>
            <a:graphicFrameLocks noChangeAspect="1"/>
          </p:cNvGraphicFramePr>
          <p:nvPr/>
        </p:nvGraphicFramePr>
        <p:xfrm>
          <a:off x="2041511" y="2255833"/>
          <a:ext cx="530225" cy="530225"/>
        </p:xfrm>
        <a:graphic>
          <a:graphicData uri="http://schemas.openxmlformats.org/presentationml/2006/ole">
            <p:oleObj spid="_x0000_s116739" name="Equation" r:id="rId4" imgW="253800" imgH="253800" progId="Equation.DSMT4">
              <p:embed/>
            </p:oleObj>
          </a:graphicData>
        </a:graphic>
      </p:graphicFrame>
      <p:graphicFrame>
        <p:nvGraphicFramePr>
          <p:cNvPr id="116740" name="Object 4"/>
          <p:cNvGraphicFramePr>
            <a:graphicFrameLocks noChangeAspect="1"/>
          </p:cNvGraphicFramePr>
          <p:nvPr/>
        </p:nvGraphicFramePr>
        <p:xfrm>
          <a:off x="1357290" y="2714620"/>
          <a:ext cx="530225" cy="530225"/>
        </p:xfrm>
        <a:graphic>
          <a:graphicData uri="http://schemas.openxmlformats.org/presentationml/2006/ole">
            <p:oleObj spid="_x0000_s116740" name="Equation" r:id="rId5" imgW="253800" imgH="253800" progId="Equation.DSMT4">
              <p:embed/>
            </p:oleObj>
          </a:graphicData>
        </a:graphic>
      </p:graphicFrame>
      <p:graphicFrame>
        <p:nvGraphicFramePr>
          <p:cNvPr id="116741" name="Object 5"/>
          <p:cNvGraphicFramePr>
            <a:graphicFrameLocks noChangeAspect="1"/>
          </p:cNvGraphicFramePr>
          <p:nvPr/>
        </p:nvGraphicFramePr>
        <p:xfrm>
          <a:off x="1273401" y="3722677"/>
          <a:ext cx="530225" cy="530225"/>
        </p:xfrm>
        <a:graphic>
          <a:graphicData uri="http://schemas.openxmlformats.org/presentationml/2006/ole">
            <p:oleObj spid="_x0000_s116741" name="Equation" r:id="rId6" imgW="253800" imgH="253800" progId="Equation.DSMT4">
              <p:embed/>
            </p:oleObj>
          </a:graphicData>
        </a:graphic>
      </p:graphicFrame>
      <p:graphicFrame>
        <p:nvGraphicFramePr>
          <p:cNvPr id="116742" name="Object 6"/>
          <p:cNvGraphicFramePr>
            <a:graphicFrameLocks noChangeAspect="1"/>
          </p:cNvGraphicFramePr>
          <p:nvPr/>
        </p:nvGraphicFramePr>
        <p:xfrm>
          <a:off x="1714480" y="4684725"/>
          <a:ext cx="530225" cy="530225"/>
        </p:xfrm>
        <a:graphic>
          <a:graphicData uri="http://schemas.openxmlformats.org/presentationml/2006/ole">
            <p:oleObj spid="_x0000_s116742" name="Equation" r:id="rId7" imgW="253800" imgH="253800" progId="Equation.DSMT4">
              <p:embed/>
            </p:oleObj>
          </a:graphicData>
        </a:graphic>
      </p:graphicFrame>
      <p:graphicFrame>
        <p:nvGraphicFramePr>
          <p:cNvPr id="116743" name="Object 7"/>
          <p:cNvGraphicFramePr>
            <a:graphicFrameLocks noChangeAspect="1"/>
          </p:cNvGraphicFramePr>
          <p:nvPr/>
        </p:nvGraphicFramePr>
        <p:xfrm>
          <a:off x="2327263" y="3613155"/>
          <a:ext cx="530225" cy="530225"/>
        </p:xfrm>
        <a:graphic>
          <a:graphicData uri="http://schemas.openxmlformats.org/presentationml/2006/ole">
            <p:oleObj spid="_x0000_s116743" name="Equation" r:id="rId8" imgW="253800" imgH="253800" progId="Equation.DSMT4">
              <p:embed/>
            </p:oleObj>
          </a:graphicData>
        </a:graphic>
      </p:graphicFrame>
      <p:graphicFrame>
        <p:nvGraphicFramePr>
          <p:cNvPr id="116744" name="Object 8"/>
          <p:cNvGraphicFramePr>
            <a:graphicFrameLocks noChangeAspect="1"/>
          </p:cNvGraphicFramePr>
          <p:nvPr/>
        </p:nvGraphicFramePr>
        <p:xfrm>
          <a:off x="1785918" y="4113221"/>
          <a:ext cx="530225" cy="530225"/>
        </p:xfrm>
        <a:graphic>
          <a:graphicData uri="http://schemas.openxmlformats.org/presentationml/2006/ole">
            <p:oleObj spid="_x0000_s116744" name="Equation" r:id="rId9" imgW="253800" imgH="253800" progId="Equation.DSMT4">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p:cNvCxnSpPr>
            <a:stCxn id="11" idx="6"/>
            <a:endCxn id="14" idx="2"/>
          </p:cNvCxnSpPr>
          <p:nvPr/>
        </p:nvCxnSpPr>
        <p:spPr>
          <a:xfrm>
            <a:off x="1256596" y="1317814"/>
            <a:ext cx="1415834" cy="282275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 name="直接箭头连接符 6"/>
          <p:cNvCxnSpPr>
            <a:stCxn id="12" idx="6"/>
            <a:endCxn id="14" idx="2"/>
          </p:cNvCxnSpPr>
          <p:nvPr/>
        </p:nvCxnSpPr>
        <p:spPr>
          <a:xfrm>
            <a:off x="1256596" y="2714620"/>
            <a:ext cx="1415834" cy="142595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8" name="直接箭头连接符 7"/>
          <p:cNvCxnSpPr>
            <a:stCxn id="13" idx="6"/>
            <a:endCxn id="14" idx="2"/>
          </p:cNvCxnSpPr>
          <p:nvPr/>
        </p:nvCxnSpPr>
        <p:spPr>
          <a:xfrm>
            <a:off x="1256596" y="4140570"/>
            <a:ext cx="1415834"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9" name="直接箭头连接符 8"/>
          <p:cNvCxnSpPr>
            <a:stCxn id="11" idx="6"/>
            <a:endCxn id="18" idx="2"/>
          </p:cNvCxnSpPr>
          <p:nvPr/>
        </p:nvCxnSpPr>
        <p:spPr>
          <a:xfrm>
            <a:off x="1256596" y="1317814"/>
            <a:ext cx="1415834" cy="1396806"/>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0" name="直接箭头连接符 9"/>
          <p:cNvCxnSpPr>
            <a:stCxn id="12" idx="6"/>
            <a:endCxn id="18" idx="2"/>
          </p:cNvCxnSpPr>
          <p:nvPr/>
        </p:nvCxnSpPr>
        <p:spPr>
          <a:xfrm>
            <a:off x="1256596" y="2714620"/>
            <a:ext cx="1415834" cy="158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1" name="椭圆 10"/>
          <p:cNvSpPr/>
          <p:nvPr/>
        </p:nvSpPr>
        <p:spPr>
          <a:xfrm>
            <a:off x="428596" y="957814"/>
            <a:ext cx="828000" cy="720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000" b="1" dirty="0" smtClean="0"/>
              <a:t>a10</a:t>
            </a:r>
            <a:endParaRPr lang="zh-CN" altLang="en-US" sz="2000" b="1" dirty="0"/>
          </a:p>
        </p:txBody>
      </p:sp>
      <p:sp>
        <p:nvSpPr>
          <p:cNvPr id="12" name="椭圆 11"/>
          <p:cNvSpPr/>
          <p:nvPr/>
        </p:nvSpPr>
        <p:spPr>
          <a:xfrm>
            <a:off x="428596" y="2354620"/>
            <a:ext cx="828000" cy="720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000" b="1" dirty="0" smtClean="0"/>
              <a:t>a11</a:t>
            </a:r>
            <a:endParaRPr lang="zh-CN" altLang="en-US" sz="2000" b="1" dirty="0"/>
          </a:p>
        </p:txBody>
      </p:sp>
      <p:sp>
        <p:nvSpPr>
          <p:cNvPr id="13" name="椭圆 12"/>
          <p:cNvSpPr/>
          <p:nvPr/>
        </p:nvSpPr>
        <p:spPr>
          <a:xfrm>
            <a:off x="428596" y="3780570"/>
            <a:ext cx="828000" cy="7200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sz="2000" b="1" dirty="0" smtClean="0"/>
              <a:t>a12</a:t>
            </a:r>
            <a:endParaRPr lang="zh-CN" altLang="en-US" sz="2000" b="1" dirty="0"/>
          </a:p>
        </p:txBody>
      </p:sp>
      <p:sp>
        <p:nvSpPr>
          <p:cNvPr id="14" name="椭圆 13"/>
          <p:cNvSpPr/>
          <p:nvPr/>
        </p:nvSpPr>
        <p:spPr>
          <a:xfrm>
            <a:off x="2672430" y="3780570"/>
            <a:ext cx="828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2000" b="1" dirty="0" smtClean="0"/>
              <a:t>a22</a:t>
            </a:r>
            <a:endParaRPr lang="zh-CN" altLang="en-US" sz="2000" b="1" dirty="0" smtClean="0"/>
          </a:p>
        </p:txBody>
      </p:sp>
      <p:sp>
        <p:nvSpPr>
          <p:cNvPr id="18" name="椭圆 17"/>
          <p:cNvSpPr/>
          <p:nvPr/>
        </p:nvSpPr>
        <p:spPr>
          <a:xfrm>
            <a:off x="2672430" y="2354620"/>
            <a:ext cx="828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2000" b="1" dirty="0" smtClean="0"/>
              <a:t>a21</a:t>
            </a:r>
            <a:endParaRPr lang="zh-CN" altLang="en-US" sz="2000" b="1" dirty="0"/>
          </a:p>
        </p:txBody>
      </p:sp>
      <p:cxnSp>
        <p:nvCxnSpPr>
          <p:cNvPr id="19" name="直接箭头连接符 18"/>
          <p:cNvCxnSpPr>
            <a:stCxn id="13" idx="6"/>
            <a:endCxn id="18" idx="2"/>
          </p:cNvCxnSpPr>
          <p:nvPr/>
        </p:nvCxnSpPr>
        <p:spPr>
          <a:xfrm flipV="1">
            <a:off x="1256596" y="2714620"/>
            <a:ext cx="1415834" cy="142595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23" name="椭圆 22"/>
          <p:cNvSpPr/>
          <p:nvPr/>
        </p:nvSpPr>
        <p:spPr>
          <a:xfrm>
            <a:off x="2672430" y="957814"/>
            <a:ext cx="828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2000" b="1" dirty="0" smtClean="0"/>
              <a:t>a20</a:t>
            </a:r>
            <a:endParaRPr lang="zh-CN" altLang="en-US" sz="2000" b="1" dirty="0"/>
          </a:p>
        </p:txBody>
      </p:sp>
      <p:cxnSp>
        <p:nvCxnSpPr>
          <p:cNvPr id="25" name="直接箭头连接符 24"/>
          <p:cNvCxnSpPr>
            <a:stCxn id="23" idx="5"/>
            <a:endCxn id="34" idx="2"/>
          </p:cNvCxnSpPr>
          <p:nvPr/>
        </p:nvCxnSpPr>
        <p:spPr>
          <a:xfrm rot="16200000" flipH="1">
            <a:off x="3490529" y="1461016"/>
            <a:ext cx="1142247" cy="136496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6" name="直接箭头连接符 25"/>
          <p:cNvCxnSpPr>
            <a:stCxn id="18" idx="6"/>
            <a:endCxn id="34" idx="2"/>
          </p:cNvCxnSpPr>
          <p:nvPr/>
        </p:nvCxnSpPr>
        <p:spPr>
          <a:xfrm>
            <a:off x="3500430" y="2714620"/>
            <a:ext cx="1243702" cy="158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7" name="直接箭头连接符 26"/>
          <p:cNvCxnSpPr>
            <a:stCxn id="14" idx="6"/>
            <a:endCxn id="34" idx="2"/>
          </p:cNvCxnSpPr>
          <p:nvPr/>
        </p:nvCxnSpPr>
        <p:spPr>
          <a:xfrm flipV="1">
            <a:off x="3500430" y="2714620"/>
            <a:ext cx="1243702" cy="142595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32" name="内容占位符 2"/>
          <p:cNvSpPr txBox="1">
            <a:spLocks/>
          </p:cNvSpPr>
          <p:nvPr/>
        </p:nvSpPr>
        <p:spPr>
          <a:xfrm>
            <a:off x="285720" y="214290"/>
            <a:ext cx="7358114" cy="571504"/>
          </a:xfrm>
          <a:prstGeom prst="rect">
            <a:avLst/>
          </a:prstGeom>
        </p:spPr>
        <p:txBody>
          <a:bodyPr vert="horz" lIns="91440" tIns="45720" rIns="91440" bIns="45720" rtlCol="0">
            <a:noAutofit/>
          </a:bodyPr>
          <a:lstStyle/>
          <a:p>
            <a:pPr lvl="1" indent="-45720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   输入层                   隐含层</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1              </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隐含层</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2</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              输出层</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
        <p:nvSpPr>
          <p:cNvPr id="33" name="椭圆 32"/>
          <p:cNvSpPr/>
          <p:nvPr/>
        </p:nvSpPr>
        <p:spPr>
          <a:xfrm>
            <a:off x="4744132" y="3780570"/>
            <a:ext cx="828000" cy="72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2000" b="1" dirty="0" smtClean="0"/>
              <a:t>a32</a:t>
            </a:r>
            <a:endParaRPr lang="zh-CN" altLang="en-US" sz="2000" b="1" dirty="0" smtClean="0"/>
          </a:p>
        </p:txBody>
      </p:sp>
      <p:sp>
        <p:nvSpPr>
          <p:cNvPr id="34" name="椭圆 33"/>
          <p:cNvSpPr/>
          <p:nvPr/>
        </p:nvSpPr>
        <p:spPr>
          <a:xfrm>
            <a:off x="4744132" y="2354620"/>
            <a:ext cx="828000" cy="72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2000" b="1" dirty="0" smtClean="0"/>
              <a:t>a31</a:t>
            </a:r>
            <a:endParaRPr lang="zh-CN" altLang="en-US" sz="2000" b="1" dirty="0"/>
          </a:p>
        </p:txBody>
      </p:sp>
      <p:cxnSp>
        <p:nvCxnSpPr>
          <p:cNvPr id="38" name="直接箭头连接符 37"/>
          <p:cNvCxnSpPr>
            <a:stCxn id="23" idx="5"/>
            <a:endCxn id="33" idx="2"/>
          </p:cNvCxnSpPr>
          <p:nvPr/>
        </p:nvCxnSpPr>
        <p:spPr>
          <a:xfrm rot="16200000" flipH="1">
            <a:off x="2777554" y="2173991"/>
            <a:ext cx="2568197" cy="136496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1" name="直接箭头连接符 40"/>
          <p:cNvCxnSpPr>
            <a:stCxn id="18" idx="6"/>
            <a:endCxn id="33" idx="2"/>
          </p:cNvCxnSpPr>
          <p:nvPr/>
        </p:nvCxnSpPr>
        <p:spPr>
          <a:xfrm>
            <a:off x="3500430" y="2714620"/>
            <a:ext cx="1243702" cy="14259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4" name="直接箭头连接符 43"/>
          <p:cNvCxnSpPr>
            <a:stCxn id="14" idx="6"/>
            <a:endCxn id="33" idx="2"/>
          </p:cNvCxnSpPr>
          <p:nvPr/>
        </p:nvCxnSpPr>
        <p:spPr>
          <a:xfrm>
            <a:off x="3500430" y="4140570"/>
            <a:ext cx="1243702"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47" name="椭圆 46"/>
          <p:cNvSpPr/>
          <p:nvPr/>
        </p:nvSpPr>
        <p:spPr>
          <a:xfrm>
            <a:off x="4744132" y="957814"/>
            <a:ext cx="828000" cy="720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sz="2000" b="1" dirty="0" smtClean="0"/>
              <a:t>a30</a:t>
            </a:r>
            <a:endParaRPr lang="zh-CN" altLang="en-US" sz="2000" b="1" dirty="0"/>
          </a:p>
        </p:txBody>
      </p:sp>
      <p:sp>
        <p:nvSpPr>
          <p:cNvPr id="58" name="椭圆 57"/>
          <p:cNvSpPr/>
          <p:nvPr/>
        </p:nvSpPr>
        <p:spPr>
          <a:xfrm>
            <a:off x="6852396" y="2354620"/>
            <a:ext cx="720000" cy="720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000" b="1" dirty="0" smtClean="0"/>
              <a:t>h</a:t>
            </a:r>
          </a:p>
        </p:txBody>
      </p:sp>
      <p:cxnSp>
        <p:nvCxnSpPr>
          <p:cNvPr id="69" name="直接箭头连接符 68"/>
          <p:cNvCxnSpPr>
            <a:stCxn id="47" idx="6"/>
            <a:endCxn id="58" idx="2"/>
          </p:cNvCxnSpPr>
          <p:nvPr/>
        </p:nvCxnSpPr>
        <p:spPr>
          <a:xfrm>
            <a:off x="5572132" y="1317814"/>
            <a:ext cx="1280264" cy="1396806"/>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2" name="直接箭头连接符 71"/>
          <p:cNvCxnSpPr>
            <a:stCxn id="34" idx="6"/>
            <a:endCxn id="58" idx="2"/>
          </p:cNvCxnSpPr>
          <p:nvPr/>
        </p:nvCxnSpPr>
        <p:spPr>
          <a:xfrm>
            <a:off x="5572132" y="2714620"/>
            <a:ext cx="1280264"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5" name="直接箭头连接符 74"/>
          <p:cNvCxnSpPr>
            <a:stCxn id="33" idx="6"/>
            <a:endCxn id="58" idx="2"/>
          </p:cNvCxnSpPr>
          <p:nvPr/>
        </p:nvCxnSpPr>
        <p:spPr>
          <a:xfrm flipV="1">
            <a:off x="5572132" y="2714620"/>
            <a:ext cx="1280264" cy="142595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79" name="直接箭头连接符 78"/>
          <p:cNvCxnSpPr/>
          <p:nvPr/>
        </p:nvCxnSpPr>
        <p:spPr>
          <a:xfrm flipV="1">
            <a:off x="7572396" y="2714620"/>
            <a:ext cx="324000"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graphicFrame>
        <p:nvGraphicFramePr>
          <p:cNvPr id="117769" name="Object 9"/>
          <p:cNvGraphicFramePr>
            <a:graphicFrameLocks noChangeAspect="1"/>
          </p:cNvGraphicFramePr>
          <p:nvPr/>
        </p:nvGraphicFramePr>
        <p:xfrm>
          <a:off x="76200" y="5715016"/>
          <a:ext cx="4159250" cy="566737"/>
        </p:xfrm>
        <a:graphic>
          <a:graphicData uri="http://schemas.openxmlformats.org/presentationml/2006/ole">
            <p:oleObj spid="_x0000_s117769" name="Equation" r:id="rId3" imgW="1879560" imgH="253800" progId="Equation.DSMT4">
              <p:embed/>
            </p:oleObj>
          </a:graphicData>
        </a:graphic>
      </p:graphicFrame>
      <p:sp>
        <p:nvSpPr>
          <p:cNvPr id="53" name="椭圆 52"/>
          <p:cNvSpPr/>
          <p:nvPr/>
        </p:nvSpPr>
        <p:spPr>
          <a:xfrm>
            <a:off x="2672430" y="5072074"/>
            <a:ext cx="828000" cy="7200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2000" b="1" dirty="0" smtClean="0"/>
              <a:t>a23</a:t>
            </a:r>
            <a:endParaRPr lang="zh-CN" altLang="en-US" sz="2000" b="1" dirty="0" smtClean="0"/>
          </a:p>
        </p:txBody>
      </p:sp>
      <p:cxnSp>
        <p:nvCxnSpPr>
          <p:cNvPr id="55" name="直接箭头连接符 54"/>
          <p:cNvCxnSpPr>
            <a:stCxn id="11" idx="6"/>
            <a:endCxn id="53" idx="2"/>
          </p:cNvCxnSpPr>
          <p:nvPr/>
        </p:nvCxnSpPr>
        <p:spPr>
          <a:xfrm>
            <a:off x="1256596" y="1317814"/>
            <a:ext cx="1415834" cy="411426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1" name="直接箭头连接符 60"/>
          <p:cNvCxnSpPr>
            <a:stCxn id="12" idx="6"/>
            <a:endCxn id="53" idx="2"/>
          </p:cNvCxnSpPr>
          <p:nvPr/>
        </p:nvCxnSpPr>
        <p:spPr>
          <a:xfrm>
            <a:off x="1256596" y="2714620"/>
            <a:ext cx="1415834" cy="271745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5" name="直接箭头连接符 64"/>
          <p:cNvCxnSpPr>
            <a:stCxn id="13" idx="6"/>
            <a:endCxn id="53" idx="2"/>
          </p:cNvCxnSpPr>
          <p:nvPr/>
        </p:nvCxnSpPr>
        <p:spPr>
          <a:xfrm>
            <a:off x="1256596" y="4140570"/>
            <a:ext cx="1415834" cy="129150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70" name="直接箭头连接符 69"/>
          <p:cNvCxnSpPr>
            <a:stCxn id="53" idx="6"/>
            <a:endCxn id="33" idx="2"/>
          </p:cNvCxnSpPr>
          <p:nvPr/>
        </p:nvCxnSpPr>
        <p:spPr>
          <a:xfrm flipV="1">
            <a:off x="3500430" y="4140570"/>
            <a:ext cx="1243702" cy="129150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74" name="直接箭头连接符 73"/>
          <p:cNvCxnSpPr>
            <a:stCxn id="53" idx="6"/>
            <a:endCxn id="34" idx="2"/>
          </p:cNvCxnSpPr>
          <p:nvPr/>
        </p:nvCxnSpPr>
        <p:spPr>
          <a:xfrm flipV="1">
            <a:off x="3500430" y="2714620"/>
            <a:ext cx="1243702" cy="2717454"/>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graphicFrame>
        <p:nvGraphicFramePr>
          <p:cNvPr id="117771" name="Object 11"/>
          <p:cNvGraphicFramePr>
            <a:graphicFrameLocks noChangeAspect="1"/>
          </p:cNvGraphicFramePr>
          <p:nvPr/>
        </p:nvGraphicFramePr>
        <p:xfrm>
          <a:off x="2428860" y="4541849"/>
          <a:ext cx="530225" cy="530225"/>
        </p:xfrm>
        <a:graphic>
          <a:graphicData uri="http://schemas.openxmlformats.org/presentationml/2006/ole">
            <p:oleObj spid="_x0000_s117771" name="Equation" r:id="rId4" imgW="253800" imgH="253800" progId="Equation.DSMT4">
              <p:embed/>
            </p:oleObj>
          </a:graphicData>
        </a:graphic>
      </p:graphicFrame>
      <p:graphicFrame>
        <p:nvGraphicFramePr>
          <p:cNvPr id="117772" name="Object 12"/>
          <p:cNvGraphicFramePr>
            <a:graphicFrameLocks noChangeAspect="1"/>
          </p:cNvGraphicFramePr>
          <p:nvPr/>
        </p:nvGraphicFramePr>
        <p:xfrm>
          <a:off x="1714480" y="4357694"/>
          <a:ext cx="530225" cy="530225"/>
        </p:xfrm>
        <a:graphic>
          <a:graphicData uri="http://schemas.openxmlformats.org/presentationml/2006/ole">
            <p:oleObj spid="_x0000_s117772" name="Equation" r:id="rId5" imgW="253800" imgH="253800" progId="Equation.DSMT4">
              <p:embed/>
            </p:oleObj>
          </a:graphicData>
        </a:graphic>
      </p:graphicFrame>
      <p:graphicFrame>
        <p:nvGraphicFramePr>
          <p:cNvPr id="117773" name="Object 13"/>
          <p:cNvGraphicFramePr>
            <a:graphicFrameLocks noChangeAspect="1"/>
          </p:cNvGraphicFramePr>
          <p:nvPr/>
        </p:nvGraphicFramePr>
        <p:xfrm>
          <a:off x="1898635" y="5072074"/>
          <a:ext cx="530225" cy="530225"/>
        </p:xfrm>
        <a:graphic>
          <a:graphicData uri="http://schemas.openxmlformats.org/presentationml/2006/ole">
            <p:oleObj spid="_x0000_s117773" name="Equation" r:id="rId6" imgW="253800" imgH="253800" progId="Equation.DSMT4">
              <p:embed/>
            </p:oleObj>
          </a:graphicData>
        </a:graphic>
      </p:graphicFrame>
      <p:sp>
        <p:nvSpPr>
          <p:cNvPr id="85" name="内容占位符 2"/>
          <p:cNvSpPr txBox="1">
            <a:spLocks/>
          </p:cNvSpPr>
          <p:nvPr/>
        </p:nvSpPr>
        <p:spPr>
          <a:xfrm>
            <a:off x="214282" y="6215082"/>
            <a:ext cx="8358246" cy="571504"/>
          </a:xfrm>
          <a:prstGeom prst="rect">
            <a:avLst/>
          </a:prstGeom>
        </p:spPr>
        <p:txBody>
          <a:bodyPr vert="horz" lIns="91440" tIns="45720" rIns="91440" bIns="45720" rtlCol="0">
            <a:noAutofit/>
          </a:bodyPr>
          <a:lstStyle/>
          <a:p>
            <a:pPr lvl="1" indent="-457200">
              <a:lnSpc>
                <a:spcPct val="150000"/>
              </a:lnSpc>
              <a:spcBef>
                <a:spcPct val="20000"/>
              </a:spcBef>
              <a:defRPr/>
            </a:pP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   权         ：</a:t>
            </a:r>
            <a:r>
              <a:rPr lang="en-US" altLang="zh-CN" sz="2000" b="1" i="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l </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层标号，</a:t>
            </a:r>
            <a:r>
              <a:rPr lang="en-US" altLang="zh-CN" sz="2000" b="1" i="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i </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前一层的向量维数标号</a:t>
            </a:r>
            <a:r>
              <a:rPr lang="zh-CN" altLang="en-US" sz="2000" b="1" i="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a:t>
            </a:r>
            <a:r>
              <a:rPr lang="en-US" altLang="zh-CN" sz="2000" b="1" i="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j  </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后一层向量维数标号</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graphicFrame>
        <p:nvGraphicFramePr>
          <p:cNvPr id="86" name="Object 2"/>
          <p:cNvGraphicFramePr>
            <a:graphicFrameLocks noChangeAspect="1"/>
          </p:cNvGraphicFramePr>
          <p:nvPr/>
        </p:nvGraphicFramePr>
        <p:xfrm>
          <a:off x="838200" y="6227763"/>
          <a:ext cx="423863" cy="528637"/>
        </p:xfrm>
        <a:graphic>
          <a:graphicData uri="http://schemas.openxmlformats.org/presentationml/2006/ole">
            <p:oleObj spid="_x0000_s117774" name="Equation" r:id="rId7" imgW="203040" imgH="253800" progId="Equation.DSMT4">
              <p:embed/>
            </p:oleObj>
          </a:graphicData>
        </a:graphic>
      </p:graphicFrame>
      <p:graphicFrame>
        <p:nvGraphicFramePr>
          <p:cNvPr id="117775" name="Object 15"/>
          <p:cNvGraphicFramePr>
            <a:graphicFrameLocks noChangeAspect="1"/>
          </p:cNvGraphicFramePr>
          <p:nvPr/>
        </p:nvGraphicFramePr>
        <p:xfrm>
          <a:off x="4854593" y="5500702"/>
          <a:ext cx="2360613" cy="962025"/>
        </p:xfrm>
        <a:graphic>
          <a:graphicData uri="http://schemas.openxmlformats.org/presentationml/2006/ole">
            <p:oleObj spid="_x0000_s117775" name="Equation" r:id="rId8" imgW="1066680" imgH="431640" progId="Equation.DSMT4">
              <p:embed/>
            </p:oleObj>
          </a:graphicData>
        </a:graphic>
      </p:graphicFrame>
      <p:graphicFrame>
        <p:nvGraphicFramePr>
          <p:cNvPr id="117776" name="Object 16"/>
          <p:cNvGraphicFramePr>
            <a:graphicFrameLocks noChangeAspect="1"/>
          </p:cNvGraphicFramePr>
          <p:nvPr/>
        </p:nvGraphicFramePr>
        <p:xfrm>
          <a:off x="4000500" y="4786313"/>
          <a:ext cx="5114925" cy="679450"/>
        </p:xfrm>
        <a:graphic>
          <a:graphicData uri="http://schemas.openxmlformats.org/presentationml/2006/ole">
            <p:oleObj spid="_x0000_s117776" name="Equation" r:id="rId9" imgW="2311200" imgH="304560" progId="Equation.DSMT4">
              <p:embed/>
            </p:oleObj>
          </a:graphicData>
        </a:graphic>
      </p:graphicFrame>
      <p:sp>
        <p:nvSpPr>
          <p:cNvPr id="87" name="内容占位符 2"/>
          <p:cNvSpPr txBox="1">
            <a:spLocks/>
          </p:cNvSpPr>
          <p:nvPr/>
        </p:nvSpPr>
        <p:spPr>
          <a:xfrm>
            <a:off x="6072198" y="1285860"/>
            <a:ext cx="2928990" cy="571504"/>
          </a:xfrm>
          <a:prstGeom prst="rect">
            <a:avLst/>
          </a:prstGeom>
        </p:spPr>
        <p:txBody>
          <a:bodyPr vert="horz" lIns="91440" tIns="45720" rIns="91440" bIns="45720" rtlCol="0">
            <a:noAutofit/>
          </a:bodyPr>
          <a:lstStyle/>
          <a:p>
            <a:pPr lvl="1" indent="-457200">
              <a:lnSpc>
                <a:spcPct val="150000"/>
              </a:lnSpc>
              <a:spcBef>
                <a:spcPct val="20000"/>
              </a:spcBef>
              <a:defRPr/>
            </a:pP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微软雅黑" pitchFamily="34" charset="-122"/>
                <a:ea typeface="微软雅黑" pitchFamily="34" charset="-122"/>
                <a:cs typeface="Times New Roman" pitchFamily="18" charset="0"/>
              </a:rPr>
              <a:t>w</a:t>
            </a:r>
            <a:r>
              <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 </a:t>
            </a:r>
            <a:r>
              <a:rPr lang="zh-CN" altLang="en-US"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rPr>
              <a:t>由每层的权组合而成</a:t>
            </a:r>
            <a:endParaRPr lang="en-US" altLang="zh-CN" sz="2000" b="1" spc="50" dirty="0" smtClean="0">
              <a:ln w="13500">
                <a:solidFill>
                  <a:schemeClr val="accent1">
                    <a:shade val="2500"/>
                    <a:alpha val="6500"/>
                  </a:schemeClr>
                </a:solidFill>
                <a:prstDash val="solid"/>
              </a:ln>
              <a:solidFill>
                <a:schemeClr val="bg1"/>
              </a:solidFill>
              <a:effectLst>
                <a:innerShdw blurRad="50900" dist="38500" dir="13500000">
                  <a:srgbClr val="000000">
                    <a:alpha val="60000"/>
                  </a:srgbClr>
                </a:innerShdw>
              </a:effectLst>
              <a:latin typeface="Times New Roman" pitchFamily="18" charset="0"/>
              <a:ea typeface="微软雅黑" pitchFamily="34" charset="-122"/>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4140</TotalTime>
  <Words>2244</Words>
  <Application>Microsoft Office PowerPoint</Application>
  <PresentationFormat>全屏显示(4:3)</PresentationFormat>
  <Paragraphs>404</Paragraphs>
  <Slides>57</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57</vt:i4>
      </vt:variant>
    </vt:vector>
  </HeadingPairs>
  <TitlesOfParts>
    <vt:vector size="60" baseType="lpstr">
      <vt:lpstr>Office 主题</vt:lpstr>
      <vt:lpstr>Equation</vt:lpstr>
      <vt:lpstr>Microsoft Visio 绘图</vt:lpstr>
      <vt:lpstr>数字图像处理 2  机器学习初步2</vt:lpstr>
      <vt:lpstr>主要内容</vt:lpstr>
      <vt:lpstr>Topic3： 从宽度到深度——人工神经网络</vt:lpstr>
      <vt:lpstr>人脑神经网络</vt:lpstr>
      <vt:lpstr>人脑神经网络</vt:lpstr>
      <vt:lpstr>人脑神经网络</vt:lpstr>
      <vt:lpstr>人工神经网络分类</vt:lpstr>
      <vt:lpstr>BP网络（多类问题）</vt:lpstr>
      <vt:lpstr>幻灯片 9</vt:lpstr>
      <vt:lpstr>BP网络</vt:lpstr>
      <vt:lpstr>Back propagation</vt:lpstr>
      <vt:lpstr>Back propagation</vt:lpstr>
      <vt:lpstr>Back propagation</vt:lpstr>
      <vt:lpstr>幻灯片 14</vt:lpstr>
      <vt:lpstr>幻灯片 15</vt:lpstr>
      <vt:lpstr>幻灯片 16</vt:lpstr>
      <vt:lpstr>Back propagation</vt:lpstr>
      <vt:lpstr>幻灯片 18</vt:lpstr>
      <vt:lpstr>幻灯片 19</vt:lpstr>
      <vt:lpstr>幻灯片 20</vt:lpstr>
      <vt:lpstr>幻灯片 21</vt:lpstr>
      <vt:lpstr>幻灯片 22</vt:lpstr>
      <vt:lpstr>幻灯片 23</vt:lpstr>
      <vt:lpstr>幻灯片 24</vt:lpstr>
      <vt:lpstr>径向基网络 （Radial Basis Function Network）</vt:lpstr>
      <vt:lpstr>径向基（ RBF ）网络的模型</vt:lpstr>
      <vt:lpstr>径向基（ RBF ）网络的模型</vt:lpstr>
      <vt:lpstr>径向基（ RBF ）网络的模型</vt:lpstr>
      <vt:lpstr>径向基（ RBF ）网络的学习</vt:lpstr>
      <vt:lpstr>自组织竞争网络</vt:lpstr>
      <vt:lpstr>循环网络（Hopfield）</vt:lpstr>
      <vt:lpstr>循环网络（Hopfield）</vt:lpstr>
      <vt:lpstr>Hopfield网络的模型</vt:lpstr>
      <vt:lpstr>Hopfield网络的模型</vt:lpstr>
      <vt:lpstr>Hopfield网络的学习</vt:lpstr>
      <vt:lpstr>Hopfield网络的学习</vt:lpstr>
      <vt:lpstr>Hopfield网络的缺点</vt:lpstr>
      <vt:lpstr>幻灯片 38</vt:lpstr>
      <vt:lpstr>Topic4：支持向量机 （Support Vector Machine）</vt:lpstr>
      <vt:lpstr>支持向量机的模型</vt:lpstr>
      <vt:lpstr>支持向量机的模型</vt:lpstr>
      <vt:lpstr>支持向量机的模型</vt:lpstr>
      <vt:lpstr>支持向量机的模型——最优分类面</vt:lpstr>
      <vt:lpstr>支持向量机的模型——最优分类面</vt:lpstr>
      <vt:lpstr>支持向量机的模型——损失函数</vt:lpstr>
      <vt:lpstr>支持向量机的模型——损失函数</vt:lpstr>
      <vt:lpstr>支持向量机的模型——损失函数</vt:lpstr>
      <vt:lpstr>支持向量机的求解</vt:lpstr>
      <vt:lpstr>支持向量机的模型——非线性可分</vt:lpstr>
      <vt:lpstr>支持向量机的模型——维数灾难</vt:lpstr>
      <vt:lpstr>支持向量机的模型——核函数的引入</vt:lpstr>
      <vt:lpstr>支持向量机的模型——核函数的引入</vt:lpstr>
      <vt:lpstr>支持向量机——总结</vt:lpstr>
      <vt:lpstr>Topic 5： 朴素贝叶斯方法（Naïve Bayes）</vt:lpstr>
      <vt:lpstr>朴素贝叶斯方法（Naïve Bayes）</vt:lpstr>
      <vt:lpstr>Topic 6： 深度学习概述</vt:lpstr>
      <vt:lpstr>未讲授内容</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数字图像处理 1  绪论</dc:title>
  <dc:creator>sheva2003</dc:creator>
  <cp:lastModifiedBy>sheva2003</cp:lastModifiedBy>
  <cp:revision>704</cp:revision>
  <dcterms:created xsi:type="dcterms:W3CDTF">2014-02-18T07:09:59Z</dcterms:created>
  <dcterms:modified xsi:type="dcterms:W3CDTF">2015-03-20T06:31:28Z</dcterms:modified>
</cp:coreProperties>
</file>