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7" r:id="rId5"/>
    <p:sldId id="260" r:id="rId6"/>
    <p:sldId id="261" r:id="rId7"/>
    <p:sldId id="262" r:id="rId8"/>
    <p:sldId id="259" r:id="rId9"/>
    <p:sldId id="264" r:id="rId10"/>
    <p:sldId id="271" r:id="rId11"/>
    <p:sldId id="263" r:id="rId12"/>
    <p:sldId id="258" r:id="rId13"/>
    <p:sldId id="265" r:id="rId14"/>
    <p:sldId id="266" r:id="rId15"/>
    <p:sldId id="267" r:id="rId16"/>
    <p:sldId id="269" r:id="rId17"/>
    <p:sldId id="268" r:id="rId18"/>
    <p:sldId id="27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Probability Graphic Modal &amp;</a:t>
            </a:r>
            <a:br>
              <a:rPr lang="en-US" altLang="zh-CN" dirty="0" smtClean="0"/>
            </a:br>
            <a:r>
              <a:rPr lang="en-US" altLang="zh-CN" dirty="0" smtClean="0"/>
              <a:t>Artificial Neural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7258056" cy="471494"/>
          </a:xfrm>
        </p:spPr>
        <p:txBody>
          <a:bodyPr anchor="ctr" anchorCtr="0">
            <a:normAutofit fontScale="62500" lnSpcReduction="20000"/>
          </a:bodyPr>
          <a:lstStyle/>
          <a:p>
            <a:pPr algn="r"/>
            <a:r>
              <a:rPr lang="en-US" altLang="zh-CN" sz="2800" dirty="0" smtClean="0"/>
              <a:t>——</a:t>
            </a:r>
            <a:r>
              <a:rPr lang="zh-CN" altLang="en-US" sz="2800" dirty="0" smtClean="0"/>
              <a:t>使用无向图分析</a:t>
            </a:r>
            <a:r>
              <a:rPr lang="en-US" altLang="zh-CN" sz="2800" dirty="0" smtClean="0"/>
              <a:t>Hopfield</a:t>
            </a:r>
            <a:r>
              <a:rPr lang="zh-CN" altLang="en-US" sz="2800" dirty="0" smtClean="0"/>
              <a:t> 、</a:t>
            </a:r>
            <a:r>
              <a:rPr lang="en-US" altLang="zh-CN" sz="2800" dirty="0" smtClean="0"/>
              <a:t>Boltzmann Machine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Restricted BM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357290" y="4929198"/>
            <a:ext cx="6400800" cy="471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张绍明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dirty="0" smtClean="0">
                <a:solidFill>
                  <a:schemeClr val="tx1">
                    <a:tint val="75000"/>
                  </a:schemeClr>
                </a:solidFill>
              </a:rPr>
              <a:t>2015,5,29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034" y="642918"/>
            <a:ext cx="4146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tint val="75000"/>
                  </a:schemeClr>
                </a:solidFill>
              </a:rPr>
              <a:t>CVRSG</a:t>
            </a:r>
            <a:r>
              <a:rPr lang="zh-CN" altLang="en-US" sz="4000" dirty="0" smtClean="0">
                <a:solidFill>
                  <a:schemeClr val="tx1">
                    <a:tint val="75000"/>
                  </a:schemeClr>
                </a:solidFill>
              </a:rPr>
              <a:t>内部讨论稿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Logistic</a:t>
            </a:r>
            <a:r>
              <a:rPr lang="zh-CN" altLang="en-US" sz="2800" dirty="0" smtClean="0"/>
              <a:t>函数度量二值条件分布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Logistic</a:t>
            </a:r>
            <a:r>
              <a:rPr lang="zh-CN" altLang="en-US" sz="2800" dirty="0" smtClean="0"/>
              <a:t>函数的意义是</a:t>
            </a:r>
            <a:r>
              <a:rPr lang="en-US" altLang="zh-CN" sz="2800" dirty="0" smtClean="0"/>
              <a:t> 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P(y=1|x)  = 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显然</a:t>
            </a:r>
            <a:r>
              <a:rPr lang="en-US" altLang="zh-CN" sz="2800" dirty="0" smtClean="0"/>
              <a:t>P(y=0|x) =</a:t>
            </a:r>
          </a:p>
          <a:p>
            <a:pPr>
              <a:buNone/>
            </a:pPr>
            <a:r>
              <a:rPr lang="zh-CN" altLang="en-US" sz="2800" dirty="0" smtClean="0"/>
              <a:t>（蓝色曲线）</a:t>
            </a:r>
            <a:endParaRPr lang="zh-CN" altLang="en-US" sz="28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357422" y="2071678"/>
          <a:ext cx="2959820" cy="1000132"/>
        </p:xfrm>
        <a:graphic>
          <a:graphicData uri="http://schemas.openxmlformats.org/presentationml/2006/ole">
            <p:oleObj spid="_x0000_s24579" name="Equation" r:id="rId3" imgW="1206360" imgH="406080" progId="Equation.DSMT4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928926" y="3214693"/>
          <a:ext cx="3862387" cy="1000125"/>
        </p:xfrm>
        <a:graphic>
          <a:graphicData uri="http://schemas.openxmlformats.org/presentationml/2006/ole">
            <p:oleObj spid="_x0000_s24581" name="Equation" r:id="rId4" imgW="1574640" imgH="406080" progId="Equation.DSMT4">
              <p:embed/>
            </p:oleObj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918082" y="1071546"/>
            <a:ext cx="3154512" cy="2400124"/>
            <a:chOff x="5918082" y="1199786"/>
            <a:chExt cx="3154512" cy="2400124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6282016" y="1785926"/>
              <a:ext cx="2131845" cy="1627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24583" name="Object 7"/>
            <p:cNvGraphicFramePr>
              <a:graphicFrameLocks noChangeAspect="1"/>
            </p:cNvGraphicFramePr>
            <p:nvPr/>
          </p:nvGraphicFramePr>
          <p:xfrm>
            <a:off x="8496594" y="3214686"/>
            <a:ext cx="576000" cy="385224"/>
          </p:xfrm>
          <a:graphic>
            <a:graphicData uri="http://schemas.openxmlformats.org/presentationml/2006/ole">
              <p:oleObj spid="_x0000_s24583" name="Equation" r:id="rId6" imgW="304560" imgH="203040" progId="Equation.DSMT4">
                <p:embed/>
              </p:oleObj>
            </a:graphicData>
          </a:graphic>
        </p:graphicFrame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5918082" y="1199786"/>
            <a:ext cx="864000" cy="443264"/>
          </p:xfrm>
          <a:graphic>
            <a:graphicData uri="http://schemas.openxmlformats.org/presentationml/2006/ole">
              <p:oleObj spid="_x0000_s24584" name="Equation" r:id="rId7" imgW="545760" imgH="279360" progId="Equation.DSMT4">
                <p:embed/>
              </p:oleObj>
            </a:graphicData>
          </a:graphic>
        </p:graphicFrame>
        <p:cxnSp>
          <p:nvCxnSpPr>
            <p:cNvPr id="13" name="直接箭头连接符 12"/>
            <p:cNvCxnSpPr/>
            <p:nvPr/>
          </p:nvCxnSpPr>
          <p:spPr>
            <a:xfrm>
              <a:off x="6424892" y="3299506"/>
              <a:ext cx="23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5400000" flipH="1" flipV="1">
              <a:off x="5506892" y="2368124"/>
              <a:ext cx="183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071934" y="4143380"/>
            <a:ext cx="3154512" cy="2400124"/>
            <a:chOff x="5918082" y="1199786"/>
            <a:chExt cx="3154512" cy="2400124"/>
          </a:xfrm>
        </p:grpSpPr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6282016" y="1785926"/>
              <a:ext cx="2131845" cy="1627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19" name="Object 7"/>
            <p:cNvGraphicFramePr>
              <a:graphicFrameLocks noChangeAspect="1"/>
            </p:cNvGraphicFramePr>
            <p:nvPr/>
          </p:nvGraphicFramePr>
          <p:xfrm>
            <a:off x="8496594" y="3214686"/>
            <a:ext cx="576000" cy="385224"/>
          </p:xfrm>
          <a:graphic>
            <a:graphicData uri="http://schemas.openxmlformats.org/presentationml/2006/ole">
              <p:oleObj spid="_x0000_s24585" name="Equation" r:id="rId8" imgW="304560" imgH="203040" progId="Equation.DSMT4">
                <p:embed/>
              </p:oleObj>
            </a:graphicData>
          </a:graphic>
        </p:graphicFrame>
        <p:graphicFrame>
          <p:nvGraphicFramePr>
            <p:cNvPr id="20" name="Object 8"/>
            <p:cNvGraphicFramePr>
              <a:graphicFrameLocks noChangeAspect="1"/>
            </p:cNvGraphicFramePr>
            <p:nvPr/>
          </p:nvGraphicFramePr>
          <p:xfrm>
            <a:off x="5918082" y="1199786"/>
            <a:ext cx="864000" cy="443264"/>
          </p:xfrm>
          <a:graphic>
            <a:graphicData uri="http://schemas.openxmlformats.org/presentationml/2006/ole">
              <p:oleObj spid="_x0000_s24586" name="Equation" r:id="rId9" imgW="545760" imgH="279360" progId="Equation.DSMT4">
                <p:embed/>
              </p:oleObj>
            </a:graphicData>
          </a:graphic>
        </p:graphicFrame>
        <p:cxnSp>
          <p:nvCxnSpPr>
            <p:cNvPr id="21" name="直接箭头连接符 20"/>
            <p:cNvCxnSpPr/>
            <p:nvPr/>
          </p:nvCxnSpPr>
          <p:spPr>
            <a:xfrm>
              <a:off x="6424892" y="3299506"/>
              <a:ext cx="23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5506892" y="2368124"/>
              <a:ext cx="183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任意多边形 25"/>
          <p:cNvSpPr/>
          <p:nvPr/>
        </p:nvSpPr>
        <p:spPr>
          <a:xfrm>
            <a:off x="4572000" y="4736495"/>
            <a:ext cx="1799771" cy="1475619"/>
          </a:xfrm>
          <a:custGeom>
            <a:avLst/>
            <a:gdLst>
              <a:gd name="connsiteX0" fmla="*/ 0 w 1799771"/>
              <a:gd name="connsiteY0" fmla="*/ 53219 h 1475619"/>
              <a:gd name="connsiteX1" fmla="*/ 667657 w 1799771"/>
              <a:gd name="connsiteY1" fmla="*/ 140305 h 1475619"/>
              <a:gd name="connsiteX2" fmla="*/ 957943 w 1799771"/>
              <a:gd name="connsiteY2" fmla="*/ 895048 h 1475619"/>
              <a:gd name="connsiteX3" fmla="*/ 1117600 w 1799771"/>
              <a:gd name="connsiteY3" fmla="*/ 1301448 h 1475619"/>
              <a:gd name="connsiteX4" fmla="*/ 1799771 w 1799771"/>
              <a:gd name="connsiteY4" fmla="*/ 1475619 h 14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771" h="1475619">
                <a:moveTo>
                  <a:pt x="0" y="53219"/>
                </a:moveTo>
                <a:cubicBezTo>
                  <a:pt x="254000" y="26609"/>
                  <a:pt x="508000" y="0"/>
                  <a:pt x="667657" y="140305"/>
                </a:cubicBezTo>
                <a:cubicBezTo>
                  <a:pt x="827314" y="280610"/>
                  <a:pt x="882953" y="701524"/>
                  <a:pt x="957943" y="895048"/>
                </a:cubicBezTo>
                <a:cubicBezTo>
                  <a:pt x="1032934" y="1088572"/>
                  <a:pt x="977296" y="1204686"/>
                  <a:pt x="1117600" y="1301448"/>
                </a:cubicBezTo>
                <a:cubicBezTo>
                  <a:pt x="1257904" y="1398210"/>
                  <a:pt x="1528837" y="1436914"/>
                  <a:pt x="1799771" y="147561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785918" y="42410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85918" y="141974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85918" y="235293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786182" y="141974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81950" y="924174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81950" y="1781430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996528" y="633926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996528" y="1491182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86182" y="235293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86182" y="424108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直接箭头连接符 14"/>
          <p:cNvCxnSpPr>
            <a:stCxn id="5" idx="6"/>
            <a:endCxn id="14" idx="2"/>
          </p:cNvCxnSpPr>
          <p:nvPr/>
        </p:nvCxnSpPr>
        <p:spPr>
          <a:xfrm>
            <a:off x="2361918" y="712108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14" idx="2"/>
          </p:cNvCxnSpPr>
          <p:nvPr/>
        </p:nvCxnSpPr>
        <p:spPr>
          <a:xfrm flipV="1">
            <a:off x="2361918" y="71210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14" idx="2"/>
          </p:cNvCxnSpPr>
          <p:nvPr/>
        </p:nvCxnSpPr>
        <p:spPr>
          <a:xfrm flipV="1">
            <a:off x="2361918" y="71210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996528" y="2348438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5" idx="6"/>
            <a:endCxn id="8" idx="2"/>
          </p:cNvCxnSpPr>
          <p:nvPr/>
        </p:nvCxnSpPr>
        <p:spPr>
          <a:xfrm>
            <a:off x="2361918" y="71210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8" idx="2"/>
          </p:cNvCxnSpPr>
          <p:nvPr/>
        </p:nvCxnSpPr>
        <p:spPr>
          <a:xfrm>
            <a:off x="2361918" y="170774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3" idx="2"/>
          </p:cNvCxnSpPr>
          <p:nvPr/>
        </p:nvCxnSpPr>
        <p:spPr>
          <a:xfrm>
            <a:off x="2361918" y="264093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6"/>
            <a:endCxn id="13" idx="2"/>
          </p:cNvCxnSpPr>
          <p:nvPr/>
        </p:nvCxnSpPr>
        <p:spPr>
          <a:xfrm>
            <a:off x="2361918" y="170774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6"/>
            <a:endCxn id="13" idx="2"/>
          </p:cNvCxnSpPr>
          <p:nvPr/>
        </p:nvCxnSpPr>
        <p:spPr>
          <a:xfrm>
            <a:off x="2361918" y="71210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6"/>
            <a:endCxn id="8" idx="2"/>
          </p:cNvCxnSpPr>
          <p:nvPr/>
        </p:nvCxnSpPr>
        <p:spPr>
          <a:xfrm flipV="1">
            <a:off x="2361918" y="170774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6"/>
            <a:endCxn id="9" idx="2"/>
          </p:cNvCxnSpPr>
          <p:nvPr/>
        </p:nvCxnSpPr>
        <p:spPr>
          <a:xfrm>
            <a:off x="4362182" y="712108"/>
            <a:ext cx="1419768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6"/>
            <a:endCxn id="10" idx="2"/>
          </p:cNvCxnSpPr>
          <p:nvPr/>
        </p:nvCxnSpPr>
        <p:spPr>
          <a:xfrm>
            <a:off x="4362182" y="712108"/>
            <a:ext cx="1419768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6"/>
            <a:endCxn id="9" idx="2"/>
          </p:cNvCxnSpPr>
          <p:nvPr/>
        </p:nvCxnSpPr>
        <p:spPr>
          <a:xfrm flipV="1">
            <a:off x="4362182" y="1212174"/>
            <a:ext cx="1419768" cy="49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6"/>
            <a:endCxn id="9" idx="2"/>
          </p:cNvCxnSpPr>
          <p:nvPr/>
        </p:nvCxnSpPr>
        <p:spPr>
          <a:xfrm flipV="1">
            <a:off x="4362182" y="1212174"/>
            <a:ext cx="1419768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6"/>
            <a:endCxn id="10" idx="2"/>
          </p:cNvCxnSpPr>
          <p:nvPr/>
        </p:nvCxnSpPr>
        <p:spPr>
          <a:xfrm>
            <a:off x="4362182" y="1707744"/>
            <a:ext cx="1419768" cy="36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6"/>
            <a:endCxn id="10" idx="2"/>
          </p:cNvCxnSpPr>
          <p:nvPr/>
        </p:nvCxnSpPr>
        <p:spPr>
          <a:xfrm flipV="1">
            <a:off x="4362182" y="2069430"/>
            <a:ext cx="141976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6"/>
            <a:endCxn id="11" idx="2"/>
          </p:cNvCxnSpPr>
          <p:nvPr/>
        </p:nvCxnSpPr>
        <p:spPr>
          <a:xfrm flipV="1">
            <a:off x="6357950" y="921926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6"/>
            <a:endCxn id="12" idx="2"/>
          </p:cNvCxnSpPr>
          <p:nvPr/>
        </p:nvCxnSpPr>
        <p:spPr>
          <a:xfrm>
            <a:off x="6357950" y="1212174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6"/>
            <a:endCxn id="11" idx="2"/>
          </p:cNvCxnSpPr>
          <p:nvPr/>
        </p:nvCxnSpPr>
        <p:spPr>
          <a:xfrm flipV="1">
            <a:off x="6357950" y="921926"/>
            <a:ext cx="1638578" cy="114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6"/>
            <a:endCxn id="12" idx="2"/>
          </p:cNvCxnSpPr>
          <p:nvPr/>
        </p:nvCxnSpPr>
        <p:spPr>
          <a:xfrm flipV="1">
            <a:off x="6357950" y="1779182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6"/>
            <a:endCxn id="18" idx="2"/>
          </p:cNvCxnSpPr>
          <p:nvPr/>
        </p:nvCxnSpPr>
        <p:spPr>
          <a:xfrm>
            <a:off x="6357950" y="1212174"/>
            <a:ext cx="1638578" cy="142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6"/>
            <a:endCxn id="18" idx="2"/>
          </p:cNvCxnSpPr>
          <p:nvPr/>
        </p:nvCxnSpPr>
        <p:spPr>
          <a:xfrm>
            <a:off x="6357950" y="2069430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Object 5"/>
          <p:cNvGraphicFramePr>
            <a:graphicFrameLocks noChangeAspect="1"/>
          </p:cNvGraphicFramePr>
          <p:nvPr/>
        </p:nvGraphicFramePr>
        <p:xfrm>
          <a:off x="4071934" y="0"/>
          <a:ext cx="2149475" cy="527050"/>
        </p:xfrm>
        <a:graphic>
          <a:graphicData uri="http://schemas.openxmlformats.org/presentationml/2006/ole">
            <p:oleObj spid="_x0000_s2050" name="Equation" r:id="rId3" imgW="1143000" imgH="279360" progId="Equation.DSMT4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5720" y="3142081"/>
          <a:ext cx="8610630" cy="672682"/>
        </p:xfrm>
        <a:graphic>
          <a:graphicData uri="http://schemas.openxmlformats.org/presentationml/2006/ole">
            <p:oleObj spid="_x0000_s2052" name="Equation" r:id="rId4" imgW="3911400" imgH="304560" progId="Equation.DSMT4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184297" y="3929066"/>
          <a:ext cx="6372000" cy="690600"/>
        </p:xfrm>
        <a:graphic>
          <a:graphicData uri="http://schemas.openxmlformats.org/presentationml/2006/ole">
            <p:oleObj spid="_x0000_s2056" name="Equation" r:id="rId5" imgW="2819160" imgH="304560" progId="Equation.DSMT4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214282" y="4714884"/>
          <a:ext cx="8842403" cy="652636"/>
        </p:xfrm>
        <a:graphic>
          <a:graphicData uri="http://schemas.openxmlformats.org/presentationml/2006/ole">
            <p:oleObj spid="_x0000_s2057" name="Equation" r:id="rId6" imgW="4140000" imgH="304560" progId="Equation.DSMT4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>
            <p:ph idx="1"/>
          </p:nvPr>
        </p:nvGraphicFramePr>
        <p:xfrm>
          <a:off x="3163888" y="285750"/>
          <a:ext cx="363537" cy="406400"/>
        </p:xfrm>
        <a:graphic>
          <a:graphicData uri="http://schemas.openxmlformats.org/presentationml/2006/ole">
            <p:oleObj spid="_x0000_s2058" name="Equation" r:id="rId7" imgW="215640" imgH="241200" progId="Equation.DSMT4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2992438" y="679450"/>
          <a:ext cx="385762" cy="406400"/>
        </p:xfrm>
        <a:graphic>
          <a:graphicData uri="http://schemas.openxmlformats.org/presentationml/2006/ole">
            <p:oleObj spid="_x0000_s2060" name="Equation" r:id="rId8" imgW="228600" imgH="241200" progId="Equation.DSMT4">
              <p:embed/>
            </p:oleObj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3567113" y="911225"/>
          <a:ext cx="385762" cy="406400"/>
        </p:xfrm>
        <a:graphic>
          <a:graphicData uri="http://schemas.openxmlformats.org/presentationml/2006/ole">
            <p:oleObj spid="_x0000_s2061" name="Equation" r:id="rId9" imgW="228600" imgH="241200" progId="Equation.DSMT4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5583238" y="1441450"/>
          <a:ext cx="384175" cy="406400"/>
        </p:xfrm>
        <a:graphic>
          <a:graphicData uri="http://schemas.openxmlformats.org/presentationml/2006/ole">
            <p:oleObj spid="_x0000_s2062" name="Equation" r:id="rId10" imgW="228600" imgH="241200" progId="Equation.DSMT4">
              <p:embed/>
            </p:oleObj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5368925" y="642938"/>
          <a:ext cx="384175" cy="406400"/>
        </p:xfrm>
        <a:graphic>
          <a:graphicData uri="http://schemas.openxmlformats.org/presentationml/2006/ole">
            <p:oleObj spid="_x0000_s2063" name="Equation" r:id="rId11" imgW="228600" imgH="241200" progId="Equation.DSMT4">
              <p:embed/>
            </p:oleObj>
          </a:graphicData>
        </a:graphic>
      </p:graphicFrame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5037138" y="1012825"/>
          <a:ext cx="384175" cy="406400"/>
        </p:xfrm>
        <a:graphic>
          <a:graphicData uri="http://schemas.openxmlformats.org/presentationml/2006/ole">
            <p:oleObj spid="_x0000_s2065" name="Equation" r:id="rId12" imgW="228600" imgH="241200" progId="Equation.DSMT4">
              <p:embed/>
            </p:oleObj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6286512" y="0"/>
          <a:ext cx="2466975" cy="511175"/>
        </p:xfrm>
        <a:graphic>
          <a:graphicData uri="http://schemas.openxmlformats.org/presentationml/2006/ole">
            <p:oleObj spid="_x0000_s2066" name="Equation" r:id="rId13" imgW="116820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 ,x,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  =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根据贝叶斯公式：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Posterior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正比于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Joint P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神经网络本质上是将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 | x,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最大作为判别准则，即利用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的求解，完成后验概率建模。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而每一层的判别准则都是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altLang="zh-CN" sz="24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| layer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最大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 | x,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的实际计算中，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没有考虑，实际上默认是等权设置。即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 ,l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极大似然。所以要求训练样本均衡。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如果训练样本不均衡，本质上是利用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fraction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替代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的先验，即假定了实际问题中，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的出现概率不相等。考虑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fraction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后即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MAP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关于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的计算，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如果可以简单通过</a:t>
            </a:r>
            <a:r>
              <a:rPr lang="en-US" altLang="zh-CN" sz="2400" dirty="0" smtClean="0"/>
              <a:t>ML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的表达式直接求导得到则最好，比如高斯假设下的回归问题的最小二乘解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如果不能求导，则只能求助于迭代优化方法，典型：梯度下降法，通过梯度下降法，发现可拆分为逐层优化，即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算法，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网络。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深度网络的解法与之不同，我正在思考。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357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考虑上述最简单情况，左侧为没有隐层节点，右侧为含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个隐层节点。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对于最左侧情况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再简化一些，</a:t>
            </a:r>
            <a:r>
              <a:rPr lang="el-GR" altLang="zh-CN" sz="1600" i="1" dirty="0" smtClean="0">
                <a:latin typeface="Times New Roman"/>
                <a:cs typeface="Times New Roman"/>
              </a:rPr>
              <a:t>σ</a:t>
            </a:r>
            <a:r>
              <a:rPr lang="zh-CN" altLang="en-US" sz="1600" dirty="0" smtClean="0">
                <a:latin typeface="Times New Roman"/>
                <a:cs typeface="Times New Roman"/>
              </a:rPr>
              <a:t>用高斯 </a:t>
            </a:r>
            <a:r>
              <a:rPr lang="en-US" altLang="zh-CN" sz="1600" i="1" dirty="0" smtClean="0">
                <a:latin typeface="Times New Roman"/>
                <a:cs typeface="Times New Roman"/>
              </a:rPr>
              <a:t>N</a:t>
            </a:r>
            <a:r>
              <a:rPr lang="zh-CN" altLang="en-US" sz="1600" dirty="0" smtClean="0">
                <a:latin typeface="Times New Roman"/>
                <a:cs typeface="Times New Roman"/>
              </a:rPr>
              <a:t>（</a:t>
            </a:r>
            <a:r>
              <a:rPr lang="en-US" altLang="zh-CN" sz="1600" dirty="0" err="1" smtClean="0">
                <a:latin typeface="Times New Roman"/>
                <a:cs typeface="Times New Roman"/>
              </a:rPr>
              <a:t>kx+b</a:t>
            </a:r>
            <a:r>
              <a:rPr lang="zh-CN" altLang="en-US" sz="1600" dirty="0" smtClean="0">
                <a:latin typeface="Times New Roman"/>
                <a:cs typeface="Times New Roman"/>
              </a:rPr>
              <a:t>，</a:t>
            </a:r>
            <a:r>
              <a:rPr lang="en-US" altLang="zh-CN" sz="1600" dirty="0" smtClean="0">
                <a:latin typeface="Times New Roman"/>
                <a:cs typeface="Times New Roman"/>
              </a:rPr>
              <a:t>sigma</a:t>
            </a:r>
            <a:r>
              <a:rPr lang="zh-CN" altLang="en-US" sz="1600" dirty="0" smtClean="0">
                <a:latin typeface="Times New Roman"/>
                <a:cs typeface="Times New Roman"/>
              </a:rPr>
              <a:t>）代替，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此时情况简单，可能最大化</a:t>
            </a:r>
            <a:r>
              <a:rPr lang="en-US" altLang="zh-CN" sz="1600" dirty="0" smtClean="0"/>
              <a:t>p(</a:t>
            </a:r>
            <a:r>
              <a:rPr lang="en-US" altLang="zh-CN" sz="1600" dirty="0" err="1" smtClean="0"/>
              <a:t>y|x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，或</a:t>
            </a:r>
            <a:r>
              <a:rPr lang="en-US" altLang="zh-CN" sz="1600" dirty="0" smtClean="0"/>
              <a:t>p(</a:t>
            </a:r>
            <a:r>
              <a:rPr lang="en-US" altLang="zh-CN" sz="1600" dirty="0" err="1" smtClean="0"/>
              <a:t>y|x</a:t>
            </a:r>
            <a:r>
              <a:rPr lang="en-US" altLang="zh-CN" sz="1600" dirty="0" smtClean="0"/>
              <a:t>)p(x)</a:t>
            </a:r>
            <a:r>
              <a:rPr lang="zh-CN" altLang="en-US" sz="1600" dirty="0" smtClean="0"/>
              <a:t>可以通过求导完成，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比如拿到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个训练样本，可基于</a:t>
            </a:r>
            <a:r>
              <a:rPr lang="en-US" altLang="zh-CN" sz="1600" dirty="0" err="1" smtClean="0"/>
              <a:t>iid</a:t>
            </a:r>
            <a:r>
              <a:rPr lang="zh-CN" altLang="en-US" sz="1600" dirty="0" smtClean="0"/>
              <a:t>假设，构建似然函数或</a:t>
            </a:r>
            <a:r>
              <a:rPr lang="en-US" altLang="zh-CN" sz="1600" dirty="0" smtClean="0"/>
              <a:t>MAP</a:t>
            </a:r>
            <a:r>
              <a:rPr lang="zh-CN" altLang="en-US" sz="1600" dirty="0" smtClean="0"/>
              <a:t>表达式。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对其求导，解</a:t>
            </a:r>
            <a:r>
              <a:rPr lang="en-US" altLang="zh-CN" sz="1600" dirty="0" smtClean="0"/>
              <a:t>k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对于上面右侧情况，有两组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，求解更麻烦些。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当宽度（每层节点数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维度）和深度（网络层数）都增大时，一般只能迭代求解了。</a:t>
            </a:r>
            <a:endParaRPr lang="zh-CN" altLang="en-US" sz="2000" dirty="0"/>
          </a:p>
        </p:txBody>
      </p:sp>
      <p:sp>
        <p:nvSpPr>
          <p:cNvPr id="4" name="椭圆 3"/>
          <p:cNvSpPr/>
          <p:nvPr/>
        </p:nvSpPr>
        <p:spPr>
          <a:xfrm>
            <a:off x="5353322" y="135280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782214" y="1357298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67768" y="1357298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4" idx="6"/>
            <a:endCxn id="6" idx="2"/>
          </p:cNvCxnSpPr>
          <p:nvPr/>
        </p:nvCxnSpPr>
        <p:spPr>
          <a:xfrm>
            <a:off x="5929322" y="1640802"/>
            <a:ext cx="638446" cy="4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6"/>
            <a:endCxn id="5" idx="2"/>
          </p:cNvCxnSpPr>
          <p:nvPr/>
        </p:nvCxnSpPr>
        <p:spPr>
          <a:xfrm>
            <a:off x="7143768" y="1645298"/>
            <a:ext cx="638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28596" y="135729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14546" y="1357298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直接箭头连接符 14"/>
          <p:cNvCxnSpPr>
            <a:stCxn id="12" idx="6"/>
            <a:endCxn id="13" idx="2"/>
          </p:cNvCxnSpPr>
          <p:nvPr/>
        </p:nvCxnSpPr>
        <p:spPr>
          <a:xfrm>
            <a:off x="1004596" y="1645298"/>
            <a:ext cx="1209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786050" y="2652711"/>
          <a:ext cx="2851150" cy="561975"/>
        </p:xfrm>
        <a:graphic>
          <a:graphicData uri="http://schemas.openxmlformats.org/presentationml/2006/ole">
            <p:oleObj spid="_x0000_s4098" name="Equation" r:id="rId3" imgW="1295280" imgH="253800" progId="Equation.DSMT4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135670" y="1214422"/>
          <a:ext cx="936000" cy="368017"/>
        </p:xfrm>
        <a:graphic>
          <a:graphicData uri="http://schemas.openxmlformats.org/presentationml/2006/ole">
            <p:oleObj spid="_x0000_s4099" name="Equation" r:id="rId4" imgW="60948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572000" y="2643182"/>
            <a:ext cx="4048127" cy="3933825"/>
            <a:chOff x="4786314" y="2495571"/>
            <a:chExt cx="4048127" cy="3933825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6314" y="2495571"/>
              <a:ext cx="3762375" cy="393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5834045" y="2571744"/>
              <a:ext cx="2714644" cy="9286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输出层：隐含层输出的         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               </a:t>
              </a: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线性组合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7334243" y="3571876"/>
              <a:ext cx="1285884" cy="9286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隐含层：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RBF</a:t>
              </a: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函数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7548557" y="5572140"/>
              <a:ext cx="1285884" cy="5000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输入层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径向基网络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115328" cy="21431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每个节点的</a:t>
            </a:r>
            <a:r>
              <a:rPr lang="en-US" altLang="zh-CN" sz="2000" dirty="0" smtClean="0"/>
              <a:t>p(</a:t>
            </a:r>
            <a:r>
              <a:rPr lang="en-US" altLang="zh-CN" sz="2000" dirty="0" err="1" smtClean="0"/>
              <a:t>layer_crrent</a:t>
            </a:r>
            <a:r>
              <a:rPr lang="en-US" altLang="zh-CN" sz="2000" dirty="0" smtClean="0"/>
              <a:t> | </a:t>
            </a:r>
            <a:r>
              <a:rPr lang="en-US" altLang="zh-CN" sz="2000" dirty="0" err="1" smtClean="0"/>
              <a:t>layer_previsous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不再使用前一层节点为自变量的</a:t>
            </a:r>
            <a:r>
              <a:rPr lang="en-US" altLang="zh-CN" sz="2000" dirty="0" smtClean="0"/>
              <a:t>logistic</a:t>
            </a:r>
            <a:r>
              <a:rPr lang="zh-CN" altLang="en-US" sz="2000" dirty="0" smtClean="0"/>
              <a:t>函数，而是前一层节点为自变量的高斯径向基函数或线性函数，网络的能力和适用范围发生改变。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SVM</a:t>
            </a:r>
            <a:r>
              <a:rPr lang="zh-CN" altLang="en-US" sz="2000" dirty="0" smtClean="0"/>
              <a:t>本质上也是同样道理（待思考）。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一旦权值确定，</a:t>
            </a:r>
            <a:endParaRPr lang="en-US" altLang="zh-CN" dirty="0" smtClean="0"/>
          </a:p>
          <a:p>
            <a:r>
              <a:rPr lang="en-US" altLang="zh-CN" dirty="0" smtClean="0"/>
              <a:t>Sum-product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Max-product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smtClean="0"/>
              <a:t>就可以在神经网络的图上应用了。只不过我们暂时不需要中间节点的概率而已。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目前我们所接触到的所有</a:t>
            </a:r>
            <a:r>
              <a:rPr lang="en-US" altLang="zh-CN" sz="2400" dirty="0" smtClean="0"/>
              <a:t>ML</a:t>
            </a:r>
            <a:r>
              <a:rPr lang="zh-CN" altLang="en-US" sz="2400" dirty="0" smtClean="0"/>
              <a:t>方法：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最小二乘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回归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分类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本质上都可以用</a:t>
            </a:r>
            <a:r>
              <a:rPr lang="en-US" altLang="zh-CN" sz="2400" dirty="0" smtClean="0"/>
              <a:t>PGM</a:t>
            </a:r>
            <a:r>
              <a:rPr lang="zh-CN" altLang="en-US" sz="2400" dirty="0" smtClean="0"/>
              <a:t>来描述，从而透过算法的表面发掘其数理统计意义上的本质，增强理解和算法实现能力。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成稿比较仓促，错误的地方望大家指正。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800" dirty="0" smtClean="0"/>
              <a:t>当我们判断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y</a:t>
            </a:r>
            <a:r>
              <a:rPr lang="zh-CN" altLang="en-US" sz="1800" dirty="0" smtClean="0"/>
              <a:t>的关系出现困难时，我们寻求增加隐变量，例如：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X</a:t>
            </a:r>
            <a:r>
              <a:rPr lang="zh-CN" altLang="en-US" sz="1400" dirty="0" smtClean="0"/>
              <a:t>：</a:t>
            </a:r>
            <a:r>
              <a:rPr lang="zh-CN" altLang="en-US" sz="1400" dirty="0" smtClean="0">
                <a:sym typeface="Wingdings" pitchFamily="2" charset="2"/>
              </a:rPr>
              <a:t>湖南省大米产量是否很高</a:t>
            </a:r>
            <a:r>
              <a:rPr lang="en-US" altLang="zh-CN" sz="1400" dirty="0" smtClean="0">
                <a:sym typeface="Wingdings" pitchFamily="2" charset="2"/>
              </a:rPr>
              <a:t>[1:yes, 0:no]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ym typeface="Wingdings" pitchFamily="2" charset="2"/>
              </a:rPr>
              <a:t>Y</a:t>
            </a:r>
            <a:r>
              <a:rPr lang="zh-CN" altLang="en-US" sz="1400" dirty="0" smtClean="0">
                <a:sym typeface="Wingdings" pitchFamily="2" charset="2"/>
              </a:rPr>
              <a:t>：广东省的饭店中是否消费大量蛇肉</a:t>
            </a:r>
            <a:r>
              <a:rPr lang="en-US" altLang="zh-CN" sz="1400" dirty="0" smtClean="0">
                <a:sym typeface="Wingdings" pitchFamily="2" charset="2"/>
              </a:rPr>
              <a:t>[1:yes, 0:no]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>
                <a:sym typeface="Wingdings" pitchFamily="2" charset="2"/>
              </a:rPr>
              <a:t>	</a:t>
            </a:r>
            <a:r>
              <a:rPr lang="zh-CN" altLang="en-US" sz="1800" dirty="0" smtClean="0">
                <a:sym typeface="Wingdings" pitchFamily="2" charset="2"/>
              </a:rPr>
              <a:t>直接判断是很困难的，两者似乎没有关系，于是增加如下隐变量</a:t>
            </a:r>
            <a:endParaRPr lang="en-US" altLang="zh-CN" sz="1800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ym typeface="Wingdings" pitchFamily="2" charset="2"/>
              </a:rPr>
              <a:t>Latent1: </a:t>
            </a:r>
            <a:r>
              <a:rPr lang="zh-CN" altLang="en-US" sz="1400" dirty="0" smtClean="0">
                <a:sym typeface="Wingdings" pitchFamily="2" charset="2"/>
              </a:rPr>
              <a:t>湖南省稻米种植是否受田鼠危害</a:t>
            </a:r>
            <a:r>
              <a:rPr lang="en-US" altLang="zh-CN" sz="1400" dirty="0" smtClean="0">
                <a:sym typeface="Wingdings" pitchFamily="2" charset="2"/>
              </a:rPr>
              <a:t>[1:yes,0:no]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ym typeface="Wingdings" pitchFamily="2" charset="2"/>
              </a:rPr>
              <a:t>Latent2: </a:t>
            </a:r>
            <a:r>
              <a:rPr lang="zh-CN" altLang="en-US" sz="1400" dirty="0" smtClean="0">
                <a:sym typeface="Wingdings" pitchFamily="2" charset="2"/>
              </a:rPr>
              <a:t>蛇类是否是田鼠的主要天敌</a:t>
            </a:r>
            <a:r>
              <a:rPr lang="en-US" altLang="zh-CN" sz="1400" dirty="0" smtClean="0">
                <a:sym typeface="Wingdings" pitchFamily="2" charset="2"/>
              </a:rPr>
              <a:t>[1:yes, 0:no]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ym typeface="Wingdings" pitchFamily="2" charset="2"/>
              </a:rPr>
              <a:t>Latent3:</a:t>
            </a:r>
            <a:r>
              <a:rPr lang="zh-CN" altLang="en-US" sz="1400" dirty="0" smtClean="0">
                <a:sym typeface="Wingdings" pitchFamily="2" charset="2"/>
              </a:rPr>
              <a:t>广东省使用的蛇是否大量捕自湖南</a:t>
            </a:r>
            <a:endParaRPr lang="en-US" altLang="zh-CN" sz="14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>
                <a:sym typeface="Wingdings" pitchFamily="2" charset="2"/>
              </a:rPr>
              <a:t>	</a:t>
            </a:r>
            <a:r>
              <a:rPr lang="zh-CN" altLang="en-US" sz="1800" dirty="0" smtClean="0">
                <a:sym typeface="Wingdings" pitchFamily="2" charset="2"/>
              </a:rPr>
              <a:t>于是构建联合分布：</a:t>
            </a:r>
            <a:endParaRPr lang="en-US" altLang="zh-CN" sz="1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>
                <a:sym typeface="Wingdings" pitchFamily="2" charset="2"/>
              </a:rPr>
              <a:t>	</a:t>
            </a:r>
            <a:r>
              <a:rPr lang="zh-CN" altLang="en-US" sz="1800" dirty="0" smtClean="0">
                <a:sym typeface="Wingdings" pitchFamily="2" charset="2"/>
              </a:rPr>
              <a:t>利用这个联合分布可大大简化我们的问题分析。即形成多层神经网络。</a:t>
            </a:r>
            <a:endParaRPr lang="en-US" altLang="zh-CN" sz="1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800" dirty="0" smtClean="0">
                <a:sym typeface="Wingdings" pitchFamily="2" charset="2"/>
              </a:rPr>
              <a:t>在</a:t>
            </a:r>
            <a:r>
              <a:rPr lang="en-US" altLang="zh-CN" sz="1800" dirty="0" smtClean="0">
                <a:sym typeface="Wingdings" pitchFamily="2" charset="2"/>
              </a:rPr>
              <a:t>ANN</a:t>
            </a:r>
            <a:r>
              <a:rPr lang="zh-CN" altLang="en-US" sz="1800" dirty="0" smtClean="0">
                <a:sym typeface="Wingdings" pitchFamily="2" charset="2"/>
              </a:rPr>
              <a:t>看来，人脑的机制类似一个决策树，总是增加我们看来没有意义的隐变量层，通过多层的多维的大量</a:t>
            </a:r>
            <a:r>
              <a:rPr lang="en-US" altLang="zh-CN" sz="1800" dirty="0" smtClean="0">
                <a:sym typeface="Wingdings" pitchFamily="2" charset="2"/>
              </a:rPr>
              <a:t>[0</a:t>
            </a:r>
            <a:r>
              <a:rPr lang="zh-CN" altLang="en-US" sz="1800" dirty="0" smtClean="0">
                <a:sym typeface="Wingdings" pitchFamily="2" charset="2"/>
              </a:rPr>
              <a:t>，</a:t>
            </a:r>
            <a:r>
              <a:rPr lang="en-US" altLang="zh-CN" sz="1800" dirty="0" smtClean="0">
                <a:sym typeface="Wingdings" pitchFamily="2" charset="2"/>
              </a:rPr>
              <a:t>1]</a:t>
            </a:r>
            <a:r>
              <a:rPr lang="zh-CN" altLang="en-US" sz="1800" dirty="0" smtClean="0">
                <a:sym typeface="Wingdings" pitchFamily="2" charset="2"/>
              </a:rPr>
              <a:t>决策，完成最终判别。</a:t>
            </a:r>
            <a:endParaRPr lang="en-US" altLang="zh-CN" sz="1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一点额外的思考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1562" y="4194289"/>
            <a:ext cx="720000" cy="72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791082" y="4194289"/>
            <a:ext cx="720000" cy="72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L3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551322" y="4194289"/>
            <a:ext cx="720000" cy="72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>
            <a:stCxn id="9" idx="6"/>
            <a:endCxn id="4" idx="2"/>
          </p:cNvCxnSpPr>
          <p:nvPr/>
        </p:nvCxnSpPr>
        <p:spPr>
          <a:xfrm>
            <a:off x="3791802" y="4554289"/>
            <a:ext cx="519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直接箭头连接符 7"/>
          <p:cNvCxnSpPr>
            <a:stCxn id="6" idx="6"/>
            <a:endCxn id="5" idx="2"/>
          </p:cNvCxnSpPr>
          <p:nvPr/>
        </p:nvCxnSpPr>
        <p:spPr>
          <a:xfrm>
            <a:off x="6271322" y="4554289"/>
            <a:ext cx="519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椭圆 8"/>
          <p:cNvSpPr/>
          <p:nvPr/>
        </p:nvSpPr>
        <p:spPr>
          <a:xfrm>
            <a:off x="3071802" y="4194289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>
            <a:stCxn id="4" idx="6"/>
            <a:endCxn id="6" idx="2"/>
          </p:cNvCxnSpPr>
          <p:nvPr/>
        </p:nvCxnSpPr>
        <p:spPr>
          <a:xfrm>
            <a:off x="5031562" y="4554289"/>
            <a:ext cx="519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椭圆 16"/>
          <p:cNvSpPr/>
          <p:nvPr/>
        </p:nvSpPr>
        <p:spPr>
          <a:xfrm>
            <a:off x="8030842" y="4194289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>
            <a:stCxn id="5" idx="6"/>
            <a:endCxn id="17" idx="2"/>
          </p:cNvCxnSpPr>
          <p:nvPr/>
        </p:nvCxnSpPr>
        <p:spPr>
          <a:xfrm>
            <a:off x="7511082" y="4554289"/>
            <a:ext cx="519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循序渐进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理解数学思想 （概率与数理统计）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掌握基础分析工具（图模型、隐变量、采样、序列分析）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学习具体方法（各类网络等）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应用到具体问题（遥感场景理解、图像识别）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神经元激活函数有很多种，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对于函数回归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逼近，最后的输出层一定要使用线性激活函数才能保证值域在正负无穷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对于分类问题，激活函数的值域一定在</a:t>
            </a:r>
            <a:r>
              <a:rPr lang="en-US" altLang="zh-CN" sz="1600" dirty="0" smtClean="0"/>
              <a:t>(0-1)</a:t>
            </a:r>
            <a:r>
              <a:rPr lang="zh-CN" altLang="en-US" sz="1600" dirty="0" smtClean="0"/>
              <a:t>，最好使用</a:t>
            </a:r>
            <a:r>
              <a:rPr lang="en-US" altLang="zh-CN" sz="1600" dirty="0" smtClean="0"/>
              <a:t>logistic/sigmoid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使用最小二乘损失函数的</a:t>
            </a:r>
            <a:r>
              <a:rPr lang="en-US" altLang="zh-CN" sz="2000" dirty="0" err="1" smtClean="0"/>
              <a:t>bp</a:t>
            </a:r>
            <a:r>
              <a:rPr lang="zh-CN" altLang="en-US" sz="2000" dirty="0" smtClean="0"/>
              <a:t>神经网络构成的</a:t>
            </a:r>
            <a:r>
              <a:rPr lang="en-US" altLang="zh-CN" sz="2000" dirty="0" smtClean="0"/>
              <a:t>f(W,X)</a:t>
            </a:r>
            <a:r>
              <a:rPr lang="zh-CN" altLang="en-US" sz="2000" dirty="0" smtClean="0"/>
              <a:t>逼近的是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的条件分布</a:t>
            </a:r>
            <a:r>
              <a:rPr lang="en-US" altLang="zh-CN" sz="2000" dirty="0" smtClean="0"/>
              <a:t>E(Y|X)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应用上述结论，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对于回归问题，可以发现</a:t>
            </a:r>
            <a:r>
              <a:rPr lang="en-US" altLang="zh-CN" sz="1600" dirty="0" err="1" smtClean="0"/>
              <a:t>bp</a:t>
            </a:r>
            <a:r>
              <a:rPr lang="zh-CN" altLang="en-US" sz="1600" dirty="0" smtClean="0"/>
              <a:t>网络求解的是高斯下的极大似然，即</a:t>
            </a:r>
            <a:r>
              <a:rPr lang="en-US" altLang="zh-CN" sz="1600" dirty="0" smtClean="0"/>
              <a:t>p(Y|X)~ N( f(W,X), sigma )</a:t>
            </a:r>
            <a:r>
              <a:rPr lang="zh-CN" altLang="en-US" sz="1600" dirty="0" smtClean="0"/>
              <a:t>，似然函数为（样本数量为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/>
              <a:t>      </a:t>
            </a:r>
            <a:r>
              <a:rPr lang="en-US" altLang="zh-CN" sz="1600" i="1" dirty="0" err="1" smtClean="0"/>
              <a:t>ln</a:t>
            </a:r>
            <a:r>
              <a:rPr lang="en-US" altLang="zh-CN" sz="1600" i="1" dirty="0" smtClean="0"/>
              <a:t> </a:t>
            </a:r>
            <a:r>
              <a:rPr lang="zh-CN" altLang="en-US" sz="1600" dirty="0" smtClean="0"/>
              <a:t>∏ </a:t>
            </a:r>
            <a:r>
              <a:rPr lang="en-US" altLang="zh-CN" sz="1600" dirty="0" smtClean="0"/>
              <a:t>exp{ || y - f(W,X) ||</a:t>
            </a:r>
            <a:r>
              <a:rPr lang="en-US" altLang="zh-CN" sz="1600" baseline="30000" dirty="0" smtClean="0"/>
              <a:t>2</a:t>
            </a:r>
            <a:r>
              <a:rPr lang="en-US" altLang="zh-CN" sz="1600" dirty="0" smtClean="0"/>
              <a:t>/ sigma</a:t>
            </a:r>
            <a:r>
              <a:rPr lang="en-US" altLang="zh-CN" sz="1600" baseline="-25000" dirty="0" smtClean="0"/>
              <a:t>2</a:t>
            </a:r>
            <a:r>
              <a:rPr lang="en-US" altLang="zh-CN" sz="1600" dirty="0" smtClean="0"/>
              <a:t>} </a:t>
            </a:r>
            <a:r>
              <a:rPr lang="en-US" altLang="zh-CN" sz="1600" dirty="0" smtClean="0"/>
              <a:t>= </a:t>
            </a:r>
            <a:r>
              <a:rPr lang="en-US" altLang="zh-CN" sz="1600" dirty="0" smtClean="0"/>
              <a:t>-∑|| </a:t>
            </a:r>
            <a:r>
              <a:rPr lang="en-US" altLang="zh-CN" sz="1600" dirty="0" smtClean="0"/>
              <a:t>y-f(W,X) </a:t>
            </a:r>
            <a:r>
              <a:rPr lang="en-US" altLang="zh-CN" sz="1600" dirty="0" smtClean="0"/>
              <a:t>||</a:t>
            </a:r>
            <a:r>
              <a:rPr lang="en-US" altLang="zh-CN" sz="1600" baseline="30000" dirty="0" smtClean="0"/>
              <a:t>2</a:t>
            </a:r>
            <a:r>
              <a:rPr lang="en-US" altLang="zh-CN" sz="1600" dirty="0" smtClean="0"/>
              <a:t>  -&gt;</a:t>
            </a:r>
            <a:r>
              <a:rPr lang="zh-CN" altLang="en-US" sz="1600" dirty="0" smtClean="0"/>
              <a:t>满足最小二乘损失函数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对于分类问题，</a:t>
            </a:r>
            <a:r>
              <a:rPr lang="en-US" altLang="zh-CN" sz="1600" dirty="0" err="1" smtClean="0"/>
              <a:t>bp</a:t>
            </a:r>
            <a:r>
              <a:rPr lang="zh-CN" altLang="en-US" sz="1600" dirty="0" smtClean="0"/>
              <a:t>网络求解的是后先验概率</a:t>
            </a:r>
            <a:r>
              <a:rPr lang="en-US" altLang="zh-CN" sz="1600" dirty="0" smtClean="0"/>
              <a:t>p(C|X)</a:t>
            </a:r>
            <a:r>
              <a:rPr lang="zh-CN" altLang="en-US" sz="1600" dirty="0" smtClean="0"/>
              <a:t>。对于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类问题，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1-of-C</a:t>
            </a:r>
            <a:r>
              <a:rPr lang="zh-CN" altLang="en-US" sz="1600" dirty="0" smtClean="0"/>
              <a:t>。每个输出节点的值</a:t>
            </a:r>
            <a:r>
              <a:rPr lang="zh-CN" altLang="en-US" sz="1600" dirty="0" smtClean="0"/>
              <a:t>为</a:t>
            </a:r>
            <a:r>
              <a:rPr lang="zh-CN" altLang="en-US" sz="1600" dirty="0" smtClean="0"/>
              <a:t>条件期望，即</a:t>
            </a:r>
            <a:r>
              <a:rPr lang="en-US" altLang="zh-CN" sz="1600" dirty="0" smtClean="0"/>
              <a:t>E(</a:t>
            </a:r>
            <a:r>
              <a:rPr lang="en-US" altLang="zh-CN" sz="1600" i="1" dirty="0" err="1" smtClean="0"/>
              <a:t>d</a:t>
            </a:r>
            <a:r>
              <a:rPr lang="en-US" altLang="zh-CN" sz="1600" dirty="0" err="1" smtClean="0"/>
              <a:t>i|X</a:t>
            </a:r>
            <a:r>
              <a:rPr lang="en-US" altLang="zh-CN" sz="1600" dirty="0" smtClean="0"/>
              <a:t>) = </a:t>
            </a:r>
            <a:r>
              <a:rPr lang="en-US" altLang="zh-CN" sz="1600" i="1" dirty="0" err="1" smtClean="0"/>
              <a:t>d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(C1|X</a:t>
            </a:r>
            <a:r>
              <a:rPr lang="en-US" altLang="zh-CN" sz="1600" dirty="0" smtClean="0"/>
              <a:t>) </a:t>
            </a:r>
            <a:r>
              <a:rPr lang="en-US" altLang="zh-CN" sz="1600" dirty="0" smtClean="0"/>
              <a:t>+</a:t>
            </a:r>
            <a:r>
              <a:rPr lang="en-US" altLang="zh-CN" sz="1600" i="1" dirty="0" err="1" smtClean="0"/>
              <a:t>d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(C2|X)+…+</a:t>
            </a:r>
            <a:r>
              <a:rPr lang="en-US" altLang="zh-CN" sz="1600" i="1" dirty="0" smtClean="0"/>
              <a:t> </a:t>
            </a:r>
            <a:r>
              <a:rPr lang="en-US" altLang="zh-CN" sz="1600" i="1" dirty="0" err="1" smtClean="0"/>
              <a:t>d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(C3|X) ,</a:t>
            </a:r>
            <a:r>
              <a:rPr lang="zh-CN" altLang="en-US" sz="1600" dirty="0" smtClean="0"/>
              <a:t>根据</a:t>
            </a:r>
            <a:r>
              <a:rPr lang="en-US" altLang="zh-CN" sz="1600" dirty="0" smtClean="0"/>
              <a:t>1-of-C</a:t>
            </a:r>
            <a:r>
              <a:rPr lang="zh-CN" altLang="en-US" sz="1600" dirty="0" smtClean="0"/>
              <a:t>原则，输出层第</a:t>
            </a:r>
            <a:r>
              <a:rPr lang="en-US" altLang="zh-CN" sz="1600" dirty="0" smtClean="0"/>
              <a:t>i</a:t>
            </a:r>
            <a:r>
              <a:rPr lang="zh-CN" altLang="en-US" sz="1600" dirty="0" smtClean="0"/>
              <a:t>个节点的输出（条件期望）等于</a:t>
            </a:r>
            <a:r>
              <a:rPr lang="en-US" altLang="zh-CN" sz="1600" dirty="0" smtClean="0"/>
              <a:t>P(</a:t>
            </a:r>
            <a:r>
              <a:rPr lang="en-US" altLang="zh-CN" sz="1600" dirty="0" err="1" smtClean="0"/>
              <a:t>Ci|X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上述分析见印度学者的</a:t>
            </a:r>
            <a:r>
              <a:rPr lang="en-US" altLang="zh-CN" sz="2000" dirty="0" smtClean="0"/>
              <a:t>《</a:t>
            </a:r>
            <a:r>
              <a:rPr lang="en-US" altLang="zh-CN" sz="2000" dirty="0" smtClean="0"/>
              <a:t>Neural Network》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42976" y="214290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12099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42976" y="214311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43240" y="1209926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39008" y="714356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139008" y="1571612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53586" y="424108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53586" y="1281364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43240" y="2143116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43240" y="214290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4" idx="6"/>
            <a:endCxn id="17" idx="2"/>
          </p:cNvCxnSpPr>
          <p:nvPr/>
        </p:nvCxnSpPr>
        <p:spPr>
          <a:xfrm>
            <a:off x="1718976" y="502290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7" idx="2"/>
          </p:cNvCxnSpPr>
          <p:nvPr/>
        </p:nvCxnSpPr>
        <p:spPr>
          <a:xfrm flipV="1">
            <a:off x="1718976" y="502290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6"/>
            <a:endCxn id="17" idx="2"/>
          </p:cNvCxnSpPr>
          <p:nvPr/>
        </p:nvCxnSpPr>
        <p:spPr>
          <a:xfrm flipV="1">
            <a:off x="1718976" y="502290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353586" y="2138620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>
            <a:stCxn id="4" idx="6"/>
            <a:endCxn id="8" idx="2"/>
          </p:cNvCxnSpPr>
          <p:nvPr/>
        </p:nvCxnSpPr>
        <p:spPr>
          <a:xfrm>
            <a:off x="1718976" y="502290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6"/>
            <a:endCxn id="8" idx="2"/>
          </p:cNvCxnSpPr>
          <p:nvPr/>
        </p:nvCxnSpPr>
        <p:spPr>
          <a:xfrm>
            <a:off x="1718976" y="1497926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6"/>
            <a:endCxn id="16" idx="2"/>
          </p:cNvCxnSpPr>
          <p:nvPr/>
        </p:nvCxnSpPr>
        <p:spPr>
          <a:xfrm>
            <a:off x="1718976" y="2431116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6"/>
            <a:endCxn id="16" idx="2"/>
          </p:cNvCxnSpPr>
          <p:nvPr/>
        </p:nvCxnSpPr>
        <p:spPr>
          <a:xfrm>
            <a:off x="1718976" y="1497926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6" idx="2"/>
          </p:cNvCxnSpPr>
          <p:nvPr/>
        </p:nvCxnSpPr>
        <p:spPr>
          <a:xfrm>
            <a:off x="1718976" y="502290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6"/>
            <a:endCxn id="8" idx="2"/>
          </p:cNvCxnSpPr>
          <p:nvPr/>
        </p:nvCxnSpPr>
        <p:spPr>
          <a:xfrm flipV="1">
            <a:off x="1718976" y="1497926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6"/>
            <a:endCxn id="11" idx="2"/>
          </p:cNvCxnSpPr>
          <p:nvPr/>
        </p:nvCxnSpPr>
        <p:spPr>
          <a:xfrm>
            <a:off x="3719240" y="502290"/>
            <a:ext cx="1419768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" idx="6"/>
            <a:endCxn id="12" idx="2"/>
          </p:cNvCxnSpPr>
          <p:nvPr/>
        </p:nvCxnSpPr>
        <p:spPr>
          <a:xfrm>
            <a:off x="3719240" y="502290"/>
            <a:ext cx="1419768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6"/>
            <a:endCxn id="11" idx="2"/>
          </p:cNvCxnSpPr>
          <p:nvPr/>
        </p:nvCxnSpPr>
        <p:spPr>
          <a:xfrm flipV="1">
            <a:off x="3719240" y="1002356"/>
            <a:ext cx="1419768" cy="49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6"/>
            <a:endCxn id="11" idx="2"/>
          </p:cNvCxnSpPr>
          <p:nvPr/>
        </p:nvCxnSpPr>
        <p:spPr>
          <a:xfrm flipV="1">
            <a:off x="3719240" y="1002356"/>
            <a:ext cx="1419768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6"/>
            <a:endCxn id="12" idx="2"/>
          </p:cNvCxnSpPr>
          <p:nvPr/>
        </p:nvCxnSpPr>
        <p:spPr>
          <a:xfrm>
            <a:off x="3719240" y="1497926"/>
            <a:ext cx="1419768" cy="36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6" idx="6"/>
            <a:endCxn id="12" idx="2"/>
          </p:cNvCxnSpPr>
          <p:nvPr/>
        </p:nvCxnSpPr>
        <p:spPr>
          <a:xfrm flipV="1">
            <a:off x="3719240" y="1859612"/>
            <a:ext cx="141976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1" idx="6"/>
            <a:endCxn id="13" idx="2"/>
          </p:cNvCxnSpPr>
          <p:nvPr/>
        </p:nvCxnSpPr>
        <p:spPr>
          <a:xfrm flipV="1">
            <a:off x="5715008" y="712108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1" idx="6"/>
            <a:endCxn id="15" idx="2"/>
          </p:cNvCxnSpPr>
          <p:nvPr/>
        </p:nvCxnSpPr>
        <p:spPr>
          <a:xfrm>
            <a:off x="5715008" y="1002356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2" idx="6"/>
            <a:endCxn id="13" idx="2"/>
          </p:cNvCxnSpPr>
          <p:nvPr/>
        </p:nvCxnSpPr>
        <p:spPr>
          <a:xfrm flipV="1">
            <a:off x="5715008" y="712108"/>
            <a:ext cx="1638578" cy="114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2" idx="6"/>
            <a:endCxn id="15" idx="2"/>
          </p:cNvCxnSpPr>
          <p:nvPr/>
        </p:nvCxnSpPr>
        <p:spPr>
          <a:xfrm flipV="1">
            <a:off x="5715008" y="1569364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6"/>
            <a:endCxn id="26" idx="2"/>
          </p:cNvCxnSpPr>
          <p:nvPr/>
        </p:nvCxnSpPr>
        <p:spPr>
          <a:xfrm>
            <a:off x="5715008" y="1002356"/>
            <a:ext cx="1638578" cy="142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2" idx="6"/>
            <a:endCxn id="26" idx="2"/>
          </p:cNvCxnSpPr>
          <p:nvPr/>
        </p:nvCxnSpPr>
        <p:spPr>
          <a:xfrm>
            <a:off x="5715008" y="1859612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内容占位符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500462"/>
          </a:xfrm>
        </p:spPr>
        <p:txBody>
          <a:bodyPr>
            <a:normAutofit fontScale="92500"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=[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=[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]  1-of-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vector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=[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=[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Goal: Modeling  p(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 | x, l</a:t>
            </a:r>
            <a:r>
              <a:rPr lang="en-US" altLang="zh-CN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注意：除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外，其他所有随机变量都为二值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[0,1]</a:t>
            </a: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42976" y="28572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128136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42976" y="221455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43240" y="128136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39008" y="785794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139008" y="1643050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53586" y="495546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53586" y="1352802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43240" y="221455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43240" y="285728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4" idx="6"/>
            <a:endCxn id="17" idx="2"/>
          </p:cNvCxnSpPr>
          <p:nvPr/>
        </p:nvCxnSpPr>
        <p:spPr>
          <a:xfrm>
            <a:off x="1718976" y="573728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7" idx="2"/>
          </p:cNvCxnSpPr>
          <p:nvPr/>
        </p:nvCxnSpPr>
        <p:spPr>
          <a:xfrm flipV="1"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6"/>
            <a:endCxn id="17" idx="2"/>
          </p:cNvCxnSpPr>
          <p:nvPr/>
        </p:nvCxnSpPr>
        <p:spPr>
          <a:xfrm flipV="1"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353586" y="2210058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>
            <a:stCxn id="4" idx="6"/>
            <a:endCxn id="8" idx="2"/>
          </p:cNvCxnSpPr>
          <p:nvPr/>
        </p:nvCxnSpPr>
        <p:spPr>
          <a:xfrm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6"/>
            <a:endCxn id="8" idx="2"/>
          </p:cNvCxnSpPr>
          <p:nvPr/>
        </p:nvCxnSpPr>
        <p:spPr>
          <a:xfrm>
            <a:off x="1718976" y="156936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6"/>
            <a:endCxn id="16" idx="2"/>
          </p:cNvCxnSpPr>
          <p:nvPr/>
        </p:nvCxnSpPr>
        <p:spPr>
          <a:xfrm>
            <a:off x="1718976" y="250255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6"/>
            <a:endCxn id="16" idx="2"/>
          </p:cNvCxnSpPr>
          <p:nvPr/>
        </p:nvCxnSpPr>
        <p:spPr>
          <a:xfrm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6" idx="2"/>
          </p:cNvCxnSpPr>
          <p:nvPr/>
        </p:nvCxnSpPr>
        <p:spPr>
          <a:xfrm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6"/>
            <a:endCxn id="8" idx="2"/>
          </p:cNvCxnSpPr>
          <p:nvPr/>
        </p:nvCxnSpPr>
        <p:spPr>
          <a:xfrm flipV="1"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6"/>
            <a:endCxn id="11" idx="2"/>
          </p:cNvCxnSpPr>
          <p:nvPr/>
        </p:nvCxnSpPr>
        <p:spPr>
          <a:xfrm>
            <a:off x="3719240" y="573728"/>
            <a:ext cx="1419768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" idx="6"/>
            <a:endCxn id="12" idx="2"/>
          </p:cNvCxnSpPr>
          <p:nvPr/>
        </p:nvCxnSpPr>
        <p:spPr>
          <a:xfrm>
            <a:off x="3719240" y="573728"/>
            <a:ext cx="1419768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6"/>
            <a:endCxn id="11" idx="2"/>
          </p:cNvCxnSpPr>
          <p:nvPr/>
        </p:nvCxnSpPr>
        <p:spPr>
          <a:xfrm flipV="1">
            <a:off x="3719240" y="1073794"/>
            <a:ext cx="1419768" cy="49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6"/>
            <a:endCxn id="11" idx="2"/>
          </p:cNvCxnSpPr>
          <p:nvPr/>
        </p:nvCxnSpPr>
        <p:spPr>
          <a:xfrm flipV="1">
            <a:off x="3719240" y="1073794"/>
            <a:ext cx="1419768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6"/>
            <a:endCxn id="12" idx="2"/>
          </p:cNvCxnSpPr>
          <p:nvPr/>
        </p:nvCxnSpPr>
        <p:spPr>
          <a:xfrm>
            <a:off x="3719240" y="1569364"/>
            <a:ext cx="1419768" cy="36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6" idx="6"/>
            <a:endCxn id="12" idx="2"/>
          </p:cNvCxnSpPr>
          <p:nvPr/>
        </p:nvCxnSpPr>
        <p:spPr>
          <a:xfrm flipV="1">
            <a:off x="3719240" y="1931050"/>
            <a:ext cx="141976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1" idx="6"/>
            <a:endCxn id="13" idx="2"/>
          </p:cNvCxnSpPr>
          <p:nvPr/>
        </p:nvCxnSpPr>
        <p:spPr>
          <a:xfrm flipV="1">
            <a:off x="5715008" y="783546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1" idx="6"/>
            <a:endCxn id="15" idx="2"/>
          </p:cNvCxnSpPr>
          <p:nvPr/>
        </p:nvCxnSpPr>
        <p:spPr>
          <a:xfrm>
            <a:off x="5715008" y="1073794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2" idx="6"/>
            <a:endCxn id="13" idx="2"/>
          </p:cNvCxnSpPr>
          <p:nvPr/>
        </p:nvCxnSpPr>
        <p:spPr>
          <a:xfrm flipV="1">
            <a:off x="5715008" y="783546"/>
            <a:ext cx="1638578" cy="114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2" idx="6"/>
            <a:endCxn id="15" idx="2"/>
          </p:cNvCxnSpPr>
          <p:nvPr/>
        </p:nvCxnSpPr>
        <p:spPr>
          <a:xfrm flipV="1">
            <a:off x="5715008" y="1640802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6"/>
            <a:endCxn id="26" idx="2"/>
          </p:cNvCxnSpPr>
          <p:nvPr/>
        </p:nvCxnSpPr>
        <p:spPr>
          <a:xfrm>
            <a:off x="5715008" y="1073794"/>
            <a:ext cx="1638578" cy="142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2" idx="6"/>
            <a:endCxn id="26" idx="2"/>
          </p:cNvCxnSpPr>
          <p:nvPr/>
        </p:nvCxnSpPr>
        <p:spPr>
          <a:xfrm>
            <a:off x="5715008" y="1931050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内容占位符 2"/>
          <p:cNvSpPr>
            <a:spLocks noGrp="1"/>
          </p:cNvSpPr>
          <p:nvPr>
            <p:ph idx="1"/>
          </p:nvPr>
        </p:nvSpPr>
        <p:spPr>
          <a:xfrm>
            <a:off x="428596" y="2928934"/>
            <a:ext cx="8229600" cy="31972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 ,x,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Conditional independent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424760" y="4621090"/>
            <a:ext cx="576000" cy="57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425024" y="4621090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25024" y="556764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425024" y="3638818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直接箭头连接符 47"/>
          <p:cNvCxnSpPr>
            <a:stCxn id="39" idx="6"/>
            <a:endCxn id="45" idx="2"/>
          </p:cNvCxnSpPr>
          <p:nvPr/>
        </p:nvCxnSpPr>
        <p:spPr>
          <a:xfrm flipV="1">
            <a:off x="6000760" y="3926818"/>
            <a:ext cx="1424264" cy="982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9" idx="6"/>
            <a:endCxn id="42" idx="2"/>
          </p:cNvCxnSpPr>
          <p:nvPr/>
        </p:nvCxnSpPr>
        <p:spPr>
          <a:xfrm>
            <a:off x="6000760" y="4909090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9" idx="6"/>
            <a:endCxn id="44" idx="2"/>
          </p:cNvCxnSpPr>
          <p:nvPr/>
        </p:nvCxnSpPr>
        <p:spPr>
          <a:xfrm>
            <a:off x="6000760" y="4909090"/>
            <a:ext cx="1424264" cy="946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28596" y="6000768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前面讨论中有一个概念混淆：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observed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，条件独立中的条件是对应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，而不是隐变量和观测变量，此处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是观测变量，其他都是隐变量。但不要用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observed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hidden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去度量是否条件独立，而是用是否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来度量，即条件节点是否作为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x|d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中的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出现。</a:t>
            </a:r>
            <a:endParaRPr lang="en-US" altLang="zh-CN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42976" y="28572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128136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42976" y="221455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43240" y="128136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39008" y="785794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139008" y="1643050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53586" y="495546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53586" y="1352802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43240" y="221455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43240" y="285728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4" idx="6"/>
            <a:endCxn id="17" idx="2"/>
          </p:cNvCxnSpPr>
          <p:nvPr/>
        </p:nvCxnSpPr>
        <p:spPr>
          <a:xfrm>
            <a:off x="1718976" y="573728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7" idx="2"/>
          </p:cNvCxnSpPr>
          <p:nvPr/>
        </p:nvCxnSpPr>
        <p:spPr>
          <a:xfrm flipV="1"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6"/>
            <a:endCxn id="17" idx="2"/>
          </p:cNvCxnSpPr>
          <p:nvPr/>
        </p:nvCxnSpPr>
        <p:spPr>
          <a:xfrm flipV="1"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353586" y="2210058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>
            <a:stCxn id="4" idx="6"/>
            <a:endCxn id="8" idx="2"/>
          </p:cNvCxnSpPr>
          <p:nvPr/>
        </p:nvCxnSpPr>
        <p:spPr>
          <a:xfrm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6"/>
            <a:endCxn id="8" idx="2"/>
          </p:cNvCxnSpPr>
          <p:nvPr/>
        </p:nvCxnSpPr>
        <p:spPr>
          <a:xfrm>
            <a:off x="1718976" y="156936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6"/>
            <a:endCxn id="16" idx="2"/>
          </p:cNvCxnSpPr>
          <p:nvPr/>
        </p:nvCxnSpPr>
        <p:spPr>
          <a:xfrm>
            <a:off x="1718976" y="250255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6"/>
            <a:endCxn id="16" idx="2"/>
          </p:cNvCxnSpPr>
          <p:nvPr/>
        </p:nvCxnSpPr>
        <p:spPr>
          <a:xfrm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6" idx="2"/>
          </p:cNvCxnSpPr>
          <p:nvPr/>
        </p:nvCxnSpPr>
        <p:spPr>
          <a:xfrm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6"/>
            <a:endCxn id="8" idx="2"/>
          </p:cNvCxnSpPr>
          <p:nvPr/>
        </p:nvCxnSpPr>
        <p:spPr>
          <a:xfrm flipV="1"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6"/>
            <a:endCxn id="11" idx="2"/>
          </p:cNvCxnSpPr>
          <p:nvPr/>
        </p:nvCxnSpPr>
        <p:spPr>
          <a:xfrm>
            <a:off x="3719240" y="573728"/>
            <a:ext cx="1419768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" idx="6"/>
            <a:endCxn id="12" idx="2"/>
          </p:cNvCxnSpPr>
          <p:nvPr/>
        </p:nvCxnSpPr>
        <p:spPr>
          <a:xfrm>
            <a:off x="3719240" y="573728"/>
            <a:ext cx="1419768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6"/>
            <a:endCxn id="11" idx="2"/>
          </p:cNvCxnSpPr>
          <p:nvPr/>
        </p:nvCxnSpPr>
        <p:spPr>
          <a:xfrm flipV="1">
            <a:off x="3719240" y="1073794"/>
            <a:ext cx="1419768" cy="49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6"/>
            <a:endCxn id="11" idx="2"/>
          </p:cNvCxnSpPr>
          <p:nvPr/>
        </p:nvCxnSpPr>
        <p:spPr>
          <a:xfrm flipV="1">
            <a:off x="3719240" y="1073794"/>
            <a:ext cx="1419768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6"/>
            <a:endCxn id="12" idx="2"/>
          </p:cNvCxnSpPr>
          <p:nvPr/>
        </p:nvCxnSpPr>
        <p:spPr>
          <a:xfrm>
            <a:off x="3719240" y="1569364"/>
            <a:ext cx="1419768" cy="36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6" idx="6"/>
            <a:endCxn id="12" idx="2"/>
          </p:cNvCxnSpPr>
          <p:nvPr/>
        </p:nvCxnSpPr>
        <p:spPr>
          <a:xfrm flipV="1">
            <a:off x="3719240" y="1931050"/>
            <a:ext cx="141976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1" idx="6"/>
            <a:endCxn id="13" idx="2"/>
          </p:cNvCxnSpPr>
          <p:nvPr/>
        </p:nvCxnSpPr>
        <p:spPr>
          <a:xfrm flipV="1">
            <a:off x="5715008" y="783546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1" idx="6"/>
            <a:endCxn id="15" idx="2"/>
          </p:cNvCxnSpPr>
          <p:nvPr/>
        </p:nvCxnSpPr>
        <p:spPr>
          <a:xfrm>
            <a:off x="5715008" y="1073794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2" idx="6"/>
            <a:endCxn id="13" idx="2"/>
          </p:cNvCxnSpPr>
          <p:nvPr/>
        </p:nvCxnSpPr>
        <p:spPr>
          <a:xfrm flipV="1">
            <a:off x="5715008" y="783546"/>
            <a:ext cx="1638578" cy="114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2" idx="6"/>
            <a:endCxn id="15" idx="2"/>
          </p:cNvCxnSpPr>
          <p:nvPr/>
        </p:nvCxnSpPr>
        <p:spPr>
          <a:xfrm flipV="1">
            <a:off x="5715008" y="1640802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6"/>
            <a:endCxn id="26" idx="2"/>
          </p:cNvCxnSpPr>
          <p:nvPr/>
        </p:nvCxnSpPr>
        <p:spPr>
          <a:xfrm>
            <a:off x="5715008" y="1073794"/>
            <a:ext cx="1638578" cy="142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2" idx="6"/>
            <a:endCxn id="26" idx="2"/>
          </p:cNvCxnSpPr>
          <p:nvPr/>
        </p:nvCxnSpPr>
        <p:spPr>
          <a:xfrm>
            <a:off x="5715008" y="1931050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内容占位符 2"/>
          <p:cNvSpPr>
            <a:spLocks noGrp="1"/>
          </p:cNvSpPr>
          <p:nvPr>
            <p:ph idx="1"/>
          </p:nvPr>
        </p:nvSpPr>
        <p:spPr>
          <a:xfrm>
            <a:off x="428596" y="2928934"/>
            <a:ext cx="8229600" cy="31972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 ,x,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Conditional independent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424760" y="4621090"/>
            <a:ext cx="576000" cy="576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425024" y="5353330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425024" y="3924570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直接箭头连接符 47"/>
          <p:cNvCxnSpPr>
            <a:stCxn id="39" idx="6"/>
            <a:endCxn id="45" idx="2"/>
          </p:cNvCxnSpPr>
          <p:nvPr/>
        </p:nvCxnSpPr>
        <p:spPr>
          <a:xfrm flipV="1">
            <a:off x="6000760" y="4212570"/>
            <a:ext cx="1424264" cy="696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9" idx="6"/>
            <a:endCxn id="42" idx="2"/>
          </p:cNvCxnSpPr>
          <p:nvPr/>
        </p:nvCxnSpPr>
        <p:spPr>
          <a:xfrm>
            <a:off x="6000760" y="4909090"/>
            <a:ext cx="1424264" cy="732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42976" y="28572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128136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42976" y="221455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43240" y="128136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39008" y="785794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139008" y="1643050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53586" y="495546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53586" y="1352802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43240" y="221455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43240" y="285728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4" idx="6"/>
            <a:endCxn id="17" idx="2"/>
          </p:cNvCxnSpPr>
          <p:nvPr/>
        </p:nvCxnSpPr>
        <p:spPr>
          <a:xfrm>
            <a:off x="1718976" y="573728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7" idx="2"/>
          </p:cNvCxnSpPr>
          <p:nvPr/>
        </p:nvCxnSpPr>
        <p:spPr>
          <a:xfrm flipV="1"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6"/>
            <a:endCxn id="17" idx="2"/>
          </p:cNvCxnSpPr>
          <p:nvPr/>
        </p:nvCxnSpPr>
        <p:spPr>
          <a:xfrm flipV="1"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353586" y="2210058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>
            <a:stCxn id="4" idx="6"/>
            <a:endCxn id="8" idx="2"/>
          </p:cNvCxnSpPr>
          <p:nvPr/>
        </p:nvCxnSpPr>
        <p:spPr>
          <a:xfrm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6"/>
            <a:endCxn id="8" idx="2"/>
          </p:cNvCxnSpPr>
          <p:nvPr/>
        </p:nvCxnSpPr>
        <p:spPr>
          <a:xfrm>
            <a:off x="1718976" y="156936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6"/>
            <a:endCxn id="16" idx="2"/>
          </p:cNvCxnSpPr>
          <p:nvPr/>
        </p:nvCxnSpPr>
        <p:spPr>
          <a:xfrm>
            <a:off x="1718976" y="250255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6"/>
            <a:endCxn id="16" idx="2"/>
          </p:cNvCxnSpPr>
          <p:nvPr/>
        </p:nvCxnSpPr>
        <p:spPr>
          <a:xfrm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6" idx="2"/>
          </p:cNvCxnSpPr>
          <p:nvPr/>
        </p:nvCxnSpPr>
        <p:spPr>
          <a:xfrm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6"/>
            <a:endCxn id="8" idx="2"/>
          </p:cNvCxnSpPr>
          <p:nvPr/>
        </p:nvCxnSpPr>
        <p:spPr>
          <a:xfrm flipV="1"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6"/>
            <a:endCxn id="11" idx="2"/>
          </p:cNvCxnSpPr>
          <p:nvPr/>
        </p:nvCxnSpPr>
        <p:spPr>
          <a:xfrm>
            <a:off x="3719240" y="573728"/>
            <a:ext cx="1419768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" idx="6"/>
            <a:endCxn id="12" idx="2"/>
          </p:cNvCxnSpPr>
          <p:nvPr/>
        </p:nvCxnSpPr>
        <p:spPr>
          <a:xfrm>
            <a:off x="3719240" y="573728"/>
            <a:ext cx="1419768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6"/>
            <a:endCxn id="11" idx="2"/>
          </p:cNvCxnSpPr>
          <p:nvPr/>
        </p:nvCxnSpPr>
        <p:spPr>
          <a:xfrm flipV="1">
            <a:off x="3719240" y="1073794"/>
            <a:ext cx="1419768" cy="49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6"/>
            <a:endCxn id="11" idx="2"/>
          </p:cNvCxnSpPr>
          <p:nvPr/>
        </p:nvCxnSpPr>
        <p:spPr>
          <a:xfrm flipV="1">
            <a:off x="3719240" y="1073794"/>
            <a:ext cx="1419768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6"/>
            <a:endCxn id="12" idx="2"/>
          </p:cNvCxnSpPr>
          <p:nvPr/>
        </p:nvCxnSpPr>
        <p:spPr>
          <a:xfrm>
            <a:off x="3719240" y="1569364"/>
            <a:ext cx="1419768" cy="36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6" idx="6"/>
            <a:endCxn id="12" idx="2"/>
          </p:cNvCxnSpPr>
          <p:nvPr/>
        </p:nvCxnSpPr>
        <p:spPr>
          <a:xfrm flipV="1">
            <a:off x="3719240" y="1931050"/>
            <a:ext cx="141976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1" idx="6"/>
            <a:endCxn id="13" idx="2"/>
          </p:cNvCxnSpPr>
          <p:nvPr/>
        </p:nvCxnSpPr>
        <p:spPr>
          <a:xfrm flipV="1">
            <a:off x="5715008" y="783546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1" idx="6"/>
            <a:endCxn id="15" idx="2"/>
          </p:cNvCxnSpPr>
          <p:nvPr/>
        </p:nvCxnSpPr>
        <p:spPr>
          <a:xfrm>
            <a:off x="5715008" y="1073794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2" idx="6"/>
            <a:endCxn id="13" idx="2"/>
          </p:cNvCxnSpPr>
          <p:nvPr/>
        </p:nvCxnSpPr>
        <p:spPr>
          <a:xfrm flipV="1">
            <a:off x="5715008" y="783546"/>
            <a:ext cx="1638578" cy="114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2" idx="6"/>
            <a:endCxn id="15" idx="2"/>
          </p:cNvCxnSpPr>
          <p:nvPr/>
        </p:nvCxnSpPr>
        <p:spPr>
          <a:xfrm flipV="1">
            <a:off x="5715008" y="1640802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6"/>
            <a:endCxn id="26" idx="2"/>
          </p:cNvCxnSpPr>
          <p:nvPr/>
        </p:nvCxnSpPr>
        <p:spPr>
          <a:xfrm>
            <a:off x="5715008" y="1073794"/>
            <a:ext cx="1638578" cy="142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2" idx="6"/>
            <a:endCxn id="26" idx="2"/>
          </p:cNvCxnSpPr>
          <p:nvPr/>
        </p:nvCxnSpPr>
        <p:spPr>
          <a:xfrm>
            <a:off x="5715008" y="1931050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内容占位符 2"/>
          <p:cNvSpPr>
            <a:spLocks noGrp="1"/>
          </p:cNvSpPr>
          <p:nvPr>
            <p:ph idx="1"/>
          </p:nvPr>
        </p:nvSpPr>
        <p:spPr>
          <a:xfrm>
            <a:off x="428596" y="2928934"/>
            <a:ext cx="8229600" cy="31972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 ,x,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Conditional independent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424760" y="4621090"/>
            <a:ext cx="576000" cy="5760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25024" y="4621090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425024" y="5567644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425024" y="3638818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直接箭头连接符 50"/>
          <p:cNvCxnSpPr>
            <a:stCxn id="41" idx="6"/>
            <a:endCxn id="50" idx="2"/>
          </p:cNvCxnSpPr>
          <p:nvPr/>
        </p:nvCxnSpPr>
        <p:spPr>
          <a:xfrm flipV="1">
            <a:off x="6000760" y="3926818"/>
            <a:ext cx="1424264" cy="982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1" idx="6"/>
            <a:endCxn id="44" idx="2"/>
          </p:cNvCxnSpPr>
          <p:nvPr/>
        </p:nvCxnSpPr>
        <p:spPr>
          <a:xfrm>
            <a:off x="6000760" y="4909090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1" idx="6"/>
            <a:endCxn id="47" idx="2"/>
          </p:cNvCxnSpPr>
          <p:nvPr/>
        </p:nvCxnSpPr>
        <p:spPr>
          <a:xfrm>
            <a:off x="6000760" y="4909090"/>
            <a:ext cx="1424264" cy="946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2857496"/>
            <a:ext cx="8229600" cy="371477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 ,x,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  =	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logistic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函数参数化表示后验概率，并令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						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可得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-------------------------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57950" y="3357562"/>
            <a:ext cx="2643206" cy="30003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</a:blip>
          <a:srcRect/>
          <a:stretch>
            <a:fillRect/>
          </a:stretch>
        </p:blipFill>
        <p:spPr bwMode="auto">
          <a:xfrm>
            <a:off x="6572264" y="4658566"/>
            <a:ext cx="2131845" cy="162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1142976" y="28572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128136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42976" y="221455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43240" y="128136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39008" y="785794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39008" y="1643050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353586" y="495546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353586" y="1352802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43240" y="221455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43240" y="285728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直接箭头连接符 14"/>
          <p:cNvCxnSpPr>
            <a:stCxn id="5" idx="6"/>
            <a:endCxn id="14" idx="2"/>
          </p:cNvCxnSpPr>
          <p:nvPr/>
        </p:nvCxnSpPr>
        <p:spPr>
          <a:xfrm>
            <a:off x="1718976" y="573728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14" idx="2"/>
          </p:cNvCxnSpPr>
          <p:nvPr/>
        </p:nvCxnSpPr>
        <p:spPr>
          <a:xfrm flipV="1"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14" idx="2"/>
          </p:cNvCxnSpPr>
          <p:nvPr/>
        </p:nvCxnSpPr>
        <p:spPr>
          <a:xfrm flipV="1"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353586" y="2210058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5" idx="6"/>
            <a:endCxn id="8" idx="2"/>
          </p:cNvCxnSpPr>
          <p:nvPr/>
        </p:nvCxnSpPr>
        <p:spPr>
          <a:xfrm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8" idx="2"/>
          </p:cNvCxnSpPr>
          <p:nvPr/>
        </p:nvCxnSpPr>
        <p:spPr>
          <a:xfrm>
            <a:off x="1718976" y="156936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3" idx="2"/>
          </p:cNvCxnSpPr>
          <p:nvPr/>
        </p:nvCxnSpPr>
        <p:spPr>
          <a:xfrm>
            <a:off x="1718976" y="250255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6"/>
            <a:endCxn id="13" idx="2"/>
          </p:cNvCxnSpPr>
          <p:nvPr/>
        </p:nvCxnSpPr>
        <p:spPr>
          <a:xfrm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6"/>
            <a:endCxn id="13" idx="2"/>
          </p:cNvCxnSpPr>
          <p:nvPr/>
        </p:nvCxnSpPr>
        <p:spPr>
          <a:xfrm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6"/>
            <a:endCxn id="8" idx="2"/>
          </p:cNvCxnSpPr>
          <p:nvPr/>
        </p:nvCxnSpPr>
        <p:spPr>
          <a:xfrm flipV="1"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6"/>
            <a:endCxn id="9" idx="2"/>
          </p:cNvCxnSpPr>
          <p:nvPr/>
        </p:nvCxnSpPr>
        <p:spPr>
          <a:xfrm>
            <a:off x="3719240" y="573728"/>
            <a:ext cx="1419768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6"/>
            <a:endCxn id="10" idx="2"/>
          </p:cNvCxnSpPr>
          <p:nvPr/>
        </p:nvCxnSpPr>
        <p:spPr>
          <a:xfrm>
            <a:off x="3719240" y="573728"/>
            <a:ext cx="1419768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6"/>
            <a:endCxn id="9" idx="2"/>
          </p:cNvCxnSpPr>
          <p:nvPr/>
        </p:nvCxnSpPr>
        <p:spPr>
          <a:xfrm flipV="1">
            <a:off x="3719240" y="1073794"/>
            <a:ext cx="1419768" cy="49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6"/>
            <a:endCxn id="9" idx="2"/>
          </p:cNvCxnSpPr>
          <p:nvPr/>
        </p:nvCxnSpPr>
        <p:spPr>
          <a:xfrm flipV="1">
            <a:off x="3719240" y="1073794"/>
            <a:ext cx="1419768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6"/>
            <a:endCxn id="10" idx="2"/>
          </p:cNvCxnSpPr>
          <p:nvPr/>
        </p:nvCxnSpPr>
        <p:spPr>
          <a:xfrm>
            <a:off x="3719240" y="1569364"/>
            <a:ext cx="1419768" cy="36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6"/>
            <a:endCxn id="10" idx="2"/>
          </p:cNvCxnSpPr>
          <p:nvPr/>
        </p:nvCxnSpPr>
        <p:spPr>
          <a:xfrm flipV="1">
            <a:off x="3719240" y="1931050"/>
            <a:ext cx="141976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6"/>
            <a:endCxn id="11" idx="2"/>
          </p:cNvCxnSpPr>
          <p:nvPr/>
        </p:nvCxnSpPr>
        <p:spPr>
          <a:xfrm flipV="1">
            <a:off x="5715008" y="783546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6"/>
            <a:endCxn id="12" idx="2"/>
          </p:cNvCxnSpPr>
          <p:nvPr/>
        </p:nvCxnSpPr>
        <p:spPr>
          <a:xfrm>
            <a:off x="5715008" y="1073794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6"/>
            <a:endCxn id="11" idx="2"/>
          </p:cNvCxnSpPr>
          <p:nvPr/>
        </p:nvCxnSpPr>
        <p:spPr>
          <a:xfrm flipV="1">
            <a:off x="5715008" y="783546"/>
            <a:ext cx="1638578" cy="114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6"/>
            <a:endCxn id="12" idx="2"/>
          </p:cNvCxnSpPr>
          <p:nvPr/>
        </p:nvCxnSpPr>
        <p:spPr>
          <a:xfrm flipV="1">
            <a:off x="5715008" y="1640802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6"/>
            <a:endCxn id="18" idx="2"/>
          </p:cNvCxnSpPr>
          <p:nvPr/>
        </p:nvCxnSpPr>
        <p:spPr>
          <a:xfrm>
            <a:off x="5715008" y="1073794"/>
            <a:ext cx="1638578" cy="142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6"/>
            <a:endCxn id="18" idx="2"/>
          </p:cNvCxnSpPr>
          <p:nvPr/>
        </p:nvCxnSpPr>
        <p:spPr>
          <a:xfrm>
            <a:off x="5715008" y="1931050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42910" y="5775345"/>
          <a:ext cx="2466975" cy="511175"/>
        </p:xfrm>
        <a:graphic>
          <a:graphicData uri="http://schemas.openxmlformats.org/presentationml/2006/ole">
            <p:oleObj spid="_x0000_s1028" name="Equation" r:id="rId4" imgW="1168200" imgH="24120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550068" y="3459162"/>
          <a:ext cx="2259013" cy="1246187"/>
        </p:xfrm>
        <a:graphic>
          <a:graphicData uri="http://schemas.openxmlformats.org/presentationml/2006/ole">
            <p:oleObj spid="_x0000_s1029" name="Equation" r:id="rId5" imgW="1384200" imgH="761760" progId="Equation.DSMT4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2520950" y="112713"/>
          <a:ext cx="363538" cy="406400"/>
        </p:xfrm>
        <a:graphic>
          <a:graphicData uri="http://schemas.openxmlformats.org/presentationml/2006/ole">
            <p:oleObj spid="_x0000_s1032" name="Equation" r:id="rId6" imgW="215640" imgH="241200" progId="Equation.DSMT4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2349500" y="565150"/>
          <a:ext cx="385763" cy="406400"/>
        </p:xfrm>
        <a:graphic>
          <a:graphicData uri="http://schemas.openxmlformats.org/presentationml/2006/ole">
            <p:oleObj spid="_x0000_s1033" name="Equation" r:id="rId7" imgW="228600" imgH="241200" progId="Equation.DSMT4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924175" y="738188"/>
          <a:ext cx="385763" cy="406400"/>
        </p:xfrm>
        <a:graphic>
          <a:graphicData uri="http://schemas.openxmlformats.org/presentationml/2006/ole">
            <p:oleObj spid="_x0000_s1034" name="Equation" r:id="rId8" imgW="228600" imgH="241200" progId="Equation.DSMT4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4895850" y="1239838"/>
          <a:ext cx="384175" cy="406400"/>
        </p:xfrm>
        <a:graphic>
          <a:graphicData uri="http://schemas.openxmlformats.org/presentationml/2006/ole">
            <p:oleObj spid="_x0000_s1035" name="Equation" r:id="rId9" imgW="228600" imgH="241200" progId="Equation.DSMT4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592638" y="469900"/>
          <a:ext cx="384175" cy="406400"/>
        </p:xfrm>
        <a:graphic>
          <a:graphicData uri="http://schemas.openxmlformats.org/presentationml/2006/ole">
            <p:oleObj spid="_x0000_s1036" name="Equation" r:id="rId10" imgW="228600" imgH="241200" progId="Equation.DSMT4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4335463" y="882650"/>
          <a:ext cx="384175" cy="406400"/>
        </p:xfrm>
        <a:graphic>
          <a:graphicData uri="http://schemas.openxmlformats.org/presentationml/2006/ole">
            <p:oleObj spid="_x0000_s1037" name="Equation" r:id="rId11" imgW="22860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66"/>
            <a:ext cx="8229600" cy="62865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为什么使用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Logistic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？ 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Bishop’s book p197-199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简言之：高斯分布假设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如下理由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考虑两类分类问题，由贝叶斯公式可得后验概率表达式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如果假定条件概率为高斯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则后验概率为：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上式中：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上述推导说明，至少高斯分布是可以参数化表达的！！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143116"/>
            <a:ext cx="358075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2285992"/>
            <a:ext cx="213293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3343279"/>
            <a:ext cx="4743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4286256"/>
            <a:ext cx="247707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08" y="5000636"/>
            <a:ext cx="37528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1180</Words>
  <Application>Microsoft Office PowerPoint</Application>
  <PresentationFormat>全屏显示(4:3)</PresentationFormat>
  <Paragraphs>211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Equation</vt:lpstr>
      <vt:lpstr>Probability Graphic Modal &amp; Artificial Neural Network</vt:lpstr>
      <vt:lpstr>循序渐进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Logistic函数度量二值条件分布</vt:lpstr>
      <vt:lpstr>幻灯片 11</vt:lpstr>
      <vt:lpstr>幻灯片 12</vt:lpstr>
      <vt:lpstr>幻灯片 13</vt:lpstr>
      <vt:lpstr>举例</vt:lpstr>
      <vt:lpstr>径向基网络</vt:lpstr>
      <vt:lpstr>幻灯片 16</vt:lpstr>
      <vt:lpstr>结论</vt:lpstr>
      <vt:lpstr>一点额外的思考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Graphic Modal &amp; Artificial Neural Network</dc:title>
  <dc:creator>sheva2003</dc:creator>
  <cp:lastModifiedBy>sheva2003</cp:lastModifiedBy>
  <cp:revision>107</cp:revision>
  <dcterms:created xsi:type="dcterms:W3CDTF">2015-05-28T01:14:30Z</dcterms:created>
  <dcterms:modified xsi:type="dcterms:W3CDTF">2015-05-30T11:46:48Z</dcterms:modified>
</cp:coreProperties>
</file>