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7" r:id="rId11"/>
    <p:sldId id="268" r:id="rId12"/>
    <p:sldId id="266" r:id="rId13"/>
    <p:sldId id="272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2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29.wmf"/><Relationship Id="rId4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4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7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8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ED9D-D431-44F5-81BA-52FD31549AB9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6BA6-4CCB-40D1-8A14-06CF3C3B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1755"/>
          </a:xfrm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Simultaneous Localization and Mapping (SLAM)</a:t>
            </a:r>
            <a:r>
              <a:rPr lang="en-US" altLang="zh-CN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/>
            </a:r>
            <a:br>
              <a:rPr lang="en-US" altLang="zh-CN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altLang="zh-CN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Theory, Application and </a:t>
            </a:r>
            <a:r>
              <a:rPr lang="en-US" altLang="zh-CN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Algorithms</a:t>
            </a:r>
            <a:br>
              <a:rPr lang="en-US" altLang="zh-CN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altLang="zh-CN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Chapter 1: Basic Theory and Kalman Filter</a:t>
            </a:r>
            <a:endParaRPr lang="zh-CN" altLang="en-US" sz="3600" b="1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22310"/>
            <a:ext cx="9144000" cy="1655762"/>
          </a:xfrm>
        </p:spPr>
        <p:txBody>
          <a:bodyPr anchor="ctr" anchorCtr="0"/>
          <a:lstStyle/>
          <a:p>
            <a:r>
              <a:rPr lang="en-US" altLang="zh-C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Shaoming Zhang and Junqiao Zhao</a:t>
            </a:r>
          </a:p>
          <a:p>
            <a:r>
              <a:rPr lang="en-US" altLang="zh-C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Computer Vision and Remote Sensing Group</a:t>
            </a:r>
          </a:p>
          <a:p>
            <a:r>
              <a:rPr lang="en-US" altLang="zh-C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2016-10-17</a:t>
            </a:r>
            <a:endParaRPr lang="zh-CN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279" y="5762803"/>
            <a:ext cx="4105835" cy="76939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-600000">
            <a:off x="773711" y="4934887"/>
            <a:ext cx="288000" cy="43030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4200000">
            <a:off x="2814400" y="3303393"/>
            <a:ext cx="288000" cy="43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六角星 5"/>
          <p:cNvSpPr/>
          <p:nvPr/>
        </p:nvSpPr>
        <p:spPr>
          <a:xfrm>
            <a:off x="2637284" y="4575746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2400000">
            <a:off x="577267" y="3447167"/>
            <a:ext cx="288000" cy="4303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六角星 7"/>
          <p:cNvSpPr/>
          <p:nvPr/>
        </p:nvSpPr>
        <p:spPr>
          <a:xfrm>
            <a:off x="721229" y="2260215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六角星 8"/>
          <p:cNvSpPr/>
          <p:nvPr/>
        </p:nvSpPr>
        <p:spPr>
          <a:xfrm>
            <a:off x="3286696" y="2195489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5"/>
            <a:endCxn id="6" idx="3"/>
          </p:cNvCxnSpPr>
          <p:nvPr/>
        </p:nvCxnSpPr>
        <p:spPr>
          <a:xfrm flipV="1">
            <a:off x="988617" y="4899746"/>
            <a:ext cx="1648667" cy="2377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5"/>
            <a:endCxn id="6" idx="5"/>
          </p:cNvCxnSpPr>
          <p:nvPr/>
        </p:nvCxnSpPr>
        <p:spPr>
          <a:xfrm>
            <a:off x="776422" y="3708601"/>
            <a:ext cx="2076015" cy="86714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8" idx="2"/>
          </p:cNvCxnSpPr>
          <p:nvPr/>
        </p:nvCxnSpPr>
        <p:spPr>
          <a:xfrm flipV="1">
            <a:off x="666112" y="2692215"/>
            <a:ext cx="270270" cy="9238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  <a:endCxn id="6" idx="0"/>
          </p:cNvCxnSpPr>
          <p:nvPr/>
        </p:nvCxnSpPr>
        <p:spPr>
          <a:xfrm>
            <a:off x="2983025" y="3587051"/>
            <a:ext cx="84565" cy="10966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9" idx="2"/>
          </p:cNvCxnSpPr>
          <p:nvPr/>
        </p:nvCxnSpPr>
        <p:spPr>
          <a:xfrm flipV="1">
            <a:off x="2933775" y="2627489"/>
            <a:ext cx="568074" cy="82424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5"/>
            <a:endCxn id="9" idx="3"/>
          </p:cNvCxnSpPr>
          <p:nvPr/>
        </p:nvCxnSpPr>
        <p:spPr>
          <a:xfrm flipV="1">
            <a:off x="776422" y="2519489"/>
            <a:ext cx="2510274" cy="11891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5553635" y="5659219"/>
            <a:ext cx="5474013" cy="109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661282" y="188808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195514" y="2251155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729746" y="124263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661282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8195514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9729746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5498418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43" name="椭圆 42"/>
          <p:cNvSpPr/>
          <p:nvPr/>
        </p:nvSpPr>
        <p:spPr>
          <a:xfrm>
            <a:off x="6686710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44" name="椭圆 43"/>
          <p:cNvSpPr/>
          <p:nvPr/>
        </p:nvSpPr>
        <p:spPr>
          <a:xfrm>
            <a:off x="7643347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45" name="椭圆 44"/>
          <p:cNvSpPr/>
          <p:nvPr/>
        </p:nvSpPr>
        <p:spPr>
          <a:xfrm>
            <a:off x="8599984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46" name="椭圆 45"/>
          <p:cNvSpPr/>
          <p:nvPr/>
        </p:nvSpPr>
        <p:spPr>
          <a:xfrm>
            <a:off x="9733028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48" name="椭圆 47"/>
          <p:cNvSpPr/>
          <p:nvPr/>
        </p:nvSpPr>
        <p:spPr>
          <a:xfrm>
            <a:off x="10745353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51" name="直接箭头连接符 50"/>
          <p:cNvCxnSpPr>
            <a:stCxn id="31" idx="4"/>
            <a:endCxn id="42" idx="0"/>
          </p:cNvCxnSpPr>
          <p:nvPr/>
        </p:nvCxnSpPr>
        <p:spPr>
          <a:xfrm flipH="1">
            <a:off x="5912418" y="2572086"/>
            <a:ext cx="1090864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9" idx="0"/>
            <a:endCxn id="42" idx="4"/>
          </p:cNvCxnSpPr>
          <p:nvPr/>
        </p:nvCxnSpPr>
        <p:spPr>
          <a:xfrm flipH="1" flipV="1">
            <a:off x="5912418" y="4131137"/>
            <a:ext cx="1090864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4"/>
            <a:endCxn id="43" idx="0"/>
          </p:cNvCxnSpPr>
          <p:nvPr/>
        </p:nvCxnSpPr>
        <p:spPr>
          <a:xfrm flipH="1">
            <a:off x="7100710" y="2935155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4"/>
            <a:endCxn id="44" idx="0"/>
          </p:cNvCxnSpPr>
          <p:nvPr/>
        </p:nvCxnSpPr>
        <p:spPr>
          <a:xfrm flipH="1">
            <a:off x="8057347" y="2935155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7" idx="4"/>
            <a:endCxn id="45" idx="0"/>
          </p:cNvCxnSpPr>
          <p:nvPr/>
        </p:nvCxnSpPr>
        <p:spPr>
          <a:xfrm>
            <a:off x="8537514" y="2935155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4"/>
            <a:endCxn id="46" idx="0"/>
          </p:cNvCxnSpPr>
          <p:nvPr/>
        </p:nvCxnSpPr>
        <p:spPr>
          <a:xfrm>
            <a:off x="10071746" y="1926630"/>
            <a:ext cx="75282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8" idx="4"/>
            <a:endCxn id="48" idx="0"/>
          </p:cNvCxnSpPr>
          <p:nvPr/>
        </p:nvCxnSpPr>
        <p:spPr>
          <a:xfrm>
            <a:off x="10071746" y="1926630"/>
            <a:ext cx="1087607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0"/>
            <a:endCxn id="43" idx="4"/>
          </p:cNvCxnSpPr>
          <p:nvPr/>
        </p:nvCxnSpPr>
        <p:spPr>
          <a:xfrm flipV="1">
            <a:off x="7003282" y="4131137"/>
            <a:ext cx="9742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9" idx="0"/>
            <a:endCxn id="46" idx="4"/>
          </p:cNvCxnSpPr>
          <p:nvPr/>
        </p:nvCxnSpPr>
        <p:spPr>
          <a:xfrm flipV="1">
            <a:off x="7003282" y="4131137"/>
            <a:ext cx="3143746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0" idx="0"/>
            <a:endCxn id="44" idx="4"/>
          </p:cNvCxnSpPr>
          <p:nvPr/>
        </p:nvCxnSpPr>
        <p:spPr>
          <a:xfrm flipH="1" flipV="1">
            <a:off x="8057347" y="4131137"/>
            <a:ext cx="48016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1" idx="0"/>
            <a:endCxn id="45" idx="4"/>
          </p:cNvCxnSpPr>
          <p:nvPr/>
        </p:nvCxnSpPr>
        <p:spPr>
          <a:xfrm flipH="1" flipV="1">
            <a:off x="9013984" y="4131137"/>
            <a:ext cx="1057762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1" idx="0"/>
            <a:endCxn id="48" idx="4"/>
          </p:cNvCxnSpPr>
          <p:nvPr/>
        </p:nvCxnSpPr>
        <p:spPr>
          <a:xfrm flipV="1">
            <a:off x="10071746" y="4131137"/>
            <a:ext cx="108760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279" y="5762803"/>
            <a:ext cx="4105835" cy="76939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-600000">
            <a:off x="773711" y="4934887"/>
            <a:ext cx="288000" cy="43030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4200000">
            <a:off x="2814400" y="3303393"/>
            <a:ext cx="288000" cy="43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六角星 5"/>
          <p:cNvSpPr/>
          <p:nvPr/>
        </p:nvSpPr>
        <p:spPr>
          <a:xfrm>
            <a:off x="2637284" y="4575746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2400000">
            <a:off x="577267" y="3447167"/>
            <a:ext cx="288000" cy="4303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六角星 7"/>
          <p:cNvSpPr/>
          <p:nvPr/>
        </p:nvSpPr>
        <p:spPr>
          <a:xfrm>
            <a:off x="721229" y="2260215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六角星 8"/>
          <p:cNvSpPr/>
          <p:nvPr/>
        </p:nvSpPr>
        <p:spPr>
          <a:xfrm>
            <a:off x="3286696" y="2195489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5"/>
            <a:endCxn id="6" idx="3"/>
          </p:cNvCxnSpPr>
          <p:nvPr/>
        </p:nvCxnSpPr>
        <p:spPr>
          <a:xfrm flipV="1">
            <a:off x="988617" y="4899746"/>
            <a:ext cx="1648667" cy="2377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5"/>
            <a:endCxn id="6" idx="5"/>
          </p:cNvCxnSpPr>
          <p:nvPr/>
        </p:nvCxnSpPr>
        <p:spPr>
          <a:xfrm>
            <a:off x="776422" y="3708601"/>
            <a:ext cx="2076015" cy="86714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8" idx="2"/>
          </p:cNvCxnSpPr>
          <p:nvPr/>
        </p:nvCxnSpPr>
        <p:spPr>
          <a:xfrm flipV="1">
            <a:off x="666112" y="2692215"/>
            <a:ext cx="270270" cy="9238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  <a:endCxn id="6" idx="0"/>
          </p:cNvCxnSpPr>
          <p:nvPr/>
        </p:nvCxnSpPr>
        <p:spPr>
          <a:xfrm>
            <a:off x="2983025" y="3587051"/>
            <a:ext cx="84565" cy="10966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9" idx="2"/>
          </p:cNvCxnSpPr>
          <p:nvPr/>
        </p:nvCxnSpPr>
        <p:spPr>
          <a:xfrm flipV="1">
            <a:off x="2933775" y="2627489"/>
            <a:ext cx="568074" cy="82424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5"/>
            <a:endCxn id="9" idx="3"/>
          </p:cNvCxnSpPr>
          <p:nvPr/>
        </p:nvCxnSpPr>
        <p:spPr>
          <a:xfrm flipV="1">
            <a:off x="776422" y="2519489"/>
            <a:ext cx="2510274" cy="11891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5553635" y="5659219"/>
            <a:ext cx="5474013" cy="109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站相关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661282" y="188808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195514" y="2251155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729746" y="124263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661282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8195514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9729746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5498418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43" name="椭圆 42"/>
          <p:cNvSpPr/>
          <p:nvPr/>
        </p:nvSpPr>
        <p:spPr>
          <a:xfrm>
            <a:off x="6686710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44" name="椭圆 43"/>
          <p:cNvSpPr/>
          <p:nvPr/>
        </p:nvSpPr>
        <p:spPr>
          <a:xfrm>
            <a:off x="7643347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45" name="椭圆 44"/>
          <p:cNvSpPr/>
          <p:nvPr/>
        </p:nvSpPr>
        <p:spPr>
          <a:xfrm>
            <a:off x="8599984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46" name="椭圆 45"/>
          <p:cNvSpPr/>
          <p:nvPr/>
        </p:nvSpPr>
        <p:spPr>
          <a:xfrm>
            <a:off x="9733028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48" name="椭圆 47"/>
          <p:cNvSpPr/>
          <p:nvPr/>
        </p:nvSpPr>
        <p:spPr>
          <a:xfrm>
            <a:off x="10745353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51" name="直接箭头连接符 50"/>
          <p:cNvCxnSpPr>
            <a:stCxn id="31" idx="4"/>
            <a:endCxn id="42" idx="0"/>
          </p:cNvCxnSpPr>
          <p:nvPr/>
        </p:nvCxnSpPr>
        <p:spPr>
          <a:xfrm flipH="1">
            <a:off x="5912418" y="2572086"/>
            <a:ext cx="1090864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9" idx="0"/>
            <a:endCxn id="42" idx="4"/>
          </p:cNvCxnSpPr>
          <p:nvPr/>
        </p:nvCxnSpPr>
        <p:spPr>
          <a:xfrm flipH="1" flipV="1">
            <a:off x="5912418" y="4131137"/>
            <a:ext cx="1090864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4"/>
            <a:endCxn id="43" idx="0"/>
          </p:cNvCxnSpPr>
          <p:nvPr/>
        </p:nvCxnSpPr>
        <p:spPr>
          <a:xfrm flipH="1">
            <a:off x="7100710" y="2935155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4"/>
            <a:endCxn id="44" idx="0"/>
          </p:cNvCxnSpPr>
          <p:nvPr/>
        </p:nvCxnSpPr>
        <p:spPr>
          <a:xfrm flipH="1">
            <a:off x="8057347" y="2935155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7" idx="4"/>
            <a:endCxn id="45" idx="0"/>
          </p:cNvCxnSpPr>
          <p:nvPr/>
        </p:nvCxnSpPr>
        <p:spPr>
          <a:xfrm>
            <a:off x="8537514" y="2935155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4"/>
            <a:endCxn id="46" idx="0"/>
          </p:cNvCxnSpPr>
          <p:nvPr/>
        </p:nvCxnSpPr>
        <p:spPr>
          <a:xfrm>
            <a:off x="10071746" y="1926630"/>
            <a:ext cx="75282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8" idx="4"/>
            <a:endCxn id="48" idx="0"/>
          </p:cNvCxnSpPr>
          <p:nvPr/>
        </p:nvCxnSpPr>
        <p:spPr>
          <a:xfrm>
            <a:off x="10071746" y="1926630"/>
            <a:ext cx="1087607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0"/>
            <a:endCxn id="43" idx="4"/>
          </p:cNvCxnSpPr>
          <p:nvPr/>
        </p:nvCxnSpPr>
        <p:spPr>
          <a:xfrm flipV="1">
            <a:off x="7003282" y="4131137"/>
            <a:ext cx="9742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9" idx="0"/>
            <a:endCxn id="46" idx="4"/>
          </p:cNvCxnSpPr>
          <p:nvPr/>
        </p:nvCxnSpPr>
        <p:spPr>
          <a:xfrm flipV="1">
            <a:off x="7003282" y="4131137"/>
            <a:ext cx="3143746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0" idx="0"/>
            <a:endCxn id="44" idx="4"/>
          </p:cNvCxnSpPr>
          <p:nvPr/>
        </p:nvCxnSpPr>
        <p:spPr>
          <a:xfrm flipH="1" flipV="1">
            <a:off x="8057347" y="4131137"/>
            <a:ext cx="48016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1" idx="0"/>
            <a:endCxn id="45" idx="4"/>
          </p:cNvCxnSpPr>
          <p:nvPr/>
        </p:nvCxnSpPr>
        <p:spPr>
          <a:xfrm flipH="1" flipV="1">
            <a:off x="9013984" y="4131137"/>
            <a:ext cx="1057762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1" idx="0"/>
            <a:endCxn id="48" idx="4"/>
          </p:cNvCxnSpPr>
          <p:nvPr/>
        </p:nvCxnSpPr>
        <p:spPr>
          <a:xfrm flipV="1">
            <a:off x="10071746" y="4131137"/>
            <a:ext cx="108760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1" idx="6"/>
            <a:endCxn id="37" idx="2"/>
          </p:cNvCxnSpPr>
          <p:nvPr/>
        </p:nvCxnSpPr>
        <p:spPr>
          <a:xfrm>
            <a:off x="7345282" y="2230086"/>
            <a:ext cx="850232" cy="363069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7" idx="6"/>
            <a:endCxn id="38" idx="3"/>
          </p:cNvCxnSpPr>
          <p:nvPr/>
        </p:nvCxnSpPr>
        <p:spPr>
          <a:xfrm flipV="1">
            <a:off x="8879514" y="1826461"/>
            <a:ext cx="950401" cy="76669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0"/>
            <a:endCxn id="7" idx="3"/>
          </p:cNvCxnSpPr>
          <p:nvPr/>
        </p:nvCxnSpPr>
        <p:spPr>
          <a:xfrm flipH="1" flipV="1">
            <a:off x="582969" y="3827137"/>
            <a:ext cx="297381" cy="1111019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7" idx="5"/>
            <a:endCxn id="5" idx="3"/>
          </p:cNvCxnSpPr>
          <p:nvPr/>
        </p:nvCxnSpPr>
        <p:spPr>
          <a:xfrm flipV="1">
            <a:off x="776422" y="3593269"/>
            <a:ext cx="1979004" cy="11533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279" y="5762803"/>
            <a:ext cx="4105835" cy="76939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-600000">
            <a:off x="773711" y="4934887"/>
            <a:ext cx="288000" cy="43030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4200000">
            <a:off x="2814400" y="3303393"/>
            <a:ext cx="288000" cy="43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六角星 5"/>
          <p:cNvSpPr/>
          <p:nvPr/>
        </p:nvSpPr>
        <p:spPr>
          <a:xfrm>
            <a:off x="2637284" y="4575746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2400000">
            <a:off x="577267" y="3447167"/>
            <a:ext cx="288000" cy="4303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六角星 7"/>
          <p:cNvSpPr/>
          <p:nvPr/>
        </p:nvSpPr>
        <p:spPr>
          <a:xfrm>
            <a:off x="721229" y="2260215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六角星 8"/>
          <p:cNvSpPr/>
          <p:nvPr/>
        </p:nvSpPr>
        <p:spPr>
          <a:xfrm>
            <a:off x="3286696" y="2195489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5"/>
            <a:endCxn id="6" idx="3"/>
          </p:cNvCxnSpPr>
          <p:nvPr/>
        </p:nvCxnSpPr>
        <p:spPr>
          <a:xfrm flipV="1">
            <a:off x="988617" y="4899746"/>
            <a:ext cx="1648667" cy="2377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5"/>
            <a:endCxn id="6" idx="5"/>
          </p:cNvCxnSpPr>
          <p:nvPr/>
        </p:nvCxnSpPr>
        <p:spPr>
          <a:xfrm>
            <a:off x="776422" y="3708601"/>
            <a:ext cx="2076015" cy="86714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8" idx="2"/>
          </p:cNvCxnSpPr>
          <p:nvPr/>
        </p:nvCxnSpPr>
        <p:spPr>
          <a:xfrm flipV="1">
            <a:off x="666112" y="2692215"/>
            <a:ext cx="270270" cy="9238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  <a:endCxn id="6" idx="0"/>
          </p:cNvCxnSpPr>
          <p:nvPr/>
        </p:nvCxnSpPr>
        <p:spPr>
          <a:xfrm>
            <a:off x="2983025" y="3587051"/>
            <a:ext cx="84565" cy="10966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9" idx="2"/>
          </p:cNvCxnSpPr>
          <p:nvPr/>
        </p:nvCxnSpPr>
        <p:spPr>
          <a:xfrm flipV="1">
            <a:off x="2933775" y="2627489"/>
            <a:ext cx="568074" cy="82424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5"/>
            <a:endCxn id="9" idx="3"/>
          </p:cNvCxnSpPr>
          <p:nvPr/>
        </p:nvCxnSpPr>
        <p:spPr>
          <a:xfrm flipV="1">
            <a:off x="776422" y="2519489"/>
            <a:ext cx="2510274" cy="11891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5553635" y="5659219"/>
            <a:ext cx="5474013" cy="109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两两相关，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  <a:endParaRPr lang="zh-CN" alt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661282" y="188808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195514" y="2251155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729746" y="124263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661282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8195514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9729746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5498418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43" name="椭圆 42"/>
          <p:cNvSpPr/>
          <p:nvPr/>
        </p:nvSpPr>
        <p:spPr>
          <a:xfrm>
            <a:off x="6686710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44" name="椭圆 43"/>
          <p:cNvSpPr/>
          <p:nvPr/>
        </p:nvSpPr>
        <p:spPr>
          <a:xfrm>
            <a:off x="7643347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45" name="椭圆 44"/>
          <p:cNvSpPr/>
          <p:nvPr/>
        </p:nvSpPr>
        <p:spPr>
          <a:xfrm>
            <a:off x="8599984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46" name="椭圆 45"/>
          <p:cNvSpPr/>
          <p:nvPr/>
        </p:nvSpPr>
        <p:spPr>
          <a:xfrm>
            <a:off x="9733028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48" name="椭圆 47"/>
          <p:cNvSpPr/>
          <p:nvPr/>
        </p:nvSpPr>
        <p:spPr>
          <a:xfrm>
            <a:off x="10745353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51" name="直接箭头连接符 50"/>
          <p:cNvCxnSpPr>
            <a:stCxn id="31" idx="4"/>
            <a:endCxn id="42" idx="0"/>
          </p:cNvCxnSpPr>
          <p:nvPr/>
        </p:nvCxnSpPr>
        <p:spPr>
          <a:xfrm flipH="1">
            <a:off x="5912418" y="2572086"/>
            <a:ext cx="1090864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9" idx="0"/>
            <a:endCxn id="42" idx="4"/>
          </p:cNvCxnSpPr>
          <p:nvPr/>
        </p:nvCxnSpPr>
        <p:spPr>
          <a:xfrm flipH="1" flipV="1">
            <a:off x="5912418" y="4131137"/>
            <a:ext cx="1090864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4"/>
            <a:endCxn id="43" idx="0"/>
          </p:cNvCxnSpPr>
          <p:nvPr/>
        </p:nvCxnSpPr>
        <p:spPr>
          <a:xfrm flipH="1">
            <a:off x="7100710" y="2935155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4"/>
            <a:endCxn id="44" idx="0"/>
          </p:cNvCxnSpPr>
          <p:nvPr/>
        </p:nvCxnSpPr>
        <p:spPr>
          <a:xfrm flipH="1">
            <a:off x="8057347" y="2935155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7" idx="4"/>
            <a:endCxn id="45" idx="0"/>
          </p:cNvCxnSpPr>
          <p:nvPr/>
        </p:nvCxnSpPr>
        <p:spPr>
          <a:xfrm>
            <a:off x="8537514" y="2935155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4"/>
            <a:endCxn id="46" idx="0"/>
          </p:cNvCxnSpPr>
          <p:nvPr/>
        </p:nvCxnSpPr>
        <p:spPr>
          <a:xfrm>
            <a:off x="10071746" y="1926630"/>
            <a:ext cx="75282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8" idx="4"/>
            <a:endCxn id="48" idx="0"/>
          </p:cNvCxnSpPr>
          <p:nvPr/>
        </p:nvCxnSpPr>
        <p:spPr>
          <a:xfrm>
            <a:off x="10071746" y="1926630"/>
            <a:ext cx="1087607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0"/>
            <a:endCxn id="43" idx="4"/>
          </p:cNvCxnSpPr>
          <p:nvPr/>
        </p:nvCxnSpPr>
        <p:spPr>
          <a:xfrm flipV="1">
            <a:off x="7003282" y="4131137"/>
            <a:ext cx="9742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9" idx="0"/>
            <a:endCxn id="46" idx="4"/>
          </p:cNvCxnSpPr>
          <p:nvPr/>
        </p:nvCxnSpPr>
        <p:spPr>
          <a:xfrm flipV="1">
            <a:off x="7003282" y="4131137"/>
            <a:ext cx="3143746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0" idx="0"/>
            <a:endCxn id="44" idx="4"/>
          </p:cNvCxnSpPr>
          <p:nvPr/>
        </p:nvCxnSpPr>
        <p:spPr>
          <a:xfrm flipH="1" flipV="1">
            <a:off x="8057347" y="4131137"/>
            <a:ext cx="48016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1" idx="0"/>
            <a:endCxn id="45" idx="4"/>
          </p:cNvCxnSpPr>
          <p:nvPr/>
        </p:nvCxnSpPr>
        <p:spPr>
          <a:xfrm flipH="1" flipV="1">
            <a:off x="9013984" y="4131137"/>
            <a:ext cx="1057762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1" idx="0"/>
            <a:endCxn id="48" idx="4"/>
          </p:cNvCxnSpPr>
          <p:nvPr/>
        </p:nvCxnSpPr>
        <p:spPr>
          <a:xfrm flipV="1">
            <a:off x="10071746" y="4131137"/>
            <a:ext cx="108760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1" idx="6"/>
            <a:endCxn id="37" idx="2"/>
          </p:cNvCxnSpPr>
          <p:nvPr/>
        </p:nvCxnSpPr>
        <p:spPr>
          <a:xfrm>
            <a:off x="7345282" y="2230086"/>
            <a:ext cx="850232" cy="363069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7" idx="6"/>
            <a:endCxn id="38" idx="3"/>
          </p:cNvCxnSpPr>
          <p:nvPr/>
        </p:nvCxnSpPr>
        <p:spPr>
          <a:xfrm flipV="1">
            <a:off x="8879514" y="1826461"/>
            <a:ext cx="950401" cy="76669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3"/>
            <a:endCxn id="31" idx="6"/>
          </p:cNvCxnSpPr>
          <p:nvPr/>
        </p:nvCxnSpPr>
        <p:spPr>
          <a:xfrm flipH="1">
            <a:off x="7345282" y="1826461"/>
            <a:ext cx="2484633" cy="40362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7"/>
            <a:endCxn id="38" idx="2"/>
          </p:cNvCxnSpPr>
          <p:nvPr/>
        </p:nvCxnSpPr>
        <p:spPr>
          <a:xfrm flipV="1">
            <a:off x="7245113" y="1584630"/>
            <a:ext cx="2484633" cy="40362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7" idx="3"/>
            <a:endCxn id="31" idx="5"/>
          </p:cNvCxnSpPr>
          <p:nvPr/>
        </p:nvCxnSpPr>
        <p:spPr>
          <a:xfrm flipH="1" flipV="1">
            <a:off x="7245113" y="2471917"/>
            <a:ext cx="1050570" cy="363069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4"/>
            <a:endCxn id="37" idx="5"/>
          </p:cNvCxnSpPr>
          <p:nvPr/>
        </p:nvCxnSpPr>
        <p:spPr>
          <a:xfrm flipH="1">
            <a:off x="8779345" y="1926630"/>
            <a:ext cx="1292401" cy="90835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" idx="0"/>
            <a:endCxn id="7" idx="3"/>
          </p:cNvCxnSpPr>
          <p:nvPr/>
        </p:nvCxnSpPr>
        <p:spPr>
          <a:xfrm flipH="1" flipV="1">
            <a:off x="582969" y="3827137"/>
            <a:ext cx="297381" cy="1111019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7" idx="5"/>
            <a:endCxn id="5" idx="3"/>
          </p:cNvCxnSpPr>
          <p:nvPr/>
        </p:nvCxnSpPr>
        <p:spPr>
          <a:xfrm flipV="1">
            <a:off x="776422" y="3593269"/>
            <a:ext cx="1979004" cy="115332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" idx="5"/>
            <a:endCxn id="5" idx="3"/>
          </p:cNvCxnSpPr>
          <p:nvPr/>
        </p:nvCxnSpPr>
        <p:spPr>
          <a:xfrm flipV="1">
            <a:off x="988617" y="3593269"/>
            <a:ext cx="1766809" cy="154426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31" y="1404557"/>
            <a:ext cx="6437825" cy="10456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双箭头可看做无向连接，有向概率图可看作无向概率图。</a:t>
            </a:r>
            <a:endParaRPr lang="en-US" altLang="zh-CN" sz="20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利用条件独立，可知任意观测只与与之相连的状态有关系。所以有：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47390"/>
              </p:ext>
            </p:extLst>
          </p:nvPr>
        </p:nvGraphicFramePr>
        <p:xfrm>
          <a:off x="649942" y="2650062"/>
          <a:ext cx="9872662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3" imgW="4089240" imgH="1701720" progId="Equation.DSMT4">
                  <p:embed/>
                </p:oleObj>
              </mc:Choice>
              <mc:Fallback>
                <p:oleObj name="Equation" r:id="rId3" imgW="408924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942" y="2650062"/>
                        <a:ext cx="9872662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7342074" y="524894"/>
            <a:ext cx="603392" cy="4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Sr1</a:t>
            </a:r>
            <a:endParaRPr lang="zh-CN" alt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8695500" y="784328"/>
            <a:ext cx="603392" cy="4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Sr2</a:t>
            </a:r>
            <a:endParaRPr lang="zh-CN" alt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10048927" y="63678"/>
            <a:ext cx="603392" cy="4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Sr3</a:t>
            </a:r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7342074" y="2581663"/>
            <a:ext cx="603392" cy="4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Sf1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8695500" y="2581663"/>
            <a:ext cx="603392" cy="4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Sf2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10048927" y="2581663"/>
            <a:ext cx="603392" cy="4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Sf3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6316251" y="1536030"/>
            <a:ext cx="730422" cy="5916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Zs1f1</a:t>
            </a:r>
            <a:endParaRPr lang="zh-CN" altLang="en-US" sz="1100" b="1" dirty="0"/>
          </a:p>
        </p:txBody>
      </p:sp>
      <p:sp>
        <p:nvSpPr>
          <p:cNvPr id="12" name="椭圆 11"/>
          <p:cNvSpPr/>
          <p:nvPr/>
        </p:nvSpPr>
        <p:spPr>
          <a:xfrm>
            <a:off x="7364506" y="1536030"/>
            <a:ext cx="730422" cy="5916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Zs2f1</a:t>
            </a:r>
            <a:endParaRPr lang="zh-CN" altLang="en-US" sz="1100" b="1" dirty="0"/>
          </a:p>
        </p:txBody>
      </p:sp>
      <p:sp>
        <p:nvSpPr>
          <p:cNvPr id="13" name="椭圆 12"/>
          <p:cNvSpPr/>
          <p:nvPr/>
        </p:nvSpPr>
        <p:spPr>
          <a:xfrm>
            <a:off x="8208405" y="1536030"/>
            <a:ext cx="730422" cy="5916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Zs2f2</a:t>
            </a:r>
            <a:endParaRPr lang="zh-CN" altLang="en-US" sz="1100" b="1" dirty="0"/>
          </a:p>
        </p:txBody>
      </p:sp>
      <p:sp>
        <p:nvSpPr>
          <p:cNvPr id="14" name="椭圆 13"/>
          <p:cNvSpPr/>
          <p:nvPr/>
        </p:nvSpPr>
        <p:spPr>
          <a:xfrm>
            <a:off x="9052305" y="1536030"/>
            <a:ext cx="730422" cy="5916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Zs2f3</a:t>
            </a:r>
            <a:endParaRPr lang="zh-CN" altLang="en-US" sz="1100" b="1" dirty="0"/>
          </a:p>
        </p:txBody>
      </p:sp>
      <p:sp>
        <p:nvSpPr>
          <p:cNvPr id="15" name="椭圆 14"/>
          <p:cNvSpPr/>
          <p:nvPr/>
        </p:nvSpPr>
        <p:spPr>
          <a:xfrm>
            <a:off x="10051822" y="1536030"/>
            <a:ext cx="730422" cy="5916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Zs3f1</a:t>
            </a:r>
            <a:endParaRPr lang="zh-CN" altLang="en-US" sz="1100" b="1" dirty="0"/>
          </a:p>
        </p:txBody>
      </p:sp>
      <p:sp>
        <p:nvSpPr>
          <p:cNvPr id="16" name="椭圆 15"/>
          <p:cNvSpPr/>
          <p:nvPr/>
        </p:nvSpPr>
        <p:spPr>
          <a:xfrm>
            <a:off x="10944847" y="1536030"/>
            <a:ext cx="730422" cy="5916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Zs3f3</a:t>
            </a:r>
            <a:endParaRPr lang="zh-CN" altLang="en-US" sz="1100" b="1" dirty="0"/>
          </a:p>
        </p:txBody>
      </p:sp>
      <p:cxnSp>
        <p:nvCxnSpPr>
          <p:cNvPr id="17" name="直接箭头连接符 16"/>
          <p:cNvCxnSpPr>
            <a:stCxn id="5" idx="4"/>
            <a:endCxn id="11" idx="0"/>
          </p:cNvCxnSpPr>
          <p:nvPr/>
        </p:nvCxnSpPr>
        <p:spPr>
          <a:xfrm flipH="1">
            <a:off x="6681462" y="1013651"/>
            <a:ext cx="962308" cy="522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1" idx="4"/>
          </p:cNvCxnSpPr>
          <p:nvPr/>
        </p:nvCxnSpPr>
        <p:spPr>
          <a:xfrm flipH="1" flipV="1">
            <a:off x="6681462" y="2127684"/>
            <a:ext cx="962308" cy="453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4"/>
            <a:endCxn id="12" idx="0"/>
          </p:cNvCxnSpPr>
          <p:nvPr/>
        </p:nvCxnSpPr>
        <p:spPr>
          <a:xfrm flipH="1">
            <a:off x="7729717" y="1273085"/>
            <a:ext cx="1267480" cy="2629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4"/>
            <a:endCxn id="13" idx="0"/>
          </p:cNvCxnSpPr>
          <p:nvPr/>
        </p:nvCxnSpPr>
        <p:spPr>
          <a:xfrm flipH="1">
            <a:off x="8573616" y="1273085"/>
            <a:ext cx="423580" cy="2629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4"/>
            <a:endCxn id="14" idx="0"/>
          </p:cNvCxnSpPr>
          <p:nvPr/>
        </p:nvCxnSpPr>
        <p:spPr>
          <a:xfrm>
            <a:off x="8997197" y="1273085"/>
            <a:ext cx="420319" cy="2629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4"/>
            <a:endCxn id="15" idx="0"/>
          </p:cNvCxnSpPr>
          <p:nvPr/>
        </p:nvCxnSpPr>
        <p:spPr>
          <a:xfrm>
            <a:off x="10350623" y="552436"/>
            <a:ext cx="66410" cy="9835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4"/>
            <a:endCxn id="16" idx="0"/>
          </p:cNvCxnSpPr>
          <p:nvPr/>
        </p:nvCxnSpPr>
        <p:spPr>
          <a:xfrm>
            <a:off x="10350623" y="552436"/>
            <a:ext cx="959435" cy="9835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0"/>
            <a:endCxn id="12" idx="4"/>
          </p:cNvCxnSpPr>
          <p:nvPr/>
        </p:nvCxnSpPr>
        <p:spPr>
          <a:xfrm flipV="1">
            <a:off x="7643770" y="2127684"/>
            <a:ext cx="85946" cy="453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  <a:endCxn id="15" idx="4"/>
          </p:cNvCxnSpPr>
          <p:nvPr/>
        </p:nvCxnSpPr>
        <p:spPr>
          <a:xfrm flipV="1">
            <a:off x="7643770" y="2127684"/>
            <a:ext cx="2773263" cy="453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0"/>
            <a:endCxn id="13" idx="4"/>
          </p:cNvCxnSpPr>
          <p:nvPr/>
        </p:nvCxnSpPr>
        <p:spPr>
          <a:xfrm flipH="1" flipV="1">
            <a:off x="8573616" y="2127684"/>
            <a:ext cx="423580" cy="453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0"/>
            <a:endCxn id="14" idx="4"/>
          </p:cNvCxnSpPr>
          <p:nvPr/>
        </p:nvCxnSpPr>
        <p:spPr>
          <a:xfrm flipH="1" flipV="1">
            <a:off x="9417516" y="2127684"/>
            <a:ext cx="933107" cy="453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16" idx="4"/>
          </p:cNvCxnSpPr>
          <p:nvPr/>
        </p:nvCxnSpPr>
        <p:spPr>
          <a:xfrm flipV="1">
            <a:off x="10350623" y="2127684"/>
            <a:ext cx="959435" cy="453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6"/>
            <a:endCxn id="6" idx="2"/>
          </p:cNvCxnSpPr>
          <p:nvPr/>
        </p:nvCxnSpPr>
        <p:spPr>
          <a:xfrm>
            <a:off x="7945466" y="769273"/>
            <a:ext cx="750034" cy="25943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6"/>
            <a:endCxn id="7" idx="3"/>
          </p:cNvCxnSpPr>
          <p:nvPr/>
        </p:nvCxnSpPr>
        <p:spPr>
          <a:xfrm flipV="1">
            <a:off x="9298893" y="480859"/>
            <a:ext cx="838398" cy="547847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5" idx="6"/>
          </p:cNvCxnSpPr>
          <p:nvPr/>
        </p:nvCxnSpPr>
        <p:spPr>
          <a:xfrm flipH="1">
            <a:off x="7945466" y="480859"/>
            <a:ext cx="2191825" cy="288413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-600000">
            <a:off x="881287" y="4195299"/>
            <a:ext cx="288000" cy="430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4200000">
            <a:off x="2921976" y="2563805"/>
            <a:ext cx="288000" cy="43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六角星 5"/>
          <p:cNvSpPr/>
          <p:nvPr/>
        </p:nvSpPr>
        <p:spPr>
          <a:xfrm>
            <a:off x="2744860" y="3836158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2400000">
            <a:off x="684843" y="2707579"/>
            <a:ext cx="288000" cy="4303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六角星 7"/>
          <p:cNvSpPr/>
          <p:nvPr/>
        </p:nvSpPr>
        <p:spPr>
          <a:xfrm>
            <a:off x="828805" y="1520627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六角星 8"/>
          <p:cNvSpPr/>
          <p:nvPr/>
        </p:nvSpPr>
        <p:spPr>
          <a:xfrm>
            <a:off x="3394272" y="1455901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5"/>
            <a:endCxn id="6" idx="3"/>
          </p:cNvCxnSpPr>
          <p:nvPr/>
        </p:nvCxnSpPr>
        <p:spPr>
          <a:xfrm flipV="1">
            <a:off x="1096193" y="4160158"/>
            <a:ext cx="1648667" cy="2377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5"/>
            <a:endCxn id="6" idx="5"/>
          </p:cNvCxnSpPr>
          <p:nvPr/>
        </p:nvCxnSpPr>
        <p:spPr>
          <a:xfrm>
            <a:off x="883998" y="2969013"/>
            <a:ext cx="2076015" cy="86714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8" idx="2"/>
          </p:cNvCxnSpPr>
          <p:nvPr/>
        </p:nvCxnSpPr>
        <p:spPr>
          <a:xfrm flipV="1">
            <a:off x="773688" y="1952627"/>
            <a:ext cx="270270" cy="9238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  <a:endCxn id="6" idx="0"/>
          </p:cNvCxnSpPr>
          <p:nvPr/>
        </p:nvCxnSpPr>
        <p:spPr>
          <a:xfrm>
            <a:off x="3090601" y="2847463"/>
            <a:ext cx="84565" cy="10966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9" idx="2"/>
          </p:cNvCxnSpPr>
          <p:nvPr/>
        </p:nvCxnSpPr>
        <p:spPr>
          <a:xfrm flipV="1">
            <a:off x="3041351" y="1887901"/>
            <a:ext cx="568074" cy="82424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5"/>
            <a:endCxn id="9" idx="3"/>
          </p:cNvCxnSpPr>
          <p:nvPr/>
        </p:nvCxnSpPr>
        <p:spPr>
          <a:xfrm flipV="1">
            <a:off x="883998" y="1779901"/>
            <a:ext cx="2510274" cy="11891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5792916" y="297443"/>
            <a:ext cx="5474013" cy="109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概率图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68858" y="114849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303090" y="151156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837322" y="503042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768858" y="3825173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8303090" y="3825173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9837322" y="3825173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5605994" y="256354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43" name="椭圆 42"/>
          <p:cNvSpPr/>
          <p:nvPr/>
        </p:nvSpPr>
        <p:spPr>
          <a:xfrm>
            <a:off x="6794286" y="256354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44" name="椭圆 43"/>
          <p:cNvSpPr/>
          <p:nvPr/>
        </p:nvSpPr>
        <p:spPr>
          <a:xfrm>
            <a:off x="7750923" y="256354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45" name="椭圆 44"/>
          <p:cNvSpPr/>
          <p:nvPr/>
        </p:nvSpPr>
        <p:spPr>
          <a:xfrm>
            <a:off x="8707560" y="256354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46" name="椭圆 45"/>
          <p:cNvSpPr/>
          <p:nvPr/>
        </p:nvSpPr>
        <p:spPr>
          <a:xfrm>
            <a:off x="9840604" y="256354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48" name="椭圆 47"/>
          <p:cNvSpPr/>
          <p:nvPr/>
        </p:nvSpPr>
        <p:spPr>
          <a:xfrm>
            <a:off x="10852929" y="256354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51" name="直接箭头连接符 50"/>
          <p:cNvCxnSpPr>
            <a:stCxn id="31" idx="4"/>
            <a:endCxn id="42" idx="0"/>
          </p:cNvCxnSpPr>
          <p:nvPr/>
        </p:nvCxnSpPr>
        <p:spPr>
          <a:xfrm flipH="1">
            <a:off x="6019994" y="1832498"/>
            <a:ext cx="1090864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9" idx="0"/>
            <a:endCxn id="42" idx="4"/>
          </p:cNvCxnSpPr>
          <p:nvPr/>
        </p:nvCxnSpPr>
        <p:spPr>
          <a:xfrm flipH="1" flipV="1">
            <a:off x="6019994" y="3391549"/>
            <a:ext cx="1090864" cy="433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4"/>
            <a:endCxn id="43" idx="0"/>
          </p:cNvCxnSpPr>
          <p:nvPr/>
        </p:nvCxnSpPr>
        <p:spPr>
          <a:xfrm flipH="1">
            <a:off x="7208286" y="2195567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4"/>
            <a:endCxn id="44" idx="0"/>
          </p:cNvCxnSpPr>
          <p:nvPr/>
        </p:nvCxnSpPr>
        <p:spPr>
          <a:xfrm flipH="1">
            <a:off x="8164923" y="2195567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7" idx="4"/>
            <a:endCxn id="45" idx="0"/>
          </p:cNvCxnSpPr>
          <p:nvPr/>
        </p:nvCxnSpPr>
        <p:spPr>
          <a:xfrm>
            <a:off x="8645090" y="2195567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4"/>
            <a:endCxn id="46" idx="0"/>
          </p:cNvCxnSpPr>
          <p:nvPr/>
        </p:nvCxnSpPr>
        <p:spPr>
          <a:xfrm>
            <a:off x="10179322" y="1187042"/>
            <a:ext cx="75282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8" idx="4"/>
            <a:endCxn id="48" idx="0"/>
          </p:cNvCxnSpPr>
          <p:nvPr/>
        </p:nvCxnSpPr>
        <p:spPr>
          <a:xfrm>
            <a:off x="10179322" y="1187042"/>
            <a:ext cx="1087607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0"/>
            <a:endCxn id="43" idx="4"/>
          </p:cNvCxnSpPr>
          <p:nvPr/>
        </p:nvCxnSpPr>
        <p:spPr>
          <a:xfrm flipV="1">
            <a:off x="7110858" y="3391549"/>
            <a:ext cx="97428" cy="433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9" idx="0"/>
            <a:endCxn id="46" idx="4"/>
          </p:cNvCxnSpPr>
          <p:nvPr/>
        </p:nvCxnSpPr>
        <p:spPr>
          <a:xfrm flipV="1">
            <a:off x="7110858" y="3391549"/>
            <a:ext cx="3143746" cy="433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0" idx="0"/>
            <a:endCxn id="44" idx="4"/>
          </p:cNvCxnSpPr>
          <p:nvPr/>
        </p:nvCxnSpPr>
        <p:spPr>
          <a:xfrm flipH="1" flipV="1">
            <a:off x="8164923" y="3391549"/>
            <a:ext cx="480167" cy="433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1" idx="0"/>
            <a:endCxn id="45" idx="4"/>
          </p:cNvCxnSpPr>
          <p:nvPr/>
        </p:nvCxnSpPr>
        <p:spPr>
          <a:xfrm flipH="1" flipV="1">
            <a:off x="9121560" y="3391549"/>
            <a:ext cx="1057762" cy="433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1" idx="0"/>
            <a:endCxn id="48" idx="4"/>
          </p:cNvCxnSpPr>
          <p:nvPr/>
        </p:nvCxnSpPr>
        <p:spPr>
          <a:xfrm flipV="1">
            <a:off x="10179322" y="3391549"/>
            <a:ext cx="1087607" cy="433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376242"/>
              </p:ext>
            </p:extLst>
          </p:nvPr>
        </p:nvGraphicFramePr>
        <p:xfrm>
          <a:off x="5259388" y="4545013"/>
          <a:ext cx="641350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3" imgW="3276360" imgH="1117440" progId="Equation.DSMT4">
                  <p:embed/>
                </p:oleObj>
              </mc:Choice>
              <mc:Fallback>
                <p:oleObj name="Equation" r:id="rId3" imgW="327636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9388" y="4545013"/>
                        <a:ext cx="6413500" cy="218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18072"/>
              </p:ext>
            </p:extLst>
          </p:nvPr>
        </p:nvGraphicFramePr>
        <p:xfrm>
          <a:off x="1405306" y="4342559"/>
          <a:ext cx="384016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5" imgW="2197080" imgH="1409400" progId="Equation.DSMT4">
                  <p:embed/>
                </p:oleObj>
              </mc:Choice>
              <mc:Fallback>
                <p:oleObj name="Equation" r:id="rId5" imgW="219708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5306" y="4342559"/>
                        <a:ext cx="3840163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1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738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79902" y="86596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414134" y="122903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948366" y="220511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879902" y="374434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8414134" y="374434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9948366" y="374434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5717038" y="2281018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43" name="椭圆 42"/>
          <p:cNvSpPr/>
          <p:nvPr/>
        </p:nvSpPr>
        <p:spPr>
          <a:xfrm>
            <a:off x="6905330" y="2281018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44" name="椭圆 43"/>
          <p:cNvSpPr/>
          <p:nvPr/>
        </p:nvSpPr>
        <p:spPr>
          <a:xfrm>
            <a:off x="7861967" y="2281018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45" name="椭圆 44"/>
          <p:cNvSpPr/>
          <p:nvPr/>
        </p:nvSpPr>
        <p:spPr>
          <a:xfrm>
            <a:off x="8818604" y="2281018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46" name="椭圆 45"/>
          <p:cNvSpPr/>
          <p:nvPr/>
        </p:nvSpPr>
        <p:spPr>
          <a:xfrm>
            <a:off x="9951648" y="2281018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48" name="椭圆 47"/>
          <p:cNvSpPr/>
          <p:nvPr/>
        </p:nvSpPr>
        <p:spPr>
          <a:xfrm>
            <a:off x="10963973" y="2281018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51" name="直接箭头连接符 50"/>
          <p:cNvCxnSpPr>
            <a:stCxn id="31" idx="4"/>
            <a:endCxn id="42" idx="0"/>
          </p:cNvCxnSpPr>
          <p:nvPr/>
        </p:nvCxnSpPr>
        <p:spPr>
          <a:xfrm flipH="1">
            <a:off x="6131038" y="1549967"/>
            <a:ext cx="1090864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9" idx="0"/>
            <a:endCxn id="42" idx="4"/>
          </p:cNvCxnSpPr>
          <p:nvPr/>
        </p:nvCxnSpPr>
        <p:spPr>
          <a:xfrm flipH="1" flipV="1">
            <a:off x="6131038" y="3109018"/>
            <a:ext cx="1090864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4"/>
            <a:endCxn id="43" idx="0"/>
          </p:cNvCxnSpPr>
          <p:nvPr/>
        </p:nvCxnSpPr>
        <p:spPr>
          <a:xfrm flipH="1">
            <a:off x="7319330" y="1913036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4"/>
            <a:endCxn id="44" idx="0"/>
          </p:cNvCxnSpPr>
          <p:nvPr/>
        </p:nvCxnSpPr>
        <p:spPr>
          <a:xfrm flipH="1">
            <a:off x="8275967" y="1913036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7" idx="4"/>
            <a:endCxn id="45" idx="0"/>
          </p:cNvCxnSpPr>
          <p:nvPr/>
        </p:nvCxnSpPr>
        <p:spPr>
          <a:xfrm>
            <a:off x="8756134" y="1913036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4"/>
            <a:endCxn id="46" idx="0"/>
          </p:cNvCxnSpPr>
          <p:nvPr/>
        </p:nvCxnSpPr>
        <p:spPr>
          <a:xfrm>
            <a:off x="10290366" y="904511"/>
            <a:ext cx="75282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8" idx="4"/>
            <a:endCxn id="48" idx="0"/>
          </p:cNvCxnSpPr>
          <p:nvPr/>
        </p:nvCxnSpPr>
        <p:spPr>
          <a:xfrm>
            <a:off x="10290366" y="904511"/>
            <a:ext cx="1087607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0"/>
            <a:endCxn id="43" idx="4"/>
          </p:cNvCxnSpPr>
          <p:nvPr/>
        </p:nvCxnSpPr>
        <p:spPr>
          <a:xfrm flipV="1">
            <a:off x="7221902" y="3109018"/>
            <a:ext cx="9742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9" idx="0"/>
            <a:endCxn id="46" idx="4"/>
          </p:cNvCxnSpPr>
          <p:nvPr/>
        </p:nvCxnSpPr>
        <p:spPr>
          <a:xfrm flipV="1">
            <a:off x="7221902" y="3109018"/>
            <a:ext cx="3143746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0" idx="0"/>
            <a:endCxn id="44" idx="4"/>
          </p:cNvCxnSpPr>
          <p:nvPr/>
        </p:nvCxnSpPr>
        <p:spPr>
          <a:xfrm flipH="1" flipV="1">
            <a:off x="8275967" y="3109018"/>
            <a:ext cx="48016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1" idx="0"/>
            <a:endCxn id="45" idx="4"/>
          </p:cNvCxnSpPr>
          <p:nvPr/>
        </p:nvCxnSpPr>
        <p:spPr>
          <a:xfrm flipH="1" flipV="1">
            <a:off x="9232604" y="3109018"/>
            <a:ext cx="1057762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1" idx="0"/>
            <a:endCxn id="48" idx="4"/>
          </p:cNvCxnSpPr>
          <p:nvPr/>
        </p:nvCxnSpPr>
        <p:spPr>
          <a:xfrm flipV="1">
            <a:off x="10290366" y="3109018"/>
            <a:ext cx="108760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1" idx="6"/>
            <a:endCxn id="37" idx="2"/>
          </p:cNvCxnSpPr>
          <p:nvPr/>
        </p:nvCxnSpPr>
        <p:spPr>
          <a:xfrm>
            <a:off x="7563902" y="1207967"/>
            <a:ext cx="850232" cy="363069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7" idx="6"/>
            <a:endCxn id="38" idx="3"/>
          </p:cNvCxnSpPr>
          <p:nvPr/>
        </p:nvCxnSpPr>
        <p:spPr>
          <a:xfrm flipV="1">
            <a:off x="9098134" y="804342"/>
            <a:ext cx="950401" cy="76669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13894"/>
              </p:ext>
            </p:extLst>
          </p:nvPr>
        </p:nvGraphicFramePr>
        <p:xfrm>
          <a:off x="838200" y="4244449"/>
          <a:ext cx="384016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3" imgW="2197080" imgH="1409400" progId="Equation.DSMT4">
                  <p:embed/>
                </p:oleObj>
              </mc:Choice>
              <mc:Fallback>
                <p:oleObj name="Equation" r:id="rId3" imgW="219708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244449"/>
                        <a:ext cx="3840163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82831"/>
              </p:ext>
            </p:extLst>
          </p:nvPr>
        </p:nvGraphicFramePr>
        <p:xfrm>
          <a:off x="4205288" y="4383088"/>
          <a:ext cx="7285037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5" imgW="3720960" imgH="1143000" progId="Equation.DSMT4">
                  <p:embed/>
                </p:oleObj>
              </mc:Choice>
              <mc:Fallback>
                <p:oleObj name="Equation" r:id="rId5" imgW="37209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5288" y="4383088"/>
                        <a:ext cx="7285037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内容占位符 2"/>
          <p:cNvSpPr txBox="1">
            <a:spLocks/>
          </p:cNvSpPr>
          <p:nvPr/>
        </p:nvSpPr>
        <p:spPr>
          <a:xfrm>
            <a:off x="5792916" y="297443"/>
            <a:ext cx="5474013" cy="109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概率图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序贯相关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 rot="-600000">
            <a:off x="773711" y="3764998"/>
            <a:ext cx="288000" cy="430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等腰三角形 55"/>
          <p:cNvSpPr/>
          <p:nvPr/>
        </p:nvSpPr>
        <p:spPr>
          <a:xfrm rot="4200000">
            <a:off x="2814400" y="2133504"/>
            <a:ext cx="288000" cy="43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8" name="六角星 57"/>
          <p:cNvSpPr/>
          <p:nvPr/>
        </p:nvSpPr>
        <p:spPr>
          <a:xfrm>
            <a:off x="2637284" y="3405857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等腰三角形 58"/>
          <p:cNvSpPr/>
          <p:nvPr/>
        </p:nvSpPr>
        <p:spPr>
          <a:xfrm rot="2400000">
            <a:off x="577267" y="2277278"/>
            <a:ext cx="288000" cy="4303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1" name="六角星 60"/>
          <p:cNvSpPr/>
          <p:nvPr/>
        </p:nvSpPr>
        <p:spPr>
          <a:xfrm>
            <a:off x="721229" y="1090326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2" name="六角星 61"/>
          <p:cNvSpPr/>
          <p:nvPr/>
        </p:nvSpPr>
        <p:spPr>
          <a:xfrm>
            <a:off x="3286696" y="1025600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5" idx="5"/>
            <a:endCxn id="58" idx="3"/>
          </p:cNvCxnSpPr>
          <p:nvPr/>
        </p:nvCxnSpPr>
        <p:spPr>
          <a:xfrm flipV="1">
            <a:off x="988617" y="3729857"/>
            <a:ext cx="1648667" cy="2377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9" idx="5"/>
            <a:endCxn id="58" idx="5"/>
          </p:cNvCxnSpPr>
          <p:nvPr/>
        </p:nvCxnSpPr>
        <p:spPr>
          <a:xfrm>
            <a:off x="776422" y="2538712"/>
            <a:ext cx="2076015" cy="86714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1"/>
            <a:endCxn id="61" idx="2"/>
          </p:cNvCxnSpPr>
          <p:nvPr/>
        </p:nvCxnSpPr>
        <p:spPr>
          <a:xfrm flipV="1">
            <a:off x="666112" y="1522326"/>
            <a:ext cx="270270" cy="9238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6" idx="5"/>
            <a:endCxn id="58" idx="0"/>
          </p:cNvCxnSpPr>
          <p:nvPr/>
        </p:nvCxnSpPr>
        <p:spPr>
          <a:xfrm>
            <a:off x="2983025" y="2417162"/>
            <a:ext cx="84565" cy="10966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6" idx="1"/>
            <a:endCxn id="62" idx="2"/>
          </p:cNvCxnSpPr>
          <p:nvPr/>
        </p:nvCxnSpPr>
        <p:spPr>
          <a:xfrm flipV="1">
            <a:off x="2933775" y="1457600"/>
            <a:ext cx="568074" cy="82424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5"/>
            <a:endCxn id="62" idx="3"/>
          </p:cNvCxnSpPr>
          <p:nvPr/>
        </p:nvCxnSpPr>
        <p:spPr>
          <a:xfrm flipV="1">
            <a:off x="776422" y="1349600"/>
            <a:ext cx="2510274" cy="11891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5" idx="0"/>
            <a:endCxn id="59" idx="3"/>
          </p:cNvCxnSpPr>
          <p:nvPr/>
        </p:nvCxnSpPr>
        <p:spPr>
          <a:xfrm flipH="1" flipV="1">
            <a:off x="582969" y="2657248"/>
            <a:ext cx="297381" cy="1111019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9" idx="5"/>
            <a:endCxn id="56" idx="3"/>
          </p:cNvCxnSpPr>
          <p:nvPr/>
        </p:nvCxnSpPr>
        <p:spPr>
          <a:xfrm flipV="1">
            <a:off x="776422" y="2423380"/>
            <a:ext cx="1979004" cy="11533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405306" y="4342559"/>
          <a:ext cx="384016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3" imgW="2197080" imgH="1409400" progId="Equation.DSMT4">
                  <p:embed/>
                </p:oleObj>
              </mc:Choice>
              <mc:Fallback>
                <p:oleObj name="Equation" r:id="rId3" imgW="219708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5306" y="4342559"/>
                        <a:ext cx="3840163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375516"/>
              </p:ext>
            </p:extLst>
          </p:nvPr>
        </p:nvGraphicFramePr>
        <p:xfrm>
          <a:off x="5233988" y="4185679"/>
          <a:ext cx="634047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5" imgW="3238200" imgH="1117440" progId="Equation.DSMT4">
                  <p:embed/>
                </p:oleObj>
              </mc:Choice>
              <mc:Fallback>
                <p:oleObj name="Equation" r:id="rId5" imgW="323820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3988" y="4185679"/>
                        <a:ext cx="6340475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6669329" y="70577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8203561" y="106884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9737793" y="60322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6669329" y="358415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8203561" y="358415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9737793" y="358415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506465" y="212082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62" name="椭圆 61"/>
          <p:cNvSpPr/>
          <p:nvPr/>
        </p:nvSpPr>
        <p:spPr>
          <a:xfrm>
            <a:off x="6694757" y="212082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63" name="椭圆 62"/>
          <p:cNvSpPr/>
          <p:nvPr/>
        </p:nvSpPr>
        <p:spPr>
          <a:xfrm>
            <a:off x="7651394" y="212082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65" name="椭圆 64"/>
          <p:cNvSpPr/>
          <p:nvPr/>
        </p:nvSpPr>
        <p:spPr>
          <a:xfrm>
            <a:off x="8608031" y="212082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66" name="椭圆 65"/>
          <p:cNvSpPr/>
          <p:nvPr/>
        </p:nvSpPr>
        <p:spPr>
          <a:xfrm>
            <a:off x="9741075" y="212082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68" name="椭圆 67"/>
          <p:cNvSpPr/>
          <p:nvPr/>
        </p:nvSpPr>
        <p:spPr>
          <a:xfrm>
            <a:off x="10753400" y="212082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69" name="直接箭头连接符 68"/>
          <p:cNvCxnSpPr>
            <a:stCxn id="52" idx="4"/>
            <a:endCxn id="61" idx="0"/>
          </p:cNvCxnSpPr>
          <p:nvPr/>
        </p:nvCxnSpPr>
        <p:spPr>
          <a:xfrm flipH="1">
            <a:off x="5920465" y="1389778"/>
            <a:ext cx="1090864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6" idx="0"/>
            <a:endCxn id="61" idx="4"/>
          </p:cNvCxnSpPr>
          <p:nvPr/>
        </p:nvCxnSpPr>
        <p:spPr>
          <a:xfrm flipH="1" flipV="1">
            <a:off x="5920465" y="2948829"/>
            <a:ext cx="1090864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3" idx="4"/>
            <a:endCxn id="62" idx="0"/>
          </p:cNvCxnSpPr>
          <p:nvPr/>
        </p:nvCxnSpPr>
        <p:spPr>
          <a:xfrm flipH="1">
            <a:off x="7108757" y="1752847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3" idx="4"/>
            <a:endCxn id="63" idx="0"/>
          </p:cNvCxnSpPr>
          <p:nvPr/>
        </p:nvCxnSpPr>
        <p:spPr>
          <a:xfrm flipH="1">
            <a:off x="8065394" y="1752847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4"/>
            <a:endCxn id="65" idx="0"/>
          </p:cNvCxnSpPr>
          <p:nvPr/>
        </p:nvCxnSpPr>
        <p:spPr>
          <a:xfrm>
            <a:off x="8545561" y="1752847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5" idx="4"/>
            <a:endCxn id="66" idx="0"/>
          </p:cNvCxnSpPr>
          <p:nvPr/>
        </p:nvCxnSpPr>
        <p:spPr>
          <a:xfrm>
            <a:off x="10079793" y="744322"/>
            <a:ext cx="75282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5" idx="4"/>
            <a:endCxn id="68" idx="0"/>
          </p:cNvCxnSpPr>
          <p:nvPr/>
        </p:nvCxnSpPr>
        <p:spPr>
          <a:xfrm>
            <a:off x="10079793" y="744322"/>
            <a:ext cx="1087607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6" idx="0"/>
            <a:endCxn id="62" idx="4"/>
          </p:cNvCxnSpPr>
          <p:nvPr/>
        </p:nvCxnSpPr>
        <p:spPr>
          <a:xfrm flipV="1">
            <a:off x="7011329" y="2948829"/>
            <a:ext cx="9742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6" idx="0"/>
            <a:endCxn id="66" idx="4"/>
          </p:cNvCxnSpPr>
          <p:nvPr/>
        </p:nvCxnSpPr>
        <p:spPr>
          <a:xfrm flipV="1">
            <a:off x="7011329" y="2948829"/>
            <a:ext cx="3143746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8" idx="0"/>
            <a:endCxn id="63" idx="4"/>
          </p:cNvCxnSpPr>
          <p:nvPr/>
        </p:nvCxnSpPr>
        <p:spPr>
          <a:xfrm flipH="1" flipV="1">
            <a:off x="8065394" y="2948829"/>
            <a:ext cx="48016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9" idx="0"/>
            <a:endCxn id="65" idx="4"/>
          </p:cNvCxnSpPr>
          <p:nvPr/>
        </p:nvCxnSpPr>
        <p:spPr>
          <a:xfrm flipH="1" flipV="1">
            <a:off x="9022031" y="2948829"/>
            <a:ext cx="1057762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9" idx="0"/>
            <a:endCxn id="68" idx="4"/>
          </p:cNvCxnSpPr>
          <p:nvPr/>
        </p:nvCxnSpPr>
        <p:spPr>
          <a:xfrm flipV="1">
            <a:off x="10079793" y="2948829"/>
            <a:ext cx="108760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2" idx="6"/>
            <a:endCxn id="53" idx="2"/>
          </p:cNvCxnSpPr>
          <p:nvPr/>
        </p:nvCxnSpPr>
        <p:spPr>
          <a:xfrm>
            <a:off x="7353329" y="1047778"/>
            <a:ext cx="850232" cy="363069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3" idx="6"/>
            <a:endCxn id="55" idx="3"/>
          </p:cNvCxnSpPr>
          <p:nvPr/>
        </p:nvCxnSpPr>
        <p:spPr>
          <a:xfrm flipV="1">
            <a:off x="8887561" y="644153"/>
            <a:ext cx="950401" cy="76669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5" idx="3"/>
            <a:endCxn id="52" idx="6"/>
          </p:cNvCxnSpPr>
          <p:nvPr/>
        </p:nvCxnSpPr>
        <p:spPr>
          <a:xfrm flipH="1">
            <a:off x="7353329" y="644153"/>
            <a:ext cx="2484633" cy="403625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内容占位符 2"/>
          <p:cNvSpPr txBox="1">
            <a:spLocks/>
          </p:cNvSpPr>
          <p:nvPr/>
        </p:nvSpPr>
        <p:spPr>
          <a:xfrm>
            <a:off x="5566723" y="-12147"/>
            <a:ext cx="5474013" cy="109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概率图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网状相关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内容占位符 2"/>
          <p:cNvSpPr txBox="1">
            <a:spLocks/>
          </p:cNvSpPr>
          <p:nvPr/>
        </p:nvSpPr>
        <p:spPr>
          <a:xfrm>
            <a:off x="4680486" y="6402991"/>
            <a:ext cx="7597815" cy="40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是不给定</a:t>
            </a:r>
            <a:r>
              <a:rPr lang="en-US" altLang="zh-CN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</a:t>
            </a:r>
            <a:r>
              <a:rPr lang="en-US" altLang="zh-CN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head-head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连接，故相互独立</a:t>
            </a:r>
            <a:endParaRPr lang="en-US" altLang="zh-CN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等腰三角形 94"/>
          <p:cNvSpPr/>
          <p:nvPr/>
        </p:nvSpPr>
        <p:spPr>
          <a:xfrm rot="-600000">
            <a:off x="1052811" y="4016104"/>
            <a:ext cx="288000" cy="430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6" name="等腰三角形 95"/>
          <p:cNvSpPr/>
          <p:nvPr/>
        </p:nvSpPr>
        <p:spPr>
          <a:xfrm rot="4200000">
            <a:off x="3093500" y="2384610"/>
            <a:ext cx="288000" cy="43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7" name="六角星 96"/>
          <p:cNvSpPr/>
          <p:nvPr/>
        </p:nvSpPr>
        <p:spPr>
          <a:xfrm>
            <a:off x="2916384" y="3656963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8" name="等腰三角形 97"/>
          <p:cNvSpPr/>
          <p:nvPr/>
        </p:nvSpPr>
        <p:spPr>
          <a:xfrm rot="2400000">
            <a:off x="856367" y="2528384"/>
            <a:ext cx="288000" cy="4303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9" name="六角星 98"/>
          <p:cNvSpPr/>
          <p:nvPr/>
        </p:nvSpPr>
        <p:spPr>
          <a:xfrm>
            <a:off x="1000329" y="1341432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0" name="六角星 99"/>
          <p:cNvSpPr/>
          <p:nvPr/>
        </p:nvSpPr>
        <p:spPr>
          <a:xfrm>
            <a:off x="3565796" y="1276706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95" idx="5"/>
            <a:endCxn id="97" idx="3"/>
          </p:cNvCxnSpPr>
          <p:nvPr/>
        </p:nvCxnSpPr>
        <p:spPr>
          <a:xfrm flipV="1">
            <a:off x="1267717" y="3980963"/>
            <a:ext cx="1648667" cy="2377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8" idx="5"/>
            <a:endCxn id="97" idx="5"/>
          </p:cNvCxnSpPr>
          <p:nvPr/>
        </p:nvCxnSpPr>
        <p:spPr>
          <a:xfrm>
            <a:off x="1055522" y="2789818"/>
            <a:ext cx="2076015" cy="86714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8" idx="1"/>
            <a:endCxn id="99" idx="2"/>
          </p:cNvCxnSpPr>
          <p:nvPr/>
        </p:nvCxnSpPr>
        <p:spPr>
          <a:xfrm flipV="1">
            <a:off x="945212" y="1773432"/>
            <a:ext cx="270270" cy="9238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6" idx="5"/>
            <a:endCxn id="97" idx="0"/>
          </p:cNvCxnSpPr>
          <p:nvPr/>
        </p:nvCxnSpPr>
        <p:spPr>
          <a:xfrm>
            <a:off x="3262125" y="2668268"/>
            <a:ext cx="84565" cy="10966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6" idx="1"/>
            <a:endCxn id="100" idx="2"/>
          </p:cNvCxnSpPr>
          <p:nvPr/>
        </p:nvCxnSpPr>
        <p:spPr>
          <a:xfrm flipV="1">
            <a:off x="3212875" y="1708706"/>
            <a:ext cx="568074" cy="82424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8" idx="5"/>
            <a:endCxn id="100" idx="3"/>
          </p:cNvCxnSpPr>
          <p:nvPr/>
        </p:nvCxnSpPr>
        <p:spPr>
          <a:xfrm flipV="1">
            <a:off x="1055522" y="1600706"/>
            <a:ext cx="2510274" cy="11891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95" idx="0"/>
            <a:endCxn id="98" idx="3"/>
          </p:cNvCxnSpPr>
          <p:nvPr/>
        </p:nvCxnSpPr>
        <p:spPr>
          <a:xfrm flipH="1" flipV="1">
            <a:off x="862069" y="2908354"/>
            <a:ext cx="297381" cy="1111019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98" idx="5"/>
            <a:endCxn id="96" idx="3"/>
          </p:cNvCxnSpPr>
          <p:nvPr/>
        </p:nvCxnSpPr>
        <p:spPr>
          <a:xfrm flipV="1">
            <a:off x="1055522" y="2674486"/>
            <a:ext cx="1979004" cy="115332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5" idx="5"/>
            <a:endCxn id="96" idx="3"/>
          </p:cNvCxnSpPr>
          <p:nvPr/>
        </p:nvCxnSpPr>
        <p:spPr>
          <a:xfrm flipV="1">
            <a:off x="1267717" y="2674486"/>
            <a:ext cx="1766809" cy="154426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1120"/>
              </p:ext>
            </p:extLst>
          </p:nvPr>
        </p:nvGraphicFramePr>
        <p:xfrm>
          <a:off x="838200" y="1819516"/>
          <a:ext cx="18399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19516"/>
                        <a:ext cx="1839912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7025444" y="1974403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8559676" y="2337472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0093908" y="132894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52" idx="6"/>
            <a:endCxn id="53" idx="2"/>
          </p:cNvCxnSpPr>
          <p:nvPr/>
        </p:nvCxnSpPr>
        <p:spPr>
          <a:xfrm>
            <a:off x="7709444" y="2316403"/>
            <a:ext cx="850232" cy="363069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3" idx="6"/>
            <a:endCxn id="55" idx="3"/>
          </p:cNvCxnSpPr>
          <p:nvPr/>
        </p:nvCxnSpPr>
        <p:spPr>
          <a:xfrm flipV="1">
            <a:off x="9243676" y="1912778"/>
            <a:ext cx="950401" cy="76669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5" idx="3"/>
            <a:endCxn id="52" idx="6"/>
          </p:cNvCxnSpPr>
          <p:nvPr/>
        </p:nvCxnSpPr>
        <p:spPr>
          <a:xfrm flipH="1">
            <a:off x="7709444" y="1912778"/>
            <a:ext cx="2484633" cy="403625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内容占位符 2"/>
          <p:cNvSpPr txBox="1">
            <a:spLocks/>
          </p:cNvSpPr>
          <p:nvPr/>
        </p:nvSpPr>
        <p:spPr>
          <a:xfrm>
            <a:off x="494673" y="2497937"/>
            <a:ext cx="6264369" cy="4023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由概率无向图的定义可知，上面概率由最大簇（</a:t>
            </a:r>
            <a:r>
              <a:rPr lang="en-US" altLang="zh-CN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Clinique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）上面的势函数的正比给定。</a:t>
            </a:r>
            <a:endParaRPr lang="en-US" altLang="zh-CN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右侧的概率无向图中，只有一个最大簇，即</a:t>
            </a:r>
            <a:r>
              <a:rPr lang="en-US" altLang="zh-CN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{Sr1,Sr2,Sr3}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如何定义势函数？</a:t>
            </a:r>
            <a:endParaRPr lang="en-US" altLang="zh-CN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举例：全站仪测量，各站之间必须通视，相互可以看到，并且测距测角。势函数本质上定义的是簇中节点的最大不确定性。考虑到全站仪观测的误差（不确定性），此处的不确定性由右侧六个概率确定。</a:t>
            </a:r>
            <a:endParaRPr lang="en-US" altLang="zh-CN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将右边六项联乘即可得到势函数的正比。</a:t>
            </a:r>
            <a:endParaRPr lang="en-US" altLang="zh-CN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529729"/>
              </p:ext>
            </p:extLst>
          </p:nvPr>
        </p:nvGraphicFramePr>
        <p:xfrm>
          <a:off x="7749858" y="3693367"/>
          <a:ext cx="26860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5" imgW="1371600" imgH="838080" progId="Equation.DSMT4">
                  <p:embed/>
                </p:oleObj>
              </mc:Choice>
              <mc:Fallback>
                <p:oleObj name="Equation" r:id="rId5" imgW="13716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9858" y="3693367"/>
                        <a:ext cx="2686050" cy="163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3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965" y="1825625"/>
            <a:ext cx="11591364" cy="46424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由上面的三种情况，可以得到三类</a:t>
            </a:r>
            <a:r>
              <a:rPr lang="en-US" altLang="zh-CN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方法（观察者简称站） ：</a:t>
            </a:r>
            <a:endParaRPr lang="en-US" altLang="zh-CN" sz="2400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不考虑站间关系，</a:t>
            </a:r>
            <a:r>
              <a:rPr lang="zh-CN" altLang="en-US" sz="2400" b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400" b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优化特征坐标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和所有站位姿（无站间控制</a:t>
            </a:r>
            <a:r>
              <a:rPr lang="en-US" altLang="zh-CN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间序贯相关，动态</a:t>
            </a:r>
            <a:r>
              <a:rPr lang="zh-CN" altLang="en-US" sz="2400" b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400" b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优化特征坐标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和当前站位姿（</a:t>
            </a:r>
            <a:r>
              <a:rPr lang="en-US" altLang="zh-CN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EKF\PF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间网状相关，</a:t>
            </a:r>
            <a:r>
              <a:rPr lang="zh-CN" altLang="en-US" sz="2400" b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400" b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优化特征坐标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和所有摄站位姿</a:t>
            </a:r>
            <a:r>
              <a:rPr lang="en-US" altLang="zh-CN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GraphSLAM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、工程测量、带有站间位姿估计的</a:t>
            </a:r>
            <a:r>
              <a:rPr lang="en-US" altLang="zh-CN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两种情况在机器人和无人车定位中最有意义。</a:t>
            </a:r>
            <a:endParaRPr lang="zh-CN" altLang="en-US" sz="2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SLAM1: Extended Kalman Filter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20471"/>
            <a:ext cx="10515600" cy="57822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为了序贯求解，不直接求上式，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而是只关注当前状态：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30462"/>
              </p:ext>
            </p:extLst>
          </p:nvPr>
        </p:nvGraphicFramePr>
        <p:xfrm>
          <a:off x="989385" y="1697737"/>
          <a:ext cx="5940426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3" imgW="3035160" imgH="279360" progId="Equation.DSMT4">
                  <p:embed/>
                </p:oleObj>
              </mc:Choice>
              <mc:Fallback>
                <p:oleObj name="Equation" r:id="rId3" imgW="3035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385" y="1697737"/>
                        <a:ext cx="5940426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344176"/>
              </p:ext>
            </p:extLst>
          </p:nvPr>
        </p:nvGraphicFramePr>
        <p:xfrm>
          <a:off x="976313" y="2998788"/>
          <a:ext cx="49974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5" imgW="2552400" imgH="279360" progId="Equation.DSMT4">
                  <p:embed/>
                </p:oleObj>
              </mc:Choice>
              <mc:Fallback>
                <p:oleObj name="Equation" r:id="rId5" imgW="2552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6313" y="2998788"/>
                        <a:ext cx="499745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838200" y="3592186"/>
            <a:ext cx="10739718" cy="287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即所有观测下，当前站的</a:t>
            </a:r>
            <a:r>
              <a:rPr lang="zh-CN" altLang="en-US" sz="24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位姿</a:t>
            </a:r>
            <a:r>
              <a:rPr lang="zh-CN" altLang="en-US" sz="24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和特征坐标</a:t>
            </a: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的后验概率，</a:t>
            </a:r>
            <a:r>
              <a:rPr lang="en-US" altLang="zh-CN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表示当前时刻。</a:t>
            </a:r>
            <a:endParaRPr lang="en-US" altLang="zh-CN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原因：在线性高斯假设下，上式</a:t>
            </a: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有解析的迭代求解形式。有利于实时处理。</a:t>
            </a:r>
            <a:endParaRPr lang="en-US" altLang="zh-CN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迭代形式的推导，从下式入手</a:t>
            </a: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4218"/>
              </p:ext>
            </p:extLst>
          </p:nvPr>
        </p:nvGraphicFramePr>
        <p:xfrm>
          <a:off x="2290763" y="5702300"/>
          <a:ext cx="26114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7" imgW="1333440" imgH="253800" progId="Equation.DSMT4">
                  <p:embed/>
                </p:oleObj>
              </mc:Choice>
              <mc:Fallback>
                <p:oleObj name="Equation" r:id="rId7" imgW="1333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0763" y="5702300"/>
                        <a:ext cx="2611437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3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基本问题描述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的要素：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观察者（车、机器人）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被观测者（可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观测特征，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不同的观测手段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对特征的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定义不同）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观测手段（相机、微波雷达、激光雷达、全站仪）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需要求解的两个问题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观察者的轨迹（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特征的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坐标（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标注 33"/>
          <p:cNvSpPr/>
          <p:nvPr/>
        </p:nvSpPr>
        <p:spPr>
          <a:xfrm>
            <a:off x="5328708" y="1870101"/>
            <a:ext cx="5068970" cy="531632"/>
          </a:xfrm>
          <a:prstGeom prst="wedgeRectCallout">
            <a:avLst>
              <a:gd name="adj1" fmla="val -112621"/>
              <a:gd name="adj2" fmla="val -1069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</a:t>
            </a:r>
            <a:r>
              <a:rPr lang="en-US" altLang="zh-CN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，当前观测与之前观测条件独立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1665408" y="5605289"/>
            <a:ext cx="5068970" cy="531632"/>
          </a:xfrm>
          <a:prstGeom prst="wedgeRectCallout">
            <a:avLst>
              <a:gd name="adj1" fmla="val 1451"/>
              <a:gd name="adj2" fmla="val -2384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时刻的</a:t>
            </a:r>
            <a:r>
              <a:rPr lang="en-US" altLang="zh-CN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时，当前</a:t>
            </a:r>
            <a:r>
              <a:rPr lang="en-US" altLang="zh-CN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与之前观测条件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3939" y="110934"/>
            <a:ext cx="8467165" cy="405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为表达方便此处先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假定每站只看到</a:t>
            </a:r>
            <a:r>
              <a:rPr lang="zh-CN" altLang="en-US" sz="18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8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个特征，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每站只看到</a:t>
            </a:r>
            <a:r>
              <a:rPr lang="zh-CN" altLang="en-US" sz="18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8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个特征可</a:t>
            </a: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序贯处理（看做站没有转移）</a:t>
            </a:r>
          </a:p>
          <a:p>
            <a:endParaRPr lang="zh-CN" alt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713727"/>
              </p:ext>
            </p:extLst>
          </p:nvPr>
        </p:nvGraphicFramePr>
        <p:xfrm>
          <a:off x="283228" y="325067"/>
          <a:ext cx="6788150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3" imgW="3466800" imgH="2514600" progId="Equation.DSMT4">
                  <p:embed/>
                </p:oleObj>
              </mc:Choice>
              <mc:Fallback>
                <p:oleObj name="Equation" r:id="rId3" imgW="3466800" imgH="251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228" y="325067"/>
                        <a:ext cx="6788150" cy="491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528917" y="2856054"/>
            <a:ext cx="10515600" cy="54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7536847" y="316502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9071079" y="352809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0605311" y="2519572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7536847" y="604340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9071079" y="604340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0605311" y="604340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6591696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61" name="椭圆 60"/>
          <p:cNvSpPr/>
          <p:nvPr/>
        </p:nvSpPr>
        <p:spPr>
          <a:xfrm>
            <a:off x="7562275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62" name="椭圆 61"/>
          <p:cNvSpPr/>
          <p:nvPr/>
        </p:nvSpPr>
        <p:spPr>
          <a:xfrm>
            <a:off x="8518912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63" name="椭圆 62"/>
          <p:cNvSpPr/>
          <p:nvPr/>
        </p:nvSpPr>
        <p:spPr>
          <a:xfrm>
            <a:off x="9475549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64" name="椭圆 63"/>
          <p:cNvSpPr/>
          <p:nvPr/>
        </p:nvSpPr>
        <p:spPr>
          <a:xfrm>
            <a:off x="10506995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65" name="椭圆 64"/>
          <p:cNvSpPr/>
          <p:nvPr/>
        </p:nvSpPr>
        <p:spPr>
          <a:xfrm>
            <a:off x="11345149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66" name="直接箭头连接符 65"/>
          <p:cNvCxnSpPr>
            <a:stCxn id="54" idx="4"/>
            <a:endCxn id="60" idx="0"/>
          </p:cNvCxnSpPr>
          <p:nvPr/>
        </p:nvCxnSpPr>
        <p:spPr>
          <a:xfrm flipH="1">
            <a:off x="7005696" y="3849028"/>
            <a:ext cx="873151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0"/>
            <a:endCxn id="60" idx="4"/>
          </p:cNvCxnSpPr>
          <p:nvPr/>
        </p:nvCxnSpPr>
        <p:spPr>
          <a:xfrm flipH="1" flipV="1">
            <a:off x="7005696" y="5408079"/>
            <a:ext cx="873151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5" idx="4"/>
            <a:endCxn id="61" idx="0"/>
          </p:cNvCxnSpPr>
          <p:nvPr/>
        </p:nvCxnSpPr>
        <p:spPr>
          <a:xfrm flipH="1">
            <a:off x="7976275" y="4212097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5" idx="4"/>
            <a:endCxn id="62" idx="0"/>
          </p:cNvCxnSpPr>
          <p:nvPr/>
        </p:nvCxnSpPr>
        <p:spPr>
          <a:xfrm flipH="1">
            <a:off x="8932912" y="4212097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5" idx="4"/>
            <a:endCxn id="63" idx="0"/>
          </p:cNvCxnSpPr>
          <p:nvPr/>
        </p:nvCxnSpPr>
        <p:spPr>
          <a:xfrm>
            <a:off x="9413079" y="4212097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6" idx="4"/>
            <a:endCxn id="64" idx="0"/>
          </p:cNvCxnSpPr>
          <p:nvPr/>
        </p:nvCxnSpPr>
        <p:spPr>
          <a:xfrm flipH="1">
            <a:off x="10920995" y="3203572"/>
            <a:ext cx="26316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4"/>
            <a:endCxn id="65" idx="0"/>
          </p:cNvCxnSpPr>
          <p:nvPr/>
        </p:nvCxnSpPr>
        <p:spPr>
          <a:xfrm>
            <a:off x="10947311" y="3203572"/>
            <a:ext cx="811838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7" idx="0"/>
            <a:endCxn id="61" idx="4"/>
          </p:cNvCxnSpPr>
          <p:nvPr/>
        </p:nvCxnSpPr>
        <p:spPr>
          <a:xfrm flipV="1">
            <a:off x="7878847" y="5408079"/>
            <a:ext cx="9742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7" idx="0"/>
            <a:endCxn id="64" idx="4"/>
          </p:cNvCxnSpPr>
          <p:nvPr/>
        </p:nvCxnSpPr>
        <p:spPr>
          <a:xfrm flipV="1">
            <a:off x="7878847" y="5408079"/>
            <a:ext cx="304214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8" idx="0"/>
            <a:endCxn id="62" idx="4"/>
          </p:cNvCxnSpPr>
          <p:nvPr/>
        </p:nvCxnSpPr>
        <p:spPr>
          <a:xfrm flipH="1" flipV="1">
            <a:off x="8932912" y="5408079"/>
            <a:ext cx="48016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9" idx="0"/>
            <a:endCxn id="63" idx="4"/>
          </p:cNvCxnSpPr>
          <p:nvPr/>
        </p:nvCxnSpPr>
        <p:spPr>
          <a:xfrm flipH="1" flipV="1">
            <a:off x="9889549" y="5408079"/>
            <a:ext cx="1057762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9" idx="0"/>
            <a:endCxn id="65" idx="4"/>
          </p:cNvCxnSpPr>
          <p:nvPr/>
        </p:nvCxnSpPr>
        <p:spPr>
          <a:xfrm flipV="1">
            <a:off x="10947311" y="5408079"/>
            <a:ext cx="81183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4" idx="6"/>
            <a:endCxn id="55" idx="2"/>
          </p:cNvCxnSpPr>
          <p:nvPr/>
        </p:nvCxnSpPr>
        <p:spPr>
          <a:xfrm>
            <a:off x="8220847" y="3507028"/>
            <a:ext cx="850232" cy="363069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5" idx="6"/>
            <a:endCxn id="56" idx="3"/>
          </p:cNvCxnSpPr>
          <p:nvPr/>
        </p:nvCxnSpPr>
        <p:spPr>
          <a:xfrm flipV="1">
            <a:off x="9755079" y="3103403"/>
            <a:ext cx="950401" cy="76669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28917" y="1552169"/>
            <a:ext cx="1582271" cy="5728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321858" y="4008418"/>
            <a:ext cx="1955305" cy="6039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54209"/>
              </p:ext>
            </p:extLst>
          </p:nvPr>
        </p:nvGraphicFramePr>
        <p:xfrm>
          <a:off x="4839995" y="967989"/>
          <a:ext cx="1963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9995" y="967989"/>
                        <a:ext cx="19637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8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498" y="445187"/>
            <a:ext cx="5688105" cy="82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得到迭代求解形式</a:t>
            </a:r>
          </a:p>
          <a:p>
            <a:endParaRPr lang="zh-CN" alt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882418"/>
              </p:ext>
            </p:extLst>
          </p:nvPr>
        </p:nvGraphicFramePr>
        <p:xfrm>
          <a:off x="115888" y="1203325"/>
          <a:ext cx="591661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3" imgW="3022560" imgH="609480" progId="Equation.DSMT4">
                  <p:embed/>
                </p:oleObj>
              </mc:Choice>
              <mc:Fallback>
                <p:oleObj name="Equation" r:id="rId3" imgW="30225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888" y="1203325"/>
                        <a:ext cx="5916612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528917" y="2856054"/>
            <a:ext cx="10515600" cy="54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7144965" y="316502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8679197" y="3528097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0213429" y="2519572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7144965" y="604340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8679197" y="604340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0213429" y="6043408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5982101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61" name="椭圆 60"/>
          <p:cNvSpPr/>
          <p:nvPr/>
        </p:nvSpPr>
        <p:spPr>
          <a:xfrm>
            <a:off x="7170393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62" name="椭圆 61"/>
          <p:cNvSpPr/>
          <p:nvPr/>
        </p:nvSpPr>
        <p:spPr>
          <a:xfrm>
            <a:off x="8127030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63" name="椭圆 62"/>
          <p:cNvSpPr/>
          <p:nvPr/>
        </p:nvSpPr>
        <p:spPr>
          <a:xfrm>
            <a:off x="9083667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64" name="椭圆 63"/>
          <p:cNvSpPr/>
          <p:nvPr/>
        </p:nvSpPr>
        <p:spPr>
          <a:xfrm>
            <a:off x="10216711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65" name="椭圆 64"/>
          <p:cNvSpPr/>
          <p:nvPr/>
        </p:nvSpPr>
        <p:spPr>
          <a:xfrm>
            <a:off x="11229036" y="4580079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66" name="直接箭头连接符 65"/>
          <p:cNvCxnSpPr>
            <a:stCxn id="54" idx="4"/>
            <a:endCxn id="60" idx="0"/>
          </p:cNvCxnSpPr>
          <p:nvPr/>
        </p:nvCxnSpPr>
        <p:spPr>
          <a:xfrm flipH="1">
            <a:off x="6396101" y="3849028"/>
            <a:ext cx="1090864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0"/>
            <a:endCxn id="60" idx="4"/>
          </p:cNvCxnSpPr>
          <p:nvPr/>
        </p:nvCxnSpPr>
        <p:spPr>
          <a:xfrm flipH="1" flipV="1">
            <a:off x="6396101" y="5408079"/>
            <a:ext cx="1090864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5" idx="4"/>
            <a:endCxn id="61" idx="0"/>
          </p:cNvCxnSpPr>
          <p:nvPr/>
        </p:nvCxnSpPr>
        <p:spPr>
          <a:xfrm flipH="1">
            <a:off x="7584393" y="4212097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5" idx="4"/>
            <a:endCxn id="62" idx="0"/>
          </p:cNvCxnSpPr>
          <p:nvPr/>
        </p:nvCxnSpPr>
        <p:spPr>
          <a:xfrm flipH="1">
            <a:off x="8541030" y="4212097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5" idx="4"/>
            <a:endCxn id="63" idx="0"/>
          </p:cNvCxnSpPr>
          <p:nvPr/>
        </p:nvCxnSpPr>
        <p:spPr>
          <a:xfrm>
            <a:off x="9021197" y="4212097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6" idx="4"/>
            <a:endCxn id="64" idx="0"/>
          </p:cNvCxnSpPr>
          <p:nvPr/>
        </p:nvCxnSpPr>
        <p:spPr>
          <a:xfrm>
            <a:off x="10555429" y="3203572"/>
            <a:ext cx="75282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4"/>
            <a:endCxn id="65" idx="0"/>
          </p:cNvCxnSpPr>
          <p:nvPr/>
        </p:nvCxnSpPr>
        <p:spPr>
          <a:xfrm>
            <a:off x="10555429" y="3203572"/>
            <a:ext cx="1087607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7" idx="0"/>
            <a:endCxn id="61" idx="4"/>
          </p:cNvCxnSpPr>
          <p:nvPr/>
        </p:nvCxnSpPr>
        <p:spPr>
          <a:xfrm flipV="1">
            <a:off x="7486965" y="5408079"/>
            <a:ext cx="9742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7" idx="0"/>
            <a:endCxn id="64" idx="4"/>
          </p:cNvCxnSpPr>
          <p:nvPr/>
        </p:nvCxnSpPr>
        <p:spPr>
          <a:xfrm flipV="1">
            <a:off x="7486965" y="5408079"/>
            <a:ext cx="3143746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8" idx="0"/>
            <a:endCxn id="62" idx="4"/>
          </p:cNvCxnSpPr>
          <p:nvPr/>
        </p:nvCxnSpPr>
        <p:spPr>
          <a:xfrm flipH="1" flipV="1">
            <a:off x="8541030" y="5408079"/>
            <a:ext cx="48016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9" idx="0"/>
            <a:endCxn id="63" idx="4"/>
          </p:cNvCxnSpPr>
          <p:nvPr/>
        </p:nvCxnSpPr>
        <p:spPr>
          <a:xfrm flipH="1" flipV="1">
            <a:off x="9497667" y="5408079"/>
            <a:ext cx="1057762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9" idx="0"/>
            <a:endCxn id="65" idx="4"/>
          </p:cNvCxnSpPr>
          <p:nvPr/>
        </p:nvCxnSpPr>
        <p:spPr>
          <a:xfrm flipV="1">
            <a:off x="10555429" y="5408079"/>
            <a:ext cx="108760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4" idx="6"/>
            <a:endCxn id="55" idx="2"/>
          </p:cNvCxnSpPr>
          <p:nvPr/>
        </p:nvCxnSpPr>
        <p:spPr>
          <a:xfrm>
            <a:off x="7828965" y="3507028"/>
            <a:ext cx="850232" cy="363069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5" idx="6"/>
            <a:endCxn id="56" idx="3"/>
          </p:cNvCxnSpPr>
          <p:nvPr/>
        </p:nvCxnSpPr>
        <p:spPr>
          <a:xfrm flipV="1">
            <a:off x="9363197" y="3103403"/>
            <a:ext cx="950401" cy="76669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39702"/>
              </p:ext>
            </p:extLst>
          </p:nvPr>
        </p:nvGraphicFramePr>
        <p:xfrm>
          <a:off x="42863" y="2520950"/>
          <a:ext cx="70596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5" imgW="3606480" imgH="939600" progId="Equation.DSMT4">
                  <p:embed/>
                </p:oleObj>
              </mc:Choice>
              <mc:Fallback>
                <p:oleObj name="Equation" r:id="rId5" imgW="36064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63" y="2520950"/>
                        <a:ext cx="705961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248867"/>
              </p:ext>
            </p:extLst>
          </p:nvPr>
        </p:nvGraphicFramePr>
        <p:xfrm>
          <a:off x="626218" y="4721029"/>
          <a:ext cx="50466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7" imgW="2577960" imgH="279360" progId="Equation.DSMT4">
                  <p:embed/>
                </p:oleObj>
              </mc:Choice>
              <mc:Fallback>
                <p:oleObj name="Equation" r:id="rId7" imgW="2577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218" y="4721029"/>
                        <a:ext cx="5046663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7918" y="43132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再看后验概率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8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SLAM1: Extended Kalman Filter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43128"/>
            <a:ext cx="681318" cy="339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24273"/>
              </p:ext>
            </p:extLst>
          </p:nvPr>
        </p:nvGraphicFramePr>
        <p:xfrm>
          <a:off x="2752631" y="1605858"/>
          <a:ext cx="49720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3" imgW="2539800" imgH="279360" progId="Equation.DSMT4">
                  <p:embed/>
                </p:oleObj>
              </mc:Choice>
              <mc:Fallback>
                <p:oleObj name="Equation" r:id="rId3" imgW="2539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2631" y="1605858"/>
                        <a:ext cx="497205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38200" y="169068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再看后验概率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13343"/>
              </p:ext>
            </p:extLst>
          </p:nvPr>
        </p:nvGraphicFramePr>
        <p:xfrm>
          <a:off x="1881981" y="2213826"/>
          <a:ext cx="84280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5" imgW="4305240" imgH="533160" progId="Equation.DSMT4">
                  <p:embed/>
                </p:oleObj>
              </mc:Choice>
              <mc:Fallback>
                <p:oleObj name="Equation" r:id="rId5" imgW="43052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1981" y="2213826"/>
                        <a:ext cx="84280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7637"/>
              </p:ext>
            </p:extLst>
          </p:nvPr>
        </p:nvGraphicFramePr>
        <p:xfrm>
          <a:off x="1881981" y="3228558"/>
          <a:ext cx="31321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7" imgW="1600200" imgH="304560" progId="Equation.DSMT4">
                  <p:embed/>
                </p:oleObj>
              </mc:Choice>
              <mc:Fallback>
                <p:oleObj name="Equation" r:id="rId7" imgW="1600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1981" y="3228558"/>
                        <a:ext cx="3132138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838200" y="4035152"/>
            <a:ext cx="681318" cy="339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705449"/>
              </p:ext>
            </p:extLst>
          </p:nvPr>
        </p:nvGraphicFramePr>
        <p:xfrm>
          <a:off x="1710953" y="4088447"/>
          <a:ext cx="9421813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Equation" r:id="rId9" imgW="4813200" imgH="736560" progId="Equation.DSMT4">
                  <p:embed/>
                </p:oleObj>
              </mc:Choice>
              <mc:Fallback>
                <p:oleObj name="Equation" r:id="rId9" imgW="48132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0953" y="4088447"/>
                        <a:ext cx="9421813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97937"/>
              </p:ext>
            </p:extLst>
          </p:nvPr>
        </p:nvGraphicFramePr>
        <p:xfrm>
          <a:off x="1881981" y="5418136"/>
          <a:ext cx="69103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11" imgW="3530520" imgH="457200" progId="Equation.DSMT4">
                  <p:embed/>
                </p:oleObj>
              </mc:Choice>
              <mc:Fallback>
                <p:oleObj name="Equation" r:id="rId11" imgW="3530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1981" y="5418136"/>
                        <a:ext cx="6910387" cy="89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SLAM1: Extended Kalman Filter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36686"/>
              </p:ext>
            </p:extLst>
          </p:nvPr>
        </p:nvGraphicFramePr>
        <p:xfrm>
          <a:off x="2178050" y="3181164"/>
          <a:ext cx="69103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3" imgW="3530520" imgH="457200" progId="Equation.DSMT4">
                  <p:embed/>
                </p:oleObj>
              </mc:Choice>
              <mc:Fallback>
                <p:oleObj name="Equation" r:id="rId3" imgW="3530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8050" y="3181164"/>
                        <a:ext cx="6910387" cy="89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424886"/>
              </p:ext>
            </p:extLst>
          </p:nvPr>
        </p:nvGraphicFramePr>
        <p:xfrm>
          <a:off x="747713" y="2063750"/>
          <a:ext cx="97710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5" imgW="4991040" imgH="469800" progId="Equation.DSMT4">
                  <p:embed/>
                </p:oleObj>
              </mc:Choice>
              <mc:Fallback>
                <p:oleObj name="Equation" r:id="rId5" imgW="49910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13" y="2063750"/>
                        <a:ext cx="9771062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84771"/>
              </p:ext>
            </p:extLst>
          </p:nvPr>
        </p:nvGraphicFramePr>
        <p:xfrm>
          <a:off x="1968408" y="4451395"/>
          <a:ext cx="7010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7" imgW="3581280" imgH="457200" progId="Equation.DSMT4">
                  <p:embed/>
                </p:oleObj>
              </mc:Choice>
              <mc:Fallback>
                <p:oleObj name="Equation" r:id="rId7" imgW="358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8408" y="4451395"/>
                        <a:ext cx="7010400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83333"/>
              </p:ext>
            </p:extLst>
          </p:nvPr>
        </p:nvGraphicFramePr>
        <p:xfrm>
          <a:off x="8423458" y="6086474"/>
          <a:ext cx="31321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9" imgW="1600200" imgH="304560" progId="Equation.DSMT4">
                  <p:embed/>
                </p:oleObj>
              </mc:Choice>
              <mc:Fallback>
                <p:oleObj name="Equation" r:id="rId9" imgW="1600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23458" y="6086474"/>
                        <a:ext cx="3132138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156754"/>
              </p:ext>
            </p:extLst>
          </p:nvPr>
        </p:nvGraphicFramePr>
        <p:xfrm>
          <a:off x="2671483" y="5491161"/>
          <a:ext cx="52705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11" imgW="2692080" imgH="304560" progId="Equation.DSMT4">
                  <p:embed/>
                </p:oleObj>
              </mc:Choice>
              <mc:Fallback>
                <p:oleObj name="Equation" r:id="rId11" imgW="2692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1483" y="5491161"/>
                        <a:ext cx="5270500" cy="595313"/>
                      </a:xfrm>
                      <a:prstGeom prst="rect">
                        <a:avLst/>
                      </a:prstGeom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SLAM1: Extended Kalman Filter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550623"/>
              </p:ext>
            </p:extLst>
          </p:nvPr>
        </p:nvGraphicFramePr>
        <p:xfrm>
          <a:off x="2967236" y="2457544"/>
          <a:ext cx="43497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3" imgW="2222280" imgH="558720" progId="Equation.DSMT4">
                  <p:embed/>
                </p:oleObj>
              </mc:Choice>
              <mc:Fallback>
                <p:oleObj name="Equation" r:id="rId3" imgW="22222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7236" y="2457544"/>
                        <a:ext cx="434975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89097" y="2057864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线性高斯分布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9097" y="3699929"/>
            <a:ext cx="7494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所有的分布都是高斯，高斯的各种组合（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）还是高斯。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是由高斯传递得到的，因此还是高斯。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505714"/>
              </p:ext>
            </p:extLst>
          </p:nvPr>
        </p:nvGraphicFramePr>
        <p:xfrm>
          <a:off x="1245629" y="4646925"/>
          <a:ext cx="28844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5" imgW="1473120" imgH="279360" progId="Equation.DSMT4">
                  <p:embed/>
                </p:oleObj>
              </mc:Choice>
              <mc:Fallback>
                <p:oleObj name="Equation" r:id="rId5" imgW="1473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5629" y="4646925"/>
                        <a:ext cx="2884488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17377"/>
              </p:ext>
            </p:extLst>
          </p:nvPr>
        </p:nvGraphicFramePr>
        <p:xfrm>
          <a:off x="628837" y="5262563"/>
          <a:ext cx="105902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7" imgW="5410080" imgH="279360" progId="Equation.DSMT4">
                  <p:embed/>
                </p:oleObj>
              </mc:Choice>
              <mc:Fallback>
                <p:oleObj name="Equation" r:id="rId7" imgW="5410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837" y="5262563"/>
                        <a:ext cx="10590213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84707"/>
              </p:ext>
            </p:extLst>
          </p:nvPr>
        </p:nvGraphicFramePr>
        <p:xfrm>
          <a:off x="1995675" y="5905500"/>
          <a:ext cx="78533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9" imgW="4012920" imgH="279360" progId="Equation.DSMT4">
                  <p:embed/>
                </p:oleObj>
              </mc:Choice>
              <mc:Fallback>
                <p:oleObj name="Equation" r:id="rId9" imgW="4012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5675" y="5905500"/>
                        <a:ext cx="7853362" cy="546100"/>
                      </a:xfrm>
                      <a:prstGeom prst="rect">
                        <a:avLst/>
                      </a:prstGeom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731404" y="2438480"/>
            <a:ext cx="13423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转移概率：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1404" y="2991278"/>
            <a:ext cx="13423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发射概率：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0168" y="1448606"/>
            <a:ext cx="41404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，此处的转移和发射概率都采用的线性高斯，即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）作为期望。但是实际观测中，如激光、雷达、相机等的观测都是非线性的，所以需要对非线性函数做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Taylor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展开，使之线性化，再迭代收敛到真值附近。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需要线性化的情况称为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Extended KF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不必进行线性化的情况称为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KF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137449"/>
              </p:ext>
            </p:extLst>
          </p:nvPr>
        </p:nvGraphicFramePr>
        <p:xfrm>
          <a:off x="1942854" y="1497092"/>
          <a:ext cx="52705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11" imgW="2692080" imgH="304560" progId="Equation.DSMT4">
                  <p:embed/>
                </p:oleObj>
              </mc:Choice>
              <mc:Fallback>
                <p:oleObj name="Equation" r:id="rId11" imgW="2692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2854" y="1497092"/>
                        <a:ext cx="5270500" cy="595313"/>
                      </a:xfrm>
                      <a:prstGeom prst="rect">
                        <a:avLst/>
                      </a:prstGeom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8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SLAM1: Extended Kalman Filter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83887"/>
              </p:ext>
            </p:extLst>
          </p:nvPr>
        </p:nvGraphicFramePr>
        <p:xfrm>
          <a:off x="1995674" y="1825625"/>
          <a:ext cx="78533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4012920" imgH="279360" progId="Equation.DSMT4">
                  <p:embed/>
                </p:oleObj>
              </mc:Choice>
              <mc:Fallback>
                <p:oleObj name="Equation" r:id="rId3" imgW="4012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5674" y="1825625"/>
                        <a:ext cx="7853362" cy="546100"/>
                      </a:xfrm>
                      <a:prstGeom prst="rect">
                        <a:avLst/>
                      </a:prstGeom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168" y="3084138"/>
            <a:ext cx="3106273" cy="5916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68" y="4061011"/>
            <a:ext cx="5616249" cy="13312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816" y="5777472"/>
            <a:ext cx="4402545" cy="6502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3905" y="435730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期望和方差的迭代形式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905" y="591791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卡尔曼增益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4248" y="2442609"/>
            <a:ext cx="5737412" cy="13388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首先按照状态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转移预测下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</a:t>
            </a:r>
            <a:r>
              <a:rPr lang="zh-CN" altLang="en-US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和特征坐标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利用预测的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状态和坐标计算观测，与实际观测做对比，利用二者差别更新预测值，更新的时候利用卡尔曼增益加权。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307979" y="4061011"/>
            <a:ext cx="4894730" cy="480963"/>
          </a:xfrm>
          <a:prstGeom prst="wedgeRectCallout">
            <a:avLst>
              <a:gd name="adj1" fmla="val 37408"/>
              <a:gd name="adj2" fmla="val -102455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49" y="522848"/>
            <a:ext cx="3573109" cy="25296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基本问题描述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153" y="2081119"/>
            <a:ext cx="1100053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理想情况</a:t>
            </a: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（无误差）下的</a:t>
            </a:r>
            <a:r>
              <a:rPr lang="en-US" altLang="zh-CN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</a:t>
            </a: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给定观察者的位置和姿态</a:t>
            </a:r>
            <a:endParaRPr lang="en-US" altLang="zh-CN" sz="20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利用观测</a:t>
            </a:r>
            <a:r>
              <a:rPr lang="zh-CN" altLang="en-US" sz="20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r>
              <a:rPr lang="zh-CN" altLang="en-US" sz="20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对特征观测</a:t>
            </a: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，得到观测结果，利用观测</a:t>
            </a:r>
            <a:r>
              <a:rPr lang="zh-CN" altLang="en-US" sz="20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得到特征的</a:t>
            </a: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坐标。</a:t>
            </a:r>
            <a:endParaRPr lang="en-US" altLang="zh-CN" sz="20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0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搭载激光雷达（观测手段）的机器人（观察者），对强反射</a:t>
            </a:r>
            <a:r>
              <a:rPr lang="zh-CN" altLang="en-US" sz="20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地物</a:t>
            </a:r>
            <a:r>
              <a:rPr lang="zh-CN" altLang="en-US" sz="20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（特征）</a:t>
            </a: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进行观测。</a:t>
            </a:r>
            <a:endParaRPr lang="en-US" altLang="zh-CN" sz="20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机器人的位置和姿态，利用观测得到的距离和角度，</a:t>
            </a:r>
            <a:r>
              <a:rPr lang="zh-CN" altLang="en-US" sz="20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计算特征的</a:t>
            </a:r>
            <a:r>
              <a:rPr lang="zh-CN" alt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坐标。</a:t>
            </a:r>
            <a:endParaRPr lang="en-US" altLang="zh-CN" sz="20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9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基本问题描述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实际情况下的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者的定位有误差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观测结果有误差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利用观测结果和观察者先验知识求得最优的观察者</a:t>
            </a:r>
            <a:r>
              <a:rPr lang="zh-CN" altLang="en-US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轨迹</a:t>
            </a:r>
            <a:r>
              <a:rPr lang="zh-CN" altLang="en-US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和特征坐标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3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假定我们在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各位置共进行了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次观测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每次观测时观察者的</a:t>
            </a:r>
            <a:r>
              <a:rPr lang="zh-CN" altLang="en-US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位姿</a:t>
            </a:r>
            <a:r>
              <a:rPr lang="zh-CN" altLang="en-US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、特征的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坐标都定义为随机变量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每次的观测结果定义为随机变量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问题为：求一组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的组合，使下式最大（极大似然）。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89003"/>
              </p:ext>
            </p:extLst>
          </p:nvPr>
        </p:nvGraphicFramePr>
        <p:xfrm>
          <a:off x="3133910" y="5081027"/>
          <a:ext cx="5320209" cy="7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1701720" imgH="228600" progId="Equation.DSMT4">
                  <p:embed/>
                </p:oleObj>
              </mc:Choice>
              <mc:Fallback>
                <p:oleObj name="Equation" r:id="rId3" imgW="1701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3910" y="5081027"/>
                        <a:ext cx="5320209" cy="7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2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68808"/>
            <a:ext cx="10515600" cy="3783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的组合用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的组合用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对上面的概率进行求解，必须先有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的表达式。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引入概率图模型，表达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间的关系。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注意“概率图”不是“图”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33062"/>
              </p:ext>
            </p:extLst>
          </p:nvPr>
        </p:nvGraphicFramePr>
        <p:xfrm>
          <a:off x="2508436" y="1652820"/>
          <a:ext cx="61944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1981080" imgH="291960" progId="Equation.DSMT4">
                  <p:embed/>
                </p:oleObj>
              </mc:Choice>
              <mc:Fallback>
                <p:oleObj name="Equation" r:id="rId3" imgW="1981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436" y="1652820"/>
                        <a:ext cx="6194425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279" y="5762803"/>
            <a:ext cx="4105835" cy="76939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-600000">
            <a:off x="773711" y="4934887"/>
            <a:ext cx="288000" cy="430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4200000">
            <a:off x="2814400" y="3303393"/>
            <a:ext cx="288000" cy="43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六角星 5"/>
          <p:cNvSpPr/>
          <p:nvPr/>
        </p:nvSpPr>
        <p:spPr>
          <a:xfrm>
            <a:off x="2637284" y="4575746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2400000">
            <a:off x="577267" y="3447167"/>
            <a:ext cx="288000" cy="4303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六角星 7"/>
          <p:cNvSpPr/>
          <p:nvPr/>
        </p:nvSpPr>
        <p:spPr>
          <a:xfrm>
            <a:off x="721229" y="2260215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六角星 8"/>
          <p:cNvSpPr/>
          <p:nvPr/>
        </p:nvSpPr>
        <p:spPr>
          <a:xfrm>
            <a:off x="3286696" y="2195489"/>
            <a:ext cx="430306" cy="43200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5"/>
            <a:endCxn id="6" idx="3"/>
          </p:cNvCxnSpPr>
          <p:nvPr/>
        </p:nvCxnSpPr>
        <p:spPr>
          <a:xfrm flipV="1">
            <a:off x="988617" y="4899746"/>
            <a:ext cx="1648667" cy="23779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5"/>
            <a:endCxn id="6" idx="5"/>
          </p:cNvCxnSpPr>
          <p:nvPr/>
        </p:nvCxnSpPr>
        <p:spPr>
          <a:xfrm>
            <a:off x="776422" y="3708601"/>
            <a:ext cx="2076015" cy="86714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8" idx="2"/>
          </p:cNvCxnSpPr>
          <p:nvPr/>
        </p:nvCxnSpPr>
        <p:spPr>
          <a:xfrm flipV="1">
            <a:off x="666112" y="2692215"/>
            <a:ext cx="270270" cy="9238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  <a:endCxn id="6" idx="0"/>
          </p:cNvCxnSpPr>
          <p:nvPr/>
        </p:nvCxnSpPr>
        <p:spPr>
          <a:xfrm>
            <a:off x="2983025" y="3587051"/>
            <a:ext cx="84565" cy="10966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9" idx="2"/>
          </p:cNvCxnSpPr>
          <p:nvPr/>
        </p:nvCxnSpPr>
        <p:spPr>
          <a:xfrm flipV="1">
            <a:off x="2933775" y="2627489"/>
            <a:ext cx="568074" cy="82424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5"/>
            <a:endCxn id="9" idx="3"/>
          </p:cNvCxnSpPr>
          <p:nvPr/>
        </p:nvCxnSpPr>
        <p:spPr>
          <a:xfrm flipV="1">
            <a:off x="776422" y="2519489"/>
            <a:ext cx="2510274" cy="11891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5553635" y="5659220"/>
            <a:ext cx="5474013" cy="58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661282" y="188808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195514" y="2251155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Sr2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729746" y="124263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661282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Sf1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8195514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9729746" y="4766466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5498418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Zs1f1</a:t>
            </a:r>
            <a:endParaRPr lang="zh-CN" altLang="en-US" sz="1400" b="1" dirty="0"/>
          </a:p>
        </p:txBody>
      </p:sp>
      <p:sp>
        <p:nvSpPr>
          <p:cNvPr id="43" name="椭圆 42"/>
          <p:cNvSpPr/>
          <p:nvPr/>
        </p:nvSpPr>
        <p:spPr>
          <a:xfrm>
            <a:off x="6686710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Zs2f1</a:t>
            </a:r>
            <a:endParaRPr lang="zh-CN" altLang="en-US" sz="1400" b="1" dirty="0"/>
          </a:p>
        </p:txBody>
      </p:sp>
      <p:sp>
        <p:nvSpPr>
          <p:cNvPr id="44" name="椭圆 43"/>
          <p:cNvSpPr/>
          <p:nvPr/>
        </p:nvSpPr>
        <p:spPr>
          <a:xfrm>
            <a:off x="7643347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Zs2f2</a:t>
            </a:r>
            <a:endParaRPr lang="zh-CN" altLang="en-US" sz="1400" b="1" dirty="0"/>
          </a:p>
        </p:txBody>
      </p:sp>
      <p:sp>
        <p:nvSpPr>
          <p:cNvPr id="45" name="椭圆 44"/>
          <p:cNvSpPr/>
          <p:nvPr/>
        </p:nvSpPr>
        <p:spPr>
          <a:xfrm>
            <a:off x="8599984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Zs2f3</a:t>
            </a:r>
            <a:endParaRPr lang="zh-CN" altLang="en-US" sz="1400" b="1" dirty="0"/>
          </a:p>
        </p:txBody>
      </p:sp>
      <p:sp>
        <p:nvSpPr>
          <p:cNvPr id="46" name="椭圆 45"/>
          <p:cNvSpPr/>
          <p:nvPr/>
        </p:nvSpPr>
        <p:spPr>
          <a:xfrm>
            <a:off x="9733028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Zs3f1</a:t>
            </a:r>
            <a:endParaRPr lang="zh-CN" altLang="en-US" sz="1400" b="1" dirty="0"/>
          </a:p>
        </p:txBody>
      </p:sp>
      <p:sp>
        <p:nvSpPr>
          <p:cNvPr id="48" name="椭圆 47"/>
          <p:cNvSpPr/>
          <p:nvPr/>
        </p:nvSpPr>
        <p:spPr>
          <a:xfrm>
            <a:off x="10745353" y="3303137"/>
            <a:ext cx="828000" cy="82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Zs3f3</a:t>
            </a:r>
            <a:endParaRPr lang="zh-CN" altLang="en-US" sz="1400" b="1" dirty="0"/>
          </a:p>
        </p:txBody>
      </p:sp>
      <p:cxnSp>
        <p:nvCxnSpPr>
          <p:cNvPr id="51" name="直接箭头连接符 50"/>
          <p:cNvCxnSpPr>
            <a:stCxn id="31" idx="4"/>
            <a:endCxn id="42" idx="0"/>
          </p:cNvCxnSpPr>
          <p:nvPr/>
        </p:nvCxnSpPr>
        <p:spPr>
          <a:xfrm flipH="1">
            <a:off x="5912418" y="2572086"/>
            <a:ext cx="1090864" cy="731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9" idx="0"/>
            <a:endCxn id="42" idx="4"/>
          </p:cNvCxnSpPr>
          <p:nvPr/>
        </p:nvCxnSpPr>
        <p:spPr>
          <a:xfrm flipH="1" flipV="1">
            <a:off x="5912418" y="4131137"/>
            <a:ext cx="1090864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4"/>
            <a:endCxn id="43" idx="0"/>
          </p:cNvCxnSpPr>
          <p:nvPr/>
        </p:nvCxnSpPr>
        <p:spPr>
          <a:xfrm flipH="1">
            <a:off x="7100710" y="2935155"/>
            <a:ext cx="1436804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4"/>
            <a:endCxn id="44" idx="0"/>
          </p:cNvCxnSpPr>
          <p:nvPr/>
        </p:nvCxnSpPr>
        <p:spPr>
          <a:xfrm flipH="1">
            <a:off x="8057347" y="2935155"/>
            <a:ext cx="480167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7" idx="4"/>
            <a:endCxn id="45" idx="0"/>
          </p:cNvCxnSpPr>
          <p:nvPr/>
        </p:nvCxnSpPr>
        <p:spPr>
          <a:xfrm>
            <a:off x="8537514" y="2935155"/>
            <a:ext cx="476470" cy="3679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4"/>
            <a:endCxn id="46" idx="0"/>
          </p:cNvCxnSpPr>
          <p:nvPr/>
        </p:nvCxnSpPr>
        <p:spPr>
          <a:xfrm>
            <a:off x="10071746" y="1926630"/>
            <a:ext cx="75282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8" idx="4"/>
            <a:endCxn id="48" idx="0"/>
          </p:cNvCxnSpPr>
          <p:nvPr/>
        </p:nvCxnSpPr>
        <p:spPr>
          <a:xfrm>
            <a:off x="10071746" y="1926630"/>
            <a:ext cx="1087607" cy="137650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0"/>
            <a:endCxn id="43" idx="4"/>
          </p:cNvCxnSpPr>
          <p:nvPr/>
        </p:nvCxnSpPr>
        <p:spPr>
          <a:xfrm flipV="1">
            <a:off x="7003282" y="4131137"/>
            <a:ext cx="97428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9" idx="0"/>
            <a:endCxn id="46" idx="4"/>
          </p:cNvCxnSpPr>
          <p:nvPr/>
        </p:nvCxnSpPr>
        <p:spPr>
          <a:xfrm flipV="1">
            <a:off x="7003282" y="4131137"/>
            <a:ext cx="3143746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0" idx="0"/>
            <a:endCxn id="44" idx="4"/>
          </p:cNvCxnSpPr>
          <p:nvPr/>
        </p:nvCxnSpPr>
        <p:spPr>
          <a:xfrm flipH="1" flipV="1">
            <a:off x="8057347" y="4131137"/>
            <a:ext cx="48016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1" idx="0"/>
            <a:endCxn id="45" idx="4"/>
          </p:cNvCxnSpPr>
          <p:nvPr/>
        </p:nvCxnSpPr>
        <p:spPr>
          <a:xfrm flipH="1" flipV="1">
            <a:off x="9013984" y="4131137"/>
            <a:ext cx="1057762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1" idx="0"/>
            <a:endCxn id="48" idx="4"/>
          </p:cNvCxnSpPr>
          <p:nvPr/>
        </p:nvCxnSpPr>
        <p:spPr>
          <a:xfrm flipV="1">
            <a:off x="10071746" y="4131137"/>
            <a:ext cx="1087607" cy="6353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941" y="3203217"/>
            <a:ext cx="11084859" cy="22065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我们先看条件概率部分，由条件独立定理（有时间再展开）可知：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的情况下，所有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相互独立。</a:t>
            </a:r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式可写为：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556915"/>
              </p:ext>
            </p:extLst>
          </p:nvPr>
        </p:nvGraphicFramePr>
        <p:xfrm>
          <a:off x="838200" y="1557044"/>
          <a:ext cx="84169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3" imgW="2692080" imgH="533160" progId="Equation.DSMT4">
                  <p:embed/>
                </p:oleObj>
              </mc:Choice>
              <mc:Fallback>
                <p:oleObj name="Equation" r:id="rId3" imgW="2692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57044"/>
                        <a:ext cx="8416925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64192"/>
              </p:ext>
            </p:extLst>
          </p:nvPr>
        </p:nvGraphicFramePr>
        <p:xfrm>
          <a:off x="449356" y="4736448"/>
          <a:ext cx="9872663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5" imgW="4089240" imgH="558720" progId="Equation.DSMT4">
                  <p:embed/>
                </p:oleObj>
              </mc:Choice>
              <mc:Fallback>
                <p:oleObj name="Equation" r:id="rId5" imgW="4089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356" y="4736448"/>
                        <a:ext cx="9872663" cy="13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4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基本问题的数学建模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97408"/>
            <a:ext cx="10515600" cy="3783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上式如果继续深入分析，关键问题就是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间的关系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序贯关联（链状、一般为一阶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Markov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两两相关（网状）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2500"/>
              </p:ext>
            </p:extLst>
          </p:nvPr>
        </p:nvGraphicFramePr>
        <p:xfrm>
          <a:off x="838200" y="1428471"/>
          <a:ext cx="9872663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4089240" imgH="558720" progId="Equation.DSMT4">
                  <p:embed/>
                </p:oleObj>
              </mc:Choice>
              <mc:Fallback>
                <p:oleObj name="Equation" r:id="rId3" imgW="4089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428471"/>
                        <a:ext cx="9872663" cy="13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2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1283</Words>
  <Application>Microsoft Office PowerPoint</Application>
  <PresentationFormat>宽屏</PresentationFormat>
  <Paragraphs>273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Equation</vt:lpstr>
      <vt:lpstr>MathType 6.0 Equation</vt:lpstr>
      <vt:lpstr>Simultaneous Localization and Mapping (SLAM) Theory, Application and Algorithms Chapter 1: Basic Theory and Kalman Filter</vt:lpstr>
      <vt:lpstr>基本问题描述</vt:lpstr>
      <vt:lpstr>基本问题描述</vt:lpstr>
      <vt:lpstr>基本问题描述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基本问题的数学建模</vt:lpstr>
      <vt:lpstr>序贯SLAM1: Extended Kalman Filter</vt:lpstr>
      <vt:lpstr>PowerPoint 演示文稿</vt:lpstr>
      <vt:lpstr>PowerPoint 演示文稿</vt:lpstr>
      <vt:lpstr>序贯SLAM1: Extended Kalman Filter</vt:lpstr>
      <vt:lpstr>序贯SLAM1: Extended Kalman Filter</vt:lpstr>
      <vt:lpstr>序贯SLAM1: Extended Kalman Filter</vt:lpstr>
      <vt:lpstr>序贯SLAM1: Extended Kalman Filter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 :Theory, Application and Algorithm</dc:title>
  <dc:creator>sheva2003</dc:creator>
  <cp:lastModifiedBy>sheva2003</cp:lastModifiedBy>
  <cp:revision>93</cp:revision>
  <dcterms:created xsi:type="dcterms:W3CDTF">2016-10-17T04:53:19Z</dcterms:created>
  <dcterms:modified xsi:type="dcterms:W3CDTF">2016-10-18T02:48:39Z</dcterms:modified>
</cp:coreProperties>
</file>