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Default Extension="vml" ContentType="application/vnd.openxmlformats-officedocument.vmlDrawing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7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47" r:id="rId26"/>
    <p:sldId id="284" r:id="rId27"/>
    <p:sldId id="285" r:id="rId28"/>
    <p:sldId id="286" r:id="rId29"/>
    <p:sldId id="349" r:id="rId30"/>
    <p:sldId id="288" r:id="rId31"/>
    <p:sldId id="289" r:id="rId32"/>
    <p:sldId id="291" r:id="rId33"/>
    <p:sldId id="292" r:id="rId34"/>
    <p:sldId id="348" r:id="rId35"/>
    <p:sldId id="306" r:id="rId36"/>
    <p:sldId id="304" r:id="rId37"/>
    <p:sldId id="307" r:id="rId38"/>
    <p:sldId id="299" r:id="rId39"/>
    <p:sldId id="300" r:id="rId40"/>
    <p:sldId id="301" r:id="rId41"/>
    <p:sldId id="302" r:id="rId42"/>
    <p:sldId id="308" r:id="rId43"/>
    <p:sldId id="309" r:id="rId44"/>
    <p:sldId id="313" r:id="rId45"/>
    <p:sldId id="311" r:id="rId46"/>
    <p:sldId id="314" r:id="rId47"/>
    <p:sldId id="315" r:id="rId48"/>
    <p:sldId id="316" r:id="rId49"/>
    <p:sldId id="318" r:id="rId50"/>
    <p:sldId id="320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43" r:id="rId69"/>
    <p:sldId id="344" r:id="rId70"/>
    <p:sldId id="342" r:id="rId71"/>
    <p:sldId id="345" r:id="rId72"/>
    <p:sldId id="346" r:id="rId73"/>
  </p:sldIdLst>
  <p:sldSz cx="9144000" cy="6858000" type="screen4x3"/>
  <p:notesSz cx="6718300" cy="9855200"/>
  <p:embeddedFontLst>
    <p:embeddedFont>
      <p:font typeface="Calibri" pitchFamily="34" charset="0"/>
      <p:regular r:id="rId75"/>
      <p:bold r:id="rId76"/>
      <p:italic r:id="rId77"/>
      <p:boldItalic r:id="rId78"/>
    </p:embeddedFont>
    <p:embeddedFont>
      <p:font typeface="cmmi12" pitchFamily="34" charset="0"/>
      <p:regular r:id="rId79"/>
    </p:embeddedFont>
    <p:embeddedFont>
      <p:font typeface="cmr12" pitchFamily="34" charset="0"/>
      <p:regular r:id="rId80"/>
    </p:embeddedFont>
    <p:embeddedFont>
      <p:font typeface="cmmi10" pitchFamily="34" charset="0"/>
      <p:regular r:id="rId81"/>
    </p:embeddedFont>
    <p:embeddedFont>
      <p:font typeface="cmmi9" pitchFamily="34" charset="0"/>
      <p:regular r:id="rId82"/>
    </p:embeddedFont>
    <p:embeddedFont>
      <p:font typeface="Andalus" pitchFamily="2" charset="-78"/>
      <p:regular r:id="rId83"/>
    </p:embeddedFont>
    <p:embeddedFont>
      <p:font typeface="cmbx12" pitchFamily="34" charset="0"/>
      <p:regular r:id="rId84"/>
    </p:embeddedFont>
    <p:embeddedFont>
      <p:font typeface="AngsanaUPC" pitchFamily="18" charset="-34"/>
      <p:regular r:id="rId85"/>
      <p:bold r:id="rId86"/>
      <p:italic r:id="rId87"/>
      <p:boldItalic r:id="rId88"/>
    </p:embeddedFont>
  </p:embeddedFontLst>
  <p:custDataLst>
    <p:tags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Svensén" initials="JFM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FF"/>
    <a:srgbClr val="0000CC"/>
    <a:srgbClr val="FFCCCC"/>
    <a:srgbClr val="00FF00"/>
    <a:srgbClr val="238D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7" autoAdjust="0"/>
    <p:restoredTop sz="94177" autoAdjust="0"/>
  </p:normalViewPr>
  <p:slideViewPr>
    <p:cSldViewPr>
      <p:cViewPr varScale="1">
        <p:scale>
          <a:sx n="103" d="100"/>
          <a:sy n="103" d="100"/>
        </p:scale>
        <p:origin x="-1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3104"/>
        <p:guide pos="21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89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87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90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7E9D-307C-4F43-B508-A2CDC8AE20DA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FC852-F124-48A4-8C7E-96992E409D3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56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57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58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69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70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FC852-F124-48A4-8C7E-96992E409D3A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76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2D75-176A-4731-8E9E-D5878C72AE7C}" type="datetimeFigureOut">
              <a:rPr lang="en-US" smtClean="0"/>
              <a:pPr/>
              <a:t>4/22/2008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0.xml"/><Relationship Id="rId7" Type="http://schemas.openxmlformats.org/officeDocument/2006/relationships/image" Target="../media/image3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8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0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3.xml"/><Relationship Id="rId7" Type="http://schemas.openxmlformats.org/officeDocument/2006/relationships/image" Target="../media/image4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6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8.xml"/><Relationship Id="rId7" Type="http://schemas.openxmlformats.org/officeDocument/2006/relationships/image" Target="../media/image5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1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6.png"/><Relationship Id="rId5" Type="http://schemas.openxmlformats.org/officeDocument/2006/relationships/image" Target="../media/image55.jpe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59.png"/><Relationship Id="rId5" Type="http://schemas.openxmlformats.org/officeDocument/2006/relationships/image" Target="../media/image58.jpeg"/><Relationship Id="rId4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Relationship Id="rId5" Type="http://schemas.openxmlformats.org/officeDocument/2006/relationships/image" Target="../media/image64.png"/><Relationship Id="rId4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Relationship Id="rId5" Type="http://schemas.openxmlformats.org/officeDocument/2006/relationships/image" Target="../media/image74.png"/><Relationship Id="rId4" Type="http://schemas.openxmlformats.org/officeDocument/2006/relationships/image" Target="../media/image7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Relationship Id="rId6" Type="http://schemas.openxmlformats.org/officeDocument/2006/relationships/image" Target="../media/image77.jpeg"/><Relationship Id="rId5" Type="http://schemas.openxmlformats.org/officeDocument/2006/relationships/image" Target="../media/image76.png"/><Relationship Id="rId4" Type="http://schemas.openxmlformats.org/officeDocument/2006/relationships/image" Target="../media/image7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54.xml"/><Relationship Id="rId7" Type="http://schemas.openxmlformats.org/officeDocument/2006/relationships/image" Target="../media/image80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5" Type="http://schemas.openxmlformats.org/officeDocument/2006/relationships/image" Target="../media/image96.png"/><Relationship Id="rId4" Type="http://schemas.openxmlformats.org/officeDocument/2006/relationships/image" Target="../media/image9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eg"/><Relationship Id="rId13" Type="http://schemas.openxmlformats.org/officeDocument/2006/relationships/image" Target="../media/image103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02.png"/><Relationship Id="rId2" Type="http://schemas.openxmlformats.org/officeDocument/2006/relationships/tags" Target="../tags/tag61.xml"/><Relationship Id="rId1" Type="http://schemas.openxmlformats.org/officeDocument/2006/relationships/vmlDrawing" Target="../drawings/vmlDrawing1.vml"/><Relationship Id="rId6" Type="http://schemas.openxmlformats.org/officeDocument/2006/relationships/tags" Target="../tags/tag65.xml"/><Relationship Id="rId11" Type="http://schemas.openxmlformats.org/officeDocument/2006/relationships/image" Target="../media/image101.png"/><Relationship Id="rId5" Type="http://schemas.openxmlformats.org/officeDocument/2006/relationships/tags" Target="../tags/tag64.xml"/><Relationship Id="rId10" Type="http://schemas.openxmlformats.org/officeDocument/2006/relationships/image" Target="../media/image100.png"/><Relationship Id="rId4" Type="http://schemas.openxmlformats.org/officeDocument/2006/relationships/tags" Target="../tags/tag63.xml"/><Relationship Id="rId9" Type="http://schemas.openxmlformats.org/officeDocument/2006/relationships/image" Target="../media/image99.jpeg"/><Relationship Id="rId1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91.jpe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Relationship Id="rId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0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75.xml"/><Relationship Id="rId7" Type="http://schemas.openxmlformats.org/officeDocument/2006/relationships/image" Target="../media/image11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4.png"/><Relationship Id="rId5" Type="http://schemas.openxmlformats.org/officeDocument/2006/relationships/image" Target="../media/image110.jpeg"/><Relationship Id="rId4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1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83.xml"/><Relationship Id="rId7" Type="http://schemas.openxmlformats.org/officeDocument/2006/relationships/image" Target="../media/image128.jpe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27.jpeg"/><Relationship Id="rId5" Type="http://schemas.openxmlformats.org/officeDocument/2006/relationships/image" Target="../media/image126.jpeg"/><Relationship Id="rId10" Type="http://schemas.openxmlformats.org/officeDocument/2006/relationships/image" Target="../media/image13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tags" Target="../tags/tag86.xml"/><Relationship Id="rId7" Type="http://schemas.openxmlformats.org/officeDocument/2006/relationships/image" Target="../media/image127.jpe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33.png"/><Relationship Id="rId5" Type="http://schemas.openxmlformats.org/officeDocument/2006/relationships/image" Target="../media/image132.jpeg"/><Relationship Id="rId10" Type="http://schemas.openxmlformats.org/officeDocument/2006/relationships/image" Target="../media/image13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Relationship Id="rId4" Type="http://schemas.openxmlformats.org/officeDocument/2006/relationships/image" Target="../media/image1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8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Relationship Id="rId4" Type="http://schemas.openxmlformats.org/officeDocument/2006/relationships/image" Target="../media/image1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5" Type="http://schemas.openxmlformats.org/officeDocument/2006/relationships/image" Target="../media/image144.png"/><Relationship Id="rId4" Type="http://schemas.openxmlformats.org/officeDocument/2006/relationships/image" Target="../media/image14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Relationship Id="rId5" Type="http://schemas.openxmlformats.org/officeDocument/2006/relationships/image" Target="../media/image145.png"/><Relationship Id="rId4" Type="http://schemas.openxmlformats.org/officeDocument/2006/relationships/image" Target="../media/image14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1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1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9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163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notesSlide" Target="../notesSlides/notesSlide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313" y="448310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 Recognition </a:t>
            </a:r>
            <a:b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Machine Learning</a:t>
            </a:r>
            <a:endParaRPr kumimoji="0" lang="en-GB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375" y="5562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cap="all" dirty="0" smtClean="0">
                <a:latin typeface="+mj-lt"/>
                <a:ea typeface="+mj-ea"/>
                <a:cs typeface="+mj-cs"/>
              </a:rPr>
              <a:t>Chapter 8: graphical models</a:t>
            </a:r>
            <a:endParaRPr kumimoji="0" lang="en-GB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Variables (1)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General joint distribution: </a:t>
            </a:r>
            <a:r>
              <a:rPr lang="en-GB" sz="2800" dirty="0" smtClean="0">
                <a:latin typeface="cmmi12" pitchFamily="34" charset="0"/>
              </a:rPr>
              <a:t>K </a:t>
            </a:r>
            <a:r>
              <a:rPr lang="en-GB" sz="1400" dirty="0" smtClean="0"/>
              <a:t> </a:t>
            </a:r>
            <a:r>
              <a:rPr lang="en-GB" sz="2800" baseline="30000" dirty="0" smtClean="0">
                <a:latin typeface="cmr12" pitchFamily="34" charset="0"/>
              </a:rPr>
              <a:t>2 </a:t>
            </a:r>
            <a:r>
              <a:rPr lang="en-GB" sz="2800" dirty="0" smtClean="0">
                <a:latin typeface="cmr12" pitchFamily="34" charset="0"/>
              </a:rPr>
              <a:t>{ 1</a:t>
            </a:r>
            <a:r>
              <a:rPr lang="en-GB" sz="2800" dirty="0" smtClean="0"/>
              <a:t> parameters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Independent joint distribution: </a:t>
            </a:r>
            <a:r>
              <a:rPr lang="en-GB" sz="2800" dirty="0" smtClean="0">
                <a:latin typeface="cmr12" pitchFamily="34" charset="0"/>
              </a:rPr>
              <a:t>2(</a:t>
            </a:r>
            <a:r>
              <a:rPr lang="en-GB" sz="2800" dirty="0" smtClean="0">
                <a:latin typeface="cmmi12" pitchFamily="34" charset="0"/>
              </a:rPr>
              <a:t>K</a:t>
            </a:r>
            <a:r>
              <a:rPr lang="en-GB" sz="2800" baseline="30000" dirty="0" smtClean="0">
                <a:latin typeface="cmr12" pitchFamily="34" charset="0"/>
              </a:rPr>
              <a:t> </a:t>
            </a:r>
            <a:r>
              <a:rPr lang="en-GB" sz="2800" dirty="0" smtClean="0">
                <a:latin typeface="cmr12" pitchFamily="34" charset="0"/>
              </a:rPr>
              <a:t>{ 1)</a:t>
            </a:r>
            <a:r>
              <a:rPr lang="en-GB" sz="2800" dirty="0" smtClean="0"/>
              <a:t> parameters</a:t>
            </a:r>
          </a:p>
          <a:p>
            <a:endParaRPr lang="en-GB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53128" y="2275944"/>
            <a:ext cx="6191261" cy="817064"/>
            <a:chOff x="1453128" y="2275944"/>
            <a:chExt cx="6191261" cy="817064"/>
          </a:xfrm>
        </p:grpSpPr>
        <p:pic>
          <p:nvPicPr>
            <p:cNvPr id="5" name="Picture 4" descr="Figure8.9a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3128" y="2275944"/>
              <a:ext cx="2261616" cy="737616"/>
            </a:xfrm>
            <a:prstGeom prst="rect">
              <a:avLst/>
            </a:prstGeom>
          </p:spPr>
        </p:pic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72000" y="2306622"/>
              <a:ext cx="3072389" cy="786386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1453128" y="4395539"/>
            <a:ext cx="6394401" cy="819411"/>
            <a:chOff x="1453128" y="3711612"/>
            <a:chExt cx="6394401" cy="819411"/>
          </a:xfrm>
        </p:grpSpPr>
        <p:pic>
          <p:nvPicPr>
            <p:cNvPr id="6" name="Picture 5" descr="Figure8.9b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3128" y="3711612"/>
              <a:ext cx="2261616" cy="737616"/>
            </a:xfrm>
            <a:prstGeom prst="rect">
              <a:avLst/>
            </a:prstGeom>
          </p:spPr>
        </p:pic>
        <p:pic>
          <p:nvPicPr>
            <p:cNvPr id="11" name="Picture 10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571997" y="3744895"/>
              <a:ext cx="3275532" cy="786128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Variables (2)</a:t>
            </a:r>
            <a:endParaRPr lang="en-GB" dirty="0"/>
          </a:p>
        </p:txBody>
      </p:sp>
      <p:pic>
        <p:nvPicPr>
          <p:cNvPr id="4" name="Picture 3" descr="Figure8.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70" y="4357694"/>
            <a:ext cx="5590032" cy="737616"/>
          </a:xfrm>
          <a:prstGeom prst="rect">
            <a:avLst/>
          </a:prstGeom>
        </p:spPr>
      </p:pic>
      <p:sp>
        <p:nvSpPr>
          <p:cNvPr id="6" name="Content Placeholder 9"/>
          <p:cNvSpPr txBox="1">
            <a:spLocks/>
          </p:cNvSpPr>
          <p:nvPr/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joint distribution over </a:t>
            </a:r>
            <a:r>
              <a:rPr lang="en-GB" sz="2800" dirty="0" smtClean="0">
                <a:latin typeface="cmmi12" pitchFamily="34" charset="0"/>
              </a:rPr>
              <a:t>M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variables: 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2" pitchFamily="34" charset="0"/>
                <a:ea typeface="+mn-ea"/>
                <a:cs typeface="+mn-cs"/>
              </a:rPr>
              <a:t>K</a:t>
            </a:r>
            <a:r>
              <a:rPr kumimoji="0" lang="en-GB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2" pitchFamily="34" charset="0"/>
              </a:rPr>
              <a:t>M</a:t>
            </a:r>
            <a:r>
              <a:rPr kumimoji="0" lang="en-GB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r12" pitchFamily="34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r12" pitchFamily="34" charset="0"/>
                <a:ea typeface="+mn-ea"/>
                <a:cs typeface="+mn-cs"/>
              </a:rPr>
              <a:t>{ 1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28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latin typeface="cmmi12" pitchFamily="34" charset="0"/>
              </a:rPr>
              <a:t>M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-node Markov chain: </a:t>
            </a:r>
            <a:r>
              <a:rPr lang="en-GB" sz="2800" dirty="0" smtClean="0">
                <a:latin typeface="cmmi12" pitchFamily="34" charset="0"/>
              </a:rPr>
              <a:t>K</a:t>
            </a:r>
            <a:r>
              <a:rPr lang="en-GB" sz="2800" baseline="30000" dirty="0" smtClean="0">
                <a:latin typeface="cmr12" pitchFamily="34" charset="0"/>
              </a:rPr>
              <a:t> </a:t>
            </a:r>
            <a:r>
              <a:rPr lang="en-GB" sz="2800" dirty="0" smtClean="0">
                <a:latin typeface="cmr12" pitchFamily="34" charset="0"/>
              </a:rPr>
              <a:t>{ 1 + (</a:t>
            </a:r>
            <a:r>
              <a:rPr lang="en-GB" sz="2800" dirty="0" smtClean="0">
                <a:latin typeface="cmmi12" pitchFamily="34" charset="0"/>
              </a:rPr>
              <a:t>M</a:t>
            </a:r>
            <a:r>
              <a:rPr lang="en-GB" sz="2800" baseline="30000" dirty="0" smtClean="0">
                <a:latin typeface="cmr12" pitchFamily="34" charset="0"/>
              </a:rPr>
              <a:t> </a:t>
            </a:r>
            <a:r>
              <a:rPr lang="en-GB" sz="2800" dirty="0" smtClean="0">
                <a:latin typeface="cmr12" pitchFamily="34" charset="0"/>
              </a:rPr>
              <a:t>{ 1)</a:t>
            </a:r>
            <a:r>
              <a:rPr lang="en-GB" sz="2800" dirty="0" smtClean="0">
                <a:latin typeface="cmmi12" pitchFamily="34" charset="0"/>
              </a:rPr>
              <a:t> K</a:t>
            </a:r>
            <a:r>
              <a:rPr lang="en-GB" sz="2800" dirty="0" smtClean="0">
                <a:latin typeface="cmr12" pitchFamily="34" charset="0"/>
              </a:rPr>
              <a:t>(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2" pitchFamily="34" charset="0"/>
                <a:ea typeface="+mn-ea"/>
                <a:cs typeface="+mn-cs"/>
              </a:rPr>
              <a:t>K</a:t>
            </a:r>
            <a:r>
              <a:rPr kumimoji="0" lang="en-GB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r12" pitchFamily="34" charset="0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r12" pitchFamily="34" charset="0"/>
                <a:ea typeface="+mn-ea"/>
                <a:cs typeface="+mn-cs"/>
              </a:rPr>
              <a:t>{ 1)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Discrete Variables: Bayesian Parameters (1)</a:t>
            </a:r>
            <a:endParaRPr lang="en-GB" dirty="0"/>
          </a:p>
        </p:txBody>
      </p:sp>
      <p:pic>
        <p:nvPicPr>
          <p:cNvPr id="4" name="Picture 3" descr="Figure8.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28" y="1847316"/>
            <a:ext cx="5638800" cy="2286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53315" y="5577595"/>
            <a:ext cx="2437370" cy="280297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86623" y="4452920"/>
            <a:ext cx="6761426" cy="7624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Discrete Variables: Bayesian Parameters (2)</a:t>
            </a:r>
            <a:endParaRPr lang="en-GB" dirty="0"/>
          </a:p>
        </p:txBody>
      </p:sp>
      <p:pic>
        <p:nvPicPr>
          <p:cNvPr id="5" name="Picture 4" descr="Figure8.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14" y="1847332"/>
            <a:ext cx="5614416" cy="22860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62346" y="4452920"/>
            <a:ext cx="6609978" cy="762573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5857884" y="178592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Shared prior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Parameterized Conditional Distributions</a:t>
            </a:r>
            <a:endParaRPr lang="en-GB" dirty="0"/>
          </a:p>
        </p:txBody>
      </p:sp>
      <p:pic>
        <p:nvPicPr>
          <p:cNvPr id="6" name="Picture 5" descr="Figure8.1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1637730"/>
            <a:ext cx="3401568" cy="20055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214942" y="1880234"/>
            <a:ext cx="3357586" cy="1631216"/>
            <a:chOff x="5214942" y="1714488"/>
            <a:chExt cx="3357586" cy="1631216"/>
          </a:xfrm>
        </p:grpSpPr>
        <p:sp>
          <p:nvSpPr>
            <p:cNvPr id="8" name="TextBox 7"/>
            <p:cNvSpPr txBox="1"/>
            <p:nvPr/>
          </p:nvSpPr>
          <p:spPr>
            <a:xfrm>
              <a:off x="5214942" y="1714488"/>
              <a:ext cx="33575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If                       are discrete,  </a:t>
              </a:r>
            </a:p>
            <a:p>
              <a:r>
                <a:rPr lang="en-GB" sz="2000" dirty="0" smtClean="0">
                  <a:latin typeface="cmmi12" pitchFamily="34" charset="0"/>
                </a:rPr>
                <a:t>K</a:t>
              </a:r>
              <a:r>
                <a:rPr lang="en-GB" sz="2000" dirty="0" smtClean="0"/>
                <a:t>-state variables, </a:t>
              </a:r>
            </a:p>
            <a:p>
              <a:r>
                <a:rPr lang="en-GB" sz="2000" dirty="0" smtClean="0"/>
                <a:t>                                        in general has </a:t>
              </a:r>
              <a:r>
                <a:rPr lang="en-GB" sz="2000" dirty="0" smtClean="0">
                  <a:latin typeface="cmmi12" pitchFamily="34" charset="0"/>
                </a:rPr>
                <a:t>O</a:t>
              </a:r>
              <a:r>
                <a:rPr lang="en-GB" sz="2000" dirty="0" smtClean="0">
                  <a:latin typeface="cmr12" pitchFamily="34" charset="0"/>
                </a:rPr>
                <a:t>(</a:t>
              </a:r>
              <a:r>
                <a:rPr lang="en-GB" sz="2000" dirty="0" smtClean="0">
                  <a:latin typeface="cmmi12" pitchFamily="34" charset="0"/>
                </a:rPr>
                <a:t>K</a:t>
              </a:r>
              <a:r>
                <a:rPr lang="en-GB" sz="2000" baseline="30000" dirty="0" smtClean="0">
                  <a:latin typeface="cmmi12" pitchFamily="34" charset="0"/>
                </a:rPr>
                <a:t> M</a:t>
              </a:r>
              <a:r>
                <a:rPr lang="en-GB" sz="2000" dirty="0" smtClean="0">
                  <a:latin typeface="cmr12" pitchFamily="34" charset="0"/>
                </a:rPr>
                <a:t>) </a:t>
              </a:r>
              <a:r>
                <a:rPr lang="en-GB" sz="2000" dirty="0" smtClean="0"/>
                <a:t>parameters.</a:t>
              </a:r>
            </a:p>
          </p:txBody>
        </p:sp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01272" y="1875844"/>
              <a:ext cx="1194818" cy="176784"/>
            </a:xfrm>
            <a:prstGeom prst="rect">
              <a:avLst/>
            </a:prstGeom>
            <a:noFill/>
          </p:spPr>
        </p:pic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315154" y="2405580"/>
              <a:ext cx="2185804" cy="28046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457171" y="4237688"/>
            <a:ext cx="8129644" cy="1477328"/>
            <a:chOff x="457171" y="4143380"/>
            <a:chExt cx="8129644" cy="1477328"/>
          </a:xfrm>
        </p:grpSpPr>
        <p:pic>
          <p:nvPicPr>
            <p:cNvPr id="5" name="Picture 4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50486" y="4500570"/>
              <a:ext cx="5843027" cy="78638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57171" y="4143380"/>
              <a:ext cx="81296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The parameterized form</a:t>
              </a:r>
            </a:p>
            <a:p>
              <a:endParaRPr lang="en-GB" dirty="0" smtClean="0"/>
            </a:p>
            <a:p>
              <a:endParaRPr lang="en-GB" dirty="0" smtClean="0"/>
            </a:p>
            <a:p>
              <a:endParaRPr lang="en-GB" dirty="0" smtClean="0"/>
            </a:p>
            <a:p>
              <a:r>
                <a:rPr lang="en-GB" dirty="0" smtClean="0"/>
                <a:t>requires only </a:t>
              </a:r>
              <a:r>
                <a:rPr lang="en-GB" dirty="0" smtClean="0">
                  <a:latin typeface="cmmi12" pitchFamily="34" charset="0"/>
                </a:rPr>
                <a:t>M</a:t>
              </a:r>
              <a:r>
                <a:rPr lang="en-GB" baseline="30000" dirty="0" smtClean="0">
                  <a:latin typeface="cmr12" pitchFamily="34" charset="0"/>
                </a:rPr>
                <a:t> </a:t>
              </a:r>
              <a:r>
                <a:rPr lang="en-GB" dirty="0" smtClean="0">
                  <a:latin typeface="cmr12" pitchFamily="34" charset="0"/>
                </a:rPr>
                <a:t>+ 1 </a:t>
              </a:r>
              <a:r>
                <a:rPr lang="en-GB" dirty="0" smtClean="0"/>
                <a:t>parameters		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Linear-Gaussian Models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Directed Graph</a:t>
            </a:r>
          </a:p>
          <a:p>
            <a:endParaRPr lang="en-GB" dirty="0" smtClean="0"/>
          </a:p>
          <a:p>
            <a:pPr marL="363538" lvl="1" indent="-3175"/>
            <a:endParaRPr lang="en-GB" dirty="0" smtClean="0"/>
          </a:p>
          <a:p>
            <a:pPr marL="363538" lvl="1" indent="-363538"/>
            <a:endParaRPr lang="en-GB" sz="3200" dirty="0" smtClean="0"/>
          </a:p>
          <a:p>
            <a:pPr marL="363538" lvl="1" indent="-363538"/>
            <a:endParaRPr lang="en-GB" sz="2000" dirty="0" smtClean="0"/>
          </a:p>
          <a:p>
            <a:pPr marL="363538" lvl="1" indent="-363538"/>
            <a:r>
              <a:rPr lang="en-GB" sz="3200" dirty="0" smtClean="0"/>
              <a:t>Vector-valued Gaussian Nodes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8104" y="2071678"/>
            <a:ext cx="4367791" cy="93878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703" y="4847668"/>
            <a:ext cx="4672593" cy="93878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91916" y="3178260"/>
            <a:ext cx="4357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dirty="0" smtClean="0"/>
              <a:t>Each node is Gaussian, the mean is a linear function of the parents.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Independence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cmmi10" pitchFamily="34" charset="0"/>
              </a:rPr>
              <a:t>a</a:t>
            </a:r>
            <a:r>
              <a:rPr lang="en-GB" sz="2800" dirty="0" smtClean="0"/>
              <a:t> is independent of </a:t>
            </a:r>
            <a:r>
              <a:rPr lang="en-GB" sz="2800" dirty="0" smtClean="0">
                <a:latin typeface="cmmi10" pitchFamily="34" charset="0"/>
              </a:rPr>
              <a:t>b</a:t>
            </a:r>
            <a:r>
              <a:rPr lang="en-GB" sz="2800" dirty="0" smtClean="0"/>
              <a:t> given </a:t>
            </a:r>
            <a:r>
              <a:rPr lang="en-GB" sz="2800" dirty="0" smtClean="0">
                <a:latin typeface="cmmi10" pitchFamily="34" charset="0"/>
              </a:rPr>
              <a:t>c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Equivalently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Notation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3214" y="2414580"/>
            <a:ext cx="1828804" cy="280416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5" y="3305748"/>
            <a:ext cx="3048006" cy="661418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699" y="4853571"/>
            <a:ext cx="1042417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1</a:t>
            </a:r>
            <a:endParaRPr lang="en-GB" dirty="0"/>
          </a:p>
        </p:txBody>
      </p:sp>
      <p:pic>
        <p:nvPicPr>
          <p:cNvPr id="4" name="Picture 3" descr="Figure8.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2" y="2428868"/>
            <a:ext cx="3151632" cy="195681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4990" y="2362766"/>
            <a:ext cx="2947422" cy="28041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066" y="3233740"/>
            <a:ext cx="3099822" cy="557786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2246" y="4220154"/>
            <a:ext cx="990602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1</a:t>
            </a:r>
            <a:endParaRPr lang="en-GB" dirty="0"/>
          </a:p>
        </p:txBody>
      </p:sp>
      <p:pic>
        <p:nvPicPr>
          <p:cNvPr id="5" name="Picture 4" descr="Figure8.1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2428868"/>
            <a:ext cx="3151632" cy="1956816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4494" y="2509836"/>
            <a:ext cx="2819406" cy="990602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9913" y="3934402"/>
            <a:ext cx="1042417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2</a:t>
            </a:r>
            <a:endParaRPr lang="en-GB" dirty="0"/>
          </a:p>
        </p:txBody>
      </p:sp>
      <p:pic>
        <p:nvPicPr>
          <p:cNvPr id="5" name="Picture 4" descr="Figure8.1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308" y="2003962"/>
            <a:ext cx="3681984" cy="762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8288" y="3175000"/>
            <a:ext cx="2947422" cy="280416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087" y="3929066"/>
            <a:ext cx="4623825" cy="557786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6698" y="4857760"/>
            <a:ext cx="990602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Directed Acyclic Graph (DAG)</a:t>
            </a:r>
            <a:endParaRPr lang="en-GB" sz="2800" dirty="0"/>
          </a:p>
        </p:txBody>
      </p:sp>
      <p:pic>
        <p:nvPicPr>
          <p:cNvPr id="5" name="Picture 4" descr="Figure8.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672" y="2344300"/>
            <a:ext cx="2310384" cy="208483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1487" y="4863096"/>
            <a:ext cx="5081025" cy="280416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486" y="5577476"/>
            <a:ext cx="5843027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2</a:t>
            </a:r>
            <a:endParaRPr lang="en-GB" dirty="0"/>
          </a:p>
        </p:txBody>
      </p:sp>
      <p:pic>
        <p:nvPicPr>
          <p:cNvPr id="4" name="Picture 3" descr="Figure8.1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308" y="2000240"/>
            <a:ext cx="3681984" cy="7620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597" y="3175000"/>
            <a:ext cx="3352805" cy="1676403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0791" y="5363162"/>
            <a:ext cx="1042417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8416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3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Note: this is the opposite of Example 1, with </a:t>
            </a:r>
            <a:r>
              <a:rPr lang="en-GB" sz="2000" dirty="0" smtClean="0">
                <a:latin typeface="cmmi12" pitchFamily="34" charset="0"/>
              </a:rPr>
              <a:t>c</a:t>
            </a:r>
            <a:r>
              <a:rPr lang="en-GB" sz="2000" dirty="0" smtClean="0"/>
              <a:t> unobserved.</a:t>
            </a:r>
          </a:p>
        </p:txBody>
      </p:sp>
      <p:pic>
        <p:nvPicPr>
          <p:cNvPr id="4" name="Picture 3" descr="Figure8.1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68" y="2490258"/>
            <a:ext cx="3151632" cy="21336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4" y="2648518"/>
            <a:ext cx="2996189" cy="28041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3286124"/>
            <a:ext cx="1929388" cy="280416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8" y="3929066"/>
            <a:ext cx="1042417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Conditional Independence: Example 3</a:t>
            </a:r>
            <a:endParaRPr lang="en-GB" dirty="0"/>
          </a:p>
        </p:txBody>
      </p:sp>
      <p:pic>
        <p:nvPicPr>
          <p:cNvPr id="4" name="Picture 3" descr="Figure8.2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80" y="2489156"/>
            <a:ext cx="3151632" cy="21336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6314" y="2571744"/>
            <a:ext cx="3352805" cy="131978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840" y="4291592"/>
            <a:ext cx="1014986" cy="280416"/>
          </a:xfrm>
          <a:prstGeom prst="rect">
            <a:avLst/>
          </a:prstGeom>
          <a:noFill/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this is the opposite of Example 1,</a:t>
            </a:r>
            <a:r>
              <a:rPr lang="en-GB" sz="2000" dirty="0" smtClean="0"/>
              <a:t> with </a:t>
            </a:r>
            <a:r>
              <a:rPr lang="en-GB" sz="2000" dirty="0" smtClean="0">
                <a:latin typeface="cmmi12" pitchFamily="34" charset="0"/>
              </a:rPr>
              <a:t>c</a:t>
            </a:r>
            <a:r>
              <a:rPr lang="en-GB" sz="2000" dirty="0" smtClean="0"/>
              <a:t> observed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“Am I out of fuel?”</a:t>
            </a:r>
            <a:endParaRPr lang="en-GB" dirty="0"/>
          </a:p>
        </p:txBody>
      </p:sp>
      <p:pic>
        <p:nvPicPr>
          <p:cNvPr id="4" name="Picture 3" descr="Figure8.21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24" y="1790130"/>
            <a:ext cx="3121152" cy="1853184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48" y="1904989"/>
            <a:ext cx="3557023" cy="14234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786314" y="4409911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</a:tabLst>
            </a:pPr>
            <a:r>
              <a:rPr lang="en-GB" dirty="0" smtClean="0">
                <a:latin typeface="cmmi9" pitchFamily="34" charset="0"/>
                <a:cs typeface="Andalus" pitchFamily="2" charset="-78"/>
              </a:rPr>
              <a:t>B	</a:t>
            </a:r>
            <a:r>
              <a:rPr lang="en-GB" dirty="0" smtClean="0"/>
              <a:t>=	Battery (0=flat, 1=fully charged)</a:t>
            </a:r>
          </a:p>
          <a:p>
            <a:pPr>
              <a:tabLst>
                <a:tab pos="271463" algn="l"/>
                <a:tab pos="542925" algn="l"/>
              </a:tabLst>
            </a:pPr>
            <a:r>
              <a:rPr lang="en-GB" dirty="0" smtClean="0">
                <a:latin typeface="cmmi9" pitchFamily="34" charset="0"/>
                <a:cs typeface="Andalus" pitchFamily="2" charset="-78"/>
              </a:rPr>
              <a:t>F</a:t>
            </a:r>
            <a:r>
              <a:rPr lang="en-GB" dirty="0" smtClean="0"/>
              <a:t>	=	Fuel Tank (0=empty, 1=full)</a:t>
            </a:r>
          </a:p>
          <a:p>
            <a:pPr>
              <a:tabLst>
                <a:tab pos="271463" algn="l"/>
                <a:tab pos="542925" algn="l"/>
              </a:tabLst>
            </a:pPr>
            <a:r>
              <a:rPr lang="en-GB" dirty="0" smtClean="0">
                <a:latin typeface="cmmi9" pitchFamily="34" charset="0"/>
                <a:cs typeface="Andalus" pitchFamily="2" charset="-78"/>
              </a:rPr>
              <a:t>G	</a:t>
            </a:r>
            <a:r>
              <a:rPr lang="en-GB" dirty="0" smtClean="0"/>
              <a:t>=	Fuel Gauge Reading</a:t>
            </a:r>
            <a:br>
              <a:rPr lang="en-GB" dirty="0" smtClean="0"/>
            </a:br>
            <a:r>
              <a:rPr lang="en-GB" dirty="0" smtClean="0"/>
              <a:t>		(0=empty, 1=full)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13469" y="4148034"/>
            <a:ext cx="2058399" cy="1424106"/>
            <a:chOff x="1372652" y="4267779"/>
            <a:chExt cx="2058399" cy="1424106"/>
          </a:xfrm>
        </p:grpSpPr>
        <p:pic>
          <p:nvPicPr>
            <p:cNvPr id="7" name="Picture 6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72652" y="4267779"/>
              <a:ext cx="2058399" cy="142410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1852593" y="498158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and hence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“Am I out of fuel?”</a:t>
            </a:r>
            <a:endParaRPr lang="en-GB" dirty="0"/>
          </a:p>
        </p:txBody>
      </p:sp>
      <p:pic>
        <p:nvPicPr>
          <p:cNvPr id="4" name="Picture 3" descr="Figure8.21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624" y="1790130"/>
            <a:ext cx="3121152" cy="185318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62184" y="4143380"/>
            <a:ext cx="5181452" cy="889991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857224" y="542926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Probability of an empty tank increased by observing </a:t>
            </a:r>
            <a:r>
              <a:rPr lang="en-GB" dirty="0" smtClean="0">
                <a:latin typeface="cmmi12" pitchFamily="34" charset="0"/>
              </a:rPr>
              <a:t>G  </a:t>
            </a:r>
            <a:r>
              <a:rPr lang="en-GB" dirty="0" smtClean="0">
                <a:latin typeface="cmr12" pitchFamily="34" charset="0"/>
              </a:rPr>
              <a:t> = 0</a:t>
            </a:r>
            <a:r>
              <a:rPr lang="en-GB" dirty="0" smtClean="0"/>
              <a:t>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“Am I out of fuel?”</a:t>
            </a:r>
            <a:endParaRPr lang="en-GB" dirty="0"/>
          </a:p>
        </p:txBody>
      </p:sp>
      <p:pic>
        <p:nvPicPr>
          <p:cNvPr id="4" name="Picture 3" descr="Figure8.21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624" y="1790130"/>
            <a:ext cx="3121152" cy="1853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224" y="5429264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Probability of an empty tank reduced by observing </a:t>
            </a:r>
            <a:r>
              <a:rPr lang="en-GB" dirty="0" smtClean="0">
                <a:latin typeface="cmmi12" pitchFamily="34" charset="0"/>
              </a:rPr>
              <a:t>B  </a:t>
            </a:r>
            <a:r>
              <a:rPr lang="en-GB" dirty="0" smtClean="0">
                <a:latin typeface="cmr12" pitchFamily="34" charset="0"/>
              </a:rPr>
              <a:t> = 0</a:t>
            </a:r>
            <a:r>
              <a:rPr lang="en-GB" dirty="0" smtClean="0"/>
              <a:t>. </a:t>
            </a:r>
          </a:p>
          <a:p>
            <a:r>
              <a:rPr lang="en-GB" dirty="0" smtClean="0"/>
              <a:t>This referred to as “explaining away”.</a:t>
            </a:r>
            <a:endParaRPr lang="en-GB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48304" y="4143380"/>
            <a:ext cx="6909844" cy="9662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D-separation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321435"/>
            <a:ext cx="7786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GB" sz="2400" dirty="0" smtClean="0">
                <a:latin typeface="cmmi12" pitchFamily="34" charset="0"/>
              </a:rPr>
              <a:t>A</a:t>
            </a:r>
            <a:r>
              <a:rPr lang="en-GB" sz="2400" dirty="0" smtClean="0"/>
              <a:t>, </a:t>
            </a:r>
            <a:r>
              <a:rPr lang="en-GB" sz="2400" dirty="0" smtClean="0">
                <a:latin typeface="cmmi12" pitchFamily="34" charset="0"/>
              </a:rPr>
              <a:t>B</a:t>
            </a:r>
            <a:r>
              <a:rPr lang="en-GB" sz="2400" dirty="0" smtClean="0"/>
              <a:t>, and </a:t>
            </a:r>
            <a:r>
              <a:rPr lang="en-GB" sz="2400" dirty="0" smtClean="0">
                <a:latin typeface="cmmi12" pitchFamily="34" charset="0"/>
              </a:rPr>
              <a:t>C</a:t>
            </a:r>
            <a:r>
              <a:rPr lang="en-GB" sz="2400" dirty="0" smtClean="0"/>
              <a:t> are non-intersecting subsets of nodes in a directed graph.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400" dirty="0" smtClean="0"/>
              <a:t>A path from </a:t>
            </a:r>
            <a:r>
              <a:rPr lang="en-GB" sz="2400" dirty="0" smtClean="0">
                <a:latin typeface="cmmi12" pitchFamily="34" charset="0"/>
              </a:rPr>
              <a:t>A</a:t>
            </a:r>
            <a:r>
              <a:rPr lang="en-GB" sz="2400" dirty="0" smtClean="0"/>
              <a:t> to </a:t>
            </a:r>
            <a:r>
              <a:rPr lang="en-GB" sz="2400" dirty="0" smtClean="0">
                <a:latin typeface="cmmi12" pitchFamily="34" charset="0"/>
              </a:rPr>
              <a:t>B</a:t>
            </a:r>
            <a:r>
              <a:rPr lang="en-GB" sz="2400" dirty="0" smtClean="0"/>
              <a:t> is blocked if it contains a node such that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2400" dirty="0" smtClean="0"/>
              <a:t>the arrows on the path meet either head-to-tail or tail-to-tail at the node, and the node is in the set </a:t>
            </a:r>
            <a:r>
              <a:rPr lang="en-GB" sz="2400" dirty="0" smtClean="0">
                <a:latin typeface="cmmi12" pitchFamily="34" charset="0"/>
              </a:rPr>
              <a:t>C</a:t>
            </a:r>
            <a:r>
              <a:rPr lang="en-GB" sz="2400" dirty="0" smtClean="0"/>
              <a:t>, 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2400" dirty="0" smtClean="0"/>
              <a:t>the arrows meet head-to-head at the node, and neither the node, nor any of its descendants, are in the set </a:t>
            </a:r>
            <a:r>
              <a:rPr lang="en-GB" sz="2400" dirty="0" smtClean="0">
                <a:latin typeface="cmmi12" pitchFamily="34" charset="0"/>
              </a:rPr>
              <a:t>C</a:t>
            </a:r>
            <a:r>
              <a:rPr lang="en-GB" sz="2400" dirty="0" smtClean="0"/>
              <a:t>.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400" dirty="0" smtClean="0"/>
              <a:t>If all paths from </a:t>
            </a:r>
            <a:r>
              <a:rPr lang="en-GB" sz="2400" dirty="0" smtClean="0">
                <a:latin typeface="cmmi12" pitchFamily="34" charset="0"/>
              </a:rPr>
              <a:t>A</a:t>
            </a:r>
            <a:r>
              <a:rPr lang="en-GB" sz="2400" dirty="0" smtClean="0"/>
              <a:t> to </a:t>
            </a:r>
            <a:r>
              <a:rPr lang="en-GB" sz="2400" dirty="0" smtClean="0">
                <a:latin typeface="cmmi12" pitchFamily="34" charset="0"/>
              </a:rPr>
              <a:t>B</a:t>
            </a:r>
            <a:r>
              <a:rPr lang="en-GB" sz="2400" dirty="0" smtClean="0"/>
              <a:t> are blocked, </a:t>
            </a:r>
            <a:r>
              <a:rPr lang="en-GB" sz="2400" dirty="0" smtClean="0">
                <a:latin typeface="cmmi12" pitchFamily="34" charset="0"/>
              </a:rPr>
              <a:t>A</a:t>
            </a:r>
            <a:r>
              <a:rPr lang="en-GB" sz="2400" dirty="0" smtClean="0"/>
              <a:t> is said to be d-separated from </a:t>
            </a:r>
            <a:r>
              <a:rPr lang="en-GB" sz="2400" dirty="0" smtClean="0">
                <a:latin typeface="cmmi12" pitchFamily="34" charset="0"/>
              </a:rPr>
              <a:t>B</a:t>
            </a:r>
            <a:r>
              <a:rPr lang="en-GB" sz="2400" dirty="0" smtClean="0"/>
              <a:t> by </a:t>
            </a:r>
            <a:r>
              <a:rPr lang="en-GB" sz="2400" dirty="0" smtClean="0">
                <a:latin typeface="cmmi12" pitchFamily="34" charset="0"/>
              </a:rPr>
              <a:t>C</a:t>
            </a:r>
            <a:r>
              <a:rPr lang="en-GB" sz="2400" dirty="0" smtClean="0"/>
              <a:t>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GB" sz="2400" dirty="0" smtClean="0"/>
              <a:t>If </a:t>
            </a:r>
            <a:r>
              <a:rPr lang="en-GB" sz="2400" dirty="0" smtClean="0">
                <a:latin typeface="cmmi12" pitchFamily="34" charset="0"/>
              </a:rPr>
              <a:t>A</a:t>
            </a:r>
            <a:r>
              <a:rPr lang="en-GB" sz="2400" dirty="0" smtClean="0"/>
              <a:t> is d-separated from </a:t>
            </a:r>
            <a:r>
              <a:rPr lang="en-GB" sz="2400" dirty="0" smtClean="0">
                <a:latin typeface="cmmi12" pitchFamily="34" charset="0"/>
              </a:rPr>
              <a:t>B</a:t>
            </a:r>
            <a:r>
              <a:rPr lang="en-GB" sz="2400" dirty="0" smtClean="0"/>
              <a:t> by </a:t>
            </a:r>
            <a:r>
              <a:rPr lang="en-GB" sz="2400" dirty="0" smtClean="0">
                <a:latin typeface="cmmi12" pitchFamily="34" charset="0"/>
              </a:rPr>
              <a:t>C</a:t>
            </a:r>
            <a:r>
              <a:rPr lang="en-GB" sz="2400" dirty="0" smtClean="0"/>
              <a:t>, the joint distribution over all variables in the graph satisfies                       .</a:t>
            </a:r>
            <a:endParaRPr lang="en-GB" sz="2400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0256" y="5804926"/>
            <a:ext cx="1493446" cy="329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D-separation: Example</a:t>
            </a:r>
            <a:endParaRPr lang="en-GB" dirty="0"/>
          </a:p>
        </p:txBody>
      </p:sp>
      <p:pic>
        <p:nvPicPr>
          <p:cNvPr id="4" name="Picture 3" descr="Figure8.22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6" y="1983258"/>
            <a:ext cx="3224784" cy="2487168"/>
          </a:xfrm>
          <a:prstGeom prst="rect">
            <a:avLst/>
          </a:prstGeom>
        </p:spPr>
      </p:pic>
      <p:pic>
        <p:nvPicPr>
          <p:cNvPr id="5" name="Picture 4" descr="Figure8.22b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90" y="1980144"/>
            <a:ext cx="3224784" cy="2487168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8254" y="4863096"/>
            <a:ext cx="1014986" cy="280416"/>
          </a:xfrm>
          <a:prstGeom prst="rect">
            <a:avLst/>
          </a:prstGeom>
          <a:noFill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38860" y="4863376"/>
            <a:ext cx="1065737" cy="28013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D-separation: I.I.D. Data</a:t>
            </a:r>
            <a:endParaRPr lang="en-GB" dirty="0"/>
          </a:p>
        </p:txBody>
      </p:sp>
      <p:pic>
        <p:nvPicPr>
          <p:cNvPr id="4" name="Picture 3" descr="Figure8.23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510" y="1785926"/>
            <a:ext cx="3761232" cy="1877568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7284" y="4000504"/>
            <a:ext cx="2337820" cy="7620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83862" y="5072074"/>
            <a:ext cx="4368826" cy="7621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Directed Graphs as Distribution Filters</a:t>
            </a:r>
            <a:endParaRPr lang="en-GB" dirty="0"/>
          </a:p>
        </p:txBody>
      </p:sp>
      <p:pic>
        <p:nvPicPr>
          <p:cNvPr id="4" name="Picture 3" descr="Figure8.23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16" y="2324104"/>
            <a:ext cx="7235952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Networks</a:t>
            </a:r>
            <a:endParaRPr lang="en-GB" dirty="0"/>
          </a:p>
        </p:txBody>
      </p:sp>
      <p:pic>
        <p:nvPicPr>
          <p:cNvPr id="6" name="Picture 5" descr="Figure8.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143116"/>
            <a:ext cx="2718816" cy="335280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28926" y="1839005"/>
            <a:ext cx="5586005" cy="66130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2078" y="4142812"/>
            <a:ext cx="2286004" cy="78638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29124" y="355973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General Factorization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8.2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099700"/>
            <a:ext cx="3578352" cy="2615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The Markov Blanket</a:t>
            </a:r>
            <a:endParaRPr lang="en-GB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2" y="2162750"/>
            <a:ext cx="4343408" cy="23378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3438" y="4895032"/>
            <a:ext cx="3786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Factors independent of </a:t>
            </a:r>
            <a:r>
              <a:rPr lang="en-GB" sz="2000" dirty="0" smtClean="0">
                <a:latin typeface="cmbx12" pitchFamily="34" charset="0"/>
                <a:cs typeface="AngsanaUPC" pitchFamily="18" charset="-34"/>
              </a:rPr>
              <a:t>x</a:t>
            </a:r>
            <a:r>
              <a:rPr lang="en-GB" sz="2000" baseline="-15000" dirty="0" smtClean="0">
                <a:latin typeface="cmmi12" pitchFamily="34" charset="0"/>
              </a:rPr>
              <a:t>i</a:t>
            </a:r>
            <a:r>
              <a:rPr lang="en-GB" dirty="0" smtClean="0"/>
              <a:t> cancel between numerator and denominator.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3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Markov Random Fields</a:t>
            </a:r>
            <a:endParaRPr lang="en-GB" dirty="0"/>
          </a:p>
        </p:txBody>
      </p:sp>
      <p:pic>
        <p:nvPicPr>
          <p:cNvPr id="4" name="Picture 3" descr="Figure8.2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623452"/>
            <a:ext cx="4828032" cy="3377184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984" y="5363162"/>
            <a:ext cx="914402" cy="28041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6341251" y="1879146"/>
            <a:ext cx="1659773" cy="2549986"/>
            <a:chOff x="6251057" y="1702346"/>
            <a:chExt cx="1659773" cy="2549986"/>
          </a:xfrm>
        </p:grpSpPr>
        <p:pic>
          <p:nvPicPr>
            <p:cNvPr id="7" name="Picture 6" descr="Figure8.28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57" y="2143116"/>
              <a:ext cx="1597152" cy="210921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254830" y="1702346"/>
              <a:ext cx="16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Markov Blanket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Cliques and Maximal Cliques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000364" y="1916660"/>
            <a:ext cx="3714776" cy="3083976"/>
            <a:chOff x="3214678" y="1785926"/>
            <a:chExt cx="3714776" cy="3083976"/>
          </a:xfrm>
        </p:grpSpPr>
        <p:pic>
          <p:nvPicPr>
            <p:cNvPr id="3" name="Picture 2" descr="Figure8.29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5872" y="2013402"/>
              <a:ext cx="2487168" cy="248716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214678" y="178592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FF00"/>
                  </a:solidFill>
                </a:rPr>
                <a:t>Clique</a:t>
              </a:r>
              <a:endParaRPr lang="en-GB" dirty="0">
                <a:solidFill>
                  <a:srgbClr val="00FF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6314" y="4500570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00CC"/>
                  </a:solidFill>
                </a:rPr>
                <a:t>Maximal Clique</a:t>
              </a:r>
              <a:endParaRPr lang="en-GB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 Distribution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where                   is the potential over clique </a:t>
            </a:r>
            <a:r>
              <a:rPr lang="en-GB" sz="1800" dirty="0" smtClean="0">
                <a:latin typeface="cmmi12" pitchFamily="34" charset="0"/>
              </a:rPr>
              <a:t>C</a:t>
            </a:r>
            <a:r>
              <a:rPr lang="en-GB" sz="1800" dirty="0" smtClean="0"/>
              <a:t> and 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is the normalization coefficient; note: </a:t>
            </a:r>
            <a:r>
              <a:rPr lang="en-GB" sz="1800" dirty="0" smtClean="0">
                <a:latin typeface="cmmi12" pitchFamily="34" charset="0"/>
              </a:rPr>
              <a:t>M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cmmi12" pitchFamily="34" charset="0"/>
              </a:rPr>
              <a:t>K</a:t>
            </a:r>
            <a:r>
              <a:rPr lang="en-GB" sz="1800" dirty="0" smtClean="0"/>
              <a:t>-state variables </a:t>
            </a:r>
            <a:r>
              <a:rPr lang="en-GB" sz="1800" dirty="0" smtClean="0">
                <a:sym typeface="Symbol"/>
              </a:rPr>
              <a:t> </a:t>
            </a:r>
            <a:r>
              <a:rPr lang="en-GB" sz="1800" dirty="0" smtClean="0">
                <a:latin typeface="cmmi12" pitchFamily="34" charset="0"/>
              </a:rPr>
              <a:t>K</a:t>
            </a:r>
            <a:r>
              <a:rPr lang="en-GB" sz="1800" baseline="40000" dirty="0" smtClean="0">
                <a:latin typeface="cmmi12" pitchFamily="34" charset="0"/>
              </a:rPr>
              <a:t>M</a:t>
            </a:r>
            <a:r>
              <a:rPr lang="en-GB" sz="1800" dirty="0" smtClean="0"/>
              <a:t> terms in </a:t>
            </a:r>
            <a:r>
              <a:rPr lang="en-GB" sz="1800" dirty="0" smtClean="0">
                <a:latin typeface="cmmi12" pitchFamily="34" charset="0"/>
              </a:rPr>
              <a:t>Z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Energies and the Boltzmann distribution</a:t>
            </a:r>
            <a:endParaRPr lang="en-GB" sz="1800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3089" y="1571612"/>
            <a:ext cx="2337820" cy="661418"/>
          </a:xfrm>
          <a:prstGeom prst="rect">
            <a:avLst/>
          </a:prstGeom>
          <a:noFill/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194" y="2799776"/>
            <a:ext cx="2157988" cy="557786"/>
          </a:xfrm>
          <a:prstGeom prst="rect">
            <a:avLst/>
          </a:prstGeom>
          <a:noFill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75979" y="2304464"/>
            <a:ext cx="838567" cy="28053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948" y="5148848"/>
            <a:ext cx="2795022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Illustration: Image De-Noising (1)</a:t>
            </a:r>
            <a:endParaRPr lang="en-GB" dirty="0"/>
          </a:p>
        </p:txBody>
      </p:sp>
      <p:pic>
        <p:nvPicPr>
          <p:cNvPr id="4" name="Picture 3" descr="Figure8.30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857364"/>
            <a:ext cx="3982211" cy="2971800"/>
          </a:xfrm>
          <a:prstGeom prst="rect">
            <a:avLst/>
          </a:prstGeom>
        </p:spPr>
      </p:pic>
      <p:pic>
        <p:nvPicPr>
          <p:cNvPr id="5" name="Picture 4" descr="Figure8.30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54" y="1858585"/>
            <a:ext cx="3982211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480" y="49884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Original Image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4991111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Noisy Image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Illustration: Image De-Noising (2)</a:t>
            </a:r>
            <a:endParaRPr lang="en-GB" dirty="0"/>
          </a:p>
        </p:txBody>
      </p:sp>
      <p:pic>
        <p:nvPicPr>
          <p:cNvPr id="5" name="Picture 4" descr="Figure8.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4" y="1758518"/>
            <a:ext cx="3810000" cy="3456432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47383" y="2928934"/>
            <a:ext cx="3810831" cy="132007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253" y="4395796"/>
            <a:ext cx="3048006" cy="533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Illustration: Image De-Noising (3)</a:t>
            </a:r>
            <a:endParaRPr lang="en-GB" dirty="0"/>
          </a:p>
        </p:txBody>
      </p:sp>
      <p:pic>
        <p:nvPicPr>
          <p:cNvPr id="4" name="Picture 3" descr="Figure8.30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857364"/>
            <a:ext cx="3982212" cy="2971800"/>
          </a:xfrm>
          <a:prstGeom prst="rect">
            <a:avLst/>
          </a:prstGeom>
        </p:spPr>
      </p:pic>
      <p:pic>
        <p:nvPicPr>
          <p:cNvPr id="5" name="Picture 4" descr="Figure8.30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54" y="1858585"/>
            <a:ext cx="3982212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7356" y="50006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Noisy Image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50006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Restored Image (ICM)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Illustration: Image De-Noising (4)</a:t>
            </a:r>
            <a:endParaRPr lang="en-GB" dirty="0"/>
          </a:p>
        </p:txBody>
      </p:sp>
      <p:pic>
        <p:nvPicPr>
          <p:cNvPr id="4" name="Picture 3" descr="Figure8.30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0" y="1857364"/>
            <a:ext cx="3982211" cy="2971800"/>
          </a:xfrm>
          <a:prstGeom prst="rect">
            <a:avLst/>
          </a:prstGeom>
        </p:spPr>
      </p:pic>
      <p:pic>
        <p:nvPicPr>
          <p:cNvPr id="5" name="Picture 4" descr="Figure8.30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54" y="1858585"/>
            <a:ext cx="3982211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4942" y="500063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Restored Image (Graph cuts)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48606" y="50006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Restored Image (ICM)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 smtClean="0"/>
              <a:t>Converting Directed to Undirected Graphs (1)</a:t>
            </a:r>
            <a:endParaRPr lang="en-GB" sz="3400" dirty="0"/>
          </a:p>
        </p:txBody>
      </p:sp>
      <p:pic>
        <p:nvPicPr>
          <p:cNvPr id="3" name="Picture 2" descr="Figure8.32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20" y="1523992"/>
            <a:ext cx="6047232" cy="762000"/>
          </a:xfrm>
          <a:prstGeom prst="rect">
            <a:avLst/>
          </a:prstGeom>
        </p:spPr>
      </p:pic>
      <p:pic>
        <p:nvPicPr>
          <p:cNvPr id="5" name="Picture 4" descr="Figure8.32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846" y="5125709"/>
            <a:ext cx="6047232" cy="762000"/>
          </a:xfrm>
          <a:prstGeom prst="rect">
            <a:avLst/>
          </a:prstGeom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69572" y="2714618"/>
            <a:ext cx="5004854" cy="28041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60476" y="4110044"/>
            <a:ext cx="6223041" cy="533317"/>
          </a:xfrm>
          <a:prstGeom prst="rect">
            <a:avLst/>
          </a:prstGeom>
          <a:noFill/>
          <a:ln/>
          <a:effectLst/>
        </p:spPr>
      </p:pic>
      <p:sp>
        <p:nvSpPr>
          <p:cNvPr id="15" name="Left Brace 14"/>
          <p:cNvSpPr/>
          <p:nvPr/>
        </p:nvSpPr>
        <p:spPr>
          <a:xfrm rot="16200000">
            <a:off x="3538016" y="2331651"/>
            <a:ext cx="142873" cy="1480319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-Right Arrow 15"/>
          <p:cNvSpPr/>
          <p:nvPr/>
        </p:nvSpPr>
        <p:spPr>
          <a:xfrm rot="17090660">
            <a:off x="3021590" y="3666289"/>
            <a:ext cx="928694" cy="142876"/>
          </a:xfrm>
          <a:prstGeom prst="leftRightArrow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-Right Arrow 16"/>
          <p:cNvSpPr/>
          <p:nvPr/>
        </p:nvSpPr>
        <p:spPr>
          <a:xfrm rot="17288802">
            <a:off x="4193821" y="3549892"/>
            <a:ext cx="1133586" cy="175790"/>
          </a:xfrm>
          <a:prstGeom prst="leftRightArrow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-Right Arrow 17"/>
          <p:cNvSpPr/>
          <p:nvPr/>
        </p:nvSpPr>
        <p:spPr>
          <a:xfrm rot="15433142">
            <a:off x="5865803" y="3556110"/>
            <a:ext cx="1133586" cy="175790"/>
          </a:xfrm>
          <a:prstGeom prst="leftRightArrow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 smtClean="0">
                <a:solidFill>
                  <a:prstClr val="black"/>
                </a:solidFill>
              </a:rPr>
              <a:t>Converting Directed to Undirected Graphs (2)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428736"/>
            <a:ext cx="792480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Additional links</a:t>
            </a:r>
            <a:endParaRPr lang="en-GB" sz="2800" dirty="0"/>
          </a:p>
        </p:txBody>
      </p:sp>
      <p:pic>
        <p:nvPicPr>
          <p:cNvPr id="3" name="Picture 2" descr="Figure8.33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18" y="2075316"/>
            <a:ext cx="2944368" cy="2639568"/>
          </a:xfrm>
          <a:prstGeom prst="rect">
            <a:avLst/>
          </a:prstGeom>
        </p:spPr>
      </p:pic>
      <p:pic>
        <p:nvPicPr>
          <p:cNvPr id="4" name="Picture 3" descr="Figure8.33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075316"/>
            <a:ext cx="2944368" cy="263956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44997" y="5077409"/>
            <a:ext cx="6042750" cy="889805"/>
          </a:xfrm>
          <a:prstGeom prst="rect">
            <a:avLst/>
          </a:prstGeom>
          <a:noFill/>
          <a:ln/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286248" y="3429000"/>
            <a:ext cx="642942" cy="1588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 (1)	</a:t>
            </a:r>
            <a:endParaRPr lang="en-GB" dirty="0"/>
          </a:p>
        </p:txBody>
      </p:sp>
      <p:pic>
        <p:nvPicPr>
          <p:cNvPr id="4" name="Content Placeholder 3" descr="Figure1.4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43084"/>
            <a:ext cx="4000500" cy="297180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5693936" y="2680777"/>
            <a:ext cx="2092774" cy="818113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40584" y="5000636"/>
            <a:ext cx="3658660" cy="762221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5429256" y="22738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Polynomial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vs. Undirected Graphs (1)</a:t>
            </a:r>
            <a:endParaRPr lang="en-GB" dirty="0"/>
          </a:p>
        </p:txBody>
      </p:sp>
      <p:pic>
        <p:nvPicPr>
          <p:cNvPr id="3" name="Picture 2" descr="Figure8.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26" y="1928802"/>
            <a:ext cx="3681984" cy="296875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vs. Undirected Graphs (2)</a:t>
            </a:r>
            <a:endParaRPr lang="en-GB" dirty="0"/>
          </a:p>
        </p:txBody>
      </p:sp>
      <p:pic>
        <p:nvPicPr>
          <p:cNvPr id="3" name="Picture 2" descr="Figure8.3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48" y="1714488"/>
            <a:ext cx="3224784" cy="2029968"/>
          </a:xfrm>
          <a:prstGeom prst="rect">
            <a:avLst/>
          </a:prstGeom>
        </p:spPr>
      </p:pic>
      <p:pic>
        <p:nvPicPr>
          <p:cNvPr id="4" name="Picture 3" descr="Figure8.36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3455" y="1480296"/>
            <a:ext cx="2310384" cy="2462784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9304" y="4291187"/>
            <a:ext cx="1194817" cy="280416"/>
          </a:xfrm>
          <a:prstGeom prst="rect">
            <a:avLst/>
          </a:prstGeom>
          <a:noFill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65209" y="4791032"/>
            <a:ext cx="1244645" cy="28065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39898" y="4291353"/>
            <a:ext cx="1143975" cy="28065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23808" y="4796349"/>
            <a:ext cx="1755134" cy="28082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09377" y="5291318"/>
            <a:ext cx="1756170" cy="2809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in Graphical Models</a:t>
            </a:r>
            <a:endParaRPr lang="en-GB" dirty="0"/>
          </a:p>
        </p:txBody>
      </p:sp>
      <p:pic>
        <p:nvPicPr>
          <p:cNvPr id="4" name="Picture 3" descr="Figure8.37.jpg"/>
          <p:cNvPicPr>
            <a:picLocks noChangeAspect="1"/>
          </p:cNvPicPr>
          <p:nvPr/>
        </p:nvPicPr>
        <p:blipFill>
          <a:blip r:embed="rId4"/>
          <a:srcRect b="16515"/>
          <a:stretch>
            <a:fillRect/>
          </a:stretch>
        </p:blipFill>
        <p:spPr>
          <a:xfrm>
            <a:off x="2571736" y="1857364"/>
            <a:ext cx="3785616" cy="192882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967" y="4657164"/>
            <a:ext cx="2490222" cy="55778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5271" y="4520448"/>
            <a:ext cx="2234188" cy="633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on a Chain</a:t>
            </a:r>
            <a:endParaRPr lang="en-GB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993" y="3181350"/>
            <a:ext cx="6096012" cy="5334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704" y="4129666"/>
            <a:ext cx="3910591" cy="585218"/>
          </a:xfrm>
          <a:prstGeom prst="rect">
            <a:avLst/>
          </a:prstGeom>
          <a:noFill/>
        </p:spPr>
      </p:pic>
      <p:pic>
        <p:nvPicPr>
          <p:cNvPr id="10" name="Picture 9" descr="Figure8.32b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800" y="2000240"/>
            <a:ext cx="604723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858"/>
            <a:ext cx="8229600" cy="1143000"/>
          </a:xfrm>
        </p:spPr>
        <p:txBody>
          <a:bodyPr/>
          <a:lstStyle/>
          <a:p>
            <a:r>
              <a:rPr lang="en-GB" dirty="0" smtClean="0"/>
              <a:t>Inference on a Chain</a:t>
            </a:r>
            <a:endParaRPr lang="en-GB" dirty="0"/>
          </a:p>
        </p:txBody>
      </p:sp>
      <p:pic>
        <p:nvPicPr>
          <p:cNvPr id="4" name="Picture 3" descr="Figure8.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80" y="1519804"/>
            <a:ext cx="6882384" cy="1194816"/>
          </a:xfrm>
          <a:prstGeom prst="rect">
            <a:avLst/>
          </a:prstGeom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52330" y="3071809"/>
            <a:ext cx="7619059" cy="2947052"/>
          </a:xfrm>
          <a:prstGeom prst="rect">
            <a:avLst/>
          </a:prstGeom>
          <a:noFill/>
          <a:ln/>
          <a:effectLst/>
        </p:spPr>
      </p:pic>
      <p:sp>
        <p:nvSpPr>
          <p:cNvPr id="11" name="Rectangle 10"/>
          <p:cNvSpPr/>
          <p:nvPr/>
        </p:nvSpPr>
        <p:spPr>
          <a:xfrm>
            <a:off x="2020110" y="1438675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010699" y="1418797"/>
            <a:ext cx="1071570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on a Chain</a:t>
            </a:r>
            <a:endParaRPr lang="en-GB" dirty="0"/>
          </a:p>
        </p:txBody>
      </p:sp>
      <p:pic>
        <p:nvPicPr>
          <p:cNvPr id="4" name="Picture 3" descr="Figure8.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80" y="1519804"/>
            <a:ext cx="6882384" cy="1194816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1731" y="2857496"/>
            <a:ext cx="5004825" cy="1624588"/>
          </a:xfrm>
          <a:prstGeom prst="rect">
            <a:avLst/>
          </a:prstGeom>
          <a:noFill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61217" y="4563062"/>
            <a:ext cx="5005851" cy="165235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on a Chain</a:t>
            </a:r>
            <a:endParaRPr lang="en-GB" dirty="0"/>
          </a:p>
        </p:txBody>
      </p:sp>
      <p:pic>
        <p:nvPicPr>
          <p:cNvPr id="4" name="Picture 3" descr="Figure8.3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80" y="1519804"/>
            <a:ext cx="6882384" cy="119481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24" y="3425225"/>
            <a:ext cx="2767589" cy="585218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0562" y="3425225"/>
            <a:ext cx="3910591" cy="585218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8504" y="4500570"/>
            <a:ext cx="2462789" cy="585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Inference on a Chain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17240" y="1600200"/>
            <a:ext cx="8105804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To compute local marginals:</a:t>
            </a:r>
          </a:p>
          <a:p>
            <a:pPr marL="534988" lvl="1" indent="-171450">
              <a:buFont typeface="Arial" pitchFamily="34" charset="0"/>
              <a:buChar char="•"/>
            </a:pPr>
            <a:r>
              <a:rPr lang="en-GB" dirty="0" smtClean="0"/>
              <a:t>Compute and store all forward messages,             .</a:t>
            </a:r>
          </a:p>
          <a:p>
            <a:pPr marL="534988" lvl="1" indent="-171450">
              <a:buFont typeface="Arial" pitchFamily="34" charset="0"/>
              <a:buChar char="•"/>
            </a:pPr>
            <a:r>
              <a:rPr lang="en-GB" dirty="0" smtClean="0"/>
              <a:t>Compute and store all backward messages,             . </a:t>
            </a:r>
          </a:p>
          <a:p>
            <a:pPr marL="534988" lvl="1" indent="-171450">
              <a:buFont typeface="Arial" pitchFamily="34" charset="0"/>
              <a:buChar char="•"/>
            </a:pPr>
            <a:r>
              <a:rPr lang="en-GB" dirty="0" smtClean="0"/>
              <a:t>Compute </a:t>
            </a:r>
            <a:r>
              <a:rPr lang="en-GB" dirty="0" smtClean="0">
                <a:latin typeface="cmmi10" pitchFamily="34" charset="0"/>
              </a:rPr>
              <a:t>Z</a:t>
            </a:r>
            <a:r>
              <a:rPr lang="en-GB" dirty="0" smtClean="0"/>
              <a:t> at any node </a:t>
            </a:r>
            <a:r>
              <a:rPr lang="en-GB" dirty="0" err="1" smtClean="0">
                <a:latin typeface="cmmi10" pitchFamily="34" charset="0"/>
              </a:rPr>
              <a:t>x</a:t>
            </a:r>
            <a:r>
              <a:rPr lang="en-GB" baseline="-20000" dirty="0" err="1" smtClean="0">
                <a:latin typeface="cmmi10" pitchFamily="34" charset="0"/>
              </a:rPr>
              <a:t>m</a:t>
            </a:r>
            <a:r>
              <a:rPr lang="en-GB" dirty="0" smtClean="0"/>
              <a:t> </a:t>
            </a:r>
          </a:p>
          <a:p>
            <a:pPr marL="534988" lvl="1" indent="-171450">
              <a:buFont typeface="Arial" pitchFamily="34" charset="0"/>
              <a:buChar char="•"/>
            </a:pPr>
            <a:r>
              <a:rPr lang="en-GB" dirty="0" smtClean="0"/>
              <a:t>Compute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all variables required.</a:t>
            </a:r>
          </a:p>
          <a:p>
            <a:endParaRPr lang="en-GB" dirty="0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69026" y="2376284"/>
            <a:ext cx="982983" cy="35052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0205" y="2895204"/>
            <a:ext cx="952503" cy="350520"/>
          </a:xfrm>
          <a:prstGeom prst="rect">
            <a:avLst/>
          </a:prstGeom>
          <a:noFill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488" y="4286256"/>
            <a:ext cx="3429008" cy="666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Trees</a:t>
            </a:r>
            <a:endParaRPr lang="en-GB" dirty="0"/>
          </a:p>
        </p:txBody>
      </p:sp>
      <p:pic>
        <p:nvPicPr>
          <p:cNvPr id="12" name="Picture 11" descr="Figure8.39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1" y="2709300"/>
            <a:ext cx="2005584" cy="2005584"/>
          </a:xfrm>
          <a:prstGeom prst="rect">
            <a:avLst/>
          </a:prstGeom>
        </p:spPr>
      </p:pic>
      <p:pic>
        <p:nvPicPr>
          <p:cNvPr id="13" name="Picture 12" descr="Figure8.39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9" y="2709300"/>
            <a:ext cx="2718816" cy="2005584"/>
          </a:xfrm>
          <a:prstGeom prst="rect">
            <a:avLst/>
          </a:prstGeom>
        </p:spPr>
      </p:pic>
      <p:pic>
        <p:nvPicPr>
          <p:cNvPr id="14" name="Picture 13" descr="Figure8.39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46" y="2704681"/>
            <a:ext cx="2005584" cy="20055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407" y="213097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Undirected Tree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714744" y="2133177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Directed Tree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92142" y="2133177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Polytree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Factor Graphs</a:t>
            </a:r>
            <a:endParaRPr lang="en-GB" dirty="0"/>
          </a:p>
        </p:txBody>
      </p:sp>
      <p:pic>
        <p:nvPicPr>
          <p:cNvPr id="4" name="Picture 3" descr="Figure8.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37" y="1785926"/>
            <a:ext cx="4114800" cy="2206752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703" y="4291592"/>
            <a:ext cx="4672593" cy="280416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689" y="5228668"/>
            <a:ext cx="1880620" cy="557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 (2)	</a:t>
            </a:r>
            <a:endParaRPr lang="en-GB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40584" y="2000240"/>
            <a:ext cx="3658660" cy="762221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 descr="Figure8.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290328"/>
            <a:ext cx="3657600" cy="1853184"/>
          </a:xfrm>
          <a:prstGeom prst="rect">
            <a:avLst/>
          </a:prstGeom>
        </p:spPr>
      </p:pic>
      <p:pic>
        <p:nvPicPr>
          <p:cNvPr id="6" name="Picture 5" descr="Figure8.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42" y="3662090"/>
            <a:ext cx="2639568" cy="109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7950" y="49291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Plate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 rot="10800000">
            <a:off x="5929322" y="4482098"/>
            <a:ext cx="928694" cy="642942"/>
          </a:xfrm>
          <a:prstGeom prst="arc">
            <a:avLst/>
          </a:prstGeom>
          <a:ln w="25400">
            <a:solidFill>
              <a:srgbClr val="0000C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Factor Graphs from Directed Graphs</a:t>
            </a:r>
            <a:endParaRPr lang="en-GB" dirty="0"/>
          </a:p>
        </p:txBody>
      </p:sp>
      <p:pic>
        <p:nvPicPr>
          <p:cNvPr id="4" name="Picture 3" descr="Figure8.42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5" y="1978280"/>
            <a:ext cx="2133600" cy="1930908"/>
          </a:xfrm>
          <a:prstGeom prst="rect">
            <a:avLst/>
          </a:prstGeom>
        </p:spPr>
      </p:pic>
      <p:pic>
        <p:nvPicPr>
          <p:cNvPr id="5" name="Picture 4" descr="Figure8.42b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963" y="1978280"/>
            <a:ext cx="2133600" cy="1930908"/>
          </a:xfrm>
          <a:prstGeom prst="rect">
            <a:avLst/>
          </a:prstGeom>
        </p:spPr>
      </p:pic>
      <p:pic>
        <p:nvPicPr>
          <p:cNvPr id="6" name="Picture 5" descr="Figure8.42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49" y="1978280"/>
            <a:ext cx="2933700" cy="1930908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6339" y="4143380"/>
            <a:ext cx="2186835" cy="66184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00364" y="4143380"/>
            <a:ext cx="2570111" cy="66236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60412" y="4143380"/>
            <a:ext cx="3263439" cy="13518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Factor Graphs from Undirected Graphs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0526" y="1978249"/>
            <a:ext cx="2438400" cy="2812676"/>
            <a:chOff x="450770" y="1978249"/>
            <a:chExt cx="2438400" cy="2812676"/>
          </a:xfrm>
        </p:grpSpPr>
        <p:pic>
          <p:nvPicPr>
            <p:cNvPr id="4" name="Picture 3" descr="Figure8.41a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770" y="1978249"/>
              <a:ext cx="2438400" cy="2206752"/>
            </a:xfrm>
            <a:prstGeom prst="rect">
              <a:avLst/>
            </a:prstGeom>
          </p:spPr>
        </p:pic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1904" y="4510509"/>
              <a:ext cx="1347217" cy="280416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3308290" y="1980362"/>
            <a:ext cx="2438400" cy="3191427"/>
            <a:chOff x="3328168" y="1980362"/>
            <a:chExt cx="2438400" cy="3191427"/>
          </a:xfrm>
        </p:grpSpPr>
        <p:pic>
          <p:nvPicPr>
            <p:cNvPr id="5" name="Picture 4" descr="Figure8.41b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8168" y="1980362"/>
              <a:ext cx="2438400" cy="2206752"/>
            </a:xfrm>
            <a:prstGeom prst="rect">
              <a:avLst/>
            </a:prstGeom>
          </p:spPr>
        </p:pic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543511" y="4510509"/>
              <a:ext cx="2056975" cy="66128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6082302" y="1978249"/>
            <a:ext cx="2490226" cy="3193679"/>
            <a:chOff x="6205135" y="1978249"/>
            <a:chExt cx="2490226" cy="3193679"/>
          </a:xfrm>
        </p:grpSpPr>
        <p:pic>
          <p:nvPicPr>
            <p:cNvPr id="6" name="Picture 5" descr="Figure8.41c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05135" y="1978249"/>
              <a:ext cx="2438400" cy="2206752"/>
            </a:xfrm>
            <a:prstGeom prst="rect">
              <a:avLst/>
            </a:prstGeom>
          </p:spPr>
        </p:pic>
        <p:pic>
          <p:nvPicPr>
            <p:cNvPr id="15" name="Picture 14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05135" y="4510509"/>
              <a:ext cx="2490226" cy="661419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to obtain an efficient, exact inference algorithm for finding marginals;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in situations where several marginals are required, to allow computations to be shared efficiently.</a:t>
            </a:r>
          </a:p>
          <a:p>
            <a:pPr marL="571500" indent="-571500"/>
            <a:r>
              <a:rPr lang="en-GB" dirty="0" smtClean="0"/>
              <a:t>Key idea: Distributive Law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398" y="5291724"/>
            <a:ext cx="1981204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(2)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62" y="1390636"/>
            <a:ext cx="4523232" cy="309676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251158" y="2061411"/>
            <a:ext cx="1263316" cy="673768"/>
          </a:xfrm>
          <a:custGeom>
            <a:avLst/>
            <a:gdLst>
              <a:gd name="connsiteX0" fmla="*/ 24063 w 1263316"/>
              <a:gd name="connsiteY0" fmla="*/ 368968 h 673768"/>
              <a:gd name="connsiteX1" fmla="*/ 376989 w 1263316"/>
              <a:gd name="connsiteY1" fmla="*/ 673768 h 673768"/>
              <a:gd name="connsiteX2" fmla="*/ 1038726 w 1263316"/>
              <a:gd name="connsiteY2" fmla="*/ 637673 h 673768"/>
              <a:gd name="connsiteX3" fmla="*/ 1263316 w 1263316"/>
              <a:gd name="connsiteY3" fmla="*/ 68178 h 673768"/>
              <a:gd name="connsiteX4" fmla="*/ 637674 w 1263316"/>
              <a:gd name="connsiteY4" fmla="*/ 0 h 673768"/>
              <a:gd name="connsiteX5" fmla="*/ 184484 w 1263316"/>
              <a:gd name="connsiteY5" fmla="*/ 92242 h 673768"/>
              <a:gd name="connsiteX6" fmla="*/ 0 w 1263316"/>
              <a:gd name="connsiteY6" fmla="*/ 252663 h 673768"/>
              <a:gd name="connsiteX7" fmla="*/ 24063 w 1263316"/>
              <a:gd name="connsiteY7" fmla="*/ 368968 h 6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3316" h="673768">
                <a:moveTo>
                  <a:pt x="24063" y="368968"/>
                </a:moveTo>
                <a:lnTo>
                  <a:pt x="376989" y="673768"/>
                </a:lnTo>
                <a:lnTo>
                  <a:pt x="1038726" y="637673"/>
                </a:lnTo>
                <a:lnTo>
                  <a:pt x="1263316" y="68178"/>
                </a:lnTo>
                <a:lnTo>
                  <a:pt x="637674" y="0"/>
                </a:lnTo>
                <a:lnTo>
                  <a:pt x="184484" y="92242"/>
                </a:lnTo>
                <a:lnTo>
                  <a:pt x="0" y="252663"/>
                </a:lnTo>
                <a:lnTo>
                  <a:pt x="24063" y="36896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67930" y="4701134"/>
            <a:ext cx="2995032" cy="13710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(3)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862" y="1390636"/>
            <a:ext cx="4523232" cy="30967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9706" y="4563058"/>
            <a:ext cx="7485535" cy="1575823"/>
            <a:chOff x="819706" y="4496383"/>
            <a:chExt cx="7485535" cy="1575823"/>
          </a:xfrm>
        </p:grpSpPr>
        <p:pic>
          <p:nvPicPr>
            <p:cNvPr id="7" name="Picture 6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9706" y="4496383"/>
              <a:ext cx="3633232" cy="157582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" name="Picture 4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0219" y="5463175"/>
              <a:ext cx="2795022" cy="58521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(4)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36" y="1428736"/>
            <a:ext cx="3791083" cy="3096768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293" y="5143512"/>
            <a:ext cx="6629413" cy="280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(5)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936" y="1428736"/>
            <a:ext cx="3791083" cy="3096768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4315" y="4496382"/>
            <a:ext cx="8155733" cy="15762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(6)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72" y="1428736"/>
            <a:ext cx="3761232" cy="3072384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5135" y="4786322"/>
            <a:ext cx="7494088" cy="137198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(7)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Initialization</a:t>
            </a:r>
            <a:endParaRPr lang="en-GB" dirty="0"/>
          </a:p>
        </p:txBody>
      </p:sp>
      <p:pic>
        <p:nvPicPr>
          <p:cNvPr id="4" name="Picture 3" descr="Figure8.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90" y="2813067"/>
            <a:ext cx="2005584" cy="1042416"/>
          </a:xfrm>
          <a:prstGeom prst="rect">
            <a:avLst/>
          </a:prstGeom>
        </p:spPr>
      </p:pic>
      <p:pic>
        <p:nvPicPr>
          <p:cNvPr id="6" name="Picture 5" descr="Figure8.49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526" y="2805976"/>
            <a:ext cx="2029968" cy="10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Sum-Product Algorithm (8)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 compute local marginals: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Pick an arbitrary node as root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Compute and propagate messages from the leaf nodes to the root, storing received messages at every node.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Compute and propagate messages from the root to the leaf nodes, storing received messages at every node.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Compute the product of received messages at each node for which the marginal is required, and normalize if necessary.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 (3)	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Input variables and explicit hyperparameters</a:t>
            </a:r>
            <a:endParaRPr lang="en-GB" sz="28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594" y="2238370"/>
            <a:ext cx="4876810" cy="762002"/>
          </a:xfrm>
          <a:prstGeom prst="rect">
            <a:avLst/>
          </a:prstGeom>
          <a:noFill/>
        </p:spPr>
      </p:pic>
      <p:pic>
        <p:nvPicPr>
          <p:cNvPr id="6" name="Picture 5" descr="Figure8.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08" y="3429000"/>
            <a:ext cx="3657600" cy="2359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Sum-Product: Example (1)</a:t>
            </a:r>
            <a:endParaRPr lang="en-GB" dirty="0"/>
          </a:p>
        </p:txBody>
      </p:sp>
      <p:pic>
        <p:nvPicPr>
          <p:cNvPr id="4" name="Content Placeholder 3" descr="Figure8.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48" y="1428736"/>
            <a:ext cx="4620768" cy="3023616"/>
          </a:xfr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239" y="4005840"/>
            <a:ext cx="4014223" cy="280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Sum-Product: Example (2)</a:t>
            </a:r>
            <a:endParaRPr lang="en-GB" dirty="0"/>
          </a:p>
        </p:txBody>
      </p:sp>
      <p:pic>
        <p:nvPicPr>
          <p:cNvPr id="4" name="Content Placeholder 3" descr="Figure8.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48" y="1428736"/>
            <a:ext cx="4620767" cy="3023616"/>
          </a:xfr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42122" y="2707608"/>
            <a:ext cx="4625020" cy="31006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Sum-Product: Example (3)</a:t>
            </a:r>
            <a:endParaRPr lang="en-GB" dirty="0"/>
          </a:p>
        </p:txBody>
      </p:sp>
      <p:pic>
        <p:nvPicPr>
          <p:cNvPr id="4" name="Content Placeholder 3" descr="Figure8.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48" y="1428736"/>
            <a:ext cx="4620767" cy="3023615"/>
          </a:xfr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46734" y="2707603"/>
            <a:ext cx="4673801" cy="31006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Sum-Product: Example (4)</a:t>
            </a:r>
            <a:endParaRPr lang="en-GB" dirty="0"/>
          </a:p>
        </p:txBody>
      </p:sp>
      <p:pic>
        <p:nvPicPr>
          <p:cNvPr id="4" name="Content Placeholder 3" descr="Figure8.5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48" y="1428736"/>
            <a:ext cx="4620768" cy="3023616"/>
          </a:xfr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62549" y="2689358"/>
            <a:ext cx="5106732" cy="34542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Max-Sum Algorithm (1)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Objective: an efficient algorithm for finding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the value </a:t>
            </a:r>
            <a:r>
              <a:rPr lang="en-GB" dirty="0" err="1" smtClean="0">
                <a:latin typeface="cmbx12" pitchFamily="34" charset="0"/>
              </a:rPr>
              <a:t>x</a:t>
            </a:r>
            <a:r>
              <a:rPr lang="en-GB" baseline="30000" dirty="0" err="1" smtClean="0">
                <a:latin typeface="cmr12" pitchFamily="34" charset="0"/>
              </a:rPr>
              <a:t>max</a:t>
            </a:r>
            <a:r>
              <a:rPr lang="en-GB" dirty="0" smtClean="0"/>
              <a:t> that maximises </a:t>
            </a:r>
            <a:r>
              <a:rPr lang="en-GB" dirty="0" smtClean="0">
                <a:latin typeface="cmmi10" pitchFamily="34" charset="0"/>
              </a:rPr>
              <a:t>p</a:t>
            </a:r>
            <a:r>
              <a:rPr lang="en-GB" dirty="0" smtClean="0">
                <a:latin typeface="cmr12" pitchFamily="34" charset="0"/>
              </a:rPr>
              <a:t>(</a:t>
            </a:r>
            <a:r>
              <a:rPr lang="en-GB" dirty="0" smtClean="0">
                <a:latin typeface="cmbx12" pitchFamily="34" charset="0"/>
              </a:rPr>
              <a:t>x</a:t>
            </a:r>
            <a:r>
              <a:rPr lang="en-GB" dirty="0" smtClean="0">
                <a:latin typeface="cmr12" pitchFamily="34" charset="0"/>
              </a:rPr>
              <a:t>)</a:t>
            </a:r>
            <a:r>
              <a:rPr lang="en-GB" dirty="0" smtClean="0"/>
              <a:t>;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the value  of </a:t>
            </a:r>
            <a:r>
              <a:rPr lang="en-GB" dirty="0" smtClean="0">
                <a:latin typeface="cmmi10" pitchFamily="34" charset="0"/>
              </a:rPr>
              <a:t>p</a:t>
            </a:r>
            <a:r>
              <a:rPr lang="en-GB" dirty="0" smtClean="0">
                <a:latin typeface="cmr12" pitchFamily="34" charset="0"/>
              </a:rPr>
              <a:t>(</a:t>
            </a:r>
            <a:r>
              <a:rPr lang="en-GB" dirty="0" err="1" smtClean="0">
                <a:latin typeface="cmbx12" pitchFamily="34" charset="0"/>
              </a:rPr>
              <a:t>x</a:t>
            </a:r>
            <a:r>
              <a:rPr lang="en-GB" baseline="30000" dirty="0" err="1" smtClean="0">
                <a:latin typeface="cmr12" pitchFamily="34" charset="0"/>
              </a:rPr>
              <a:t>max</a:t>
            </a:r>
            <a:r>
              <a:rPr lang="en-GB" dirty="0" smtClean="0">
                <a:latin typeface="cmr12" pitchFamily="34" charset="0"/>
              </a:rPr>
              <a:t>)</a:t>
            </a:r>
            <a:r>
              <a:rPr lang="en-GB" dirty="0" smtClean="0"/>
              <a:t>.</a:t>
            </a:r>
            <a:endParaRPr lang="en-GB" dirty="0"/>
          </a:p>
          <a:p>
            <a:pPr marL="571500" indent="-571500"/>
            <a:endParaRPr lang="en-GB" sz="1000" dirty="0" smtClean="0"/>
          </a:p>
          <a:p>
            <a:pPr marL="571500" indent="-571500"/>
            <a:r>
              <a:rPr lang="en-GB" sz="2800" dirty="0" smtClean="0"/>
              <a:t>In general, maximum marginals </a:t>
            </a:r>
            <a:r>
              <a:rPr lang="en-GB" sz="2800" dirty="0" smtClean="0">
                <a:sym typeface="Symbol"/>
              </a:rPr>
              <a:t> </a:t>
            </a:r>
            <a:r>
              <a:rPr lang="en-GB" sz="2800" dirty="0" smtClean="0"/>
              <a:t>joint maximum.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205" y="4071942"/>
            <a:ext cx="2767589" cy="966218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4094" y="5452508"/>
            <a:ext cx="4495810" cy="40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Max-Sum Algorithm (2)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Maximizing over a chain (max-product)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8027" y="3534469"/>
            <a:ext cx="7440321" cy="175191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Figure8.32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00" y="2309810"/>
            <a:ext cx="6047232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Max-Sum Algorithm (3)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Generalizes to tree-structured factor graph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maximizing as close to the leaf nodes as possible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49998" y="2390769"/>
            <a:ext cx="4444001" cy="6096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Max-Sum Algorithm (4)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Max-Product </a:t>
            </a:r>
            <a:r>
              <a:rPr lang="en-GB" dirty="0" smtClean="0">
                <a:sym typeface="Symbol"/>
              </a:rPr>
              <a:t> </a:t>
            </a:r>
            <a:r>
              <a:rPr lang="en-GB" dirty="0" smtClean="0"/>
              <a:t>Max-Sum</a:t>
            </a:r>
          </a:p>
          <a:p>
            <a:pPr lvl="1"/>
            <a:r>
              <a:rPr lang="en-GB" dirty="0" smtClean="0"/>
              <a:t>For numerical reasons, use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Again, use distributive law </a:t>
            </a:r>
          </a:p>
          <a:p>
            <a:pPr lvl="1"/>
            <a:endParaRPr lang="en-GB" sz="2400" dirty="0" smtClean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71512" y="3018851"/>
            <a:ext cx="3200972" cy="48166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05091" y="4434468"/>
            <a:ext cx="3733816" cy="28041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Max-Sum Algorithm (5)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Initialization (leaf nodes)</a:t>
            </a:r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r>
              <a:rPr lang="en-GB" dirty="0" smtClean="0"/>
              <a:t>Recursion</a:t>
            </a:r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 lvl="1"/>
            <a:endParaRPr lang="en-GB" sz="2400" dirty="0" smtClean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63060" y="3395669"/>
            <a:ext cx="7417874" cy="2692143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13"/>
          <p:cNvGrpSpPr/>
          <p:nvPr/>
        </p:nvGrpSpPr>
        <p:grpSpPr>
          <a:xfrm>
            <a:off x="2357422" y="2428868"/>
            <a:ext cx="4429156" cy="280416"/>
            <a:chOff x="3071802" y="5148848"/>
            <a:chExt cx="4429156" cy="280416"/>
          </a:xfrm>
        </p:grpSpPr>
        <p:pic>
          <p:nvPicPr>
            <p:cNvPr id="11" name="Picture 10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71802" y="5148848"/>
              <a:ext cx="1423417" cy="280416"/>
            </a:xfrm>
            <a:prstGeom prst="rect">
              <a:avLst/>
            </a:prstGeom>
            <a:noFill/>
          </p:spPr>
        </p:pic>
        <p:pic>
          <p:nvPicPr>
            <p:cNvPr id="13" name="Picture 12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95370" y="5148848"/>
              <a:ext cx="2005588" cy="28041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Max-Sum Algorithm (6)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Termination (root node)</a:t>
            </a:r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 marL="1588" indent="-1588">
              <a:spcAft>
                <a:spcPts val="600"/>
              </a:spcAft>
            </a:pPr>
            <a:r>
              <a:rPr lang="en-GB" dirty="0" smtClean="0"/>
              <a:t>Back-track, for all nodes </a:t>
            </a:r>
            <a:r>
              <a:rPr lang="en-GB" dirty="0" err="1" smtClean="0">
                <a:latin typeface="cmmi12" pitchFamily="34" charset="0"/>
              </a:rPr>
              <a:t>i</a:t>
            </a:r>
            <a:r>
              <a:rPr lang="en-GB" dirty="0" smtClean="0"/>
              <a:t> with </a:t>
            </a:r>
            <a:r>
              <a:rPr lang="en-GB" dirty="0" err="1" smtClean="0">
                <a:latin typeface="cmmi12" pitchFamily="34" charset="0"/>
              </a:rPr>
              <a:t>l</a:t>
            </a:r>
            <a:r>
              <a:rPr lang="en-GB" dirty="0" smtClean="0"/>
              <a:t> factor nodes to the root (</a:t>
            </a:r>
            <a:r>
              <a:rPr lang="en-GB" dirty="0" err="1" smtClean="0">
                <a:latin typeface="cmmi12" pitchFamily="34" charset="0"/>
              </a:rPr>
              <a:t>l</a:t>
            </a:r>
            <a:r>
              <a:rPr lang="en-GB" dirty="0" smtClean="0">
                <a:latin typeface="cmr12" pitchFamily="34" charset="0"/>
              </a:rPr>
              <a:t>=0</a:t>
            </a:r>
            <a:r>
              <a:rPr lang="en-GB" dirty="0" smtClean="0"/>
              <a:t>)  </a:t>
            </a:r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>
              <a:spcAft>
                <a:spcPts val="600"/>
              </a:spcAft>
            </a:pPr>
            <a:endParaRPr lang="en-GB" dirty="0" smtClean="0"/>
          </a:p>
          <a:p>
            <a:pPr lvl="1"/>
            <a:endParaRPr lang="en-GB" sz="2400" dirty="0" smtClean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88061" y="2214554"/>
            <a:ext cx="4167875" cy="195740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57596" y="5553091"/>
            <a:ext cx="1828808" cy="3048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	—Learning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Condition on data</a:t>
            </a:r>
            <a:endParaRPr lang="en-GB" sz="2800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24685" y="2095751"/>
            <a:ext cx="2894629" cy="761745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Figure8.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08" y="3284426"/>
            <a:ext cx="3657600" cy="2359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Max-Sum Algorithm (7)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Example: Markov chain</a:t>
            </a:r>
          </a:p>
          <a:p>
            <a:pPr lvl="1"/>
            <a:endParaRPr lang="en-GB" sz="3200" dirty="0" smtClean="0">
              <a:latin typeface="cmmi12" pitchFamily="34" charset="0"/>
            </a:endParaRPr>
          </a:p>
        </p:txBody>
      </p:sp>
      <p:pic>
        <p:nvPicPr>
          <p:cNvPr id="9" name="Picture 8" descr="Figure8.53.jpg"/>
          <p:cNvPicPr>
            <a:picLocks noChangeAspect="1"/>
          </p:cNvPicPr>
          <p:nvPr/>
        </p:nvPicPr>
        <p:blipFill>
          <a:blip r:embed="rId3"/>
          <a:srcRect t="6986"/>
          <a:stretch>
            <a:fillRect/>
          </a:stretch>
        </p:blipFill>
        <p:spPr>
          <a:xfrm>
            <a:off x="1534660" y="2332172"/>
            <a:ext cx="6071616" cy="38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Junction Tree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i="1" dirty="0" smtClean="0"/>
              <a:t>Exact</a:t>
            </a:r>
            <a:r>
              <a:rPr lang="en-GB" dirty="0" smtClean="0"/>
              <a:t> inference on general graphs.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Works by turning the initial graph into a </a:t>
            </a:r>
            <a:r>
              <a:rPr lang="en-GB" i="1" dirty="0" smtClean="0"/>
              <a:t>junction tree</a:t>
            </a:r>
            <a:r>
              <a:rPr lang="en-GB" dirty="0" smtClean="0"/>
              <a:t> and then running a sum-product-like algorithm.</a:t>
            </a:r>
          </a:p>
          <a:p>
            <a:pPr>
              <a:buFont typeface="Arial" pitchFamily="34" charset="0"/>
              <a:buChar char="•"/>
            </a:pPr>
            <a:r>
              <a:rPr lang="en-GB" i="1" dirty="0" smtClean="0"/>
              <a:t>Intractable</a:t>
            </a:r>
            <a:r>
              <a:rPr lang="en-GB" dirty="0" smtClean="0"/>
              <a:t> on graphs with large cliques.</a:t>
            </a:r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Loopy Belief 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Sum-Product on general graphs.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Initial unit messages passed across all links, after which messages are passed around until convergence (not guaranteed!).</a:t>
            </a:r>
          </a:p>
          <a:p>
            <a:pPr>
              <a:buFont typeface="Arial" pitchFamily="34" charset="0"/>
              <a:buChar char="•"/>
            </a:pPr>
            <a:r>
              <a:rPr lang="en-GB" i="1" dirty="0" smtClean="0"/>
              <a:t>Approximate</a:t>
            </a:r>
            <a:r>
              <a:rPr lang="en-GB" dirty="0" smtClean="0"/>
              <a:t> but </a:t>
            </a:r>
            <a:r>
              <a:rPr lang="en-GB" i="1" dirty="0" smtClean="0"/>
              <a:t>tractable</a:t>
            </a:r>
            <a:r>
              <a:rPr lang="en-GB" dirty="0" smtClean="0"/>
              <a:t> for large graphs.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Sometime works well, sometimes not at all.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Curve Fitting	—Prediction</a:t>
            </a:r>
            <a:endParaRPr lang="en-GB" dirty="0"/>
          </a:p>
        </p:txBody>
      </p:sp>
      <p:pic>
        <p:nvPicPr>
          <p:cNvPr id="4" name="Picture 3" descr="Figure8.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486044"/>
            <a:ext cx="3706368" cy="365760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647472" y="2876835"/>
            <a:ext cx="4978596" cy="119510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3306" y="1562087"/>
            <a:ext cx="4852425" cy="609602"/>
          </a:xfrm>
          <a:prstGeom prst="rect">
            <a:avLst/>
          </a:prstGeom>
          <a:noFill/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Predictive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distribution: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8530" y="227385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Models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Causal process for generating images</a:t>
            </a:r>
            <a:endParaRPr lang="en-GB" sz="2800" dirty="0"/>
          </a:p>
        </p:txBody>
      </p:sp>
      <p:pic>
        <p:nvPicPr>
          <p:cNvPr id="4" name="Picture 3" descr="Figure8.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04" y="2539566"/>
            <a:ext cx="3529584" cy="238963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ARKUSSV@9CFEVIMFUVWXY5M7" val="2826"/>
  <p:tag name="DEFAULTDISPLAYSOURCE" val="\documentclass{book}&#10;\pagestyle{empty}&#10;\input{C:/Users/markussv/depots/CMBBOOK/latex/prml-utils}&#10;\begin{document}&#10;\[&#10;&#10;\]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w | \vectt) \propto p(\bfw) \prod_{n=1}^N p(t_n|\bfw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4"/>
  <p:tag name="PICTUREFILESIZE" val="513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lefteqn{p(\bfx^{\rm max}) = \max_{\bfx} p(\bfx) = &#10;\max_{x_1} \ldots \max_{x_M} p(\bfx)} \\&#10; &amp; = &amp;   \frac{1}{Z}&#10;    \max_{x_1} \cdots \max_{x_N} \left[&#10;    \psi_{1,2}(x_1,x_2) \cdots \psi_{N-1, N}(x_{N-1},x_N) \right] \\&#10;&amp; = &amp; \frac{1}{Z} \max_{x_{1}} \left[ \max_{x_{2}} \left[ \psi_{1,2}(x_{1},x_{2})&#10;\left[ \cdots \max_{x_{N}} \psi_{N-1,N}(x_{N-1},x_{N}) \right] \cdots&#10;\right]\right]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3"/>
  <p:tag name="PICTUREFILESIZE" val="189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ax_{\bfx} p(\bfx) = \max_{x_{n}} \prod_{f_{s} \in \neighb(x_{n})} &#10;\max_{X_{s}} f_{s}(x_{n},X_{s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5"/>
  <p:tag name="PICTUREFILESIZE" val="65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ln \left( \max_{\bfx} p(\bfx) \right) = \max_{\bfx} \ln p(\bfx)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6"/>
  <p:tag name="PICTUREFILESIZE" val="397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ax(a + b, a + c) = a + \max(b,c) 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7"/>
  <p:tag name="PICTUREFILESIZE" val="371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mesg_{f \rightarrow x}(x) &amp;=&amp; \max_{ x_1, \ldots, x_M }&#10;  \left[ \ln f(x, x_1, \ldots, x_M) + \hspace{-2mm}&#10;  \sum_{m \in \neighb(f_s) \setminus x} \hspace{-1mm}&#10;  \mesg_{x_m \rightarrow f}(x_m) \right] \hspace*{3mm}\\ &#10;  \phi(x) &amp;=&amp; \argmax_{ x_1, \ldots, x_M }&#10;  \left[ \ln f(x, x_1, \ldots, x_M) + \hspace{-2mm}&#10;  \sum_{m \in \neighb(f_s) \setminus x} \hspace{-1mm}&#10;  \mesg_{x_m \rightarrow f}(x_m) \right] \hspace*{3mm}\\ &#10;  \mesg_{x \rightarrow f}(x) &amp;=&amp; \sum_{l \in \neighb(x) \setminus f}&#10;  \mesg_{f_l \rightarrow x}(x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2"/>
  <p:tag name="PICTUREFILESIZE" val="2413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{x \rightarrow f}(x) =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6"/>
  <p:tag name="PICTUREFILESIZE" val="219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{f \rightarrow x}(x) = \ln f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9"/>
  <p:tag name="PICTUREFILESIZE" val="266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p^{\rm max} &amp;=&amp; \max_x \left[ \sum_{s \in&#10;    \neighb(x) } \mesg_{f_s \rightarrow x}(x) \right] \\&#10;x^{\rm max} &amp;=&amp; \argmax_x \left[ \sum_{s \in&#10;    \neighb(x) } \mesg_{f_s \rightarrow x}(x) \right]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64"/>
  <p:tag name="PICTUREFILESIZE" val="1266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\bfx_{l}^{\rm max} = \phi(x_{i,l-1}^{\rm max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2"/>
  <p:tag name="PICTUREFILESIZE" val="26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lefteqn{p(\widehat{t}, \vectt, \bfw|\widehat{x}, \vectx, \alpha, \sigma^2) =} \\&#10;    &amp; &amp; \left[ \prod_{n=1}^N p(t_n|x_n, \bfw, \sigma^2) \right]&#10;   p(\bfw|\alpha) p(\widehat{t}|\widehat{x}, \bfw, \sigma^2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6"/>
  <p:tag name="PICTUREFILESIZE" val="102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widehat{t}|\widehat{x}, \vectx, \vectt, \alpha, \sigma^2) \propto&#10;    \int p(\widehat{t}, \vectt, \bfw|\widehat{x}, \vectx, \alpha, \sigma^2)&#10;    \diff{\bfw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1"/>
  <p:tag name="PICTUREFILESIZE" val="65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hat{p}(\bfx_1, \bfx_2|\boldmu) = \prod_{k=1}^K \mu_{1k}^{x_{1k}}&#10; \prod_{l=1}^K \mu_{2l}^{x_{2l}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9"/>
  <p:tag name="PICTUREFILESIZE" val="6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_1, \bfx_2|\boldmu) = \prod_{k=1}^K \prod_{l=1}^K&#10;    \mu_{kl}^{x_{1k} x_{2l}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1"/>
  <p:tag name="PICTUREFILESIZE" val="51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oldmu_{m}) = {\rm Dir}(\boldmu_{m}|\boldalpha_{m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6"/>
  <p:tag name="PICTUREFILESIZE" val="32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 \left( \left\{ \bfx_{m}, \boldmu_{m} \right\} \right) = &#10;p\left(\bfx_{1} \left| \boldmu_{1} \right. \right)  p\left( \boldmu_{1}\right)&#10;\prod_{m=2}^{M} &#10;p\left(\bfx_{m}|\bfx_{m-1},\boldmu_{m}\right) p\left( \boldmu_{m}\right)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6"/>
  <p:tag name="PICTUREFILESIZE" val="87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 \left( \left\{ \bfx_{m} \right\}, \boldmu_{1}, \boldmu \right) = &#10;p\left(\bfx_{1} \left| \boldmu_{1} \right. \right)  p\left( \boldmu_{1}\right)&#10;\prod_{m=2}^{M} &#10;p\left(\bfx_{m}|\bfx_{m-1},\boldmu\right) p\left( \boldmu \right)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0"/>
  <p:tag name="PICTUREFILESIZE" val="8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y=1|x_1, \ldots, x_M) = \sigma \left( w_0 + \sum_{i=1}^M w_i&#10;    x_i \right) = \sigma(\bfw^\T 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30"/>
  <p:tag name="PICTUREFILESIZE" val="84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x_1, \ldots, x_M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7"/>
  <p:tag name="PICTUREFILESIZE" val="17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,c) = p(c|a,b) p(a,b) = p(c|a,b)p(b|a)p(a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0"/>
  <p:tag name="PICTUREFILESIZE" val="46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y=1|x_1, \ldots, x_M) 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6"/>
  <p:tag name="PICTUREFILESIZE" val="271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_i | \pa{i}) = {\cal N} \left( x_i \left|&#10;    \sum_{j \in \pa{i}} w_{ij} x_j +&#10;    b_i, v_i \right.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2"/>
  <p:tag name="PICTUREFILESIZE" val="78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_i | \pa{i}) = {\cal N} \left( \bfx_i \left|&#10;    \sum_{j \in \pa{i}} \bfW_{ij}&#10;    \bfx_j + \bfb_i, \boldSigma_i \right.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4"/>
  <p:tag name="PICTUREFILESIZE" val="83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|b,c) = p(a|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2"/>
  <p:tag name="PICTUREFILESIZE" val="26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p(a,b|c) &amp;=&amp; p(a|b,c) p(b|c) \\&#10;    &amp;=&amp; p(a|c) p(b|c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0"/>
  <p:tag name="PICTUREFILESIZE" val="544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1"/>
  <p:tag name="PICTUREFILESIZE" val="174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,c) = p(a|c) p(b|c) p(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6"/>
  <p:tag name="PICTUREFILESIZE" val="34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) = \sum_c p(a|c) p(b|c)p(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2"/>
  <p:tag name="PICTUREFILESIZE" val="43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\emptyse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9"/>
  <p:tag name="PICTUREFILESIZE" val="19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a,b|c) &amp;=&amp; \frac{p(a,b,c)}{p(c)} \\&#10;  &amp;=&amp; p(a|c) p(b|c)&#10;\end{eqnarray*}&#10;\end{document}&#10;f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1"/>
  <p:tag name="PICTUREFILESIZE" val="63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p(x_1, \ldots, x_K) = p(x_K | x_1, \ldots, x_{K-1})&#10;  \ldots  p(x_2 | x_1) p(x_1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30"/>
  <p:tag name="PICTUREFILESIZE" val="48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1"/>
  <p:tag name="PICTUREFILESIZE" val="174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,c) = p(a) p(c|a) p(b|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6"/>
  <p:tag name="PICTUREFILESIZE" val="358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) = p(a) \sum_c p(c|a) p(b|c) = p(a) p(b|a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2"/>
  <p:tag name="PICTUREFILESIZE" val="566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\emptyse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9"/>
  <p:tag name="PICTUREFILESIZE" val="19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a,b|c) &amp;=&amp; \frac{p(a,b,c)}{p(c)} \nonumber \\&#10;  &amp;=&amp;  \frac{p(a) p(c|a) p(b|c)}{p(c)} \nonumber \\&#10;  &amp;=&amp; p(a|c) p(b|c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2"/>
  <p:tag name="PICTUREFILESIZE" val="101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1"/>
  <p:tag name="PICTUREFILESIZE" val="1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,c) = p(a) p(b) p(c|a,b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36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a,b) = p(a) p(b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6"/>
  <p:tag name="PICTUREFILESIZE" val="26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\emptyse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1"/>
  <p:tag name="PICTUREFILESIZE" val="18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a,b|c) &amp;=&amp; \frac{p(a,b,c)}{p(c)} \nonumber \\&#10;  &amp;=&amp;  \frac{p(a) p(b) p(c|a,b)}{p(c)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2"/>
  <p:tag name="PICTUREFILESIZE" val="82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p( x_{1}, \ldots, x_{7} ) &amp;= &amp; p(x_1) p(x_2) p(x_3) p(x_4|x_1, x_2, x_3) \\&#10;    &amp; &amp; p(x_5|x_1, x_3) p(x_6|x_4) p(x_7|x_4, x_5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20"/>
  <p:tag name="PICTUREFILESIZE" val="826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0"/>
  <p:tag name="PICTUREFILESIZE" val="18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G=1|B=1, F=1) &amp;=&amp; 0.8 \\&#10;  p(G=1|B=1, F=0) &amp;=&amp; 0.2 \\&#10;  p(G=1|B=0, F=1) &amp;=&amp; 0.2 \\&#10;  p(G=1|B=0, F=0) &amp;=&amp; 0.1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0"/>
  <p:tag name="PICTUREFILESIZE" val="1094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B=1) &amp;=&amp; 0.9 \\&#10;  p(F=1) &amp;=&amp; 0.9 \\&#10;&amp; &amp; \\&#10;  p(F=0) &amp;=&amp; 0.1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1"/>
  <p:tag name="PICTUREFILESIZE" val="5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p(F=0|G=0) &amp; = &amp; \frac{p(G=0|F=0) p(F=0)}{p(G=0)} \\&#10;&amp; \simeq &amp; 0.257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4"/>
  <p:tag name="PICTUREFILESIZE" val="77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p(F=0|G=0, B=0) &amp; = &amp; \frac{p(G=0|B=0, F=0) p(F=0)}&#10;    {\sum_{F \in \{0,1\}} p(G=0|B=0,F) p(F)} \\&#10;&amp; \simeq &amp; 0.111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72"/>
  <p:tag name="PICTUREFILESIZE" val="1074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0"/>
  <p:tag name="PICTUREFILESIZE" val="19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0"/>
  <p:tag name="PICTUREFILESIZE" val="182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f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2"/>
  <p:tag name="PICTUREFILESIZE" val="172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{\cal D}|\mu) = \prod_{n=1}^N p(x_n|\mu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2"/>
  <p:tag name="PICTUREFILESIZE" val="43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{\cal D}) = \int_{-\infty}^{\infty} p({\cal D}|\mu) p(\mu) \diff{\mu} \neq&#10;\prod_{n=1}^N p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2"/>
  <p:tag name="PICTUREFILESIZE" val="71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\prod_{k=1}^K p(x_k | \pa{k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0"/>
  <p:tag name="PICTUREFILESIZE" val="443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\bfx_i | \bfx_{\{j \neq i\}}) &amp;=&amp; \frac{p(\bfx_1, \ldots, \bfx_M)}&#10;  {\displaystyle \int p(\bfx_1, \ldots, \bfx_M) \diff{\bfx_i}} \\&#10;  &amp;=&amp; \frac{\displaystyle \prod_k p(\bfx_k|\pa{k})}&#10;  {\displaystyle \int \prod_k p(\bfx_k|\pa{k})&#10;  \diff{\bfx_i}} 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1"/>
  <p:tag name="PICTUREFILESIZE" val="1383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A \indep B | C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6"/>
  <p:tag name="PICTUREFILESIZE" val="183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\frac{1}{Z} \prod_C \psi_C(\bfx_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2"/>
  <p:tag name="PICTUREFILESIZE" val="403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Z = \sum_{\bfx} \prod_C \psi_C(\bfx_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5"/>
  <p:tag name="PICTUREFILESIZE" val="36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si_C(\bfx_C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3"/>
  <p:tag name="PICTUREFILESIZE" val="195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si_C(\bfx_C) = \exp \left\{ - E(\bfx_C)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0"/>
  <p:tag name="PICTUREFILESIZE" val="355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E(\bfx, \bfy) &amp; = &amp; h \sum_i x_i - \beta \sum_{\{i,j\}} x_i x_j \\&#10;  &amp; &amp; \quad  - \eta \sum_i x_i y_i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0"/>
  <p:tag name="PICTUREFILESIZE" val="75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, \bfy) = \frac{1}{Z} \exp \{ - E(\bfx, \bfy) 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0"/>
  <p:tag name="PICTUREFILESIZE" val="414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p(x_1) p(x_2|x_1) \thickspace p(x_3|x_2) \cdots p(x_N|x_{N-1}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7"/>
  <p:tag name="PICTUREFILESIZE" val="507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usepackage{color}&#10;\input{C:/Users/markussv/depots/CMBBOOK/latex/prml-utils}&#10;\begin{document}&#10;\[&#10;p(\bfx) = \color{red} \frac{1}{Z} \color{black} \thickspace \psi_{1,2} (x_1, x_2)&#10;  \thickspace  \psi_{2,3} (x_2, x_3) \cdots \psi_{N-1,N} (x_{N-1}, 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5"/>
  <p:tag name="PICTUREFILESIZE" val="68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   y(x, \bfw) =   \sum_{j=0}^M w_j x^j&#10;\]&#10;\end{document}&#10;"/>
  <p:tag name="FILENAME" val="TP_tmp"/>
  <p:tag name="FORMAT" val="png256"/>
  <p:tag name="RES" val="600"/>
  <p:tag name="BLEND" val="0"/>
  <p:tag name="TRANSPARENT" val="0"/>
  <p:tag name="TBUG" val="0"/>
  <p:tag name="ALLOWFS" val="0"/>
  <p:tag name="ORIGWIDTH" val="82"/>
  <p:tag name="PICTUREFILESIZE" val="4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p(\bfx) &amp; = &amp; p(x_1) p(x_2) p(x_3) p(x_4|x_1, x_2, x_3) \\&#10;&amp; = &amp; \frac{1}{Z}  \psi_{A}(x_1, x_2, x_3) \psi_{B}(x_2, x_3, x_4)&#10;\psi_{C}(x_1, x_2, x_4) 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38"/>
  <p:tag name="PICTUREFILESIZE" val="955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\emptyse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7"/>
  <p:tag name="PICTUREFILESIZE" val="187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C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9"/>
  <p:tag name="PICTUREFILESIZE" val="206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nocondindep{A}{B}{\emptyset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45"/>
  <p:tag name="PICTUREFILESIZE" val="202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A}{B}{C \cup D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69"/>
  <p:tag name="PICTUREFILESIZE" val="224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condindep{C}{D}{A \cup B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69"/>
  <p:tag name="PICTUREFILESIZE" val="227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 p(y) = \sum_{x^\prime} p(y|x^\prime)p(x^\prime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8"/>
  <p:tag name="PICTUREFILESIZE" val="390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|y) = \frac{p(y|x)p(x)}{p(y)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8"/>
  <p:tag name="PICTUREFILESIZE" val="45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\frac{1}{Z} \psi_{1,2}(x_1,x_2)&#10;  \psi_{2,3}(x_2,x_3) \cdots \psi_{N-1,N}(x_{N-1},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40"/>
  <p:tag name="PICTUREFILESIZE" val="68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_n) = \sum_{x_1} \cdots \sum_{x_{n-1}} \sum_{x_{n+1}}&#10;  \cdots \sum_{x_N} p(\bf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4"/>
  <p:tag name="PICTUREFILESIZE" val="51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vectt, \bfw) = p(\bfw) \prod_{n=1}^N p(t_n|y(\bfw,x_{n})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4"/>
  <p:tag name="PICTUREFILESIZE" val="60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usepackage{color}&#10;\input{C:/Users/markussv/depots/CMBBOOK/latex/prml-utils}&#10;\begin{document}&#10;\begin{eqnarray*}&#10;    p(x_n)  &amp; = &amp;  \frac{1}{Z} &#10; \color{red} \underbrace{&#10;    \color{black}  \left[ \sum_{x_{n-1}}&#10;    \psi_{n-1,n}(x_{n-1},x_n) \cdots&#10;    \left[ \sum_{x_1} \psi_{1,2}(x_1,x_2)&#10;    \right] \cdots \right] }_{\mbox{&#10;    \color{black} $\mesg_\alpha(x_n)$} } \\&#10;    &amp; &amp; \color{red} \underbrace{ \color{black} \left[ \sum_{x_{n+1}}&#10;    \psi_{n,{n+1}}(x_n,x_{n+1}) \cdots&#10;    \left[ \sum_{x_N} \psi_{N-1,N}(x_{N-1},x_N)&#10;    \right] \cdots \right] }_{\mbox{ \color{black} $\mesg_\beta(x_n)$} }&#10;    \color{black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0"/>
  <p:tag name="PICTUREFILESIZE" val="2385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mesg_\alpha(x_n) &amp;=&amp; \sum_{x_{n-1}} \psi_{n-1,n}(x_{n-1},x_n) \left[&#10;  \sum_{x_{n-2}} \cdots \right] \\&#10;  &amp;=&amp; \sum_{x_{n-1}} \psi_{n-1,n}(x_{n-1},x_n) \mesg_\alpha(x_{n-1}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7"/>
  <p:tag name="PICTUREFILESIZE" val="1093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mesg_\beta(x_n) &amp;=&amp; \sum_{x_{n+1}} \psi_{n,n+1}(x_{n},x_{n+1}) \left[&#10;  \sum_{x_{n+2}} \cdots \right] \\&#10;  &amp;=&amp; \sum_{x_{n+1}} \psi_{n,n+1}(x_{n},x_{n+1}) \mesg_\beta(x_{n+1}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7"/>
  <p:tag name="PICTUREFILESIZE" val="1143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\alpha(x_2) = \sum_{x_1} \psi_{1,2}(x_1,x_2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9"/>
  <p:tag name="PICTUREFILESIZE" val="417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u_{\beta}(x_{N-1}) = \sum_{x_N} \psi_{N-1,N}(x_{N-1},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4"/>
  <p:tag name="PICTUREFILESIZE" val="48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Z = \sum_{x_{n}} \mesg_\alpha(x_n) \mesg_\beta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7"/>
  <p:tag name="PICTUREFILESIZE" val="384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\alpha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1"/>
  <p:tag name="PICTUREFILESIZE" val="18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\beta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"/>
  <p:tag name="PICTUREFILESIZE" val="18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x_n) =  \frac{1}{Z} \mesg_\alpha(x_n) \mesg_\beta(x_n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8"/>
  <p:tag name="PICTUREFILESIZE" val="39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f_a(x_1, x_2) f_b(x_1, x_2) f_c(x_2, x_3) f_d(x_3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4"/>
  <p:tag name="PICTUREFILESIZE" val="49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vectt, \bfw) = p(\bfw) \prod_{n=1}^N p(t_n|y(\bfw,x_{n})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4"/>
  <p:tag name="PICTUREFILESIZE" val="606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bfx) = \prod_s f_s(\bfx_s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4"/>
  <p:tag name="PICTUREFILESIZE" val="32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p(\bfx) &amp; \negthickspace \negthickspace = &amp; \negthickspace \negthickspace &#10;p(x_1)p(x_2) \\&#10;&amp; &amp; \negthickspace \negthickspace p(x_{3}|x_{1},x_{2}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6"/>
  <p:tag name="PICTUREFILESIZE" val="45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lefteqn{f(x_{1}, x_{2},x_{3}) =} \\&#10;&amp; &amp; \negthickspace \negthickspace \negthickspace&#10;p(x_1)p(x_2)p(_{3}|x_{1},x_{2}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1"/>
  <p:tag name="PICTUREFILESIZE" val="483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f_{a}(x_{1}) &amp; \negthickspace = &amp; \negthickspace p(x_{1}) \\&#10;f_{b}(x_{2}) &amp; \negthickspace = &amp; \negthickspace p(x_{2}) \phantom{\biggr)} \\&#10;f_{c}(x_{1}, x_{2},x_{3}) &amp; \negthickspace =&amp; \negthickspace p(x_{3}|x_{1},x_{2}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28"/>
  <p:tag name="PICTUREFILESIZE" val="778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lefteqn{f_a(x_1, x_2, x_3) f_b(x_2, x_3)} \\ &#10;&amp; = &amp; \psi(x_1, x_2,x_3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8"/>
  <p:tag name="PICTUREFILESIZE" val="476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lefteqn{f(x_1, x_2, x_3)} \\&#10;&amp; = &amp;  \psi(x_1, x_2, x_3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1"/>
  <p:tag name="PICTUREFILESIZE" val="390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si(x_1, x_2, x_3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53"/>
  <p:tag name="PICTUREFILESIZE" val="224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ab + ac = a ( b + c 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78"/>
  <p:tag name="PICTUREFILESIZE" val="24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p(x) &amp; = &amp; \sum_{\bfx \setminus x} p(\bfx) \\&#10;p(\bfx) &amp; = &amp; \prod_{s \in \neighb(x)} F_s(x, X_s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734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p(x) &amp;=&amp; \prod_{s \in \neighb(x)} \left[ \sum_{X_s} F_s(x, X_s)&#10;    \right]  \\&#10;    &amp;= &amp;\prod_{s \in \neighb(x)} \mesg_{f_s \rightarrow x}(x)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43"/>
  <p:tag name="PICTUREFILESIZE" val="90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p(\vectt, \bfw|\vectx, \alpha, \sigma^2) = p(\bfw|\alpha) \prod_{n=1}^N&#10;   p(t_n|\bfw, x_n, \sigma^2)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92"/>
  <p:tag name="PICTUREFILESIZE" val="723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mesg_{f_s \rightarrow x}(x) \equiv \sum_{X_s} F_s(x, X_s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0"/>
  <p:tag name="PICTUREFILESIZE" val="437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F_s(x, X_s) = f_s(x, x_1, \ldots, x_M) G_1 \left( x_1, X_{s1} \right)&#10;  \ldots  G_M \left( x_M, X_{sM}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61"/>
  <p:tag name="PICTUREFILESIZE" val="637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mesg_{f_s \rightarrow x}(x) &amp;=&amp; \sum_{x_1} \ldots \sum_{x_M}&#10;  f_s(x, x_1, \ldots, x_M) \prod_{m \in \neighb(f_s) \setminus x}&#10;  \left[ \sum_{X_{sm}}&#10;  G_m ( x_m, X_{sm} ) \right] \\&#10;  &amp;=&amp; \sum_{x_1} \ldots \sum_{x_M}&#10;  f_s(x, x_1, \ldots, x_M) \prod_{m \in \neighb(f_s) \setminus x}&#10;  \mesg_{x_m \rightarrow f_s}(x_m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21"/>
  <p:tag name="PICTUREFILESIZE" val="182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\mesg_{x_m \rightarrow f_s}(x_m) \equiv \sum_{X_{sm}} G_m(x_m,&#10;    X_{sm}) &amp; = &amp; \sum_{X_{sm}} \thickspace \prod_{l \in \neighb(x_m) \setminus f_s}&#10;    F_l (x_m, X_{ml}) \\&#10;&amp; = &amp; \prod_{l \in \neighb(x_m) \setminus f_s}&#10;    \mesg_{f_l \rightarrow x_m}(x_m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5"/>
  <p:tag name="PICTUREFILESIZE" val="1333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widetilde{p}(\bfx) = f_a(x_1, x_2) f_b(x_2, x_3) f_c(x_2, x_4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58"/>
  <p:tag name="PICTUREFILESIZE" val="449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mesg_{x_1 \rightarrow f_a}(x_1) &amp;=&amp; 1 \\ &#10;  \mesg_{f_a \rightarrow x_2}(x_2) &amp;=&amp; \sum_{x_1} f_a(x_1, x_2)  \\&#10;  \mesg_{x_4 \rightarrow f_c}(x_4) &amp;=&amp; 1 \\&#10;  \mesg_{f_c \rightarrow x_2}(x_2) &amp;=&amp; \sum_{x_4} f_c(x_2, x_4)  \\&#10;  \mesg_{x_2 \rightarrow f_b}(x_2) &amp;=&amp; \mesg_{f_a \rightarrow&#10;  x_2}(x_2) \mesg_{f_c \rightarrow x_2}(x_2) \\&#10;  \mesg_{f_b \rightarrow x_3}(x_3) &amp;=&amp; \sum_{x_2} f_b(x_2, x_3)&#10;  \mesg_{x_2 \rightarrow f_b}(x_{2}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2"/>
  <p:tag name="PICTUREFILESIZE" val="2058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mesg_{x_3 \rightarrow f_b}(x_3) &amp;=&amp; 1 \\&#10;  \mesg_{f_b \rightarrow x_2}(x_2) &amp;=&amp; \sum_{x_3} f_b(x_2, x_3) \\&#10;  \mesg_{x_2 \rightarrow f_a}(x_2) &amp;=&amp; \mesg_{f_b \rightarrow x_2}(x_2)&#10;  \mesg_{f_c \rightarrow x_2}(x_2) \\&#10;  \mesg_{f_a \rightarrow x_1}(x_1) &amp;=&amp; \sum_{x_2} f_a(x_1, x_2)&#10;  \mesg_{x_2 \rightarrow f_a}(x_2) \\&#10;  \mesg_{x_2 \rightarrow f_c}(x_2) &amp;=&amp; \mesg_{f_a \rightarrow&#10;  x_2}(x_2) \mesg_{f_b \rightarrow x_2}(x_2) \\&#10;  \mesg_{f_c \rightarrow x_4}(x_4) &amp;=&amp; \sum_{x_2} f_c(x_2, x_4)&#10;  \mesg_{x_2 \rightarrow f_c}(x_2)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84"/>
  <p:tag name="PICTUREFILESIZE" val="2287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\lefteqn{\widetilde{p}(x_2) = \mesg_{f_a \rightarrow x_2}(x_2)&#10;  \mesg_{f_b \rightarrow x_2}(x_2)&#10;  \mesg_{f_c \rightarrow x_2}(x_2)} \\&#10;  &amp;=&amp; \left[ \sum_{x_1} f_a(x_1, x_2) \right]&#10;  \left[ \sum_{x_3} f_b(x_2, x_3) \right] \\&#10;  &amp; &amp; \left[ \sum_{x_4} f_c(x_2, x_4) \right] \\&#10;  &amp;=&amp; \sum_{x_1} \sum_{x_3} \sum_{x_4}&#10;  f_a(x_1, x_2) f_b(x_2, x_3)&#10;  f_c(x_2, x_4) \nonumber \\ &amp;=&amp; \sum_{x_1} \sum_{x_3} \sum_{x_4}&#10;  \widetilde{p}(\bfx) 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01"/>
  <p:tag name="PICTUREFILESIZE" val="220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c|cc}&#10;&amp; $x=0$ &amp; $x=1$ \\ \hline $&#10;y = 0$ &amp; 0.3 &amp; 0.4 \\&#10;$y = 1$ &amp; 0.3 &amp; 0.0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09"/>
  <p:tag name="PICTUREFILESIZE" val="50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argmax_{x} p(x,y) = 1 \qquad  \argmax_{x} p(x) = 0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77"/>
  <p:tag name="PICTUREFILESIZE" val="4568"/>
</p:tagLst>
</file>

<file path=ppt/theme/theme1.xml><?xml version="1.0" encoding="utf-8"?>
<a:theme xmlns:a="http://schemas.openxmlformats.org/drawingml/2006/main" name="pr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prml</Template>
  <TotalTime>8511</TotalTime>
  <Words>1050</Words>
  <Application>Microsoft Office PowerPoint</Application>
  <PresentationFormat>On-screen Show (4:3)</PresentationFormat>
  <Paragraphs>255</Paragraphs>
  <Slides>72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cmmi12</vt:lpstr>
      <vt:lpstr>cmr12</vt:lpstr>
      <vt:lpstr>cmmi10</vt:lpstr>
      <vt:lpstr>cmmi9</vt:lpstr>
      <vt:lpstr>Andalus</vt:lpstr>
      <vt:lpstr>cmbx12</vt:lpstr>
      <vt:lpstr>AngsanaUPC</vt:lpstr>
      <vt:lpstr>Symbol</vt:lpstr>
      <vt:lpstr>prml</vt:lpstr>
      <vt:lpstr>Slide 1</vt:lpstr>
      <vt:lpstr>Bayesian Networks</vt:lpstr>
      <vt:lpstr>Bayesian Networks</vt:lpstr>
      <vt:lpstr>Bayesian Curve Fitting (1) </vt:lpstr>
      <vt:lpstr>Bayesian Curve Fitting (2) </vt:lpstr>
      <vt:lpstr>Bayesian Curve Fitting (3) </vt:lpstr>
      <vt:lpstr>Bayesian Curve Fitting —Learning</vt:lpstr>
      <vt:lpstr>Bayesian Curve Fitting —Prediction</vt:lpstr>
      <vt:lpstr>Generative Models</vt:lpstr>
      <vt:lpstr>Discrete Variables (1)</vt:lpstr>
      <vt:lpstr>Discrete Variables (2)</vt:lpstr>
      <vt:lpstr>Discrete Variables: Bayesian Parameters (1)</vt:lpstr>
      <vt:lpstr>Discrete Variables: Bayesian Parameters (2)</vt:lpstr>
      <vt:lpstr>Parameterized Conditional Distributions</vt:lpstr>
      <vt:lpstr>Linear-Gaussian Models</vt:lpstr>
      <vt:lpstr>Conditional Independence</vt:lpstr>
      <vt:lpstr>Conditional Independence: Example 1</vt:lpstr>
      <vt:lpstr>Conditional Independence: Example 1</vt:lpstr>
      <vt:lpstr>Conditional Independence: Example 2</vt:lpstr>
      <vt:lpstr>Conditional Independence: Example 2</vt:lpstr>
      <vt:lpstr>Conditional Independence: Example 3</vt:lpstr>
      <vt:lpstr>Conditional Independence: Example 3</vt:lpstr>
      <vt:lpstr>“Am I out of fuel?”</vt:lpstr>
      <vt:lpstr>“Am I out of fuel?”</vt:lpstr>
      <vt:lpstr>“Am I out of fuel?”</vt:lpstr>
      <vt:lpstr>D-separation</vt:lpstr>
      <vt:lpstr>D-separation: Example</vt:lpstr>
      <vt:lpstr>D-separation: I.I.D. Data</vt:lpstr>
      <vt:lpstr>Directed Graphs as Distribution Filters</vt:lpstr>
      <vt:lpstr>The Markov Blanket</vt:lpstr>
      <vt:lpstr>Markov Random Fields</vt:lpstr>
      <vt:lpstr>Cliques and Maximal Cliques</vt:lpstr>
      <vt:lpstr>Joint Distribution</vt:lpstr>
      <vt:lpstr>Illustration: Image De-Noising (1)</vt:lpstr>
      <vt:lpstr>Illustration: Image De-Noising (2)</vt:lpstr>
      <vt:lpstr>Illustration: Image De-Noising (3)</vt:lpstr>
      <vt:lpstr>Illustration: Image De-Noising (4)</vt:lpstr>
      <vt:lpstr>Converting Directed to Undirected Graphs (1)</vt:lpstr>
      <vt:lpstr>Converting Directed to Undirected Graphs (2)</vt:lpstr>
      <vt:lpstr>Directed vs. Undirected Graphs (1)</vt:lpstr>
      <vt:lpstr>Directed vs. Undirected Graphs (2)</vt:lpstr>
      <vt:lpstr>Inference in Graphical Models</vt:lpstr>
      <vt:lpstr>Inference on a Chain</vt:lpstr>
      <vt:lpstr>Inference on a Chain</vt:lpstr>
      <vt:lpstr>Inference on a Chain</vt:lpstr>
      <vt:lpstr>Inference on a Chain</vt:lpstr>
      <vt:lpstr>Inference on a Chain</vt:lpstr>
      <vt:lpstr>Trees</vt:lpstr>
      <vt:lpstr>Factor Graphs</vt:lpstr>
      <vt:lpstr>Factor Graphs from Directed Graphs</vt:lpstr>
      <vt:lpstr>Factor Graphs from Undirected Graphs</vt:lpstr>
      <vt:lpstr>The Sum-Product Algorithm (1)</vt:lpstr>
      <vt:lpstr>The Sum-Product Algorithm (2)</vt:lpstr>
      <vt:lpstr>The Sum-Product Algorithm (3)</vt:lpstr>
      <vt:lpstr>The Sum-Product Algorithm (4)</vt:lpstr>
      <vt:lpstr>The Sum-Product Algorithm (5)</vt:lpstr>
      <vt:lpstr>The Sum-Product Algorithm (6)</vt:lpstr>
      <vt:lpstr>The Sum-Product Algorithm (7)</vt:lpstr>
      <vt:lpstr>The Sum-Product Algorithm (8)</vt:lpstr>
      <vt:lpstr>Sum-Product: Example (1)</vt:lpstr>
      <vt:lpstr>Sum-Product: Example (2)</vt:lpstr>
      <vt:lpstr>Sum-Product: Example (3)</vt:lpstr>
      <vt:lpstr>Sum-Product: Example (4)</vt:lpstr>
      <vt:lpstr>The Max-Sum Algorithm (1)</vt:lpstr>
      <vt:lpstr>The Max-Sum Algorithm (2)</vt:lpstr>
      <vt:lpstr>The Max-Sum Algorithm (3)</vt:lpstr>
      <vt:lpstr>The Max-Sum Algorithm (4)</vt:lpstr>
      <vt:lpstr>The Max-Sum Algorithm (5)</vt:lpstr>
      <vt:lpstr>The Max-Sum Algorithm (6)</vt:lpstr>
      <vt:lpstr>The Max-Sum Algorithm (7)</vt:lpstr>
      <vt:lpstr>The Junction Tree Algorithm</vt:lpstr>
      <vt:lpstr>Loopy Belief Propagation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Pattern Recognition and Machine Learning : Graphical Models</dc:title>
  <dc:creator>Markus Svensén &amp; Christopher M Bishop </dc:creator>
  <cp:lastModifiedBy>Markus Svensén</cp:lastModifiedBy>
  <cp:revision>553</cp:revision>
  <dcterms:created xsi:type="dcterms:W3CDTF">2007-10-17T08:21:15Z</dcterms:created>
  <dcterms:modified xsi:type="dcterms:W3CDTF">2008-04-22T13:38:39Z</dcterms:modified>
</cp:coreProperties>
</file>