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Mono Medium"/>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
      <p:font typeface="Robo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4655AA-3973-4479-AC4D-1B4ED8198988}">
  <a:tblStyle styleId="{B04655AA-3973-4479-AC4D-1B4ED81989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Medium-regular.fntdata"/><Relationship Id="rId22" Type="http://schemas.openxmlformats.org/officeDocument/2006/relationships/font" Target="fonts/RobotoMonoMedium-italic.fntdata"/><Relationship Id="rId21" Type="http://schemas.openxmlformats.org/officeDocument/2006/relationships/font" Target="fonts/RobotoMonoMedium-bold.fntdata"/><Relationship Id="rId24" Type="http://schemas.openxmlformats.org/officeDocument/2006/relationships/font" Target="fonts/Roboto-regular.fntdata"/><Relationship Id="rId23" Type="http://schemas.openxmlformats.org/officeDocument/2006/relationships/font" Target="fonts/RobotoMon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33" Type="http://schemas.openxmlformats.org/officeDocument/2006/relationships/font" Target="fonts/RobotoLight-bold.fntdata"/><Relationship Id="rId10" Type="http://schemas.openxmlformats.org/officeDocument/2006/relationships/slide" Target="slides/slide4.xml"/><Relationship Id="rId32" Type="http://schemas.openxmlformats.org/officeDocument/2006/relationships/font" Target="fonts/RobotoLight-regular.fntdata"/><Relationship Id="rId13" Type="http://schemas.openxmlformats.org/officeDocument/2006/relationships/slide" Target="slides/slide7.xml"/><Relationship Id="rId35" Type="http://schemas.openxmlformats.org/officeDocument/2006/relationships/font" Target="fonts/RobotoLight-boldItalic.fntdata"/><Relationship Id="rId12" Type="http://schemas.openxmlformats.org/officeDocument/2006/relationships/slide" Target="slides/slide6.xml"/><Relationship Id="rId34" Type="http://schemas.openxmlformats.org/officeDocument/2006/relationships/font" Target="fonts/RobotoLigh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32db40fd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32db40fd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32db40fd6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32db40fd6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32db40fd6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32db40fd6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32db40fd6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32db40fd6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2a566118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2a566118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32db40fd6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32db40fd6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2db40fd6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2db40fd6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Dataset de ventas mensuales de medicamentos en ciudades de 2014 a 2019. Se han generado 4 datasets más de diferentes ciudades de Europa.</a:t>
            </a:r>
            <a:endParaRPr/>
          </a:p>
          <a:p>
            <a:pPr indent="0" lvl="0" marL="0" rtl="0" algn="l">
              <a:spcBef>
                <a:spcPts val="0"/>
              </a:spcBef>
              <a:spcAft>
                <a:spcPts val="0"/>
              </a:spcAft>
              <a:buNone/>
            </a:pPr>
            <a:r>
              <a:rPr lang="es"/>
              <a:t>Se han comparado 4 modelos de Predictores de Series de Tiempo.</a:t>
            </a:r>
            <a:endParaRPr/>
          </a:p>
          <a:p>
            <a:pPr indent="0" lvl="0" marL="0" rtl="0" algn="l">
              <a:spcBef>
                <a:spcPts val="0"/>
              </a:spcBef>
              <a:spcAft>
                <a:spcPts val="0"/>
              </a:spcAft>
              <a:buNone/>
            </a:pPr>
            <a:r>
              <a:rPr lang="es"/>
              <a:t>La sustancia que se va a analizar en este caso es la M01AB que se encuentra en diferentes tipos de medicamentos antiinflamatorios.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26ee1df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26ee1df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Tras hacer grid search de hiperparámetros se han obtenido los resultados que se ven en pantalla junto con sus mean square error. De estos cuatro es interesante ver el Forecaster Autorregresivo, que se puede observar que hace las mejores predicciones en este caso. De todas formas el LSTM a más largo plazo,  con más datos para entrenar será más eficiente.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2db40fd6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2db40fd6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a566100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a56610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2db40fd6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2db40fd6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634af4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634af4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32db40fd6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32db40fd6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drive.google.com/file/d/10IBgrOIbm1iO-93-Jb7kE6zZ95Qj03qC/view" TargetMode="External"/><Relationship Id="rId4" Type="http://schemas.openxmlformats.org/officeDocument/2006/relationships/image" Target="../media/image17.jpg"/><Relationship Id="rId5" Type="http://schemas.openxmlformats.org/officeDocument/2006/relationships/image" Target="../media/image22.jpg"/><Relationship Id="rId6" Type="http://schemas.openxmlformats.org/officeDocument/2006/relationships/image" Target="../media/image20.jpg"/><Relationship Id="rId7"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drive.google.com/file/d/10JNbXE95IEaDjQtBZgXnq8x4VL4xeo3b/view" TargetMode="Externa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hyperlink" Target="https://archive.ics.uci.edu/ml/machine-learning-databases/heart-dise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50" y="4500575"/>
            <a:ext cx="9143700" cy="6429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0" cy="4572000"/>
          </a:xfrm>
          <a:prstGeom prst="rect">
            <a:avLst/>
          </a:prstGeom>
          <a:noFill/>
          <a:ln>
            <a:noFill/>
          </a:ln>
        </p:spPr>
      </p:pic>
      <p:sp>
        <p:nvSpPr>
          <p:cNvPr id="56" name="Google Shape;56;p13"/>
          <p:cNvSpPr txBox="1"/>
          <p:nvPr>
            <p:ph idx="1" type="subTitle"/>
          </p:nvPr>
        </p:nvSpPr>
        <p:spPr>
          <a:xfrm>
            <a:off x="438725" y="1050000"/>
            <a:ext cx="8520600" cy="22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4400">
                <a:solidFill>
                  <a:srgbClr val="FFFFFF"/>
                </a:solidFill>
                <a:latin typeface="Roboto"/>
                <a:ea typeface="Roboto"/>
                <a:cs typeface="Roboto"/>
                <a:sym typeface="Roboto"/>
              </a:rPr>
              <a:t>Health as a Service</a:t>
            </a:r>
            <a:endParaRPr b="1" sz="4400">
              <a:solidFill>
                <a:srgbClr val="FFFFFF"/>
              </a:solidFill>
              <a:latin typeface="Roboto"/>
              <a:ea typeface="Roboto"/>
              <a:cs typeface="Roboto"/>
              <a:sym typeface="Roboto"/>
            </a:endParaRPr>
          </a:p>
          <a:p>
            <a:pPr indent="0" lvl="0" marL="0" rtl="0" algn="ctr">
              <a:spcBef>
                <a:spcPts val="0"/>
              </a:spcBef>
              <a:spcAft>
                <a:spcPts val="0"/>
              </a:spcAft>
              <a:buNone/>
            </a:pPr>
            <a:r>
              <a:t/>
            </a:r>
            <a:endParaRPr b="1" sz="4100">
              <a:solidFill>
                <a:srgbClr val="FFFFFF"/>
              </a:solidFill>
              <a:latin typeface="Roboto"/>
              <a:ea typeface="Roboto"/>
              <a:cs typeface="Roboto"/>
              <a:sym typeface="Roboto"/>
            </a:endParaRPr>
          </a:p>
          <a:p>
            <a:pPr indent="0" lvl="0" marL="0" rtl="0" algn="ctr">
              <a:spcBef>
                <a:spcPts val="0"/>
              </a:spcBef>
              <a:spcAft>
                <a:spcPts val="0"/>
              </a:spcAft>
              <a:buNone/>
            </a:pPr>
            <a:r>
              <a:t/>
            </a:r>
            <a:endParaRPr sz="1400">
              <a:solidFill>
                <a:srgbClr val="097BC0"/>
              </a:solidFill>
              <a:latin typeface="Roboto"/>
              <a:ea typeface="Roboto"/>
              <a:cs typeface="Roboto"/>
              <a:sym typeface="Roboto"/>
            </a:endParaRPr>
          </a:p>
          <a:p>
            <a:pPr indent="0" lvl="0" marL="0" rtl="0" algn="ctr">
              <a:spcBef>
                <a:spcPts val="0"/>
              </a:spcBef>
              <a:spcAft>
                <a:spcPts val="0"/>
              </a:spcAft>
              <a:buNone/>
            </a:pPr>
            <a:r>
              <a:rPr b="1" lang="es" sz="2400">
                <a:solidFill>
                  <a:srgbClr val="097BC0"/>
                </a:solidFill>
                <a:latin typeface="Roboto"/>
                <a:ea typeface="Roboto"/>
                <a:cs typeface="Roboto"/>
                <a:sym typeface="Roboto"/>
              </a:rPr>
              <a:t>T4 - JARVIS</a:t>
            </a:r>
            <a:endParaRPr b="1"/>
          </a:p>
        </p:txBody>
      </p:sp>
      <p:sp>
        <p:nvSpPr>
          <p:cNvPr id="57" name="Google Shape;57;p13"/>
          <p:cNvSpPr txBox="1"/>
          <p:nvPr/>
        </p:nvSpPr>
        <p:spPr>
          <a:xfrm>
            <a:off x="13625375" y="4144588"/>
            <a:ext cx="1044900" cy="46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1000">
                <a:solidFill>
                  <a:srgbClr val="FFFFFF"/>
                </a:solidFill>
                <a:latin typeface="Roboto"/>
                <a:ea typeface="Roboto"/>
                <a:cs typeface="Roboto"/>
                <a:sym typeface="Roboto"/>
              </a:rPr>
              <a:t>Oriol Closa</a:t>
            </a:r>
            <a:endParaRPr sz="1000">
              <a:solidFill>
                <a:srgbClr val="FFFFFF"/>
              </a:solidFill>
              <a:latin typeface="Roboto"/>
              <a:ea typeface="Roboto"/>
              <a:cs typeface="Roboto"/>
              <a:sym typeface="Roboto"/>
            </a:endParaRPr>
          </a:p>
          <a:p>
            <a:pPr indent="0" lvl="0" marL="0" rtl="0" algn="r">
              <a:spcBef>
                <a:spcPts val="0"/>
              </a:spcBef>
              <a:spcAft>
                <a:spcPts val="0"/>
              </a:spcAft>
              <a:buNone/>
            </a:pPr>
            <a:r>
              <a:rPr lang="es" sz="1000">
                <a:solidFill>
                  <a:srgbClr val="097BC0"/>
                </a:solidFill>
                <a:latin typeface="Roboto Light"/>
                <a:ea typeface="Roboto Light"/>
                <a:cs typeface="Roboto Light"/>
                <a:sym typeface="Roboto Light"/>
              </a:rPr>
              <a:t>Juny del 2018</a:t>
            </a:r>
            <a:endParaRPr sz="1000">
              <a:solidFill>
                <a:srgbClr val="097BC0"/>
              </a:solidFill>
            </a:endParaRPr>
          </a:p>
        </p:txBody>
      </p:sp>
      <p:sp>
        <p:nvSpPr>
          <p:cNvPr id="58" name="Google Shape;58;p13"/>
          <p:cNvSpPr txBox="1"/>
          <p:nvPr>
            <p:ph idx="1" type="subTitle"/>
          </p:nvPr>
        </p:nvSpPr>
        <p:spPr>
          <a:xfrm>
            <a:off x="3144425" y="3464100"/>
            <a:ext cx="3109200" cy="1184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75"/>
              <a:buNone/>
            </a:pPr>
            <a:r>
              <a:t/>
            </a:r>
            <a:endParaRPr sz="100">
              <a:solidFill>
                <a:srgbClr val="097BC0"/>
              </a:solidFill>
              <a:latin typeface="Roboto"/>
              <a:ea typeface="Roboto"/>
              <a:cs typeface="Roboto"/>
              <a:sym typeface="Roboto"/>
            </a:endParaRPr>
          </a:p>
          <a:p>
            <a:pPr indent="0" lvl="0" marL="0" rtl="0" algn="ctr">
              <a:lnSpc>
                <a:spcPct val="80000"/>
              </a:lnSpc>
              <a:spcBef>
                <a:spcPts val="0"/>
              </a:spcBef>
              <a:spcAft>
                <a:spcPts val="0"/>
              </a:spcAft>
              <a:buSzPts val="275"/>
              <a:buNone/>
            </a:pPr>
            <a:r>
              <a:rPr lang="es" sz="1675">
                <a:solidFill>
                  <a:srgbClr val="00FFFF"/>
                </a:solidFill>
                <a:latin typeface="Roboto"/>
                <a:ea typeface="Roboto"/>
                <a:cs typeface="Roboto"/>
                <a:sym typeface="Roboto"/>
              </a:rPr>
              <a:t>Julen Garralaga</a:t>
            </a:r>
            <a:endParaRPr sz="1675">
              <a:solidFill>
                <a:srgbClr val="00FFFF"/>
              </a:solidFill>
              <a:latin typeface="Roboto"/>
              <a:ea typeface="Roboto"/>
              <a:cs typeface="Roboto"/>
              <a:sym typeface="Roboto"/>
            </a:endParaRPr>
          </a:p>
          <a:p>
            <a:pPr indent="0" lvl="0" marL="0" rtl="0" algn="ctr">
              <a:lnSpc>
                <a:spcPct val="80000"/>
              </a:lnSpc>
              <a:spcBef>
                <a:spcPts val="0"/>
              </a:spcBef>
              <a:spcAft>
                <a:spcPts val="0"/>
              </a:spcAft>
              <a:buSzPts val="275"/>
              <a:buNone/>
            </a:pPr>
            <a:r>
              <a:rPr lang="es" sz="1675">
                <a:solidFill>
                  <a:srgbClr val="00FFFF"/>
                </a:solidFill>
                <a:latin typeface="Roboto"/>
                <a:ea typeface="Roboto"/>
                <a:cs typeface="Roboto"/>
                <a:sym typeface="Roboto"/>
              </a:rPr>
              <a:t>Eduardo Reyero</a:t>
            </a:r>
            <a:endParaRPr sz="1675">
              <a:solidFill>
                <a:srgbClr val="00FFFF"/>
              </a:solidFill>
              <a:latin typeface="Roboto"/>
              <a:ea typeface="Roboto"/>
              <a:cs typeface="Roboto"/>
              <a:sym typeface="Roboto"/>
            </a:endParaRPr>
          </a:p>
          <a:p>
            <a:pPr indent="0" lvl="0" marL="0" rtl="0" algn="ctr">
              <a:lnSpc>
                <a:spcPct val="80000"/>
              </a:lnSpc>
              <a:spcBef>
                <a:spcPts val="0"/>
              </a:spcBef>
              <a:spcAft>
                <a:spcPts val="0"/>
              </a:spcAft>
              <a:buSzPts val="275"/>
              <a:buNone/>
            </a:pPr>
            <a:r>
              <a:rPr lang="es" sz="1675">
                <a:solidFill>
                  <a:srgbClr val="00FFFF"/>
                </a:solidFill>
                <a:latin typeface="Roboto"/>
                <a:ea typeface="Roboto"/>
                <a:cs typeface="Roboto"/>
                <a:sym typeface="Roboto"/>
              </a:rPr>
              <a:t>Carles Serra</a:t>
            </a:r>
            <a:endParaRPr sz="1675">
              <a:solidFill>
                <a:srgbClr val="00FFFF"/>
              </a:solidFill>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97" name="Google Shape;197;p22"/>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Demo: Clasificador nutricional</a:t>
            </a:r>
            <a:endParaRPr>
              <a:solidFill>
                <a:srgbClr val="FFFFFF"/>
              </a:solidFill>
              <a:latin typeface="Roboto"/>
              <a:ea typeface="Roboto"/>
              <a:cs typeface="Roboto"/>
              <a:sym typeface="Roboto"/>
            </a:endParaRPr>
          </a:p>
        </p:txBody>
      </p:sp>
      <p:pic>
        <p:nvPicPr>
          <p:cNvPr id="198" name="Google Shape;198;p22" title="1637327105405.mp4">
            <a:hlinkClick r:id="rId3"/>
          </p:cNvPr>
          <p:cNvPicPr preferRelativeResize="0"/>
          <p:nvPr/>
        </p:nvPicPr>
        <p:blipFill>
          <a:blip r:embed="rId4">
            <a:alphaModFix/>
          </a:blip>
          <a:stretch>
            <a:fillRect/>
          </a:stretch>
        </p:blipFill>
        <p:spPr>
          <a:xfrm>
            <a:off x="1970037" y="1497800"/>
            <a:ext cx="6191669" cy="3482825"/>
          </a:xfrm>
          <a:prstGeom prst="rect">
            <a:avLst/>
          </a:prstGeom>
          <a:noFill/>
          <a:ln>
            <a:noFill/>
          </a:ln>
        </p:spPr>
      </p:pic>
      <p:pic>
        <p:nvPicPr>
          <p:cNvPr id="199" name="Google Shape;199;p22"/>
          <p:cNvPicPr preferRelativeResize="0"/>
          <p:nvPr/>
        </p:nvPicPr>
        <p:blipFill>
          <a:blip r:embed="rId5">
            <a:alphaModFix/>
          </a:blip>
          <a:stretch>
            <a:fillRect/>
          </a:stretch>
        </p:blipFill>
        <p:spPr>
          <a:xfrm>
            <a:off x="451198" y="3899875"/>
            <a:ext cx="1081825" cy="1069179"/>
          </a:xfrm>
          <a:prstGeom prst="rect">
            <a:avLst/>
          </a:prstGeom>
          <a:noFill/>
          <a:ln>
            <a:noFill/>
          </a:ln>
        </p:spPr>
      </p:pic>
      <p:pic>
        <p:nvPicPr>
          <p:cNvPr id="200" name="Google Shape;200;p22"/>
          <p:cNvPicPr preferRelativeResize="0"/>
          <p:nvPr/>
        </p:nvPicPr>
        <p:blipFill>
          <a:blip r:embed="rId6">
            <a:alphaModFix/>
          </a:blip>
          <a:stretch>
            <a:fillRect/>
          </a:stretch>
        </p:blipFill>
        <p:spPr>
          <a:xfrm>
            <a:off x="451200" y="2435575"/>
            <a:ext cx="1107000" cy="972968"/>
          </a:xfrm>
          <a:prstGeom prst="rect">
            <a:avLst/>
          </a:prstGeom>
          <a:noFill/>
          <a:ln>
            <a:noFill/>
          </a:ln>
        </p:spPr>
      </p:pic>
      <p:pic>
        <p:nvPicPr>
          <p:cNvPr id="201" name="Google Shape;201;p22"/>
          <p:cNvPicPr preferRelativeResize="0"/>
          <p:nvPr/>
        </p:nvPicPr>
        <p:blipFill>
          <a:blip r:embed="rId7">
            <a:alphaModFix/>
          </a:blip>
          <a:stretch>
            <a:fillRect/>
          </a:stretch>
        </p:blipFill>
        <p:spPr>
          <a:xfrm>
            <a:off x="183175" y="1247400"/>
            <a:ext cx="1476126" cy="750299"/>
          </a:xfrm>
          <a:prstGeom prst="rect">
            <a:avLst/>
          </a:prstGeom>
          <a:noFill/>
          <a:ln>
            <a:noFill/>
          </a:ln>
        </p:spPr>
      </p:pic>
      <p:sp>
        <p:nvSpPr>
          <p:cNvPr id="202" name="Google Shape;202;p22"/>
          <p:cNvSpPr txBox="1"/>
          <p:nvPr/>
        </p:nvSpPr>
        <p:spPr>
          <a:xfrm>
            <a:off x="493588" y="809525"/>
            <a:ext cx="11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Desayuno</a:t>
            </a:r>
            <a:endParaRPr/>
          </a:p>
        </p:txBody>
      </p:sp>
      <p:sp>
        <p:nvSpPr>
          <p:cNvPr id="203" name="Google Shape;203;p22"/>
          <p:cNvSpPr txBox="1"/>
          <p:nvPr/>
        </p:nvSpPr>
        <p:spPr>
          <a:xfrm>
            <a:off x="575734" y="2083188"/>
            <a:ext cx="8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Comida</a:t>
            </a:r>
            <a:endParaRPr/>
          </a:p>
        </p:txBody>
      </p:sp>
      <p:sp>
        <p:nvSpPr>
          <p:cNvPr id="204" name="Google Shape;204;p22"/>
          <p:cNvSpPr txBox="1"/>
          <p:nvPr/>
        </p:nvSpPr>
        <p:spPr>
          <a:xfrm>
            <a:off x="644647" y="3523863"/>
            <a:ext cx="8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Cena</a:t>
            </a:r>
            <a:endParaRPr/>
          </a:p>
        </p:txBody>
      </p:sp>
      <p:sp>
        <p:nvSpPr>
          <p:cNvPr id="205" name="Google Shape;205;p22"/>
          <p:cNvSpPr txBox="1"/>
          <p:nvPr/>
        </p:nvSpPr>
        <p:spPr>
          <a:xfrm>
            <a:off x="3363976" y="1040000"/>
            <a:ext cx="37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1D3756"/>
                </a:solidFill>
              </a:rPr>
              <a:t>Detección y clasificación del alimento</a:t>
            </a:r>
            <a:endParaRPr b="1">
              <a:solidFill>
                <a:srgbClr val="1D3756"/>
              </a:solidFill>
            </a:endParaRPr>
          </a:p>
        </p:txBody>
      </p:sp>
      <p:sp>
        <p:nvSpPr>
          <p:cNvPr id="206" name="Google Shape;206;p22"/>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4</a:t>
            </a:r>
            <a:endParaRPr>
              <a:solidFill>
                <a:schemeClr val="lt1"/>
              </a:solidFill>
              <a:latin typeface="Roboto Mono Medium"/>
              <a:ea typeface="Roboto Mono Medium"/>
              <a:cs typeface="Roboto Mono Medium"/>
              <a:sym typeface="Roboto Mono Medium"/>
            </a:endParaRPr>
          </a:p>
        </p:txBody>
      </p:sp>
      <p:sp>
        <p:nvSpPr>
          <p:cNvPr id="207" name="Google Shape;20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215" name="Google Shape;215;p23"/>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Demo: Clasificador nutricional</a:t>
            </a:r>
            <a:endParaRPr>
              <a:solidFill>
                <a:srgbClr val="FFFFFF"/>
              </a:solidFill>
              <a:latin typeface="Roboto"/>
              <a:ea typeface="Roboto"/>
              <a:cs typeface="Roboto"/>
              <a:sym typeface="Roboto"/>
            </a:endParaRPr>
          </a:p>
        </p:txBody>
      </p:sp>
      <p:pic>
        <p:nvPicPr>
          <p:cNvPr id="216" name="Google Shape;216;p23" title="1637327105418.mp4">
            <a:hlinkClick r:id="rId3"/>
          </p:cNvPr>
          <p:cNvPicPr preferRelativeResize="0"/>
          <p:nvPr/>
        </p:nvPicPr>
        <p:blipFill>
          <a:blip r:embed="rId4">
            <a:alphaModFix/>
          </a:blip>
          <a:stretch>
            <a:fillRect/>
          </a:stretch>
        </p:blipFill>
        <p:spPr>
          <a:xfrm>
            <a:off x="1352550" y="1401625"/>
            <a:ext cx="6438902" cy="3621874"/>
          </a:xfrm>
          <a:prstGeom prst="rect">
            <a:avLst/>
          </a:prstGeom>
          <a:noFill/>
          <a:ln>
            <a:noFill/>
          </a:ln>
        </p:spPr>
      </p:pic>
      <p:sp>
        <p:nvSpPr>
          <p:cNvPr id="217" name="Google Shape;217;p23"/>
          <p:cNvSpPr txBox="1"/>
          <p:nvPr/>
        </p:nvSpPr>
        <p:spPr>
          <a:xfrm>
            <a:off x="3263100" y="969075"/>
            <a:ext cx="26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1D3756"/>
                </a:solidFill>
              </a:rPr>
              <a:t>Clasificación de la nutrición</a:t>
            </a:r>
            <a:endParaRPr b="1">
              <a:solidFill>
                <a:srgbClr val="1D3756"/>
              </a:solidFill>
            </a:endParaRPr>
          </a:p>
        </p:txBody>
      </p:sp>
      <p:sp>
        <p:nvSpPr>
          <p:cNvPr id="218" name="Google Shape;218;p23"/>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4</a:t>
            </a:r>
            <a:endParaRPr>
              <a:solidFill>
                <a:schemeClr val="lt1"/>
              </a:solidFill>
              <a:latin typeface="Roboto Mono Medium"/>
              <a:ea typeface="Roboto Mono Medium"/>
              <a:cs typeface="Roboto Mono Medium"/>
              <a:sym typeface="Roboto Mono Medium"/>
            </a:endParaRPr>
          </a:p>
        </p:txBody>
      </p:sp>
      <p:sp>
        <p:nvSpPr>
          <p:cNvPr id="219" name="Google Shape;21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227" name="Google Shape;227;p24"/>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Líneas Futuras</a:t>
            </a:r>
            <a:endParaRPr>
              <a:solidFill>
                <a:srgbClr val="FFFFFF"/>
              </a:solidFill>
              <a:latin typeface="Roboto"/>
              <a:ea typeface="Roboto"/>
              <a:cs typeface="Roboto"/>
              <a:sym typeface="Roboto"/>
            </a:endParaRPr>
          </a:p>
        </p:txBody>
      </p:sp>
      <p:sp>
        <p:nvSpPr>
          <p:cNvPr id="228" name="Google Shape;228;p24"/>
          <p:cNvSpPr txBox="1"/>
          <p:nvPr/>
        </p:nvSpPr>
        <p:spPr>
          <a:xfrm>
            <a:off x="1286250" y="1848450"/>
            <a:ext cx="6571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s"/>
              <a:t>A partir de la predicción de venta de medicamentos en diferentes ciudades, determinar en qué épocas del año son más propensas ciertas enfermedades.</a:t>
            </a:r>
            <a:endParaRPr/>
          </a:p>
          <a:p>
            <a:pPr indent="0" lvl="0" marL="457200" rtl="0" algn="l">
              <a:spcBef>
                <a:spcPts val="0"/>
              </a:spcBef>
              <a:spcAft>
                <a:spcPts val="0"/>
              </a:spcAft>
              <a:buNone/>
            </a:pPr>
            <a:r>
              <a:rPr lang="es"/>
              <a:t> </a:t>
            </a:r>
            <a:endParaRPr/>
          </a:p>
          <a:p>
            <a:pPr indent="-317500" lvl="0" marL="457200" rtl="0" algn="l">
              <a:spcBef>
                <a:spcPts val="0"/>
              </a:spcBef>
              <a:spcAft>
                <a:spcPts val="0"/>
              </a:spcAft>
              <a:buSzPts val="1400"/>
              <a:buChar char="●"/>
            </a:pPr>
            <a:r>
              <a:rPr lang="es"/>
              <a:t>Entrenamiento de un modelo de YOLOv5 con un dataset de fotografías de alimentos.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Integración de los modelos de riesgo de insuficiencia cardíaca con los </a:t>
            </a:r>
            <a:r>
              <a:rPr lang="es"/>
              <a:t>hábitos</a:t>
            </a:r>
            <a:r>
              <a:rPr lang="es"/>
              <a:t> alimenticios.</a:t>
            </a:r>
            <a:endParaRPr/>
          </a:p>
        </p:txBody>
      </p:sp>
      <p:sp>
        <p:nvSpPr>
          <p:cNvPr id="229" name="Google Shape;229;p24"/>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5</a:t>
            </a:r>
            <a:endParaRPr>
              <a:solidFill>
                <a:schemeClr val="lt1"/>
              </a:solidFill>
              <a:latin typeface="Roboto Mono Medium"/>
              <a:ea typeface="Roboto Mono Medium"/>
              <a:cs typeface="Roboto Mono Medium"/>
              <a:sym typeface="Roboto Mono Medium"/>
            </a:endParaRPr>
          </a:p>
        </p:txBody>
      </p:sp>
      <p:sp>
        <p:nvSpPr>
          <p:cNvPr id="230" name="Google Shape;23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p:nvPr/>
        </p:nvSpPr>
        <p:spPr>
          <a:xfrm>
            <a:off x="0" y="-16975"/>
            <a:ext cx="9144000" cy="46140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0" y="4393200"/>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239" name="Google Shape;239;p25"/>
          <p:cNvSpPr txBox="1"/>
          <p:nvPr>
            <p:ph idx="4294967295" type="subTitle"/>
          </p:nvPr>
        </p:nvSpPr>
        <p:spPr>
          <a:xfrm>
            <a:off x="0" y="1585374"/>
            <a:ext cx="9144000" cy="2381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4800">
                <a:solidFill>
                  <a:srgbClr val="FFFFFF"/>
                </a:solidFill>
                <a:latin typeface="Roboto"/>
                <a:ea typeface="Roboto"/>
                <a:cs typeface="Roboto"/>
                <a:sym typeface="Roboto"/>
              </a:rPr>
              <a:t>MUCHAS</a:t>
            </a:r>
            <a:endParaRPr b="1" sz="4800">
              <a:solidFill>
                <a:srgbClr val="FFFFFF"/>
              </a:solidFill>
              <a:latin typeface="Roboto"/>
              <a:ea typeface="Roboto"/>
              <a:cs typeface="Roboto"/>
              <a:sym typeface="Roboto"/>
            </a:endParaRPr>
          </a:p>
          <a:p>
            <a:pPr indent="0" lvl="0" marL="0" rtl="0" algn="ctr">
              <a:spcBef>
                <a:spcPts val="1200"/>
              </a:spcBef>
              <a:spcAft>
                <a:spcPts val="1200"/>
              </a:spcAft>
              <a:buNone/>
            </a:pPr>
            <a:r>
              <a:rPr b="1" lang="es" sz="4800">
                <a:solidFill>
                  <a:srgbClr val="FFFFFF"/>
                </a:solidFill>
                <a:latin typeface="Roboto"/>
                <a:ea typeface="Roboto"/>
                <a:cs typeface="Roboto"/>
                <a:sym typeface="Roboto"/>
              </a:rPr>
              <a:t>GRACIAS</a:t>
            </a:r>
            <a:endParaRPr b="1" sz="4800">
              <a:solidFill>
                <a:srgbClr val="FFFFFF"/>
              </a:solidFill>
              <a:latin typeface="Roboto"/>
              <a:ea typeface="Roboto"/>
              <a:cs typeface="Roboto"/>
              <a:sym typeface="Roboto"/>
            </a:endParaRPr>
          </a:p>
        </p:txBody>
      </p:sp>
      <p:pic>
        <p:nvPicPr>
          <p:cNvPr id="240" name="Google Shape;240;p25"/>
          <p:cNvPicPr preferRelativeResize="0"/>
          <p:nvPr/>
        </p:nvPicPr>
        <p:blipFill>
          <a:blip r:embed="rId3">
            <a:alphaModFix/>
          </a:blip>
          <a:stretch>
            <a:fillRect/>
          </a:stretch>
        </p:blipFill>
        <p:spPr>
          <a:xfrm>
            <a:off x="7679000" y="2906350"/>
            <a:ext cx="1464975" cy="1486850"/>
          </a:xfrm>
          <a:prstGeom prst="rect">
            <a:avLst/>
          </a:prstGeom>
          <a:noFill/>
          <a:ln>
            <a:noFill/>
          </a:ln>
        </p:spPr>
      </p:pic>
      <p:sp>
        <p:nvSpPr>
          <p:cNvPr id="241" name="Google Shape;2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7BC0"/>
        </a:solidFill>
      </p:bgPr>
    </p:bg>
    <p:spTree>
      <p:nvGrpSpPr>
        <p:cNvPr id="63" name="Shape 63"/>
        <p:cNvGrpSpPr/>
        <p:nvPr/>
      </p:nvGrpSpPr>
      <p:grpSpPr>
        <a:xfrm>
          <a:off x="0" y="0"/>
          <a:ext cx="0" cy="0"/>
          <a:chOff x="0" y="0"/>
          <a:chExt cx="0" cy="0"/>
        </a:xfrm>
      </p:grpSpPr>
      <p:sp>
        <p:nvSpPr>
          <p:cNvPr id="64" name="Google Shape;64;p14"/>
          <p:cNvSpPr/>
          <p:nvPr/>
        </p:nvSpPr>
        <p:spPr>
          <a:xfrm>
            <a:off x="0" y="-16975"/>
            <a:ext cx="3276600" cy="51606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4294967295" type="subTitle"/>
          </p:nvPr>
        </p:nvSpPr>
        <p:spPr>
          <a:xfrm>
            <a:off x="-426250" y="2259575"/>
            <a:ext cx="2987400" cy="6075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sz="2000">
                <a:solidFill>
                  <a:schemeClr val="lt1"/>
                </a:solidFill>
                <a:latin typeface="Roboto Medium"/>
                <a:ea typeface="Roboto Medium"/>
                <a:cs typeface="Roboto Medium"/>
                <a:sym typeface="Roboto Medium"/>
              </a:rPr>
              <a:t>Índice</a:t>
            </a:r>
            <a:endParaRPr sz="2000">
              <a:solidFill>
                <a:schemeClr val="lt1"/>
              </a:solidFill>
              <a:latin typeface="Roboto Medium"/>
              <a:ea typeface="Roboto Medium"/>
              <a:cs typeface="Roboto Medium"/>
              <a:sym typeface="Roboto Medium"/>
            </a:endParaRPr>
          </a:p>
        </p:txBody>
      </p:sp>
      <p:sp>
        <p:nvSpPr>
          <p:cNvPr id="66" name="Google Shape;66;p14"/>
          <p:cNvSpPr/>
          <p:nvPr/>
        </p:nvSpPr>
        <p:spPr>
          <a:xfrm>
            <a:off x="3810000" y="1295725"/>
            <a:ext cx="396600" cy="385800"/>
          </a:xfrm>
          <a:prstGeom prst="flowChartConnector">
            <a:avLst/>
          </a:prstGeom>
          <a:solidFill>
            <a:srgbClr val="1D375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1</a:t>
            </a:r>
            <a:endParaRPr>
              <a:solidFill>
                <a:schemeClr val="lt1"/>
              </a:solidFill>
              <a:latin typeface="Roboto Mono Medium"/>
              <a:ea typeface="Roboto Mono Medium"/>
              <a:cs typeface="Roboto Mono Medium"/>
              <a:sym typeface="Roboto Mono Medium"/>
            </a:endParaRPr>
          </a:p>
        </p:txBody>
      </p:sp>
      <p:sp>
        <p:nvSpPr>
          <p:cNvPr id="67" name="Google Shape;67;p14"/>
          <p:cNvSpPr/>
          <p:nvPr/>
        </p:nvSpPr>
        <p:spPr>
          <a:xfrm>
            <a:off x="3810000" y="1777650"/>
            <a:ext cx="396600" cy="385800"/>
          </a:xfrm>
          <a:prstGeom prst="flowChartConnector">
            <a:avLst/>
          </a:prstGeom>
          <a:solidFill>
            <a:srgbClr val="1D375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2</a:t>
            </a:r>
            <a:endParaRPr>
              <a:solidFill>
                <a:schemeClr val="lt1"/>
              </a:solidFill>
              <a:latin typeface="Roboto Mono Medium"/>
              <a:ea typeface="Roboto Mono Medium"/>
              <a:cs typeface="Roboto Mono Medium"/>
              <a:sym typeface="Roboto Mono Medium"/>
            </a:endParaRPr>
          </a:p>
        </p:txBody>
      </p:sp>
      <p:sp>
        <p:nvSpPr>
          <p:cNvPr id="68" name="Google Shape;68;p14"/>
          <p:cNvSpPr/>
          <p:nvPr/>
        </p:nvSpPr>
        <p:spPr>
          <a:xfrm>
            <a:off x="3810000" y="3250950"/>
            <a:ext cx="396600" cy="385800"/>
          </a:xfrm>
          <a:prstGeom prst="flowChartConnector">
            <a:avLst/>
          </a:prstGeom>
          <a:solidFill>
            <a:srgbClr val="1D375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5</a:t>
            </a:r>
            <a:endParaRPr>
              <a:solidFill>
                <a:schemeClr val="lt1"/>
              </a:solidFill>
              <a:latin typeface="Roboto Mono Medium"/>
              <a:ea typeface="Roboto Mono Medium"/>
              <a:cs typeface="Roboto Mono Medium"/>
              <a:sym typeface="Roboto Mono Medium"/>
            </a:endParaRPr>
          </a:p>
        </p:txBody>
      </p:sp>
      <p:sp>
        <p:nvSpPr>
          <p:cNvPr id="69" name="Google Shape;69;p14"/>
          <p:cNvSpPr/>
          <p:nvPr/>
        </p:nvSpPr>
        <p:spPr>
          <a:xfrm>
            <a:off x="3810000" y="2268738"/>
            <a:ext cx="396600" cy="385800"/>
          </a:xfrm>
          <a:prstGeom prst="flowChartConnector">
            <a:avLst/>
          </a:prstGeom>
          <a:solidFill>
            <a:srgbClr val="1D375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3</a:t>
            </a:r>
            <a:endParaRPr>
              <a:solidFill>
                <a:schemeClr val="lt1"/>
              </a:solidFill>
              <a:latin typeface="Roboto Mono Medium"/>
              <a:ea typeface="Roboto Mono Medium"/>
              <a:cs typeface="Roboto Mono Medium"/>
              <a:sym typeface="Roboto Mono Medium"/>
            </a:endParaRPr>
          </a:p>
        </p:txBody>
      </p:sp>
      <p:sp>
        <p:nvSpPr>
          <p:cNvPr id="70" name="Google Shape;70;p14"/>
          <p:cNvSpPr/>
          <p:nvPr/>
        </p:nvSpPr>
        <p:spPr>
          <a:xfrm>
            <a:off x="3810000" y="2759850"/>
            <a:ext cx="396600" cy="385800"/>
          </a:xfrm>
          <a:prstGeom prst="flowChartConnector">
            <a:avLst/>
          </a:prstGeom>
          <a:solidFill>
            <a:srgbClr val="1D375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4</a:t>
            </a:r>
            <a:endParaRPr>
              <a:solidFill>
                <a:schemeClr val="lt1"/>
              </a:solidFill>
              <a:latin typeface="Roboto Mono Medium"/>
              <a:ea typeface="Roboto Mono Medium"/>
              <a:cs typeface="Roboto Mono Medium"/>
              <a:sym typeface="Roboto Mono Medium"/>
            </a:endParaRPr>
          </a:p>
        </p:txBody>
      </p:sp>
      <p:sp>
        <p:nvSpPr>
          <p:cNvPr id="71" name="Google Shape;71;p14"/>
          <p:cNvSpPr txBox="1"/>
          <p:nvPr>
            <p:ph idx="4294967295" type="subTitle"/>
          </p:nvPr>
        </p:nvSpPr>
        <p:spPr>
          <a:xfrm>
            <a:off x="4344450" y="3174738"/>
            <a:ext cx="4343400" cy="607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s" sz="2000">
                <a:solidFill>
                  <a:schemeClr val="lt1"/>
                </a:solidFill>
                <a:latin typeface="Roboto"/>
                <a:ea typeface="Roboto"/>
                <a:cs typeface="Roboto"/>
                <a:sym typeface="Roboto"/>
              </a:rPr>
              <a:t>Conclusiones</a:t>
            </a:r>
            <a:endParaRPr sz="2000">
              <a:solidFill>
                <a:schemeClr val="lt1"/>
              </a:solidFill>
              <a:latin typeface="Roboto"/>
              <a:ea typeface="Roboto"/>
              <a:cs typeface="Roboto"/>
              <a:sym typeface="Roboto"/>
            </a:endParaRPr>
          </a:p>
        </p:txBody>
      </p:sp>
      <p:sp>
        <p:nvSpPr>
          <p:cNvPr id="72" name="Google Shape;72;p14"/>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73" name="Google Shape;73;p14"/>
          <p:cNvSpPr txBox="1"/>
          <p:nvPr>
            <p:ph idx="4294967295" type="subTitle"/>
          </p:nvPr>
        </p:nvSpPr>
        <p:spPr>
          <a:xfrm>
            <a:off x="4344450" y="2236613"/>
            <a:ext cx="3102000" cy="414000"/>
          </a:xfrm>
          <a:prstGeom prst="rect">
            <a:avLst/>
          </a:prstGeom>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sz="2000">
                <a:solidFill>
                  <a:schemeClr val="lt1"/>
                </a:solidFill>
                <a:latin typeface="Roboto"/>
                <a:ea typeface="Roboto"/>
                <a:cs typeface="Roboto"/>
                <a:sym typeface="Roboto"/>
              </a:rPr>
              <a:t>Clasificador nutricional</a:t>
            </a:r>
            <a:endParaRPr sz="2000">
              <a:solidFill>
                <a:schemeClr val="lt1"/>
              </a:solidFill>
              <a:latin typeface="Roboto"/>
              <a:ea typeface="Roboto"/>
              <a:cs typeface="Roboto"/>
              <a:sym typeface="Roboto"/>
            </a:endParaRPr>
          </a:p>
        </p:txBody>
      </p:sp>
      <p:sp>
        <p:nvSpPr>
          <p:cNvPr id="74" name="Google Shape;74;p14"/>
          <p:cNvSpPr txBox="1"/>
          <p:nvPr>
            <p:ph idx="4294967295" type="subTitle"/>
          </p:nvPr>
        </p:nvSpPr>
        <p:spPr>
          <a:xfrm>
            <a:off x="4344450" y="2745750"/>
            <a:ext cx="4676700" cy="414000"/>
          </a:xfrm>
          <a:prstGeom prst="rect">
            <a:avLst/>
          </a:prstGeom>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sz="2000">
                <a:solidFill>
                  <a:schemeClr val="lt1"/>
                </a:solidFill>
                <a:latin typeface="Roboto"/>
                <a:ea typeface="Roboto"/>
                <a:cs typeface="Roboto"/>
                <a:sym typeface="Roboto"/>
              </a:rPr>
              <a:t>Demo: </a:t>
            </a:r>
            <a:r>
              <a:rPr lang="es" sz="2000">
                <a:solidFill>
                  <a:schemeClr val="lt1"/>
                </a:solidFill>
                <a:latin typeface="Roboto"/>
                <a:ea typeface="Roboto"/>
                <a:cs typeface="Roboto"/>
                <a:sym typeface="Roboto"/>
              </a:rPr>
              <a:t>Clasificador nutricional</a:t>
            </a:r>
            <a:endParaRPr sz="2000">
              <a:solidFill>
                <a:schemeClr val="lt1"/>
              </a:solidFill>
              <a:latin typeface="Roboto"/>
              <a:ea typeface="Roboto"/>
              <a:cs typeface="Roboto"/>
              <a:sym typeface="Roboto"/>
            </a:endParaRPr>
          </a:p>
        </p:txBody>
      </p:sp>
      <p:sp>
        <p:nvSpPr>
          <p:cNvPr id="75" name="Google Shape;75;p14"/>
          <p:cNvSpPr txBox="1"/>
          <p:nvPr>
            <p:ph idx="4294967295" type="subTitle"/>
          </p:nvPr>
        </p:nvSpPr>
        <p:spPr>
          <a:xfrm>
            <a:off x="4344450" y="1782100"/>
            <a:ext cx="4573500" cy="414000"/>
          </a:xfrm>
          <a:prstGeom prst="rect">
            <a:avLst/>
          </a:prstGeom>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sz="2000">
                <a:solidFill>
                  <a:srgbClr val="FFFFFF"/>
                </a:solidFill>
              </a:rPr>
              <a:t>Predicción de la insuficiencia cardíaca</a:t>
            </a:r>
            <a:endParaRPr sz="2000">
              <a:solidFill>
                <a:schemeClr val="lt1"/>
              </a:solidFill>
              <a:latin typeface="Roboto"/>
              <a:ea typeface="Roboto"/>
              <a:cs typeface="Roboto"/>
              <a:sym typeface="Roboto"/>
            </a:endParaRPr>
          </a:p>
        </p:txBody>
      </p:sp>
      <p:sp>
        <p:nvSpPr>
          <p:cNvPr id="76" name="Google Shape;76;p14"/>
          <p:cNvSpPr txBox="1"/>
          <p:nvPr>
            <p:ph idx="4294967295" type="subTitle"/>
          </p:nvPr>
        </p:nvSpPr>
        <p:spPr>
          <a:xfrm>
            <a:off x="4344450" y="1279600"/>
            <a:ext cx="4573500" cy="414000"/>
          </a:xfrm>
          <a:prstGeom prst="rect">
            <a:avLst/>
          </a:prstGeom>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s" sz="2000">
                <a:solidFill>
                  <a:srgbClr val="FFFFFF"/>
                </a:solidFill>
              </a:rPr>
              <a:t>Predicción de medicamentos</a:t>
            </a:r>
            <a:endParaRPr sz="2000">
              <a:solidFill>
                <a:schemeClr val="lt1"/>
              </a:solidFill>
              <a:latin typeface="Roboto"/>
              <a:ea typeface="Roboto"/>
              <a:cs typeface="Roboto"/>
              <a:sym typeface="Roboto"/>
            </a:endParaRPr>
          </a:p>
        </p:txBody>
      </p:sp>
      <p:sp>
        <p:nvSpPr>
          <p:cNvPr id="77" name="Google Shape;7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610775" y="1339450"/>
            <a:ext cx="5282700" cy="280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97BC0"/>
              </a:buClr>
              <a:buSzPts val="1400"/>
              <a:buChar char="-"/>
            </a:pPr>
            <a:r>
              <a:rPr b="1" lang="es" sz="1500">
                <a:solidFill>
                  <a:srgbClr val="097BC0"/>
                </a:solidFill>
              </a:rPr>
              <a:t>Datasets utilizados</a:t>
            </a:r>
            <a:endParaRPr b="1">
              <a:solidFill>
                <a:srgbClr val="097BC0"/>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23850" lvl="0" marL="457200" rtl="0" algn="l">
              <a:spcBef>
                <a:spcPts val="0"/>
              </a:spcBef>
              <a:spcAft>
                <a:spcPts val="0"/>
              </a:spcAft>
              <a:buClr>
                <a:srgbClr val="097BC0"/>
              </a:buClr>
              <a:buSzPts val="1500"/>
              <a:buChar char="-"/>
            </a:pPr>
            <a:r>
              <a:rPr b="1" lang="es" sz="1500">
                <a:solidFill>
                  <a:srgbClr val="097BC0"/>
                </a:solidFill>
              </a:rPr>
              <a:t>4 tipos de Predictores de Series de Tiempo</a:t>
            </a:r>
            <a:endParaRPr b="1" sz="1500">
              <a:solidFill>
                <a:srgbClr val="097BC0"/>
              </a:solidFill>
            </a:endParaRPr>
          </a:p>
        </p:txBody>
      </p:sp>
      <p:pic>
        <p:nvPicPr>
          <p:cNvPr id="83" name="Google Shape;83;p15"/>
          <p:cNvPicPr preferRelativeResize="0"/>
          <p:nvPr/>
        </p:nvPicPr>
        <p:blipFill>
          <a:blip r:embed="rId3">
            <a:alphaModFix/>
          </a:blip>
          <a:stretch>
            <a:fillRect/>
          </a:stretch>
        </p:blipFill>
        <p:spPr>
          <a:xfrm>
            <a:off x="1154921" y="1808800"/>
            <a:ext cx="3955125" cy="1379223"/>
          </a:xfrm>
          <a:prstGeom prst="rect">
            <a:avLst/>
          </a:prstGeom>
          <a:noFill/>
          <a:ln>
            <a:noFill/>
          </a:ln>
        </p:spPr>
      </p:pic>
      <p:sp>
        <p:nvSpPr>
          <p:cNvPr id="84" name="Google Shape;84;p15"/>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87" name="Google Shape;87;p15"/>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Predicciones de medicamentos</a:t>
            </a:r>
            <a:endParaRPr>
              <a:solidFill>
                <a:srgbClr val="FFFFFF"/>
              </a:solidFill>
              <a:latin typeface="Roboto"/>
              <a:ea typeface="Roboto"/>
              <a:cs typeface="Roboto"/>
              <a:sym typeface="Roboto"/>
            </a:endParaRPr>
          </a:p>
        </p:txBody>
      </p:sp>
      <p:sp>
        <p:nvSpPr>
          <p:cNvPr id="88" name="Google Shape;88;p15"/>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1</a:t>
            </a:r>
            <a:endParaRPr>
              <a:solidFill>
                <a:schemeClr val="lt1"/>
              </a:solidFill>
              <a:latin typeface="Roboto Mono Medium"/>
              <a:ea typeface="Roboto Mono Medium"/>
              <a:cs typeface="Roboto Mono Medium"/>
              <a:sym typeface="Roboto Mono Medium"/>
            </a:endParaRPr>
          </a:p>
        </p:txBody>
      </p:sp>
      <p:sp>
        <p:nvSpPr>
          <p:cNvPr id="89" name="Google Shape;89;p15"/>
          <p:cNvSpPr/>
          <p:nvPr/>
        </p:nvSpPr>
        <p:spPr>
          <a:xfrm>
            <a:off x="1950250" y="1755225"/>
            <a:ext cx="480000" cy="23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5"/>
          <p:cNvCxnSpPr>
            <a:stCxn id="89" idx="3"/>
          </p:cNvCxnSpPr>
          <p:nvPr/>
        </p:nvCxnSpPr>
        <p:spPr>
          <a:xfrm>
            <a:off x="2430250" y="1873125"/>
            <a:ext cx="3559800" cy="608100"/>
          </a:xfrm>
          <a:prstGeom prst="straightConnector1">
            <a:avLst/>
          </a:prstGeom>
          <a:noFill/>
          <a:ln cap="flat" cmpd="sng" w="38100">
            <a:solidFill>
              <a:srgbClr val="FF0000"/>
            </a:solidFill>
            <a:prstDash val="solid"/>
            <a:round/>
            <a:headEnd len="med" w="med" type="none"/>
            <a:tailEnd len="med" w="med" type="triangle"/>
          </a:ln>
        </p:spPr>
      </p:cxnSp>
      <p:sp>
        <p:nvSpPr>
          <p:cNvPr id="91" name="Google Shape;91;p15"/>
          <p:cNvSpPr txBox="1"/>
          <p:nvPr/>
        </p:nvSpPr>
        <p:spPr>
          <a:xfrm>
            <a:off x="6045975" y="2344575"/>
            <a:ext cx="2975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1"/>
                </a:solidFill>
              </a:rPr>
              <a:t>‘M01AB’ =&gt; Antiinflamatorios</a:t>
            </a:r>
            <a:endParaRPr b="1" sz="13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sz="1500">
              <a:solidFill>
                <a:srgbClr val="097BC0"/>
              </a:solidFill>
            </a:endParaRPr>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00" name="Google Shape;100;p16"/>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Predicciones de medicamentos</a:t>
            </a:r>
            <a:endParaRPr>
              <a:solidFill>
                <a:srgbClr val="FFFFFF"/>
              </a:solidFill>
              <a:latin typeface="Roboto"/>
              <a:ea typeface="Roboto"/>
              <a:cs typeface="Roboto"/>
              <a:sym typeface="Roboto"/>
            </a:endParaRPr>
          </a:p>
        </p:txBody>
      </p:sp>
      <p:sp>
        <p:nvSpPr>
          <p:cNvPr id="101" name="Google Shape;101;p16"/>
          <p:cNvSpPr txBox="1"/>
          <p:nvPr/>
        </p:nvSpPr>
        <p:spPr>
          <a:xfrm>
            <a:off x="671700" y="959763"/>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rgbClr val="097BC0"/>
                </a:solidFill>
              </a:rPr>
              <a:t>Forecaster Autorregresivo</a:t>
            </a:r>
            <a:endParaRPr b="1" sz="1500">
              <a:solidFill>
                <a:srgbClr val="097BC0"/>
              </a:solidFill>
            </a:endParaRPr>
          </a:p>
        </p:txBody>
      </p:sp>
      <p:pic>
        <p:nvPicPr>
          <p:cNvPr id="102" name="Google Shape;102;p16"/>
          <p:cNvPicPr preferRelativeResize="0"/>
          <p:nvPr/>
        </p:nvPicPr>
        <p:blipFill>
          <a:blip r:embed="rId3">
            <a:alphaModFix/>
          </a:blip>
          <a:stretch>
            <a:fillRect/>
          </a:stretch>
        </p:blipFill>
        <p:spPr>
          <a:xfrm>
            <a:off x="5139098" y="1298452"/>
            <a:ext cx="3054600" cy="1562986"/>
          </a:xfrm>
          <a:prstGeom prst="rect">
            <a:avLst/>
          </a:prstGeom>
          <a:noFill/>
          <a:ln>
            <a:noFill/>
          </a:ln>
        </p:spPr>
      </p:pic>
      <p:pic>
        <p:nvPicPr>
          <p:cNvPr id="103" name="Google Shape;103;p16"/>
          <p:cNvPicPr preferRelativeResize="0"/>
          <p:nvPr/>
        </p:nvPicPr>
        <p:blipFill>
          <a:blip r:embed="rId4">
            <a:alphaModFix/>
          </a:blip>
          <a:stretch>
            <a:fillRect/>
          </a:stretch>
        </p:blipFill>
        <p:spPr>
          <a:xfrm>
            <a:off x="504877" y="3537700"/>
            <a:ext cx="3000001" cy="1524587"/>
          </a:xfrm>
          <a:prstGeom prst="rect">
            <a:avLst/>
          </a:prstGeom>
          <a:noFill/>
          <a:ln>
            <a:noFill/>
          </a:ln>
        </p:spPr>
      </p:pic>
      <p:pic>
        <p:nvPicPr>
          <p:cNvPr id="104" name="Google Shape;104;p16"/>
          <p:cNvPicPr preferRelativeResize="0"/>
          <p:nvPr/>
        </p:nvPicPr>
        <p:blipFill>
          <a:blip r:embed="rId5">
            <a:alphaModFix/>
          </a:blip>
          <a:stretch>
            <a:fillRect/>
          </a:stretch>
        </p:blipFill>
        <p:spPr>
          <a:xfrm>
            <a:off x="477575" y="1373113"/>
            <a:ext cx="3054600" cy="1527300"/>
          </a:xfrm>
          <a:prstGeom prst="rect">
            <a:avLst/>
          </a:prstGeom>
          <a:noFill/>
          <a:ln>
            <a:noFill/>
          </a:ln>
        </p:spPr>
      </p:pic>
      <p:pic>
        <p:nvPicPr>
          <p:cNvPr id="105" name="Google Shape;105;p16"/>
          <p:cNvPicPr preferRelativeResize="0"/>
          <p:nvPr/>
        </p:nvPicPr>
        <p:blipFill>
          <a:blip r:embed="rId6">
            <a:alphaModFix/>
          </a:blip>
          <a:stretch>
            <a:fillRect/>
          </a:stretch>
        </p:blipFill>
        <p:spPr>
          <a:xfrm>
            <a:off x="5242775" y="3518500"/>
            <a:ext cx="2847254" cy="1563001"/>
          </a:xfrm>
          <a:prstGeom prst="rect">
            <a:avLst/>
          </a:prstGeom>
          <a:noFill/>
          <a:ln>
            <a:noFill/>
          </a:ln>
        </p:spPr>
      </p:pic>
      <p:sp>
        <p:nvSpPr>
          <p:cNvPr id="106" name="Google Shape;106;p16"/>
          <p:cNvSpPr txBox="1"/>
          <p:nvPr/>
        </p:nvSpPr>
        <p:spPr>
          <a:xfrm>
            <a:off x="5242600" y="946625"/>
            <a:ext cx="3608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rgbClr val="097BC0"/>
                </a:solidFill>
              </a:rPr>
              <a:t>Forecaster Autorregresivo Custom</a:t>
            </a:r>
            <a:endParaRPr b="1" sz="1500">
              <a:solidFill>
                <a:srgbClr val="097BC0"/>
              </a:solidFill>
            </a:endParaRPr>
          </a:p>
        </p:txBody>
      </p:sp>
      <p:sp>
        <p:nvSpPr>
          <p:cNvPr id="107" name="Google Shape;107;p16"/>
          <p:cNvSpPr txBox="1"/>
          <p:nvPr/>
        </p:nvSpPr>
        <p:spPr>
          <a:xfrm>
            <a:off x="482250" y="3178775"/>
            <a:ext cx="3378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rgbClr val="097BC0"/>
                </a:solidFill>
              </a:rPr>
              <a:t>Forecaster Autoreg. Multi Output</a:t>
            </a:r>
            <a:endParaRPr b="1" sz="1500">
              <a:solidFill>
                <a:srgbClr val="097BC0"/>
              </a:solidFill>
            </a:endParaRPr>
          </a:p>
        </p:txBody>
      </p:sp>
      <p:sp>
        <p:nvSpPr>
          <p:cNvPr id="108" name="Google Shape;108;p16"/>
          <p:cNvSpPr txBox="1"/>
          <p:nvPr/>
        </p:nvSpPr>
        <p:spPr>
          <a:xfrm>
            <a:off x="5166400" y="3178775"/>
            <a:ext cx="331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97BC0"/>
                </a:solidFill>
              </a:rPr>
              <a:t>Long short-term memory (LSTM)</a:t>
            </a:r>
            <a:endParaRPr b="1" sz="1500">
              <a:solidFill>
                <a:srgbClr val="097BC0"/>
              </a:solidFill>
            </a:endParaRPr>
          </a:p>
        </p:txBody>
      </p:sp>
      <p:sp>
        <p:nvSpPr>
          <p:cNvPr id="109" name="Google Shape;109;p16"/>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2</a:t>
            </a:r>
            <a:endParaRPr>
              <a:solidFill>
                <a:schemeClr val="lt1"/>
              </a:solidFill>
              <a:latin typeface="Roboto Mono Medium"/>
              <a:ea typeface="Roboto Mono Medium"/>
              <a:cs typeface="Roboto Mono Medium"/>
              <a:sym typeface="Roboto Mono Medium"/>
            </a:endParaRPr>
          </a:p>
        </p:txBody>
      </p:sp>
      <p:cxnSp>
        <p:nvCxnSpPr>
          <p:cNvPr id="110" name="Google Shape;110;p16"/>
          <p:cNvCxnSpPr/>
          <p:nvPr/>
        </p:nvCxnSpPr>
        <p:spPr>
          <a:xfrm flipH="1">
            <a:off x="4488600" y="733325"/>
            <a:ext cx="7200" cy="4418700"/>
          </a:xfrm>
          <a:prstGeom prst="straightConnector1">
            <a:avLst/>
          </a:prstGeom>
          <a:noFill/>
          <a:ln cap="flat" cmpd="sng" w="9525">
            <a:solidFill>
              <a:srgbClr val="097BC0"/>
            </a:solidFill>
            <a:prstDash val="solid"/>
            <a:round/>
            <a:headEnd len="med" w="med" type="none"/>
            <a:tailEnd len="med" w="med" type="none"/>
          </a:ln>
        </p:spPr>
      </p:cxnSp>
      <p:cxnSp>
        <p:nvCxnSpPr>
          <p:cNvPr id="111" name="Google Shape;111;p16"/>
          <p:cNvCxnSpPr/>
          <p:nvPr/>
        </p:nvCxnSpPr>
        <p:spPr>
          <a:xfrm flipH="1" rot="10800000">
            <a:off x="17150" y="3011225"/>
            <a:ext cx="9252000" cy="21300"/>
          </a:xfrm>
          <a:prstGeom prst="straightConnector1">
            <a:avLst/>
          </a:prstGeom>
          <a:noFill/>
          <a:ln cap="flat" cmpd="sng" w="9525">
            <a:solidFill>
              <a:srgbClr val="097BC0"/>
            </a:solidFill>
            <a:prstDash val="solid"/>
            <a:round/>
            <a:headEnd len="med" w="med" type="none"/>
            <a:tailEnd len="med" w="med" type="none"/>
          </a:ln>
        </p:spPr>
      </p:cxnSp>
      <p:pic>
        <p:nvPicPr>
          <p:cNvPr id="112" name="Google Shape;112;p16"/>
          <p:cNvPicPr preferRelativeResize="0"/>
          <p:nvPr/>
        </p:nvPicPr>
        <p:blipFill>
          <a:blip r:embed="rId7">
            <a:alphaModFix/>
          </a:blip>
          <a:stretch>
            <a:fillRect/>
          </a:stretch>
        </p:blipFill>
        <p:spPr>
          <a:xfrm>
            <a:off x="3611988" y="1972686"/>
            <a:ext cx="796810" cy="214525"/>
          </a:xfrm>
          <a:prstGeom prst="rect">
            <a:avLst/>
          </a:prstGeom>
          <a:noFill/>
          <a:ln>
            <a:noFill/>
          </a:ln>
        </p:spPr>
      </p:pic>
      <p:pic>
        <p:nvPicPr>
          <p:cNvPr id="113" name="Google Shape;113;p16"/>
          <p:cNvPicPr preferRelativeResize="0"/>
          <p:nvPr/>
        </p:nvPicPr>
        <p:blipFill>
          <a:blip r:embed="rId8">
            <a:alphaModFix/>
          </a:blip>
          <a:stretch>
            <a:fillRect/>
          </a:stretch>
        </p:blipFill>
        <p:spPr>
          <a:xfrm>
            <a:off x="8272200" y="1911059"/>
            <a:ext cx="796800" cy="166176"/>
          </a:xfrm>
          <a:prstGeom prst="rect">
            <a:avLst/>
          </a:prstGeom>
          <a:noFill/>
          <a:ln>
            <a:noFill/>
          </a:ln>
        </p:spPr>
      </p:pic>
      <p:pic>
        <p:nvPicPr>
          <p:cNvPr id="114" name="Google Shape;114;p16"/>
          <p:cNvPicPr preferRelativeResize="0"/>
          <p:nvPr/>
        </p:nvPicPr>
        <p:blipFill>
          <a:blip r:embed="rId9">
            <a:alphaModFix/>
          </a:blip>
          <a:stretch>
            <a:fillRect/>
          </a:stretch>
        </p:blipFill>
        <p:spPr>
          <a:xfrm>
            <a:off x="3549435" y="4095774"/>
            <a:ext cx="894615" cy="214525"/>
          </a:xfrm>
          <a:prstGeom prst="rect">
            <a:avLst/>
          </a:prstGeom>
          <a:noFill/>
          <a:ln>
            <a:noFill/>
          </a:ln>
        </p:spPr>
      </p:pic>
      <p:pic>
        <p:nvPicPr>
          <p:cNvPr id="115" name="Google Shape;115;p16"/>
          <p:cNvPicPr preferRelativeResize="0"/>
          <p:nvPr/>
        </p:nvPicPr>
        <p:blipFill>
          <a:blip r:embed="rId10">
            <a:alphaModFix/>
          </a:blip>
          <a:stretch>
            <a:fillRect/>
          </a:stretch>
        </p:blipFill>
        <p:spPr>
          <a:xfrm>
            <a:off x="8174375" y="4008425"/>
            <a:ext cx="797504" cy="214525"/>
          </a:xfrm>
          <a:prstGeom prst="rect">
            <a:avLst/>
          </a:prstGeom>
          <a:noFill/>
          <a:ln>
            <a:noFill/>
          </a:ln>
        </p:spPr>
      </p:pic>
      <p:sp>
        <p:nvSpPr>
          <p:cNvPr id="116" name="Google Shape;11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24" name="Google Shape;124;p17"/>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lnSpc>
                <a:spcPct val="95000"/>
              </a:lnSpc>
              <a:spcBef>
                <a:spcPts val="0"/>
              </a:spcBef>
              <a:spcAft>
                <a:spcPts val="1200"/>
              </a:spcAft>
              <a:buClr>
                <a:schemeClr val="dk1"/>
              </a:buClr>
              <a:buSzPts val="852"/>
              <a:buFont typeface="Arial"/>
              <a:buNone/>
            </a:pPr>
            <a:r>
              <a:rPr lang="es">
                <a:solidFill>
                  <a:srgbClr val="FFFFFF"/>
                </a:solidFill>
              </a:rPr>
              <a:t>Predicción de la insuficiencia cardíaca</a:t>
            </a:r>
            <a:endParaRPr>
              <a:solidFill>
                <a:srgbClr val="FFFFFF"/>
              </a:solidFill>
              <a:latin typeface="Roboto"/>
              <a:ea typeface="Roboto"/>
              <a:cs typeface="Roboto"/>
              <a:sym typeface="Roboto"/>
            </a:endParaRPr>
          </a:p>
        </p:txBody>
      </p:sp>
      <p:sp>
        <p:nvSpPr>
          <p:cNvPr id="125" name="Google Shape;125;p17"/>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2</a:t>
            </a:r>
            <a:endParaRPr>
              <a:solidFill>
                <a:schemeClr val="lt1"/>
              </a:solidFill>
              <a:latin typeface="Roboto Mono Medium"/>
              <a:ea typeface="Roboto Mono Medium"/>
              <a:cs typeface="Roboto Mono Medium"/>
              <a:sym typeface="Roboto Mono Medium"/>
            </a:endParaRPr>
          </a:p>
        </p:txBody>
      </p:sp>
      <p:sp>
        <p:nvSpPr>
          <p:cNvPr id="126" name="Google Shape;126;p17"/>
          <p:cNvSpPr txBox="1"/>
          <p:nvPr/>
        </p:nvSpPr>
        <p:spPr>
          <a:xfrm>
            <a:off x="273125" y="1572700"/>
            <a:ext cx="5282700" cy="2586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97BC0"/>
              </a:buClr>
              <a:buSzPts val="1400"/>
              <a:buChar char="-"/>
            </a:pPr>
            <a:r>
              <a:rPr b="1" lang="es" sz="1500">
                <a:solidFill>
                  <a:srgbClr val="097BC0"/>
                </a:solidFill>
              </a:rPr>
              <a:t>Datasets utilizados</a:t>
            </a:r>
            <a:endParaRPr b="1">
              <a:solidFill>
                <a:srgbClr val="097BC0"/>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sz="1500">
              <a:solidFill>
                <a:srgbClr val="097BC0"/>
              </a:solidFill>
            </a:endParaRPr>
          </a:p>
        </p:txBody>
      </p:sp>
      <p:pic>
        <p:nvPicPr>
          <p:cNvPr id="127" name="Google Shape;127;p17"/>
          <p:cNvPicPr preferRelativeResize="0"/>
          <p:nvPr/>
        </p:nvPicPr>
        <p:blipFill>
          <a:blip r:embed="rId3">
            <a:alphaModFix/>
          </a:blip>
          <a:stretch>
            <a:fillRect/>
          </a:stretch>
        </p:blipFill>
        <p:spPr>
          <a:xfrm>
            <a:off x="3027075" y="1899175"/>
            <a:ext cx="5558449" cy="1811634"/>
          </a:xfrm>
          <a:prstGeom prst="rect">
            <a:avLst/>
          </a:prstGeom>
          <a:noFill/>
          <a:ln>
            <a:noFill/>
          </a:ln>
        </p:spPr>
      </p:pic>
      <p:pic>
        <p:nvPicPr>
          <p:cNvPr id="128" name="Google Shape;128;p17"/>
          <p:cNvPicPr preferRelativeResize="0"/>
          <p:nvPr/>
        </p:nvPicPr>
        <p:blipFill>
          <a:blip r:embed="rId4">
            <a:alphaModFix/>
          </a:blip>
          <a:stretch>
            <a:fillRect/>
          </a:stretch>
        </p:blipFill>
        <p:spPr>
          <a:xfrm>
            <a:off x="835575" y="2429850"/>
            <a:ext cx="1769364" cy="750300"/>
          </a:xfrm>
          <a:prstGeom prst="rect">
            <a:avLst/>
          </a:prstGeom>
          <a:noFill/>
          <a:ln>
            <a:noFill/>
          </a:ln>
        </p:spPr>
      </p:pic>
      <p:cxnSp>
        <p:nvCxnSpPr>
          <p:cNvPr id="129" name="Google Shape;129;p17"/>
          <p:cNvCxnSpPr/>
          <p:nvPr/>
        </p:nvCxnSpPr>
        <p:spPr>
          <a:xfrm>
            <a:off x="2510575" y="2802600"/>
            <a:ext cx="278700" cy="48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7"/>
          <p:cNvSpPr/>
          <p:nvPr/>
        </p:nvSpPr>
        <p:spPr>
          <a:xfrm>
            <a:off x="7937475" y="1899175"/>
            <a:ext cx="648000" cy="127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7"/>
          <p:cNvCxnSpPr>
            <a:stCxn id="130" idx="0"/>
          </p:cNvCxnSpPr>
          <p:nvPr/>
        </p:nvCxnSpPr>
        <p:spPr>
          <a:xfrm flipH="1" rot="10800000">
            <a:off x="8261475" y="1636375"/>
            <a:ext cx="83400" cy="2628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17"/>
          <p:cNvSpPr txBox="1"/>
          <p:nvPr/>
        </p:nvSpPr>
        <p:spPr>
          <a:xfrm>
            <a:off x="8039400" y="1314050"/>
            <a:ext cx="1104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1"/>
                </a:solidFill>
              </a:rPr>
              <a:t>Target</a:t>
            </a:r>
            <a:endParaRPr b="1" sz="13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sz="1500">
              <a:solidFill>
                <a:srgbClr val="097BC0"/>
              </a:solidFill>
            </a:endParaRPr>
          </a:p>
        </p:txBody>
      </p:sp>
      <p:sp>
        <p:nvSpPr>
          <p:cNvPr id="133" name="Google Shape;133;p17"/>
          <p:cNvSpPr txBox="1"/>
          <p:nvPr/>
        </p:nvSpPr>
        <p:spPr>
          <a:xfrm>
            <a:off x="477575" y="4706125"/>
            <a:ext cx="555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Referencia</a:t>
            </a:r>
            <a:r>
              <a:rPr lang="es" sz="800"/>
              <a:t>: </a:t>
            </a:r>
            <a:r>
              <a:rPr lang="es" sz="450">
                <a:solidFill>
                  <a:srgbClr val="008ABC"/>
                </a:solidFill>
                <a:uFill>
                  <a:noFill/>
                </a:uFill>
                <a:hlinkClick r:id="rId5">
                  <a:extLst>
                    <a:ext uri="{A12FA001-AC4F-418D-AE19-62706E023703}">
                      <ahyp:hlinkClr val="tx"/>
                    </a:ext>
                  </a:extLst>
                </a:hlinkClick>
              </a:rPr>
              <a:t>https://archive.ics.uci.edu/ml/machine-learning-databases/heart-disease/</a:t>
            </a:r>
            <a:endParaRPr sz="800"/>
          </a:p>
        </p:txBody>
      </p:sp>
      <p:sp>
        <p:nvSpPr>
          <p:cNvPr id="134" name="Google Shape;13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42" name="Google Shape;142;p18"/>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lnSpc>
                <a:spcPct val="95000"/>
              </a:lnSpc>
              <a:spcBef>
                <a:spcPts val="0"/>
              </a:spcBef>
              <a:spcAft>
                <a:spcPts val="1200"/>
              </a:spcAft>
              <a:buClr>
                <a:schemeClr val="dk1"/>
              </a:buClr>
              <a:buSzPts val="852"/>
              <a:buFont typeface="Arial"/>
              <a:buNone/>
            </a:pPr>
            <a:r>
              <a:rPr lang="es">
                <a:solidFill>
                  <a:srgbClr val="FFFFFF"/>
                </a:solidFill>
              </a:rPr>
              <a:t>Predicción de la insuficiencia cardíaca</a:t>
            </a:r>
            <a:endParaRPr>
              <a:solidFill>
                <a:srgbClr val="FFFFFF"/>
              </a:solidFill>
              <a:latin typeface="Roboto"/>
              <a:ea typeface="Roboto"/>
              <a:cs typeface="Roboto"/>
              <a:sym typeface="Roboto"/>
            </a:endParaRPr>
          </a:p>
        </p:txBody>
      </p:sp>
      <p:sp>
        <p:nvSpPr>
          <p:cNvPr id="143" name="Google Shape;143;p18"/>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4</a:t>
            </a:r>
            <a:endParaRPr>
              <a:solidFill>
                <a:schemeClr val="lt1"/>
              </a:solidFill>
              <a:latin typeface="Roboto Mono Medium"/>
              <a:ea typeface="Roboto Mono Medium"/>
              <a:cs typeface="Roboto Mono Medium"/>
              <a:sym typeface="Roboto Mono Medium"/>
            </a:endParaRPr>
          </a:p>
        </p:txBody>
      </p:sp>
      <p:graphicFrame>
        <p:nvGraphicFramePr>
          <p:cNvPr id="144" name="Google Shape;144;p18"/>
          <p:cNvGraphicFramePr/>
          <p:nvPr/>
        </p:nvGraphicFramePr>
        <p:xfrm>
          <a:off x="234600" y="1041605"/>
          <a:ext cx="3000000" cy="3000000"/>
        </p:xfrm>
        <a:graphic>
          <a:graphicData uri="http://schemas.openxmlformats.org/drawingml/2006/table">
            <a:tbl>
              <a:tblPr>
                <a:noFill/>
                <a:tableStyleId>{B04655AA-3973-4479-AC4D-1B4ED8198988}</a:tableStyleId>
              </a:tblPr>
              <a:tblGrid>
                <a:gridCol w="1081450"/>
                <a:gridCol w="942050"/>
                <a:gridCol w="1011750"/>
                <a:gridCol w="1011750"/>
                <a:gridCol w="1011750"/>
                <a:gridCol w="1011750"/>
              </a:tblGrid>
              <a:tr h="414425">
                <a:tc>
                  <a:txBody>
                    <a:bodyPr/>
                    <a:lstStyle/>
                    <a:p>
                      <a:pPr indent="0" lvl="0" marL="0" rtl="0" algn="ctr">
                        <a:spcBef>
                          <a:spcPts val="0"/>
                        </a:spcBef>
                        <a:spcAft>
                          <a:spcPts val="0"/>
                        </a:spcAft>
                        <a:buNone/>
                      </a:pPr>
                      <a:r>
                        <a:rPr lang="es">
                          <a:solidFill>
                            <a:schemeClr val="lt1"/>
                          </a:solidFill>
                        </a:rPr>
                        <a:t>Modelo</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2E4F76"/>
                      </a:solidFill>
                      <a:prstDash val="solid"/>
                      <a:round/>
                      <a:headEnd len="sm" w="sm" type="none"/>
                      <a:tailEnd len="sm" w="sm" type="none"/>
                    </a:lnB>
                    <a:solidFill>
                      <a:srgbClr val="1D3756"/>
                    </a:solidFill>
                  </a:tcPr>
                </a:tc>
                <a:tc>
                  <a:txBody>
                    <a:bodyPr/>
                    <a:lstStyle/>
                    <a:p>
                      <a:pPr indent="0" lvl="0" marL="0" rtl="0" algn="ctr">
                        <a:spcBef>
                          <a:spcPts val="0"/>
                        </a:spcBef>
                        <a:spcAft>
                          <a:spcPts val="0"/>
                        </a:spcAft>
                        <a:buNone/>
                      </a:pPr>
                      <a:r>
                        <a:rPr lang="es">
                          <a:solidFill>
                            <a:schemeClr val="lt1"/>
                          </a:solidFill>
                        </a:rPr>
                        <a:t>Accuracy</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solidFill>
                      <a:srgbClr val="1D3756"/>
                    </a:solidFill>
                  </a:tcPr>
                </a:tc>
                <a:tc>
                  <a:txBody>
                    <a:bodyPr/>
                    <a:lstStyle/>
                    <a:p>
                      <a:pPr indent="0" lvl="0" marL="0" rtl="0" algn="ctr">
                        <a:spcBef>
                          <a:spcPts val="0"/>
                        </a:spcBef>
                        <a:spcAft>
                          <a:spcPts val="0"/>
                        </a:spcAft>
                        <a:buNone/>
                      </a:pPr>
                      <a:r>
                        <a:rPr lang="es">
                          <a:solidFill>
                            <a:schemeClr val="lt1"/>
                          </a:solidFill>
                        </a:rPr>
                        <a:t>Recall</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solidFill>
                      <a:srgbClr val="1D3756"/>
                    </a:solidFill>
                  </a:tcPr>
                </a:tc>
                <a:tc>
                  <a:txBody>
                    <a:bodyPr/>
                    <a:lstStyle/>
                    <a:p>
                      <a:pPr indent="0" lvl="0" marL="0" rtl="0" algn="ctr">
                        <a:spcBef>
                          <a:spcPts val="0"/>
                        </a:spcBef>
                        <a:spcAft>
                          <a:spcPts val="0"/>
                        </a:spcAft>
                        <a:buNone/>
                      </a:pPr>
                      <a:r>
                        <a:rPr lang="es">
                          <a:solidFill>
                            <a:schemeClr val="lt1"/>
                          </a:solidFill>
                        </a:rPr>
                        <a:t>F1</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solidFill>
                      <a:srgbClr val="1D3756"/>
                    </a:solidFill>
                  </a:tcPr>
                </a:tc>
                <a:tc>
                  <a:txBody>
                    <a:bodyPr/>
                    <a:lstStyle/>
                    <a:p>
                      <a:pPr indent="0" lvl="0" marL="0" rtl="0" algn="ctr">
                        <a:spcBef>
                          <a:spcPts val="0"/>
                        </a:spcBef>
                        <a:spcAft>
                          <a:spcPts val="0"/>
                        </a:spcAft>
                        <a:buNone/>
                      </a:pPr>
                      <a:r>
                        <a:rPr lang="es">
                          <a:solidFill>
                            <a:schemeClr val="lt1"/>
                          </a:solidFill>
                        </a:rPr>
                        <a:t>Specificity</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solidFill>
                      <a:srgbClr val="1D3756"/>
                    </a:solidFill>
                  </a:tcPr>
                </a:tc>
                <a:tc>
                  <a:txBody>
                    <a:bodyPr/>
                    <a:lstStyle/>
                    <a:p>
                      <a:pPr indent="0" lvl="0" marL="0" rtl="0" algn="ctr">
                        <a:spcBef>
                          <a:spcPts val="0"/>
                        </a:spcBef>
                        <a:spcAft>
                          <a:spcPts val="0"/>
                        </a:spcAft>
                        <a:buNone/>
                      </a:pPr>
                      <a:r>
                        <a:rPr lang="es">
                          <a:solidFill>
                            <a:schemeClr val="lt1"/>
                          </a:solidFill>
                        </a:rPr>
                        <a:t>Sensibility</a:t>
                      </a:r>
                      <a:endParaRPr>
                        <a:solidFill>
                          <a:schemeClr val="lt1"/>
                        </a:solidFill>
                      </a:endParaRPr>
                    </a:p>
                  </a:txBody>
                  <a:tcPr marT="91425" marB="91425" marR="91425" marL="91425">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solidFill>
                      <a:srgbClr val="1D3756"/>
                    </a:solidFill>
                  </a:tcPr>
                </a:tc>
              </a:tr>
              <a:tr h="396200">
                <a:tc>
                  <a:txBody>
                    <a:bodyPr/>
                    <a:lstStyle/>
                    <a:p>
                      <a:pPr indent="0" lvl="0" marL="0" rtl="0" algn="ctr">
                        <a:spcBef>
                          <a:spcPts val="0"/>
                        </a:spcBef>
                        <a:spcAft>
                          <a:spcPts val="0"/>
                        </a:spcAft>
                        <a:buNone/>
                      </a:pPr>
                      <a:r>
                        <a:rPr lang="es"/>
                        <a:t>SVM</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None/>
                      </a:pPr>
                      <a:r>
                        <a:rPr lang="es"/>
                        <a:t>80%</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r h="609575">
                <a:tc>
                  <a:txBody>
                    <a:bodyPr/>
                    <a:lstStyle/>
                    <a:p>
                      <a:pPr indent="0" lvl="0" marL="0" rtl="0" algn="ctr">
                        <a:spcBef>
                          <a:spcPts val="0"/>
                        </a:spcBef>
                        <a:spcAft>
                          <a:spcPts val="0"/>
                        </a:spcAft>
                        <a:buNone/>
                      </a:pPr>
                      <a:r>
                        <a:rPr lang="es"/>
                        <a:t>Neural network</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None/>
                      </a:pPr>
                      <a:r>
                        <a:rPr lang="es"/>
                        <a:t>85%</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85%</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85%</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85%</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85%</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r h="822925">
                <a:tc>
                  <a:txBody>
                    <a:bodyPr/>
                    <a:lstStyle/>
                    <a:p>
                      <a:pPr indent="0" lvl="0" marL="0" rtl="0" algn="ctr">
                        <a:spcBef>
                          <a:spcPts val="0"/>
                        </a:spcBef>
                        <a:spcAft>
                          <a:spcPts val="0"/>
                        </a:spcAft>
                        <a:buNone/>
                      </a:pPr>
                      <a:r>
                        <a:rPr lang="es"/>
                        <a:t>Logistic regression</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88%</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88%</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88%</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88%</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88%</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r h="609575">
                <a:tc>
                  <a:txBody>
                    <a:bodyPr/>
                    <a:lstStyle/>
                    <a:p>
                      <a:pPr indent="0" lvl="0" marL="0" rtl="0" algn="ctr">
                        <a:spcBef>
                          <a:spcPts val="0"/>
                        </a:spcBef>
                        <a:spcAft>
                          <a:spcPts val="0"/>
                        </a:spcAft>
                        <a:buNone/>
                      </a:pPr>
                      <a:r>
                        <a:rPr lang="es"/>
                        <a:t>Random forest</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89%</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89%</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89%</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89%</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s">
                          <a:solidFill>
                            <a:schemeClr val="dk1"/>
                          </a:solidFill>
                        </a:rPr>
                        <a:t>89%</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r h="609575">
                <a:tc>
                  <a:txBody>
                    <a:bodyPr/>
                    <a:lstStyle/>
                    <a:p>
                      <a:pPr indent="0" lvl="0" marL="0" rtl="0" algn="ctr">
                        <a:spcBef>
                          <a:spcPts val="0"/>
                        </a:spcBef>
                        <a:spcAft>
                          <a:spcPts val="0"/>
                        </a:spcAft>
                        <a:buNone/>
                      </a:pPr>
                      <a:r>
                        <a:rPr lang="es"/>
                        <a:t>Gradient boosting</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None/>
                      </a:pPr>
                      <a:r>
                        <a:rPr lang="es"/>
                        <a:t>90%</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90%</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s"/>
                        <a:t>XGB</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2E4F76"/>
                      </a:solidFill>
                      <a:prstDash val="solid"/>
                      <a:round/>
                      <a:headEnd len="sm" w="sm" type="none"/>
                      <a:tailEnd len="sm" w="sm" type="none"/>
                    </a:lnR>
                    <a:lnT cap="flat" cmpd="sng" w="9525">
                      <a:solidFill>
                        <a:srgbClr val="2E4F76"/>
                      </a:solidFill>
                      <a:prstDash val="solid"/>
                      <a:round/>
                      <a:headEnd len="sm" w="sm" type="none"/>
                      <a:tailEnd len="sm" w="sm" type="none"/>
                    </a:lnT>
                    <a:lnB cap="flat" cmpd="sng" w="9525">
                      <a:solidFill>
                        <a:srgbClr val="2E4F76"/>
                      </a:solidFill>
                      <a:prstDash val="solid"/>
                      <a:round/>
                      <a:headEnd len="sm" w="sm" type="none"/>
                      <a:tailEnd len="sm" w="sm" type="none"/>
                    </a:lnB>
                  </a:tcPr>
                </a:tc>
                <a:tc>
                  <a:txBody>
                    <a:bodyPr/>
                    <a:lstStyle/>
                    <a:p>
                      <a:pPr indent="0" lvl="0" marL="0" rtl="0" algn="ctr">
                        <a:spcBef>
                          <a:spcPts val="0"/>
                        </a:spcBef>
                        <a:spcAft>
                          <a:spcPts val="0"/>
                        </a:spcAft>
                        <a:buNone/>
                      </a:pPr>
                      <a:r>
                        <a:rPr lang="es"/>
                        <a:t>91%</a:t>
                      </a:r>
                      <a:endParaRPr/>
                    </a:p>
                  </a:txBody>
                  <a:tcPr marT="91425" marB="91425" marR="91425" marL="91425" anchor="ctr">
                    <a:lnL cap="flat" cmpd="sng" w="9525">
                      <a:solidFill>
                        <a:srgbClr val="2E4F76"/>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91%</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91%</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91%</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c>
                  <a:txBody>
                    <a:bodyPr/>
                    <a:lstStyle/>
                    <a:p>
                      <a:pPr indent="0" lvl="0" marL="0" rtl="0" algn="ctr">
                        <a:spcBef>
                          <a:spcPts val="0"/>
                        </a:spcBef>
                        <a:spcAft>
                          <a:spcPts val="0"/>
                        </a:spcAft>
                        <a:buNone/>
                      </a:pPr>
                      <a:r>
                        <a:rPr lang="es"/>
                        <a:t>91%</a:t>
                      </a:r>
                      <a:endParaRPr/>
                    </a:p>
                  </a:txBody>
                  <a:tcPr marT="91425" marB="91425" marR="91425" marL="91425" anchor="ctr">
                    <a:lnL cap="flat" cmpd="sng" w="9525">
                      <a:solidFill>
                        <a:srgbClr val="097BC0"/>
                      </a:solidFill>
                      <a:prstDash val="solid"/>
                      <a:round/>
                      <a:headEnd len="sm" w="sm" type="none"/>
                      <a:tailEnd len="sm" w="sm" type="none"/>
                    </a:lnL>
                    <a:lnR cap="flat" cmpd="sng" w="9525">
                      <a:solidFill>
                        <a:srgbClr val="097BC0"/>
                      </a:solidFill>
                      <a:prstDash val="solid"/>
                      <a:round/>
                      <a:headEnd len="sm" w="sm" type="none"/>
                      <a:tailEnd len="sm" w="sm" type="none"/>
                    </a:lnR>
                    <a:lnT cap="flat" cmpd="sng" w="9525">
                      <a:solidFill>
                        <a:srgbClr val="097BC0"/>
                      </a:solidFill>
                      <a:prstDash val="solid"/>
                      <a:round/>
                      <a:headEnd len="sm" w="sm" type="none"/>
                      <a:tailEnd len="sm" w="sm" type="none"/>
                    </a:lnT>
                    <a:lnB cap="flat" cmpd="sng" w="9525">
                      <a:solidFill>
                        <a:srgbClr val="097BC0"/>
                      </a:solidFill>
                      <a:prstDash val="solid"/>
                      <a:round/>
                      <a:headEnd len="sm" w="sm" type="none"/>
                      <a:tailEnd len="sm" w="sm" type="none"/>
                    </a:lnB>
                  </a:tcPr>
                </a:tc>
              </a:tr>
            </a:tbl>
          </a:graphicData>
        </a:graphic>
      </p:graphicFrame>
      <p:pic>
        <p:nvPicPr>
          <p:cNvPr id="145" name="Google Shape;145;p18"/>
          <p:cNvPicPr preferRelativeResize="0"/>
          <p:nvPr/>
        </p:nvPicPr>
        <p:blipFill>
          <a:blip r:embed="rId3">
            <a:alphaModFix/>
          </a:blip>
          <a:stretch>
            <a:fillRect/>
          </a:stretch>
        </p:blipFill>
        <p:spPr>
          <a:xfrm>
            <a:off x="6872936" y="2157437"/>
            <a:ext cx="1899375" cy="1626850"/>
          </a:xfrm>
          <a:prstGeom prst="rect">
            <a:avLst/>
          </a:prstGeom>
          <a:noFill/>
          <a:ln>
            <a:noFill/>
          </a:ln>
        </p:spPr>
      </p:pic>
      <p:sp>
        <p:nvSpPr>
          <p:cNvPr id="146" name="Google Shape;146;p18"/>
          <p:cNvSpPr txBox="1"/>
          <p:nvPr/>
        </p:nvSpPr>
        <p:spPr>
          <a:xfrm>
            <a:off x="7018475" y="4488050"/>
            <a:ext cx="1454100" cy="400200"/>
          </a:xfrm>
          <a:prstGeom prst="rect">
            <a:avLst/>
          </a:prstGeom>
          <a:noFill/>
          <a:ln cap="flat" cmpd="sng" w="19050">
            <a:solidFill>
              <a:srgbClr val="097BC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t>GridSearchCV</a:t>
            </a:r>
            <a:endParaRPr/>
          </a:p>
        </p:txBody>
      </p:sp>
      <p:sp>
        <p:nvSpPr>
          <p:cNvPr id="147" name="Google Shape;147;p18"/>
          <p:cNvSpPr/>
          <p:nvPr/>
        </p:nvSpPr>
        <p:spPr>
          <a:xfrm>
            <a:off x="234600" y="4503900"/>
            <a:ext cx="6070500" cy="38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8"/>
          <p:cNvCxnSpPr/>
          <p:nvPr/>
        </p:nvCxnSpPr>
        <p:spPr>
          <a:xfrm flipH="1" rot="10800000">
            <a:off x="6416600" y="4683500"/>
            <a:ext cx="525000" cy="93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57" name="Google Shape;157;p19"/>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Clasificador nutricional</a:t>
            </a:r>
            <a:endParaRPr>
              <a:solidFill>
                <a:srgbClr val="FFFFFF"/>
              </a:solidFill>
              <a:latin typeface="Roboto"/>
              <a:ea typeface="Roboto"/>
              <a:cs typeface="Roboto"/>
              <a:sym typeface="Roboto"/>
            </a:endParaRPr>
          </a:p>
        </p:txBody>
      </p:sp>
      <p:pic>
        <p:nvPicPr>
          <p:cNvPr id="158" name="Google Shape;158;p19"/>
          <p:cNvPicPr preferRelativeResize="0"/>
          <p:nvPr/>
        </p:nvPicPr>
        <p:blipFill>
          <a:blip r:embed="rId3">
            <a:alphaModFix/>
          </a:blip>
          <a:stretch>
            <a:fillRect/>
          </a:stretch>
        </p:blipFill>
        <p:spPr>
          <a:xfrm>
            <a:off x="901000" y="1869253"/>
            <a:ext cx="7342000" cy="2440350"/>
          </a:xfrm>
          <a:prstGeom prst="rect">
            <a:avLst/>
          </a:prstGeom>
          <a:noFill/>
          <a:ln>
            <a:noFill/>
          </a:ln>
        </p:spPr>
      </p:pic>
      <p:sp>
        <p:nvSpPr>
          <p:cNvPr id="159" name="Google Shape;159;p19"/>
          <p:cNvSpPr txBox="1"/>
          <p:nvPr/>
        </p:nvSpPr>
        <p:spPr>
          <a:xfrm>
            <a:off x="3625650" y="1055425"/>
            <a:ext cx="189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97BC0"/>
                </a:solidFill>
              </a:rPr>
              <a:t>Diagrama de flujo</a:t>
            </a:r>
            <a:endParaRPr b="1" sz="1500">
              <a:solidFill>
                <a:srgbClr val="097BC0"/>
              </a:solidFill>
            </a:endParaRPr>
          </a:p>
        </p:txBody>
      </p:sp>
      <p:sp>
        <p:nvSpPr>
          <p:cNvPr id="160" name="Google Shape;160;p19"/>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3</a:t>
            </a:r>
            <a:endParaRPr>
              <a:solidFill>
                <a:schemeClr val="lt1"/>
              </a:solidFill>
              <a:latin typeface="Roboto Mono Medium"/>
              <a:ea typeface="Roboto Mono Medium"/>
              <a:cs typeface="Roboto Mono Medium"/>
              <a:sym typeface="Roboto Mono Medium"/>
            </a:endParaRPr>
          </a:p>
        </p:txBody>
      </p:sp>
      <p:sp>
        <p:nvSpPr>
          <p:cNvPr id="161" name="Google Shape;16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69" name="Google Shape;169;p20"/>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Clasificador nutricional</a:t>
            </a:r>
            <a:endParaRPr>
              <a:solidFill>
                <a:srgbClr val="FFFFFF"/>
              </a:solidFill>
              <a:latin typeface="Roboto"/>
              <a:ea typeface="Roboto"/>
              <a:cs typeface="Roboto"/>
              <a:sym typeface="Roboto"/>
            </a:endParaRPr>
          </a:p>
        </p:txBody>
      </p:sp>
      <p:sp>
        <p:nvSpPr>
          <p:cNvPr id="170" name="Google Shape;170;p20"/>
          <p:cNvSpPr txBox="1"/>
          <p:nvPr/>
        </p:nvSpPr>
        <p:spPr>
          <a:xfrm>
            <a:off x="318700" y="864550"/>
            <a:ext cx="3859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97BC0"/>
                </a:solidFill>
              </a:rPr>
              <a:t>Detección y clasificación del alimento</a:t>
            </a:r>
            <a:endParaRPr b="1" sz="1500">
              <a:solidFill>
                <a:srgbClr val="097BC0"/>
              </a:solidFill>
            </a:endParaRPr>
          </a:p>
        </p:txBody>
      </p:sp>
      <p:sp>
        <p:nvSpPr>
          <p:cNvPr id="171" name="Google Shape;171;p20"/>
          <p:cNvSpPr txBox="1"/>
          <p:nvPr/>
        </p:nvSpPr>
        <p:spPr>
          <a:xfrm>
            <a:off x="5153025" y="864550"/>
            <a:ext cx="2947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97BC0"/>
                </a:solidFill>
              </a:rPr>
              <a:t>Clasificación de la nutrición</a:t>
            </a:r>
            <a:endParaRPr b="1" sz="1500">
              <a:solidFill>
                <a:srgbClr val="097BC0"/>
              </a:solidFill>
            </a:endParaRPr>
          </a:p>
        </p:txBody>
      </p:sp>
      <p:cxnSp>
        <p:nvCxnSpPr>
          <p:cNvPr id="172" name="Google Shape;172;p20"/>
          <p:cNvCxnSpPr/>
          <p:nvPr/>
        </p:nvCxnSpPr>
        <p:spPr>
          <a:xfrm>
            <a:off x="3963050" y="1297950"/>
            <a:ext cx="21000" cy="3515700"/>
          </a:xfrm>
          <a:prstGeom prst="straightConnector1">
            <a:avLst/>
          </a:prstGeom>
          <a:noFill/>
          <a:ln cap="flat" cmpd="sng" w="19050">
            <a:solidFill>
              <a:srgbClr val="1D3756"/>
            </a:solidFill>
            <a:prstDash val="solid"/>
            <a:round/>
            <a:headEnd len="med" w="med" type="none"/>
            <a:tailEnd len="med" w="med" type="none"/>
          </a:ln>
        </p:spPr>
      </p:cxnSp>
      <p:sp>
        <p:nvSpPr>
          <p:cNvPr id="173" name="Google Shape;173;p20"/>
          <p:cNvSpPr txBox="1"/>
          <p:nvPr/>
        </p:nvSpPr>
        <p:spPr>
          <a:xfrm>
            <a:off x="174475" y="1460425"/>
            <a:ext cx="3515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Modelo: YOLOv5 (preentrenado)</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Dataset: Coco</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Comidas: </a:t>
            </a:r>
            <a:endParaRPr b="1"/>
          </a:p>
          <a:p>
            <a:pPr indent="-317500" lvl="0" marL="457200" rtl="0" algn="l">
              <a:spcBef>
                <a:spcPts val="0"/>
              </a:spcBef>
              <a:spcAft>
                <a:spcPts val="0"/>
              </a:spcAft>
              <a:buSzPts val="1400"/>
              <a:buChar char="●"/>
            </a:pPr>
            <a:r>
              <a:rPr b="1" lang="es"/>
              <a:t>Plátano</a:t>
            </a:r>
            <a:endParaRPr b="1"/>
          </a:p>
          <a:p>
            <a:pPr indent="-317500" lvl="0" marL="457200" rtl="0" algn="l">
              <a:spcBef>
                <a:spcPts val="0"/>
              </a:spcBef>
              <a:spcAft>
                <a:spcPts val="0"/>
              </a:spcAft>
              <a:buSzPts val="1400"/>
              <a:buChar char="●"/>
            </a:pPr>
            <a:r>
              <a:rPr b="1" lang="es"/>
              <a:t>Manzana</a:t>
            </a:r>
            <a:endParaRPr b="1"/>
          </a:p>
          <a:p>
            <a:pPr indent="-317500" lvl="0" marL="457200" rtl="0" algn="l">
              <a:spcBef>
                <a:spcPts val="0"/>
              </a:spcBef>
              <a:spcAft>
                <a:spcPts val="0"/>
              </a:spcAft>
              <a:buSzPts val="1400"/>
              <a:buChar char="●"/>
            </a:pPr>
            <a:r>
              <a:rPr b="1" lang="es"/>
              <a:t>Sandwich</a:t>
            </a:r>
            <a:endParaRPr b="1"/>
          </a:p>
          <a:p>
            <a:pPr indent="-317500" lvl="0" marL="457200" rtl="0" algn="l">
              <a:spcBef>
                <a:spcPts val="0"/>
              </a:spcBef>
              <a:spcAft>
                <a:spcPts val="0"/>
              </a:spcAft>
              <a:buSzPts val="1400"/>
              <a:buChar char="●"/>
            </a:pPr>
            <a:r>
              <a:rPr b="1" lang="es"/>
              <a:t>Naranja</a:t>
            </a:r>
            <a:endParaRPr b="1"/>
          </a:p>
          <a:p>
            <a:pPr indent="-317500" lvl="0" marL="457200" rtl="0" algn="l">
              <a:spcBef>
                <a:spcPts val="0"/>
              </a:spcBef>
              <a:spcAft>
                <a:spcPts val="0"/>
              </a:spcAft>
              <a:buSzPts val="1400"/>
              <a:buChar char="●"/>
            </a:pPr>
            <a:r>
              <a:rPr b="1" lang="es"/>
              <a:t>Brócoli</a:t>
            </a:r>
            <a:endParaRPr b="1"/>
          </a:p>
          <a:p>
            <a:pPr indent="-317500" lvl="0" marL="457200" rtl="0" algn="l">
              <a:spcBef>
                <a:spcPts val="0"/>
              </a:spcBef>
              <a:spcAft>
                <a:spcPts val="0"/>
              </a:spcAft>
              <a:buSzPts val="1400"/>
              <a:buChar char="●"/>
            </a:pPr>
            <a:r>
              <a:rPr b="1" lang="es"/>
              <a:t>Zanahoria</a:t>
            </a:r>
            <a:endParaRPr b="1"/>
          </a:p>
          <a:p>
            <a:pPr indent="-317500" lvl="0" marL="457200" rtl="0" algn="l">
              <a:spcBef>
                <a:spcPts val="0"/>
              </a:spcBef>
              <a:spcAft>
                <a:spcPts val="0"/>
              </a:spcAft>
              <a:buSzPts val="1400"/>
              <a:buChar char="●"/>
            </a:pPr>
            <a:r>
              <a:rPr b="1" lang="es"/>
              <a:t>Hot-dog</a:t>
            </a:r>
            <a:endParaRPr b="1"/>
          </a:p>
          <a:p>
            <a:pPr indent="-317500" lvl="0" marL="457200" rtl="0" algn="l">
              <a:spcBef>
                <a:spcPts val="0"/>
              </a:spcBef>
              <a:spcAft>
                <a:spcPts val="0"/>
              </a:spcAft>
              <a:buSzPts val="1400"/>
              <a:buChar char="●"/>
            </a:pPr>
            <a:r>
              <a:rPr b="1" lang="es"/>
              <a:t>Pizza</a:t>
            </a:r>
            <a:endParaRPr b="1"/>
          </a:p>
          <a:p>
            <a:pPr indent="-317500" lvl="0" marL="457200" rtl="0" algn="l">
              <a:spcBef>
                <a:spcPts val="0"/>
              </a:spcBef>
              <a:spcAft>
                <a:spcPts val="0"/>
              </a:spcAft>
              <a:buSzPts val="1400"/>
              <a:buChar char="●"/>
            </a:pPr>
            <a:r>
              <a:rPr b="1" lang="es"/>
              <a:t>Donut</a:t>
            </a:r>
            <a:endParaRPr b="1"/>
          </a:p>
          <a:p>
            <a:pPr indent="-317500" lvl="0" marL="457200" rtl="0" algn="l">
              <a:spcBef>
                <a:spcPts val="0"/>
              </a:spcBef>
              <a:spcAft>
                <a:spcPts val="0"/>
              </a:spcAft>
              <a:buSzPts val="1400"/>
              <a:buChar char="●"/>
            </a:pPr>
            <a:r>
              <a:rPr b="1" lang="es"/>
              <a:t>Tarta</a:t>
            </a:r>
            <a:endParaRPr b="1"/>
          </a:p>
        </p:txBody>
      </p:sp>
      <p:pic>
        <p:nvPicPr>
          <p:cNvPr id="174" name="Google Shape;174;p20"/>
          <p:cNvPicPr preferRelativeResize="0"/>
          <p:nvPr/>
        </p:nvPicPr>
        <p:blipFill>
          <a:blip r:embed="rId3">
            <a:alphaModFix/>
          </a:blip>
          <a:stretch>
            <a:fillRect/>
          </a:stretch>
        </p:blipFill>
        <p:spPr>
          <a:xfrm>
            <a:off x="1845400" y="2957275"/>
            <a:ext cx="1910275" cy="1274125"/>
          </a:xfrm>
          <a:prstGeom prst="rect">
            <a:avLst/>
          </a:prstGeom>
          <a:noFill/>
          <a:ln>
            <a:noFill/>
          </a:ln>
        </p:spPr>
      </p:pic>
      <p:sp>
        <p:nvSpPr>
          <p:cNvPr id="175" name="Google Shape;175;p20"/>
          <p:cNvSpPr txBox="1"/>
          <p:nvPr/>
        </p:nvSpPr>
        <p:spPr>
          <a:xfrm>
            <a:off x="4122225" y="1335075"/>
            <a:ext cx="4608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Modelo: Random Forest</a:t>
            </a:r>
            <a:endParaRPr b="1"/>
          </a:p>
          <a:p>
            <a:pPr indent="-317500" lvl="0" marL="457200" rtl="0" algn="l">
              <a:spcBef>
                <a:spcPts val="0"/>
              </a:spcBef>
              <a:spcAft>
                <a:spcPts val="0"/>
              </a:spcAft>
              <a:buSzPts val="1400"/>
              <a:buChar char="●"/>
            </a:pPr>
            <a:r>
              <a:rPr b="1" lang="es"/>
              <a:t>60 árboles</a:t>
            </a:r>
            <a:endParaRPr b="1"/>
          </a:p>
          <a:p>
            <a:pPr indent="-317500" lvl="0" marL="457200" rtl="0" algn="l">
              <a:spcBef>
                <a:spcPts val="0"/>
              </a:spcBef>
              <a:spcAft>
                <a:spcPts val="0"/>
              </a:spcAft>
              <a:buSzPts val="1400"/>
              <a:buChar char="●"/>
            </a:pPr>
            <a:r>
              <a:rPr b="1" lang="es"/>
              <a:t>Entrenamiento: 5000 entradas</a:t>
            </a:r>
            <a:endParaRPr b="1"/>
          </a:p>
          <a:p>
            <a:pPr indent="-317500" lvl="0" marL="457200" rtl="0" algn="l">
              <a:spcBef>
                <a:spcPts val="0"/>
              </a:spcBef>
              <a:spcAft>
                <a:spcPts val="0"/>
              </a:spcAft>
              <a:buSzPts val="1400"/>
              <a:buChar char="●"/>
            </a:pPr>
            <a:r>
              <a:rPr b="1" lang="es"/>
              <a:t>Test: 1000 entradas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Dataset: Propio</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Entradas: </a:t>
            </a:r>
            <a:endParaRPr b="1"/>
          </a:p>
          <a:p>
            <a:pPr indent="-317500" lvl="0" marL="457200" rtl="0" algn="l">
              <a:spcBef>
                <a:spcPts val="0"/>
              </a:spcBef>
              <a:spcAft>
                <a:spcPts val="0"/>
              </a:spcAft>
              <a:buSzPts val="1400"/>
              <a:buChar char="●"/>
            </a:pPr>
            <a:r>
              <a:rPr b="1" lang="es"/>
              <a:t>Edad </a:t>
            </a:r>
            <a:endParaRPr b="1"/>
          </a:p>
          <a:p>
            <a:pPr indent="-317500" lvl="0" marL="457200" rtl="0" algn="l">
              <a:spcBef>
                <a:spcPts val="0"/>
              </a:spcBef>
              <a:spcAft>
                <a:spcPts val="0"/>
              </a:spcAft>
              <a:buSzPts val="1400"/>
              <a:buChar char="●"/>
            </a:pPr>
            <a:r>
              <a:rPr b="1" lang="es"/>
              <a:t>Sexo: </a:t>
            </a:r>
            <a:r>
              <a:rPr lang="es"/>
              <a:t>Hombre, mujer</a:t>
            </a:r>
            <a:endParaRPr/>
          </a:p>
          <a:p>
            <a:pPr indent="-317500" lvl="0" marL="457200" rtl="0" algn="l">
              <a:spcBef>
                <a:spcPts val="0"/>
              </a:spcBef>
              <a:spcAft>
                <a:spcPts val="0"/>
              </a:spcAft>
              <a:buSzPts val="1400"/>
              <a:buChar char="●"/>
            </a:pPr>
            <a:r>
              <a:rPr b="1" lang="es"/>
              <a:t>Actividad: </a:t>
            </a:r>
            <a:r>
              <a:rPr lang="es"/>
              <a:t>Sedentaria, moderada, activa</a:t>
            </a:r>
            <a:endParaRPr/>
          </a:p>
          <a:p>
            <a:pPr indent="-317500" lvl="0" marL="457200" rtl="0" algn="l">
              <a:spcBef>
                <a:spcPts val="0"/>
              </a:spcBef>
              <a:spcAft>
                <a:spcPts val="0"/>
              </a:spcAft>
              <a:buSzPts val="1400"/>
              <a:buChar char="●"/>
            </a:pPr>
            <a:r>
              <a:rPr b="1" lang="es"/>
              <a:t>Calorías diarias (kcal)</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Salida:</a:t>
            </a:r>
            <a:endParaRPr b="1"/>
          </a:p>
          <a:p>
            <a:pPr indent="-317500" lvl="0" marL="457200" rtl="0" algn="l">
              <a:spcBef>
                <a:spcPts val="0"/>
              </a:spcBef>
              <a:spcAft>
                <a:spcPts val="0"/>
              </a:spcAft>
              <a:buSzPts val="1400"/>
              <a:buChar char="●"/>
            </a:pPr>
            <a:r>
              <a:rPr b="1" lang="es"/>
              <a:t>Clasificación en función de las </a:t>
            </a:r>
            <a:r>
              <a:rPr b="1" lang="es"/>
              <a:t>calorías</a:t>
            </a:r>
            <a:r>
              <a:rPr b="1" lang="es"/>
              <a:t> ingeridas: </a:t>
            </a:r>
            <a:r>
              <a:rPr lang="es"/>
              <a:t>Por debajo, por encima, valor adecuado</a:t>
            </a:r>
            <a:endParaRPr/>
          </a:p>
          <a:p>
            <a:pPr indent="0" lvl="0" marL="0" rtl="0" algn="l">
              <a:spcBef>
                <a:spcPts val="0"/>
              </a:spcBef>
              <a:spcAft>
                <a:spcPts val="0"/>
              </a:spcAft>
              <a:buNone/>
            </a:pPr>
            <a:r>
              <a:t/>
            </a:r>
            <a:endParaRPr b="1"/>
          </a:p>
        </p:txBody>
      </p:sp>
      <p:sp>
        <p:nvSpPr>
          <p:cNvPr id="176" name="Google Shape;176;p20"/>
          <p:cNvSpPr txBox="1"/>
          <p:nvPr/>
        </p:nvSpPr>
        <p:spPr>
          <a:xfrm>
            <a:off x="7281450" y="1487875"/>
            <a:ext cx="1739700" cy="831300"/>
          </a:xfrm>
          <a:prstGeom prst="rect">
            <a:avLst/>
          </a:prstGeom>
          <a:noFill/>
          <a:ln cap="flat" cmpd="sng" w="19050">
            <a:solidFill>
              <a:srgbClr val="097BC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t>Accuracy</a:t>
            </a:r>
            <a:r>
              <a:rPr lang="es"/>
              <a:t>: 0.995</a:t>
            </a:r>
            <a:endParaRPr/>
          </a:p>
          <a:p>
            <a:pPr indent="0" lvl="0" marL="0" rtl="0" algn="l">
              <a:spcBef>
                <a:spcPts val="0"/>
              </a:spcBef>
              <a:spcAft>
                <a:spcPts val="0"/>
              </a:spcAft>
              <a:buNone/>
            </a:pPr>
            <a:r>
              <a:rPr b="1" lang="es"/>
              <a:t>Recall</a:t>
            </a:r>
            <a:r>
              <a:rPr lang="es"/>
              <a:t>: 0.995</a:t>
            </a:r>
            <a:endParaRPr/>
          </a:p>
          <a:p>
            <a:pPr indent="0" lvl="0" marL="0" rtl="0" algn="l">
              <a:spcBef>
                <a:spcPts val="0"/>
              </a:spcBef>
              <a:spcAft>
                <a:spcPts val="0"/>
              </a:spcAft>
              <a:buNone/>
            </a:pPr>
            <a:r>
              <a:rPr b="1" lang="es"/>
              <a:t>Precission</a:t>
            </a:r>
            <a:r>
              <a:rPr lang="es"/>
              <a:t>: 0.995</a:t>
            </a:r>
            <a:endParaRPr/>
          </a:p>
        </p:txBody>
      </p:sp>
      <p:sp>
        <p:nvSpPr>
          <p:cNvPr id="177" name="Google Shape;177;p20"/>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3</a:t>
            </a:r>
            <a:endParaRPr>
              <a:solidFill>
                <a:schemeClr val="lt1"/>
              </a:solidFill>
              <a:latin typeface="Roboto Mono Medium"/>
              <a:ea typeface="Roboto Mono Medium"/>
              <a:cs typeface="Roboto Mono Medium"/>
              <a:sym typeface="Roboto Mono Medium"/>
            </a:endParaRPr>
          </a:p>
        </p:txBody>
      </p:sp>
      <p:sp>
        <p:nvSpPr>
          <p:cNvPr id="178" name="Google Shape;17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a:off x="0" y="-16975"/>
            <a:ext cx="9144000" cy="826500"/>
          </a:xfrm>
          <a:prstGeom prst="rect">
            <a:avLst/>
          </a:prstGeom>
          <a:solidFill>
            <a:srgbClr val="097B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0" y="-16975"/>
            <a:ext cx="9144000" cy="750300"/>
          </a:xfrm>
          <a:prstGeom prst="rect">
            <a:avLst/>
          </a:prstGeom>
          <a:solidFill>
            <a:srgbClr val="1D3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7018475" y="7375"/>
            <a:ext cx="2125500" cy="28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sz="800">
                <a:solidFill>
                  <a:srgbClr val="FFFFFF"/>
                </a:solidFill>
                <a:latin typeface="Roboto"/>
                <a:ea typeface="Roboto"/>
                <a:cs typeface="Roboto"/>
                <a:sym typeface="Roboto"/>
              </a:rPr>
              <a:t>T4 - JARVIS</a:t>
            </a:r>
            <a:endParaRPr sz="800">
              <a:solidFill>
                <a:srgbClr val="FFFFFF"/>
              </a:solidFill>
              <a:latin typeface="Roboto"/>
              <a:ea typeface="Roboto"/>
              <a:cs typeface="Roboto"/>
              <a:sym typeface="Roboto"/>
            </a:endParaRPr>
          </a:p>
          <a:p>
            <a:pPr indent="0" lvl="0" marL="0" rtl="0" algn="r">
              <a:spcBef>
                <a:spcPts val="0"/>
              </a:spcBef>
              <a:spcAft>
                <a:spcPts val="0"/>
              </a:spcAft>
              <a:buNone/>
            </a:pPr>
            <a:r>
              <a:t/>
            </a:r>
            <a:endParaRPr sz="800">
              <a:solidFill>
                <a:srgbClr val="097BC0"/>
              </a:solidFill>
            </a:endParaRPr>
          </a:p>
        </p:txBody>
      </p:sp>
      <p:sp>
        <p:nvSpPr>
          <p:cNvPr id="186" name="Google Shape;186;p21"/>
          <p:cNvSpPr txBox="1"/>
          <p:nvPr>
            <p:ph idx="4294967295" type="subTitle"/>
          </p:nvPr>
        </p:nvSpPr>
        <p:spPr>
          <a:xfrm>
            <a:off x="0" y="192725"/>
            <a:ext cx="9144000" cy="474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FFFFFF"/>
                </a:solidFill>
                <a:latin typeface="Roboto"/>
                <a:ea typeface="Roboto"/>
                <a:cs typeface="Roboto"/>
                <a:sym typeface="Roboto"/>
              </a:rPr>
              <a:t>Demo: Clasificador nutricional</a:t>
            </a:r>
            <a:endParaRPr>
              <a:solidFill>
                <a:srgbClr val="FFFFFF"/>
              </a:solidFill>
              <a:latin typeface="Roboto"/>
              <a:ea typeface="Roboto"/>
              <a:cs typeface="Roboto"/>
              <a:sym typeface="Roboto"/>
            </a:endParaRPr>
          </a:p>
        </p:txBody>
      </p:sp>
      <p:pic>
        <p:nvPicPr>
          <p:cNvPr id="187" name="Google Shape;187;p21"/>
          <p:cNvPicPr preferRelativeResize="0"/>
          <p:nvPr/>
        </p:nvPicPr>
        <p:blipFill>
          <a:blip r:embed="rId3">
            <a:alphaModFix/>
          </a:blip>
          <a:stretch>
            <a:fillRect/>
          </a:stretch>
        </p:blipFill>
        <p:spPr>
          <a:xfrm>
            <a:off x="2549050" y="1487675"/>
            <a:ext cx="4565225" cy="3655825"/>
          </a:xfrm>
          <a:prstGeom prst="rect">
            <a:avLst/>
          </a:prstGeom>
          <a:noFill/>
          <a:ln>
            <a:noFill/>
          </a:ln>
        </p:spPr>
      </p:pic>
      <p:sp>
        <p:nvSpPr>
          <p:cNvPr id="188" name="Google Shape;188;p21"/>
          <p:cNvSpPr/>
          <p:nvPr/>
        </p:nvSpPr>
        <p:spPr>
          <a:xfrm>
            <a:off x="80975" y="63425"/>
            <a:ext cx="396600" cy="385800"/>
          </a:xfrm>
          <a:prstGeom prst="flowChartConnector">
            <a:avLst/>
          </a:pr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Mono Medium"/>
                <a:ea typeface="Roboto Mono Medium"/>
                <a:cs typeface="Roboto Mono Medium"/>
                <a:sym typeface="Roboto Mono Medium"/>
              </a:rPr>
              <a:t>4</a:t>
            </a:r>
            <a:endParaRPr>
              <a:solidFill>
                <a:schemeClr val="lt1"/>
              </a:solidFill>
              <a:latin typeface="Roboto Mono Medium"/>
              <a:ea typeface="Roboto Mono Medium"/>
              <a:cs typeface="Roboto Mono Medium"/>
              <a:sym typeface="Roboto Mono Medium"/>
            </a:endParaRPr>
          </a:p>
        </p:txBody>
      </p:sp>
      <p:sp>
        <p:nvSpPr>
          <p:cNvPr id="189" name="Google Shape;1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