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4" r:id="rId1"/>
  </p:sldMasterIdLst>
  <p:notesMasterIdLst>
    <p:notesMasterId r:id="rId32"/>
  </p:notesMasterIdLst>
  <p:handoutMasterIdLst>
    <p:handoutMasterId r:id="rId33"/>
  </p:handoutMasterIdLst>
  <p:sldIdLst>
    <p:sldId id="318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8" r:id="rId30"/>
    <p:sldId id="349" r:id="rId31"/>
  </p:sldIdLst>
  <p:sldSz cx="9144000" cy="6858000" type="letter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000" kern="1200">
        <a:solidFill>
          <a:srgbClr val="AE2B21"/>
        </a:solidFill>
        <a:latin typeface="Tahoma" pitchFamily="-65" charset="0"/>
        <a:ea typeface="ヒラギノ角ゴ Pro W3" pitchFamily="-65" charset="-128"/>
        <a:cs typeface="ヒラギノ角ゴ Pro W3" pitchFamily="-65" charset="-128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rgbClr val="AE2B21"/>
        </a:solidFill>
        <a:latin typeface="Tahoma" pitchFamily="-65" charset="0"/>
        <a:ea typeface="ヒラギノ角ゴ Pro W3" pitchFamily="-65" charset="-128"/>
        <a:cs typeface="ヒラギノ角ゴ Pro W3" pitchFamily="-65" charset="-128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rgbClr val="AE2B21"/>
        </a:solidFill>
        <a:latin typeface="Tahoma" pitchFamily="-65" charset="0"/>
        <a:ea typeface="ヒラギノ角ゴ Pro W3" pitchFamily="-65" charset="-128"/>
        <a:cs typeface="ヒラギノ角ゴ Pro W3" pitchFamily="-65" charset="-128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rgbClr val="AE2B21"/>
        </a:solidFill>
        <a:latin typeface="Tahoma" pitchFamily="-65" charset="0"/>
        <a:ea typeface="ヒラギノ角ゴ Pro W3" pitchFamily="-65" charset="-128"/>
        <a:cs typeface="ヒラギノ角ゴ Pro W3" pitchFamily="-65" charset="-128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rgbClr val="AE2B21"/>
        </a:solidFill>
        <a:latin typeface="Tahoma" pitchFamily="-65" charset="0"/>
        <a:ea typeface="ヒラギノ角ゴ Pro W3" pitchFamily="-65" charset="-128"/>
        <a:cs typeface="ヒラギノ角ゴ Pro W3" pitchFamily="-65" charset="-128"/>
      </a:defRPr>
    </a:lvl5pPr>
    <a:lvl6pPr marL="2286000" algn="l" defTabSz="457200" rtl="0" eaLnBrk="1" latinLnBrk="0" hangingPunct="1">
      <a:defRPr sz="4000" kern="1200">
        <a:solidFill>
          <a:srgbClr val="AE2B21"/>
        </a:solidFill>
        <a:latin typeface="Tahoma" pitchFamily="-65" charset="0"/>
        <a:ea typeface="ヒラギノ角ゴ Pro W3" pitchFamily="-65" charset="-128"/>
        <a:cs typeface="ヒラギノ角ゴ Pro W3" pitchFamily="-65" charset="-128"/>
      </a:defRPr>
    </a:lvl6pPr>
    <a:lvl7pPr marL="2743200" algn="l" defTabSz="457200" rtl="0" eaLnBrk="1" latinLnBrk="0" hangingPunct="1">
      <a:defRPr sz="4000" kern="1200">
        <a:solidFill>
          <a:srgbClr val="AE2B21"/>
        </a:solidFill>
        <a:latin typeface="Tahoma" pitchFamily="-65" charset="0"/>
        <a:ea typeface="ヒラギノ角ゴ Pro W3" pitchFamily="-65" charset="-128"/>
        <a:cs typeface="ヒラギノ角ゴ Pro W3" pitchFamily="-65" charset="-128"/>
      </a:defRPr>
    </a:lvl7pPr>
    <a:lvl8pPr marL="3200400" algn="l" defTabSz="457200" rtl="0" eaLnBrk="1" latinLnBrk="0" hangingPunct="1">
      <a:defRPr sz="4000" kern="1200">
        <a:solidFill>
          <a:srgbClr val="AE2B21"/>
        </a:solidFill>
        <a:latin typeface="Tahoma" pitchFamily="-65" charset="0"/>
        <a:ea typeface="ヒラギノ角ゴ Pro W3" pitchFamily="-65" charset="-128"/>
        <a:cs typeface="ヒラギノ角ゴ Pro W3" pitchFamily="-65" charset="-128"/>
      </a:defRPr>
    </a:lvl8pPr>
    <a:lvl9pPr marL="3657600" algn="l" defTabSz="457200" rtl="0" eaLnBrk="1" latinLnBrk="0" hangingPunct="1">
      <a:defRPr sz="4000" kern="1200">
        <a:solidFill>
          <a:srgbClr val="AE2B21"/>
        </a:solidFill>
        <a:latin typeface="Tahoma" pitchFamily="-65" charset="0"/>
        <a:ea typeface="ヒラギノ角ゴ Pro W3" pitchFamily="-65" charset="-128"/>
        <a:cs typeface="ヒラギノ角ゴ Pro W3" pitchFamily="-65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800080"/>
    <a:srgbClr val="CCFF66"/>
    <a:srgbClr val="61765E"/>
    <a:srgbClr val="5B5748"/>
    <a:srgbClr val="808080"/>
    <a:srgbClr val="83060C"/>
    <a:srgbClr val="5E6F5B"/>
    <a:srgbClr val="7D8077"/>
    <a:srgbClr val="565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3" autoAdjust="0"/>
    <p:restoredTop sz="99537" autoAdjust="0"/>
  </p:normalViewPr>
  <p:slideViewPr>
    <p:cSldViewPr>
      <p:cViewPr varScale="1">
        <p:scale>
          <a:sx n="92" d="100"/>
          <a:sy n="92" d="100"/>
        </p:scale>
        <p:origin x="15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5107" name="Rectangle 3"/>
          <p:cNvSpPr>
            <a:spLocks noGrp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5108" name="Rectangle 4"/>
          <p:cNvSpPr>
            <a:spLocks noGrp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5109" name="Rectangle 5"/>
          <p:cNvSpPr>
            <a:spLocks noGrp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fld id="{0EF9D739-DB96-BC46-A449-C08C87F8AA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7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1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5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fld id="{E3791B8C-22D8-CC4E-AEAF-5A352ECD9E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929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B058BF-3E60-0F49-AC6D-E7AAC8D11A4C}" type="slidenum">
              <a:rPr lang="en-US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1</a:t>
            </a:fld>
            <a:endParaRPr lang="en-US" dirty="0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122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0960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95943-3EDE-434A-9DE5-65BADF8C9D05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12</a:t>
            </a:fld>
            <a:endParaRPr lang="en-AU" dirty="0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990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7F6C4A-A397-204E-8673-317A2D30C0B4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13</a:t>
            </a:fld>
            <a:endParaRPr lang="en-AU" dirty="0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7799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8848B-6A70-9744-9FA5-B79181BA9053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15</a:t>
            </a:fld>
            <a:endParaRPr lang="en-AU" dirty="0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7858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EAD310-495C-B440-AE8F-44703E5A0385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4140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708C6-3577-4C4C-B7A2-7D4337A5D6EE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788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8DE9E6-34D2-E54F-A000-D81E049F4273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20</a:t>
            </a:fld>
            <a:endParaRPr lang="en-AU" dirty="0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8352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8DE9E6-34D2-E54F-A000-D81E049F4273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21</a:t>
            </a:fld>
            <a:endParaRPr lang="en-AU" dirty="0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250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0C694-9F6D-3348-9755-C5424D53DB7F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22</a:t>
            </a:fld>
            <a:endParaRPr lang="en-AU" dirty="0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0060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E072C-4E9D-3142-B7F3-E9990AC58CB0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27</a:t>
            </a:fld>
            <a:endParaRPr lang="en-AU" dirty="0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1103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66738A-1875-074C-991C-C689F670E42F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28</a:t>
            </a:fld>
            <a:endParaRPr lang="en-AU" dirty="0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607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2B1E4-503D-EA4F-B4C2-26AB19E94C00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4</a:t>
            </a:fld>
            <a:endParaRPr lang="en-AU" dirty="0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9252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B058BF-3E60-0F49-AC6D-E7AAC8D11A4C}" type="slidenum">
              <a:rPr lang="en-US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30</a:t>
            </a:fld>
            <a:endParaRPr lang="en-US" dirty="0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122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745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F72CBB-5DE5-9C45-AB7A-CDCFB183C348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5</a:t>
            </a:fld>
            <a:endParaRPr lang="en-AU" dirty="0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260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7FF99C-08A9-AF42-A014-D9DB0310596F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6</a:t>
            </a:fld>
            <a:endParaRPr lang="en-AU" dirty="0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442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AE1BC1-AA12-ED4F-B304-F245CCB17B53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7</a:t>
            </a:fld>
            <a:endParaRPr lang="en-AU" dirty="0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4206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448C9-D794-9E4F-BFFD-BE257CBF7E40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8</a:t>
            </a:fld>
            <a:endParaRPr lang="en-AU" dirty="0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158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65F23-75AA-4D4E-875E-8BA4498884F0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9</a:t>
            </a:fld>
            <a:endParaRPr lang="en-AU" dirty="0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3350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E9647-0D22-264D-8462-6B94AAA3BC2B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10</a:t>
            </a:fld>
            <a:endParaRPr lang="en-AU" dirty="0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0283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95943-3EDE-434A-9DE5-65BADF8C9D05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11</a:t>
            </a:fld>
            <a:endParaRPr lang="en-AU" dirty="0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327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224608"/>
          </a:xfrm>
          <a:prstGeom prst="rect">
            <a:avLst/>
          </a:prstGeom>
          <a:solidFill>
            <a:srgbClr val="5B5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0400" rtlCol="0" anchor="b" anchorCtr="0"/>
          <a:lstStyle/>
          <a:p>
            <a:pPr algn="r"/>
            <a:r>
              <a:rPr lang="en-AU" sz="7200" b="1" i="0" dirty="0" smtClean="0"/>
              <a:t>5</a:t>
            </a:r>
            <a:endParaRPr sz="7200" b="1" i="0" dirty="0"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98604" cy="4960912"/>
          </a:xfrm>
          <a:prstGeom prst="rect">
            <a:avLst/>
          </a:prstGeom>
          <a:solidFill>
            <a:srgbClr val="5B5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193265" y="2492896"/>
            <a:ext cx="5644281" cy="2736304"/>
          </a:xfrm>
        </p:spPr>
        <p:txBody>
          <a:bodyPr/>
          <a:lstStyle/>
          <a:p>
            <a:r>
              <a:rPr lang="en-AU" noProof="0" smtClean="0"/>
              <a:t>Click to edit Master title style</a:t>
            </a:r>
            <a:endParaRPr lang="en-CA" noProof="0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5580112" y="6453336"/>
            <a:ext cx="3371147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211960" y="6453336"/>
            <a:ext cx="792088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217D0AD5-8817-6F41-98C9-BDEB5CB900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23528" y="6453336"/>
            <a:ext cx="3672408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90000"/>
              </a:lnSpc>
              <a:defRPr sz="11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AU" dirty="0" smtClean="0"/>
              <a:t>McShane/Steen/Tasa     Canadian OB9e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Zebra vert sm1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8288"/>
            <a:ext cx="2740407" cy="49685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solidFill>
            <a:srgbClr val="5B5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7418"/>
            <a:ext cx="3960440" cy="1381382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AU" noProof="0" smtClean="0"/>
              <a:t>Click to edit Master title style</a:t>
            </a:r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8" y="1844824"/>
            <a:ext cx="3970785" cy="4104456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noProof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1"/>
            <a:ext cx="4096512" cy="50306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noProof="0" dirty="0" smtClean="0"/>
              <a:t>Drag picture to placeholder or click icon to add</a:t>
            </a:r>
            <a:endParaRPr lang="en-CA" noProof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5580112" y="6453336"/>
            <a:ext cx="3371147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AU" noProof="0" dirty="0" smtClean="0"/>
              <a:t>© 2015 by McGraw-Hill Education.  All rights reserved. </a:t>
            </a:r>
            <a:endParaRPr lang="en-CA" noProof="0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211960" y="6453336"/>
            <a:ext cx="792088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217D0AD5-8817-6F41-98C9-BDEB5CB900FD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23528" y="6453336"/>
            <a:ext cx="3672408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90000"/>
              </a:lnSpc>
              <a:defRPr sz="11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CA" noProof="0" dirty="0" smtClean="0"/>
              <a:t>McShane/Steen/Tasa     Canadian OB9e</a:t>
            </a:r>
          </a:p>
          <a:p>
            <a:endParaRPr lang="en-CA" noProof="0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smtClean="0"/>
              <a:t>Click to edit Master title style</a:t>
            </a:r>
            <a:endParaRPr lang="en-CA" noProof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3733800"/>
            <a:ext cx="7924800" cy="2503512"/>
          </a:xfrm>
        </p:spPr>
        <p:txBody>
          <a:bodyPr/>
          <a:lstStyle>
            <a:lvl1pPr marL="1588" indent="-1588">
              <a:buNone/>
              <a:defRPr sz="2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CA"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80112" y="6453336"/>
            <a:ext cx="3371147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AU" noProof="0" dirty="0" smtClean="0"/>
              <a:t>© 2015 by McGraw-Hill Education.  All rights reserved. </a:t>
            </a:r>
            <a:endParaRPr lang="en-CA" noProof="0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211960" y="6453336"/>
            <a:ext cx="792088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217D0AD5-8817-6F41-98C9-BDEB5CB900FD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23528" y="6453336"/>
            <a:ext cx="3672408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90000"/>
              </a:lnSpc>
              <a:defRPr sz="11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CA" noProof="0" dirty="0" smtClean="0"/>
              <a:t>McShane/Steen/Tasa     Canadian OB9e</a:t>
            </a:r>
          </a:p>
          <a:p>
            <a:endParaRPr lang="en-CA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88130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smtClean="0"/>
              <a:t>Click to edit Master title style</a:t>
            </a:r>
            <a:endParaRPr lang="en-CA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14800" y="1676400"/>
            <a:ext cx="4648200" cy="4572000"/>
          </a:xfrm>
        </p:spPr>
        <p:txBody>
          <a:bodyPr/>
          <a:lstStyle>
            <a:lvl1pPr marL="261938" indent="-225425">
              <a:defRPr sz="2400"/>
            </a:lvl1pPr>
            <a:lvl2pPr marL="538163" indent="-276225">
              <a:defRPr sz="2200"/>
            </a:lvl2pPr>
            <a:lvl3pPr marL="800100" indent="-261938">
              <a:defRPr sz="2000"/>
            </a:lvl3pPr>
          </a:lstStyle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CA"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80112" y="6453336"/>
            <a:ext cx="3371147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AU" noProof="0" dirty="0" smtClean="0"/>
              <a:t>© 2015 by McGraw-Hill Education.  All rights reserved. </a:t>
            </a:r>
            <a:endParaRPr lang="en-CA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211960" y="6453336"/>
            <a:ext cx="792088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217D0AD5-8817-6F41-98C9-BDEB5CB900FD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23528" y="6453336"/>
            <a:ext cx="3672408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90000"/>
              </a:lnSpc>
              <a:defRPr sz="11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CA" noProof="0" dirty="0" smtClean="0"/>
              <a:t>McShane/Steen/Tasa     Canadian OB9e</a:t>
            </a:r>
          </a:p>
          <a:p>
            <a:endParaRPr lang="en-CA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36172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smtClean="0"/>
              <a:t>Click to edit Master title style</a:t>
            </a:r>
            <a:endParaRPr lang="en-C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08911" cy="4785395"/>
          </a:xfrm>
        </p:spPr>
        <p:txBody>
          <a:bodyPr/>
          <a:lstStyle>
            <a:lvl1pPr>
              <a:buClr>
                <a:srgbClr val="800080"/>
              </a:buClr>
              <a:defRPr/>
            </a:lvl1pPr>
            <a:lvl2pPr>
              <a:buClr>
                <a:srgbClr val="008080"/>
              </a:buClr>
              <a:defRPr/>
            </a:lvl2pPr>
            <a:lvl3pPr>
              <a:buClr>
                <a:srgbClr val="FF6600"/>
              </a:buClr>
              <a:defRPr/>
            </a:lvl3pPr>
            <a:lvl5pPr>
              <a:defRPr/>
            </a:lvl5pPr>
          </a:lstStyle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CA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956376" y="116632"/>
            <a:ext cx="1069856" cy="936104"/>
          </a:xfrm>
          <a:prstGeom prst="rect">
            <a:avLst/>
          </a:prstGeom>
          <a:solidFill>
            <a:srgbClr val="5B5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196752"/>
            <a:ext cx="9144000" cy="1588"/>
          </a:xfrm>
          <a:prstGeom prst="line">
            <a:avLst/>
          </a:prstGeom>
          <a:ln>
            <a:solidFill>
              <a:srgbClr val="5B5748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580112" y="6453336"/>
            <a:ext cx="3371147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AU" noProof="0" dirty="0" smtClean="0"/>
              <a:t>© 2015 by McGraw-Hill Education.  All rights reserved. </a:t>
            </a:r>
            <a:endParaRPr lang="en-CA" noProof="0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211960" y="6453336"/>
            <a:ext cx="792088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217D0AD5-8817-6F41-98C9-BDEB5CB900FD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23528" y="6453336"/>
            <a:ext cx="3672408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90000"/>
              </a:lnSpc>
              <a:defRPr sz="11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CA" noProof="0" dirty="0" smtClean="0"/>
              <a:t>McShane/Steen/Tasa     Canadian OB9e</a:t>
            </a:r>
          </a:p>
          <a:p>
            <a:endParaRPr lang="en-CA" noProof="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smtClean="0"/>
              <a:t>Click to edit Master title style</a:t>
            </a:r>
            <a:endParaRPr lang="en-CA" noProof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196752"/>
            <a:ext cx="9144000" cy="1588"/>
          </a:xfrm>
          <a:prstGeom prst="line">
            <a:avLst/>
          </a:prstGeom>
          <a:ln>
            <a:solidFill>
              <a:srgbClr val="5B5748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3529" y="1412776"/>
            <a:ext cx="4392488" cy="471338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5pPr>
              <a:defRPr/>
            </a:lvl5pPr>
          </a:lstStyle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CA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932040" y="1412776"/>
            <a:ext cx="3816424" cy="468052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AU" noProof="0" dirty="0" smtClean="0"/>
              <a:t>Drag picture to placeholder or click icon to add</a:t>
            </a:r>
            <a:endParaRPr lang="en-CA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956376" y="116632"/>
            <a:ext cx="1069856" cy="936104"/>
          </a:xfrm>
          <a:prstGeom prst="rect">
            <a:avLst/>
          </a:prstGeom>
          <a:solidFill>
            <a:srgbClr val="5B5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580112" y="6453336"/>
            <a:ext cx="3371147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AU" noProof="0" dirty="0" smtClean="0"/>
              <a:t>© 2015 by McGraw-Hill Education.  All rights reserved. </a:t>
            </a:r>
            <a:endParaRPr lang="en-CA" noProof="0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211960" y="6453336"/>
            <a:ext cx="792088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217D0AD5-8817-6F41-98C9-BDEB5CB900FD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23528" y="6453336"/>
            <a:ext cx="3672408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90000"/>
              </a:lnSpc>
              <a:defRPr sz="11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CA" noProof="0" dirty="0" smtClean="0"/>
              <a:t>McShane/Steen/Tasa     Canadian OB9e</a:t>
            </a:r>
          </a:p>
          <a:p>
            <a:endParaRPr lang="en-CA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6434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 7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smtClean="0"/>
              <a:t>Click to edit Master title style</a:t>
            </a:r>
            <a:endParaRPr lang="en-CA" noProof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11960" y="1379909"/>
            <a:ext cx="4392488" cy="471338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5pPr>
              <a:defRPr/>
            </a:lvl5pPr>
          </a:lstStyle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CA" noProof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072" y="1360821"/>
            <a:ext cx="3816424" cy="468052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AU" noProof="0" dirty="0" smtClean="0"/>
              <a:t>Drag picture to placeholder or click icon to add</a:t>
            </a:r>
            <a:endParaRPr lang="en-CA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956376" y="116632"/>
            <a:ext cx="1069856" cy="936104"/>
          </a:xfrm>
          <a:prstGeom prst="rect">
            <a:avLst/>
          </a:prstGeom>
          <a:solidFill>
            <a:srgbClr val="5B5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196752"/>
            <a:ext cx="9144000" cy="1588"/>
          </a:xfrm>
          <a:prstGeom prst="line">
            <a:avLst/>
          </a:prstGeom>
          <a:ln>
            <a:solidFill>
              <a:srgbClr val="5B5748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580112" y="6453336"/>
            <a:ext cx="3371147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AU" noProof="0" dirty="0" smtClean="0"/>
              <a:t>© 2015 by McGraw-Hill Education.  All rights reserved. </a:t>
            </a:r>
            <a:endParaRPr lang="en-CA" noProof="0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211960" y="6453336"/>
            <a:ext cx="792088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217D0AD5-8817-6F41-98C9-BDEB5CB900FD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23528" y="6453336"/>
            <a:ext cx="3672408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90000"/>
              </a:lnSpc>
              <a:defRPr sz="11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CA" noProof="0" dirty="0" smtClean="0"/>
              <a:t>McShane/Steen/Tasa     Canadian OB9e</a:t>
            </a:r>
          </a:p>
          <a:p>
            <a:endParaRPr lang="en-CA" noProof="0" dirty="0" smtClean="0"/>
          </a:p>
        </p:txBody>
      </p:sp>
    </p:spTree>
    <p:extLst>
      <p:ext uri="{BB962C8B-B14F-4D97-AF65-F5344CB8AC3E}">
        <p14:creationId xmlns:p14="http://schemas.microsoft.com/office/powerpoint/2010/main" val="90974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113040"/>
          </a:xfrm>
          <a:prstGeom prst="rect">
            <a:avLst/>
          </a:prstGeom>
          <a:solidFill>
            <a:srgbClr val="5B5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AU" noProof="0" smtClean="0"/>
              <a:t>Click to edit Master title style</a:t>
            </a:r>
            <a:endParaRPr lang="en-CA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580112" y="6453336"/>
            <a:ext cx="3371147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AU" noProof="0" dirty="0" smtClean="0"/>
              <a:t>© 2015 by McGraw-Hill Education.  All rights reserved. </a:t>
            </a:r>
            <a:endParaRPr lang="en-CA" noProof="0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211960" y="6453336"/>
            <a:ext cx="792088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217D0AD5-8817-6F41-98C9-BDEB5CB900FD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23528" y="6453336"/>
            <a:ext cx="3672408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90000"/>
              </a:lnSpc>
              <a:defRPr sz="11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CA" noProof="0" dirty="0" smtClean="0"/>
              <a:t>McShane/Steen/Tasa     Canadian OB9e</a:t>
            </a:r>
          </a:p>
          <a:p>
            <a:endParaRPr lang="en-CA" noProof="0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784" y="1556792"/>
            <a:ext cx="3750183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+mj-lt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84" y="2192071"/>
            <a:ext cx="3750183" cy="3436751"/>
          </a:xfrm>
        </p:spPr>
        <p:txBody>
          <a:bodyPr>
            <a:normAutofit/>
          </a:bodyPr>
          <a:lstStyle>
            <a:lvl1pPr>
              <a:defRPr sz="1800">
                <a:latin typeface="Calibri"/>
                <a:cs typeface="Calibri"/>
              </a:defRPr>
            </a:lvl1pPr>
            <a:lvl2pPr>
              <a:defRPr sz="18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CA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16" y="1569585"/>
            <a:ext cx="3710176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+mj-lt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204864"/>
            <a:ext cx="3710176" cy="3436751"/>
          </a:xfrm>
        </p:spPr>
        <p:txBody>
          <a:bodyPr>
            <a:normAutofit/>
          </a:bodyPr>
          <a:lstStyle>
            <a:lvl1pPr>
              <a:defRPr sz="1800">
                <a:latin typeface="Calibri"/>
                <a:cs typeface="Calibri"/>
              </a:defRPr>
            </a:lvl1pPr>
            <a:lvl2pPr>
              <a:defRPr sz="18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CA" noProof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5871" y="116632"/>
            <a:ext cx="7588497" cy="1026368"/>
          </a:xfrm>
        </p:spPr>
        <p:txBody>
          <a:bodyPr/>
          <a:lstStyle/>
          <a:p>
            <a:r>
              <a:rPr lang="en-AU" noProof="0" smtClean="0"/>
              <a:t>Click to edit Master title style</a:t>
            </a:r>
            <a:endParaRPr lang="en-CA" noProof="0"/>
          </a:p>
        </p:txBody>
      </p:sp>
      <p:sp>
        <p:nvSpPr>
          <p:cNvPr id="15" name="Rectangle 14"/>
          <p:cNvSpPr/>
          <p:nvPr userDrawn="1"/>
        </p:nvSpPr>
        <p:spPr>
          <a:xfrm>
            <a:off x="7956376" y="116632"/>
            <a:ext cx="1069856" cy="936104"/>
          </a:xfrm>
          <a:prstGeom prst="rect">
            <a:avLst/>
          </a:prstGeom>
          <a:solidFill>
            <a:srgbClr val="5B5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1196752"/>
            <a:ext cx="9144000" cy="1588"/>
          </a:xfrm>
          <a:prstGeom prst="line">
            <a:avLst/>
          </a:prstGeom>
          <a:ln>
            <a:solidFill>
              <a:srgbClr val="5B5748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580112" y="6453336"/>
            <a:ext cx="3371147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AU" noProof="0" dirty="0" smtClean="0"/>
              <a:t>© 2015 by McGraw-Hill Education.  All rights reserved. </a:t>
            </a:r>
            <a:endParaRPr lang="en-CA" noProof="0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4211960" y="6453336"/>
            <a:ext cx="792088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217D0AD5-8817-6F41-98C9-BDEB5CB900FD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23528" y="6453336"/>
            <a:ext cx="3672408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90000"/>
              </a:lnSpc>
              <a:defRPr sz="11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CA" noProof="0" dirty="0" smtClean="0"/>
              <a:t>McShane/Steen/Tasa     Canadian OB9e</a:t>
            </a:r>
          </a:p>
          <a:p>
            <a:endParaRPr lang="en-CA" noProof="0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op 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395536" y="3356992"/>
            <a:ext cx="8208912" cy="2736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CA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95871" y="116632"/>
            <a:ext cx="7588497" cy="1026368"/>
          </a:xfrm>
        </p:spPr>
        <p:txBody>
          <a:bodyPr/>
          <a:lstStyle/>
          <a:p>
            <a:r>
              <a:rPr lang="en-AU" noProof="0" smtClean="0"/>
              <a:t>Click to edit Master title style</a:t>
            </a:r>
            <a:endParaRPr lang="en-CA" noProof="0"/>
          </a:p>
        </p:txBody>
      </p:sp>
      <p:sp>
        <p:nvSpPr>
          <p:cNvPr id="14" name="Rectangle 13"/>
          <p:cNvSpPr/>
          <p:nvPr userDrawn="1"/>
        </p:nvSpPr>
        <p:spPr>
          <a:xfrm>
            <a:off x="7956376" y="116632"/>
            <a:ext cx="1069856" cy="936104"/>
          </a:xfrm>
          <a:prstGeom prst="rect">
            <a:avLst/>
          </a:prstGeom>
          <a:solidFill>
            <a:srgbClr val="5B5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1196752"/>
            <a:ext cx="9144000" cy="1588"/>
          </a:xfrm>
          <a:prstGeom prst="line">
            <a:avLst/>
          </a:prstGeom>
          <a:ln>
            <a:solidFill>
              <a:srgbClr val="5B5748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395536" y="1412874"/>
            <a:ext cx="8208912" cy="1728094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AU" noProof="0" dirty="0" smtClean="0"/>
              <a:t>Drag picture to placeholder or click icon to add</a:t>
            </a:r>
            <a:endParaRPr lang="en-CA" noProof="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580112" y="6453336"/>
            <a:ext cx="3371147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AU" noProof="0" dirty="0" smtClean="0"/>
              <a:t>© 2015 by McGraw-Hill Education.  All rights reserved. </a:t>
            </a:r>
            <a:endParaRPr lang="en-CA" noProof="0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211960" y="6453336"/>
            <a:ext cx="792088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217D0AD5-8817-6F41-98C9-BDEB5CB900FD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23528" y="6453336"/>
            <a:ext cx="3672408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90000"/>
              </a:lnSpc>
              <a:defRPr sz="11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CA" noProof="0" dirty="0" smtClean="0"/>
              <a:t>McShane/Steen/Tasa     Canadian OB9e</a:t>
            </a:r>
          </a:p>
          <a:p>
            <a:endParaRPr lang="en-CA" noProof="0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323528" y="1412776"/>
            <a:ext cx="8208912" cy="2736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CA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5871" y="116632"/>
            <a:ext cx="7588497" cy="1026368"/>
          </a:xfrm>
        </p:spPr>
        <p:txBody>
          <a:bodyPr/>
          <a:lstStyle/>
          <a:p>
            <a:r>
              <a:rPr lang="en-AU" noProof="0" smtClean="0"/>
              <a:t>Click to edit Master title style</a:t>
            </a:r>
            <a:endParaRPr lang="en-CA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7956376" y="116632"/>
            <a:ext cx="1069856" cy="936104"/>
          </a:xfrm>
          <a:prstGeom prst="rect">
            <a:avLst/>
          </a:prstGeom>
          <a:solidFill>
            <a:srgbClr val="5B5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196752"/>
            <a:ext cx="9144000" cy="1588"/>
          </a:xfrm>
          <a:prstGeom prst="line">
            <a:avLst/>
          </a:prstGeom>
          <a:ln>
            <a:solidFill>
              <a:srgbClr val="5B5748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317660" y="4437112"/>
            <a:ext cx="8208912" cy="1728094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AU" noProof="0" dirty="0" smtClean="0"/>
              <a:t>Drag picture to placeholder or click icon to add</a:t>
            </a:r>
            <a:endParaRPr lang="en-CA" noProof="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580112" y="6453336"/>
            <a:ext cx="3371147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AU" noProof="0" dirty="0" smtClean="0"/>
              <a:t>© 2015 by McGraw-Hill Education.  All rights reserved. </a:t>
            </a:r>
            <a:endParaRPr lang="en-CA" noProof="0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211960" y="6453336"/>
            <a:ext cx="792088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217D0AD5-8817-6F41-98C9-BDEB5CB900FD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23528" y="6453336"/>
            <a:ext cx="3672408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90000"/>
              </a:lnSpc>
              <a:defRPr sz="11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CA" noProof="0" dirty="0" smtClean="0"/>
              <a:t>McShane/Steen/Tasa     Canadian OB9e</a:t>
            </a:r>
          </a:p>
          <a:p>
            <a:endParaRPr lang="en-CA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2775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5871" y="116632"/>
            <a:ext cx="7588497" cy="1026368"/>
          </a:xfrm>
        </p:spPr>
        <p:txBody>
          <a:bodyPr/>
          <a:lstStyle/>
          <a:p>
            <a:r>
              <a:rPr lang="en-AU" noProof="0" smtClean="0"/>
              <a:t>Click to edit Master title style</a:t>
            </a:r>
            <a:endParaRPr lang="en-CA" noProof="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956376" y="116632"/>
            <a:ext cx="1069856" cy="936104"/>
          </a:xfrm>
          <a:prstGeom prst="rect">
            <a:avLst/>
          </a:prstGeom>
          <a:solidFill>
            <a:srgbClr val="5B5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196752"/>
            <a:ext cx="9144000" cy="1588"/>
          </a:xfrm>
          <a:prstGeom prst="line">
            <a:avLst/>
          </a:prstGeom>
          <a:ln>
            <a:solidFill>
              <a:srgbClr val="5B5748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580112" y="6453336"/>
            <a:ext cx="3371147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AU" noProof="0" dirty="0" smtClean="0"/>
              <a:t>© 2015 by McGraw-Hill Education.  All rights reserved. </a:t>
            </a:r>
            <a:endParaRPr lang="en-CA" noProof="0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211960" y="6453336"/>
            <a:ext cx="792088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217D0AD5-8817-6F41-98C9-BDEB5CB900FD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23528" y="6453336"/>
            <a:ext cx="3672408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90000"/>
              </a:lnSpc>
              <a:defRPr sz="11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CA" noProof="0" dirty="0" smtClean="0"/>
              <a:t>McShane/Steen/Tasa     Canadian OB9e</a:t>
            </a:r>
          </a:p>
          <a:p>
            <a:endParaRPr lang="en-CA" noProof="0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871" y="116632"/>
            <a:ext cx="7588497" cy="10263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noProof="0" smtClean="0"/>
              <a:t>Click to edit Master title style</a:t>
            </a:r>
            <a:endParaRPr lang="en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8208911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CA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0112" y="6453336"/>
            <a:ext cx="3371147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211960" y="6453336"/>
            <a:ext cx="792088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217D0AD5-8817-6F41-98C9-BDEB5CB900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23528" y="6453336"/>
            <a:ext cx="3672408" cy="2880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90000"/>
              </a:lnSpc>
              <a:defRPr sz="11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AU" dirty="0" smtClean="0"/>
              <a:t>McShane/Steen/Tasa     Canadian OB9e</a:t>
            </a:r>
            <a:endParaRPr lang="en-US" dirty="0" smtClean="0"/>
          </a:p>
          <a:p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27" r:id="rId3"/>
    <p:sldLayoutId id="2147483828" r:id="rId4"/>
    <p:sldLayoutId id="2147483809" r:id="rId5"/>
    <p:sldLayoutId id="2147483812" r:id="rId6"/>
    <p:sldLayoutId id="2147483813" r:id="rId7"/>
    <p:sldLayoutId id="2147483829" r:id="rId8"/>
    <p:sldLayoutId id="2147483816" r:id="rId9"/>
    <p:sldLayoutId id="2147483819" r:id="rId10"/>
    <p:sldLayoutId id="2147483834" r:id="rId11"/>
    <p:sldLayoutId id="2147483835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200" b="1" i="0" kern="1200">
          <a:solidFill>
            <a:srgbClr val="61765E"/>
          </a:solidFill>
          <a:latin typeface="+mj-lt"/>
          <a:ea typeface="+mj-ea"/>
          <a:cs typeface="Calibri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rgbClr val="800080"/>
        </a:buClr>
        <a:buSzPct val="100000"/>
        <a:buFont typeface="Wingdings 2" pitchFamily="18" charset="2"/>
        <a:buChar char="¡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008080"/>
        </a:buClr>
        <a:buSzPct val="100000"/>
        <a:buFont typeface="Wingdings 2" pitchFamily="18" charset="2"/>
        <a:buChar char="¡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rgbClr val="FF6600"/>
        </a:buClr>
        <a:buSzPct val="100000"/>
        <a:buFont typeface="Wingdings" charset="2"/>
        <a:buChar char="Ø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>
                <a:latin typeface="+mj-lt"/>
              </a:rPr>
              <a:t>Foundations of Employee Motivation</a:t>
            </a:r>
            <a:endParaRPr lang="en-CA" noProof="0" dirty="0">
              <a:latin typeface="+mj-lt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9549F92-FDF9-DD4E-BC88-48E1B2CD53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McShane/Steen/Tasa     Canadian OB9e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54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Three Learned Needs</a:t>
            </a:r>
            <a:endParaRPr lang="en-CA" noProof="0" dirty="0"/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noProof="0" dirty="0" smtClean="0"/>
              <a:t>Need for achievement (nAch)</a:t>
            </a:r>
          </a:p>
          <a:p>
            <a:pPr lvl="1"/>
            <a:r>
              <a:rPr lang="en-CA" noProof="0" dirty="0" smtClean="0"/>
              <a:t>Want to accomplish reasonably challenging goals</a:t>
            </a:r>
          </a:p>
          <a:p>
            <a:pPr lvl="1"/>
            <a:r>
              <a:rPr lang="en-CA" noProof="0" dirty="0" smtClean="0"/>
              <a:t>Desire clear feedback, moderate risk tasks</a:t>
            </a:r>
          </a:p>
          <a:p>
            <a:r>
              <a:rPr lang="en-CA" noProof="0" dirty="0" smtClean="0"/>
              <a:t>Need for affiliation (nAff)</a:t>
            </a:r>
          </a:p>
          <a:p>
            <a:pPr lvl="1"/>
            <a:r>
              <a:rPr lang="en-CA" noProof="0" dirty="0" smtClean="0"/>
              <a:t>Seek approval from others, conform to others’ wishes, avoid conflict</a:t>
            </a:r>
          </a:p>
          <a:p>
            <a:pPr lvl="1"/>
            <a:r>
              <a:rPr lang="en-CA" noProof="0" dirty="0" smtClean="0"/>
              <a:t>Effective decision makers have low nAff</a:t>
            </a:r>
          </a:p>
          <a:p>
            <a:r>
              <a:rPr lang="en-CA" noProof="0" dirty="0" smtClean="0"/>
              <a:t>Need for power (nPow)</a:t>
            </a:r>
          </a:p>
          <a:p>
            <a:pPr lvl="1"/>
            <a:r>
              <a:rPr lang="en-CA" noProof="0" dirty="0" smtClean="0"/>
              <a:t>Desire to control one’s environment</a:t>
            </a:r>
          </a:p>
          <a:p>
            <a:pPr lvl="1"/>
            <a:r>
              <a:rPr lang="en-CA" noProof="0" dirty="0" smtClean="0"/>
              <a:t>Personalized versus socialized power</a:t>
            </a:r>
            <a:endParaRPr lang="en-CA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1E2FECF-FC70-0D47-BB5E-0FC08A2A5F5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51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sz="half" idx="13"/>
          </p:nvPr>
        </p:nvSpPr>
        <p:spPr>
          <a:xfrm>
            <a:off x="323528" y="1412776"/>
            <a:ext cx="8208912" cy="2232248"/>
          </a:xfrm>
        </p:spPr>
        <p:txBody>
          <a:bodyPr numCol="2" spcCol="36000">
            <a:normAutofit/>
          </a:bodyPr>
          <a:lstStyle/>
          <a:p>
            <a:r>
              <a:rPr lang="en-CA" b="1" noProof="0" dirty="0" smtClean="0"/>
              <a:t>Drive to acquire</a:t>
            </a:r>
            <a:r>
              <a:rPr lang="en-CA" noProof="0" dirty="0" smtClean="0"/>
              <a:t>: seek, acquire, control, retain objects or experiences</a:t>
            </a:r>
          </a:p>
          <a:p>
            <a:r>
              <a:rPr lang="en-CA" b="1" noProof="0" dirty="0" smtClean="0"/>
              <a:t>Drive to bond</a:t>
            </a:r>
            <a:r>
              <a:rPr lang="en-CA" noProof="0" dirty="0" smtClean="0"/>
              <a:t>: form social relationships and develop mutual caring commitments with others</a:t>
            </a:r>
          </a:p>
          <a:p>
            <a:r>
              <a:rPr lang="en-CA" b="1" noProof="0" dirty="0" smtClean="0"/>
              <a:t>Drive to comprehend</a:t>
            </a:r>
            <a:r>
              <a:rPr lang="en-CA" noProof="0" dirty="0" smtClean="0"/>
              <a:t>: satisfy our curiosity, know and understand ourselves and the environment </a:t>
            </a:r>
          </a:p>
          <a:p>
            <a:r>
              <a:rPr lang="en-CA" b="1" noProof="0" dirty="0" smtClean="0"/>
              <a:t>Drive to defend</a:t>
            </a:r>
            <a:r>
              <a:rPr lang="en-CA" noProof="0" dirty="0" smtClean="0"/>
              <a:t>: protect ourselves physically and socially </a:t>
            </a:r>
            <a:endParaRPr lang="en-CA" noProof="0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Four Drive Theory</a:t>
            </a:r>
            <a:endParaRPr lang="en-CA" noProof="0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77AA3C2-57F6-AF4F-B5A7-ACDB02CD192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5074" name="Footer Placeholder 17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58416" y="3645024"/>
            <a:ext cx="7169968" cy="2381250"/>
            <a:chOff x="827584" y="4000078"/>
            <a:chExt cx="7169968" cy="2381250"/>
          </a:xfrm>
        </p:grpSpPr>
        <p:sp>
          <p:nvSpPr>
            <p:cNvPr id="45060" name="Rectangle 7"/>
            <p:cNvSpPr>
              <a:spLocks noChangeArrowheads="1"/>
            </p:cNvSpPr>
            <p:nvPr/>
          </p:nvSpPr>
          <p:spPr bwMode="auto">
            <a:xfrm>
              <a:off x="827584" y="4027374"/>
              <a:ext cx="1634620" cy="533400"/>
            </a:xfrm>
            <a:prstGeom prst="rect">
              <a:avLst/>
            </a:prstGeom>
            <a:solidFill>
              <a:srgbClr val="4F664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rgbClr val="ECE8E5"/>
                  </a:solidFill>
                  <a:latin typeface="Arial" pitchFamily="-65" charset="0"/>
                </a:rPr>
                <a:t>Drive to Acquire</a:t>
              </a:r>
            </a:p>
          </p:txBody>
        </p:sp>
        <p:sp>
          <p:nvSpPr>
            <p:cNvPr id="45061" name="AutoShape 8"/>
            <p:cNvSpPr>
              <a:spLocks noChangeArrowheads="1"/>
            </p:cNvSpPr>
            <p:nvPr/>
          </p:nvSpPr>
          <p:spPr bwMode="auto">
            <a:xfrm>
              <a:off x="2678832" y="4000078"/>
              <a:ext cx="1219200" cy="685800"/>
            </a:xfrm>
            <a:prstGeom prst="downArrow">
              <a:avLst>
                <a:gd name="adj1" fmla="val 74722"/>
                <a:gd name="adj2" fmla="val 32407"/>
              </a:avLst>
            </a:prstGeom>
            <a:solidFill>
              <a:srgbClr val="2C3B4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rIns="182880" anchor="ctr">
              <a:prstTxWarp prst="textNoShape">
                <a:avLst/>
              </a:prstTxWarp>
            </a:bodyPr>
            <a:lstStyle/>
            <a:p>
              <a:r>
                <a:rPr lang="en-US" sz="1200" dirty="0">
                  <a:solidFill>
                    <a:srgbClr val="ECE8E5"/>
                  </a:solidFill>
                  <a:latin typeface="Arial" pitchFamily="-65" charset="0"/>
                </a:rPr>
                <a:t>Social norms</a:t>
              </a:r>
            </a:p>
          </p:txBody>
        </p:sp>
        <p:sp>
          <p:nvSpPr>
            <p:cNvPr id="45062" name="Rectangle 10"/>
            <p:cNvSpPr>
              <a:spLocks noChangeArrowheads="1"/>
            </p:cNvSpPr>
            <p:nvPr/>
          </p:nvSpPr>
          <p:spPr bwMode="auto">
            <a:xfrm>
              <a:off x="827584" y="4628728"/>
              <a:ext cx="1622648" cy="533400"/>
            </a:xfrm>
            <a:prstGeom prst="rect">
              <a:avLst/>
            </a:prstGeom>
            <a:solidFill>
              <a:srgbClr val="872B5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rgbClr val="ECE8E5"/>
                  </a:solidFill>
                  <a:latin typeface="Arial" pitchFamily="-65" charset="0"/>
                </a:rPr>
                <a:t>Drive to Bond</a:t>
              </a:r>
            </a:p>
          </p:txBody>
        </p:sp>
        <p:sp>
          <p:nvSpPr>
            <p:cNvPr id="45063" name="Rectangle 11"/>
            <p:cNvSpPr>
              <a:spLocks noChangeArrowheads="1"/>
            </p:cNvSpPr>
            <p:nvPr/>
          </p:nvSpPr>
          <p:spPr bwMode="auto">
            <a:xfrm>
              <a:off x="827584" y="5238328"/>
              <a:ext cx="1622648" cy="533400"/>
            </a:xfrm>
            <a:prstGeom prst="rect">
              <a:avLst/>
            </a:prstGeom>
            <a:solidFill>
              <a:srgbClr val="5933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rgbClr val="ECE8E5"/>
                  </a:solidFill>
                  <a:latin typeface="Arial" pitchFamily="-65" charset="0"/>
                </a:rPr>
                <a:t>Drive to </a:t>
              </a:r>
              <a:r>
                <a:rPr lang="en-US" sz="1400" dirty="0" smtClean="0">
                  <a:solidFill>
                    <a:srgbClr val="ECE8E5"/>
                  </a:solidFill>
                  <a:latin typeface="Arial" pitchFamily="-65" charset="0"/>
                </a:rPr>
                <a:t>Comprehend</a:t>
              </a:r>
              <a:endParaRPr lang="en-US" sz="1400" dirty="0">
                <a:solidFill>
                  <a:srgbClr val="ECE8E5"/>
                </a:solidFill>
                <a:latin typeface="Arial" pitchFamily="-65" charset="0"/>
              </a:endParaRPr>
            </a:p>
          </p:txBody>
        </p:sp>
        <p:sp>
          <p:nvSpPr>
            <p:cNvPr id="45064" name="Rectangle 12"/>
            <p:cNvSpPr>
              <a:spLocks noChangeArrowheads="1"/>
            </p:cNvSpPr>
            <p:nvPr/>
          </p:nvSpPr>
          <p:spPr bwMode="auto">
            <a:xfrm>
              <a:off x="827584" y="5847928"/>
              <a:ext cx="1622648" cy="533400"/>
            </a:xfrm>
            <a:prstGeom prst="rect">
              <a:avLst/>
            </a:prstGeom>
            <a:solidFill>
              <a:srgbClr val="2C2C2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rgbClr val="ECE8E5"/>
                  </a:solidFill>
                  <a:latin typeface="Arial" pitchFamily="-65" charset="0"/>
                </a:rPr>
                <a:t>Drive to Defend</a:t>
              </a:r>
            </a:p>
          </p:txBody>
        </p:sp>
        <p:sp>
          <p:nvSpPr>
            <p:cNvPr id="45065" name="AutoShape 14"/>
            <p:cNvSpPr>
              <a:spLocks noChangeArrowheads="1"/>
            </p:cNvSpPr>
            <p:nvPr/>
          </p:nvSpPr>
          <p:spPr bwMode="auto">
            <a:xfrm>
              <a:off x="3898032" y="4000078"/>
              <a:ext cx="1219200" cy="685800"/>
            </a:xfrm>
            <a:prstGeom prst="downArrow">
              <a:avLst>
                <a:gd name="adj1" fmla="val 74722"/>
                <a:gd name="adj2" fmla="val 32407"/>
              </a:avLst>
            </a:prstGeom>
            <a:solidFill>
              <a:srgbClr val="2C3B4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rIns="72000" anchor="ctr">
              <a:prstTxWarp prst="textNoShape">
                <a:avLst/>
              </a:prstTxWarp>
            </a:bodyPr>
            <a:lstStyle/>
            <a:p>
              <a:r>
                <a:rPr lang="en-US" sz="1200" dirty="0">
                  <a:solidFill>
                    <a:srgbClr val="ECE8E5"/>
                  </a:solidFill>
                  <a:latin typeface="Arial" pitchFamily="-65" charset="0"/>
                </a:rPr>
                <a:t>Personal values</a:t>
              </a:r>
            </a:p>
          </p:txBody>
        </p:sp>
        <p:sp>
          <p:nvSpPr>
            <p:cNvPr id="45066" name="AutoShape 15"/>
            <p:cNvSpPr>
              <a:spLocks noChangeArrowheads="1"/>
            </p:cNvSpPr>
            <p:nvPr/>
          </p:nvSpPr>
          <p:spPr bwMode="auto">
            <a:xfrm>
              <a:off x="5117232" y="4000078"/>
              <a:ext cx="1219200" cy="685800"/>
            </a:xfrm>
            <a:prstGeom prst="downArrow">
              <a:avLst>
                <a:gd name="adj1" fmla="val 71991"/>
                <a:gd name="adj2" fmla="val 32407"/>
              </a:avLst>
            </a:prstGeom>
            <a:solidFill>
              <a:srgbClr val="2C3B4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prstTxWarp prst="textNoShape">
                <a:avLst/>
              </a:prstTxWarp>
            </a:bodyPr>
            <a:lstStyle/>
            <a:p>
              <a:r>
                <a:rPr lang="en-US" sz="1200" dirty="0">
                  <a:solidFill>
                    <a:srgbClr val="ECE8E5"/>
                  </a:solidFill>
                  <a:latin typeface="Arial" pitchFamily="-65" charset="0"/>
                </a:rPr>
                <a:t>Past experience</a:t>
              </a:r>
            </a:p>
          </p:txBody>
        </p:sp>
        <p:sp>
          <p:nvSpPr>
            <p:cNvPr id="112656" name="Rectangle 16"/>
            <p:cNvSpPr>
              <a:spLocks noChangeArrowheads="1"/>
            </p:cNvSpPr>
            <p:nvPr/>
          </p:nvSpPr>
          <p:spPr bwMode="auto">
            <a:xfrm>
              <a:off x="3059832" y="4704928"/>
              <a:ext cx="2895600" cy="990600"/>
            </a:xfrm>
            <a:prstGeom prst="rect">
              <a:avLst/>
            </a:prstGeom>
            <a:solidFill>
              <a:srgbClr val="2F4F77"/>
            </a:solidFill>
            <a:ln w="9525">
              <a:solidFill>
                <a:srgbClr val="314F76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Mental skill set resolves competing drive demands</a:t>
              </a:r>
            </a:p>
          </p:txBody>
        </p:sp>
        <p:sp>
          <p:nvSpPr>
            <p:cNvPr id="112657" name="AutoShape 17"/>
            <p:cNvSpPr>
              <a:spLocks noChangeArrowheads="1"/>
            </p:cNvSpPr>
            <p:nvPr/>
          </p:nvSpPr>
          <p:spPr bwMode="auto">
            <a:xfrm>
              <a:off x="5940152" y="4776936"/>
              <a:ext cx="2057400" cy="838200"/>
            </a:xfrm>
            <a:prstGeom prst="rightArrow">
              <a:avLst>
                <a:gd name="adj1" fmla="val 67046"/>
                <a:gd name="adj2" fmla="val 59807"/>
              </a:avLst>
            </a:prstGeom>
            <a:gradFill rotWithShape="0">
              <a:gsLst>
                <a:gs pos="0">
                  <a:srgbClr val="2F4F77"/>
                </a:gs>
                <a:gs pos="100000">
                  <a:srgbClr val="9E8BAE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Goal-directed</a:t>
              </a:r>
              <a:br>
                <a:rPr lang="en-US" sz="1200" dirty="0">
                  <a:solidFill>
                    <a:srgbClr val="FFFFFF"/>
                  </a:solidFill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choice and effort</a:t>
              </a:r>
            </a:p>
          </p:txBody>
        </p:sp>
        <p:sp>
          <p:nvSpPr>
            <p:cNvPr id="45069" name="Line 20"/>
            <p:cNvSpPr>
              <a:spLocks noChangeShapeType="1"/>
            </p:cNvSpPr>
            <p:nvPr/>
          </p:nvSpPr>
          <p:spPr bwMode="auto">
            <a:xfrm>
              <a:off x="2462204" y="4408374"/>
              <a:ext cx="6096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070" name="Line 21"/>
            <p:cNvSpPr>
              <a:spLocks noChangeShapeType="1"/>
            </p:cNvSpPr>
            <p:nvPr/>
          </p:nvSpPr>
          <p:spPr bwMode="auto">
            <a:xfrm flipV="1">
              <a:off x="2450232" y="5466928"/>
              <a:ext cx="6096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071" name="Line 22"/>
            <p:cNvSpPr>
              <a:spLocks noChangeShapeType="1"/>
            </p:cNvSpPr>
            <p:nvPr/>
          </p:nvSpPr>
          <p:spPr bwMode="auto">
            <a:xfrm flipV="1">
              <a:off x="2450232" y="5238328"/>
              <a:ext cx="6096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072" name="Line 23"/>
            <p:cNvSpPr>
              <a:spLocks noChangeShapeType="1"/>
            </p:cNvSpPr>
            <p:nvPr/>
          </p:nvSpPr>
          <p:spPr bwMode="auto">
            <a:xfrm>
              <a:off x="2450232" y="4857328"/>
              <a:ext cx="6096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94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sz="half" idx="13"/>
          </p:nvPr>
        </p:nvSpPr>
        <p:spPr>
          <a:xfrm>
            <a:off x="323528" y="1412776"/>
            <a:ext cx="8208912" cy="230425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noProof="0" dirty="0" smtClean="0"/>
              <a:t>Four drives determine which emotions are automatically tagged to incoming sensory information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noProof="0" dirty="0" smtClean="0"/>
              <a:t>Emotions are usually nonconscious, but become conscious experiences when sufficiently strong or conflict with each other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noProof="0" dirty="0" smtClean="0"/>
              <a:t>Mental skill set relies on social norms, personal values, and experience to transform drive-based emotions into goal-directed choice and effort. </a:t>
            </a:r>
            <a:endParaRPr lang="en-CA" noProof="0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How Four Drives Motivate</a:t>
            </a:r>
            <a:endParaRPr lang="en-CA" noProof="0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77AA3C2-57F6-AF4F-B5A7-ACDB02CD192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5074" name="Footer Placeholder 17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858416" y="3645024"/>
            <a:ext cx="7169968" cy="2381250"/>
            <a:chOff x="827584" y="4000078"/>
            <a:chExt cx="7169968" cy="2381250"/>
          </a:xfrm>
        </p:grpSpPr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827584" y="4027374"/>
              <a:ext cx="1634620" cy="533400"/>
            </a:xfrm>
            <a:prstGeom prst="rect">
              <a:avLst/>
            </a:prstGeom>
            <a:solidFill>
              <a:srgbClr val="4F664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rgbClr val="ECE8E5"/>
                  </a:solidFill>
                  <a:latin typeface="Arial" pitchFamily="-65" charset="0"/>
                </a:rPr>
                <a:t>Drive to Acquire</a:t>
              </a:r>
            </a:p>
          </p:txBody>
        </p:sp>
        <p:sp>
          <p:nvSpPr>
            <p:cNvPr id="29" name="AutoShape 8"/>
            <p:cNvSpPr>
              <a:spLocks noChangeArrowheads="1"/>
            </p:cNvSpPr>
            <p:nvPr/>
          </p:nvSpPr>
          <p:spPr bwMode="auto">
            <a:xfrm>
              <a:off x="2678832" y="4000078"/>
              <a:ext cx="1219200" cy="685800"/>
            </a:xfrm>
            <a:prstGeom prst="downArrow">
              <a:avLst>
                <a:gd name="adj1" fmla="val 74722"/>
                <a:gd name="adj2" fmla="val 32407"/>
              </a:avLst>
            </a:prstGeom>
            <a:solidFill>
              <a:srgbClr val="2C3B4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rIns="182880" anchor="ctr">
              <a:prstTxWarp prst="textNoShape">
                <a:avLst/>
              </a:prstTxWarp>
            </a:bodyPr>
            <a:lstStyle/>
            <a:p>
              <a:r>
                <a:rPr lang="en-US" sz="1200" dirty="0">
                  <a:solidFill>
                    <a:srgbClr val="ECE8E5"/>
                  </a:solidFill>
                  <a:latin typeface="Arial" pitchFamily="-65" charset="0"/>
                </a:rPr>
                <a:t>Social norms</a:t>
              </a: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827584" y="4628728"/>
              <a:ext cx="1622648" cy="533400"/>
            </a:xfrm>
            <a:prstGeom prst="rect">
              <a:avLst/>
            </a:prstGeom>
            <a:solidFill>
              <a:srgbClr val="872B5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rgbClr val="ECE8E5"/>
                  </a:solidFill>
                  <a:latin typeface="Arial" pitchFamily="-65" charset="0"/>
                </a:rPr>
                <a:t>Drive to Bond</a:t>
              </a: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827584" y="5238328"/>
              <a:ext cx="1622648" cy="533400"/>
            </a:xfrm>
            <a:prstGeom prst="rect">
              <a:avLst/>
            </a:prstGeom>
            <a:solidFill>
              <a:srgbClr val="5933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rgbClr val="ECE8E5"/>
                  </a:solidFill>
                  <a:latin typeface="Arial" pitchFamily="-65" charset="0"/>
                </a:rPr>
                <a:t>Drive to </a:t>
              </a:r>
              <a:r>
                <a:rPr lang="en-US" sz="1400" dirty="0" smtClean="0">
                  <a:solidFill>
                    <a:srgbClr val="ECE8E5"/>
                  </a:solidFill>
                  <a:latin typeface="Arial" pitchFamily="-65" charset="0"/>
                </a:rPr>
                <a:t>Comprehend</a:t>
              </a:r>
              <a:endParaRPr lang="en-US" sz="1400" dirty="0">
                <a:solidFill>
                  <a:srgbClr val="ECE8E5"/>
                </a:solidFill>
                <a:latin typeface="Arial" pitchFamily="-65" charset="0"/>
              </a:endParaRP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827584" y="5847928"/>
              <a:ext cx="1622648" cy="533400"/>
            </a:xfrm>
            <a:prstGeom prst="rect">
              <a:avLst/>
            </a:prstGeom>
            <a:solidFill>
              <a:srgbClr val="2C2C2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rgbClr val="ECE8E5"/>
                  </a:solidFill>
                  <a:latin typeface="Arial" pitchFamily="-65" charset="0"/>
                </a:rPr>
                <a:t>Drive to Defend</a:t>
              </a:r>
            </a:p>
          </p:txBody>
        </p:sp>
        <p:sp>
          <p:nvSpPr>
            <p:cNvPr id="33" name="AutoShape 14"/>
            <p:cNvSpPr>
              <a:spLocks noChangeArrowheads="1"/>
            </p:cNvSpPr>
            <p:nvPr/>
          </p:nvSpPr>
          <p:spPr bwMode="auto">
            <a:xfrm>
              <a:off x="3898032" y="4000078"/>
              <a:ext cx="1219200" cy="685800"/>
            </a:xfrm>
            <a:prstGeom prst="downArrow">
              <a:avLst>
                <a:gd name="adj1" fmla="val 74722"/>
                <a:gd name="adj2" fmla="val 32407"/>
              </a:avLst>
            </a:prstGeom>
            <a:solidFill>
              <a:srgbClr val="2C3B4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rIns="72000" anchor="ctr">
              <a:prstTxWarp prst="textNoShape">
                <a:avLst/>
              </a:prstTxWarp>
            </a:bodyPr>
            <a:lstStyle/>
            <a:p>
              <a:r>
                <a:rPr lang="en-US" sz="1200" dirty="0">
                  <a:solidFill>
                    <a:srgbClr val="ECE8E5"/>
                  </a:solidFill>
                  <a:latin typeface="Arial" pitchFamily="-65" charset="0"/>
                </a:rPr>
                <a:t>Personal values</a:t>
              </a:r>
            </a:p>
          </p:txBody>
        </p:sp>
        <p:sp>
          <p:nvSpPr>
            <p:cNvPr id="34" name="AutoShape 15"/>
            <p:cNvSpPr>
              <a:spLocks noChangeArrowheads="1"/>
            </p:cNvSpPr>
            <p:nvPr/>
          </p:nvSpPr>
          <p:spPr bwMode="auto">
            <a:xfrm>
              <a:off x="5117232" y="4000078"/>
              <a:ext cx="1219200" cy="685800"/>
            </a:xfrm>
            <a:prstGeom prst="downArrow">
              <a:avLst>
                <a:gd name="adj1" fmla="val 71991"/>
                <a:gd name="adj2" fmla="val 32407"/>
              </a:avLst>
            </a:prstGeom>
            <a:solidFill>
              <a:srgbClr val="2C3B4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prstTxWarp prst="textNoShape">
                <a:avLst/>
              </a:prstTxWarp>
            </a:bodyPr>
            <a:lstStyle/>
            <a:p>
              <a:r>
                <a:rPr lang="en-US" sz="1200" dirty="0">
                  <a:solidFill>
                    <a:srgbClr val="ECE8E5"/>
                  </a:solidFill>
                  <a:latin typeface="Arial" pitchFamily="-65" charset="0"/>
                </a:rPr>
                <a:t>Past experience</a:t>
              </a: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3059832" y="4704928"/>
              <a:ext cx="2895600" cy="990600"/>
            </a:xfrm>
            <a:prstGeom prst="rect">
              <a:avLst/>
            </a:prstGeom>
            <a:solidFill>
              <a:srgbClr val="2F4F77"/>
            </a:solidFill>
            <a:ln w="9525">
              <a:solidFill>
                <a:srgbClr val="314F76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Mental skill set resolves competing drive demands</a:t>
              </a:r>
            </a:p>
          </p:txBody>
        </p:sp>
        <p:sp>
          <p:nvSpPr>
            <p:cNvPr id="36" name="AutoShape 17"/>
            <p:cNvSpPr>
              <a:spLocks noChangeArrowheads="1"/>
            </p:cNvSpPr>
            <p:nvPr/>
          </p:nvSpPr>
          <p:spPr bwMode="auto">
            <a:xfrm>
              <a:off x="5940152" y="4776936"/>
              <a:ext cx="2057400" cy="838200"/>
            </a:xfrm>
            <a:prstGeom prst="rightArrow">
              <a:avLst>
                <a:gd name="adj1" fmla="val 67046"/>
                <a:gd name="adj2" fmla="val 59807"/>
              </a:avLst>
            </a:prstGeom>
            <a:gradFill rotWithShape="0">
              <a:gsLst>
                <a:gs pos="0">
                  <a:srgbClr val="2F4F77"/>
                </a:gs>
                <a:gs pos="100000">
                  <a:srgbClr val="9E8BAE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Goal-directed</a:t>
              </a:r>
              <a:br>
                <a:rPr lang="en-US" sz="1200" dirty="0">
                  <a:solidFill>
                    <a:srgbClr val="FFFFFF"/>
                  </a:solidFill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choice and effort</a:t>
              </a: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2462204" y="4408374"/>
              <a:ext cx="6096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 flipV="1">
              <a:off x="2450232" y="5466928"/>
              <a:ext cx="6096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 flipV="1">
              <a:off x="2450232" y="5238328"/>
              <a:ext cx="6096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Line 23"/>
            <p:cNvSpPr>
              <a:spLocks noChangeShapeType="1"/>
            </p:cNvSpPr>
            <p:nvPr/>
          </p:nvSpPr>
          <p:spPr bwMode="auto">
            <a:xfrm>
              <a:off x="2450232" y="4857328"/>
              <a:ext cx="6096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34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 smtClean="0"/>
              <a:t>Four Drive Theory Implications</a:t>
            </a:r>
          </a:p>
        </p:txBody>
      </p:sp>
      <p:sp>
        <p:nvSpPr>
          <p:cNvPr id="6964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 smtClean="0"/>
              <a:t>Provide a balanced opportunity for employees to fulfill all four drives</a:t>
            </a:r>
          </a:p>
          <a:p>
            <a:pPr lvl="1"/>
            <a:r>
              <a:rPr lang="en-CA" noProof="0" dirty="0" smtClean="0"/>
              <a:t>Employees continually seek fulfillment of drives</a:t>
            </a:r>
          </a:p>
          <a:p>
            <a:pPr lvl="1"/>
            <a:r>
              <a:rPr lang="en-CA" noProof="0" dirty="0" smtClean="0"/>
              <a:t>Keep fulfillment of all four drives in balance</a:t>
            </a:r>
          </a:p>
          <a:p>
            <a:pPr lvl="2"/>
            <a:r>
              <a:rPr lang="en-CA" noProof="0" dirty="0" smtClean="0"/>
              <a:t>Avoid conditions supporting one drive more than others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8EB87E9-7E1C-5D4F-B081-88F32811DC93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8290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  <p:bldLst>
      <p:bldP spid="6964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>
            <a:off x="2411760" y="4797152"/>
            <a:ext cx="1080120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5362" name="Line 2"/>
          <p:cNvSpPr>
            <a:spLocks noChangeShapeType="1"/>
          </p:cNvSpPr>
          <p:nvPr/>
        </p:nvSpPr>
        <p:spPr bwMode="auto">
          <a:xfrm rot="10800000" flipH="1">
            <a:off x="5292080" y="4165326"/>
            <a:ext cx="1189360" cy="55981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6457900" y="3866182"/>
            <a:ext cx="1410891" cy="535781"/>
          </a:xfrm>
          <a:prstGeom prst="rect">
            <a:avLst/>
          </a:prstGeom>
          <a:solidFill>
            <a:srgbClr val="3E526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 dirty="0">
                <a:solidFill>
                  <a:srgbClr val="FFFFFF"/>
                </a:solidFill>
                <a:ea typeface="ＭＳ Ｐゴシック" charset="0"/>
                <a:cs typeface="Gill Sans" charset="0"/>
              </a:rPr>
              <a:t>Outcome 1</a:t>
            </a:r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6457900" y="4509120"/>
            <a:ext cx="1410891" cy="535781"/>
          </a:xfrm>
          <a:prstGeom prst="rect">
            <a:avLst/>
          </a:prstGeom>
          <a:solidFill>
            <a:srgbClr val="3E526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 dirty="0">
                <a:solidFill>
                  <a:srgbClr val="FFFFFF"/>
                </a:solidFill>
                <a:ea typeface="ＭＳ Ｐゴシック" charset="0"/>
                <a:cs typeface="Gill Sans" charset="0"/>
              </a:rPr>
              <a:t>Outcome 2</a:t>
            </a:r>
          </a:p>
        </p:txBody>
      </p:sp>
      <p:sp>
        <p:nvSpPr>
          <p:cNvPr id="15366" name="Rectangle 6"/>
          <p:cNvSpPr>
            <a:spLocks/>
          </p:cNvSpPr>
          <p:nvPr/>
        </p:nvSpPr>
        <p:spPr bwMode="auto">
          <a:xfrm>
            <a:off x="6457900" y="5152057"/>
            <a:ext cx="1410891" cy="535781"/>
          </a:xfrm>
          <a:prstGeom prst="rect">
            <a:avLst/>
          </a:prstGeom>
          <a:solidFill>
            <a:srgbClr val="3E526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 dirty="0">
                <a:solidFill>
                  <a:srgbClr val="FFFFFF"/>
                </a:solidFill>
                <a:ea typeface="ＭＳ Ｐゴシック" charset="0"/>
                <a:cs typeface="Gill Sans" charset="0"/>
              </a:rPr>
              <a:t>Outcome 3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5292081" y="4777010"/>
            <a:ext cx="1181546" cy="2014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5292080" y="4869161"/>
            <a:ext cx="1196057" cy="516186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5370" name="Rectangle 10"/>
          <p:cNvSpPr>
            <a:spLocks/>
          </p:cNvSpPr>
          <p:nvPr/>
        </p:nvSpPr>
        <p:spPr bwMode="auto">
          <a:xfrm>
            <a:off x="2127920" y="1928440"/>
            <a:ext cx="1651992" cy="312539"/>
          </a:xfrm>
          <a:prstGeom prst="rect">
            <a:avLst/>
          </a:prstGeom>
          <a:solidFill>
            <a:srgbClr val="4F4B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500" dirty="0">
                <a:solidFill>
                  <a:srgbClr val="FFFFFF"/>
                </a:solidFill>
                <a:latin typeface="Franklin Gothic Medium" charset="0"/>
                <a:ea typeface="ＭＳ Ｐゴシック" charset="0"/>
                <a:cs typeface="Franklin Gothic Medium" charset="0"/>
                <a:sym typeface="Franklin Gothic Medium" charset="0"/>
              </a:rPr>
              <a:t>E-to-P Expectancy</a:t>
            </a:r>
          </a:p>
        </p:txBody>
      </p:sp>
      <p:sp>
        <p:nvSpPr>
          <p:cNvPr id="15371" name="Rectangle 11"/>
          <p:cNvSpPr>
            <a:spLocks/>
          </p:cNvSpPr>
          <p:nvPr/>
        </p:nvSpPr>
        <p:spPr bwMode="auto">
          <a:xfrm>
            <a:off x="2127920" y="2240979"/>
            <a:ext cx="1651992" cy="910828"/>
          </a:xfrm>
          <a:prstGeom prst="rect">
            <a:avLst/>
          </a:prstGeom>
          <a:solidFill>
            <a:srgbClr val="E6DB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72000" tIns="46800" rIns="36000" bIns="0"/>
          <a:lstStyle/>
          <a:p>
            <a:pPr algn="l"/>
            <a:r>
              <a:rPr lang="en-US" sz="13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Probability </a:t>
            </a:r>
            <a:r>
              <a:rPr lang="en-US" sz="13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a specific </a:t>
            </a:r>
            <a:r>
              <a:rPr lang="en-US" sz="13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effort level will result in </a:t>
            </a:r>
            <a:r>
              <a:rPr lang="en-US" sz="13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a specific level of </a:t>
            </a:r>
            <a:r>
              <a:rPr lang="en-US" sz="13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performance </a:t>
            </a:r>
          </a:p>
        </p:txBody>
      </p:sp>
      <p:sp>
        <p:nvSpPr>
          <p:cNvPr id="15372" name="Rectangle 12"/>
          <p:cNvSpPr>
            <a:spLocks/>
          </p:cNvSpPr>
          <p:nvPr/>
        </p:nvSpPr>
        <p:spPr bwMode="auto">
          <a:xfrm>
            <a:off x="4720208" y="1892721"/>
            <a:ext cx="1651992" cy="312539"/>
          </a:xfrm>
          <a:prstGeom prst="rect">
            <a:avLst/>
          </a:prstGeom>
          <a:solidFill>
            <a:srgbClr val="4F4B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500" dirty="0">
                <a:solidFill>
                  <a:srgbClr val="FFFFFF"/>
                </a:solidFill>
                <a:latin typeface="Franklin Gothic Medium" charset="0"/>
                <a:ea typeface="ＭＳ Ｐゴシック" charset="0"/>
                <a:cs typeface="Franklin Gothic Medium" charset="0"/>
                <a:sym typeface="Franklin Gothic Medium" charset="0"/>
              </a:rPr>
              <a:t>P-to-O Expectancy</a:t>
            </a:r>
          </a:p>
        </p:txBody>
      </p:sp>
      <p:sp>
        <p:nvSpPr>
          <p:cNvPr id="15373" name="Rectangle 13"/>
          <p:cNvSpPr>
            <a:spLocks/>
          </p:cNvSpPr>
          <p:nvPr/>
        </p:nvSpPr>
        <p:spPr bwMode="auto">
          <a:xfrm>
            <a:off x="4720208" y="2205260"/>
            <a:ext cx="1651992" cy="910828"/>
          </a:xfrm>
          <a:prstGeom prst="rect">
            <a:avLst/>
          </a:prstGeom>
          <a:solidFill>
            <a:srgbClr val="E6DB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72000" tIns="46800" rIns="36000" bIns="0"/>
          <a:lstStyle/>
          <a:p>
            <a:pPr algn="l"/>
            <a:r>
              <a:rPr lang="en-US" sz="13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Probability </a:t>
            </a:r>
            <a:r>
              <a:rPr lang="en-US" sz="13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a specific </a:t>
            </a:r>
            <a:r>
              <a:rPr lang="en-US" sz="13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performance level will result in specific outcomes</a:t>
            </a:r>
          </a:p>
        </p:txBody>
      </p:sp>
      <p:sp>
        <p:nvSpPr>
          <p:cNvPr id="15374" name="AutoShape 14"/>
          <p:cNvSpPr>
            <a:spLocks/>
          </p:cNvSpPr>
          <p:nvPr/>
        </p:nvSpPr>
        <p:spPr bwMode="auto">
          <a:xfrm rot="5400000">
            <a:off x="2306513" y="3455417"/>
            <a:ext cx="1125141" cy="517922"/>
          </a:xfrm>
          <a:prstGeom prst="rightArrow">
            <a:avLst>
              <a:gd name="adj1" fmla="val 32000"/>
              <a:gd name="adj2" fmla="val 75864"/>
            </a:avLst>
          </a:prstGeom>
          <a:gradFill rotWithShape="0">
            <a:gsLst>
              <a:gs pos="0">
                <a:srgbClr val="1C2724"/>
              </a:gs>
              <a:gs pos="100000">
                <a:srgbClr val="E6DBB9"/>
              </a:gs>
            </a:gsLst>
            <a:lin ang="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5375" name="AutoShape 15"/>
          <p:cNvSpPr>
            <a:spLocks/>
          </p:cNvSpPr>
          <p:nvPr/>
        </p:nvSpPr>
        <p:spPr bwMode="auto">
          <a:xfrm rot="5400000">
            <a:off x="4988099" y="3419698"/>
            <a:ext cx="1125141" cy="517922"/>
          </a:xfrm>
          <a:prstGeom prst="rightArrow">
            <a:avLst>
              <a:gd name="adj1" fmla="val 32000"/>
              <a:gd name="adj2" fmla="val 75864"/>
            </a:avLst>
          </a:prstGeom>
          <a:gradFill rotWithShape="0">
            <a:gsLst>
              <a:gs pos="0">
                <a:srgbClr val="1C2724"/>
              </a:gs>
              <a:gs pos="100000">
                <a:srgbClr val="E6DBB9"/>
              </a:gs>
            </a:gsLst>
            <a:lin ang="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5376" name="Rectangle 16"/>
          <p:cNvSpPr>
            <a:spLocks/>
          </p:cNvSpPr>
          <p:nvPr/>
        </p:nvSpPr>
        <p:spPr bwMode="auto">
          <a:xfrm>
            <a:off x="7024464" y="1892721"/>
            <a:ext cx="1651992" cy="312539"/>
          </a:xfrm>
          <a:prstGeom prst="rect">
            <a:avLst/>
          </a:prstGeom>
          <a:solidFill>
            <a:srgbClr val="4F4B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500" dirty="0">
                <a:solidFill>
                  <a:srgbClr val="FFFFFF"/>
                </a:solidFill>
                <a:latin typeface="Franklin Gothic Medium" charset="0"/>
                <a:ea typeface="ＭＳ Ｐゴシック" charset="0"/>
                <a:cs typeface="Franklin Gothic Medium" charset="0"/>
                <a:sym typeface="Franklin Gothic Medium" charset="0"/>
              </a:rPr>
              <a:t>Valence</a:t>
            </a:r>
          </a:p>
        </p:txBody>
      </p:sp>
      <p:sp>
        <p:nvSpPr>
          <p:cNvPr id="15377" name="Rectangle 17"/>
          <p:cNvSpPr>
            <a:spLocks/>
          </p:cNvSpPr>
          <p:nvPr/>
        </p:nvSpPr>
        <p:spPr bwMode="auto">
          <a:xfrm>
            <a:off x="7024464" y="2205260"/>
            <a:ext cx="1651992" cy="910828"/>
          </a:xfrm>
          <a:prstGeom prst="rect">
            <a:avLst/>
          </a:prstGeom>
          <a:solidFill>
            <a:srgbClr val="E6DB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72000" tIns="46800" rIns="36000" bIns="0"/>
          <a:lstStyle/>
          <a:p>
            <a:pPr algn="l"/>
            <a:r>
              <a:rPr lang="en-US" sz="13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Anticipated satisfaction </a:t>
            </a:r>
            <a:r>
              <a:rPr lang="en-US" sz="13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from</a:t>
            </a:r>
            <a:br>
              <a:rPr lang="en-US" sz="13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</a:br>
            <a:r>
              <a:rPr lang="en-US" sz="13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the </a:t>
            </a:r>
            <a:r>
              <a:rPr lang="en-US" sz="13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outcome</a:t>
            </a:r>
          </a:p>
        </p:txBody>
      </p:sp>
      <p:sp>
        <p:nvSpPr>
          <p:cNvPr id="15378" name="Oval 18"/>
          <p:cNvSpPr>
            <a:spLocks/>
          </p:cNvSpPr>
          <p:nvPr/>
        </p:nvSpPr>
        <p:spPr bwMode="auto">
          <a:xfrm>
            <a:off x="7743775" y="3919760"/>
            <a:ext cx="428625" cy="428625"/>
          </a:xfrm>
          <a:prstGeom prst="ellipse">
            <a:avLst/>
          </a:prstGeom>
          <a:solidFill>
            <a:srgbClr val="AECCE6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+/–</a:t>
            </a:r>
          </a:p>
        </p:txBody>
      </p:sp>
      <p:sp>
        <p:nvSpPr>
          <p:cNvPr id="15379" name="Oval 19"/>
          <p:cNvSpPr>
            <a:spLocks/>
          </p:cNvSpPr>
          <p:nvPr/>
        </p:nvSpPr>
        <p:spPr bwMode="auto">
          <a:xfrm>
            <a:off x="7743775" y="4562698"/>
            <a:ext cx="428625" cy="428625"/>
          </a:xfrm>
          <a:prstGeom prst="ellipse">
            <a:avLst/>
          </a:prstGeom>
          <a:solidFill>
            <a:srgbClr val="AECCE6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+/–</a:t>
            </a:r>
          </a:p>
        </p:txBody>
      </p:sp>
      <p:sp>
        <p:nvSpPr>
          <p:cNvPr id="15380" name="Oval 20"/>
          <p:cNvSpPr>
            <a:spLocks/>
          </p:cNvSpPr>
          <p:nvPr/>
        </p:nvSpPr>
        <p:spPr bwMode="auto">
          <a:xfrm>
            <a:off x="7743775" y="5205635"/>
            <a:ext cx="428625" cy="428625"/>
          </a:xfrm>
          <a:prstGeom prst="ellipse">
            <a:avLst/>
          </a:prstGeom>
          <a:solidFill>
            <a:srgbClr val="AECCE6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+/–</a:t>
            </a:r>
          </a:p>
        </p:txBody>
      </p:sp>
      <p:sp>
        <p:nvSpPr>
          <p:cNvPr id="15381" name="AutoShape 21"/>
          <p:cNvSpPr>
            <a:spLocks/>
          </p:cNvSpPr>
          <p:nvPr/>
        </p:nvSpPr>
        <p:spPr bwMode="auto">
          <a:xfrm rot="5400000">
            <a:off x="7591500" y="3200920"/>
            <a:ext cx="705445" cy="517922"/>
          </a:xfrm>
          <a:prstGeom prst="rightArrow">
            <a:avLst>
              <a:gd name="adj1" fmla="val 32000"/>
              <a:gd name="adj2" fmla="val 75866"/>
            </a:avLst>
          </a:prstGeom>
          <a:gradFill rotWithShape="0">
            <a:gsLst>
              <a:gs pos="0">
                <a:srgbClr val="1C2724"/>
              </a:gs>
              <a:gs pos="100000">
                <a:srgbClr val="E6DBB9"/>
              </a:gs>
            </a:gsLst>
            <a:lin ang="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116632"/>
            <a:ext cx="7632848" cy="1026368"/>
          </a:xfrm>
        </p:spPr>
        <p:txBody>
          <a:bodyPr>
            <a:normAutofit/>
          </a:bodyPr>
          <a:lstStyle/>
          <a:p>
            <a:r>
              <a:rPr lang="en-CA" sz="3600" noProof="0" dirty="0" smtClean="0">
                <a:ea typeface="ＭＳ Ｐゴシック" pitchFamily="-65" charset="-128"/>
              </a:rPr>
              <a:t>Expectancy Theory of Motivation</a:t>
            </a:r>
            <a:endParaRPr lang="en-CA" sz="3600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17D0AD5-8817-6F41-98C9-BDEB5CB900F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McShane/Steen/Tasa     Canadian OB9e </a:t>
            </a:r>
            <a:endParaRPr lang="en-US" dirty="0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11560" y="4399384"/>
            <a:ext cx="1828800" cy="685800"/>
          </a:xfrm>
          <a:prstGeom prst="rect">
            <a:avLst/>
          </a:prstGeom>
          <a:solidFill>
            <a:srgbClr val="1B274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9" charset="0"/>
                <a:ea typeface="ヒラギノ角ゴ Pro W3" pitchFamily="-109" charset="-128"/>
                <a:cs typeface="ヒラギノ角ゴ Pro W3" pitchFamily="-109" charset="-128"/>
              </a:rPr>
              <a:t>Effort</a:t>
            </a: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3463280" y="4399384"/>
            <a:ext cx="1828800" cy="685800"/>
          </a:xfrm>
          <a:prstGeom prst="rect">
            <a:avLst/>
          </a:prstGeom>
          <a:solidFill>
            <a:srgbClr val="74290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9" charset="0"/>
                <a:ea typeface="ヒラギノ角ゴ Pro W3" pitchFamily="-109" charset="-128"/>
                <a:cs typeface="ヒラギノ角ゴ Pro W3" pitchFamily="-109" charset="-128"/>
              </a:rPr>
              <a:t>Performance</a:t>
            </a: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109" charset="0"/>
              <a:ea typeface="ヒラギノ角ゴ Pro W3" pitchFamily="-109" charset="-128"/>
              <a:cs typeface="ヒラギノ角ゴ Pro W3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6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noProof="0" dirty="0" smtClean="0"/>
              <a:t>Expectancy Theory in Practice</a:t>
            </a:r>
            <a:endParaRPr lang="en-CA" noProof="0" dirty="0"/>
          </a:p>
        </p:txBody>
      </p:sp>
      <p:sp>
        <p:nvSpPr>
          <p:cNvPr id="15369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noProof="0" dirty="0" smtClean="0"/>
              <a:t>Increasing E-to-P Expectancies</a:t>
            </a:r>
          </a:p>
          <a:p>
            <a:pPr lvl="1"/>
            <a:r>
              <a:rPr lang="en-CA" noProof="0" dirty="0" smtClean="0"/>
              <a:t>Hire, train, and match people to job requirements</a:t>
            </a:r>
          </a:p>
          <a:p>
            <a:pPr lvl="1"/>
            <a:r>
              <a:rPr lang="en-CA" noProof="0" dirty="0" smtClean="0"/>
              <a:t>Provide role clarity and sufficient resources</a:t>
            </a:r>
          </a:p>
          <a:p>
            <a:pPr lvl="1"/>
            <a:r>
              <a:rPr lang="en-CA" noProof="0" dirty="0" smtClean="0"/>
              <a:t>Provide behavioural modelling and coaching</a:t>
            </a:r>
          </a:p>
          <a:p>
            <a:r>
              <a:rPr lang="en-CA" noProof="0" dirty="0" smtClean="0"/>
              <a:t>Increasing P-to-O Expectancies</a:t>
            </a:r>
          </a:p>
          <a:p>
            <a:pPr lvl="1"/>
            <a:r>
              <a:rPr lang="en-CA" noProof="0" dirty="0" smtClean="0"/>
              <a:t>Measure performance accurately</a:t>
            </a:r>
          </a:p>
          <a:p>
            <a:pPr lvl="1"/>
            <a:r>
              <a:rPr lang="en-CA" noProof="0" dirty="0" smtClean="0"/>
              <a:t>Explain how rewards are linked to performance</a:t>
            </a:r>
          </a:p>
          <a:p>
            <a:pPr lvl="1"/>
            <a:r>
              <a:rPr lang="en-CA" noProof="0" dirty="0" smtClean="0"/>
              <a:t>Explain how rewards are caused by past performance</a:t>
            </a:r>
          </a:p>
          <a:p>
            <a:r>
              <a:rPr lang="en-CA" noProof="0" dirty="0" smtClean="0"/>
              <a:t>Increasing Outcome Valences</a:t>
            </a:r>
          </a:p>
          <a:p>
            <a:pPr lvl="1"/>
            <a:r>
              <a:rPr lang="en-CA" noProof="0" dirty="0" smtClean="0"/>
              <a:t>Ensure that rewards are valued</a:t>
            </a:r>
          </a:p>
          <a:p>
            <a:pPr lvl="1"/>
            <a:r>
              <a:rPr lang="en-CA" noProof="0" dirty="0" smtClean="0"/>
              <a:t>Individualize rewards</a:t>
            </a:r>
          </a:p>
          <a:p>
            <a:pPr lvl="1"/>
            <a:r>
              <a:rPr lang="en-CA" noProof="0" dirty="0" smtClean="0"/>
              <a:t>Minimize countervalent outcomes</a:t>
            </a:r>
            <a:endParaRPr lang="en-CA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CEA1843-CB4A-3A4A-BC21-99470B61CB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sz="3700" noProof="0" dirty="0" smtClean="0">
                <a:ea typeface="ＭＳ Ｐゴシック" pitchFamily="-65" charset="-128"/>
              </a:rPr>
              <a:t>A-B-Cs of Behaviour Modification</a:t>
            </a:r>
            <a:endParaRPr lang="en-CA" sz="3700" noProof="0" dirty="0">
              <a:ea typeface="ＭＳ Ｐゴシック" pitchFamily="-65" charset="-128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4294967295"/>
          </p:nvPr>
        </p:nvSpPr>
        <p:spPr>
          <a:xfrm>
            <a:off x="6732240" y="6453336"/>
            <a:ext cx="2219019" cy="2880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4294967295"/>
          </p:nvPr>
        </p:nvSpPr>
        <p:spPr>
          <a:xfrm>
            <a:off x="323528" y="6237312"/>
            <a:ext cx="3672408" cy="504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McShane/Steen/Tasa     Canadian OB9e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294967295"/>
          </p:nvPr>
        </p:nvSpPr>
        <p:spPr>
          <a:xfrm>
            <a:off x="4211960" y="6453336"/>
            <a:ext cx="792088" cy="2880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9549F92-FDF9-DD4E-BC88-48E1B2CD53C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2227" name="Line 4"/>
          <p:cNvSpPr>
            <a:spLocks noChangeShapeType="1"/>
          </p:cNvSpPr>
          <p:nvPr/>
        </p:nvSpPr>
        <p:spPr bwMode="auto">
          <a:xfrm>
            <a:off x="5681663" y="2438400"/>
            <a:ext cx="3381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228" name="Line 6"/>
          <p:cNvSpPr>
            <a:spLocks noChangeShapeType="1"/>
          </p:cNvSpPr>
          <p:nvPr/>
        </p:nvSpPr>
        <p:spPr bwMode="auto">
          <a:xfrm flipV="1">
            <a:off x="5638800" y="5181600"/>
            <a:ext cx="323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0823" name="Rectangle 7"/>
          <p:cNvSpPr>
            <a:spLocks noChangeArrowheads="1"/>
          </p:cNvSpPr>
          <p:nvPr/>
        </p:nvSpPr>
        <p:spPr bwMode="auto">
          <a:xfrm>
            <a:off x="6019800" y="1600200"/>
            <a:ext cx="2362200" cy="1676400"/>
          </a:xfrm>
          <a:prstGeom prst="rect">
            <a:avLst/>
          </a:prstGeom>
          <a:solidFill>
            <a:srgbClr val="401E3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GB" sz="2400" dirty="0">
                <a:solidFill>
                  <a:srgbClr val="FFFE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Consequences</a:t>
            </a: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65" charset="0"/>
            </a:endParaRPr>
          </a:p>
          <a:p>
            <a:pPr eaLnBrk="0" hangingPunct="0"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65" charset="0"/>
            </a:endParaRPr>
          </a:p>
          <a:p>
            <a:pPr eaLnBrk="0" hangingPunct="0">
              <a:defRPr/>
            </a:pPr>
            <a:r>
              <a:rPr lang="en-GB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What happens</a:t>
            </a:r>
          </a:p>
          <a:p>
            <a:pPr eaLnBrk="0" hangingPunct="0">
              <a:defRPr/>
            </a:pPr>
            <a:r>
              <a:rPr lang="en-GB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after</a:t>
            </a:r>
            <a:r>
              <a:rPr lang="en-GB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 behaviour</a:t>
            </a: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65" charset="0"/>
            </a:endParaRPr>
          </a:p>
        </p:txBody>
      </p:sp>
      <p:sp>
        <p:nvSpPr>
          <p:cNvPr id="290824" name="Rectangle 8"/>
          <p:cNvSpPr>
            <a:spLocks noChangeArrowheads="1"/>
          </p:cNvSpPr>
          <p:nvPr/>
        </p:nvSpPr>
        <p:spPr bwMode="auto">
          <a:xfrm>
            <a:off x="6019800" y="4267200"/>
            <a:ext cx="2362200" cy="1676400"/>
          </a:xfrm>
          <a:prstGeom prst="rect">
            <a:avLst/>
          </a:prstGeom>
          <a:solidFill>
            <a:srgbClr val="401E3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Co-workers</a:t>
            </a:r>
          </a:p>
          <a:p>
            <a:pPr eaLnBrk="0" hangingPunct="0">
              <a:defRPr/>
            </a:pPr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thank </a:t>
            </a:r>
          </a:p>
          <a:p>
            <a:pPr eaLnBrk="0" hangingPunct="0">
              <a:defRPr/>
            </a:pPr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operator</a:t>
            </a:r>
          </a:p>
        </p:txBody>
      </p:sp>
      <p:sp>
        <p:nvSpPr>
          <p:cNvPr id="52231" name="Rectangle 9"/>
          <p:cNvSpPr>
            <a:spLocks noChangeArrowheads="1"/>
          </p:cNvSpPr>
          <p:nvPr/>
        </p:nvSpPr>
        <p:spPr bwMode="auto">
          <a:xfrm>
            <a:off x="793750" y="3643313"/>
            <a:ext cx="1643063" cy="5159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 sz="2800" b="1" dirty="0">
                <a:solidFill>
                  <a:schemeClr val="tx2"/>
                </a:solidFill>
                <a:latin typeface="Arial" pitchFamily="-65" charset="0"/>
              </a:rPr>
              <a:t>Example</a:t>
            </a:r>
            <a:endParaRPr lang="en-GB" sz="2800" b="1" dirty="0">
              <a:solidFill>
                <a:srgbClr val="663300"/>
              </a:solidFill>
              <a:latin typeface="Arial" pitchFamily="-65" charset="0"/>
            </a:endParaRPr>
          </a:p>
        </p:txBody>
      </p:sp>
      <p:sp>
        <p:nvSpPr>
          <p:cNvPr id="52232" name="Rectangle 10"/>
          <p:cNvSpPr>
            <a:spLocks noChangeArrowheads="1"/>
          </p:cNvSpPr>
          <p:nvPr/>
        </p:nvSpPr>
        <p:spPr bwMode="auto">
          <a:xfrm>
            <a:off x="1143000" y="152400"/>
            <a:ext cx="7467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l" eaLnBrk="0" hangingPunct="0"/>
            <a:endParaRPr lang="en-GB" sz="3400" dirty="0">
              <a:solidFill>
                <a:schemeClr val="tx1"/>
              </a:solidFill>
              <a:latin typeface="Times New Roman" pitchFamily="-65" charset="0"/>
            </a:endParaRPr>
          </a:p>
        </p:txBody>
      </p:sp>
      <p:sp>
        <p:nvSpPr>
          <p:cNvPr id="52233" name="Line 12"/>
          <p:cNvSpPr>
            <a:spLocks noChangeShapeType="1"/>
          </p:cNvSpPr>
          <p:nvPr/>
        </p:nvSpPr>
        <p:spPr bwMode="auto">
          <a:xfrm>
            <a:off x="3048000" y="2438400"/>
            <a:ext cx="3381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234" name="Line 14"/>
          <p:cNvSpPr>
            <a:spLocks noChangeShapeType="1"/>
          </p:cNvSpPr>
          <p:nvPr/>
        </p:nvSpPr>
        <p:spPr bwMode="auto">
          <a:xfrm flipV="1">
            <a:off x="2667000" y="5181600"/>
            <a:ext cx="628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0831" name="Rectangle 15"/>
          <p:cNvSpPr>
            <a:spLocks noChangeArrowheads="1"/>
          </p:cNvSpPr>
          <p:nvPr/>
        </p:nvSpPr>
        <p:spPr bwMode="auto">
          <a:xfrm>
            <a:off x="3352800" y="1600200"/>
            <a:ext cx="2362200" cy="1676400"/>
          </a:xfrm>
          <a:prstGeom prst="rect">
            <a:avLst/>
          </a:prstGeom>
          <a:solidFill>
            <a:srgbClr val="00545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sz="2400" dirty="0" smtClean="0">
                <a:solidFill>
                  <a:srgbClr val="FFFE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Behaviour</a:t>
            </a:r>
            <a:endParaRPr lang="en-GB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65" charset="0"/>
            </a:endParaRPr>
          </a:p>
          <a:p>
            <a:pPr eaLnBrk="0" hangingPunct="0"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65" charset="0"/>
            </a:endParaRPr>
          </a:p>
          <a:p>
            <a:pPr eaLnBrk="0" hangingPunct="0">
              <a:defRPr/>
            </a:pPr>
            <a:r>
              <a:rPr lang="en-GB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What person</a:t>
            </a:r>
          </a:p>
          <a:p>
            <a:pPr eaLnBrk="0" hangingPunct="0">
              <a:defRPr/>
            </a:pPr>
            <a:r>
              <a:rPr lang="en-GB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says or does</a:t>
            </a: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65" charset="0"/>
            </a:endParaRPr>
          </a:p>
        </p:txBody>
      </p:sp>
      <p:sp>
        <p:nvSpPr>
          <p:cNvPr id="290832" name="Rectangle 16"/>
          <p:cNvSpPr>
            <a:spLocks noChangeArrowheads="1"/>
          </p:cNvSpPr>
          <p:nvPr/>
        </p:nvSpPr>
        <p:spPr bwMode="auto">
          <a:xfrm>
            <a:off x="3352800" y="4267200"/>
            <a:ext cx="2362200" cy="1676400"/>
          </a:xfrm>
          <a:prstGeom prst="rect">
            <a:avLst/>
          </a:prstGeom>
          <a:solidFill>
            <a:srgbClr val="00545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Machine </a:t>
            </a:r>
          </a:p>
          <a:p>
            <a:pPr eaLnBrk="0" hangingPunct="0">
              <a:defRPr/>
            </a:pPr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operator turns</a:t>
            </a:r>
          </a:p>
          <a:p>
            <a:pPr eaLnBrk="0" hangingPunct="0">
              <a:defRPr/>
            </a:pPr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off power</a:t>
            </a:r>
          </a:p>
        </p:txBody>
      </p:sp>
      <p:sp>
        <p:nvSpPr>
          <p:cNvPr id="290834" name="Rectangle 18"/>
          <p:cNvSpPr>
            <a:spLocks noChangeArrowheads="1"/>
          </p:cNvSpPr>
          <p:nvPr/>
        </p:nvSpPr>
        <p:spPr bwMode="auto">
          <a:xfrm>
            <a:off x="685800" y="1600200"/>
            <a:ext cx="2362200" cy="1676400"/>
          </a:xfrm>
          <a:prstGeom prst="rect">
            <a:avLst/>
          </a:prstGeom>
          <a:solidFill>
            <a:srgbClr val="A92E0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GB" sz="2400" dirty="0">
                <a:solidFill>
                  <a:srgbClr val="FFFE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Antecedents</a:t>
            </a: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65" charset="0"/>
            </a:endParaRPr>
          </a:p>
          <a:p>
            <a:pPr eaLnBrk="0" hangingPunct="0"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65" charset="0"/>
            </a:endParaRPr>
          </a:p>
          <a:p>
            <a:pPr eaLnBrk="0" hangingPunct="0">
              <a:defRPr/>
            </a:pPr>
            <a:r>
              <a:rPr lang="en-GB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What happens</a:t>
            </a:r>
          </a:p>
          <a:p>
            <a:pPr eaLnBrk="0" hangingPunct="0">
              <a:defRPr/>
            </a:pPr>
            <a:r>
              <a:rPr lang="en-GB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before</a:t>
            </a:r>
            <a:r>
              <a:rPr lang="en-GB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 behaviour</a:t>
            </a: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65" charset="0"/>
            </a:endParaRPr>
          </a:p>
        </p:txBody>
      </p:sp>
      <p:sp>
        <p:nvSpPr>
          <p:cNvPr id="290835" name="Rectangle 19"/>
          <p:cNvSpPr>
            <a:spLocks noChangeArrowheads="1"/>
          </p:cNvSpPr>
          <p:nvPr/>
        </p:nvSpPr>
        <p:spPr bwMode="auto">
          <a:xfrm>
            <a:off x="685800" y="4267200"/>
            <a:ext cx="2362200" cy="1676400"/>
          </a:xfrm>
          <a:prstGeom prst="rect">
            <a:avLst/>
          </a:prstGeom>
          <a:solidFill>
            <a:srgbClr val="A92E0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Warning</a:t>
            </a:r>
          </a:p>
          <a:p>
            <a:pPr eaLnBrk="0" hangingPunct="0">
              <a:defRPr/>
            </a:pPr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light</a:t>
            </a:r>
          </a:p>
          <a:p>
            <a:pPr eaLnBrk="0" hangingPunct="0">
              <a:defRPr/>
            </a:pPr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flashes</a:t>
            </a:r>
          </a:p>
        </p:txBody>
      </p:sp>
    </p:spTree>
    <p:extLst>
      <p:ext uri="{BB962C8B-B14F-4D97-AF65-F5344CB8AC3E}">
        <p14:creationId xmlns:p14="http://schemas.microsoft.com/office/powerpoint/2010/main" val="11790863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Four OB Mod Consequences</a:t>
            </a:r>
            <a:endParaRPr lang="en-CA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CA" sz="2200" noProof="0" dirty="0" smtClean="0"/>
              <a:t>Positive reinforcement – when reinforcer (consequence) is introduced, the behaviour is increased/maintained</a:t>
            </a:r>
          </a:p>
          <a:p>
            <a:pPr>
              <a:spcBef>
                <a:spcPts val="1200"/>
              </a:spcBef>
            </a:pPr>
            <a:r>
              <a:rPr lang="en-CA" sz="2200" noProof="0" dirty="0" smtClean="0"/>
              <a:t>Punishment – when introduced, the frequency or probability of the behaviour decreases </a:t>
            </a:r>
          </a:p>
          <a:p>
            <a:pPr>
              <a:spcBef>
                <a:spcPts val="1200"/>
              </a:spcBef>
            </a:pPr>
            <a:r>
              <a:rPr lang="en-CA" sz="2200" noProof="0" dirty="0" smtClean="0"/>
              <a:t>Negative reinforcement –when this consequence is removed, behaviour is increased/maintained</a:t>
            </a:r>
          </a:p>
          <a:p>
            <a:pPr>
              <a:spcBef>
                <a:spcPts val="1200"/>
              </a:spcBef>
            </a:pPr>
            <a:r>
              <a:rPr lang="en-CA" sz="2200" noProof="0" dirty="0" smtClean="0"/>
              <a:t>Extinction –behaviour decreases when no consequence occurs</a:t>
            </a:r>
          </a:p>
        </p:txBody>
      </p:sp>
      <p:pic>
        <p:nvPicPr>
          <p:cNvPr id="10" name="Picture Placeholder 9" descr="Carrot icon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" r="2541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051ABF3-65BF-E646-8A83-949B47449E4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8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noProof="0" dirty="0" smtClean="0"/>
              <a:t>Reinforcing Behaviour</a:t>
            </a:r>
            <a:br>
              <a:rPr lang="en-CA" noProof="0" dirty="0" smtClean="0"/>
            </a:br>
            <a:r>
              <a:rPr lang="en-CA" noProof="0" dirty="0" smtClean="0"/>
              <a:t>Through Gamification</a:t>
            </a:r>
            <a:endParaRPr lang="en-CA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CA" sz="2200" noProof="0" dirty="0" smtClean="0"/>
              <a:t>Deloitte Touche Tohmatsu employees earn “badges” for documenting meetings and completing online learning modules. Earned badges are posted on leader boards, which further motivates them through friendly competition and status.</a:t>
            </a:r>
          </a:p>
          <a:p>
            <a:pPr>
              <a:lnSpc>
                <a:spcPct val="120000"/>
              </a:lnSpc>
              <a:buNone/>
            </a:pPr>
            <a:endParaRPr lang="en-CA" sz="2200" noProof="0" dirty="0"/>
          </a:p>
        </p:txBody>
      </p:sp>
      <p:pic>
        <p:nvPicPr>
          <p:cNvPr id="9" name="Picture Placeholder 8" descr="Deloitte Gamification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60" r="-11160"/>
          <a:stretch/>
        </p:blipFill>
        <p:spPr>
          <a:xfrm>
            <a:off x="4932363" y="1412875"/>
            <a:ext cx="3816350" cy="46799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051ABF3-65BF-E646-8A83-949B47449E4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McShane/Steen/Tasa     Canadian OB9e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28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noProof="0" dirty="0" smtClean="0">
                <a:ea typeface="ＭＳ Ｐゴシック" pitchFamily="-65" charset="-128"/>
              </a:rPr>
              <a:t>Social Cognitive Theory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CA" noProof="0" dirty="0" smtClean="0">
                <a:ea typeface="ＭＳ Ｐゴシック" pitchFamily="-65" charset="-128"/>
              </a:rPr>
              <a:t>Learning behaviour outcomes</a:t>
            </a:r>
          </a:p>
          <a:p>
            <a:pPr lvl="1" eaLnBrk="1" hangingPunct="1">
              <a:spcAft>
                <a:spcPts val="0"/>
              </a:spcAft>
            </a:pPr>
            <a:r>
              <a:rPr lang="en-CA" noProof="0" dirty="0" smtClean="0">
                <a:ea typeface="Tahoma" pitchFamily="-65" charset="0"/>
                <a:cs typeface="Tahoma" pitchFamily="-65" charset="0"/>
              </a:rPr>
              <a:t>Observing consequences that others experience</a:t>
            </a:r>
          </a:p>
          <a:p>
            <a:pPr lvl="1" eaLnBrk="1" hangingPunct="1">
              <a:spcAft>
                <a:spcPts val="1200"/>
              </a:spcAft>
            </a:pPr>
            <a:r>
              <a:rPr lang="en-CA" noProof="0" dirty="0" smtClean="0">
                <a:ea typeface="Tahoma" pitchFamily="-65" charset="0"/>
                <a:cs typeface="Tahoma" pitchFamily="-65" charset="0"/>
              </a:rPr>
              <a:t>Anticipate consequences in other situations</a:t>
            </a:r>
          </a:p>
          <a:p>
            <a:pPr eaLnBrk="1" hangingPunct="1"/>
            <a:r>
              <a:rPr lang="en-CA" noProof="0" dirty="0" smtClean="0">
                <a:ea typeface="ＭＳ Ｐゴシック" pitchFamily="-65" charset="-128"/>
              </a:rPr>
              <a:t>Behaviour modelling</a:t>
            </a:r>
          </a:p>
          <a:p>
            <a:pPr lvl="1" eaLnBrk="1" hangingPunct="1">
              <a:spcAft>
                <a:spcPts val="1200"/>
              </a:spcAft>
            </a:pPr>
            <a:r>
              <a:rPr lang="en-CA" noProof="0" dirty="0" smtClean="0">
                <a:ea typeface="Tahoma" pitchFamily="-65" charset="0"/>
                <a:cs typeface="Tahoma" pitchFamily="-65" charset="0"/>
              </a:rPr>
              <a:t>Observing and modelling behaviour of others</a:t>
            </a:r>
          </a:p>
          <a:p>
            <a:pPr eaLnBrk="1" hangingPunct="1"/>
            <a:r>
              <a:rPr lang="en-CA" noProof="0" dirty="0" smtClean="0">
                <a:ea typeface="ＭＳ Ｐゴシック" pitchFamily="-65" charset="-128"/>
              </a:rPr>
              <a:t>Self-regulation</a:t>
            </a:r>
          </a:p>
          <a:p>
            <a:pPr lvl="1"/>
            <a:r>
              <a:rPr lang="en-CA" noProof="0" dirty="0" smtClean="0"/>
              <a:t>We engage in intentional, purposive action</a:t>
            </a:r>
          </a:p>
          <a:p>
            <a:pPr lvl="1"/>
            <a:r>
              <a:rPr lang="en-CA" noProof="0" dirty="0" smtClean="0"/>
              <a:t>We set goals, set standards, anticipate consequences</a:t>
            </a:r>
            <a:endParaRPr lang="en-CA" noProof="0" dirty="0" smtClean="0">
              <a:ea typeface="Tahoma" pitchFamily="-65" charset="0"/>
              <a:cs typeface="Tahoma" pitchFamily="-65" charset="0"/>
            </a:endParaRPr>
          </a:p>
          <a:p>
            <a:pPr lvl="1" eaLnBrk="1" hangingPunct="1"/>
            <a:r>
              <a:rPr lang="en-CA" noProof="0" dirty="0" smtClean="0">
                <a:ea typeface="Tahoma" pitchFamily="-65" charset="0"/>
                <a:cs typeface="Tahoma" pitchFamily="-65" charset="0"/>
              </a:rPr>
              <a:t>We reinforce our own behaviour (self-reinforcement)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051ABF3-65BF-E646-8A83-949B47449E4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McShane/Steen/Tasa     Canadian OB9e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218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5871" y="116632"/>
            <a:ext cx="7588497" cy="1080120"/>
          </a:xfrm>
        </p:spPr>
        <p:txBody>
          <a:bodyPr>
            <a:normAutofit fontScale="90000"/>
          </a:bodyPr>
          <a:lstStyle/>
          <a:p>
            <a:r>
              <a:rPr lang="en-CA" sz="4400" noProof="0" dirty="0" smtClean="0"/>
              <a:t>Employee Engagement and Motivation at Telus Corp</a:t>
            </a:r>
            <a:endParaRPr lang="en-CA" sz="4400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3280"/>
              </a:lnSpc>
              <a:buNone/>
            </a:pPr>
            <a:r>
              <a:rPr lang="en-CA" noProof="0" dirty="0" smtClean="0"/>
              <a:t>By providing training, flexible work, peer recognition, autonomy, and open communication, Telus Corp. now has one of the most engaged workforces among companies worldwide of similar size and workforce mix</a:t>
            </a:r>
            <a:endParaRPr lang="en-CA" sz="2400" noProof="0" dirty="0"/>
          </a:p>
        </p:txBody>
      </p:sp>
      <p:pic>
        <p:nvPicPr>
          <p:cNvPr id="4" name="Picture Placeholder 3" descr="Telus Vert s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2" b="7182"/>
          <a:stretch>
            <a:fillRect/>
          </a:stretch>
        </p:blipFill>
        <p:spPr/>
      </p:pic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051ABF3-65BF-E646-8A83-949B47449E4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48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7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800" noProof="0" dirty="0" smtClean="0"/>
              <a:t>Effective Goal Setting Features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259632" y="1340768"/>
            <a:ext cx="7272807" cy="478539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CA" b="1" noProof="0" dirty="0" smtClean="0"/>
              <a:t>Specific </a:t>
            </a:r>
            <a:r>
              <a:rPr lang="en-CA" noProof="0" dirty="0" smtClean="0"/>
              <a:t>– What, how, where, when, and with whom the task needs to be accomplished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noProof="0" dirty="0" smtClean="0"/>
              <a:t>Measurable </a:t>
            </a:r>
            <a:r>
              <a:rPr lang="en-CA" noProof="0" dirty="0" smtClean="0"/>
              <a:t>– how much, how well, at what cost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noProof="0" dirty="0" smtClean="0"/>
              <a:t>Achievable </a:t>
            </a:r>
            <a:r>
              <a:rPr lang="en-CA" noProof="0" dirty="0" smtClean="0"/>
              <a:t>– challenging, yet accepted (E-to-P)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noProof="0" dirty="0" smtClean="0"/>
              <a:t>Relevant </a:t>
            </a:r>
            <a:r>
              <a:rPr lang="en-CA" noProof="0" dirty="0" smtClean="0"/>
              <a:t>– within employee’s control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noProof="0" dirty="0" smtClean="0"/>
              <a:t>Time-framed </a:t>
            </a:r>
            <a:r>
              <a:rPr lang="en-CA" noProof="0" dirty="0" smtClean="0"/>
              <a:t>– due date and when assessed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noProof="0" dirty="0" smtClean="0"/>
              <a:t>Exciting </a:t>
            </a:r>
            <a:r>
              <a:rPr lang="en-CA" noProof="0" dirty="0" smtClean="0"/>
              <a:t>– employee commitment, not just compliance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noProof="0" dirty="0" smtClean="0"/>
              <a:t>Reviewed </a:t>
            </a:r>
            <a:r>
              <a:rPr lang="en-CA" noProof="0" dirty="0" smtClean="0"/>
              <a:t>– feedback and recognition on goal progress and accomplishment</a:t>
            </a:r>
            <a:endParaRPr lang="en-CA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76C72C0B-3E35-0941-B79A-DC6BEA6851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5302" name="Footer Placeholder 5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1447800"/>
            <a:ext cx="792000" cy="540000"/>
          </a:xfrm>
          <a:prstGeom prst="rect">
            <a:avLst/>
          </a:prstGeom>
          <a:gradFill flip="none" rotWithShape="1">
            <a:gsLst>
              <a:gs pos="0">
                <a:srgbClr val="921894"/>
              </a:gs>
              <a:gs pos="100000">
                <a:srgbClr val="EC54D8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RightUp">
              <a:rot lat="900000" lon="19554000" rev="42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/>
                <a:cs typeface="Comic Sans MS"/>
              </a:rPr>
              <a:t>S</a:t>
            </a:r>
            <a:endParaRPr lang="en-US" b="1" dirty="0">
              <a:latin typeface="Comic Sans MS"/>
              <a:cs typeface="Comic Sans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2120900"/>
            <a:ext cx="792000" cy="540000"/>
          </a:xfrm>
          <a:prstGeom prst="rect">
            <a:avLst/>
          </a:prstGeom>
          <a:gradFill flip="none" rotWithShape="1">
            <a:gsLst>
              <a:gs pos="0">
                <a:srgbClr val="005556"/>
              </a:gs>
              <a:gs pos="100000">
                <a:srgbClr val="1E9C9C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RightUp">
              <a:rot lat="900000" lon="19554000" rev="42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/>
                <a:cs typeface="Comic Sans MS"/>
              </a:rPr>
              <a:t>M</a:t>
            </a:r>
            <a:endParaRPr lang="en-US" b="1" dirty="0">
              <a:latin typeface="Comic Sans MS"/>
              <a:cs typeface="Comic Sans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794000"/>
            <a:ext cx="792000" cy="540000"/>
          </a:xfrm>
          <a:prstGeom prst="rect">
            <a:avLst/>
          </a:prstGeom>
          <a:gradFill flip="none" rotWithShape="1">
            <a:gsLst>
              <a:gs pos="0">
                <a:srgbClr val="CE3701"/>
              </a:gs>
              <a:gs pos="100000">
                <a:srgbClr val="F18C0F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RightUp">
              <a:rot lat="900000" lon="19554000" rev="42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/>
                <a:cs typeface="Comic Sans MS"/>
              </a:rPr>
              <a:t>A</a:t>
            </a:r>
            <a:endParaRPr lang="en-US" b="1" dirty="0">
              <a:latin typeface="Comic Sans MS"/>
              <a:cs typeface="Comic Sans M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3467100"/>
            <a:ext cx="792000" cy="540000"/>
          </a:xfrm>
          <a:prstGeom prst="rect">
            <a:avLst/>
          </a:prstGeom>
          <a:gradFill flip="none" rotWithShape="1">
            <a:gsLst>
              <a:gs pos="0">
                <a:srgbClr val="004080"/>
              </a:gs>
              <a:gs pos="100000">
                <a:srgbClr val="0C64BB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RightUp">
              <a:rot lat="900000" lon="19554000" rev="42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/>
                <a:cs typeface="Comic Sans MS"/>
              </a:rPr>
              <a:t>R</a:t>
            </a:r>
            <a:endParaRPr lang="en-US" b="1" dirty="0">
              <a:latin typeface="Comic Sans MS"/>
              <a:cs typeface="Comic Sans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4140200"/>
            <a:ext cx="792000" cy="540000"/>
          </a:xfrm>
          <a:prstGeom prst="rect">
            <a:avLst/>
          </a:prstGeom>
          <a:gradFill flip="none" rotWithShape="1">
            <a:gsLst>
              <a:gs pos="0">
                <a:srgbClr val="00AA01"/>
              </a:gs>
              <a:gs pos="100000">
                <a:srgbClr val="00FF0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RightUp">
              <a:rot lat="900000" lon="19554000" rev="42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/>
                <a:cs typeface="Comic Sans MS"/>
              </a:rPr>
              <a:t>T</a:t>
            </a:r>
            <a:endParaRPr lang="en-US" b="1" dirty="0">
              <a:latin typeface="Comic Sans MS"/>
              <a:cs typeface="Comic Sans M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000" y="4813300"/>
            <a:ext cx="792000" cy="540000"/>
          </a:xfrm>
          <a:prstGeom prst="rect">
            <a:avLst/>
          </a:prstGeom>
          <a:gradFill flip="none" rotWithShape="1">
            <a:gsLst>
              <a:gs pos="0">
                <a:srgbClr val="5B3302"/>
              </a:gs>
              <a:gs pos="100000">
                <a:srgbClr val="8F5413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RightUp">
              <a:rot lat="900000" lon="19554000" rev="42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/>
                <a:cs typeface="Comic Sans MS"/>
              </a:rPr>
              <a:t>E</a:t>
            </a:r>
            <a:endParaRPr lang="en-US" b="1" dirty="0">
              <a:latin typeface="Comic Sans MS"/>
              <a:cs typeface="Comic Sans M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5486400"/>
            <a:ext cx="792000" cy="540000"/>
          </a:xfrm>
          <a:prstGeom prst="rect">
            <a:avLst/>
          </a:prstGeom>
          <a:gradFill flip="none" rotWithShape="1">
            <a:gsLst>
              <a:gs pos="0">
                <a:srgbClr val="B70202"/>
              </a:gs>
              <a:gs pos="100000">
                <a:srgbClr val="FF400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RightUp">
              <a:rot lat="900000" lon="19554000" rev="42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/>
                <a:cs typeface="Comic Sans MS"/>
              </a:rPr>
              <a:t>R</a:t>
            </a:r>
            <a:endParaRPr lang="en-US" b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993268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Balanced Scorecard</a:t>
            </a:r>
          </a:p>
        </p:txBody>
      </p:sp>
      <p:sp>
        <p:nvSpPr>
          <p:cNvPr id="55299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 smtClean="0"/>
              <a:t>Organizational-level goal setting and feedback</a:t>
            </a:r>
          </a:p>
          <a:p>
            <a:r>
              <a:rPr lang="en-CA" noProof="0" dirty="0" smtClean="0"/>
              <a:t>Usually financial, customer, internal, and learning/growth process goals</a:t>
            </a:r>
          </a:p>
          <a:p>
            <a:r>
              <a:rPr lang="en-CA" noProof="0" dirty="0" smtClean="0"/>
              <a:t>Several goals within each process</a:t>
            </a:r>
            <a:endParaRPr lang="en-CA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76C72C0B-3E35-0941-B79A-DC6BEA6851B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5302" name="Footer Placeholder 5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82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5871" y="242392"/>
            <a:ext cx="7588497" cy="1026368"/>
          </a:xfrm>
        </p:spPr>
        <p:txBody>
          <a:bodyPr>
            <a:noAutofit/>
          </a:bodyPr>
          <a:lstStyle/>
          <a:p>
            <a:r>
              <a:rPr lang="en-CA" sz="3800" noProof="0" dirty="0" smtClean="0"/>
              <a:t>Characteristics of Effective Feedback</a:t>
            </a:r>
          </a:p>
        </p:txBody>
      </p:sp>
      <p:sp>
        <p:nvSpPr>
          <p:cNvPr id="59395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 smtClean="0"/>
              <a:t>Specific – connected to goal details</a:t>
            </a:r>
          </a:p>
          <a:p>
            <a:r>
              <a:rPr lang="en-CA" noProof="0" dirty="0" smtClean="0"/>
              <a:t>Relevant – Relates to person’s behaviour</a:t>
            </a:r>
          </a:p>
          <a:p>
            <a:r>
              <a:rPr lang="en-CA" noProof="0" dirty="0" smtClean="0"/>
              <a:t>Timely –links actions to outcomes</a:t>
            </a:r>
          </a:p>
          <a:p>
            <a:r>
              <a:rPr lang="en-CA" noProof="0" dirty="0" smtClean="0"/>
              <a:t>Credible – trustworthy source</a:t>
            </a:r>
          </a:p>
          <a:p>
            <a:r>
              <a:rPr lang="en-CA" noProof="0" dirty="0" smtClean="0"/>
              <a:t>Sufficiently frequent</a:t>
            </a:r>
          </a:p>
          <a:p>
            <a:pPr lvl="1"/>
            <a:r>
              <a:rPr lang="en-CA" noProof="0" dirty="0" smtClean="0"/>
              <a:t>Employee’s knowledge/experience</a:t>
            </a:r>
          </a:p>
          <a:p>
            <a:pPr lvl="1"/>
            <a:r>
              <a:rPr lang="en-CA" noProof="0" dirty="0" smtClean="0"/>
              <a:t>Task cycle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666681E-D493-DB44-96D9-79C04458883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9398" name="Footer Placeholder 5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838200" y="533400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endParaRPr lang="en-AU" dirty="0">
              <a:latin typeface="Tahoma" pitchFamily="-109" charset="0"/>
              <a:ea typeface="ヒラギノ角ゴ Pro W3" pitchFamily="-109" charset="-128"/>
              <a:cs typeface="ヒラギノ角ゴ Pro W3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55381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Strengths-Based Coaching</a:t>
            </a:r>
            <a:endParaRPr lang="en-C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Builds on employee’s strengths rather than trying to correct weaknesses</a:t>
            </a:r>
          </a:p>
          <a:p>
            <a:r>
              <a:rPr lang="en-CA" noProof="0" dirty="0" smtClean="0"/>
              <a:t>Motivational because:</a:t>
            </a:r>
          </a:p>
          <a:p>
            <a:pPr lvl="1"/>
            <a:r>
              <a:rPr lang="en-CA" noProof="0" dirty="0" smtClean="0"/>
              <a:t>People inherently seek feedback about their strengths, not their flaws</a:t>
            </a:r>
          </a:p>
          <a:p>
            <a:pPr lvl="1"/>
            <a:r>
              <a:rPr lang="en-CA" noProof="0" dirty="0" smtClean="0"/>
              <a:t>Person’s interests, preferences, and competencies stabilize over time</a:t>
            </a:r>
            <a:endParaRPr lang="en-CA" noProof="0" dirty="0"/>
          </a:p>
        </p:txBody>
      </p:sp>
      <p:pic>
        <p:nvPicPr>
          <p:cNvPr id="9" name="Picture Placeholder 8" descr="Ladder Climb sm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270" r="427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5BB7C38-0DFB-1B4E-9340-61C695E018E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9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Sources of Feedback</a:t>
            </a:r>
            <a:endParaRPr lang="en-CA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noProof="0" dirty="0" smtClean="0"/>
              <a:t>Social sources -- feedback directly from others </a:t>
            </a:r>
          </a:p>
          <a:p>
            <a:pPr lvl="1"/>
            <a:r>
              <a:rPr lang="en-CA" noProof="0" dirty="0" smtClean="0"/>
              <a:t>e.g., boss, customers, multisource</a:t>
            </a:r>
          </a:p>
          <a:p>
            <a:r>
              <a:rPr lang="en-CA" noProof="0" dirty="0" smtClean="0"/>
              <a:t>Nonsocial sources -- feedback not conveyed directly by people</a:t>
            </a:r>
          </a:p>
          <a:p>
            <a:pPr lvl="1"/>
            <a:r>
              <a:rPr lang="en-CA" noProof="0" dirty="0" smtClean="0"/>
              <a:t>e.g., electronic displays, customer survey results</a:t>
            </a:r>
          </a:p>
          <a:p>
            <a:r>
              <a:rPr lang="en-CA" noProof="0" dirty="0" smtClean="0"/>
              <a:t>Preferred feedback source:</a:t>
            </a:r>
          </a:p>
          <a:p>
            <a:pPr lvl="1"/>
            <a:r>
              <a:rPr lang="en-CA" noProof="0" dirty="0" smtClean="0"/>
              <a:t>Nonsocial feedback for goal progress feedback</a:t>
            </a:r>
          </a:p>
          <a:p>
            <a:pPr lvl="2"/>
            <a:r>
              <a:rPr lang="en-CA" noProof="0" dirty="0" smtClean="0"/>
              <a:t>considered more accurate</a:t>
            </a:r>
          </a:p>
          <a:p>
            <a:pPr lvl="2"/>
            <a:r>
              <a:rPr lang="en-CA" noProof="0" dirty="0" smtClean="0"/>
              <a:t>negative feedback less damaging to self-esteem</a:t>
            </a:r>
          </a:p>
          <a:p>
            <a:pPr lvl="1"/>
            <a:r>
              <a:rPr lang="en-CA" noProof="0" dirty="0" smtClean="0"/>
              <a:t>Social sources for conveying positive feedback </a:t>
            </a:r>
          </a:p>
          <a:p>
            <a:pPr lvl="2"/>
            <a:r>
              <a:rPr lang="en-CA" noProof="0" dirty="0" smtClean="0"/>
              <a:t>Enhances employee’s self-esteem</a:t>
            </a:r>
            <a:endParaRPr lang="en-CA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17D0AD5-8817-6F41-98C9-BDEB5CB900F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</a:p>
        </p:txBody>
      </p:sp>
    </p:spTree>
    <p:extLst>
      <p:ext uri="{BB962C8B-B14F-4D97-AF65-F5344CB8AC3E}">
        <p14:creationId xmlns:p14="http://schemas.microsoft.com/office/powerpoint/2010/main" val="2654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Organizational Justice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 smtClean="0"/>
              <a:t>Distributive justice</a:t>
            </a:r>
          </a:p>
          <a:p>
            <a:pPr lvl="1"/>
            <a:r>
              <a:rPr lang="en-CA" noProof="0" dirty="0" smtClean="0"/>
              <a:t>Perceived fairness in outcomes we receive relative to our contributions and the outcomes and contributions of others</a:t>
            </a:r>
          </a:p>
          <a:p>
            <a:r>
              <a:rPr lang="en-CA" noProof="0" dirty="0" smtClean="0"/>
              <a:t>Procedural justice</a:t>
            </a:r>
          </a:p>
          <a:p>
            <a:pPr lvl="1"/>
            <a:r>
              <a:rPr lang="en-CA" noProof="0" dirty="0" smtClean="0"/>
              <a:t>Perceived fairness of the procedures used to decide the distribution of resources</a:t>
            </a:r>
          </a:p>
        </p:txBody>
      </p:sp>
      <p:pic>
        <p:nvPicPr>
          <p:cNvPr id="14" name="Picture Placeholder 13" descr="Scales narrow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753" r="14753"/>
          <a:stretch>
            <a:fillRect/>
          </a:stretch>
        </p:blipFill>
        <p:spPr>
          <a:prstGeom prst="rect">
            <a:avLst/>
          </a:prstGeom>
          <a:effectLst>
            <a:outerShdw blurRad="88900" dist="101600" dir="2700000">
              <a:srgbClr val="000000">
                <a:alpha val="43000"/>
              </a:srgbClr>
            </a:outerShdw>
          </a:effectLst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3E3AC7A-2957-EC49-BFB5-DAC444AC24A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451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24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34"/>
          <p:cNvSpPr/>
          <p:nvPr/>
        </p:nvSpPr>
        <p:spPr>
          <a:xfrm>
            <a:off x="4152900" y="4156047"/>
            <a:ext cx="914400" cy="1066800"/>
          </a:xfrm>
          <a:prstGeom prst="downArrow">
            <a:avLst/>
          </a:prstGeom>
          <a:solidFill>
            <a:srgbClr val="4E34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14400" y="2315639"/>
            <a:ext cx="2339578" cy="2446734"/>
            <a:chOff x="0" y="0"/>
            <a:chExt cx="2096" cy="2192"/>
          </a:xfrm>
        </p:grpSpPr>
        <p:sp>
          <p:nvSpPr>
            <p:cNvPr id="17409" name="Rectangle 1"/>
            <p:cNvSpPr>
              <a:spLocks/>
            </p:cNvSpPr>
            <p:nvPr/>
          </p:nvSpPr>
          <p:spPr bwMode="auto">
            <a:xfrm>
              <a:off x="0" y="0"/>
              <a:ext cx="2096" cy="2192"/>
            </a:xfrm>
            <a:prstGeom prst="rect">
              <a:avLst/>
            </a:prstGeom>
            <a:solidFill>
              <a:srgbClr val="D9CCAD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blurRad="101600" dist="76200" dir="2700000">
                <a:srgbClr val="000000">
                  <a:alpha val="43000"/>
                </a:srgbClr>
              </a:outerShdw>
            </a:effectLst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14" name="Rectangle 6"/>
            <p:cNvSpPr>
              <a:spLocks/>
            </p:cNvSpPr>
            <p:nvPr/>
          </p:nvSpPr>
          <p:spPr bwMode="auto">
            <a:xfrm>
              <a:off x="232" y="273"/>
              <a:ext cx="1624" cy="719"/>
            </a:xfrm>
            <a:prstGeom prst="rect">
              <a:avLst/>
            </a:prstGeom>
            <a:gradFill rotWithShape="0">
              <a:gsLst>
                <a:gs pos="0">
                  <a:srgbClr val="3A4F49"/>
                </a:gs>
                <a:gs pos="100000">
                  <a:srgbClr val="1C2724"/>
                </a:gs>
              </a:gsLst>
              <a:lin ang="5400000" scaled="1"/>
            </a:gra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140400" rIns="0" bIns="0" anchor="ctr">
              <a:prstTxWarp prst="textNoShape">
                <a:avLst/>
              </a:prstTxWarp>
            </a:bodyPr>
            <a:lstStyle/>
            <a:p>
              <a:pPr>
                <a:buSzPct val="125000"/>
              </a:pPr>
              <a:r>
                <a:rPr lang="en-US" sz="1800" dirty="0" smtClean="0">
                  <a:solidFill>
                    <a:schemeClr val="bg2"/>
                  </a:solidFill>
                  <a:ea typeface="Gill Sans" pitchFamily="-83" charset="0"/>
                  <a:cs typeface="Gill Sans" pitchFamily="-83" charset="0"/>
                </a:rPr>
                <a:t>Own outcomes</a:t>
              </a:r>
            </a:p>
            <a:p>
              <a:pPr marL="125011" indent="-125011" algn="l">
                <a:buSzPct val="125000"/>
              </a:pPr>
              <a:endParaRPr lang="en-US" sz="1800" dirty="0">
                <a:solidFill>
                  <a:schemeClr val="bg2"/>
                </a:solidFill>
                <a:ea typeface="Gill Sans" pitchFamily="-83" charset="0"/>
                <a:cs typeface="Gill Sans" pitchFamily="-83" charset="0"/>
              </a:endParaRPr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149" y="1092"/>
              <a:ext cx="1789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418" name="Rectangle 10"/>
          <p:cNvSpPr>
            <a:spLocks/>
          </p:cNvSpPr>
          <p:nvPr/>
        </p:nvSpPr>
        <p:spPr bwMode="auto">
          <a:xfrm>
            <a:off x="1092994" y="1641447"/>
            <a:ext cx="1973461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500" dirty="0">
                <a:solidFill>
                  <a:schemeClr val="tx1"/>
                </a:solidFill>
                <a:latin typeface="Franklin Gothic Medium" pitchFamily="-83" charset="0"/>
                <a:ea typeface="Franklin Gothic Medium" pitchFamily="-83" charset="0"/>
                <a:cs typeface="Franklin Gothic Medium" pitchFamily="-83" charset="0"/>
                <a:sym typeface="Franklin Gothic Medium" pitchFamily="-83" charset="0"/>
              </a:rPr>
              <a:t>Your Own</a:t>
            </a:r>
            <a:br>
              <a:rPr lang="en-US" sz="1500" dirty="0">
                <a:solidFill>
                  <a:schemeClr val="tx1"/>
                </a:solidFill>
                <a:latin typeface="Franklin Gothic Medium" pitchFamily="-83" charset="0"/>
                <a:ea typeface="Franklin Gothic Medium" pitchFamily="-83" charset="0"/>
                <a:cs typeface="Franklin Gothic Medium" pitchFamily="-83" charset="0"/>
                <a:sym typeface="Franklin Gothic Medium" pitchFamily="-83" charset="0"/>
              </a:rPr>
            </a:br>
            <a:r>
              <a:rPr lang="en-US" sz="1500" dirty="0">
                <a:solidFill>
                  <a:schemeClr val="tx1"/>
                </a:solidFill>
                <a:latin typeface="Franklin Gothic Medium" pitchFamily="-83" charset="0"/>
                <a:ea typeface="Franklin Gothic Medium" pitchFamily="-83" charset="0"/>
                <a:cs typeface="Franklin Gothic Medium" pitchFamily="-83" charset="0"/>
                <a:sym typeface="Franklin Gothic Medium" pitchFamily="-83" charset="0"/>
              </a:rPr>
              <a:t>Outcome/Input Ratio</a:t>
            </a:r>
          </a:p>
        </p:txBody>
      </p:sp>
      <p:sp>
        <p:nvSpPr>
          <p:cNvPr id="17419" name="Rectangle 11"/>
          <p:cNvSpPr>
            <a:spLocks/>
          </p:cNvSpPr>
          <p:nvPr/>
        </p:nvSpPr>
        <p:spPr bwMode="auto">
          <a:xfrm>
            <a:off x="6123980" y="1645912"/>
            <a:ext cx="1973461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500" dirty="0">
                <a:solidFill>
                  <a:schemeClr val="tx1"/>
                </a:solidFill>
                <a:latin typeface="Franklin Gothic Medium" pitchFamily="-83" charset="0"/>
                <a:ea typeface="Franklin Gothic Medium" pitchFamily="-83" charset="0"/>
                <a:cs typeface="Franklin Gothic Medium" pitchFamily="-83" charset="0"/>
                <a:sym typeface="Franklin Gothic Medium" pitchFamily="-83" charset="0"/>
              </a:rPr>
              <a:t>Comparison Other’s</a:t>
            </a:r>
            <a:br>
              <a:rPr lang="en-US" sz="1500" dirty="0">
                <a:solidFill>
                  <a:schemeClr val="tx1"/>
                </a:solidFill>
                <a:latin typeface="Franklin Gothic Medium" pitchFamily="-83" charset="0"/>
                <a:ea typeface="Franklin Gothic Medium" pitchFamily="-83" charset="0"/>
                <a:cs typeface="Franklin Gothic Medium" pitchFamily="-83" charset="0"/>
                <a:sym typeface="Franklin Gothic Medium" pitchFamily="-83" charset="0"/>
              </a:rPr>
            </a:br>
            <a:r>
              <a:rPr lang="en-US" sz="1500" dirty="0">
                <a:solidFill>
                  <a:schemeClr val="tx1"/>
                </a:solidFill>
                <a:latin typeface="Franklin Gothic Medium" pitchFamily="-83" charset="0"/>
                <a:ea typeface="Franklin Gothic Medium" pitchFamily="-83" charset="0"/>
                <a:cs typeface="Franklin Gothic Medium" pitchFamily="-83" charset="0"/>
                <a:sym typeface="Franklin Gothic Medium" pitchFamily="-83" charset="0"/>
              </a:rPr>
              <a:t>Outcome/Input Ratio</a:t>
            </a:r>
          </a:p>
        </p:txBody>
      </p:sp>
      <p:sp>
        <p:nvSpPr>
          <p:cNvPr id="17422" name="Rectangle 14"/>
          <p:cNvSpPr>
            <a:spLocks/>
          </p:cNvSpPr>
          <p:nvPr/>
        </p:nvSpPr>
        <p:spPr bwMode="auto">
          <a:xfrm>
            <a:off x="3875906" y="5126236"/>
            <a:ext cx="1534294" cy="74116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500" dirty="0">
                <a:solidFill>
                  <a:schemeClr val="tx1"/>
                </a:solidFill>
                <a:latin typeface="Franklin Gothic Medium" pitchFamily="-83" charset="0"/>
                <a:ea typeface="Franklin Gothic Medium" pitchFamily="-83" charset="0"/>
                <a:cs typeface="Franklin Gothic Medium" pitchFamily="-83" charset="0"/>
                <a:sym typeface="Franklin Gothic Medium" pitchFamily="-83" charset="0"/>
              </a:rPr>
              <a:t>Perceptions of equity or inequity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Equity Theory</a:t>
            </a:r>
            <a:endParaRPr lang="en-CA" noProof="0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051ABF3-65BF-E646-8A83-949B47449E4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  <p:sp>
        <p:nvSpPr>
          <p:cNvPr id="29" name="Rectangle 6"/>
          <p:cNvSpPr>
            <a:spLocks/>
          </p:cNvSpPr>
          <p:nvPr/>
        </p:nvSpPr>
        <p:spPr bwMode="auto">
          <a:xfrm>
            <a:off x="1143000" y="3646758"/>
            <a:ext cx="1812726" cy="802481"/>
          </a:xfrm>
          <a:prstGeom prst="rect">
            <a:avLst/>
          </a:prstGeom>
          <a:gradFill rotWithShape="0">
            <a:gsLst>
              <a:gs pos="0">
                <a:srgbClr val="3A4F49"/>
              </a:gs>
              <a:gs pos="100000">
                <a:srgbClr val="1C2724"/>
              </a:gs>
            </a:gsLst>
            <a:lin ang="54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140400" rIns="0" bIns="0" anchor="ctr">
            <a:prstTxWarp prst="textNoShape">
              <a:avLst/>
            </a:prstTxWarp>
          </a:bodyPr>
          <a:lstStyle/>
          <a:p>
            <a:pPr>
              <a:buSzPct val="125000"/>
            </a:pPr>
            <a:r>
              <a:rPr lang="en-US" sz="1800" dirty="0" smtClean="0">
                <a:solidFill>
                  <a:schemeClr val="bg2"/>
                </a:solidFill>
                <a:ea typeface="Gill Sans" pitchFamily="-83" charset="0"/>
                <a:cs typeface="Gill Sans" pitchFamily="-83" charset="0"/>
              </a:rPr>
              <a:t>Own inputs</a:t>
            </a:r>
          </a:p>
          <a:p>
            <a:pPr marL="125011" indent="-125011" algn="l">
              <a:buSzPct val="125000"/>
            </a:pPr>
            <a:endParaRPr lang="en-US" sz="1800" dirty="0">
              <a:solidFill>
                <a:schemeClr val="bg2"/>
              </a:solidFill>
              <a:ea typeface="Gill Sans" pitchFamily="-83" charset="0"/>
              <a:cs typeface="Gill Sans" pitchFamily="-83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966222" y="2315639"/>
            <a:ext cx="2339578" cy="2446734"/>
            <a:chOff x="0" y="0"/>
            <a:chExt cx="2096" cy="2192"/>
          </a:xfrm>
        </p:grpSpPr>
        <p:sp>
          <p:nvSpPr>
            <p:cNvPr id="31" name="Rectangle 1"/>
            <p:cNvSpPr>
              <a:spLocks/>
            </p:cNvSpPr>
            <p:nvPr/>
          </p:nvSpPr>
          <p:spPr bwMode="auto">
            <a:xfrm>
              <a:off x="0" y="0"/>
              <a:ext cx="2096" cy="2192"/>
            </a:xfrm>
            <a:prstGeom prst="rect">
              <a:avLst/>
            </a:prstGeom>
            <a:solidFill>
              <a:srgbClr val="D9CCAD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blurRad="101600" dist="76200" dir="2700000">
                <a:srgbClr val="000000">
                  <a:alpha val="43000"/>
                </a:srgbClr>
              </a:outerShdw>
            </a:effectLst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6"/>
            <p:cNvSpPr>
              <a:spLocks/>
            </p:cNvSpPr>
            <p:nvPr/>
          </p:nvSpPr>
          <p:spPr bwMode="auto">
            <a:xfrm>
              <a:off x="232" y="273"/>
              <a:ext cx="1624" cy="719"/>
            </a:xfrm>
            <a:prstGeom prst="rect">
              <a:avLst/>
            </a:prstGeom>
            <a:gradFill rotWithShape="0">
              <a:gsLst>
                <a:gs pos="0">
                  <a:srgbClr val="3A4F49"/>
                </a:gs>
                <a:gs pos="100000">
                  <a:srgbClr val="1C2724"/>
                </a:gs>
              </a:gsLst>
              <a:lin ang="5400000" scaled="1"/>
            </a:gra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140400" rIns="0" bIns="0" anchor="ctr">
              <a:prstTxWarp prst="textNoShape">
                <a:avLst/>
              </a:prstTxWarp>
            </a:bodyPr>
            <a:lstStyle/>
            <a:p>
              <a:pPr>
                <a:buSzPct val="125000"/>
              </a:pPr>
              <a:r>
                <a:rPr lang="en-US" sz="1800" dirty="0" smtClean="0">
                  <a:solidFill>
                    <a:schemeClr val="bg2"/>
                  </a:solidFill>
                  <a:ea typeface="Gill Sans" pitchFamily="-83" charset="0"/>
                  <a:cs typeface="Gill Sans" pitchFamily="-83" charset="0"/>
                </a:rPr>
                <a:t>Other’s outcomes</a:t>
              </a:r>
            </a:p>
            <a:p>
              <a:pPr marL="125011" indent="-125011" algn="l">
                <a:buSzPct val="125000"/>
              </a:pPr>
              <a:endParaRPr lang="en-US" sz="1800" dirty="0">
                <a:solidFill>
                  <a:schemeClr val="bg2"/>
                </a:solidFill>
                <a:ea typeface="Gill Sans" pitchFamily="-83" charset="0"/>
                <a:cs typeface="Gill Sans" pitchFamily="-83" charset="0"/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149" y="1092"/>
              <a:ext cx="1789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Rectangle 6"/>
          <p:cNvSpPr>
            <a:spLocks/>
          </p:cNvSpPr>
          <p:nvPr/>
        </p:nvSpPr>
        <p:spPr bwMode="auto">
          <a:xfrm>
            <a:off x="6194822" y="3662817"/>
            <a:ext cx="1812726" cy="802481"/>
          </a:xfrm>
          <a:prstGeom prst="rect">
            <a:avLst/>
          </a:prstGeom>
          <a:gradFill rotWithShape="0">
            <a:gsLst>
              <a:gs pos="0">
                <a:srgbClr val="3A4F49"/>
              </a:gs>
              <a:gs pos="100000">
                <a:srgbClr val="1C2724"/>
              </a:gs>
            </a:gsLst>
            <a:lin ang="54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140400" rIns="0" bIns="0" anchor="ctr">
            <a:prstTxWarp prst="textNoShape">
              <a:avLst/>
            </a:prstTxWarp>
          </a:bodyPr>
          <a:lstStyle/>
          <a:p>
            <a:pPr>
              <a:buSzPct val="125000"/>
            </a:pPr>
            <a:r>
              <a:rPr lang="en-US" sz="1800" dirty="0" smtClean="0">
                <a:solidFill>
                  <a:schemeClr val="bg2"/>
                </a:solidFill>
                <a:ea typeface="Gill Sans" pitchFamily="-83" charset="0"/>
                <a:cs typeface="Gill Sans" pitchFamily="-83" charset="0"/>
              </a:rPr>
              <a:t>Other’s inputs</a:t>
            </a:r>
          </a:p>
          <a:p>
            <a:pPr marL="125011" indent="-125011" algn="l">
              <a:buSzPct val="125000"/>
            </a:pPr>
            <a:endParaRPr lang="en-US" sz="1800" dirty="0">
              <a:solidFill>
                <a:schemeClr val="bg2"/>
              </a:solidFill>
              <a:ea typeface="Gill Sans" pitchFamily="-83" charset="0"/>
              <a:cs typeface="Gill Sans" pitchFamily="-83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86200" y="2860647"/>
            <a:ext cx="1447800" cy="1447800"/>
          </a:xfrm>
          <a:prstGeom prst="ellipse">
            <a:avLst/>
          </a:prstGeom>
          <a:gradFill>
            <a:gsLst>
              <a:gs pos="53000">
                <a:srgbClr val="4E3406"/>
              </a:gs>
              <a:gs pos="0">
                <a:srgbClr val="96745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Arial Narrow"/>
                <a:ea typeface="Franklin Gothic Medium" pitchFamily="-83" charset="0"/>
                <a:cs typeface="Arial Narrow"/>
                <a:sym typeface="Franklin Gothic Medium" pitchFamily="-83" charset="0"/>
              </a:rPr>
              <a:t>Compare own ratio with Other’s ratio</a:t>
            </a:r>
          </a:p>
        </p:txBody>
      </p:sp>
      <p:sp>
        <p:nvSpPr>
          <p:cNvPr id="28" name="Striped Right Arrow 27"/>
          <p:cNvSpPr/>
          <p:nvPr/>
        </p:nvSpPr>
        <p:spPr>
          <a:xfrm>
            <a:off x="3200400" y="3241647"/>
            <a:ext cx="685800" cy="685800"/>
          </a:xfrm>
          <a:prstGeom prst="stripedRightArrow">
            <a:avLst/>
          </a:prstGeom>
          <a:gradFill flip="none" rotWithShape="1">
            <a:gsLst>
              <a:gs pos="43000">
                <a:srgbClr val="4E3406"/>
              </a:gs>
              <a:gs pos="0">
                <a:srgbClr val="96745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triped Right Arrow 29"/>
          <p:cNvSpPr/>
          <p:nvPr/>
        </p:nvSpPr>
        <p:spPr>
          <a:xfrm flipH="1">
            <a:off x="5334000" y="3241647"/>
            <a:ext cx="685800" cy="685800"/>
          </a:xfrm>
          <a:prstGeom prst="stripedRightArrow">
            <a:avLst/>
          </a:prstGeom>
          <a:gradFill flip="none" rotWithShape="1">
            <a:gsLst>
              <a:gs pos="43000">
                <a:srgbClr val="4E3406"/>
              </a:gs>
              <a:gs pos="0">
                <a:srgbClr val="96745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87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Elements of Equity Theory</a:t>
            </a:r>
            <a:endParaRPr lang="en-CA" noProof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 smtClean="0"/>
              <a:t>Outcome/input ratio  </a:t>
            </a:r>
          </a:p>
          <a:p>
            <a:pPr lvl="1"/>
            <a:r>
              <a:rPr lang="en-CA" noProof="0" dirty="0" smtClean="0"/>
              <a:t>inputs -- what employee contributes (e.g., skill)</a:t>
            </a:r>
          </a:p>
          <a:p>
            <a:pPr lvl="1"/>
            <a:r>
              <a:rPr lang="en-CA" noProof="0" dirty="0" smtClean="0"/>
              <a:t>outcomes -- what employee receives (e.g., pay)</a:t>
            </a:r>
          </a:p>
          <a:p>
            <a:r>
              <a:rPr lang="en-CA" noProof="0" dirty="0" smtClean="0"/>
              <a:t>Comparison other</a:t>
            </a:r>
          </a:p>
          <a:p>
            <a:pPr lvl="1"/>
            <a:r>
              <a:rPr lang="en-CA" noProof="0" dirty="0" smtClean="0"/>
              <a:t>person/people whom we compare our ratio</a:t>
            </a:r>
          </a:p>
          <a:p>
            <a:pPr lvl="1"/>
            <a:r>
              <a:rPr lang="en-CA" noProof="0" dirty="0" smtClean="0"/>
              <a:t>not easily identifiable</a:t>
            </a:r>
          </a:p>
          <a:p>
            <a:r>
              <a:rPr lang="en-CA" noProof="0" dirty="0" smtClean="0"/>
              <a:t>Equity evaluation</a:t>
            </a:r>
          </a:p>
          <a:p>
            <a:pPr lvl="1"/>
            <a:r>
              <a:rPr lang="en-CA" noProof="0" dirty="0" smtClean="0"/>
              <a:t>Compare ratio with the comparison other</a:t>
            </a:r>
            <a:endParaRPr lang="en-CA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5430E0-1377-D647-9B9D-2B8AF0E065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>
                <a:ea typeface="ＭＳ Ｐゴシック" pitchFamily="-65" charset="-128"/>
              </a:rPr>
              <a:t>Correcting Inequity Tension</a:t>
            </a:r>
            <a:endParaRPr lang="en-CA" noProof="0" dirty="0">
              <a:ea typeface="ＭＳ Ｐゴシック" pitchFamily="-65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6E03606-7546-3A4F-8FB2-603C18945CE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7616" name="Footer Placeholder 6"/>
          <p:cNvSpPr>
            <a:spLocks noGrp="1"/>
          </p:cNvSpPr>
          <p:nvPr>
            <p:ph type="ftr" sz="quarter" idx="3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  <p:sp>
        <p:nvSpPr>
          <p:cNvPr id="67613" name="Text Box 36"/>
          <p:cNvSpPr txBox="1">
            <a:spLocks noChangeArrowheads="1"/>
          </p:cNvSpPr>
          <p:nvPr/>
        </p:nvSpPr>
        <p:spPr bwMode="auto">
          <a:xfrm>
            <a:off x="1170141" y="1340768"/>
            <a:ext cx="2890535" cy="65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742905"/>
                </a:solidFill>
                <a:latin typeface="Arial" pitchFamily="-65" charset="0"/>
              </a:rPr>
              <a:t>Actions to </a:t>
            </a:r>
            <a:r>
              <a:rPr lang="en-US" sz="2000" b="1" dirty="0" smtClean="0">
                <a:solidFill>
                  <a:srgbClr val="742905"/>
                </a:solidFill>
                <a:latin typeface="Arial" pitchFamily="-65" charset="0"/>
              </a:rPr>
              <a:t>correct</a:t>
            </a:r>
            <a:br>
              <a:rPr lang="en-US" sz="2000" b="1" dirty="0" smtClean="0">
                <a:solidFill>
                  <a:srgbClr val="742905"/>
                </a:solidFill>
                <a:latin typeface="Arial" pitchFamily="-65" charset="0"/>
              </a:rPr>
            </a:br>
            <a:r>
              <a:rPr lang="en-US" sz="2000" b="1" dirty="0" smtClean="0">
                <a:solidFill>
                  <a:srgbClr val="742905"/>
                </a:solidFill>
                <a:latin typeface="Arial" pitchFamily="-65" charset="0"/>
              </a:rPr>
              <a:t>underreward inequity</a:t>
            </a:r>
            <a:endParaRPr lang="en-US" sz="2000" b="1" dirty="0">
              <a:solidFill>
                <a:srgbClr val="742905"/>
              </a:solidFill>
              <a:latin typeface="Arial" pitchFamily="-65" charset="0"/>
            </a:endParaRPr>
          </a:p>
        </p:txBody>
      </p:sp>
      <p:sp>
        <p:nvSpPr>
          <p:cNvPr id="67614" name="Text Box 37"/>
          <p:cNvSpPr txBox="1">
            <a:spLocks noChangeArrowheads="1"/>
          </p:cNvSpPr>
          <p:nvPr/>
        </p:nvSpPr>
        <p:spPr bwMode="auto">
          <a:xfrm>
            <a:off x="4648200" y="1595353"/>
            <a:ext cx="122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742905"/>
                </a:solidFill>
                <a:latin typeface="Arial" pitchFamily="-65" charset="0"/>
              </a:rPr>
              <a:t>Example</a:t>
            </a:r>
          </a:p>
        </p:txBody>
      </p:sp>
      <p:graphicFrame>
        <p:nvGraphicFramePr>
          <p:cNvPr id="9" name="Group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62894"/>
              </p:ext>
            </p:extLst>
          </p:nvPr>
        </p:nvGraphicFramePr>
        <p:xfrm>
          <a:off x="971600" y="2092161"/>
          <a:ext cx="7391400" cy="4001135"/>
        </p:xfrm>
        <a:graphic>
          <a:graphicData uri="http://schemas.openxmlformats.org/drawingml/2006/table">
            <a:tbl>
              <a:tblPr/>
              <a:tblGrid>
                <a:gridCol w="3276600"/>
                <a:gridCol w="4114800"/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Reduce our inputs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Less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 organizational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citizenship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Increase our outcomes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Ask for pay increase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Increase other’s inputs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Ask coworker to work harder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Reduce other’s outputs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Ask boss to stop giving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 preferred treatment to coworker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Change our perceptions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Start thinking that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 coworker’s perks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aren’t really so valuable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Change comparison 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Compare self to someone closer to your situation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Leave the field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Quit job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9545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Justice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Perceived fairness of procedures used to decide the distribution of resources</a:t>
            </a:r>
          </a:p>
          <a:p>
            <a:r>
              <a:rPr lang="en-US" dirty="0"/>
              <a:t>Higher procedural fairness with:</a:t>
            </a:r>
          </a:p>
          <a:p>
            <a:pPr lvl="1"/>
            <a:r>
              <a:rPr lang="en-US" dirty="0"/>
              <a:t>Voice</a:t>
            </a:r>
          </a:p>
          <a:p>
            <a:pPr lvl="1"/>
            <a:r>
              <a:rPr lang="en-US" dirty="0"/>
              <a:t>Unbiased decision maker </a:t>
            </a:r>
          </a:p>
          <a:p>
            <a:pPr lvl="1"/>
            <a:r>
              <a:rPr lang="en-US" dirty="0"/>
              <a:t>Decision based on all information</a:t>
            </a:r>
          </a:p>
          <a:p>
            <a:pPr lvl="1"/>
            <a:r>
              <a:rPr lang="en-US" dirty="0"/>
              <a:t>Existing policies consistently</a:t>
            </a:r>
          </a:p>
          <a:p>
            <a:pPr lvl="1"/>
            <a:r>
              <a:rPr lang="en-US" dirty="0"/>
              <a:t>Decision maker listened to all sides</a:t>
            </a:r>
          </a:p>
          <a:p>
            <a:pPr lvl="1"/>
            <a:r>
              <a:rPr lang="en-US" dirty="0"/>
              <a:t>Those who complain are treated respectfully </a:t>
            </a:r>
          </a:p>
          <a:p>
            <a:pPr lvl="1"/>
            <a:r>
              <a:rPr lang="en-US" dirty="0"/>
              <a:t>Those who complain are given full explanation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AU" noProof="0" dirty="0" smtClean="0"/>
              <a:t>© 2015 by McGraw-Hill Education.  All rights reserved. </a:t>
            </a: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7D0AD5-8817-6F41-98C9-BDEB5CB900FD}" type="slidenum">
              <a:rPr lang="en-CA" noProof="0" smtClean="0"/>
              <a:pPr/>
              <a:t>29</a:t>
            </a:fld>
            <a:endParaRPr lang="en-C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noProof="0" dirty="0" smtClean="0"/>
              <a:t>McShane/Steen/Tasa     Canadian OB9e</a:t>
            </a:r>
          </a:p>
          <a:p>
            <a:endParaRPr lang="en-CA" noProof="0" dirty="0" smtClean="0"/>
          </a:p>
        </p:txBody>
      </p:sp>
    </p:spTree>
    <p:extLst>
      <p:ext uri="{BB962C8B-B14F-4D97-AF65-F5344CB8AC3E}">
        <p14:creationId xmlns:p14="http://schemas.microsoft.com/office/powerpoint/2010/main" val="19080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noProof="0" dirty="0" smtClean="0"/>
              <a:t>Motivation Defined</a:t>
            </a:r>
            <a:endParaRPr lang="en-CA" sz="4400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The forces within a person that affect the direction, intensity, and persistence of voluntary behaviour</a:t>
            </a:r>
          </a:p>
          <a:p>
            <a:pPr lvl="1"/>
            <a:r>
              <a:rPr lang="en-CA" noProof="0" dirty="0" smtClean="0"/>
              <a:t>Intensity -- level of effort</a:t>
            </a:r>
          </a:p>
          <a:p>
            <a:pPr lvl="1"/>
            <a:r>
              <a:rPr lang="en-CA" noProof="0" dirty="0" smtClean="0"/>
              <a:t>Persistence -- amount of time effort is exerted</a:t>
            </a:r>
          </a:p>
          <a:p>
            <a:pPr lvl="1"/>
            <a:r>
              <a:rPr lang="en-CA" noProof="0" dirty="0" smtClean="0"/>
              <a:t>Direction – goal towards effort is directed</a:t>
            </a:r>
            <a:endParaRPr lang="en-CA" sz="2200" noProof="0" dirty="0"/>
          </a:p>
        </p:txBody>
      </p:sp>
      <p:pic>
        <p:nvPicPr>
          <p:cNvPr id="13" name="Picture Placeholder 3" descr="Telus Vert s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2" b="718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051ABF3-65BF-E646-8A83-949B47449E4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24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>
                <a:latin typeface="+mj-lt"/>
              </a:rPr>
              <a:t>Foundations of Employee Motivation</a:t>
            </a:r>
            <a:endParaRPr lang="en-CA" noProof="0" dirty="0">
              <a:latin typeface="+mj-lt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9549F92-FDF9-DD4E-BC88-48E1B2CD53C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McShane/Steen/Tasa     Canadian OB9e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27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Employee Engagement</a:t>
            </a:r>
          </a:p>
        </p:txBody>
      </p:sp>
      <p:sp>
        <p:nvSpPr>
          <p:cNvPr id="18435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Both emotional and cognitive motivation</a:t>
            </a:r>
          </a:p>
          <a:p>
            <a:r>
              <a:rPr lang="en-CA" noProof="0" dirty="0" smtClean="0"/>
              <a:t>Focused, intense, persistent, purposive effort toward goals</a:t>
            </a:r>
          </a:p>
          <a:p>
            <a:r>
              <a:rPr lang="en-CA" noProof="0" dirty="0" smtClean="0"/>
              <a:t>High level of absorption (focus)</a:t>
            </a:r>
          </a:p>
          <a:p>
            <a:r>
              <a:rPr lang="en-CA" noProof="0" dirty="0" smtClean="0"/>
              <a:t>High self-efficacy</a:t>
            </a:r>
          </a:p>
        </p:txBody>
      </p:sp>
      <p:pic>
        <p:nvPicPr>
          <p:cNvPr id="4" name="Picture Placeholder 3" descr="Engagement icon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3" t="-2" r="447" b="1"/>
          <a:stretch/>
        </p:blipFill>
        <p:spPr>
          <a:xfrm>
            <a:off x="-108520" y="1360488"/>
            <a:ext cx="4231704" cy="5497512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60FA8E7-5149-ED41-901D-8F9003BDFF9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438" name="Footer Placeholder 6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7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/>
          <p:cNvSpPr>
            <a:spLocks noGrp="1" noChangeArrowheads="1"/>
          </p:cNvSpPr>
          <p:nvPr>
            <p:ph sz="half" idx="13"/>
          </p:nvPr>
        </p:nvSpPr>
        <p:spPr>
          <a:xfrm>
            <a:off x="323528" y="1412776"/>
            <a:ext cx="8208912" cy="2592288"/>
          </a:xfrm>
        </p:spPr>
        <p:txBody>
          <a:bodyPr>
            <a:normAutofit/>
          </a:bodyPr>
          <a:lstStyle/>
          <a:p>
            <a:r>
              <a:rPr lang="en-CA" sz="2400" noProof="0" dirty="0" smtClean="0">
                <a:ea typeface="ＭＳ Ｐゴシック" pitchFamily="-65" charset="-128"/>
              </a:rPr>
              <a:t>Drives (primary needs)</a:t>
            </a:r>
          </a:p>
          <a:p>
            <a:pPr lvl="1"/>
            <a:r>
              <a:rPr lang="en-CA" sz="2000" noProof="0" dirty="0" smtClean="0">
                <a:ea typeface="Tahoma" pitchFamily="-65" charset="0"/>
                <a:cs typeface="Tahoma" pitchFamily="-65" charset="0"/>
              </a:rPr>
              <a:t>Hardwired brain activity (neural states) that energize individuals through generation of emotions to correct deficiencies and maintain equilibrium</a:t>
            </a:r>
          </a:p>
          <a:p>
            <a:pPr lvl="1"/>
            <a:r>
              <a:rPr lang="en-CA" sz="2000" noProof="0" dirty="0" smtClean="0">
                <a:ea typeface="Tahoma" pitchFamily="-65" charset="0"/>
                <a:cs typeface="Tahoma" pitchFamily="-65" charset="0"/>
              </a:rPr>
              <a:t>Prime movers of behaviour -- activate emotions that put us in a state of readiness</a:t>
            </a:r>
            <a:endParaRPr lang="en-CA" sz="2000" noProof="0" dirty="0">
              <a:ea typeface="Tahoma" pitchFamily="-65" charset="0"/>
              <a:cs typeface="Tahoma" pitchFamily="-65" charset="0"/>
            </a:endParaRPr>
          </a:p>
        </p:txBody>
      </p:sp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>
                <a:ea typeface="ＭＳ Ｐゴシック" pitchFamily="-65" charset="-128"/>
              </a:rPr>
              <a:t>Drives and Needs</a:t>
            </a:r>
            <a:endParaRPr lang="en-CA" noProof="0" dirty="0">
              <a:ea typeface="ＭＳ Ｐゴシック" pitchFamily="-65" charset="-128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A7A979D-BA6C-CA4B-B9A3-717FC5BED3C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0493" name="Footer Placeholder 12"/>
          <p:cNvSpPr>
            <a:spLocks noGrp="1"/>
          </p:cNvSpPr>
          <p:nvPr>
            <p:ph type="ftr" sz="quarter" idx="3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2667000" y="4038600"/>
            <a:ext cx="3429000" cy="685800"/>
          </a:xfrm>
          <a:prstGeom prst="rect">
            <a:avLst/>
          </a:prstGeom>
          <a:solidFill>
            <a:srgbClr val="2D415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Self-concept, social norms</a:t>
            </a:r>
            <a:r>
              <a:rPr lang="en-US" sz="1600" dirty="0" smtClean="0">
                <a:solidFill>
                  <a:schemeClr val="bg1"/>
                </a:solidFill>
              </a:rPr>
              <a:t>,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and </a:t>
            </a:r>
            <a:r>
              <a:rPr lang="en-US" sz="1600" dirty="0">
                <a:solidFill>
                  <a:schemeClr val="bg1"/>
                </a:solidFill>
              </a:rPr>
              <a:t>past experience</a:t>
            </a:r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1600200" y="5257800"/>
            <a:ext cx="1600200" cy="685800"/>
          </a:xfrm>
          <a:prstGeom prst="rect">
            <a:avLst/>
          </a:prstGeom>
          <a:solidFill>
            <a:srgbClr val="F2E1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D0D0D"/>
                </a:solidFill>
              </a:rPr>
              <a:t>Drives</a:t>
            </a:r>
            <a:endParaRPr lang="en-US" sz="1600" dirty="0" smtClean="0">
              <a:solidFill>
                <a:srgbClr val="0D0D0D"/>
              </a:solidFill>
            </a:endParaRPr>
          </a:p>
          <a:p>
            <a:r>
              <a:rPr lang="en-US" sz="1600" dirty="0" smtClean="0">
                <a:solidFill>
                  <a:srgbClr val="0D0D0D"/>
                </a:solidFill>
              </a:rPr>
              <a:t>and Emotions</a:t>
            </a:r>
            <a:endParaRPr lang="en-US" sz="1600" dirty="0">
              <a:solidFill>
                <a:srgbClr val="0D0D0D"/>
              </a:solidFill>
            </a:endParaRPr>
          </a:p>
        </p:txBody>
      </p:sp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3733800" y="5257800"/>
            <a:ext cx="1371600" cy="685800"/>
          </a:xfrm>
          <a:prstGeom prst="rect">
            <a:avLst/>
          </a:prstGeom>
          <a:solidFill>
            <a:srgbClr val="F2E1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D0D0D"/>
                </a:solidFill>
              </a:rPr>
              <a:t>Needs</a:t>
            </a:r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5638800" y="5257800"/>
            <a:ext cx="1600200" cy="685800"/>
          </a:xfrm>
          <a:prstGeom prst="rect">
            <a:avLst/>
          </a:prstGeom>
          <a:solidFill>
            <a:srgbClr val="F2E1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500" dirty="0">
                <a:solidFill>
                  <a:srgbClr val="0D0D0D"/>
                </a:solidFill>
              </a:rPr>
              <a:t>Decisions and</a:t>
            </a:r>
            <a:r>
              <a:rPr lang="en-US" sz="1500" dirty="0" smtClean="0">
                <a:solidFill>
                  <a:srgbClr val="0D0D0D"/>
                </a:solidFill>
              </a:rPr>
              <a:t> Behaviour</a:t>
            </a:r>
            <a:endParaRPr lang="en-US" sz="1500" dirty="0">
              <a:solidFill>
                <a:srgbClr val="0D0D0D"/>
              </a:solidFill>
            </a:endParaRPr>
          </a:p>
        </p:txBody>
      </p:sp>
      <p:sp>
        <p:nvSpPr>
          <p:cNvPr id="20488" name="Line 11"/>
          <p:cNvSpPr>
            <a:spLocks noChangeShapeType="1"/>
          </p:cNvSpPr>
          <p:nvPr/>
        </p:nvSpPr>
        <p:spPr bwMode="auto">
          <a:xfrm>
            <a:off x="3200400" y="5562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489" name="Line 12"/>
          <p:cNvSpPr>
            <a:spLocks noChangeShapeType="1"/>
          </p:cNvSpPr>
          <p:nvPr/>
        </p:nvSpPr>
        <p:spPr bwMode="auto">
          <a:xfrm>
            <a:off x="5105400" y="5562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490" name="Line 13"/>
          <p:cNvSpPr>
            <a:spLocks noChangeShapeType="1"/>
          </p:cNvSpPr>
          <p:nvPr/>
        </p:nvSpPr>
        <p:spPr bwMode="auto">
          <a:xfrm>
            <a:off x="3429000" y="47244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491" name="Line 14"/>
          <p:cNvSpPr>
            <a:spLocks noChangeShapeType="1"/>
          </p:cNvSpPr>
          <p:nvPr/>
        </p:nvSpPr>
        <p:spPr bwMode="auto">
          <a:xfrm>
            <a:off x="5334000" y="47244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146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CA" sz="2400" noProof="0" dirty="0" smtClean="0">
                <a:ea typeface="ＭＳ Ｐゴシック" pitchFamily="-65" charset="-128"/>
              </a:rPr>
              <a:t>Needs</a:t>
            </a:r>
          </a:p>
          <a:p>
            <a:pPr lvl="1"/>
            <a:r>
              <a:rPr lang="en-CA" sz="2000" noProof="0" dirty="0" smtClean="0">
                <a:ea typeface="Tahoma" pitchFamily="-65" charset="0"/>
                <a:cs typeface="Tahoma" pitchFamily="-65" charset="0"/>
              </a:rPr>
              <a:t>Goal-directed forces that people experience. </a:t>
            </a:r>
          </a:p>
          <a:p>
            <a:pPr lvl="1"/>
            <a:r>
              <a:rPr lang="en-CA" sz="2000" noProof="0" dirty="0" smtClean="0">
                <a:ea typeface="Tahoma" pitchFamily="-65" charset="0"/>
                <a:cs typeface="Tahoma" pitchFamily="-65" charset="0"/>
              </a:rPr>
              <a:t>We channel emotional forces toward specific goals</a:t>
            </a:r>
          </a:p>
          <a:p>
            <a:pPr lvl="1"/>
            <a:r>
              <a:rPr lang="en-CA" sz="2000" noProof="0" dirty="0" smtClean="0">
                <a:ea typeface="Tahoma" pitchFamily="-65" charset="0"/>
                <a:cs typeface="Tahoma" pitchFamily="-65" charset="0"/>
              </a:rPr>
              <a:t>Goals formed by self-concept, social norms, and experience</a:t>
            </a:r>
            <a:endParaRPr lang="en-CA" sz="2000" noProof="0" dirty="0">
              <a:ea typeface="Tahoma" pitchFamily="-65" charset="0"/>
              <a:cs typeface="Tahoma" pitchFamily="-65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>
                <a:ea typeface="ＭＳ Ｐゴシック" pitchFamily="-65" charset="-128"/>
              </a:rPr>
              <a:t>Drives and Needs</a:t>
            </a:r>
            <a:endParaRPr lang="en-CA" noProof="0" dirty="0">
              <a:ea typeface="ＭＳ Ｐゴシック" pitchFamily="-65" charset="-128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CA9948D0-BB1A-1748-91FC-3DD55CFF50F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2541" name="Footer Placeholder 12"/>
          <p:cNvSpPr>
            <a:spLocks noGrp="1"/>
          </p:cNvSpPr>
          <p:nvPr>
            <p:ph type="ftr" sz="quarter" idx="3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667000" y="4038600"/>
            <a:ext cx="3429000" cy="685800"/>
          </a:xfrm>
          <a:prstGeom prst="rect">
            <a:avLst/>
          </a:prstGeom>
          <a:solidFill>
            <a:srgbClr val="2D415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Self-concept, social norms</a:t>
            </a:r>
            <a:r>
              <a:rPr lang="en-US" sz="1600" dirty="0" smtClean="0">
                <a:solidFill>
                  <a:schemeClr val="bg1"/>
                </a:solidFill>
              </a:rPr>
              <a:t>,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and </a:t>
            </a:r>
            <a:r>
              <a:rPr lang="en-US" sz="1600" dirty="0">
                <a:solidFill>
                  <a:schemeClr val="bg1"/>
                </a:solidFill>
              </a:rPr>
              <a:t>past experience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600200" y="5257800"/>
            <a:ext cx="1600200" cy="685800"/>
          </a:xfrm>
          <a:prstGeom prst="rect">
            <a:avLst/>
          </a:prstGeom>
          <a:solidFill>
            <a:srgbClr val="F2E1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D0D0D"/>
                </a:solidFill>
              </a:rPr>
              <a:t>Drives</a:t>
            </a:r>
            <a:endParaRPr lang="en-US" sz="1600" dirty="0" smtClean="0">
              <a:solidFill>
                <a:srgbClr val="0D0D0D"/>
              </a:solidFill>
            </a:endParaRPr>
          </a:p>
          <a:p>
            <a:r>
              <a:rPr lang="en-US" sz="1600" dirty="0" smtClean="0">
                <a:solidFill>
                  <a:srgbClr val="0D0D0D"/>
                </a:solidFill>
              </a:rPr>
              <a:t>and Emotions</a:t>
            </a:r>
            <a:endParaRPr lang="en-US" sz="1600" dirty="0">
              <a:solidFill>
                <a:srgbClr val="0D0D0D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733800" y="5257800"/>
            <a:ext cx="1371600" cy="685800"/>
          </a:xfrm>
          <a:prstGeom prst="rect">
            <a:avLst/>
          </a:prstGeom>
          <a:solidFill>
            <a:srgbClr val="F2E1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D0D0D"/>
                </a:solidFill>
              </a:rPr>
              <a:t>Needs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638800" y="5257800"/>
            <a:ext cx="1600200" cy="685800"/>
          </a:xfrm>
          <a:prstGeom prst="rect">
            <a:avLst/>
          </a:prstGeom>
          <a:solidFill>
            <a:srgbClr val="F2E1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500" dirty="0">
                <a:solidFill>
                  <a:srgbClr val="0D0D0D"/>
                </a:solidFill>
              </a:rPr>
              <a:t>Decisions and</a:t>
            </a:r>
            <a:r>
              <a:rPr lang="en-US" sz="1500" dirty="0" smtClean="0">
                <a:solidFill>
                  <a:srgbClr val="0D0D0D"/>
                </a:solidFill>
              </a:rPr>
              <a:t> Behaviour</a:t>
            </a:r>
            <a:endParaRPr lang="en-US" sz="1500" dirty="0">
              <a:solidFill>
                <a:srgbClr val="0D0D0D"/>
              </a:solidFill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3200400" y="5562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5105400" y="5562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3429000" y="47244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5334000" y="47244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845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noProof="0" dirty="0" smtClean="0"/>
              <a:t>Maslow’s Needs Hierarchy </a:t>
            </a:r>
            <a:r>
              <a:rPr lang="en-CA" sz="3900" noProof="0" dirty="0" smtClean="0"/>
              <a:t>Theory</a:t>
            </a:r>
          </a:p>
        </p:txBody>
      </p:sp>
      <p:sp>
        <p:nvSpPr>
          <p:cNvPr id="104458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noProof="0" dirty="0" smtClean="0"/>
              <a:t>Seven categories – five in a hierarchy -- capture most needs</a:t>
            </a:r>
          </a:p>
          <a:p>
            <a:r>
              <a:rPr lang="en-CA" noProof="0" dirty="0" smtClean="0"/>
              <a:t>Lowest unmet need is strongest -- when satisfied, next higher need becomes primary motivator</a:t>
            </a:r>
          </a:p>
          <a:p>
            <a:r>
              <a:rPr lang="en-CA" noProof="0" dirty="0" smtClean="0"/>
              <a:t>Model lacks empirical support</a:t>
            </a:r>
          </a:p>
          <a:p>
            <a:pPr lvl="1"/>
            <a:r>
              <a:rPr lang="en-CA" noProof="0" dirty="0" smtClean="0"/>
              <a:t>Main problem: Needs hierarchy is unique to each person, not universal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8080340F-51FF-9E45-B938-FC46DA12429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6630" name="Footer Placeholder 1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499992" y="1412776"/>
            <a:ext cx="4248472" cy="4464496"/>
            <a:chOff x="838200" y="1524000"/>
            <a:chExt cx="3886200" cy="4191000"/>
          </a:xfrm>
        </p:grpSpPr>
        <p:sp>
          <p:nvSpPr>
            <p:cNvPr id="104459" name="AutoShape 11"/>
            <p:cNvSpPr>
              <a:spLocks noChangeArrowheads="1"/>
            </p:cNvSpPr>
            <p:nvPr/>
          </p:nvSpPr>
          <p:spPr bwMode="auto">
            <a:xfrm>
              <a:off x="2238375" y="1524000"/>
              <a:ext cx="1100138" cy="1219200"/>
            </a:xfrm>
            <a:prstGeom prst="triangle">
              <a:avLst>
                <a:gd name="adj" fmla="val 50000"/>
              </a:avLst>
            </a:prstGeom>
            <a:solidFill>
              <a:srgbClr val="547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 bIns="187200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Self-actual-</a:t>
              </a:r>
              <a:r>
                <a:rPr lang="en-US" sz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ization</a:t>
              </a:r>
              <a:endPara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9" charset="0"/>
                <a:ea typeface="ヒラギノ角ゴ Pro W3" pitchFamily="-109" charset="-128"/>
                <a:cs typeface="ヒラギノ角ゴ Pro W3" pitchFamily="-109" charset="-128"/>
              </a:endParaRPr>
            </a:p>
          </p:txBody>
        </p:sp>
        <p:sp>
          <p:nvSpPr>
            <p:cNvPr id="104460" name="AutoShape 12"/>
            <p:cNvSpPr>
              <a:spLocks noChangeArrowheads="1"/>
            </p:cNvSpPr>
            <p:nvPr/>
          </p:nvSpPr>
          <p:spPr bwMode="auto">
            <a:xfrm flipV="1">
              <a:off x="838200" y="5029200"/>
              <a:ext cx="3886200" cy="685800"/>
            </a:xfrm>
            <a:custGeom>
              <a:avLst/>
              <a:gdLst>
                <a:gd name="G0" fmla="+- 1805 0 0"/>
                <a:gd name="G1" fmla="+- 21600 0 1805"/>
                <a:gd name="G2" fmla="*/ 1805 1 2"/>
                <a:gd name="G3" fmla="+- 21600 0 G2"/>
                <a:gd name="G4" fmla="+/ 1805 21600 2"/>
                <a:gd name="G5" fmla="+/ G1 0 2"/>
                <a:gd name="G6" fmla="*/ 21600 21600 1805"/>
                <a:gd name="G7" fmla="*/ G6 1 2"/>
                <a:gd name="G8" fmla="+- 21600 0 G7"/>
                <a:gd name="G9" fmla="*/ 21600 1 2"/>
                <a:gd name="G10" fmla="+- 1805 0 G9"/>
                <a:gd name="G11" fmla="?: G10 G8 0"/>
                <a:gd name="G12" fmla="?: G10 G7 21600"/>
                <a:gd name="T0" fmla="*/ 20697 w 21600"/>
                <a:gd name="T1" fmla="*/ 10800 h 21600"/>
                <a:gd name="T2" fmla="*/ 10800 w 21600"/>
                <a:gd name="T3" fmla="*/ 21600 h 21600"/>
                <a:gd name="T4" fmla="*/ 903 w 21600"/>
                <a:gd name="T5" fmla="*/ 10800 h 21600"/>
                <a:gd name="T6" fmla="*/ 10800 w 21600"/>
                <a:gd name="T7" fmla="*/ 0 h 21600"/>
                <a:gd name="T8" fmla="*/ 2703 w 21600"/>
                <a:gd name="T9" fmla="*/ 2703 h 21600"/>
                <a:gd name="T10" fmla="*/ 18897 w 21600"/>
                <a:gd name="T11" fmla="*/ 1889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805" y="21600"/>
                  </a:lnTo>
                  <a:lnTo>
                    <a:pt x="1979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D213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Physiological</a:t>
              </a:r>
            </a:p>
          </p:txBody>
        </p:sp>
        <p:sp>
          <p:nvSpPr>
            <p:cNvPr id="104461" name="AutoShape 13"/>
            <p:cNvSpPr>
              <a:spLocks noChangeArrowheads="1"/>
            </p:cNvSpPr>
            <p:nvPr/>
          </p:nvSpPr>
          <p:spPr bwMode="auto">
            <a:xfrm flipV="1">
              <a:off x="1195388" y="4267200"/>
              <a:ext cx="3171825" cy="685800"/>
            </a:xfrm>
            <a:custGeom>
              <a:avLst/>
              <a:gdLst>
                <a:gd name="G0" fmla="+- 2224 0 0"/>
                <a:gd name="G1" fmla="+- 21600 0 2224"/>
                <a:gd name="G2" fmla="*/ 2224 1 2"/>
                <a:gd name="G3" fmla="+- 21600 0 G2"/>
                <a:gd name="G4" fmla="+/ 2224 21600 2"/>
                <a:gd name="G5" fmla="+/ G1 0 2"/>
                <a:gd name="G6" fmla="*/ 21600 21600 2224"/>
                <a:gd name="G7" fmla="*/ G6 1 2"/>
                <a:gd name="G8" fmla="+- 21600 0 G7"/>
                <a:gd name="G9" fmla="*/ 21600 1 2"/>
                <a:gd name="G10" fmla="+- 2224 0 G9"/>
                <a:gd name="G11" fmla="?: G10 G8 0"/>
                <a:gd name="G12" fmla="?: G10 G7 21600"/>
                <a:gd name="T0" fmla="*/ 20488 w 21600"/>
                <a:gd name="T1" fmla="*/ 10800 h 21600"/>
                <a:gd name="T2" fmla="*/ 10800 w 21600"/>
                <a:gd name="T3" fmla="*/ 21600 h 21600"/>
                <a:gd name="T4" fmla="*/ 1112 w 21600"/>
                <a:gd name="T5" fmla="*/ 10800 h 21600"/>
                <a:gd name="T6" fmla="*/ 10800 w 21600"/>
                <a:gd name="T7" fmla="*/ 0 h 21600"/>
                <a:gd name="T8" fmla="*/ 2912 w 21600"/>
                <a:gd name="T9" fmla="*/ 2912 h 21600"/>
                <a:gd name="T10" fmla="*/ 18688 w 21600"/>
                <a:gd name="T11" fmla="*/ 1868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224" y="21600"/>
                  </a:lnTo>
                  <a:lnTo>
                    <a:pt x="1937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E3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Safety</a:t>
              </a:r>
            </a:p>
          </p:txBody>
        </p:sp>
        <p:sp>
          <p:nvSpPr>
            <p:cNvPr id="104462" name="AutoShape 14"/>
            <p:cNvSpPr>
              <a:spLocks noChangeArrowheads="1"/>
            </p:cNvSpPr>
            <p:nvPr/>
          </p:nvSpPr>
          <p:spPr bwMode="auto">
            <a:xfrm flipV="1">
              <a:off x="1552575" y="3505200"/>
              <a:ext cx="2457450" cy="685800"/>
            </a:xfrm>
            <a:custGeom>
              <a:avLst/>
              <a:gdLst>
                <a:gd name="G0" fmla="+- 2781 0 0"/>
                <a:gd name="G1" fmla="+- 21600 0 2781"/>
                <a:gd name="G2" fmla="*/ 2781 1 2"/>
                <a:gd name="G3" fmla="+- 21600 0 G2"/>
                <a:gd name="G4" fmla="+/ 2781 21600 2"/>
                <a:gd name="G5" fmla="+/ G1 0 2"/>
                <a:gd name="G6" fmla="*/ 21600 21600 2781"/>
                <a:gd name="G7" fmla="*/ G6 1 2"/>
                <a:gd name="G8" fmla="+- 21600 0 G7"/>
                <a:gd name="G9" fmla="*/ 21600 1 2"/>
                <a:gd name="G10" fmla="+- 2781 0 G9"/>
                <a:gd name="G11" fmla="?: G10 G8 0"/>
                <a:gd name="G12" fmla="?: G10 G7 21600"/>
                <a:gd name="T0" fmla="*/ 20209 w 21600"/>
                <a:gd name="T1" fmla="*/ 10800 h 21600"/>
                <a:gd name="T2" fmla="*/ 10800 w 21600"/>
                <a:gd name="T3" fmla="*/ 21600 h 21600"/>
                <a:gd name="T4" fmla="*/ 1391 w 21600"/>
                <a:gd name="T5" fmla="*/ 10800 h 21600"/>
                <a:gd name="T6" fmla="*/ 10800 w 21600"/>
                <a:gd name="T7" fmla="*/ 0 h 21600"/>
                <a:gd name="T8" fmla="*/ 3191 w 21600"/>
                <a:gd name="T9" fmla="*/ 3191 h 21600"/>
                <a:gd name="T10" fmla="*/ 18409 w 21600"/>
                <a:gd name="T11" fmla="*/ 1840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781" y="21600"/>
                  </a:lnTo>
                  <a:lnTo>
                    <a:pt x="1881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D3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Belongingness</a:t>
              </a:r>
            </a:p>
          </p:txBody>
        </p:sp>
        <p:sp>
          <p:nvSpPr>
            <p:cNvPr id="104463" name="AutoShape 15"/>
            <p:cNvSpPr>
              <a:spLocks noChangeArrowheads="1"/>
            </p:cNvSpPr>
            <p:nvPr/>
          </p:nvSpPr>
          <p:spPr bwMode="auto">
            <a:xfrm flipV="1">
              <a:off x="1909763" y="2819400"/>
              <a:ext cx="1743075" cy="609600"/>
            </a:xfrm>
            <a:custGeom>
              <a:avLst/>
              <a:gdLst>
                <a:gd name="G0" fmla="+- 3589 0 0"/>
                <a:gd name="G1" fmla="+- 21600 0 3589"/>
                <a:gd name="G2" fmla="*/ 3589 1 2"/>
                <a:gd name="G3" fmla="+- 21600 0 G2"/>
                <a:gd name="G4" fmla="+/ 3589 21600 2"/>
                <a:gd name="G5" fmla="+/ G1 0 2"/>
                <a:gd name="G6" fmla="*/ 21600 21600 3589"/>
                <a:gd name="G7" fmla="*/ G6 1 2"/>
                <a:gd name="G8" fmla="+- 21600 0 G7"/>
                <a:gd name="G9" fmla="*/ 21600 1 2"/>
                <a:gd name="G10" fmla="+- 3589 0 G9"/>
                <a:gd name="G11" fmla="?: G10 G8 0"/>
                <a:gd name="G12" fmla="?: G10 G7 21600"/>
                <a:gd name="T0" fmla="*/ 19805 w 21600"/>
                <a:gd name="T1" fmla="*/ 10800 h 21600"/>
                <a:gd name="T2" fmla="*/ 10800 w 21600"/>
                <a:gd name="T3" fmla="*/ 21600 h 21600"/>
                <a:gd name="T4" fmla="*/ 1795 w 21600"/>
                <a:gd name="T5" fmla="*/ 10800 h 21600"/>
                <a:gd name="T6" fmla="*/ 10800 w 21600"/>
                <a:gd name="T7" fmla="*/ 0 h 21600"/>
                <a:gd name="T8" fmla="*/ 3595 w 21600"/>
                <a:gd name="T9" fmla="*/ 3595 h 21600"/>
                <a:gd name="T10" fmla="*/ 18005 w 21600"/>
                <a:gd name="T11" fmla="*/ 1800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589" y="21600"/>
                  </a:lnTo>
                  <a:lnTo>
                    <a:pt x="1801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33A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Esteem</a:t>
              </a:r>
            </a:p>
          </p:txBody>
        </p:sp>
        <p:sp>
          <p:nvSpPr>
            <p:cNvPr id="104464" name="Rectangle 16"/>
            <p:cNvSpPr>
              <a:spLocks noChangeArrowheads="1"/>
            </p:cNvSpPr>
            <p:nvPr/>
          </p:nvSpPr>
          <p:spPr bwMode="auto">
            <a:xfrm>
              <a:off x="3743325" y="1593850"/>
              <a:ext cx="903288" cy="628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Need to</a:t>
              </a:r>
            </a:p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know</a:t>
              </a:r>
            </a:p>
          </p:txBody>
        </p:sp>
        <p:sp>
          <p:nvSpPr>
            <p:cNvPr id="104465" name="Rectangle 17"/>
            <p:cNvSpPr>
              <a:spLocks noChangeArrowheads="1"/>
            </p:cNvSpPr>
            <p:nvPr/>
          </p:nvSpPr>
          <p:spPr bwMode="auto">
            <a:xfrm>
              <a:off x="3743325" y="2362200"/>
              <a:ext cx="903288" cy="628650"/>
            </a:xfrm>
            <a:prstGeom prst="rect">
              <a:avLst/>
            </a:prstGeom>
            <a:solidFill>
              <a:srgbClr val="7C278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Need for beauty</a:t>
              </a:r>
              <a:endPara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109" charset="0"/>
                <a:ea typeface="ヒラギノ角ゴ Pro W3" pitchFamily="-109" charset="-128"/>
                <a:cs typeface="ヒラギノ角ゴ Pro W3" pitchFamily="-10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88232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4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noProof="0" dirty="0" smtClean="0"/>
              <a:t>Maslow’s Contribution to Motivation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Holistic perspective</a:t>
            </a:r>
          </a:p>
          <a:p>
            <a:pPr lvl="1"/>
            <a:r>
              <a:rPr lang="en-CA" noProof="0" dirty="0" smtClean="0"/>
              <a:t>Study multiple needs together</a:t>
            </a:r>
          </a:p>
          <a:p>
            <a:r>
              <a:rPr lang="en-CA" noProof="0" dirty="0" smtClean="0"/>
              <a:t>Humanistic perspective</a:t>
            </a:r>
          </a:p>
          <a:p>
            <a:pPr lvl="1"/>
            <a:r>
              <a:rPr lang="en-CA" noProof="0" dirty="0" smtClean="0"/>
              <a:t>Influence of social dynamics, not just instinct</a:t>
            </a:r>
          </a:p>
          <a:p>
            <a:r>
              <a:rPr lang="en-CA" noProof="0" dirty="0" smtClean="0"/>
              <a:t>Positive perspective</a:t>
            </a:r>
          </a:p>
          <a:p>
            <a:pPr lvl="1"/>
            <a:r>
              <a:rPr lang="en-CA" noProof="0" dirty="0" smtClean="0"/>
              <a:t>Self-actualization (growth needs)</a:t>
            </a:r>
          </a:p>
          <a:p>
            <a:pPr lvl="1"/>
            <a:r>
              <a:rPr lang="en-CA" noProof="0" dirty="0" smtClean="0"/>
              <a:t>Foundation of positive OB</a:t>
            </a:r>
          </a:p>
        </p:txBody>
      </p:sp>
      <p:pic>
        <p:nvPicPr>
          <p:cNvPr id="3" name="Picture Placeholder 2" descr="maslow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3" b="2223"/>
          <a:stretch>
            <a:fillRect/>
          </a:stretch>
        </p:blipFill>
        <p:spPr/>
      </p:pic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BE4F121-482D-EA47-8D55-08960FBC83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576" y="5682734"/>
            <a:ext cx="1947168" cy="338554"/>
          </a:xfrm>
          <a:prstGeom prst="rect">
            <a:avLst/>
          </a:prstGeom>
          <a:solidFill>
            <a:schemeClr val="accent6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Abraham Maslow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33769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8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0" decel="100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Learned Needs Theory</a:t>
            </a:r>
            <a:endParaRPr lang="en-CA" noProof="0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 smtClean="0"/>
              <a:t>Needs are amplified or suppressed through self-concept, social norms, and past experience</a:t>
            </a:r>
          </a:p>
          <a:p>
            <a:r>
              <a:rPr lang="en-CA" noProof="0" dirty="0" smtClean="0"/>
              <a:t>Therefore, needs can be “learned”</a:t>
            </a:r>
          </a:p>
          <a:p>
            <a:pPr lvl="1"/>
            <a:r>
              <a:rPr lang="en-CA" noProof="0" dirty="0" smtClean="0"/>
              <a:t>strengthened through reinforcement, learning, and social conditions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© 2015 by McGraw-Hill Education. 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99B40AB-7B23-C24E-B926-D43B87BDDA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McShane/Steen/Tasa     Canadian OB9e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2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uild="p"/>
    </p:bldLst>
  </p:timing>
</p:sld>
</file>

<file path=ppt/theme/theme1.xml><?xml version="1.0" encoding="utf-8"?>
<a:theme xmlns:a="http://schemas.openxmlformats.org/drawingml/2006/main" name="McShaneCOB9_Ch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McShaneCOB9_Ch.potx</Template>
  <TotalTime>1763</TotalTime>
  <Pages>0</Pages>
  <Words>1650</Words>
  <Characters>0</Characters>
  <Application>Microsoft Office PowerPoint</Application>
  <PresentationFormat>Letter Paper (8.5x11 in)</PresentationFormat>
  <Lines>0</Lines>
  <Paragraphs>372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ＭＳ Ｐゴシック</vt:lpstr>
      <vt:lpstr>Arial</vt:lpstr>
      <vt:lpstr>Arial Narrow</vt:lpstr>
      <vt:lpstr>Calibri</vt:lpstr>
      <vt:lpstr>Century Gothic</vt:lpstr>
      <vt:lpstr>Comic Sans MS</vt:lpstr>
      <vt:lpstr>Franklin Gothic Medium</vt:lpstr>
      <vt:lpstr>Gill Sans</vt:lpstr>
      <vt:lpstr>Tahoma</vt:lpstr>
      <vt:lpstr>Times New Roman</vt:lpstr>
      <vt:lpstr>Wingdings</vt:lpstr>
      <vt:lpstr>Wingdings 2</vt:lpstr>
      <vt:lpstr>ヒラギノ角ゴ Pro W3</vt:lpstr>
      <vt:lpstr>McShaneCOB9_Ch</vt:lpstr>
      <vt:lpstr>Foundations of Employee Motivation</vt:lpstr>
      <vt:lpstr>Employee Engagement and Motivation at Telus Corp</vt:lpstr>
      <vt:lpstr>Motivation Defined</vt:lpstr>
      <vt:lpstr>Employee Engagement</vt:lpstr>
      <vt:lpstr>Drives and Needs</vt:lpstr>
      <vt:lpstr>Drives and Needs</vt:lpstr>
      <vt:lpstr>Maslow’s Needs Hierarchy Theory</vt:lpstr>
      <vt:lpstr>Maslow’s Contribution to Motivation</vt:lpstr>
      <vt:lpstr>Learned Needs Theory</vt:lpstr>
      <vt:lpstr>Three Learned Needs</vt:lpstr>
      <vt:lpstr>Four Drive Theory</vt:lpstr>
      <vt:lpstr>How Four Drives Motivate</vt:lpstr>
      <vt:lpstr>Four Drive Theory Implications</vt:lpstr>
      <vt:lpstr>Expectancy Theory of Motivation</vt:lpstr>
      <vt:lpstr>Expectancy Theory in Practice</vt:lpstr>
      <vt:lpstr>A-B-Cs of Behaviour Modification</vt:lpstr>
      <vt:lpstr>Four OB Mod Consequences</vt:lpstr>
      <vt:lpstr>Reinforcing Behaviour Through Gamification</vt:lpstr>
      <vt:lpstr>Social Cognitive Theory</vt:lpstr>
      <vt:lpstr>Effective Goal Setting Features</vt:lpstr>
      <vt:lpstr>Balanced Scorecard</vt:lpstr>
      <vt:lpstr>Characteristics of Effective Feedback</vt:lpstr>
      <vt:lpstr>Strengths-Based Coaching</vt:lpstr>
      <vt:lpstr>Sources of Feedback</vt:lpstr>
      <vt:lpstr>Organizational Justice</vt:lpstr>
      <vt:lpstr>Equity Theory</vt:lpstr>
      <vt:lpstr>Elements of Equity Theory</vt:lpstr>
      <vt:lpstr>Correcting Inequity Tension</vt:lpstr>
      <vt:lpstr>Procedural Justice</vt:lpstr>
      <vt:lpstr>Foundations of Employee Motivation</vt:lpstr>
    </vt:vector>
  </TitlesOfParts>
  <Manager/>
  <Company>University of Western Australia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Employee Motivation</dc:title>
  <dc:subject/>
  <dc:creator>Steven McShane</dc:creator>
  <cp:keywords/>
  <dc:description/>
  <cp:lastModifiedBy>Zena Merali</cp:lastModifiedBy>
  <cp:revision>223</cp:revision>
  <cp:lastPrinted>2008-02-24T08:45:31Z</cp:lastPrinted>
  <dcterms:created xsi:type="dcterms:W3CDTF">2011-12-07T16:09:33Z</dcterms:created>
  <dcterms:modified xsi:type="dcterms:W3CDTF">2016-09-15T23:53:45Z</dcterms:modified>
  <cp:category/>
</cp:coreProperties>
</file>