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9" r:id="rId11"/>
    <p:sldId id="265" r:id="rId12"/>
    <p:sldId id="266" r:id="rId13"/>
    <p:sldId id="267"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7" autoAdjust="0"/>
    <p:restoredTop sz="94660"/>
  </p:normalViewPr>
  <p:slideViewPr>
    <p:cSldViewPr snapToGrid="0">
      <p:cViewPr varScale="1">
        <p:scale>
          <a:sx n="85" d="100"/>
          <a:sy n="85" d="100"/>
        </p:scale>
        <p:origin x="129"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5EE596F-FE0A-4012-AAC1-647D1F4982AA}" type="datetimeFigureOut">
              <a:rPr lang="en-US" smtClean="0"/>
              <a:t>11/9/2022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F5825B0D-BEB6-4596-B4B3-698D3195558B}" type="slidenum">
              <a:rPr lang="en-US" smtClean="0"/>
              <a:t>‹#›</a:t>
            </a:fld>
            <a:endParaRPr lang="en-US" dirty="0"/>
          </a:p>
        </p:txBody>
      </p:sp>
    </p:spTree>
    <p:extLst>
      <p:ext uri="{BB962C8B-B14F-4D97-AF65-F5344CB8AC3E}">
        <p14:creationId xmlns:p14="http://schemas.microsoft.com/office/powerpoint/2010/main" val="1377101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EE596F-FE0A-4012-AAC1-647D1F4982AA}" type="datetimeFigureOut">
              <a:rPr lang="en-US" smtClean="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5825B0D-BEB6-4596-B4B3-698D3195558B}" type="slidenum">
              <a:rPr lang="en-US" smtClean="0"/>
              <a:t>‹#›</a:t>
            </a:fld>
            <a:endParaRPr lang="en-US" dirty="0"/>
          </a:p>
        </p:txBody>
      </p:sp>
    </p:spTree>
    <p:extLst>
      <p:ext uri="{BB962C8B-B14F-4D97-AF65-F5344CB8AC3E}">
        <p14:creationId xmlns:p14="http://schemas.microsoft.com/office/powerpoint/2010/main" val="3925334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EE596F-FE0A-4012-AAC1-647D1F4982AA}" type="datetimeFigureOut">
              <a:rPr lang="en-US" smtClean="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5825B0D-BEB6-4596-B4B3-698D3195558B}" type="slidenum">
              <a:rPr lang="en-US" smtClean="0"/>
              <a:t>‹#›</a:t>
            </a:fld>
            <a:endParaRPr lang="en-US" dirty="0"/>
          </a:p>
        </p:txBody>
      </p:sp>
    </p:spTree>
    <p:extLst>
      <p:ext uri="{BB962C8B-B14F-4D97-AF65-F5344CB8AC3E}">
        <p14:creationId xmlns:p14="http://schemas.microsoft.com/office/powerpoint/2010/main" val="2885210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EE596F-FE0A-4012-AAC1-647D1F4982AA}" type="datetimeFigureOut">
              <a:rPr lang="en-US" smtClean="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5825B0D-BEB6-4596-B4B3-698D3195558B}"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63356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EE596F-FE0A-4012-AAC1-647D1F4982AA}" type="datetimeFigureOut">
              <a:rPr lang="en-US" smtClean="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5825B0D-BEB6-4596-B4B3-698D3195558B}" type="slidenum">
              <a:rPr lang="en-US" smtClean="0"/>
              <a:t>‹#›</a:t>
            </a:fld>
            <a:endParaRPr lang="en-US" dirty="0"/>
          </a:p>
        </p:txBody>
      </p:sp>
    </p:spTree>
    <p:extLst>
      <p:ext uri="{BB962C8B-B14F-4D97-AF65-F5344CB8AC3E}">
        <p14:creationId xmlns:p14="http://schemas.microsoft.com/office/powerpoint/2010/main" val="1738875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5EE596F-FE0A-4012-AAC1-647D1F4982AA}" type="datetimeFigureOut">
              <a:rPr lang="en-US" smtClean="0"/>
              <a:t>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5825B0D-BEB6-4596-B4B3-698D3195558B}" type="slidenum">
              <a:rPr lang="en-US" smtClean="0"/>
              <a:t>‹#›</a:t>
            </a:fld>
            <a:endParaRPr lang="en-US" dirty="0"/>
          </a:p>
        </p:txBody>
      </p:sp>
    </p:spTree>
    <p:extLst>
      <p:ext uri="{BB962C8B-B14F-4D97-AF65-F5344CB8AC3E}">
        <p14:creationId xmlns:p14="http://schemas.microsoft.com/office/powerpoint/2010/main" val="1923671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5EE596F-FE0A-4012-AAC1-647D1F4982AA}" type="datetimeFigureOut">
              <a:rPr lang="en-US" smtClean="0"/>
              <a:t>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5825B0D-BEB6-4596-B4B3-698D3195558B}" type="slidenum">
              <a:rPr lang="en-US" smtClean="0"/>
              <a:t>‹#›</a:t>
            </a:fld>
            <a:endParaRPr lang="en-US" dirty="0"/>
          </a:p>
        </p:txBody>
      </p:sp>
    </p:spTree>
    <p:extLst>
      <p:ext uri="{BB962C8B-B14F-4D97-AF65-F5344CB8AC3E}">
        <p14:creationId xmlns:p14="http://schemas.microsoft.com/office/powerpoint/2010/main" val="214886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EE596F-FE0A-4012-AAC1-647D1F4982AA}" type="datetimeFigureOut">
              <a:rPr lang="en-US" smtClean="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5825B0D-BEB6-4596-B4B3-698D3195558B}" type="slidenum">
              <a:rPr lang="en-US" smtClean="0"/>
              <a:t>‹#›</a:t>
            </a:fld>
            <a:endParaRPr lang="en-US" dirty="0"/>
          </a:p>
        </p:txBody>
      </p:sp>
    </p:spTree>
    <p:extLst>
      <p:ext uri="{BB962C8B-B14F-4D97-AF65-F5344CB8AC3E}">
        <p14:creationId xmlns:p14="http://schemas.microsoft.com/office/powerpoint/2010/main" val="41289824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EE596F-FE0A-4012-AAC1-647D1F4982AA}" type="datetimeFigureOut">
              <a:rPr lang="en-US" smtClean="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5825B0D-BEB6-4596-B4B3-698D3195558B}" type="slidenum">
              <a:rPr lang="en-US" smtClean="0"/>
              <a:t>‹#›</a:t>
            </a:fld>
            <a:endParaRPr lang="en-US" dirty="0"/>
          </a:p>
        </p:txBody>
      </p:sp>
    </p:spTree>
    <p:extLst>
      <p:ext uri="{BB962C8B-B14F-4D97-AF65-F5344CB8AC3E}">
        <p14:creationId xmlns:p14="http://schemas.microsoft.com/office/powerpoint/2010/main" val="15165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EE596F-FE0A-4012-AAC1-647D1F4982AA}" type="datetimeFigureOut">
              <a:rPr lang="en-US" smtClean="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5825B0D-BEB6-4596-B4B3-698D3195558B}" type="slidenum">
              <a:rPr lang="en-US" smtClean="0"/>
              <a:t>‹#›</a:t>
            </a:fld>
            <a:endParaRPr lang="en-US" dirty="0"/>
          </a:p>
        </p:txBody>
      </p:sp>
    </p:spTree>
    <p:extLst>
      <p:ext uri="{BB962C8B-B14F-4D97-AF65-F5344CB8AC3E}">
        <p14:creationId xmlns:p14="http://schemas.microsoft.com/office/powerpoint/2010/main" val="704614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EE596F-FE0A-4012-AAC1-647D1F4982AA}" type="datetimeFigureOut">
              <a:rPr lang="en-US" smtClean="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5825B0D-BEB6-4596-B4B3-698D3195558B}" type="slidenum">
              <a:rPr lang="en-US" smtClean="0"/>
              <a:t>‹#›</a:t>
            </a:fld>
            <a:endParaRPr lang="en-US" dirty="0"/>
          </a:p>
        </p:txBody>
      </p:sp>
    </p:spTree>
    <p:extLst>
      <p:ext uri="{BB962C8B-B14F-4D97-AF65-F5344CB8AC3E}">
        <p14:creationId xmlns:p14="http://schemas.microsoft.com/office/powerpoint/2010/main" val="825500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EE596F-FE0A-4012-AAC1-647D1F4982AA}" type="datetimeFigureOut">
              <a:rPr lang="en-US" smtClean="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5825B0D-BEB6-4596-B4B3-698D3195558B}" type="slidenum">
              <a:rPr lang="en-US" smtClean="0"/>
              <a:t>‹#›</a:t>
            </a:fld>
            <a:endParaRPr lang="en-US" dirty="0"/>
          </a:p>
        </p:txBody>
      </p:sp>
    </p:spTree>
    <p:extLst>
      <p:ext uri="{BB962C8B-B14F-4D97-AF65-F5344CB8AC3E}">
        <p14:creationId xmlns:p14="http://schemas.microsoft.com/office/powerpoint/2010/main" val="1053403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EE596F-FE0A-4012-AAC1-647D1F4982AA}" type="datetimeFigureOut">
              <a:rPr lang="en-US" smtClean="0"/>
              <a:t>11/9/2022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5825B0D-BEB6-4596-B4B3-698D3195558B}" type="slidenum">
              <a:rPr lang="en-US" smtClean="0"/>
              <a:t>‹#›</a:t>
            </a:fld>
            <a:endParaRPr lang="en-US" dirty="0"/>
          </a:p>
        </p:txBody>
      </p:sp>
    </p:spTree>
    <p:extLst>
      <p:ext uri="{BB962C8B-B14F-4D97-AF65-F5344CB8AC3E}">
        <p14:creationId xmlns:p14="http://schemas.microsoft.com/office/powerpoint/2010/main" val="3634973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EE596F-FE0A-4012-AAC1-647D1F4982AA}" type="datetimeFigureOut">
              <a:rPr lang="en-US" smtClean="0"/>
              <a:t>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5825B0D-BEB6-4596-B4B3-698D3195558B}" type="slidenum">
              <a:rPr lang="en-US" smtClean="0"/>
              <a:t>‹#›</a:t>
            </a:fld>
            <a:endParaRPr lang="en-US" dirty="0"/>
          </a:p>
        </p:txBody>
      </p:sp>
    </p:spTree>
    <p:extLst>
      <p:ext uri="{BB962C8B-B14F-4D97-AF65-F5344CB8AC3E}">
        <p14:creationId xmlns:p14="http://schemas.microsoft.com/office/powerpoint/2010/main" val="2836188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EE596F-FE0A-4012-AAC1-647D1F4982AA}" type="datetimeFigureOut">
              <a:rPr lang="en-US" smtClean="0"/>
              <a:t>11/9/2022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5825B0D-BEB6-4596-B4B3-698D3195558B}" type="slidenum">
              <a:rPr lang="en-US" smtClean="0"/>
              <a:t>‹#›</a:t>
            </a:fld>
            <a:endParaRPr lang="en-US" dirty="0"/>
          </a:p>
        </p:txBody>
      </p:sp>
    </p:spTree>
    <p:extLst>
      <p:ext uri="{BB962C8B-B14F-4D97-AF65-F5344CB8AC3E}">
        <p14:creationId xmlns:p14="http://schemas.microsoft.com/office/powerpoint/2010/main" val="2099728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EE596F-FE0A-4012-AAC1-647D1F4982AA}" type="datetimeFigureOut">
              <a:rPr lang="en-US" smtClean="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5825B0D-BEB6-4596-B4B3-698D3195558B}" type="slidenum">
              <a:rPr lang="en-US" smtClean="0"/>
              <a:t>‹#›</a:t>
            </a:fld>
            <a:endParaRPr lang="en-US" dirty="0"/>
          </a:p>
        </p:txBody>
      </p:sp>
    </p:spTree>
    <p:extLst>
      <p:ext uri="{BB962C8B-B14F-4D97-AF65-F5344CB8AC3E}">
        <p14:creationId xmlns:p14="http://schemas.microsoft.com/office/powerpoint/2010/main" val="1014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EE596F-FE0A-4012-AAC1-647D1F4982AA}" type="datetimeFigureOut">
              <a:rPr lang="en-US" smtClean="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5825B0D-BEB6-4596-B4B3-698D3195558B}" type="slidenum">
              <a:rPr lang="en-US" smtClean="0"/>
              <a:t>‹#›</a:t>
            </a:fld>
            <a:endParaRPr lang="en-US" dirty="0"/>
          </a:p>
        </p:txBody>
      </p:sp>
    </p:spTree>
    <p:extLst>
      <p:ext uri="{BB962C8B-B14F-4D97-AF65-F5344CB8AC3E}">
        <p14:creationId xmlns:p14="http://schemas.microsoft.com/office/powerpoint/2010/main" val="3837554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5EE596F-FE0A-4012-AAC1-647D1F4982AA}" type="datetimeFigureOut">
              <a:rPr lang="en-US" smtClean="0"/>
              <a:t>11/9/2022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5825B0D-BEB6-4596-B4B3-698D3195558B}" type="slidenum">
              <a:rPr lang="en-US" smtClean="0"/>
              <a:t>‹#›</a:t>
            </a:fld>
            <a:endParaRPr lang="en-US" dirty="0"/>
          </a:p>
        </p:txBody>
      </p:sp>
    </p:spTree>
    <p:extLst>
      <p:ext uri="{BB962C8B-B14F-4D97-AF65-F5344CB8AC3E}">
        <p14:creationId xmlns:p14="http://schemas.microsoft.com/office/powerpoint/2010/main" val="28785478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F407C-29ED-5D70-34B2-D41905B2312D}"/>
              </a:ext>
            </a:extLst>
          </p:cNvPr>
          <p:cNvSpPr>
            <a:spLocks noGrp="1"/>
          </p:cNvSpPr>
          <p:nvPr>
            <p:ph type="ctrTitle"/>
          </p:nvPr>
        </p:nvSpPr>
        <p:spPr>
          <a:xfrm>
            <a:off x="2196184" y="50888"/>
            <a:ext cx="8791575" cy="2387600"/>
          </a:xfrm>
        </p:spPr>
        <p:txBody>
          <a:bodyPr/>
          <a:lstStyle/>
          <a:p>
            <a:r>
              <a:rPr lang="en-US" dirty="0"/>
              <a:t>Project 2: Op-Amp Integrator Circuit</a:t>
            </a:r>
          </a:p>
        </p:txBody>
      </p:sp>
      <p:sp>
        <p:nvSpPr>
          <p:cNvPr id="3" name="Subtitle 2">
            <a:extLst>
              <a:ext uri="{FF2B5EF4-FFF2-40B4-BE49-F238E27FC236}">
                <a16:creationId xmlns:a16="http://schemas.microsoft.com/office/drawing/2014/main" id="{4758734B-8B35-D1BD-E8BA-F3A6A7247D12}"/>
              </a:ext>
            </a:extLst>
          </p:cNvPr>
          <p:cNvSpPr>
            <a:spLocks noGrp="1"/>
          </p:cNvSpPr>
          <p:nvPr>
            <p:ph type="subTitle" idx="1"/>
          </p:nvPr>
        </p:nvSpPr>
        <p:spPr>
          <a:xfrm>
            <a:off x="1983011" y="4224727"/>
            <a:ext cx="8791575" cy="1655762"/>
          </a:xfrm>
        </p:spPr>
        <p:txBody>
          <a:bodyPr/>
          <a:lstStyle/>
          <a:p>
            <a:r>
              <a:rPr lang="en-US" dirty="0"/>
              <a:t>By: Carson Murray</a:t>
            </a:r>
          </a:p>
          <a:p>
            <a:r>
              <a:rPr lang="en-US" dirty="0"/>
              <a:t>USC ID: P01763257</a:t>
            </a:r>
          </a:p>
          <a:p>
            <a:r>
              <a:rPr lang="en-US" dirty="0"/>
              <a:t>Email: Cam50@email.sc.edu</a:t>
            </a:r>
          </a:p>
        </p:txBody>
      </p:sp>
    </p:spTree>
    <p:extLst>
      <p:ext uri="{BB962C8B-B14F-4D97-AF65-F5344CB8AC3E}">
        <p14:creationId xmlns:p14="http://schemas.microsoft.com/office/powerpoint/2010/main" val="3411623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E78F29-D0CF-9241-D1ED-C212041FC22F}"/>
              </a:ext>
            </a:extLst>
          </p:cNvPr>
          <p:cNvSpPr>
            <a:spLocks noGrp="1"/>
          </p:cNvSpPr>
          <p:nvPr>
            <p:ph type="title"/>
          </p:nvPr>
        </p:nvSpPr>
        <p:spPr>
          <a:xfrm>
            <a:off x="2043113" y="1122363"/>
            <a:ext cx="5019045" cy="4287836"/>
          </a:xfrm>
        </p:spPr>
        <p:txBody>
          <a:bodyPr vert="horz" lIns="91440" tIns="45720" rIns="91440" bIns="45720" rtlCol="0" anchor="ctr">
            <a:normAutofit/>
          </a:bodyPr>
          <a:lstStyle/>
          <a:p>
            <a:pPr algn="r"/>
            <a:r>
              <a:rPr lang="en-US" sz="6000" dirty="0"/>
              <a:t>Discussion and Conclusions</a:t>
            </a:r>
          </a:p>
        </p:txBody>
      </p:sp>
    </p:spTree>
    <p:extLst>
      <p:ext uri="{BB962C8B-B14F-4D97-AF65-F5344CB8AC3E}">
        <p14:creationId xmlns:p14="http://schemas.microsoft.com/office/powerpoint/2010/main" val="1203711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26ABDA-D77F-F0D5-D9EA-0316C29BBA8E}"/>
              </a:ext>
            </a:extLst>
          </p:cNvPr>
          <p:cNvSpPr>
            <a:spLocks noGrp="1"/>
          </p:cNvSpPr>
          <p:nvPr>
            <p:ph type="title"/>
          </p:nvPr>
        </p:nvSpPr>
        <p:spPr/>
        <p:txBody>
          <a:bodyPr/>
          <a:lstStyle/>
          <a:p>
            <a:r>
              <a:rPr lang="en-US" dirty="0"/>
              <a:t>Discussion</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6FA6AD9C-1F5C-8D6F-C369-04266F0163D6}"/>
                  </a:ext>
                </a:extLst>
              </p:cNvPr>
              <p:cNvSpPr>
                <a:spLocks noGrp="1"/>
              </p:cNvSpPr>
              <p:nvPr>
                <p:ph idx="1"/>
              </p:nvPr>
            </p:nvSpPr>
            <p:spPr/>
            <p:txBody>
              <a:bodyPr>
                <a:normAutofit fontScale="55000" lnSpcReduction="20000"/>
              </a:bodyPr>
              <a:lstStyle/>
              <a:p>
                <a:r>
                  <a:rPr lang="en-US" sz="3200" dirty="0"/>
                  <a:t>I was able to find resistor and capacitor values for each of the desired voltage outputs by using the following equation: </a:t>
                </a:r>
                <a14:m>
                  <m:oMath xmlns:m="http://schemas.openxmlformats.org/officeDocument/2006/math">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𝑣</m:t>
                        </m:r>
                      </m:e>
                      <m:sub>
                        <m:r>
                          <a:rPr lang="en-US" sz="2900" b="0" i="1" smtClean="0">
                            <a:latin typeface="Cambria Math" panose="02040503050406030204" pitchFamily="18" charset="0"/>
                          </a:rPr>
                          <m:t>𝑜𝑢𝑡</m:t>
                        </m:r>
                      </m:sub>
                    </m:sSub>
                    <m:r>
                      <a:rPr lang="en-US" sz="2900" b="0" i="1" smtClean="0">
                        <a:latin typeface="Cambria Math" panose="02040503050406030204" pitchFamily="18" charset="0"/>
                      </a:rPr>
                      <m:t>=−</m:t>
                    </m:r>
                    <m:f>
                      <m:fPr>
                        <m:ctrlPr>
                          <a:rPr lang="en-US" sz="2900" b="0" i="1" smtClean="0">
                            <a:latin typeface="Cambria Math" panose="02040503050406030204" pitchFamily="18" charset="0"/>
                          </a:rPr>
                        </m:ctrlPr>
                      </m:fPr>
                      <m:num>
                        <m:r>
                          <a:rPr lang="en-US" sz="2900" b="0" i="1" smtClean="0">
                            <a:latin typeface="Cambria Math" panose="02040503050406030204" pitchFamily="18" charset="0"/>
                          </a:rPr>
                          <m:t>1</m:t>
                        </m:r>
                      </m:num>
                      <m:den>
                        <m:r>
                          <a:rPr lang="en-US" sz="2900" b="0" i="1" smtClean="0">
                            <a:latin typeface="Cambria Math" panose="02040503050406030204" pitchFamily="18" charset="0"/>
                          </a:rPr>
                          <m:t>𝑅𝐶</m:t>
                        </m:r>
                      </m:den>
                    </m:f>
                    <m:nary>
                      <m:naryPr>
                        <m:ctrlPr>
                          <a:rPr lang="en-US" sz="2900" b="0" i="1" smtClean="0">
                            <a:latin typeface="Cambria Math" panose="02040503050406030204" pitchFamily="18" charset="0"/>
                          </a:rPr>
                        </m:ctrlPr>
                      </m:naryPr>
                      <m:sub>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𝑡</m:t>
                            </m:r>
                          </m:e>
                          <m:sub>
                            <m:r>
                              <a:rPr lang="en-US" sz="2900" b="0" i="1" smtClean="0">
                                <a:latin typeface="Cambria Math" panose="02040503050406030204" pitchFamily="18" charset="0"/>
                              </a:rPr>
                              <m:t>0</m:t>
                            </m:r>
                          </m:sub>
                        </m:sSub>
                      </m:sub>
                      <m:sup>
                        <m:r>
                          <a:rPr lang="en-US" sz="2900" b="0" i="1" smtClean="0">
                            <a:latin typeface="Cambria Math" panose="02040503050406030204" pitchFamily="18" charset="0"/>
                          </a:rPr>
                          <m:t>𝑡</m:t>
                        </m:r>
                      </m:sup>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𝑣</m:t>
                            </m:r>
                          </m:e>
                          <m:sub>
                            <m:r>
                              <a:rPr lang="en-US" sz="2900" b="0" i="1" smtClean="0">
                                <a:latin typeface="Cambria Math" panose="02040503050406030204" pitchFamily="18" charset="0"/>
                              </a:rPr>
                              <m:t>𝑖</m:t>
                            </m:r>
                          </m:sub>
                        </m:sSub>
                        <m:r>
                          <a:rPr lang="en-US" sz="2900" b="0" i="1" smtClean="0">
                            <a:latin typeface="Cambria Math" panose="02040503050406030204" pitchFamily="18" charset="0"/>
                          </a:rPr>
                          <m:t>𝑑𝑡</m:t>
                        </m:r>
                        <m:r>
                          <a:rPr lang="en-US" sz="2900" b="0" i="1" smtClean="0">
                            <a:latin typeface="Cambria Math" panose="02040503050406030204" pitchFamily="18" charset="0"/>
                          </a:rPr>
                          <m:t>+ </m:t>
                        </m:r>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𝑣</m:t>
                            </m:r>
                          </m:e>
                          <m:sub>
                            <m:r>
                              <a:rPr lang="en-US" sz="2900" b="0" i="1" smtClean="0">
                                <a:latin typeface="Cambria Math" panose="02040503050406030204" pitchFamily="18" charset="0"/>
                              </a:rPr>
                              <m:t>𝑜𝑢𝑡</m:t>
                            </m:r>
                          </m:sub>
                        </m:sSub>
                        <m:r>
                          <a:rPr lang="en-US" sz="2900" b="0" i="1" smtClean="0">
                            <a:latin typeface="Cambria Math" panose="02040503050406030204" pitchFamily="18" charset="0"/>
                          </a:rPr>
                          <m:t>(</m:t>
                        </m:r>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𝑡</m:t>
                            </m:r>
                          </m:e>
                          <m:sub>
                            <m:r>
                              <a:rPr lang="en-US" sz="2900" b="0" i="1" smtClean="0">
                                <a:latin typeface="Cambria Math" panose="02040503050406030204" pitchFamily="18" charset="0"/>
                              </a:rPr>
                              <m:t>0</m:t>
                            </m:r>
                          </m:sub>
                        </m:sSub>
                        <m:r>
                          <a:rPr lang="en-US" sz="2900" b="0" i="1" smtClean="0">
                            <a:latin typeface="Cambria Math" panose="02040503050406030204" pitchFamily="18" charset="0"/>
                          </a:rPr>
                          <m:t>)</m:t>
                        </m:r>
                      </m:e>
                    </m:nary>
                  </m:oMath>
                </a14:m>
                <a:r>
                  <a:rPr lang="en-US" sz="3200" dirty="0"/>
                  <a:t>.</a:t>
                </a:r>
              </a:p>
              <a:p>
                <a:r>
                  <a:rPr lang="en-US" sz="3200" dirty="0"/>
                  <a:t>10V:</a:t>
                </a:r>
              </a:p>
              <a:p>
                <a:pPr lvl="1"/>
                <a:r>
                  <a:rPr lang="en-US" sz="2900" dirty="0"/>
                  <a:t>100kΩ, and 6µF</a:t>
                </a:r>
              </a:p>
              <a:p>
                <a:r>
                  <a:rPr lang="en-US" sz="3200" dirty="0"/>
                  <a:t>12V:</a:t>
                </a:r>
              </a:p>
              <a:p>
                <a:pPr lvl="1"/>
                <a:r>
                  <a:rPr lang="en-US" sz="2900" dirty="0"/>
                  <a:t>100kΩ, and 5µF</a:t>
                </a:r>
              </a:p>
              <a:p>
                <a:r>
                  <a:rPr lang="en-US" sz="3200" dirty="0"/>
                  <a:t>15V:</a:t>
                </a:r>
              </a:p>
              <a:p>
                <a:pPr lvl="1"/>
                <a:r>
                  <a:rPr lang="en-US" sz="2900" dirty="0"/>
                  <a:t>100kΩ, and 4µF</a:t>
                </a:r>
              </a:p>
              <a:p>
                <a:r>
                  <a:rPr lang="en-US" sz="3300" dirty="0"/>
                  <a:t>I chose a Vcc of 25 Volts so none of the desired output voltages would be clipped.</a:t>
                </a:r>
                <a:endParaRPr lang="en-US" dirty="0"/>
              </a:p>
              <a:p>
                <a:pPr lvl="3"/>
                <a:endParaRPr lang="en-US" dirty="0"/>
              </a:p>
            </p:txBody>
          </p:sp>
        </mc:Choice>
        <mc:Fallback xmlns="">
          <p:sp>
            <p:nvSpPr>
              <p:cNvPr id="6" name="Content Placeholder 5">
                <a:extLst>
                  <a:ext uri="{FF2B5EF4-FFF2-40B4-BE49-F238E27FC236}">
                    <a16:creationId xmlns:a16="http://schemas.microsoft.com/office/drawing/2014/main" id="{6FA6AD9C-1F5C-8D6F-C369-04266F0163D6}"/>
                  </a:ext>
                </a:extLst>
              </p:cNvPr>
              <p:cNvSpPr>
                <a:spLocks noGrp="1" noRot="1" noChangeAspect="1" noMove="1" noResize="1" noEditPoints="1" noAdjustHandles="1" noChangeArrowheads="1" noChangeShapeType="1" noTextEdit="1"/>
              </p:cNvSpPr>
              <p:nvPr>
                <p:ph idx="1"/>
              </p:nvPr>
            </p:nvSpPr>
            <p:spPr>
              <a:blipFill>
                <a:blip r:embed="rId2"/>
                <a:stretch>
                  <a:fillRect l="-738" t="-4303"/>
                </a:stretch>
              </a:blipFill>
            </p:spPr>
            <p:txBody>
              <a:bodyPr/>
              <a:lstStyle/>
              <a:p>
                <a:r>
                  <a:rPr lang="en-US">
                    <a:noFill/>
                  </a:rPr>
                  <a:t> </a:t>
                </a:r>
              </a:p>
            </p:txBody>
          </p:sp>
        </mc:Fallback>
      </mc:AlternateContent>
    </p:spTree>
    <p:extLst>
      <p:ext uri="{BB962C8B-B14F-4D97-AF65-F5344CB8AC3E}">
        <p14:creationId xmlns:p14="http://schemas.microsoft.com/office/powerpoint/2010/main" val="624031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0056A-6AB5-2AB4-83E9-493DEF2C5D56}"/>
              </a:ext>
            </a:extLst>
          </p:cNvPr>
          <p:cNvSpPr>
            <a:spLocks noGrp="1"/>
          </p:cNvSpPr>
          <p:nvPr>
            <p:ph type="title"/>
          </p:nvPr>
        </p:nvSpPr>
        <p:spPr/>
        <p:txBody>
          <a:bodyPr/>
          <a:lstStyle/>
          <a:p>
            <a:r>
              <a:rPr lang="en-US" dirty="0"/>
              <a:t>Discussion cont.</a:t>
            </a:r>
          </a:p>
        </p:txBody>
      </p:sp>
      <p:sp>
        <p:nvSpPr>
          <p:cNvPr id="3" name="Content Placeholder 2">
            <a:extLst>
              <a:ext uri="{FF2B5EF4-FFF2-40B4-BE49-F238E27FC236}">
                <a16:creationId xmlns:a16="http://schemas.microsoft.com/office/drawing/2014/main" id="{ED6EF1C8-07ED-05C2-9C1F-13D5BBACBE4E}"/>
              </a:ext>
            </a:extLst>
          </p:cNvPr>
          <p:cNvSpPr>
            <a:spLocks noGrp="1"/>
          </p:cNvSpPr>
          <p:nvPr>
            <p:ph idx="1"/>
          </p:nvPr>
        </p:nvSpPr>
        <p:spPr/>
        <p:txBody>
          <a:bodyPr>
            <a:normAutofit/>
          </a:bodyPr>
          <a:lstStyle/>
          <a:p>
            <a:r>
              <a:rPr lang="en-US" sz="2400" dirty="0"/>
              <a:t>Both programs show that the output voltage peaks at the desired voltage for each respective circuit.</a:t>
            </a:r>
            <a:endParaRPr lang="en-US" dirty="0"/>
          </a:p>
          <a:p>
            <a:r>
              <a:rPr lang="en-US" dirty="0"/>
              <a:t>I believe the results generated by both MATLAB and LTSpice are accurate because both results from each program seem to align very closely. </a:t>
            </a:r>
          </a:p>
          <a:p>
            <a:r>
              <a:rPr lang="en-US" dirty="0"/>
              <a:t>Also, because each program presented a different way of simulated the Op-Amp circuit, it is safe to say that these results are accurate.</a:t>
            </a:r>
          </a:p>
          <a:p>
            <a:endParaRPr lang="en-US" dirty="0"/>
          </a:p>
        </p:txBody>
      </p:sp>
    </p:spTree>
    <p:extLst>
      <p:ext uri="{BB962C8B-B14F-4D97-AF65-F5344CB8AC3E}">
        <p14:creationId xmlns:p14="http://schemas.microsoft.com/office/powerpoint/2010/main" val="2384377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5FA0-CC1B-6C9B-F5CE-C2417ECC330C}"/>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C28B048D-E23B-65F4-BBF9-CB90EAFE62CF}"/>
              </a:ext>
            </a:extLst>
          </p:cNvPr>
          <p:cNvSpPr>
            <a:spLocks noGrp="1"/>
          </p:cNvSpPr>
          <p:nvPr>
            <p:ph idx="1"/>
          </p:nvPr>
        </p:nvSpPr>
        <p:spPr/>
        <p:txBody>
          <a:bodyPr/>
          <a:lstStyle/>
          <a:p>
            <a:r>
              <a:rPr lang="en-US" dirty="0"/>
              <a:t>In conclusion, MATLAB and LTSpice were both able to accurately simulate an Op-Amp integrator circuit. </a:t>
            </a:r>
          </a:p>
          <a:p>
            <a:r>
              <a:rPr lang="en-US" dirty="0"/>
              <a:t>Simulation of circuits is very helpful in understanding how circuits operate.</a:t>
            </a:r>
          </a:p>
          <a:p>
            <a:endParaRPr lang="en-US" dirty="0"/>
          </a:p>
          <a:p>
            <a:endParaRPr lang="en-US" dirty="0"/>
          </a:p>
        </p:txBody>
      </p:sp>
    </p:spTree>
    <p:extLst>
      <p:ext uri="{BB962C8B-B14F-4D97-AF65-F5344CB8AC3E}">
        <p14:creationId xmlns:p14="http://schemas.microsoft.com/office/powerpoint/2010/main" val="1041518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572ED-8348-41B5-5C92-C52608E15321}"/>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716C388A-DC60-D2AE-4C8B-D4D6316039E4}"/>
              </a:ext>
            </a:extLst>
          </p:cNvPr>
          <p:cNvSpPr>
            <a:spLocks noGrp="1"/>
          </p:cNvSpPr>
          <p:nvPr>
            <p:ph idx="1"/>
          </p:nvPr>
        </p:nvSpPr>
        <p:spPr/>
        <p:txBody>
          <a:bodyPr/>
          <a:lstStyle/>
          <a:p>
            <a:r>
              <a:rPr lang="en-US" dirty="0"/>
              <a:t>Op-Amp Fundamentals PowerPoint (Blackboard Course Content)</a:t>
            </a:r>
          </a:p>
        </p:txBody>
      </p:sp>
    </p:spTree>
    <p:extLst>
      <p:ext uri="{BB962C8B-B14F-4D97-AF65-F5344CB8AC3E}">
        <p14:creationId xmlns:p14="http://schemas.microsoft.com/office/powerpoint/2010/main" val="968933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85B09-4A74-361D-B6EC-D07B906A7847}"/>
              </a:ext>
            </a:extLst>
          </p:cNvPr>
          <p:cNvSpPr>
            <a:spLocks noGrp="1"/>
          </p:cNvSpPr>
          <p:nvPr>
            <p:ph type="title"/>
          </p:nvPr>
        </p:nvSpPr>
        <p:spPr/>
        <p:txBody>
          <a:bodyPr/>
          <a:lstStyle/>
          <a:p>
            <a:r>
              <a:rPr lang="en-US" dirty="0"/>
              <a:t>Project Objectives</a:t>
            </a:r>
          </a:p>
        </p:txBody>
      </p:sp>
      <p:sp>
        <p:nvSpPr>
          <p:cNvPr id="3" name="Content Placeholder 2">
            <a:extLst>
              <a:ext uri="{FF2B5EF4-FFF2-40B4-BE49-F238E27FC236}">
                <a16:creationId xmlns:a16="http://schemas.microsoft.com/office/drawing/2014/main" id="{B4D2A7F6-CBA2-43C9-248C-F1E525F98031}"/>
              </a:ext>
            </a:extLst>
          </p:cNvPr>
          <p:cNvSpPr>
            <a:spLocks noGrp="1"/>
          </p:cNvSpPr>
          <p:nvPr>
            <p:ph idx="1"/>
          </p:nvPr>
        </p:nvSpPr>
        <p:spPr/>
        <p:txBody>
          <a:bodyPr/>
          <a:lstStyle/>
          <a:p>
            <a:r>
              <a:rPr lang="en-US" dirty="0"/>
              <a:t>Determine the values of capacitor, resistor, and Vcc used the circuit derived from the LTspice circuit simulation. </a:t>
            </a:r>
          </a:p>
          <a:p>
            <a:r>
              <a:rPr lang="en-US" dirty="0"/>
              <a:t>Develop an analytical solution for the circuit, and use MATLAB to generate the input and output waveforms, and validate the LTspice simulation. </a:t>
            </a:r>
          </a:p>
          <a:p>
            <a:r>
              <a:rPr lang="en-US" dirty="0"/>
              <a:t>Generate accurate input and output voltage waveforms for the designed circuit.</a:t>
            </a:r>
          </a:p>
        </p:txBody>
      </p:sp>
    </p:spTree>
    <p:extLst>
      <p:ext uri="{BB962C8B-B14F-4D97-AF65-F5344CB8AC3E}">
        <p14:creationId xmlns:p14="http://schemas.microsoft.com/office/powerpoint/2010/main" val="1791144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21B12-29EB-C4D6-4E38-71C172BC2844}"/>
              </a:ext>
            </a:extLst>
          </p:cNvPr>
          <p:cNvSpPr>
            <a:spLocks noGrp="1"/>
          </p:cNvSpPr>
          <p:nvPr>
            <p:ph type="title"/>
          </p:nvPr>
        </p:nvSpPr>
        <p:spPr/>
        <p:txBody>
          <a:bodyPr/>
          <a:lstStyle/>
          <a:p>
            <a:r>
              <a:rPr lang="en-US" dirty="0"/>
              <a:t>Project Technology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9E5D14-F3B7-2CD1-1433-963290B66A18}"/>
                  </a:ext>
                </a:extLst>
              </p:cNvPr>
              <p:cNvSpPr>
                <a:spLocks noGrp="1"/>
              </p:cNvSpPr>
              <p:nvPr>
                <p:ph idx="1"/>
              </p:nvPr>
            </p:nvSpPr>
            <p:spPr/>
            <p:txBody>
              <a:bodyPr>
                <a:normAutofit/>
              </a:bodyPr>
              <a:lstStyle/>
              <a:p>
                <a:r>
                  <a:rPr lang="en-US" dirty="0"/>
                  <a:t>The Programs LTSpice and MATLAB were used to simulate an op-amp circuit for this project.</a:t>
                </a:r>
              </a:p>
              <a:p>
                <a:r>
                  <a:rPr lang="en-US" dirty="0"/>
                  <a:t>LTSpice was utilized to create a circuit simulation as well as perform a transient analysis on the circuit created.</a:t>
                </a:r>
              </a:p>
              <a:p>
                <a:r>
                  <a:rPr lang="en-US" dirty="0"/>
                  <a:t>MATLAB was utilized to compare to LTSpice’s transient analysis output.</a:t>
                </a:r>
              </a:p>
              <a:p>
                <a:r>
                  <a:rPr lang="en-US" dirty="0"/>
                  <a:t>Equation used to find RC values: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𝑜𝑢𝑡</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𝑅𝐶</m:t>
                        </m:r>
                      </m:den>
                    </m:f>
                    <m:nary>
                      <m:naryPr>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sub>
                      <m:sup>
                        <m:r>
                          <a:rPr lang="en-US" b="0" i="1" smtClean="0">
                            <a:latin typeface="Cambria Math" panose="02040503050406030204" pitchFamily="18" charset="0"/>
                          </a:rPr>
                          <m:t>𝑡</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𝑑𝑡</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𝑜𝑢𝑡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r>
                          <a:rPr lang="en-US" b="0" i="1" smtClean="0">
                            <a:latin typeface="Cambria Math" panose="02040503050406030204" pitchFamily="18" charset="0"/>
                          </a:rPr>
                          <m:t>)</m:t>
                        </m:r>
                      </m:e>
                    </m:nary>
                  </m:oMath>
                </a14:m>
                <a:r>
                  <a:rPr lang="en-US" dirty="0"/>
                  <a:t>.</a:t>
                </a:r>
              </a:p>
              <a:p>
                <a:endParaRPr lang="en-US" dirty="0"/>
              </a:p>
            </p:txBody>
          </p:sp>
        </mc:Choice>
        <mc:Fallback xmlns="">
          <p:sp>
            <p:nvSpPr>
              <p:cNvPr id="3" name="Content Placeholder 2">
                <a:extLst>
                  <a:ext uri="{FF2B5EF4-FFF2-40B4-BE49-F238E27FC236}">
                    <a16:creationId xmlns:a16="http://schemas.microsoft.com/office/drawing/2014/main" id="{799E5D14-F3B7-2CD1-1433-963290B66A18}"/>
                  </a:ext>
                </a:extLst>
              </p:cNvPr>
              <p:cNvSpPr>
                <a:spLocks noGrp="1" noRot="1" noChangeAspect="1" noMove="1" noResize="1" noEditPoints="1" noAdjustHandles="1" noChangeArrowheads="1" noChangeShapeType="1" noTextEdit="1"/>
              </p:cNvSpPr>
              <p:nvPr>
                <p:ph idx="1"/>
              </p:nvPr>
            </p:nvSpPr>
            <p:spPr>
              <a:blipFill>
                <a:blip r:embed="rId2"/>
                <a:stretch>
                  <a:fillRect l="-1231" t="-2238"/>
                </a:stretch>
              </a:blipFill>
            </p:spPr>
            <p:txBody>
              <a:bodyPr/>
              <a:lstStyle/>
              <a:p>
                <a:r>
                  <a:rPr lang="en-US">
                    <a:noFill/>
                  </a:rPr>
                  <a:t> </a:t>
                </a:r>
              </a:p>
            </p:txBody>
          </p:sp>
        </mc:Fallback>
      </mc:AlternateContent>
    </p:spTree>
    <p:extLst>
      <p:ext uri="{BB962C8B-B14F-4D97-AF65-F5344CB8AC3E}">
        <p14:creationId xmlns:p14="http://schemas.microsoft.com/office/powerpoint/2010/main" val="1328600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FD5-310A-D7A9-E921-805ADEDE0E90}"/>
              </a:ext>
            </a:extLst>
          </p:cNvPr>
          <p:cNvSpPr>
            <a:spLocks noGrp="1"/>
          </p:cNvSpPr>
          <p:nvPr>
            <p:ph type="title"/>
          </p:nvPr>
        </p:nvSpPr>
        <p:spPr>
          <a:xfrm>
            <a:off x="3990222" y="-256264"/>
            <a:ext cx="9905998" cy="1478570"/>
          </a:xfrm>
        </p:spPr>
        <p:txBody>
          <a:bodyPr>
            <a:normAutofit/>
          </a:bodyPr>
          <a:lstStyle/>
          <a:p>
            <a:r>
              <a:rPr lang="en-US" dirty="0"/>
              <a:t>Circuit Diagrams</a:t>
            </a:r>
          </a:p>
        </p:txBody>
      </p:sp>
      <p:pic>
        <p:nvPicPr>
          <p:cNvPr id="9" name="Picture 8">
            <a:extLst>
              <a:ext uri="{FF2B5EF4-FFF2-40B4-BE49-F238E27FC236}">
                <a16:creationId xmlns:a16="http://schemas.microsoft.com/office/drawing/2014/main" id="{36539B31-E6EB-0F88-6C5D-796CF1A4342E}"/>
              </a:ext>
            </a:extLst>
          </p:cNvPr>
          <p:cNvPicPr>
            <a:picLocks noChangeAspect="1"/>
          </p:cNvPicPr>
          <p:nvPr/>
        </p:nvPicPr>
        <p:blipFill>
          <a:blip r:embed="rId3">
            <a:extLst>
              <a:ext uri="{28A0092B-C50C-407E-A947-70E740481C1C}">
                <a14:useLocalDpi xmlns:a14="http://schemas.microsoft.com/office/drawing/2010/main" val="0"/>
              </a:ext>
            </a:extLst>
          </a:blip>
          <a:srcRect l="4833" r="4833"/>
          <a:stretch/>
        </p:blipFill>
        <p:spPr>
          <a:xfrm>
            <a:off x="7447473" y="774299"/>
            <a:ext cx="4622199" cy="279642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Content Placeholder 4">
            <a:extLst>
              <a:ext uri="{FF2B5EF4-FFF2-40B4-BE49-F238E27FC236}">
                <a16:creationId xmlns:a16="http://schemas.microsoft.com/office/drawing/2014/main" id="{A52BBDB7-EFD7-70B3-7065-ECBB5687B278}"/>
              </a:ext>
            </a:extLst>
          </p:cNvPr>
          <p:cNvPicPr>
            <a:picLocks noChangeAspect="1"/>
          </p:cNvPicPr>
          <p:nvPr/>
        </p:nvPicPr>
        <p:blipFill>
          <a:blip r:embed="rId4">
            <a:extLst>
              <a:ext uri="{28A0092B-C50C-407E-A947-70E740481C1C}">
                <a14:useLocalDpi xmlns:a14="http://schemas.microsoft.com/office/drawing/2010/main" val="0"/>
              </a:ext>
            </a:extLst>
          </a:blip>
          <a:srcRect l="755" r="755"/>
          <a:stretch/>
        </p:blipFill>
        <p:spPr>
          <a:xfrm>
            <a:off x="122330" y="832075"/>
            <a:ext cx="4622199" cy="273865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7" name="Picture 6">
            <a:extLst>
              <a:ext uri="{FF2B5EF4-FFF2-40B4-BE49-F238E27FC236}">
                <a16:creationId xmlns:a16="http://schemas.microsoft.com/office/drawing/2014/main" id="{3719C2EB-0A0D-0BD9-5DAC-98664A900077}"/>
              </a:ext>
            </a:extLst>
          </p:cNvPr>
          <p:cNvPicPr>
            <a:picLocks noChangeAspect="1"/>
          </p:cNvPicPr>
          <p:nvPr/>
        </p:nvPicPr>
        <p:blipFill>
          <a:blip r:embed="rId5">
            <a:extLst>
              <a:ext uri="{28A0092B-C50C-407E-A947-70E740481C1C}">
                <a14:useLocalDpi xmlns:a14="http://schemas.microsoft.com/office/drawing/2010/main" val="0"/>
              </a:ext>
            </a:extLst>
          </a:blip>
          <a:srcRect l="2078" r="2078"/>
          <a:stretch/>
        </p:blipFill>
        <p:spPr>
          <a:xfrm>
            <a:off x="3435617" y="3648812"/>
            <a:ext cx="4857241" cy="284148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10" name="TextBox 9">
            <a:extLst>
              <a:ext uri="{FF2B5EF4-FFF2-40B4-BE49-F238E27FC236}">
                <a16:creationId xmlns:a16="http://schemas.microsoft.com/office/drawing/2014/main" id="{497B4537-403E-0B1E-FF37-7EEE060FF840}"/>
              </a:ext>
            </a:extLst>
          </p:cNvPr>
          <p:cNvSpPr txBox="1"/>
          <p:nvPr/>
        </p:nvSpPr>
        <p:spPr>
          <a:xfrm>
            <a:off x="995778" y="3648812"/>
            <a:ext cx="2093344" cy="369332"/>
          </a:xfrm>
          <a:prstGeom prst="rect">
            <a:avLst/>
          </a:prstGeom>
          <a:noFill/>
        </p:spPr>
        <p:txBody>
          <a:bodyPr wrap="square" rtlCol="0">
            <a:spAutoFit/>
          </a:bodyPr>
          <a:lstStyle/>
          <a:p>
            <a:pPr algn="ctr"/>
            <a:r>
              <a:rPr lang="en-US" dirty="0"/>
              <a:t> 10V</a:t>
            </a:r>
          </a:p>
        </p:txBody>
      </p:sp>
      <p:sp>
        <p:nvSpPr>
          <p:cNvPr id="11" name="TextBox 10">
            <a:extLst>
              <a:ext uri="{FF2B5EF4-FFF2-40B4-BE49-F238E27FC236}">
                <a16:creationId xmlns:a16="http://schemas.microsoft.com/office/drawing/2014/main" id="{F16BFD1D-8DF8-03FE-3360-E804DC75FF62}"/>
              </a:ext>
            </a:extLst>
          </p:cNvPr>
          <p:cNvSpPr txBox="1"/>
          <p:nvPr/>
        </p:nvSpPr>
        <p:spPr>
          <a:xfrm>
            <a:off x="8985848" y="3648812"/>
            <a:ext cx="2093344" cy="369332"/>
          </a:xfrm>
          <a:prstGeom prst="rect">
            <a:avLst/>
          </a:prstGeom>
          <a:noFill/>
        </p:spPr>
        <p:txBody>
          <a:bodyPr wrap="square" rtlCol="0">
            <a:spAutoFit/>
          </a:bodyPr>
          <a:lstStyle/>
          <a:p>
            <a:pPr algn="ctr"/>
            <a:r>
              <a:rPr lang="en-US" dirty="0"/>
              <a:t>15V</a:t>
            </a:r>
          </a:p>
        </p:txBody>
      </p:sp>
      <p:sp>
        <p:nvSpPr>
          <p:cNvPr id="12" name="TextBox 11">
            <a:extLst>
              <a:ext uri="{FF2B5EF4-FFF2-40B4-BE49-F238E27FC236}">
                <a16:creationId xmlns:a16="http://schemas.microsoft.com/office/drawing/2014/main" id="{F097D218-BAE8-C4D6-9F68-B63E7ACC5E2C}"/>
              </a:ext>
            </a:extLst>
          </p:cNvPr>
          <p:cNvSpPr txBox="1"/>
          <p:nvPr/>
        </p:nvSpPr>
        <p:spPr>
          <a:xfrm>
            <a:off x="5049328" y="6429393"/>
            <a:ext cx="2093344" cy="369332"/>
          </a:xfrm>
          <a:prstGeom prst="rect">
            <a:avLst/>
          </a:prstGeom>
          <a:noFill/>
        </p:spPr>
        <p:txBody>
          <a:bodyPr wrap="square" rtlCol="0">
            <a:spAutoFit/>
          </a:bodyPr>
          <a:lstStyle/>
          <a:p>
            <a:pPr algn="ctr"/>
            <a:r>
              <a:rPr lang="en-US" dirty="0"/>
              <a:t>12V</a:t>
            </a:r>
          </a:p>
        </p:txBody>
      </p:sp>
    </p:spTree>
    <p:extLst>
      <p:ext uri="{BB962C8B-B14F-4D97-AF65-F5344CB8AC3E}">
        <p14:creationId xmlns:p14="http://schemas.microsoft.com/office/powerpoint/2010/main" val="2464222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243"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245" name="Group 129">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1"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32"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3"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4"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35"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6"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7"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8"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9"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0"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1"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2"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3"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4"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5"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6"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7"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8"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9"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0"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1"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2"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3"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4"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5"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6"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7"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8"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9"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60"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1"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2"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3"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4"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5"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6"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7"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8"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9"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0"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1"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72"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3"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4"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5"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6"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7"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8"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9"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0"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1"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2"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3"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4"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sp useBgFill="1">
        <p:nvSpPr>
          <p:cNvPr id="247" name="Rectangle 185">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8" name="Group 187">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189"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0"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1"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2"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3"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4"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5"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6"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7"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8"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9"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0"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1"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2"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3"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4"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5"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6"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7"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8"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9"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0"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1"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2"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3"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4"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5"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6"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7"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18"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9"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0"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1"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2"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3"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4"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5"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6"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7"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8"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9"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30"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1"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2"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3"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4"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5"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6"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7"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8"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9"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0"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1"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2"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244"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4" name="Title 3">
            <a:extLst>
              <a:ext uri="{FF2B5EF4-FFF2-40B4-BE49-F238E27FC236}">
                <a16:creationId xmlns:a16="http://schemas.microsoft.com/office/drawing/2014/main" id="{DDE78F29-D0CF-9241-D1ED-C212041FC22F}"/>
              </a:ext>
            </a:extLst>
          </p:cNvPr>
          <p:cNvSpPr>
            <a:spLocks noGrp="1"/>
          </p:cNvSpPr>
          <p:nvPr>
            <p:ph type="title"/>
          </p:nvPr>
        </p:nvSpPr>
        <p:spPr>
          <a:xfrm>
            <a:off x="2043113" y="1122363"/>
            <a:ext cx="4527929" cy="4287836"/>
          </a:xfrm>
        </p:spPr>
        <p:txBody>
          <a:bodyPr vert="horz" lIns="91440" tIns="45720" rIns="91440" bIns="45720" rtlCol="0" anchor="ctr">
            <a:normAutofit/>
          </a:bodyPr>
          <a:lstStyle/>
          <a:p>
            <a:pPr algn="r"/>
            <a:r>
              <a:rPr lang="en-US" sz="6000" dirty="0"/>
              <a:t>Simulation and Graphical Results</a:t>
            </a:r>
          </a:p>
        </p:txBody>
      </p:sp>
      <p:cxnSp>
        <p:nvCxnSpPr>
          <p:cNvPr id="246" name="Straight Connector 245">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1073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9BEA-D254-B7E8-D75E-09DF52B7BBE1}"/>
              </a:ext>
            </a:extLst>
          </p:cNvPr>
          <p:cNvSpPr>
            <a:spLocks noGrp="1"/>
          </p:cNvSpPr>
          <p:nvPr>
            <p:ph type="title"/>
          </p:nvPr>
        </p:nvSpPr>
        <p:spPr/>
        <p:txBody>
          <a:bodyPr>
            <a:normAutofit/>
          </a:bodyPr>
          <a:lstStyle/>
          <a:p>
            <a:r>
              <a:rPr lang="en-US" dirty="0"/>
              <a:t>10V Transient Response</a:t>
            </a:r>
          </a:p>
        </p:txBody>
      </p:sp>
      <p:pic>
        <p:nvPicPr>
          <p:cNvPr id="15" name="Content Placeholder 14">
            <a:extLst>
              <a:ext uri="{FF2B5EF4-FFF2-40B4-BE49-F238E27FC236}">
                <a16:creationId xmlns:a16="http://schemas.microsoft.com/office/drawing/2014/main" id="{15F1F5C8-928C-B1DB-5B60-B4DB6CE89DB6}"/>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019435" y="1994408"/>
            <a:ext cx="8149954" cy="4569455"/>
          </a:xfrm>
        </p:spPr>
      </p:pic>
    </p:spTree>
    <p:extLst>
      <p:ext uri="{BB962C8B-B14F-4D97-AF65-F5344CB8AC3E}">
        <p14:creationId xmlns:p14="http://schemas.microsoft.com/office/powerpoint/2010/main" val="3369164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4040C-C51D-6691-E906-AB3564A541E9}"/>
              </a:ext>
            </a:extLst>
          </p:cNvPr>
          <p:cNvSpPr>
            <a:spLocks noGrp="1"/>
          </p:cNvSpPr>
          <p:nvPr>
            <p:ph type="title"/>
          </p:nvPr>
        </p:nvSpPr>
        <p:spPr/>
        <p:txBody>
          <a:bodyPr/>
          <a:lstStyle/>
          <a:p>
            <a:r>
              <a:rPr lang="en-US" dirty="0"/>
              <a:t>12v Transient Response</a:t>
            </a:r>
          </a:p>
        </p:txBody>
      </p:sp>
      <p:pic>
        <p:nvPicPr>
          <p:cNvPr id="5" name="Content Placeholder 4">
            <a:extLst>
              <a:ext uri="{FF2B5EF4-FFF2-40B4-BE49-F238E27FC236}">
                <a16:creationId xmlns:a16="http://schemas.microsoft.com/office/drawing/2014/main" id="{E0D452A8-F80C-3AB9-CB44-55439C71257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122098" y="2137402"/>
            <a:ext cx="7947804" cy="4444495"/>
          </a:xfrm>
        </p:spPr>
      </p:pic>
    </p:spTree>
    <p:extLst>
      <p:ext uri="{BB962C8B-B14F-4D97-AF65-F5344CB8AC3E}">
        <p14:creationId xmlns:p14="http://schemas.microsoft.com/office/powerpoint/2010/main" val="423884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F0CC-8714-F240-BFDE-5F2B2B1469EF}"/>
              </a:ext>
            </a:extLst>
          </p:cNvPr>
          <p:cNvSpPr>
            <a:spLocks noGrp="1"/>
          </p:cNvSpPr>
          <p:nvPr>
            <p:ph type="title"/>
          </p:nvPr>
        </p:nvSpPr>
        <p:spPr/>
        <p:txBody>
          <a:bodyPr/>
          <a:lstStyle/>
          <a:p>
            <a:r>
              <a:rPr lang="en-US" dirty="0"/>
              <a:t>15V transient Response</a:t>
            </a:r>
          </a:p>
        </p:txBody>
      </p:sp>
      <p:pic>
        <p:nvPicPr>
          <p:cNvPr id="5" name="Content Placeholder 4">
            <a:extLst>
              <a:ext uri="{FF2B5EF4-FFF2-40B4-BE49-F238E27FC236}">
                <a16:creationId xmlns:a16="http://schemas.microsoft.com/office/drawing/2014/main" id="{56635C8C-28EE-3612-59B2-87CB5A1CA1D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023153" y="2100413"/>
            <a:ext cx="8142518" cy="4541477"/>
          </a:xfrm>
        </p:spPr>
      </p:pic>
    </p:spTree>
    <p:extLst>
      <p:ext uri="{BB962C8B-B14F-4D97-AF65-F5344CB8AC3E}">
        <p14:creationId xmlns:p14="http://schemas.microsoft.com/office/powerpoint/2010/main" val="1162645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79C5D6F-7E18-EDAB-14CE-6F20F09417DF}"/>
              </a:ext>
            </a:extLst>
          </p:cNvPr>
          <p:cNvSpPr>
            <a:spLocks noGrp="1"/>
          </p:cNvSpPr>
          <p:nvPr>
            <p:ph type="title"/>
          </p:nvPr>
        </p:nvSpPr>
        <p:spPr/>
        <p:txBody>
          <a:bodyPr>
            <a:normAutofit fontScale="90000"/>
          </a:bodyPr>
          <a:lstStyle/>
          <a:p>
            <a:r>
              <a:rPr lang="en-US" dirty="0"/>
              <a:t>LTSpice Transient Response and MATLAB comparison</a:t>
            </a:r>
          </a:p>
        </p:txBody>
      </p:sp>
      <p:pic>
        <p:nvPicPr>
          <p:cNvPr id="11" name="Content Placeholder 10">
            <a:extLst>
              <a:ext uri="{FF2B5EF4-FFF2-40B4-BE49-F238E27FC236}">
                <a16:creationId xmlns:a16="http://schemas.microsoft.com/office/drawing/2014/main" id="{9CB042BF-8F2B-E793-AC71-5D301D544D6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308784" y="83939"/>
            <a:ext cx="5382734" cy="3017950"/>
          </a:xfrm>
        </p:spPr>
      </p:pic>
      <p:sp>
        <p:nvSpPr>
          <p:cNvPr id="9" name="Text Placeholder 8">
            <a:extLst>
              <a:ext uri="{FF2B5EF4-FFF2-40B4-BE49-F238E27FC236}">
                <a16:creationId xmlns:a16="http://schemas.microsoft.com/office/drawing/2014/main" id="{53E9D495-E948-F735-D37A-E61650880F40}"/>
              </a:ext>
            </a:extLst>
          </p:cNvPr>
          <p:cNvSpPr>
            <a:spLocks noGrp="1"/>
          </p:cNvSpPr>
          <p:nvPr>
            <p:ph type="body" sz="half" idx="2"/>
          </p:nvPr>
        </p:nvSpPr>
        <p:spPr/>
        <p:txBody>
          <a:bodyPr/>
          <a:lstStyle/>
          <a:p>
            <a:r>
              <a:rPr lang="en-US" dirty="0"/>
              <a:t>As you can see, the LTSpice transient response (top picture) matches very closely to the MATLAB plot (bottom picture). The MATLAB code plot also allows you to see the input pulse and how it relates to the output waveform. These screenshots are for a desired 10V output, but the graphs for the other two outputs (12V, and 15V) show the same similarities. </a:t>
            </a:r>
          </a:p>
        </p:txBody>
      </p:sp>
      <p:pic>
        <p:nvPicPr>
          <p:cNvPr id="15" name="Picture 14">
            <a:extLst>
              <a:ext uri="{FF2B5EF4-FFF2-40B4-BE49-F238E27FC236}">
                <a16:creationId xmlns:a16="http://schemas.microsoft.com/office/drawing/2014/main" id="{00DFA3FD-D96C-FAC9-12B0-80CCBBB5C5B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48071" y="3170654"/>
            <a:ext cx="4504161" cy="3605859"/>
          </a:xfrm>
          <a:prstGeom prst="rect">
            <a:avLst/>
          </a:prstGeom>
        </p:spPr>
      </p:pic>
    </p:spTree>
    <p:extLst>
      <p:ext uri="{BB962C8B-B14F-4D97-AF65-F5344CB8AC3E}">
        <p14:creationId xmlns:p14="http://schemas.microsoft.com/office/powerpoint/2010/main" val="25149897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385</TotalTime>
  <Words>419</Words>
  <Application>Microsoft Office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Cambria Math</vt:lpstr>
      <vt:lpstr>Tw Cen MT</vt:lpstr>
      <vt:lpstr>Circuit</vt:lpstr>
      <vt:lpstr>Project 2: Op-Amp Integrator Circuit</vt:lpstr>
      <vt:lpstr>Project Objectives</vt:lpstr>
      <vt:lpstr>Project Technology</vt:lpstr>
      <vt:lpstr>Circuit Diagrams</vt:lpstr>
      <vt:lpstr>Simulation and Graphical Results</vt:lpstr>
      <vt:lpstr>10V Transient Response</vt:lpstr>
      <vt:lpstr>12v Transient Response</vt:lpstr>
      <vt:lpstr>15V transient Response</vt:lpstr>
      <vt:lpstr>LTSpice Transient Response and MATLAB comparison</vt:lpstr>
      <vt:lpstr>Discussion and Conclusions</vt:lpstr>
      <vt:lpstr>Discussion</vt:lpstr>
      <vt:lpstr>Discussion cont.</vt:lpstr>
      <vt:lpstr>Conclusions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Carson Murray</dc:creator>
  <cp:lastModifiedBy>Carson Murray</cp:lastModifiedBy>
  <cp:revision>14</cp:revision>
  <dcterms:created xsi:type="dcterms:W3CDTF">2022-11-07T22:45:10Z</dcterms:created>
  <dcterms:modified xsi:type="dcterms:W3CDTF">2022-11-09T23:34:23Z</dcterms:modified>
</cp:coreProperties>
</file>