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sldIdLst>
    <p:sldId id="278" r:id="rId5"/>
    <p:sldId id="279" r:id="rId6"/>
    <p:sldId id="292" r:id="rId7"/>
    <p:sldId id="303" r:id="rId8"/>
    <p:sldId id="300" r:id="rId9"/>
    <p:sldId id="301" r:id="rId10"/>
    <p:sldId id="296" r:id="rId11"/>
    <p:sldId id="290" r:id="rId12"/>
    <p:sldId id="302" r:id="rId13"/>
    <p:sldId id="294" r:id="rId14"/>
  </p:sldIdLst>
  <p:sldSz cx="12192000" cy="6858000"/>
  <p:notesSz cx="13716000" cy="2438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398E9-8074-405C-B572-977C0EA718E2}">
          <p14:sldIdLst>
            <p14:sldId id="278"/>
            <p14:sldId id="279"/>
            <p14:sldId id="292"/>
            <p14:sldId id="303"/>
            <p14:sldId id="300"/>
            <p14:sldId id="301"/>
            <p14:sldId id="296"/>
            <p14:sldId id="290"/>
            <p14:sldId id="302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42D09-2E99-0A7E-2810-CC9718014833}" v="14" dt="2024-01-23T00:49:21.363"/>
    <p1510:client id="{315C4196-D24F-4B8B-9CC3-DD895D325E88}" v="1034" dt="2024-01-22T23:15:02.476"/>
    <p1510:client id="{393193A3-6C87-49A7-8D7E-FA28A868652E}" v="17" dt="2024-01-22T20:06:18.037"/>
    <p1510:client id="{4EADA1CF-6193-416F-BB68-D817D05E27E7}" v="436" dt="2024-01-22T23:35:11.486"/>
    <p1510:client id="{653EC4C0-7613-B9DA-C227-26185D511D56}" v="37" dt="2024-01-22T20:31:40.973"/>
    <p1510:client id="{7008FF3C-F121-465C-B9CA-D0AB934D5A66}" vWet="2" dt="2024-01-22T22:41:48.894"/>
    <p1510:client id="{8A3A5579-427E-C172-7781-947E7CD645C4}" v="2" dt="2024-01-22T23:59:07.765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6710EB0-7FD3-AB13-D4DD-B86997E9A1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356824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04" imgH="405" progId="TCLayout.ActiveDocument.1">
                  <p:embed/>
                </p:oleObj>
              </mc:Choice>
              <mc:Fallback>
                <p:oleObj name="think-cell Slide" r:id="rId23" imgW="404" imgH="40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6710EB0-7FD3-AB13-D4DD-B86997E9A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hyperlink" Target="https://simplemaps.com/data/us-cities" TargetMode="Externa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Relationship Id="rId6" Type="http://schemas.openxmlformats.org/officeDocument/2006/relationships/hyperlink" Target="https://www.kaggle.com/datasets/mohithsairamreddy/salary-data" TargetMode="External"/><Relationship Id="rId5" Type="http://schemas.openxmlformats.org/officeDocument/2006/relationships/hyperlink" Target="https://www.kaggle.com/code/yashvi/data-analyst-jobs-visualization" TargetMode="Externa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hyperlink" Target="https://project-3-data-visuals.onrender.com/" TargetMode="Externa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5E1A270-389B-A4EF-8989-F7B6BDB701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54294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5E1A270-389B-A4EF-8989-F7B6BDB701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Project 3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224" y="3300983"/>
            <a:ext cx="4368754" cy="149546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Nick Carson, Trevor Baum, Mamatha Etikyala, Tamara </a:t>
            </a:r>
            <a:r>
              <a:rPr lang="en-US" err="1"/>
              <a:t>Hundich</a:t>
            </a:r>
            <a:r>
              <a:rPr lang="en-US"/>
              <a:t>, Swati </a:t>
            </a:r>
            <a:r>
              <a:rPr lang="en-US" err="1"/>
              <a:t>Kallepalli</a:t>
            </a:r>
            <a:r>
              <a:rPr lang="en-US"/>
              <a:t>, </a:t>
            </a:r>
            <a:r>
              <a:rPr lang="en-US" err="1"/>
              <a:t>Shivantika</a:t>
            </a:r>
            <a:r>
              <a:rPr lang="en-US"/>
              <a:t> Bisen,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305BD34-D775-BF02-EB99-1CC50B8564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7084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05BD34-D775-BF02-EB99-1CC50B8564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15D2F2-4821-EBED-8491-2A3845B4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7" y="1975104"/>
            <a:ext cx="4882065" cy="667512"/>
          </a:xfrm>
        </p:spPr>
        <p:txBody>
          <a:bodyPr vert="horz"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746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Back End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Front End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>
              <a:highlight>
                <a:srgbClr val="FFFF00"/>
              </a:highlight>
            </a:endParaRPr>
          </a:p>
          <a:p>
            <a:r>
              <a:rPr lang="en-US">
                <a:highlight>
                  <a:srgbClr val="FFFF00"/>
                </a:highlight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9" y="2837688"/>
            <a:ext cx="7194665" cy="24907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Researched the data analytics and data engineering field to get a better understanding of opportunities.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Investigated the average salaries and how they correlate to people’s education level and years of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Discovered what job titles had the most availability, along with what sectors of  industry they fall into.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Reviewed top cities that had the most job availability in the data analytics and engineering field.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highlight>
                <a:srgbClr val="FFFF00"/>
              </a:highligh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E432C08-AED6-FE8E-1499-804702B743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0844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E432C08-AED6-FE8E-1499-804702B74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Resources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highlight>
                <a:srgbClr val="FFFF00"/>
              </a:highlight>
            </a:endParaRPr>
          </a:p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F305B7-28A1-DFC3-A518-80C0B8B35452}"/>
              </a:ext>
            </a:extLst>
          </p:cNvPr>
          <p:cNvSpPr txBox="1">
            <a:spLocks/>
          </p:cNvSpPr>
          <p:nvPr/>
        </p:nvSpPr>
        <p:spPr>
          <a:xfrm>
            <a:off x="858077" y="2308860"/>
            <a:ext cx="7475308" cy="3453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hlinkClick r:id="rId5"/>
              </a:rPr>
              <a:t>https://www.kaggle.com/code/yashvi/data-analyst-jobs-visualization</a:t>
            </a:r>
            <a:r>
              <a:rPr lang="en-US" b="1"/>
              <a:t> </a:t>
            </a:r>
          </a:p>
          <a:p>
            <a:pPr marL="971550" lvl="1" indent="-285750"/>
            <a:r>
              <a:rPr lang="en-US"/>
              <a:t>Created by </a:t>
            </a:r>
            <a:r>
              <a:rPr lang="en-US" err="1"/>
              <a:t>Picklesueat</a:t>
            </a:r>
            <a:r>
              <a:rPr lang="en-US"/>
              <a:t> and contains more than 2000 job listings for data analyst positions, with features such as: Salary Estimate Location Company Rating Job Description and more</a:t>
            </a:r>
            <a:endParaRPr lang="en-US">
              <a:cs typeface="Sabon Next LT"/>
            </a:endParaRPr>
          </a:p>
          <a:p>
            <a:pPr marL="285750" indent="-285750"/>
            <a:r>
              <a:rPr lang="en-US" b="1">
                <a:hlinkClick r:id="rId6"/>
              </a:rPr>
              <a:t>https://www.kaggle.com/datasets/mohithsairamreddy/salary-data</a:t>
            </a:r>
            <a:r>
              <a:rPr lang="en-US" b="1"/>
              <a:t> </a:t>
            </a:r>
            <a:endParaRPr lang="en-US" b="1">
              <a:cs typeface="Sabon Next LT"/>
            </a:endParaRPr>
          </a:p>
          <a:p>
            <a:pPr marL="971550" lvl="1" indent="-285750"/>
            <a:r>
              <a:rPr lang="en-US"/>
              <a:t>Includes multiple sources, including surveys, job posting sites, and other publicly available sources. A total of 6704 data points were collected. The dataset included five variables: age, experience, job role, education level, and salary</a:t>
            </a:r>
            <a:endParaRPr lang="en-US">
              <a:cs typeface="Sabon Next LT"/>
            </a:endParaRPr>
          </a:p>
          <a:p>
            <a:r>
              <a:rPr lang="en-US" b="1">
                <a:hlinkClick r:id="rId7"/>
              </a:rPr>
              <a:t>https://simplemaps.com/data/us-cities</a:t>
            </a:r>
            <a:r>
              <a:rPr lang="en-US" b="1"/>
              <a:t> </a:t>
            </a:r>
            <a:endParaRPr lang="en-US" b="1">
              <a:cs typeface="Sabon Next LT"/>
            </a:endParaRPr>
          </a:p>
          <a:p>
            <a:pPr marL="971550" lvl="1" indent="-285750"/>
            <a:r>
              <a:rPr lang="en-US"/>
              <a:t>Details latitude and longitude of USA cities, a reference for mapping.</a:t>
            </a:r>
            <a:endParaRPr lang="en-US">
              <a:cs typeface="Sabon Next LT"/>
            </a:endParaRPr>
          </a:p>
          <a:p>
            <a:pPr marL="971550" lvl="1" indent="-285750"/>
            <a:r>
              <a:rPr lang="en-US">
                <a:cs typeface="Sabon Next LT"/>
              </a:rPr>
              <a:t>This comes from the US 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highlight>
                <a:srgbClr val="FFFF00"/>
              </a:highlight>
            </a:endParaRPr>
          </a:p>
          <a:p>
            <a:pPr marL="285750" indent="-285750">
              <a:buChar char="•"/>
            </a:pPr>
            <a:endParaRPr lang="en-US">
              <a:highlight>
                <a:srgbClr val="FFFF00"/>
              </a:highlight>
              <a:cs typeface="Sabon Next LT"/>
            </a:endParaRPr>
          </a:p>
          <a:p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7407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A601CC9-8E8D-4413-AEA9-B0E8AF0E4F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9830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601CC9-8E8D-4413-AEA9-B0E8AF0E4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Back end Process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Cleaning data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Broke out the tables </a:t>
            </a:r>
          </a:p>
          <a:p>
            <a:r>
              <a:rPr lang="en-US"/>
              <a:t>Deleted irrelevant job titles from all table</a:t>
            </a:r>
          </a:p>
          <a:p>
            <a:r>
              <a:rPr lang="en-US"/>
              <a:t>Consolidated company data and deleted duplicates</a:t>
            </a:r>
          </a:p>
          <a:p>
            <a:r>
              <a:rPr lang="en-US"/>
              <a:t>Reduced similar company and job 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Importing tables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347345" indent="-347345"/>
            <a:r>
              <a:rPr lang="en-US"/>
              <a:t>Created all the tables in SQL and imported the cleaned-up csv files</a:t>
            </a:r>
          </a:p>
          <a:p>
            <a:pPr marL="347345" indent="-347345"/>
            <a:r>
              <a:rPr lang="en-US">
                <a:ea typeface="+mn-lt"/>
                <a:cs typeface="+mn-lt"/>
              </a:rPr>
              <a:t>U</a:t>
            </a:r>
            <a:r>
              <a:rPr lang="en-US"/>
              <a:t>sed Supabase to host a Postgres server in the Cloud</a:t>
            </a:r>
            <a:endParaRPr lang="en-US">
              <a:cs typeface="Sabon Next LT"/>
            </a:endParaRPr>
          </a:p>
          <a:p>
            <a:pPr marL="347345" indent="-347345"/>
            <a:r>
              <a:rPr lang="en-US"/>
              <a:t>Flask API used to retrieve data  hosted on Python Anywhere </a:t>
            </a:r>
            <a:endParaRPr lang="en-US">
              <a:cs typeface="Sabon Next LT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347345" indent="-347345"/>
            <a:endParaRPr lang="en-US">
              <a:cs typeface="Sabon Next LT"/>
            </a:endParaRPr>
          </a:p>
          <a:p>
            <a:pPr marL="347345" indent="-347345"/>
            <a:endParaRPr lang="en-US">
              <a:cs typeface="Sabon Next LT"/>
            </a:endParaRPr>
          </a:p>
          <a:p>
            <a:pPr marL="347345" indent="-347345"/>
            <a:endParaRPr lang="en-US">
              <a:cs typeface="Sabon Next 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Set primary and foreign keys.</a:t>
            </a:r>
          </a:p>
          <a:p>
            <a:r>
              <a:rPr lang="en-US"/>
              <a:t>Drew ERD of all the relationships between tables. </a:t>
            </a:r>
          </a:p>
          <a:p>
            <a:r>
              <a:rPr lang="en-US"/>
              <a:t>Queried information to be used converted to JSON files. </a:t>
            </a:r>
          </a:p>
        </p:txBody>
      </p:sp>
    </p:spTree>
    <p:extLst>
      <p:ext uri="{BB962C8B-B14F-4D97-AF65-F5344CB8AC3E}">
        <p14:creationId xmlns:p14="http://schemas.microsoft.com/office/powerpoint/2010/main" val="421454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A601CC9-8E8D-4413-AEA9-B0E8AF0E4F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81411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601CC9-8E8D-4413-AEA9-B0E8AF0E4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Front end Process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Developing</a:t>
            </a:r>
            <a:endParaRPr lang="en-US"/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745492"/>
            <a:ext cx="2770632" cy="2206752"/>
          </a:xfrm>
        </p:spPr>
        <p:txBody>
          <a:bodyPr/>
          <a:lstStyle/>
          <a:p>
            <a:pPr marL="347345" indent="-347345"/>
            <a:r>
              <a:rPr lang="en-US">
                <a:ea typeface="+mn-lt"/>
                <a:cs typeface="+mn-lt"/>
              </a:rPr>
              <a:t>Each team member in Development created their own visuals</a:t>
            </a:r>
            <a:endParaRPr lang="en-US">
              <a:cs typeface="Sabon Next LT"/>
            </a:endParaRPr>
          </a:p>
          <a:p>
            <a:pPr marL="347345" indent="-347345"/>
            <a:r>
              <a:rPr lang="en-US">
                <a:ea typeface="+mn-lt"/>
                <a:cs typeface="+mn-lt"/>
              </a:rPr>
              <a:t>Created map files 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Combined everyone’s files into final front end 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Added custom style for maps and bar graphs </a:t>
            </a:r>
            <a:endParaRPr lang="en-US"/>
          </a:p>
          <a:p>
            <a:pPr marL="347345" indent="-347345"/>
            <a:endParaRPr lang="en-US">
              <a:cs typeface="Sabon Next 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deployment</a:t>
            </a:r>
            <a:endParaRPr lang="en-US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11503" y="3745492"/>
            <a:ext cx="2770632" cy="2206752"/>
          </a:xfrm>
        </p:spPr>
        <p:txBody>
          <a:bodyPr/>
          <a:lstStyle/>
          <a:p>
            <a:pPr marL="347345" indent="-347345"/>
            <a:r>
              <a:rPr lang="en-US">
                <a:ea typeface="+mn-lt"/>
                <a:cs typeface="+mn-lt"/>
              </a:rPr>
              <a:t>Deployed using Render </a:t>
            </a:r>
            <a:endParaRPr lang="en-US">
              <a:cs typeface="Sabon Next LT"/>
            </a:endParaRPr>
          </a:p>
          <a:p>
            <a:pPr marL="347345" indent="-347345"/>
            <a:r>
              <a:rPr lang="en-US">
                <a:ea typeface="+mn-lt"/>
                <a:cs typeface="+mn-lt"/>
              </a:rPr>
              <a:t>Manual build triggers when required 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Automatic triggers on pushes to main 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Used NPM to make deployment simple </a:t>
            </a:r>
            <a:endParaRPr lang="en-US"/>
          </a:p>
          <a:p>
            <a:pPr marL="347345" indent="-347345"/>
            <a:endParaRPr lang="en-US">
              <a:cs typeface="Sabon Next 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Tools and libraries</a:t>
            </a:r>
            <a:endParaRPr lang="en-US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745492"/>
            <a:ext cx="2770632" cy="2206752"/>
          </a:xfrm>
        </p:spPr>
        <p:txBody>
          <a:bodyPr/>
          <a:lstStyle/>
          <a:p>
            <a:pPr marL="347345" indent="-347345"/>
            <a:r>
              <a:rPr lang="en-US">
                <a:ea typeface="+mn-lt"/>
                <a:cs typeface="+mn-lt"/>
              </a:rPr>
              <a:t>Vite used as static webserver </a:t>
            </a:r>
            <a:endParaRPr lang="en-US">
              <a:cs typeface="Sabon Next LT"/>
            </a:endParaRPr>
          </a:p>
          <a:p>
            <a:pPr marL="347345" indent="-347345"/>
            <a:r>
              <a:rPr lang="en-US">
                <a:ea typeface="+mn-lt"/>
                <a:cs typeface="+mn-lt"/>
              </a:rPr>
              <a:t>NPM used as build tool to manage dependencies 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Open Layer used as map API 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Plotly used for graphs and charts 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Any Chart used to make a Word Cloud</a:t>
            </a:r>
            <a:endParaRPr lang="en-US" err="1"/>
          </a:p>
          <a:p>
            <a:pPr marL="347345" indent="-347345"/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34290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6906B494-FE76-49D9-3F17-3521182239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3572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06B494-FE76-49D9-3F17-352118223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AC905B-2BC1-D52B-2B5D-DCB6A1B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>
                <a:latin typeface="Arial"/>
                <a:cs typeface="Arial"/>
              </a:rPr>
              <a:t>Demo</a:t>
            </a:r>
            <a:br>
              <a:rPr lang="en-US">
                <a:latin typeface="Arial"/>
                <a:cs typeface="Arial"/>
              </a:rPr>
            </a:br>
            <a:br>
              <a:rPr lang="en-US"/>
            </a:br>
            <a:r>
              <a:rPr lang="en-US" sz="2800" b="0" u="sng">
                <a:latin typeface="Arial"/>
                <a:cs typeface="Arial"/>
                <a:hlinkClick r:id="rId5"/>
              </a:rPr>
              <a:t>Project 3 Website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3166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3C21ABE-C7A4-5C87-251D-FF5DBD0C46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71254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C21ABE-C7A4-5C87-251D-FF5DBD0C4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0" y="859536"/>
            <a:ext cx="8165592" cy="768096"/>
          </a:xfrm>
        </p:spPr>
        <p:txBody>
          <a:bodyPr vert="horz"/>
          <a:lstStyle/>
          <a:p>
            <a:r>
              <a:rPr lang="en-US"/>
              <a:t>conclusions</a:t>
            </a:r>
            <a:br>
              <a:rPr lang="en-US"/>
            </a:b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14A090-959F-9A2F-01B7-BCB2E6A682A2}"/>
              </a:ext>
            </a:extLst>
          </p:cNvPr>
          <p:cNvSpPr txBox="1">
            <a:spLocks/>
          </p:cNvSpPr>
          <p:nvPr/>
        </p:nvSpPr>
        <p:spPr>
          <a:xfrm>
            <a:off x="3758599" y="1743855"/>
            <a:ext cx="8303168" cy="488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Job availabilities</a:t>
            </a:r>
            <a:endParaRPr lang="en-US" sz="2000">
              <a:latin typeface="+mn-lt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/>
              <a:t>1559 total job offers</a:t>
            </a:r>
            <a:endParaRPr lang="en-US" sz="1800" b="0">
              <a:cs typeface="Sabon Next 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/>
              <a:t>The top state for job offers was California at 441</a:t>
            </a:r>
            <a:endParaRPr lang="en-US" sz="1800" b="0">
              <a:cs typeface="Sabon Next 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/>
              <a:t>California had the highest-paying salary estimated for job offers.</a:t>
            </a:r>
            <a:endParaRPr lang="en-US" sz="1800" b="0">
              <a:cs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Salary potential by years of exp 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cap="none"/>
              <a:t>The largest </a:t>
            </a:r>
            <a:r>
              <a:rPr lang="en-US" sz="1800" b="0"/>
              <a:t>increases</a:t>
            </a:r>
            <a:r>
              <a:rPr lang="en-US" sz="1800" b="0" cap="none"/>
              <a:t> </a:t>
            </a:r>
            <a:r>
              <a:rPr lang="en-US" sz="1800" b="0"/>
              <a:t>in salaries </a:t>
            </a:r>
            <a:r>
              <a:rPr lang="en-US" sz="1800" b="0" cap="none"/>
              <a:t>are between </a:t>
            </a:r>
            <a:r>
              <a:rPr lang="en-US" sz="1800" b="0"/>
              <a:t>0-5</a:t>
            </a:r>
            <a:r>
              <a:rPr lang="en-US" sz="1800" b="0" cap="none"/>
              <a:t> years, with the </a:t>
            </a:r>
            <a:r>
              <a:rPr lang="en-US" sz="1800" b="0"/>
              <a:t>average</a:t>
            </a:r>
            <a:r>
              <a:rPr lang="en-US" sz="1800" b="0" cap="none"/>
              <a:t> salary increase being +126%</a:t>
            </a:r>
            <a:endParaRPr lang="en-US" sz="1800" b="0" cap="none">
              <a:cs typeface="Sabon Next 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/>
              <a:t>Salaries cap</a:t>
            </a:r>
            <a:r>
              <a:rPr lang="en-US" sz="1800" b="0" cap="none"/>
              <a:t> out around year 15</a:t>
            </a:r>
            <a:r>
              <a:rPr lang="en-US" sz="1800" b="0"/>
              <a:t> with a salary of </a:t>
            </a:r>
            <a:r>
              <a:rPr lang="en-US" sz="1800" b="0" cap="none"/>
              <a:t>$175k</a:t>
            </a:r>
            <a:endParaRPr lang="en-US" sz="1800" b="0" cap="none">
              <a:cs typeface="Sabon Next LT"/>
            </a:endParaRPr>
          </a:p>
          <a:p>
            <a:pPr lvl="1"/>
            <a:endParaRPr lang="en-US" b="0">
              <a:latin typeface="Sabon Next LT"/>
              <a:cs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Average Salaries by education level 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 </a:t>
            </a:r>
            <a:r>
              <a:rPr lang="en-US" sz="1800" b="0"/>
              <a:t>There is only 11% increase from a high school education and a bachelors.</a:t>
            </a:r>
            <a:endParaRPr lang="en-US" sz="1800" b="0">
              <a:cs typeface="Sabon Next 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/>
              <a:t> The biggest jump in salaries is from bachelors to a master degree.</a:t>
            </a:r>
            <a:endParaRPr lang="en-US" sz="1800" b="0" cap="none">
              <a:cs typeface="Sabon Next 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>
                <a:latin typeface="Sabon Next LT"/>
                <a:cs typeface="Sabon Next LT"/>
              </a:rPr>
              <a:t> There is little difference in salary between a high school diploma and a Bachelor's degree. </a:t>
            </a:r>
            <a:endParaRPr lang="en-US" sz="1800" b="0">
              <a:latin typeface="Sabon Next LT"/>
              <a:cs typeface="Arial"/>
            </a:endParaRPr>
          </a:p>
          <a:p>
            <a:pPr marL="742950" lvl="1" indent="-285750">
              <a:buChar char="•"/>
            </a:pPr>
            <a:endParaRPr lang="en-US" sz="1800" b="0">
              <a:latin typeface="Sabon Next LT"/>
              <a:cs typeface="Arial"/>
            </a:endParaRPr>
          </a:p>
          <a:p>
            <a:pPr lvl="1"/>
            <a:endParaRPr lang="en-US" b="0" cap="all">
              <a:latin typeface="Sabon Next LT"/>
              <a:cs typeface="Arial"/>
            </a:endParaRPr>
          </a:p>
          <a:p>
            <a:pPr marL="742950" lvl="1" indent="-285750">
              <a:buChar char="•"/>
            </a:pPr>
            <a:endParaRPr lang="en-US">
              <a:latin typeface="Sabon Next LT"/>
              <a:cs typeface="Sabon Next LT"/>
            </a:endParaRPr>
          </a:p>
          <a:p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3C21ABE-C7A4-5C87-251D-FF5DBD0C46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72153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C21ABE-C7A4-5C87-251D-FF5DBD0C4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0" y="859536"/>
            <a:ext cx="8165592" cy="768096"/>
          </a:xfrm>
        </p:spPr>
        <p:txBody>
          <a:bodyPr vert="horz"/>
          <a:lstStyle/>
          <a:p>
            <a:r>
              <a:rPr lang="en-US" sz="4000"/>
              <a:t>Conclusions</a:t>
            </a:r>
            <a:r>
              <a:rPr lang="en-US"/>
              <a:t> </a:t>
            </a:r>
            <a:r>
              <a:rPr lang="en-US" sz="4000"/>
              <a:t>continued</a:t>
            </a:r>
            <a:br>
              <a:rPr lang="en-US"/>
            </a:b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14A090-959F-9A2F-01B7-BCB2E6A682A2}"/>
              </a:ext>
            </a:extLst>
          </p:cNvPr>
          <p:cNvSpPr txBox="1">
            <a:spLocks/>
          </p:cNvSpPr>
          <p:nvPr/>
        </p:nvSpPr>
        <p:spPr>
          <a:xfrm>
            <a:off x="3758599" y="1743855"/>
            <a:ext cx="8303168" cy="488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95A44-1940-EC68-EE53-6D96F691638F}"/>
              </a:ext>
            </a:extLst>
          </p:cNvPr>
          <p:cNvSpPr txBox="1">
            <a:spLocks/>
          </p:cNvSpPr>
          <p:nvPr/>
        </p:nvSpPr>
        <p:spPr>
          <a:xfrm>
            <a:off x="3774521" y="1623300"/>
            <a:ext cx="8303168" cy="488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>
              <a:solidFill>
                <a:srgbClr val="D1D2D3"/>
              </a:solidFill>
              <a:latin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Word cloud</a:t>
            </a:r>
          </a:p>
          <a:p>
            <a:pPr marL="742950" lvl="1" indent="-285750">
              <a:buChar char="•"/>
            </a:pPr>
            <a:r>
              <a:rPr lang="en-US" sz="1800" b="0">
                <a:latin typeface="Sabon Next LT"/>
                <a:cs typeface="Arial"/>
              </a:rPr>
              <a:t>The top 2 careers found were Data Engineer and Data Scientist, Analytics.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Salaries by job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>
                <a:latin typeface="Sabon Next LT"/>
                <a:cs typeface="Arial"/>
              </a:rPr>
              <a:t>Highest paying roles were in Software, Data Engineering, Data Scientist, and Data Analyst.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JOBS BY SECTOR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>
                <a:latin typeface="Sabon Next LT"/>
                <a:cs typeface="Arial"/>
              </a:rPr>
              <a:t>The most jobs offered were found in the sectors of Information Technology followed by Business Services. These jobs were 300 times more than Health Care and Finance.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>
                <a:latin typeface="Sabon Next LT"/>
                <a:cs typeface="Arial"/>
              </a:rPr>
              <a:t>There were limited number of jobs located in the Arts &amp; Entertainment, Restaurant and Bars, Mining &amp; Metals, and Travel and Tourism industries.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Sabon Next LT"/>
              <a:cs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d111c4b-49e3-4225-99d5-171502db0107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{2163F043-A191-44C6-AC4D-56DE1D6CE86B}tf78438558_win32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3 </vt:lpstr>
      <vt:lpstr>AGENDA</vt:lpstr>
      <vt:lpstr>SUMMARY </vt:lpstr>
      <vt:lpstr>Resources  </vt:lpstr>
      <vt:lpstr>Back end Process</vt:lpstr>
      <vt:lpstr>Front end Process</vt:lpstr>
      <vt:lpstr>Demo  Project 3 Website</vt:lpstr>
      <vt:lpstr>conclusions </vt:lpstr>
      <vt:lpstr>Conclusions continued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</dc:title>
  <dc:subject/>
  <dc:creator>Carson, Nicholas</dc:creator>
  <cp:revision>2</cp:revision>
  <dcterms:created xsi:type="dcterms:W3CDTF">2024-01-20T15:34:42Z</dcterms:created>
  <dcterms:modified xsi:type="dcterms:W3CDTF">2024-01-23T01:49:42Z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