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84" r:id="rId2"/>
    <p:sldId id="322" r:id="rId3"/>
    <p:sldId id="329" r:id="rId4"/>
    <p:sldId id="328" r:id="rId5"/>
    <p:sldId id="330" r:id="rId6"/>
    <p:sldId id="331" r:id="rId7"/>
    <p:sldId id="326" r:id="rId8"/>
    <p:sldId id="319" r:id="rId9"/>
    <p:sldId id="323" r:id="rId10"/>
    <p:sldId id="324" r:id="rId11"/>
    <p:sldId id="325" r:id="rId12"/>
    <p:sldId id="332" r:id="rId13"/>
    <p:sldId id="312" r:id="rId14"/>
    <p:sldId id="333" r:id="rId15"/>
    <p:sldId id="334" r:id="rId16"/>
    <p:sldId id="335" r:id="rId17"/>
    <p:sldId id="313" r:id="rId18"/>
    <p:sldId id="336" r:id="rId19"/>
    <p:sldId id="345" r:id="rId20"/>
    <p:sldId id="343" r:id="rId21"/>
    <p:sldId id="342" r:id="rId22"/>
    <p:sldId id="344" r:id="rId23"/>
    <p:sldId id="337" r:id="rId24"/>
    <p:sldId id="310" r:id="rId25"/>
    <p:sldId id="338" r:id="rId26"/>
    <p:sldId id="339" r:id="rId27"/>
    <p:sldId id="340" r:id="rId28"/>
    <p:sldId id="309" r:id="rId29"/>
    <p:sldId id="346" r:id="rId30"/>
    <p:sldId id="349" r:id="rId31"/>
    <p:sldId id="350" r:id="rId32"/>
    <p:sldId id="351" r:id="rId33"/>
    <p:sldId id="352" r:id="rId34"/>
    <p:sldId id="353" r:id="rId35"/>
    <p:sldId id="354" r:id="rId36"/>
    <p:sldId id="355" r:id="rId37"/>
    <p:sldId id="356" r:id="rId38"/>
    <p:sldId id="341" r:id="rId39"/>
  </p:sldIdLst>
  <p:sldSz cx="9144000" cy="6858000" type="screen4x3"/>
  <p:notesSz cx="6858000" cy="9144000"/>
  <p:defaultTextStyle>
    <a:defPPr>
      <a:defRPr lang="zh-CN"/>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9" algn="l" defTabSz="914309" rtl="0" eaLnBrk="1" latinLnBrk="0" hangingPunct="1">
      <a:defRPr sz="1800" kern="1200">
        <a:solidFill>
          <a:schemeClr val="tx1"/>
        </a:solidFill>
        <a:latin typeface="+mn-lt"/>
        <a:ea typeface="+mn-ea"/>
        <a:cs typeface="+mn-cs"/>
      </a:defRPr>
    </a:lvl5pPr>
    <a:lvl6pPr marL="2285773" algn="l" defTabSz="914309" rtl="0" eaLnBrk="1" latinLnBrk="0" hangingPunct="1">
      <a:defRPr sz="1800" kern="1200">
        <a:solidFill>
          <a:schemeClr val="tx1"/>
        </a:solidFill>
        <a:latin typeface="+mn-lt"/>
        <a:ea typeface="+mn-ea"/>
        <a:cs typeface="+mn-cs"/>
      </a:defRPr>
    </a:lvl6pPr>
    <a:lvl7pPr marL="2742928" algn="l" defTabSz="914309" rtl="0" eaLnBrk="1" latinLnBrk="0" hangingPunct="1">
      <a:defRPr sz="1800" kern="1200">
        <a:solidFill>
          <a:schemeClr val="tx1"/>
        </a:solidFill>
        <a:latin typeface="+mn-lt"/>
        <a:ea typeface="+mn-ea"/>
        <a:cs typeface="+mn-cs"/>
      </a:defRPr>
    </a:lvl7pPr>
    <a:lvl8pPr marL="3200082" algn="l" defTabSz="914309" rtl="0" eaLnBrk="1" latinLnBrk="0" hangingPunct="1">
      <a:defRPr sz="1800" kern="1200">
        <a:solidFill>
          <a:schemeClr val="tx1"/>
        </a:solidFill>
        <a:latin typeface="+mn-lt"/>
        <a:ea typeface="+mn-ea"/>
        <a:cs typeface="+mn-cs"/>
      </a:defRPr>
    </a:lvl8pPr>
    <a:lvl9pPr marL="3657237" algn="l" defTabSz="914309"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9900"/>
    <a:srgbClr val="800000"/>
    <a:srgbClr val="008000"/>
    <a:srgbClr val="CC3300"/>
    <a:srgbClr val="FF6600"/>
    <a:srgbClr val="990099"/>
    <a:srgbClr val="00CC00"/>
    <a:srgbClr val="CCCC00"/>
    <a:srgbClr val="00FF99"/>
  </p:clrMru>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62AED-57E7-49D5-9FBE-D29735032A66}"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zh-CN" altLang="en-US"/>
        </a:p>
      </dgm:t>
    </dgm:pt>
    <dgm:pt modelId="{F2522F64-22D4-4135-907C-825E393F0327}">
      <dgm:prSet phldrT="[文本]"/>
      <dgm:spPr/>
      <dgm:t>
        <a:bodyPr/>
        <a:lstStyle/>
        <a:p>
          <a:r>
            <a:rPr lang="zh-CN" altLang="en-US" dirty="0" smtClean="0"/>
            <a:t>强调精选，规避产地和品种压力</a:t>
          </a:r>
          <a:endParaRPr lang="zh-CN" altLang="en-US" dirty="0"/>
        </a:p>
      </dgm:t>
    </dgm:pt>
    <dgm:pt modelId="{1539157A-2E6D-4B12-9961-65892BC0E5BD}" type="parTrans" cxnId="{6EDDFA0D-8BEB-4A84-9B67-7E35B54FC90B}">
      <dgm:prSet/>
      <dgm:spPr/>
      <dgm:t>
        <a:bodyPr/>
        <a:lstStyle/>
        <a:p>
          <a:endParaRPr lang="zh-CN" altLang="en-US"/>
        </a:p>
      </dgm:t>
    </dgm:pt>
    <dgm:pt modelId="{60992C48-C772-41D4-A9EE-A01AC020C93F}" type="sibTrans" cxnId="{6EDDFA0D-8BEB-4A84-9B67-7E35B54FC90B}">
      <dgm:prSet/>
      <dgm:spPr/>
      <dgm:t>
        <a:bodyPr/>
        <a:lstStyle/>
        <a:p>
          <a:endParaRPr lang="zh-CN" altLang="en-US"/>
        </a:p>
      </dgm:t>
    </dgm:pt>
    <dgm:pt modelId="{BC8551D5-31CC-42A5-8A5A-E6616F89C55F}">
      <dgm:prSet phldrT="[文本]"/>
      <dgm:spPr/>
      <dgm:t>
        <a:bodyPr/>
        <a:lstStyle/>
        <a:p>
          <a:r>
            <a:rPr lang="zh-CN" altLang="en-US" dirty="0" smtClean="0"/>
            <a:t>强调不完善率，力图突出行业标准的建立</a:t>
          </a:r>
          <a:endParaRPr lang="zh-CN" altLang="en-US" dirty="0"/>
        </a:p>
      </dgm:t>
    </dgm:pt>
    <dgm:pt modelId="{E6624345-654C-4524-B781-E3236FE44CB5}" type="parTrans" cxnId="{2D941327-5490-46AC-9A84-A85CD5141300}">
      <dgm:prSet/>
      <dgm:spPr/>
      <dgm:t>
        <a:bodyPr/>
        <a:lstStyle/>
        <a:p>
          <a:endParaRPr lang="zh-CN" altLang="en-US"/>
        </a:p>
      </dgm:t>
    </dgm:pt>
    <dgm:pt modelId="{10FFD543-2AE8-45B5-87D5-8CFF238A01DA}" type="sibTrans" cxnId="{2D941327-5490-46AC-9A84-A85CD5141300}">
      <dgm:prSet/>
      <dgm:spPr/>
      <dgm:t>
        <a:bodyPr/>
        <a:lstStyle/>
        <a:p>
          <a:endParaRPr lang="zh-CN" altLang="en-US"/>
        </a:p>
      </dgm:t>
    </dgm:pt>
    <dgm:pt modelId="{54B697BB-BB29-4790-9A1B-63740A22884B}" type="pres">
      <dgm:prSet presAssocID="{F6562AED-57E7-49D5-9FBE-D29735032A66}" presName="compositeShape" presStyleCnt="0">
        <dgm:presLayoutVars>
          <dgm:chMax val="2"/>
          <dgm:dir/>
          <dgm:resizeHandles val="exact"/>
        </dgm:presLayoutVars>
      </dgm:prSet>
      <dgm:spPr/>
      <dgm:t>
        <a:bodyPr/>
        <a:lstStyle/>
        <a:p>
          <a:endParaRPr lang="zh-CN" altLang="en-US"/>
        </a:p>
      </dgm:t>
    </dgm:pt>
    <dgm:pt modelId="{9290BFEC-1861-4062-BE03-FC10437C7FEE}" type="pres">
      <dgm:prSet presAssocID="{F6562AED-57E7-49D5-9FBE-D29735032A66}" presName="divider" presStyleLbl="fgShp" presStyleIdx="0" presStyleCnt="1"/>
      <dgm:spPr/>
    </dgm:pt>
    <dgm:pt modelId="{DEADA6AD-F38C-4FD3-96D4-D6EF50CB2D0D}" type="pres">
      <dgm:prSet presAssocID="{F2522F64-22D4-4135-907C-825E393F0327}" presName="downArrow" presStyleLbl="node1" presStyleIdx="0" presStyleCnt="2"/>
      <dgm:spPr/>
    </dgm:pt>
    <dgm:pt modelId="{E27544EF-61DD-4536-B53B-2AB21DE7D897}" type="pres">
      <dgm:prSet presAssocID="{F2522F64-22D4-4135-907C-825E393F0327}" presName="downArrowText" presStyleLbl="revTx" presStyleIdx="0" presStyleCnt="2" custScaleX="147367">
        <dgm:presLayoutVars>
          <dgm:bulletEnabled val="1"/>
        </dgm:presLayoutVars>
      </dgm:prSet>
      <dgm:spPr/>
      <dgm:t>
        <a:bodyPr/>
        <a:lstStyle/>
        <a:p>
          <a:endParaRPr lang="zh-CN" altLang="en-US"/>
        </a:p>
      </dgm:t>
    </dgm:pt>
    <dgm:pt modelId="{93F1C50B-27A3-4B51-8120-DD4D8E10FC08}" type="pres">
      <dgm:prSet presAssocID="{BC8551D5-31CC-42A5-8A5A-E6616F89C55F}" presName="upArrow" presStyleLbl="node1" presStyleIdx="1" presStyleCnt="2"/>
      <dgm:spPr/>
    </dgm:pt>
    <dgm:pt modelId="{A061873C-0019-43BF-8456-FD4F84DF6A1A}" type="pres">
      <dgm:prSet presAssocID="{BC8551D5-31CC-42A5-8A5A-E6616F89C55F}" presName="upArrowText" presStyleLbl="revTx" presStyleIdx="1" presStyleCnt="2" custScaleX="157129">
        <dgm:presLayoutVars>
          <dgm:bulletEnabled val="1"/>
        </dgm:presLayoutVars>
      </dgm:prSet>
      <dgm:spPr/>
      <dgm:t>
        <a:bodyPr/>
        <a:lstStyle/>
        <a:p>
          <a:endParaRPr lang="zh-CN" altLang="en-US"/>
        </a:p>
      </dgm:t>
    </dgm:pt>
  </dgm:ptLst>
  <dgm:cxnLst>
    <dgm:cxn modelId="{AFF8C62B-6EE7-4E9C-839E-3F57261C99B0}" type="presOf" srcId="{F2522F64-22D4-4135-907C-825E393F0327}" destId="{E27544EF-61DD-4536-B53B-2AB21DE7D897}" srcOrd="0" destOrd="0" presId="urn:microsoft.com/office/officeart/2005/8/layout/arrow3"/>
    <dgm:cxn modelId="{9D8B85D9-9A59-4ADA-9CA8-3C8012340E1F}" type="presOf" srcId="{F6562AED-57E7-49D5-9FBE-D29735032A66}" destId="{54B697BB-BB29-4790-9A1B-63740A22884B}" srcOrd="0" destOrd="0" presId="urn:microsoft.com/office/officeart/2005/8/layout/arrow3"/>
    <dgm:cxn modelId="{287E5FD0-C455-4E1F-A94B-76CC4EF9D67C}" type="presOf" srcId="{BC8551D5-31CC-42A5-8A5A-E6616F89C55F}" destId="{A061873C-0019-43BF-8456-FD4F84DF6A1A}" srcOrd="0" destOrd="0" presId="urn:microsoft.com/office/officeart/2005/8/layout/arrow3"/>
    <dgm:cxn modelId="{6EDDFA0D-8BEB-4A84-9B67-7E35B54FC90B}" srcId="{F6562AED-57E7-49D5-9FBE-D29735032A66}" destId="{F2522F64-22D4-4135-907C-825E393F0327}" srcOrd="0" destOrd="0" parTransId="{1539157A-2E6D-4B12-9961-65892BC0E5BD}" sibTransId="{60992C48-C772-41D4-A9EE-A01AC020C93F}"/>
    <dgm:cxn modelId="{2D941327-5490-46AC-9A84-A85CD5141300}" srcId="{F6562AED-57E7-49D5-9FBE-D29735032A66}" destId="{BC8551D5-31CC-42A5-8A5A-E6616F89C55F}" srcOrd="1" destOrd="0" parTransId="{E6624345-654C-4524-B781-E3236FE44CB5}" sibTransId="{10FFD543-2AE8-45B5-87D5-8CFF238A01DA}"/>
    <dgm:cxn modelId="{6FA70966-2608-4CA9-929F-F128A241D4C1}" type="presParOf" srcId="{54B697BB-BB29-4790-9A1B-63740A22884B}" destId="{9290BFEC-1861-4062-BE03-FC10437C7FEE}" srcOrd="0" destOrd="0" presId="urn:microsoft.com/office/officeart/2005/8/layout/arrow3"/>
    <dgm:cxn modelId="{20449C5F-F8F2-4866-9122-553F3501D3B5}" type="presParOf" srcId="{54B697BB-BB29-4790-9A1B-63740A22884B}" destId="{DEADA6AD-F38C-4FD3-96D4-D6EF50CB2D0D}" srcOrd="1" destOrd="0" presId="urn:microsoft.com/office/officeart/2005/8/layout/arrow3"/>
    <dgm:cxn modelId="{8307AC06-015F-4A21-A88E-B4039734076F}" type="presParOf" srcId="{54B697BB-BB29-4790-9A1B-63740A22884B}" destId="{E27544EF-61DD-4536-B53B-2AB21DE7D897}" srcOrd="2" destOrd="0" presId="urn:microsoft.com/office/officeart/2005/8/layout/arrow3"/>
    <dgm:cxn modelId="{8A6BEE07-172B-4AC4-8929-DDE716BCB59F}" type="presParOf" srcId="{54B697BB-BB29-4790-9A1B-63740A22884B}" destId="{93F1C50B-27A3-4B51-8120-DD4D8E10FC08}" srcOrd="3" destOrd="0" presId="urn:microsoft.com/office/officeart/2005/8/layout/arrow3"/>
    <dgm:cxn modelId="{305AE5C6-438A-496E-907D-1D0BCE536EB6}" type="presParOf" srcId="{54B697BB-BB29-4790-9A1B-63740A22884B}" destId="{A061873C-0019-43BF-8456-FD4F84DF6A1A}" srcOrd="4" destOrd="0" presId="urn:microsoft.com/office/officeart/2005/8/layout/arrow3"/>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07F05A-A187-4B57-9076-E7B7EB805937}" type="doc">
      <dgm:prSet loTypeId="urn:microsoft.com/office/officeart/2005/8/layout/arrow2" loCatId="process" qsTypeId="urn:microsoft.com/office/officeart/2005/8/quickstyle/simple1" qsCatId="simple" csTypeId="urn:microsoft.com/office/officeart/2005/8/colors/accent1_2" csCatId="accent1" phldr="1"/>
      <dgm:spPr/>
    </dgm:pt>
    <dgm:pt modelId="{03FA84A6-8439-4DE3-8697-A732901E29CB}">
      <dgm:prSet phldrT="[文本]"/>
      <dgm:spPr/>
      <dgm:t>
        <a:bodyPr/>
        <a:lstStyle/>
        <a:p>
          <a:r>
            <a:rPr lang="zh-CN" altLang="en-US" dirty="0" smtClean="0"/>
            <a:t>满足社会发展需求，挖掘中高端消费群</a:t>
          </a:r>
          <a:endParaRPr lang="zh-CN" altLang="en-US" dirty="0"/>
        </a:p>
      </dgm:t>
    </dgm:pt>
    <dgm:pt modelId="{B88721C0-DA0F-48EB-84BC-B5A71268A839}" type="parTrans" cxnId="{06F3EBA7-FF61-42CF-A2E9-4FE4CDCB4C89}">
      <dgm:prSet/>
      <dgm:spPr/>
      <dgm:t>
        <a:bodyPr/>
        <a:lstStyle/>
        <a:p>
          <a:endParaRPr lang="zh-CN" altLang="en-US"/>
        </a:p>
      </dgm:t>
    </dgm:pt>
    <dgm:pt modelId="{6A76FCA8-C069-4003-9607-4E1EC577E165}" type="sibTrans" cxnId="{06F3EBA7-FF61-42CF-A2E9-4FE4CDCB4C89}">
      <dgm:prSet/>
      <dgm:spPr/>
      <dgm:t>
        <a:bodyPr/>
        <a:lstStyle/>
        <a:p>
          <a:endParaRPr lang="zh-CN" altLang="en-US"/>
        </a:p>
      </dgm:t>
    </dgm:pt>
    <dgm:pt modelId="{23395CCD-B9DA-4985-8230-12078567E64D}">
      <dgm:prSet phldrT="[文本]"/>
      <dgm:spPr/>
      <dgm:t>
        <a:bodyPr/>
        <a:lstStyle/>
        <a:p>
          <a:r>
            <a:rPr lang="zh-CN" altLang="en-US" dirty="0" smtClean="0"/>
            <a:t>整饬大米行业低价的传统，提升行业标准</a:t>
          </a:r>
          <a:endParaRPr lang="zh-CN" altLang="en-US" dirty="0"/>
        </a:p>
      </dgm:t>
    </dgm:pt>
    <dgm:pt modelId="{0D7B8739-EF17-4183-99AC-F56B957F3B34}" type="parTrans" cxnId="{D2CD1F18-3A25-43E8-8705-7D33F9F6BA06}">
      <dgm:prSet/>
      <dgm:spPr/>
      <dgm:t>
        <a:bodyPr/>
        <a:lstStyle/>
        <a:p>
          <a:endParaRPr lang="zh-CN" altLang="en-US"/>
        </a:p>
      </dgm:t>
    </dgm:pt>
    <dgm:pt modelId="{EB93CF29-865A-4689-9E1A-9362A9B0746D}" type="sibTrans" cxnId="{D2CD1F18-3A25-43E8-8705-7D33F9F6BA06}">
      <dgm:prSet/>
      <dgm:spPr/>
      <dgm:t>
        <a:bodyPr/>
        <a:lstStyle/>
        <a:p>
          <a:endParaRPr lang="zh-CN" altLang="en-US"/>
        </a:p>
      </dgm:t>
    </dgm:pt>
    <dgm:pt modelId="{27E3F7F1-B9BB-4BEE-B03A-3EEBAF76C5A5}">
      <dgm:prSet phldrT="[文本]"/>
      <dgm:spPr/>
      <dgm:t>
        <a:bodyPr/>
        <a:lstStyle/>
        <a:p>
          <a:r>
            <a:rPr lang="zh-CN" altLang="en-US" dirty="0" smtClean="0"/>
            <a:t>形成强势品牌和可持续发展源泉</a:t>
          </a:r>
          <a:endParaRPr lang="zh-CN" altLang="en-US" dirty="0"/>
        </a:p>
      </dgm:t>
    </dgm:pt>
    <dgm:pt modelId="{1F188A66-F81F-4B9D-96E6-A4A52ADA0EC4}" type="parTrans" cxnId="{3B5CAE34-AA81-48BE-9203-892012A97713}">
      <dgm:prSet/>
      <dgm:spPr/>
      <dgm:t>
        <a:bodyPr/>
        <a:lstStyle/>
        <a:p>
          <a:endParaRPr lang="zh-CN" altLang="en-US"/>
        </a:p>
      </dgm:t>
    </dgm:pt>
    <dgm:pt modelId="{53B60610-7C9D-46F2-B4A6-7712A55945DF}" type="sibTrans" cxnId="{3B5CAE34-AA81-48BE-9203-892012A97713}">
      <dgm:prSet/>
      <dgm:spPr/>
      <dgm:t>
        <a:bodyPr/>
        <a:lstStyle/>
        <a:p>
          <a:endParaRPr lang="zh-CN" altLang="en-US"/>
        </a:p>
      </dgm:t>
    </dgm:pt>
    <dgm:pt modelId="{4ED78D1F-1BCF-40D9-9BE8-6B8685CD1D7C}" type="pres">
      <dgm:prSet presAssocID="{8707F05A-A187-4B57-9076-E7B7EB805937}" presName="arrowDiagram" presStyleCnt="0">
        <dgm:presLayoutVars>
          <dgm:chMax val="5"/>
          <dgm:dir/>
          <dgm:resizeHandles val="exact"/>
        </dgm:presLayoutVars>
      </dgm:prSet>
      <dgm:spPr/>
    </dgm:pt>
    <dgm:pt modelId="{CCDFBD6E-0B44-49AD-9877-2F0B4533CFD2}" type="pres">
      <dgm:prSet presAssocID="{8707F05A-A187-4B57-9076-E7B7EB805937}" presName="arrow" presStyleLbl="bgShp" presStyleIdx="0" presStyleCnt="1"/>
      <dgm:spPr/>
    </dgm:pt>
    <dgm:pt modelId="{266769F2-693A-40A4-AA00-51E84190C168}" type="pres">
      <dgm:prSet presAssocID="{8707F05A-A187-4B57-9076-E7B7EB805937}" presName="arrowDiagram3" presStyleCnt="0"/>
      <dgm:spPr/>
    </dgm:pt>
    <dgm:pt modelId="{7A924B43-0657-491E-AD97-2439B64FB5F5}" type="pres">
      <dgm:prSet presAssocID="{03FA84A6-8439-4DE3-8697-A732901E29CB}" presName="bullet3a" presStyleLbl="node1" presStyleIdx="0" presStyleCnt="3"/>
      <dgm:spPr/>
    </dgm:pt>
    <dgm:pt modelId="{53785AE6-B786-4B43-B74F-EA1BF1F6D766}" type="pres">
      <dgm:prSet presAssocID="{03FA84A6-8439-4DE3-8697-A732901E29CB}" presName="textBox3a" presStyleLbl="revTx" presStyleIdx="0" presStyleCnt="3">
        <dgm:presLayoutVars>
          <dgm:bulletEnabled val="1"/>
        </dgm:presLayoutVars>
      </dgm:prSet>
      <dgm:spPr/>
      <dgm:t>
        <a:bodyPr/>
        <a:lstStyle/>
        <a:p>
          <a:endParaRPr lang="zh-CN" altLang="en-US"/>
        </a:p>
      </dgm:t>
    </dgm:pt>
    <dgm:pt modelId="{96957519-4E3D-4C9F-9857-52F544C94125}" type="pres">
      <dgm:prSet presAssocID="{23395CCD-B9DA-4985-8230-12078567E64D}" presName="bullet3b" presStyleLbl="node1" presStyleIdx="1" presStyleCnt="3"/>
      <dgm:spPr/>
    </dgm:pt>
    <dgm:pt modelId="{2F64216F-643D-4024-897E-F38E60B2E450}" type="pres">
      <dgm:prSet presAssocID="{23395CCD-B9DA-4985-8230-12078567E64D}" presName="textBox3b" presStyleLbl="revTx" presStyleIdx="1" presStyleCnt="3">
        <dgm:presLayoutVars>
          <dgm:bulletEnabled val="1"/>
        </dgm:presLayoutVars>
      </dgm:prSet>
      <dgm:spPr/>
      <dgm:t>
        <a:bodyPr/>
        <a:lstStyle/>
        <a:p>
          <a:endParaRPr lang="zh-CN" altLang="en-US"/>
        </a:p>
      </dgm:t>
    </dgm:pt>
    <dgm:pt modelId="{2ED621A8-944A-4591-B167-6083EB226FD9}" type="pres">
      <dgm:prSet presAssocID="{27E3F7F1-B9BB-4BEE-B03A-3EEBAF76C5A5}" presName="bullet3c" presStyleLbl="node1" presStyleIdx="2" presStyleCnt="3"/>
      <dgm:spPr/>
    </dgm:pt>
    <dgm:pt modelId="{14312563-D85B-4FEB-B478-F9DC8B4FE805}" type="pres">
      <dgm:prSet presAssocID="{27E3F7F1-B9BB-4BEE-B03A-3EEBAF76C5A5}" presName="textBox3c" presStyleLbl="revTx" presStyleIdx="2" presStyleCnt="3">
        <dgm:presLayoutVars>
          <dgm:bulletEnabled val="1"/>
        </dgm:presLayoutVars>
      </dgm:prSet>
      <dgm:spPr/>
      <dgm:t>
        <a:bodyPr/>
        <a:lstStyle/>
        <a:p>
          <a:endParaRPr lang="zh-CN" altLang="en-US"/>
        </a:p>
      </dgm:t>
    </dgm:pt>
  </dgm:ptLst>
  <dgm:cxnLst>
    <dgm:cxn modelId="{06F3EBA7-FF61-42CF-A2E9-4FE4CDCB4C89}" srcId="{8707F05A-A187-4B57-9076-E7B7EB805937}" destId="{03FA84A6-8439-4DE3-8697-A732901E29CB}" srcOrd="0" destOrd="0" parTransId="{B88721C0-DA0F-48EB-84BC-B5A71268A839}" sibTransId="{6A76FCA8-C069-4003-9607-4E1EC577E165}"/>
    <dgm:cxn modelId="{3B5CAE34-AA81-48BE-9203-892012A97713}" srcId="{8707F05A-A187-4B57-9076-E7B7EB805937}" destId="{27E3F7F1-B9BB-4BEE-B03A-3EEBAF76C5A5}" srcOrd="2" destOrd="0" parTransId="{1F188A66-F81F-4B9D-96E6-A4A52ADA0EC4}" sibTransId="{53B60610-7C9D-46F2-B4A6-7712A55945DF}"/>
    <dgm:cxn modelId="{C33C6554-C4DD-46B5-B88E-FB1A66F504ED}" type="presOf" srcId="{23395CCD-B9DA-4985-8230-12078567E64D}" destId="{2F64216F-643D-4024-897E-F38E60B2E450}" srcOrd="0" destOrd="0" presId="urn:microsoft.com/office/officeart/2005/8/layout/arrow2"/>
    <dgm:cxn modelId="{D0826C34-DD5C-48D7-8DB8-091C2F840187}" type="presOf" srcId="{27E3F7F1-B9BB-4BEE-B03A-3EEBAF76C5A5}" destId="{14312563-D85B-4FEB-B478-F9DC8B4FE805}" srcOrd="0" destOrd="0" presId="urn:microsoft.com/office/officeart/2005/8/layout/arrow2"/>
    <dgm:cxn modelId="{56FB2862-60B0-4653-808D-82C3594EDE26}" type="presOf" srcId="{8707F05A-A187-4B57-9076-E7B7EB805937}" destId="{4ED78D1F-1BCF-40D9-9BE8-6B8685CD1D7C}" srcOrd="0" destOrd="0" presId="urn:microsoft.com/office/officeart/2005/8/layout/arrow2"/>
    <dgm:cxn modelId="{D2CD1F18-3A25-43E8-8705-7D33F9F6BA06}" srcId="{8707F05A-A187-4B57-9076-E7B7EB805937}" destId="{23395CCD-B9DA-4985-8230-12078567E64D}" srcOrd="1" destOrd="0" parTransId="{0D7B8739-EF17-4183-99AC-F56B957F3B34}" sibTransId="{EB93CF29-865A-4689-9E1A-9362A9B0746D}"/>
    <dgm:cxn modelId="{4221F568-0293-4F7B-9CE9-BDF63C0D9080}" type="presOf" srcId="{03FA84A6-8439-4DE3-8697-A732901E29CB}" destId="{53785AE6-B786-4B43-B74F-EA1BF1F6D766}" srcOrd="0" destOrd="0" presId="urn:microsoft.com/office/officeart/2005/8/layout/arrow2"/>
    <dgm:cxn modelId="{4383C8E7-A1BD-4FE3-B27D-507919935B37}" type="presParOf" srcId="{4ED78D1F-1BCF-40D9-9BE8-6B8685CD1D7C}" destId="{CCDFBD6E-0B44-49AD-9877-2F0B4533CFD2}" srcOrd="0" destOrd="0" presId="urn:microsoft.com/office/officeart/2005/8/layout/arrow2"/>
    <dgm:cxn modelId="{7D9F21D8-ACB4-4440-812C-7CE7000AAE8E}" type="presParOf" srcId="{4ED78D1F-1BCF-40D9-9BE8-6B8685CD1D7C}" destId="{266769F2-693A-40A4-AA00-51E84190C168}" srcOrd="1" destOrd="0" presId="urn:microsoft.com/office/officeart/2005/8/layout/arrow2"/>
    <dgm:cxn modelId="{B889CC8B-6715-41F2-A98C-4066D11EFE0E}" type="presParOf" srcId="{266769F2-693A-40A4-AA00-51E84190C168}" destId="{7A924B43-0657-491E-AD97-2439B64FB5F5}" srcOrd="0" destOrd="0" presId="urn:microsoft.com/office/officeart/2005/8/layout/arrow2"/>
    <dgm:cxn modelId="{A1BD4F40-A9D5-4B42-BE00-87D42CFD45BE}" type="presParOf" srcId="{266769F2-693A-40A4-AA00-51E84190C168}" destId="{53785AE6-B786-4B43-B74F-EA1BF1F6D766}" srcOrd="1" destOrd="0" presId="urn:microsoft.com/office/officeart/2005/8/layout/arrow2"/>
    <dgm:cxn modelId="{6D792790-4853-49AD-8C71-5D97AF1A6710}" type="presParOf" srcId="{266769F2-693A-40A4-AA00-51E84190C168}" destId="{96957519-4E3D-4C9F-9857-52F544C94125}" srcOrd="2" destOrd="0" presId="urn:microsoft.com/office/officeart/2005/8/layout/arrow2"/>
    <dgm:cxn modelId="{17C91BA8-453D-4581-8A01-427D895242C3}" type="presParOf" srcId="{266769F2-693A-40A4-AA00-51E84190C168}" destId="{2F64216F-643D-4024-897E-F38E60B2E450}" srcOrd="3" destOrd="0" presId="urn:microsoft.com/office/officeart/2005/8/layout/arrow2"/>
    <dgm:cxn modelId="{8D3A145B-AAF9-4028-9498-081A2198B3A0}" type="presParOf" srcId="{266769F2-693A-40A4-AA00-51E84190C168}" destId="{2ED621A8-944A-4591-B167-6083EB226FD9}" srcOrd="4" destOrd="0" presId="urn:microsoft.com/office/officeart/2005/8/layout/arrow2"/>
    <dgm:cxn modelId="{A729E3D2-1545-42F6-B209-B314CC340C3C}" type="presParOf" srcId="{266769F2-693A-40A4-AA00-51E84190C168}" destId="{14312563-D85B-4FEB-B478-F9DC8B4FE805}" srcOrd="5" destOrd="0" presId="urn:microsoft.com/office/officeart/2005/8/layout/arrow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90BFEC-1861-4062-BE03-FC10437C7FEE}">
      <dsp:nvSpPr>
        <dsp:cNvPr id="0" name=""/>
        <dsp:cNvSpPr/>
      </dsp:nvSpPr>
      <dsp:spPr>
        <a:xfrm rot="21300000">
          <a:off x="18706" y="1685100"/>
          <a:ext cx="6058586" cy="693799"/>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ADA6AD-F38C-4FD3-96D4-D6EF50CB2D0D}">
      <dsp:nvSpPr>
        <dsp:cNvPr id="0" name=""/>
        <dsp:cNvSpPr/>
      </dsp:nvSpPr>
      <dsp:spPr>
        <a:xfrm>
          <a:off x="731520" y="203200"/>
          <a:ext cx="1828800" cy="162560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7544EF-61DD-4536-B53B-2AB21DE7D897}">
      <dsp:nvSpPr>
        <dsp:cNvPr id="0" name=""/>
        <dsp:cNvSpPr/>
      </dsp:nvSpPr>
      <dsp:spPr>
        <a:xfrm>
          <a:off x="2768881" y="0"/>
          <a:ext cx="2874717" cy="17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zh-CN" altLang="en-US" sz="2800" kern="1200" dirty="0" smtClean="0"/>
            <a:t>强调精选，规避产地和品种压力</a:t>
          </a:r>
          <a:endParaRPr lang="zh-CN" altLang="en-US" sz="2800" kern="1200" dirty="0"/>
        </a:p>
      </dsp:txBody>
      <dsp:txXfrm>
        <a:off x="2768881" y="0"/>
        <a:ext cx="2874717" cy="1706880"/>
      </dsp:txXfrm>
    </dsp:sp>
    <dsp:sp modelId="{93F1C50B-27A3-4B51-8120-DD4D8E10FC08}">
      <dsp:nvSpPr>
        <dsp:cNvPr id="0" name=""/>
        <dsp:cNvSpPr/>
      </dsp:nvSpPr>
      <dsp:spPr>
        <a:xfrm>
          <a:off x="3535680" y="2235200"/>
          <a:ext cx="1828800" cy="162560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61873C-0019-43BF-8456-FD4F84DF6A1A}">
      <dsp:nvSpPr>
        <dsp:cNvPr id="0" name=""/>
        <dsp:cNvSpPr/>
      </dsp:nvSpPr>
      <dsp:spPr>
        <a:xfrm>
          <a:off x="357186" y="2357120"/>
          <a:ext cx="3065146" cy="17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zh-CN" altLang="en-US" sz="2700" kern="1200" dirty="0" smtClean="0"/>
            <a:t>强调不完善率，力图突出行业标准的建立</a:t>
          </a:r>
          <a:endParaRPr lang="zh-CN" altLang="en-US" sz="2700" kern="1200" dirty="0"/>
        </a:p>
      </dsp:txBody>
      <dsp:txXfrm>
        <a:off x="357186" y="2357120"/>
        <a:ext cx="3065146" cy="17068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DFBD6E-0B44-49AD-9877-2F0B4533CFD2}">
      <dsp:nvSpPr>
        <dsp:cNvPr id="0" name=""/>
        <dsp:cNvSpPr/>
      </dsp:nvSpPr>
      <dsp:spPr>
        <a:xfrm>
          <a:off x="0" y="94754"/>
          <a:ext cx="6834214" cy="4271383"/>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24B43-0657-491E-AD97-2439B64FB5F5}">
      <dsp:nvSpPr>
        <dsp:cNvPr id="0" name=""/>
        <dsp:cNvSpPr/>
      </dsp:nvSpPr>
      <dsp:spPr>
        <a:xfrm>
          <a:off x="867945" y="3042863"/>
          <a:ext cx="177689" cy="1776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85AE6-B786-4B43-B74F-EA1BF1F6D766}">
      <dsp:nvSpPr>
        <dsp:cNvPr id="0" name=""/>
        <dsp:cNvSpPr/>
      </dsp:nvSpPr>
      <dsp:spPr>
        <a:xfrm>
          <a:off x="956789" y="3131707"/>
          <a:ext cx="1592371" cy="1234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154" tIns="0" rIns="0" bIns="0" numCol="1" spcCol="1270" anchor="t" anchorCtr="0">
          <a:noAutofit/>
        </a:bodyPr>
        <a:lstStyle/>
        <a:p>
          <a:pPr lvl="0" algn="l" defTabSz="889000">
            <a:lnSpc>
              <a:spcPct val="90000"/>
            </a:lnSpc>
            <a:spcBef>
              <a:spcPct val="0"/>
            </a:spcBef>
            <a:spcAft>
              <a:spcPct val="35000"/>
            </a:spcAft>
          </a:pPr>
          <a:r>
            <a:rPr lang="zh-CN" altLang="en-US" sz="2000" kern="1200" dirty="0" smtClean="0"/>
            <a:t>满足社会发展需求，挖掘中高端消费群</a:t>
          </a:r>
          <a:endParaRPr lang="zh-CN" altLang="en-US" sz="2000" kern="1200" dirty="0"/>
        </a:p>
      </dsp:txBody>
      <dsp:txXfrm>
        <a:off x="956789" y="3131707"/>
        <a:ext cx="1592371" cy="1234429"/>
      </dsp:txXfrm>
    </dsp:sp>
    <dsp:sp modelId="{96957519-4E3D-4C9F-9857-52F544C94125}">
      <dsp:nvSpPr>
        <dsp:cNvPr id="0" name=""/>
        <dsp:cNvSpPr/>
      </dsp:nvSpPr>
      <dsp:spPr>
        <a:xfrm>
          <a:off x="2436397" y="1881901"/>
          <a:ext cx="321208" cy="3212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64216F-643D-4024-897E-F38E60B2E450}">
      <dsp:nvSpPr>
        <dsp:cNvPr id="0" name=""/>
        <dsp:cNvSpPr/>
      </dsp:nvSpPr>
      <dsp:spPr>
        <a:xfrm>
          <a:off x="2597001" y="2042505"/>
          <a:ext cx="1640211" cy="2323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201" tIns="0" rIns="0" bIns="0" numCol="1" spcCol="1270" anchor="t" anchorCtr="0">
          <a:noAutofit/>
        </a:bodyPr>
        <a:lstStyle/>
        <a:p>
          <a:pPr lvl="0" algn="l" defTabSz="889000">
            <a:lnSpc>
              <a:spcPct val="90000"/>
            </a:lnSpc>
            <a:spcBef>
              <a:spcPct val="0"/>
            </a:spcBef>
            <a:spcAft>
              <a:spcPct val="35000"/>
            </a:spcAft>
          </a:pPr>
          <a:r>
            <a:rPr lang="zh-CN" altLang="en-US" sz="2000" kern="1200" dirty="0" smtClean="0"/>
            <a:t>整饬大米行业低价的传统，提升行业标准</a:t>
          </a:r>
          <a:endParaRPr lang="zh-CN" altLang="en-US" sz="2000" kern="1200" dirty="0"/>
        </a:p>
      </dsp:txBody>
      <dsp:txXfrm>
        <a:off x="2597001" y="2042505"/>
        <a:ext cx="1640211" cy="2323632"/>
      </dsp:txXfrm>
    </dsp:sp>
    <dsp:sp modelId="{2ED621A8-944A-4591-B167-6083EB226FD9}">
      <dsp:nvSpPr>
        <dsp:cNvPr id="0" name=""/>
        <dsp:cNvSpPr/>
      </dsp:nvSpPr>
      <dsp:spPr>
        <a:xfrm>
          <a:off x="4322640" y="1175414"/>
          <a:ext cx="444223" cy="4442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12563-D85B-4FEB-B478-F9DC8B4FE805}">
      <dsp:nvSpPr>
        <dsp:cNvPr id="0" name=""/>
        <dsp:cNvSpPr/>
      </dsp:nvSpPr>
      <dsp:spPr>
        <a:xfrm>
          <a:off x="4544752" y="1397526"/>
          <a:ext cx="1640211" cy="2968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385" tIns="0" rIns="0" bIns="0" numCol="1" spcCol="1270" anchor="t" anchorCtr="0">
          <a:noAutofit/>
        </a:bodyPr>
        <a:lstStyle/>
        <a:p>
          <a:pPr lvl="0" algn="l" defTabSz="889000">
            <a:lnSpc>
              <a:spcPct val="90000"/>
            </a:lnSpc>
            <a:spcBef>
              <a:spcPct val="0"/>
            </a:spcBef>
            <a:spcAft>
              <a:spcPct val="35000"/>
            </a:spcAft>
          </a:pPr>
          <a:r>
            <a:rPr lang="zh-CN" altLang="en-US" sz="2000" kern="1200" dirty="0" smtClean="0"/>
            <a:t>形成强势品牌和可持续发展源泉</a:t>
          </a:r>
          <a:endParaRPr lang="zh-CN" altLang="en-US" sz="2000" kern="1200" dirty="0"/>
        </a:p>
      </dsp:txBody>
      <dsp:txXfrm>
        <a:off x="4544752" y="1397526"/>
        <a:ext cx="1640211" cy="2968611"/>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2EAD90-1626-44BF-B4AC-9DE8E6885F06}" type="datetimeFigureOut">
              <a:rPr lang="zh-CN" altLang="en-US" smtClean="0"/>
              <a:pPr/>
              <a:t>2010-6-6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9B71FB-6B40-4E1E-BFA9-B2AEDCDAD62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309" rtl="0" eaLnBrk="1" latinLnBrk="0" hangingPunct="1">
      <a:defRPr sz="1200" kern="1200">
        <a:solidFill>
          <a:schemeClr val="tx1"/>
        </a:solidFill>
        <a:latin typeface="+mn-lt"/>
        <a:ea typeface="+mn-ea"/>
        <a:cs typeface="+mn-cs"/>
      </a:defRPr>
    </a:lvl1pPr>
    <a:lvl2pPr marL="457155" algn="l" defTabSz="914309" rtl="0" eaLnBrk="1" latinLnBrk="0" hangingPunct="1">
      <a:defRPr sz="1200" kern="1200">
        <a:solidFill>
          <a:schemeClr val="tx1"/>
        </a:solidFill>
        <a:latin typeface="+mn-lt"/>
        <a:ea typeface="+mn-ea"/>
        <a:cs typeface="+mn-cs"/>
      </a:defRPr>
    </a:lvl2pPr>
    <a:lvl3pPr marL="914309" algn="l" defTabSz="914309" rtl="0" eaLnBrk="1" latinLnBrk="0" hangingPunct="1">
      <a:defRPr sz="1200" kern="1200">
        <a:solidFill>
          <a:schemeClr val="tx1"/>
        </a:solidFill>
        <a:latin typeface="+mn-lt"/>
        <a:ea typeface="+mn-ea"/>
        <a:cs typeface="+mn-cs"/>
      </a:defRPr>
    </a:lvl3pPr>
    <a:lvl4pPr marL="1371464" algn="l" defTabSz="914309" rtl="0" eaLnBrk="1" latinLnBrk="0" hangingPunct="1">
      <a:defRPr sz="1200" kern="1200">
        <a:solidFill>
          <a:schemeClr val="tx1"/>
        </a:solidFill>
        <a:latin typeface="+mn-lt"/>
        <a:ea typeface="+mn-ea"/>
        <a:cs typeface="+mn-cs"/>
      </a:defRPr>
    </a:lvl4pPr>
    <a:lvl5pPr marL="1828619" algn="l" defTabSz="914309" rtl="0" eaLnBrk="1" latinLnBrk="0" hangingPunct="1">
      <a:defRPr sz="1200" kern="1200">
        <a:solidFill>
          <a:schemeClr val="tx1"/>
        </a:solidFill>
        <a:latin typeface="+mn-lt"/>
        <a:ea typeface="+mn-ea"/>
        <a:cs typeface="+mn-cs"/>
      </a:defRPr>
    </a:lvl5pPr>
    <a:lvl6pPr marL="2285773" algn="l" defTabSz="914309" rtl="0" eaLnBrk="1" latinLnBrk="0" hangingPunct="1">
      <a:defRPr sz="1200" kern="1200">
        <a:solidFill>
          <a:schemeClr val="tx1"/>
        </a:solidFill>
        <a:latin typeface="+mn-lt"/>
        <a:ea typeface="+mn-ea"/>
        <a:cs typeface="+mn-cs"/>
      </a:defRPr>
    </a:lvl6pPr>
    <a:lvl7pPr marL="2742928" algn="l" defTabSz="914309" rtl="0" eaLnBrk="1" latinLnBrk="0" hangingPunct="1">
      <a:defRPr sz="1200" kern="1200">
        <a:solidFill>
          <a:schemeClr val="tx1"/>
        </a:solidFill>
        <a:latin typeface="+mn-lt"/>
        <a:ea typeface="+mn-ea"/>
        <a:cs typeface="+mn-cs"/>
      </a:defRPr>
    </a:lvl7pPr>
    <a:lvl8pPr marL="3200082" algn="l" defTabSz="914309" rtl="0" eaLnBrk="1" latinLnBrk="0" hangingPunct="1">
      <a:defRPr sz="1200" kern="1200">
        <a:solidFill>
          <a:schemeClr val="tx1"/>
        </a:solidFill>
        <a:latin typeface="+mn-lt"/>
        <a:ea typeface="+mn-ea"/>
        <a:cs typeface="+mn-cs"/>
      </a:defRPr>
    </a:lvl8pPr>
    <a:lvl9pPr marL="3657237"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5453" y="8684826"/>
            <a:ext cx="2970946" cy="457711"/>
          </a:xfrm>
          <a:prstGeom prst="rect">
            <a:avLst/>
          </a:prstGeom>
          <a:noFill/>
          <a:ln w="9525">
            <a:noFill/>
            <a:miter lim="800000"/>
            <a:headEnd/>
            <a:tailEnd/>
          </a:ln>
        </p:spPr>
        <p:txBody>
          <a:bodyPr lIns="91312" tIns="45656" rIns="91312" bIns="45656" anchor="b"/>
          <a:lstStyle/>
          <a:p>
            <a:pPr algn="r"/>
            <a:fld id="{8EBF3DC7-6F14-40F7-AADA-B6B87BD6DE9F}" type="slidenum">
              <a:rPr lang="en-US" altLang="zh-CN">
                <a:solidFill>
                  <a:srgbClr val="000000"/>
                </a:solidFill>
                <a:ea typeface="宋体" charset="-122"/>
              </a:rPr>
              <a:pPr algn="r"/>
              <a:t>18</a:t>
            </a:fld>
            <a:endParaRPr lang="en-US" altLang="zh-CN">
              <a:solidFill>
                <a:srgbClr val="000000"/>
              </a:solidFill>
              <a:ea typeface="宋体" charset="-122"/>
            </a:endParaRPr>
          </a:p>
        </p:txBody>
      </p:sp>
      <p:sp>
        <p:nvSpPr>
          <p:cNvPr id="112643" name="Rectangle 2"/>
          <p:cNvSpPr>
            <a:spLocks noGrp="1" noRot="1" noChangeAspect="1" noTextEdit="1"/>
          </p:cNvSpPr>
          <p:nvPr>
            <p:ph type="sldImg"/>
          </p:nvPr>
        </p:nvSpPr>
        <p:spPr bwMode="auto">
          <a:noFill/>
          <a:ln>
            <a:solidFill>
              <a:srgbClr val="000000"/>
            </a:solidFill>
            <a:miter lim="800000"/>
            <a:headEnd/>
            <a:tailEnd/>
          </a:ln>
        </p:spPr>
      </p:sp>
      <p:sp>
        <p:nvSpPr>
          <p:cNvPr id="11264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zh-CN"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9B71FB-6B40-4E1E-BFA9-B2AEDCDAD622}" type="slidenum">
              <a:rPr lang="zh-CN" altLang="en-US" smtClean="0"/>
              <a:pPr/>
              <a:t>23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9B71FB-6B40-4E1E-BFA9-B2AEDCDAD622}" type="slidenum">
              <a:rPr lang="zh-CN" altLang="en-US" smtClean="0"/>
              <a:pPr/>
              <a:t>27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9B71FB-6B40-4E1E-BFA9-B2AEDCDAD622}" type="slidenum">
              <a:rPr lang="zh-CN" altLang="en-US" smtClean="0"/>
              <a:pPr/>
              <a:t>28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9B71FB-6B40-4E1E-BFA9-B2AEDCDAD622}"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9B71FB-6B40-4E1E-BFA9-B2AEDCDAD622}"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9B71FB-6B40-4E1E-BFA9-B2AEDCDAD622}"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5453" y="8684826"/>
            <a:ext cx="2970946" cy="457711"/>
          </a:xfrm>
          <a:prstGeom prst="rect">
            <a:avLst/>
          </a:prstGeom>
          <a:noFill/>
          <a:ln w="9525">
            <a:noFill/>
            <a:miter lim="800000"/>
            <a:headEnd/>
            <a:tailEnd/>
          </a:ln>
        </p:spPr>
        <p:txBody>
          <a:bodyPr lIns="91312" tIns="45656" rIns="91312" bIns="45656" anchor="b"/>
          <a:lstStyle/>
          <a:p>
            <a:pPr algn="r"/>
            <a:fld id="{6F1C67D3-3C46-4FEC-BDFA-8D5207DDE81B}" type="slidenum">
              <a:rPr lang="en-US" altLang="zh-CN">
                <a:solidFill>
                  <a:srgbClr val="000000"/>
                </a:solidFill>
                <a:ea typeface="宋体" charset="-122"/>
              </a:rPr>
              <a:pPr algn="r"/>
              <a:t>13</a:t>
            </a:fld>
            <a:endParaRPr lang="en-US" altLang="zh-CN">
              <a:solidFill>
                <a:srgbClr val="000000"/>
              </a:solidFill>
              <a:ea typeface="宋体" charset="-122"/>
            </a:endParaRPr>
          </a:p>
        </p:txBody>
      </p:sp>
      <p:sp>
        <p:nvSpPr>
          <p:cNvPr id="111619" name="Rectangle 2"/>
          <p:cNvSpPr>
            <a:spLocks noGrp="1" noRot="1" noChangeAspect="1" noTextEdit="1"/>
          </p:cNvSpPr>
          <p:nvPr>
            <p:ph type="sldImg"/>
          </p:nvPr>
        </p:nvSpPr>
        <p:spPr bwMode="auto">
          <a:noFill/>
          <a:ln>
            <a:solidFill>
              <a:srgbClr val="000000"/>
            </a:solidFill>
            <a:miter lim="800000"/>
            <a:headEnd/>
            <a:tailEnd/>
          </a:ln>
        </p:spPr>
      </p:sp>
      <p:sp>
        <p:nvSpPr>
          <p:cNvPr id="11162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5453" y="8684826"/>
            <a:ext cx="2970946" cy="457711"/>
          </a:xfrm>
          <a:prstGeom prst="rect">
            <a:avLst/>
          </a:prstGeom>
          <a:noFill/>
          <a:ln w="9525">
            <a:noFill/>
            <a:miter lim="800000"/>
            <a:headEnd/>
            <a:tailEnd/>
          </a:ln>
        </p:spPr>
        <p:txBody>
          <a:bodyPr lIns="91312" tIns="45656" rIns="91312" bIns="45656" anchor="b"/>
          <a:lstStyle/>
          <a:p>
            <a:pPr algn="r"/>
            <a:fld id="{6F1C67D3-3C46-4FEC-BDFA-8D5207DDE81B}" type="slidenum">
              <a:rPr lang="en-US" altLang="zh-CN">
                <a:solidFill>
                  <a:srgbClr val="000000"/>
                </a:solidFill>
                <a:ea typeface="宋体" charset="-122"/>
              </a:rPr>
              <a:pPr algn="r"/>
              <a:t>14</a:t>
            </a:fld>
            <a:endParaRPr lang="en-US" altLang="zh-CN">
              <a:solidFill>
                <a:srgbClr val="000000"/>
              </a:solidFill>
              <a:ea typeface="宋体" charset="-122"/>
            </a:endParaRPr>
          </a:p>
        </p:txBody>
      </p:sp>
      <p:sp>
        <p:nvSpPr>
          <p:cNvPr id="111619" name="Rectangle 2"/>
          <p:cNvSpPr>
            <a:spLocks noGrp="1" noRot="1" noChangeAspect="1" noTextEdit="1"/>
          </p:cNvSpPr>
          <p:nvPr>
            <p:ph type="sldImg"/>
          </p:nvPr>
        </p:nvSpPr>
        <p:spPr bwMode="auto">
          <a:noFill/>
          <a:ln>
            <a:solidFill>
              <a:srgbClr val="000000"/>
            </a:solidFill>
            <a:miter lim="800000"/>
            <a:headEnd/>
            <a:tailEnd/>
          </a:ln>
        </p:spPr>
      </p:sp>
      <p:sp>
        <p:nvSpPr>
          <p:cNvPr id="11162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5453" y="8684826"/>
            <a:ext cx="2970946" cy="457711"/>
          </a:xfrm>
          <a:prstGeom prst="rect">
            <a:avLst/>
          </a:prstGeom>
          <a:noFill/>
          <a:ln w="9525">
            <a:noFill/>
            <a:miter lim="800000"/>
            <a:headEnd/>
            <a:tailEnd/>
          </a:ln>
        </p:spPr>
        <p:txBody>
          <a:bodyPr lIns="91312" tIns="45656" rIns="91312" bIns="45656" anchor="b"/>
          <a:lstStyle/>
          <a:p>
            <a:pPr algn="r"/>
            <a:fld id="{6F1C67D3-3C46-4FEC-BDFA-8D5207DDE81B}" type="slidenum">
              <a:rPr lang="en-US" altLang="zh-CN">
                <a:solidFill>
                  <a:srgbClr val="000000"/>
                </a:solidFill>
                <a:ea typeface="宋体" charset="-122"/>
              </a:rPr>
              <a:pPr algn="r"/>
              <a:t>15</a:t>
            </a:fld>
            <a:endParaRPr lang="en-US" altLang="zh-CN">
              <a:solidFill>
                <a:srgbClr val="000000"/>
              </a:solidFill>
              <a:ea typeface="宋体" charset="-122"/>
            </a:endParaRPr>
          </a:p>
        </p:txBody>
      </p:sp>
      <p:sp>
        <p:nvSpPr>
          <p:cNvPr id="111619" name="Rectangle 2"/>
          <p:cNvSpPr>
            <a:spLocks noGrp="1" noRot="1" noChangeAspect="1" noTextEdit="1"/>
          </p:cNvSpPr>
          <p:nvPr>
            <p:ph type="sldImg"/>
          </p:nvPr>
        </p:nvSpPr>
        <p:spPr bwMode="auto">
          <a:noFill/>
          <a:ln>
            <a:solidFill>
              <a:srgbClr val="000000"/>
            </a:solidFill>
            <a:miter lim="800000"/>
            <a:headEnd/>
            <a:tailEnd/>
          </a:ln>
        </p:spPr>
      </p:sp>
      <p:sp>
        <p:nvSpPr>
          <p:cNvPr id="11162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9B71FB-6B40-4E1E-BFA9-B2AEDCDAD622}"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5453" y="8684826"/>
            <a:ext cx="2970946" cy="457711"/>
          </a:xfrm>
          <a:prstGeom prst="rect">
            <a:avLst/>
          </a:prstGeom>
          <a:noFill/>
          <a:ln w="9525">
            <a:noFill/>
            <a:miter lim="800000"/>
            <a:headEnd/>
            <a:tailEnd/>
          </a:ln>
        </p:spPr>
        <p:txBody>
          <a:bodyPr lIns="91312" tIns="45656" rIns="91312" bIns="45656" anchor="b"/>
          <a:lstStyle/>
          <a:p>
            <a:pPr algn="r"/>
            <a:fld id="{8EBF3DC7-6F14-40F7-AADA-B6B87BD6DE9F}" type="slidenum">
              <a:rPr lang="en-US" altLang="zh-CN">
                <a:solidFill>
                  <a:srgbClr val="000000"/>
                </a:solidFill>
                <a:ea typeface="宋体" charset="-122"/>
              </a:rPr>
              <a:pPr algn="r"/>
              <a:t>17</a:t>
            </a:fld>
            <a:endParaRPr lang="en-US" altLang="zh-CN">
              <a:solidFill>
                <a:srgbClr val="000000"/>
              </a:solidFill>
              <a:ea typeface="宋体" charset="-122"/>
            </a:endParaRPr>
          </a:p>
        </p:txBody>
      </p:sp>
      <p:sp>
        <p:nvSpPr>
          <p:cNvPr id="112643" name="Rectangle 2"/>
          <p:cNvSpPr>
            <a:spLocks noGrp="1" noRot="1" noChangeAspect="1" noTextEdit="1"/>
          </p:cNvSpPr>
          <p:nvPr>
            <p:ph type="sldImg"/>
          </p:nvPr>
        </p:nvSpPr>
        <p:spPr bwMode="auto">
          <a:noFill/>
          <a:ln>
            <a:solidFill>
              <a:srgbClr val="000000"/>
            </a:solidFill>
            <a:miter lim="800000"/>
            <a:headEnd/>
            <a:tailEnd/>
          </a:ln>
        </p:spPr>
      </p:sp>
      <p:sp>
        <p:nvSpPr>
          <p:cNvPr id="11264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zh-CN"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463" y="2130319"/>
            <a:ext cx="7773075" cy="146979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965" y="3886167"/>
            <a:ext cx="6400071" cy="1752727"/>
          </a:xfrm>
        </p:spPr>
        <p:txBody>
          <a:bodyPr/>
          <a:lstStyle>
            <a:lvl1pPr marL="0" indent="0" algn="ctr">
              <a:buNone/>
              <a:defRPr/>
            </a:lvl1pPr>
            <a:lvl2pPr marL="347426" indent="0" algn="ctr">
              <a:buNone/>
              <a:defRPr/>
            </a:lvl2pPr>
            <a:lvl3pPr marL="694853" indent="0" algn="ctr">
              <a:buNone/>
              <a:defRPr/>
            </a:lvl3pPr>
            <a:lvl4pPr marL="1042278" indent="0" algn="ctr">
              <a:buNone/>
              <a:defRPr/>
            </a:lvl4pPr>
            <a:lvl5pPr marL="1389705" indent="0" algn="ctr">
              <a:buNone/>
              <a:defRPr/>
            </a:lvl5pPr>
            <a:lvl6pPr marL="1737130" indent="0" algn="ctr">
              <a:buNone/>
              <a:defRPr/>
            </a:lvl6pPr>
            <a:lvl7pPr marL="2084557" indent="0" algn="ctr">
              <a:buNone/>
              <a:defRPr/>
            </a:lvl7pPr>
            <a:lvl8pPr marL="2431982" indent="0" algn="ctr">
              <a:buNone/>
              <a:defRPr/>
            </a:lvl8pPr>
            <a:lvl9pPr marL="2779409"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77336" y="361989"/>
            <a:ext cx="1842113" cy="538716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9953" y="361989"/>
            <a:ext cx="5427526" cy="538716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43566" y="361989"/>
            <a:ext cx="6606022" cy="70837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9953" y="1730884"/>
            <a:ext cx="3634300" cy="40182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484109" y="1730886"/>
            <a:ext cx="3635340" cy="19586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484109" y="3789429"/>
            <a:ext cx="3635340" cy="1959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43566" y="361989"/>
            <a:ext cx="6606022" cy="70837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49953" y="1730884"/>
            <a:ext cx="3634300" cy="40182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84109" y="1730884"/>
            <a:ext cx="3635340" cy="40182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43566" y="361989"/>
            <a:ext cx="6606022" cy="70837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49953" y="1730884"/>
            <a:ext cx="3634300" cy="401827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484109" y="1730886"/>
            <a:ext cx="3635340" cy="19586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484109" y="3789429"/>
            <a:ext cx="3635340" cy="1959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43566" y="361989"/>
            <a:ext cx="6606022" cy="70837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49953" y="1730886"/>
            <a:ext cx="3634300" cy="19586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484109" y="1730886"/>
            <a:ext cx="3635340" cy="19586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49953" y="3789429"/>
            <a:ext cx="3634300" cy="1959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484109" y="3789429"/>
            <a:ext cx="3635340" cy="1959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1867" y="4407304"/>
            <a:ext cx="7773076" cy="1361614"/>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1867" y="2906303"/>
            <a:ext cx="7773076" cy="1501000"/>
          </a:xfrm>
        </p:spPr>
        <p:txBody>
          <a:bodyPr anchor="b"/>
          <a:lstStyle>
            <a:lvl1pPr marL="0" indent="0">
              <a:buNone/>
              <a:defRPr sz="1500"/>
            </a:lvl1pPr>
            <a:lvl2pPr marL="347426" indent="0">
              <a:buNone/>
              <a:defRPr sz="1400"/>
            </a:lvl2pPr>
            <a:lvl3pPr marL="694853" indent="0">
              <a:buNone/>
              <a:defRPr sz="1200"/>
            </a:lvl3pPr>
            <a:lvl4pPr marL="1042278" indent="0">
              <a:buNone/>
              <a:defRPr sz="1100"/>
            </a:lvl4pPr>
            <a:lvl5pPr marL="1389705" indent="0">
              <a:buNone/>
              <a:defRPr sz="1100"/>
            </a:lvl5pPr>
            <a:lvl6pPr marL="1737130" indent="0">
              <a:buNone/>
              <a:defRPr sz="1100"/>
            </a:lvl6pPr>
            <a:lvl7pPr marL="2084557" indent="0">
              <a:buNone/>
              <a:defRPr sz="1100"/>
            </a:lvl7pPr>
            <a:lvl8pPr marL="2431982" indent="0">
              <a:buNone/>
              <a:defRPr sz="1100"/>
            </a:lvl8pPr>
            <a:lvl9pPr marL="2779409" indent="0">
              <a:buNone/>
              <a:defRPr sz="11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9953" y="1730884"/>
            <a:ext cx="3634300" cy="4018271"/>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84109" y="1730884"/>
            <a:ext cx="3635340" cy="4018271"/>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670" y="274613"/>
            <a:ext cx="8228664" cy="1143173"/>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669" y="1535329"/>
            <a:ext cx="4039961" cy="639720"/>
          </a:xfrm>
        </p:spPr>
        <p:txBody>
          <a:bodyPr anchor="b"/>
          <a:lstStyle>
            <a:lvl1pPr marL="0" indent="0">
              <a:buNone/>
              <a:defRPr sz="1800" b="1"/>
            </a:lvl1pPr>
            <a:lvl2pPr marL="347426" indent="0">
              <a:buNone/>
              <a:defRPr sz="1500" b="1"/>
            </a:lvl2pPr>
            <a:lvl3pPr marL="694853" indent="0">
              <a:buNone/>
              <a:defRPr sz="1400" b="1"/>
            </a:lvl3pPr>
            <a:lvl4pPr marL="1042278" indent="0">
              <a:buNone/>
              <a:defRPr sz="1200" b="1"/>
            </a:lvl4pPr>
            <a:lvl5pPr marL="1389705" indent="0">
              <a:buNone/>
              <a:defRPr sz="1200" b="1"/>
            </a:lvl5pPr>
            <a:lvl6pPr marL="1737130" indent="0">
              <a:buNone/>
              <a:defRPr sz="1200" b="1"/>
            </a:lvl6pPr>
            <a:lvl7pPr marL="2084557" indent="0">
              <a:buNone/>
              <a:defRPr sz="1200" b="1"/>
            </a:lvl7pPr>
            <a:lvl8pPr marL="2431982" indent="0">
              <a:buNone/>
              <a:defRPr sz="1200" b="1"/>
            </a:lvl8pPr>
            <a:lvl9pPr marL="2779409"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669" y="2175049"/>
            <a:ext cx="4039961" cy="3950657"/>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33" y="1535329"/>
            <a:ext cx="4041001" cy="639720"/>
          </a:xfrm>
        </p:spPr>
        <p:txBody>
          <a:bodyPr anchor="b"/>
          <a:lstStyle>
            <a:lvl1pPr marL="0" indent="0">
              <a:buNone/>
              <a:defRPr sz="1800" b="1"/>
            </a:lvl1pPr>
            <a:lvl2pPr marL="347426" indent="0">
              <a:buNone/>
              <a:defRPr sz="1500" b="1"/>
            </a:lvl2pPr>
            <a:lvl3pPr marL="694853" indent="0">
              <a:buNone/>
              <a:defRPr sz="1400" b="1"/>
            </a:lvl3pPr>
            <a:lvl4pPr marL="1042278" indent="0">
              <a:buNone/>
              <a:defRPr sz="1200" b="1"/>
            </a:lvl4pPr>
            <a:lvl5pPr marL="1389705" indent="0">
              <a:buNone/>
              <a:defRPr sz="1200" b="1"/>
            </a:lvl5pPr>
            <a:lvl6pPr marL="1737130" indent="0">
              <a:buNone/>
              <a:defRPr sz="1200" b="1"/>
            </a:lvl6pPr>
            <a:lvl7pPr marL="2084557" indent="0">
              <a:buNone/>
              <a:defRPr sz="1200" b="1"/>
            </a:lvl7pPr>
            <a:lvl8pPr marL="2431982" indent="0">
              <a:buNone/>
              <a:defRPr sz="1200" b="1"/>
            </a:lvl8pPr>
            <a:lvl9pPr marL="2779409"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333" y="2175049"/>
            <a:ext cx="4041001" cy="3950657"/>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668" y="272533"/>
            <a:ext cx="3008127" cy="1162937"/>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14" y="272532"/>
            <a:ext cx="5111320" cy="585317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668" y="1435468"/>
            <a:ext cx="3008127" cy="4690236"/>
          </a:xfrm>
        </p:spPr>
        <p:txBody>
          <a:bodyPr/>
          <a:lstStyle>
            <a:lvl1pPr marL="0" indent="0">
              <a:buNone/>
              <a:defRPr sz="1100"/>
            </a:lvl1pPr>
            <a:lvl2pPr marL="347426" indent="0">
              <a:buNone/>
              <a:defRPr sz="900"/>
            </a:lvl2pPr>
            <a:lvl3pPr marL="694853" indent="0">
              <a:buNone/>
              <a:defRPr sz="800"/>
            </a:lvl3pPr>
            <a:lvl4pPr marL="1042278" indent="0">
              <a:buNone/>
              <a:defRPr sz="700"/>
            </a:lvl4pPr>
            <a:lvl5pPr marL="1389705" indent="0">
              <a:buNone/>
              <a:defRPr sz="700"/>
            </a:lvl5pPr>
            <a:lvl6pPr marL="1737130" indent="0">
              <a:buNone/>
              <a:defRPr sz="700"/>
            </a:lvl6pPr>
            <a:lvl7pPr marL="2084557" indent="0">
              <a:buNone/>
              <a:defRPr sz="700"/>
            </a:lvl7pPr>
            <a:lvl8pPr marL="2431982" indent="0">
              <a:buNone/>
              <a:defRPr sz="700"/>
            </a:lvl8pPr>
            <a:lvl9pPr marL="2779409" indent="0">
              <a:buNone/>
              <a:defRPr sz="7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89" y="4800499"/>
            <a:ext cx="5486815" cy="566905"/>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89" y="612675"/>
            <a:ext cx="5486815" cy="4115008"/>
          </a:xfrm>
        </p:spPr>
        <p:txBody>
          <a:bodyPr/>
          <a:lstStyle>
            <a:lvl1pPr marL="0" indent="0">
              <a:buNone/>
              <a:defRPr sz="2400"/>
            </a:lvl1pPr>
            <a:lvl2pPr marL="347426" indent="0">
              <a:buNone/>
              <a:defRPr sz="2100"/>
            </a:lvl2pPr>
            <a:lvl3pPr marL="694853" indent="0">
              <a:buNone/>
              <a:defRPr sz="1800"/>
            </a:lvl3pPr>
            <a:lvl4pPr marL="1042278" indent="0">
              <a:buNone/>
              <a:defRPr sz="1500"/>
            </a:lvl4pPr>
            <a:lvl5pPr marL="1389705" indent="0">
              <a:buNone/>
              <a:defRPr sz="1500"/>
            </a:lvl5pPr>
            <a:lvl6pPr marL="1737130" indent="0">
              <a:buNone/>
              <a:defRPr sz="1500"/>
            </a:lvl6pPr>
            <a:lvl7pPr marL="2084557" indent="0">
              <a:buNone/>
              <a:defRPr sz="1500"/>
            </a:lvl7pPr>
            <a:lvl8pPr marL="2431982" indent="0">
              <a:buNone/>
              <a:defRPr sz="1500"/>
            </a:lvl8pPr>
            <a:lvl9pPr marL="2779409" indent="0">
              <a:buNone/>
              <a:defRPr sz="1500"/>
            </a:lvl9pPr>
          </a:lstStyle>
          <a:p>
            <a:pPr lvl="0"/>
            <a:endParaRPr lang="zh-CN" altLang="en-US" noProof="0"/>
          </a:p>
        </p:txBody>
      </p:sp>
      <p:sp>
        <p:nvSpPr>
          <p:cNvPr id="4" name="文本占位符 3"/>
          <p:cNvSpPr>
            <a:spLocks noGrp="1"/>
          </p:cNvSpPr>
          <p:nvPr>
            <p:ph type="body" sz="half" idx="2"/>
          </p:nvPr>
        </p:nvSpPr>
        <p:spPr>
          <a:xfrm>
            <a:off x="1792189" y="5367403"/>
            <a:ext cx="5486815" cy="805111"/>
          </a:xfrm>
        </p:spPr>
        <p:txBody>
          <a:bodyPr/>
          <a:lstStyle>
            <a:lvl1pPr marL="0" indent="0">
              <a:buNone/>
              <a:defRPr sz="1100"/>
            </a:lvl1pPr>
            <a:lvl2pPr marL="347426" indent="0">
              <a:buNone/>
              <a:defRPr sz="900"/>
            </a:lvl2pPr>
            <a:lvl3pPr marL="694853" indent="0">
              <a:buNone/>
              <a:defRPr sz="800"/>
            </a:lvl3pPr>
            <a:lvl4pPr marL="1042278" indent="0">
              <a:buNone/>
              <a:defRPr sz="700"/>
            </a:lvl4pPr>
            <a:lvl5pPr marL="1389705" indent="0">
              <a:buNone/>
              <a:defRPr sz="700"/>
            </a:lvl5pPr>
            <a:lvl6pPr marL="1737130" indent="0">
              <a:buNone/>
              <a:defRPr sz="700"/>
            </a:lvl6pPr>
            <a:lvl7pPr marL="2084557" indent="0">
              <a:buNone/>
              <a:defRPr sz="700"/>
            </a:lvl7pPr>
            <a:lvl8pPr marL="2431982" indent="0">
              <a:buNone/>
              <a:defRPr sz="700"/>
            </a:lvl8pPr>
            <a:lvl9pPr marL="2779409" indent="0">
              <a:buNone/>
              <a:defRPr sz="7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1"/>
          <p:cNvPicPr>
            <a:picLocks noChangeAspect="1" noChangeArrowheads="1"/>
          </p:cNvPicPr>
          <p:nvPr/>
        </p:nvPicPr>
        <p:blipFill>
          <a:blip r:embed="rId17" cstate="print"/>
          <a:srcRect/>
          <a:stretch>
            <a:fillRect/>
          </a:stretch>
        </p:blipFill>
        <p:spPr bwMode="auto">
          <a:xfrm>
            <a:off x="7190590" y="1"/>
            <a:ext cx="1953410" cy="1126531"/>
          </a:xfrm>
          <a:prstGeom prst="rect">
            <a:avLst/>
          </a:prstGeom>
          <a:noFill/>
          <a:ln w="9525">
            <a:noFill/>
            <a:miter lim="800000"/>
            <a:headEnd/>
            <a:tailEnd/>
          </a:ln>
        </p:spPr>
      </p:pic>
      <p:sp>
        <p:nvSpPr>
          <p:cNvPr id="1033" name="Rectangle 9"/>
          <p:cNvSpPr>
            <a:spLocks noChangeArrowheads="1"/>
          </p:cNvSpPr>
          <p:nvPr/>
        </p:nvSpPr>
        <p:spPr bwMode="auto">
          <a:xfrm flipV="1">
            <a:off x="-5200" y="1117169"/>
            <a:ext cx="6984639" cy="45769"/>
          </a:xfrm>
          <a:prstGeom prst="rect">
            <a:avLst/>
          </a:prstGeom>
          <a:solidFill>
            <a:srgbClr val="0595D4"/>
          </a:solidFill>
          <a:ln w="9525">
            <a:noFill/>
            <a:miter lim="800000"/>
            <a:headEnd/>
            <a:tailEnd/>
          </a:ln>
          <a:effectLst/>
        </p:spPr>
        <p:txBody>
          <a:bodyPr wrap="none" lIns="69485" tIns="34743" rIns="69485" bIns="34743" anchor="ctr"/>
          <a:lstStyle/>
          <a:p>
            <a:pPr algn="ctr" rtl="0" fontAlgn="base">
              <a:spcBef>
                <a:spcPct val="0"/>
              </a:spcBef>
              <a:spcAft>
                <a:spcPct val="0"/>
              </a:spcAft>
              <a:defRPr/>
            </a:pPr>
            <a:endParaRPr kumimoji="1" lang="zh-CN" altLang="en-US" sz="2100" kern="1200" dirty="0">
              <a:solidFill>
                <a:srgbClr val="000000"/>
              </a:solidFill>
              <a:latin typeface="Times New Roman" pitchFamily="18" charset="0"/>
              <a:ea typeface="宋体" pitchFamily="2" charset="-122"/>
              <a:cs typeface="+mn-cs"/>
            </a:endParaRPr>
          </a:p>
        </p:txBody>
      </p:sp>
      <p:sp>
        <p:nvSpPr>
          <p:cNvPr id="1028" name="Rectangle 19"/>
          <p:cNvSpPr>
            <a:spLocks noGrp="1" noChangeArrowheads="1"/>
          </p:cNvSpPr>
          <p:nvPr>
            <p:ph type="title"/>
          </p:nvPr>
        </p:nvSpPr>
        <p:spPr bwMode="auto">
          <a:xfrm>
            <a:off x="842525" y="361988"/>
            <a:ext cx="6606023" cy="707332"/>
          </a:xfrm>
          <a:prstGeom prst="rect">
            <a:avLst/>
          </a:prstGeom>
          <a:noFill/>
          <a:ln w="9525">
            <a:noFill/>
            <a:miter lim="800000"/>
            <a:headEnd/>
            <a:tailEnd/>
          </a:ln>
        </p:spPr>
        <p:txBody>
          <a:bodyPr vert="horz" wrap="square" lIns="69485" tIns="34743" rIns="69485" bIns="34743" numCol="1" anchor="ctr" anchorCtr="0" compatLnSpc="1">
            <a:prstTxWarp prst="textNoShape">
              <a:avLst/>
            </a:prstTxWarp>
          </a:bodyPr>
          <a:lstStyle/>
          <a:p>
            <a:pPr lvl="0"/>
            <a:r>
              <a:rPr lang="zh-CN" altLang="en-US" smtClean="0"/>
              <a:t>你好</a:t>
            </a:r>
          </a:p>
        </p:txBody>
      </p:sp>
      <p:sp>
        <p:nvSpPr>
          <p:cNvPr id="1045" name="Rectangle 21"/>
          <p:cNvSpPr>
            <a:spLocks noChangeArrowheads="1"/>
          </p:cNvSpPr>
          <p:nvPr/>
        </p:nvSpPr>
        <p:spPr bwMode="auto">
          <a:xfrm>
            <a:off x="8693613" y="6535540"/>
            <a:ext cx="361974" cy="303737"/>
          </a:xfrm>
          <a:prstGeom prst="rect">
            <a:avLst/>
          </a:prstGeom>
          <a:noFill/>
          <a:ln w="9525">
            <a:noFill/>
            <a:miter lim="800000"/>
            <a:headEnd/>
            <a:tailEnd/>
          </a:ln>
          <a:effectLst/>
        </p:spPr>
        <p:txBody>
          <a:bodyPr wrap="none" lIns="68391" tIns="35562" rIns="68391" bIns="35562">
            <a:spAutoFit/>
          </a:bodyPr>
          <a:lstStyle/>
          <a:p>
            <a:pPr algn="l" rtl="0" fontAlgn="base">
              <a:spcBef>
                <a:spcPct val="0"/>
              </a:spcBef>
              <a:spcAft>
                <a:spcPct val="0"/>
              </a:spcAft>
              <a:defRPr/>
            </a:pPr>
            <a:fld id="{8B69AE5D-2485-4B71-A7CB-35DA2A5DC59E}" type="slidenum">
              <a:rPr kumimoji="1" lang="en-US" altLang="zh-CN" sz="1500" kern="1200">
                <a:solidFill>
                  <a:srgbClr val="000000"/>
                </a:solidFill>
                <a:latin typeface="Times New Roman" pitchFamily="18" charset="0"/>
                <a:ea typeface="宋体" pitchFamily="2" charset="-122"/>
                <a:cs typeface="+mn-cs"/>
              </a:rPr>
              <a:pPr algn="l" rtl="0" fontAlgn="base">
                <a:spcBef>
                  <a:spcPct val="0"/>
                </a:spcBef>
                <a:spcAft>
                  <a:spcPct val="0"/>
                </a:spcAft>
                <a:defRPr/>
              </a:pPr>
              <a:t>‹#›</a:t>
            </a:fld>
            <a:endParaRPr kumimoji="1" lang="en-US" altLang="zh-CN" sz="1500" kern="1200" dirty="0">
              <a:solidFill>
                <a:srgbClr val="000000"/>
              </a:solidFill>
              <a:latin typeface="Times New Roman" pitchFamily="18" charset="0"/>
              <a:ea typeface="宋体" pitchFamily="2" charset="-122"/>
              <a:cs typeface="+mn-cs"/>
            </a:endParaRPr>
          </a:p>
        </p:txBody>
      </p:sp>
      <p:sp>
        <p:nvSpPr>
          <p:cNvPr id="1030" name="Rectangle 22"/>
          <p:cNvSpPr>
            <a:spLocks noGrp="1" noChangeArrowheads="1"/>
          </p:cNvSpPr>
          <p:nvPr>
            <p:ph type="body" idx="1"/>
          </p:nvPr>
        </p:nvSpPr>
        <p:spPr bwMode="auto">
          <a:xfrm>
            <a:off x="748912" y="1731925"/>
            <a:ext cx="7371576" cy="4016189"/>
          </a:xfrm>
          <a:prstGeom prst="rect">
            <a:avLst/>
          </a:prstGeom>
          <a:noFill/>
          <a:ln w="9525">
            <a:noFill/>
            <a:miter lim="800000"/>
            <a:headEnd/>
            <a:tailEnd/>
          </a:ln>
        </p:spPr>
        <p:txBody>
          <a:bodyPr vert="horz" wrap="square" lIns="69485" tIns="34743" rIns="69485" bIns="34743" numCol="1" anchor="t" anchorCtr="0" compatLnSpc="1">
            <a:prstTxWarp prst="textNoShape">
              <a:avLst/>
            </a:prstTxWarp>
          </a:bodyPr>
          <a:lstStyle/>
          <a:p>
            <a:pPr lvl="0"/>
            <a:r>
              <a:rPr lang="zh-CN" altLang="en-US" smtClean="0"/>
              <a:t>你好</a:t>
            </a:r>
          </a:p>
          <a:p>
            <a:pPr lvl="1"/>
            <a:r>
              <a:rPr lang="zh-CN" altLang="en-US" smtClean="0"/>
              <a:t>你好</a:t>
            </a:r>
          </a:p>
          <a:p>
            <a:pPr lvl="2"/>
            <a:r>
              <a:rPr lang="zh-CN" altLang="en-US" smtClean="0"/>
              <a:t>你好</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1059788" rtl="0" eaLnBrk="0" fontAlgn="base" hangingPunct="0">
        <a:spcBef>
          <a:spcPct val="0"/>
        </a:spcBef>
        <a:spcAft>
          <a:spcPct val="0"/>
        </a:spcAft>
        <a:defRPr kumimoji="1" sz="3600" b="1">
          <a:solidFill>
            <a:srgbClr val="5B161B"/>
          </a:solidFill>
          <a:latin typeface="+mj-lt"/>
          <a:ea typeface="+mj-ea"/>
          <a:cs typeface="+mj-cs"/>
        </a:defRPr>
      </a:lvl1pPr>
      <a:lvl2pPr algn="l" defTabSz="1059788" rtl="0" eaLnBrk="0" fontAlgn="base" hangingPunct="0">
        <a:spcBef>
          <a:spcPct val="0"/>
        </a:spcBef>
        <a:spcAft>
          <a:spcPct val="0"/>
        </a:spcAft>
        <a:defRPr kumimoji="1" sz="3600" b="1">
          <a:solidFill>
            <a:srgbClr val="5B161B"/>
          </a:solidFill>
          <a:latin typeface="Times New Roman" pitchFamily="18" charset="0"/>
          <a:ea typeface="黑体" pitchFamily="2" charset="-122"/>
        </a:defRPr>
      </a:lvl2pPr>
      <a:lvl3pPr algn="l" defTabSz="1059788" rtl="0" eaLnBrk="0" fontAlgn="base" hangingPunct="0">
        <a:spcBef>
          <a:spcPct val="0"/>
        </a:spcBef>
        <a:spcAft>
          <a:spcPct val="0"/>
        </a:spcAft>
        <a:defRPr kumimoji="1" sz="3600" b="1">
          <a:solidFill>
            <a:srgbClr val="5B161B"/>
          </a:solidFill>
          <a:latin typeface="Times New Roman" pitchFamily="18" charset="0"/>
          <a:ea typeface="黑体" pitchFamily="2" charset="-122"/>
        </a:defRPr>
      </a:lvl3pPr>
      <a:lvl4pPr algn="l" defTabSz="1059788" rtl="0" eaLnBrk="0" fontAlgn="base" hangingPunct="0">
        <a:spcBef>
          <a:spcPct val="0"/>
        </a:spcBef>
        <a:spcAft>
          <a:spcPct val="0"/>
        </a:spcAft>
        <a:defRPr kumimoji="1" sz="3600" b="1">
          <a:solidFill>
            <a:srgbClr val="5B161B"/>
          </a:solidFill>
          <a:latin typeface="Times New Roman" pitchFamily="18" charset="0"/>
          <a:ea typeface="黑体" pitchFamily="2" charset="-122"/>
        </a:defRPr>
      </a:lvl4pPr>
      <a:lvl5pPr algn="l" defTabSz="1059788" rtl="0" eaLnBrk="0" fontAlgn="base" hangingPunct="0">
        <a:spcBef>
          <a:spcPct val="0"/>
        </a:spcBef>
        <a:spcAft>
          <a:spcPct val="0"/>
        </a:spcAft>
        <a:defRPr kumimoji="1" sz="3600" b="1">
          <a:solidFill>
            <a:srgbClr val="5B161B"/>
          </a:solidFill>
          <a:latin typeface="Times New Roman" pitchFamily="18" charset="0"/>
          <a:ea typeface="黑体" pitchFamily="2" charset="-122"/>
        </a:defRPr>
      </a:lvl5pPr>
      <a:lvl6pPr marL="347426" algn="l" defTabSz="1060374" rtl="0" fontAlgn="base">
        <a:spcBef>
          <a:spcPct val="0"/>
        </a:spcBef>
        <a:spcAft>
          <a:spcPct val="0"/>
        </a:spcAft>
        <a:defRPr kumimoji="1" sz="3600" b="1">
          <a:solidFill>
            <a:srgbClr val="5B161B"/>
          </a:solidFill>
          <a:latin typeface="Times New Roman" pitchFamily="18" charset="0"/>
          <a:ea typeface="黑体" pitchFamily="2" charset="-122"/>
        </a:defRPr>
      </a:lvl6pPr>
      <a:lvl7pPr marL="694853" algn="l" defTabSz="1060374" rtl="0" fontAlgn="base">
        <a:spcBef>
          <a:spcPct val="0"/>
        </a:spcBef>
        <a:spcAft>
          <a:spcPct val="0"/>
        </a:spcAft>
        <a:defRPr kumimoji="1" sz="3600" b="1">
          <a:solidFill>
            <a:srgbClr val="5B161B"/>
          </a:solidFill>
          <a:latin typeface="Times New Roman" pitchFamily="18" charset="0"/>
          <a:ea typeface="黑体" pitchFamily="2" charset="-122"/>
        </a:defRPr>
      </a:lvl7pPr>
      <a:lvl8pPr marL="1042278" algn="l" defTabSz="1060374" rtl="0" fontAlgn="base">
        <a:spcBef>
          <a:spcPct val="0"/>
        </a:spcBef>
        <a:spcAft>
          <a:spcPct val="0"/>
        </a:spcAft>
        <a:defRPr kumimoji="1" sz="3600" b="1">
          <a:solidFill>
            <a:srgbClr val="5B161B"/>
          </a:solidFill>
          <a:latin typeface="Times New Roman" pitchFamily="18" charset="0"/>
          <a:ea typeface="黑体" pitchFamily="2" charset="-122"/>
        </a:defRPr>
      </a:lvl8pPr>
      <a:lvl9pPr marL="1389705" algn="l" defTabSz="1060374" rtl="0" fontAlgn="base">
        <a:spcBef>
          <a:spcPct val="0"/>
        </a:spcBef>
        <a:spcAft>
          <a:spcPct val="0"/>
        </a:spcAft>
        <a:defRPr kumimoji="1" sz="3600" b="1">
          <a:solidFill>
            <a:srgbClr val="5B161B"/>
          </a:solidFill>
          <a:latin typeface="Times New Roman" pitchFamily="18" charset="0"/>
          <a:ea typeface="黑体" pitchFamily="2" charset="-122"/>
        </a:defRPr>
      </a:lvl9pPr>
    </p:titleStyle>
    <p:bodyStyle>
      <a:lvl1pPr marL="396251" indent="-396251" algn="l" defTabSz="1059788" rtl="0" eaLnBrk="0" fontAlgn="base" hangingPunct="0">
        <a:spcBef>
          <a:spcPct val="20000"/>
        </a:spcBef>
        <a:spcAft>
          <a:spcPct val="0"/>
        </a:spcAft>
        <a:buFont typeface="Wingdings" pitchFamily="2" charset="2"/>
        <a:buChar char="n"/>
        <a:defRPr sz="2100">
          <a:solidFill>
            <a:srgbClr val="5B161B"/>
          </a:solidFill>
          <a:latin typeface="+mn-lt"/>
          <a:ea typeface="+mn-ea"/>
          <a:cs typeface="+mn-cs"/>
        </a:defRPr>
      </a:lvl1pPr>
      <a:lvl2pPr marL="859062" indent="-329689" algn="l" defTabSz="1059788" rtl="0" eaLnBrk="0" fontAlgn="base" hangingPunct="0">
        <a:spcBef>
          <a:spcPct val="20000"/>
        </a:spcBef>
        <a:spcAft>
          <a:spcPct val="0"/>
        </a:spcAft>
        <a:buFont typeface="Wingdings" pitchFamily="2" charset="2"/>
        <a:buChar char="Ø"/>
        <a:defRPr sz="2100">
          <a:solidFill>
            <a:srgbClr val="5B161B"/>
          </a:solidFill>
          <a:latin typeface="+mn-lt"/>
          <a:ea typeface="+mn-ea"/>
        </a:defRPr>
      </a:lvl2pPr>
      <a:lvl3pPr marL="1324995" indent="-264167" algn="l" defTabSz="1059788" rtl="0" eaLnBrk="0" fontAlgn="base" hangingPunct="0">
        <a:spcBef>
          <a:spcPct val="20000"/>
        </a:spcBef>
        <a:spcAft>
          <a:spcPct val="0"/>
        </a:spcAft>
        <a:buFont typeface="Wingdings" pitchFamily="2" charset="2"/>
        <a:buChar char="ü"/>
        <a:defRPr kumimoji="1">
          <a:solidFill>
            <a:srgbClr val="5B161B"/>
          </a:solidFill>
          <a:latin typeface="+mn-lt"/>
          <a:ea typeface="+mn-ea"/>
        </a:defRPr>
      </a:lvl3pPr>
      <a:lvl4pPr marL="1854368" indent="-263127" algn="l" defTabSz="1059788" rtl="0" eaLnBrk="0" fontAlgn="base" hangingPunct="0">
        <a:spcBef>
          <a:spcPct val="20000"/>
        </a:spcBef>
        <a:spcAft>
          <a:spcPct val="0"/>
        </a:spcAft>
        <a:buChar char="–"/>
        <a:defRPr kumimoji="1" sz="3300">
          <a:solidFill>
            <a:srgbClr val="5B161B"/>
          </a:solidFill>
          <a:latin typeface="+mn-lt"/>
          <a:ea typeface="+mn-ea"/>
        </a:defRPr>
      </a:lvl4pPr>
      <a:lvl5pPr marL="2384781" indent="-264167" algn="l" defTabSz="1059788" rtl="0" eaLnBrk="0" fontAlgn="base" hangingPunct="0">
        <a:spcBef>
          <a:spcPct val="20000"/>
        </a:spcBef>
        <a:spcAft>
          <a:spcPct val="0"/>
        </a:spcAft>
        <a:buChar char="»"/>
        <a:defRPr kumimoji="1" sz="3300">
          <a:solidFill>
            <a:srgbClr val="5B161B"/>
          </a:solidFill>
          <a:latin typeface="+mn-lt"/>
          <a:ea typeface="+mn-ea"/>
        </a:defRPr>
      </a:lvl5pPr>
      <a:lvl6pPr marL="2733568" indent="-265396" algn="l" defTabSz="1060374" rtl="0" fontAlgn="base">
        <a:spcBef>
          <a:spcPct val="20000"/>
        </a:spcBef>
        <a:spcAft>
          <a:spcPct val="0"/>
        </a:spcAft>
        <a:buChar char="»"/>
        <a:defRPr kumimoji="1" sz="3300">
          <a:solidFill>
            <a:srgbClr val="5B161B"/>
          </a:solidFill>
          <a:latin typeface="+mn-lt"/>
          <a:ea typeface="+mn-ea"/>
        </a:defRPr>
      </a:lvl6pPr>
      <a:lvl7pPr marL="3080994" indent="-265396" algn="l" defTabSz="1060374" rtl="0" fontAlgn="base">
        <a:spcBef>
          <a:spcPct val="20000"/>
        </a:spcBef>
        <a:spcAft>
          <a:spcPct val="0"/>
        </a:spcAft>
        <a:buChar char="»"/>
        <a:defRPr kumimoji="1" sz="3300">
          <a:solidFill>
            <a:srgbClr val="5B161B"/>
          </a:solidFill>
          <a:latin typeface="+mn-lt"/>
          <a:ea typeface="+mn-ea"/>
        </a:defRPr>
      </a:lvl7pPr>
      <a:lvl8pPr marL="3428420" indent="-265396" algn="l" defTabSz="1060374" rtl="0" fontAlgn="base">
        <a:spcBef>
          <a:spcPct val="20000"/>
        </a:spcBef>
        <a:spcAft>
          <a:spcPct val="0"/>
        </a:spcAft>
        <a:buChar char="»"/>
        <a:defRPr kumimoji="1" sz="3300">
          <a:solidFill>
            <a:srgbClr val="5B161B"/>
          </a:solidFill>
          <a:latin typeface="+mn-lt"/>
          <a:ea typeface="+mn-ea"/>
        </a:defRPr>
      </a:lvl8pPr>
      <a:lvl9pPr marL="3775847" indent="-265396" algn="l" defTabSz="1060374" rtl="0" fontAlgn="base">
        <a:spcBef>
          <a:spcPct val="20000"/>
        </a:spcBef>
        <a:spcAft>
          <a:spcPct val="0"/>
        </a:spcAft>
        <a:buChar char="»"/>
        <a:defRPr kumimoji="1" sz="3300">
          <a:solidFill>
            <a:srgbClr val="5B161B"/>
          </a:solidFill>
          <a:latin typeface="+mn-lt"/>
          <a:ea typeface="+mn-ea"/>
        </a:defRPr>
      </a:lvl9pPr>
    </p:bodyStyle>
    <p:otherStyle>
      <a:defPPr>
        <a:defRPr lang="zh-CN"/>
      </a:defPPr>
      <a:lvl1pPr marL="0" algn="l" defTabSz="694853" rtl="0" eaLnBrk="1" latinLnBrk="0" hangingPunct="1">
        <a:defRPr sz="1400" kern="1200">
          <a:solidFill>
            <a:schemeClr val="tx1"/>
          </a:solidFill>
          <a:latin typeface="+mn-lt"/>
          <a:ea typeface="+mn-ea"/>
          <a:cs typeface="+mn-cs"/>
        </a:defRPr>
      </a:lvl1pPr>
      <a:lvl2pPr marL="347426" algn="l" defTabSz="694853" rtl="0" eaLnBrk="1" latinLnBrk="0" hangingPunct="1">
        <a:defRPr sz="1400" kern="1200">
          <a:solidFill>
            <a:schemeClr val="tx1"/>
          </a:solidFill>
          <a:latin typeface="+mn-lt"/>
          <a:ea typeface="+mn-ea"/>
          <a:cs typeface="+mn-cs"/>
        </a:defRPr>
      </a:lvl2pPr>
      <a:lvl3pPr marL="694853" algn="l" defTabSz="694853" rtl="0" eaLnBrk="1" latinLnBrk="0" hangingPunct="1">
        <a:defRPr sz="1400" kern="1200">
          <a:solidFill>
            <a:schemeClr val="tx1"/>
          </a:solidFill>
          <a:latin typeface="+mn-lt"/>
          <a:ea typeface="+mn-ea"/>
          <a:cs typeface="+mn-cs"/>
        </a:defRPr>
      </a:lvl3pPr>
      <a:lvl4pPr marL="1042278" algn="l" defTabSz="694853" rtl="0" eaLnBrk="1" latinLnBrk="0" hangingPunct="1">
        <a:defRPr sz="1400" kern="1200">
          <a:solidFill>
            <a:schemeClr val="tx1"/>
          </a:solidFill>
          <a:latin typeface="+mn-lt"/>
          <a:ea typeface="+mn-ea"/>
          <a:cs typeface="+mn-cs"/>
        </a:defRPr>
      </a:lvl4pPr>
      <a:lvl5pPr marL="1389705" algn="l" defTabSz="694853" rtl="0" eaLnBrk="1" latinLnBrk="0" hangingPunct="1">
        <a:defRPr sz="1400" kern="1200">
          <a:solidFill>
            <a:schemeClr val="tx1"/>
          </a:solidFill>
          <a:latin typeface="+mn-lt"/>
          <a:ea typeface="+mn-ea"/>
          <a:cs typeface="+mn-cs"/>
        </a:defRPr>
      </a:lvl5pPr>
      <a:lvl6pPr marL="1737130" algn="l" defTabSz="694853" rtl="0" eaLnBrk="1" latinLnBrk="0" hangingPunct="1">
        <a:defRPr sz="1400" kern="1200">
          <a:solidFill>
            <a:schemeClr val="tx1"/>
          </a:solidFill>
          <a:latin typeface="+mn-lt"/>
          <a:ea typeface="+mn-ea"/>
          <a:cs typeface="+mn-cs"/>
        </a:defRPr>
      </a:lvl6pPr>
      <a:lvl7pPr marL="2084557" algn="l" defTabSz="694853" rtl="0" eaLnBrk="1" latinLnBrk="0" hangingPunct="1">
        <a:defRPr sz="1400" kern="1200">
          <a:solidFill>
            <a:schemeClr val="tx1"/>
          </a:solidFill>
          <a:latin typeface="+mn-lt"/>
          <a:ea typeface="+mn-ea"/>
          <a:cs typeface="+mn-cs"/>
        </a:defRPr>
      </a:lvl7pPr>
      <a:lvl8pPr marL="2431982" algn="l" defTabSz="694853" rtl="0" eaLnBrk="1" latinLnBrk="0" hangingPunct="1">
        <a:defRPr sz="1400" kern="1200">
          <a:solidFill>
            <a:schemeClr val="tx1"/>
          </a:solidFill>
          <a:latin typeface="+mn-lt"/>
          <a:ea typeface="+mn-ea"/>
          <a:cs typeface="+mn-cs"/>
        </a:defRPr>
      </a:lvl8pPr>
      <a:lvl9pPr marL="2779409" algn="l" defTabSz="69485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descr="powerpoint-5"/>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9" name="Rectangle 4"/>
          <p:cNvSpPr>
            <a:spLocks noChangeArrowheads="1"/>
          </p:cNvSpPr>
          <p:nvPr/>
        </p:nvSpPr>
        <p:spPr bwMode="auto">
          <a:xfrm>
            <a:off x="571472" y="2027630"/>
            <a:ext cx="7858180" cy="1941153"/>
          </a:xfrm>
          <a:prstGeom prst="rect">
            <a:avLst/>
          </a:prstGeom>
          <a:noFill/>
          <a:ln w="9525">
            <a:noFill/>
            <a:miter lim="800000"/>
            <a:headEnd/>
            <a:tailEnd/>
          </a:ln>
        </p:spPr>
        <p:txBody>
          <a:bodyPr wrap="square" lIns="89982" tIns="46790" rIns="89982" bIns="46790" anchor="ctr" anchorCtr="1">
            <a:spAutoFit/>
          </a:bodyPr>
          <a:lstStyle/>
          <a:p>
            <a:pPr defTabSz="914184"/>
            <a:r>
              <a:rPr lang="zh-CN" altLang="en-US" sz="4000" b="1" dirty="0"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rPr>
              <a:t>小包装大米市场趋势与竞品分析</a:t>
            </a:r>
            <a:endParaRPr lang="en-US" altLang="zh-CN" sz="4000" b="1" dirty="0"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a:p>
            <a:pPr defTabSz="914184"/>
            <a:endParaRPr lang="en-US" altLang="zh-CN" sz="4000" b="1" dirty="0" smtClean="0">
              <a:solidFill>
                <a:srgbClr val="FF6600"/>
              </a:solidFill>
              <a:effectLst>
                <a:outerShdw blurRad="38100" dist="38100" dir="2700000" algn="tl">
                  <a:srgbClr val="000000">
                    <a:alpha val="43137"/>
                  </a:srgbClr>
                </a:outerShdw>
              </a:effectLst>
              <a:latin typeface="微软雅黑" pitchFamily="34" charset="-122"/>
              <a:ea typeface="微软雅黑" pitchFamily="34" charset="-122"/>
            </a:endParaRPr>
          </a:p>
          <a:p>
            <a:pPr defTabSz="914184"/>
            <a:r>
              <a:rPr lang="zh-CN" altLang="en-US" sz="3600" b="1" dirty="0" smtClean="0">
                <a:solidFill>
                  <a:schemeClr val="accent6">
                    <a:lumMod val="75000"/>
                  </a:schemeClr>
                </a:solidFill>
                <a:effectLst>
                  <a:outerShdw blurRad="38100" dist="38100" dir="2700000" algn="tl">
                    <a:srgbClr val="000000">
                      <a:alpha val="43137"/>
                    </a:srgbClr>
                  </a:outerShdw>
                </a:effectLst>
                <a:latin typeface="隶书" pitchFamily="49" charset="-122"/>
                <a:ea typeface="隶书" pitchFamily="49" charset="-122"/>
              </a:rPr>
              <a:t>兼谈地区经理产品营销力</a:t>
            </a:r>
            <a:r>
              <a:rPr lang="en-US" altLang="zh-CN" sz="3600" b="1" dirty="0" smtClean="0">
                <a:solidFill>
                  <a:schemeClr val="accent6">
                    <a:lumMod val="75000"/>
                  </a:schemeClr>
                </a:solidFill>
                <a:effectLst>
                  <a:outerShdw blurRad="38100" dist="38100" dir="2700000" algn="tl">
                    <a:srgbClr val="000000">
                      <a:alpha val="43137"/>
                    </a:srgbClr>
                  </a:outerShdw>
                </a:effectLst>
                <a:latin typeface="隶书" pitchFamily="49" charset="-122"/>
                <a:ea typeface="隶书" pitchFamily="49" charset="-122"/>
              </a:rPr>
              <a:t>          </a:t>
            </a:r>
          </a:p>
        </p:txBody>
      </p:sp>
      <p:sp>
        <p:nvSpPr>
          <p:cNvPr id="10" name="Rectangle 5"/>
          <p:cNvSpPr>
            <a:spLocks noChangeArrowheads="1"/>
          </p:cNvSpPr>
          <p:nvPr/>
        </p:nvSpPr>
        <p:spPr bwMode="auto">
          <a:xfrm>
            <a:off x="3286116" y="5214950"/>
            <a:ext cx="2302678" cy="510212"/>
          </a:xfrm>
          <a:prstGeom prst="rect">
            <a:avLst/>
          </a:prstGeom>
          <a:noFill/>
          <a:ln w="9525">
            <a:noFill/>
            <a:miter lim="800000"/>
            <a:headEnd/>
            <a:tailEnd/>
          </a:ln>
        </p:spPr>
        <p:txBody>
          <a:bodyPr wrap="square" lIns="139519" tIns="69759" rIns="139519" bIns="69759">
            <a:spAutoFit/>
          </a:bodyPr>
          <a:lstStyle/>
          <a:p>
            <a:pPr marL="224646" indent="-224646" algn="ctr">
              <a:spcBef>
                <a:spcPct val="20000"/>
              </a:spcBef>
            </a:pPr>
            <a:r>
              <a:rPr lang="en-US" altLang="zh-CN" sz="2400" b="1" dirty="0" smtClean="0">
                <a:latin typeface="仿宋_GB2312" pitchFamily="49" charset="-122"/>
                <a:ea typeface="仿宋_GB2312" pitchFamily="49" charset="-122"/>
              </a:rPr>
              <a:t>2009</a:t>
            </a:r>
            <a:r>
              <a:rPr lang="zh-CN" altLang="en-US" sz="2400" b="1" dirty="0" smtClean="0">
                <a:latin typeface="仿宋_GB2312" pitchFamily="49" charset="-122"/>
                <a:ea typeface="仿宋_GB2312" pitchFamily="49" charset="-122"/>
              </a:rPr>
              <a:t>年</a:t>
            </a:r>
            <a:r>
              <a:rPr lang="en-US" altLang="zh-CN" sz="2400" b="1" dirty="0" smtClean="0">
                <a:latin typeface="仿宋_GB2312" pitchFamily="49" charset="-122"/>
                <a:ea typeface="仿宋_GB2312" pitchFamily="49" charset="-122"/>
              </a:rPr>
              <a:t>8</a:t>
            </a:r>
            <a:r>
              <a:rPr lang="zh-CN" altLang="en-US" sz="2400" b="1" dirty="0" smtClean="0">
                <a:latin typeface="仿宋_GB2312" pitchFamily="49" charset="-122"/>
                <a:ea typeface="仿宋_GB2312" pitchFamily="49" charset="-122"/>
              </a:rPr>
              <a:t>月</a:t>
            </a:r>
            <a:endParaRPr lang="zh-CN" altLang="en-US" sz="2400" b="1" dirty="0">
              <a:latin typeface="仿宋_GB2312" pitchFamily="49" charset="-122"/>
              <a:ea typeface="仿宋_GB2312" pitchFamily="49" charset="-122"/>
            </a:endParaRPr>
          </a:p>
        </p:txBody>
      </p:sp>
      <p:sp>
        <p:nvSpPr>
          <p:cNvPr id="5" name="Rectangle 5"/>
          <p:cNvSpPr>
            <a:spLocks noChangeArrowheads="1"/>
          </p:cNvSpPr>
          <p:nvPr/>
        </p:nvSpPr>
        <p:spPr bwMode="auto">
          <a:xfrm>
            <a:off x="1142976" y="4500570"/>
            <a:ext cx="6786610" cy="448657"/>
          </a:xfrm>
          <a:prstGeom prst="rect">
            <a:avLst/>
          </a:prstGeom>
          <a:noFill/>
          <a:ln w="9525">
            <a:noFill/>
            <a:miter lim="800000"/>
            <a:headEnd/>
            <a:tailEnd/>
          </a:ln>
        </p:spPr>
        <p:txBody>
          <a:bodyPr wrap="square" lIns="139519" tIns="69759" rIns="139519" bIns="69759">
            <a:spAutoFit/>
          </a:bodyPr>
          <a:lstStyle/>
          <a:p>
            <a:pPr marL="224646" indent="-224646" algn="ctr">
              <a:spcBef>
                <a:spcPct val="20000"/>
              </a:spcBef>
            </a:pPr>
            <a:endParaRPr lang="zh-CN" altLang="en-US" sz="2000" b="1" dirty="0">
              <a:latin typeface="仿宋_GB2312" pitchFamily="49" charset="-122"/>
              <a:ea typeface="仿宋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4877" y="409836"/>
            <a:ext cx="6606022" cy="708373"/>
          </a:xfrm>
        </p:spPr>
        <p:txBody>
          <a:bodyPr/>
          <a:lstStyle/>
          <a:p>
            <a:r>
              <a:rPr lang="en-US" altLang="zh-CN" sz="2600" dirty="0" smtClean="0"/>
              <a:t>1.3</a:t>
            </a:r>
            <a:r>
              <a:rPr lang="zh-CN" altLang="en-US" sz="2600" dirty="0" smtClean="0"/>
              <a:t>  金健米业销售战略图</a:t>
            </a:r>
            <a:endParaRPr lang="zh-CN" altLang="en-US" sz="2600" dirty="0"/>
          </a:p>
        </p:txBody>
      </p:sp>
      <p:grpSp>
        <p:nvGrpSpPr>
          <p:cNvPr id="2" name="组合 16"/>
          <p:cNvGrpSpPr>
            <a:grpSpLocks/>
          </p:cNvGrpSpPr>
          <p:nvPr/>
        </p:nvGrpSpPr>
        <p:grpSpPr bwMode="auto">
          <a:xfrm>
            <a:off x="2000232" y="1285861"/>
            <a:ext cx="4572032" cy="5386972"/>
            <a:chOff x="5310169" y="3165611"/>
            <a:chExt cx="1190515" cy="1557039"/>
          </a:xfrm>
        </p:grpSpPr>
        <p:sp>
          <p:nvSpPr>
            <p:cNvPr id="4" name="Freeform 16"/>
            <p:cNvSpPr>
              <a:spLocks/>
            </p:cNvSpPr>
            <p:nvPr/>
          </p:nvSpPr>
          <p:spPr bwMode="auto">
            <a:xfrm>
              <a:off x="5712224" y="4074136"/>
              <a:ext cx="472229" cy="648514"/>
            </a:xfrm>
            <a:custGeom>
              <a:avLst/>
              <a:gdLst>
                <a:gd name="T0" fmla="*/ 2147483647 w 404"/>
                <a:gd name="T1" fmla="*/ 2147483647 h 566"/>
                <a:gd name="T2" fmla="*/ 2147483647 w 404"/>
                <a:gd name="T3" fmla="*/ 2147483647 h 566"/>
                <a:gd name="T4" fmla="*/ 2147483647 w 404"/>
                <a:gd name="T5" fmla="*/ 2147483647 h 566"/>
                <a:gd name="T6" fmla="*/ 2147483647 w 404"/>
                <a:gd name="T7" fmla="*/ 2147483647 h 566"/>
                <a:gd name="T8" fmla="*/ 2147483647 w 404"/>
                <a:gd name="T9" fmla="*/ 2147483647 h 566"/>
                <a:gd name="T10" fmla="*/ 0 w 404"/>
                <a:gd name="T11" fmla="*/ 2147483647 h 566"/>
                <a:gd name="T12" fmla="*/ 2147483647 w 404"/>
                <a:gd name="T13" fmla="*/ 2147483647 h 566"/>
                <a:gd name="T14" fmla="*/ 2147483647 w 404"/>
                <a:gd name="T15" fmla="*/ 2147483647 h 566"/>
                <a:gd name="T16" fmla="*/ 2147483647 w 404"/>
                <a:gd name="T17" fmla="*/ 2147483647 h 566"/>
                <a:gd name="T18" fmla="*/ 2147483647 w 404"/>
                <a:gd name="T19" fmla="*/ 2147483647 h 566"/>
                <a:gd name="T20" fmla="*/ 2147483647 w 404"/>
                <a:gd name="T21" fmla="*/ 2147483647 h 566"/>
                <a:gd name="T22" fmla="*/ 2147483647 w 404"/>
                <a:gd name="T23" fmla="*/ 2147483647 h 566"/>
                <a:gd name="T24" fmla="*/ 2147483647 w 404"/>
                <a:gd name="T25" fmla="*/ 2147483647 h 566"/>
                <a:gd name="T26" fmla="*/ 2147483647 w 404"/>
                <a:gd name="T27" fmla="*/ 2147483647 h 566"/>
                <a:gd name="T28" fmla="*/ 2147483647 w 404"/>
                <a:gd name="T29" fmla="*/ 2147483647 h 566"/>
                <a:gd name="T30" fmla="*/ 2147483647 w 404"/>
                <a:gd name="T31" fmla="*/ 2147483647 h 566"/>
                <a:gd name="T32" fmla="*/ 2147483647 w 404"/>
                <a:gd name="T33" fmla="*/ 2147483647 h 566"/>
                <a:gd name="T34" fmla="*/ 2147483647 w 404"/>
                <a:gd name="T35" fmla="*/ 2147483647 h 566"/>
                <a:gd name="T36" fmla="*/ 2147483647 w 404"/>
                <a:gd name="T37" fmla="*/ 2147483647 h 566"/>
                <a:gd name="T38" fmla="*/ 2147483647 w 404"/>
                <a:gd name="T39" fmla="*/ 2147483647 h 566"/>
                <a:gd name="T40" fmla="*/ 2147483647 w 404"/>
                <a:gd name="T41" fmla="*/ 2147483647 h 566"/>
                <a:gd name="T42" fmla="*/ 2147483647 w 404"/>
                <a:gd name="T43" fmla="*/ 2147483647 h 566"/>
                <a:gd name="T44" fmla="*/ 2147483647 w 404"/>
                <a:gd name="T45" fmla="*/ 2147483647 h 566"/>
                <a:gd name="T46" fmla="*/ 2147483647 w 404"/>
                <a:gd name="T47" fmla="*/ 2147483647 h 566"/>
                <a:gd name="T48" fmla="*/ 2147483647 w 404"/>
                <a:gd name="T49" fmla="*/ 2147483647 h 566"/>
                <a:gd name="T50" fmla="*/ 2147483647 w 404"/>
                <a:gd name="T51" fmla="*/ 2147483647 h 566"/>
                <a:gd name="T52" fmla="*/ 2147483647 w 404"/>
                <a:gd name="T53" fmla="*/ 2147483647 h 566"/>
                <a:gd name="T54" fmla="*/ 2147483647 w 404"/>
                <a:gd name="T55" fmla="*/ 2147483647 h 566"/>
                <a:gd name="T56" fmla="*/ 2147483647 w 404"/>
                <a:gd name="T57" fmla="*/ 2147483647 h 566"/>
                <a:gd name="T58" fmla="*/ 2147483647 w 404"/>
                <a:gd name="T59" fmla="*/ 2147483647 h 566"/>
                <a:gd name="T60" fmla="*/ 2147483647 w 404"/>
                <a:gd name="T61" fmla="*/ 2147483647 h 566"/>
                <a:gd name="T62" fmla="*/ 2147483647 w 404"/>
                <a:gd name="T63" fmla="*/ 2147483647 h 566"/>
                <a:gd name="T64" fmla="*/ 2147483647 w 404"/>
                <a:gd name="T65" fmla="*/ 2147483647 h 566"/>
                <a:gd name="T66" fmla="*/ 2147483647 w 404"/>
                <a:gd name="T67" fmla="*/ 2147483647 h 566"/>
                <a:gd name="T68" fmla="*/ 2147483647 w 404"/>
                <a:gd name="T69" fmla="*/ 2147483647 h 566"/>
                <a:gd name="T70" fmla="*/ 2147483647 w 404"/>
                <a:gd name="T71" fmla="*/ 2147483647 h 566"/>
                <a:gd name="T72" fmla="*/ 2147483647 w 404"/>
                <a:gd name="T73" fmla="*/ 2147483647 h 566"/>
                <a:gd name="T74" fmla="*/ 2147483647 w 404"/>
                <a:gd name="T75" fmla="*/ 2147483647 h 566"/>
                <a:gd name="T76" fmla="*/ 2147483647 w 404"/>
                <a:gd name="T77" fmla="*/ 2147483647 h 566"/>
                <a:gd name="T78" fmla="*/ 2147483647 w 404"/>
                <a:gd name="T79" fmla="*/ 2147483647 h 566"/>
                <a:gd name="T80" fmla="*/ 2147483647 w 404"/>
                <a:gd name="T81" fmla="*/ 2147483647 h 566"/>
                <a:gd name="T82" fmla="*/ 2147483647 w 404"/>
                <a:gd name="T83" fmla="*/ 2147483647 h 566"/>
                <a:gd name="T84" fmla="*/ 2147483647 w 404"/>
                <a:gd name="T85" fmla="*/ 2147483647 h 566"/>
                <a:gd name="T86" fmla="*/ 2147483647 w 404"/>
                <a:gd name="T87" fmla="*/ 2147483647 h 566"/>
                <a:gd name="T88" fmla="*/ 2147483647 w 404"/>
                <a:gd name="T89" fmla="*/ 2147483647 h 566"/>
                <a:gd name="T90" fmla="*/ 2147483647 w 404"/>
                <a:gd name="T91" fmla="*/ 2147483647 h 566"/>
                <a:gd name="T92" fmla="*/ 2147483647 w 404"/>
                <a:gd name="T93" fmla="*/ 2147483647 h 566"/>
                <a:gd name="T94" fmla="*/ 2147483647 w 404"/>
                <a:gd name="T95" fmla="*/ 2147483647 h 566"/>
                <a:gd name="T96" fmla="*/ 2147483647 w 404"/>
                <a:gd name="T97" fmla="*/ 2147483647 h 566"/>
                <a:gd name="T98" fmla="*/ 2147483647 w 404"/>
                <a:gd name="T99" fmla="*/ 0 h 566"/>
                <a:gd name="T100" fmla="*/ 2147483647 w 404"/>
                <a:gd name="T101" fmla="*/ 2147483647 h 566"/>
                <a:gd name="T102" fmla="*/ 2147483647 w 404"/>
                <a:gd name="T103" fmla="*/ 2147483647 h 566"/>
                <a:gd name="T104" fmla="*/ 2147483647 w 404"/>
                <a:gd name="T105" fmla="*/ 2147483647 h 566"/>
                <a:gd name="T106" fmla="*/ 2147483647 w 404"/>
                <a:gd name="T107" fmla="*/ 2147483647 h 566"/>
                <a:gd name="T108" fmla="*/ 2147483647 w 404"/>
                <a:gd name="T109" fmla="*/ 2147483647 h 566"/>
                <a:gd name="T110" fmla="*/ 2147483647 w 404"/>
                <a:gd name="T111" fmla="*/ 2147483647 h 566"/>
                <a:gd name="T112" fmla="*/ 2147483647 w 404"/>
                <a:gd name="T113" fmla="*/ 2147483647 h 5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4"/>
                <a:gd name="T172" fmla="*/ 0 h 566"/>
                <a:gd name="T173" fmla="*/ 404 w 404"/>
                <a:gd name="T174" fmla="*/ 566 h 5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path>
              </a:pathLst>
            </a:custGeom>
            <a:solidFill>
              <a:srgbClr val="00CC00"/>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5" name="Freeform 19"/>
            <p:cNvSpPr>
              <a:spLocks/>
            </p:cNvSpPr>
            <p:nvPr/>
          </p:nvSpPr>
          <p:spPr bwMode="auto">
            <a:xfrm>
              <a:off x="6120415" y="3907085"/>
              <a:ext cx="380269" cy="440458"/>
            </a:xfrm>
            <a:custGeom>
              <a:avLst/>
              <a:gdLst>
                <a:gd name="T0" fmla="*/ 2147483647 w 327"/>
                <a:gd name="T1" fmla="*/ 2147483647 h 381"/>
                <a:gd name="T2" fmla="*/ 2147483647 w 327"/>
                <a:gd name="T3" fmla="*/ 2147483647 h 381"/>
                <a:gd name="T4" fmla="*/ 2147483647 w 327"/>
                <a:gd name="T5" fmla="*/ 2147483647 h 381"/>
                <a:gd name="T6" fmla="*/ 2147483647 w 327"/>
                <a:gd name="T7" fmla="*/ 2147483647 h 381"/>
                <a:gd name="T8" fmla="*/ 2147483647 w 327"/>
                <a:gd name="T9" fmla="*/ 2147483647 h 381"/>
                <a:gd name="T10" fmla="*/ 2147483647 w 327"/>
                <a:gd name="T11" fmla="*/ 2147483647 h 381"/>
                <a:gd name="T12" fmla="*/ 2147483647 w 327"/>
                <a:gd name="T13" fmla="*/ 2147483647 h 381"/>
                <a:gd name="T14" fmla="*/ 2147483647 w 327"/>
                <a:gd name="T15" fmla="*/ 2147483647 h 381"/>
                <a:gd name="T16" fmla="*/ 2147483647 w 327"/>
                <a:gd name="T17" fmla="*/ 2147483647 h 381"/>
                <a:gd name="T18" fmla="*/ 0 w 327"/>
                <a:gd name="T19" fmla="*/ 2147483647 h 381"/>
                <a:gd name="T20" fmla="*/ 2147483647 w 327"/>
                <a:gd name="T21" fmla="*/ 2147483647 h 381"/>
                <a:gd name="T22" fmla="*/ 2147483647 w 327"/>
                <a:gd name="T23" fmla="*/ 2147483647 h 381"/>
                <a:gd name="T24" fmla="*/ 2147483647 w 327"/>
                <a:gd name="T25" fmla="*/ 2147483647 h 381"/>
                <a:gd name="T26" fmla="*/ 2147483647 w 327"/>
                <a:gd name="T27" fmla="*/ 2147483647 h 381"/>
                <a:gd name="T28" fmla="*/ 2147483647 w 327"/>
                <a:gd name="T29" fmla="*/ 2147483647 h 381"/>
                <a:gd name="T30" fmla="*/ 2147483647 w 327"/>
                <a:gd name="T31" fmla="*/ 2147483647 h 381"/>
                <a:gd name="T32" fmla="*/ 2147483647 w 327"/>
                <a:gd name="T33" fmla="*/ 2147483647 h 381"/>
                <a:gd name="T34" fmla="*/ 2147483647 w 327"/>
                <a:gd name="T35" fmla="*/ 2147483647 h 381"/>
                <a:gd name="T36" fmla="*/ 2147483647 w 327"/>
                <a:gd name="T37" fmla="*/ 2147483647 h 381"/>
                <a:gd name="T38" fmla="*/ 2147483647 w 327"/>
                <a:gd name="T39" fmla="*/ 2147483647 h 381"/>
                <a:gd name="T40" fmla="*/ 2147483647 w 327"/>
                <a:gd name="T41" fmla="*/ 2147483647 h 381"/>
                <a:gd name="T42" fmla="*/ 2147483647 w 327"/>
                <a:gd name="T43" fmla="*/ 2147483647 h 381"/>
                <a:gd name="T44" fmla="*/ 2147483647 w 327"/>
                <a:gd name="T45" fmla="*/ 2147483647 h 381"/>
                <a:gd name="T46" fmla="*/ 2147483647 w 327"/>
                <a:gd name="T47" fmla="*/ 0 h 381"/>
                <a:gd name="T48" fmla="*/ 2147483647 w 327"/>
                <a:gd name="T49" fmla="*/ 2147483647 h 381"/>
                <a:gd name="T50" fmla="*/ 2147483647 w 327"/>
                <a:gd name="T51" fmla="*/ 2147483647 h 381"/>
                <a:gd name="T52" fmla="*/ 2147483647 w 327"/>
                <a:gd name="T53" fmla="*/ 2147483647 h 381"/>
                <a:gd name="T54" fmla="*/ 2147483647 w 327"/>
                <a:gd name="T55" fmla="*/ 2147483647 h 381"/>
                <a:gd name="T56" fmla="*/ 2147483647 w 327"/>
                <a:gd name="T57" fmla="*/ 2147483647 h 381"/>
                <a:gd name="T58" fmla="*/ 2147483647 w 327"/>
                <a:gd name="T59" fmla="*/ 2147483647 h 381"/>
                <a:gd name="T60" fmla="*/ 2147483647 w 327"/>
                <a:gd name="T61" fmla="*/ 2147483647 h 381"/>
                <a:gd name="T62" fmla="*/ 2147483647 w 327"/>
                <a:gd name="T63" fmla="*/ 2147483647 h 381"/>
                <a:gd name="T64" fmla="*/ 2147483647 w 327"/>
                <a:gd name="T65" fmla="*/ 2147483647 h 381"/>
                <a:gd name="T66" fmla="*/ 2147483647 w 327"/>
                <a:gd name="T67" fmla="*/ 2147483647 h 381"/>
                <a:gd name="T68" fmla="*/ 2147483647 w 327"/>
                <a:gd name="T69" fmla="*/ 2147483647 h 381"/>
                <a:gd name="T70" fmla="*/ 2147483647 w 327"/>
                <a:gd name="T71" fmla="*/ 2147483647 h 381"/>
                <a:gd name="T72" fmla="*/ 2147483647 w 327"/>
                <a:gd name="T73" fmla="*/ 2147483647 h 381"/>
                <a:gd name="T74" fmla="*/ 2147483647 w 327"/>
                <a:gd name="T75" fmla="*/ 2147483647 h 381"/>
                <a:gd name="T76" fmla="*/ 2147483647 w 327"/>
                <a:gd name="T77" fmla="*/ 2147483647 h 381"/>
                <a:gd name="T78" fmla="*/ 2147483647 w 327"/>
                <a:gd name="T79" fmla="*/ 2147483647 h 381"/>
                <a:gd name="T80" fmla="*/ 2147483647 w 327"/>
                <a:gd name="T81" fmla="*/ 2147483647 h 381"/>
                <a:gd name="T82" fmla="*/ 2147483647 w 327"/>
                <a:gd name="T83" fmla="*/ 2147483647 h 381"/>
                <a:gd name="T84" fmla="*/ 2147483647 w 327"/>
                <a:gd name="T85" fmla="*/ 2147483647 h 3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81"/>
                <a:gd name="T131" fmla="*/ 327 w 327"/>
                <a:gd name="T132" fmla="*/ 381 h 3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path>
              </a:pathLst>
            </a:custGeom>
            <a:solidFill>
              <a:schemeClr val="accent6">
                <a:lumMod val="60000"/>
                <a:lumOff val="40000"/>
              </a:schemeClr>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6" name="Freeform 20"/>
            <p:cNvSpPr>
              <a:spLocks/>
            </p:cNvSpPr>
            <p:nvPr/>
          </p:nvSpPr>
          <p:spPr bwMode="auto">
            <a:xfrm>
              <a:off x="5762515" y="3583935"/>
              <a:ext cx="472229" cy="559979"/>
            </a:xfrm>
            <a:custGeom>
              <a:avLst/>
              <a:gdLst>
                <a:gd name="T0" fmla="*/ 2147483647 w 406"/>
                <a:gd name="T1" fmla="*/ 0 h 488"/>
                <a:gd name="T2" fmla="*/ 2147483647 w 406"/>
                <a:gd name="T3" fmla="*/ 2147483647 h 488"/>
                <a:gd name="T4" fmla="*/ 2147483647 w 406"/>
                <a:gd name="T5" fmla="*/ 2147483647 h 488"/>
                <a:gd name="T6" fmla="*/ 2147483647 w 406"/>
                <a:gd name="T7" fmla="*/ 2147483647 h 488"/>
                <a:gd name="T8" fmla="*/ 2147483647 w 406"/>
                <a:gd name="T9" fmla="*/ 2147483647 h 488"/>
                <a:gd name="T10" fmla="*/ 2147483647 w 406"/>
                <a:gd name="T11" fmla="*/ 2147483647 h 488"/>
                <a:gd name="T12" fmla="*/ 2147483647 w 406"/>
                <a:gd name="T13" fmla="*/ 2147483647 h 488"/>
                <a:gd name="T14" fmla="*/ 2147483647 w 406"/>
                <a:gd name="T15" fmla="*/ 2147483647 h 488"/>
                <a:gd name="T16" fmla="*/ 2147483647 w 406"/>
                <a:gd name="T17" fmla="*/ 2147483647 h 488"/>
                <a:gd name="T18" fmla="*/ 2147483647 w 406"/>
                <a:gd name="T19" fmla="*/ 2147483647 h 488"/>
                <a:gd name="T20" fmla="*/ 2147483647 w 406"/>
                <a:gd name="T21" fmla="*/ 2147483647 h 488"/>
                <a:gd name="T22" fmla="*/ 2147483647 w 406"/>
                <a:gd name="T23" fmla="*/ 2147483647 h 488"/>
                <a:gd name="T24" fmla="*/ 2147483647 w 406"/>
                <a:gd name="T25" fmla="*/ 2147483647 h 488"/>
                <a:gd name="T26" fmla="*/ 2147483647 w 406"/>
                <a:gd name="T27" fmla="*/ 2147483647 h 488"/>
                <a:gd name="T28" fmla="*/ 2147483647 w 406"/>
                <a:gd name="T29" fmla="*/ 2147483647 h 488"/>
                <a:gd name="T30" fmla="*/ 2147483647 w 406"/>
                <a:gd name="T31" fmla="*/ 2147483647 h 488"/>
                <a:gd name="T32" fmla="*/ 2147483647 w 406"/>
                <a:gd name="T33" fmla="*/ 2147483647 h 488"/>
                <a:gd name="T34" fmla="*/ 2147483647 w 406"/>
                <a:gd name="T35" fmla="*/ 2147483647 h 488"/>
                <a:gd name="T36" fmla="*/ 2147483647 w 406"/>
                <a:gd name="T37" fmla="*/ 2147483647 h 488"/>
                <a:gd name="T38" fmla="*/ 2147483647 w 406"/>
                <a:gd name="T39" fmla="*/ 2147483647 h 488"/>
                <a:gd name="T40" fmla="*/ 2147483647 w 406"/>
                <a:gd name="T41" fmla="*/ 2147483647 h 488"/>
                <a:gd name="T42" fmla="*/ 2147483647 w 406"/>
                <a:gd name="T43" fmla="*/ 2147483647 h 488"/>
                <a:gd name="T44" fmla="*/ 2147483647 w 406"/>
                <a:gd name="T45" fmla="*/ 2147483647 h 488"/>
                <a:gd name="T46" fmla="*/ 2147483647 w 406"/>
                <a:gd name="T47" fmla="*/ 2147483647 h 488"/>
                <a:gd name="T48" fmla="*/ 2147483647 w 406"/>
                <a:gd name="T49" fmla="*/ 2147483647 h 488"/>
                <a:gd name="T50" fmla="*/ 2147483647 w 406"/>
                <a:gd name="T51" fmla="*/ 2147483647 h 488"/>
                <a:gd name="T52" fmla="*/ 2147483647 w 406"/>
                <a:gd name="T53" fmla="*/ 2147483647 h 488"/>
                <a:gd name="T54" fmla="*/ 2147483647 w 406"/>
                <a:gd name="T55" fmla="*/ 2147483647 h 488"/>
                <a:gd name="T56" fmla="*/ 2147483647 w 406"/>
                <a:gd name="T57" fmla="*/ 2147483647 h 488"/>
                <a:gd name="T58" fmla="*/ 2147483647 w 406"/>
                <a:gd name="T59" fmla="*/ 2147483647 h 488"/>
                <a:gd name="T60" fmla="*/ 2147483647 w 406"/>
                <a:gd name="T61" fmla="*/ 2147483647 h 488"/>
                <a:gd name="T62" fmla="*/ 2147483647 w 406"/>
                <a:gd name="T63" fmla="*/ 2147483647 h 488"/>
                <a:gd name="T64" fmla="*/ 2147483647 w 406"/>
                <a:gd name="T65" fmla="*/ 2147483647 h 488"/>
                <a:gd name="T66" fmla="*/ 2147483647 w 406"/>
                <a:gd name="T67" fmla="*/ 2147483647 h 4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6"/>
                <a:gd name="T103" fmla="*/ 0 h 488"/>
                <a:gd name="T104" fmla="*/ 406 w 406"/>
                <a:gd name="T105" fmla="*/ 488 h 4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path>
              </a:pathLst>
            </a:custGeom>
            <a:solidFill>
              <a:srgbClr val="CCCC00"/>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7" name="Freeform 22"/>
            <p:cNvSpPr>
              <a:spLocks/>
            </p:cNvSpPr>
            <p:nvPr/>
          </p:nvSpPr>
          <p:spPr bwMode="auto">
            <a:xfrm>
              <a:off x="5874359" y="3502041"/>
              <a:ext cx="559219" cy="440458"/>
            </a:xfrm>
            <a:custGeom>
              <a:avLst/>
              <a:gdLst>
                <a:gd name="T0" fmla="*/ 2147483647 w 478"/>
                <a:gd name="T1" fmla="*/ 2147483647 h 385"/>
                <a:gd name="T2" fmla="*/ 2147483647 w 478"/>
                <a:gd name="T3" fmla="*/ 2147483647 h 385"/>
                <a:gd name="T4" fmla="*/ 2147483647 w 478"/>
                <a:gd name="T5" fmla="*/ 2147483647 h 385"/>
                <a:gd name="T6" fmla="*/ 2147483647 w 478"/>
                <a:gd name="T7" fmla="*/ 2147483647 h 385"/>
                <a:gd name="T8" fmla="*/ 2147483647 w 478"/>
                <a:gd name="T9" fmla="*/ 2147483647 h 385"/>
                <a:gd name="T10" fmla="*/ 2147483647 w 478"/>
                <a:gd name="T11" fmla="*/ 2147483647 h 385"/>
                <a:gd name="T12" fmla="*/ 2147483647 w 478"/>
                <a:gd name="T13" fmla="*/ 2147483647 h 385"/>
                <a:gd name="T14" fmla="*/ 2147483647 w 478"/>
                <a:gd name="T15" fmla="*/ 2147483647 h 385"/>
                <a:gd name="T16" fmla="*/ 2147483647 w 478"/>
                <a:gd name="T17" fmla="*/ 2147483647 h 385"/>
                <a:gd name="T18" fmla="*/ 2147483647 w 478"/>
                <a:gd name="T19" fmla="*/ 2147483647 h 385"/>
                <a:gd name="T20" fmla="*/ 2147483647 w 478"/>
                <a:gd name="T21" fmla="*/ 2147483647 h 385"/>
                <a:gd name="T22" fmla="*/ 2147483647 w 478"/>
                <a:gd name="T23" fmla="*/ 2147483647 h 385"/>
                <a:gd name="T24" fmla="*/ 2147483647 w 478"/>
                <a:gd name="T25" fmla="*/ 2147483647 h 385"/>
                <a:gd name="T26" fmla="*/ 2147483647 w 478"/>
                <a:gd name="T27" fmla="*/ 2147483647 h 385"/>
                <a:gd name="T28" fmla="*/ 2147483647 w 478"/>
                <a:gd name="T29" fmla="*/ 2147483647 h 385"/>
                <a:gd name="T30" fmla="*/ 2147483647 w 478"/>
                <a:gd name="T31" fmla="*/ 2147483647 h 385"/>
                <a:gd name="T32" fmla="*/ 2147483647 w 478"/>
                <a:gd name="T33" fmla="*/ 2147483647 h 385"/>
                <a:gd name="T34" fmla="*/ 2147483647 w 478"/>
                <a:gd name="T35" fmla="*/ 2147483647 h 385"/>
                <a:gd name="T36" fmla="*/ 2147483647 w 478"/>
                <a:gd name="T37" fmla="*/ 2147483647 h 385"/>
                <a:gd name="T38" fmla="*/ 2147483647 w 478"/>
                <a:gd name="T39" fmla="*/ 2147483647 h 385"/>
                <a:gd name="T40" fmla="*/ 2147483647 w 478"/>
                <a:gd name="T41" fmla="*/ 2147483647 h 385"/>
                <a:gd name="T42" fmla="*/ 2147483647 w 478"/>
                <a:gd name="T43" fmla="*/ 2147483647 h 385"/>
                <a:gd name="T44" fmla="*/ 2147483647 w 478"/>
                <a:gd name="T45" fmla="*/ 2147483647 h 385"/>
                <a:gd name="T46" fmla="*/ 2147483647 w 478"/>
                <a:gd name="T47" fmla="*/ 2147483647 h 385"/>
                <a:gd name="T48" fmla="*/ 2147483647 w 478"/>
                <a:gd name="T49" fmla="*/ 2147483647 h 385"/>
                <a:gd name="T50" fmla="*/ 2147483647 w 478"/>
                <a:gd name="T51" fmla="*/ 2147483647 h 385"/>
                <a:gd name="T52" fmla="*/ 2147483647 w 478"/>
                <a:gd name="T53" fmla="*/ 2147483647 h 385"/>
                <a:gd name="T54" fmla="*/ 2147483647 w 478"/>
                <a:gd name="T55" fmla="*/ 2147483647 h 385"/>
                <a:gd name="T56" fmla="*/ 0 w 478"/>
                <a:gd name="T57" fmla="*/ 2147483647 h 385"/>
                <a:gd name="T58" fmla="*/ 2147483647 w 478"/>
                <a:gd name="T59" fmla="*/ 2147483647 h 385"/>
                <a:gd name="T60" fmla="*/ 2147483647 w 478"/>
                <a:gd name="T61" fmla="*/ 2147483647 h 385"/>
                <a:gd name="T62" fmla="*/ 2147483647 w 478"/>
                <a:gd name="T63" fmla="*/ 2147483647 h 385"/>
                <a:gd name="T64" fmla="*/ 2147483647 w 478"/>
                <a:gd name="T65" fmla="*/ 2147483647 h 385"/>
                <a:gd name="T66" fmla="*/ 2147483647 w 478"/>
                <a:gd name="T67" fmla="*/ 2147483647 h 385"/>
                <a:gd name="T68" fmla="*/ 2147483647 w 478"/>
                <a:gd name="T69" fmla="*/ 2147483647 h 385"/>
                <a:gd name="T70" fmla="*/ 2147483647 w 478"/>
                <a:gd name="T71" fmla="*/ 2147483647 h 385"/>
                <a:gd name="T72" fmla="*/ 2147483647 w 478"/>
                <a:gd name="T73" fmla="*/ 2147483647 h 385"/>
                <a:gd name="T74" fmla="*/ 2147483647 w 478"/>
                <a:gd name="T75" fmla="*/ 2147483647 h 385"/>
                <a:gd name="T76" fmla="*/ 2147483647 w 478"/>
                <a:gd name="T77" fmla="*/ 2147483647 h 385"/>
                <a:gd name="T78" fmla="*/ 2147483647 w 478"/>
                <a:gd name="T79" fmla="*/ 2147483647 h 385"/>
                <a:gd name="T80" fmla="*/ 2147483647 w 478"/>
                <a:gd name="T81" fmla="*/ 0 h 385"/>
                <a:gd name="T82" fmla="*/ 2147483647 w 478"/>
                <a:gd name="T83" fmla="*/ 2147483647 h 385"/>
                <a:gd name="T84" fmla="*/ 2147483647 w 478"/>
                <a:gd name="T85" fmla="*/ 2147483647 h 385"/>
                <a:gd name="T86" fmla="*/ 2147483647 w 478"/>
                <a:gd name="T87" fmla="*/ 2147483647 h 385"/>
                <a:gd name="T88" fmla="*/ 2147483647 w 478"/>
                <a:gd name="T89" fmla="*/ 2147483647 h 385"/>
                <a:gd name="T90" fmla="*/ 2147483647 w 478"/>
                <a:gd name="T91" fmla="*/ 2147483647 h 385"/>
                <a:gd name="T92" fmla="*/ 2147483647 w 478"/>
                <a:gd name="T93" fmla="*/ 2147483647 h 385"/>
                <a:gd name="T94" fmla="*/ 2147483647 w 478"/>
                <a:gd name="T95" fmla="*/ 2147483647 h 385"/>
                <a:gd name="T96" fmla="*/ 2147483647 w 478"/>
                <a:gd name="T97" fmla="*/ 2147483647 h 385"/>
                <a:gd name="T98" fmla="*/ 2147483647 w 478"/>
                <a:gd name="T99" fmla="*/ 2147483647 h 385"/>
                <a:gd name="T100" fmla="*/ 2147483647 w 478"/>
                <a:gd name="T101" fmla="*/ 2147483647 h 385"/>
                <a:gd name="T102" fmla="*/ 2147483647 w 478"/>
                <a:gd name="T103" fmla="*/ 2147483647 h 385"/>
                <a:gd name="T104" fmla="*/ 2147483647 w 478"/>
                <a:gd name="T105" fmla="*/ 2147483647 h 385"/>
                <a:gd name="T106" fmla="*/ 2147483647 w 478"/>
                <a:gd name="T107" fmla="*/ 2147483647 h 385"/>
                <a:gd name="T108" fmla="*/ 2147483647 w 478"/>
                <a:gd name="T109" fmla="*/ 2147483647 h 385"/>
                <a:gd name="T110" fmla="*/ 2147483647 w 478"/>
                <a:gd name="T111" fmla="*/ 2147483647 h 385"/>
                <a:gd name="T112" fmla="*/ 2147483647 w 478"/>
                <a:gd name="T113" fmla="*/ 2147483647 h 385"/>
                <a:gd name="T114" fmla="*/ 2147483647 w 478"/>
                <a:gd name="T115" fmla="*/ 2147483647 h 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8"/>
                <a:gd name="T175" fmla="*/ 0 h 385"/>
                <a:gd name="T176" fmla="*/ 478 w 478"/>
                <a:gd name="T177" fmla="*/ 385 h 3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path>
              </a:pathLst>
            </a:custGeom>
            <a:solidFill>
              <a:srgbClr val="FFCC99"/>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8" name="Freeform 30"/>
            <p:cNvSpPr>
              <a:spLocks/>
            </p:cNvSpPr>
            <p:nvPr/>
          </p:nvSpPr>
          <p:spPr bwMode="auto">
            <a:xfrm>
              <a:off x="5310169" y="3424573"/>
              <a:ext cx="596500" cy="526779"/>
            </a:xfrm>
            <a:custGeom>
              <a:avLst/>
              <a:gdLst>
                <a:gd name="T0" fmla="*/ 2147483647 w 506"/>
                <a:gd name="T1" fmla="*/ 2147483647 h 460"/>
                <a:gd name="T2" fmla="*/ 2147483647 w 506"/>
                <a:gd name="T3" fmla="*/ 2147483647 h 460"/>
                <a:gd name="T4" fmla="*/ 2147483647 w 506"/>
                <a:gd name="T5" fmla="*/ 2147483647 h 460"/>
                <a:gd name="T6" fmla="*/ 2147483647 w 506"/>
                <a:gd name="T7" fmla="*/ 2147483647 h 460"/>
                <a:gd name="T8" fmla="*/ 2147483647 w 506"/>
                <a:gd name="T9" fmla="*/ 2147483647 h 460"/>
                <a:gd name="T10" fmla="*/ 2147483647 w 506"/>
                <a:gd name="T11" fmla="*/ 2147483647 h 460"/>
                <a:gd name="T12" fmla="*/ 2147483647 w 506"/>
                <a:gd name="T13" fmla="*/ 2147483647 h 460"/>
                <a:gd name="T14" fmla="*/ 2147483647 w 506"/>
                <a:gd name="T15" fmla="*/ 2147483647 h 460"/>
                <a:gd name="T16" fmla="*/ 2147483647 w 506"/>
                <a:gd name="T17" fmla="*/ 2147483647 h 460"/>
                <a:gd name="T18" fmla="*/ 2147483647 w 506"/>
                <a:gd name="T19" fmla="*/ 2147483647 h 460"/>
                <a:gd name="T20" fmla="*/ 2147483647 w 506"/>
                <a:gd name="T21" fmla="*/ 2147483647 h 460"/>
                <a:gd name="T22" fmla="*/ 2147483647 w 506"/>
                <a:gd name="T23" fmla="*/ 2147483647 h 460"/>
                <a:gd name="T24" fmla="*/ 2147483647 w 506"/>
                <a:gd name="T25" fmla="*/ 2147483647 h 460"/>
                <a:gd name="T26" fmla="*/ 2147483647 w 506"/>
                <a:gd name="T27" fmla="*/ 2147483647 h 460"/>
                <a:gd name="T28" fmla="*/ 2147483647 w 506"/>
                <a:gd name="T29" fmla="*/ 2147483647 h 460"/>
                <a:gd name="T30" fmla="*/ 2147483647 w 506"/>
                <a:gd name="T31" fmla="*/ 2147483647 h 460"/>
                <a:gd name="T32" fmla="*/ 2147483647 w 506"/>
                <a:gd name="T33" fmla="*/ 2147483647 h 460"/>
                <a:gd name="T34" fmla="*/ 2147483647 w 506"/>
                <a:gd name="T35" fmla="*/ 2147483647 h 460"/>
                <a:gd name="T36" fmla="*/ 2147483647 w 506"/>
                <a:gd name="T37" fmla="*/ 2147483647 h 460"/>
                <a:gd name="T38" fmla="*/ 2147483647 w 506"/>
                <a:gd name="T39" fmla="*/ 2147483647 h 460"/>
                <a:gd name="T40" fmla="*/ 2147483647 w 506"/>
                <a:gd name="T41" fmla="*/ 2147483647 h 460"/>
                <a:gd name="T42" fmla="*/ 2147483647 w 506"/>
                <a:gd name="T43" fmla="*/ 2147483647 h 460"/>
                <a:gd name="T44" fmla="*/ 2147483647 w 506"/>
                <a:gd name="T45" fmla="*/ 2147483647 h 460"/>
                <a:gd name="T46" fmla="*/ 2147483647 w 506"/>
                <a:gd name="T47" fmla="*/ 2147483647 h 460"/>
                <a:gd name="T48" fmla="*/ 2147483647 w 506"/>
                <a:gd name="T49" fmla="*/ 2147483647 h 460"/>
                <a:gd name="T50" fmla="*/ 2147483647 w 506"/>
                <a:gd name="T51" fmla="*/ 2147483647 h 460"/>
                <a:gd name="T52" fmla="*/ 2147483647 w 506"/>
                <a:gd name="T53" fmla="*/ 2147483647 h 460"/>
                <a:gd name="T54" fmla="*/ 2147483647 w 506"/>
                <a:gd name="T55" fmla="*/ 2147483647 h 460"/>
                <a:gd name="T56" fmla="*/ 2147483647 w 506"/>
                <a:gd name="T57" fmla="*/ 2147483647 h 460"/>
                <a:gd name="T58" fmla="*/ 2147483647 w 506"/>
                <a:gd name="T59" fmla="*/ 2147483647 h 460"/>
                <a:gd name="T60" fmla="*/ 2147483647 w 506"/>
                <a:gd name="T61" fmla="*/ 2147483647 h 460"/>
                <a:gd name="T62" fmla="*/ 2147483647 w 506"/>
                <a:gd name="T63" fmla="*/ 2147483647 h 460"/>
                <a:gd name="T64" fmla="*/ 2147483647 w 506"/>
                <a:gd name="T65" fmla="*/ 2147483647 h 460"/>
                <a:gd name="T66" fmla="*/ 2147483647 w 506"/>
                <a:gd name="T67" fmla="*/ 2147483647 h 460"/>
                <a:gd name="T68" fmla="*/ 2147483647 w 506"/>
                <a:gd name="T69" fmla="*/ 2147483647 h 460"/>
                <a:gd name="T70" fmla="*/ 2147483647 w 506"/>
                <a:gd name="T71" fmla="*/ 2147483647 h 460"/>
                <a:gd name="T72" fmla="*/ 2147483647 w 506"/>
                <a:gd name="T73" fmla="*/ 2147483647 h 460"/>
                <a:gd name="T74" fmla="*/ 2147483647 w 506"/>
                <a:gd name="T75" fmla="*/ 2147483647 h 460"/>
                <a:gd name="T76" fmla="*/ 2147483647 w 506"/>
                <a:gd name="T77" fmla="*/ 2147483647 h 460"/>
                <a:gd name="T78" fmla="*/ 2147483647 w 506"/>
                <a:gd name="T79" fmla="*/ 2147483647 h 460"/>
                <a:gd name="T80" fmla="*/ 2147483647 w 506"/>
                <a:gd name="T81" fmla="*/ 2147483647 h 460"/>
                <a:gd name="T82" fmla="*/ 2147483647 w 506"/>
                <a:gd name="T83" fmla="*/ 2147483647 h 460"/>
                <a:gd name="T84" fmla="*/ 2147483647 w 506"/>
                <a:gd name="T85" fmla="*/ 0 h 460"/>
                <a:gd name="T86" fmla="*/ 2147483647 w 506"/>
                <a:gd name="T87" fmla="*/ 2147483647 h 460"/>
                <a:gd name="T88" fmla="*/ 2147483647 w 506"/>
                <a:gd name="T89" fmla="*/ 2147483647 h 460"/>
                <a:gd name="T90" fmla="*/ 2147483647 w 506"/>
                <a:gd name="T91" fmla="*/ 2147483647 h 460"/>
                <a:gd name="T92" fmla="*/ 2147483647 w 506"/>
                <a:gd name="T93" fmla="*/ 2147483647 h 460"/>
                <a:gd name="T94" fmla="*/ 2147483647 w 506"/>
                <a:gd name="T95" fmla="*/ 2147483647 h 460"/>
                <a:gd name="T96" fmla="*/ 2147483647 w 506"/>
                <a:gd name="T97" fmla="*/ 2147483647 h 460"/>
                <a:gd name="T98" fmla="*/ 0 w 506"/>
                <a:gd name="T99" fmla="*/ 2147483647 h 460"/>
                <a:gd name="T100" fmla="*/ 0 w 506"/>
                <a:gd name="T101" fmla="*/ 2147483647 h 460"/>
                <a:gd name="T102" fmla="*/ 2147483647 w 506"/>
                <a:gd name="T103" fmla="*/ 2147483647 h 460"/>
                <a:gd name="T104" fmla="*/ 2147483647 w 506"/>
                <a:gd name="T105" fmla="*/ 2147483647 h 460"/>
                <a:gd name="T106" fmla="*/ 2147483647 w 506"/>
                <a:gd name="T107" fmla="*/ 2147483647 h 4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6"/>
                <a:gd name="T163" fmla="*/ 0 h 460"/>
                <a:gd name="T164" fmla="*/ 506 w 506"/>
                <a:gd name="T165" fmla="*/ 460 h 46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path>
              </a:pathLst>
            </a:custGeom>
            <a:solidFill>
              <a:srgbClr val="FFC000"/>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9" name="Freeform 32"/>
            <p:cNvSpPr>
              <a:spLocks/>
            </p:cNvSpPr>
            <p:nvPr/>
          </p:nvSpPr>
          <p:spPr bwMode="auto">
            <a:xfrm>
              <a:off x="5729936" y="3165611"/>
              <a:ext cx="643760" cy="433840"/>
            </a:xfrm>
            <a:custGeom>
              <a:avLst/>
              <a:gdLst>
                <a:gd name="T0" fmla="*/ 121 w 549"/>
                <a:gd name="T1" fmla="*/ 365 h 378"/>
                <a:gd name="T2" fmla="*/ 125 w 549"/>
                <a:gd name="T3" fmla="*/ 343 h 378"/>
                <a:gd name="T4" fmla="*/ 145 w 549"/>
                <a:gd name="T5" fmla="*/ 334 h 378"/>
                <a:gd name="T6" fmla="*/ 180 w 549"/>
                <a:gd name="T7" fmla="*/ 365 h 378"/>
                <a:gd name="T8" fmla="*/ 191 w 549"/>
                <a:gd name="T9" fmla="*/ 365 h 378"/>
                <a:gd name="T10" fmla="*/ 224 w 549"/>
                <a:gd name="T11" fmla="*/ 360 h 378"/>
                <a:gd name="T12" fmla="*/ 243 w 549"/>
                <a:gd name="T13" fmla="*/ 345 h 378"/>
                <a:gd name="T14" fmla="*/ 269 w 549"/>
                <a:gd name="T15" fmla="*/ 367 h 378"/>
                <a:gd name="T16" fmla="*/ 281 w 549"/>
                <a:gd name="T17" fmla="*/ 348 h 378"/>
                <a:gd name="T18" fmla="*/ 283 w 549"/>
                <a:gd name="T19" fmla="*/ 336 h 378"/>
                <a:gd name="T20" fmla="*/ 305 w 549"/>
                <a:gd name="T21" fmla="*/ 324 h 378"/>
                <a:gd name="T22" fmla="*/ 311 w 549"/>
                <a:gd name="T23" fmla="*/ 297 h 378"/>
                <a:gd name="T24" fmla="*/ 334 w 549"/>
                <a:gd name="T25" fmla="*/ 293 h 378"/>
                <a:gd name="T26" fmla="*/ 394 w 549"/>
                <a:gd name="T27" fmla="*/ 189 h 378"/>
                <a:gd name="T28" fmla="*/ 384 w 549"/>
                <a:gd name="T29" fmla="*/ 172 h 378"/>
                <a:gd name="T30" fmla="*/ 394 w 549"/>
                <a:gd name="T31" fmla="*/ 160 h 378"/>
                <a:gd name="T32" fmla="*/ 408 w 549"/>
                <a:gd name="T33" fmla="*/ 165 h 378"/>
                <a:gd name="T34" fmla="*/ 427 w 549"/>
                <a:gd name="T35" fmla="*/ 154 h 378"/>
                <a:gd name="T36" fmla="*/ 439 w 549"/>
                <a:gd name="T37" fmla="*/ 129 h 378"/>
                <a:gd name="T38" fmla="*/ 489 w 549"/>
                <a:gd name="T39" fmla="*/ 83 h 378"/>
                <a:gd name="T40" fmla="*/ 528 w 549"/>
                <a:gd name="T41" fmla="*/ 70 h 378"/>
                <a:gd name="T42" fmla="*/ 548 w 549"/>
                <a:gd name="T43" fmla="*/ 52 h 378"/>
                <a:gd name="T44" fmla="*/ 542 w 549"/>
                <a:gd name="T45" fmla="*/ 16 h 378"/>
                <a:gd name="T46" fmla="*/ 515 w 549"/>
                <a:gd name="T47" fmla="*/ 13 h 378"/>
                <a:gd name="T48" fmla="*/ 456 w 549"/>
                <a:gd name="T49" fmla="*/ 19 h 378"/>
                <a:gd name="T50" fmla="*/ 415 w 549"/>
                <a:gd name="T51" fmla="*/ 0 h 378"/>
                <a:gd name="T52" fmla="*/ 390 w 549"/>
                <a:gd name="T53" fmla="*/ 4 h 378"/>
                <a:gd name="T54" fmla="*/ 329 w 549"/>
                <a:gd name="T55" fmla="*/ 83 h 378"/>
                <a:gd name="T56" fmla="*/ 311 w 549"/>
                <a:gd name="T57" fmla="*/ 95 h 378"/>
                <a:gd name="T58" fmla="*/ 272 w 549"/>
                <a:gd name="T59" fmla="*/ 77 h 378"/>
                <a:gd name="T60" fmla="*/ 269 w 549"/>
                <a:gd name="T61" fmla="*/ 57 h 378"/>
                <a:gd name="T62" fmla="*/ 260 w 549"/>
                <a:gd name="T63" fmla="*/ 21 h 378"/>
                <a:gd name="T64" fmla="*/ 239 w 549"/>
                <a:gd name="T65" fmla="*/ 9 h 378"/>
                <a:gd name="T66" fmla="*/ 204 w 549"/>
                <a:gd name="T67" fmla="*/ 17 h 378"/>
                <a:gd name="T68" fmla="*/ 181 w 549"/>
                <a:gd name="T69" fmla="*/ 2 h 378"/>
                <a:gd name="T70" fmla="*/ 149 w 549"/>
                <a:gd name="T71" fmla="*/ 43 h 378"/>
                <a:gd name="T72" fmla="*/ 114 w 549"/>
                <a:gd name="T73" fmla="*/ 52 h 378"/>
                <a:gd name="T74" fmla="*/ 66 w 549"/>
                <a:gd name="T75" fmla="*/ 96 h 378"/>
                <a:gd name="T76" fmla="*/ 13 w 549"/>
                <a:gd name="T77" fmla="*/ 194 h 378"/>
                <a:gd name="T78" fmla="*/ 26 w 549"/>
                <a:gd name="T79" fmla="*/ 220 h 378"/>
                <a:gd name="T80" fmla="*/ 25 w 549"/>
                <a:gd name="T81" fmla="*/ 231 h 378"/>
                <a:gd name="T82" fmla="*/ 25 w 549"/>
                <a:gd name="T83" fmla="*/ 244 h 378"/>
                <a:gd name="T84" fmla="*/ 30 w 549"/>
                <a:gd name="T85" fmla="*/ 255 h 378"/>
                <a:gd name="T86" fmla="*/ 49 w 549"/>
                <a:gd name="T87" fmla="*/ 242 h 378"/>
                <a:gd name="T88" fmla="*/ 76 w 549"/>
                <a:gd name="T89" fmla="*/ 235 h 378"/>
                <a:gd name="T90" fmla="*/ 0 w 549"/>
                <a:gd name="T91" fmla="*/ 321 h 378"/>
                <a:gd name="T92" fmla="*/ 0 w 549"/>
                <a:gd name="T93" fmla="*/ 341 h 378"/>
                <a:gd name="T94" fmla="*/ 16 w 549"/>
                <a:gd name="T95" fmla="*/ 345 h 378"/>
                <a:gd name="T96" fmla="*/ 50 w 549"/>
                <a:gd name="T97" fmla="*/ 377 h 378"/>
                <a:gd name="T98" fmla="*/ 105 w 549"/>
                <a:gd name="T99" fmla="*/ 370 h 378"/>
                <a:gd name="T100" fmla="*/ 121 w 549"/>
                <a:gd name="T101" fmla="*/ 365 h 378"/>
                <a:gd name="T102" fmla="*/ 121 w 549"/>
                <a:gd name="T103" fmla="*/ 365 h 3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9"/>
                <a:gd name="T157" fmla="*/ 0 h 378"/>
                <a:gd name="T158" fmla="*/ 549 w 549"/>
                <a:gd name="T159" fmla="*/ 378 h 3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path>
              </a:pathLst>
            </a:custGeom>
            <a:solidFill>
              <a:srgbClr val="00FF99"/>
            </a:solidFill>
            <a:ln w="12700" cap="rnd">
              <a:solidFill>
                <a:srgbClr val="000000"/>
              </a:solidFill>
              <a:round/>
              <a:headEnd type="none" w="sm" len="sm"/>
              <a:tailEnd type="none" w="sm" len="sm"/>
            </a:ln>
          </p:spPr>
          <p:txBody>
            <a:bodyPr/>
            <a:lstStyle>
              <a:defPPr>
                <a:defRPr lang="zh-CN"/>
              </a:defPPr>
              <a:lvl1pPr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1pPr>
              <a:lvl2pPr marL="4572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2pPr>
              <a:lvl3pPr marL="9144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3pPr>
              <a:lvl4pPr marL="13716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4pPr>
              <a:lvl5pPr marL="18288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5pPr>
              <a:lvl6pPr marL="2286000" algn="l" defTabSz="914400" rtl="0" eaLnBrk="1" latinLnBrk="0" hangingPunct="1">
                <a:defRPr sz="1600" b="1" kern="1200">
                  <a:solidFill>
                    <a:srgbClr val="5B161B"/>
                  </a:solidFill>
                  <a:latin typeface="Times New Roman" pitchFamily="18" charset="0"/>
                  <a:ea typeface="仿宋_GB2312" pitchFamily="49" charset="-122"/>
                  <a:cs typeface="+mn-cs"/>
                </a:defRPr>
              </a:lvl6pPr>
              <a:lvl7pPr marL="2743200" algn="l" defTabSz="914400" rtl="0" eaLnBrk="1" latinLnBrk="0" hangingPunct="1">
                <a:defRPr sz="1600" b="1" kern="1200">
                  <a:solidFill>
                    <a:srgbClr val="5B161B"/>
                  </a:solidFill>
                  <a:latin typeface="Times New Roman" pitchFamily="18" charset="0"/>
                  <a:ea typeface="仿宋_GB2312" pitchFamily="49" charset="-122"/>
                  <a:cs typeface="+mn-cs"/>
                </a:defRPr>
              </a:lvl7pPr>
              <a:lvl8pPr marL="3200400" algn="l" defTabSz="914400" rtl="0" eaLnBrk="1" latinLnBrk="0" hangingPunct="1">
                <a:defRPr sz="1600" b="1" kern="1200">
                  <a:solidFill>
                    <a:srgbClr val="5B161B"/>
                  </a:solidFill>
                  <a:latin typeface="Times New Roman" pitchFamily="18" charset="0"/>
                  <a:ea typeface="仿宋_GB2312" pitchFamily="49" charset="-122"/>
                  <a:cs typeface="+mn-cs"/>
                </a:defRPr>
              </a:lvl8pPr>
              <a:lvl9pPr marL="3657600" algn="l" defTabSz="914400" rtl="0" eaLnBrk="1" latinLnBrk="0" hangingPunct="1">
                <a:defRPr sz="1600" b="1" kern="1200">
                  <a:solidFill>
                    <a:srgbClr val="5B161B"/>
                  </a:solidFill>
                  <a:latin typeface="Times New Roman" pitchFamily="18" charset="0"/>
                  <a:ea typeface="仿宋_GB2312" pitchFamily="49" charset="-122"/>
                  <a:cs typeface="+mn-cs"/>
                </a:defRPr>
              </a:lvl9pPr>
            </a:lstStyle>
            <a:p>
              <a:pPr>
                <a:defRPr/>
              </a:pPr>
              <a:endParaRPr lang="zh-CN" altLang="en-US"/>
            </a:p>
          </p:txBody>
        </p:sp>
      </p:grpSp>
      <p:sp>
        <p:nvSpPr>
          <p:cNvPr id="11" name="矩形 10"/>
          <p:cNvSpPr/>
          <p:nvPr/>
        </p:nvSpPr>
        <p:spPr>
          <a:xfrm>
            <a:off x="5435821" y="4621421"/>
            <a:ext cx="279187" cy="307777"/>
          </a:xfrm>
          <a:prstGeom prst="rect">
            <a:avLst/>
          </a:prstGeom>
        </p:spPr>
        <p:txBody>
          <a:bodyPr wrap="square">
            <a:spAutoFit/>
          </a:bodyPr>
          <a:lstStyle/>
          <a:p>
            <a:r>
              <a:rPr lang="zh-CN" altLang="en-US" sz="1400" dirty="0" smtClean="0"/>
              <a:t>◎</a:t>
            </a:r>
            <a:endParaRPr lang="zh-CN" altLang="en-US" sz="1400" dirty="0"/>
          </a:p>
        </p:txBody>
      </p:sp>
      <p:sp>
        <p:nvSpPr>
          <p:cNvPr id="12" name="矩形 11"/>
          <p:cNvSpPr/>
          <p:nvPr/>
        </p:nvSpPr>
        <p:spPr>
          <a:xfrm>
            <a:off x="4292813" y="5000636"/>
            <a:ext cx="279187" cy="307777"/>
          </a:xfrm>
          <a:prstGeom prst="rect">
            <a:avLst/>
          </a:prstGeom>
        </p:spPr>
        <p:txBody>
          <a:bodyPr wrap="square">
            <a:spAutoFit/>
          </a:bodyPr>
          <a:lstStyle/>
          <a:p>
            <a:r>
              <a:rPr lang="zh-CN" altLang="en-US" sz="1400" dirty="0" smtClean="0"/>
              <a:t>◎</a:t>
            </a:r>
            <a:endParaRPr lang="zh-CN" altLang="en-US" sz="1400" dirty="0"/>
          </a:p>
        </p:txBody>
      </p:sp>
      <p:sp>
        <p:nvSpPr>
          <p:cNvPr id="14" name="矩形 13"/>
          <p:cNvSpPr/>
          <p:nvPr/>
        </p:nvSpPr>
        <p:spPr>
          <a:xfrm>
            <a:off x="4507127" y="3692727"/>
            <a:ext cx="279187" cy="307777"/>
          </a:xfrm>
          <a:prstGeom prst="rect">
            <a:avLst/>
          </a:prstGeom>
        </p:spPr>
        <p:txBody>
          <a:bodyPr wrap="square">
            <a:spAutoFit/>
          </a:bodyPr>
          <a:lstStyle/>
          <a:p>
            <a:r>
              <a:rPr lang="zh-CN" altLang="en-US" sz="1400" dirty="0" smtClean="0"/>
              <a:t>◎</a:t>
            </a:r>
            <a:endParaRPr lang="zh-CN" altLang="en-US" sz="1400" dirty="0"/>
          </a:p>
        </p:txBody>
      </p:sp>
      <p:sp>
        <p:nvSpPr>
          <p:cNvPr id="16" name="矩形 15"/>
          <p:cNvSpPr/>
          <p:nvPr/>
        </p:nvSpPr>
        <p:spPr>
          <a:xfrm>
            <a:off x="6078763" y="4621421"/>
            <a:ext cx="279187" cy="307777"/>
          </a:xfrm>
          <a:prstGeom prst="rect">
            <a:avLst/>
          </a:prstGeom>
        </p:spPr>
        <p:txBody>
          <a:bodyPr wrap="square">
            <a:spAutoFit/>
          </a:bodyPr>
          <a:lstStyle/>
          <a:p>
            <a:r>
              <a:rPr lang="zh-CN" altLang="en-US" sz="1400" dirty="0" smtClean="0"/>
              <a:t>◎</a:t>
            </a:r>
            <a:endParaRPr lang="zh-CN" altLang="en-US" sz="1400" dirty="0"/>
          </a:p>
        </p:txBody>
      </p:sp>
      <p:sp>
        <p:nvSpPr>
          <p:cNvPr id="17" name="矩形 16"/>
          <p:cNvSpPr/>
          <p:nvPr/>
        </p:nvSpPr>
        <p:spPr>
          <a:xfrm>
            <a:off x="5935887" y="4929198"/>
            <a:ext cx="279187" cy="307777"/>
          </a:xfrm>
          <a:prstGeom prst="rect">
            <a:avLst/>
          </a:prstGeom>
        </p:spPr>
        <p:txBody>
          <a:bodyPr wrap="square">
            <a:spAutoFit/>
          </a:bodyPr>
          <a:lstStyle/>
          <a:p>
            <a:r>
              <a:rPr lang="zh-CN" altLang="en-US" sz="1400" dirty="0" smtClean="0"/>
              <a:t>◎</a:t>
            </a:r>
            <a:endParaRPr lang="zh-CN" altLang="en-US" sz="1400" dirty="0"/>
          </a:p>
        </p:txBody>
      </p:sp>
      <p:sp>
        <p:nvSpPr>
          <p:cNvPr id="18" name="矩形 17"/>
          <p:cNvSpPr/>
          <p:nvPr/>
        </p:nvSpPr>
        <p:spPr>
          <a:xfrm>
            <a:off x="4357686" y="1928802"/>
            <a:ext cx="338554" cy="276999"/>
          </a:xfrm>
          <a:prstGeom prst="rect">
            <a:avLst/>
          </a:prstGeom>
        </p:spPr>
        <p:txBody>
          <a:bodyPr wrap="none">
            <a:spAutoFit/>
          </a:bodyPr>
          <a:lstStyle/>
          <a:p>
            <a:r>
              <a:rPr lang="zh-CN" altLang="en-US" sz="1200" dirty="0" smtClean="0"/>
              <a:t>○</a:t>
            </a:r>
            <a:endParaRPr lang="zh-CN" altLang="en-US" sz="1200" dirty="0"/>
          </a:p>
        </p:txBody>
      </p:sp>
      <p:sp>
        <p:nvSpPr>
          <p:cNvPr id="26" name="矩形 25"/>
          <p:cNvSpPr/>
          <p:nvPr/>
        </p:nvSpPr>
        <p:spPr>
          <a:xfrm>
            <a:off x="4804950" y="3375839"/>
            <a:ext cx="338554" cy="276999"/>
          </a:xfrm>
          <a:prstGeom prst="rect">
            <a:avLst/>
          </a:prstGeom>
        </p:spPr>
        <p:txBody>
          <a:bodyPr wrap="none">
            <a:spAutoFit/>
          </a:bodyPr>
          <a:lstStyle/>
          <a:p>
            <a:r>
              <a:rPr lang="zh-CN" altLang="en-US" sz="1200" dirty="0" smtClean="0"/>
              <a:t>○</a:t>
            </a:r>
            <a:endParaRPr lang="zh-CN" altLang="en-US" sz="1200" dirty="0"/>
          </a:p>
        </p:txBody>
      </p:sp>
      <p:sp>
        <p:nvSpPr>
          <p:cNvPr id="27" name="矩形 26"/>
          <p:cNvSpPr/>
          <p:nvPr/>
        </p:nvSpPr>
        <p:spPr>
          <a:xfrm>
            <a:off x="4572000" y="4000504"/>
            <a:ext cx="338554" cy="276999"/>
          </a:xfrm>
          <a:prstGeom prst="rect">
            <a:avLst/>
          </a:prstGeom>
        </p:spPr>
        <p:txBody>
          <a:bodyPr wrap="none">
            <a:spAutoFit/>
          </a:bodyPr>
          <a:lstStyle/>
          <a:p>
            <a:r>
              <a:rPr lang="zh-CN" altLang="en-US" sz="1200" dirty="0" smtClean="0"/>
              <a:t>○</a:t>
            </a:r>
            <a:endParaRPr lang="zh-CN" altLang="en-US" sz="1200" dirty="0"/>
          </a:p>
        </p:txBody>
      </p:sp>
      <p:sp>
        <p:nvSpPr>
          <p:cNvPr id="28" name="矩形 27"/>
          <p:cNvSpPr/>
          <p:nvPr/>
        </p:nvSpPr>
        <p:spPr>
          <a:xfrm>
            <a:off x="4786314" y="3794943"/>
            <a:ext cx="338554" cy="276999"/>
          </a:xfrm>
          <a:prstGeom prst="rect">
            <a:avLst/>
          </a:prstGeom>
        </p:spPr>
        <p:txBody>
          <a:bodyPr wrap="none">
            <a:spAutoFit/>
          </a:bodyPr>
          <a:lstStyle/>
          <a:p>
            <a:r>
              <a:rPr lang="zh-CN" altLang="en-US" sz="1200" dirty="0" smtClean="0"/>
              <a:t>○</a:t>
            </a:r>
            <a:endParaRPr lang="zh-CN" altLang="en-US" sz="1200" dirty="0"/>
          </a:p>
        </p:txBody>
      </p:sp>
      <p:sp>
        <p:nvSpPr>
          <p:cNvPr id="29" name="矩形 28"/>
          <p:cNvSpPr/>
          <p:nvPr/>
        </p:nvSpPr>
        <p:spPr>
          <a:xfrm>
            <a:off x="4929190" y="3652067"/>
            <a:ext cx="338554" cy="276999"/>
          </a:xfrm>
          <a:prstGeom prst="rect">
            <a:avLst/>
          </a:prstGeom>
        </p:spPr>
        <p:txBody>
          <a:bodyPr wrap="none">
            <a:spAutoFit/>
          </a:bodyPr>
          <a:lstStyle/>
          <a:p>
            <a:r>
              <a:rPr lang="zh-CN" altLang="en-US" sz="1200" dirty="0" smtClean="0"/>
              <a:t>○</a:t>
            </a:r>
            <a:endParaRPr lang="zh-CN" altLang="en-US" sz="1200" dirty="0"/>
          </a:p>
        </p:txBody>
      </p:sp>
      <p:sp>
        <p:nvSpPr>
          <p:cNvPr id="33" name="矩形 32"/>
          <p:cNvSpPr/>
          <p:nvPr/>
        </p:nvSpPr>
        <p:spPr>
          <a:xfrm>
            <a:off x="3071802" y="2714620"/>
            <a:ext cx="279187" cy="307777"/>
          </a:xfrm>
          <a:prstGeom prst="rect">
            <a:avLst/>
          </a:prstGeom>
        </p:spPr>
        <p:txBody>
          <a:bodyPr wrap="square">
            <a:spAutoFit/>
          </a:bodyPr>
          <a:lstStyle/>
          <a:p>
            <a:r>
              <a:rPr lang="zh-CN" altLang="en-US" sz="1400" dirty="0" smtClean="0"/>
              <a:t>◎</a:t>
            </a:r>
            <a:endParaRPr lang="zh-CN" altLang="en-US" sz="1400" dirty="0"/>
          </a:p>
        </p:txBody>
      </p:sp>
      <p:sp>
        <p:nvSpPr>
          <p:cNvPr id="37" name="TextBox 36"/>
          <p:cNvSpPr txBox="1"/>
          <p:nvPr/>
        </p:nvSpPr>
        <p:spPr>
          <a:xfrm>
            <a:off x="5286380" y="4429132"/>
            <a:ext cx="543739" cy="307777"/>
          </a:xfrm>
          <a:prstGeom prst="rect">
            <a:avLst/>
          </a:prstGeom>
          <a:noFill/>
        </p:spPr>
        <p:txBody>
          <a:bodyPr wrap="none" rtlCol="0">
            <a:spAutoFit/>
          </a:bodyPr>
          <a:lstStyle/>
          <a:p>
            <a:r>
              <a:rPr lang="zh-CN" altLang="en-US" sz="1400" dirty="0" smtClean="0"/>
              <a:t>金华</a:t>
            </a:r>
            <a:endParaRPr lang="zh-CN" altLang="en-US" sz="1400" dirty="0"/>
          </a:p>
        </p:txBody>
      </p:sp>
      <p:sp>
        <p:nvSpPr>
          <p:cNvPr id="38" name="TextBox 37"/>
          <p:cNvSpPr txBox="1"/>
          <p:nvPr/>
        </p:nvSpPr>
        <p:spPr>
          <a:xfrm>
            <a:off x="6314277" y="4621421"/>
            <a:ext cx="543739" cy="307777"/>
          </a:xfrm>
          <a:prstGeom prst="rect">
            <a:avLst/>
          </a:prstGeom>
          <a:noFill/>
        </p:spPr>
        <p:txBody>
          <a:bodyPr wrap="none" rtlCol="0">
            <a:spAutoFit/>
          </a:bodyPr>
          <a:lstStyle/>
          <a:p>
            <a:r>
              <a:rPr lang="zh-CN" altLang="en-US" sz="1400" dirty="0" smtClean="0"/>
              <a:t>台州</a:t>
            </a:r>
            <a:endParaRPr lang="zh-CN" altLang="en-US" sz="1400" dirty="0"/>
          </a:p>
        </p:txBody>
      </p:sp>
      <p:sp>
        <p:nvSpPr>
          <p:cNvPr id="39" name="TextBox 38"/>
          <p:cNvSpPr txBox="1"/>
          <p:nvPr/>
        </p:nvSpPr>
        <p:spPr>
          <a:xfrm>
            <a:off x="5885649" y="5121487"/>
            <a:ext cx="543739" cy="307777"/>
          </a:xfrm>
          <a:prstGeom prst="rect">
            <a:avLst/>
          </a:prstGeom>
          <a:noFill/>
        </p:spPr>
        <p:txBody>
          <a:bodyPr wrap="none" rtlCol="0">
            <a:spAutoFit/>
          </a:bodyPr>
          <a:lstStyle/>
          <a:p>
            <a:r>
              <a:rPr lang="zh-CN" altLang="en-US" sz="1400" dirty="0" smtClean="0"/>
              <a:t>温州</a:t>
            </a:r>
            <a:endParaRPr lang="zh-CN" altLang="en-US" sz="1400" dirty="0"/>
          </a:p>
        </p:txBody>
      </p:sp>
      <p:sp>
        <p:nvSpPr>
          <p:cNvPr id="40" name="TextBox 39"/>
          <p:cNvSpPr txBox="1"/>
          <p:nvPr/>
        </p:nvSpPr>
        <p:spPr>
          <a:xfrm>
            <a:off x="4357686" y="3478413"/>
            <a:ext cx="543739" cy="307777"/>
          </a:xfrm>
          <a:prstGeom prst="rect">
            <a:avLst/>
          </a:prstGeom>
          <a:noFill/>
        </p:spPr>
        <p:txBody>
          <a:bodyPr wrap="none" rtlCol="0">
            <a:spAutoFit/>
          </a:bodyPr>
          <a:lstStyle/>
          <a:p>
            <a:r>
              <a:rPr lang="zh-CN" altLang="en-US" sz="1400" dirty="0" smtClean="0"/>
              <a:t>合肥</a:t>
            </a:r>
            <a:endParaRPr lang="zh-CN" altLang="en-US" sz="1400" dirty="0"/>
          </a:p>
        </p:txBody>
      </p:sp>
      <p:sp>
        <p:nvSpPr>
          <p:cNvPr id="41" name="TextBox 40"/>
          <p:cNvSpPr txBox="1"/>
          <p:nvPr/>
        </p:nvSpPr>
        <p:spPr>
          <a:xfrm>
            <a:off x="3000364" y="2549719"/>
            <a:ext cx="543739" cy="307777"/>
          </a:xfrm>
          <a:prstGeom prst="rect">
            <a:avLst/>
          </a:prstGeom>
          <a:noFill/>
        </p:spPr>
        <p:txBody>
          <a:bodyPr wrap="none" rtlCol="0">
            <a:spAutoFit/>
          </a:bodyPr>
          <a:lstStyle/>
          <a:p>
            <a:r>
              <a:rPr lang="zh-CN" altLang="en-US" sz="1400" dirty="0" smtClean="0"/>
              <a:t>郑州</a:t>
            </a:r>
            <a:endParaRPr lang="zh-CN" altLang="en-US" sz="1400" dirty="0"/>
          </a:p>
        </p:txBody>
      </p:sp>
      <p:sp>
        <p:nvSpPr>
          <p:cNvPr id="42" name="TextBox 41"/>
          <p:cNvSpPr txBox="1"/>
          <p:nvPr/>
        </p:nvSpPr>
        <p:spPr>
          <a:xfrm>
            <a:off x="4143372" y="4835735"/>
            <a:ext cx="543739" cy="307777"/>
          </a:xfrm>
          <a:prstGeom prst="rect">
            <a:avLst/>
          </a:prstGeom>
          <a:noFill/>
        </p:spPr>
        <p:txBody>
          <a:bodyPr wrap="none" rtlCol="0">
            <a:spAutoFit/>
          </a:bodyPr>
          <a:lstStyle/>
          <a:p>
            <a:r>
              <a:rPr lang="zh-CN" altLang="en-US" sz="1400" dirty="0" smtClean="0"/>
              <a:t>南昌</a:t>
            </a:r>
            <a:endParaRPr lang="zh-CN" altLang="en-US" sz="1400" dirty="0"/>
          </a:p>
        </p:txBody>
      </p:sp>
      <p:sp>
        <p:nvSpPr>
          <p:cNvPr id="43" name="TextBox 42"/>
          <p:cNvSpPr txBox="1"/>
          <p:nvPr/>
        </p:nvSpPr>
        <p:spPr>
          <a:xfrm>
            <a:off x="4079557" y="1794679"/>
            <a:ext cx="492443" cy="276999"/>
          </a:xfrm>
          <a:prstGeom prst="rect">
            <a:avLst/>
          </a:prstGeom>
          <a:noFill/>
        </p:spPr>
        <p:txBody>
          <a:bodyPr wrap="none" rtlCol="0">
            <a:spAutoFit/>
          </a:bodyPr>
          <a:lstStyle/>
          <a:p>
            <a:r>
              <a:rPr lang="zh-CN" altLang="en-US" sz="1200" dirty="0" smtClean="0"/>
              <a:t>济南</a:t>
            </a:r>
            <a:endParaRPr lang="zh-CN" altLang="en-US" sz="1200" dirty="0"/>
          </a:p>
        </p:txBody>
      </p:sp>
      <p:sp>
        <p:nvSpPr>
          <p:cNvPr id="53" name="TextBox 52"/>
          <p:cNvSpPr txBox="1"/>
          <p:nvPr/>
        </p:nvSpPr>
        <p:spPr>
          <a:xfrm>
            <a:off x="4500562" y="3232963"/>
            <a:ext cx="492443" cy="276999"/>
          </a:xfrm>
          <a:prstGeom prst="rect">
            <a:avLst/>
          </a:prstGeom>
          <a:noFill/>
        </p:spPr>
        <p:txBody>
          <a:bodyPr wrap="none" rtlCol="0">
            <a:spAutoFit/>
          </a:bodyPr>
          <a:lstStyle/>
          <a:p>
            <a:r>
              <a:rPr lang="zh-CN" altLang="en-US" sz="1200" dirty="0" smtClean="0"/>
              <a:t>滁州</a:t>
            </a:r>
            <a:endParaRPr lang="zh-CN" altLang="en-US" sz="1200" dirty="0"/>
          </a:p>
        </p:txBody>
      </p:sp>
      <p:sp>
        <p:nvSpPr>
          <p:cNvPr id="54" name="TextBox 53"/>
          <p:cNvSpPr txBox="1"/>
          <p:nvPr/>
        </p:nvSpPr>
        <p:spPr>
          <a:xfrm>
            <a:off x="5072066" y="3652067"/>
            <a:ext cx="646331" cy="276999"/>
          </a:xfrm>
          <a:prstGeom prst="rect">
            <a:avLst/>
          </a:prstGeom>
          <a:noFill/>
        </p:spPr>
        <p:txBody>
          <a:bodyPr wrap="none" rtlCol="0">
            <a:spAutoFit/>
          </a:bodyPr>
          <a:lstStyle/>
          <a:p>
            <a:r>
              <a:rPr lang="zh-CN" altLang="en-US" sz="1200" dirty="0" smtClean="0"/>
              <a:t>马鞍山</a:t>
            </a:r>
            <a:endParaRPr lang="zh-CN" altLang="en-US" sz="1200" dirty="0"/>
          </a:p>
        </p:txBody>
      </p:sp>
      <p:sp>
        <p:nvSpPr>
          <p:cNvPr id="55" name="TextBox 54"/>
          <p:cNvSpPr txBox="1"/>
          <p:nvPr/>
        </p:nvSpPr>
        <p:spPr>
          <a:xfrm>
            <a:off x="4936813" y="3857628"/>
            <a:ext cx="492443" cy="276999"/>
          </a:xfrm>
          <a:prstGeom prst="rect">
            <a:avLst/>
          </a:prstGeom>
          <a:noFill/>
        </p:spPr>
        <p:txBody>
          <a:bodyPr wrap="none" rtlCol="0">
            <a:spAutoFit/>
          </a:bodyPr>
          <a:lstStyle/>
          <a:p>
            <a:r>
              <a:rPr lang="zh-CN" altLang="en-US" sz="1200" dirty="0" smtClean="0"/>
              <a:t>芜湖</a:t>
            </a:r>
            <a:endParaRPr lang="zh-CN" altLang="en-US" sz="1200" dirty="0"/>
          </a:p>
        </p:txBody>
      </p:sp>
      <p:sp>
        <p:nvSpPr>
          <p:cNvPr id="56" name="TextBox 55"/>
          <p:cNvSpPr txBox="1"/>
          <p:nvPr/>
        </p:nvSpPr>
        <p:spPr>
          <a:xfrm>
            <a:off x="4722499" y="4071942"/>
            <a:ext cx="492443" cy="276999"/>
          </a:xfrm>
          <a:prstGeom prst="rect">
            <a:avLst/>
          </a:prstGeom>
          <a:noFill/>
        </p:spPr>
        <p:txBody>
          <a:bodyPr wrap="none" rtlCol="0">
            <a:spAutoFit/>
          </a:bodyPr>
          <a:lstStyle/>
          <a:p>
            <a:r>
              <a:rPr lang="zh-CN" altLang="en-US" sz="1200" dirty="0" smtClean="0"/>
              <a:t>铜陵</a:t>
            </a:r>
            <a:endParaRPr lang="zh-CN" altLang="en-US" sz="1200" dirty="0"/>
          </a:p>
        </p:txBody>
      </p:sp>
      <p:sp>
        <p:nvSpPr>
          <p:cNvPr id="60" name="Freeform 5"/>
          <p:cNvSpPr>
            <a:spLocks/>
          </p:cNvSpPr>
          <p:nvPr/>
        </p:nvSpPr>
        <p:spPr bwMode="auto">
          <a:xfrm rot="10800000">
            <a:off x="7255583" y="1916660"/>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7030A0"/>
          </a:solidFill>
          <a:ln w="6350">
            <a:noFill/>
            <a:round/>
            <a:headEnd/>
            <a:tailEnd/>
          </a:ln>
        </p:spPr>
        <p:txBody>
          <a:bodyPr/>
          <a:lstStyle/>
          <a:p>
            <a:endParaRPr lang="zh-CN" altLang="en-US" dirty="0"/>
          </a:p>
        </p:txBody>
      </p:sp>
      <p:sp>
        <p:nvSpPr>
          <p:cNvPr id="61" name="TextBox 60"/>
          <p:cNvSpPr txBox="1"/>
          <p:nvPr/>
        </p:nvSpPr>
        <p:spPr>
          <a:xfrm>
            <a:off x="6858016" y="1214422"/>
            <a:ext cx="649537" cy="369332"/>
          </a:xfrm>
          <a:prstGeom prst="rect">
            <a:avLst/>
          </a:prstGeom>
          <a:noFill/>
        </p:spPr>
        <p:txBody>
          <a:bodyPr wrap="none" rtlCol="0">
            <a:spAutoFit/>
          </a:bodyPr>
          <a:lstStyle/>
          <a:p>
            <a:r>
              <a:rPr lang="zh-CN" altLang="en-US" b="1" dirty="0" smtClean="0">
                <a:solidFill>
                  <a:srgbClr val="C00000"/>
                </a:solidFill>
              </a:rPr>
              <a:t>湖南</a:t>
            </a:r>
            <a:endParaRPr lang="zh-CN" altLang="en-US" b="1" dirty="0">
              <a:solidFill>
                <a:srgbClr val="C00000"/>
              </a:solidFill>
            </a:endParaRPr>
          </a:p>
        </p:txBody>
      </p:sp>
      <p:sp>
        <p:nvSpPr>
          <p:cNvPr id="62" name="TextBox 61"/>
          <p:cNvSpPr txBox="1"/>
          <p:nvPr/>
        </p:nvSpPr>
        <p:spPr>
          <a:xfrm>
            <a:off x="6684079" y="3059668"/>
            <a:ext cx="2031325" cy="369332"/>
          </a:xfrm>
          <a:prstGeom prst="rect">
            <a:avLst/>
          </a:prstGeom>
          <a:noFill/>
        </p:spPr>
        <p:txBody>
          <a:bodyPr wrap="none" rtlCol="0">
            <a:spAutoFit/>
          </a:bodyPr>
          <a:lstStyle/>
          <a:p>
            <a:r>
              <a:rPr lang="zh-CN" altLang="en-US" b="1" dirty="0" smtClean="0">
                <a:solidFill>
                  <a:srgbClr val="C00000"/>
                </a:solidFill>
              </a:rPr>
              <a:t>中转：经销商仓库</a:t>
            </a:r>
            <a:endParaRPr lang="zh-CN" altLang="en-US" b="1" dirty="0">
              <a:solidFill>
                <a:srgbClr val="C00000"/>
              </a:solidFill>
            </a:endParaRPr>
          </a:p>
        </p:txBody>
      </p:sp>
      <p:sp>
        <p:nvSpPr>
          <p:cNvPr id="63" name="TextBox 62"/>
          <p:cNvSpPr txBox="1"/>
          <p:nvPr/>
        </p:nvSpPr>
        <p:spPr>
          <a:xfrm>
            <a:off x="7143768" y="5488560"/>
            <a:ext cx="1107996" cy="369332"/>
          </a:xfrm>
          <a:prstGeom prst="rect">
            <a:avLst/>
          </a:prstGeom>
          <a:noFill/>
        </p:spPr>
        <p:txBody>
          <a:bodyPr wrap="none" rtlCol="0">
            <a:spAutoFit/>
          </a:bodyPr>
          <a:lstStyle/>
          <a:p>
            <a:r>
              <a:rPr lang="zh-CN" altLang="en-US" dirty="0" smtClean="0"/>
              <a:t>重点城市</a:t>
            </a:r>
            <a:endParaRPr lang="zh-CN" altLang="en-US" dirty="0"/>
          </a:p>
        </p:txBody>
      </p:sp>
      <p:sp>
        <p:nvSpPr>
          <p:cNvPr id="64" name="矩形 63"/>
          <p:cNvSpPr/>
          <p:nvPr/>
        </p:nvSpPr>
        <p:spPr>
          <a:xfrm>
            <a:off x="6858016" y="5500702"/>
            <a:ext cx="279187" cy="307777"/>
          </a:xfrm>
          <a:prstGeom prst="rect">
            <a:avLst/>
          </a:prstGeom>
        </p:spPr>
        <p:txBody>
          <a:bodyPr wrap="square">
            <a:spAutoFit/>
          </a:bodyPr>
          <a:lstStyle/>
          <a:p>
            <a:r>
              <a:rPr lang="zh-CN" altLang="en-US" sz="1400" dirty="0" smtClean="0"/>
              <a:t>◎</a:t>
            </a:r>
            <a:endParaRPr lang="zh-CN" altLang="en-US" sz="1400" dirty="0"/>
          </a:p>
        </p:txBody>
      </p:sp>
      <p:sp>
        <p:nvSpPr>
          <p:cNvPr id="65" name="矩形 64"/>
          <p:cNvSpPr/>
          <p:nvPr/>
        </p:nvSpPr>
        <p:spPr>
          <a:xfrm>
            <a:off x="6863522" y="6000768"/>
            <a:ext cx="338554" cy="276999"/>
          </a:xfrm>
          <a:prstGeom prst="rect">
            <a:avLst/>
          </a:prstGeom>
        </p:spPr>
        <p:txBody>
          <a:bodyPr wrap="none">
            <a:spAutoFit/>
          </a:bodyPr>
          <a:lstStyle/>
          <a:p>
            <a:r>
              <a:rPr lang="zh-CN" altLang="en-US" sz="1200" dirty="0" smtClean="0"/>
              <a:t>○</a:t>
            </a:r>
            <a:endParaRPr lang="zh-CN" altLang="en-US" sz="1200" dirty="0"/>
          </a:p>
        </p:txBody>
      </p:sp>
      <p:sp>
        <p:nvSpPr>
          <p:cNvPr id="66" name="TextBox 65"/>
          <p:cNvSpPr txBox="1"/>
          <p:nvPr/>
        </p:nvSpPr>
        <p:spPr>
          <a:xfrm>
            <a:off x="7130638" y="5917188"/>
            <a:ext cx="1107996" cy="369332"/>
          </a:xfrm>
          <a:prstGeom prst="rect">
            <a:avLst/>
          </a:prstGeom>
          <a:noFill/>
        </p:spPr>
        <p:txBody>
          <a:bodyPr wrap="none" rtlCol="0">
            <a:spAutoFit/>
          </a:bodyPr>
          <a:lstStyle/>
          <a:p>
            <a:r>
              <a:rPr lang="zh-CN" altLang="en-US" dirty="0" smtClean="0"/>
              <a:t>渗透城市</a:t>
            </a:r>
            <a:endParaRPr lang="zh-CN" altLang="en-US" dirty="0"/>
          </a:p>
        </p:txBody>
      </p:sp>
      <p:sp>
        <p:nvSpPr>
          <p:cNvPr id="67" name="Freeform 5"/>
          <p:cNvSpPr>
            <a:spLocks/>
          </p:cNvSpPr>
          <p:nvPr/>
        </p:nvSpPr>
        <p:spPr bwMode="auto">
          <a:xfrm rot="10800000">
            <a:off x="7286644" y="3526915"/>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7030A0"/>
          </a:solidFill>
          <a:ln w="6350">
            <a:noFill/>
            <a:round/>
            <a:headEnd/>
            <a:tailEnd/>
          </a:ln>
        </p:spPr>
        <p:txBody>
          <a:bodyPr/>
          <a:lstStyle/>
          <a:p>
            <a:endParaRPr lang="zh-CN" altLang="en-US" dirty="0"/>
          </a:p>
        </p:txBody>
      </p:sp>
      <p:sp>
        <p:nvSpPr>
          <p:cNvPr id="68" name="TextBox 67"/>
          <p:cNvSpPr txBox="1"/>
          <p:nvPr/>
        </p:nvSpPr>
        <p:spPr>
          <a:xfrm>
            <a:off x="6715140" y="4631304"/>
            <a:ext cx="2044149" cy="369332"/>
          </a:xfrm>
          <a:prstGeom prst="rect">
            <a:avLst/>
          </a:prstGeom>
          <a:noFill/>
        </p:spPr>
        <p:txBody>
          <a:bodyPr wrap="none" rtlCol="0">
            <a:spAutoFit/>
          </a:bodyPr>
          <a:lstStyle/>
          <a:p>
            <a:r>
              <a:rPr lang="zh-CN" altLang="en-US" b="1" dirty="0" smtClean="0">
                <a:solidFill>
                  <a:srgbClr val="C00000"/>
                </a:solidFill>
              </a:rPr>
              <a:t>经销商操作的门店</a:t>
            </a:r>
            <a:endParaRPr lang="zh-CN" altLang="en-US" b="1" dirty="0">
              <a:solidFill>
                <a:srgbClr val="C00000"/>
              </a:solidFill>
            </a:endParaRPr>
          </a:p>
        </p:txBody>
      </p:sp>
      <p:sp>
        <p:nvSpPr>
          <p:cNvPr id="69" name="TextBox 68"/>
          <p:cNvSpPr txBox="1"/>
          <p:nvPr/>
        </p:nvSpPr>
        <p:spPr>
          <a:xfrm>
            <a:off x="6000760" y="714356"/>
            <a:ext cx="1107996" cy="461665"/>
          </a:xfrm>
          <a:prstGeom prst="rect">
            <a:avLst/>
          </a:prstGeom>
          <a:noFill/>
        </p:spPr>
        <p:txBody>
          <a:bodyPr wrap="none" rtlCol="0">
            <a:spAutoFit/>
          </a:bodyPr>
          <a:lstStyle/>
          <a:p>
            <a:r>
              <a:rPr lang="zh-CN" altLang="en-US" sz="2400" dirty="0" smtClean="0">
                <a:latin typeface="华文琥珀" pitchFamily="2" charset="-122"/>
                <a:ea typeface="华文琥珀" pitchFamily="2" charset="-122"/>
              </a:rPr>
              <a:t>物流链</a:t>
            </a:r>
            <a:endParaRPr lang="zh-CN" altLang="en-US" sz="2400" dirty="0">
              <a:latin typeface="华文琥珀" pitchFamily="2" charset="-122"/>
              <a:ea typeface="华文琥珀" pitchFamily="2" charset="-122"/>
            </a:endParaRPr>
          </a:p>
        </p:txBody>
      </p:sp>
      <p:sp>
        <p:nvSpPr>
          <p:cNvPr id="70" name="TextBox 69"/>
          <p:cNvSpPr txBox="1"/>
          <p:nvPr/>
        </p:nvSpPr>
        <p:spPr>
          <a:xfrm>
            <a:off x="214282" y="1214422"/>
            <a:ext cx="1107996" cy="461665"/>
          </a:xfrm>
          <a:prstGeom prst="rect">
            <a:avLst/>
          </a:prstGeom>
          <a:noFill/>
        </p:spPr>
        <p:txBody>
          <a:bodyPr wrap="none" rtlCol="0">
            <a:spAutoFit/>
          </a:bodyPr>
          <a:lstStyle/>
          <a:p>
            <a:r>
              <a:rPr lang="zh-CN" altLang="en-US" sz="2400" dirty="0" smtClean="0">
                <a:latin typeface="华文琥珀" pitchFamily="2" charset="-122"/>
                <a:ea typeface="华文琥珀" pitchFamily="2" charset="-122"/>
              </a:rPr>
              <a:t>渠道链</a:t>
            </a:r>
            <a:endParaRPr lang="zh-CN" altLang="en-US" sz="2400" dirty="0">
              <a:latin typeface="华文琥珀" pitchFamily="2" charset="-122"/>
              <a:ea typeface="华文琥珀" pitchFamily="2" charset="-122"/>
            </a:endParaRPr>
          </a:p>
        </p:txBody>
      </p:sp>
      <p:sp>
        <p:nvSpPr>
          <p:cNvPr id="71" name="Freeform 5"/>
          <p:cNvSpPr>
            <a:spLocks/>
          </p:cNvSpPr>
          <p:nvPr/>
        </p:nvSpPr>
        <p:spPr bwMode="auto">
          <a:xfrm rot="10800000">
            <a:off x="785786" y="2782669"/>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7030A0"/>
          </a:solidFill>
          <a:ln w="6350">
            <a:noFill/>
            <a:round/>
            <a:headEnd/>
            <a:tailEnd/>
          </a:ln>
        </p:spPr>
        <p:txBody>
          <a:bodyPr/>
          <a:lstStyle/>
          <a:p>
            <a:endParaRPr lang="zh-CN" altLang="en-US" dirty="0"/>
          </a:p>
        </p:txBody>
      </p:sp>
      <p:sp>
        <p:nvSpPr>
          <p:cNvPr id="72" name="TextBox 71"/>
          <p:cNvSpPr txBox="1"/>
          <p:nvPr/>
        </p:nvSpPr>
        <p:spPr>
          <a:xfrm>
            <a:off x="478151" y="2080431"/>
            <a:ext cx="1162498" cy="369332"/>
          </a:xfrm>
          <a:prstGeom prst="rect">
            <a:avLst/>
          </a:prstGeom>
          <a:noFill/>
        </p:spPr>
        <p:txBody>
          <a:bodyPr wrap="none" rtlCol="0">
            <a:spAutoFit/>
          </a:bodyPr>
          <a:lstStyle/>
          <a:p>
            <a:r>
              <a:rPr lang="zh-CN" altLang="en-US" b="1" dirty="0" smtClean="0">
                <a:solidFill>
                  <a:srgbClr val="C00000"/>
                </a:solidFill>
              </a:rPr>
              <a:t>部分</a:t>
            </a:r>
            <a:r>
              <a:rPr lang="en-US" altLang="zh-CN" b="1" dirty="0" smtClean="0">
                <a:solidFill>
                  <a:srgbClr val="C00000"/>
                </a:solidFill>
              </a:rPr>
              <a:t>NKA</a:t>
            </a:r>
          </a:p>
        </p:txBody>
      </p:sp>
      <p:sp>
        <p:nvSpPr>
          <p:cNvPr id="73" name="TextBox 72"/>
          <p:cNvSpPr txBox="1"/>
          <p:nvPr/>
        </p:nvSpPr>
        <p:spPr>
          <a:xfrm>
            <a:off x="214282" y="3925677"/>
            <a:ext cx="2645276" cy="369332"/>
          </a:xfrm>
          <a:prstGeom prst="rect">
            <a:avLst/>
          </a:prstGeom>
          <a:noFill/>
        </p:spPr>
        <p:txBody>
          <a:bodyPr wrap="none" rtlCol="0">
            <a:spAutoFit/>
          </a:bodyPr>
          <a:lstStyle/>
          <a:p>
            <a:r>
              <a:rPr lang="zh-CN" altLang="en-US" b="1" dirty="0" smtClean="0">
                <a:solidFill>
                  <a:srgbClr val="C00000"/>
                </a:solidFill>
              </a:rPr>
              <a:t>经销商操作的</a:t>
            </a:r>
            <a:r>
              <a:rPr lang="en-US" altLang="zh-CN" b="1" dirty="0" smtClean="0">
                <a:solidFill>
                  <a:srgbClr val="C00000"/>
                </a:solidFill>
              </a:rPr>
              <a:t>LKA</a:t>
            </a:r>
            <a:r>
              <a:rPr lang="zh-CN" altLang="en-US" b="1" dirty="0" smtClean="0">
                <a:solidFill>
                  <a:srgbClr val="C00000"/>
                </a:solidFill>
              </a:rPr>
              <a:t>、</a:t>
            </a:r>
            <a:r>
              <a:rPr lang="en-US" altLang="zh-CN" b="1" dirty="0" smtClean="0">
                <a:solidFill>
                  <a:srgbClr val="C00000"/>
                </a:solidFill>
              </a:rPr>
              <a:t>OT</a:t>
            </a:r>
            <a:endParaRPr lang="zh-CN" altLang="en-US" b="1" dirty="0">
              <a:solidFill>
                <a:srgbClr val="C00000"/>
              </a:solidFill>
            </a:endParaRPr>
          </a:p>
        </p:txBody>
      </p:sp>
      <p:sp>
        <p:nvSpPr>
          <p:cNvPr id="74" name="Freeform 5"/>
          <p:cNvSpPr>
            <a:spLocks/>
          </p:cNvSpPr>
          <p:nvPr/>
        </p:nvSpPr>
        <p:spPr bwMode="auto">
          <a:xfrm rot="10800000">
            <a:off x="816847" y="4392924"/>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7030A0"/>
          </a:solidFill>
          <a:ln w="6350">
            <a:noFill/>
            <a:round/>
            <a:headEnd/>
            <a:tailEnd/>
          </a:ln>
        </p:spPr>
        <p:txBody>
          <a:bodyPr/>
          <a:lstStyle/>
          <a:p>
            <a:endParaRPr lang="zh-CN" altLang="en-US" dirty="0"/>
          </a:p>
        </p:txBody>
      </p:sp>
      <p:sp>
        <p:nvSpPr>
          <p:cNvPr id="75" name="TextBox 74"/>
          <p:cNvSpPr txBox="1"/>
          <p:nvPr/>
        </p:nvSpPr>
        <p:spPr>
          <a:xfrm>
            <a:off x="245343" y="5497313"/>
            <a:ext cx="1346844" cy="369332"/>
          </a:xfrm>
          <a:prstGeom prst="rect">
            <a:avLst/>
          </a:prstGeom>
          <a:noFill/>
        </p:spPr>
        <p:txBody>
          <a:bodyPr wrap="none" rtlCol="0">
            <a:spAutoFit/>
          </a:bodyPr>
          <a:lstStyle/>
          <a:p>
            <a:r>
              <a:rPr lang="zh-CN" altLang="en-US" b="1" dirty="0" smtClean="0">
                <a:solidFill>
                  <a:srgbClr val="C00000"/>
                </a:solidFill>
              </a:rPr>
              <a:t>二三级市场</a:t>
            </a:r>
            <a:endParaRPr lang="zh-CN" altLang="en-US" b="1" dirty="0">
              <a:solidFill>
                <a:srgbClr val="C00000"/>
              </a:solidFill>
            </a:endParaRPr>
          </a:p>
        </p:txBody>
      </p:sp>
      <p:sp>
        <p:nvSpPr>
          <p:cNvPr id="79" name="矩形 78"/>
          <p:cNvSpPr/>
          <p:nvPr/>
        </p:nvSpPr>
        <p:spPr>
          <a:xfrm>
            <a:off x="6286512" y="4223571"/>
            <a:ext cx="338554" cy="276999"/>
          </a:xfrm>
          <a:prstGeom prst="rect">
            <a:avLst/>
          </a:prstGeom>
        </p:spPr>
        <p:txBody>
          <a:bodyPr wrap="none">
            <a:spAutoFit/>
          </a:bodyPr>
          <a:lstStyle/>
          <a:p>
            <a:r>
              <a:rPr lang="zh-CN" altLang="en-US" sz="1200" dirty="0" smtClean="0"/>
              <a:t>○</a:t>
            </a:r>
            <a:endParaRPr lang="zh-CN" altLang="en-US" sz="1200" dirty="0"/>
          </a:p>
        </p:txBody>
      </p:sp>
      <p:sp>
        <p:nvSpPr>
          <p:cNvPr id="80" name="TextBox 79"/>
          <p:cNvSpPr txBox="1"/>
          <p:nvPr/>
        </p:nvSpPr>
        <p:spPr>
          <a:xfrm>
            <a:off x="6508449" y="4152133"/>
            <a:ext cx="492443" cy="276999"/>
          </a:xfrm>
          <a:prstGeom prst="rect">
            <a:avLst/>
          </a:prstGeom>
          <a:noFill/>
        </p:spPr>
        <p:txBody>
          <a:bodyPr wrap="none" rtlCol="0">
            <a:spAutoFit/>
          </a:bodyPr>
          <a:lstStyle/>
          <a:p>
            <a:r>
              <a:rPr lang="zh-CN" altLang="en-US" sz="1200" dirty="0" smtClean="0"/>
              <a:t>宁波</a:t>
            </a:r>
            <a:endParaRPr lang="zh-CN" altLang="en-US" sz="1200" dirty="0"/>
          </a:p>
        </p:txBody>
      </p:sp>
      <p:sp>
        <p:nvSpPr>
          <p:cNvPr id="84" name="TextBox 83"/>
          <p:cNvSpPr txBox="1"/>
          <p:nvPr/>
        </p:nvSpPr>
        <p:spPr>
          <a:xfrm>
            <a:off x="3571868" y="5000636"/>
            <a:ext cx="492443" cy="276999"/>
          </a:xfrm>
          <a:prstGeom prst="rect">
            <a:avLst/>
          </a:prstGeom>
          <a:noFill/>
        </p:spPr>
        <p:txBody>
          <a:bodyPr wrap="none" rtlCol="0">
            <a:spAutoFit/>
          </a:bodyPr>
          <a:lstStyle/>
          <a:p>
            <a:r>
              <a:rPr lang="zh-CN" altLang="en-US" sz="1200" dirty="0" smtClean="0"/>
              <a:t>萍乡</a:t>
            </a:r>
            <a:endParaRPr lang="zh-CN" altLang="en-US" sz="1200" dirty="0"/>
          </a:p>
        </p:txBody>
      </p:sp>
      <p:sp>
        <p:nvSpPr>
          <p:cNvPr id="85" name="矩形 84"/>
          <p:cNvSpPr/>
          <p:nvPr/>
        </p:nvSpPr>
        <p:spPr>
          <a:xfrm>
            <a:off x="3643306" y="5152265"/>
            <a:ext cx="338554" cy="276999"/>
          </a:xfrm>
          <a:prstGeom prst="rect">
            <a:avLst/>
          </a:prstGeom>
        </p:spPr>
        <p:txBody>
          <a:bodyPr wrap="none">
            <a:spAutoFit/>
          </a:bodyPr>
          <a:lstStyle/>
          <a:p>
            <a:r>
              <a:rPr lang="zh-CN" altLang="en-US" sz="1200" dirty="0" smtClean="0"/>
              <a:t>○</a:t>
            </a:r>
            <a:endParaRPr lang="zh-CN" altLang="en-US" sz="1200" dirty="0"/>
          </a:p>
        </p:txBody>
      </p:sp>
      <p:sp>
        <p:nvSpPr>
          <p:cNvPr id="86" name="TextBox 85"/>
          <p:cNvSpPr txBox="1"/>
          <p:nvPr/>
        </p:nvSpPr>
        <p:spPr>
          <a:xfrm>
            <a:off x="3929058" y="5857892"/>
            <a:ext cx="492443" cy="276999"/>
          </a:xfrm>
          <a:prstGeom prst="rect">
            <a:avLst/>
          </a:prstGeom>
          <a:noFill/>
        </p:spPr>
        <p:txBody>
          <a:bodyPr wrap="none" rtlCol="0">
            <a:spAutoFit/>
          </a:bodyPr>
          <a:lstStyle/>
          <a:p>
            <a:r>
              <a:rPr lang="zh-CN" altLang="en-US" sz="1200" dirty="0" smtClean="0"/>
              <a:t>萍乡</a:t>
            </a:r>
            <a:endParaRPr lang="zh-CN" altLang="en-US" sz="1200" dirty="0"/>
          </a:p>
        </p:txBody>
      </p:sp>
      <p:sp>
        <p:nvSpPr>
          <p:cNvPr id="87" name="矩形 86"/>
          <p:cNvSpPr/>
          <p:nvPr/>
        </p:nvSpPr>
        <p:spPr>
          <a:xfrm>
            <a:off x="4000496" y="6009521"/>
            <a:ext cx="338554" cy="276999"/>
          </a:xfrm>
          <a:prstGeom prst="rect">
            <a:avLst/>
          </a:prstGeom>
        </p:spPr>
        <p:txBody>
          <a:bodyPr wrap="none">
            <a:spAutoFit/>
          </a:bodyPr>
          <a:lstStyle/>
          <a:p>
            <a:r>
              <a:rPr lang="zh-CN" altLang="en-US" sz="1200" dirty="0" smtClean="0"/>
              <a:t>○</a:t>
            </a:r>
            <a:endParaRPr lang="zh-CN" altLang="en-US" sz="1200" dirty="0"/>
          </a:p>
        </p:txBody>
      </p:sp>
      <p:sp>
        <p:nvSpPr>
          <p:cNvPr id="88" name="TextBox 87"/>
          <p:cNvSpPr txBox="1"/>
          <p:nvPr/>
        </p:nvSpPr>
        <p:spPr>
          <a:xfrm>
            <a:off x="3857620" y="5429264"/>
            <a:ext cx="492443" cy="276999"/>
          </a:xfrm>
          <a:prstGeom prst="rect">
            <a:avLst/>
          </a:prstGeom>
          <a:noFill/>
        </p:spPr>
        <p:txBody>
          <a:bodyPr wrap="square" rtlCol="0">
            <a:spAutoFit/>
          </a:bodyPr>
          <a:lstStyle/>
          <a:p>
            <a:r>
              <a:rPr lang="zh-CN" altLang="en-US" sz="1200" dirty="0" smtClean="0"/>
              <a:t>新余</a:t>
            </a:r>
            <a:endParaRPr lang="zh-CN" altLang="en-US" sz="1200" dirty="0"/>
          </a:p>
        </p:txBody>
      </p:sp>
      <p:sp>
        <p:nvSpPr>
          <p:cNvPr id="89" name="矩形 88"/>
          <p:cNvSpPr/>
          <p:nvPr/>
        </p:nvSpPr>
        <p:spPr>
          <a:xfrm>
            <a:off x="3936681" y="5223703"/>
            <a:ext cx="338554" cy="276999"/>
          </a:xfrm>
          <a:prstGeom prst="rect">
            <a:avLst/>
          </a:prstGeom>
        </p:spPr>
        <p:txBody>
          <a:bodyPr wrap="none">
            <a:spAutoFit/>
          </a:bodyPr>
          <a:lstStyle/>
          <a:p>
            <a:r>
              <a:rPr lang="zh-CN" altLang="en-US" sz="1200" dirty="0" smtClean="0"/>
              <a:t>○</a:t>
            </a:r>
            <a:endParaRPr lang="zh-CN" altLang="en-US" sz="1200" dirty="0"/>
          </a:p>
        </p:txBody>
      </p:sp>
      <p:sp>
        <p:nvSpPr>
          <p:cNvPr id="90" name="TextBox 89"/>
          <p:cNvSpPr txBox="1"/>
          <p:nvPr/>
        </p:nvSpPr>
        <p:spPr>
          <a:xfrm>
            <a:off x="4222433" y="4357694"/>
            <a:ext cx="492443" cy="276999"/>
          </a:xfrm>
          <a:prstGeom prst="rect">
            <a:avLst/>
          </a:prstGeom>
          <a:noFill/>
        </p:spPr>
        <p:txBody>
          <a:bodyPr wrap="none" rtlCol="0">
            <a:spAutoFit/>
          </a:bodyPr>
          <a:lstStyle/>
          <a:p>
            <a:r>
              <a:rPr lang="zh-CN" altLang="en-US" sz="1200" dirty="0" smtClean="0"/>
              <a:t>九江</a:t>
            </a:r>
            <a:endParaRPr lang="zh-CN" altLang="en-US" sz="1200" dirty="0"/>
          </a:p>
        </p:txBody>
      </p:sp>
      <p:sp>
        <p:nvSpPr>
          <p:cNvPr id="91" name="矩形 90"/>
          <p:cNvSpPr/>
          <p:nvPr/>
        </p:nvSpPr>
        <p:spPr>
          <a:xfrm>
            <a:off x="4293871" y="4509323"/>
            <a:ext cx="338554" cy="276999"/>
          </a:xfrm>
          <a:prstGeom prst="rect">
            <a:avLst/>
          </a:prstGeom>
        </p:spPr>
        <p:txBody>
          <a:bodyPr wrap="none">
            <a:spAutoFit/>
          </a:bodyPr>
          <a:lstStyle/>
          <a:p>
            <a:r>
              <a:rPr lang="zh-CN" altLang="en-US" sz="1200" dirty="0" smtClean="0"/>
              <a:t>○</a:t>
            </a:r>
            <a:endParaRPr lang="zh-CN" altLang="en-US" sz="1200" dirty="0"/>
          </a:p>
        </p:txBody>
      </p:sp>
      <p:sp>
        <p:nvSpPr>
          <p:cNvPr id="92" name="TextBox 91"/>
          <p:cNvSpPr txBox="1"/>
          <p:nvPr/>
        </p:nvSpPr>
        <p:spPr>
          <a:xfrm>
            <a:off x="5008251" y="3357562"/>
            <a:ext cx="492443" cy="276999"/>
          </a:xfrm>
          <a:prstGeom prst="rect">
            <a:avLst/>
          </a:prstGeom>
          <a:noFill/>
        </p:spPr>
        <p:txBody>
          <a:bodyPr wrap="none" rtlCol="0">
            <a:spAutoFit/>
          </a:bodyPr>
          <a:lstStyle/>
          <a:p>
            <a:r>
              <a:rPr lang="zh-CN" altLang="en-US" sz="1200" dirty="0" smtClean="0"/>
              <a:t>南京</a:t>
            </a:r>
            <a:endParaRPr lang="zh-CN" altLang="en-US" sz="1200" dirty="0"/>
          </a:p>
        </p:txBody>
      </p:sp>
      <p:sp>
        <p:nvSpPr>
          <p:cNvPr id="93" name="矩形 92"/>
          <p:cNvSpPr/>
          <p:nvPr/>
        </p:nvSpPr>
        <p:spPr>
          <a:xfrm>
            <a:off x="5079689" y="3509191"/>
            <a:ext cx="338554" cy="276999"/>
          </a:xfrm>
          <a:prstGeom prst="rect">
            <a:avLst/>
          </a:prstGeom>
        </p:spPr>
        <p:txBody>
          <a:bodyPr wrap="none">
            <a:spAutoFit/>
          </a:bodyPr>
          <a:lstStyle/>
          <a:p>
            <a:r>
              <a:rPr lang="zh-CN" altLang="en-US" sz="1200" dirty="0" smtClean="0"/>
              <a:t>○</a:t>
            </a:r>
            <a:endParaRPr lang="zh-CN" altLang="en-US" sz="1200" dirty="0"/>
          </a:p>
        </p:txBody>
      </p:sp>
      <p:sp>
        <p:nvSpPr>
          <p:cNvPr id="94" name="TextBox 93"/>
          <p:cNvSpPr txBox="1"/>
          <p:nvPr/>
        </p:nvSpPr>
        <p:spPr>
          <a:xfrm>
            <a:off x="2436483" y="2643182"/>
            <a:ext cx="492443" cy="276999"/>
          </a:xfrm>
          <a:prstGeom prst="rect">
            <a:avLst/>
          </a:prstGeom>
          <a:noFill/>
        </p:spPr>
        <p:txBody>
          <a:bodyPr wrap="none" rtlCol="0">
            <a:spAutoFit/>
          </a:bodyPr>
          <a:lstStyle/>
          <a:p>
            <a:r>
              <a:rPr lang="zh-CN" altLang="en-US" sz="1200" dirty="0" smtClean="0"/>
              <a:t>洛阳</a:t>
            </a:r>
            <a:endParaRPr lang="zh-CN" altLang="en-US" sz="1200" dirty="0"/>
          </a:p>
        </p:txBody>
      </p:sp>
      <p:sp>
        <p:nvSpPr>
          <p:cNvPr id="95" name="矩形 94"/>
          <p:cNvSpPr/>
          <p:nvPr/>
        </p:nvSpPr>
        <p:spPr>
          <a:xfrm>
            <a:off x="2507921" y="2794811"/>
            <a:ext cx="338554" cy="276999"/>
          </a:xfrm>
          <a:prstGeom prst="rect">
            <a:avLst/>
          </a:prstGeom>
        </p:spPr>
        <p:txBody>
          <a:bodyPr wrap="none">
            <a:spAutoFit/>
          </a:bodyPr>
          <a:lstStyle/>
          <a:p>
            <a:r>
              <a:rPr lang="zh-CN" altLang="en-US" sz="1200" dirty="0" smtClean="0"/>
              <a:t>○</a:t>
            </a:r>
            <a:endParaRPr lang="zh-CN" altLang="en-US" sz="1200" dirty="0"/>
          </a:p>
        </p:txBody>
      </p:sp>
      <p:sp>
        <p:nvSpPr>
          <p:cNvPr id="96" name="TextBox 95"/>
          <p:cNvSpPr txBox="1"/>
          <p:nvPr/>
        </p:nvSpPr>
        <p:spPr>
          <a:xfrm>
            <a:off x="5579755" y="4000504"/>
            <a:ext cx="492443" cy="276999"/>
          </a:xfrm>
          <a:prstGeom prst="rect">
            <a:avLst/>
          </a:prstGeom>
          <a:noFill/>
        </p:spPr>
        <p:txBody>
          <a:bodyPr wrap="none" rtlCol="0">
            <a:spAutoFit/>
          </a:bodyPr>
          <a:lstStyle/>
          <a:p>
            <a:r>
              <a:rPr lang="zh-CN" altLang="en-US" sz="1200" dirty="0" smtClean="0"/>
              <a:t>杭州</a:t>
            </a:r>
            <a:endParaRPr lang="zh-CN" altLang="en-US" sz="1200" dirty="0"/>
          </a:p>
        </p:txBody>
      </p:sp>
      <p:sp>
        <p:nvSpPr>
          <p:cNvPr id="97" name="矩形 96"/>
          <p:cNvSpPr/>
          <p:nvPr/>
        </p:nvSpPr>
        <p:spPr>
          <a:xfrm>
            <a:off x="5651193" y="4152133"/>
            <a:ext cx="338554" cy="276999"/>
          </a:xfrm>
          <a:prstGeom prst="rect">
            <a:avLst/>
          </a:prstGeom>
        </p:spPr>
        <p:txBody>
          <a:bodyPr wrap="none">
            <a:spAutoFit/>
          </a:bodyPr>
          <a:lstStyle/>
          <a:p>
            <a:r>
              <a:rPr lang="zh-CN" altLang="en-US" sz="1200" dirty="0" smtClean="0"/>
              <a:t>○</a:t>
            </a:r>
            <a:endParaRPr lang="zh-CN" altLang="en-US" sz="1200" dirty="0"/>
          </a:p>
        </p:txBody>
      </p:sp>
      <p:sp>
        <p:nvSpPr>
          <p:cNvPr id="76" name="TextBox 75"/>
          <p:cNvSpPr txBox="1"/>
          <p:nvPr/>
        </p:nvSpPr>
        <p:spPr>
          <a:xfrm>
            <a:off x="7500958" y="1214422"/>
            <a:ext cx="649537" cy="369332"/>
          </a:xfrm>
          <a:prstGeom prst="rect">
            <a:avLst/>
          </a:prstGeom>
          <a:noFill/>
        </p:spPr>
        <p:txBody>
          <a:bodyPr wrap="none" rtlCol="0">
            <a:spAutoFit/>
          </a:bodyPr>
          <a:lstStyle/>
          <a:p>
            <a:r>
              <a:rPr lang="zh-CN" altLang="en-US" b="1" dirty="0" smtClean="0">
                <a:solidFill>
                  <a:srgbClr val="C00000"/>
                </a:solidFill>
              </a:rPr>
              <a:t>沈阳</a:t>
            </a:r>
            <a:endParaRPr lang="zh-CN" altLang="en-US" b="1" dirty="0">
              <a:solidFill>
                <a:srgbClr val="C00000"/>
              </a:solidFill>
            </a:endParaRPr>
          </a:p>
        </p:txBody>
      </p:sp>
      <p:sp>
        <p:nvSpPr>
          <p:cNvPr id="77" name="TextBox 76"/>
          <p:cNvSpPr txBox="1"/>
          <p:nvPr/>
        </p:nvSpPr>
        <p:spPr>
          <a:xfrm>
            <a:off x="7215206" y="1500174"/>
            <a:ext cx="649537" cy="369332"/>
          </a:xfrm>
          <a:prstGeom prst="rect">
            <a:avLst/>
          </a:prstGeom>
          <a:noFill/>
        </p:spPr>
        <p:txBody>
          <a:bodyPr wrap="none" rtlCol="0">
            <a:spAutoFit/>
          </a:bodyPr>
          <a:lstStyle/>
          <a:p>
            <a:r>
              <a:rPr lang="zh-CN" altLang="en-US" b="1" dirty="0" smtClean="0">
                <a:solidFill>
                  <a:srgbClr val="C00000"/>
                </a:solidFill>
              </a:rPr>
              <a:t>吉林</a:t>
            </a:r>
            <a:endParaRPr lang="zh-CN" alt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wipe(down)">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1">
                                            <p:txEl>
                                              <p:pRg st="0" end="0"/>
                                            </p:txEl>
                                          </p:spTgt>
                                        </p:tgtEl>
                                        <p:attrNameLst>
                                          <p:attrName>style.visibility</p:attrName>
                                        </p:attrNameLst>
                                      </p:cBhvr>
                                      <p:to>
                                        <p:strVal val="visible"/>
                                      </p:to>
                                    </p:set>
                                    <p:anim calcmode="lin" valueType="num">
                                      <p:cBhvr additive="base">
                                        <p:cTn id="12"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cBhvr additive="base">
                                        <p:cTn id="18" dur="500" fill="hold"/>
                                        <p:tgtEl>
                                          <p:spTgt spid="60"/>
                                        </p:tgtEl>
                                        <p:attrNameLst>
                                          <p:attrName>ppt_x</p:attrName>
                                        </p:attrNameLst>
                                      </p:cBhvr>
                                      <p:tavLst>
                                        <p:tav tm="0">
                                          <p:val>
                                            <p:strVal val="#ppt_x"/>
                                          </p:val>
                                        </p:tav>
                                        <p:tav tm="100000">
                                          <p:val>
                                            <p:strVal val="#ppt_x"/>
                                          </p:val>
                                        </p:tav>
                                      </p:tavLst>
                                    </p:anim>
                                    <p:anim calcmode="lin" valueType="num">
                                      <p:cBhvr additive="base">
                                        <p:cTn id="1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2">
                                            <p:txEl>
                                              <p:pRg st="0" end="0"/>
                                            </p:txEl>
                                          </p:spTgt>
                                        </p:tgtEl>
                                        <p:attrNameLst>
                                          <p:attrName>style.visibility</p:attrName>
                                        </p:attrNameLst>
                                      </p:cBhvr>
                                      <p:to>
                                        <p:strVal val="visible"/>
                                      </p:to>
                                    </p:set>
                                    <p:anim calcmode="lin" valueType="num">
                                      <p:cBhvr additive="base">
                                        <p:cTn id="24"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500" fill="hold"/>
                                        <p:tgtEl>
                                          <p:spTgt spid="67"/>
                                        </p:tgtEl>
                                        <p:attrNameLst>
                                          <p:attrName>ppt_x</p:attrName>
                                        </p:attrNameLst>
                                      </p:cBhvr>
                                      <p:tavLst>
                                        <p:tav tm="0">
                                          <p:val>
                                            <p:strVal val="#ppt_x"/>
                                          </p:val>
                                        </p:tav>
                                        <p:tav tm="100000">
                                          <p:val>
                                            <p:strVal val="#ppt_x"/>
                                          </p:val>
                                        </p:tav>
                                      </p:tavLst>
                                    </p:anim>
                                    <p:anim calcmode="lin" valueType="num">
                                      <p:cBhvr additive="base">
                                        <p:cTn id="31"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8">
                                            <p:txEl>
                                              <p:pRg st="0" end="0"/>
                                            </p:txEl>
                                          </p:spTgt>
                                        </p:tgtEl>
                                        <p:attrNameLst>
                                          <p:attrName>style.visibility</p:attrName>
                                        </p:attrNameLst>
                                      </p:cBhvr>
                                      <p:to>
                                        <p:strVal val="visible"/>
                                      </p:to>
                                    </p:set>
                                    <p:anim calcmode="lin" valueType="num">
                                      <p:cBhvr additive="base">
                                        <p:cTn id="3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0">
                                            <p:txEl>
                                              <p:pRg st="0" end="0"/>
                                            </p:txEl>
                                          </p:spTgt>
                                        </p:tgtEl>
                                        <p:attrNameLst>
                                          <p:attrName>style.visibility</p:attrName>
                                        </p:attrNameLst>
                                      </p:cBhvr>
                                      <p:to>
                                        <p:strVal val="visible"/>
                                      </p:to>
                                    </p:set>
                                    <p:animEffect transition="in" filter="fade">
                                      <p:cBhvr>
                                        <p:cTn id="42" dur="2000"/>
                                        <p:tgtEl>
                                          <p:spTgt spid="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 calcmode="lin" valueType="num">
                                      <p:cBhvr additive="base">
                                        <p:cTn id="47"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1"/>
                                        </p:tgtEl>
                                        <p:attrNameLst>
                                          <p:attrName>style.visibility</p:attrName>
                                        </p:attrNameLst>
                                      </p:cBhvr>
                                      <p:to>
                                        <p:strVal val="visible"/>
                                      </p:to>
                                    </p:set>
                                    <p:anim calcmode="lin" valueType="num">
                                      <p:cBhvr additive="base">
                                        <p:cTn id="53" dur="500" fill="hold"/>
                                        <p:tgtEl>
                                          <p:spTgt spid="71"/>
                                        </p:tgtEl>
                                        <p:attrNameLst>
                                          <p:attrName>ppt_x</p:attrName>
                                        </p:attrNameLst>
                                      </p:cBhvr>
                                      <p:tavLst>
                                        <p:tav tm="0">
                                          <p:val>
                                            <p:strVal val="#ppt_x"/>
                                          </p:val>
                                        </p:tav>
                                        <p:tav tm="100000">
                                          <p:val>
                                            <p:strVal val="#ppt_x"/>
                                          </p:val>
                                        </p:tav>
                                      </p:tavLst>
                                    </p:anim>
                                    <p:anim calcmode="lin" valueType="num">
                                      <p:cBhvr additive="base">
                                        <p:cTn id="5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3">
                                            <p:txEl>
                                              <p:pRg st="0" end="0"/>
                                            </p:txEl>
                                          </p:spTgt>
                                        </p:tgtEl>
                                        <p:attrNameLst>
                                          <p:attrName>style.visibility</p:attrName>
                                        </p:attrNameLst>
                                      </p:cBhvr>
                                      <p:to>
                                        <p:strVal val="visible"/>
                                      </p:to>
                                    </p:set>
                                    <p:anim calcmode="lin" valueType="num">
                                      <p:cBhvr additive="base">
                                        <p:cTn id="59"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500" fill="hold"/>
                                        <p:tgtEl>
                                          <p:spTgt spid="74"/>
                                        </p:tgtEl>
                                        <p:attrNameLst>
                                          <p:attrName>ppt_x</p:attrName>
                                        </p:attrNameLst>
                                      </p:cBhvr>
                                      <p:tavLst>
                                        <p:tav tm="0">
                                          <p:val>
                                            <p:strVal val="#ppt_x"/>
                                          </p:val>
                                        </p:tav>
                                        <p:tav tm="100000">
                                          <p:val>
                                            <p:strVal val="#ppt_x"/>
                                          </p:val>
                                        </p:tav>
                                      </p:tavLst>
                                    </p:anim>
                                    <p:anim calcmode="lin" valueType="num">
                                      <p:cBhvr additive="base">
                                        <p:cTn id="6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75">
                                            <p:txEl>
                                              <p:pRg st="0" end="0"/>
                                            </p:txEl>
                                          </p:spTgt>
                                        </p:tgtEl>
                                        <p:attrNameLst>
                                          <p:attrName>style.visibility</p:attrName>
                                        </p:attrNameLst>
                                      </p:cBhvr>
                                      <p:to>
                                        <p:strVal val="visible"/>
                                      </p:to>
                                    </p:set>
                                    <p:anim calcmode="lin" valueType="num">
                                      <p:cBhvr additive="base">
                                        <p:cTn id="71"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6">
                                            <p:txEl>
                                              <p:pRg st="0" end="0"/>
                                            </p:txEl>
                                          </p:spTgt>
                                        </p:tgtEl>
                                        <p:attrNameLst>
                                          <p:attrName>style.visibility</p:attrName>
                                        </p:attrNameLst>
                                      </p:cBhvr>
                                      <p:to>
                                        <p:strVal val="visible"/>
                                      </p:to>
                                    </p:set>
                                    <p:anim calcmode="lin" valueType="num">
                                      <p:cBhvr additive="base">
                                        <p:cTn id="77"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77">
                                            <p:txEl>
                                              <p:pRg st="0" end="0"/>
                                            </p:txEl>
                                          </p:spTgt>
                                        </p:tgtEl>
                                        <p:attrNameLst>
                                          <p:attrName>style.visibility</p:attrName>
                                        </p:attrNameLst>
                                      </p:cBhvr>
                                      <p:to>
                                        <p:strVal val="visible"/>
                                      </p:to>
                                    </p:set>
                                    <p:anim calcmode="lin" valueType="num">
                                      <p:cBhvr additive="base">
                                        <p:cTn id="83"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build="p"/>
      <p:bldP spid="62" grpId="0" build="p"/>
      <p:bldP spid="67" grpId="0" animBg="1"/>
      <p:bldP spid="68" grpId="0" build="p"/>
      <p:bldP spid="69" grpId="0" build="p"/>
      <p:bldP spid="70" grpId="0" build="p"/>
      <p:bldP spid="71" grpId="0" animBg="1"/>
      <p:bldP spid="72" grpId="0" build="p"/>
      <p:bldP spid="73" grpId="0" build="p"/>
      <p:bldP spid="74" grpId="0" animBg="1"/>
      <p:bldP spid="75" grpId="0" build="p"/>
      <p:bldP spid="76" grpId="0" build="p"/>
      <p:bldP spid="7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14877" y="409836"/>
            <a:ext cx="6606022" cy="708373"/>
          </a:xfrm>
        </p:spPr>
        <p:txBody>
          <a:bodyPr/>
          <a:lstStyle/>
          <a:p>
            <a:r>
              <a:rPr lang="en-US" altLang="zh-CN" sz="2600" dirty="0" smtClean="0"/>
              <a:t>1.4</a:t>
            </a:r>
            <a:r>
              <a:rPr lang="zh-CN" altLang="en-US" sz="2600" dirty="0" smtClean="0"/>
              <a:t>  其它竞品</a:t>
            </a:r>
            <a:endParaRPr lang="zh-CN" altLang="en-US" sz="2600" dirty="0"/>
          </a:p>
        </p:txBody>
      </p:sp>
      <p:graphicFrame>
        <p:nvGraphicFramePr>
          <p:cNvPr id="6" name="表格 5"/>
          <p:cNvGraphicFramePr>
            <a:graphicFrameLocks noGrp="1"/>
          </p:cNvGraphicFramePr>
          <p:nvPr/>
        </p:nvGraphicFramePr>
        <p:xfrm>
          <a:off x="428596" y="2000240"/>
          <a:ext cx="8501122" cy="2643206"/>
        </p:xfrm>
        <a:graphic>
          <a:graphicData uri="http://schemas.openxmlformats.org/drawingml/2006/table">
            <a:tbl>
              <a:tblPr firstRow="1" bandRow="1">
                <a:tableStyleId>{5C22544A-7EE6-4342-B048-85BDC9FD1C3A}</a:tableStyleId>
              </a:tblPr>
              <a:tblGrid>
                <a:gridCol w="1202989"/>
                <a:gridCol w="2405978"/>
                <a:gridCol w="2766874"/>
                <a:gridCol w="2125281"/>
              </a:tblGrid>
              <a:tr h="778000">
                <a:tc>
                  <a:txBody>
                    <a:bodyPr/>
                    <a:lstStyle/>
                    <a:p>
                      <a:pPr algn="ctr"/>
                      <a:r>
                        <a:rPr lang="zh-CN" altLang="en-US" sz="2000" dirty="0" smtClean="0"/>
                        <a:t>品牌</a:t>
                      </a:r>
                      <a:endParaRPr lang="zh-CN" altLang="en-US" sz="2000" dirty="0"/>
                    </a:p>
                  </a:txBody>
                  <a:tcPr anchor="ctr"/>
                </a:tc>
                <a:tc>
                  <a:txBody>
                    <a:bodyPr/>
                    <a:lstStyle/>
                    <a:p>
                      <a:pPr algn="ctr"/>
                      <a:r>
                        <a:rPr lang="zh-CN" altLang="en-US" sz="2000" dirty="0" smtClean="0"/>
                        <a:t>区域覆盖</a:t>
                      </a:r>
                      <a:endParaRPr lang="zh-CN" altLang="en-US" sz="2000" dirty="0"/>
                    </a:p>
                  </a:txBody>
                  <a:tcPr anchor="ctr"/>
                </a:tc>
                <a:tc>
                  <a:txBody>
                    <a:bodyPr/>
                    <a:lstStyle/>
                    <a:p>
                      <a:pPr algn="ctr"/>
                      <a:r>
                        <a:rPr lang="zh-CN" altLang="en-US" sz="2000" dirty="0" smtClean="0"/>
                        <a:t>渠道覆盖</a:t>
                      </a:r>
                      <a:endParaRPr lang="zh-CN" altLang="en-US" sz="2000" dirty="0"/>
                    </a:p>
                  </a:txBody>
                  <a:tcPr anchor="ctr"/>
                </a:tc>
                <a:tc>
                  <a:txBody>
                    <a:bodyPr/>
                    <a:lstStyle/>
                    <a:p>
                      <a:pPr algn="ctr"/>
                      <a:r>
                        <a:rPr lang="zh-CN" altLang="en-US" sz="2000" dirty="0" smtClean="0"/>
                        <a:t>物流配送</a:t>
                      </a:r>
                      <a:endParaRPr lang="zh-CN" altLang="en-US" sz="2000" dirty="0"/>
                    </a:p>
                  </a:txBody>
                  <a:tcPr anchor="ctr"/>
                </a:tc>
              </a:tr>
              <a:tr h="728128">
                <a:tc>
                  <a:txBody>
                    <a:bodyPr/>
                    <a:lstStyle/>
                    <a:p>
                      <a:pPr algn="ctr"/>
                      <a:r>
                        <a:rPr lang="zh-CN" altLang="en-US" sz="1600" dirty="0" smtClean="0"/>
                        <a:t>利是</a:t>
                      </a:r>
                      <a:endParaRPr lang="zh-CN" altLang="en-US" sz="1600" dirty="0"/>
                    </a:p>
                  </a:txBody>
                  <a:tcPr anchor="ctr"/>
                </a:tc>
                <a:tc>
                  <a:txBody>
                    <a:bodyPr/>
                    <a:lstStyle/>
                    <a:p>
                      <a:pPr algn="ctr"/>
                      <a:r>
                        <a:rPr lang="zh-CN" altLang="en-US" sz="1600" dirty="0" smtClean="0"/>
                        <a:t>南京、山东、安徽</a:t>
                      </a:r>
                      <a:endParaRPr lang="zh-CN" altLang="en-US" sz="1600" dirty="0"/>
                    </a:p>
                  </a:txBody>
                  <a:tcPr anchor="ctr"/>
                </a:tc>
                <a:tc>
                  <a:txBody>
                    <a:bodyPr/>
                    <a:lstStyle/>
                    <a:p>
                      <a:pPr algn="ctr"/>
                      <a:r>
                        <a:rPr lang="zh-CN" altLang="en-US" sz="1600" dirty="0" smtClean="0"/>
                        <a:t>苏果、银座、华北大润发等</a:t>
                      </a:r>
                      <a:endParaRPr lang="zh-CN" altLang="en-US" sz="1600" dirty="0"/>
                    </a:p>
                  </a:txBody>
                  <a:tcPr anchor="ctr"/>
                </a:tc>
                <a:tc>
                  <a:txBody>
                    <a:bodyPr/>
                    <a:lstStyle/>
                    <a:p>
                      <a:pPr algn="ctr"/>
                      <a:r>
                        <a:rPr lang="zh-CN" altLang="en-US" sz="1600" dirty="0" smtClean="0"/>
                        <a:t>盘锦直发至经销商</a:t>
                      </a:r>
                      <a:endParaRPr lang="zh-CN" altLang="en-US" sz="1600" dirty="0"/>
                    </a:p>
                  </a:txBody>
                  <a:tcPr anchor="ctr"/>
                </a:tc>
              </a:tr>
              <a:tr h="1137078">
                <a:tc>
                  <a:txBody>
                    <a:bodyPr/>
                    <a:lstStyle/>
                    <a:p>
                      <a:pPr algn="ctr"/>
                      <a:r>
                        <a:rPr lang="zh-CN" altLang="en-US" sz="1600" dirty="0" smtClean="0"/>
                        <a:t>隆迪</a:t>
                      </a:r>
                      <a:endParaRPr lang="zh-CN" altLang="en-US" sz="1600" dirty="0"/>
                    </a:p>
                  </a:txBody>
                  <a:tcPr anchor="ctr"/>
                </a:tc>
                <a:tc>
                  <a:txBody>
                    <a:bodyPr/>
                    <a:lstStyle/>
                    <a:p>
                      <a:pPr algn="ctr"/>
                      <a:r>
                        <a:rPr lang="zh-CN" altLang="en-US" sz="1600" dirty="0" smtClean="0"/>
                        <a:t>浙江、江苏、安徽、山东、河南</a:t>
                      </a:r>
                      <a:endParaRPr lang="zh-CN" altLang="en-US" sz="1600" dirty="0"/>
                    </a:p>
                  </a:txBody>
                  <a:tcPr anchor="ctr"/>
                </a:tc>
                <a:tc>
                  <a:txBody>
                    <a:bodyPr/>
                    <a:lstStyle/>
                    <a:p>
                      <a:pPr algn="ctr"/>
                      <a:r>
                        <a:rPr lang="en-US" altLang="zh-CN" sz="1600" dirty="0" smtClean="0"/>
                        <a:t>NKA</a:t>
                      </a:r>
                      <a:r>
                        <a:rPr lang="zh-CN" altLang="en-US" sz="1600" dirty="0" smtClean="0"/>
                        <a:t>、</a:t>
                      </a:r>
                      <a:r>
                        <a:rPr lang="en-US" altLang="zh-CN" sz="1600" dirty="0" smtClean="0"/>
                        <a:t>LKA</a:t>
                      </a:r>
                      <a:r>
                        <a:rPr lang="zh-CN" altLang="en-US" sz="1600" dirty="0" smtClean="0"/>
                        <a:t>、部分传统渠道</a:t>
                      </a:r>
                      <a:endParaRPr lang="zh-CN" altLang="en-US" sz="1600" dirty="0"/>
                    </a:p>
                  </a:txBody>
                  <a:tcPr anchor="ctr"/>
                </a:tc>
                <a:tc>
                  <a:txBody>
                    <a:bodyPr/>
                    <a:lstStyle/>
                    <a:p>
                      <a:pPr algn="ctr"/>
                      <a:r>
                        <a:rPr lang="zh-CN" altLang="en-US" sz="1600" dirty="0" smtClean="0"/>
                        <a:t>沈阳直发至当地客户</a:t>
                      </a:r>
                      <a:endParaRPr lang="zh-CN" altLang="en-US" sz="1600" dirty="0"/>
                    </a:p>
                  </a:txBody>
                  <a:tcPr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80555" y="142852"/>
            <a:ext cx="6606023" cy="707332"/>
          </a:xfrm>
        </p:spPr>
        <p:txBody>
          <a:bodyPr/>
          <a:lstStyle/>
          <a:p>
            <a:r>
              <a:rPr lang="zh-CN" altLang="en-US" sz="3200" dirty="0" smtClean="0">
                <a:solidFill>
                  <a:schemeClr val="tx1"/>
                </a:solidFill>
                <a:latin typeface="微软雅黑" pitchFamily="34" charset="-122"/>
                <a:ea typeface="微软雅黑" pitchFamily="34" charset="-122"/>
              </a:rPr>
              <a:t>目  录</a:t>
            </a:r>
            <a:endParaRPr lang="zh-CN" altLang="en-US" sz="3200" dirty="0">
              <a:solidFill>
                <a:schemeClr val="tx1"/>
              </a:solidFill>
              <a:latin typeface="微软雅黑" pitchFamily="34" charset="-122"/>
              <a:ea typeface="微软雅黑" pitchFamily="34" charset="-122"/>
            </a:endParaRPr>
          </a:p>
        </p:txBody>
      </p:sp>
      <p:sp>
        <p:nvSpPr>
          <p:cNvPr id="11" name="Rectangle 22"/>
          <p:cNvSpPr>
            <a:spLocks noChangeArrowheads="1"/>
          </p:cNvSpPr>
          <p:nvPr/>
        </p:nvSpPr>
        <p:spPr bwMode="auto">
          <a:xfrm>
            <a:off x="1689132" y="2138652"/>
            <a:ext cx="7383463" cy="2214578"/>
          </a:xfrm>
          <a:prstGeom prst="rect">
            <a:avLst/>
          </a:prstGeom>
          <a:noFill/>
          <a:ln w="3175">
            <a:noFill/>
            <a:miter lim="800000"/>
            <a:headEnd/>
            <a:tailEnd/>
          </a:ln>
          <a:effectLst/>
        </p:spPr>
        <p:txBody>
          <a:bodyPr lIns="0" tIns="45715" rIns="0" bIns="45715"/>
          <a:lstStyle/>
          <a:p>
            <a:pPr marL="450805" lvl="1" indent="-180957" eaLnBrk="0" fontAlgn="base" hangingPunct="0">
              <a:lnSpc>
                <a:spcPct val="15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第二部分：南分市场主要竞品销售战略地图</a:t>
            </a:r>
            <a:r>
              <a:rPr lang="en-US" altLang="zh-CN" b="1" dirty="0" smtClean="0">
                <a:latin typeface="幼圆" pitchFamily="49" charset="-122"/>
                <a:ea typeface="幼圆" pitchFamily="49" charset="-122"/>
              </a:rPr>
              <a:t> </a:t>
            </a:r>
          </a:p>
          <a:p>
            <a:pPr marL="0" lvl="1" indent="-180957" eaLnBrk="0" fontAlgn="base" hangingPunct="0">
              <a:lnSpc>
                <a:spcPct val="150000"/>
              </a:lnSpc>
              <a:spcAft>
                <a:spcPct val="0"/>
              </a:spcAft>
              <a:buClr>
                <a:srgbClr val="000000"/>
              </a:buClr>
              <a:buSzPct val="100000"/>
            </a:pPr>
            <a:r>
              <a:rPr lang="en-US" altLang="zh-CN" b="1" dirty="0" smtClean="0">
                <a:solidFill>
                  <a:srgbClr val="000000"/>
                </a:solidFill>
                <a:latin typeface="幼圆" pitchFamily="49" charset="-122"/>
                <a:ea typeface="幼圆" pitchFamily="49" charset="-122"/>
              </a:rPr>
              <a:t>   </a:t>
            </a:r>
            <a:r>
              <a:rPr lang="en-US" altLang="zh-CN" b="1" dirty="0" smtClean="0">
                <a:latin typeface="幼圆" pitchFamily="49" charset="-122"/>
                <a:ea typeface="幼圆" pitchFamily="49" charset="-122"/>
              </a:rPr>
              <a:t>2.1 </a:t>
            </a:r>
            <a:r>
              <a:rPr lang="zh-CN" altLang="en-US" b="1" dirty="0" smtClean="0">
                <a:latin typeface="幼圆" pitchFamily="49" charset="-122"/>
                <a:ea typeface="幼圆" pitchFamily="49" charset="-122"/>
              </a:rPr>
              <a:t>益海嘉里</a:t>
            </a:r>
            <a:endParaRPr lang="en-US" altLang="zh-CN" b="1" dirty="0" smtClean="0">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2.2 </a:t>
            </a:r>
            <a:r>
              <a:rPr lang="zh-CN" altLang="en-US" b="1" kern="1200" dirty="0" smtClean="0">
                <a:solidFill>
                  <a:srgbClr val="000000"/>
                </a:solidFill>
                <a:latin typeface="幼圆" pitchFamily="49" charset="-122"/>
                <a:ea typeface="幼圆" pitchFamily="49" charset="-122"/>
              </a:rPr>
              <a:t>盛宝粮油</a:t>
            </a:r>
            <a:endParaRPr lang="en-US" altLang="zh-CN" b="1" kern="1200"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2.3 </a:t>
            </a:r>
            <a:r>
              <a:rPr lang="zh-CN" altLang="en-US" b="1" dirty="0" smtClean="0">
                <a:solidFill>
                  <a:srgbClr val="000000"/>
                </a:solidFill>
                <a:latin typeface="幼圆" pitchFamily="49" charset="-122"/>
                <a:ea typeface="幼圆" pitchFamily="49" charset="-122"/>
              </a:rPr>
              <a:t>金健米业</a:t>
            </a:r>
            <a:endParaRPr lang="en-US" altLang="zh-CN" b="1"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2.4 </a:t>
            </a:r>
            <a:r>
              <a:rPr lang="zh-CN" altLang="en-US" b="1" kern="1200" dirty="0" smtClean="0">
                <a:solidFill>
                  <a:srgbClr val="000000"/>
                </a:solidFill>
                <a:latin typeface="幼圆" pitchFamily="49" charset="-122"/>
                <a:ea typeface="幼圆" pitchFamily="49" charset="-122"/>
              </a:rPr>
              <a:t>其它产品</a:t>
            </a:r>
            <a:endParaRPr lang="en-US" altLang="zh-CN" b="1" kern="1200" dirty="0" smtClean="0">
              <a:solidFill>
                <a:srgbClr val="000000"/>
              </a:solidFill>
              <a:latin typeface="幼圆" pitchFamily="49" charset="-122"/>
              <a:ea typeface="幼圆" pitchFamily="49" charset="-122"/>
            </a:endParaRPr>
          </a:p>
        </p:txBody>
      </p:sp>
      <p:sp>
        <p:nvSpPr>
          <p:cNvPr id="12" name="Rectangle 22"/>
          <p:cNvSpPr>
            <a:spLocks noChangeArrowheads="1"/>
          </p:cNvSpPr>
          <p:nvPr/>
        </p:nvSpPr>
        <p:spPr bwMode="auto">
          <a:xfrm>
            <a:off x="1689132" y="449610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FF0000"/>
                </a:solidFill>
                <a:latin typeface="微软雅黑" pitchFamily="34" charset="-122"/>
                <a:ea typeface="微软雅黑" pitchFamily="34" charset="-122"/>
              </a:rPr>
              <a:t>第三部分：南分市场主要竞品</a:t>
            </a:r>
            <a:r>
              <a:rPr lang="en-US" altLang="zh-CN" b="1" kern="1200" dirty="0" smtClean="0">
                <a:solidFill>
                  <a:srgbClr val="FF0000"/>
                </a:solidFill>
                <a:latin typeface="微软雅黑" pitchFamily="34" charset="-122"/>
                <a:ea typeface="微软雅黑" pitchFamily="34" charset="-122"/>
              </a:rPr>
              <a:t>SWOT</a:t>
            </a:r>
            <a:r>
              <a:rPr lang="zh-CN" altLang="en-US" b="1" kern="1200" dirty="0" smtClean="0">
                <a:solidFill>
                  <a:srgbClr val="FF0000"/>
                </a:solidFill>
                <a:latin typeface="微软雅黑" pitchFamily="34" charset="-122"/>
                <a:ea typeface="微软雅黑" pitchFamily="34" charset="-122"/>
              </a:rPr>
              <a:t>分析</a:t>
            </a:r>
            <a:endParaRPr lang="en-US" altLang="zh-CN" b="1" kern="1200" dirty="0" smtClean="0">
              <a:solidFill>
                <a:srgbClr val="FF0000"/>
              </a:solidFill>
              <a:latin typeface="微软雅黑" pitchFamily="34" charset="-122"/>
              <a:ea typeface="微软雅黑" pitchFamily="34" charset="-122"/>
            </a:endParaRPr>
          </a:p>
        </p:txBody>
      </p:sp>
      <p:sp>
        <p:nvSpPr>
          <p:cNvPr id="13" name="Rectangle 22"/>
          <p:cNvSpPr>
            <a:spLocks noChangeArrowheads="1"/>
          </p:cNvSpPr>
          <p:nvPr/>
        </p:nvSpPr>
        <p:spPr bwMode="auto">
          <a:xfrm>
            <a:off x="1689132" y="504528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第四部分：清晰竞品的长处</a:t>
            </a:r>
            <a:endParaRPr lang="en-US" altLang="zh-CN" b="1" kern="1200" dirty="0" smtClean="0">
              <a:solidFill>
                <a:srgbClr val="000000"/>
              </a:solidFill>
              <a:latin typeface="微软雅黑" pitchFamily="34" charset="-122"/>
              <a:ea typeface="微软雅黑" pitchFamily="34" charset="-122"/>
            </a:endParaRPr>
          </a:p>
        </p:txBody>
      </p:sp>
      <p:sp>
        <p:nvSpPr>
          <p:cNvPr id="14" name="Rectangle 22"/>
          <p:cNvSpPr>
            <a:spLocks noChangeArrowheads="1"/>
          </p:cNvSpPr>
          <p:nvPr/>
        </p:nvSpPr>
        <p:spPr bwMode="auto">
          <a:xfrm>
            <a:off x="1689132" y="559446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第五部分：中粮米业的优势</a:t>
            </a:r>
            <a:endParaRPr lang="en-US" altLang="zh-CN" b="1" kern="1200" dirty="0" smtClean="0">
              <a:solidFill>
                <a:srgbClr val="000000"/>
              </a:solidFill>
              <a:latin typeface="微软雅黑" pitchFamily="34" charset="-122"/>
              <a:ea typeface="微软雅黑" pitchFamily="34" charset="-122"/>
            </a:endParaRPr>
          </a:p>
        </p:txBody>
      </p:sp>
      <p:sp>
        <p:nvSpPr>
          <p:cNvPr id="15" name="Rectangle 22"/>
          <p:cNvSpPr>
            <a:spLocks noChangeArrowheads="1"/>
          </p:cNvSpPr>
          <p:nvPr/>
        </p:nvSpPr>
        <p:spPr bwMode="auto">
          <a:xfrm>
            <a:off x="1689132" y="6143644"/>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第六部分：精耕细作，做大做强中粮米业</a:t>
            </a:r>
            <a:endParaRPr lang="en-US" altLang="zh-CN" b="1" kern="1200" dirty="0" smtClean="0">
              <a:solidFill>
                <a:srgbClr val="000000"/>
              </a:solidFill>
              <a:latin typeface="微软雅黑" pitchFamily="34" charset="-122"/>
              <a:ea typeface="微软雅黑" pitchFamily="34" charset="-122"/>
            </a:endParaRPr>
          </a:p>
        </p:txBody>
      </p:sp>
      <p:sp>
        <p:nvSpPr>
          <p:cNvPr id="211" name="矩形 210"/>
          <p:cNvSpPr/>
          <p:nvPr/>
        </p:nvSpPr>
        <p:spPr>
          <a:xfrm>
            <a:off x="207523" y="1214422"/>
            <a:ext cx="1292643" cy="5429288"/>
          </a:xfrm>
          <a:prstGeom prst="rect">
            <a:avLst/>
          </a:prstGeom>
        </p:spPr>
        <p:style>
          <a:lnRef idx="0">
            <a:schemeClr val="accent3"/>
          </a:lnRef>
          <a:fillRef idx="3">
            <a:schemeClr val="accent3"/>
          </a:fillRef>
          <a:effectRef idx="3">
            <a:schemeClr val="accent3"/>
          </a:effectRef>
          <a:fontRef idx="minor">
            <a:schemeClr val="lt1"/>
          </a:fontRef>
        </p:style>
        <p:txBody>
          <a:bodyPr vert="eaVert" wrap="square" lIns="91431" tIns="45715" rIns="91431" bIns="45715">
            <a:spAutoFit/>
          </a:bodyPr>
          <a:lstStyle/>
          <a:p>
            <a:r>
              <a:rPr lang="zh-CN" altLang="en-US" sz="2400" b="1" dirty="0" smtClean="0">
                <a:solidFill>
                  <a:srgbClr val="00B050"/>
                </a:solidFill>
                <a:latin typeface="微软雅黑" pitchFamily="34" charset="-122"/>
                <a:ea typeface="微软雅黑" pitchFamily="34" charset="-122"/>
              </a:rPr>
              <a:t>   小包装大米</a:t>
            </a:r>
            <a:endParaRPr lang="en-US" altLang="zh-CN" sz="2400" b="1" dirty="0" smtClean="0">
              <a:solidFill>
                <a:srgbClr val="00B050"/>
              </a:solidFill>
              <a:latin typeface="微软雅黑" pitchFamily="34" charset="-122"/>
              <a:ea typeface="微软雅黑" pitchFamily="34" charset="-122"/>
            </a:endParaRPr>
          </a:p>
          <a:p>
            <a:endParaRPr lang="en-US" altLang="zh-CN" sz="2400" b="1" dirty="0" smtClean="0">
              <a:solidFill>
                <a:srgbClr val="00B050"/>
              </a:solidFill>
              <a:latin typeface="微软雅黑" pitchFamily="34" charset="-122"/>
              <a:ea typeface="微软雅黑" pitchFamily="34" charset="-122"/>
            </a:endParaRPr>
          </a:p>
          <a:p>
            <a:r>
              <a:rPr lang="en-US" altLang="zh-CN" sz="2400" b="1" dirty="0" smtClean="0">
                <a:solidFill>
                  <a:srgbClr val="00B050"/>
                </a:solidFill>
                <a:latin typeface="微软雅黑" pitchFamily="34" charset="-122"/>
                <a:ea typeface="微软雅黑" pitchFamily="34" charset="-122"/>
              </a:rPr>
              <a:t>                    </a:t>
            </a:r>
            <a:r>
              <a:rPr lang="zh-CN" altLang="en-US" sz="2400" b="1" dirty="0" smtClean="0">
                <a:solidFill>
                  <a:srgbClr val="00B050"/>
                </a:solidFill>
                <a:latin typeface="微软雅黑" pitchFamily="34" charset="-122"/>
                <a:ea typeface="微软雅黑" pitchFamily="34" charset="-122"/>
              </a:rPr>
              <a:t>市场趋势与竞品分析</a:t>
            </a:r>
            <a:endParaRPr lang="en-US" altLang="zh-CN" sz="2400" b="1" dirty="0" smtClean="0">
              <a:solidFill>
                <a:srgbClr val="00B050"/>
              </a:solidFill>
              <a:latin typeface="微软雅黑" pitchFamily="34" charset="-122"/>
              <a:ea typeface="微软雅黑" pitchFamily="34" charset="-122"/>
            </a:endParaRPr>
          </a:p>
        </p:txBody>
      </p:sp>
      <p:sp>
        <p:nvSpPr>
          <p:cNvPr id="9" name="Rectangle 22"/>
          <p:cNvSpPr>
            <a:spLocks noChangeArrowheads="1"/>
          </p:cNvSpPr>
          <p:nvPr/>
        </p:nvSpPr>
        <p:spPr bwMode="auto">
          <a:xfrm>
            <a:off x="1689131" y="1643050"/>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第一部分：小包装大米市场趋势</a:t>
            </a:r>
            <a:endParaRPr lang="en-US" altLang="zh-CN" b="1" kern="1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txBox="1">
            <a:spLocks noChangeArrowheads="1"/>
          </p:cNvSpPr>
          <p:nvPr/>
        </p:nvSpPr>
        <p:spPr>
          <a:xfrm>
            <a:off x="514877" y="409837"/>
            <a:ext cx="6606022" cy="708373"/>
          </a:xfrm>
          <a:prstGeom prst="rect">
            <a:avLst/>
          </a:prstGeom>
        </p:spPr>
        <p:txBody>
          <a:bodyPr lIns="59905" tIns="29953" rIns="59905" bIns="29953"/>
          <a:lstStyle/>
          <a:p>
            <a:pPr defTabSz="914184" fontAlgn="base">
              <a:spcBef>
                <a:spcPct val="0"/>
              </a:spcBef>
              <a:spcAft>
                <a:spcPct val="0"/>
              </a:spcAft>
              <a:defRPr/>
            </a:pPr>
            <a:r>
              <a:rPr kumimoji="1" lang="en-US" altLang="zh-CN" sz="2600" b="1" kern="0" dirty="0" smtClean="0">
                <a:solidFill>
                  <a:srgbClr val="5B161B"/>
                </a:solidFill>
                <a:latin typeface="+mj-lt"/>
                <a:ea typeface="+mj-ea"/>
                <a:cs typeface="+mj-cs"/>
              </a:rPr>
              <a:t>3.1  </a:t>
            </a:r>
            <a:r>
              <a:rPr kumimoji="1" lang="zh-CN" altLang="en-US" sz="2600" b="1" kern="0" dirty="0" smtClean="0">
                <a:solidFill>
                  <a:srgbClr val="5B161B"/>
                </a:solidFill>
                <a:latin typeface="+mj-lt"/>
                <a:ea typeface="+mj-ea"/>
                <a:cs typeface="+mj-cs"/>
              </a:rPr>
              <a:t>益海嘉里</a:t>
            </a:r>
            <a:r>
              <a:rPr kumimoji="1" lang="en-US" altLang="zh-CN" sz="2600" b="1" kern="0" dirty="0" smtClean="0">
                <a:solidFill>
                  <a:srgbClr val="5B161B"/>
                </a:solidFill>
                <a:latin typeface="+mj-lt"/>
                <a:ea typeface="+mj-ea"/>
                <a:cs typeface="+mj-cs"/>
              </a:rPr>
              <a:t>SWOT</a:t>
            </a:r>
            <a:r>
              <a:rPr kumimoji="1" lang="zh-CN" altLang="en-US" sz="2600" b="1" kern="0" dirty="0" smtClean="0">
                <a:solidFill>
                  <a:srgbClr val="5B161B"/>
                </a:solidFill>
                <a:latin typeface="+mj-lt"/>
                <a:ea typeface="+mj-ea"/>
                <a:cs typeface="+mj-cs"/>
              </a:rPr>
              <a:t>分析</a:t>
            </a:r>
          </a:p>
        </p:txBody>
      </p:sp>
      <p:grpSp>
        <p:nvGrpSpPr>
          <p:cNvPr id="4" name="Group 6"/>
          <p:cNvGrpSpPr>
            <a:grpSpLocks/>
          </p:cNvGrpSpPr>
          <p:nvPr/>
        </p:nvGrpSpPr>
        <p:grpSpPr bwMode="auto">
          <a:xfrm>
            <a:off x="428596" y="1714488"/>
            <a:ext cx="8310562" cy="4302125"/>
            <a:chOff x="519" y="1348"/>
            <a:chExt cx="5235" cy="2710"/>
          </a:xfrm>
          <a:solidFill>
            <a:schemeClr val="accent2"/>
          </a:solidFill>
        </p:grpSpPr>
        <p:sp>
          <p:nvSpPr>
            <p:cNvPr id="5" name="Line 3"/>
            <p:cNvSpPr>
              <a:spLocks noChangeShapeType="1"/>
            </p:cNvSpPr>
            <p:nvPr/>
          </p:nvSpPr>
          <p:spPr bwMode="auto">
            <a:xfrm>
              <a:off x="519" y="2703"/>
              <a:ext cx="5235"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lIns="0" tIns="0" rIns="0" bIns="0" anchor="ctr"/>
            <a:lstStyle/>
            <a:p>
              <a:endParaRPr lang="zh-CN" altLang="en-US"/>
            </a:p>
          </p:txBody>
        </p:sp>
        <p:sp>
          <p:nvSpPr>
            <p:cNvPr id="6" name="Line 4"/>
            <p:cNvSpPr>
              <a:spLocks noChangeShapeType="1"/>
            </p:cNvSpPr>
            <p:nvPr/>
          </p:nvSpPr>
          <p:spPr bwMode="auto">
            <a:xfrm>
              <a:off x="3141" y="1348"/>
              <a:ext cx="0" cy="271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lIns="0" tIns="0" rIns="0" bIns="0" anchor="ctr"/>
            <a:lstStyle/>
            <a:p>
              <a:endParaRPr lang="zh-CN" altLang="en-US"/>
            </a:p>
          </p:txBody>
        </p:sp>
        <p:sp>
          <p:nvSpPr>
            <p:cNvPr id="7" name="AutoShape 5"/>
            <p:cNvSpPr>
              <a:spLocks noChangeArrowheads="1"/>
            </p:cNvSpPr>
            <p:nvPr/>
          </p:nvSpPr>
          <p:spPr bwMode="auto">
            <a:xfrm>
              <a:off x="2526" y="2087"/>
              <a:ext cx="1222" cy="1222"/>
            </a:xfrm>
            <a:prstGeom prst="diamond">
              <a:avLst/>
            </a:prstGeom>
            <a:grpFill/>
            <a:ln w="6350">
              <a:noFill/>
              <a:miter lim="800000"/>
              <a:headEnd/>
              <a:tailEnd/>
            </a:ln>
          </p:spPr>
          <p:txBody>
            <a:bodyPr wrap="none" lIns="0" tIns="0" rIns="0" bIns="0" anchor="ctr"/>
            <a:lstStyle/>
            <a:p>
              <a:pPr algn="ctr"/>
              <a:r>
                <a:rPr lang="en-US" altLang="zh-CN" sz="2400" b="1" dirty="0" smtClean="0">
                  <a:solidFill>
                    <a:schemeClr val="bg1"/>
                  </a:solidFill>
                  <a:latin typeface="Tahoma" pitchFamily="34" charset="0"/>
                  <a:ea typeface="Tahoma" pitchFamily="34" charset="0"/>
                  <a:cs typeface="Tahoma" pitchFamily="34" charset="0"/>
                </a:rPr>
                <a:t>SWOT</a:t>
              </a:r>
              <a:endParaRPr lang="zh-CN" altLang="en-US" sz="2400" b="1" dirty="0">
                <a:solidFill>
                  <a:schemeClr val="bg1"/>
                </a:solidFill>
                <a:latin typeface="Tahoma" pitchFamily="34" charset="0"/>
                <a:cs typeface="Tahoma" pitchFamily="34" charset="0"/>
              </a:endParaRPr>
            </a:p>
          </p:txBody>
        </p:sp>
      </p:grpSp>
      <p:sp>
        <p:nvSpPr>
          <p:cNvPr id="8" name="TextBox 7"/>
          <p:cNvSpPr txBox="1"/>
          <p:nvPr/>
        </p:nvSpPr>
        <p:spPr>
          <a:xfrm>
            <a:off x="285720" y="1285860"/>
            <a:ext cx="646331" cy="369332"/>
          </a:xfrm>
          <a:prstGeom prst="rect">
            <a:avLst/>
          </a:prstGeom>
          <a:noFill/>
        </p:spPr>
        <p:txBody>
          <a:bodyPr wrap="none" rtlCol="0">
            <a:spAutoFit/>
          </a:bodyPr>
          <a:lstStyle/>
          <a:p>
            <a:r>
              <a:rPr lang="zh-CN" altLang="en-US" dirty="0" smtClean="0">
                <a:solidFill>
                  <a:srgbClr val="FF0000"/>
                </a:solidFill>
              </a:rPr>
              <a:t>优势</a:t>
            </a:r>
            <a:endParaRPr lang="zh-CN" altLang="en-US" dirty="0">
              <a:solidFill>
                <a:srgbClr val="FF0000"/>
              </a:solidFill>
            </a:endParaRPr>
          </a:p>
        </p:txBody>
      </p:sp>
      <p:sp>
        <p:nvSpPr>
          <p:cNvPr id="9" name="TextBox 8"/>
          <p:cNvSpPr txBox="1"/>
          <p:nvPr/>
        </p:nvSpPr>
        <p:spPr>
          <a:xfrm>
            <a:off x="500034" y="2071678"/>
            <a:ext cx="3877985" cy="1200329"/>
          </a:xfrm>
          <a:prstGeom prst="rect">
            <a:avLst/>
          </a:prstGeom>
          <a:noFill/>
        </p:spPr>
        <p:txBody>
          <a:bodyPr wrap="none" rtlCol="0">
            <a:spAutoFit/>
          </a:bodyPr>
          <a:lstStyle/>
          <a:p>
            <a:r>
              <a:rPr lang="zh-CN" altLang="en-US" dirty="0" smtClean="0">
                <a:solidFill>
                  <a:srgbClr val="FF0000"/>
                </a:solidFill>
              </a:rPr>
              <a:t>体现在品牌力和渠道掌控力，现阶段</a:t>
            </a:r>
            <a:endParaRPr lang="en-US" altLang="zh-CN" dirty="0" smtClean="0">
              <a:solidFill>
                <a:srgbClr val="FF0000"/>
              </a:solidFill>
            </a:endParaRPr>
          </a:p>
          <a:p>
            <a:r>
              <a:rPr lang="zh-CN" altLang="en-US" dirty="0" smtClean="0">
                <a:solidFill>
                  <a:srgbClr val="FF0000"/>
                </a:solidFill>
              </a:rPr>
              <a:t>尤其是传统渠道（</a:t>
            </a:r>
            <a:r>
              <a:rPr lang="en-US" altLang="zh-CN" dirty="0" smtClean="0">
                <a:solidFill>
                  <a:srgbClr val="FF0000"/>
                </a:solidFill>
              </a:rPr>
              <a:t>EVS</a:t>
            </a:r>
            <a:r>
              <a:rPr lang="zh-CN" altLang="en-US" dirty="0" smtClean="0">
                <a:solidFill>
                  <a:srgbClr val="FF0000"/>
                </a:solidFill>
              </a:rPr>
              <a:t>、</a:t>
            </a:r>
            <a:r>
              <a:rPr lang="en-US" altLang="zh-CN" dirty="0" smtClean="0">
                <a:solidFill>
                  <a:srgbClr val="FF0000"/>
                </a:solidFill>
              </a:rPr>
              <a:t>MA</a:t>
            </a:r>
            <a:r>
              <a:rPr lang="zh-CN" altLang="en-US" dirty="0" smtClean="0">
                <a:solidFill>
                  <a:srgbClr val="FF0000"/>
                </a:solidFill>
              </a:rPr>
              <a:t>、</a:t>
            </a:r>
            <a:r>
              <a:rPr lang="en-US" altLang="zh-CN" dirty="0" smtClean="0">
                <a:solidFill>
                  <a:srgbClr val="FF0000"/>
                </a:solidFill>
              </a:rPr>
              <a:t>CA</a:t>
            </a:r>
            <a:r>
              <a:rPr lang="zh-CN" altLang="en-US" dirty="0" smtClean="0">
                <a:solidFill>
                  <a:srgbClr val="FF0000"/>
                </a:solidFill>
              </a:rPr>
              <a:t>及</a:t>
            </a:r>
            <a:endParaRPr lang="en-US" altLang="zh-CN" dirty="0" smtClean="0">
              <a:solidFill>
                <a:srgbClr val="FF0000"/>
              </a:solidFill>
            </a:endParaRPr>
          </a:p>
          <a:p>
            <a:r>
              <a:rPr lang="zh-CN" altLang="en-US" dirty="0" smtClean="0">
                <a:solidFill>
                  <a:srgbClr val="FF0000"/>
                </a:solidFill>
              </a:rPr>
              <a:t>粮油店）的铺市率迅速，营销团队基</a:t>
            </a:r>
            <a:endParaRPr lang="en-US" altLang="zh-CN" dirty="0" smtClean="0">
              <a:solidFill>
                <a:srgbClr val="FF0000"/>
              </a:solidFill>
            </a:endParaRPr>
          </a:p>
          <a:p>
            <a:r>
              <a:rPr lang="zh-CN" altLang="en-US" dirty="0" smtClean="0">
                <a:solidFill>
                  <a:srgbClr val="FF0000"/>
                </a:solidFill>
              </a:rPr>
              <a:t>础较好</a:t>
            </a:r>
            <a:endParaRPr lang="en-US" altLang="zh-CN" dirty="0" smtClean="0">
              <a:solidFill>
                <a:srgbClr val="FF0000"/>
              </a:solidFill>
            </a:endParaRPr>
          </a:p>
        </p:txBody>
      </p:sp>
      <p:sp>
        <p:nvSpPr>
          <p:cNvPr id="10" name="TextBox 9"/>
          <p:cNvSpPr txBox="1"/>
          <p:nvPr/>
        </p:nvSpPr>
        <p:spPr>
          <a:xfrm>
            <a:off x="8001024" y="1214422"/>
            <a:ext cx="646331" cy="369332"/>
          </a:xfrm>
          <a:prstGeom prst="rect">
            <a:avLst/>
          </a:prstGeom>
          <a:noFill/>
        </p:spPr>
        <p:txBody>
          <a:bodyPr wrap="none" rtlCol="0">
            <a:spAutoFit/>
          </a:bodyPr>
          <a:lstStyle/>
          <a:p>
            <a:r>
              <a:rPr lang="zh-CN" altLang="en-US" dirty="0" smtClean="0"/>
              <a:t>劣势</a:t>
            </a:r>
            <a:endParaRPr lang="zh-CN" altLang="en-US" dirty="0"/>
          </a:p>
        </p:txBody>
      </p:sp>
      <p:sp>
        <p:nvSpPr>
          <p:cNvPr id="11" name="TextBox 10"/>
          <p:cNvSpPr txBox="1"/>
          <p:nvPr/>
        </p:nvSpPr>
        <p:spPr>
          <a:xfrm>
            <a:off x="4857752" y="2071678"/>
            <a:ext cx="4108817" cy="1200329"/>
          </a:xfrm>
          <a:prstGeom prst="rect">
            <a:avLst/>
          </a:prstGeom>
          <a:noFill/>
        </p:spPr>
        <p:txBody>
          <a:bodyPr wrap="none" rtlCol="0">
            <a:spAutoFit/>
          </a:bodyPr>
          <a:lstStyle/>
          <a:p>
            <a:r>
              <a:rPr lang="zh-CN" altLang="en-US" dirty="0" smtClean="0"/>
              <a:t>体现在产品定位的不确定性和不坚决：</a:t>
            </a:r>
            <a:endParaRPr lang="en-US" altLang="zh-CN" dirty="0" smtClean="0"/>
          </a:p>
          <a:p>
            <a:r>
              <a:rPr lang="zh-CN" altLang="en-US" dirty="0" smtClean="0"/>
              <a:t>金龙鱼和香满园两个品牌现阶段同时</a:t>
            </a:r>
            <a:endParaRPr lang="en-US" altLang="zh-CN" dirty="0" smtClean="0"/>
          </a:p>
          <a:p>
            <a:r>
              <a:rPr lang="zh-CN" altLang="en-US" dirty="0" smtClean="0"/>
              <a:t>并存，占市场主题份额的大包装受物</a:t>
            </a:r>
            <a:endParaRPr lang="en-US" altLang="zh-CN" dirty="0" smtClean="0"/>
          </a:p>
          <a:p>
            <a:r>
              <a:rPr lang="zh-CN" altLang="en-US" dirty="0" smtClean="0"/>
              <a:t>流仓储限制无法满足渠道需求</a:t>
            </a:r>
            <a:endParaRPr lang="en-US" altLang="zh-CN" dirty="0" smtClean="0"/>
          </a:p>
        </p:txBody>
      </p:sp>
      <p:sp>
        <p:nvSpPr>
          <p:cNvPr id="12" name="TextBox 11"/>
          <p:cNvSpPr txBox="1"/>
          <p:nvPr/>
        </p:nvSpPr>
        <p:spPr>
          <a:xfrm>
            <a:off x="285720" y="3934430"/>
            <a:ext cx="877163" cy="369332"/>
          </a:xfrm>
          <a:prstGeom prst="rect">
            <a:avLst/>
          </a:prstGeom>
          <a:noFill/>
        </p:spPr>
        <p:txBody>
          <a:bodyPr wrap="none" rtlCol="0">
            <a:spAutoFit/>
          </a:bodyPr>
          <a:lstStyle/>
          <a:p>
            <a:r>
              <a:rPr lang="zh-CN" altLang="en-US" dirty="0" smtClean="0">
                <a:solidFill>
                  <a:srgbClr val="00CC00"/>
                </a:solidFill>
              </a:rPr>
              <a:t>机会点</a:t>
            </a:r>
            <a:endParaRPr lang="zh-CN" altLang="en-US" dirty="0">
              <a:solidFill>
                <a:srgbClr val="00CC00"/>
              </a:solidFill>
            </a:endParaRPr>
          </a:p>
        </p:txBody>
      </p:sp>
      <p:sp>
        <p:nvSpPr>
          <p:cNvPr id="13" name="TextBox 12"/>
          <p:cNvSpPr txBox="1"/>
          <p:nvPr/>
        </p:nvSpPr>
        <p:spPr>
          <a:xfrm>
            <a:off x="500034" y="4720248"/>
            <a:ext cx="3647152" cy="646331"/>
          </a:xfrm>
          <a:prstGeom prst="rect">
            <a:avLst/>
          </a:prstGeom>
          <a:noFill/>
        </p:spPr>
        <p:txBody>
          <a:bodyPr wrap="none" rtlCol="0">
            <a:spAutoFit/>
          </a:bodyPr>
          <a:lstStyle/>
          <a:p>
            <a:r>
              <a:rPr lang="zh-CN" altLang="en-US" dirty="0" smtClean="0">
                <a:solidFill>
                  <a:srgbClr val="00CC00"/>
                </a:solidFill>
              </a:rPr>
              <a:t>小包装大米的不断发展，为其解决</a:t>
            </a:r>
            <a:endParaRPr lang="en-US" altLang="zh-CN" dirty="0" smtClean="0">
              <a:solidFill>
                <a:srgbClr val="00CC00"/>
              </a:solidFill>
            </a:endParaRPr>
          </a:p>
          <a:p>
            <a:r>
              <a:rPr lang="zh-CN" altLang="en-US" dirty="0" smtClean="0">
                <a:solidFill>
                  <a:srgbClr val="00CC00"/>
                </a:solidFill>
              </a:rPr>
              <a:t>问题点和劣势带来时间和空间</a:t>
            </a:r>
            <a:endParaRPr lang="en-US" altLang="zh-CN" dirty="0" smtClean="0">
              <a:solidFill>
                <a:srgbClr val="00CC00"/>
              </a:solidFill>
            </a:endParaRPr>
          </a:p>
        </p:txBody>
      </p:sp>
      <p:sp>
        <p:nvSpPr>
          <p:cNvPr id="14" name="TextBox 13"/>
          <p:cNvSpPr txBox="1"/>
          <p:nvPr/>
        </p:nvSpPr>
        <p:spPr>
          <a:xfrm>
            <a:off x="8001024" y="3929066"/>
            <a:ext cx="877163" cy="369332"/>
          </a:xfrm>
          <a:prstGeom prst="rect">
            <a:avLst/>
          </a:prstGeom>
          <a:noFill/>
        </p:spPr>
        <p:txBody>
          <a:bodyPr wrap="none" rtlCol="0">
            <a:spAutoFit/>
          </a:bodyPr>
          <a:lstStyle/>
          <a:p>
            <a:r>
              <a:rPr lang="zh-CN" altLang="en-US" dirty="0" smtClean="0"/>
              <a:t>问题点</a:t>
            </a:r>
            <a:endParaRPr lang="zh-CN" altLang="en-US" dirty="0"/>
          </a:p>
        </p:txBody>
      </p:sp>
      <p:sp>
        <p:nvSpPr>
          <p:cNvPr id="15" name="TextBox 14"/>
          <p:cNvSpPr txBox="1"/>
          <p:nvPr/>
        </p:nvSpPr>
        <p:spPr>
          <a:xfrm>
            <a:off x="4929190" y="4720248"/>
            <a:ext cx="2630848" cy="923330"/>
          </a:xfrm>
          <a:prstGeom prst="rect">
            <a:avLst/>
          </a:prstGeom>
          <a:noFill/>
        </p:spPr>
        <p:txBody>
          <a:bodyPr wrap="none" rtlCol="0">
            <a:spAutoFit/>
          </a:bodyPr>
          <a:lstStyle/>
          <a:p>
            <a:pPr>
              <a:buFont typeface="Arial" pitchFamily="34" charset="0"/>
              <a:buChar char="•"/>
            </a:pPr>
            <a:r>
              <a:rPr lang="zh-CN" altLang="en-US" dirty="0" smtClean="0"/>
              <a:t> 物流仓储的半径过长</a:t>
            </a:r>
            <a:endParaRPr lang="en-US" altLang="zh-CN" dirty="0" smtClean="0"/>
          </a:p>
          <a:p>
            <a:pPr>
              <a:buFont typeface="Arial" pitchFamily="34" charset="0"/>
              <a:buChar char="•"/>
            </a:pPr>
            <a:r>
              <a:rPr lang="zh-CN" altLang="en-US" dirty="0" smtClean="0"/>
              <a:t> 大米品类主要是东北米</a:t>
            </a:r>
            <a:endParaRPr lang="en-US" altLang="zh-CN" dirty="0" smtClean="0"/>
          </a:p>
          <a:p>
            <a:pPr>
              <a:buFont typeface="Arial" pitchFamily="34" charset="0"/>
              <a:buChar char="•"/>
            </a:pPr>
            <a:r>
              <a:rPr lang="zh-CN" altLang="en-US" dirty="0" smtClean="0"/>
              <a:t> 国家政策的限制</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txBox="1">
            <a:spLocks noChangeArrowheads="1"/>
          </p:cNvSpPr>
          <p:nvPr/>
        </p:nvSpPr>
        <p:spPr>
          <a:xfrm>
            <a:off x="514877" y="409837"/>
            <a:ext cx="6606022" cy="708373"/>
          </a:xfrm>
          <a:prstGeom prst="rect">
            <a:avLst/>
          </a:prstGeom>
        </p:spPr>
        <p:txBody>
          <a:bodyPr lIns="59905" tIns="29953" rIns="59905" bIns="29953"/>
          <a:lstStyle/>
          <a:p>
            <a:pPr defTabSz="914184" fontAlgn="base">
              <a:spcBef>
                <a:spcPct val="0"/>
              </a:spcBef>
              <a:spcAft>
                <a:spcPct val="0"/>
              </a:spcAft>
              <a:defRPr/>
            </a:pPr>
            <a:r>
              <a:rPr kumimoji="1" lang="en-US" altLang="zh-CN" sz="2600" b="1" kern="0" dirty="0" smtClean="0">
                <a:solidFill>
                  <a:srgbClr val="5B161B"/>
                </a:solidFill>
                <a:latin typeface="+mj-lt"/>
                <a:ea typeface="+mj-ea"/>
                <a:cs typeface="+mj-cs"/>
              </a:rPr>
              <a:t>3.1  </a:t>
            </a:r>
            <a:r>
              <a:rPr kumimoji="1" lang="zh-CN" altLang="en-US" sz="2600" b="1" kern="0" dirty="0" smtClean="0">
                <a:solidFill>
                  <a:srgbClr val="5B161B"/>
                </a:solidFill>
                <a:latin typeface="+mj-lt"/>
                <a:ea typeface="+mj-ea"/>
                <a:cs typeface="+mj-cs"/>
              </a:rPr>
              <a:t>盛宝粮油</a:t>
            </a:r>
            <a:r>
              <a:rPr kumimoji="1" lang="en-US" altLang="zh-CN" sz="2600" b="1" kern="0" dirty="0" smtClean="0">
                <a:solidFill>
                  <a:srgbClr val="5B161B"/>
                </a:solidFill>
                <a:latin typeface="+mj-lt"/>
                <a:ea typeface="+mj-ea"/>
                <a:cs typeface="+mj-cs"/>
              </a:rPr>
              <a:t>SWOT</a:t>
            </a:r>
            <a:r>
              <a:rPr kumimoji="1" lang="zh-CN" altLang="en-US" sz="2600" b="1" kern="0" dirty="0" smtClean="0">
                <a:solidFill>
                  <a:srgbClr val="5B161B"/>
                </a:solidFill>
                <a:latin typeface="+mj-lt"/>
                <a:ea typeface="+mj-ea"/>
                <a:cs typeface="+mj-cs"/>
              </a:rPr>
              <a:t>分析</a:t>
            </a:r>
          </a:p>
        </p:txBody>
      </p:sp>
      <p:grpSp>
        <p:nvGrpSpPr>
          <p:cNvPr id="2" name="Group 6"/>
          <p:cNvGrpSpPr>
            <a:grpSpLocks/>
          </p:cNvGrpSpPr>
          <p:nvPr/>
        </p:nvGrpSpPr>
        <p:grpSpPr bwMode="auto">
          <a:xfrm>
            <a:off x="428596" y="1714488"/>
            <a:ext cx="8310562" cy="4302125"/>
            <a:chOff x="519" y="1348"/>
            <a:chExt cx="5235" cy="2710"/>
          </a:xfrm>
          <a:solidFill>
            <a:srgbClr val="7030A0"/>
          </a:solidFill>
        </p:grpSpPr>
        <p:sp>
          <p:nvSpPr>
            <p:cNvPr id="5" name="Line 3"/>
            <p:cNvSpPr>
              <a:spLocks noChangeShapeType="1"/>
            </p:cNvSpPr>
            <p:nvPr/>
          </p:nvSpPr>
          <p:spPr bwMode="auto">
            <a:xfrm>
              <a:off x="519" y="2703"/>
              <a:ext cx="5235" cy="0"/>
            </a:xfrm>
            <a:prstGeom prst="line">
              <a:avLst/>
            </a:prstGeom>
            <a:grpFill/>
            <a:ln>
              <a:headEnd/>
              <a:tailEnd/>
            </a:ln>
          </p:spPr>
          <p:style>
            <a:lnRef idx="1">
              <a:schemeClr val="accent2"/>
            </a:lnRef>
            <a:fillRef idx="0">
              <a:schemeClr val="accent2"/>
            </a:fillRef>
            <a:effectRef idx="0">
              <a:schemeClr val="accent2"/>
            </a:effectRef>
            <a:fontRef idx="minor">
              <a:schemeClr val="tx1"/>
            </a:fontRef>
          </p:style>
          <p:txBody>
            <a:bodyPr wrap="none" lIns="0" tIns="0" rIns="0" bIns="0" anchor="ctr"/>
            <a:lstStyle/>
            <a:p>
              <a:endParaRPr lang="zh-CN" altLang="en-US"/>
            </a:p>
          </p:txBody>
        </p:sp>
        <p:sp>
          <p:nvSpPr>
            <p:cNvPr id="6" name="Line 4"/>
            <p:cNvSpPr>
              <a:spLocks noChangeShapeType="1"/>
            </p:cNvSpPr>
            <p:nvPr/>
          </p:nvSpPr>
          <p:spPr bwMode="auto">
            <a:xfrm>
              <a:off x="3141" y="1348"/>
              <a:ext cx="0" cy="2710"/>
            </a:xfrm>
            <a:prstGeom prst="line">
              <a:avLst/>
            </a:prstGeom>
            <a:grpFill/>
            <a:ln>
              <a:headEnd/>
              <a:tailEnd/>
            </a:ln>
          </p:spPr>
          <p:style>
            <a:lnRef idx="1">
              <a:schemeClr val="accent2"/>
            </a:lnRef>
            <a:fillRef idx="0">
              <a:schemeClr val="accent2"/>
            </a:fillRef>
            <a:effectRef idx="0">
              <a:schemeClr val="accent2"/>
            </a:effectRef>
            <a:fontRef idx="minor">
              <a:schemeClr val="tx1"/>
            </a:fontRef>
          </p:style>
          <p:txBody>
            <a:bodyPr wrap="none" lIns="0" tIns="0" rIns="0" bIns="0" anchor="ctr"/>
            <a:lstStyle/>
            <a:p>
              <a:endParaRPr lang="zh-CN" altLang="en-US"/>
            </a:p>
          </p:txBody>
        </p:sp>
        <p:sp>
          <p:nvSpPr>
            <p:cNvPr id="7" name="AutoShape 5"/>
            <p:cNvSpPr>
              <a:spLocks noChangeArrowheads="1"/>
            </p:cNvSpPr>
            <p:nvPr/>
          </p:nvSpPr>
          <p:spPr bwMode="auto">
            <a:xfrm>
              <a:off x="2526" y="2087"/>
              <a:ext cx="1222" cy="1222"/>
            </a:xfrm>
            <a:prstGeom prst="diamond">
              <a:avLst/>
            </a:prstGeom>
            <a:grpFill/>
            <a:ln w="6350">
              <a:noFill/>
              <a:miter lim="800000"/>
              <a:headEnd/>
              <a:tailEnd/>
            </a:ln>
          </p:spPr>
          <p:txBody>
            <a:bodyPr wrap="none" lIns="0" tIns="0" rIns="0" bIns="0" anchor="ctr"/>
            <a:lstStyle/>
            <a:p>
              <a:pPr algn="ctr"/>
              <a:r>
                <a:rPr lang="en-US" altLang="zh-CN" sz="2400" b="1" dirty="0" smtClean="0">
                  <a:solidFill>
                    <a:schemeClr val="bg1"/>
                  </a:solidFill>
                  <a:latin typeface="Tahoma" pitchFamily="34" charset="0"/>
                  <a:ea typeface="Tahoma" pitchFamily="34" charset="0"/>
                  <a:cs typeface="Tahoma" pitchFamily="34" charset="0"/>
                </a:rPr>
                <a:t>SWOT</a:t>
              </a:r>
              <a:endParaRPr lang="zh-CN" altLang="en-US" sz="2400" b="1" dirty="0">
                <a:solidFill>
                  <a:schemeClr val="bg1"/>
                </a:solidFill>
                <a:latin typeface="Tahoma" pitchFamily="34" charset="0"/>
                <a:cs typeface="Tahoma" pitchFamily="34" charset="0"/>
              </a:endParaRPr>
            </a:p>
          </p:txBody>
        </p:sp>
      </p:grpSp>
      <p:sp>
        <p:nvSpPr>
          <p:cNvPr id="8" name="TextBox 7"/>
          <p:cNvSpPr txBox="1"/>
          <p:nvPr/>
        </p:nvSpPr>
        <p:spPr>
          <a:xfrm>
            <a:off x="285720" y="1285860"/>
            <a:ext cx="646331" cy="369332"/>
          </a:xfrm>
          <a:prstGeom prst="rect">
            <a:avLst/>
          </a:prstGeom>
          <a:noFill/>
        </p:spPr>
        <p:txBody>
          <a:bodyPr wrap="none" rtlCol="0">
            <a:spAutoFit/>
          </a:bodyPr>
          <a:lstStyle/>
          <a:p>
            <a:r>
              <a:rPr lang="zh-CN" altLang="en-US" dirty="0" smtClean="0">
                <a:solidFill>
                  <a:srgbClr val="FF0000"/>
                </a:solidFill>
              </a:rPr>
              <a:t>优势</a:t>
            </a:r>
            <a:endParaRPr lang="zh-CN" altLang="en-US" dirty="0">
              <a:solidFill>
                <a:srgbClr val="FF0000"/>
              </a:solidFill>
            </a:endParaRPr>
          </a:p>
        </p:txBody>
      </p:sp>
      <p:sp>
        <p:nvSpPr>
          <p:cNvPr id="9" name="TextBox 8"/>
          <p:cNvSpPr txBox="1"/>
          <p:nvPr/>
        </p:nvSpPr>
        <p:spPr>
          <a:xfrm>
            <a:off x="500034" y="2071678"/>
            <a:ext cx="4108817" cy="646331"/>
          </a:xfrm>
          <a:prstGeom prst="rect">
            <a:avLst/>
          </a:prstGeom>
          <a:noFill/>
        </p:spPr>
        <p:txBody>
          <a:bodyPr wrap="none" rtlCol="0">
            <a:spAutoFit/>
          </a:bodyPr>
          <a:lstStyle/>
          <a:p>
            <a:r>
              <a:rPr lang="zh-CN" altLang="en-US" dirty="0" smtClean="0">
                <a:solidFill>
                  <a:srgbClr val="FF0000"/>
                </a:solidFill>
              </a:rPr>
              <a:t>体现在产品的毛利率较高，尤其是泰米</a:t>
            </a:r>
            <a:endParaRPr lang="en-US" altLang="zh-CN" dirty="0" smtClean="0">
              <a:solidFill>
                <a:srgbClr val="FF0000"/>
              </a:solidFill>
            </a:endParaRPr>
          </a:p>
          <a:p>
            <a:r>
              <a:rPr lang="zh-CN" altLang="en-US" dirty="0" smtClean="0">
                <a:solidFill>
                  <a:srgbClr val="FF0000"/>
                </a:solidFill>
              </a:rPr>
              <a:t>占有较大优势</a:t>
            </a:r>
            <a:endParaRPr lang="en-US" altLang="zh-CN" dirty="0" smtClean="0">
              <a:solidFill>
                <a:srgbClr val="FF0000"/>
              </a:solidFill>
            </a:endParaRPr>
          </a:p>
        </p:txBody>
      </p:sp>
      <p:sp>
        <p:nvSpPr>
          <p:cNvPr id="10" name="TextBox 9"/>
          <p:cNvSpPr txBox="1"/>
          <p:nvPr/>
        </p:nvSpPr>
        <p:spPr>
          <a:xfrm>
            <a:off x="8001024" y="1214422"/>
            <a:ext cx="646331" cy="369332"/>
          </a:xfrm>
          <a:prstGeom prst="rect">
            <a:avLst/>
          </a:prstGeom>
          <a:noFill/>
        </p:spPr>
        <p:txBody>
          <a:bodyPr wrap="none" rtlCol="0">
            <a:spAutoFit/>
          </a:bodyPr>
          <a:lstStyle/>
          <a:p>
            <a:r>
              <a:rPr lang="zh-CN" altLang="en-US" dirty="0" smtClean="0"/>
              <a:t>劣势</a:t>
            </a:r>
            <a:endParaRPr lang="zh-CN" altLang="en-US" dirty="0"/>
          </a:p>
        </p:txBody>
      </p:sp>
      <p:sp>
        <p:nvSpPr>
          <p:cNvPr id="11" name="TextBox 10"/>
          <p:cNvSpPr txBox="1"/>
          <p:nvPr/>
        </p:nvSpPr>
        <p:spPr>
          <a:xfrm>
            <a:off x="4857752" y="2071678"/>
            <a:ext cx="3647152" cy="923330"/>
          </a:xfrm>
          <a:prstGeom prst="rect">
            <a:avLst/>
          </a:prstGeom>
          <a:noFill/>
        </p:spPr>
        <p:txBody>
          <a:bodyPr wrap="none" rtlCol="0">
            <a:spAutoFit/>
          </a:bodyPr>
          <a:lstStyle/>
          <a:p>
            <a:r>
              <a:rPr lang="zh-CN" altLang="en-US" dirty="0" smtClean="0"/>
              <a:t>体现在产品线集中在中高端，无法</a:t>
            </a:r>
            <a:endParaRPr lang="en-US" altLang="zh-CN" dirty="0" smtClean="0"/>
          </a:p>
          <a:p>
            <a:r>
              <a:rPr lang="zh-CN" altLang="en-US" dirty="0" smtClean="0"/>
              <a:t>形成一定得防火墙，渠道窄</a:t>
            </a:r>
            <a:endParaRPr lang="en-US" altLang="zh-CN" dirty="0" smtClean="0"/>
          </a:p>
          <a:p>
            <a:endParaRPr lang="en-US" altLang="zh-CN" dirty="0" smtClean="0"/>
          </a:p>
        </p:txBody>
      </p:sp>
      <p:sp>
        <p:nvSpPr>
          <p:cNvPr id="12" name="TextBox 11"/>
          <p:cNvSpPr txBox="1"/>
          <p:nvPr/>
        </p:nvSpPr>
        <p:spPr>
          <a:xfrm>
            <a:off x="285720" y="3934430"/>
            <a:ext cx="877163" cy="369332"/>
          </a:xfrm>
          <a:prstGeom prst="rect">
            <a:avLst/>
          </a:prstGeom>
          <a:noFill/>
        </p:spPr>
        <p:txBody>
          <a:bodyPr wrap="none" rtlCol="0">
            <a:spAutoFit/>
          </a:bodyPr>
          <a:lstStyle/>
          <a:p>
            <a:r>
              <a:rPr lang="zh-CN" altLang="en-US" dirty="0" smtClean="0">
                <a:solidFill>
                  <a:srgbClr val="00CC00"/>
                </a:solidFill>
              </a:rPr>
              <a:t>机会点</a:t>
            </a:r>
            <a:endParaRPr lang="zh-CN" altLang="en-US" dirty="0">
              <a:solidFill>
                <a:srgbClr val="00CC00"/>
              </a:solidFill>
            </a:endParaRPr>
          </a:p>
        </p:txBody>
      </p:sp>
      <p:sp>
        <p:nvSpPr>
          <p:cNvPr id="13" name="TextBox 12"/>
          <p:cNvSpPr txBox="1"/>
          <p:nvPr/>
        </p:nvSpPr>
        <p:spPr>
          <a:xfrm>
            <a:off x="500034" y="4720248"/>
            <a:ext cx="3647152" cy="923330"/>
          </a:xfrm>
          <a:prstGeom prst="rect">
            <a:avLst/>
          </a:prstGeom>
          <a:noFill/>
        </p:spPr>
        <p:txBody>
          <a:bodyPr wrap="none" rtlCol="0">
            <a:spAutoFit/>
          </a:bodyPr>
          <a:lstStyle/>
          <a:p>
            <a:r>
              <a:rPr lang="zh-CN" altLang="en-US" dirty="0" smtClean="0">
                <a:solidFill>
                  <a:srgbClr val="00CC00"/>
                </a:solidFill>
              </a:rPr>
              <a:t>小包装大米的不断发展，为其创造</a:t>
            </a:r>
            <a:endParaRPr lang="en-US" altLang="zh-CN" dirty="0" smtClean="0">
              <a:solidFill>
                <a:srgbClr val="00CC00"/>
              </a:solidFill>
            </a:endParaRPr>
          </a:p>
          <a:p>
            <a:r>
              <a:rPr lang="zh-CN" altLang="en-US" dirty="0" smtClean="0">
                <a:solidFill>
                  <a:srgbClr val="00CC00"/>
                </a:solidFill>
              </a:rPr>
              <a:t>打造类似大米行业鲁花和多力模式</a:t>
            </a:r>
            <a:endParaRPr lang="en-US" altLang="zh-CN" dirty="0" smtClean="0">
              <a:solidFill>
                <a:srgbClr val="00CC00"/>
              </a:solidFill>
            </a:endParaRPr>
          </a:p>
          <a:p>
            <a:r>
              <a:rPr lang="zh-CN" altLang="en-US" dirty="0" smtClean="0">
                <a:solidFill>
                  <a:srgbClr val="00CC00"/>
                </a:solidFill>
              </a:rPr>
              <a:t>带来时间和空间</a:t>
            </a:r>
            <a:endParaRPr lang="en-US" altLang="zh-CN" dirty="0" smtClean="0">
              <a:solidFill>
                <a:srgbClr val="00CC00"/>
              </a:solidFill>
            </a:endParaRPr>
          </a:p>
        </p:txBody>
      </p:sp>
      <p:sp>
        <p:nvSpPr>
          <p:cNvPr id="14" name="TextBox 13"/>
          <p:cNvSpPr txBox="1"/>
          <p:nvPr/>
        </p:nvSpPr>
        <p:spPr>
          <a:xfrm>
            <a:off x="8001024" y="3929066"/>
            <a:ext cx="877163" cy="369332"/>
          </a:xfrm>
          <a:prstGeom prst="rect">
            <a:avLst/>
          </a:prstGeom>
          <a:noFill/>
        </p:spPr>
        <p:txBody>
          <a:bodyPr wrap="none" rtlCol="0">
            <a:spAutoFit/>
          </a:bodyPr>
          <a:lstStyle/>
          <a:p>
            <a:r>
              <a:rPr lang="zh-CN" altLang="en-US" dirty="0" smtClean="0"/>
              <a:t>问题点</a:t>
            </a:r>
            <a:endParaRPr lang="zh-CN" altLang="en-US" dirty="0"/>
          </a:p>
        </p:txBody>
      </p:sp>
      <p:sp>
        <p:nvSpPr>
          <p:cNvPr id="15" name="TextBox 14"/>
          <p:cNvSpPr txBox="1"/>
          <p:nvPr/>
        </p:nvSpPr>
        <p:spPr>
          <a:xfrm>
            <a:off x="4929190" y="4720248"/>
            <a:ext cx="3554178" cy="923330"/>
          </a:xfrm>
          <a:prstGeom prst="rect">
            <a:avLst/>
          </a:prstGeom>
          <a:noFill/>
        </p:spPr>
        <p:txBody>
          <a:bodyPr wrap="none" rtlCol="0">
            <a:spAutoFit/>
          </a:bodyPr>
          <a:lstStyle/>
          <a:p>
            <a:pPr>
              <a:buFont typeface="Arial" pitchFamily="34" charset="0"/>
              <a:buChar char="•"/>
            </a:pPr>
            <a:r>
              <a:rPr lang="zh-CN" altLang="en-US" dirty="0" smtClean="0"/>
              <a:t> 区域和渠道布局窄</a:t>
            </a:r>
            <a:endParaRPr lang="en-US" altLang="zh-CN" dirty="0" smtClean="0"/>
          </a:p>
          <a:p>
            <a:pPr>
              <a:buFont typeface="Arial" pitchFamily="34" charset="0"/>
              <a:buChar char="•"/>
            </a:pPr>
            <a:r>
              <a:rPr lang="en-US" altLang="zh-CN" dirty="0" smtClean="0"/>
              <a:t> </a:t>
            </a:r>
            <a:r>
              <a:rPr lang="zh-CN" altLang="en-US" dirty="0" smtClean="0"/>
              <a:t>三线的缺失，带不来份额的扩展</a:t>
            </a:r>
            <a:endParaRPr lang="en-US" altLang="zh-CN" dirty="0" smtClean="0"/>
          </a:p>
          <a:p>
            <a:pPr>
              <a:buFont typeface="Arial" pitchFamily="34" charset="0"/>
              <a:buChar char="•"/>
            </a:pPr>
            <a:r>
              <a:rPr lang="en-US" altLang="zh-CN" dirty="0" smtClean="0"/>
              <a:t> </a:t>
            </a:r>
            <a:r>
              <a:rPr lang="zh-CN" altLang="en-US" dirty="0" smtClean="0"/>
              <a:t>资金受限，规模化捉襟见肘</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txBox="1">
            <a:spLocks noChangeArrowheads="1"/>
          </p:cNvSpPr>
          <p:nvPr/>
        </p:nvSpPr>
        <p:spPr>
          <a:xfrm>
            <a:off x="514877" y="409837"/>
            <a:ext cx="6606022" cy="708373"/>
          </a:xfrm>
          <a:prstGeom prst="rect">
            <a:avLst/>
          </a:prstGeom>
        </p:spPr>
        <p:txBody>
          <a:bodyPr lIns="59905" tIns="29953" rIns="59905" bIns="29953"/>
          <a:lstStyle/>
          <a:p>
            <a:pPr defTabSz="914184" fontAlgn="base">
              <a:spcBef>
                <a:spcPct val="0"/>
              </a:spcBef>
              <a:spcAft>
                <a:spcPct val="0"/>
              </a:spcAft>
              <a:defRPr/>
            </a:pPr>
            <a:r>
              <a:rPr kumimoji="1" lang="en-US" altLang="zh-CN" sz="2600" b="1" kern="0" dirty="0" smtClean="0">
                <a:solidFill>
                  <a:srgbClr val="5B161B"/>
                </a:solidFill>
                <a:latin typeface="+mj-lt"/>
                <a:ea typeface="+mj-ea"/>
                <a:cs typeface="+mj-cs"/>
              </a:rPr>
              <a:t>3.1  </a:t>
            </a:r>
            <a:r>
              <a:rPr kumimoji="1" lang="zh-CN" altLang="en-US" sz="2600" b="1" kern="0" dirty="0" smtClean="0">
                <a:solidFill>
                  <a:srgbClr val="5B161B"/>
                </a:solidFill>
                <a:latin typeface="+mj-lt"/>
                <a:ea typeface="+mj-ea"/>
                <a:cs typeface="+mj-cs"/>
              </a:rPr>
              <a:t>金健米业</a:t>
            </a:r>
            <a:r>
              <a:rPr kumimoji="1" lang="en-US" altLang="zh-CN" sz="2600" b="1" kern="0" dirty="0" smtClean="0">
                <a:solidFill>
                  <a:srgbClr val="5B161B"/>
                </a:solidFill>
                <a:latin typeface="+mj-lt"/>
                <a:ea typeface="+mj-ea"/>
                <a:cs typeface="+mj-cs"/>
              </a:rPr>
              <a:t>SWOT</a:t>
            </a:r>
            <a:r>
              <a:rPr kumimoji="1" lang="zh-CN" altLang="en-US" sz="2600" b="1" kern="0" dirty="0" smtClean="0">
                <a:solidFill>
                  <a:srgbClr val="5B161B"/>
                </a:solidFill>
                <a:latin typeface="+mj-lt"/>
                <a:ea typeface="+mj-ea"/>
                <a:cs typeface="+mj-cs"/>
              </a:rPr>
              <a:t>分析</a:t>
            </a:r>
          </a:p>
        </p:txBody>
      </p:sp>
      <p:grpSp>
        <p:nvGrpSpPr>
          <p:cNvPr id="2" name="Group 6"/>
          <p:cNvGrpSpPr>
            <a:grpSpLocks/>
          </p:cNvGrpSpPr>
          <p:nvPr/>
        </p:nvGrpSpPr>
        <p:grpSpPr bwMode="auto">
          <a:xfrm>
            <a:off x="428596" y="1714488"/>
            <a:ext cx="8310562" cy="4302125"/>
            <a:chOff x="519" y="1348"/>
            <a:chExt cx="5235" cy="2710"/>
          </a:xfrm>
          <a:solidFill>
            <a:srgbClr val="00B050"/>
          </a:solidFill>
        </p:grpSpPr>
        <p:sp>
          <p:nvSpPr>
            <p:cNvPr id="5" name="Line 3"/>
            <p:cNvSpPr>
              <a:spLocks noChangeShapeType="1"/>
            </p:cNvSpPr>
            <p:nvPr/>
          </p:nvSpPr>
          <p:spPr bwMode="auto">
            <a:xfrm>
              <a:off x="519" y="2703"/>
              <a:ext cx="5235" cy="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lIns="0" tIns="0" rIns="0" bIns="0" anchor="ctr"/>
            <a:lstStyle/>
            <a:p>
              <a:endParaRPr lang="zh-CN" altLang="en-US"/>
            </a:p>
          </p:txBody>
        </p:sp>
        <p:sp>
          <p:nvSpPr>
            <p:cNvPr id="6" name="Line 4"/>
            <p:cNvSpPr>
              <a:spLocks noChangeShapeType="1"/>
            </p:cNvSpPr>
            <p:nvPr/>
          </p:nvSpPr>
          <p:spPr bwMode="auto">
            <a:xfrm>
              <a:off x="3141" y="1348"/>
              <a:ext cx="0" cy="2710"/>
            </a:xfrm>
            <a:prstGeom prst="line">
              <a:avLst/>
            </a:prstGeom>
            <a:ln>
              <a:headEnd/>
              <a:tailEnd/>
            </a:ln>
          </p:spPr>
          <p:style>
            <a:lnRef idx="1">
              <a:schemeClr val="accent1"/>
            </a:lnRef>
            <a:fillRef idx="0">
              <a:schemeClr val="accent1"/>
            </a:fillRef>
            <a:effectRef idx="0">
              <a:schemeClr val="accent1"/>
            </a:effectRef>
            <a:fontRef idx="minor">
              <a:schemeClr val="tx1"/>
            </a:fontRef>
          </p:style>
          <p:txBody>
            <a:bodyPr wrap="none" lIns="0" tIns="0" rIns="0" bIns="0" anchor="ctr"/>
            <a:lstStyle/>
            <a:p>
              <a:endParaRPr lang="zh-CN" altLang="en-US"/>
            </a:p>
          </p:txBody>
        </p:sp>
        <p:sp>
          <p:nvSpPr>
            <p:cNvPr id="7" name="AutoShape 5"/>
            <p:cNvSpPr>
              <a:spLocks noChangeArrowheads="1"/>
            </p:cNvSpPr>
            <p:nvPr/>
          </p:nvSpPr>
          <p:spPr bwMode="auto">
            <a:xfrm>
              <a:off x="2526" y="2087"/>
              <a:ext cx="1222" cy="1222"/>
            </a:xfrm>
            <a:prstGeom prst="diamond">
              <a:avLst/>
            </a:prstGeom>
            <a:grpFill/>
            <a:ln w="6350">
              <a:noFill/>
              <a:miter lim="800000"/>
              <a:headEnd/>
              <a:tailEnd/>
            </a:ln>
          </p:spPr>
          <p:txBody>
            <a:bodyPr wrap="none" lIns="0" tIns="0" rIns="0" bIns="0" anchor="ctr"/>
            <a:lstStyle/>
            <a:p>
              <a:pPr algn="ctr"/>
              <a:r>
                <a:rPr lang="en-US" altLang="zh-CN" sz="2400" b="1" dirty="0" smtClean="0">
                  <a:solidFill>
                    <a:schemeClr val="bg1"/>
                  </a:solidFill>
                  <a:latin typeface="Tahoma" pitchFamily="34" charset="0"/>
                  <a:ea typeface="Tahoma" pitchFamily="34" charset="0"/>
                  <a:cs typeface="Tahoma" pitchFamily="34" charset="0"/>
                </a:rPr>
                <a:t>SWOT</a:t>
              </a:r>
              <a:endParaRPr lang="zh-CN" altLang="en-US" sz="2400" b="1" dirty="0">
                <a:solidFill>
                  <a:schemeClr val="bg1"/>
                </a:solidFill>
                <a:latin typeface="Tahoma" pitchFamily="34" charset="0"/>
                <a:cs typeface="Tahoma" pitchFamily="34" charset="0"/>
              </a:endParaRPr>
            </a:p>
          </p:txBody>
        </p:sp>
      </p:grpSp>
      <p:sp>
        <p:nvSpPr>
          <p:cNvPr id="8" name="TextBox 7"/>
          <p:cNvSpPr txBox="1"/>
          <p:nvPr/>
        </p:nvSpPr>
        <p:spPr>
          <a:xfrm>
            <a:off x="285720" y="1285860"/>
            <a:ext cx="646331" cy="369332"/>
          </a:xfrm>
          <a:prstGeom prst="rect">
            <a:avLst/>
          </a:prstGeom>
          <a:noFill/>
        </p:spPr>
        <p:txBody>
          <a:bodyPr wrap="none" rtlCol="0">
            <a:spAutoFit/>
          </a:bodyPr>
          <a:lstStyle/>
          <a:p>
            <a:r>
              <a:rPr lang="zh-CN" altLang="en-US" dirty="0" smtClean="0">
                <a:solidFill>
                  <a:srgbClr val="FF0000"/>
                </a:solidFill>
              </a:rPr>
              <a:t>优势</a:t>
            </a:r>
            <a:endParaRPr lang="zh-CN" altLang="en-US" dirty="0">
              <a:solidFill>
                <a:srgbClr val="FF0000"/>
              </a:solidFill>
            </a:endParaRPr>
          </a:p>
        </p:txBody>
      </p:sp>
      <p:sp>
        <p:nvSpPr>
          <p:cNvPr id="9" name="TextBox 8"/>
          <p:cNvSpPr txBox="1"/>
          <p:nvPr/>
        </p:nvSpPr>
        <p:spPr>
          <a:xfrm>
            <a:off x="500034" y="2071678"/>
            <a:ext cx="3877985" cy="369332"/>
          </a:xfrm>
          <a:prstGeom prst="rect">
            <a:avLst/>
          </a:prstGeom>
          <a:noFill/>
        </p:spPr>
        <p:txBody>
          <a:bodyPr wrap="none" rtlCol="0">
            <a:spAutoFit/>
          </a:bodyPr>
          <a:lstStyle/>
          <a:p>
            <a:r>
              <a:rPr lang="zh-CN" altLang="en-US" dirty="0" smtClean="0">
                <a:solidFill>
                  <a:srgbClr val="FF0000"/>
                </a:solidFill>
              </a:rPr>
              <a:t>介入小包装市场较早，有一定的基础</a:t>
            </a:r>
            <a:endParaRPr lang="en-US" altLang="zh-CN" dirty="0" smtClean="0">
              <a:solidFill>
                <a:srgbClr val="FF0000"/>
              </a:solidFill>
            </a:endParaRPr>
          </a:p>
        </p:txBody>
      </p:sp>
      <p:sp>
        <p:nvSpPr>
          <p:cNvPr id="10" name="TextBox 9"/>
          <p:cNvSpPr txBox="1"/>
          <p:nvPr/>
        </p:nvSpPr>
        <p:spPr>
          <a:xfrm>
            <a:off x="8001024" y="1214422"/>
            <a:ext cx="646331" cy="369332"/>
          </a:xfrm>
          <a:prstGeom prst="rect">
            <a:avLst/>
          </a:prstGeom>
          <a:noFill/>
        </p:spPr>
        <p:txBody>
          <a:bodyPr wrap="none" rtlCol="0">
            <a:spAutoFit/>
          </a:bodyPr>
          <a:lstStyle/>
          <a:p>
            <a:r>
              <a:rPr lang="zh-CN" altLang="en-US" dirty="0" smtClean="0"/>
              <a:t>劣势</a:t>
            </a:r>
            <a:endParaRPr lang="zh-CN" altLang="en-US" dirty="0"/>
          </a:p>
        </p:txBody>
      </p:sp>
      <p:sp>
        <p:nvSpPr>
          <p:cNvPr id="11" name="TextBox 10"/>
          <p:cNvSpPr txBox="1"/>
          <p:nvPr/>
        </p:nvSpPr>
        <p:spPr>
          <a:xfrm>
            <a:off x="4857752" y="2071678"/>
            <a:ext cx="4015843" cy="1200329"/>
          </a:xfrm>
          <a:prstGeom prst="rect">
            <a:avLst/>
          </a:prstGeom>
          <a:noFill/>
        </p:spPr>
        <p:txBody>
          <a:bodyPr wrap="none" rtlCol="0">
            <a:spAutoFit/>
          </a:bodyPr>
          <a:lstStyle/>
          <a:p>
            <a:pPr>
              <a:buFont typeface="Arial" pitchFamily="34" charset="0"/>
              <a:buChar char="•"/>
            </a:pPr>
            <a:r>
              <a:rPr lang="zh-CN" altLang="en-US" dirty="0" smtClean="0"/>
              <a:t> 渠道策略模糊，产品定位泛化并相对</a:t>
            </a:r>
            <a:endParaRPr lang="en-US" altLang="zh-CN" dirty="0" smtClean="0"/>
          </a:p>
          <a:p>
            <a:r>
              <a:rPr lang="zh-CN" altLang="en-US" dirty="0" smtClean="0"/>
              <a:t>   较窄，主要是籼米系列</a:t>
            </a:r>
            <a:endParaRPr lang="en-US" altLang="zh-CN" dirty="0" smtClean="0"/>
          </a:p>
          <a:p>
            <a:pPr>
              <a:buFont typeface="Arial" pitchFamily="34" charset="0"/>
              <a:buChar char="•"/>
            </a:pPr>
            <a:r>
              <a:rPr lang="zh-CN" altLang="en-US" dirty="0" smtClean="0"/>
              <a:t> 渠道布局相对较窄</a:t>
            </a:r>
            <a:endParaRPr lang="en-US" altLang="zh-CN" dirty="0" smtClean="0"/>
          </a:p>
          <a:p>
            <a:endParaRPr lang="en-US" altLang="zh-CN" dirty="0" smtClean="0"/>
          </a:p>
        </p:txBody>
      </p:sp>
      <p:sp>
        <p:nvSpPr>
          <p:cNvPr id="12" name="TextBox 11"/>
          <p:cNvSpPr txBox="1"/>
          <p:nvPr/>
        </p:nvSpPr>
        <p:spPr>
          <a:xfrm>
            <a:off x="285720" y="3934430"/>
            <a:ext cx="877163" cy="369332"/>
          </a:xfrm>
          <a:prstGeom prst="rect">
            <a:avLst/>
          </a:prstGeom>
          <a:noFill/>
        </p:spPr>
        <p:txBody>
          <a:bodyPr wrap="none" rtlCol="0">
            <a:spAutoFit/>
          </a:bodyPr>
          <a:lstStyle/>
          <a:p>
            <a:r>
              <a:rPr lang="zh-CN" altLang="en-US" dirty="0" smtClean="0">
                <a:solidFill>
                  <a:srgbClr val="00CC00"/>
                </a:solidFill>
              </a:rPr>
              <a:t>机会点</a:t>
            </a:r>
            <a:endParaRPr lang="zh-CN" altLang="en-US" dirty="0">
              <a:solidFill>
                <a:srgbClr val="00CC00"/>
              </a:solidFill>
            </a:endParaRPr>
          </a:p>
        </p:txBody>
      </p:sp>
      <p:sp>
        <p:nvSpPr>
          <p:cNvPr id="13" name="TextBox 12"/>
          <p:cNvSpPr txBox="1"/>
          <p:nvPr/>
        </p:nvSpPr>
        <p:spPr>
          <a:xfrm>
            <a:off x="500034" y="4720248"/>
            <a:ext cx="646331" cy="369332"/>
          </a:xfrm>
          <a:prstGeom prst="rect">
            <a:avLst/>
          </a:prstGeom>
          <a:noFill/>
        </p:spPr>
        <p:txBody>
          <a:bodyPr wrap="none" rtlCol="0">
            <a:spAutoFit/>
          </a:bodyPr>
          <a:lstStyle/>
          <a:p>
            <a:r>
              <a:rPr lang="zh-CN" altLang="en-US" dirty="0" smtClean="0">
                <a:solidFill>
                  <a:srgbClr val="00CC00"/>
                </a:solidFill>
              </a:rPr>
              <a:t>较少</a:t>
            </a:r>
            <a:endParaRPr lang="en-US" altLang="zh-CN" dirty="0" smtClean="0">
              <a:solidFill>
                <a:srgbClr val="00CC00"/>
              </a:solidFill>
            </a:endParaRPr>
          </a:p>
        </p:txBody>
      </p:sp>
      <p:sp>
        <p:nvSpPr>
          <p:cNvPr id="14" name="TextBox 13"/>
          <p:cNvSpPr txBox="1"/>
          <p:nvPr/>
        </p:nvSpPr>
        <p:spPr>
          <a:xfrm>
            <a:off x="8001024" y="3929066"/>
            <a:ext cx="877163" cy="369332"/>
          </a:xfrm>
          <a:prstGeom prst="rect">
            <a:avLst/>
          </a:prstGeom>
          <a:noFill/>
        </p:spPr>
        <p:txBody>
          <a:bodyPr wrap="none" rtlCol="0">
            <a:spAutoFit/>
          </a:bodyPr>
          <a:lstStyle/>
          <a:p>
            <a:r>
              <a:rPr lang="zh-CN" altLang="en-US" dirty="0" smtClean="0"/>
              <a:t>问题点</a:t>
            </a:r>
            <a:endParaRPr lang="zh-CN" altLang="en-US" dirty="0"/>
          </a:p>
        </p:txBody>
      </p:sp>
      <p:sp>
        <p:nvSpPr>
          <p:cNvPr id="15" name="TextBox 14"/>
          <p:cNvSpPr txBox="1"/>
          <p:nvPr/>
        </p:nvSpPr>
        <p:spPr>
          <a:xfrm>
            <a:off x="4929190" y="4720248"/>
            <a:ext cx="3092513" cy="646331"/>
          </a:xfrm>
          <a:prstGeom prst="rect">
            <a:avLst/>
          </a:prstGeom>
          <a:noFill/>
        </p:spPr>
        <p:txBody>
          <a:bodyPr wrap="none" rtlCol="0">
            <a:spAutoFit/>
          </a:bodyPr>
          <a:lstStyle/>
          <a:p>
            <a:pPr>
              <a:buFont typeface="Arial" pitchFamily="34" charset="0"/>
              <a:buChar char="•"/>
            </a:pPr>
            <a:r>
              <a:rPr lang="zh-CN" altLang="en-US" dirty="0" smtClean="0"/>
              <a:t> 母公司的战略不清</a:t>
            </a:r>
            <a:endParaRPr lang="en-US" altLang="zh-CN" dirty="0" smtClean="0"/>
          </a:p>
          <a:p>
            <a:pPr>
              <a:buFont typeface="Arial" pitchFamily="34" charset="0"/>
              <a:buChar char="•"/>
            </a:pPr>
            <a:r>
              <a:rPr lang="en-US" altLang="zh-CN" dirty="0" smtClean="0"/>
              <a:t> </a:t>
            </a:r>
            <a:r>
              <a:rPr lang="zh-CN" altLang="en-US" dirty="0" smtClean="0"/>
              <a:t>前期反复，对渠道打击较大</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80555" y="142852"/>
            <a:ext cx="6606023" cy="707332"/>
          </a:xfrm>
        </p:spPr>
        <p:txBody>
          <a:bodyPr/>
          <a:lstStyle/>
          <a:p>
            <a:r>
              <a:rPr lang="zh-CN" altLang="en-US" sz="3200" dirty="0" smtClean="0">
                <a:solidFill>
                  <a:schemeClr val="tx1"/>
                </a:solidFill>
                <a:latin typeface="微软雅黑" pitchFamily="34" charset="-122"/>
                <a:ea typeface="微软雅黑" pitchFamily="34" charset="-122"/>
              </a:rPr>
              <a:t>目  录</a:t>
            </a:r>
            <a:endParaRPr lang="zh-CN" altLang="en-US" sz="3200" dirty="0">
              <a:solidFill>
                <a:schemeClr val="tx1"/>
              </a:solidFill>
              <a:latin typeface="微软雅黑" pitchFamily="34" charset="-122"/>
              <a:ea typeface="微软雅黑" pitchFamily="34" charset="-122"/>
            </a:endParaRPr>
          </a:p>
        </p:txBody>
      </p:sp>
      <p:sp>
        <p:nvSpPr>
          <p:cNvPr id="11" name="Rectangle 22"/>
          <p:cNvSpPr>
            <a:spLocks noChangeArrowheads="1"/>
          </p:cNvSpPr>
          <p:nvPr/>
        </p:nvSpPr>
        <p:spPr bwMode="auto">
          <a:xfrm>
            <a:off x="1689132" y="2138652"/>
            <a:ext cx="7383463" cy="2214578"/>
          </a:xfrm>
          <a:prstGeom prst="rect">
            <a:avLst/>
          </a:prstGeom>
          <a:noFill/>
          <a:ln w="3175">
            <a:noFill/>
            <a:miter lim="800000"/>
            <a:headEnd/>
            <a:tailEnd/>
          </a:ln>
          <a:effectLst/>
        </p:spPr>
        <p:txBody>
          <a:bodyPr lIns="0" tIns="45715" rIns="0" bIns="45715"/>
          <a:lstStyle/>
          <a:p>
            <a:pPr marL="450805" lvl="1" indent="-180957" eaLnBrk="0" fontAlgn="base" hangingPunct="0">
              <a:lnSpc>
                <a:spcPct val="15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第二部分：南分市场主要竞品销售战略地图</a:t>
            </a:r>
            <a:r>
              <a:rPr lang="en-US" altLang="zh-CN" b="1" dirty="0" smtClean="0">
                <a:latin typeface="幼圆" pitchFamily="49" charset="-122"/>
                <a:ea typeface="幼圆" pitchFamily="49" charset="-122"/>
              </a:rPr>
              <a:t> </a:t>
            </a:r>
          </a:p>
          <a:p>
            <a:pPr marL="0" lvl="1" indent="-180957" eaLnBrk="0" fontAlgn="base" hangingPunct="0">
              <a:lnSpc>
                <a:spcPct val="150000"/>
              </a:lnSpc>
              <a:spcAft>
                <a:spcPct val="0"/>
              </a:spcAft>
              <a:buClr>
                <a:srgbClr val="000000"/>
              </a:buClr>
              <a:buSzPct val="100000"/>
            </a:pPr>
            <a:r>
              <a:rPr lang="en-US" altLang="zh-CN" b="1" dirty="0" smtClean="0">
                <a:solidFill>
                  <a:srgbClr val="000000"/>
                </a:solidFill>
                <a:latin typeface="幼圆" pitchFamily="49" charset="-122"/>
                <a:ea typeface="幼圆" pitchFamily="49" charset="-122"/>
              </a:rPr>
              <a:t>   </a:t>
            </a:r>
            <a:r>
              <a:rPr lang="en-US" altLang="zh-CN" b="1" dirty="0" smtClean="0">
                <a:latin typeface="幼圆" pitchFamily="49" charset="-122"/>
                <a:ea typeface="幼圆" pitchFamily="49" charset="-122"/>
              </a:rPr>
              <a:t>2.1 </a:t>
            </a:r>
            <a:r>
              <a:rPr lang="zh-CN" altLang="en-US" b="1" dirty="0" smtClean="0">
                <a:latin typeface="幼圆" pitchFamily="49" charset="-122"/>
                <a:ea typeface="幼圆" pitchFamily="49" charset="-122"/>
              </a:rPr>
              <a:t>益海嘉里</a:t>
            </a:r>
            <a:endParaRPr lang="en-US" altLang="zh-CN" b="1" dirty="0" smtClean="0">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2.2 </a:t>
            </a:r>
            <a:r>
              <a:rPr lang="zh-CN" altLang="en-US" b="1" kern="1200" dirty="0" smtClean="0">
                <a:solidFill>
                  <a:srgbClr val="000000"/>
                </a:solidFill>
                <a:latin typeface="幼圆" pitchFamily="49" charset="-122"/>
                <a:ea typeface="幼圆" pitchFamily="49" charset="-122"/>
              </a:rPr>
              <a:t>盛宝粮油</a:t>
            </a:r>
            <a:endParaRPr lang="en-US" altLang="zh-CN" b="1" kern="1200"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2.3 </a:t>
            </a:r>
            <a:r>
              <a:rPr lang="zh-CN" altLang="en-US" b="1" dirty="0" smtClean="0">
                <a:solidFill>
                  <a:srgbClr val="000000"/>
                </a:solidFill>
                <a:latin typeface="幼圆" pitchFamily="49" charset="-122"/>
                <a:ea typeface="幼圆" pitchFamily="49" charset="-122"/>
              </a:rPr>
              <a:t>金健米业</a:t>
            </a:r>
            <a:endParaRPr lang="en-US" altLang="zh-CN" b="1"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2.4 </a:t>
            </a:r>
            <a:r>
              <a:rPr lang="zh-CN" altLang="en-US" b="1" kern="1200" dirty="0" smtClean="0">
                <a:solidFill>
                  <a:srgbClr val="000000"/>
                </a:solidFill>
                <a:latin typeface="幼圆" pitchFamily="49" charset="-122"/>
                <a:ea typeface="幼圆" pitchFamily="49" charset="-122"/>
              </a:rPr>
              <a:t>其它产品</a:t>
            </a:r>
            <a:endParaRPr lang="en-US" altLang="zh-CN" b="1" kern="1200" dirty="0" smtClean="0">
              <a:solidFill>
                <a:srgbClr val="000000"/>
              </a:solidFill>
              <a:latin typeface="幼圆" pitchFamily="49" charset="-122"/>
              <a:ea typeface="幼圆" pitchFamily="49" charset="-122"/>
            </a:endParaRPr>
          </a:p>
        </p:txBody>
      </p:sp>
      <p:sp>
        <p:nvSpPr>
          <p:cNvPr id="12" name="Rectangle 22"/>
          <p:cNvSpPr>
            <a:spLocks noChangeArrowheads="1"/>
          </p:cNvSpPr>
          <p:nvPr/>
        </p:nvSpPr>
        <p:spPr bwMode="auto">
          <a:xfrm>
            <a:off x="1689132" y="449610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第三部分：南分市场主要竞品</a:t>
            </a:r>
            <a:r>
              <a:rPr lang="en-US" altLang="zh-CN" b="1" kern="1200" dirty="0" smtClean="0">
                <a:latin typeface="微软雅黑" pitchFamily="34" charset="-122"/>
                <a:ea typeface="微软雅黑" pitchFamily="34" charset="-122"/>
              </a:rPr>
              <a:t>SWOT</a:t>
            </a:r>
            <a:r>
              <a:rPr lang="zh-CN" altLang="en-US" b="1" kern="1200" dirty="0" smtClean="0">
                <a:latin typeface="微软雅黑" pitchFamily="34" charset="-122"/>
                <a:ea typeface="微软雅黑" pitchFamily="34" charset="-122"/>
              </a:rPr>
              <a:t>分析</a:t>
            </a:r>
            <a:endParaRPr lang="en-US" altLang="zh-CN" b="1" kern="1200" dirty="0" smtClean="0">
              <a:latin typeface="微软雅黑" pitchFamily="34" charset="-122"/>
              <a:ea typeface="微软雅黑" pitchFamily="34" charset="-122"/>
            </a:endParaRPr>
          </a:p>
        </p:txBody>
      </p:sp>
      <p:sp>
        <p:nvSpPr>
          <p:cNvPr id="13" name="Rectangle 22"/>
          <p:cNvSpPr>
            <a:spLocks noChangeArrowheads="1"/>
          </p:cNvSpPr>
          <p:nvPr/>
        </p:nvSpPr>
        <p:spPr bwMode="auto">
          <a:xfrm>
            <a:off x="1689132" y="504528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FF0000"/>
                </a:solidFill>
                <a:latin typeface="微软雅黑" pitchFamily="34" charset="-122"/>
                <a:ea typeface="微软雅黑" pitchFamily="34" charset="-122"/>
              </a:rPr>
              <a:t>第四部分：清晰竞品的长处</a:t>
            </a:r>
            <a:endParaRPr lang="en-US" altLang="zh-CN" b="1" kern="1200" dirty="0" smtClean="0">
              <a:solidFill>
                <a:srgbClr val="FF0000"/>
              </a:solidFill>
              <a:latin typeface="微软雅黑" pitchFamily="34" charset="-122"/>
              <a:ea typeface="微软雅黑" pitchFamily="34" charset="-122"/>
            </a:endParaRPr>
          </a:p>
        </p:txBody>
      </p:sp>
      <p:sp>
        <p:nvSpPr>
          <p:cNvPr id="14" name="Rectangle 22"/>
          <p:cNvSpPr>
            <a:spLocks noChangeArrowheads="1"/>
          </p:cNvSpPr>
          <p:nvPr/>
        </p:nvSpPr>
        <p:spPr bwMode="auto">
          <a:xfrm>
            <a:off x="1689132" y="559446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第五部分：中粮米业的优势</a:t>
            </a:r>
            <a:endParaRPr lang="en-US" altLang="zh-CN" b="1" kern="1200" dirty="0" smtClean="0">
              <a:solidFill>
                <a:srgbClr val="000000"/>
              </a:solidFill>
              <a:latin typeface="微软雅黑" pitchFamily="34" charset="-122"/>
              <a:ea typeface="微软雅黑" pitchFamily="34" charset="-122"/>
            </a:endParaRPr>
          </a:p>
        </p:txBody>
      </p:sp>
      <p:sp>
        <p:nvSpPr>
          <p:cNvPr id="15" name="Rectangle 22"/>
          <p:cNvSpPr>
            <a:spLocks noChangeArrowheads="1"/>
          </p:cNvSpPr>
          <p:nvPr/>
        </p:nvSpPr>
        <p:spPr bwMode="auto">
          <a:xfrm>
            <a:off x="1689132" y="6143644"/>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第六部分：精耕细作，做大做强中粮米业</a:t>
            </a:r>
            <a:endParaRPr lang="en-US" altLang="zh-CN" b="1" kern="1200" dirty="0" smtClean="0">
              <a:solidFill>
                <a:srgbClr val="000000"/>
              </a:solidFill>
              <a:latin typeface="微软雅黑" pitchFamily="34" charset="-122"/>
              <a:ea typeface="微软雅黑" pitchFamily="34" charset="-122"/>
            </a:endParaRPr>
          </a:p>
        </p:txBody>
      </p:sp>
      <p:sp>
        <p:nvSpPr>
          <p:cNvPr id="211" name="矩形 210"/>
          <p:cNvSpPr/>
          <p:nvPr/>
        </p:nvSpPr>
        <p:spPr>
          <a:xfrm>
            <a:off x="207523" y="1214422"/>
            <a:ext cx="1292643" cy="5429288"/>
          </a:xfrm>
          <a:prstGeom prst="rect">
            <a:avLst/>
          </a:prstGeom>
        </p:spPr>
        <p:style>
          <a:lnRef idx="0">
            <a:schemeClr val="accent3"/>
          </a:lnRef>
          <a:fillRef idx="3">
            <a:schemeClr val="accent3"/>
          </a:fillRef>
          <a:effectRef idx="3">
            <a:schemeClr val="accent3"/>
          </a:effectRef>
          <a:fontRef idx="minor">
            <a:schemeClr val="lt1"/>
          </a:fontRef>
        </p:style>
        <p:txBody>
          <a:bodyPr vert="eaVert" wrap="square" lIns="91431" tIns="45715" rIns="91431" bIns="45715">
            <a:spAutoFit/>
          </a:bodyPr>
          <a:lstStyle/>
          <a:p>
            <a:r>
              <a:rPr lang="zh-CN" altLang="en-US" sz="2400" b="1" dirty="0" smtClean="0">
                <a:solidFill>
                  <a:srgbClr val="00B050"/>
                </a:solidFill>
                <a:latin typeface="微软雅黑" pitchFamily="34" charset="-122"/>
                <a:ea typeface="微软雅黑" pitchFamily="34" charset="-122"/>
              </a:rPr>
              <a:t>   小包装大米</a:t>
            </a:r>
            <a:endParaRPr lang="en-US" altLang="zh-CN" sz="2400" b="1" dirty="0" smtClean="0">
              <a:solidFill>
                <a:srgbClr val="00B050"/>
              </a:solidFill>
              <a:latin typeface="微软雅黑" pitchFamily="34" charset="-122"/>
              <a:ea typeface="微软雅黑" pitchFamily="34" charset="-122"/>
            </a:endParaRPr>
          </a:p>
          <a:p>
            <a:endParaRPr lang="en-US" altLang="zh-CN" sz="2400" b="1" dirty="0" smtClean="0">
              <a:solidFill>
                <a:srgbClr val="00B050"/>
              </a:solidFill>
              <a:latin typeface="微软雅黑" pitchFamily="34" charset="-122"/>
              <a:ea typeface="微软雅黑" pitchFamily="34" charset="-122"/>
            </a:endParaRPr>
          </a:p>
          <a:p>
            <a:r>
              <a:rPr lang="en-US" altLang="zh-CN" sz="2400" b="1" dirty="0" smtClean="0">
                <a:solidFill>
                  <a:srgbClr val="00B050"/>
                </a:solidFill>
                <a:latin typeface="微软雅黑" pitchFamily="34" charset="-122"/>
                <a:ea typeface="微软雅黑" pitchFamily="34" charset="-122"/>
              </a:rPr>
              <a:t>                    </a:t>
            </a:r>
            <a:r>
              <a:rPr lang="zh-CN" altLang="en-US" sz="2400" b="1" dirty="0" smtClean="0">
                <a:solidFill>
                  <a:srgbClr val="00B050"/>
                </a:solidFill>
                <a:latin typeface="微软雅黑" pitchFamily="34" charset="-122"/>
                <a:ea typeface="微软雅黑" pitchFamily="34" charset="-122"/>
              </a:rPr>
              <a:t>市场趋势与竞品分析</a:t>
            </a:r>
            <a:endParaRPr lang="en-US" altLang="zh-CN" sz="2400" b="1" dirty="0" smtClean="0">
              <a:solidFill>
                <a:srgbClr val="00B050"/>
              </a:solidFill>
              <a:latin typeface="微软雅黑" pitchFamily="34" charset="-122"/>
              <a:ea typeface="微软雅黑" pitchFamily="34" charset="-122"/>
            </a:endParaRPr>
          </a:p>
        </p:txBody>
      </p:sp>
      <p:sp>
        <p:nvSpPr>
          <p:cNvPr id="9" name="Rectangle 22"/>
          <p:cNvSpPr>
            <a:spLocks noChangeArrowheads="1"/>
          </p:cNvSpPr>
          <p:nvPr/>
        </p:nvSpPr>
        <p:spPr bwMode="auto">
          <a:xfrm>
            <a:off x="1689131" y="1643050"/>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第一部分：小包装大米市场趋势</a:t>
            </a:r>
            <a:endParaRPr lang="en-US" altLang="zh-CN" b="1" kern="1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a:xfrm>
            <a:off x="514877" y="409837"/>
            <a:ext cx="6606022" cy="708373"/>
          </a:xfrm>
          <a:prstGeom prst="rect">
            <a:avLst/>
          </a:prstGeom>
        </p:spPr>
        <p:txBody>
          <a:bodyPr lIns="59905" tIns="29953" rIns="59905" bIns="29953"/>
          <a:lstStyle/>
          <a:p>
            <a:pPr defTabSz="914184" fontAlgn="base">
              <a:spcBef>
                <a:spcPct val="0"/>
              </a:spcBef>
              <a:spcAft>
                <a:spcPct val="0"/>
              </a:spcAft>
              <a:defRPr/>
            </a:pPr>
            <a:r>
              <a:rPr kumimoji="1" lang="zh-CN" altLang="en-US" sz="2600" b="1" kern="0" dirty="0" smtClean="0">
                <a:solidFill>
                  <a:srgbClr val="5B161B"/>
                </a:solidFill>
                <a:latin typeface="+mj-lt"/>
                <a:ea typeface="+mj-ea"/>
                <a:cs typeface="+mj-cs"/>
              </a:rPr>
              <a:t>竞品的长处</a:t>
            </a:r>
          </a:p>
        </p:txBody>
      </p:sp>
      <p:sp>
        <p:nvSpPr>
          <p:cNvPr id="4" name="AutoShape 5"/>
          <p:cNvSpPr>
            <a:spLocks noChangeArrowheads="1"/>
          </p:cNvSpPr>
          <p:nvPr/>
        </p:nvSpPr>
        <p:spPr bwMode="auto">
          <a:xfrm>
            <a:off x="331788" y="1439863"/>
            <a:ext cx="3562350" cy="4237037"/>
          </a:xfrm>
          <a:prstGeom prst="homePlate">
            <a:avLst>
              <a:gd name="adj" fmla="val 18079"/>
            </a:avLst>
          </a:prstGeom>
          <a:solidFill>
            <a:schemeClr val="accent2">
              <a:lumMod val="40000"/>
              <a:lumOff val="60000"/>
            </a:schemeClr>
          </a:solidFill>
          <a:ln w="9525">
            <a:solidFill>
              <a:schemeClr val="accent2">
                <a:lumMod val="60000"/>
                <a:lumOff val="40000"/>
              </a:schemeClr>
            </a:solidFill>
            <a:miter lim="800000"/>
            <a:headEnd/>
            <a:tailEnd/>
          </a:ln>
          <a:effectLst>
            <a:outerShdw dist="35921" dir="2700000" algn="ctr" rotWithShape="0">
              <a:schemeClr val="bg2"/>
            </a:outerShdw>
          </a:effectLst>
        </p:spPr>
        <p:txBody>
          <a:bodyPr wrap="none" anchor="ctr"/>
          <a:lstStyle/>
          <a:p>
            <a:pPr marL="144463" lvl="1" indent="-142875" defTabSz="895350">
              <a:buSzPct val="120000"/>
            </a:pPr>
            <a:endParaRPr lang="en-US" altLang="zh-CN" sz="2000" b="1" dirty="0" smtClean="0">
              <a:ea typeface="Gulim" pitchFamily="34" charset="-127"/>
            </a:endParaRPr>
          </a:p>
        </p:txBody>
      </p:sp>
      <p:sp>
        <p:nvSpPr>
          <p:cNvPr id="5" name="Freeform 6"/>
          <p:cNvSpPr>
            <a:spLocks/>
          </p:cNvSpPr>
          <p:nvPr/>
        </p:nvSpPr>
        <p:spPr bwMode="auto">
          <a:xfrm>
            <a:off x="331788" y="1435100"/>
            <a:ext cx="3101975" cy="581025"/>
          </a:xfrm>
          <a:custGeom>
            <a:avLst/>
            <a:gdLst/>
            <a:ahLst/>
            <a:cxnLst>
              <a:cxn ang="0">
                <a:pos x="3" y="0"/>
              </a:cxn>
              <a:cxn ang="0">
                <a:pos x="0" y="366"/>
              </a:cxn>
              <a:cxn ang="0">
                <a:pos x="1955" y="366"/>
              </a:cxn>
              <a:cxn ang="0">
                <a:pos x="1849" y="2"/>
              </a:cxn>
              <a:cxn ang="0">
                <a:pos x="3" y="0"/>
              </a:cxn>
            </a:cxnLst>
            <a:rect l="0" t="0" r="r" b="b"/>
            <a:pathLst>
              <a:path w="1955" h="366">
                <a:moveTo>
                  <a:pt x="3" y="0"/>
                </a:moveTo>
                <a:lnTo>
                  <a:pt x="0" y="366"/>
                </a:lnTo>
                <a:lnTo>
                  <a:pt x="1955" y="366"/>
                </a:lnTo>
                <a:lnTo>
                  <a:pt x="1849" y="2"/>
                </a:lnTo>
                <a:lnTo>
                  <a:pt x="3" y="0"/>
                </a:lnTo>
                <a:close/>
              </a:path>
            </a:pathLst>
          </a:custGeom>
          <a:solidFill>
            <a:srgbClr val="7030A0"/>
          </a:solidFill>
          <a:ln w="9525"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6" name="Rectangle 7"/>
          <p:cNvSpPr>
            <a:spLocks noChangeArrowheads="1"/>
          </p:cNvSpPr>
          <p:nvPr/>
        </p:nvSpPr>
        <p:spPr bwMode="auto">
          <a:xfrm>
            <a:off x="439738" y="1611313"/>
            <a:ext cx="2820987" cy="276999"/>
          </a:xfrm>
          <a:prstGeom prst="rect">
            <a:avLst/>
          </a:prstGeom>
          <a:noFill/>
          <a:ln w="9525">
            <a:noFill/>
            <a:miter lim="800000"/>
            <a:headEnd/>
            <a:tailEnd/>
          </a:ln>
          <a:effectLst/>
        </p:spPr>
        <p:txBody>
          <a:bodyPr lIns="0" tIns="0" rIns="0" bIns="0">
            <a:spAutoFit/>
          </a:bodyPr>
          <a:lstStyle/>
          <a:p>
            <a:pPr algn="ctr" defTabSz="895350">
              <a:buSzPct val="120000"/>
            </a:pPr>
            <a:r>
              <a:rPr lang="zh-CN" altLang="en-US" b="1" dirty="0" smtClean="0">
                <a:solidFill>
                  <a:schemeClr val="bg1"/>
                </a:solidFill>
                <a:ea typeface="Gulim" pitchFamily="34" charset="-127"/>
              </a:rPr>
              <a:t>竞品的长处</a:t>
            </a:r>
            <a:r>
              <a:rPr lang="en-US" altLang="ko-KR" b="1" dirty="0" smtClean="0">
                <a:solidFill>
                  <a:schemeClr val="bg1"/>
                </a:solidFill>
                <a:ea typeface="Gulim" pitchFamily="34" charset="-127"/>
              </a:rPr>
              <a:t> </a:t>
            </a:r>
            <a:endParaRPr lang="en-US" altLang="ko-KR" b="1" dirty="0">
              <a:solidFill>
                <a:schemeClr val="bg1"/>
              </a:solidFill>
              <a:ea typeface="Gulim" pitchFamily="34" charset="-127"/>
            </a:endParaRPr>
          </a:p>
        </p:txBody>
      </p:sp>
      <p:sp>
        <p:nvSpPr>
          <p:cNvPr id="7" name="Rectangle 8"/>
          <p:cNvSpPr>
            <a:spLocks noChangeArrowheads="1"/>
          </p:cNvSpPr>
          <p:nvPr/>
        </p:nvSpPr>
        <p:spPr bwMode="auto">
          <a:xfrm>
            <a:off x="439738" y="2139951"/>
            <a:ext cx="2857500" cy="307777"/>
          </a:xfrm>
          <a:prstGeom prst="rect">
            <a:avLst/>
          </a:prstGeom>
          <a:noFill/>
          <a:ln w="9525">
            <a:noFill/>
            <a:miter lim="800000"/>
            <a:headEnd/>
            <a:tailEnd/>
          </a:ln>
          <a:effectLst/>
        </p:spPr>
        <p:txBody>
          <a:bodyPr wrap="square" lIns="0" tIns="0" rIns="0" bIns="0">
            <a:spAutoFit/>
          </a:bodyPr>
          <a:lstStyle/>
          <a:p>
            <a:pPr marL="144463" lvl="1" indent="-142875" defTabSz="895350">
              <a:buSzPct val="120000"/>
              <a:buFontTx/>
              <a:buChar char="•"/>
            </a:pPr>
            <a:r>
              <a:rPr lang="zh-CN" altLang="en-US" sz="2000" b="1" dirty="0" smtClean="0">
                <a:ea typeface="Gulim" pitchFamily="34" charset="-127"/>
              </a:rPr>
              <a:t>突出一线产品的营销</a:t>
            </a:r>
            <a:endParaRPr lang="en-US" altLang="zh-CN" sz="2000" b="1" dirty="0" smtClean="0">
              <a:ea typeface="Gulim" pitchFamily="34" charset="-127"/>
            </a:endParaRPr>
          </a:p>
        </p:txBody>
      </p:sp>
      <p:sp>
        <p:nvSpPr>
          <p:cNvPr id="8" name="AutoShape 9"/>
          <p:cNvSpPr>
            <a:spLocks noChangeArrowheads="1"/>
          </p:cNvSpPr>
          <p:nvPr/>
        </p:nvSpPr>
        <p:spPr bwMode="auto">
          <a:xfrm flipH="1">
            <a:off x="4964113" y="1439863"/>
            <a:ext cx="3562350" cy="4237037"/>
          </a:xfrm>
          <a:prstGeom prst="homePlate">
            <a:avLst>
              <a:gd name="adj" fmla="val 18079"/>
            </a:avLst>
          </a:prstGeom>
          <a:solidFill>
            <a:schemeClr val="accent2">
              <a:lumMod val="40000"/>
              <a:lumOff val="60000"/>
            </a:schemeClr>
          </a:solidFill>
          <a:ln w="9525">
            <a:solidFill>
              <a:schemeClr val="bg1">
                <a:lumMod val="95000"/>
              </a:schemeClr>
            </a:solidFill>
            <a:miter lim="800000"/>
            <a:headEnd/>
            <a:tailEnd/>
          </a:ln>
          <a:effectLst>
            <a:outerShdw dist="35921" dir="2700000" algn="ctr" rotWithShape="0">
              <a:schemeClr val="bg2"/>
            </a:outerShdw>
          </a:effectLst>
        </p:spPr>
        <p:txBody>
          <a:bodyPr wrap="none" anchor="ctr"/>
          <a:lstStyle/>
          <a:p>
            <a:endParaRPr lang="zh-CN" altLang="en-US"/>
          </a:p>
        </p:txBody>
      </p:sp>
      <p:sp>
        <p:nvSpPr>
          <p:cNvPr id="9" name="Freeform 10"/>
          <p:cNvSpPr>
            <a:spLocks/>
          </p:cNvSpPr>
          <p:nvPr/>
        </p:nvSpPr>
        <p:spPr bwMode="auto">
          <a:xfrm flipH="1">
            <a:off x="5424488" y="1435100"/>
            <a:ext cx="3101975" cy="581025"/>
          </a:xfrm>
          <a:custGeom>
            <a:avLst/>
            <a:gdLst/>
            <a:ahLst/>
            <a:cxnLst>
              <a:cxn ang="0">
                <a:pos x="3" y="0"/>
              </a:cxn>
              <a:cxn ang="0">
                <a:pos x="0" y="366"/>
              </a:cxn>
              <a:cxn ang="0">
                <a:pos x="1955" y="366"/>
              </a:cxn>
              <a:cxn ang="0">
                <a:pos x="1849" y="2"/>
              </a:cxn>
              <a:cxn ang="0">
                <a:pos x="3" y="0"/>
              </a:cxn>
            </a:cxnLst>
            <a:rect l="0" t="0" r="r" b="b"/>
            <a:pathLst>
              <a:path w="1955" h="366">
                <a:moveTo>
                  <a:pt x="3" y="0"/>
                </a:moveTo>
                <a:lnTo>
                  <a:pt x="0" y="366"/>
                </a:lnTo>
                <a:lnTo>
                  <a:pt x="1955" y="366"/>
                </a:lnTo>
                <a:lnTo>
                  <a:pt x="1849" y="2"/>
                </a:lnTo>
                <a:lnTo>
                  <a:pt x="3" y="0"/>
                </a:lnTo>
                <a:close/>
              </a:path>
            </a:pathLst>
          </a:custGeom>
          <a:solidFill>
            <a:srgbClr val="7030A0"/>
          </a:solidFill>
          <a:ln w="9525"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10" name="Rectangle 11"/>
          <p:cNvSpPr>
            <a:spLocks noChangeArrowheads="1"/>
          </p:cNvSpPr>
          <p:nvPr/>
        </p:nvSpPr>
        <p:spPr bwMode="auto">
          <a:xfrm flipH="1">
            <a:off x="5727700" y="1611313"/>
            <a:ext cx="2687638" cy="276999"/>
          </a:xfrm>
          <a:prstGeom prst="rect">
            <a:avLst/>
          </a:prstGeom>
          <a:noFill/>
          <a:ln w="9525">
            <a:noFill/>
            <a:miter lim="800000"/>
            <a:headEnd/>
            <a:tailEnd/>
          </a:ln>
          <a:effectLst/>
        </p:spPr>
        <p:txBody>
          <a:bodyPr lIns="0" tIns="0" rIns="0" bIns="0">
            <a:spAutoFit/>
          </a:bodyPr>
          <a:lstStyle/>
          <a:p>
            <a:pPr algn="ctr" defTabSz="895350">
              <a:buSzPct val="120000"/>
            </a:pPr>
            <a:r>
              <a:rPr lang="zh-CN" altLang="en-US" b="1" dirty="0" smtClean="0">
                <a:solidFill>
                  <a:schemeClr val="bg1"/>
                </a:solidFill>
                <a:ea typeface="Gulim" pitchFamily="34" charset="-127"/>
              </a:rPr>
              <a:t>对应我们</a:t>
            </a:r>
            <a:r>
              <a:rPr lang="en-US" altLang="ko-KR" b="1" dirty="0" smtClean="0">
                <a:solidFill>
                  <a:schemeClr val="bg1"/>
                </a:solidFill>
                <a:ea typeface="Gulim" pitchFamily="34" charset="-127"/>
              </a:rPr>
              <a:t> </a:t>
            </a:r>
            <a:endParaRPr lang="en-US" altLang="ko-KR" b="1" dirty="0">
              <a:solidFill>
                <a:schemeClr val="bg1"/>
              </a:solidFill>
              <a:ea typeface="Gulim" pitchFamily="34" charset="-127"/>
            </a:endParaRPr>
          </a:p>
        </p:txBody>
      </p:sp>
      <p:sp>
        <p:nvSpPr>
          <p:cNvPr id="11" name="Rectangle 12"/>
          <p:cNvSpPr>
            <a:spLocks noChangeArrowheads="1"/>
          </p:cNvSpPr>
          <p:nvPr/>
        </p:nvSpPr>
        <p:spPr bwMode="auto">
          <a:xfrm flipH="1">
            <a:off x="5727700" y="2139950"/>
            <a:ext cx="2722563" cy="307777"/>
          </a:xfrm>
          <a:prstGeom prst="rect">
            <a:avLst/>
          </a:prstGeom>
          <a:noFill/>
          <a:ln w="9525">
            <a:noFill/>
            <a:miter lim="800000"/>
            <a:headEnd/>
            <a:tailEnd/>
          </a:ln>
          <a:effectLst/>
        </p:spPr>
        <p:txBody>
          <a:bodyPr lIns="0" tIns="0" rIns="0" bIns="0">
            <a:spAutoFit/>
          </a:bodyPr>
          <a:lstStyle/>
          <a:p>
            <a:pPr marL="144463" lvl="1" indent="-142875" defTabSz="895350">
              <a:buSzPct val="120000"/>
              <a:buFontTx/>
              <a:buChar char="•"/>
            </a:pPr>
            <a:r>
              <a:rPr lang="zh-CN" altLang="en-US" sz="2000" b="1" dirty="0" smtClean="0">
                <a:ea typeface="Gulim" pitchFamily="34" charset="-127"/>
              </a:rPr>
              <a:t>对一线产品的认知度</a:t>
            </a:r>
            <a:endParaRPr lang="en-US" altLang="ko-KR" sz="2000" b="1" dirty="0">
              <a:ea typeface="Gulim" pitchFamily="34" charset="-127"/>
            </a:endParaRPr>
          </a:p>
        </p:txBody>
      </p:sp>
      <p:sp>
        <p:nvSpPr>
          <p:cNvPr id="12" name="Freeform 13"/>
          <p:cNvSpPr>
            <a:spLocks/>
          </p:cNvSpPr>
          <p:nvPr/>
        </p:nvSpPr>
        <p:spPr bwMode="auto">
          <a:xfrm>
            <a:off x="3028950" y="2325688"/>
            <a:ext cx="2743200" cy="2660650"/>
          </a:xfrm>
          <a:custGeom>
            <a:avLst/>
            <a:gdLst/>
            <a:ahLst/>
            <a:cxnLst>
              <a:cxn ang="0">
                <a:pos x="280" y="0"/>
              </a:cxn>
              <a:cxn ang="0">
                <a:pos x="344" y="128"/>
              </a:cxn>
              <a:cxn ang="0">
                <a:pos x="384" y="56"/>
              </a:cxn>
              <a:cxn ang="0">
                <a:pos x="408" y="136"/>
              </a:cxn>
              <a:cxn ang="0">
                <a:pos x="432" y="88"/>
              </a:cxn>
              <a:cxn ang="0">
                <a:pos x="440" y="128"/>
              </a:cxn>
              <a:cxn ang="0">
                <a:pos x="536" y="8"/>
              </a:cxn>
              <a:cxn ang="0">
                <a:pos x="496" y="160"/>
              </a:cxn>
              <a:cxn ang="0">
                <a:pos x="600" y="88"/>
              </a:cxn>
              <a:cxn ang="0">
                <a:pos x="544" y="176"/>
              </a:cxn>
              <a:cxn ang="0">
                <a:pos x="712" y="104"/>
              </a:cxn>
              <a:cxn ang="0">
                <a:pos x="600" y="200"/>
              </a:cxn>
              <a:cxn ang="0">
                <a:pos x="712" y="176"/>
              </a:cxn>
              <a:cxn ang="0">
                <a:pos x="624" y="232"/>
              </a:cxn>
              <a:cxn ang="0">
                <a:pos x="760" y="216"/>
              </a:cxn>
              <a:cxn ang="0">
                <a:pos x="656" y="288"/>
              </a:cxn>
              <a:cxn ang="0">
                <a:pos x="760" y="288"/>
              </a:cxn>
              <a:cxn ang="0">
                <a:pos x="656" y="320"/>
              </a:cxn>
              <a:cxn ang="0">
                <a:pos x="712" y="328"/>
              </a:cxn>
              <a:cxn ang="0">
                <a:pos x="624" y="336"/>
              </a:cxn>
              <a:cxn ang="0">
                <a:pos x="760" y="400"/>
              </a:cxn>
              <a:cxn ang="0">
                <a:pos x="616" y="376"/>
              </a:cxn>
              <a:cxn ang="0">
                <a:pos x="688" y="432"/>
              </a:cxn>
              <a:cxn ang="0">
                <a:pos x="592" y="416"/>
              </a:cxn>
              <a:cxn ang="0">
                <a:pos x="656" y="472"/>
              </a:cxn>
              <a:cxn ang="0">
                <a:pos x="568" y="456"/>
              </a:cxn>
              <a:cxn ang="0">
                <a:pos x="656" y="568"/>
              </a:cxn>
              <a:cxn ang="0">
                <a:pos x="544" y="488"/>
              </a:cxn>
              <a:cxn ang="0">
                <a:pos x="568" y="592"/>
              </a:cxn>
              <a:cxn ang="0">
                <a:pos x="480" y="520"/>
              </a:cxn>
              <a:cxn ang="0">
                <a:pos x="464" y="632"/>
              </a:cxn>
              <a:cxn ang="0">
                <a:pos x="408" y="504"/>
              </a:cxn>
              <a:cxn ang="0">
                <a:pos x="384" y="552"/>
              </a:cxn>
              <a:cxn ang="0">
                <a:pos x="368" y="520"/>
              </a:cxn>
              <a:cxn ang="0">
                <a:pos x="296" y="608"/>
              </a:cxn>
              <a:cxn ang="0">
                <a:pos x="320" y="520"/>
              </a:cxn>
              <a:cxn ang="0">
                <a:pos x="280" y="536"/>
              </a:cxn>
              <a:cxn ang="0">
                <a:pos x="296" y="488"/>
              </a:cxn>
              <a:cxn ang="0">
                <a:pos x="232" y="520"/>
              </a:cxn>
              <a:cxn ang="0">
                <a:pos x="240" y="472"/>
              </a:cxn>
              <a:cxn ang="0">
                <a:pos x="152" y="536"/>
              </a:cxn>
              <a:cxn ang="0">
                <a:pos x="208" y="440"/>
              </a:cxn>
              <a:cxn ang="0">
                <a:pos x="152" y="456"/>
              </a:cxn>
              <a:cxn ang="0">
                <a:pos x="176" y="400"/>
              </a:cxn>
              <a:cxn ang="0">
                <a:pos x="48" y="416"/>
              </a:cxn>
              <a:cxn ang="0">
                <a:pos x="152" y="352"/>
              </a:cxn>
              <a:cxn ang="0">
                <a:pos x="96" y="336"/>
              </a:cxn>
              <a:cxn ang="0">
                <a:pos x="176" y="320"/>
              </a:cxn>
              <a:cxn ang="0">
                <a:pos x="0" y="304"/>
              </a:cxn>
              <a:cxn ang="0">
                <a:pos x="160" y="288"/>
              </a:cxn>
              <a:cxn ang="0">
                <a:pos x="96" y="248"/>
              </a:cxn>
              <a:cxn ang="0">
                <a:pos x="216" y="248"/>
              </a:cxn>
              <a:cxn ang="0">
                <a:pos x="96" y="176"/>
              </a:cxn>
              <a:cxn ang="0">
                <a:pos x="224" y="200"/>
              </a:cxn>
              <a:cxn ang="0">
                <a:pos x="128" y="72"/>
              </a:cxn>
              <a:cxn ang="0">
                <a:pos x="264" y="160"/>
              </a:cxn>
              <a:cxn ang="0">
                <a:pos x="240" y="88"/>
              </a:cxn>
              <a:cxn ang="0">
                <a:pos x="296" y="136"/>
              </a:cxn>
              <a:cxn ang="0">
                <a:pos x="280" y="8"/>
              </a:cxn>
              <a:cxn ang="0">
                <a:pos x="280" y="0"/>
              </a:cxn>
            </a:cxnLst>
            <a:rect l="0" t="0" r="r" b="b"/>
            <a:pathLst>
              <a:path w="761" h="633">
                <a:moveTo>
                  <a:pt x="280" y="0"/>
                </a:moveTo>
                <a:lnTo>
                  <a:pt x="344" y="128"/>
                </a:lnTo>
                <a:lnTo>
                  <a:pt x="384" y="56"/>
                </a:lnTo>
                <a:lnTo>
                  <a:pt x="408" y="136"/>
                </a:lnTo>
                <a:lnTo>
                  <a:pt x="432" y="88"/>
                </a:lnTo>
                <a:lnTo>
                  <a:pt x="440" y="128"/>
                </a:lnTo>
                <a:lnTo>
                  <a:pt x="536" y="8"/>
                </a:lnTo>
                <a:lnTo>
                  <a:pt x="496" y="160"/>
                </a:lnTo>
                <a:lnTo>
                  <a:pt x="600" y="88"/>
                </a:lnTo>
                <a:lnTo>
                  <a:pt x="544" y="176"/>
                </a:lnTo>
                <a:lnTo>
                  <a:pt x="712" y="104"/>
                </a:lnTo>
                <a:lnTo>
                  <a:pt x="600" y="200"/>
                </a:lnTo>
                <a:lnTo>
                  <a:pt x="712" y="176"/>
                </a:lnTo>
                <a:lnTo>
                  <a:pt x="624" y="232"/>
                </a:lnTo>
                <a:lnTo>
                  <a:pt x="760" y="216"/>
                </a:lnTo>
                <a:lnTo>
                  <a:pt x="656" y="288"/>
                </a:lnTo>
                <a:lnTo>
                  <a:pt x="760" y="288"/>
                </a:lnTo>
                <a:lnTo>
                  <a:pt x="656" y="320"/>
                </a:lnTo>
                <a:lnTo>
                  <a:pt x="712" y="328"/>
                </a:lnTo>
                <a:lnTo>
                  <a:pt x="624" y="336"/>
                </a:lnTo>
                <a:lnTo>
                  <a:pt x="760" y="400"/>
                </a:lnTo>
                <a:lnTo>
                  <a:pt x="616" y="376"/>
                </a:lnTo>
                <a:lnTo>
                  <a:pt x="688" y="432"/>
                </a:lnTo>
                <a:lnTo>
                  <a:pt x="592" y="416"/>
                </a:lnTo>
                <a:lnTo>
                  <a:pt x="656" y="472"/>
                </a:lnTo>
                <a:lnTo>
                  <a:pt x="568" y="456"/>
                </a:lnTo>
                <a:lnTo>
                  <a:pt x="656" y="568"/>
                </a:lnTo>
                <a:lnTo>
                  <a:pt x="544" y="488"/>
                </a:lnTo>
                <a:lnTo>
                  <a:pt x="568" y="592"/>
                </a:lnTo>
                <a:lnTo>
                  <a:pt x="480" y="520"/>
                </a:lnTo>
                <a:lnTo>
                  <a:pt x="464" y="632"/>
                </a:lnTo>
                <a:lnTo>
                  <a:pt x="408" y="504"/>
                </a:lnTo>
                <a:lnTo>
                  <a:pt x="384" y="552"/>
                </a:lnTo>
                <a:lnTo>
                  <a:pt x="368" y="520"/>
                </a:lnTo>
                <a:lnTo>
                  <a:pt x="296" y="608"/>
                </a:lnTo>
                <a:lnTo>
                  <a:pt x="320" y="520"/>
                </a:lnTo>
                <a:lnTo>
                  <a:pt x="280" y="536"/>
                </a:lnTo>
                <a:lnTo>
                  <a:pt x="296" y="488"/>
                </a:lnTo>
                <a:lnTo>
                  <a:pt x="232" y="520"/>
                </a:lnTo>
                <a:lnTo>
                  <a:pt x="240" y="472"/>
                </a:lnTo>
                <a:lnTo>
                  <a:pt x="152" y="536"/>
                </a:lnTo>
                <a:lnTo>
                  <a:pt x="208" y="440"/>
                </a:lnTo>
                <a:lnTo>
                  <a:pt x="152" y="456"/>
                </a:lnTo>
                <a:lnTo>
                  <a:pt x="176" y="400"/>
                </a:lnTo>
                <a:lnTo>
                  <a:pt x="48" y="416"/>
                </a:lnTo>
                <a:lnTo>
                  <a:pt x="152" y="352"/>
                </a:lnTo>
                <a:lnTo>
                  <a:pt x="96" y="336"/>
                </a:lnTo>
                <a:lnTo>
                  <a:pt x="176" y="320"/>
                </a:lnTo>
                <a:lnTo>
                  <a:pt x="0" y="304"/>
                </a:lnTo>
                <a:lnTo>
                  <a:pt x="160" y="288"/>
                </a:lnTo>
                <a:lnTo>
                  <a:pt x="96" y="248"/>
                </a:lnTo>
                <a:lnTo>
                  <a:pt x="216" y="248"/>
                </a:lnTo>
                <a:lnTo>
                  <a:pt x="96" y="176"/>
                </a:lnTo>
                <a:lnTo>
                  <a:pt x="224" y="200"/>
                </a:lnTo>
                <a:lnTo>
                  <a:pt x="128" y="72"/>
                </a:lnTo>
                <a:lnTo>
                  <a:pt x="264" y="160"/>
                </a:lnTo>
                <a:lnTo>
                  <a:pt x="240" y="88"/>
                </a:lnTo>
                <a:lnTo>
                  <a:pt x="296" y="136"/>
                </a:lnTo>
                <a:lnTo>
                  <a:pt x="280" y="8"/>
                </a:lnTo>
                <a:lnTo>
                  <a:pt x="280" y="0"/>
                </a:lnTo>
                <a:close/>
              </a:path>
            </a:pathLst>
          </a:custGeom>
          <a:solidFill>
            <a:srgbClr val="C00000"/>
          </a:solidFill>
          <a:ln w="9525" cmpd="sng">
            <a:solidFill>
              <a:schemeClr val="tx1"/>
            </a:solidFill>
            <a:round/>
            <a:headEnd/>
            <a:tailEnd/>
          </a:ln>
          <a:effectLst>
            <a:outerShdw dist="35921" dir="2700000" algn="ctr" rotWithShape="0">
              <a:schemeClr val="bg2"/>
            </a:outerShdw>
          </a:effectLst>
        </p:spPr>
        <p:txBody>
          <a:bodyPr wrap="none" anchor="ctr"/>
          <a:lstStyle/>
          <a:p>
            <a:endParaRPr lang="zh-CN" altLang="en-US"/>
          </a:p>
        </p:txBody>
      </p:sp>
      <p:sp>
        <p:nvSpPr>
          <p:cNvPr id="13" name="Rectangle 14"/>
          <p:cNvSpPr>
            <a:spLocks noChangeArrowheads="1"/>
          </p:cNvSpPr>
          <p:nvPr/>
        </p:nvSpPr>
        <p:spPr bwMode="auto">
          <a:xfrm flipH="1">
            <a:off x="3714744" y="3429000"/>
            <a:ext cx="1441450" cy="430887"/>
          </a:xfrm>
          <a:prstGeom prst="rect">
            <a:avLst/>
          </a:prstGeom>
          <a:noFill/>
          <a:ln w="9525">
            <a:noFill/>
            <a:miter lim="800000"/>
            <a:headEnd/>
            <a:tailEnd/>
          </a:ln>
          <a:effectLst/>
        </p:spPr>
        <p:txBody>
          <a:bodyPr lIns="0" tIns="0" rIns="0" bIns="0">
            <a:spAutoFit/>
          </a:bodyPr>
          <a:lstStyle/>
          <a:p>
            <a:pPr algn="ctr" defTabSz="895350">
              <a:buSzPct val="120000"/>
            </a:pPr>
            <a:r>
              <a:rPr lang="zh-CN" altLang="en-US" sz="2800" b="1" dirty="0" smtClean="0">
                <a:solidFill>
                  <a:schemeClr val="bg1"/>
                </a:solidFill>
                <a:effectLst>
                  <a:outerShdw blurRad="38100" dist="38100" dir="2700000" algn="tl">
                    <a:srgbClr val="000000">
                      <a:alpha val="43137"/>
                    </a:srgbClr>
                  </a:outerShdw>
                </a:effectLst>
                <a:latin typeface="+mn-ea"/>
              </a:rPr>
              <a:t>扬长避短</a:t>
            </a:r>
            <a:r>
              <a:rPr lang="en-US" altLang="ko-KR" sz="2800" b="1" dirty="0" smtClean="0">
                <a:solidFill>
                  <a:schemeClr val="bg1"/>
                </a:solidFill>
                <a:effectLst>
                  <a:outerShdw blurRad="38100" dist="38100" dir="2700000" algn="tl">
                    <a:srgbClr val="000000">
                      <a:alpha val="43137"/>
                    </a:srgbClr>
                  </a:outerShdw>
                </a:effectLst>
                <a:latin typeface="+mn-ea"/>
              </a:rPr>
              <a:t> </a:t>
            </a:r>
            <a:endParaRPr lang="en-US" altLang="ko-KR" sz="2800" b="1" dirty="0">
              <a:solidFill>
                <a:schemeClr val="bg1"/>
              </a:solidFill>
              <a:effectLst>
                <a:outerShdw blurRad="38100" dist="38100" dir="2700000" algn="tl">
                  <a:srgbClr val="000000">
                    <a:alpha val="43137"/>
                  </a:srgbClr>
                </a:outerShdw>
              </a:effectLst>
              <a:latin typeface="+mn-ea"/>
            </a:endParaRPr>
          </a:p>
        </p:txBody>
      </p:sp>
      <p:sp>
        <p:nvSpPr>
          <p:cNvPr id="16" name="Rectangle 8"/>
          <p:cNvSpPr>
            <a:spLocks noChangeArrowheads="1"/>
          </p:cNvSpPr>
          <p:nvPr/>
        </p:nvSpPr>
        <p:spPr bwMode="auto">
          <a:xfrm>
            <a:off x="428596" y="2835471"/>
            <a:ext cx="2857500" cy="307777"/>
          </a:xfrm>
          <a:prstGeom prst="rect">
            <a:avLst/>
          </a:prstGeom>
          <a:noFill/>
          <a:ln w="9525">
            <a:noFill/>
            <a:miter lim="800000"/>
            <a:headEnd/>
            <a:tailEnd/>
          </a:ln>
          <a:effectLst/>
        </p:spPr>
        <p:txBody>
          <a:bodyPr wrap="square" lIns="0" tIns="0" rIns="0" bIns="0">
            <a:spAutoFit/>
          </a:bodyPr>
          <a:lstStyle/>
          <a:p>
            <a:pPr marL="144463" lvl="1" indent="-142875" defTabSz="895350">
              <a:buSzPct val="120000"/>
              <a:buFontTx/>
              <a:buChar char="•"/>
            </a:pPr>
            <a:r>
              <a:rPr lang="zh-CN" altLang="en-US" sz="2000" b="1" dirty="0" smtClean="0">
                <a:ea typeface="Gulim" pitchFamily="34" charset="-127"/>
              </a:rPr>
              <a:t>终端建设的效率和效果</a:t>
            </a:r>
            <a:endParaRPr lang="en-US" altLang="zh-CN" sz="2000" b="1" dirty="0" smtClean="0">
              <a:ea typeface="Gulim" pitchFamily="34" charset="-127"/>
            </a:endParaRPr>
          </a:p>
        </p:txBody>
      </p:sp>
      <p:sp>
        <p:nvSpPr>
          <p:cNvPr id="17" name="Rectangle 8"/>
          <p:cNvSpPr>
            <a:spLocks noChangeArrowheads="1"/>
          </p:cNvSpPr>
          <p:nvPr/>
        </p:nvSpPr>
        <p:spPr bwMode="auto">
          <a:xfrm>
            <a:off x="428596" y="3478413"/>
            <a:ext cx="2857500" cy="307777"/>
          </a:xfrm>
          <a:prstGeom prst="rect">
            <a:avLst/>
          </a:prstGeom>
          <a:noFill/>
          <a:ln w="9525">
            <a:noFill/>
            <a:miter lim="800000"/>
            <a:headEnd/>
            <a:tailEnd/>
          </a:ln>
          <a:effectLst/>
        </p:spPr>
        <p:txBody>
          <a:bodyPr wrap="square" lIns="0" tIns="0" rIns="0" bIns="0">
            <a:spAutoFit/>
          </a:bodyPr>
          <a:lstStyle/>
          <a:p>
            <a:pPr marL="144463" lvl="1" indent="-142875" defTabSz="895350">
              <a:buSzPct val="120000"/>
              <a:buFontTx/>
              <a:buChar char="•"/>
            </a:pPr>
            <a:r>
              <a:rPr lang="zh-CN" altLang="en-US" sz="2000" b="1" dirty="0" smtClean="0">
                <a:ea typeface="Gulim" pitchFamily="34" charset="-127"/>
              </a:rPr>
              <a:t>网点铺市的速度和深度</a:t>
            </a:r>
            <a:endParaRPr lang="en-US" altLang="zh-CN" sz="2000" b="1" dirty="0" smtClean="0">
              <a:ea typeface="Gulim" pitchFamily="34" charset="-127"/>
            </a:endParaRPr>
          </a:p>
        </p:txBody>
      </p:sp>
      <p:sp>
        <p:nvSpPr>
          <p:cNvPr id="18" name="Rectangle 8"/>
          <p:cNvSpPr>
            <a:spLocks noChangeArrowheads="1"/>
          </p:cNvSpPr>
          <p:nvPr/>
        </p:nvSpPr>
        <p:spPr bwMode="auto">
          <a:xfrm>
            <a:off x="428596" y="4099331"/>
            <a:ext cx="2857500" cy="615553"/>
          </a:xfrm>
          <a:prstGeom prst="rect">
            <a:avLst/>
          </a:prstGeom>
          <a:noFill/>
          <a:ln w="9525">
            <a:noFill/>
            <a:miter lim="800000"/>
            <a:headEnd/>
            <a:tailEnd/>
          </a:ln>
          <a:effectLst/>
        </p:spPr>
        <p:txBody>
          <a:bodyPr wrap="square" lIns="0" tIns="0" rIns="0" bIns="0">
            <a:spAutoFit/>
          </a:bodyPr>
          <a:lstStyle/>
          <a:p>
            <a:pPr marL="144463" lvl="1" indent="-142875" defTabSz="895350">
              <a:buSzPct val="120000"/>
              <a:buFontTx/>
              <a:buChar char="•"/>
            </a:pPr>
            <a:r>
              <a:rPr lang="zh-CN" altLang="en-US" sz="2000" b="1" dirty="0" smtClean="0">
                <a:ea typeface="Gulim" pitchFamily="34" charset="-127"/>
              </a:rPr>
              <a:t>经销商的跟进速度和执行效率</a:t>
            </a:r>
            <a:endParaRPr lang="en-US" altLang="zh-CN" sz="2000" b="1" dirty="0" smtClean="0">
              <a:ea typeface="Gulim" pitchFamily="34" charset="-127"/>
            </a:endParaRPr>
          </a:p>
        </p:txBody>
      </p:sp>
      <p:sp>
        <p:nvSpPr>
          <p:cNvPr id="19" name="矩形 18"/>
          <p:cNvSpPr/>
          <p:nvPr/>
        </p:nvSpPr>
        <p:spPr>
          <a:xfrm>
            <a:off x="362853" y="4957716"/>
            <a:ext cx="2137445" cy="400110"/>
          </a:xfrm>
          <a:prstGeom prst="rect">
            <a:avLst/>
          </a:prstGeom>
        </p:spPr>
        <p:txBody>
          <a:bodyPr wrap="none">
            <a:spAutoFit/>
          </a:bodyPr>
          <a:lstStyle/>
          <a:p>
            <a:pPr marL="144463" lvl="1" indent="-142875" defTabSz="895350">
              <a:buSzPct val="120000"/>
              <a:buFontTx/>
              <a:buChar char="•"/>
            </a:pPr>
            <a:r>
              <a:rPr lang="zh-CN" altLang="en-US" sz="2000" b="1" dirty="0" smtClean="0">
                <a:ea typeface="Gulim" pitchFamily="34" charset="-127"/>
              </a:rPr>
              <a:t>米油联动的效率</a:t>
            </a:r>
            <a:endParaRPr lang="en-US" altLang="zh-CN" sz="2000" b="1" dirty="0" smtClean="0">
              <a:ea typeface="Gulim" pitchFamily="34" charset="-127"/>
            </a:endParaRPr>
          </a:p>
        </p:txBody>
      </p:sp>
      <p:sp>
        <p:nvSpPr>
          <p:cNvPr id="20" name="Rectangle 12"/>
          <p:cNvSpPr>
            <a:spLocks noChangeArrowheads="1"/>
          </p:cNvSpPr>
          <p:nvPr/>
        </p:nvSpPr>
        <p:spPr bwMode="auto">
          <a:xfrm flipH="1">
            <a:off x="5715008" y="2714620"/>
            <a:ext cx="2722563" cy="615553"/>
          </a:xfrm>
          <a:prstGeom prst="rect">
            <a:avLst/>
          </a:prstGeom>
          <a:noFill/>
          <a:ln w="9525">
            <a:noFill/>
            <a:miter lim="800000"/>
            <a:headEnd/>
            <a:tailEnd/>
          </a:ln>
          <a:effectLst/>
        </p:spPr>
        <p:txBody>
          <a:bodyPr lIns="0" tIns="0" rIns="0" bIns="0">
            <a:spAutoFit/>
          </a:bodyPr>
          <a:lstStyle/>
          <a:p>
            <a:pPr marL="144463" lvl="1" indent="-142875" defTabSz="895350">
              <a:buSzPct val="120000"/>
              <a:buFontTx/>
              <a:buChar char="•"/>
            </a:pPr>
            <a:r>
              <a:rPr lang="zh-CN" altLang="en-US" sz="2000" b="1" dirty="0" smtClean="0">
                <a:ea typeface="Gulim" pitchFamily="34" charset="-127"/>
              </a:rPr>
              <a:t>终端建设跟进较慢，重视度不够</a:t>
            </a:r>
            <a:endParaRPr lang="en-US" altLang="ko-KR" sz="2000" b="1" dirty="0">
              <a:ea typeface="Gulim" pitchFamily="34" charset="-127"/>
            </a:endParaRPr>
          </a:p>
        </p:txBody>
      </p:sp>
      <p:sp>
        <p:nvSpPr>
          <p:cNvPr id="21" name="Rectangle 12"/>
          <p:cNvSpPr>
            <a:spLocks noChangeArrowheads="1"/>
          </p:cNvSpPr>
          <p:nvPr/>
        </p:nvSpPr>
        <p:spPr bwMode="auto">
          <a:xfrm flipH="1">
            <a:off x="5715008" y="3456389"/>
            <a:ext cx="2722563" cy="615553"/>
          </a:xfrm>
          <a:prstGeom prst="rect">
            <a:avLst/>
          </a:prstGeom>
          <a:noFill/>
          <a:ln w="9525">
            <a:noFill/>
            <a:miter lim="800000"/>
            <a:headEnd/>
            <a:tailEnd/>
          </a:ln>
          <a:effectLst/>
        </p:spPr>
        <p:txBody>
          <a:bodyPr lIns="0" tIns="0" rIns="0" bIns="0">
            <a:spAutoFit/>
          </a:bodyPr>
          <a:lstStyle/>
          <a:p>
            <a:pPr marL="144463" lvl="1" indent="-142875" defTabSz="895350">
              <a:buSzPct val="120000"/>
              <a:buFontTx/>
              <a:buChar char="•"/>
            </a:pPr>
            <a:r>
              <a:rPr lang="zh-CN" altLang="en-US" sz="2000" b="1" dirty="0" smtClean="0">
                <a:ea typeface="Gulim" pitchFamily="34" charset="-127"/>
              </a:rPr>
              <a:t>主要集中在</a:t>
            </a:r>
            <a:r>
              <a:rPr lang="en-US" altLang="zh-CN" sz="2000" b="1" dirty="0" smtClean="0">
                <a:ea typeface="Gulim" pitchFamily="34" charset="-127"/>
              </a:rPr>
              <a:t>NKA</a:t>
            </a:r>
            <a:r>
              <a:rPr lang="zh-CN" altLang="en-US" sz="2000" b="1" dirty="0" smtClean="0">
                <a:ea typeface="Gulim" pitchFamily="34" charset="-127"/>
              </a:rPr>
              <a:t>和</a:t>
            </a:r>
            <a:r>
              <a:rPr lang="en-US" altLang="zh-CN" sz="2000" b="1" dirty="0" smtClean="0">
                <a:ea typeface="Gulim" pitchFamily="34" charset="-127"/>
              </a:rPr>
              <a:t>LKA</a:t>
            </a:r>
            <a:r>
              <a:rPr lang="zh-CN" altLang="en-US" sz="2000" b="1" dirty="0" smtClean="0">
                <a:ea typeface="Gulim" pitchFamily="34" charset="-127"/>
              </a:rPr>
              <a:t>，二三级市场弱</a:t>
            </a:r>
            <a:endParaRPr lang="en-US" altLang="ko-KR" sz="2000" b="1" dirty="0">
              <a:ea typeface="Gulim" pitchFamily="34" charset="-127"/>
            </a:endParaRPr>
          </a:p>
        </p:txBody>
      </p:sp>
      <p:sp>
        <p:nvSpPr>
          <p:cNvPr id="22" name="Rectangle 12"/>
          <p:cNvSpPr>
            <a:spLocks noChangeArrowheads="1"/>
          </p:cNvSpPr>
          <p:nvPr/>
        </p:nvSpPr>
        <p:spPr bwMode="auto">
          <a:xfrm flipH="1">
            <a:off x="5715008" y="4121355"/>
            <a:ext cx="2722563" cy="615553"/>
          </a:xfrm>
          <a:prstGeom prst="rect">
            <a:avLst/>
          </a:prstGeom>
          <a:noFill/>
          <a:ln w="9525">
            <a:noFill/>
            <a:miter lim="800000"/>
            <a:headEnd/>
            <a:tailEnd/>
          </a:ln>
          <a:effectLst/>
        </p:spPr>
        <p:txBody>
          <a:bodyPr lIns="0" tIns="0" rIns="0" bIns="0">
            <a:spAutoFit/>
          </a:bodyPr>
          <a:lstStyle/>
          <a:p>
            <a:pPr marL="144463" lvl="1" indent="-142875" defTabSz="895350">
              <a:buSzPct val="120000"/>
              <a:buFontTx/>
              <a:buChar char="•"/>
            </a:pPr>
            <a:r>
              <a:rPr lang="zh-CN" altLang="en-US" sz="2000" b="1" dirty="0" smtClean="0">
                <a:ea typeface="Gulim" pitchFamily="34" charset="-127"/>
              </a:rPr>
              <a:t>重视度弱，投入精力不够</a:t>
            </a:r>
            <a:endParaRPr lang="en-US" altLang="ko-KR" sz="2000" b="1" dirty="0">
              <a:ea typeface="Gulim" pitchFamily="34" charset="-127"/>
            </a:endParaRPr>
          </a:p>
        </p:txBody>
      </p:sp>
      <p:sp>
        <p:nvSpPr>
          <p:cNvPr id="23" name="Rectangle 12"/>
          <p:cNvSpPr>
            <a:spLocks noChangeArrowheads="1"/>
          </p:cNvSpPr>
          <p:nvPr/>
        </p:nvSpPr>
        <p:spPr bwMode="auto">
          <a:xfrm flipH="1">
            <a:off x="5715008" y="4978611"/>
            <a:ext cx="2722563" cy="615553"/>
          </a:xfrm>
          <a:prstGeom prst="rect">
            <a:avLst/>
          </a:prstGeom>
          <a:noFill/>
          <a:ln w="9525">
            <a:noFill/>
            <a:miter lim="800000"/>
            <a:headEnd/>
            <a:tailEnd/>
          </a:ln>
          <a:effectLst/>
        </p:spPr>
        <p:txBody>
          <a:bodyPr lIns="0" tIns="0" rIns="0" bIns="0">
            <a:spAutoFit/>
          </a:bodyPr>
          <a:lstStyle/>
          <a:p>
            <a:pPr marL="144463" lvl="1" indent="-142875" defTabSz="895350">
              <a:buSzPct val="120000"/>
              <a:buFontTx/>
              <a:buChar char="•"/>
            </a:pPr>
            <a:r>
              <a:rPr lang="zh-CN" altLang="en-US" sz="2000" b="1" dirty="0" smtClean="0">
                <a:ea typeface="Gulim" pitchFamily="34" charset="-127"/>
              </a:rPr>
              <a:t>米油资源整合不强，米是米，油是油</a:t>
            </a:r>
            <a:endParaRPr lang="en-US" altLang="ko-KR" sz="2000" b="1" dirty="0">
              <a:ea typeface="Gulim"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additive="base">
                                        <p:cTn id="1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 calcmode="lin" valueType="num">
                                      <p:cBhvr additive="base">
                                        <p:cTn id="19"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 calcmode="lin" valueType="num">
                                      <p:cBhvr additive="base">
                                        <p:cTn id="31"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 calcmode="lin" valueType="num">
                                      <p:cBhvr additive="base">
                                        <p:cTn id="3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xEl>
                                              <p:pRg st="0" end="0"/>
                                            </p:txEl>
                                          </p:spTgt>
                                        </p:tgtEl>
                                        <p:attrNameLst>
                                          <p:attrName>style.visibility</p:attrName>
                                        </p:attrNameLst>
                                      </p:cBhvr>
                                      <p:to>
                                        <p:strVal val="visible"/>
                                      </p:to>
                                    </p:set>
                                    <p:anim calcmode="lin" valueType="num">
                                      <p:cBhvr additive="base">
                                        <p:cTn id="4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 calcmode="lin" valueType="num">
                                      <p:cBhvr additive="base">
                                        <p:cTn id="55"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3">
                                            <p:txEl>
                                              <p:pRg st="0" end="0"/>
                                            </p:txEl>
                                          </p:spTgt>
                                        </p:tgtEl>
                                        <p:attrNameLst>
                                          <p:attrName>style.visibility</p:attrName>
                                        </p:attrNameLst>
                                      </p:cBhvr>
                                      <p:to>
                                        <p:strVal val="visible"/>
                                      </p:to>
                                    </p:set>
                                    <p:anim calcmode="lin" valueType="num">
                                      <p:cBhvr additive="base">
                                        <p:cTn id="6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build="p"/>
      <p:bldP spid="16" grpId="0" build="p"/>
      <p:bldP spid="17" grpId="0" build="p"/>
      <p:bldP spid="18" grpId="0" build="p"/>
      <p:bldP spid="19" grpId="0" build="p"/>
      <p:bldP spid="20" grpId="0" build="p"/>
      <p:bldP spid="21" grpId="0" build="p"/>
      <p:bldP spid="22" grpId="0" build="p"/>
      <p:bldP spid="2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a:xfrm>
            <a:off x="514877" y="409837"/>
            <a:ext cx="6606022" cy="708373"/>
          </a:xfrm>
          <a:prstGeom prst="rect">
            <a:avLst/>
          </a:prstGeom>
        </p:spPr>
        <p:txBody>
          <a:bodyPr lIns="59905" tIns="29953" rIns="59905" bIns="29953"/>
          <a:lstStyle/>
          <a:p>
            <a:pPr defTabSz="914184" fontAlgn="base">
              <a:spcBef>
                <a:spcPct val="0"/>
              </a:spcBef>
              <a:spcAft>
                <a:spcPct val="0"/>
              </a:spcAft>
              <a:defRPr/>
            </a:pPr>
            <a:r>
              <a:rPr kumimoji="1" lang="zh-CN" altLang="en-US" sz="2600" b="1" kern="0" dirty="0" smtClean="0">
                <a:solidFill>
                  <a:srgbClr val="5B161B"/>
                </a:solidFill>
                <a:latin typeface="+mj-lt"/>
                <a:ea typeface="+mj-ea"/>
                <a:cs typeface="+mj-cs"/>
              </a:rPr>
              <a:t>竞品的长处</a:t>
            </a:r>
          </a:p>
        </p:txBody>
      </p:sp>
      <p:grpSp>
        <p:nvGrpSpPr>
          <p:cNvPr id="42" name="组合 41"/>
          <p:cNvGrpSpPr/>
          <p:nvPr/>
        </p:nvGrpSpPr>
        <p:grpSpPr>
          <a:xfrm>
            <a:off x="357158" y="1439863"/>
            <a:ext cx="8429684" cy="4846657"/>
            <a:chOff x="711200" y="1439863"/>
            <a:chExt cx="7392988" cy="4237037"/>
          </a:xfrm>
        </p:grpSpPr>
        <p:grpSp>
          <p:nvGrpSpPr>
            <p:cNvPr id="31" name="Group 5"/>
            <p:cNvGrpSpPr>
              <a:grpSpLocks/>
            </p:cNvGrpSpPr>
            <p:nvPr/>
          </p:nvGrpSpPr>
          <p:grpSpPr bwMode="auto">
            <a:xfrm>
              <a:off x="4540250" y="1439863"/>
              <a:ext cx="3563938" cy="4237037"/>
              <a:chOff x="2655" y="907"/>
              <a:chExt cx="2245" cy="2669"/>
            </a:xfrm>
          </p:grpSpPr>
          <p:sp>
            <p:nvSpPr>
              <p:cNvPr id="32" name="Rectangle 6"/>
              <p:cNvSpPr>
                <a:spLocks noChangeArrowheads="1"/>
              </p:cNvSpPr>
              <p:nvPr/>
            </p:nvSpPr>
            <p:spPr bwMode="auto">
              <a:xfrm>
                <a:off x="2655" y="907"/>
                <a:ext cx="2245" cy="2669"/>
              </a:xfrm>
              <a:prstGeom prst="rect">
                <a:avLst/>
              </a:prstGeom>
              <a:solidFill>
                <a:srgbClr val="92D05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3" name="Rectangle 7"/>
              <p:cNvSpPr>
                <a:spLocks noChangeArrowheads="1"/>
              </p:cNvSpPr>
              <p:nvPr/>
            </p:nvSpPr>
            <p:spPr bwMode="auto">
              <a:xfrm>
                <a:off x="2655" y="907"/>
                <a:ext cx="2245" cy="365"/>
              </a:xfrm>
              <a:prstGeom prst="rect">
                <a:avLst/>
              </a:prstGeom>
              <a:solidFill>
                <a:srgbClr val="C00000"/>
              </a:solidFill>
              <a:ln w="9525">
                <a:solidFill>
                  <a:schemeClr val="tx1"/>
                </a:solidFill>
                <a:miter lim="800000"/>
                <a:headEnd/>
                <a:tailEnd/>
              </a:ln>
              <a:effectLst/>
            </p:spPr>
            <p:txBody>
              <a:bodyPr wrap="none" anchor="ctr"/>
              <a:lstStyle/>
              <a:p>
                <a:endParaRPr lang="zh-CN" altLang="en-US"/>
              </a:p>
            </p:txBody>
          </p:sp>
          <p:sp>
            <p:nvSpPr>
              <p:cNvPr id="34" name="Rectangle 8"/>
              <p:cNvSpPr>
                <a:spLocks noChangeArrowheads="1"/>
              </p:cNvSpPr>
              <p:nvPr/>
            </p:nvSpPr>
            <p:spPr bwMode="auto">
              <a:xfrm>
                <a:off x="2745" y="1011"/>
                <a:ext cx="2085" cy="169"/>
              </a:xfrm>
              <a:prstGeom prst="rect">
                <a:avLst/>
              </a:prstGeom>
              <a:noFill/>
              <a:ln w="9525">
                <a:noFill/>
                <a:miter lim="800000"/>
                <a:headEnd/>
                <a:tailEnd/>
              </a:ln>
              <a:effectLst/>
            </p:spPr>
            <p:txBody>
              <a:bodyPr lIns="0" tIns="0" rIns="0" bIns="0">
                <a:spAutoFit/>
              </a:bodyPr>
              <a:lstStyle/>
              <a:p>
                <a:pPr algn="ctr" defTabSz="895350">
                  <a:buSzPct val="120000"/>
                </a:pPr>
                <a:r>
                  <a:rPr lang="zh-CN" altLang="en-US" sz="2000" b="1" dirty="0" smtClean="0">
                    <a:solidFill>
                      <a:schemeClr val="bg1"/>
                    </a:solidFill>
                    <a:ea typeface="Gulim" pitchFamily="34" charset="-127"/>
                  </a:rPr>
                  <a:t>我司对应的表现</a:t>
                </a:r>
                <a:r>
                  <a:rPr lang="en-US" altLang="ko-KR" sz="2000" b="1" dirty="0" smtClean="0">
                    <a:solidFill>
                      <a:schemeClr val="bg1"/>
                    </a:solidFill>
                    <a:ea typeface="Gulim" pitchFamily="34" charset="-127"/>
                  </a:rPr>
                  <a:t> </a:t>
                </a:r>
                <a:endParaRPr lang="en-US" altLang="ko-KR" sz="2000" b="1" dirty="0">
                  <a:solidFill>
                    <a:schemeClr val="bg1"/>
                  </a:solidFill>
                  <a:ea typeface="Gulim" pitchFamily="34" charset="-127"/>
                </a:endParaRPr>
              </a:p>
            </p:txBody>
          </p:sp>
        </p:grpSp>
        <p:grpSp>
          <p:nvGrpSpPr>
            <p:cNvPr id="36" name="Group 10"/>
            <p:cNvGrpSpPr>
              <a:grpSpLocks/>
            </p:cNvGrpSpPr>
            <p:nvPr/>
          </p:nvGrpSpPr>
          <p:grpSpPr bwMode="auto">
            <a:xfrm>
              <a:off x="711200" y="1439863"/>
              <a:ext cx="3563938" cy="4237037"/>
              <a:chOff x="2655" y="907"/>
              <a:chExt cx="2245" cy="2669"/>
            </a:xfrm>
          </p:grpSpPr>
          <p:sp>
            <p:nvSpPr>
              <p:cNvPr id="37" name="Rectangle 11"/>
              <p:cNvSpPr>
                <a:spLocks noChangeArrowheads="1"/>
              </p:cNvSpPr>
              <p:nvPr/>
            </p:nvSpPr>
            <p:spPr bwMode="auto">
              <a:xfrm>
                <a:off x="2655" y="907"/>
                <a:ext cx="2245" cy="2669"/>
              </a:xfrm>
              <a:prstGeom prst="rect">
                <a:avLst/>
              </a:prstGeom>
              <a:solidFill>
                <a:srgbClr val="92D05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 name="Rectangle 12"/>
              <p:cNvSpPr>
                <a:spLocks noChangeArrowheads="1"/>
              </p:cNvSpPr>
              <p:nvPr/>
            </p:nvSpPr>
            <p:spPr bwMode="auto">
              <a:xfrm>
                <a:off x="2655" y="907"/>
                <a:ext cx="2245" cy="365"/>
              </a:xfrm>
              <a:prstGeom prst="rect">
                <a:avLst/>
              </a:prstGeom>
              <a:solidFill>
                <a:srgbClr val="C00000"/>
              </a:solidFill>
              <a:ln w="9525">
                <a:solidFill>
                  <a:schemeClr val="tx1"/>
                </a:solidFill>
                <a:miter lim="800000"/>
                <a:headEnd/>
                <a:tailEnd/>
              </a:ln>
              <a:effectLst/>
            </p:spPr>
            <p:txBody>
              <a:bodyPr wrap="none" anchor="ctr"/>
              <a:lstStyle/>
              <a:p>
                <a:endParaRPr lang="zh-CN" altLang="en-US"/>
              </a:p>
            </p:txBody>
          </p:sp>
          <p:sp>
            <p:nvSpPr>
              <p:cNvPr id="39" name="Rectangle 13"/>
              <p:cNvSpPr>
                <a:spLocks noChangeArrowheads="1"/>
              </p:cNvSpPr>
              <p:nvPr/>
            </p:nvSpPr>
            <p:spPr bwMode="auto">
              <a:xfrm>
                <a:off x="2745" y="1011"/>
                <a:ext cx="2085" cy="169"/>
              </a:xfrm>
              <a:prstGeom prst="rect">
                <a:avLst/>
              </a:prstGeom>
              <a:noFill/>
              <a:ln w="9525">
                <a:noFill/>
                <a:miter lim="800000"/>
                <a:headEnd/>
                <a:tailEnd/>
              </a:ln>
              <a:effectLst/>
            </p:spPr>
            <p:txBody>
              <a:bodyPr lIns="0" tIns="0" rIns="0" bIns="0">
                <a:spAutoFit/>
              </a:bodyPr>
              <a:lstStyle/>
              <a:p>
                <a:pPr algn="ctr" defTabSz="895350">
                  <a:buSzPct val="120000"/>
                </a:pPr>
                <a:r>
                  <a:rPr lang="zh-CN" altLang="en-US" sz="2000" b="1" dirty="0" smtClean="0">
                    <a:solidFill>
                      <a:schemeClr val="bg1"/>
                    </a:solidFill>
                    <a:ea typeface="Gulim" pitchFamily="34" charset="-127"/>
                  </a:rPr>
                  <a:t>竞品长处的表现</a:t>
                </a:r>
                <a:r>
                  <a:rPr lang="en-US" altLang="ko-KR" sz="2000" b="1" dirty="0" smtClean="0">
                    <a:solidFill>
                      <a:schemeClr val="bg1"/>
                    </a:solidFill>
                    <a:ea typeface="Gulim" pitchFamily="34" charset="-127"/>
                  </a:rPr>
                  <a:t> </a:t>
                </a:r>
                <a:endParaRPr lang="en-US" altLang="ko-KR" sz="2000" b="1" dirty="0">
                  <a:solidFill>
                    <a:schemeClr val="bg1"/>
                  </a:solidFill>
                  <a:ea typeface="Gulim" pitchFamily="34" charset="-127"/>
                </a:endParaRPr>
              </a:p>
            </p:txBody>
          </p:sp>
        </p:grpSp>
        <p:sp>
          <p:nvSpPr>
            <p:cNvPr id="41" name="TextBox 40"/>
            <p:cNvSpPr txBox="1"/>
            <p:nvPr/>
          </p:nvSpPr>
          <p:spPr>
            <a:xfrm>
              <a:off x="714348" y="2071678"/>
              <a:ext cx="3571900" cy="565034"/>
            </a:xfrm>
            <a:prstGeom prst="rect">
              <a:avLst/>
            </a:prstGeom>
            <a:noFill/>
          </p:spPr>
          <p:txBody>
            <a:bodyPr wrap="square" rtlCol="0">
              <a:spAutoFit/>
            </a:bodyPr>
            <a:lstStyle/>
            <a:p>
              <a:pPr>
                <a:buFont typeface="Arial" pitchFamily="34" charset="0"/>
                <a:buChar char="•"/>
              </a:pPr>
              <a:r>
                <a:rPr lang="zh-CN" altLang="en-US" b="1" dirty="0" smtClean="0">
                  <a:solidFill>
                    <a:schemeClr val="accent6"/>
                  </a:solidFill>
                </a:rPr>
                <a:t>  无论是金龙鱼、盛宝还是金健，现阶段都是把小包装作为推进的重点</a:t>
              </a:r>
              <a:endParaRPr lang="zh-CN" altLang="en-US" b="1" dirty="0">
                <a:solidFill>
                  <a:schemeClr val="accent6"/>
                </a:solidFill>
              </a:endParaRPr>
            </a:p>
          </p:txBody>
        </p:sp>
      </p:grpSp>
      <p:sp>
        <p:nvSpPr>
          <p:cNvPr id="43" name="TextBox 42"/>
          <p:cNvSpPr txBox="1"/>
          <p:nvPr/>
        </p:nvSpPr>
        <p:spPr>
          <a:xfrm>
            <a:off x="357158" y="3000372"/>
            <a:ext cx="3857652" cy="369332"/>
          </a:xfrm>
          <a:prstGeom prst="rect">
            <a:avLst/>
          </a:prstGeom>
          <a:noFill/>
        </p:spPr>
        <p:txBody>
          <a:bodyPr wrap="square" rtlCol="0">
            <a:spAutoFit/>
          </a:bodyPr>
          <a:lstStyle/>
          <a:p>
            <a:pPr>
              <a:buFont typeface="Arial" pitchFamily="34" charset="0"/>
              <a:buChar char="•"/>
            </a:pPr>
            <a:r>
              <a:rPr lang="zh-CN" altLang="en-US" b="1" dirty="0" smtClean="0">
                <a:solidFill>
                  <a:schemeClr val="accent2"/>
                </a:solidFill>
              </a:rPr>
              <a:t>  抢夺终端形象、牌面、米区</a:t>
            </a:r>
            <a:endParaRPr lang="zh-CN" altLang="en-US" b="1" dirty="0">
              <a:solidFill>
                <a:schemeClr val="accent2"/>
              </a:solidFill>
            </a:endParaRPr>
          </a:p>
        </p:txBody>
      </p:sp>
      <p:sp>
        <p:nvSpPr>
          <p:cNvPr id="44" name="TextBox 43"/>
          <p:cNvSpPr txBox="1"/>
          <p:nvPr/>
        </p:nvSpPr>
        <p:spPr>
          <a:xfrm>
            <a:off x="357158" y="3568487"/>
            <a:ext cx="4071966" cy="646331"/>
          </a:xfrm>
          <a:prstGeom prst="rect">
            <a:avLst/>
          </a:prstGeom>
          <a:noFill/>
        </p:spPr>
        <p:txBody>
          <a:bodyPr wrap="square" rtlCol="0">
            <a:spAutoFit/>
          </a:bodyPr>
          <a:lstStyle/>
          <a:p>
            <a:pPr>
              <a:buFont typeface="Arial" pitchFamily="34" charset="0"/>
              <a:buChar char="•"/>
            </a:pPr>
            <a:r>
              <a:rPr lang="zh-CN" altLang="en-US" b="1" dirty="0" smtClean="0">
                <a:solidFill>
                  <a:schemeClr val="accent2"/>
                </a:solidFill>
              </a:rPr>
              <a:t>  金龙鱼大米可以迅速地铺进乡镇市场和粮油市场</a:t>
            </a:r>
            <a:endParaRPr lang="zh-CN" altLang="en-US" b="1" dirty="0">
              <a:solidFill>
                <a:schemeClr val="accent2"/>
              </a:solidFill>
            </a:endParaRPr>
          </a:p>
        </p:txBody>
      </p:sp>
      <p:sp>
        <p:nvSpPr>
          <p:cNvPr id="45" name="TextBox 44"/>
          <p:cNvSpPr txBox="1"/>
          <p:nvPr/>
        </p:nvSpPr>
        <p:spPr>
          <a:xfrm>
            <a:off x="357158" y="4371811"/>
            <a:ext cx="4071966" cy="923330"/>
          </a:xfrm>
          <a:prstGeom prst="rect">
            <a:avLst/>
          </a:prstGeom>
          <a:noFill/>
        </p:spPr>
        <p:txBody>
          <a:bodyPr wrap="square" rtlCol="0">
            <a:spAutoFit/>
          </a:bodyPr>
          <a:lstStyle/>
          <a:p>
            <a:pPr>
              <a:buFont typeface="Arial" pitchFamily="34" charset="0"/>
              <a:buChar char="•"/>
            </a:pPr>
            <a:r>
              <a:rPr lang="zh-CN" altLang="en-US" b="1" dirty="0" smtClean="0">
                <a:solidFill>
                  <a:schemeClr val="accent2"/>
                </a:solidFill>
              </a:rPr>
              <a:t>  即使是物流存在压力，客户还是迅速地进入，南昌为例，洪客隆总经理亲自参与大米推进</a:t>
            </a:r>
            <a:endParaRPr lang="zh-CN" altLang="en-US" b="1" dirty="0">
              <a:solidFill>
                <a:schemeClr val="accent2"/>
              </a:solidFill>
            </a:endParaRPr>
          </a:p>
        </p:txBody>
      </p:sp>
      <p:sp>
        <p:nvSpPr>
          <p:cNvPr id="46" name="TextBox 45"/>
          <p:cNvSpPr txBox="1"/>
          <p:nvPr/>
        </p:nvSpPr>
        <p:spPr>
          <a:xfrm>
            <a:off x="357158" y="5425875"/>
            <a:ext cx="4071966" cy="646331"/>
          </a:xfrm>
          <a:prstGeom prst="rect">
            <a:avLst/>
          </a:prstGeom>
          <a:noFill/>
        </p:spPr>
        <p:txBody>
          <a:bodyPr wrap="square" rtlCol="0">
            <a:spAutoFit/>
          </a:bodyPr>
          <a:lstStyle/>
          <a:p>
            <a:pPr>
              <a:buFont typeface="Arial" pitchFamily="34" charset="0"/>
              <a:buChar char="•"/>
            </a:pPr>
            <a:r>
              <a:rPr lang="zh-CN" altLang="en-US" b="1" dirty="0" smtClean="0">
                <a:solidFill>
                  <a:schemeClr val="accent6"/>
                </a:solidFill>
              </a:rPr>
              <a:t>  金龙鱼充分发挥米油联动资源，渗透渠道</a:t>
            </a:r>
            <a:endParaRPr lang="zh-CN" altLang="en-US" b="1" dirty="0">
              <a:solidFill>
                <a:schemeClr val="accent6"/>
              </a:solidFill>
            </a:endParaRPr>
          </a:p>
        </p:txBody>
      </p:sp>
      <p:sp>
        <p:nvSpPr>
          <p:cNvPr id="47" name="TextBox 46"/>
          <p:cNvSpPr txBox="1"/>
          <p:nvPr/>
        </p:nvSpPr>
        <p:spPr>
          <a:xfrm>
            <a:off x="4714876" y="2143116"/>
            <a:ext cx="4071966" cy="369332"/>
          </a:xfrm>
          <a:prstGeom prst="rect">
            <a:avLst/>
          </a:prstGeom>
          <a:noFill/>
        </p:spPr>
        <p:txBody>
          <a:bodyPr wrap="square" rtlCol="0">
            <a:spAutoFit/>
          </a:bodyPr>
          <a:lstStyle/>
          <a:p>
            <a:pPr>
              <a:buFont typeface="Wingdings" pitchFamily="2" charset="2"/>
              <a:buChar char="Ø"/>
            </a:pPr>
            <a:r>
              <a:rPr lang="zh-CN" altLang="en-US" b="1" dirty="0" smtClean="0">
                <a:solidFill>
                  <a:schemeClr val="accent6">
                    <a:lumMod val="75000"/>
                  </a:schemeClr>
                </a:solidFill>
              </a:rPr>
              <a:t>  观望、迟疑    成功案例：宁波顺利</a:t>
            </a:r>
            <a:endParaRPr lang="zh-CN" altLang="en-US" b="1" dirty="0">
              <a:solidFill>
                <a:schemeClr val="accent6">
                  <a:lumMod val="75000"/>
                </a:schemeClr>
              </a:solidFill>
            </a:endParaRPr>
          </a:p>
        </p:txBody>
      </p:sp>
      <p:sp>
        <p:nvSpPr>
          <p:cNvPr id="48" name="TextBox 47"/>
          <p:cNvSpPr txBox="1"/>
          <p:nvPr/>
        </p:nvSpPr>
        <p:spPr>
          <a:xfrm>
            <a:off x="4714876" y="2996983"/>
            <a:ext cx="4071966" cy="369332"/>
          </a:xfrm>
          <a:prstGeom prst="rect">
            <a:avLst/>
          </a:prstGeom>
          <a:noFill/>
        </p:spPr>
        <p:txBody>
          <a:bodyPr wrap="square" rtlCol="0">
            <a:spAutoFit/>
          </a:bodyPr>
          <a:lstStyle/>
          <a:p>
            <a:pPr>
              <a:buFont typeface="Wingdings" pitchFamily="2" charset="2"/>
              <a:buChar char="Ø"/>
            </a:pPr>
            <a:r>
              <a:rPr lang="zh-CN" altLang="en-US" b="1" dirty="0" smtClean="0">
                <a:solidFill>
                  <a:schemeClr val="accent6">
                    <a:lumMod val="75000"/>
                  </a:schemeClr>
                </a:solidFill>
              </a:rPr>
              <a:t>  陈列、牌面、促销等基础项目不强</a:t>
            </a:r>
            <a:endParaRPr lang="zh-CN" altLang="en-US" b="1" dirty="0">
              <a:solidFill>
                <a:schemeClr val="accent6">
                  <a:lumMod val="75000"/>
                </a:schemeClr>
              </a:solidFill>
            </a:endParaRPr>
          </a:p>
        </p:txBody>
      </p:sp>
      <p:sp>
        <p:nvSpPr>
          <p:cNvPr id="50" name="TextBox 49"/>
          <p:cNvSpPr txBox="1"/>
          <p:nvPr/>
        </p:nvSpPr>
        <p:spPr>
          <a:xfrm>
            <a:off x="4714876" y="3559734"/>
            <a:ext cx="4071966" cy="646331"/>
          </a:xfrm>
          <a:prstGeom prst="rect">
            <a:avLst/>
          </a:prstGeom>
          <a:noFill/>
        </p:spPr>
        <p:txBody>
          <a:bodyPr wrap="square" rtlCol="0">
            <a:spAutoFit/>
          </a:bodyPr>
          <a:lstStyle/>
          <a:p>
            <a:pPr>
              <a:buFont typeface="Wingdings" pitchFamily="2" charset="2"/>
              <a:buChar char="Ø"/>
            </a:pPr>
            <a:r>
              <a:rPr lang="zh-CN" altLang="en-US" b="1" dirty="0" smtClean="0">
                <a:solidFill>
                  <a:schemeClr val="accent6">
                    <a:lumMod val="75000"/>
                  </a:schemeClr>
                </a:solidFill>
              </a:rPr>
              <a:t>  我们依然更多地局限在几个</a:t>
            </a:r>
            <a:r>
              <a:rPr lang="en-US" altLang="zh-CN" b="1" dirty="0" smtClean="0">
                <a:solidFill>
                  <a:schemeClr val="accent6">
                    <a:lumMod val="75000"/>
                  </a:schemeClr>
                </a:solidFill>
              </a:rPr>
              <a:t>KA</a:t>
            </a:r>
            <a:r>
              <a:rPr lang="zh-CN" altLang="en-US" b="1" dirty="0" smtClean="0">
                <a:solidFill>
                  <a:schemeClr val="accent6">
                    <a:lumMod val="75000"/>
                  </a:schemeClr>
                </a:solidFill>
              </a:rPr>
              <a:t>卖场和主要商超    成功案例：滁州金果</a:t>
            </a:r>
            <a:endParaRPr lang="zh-CN" altLang="en-US" b="1" dirty="0">
              <a:solidFill>
                <a:schemeClr val="accent6">
                  <a:lumMod val="75000"/>
                </a:schemeClr>
              </a:solidFill>
            </a:endParaRPr>
          </a:p>
        </p:txBody>
      </p:sp>
      <p:sp>
        <p:nvSpPr>
          <p:cNvPr id="51" name="TextBox 50"/>
          <p:cNvSpPr txBox="1"/>
          <p:nvPr/>
        </p:nvSpPr>
        <p:spPr>
          <a:xfrm>
            <a:off x="4714876" y="4357694"/>
            <a:ext cx="4071966" cy="646331"/>
          </a:xfrm>
          <a:prstGeom prst="rect">
            <a:avLst/>
          </a:prstGeom>
          <a:noFill/>
        </p:spPr>
        <p:txBody>
          <a:bodyPr wrap="square" rtlCol="0">
            <a:spAutoFit/>
          </a:bodyPr>
          <a:lstStyle/>
          <a:p>
            <a:pPr>
              <a:buFont typeface="Wingdings" pitchFamily="2" charset="2"/>
              <a:buChar char="Ø"/>
            </a:pPr>
            <a:r>
              <a:rPr lang="zh-CN" altLang="en-US" b="1" dirty="0" smtClean="0">
                <a:solidFill>
                  <a:schemeClr val="accent6">
                    <a:lumMod val="75000"/>
                  </a:schemeClr>
                </a:solidFill>
              </a:rPr>
              <a:t>  大米对我们的真正意义是什么？只是不想把福临门产品旁落？</a:t>
            </a:r>
            <a:endParaRPr lang="zh-CN" altLang="en-US" b="1" dirty="0">
              <a:solidFill>
                <a:schemeClr val="accent6">
                  <a:lumMod val="75000"/>
                </a:schemeClr>
              </a:solidFill>
            </a:endParaRPr>
          </a:p>
        </p:txBody>
      </p:sp>
      <p:sp>
        <p:nvSpPr>
          <p:cNvPr id="52" name="TextBox 51"/>
          <p:cNvSpPr txBox="1"/>
          <p:nvPr/>
        </p:nvSpPr>
        <p:spPr>
          <a:xfrm>
            <a:off x="4714876" y="5417122"/>
            <a:ext cx="4071966" cy="369332"/>
          </a:xfrm>
          <a:prstGeom prst="rect">
            <a:avLst/>
          </a:prstGeom>
          <a:noFill/>
        </p:spPr>
        <p:txBody>
          <a:bodyPr wrap="square" rtlCol="0">
            <a:spAutoFit/>
          </a:bodyPr>
          <a:lstStyle/>
          <a:p>
            <a:pPr>
              <a:buFont typeface="Wingdings" pitchFamily="2" charset="2"/>
              <a:buChar char="Ø"/>
            </a:pPr>
            <a:r>
              <a:rPr lang="zh-CN" altLang="en-US" b="1" dirty="0" smtClean="0">
                <a:solidFill>
                  <a:schemeClr val="accent6">
                    <a:lumMod val="75000"/>
                  </a:schemeClr>
                </a:solidFill>
              </a:rPr>
              <a:t>  只做油吗？</a:t>
            </a:r>
            <a:endParaRPr lang="zh-CN" altLang="en-US"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 calcmode="lin" valueType="num">
                                      <p:cBhvr additive="base">
                                        <p:cTn id="7"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xEl>
                                              <p:pRg st="0" end="0"/>
                                            </p:txEl>
                                          </p:spTgt>
                                        </p:tgtEl>
                                        <p:attrNameLst>
                                          <p:attrName>style.visibility</p:attrName>
                                        </p:attrNameLst>
                                      </p:cBhvr>
                                      <p:to>
                                        <p:strVal val="visible"/>
                                      </p:to>
                                    </p:set>
                                    <p:anim calcmode="lin" valueType="num">
                                      <p:cBhvr additive="base">
                                        <p:cTn id="13" dur="500" fill="hold"/>
                                        <p:tgtEl>
                                          <p:spTgt spid="4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
                                            <p:txEl>
                                              <p:pRg st="0" end="0"/>
                                            </p:txEl>
                                          </p:spTgt>
                                        </p:tgtEl>
                                        <p:attrNameLst>
                                          <p:attrName>style.visibility</p:attrName>
                                        </p:attrNameLst>
                                      </p:cBhvr>
                                      <p:to>
                                        <p:strVal val="visible"/>
                                      </p:to>
                                    </p:set>
                                    <p:anim calcmode="lin" valueType="num">
                                      <p:cBhvr additive="base">
                                        <p:cTn id="19" dur="500" fill="hold"/>
                                        <p:tgtEl>
                                          <p:spTgt spid="4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
                                            <p:txEl>
                                              <p:pRg st="0" end="0"/>
                                            </p:txEl>
                                          </p:spTgt>
                                        </p:tgtEl>
                                        <p:attrNameLst>
                                          <p:attrName>style.visibility</p:attrName>
                                        </p:attrNameLst>
                                      </p:cBhvr>
                                      <p:to>
                                        <p:strVal val="visible"/>
                                      </p:to>
                                    </p:set>
                                    <p:anim calcmode="lin" valueType="num">
                                      <p:cBhvr additive="base">
                                        <p:cTn id="25"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
                                            <p:txEl>
                                              <p:pRg st="0" end="0"/>
                                            </p:txEl>
                                          </p:spTgt>
                                        </p:tgtEl>
                                        <p:attrNameLst>
                                          <p:attrName>style.visibility</p:attrName>
                                        </p:attrNameLst>
                                      </p:cBhvr>
                                      <p:to>
                                        <p:strVal val="visible"/>
                                      </p:to>
                                    </p:set>
                                    <p:anim calcmode="lin" valueType="num">
                                      <p:cBhvr additive="base">
                                        <p:cTn id="31"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8">
                                            <p:txEl>
                                              <p:pRg st="0" end="0"/>
                                            </p:txEl>
                                          </p:spTgt>
                                        </p:tgtEl>
                                        <p:attrNameLst>
                                          <p:attrName>style.visibility</p:attrName>
                                        </p:attrNameLst>
                                      </p:cBhvr>
                                      <p:to>
                                        <p:strVal val="visible"/>
                                      </p:to>
                                    </p:set>
                                    <p:anim calcmode="lin" valueType="num">
                                      <p:cBhvr additive="base">
                                        <p:cTn id="37"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0">
                                            <p:txEl>
                                              <p:pRg st="0" end="0"/>
                                            </p:txEl>
                                          </p:spTgt>
                                        </p:tgtEl>
                                        <p:attrNameLst>
                                          <p:attrName>style.visibility</p:attrName>
                                        </p:attrNameLst>
                                      </p:cBhvr>
                                      <p:to>
                                        <p:strVal val="visible"/>
                                      </p:to>
                                    </p:set>
                                    <p:anim calcmode="lin" valueType="num">
                                      <p:cBhvr additive="base">
                                        <p:cTn id="43"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
                                            <p:txEl>
                                              <p:pRg st="0" end="0"/>
                                            </p:txEl>
                                          </p:spTgt>
                                        </p:tgtEl>
                                        <p:attrNameLst>
                                          <p:attrName>style.visibility</p:attrName>
                                        </p:attrNameLst>
                                      </p:cBhvr>
                                      <p:to>
                                        <p:strVal val="visible"/>
                                      </p:to>
                                    </p:set>
                                    <p:anim calcmode="lin" valueType="num">
                                      <p:cBhvr additive="base">
                                        <p:cTn id="49"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
                                            <p:txEl>
                                              <p:pRg st="0" end="0"/>
                                            </p:txEl>
                                          </p:spTgt>
                                        </p:tgtEl>
                                        <p:attrNameLst>
                                          <p:attrName>style.visibility</p:attrName>
                                        </p:attrNameLst>
                                      </p:cBhvr>
                                      <p:to>
                                        <p:strVal val="visible"/>
                                      </p:to>
                                    </p:set>
                                    <p:anim calcmode="lin" valueType="num">
                                      <p:cBhvr additive="base">
                                        <p:cTn id="55"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P spid="44" grpId="0" build="p"/>
      <p:bldP spid="45" grpId="0" build="p"/>
      <p:bldP spid="46" grpId="0" build="p"/>
      <p:bldP spid="47" grpId="0" build="p"/>
      <p:bldP spid="48" grpId="0" build="p"/>
      <p:bldP spid="50" grpId="0" build="p"/>
      <p:bldP spid="51" grpId="0" build="p"/>
      <p:bldP spid="5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14877" y="409837"/>
            <a:ext cx="6606022" cy="708373"/>
          </a:xfrm>
          <a:prstGeom prst="rect">
            <a:avLst/>
          </a:prstGeom>
        </p:spPr>
        <p:txBody>
          <a:bodyPr lIns="59905" tIns="29953" rIns="59905" bIns="29953"/>
          <a:lstStyle/>
          <a:p>
            <a:pPr defTabSz="914184" fontAlgn="base">
              <a:spcBef>
                <a:spcPct val="0"/>
              </a:spcBef>
              <a:spcAft>
                <a:spcPct val="0"/>
              </a:spcAft>
              <a:defRPr/>
            </a:pPr>
            <a:r>
              <a:rPr kumimoji="1" lang="zh-CN" altLang="en-US" sz="2600" b="1" kern="0" dirty="0" smtClean="0">
                <a:solidFill>
                  <a:srgbClr val="5B161B"/>
                </a:solidFill>
                <a:latin typeface="+mj-lt"/>
                <a:ea typeface="+mj-ea"/>
                <a:cs typeface="+mj-cs"/>
              </a:rPr>
              <a:t>金龙鱼广告</a:t>
            </a:r>
          </a:p>
        </p:txBody>
      </p:sp>
      <p:graphicFrame>
        <p:nvGraphicFramePr>
          <p:cNvPr id="1026" name="Object 2"/>
          <p:cNvGraphicFramePr>
            <a:graphicFrameLocks noChangeAspect="1"/>
          </p:cNvGraphicFramePr>
          <p:nvPr/>
        </p:nvGraphicFramePr>
        <p:xfrm>
          <a:off x="2928926" y="2786058"/>
          <a:ext cx="2995292" cy="1567630"/>
        </p:xfrm>
        <a:graphic>
          <a:graphicData uri="http://schemas.openxmlformats.org/presentationml/2006/ole">
            <p:oleObj spid="_x0000_s1026" name="Package" showAsIcon="1" r:id="rId3" imgW="1359360" imgH="711360" progId="Package">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80555" y="142852"/>
            <a:ext cx="6606023" cy="707332"/>
          </a:xfrm>
        </p:spPr>
        <p:txBody>
          <a:bodyPr/>
          <a:lstStyle/>
          <a:p>
            <a:r>
              <a:rPr lang="zh-CN" altLang="en-US" sz="3200" dirty="0" smtClean="0">
                <a:solidFill>
                  <a:schemeClr val="tx1"/>
                </a:solidFill>
                <a:latin typeface="微软雅黑" pitchFamily="34" charset="-122"/>
                <a:ea typeface="微软雅黑" pitchFamily="34" charset="-122"/>
              </a:rPr>
              <a:t>目  录</a:t>
            </a:r>
            <a:endParaRPr lang="zh-CN" altLang="en-US" sz="3200" dirty="0">
              <a:solidFill>
                <a:schemeClr val="tx1"/>
              </a:solidFill>
              <a:latin typeface="微软雅黑" pitchFamily="34" charset="-122"/>
              <a:ea typeface="微软雅黑" pitchFamily="34" charset="-122"/>
            </a:endParaRPr>
          </a:p>
        </p:txBody>
      </p:sp>
      <p:sp>
        <p:nvSpPr>
          <p:cNvPr id="11" name="Rectangle 22"/>
          <p:cNvSpPr>
            <a:spLocks noChangeArrowheads="1"/>
          </p:cNvSpPr>
          <p:nvPr/>
        </p:nvSpPr>
        <p:spPr bwMode="auto">
          <a:xfrm>
            <a:off x="1689132" y="2138652"/>
            <a:ext cx="7383463" cy="2214578"/>
          </a:xfrm>
          <a:prstGeom prst="rect">
            <a:avLst/>
          </a:prstGeom>
          <a:noFill/>
          <a:ln w="3175">
            <a:noFill/>
            <a:miter lim="800000"/>
            <a:headEnd/>
            <a:tailEnd/>
          </a:ln>
          <a:effectLst/>
        </p:spPr>
        <p:txBody>
          <a:bodyPr lIns="0" tIns="45715" rIns="0" bIns="45715"/>
          <a:lstStyle/>
          <a:p>
            <a:pPr marL="450805" lvl="1" indent="-180957" eaLnBrk="0" fontAlgn="base" hangingPunct="0">
              <a:lnSpc>
                <a:spcPct val="15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第二部分：南分市场主要竞品销售战略地图</a:t>
            </a:r>
            <a:r>
              <a:rPr lang="en-US" altLang="zh-CN" b="1" dirty="0" smtClean="0">
                <a:latin typeface="幼圆" pitchFamily="49" charset="-122"/>
                <a:ea typeface="幼圆" pitchFamily="49" charset="-122"/>
              </a:rPr>
              <a:t> </a:t>
            </a:r>
          </a:p>
          <a:p>
            <a:pPr marL="0" lvl="1" indent="-180957" eaLnBrk="0" fontAlgn="base" hangingPunct="0">
              <a:lnSpc>
                <a:spcPct val="150000"/>
              </a:lnSpc>
              <a:spcAft>
                <a:spcPct val="0"/>
              </a:spcAft>
              <a:buClr>
                <a:srgbClr val="000000"/>
              </a:buClr>
              <a:buSzPct val="100000"/>
            </a:pPr>
            <a:r>
              <a:rPr lang="en-US" altLang="zh-CN" b="1" dirty="0" smtClean="0">
                <a:solidFill>
                  <a:srgbClr val="000000"/>
                </a:solidFill>
                <a:latin typeface="幼圆" pitchFamily="49" charset="-122"/>
                <a:ea typeface="幼圆" pitchFamily="49" charset="-122"/>
              </a:rPr>
              <a:t>   </a:t>
            </a:r>
            <a:r>
              <a:rPr lang="en-US" altLang="zh-CN" b="1" dirty="0" smtClean="0">
                <a:latin typeface="幼圆" pitchFamily="49" charset="-122"/>
                <a:ea typeface="幼圆" pitchFamily="49" charset="-122"/>
              </a:rPr>
              <a:t>2.1 </a:t>
            </a:r>
            <a:r>
              <a:rPr lang="zh-CN" altLang="en-US" b="1" dirty="0" smtClean="0">
                <a:latin typeface="幼圆" pitchFamily="49" charset="-122"/>
                <a:ea typeface="幼圆" pitchFamily="49" charset="-122"/>
              </a:rPr>
              <a:t>益海嘉里</a:t>
            </a:r>
            <a:endParaRPr lang="en-US" altLang="zh-CN" b="1" dirty="0" smtClean="0">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2.2 </a:t>
            </a:r>
            <a:r>
              <a:rPr lang="zh-CN" altLang="en-US" b="1" kern="1200" dirty="0" smtClean="0">
                <a:solidFill>
                  <a:srgbClr val="000000"/>
                </a:solidFill>
                <a:latin typeface="幼圆" pitchFamily="49" charset="-122"/>
                <a:ea typeface="幼圆" pitchFamily="49" charset="-122"/>
              </a:rPr>
              <a:t>盛宝粮油</a:t>
            </a:r>
            <a:endParaRPr lang="en-US" altLang="zh-CN" b="1" kern="1200"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2.3 </a:t>
            </a:r>
            <a:r>
              <a:rPr lang="zh-CN" altLang="en-US" b="1" dirty="0" smtClean="0">
                <a:solidFill>
                  <a:srgbClr val="000000"/>
                </a:solidFill>
                <a:latin typeface="幼圆" pitchFamily="49" charset="-122"/>
                <a:ea typeface="幼圆" pitchFamily="49" charset="-122"/>
              </a:rPr>
              <a:t>金健米业</a:t>
            </a:r>
            <a:endParaRPr lang="en-US" altLang="zh-CN" b="1"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2.4 </a:t>
            </a:r>
            <a:r>
              <a:rPr lang="zh-CN" altLang="en-US" b="1" kern="1200" dirty="0" smtClean="0">
                <a:solidFill>
                  <a:srgbClr val="000000"/>
                </a:solidFill>
                <a:latin typeface="幼圆" pitchFamily="49" charset="-122"/>
                <a:ea typeface="幼圆" pitchFamily="49" charset="-122"/>
              </a:rPr>
              <a:t>其它产品</a:t>
            </a:r>
            <a:endParaRPr lang="en-US" altLang="zh-CN" b="1" kern="1200" dirty="0" smtClean="0">
              <a:solidFill>
                <a:srgbClr val="000000"/>
              </a:solidFill>
              <a:latin typeface="幼圆" pitchFamily="49" charset="-122"/>
              <a:ea typeface="幼圆" pitchFamily="49" charset="-122"/>
            </a:endParaRPr>
          </a:p>
        </p:txBody>
      </p:sp>
      <p:sp>
        <p:nvSpPr>
          <p:cNvPr id="12" name="Rectangle 22"/>
          <p:cNvSpPr>
            <a:spLocks noChangeArrowheads="1"/>
          </p:cNvSpPr>
          <p:nvPr/>
        </p:nvSpPr>
        <p:spPr bwMode="auto">
          <a:xfrm>
            <a:off x="1689132" y="449610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第三部分：南分市场主要竞品</a:t>
            </a:r>
            <a:r>
              <a:rPr lang="en-US" altLang="zh-CN" b="1" kern="1200" dirty="0" smtClean="0">
                <a:solidFill>
                  <a:srgbClr val="000000"/>
                </a:solidFill>
                <a:latin typeface="微软雅黑" pitchFamily="34" charset="-122"/>
                <a:ea typeface="微软雅黑" pitchFamily="34" charset="-122"/>
              </a:rPr>
              <a:t>SWOT</a:t>
            </a:r>
            <a:r>
              <a:rPr lang="zh-CN" altLang="en-US" b="1" kern="1200" dirty="0" smtClean="0">
                <a:solidFill>
                  <a:srgbClr val="000000"/>
                </a:solidFill>
                <a:latin typeface="微软雅黑" pitchFamily="34" charset="-122"/>
                <a:ea typeface="微软雅黑" pitchFamily="34" charset="-122"/>
              </a:rPr>
              <a:t>分析</a:t>
            </a:r>
            <a:endParaRPr lang="en-US" altLang="zh-CN" b="1" kern="1200" dirty="0" smtClean="0">
              <a:solidFill>
                <a:srgbClr val="000000"/>
              </a:solidFill>
              <a:latin typeface="微软雅黑" pitchFamily="34" charset="-122"/>
              <a:ea typeface="微软雅黑" pitchFamily="34" charset="-122"/>
            </a:endParaRPr>
          </a:p>
        </p:txBody>
      </p:sp>
      <p:sp>
        <p:nvSpPr>
          <p:cNvPr id="13" name="Rectangle 22"/>
          <p:cNvSpPr>
            <a:spLocks noChangeArrowheads="1"/>
          </p:cNvSpPr>
          <p:nvPr/>
        </p:nvSpPr>
        <p:spPr bwMode="auto">
          <a:xfrm>
            <a:off x="1689132" y="504528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第四部分：清晰竞品的长处</a:t>
            </a:r>
            <a:endParaRPr lang="en-US" altLang="zh-CN" b="1" kern="1200" dirty="0" smtClean="0">
              <a:solidFill>
                <a:srgbClr val="000000"/>
              </a:solidFill>
              <a:latin typeface="微软雅黑" pitchFamily="34" charset="-122"/>
              <a:ea typeface="微软雅黑" pitchFamily="34" charset="-122"/>
            </a:endParaRPr>
          </a:p>
        </p:txBody>
      </p:sp>
      <p:sp>
        <p:nvSpPr>
          <p:cNvPr id="14" name="Rectangle 22"/>
          <p:cNvSpPr>
            <a:spLocks noChangeArrowheads="1"/>
          </p:cNvSpPr>
          <p:nvPr/>
        </p:nvSpPr>
        <p:spPr bwMode="auto">
          <a:xfrm>
            <a:off x="1689132" y="559446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第五部分：中粮米业的优势</a:t>
            </a:r>
            <a:endParaRPr lang="en-US" altLang="zh-CN" b="1" kern="1200" dirty="0" smtClean="0">
              <a:solidFill>
                <a:srgbClr val="000000"/>
              </a:solidFill>
              <a:latin typeface="微软雅黑" pitchFamily="34" charset="-122"/>
              <a:ea typeface="微软雅黑" pitchFamily="34" charset="-122"/>
            </a:endParaRPr>
          </a:p>
        </p:txBody>
      </p:sp>
      <p:sp>
        <p:nvSpPr>
          <p:cNvPr id="15" name="Rectangle 22"/>
          <p:cNvSpPr>
            <a:spLocks noChangeArrowheads="1"/>
          </p:cNvSpPr>
          <p:nvPr/>
        </p:nvSpPr>
        <p:spPr bwMode="auto">
          <a:xfrm>
            <a:off x="1689132" y="6143644"/>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第六部分：精耕细作，做大做强中粮米业</a:t>
            </a:r>
            <a:endParaRPr lang="en-US" altLang="zh-CN" b="1" kern="1200" dirty="0" smtClean="0">
              <a:solidFill>
                <a:srgbClr val="000000"/>
              </a:solidFill>
              <a:latin typeface="微软雅黑" pitchFamily="34" charset="-122"/>
              <a:ea typeface="微软雅黑" pitchFamily="34" charset="-122"/>
            </a:endParaRPr>
          </a:p>
        </p:txBody>
      </p:sp>
      <p:sp>
        <p:nvSpPr>
          <p:cNvPr id="211" name="矩形 210"/>
          <p:cNvSpPr/>
          <p:nvPr/>
        </p:nvSpPr>
        <p:spPr>
          <a:xfrm>
            <a:off x="207523" y="1214422"/>
            <a:ext cx="1292643" cy="5429288"/>
          </a:xfrm>
          <a:prstGeom prst="rect">
            <a:avLst/>
          </a:prstGeom>
        </p:spPr>
        <p:style>
          <a:lnRef idx="0">
            <a:schemeClr val="accent3"/>
          </a:lnRef>
          <a:fillRef idx="3">
            <a:schemeClr val="accent3"/>
          </a:fillRef>
          <a:effectRef idx="3">
            <a:schemeClr val="accent3"/>
          </a:effectRef>
          <a:fontRef idx="minor">
            <a:schemeClr val="lt1"/>
          </a:fontRef>
        </p:style>
        <p:txBody>
          <a:bodyPr vert="eaVert" wrap="square" lIns="91431" tIns="45715" rIns="91431" bIns="45715">
            <a:spAutoFit/>
          </a:bodyPr>
          <a:lstStyle/>
          <a:p>
            <a:r>
              <a:rPr lang="zh-CN" altLang="en-US" sz="2400" b="1" dirty="0" smtClean="0">
                <a:solidFill>
                  <a:srgbClr val="00B050"/>
                </a:solidFill>
                <a:latin typeface="微软雅黑" pitchFamily="34" charset="-122"/>
                <a:ea typeface="微软雅黑" pitchFamily="34" charset="-122"/>
              </a:rPr>
              <a:t>   小包装大米</a:t>
            </a:r>
            <a:endParaRPr lang="en-US" altLang="zh-CN" sz="2400" b="1" dirty="0" smtClean="0">
              <a:solidFill>
                <a:srgbClr val="00B050"/>
              </a:solidFill>
              <a:latin typeface="微软雅黑" pitchFamily="34" charset="-122"/>
              <a:ea typeface="微软雅黑" pitchFamily="34" charset="-122"/>
            </a:endParaRPr>
          </a:p>
          <a:p>
            <a:endParaRPr lang="en-US" altLang="zh-CN" sz="2400" b="1" dirty="0" smtClean="0">
              <a:solidFill>
                <a:srgbClr val="00B050"/>
              </a:solidFill>
              <a:latin typeface="微软雅黑" pitchFamily="34" charset="-122"/>
              <a:ea typeface="微软雅黑" pitchFamily="34" charset="-122"/>
            </a:endParaRPr>
          </a:p>
          <a:p>
            <a:r>
              <a:rPr lang="en-US" altLang="zh-CN" sz="2400" b="1" dirty="0" smtClean="0">
                <a:solidFill>
                  <a:srgbClr val="00B050"/>
                </a:solidFill>
                <a:latin typeface="微软雅黑" pitchFamily="34" charset="-122"/>
                <a:ea typeface="微软雅黑" pitchFamily="34" charset="-122"/>
              </a:rPr>
              <a:t>                    </a:t>
            </a:r>
            <a:r>
              <a:rPr lang="zh-CN" altLang="en-US" sz="2400" b="1" dirty="0" smtClean="0">
                <a:solidFill>
                  <a:srgbClr val="00B050"/>
                </a:solidFill>
                <a:latin typeface="微软雅黑" pitchFamily="34" charset="-122"/>
                <a:ea typeface="微软雅黑" pitchFamily="34" charset="-122"/>
              </a:rPr>
              <a:t>市场趋势与竞品分析</a:t>
            </a:r>
            <a:endParaRPr lang="en-US" altLang="zh-CN" sz="2400" b="1" dirty="0" smtClean="0">
              <a:solidFill>
                <a:srgbClr val="00B050"/>
              </a:solidFill>
              <a:latin typeface="微软雅黑" pitchFamily="34" charset="-122"/>
              <a:ea typeface="微软雅黑" pitchFamily="34" charset="-122"/>
            </a:endParaRPr>
          </a:p>
        </p:txBody>
      </p:sp>
      <p:sp>
        <p:nvSpPr>
          <p:cNvPr id="9" name="Rectangle 22"/>
          <p:cNvSpPr>
            <a:spLocks noChangeArrowheads="1"/>
          </p:cNvSpPr>
          <p:nvPr/>
        </p:nvSpPr>
        <p:spPr bwMode="auto">
          <a:xfrm>
            <a:off x="1689131" y="1643050"/>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FF0000"/>
                </a:solidFill>
                <a:latin typeface="微软雅黑" pitchFamily="34" charset="-122"/>
                <a:ea typeface="微软雅黑" pitchFamily="34" charset="-122"/>
              </a:rPr>
              <a:t>第一部分：小包装大米市场趋势</a:t>
            </a:r>
            <a:endParaRPr lang="en-US" altLang="zh-CN" b="1" kern="1200" dirty="0" smtClean="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14877" y="409837"/>
            <a:ext cx="6606022" cy="708373"/>
          </a:xfrm>
          <a:prstGeom prst="rect">
            <a:avLst/>
          </a:prstGeom>
        </p:spPr>
        <p:txBody>
          <a:bodyPr lIns="59905" tIns="29953" rIns="59905" bIns="29953"/>
          <a:lstStyle/>
          <a:p>
            <a:pPr defTabSz="914184" fontAlgn="base">
              <a:spcBef>
                <a:spcPct val="0"/>
              </a:spcBef>
              <a:spcAft>
                <a:spcPct val="0"/>
              </a:spcAft>
              <a:defRPr/>
            </a:pPr>
            <a:r>
              <a:rPr kumimoji="1" lang="zh-CN" altLang="en-US" sz="2600" b="1" kern="0" dirty="0" smtClean="0">
                <a:solidFill>
                  <a:srgbClr val="5B161B"/>
                </a:solidFill>
                <a:latin typeface="+mj-lt"/>
                <a:ea typeface="+mj-ea"/>
                <a:cs typeface="+mj-cs"/>
              </a:rPr>
              <a:t>金龙鱼广告</a:t>
            </a:r>
          </a:p>
        </p:txBody>
      </p:sp>
      <p:graphicFrame>
        <p:nvGraphicFramePr>
          <p:cNvPr id="3" name="图示 2"/>
          <p:cNvGraphicFramePr/>
          <p:nvPr/>
        </p:nvGraphicFramePr>
        <p:xfrm>
          <a:off x="1571604" y="178592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ztqb.sznews.com/res/1/641/2009-07/30/A08/res04_attpic_brief.jpg"/>
          <p:cNvPicPr>
            <a:picLocks noChangeAspect="1" noChangeArrowheads="1"/>
          </p:cNvPicPr>
          <p:nvPr/>
        </p:nvPicPr>
        <p:blipFill>
          <a:blip r:embed="rId2" cstate="print"/>
          <a:srcRect/>
          <a:stretch>
            <a:fillRect/>
          </a:stretch>
        </p:blipFill>
        <p:spPr bwMode="auto">
          <a:xfrm>
            <a:off x="71406" y="71414"/>
            <a:ext cx="3643338" cy="3643338"/>
          </a:xfrm>
          <a:prstGeom prst="rect">
            <a:avLst/>
          </a:prstGeom>
          <a:noFill/>
        </p:spPr>
      </p:pic>
      <p:pic>
        <p:nvPicPr>
          <p:cNvPr id="1028" name="Picture 4" descr="http://sztqb.sznews.com/res/1/641/2009-07/30/A08/res07_attpic_brief.jpg"/>
          <p:cNvPicPr>
            <a:picLocks noChangeAspect="1" noChangeArrowheads="1"/>
          </p:cNvPicPr>
          <p:nvPr/>
        </p:nvPicPr>
        <p:blipFill>
          <a:blip r:embed="rId3" cstate="print"/>
          <a:srcRect/>
          <a:stretch>
            <a:fillRect/>
          </a:stretch>
        </p:blipFill>
        <p:spPr bwMode="auto">
          <a:xfrm>
            <a:off x="4071934" y="142852"/>
            <a:ext cx="4857784" cy="3643338"/>
          </a:xfrm>
          <a:prstGeom prst="rect">
            <a:avLst/>
          </a:prstGeom>
          <a:noFill/>
        </p:spPr>
      </p:pic>
      <p:sp>
        <p:nvSpPr>
          <p:cNvPr id="4" name="矩形 3"/>
          <p:cNvSpPr/>
          <p:nvPr/>
        </p:nvSpPr>
        <p:spPr>
          <a:xfrm>
            <a:off x="0" y="3852826"/>
            <a:ext cx="9144000" cy="2862322"/>
          </a:xfrm>
          <a:prstGeom prst="rect">
            <a:avLst/>
          </a:prstGeom>
        </p:spPr>
        <p:txBody>
          <a:bodyPr wrap="square">
            <a:spAutoFit/>
          </a:bodyPr>
          <a:lstStyle/>
          <a:p>
            <a:r>
              <a:rPr lang="zh-CN" altLang="en-US" dirty="0" smtClean="0"/>
              <a:t>  “４”指的是四个优质大米品种。据介绍，在全国５４００多个经审定的稻米品种中，金龙鱼大米精选４个，分别是黑龙江五常稻花香、源自日本的秋田小町、辽宁盘锦生态稻、黑龙江清香稻。在传统粮食部门普遍多品种混收的背景下，金龙鱼坚持单品种收购、坚持单品种储藏，确保金龙鱼大米血统的珍稀纯正。</a:t>
            </a:r>
          </a:p>
          <a:p>
            <a:r>
              <a:rPr lang="zh-CN" altLang="en-US" dirty="0" smtClean="0"/>
              <a:t>  “５”是指五个优质产区。在全国４３０００多万亩水稻，金龙鱼大米只限定５个优质产区。以中国的视野和品种产地匹配的原则，在中国著名的大米产区，采用订单农业的方式，建立金龙鱼大米种植基地，确保阳光、土壤、气候的得天独厚。</a:t>
            </a:r>
          </a:p>
          <a:p>
            <a:r>
              <a:rPr lang="zh-CN" altLang="en-US" dirty="0" smtClean="0"/>
              <a:t>  “６”是指每万颗大米粒中不完善粒不超过六颗。国标特等大米不完善粒每万颗不超过３００颗，而金龙鱼大米出厂不允许超过６颗。金龙鱼通过潜心研究大米加工过程中的美味技术，并选择世界先进设备，以满足大米食味品质的苛刻要求。</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14877" y="409837"/>
            <a:ext cx="6606022" cy="708373"/>
          </a:xfrm>
          <a:prstGeom prst="rect">
            <a:avLst/>
          </a:prstGeom>
        </p:spPr>
        <p:txBody>
          <a:bodyPr lIns="59905" tIns="29953" rIns="59905" bIns="29953"/>
          <a:lstStyle/>
          <a:p>
            <a:pPr defTabSz="914184" fontAlgn="base">
              <a:spcBef>
                <a:spcPct val="0"/>
              </a:spcBef>
              <a:spcAft>
                <a:spcPct val="0"/>
              </a:spcAft>
              <a:defRPr/>
            </a:pPr>
            <a:r>
              <a:rPr kumimoji="1" lang="zh-CN" altLang="en-US" sz="2600" b="1" kern="0" dirty="0" smtClean="0">
                <a:solidFill>
                  <a:srgbClr val="5B161B"/>
                </a:solidFill>
                <a:latin typeface="+mj-lt"/>
                <a:ea typeface="+mj-ea"/>
                <a:cs typeface="+mj-cs"/>
              </a:rPr>
              <a:t>关于价格</a:t>
            </a:r>
          </a:p>
        </p:txBody>
      </p:sp>
      <p:sp>
        <p:nvSpPr>
          <p:cNvPr id="3" name="矩形 2"/>
          <p:cNvSpPr/>
          <p:nvPr/>
        </p:nvSpPr>
        <p:spPr>
          <a:xfrm>
            <a:off x="428596" y="1714488"/>
            <a:ext cx="8358246" cy="523220"/>
          </a:xfrm>
          <a:prstGeom prst="rect">
            <a:avLst/>
          </a:prstGeom>
        </p:spPr>
        <p:txBody>
          <a:bodyPr wrap="square">
            <a:spAutoFit/>
          </a:bodyPr>
          <a:lstStyle/>
          <a:p>
            <a:r>
              <a:rPr lang="zh-CN" altLang="en-US" sz="2800" dirty="0" smtClean="0"/>
              <a:t>  价格高的道理</a:t>
            </a:r>
            <a:endParaRPr lang="zh-CN" altLang="en-US" sz="2800" dirty="0"/>
          </a:p>
        </p:txBody>
      </p:sp>
      <p:graphicFrame>
        <p:nvGraphicFramePr>
          <p:cNvPr id="4" name="图示 3"/>
          <p:cNvGraphicFramePr/>
          <p:nvPr/>
        </p:nvGraphicFramePr>
        <p:xfrm>
          <a:off x="1524000" y="1397000"/>
          <a:ext cx="6834214" cy="4460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80555" y="142852"/>
            <a:ext cx="6606023" cy="707332"/>
          </a:xfrm>
        </p:spPr>
        <p:txBody>
          <a:bodyPr/>
          <a:lstStyle/>
          <a:p>
            <a:r>
              <a:rPr lang="zh-CN" altLang="en-US" sz="3200" dirty="0" smtClean="0">
                <a:solidFill>
                  <a:schemeClr val="tx1"/>
                </a:solidFill>
                <a:latin typeface="微软雅黑" pitchFamily="34" charset="-122"/>
                <a:ea typeface="微软雅黑" pitchFamily="34" charset="-122"/>
              </a:rPr>
              <a:t>目  录</a:t>
            </a:r>
            <a:endParaRPr lang="zh-CN" altLang="en-US" sz="3200" dirty="0">
              <a:solidFill>
                <a:schemeClr val="tx1"/>
              </a:solidFill>
              <a:latin typeface="微软雅黑" pitchFamily="34" charset="-122"/>
              <a:ea typeface="微软雅黑" pitchFamily="34" charset="-122"/>
            </a:endParaRPr>
          </a:p>
        </p:txBody>
      </p:sp>
      <p:sp>
        <p:nvSpPr>
          <p:cNvPr id="11" name="Rectangle 22"/>
          <p:cNvSpPr>
            <a:spLocks noChangeArrowheads="1"/>
          </p:cNvSpPr>
          <p:nvPr/>
        </p:nvSpPr>
        <p:spPr bwMode="auto">
          <a:xfrm>
            <a:off x="1689132" y="2138652"/>
            <a:ext cx="7383463" cy="2214578"/>
          </a:xfrm>
          <a:prstGeom prst="rect">
            <a:avLst/>
          </a:prstGeom>
          <a:noFill/>
          <a:ln w="3175">
            <a:noFill/>
            <a:miter lim="800000"/>
            <a:headEnd/>
            <a:tailEnd/>
          </a:ln>
          <a:effectLst/>
        </p:spPr>
        <p:txBody>
          <a:bodyPr lIns="0" tIns="45715" rIns="0" bIns="45715"/>
          <a:lstStyle/>
          <a:p>
            <a:pPr marL="450805" lvl="1" indent="-180957" eaLnBrk="0" fontAlgn="base" hangingPunct="0">
              <a:lnSpc>
                <a:spcPct val="15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第二部分：南分市场主要竞品销售战略地图</a:t>
            </a:r>
            <a:r>
              <a:rPr lang="en-US" altLang="zh-CN" b="1" dirty="0" smtClean="0">
                <a:latin typeface="幼圆" pitchFamily="49" charset="-122"/>
                <a:ea typeface="幼圆" pitchFamily="49" charset="-122"/>
              </a:rPr>
              <a:t> </a:t>
            </a:r>
          </a:p>
          <a:p>
            <a:pPr marL="0" lvl="1" indent="-180957" eaLnBrk="0" fontAlgn="base" hangingPunct="0">
              <a:lnSpc>
                <a:spcPct val="150000"/>
              </a:lnSpc>
              <a:spcAft>
                <a:spcPct val="0"/>
              </a:spcAft>
              <a:buClr>
                <a:srgbClr val="000000"/>
              </a:buClr>
              <a:buSzPct val="100000"/>
            </a:pPr>
            <a:r>
              <a:rPr lang="en-US" altLang="zh-CN" b="1" dirty="0" smtClean="0">
                <a:solidFill>
                  <a:srgbClr val="000000"/>
                </a:solidFill>
                <a:latin typeface="幼圆" pitchFamily="49" charset="-122"/>
                <a:ea typeface="幼圆" pitchFamily="49" charset="-122"/>
              </a:rPr>
              <a:t>   </a:t>
            </a:r>
            <a:r>
              <a:rPr lang="en-US" altLang="zh-CN" b="1" dirty="0" smtClean="0">
                <a:latin typeface="幼圆" pitchFamily="49" charset="-122"/>
                <a:ea typeface="幼圆" pitchFamily="49" charset="-122"/>
              </a:rPr>
              <a:t>2.1 </a:t>
            </a:r>
            <a:r>
              <a:rPr lang="zh-CN" altLang="en-US" b="1" dirty="0" smtClean="0">
                <a:latin typeface="幼圆" pitchFamily="49" charset="-122"/>
                <a:ea typeface="幼圆" pitchFamily="49" charset="-122"/>
              </a:rPr>
              <a:t>益海嘉里</a:t>
            </a:r>
            <a:endParaRPr lang="en-US" altLang="zh-CN" b="1" dirty="0" smtClean="0">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2.2 </a:t>
            </a:r>
            <a:r>
              <a:rPr lang="zh-CN" altLang="en-US" b="1" kern="1200" dirty="0" smtClean="0">
                <a:solidFill>
                  <a:srgbClr val="000000"/>
                </a:solidFill>
                <a:latin typeface="幼圆" pitchFamily="49" charset="-122"/>
                <a:ea typeface="幼圆" pitchFamily="49" charset="-122"/>
              </a:rPr>
              <a:t>盛宝粮油</a:t>
            </a:r>
            <a:endParaRPr lang="en-US" altLang="zh-CN" b="1" kern="1200"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2.3 </a:t>
            </a:r>
            <a:r>
              <a:rPr lang="zh-CN" altLang="en-US" b="1" dirty="0" smtClean="0">
                <a:solidFill>
                  <a:srgbClr val="000000"/>
                </a:solidFill>
                <a:latin typeface="幼圆" pitchFamily="49" charset="-122"/>
                <a:ea typeface="幼圆" pitchFamily="49" charset="-122"/>
              </a:rPr>
              <a:t>金健米业</a:t>
            </a:r>
            <a:endParaRPr lang="en-US" altLang="zh-CN" b="1"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2.4 </a:t>
            </a:r>
            <a:r>
              <a:rPr lang="zh-CN" altLang="en-US" b="1" kern="1200" dirty="0" smtClean="0">
                <a:solidFill>
                  <a:srgbClr val="000000"/>
                </a:solidFill>
                <a:latin typeface="幼圆" pitchFamily="49" charset="-122"/>
                <a:ea typeface="幼圆" pitchFamily="49" charset="-122"/>
              </a:rPr>
              <a:t>其它产品</a:t>
            </a:r>
            <a:endParaRPr lang="en-US" altLang="zh-CN" b="1" kern="1200" dirty="0" smtClean="0">
              <a:solidFill>
                <a:srgbClr val="000000"/>
              </a:solidFill>
              <a:latin typeface="幼圆" pitchFamily="49" charset="-122"/>
              <a:ea typeface="幼圆" pitchFamily="49" charset="-122"/>
            </a:endParaRPr>
          </a:p>
        </p:txBody>
      </p:sp>
      <p:sp>
        <p:nvSpPr>
          <p:cNvPr id="12" name="Rectangle 22"/>
          <p:cNvSpPr>
            <a:spLocks noChangeArrowheads="1"/>
          </p:cNvSpPr>
          <p:nvPr/>
        </p:nvSpPr>
        <p:spPr bwMode="auto">
          <a:xfrm>
            <a:off x="1689132" y="449610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第三部分：南分市场主要竞品</a:t>
            </a:r>
            <a:r>
              <a:rPr lang="en-US" altLang="zh-CN" b="1" kern="1200" dirty="0" smtClean="0">
                <a:latin typeface="微软雅黑" pitchFamily="34" charset="-122"/>
                <a:ea typeface="微软雅黑" pitchFamily="34" charset="-122"/>
              </a:rPr>
              <a:t>SWOT</a:t>
            </a:r>
            <a:r>
              <a:rPr lang="zh-CN" altLang="en-US" b="1" kern="1200" dirty="0" smtClean="0">
                <a:latin typeface="微软雅黑" pitchFamily="34" charset="-122"/>
                <a:ea typeface="微软雅黑" pitchFamily="34" charset="-122"/>
              </a:rPr>
              <a:t>分析</a:t>
            </a:r>
            <a:endParaRPr lang="en-US" altLang="zh-CN" b="1" kern="1200" dirty="0" smtClean="0">
              <a:latin typeface="微软雅黑" pitchFamily="34" charset="-122"/>
              <a:ea typeface="微软雅黑" pitchFamily="34" charset="-122"/>
            </a:endParaRPr>
          </a:p>
        </p:txBody>
      </p:sp>
      <p:sp>
        <p:nvSpPr>
          <p:cNvPr id="13" name="Rectangle 22"/>
          <p:cNvSpPr>
            <a:spLocks noChangeArrowheads="1"/>
          </p:cNvSpPr>
          <p:nvPr/>
        </p:nvSpPr>
        <p:spPr bwMode="auto">
          <a:xfrm>
            <a:off x="1689132" y="504528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第四部分：清晰竞品的长处</a:t>
            </a:r>
            <a:endParaRPr lang="en-US" altLang="zh-CN" b="1" kern="1200" dirty="0" smtClean="0">
              <a:latin typeface="微软雅黑" pitchFamily="34" charset="-122"/>
              <a:ea typeface="微软雅黑" pitchFamily="34" charset="-122"/>
            </a:endParaRPr>
          </a:p>
        </p:txBody>
      </p:sp>
      <p:sp>
        <p:nvSpPr>
          <p:cNvPr id="14" name="Rectangle 22"/>
          <p:cNvSpPr>
            <a:spLocks noChangeArrowheads="1"/>
          </p:cNvSpPr>
          <p:nvPr/>
        </p:nvSpPr>
        <p:spPr bwMode="auto">
          <a:xfrm>
            <a:off x="1689132" y="559446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FF0000"/>
                </a:solidFill>
                <a:latin typeface="微软雅黑" pitchFamily="34" charset="-122"/>
                <a:ea typeface="微软雅黑" pitchFamily="34" charset="-122"/>
              </a:rPr>
              <a:t>第五部分：中粮米业的优势</a:t>
            </a:r>
            <a:endParaRPr lang="en-US" altLang="zh-CN" b="1" kern="1200" dirty="0" smtClean="0">
              <a:solidFill>
                <a:srgbClr val="FF0000"/>
              </a:solidFill>
              <a:latin typeface="微软雅黑" pitchFamily="34" charset="-122"/>
              <a:ea typeface="微软雅黑" pitchFamily="34" charset="-122"/>
            </a:endParaRPr>
          </a:p>
        </p:txBody>
      </p:sp>
      <p:sp>
        <p:nvSpPr>
          <p:cNvPr id="15" name="Rectangle 22"/>
          <p:cNvSpPr>
            <a:spLocks noChangeArrowheads="1"/>
          </p:cNvSpPr>
          <p:nvPr/>
        </p:nvSpPr>
        <p:spPr bwMode="auto">
          <a:xfrm>
            <a:off x="1689132" y="6143644"/>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第六部分：精耕细作，做大做强中粮米业</a:t>
            </a:r>
            <a:endParaRPr lang="en-US" altLang="zh-CN" b="1" kern="1200" dirty="0" smtClean="0">
              <a:solidFill>
                <a:srgbClr val="000000"/>
              </a:solidFill>
              <a:latin typeface="微软雅黑" pitchFamily="34" charset="-122"/>
              <a:ea typeface="微软雅黑" pitchFamily="34" charset="-122"/>
            </a:endParaRPr>
          </a:p>
        </p:txBody>
      </p:sp>
      <p:sp>
        <p:nvSpPr>
          <p:cNvPr id="211" name="矩形 210"/>
          <p:cNvSpPr/>
          <p:nvPr/>
        </p:nvSpPr>
        <p:spPr>
          <a:xfrm>
            <a:off x="207523" y="1214422"/>
            <a:ext cx="1292643" cy="5429288"/>
          </a:xfrm>
          <a:prstGeom prst="rect">
            <a:avLst/>
          </a:prstGeom>
        </p:spPr>
        <p:style>
          <a:lnRef idx="0">
            <a:schemeClr val="accent3"/>
          </a:lnRef>
          <a:fillRef idx="3">
            <a:schemeClr val="accent3"/>
          </a:fillRef>
          <a:effectRef idx="3">
            <a:schemeClr val="accent3"/>
          </a:effectRef>
          <a:fontRef idx="minor">
            <a:schemeClr val="lt1"/>
          </a:fontRef>
        </p:style>
        <p:txBody>
          <a:bodyPr vert="eaVert" wrap="square" lIns="91431" tIns="45715" rIns="91431" bIns="45715">
            <a:spAutoFit/>
          </a:bodyPr>
          <a:lstStyle/>
          <a:p>
            <a:r>
              <a:rPr lang="zh-CN" altLang="en-US" sz="2400" b="1" dirty="0" smtClean="0">
                <a:solidFill>
                  <a:srgbClr val="00B050"/>
                </a:solidFill>
                <a:latin typeface="微软雅黑" pitchFamily="34" charset="-122"/>
                <a:ea typeface="微软雅黑" pitchFamily="34" charset="-122"/>
              </a:rPr>
              <a:t>   小包装大米</a:t>
            </a:r>
            <a:endParaRPr lang="en-US" altLang="zh-CN" sz="2400" b="1" dirty="0" smtClean="0">
              <a:solidFill>
                <a:srgbClr val="00B050"/>
              </a:solidFill>
              <a:latin typeface="微软雅黑" pitchFamily="34" charset="-122"/>
              <a:ea typeface="微软雅黑" pitchFamily="34" charset="-122"/>
            </a:endParaRPr>
          </a:p>
          <a:p>
            <a:endParaRPr lang="en-US" altLang="zh-CN" sz="2400" b="1" dirty="0" smtClean="0">
              <a:solidFill>
                <a:srgbClr val="00B050"/>
              </a:solidFill>
              <a:latin typeface="微软雅黑" pitchFamily="34" charset="-122"/>
              <a:ea typeface="微软雅黑" pitchFamily="34" charset="-122"/>
            </a:endParaRPr>
          </a:p>
          <a:p>
            <a:r>
              <a:rPr lang="en-US" altLang="zh-CN" sz="2400" b="1" dirty="0" smtClean="0">
                <a:solidFill>
                  <a:srgbClr val="00B050"/>
                </a:solidFill>
                <a:latin typeface="微软雅黑" pitchFamily="34" charset="-122"/>
                <a:ea typeface="微软雅黑" pitchFamily="34" charset="-122"/>
              </a:rPr>
              <a:t>                    </a:t>
            </a:r>
            <a:r>
              <a:rPr lang="zh-CN" altLang="en-US" sz="2400" b="1" dirty="0" smtClean="0">
                <a:solidFill>
                  <a:srgbClr val="00B050"/>
                </a:solidFill>
                <a:latin typeface="微软雅黑" pitchFamily="34" charset="-122"/>
                <a:ea typeface="微软雅黑" pitchFamily="34" charset="-122"/>
              </a:rPr>
              <a:t>市场趋势与竞品分析</a:t>
            </a:r>
            <a:endParaRPr lang="en-US" altLang="zh-CN" sz="2400" b="1" dirty="0" smtClean="0">
              <a:solidFill>
                <a:srgbClr val="00B050"/>
              </a:solidFill>
              <a:latin typeface="微软雅黑" pitchFamily="34" charset="-122"/>
              <a:ea typeface="微软雅黑" pitchFamily="34" charset="-122"/>
            </a:endParaRPr>
          </a:p>
        </p:txBody>
      </p:sp>
      <p:sp>
        <p:nvSpPr>
          <p:cNvPr id="9" name="Rectangle 22"/>
          <p:cNvSpPr>
            <a:spLocks noChangeArrowheads="1"/>
          </p:cNvSpPr>
          <p:nvPr/>
        </p:nvSpPr>
        <p:spPr bwMode="auto">
          <a:xfrm>
            <a:off x="1689131" y="1643050"/>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第一部分：小包装大米市场趋势</a:t>
            </a:r>
            <a:endParaRPr lang="en-US" altLang="zh-CN" b="1" kern="1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solidFill>
                  <a:srgbClr val="800000"/>
                </a:solidFill>
              </a:rPr>
              <a:t>中粮米业的优势</a:t>
            </a:r>
            <a:endParaRPr lang="zh-CN" altLang="en-US" sz="2800" dirty="0">
              <a:solidFill>
                <a:srgbClr val="800000"/>
              </a:solidFill>
            </a:endParaRPr>
          </a:p>
        </p:txBody>
      </p:sp>
      <p:sp>
        <p:nvSpPr>
          <p:cNvPr id="4" name="Freeform 2"/>
          <p:cNvSpPr>
            <a:spLocks/>
          </p:cNvSpPr>
          <p:nvPr/>
        </p:nvSpPr>
        <p:spPr bwMode="auto">
          <a:xfrm>
            <a:off x="4460875" y="1508147"/>
            <a:ext cx="4027488" cy="2533650"/>
          </a:xfrm>
          <a:custGeom>
            <a:avLst/>
            <a:gdLst/>
            <a:ahLst/>
            <a:cxnLst>
              <a:cxn ang="0">
                <a:pos x="730" y="0"/>
              </a:cxn>
              <a:cxn ang="0">
                <a:pos x="2537" y="0"/>
              </a:cxn>
              <a:cxn ang="0">
                <a:pos x="2537" y="1411"/>
              </a:cxn>
              <a:cxn ang="0">
                <a:pos x="730" y="1411"/>
              </a:cxn>
              <a:cxn ang="0">
                <a:pos x="0" y="1596"/>
              </a:cxn>
              <a:cxn ang="0">
                <a:pos x="0" y="1364"/>
              </a:cxn>
              <a:cxn ang="0">
                <a:pos x="730" y="0"/>
              </a:cxn>
            </a:cxnLst>
            <a:rect l="0" t="0" r="r" b="b"/>
            <a:pathLst>
              <a:path w="2537" h="1596">
                <a:moveTo>
                  <a:pt x="730" y="0"/>
                </a:moveTo>
                <a:lnTo>
                  <a:pt x="2537" y="0"/>
                </a:lnTo>
                <a:lnTo>
                  <a:pt x="2537" y="1411"/>
                </a:lnTo>
                <a:lnTo>
                  <a:pt x="730" y="1411"/>
                </a:lnTo>
                <a:lnTo>
                  <a:pt x="0" y="1596"/>
                </a:lnTo>
                <a:lnTo>
                  <a:pt x="0" y="1364"/>
                </a:lnTo>
                <a:lnTo>
                  <a:pt x="730" y="0"/>
                </a:lnTo>
                <a:close/>
              </a:path>
            </a:pathLst>
          </a:custGeom>
          <a:solidFill>
            <a:schemeClr val="accent1"/>
          </a:solidFill>
          <a:ln w="9525">
            <a:solidFill>
              <a:schemeClr val="tx2"/>
            </a:solidFill>
            <a:round/>
            <a:headEnd/>
            <a:tailEnd/>
          </a:ln>
          <a:effectLst>
            <a:outerShdw dist="35921" dir="2700000" algn="ctr" rotWithShape="0">
              <a:schemeClr val="bg2"/>
            </a:outerShdw>
          </a:effectLst>
        </p:spPr>
        <p:txBody>
          <a:bodyPr/>
          <a:lstStyle/>
          <a:p>
            <a:endParaRPr lang="zh-CN" altLang="en-US"/>
          </a:p>
        </p:txBody>
      </p:sp>
      <p:sp>
        <p:nvSpPr>
          <p:cNvPr id="5" name="Freeform 3"/>
          <p:cNvSpPr>
            <a:spLocks/>
          </p:cNvSpPr>
          <p:nvPr/>
        </p:nvSpPr>
        <p:spPr bwMode="auto">
          <a:xfrm flipH="1">
            <a:off x="400050" y="1506559"/>
            <a:ext cx="4027488" cy="2533650"/>
          </a:xfrm>
          <a:custGeom>
            <a:avLst/>
            <a:gdLst/>
            <a:ahLst/>
            <a:cxnLst>
              <a:cxn ang="0">
                <a:pos x="730" y="0"/>
              </a:cxn>
              <a:cxn ang="0">
                <a:pos x="2537" y="0"/>
              </a:cxn>
              <a:cxn ang="0">
                <a:pos x="2537" y="1411"/>
              </a:cxn>
              <a:cxn ang="0">
                <a:pos x="730" y="1411"/>
              </a:cxn>
              <a:cxn ang="0">
                <a:pos x="0" y="1596"/>
              </a:cxn>
              <a:cxn ang="0">
                <a:pos x="0" y="1364"/>
              </a:cxn>
              <a:cxn ang="0">
                <a:pos x="730" y="0"/>
              </a:cxn>
            </a:cxnLst>
            <a:rect l="0" t="0" r="r" b="b"/>
            <a:pathLst>
              <a:path w="2537" h="1596">
                <a:moveTo>
                  <a:pt x="730" y="0"/>
                </a:moveTo>
                <a:lnTo>
                  <a:pt x="2537" y="0"/>
                </a:lnTo>
                <a:lnTo>
                  <a:pt x="2537" y="1411"/>
                </a:lnTo>
                <a:lnTo>
                  <a:pt x="730" y="1411"/>
                </a:lnTo>
                <a:lnTo>
                  <a:pt x="0" y="1596"/>
                </a:lnTo>
                <a:lnTo>
                  <a:pt x="0" y="1364"/>
                </a:lnTo>
                <a:lnTo>
                  <a:pt x="730" y="0"/>
                </a:lnTo>
                <a:close/>
              </a:path>
            </a:pathLst>
          </a:custGeom>
          <a:solidFill>
            <a:schemeClr val="accent1"/>
          </a:solidFill>
          <a:ln w="9525">
            <a:solidFill>
              <a:schemeClr val="tx2"/>
            </a:solidFill>
            <a:round/>
            <a:headEnd/>
            <a:tailEnd/>
          </a:ln>
          <a:effectLst>
            <a:outerShdw dist="35921" dir="2700000" algn="ctr" rotWithShape="0">
              <a:schemeClr val="bg2"/>
            </a:outerShdw>
          </a:effectLst>
        </p:spPr>
        <p:txBody>
          <a:bodyPr/>
          <a:lstStyle/>
          <a:p>
            <a:endParaRPr lang="zh-CN" altLang="en-US"/>
          </a:p>
        </p:txBody>
      </p:sp>
      <p:sp>
        <p:nvSpPr>
          <p:cNvPr id="6" name="Freeform 4"/>
          <p:cNvSpPr>
            <a:spLocks/>
          </p:cNvSpPr>
          <p:nvPr/>
        </p:nvSpPr>
        <p:spPr bwMode="auto">
          <a:xfrm flipV="1">
            <a:off x="4460875" y="4038622"/>
            <a:ext cx="4027488" cy="2533650"/>
          </a:xfrm>
          <a:custGeom>
            <a:avLst/>
            <a:gdLst/>
            <a:ahLst/>
            <a:cxnLst>
              <a:cxn ang="0">
                <a:pos x="730" y="0"/>
              </a:cxn>
              <a:cxn ang="0">
                <a:pos x="2537" y="0"/>
              </a:cxn>
              <a:cxn ang="0">
                <a:pos x="2537" y="1411"/>
              </a:cxn>
              <a:cxn ang="0">
                <a:pos x="730" y="1411"/>
              </a:cxn>
              <a:cxn ang="0">
                <a:pos x="0" y="1596"/>
              </a:cxn>
              <a:cxn ang="0">
                <a:pos x="0" y="1364"/>
              </a:cxn>
              <a:cxn ang="0">
                <a:pos x="730" y="0"/>
              </a:cxn>
            </a:cxnLst>
            <a:rect l="0" t="0" r="r" b="b"/>
            <a:pathLst>
              <a:path w="2537" h="1596">
                <a:moveTo>
                  <a:pt x="730" y="0"/>
                </a:moveTo>
                <a:lnTo>
                  <a:pt x="2537" y="0"/>
                </a:lnTo>
                <a:lnTo>
                  <a:pt x="2537" y="1411"/>
                </a:lnTo>
                <a:lnTo>
                  <a:pt x="730" y="1411"/>
                </a:lnTo>
                <a:lnTo>
                  <a:pt x="0" y="1596"/>
                </a:lnTo>
                <a:lnTo>
                  <a:pt x="0" y="1364"/>
                </a:lnTo>
                <a:lnTo>
                  <a:pt x="730" y="0"/>
                </a:lnTo>
                <a:close/>
              </a:path>
            </a:pathLst>
          </a:custGeom>
          <a:solidFill>
            <a:schemeClr val="accent1"/>
          </a:solidFill>
          <a:ln w="9525">
            <a:solidFill>
              <a:schemeClr val="tx2"/>
            </a:solidFill>
            <a:round/>
            <a:headEnd/>
            <a:tailEnd/>
          </a:ln>
          <a:effectLst>
            <a:outerShdw dist="35921" dir="2700000" algn="ctr" rotWithShape="0">
              <a:schemeClr val="bg2"/>
            </a:outerShdw>
          </a:effectLst>
        </p:spPr>
        <p:txBody>
          <a:bodyPr/>
          <a:lstStyle/>
          <a:p>
            <a:endParaRPr lang="zh-CN" altLang="en-US"/>
          </a:p>
        </p:txBody>
      </p:sp>
      <p:sp>
        <p:nvSpPr>
          <p:cNvPr id="7" name="Freeform 5"/>
          <p:cNvSpPr>
            <a:spLocks/>
          </p:cNvSpPr>
          <p:nvPr/>
        </p:nvSpPr>
        <p:spPr bwMode="auto">
          <a:xfrm flipH="1" flipV="1">
            <a:off x="400050" y="4038622"/>
            <a:ext cx="4027488" cy="2533650"/>
          </a:xfrm>
          <a:custGeom>
            <a:avLst/>
            <a:gdLst/>
            <a:ahLst/>
            <a:cxnLst>
              <a:cxn ang="0">
                <a:pos x="730" y="0"/>
              </a:cxn>
              <a:cxn ang="0">
                <a:pos x="2537" y="0"/>
              </a:cxn>
              <a:cxn ang="0">
                <a:pos x="2537" y="1411"/>
              </a:cxn>
              <a:cxn ang="0">
                <a:pos x="730" y="1411"/>
              </a:cxn>
              <a:cxn ang="0">
                <a:pos x="0" y="1596"/>
              </a:cxn>
              <a:cxn ang="0">
                <a:pos x="0" y="1364"/>
              </a:cxn>
              <a:cxn ang="0">
                <a:pos x="730" y="0"/>
              </a:cxn>
            </a:cxnLst>
            <a:rect l="0" t="0" r="r" b="b"/>
            <a:pathLst>
              <a:path w="2537" h="1596">
                <a:moveTo>
                  <a:pt x="730" y="0"/>
                </a:moveTo>
                <a:lnTo>
                  <a:pt x="2537" y="0"/>
                </a:lnTo>
                <a:lnTo>
                  <a:pt x="2537" y="1411"/>
                </a:lnTo>
                <a:lnTo>
                  <a:pt x="730" y="1411"/>
                </a:lnTo>
                <a:lnTo>
                  <a:pt x="0" y="1596"/>
                </a:lnTo>
                <a:lnTo>
                  <a:pt x="0" y="1364"/>
                </a:lnTo>
                <a:lnTo>
                  <a:pt x="730" y="0"/>
                </a:lnTo>
                <a:close/>
              </a:path>
            </a:pathLst>
          </a:custGeom>
          <a:solidFill>
            <a:schemeClr val="accent1"/>
          </a:solidFill>
          <a:ln w="9525">
            <a:solidFill>
              <a:schemeClr val="tx2"/>
            </a:solidFill>
            <a:round/>
            <a:headEnd/>
            <a:tailEnd/>
          </a:ln>
          <a:effectLst>
            <a:outerShdw dist="35921" dir="2700000" algn="ctr" rotWithShape="0">
              <a:schemeClr val="bg2"/>
            </a:outerShdw>
          </a:effectLst>
        </p:spPr>
        <p:txBody>
          <a:bodyPr/>
          <a:lstStyle/>
          <a:p>
            <a:endParaRPr lang="zh-CN" altLang="en-US"/>
          </a:p>
        </p:txBody>
      </p:sp>
      <p:sp>
        <p:nvSpPr>
          <p:cNvPr id="8" name="Oval 7"/>
          <p:cNvSpPr>
            <a:spLocks noChangeArrowheads="1"/>
          </p:cNvSpPr>
          <p:nvPr/>
        </p:nvSpPr>
        <p:spPr bwMode="blackWhite">
          <a:xfrm>
            <a:off x="3670300" y="3409972"/>
            <a:ext cx="1549400" cy="1260475"/>
          </a:xfrm>
          <a:prstGeom prst="ellipse">
            <a:avLst/>
          </a:prstGeom>
          <a:solidFill>
            <a:schemeClr val="accent2"/>
          </a:solidFill>
          <a:ln w="9525">
            <a:solidFill>
              <a:schemeClr val="tx1"/>
            </a:solidFill>
            <a:round/>
            <a:headEnd/>
            <a:tailEnd/>
          </a:ln>
          <a:effectLst>
            <a:outerShdw dist="25400" dir="5400000" algn="ctr" rotWithShape="0">
              <a:schemeClr val="bg2"/>
            </a:outerShdw>
          </a:effectLst>
        </p:spPr>
        <p:txBody>
          <a:bodyPr wrap="none" anchor="ctr"/>
          <a:lstStyle/>
          <a:p>
            <a:endParaRPr lang="zh-CN" altLang="en-US"/>
          </a:p>
        </p:txBody>
      </p:sp>
      <p:sp>
        <p:nvSpPr>
          <p:cNvPr id="9" name="Rectangle 8"/>
          <p:cNvSpPr>
            <a:spLocks noChangeArrowheads="1"/>
          </p:cNvSpPr>
          <p:nvPr/>
        </p:nvSpPr>
        <p:spPr bwMode="auto">
          <a:xfrm>
            <a:off x="3714744" y="3669573"/>
            <a:ext cx="1500198" cy="830997"/>
          </a:xfrm>
          <a:prstGeom prst="rect">
            <a:avLst/>
          </a:prstGeom>
          <a:noFill/>
          <a:ln w="9525">
            <a:noFill/>
            <a:miter lim="800000"/>
            <a:headEnd/>
            <a:tailEnd/>
          </a:ln>
          <a:effectLst/>
        </p:spPr>
        <p:txBody>
          <a:bodyPr wrap="square" lIns="0" tIns="0" rIns="0" bIns="0">
            <a:spAutoFit/>
          </a:bodyPr>
          <a:lstStyle/>
          <a:p>
            <a:pPr algn="ctr" defTabSz="895350">
              <a:buSzPct val="120000"/>
            </a:pPr>
            <a:r>
              <a:rPr lang="zh-CN" altLang="en-US" b="1" dirty="0" smtClean="0">
                <a:solidFill>
                  <a:srgbClr val="FF0000"/>
                </a:solidFill>
                <a:effectLst>
                  <a:outerShdw blurRad="38100" dist="38100" dir="2700000" algn="tl">
                    <a:srgbClr val="000000">
                      <a:alpha val="43137"/>
                    </a:srgbClr>
                  </a:outerShdw>
                </a:effectLst>
                <a:ea typeface="Gulim" pitchFamily="34" charset="-127"/>
              </a:rPr>
              <a:t>成为中国大米行业的领先者、领导者</a:t>
            </a:r>
            <a:endParaRPr lang="en-US" altLang="ko-KR" b="1" dirty="0">
              <a:solidFill>
                <a:srgbClr val="FF0000"/>
              </a:solidFill>
              <a:effectLst>
                <a:outerShdw blurRad="38100" dist="38100" dir="2700000" algn="tl">
                  <a:srgbClr val="000000">
                    <a:alpha val="43137"/>
                  </a:srgbClr>
                </a:outerShdw>
              </a:effectLst>
              <a:ea typeface="Gulim" pitchFamily="34" charset="-127"/>
            </a:endParaRPr>
          </a:p>
        </p:txBody>
      </p:sp>
      <p:sp>
        <p:nvSpPr>
          <p:cNvPr id="10" name="Rectangle 9"/>
          <p:cNvSpPr>
            <a:spLocks noChangeArrowheads="1"/>
          </p:cNvSpPr>
          <p:nvPr/>
        </p:nvSpPr>
        <p:spPr bwMode="auto">
          <a:xfrm>
            <a:off x="501650" y="1601809"/>
            <a:ext cx="2713038" cy="276999"/>
          </a:xfrm>
          <a:prstGeom prst="rect">
            <a:avLst/>
          </a:prstGeom>
          <a:noFill/>
          <a:ln w="9525">
            <a:noFill/>
            <a:miter lim="800000"/>
            <a:headEnd/>
            <a:tailEnd/>
          </a:ln>
          <a:effectLst/>
        </p:spPr>
        <p:txBody>
          <a:bodyPr lIns="0" tIns="0" rIns="0" bIns="0">
            <a:spAutoFit/>
          </a:bodyPr>
          <a:lstStyle/>
          <a:p>
            <a:pPr defTabSz="895350">
              <a:buSzPct val="120000"/>
            </a:pPr>
            <a:r>
              <a:rPr lang="zh-CN" altLang="en-US" b="1" dirty="0" smtClean="0">
                <a:ea typeface="Gulim" pitchFamily="34" charset="-127"/>
              </a:rPr>
              <a:t>营销能力</a:t>
            </a:r>
            <a:r>
              <a:rPr lang="en-US" altLang="ko-KR" b="1" dirty="0" smtClean="0">
                <a:ea typeface="Gulim" pitchFamily="34" charset="-127"/>
              </a:rPr>
              <a:t> </a:t>
            </a:r>
            <a:endParaRPr lang="en-US" altLang="ko-KR" b="1" dirty="0">
              <a:ea typeface="Gulim" pitchFamily="34" charset="-127"/>
            </a:endParaRPr>
          </a:p>
        </p:txBody>
      </p:sp>
      <p:sp>
        <p:nvSpPr>
          <p:cNvPr id="11" name="Rectangle 10"/>
          <p:cNvSpPr>
            <a:spLocks noChangeArrowheads="1"/>
          </p:cNvSpPr>
          <p:nvPr/>
        </p:nvSpPr>
        <p:spPr bwMode="auto">
          <a:xfrm>
            <a:off x="501650" y="2025672"/>
            <a:ext cx="2713038" cy="1384995"/>
          </a:xfrm>
          <a:prstGeom prst="rect">
            <a:avLst/>
          </a:prstGeom>
          <a:noFill/>
          <a:ln w="9525">
            <a:noFill/>
            <a:miter lim="800000"/>
            <a:headEnd/>
            <a:tailEnd/>
          </a:ln>
          <a:effectLst/>
        </p:spPr>
        <p:txBody>
          <a:bodyPr lIns="0" tIns="0" rIns="0" bIns="0">
            <a:spAutoFit/>
          </a:bodyPr>
          <a:lstStyle/>
          <a:p>
            <a:pPr marL="144463" lvl="1" indent="-142875" defTabSz="895350">
              <a:buSzPct val="120000"/>
              <a:buFontTx/>
              <a:buChar char="•"/>
            </a:pPr>
            <a:r>
              <a:rPr lang="zh-CN" altLang="en-US" dirty="0" smtClean="0">
                <a:ea typeface="Gulim" pitchFamily="34" charset="-127"/>
              </a:rPr>
              <a:t>专业化的营销团队，基本覆盖全国的服务团队</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依托全产业链和集团的力量的品牌营销</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全面的产品线与产品组合</a:t>
            </a:r>
            <a:endParaRPr lang="en-US" altLang="zh-CN" dirty="0" smtClean="0">
              <a:ea typeface="Gulim" pitchFamily="34" charset="-127"/>
            </a:endParaRPr>
          </a:p>
        </p:txBody>
      </p:sp>
      <p:sp>
        <p:nvSpPr>
          <p:cNvPr id="12" name="Rectangle 11"/>
          <p:cNvSpPr>
            <a:spLocks noChangeArrowheads="1"/>
          </p:cNvSpPr>
          <p:nvPr/>
        </p:nvSpPr>
        <p:spPr bwMode="auto">
          <a:xfrm>
            <a:off x="5680075" y="1601809"/>
            <a:ext cx="2713038" cy="276999"/>
          </a:xfrm>
          <a:prstGeom prst="rect">
            <a:avLst/>
          </a:prstGeom>
          <a:noFill/>
          <a:ln w="9525">
            <a:noFill/>
            <a:miter lim="800000"/>
            <a:headEnd/>
            <a:tailEnd/>
          </a:ln>
          <a:effectLst/>
        </p:spPr>
        <p:txBody>
          <a:bodyPr lIns="0" tIns="0" rIns="0" bIns="0">
            <a:spAutoFit/>
          </a:bodyPr>
          <a:lstStyle/>
          <a:p>
            <a:pPr defTabSz="895350">
              <a:buSzPct val="120000"/>
            </a:pPr>
            <a:r>
              <a:rPr lang="zh-CN" altLang="en-US" b="1" dirty="0" smtClean="0">
                <a:ea typeface="Gulim" pitchFamily="34" charset="-127"/>
              </a:rPr>
              <a:t>采购能力</a:t>
            </a:r>
            <a:r>
              <a:rPr lang="en-US" altLang="ko-KR" b="1" dirty="0" smtClean="0">
                <a:ea typeface="Gulim" pitchFamily="34" charset="-127"/>
              </a:rPr>
              <a:t> </a:t>
            </a:r>
            <a:endParaRPr lang="en-US" altLang="ko-KR" b="1" dirty="0">
              <a:ea typeface="Gulim" pitchFamily="34" charset="-127"/>
            </a:endParaRPr>
          </a:p>
        </p:txBody>
      </p:sp>
      <p:sp>
        <p:nvSpPr>
          <p:cNvPr id="13" name="Rectangle 12"/>
          <p:cNvSpPr>
            <a:spLocks noChangeArrowheads="1"/>
          </p:cNvSpPr>
          <p:nvPr/>
        </p:nvSpPr>
        <p:spPr bwMode="auto">
          <a:xfrm>
            <a:off x="5680075" y="2025672"/>
            <a:ext cx="2713038" cy="1107996"/>
          </a:xfrm>
          <a:prstGeom prst="rect">
            <a:avLst/>
          </a:prstGeom>
          <a:noFill/>
          <a:ln w="9525">
            <a:noFill/>
            <a:miter lim="800000"/>
            <a:headEnd/>
            <a:tailEnd/>
          </a:ln>
          <a:effectLst/>
        </p:spPr>
        <p:txBody>
          <a:bodyPr lIns="0" tIns="0" rIns="0" bIns="0">
            <a:spAutoFit/>
          </a:bodyPr>
          <a:lstStyle/>
          <a:p>
            <a:pPr marL="144463" lvl="1" indent="-142875" defTabSz="895350">
              <a:buSzPct val="120000"/>
              <a:buFontTx/>
              <a:buChar char="•"/>
            </a:pPr>
            <a:r>
              <a:rPr lang="zh-CN" altLang="en-US" dirty="0" smtClean="0">
                <a:ea typeface="Gulim" pitchFamily="34" charset="-127"/>
              </a:rPr>
              <a:t>覆盖大米产区的采购网络</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多样化的采购模式</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国家政策的支持</a:t>
            </a:r>
            <a:endParaRPr lang="en-US" altLang="zh-CN" dirty="0" smtClean="0">
              <a:ea typeface="Gulim" pitchFamily="34" charset="-127"/>
            </a:endParaRPr>
          </a:p>
          <a:p>
            <a:pPr marL="144463" lvl="1" indent="-142875" defTabSz="895350">
              <a:buSzPct val="120000"/>
              <a:buFontTx/>
              <a:buChar char="•"/>
            </a:pPr>
            <a:endParaRPr lang="en-US" altLang="ko-KR" dirty="0">
              <a:ea typeface="Gulim" pitchFamily="34" charset="-127"/>
            </a:endParaRPr>
          </a:p>
        </p:txBody>
      </p:sp>
      <p:sp>
        <p:nvSpPr>
          <p:cNvPr id="14" name="Rectangle 13"/>
          <p:cNvSpPr>
            <a:spLocks noChangeArrowheads="1"/>
          </p:cNvSpPr>
          <p:nvPr/>
        </p:nvSpPr>
        <p:spPr bwMode="auto">
          <a:xfrm>
            <a:off x="501650" y="4446609"/>
            <a:ext cx="2713038" cy="276999"/>
          </a:xfrm>
          <a:prstGeom prst="rect">
            <a:avLst/>
          </a:prstGeom>
          <a:noFill/>
          <a:ln w="9525">
            <a:noFill/>
            <a:miter lim="800000"/>
            <a:headEnd/>
            <a:tailEnd/>
          </a:ln>
          <a:effectLst/>
        </p:spPr>
        <p:txBody>
          <a:bodyPr lIns="0" tIns="0" rIns="0" bIns="0">
            <a:spAutoFit/>
          </a:bodyPr>
          <a:lstStyle/>
          <a:p>
            <a:pPr defTabSz="895350">
              <a:buSzPct val="120000"/>
            </a:pPr>
            <a:r>
              <a:rPr lang="zh-CN" altLang="en-US" b="1" dirty="0" smtClean="0">
                <a:ea typeface="Gulim" pitchFamily="34" charset="-127"/>
              </a:rPr>
              <a:t>运营能力</a:t>
            </a:r>
            <a:r>
              <a:rPr lang="en-US" altLang="ko-KR" b="1" dirty="0" smtClean="0">
                <a:ea typeface="Gulim" pitchFamily="34" charset="-127"/>
              </a:rPr>
              <a:t> </a:t>
            </a:r>
            <a:endParaRPr lang="en-US" altLang="ko-KR" b="1" dirty="0">
              <a:ea typeface="Gulim" pitchFamily="34" charset="-127"/>
            </a:endParaRPr>
          </a:p>
        </p:txBody>
      </p:sp>
      <p:sp>
        <p:nvSpPr>
          <p:cNvPr id="15" name="Rectangle 14"/>
          <p:cNvSpPr>
            <a:spLocks noChangeArrowheads="1"/>
          </p:cNvSpPr>
          <p:nvPr/>
        </p:nvSpPr>
        <p:spPr bwMode="auto">
          <a:xfrm>
            <a:off x="501650" y="4870472"/>
            <a:ext cx="3070218" cy="1661993"/>
          </a:xfrm>
          <a:prstGeom prst="rect">
            <a:avLst/>
          </a:prstGeom>
          <a:noFill/>
          <a:ln w="9525">
            <a:noFill/>
            <a:miter lim="800000"/>
            <a:headEnd/>
            <a:tailEnd/>
          </a:ln>
          <a:effectLst/>
        </p:spPr>
        <p:txBody>
          <a:bodyPr wrap="square" lIns="0" tIns="0" rIns="0" bIns="0">
            <a:spAutoFit/>
          </a:bodyPr>
          <a:lstStyle/>
          <a:p>
            <a:pPr marL="144463" lvl="1" indent="-142875" defTabSz="895350">
              <a:buSzPct val="120000"/>
              <a:buFontTx/>
              <a:buChar char="•"/>
            </a:pPr>
            <a:r>
              <a:rPr lang="zh-CN" altLang="en-US" dirty="0" smtClean="0">
                <a:ea typeface="Gulim" pitchFamily="34" charset="-127"/>
              </a:rPr>
              <a:t>临江、临海的工厂布局</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与地方实力粮食企业的合作</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临江、临海、铁路枢纽城市、中粮米面基地便捷的物流仓储</a:t>
            </a:r>
            <a:endParaRPr lang="en-US" altLang="zh-CN" dirty="0" smtClean="0">
              <a:ea typeface="Gulim" pitchFamily="34" charset="-127"/>
            </a:endParaRPr>
          </a:p>
          <a:p>
            <a:pPr marL="144463" lvl="1" indent="-142875" defTabSz="895350">
              <a:buSzPct val="120000"/>
              <a:buFontTx/>
              <a:buChar char="•"/>
            </a:pPr>
            <a:r>
              <a:rPr lang="en-US" altLang="ko-KR" dirty="0" smtClean="0">
                <a:ea typeface="Gulim" pitchFamily="34" charset="-127"/>
              </a:rPr>
              <a:t>ERP</a:t>
            </a:r>
            <a:r>
              <a:rPr lang="zh-CN" altLang="en-US" dirty="0" smtClean="0">
                <a:ea typeface="Gulim" pitchFamily="34" charset="-127"/>
              </a:rPr>
              <a:t>系统的效率</a:t>
            </a:r>
            <a:endParaRPr lang="en-US" altLang="ko-KR" dirty="0">
              <a:ea typeface="Gulim" pitchFamily="34" charset="-127"/>
            </a:endParaRPr>
          </a:p>
        </p:txBody>
      </p:sp>
      <p:sp>
        <p:nvSpPr>
          <p:cNvPr id="16" name="Rectangle 15"/>
          <p:cNvSpPr>
            <a:spLocks noChangeArrowheads="1"/>
          </p:cNvSpPr>
          <p:nvPr/>
        </p:nvSpPr>
        <p:spPr bwMode="auto">
          <a:xfrm>
            <a:off x="5680075" y="4446609"/>
            <a:ext cx="2713038" cy="276999"/>
          </a:xfrm>
          <a:prstGeom prst="rect">
            <a:avLst/>
          </a:prstGeom>
          <a:noFill/>
          <a:ln w="9525">
            <a:noFill/>
            <a:miter lim="800000"/>
            <a:headEnd/>
            <a:tailEnd/>
          </a:ln>
          <a:effectLst/>
        </p:spPr>
        <p:txBody>
          <a:bodyPr lIns="0" tIns="0" rIns="0" bIns="0">
            <a:spAutoFit/>
          </a:bodyPr>
          <a:lstStyle/>
          <a:p>
            <a:pPr defTabSz="895350">
              <a:buSzPct val="120000"/>
            </a:pPr>
            <a:r>
              <a:rPr lang="zh-CN" altLang="en-US" b="1" dirty="0" smtClean="0">
                <a:ea typeface="Gulim" pitchFamily="34" charset="-127"/>
              </a:rPr>
              <a:t>政策资源</a:t>
            </a:r>
            <a:endParaRPr lang="en-US" altLang="ko-KR" b="1" dirty="0">
              <a:ea typeface="Gulim" pitchFamily="34" charset="-127"/>
            </a:endParaRPr>
          </a:p>
        </p:txBody>
      </p:sp>
      <p:sp>
        <p:nvSpPr>
          <p:cNvPr id="17" name="Rectangle 16"/>
          <p:cNvSpPr>
            <a:spLocks noChangeArrowheads="1"/>
          </p:cNvSpPr>
          <p:nvPr/>
        </p:nvSpPr>
        <p:spPr bwMode="auto">
          <a:xfrm>
            <a:off x="5680075" y="4870472"/>
            <a:ext cx="2713038" cy="830997"/>
          </a:xfrm>
          <a:prstGeom prst="rect">
            <a:avLst/>
          </a:prstGeom>
          <a:noFill/>
          <a:ln w="9525">
            <a:noFill/>
            <a:miter lim="800000"/>
            <a:headEnd/>
            <a:tailEnd/>
          </a:ln>
          <a:effectLst/>
        </p:spPr>
        <p:txBody>
          <a:bodyPr lIns="0" tIns="0" rIns="0" bIns="0">
            <a:spAutoFit/>
          </a:bodyPr>
          <a:lstStyle/>
          <a:p>
            <a:pPr marL="144463" lvl="1" indent="-142875" defTabSz="895350">
              <a:buSzPct val="120000"/>
              <a:buFontTx/>
              <a:buChar char="•"/>
            </a:pPr>
            <a:r>
              <a:rPr lang="zh-CN" altLang="en-US" dirty="0" smtClean="0">
                <a:ea typeface="Gulim" pitchFamily="34" charset="-127"/>
              </a:rPr>
              <a:t>工厂拓展增产项目支持</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产业支持</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运费补贴</a:t>
            </a:r>
            <a:endParaRPr lang="en-US" altLang="ko-KR" dirty="0">
              <a:ea typeface="Gulim" pitchFamily="34" charset="-127"/>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中粮米业的优势</a:t>
            </a:r>
            <a:endParaRPr lang="zh-CN" altLang="en-US" sz="2800" dirty="0"/>
          </a:p>
        </p:txBody>
      </p:sp>
      <p:sp>
        <p:nvSpPr>
          <p:cNvPr id="4" name="AutoShape 12"/>
          <p:cNvSpPr>
            <a:spLocks noChangeArrowheads="1"/>
          </p:cNvSpPr>
          <p:nvPr/>
        </p:nvSpPr>
        <p:spPr bwMode="auto">
          <a:xfrm>
            <a:off x="1285851" y="4143381"/>
            <a:ext cx="1451016" cy="1030833"/>
          </a:xfrm>
          <a:prstGeom prst="roundRect">
            <a:avLst>
              <a:gd name="adj" fmla="val 16667"/>
            </a:avLst>
          </a:prstGeom>
          <a:noFill/>
          <a:ln w="28575">
            <a:solidFill>
              <a:srgbClr val="B2B2B2"/>
            </a:solidFill>
            <a:round/>
            <a:headEnd/>
            <a:tailEnd/>
          </a:ln>
        </p:spPr>
        <p:txBody>
          <a:bodyPr wrap="none" lIns="69478" tIns="34739" rIns="69478" bIns="34739" anchor="ctr"/>
          <a:lstStyle/>
          <a:p>
            <a:pPr algn="ctr" rtl="0" fontAlgn="base">
              <a:spcBef>
                <a:spcPct val="0"/>
              </a:spcBef>
              <a:spcAft>
                <a:spcPct val="0"/>
              </a:spcAft>
            </a:pPr>
            <a:r>
              <a:rPr kumimoji="1" lang="zh-CN" altLang="en-US" sz="1600" b="1" dirty="0">
                <a:solidFill>
                  <a:srgbClr val="000000"/>
                </a:solidFill>
                <a:latin typeface="仿宋_GB2312" pitchFamily="49" charset="-122"/>
                <a:ea typeface="仿宋_GB2312" pitchFamily="49" charset="-122"/>
              </a:rPr>
              <a:t>直收模式</a:t>
            </a:r>
            <a:endParaRPr kumimoji="1" lang="en-US" altLang="zh-CN" sz="1600" b="1" dirty="0">
              <a:solidFill>
                <a:srgbClr val="000000"/>
              </a:solidFill>
              <a:latin typeface="仿宋_GB2312" pitchFamily="49" charset="-122"/>
              <a:ea typeface="仿宋_GB2312" pitchFamily="49" charset="-122"/>
            </a:endParaRPr>
          </a:p>
          <a:p>
            <a:pPr algn="ctr" rtl="0" fontAlgn="base">
              <a:spcBef>
                <a:spcPct val="0"/>
              </a:spcBef>
              <a:spcAft>
                <a:spcPct val="0"/>
              </a:spcAft>
            </a:pPr>
            <a:r>
              <a:rPr kumimoji="1" lang="zh-CN" altLang="en-US" sz="1600" b="1" dirty="0">
                <a:solidFill>
                  <a:srgbClr val="000000"/>
                </a:solidFill>
                <a:latin typeface="仿宋_GB2312" pitchFamily="49" charset="-122"/>
                <a:ea typeface="仿宋_GB2312" pitchFamily="49" charset="-122"/>
              </a:rPr>
              <a:t>合同种植模式</a:t>
            </a:r>
          </a:p>
        </p:txBody>
      </p:sp>
      <p:sp>
        <p:nvSpPr>
          <p:cNvPr id="5" name="AutoShape 12"/>
          <p:cNvSpPr>
            <a:spLocks noChangeArrowheads="1"/>
          </p:cNvSpPr>
          <p:nvPr/>
        </p:nvSpPr>
        <p:spPr bwMode="auto">
          <a:xfrm>
            <a:off x="2857487" y="4143380"/>
            <a:ext cx="1451016" cy="1030832"/>
          </a:xfrm>
          <a:prstGeom prst="roundRect">
            <a:avLst>
              <a:gd name="adj" fmla="val 16667"/>
            </a:avLst>
          </a:prstGeom>
          <a:noFill/>
          <a:ln w="28575">
            <a:solidFill>
              <a:srgbClr val="B2B2B2"/>
            </a:solidFill>
            <a:round/>
            <a:headEnd/>
            <a:tailEnd/>
          </a:ln>
        </p:spPr>
        <p:txBody>
          <a:bodyPr wrap="none" lIns="69478" tIns="34739" rIns="69478" bIns="34739" anchor="ctr"/>
          <a:lstStyle/>
          <a:p>
            <a:pPr algn="ctr" rtl="0" fontAlgn="base">
              <a:spcBef>
                <a:spcPct val="0"/>
              </a:spcBef>
              <a:spcAft>
                <a:spcPct val="0"/>
              </a:spcAft>
            </a:pPr>
            <a:r>
              <a:rPr kumimoji="1" lang="zh-CN" altLang="en-US" sz="1600" b="1" dirty="0">
                <a:solidFill>
                  <a:srgbClr val="000000"/>
                </a:solidFill>
                <a:latin typeface="仿宋_GB2312" pitchFamily="49" charset="-122"/>
                <a:ea typeface="仿宋_GB2312" pitchFamily="49" charset="-122"/>
              </a:rPr>
              <a:t>代收代储模式</a:t>
            </a:r>
            <a:endParaRPr kumimoji="1" lang="en-US" altLang="zh-CN" sz="1600" b="1" dirty="0">
              <a:solidFill>
                <a:srgbClr val="000000"/>
              </a:solidFill>
              <a:latin typeface="仿宋_GB2312" pitchFamily="49" charset="-122"/>
              <a:ea typeface="仿宋_GB2312" pitchFamily="49" charset="-122"/>
            </a:endParaRPr>
          </a:p>
          <a:p>
            <a:pPr algn="ctr" rtl="0" fontAlgn="base">
              <a:spcBef>
                <a:spcPct val="0"/>
              </a:spcBef>
              <a:spcAft>
                <a:spcPct val="0"/>
              </a:spcAft>
            </a:pPr>
            <a:r>
              <a:rPr kumimoji="1" lang="zh-CN" altLang="en-US" sz="1600" b="1" dirty="0">
                <a:solidFill>
                  <a:srgbClr val="000000"/>
                </a:solidFill>
                <a:latin typeface="仿宋_GB2312" pitchFamily="49" charset="-122"/>
                <a:ea typeface="仿宋_GB2312" pitchFamily="49" charset="-122"/>
              </a:rPr>
              <a:t>战略合作模式</a:t>
            </a:r>
          </a:p>
        </p:txBody>
      </p:sp>
      <p:sp>
        <p:nvSpPr>
          <p:cNvPr id="6" name="AutoShape 12"/>
          <p:cNvSpPr>
            <a:spLocks noChangeArrowheads="1"/>
          </p:cNvSpPr>
          <p:nvPr/>
        </p:nvSpPr>
        <p:spPr bwMode="auto">
          <a:xfrm>
            <a:off x="4429123" y="4143380"/>
            <a:ext cx="1449976" cy="1029792"/>
          </a:xfrm>
          <a:prstGeom prst="roundRect">
            <a:avLst>
              <a:gd name="adj" fmla="val 16667"/>
            </a:avLst>
          </a:prstGeom>
          <a:noFill/>
          <a:ln w="28575">
            <a:solidFill>
              <a:srgbClr val="B2B2B2"/>
            </a:solidFill>
            <a:round/>
            <a:headEnd/>
            <a:tailEnd/>
          </a:ln>
        </p:spPr>
        <p:txBody>
          <a:bodyPr wrap="none" lIns="69478" tIns="34739" rIns="69478" bIns="34739" anchor="ctr"/>
          <a:lstStyle/>
          <a:p>
            <a:pPr algn="ctr" rtl="0" fontAlgn="base">
              <a:spcBef>
                <a:spcPct val="0"/>
              </a:spcBef>
              <a:spcAft>
                <a:spcPct val="0"/>
              </a:spcAft>
            </a:pPr>
            <a:r>
              <a:rPr kumimoji="1" lang="zh-CN" altLang="en-US" sz="1600" b="1" dirty="0">
                <a:solidFill>
                  <a:srgbClr val="000000"/>
                </a:solidFill>
                <a:latin typeface="仿宋_GB2312" pitchFamily="49" charset="-122"/>
                <a:ea typeface="仿宋_GB2312" pitchFamily="49" charset="-122"/>
              </a:rPr>
              <a:t>储备轮换模式</a:t>
            </a:r>
            <a:endParaRPr kumimoji="1" lang="en-US" altLang="zh-CN" sz="1600" b="1" dirty="0">
              <a:solidFill>
                <a:srgbClr val="000000"/>
              </a:solidFill>
              <a:latin typeface="仿宋_GB2312" pitchFamily="49" charset="-122"/>
              <a:ea typeface="仿宋_GB2312" pitchFamily="49" charset="-122"/>
            </a:endParaRPr>
          </a:p>
          <a:p>
            <a:pPr algn="ctr" rtl="0" fontAlgn="base">
              <a:spcBef>
                <a:spcPct val="0"/>
              </a:spcBef>
              <a:spcAft>
                <a:spcPct val="0"/>
              </a:spcAft>
            </a:pPr>
            <a:r>
              <a:rPr kumimoji="1" lang="zh-CN" altLang="en-US" sz="1600" b="1" dirty="0">
                <a:solidFill>
                  <a:srgbClr val="000000"/>
                </a:solidFill>
                <a:latin typeface="仿宋_GB2312" pitchFamily="49" charset="-122"/>
                <a:ea typeface="仿宋_GB2312" pitchFamily="49" charset="-122"/>
              </a:rPr>
              <a:t>竞买采购模式</a:t>
            </a:r>
          </a:p>
        </p:txBody>
      </p:sp>
      <p:sp>
        <p:nvSpPr>
          <p:cNvPr id="7" name="AutoShape 12"/>
          <p:cNvSpPr>
            <a:spLocks noChangeArrowheads="1"/>
          </p:cNvSpPr>
          <p:nvPr/>
        </p:nvSpPr>
        <p:spPr bwMode="auto">
          <a:xfrm>
            <a:off x="6019496" y="3571877"/>
            <a:ext cx="1449976" cy="1614329"/>
          </a:xfrm>
          <a:prstGeom prst="roundRect">
            <a:avLst>
              <a:gd name="adj" fmla="val 16667"/>
            </a:avLst>
          </a:prstGeom>
          <a:noFill/>
          <a:ln w="28575">
            <a:solidFill>
              <a:srgbClr val="B2B2B2"/>
            </a:solidFill>
            <a:round/>
            <a:headEnd/>
            <a:tailEnd/>
          </a:ln>
        </p:spPr>
        <p:txBody>
          <a:bodyPr wrap="none" lIns="69478" tIns="34739" rIns="69478" bIns="34739" anchor="ctr"/>
          <a:lstStyle/>
          <a:p>
            <a:pPr algn="ctr" rtl="0" fontAlgn="base">
              <a:spcBef>
                <a:spcPct val="0"/>
              </a:spcBef>
              <a:spcAft>
                <a:spcPct val="0"/>
              </a:spcAft>
            </a:pPr>
            <a:r>
              <a:rPr kumimoji="1" lang="zh-CN" altLang="en-US" sz="1600" b="1" dirty="0" smtClean="0">
                <a:solidFill>
                  <a:srgbClr val="000000"/>
                </a:solidFill>
                <a:latin typeface="仿宋_GB2312" pitchFamily="49" charset="-122"/>
                <a:ea typeface="仿宋_GB2312" pitchFamily="49" charset="-122"/>
              </a:rPr>
              <a:t>一般</a:t>
            </a:r>
            <a:r>
              <a:rPr kumimoji="1" lang="zh-CN" altLang="en-US" sz="1600" b="1" dirty="0">
                <a:solidFill>
                  <a:srgbClr val="000000"/>
                </a:solidFill>
                <a:latin typeface="仿宋_GB2312" pitchFamily="49" charset="-122"/>
                <a:ea typeface="仿宋_GB2312" pitchFamily="49" charset="-122"/>
              </a:rPr>
              <a:t>贸易采购</a:t>
            </a:r>
            <a:endParaRPr kumimoji="1" lang="en-US" altLang="zh-CN" sz="1600" b="1" dirty="0">
              <a:solidFill>
                <a:srgbClr val="000000"/>
              </a:solidFill>
              <a:latin typeface="仿宋_GB2312" pitchFamily="49" charset="-122"/>
              <a:ea typeface="仿宋_GB2312" pitchFamily="49" charset="-122"/>
            </a:endParaRPr>
          </a:p>
          <a:p>
            <a:pPr algn="ctr" rtl="0" fontAlgn="base">
              <a:spcBef>
                <a:spcPct val="0"/>
              </a:spcBef>
              <a:spcAft>
                <a:spcPct val="0"/>
              </a:spcAft>
            </a:pPr>
            <a:r>
              <a:rPr kumimoji="1" lang="zh-CN" altLang="en-US" sz="1600" b="1" dirty="0">
                <a:solidFill>
                  <a:srgbClr val="000000"/>
                </a:solidFill>
                <a:latin typeface="仿宋_GB2312" pitchFamily="49" charset="-122"/>
                <a:ea typeface="仿宋_GB2312" pitchFamily="49" charset="-122"/>
              </a:rPr>
              <a:t>远期合同采购</a:t>
            </a:r>
          </a:p>
          <a:p>
            <a:pPr algn="ctr" rtl="0" fontAlgn="base">
              <a:spcBef>
                <a:spcPct val="0"/>
              </a:spcBef>
              <a:spcAft>
                <a:spcPct val="0"/>
              </a:spcAft>
            </a:pPr>
            <a:r>
              <a:rPr kumimoji="1" lang="zh-CN" altLang="en-US" sz="1600" b="1" dirty="0">
                <a:solidFill>
                  <a:srgbClr val="000000"/>
                </a:solidFill>
                <a:latin typeface="仿宋_GB2312" pitchFamily="49" charset="-122"/>
                <a:ea typeface="仿宋_GB2312" pitchFamily="49" charset="-122"/>
              </a:rPr>
              <a:t>招标模式</a:t>
            </a:r>
          </a:p>
          <a:p>
            <a:pPr algn="ctr" rtl="0" fontAlgn="base">
              <a:spcBef>
                <a:spcPct val="0"/>
              </a:spcBef>
              <a:spcAft>
                <a:spcPct val="0"/>
              </a:spcAft>
            </a:pPr>
            <a:r>
              <a:rPr kumimoji="1" lang="zh-CN" altLang="en-US" sz="1600" b="1" dirty="0">
                <a:solidFill>
                  <a:srgbClr val="000000"/>
                </a:solidFill>
                <a:latin typeface="仿宋_GB2312" pitchFamily="49" charset="-122"/>
                <a:ea typeface="仿宋_GB2312" pitchFamily="49" charset="-122"/>
              </a:rPr>
              <a:t>期货采购</a:t>
            </a:r>
          </a:p>
        </p:txBody>
      </p:sp>
      <p:grpSp>
        <p:nvGrpSpPr>
          <p:cNvPr id="8" name="组合 7"/>
          <p:cNvGrpSpPr/>
          <p:nvPr/>
        </p:nvGrpSpPr>
        <p:grpSpPr>
          <a:xfrm>
            <a:off x="1857356" y="3286125"/>
            <a:ext cx="1074291" cy="1127525"/>
            <a:chOff x="218433" y="5301870"/>
            <a:chExt cx="1281471" cy="1344971"/>
          </a:xfrm>
        </p:grpSpPr>
        <p:sp>
          <p:nvSpPr>
            <p:cNvPr id="9" name="Oval 5"/>
            <p:cNvSpPr>
              <a:spLocks noChangeArrowheads="1"/>
            </p:cNvSpPr>
            <p:nvPr/>
          </p:nvSpPr>
          <p:spPr bwMode="auto">
            <a:xfrm>
              <a:off x="294364" y="5398609"/>
              <a:ext cx="1183696" cy="1184781"/>
            </a:xfrm>
            <a:prstGeom prst="ellipse">
              <a:avLst/>
            </a:prstGeom>
            <a:gradFill rotWithShape="0">
              <a:gsLst>
                <a:gs pos="0">
                  <a:srgbClr val="99CC00"/>
                </a:gs>
                <a:gs pos="100000">
                  <a:srgbClr val="475E00"/>
                </a:gs>
              </a:gsLst>
              <a:path path="rect">
                <a:fillToRect r="100000" b="100000"/>
              </a:path>
            </a:gradFill>
            <a:ln w="9525">
              <a:noFill/>
              <a:round/>
              <a:headEnd/>
              <a:tailEnd/>
            </a:ln>
          </p:spPr>
          <p:txBody>
            <a:bodyPr wrap="none" lIns="69485" tIns="34743" rIns="69485" bIns="34743" anchor="ctr"/>
            <a:lstStyle/>
            <a:p>
              <a:pPr algn="ctr" rtl="0" fontAlgn="base" latinLnBrk="1">
                <a:spcBef>
                  <a:spcPct val="0"/>
                </a:spcBef>
                <a:spcAft>
                  <a:spcPct val="0"/>
                </a:spcAft>
              </a:pPr>
              <a:r>
                <a:rPr kumimoji="1" lang="zh-CN" altLang="en-US" sz="1600" b="1" dirty="0">
                  <a:solidFill>
                    <a:srgbClr val="FFFFFF"/>
                  </a:solidFill>
                  <a:latin typeface="仿宋_GB2312" pitchFamily="49" charset="-122"/>
                  <a:ea typeface="仿宋_GB2312" pitchFamily="49" charset="-122"/>
                </a:rPr>
                <a:t>自主采购</a:t>
              </a:r>
              <a:endParaRPr kumimoji="1" lang="en-US" altLang="ko-KR" sz="1600" b="1" dirty="0">
                <a:solidFill>
                  <a:srgbClr val="FFFFFF"/>
                </a:solidFill>
                <a:latin typeface="仿宋_GB2312" pitchFamily="49" charset="-122"/>
                <a:ea typeface="仿宋_GB2312" pitchFamily="49" charset="-122"/>
              </a:endParaRPr>
            </a:p>
          </p:txBody>
        </p:sp>
        <p:pic>
          <p:nvPicPr>
            <p:cNvPr id="10" name="Picture 39" descr="볼"/>
            <p:cNvPicPr>
              <a:picLocks noChangeAspect="1" noChangeArrowheads="1"/>
            </p:cNvPicPr>
            <p:nvPr/>
          </p:nvPicPr>
          <p:blipFill>
            <a:blip r:embed="rId2" cstate="print"/>
            <a:srcRect/>
            <a:stretch>
              <a:fillRect/>
            </a:stretch>
          </p:blipFill>
          <p:spPr bwMode="auto">
            <a:xfrm>
              <a:off x="218433" y="5301870"/>
              <a:ext cx="1281471" cy="1344971"/>
            </a:xfrm>
            <a:prstGeom prst="rect">
              <a:avLst/>
            </a:prstGeom>
            <a:noFill/>
            <a:ln w="9525">
              <a:noFill/>
              <a:miter lim="800000"/>
              <a:headEnd/>
              <a:tailEnd/>
            </a:ln>
          </p:spPr>
        </p:pic>
      </p:grpSp>
      <p:grpSp>
        <p:nvGrpSpPr>
          <p:cNvPr id="11" name="组合 10"/>
          <p:cNvGrpSpPr/>
          <p:nvPr/>
        </p:nvGrpSpPr>
        <p:grpSpPr>
          <a:xfrm>
            <a:off x="3357554" y="3214686"/>
            <a:ext cx="1155321" cy="1214446"/>
            <a:chOff x="1903484" y="4038034"/>
            <a:chExt cx="1281471" cy="1347052"/>
          </a:xfrm>
        </p:grpSpPr>
        <p:sp>
          <p:nvSpPr>
            <p:cNvPr id="12" name="Oval 8"/>
            <p:cNvSpPr>
              <a:spLocks noChangeArrowheads="1"/>
            </p:cNvSpPr>
            <p:nvPr/>
          </p:nvSpPr>
          <p:spPr bwMode="auto">
            <a:xfrm>
              <a:off x="1977334" y="4123331"/>
              <a:ext cx="1184736" cy="1183741"/>
            </a:xfrm>
            <a:prstGeom prst="ellipse">
              <a:avLst/>
            </a:prstGeom>
            <a:gradFill rotWithShape="0">
              <a:gsLst>
                <a:gs pos="0">
                  <a:srgbClr val="66CCFF"/>
                </a:gs>
                <a:gs pos="100000">
                  <a:srgbClr val="2F5E76"/>
                </a:gs>
              </a:gsLst>
              <a:path path="rect">
                <a:fillToRect r="100000" b="100000"/>
              </a:path>
            </a:gradFill>
            <a:ln w="9525">
              <a:noFill/>
              <a:round/>
              <a:headEnd/>
              <a:tailEnd/>
            </a:ln>
          </p:spPr>
          <p:txBody>
            <a:bodyPr wrap="none" lIns="69485" tIns="34743" rIns="69485" bIns="34743" anchor="ctr"/>
            <a:lstStyle/>
            <a:p>
              <a:pPr algn="ctr" rtl="0" fontAlgn="base" latinLnBrk="1">
                <a:spcBef>
                  <a:spcPct val="0"/>
                </a:spcBef>
                <a:spcAft>
                  <a:spcPct val="0"/>
                </a:spcAft>
              </a:pPr>
              <a:r>
                <a:rPr kumimoji="1" lang="zh-CN" altLang="en-US" sz="1600" b="1" dirty="0">
                  <a:solidFill>
                    <a:srgbClr val="FFFFFF"/>
                  </a:solidFill>
                  <a:latin typeface="仿宋_GB2312" pitchFamily="49" charset="-122"/>
                  <a:ea typeface="仿宋_GB2312" pitchFamily="49" charset="-122"/>
                </a:rPr>
                <a:t>对外联合</a:t>
              </a:r>
              <a:endParaRPr kumimoji="1" lang="ko-KR" altLang="en-US" sz="1600" b="1" dirty="0">
                <a:solidFill>
                  <a:srgbClr val="FFFFFF"/>
                </a:solidFill>
                <a:latin typeface="仿宋_GB2312" pitchFamily="49" charset="-122"/>
                <a:ea typeface="Gulim" pitchFamily="34" charset="-127"/>
              </a:endParaRPr>
            </a:p>
          </p:txBody>
        </p:sp>
        <p:pic>
          <p:nvPicPr>
            <p:cNvPr id="13" name="Picture 42" descr="볼"/>
            <p:cNvPicPr>
              <a:picLocks noChangeAspect="1" noChangeArrowheads="1"/>
            </p:cNvPicPr>
            <p:nvPr/>
          </p:nvPicPr>
          <p:blipFill>
            <a:blip r:embed="rId3" cstate="print"/>
            <a:srcRect/>
            <a:stretch>
              <a:fillRect/>
            </a:stretch>
          </p:blipFill>
          <p:spPr bwMode="auto">
            <a:xfrm>
              <a:off x="1903484" y="4038034"/>
              <a:ext cx="1281471" cy="1347052"/>
            </a:xfrm>
            <a:prstGeom prst="rect">
              <a:avLst/>
            </a:prstGeom>
            <a:noFill/>
            <a:ln w="9525">
              <a:noFill/>
              <a:miter lim="800000"/>
              <a:headEnd/>
              <a:tailEnd/>
            </a:ln>
          </p:spPr>
        </p:pic>
      </p:grpSp>
      <p:grpSp>
        <p:nvGrpSpPr>
          <p:cNvPr id="14" name="组合 13"/>
          <p:cNvGrpSpPr/>
          <p:nvPr/>
        </p:nvGrpSpPr>
        <p:grpSpPr>
          <a:xfrm>
            <a:off x="4857752" y="3286124"/>
            <a:ext cx="1086435" cy="1143008"/>
            <a:chOff x="3635341" y="5313313"/>
            <a:chExt cx="1279390" cy="1346011"/>
          </a:xfrm>
        </p:grpSpPr>
        <p:sp>
          <p:nvSpPr>
            <p:cNvPr id="15" name="Oval 7"/>
            <p:cNvSpPr>
              <a:spLocks noChangeArrowheads="1"/>
            </p:cNvSpPr>
            <p:nvPr/>
          </p:nvSpPr>
          <p:spPr bwMode="auto">
            <a:xfrm>
              <a:off x="3685269" y="5427734"/>
              <a:ext cx="1183696" cy="1183741"/>
            </a:xfrm>
            <a:prstGeom prst="ellipse">
              <a:avLst/>
            </a:prstGeom>
            <a:gradFill rotWithShape="0">
              <a:gsLst>
                <a:gs pos="0">
                  <a:srgbClr val="6666FF"/>
                </a:gs>
                <a:gs pos="100000">
                  <a:srgbClr val="2F2F76"/>
                </a:gs>
              </a:gsLst>
              <a:path path="rect">
                <a:fillToRect r="100000" b="100000"/>
              </a:path>
            </a:gradFill>
            <a:ln w="9525">
              <a:noFill/>
              <a:round/>
              <a:headEnd/>
              <a:tailEnd/>
            </a:ln>
          </p:spPr>
          <p:txBody>
            <a:bodyPr wrap="none" lIns="69485" tIns="34743" rIns="69485" bIns="34743" anchor="ctr"/>
            <a:lstStyle/>
            <a:p>
              <a:pPr algn="ctr" rtl="0" fontAlgn="base" latinLnBrk="1">
                <a:spcBef>
                  <a:spcPct val="0"/>
                </a:spcBef>
                <a:spcAft>
                  <a:spcPct val="0"/>
                </a:spcAft>
              </a:pPr>
              <a:r>
                <a:rPr kumimoji="1" lang="zh-CN" altLang="en-US" sz="1600" b="1" dirty="0">
                  <a:solidFill>
                    <a:srgbClr val="FFFFFF"/>
                  </a:solidFill>
                  <a:latin typeface="仿宋_GB2312" pitchFamily="49" charset="-122"/>
                  <a:ea typeface="仿宋_GB2312" pitchFamily="49" charset="-122"/>
                </a:rPr>
                <a:t>借助政策</a:t>
              </a:r>
              <a:endParaRPr kumimoji="1" lang="ko-KR" altLang="en-US" sz="1600" b="1" dirty="0">
                <a:solidFill>
                  <a:srgbClr val="FFFFFF"/>
                </a:solidFill>
                <a:latin typeface="仿宋_GB2312" pitchFamily="49" charset="-122"/>
                <a:ea typeface="Gulim" pitchFamily="34" charset="-127"/>
              </a:endParaRPr>
            </a:p>
          </p:txBody>
        </p:sp>
        <p:pic>
          <p:nvPicPr>
            <p:cNvPr id="16" name="Picture 41" descr="볼"/>
            <p:cNvPicPr>
              <a:picLocks noChangeAspect="1" noChangeArrowheads="1"/>
            </p:cNvPicPr>
            <p:nvPr/>
          </p:nvPicPr>
          <p:blipFill>
            <a:blip r:embed="rId4" cstate="print"/>
            <a:srcRect/>
            <a:stretch>
              <a:fillRect/>
            </a:stretch>
          </p:blipFill>
          <p:spPr bwMode="auto">
            <a:xfrm>
              <a:off x="3635341" y="5313313"/>
              <a:ext cx="1279390" cy="1346011"/>
            </a:xfrm>
            <a:prstGeom prst="rect">
              <a:avLst/>
            </a:prstGeom>
            <a:noFill/>
            <a:ln w="9525">
              <a:noFill/>
              <a:miter lim="800000"/>
              <a:headEnd/>
              <a:tailEnd/>
            </a:ln>
          </p:spPr>
        </p:pic>
      </p:grpSp>
      <p:grpSp>
        <p:nvGrpSpPr>
          <p:cNvPr id="17" name="组合 16"/>
          <p:cNvGrpSpPr/>
          <p:nvPr/>
        </p:nvGrpSpPr>
        <p:grpSpPr>
          <a:xfrm>
            <a:off x="6572264" y="2714620"/>
            <a:ext cx="1112867" cy="1170864"/>
            <a:chOff x="5602273" y="4038034"/>
            <a:chExt cx="1278350" cy="1344971"/>
          </a:xfrm>
        </p:grpSpPr>
        <p:sp>
          <p:nvSpPr>
            <p:cNvPr id="18" name="Oval 6"/>
            <p:cNvSpPr>
              <a:spLocks noChangeArrowheads="1"/>
            </p:cNvSpPr>
            <p:nvPr/>
          </p:nvSpPr>
          <p:spPr bwMode="auto">
            <a:xfrm>
              <a:off x="5644920" y="4142054"/>
              <a:ext cx="1183696" cy="1183741"/>
            </a:xfrm>
            <a:prstGeom prst="ellipse">
              <a:avLst/>
            </a:prstGeom>
            <a:gradFill rotWithShape="0">
              <a:gsLst>
                <a:gs pos="0">
                  <a:srgbClr val="FF9900"/>
                </a:gs>
                <a:gs pos="100000">
                  <a:srgbClr val="764700"/>
                </a:gs>
              </a:gsLst>
              <a:path path="rect">
                <a:fillToRect r="100000" b="100000"/>
              </a:path>
            </a:gradFill>
            <a:ln w="9525">
              <a:noFill/>
              <a:round/>
              <a:headEnd/>
              <a:tailEnd/>
            </a:ln>
          </p:spPr>
          <p:txBody>
            <a:bodyPr wrap="none" lIns="69485" tIns="34743" rIns="69485" bIns="34743" anchor="ctr"/>
            <a:lstStyle/>
            <a:p>
              <a:pPr algn="ctr" rtl="0" fontAlgn="base" latinLnBrk="1">
                <a:spcBef>
                  <a:spcPct val="0"/>
                </a:spcBef>
                <a:spcAft>
                  <a:spcPct val="0"/>
                </a:spcAft>
              </a:pPr>
              <a:r>
                <a:rPr kumimoji="1" lang="zh-CN" altLang="en-US" sz="1600" b="1" dirty="0">
                  <a:solidFill>
                    <a:srgbClr val="FFFFFF"/>
                  </a:solidFill>
                  <a:latin typeface="仿宋_GB2312" pitchFamily="49" charset="-122"/>
                  <a:ea typeface="仿宋_GB2312" pitchFamily="49" charset="-122"/>
                </a:rPr>
                <a:t>采控并举</a:t>
              </a:r>
              <a:endParaRPr kumimoji="1" lang="ko-KR" altLang="en-US" sz="1600" b="1" dirty="0">
                <a:solidFill>
                  <a:srgbClr val="FFFFFF"/>
                </a:solidFill>
                <a:latin typeface="仿宋_GB2312" pitchFamily="49" charset="-122"/>
                <a:ea typeface="Gulim" pitchFamily="34" charset="-127"/>
              </a:endParaRPr>
            </a:p>
          </p:txBody>
        </p:sp>
        <p:pic>
          <p:nvPicPr>
            <p:cNvPr id="19" name="Picture 40" descr="볼"/>
            <p:cNvPicPr>
              <a:picLocks noChangeAspect="1" noChangeArrowheads="1"/>
            </p:cNvPicPr>
            <p:nvPr/>
          </p:nvPicPr>
          <p:blipFill>
            <a:blip r:embed="rId5" cstate="print"/>
            <a:srcRect/>
            <a:stretch>
              <a:fillRect/>
            </a:stretch>
          </p:blipFill>
          <p:spPr bwMode="auto">
            <a:xfrm>
              <a:off x="5602273" y="4038034"/>
              <a:ext cx="1278350" cy="1344971"/>
            </a:xfrm>
            <a:prstGeom prst="rect">
              <a:avLst/>
            </a:prstGeom>
            <a:noFill/>
            <a:ln w="9525">
              <a:noFill/>
              <a:miter lim="800000"/>
              <a:headEnd/>
              <a:tailEnd/>
            </a:ln>
          </p:spPr>
        </p:pic>
      </p:grpSp>
      <p:sp>
        <p:nvSpPr>
          <p:cNvPr id="20" name="TextBox 19"/>
          <p:cNvSpPr txBox="1"/>
          <p:nvPr/>
        </p:nvSpPr>
        <p:spPr>
          <a:xfrm>
            <a:off x="642910" y="1714488"/>
            <a:ext cx="1415772" cy="461665"/>
          </a:xfrm>
          <a:prstGeom prst="rect">
            <a:avLst/>
          </a:prstGeom>
          <a:noFill/>
        </p:spPr>
        <p:txBody>
          <a:bodyPr wrap="none" rtlCol="0">
            <a:spAutoFit/>
          </a:bodyPr>
          <a:lstStyle/>
          <a:p>
            <a:r>
              <a:rPr lang="zh-CN" altLang="en-US" sz="2400" b="1" dirty="0" smtClean="0">
                <a:solidFill>
                  <a:srgbClr val="C00000"/>
                </a:solidFill>
              </a:rPr>
              <a:t>采购模式</a:t>
            </a:r>
            <a:endParaRPr lang="zh-CN" altLang="en-US" sz="2400" b="1" dirty="0">
              <a:solidFill>
                <a:srgbClr val="C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t>中粮米业的优势</a:t>
            </a:r>
            <a:endParaRPr lang="zh-CN" altLang="en-US" sz="2800" dirty="0"/>
          </a:p>
        </p:txBody>
      </p:sp>
      <p:sp>
        <p:nvSpPr>
          <p:cNvPr id="20" name="TextBox 19"/>
          <p:cNvSpPr txBox="1"/>
          <p:nvPr/>
        </p:nvSpPr>
        <p:spPr>
          <a:xfrm>
            <a:off x="642910" y="1714488"/>
            <a:ext cx="1422184" cy="461665"/>
          </a:xfrm>
          <a:prstGeom prst="rect">
            <a:avLst/>
          </a:prstGeom>
          <a:noFill/>
        </p:spPr>
        <p:txBody>
          <a:bodyPr wrap="none" rtlCol="0">
            <a:spAutoFit/>
          </a:bodyPr>
          <a:lstStyle/>
          <a:p>
            <a:r>
              <a:rPr lang="zh-CN" altLang="en-US" sz="2400" b="1" dirty="0" smtClean="0">
                <a:solidFill>
                  <a:srgbClr val="C00000"/>
                </a:solidFill>
              </a:rPr>
              <a:t>种植模式</a:t>
            </a:r>
            <a:endParaRPr lang="zh-CN" altLang="en-US" sz="2400" b="1" dirty="0">
              <a:solidFill>
                <a:srgbClr val="C00000"/>
              </a:solidFill>
            </a:endParaRPr>
          </a:p>
        </p:txBody>
      </p:sp>
      <p:sp>
        <p:nvSpPr>
          <p:cNvPr id="21" name="Arc 2"/>
          <p:cNvSpPr>
            <a:spLocks/>
          </p:cNvSpPr>
          <p:nvPr/>
        </p:nvSpPr>
        <p:spPr bwMode="auto">
          <a:xfrm>
            <a:off x="5073877" y="1928802"/>
            <a:ext cx="3930745" cy="1774571"/>
          </a:xfrm>
          <a:custGeom>
            <a:avLst/>
            <a:gdLst>
              <a:gd name="G0" fmla="+- 0 0 0"/>
              <a:gd name="G1" fmla="+- 21597 0 0"/>
              <a:gd name="G2" fmla="+- 21600 0 0"/>
              <a:gd name="T0" fmla="*/ 377 w 16836"/>
              <a:gd name="T1" fmla="*/ 0 h 21597"/>
              <a:gd name="T2" fmla="*/ 16836 w 16836"/>
              <a:gd name="T3" fmla="*/ 8065 h 21597"/>
              <a:gd name="T4" fmla="*/ 0 w 16836"/>
              <a:gd name="T5" fmla="*/ 21597 h 21597"/>
            </a:gdLst>
            <a:ahLst/>
            <a:cxnLst>
              <a:cxn ang="0">
                <a:pos x="T0" y="T1"/>
              </a:cxn>
              <a:cxn ang="0">
                <a:pos x="T2" y="T3"/>
              </a:cxn>
              <a:cxn ang="0">
                <a:pos x="T4" y="T5"/>
              </a:cxn>
            </a:cxnLst>
            <a:rect l="0" t="0" r="r" b="b"/>
            <a:pathLst>
              <a:path w="16836" h="21597" fill="none" extrusionOk="0">
                <a:moveTo>
                  <a:pt x="376" y="0"/>
                </a:moveTo>
                <a:cubicBezTo>
                  <a:pt x="6788" y="112"/>
                  <a:pt x="12818" y="3067"/>
                  <a:pt x="16835" y="8065"/>
                </a:cubicBezTo>
              </a:path>
              <a:path w="16836" h="21597" stroke="0" extrusionOk="0">
                <a:moveTo>
                  <a:pt x="376" y="0"/>
                </a:moveTo>
                <a:cubicBezTo>
                  <a:pt x="6788" y="112"/>
                  <a:pt x="12818" y="3067"/>
                  <a:pt x="16835" y="8065"/>
                </a:cubicBezTo>
                <a:lnTo>
                  <a:pt x="0" y="21597"/>
                </a:lnTo>
                <a:close/>
              </a:path>
            </a:pathLst>
          </a:custGeom>
          <a:gradFill rotWithShape="1">
            <a:gsLst>
              <a:gs pos="0">
                <a:srgbClr val="B9AAC6"/>
              </a:gs>
              <a:gs pos="100000">
                <a:srgbClr val="B9AAC6">
                  <a:gamma/>
                  <a:shade val="46275"/>
                  <a:invGamma/>
                </a:srgbClr>
              </a:gs>
            </a:gsLst>
            <a:lin ang="2700000" scaled="1"/>
          </a:gradFill>
          <a:ln w="9525">
            <a:noFill/>
            <a:round/>
            <a:headEnd/>
            <a:tailEnd/>
          </a:ln>
          <a:effectLst>
            <a:outerShdw dist="141990" dir="6018291" algn="ctr" rotWithShape="0">
              <a:srgbClr val="808080">
                <a:alpha val="50000"/>
              </a:srgbClr>
            </a:outerShdw>
          </a:effectLst>
        </p:spPr>
        <p:txBody>
          <a:bodyPr wrap="none" lIns="69478" tIns="34739" rIns="69478" bIns="34739" anchor="ctr"/>
          <a:lstStyle/>
          <a:p>
            <a:pPr algn="l" rtl="0" fontAlgn="base">
              <a:spcBef>
                <a:spcPct val="0"/>
              </a:spcBef>
              <a:spcAft>
                <a:spcPct val="0"/>
              </a:spcAft>
              <a:defRPr/>
            </a:pPr>
            <a:endParaRPr lang="zh-CN" altLang="en-US" sz="1300" dirty="0">
              <a:solidFill>
                <a:srgbClr val="000000"/>
              </a:solidFill>
              <a:latin typeface="Arial" charset="0"/>
              <a:ea typeface="宋体" pitchFamily="2" charset="-122"/>
            </a:endParaRPr>
          </a:p>
        </p:txBody>
      </p:sp>
      <p:sp>
        <p:nvSpPr>
          <p:cNvPr id="22" name="Arc 4"/>
          <p:cNvSpPr>
            <a:spLocks/>
          </p:cNvSpPr>
          <p:nvPr/>
        </p:nvSpPr>
        <p:spPr bwMode="auto">
          <a:xfrm>
            <a:off x="1882680" y="1928802"/>
            <a:ext cx="3480358" cy="1774571"/>
          </a:xfrm>
          <a:custGeom>
            <a:avLst/>
            <a:gdLst>
              <a:gd name="G0" fmla="+- 13642 0 0"/>
              <a:gd name="G1" fmla="+- 21600 0 0"/>
              <a:gd name="G2" fmla="+- 21600 0 0"/>
              <a:gd name="T0" fmla="*/ 0 w 14908"/>
              <a:gd name="T1" fmla="*/ 4853 h 21600"/>
              <a:gd name="T2" fmla="*/ 14908 w 14908"/>
              <a:gd name="T3" fmla="*/ 37 h 21600"/>
              <a:gd name="T4" fmla="*/ 13642 w 14908"/>
              <a:gd name="T5" fmla="*/ 21600 h 21600"/>
            </a:gdLst>
            <a:ahLst/>
            <a:cxnLst>
              <a:cxn ang="0">
                <a:pos x="T0" y="T1"/>
              </a:cxn>
              <a:cxn ang="0">
                <a:pos x="T2" y="T3"/>
              </a:cxn>
              <a:cxn ang="0">
                <a:pos x="T4" y="T5"/>
              </a:cxn>
            </a:cxnLst>
            <a:rect l="0" t="0" r="r" b="b"/>
            <a:pathLst>
              <a:path w="14908" h="21600" fill="none" extrusionOk="0">
                <a:moveTo>
                  <a:pt x="0" y="4853"/>
                </a:moveTo>
                <a:cubicBezTo>
                  <a:pt x="3853" y="1714"/>
                  <a:pt x="8671" y="-1"/>
                  <a:pt x="13642" y="0"/>
                </a:cubicBezTo>
                <a:cubicBezTo>
                  <a:pt x="14064" y="0"/>
                  <a:pt x="14486" y="12"/>
                  <a:pt x="14907" y="37"/>
                </a:cubicBezTo>
              </a:path>
              <a:path w="14908" h="21600" stroke="0" extrusionOk="0">
                <a:moveTo>
                  <a:pt x="0" y="4853"/>
                </a:moveTo>
                <a:cubicBezTo>
                  <a:pt x="3853" y="1714"/>
                  <a:pt x="8671" y="-1"/>
                  <a:pt x="13642" y="0"/>
                </a:cubicBezTo>
                <a:cubicBezTo>
                  <a:pt x="14064" y="0"/>
                  <a:pt x="14486" y="12"/>
                  <a:pt x="14907" y="37"/>
                </a:cubicBezTo>
                <a:lnTo>
                  <a:pt x="13642" y="21600"/>
                </a:lnTo>
                <a:close/>
              </a:path>
            </a:pathLst>
          </a:custGeom>
          <a:gradFill rotWithShape="1">
            <a:gsLst>
              <a:gs pos="0">
                <a:srgbClr val="56CEDE"/>
              </a:gs>
              <a:gs pos="100000">
                <a:srgbClr val="56CEDE">
                  <a:gamma/>
                  <a:shade val="46275"/>
                  <a:invGamma/>
                </a:srgbClr>
              </a:gs>
            </a:gsLst>
            <a:lin ang="2700000" scaled="1"/>
          </a:gradFill>
          <a:ln w="9525">
            <a:noFill/>
            <a:round/>
            <a:headEnd/>
            <a:tailEnd/>
          </a:ln>
          <a:effectLst>
            <a:outerShdw dist="141990" dir="6018291" algn="ctr" rotWithShape="0">
              <a:srgbClr val="CC9900">
                <a:alpha val="50000"/>
              </a:srgbClr>
            </a:outerShdw>
          </a:effectLst>
        </p:spPr>
        <p:txBody>
          <a:bodyPr wrap="none" lIns="69478" tIns="34739" rIns="69478" bIns="34739" anchor="ctr"/>
          <a:lstStyle/>
          <a:p>
            <a:pPr algn="l" rtl="0" fontAlgn="base">
              <a:spcBef>
                <a:spcPct val="0"/>
              </a:spcBef>
              <a:spcAft>
                <a:spcPct val="0"/>
              </a:spcAft>
              <a:defRPr/>
            </a:pPr>
            <a:endParaRPr kumimoji="1" lang="zh-CN" altLang="en-US" sz="1300" dirty="0">
              <a:solidFill>
                <a:srgbClr val="000000"/>
              </a:solidFill>
              <a:latin typeface="Arial" charset="0"/>
              <a:ea typeface="宋体" pitchFamily="2" charset="-122"/>
            </a:endParaRPr>
          </a:p>
        </p:txBody>
      </p:sp>
      <p:sp>
        <p:nvSpPr>
          <p:cNvPr id="23" name="Arc 6"/>
          <p:cNvSpPr>
            <a:spLocks/>
          </p:cNvSpPr>
          <p:nvPr/>
        </p:nvSpPr>
        <p:spPr bwMode="auto">
          <a:xfrm>
            <a:off x="31205" y="2378163"/>
            <a:ext cx="5042670" cy="2591123"/>
          </a:xfrm>
          <a:custGeom>
            <a:avLst/>
            <a:gdLst>
              <a:gd name="G0" fmla="+- 21600 0 0"/>
              <a:gd name="G1" fmla="+- 16214 0 0"/>
              <a:gd name="G2" fmla="+- 21600 0 0"/>
              <a:gd name="T0" fmla="*/ 6439 w 21600"/>
              <a:gd name="T1" fmla="*/ 31599 h 31599"/>
              <a:gd name="T2" fmla="*/ 7329 w 21600"/>
              <a:gd name="T3" fmla="*/ 0 h 31599"/>
              <a:gd name="T4" fmla="*/ 21600 w 21600"/>
              <a:gd name="T5" fmla="*/ 16214 h 31599"/>
            </a:gdLst>
            <a:ahLst/>
            <a:cxnLst>
              <a:cxn ang="0">
                <a:pos x="T0" y="T1"/>
              </a:cxn>
              <a:cxn ang="0">
                <a:pos x="T2" y="T3"/>
              </a:cxn>
              <a:cxn ang="0">
                <a:pos x="T4" y="T5"/>
              </a:cxn>
            </a:cxnLst>
            <a:rect l="0" t="0" r="r" b="b"/>
            <a:pathLst>
              <a:path w="21600" h="31599" fill="none" extrusionOk="0">
                <a:moveTo>
                  <a:pt x="6438" y="31599"/>
                </a:moveTo>
                <a:cubicBezTo>
                  <a:pt x="2319" y="27539"/>
                  <a:pt x="0" y="21997"/>
                  <a:pt x="0" y="16214"/>
                </a:cubicBezTo>
                <a:cubicBezTo>
                  <a:pt x="-1" y="10007"/>
                  <a:pt x="2669" y="4100"/>
                  <a:pt x="7328" y="-1"/>
                </a:cubicBezTo>
              </a:path>
              <a:path w="21600" h="31599" stroke="0" extrusionOk="0">
                <a:moveTo>
                  <a:pt x="6438" y="31599"/>
                </a:moveTo>
                <a:cubicBezTo>
                  <a:pt x="2319" y="27539"/>
                  <a:pt x="0" y="21997"/>
                  <a:pt x="0" y="16214"/>
                </a:cubicBezTo>
                <a:cubicBezTo>
                  <a:pt x="-1" y="10007"/>
                  <a:pt x="2669" y="4100"/>
                  <a:pt x="7328" y="-1"/>
                </a:cubicBezTo>
                <a:lnTo>
                  <a:pt x="21600" y="16214"/>
                </a:lnTo>
                <a:close/>
              </a:path>
            </a:pathLst>
          </a:custGeom>
          <a:gradFill rotWithShape="1">
            <a:gsLst>
              <a:gs pos="0">
                <a:srgbClr val="FF9933"/>
              </a:gs>
              <a:gs pos="100000">
                <a:srgbClr val="FF9933">
                  <a:gamma/>
                  <a:shade val="46275"/>
                  <a:invGamma/>
                </a:srgbClr>
              </a:gs>
            </a:gsLst>
            <a:lin ang="2700000" scaled="1"/>
          </a:gradFill>
          <a:ln w="9525">
            <a:noFill/>
            <a:round/>
            <a:headEnd/>
            <a:tailEnd/>
          </a:ln>
          <a:effectLst>
            <a:outerShdw dist="141990" dir="6018291" algn="ctr" rotWithShape="0">
              <a:srgbClr val="CC9900">
                <a:alpha val="50000"/>
              </a:srgbClr>
            </a:outerShdw>
          </a:effectLst>
        </p:spPr>
        <p:txBody>
          <a:bodyPr wrap="none" lIns="69478" tIns="34739" rIns="69478" bIns="34739" anchor="ctr"/>
          <a:lstStyle/>
          <a:p>
            <a:pPr algn="l" rtl="0" fontAlgn="base">
              <a:spcBef>
                <a:spcPct val="0"/>
              </a:spcBef>
              <a:spcAft>
                <a:spcPct val="0"/>
              </a:spcAft>
              <a:defRPr/>
            </a:pPr>
            <a:endParaRPr kumimoji="1" lang="zh-CN" altLang="en-US" sz="1300" dirty="0">
              <a:solidFill>
                <a:srgbClr val="000000"/>
              </a:solidFill>
              <a:latin typeface="Arial" charset="0"/>
              <a:ea typeface="宋体" pitchFamily="2" charset="-122"/>
            </a:endParaRPr>
          </a:p>
        </p:txBody>
      </p:sp>
      <p:sp>
        <p:nvSpPr>
          <p:cNvPr id="24" name="矩形 117"/>
          <p:cNvSpPr>
            <a:spLocks noChangeArrowheads="1"/>
          </p:cNvSpPr>
          <p:nvPr/>
        </p:nvSpPr>
        <p:spPr bwMode="auto">
          <a:xfrm>
            <a:off x="920537" y="2629893"/>
            <a:ext cx="1545670" cy="352625"/>
          </a:xfrm>
          <a:prstGeom prst="rect">
            <a:avLst/>
          </a:prstGeom>
          <a:noFill/>
          <a:ln w="9525">
            <a:noFill/>
            <a:miter lim="800000"/>
            <a:headEnd/>
            <a:tailEnd/>
          </a:ln>
        </p:spPr>
        <p:txBody>
          <a:bodyPr lIns="69478" tIns="34739" rIns="69478" bIns="34739">
            <a:spAutoFit/>
          </a:bodyPr>
          <a:lstStyle/>
          <a:p>
            <a:pPr algn="ctr" rtl="0" fontAlgn="base">
              <a:spcBef>
                <a:spcPct val="0"/>
              </a:spcBef>
              <a:spcAft>
                <a:spcPct val="0"/>
              </a:spcAft>
            </a:pPr>
            <a:r>
              <a:rPr kumimoji="1" lang="zh-CN" altLang="en-US" b="1" dirty="0">
                <a:solidFill>
                  <a:srgbClr val="FFFFFF"/>
                </a:solidFill>
                <a:latin typeface="仿宋_GB2312" pitchFamily="49" charset="-122"/>
                <a:ea typeface="仿宋_GB2312" pitchFamily="49" charset="-122"/>
              </a:rPr>
              <a:t>辽宁东港</a:t>
            </a:r>
          </a:p>
        </p:txBody>
      </p:sp>
      <p:sp>
        <p:nvSpPr>
          <p:cNvPr id="25" name="矩形 118"/>
          <p:cNvSpPr>
            <a:spLocks noChangeArrowheads="1"/>
          </p:cNvSpPr>
          <p:nvPr/>
        </p:nvSpPr>
        <p:spPr bwMode="auto">
          <a:xfrm>
            <a:off x="313087" y="3134384"/>
            <a:ext cx="3416908" cy="876832"/>
          </a:xfrm>
          <a:prstGeom prst="rect">
            <a:avLst/>
          </a:prstGeom>
          <a:noFill/>
          <a:ln w="9525">
            <a:noFill/>
            <a:miter lim="800000"/>
            <a:headEnd/>
            <a:tailEnd/>
          </a:ln>
        </p:spPr>
        <p:txBody>
          <a:bodyPr lIns="69478" tIns="34739" rIns="69478" bIns="34739">
            <a:spAutoFit/>
          </a:bodyPr>
          <a:lstStyle/>
          <a:p>
            <a:pPr algn="ctr" rtl="0" fontAlgn="base">
              <a:spcBef>
                <a:spcPct val="0"/>
              </a:spcBef>
              <a:spcAft>
                <a:spcPct val="0"/>
              </a:spcAft>
            </a:pPr>
            <a:r>
              <a:rPr kumimoji="1" lang="zh-CN" altLang="en-US" sz="1300" dirty="0">
                <a:solidFill>
                  <a:srgbClr val="000000"/>
                </a:solidFill>
                <a:latin typeface="仿宋_GB2312" pitchFamily="49" charset="-122"/>
                <a:ea typeface="仿宋_GB2312" pitchFamily="49" charset="-122"/>
              </a:rPr>
              <a:t>大米单元与东港市黄城村的农户、鞍山百农粮油有限公司、东港鸭绿江米业达成一致，四方共同组建“中粮鸭绿江农业专业合作社”</a:t>
            </a:r>
          </a:p>
        </p:txBody>
      </p:sp>
      <p:sp>
        <p:nvSpPr>
          <p:cNvPr id="26" name="矩形 119"/>
          <p:cNvSpPr>
            <a:spLocks noChangeArrowheads="1"/>
          </p:cNvSpPr>
          <p:nvPr/>
        </p:nvSpPr>
        <p:spPr bwMode="auto">
          <a:xfrm>
            <a:off x="2324748" y="2161805"/>
            <a:ext cx="1544629" cy="352625"/>
          </a:xfrm>
          <a:prstGeom prst="rect">
            <a:avLst/>
          </a:prstGeom>
          <a:noFill/>
          <a:ln w="9525">
            <a:noFill/>
            <a:miter lim="800000"/>
            <a:headEnd/>
            <a:tailEnd/>
          </a:ln>
        </p:spPr>
        <p:txBody>
          <a:bodyPr lIns="69478" tIns="34739" rIns="69478" bIns="34739">
            <a:spAutoFit/>
          </a:bodyPr>
          <a:lstStyle/>
          <a:p>
            <a:pPr algn="ctr" rtl="0" fontAlgn="base">
              <a:spcBef>
                <a:spcPct val="0"/>
              </a:spcBef>
              <a:spcAft>
                <a:spcPct val="0"/>
              </a:spcAft>
            </a:pPr>
            <a:r>
              <a:rPr kumimoji="1" lang="zh-CN" altLang="en-US" b="1" dirty="0">
                <a:solidFill>
                  <a:srgbClr val="FFFFFF"/>
                </a:solidFill>
                <a:latin typeface="仿宋_GB2312" pitchFamily="49" charset="-122"/>
                <a:ea typeface="仿宋_GB2312" pitchFamily="49" charset="-122"/>
              </a:rPr>
              <a:t>吉林梅河口</a:t>
            </a:r>
          </a:p>
        </p:txBody>
      </p:sp>
      <p:sp>
        <p:nvSpPr>
          <p:cNvPr id="27" name="矩形 120"/>
          <p:cNvSpPr>
            <a:spLocks noChangeArrowheads="1"/>
          </p:cNvSpPr>
          <p:nvPr/>
        </p:nvSpPr>
        <p:spPr bwMode="auto">
          <a:xfrm>
            <a:off x="5462892" y="2068188"/>
            <a:ext cx="1544630" cy="352625"/>
          </a:xfrm>
          <a:prstGeom prst="rect">
            <a:avLst/>
          </a:prstGeom>
          <a:noFill/>
          <a:ln w="9525">
            <a:noFill/>
            <a:miter lim="800000"/>
            <a:headEnd/>
            <a:tailEnd/>
          </a:ln>
        </p:spPr>
        <p:txBody>
          <a:bodyPr lIns="69478" tIns="34739" rIns="69478" bIns="34739">
            <a:spAutoFit/>
          </a:bodyPr>
          <a:lstStyle/>
          <a:p>
            <a:pPr algn="ctr" rtl="0" fontAlgn="base">
              <a:spcBef>
                <a:spcPct val="0"/>
              </a:spcBef>
              <a:spcAft>
                <a:spcPct val="0"/>
              </a:spcAft>
            </a:pPr>
            <a:r>
              <a:rPr kumimoji="1" lang="zh-CN" altLang="en-US" b="1" dirty="0">
                <a:solidFill>
                  <a:srgbClr val="FFFFFF"/>
                </a:solidFill>
                <a:latin typeface="仿宋_GB2312" pitchFamily="49" charset="-122"/>
                <a:ea typeface="仿宋_GB2312" pitchFamily="49" charset="-122"/>
              </a:rPr>
              <a:t>江西米业</a:t>
            </a:r>
            <a:endParaRPr kumimoji="1" lang="en-US" altLang="zh-CN" b="1" dirty="0">
              <a:solidFill>
                <a:srgbClr val="FFFFFF"/>
              </a:solidFill>
              <a:latin typeface="仿宋_GB2312" pitchFamily="49" charset="-122"/>
              <a:ea typeface="仿宋_GB2312" pitchFamily="49" charset="-122"/>
            </a:endParaRPr>
          </a:p>
        </p:txBody>
      </p:sp>
      <p:sp>
        <p:nvSpPr>
          <p:cNvPr id="28" name="矩形 121"/>
          <p:cNvSpPr>
            <a:spLocks noChangeArrowheads="1"/>
          </p:cNvSpPr>
          <p:nvPr/>
        </p:nvSpPr>
        <p:spPr bwMode="auto">
          <a:xfrm>
            <a:off x="3729996" y="1974570"/>
            <a:ext cx="1545670" cy="1280479"/>
          </a:xfrm>
          <a:prstGeom prst="rect">
            <a:avLst/>
          </a:prstGeom>
          <a:noFill/>
          <a:ln w="9525">
            <a:noFill/>
            <a:miter lim="800000"/>
            <a:headEnd/>
            <a:tailEnd/>
          </a:ln>
        </p:spPr>
        <p:txBody>
          <a:bodyPr lIns="69478" tIns="34739" rIns="69478" bIns="34739">
            <a:spAutoFit/>
          </a:bodyPr>
          <a:lstStyle/>
          <a:p>
            <a:pPr algn="l" rtl="0" fontAlgn="base">
              <a:spcBef>
                <a:spcPct val="0"/>
              </a:spcBef>
              <a:spcAft>
                <a:spcPct val="0"/>
              </a:spcAft>
            </a:pPr>
            <a:r>
              <a:rPr kumimoji="1" lang="zh-CN" altLang="en-US" sz="1300" dirty="0">
                <a:solidFill>
                  <a:srgbClr val="000000"/>
                </a:solidFill>
                <a:latin typeface="仿宋_GB2312" pitchFamily="49" charset="-122"/>
                <a:ea typeface="仿宋_GB2312" pitchFamily="49" charset="-122"/>
              </a:rPr>
              <a:t>联合鞍山百农粮油有限公司与梅河口市曙光镇东太平村的农户三方共同组建了“中粮梅河口农业专业合作社”</a:t>
            </a:r>
          </a:p>
        </p:txBody>
      </p:sp>
      <p:sp>
        <p:nvSpPr>
          <p:cNvPr id="30" name="矩形 29"/>
          <p:cNvSpPr/>
          <p:nvPr/>
        </p:nvSpPr>
        <p:spPr>
          <a:xfrm>
            <a:off x="5321431" y="2488426"/>
            <a:ext cx="2575423" cy="670321"/>
          </a:xfrm>
          <a:prstGeom prst="rect">
            <a:avLst/>
          </a:prstGeom>
        </p:spPr>
        <p:txBody>
          <a:bodyPr lIns="69478" tIns="34739" rIns="69478" bIns="34739">
            <a:spAutoFit/>
          </a:bodyPr>
          <a:lstStyle/>
          <a:p>
            <a:pPr algn="l" rtl="0" fontAlgn="base">
              <a:spcBef>
                <a:spcPct val="0"/>
              </a:spcBef>
              <a:spcAft>
                <a:spcPct val="0"/>
              </a:spcAft>
              <a:defRPr/>
            </a:pPr>
            <a:r>
              <a:rPr kumimoji="1" lang="zh-CN" altLang="en-US" sz="1300" dirty="0">
                <a:solidFill>
                  <a:srgbClr val="000000"/>
                </a:solidFill>
                <a:latin typeface="仿宋_GB2312" pitchFamily="49" charset="-122"/>
                <a:ea typeface="仿宋_GB2312" pitchFamily="49" charset="-122"/>
              </a:rPr>
              <a:t>自</a:t>
            </a:r>
            <a:r>
              <a:rPr kumimoji="1" lang="en-US" altLang="zh-CN" sz="1300" dirty="0">
                <a:solidFill>
                  <a:srgbClr val="000000"/>
                </a:solidFill>
                <a:latin typeface="仿宋_GB2312" pitchFamily="49" charset="-122"/>
                <a:ea typeface="仿宋_GB2312" pitchFamily="49" charset="-122"/>
              </a:rPr>
              <a:t>2006</a:t>
            </a:r>
            <a:r>
              <a:rPr kumimoji="1" lang="zh-CN" altLang="en-US" sz="1300" dirty="0">
                <a:solidFill>
                  <a:srgbClr val="000000"/>
                </a:solidFill>
                <a:latin typeface="仿宋_GB2312" pitchFamily="49" charset="-122"/>
                <a:ea typeface="仿宋_GB2312" pitchFamily="49" charset="-122"/>
              </a:rPr>
              <a:t>年起与种植大户、农场合作，</a:t>
            </a:r>
            <a:r>
              <a:rPr lang="zh-CN" altLang="en-US" sz="1300" dirty="0">
                <a:solidFill>
                  <a:srgbClr val="000000"/>
                </a:solidFill>
                <a:latin typeface="仿宋_GB2312" pitchFamily="49" charset="-122"/>
                <a:ea typeface="仿宋_GB2312" pitchFamily="49" charset="-122"/>
              </a:rPr>
              <a:t>对特殊需求的品种进行合同种植</a:t>
            </a:r>
            <a:endParaRPr kumimoji="1" lang="zh-CN" altLang="en-US" sz="1300" dirty="0">
              <a:solidFill>
                <a:srgbClr val="000000"/>
              </a:solidFill>
              <a:latin typeface="仿宋_GB2312" pitchFamily="49" charset="-122"/>
              <a:ea typeface="仿宋_GB2312" pitchFamily="49" charset="-122"/>
            </a:endParaRPr>
          </a:p>
        </p:txBody>
      </p:sp>
      <p:sp>
        <p:nvSpPr>
          <p:cNvPr id="31" name="Arc 3"/>
          <p:cNvSpPr>
            <a:spLocks/>
          </p:cNvSpPr>
          <p:nvPr/>
        </p:nvSpPr>
        <p:spPr bwMode="auto">
          <a:xfrm>
            <a:off x="5040589" y="2910745"/>
            <a:ext cx="4057644" cy="971541"/>
          </a:xfrm>
          <a:custGeom>
            <a:avLst/>
            <a:gdLst>
              <a:gd name="G0" fmla="+- 0 0 0"/>
              <a:gd name="G1" fmla="+- 13899 0 0"/>
              <a:gd name="G2" fmla="+- 21600 0 0"/>
              <a:gd name="T0" fmla="*/ 16534 w 21600"/>
              <a:gd name="T1" fmla="*/ 0 h 16013"/>
              <a:gd name="T2" fmla="*/ 21496 w 21600"/>
              <a:gd name="T3" fmla="*/ 16013 h 16013"/>
              <a:gd name="T4" fmla="*/ 0 w 21600"/>
              <a:gd name="T5" fmla="*/ 13899 h 16013"/>
            </a:gdLst>
            <a:ahLst/>
            <a:cxnLst>
              <a:cxn ang="0">
                <a:pos x="T0" y="T1"/>
              </a:cxn>
              <a:cxn ang="0">
                <a:pos x="T2" y="T3"/>
              </a:cxn>
              <a:cxn ang="0">
                <a:pos x="T4" y="T5"/>
              </a:cxn>
            </a:cxnLst>
            <a:rect l="0" t="0" r="r" b="b"/>
            <a:pathLst>
              <a:path w="21600" h="16013" fill="none" extrusionOk="0">
                <a:moveTo>
                  <a:pt x="16534" y="-1"/>
                </a:moveTo>
                <a:cubicBezTo>
                  <a:pt x="19806" y="3892"/>
                  <a:pt x="21600" y="8814"/>
                  <a:pt x="21600" y="13899"/>
                </a:cubicBezTo>
                <a:cubicBezTo>
                  <a:pt x="21600" y="14604"/>
                  <a:pt x="21565" y="15310"/>
                  <a:pt x="21496" y="16013"/>
                </a:cubicBezTo>
              </a:path>
              <a:path w="21600" h="16013" stroke="0" extrusionOk="0">
                <a:moveTo>
                  <a:pt x="16534" y="-1"/>
                </a:moveTo>
                <a:cubicBezTo>
                  <a:pt x="19806" y="3892"/>
                  <a:pt x="21600" y="8814"/>
                  <a:pt x="21600" y="13899"/>
                </a:cubicBezTo>
                <a:cubicBezTo>
                  <a:pt x="21600" y="14604"/>
                  <a:pt x="21565" y="15310"/>
                  <a:pt x="21496" y="16013"/>
                </a:cubicBezTo>
                <a:lnTo>
                  <a:pt x="0" y="13899"/>
                </a:lnTo>
                <a:close/>
              </a:path>
            </a:pathLst>
          </a:custGeom>
          <a:gradFill rotWithShape="1">
            <a:gsLst>
              <a:gs pos="0">
                <a:srgbClr val="B6BF61"/>
              </a:gs>
              <a:gs pos="100000">
                <a:srgbClr val="B6BF61">
                  <a:gamma/>
                  <a:shade val="46275"/>
                  <a:invGamma/>
                </a:srgbClr>
              </a:gs>
            </a:gsLst>
            <a:lin ang="2700000" scaled="1"/>
          </a:gradFill>
          <a:ln w="9525">
            <a:noFill/>
            <a:round/>
            <a:headEnd/>
            <a:tailEnd/>
          </a:ln>
          <a:effectLst>
            <a:outerShdw dist="141990" dir="6018291" algn="ctr" rotWithShape="0">
              <a:srgbClr val="CC9900">
                <a:alpha val="50000"/>
              </a:srgbClr>
            </a:outerShdw>
          </a:effectLst>
        </p:spPr>
        <p:txBody>
          <a:bodyPr wrap="none" lIns="69478" tIns="34739" rIns="69478" bIns="34739" anchor="ctr"/>
          <a:lstStyle/>
          <a:p>
            <a:pPr algn="ctr" rtl="0" fontAlgn="base">
              <a:spcBef>
                <a:spcPct val="0"/>
              </a:spcBef>
              <a:spcAft>
                <a:spcPct val="0"/>
              </a:spcAft>
              <a:defRPr/>
            </a:pPr>
            <a:endParaRPr kumimoji="1" lang="zh-CN" altLang="en-US" sz="1300" dirty="0">
              <a:solidFill>
                <a:srgbClr val="000000"/>
              </a:solidFill>
              <a:latin typeface="Times New Roman" pitchFamily="18" charset="0"/>
              <a:ea typeface="宋体" pitchFamily="2" charset="-122"/>
            </a:endParaRPr>
          </a:p>
        </p:txBody>
      </p:sp>
      <p:sp>
        <p:nvSpPr>
          <p:cNvPr id="32" name="矩形 139"/>
          <p:cNvSpPr>
            <a:spLocks noChangeArrowheads="1"/>
          </p:cNvSpPr>
          <p:nvPr/>
        </p:nvSpPr>
        <p:spPr bwMode="auto">
          <a:xfrm>
            <a:off x="5804063" y="3458926"/>
            <a:ext cx="3403386" cy="270211"/>
          </a:xfrm>
          <a:prstGeom prst="rect">
            <a:avLst/>
          </a:prstGeom>
          <a:noFill/>
          <a:ln w="9525">
            <a:noFill/>
            <a:miter lim="800000"/>
            <a:headEnd/>
            <a:tailEnd/>
          </a:ln>
        </p:spPr>
        <p:txBody>
          <a:bodyPr lIns="69478" tIns="34739" rIns="69478" bIns="34739">
            <a:spAutoFit/>
          </a:bodyPr>
          <a:lstStyle/>
          <a:p>
            <a:pPr algn="ctr" rtl="0" fontAlgn="base">
              <a:spcBef>
                <a:spcPct val="0"/>
              </a:spcBef>
              <a:spcAft>
                <a:spcPct val="0"/>
              </a:spcAft>
            </a:pPr>
            <a:r>
              <a:rPr kumimoji="1" lang="zh-CN" altLang="en-US" sz="1300" b="1" dirty="0">
                <a:solidFill>
                  <a:srgbClr val="FFFFFF"/>
                </a:solidFill>
                <a:latin typeface="仿宋_GB2312" pitchFamily="49" charset="-122"/>
                <a:ea typeface="仿宋_GB2312" pitchFamily="49" charset="-122"/>
              </a:rPr>
              <a:t>（合同种植</a:t>
            </a:r>
            <a:r>
              <a:rPr kumimoji="1" lang="en-US" altLang="zh-CN" sz="1300" b="1" dirty="0">
                <a:solidFill>
                  <a:srgbClr val="FFFFFF"/>
                </a:solidFill>
                <a:latin typeface="仿宋_GB2312" pitchFamily="49" charset="-122"/>
                <a:ea typeface="仿宋_GB2312" pitchFamily="49" charset="-122"/>
              </a:rPr>
              <a:t>+</a:t>
            </a:r>
            <a:r>
              <a:rPr kumimoji="1" lang="zh-CN" altLang="en-US" sz="1300" b="1" dirty="0">
                <a:solidFill>
                  <a:srgbClr val="FFFFFF"/>
                </a:solidFill>
                <a:latin typeface="仿宋_GB2312" pitchFamily="49" charset="-122"/>
                <a:ea typeface="仿宋_GB2312" pitchFamily="49" charset="-122"/>
              </a:rPr>
              <a:t>内销米种植基地）</a:t>
            </a:r>
            <a:endParaRPr kumimoji="1" lang="en-US" altLang="zh-CN" sz="1300" b="1" dirty="0">
              <a:solidFill>
                <a:srgbClr val="FFFFFF"/>
              </a:solidFill>
              <a:latin typeface="仿宋_GB2312" pitchFamily="49" charset="-122"/>
              <a:ea typeface="仿宋_GB2312" pitchFamily="49" charset="-122"/>
            </a:endParaRPr>
          </a:p>
        </p:txBody>
      </p:sp>
      <p:sp>
        <p:nvSpPr>
          <p:cNvPr id="33" name="矩形 140"/>
          <p:cNvSpPr>
            <a:spLocks noChangeArrowheads="1"/>
          </p:cNvSpPr>
          <p:nvPr/>
        </p:nvSpPr>
        <p:spPr bwMode="auto">
          <a:xfrm>
            <a:off x="7288364" y="3097980"/>
            <a:ext cx="1322036" cy="352625"/>
          </a:xfrm>
          <a:prstGeom prst="rect">
            <a:avLst/>
          </a:prstGeom>
          <a:noFill/>
          <a:ln w="9525">
            <a:noFill/>
            <a:miter lim="800000"/>
            <a:headEnd/>
            <a:tailEnd/>
          </a:ln>
        </p:spPr>
        <p:txBody>
          <a:bodyPr wrap="none" lIns="69478" tIns="34739" rIns="69478" bIns="34739">
            <a:spAutoFit/>
          </a:bodyPr>
          <a:lstStyle/>
          <a:p>
            <a:pPr algn="ctr" rtl="0" fontAlgn="base">
              <a:spcBef>
                <a:spcPct val="0"/>
              </a:spcBef>
              <a:spcAft>
                <a:spcPct val="0"/>
              </a:spcAft>
            </a:pPr>
            <a:r>
              <a:rPr kumimoji="1" lang="zh-CN" altLang="en-US" b="1" dirty="0">
                <a:solidFill>
                  <a:srgbClr val="FFFFFF"/>
                </a:solidFill>
                <a:latin typeface="仿宋_GB2312" pitchFamily="49" charset="-122"/>
                <a:ea typeface="仿宋_GB2312" pitchFamily="49" charset="-122"/>
              </a:rPr>
              <a:t>东北主产区</a:t>
            </a:r>
            <a:endParaRPr kumimoji="1" lang="en-US" altLang="zh-CN" b="1" dirty="0">
              <a:solidFill>
                <a:srgbClr val="FFFFFF"/>
              </a:solidFill>
              <a:latin typeface="仿宋_GB2312" pitchFamily="49" charset="-122"/>
              <a:ea typeface="仿宋_GB2312" pitchFamily="49" charset="-122"/>
            </a:endParaRPr>
          </a:p>
        </p:txBody>
      </p:sp>
      <p:sp>
        <p:nvSpPr>
          <p:cNvPr id="34" name="矩形 126"/>
          <p:cNvSpPr>
            <a:spLocks noChangeArrowheads="1"/>
          </p:cNvSpPr>
          <p:nvPr/>
        </p:nvSpPr>
        <p:spPr bwMode="auto">
          <a:xfrm>
            <a:off x="4137263" y="5909731"/>
            <a:ext cx="1484301" cy="271491"/>
          </a:xfrm>
          <a:prstGeom prst="rect">
            <a:avLst/>
          </a:prstGeom>
          <a:noFill/>
          <a:ln w="9525">
            <a:noFill/>
            <a:miter lim="800000"/>
            <a:headEnd/>
            <a:tailEnd/>
          </a:ln>
        </p:spPr>
        <p:txBody>
          <a:bodyPr wrap="none" lIns="69478" tIns="34739" rIns="69478" bIns="34739">
            <a:spAutoFit/>
          </a:bodyPr>
          <a:lstStyle/>
          <a:p>
            <a:pPr algn="ctr" rtl="0" fontAlgn="base">
              <a:spcBef>
                <a:spcPct val="0"/>
              </a:spcBef>
              <a:spcAft>
                <a:spcPct val="0"/>
              </a:spcAft>
            </a:pPr>
            <a:r>
              <a:rPr kumimoji="1" lang="zh-CN" altLang="en-US" sz="1300" dirty="0">
                <a:solidFill>
                  <a:srgbClr val="000000"/>
                </a:solidFill>
                <a:latin typeface="仿宋_GB2312" pitchFamily="49" charset="-122"/>
                <a:ea typeface="仿宋_GB2312" pitchFamily="49" charset="-122"/>
              </a:rPr>
              <a:t>提高原粮掌控能力</a:t>
            </a:r>
          </a:p>
        </p:txBody>
      </p:sp>
      <p:sp>
        <p:nvSpPr>
          <p:cNvPr id="35" name="矩形 127"/>
          <p:cNvSpPr>
            <a:spLocks noChangeArrowheads="1"/>
          </p:cNvSpPr>
          <p:nvPr/>
        </p:nvSpPr>
        <p:spPr bwMode="auto">
          <a:xfrm>
            <a:off x="4137262" y="5579991"/>
            <a:ext cx="2156241" cy="271490"/>
          </a:xfrm>
          <a:prstGeom prst="rect">
            <a:avLst/>
          </a:prstGeom>
          <a:noFill/>
          <a:ln w="9525">
            <a:noFill/>
            <a:miter lim="800000"/>
            <a:headEnd/>
            <a:tailEnd/>
          </a:ln>
        </p:spPr>
        <p:txBody>
          <a:bodyPr wrap="none" lIns="69478" tIns="34739" rIns="69478" bIns="34739">
            <a:spAutoFit/>
          </a:bodyPr>
          <a:lstStyle/>
          <a:p>
            <a:pPr algn="ctr" rtl="0" fontAlgn="base">
              <a:spcBef>
                <a:spcPct val="0"/>
              </a:spcBef>
              <a:spcAft>
                <a:spcPct val="0"/>
              </a:spcAft>
            </a:pPr>
            <a:r>
              <a:rPr kumimoji="1" lang="zh-CN" altLang="en-US" sz="1300" dirty="0">
                <a:solidFill>
                  <a:srgbClr val="000000"/>
                </a:solidFill>
                <a:latin typeface="仿宋_GB2312" pitchFamily="49" charset="-122"/>
                <a:ea typeface="仿宋_GB2312" pitchFamily="49" charset="-122"/>
              </a:rPr>
              <a:t>为国内市场提供差异化产品</a:t>
            </a:r>
          </a:p>
        </p:txBody>
      </p:sp>
      <p:sp>
        <p:nvSpPr>
          <p:cNvPr id="36" name="矩形 129"/>
          <p:cNvSpPr>
            <a:spLocks noChangeArrowheads="1"/>
          </p:cNvSpPr>
          <p:nvPr/>
        </p:nvSpPr>
        <p:spPr bwMode="auto">
          <a:xfrm>
            <a:off x="6801229" y="5909731"/>
            <a:ext cx="1821310" cy="271491"/>
          </a:xfrm>
          <a:prstGeom prst="rect">
            <a:avLst/>
          </a:prstGeom>
          <a:noFill/>
          <a:ln w="9525">
            <a:noFill/>
            <a:miter lim="800000"/>
            <a:headEnd/>
            <a:tailEnd/>
          </a:ln>
        </p:spPr>
        <p:txBody>
          <a:bodyPr wrap="none" lIns="69478" tIns="34739" rIns="69478" bIns="34739">
            <a:spAutoFit/>
          </a:bodyPr>
          <a:lstStyle/>
          <a:p>
            <a:pPr algn="ctr" rtl="0" fontAlgn="base">
              <a:spcBef>
                <a:spcPct val="0"/>
              </a:spcBef>
              <a:spcAft>
                <a:spcPct val="0"/>
              </a:spcAft>
            </a:pPr>
            <a:r>
              <a:rPr kumimoji="1" lang="zh-CN" altLang="en-US" sz="1300" dirty="0">
                <a:solidFill>
                  <a:srgbClr val="000000"/>
                </a:solidFill>
                <a:latin typeface="仿宋_GB2312" pitchFamily="49" charset="-122"/>
                <a:ea typeface="仿宋_GB2312" pitchFamily="49" charset="-122"/>
              </a:rPr>
              <a:t>获得国家相关部门支持</a:t>
            </a:r>
          </a:p>
        </p:txBody>
      </p:sp>
      <p:sp>
        <p:nvSpPr>
          <p:cNvPr id="37" name="矩形 130"/>
          <p:cNvSpPr>
            <a:spLocks noChangeArrowheads="1"/>
          </p:cNvSpPr>
          <p:nvPr/>
        </p:nvSpPr>
        <p:spPr bwMode="auto">
          <a:xfrm>
            <a:off x="6801230" y="5579991"/>
            <a:ext cx="1652805" cy="271490"/>
          </a:xfrm>
          <a:prstGeom prst="rect">
            <a:avLst/>
          </a:prstGeom>
          <a:noFill/>
          <a:ln w="9525">
            <a:noFill/>
            <a:miter lim="800000"/>
            <a:headEnd/>
            <a:tailEnd/>
          </a:ln>
        </p:spPr>
        <p:txBody>
          <a:bodyPr wrap="none" lIns="69478" tIns="34739" rIns="69478" bIns="34739">
            <a:spAutoFit/>
          </a:bodyPr>
          <a:lstStyle/>
          <a:p>
            <a:pPr algn="ctr" rtl="0" fontAlgn="base">
              <a:spcBef>
                <a:spcPct val="0"/>
              </a:spcBef>
              <a:spcAft>
                <a:spcPct val="0"/>
              </a:spcAft>
            </a:pPr>
            <a:r>
              <a:rPr kumimoji="1" lang="zh-CN" altLang="en-US" sz="1300" dirty="0">
                <a:solidFill>
                  <a:srgbClr val="000000"/>
                </a:solidFill>
                <a:latin typeface="仿宋_GB2312" pitchFamily="49" charset="-122"/>
                <a:ea typeface="仿宋_GB2312" pitchFamily="49" charset="-122"/>
              </a:rPr>
              <a:t>加强与主产省的合作</a:t>
            </a:r>
          </a:p>
        </p:txBody>
      </p:sp>
      <p:sp>
        <p:nvSpPr>
          <p:cNvPr id="38" name="AutoShape 8"/>
          <p:cNvSpPr>
            <a:spLocks noChangeArrowheads="1"/>
          </p:cNvSpPr>
          <p:nvPr/>
        </p:nvSpPr>
        <p:spPr bwMode="auto">
          <a:xfrm flipV="1">
            <a:off x="4858090" y="4786322"/>
            <a:ext cx="942380" cy="257968"/>
          </a:xfrm>
          <a:prstGeom prst="upArrow">
            <a:avLst>
              <a:gd name="adj1" fmla="val 61333"/>
              <a:gd name="adj2" fmla="val 65185"/>
            </a:avLst>
          </a:prstGeom>
          <a:solidFill>
            <a:srgbClr val="99CC00"/>
          </a:solidFill>
          <a:ln w="12700">
            <a:solidFill>
              <a:srgbClr val="B2B2B2"/>
            </a:solidFill>
            <a:miter lim="800000"/>
            <a:headEnd type="none" w="sm" len="sm"/>
            <a:tailEnd type="none" w="sm" len="sm"/>
          </a:ln>
          <a:effectLst>
            <a:outerShdw dist="53882" dir="2700000" algn="ctr" rotWithShape="0">
              <a:schemeClr val="tx1">
                <a:alpha val="50000"/>
              </a:schemeClr>
            </a:outerShdw>
          </a:effectLst>
        </p:spPr>
        <p:txBody>
          <a:bodyPr wrap="none" lIns="69478" tIns="34739" rIns="69478" bIns="34739" anchor="ctr"/>
          <a:lstStyle/>
          <a:p>
            <a:pPr algn="ctr" rtl="0" fontAlgn="base" latinLnBrk="1">
              <a:spcBef>
                <a:spcPct val="0"/>
              </a:spcBef>
              <a:spcAft>
                <a:spcPct val="0"/>
              </a:spcAft>
              <a:defRPr/>
            </a:pPr>
            <a:endParaRPr kumimoji="1" lang="en-US" altLang="ko-KR" sz="1300" b="1" dirty="0">
              <a:solidFill>
                <a:srgbClr val="006600"/>
              </a:solidFill>
              <a:latin typeface="Times New Roman" pitchFamily="18" charset="0"/>
              <a:ea typeface="Gulim" pitchFamily="34" charset="-127"/>
            </a:endParaRPr>
          </a:p>
        </p:txBody>
      </p:sp>
      <p:sp>
        <p:nvSpPr>
          <p:cNvPr id="39" name="AutoShape 9"/>
          <p:cNvSpPr>
            <a:spLocks noChangeArrowheads="1"/>
          </p:cNvSpPr>
          <p:nvPr/>
        </p:nvSpPr>
        <p:spPr bwMode="auto">
          <a:xfrm flipV="1">
            <a:off x="7402438" y="4786322"/>
            <a:ext cx="944460" cy="256928"/>
          </a:xfrm>
          <a:prstGeom prst="upArrow">
            <a:avLst>
              <a:gd name="adj1" fmla="val 61333"/>
              <a:gd name="adj2" fmla="val 65185"/>
            </a:avLst>
          </a:prstGeom>
          <a:solidFill>
            <a:srgbClr val="99CC00"/>
          </a:solidFill>
          <a:ln w="12700">
            <a:solidFill>
              <a:srgbClr val="B2B2B2"/>
            </a:solidFill>
            <a:miter lim="800000"/>
            <a:headEnd type="none" w="sm" len="sm"/>
            <a:tailEnd type="none" w="sm" len="sm"/>
          </a:ln>
          <a:effectLst>
            <a:outerShdw dist="53882" dir="2700000" algn="ctr" rotWithShape="0">
              <a:schemeClr val="tx1">
                <a:alpha val="50000"/>
              </a:schemeClr>
            </a:outerShdw>
          </a:effectLst>
        </p:spPr>
        <p:txBody>
          <a:bodyPr wrap="none" lIns="69478" tIns="34739" rIns="69478" bIns="34739" anchor="ctr"/>
          <a:lstStyle/>
          <a:p>
            <a:pPr algn="ctr" rtl="0" fontAlgn="base" latinLnBrk="1">
              <a:spcBef>
                <a:spcPct val="0"/>
              </a:spcBef>
              <a:spcAft>
                <a:spcPct val="0"/>
              </a:spcAft>
              <a:defRPr/>
            </a:pPr>
            <a:endParaRPr kumimoji="1" lang="en-US" altLang="ko-KR" sz="1300" b="1" dirty="0">
              <a:solidFill>
                <a:srgbClr val="006600"/>
              </a:solidFill>
              <a:latin typeface="Times New Roman" pitchFamily="18" charset="0"/>
              <a:ea typeface="Gulim" pitchFamily="34" charset="-127"/>
            </a:endParaRPr>
          </a:p>
        </p:txBody>
      </p:sp>
      <p:sp>
        <p:nvSpPr>
          <p:cNvPr id="40" name="AutoShape 11"/>
          <p:cNvSpPr>
            <a:spLocks noChangeArrowheads="1"/>
          </p:cNvSpPr>
          <p:nvPr/>
        </p:nvSpPr>
        <p:spPr bwMode="auto">
          <a:xfrm>
            <a:off x="4183028" y="5120682"/>
            <a:ext cx="2389236" cy="349505"/>
          </a:xfrm>
          <a:prstGeom prst="bevel">
            <a:avLst>
              <a:gd name="adj" fmla="val 12500"/>
            </a:avLst>
          </a:prstGeom>
          <a:solidFill>
            <a:srgbClr val="CC3300"/>
          </a:solidFill>
          <a:ln w="9525">
            <a:noFill/>
            <a:miter lim="800000"/>
            <a:headEnd type="none" w="sm" len="sm"/>
            <a:tailEnd type="none" w="sm" len="sm"/>
          </a:ln>
          <a:effectLst/>
        </p:spPr>
        <p:txBody>
          <a:bodyPr lIns="0" tIns="0" rIns="0" bIns="0" anchor="ctr"/>
          <a:lstStyle/>
          <a:p>
            <a:pPr algn="ctr" rtl="0" fontAlgn="base" latinLnBrk="1">
              <a:spcBef>
                <a:spcPct val="0"/>
              </a:spcBef>
              <a:spcAft>
                <a:spcPct val="0"/>
              </a:spcAft>
              <a:defRPr/>
            </a:pPr>
            <a:r>
              <a:rPr kumimoji="1" lang="zh-CN" altLang="en-US" sz="1300" b="1" dirty="0">
                <a:solidFill>
                  <a:srgbClr val="FFFFFF"/>
                </a:solidFill>
                <a:effectLst>
                  <a:outerShdw blurRad="38100" dist="38100" dir="2700000" algn="tl">
                    <a:srgbClr val="000000"/>
                  </a:outerShdw>
                </a:effectLst>
                <a:latin typeface="仿宋_GB2312" pitchFamily="49" charset="-122"/>
                <a:ea typeface="仿宋_GB2312" pitchFamily="49" charset="-122"/>
              </a:rPr>
              <a:t>竞争能力</a:t>
            </a:r>
            <a:endParaRPr kumimoji="1" lang="en-US" altLang="ko-KR" sz="1300" b="1" dirty="0">
              <a:solidFill>
                <a:srgbClr val="FFFFFF"/>
              </a:solidFill>
              <a:effectLst>
                <a:outerShdw blurRad="38100" dist="38100" dir="2700000" algn="tl">
                  <a:srgbClr val="000000"/>
                </a:outerShdw>
              </a:effectLst>
              <a:latin typeface="仿宋_GB2312" pitchFamily="49" charset="-122"/>
              <a:ea typeface="仿宋_GB2312" pitchFamily="49" charset="-122"/>
            </a:endParaRPr>
          </a:p>
        </p:txBody>
      </p:sp>
      <p:sp>
        <p:nvSpPr>
          <p:cNvPr id="41" name="AutoShape 19"/>
          <p:cNvSpPr>
            <a:spLocks noChangeArrowheads="1"/>
          </p:cNvSpPr>
          <p:nvPr/>
        </p:nvSpPr>
        <p:spPr bwMode="auto">
          <a:xfrm>
            <a:off x="6849076" y="5120682"/>
            <a:ext cx="2152080" cy="348465"/>
          </a:xfrm>
          <a:prstGeom prst="bevel">
            <a:avLst>
              <a:gd name="adj" fmla="val 12500"/>
            </a:avLst>
          </a:prstGeom>
          <a:solidFill>
            <a:srgbClr val="CC3300"/>
          </a:solidFill>
          <a:ln w="9525">
            <a:noFill/>
            <a:miter lim="800000"/>
            <a:headEnd type="none" w="sm" len="sm"/>
            <a:tailEnd type="none" w="sm" len="sm"/>
          </a:ln>
          <a:effectLst/>
        </p:spPr>
        <p:txBody>
          <a:bodyPr lIns="0" tIns="0" rIns="0" bIns="0" anchor="ctr"/>
          <a:lstStyle/>
          <a:p>
            <a:pPr algn="ctr" rtl="0" fontAlgn="base" latinLnBrk="1">
              <a:spcBef>
                <a:spcPct val="0"/>
              </a:spcBef>
              <a:spcAft>
                <a:spcPct val="0"/>
              </a:spcAft>
              <a:defRPr/>
            </a:pPr>
            <a:r>
              <a:rPr kumimoji="1" lang="zh-CN" altLang="en-US" sz="1300" b="1" dirty="0">
                <a:solidFill>
                  <a:srgbClr val="FFFFFF"/>
                </a:solidFill>
                <a:effectLst>
                  <a:outerShdw blurRad="38100" dist="38100" dir="2700000" algn="tl">
                    <a:srgbClr val="000000"/>
                  </a:outerShdw>
                </a:effectLst>
                <a:latin typeface="仿宋_GB2312" pitchFamily="49" charset="-122"/>
                <a:ea typeface="仿宋_GB2312" pitchFamily="49" charset="-122"/>
              </a:rPr>
              <a:t>政府合作</a:t>
            </a:r>
            <a:endParaRPr kumimoji="1" lang="en-US" altLang="ko-KR" sz="1300" b="1" dirty="0">
              <a:solidFill>
                <a:srgbClr val="FFFFFF"/>
              </a:solidFill>
              <a:effectLst>
                <a:outerShdw blurRad="38100" dist="38100" dir="2700000" algn="tl">
                  <a:srgbClr val="000000"/>
                </a:outerShdw>
              </a:effectLst>
              <a:latin typeface="仿宋_GB2312" pitchFamily="49" charset="-122"/>
              <a:ea typeface="仿宋_GB2312" pitchFamily="49" charset="-122"/>
            </a:endParaRPr>
          </a:p>
        </p:txBody>
      </p:sp>
      <p:sp>
        <p:nvSpPr>
          <p:cNvPr id="43" name="矩形 128"/>
          <p:cNvSpPr>
            <a:spLocks noChangeArrowheads="1"/>
          </p:cNvSpPr>
          <p:nvPr/>
        </p:nvSpPr>
        <p:spPr bwMode="auto">
          <a:xfrm>
            <a:off x="1986088" y="5574375"/>
            <a:ext cx="1485341" cy="271491"/>
          </a:xfrm>
          <a:prstGeom prst="rect">
            <a:avLst/>
          </a:prstGeom>
          <a:noFill/>
          <a:ln w="9525">
            <a:noFill/>
            <a:miter lim="800000"/>
            <a:headEnd/>
            <a:tailEnd/>
          </a:ln>
        </p:spPr>
        <p:txBody>
          <a:bodyPr wrap="none" lIns="69478" tIns="34739" rIns="69478" bIns="34739" anchor="ctr">
            <a:spAutoFit/>
          </a:bodyPr>
          <a:lstStyle/>
          <a:p>
            <a:pPr algn="ctr" rtl="0" fontAlgn="base">
              <a:spcBef>
                <a:spcPct val="0"/>
              </a:spcBef>
              <a:spcAft>
                <a:spcPct val="0"/>
              </a:spcAft>
              <a:buClr>
                <a:srgbClr val="0070C0"/>
              </a:buClr>
            </a:pPr>
            <a:r>
              <a:rPr kumimoji="1" lang="zh-CN" altLang="en-US" sz="1300" dirty="0">
                <a:solidFill>
                  <a:srgbClr val="000000"/>
                </a:solidFill>
                <a:latin typeface="仿宋_GB2312" pitchFamily="49" charset="-122"/>
                <a:ea typeface="仿宋_GB2312" pitchFamily="49" charset="-122"/>
              </a:rPr>
              <a:t>保障原料可追溯性</a:t>
            </a:r>
          </a:p>
        </p:txBody>
      </p:sp>
      <p:sp>
        <p:nvSpPr>
          <p:cNvPr id="44" name="矩形 131"/>
          <p:cNvSpPr>
            <a:spLocks noChangeArrowheads="1"/>
          </p:cNvSpPr>
          <p:nvPr/>
        </p:nvSpPr>
        <p:spPr bwMode="auto">
          <a:xfrm>
            <a:off x="1986088" y="5920761"/>
            <a:ext cx="1485341" cy="271490"/>
          </a:xfrm>
          <a:prstGeom prst="rect">
            <a:avLst/>
          </a:prstGeom>
          <a:noFill/>
          <a:ln w="9525">
            <a:noFill/>
            <a:miter lim="800000"/>
            <a:headEnd/>
            <a:tailEnd/>
          </a:ln>
        </p:spPr>
        <p:txBody>
          <a:bodyPr wrap="none" lIns="69478" tIns="34739" rIns="69478" bIns="34739" anchor="ctr">
            <a:spAutoFit/>
          </a:bodyPr>
          <a:lstStyle/>
          <a:p>
            <a:pPr algn="ctr" rtl="0" fontAlgn="base">
              <a:spcBef>
                <a:spcPct val="0"/>
              </a:spcBef>
              <a:spcAft>
                <a:spcPct val="0"/>
              </a:spcAft>
              <a:buClr>
                <a:srgbClr val="0070C0"/>
              </a:buClr>
            </a:pPr>
            <a:r>
              <a:rPr kumimoji="1" lang="zh-CN" altLang="en-US" sz="1300" dirty="0">
                <a:solidFill>
                  <a:srgbClr val="000000"/>
                </a:solidFill>
                <a:latin typeface="仿宋_GB2312" pitchFamily="49" charset="-122"/>
                <a:ea typeface="仿宋_GB2312" pitchFamily="49" charset="-122"/>
              </a:rPr>
              <a:t>提前锁定原粮风险</a:t>
            </a:r>
          </a:p>
        </p:txBody>
      </p:sp>
      <p:sp>
        <p:nvSpPr>
          <p:cNvPr id="45" name="AutoShape 7"/>
          <p:cNvSpPr>
            <a:spLocks noChangeArrowheads="1"/>
          </p:cNvSpPr>
          <p:nvPr/>
        </p:nvSpPr>
        <p:spPr bwMode="auto">
          <a:xfrm flipV="1">
            <a:off x="2640346" y="4786322"/>
            <a:ext cx="944460" cy="256928"/>
          </a:xfrm>
          <a:prstGeom prst="upArrow">
            <a:avLst>
              <a:gd name="adj1" fmla="val 61333"/>
              <a:gd name="adj2" fmla="val 65185"/>
            </a:avLst>
          </a:prstGeom>
          <a:solidFill>
            <a:srgbClr val="99CC00"/>
          </a:solidFill>
          <a:ln w="12700">
            <a:solidFill>
              <a:srgbClr val="B2B2B2"/>
            </a:solidFill>
            <a:miter lim="800000"/>
            <a:headEnd type="none" w="sm" len="sm"/>
            <a:tailEnd type="none" w="sm" len="sm"/>
          </a:ln>
          <a:effectLst>
            <a:outerShdw dist="53882" dir="2700000" algn="ctr" rotWithShape="0">
              <a:schemeClr val="tx1">
                <a:alpha val="50000"/>
              </a:schemeClr>
            </a:outerShdw>
          </a:effectLst>
        </p:spPr>
        <p:txBody>
          <a:bodyPr wrap="none" lIns="69478" tIns="34739" rIns="69478" bIns="34739" anchor="ctr"/>
          <a:lstStyle/>
          <a:p>
            <a:pPr algn="ctr" rtl="0" fontAlgn="base" latinLnBrk="1">
              <a:spcBef>
                <a:spcPct val="0"/>
              </a:spcBef>
              <a:spcAft>
                <a:spcPct val="0"/>
              </a:spcAft>
              <a:defRPr/>
            </a:pPr>
            <a:endParaRPr kumimoji="1" lang="en-US" altLang="ko-KR" sz="1300" b="1" dirty="0">
              <a:solidFill>
                <a:srgbClr val="006600"/>
              </a:solidFill>
              <a:latin typeface="Times New Roman" pitchFamily="18" charset="0"/>
              <a:ea typeface="Gulim" pitchFamily="34" charset="-127"/>
            </a:endParaRPr>
          </a:p>
        </p:txBody>
      </p:sp>
      <p:sp>
        <p:nvSpPr>
          <p:cNvPr id="46" name="AutoShape 10"/>
          <p:cNvSpPr>
            <a:spLocks noChangeArrowheads="1"/>
          </p:cNvSpPr>
          <p:nvPr/>
        </p:nvSpPr>
        <p:spPr bwMode="auto">
          <a:xfrm>
            <a:off x="2032898" y="5120682"/>
            <a:ext cx="1889961" cy="348465"/>
          </a:xfrm>
          <a:prstGeom prst="bevel">
            <a:avLst>
              <a:gd name="adj" fmla="val 12500"/>
            </a:avLst>
          </a:prstGeom>
          <a:solidFill>
            <a:srgbClr val="CC3300"/>
          </a:solidFill>
          <a:ln w="9525">
            <a:noFill/>
            <a:miter lim="800000"/>
            <a:headEnd type="none" w="sm" len="sm"/>
            <a:tailEnd type="none" w="sm" len="sm"/>
          </a:ln>
          <a:effectLst/>
        </p:spPr>
        <p:txBody>
          <a:bodyPr lIns="0" tIns="0" rIns="0" bIns="0" anchor="ctr"/>
          <a:lstStyle/>
          <a:p>
            <a:pPr algn="ctr" rtl="0" fontAlgn="base" latinLnBrk="1">
              <a:spcBef>
                <a:spcPct val="0"/>
              </a:spcBef>
              <a:spcAft>
                <a:spcPct val="0"/>
              </a:spcAft>
              <a:defRPr/>
            </a:pPr>
            <a:r>
              <a:rPr kumimoji="1" lang="zh-CN" altLang="en-US" sz="1300" b="1" dirty="0">
                <a:solidFill>
                  <a:srgbClr val="FFFFFF"/>
                </a:solidFill>
                <a:effectLst>
                  <a:outerShdw blurRad="38100" dist="38100" dir="2700000" algn="tl">
                    <a:srgbClr val="000000"/>
                  </a:outerShdw>
                </a:effectLst>
                <a:latin typeface="仿宋_GB2312" pitchFamily="49" charset="-122"/>
                <a:ea typeface="仿宋_GB2312" pitchFamily="49" charset="-122"/>
              </a:rPr>
              <a:t>风险控制</a:t>
            </a:r>
            <a:endParaRPr kumimoji="1" lang="en-US" altLang="ko-KR" sz="1300" b="1" dirty="0">
              <a:solidFill>
                <a:srgbClr val="FFFFFF"/>
              </a:solidFill>
              <a:effectLst>
                <a:outerShdw blurRad="38100" dist="38100" dir="2700000" algn="tl">
                  <a:srgbClr val="000000"/>
                </a:outerShdw>
              </a:effectLst>
              <a:latin typeface="仿宋_GB2312" pitchFamily="49" charset="-122"/>
              <a:ea typeface="仿宋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80555" y="142852"/>
            <a:ext cx="6606023" cy="707332"/>
          </a:xfrm>
        </p:spPr>
        <p:txBody>
          <a:bodyPr/>
          <a:lstStyle/>
          <a:p>
            <a:r>
              <a:rPr lang="zh-CN" altLang="en-US" sz="3200" dirty="0" smtClean="0">
                <a:solidFill>
                  <a:schemeClr val="tx1"/>
                </a:solidFill>
                <a:latin typeface="微软雅黑" pitchFamily="34" charset="-122"/>
                <a:ea typeface="微软雅黑" pitchFamily="34" charset="-122"/>
              </a:rPr>
              <a:t>目  录</a:t>
            </a:r>
            <a:endParaRPr lang="zh-CN" altLang="en-US" sz="3200" dirty="0">
              <a:solidFill>
                <a:schemeClr val="tx1"/>
              </a:solidFill>
              <a:latin typeface="微软雅黑" pitchFamily="34" charset="-122"/>
              <a:ea typeface="微软雅黑" pitchFamily="34" charset="-122"/>
            </a:endParaRPr>
          </a:p>
        </p:txBody>
      </p:sp>
      <p:sp>
        <p:nvSpPr>
          <p:cNvPr id="11" name="Rectangle 22"/>
          <p:cNvSpPr>
            <a:spLocks noChangeArrowheads="1"/>
          </p:cNvSpPr>
          <p:nvPr/>
        </p:nvSpPr>
        <p:spPr bwMode="auto">
          <a:xfrm>
            <a:off x="1689132" y="2138652"/>
            <a:ext cx="7383463" cy="2214578"/>
          </a:xfrm>
          <a:prstGeom prst="rect">
            <a:avLst/>
          </a:prstGeom>
          <a:noFill/>
          <a:ln w="3175">
            <a:noFill/>
            <a:miter lim="800000"/>
            <a:headEnd/>
            <a:tailEnd/>
          </a:ln>
          <a:effectLst/>
        </p:spPr>
        <p:txBody>
          <a:bodyPr lIns="0" tIns="45715" rIns="0" bIns="45715"/>
          <a:lstStyle/>
          <a:p>
            <a:pPr marL="450805" lvl="1" indent="-180957" eaLnBrk="0" fontAlgn="base" hangingPunct="0">
              <a:lnSpc>
                <a:spcPct val="15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第二部分：南分市场主要竞品销售战略地图</a:t>
            </a:r>
            <a:r>
              <a:rPr lang="en-US" altLang="zh-CN" b="1" dirty="0" smtClean="0">
                <a:latin typeface="幼圆" pitchFamily="49" charset="-122"/>
                <a:ea typeface="幼圆" pitchFamily="49" charset="-122"/>
              </a:rPr>
              <a:t> </a:t>
            </a:r>
          </a:p>
          <a:p>
            <a:pPr marL="0" lvl="1" indent="-180957" eaLnBrk="0" fontAlgn="base" hangingPunct="0">
              <a:lnSpc>
                <a:spcPct val="150000"/>
              </a:lnSpc>
              <a:spcAft>
                <a:spcPct val="0"/>
              </a:spcAft>
              <a:buClr>
                <a:srgbClr val="000000"/>
              </a:buClr>
              <a:buSzPct val="100000"/>
            </a:pPr>
            <a:r>
              <a:rPr lang="en-US" altLang="zh-CN" b="1" dirty="0" smtClean="0">
                <a:solidFill>
                  <a:srgbClr val="000000"/>
                </a:solidFill>
                <a:latin typeface="幼圆" pitchFamily="49" charset="-122"/>
                <a:ea typeface="幼圆" pitchFamily="49" charset="-122"/>
              </a:rPr>
              <a:t>   </a:t>
            </a:r>
            <a:r>
              <a:rPr lang="en-US" altLang="zh-CN" b="1" dirty="0" smtClean="0">
                <a:latin typeface="幼圆" pitchFamily="49" charset="-122"/>
                <a:ea typeface="幼圆" pitchFamily="49" charset="-122"/>
              </a:rPr>
              <a:t>2.1 </a:t>
            </a:r>
            <a:r>
              <a:rPr lang="zh-CN" altLang="en-US" b="1" dirty="0" smtClean="0">
                <a:latin typeface="幼圆" pitchFamily="49" charset="-122"/>
                <a:ea typeface="幼圆" pitchFamily="49" charset="-122"/>
              </a:rPr>
              <a:t>益海嘉里</a:t>
            </a:r>
            <a:endParaRPr lang="en-US" altLang="zh-CN" b="1" dirty="0" smtClean="0">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2.2 </a:t>
            </a:r>
            <a:r>
              <a:rPr lang="zh-CN" altLang="en-US" b="1" kern="1200" dirty="0" smtClean="0">
                <a:solidFill>
                  <a:srgbClr val="000000"/>
                </a:solidFill>
                <a:latin typeface="幼圆" pitchFamily="49" charset="-122"/>
                <a:ea typeface="幼圆" pitchFamily="49" charset="-122"/>
              </a:rPr>
              <a:t>盛宝粮油</a:t>
            </a:r>
            <a:endParaRPr lang="en-US" altLang="zh-CN" b="1" kern="1200"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2.3 </a:t>
            </a:r>
            <a:r>
              <a:rPr lang="zh-CN" altLang="en-US" b="1" dirty="0" smtClean="0">
                <a:solidFill>
                  <a:srgbClr val="000000"/>
                </a:solidFill>
                <a:latin typeface="幼圆" pitchFamily="49" charset="-122"/>
                <a:ea typeface="幼圆" pitchFamily="49" charset="-122"/>
              </a:rPr>
              <a:t>金健米业</a:t>
            </a:r>
            <a:endParaRPr lang="en-US" altLang="zh-CN" b="1"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2.4 </a:t>
            </a:r>
            <a:r>
              <a:rPr lang="zh-CN" altLang="en-US" b="1" kern="1200" dirty="0" smtClean="0">
                <a:solidFill>
                  <a:srgbClr val="000000"/>
                </a:solidFill>
                <a:latin typeface="幼圆" pitchFamily="49" charset="-122"/>
                <a:ea typeface="幼圆" pitchFamily="49" charset="-122"/>
              </a:rPr>
              <a:t>其它产品</a:t>
            </a:r>
            <a:endParaRPr lang="en-US" altLang="zh-CN" b="1" kern="1200" dirty="0" smtClean="0">
              <a:solidFill>
                <a:srgbClr val="000000"/>
              </a:solidFill>
              <a:latin typeface="幼圆" pitchFamily="49" charset="-122"/>
              <a:ea typeface="幼圆" pitchFamily="49" charset="-122"/>
            </a:endParaRPr>
          </a:p>
        </p:txBody>
      </p:sp>
      <p:sp>
        <p:nvSpPr>
          <p:cNvPr id="12" name="Rectangle 22"/>
          <p:cNvSpPr>
            <a:spLocks noChangeArrowheads="1"/>
          </p:cNvSpPr>
          <p:nvPr/>
        </p:nvSpPr>
        <p:spPr bwMode="auto">
          <a:xfrm>
            <a:off x="1689132" y="449610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第三部分：南分市场主要竞品</a:t>
            </a:r>
            <a:r>
              <a:rPr lang="en-US" altLang="zh-CN" b="1" kern="1200" dirty="0" smtClean="0">
                <a:latin typeface="微软雅黑" pitchFamily="34" charset="-122"/>
                <a:ea typeface="微软雅黑" pitchFamily="34" charset="-122"/>
              </a:rPr>
              <a:t>SWOT</a:t>
            </a:r>
            <a:r>
              <a:rPr lang="zh-CN" altLang="en-US" b="1" kern="1200" dirty="0" smtClean="0">
                <a:latin typeface="微软雅黑" pitchFamily="34" charset="-122"/>
                <a:ea typeface="微软雅黑" pitchFamily="34" charset="-122"/>
              </a:rPr>
              <a:t>分析</a:t>
            </a:r>
            <a:endParaRPr lang="en-US" altLang="zh-CN" b="1" kern="1200" dirty="0" smtClean="0">
              <a:latin typeface="微软雅黑" pitchFamily="34" charset="-122"/>
              <a:ea typeface="微软雅黑" pitchFamily="34" charset="-122"/>
            </a:endParaRPr>
          </a:p>
        </p:txBody>
      </p:sp>
      <p:sp>
        <p:nvSpPr>
          <p:cNvPr id="13" name="Rectangle 22"/>
          <p:cNvSpPr>
            <a:spLocks noChangeArrowheads="1"/>
          </p:cNvSpPr>
          <p:nvPr/>
        </p:nvSpPr>
        <p:spPr bwMode="auto">
          <a:xfrm>
            <a:off x="1689132" y="504528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第四部分：清晰竞品的长处</a:t>
            </a:r>
            <a:endParaRPr lang="en-US" altLang="zh-CN" b="1" kern="1200" dirty="0" smtClean="0">
              <a:latin typeface="微软雅黑" pitchFamily="34" charset="-122"/>
              <a:ea typeface="微软雅黑" pitchFamily="34" charset="-122"/>
            </a:endParaRPr>
          </a:p>
        </p:txBody>
      </p:sp>
      <p:sp>
        <p:nvSpPr>
          <p:cNvPr id="14" name="Rectangle 22"/>
          <p:cNvSpPr>
            <a:spLocks noChangeArrowheads="1"/>
          </p:cNvSpPr>
          <p:nvPr/>
        </p:nvSpPr>
        <p:spPr bwMode="auto">
          <a:xfrm>
            <a:off x="1689132" y="559446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第五部分：中粮米业的优势</a:t>
            </a:r>
            <a:endParaRPr lang="en-US" altLang="zh-CN" b="1" kern="1200" dirty="0" smtClean="0">
              <a:latin typeface="微软雅黑" pitchFamily="34" charset="-122"/>
              <a:ea typeface="微软雅黑" pitchFamily="34" charset="-122"/>
            </a:endParaRPr>
          </a:p>
        </p:txBody>
      </p:sp>
      <p:sp>
        <p:nvSpPr>
          <p:cNvPr id="15" name="Rectangle 22"/>
          <p:cNvSpPr>
            <a:spLocks noChangeArrowheads="1"/>
          </p:cNvSpPr>
          <p:nvPr/>
        </p:nvSpPr>
        <p:spPr bwMode="auto">
          <a:xfrm>
            <a:off x="1689132" y="6143644"/>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FF0000"/>
                </a:solidFill>
                <a:latin typeface="微软雅黑" pitchFamily="34" charset="-122"/>
                <a:ea typeface="微软雅黑" pitchFamily="34" charset="-122"/>
              </a:rPr>
              <a:t>第六部分：精耕细作，做大做强中粮米业</a:t>
            </a:r>
            <a:endParaRPr lang="en-US" altLang="zh-CN" b="1" kern="1200" dirty="0" smtClean="0">
              <a:solidFill>
                <a:srgbClr val="FF0000"/>
              </a:solidFill>
              <a:latin typeface="微软雅黑" pitchFamily="34" charset="-122"/>
              <a:ea typeface="微软雅黑" pitchFamily="34" charset="-122"/>
            </a:endParaRPr>
          </a:p>
        </p:txBody>
      </p:sp>
      <p:sp>
        <p:nvSpPr>
          <p:cNvPr id="211" name="矩形 210"/>
          <p:cNvSpPr/>
          <p:nvPr/>
        </p:nvSpPr>
        <p:spPr>
          <a:xfrm>
            <a:off x="207523" y="1214422"/>
            <a:ext cx="1292643" cy="5429288"/>
          </a:xfrm>
          <a:prstGeom prst="rect">
            <a:avLst/>
          </a:prstGeom>
        </p:spPr>
        <p:style>
          <a:lnRef idx="0">
            <a:schemeClr val="accent3"/>
          </a:lnRef>
          <a:fillRef idx="3">
            <a:schemeClr val="accent3"/>
          </a:fillRef>
          <a:effectRef idx="3">
            <a:schemeClr val="accent3"/>
          </a:effectRef>
          <a:fontRef idx="minor">
            <a:schemeClr val="lt1"/>
          </a:fontRef>
        </p:style>
        <p:txBody>
          <a:bodyPr vert="eaVert" wrap="square" lIns="91431" tIns="45715" rIns="91431" bIns="45715">
            <a:spAutoFit/>
          </a:bodyPr>
          <a:lstStyle/>
          <a:p>
            <a:r>
              <a:rPr lang="zh-CN" altLang="en-US" sz="2400" b="1" dirty="0" smtClean="0">
                <a:solidFill>
                  <a:srgbClr val="00B050"/>
                </a:solidFill>
                <a:latin typeface="微软雅黑" pitchFamily="34" charset="-122"/>
                <a:ea typeface="微软雅黑" pitchFamily="34" charset="-122"/>
              </a:rPr>
              <a:t>   小包装大米</a:t>
            </a:r>
            <a:endParaRPr lang="en-US" altLang="zh-CN" sz="2400" b="1" dirty="0" smtClean="0">
              <a:solidFill>
                <a:srgbClr val="00B050"/>
              </a:solidFill>
              <a:latin typeface="微软雅黑" pitchFamily="34" charset="-122"/>
              <a:ea typeface="微软雅黑" pitchFamily="34" charset="-122"/>
            </a:endParaRPr>
          </a:p>
          <a:p>
            <a:endParaRPr lang="en-US" altLang="zh-CN" sz="2400" b="1" dirty="0" smtClean="0">
              <a:solidFill>
                <a:srgbClr val="00B050"/>
              </a:solidFill>
              <a:latin typeface="微软雅黑" pitchFamily="34" charset="-122"/>
              <a:ea typeface="微软雅黑" pitchFamily="34" charset="-122"/>
            </a:endParaRPr>
          </a:p>
          <a:p>
            <a:r>
              <a:rPr lang="en-US" altLang="zh-CN" sz="2400" b="1" dirty="0" smtClean="0">
                <a:solidFill>
                  <a:srgbClr val="00B050"/>
                </a:solidFill>
                <a:latin typeface="微软雅黑" pitchFamily="34" charset="-122"/>
                <a:ea typeface="微软雅黑" pitchFamily="34" charset="-122"/>
              </a:rPr>
              <a:t>                    </a:t>
            </a:r>
            <a:r>
              <a:rPr lang="zh-CN" altLang="en-US" sz="2400" b="1" dirty="0" smtClean="0">
                <a:solidFill>
                  <a:srgbClr val="00B050"/>
                </a:solidFill>
                <a:latin typeface="微软雅黑" pitchFamily="34" charset="-122"/>
                <a:ea typeface="微软雅黑" pitchFamily="34" charset="-122"/>
              </a:rPr>
              <a:t>市场趋势与竞品分析</a:t>
            </a:r>
            <a:endParaRPr lang="en-US" altLang="zh-CN" sz="2400" b="1" dirty="0" smtClean="0">
              <a:solidFill>
                <a:srgbClr val="00B050"/>
              </a:solidFill>
              <a:latin typeface="微软雅黑" pitchFamily="34" charset="-122"/>
              <a:ea typeface="微软雅黑" pitchFamily="34" charset="-122"/>
            </a:endParaRPr>
          </a:p>
        </p:txBody>
      </p:sp>
      <p:sp>
        <p:nvSpPr>
          <p:cNvPr id="9" name="Rectangle 22"/>
          <p:cNvSpPr>
            <a:spLocks noChangeArrowheads="1"/>
          </p:cNvSpPr>
          <p:nvPr/>
        </p:nvSpPr>
        <p:spPr bwMode="auto">
          <a:xfrm>
            <a:off x="1689131" y="1643050"/>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第一部分：小包装大米市场趋势</a:t>
            </a:r>
            <a:endParaRPr lang="en-US" altLang="zh-CN" b="1" kern="1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1346200" y="2843231"/>
            <a:ext cx="1303338" cy="2554288"/>
          </a:xfrm>
          <a:prstGeom prst="rect">
            <a:avLst/>
          </a:prstGeom>
          <a:solidFill>
            <a:schemeClr val="accent6">
              <a:lumMod val="40000"/>
              <a:lumOff val="6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0" hangingPunct="0"/>
            <a:endParaRPr lang="zh-CN" altLang="en-US" sz="1200">
              <a:ea typeface="宋体" pitchFamily="2" charset="-122"/>
            </a:endParaRPr>
          </a:p>
        </p:txBody>
      </p:sp>
      <p:sp>
        <p:nvSpPr>
          <p:cNvPr id="16" name="Rectangle 6"/>
          <p:cNvSpPr>
            <a:spLocks noChangeArrowheads="1"/>
          </p:cNvSpPr>
          <p:nvPr/>
        </p:nvSpPr>
        <p:spPr bwMode="auto">
          <a:xfrm>
            <a:off x="3001963" y="2843231"/>
            <a:ext cx="1303337" cy="2554288"/>
          </a:xfrm>
          <a:prstGeom prst="rect">
            <a:avLst/>
          </a:prstGeom>
          <a:solidFill>
            <a:schemeClr val="accent6">
              <a:lumMod val="40000"/>
              <a:lumOff val="6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0" hangingPunct="0"/>
            <a:endParaRPr lang="zh-CN" altLang="en-US" sz="1200">
              <a:ea typeface="宋体" pitchFamily="2" charset="-122"/>
            </a:endParaRPr>
          </a:p>
        </p:txBody>
      </p:sp>
      <p:sp>
        <p:nvSpPr>
          <p:cNvPr id="17" name="Rectangle 7"/>
          <p:cNvSpPr>
            <a:spLocks noChangeArrowheads="1"/>
          </p:cNvSpPr>
          <p:nvPr/>
        </p:nvSpPr>
        <p:spPr bwMode="auto">
          <a:xfrm>
            <a:off x="4657725" y="2843231"/>
            <a:ext cx="1303338" cy="2554288"/>
          </a:xfrm>
          <a:prstGeom prst="rect">
            <a:avLst/>
          </a:prstGeom>
          <a:solidFill>
            <a:schemeClr val="accent6">
              <a:lumMod val="40000"/>
              <a:lumOff val="6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0" hangingPunct="0"/>
            <a:endParaRPr lang="zh-CN" altLang="en-US" sz="1200">
              <a:ea typeface="宋体" pitchFamily="2" charset="-122"/>
            </a:endParaRPr>
          </a:p>
        </p:txBody>
      </p:sp>
      <p:sp>
        <p:nvSpPr>
          <p:cNvPr id="18" name="Rectangle 8"/>
          <p:cNvSpPr>
            <a:spLocks noChangeArrowheads="1"/>
          </p:cNvSpPr>
          <p:nvPr/>
        </p:nvSpPr>
        <p:spPr bwMode="auto">
          <a:xfrm>
            <a:off x="6313488" y="2843231"/>
            <a:ext cx="1303337" cy="2554288"/>
          </a:xfrm>
          <a:prstGeom prst="rect">
            <a:avLst/>
          </a:prstGeom>
          <a:solidFill>
            <a:schemeClr val="accent6">
              <a:lumMod val="40000"/>
              <a:lumOff val="6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0" hangingPunct="0"/>
            <a:endParaRPr lang="zh-CN" altLang="en-US" sz="1200">
              <a:ea typeface="宋体" pitchFamily="2" charset="-122"/>
            </a:endParaRPr>
          </a:p>
        </p:txBody>
      </p:sp>
      <p:sp>
        <p:nvSpPr>
          <p:cNvPr id="19" name="Rectangle 9"/>
          <p:cNvSpPr>
            <a:spLocks noChangeArrowheads="1"/>
          </p:cNvSpPr>
          <p:nvPr/>
        </p:nvSpPr>
        <p:spPr bwMode="auto">
          <a:xfrm>
            <a:off x="1085850" y="2400319"/>
            <a:ext cx="6789738" cy="461962"/>
          </a:xfrm>
          <a:prstGeom prst="rect">
            <a:avLst/>
          </a:prstGeom>
          <a:solidFill>
            <a:schemeClr val="accent6">
              <a:lumMod val="40000"/>
              <a:lumOff val="6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b="1" dirty="0" smtClean="0">
                <a:solidFill>
                  <a:srgbClr val="C00000"/>
                </a:solidFill>
                <a:effectLst>
                  <a:outerShdw blurRad="38100" dist="38100" dir="2700000" algn="tl">
                    <a:srgbClr val="000000">
                      <a:alpha val="43137"/>
                    </a:srgbClr>
                  </a:outerShdw>
                </a:effectLst>
              </a:rPr>
              <a:t>多渠道拓展</a:t>
            </a:r>
            <a:endParaRPr lang="zh-CN" altLang="en-US" b="1" dirty="0">
              <a:solidFill>
                <a:srgbClr val="C00000"/>
              </a:solidFill>
              <a:effectLst>
                <a:outerShdw blurRad="38100" dist="38100" dir="2700000" algn="tl">
                  <a:srgbClr val="000000">
                    <a:alpha val="43137"/>
                  </a:srgbClr>
                </a:outerShdw>
              </a:effectLst>
            </a:endParaRPr>
          </a:p>
        </p:txBody>
      </p:sp>
      <p:sp>
        <p:nvSpPr>
          <p:cNvPr id="20" name="AutoShape 10"/>
          <p:cNvSpPr>
            <a:spLocks noChangeArrowheads="1"/>
          </p:cNvSpPr>
          <p:nvPr/>
        </p:nvSpPr>
        <p:spPr bwMode="auto">
          <a:xfrm>
            <a:off x="581025" y="1377969"/>
            <a:ext cx="7797800" cy="1106487"/>
          </a:xfrm>
          <a:prstGeom prst="triangle">
            <a:avLst>
              <a:gd name="adj" fmla="val 50000"/>
            </a:avLst>
          </a:prstGeom>
          <a:solidFill>
            <a:schemeClr val="accent6">
              <a:lumMod val="40000"/>
              <a:lumOff val="6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0" hangingPunct="0"/>
            <a:endParaRPr lang="zh-CN" altLang="en-US" sz="1200" b="1">
              <a:ea typeface="宋体" pitchFamily="2" charset="-122"/>
            </a:endParaRPr>
          </a:p>
        </p:txBody>
      </p:sp>
      <p:grpSp>
        <p:nvGrpSpPr>
          <p:cNvPr id="21" name="Group 11"/>
          <p:cNvGrpSpPr>
            <a:grpSpLocks/>
          </p:cNvGrpSpPr>
          <p:nvPr/>
        </p:nvGrpSpPr>
        <p:grpSpPr bwMode="auto">
          <a:xfrm>
            <a:off x="539750" y="5365769"/>
            <a:ext cx="7880350" cy="777875"/>
            <a:chOff x="683" y="3191"/>
            <a:chExt cx="4298" cy="579"/>
          </a:xfrm>
          <a:solidFill>
            <a:schemeClr val="accent6">
              <a:lumMod val="40000"/>
              <a:lumOff val="60000"/>
            </a:schemeClr>
          </a:solidFill>
        </p:grpSpPr>
        <p:sp>
          <p:nvSpPr>
            <p:cNvPr id="22" name="Rectangle 12"/>
            <p:cNvSpPr>
              <a:spLocks noChangeArrowheads="1"/>
            </p:cNvSpPr>
            <p:nvPr/>
          </p:nvSpPr>
          <p:spPr bwMode="auto">
            <a:xfrm>
              <a:off x="749" y="3191"/>
              <a:ext cx="4168" cy="291"/>
            </a:xfrm>
            <a:prstGeom prst="rect">
              <a:avLst/>
            </a:prstGeom>
            <a:gr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3" name="Rectangle 13"/>
            <p:cNvSpPr>
              <a:spLocks noChangeArrowheads="1"/>
            </p:cNvSpPr>
            <p:nvPr/>
          </p:nvSpPr>
          <p:spPr bwMode="auto">
            <a:xfrm>
              <a:off x="683" y="3479"/>
              <a:ext cx="4298" cy="291"/>
            </a:xfrm>
            <a:prstGeom prst="rect">
              <a:avLst/>
            </a:prstGeom>
            <a:gr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grpSp>
      <p:sp>
        <p:nvSpPr>
          <p:cNvPr id="24" name="Rectangle 14"/>
          <p:cNvSpPr>
            <a:spLocks noChangeArrowheads="1"/>
          </p:cNvSpPr>
          <p:nvPr/>
        </p:nvSpPr>
        <p:spPr bwMode="auto">
          <a:xfrm>
            <a:off x="2428860" y="1857364"/>
            <a:ext cx="4114800" cy="276999"/>
          </a:xfrm>
          <a:prstGeom prst="rect">
            <a:avLst/>
          </a:prstGeom>
          <a:noFill/>
          <a:ln w="9525">
            <a:noFill/>
            <a:miter lim="800000"/>
            <a:headEnd/>
            <a:tailEnd/>
          </a:ln>
          <a:effectLst/>
        </p:spPr>
        <p:txBody>
          <a:bodyPr lIns="0" tIns="0" rIns="0" bIns="0">
            <a:spAutoFit/>
          </a:bodyPr>
          <a:lstStyle/>
          <a:p>
            <a:pPr algn="ctr" defTabSz="895350">
              <a:buSzPct val="120000"/>
            </a:pPr>
            <a:r>
              <a:rPr lang="zh-CN" altLang="en-US" b="1" dirty="0" smtClean="0">
                <a:solidFill>
                  <a:srgbClr val="FF0000"/>
                </a:solidFill>
                <a:effectLst>
                  <a:outerShdw blurRad="38100" dist="38100" dir="2700000" algn="tl">
                    <a:srgbClr val="000000">
                      <a:alpha val="43137"/>
                    </a:srgbClr>
                  </a:outerShdw>
                </a:effectLst>
                <a:ea typeface="Gulim" pitchFamily="34" charset="-127"/>
              </a:rPr>
              <a:t>树一线，拓</a:t>
            </a:r>
            <a:r>
              <a:rPr lang="en-US" altLang="zh-CN" b="1" dirty="0" smtClean="0">
                <a:solidFill>
                  <a:srgbClr val="FF0000"/>
                </a:solidFill>
                <a:effectLst>
                  <a:outerShdw blurRad="38100" dist="38100" dir="2700000" algn="tl">
                    <a:srgbClr val="000000">
                      <a:alpha val="43137"/>
                    </a:srgbClr>
                  </a:outerShdw>
                </a:effectLst>
                <a:ea typeface="Gulim" pitchFamily="34" charset="-127"/>
              </a:rPr>
              <a:t>KA</a:t>
            </a:r>
            <a:endParaRPr lang="en-US" altLang="ko-KR" b="1" dirty="0">
              <a:solidFill>
                <a:srgbClr val="FF0000"/>
              </a:solidFill>
              <a:effectLst>
                <a:outerShdw blurRad="38100" dist="38100" dir="2700000" algn="tl">
                  <a:srgbClr val="000000">
                    <a:alpha val="43137"/>
                  </a:srgbClr>
                </a:outerShdw>
              </a:effectLst>
              <a:ea typeface="Gulim" pitchFamily="34" charset="-127"/>
            </a:endParaRPr>
          </a:p>
        </p:txBody>
      </p:sp>
      <p:sp>
        <p:nvSpPr>
          <p:cNvPr id="25" name="Rectangle 15"/>
          <p:cNvSpPr>
            <a:spLocks noChangeArrowheads="1"/>
          </p:cNvSpPr>
          <p:nvPr/>
        </p:nvSpPr>
        <p:spPr bwMode="auto">
          <a:xfrm>
            <a:off x="1435100" y="3143248"/>
            <a:ext cx="1127125" cy="2215991"/>
          </a:xfrm>
          <a:prstGeom prst="rect">
            <a:avLst/>
          </a:prstGeom>
          <a:solidFill>
            <a:schemeClr val="accent6">
              <a:lumMod val="40000"/>
              <a:lumOff val="60000"/>
            </a:schemeClr>
          </a:solidFill>
          <a:ln w="9525">
            <a:noFill/>
            <a:miter lim="800000"/>
            <a:headEnd/>
            <a:tailEnd/>
          </a:ln>
          <a:effectLst/>
        </p:spPr>
        <p:txBody>
          <a:bodyPr lIns="0" tIns="0" rIns="0" bIns="0">
            <a:spAutoFit/>
          </a:bodyPr>
          <a:lstStyle/>
          <a:p>
            <a:pPr defTabSz="895350">
              <a:buSzPct val="120000"/>
            </a:pPr>
            <a:r>
              <a:rPr lang="en-US" altLang="ko-KR" b="1" dirty="0" smtClean="0">
                <a:ea typeface="Gulim" pitchFamily="34" charset="-127"/>
              </a:rPr>
              <a:t>KA</a:t>
            </a:r>
            <a:r>
              <a:rPr lang="zh-CN" altLang="en-US" b="1" dirty="0" smtClean="0">
                <a:ea typeface="Gulim" pitchFamily="34" charset="-127"/>
              </a:rPr>
              <a:t>渠道</a:t>
            </a:r>
            <a:r>
              <a:rPr lang="en-US" altLang="ko-KR" b="1" dirty="0" smtClean="0">
                <a:ea typeface="Gulim" pitchFamily="34" charset="-127"/>
              </a:rPr>
              <a:t> </a:t>
            </a:r>
            <a:endParaRPr lang="en-US" altLang="ko-KR" b="1" dirty="0">
              <a:ea typeface="Gulim" pitchFamily="34" charset="-127"/>
            </a:endParaRPr>
          </a:p>
          <a:p>
            <a:pPr marL="144463" lvl="1" indent="-142875" defTabSz="895350">
              <a:buSzPct val="120000"/>
              <a:buFontTx/>
              <a:buChar char="•"/>
            </a:pPr>
            <a:r>
              <a:rPr lang="zh-CN" altLang="en-US" dirty="0" smtClean="0">
                <a:ea typeface="Gulim" pitchFamily="34" charset="-127"/>
              </a:rPr>
              <a:t>打造一线品牌高地</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渗透二三线，打造防火墙，获取市场份额</a:t>
            </a:r>
            <a:endParaRPr lang="en-US" altLang="ko-KR" dirty="0">
              <a:ea typeface="Gulim" pitchFamily="34" charset="-127"/>
            </a:endParaRPr>
          </a:p>
        </p:txBody>
      </p:sp>
      <p:sp>
        <p:nvSpPr>
          <p:cNvPr id="26" name="Rectangle 16"/>
          <p:cNvSpPr>
            <a:spLocks noChangeArrowheads="1"/>
          </p:cNvSpPr>
          <p:nvPr/>
        </p:nvSpPr>
        <p:spPr bwMode="auto">
          <a:xfrm>
            <a:off x="3092450" y="3143248"/>
            <a:ext cx="1127125" cy="2215991"/>
          </a:xfrm>
          <a:prstGeom prst="rect">
            <a:avLst/>
          </a:prstGeom>
          <a:solidFill>
            <a:schemeClr val="accent6">
              <a:lumMod val="40000"/>
              <a:lumOff val="60000"/>
            </a:schemeClr>
          </a:solidFill>
          <a:ln w="9525">
            <a:noFill/>
            <a:miter lim="800000"/>
            <a:headEnd/>
            <a:tailEnd/>
          </a:ln>
          <a:effectLst/>
        </p:spPr>
        <p:txBody>
          <a:bodyPr lIns="0" tIns="0" rIns="0" bIns="0">
            <a:spAutoFit/>
          </a:bodyPr>
          <a:lstStyle/>
          <a:p>
            <a:pPr defTabSz="895350">
              <a:buSzPct val="120000"/>
            </a:pPr>
            <a:r>
              <a:rPr lang="zh-CN" altLang="en-US" b="1" dirty="0" smtClean="0">
                <a:ea typeface="Gulim" pitchFamily="34" charset="-127"/>
              </a:rPr>
              <a:t>传统渠道</a:t>
            </a:r>
            <a:r>
              <a:rPr lang="en-US" altLang="ko-KR" b="1" dirty="0" smtClean="0">
                <a:ea typeface="Gulim" pitchFamily="34" charset="-127"/>
              </a:rPr>
              <a:t> </a:t>
            </a:r>
            <a:endParaRPr lang="en-US" altLang="ko-KR" b="1" dirty="0">
              <a:ea typeface="Gulim" pitchFamily="34" charset="-127"/>
            </a:endParaRPr>
          </a:p>
          <a:p>
            <a:pPr marL="144463" lvl="1" indent="-142875" defTabSz="895350">
              <a:buSzPct val="120000"/>
              <a:buFontTx/>
              <a:buChar char="•"/>
            </a:pPr>
            <a:r>
              <a:rPr lang="zh-CN" altLang="en-US" dirty="0" smtClean="0">
                <a:ea typeface="Gulim" pitchFamily="34" charset="-127"/>
              </a:rPr>
              <a:t>全面推进县级市场开发</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积极推进乡镇网点布局</a:t>
            </a:r>
            <a:endParaRPr lang="en-US" altLang="zh-CN" dirty="0" smtClean="0">
              <a:ea typeface="Gulim" pitchFamily="34" charset="-127"/>
            </a:endParaRPr>
          </a:p>
          <a:p>
            <a:pPr marL="144463" lvl="1" indent="-142875" defTabSz="895350">
              <a:buSzPct val="120000"/>
              <a:buFontTx/>
              <a:buChar char="•"/>
            </a:pPr>
            <a:endParaRPr lang="en-US" altLang="ko-KR" dirty="0">
              <a:ea typeface="Gulim" pitchFamily="34" charset="-127"/>
            </a:endParaRPr>
          </a:p>
        </p:txBody>
      </p:sp>
      <p:sp>
        <p:nvSpPr>
          <p:cNvPr id="27" name="Rectangle 17"/>
          <p:cNvSpPr>
            <a:spLocks noChangeArrowheads="1"/>
          </p:cNvSpPr>
          <p:nvPr/>
        </p:nvSpPr>
        <p:spPr bwMode="auto">
          <a:xfrm>
            <a:off x="4745038" y="3143248"/>
            <a:ext cx="1128712" cy="2215991"/>
          </a:xfrm>
          <a:prstGeom prst="rect">
            <a:avLst/>
          </a:prstGeom>
          <a:solidFill>
            <a:schemeClr val="accent6">
              <a:lumMod val="40000"/>
              <a:lumOff val="60000"/>
            </a:schemeClr>
          </a:solidFill>
          <a:ln w="9525">
            <a:noFill/>
            <a:miter lim="800000"/>
            <a:headEnd/>
            <a:tailEnd/>
          </a:ln>
          <a:effectLst/>
        </p:spPr>
        <p:txBody>
          <a:bodyPr lIns="0" tIns="0" rIns="0" bIns="0">
            <a:spAutoFit/>
          </a:bodyPr>
          <a:lstStyle/>
          <a:p>
            <a:pPr defTabSz="895350">
              <a:buSzPct val="120000"/>
            </a:pPr>
            <a:r>
              <a:rPr lang="zh-CN" altLang="en-US" b="1" dirty="0" smtClean="0">
                <a:ea typeface="Gulim" pitchFamily="34" charset="-127"/>
              </a:rPr>
              <a:t>批发市场</a:t>
            </a:r>
            <a:r>
              <a:rPr lang="en-US" altLang="ko-KR" b="1" dirty="0" smtClean="0">
                <a:ea typeface="Gulim" pitchFamily="34" charset="-127"/>
              </a:rPr>
              <a:t> </a:t>
            </a:r>
            <a:endParaRPr lang="en-US" altLang="ko-KR" b="1" dirty="0">
              <a:ea typeface="Gulim" pitchFamily="34" charset="-127"/>
            </a:endParaRPr>
          </a:p>
          <a:p>
            <a:pPr marL="144463" lvl="1" indent="-142875" defTabSz="895350">
              <a:buSzPct val="120000"/>
              <a:buFontTx/>
              <a:buChar char="•"/>
            </a:pPr>
            <a:r>
              <a:rPr lang="zh-CN" altLang="en-US" dirty="0" smtClean="0">
                <a:ea typeface="Gulim" pitchFamily="34" charset="-127"/>
              </a:rPr>
              <a:t>利用分销、二批手段介入，发展部分重点客户，产品有效铺市</a:t>
            </a:r>
            <a:endParaRPr lang="en-US" altLang="ko-KR" dirty="0">
              <a:ea typeface="Gulim" pitchFamily="34" charset="-127"/>
            </a:endParaRPr>
          </a:p>
        </p:txBody>
      </p:sp>
      <p:sp>
        <p:nvSpPr>
          <p:cNvPr id="28" name="Rectangle 18"/>
          <p:cNvSpPr>
            <a:spLocks noChangeArrowheads="1"/>
          </p:cNvSpPr>
          <p:nvPr/>
        </p:nvSpPr>
        <p:spPr bwMode="auto">
          <a:xfrm>
            <a:off x="6408738" y="3143248"/>
            <a:ext cx="1127125" cy="1938992"/>
          </a:xfrm>
          <a:prstGeom prst="rect">
            <a:avLst/>
          </a:prstGeom>
          <a:solidFill>
            <a:schemeClr val="accent6">
              <a:lumMod val="40000"/>
              <a:lumOff val="60000"/>
            </a:schemeClr>
          </a:solidFill>
          <a:ln w="9525">
            <a:noFill/>
            <a:miter lim="800000"/>
            <a:headEnd/>
            <a:tailEnd/>
          </a:ln>
          <a:effectLst/>
        </p:spPr>
        <p:txBody>
          <a:bodyPr lIns="0" tIns="0" rIns="0" bIns="0">
            <a:spAutoFit/>
          </a:bodyPr>
          <a:lstStyle/>
          <a:p>
            <a:pPr defTabSz="895350">
              <a:buSzPct val="120000"/>
            </a:pPr>
            <a:r>
              <a:rPr lang="zh-CN" altLang="en-US" b="1" dirty="0" smtClean="0">
                <a:ea typeface="Gulim" pitchFamily="34" charset="-127"/>
              </a:rPr>
              <a:t>大餐渠道</a:t>
            </a:r>
            <a:r>
              <a:rPr lang="en-US" altLang="ko-KR" b="1" dirty="0" smtClean="0">
                <a:ea typeface="Gulim" pitchFamily="34" charset="-127"/>
              </a:rPr>
              <a:t> </a:t>
            </a:r>
            <a:endParaRPr lang="en-US" altLang="ko-KR" b="1" dirty="0">
              <a:ea typeface="Gulim" pitchFamily="34" charset="-127"/>
            </a:endParaRPr>
          </a:p>
          <a:p>
            <a:pPr marL="144463" lvl="1" indent="-142875" defTabSz="895350">
              <a:buSzPct val="120000"/>
              <a:buFontTx/>
              <a:buChar char="•"/>
            </a:pPr>
            <a:r>
              <a:rPr lang="zh-CN" altLang="en-US" dirty="0" smtClean="0">
                <a:ea typeface="Gulim" pitchFamily="34" charset="-127"/>
              </a:rPr>
              <a:t>积极开拓联合促销</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有效发展餐饮渠道</a:t>
            </a:r>
            <a:endParaRPr lang="en-US" altLang="zh-CN" dirty="0" smtClean="0">
              <a:ea typeface="Gulim" pitchFamily="34" charset="-127"/>
            </a:endParaRPr>
          </a:p>
          <a:p>
            <a:pPr marL="144463" lvl="1" indent="-142875" defTabSz="895350">
              <a:buSzPct val="120000"/>
              <a:buFontTx/>
              <a:buChar char="•"/>
            </a:pPr>
            <a:r>
              <a:rPr lang="zh-CN" altLang="en-US" dirty="0" smtClean="0">
                <a:ea typeface="Gulim" pitchFamily="34" charset="-127"/>
              </a:rPr>
              <a:t>加强米油联动</a:t>
            </a:r>
            <a:endParaRPr lang="en-US" altLang="ko-KR" dirty="0">
              <a:ea typeface="Gulim" pitchFamily="34" charset="-127"/>
            </a:endParaRPr>
          </a:p>
        </p:txBody>
      </p:sp>
      <p:sp>
        <p:nvSpPr>
          <p:cNvPr id="29" name="Rectangle 19"/>
          <p:cNvSpPr>
            <a:spLocks noChangeArrowheads="1"/>
          </p:cNvSpPr>
          <p:nvPr/>
        </p:nvSpPr>
        <p:spPr bwMode="auto">
          <a:xfrm>
            <a:off x="866775" y="5426094"/>
            <a:ext cx="7226300" cy="276999"/>
          </a:xfrm>
          <a:prstGeom prst="rect">
            <a:avLst/>
          </a:prstGeom>
          <a:solidFill>
            <a:schemeClr val="accent6">
              <a:lumMod val="40000"/>
              <a:lumOff val="60000"/>
            </a:schemeClr>
          </a:solidFill>
          <a:ln w="9525">
            <a:noFill/>
            <a:miter lim="800000"/>
            <a:headEnd/>
            <a:tailEnd/>
          </a:ln>
          <a:effectLst/>
        </p:spPr>
        <p:txBody>
          <a:bodyPr lIns="0" tIns="0" rIns="0" bIns="0">
            <a:spAutoFit/>
          </a:bodyPr>
          <a:lstStyle/>
          <a:p>
            <a:pPr algn="ctr" defTabSz="895350">
              <a:buSzPct val="120000"/>
            </a:pPr>
            <a:r>
              <a:rPr lang="zh-CN" altLang="en-US" b="1" dirty="0" smtClean="0">
                <a:ea typeface="Gulim" pitchFamily="34" charset="-127"/>
              </a:rPr>
              <a:t>二三线产品阶段性获取份额</a:t>
            </a:r>
            <a:r>
              <a:rPr lang="en-US" altLang="ko-KR" b="1" dirty="0" smtClean="0">
                <a:ea typeface="Gulim" pitchFamily="34" charset="-127"/>
              </a:rPr>
              <a:t> </a:t>
            </a:r>
            <a:endParaRPr lang="en-US" altLang="ko-KR" b="1" dirty="0">
              <a:ea typeface="Gulim" pitchFamily="34" charset="-127"/>
            </a:endParaRPr>
          </a:p>
        </p:txBody>
      </p:sp>
      <p:sp>
        <p:nvSpPr>
          <p:cNvPr id="30" name="Rectangle 20"/>
          <p:cNvSpPr>
            <a:spLocks noChangeArrowheads="1"/>
          </p:cNvSpPr>
          <p:nvPr/>
        </p:nvSpPr>
        <p:spPr bwMode="auto">
          <a:xfrm>
            <a:off x="866775" y="5827731"/>
            <a:ext cx="7226300" cy="276999"/>
          </a:xfrm>
          <a:prstGeom prst="rect">
            <a:avLst/>
          </a:prstGeom>
          <a:solidFill>
            <a:schemeClr val="accent6">
              <a:lumMod val="40000"/>
              <a:lumOff val="60000"/>
            </a:schemeClr>
          </a:solidFill>
          <a:ln w="9525">
            <a:noFill/>
            <a:miter lim="800000"/>
            <a:headEnd/>
            <a:tailEnd/>
          </a:ln>
          <a:effectLst/>
        </p:spPr>
        <p:txBody>
          <a:bodyPr lIns="0" tIns="0" rIns="0" bIns="0">
            <a:spAutoFit/>
          </a:bodyPr>
          <a:lstStyle/>
          <a:p>
            <a:pPr algn="ctr" defTabSz="895350">
              <a:buSzPct val="120000"/>
            </a:pPr>
            <a:r>
              <a:rPr lang="zh-CN" altLang="en-US" b="1" dirty="0" smtClean="0">
                <a:ea typeface="Gulim" pitchFamily="34" charset="-127"/>
              </a:rPr>
              <a:t>一二三线联动</a:t>
            </a:r>
            <a:r>
              <a:rPr lang="en-US" altLang="ko-KR" b="1" dirty="0" smtClean="0">
                <a:ea typeface="Gulim" pitchFamily="34" charset="-127"/>
              </a:rPr>
              <a:t> </a:t>
            </a:r>
            <a:endParaRPr lang="en-US" altLang="ko-KR" b="1" dirty="0">
              <a:ea typeface="Gulim" pitchFamily="34" charset="-127"/>
            </a:endParaRPr>
          </a:p>
        </p:txBody>
      </p:sp>
      <p:sp>
        <p:nvSpPr>
          <p:cNvPr id="31" name="标题 30"/>
          <p:cNvSpPr>
            <a:spLocks noGrp="1"/>
          </p:cNvSpPr>
          <p:nvPr>
            <p:ph type="title"/>
          </p:nvPr>
        </p:nvSpPr>
        <p:spPr/>
        <p:txBody>
          <a:bodyPr/>
          <a:lstStyle/>
          <a:p>
            <a:r>
              <a:rPr lang="zh-CN" altLang="en-US" sz="2800" dirty="0" smtClean="0"/>
              <a:t>精耕细作，产品联动、渠道整合</a:t>
            </a:r>
            <a:endParaRPr lang="zh-CN" alt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地区经理的九项修炼</a:t>
            </a:r>
            <a:endParaRPr lang="zh-CN" altLang="en-US" dirty="0"/>
          </a:p>
        </p:txBody>
      </p:sp>
      <p:grpSp>
        <p:nvGrpSpPr>
          <p:cNvPr id="29" name="Group 4"/>
          <p:cNvGrpSpPr>
            <a:grpSpLocks/>
          </p:cNvGrpSpPr>
          <p:nvPr/>
        </p:nvGrpSpPr>
        <p:grpSpPr bwMode="auto">
          <a:xfrm>
            <a:off x="1428728" y="1928802"/>
            <a:ext cx="6500858" cy="4357718"/>
            <a:chOff x="2437" y="2527"/>
            <a:chExt cx="2025" cy="1570"/>
          </a:xfrm>
        </p:grpSpPr>
        <p:sp>
          <p:nvSpPr>
            <p:cNvPr id="30" name="Freeform 5"/>
            <p:cNvSpPr>
              <a:spLocks/>
            </p:cNvSpPr>
            <p:nvPr/>
          </p:nvSpPr>
          <p:spPr bwMode="auto">
            <a:xfrm>
              <a:off x="3786" y="3572"/>
              <a:ext cx="676" cy="525"/>
            </a:xfrm>
            <a:custGeom>
              <a:avLst/>
              <a:gdLst>
                <a:gd name="T0" fmla="*/ 279 w 676"/>
                <a:gd name="T1" fmla="*/ 3 h 525"/>
                <a:gd name="T2" fmla="*/ 288 w 676"/>
                <a:gd name="T3" fmla="*/ 10 h 525"/>
                <a:gd name="T4" fmla="*/ 290 w 676"/>
                <a:gd name="T5" fmla="*/ 19 h 525"/>
                <a:gd name="T6" fmla="*/ 287 w 676"/>
                <a:gd name="T7" fmla="*/ 30 h 525"/>
                <a:gd name="T8" fmla="*/ 274 w 676"/>
                <a:gd name="T9" fmla="*/ 49 h 525"/>
                <a:gd name="T10" fmla="*/ 262 w 676"/>
                <a:gd name="T11" fmla="*/ 70 h 525"/>
                <a:gd name="T12" fmla="*/ 259 w 676"/>
                <a:gd name="T13" fmla="*/ 82 h 525"/>
                <a:gd name="T14" fmla="*/ 260 w 676"/>
                <a:gd name="T15" fmla="*/ 93 h 525"/>
                <a:gd name="T16" fmla="*/ 270 w 676"/>
                <a:gd name="T17" fmla="*/ 114 h 525"/>
                <a:gd name="T18" fmla="*/ 283 w 676"/>
                <a:gd name="T19" fmla="*/ 126 h 525"/>
                <a:gd name="T20" fmla="*/ 296 w 676"/>
                <a:gd name="T21" fmla="*/ 132 h 525"/>
                <a:gd name="T22" fmla="*/ 319 w 676"/>
                <a:gd name="T23" fmla="*/ 139 h 525"/>
                <a:gd name="T24" fmla="*/ 350 w 676"/>
                <a:gd name="T25" fmla="*/ 141 h 525"/>
                <a:gd name="T26" fmla="*/ 381 w 676"/>
                <a:gd name="T27" fmla="*/ 133 h 525"/>
                <a:gd name="T28" fmla="*/ 396 w 676"/>
                <a:gd name="T29" fmla="*/ 124 h 525"/>
                <a:gd name="T30" fmla="*/ 411 w 676"/>
                <a:gd name="T31" fmla="*/ 108 h 525"/>
                <a:gd name="T32" fmla="*/ 417 w 676"/>
                <a:gd name="T33" fmla="*/ 95 h 525"/>
                <a:gd name="T34" fmla="*/ 417 w 676"/>
                <a:gd name="T35" fmla="*/ 82 h 525"/>
                <a:gd name="T36" fmla="*/ 406 w 676"/>
                <a:gd name="T37" fmla="*/ 58 h 525"/>
                <a:gd name="T38" fmla="*/ 387 w 676"/>
                <a:gd name="T39" fmla="*/ 30 h 525"/>
                <a:gd name="T40" fmla="*/ 383 w 676"/>
                <a:gd name="T41" fmla="*/ 18 h 525"/>
                <a:gd name="T42" fmla="*/ 385 w 676"/>
                <a:gd name="T43" fmla="*/ 11 h 525"/>
                <a:gd name="T44" fmla="*/ 393 w 676"/>
                <a:gd name="T45" fmla="*/ 4 h 525"/>
                <a:gd name="T46" fmla="*/ 676 w 676"/>
                <a:gd name="T47" fmla="*/ 0 h 525"/>
                <a:gd name="T48" fmla="*/ 0 w 676"/>
                <a:gd name="T49" fmla="*/ 329 h 525"/>
                <a:gd name="T50" fmla="*/ 8 w 676"/>
                <a:gd name="T51" fmla="*/ 312 h 525"/>
                <a:gd name="T52" fmla="*/ 15 w 676"/>
                <a:gd name="T53" fmla="*/ 307 h 525"/>
                <a:gd name="T54" fmla="*/ 27 w 676"/>
                <a:gd name="T55" fmla="*/ 309 h 525"/>
                <a:gd name="T56" fmla="*/ 58 w 676"/>
                <a:gd name="T57" fmla="*/ 330 h 525"/>
                <a:gd name="T58" fmla="*/ 79 w 676"/>
                <a:gd name="T59" fmla="*/ 340 h 525"/>
                <a:gd name="T60" fmla="*/ 92 w 676"/>
                <a:gd name="T61" fmla="*/ 341 h 525"/>
                <a:gd name="T62" fmla="*/ 107 w 676"/>
                <a:gd name="T63" fmla="*/ 336 h 525"/>
                <a:gd name="T64" fmla="*/ 119 w 676"/>
                <a:gd name="T65" fmla="*/ 328 h 525"/>
                <a:gd name="T66" fmla="*/ 128 w 676"/>
                <a:gd name="T67" fmla="*/ 316 h 525"/>
                <a:gd name="T68" fmla="*/ 135 w 676"/>
                <a:gd name="T69" fmla="*/ 301 h 525"/>
                <a:gd name="T70" fmla="*/ 140 w 676"/>
                <a:gd name="T71" fmla="*/ 278 h 525"/>
                <a:gd name="T72" fmla="*/ 141 w 676"/>
                <a:gd name="T73" fmla="*/ 248 h 525"/>
                <a:gd name="T74" fmla="*/ 133 w 676"/>
                <a:gd name="T75" fmla="*/ 220 h 525"/>
                <a:gd name="T76" fmla="*/ 125 w 676"/>
                <a:gd name="T77" fmla="*/ 205 h 525"/>
                <a:gd name="T78" fmla="*/ 113 w 676"/>
                <a:gd name="T79" fmla="*/ 193 h 525"/>
                <a:gd name="T80" fmla="*/ 98 w 676"/>
                <a:gd name="T81" fmla="*/ 185 h 525"/>
                <a:gd name="T82" fmla="*/ 84 w 676"/>
                <a:gd name="T83" fmla="*/ 182 h 525"/>
                <a:gd name="T84" fmla="*/ 72 w 676"/>
                <a:gd name="T85" fmla="*/ 186 h 525"/>
                <a:gd name="T86" fmla="*/ 49 w 676"/>
                <a:gd name="T87" fmla="*/ 198 h 525"/>
                <a:gd name="T88" fmla="*/ 29 w 676"/>
                <a:gd name="T89" fmla="*/ 211 h 525"/>
                <a:gd name="T90" fmla="*/ 18 w 676"/>
                <a:gd name="T91" fmla="*/ 215 h 525"/>
                <a:gd name="T92" fmla="*/ 11 w 676"/>
                <a:gd name="T93" fmla="*/ 213 h 525"/>
                <a:gd name="T94" fmla="*/ 4 w 676"/>
                <a:gd name="T95" fmla="*/ 204 h 525"/>
                <a:gd name="T96" fmla="*/ 0 w 676"/>
                <a:gd name="T97" fmla="*/ 0 h 5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76"/>
                <a:gd name="T148" fmla="*/ 0 h 525"/>
                <a:gd name="T149" fmla="*/ 676 w 676"/>
                <a:gd name="T150" fmla="*/ 525 h 5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76" h="525">
                  <a:moveTo>
                    <a:pt x="0" y="0"/>
                  </a:moveTo>
                  <a:lnTo>
                    <a:pt x="273" y="0"/>
                  </a:lnTo>
                  <a:lnTo>
                    <a:pt x="279" y="3"/>
                  </a:lnTo>
                  <a:lnTo>
                    <a:pt x="283" y="6"/>
                  </a:lnTo>
                  <a:lnTo>
                    <a:pt x="287" y="9"/>
                  </a:lnTo>
                  <a:lnTo>
                    <a:pt x="288" y="10"/>
                  </a:lnTo>
                  <a:lnTo>
                    <a:pt x="289" y="12"/>
                  </a:lnTo>
                  <a:lnTo>
                    <a:pt x="290" y="15"/>
                  </a:lnTo>
                  <a:lnTo>
                    <a:pt x="290" y="19"/>
                  </a:lnTo>
                  <a:lnTo>
                    <a:pt x="290" y="22"/>
                  </a:lnTo>
                  <a:lnTo>
                    <a:pt x="289" y="26"/>
                  </a:lnTo>
                  <a:lnTo>
                    <a:pt x="287" y="30"/>
                  </a:lnTo>
                  <a:lnTo>
                    <a:pt x="285" y="33"/>
                  </a:lnTo>
                  <a:lnTo>
                    <a:pt x="279" y="41"/>
                  </a:lnTo>
                  <a:lnTo>
                    <a:pt x="274" y="49"/>
                  </a:lnTo>
                  <a:lnTo>
                    <a:pt x="269" y="55"/>
                  </a:lnTo>
                  <a:lnTo>
                    <a:pt x="264" y="65"/>
                  </a:lnTo>
                  <a:lnTo>
                    <a:pt x="262" y="70"/>
                  </a:lnTo>
                  <a:lnTo>
                    <a:pt x="261" y="74"/>
                  </a:lnTo>
                  <a:lnTo>
                    <a:pt x="260" y="78"/>
                  </a:lnTo>
                  <a:lnTo>
                    <a:pt x="259" y="82"/>
                  </a:lnTo>
                  <a:lnTo>
                    <a:pt x="259" y="87"/>
                  </a:lnTo>
                  <a:lnTo>
                    <a:pt x="259" y="91"/>
                  </a:lnTo>
                  <a:lnTo>
                    <a:pt x="260" y="93"/>
                  </a:lnTo>
                  <a:lnTo>
                    <a:pt x="262" y="101"/>
                  </a:lnTo>
                  <a:lnTo>
                    <a:pt x="265" y="108"/>
                  </a:lnTo>
                  <a:lnTo>
                    <a:pt x="270" y="114"/>
                  </a:lnTo>
                  <a:lnTo>
                    <a:pt x="276" y="120"/>
                  </a:lnTo>
                  <a:lnTo>
                    <a:pt x="280" y="123"/>
                  </a:lnTo>
                  <a:lnTo>
                    <a:pt x="283" y="126"/>
                  </a:lnTo>
                  <a:lnTo>
                    <a:pt x="287" y="128"/>
                  </a:lnTo>
                  <a:lnTo>
                    <a:pt x="291" y="130"/>
                  </a:lnTo>
                  <a:lnTo>
                    <a:pt x="296" y="132"/>
                  </a:lnTo>
                  <a:lnTo>
                    <a:pt x="300" y="134"/>
                  </a:lnTo>
                  <a:lnTo>
                    <a:pt x="309" y="137"/>
                  </a:lnTo>
                  <a:lnTo>
                    <a:pt x="319" y="139"/>
                  </a:lnTo>
                  <a:lnTo>
                    <a:pt x="329" y="141"/>
                  </a:lnTo>
                  <a:lnTo>
                    <a:pt x="340" y="141"/>
                  </a:lnTo>
                  <a:lnTo>
                    <a:pt x="350" y="141"/>
                  </a:lnTo>
                  <a:lnTo>
                    <a:pt x="360" y="139"/>
                  </a:lnTo>
                  <a:lnTo>
                    <a:pt x="371" y="137"/>
                  </a:lnTo>
                  <a:lnTo>
                    <a:pt x="381" y="133"/>
                  </a:lnTo>
                  <a:lnTo>
                    <a:pt x="385" y="131"/>
                  </a:lnTo>
                  <a:lnTo>
                    <a:pt x="390" y="128"/>
                  </a:lnTo>
                  <a:lnTo>
                    <a:pt x="396" y="124"/>
                  </a:lnTo>
                  <a:lnTo>
                    <a:pt x="402" y="119"/>
                  </a:lnTo>
                  <a:lnTo>
                    <a:pt x="407" y="114"/>
                  </a:lnTo>
                  <a:lnTo>
                    <a:pt x="411" y="108"/>
                  </a:lnTo>
                  <a:lnTo>
                    <a:pt x="414" y="104"/>
                  </a:lnTo>
                  <a:lnTo>
                    <a:pt x="416" y="99"/>
                  </a:lnTo>
                  <a:lnTo>
                    <a:pt x="417" y="95"/>
                  </a:lnTo>
                  <a:lnTo>
                    <a:pt x="417" y="91"/>
                  </a:lnTo>
                  <a:lnTo>
                    <a:pt x="417" y="87"/>
                  </a:lnTo>
                  <a:lnTo>
                    <a:pt x="417" y="82"/>
                  </a:lnTo>
                  <a:lnTo>
                    <a:pt x="415" y="73"/>
                  </a:lnTo>
                  <a:lnTo>
                    <a:pt x="411" y="66"/>
                  </a:lnTo>
                  <a:lnTo>
                    <a:pt x="406" y="58"/>
                  </a:lnTo>
                  <a:lnTo>
                    <a:pt x="396" y="43"/>
                  </a:lnTo>
                  <a:lnTo>
                    <a:pt x="391" y="37"/>
                  </a:lnTo>
                  <a:lnTo>
                    <a:pt x="387" y="30"/>
                  </a:lnTo>
                  <a:lnTo>
                    <a:pt x="384" y="24"/>
                  </a:lnTo>
                  <a:lnTo>
                    <a:pt x="383" y="21"/>
                  </a:lnTo>
                  <a:lnTo>
                    <a:pt x="383" y="18"/>
                  </a:lnTo>
                  <a:lnTo>
                    <a:pt x="383" y="16"/>
                  </a:lnTo>
                  <a:lnTo>
                    <a:pt x="384" y="13"/>
                  </a:lnTo>
                  <a:lnTo>
                    <a:pt x="385" y="11"/>
                  </a:lnTo>
                  <a:lnTo>
                    <a:pt x="387" y="8"/>
                  </a:lnTo>
                  <a:lnTo>
                    <a:pt x="389" y="6"/>
                  </a:lnTo>
                  <a:lnTo>
                    <a:pt x="393" y="4"/>
                  </a:lnTo>
                  <a:lnTo>
                    <a:pt x="397" y="2"/>
                  </a:lnTo>
                  <a:lnTo>
                    <a:pt x="402" y="0"/>
                  </a:lnTo>
                  <a:lnTo>
                    <a:pt x="676" y="0"/>
                  </a:lnTo>
                  <a:lnTo>
                    <a:pt x="676" y="525"/>
                  </a:lnTo>
                  <a:lnTo>
                    <a:pt x="0" y="525"/>
                  </a:lnTo>
                  <a:lnTo>
                    <a:pt x="0" y="329"/>
                  </a:lnTo>
                  <a:lnTo>
                    <a:pt x="2" y="322"/>
                  </a:lnTo>
                  <a:lnTo>
                    <a:pt x="5" y="316"/>
                  </a:lnTo>
                  <a:lnTo>
                    <a:pt x="8" y="312"/>
                  </a:lnTo>
                  <a:lnTo>
                    <a:pt x="10" y="310"/>
                  </a:lnTo>
                  <a:lnTo>
                    <a:pt x="12" y="309"/>
                  </a:lnTo>
                  <a:lnTo>
                    <a:pt x="15" y="307"/>
                  </a:lnTo>
                  <a:lnTo>
                    <a:pt x="19" y="307"/>
                  </a:lnTo>
                  <a:lnTo>
                    <a:pt x="23" y="307"/>
                  </a:lnTo>
                  <a:lnTo>
                    <a:pt x="27" y="309"/>
                  </a:lnTo>
                  <a:lnTo>
                    <a:pt x="35" y="314"/>
                  </a:lnTo>
                  <a:lnTo>
                    <a:pt x="44" y="320"/>
                  </a:lnTo>
                  <a:lnTo>
                    <a:pt x="58" y="330"/>
                  </a:lnTo>
                  <a:lnTo>
                    <a:pt x="66" y="335"/>
                  </a:lnTo>
                  <a:lnTo>
                    <a:pt x="73" y="338"/>
                  </a:lnTo>
                  <a:lnTo>
                    <a:pt x="79" y="340"/>
                  </a:lnTo>
                  <a:lnTo>
                    <a:pt x="82" y="341"/>
                  </a:lnTo>
                  <a:lnTo>
                    <a:pt x="85" y="341"/>
                  </a:lnTo>
                  <a:lnTo>
                    <a:pt x="92" y="341"/>
                  </a:lnTo>
                  <a:lnTo>
                    <a:pt x="98" y="340"/>
                  </a:lnTo>
                  <a:lnTo>
                    <a:pt x="103" y="338"/>
                  </a:lnTo>
                  <a:lnTo>
                    <a:pt x="107" y="336"/>
                  </a:lnTo>
                  <a:lnTo>
                    <a:pt x="112" y="334"/>
                  </a:lnTo>
                  <a:lnTo>
                    <a:pt x="115" y="331"/>
                  </a:lnTo>
                  <a:lnTo>
                    <a:pt x="119" y="328"/>
                  </a:lnTo>
                  <a:lnTo>
                    <a:pt x="122" y="324"/>
                  </a:lnTo>
                  <a:lnTo>
                    <a:pt x="125" y="320"/>
                  </a:lnTo>
                  <a:lnTo>
                    <a:pt x="128" y="316"/>
                  </a:lnTo>
                  <a:lnTo>
                    <a:pt x="131" y="311"/>
                  </a:lnTo>
                  <a:lnTo>
                    <a:pt x="133" y="306"/>
                  </a:lnTo>
                  <a:lnTo>
                    <a:pt x="135" y="301"/>
                  </a:lnTo>
                  <a:lnTo>
                    <a:pt x="137" y="296"/>
                  </a:lnTo>
                  <a:lnTo>
                    <a:pt x="139" y="285"/>
                  </a:lnTo>
                  <a:lnTo>
                    <a:pt x="140" y="278"/>
                  </a:lnTo>
                  <a:lnTo>
                    <a:pt x="141" y="272"/>
                  </a:lnTo>
                  <a:lnTo>
                    <a:pt x="141" y="260"/>
                  </a:lnTo>
                  <a:lnTo>
                    <a:pt x="141" y="248"/>
                  </a:lnTo>
                  <a:lnTo>
                    <a:pt x="139" y="237"/>
                  </a:lnTo>
                  <a:lnTo>
                    <a:pt x="135" y="225"/>
                  </a:lnTo>
                  <a:lnTo>
                    <a:pt x="133" y="220"/>
                  </a:lnTo>
                  <a:lnTo>
                    <a:pt x="131" y="215"/>
                  </a:lnTo>
                  <a:lnTo>
                    <a:pt x="128" y="210"/>
                  </a:lnTo>
                  <a:lnTo>
                    <a:pt x="125" y="205"/>
                  </a:lnTo>
                  <a:lnTo>
                    <a:pt x="121" y="201"/>
                  </a:lnTo>
                  <a:lnTo>
                    <a:pt x="117" y="197"/>
                  </a:lnTo>
                  <a:lnTo>
                    <a:pt x="113" y="193"/>
                  </a:lnTo>
                  <a:lnTo>
                    <a:pt x="107" y="190"/>
                  </a:lnTo>
                  <a:lnTo>
                    <a:pt x="102" y="187"/>
                  </a:lnTo>
                  <a:lnTo>
                    <a:pt x="98" y="185"/>
                  </a:lnTo>
                  <a:lnTo>
                    <a:pt x="93" y="184"/>
                  </a:lnTo>
                  <a:lnTo>
                    <a:pt x="89" y="182"/>
                  </a:lnTo>
                  <a:lnTo>
                    <a:pt x="84" y="182"/>
                  </a:lnTo>
                  <a:lnTo>
                    <a:pt x="80" y="184"/>
                  </a:lnTo>
                  <a:lnTo>
                    <a:pt x="76" y="184"/>
                  </a:lnTo>
                  <a:lnTo>
                    <a:pt x="72" y="186"/>
                  </a:lnTo>
                  <a:lnTo>
                    <a:pt x="64" y="189"/>
                  </a:lnTo>
                  <a:lnTo>
                    <a:pt x="56" y="193"/>
                  </a:lnTo>
                  <a:lnTo>
                    <a:pt x="49" y="198"/>
                  </a:lnTo>
                  <a:lnTo>
                    <a:pt x="42" y="203"/>
                  </a:lnTo>
                  <a:lnTo>
                    <a:pt x="36" y="208"/>
                  </a:lnTo>
                  <a:lnTo>
                    <a:pt x="29" y="211"/>
                  </a:lnTo>
                  <a:lnTo>
                    <a:pt x="24" y="214"/>
                  </a:lnTo>
                  <a:lnTo>
                    <a:pt x="21" y="215"/>
                  </a:lnTo>
                  <a:lnTo>
                    <a:pt x="18" y="215"/>
                  </a:lnTo>
                  <a:lnTo>
                    <a:pt x="15" y="215"/>
                  </a:lnTo>
                  <a:lnTo>
                    <a:pt x="13" y="214"/>
                  </a:lnTo>
                  <a:lnTo>
                    <a:pt x="11" y="213"/>
                  </a:lnTo>
                  <a:lnTo>
                    <a:pt x="8" y="210"/>
                  </a:lnTo>
                  <a:lnTo>
                    <a:pt x="6" y="208"/>
                  </a:lnTo>
                  <a:lnTo>
                    <a:pt x="4" y="204"/>
                  </a:lnTo>
                  <a:lnTo>
                    <a:pt x="2" y="200"/>
                  </a:lnTo>
                  <a:lnTo>
                    <a:pt x="0" y="194"/>
                  </a:lnTo>
                  <a:lnTo>
                    <a:pt x="0" y="0"/>
                  </a:lnTo>
                  <a:close/>
                </a:path>
              </a:pathLst>
            </a:custGeom>
            <a:noFill/>
            <a:ln w="9525">
              <a:solidFill>
                <a:srgbClr val="C00000"/>
              </a:solidFill>
              <a:round/>
              <a:headEnd/>
              <a:tailEnd/>
            </a:ln>
          </p:spPr>
          <p:txBody>
            <a:bodyPr/>
            <a:lstStyle/>
            <a:p>
              <a:endParaRPr lang="zh-CN" altLang="en-US"/>
            </a:p>
          </p:txBody>
        </p:sp>
        <p:sp>
          <p:nvSpPr>
            <p:cNvPr id="31" name="Freeform 6"/>
            <p:cNvSpPr>
              <a:spLocks/>
            </p:cNvSpPr>
            <p:nvPr/>
          </p:nvSpPr>
          <p:spPr bwMode="auto">
            <a:xfrm>
              <a:off x="3645" y="2908"/>
              <a:ext cx="817" cy="806"/>
            </a:xfrm>
            <a:custGeom>
              <a:avLst/>
              <a:gdLst>
                <a:gd name="T0" fmla="*/ 47 w 817"/>
                <a:gd name="T1" fmla="*/ 324 h 806"/>
                <a:gd name="T2" fmla="*/ 64 w 817"/>
                <a:gd name="T3" fmla="*/ 324 h 806"/>
                <a:gd name="T4" fmla="*/ 91 w 817"/>
                <a:gd name="T5" fmla="*/ 338 h 806"/>
                <a:gd name="T6" fmla="*/ 116 w 817"/>
                <a:gd name="T7" fmla="*/ 354 h 806"/>
                <a:gd name="T8" fmla="*/ 130 w 817"/>
                <a:gd name="T9" fmla="*/ 353 h 806"/>
                <a:gd name="T10" fmla="*/ 139 w 817"/>
                <a:gd name="T11" fmla="*/ 341 h 806"/>
                <a:gd name="T12" fmla="*/ 418 w 817"/>
                <a:gd name="T13" fmla="*/ 138 h 806"/>
                <a:gd name="T14" fmla="*/ 432 w 817"/>
                <a:gd name="T15" fmla="*/ 126 h 806"/>
                <a:gd name="T16" fmla="*/ 427 w 817"/>
                <a:gd name="T17" fmla="*/ 108 h 806"/>
                <a:gd name="T18" fmla="*/ 407 w 817"/>
                <a:gd name="T19" fmla="*/ 77 h 806"/>
                <a:gd name="T20" fmla="*/ 401 w 817"/>
                <a:gd name="T21" fmla="*/ 57 h 806"/>
                <a:gd name="T22" fmla="*/ 406 w 817"/>
                <a:gd name="T23" fmla="*/ 34 h 806"/>
                <a:gd name="T24" fmla="*/ 422 w 817"/>
                <a:gd name="T25" fmla="*/ 17 h 806"/>
                <a:gd name="T26" fmla="*/ 446 w 817"/>
                <a:gd name="T27" fmla="*/ 5 h 806"/>
                <a:gd name="T28" fmla="*/ 474 w 817"/>
                <a:gd name="T29" fmla="*/ 0 h 806"/>
                <a:gd name="T30" fmla="*/ 503 w 817"/>
                <a:gd name="T31" fmla="*/ 2 h 806"/>
                <a:gd name="T32" fmla="*/ 524 w 817"/>
                <a:gd name="T33" fmla="*/ 9 h 806"/>
                <a:gd name="T34" fmla="*/ 545 w 817"/>
                <a:gd name="T35" fmla="*/ 24 h 806"/>
                <a:gd name="T36" fmla="*/ 556 w 817"/>
                <a:gd name="T37" fmla="*/ 42 h 806"/>
                <a:gd name="T38" fmla="*/ 556 w 817"/>
                <a:gd name="T39" fmla="*/ 64 h 806"/>
                <a:gd name="T40" fmla="*/ 547 w 817"/>
                <a:gd name="T41" fmla="*/ 83 h 806"/>
                <a:gd name="T42" fmla="*/ 525 w 817"/>
                <a:gd name="T43" fmla="*/ 114 h 806"/>
                <a:gd name="T44" fmla="*/ 524 w 817"/>
                <a:gd name="T45" fmla="*/ 128 h 806"/>
                <a:gd name="T46" fmla="*/ 532 w 817"/>
                <a:gd name="T47" fmla="*/ 136 h 806"/>
                <a:gd name="T48" fmla="*/ 817 w 817"/>
                <a:gd name="T49" fmla="*/ 141 h 806"/>
                <a:gd name="T50" fmla="*/ 531 w 817"/>
                <a:gd name="T51" fmla="*/ 670 h 806"/>
                <a:gd name="T52" fmla="*/ 524 w 817"/>
                <a:gd name="T53" fmla="*/ 680 h 806"/>
                <a:gd name="T54" fmla="*/ 527 w 817"/>
                <a:gd name="T55" fmla="*/ 694 h 806"/>
                <a:gd name="T56" fmla="*/ 547 w 817"/>
                <a:gd name="T57" fmla="*/ 722 h 806"/>
                <a:gd name="T58" fmla="*/ 558 w 817"/>
                <a:gd name="T59" fmla="*/ 752 h 806"/>
                <a:gd name="T60" fmla="*/ 554 w 817"/>
                <a:gd name="T61" fmla="*/ 769 h 806"/>
                <a:gd name="T62" fmla="*/ 537 w 817"/>
                <a:gd name="T63" fmla="*/ 788 h 806"/>
                <a:gd name="T64" fmla="*/ 510 w 817"/>
                <a:gd name="T65" fmla="*/ 802 h 806"/>
                <a:gd name="T66" fmla="*/ 477 w 817"/>
                <a:gd name="T67" fmla="*/ 806 h 806"/>
                <a:gd name="T68" fmla="*/ 441 w 817"/>
                <a:gd name="T69" fmla="*/ 798 h 806"/>
                <a:gd name="T70" fmla="*/ 419 w 817"/>
                <a:gd name="T71" fmla="*/ 786 h 806"/>
                <a:gd name="T72" fmla="*/ 404 w 817"/>
                <a:gd name="T73" fmla="*/ 767 h 806"/>
                <a:gd name="T74" fmla="*/ 400 w 817"/>
                <a:gd name="T75" fmla="*/ 750 h 806"/>
                <a:gd name="T76" fmla="*/ 406 w 817"/>
                <a:gd name="T77" fmla="*/ 728 h 806"/>
                <a:gd name="T78" fmla="*/ 424 w 817"/>
                <a:gd name="T79" fmla="*/ 700 h 806"/>
                <a:gd name="T80" fmla="*/ 432 w 817"/>
                <a:gd name="T81" fmla="*/ 682 h 806"/>
                <a:gd name="T82" fmla="*/ 428 w 817"/>
                <a:gd name="T83" fmla="*/ 673 h 806"/>
                <a:gd name="T84" fmla="*/ 412 w 817"/>
                <a:gd name="T85" fmla="*/ 664 h 806"/>
                <a:gd name="T86" fmla="*/ 135 w 817"/>
                <a:gd name="T87" fmla="*/ 453 h 806"/>
                <a:gd name="T88" fmla="*/ 125 w 817"/>
                <a:gd name="T89" fmla="*/ 446 h 806"/>
                <a:gd name="T90" fmla="*/ 110 w 817"/>
                <a:gd name="T91" fmla="*/ 451 h 806"/>
                <a:gd name="T92" fmla="*/ 74 w 817"/>
                <a:gd name="T93" fmla="*/ 476 h 806"/>
                <a:gd name="T94" fmla="*/ 54 w 817"/>
                <a:gd name="T95" fmla="*/ 482 h 806"/>
                <a:gd name="T96" fmla="*/ 37 w 817"/>
                <a:gd name="T97" fmla="*/ 478 h 806"/>
                <a:gd name="T98" fmla="*/ 17 w 817"/>
                <a:gd name="T99" fmla="*/ 461 h 806"/>
                <a:gd name="T100" fmla="*/ 4 w 817"/>
                <a:gd name="T101" fmla="*/ 433 h 806"/>
                <a:gd name="T102" fmla="*/ 0 w 817"/>
                <a:gd name="T103" fmla="*/ 401 h 806"/>
                <a:gd name="T104" fmla="*/ 7 w 817"/>
                <a:gd name="T105" fmla="*/ 365 h 806"/>
                <a:gd name="T106" fmla="*/ 19 w 817"/>
                <a:gd name="T107" fmla="*/ 342 h 80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17"/>
                <a:gd name="T163" fmla="*/ 0 h 806"/>
                <a:gd name="T164" fmla="*/ 817 w 817"/>
                <a:gd name="T165" fmla="*/ 806 h 80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17" h="806">
                  <a:moveTo>
                    <a:pt x="33" y="330"/>
                  </a:moveTo>
                  <a:lnTo>
                    <a:pt x="38" y="327"/>
                  </a:lnTo>
                  <a:lnTo>
                    <a:pt x="43" y="325"/>
                  </a:lnTo>
                  <a:lnTo>
                    <a:pt x="47" y="324"/>
                  </a:lnTo>
                  <a:lnTo>
                    <a:pt x="51" y="323"/>
                  </a:lnTo>
                  <a:lnTo>
                    <a:pt x="56" y="323"/>
                  </a:lnTo>
                  <a:lnTo>
                    <a:pt x="60" y="323"/>
                  </a:lnTo>
                  <a:lnTo>
                    <a:pt x="64" y="324"/>
                  </a:lnTo>
                  <a:lnTo>
                    <a:pt x="68" y="325"/>
                  </a:lnTo>
                  <a:lnTo>
                    <a:pt x="76" y="329"/>
                  </a:lnTo>
                  <a:lnTo>
                    <a:pt x="84" y="333"/>
                  </a:lnTo>
                  <a:lnTo>
                    <a:pt x="91" y="338"/>
                  </a:lnTo>
                  <a:lnTo>
                    <a:pt x="98" y="343"/>
                  </a:lnTo>
                  <a:lnTo>
                    <a:pt x="104" y="347"/>
                  </a:lnTo>
                  <a:lnTo>
                    <a:pt x="110" y="351"/>
                  </a:lnTo>
                  <a:lnTo>
                    <a:pt x="116" y="354"/>
                  </a:lnTo>
                  <a:lnTo>
                    <a:pt x="119" y="355"/>
                  </a:lnTo>
                  <a:lnTo>
                    <a:pt x="122" y="355"/>
                  </a:lnTo>
                  <a:lnTo>
                    <a:pt x="128" y="354"/>
                  </a:lnTo>
                  <a:lnTo>
                    <a:pt x="130" y="353"/>
                  </a:lnTo>
                  <a:lnTo>
                    <a:pt x="132" y="351"/>
                  </a:lnTo>
                  <a:lnTo>
                    <a:pt x="135" y="348"/>
                  </a:lnTo>
                  <a:lnTo>
                    <a:pt x="137" y="345"/>
                  </a:lnTo>
                  <a:lnTo>
                    <a:pt x="139" y="341"/>
                  </a:lnTo>
                  <a:lnTo>
                    <a:pt x="141" y="336"/>
                  </a:lnTo>
                  <a:lnTo>
                    <a:pt x="141" y="141"/>
                  </a:lnTo>
                  <a:lnTo>
                    <a:pt x="412" y="141"/>
                  </a:lnTo>
                  <a:lnTo>
                    <a:pt x="418" y="138"/>
                  </a:lnTo>
                  <a:lnTo>
                    <a:pt x="423" y="136"/>
                  </a:lnTo>
                  <a:lnTo>
                    <a:pt x="427" y="133"/>
                  </a:lnTo>
                  <a:lnTo>
                    <a:pt x="430" y="129"/>
                  </a:lnTo>
                  <a:lnTo>
                    <a:pt x="432" y="126"/>
                  </a:lnTo>
                  <a:lnTo>
                    <a:pt x="432" y="122"/>
                  </a:lnTo>
                  <a:lnTo>
                    <a:pt x="432" y="119"/>
                  </a:lnTo>
                  <a:lnTo>
                    <a:pt x="431" y="115"/>
                  </a:lnTo>
                  <a:lnTo>
                    <a:pt x="427" y="108"/>
                  </a:lnTo>
                  <a:lnTo>
                    <a:pt x="422" y="100"/>
                  </a:lnTo>
                  <a:lnTo>
                    <a:pt x="416" y="92"/>
                  </a:lnTo>
                  <a:lnTo>
                    <a:pt x="410" y="84"/>
                  </a:lnTo>
                  <a:lnTo>
                    <a:pt x="407" y="77"/>
                  </a:lnTo>
                  <a:lnTo>
                    <a:pt x="404" y="71"/>
                  </a:lnTo>
                  <a:lnTo>
                    <a:pt x="403" y="67"/>
                  </a:lnTo>
                  <a:lnTo>
                    <a:pt x="402" y="64"/>
                  </a:lnTo>
                  <a:lnTo>
                    <a:pt x="401" y="57"/>
                  </a:lnTo>
                  <a:lnTo>
                    <a:pt x="401" y="51"/>
                  </a:lnTo>
                  <a:lnTo>
                    <a:pt x="402" y="45"/>
                  </a:lnTo>
                  <a:lnTo>
                    <a:pt x="403" y="39"/>
                  </a:lnTo>
                  <a:lnTo>
                    <a:pt x="406" y="34"/>
                  </a:lnTo>
                  <a:lnTo>
                    <a:pt x="409" y="29"/>
                  </a:lnTo>
                  <a:lnTo>
                    <a:pt x="413" y="25"/>
                  </a:lnTo>
                  <a:lnTo>
                    <a:pt x="417" y="21"/>
                  </a:lnTo>
                  <a:lnTo>
                    <a:pt x="422" y="17"/>
                  </a:lnTo>
                  <a:lnTo>
                    <a:pt x="427" y="13"/>
                  </a:lnTo>
                  <a:lnTo>
                    <a:pt x="433" y="10"/>
                  </a:lnTo>
                  <a:lnTo>
                    <a:pt x="439" y="7"/>
                  </a:lnTo>
                  <a:lnTo>
                    <a:pt x="446" y="5"/>
                  </a:lnTo>
                  <a:lnTo>
                    <a:pt x="452" y="3"/>
                  </a:lnTo>
                  <a:lnTo>
                    <a:pt x="459" y="1"/>
                  </a:lnTo>
                  <a:lnTo>
                    <a:pt x="467" y="0"/>
                  </a:lnTo>
                  <a:lnTo>
                    <a:pt x="474" y="0"/>
                  </a:lnTo>
                  <a:lnTo>
                    <a:pt x="481" y="0"/>
                  </a:lnTo>
                  <a:lnTo>
                    <a:pt x="489" y="0"/>
                  </a:lnTo>
                  <a:lnTo>
                    <a:pt x="496" y="1"/>
                  </a:lnTo>
                  <a:lnTo>
                    <a:pt x="503" y="2"/>
                  </a:lnTo>
                  <a:lnTo>
                    <a:pt x="511" y="4"/>
                  </a:lnTo>
                  <a:lnTo>
                    <a:pt x="518" y="6"/>
                  </a:lnTo>
                  <a:lnTo>
                    <a:pt x="521" y="8"/>
                  </a:lnTo>
                  <a:lnTo>
                    <a:pt x="524" y="9"/>
                  </a:lnTo>
                  <a:lnTo>
                    <a:pt x="531" y="13"/>
                  </a:lnTo>
                  <a:lnTo>
                    <a:pt x="537" y="17"/>
                  </a:lnTo>
                  <a:lnTo>
                    <a:pt x="542" y="21"/>
                  </a:lnTo>
                  <a:lnTo>
                    <a:pt x="545" y="24"/>
                  </a:lnTo>
                  <a:lnTo>
                    <a:pt x="547" y="26"/>
                  </a:lnTo>
                  <a:lnTo>
                    <a:pt x="551" y="32"/>
                  </a:lnTo>
                  <a:lnTo>
                    <a:pt x="554" y="37"/>
                  </a:lnTo>
                  <a:lnTo>
                    <a:pt x="556" y="42"/>
                  </a:lnTo>
                  <a:lnTo>
                    <a:pt x="557" y="47"/>
                  </a:lnTo>
                  <a:lnTo>
                    <a:pt x="557" y="54"/>
                  </a:lnTo>
                  <a:lnTo>
                    <a:pt x="557" y="60"/>
                  </a:lnTo>
                  <a:lnTo>
                    <a:pt x="556" y="64"/>
                  </a:lnTo>
                  <a:lnTo>
                    <a:pt x="555" y="68"/>
                  </a:lnTo>
                  <a:lnTo>
                    <a:pt x="551" y="75"/>
                  </a:lnTo>
                  <a:lnTo>
                    <a:pt x="549" y="79"/>
                  </a:lnTo>
                  <a:lnTo>
                    <a:pt x="547" y="83"/>
                  </a:lnTo>
                  <a:lnTo>
                    <a:pt x="537" y="96"/>
                  </a:lnTo>
                  <a:lnTo>
                    <a:pt x="530" y="106"/>
                  </a:lnTo>
                  <a:lnTo>
                    <a:pt x="528" y="110"/>
                  </a:lnTo>
                  <a:lnTo>
                    <a:pt x="525" y="114"/>
                  </a:lnTo>
                  <a:lnTo>
                    <a:pt x="524" y="118"/>
                  </a:lnTo>
                  <a:lnTo>
                    <a:pt x="523" y="122"/>
                  </a:lnTo>
                  <a:lnTo>
                    <a:pt x="523" y="126"/>
                  </a:lnTo>
                  <a:lnTo>
                    <a:pt x="524" y="128"/>
                  </a:lnTo>
                  <a:lnTo>
                    <a:pt x="525" y="129"/>
                  </a:lnTo>
                  <a:lnTo>
                    <a:pt x="526" y="131"/>
                  </a:lnTo>
                  <a:lnTo>
                    <a:pt x="528" y="133"/>
                  </a:lnTo>
                  <a:lnTo>
                    <a:pt x="532" y="136"/>
                  </a:lnTo>
                  <a:lnTo>
                    <a:pt x="534" y="137"/>
                  </a:lnTo>
                  <a:lnTo>
                    <a:pt x="537" y="139"/>
                  </a:lnTo>
                  <a:lnTo>
                    <a:pt x="545" y="141"/>
                  </a:lnTo>
                  <a:lnTo>
                    <a:pt x="817" y="141"/>
                  </a:lnTo>
                  <a:lnTo>
                    <a:pt x="817" y="664"/>
                  </a:lnTo>
                  <a:lnTo>
                    <a:pt x="545" y="664"/>
                  </a:lnTo>
                  <a:lnTo>
                    <a:pt x="535" y="668"/>
                  </a:lnTo>
                  <a:lnTo>
                    <a:pt x="531" y="670"/>
                  </a:lnTo>
                  <a:lnTo>
                    <a:pt x="528" y="672"/>
                  </a:lnTo>
                  <a:lnTo>
                    <a:pt x="526" y="675"/>
                  </a:lnTo>
                  <a:lnTo>
                    <a:pt x="524" y="677"/>
                  </a:lnTo>
                  <a:lnTo>
                    <a:pt x="524" y="680"/>
                  </a:lnTo>
                  <a:lnTo>
                    <a:pt x="523" y="682"/>
                  </a:lnTo>
                  <a:lnTo>
                    <a:pt x="524" y="685"/>
                  </a:lnTo>
                  <a:lnTo>
                    <a:pt x="524" y="688"/>
                  </a:lnTo>
                  <a:lnTo>
                    <a:pt x="527" y="694"/>
                  </a:lnTo>
                  <a:lnTo>
                    <a:pt x="531" y="701"/>
                  </a:lnTo>
                  <a:lnTo>
                    <a:pt x="536" y="708"/>
                  </a:lnTo>
                  <a:lnTo>
                    <a:pt x="542" y="715"/>
                  </a:lnTo>
                  <a:lnTo>
                    <a:pt x="547" y="722"/>
                  </a:lnTo>
                  <a:lnTo>
                    <a:pt x="551" y="730"/>
                  </a:lnTo>
                  <a:lnTo>
                    <a:pt x="555" y="738"/>
                  </a:lnTo>
                  <a:lnTo>
                    <a:pt x="558" y="746"/>
                  </a:lnTo>
                  <a:lnTo>
                    <a:pt x="558" y="752"/>
                  </a:lnTo>
                  <a:lnTo>
                    <a:pt x="558" y="756"/>
                  </a:lnTo>
                  <a:lnTo>
                    <a:pt x="557" y="760"/>
                  </a:lnTo>
                  <a:lnTo>
                    <a:pt x="556" y="764"/>
                  </a:lnTo>
                  <a:lnTo>
                    <a:pt x="554" y="769"/>
                  </a:lnTo>
                  <a:lnTo>
                    <a:pt x="552" y="773"/>
                  </a:lnTo>
                  <a:lnTo>
                    <a:pt x="545" y="781"/>
                  </a:lnTo>
                  <a:lnTo>
                    <a:pt x="541" y="785"/>
                  </a:lnTo>
                  <a:lnTo>
                    <a:pt x="537" y="788"/>
                  </a:lnTo>
                  <a:lnTo>
                    <a:pt x="529" y="794"/>
                  </a:lnTo>
                  <a:lnTo>
                    <a:pt x="524" y="796"/>
                  </a:lnTo>
                  <a:lnTo>
                    <a:pt x="520" y="798"/>
                  </a:lnTo>
                  <a:lnTo>
                    <a:pt x="510" y="802"/>
                  </a:lnTo>
                  <a:lnTo>
                    <a:pt x="503" y="803"/>
                  </a:lnTo>
                  <a:lnTo>
                    <a:pt x="498" y="804"/>
                  </a:lnTo>
                  <a:lnTo>
                    <a:pt x="488" y="805"/>
                  </a:lnTo>
                  <a:lnTo>
                    <a:pt x="477" y="806"/>
                  </a:lnTo>
                  <a:lnTo>
                    <a:pt x="466" y="805"/>
                  </a:lnTo>
                  <a:lnTo>
                    <a:pt x="456" y="803"/>
                  </a:lnTo>
                  <a:lnTo>
                    <a:pt x="446" y="800"/>
                  </a:lnTo>
                  <a:lnTo>
                    <a:pt x="441" y="798"/>
                  </a:lnTo>
                  <a:lnTo>
                    <a:pt x="436" y="796"/>
                  </a:lnTo>
                  <a:lnTo>
                    <a:pt x="427" y="792"/>
                  </a:lnTo>
                  <a:lnTo>
                    <a:pt x="423" y="789"/>
                  </a:lnTo>
                  <a:lnTo>
                    <a:pt x="419" y="786"/>
                  </a:lnTo>
                  <a:lnTo>
                    <a:pt x="412" y="780"/>
                  </a:lnTo>
                  <a:lnTo>
                    <a:pt x="409" y="776"/>
                  </a:lnTo>
                  <a:lnTo>
                    <a:pt x="407" y="772"/>
                  </a:lnTo>
                  <a:lnTo>
                    <a:pt x="404" y="767"/>
                  </a:lnTo>
                  <a:lnTo>
                    <a:pt x="402" y="763"/>
                  </a:lnTo>
                  <a:lnTo>
                    <a:pt x="401" y="758"/>
                  </a:lnTo>
                  <a:lnTo>
                    <a:pt x="400" y="754"/>
                  </a:lnTo>
                  <a:lnTo>
                    <a:pt x="400" y="750"/>
                  </a:lnTo>
                  <a:lnTo>
                    <a:pt x="400" y="744"/>
                  </a:lnTo>
                  <a:lnTo>
                    <a:pt x="401" y="740"/>
                  </a:lnTo>
                  <a:lnTo>
                    <a:pt x="402" y="736"/>
                  </a:lnTo>
                  <a:lnTo>
                    <a:pt x="406" y="728"/>
                  </a:lnTo>
                  <a:lnTo>
                    <a:pt x="410" y="721"/>
                  </a:lnTo>
                  <a:lnTo>
                    <a:pt x="415" y="713"/>
                  </a:lnTo>
                  <a:lnTo>
                    <a:pt x="420" y="706"/>
                  </a:lnTo>
                  <a:lnTo>
                    <a:pt x="424" y="700"/>
                  </a:lnTo>
                  <a:lnTo>
                    <a:pt x="428" y="694"/>
                  </a:lnTo>
                  <a:lnTo>
                    <a:pt x="431" y="688"/>
                  </a:lnTo>
                  <a:lnTo>
                    <a:pt x="432" y="685"/>
                  </a:lnTo>
                  <a:lnTo>
                    <a:pt x="432" y="682"/>
                  </a:lnTo>
                  <a:lnTo>
                    <a:pt x="432" y="680"/>
                  </a:lnTo>
                  <a:lnTo>
                    <a:pt x="431" y="677"/>
                  </a:lnTo>
                  <a:lnTo>
                    <a:pt x="430" y="675"/>
                  </a:lnTo>
                  <a:lnTo>
                    <a:pt x="428" y="673"/>
                  </a:lnTo>
                  <a:lnTo>
                    <a:pt x="425" y="670"/>
                  </a:lnTo>
                  <a:lnTo>
                    <a:pt x="421" y="668"/>
                  </a:lnTo>
                  <a:lnTo>
                    <a:pt x="417" y="666"/>
                  </a:lnTo>
                  <a:lnTo>
                    <a:pt x="412" y="664"/>
                  </a:lnTo>
                  <a:lnTo>
                    <a:pt x="141" y="664"/>
                  </a:lnTo>
                  <a:lnTo>
                    <a:pt x="141" y="468"/>
                  </a:lnTo>
                  <a:lnTo>
                    <a:pt x="137" y="458"/>
                  </a:lnTo>
                  <a:lnTo>
                    <a:pt x="135" y="453"/>
                  </a:lnTo>
                  <a:lnTo>
                    <a:pt x="133" y="451"/>
                  </a:lnTo>
                  <a:lnTo>
                    <a:pt x="130" y="448"/>
                  </a:lnTo>
                  <a:lnTo>
                    <a:pt x="128" y="447"/>
                  </a:lnTo>
                  <a:lnTo>
                    <a:pt x="125" y="446"/>
                  </a:lnTo>
                  <a:lnTo>
                    <a:pt x="122" y="446"/>
                  </a:lnTo>
                  <a:lnTo>
                    <a:pt x="119" y="447"/>
                  </a:lnTo>
                  <a:lnTo>
                    <a:pt x="116" y="448"/>
                  </a:lnTo>
                  <a:lnTo>
                    <a:pt x="110" y="451"/>
                  </a:lnTo>
                  <a:lnTo>
                    <a:pt x="103" y="456"/>
                  </a:lnTo>
                  <a:lnTo>
                    <a:pt x="96" y="461"/>
                  </a:lnTo>
                  <a:lnTo>
                    <a:pt x="82" y="471"/>
                  </a:lnTo>
                  <a:lnTo>
                    <a:pt x="74" y="476"/>
                  </a:lnTo>
                  <a:lnTo>
                    <a:pt x="70" y="478"/>
                  </a:lnTo>
                  <a:lnTo>
                    <a:pt x="66" y="479"/>
                  </a:lnTo>
                  <a:lnTo>
                    <a:pt x="58" y="482"/>
                  </a:lnTo>
                  <a:lnTo>
                    <a:pt x="54" y="482"/>
                  </a:lnTo>
                  <a:lnTo>
                    <a:pt x="50" y="482"/>
                  </a:lnTo>
                  <a:lnTo>
                    <a:pt x="45" y="481"/>
                  </a:lnTo>
                  <a:lnTo>
                    <a:pt x="41" y="480"/>
                  </a:lnTo>
                  <a:lnTo>
                    <a:pt x="37" y="478"/>
                  </a:lnTo>
                  <a:lnTo>
                    <a:pt x="32" y="476"/>
                  </a:lnTo>
                  <a:lnTo>
                    <a:pt x="24" y="469"/>
                  </a:lnTo>
                  <a:lnTo>
                    <a:pt x="21" y="465"/>
                  </a:lnTo>
                  <a:lnTo>
                    <a:pt x="17" y="461"/>
                  </a:lnTo>
                  <a:lnTo>
                    <a:pt x="12" y="452"/>
                  </a:lnTo>
                  <a:lnTo>
                    <a:pt x="9" y="447"/>
                  </a:lnTo>
                  <a:lnTo>
                    <a:pt x="7" y="443"/>
                  </a:lnTo>
                  <a:lnTo>
                    <a:pt x="4" y="433"/>
                  </a:lnTo>
                  <a:lnTo>
                    <a:pt x="2" y="427"/>
                  </a:lnTo>
                  <a:lnTo>
                    <a:pt x="1" y="422"/>
                  </a:lnTo>
                  <a:lnTo>
                    <a:pt x="0" y="412"/>
                  </a:lnTo>
                  <a:lnTo>
                    <a:pt x="0" y="401"/>
                  </a:lnTo>
                  <a:lnTo>
                    <a:pt x="1" y="390"/>
                  </a:lnTo>
                  <a:lnTo>
                    <a:pt x="2" y="380"/>
                  </a:lnTo>
                  <a:lnTo>
                    <a:pt x="5" y="370"/>
                  </a:lnTo>
                  <a:lnTo>
                    <a:pt x="7" y="365"/>
                  </a:lnTo>
                  <a:lnTo>
                    <a:pt x="9" y="360"/>
                  </a:lnTo>
                  <a:lnTo>
                    <a:pt x="14" y="350"/>
                  </a:lnTo>
                  <a:lnTo>
                    <a:pt x="16" y="346"/>
                  </a:lnTo>
                  <a:lnTo>
                    <a:pt x="19" y="342"/>
                  </a:lnTo>
                  <a:lnTo>
                    <a:pt x="26" y="335"/>
                  </a:lnTo>
                  <a:lnTo>
                    <a:pt x="29" y="332"/>
                  </a:lnTo>
                  <a:lnTo>
                    <a:pt x="33" y="330"/>
                  </a:lnTo>
                  <a:close/>
                </a:path>
              </a:pathLst>
            </a:custGeom>
            <a:noFill/>
            <a:ln w="9525">
              <a:solidFill>
                <a:srgbClr val="C00000"/>
              </a:solidFill>
              <a:round/>
              <a:headEnd/>
              <a:tailEnd/>
            </a:ln>
          </p:spPr>
          <p:txBody>
            <a:bodyPr/>
            <a:lstStyle/>
            <a:p>
              <a:endParaRPr lang="zh-CN" altLang="en-US"/>
            </a:p>
          </p:txBody>
        </p:sp>
        <p:sp>
          <p:nvSpPr>
            <p:cNvPr id="32" name="Freeform 7"/>
            <p:cNvSpPr>
              <a:spLocks/>
            </p:cNvSpPr>
            <p:nvPr/>
          </p:nvSpPr>
          <p:spPr bwMode="auto">
            <a:xfrm>
              <a:off x="2972" y="3430"/>
              <a:ext cx="955" cy="667"/>
            </a:xfrm>
            <a:custGeom>
              <a:avLst/>
              <a:gdLst>
                <a:gd name="T0" fmla="*/ 134 w 955"/>
                <a:gd name="T1" fmla="*/ 454 h 667"/>
                <a:gd name="T2" fmla="*/ 123 w 955"/>
                <a:gd name="T3" fmla="*/ 449 h 667"/>
                <a:gd name="T4" fmla="*/ 105 w 955"/>
                <a:gd name="T5" fmla="*/ 457 h 667"/>
                <a:gd name="T6" fmla="*/ 76 w 955"/>
                <a:gd name="T7" fmla="*/ 477 h 667"/>
                <a:gd name="T8" fmla="*/ 51 w 955"/>
                <a:gd name="T9" fmla="*/ 483 h 667"/>
                <a:gd name="T10" fmla="*/ 33 w 955"/>
                <a:gd name="T11" fmla="*/ 477 h 667"/>
                <a:gd name="T12" fmla="*/ 12 w 955"/>
                <a:gd name="T13" fmla="*/ 454 h 667"/>
                <a:gd name="T14" fmla="*/ 3 w 955"/>
                <a:gd name="T15" fmla="*/ 430 h 667"/>
                <a:gd name="T16" fmla="*/ 1 w 955"/>
                <a:gd name="T17" fmla="*/ 391 h 667"/>
                <a:gd name="T18" fmla="*/ 9 w 955"/>
                <a:gd name="T19" fmla="*/ 361 h 667"/>
                <a:gd name="T20" fmla="*/ 26 w 955"/>
                <a:gd name="T21" fmla="*/ 338 h 667"/>
                <a:gd name="T22" fmla="*/ 44 w 955"/>
                <a:gd name="T23" fmla="*/ 327 h 667"/>
                <a:gd name="T24" fmla="*/ 61 w 955"/>
                <a:gd name="T25" fmla="*/ 326 h 667"/>
                <a:gd name="T26" fmla="*/ 92 w 955"/>
                <a:gd name="T27" fmla="*/ 341 h 667"/>
                <a:gd name="T28" fmla="*/ 118 w 955"/>
                <a:gd name="T29" fmla="*/ 356 h 667"/>
                <a:gd name="T30" fmla="*/ 129 w 955"/>
                <a:gd name="T31" fmla="*/ 356 h 667"/>
                <a:gd name="T32" fmla="*/ 138 w 955"/>
                <a:gd name="T33" fmla="*/ 346 h 667"/>
                <a:gd name="T34" fmla="*/ 412 w 955"/>
                <a:gd name="T35" fmla="*/ 142 h 667"/>
                <a:gd name="T36" fmla="*/ 428 w 955"/>
                <a:gd name="T37" fmla="*/ 134 h 667"/>
                <a:gd name="T38" fmla="*/ 431 w 955"/>
                <a:gd name="T39" fmla="*/ 120 h 667"/>
                <a:gd name="T40" fmla="*/ 419 w 955"/>
                <a:gd name="T41" fmla="*/ 99 h 667"/>
                <a:gd name="T42" fmla="*/ 401 w 955"/>
                <a:gd name="T43" fmla="*/ 70 h 667"/>
                <a:gd name="T44" fmla="*/ 398 w 955"/>
                <a:gd name="T45" fmla="*/ 53 h 667"/>
                <a:gd name="T46" fmla="*/ 402 w 955"/>
                <a:gd name="T47" fmla="*/ 40 h 667"/>
                <a:gd name="T48" fmla="*/ 414 w 955"/>
                <a:gd name="T49" fmla="*/ 23 h 667"/>
                <a:gd name="T50" fmla="*/ 440 w 955"/>
                <a:gd name="T51" fmla="*/ 8 h 667"/>
                <a:gd name="T52" fmla="*/ 476 w 955"/>
                <a:gd name="T53" fmla="*/ 0 h 667"/>
                <a:gd name="T54" fmla="*/ 518 w 955"/>
                <a:gd name="T55" fmla="*/ 8 h 667"/>
                <a:gd name="T56" fmla="*/ 536 w 955"/>
                <a:gd name="T57" fmla="*/ 18 h 667"/>
                <a:gd name="T58" fmla="*/ 551 w 955"/>
                <a:gd name="T59" fmla="*/ 34 h 667"/>
                <a:gd name="T60" fmla="*/ 557 w 955"/>
                <a:gd name="T61" fmla="*/ 51 h 667"/>
                <a:gd name="T62" fmla="*/ 551 w 955"/>
                <a:gd name="T63" fmla="*/ 75 h 667"/>
                <a:gd name="T64" fmla="*/ 526 w 955"/>
                <a:gd name="T65" fmla="*/ 111 h 667"/>
                <a:gd name="T66" fmla="*/ 522 w 955"/>
                <a:gd name="T67" fmla="*/ 128 h 667"/>
                <a:gd name="T68" fmla="*/ 531 w 955"/>
                <a:gd name="T69" fmla="*/ 138 h 667"/>
                <a:gd name="T70" fmla="*/ 814 w 955"/>
                <a:gd name="T71" fmla="*/ 338 h 667"/>
                <a:gd name="T72" fmla="*/ 822 w 955"/>
                <a:gd name="T73" fmla="*/ 353 h 667"/>
                <a:gd name="T74" fmla="*/ 832 w 955"/>
                <a:gd name="T75" fmla="*/ 357 h 667"/>
                <a:gd name="T76" fmla="*/ 850 w 955"/>
                <a:gd name="T77" fmla="*/ 350 h 667"/>
                <a:gd name="T78" fmla="*/ 882 w 955"/>
                <a:gd name="T79" fmla="*/ 329 h 667"/>
                <a:gd name="T80" fmla="*/ 898 w 955"/>
                <a:gd name="T81" fmla="*/ 324 h 667"/>
                <a:gd name="T82" fmla="*/ 916 w 955"/>
                <a:gd name="T83" fmla="*/ 329 h 667"/>
                <a:gd name="T84" fmla="*/ 932 w 955"/>
                <a:gd name="T85" fmla="*/ 341 h 667"/>
                <a:gd name="T86" fmla="*/ 948 w 955"/>
                <a:gd name="T87" fmla="*/ 366 h 667"/>
                <a:gd name="T88" fmla="*/ 955 w 955"/>
                <a:gd name="T89" fmla="*/ 397 h 667"/>
                <a:gd name="T90" fmla="*/ 951 w 955"/>
                <a:gd name="T91" fmla="*/ 435 h 667"/>
                <a:gd name="T92" fmla="*/ 940 w 955"/>
                <a:gd name="T93" fmla="*/ 459 h 667"/>
                <a:gd name="T94" fmla="*/ 927 w 955"/>
                <a:gd name="T95" fmla="*/ 474 h 667"/>
                <a:gd name="T96" fmla="*/ 909 w 955"/>
                <a:gd name="T97" fmla="*/ 483 h 667"/>
                <a:gd name="T98" fmla="*/ 888 w 955"/>
                <a:gd name="T99" fmla="*/ 481 h 667"/>
                <a:gd name="T100" fmla="*/ 851 w 955"/>
                <a:gd name="T101" fmla="*/ 457 h 667"/>
                <a:gd name="T102" fmla="*/ 832 w 955"/>
                <a:gd name="T103" fmla="*/ 449 h 667"/>
                <a:gd name="T104" fmla="*/ 822 w 955"/>
                <a:gd name="T105" fmla="*/ 453 h 667"/>
                <a:gd name="T106" fmla="*/ 814 w 955"/>
                <a:gd name="T107" fmla="*/ 469 h 66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55"/>
                <a:gd name="T163" fmla="*/ 0 h 667"/>
                <a:gd name="T164" fmla="*/ 955 w 955"/>
                <a:gd name="T165" fmla="*/ 667 h 66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55" h="667">
                  <a:moveTo>
                    <a:pt x="142" y="471"/>
                  </a:moveTo>
                  <a:lnTo>
                    <a:pt x="138" y="461"/>
                  </a:lnTo>
                  <a:lnTo>
                    <a:pt x="136" y="457"/>
                  </a:lnTo>
                  <a:lnTo>
                    <a:pt x="134" y="454"/>
                  </a:lnTo>
                  <a:lnTo>
                    <a:pt x="131" y="451"/>
                  </a:lnTo>
                  <a:lnTo>
                    <a:pt x="129" y="450"/>
                  </a:lnTo>
                  <a:lnTo>
                    <a:pt x="126" y="449"/>
                  </a:lnTo>
                  <a:lnTo>
                    <a:pt x="123" y="449"/>
                  </a:lnTo>
                  <a:lnTo>
                    <a:pt x="121" y="449"/>
                  </a:lnTo>
                  <a:lnTo>
                    <a:pt x="118" y="450"/>
                  </a:lnTo>
                  <a:lnTo>
                    <a:pt x="112" y="452"/>
                  </a:lnTo>
                  <a:lnTo>
                    <a:pt x="105" y="457"/>
                  </a:lnTo>
                  <a:lnTo>
                    <a:pt x="98" y="461"/>
                  </a:lnTo>
                  <a:lnTo>
                    <a:pt x="91" y="467"/>
                  </a:lnTo>
                  <a:lnTo>
                    <a:pt x="83" y="472"/>
                  </a:lnTo>
                  <a:lnTo>
                    <a:pt x="76" y="477"/>
                  </a:lnTo>
                  <a:lnTo>
                    <a:pt x="68" y="481"/>
                  </a:lnTo>
                  <a:lnTo>
                    <a:pt x="59" y="483"/>
                  </a:lnTo>
                  <a:lnTo>
                    <a:pt x="55" y="483"/>
                  </a:lnTo>
                  <a:lnTo>
                    <a:pt x="51" y="483"/>
                  </a:lnTo>
                  <a:lnTo>
                    <a:pt x="47" y="483"/>
                  </a:lnTo>
                  <a:lnTo>
                    <a:pt x="42" y="482"/>
                  </a:lnTo>
                  <a:lnTo>
                    <a:pt x="38" y="480"/>
                  </a:lnTo>
                  <a:lnTo>
                    <a:pt x="33" y="477"/>
                  </a:lnTo>
                  <a:lnTo>
                    <a:pt x="25" y="470"/>
                  </a:lnTo>
                  <a:lnTo>
                    <a:pt x="21" y="467"/>
                  </a:lnTo>
                  <a:lnTo>
                    <a:pt x="18" y="463"/>
                  </a:lnTo>
                  <a:lnTo>
                    <a:pt x="12" y="454"/>
                  </a:lnTo>
                  <a:lnTo>
                    <a:pt x="10" y="450"/>
                  </a:lnTo>
                  <a:lnTo>
                    <a:pt x="7" y="445"/>
                  </a:lnTo>
                  <a:lnTo>
                    <a:pt x="4" y="435"/>
                  </a:lnTo>
                  <a:lnTo>
                    <a:pt x="3" y="430"/>
                  </a:lnTo>
                  <a:lnTo>
                    <a:pt x="2" y="425"/>
                  </a:lnTo>
                  <a:lnTo>
                    <a:pt x="0" y="413"/>
                  </a:lnTo>
                  <a:lnTo>
                    <a:pt x="0" y="402"/>
                  </a:lnTo>
                  <a:lnTo>
                    <a:pt x="1" y="391"/>
                  </a:lnTo>
                  <a:lnTo>
                    <a:pt x="3" y="381"/>
                  </a:lnTo>
                  <a:lnTo>
                    <a:pt x="5" y="371"/>
                  </a:lnTo>
                  <a:lnTo>
                    <a:pt x="7" y="366"/>
                  </a:lnTo>
                  <a:lnTo>
                    <a:pt x="9" y="361"/>
                  </a:lnTo>
                  <a:lnTo>
                    <a:pt x="14" y="353"/>
                  </a:lnTo>
                  <a:lnTo>
                    <a:pt x="17" y="348"/>
                  </a:lnTo>
                  <a:lnTo>
                    <a:pt x="19" y="345"/>
                  </a:lnTo>
                  <a:lnTo>
                    <a:pt x="26" y="338"/>
                  </a:lnTo>
                  <a:lnTo>
                    <a:pt x="30" y="335"/>
                  </a:lnTo>
                  <a:lnTo>
                    <a:pt x="34" y="332"/>
                  </a:lnTo>
                  <a:lnTo>
                    <a:pt x="39" y="329"/>
                  </a:lnTo>
                  <a:lnTo>
                    <a:pt x="44" y="327"/>
                  </a:lnTo>
                  <a:lnTo>
                    <a:pt x="48" y="326"/>
                  </a:lnTo>
                  <a:lnTo>
                    <a:pt x="53" y="326"/>
                  </a:lnTo>
                  <a:lnTo>
                    <a:pt x="57" y="324"/>
                  </a:lnTo>
                  <a:lnTo>
                    <a:pt x="61" y="326"/>
                  </a:lnTo>
                  <a:lnTo>
                    <a:pt x="70" y="328"/>
                  </a:lnTo>
                  <a:lnTo>
                    <a:pt x="78" y="331"/>
                  </a:lnTo>
                  <a:lnTo>
                    <a:pt x="85" y="336"/>
                  </a:lnTo>
                  <a:lnTo>
                    <a:pt x="92" y="341"/>
                  </a:lnTo>
                  <a:lnTo>
                    <a:pt x="99" y="345"/>
                  </a:lnTo>
                  <a:lnTo>
                    <a:pt x="106" y="350"/>
                  </a:lnTo>
                  <a:lnTo>
                    <a:pt x="112" y="354"/>
                  </a:lnTo>
                  <a:lnTo>
                    <a:pt x="118" y="356"/>
                  </a:lnTo>
                  <a:lnTo>
                    <a:pt x="121" y="357"/>
                  </a:lnTo>
                  <a:lnTo>
                    <a:pt x="123" y="357"/>
                  </a:lnTo>
                  <a:lnTo>
                    <a:pt x="126" y="357"/>
                  </a:lnTo>
                  <a:lnTo>
                    <a:pt x="129" y="356"/>
                  </a:lnTo>
                  <a:lnTo>
                    <a:pt x="131" y="355"/>
                  </a:lnTo>
                  <a:lnTo>
                    <a:pt x="133" y="353"/>
                  </a:lnTo>
                  <a:lnTo>
                    <a:pt x="136" y="350"/>
                  </a:lnTo>
                  <a:lnTo>
                    <a:pt x="138" y="346"/>
                  </a:lnTo>
                  <a:lnTo>
                    <a:pt x="140" y="342"/>
                  </a:lnTo>
                  <a:lnTo>
                    <a:pt x="142" y="336"/>
                  </a:lnTo>
                  <a:lnTo>
                    <a:pt x="142" y="142"/>
                  </a:lnTo>
                  <a:lnTo>
                    <a:pt x="412" y="142"/>
                  </a:lnTo>
                  <a:lnTo>
                    <a:pt x="418" y="140"/>
                  </a:lnTo>
                  <a:lnTo>
                    <a:pt x="422" y="138"/>
                  </a:lnTo>
                  <a:lnTo>
                    <a:pt x="425" y="136"/>
                  </a:lnTo>
                  <a:lnTo>
                    <a:pt x="428" y="134"/>
                  </a:lnTo>
                  <a:lnTo>
                    <a:pt x="429" y="131"/>
                  </a:lnTo>
                  <a:lnTo>
                    <a:pt x="430" y="128"/>
                  </a:lnTo>
                  <a:lnTo>
                    <a:pt x="431" y="123"/>
                  </a:lnTo>
                  <a:lnTo>
                    <a:pt x="431" y="120"/>
                  </a:lnTo>
                  <a:lnTo>
                    <a:pt x="430" y="117"/>
                  </a:lnTo>
                  <a:lnTo>
                    <a:pt x="427" y="112"/>
                  </a:lnTo>
                  <a:lnTo>
                    <a:pt x="423" y="105"/>
                  </a:lnTo>
                  <a:lnTo>
                    <a:pt x="419" y="99"/>
                  </a:lnTo>
                  <a:lnTo>
                    <a:pt x="413" y="92"/>
                  </a:lnTo>
                  <a:lnTo>
                    <a:pt x="408" y="85"/>
                  </a:lnTo>
                  <a:lnTo>
                    <a:pt x="404" y="77"/>
                  </a:lnTo>
                  <a:lnTo>
                    <a:pt x="401" y="70"/>
                  </a:lnTo>
                  <a:lnTo>
                    <a:pt x="399" y="66"/>
                  </a:lnTo>
                  <a:lnTo>
                    <a:pt x="399" y="61"/>
                  </a:lnTo>
                  <a:lnTo>
                    <a:pt x="398" y="57"/>
                  </a:lnTo>
                  <a:lnTo>
                    <a:pt x="398" y="53"/>
                  </a:lnTo>
                  <a:lnTo>
                    <a:pt x="399" y="51"/>
                  </a:lnTo>
                  <a:lnTo>
                    <a:pt x="399" y="49"/>
                  </a:lnTo>
                  <a:lnTo>
                    <a:pt x="400" y="44"/>
                  </a:lnTo>
                  <a:lnTo>
                    <a:pt x="402" y="40"/>
                  </a:lnTo>
                  <a:lnTo>
                    <a:pt x="405" y="35"/>
                  </a:lnTo>
                  <a:lnTo>
                    <a:pt x="408" y="30"/>
                  </a:lnTo>
                  <a:lnTo>
                    <a:pt x="411" y="27"/>
                  </a:lnTo>
                  <a:lnTo>
                    <a:pt x="414" y="23"/>
                  </a:lnTo>
                  <a:lnTo>
                    <a:pt x="418" y="20"/>
                  </a:lnTo>
                  <a:lnTo>
                    <a:pt x="426" y="14"/>
                  </a:lnTo>
                  <a:lnTo>
                    <a:pt x="435" y="10"/>
                  </a:lnTo>
                  <a:lnTo>
                    <a:pt x="440" y="8"/>
                  </a:lnTo>
                  <a:lnTo>
                    <a:pt x="445" y="6"/>
                  </a:lnTo>
                  <a:lnTo>
                    <a:pt x="455" y="3"/>
                  </a:lnTo>
                  <a:lnTo>
                    <a:pt x="465" y="1"/>
                  </a:lnTo>
                  <a:lnTo>
                    <a:pt x="476" y="0"/>
                  </a:lnTo>
                  <a:lnTo>
                    <a:pt x="487" y="1"/>
                  </a:lnTo>
                  <a:lnTo>
                    <a:pt x="497" y="2"/>
                  </a:lnTo>
                  <a:lnTo>
                    <a:pt x="508" y="4"/>
                  </a:lnTo>
                  <a:lnTo>
                    <a:pt x="518" y="8"/>
                  </a:lnTo>
                  <a:lnTo>
                    <a:pt x="522" y="10"/>
                  </a:lnTo>
                  <a:lnTo>
                    <a:pt x="527" y="12"/>
                  </a:lnTo>
                  <a:lnTo>
                    <a:pt x="531" y="15"/>
                  </a:lnTo>
                  <a:lnTo>
                    <a:pt x="536" y="18"/>
                  </a:lnTo>
                  <a:lnTo>
                    <a:pt x="540" y="21"/>
                  </a:lnTo>
                  <a:lnTo>
                    <a:pt x="544" y="25"/>
                  </a:lnTo>
                  <a:lnTo>
                    <a:pt x="548" y="29"/>
                  </a:lnTo>
                  <a:lnTo>
                    <a:pt x="551" y="34"/>
                  </a:lnTo>
                  <a:lnTo>
                    <a:pt x="553" y="38"/>
                  </a:lnTo>
                  <a:lnTo>
                    <a:pt x="555" y="43"/>
                  </a:lnTo>
                  <a:lnTo>
                    <a:pt x="557" y="47"/>
                  </a:lnTo>
                  <a:lnTo>
                    <a:pt x="557" y="51"/>
                  </a:lnTo>
                  <a:lnTo>
                    <a:pt x="557" y="55"/>
                  </a:lnTo>
                  <a:lnTo>
                    <a:pt x="557" y="59"/>
                  </a:lnTo>
                  <a:lnTo>
                    <a:pt x="555" y="67"/>
                  </a:lnTo>
                  <a:lnTo>
                    <a:pt x="551" y="75"/>
                  </a:lnTo>
                  <a:lnTo>
                    <a:pt x="546" y="83"/>
                  </a:lnTo>
                  <a:lnTo>
                    <a:pt x="535" y="98"/>
                  </a:lnTo>
                  <a:lnTo>
                    <a:pt x="530" y="104"/>
                  </a:lnTo>
                  <a:lnTo>
                    <a:pt x="526" y="111"/>
                  </a:lnTo>
                  <a:lnTo>
                    <a:pt x="523" y="117"/>
                  </a:lnTo>
                  <a:lnTo>
                    <a:pt x="522" y="123"/>
                  </a:lnTo>
                  <a:lnTo>
                    <a:pt x="522" y="125"/>
                  </a:lnTo>
                  <a:lnTo>
                    <a:pt x="522" y="128"/>
                  </a:lnTo>
                  <a:lnTo>
                    <a:pt x="523" y="131"/>
                  </a:lnTo>
                  <a:lnTo>
                    <a:pt x="525" y="134"/>
                  </a:lnTo>
                  <a:lnTo>
                    <a:pt x="528" y="136"/>
                  </a:lnTo>
                  <a:lnTo>
                    <a:pt x="531" y="138"/>
                  </a:lnTo>
                  <a:lnTo>
                    <a:pt x="535" y="140"/>
                  </a:lnTo>
                  <a:lnTo>
                    <a:pt x="540" y="142"/>
                  </a:lnTo>
                  <a:lnTo>
                    <a:pt x="814" y="142"/>
                  </a:lnTo>
                  <a:lnTo>
                    <a:pt x="814" y="338"/>
                  </a:lnTo>
                  <a:lnTo>
                    <a:pt x="816" y="343"/>
                  </a:lnTo>
                  <a:lnTo>
                    <a:pt x="818" y="347"/>
                  </a:lnTo>
                  <a:lnTo>
                    <a:pt x="820" y="350"/>
                  </a:lnTo>
                  <a:lnTo>
                    <a:pt x="822" y="353"/>
                  </a:lnTo>
                  <a:lnTo>
                    <a:pt x="825" y="355"/>
                  </a:lnTo>
                  <a:lnTo>
                    <a:pt x="827" y="356"/>
                  </a:lnTo>
                  <a:lnTo>
                    <a:pt x="830" y="357"/>
                  </a:lnTo>
                  <a:lnTo>
                    <a:pt x="832" y="357"/>
                  </a:lnTo>
                  <a:lnTo>
                    <a:pt x="835" y="357"/>
                  </a:lnTo>
                  <a:lnTo>
                    <a:pt x="838" y="356"/>
                  </a:lnTo>
                  <a:lnTo>
                    <a:pt x="843" y="354"/>
                  </a:lnTo>
                  <a:lnTo>
                    <a:pt x="850" y="350"/>
                  </a:lnTo>
                  <a:lnTo>
                    <a:pt x="856" y="345"/>
                  </a:lnTo>
                  <a:lnTo>
                    <a:pt x="870" y="335"/>
                  </a:lnTo>
                  <a:lnTo>
                    <a:pt x="878" y="331"/>
                  </a:lnTo>
                  <a:lnTo>
                    <a:pt x="882" y="329"/>
                  </a:lnTo>
                  <a:lnTo>
                    <a:pt x="886" y="328"/>
                  </a:lnTo>
                  <a:lnTo>
                    <a:pt x="890" y="327"/>
                  </a:lnTo>
                  <a:lnTo>
                    <a:pt x="894" y="326"/>
                  </a:lnTo>
                  <a:lnTo>
                    <a:pt x="898" y="324"/>
                  </a:lnTo>
                  <a:lnTo>
                    <a:pt x="903" y="326"/>
                  </a:lnTo>
                  <a:lnTo>
                    <a:pt x="907" y="326"/>
                  </a:lnTo>
                  <a:lnTo>
                    <a:pt x="911" y="327"/>
                  </a:lnTo>
                  <a:lnTo>
                    <a:pt x="916" y="329"/>
                  </a:lnTo>
                  <a:lnTo>
                    <a:pt x="921" y="332"/>
                  </a:lnTo>
                  <a:lnTo>
                    <a:pt x="925" y="335"/>
                  </a:lnTo>
                  <a:lnTo>
                    <a:pt x="929" y="338"/>
                  </a:lnTo>
                  <a:lnTo>
                    <a:pt x="932" y="341"/>
                  </a:lnTo>
                  <a:lnTo>
                    <a:pt x="936" y="345"/>
                  </a:lnTo>
                  <a:lnTo>
                    <a:pt x="941" y="353"/>
                  </a:lnTo>
                  <a:lnTo>
                    <a:pt x="946" y="361"/>
                  </a:lnTo>
                  <a:lnTo>
                    <a:pt x="948" y="366"/>
                  </a:lnTo>
                  <a:lnTo>
                    <a:pt x="950" y="371"/>
                  </a:lnTo>
                  <a:lnTo>
                    <a:pt x="953" y="381"/>
                  </a:lnTo>
                  <a:lnTo>
                    <a:pt x="954" y="391"/>
                  </a:lnTo>
                  <a:lnTo>
                    <a:pt x="955" y="397"/>
                  </a:lnTo>
                  <a:lnTo>
                    <a:pt x="955" y="402"/>
                  </a:lnTo>
                  <a:lnTo>
                    <a:pt x="955" y="413"/>
                  </a:lnTo>
                  <a:lnTo>
                    <a:pt x="954" y="425"/>
                  </a:lnTo>
                  <a:lnTo>
                    <a:pt x="951" y="435"/>
                  </a:lnTo>
                  <a:lnTo>
                    <a:pt x="948" y="445"/>
                  </a:lnTo>
                  <a:lnTo>
                    <a:pt x="946" y="450"/>
                  </a:lnTo>
                  <a:lnTo>
                    <a:pt x="943" y="454"/>
                  </a:lnTo>
                  <a:lnTo>
                    <a:pt x="940" y="459"/>
                  </a:lnTo>
                  <a:lnTo>
                    <a:pt x="937" y="463"/>
                  </a:lnTo>
                  <a:lnTo>
                    <a:pt x="934" y="467"/>
                  </a:lnTo>
                  <a:lnTo>
                    <a:pt x="931" y="470"/>
                  </a:lnTo>
                  <a:lnTo>
                    <a:pt x="927" y="474"/>
                  </a:lnTo>
                  <a:lnTo>
                    <a:pt x="922" y="477"/>
                  </a:lnTo>
                  <a:lnTo>
                    <a:pt x="917" y="480"/>
                  </a:lnTo>
                  <a:lnTo>
                    <a:pt x="913" y="482"/>
                  </a:lnTo>
                  <a:lnTo>
                    <a:pt x="909" y="483"/>
                  </a:lnTo>
                  <a:lnTo>
                    <a:pt x="904" y="483"/>
                  </a:lnTo>
                  <a:lnTo>
                    <a:pt x="900" y="483"/>
                  </a:lnTo>
                  <a:lnTo>
                    <a:pt x="896" y="483"/>
                  </a:lnTo>
                  <a:lnTo>
                    <a:pt x="888" y="481"/>
                  </a:lnTo>
                  <a:lnTo>
                    <a:pt x="880" y="477"/>
                  </a:lnTo>
                  <a:lnTo>
                    <a:pt x="872" y="472"/>
                  </a:lnTo>
                  <a:lnTo>
                    <a:pt x="857" y="462"/>
                  </a:lnTo>
                  <a:lnTo>
                    <a:pt x="851" y="457"/>
                  </a:lnTo>
                  <a:lnTo>
                    <a:pt x="844" y="453"/>
                  </a:lnTo>
                  <a:lnTo>
                    <a:pt x="838" y="450"/>
                  </a:lnTo>
                  <a:lnTo>
                    <a:pt x="835" y="449"/>
                  </a:lnTo>
                  <a:lnTo>
                    <a:pt x="832" y="449"/>
                  </a:lnTo>
                  <a:lnTo>
                    <a:pt x="830" y="449"/>
                  </a:lnTo>
                  <a:lnTo>
                    <a:pt x="827" y="450"/>
                  </a:lnTo>
                  <a:lnTo>
                    <a:pt x="824" y="451"/>
                  </a:lnTo>
                  <a:lnTo>
                    <a:pt x="822" y="453"/>
                  </a:lnTo>
                  <a:lnTo>
                    <a:pt x="820" y="456"/>
                  </a:lnTo>
                  <a:lnTo>
                    <a:pt x="818" y="459"/>
                  </a:lnTo>
                  <a:lnTo>
                    <a:pt x="816" y="464"/>
                  </a:lnTo>
                  <a:lnTo>
                    <a:pt x="814" y="469"/>
                  </a:lnTo>
                  <a:lnTo>
                    <a:pt x="814" y="667"/>
                  </a:lnTo>
                  <a:lnTo>
                    <a:pt x="142" y="667"/>
                  </a:lnTo>
                  <a:lnTo>
                    <a:pt x="142" y="471"/>
                  </a:lnTo>
                  <a:close/>
                </a:path>
              </a:pathLst>
            </a:custGeom>
            <a:noFill/>
            <a:ln w="9525">
              <a:solidFill>
                <a:srgbClr val="C00000"/>
              </a:solidFill>
              <a:round/>
              <a:headEnd/>
              <a:tailEnd/>
            </a:ln>
          </p:spPr>
          <p:txBody>
            <a:bodyPr/>
            <a:lstStyle/>
            <a:p>
              <a:endParaRPr lang="zh-CN" altLang="en-US"/>
            </a:p>
          </p:txBody>
        </p:sp>
        <p:sp>
          <p:nvSpPr>
            <p:cNvPr id="33" name="Freeform 8"/>
            <p:cNvSpPr>
              <a:spLocks/>
            </p:cNvSpPr>
            <p:nvPr/>
          </p:nvSpPr>
          <p:spPr bwMode="auto">
            <a:xfrm>
              <a:off x="3113" y="2908"/>
              <a:ext cx="673" cy="664"/>
            </a:xfrm>
            <a:custGeom>
              <a:avLst/>
              <a:gdLst>
                <a:gd name="T0" fmla="*/ 11 w 673"/>
                <a:gd name="T1" fmla="*/ 449 h 664"/>
                <a:gd name="T2" fmla="*/ 27 w 673"/>
                <a:gd name="T3" fmla="*/ 448 h 664"/>
                <a:gd name="T4" fmla="*/ 60 w 673"/>
                <a:gd name="T5" fmla="*/ 471 h 664"/>
                <a:gd name="T6" fmla="*/ 85 w 673"/>
                <a:gd name="T7" fmla="*/ 482 h 664"/>
                <a:gd name="T8" fmla="*/ 109 w 673"/>
                <a:gd name="T9" fmla="*/ 476 h 664"/>
                <a:gd name="T10" fmla="*/ 132 w 673"/>
                <a:gd name="T11" fmla="*/ 447 h 664"/>
                <a:gd name="T12" fmla="*/ 142 w 673"/>
                <a:gd name="T13" fmla="*/ 412 h 664"/>
                <a:gd name="T14" fmla="*/ 135 w 673"/>
                <a:gd name="T15" fmla="*/ 365 h 664"/>
                <a:gd name="T16" fmla="*/ 116 w 673"/>
                <a:gd name="T17" fmla="*/ 335 h 664"/>
                <a:gd name="T18" fmla="*/ 92 w 673"/>
                <a:gd name="T19" fmla="*/ 323 h 664"/>
                <a:gd name="T20" fmla="*/ 67 w 673"/>
                <a:gd name="T21" fmla="*/ 328 h 664"/>
                <a:gd name="T22" fmla="*/ 26 w 673"/>
                <a:gd name="T23" fmla="*/ 354 h 664"/>
                <a:gd name="T24" fmla="*/ 11 w 673"/>
                <a:gd name="T25" fmla="*/ 352 h 664"/>
                <a:gd name="T26" fmla="*/ 0 w 673"/>
                <a:gd name="T27" fmla="*/ 334 h 664"/>
                <a:gd name="T28" fmla="*/ 283 w 673"/>
                <a:gd name="T29" fmla="*/ 135 h 664"/>
                <a:gd name="T30" fmla="*/ 290 w 673"/>
                <a:gd name="T31" fmla="*/ 123 h 664"/>
                <a:gd name="T32" fmla="*/ 278 w 673"/>
                <a:gd name="T33" fmla="*/ 99 h 664"/>
                <a:gd name="T34" fmla="*/ 258 w 673"/>
                <a:gd name="T35" fmla="*/ 65 h 664"/>
                <a:gd name="T36" fmla="*/ 259 w 673"/>
                <a:gd name="T37" fmla="*/ 43 h 664"/>
                <a:gd name="T38" fmla="*/ 273 w 673"/>
                <a:gd name="T39" fmla="*/ 22 h 664"/>
                <a:gd name="T40" fmla="*/ 304 w 673"/>
                <a:gd name="T41" fmla="*/ 5 h 664"/>
                <a:gd name="T42" fmla="*/ 356 w 673"/>
                <a:gd name="T43" fmla="*/ 1 h 664"/>
                <a:gd name="T44" fmla="*/ 390 w 673"/>
                <a:gd name="T45" fmla="*/ 15 h 664"/>
                <a:gd name="T46" fmla="*/ 410 w 673"/>
                <a:gd name="T47" fmla="*/ 32 h 664"/>
                <a:gd name="T48" fmla="*/ 416 w 673"/>
                <a:gd name="T49" fmla="*/ 54 h 664"/>
                <a:gd name="T50" fmla="*/ 394 w 673"/>
                <a:gd name="T51" fmla="*/ 98 h 664"/>
                <a:gd name="T52" fmla="*/ 381 w 673"/>
                <a:gd name="T53" fmla="*/ 123 h 664"/>
                <a:gd name="T54" fmla="*/ 388 w 673"/>
                <a:gd name="T55" fmla="*/ 135 h 664"/>
                <a:gd name="T56" fmla="*/ 673 w 673"/>
                <a:gd name="T57" fmla="*/ 334 h 664"/>
                <a:gd name="T58" fmla="*/ 662 w 673"/>
                <a:gd name="T59" fmla="*/ 353 h 664"/>
                <a:gd name="T60" fmla="*/ 648 w 673"/>
                <a:gd name="T61" fmla="*/ 354 h 664"/>
                <a:gd name="T62" fmla="*/ 615 w 673"/>
                <a:gd name="T63" fmla="*/ 333 h 664"/>
                <a:gd name="T64" fmla="*/ 587 w 673"/>
                <a:gd name="T65" fmla="*/ 323 h 664"/>
                <a:gd name="T66" fmla="*/ 565 w 673"/>
                <a:gd name="T67" fmla="*/ 330 h 664"/>
                <a:gd name="T68" fmla="*/ 545 w 673"/>
                <a:gd name="T69" fmla="*/ 350 h 664"/>
                <a:gd name="T70" fmla="*/ 532 w 673"/>
                <a:gd name="T71" fmla="*/ 390 h 664"/>
                <a:gd name="T72" fmla="*/ 535 w 673"/>
                <a:gd name="T73" fmla="*/ 433 h 664"/>
                <a:gd name="T74" fmla="*/ 549 w 673"/>
                <a:gd name="T75" fmla="*/ 461 h 664"/>
                <a:gd name="T76" fmla="*/ 568 w 673"/>
                <a:gd name="T77" fmla="*/ 478 h 664"/>
                <a:gd name="T78" fmla="*/ 590 w 673"/>
                <a:gd name="T79" fmla="*/ 482 h 664"/>
                <a:gd name="T80" fmla="*/ 628 w 673"/>
                <a:gd name="T81" fmla="*/ 460 h 664"/>
                <a:gd name="T82" fmla="*/ 651 w 673"/>
                <a:gd name="T83" fmla="*/ 447 h 664"/>
                <a:gd name="T84" fmla="*/ 665 w 673"/>
                <a:gd name="T85" fmla="*/ 451 h 664"/>
                <a:gd name="T86" fmla="*/ 673 w 673"/>
                <a:gd name="T87" fmla="*/ 664 h 664"/>
                <a:gd name="T88" fmla="*/ 383 w 673"/>
                <a:gd name="T89" fmla="*/ 654 h 664"/>
                <a:gd name="T90" fmla="*/ 382 w 673"/>
                <a:gd name="T91" fmla="*/ 639 h 664"/>
                <a:gd name="T92" fmla="*/ 405 w 673"/>
                <a:gd name="T93" fmla="*/ 605 h 664"/>
                <a:gd name="T94" fmla="*/ 416 w 673"/>
                <a:gd name="T95" fmla="*/ 572 h 664"/>
                <a:gd name="T96" fmla="*/ 403 w 673"/>
                <a:gd name="T97" fmla="*/ 546 h 664"/>
                <a:gd name="T98" fmla="*/ 377 w 673"/>
                <a:gd name="T99" fmla="*/ 529 h 664"/>
                <a:gd name="T100" fmla="*/ 335 w 673"/>
                <a:gd name="T101" fmla="*/ 522 h 664"/>
                <a:gd name="T102" fmla="*/ 294 w 673"/>
                <a:gd name="T103" fmla="*/ 531 h 664"/>
                <a:gd name="T104" fmla="*/ 267 w 673"/>
                <a:gd name="T105" fmla="*/ 551 h 664"/>
                <a:gd name="T106" fmla="*/ 257 w 673"/>
                <a:gd name="T107" fmla="*/ 574 h 664"/>
                <a:gd name="T108" fmla="*/ 263 w 673"/>
                <a:gd name="T109" fmla="*/ 599 h 664"/>
                <a:gd name="T110" fmla="*/ 287 w 673"/>
                <a:gd name="T111" fmla="*/ 634 h 664"/>
                <a:gd name="T112" fmla="*/ 289 w 673"/>
                <a:gd name="T113" fmla="*/ 650 h 664"/>
                <a:gd name="T114" fmla="*/ 274 w 673"/>
                <a:gd name="T115" fmla="*/ 662 h 6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73"/>
                <a:gd name="T175" fmla="*/ 0 h 664"/>
                <a:gd name="T176" fmla="*/ 673 w 673"/>
                <a:gd name="T177" fmla="*/ 664 h 6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73" h="664">
                  <a:moveTo>
                    <a:pt x="1" y="468"/>
                  </a:moveTo>
                  <a:lnTo>
                    <a:pt x="4" y="458"/>
                  </a:lnTo>
                  <a:lnTo>
                    <a:pt x="7" y="454"/>
                  </a:lnTo>
                  <a:lnTo>
                    <a:pt x="9" y="451"/>
                  </a:lnTo>
                  <a:lnTo>
                    <a:pt x="11" y="449"/>
                  </a:lnTo>
                  <a:lnTo>
                    <a:pt x="13" y="447"/>
                  </a:lnTo>
                  <a:lnTo>
                    <a:pt x="16" y="447"/>
                  </a:lnTo>
                  <a:lnTo>
                    <a:pt x="19" y="446"/>
                  </a:lnTo>
                  <a:lnTo>
                    <a:pt x="23" y="447"/>
                  </a:lnTo>
                  <a:lnTo>
                    <a:pt x="27" y="448"/>
                  </a:lnTo>
                  <a:lnTo>
                    <a:pt x="30" y="450"/>
                  </a:lnTo>
                  <a:lnTo>
                    <a:pt x="34" y="452"/>
                  </a:lnTo>
                  <a:lnTo>
                    <a:pt x="42" y="459"/>
                  </a:lnTo>
                  <a:lnTo>
                    <a:pt x="51" y="465"/>
                  </a:lnTo>
                  <a:lnTo>
                    <a:pt x="60" y="471"/>
                  </a:lnTo>
                  <a:lnTo>
                    <a:pt x="65" y="474"/>
                  </a:lnTo>
                  <a:lnTo>
                    <a:pt x="70" y="477"/>
                  </a:lnTo>
                  <a:lnTo>
                    <a:pt x="75" y="479"/>
                  </a:lnTo>
                  <a:lnTo>
                    <a:pt x="80" y="481"/>
                  </a:lnTo>
                  <a:lnTo>
                    <a:pt x="85" y="482"/>
                  </a:lnTo>
                  <a:lnTo>
                    <a:pt x="90" y="482"/>
                  </a:lnTo>
                  <a:lnTo>
                    <a:pt x="95" y="482"/>
                  </a:lnTo>
                  <a:lnTo>
                    <a:pt x="100" y="481"/>
                  </a:lnTo>
                  <a:lnTo>
                    <a:pt x="104" y="479"/>
                  </a:lnTo>
                  <a:lnTo>
                    <a:pt x="109" y="476"/>
                  </a:lnTo>
                  <a:lnTo>
                    <a:pt x="117" y="469"/>
                  </a:lnTo>
                  <a:lnTo>
                    <a:pt x="121" y="465"/>
                  </a:lnTo>
                  <a:lnTo>
                    <a:pt x="124" y="461"/>
                  </a:lnTo>
                  <a:lnTo>
                    <a:pt x="130" y="452"/>
                  </a:lnTo>
                  <a:lnTo>
                    <a:pt x="132" y="447"/>
                  </a:lnTo>
                  <a:lnTo>
                    <a:pt x="134" y="443"/>
                  </a:lnTo>
                  <a:lnTo>
                    <a:pt x="138" y="433"/>
                  </a:lnTo>
                  <a:lnTo>
                    <a:pt x="139" y="427"/>
                  </a:lnTo>
                  <a:lnTo>
                    <a:pt x="140" y="422"/>
                  </a:lnTo>
                  <a:lnTo>
                    <a:pt x="142" y="412"/>
                  </a:lnTo>
                  <a:lnTo>
                    <a:pt x="142" y="401"/>
                  </a:lnTo>
                  <a:lnTo>
                    <a:pt x="141" y="390"/>
                  </a:lnTo>
                  <a:lnTo>
                    <a:pt x="139" y="380"/>
                  </a:lnTo>
                  <a:lnTo>
                    <a:pt x="136" y="370"/>
                  </a:lnTo>
                  <a:lnTo>
                    <a:pt x="135" y="365"/>
                  </a:lnTo>
                  <a:lnTo>
                    <a:pt x="133" y="360"/>
                  </a:lnTo>
                  <a:lnTo>
                    <a:pt x="128" y="350"/>
                  </a:lnTo>
                  <a:lnTo>
                    <a:pt x="125" y="346"/>
                  </a:lnTo>
                  <a:lnTo>
                    <a:pt x="122" y="342"/>
                  </a:lnTo>
                  <a:lnTo>
                    <a:pt x="116" y="335"/>
                  </a:lnTo>
                  <a:lnTo>
                    <a:pt x="112" y="332"/>
                  </a:lnTo>
                  <a:lnTo>
                    <a:pt x="108" y="330"/>
                  </a:lnTo>
                  <a:lnTo>
                    <a:pt x="103" y="327"/>
                  </a:lnTo>
                  <a:lnTo>
                    <a:pt x="98" y="325"/>
                  </a:lnTo>
                  <a:lnTo>
                    <a:pt x="92" y="323"/>
                  </a:lnTo>
                  <a:lnTo>
                    <a:pt x="87" y="323"/>
                  </a:lnTo>
                  <a:lnTo>
                    <a:pt x="82" y="323"/>
                  </a:lnTo>
                  <a:lnTo>
                    <a:pt x="77" y="324"/>
                  </a:lnTo>
                  <a:lnTo>
                    <a:pt x="72" y="326"/>
                  </a:lnTo>
                  <a:lnTo>
                    <a:pt x="67" y="328"/>
                  </a:lnTo>
                  <a:lnTo>
                    <a:pt x="58" y="333"/>
                  </a:lnTo>
                  <a:lnTo>
                    <a:pt x="49" y="339"/>
                  </a:lnTo>
                  <a:lnTo>
                    <a:pt x="41" y="345"/>
                  </a:lnTo>
                  <a:lnTo>
                    <a:pt x="33" y="350"/>
                  </a:lnTo>
                  <a:lnTo>
                    <a:pt x="26" y="354"/>
                  </a:lnTo>
                  <a:lnTo>
                    <a:pt x="23" y="355"/>
                  </a:lnTo>
                  <a:lnTo>
                    <a:pt x="19" y="355"/>
                  </a:lnTo>
                  <a:lnTo>
                    <a:pt x="16" y="355"/>
                  </a:lnTo>
                  <a:lnTo>
                    <a:pt x="14" y="354"/>
                  </a:lnTo>
                  <a:lnTo>
                    <a:pt x="11" y="352"/>
                  </a:lnTo>
                  <a:lnTo>
                    <a:pt x="9" y="350"/>
                  </a:lnTo>
                  <a:lnTo>
                    <a:pt x="7" y="347"/>
                  </a:lnTo>
                  <a:lnTo>
                    <a:pt x="4" y="344"/>
                  </a:lnTo>
                  <a:lnTo>
                    <a:pt x="2" y="339"/>
                  </a:lnTo>
                  <a:lnTo>
                    <a:pt x="0" y="334"/>
                  </a:lnTo>
                  <a:lnTo>
                    <a:pt x="1" y="141"/>
                  </a:lnTo>
                  <a:lnTo>
                    <a:pt x="269" y="141"/>
                  </a:lnTo>
                  <a:lnTo>
                    <a:pt x="276" y="139"/>
                  </a:lnTo>
                  <a:lnTo>
                    <a:pt x="280" y="137"/>
                  </a:lnTo>
                  <a:lnTo>
                    <a:pt x="283" y="135"/>
                  </a:lnTo>
                  <a:lnTo>
                    <a:pt x="286" y="133"/>
                  </a:lnTo>
                  <a:lnTo>
                    <a:pt x="288" y="130"/>
                  </a:lnTo>
                  <a:lnTo>
                    <a:pt x="289" y="128"/>
                  </a:lnTo>
                  <a:lnTo>
                    <a:pt x="290" y="125"/>
                  </a:lnTo>
                  <a:lnTo>
                    <a:pt x="290" y="123"/>
                  </a:lnTo>
                  <a:lnTo>
                    <a:pt x="290" y="120"/>
                  </a:lnTo>
                  <a:lnTo>
                    <a:pt x="289" y="117"/>
                  </a:lnTo>
                  <a:lnTo>
                    <a:pt x="286" y="112"/>
                  </a:lnTo>
                  <a:lnTo>
                    <a:pt x="283" y="105"/>
                  </a:lnTo>
                  <a:lnTo>
                    <a:pt x="278" y="99"/>
                  </a:lnTo>
                  <a:lnTo>
                    <a:pt x="267" y="85"/>
                  </a:lnTo>
                  <a:lnTo>
                    <a:pt x="263" y="77"/>
                  </a:lnTo>
                  <a:lnTo>
                    <a:pt x="261" y="73"/>
                  </a:lnTo>
                  <a:lnTo>
                    <a:pt x="260" y="69"/>
                  </a:lnTo>
                  <a:lnTo>
                    <a:pt x="258" y="65"/>
                  </a:lnTo>
                  <a:lnTo>
                    <a:pt x="258" y="60"/>
                  </a:lnTo>
                  <a:lnTo>
                    <a:pt x="257" y="56"/>
                  </a:lnTo>
                  <a:lnTo>
                    <a:pt x="257" y="51"/>
                  </a:lnTo>
                  <a:lnTo>
                    <a:pt x="258" y="47"/>
                  </a:lnTo>
                  <a:lnTo>
                    <a:pt x="259" y="43"/>
                  </a:lnTo>
                  <a:lnTo>
                    <a:pt x="261" y="38"/>
                  </a:lnTo>
                  <a:lnTo>
                    <a:pt x="264" y="33"/>
                  </a:lnTo>
                  <a:lnTo>
                    <a:pt x="267" y="30"/>
                  </a:lnTo>
                  <a:lnTo>
                    <a:pt x="270" y="26"/>
                  </a:lnTo>
                  <a:lnTo>
                    <a:pt x="273" y="22"/>
                  </a:lnTo>
                  <a:lnTo>
                    <a:pt x="277" y="19"/>
                  </a:lnTo>
                  <a:lnTo>
                    <a:pt x="285" y="14"/>
                  </a:lnTo>
                  <a:lnTo>
                    <a:pt x="294" y="9"/>
                  </a:lnTo>
                  <a:lnTo>
                    <a:pt x="299" y="7"/>
                  </a:lnTo>
                  <a:lnTo>
                    <a:pt x="304" y="5"/>
                  </a:lnTo>
                  <a:lnTo>
                    <a:pt x="314" y="2"/>
                  </a:lnTo>
                  <a:lnTo>
                    <a:pt x="324" y="1"/>
                  </a:lnTo>
                  <a:lnTo>
                    <a:pt x="335" y="0"/>
                  </a:lnTo>
                  <a:lnTo>
                    <a:pt x="346" y="0"/>
                  </a:lnTo>
                  <a:lnTo>
                    <a:pt x="356" y="1"/>
                  </a:lnTo>
                  <a:lnTo>
                    <a:pt x="367" y="4"/>
                  </a:lnTo>
                  <a:lnTo>
                    <a:pt x="377" y="7"/>
                  </a:lnTo>
                  <a:lnTo>
                    <a:pt x="381" y="9"/>
                  </a:lnTo>
                  <a:lnTo>
                    <a:pt x="386" y="12"/>
                  </a:lnTo>
                  <a:lnTo>
                    <a:pt x="390" y="15"/>
                  </a:lnTo>
                  <a:lnTo>
                    <a:pt x="395" y="17"/>
                  </a:lnTo>
                  <a:lnTo>
                    <a:pt x="399" y="21"/>
                  </a:lnTo>
                  <a:lnTo>
                    <a:pt x="403" y="24"/>
                  </a:lnTo>
                  <a:lnTo>
                    <a:pt x="407" y="28"/>
                  </a:lnTo>
                  <a:lnTo>
                    <a:pt x="410" y="32"/>
                  </a:lnTo>
                  <a:lnTo>
                    <a:pt x="412" y="37"/>
                  </a:lnTo>
                  <a:lnTo>
                    <a:pt x="414" y="41"/>
                  </a:lnTo>
                  <a:lnTo>
                    <a:pt x="416" y="45"/>
                  </a:lnTo>
                  <a:lnTo>
                    <a:pt x="416" y="50"/>
                  </a:lnTo>
                  <a:lnTo>
                    <a:pt x="416" y="54"/>
                  </a:lnTo>
                  <a:lnTo>
                    <a:pt x="416" y="58"/>
                  </a:lnTo>
                  <a:lnTo>
                    <a:pt x="413" y="67"/>
                  </a:lnTo>
                  <a:lnTo>
                    <a:pt x="410" y="75"/>
                  </a:lnTo>
                  <a:lnTo>
                    <a:pt x="405" y="83"/>
                  </a:lnTo>
                  <a:lnTo>
                    <a:pt x="394" y="98"/>
                  </a:lnTo>
                  <a:lnTo>
                    <a:pt x="389" y="104"/>
                  </a:lnTo>
                  <a:lnTo>
                    <a:pt x="385" y="111"/>
                  </a:lnTo>
                  <a:lnTo>
                    <a:pt x="382" y="117"/>
                  </a:lnTo>
                  <a:lnTo>
                    <a:pt x="381" y="120"/>
                  </a:lnTo>
                  <a:lnTo>
                    <a:pt x="381" y="123"/>
                  </a:lnTo>
                  <a:lnTo>
                    <a:pt x="381" y="125"/>
                  </a:lnTo>
                  <a:lnTo>
                    <a:pt x="381" y="128"/>
                  </a:lnTo>
                  <a:lnTo>
                    <a:pt x="383" y="131"/>
                  </a:lnTo>
                  <a:lnTo>
                    <a:pt x="385" y="133"/>
                  </a:lnTo>
                  <a:lnTo>
                    <a:pt x="388" y="135"/>
                  </a:lnTo>
                  <a:lnTo>
                    <a:pt x="391" y="137"/>
                  </a:lnTo>
                  <a:lnTo>
                    <a:pt x="396" y="139"/>
                  </a:lnTo>
                  <a:lnTo>
                    <a:pt x="401" y="141"/>
                  </a:lnTo>
                  <a:lnTo>
                    <a:pt x="673" y="141"/>
                  </a:lnTo>
                  <a:lnTo>
                    <a:pt x="673" y="334"/>
                  </a:lnTo>
                  <a:lnTo>
                    <a:pt x="671" y="340"/>
                  </a:lnTo>
                  <a:lnTo>
                    <a:pt x="669" y="344"/>
                  </a:lnTo>
                  <a:lnTo>
                    <a:pt x="667" y="348"/>
                  </a:lnTo>
                  <a:lnTo>
                    <a:pt x="665" y="350"/>
                  </a:lnTo>
                  <a:lnTo>
                    <a:pt x="662" y="353"/>
                  </a:lnTo>
                  <a:lnTo>
                    <a:pt x="660" y="354"/>
                  </a:lnTo>
                  <a:lnTo>
                    <a:pt x="657" y="355"/>
                  </a:lnTo>
                  <a:lnTo>
                    <a:pt x="654" y="355"/>
                  </a:lnTo>
                  <a:lnTo>
                    <a:pt x="651" y="355"/>
                  </a:lnTo>
                  <a:lnTo>
                    <a:pt x="648" y="354"/>
                  </a:lnTo>
                  <a:lnTo>
                    <a:pt x="642" y="351"/>
                  </a:lnTo>
                  <a:lnTo>
                    <a:pt x="636" y="348"/>
                  </a:lnTo>
                  <a:lnTo>
                    <a:pt x="630" y="343"/>
                  </a:lnTo>
                  <a:lnTo>
                    <a:pt x="623" y="338"/>
                  </a:lnTo>
                  <a:lnTo>
                    <a:pt x="615" y="333"/>
                  </a:lnTo>
                  <a:lnTo>
                    <a:pt x="608" y="329"/>
                  </a:lnTo>
                  <a:lnTo>
                    <a:pt x="600" y="326"/>
                  </a:lnTo>
                  <a:lnTo>
                    <a:pt x="596" y="324"/>
                  </a:lnTo>
                  <a:lnTo>
                    <a:pt x="592" y="323"/>
                  </a:lnTo>
                  <a:lnTo>
                    <a:pt x="587" y="323"/>
                  </a:lnTo>
                  <a:lnTo>
                    <a:pt x="583" y="323"/>
                  </a:lnTo>
                  <a:lnTo>
                    <a:pt x="579" y="324"/>
                  </a:lnTo>
                  <a:lnTo>
                    <a:pt x="574" y="325"/>
                  </a:lnTo>
                  <a:lnTo>
                    <a:pt x="570" y="327"/>
                  </a:lnTo>
                  <a:lnTo>
                    <a:pt x="565" y="330"/>
                  </a:lnTo>
                  <a:lnTo>
                    <a:pt x="561" y="332"/>
                  </a:lnTo>
                  <a:lnTo>
                    <a:pt x="557" y="335"/>
                  </a:lnTo>
                  <a:lnTo>
                    <a:pt x="554" y="339"/>
                  </a:lnTo>
                  <a:lnTo>
                    <a:pt x="551" y="342"/>
                  </a:lnTo>
                  <a:lnTo>
                    <a:pt x="545" y="350"/>
                  </a:lnTo>
                  <a:lnTo>
                    <a:pt x="540" y="360"/>
                  </a:lnTo>
                  <a:lnTo>
                    <a:pt x="538" y="365"/>
                  </a:lnTo>
                  <a:lnTo>
                    <a:pt x="537" y="370"/>
                  </a:lnTo>
                  <a:lnTo>
                    <a:pt x="534" y="380"/>
                  </a:lnTo>
                  <a:lnTo>
                    <a:pt x="532" y="390"/>
                  </a:lnTo>
                  <a:lnTo>
                    <a:pt x="532" y="395"/>
                  </a:lnTo>
                  <a:lnTo>
                    <a:pt x="531" y="401"/>
                  </a:lnTo>
                  <a:lnTo>
                    <a:pt x="532" y="412"/>
                  </a:lnTo>
                  <a:lnTo>
                    <a:pt x="533" y="422"/>
                  </a:lnTo>
                  <a:lnTo>
                    <a:pt x="535" y="433"/>
                  </a:lnTo>
                  <a:lnTo>
                    <a:pt x="539" y="443"/>
                  </a:lnTo>
                  <a:lnTo>
                    <a:pt x="541" y="447"/>
                  </a:lnTo>
                  <a:lnTo>
                    <a:pt x="543" y="452"/>
                  </a:lnTo>
                  <a:lnTo>
                    <a:pt x="546" y="457"/>
                  </a:lnTo>
                  <a:lnTo>
                    <a:pt x="549" y="461"/>
                  </a:lnTo>
                  <a:lnTo>
                    <a:pt x="552" y="465"/>
                  </a:lnTo>
                  <a:lnTo>
                    <a:pt x="556" y="469"/>
                  </a:lnTo>
                  <a:lnTo>
                    <a:pt x="560" y="473"/>
                  </a:lnTo>
                  <a:lnTo>
                    <a:pt x="564" y="476"/>
                  </a:lnTo>
                  <a:lnTo>
                    <a:pt x="568" y="478"/>
                  </a:lnTo>
                  <a:lnTo>
                    <a:pt x="573" y="480"/>
                  </a:lnTo>
                  <a:lnTo>
                    <a:pt x="577" y="481"/>
                  </a:lnTo>
                  <a:lnTo>
                    <a:pt x="581" y="482"/>
                  </a:lnTo>
                  <a:lnTo>
                    <a:pt x="585" y="482"/>
                  </a:lnTo>
                  <a:lnTo>
                    <a:pt x="590" y="482"/>
                  </a:lnTo>
                  <a:lnTo>
                    <a:pt x="598" y="479"/>
                  </a:lnTo>
                  <a:lnTo>
                    <a:pt x="602" y="478"/>
                  </a:lnTo>
                  <a:lnTo>
                    <a:pt x="606" y="475"/>
                  </a:lnTo>
                  <a:lnTo>
                    <a:pt x="614" y="471"/>
                  </a:lnTo>
                  <a:lnTo>
                    <a:pt x="628" y="460"/>
                  </a:lnTo>
                  <a:lnTo>
                    <a:pt x="635" y="454"/>
                  </a:lnTo>
                  <a:lnTo>
                    <a:pt x="642" y="450"/>
                  </a:lnTo>
                  <a:lnTo>
                    <a:pt x="645" y="449"/>
                  </a:lnTo>
                  <a:lnTo>
                    <a:pt x="648" y="447"/>
                  </a:lnTo>
                  <a:lnTo>
                    <a:pt x="651" y="447"/>
                  </a:lnTo>
                  <a:lnTo>
                    <a:pt x="654" y="446"/>
                  </a:lnTo>
                  <a:lnTo>
                    <a:pt x="657" y="447"/>
                  </a:lnTo>
                  <a:lnTo>
                    <a:pt x="660" y="447"/>
                  </a:lnTo>
                  <a:lnTo>
                    <a:pt x="662" y="449"/>
                  </a:lnTo>
                  <a:lnTo>
                    <a:pt x="665" y="451"/>
                  </a:lnTo>
                  <a:lnTo>
                    <a:pt x="667" y="454"/>
                  </a:lnTo>
                  <a:lnTo>
                    <a:pt x="669" y="459"/>
                  </a:lnTo>
                  <a:lnTo>
                    <a:pt x="671" y="463"/>
                  </a:lnTo>
                  <a:lnTo>
                    <a:pt x="673" y="469"/>
                  </a:lnTo>
                  <a:lnTo>
                    <a:pt x="673" y="664"/>
                  </a:lnTo>
                  <a:lnTo>
                    <a:pt x="403" y="664"/>
                  </a:lnTo>
                  <a:lnTo>
                    <a:pt x="392" y="660"/>
                  </a:lnTo>
                  <a:lnTo>
                    <a:pt x="388" y="658"/>
                  </a:lnTo>
                  <a:lnTo>
                    <a:pt x="385" y="656"/>
                  </a:lnTo>
                  <a:lnTo>
                    <a:pt x="383" y="654"/>
                  </a:lnTo>
                  <a:lnTo>
                    <a:pt x="382" y="650"/>
                  </a:lnTo>
                  <a:lnTo>
                    <a:pt x="381" y="648"/>
                  </a:lnTo>
                  <a:lnTo>
                    <a:pt x="380" y="645"/>
                  </a:lnTo>
                  <a:lnTo>
                    <a:pt x="381" y="642"/>
                  </a:lnTo>
                  <a:lnTo>
                    <a:pt x="382" y="639"/>
                  </a:lnTo>
                  <a:lnTo>
                    <a:pt x="384" y="633"/>
                  </a:lnTo>
                  <a:lnTo>
                    <a:pt x="388" y="626"/>
                  </a:lnTo>
                  <a:lnTo>
                    <a:pt x="393" y="620"/>
                  </a:lnTo>
                  <a:lnTo>
                    <a:pt x="399" y="612"/>
                  </a:lnTo>
                  <a:lnTo>
                    <a:pt x="405" y="605"/>
                  </a:lnTo>
                  <a:lnTo>
                    <a:pt x="410" y="597"/>
                  </a:lnTo>
                  <a:lnTo>
                    <a:pt x="413" y="589"/>
                  </a:lnTo>
                  <a:lnTo>
                    <a:pt x="416" y="581"/>
                  </a:lnTo>
                  <a:lnTo>
                    <a:pt x="416" y="577"/>
                  </a:lnTo>
                  <a:lnTo>
                    <a:pt x="416" y="572"/>
                  </a:lnTo>
                  <a:lnTo>
                    <a:pt x="416" y="568"/>
                  </a:lnTo>
                  <a:lnTo>
                    <a:pt x="414" y="564"/>
                  </a:lnTo>
                  <a:lnTo>
                    <a:pt x="413" y="559"/>
                  </a:lnTo>
                  <a:lnTo>
                    <a:pt x="410" y="555"/>
                  </a:lnTo>
                  <a:lnTo>
                    <a:pt x="403" y="546"/>
                  </a:lnTo>
                  <a:lnTo>
                    <a:pt x="399" y="542"/>
                  </a:lnTo>
                  <a:lnTo>
                    <a:pt x="395" y="539"/>
                  </a:lnTo>
                  <a:lnTo>
                    <a:pt x="386" y="534"/>
                  </a:lnTo>
                  <a:lnTo>
                    <a:pt x="381" y="531"/>
                  </a:lnTo>
                  <a:lnTo>
                    <a:pt x="377" y="529"/>
                  </a:lnTo>
                  <a:lnTo>
                    <a:pt x="367" y="525"/>
                  </a:lnTo>
                  <a:lnTo>
                    <a:pt x="362" y="524"/>
                  </a:lnTo>
                  <a:lnTo>
                    <a:pt x="356" y="523"/>
                  </a:lnTo>
                  <a:lnTo>
                    <a:pt x="346" y="522"/>
                  </a:lnTo>
                  <a:lnTo>
                    <a:pt x="335" y="522"/>
                  </a:lnTo>
                  <a:lnTo>
                    <a:pt x="324" y="522"/>
                  </a:lnTo>
                  <a:lnTo>
                    <a:pt x="314" y="524"/>
                  </a:lnTo>
                  <a:lnTo>
                    <a:pt x="304" y="527"/>
                  </a:lnTo>
                  <a:lnTo>
                    <a:pt x="299" y="529"/>
                  </a:lnTo>
                  <a:lnTo>
                    <a:pt x="294" y="531"/>
                  </a:lnTo>
                  <a:lnTo>
                    <a:pt x="285" y="535"/>
                  </a:lnTo>
                  <a:lnTo>
                    <a:pt x="281" y="538"/>
                  </a:lnTo>
                  <a:lnTo>
                    <a:pt x="277" y="541"/>
                  </a:lnTo>
                  <a:lnTo>
                    <a:pt x="270" y="548"/>
                  </a:lnTo>
                  <a:lnTo>
                    <a:pt x="267" y="551"/>
                  </a:lnTo>
                  <a:lnTo>
                    <a:pt x="264" y="556"/>
                  </a:lnTo>
                  <a:lnTo>
                    <a:pt x="261" y="561"/>
                  </a:lnTo>
                  <a:lnTo>
                    <a:pt x="259" y="565"/>
                  </a:lnTo>
                  <a:lnTo>
                    <a:pt x="258" y="570"/>
                  </a:lnTo>
                  <a:lnTo>
                    <a:pt x="257" y="574"/>
                  </a:lnTo>
                  <a:lnTo>
                    <a:pt x="257" y="579"/>
                  </a:lnTo>
                  <a:lnTo>
                    <a:pt x="258" y="583"/>
                  </a:lnTo>
                  <a:lnTo>
                    <a:pt x="258" y="587"/>
                  </a:lnTo>
                  <a:lnTo>
                    <a:pt x="260" y="591"/>
                  </a:lnTo>
                  <a:lnTo>
                    <a:pt x="263" y="599"/>
                  </a:lnTo>
                  <a:lnTo>
                    <a:pt x="267" y="607"/>
                  </a:lnTo>
                  <a:lnTo>
                    <a:pt x="272" y="614"/>
                  </a:lnTo>
                  <a:lnTo>
                    <a:pt x="278" y="621"/>
                  </a:lnTo>
                  <a:lnTo>
                    <a:pt x="283" y="627"/>
                  </a:lnTo>
                  <a:lnTo>
                    <a:pt x="287" y="634"/>
                  </a:lnTo>
                  <a:lnTo>
                    <a:pt x="289" y="639"/>
                  </a:lnTo>
                  <a:lnTo>
                    <a:pt x="290" y="642"/>
                  </a:lnTo>
                  <a:lnTo>
                    <a:pt x="290" y="645"/>
                  </a:lnTo>
                  <a:lnTo>
                    <a:pt x="290" y="647"/>
                  </a:lnTo>
                  <a:lnTo>
                    <a:pt x="289" y="650"/>
                  </a:lnTo>
                  <a:lnTo>
                    <a:pt x="288" y="653"/>
                  </a:lnTo>
                  <a:lnTo>
                    <a:pt x="286" y="656"/>
                  </a:lnTo>
                  <a:lnTo>
                    <a:pt x="283" y="658"/>
                  </a:lnTo>
                  <a:lnTo>
                    <a:pt x="279" y="660"/>
                  </a:lnTo>
                  <a:lnTo>
                    <a:pt x="274" y="662"/>
                  </a:lnTo>
                  <a:lnTo>
                    <a:pt x="268" y="664"/>
                  </a:lnTo>
                  <a:lnTo>
                    <a:pt x="1" y="664"/>
                  </a:lnTo>
                  <a:lnTo>
                    <a:pt x="1" y="468"/>
                  </a:lnTo>
                  <a:close/>
                </a:path>
              </a:pathLst>
            </a:custGeom>
            <a:noFill/>
            <a:ln w="9525">
              <a:solidFill>
                <a:srgbClr val="C00000"/>
              </a:solidFill>
              <a:round/>
              <a:headEnd/>
              <a:tailEnd/>
            </a:ln>
          </p:spPr>
          <p:txBody>
            <a:bodyPr/>
            <a:lstStyle/>
            <a:p>
              <a:endParaRPr lang="zh-CN" altLang="en-US"/>
            </a:p>
          </p:txBody>
        </p:sp>
        <p:sp>
          <p:nvSpPr>
            <p:cNvPr id="34" name="Freeform 9"/>
            <p:cNvSpPr>
              <a:spLocks/>
            </p:cNvSpPr>
            <p:nvPr/>
          </p:nvSpPr>
          <p:spPr bwMode="auto">
            <a:xfrm>
              <a:off x="2437" y="3573"/>
              <a:ext cx="677" cy="524"/>
            </a:xfrm>
            <a:custGeom>
              <a:avLst/>
              <a:gdLst>
                <a:gd name="T0" fmla="*/ 673 w 677"/>
                <a:gd name="T1" fmla="*/ 204 h 524"/>
                <a:gd name="T2" fmla="*/ 666 w 677"/>
                <a:gd name="T3" fmla="*/ 212 h 524"/>
                <a:gd name="T4" fmla="*/ 656 w 677"/>
                <a:gd name="T5" fmla="*/ 213 h 524"/>
                <a:gd name="T6" fmla="*/ 641 w 677"/>
                <a:gd name="T7" fmla="*/ 206 h 524"/>
                <a:gd name="T8" fmla="*/ 620 w 677"/>
                <a:gd name="T9" fmla="*/ 192 h 524"/>
                <a:gd name="T10" fmla="*/ 601 w 677"/>
                <a:gd name="T11" fmla="*/ 183 h 524"/>
                <a:gd name="T12" fmla="*/ 588 w 677"/>
                <a:gd name="T13" fmla="*/ 181 h 524"/>
                <a:gd name="T14" fmla="*/ 575 w 677"/>
                <a:gd name="T15" fmla="*/ 186 h 524"/>
                <a:gd name="T16" fmla="*/ 562 w 677"/>
                <a:gd name="T17" fmla="*/ 194 h 524"/>
                <a:gd name="T18" fmla="*/ 550 w 677"/>
                <a:gd name="T19" fmla="*/ 209 h 524"/>
                <a:gd name="T20" fmla="*/ 541 w 677"/>
                <a:gd name="T21" fmla="*/ 227 h 524"/>
                <a:gd name="T22" fmla="*/ 536 w 677"/>
                <a:gd name="T23" fmla="*/ 253 h 524"/>
                <a:gd name="T24" fmla="*/ 537 w 677"/>
                <a:gd name="T25" fmla="*/ 281 h 524"/>
                <a:gd name="T26" fmla="*/ 545 w 677"/>
                <a:gd name="T27" fmla="*/ 306 h 524"/>
                <a:gd name="T28" fmla="*/ 554 w 677"/>
                <a:gd name="T29" fmla="*/ 319 h 524"/>
                <a:gd name="T30" fmla="*/ 564 w 677"/>
                <a:gd name="T31" fmla="*/ 330 h 524"/>
                <a:gd name="T32" fmla="*/ 578 w 677"/>
                <a:gd name="T33" fmla="*/ 338 h 524"/>
                <a:gd name="T34" fmla="*/ 591 w 677"/>
                <a:gd name="T35" fmla="*/ 340 h 524"/>
                <a:gd name="T36" fmla="*/ 611 w 677"/>
                <a:gd name="T37" fmla="*/ 333 h 524"/>
                <a:gd name="T38" fmla="*/ 640 w 677"/>
                <a:gd name="T39" fmla="*/ 314 h 524"/>
                <a:gd name="T40" fmla="*/ 658 w 677"/>
                <a:gd name="T41" fmla="*/ 305 h 524"/>
                <a:gd name="T42" fmla="*/ 666 w 677"/>
                <a:gd name="T43" fmla="*/ 307 h 524"/>
                <a:gd name="T44" fmla="*/ 673 w 677"/>
                <a:gd name="T45" fmla="*/ 315 h 524"/>
                <a:gd name="T46" fmla="*/ 677 w 677"/>
                <a:gd name="T47" fmla="*/ 523 h 524"/>
                <a:gd name="T48" fmla="*/ 274 w 677"/>
                <a:gd name="T49" fmla="*/ 0 h 524"/>
                <a:gd name="T50" fmla="*/ 285 w 677"/>
                <a:gd name="T51" fmla="*/ 6 h 524"/>
                <a:gd name="T52" fmla="*/ 291 w 677"/>
                <a:gd name="T53" fmla="*/ 13 h 524"/>
                <a:gd name="T54" fmla="*/ 291 w 677"/>
                <a:gd name="T55" fmla="*/ 21 h 524"/>
                <a:gd name="T56" fmla="*/ 283 w 677"/>
                <a:gd name="T57" fmla="*/ 35 h 524"/>
                <a:gd name="T58" fmla="*/ 269 w 677"/>
                <a:gd name="T59" fmla="*/ 56 h 524"/>
                <a:gd name="T60" fmla="*/ 261 w 677"/>
                <a:gd name="T61" fmla="*/ 75 h 524"/>
                <a:gd name="T62" fmla="*/ 260 w 677"/>
                <a:gd name="T63" fmla="*/ 89 h 524"/>
                <a:gd name="T64" fmla="*/ 262 w 677"/>
                <a:gd name="T65" fmla="*/ 98 h 524"/>
                <a:gd name="T66" fmla="*/ 269 w 677"/>
                <a:gd name="T67" fmla="*/ 110 h 524"/>
                <a:gd name="T68" fmla="*/ 279 w 677"/>
                <a:gd name="T69" fmla="*/ 121 h 524"/>
                <a:gd name="T70" fmla="*/ 300 w 677"/>
                <a:gd name="T71" fmla="*/ 133 h 524"/>
                <a:gd name="T72" fmla="*/ 327 w 677"/>
                <a:gd name="T73" fmla="*/ 139 h 524"/>
                <a:gd name="T74" fmla="*/ 359 w 677"/>
                <a:gd name="T75" fmla="*/ 139 h 524"/>
                <a:gd name="T76" fmla="*/ 384 w 677"/>
                <a:gd name="T77" fmla="*/ 131 h 524"/>
                <a:gd name="T78" fmla="*/ 397 w 677"/>
                <a:gd name="T79" fmla="*/ 122 h 524"/>
                <a:gd name="T80" fmla="*/ 408 w 677"/>
                <a:gd name="T81" fmla="*/ 112 h 524"/>
                <a:gd name="T82" fmla="*/ 416 w 677"/>
                <a:gd name="T83" fmla="*/ 99 h 524"/>
                <a:gd name="T84" fmla="*/ 417 w 677"/>
                <a:gd name="T85" fmla="*/ 86 h 524"/>
                <a:gd name="T86" fmla="*/ 415 w 677"/>
                <a:gd name="T87" fmla="*/ 73 h 524"/>
                <a:gd name="T88" fmla="*/ 396 w 677"/>
                <a:gd name="T89" fmla="*/ 43 h 524"/>
                <a:gd name="T90" fmla="*/ 384 w 677"/>
                <a:gd name="T91" fmla="*/ 24 h 524"/>
                <a:gd name="T92" fmla="*/ 383 w 677"/>
                <a:gd name="T93" fmla="*/ 13 h 524"/>
                <a:gd name="T94" fmla="*/ 389 w 677"/>
                <a:gd name="T95" fmla="*/ 6 h 524"/>
                <a:gd name="T96" fmla="*/ 401 w 677"/>
                <a:gd name="T97" fmla="*/ 0 h 52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77"/>
                <a:gd name="T148" fmla="*/ 0 h 524"/>
                <a:gd name="T149" fmla="*/ 677 w 677"/>
                <a:gd name="T150" fmla="*/ 524 h 52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77" h="524">
                  <a:moveTo>
                    <a:pt x="677" y="0"/>
                  </a:moveTo>
                  <a:lnTo>
                    <a:pt x="677" y="195"/>
                  </a:lnTo>
                  <a:lnTo>
                    <a:pt x="673" y="204"/>
                  </a:lnTo>
                  <a:lnTo>
                    <a:pt x="670" y="207"/>
                  </a:lnTo>
                  <a:lnTo>
                    <a:pt x="668" y="210"/>
                  </a:lnTo>
                  <a:lnTo>
                    <a:pt x="666" y="212"/>
                  </a:lnTo>
                  <a:lnTo>
                    <a:pt x="663" y="213"/>
                  </a:lnTo>
                  <a:lnTo>
                    <a:pt x="658" y="214"/>
                  </a:lnTo>
                  <a:lnTo>
                    <a:pt x="656" y="213"/>
                  </a:lnTo>
                  <a:lnTo>
                    <a:pt x="653" y="212"/>
                  </a:lnTo>
                  <a:lnTo>
                    <a:pt x="647" y="210"/>
                  </a:lnTo>
                  <a:lnTo>
                    <a:pt x="641" y="206"/>
                  </a:lnTo>
                  <a:lnTo>
                    <a:pt x="634" y="201"/>
                  </a:lnTo>
                  <a:lnTo>
                    <a:pt x="628" y="196"/>
                  </a:lnTo>
                  <a:lnTo>
                    <a:pt x="620" y="192"/>
                  </a:lnTo>
                  <a:lnTo>
                    <a:pt x="613" y="187"/>
                  </a:lnTo>
                  <a:lnTo>
                    <a:pt x="605" y="184"/>
                  </a:lnTo>
                  <a:lnTo>
                    <a:pt x="601" y="183"/>
                  </a:lnTo>
                  <a:lnTo>
                    <a:pt x="597" y="181"/>
                  </a:lnTo>
                  <a:lnTo>
                    <a:pt x="593" y="181"/>
                  </a:lnTo>
                  <a:lnTo>
                    <a:pt x="588" y="181"/>
                  </a:lnTo>
                  <a:lnTo>
                    <a:pt x="584" y="183"/>
                  </a:lnTo>
                  <a:lnTo>
                    <a:pt x="580" y="184"/>
                  </a:lnTo>
                  <a:lnTo>
                    <a:pt x="575" y="186"/>
                  </a:lnTo>
                  <a:lnTo>
                    <a:pt x="569" y="188"/>
                  </a:lnTo>
                  <a:lnTo>
                    <a:pt x="566" y="191"/>
                  </a:lnTo>
                  <a:lnTo>
                    <a:pt x="562" y="194"/>
                  </a:lnTo>
                  <a:lnTo>
                    <a:pt x="559" y="197"/>
                  </a:lnTo>
                  <a:lnTo>
                    <a:pt x="555" y="201"/>
                  </a:lnTo>
                  <a:lnTo>
                    <a:pt x="550" y="209"/>
                  </a:lnTo>
                  <a:lnTo>
                    <a:pt x="545" y="218"/>
                  </a:lnTo>
                  <a:lnTo>
                    <a:pt x="543" y="222"/>
                  </a:lnTo>
                  <a:lnTo>
                    <a:pt x="541" y="227"/>
                  </a:lnTo>
                  <a:lnTo>
                    <a:pt x="538" y="237"/>
                  </a:lnTo>
                  <a:lnTo>
                    <a:pt x="537" y="248"/>
                  </a:lnTo>
                  <a:lnTo>
                    <a:pt x="536" y="253"/>
                  </a:lnTo>
                  <a:lnTo>
                    <a:pt x="536" y="259"/>
                  </a:lnTo>
                  <a:lnTo>
                    <a:pt x="536" y="269"/>
                  </a:lnTo>
                  <a:lnTo>
                    <a:pt x="537" y="281"/>
                  </a:lnTo>
                  <a:lnTo>
                    <a:pt x="540" y="291"/>
                  </a:lnTo>
                  <a:lnTo>
                    <a:pt x="543" y="301"/>
                  </a:lnTo>
                  <a:lnTo>
                    <a:pt x="545" y="306"/>
                  </a:lnTo>
                  <a:lnTo>
                    <a:pt x="548" y="311"/>
                  </a:lnTo>
                  <a:lnTo>
                    <a:pt x="551" y="315"/>
                  </a:lnTo>
                  <a:lnTo>
                    <a:pt x="554" y="319"/>
                  </a:lnTo>
                  <a:lnTo>
                    <a:pt x="557" y="323"/>
                  </a:lnTo>
                  <a:lnTo>
                    <a:pt x="560" y="327"/>
                  </a:lnTo>
                  <a:lnTo>
                    <a:pt x="564" y="330"/>
                  </a:lnTo>
                  <a:lnTo>
                    <a:pt x="568" y="333"/>
                  </a:lnTo>
                  <a:lnTo>
                    <a:pt x="574" y="336"/>
                  </a:lnTo>
                  <a:lnTo>
                    <a:pt x="578" y="338"/>
                  </a:lnTo>
                  <a:lnTo>
                    <a:pt x="582" y="339"/>
                  </a:lnTo>
                  <a:lnTo>
                    <a:pt x="587" y="340"/>
                  </a:lnTo>
                  <a:lnTo>
                    <a:pt x="591" y="340"/>
                  </a:lnTo>
                  <a:lnTo>
                    <a:pt x="595" y="339"/>
                  </a:lnTo>
                  <a:lnTo>
                    <a:pt x="603" y="337"/>
                  </a:lnTo>
                  <a:lnTo>
                    <a:pt x="611" y="333"/>
                  </a:lnTo>
                  <a:lnTo>
                    <a:pt x="619" y="329"/>
                  </a:lnTo>
                  <a:lnTo>
                    <a:pt x="633" y="318"/>
                  </a:lnTo>
                  <a:lnTo>
                    <a:pt x="640" y="314"/>
                  </a:lnTo>
                  <a:lnTo>
                    <a:pt x="646" y="309"/>
                  </a:lnTo>
                  <a:lnTo>
                    <a:pt x="653" y="306"/>
                  </a:lnTo>
                  <a:lnTo>
                    <a:pt x="658" y="305"/>
                  </a:lnTo>
                  <a:lnTo>
                    <a:pt x="661" y="305"/>
                  </a:lnTo>
                  <a:lnTo>
                    <a:pt x="664" y="306"/>
                  </a:lnTo>
                  <a:lnTo>
                    <a:pt x="666" y="307"/>
                  </a:lnTo>
                  <a:lnTo>
                    <a:pt x="668" y="309"/>
                  </a:lnTo>
                  <a:lnTo>
                    <a:pt x="671" y="311"/>
                  </a:lnTo>
                  <a:lnTo>
                    <a:pt x="673" y="315"/>
                  </a:lnTo>
                  <a:lnTo>
                    <a:pt x="675" y="319"/>
                  </a:lnTo>
                  <a:lnTo>
                    <a:pt x="677" y="324"/>
                  </a:lnTo>
                  <a:lnTo>
                    <a:pt x="677" y="523"/>
                  </a:lnTo>
                  <a:lnTo>
                    <a:pt x="0" y="524"/>
                  </a:lnTo>
                  <a:lnTo>
                    <a:pt x="0" y="0"/>
                  </a:lnTo>
                  <a:lnTo>
                    <a:pt x="274" y="0"/>
                  </a:lnTo>
                  <a:lnTo>
                    <a:pt x="278" y="2"/>
                  </a:lnTo>
                  <a:lnTo>
                    <a:pt x="282" y="4"/>
                  </a:lnTo>
                  <a:lnTo>
                    <a:pt x="285" y="6"/>
                  </a:lnTo>
                  <a:lnTo>
                    <a:pt x="288" y="8"/>
                  </a:lnTo>
                  <a:lnTo>
                    <a:pt x="290" y="10"/>
                  </a:lnTo>
                  <a:lnTo>
                    <a:pt x="291" y="13"/>
                  </a:lnTo>
                  <a:lnTo>
                    <a:pt x="291" y="15"/>
                  </a:lnTo>
                  <a:lnTo>
                    <a:pt x="291" y="18"/>
                  </a:lnTo>
                  <a:lnTo>
                    <a:pt x="291" y="21"/>
                  </a:lnTo>
                  <a:lnTo>
                    <a:pt x="290" y="23"/>
                  </a:lnTo>
                  <a:lnTo>
                    <a:pt x="287" y="29"/>
                  </a:lnTo>
                  <a:lnTo>
                    <a:pt x="283" y="35"/>
                  </a:lnTo>
                  <a:lnTo>
                    <a:pt x="279" y="42"/>
                  </a:lnTo>
                  <a:lnTo>
                    <a:pt x="274" y="49"/>
                  </a:lnTo>
                  <a:lnTo>
                    <a:pt x="269" y="56"/>
                  </a:lnTo>
                  <a:lnTo>
                    <a:pt x="265" y="63"/>
                  </a:lnTo>
                  <a:lnTo>
                    <a:pt x="262" y="71"/>
                  </a:lnTo>
                  <a:lnTo>
                    <a:pt x="261" y="75"/>
                  </a:lnTo>
                  <a:lnTo>
                    <a:pt x="260" y="79"/>
                  </a:lnTo>
                  <a:lnTo>
                    <a:pt x="259" y="83"/>
                  </a:lnTo>
                  <a:lnTo>
                    <a:pt x="260" y="89"/>
                  </a:lnTo>
                  <a:lnTo>
                    <a:pt x="260" y="91"/>
                  </a:lnTo>
                  <a:lnTo>
                    <a:pt x="260" y="93"/>
                  </a:lnTo>
                  <a:lnTo>
                    <a:pt x="262" y="98"/>
                  </a:lnTo>
                  <a:lnTo>
                    <a:pt x="263" y="102"/>
                  </a:lnTo>
                  <a:lnTo>
                    <a:pt x="266" y="107"/>
                  </a:lnTo>
                  <a:lnTo>
                    <a:pt x="269" y="110"/>
                  </a:lnTo>
                  <a:lnTo>
                    <a:pt x="272" y="114"/>
                  </a:lnTo>
                  <a:lnTo>
                    <a:pt x="275" y="118"/>
                  </a:lnTo>
                  <a:lnTo>
                    <a:pt x="279" y="121"/>
                  </a:lnTo>
                  <a:lnTo>
                    <a:pt x="287" y="126"/>
                  </a:lnTo>
                  <a:lnTo>
                    <a:pt x="295" y="131"/>
                  </a:lnTo>
                  <a:lnTo>
                    <a:pt x="300" y="133"/>
                  </a:lnTo>
                  <a:lnTo>
                    <a:pt x="305" y="135"/>
                  </a:lnTo>
                  <a:lnTo>
                    <a:pt x="315" y="138"/>
                  </a:lnTo>
                  <a:lnTo>
                    <a:pt x="327" y="139"/>
                  </a:lnTo>
                  <a:lnTo>
                    <a:pt x="337" y="140"/>
                  </a:lnTo>
                  <a:lnTo>
                    <a:pt x="348" y="140"/>
                  </a:lnTo>
                  <a:lnTo>
                    <a:pt x="359" y="139"/>
                  </a:lnTo>
                  <a:lnTo>
                    <a:pt x="369" y="136"/>
                  </a:lnTo>
                  <a:lnTo>
                    <a:pt x="379" y="133"/>
                  </a:lnTo>
                  <a:lnTo>
                    <a:pt x="384" y="131"/>
                  </a:lnTo>
                  <a:lnTo>
                    <a:pt x="388" y="128"/>
                  </a:lnTo>
                  <a:lnTo>
                    <a:pt x="393" y="125"/>
                  </a:lnTo>
                  <a:lnTo>
                    <a:pt x="397" y="122"/>
                  </a:lnTo>
                  <a:lnTo>
                    <a:pt x="401" y="119"/>
                  </a:lnTo>
                  <a:lnTo>
                    <a:pt x="404" y="116"/>
                  </a:lnTo>
                  <a:lnTo>
                    <a:pt x="408" y="112"/>
                  </a:lnTo>
                  <a:lnTo>
                    <a:pt x="411" y="108"/>
                  </a:lnTo>
                  <a:lnTo>
                    <a:pt x="414" y="103"/>
                  </a:lnTo>
                  <a:lnTo>
                    <a:pt x="416" y="99"/>
                  </a:lnTo>
                  <a:lnTo>
                    <a:pt x="417" y="95"/>
                  </a:lnTo>
                  <a:lnTo>
                    <a:pt x="417" y="91"/>
                  </a:lnTo>
                  <a:lnTo>
                    <a:pt x="417" y="86"/>
                  </a:lnTo>
                  <a:lnTo>
                    <a:pt x="417" y="81"/>
                  </a:lnTo>
                  <a:lnTo>
                    <a:pt x="416" y="77"/>
                  </a:lnTo>
                  <a:lnTo>
                    <a:pt x="415" y="73"/>
                  </a:lnTo>
                  <a:lnTo>
                    <a:pt x="411" y="65"/>
                  </a:lnTo>
                  <a:lnTo>
                    <a:pt x="407" y="58"/>
                  </a:lnTo>
                  <a:lnTo>
                    <a:pt x="396" y="43"/>
                  </a:lnTo>
                  <a:lnTo>
                    <a:pt x="391" y="36"/>
                  </a:lnTo>
                  <a:lnTo>
                    <a:pt x="387" y="30"/>
                  </a:lnTo>
                  <a:lnTo>
                    <a:pt x="384" y="24"/>
                  </a:lnTo>
                  <a:lnTo>
                    <a:pt x="383" y="18"/>
                  </a:lnTo>
                  <a:lnTo>
                    <a:pt x="383" y="15"/>
                  </a:lnTo>
                  <a:lnTo>
                    <a:pt x="383" y="13"/>
                  </a:lnTo>
                  <a:lnTo>
                    <a:pt x="384" y="10"/>
                  </a:lnTo>
                  <a:lnTo>
                    <a:pt x="386" y="8"/>
                  </a:lnTo>
                  <a:lnTo>
                    <a:pt x="389" y="6"/>
                  </a:lnTo>
                  <a:lnTo>
                    <a:pt x="392" y="4"/>
                  </a:lnTo>
                  <a:lnTo>
                    <a:pt x="396" y="2"/>
                  </a:lnTo>
                  <a:lnTo>
                    <a:pt x="401" y="0"/>
                  </a:lnTo>
                  <a:lnTo>
                    <a:pt x="677" y="0"/>
                  </a:lnTo>
                  <a:close/>
                </a:path>
              </a:pathLst>
            </a:custGeom>
            <a:noFill/>
            <a:ln w="9525">
              <a:solidFill>
                <a:srgbClr val="C00000"/>
              </a:solidFill>
              <a:round/>
              <a:headEnd/>
              <a:tailEnd/>
            </a:ln>
          </p:spPr>
          <p:txBody>
            <a:bodyPr/>
            <a:lstStyle/>
            <a:p>
              <a:endParaRPr lang="zh-CN" altLang="en-US"/>
            </a:p>
          </p:txBody>
        </p:sp>
        <p:sp>
          <p:nvSpPr>
            <p:cNvPr id="35" name="Freeform 10"/>
            <p:cNvSpPr>
              <a:spLocks/>
            </p:cNvSpPr>
            <p:nvPr/>
          </p:nvSpPr>
          <p:spPr bwMode="auto">
            <a:xfrm>
              <a:off x="3645" y="2527"/>
              <a:ext cx="817" cy="522"/>
            </a:xfrm>
            <a:custGeom>
              <a:avLst/>
              <a:gdLst>
                <a:gd name="T0" fmla="*/ 538 w 817"/>
                <a:gd name="T1" fmla="*/ 519 h 522"/>
                <a:gd name="T2" fmla="*/ 527 w 817"/>
                <a:gd name="T3" fmla="*/ 512 h 522"/>
                <a:gd name="T4" fmla="*/ 524 w 817"/>
                <a:gd name="T5" fmla="*/ 503 h 522"/>
                <a:gd name="T6" fmla="*/ 530 w 817"/>
                <a:gd name="T7" fmla="*/ 487 h 522"/>
                <a:gd name="T8" fmla="*/ 551 w 817"/>
                <a:gd name="T9" fmla="*/ 456 h 522"/>
                <a:gd name="T10" fmla="*/ 557 w 817"/>
                <a:gd name="T11" fmla="*/ 439 h 522"/>
                <a:gd name="T12" fmla="*/ 556 w 817"/>
                <a:gd name="T13" fmla="*/ 423 h 522"/>
                <a:gd name="T14" fmla="*/ 553 w 817"/>
                <a:gd name="T15" fmla="*/ 414 h 522"/>
                <a:gd name="T16" fmla="*/ 545 w 817"/>
                <a:gd name="T17" fmla="*/ 403 h 522"/>
                <a:gd name="T18" fmla="*/ 528 w 817"/>
                <a:gd name="T19" fmla="*/ 391 h 522"/>
                <a:gd name="T20" fmla="*/ 513 w 817"/>
                <a:gd name="T21" fmla="*/ 385 h 522"/>
                <a:gd name="T22" fmla="*/ 489 w 817"/>
                <a:gd name="T23" fmla="*/ 381 h 522"/>
                <a:gd name="T24" fmla="*/ 453 w 817"/>
                <a:gd name="T25" fmla="*/ 383 h 522"/>
                <a:gd name="T26" fmla="*/ 432 w 817"/>
                <a:gd name="T27" fmla="*/ 391 h 522"/>
                <a:gd name="T28" fmla="*/ 418 w 817"/>
                <a:gd name="T29" fmla="*/ 401 h 522"/>
                <a:gd name="T30" fmla="*/ 406 w 817"/>
                <a:gd name="T31" fmla="*/ 414 h 522"/>
                <a:gd name="T32" fmla="*/ 401 w 817"/>
                <a:gd name="T33" fmla="*/ 428 h 522"/>
                <a:gd name="T34" fmla="*/ 400 w 817"/>
                <a:gd name="T35" fmla="*/ 441 h 522"/>
                <a:gd name="T36" fmla="*/ 406 w 817"/>
                <a:gd name="T37" fmla="*/ 458 h 522"/>
                <a:gd name="T38" fmla="*/ 420 w 817"/>
                <a:gd name="T39" fmla="*/ 480 h 522"/>
                <a:gd name="T40" fmla="*/ 431 w 817"/>
                <a:gd name="T41" fmla="*/ 498 h 522"/>
                <a:gd name="T42" fmla="*/ 431 w 817"/>
                <a:gd name="T43" fmla="*/ 506 h 522"/>
                <a:gd name="T44" fmla="*/ 427 w 817"/>
                <a:gd name="T45" fmla="*/ 514 h 522"/>
                <a:gd name="T46" fmla="*/ 416 w 817"/>
                <a:gd name="T47" fmla="*/ 520 h 522"/>
                <a:gd name="T48" fmla="*/ 141 w 817"/>
                <a:gd name="T49" fmla="*/ 325 h 522"/>
                <a:gd name="T50" fmla="*/ 130 w 817"/>
                <a:gd name="T51" fmla="*/ 307 h 522"/>
                <a:gd name="T52" fmla="*/ 122 w 817"/>
                <a:gd name="T53" fmla="*/ 305 h 522"/>
                <a:gd name="T54" fmla="*/ 110 w 817"/>
                <a:gd name="T55" fmla="*/ 310 h 522"/>
                <a:gd name="T56" fmla="*/ 82 w 817"/>
                <a:gd name="T57" fmla="*/ 329 h 522"/>
                <a:gd name="T58" fmla="*/ 70 w 817"/>
                <a:gd name="T59" fmla="*/ 336 h 522"/>
                <a:gd name="T60" fmla="*/ 54 w 817"/>
                <a:gd name="T61" fmla="*/ 340 h 522"/>
                <a:gd name="T62" fmla="*/ 41 w 817"/>
                <a:gd name="T63" fmla="*/ 338 h 522"/>
                <a:gd name="T64" fmla="*/ 24 w 817"/>
                <a:gd name="T65" fmla="*/ 327 h 522"/>
                <a:gd name="T66" fmla="*/ 12 w 817"/>
                <a:gd name="T67" fmla="*/ 311 h 522"/>
                <a:gd name="T68" fmla="*/ 4 w 817"/>
                <a:gd name="T69" fmla="*/ 292 h 522"/>
                <a:gd name="T70" fmla="*/ 0 w 817"/>
                <a:gd name="T71" fmla="*/ 271 h 522"/>
                <a:gd name="T72" fmla="*/ 3 w 817"/>
                <a:gd name="T73" fmla="*/ 238 h 522"/>
                <a:gd name="T74" fmla="*/ 9 w 817"/>
                <a:gd name="T75" fmla="*/ 218 h 522"/>
                <a:gd name="T76" fmla="*/ 19 w 817"/>
                <a:gd name="T77" fmla="*/ 201 h 522"/>
                <a:gd name="T78" fmla="*/ 33 w 817"/>
                <a:gd name="T79" fmla="*/ 189 h 522"/>
                <a:gd name="T80" fmla="*/ 47 w 817"/>
                <a:gd name="T81" fmla="*/ 183 h 522"/>
                <a:gd name="T82" fmla="*/ 60 w 817"/>
                <a:gd name="T83" fmla="*/ 182 h 522"/>
                <a:gd name="T84" fmla="*/ 76 w 817"/>
                <a:gd name="T85" fmla="*/ 188 h 522"/>
                <a:gd name="T86" fmla="*/ 98 w 817"/>
                <a:gd name="T87" fmla="*/ 202 h 522"/>
                <a:gd name="T88" fmla="*/ 116 w 817"/>
                <a:gd name="T89" fmla="*/ 213 h 522"/>
                <a:gd name="T90" fmla="*/ 125 w 817"/>
                <a:gd name="T91" fmla="*/ 214 h 522"/>
                <a:gd name="T92" fmla="*/ 132 w 817"/>
                <a:gd name="T93" fmla="*/ 210 h 522"/>
                <a:gd name="T94" fmla="*/ 141 w 817"/>
                <a:gd name="T95" fmla="*/ 195 h 522"/>
                <a:gd name="T96" fmla="*/ 817 w 817"/>
                <a:gd name="T97" fmla="*/ 522 h 52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17"/>
                <a:gd name="T148" fmla="*/ 0 h 522"/>
                <a:gd name="T149" fmla="*/ 817 w 817"/>
                <a:gd name="T150" fmla="*/ 522 h 52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17" h="522">
                  <a:moveTo>
                    <a:pt x="817" y="522"/>
                  </a:moveTo>
                  <a:lnTo>
                    <a:pt x="546" y="522"/>
                  </a:lnTo>
                  <a:lnTo>
                    <a:pt x="538" y="519"/>
                  </a:lnTo>
                  <a:lnTo>
                    <a:pt x="533" y="517"/>
                  </a:lnTo>
                  <a:lnTo>
                    <a:pt x="528" y="513"/>
                  </a:lnTo>
                  <a:lnTo>
                    <a:pt x="527" y="512"/>
                  </a:lnTo>
                  <a:lnTo>
                    <a:pt x="526" y="510"/>
                  </a:lnTo>
                  <a:lnTo>
                    <a:pt x="524" y="507"/>
                  </a:lnTo>
                  <a:lnTo>
                    <a:pt x="524" y="503"/>
                  </a:lnTo>
                  <a:lnTo>
                    <a:pt x="524" y="499"/>
                  </a:lnTo>
                  <a:lnTo>
                    <a:pt x="525" y="495"/>
                  </a:lnTo>
                  <a:lnTo>
                    <a:pt x="530" y="487"/>
                  </a:lnTo>
                  <a:lnTo>
                    <a:pt x="537" y="477"/>
                  </a:lnTo>
                  <a:lnTo>
                    <a:pt x="547" y="464"/>
                  </a:lnTo>
                  <a:lnTo>
                    <a:pt x="551" y="456"/>
                  </a:lnTo>
                  <a:lnTo>
                    <a:pt x="555" y="449"/>
                  </a:lnTo>
                  <a:lnTo>
                    <a:pt x="557" y="442"/>
                  </a:lnTo>
                  <a:lnTo>
                    <a:pt x="557" y="439"/>
                  </a:lnTo>
                  <a:lnTo>
                    <a:pt x="558" y="435"/>
                  </a:lnTo>
                  <a:lnTo>
                    <a:pt x="558" y="429"/>
                  </a:lnTo>
                  <a:lnTo>
                    <a:pt x="556" y="423"/>
                  </a:lnTo>
                  <a:lnTo>
                    <a:pt x="556" y="420"/>
                  </a:lnTo>
                  <a:lnTo>
                    <a:pt x="555" y="418"/>
                  </a:lnTo>
                  <a:lnTo>
                    <a:pt x="553" y="414"/>
                  </a:lnTo>
                  <a:lnTo>
                    <a:pt x="551" y="410"/>
                  </a:lnTo>
                  <a:lnTo>
                    <a:pt x="548" y="406"/>
                  </a:lnTo>
                  <a:lnTo>
                    <a:pt x="545" y="403"/>
                  </a:lnTo>
                  <a:lnTo>
                    <a:pt x="541" y="400"/>
                  </a:lnTo>
                  <a:lnTo>
                    <a:pt x="533" y="394"/>
                  </a:lnTo>
                  <a:lnTo>
                    <a:pt x="528" y="391"/>
                  </a:lnTo>
                  <a:lnTo>
                    <a:pt x="523" y="389"/>
                  </a:lnTo>
                  <a:lnTo>
                    <a:pt x="518" y="387"/>
                  </a:lnTo>
                  <a:lnTo>
                    <a:pt x="513" y="385"/>
                  </a:lnTo>
                  <a:lnTo>
                    <a:pt x="500" y="382"/>
                  </a:lnTo>
                  <a:lnTo>
                    <a:pt x="495" y="381"/>
                  </a:lnTo>
                  <a:lnTo>
                    <a:pt x="489" y="381"/>
                  </a:lnTo>
                  <a:lnTo>
                    <a:pt x="477" y="380"/>
                  </a:lnTo>
                  <a:lnTo>
                    <a:pt x="465" y="381"/>
                  </a:lnTo>
                  <a:lnTo>
                    <a:pt x="453" y="383"/>
                  </a:lnTo>
                  <a:lnTo>
                    <a:pt x="442" y="386"/>
                  </a:lnTo>
                  <a:lnTo>
                    <a:pt x="437" y="389"/>
                  </a:lnTo>
                  <a:lnTo>
                    <a:pt x="432" y="391"/>
                  </a:lnTo>
                  <a:lnTo>
                    <a:pt x="427" y="394"/>
                  </a:lnTo>
                  <a:lnTo>
                    <a:pt x="422" y="397"/>
                  </a:lnTo>
                  <a:lnTo>
                    <a:pt x="418" y="401"/>
                  </a:lnTo>
                  <a:lnTo>
                    <a:pt x="413" y="405"/>
                  </a:lnTo>
                  <a:lnTo>
                    <a:pt x="410" y="409"/>
                  </a:lnTo>
                  <a:lnTo>
                    <a:pt x="406" y="414"/>
                  </a:lnTo>
                  <a:lnTo>
                    <a:pt x="404" y="418"/>
                  </a:lnTo>
                  <a:lnTo>
                    <a:pt x="402" y="423"/>
                  </a:lnTo>
                  <a:lnTo>
                    <a:pt x="401" y="428"/>
                  </a:lnTo>
                  <a:lnTo>
                    <a:pt x="400" y="432"/>
                  </a:lnTo>
                  <a:lnTo>
                    <a:pt x="400" y="436"/>
                  </a:lnTo>
                  <a:lnTo>
                    <a:pt x="400" y="441"/>
                  </a:lnTo>
                  <a:lnTo>
                    <a:pt x="401" y="446"/>
                  </a:lnTo>
                  <a:lnTo>
                    <a:pt x="402" y="450"/>
                  </a:lnTo>
                  <a:lnTo>
                    <a:pt x="406" y="458"/>
                  </a:lnTo>
                  <a:lnTo>
                    <a:pt x="410" y="466"/>
                  </a:lnTo>
                  <a:lnTo>
                    <a:pt x="415" y="473"/>
                  </a:lnTo>
                  <a:lnTo>
                    <a:pt x="420" y="480"/>
                  </a:lnTo>
                  <a:lnTo>
                    <a:pt x="424" y="486"/>
                  </a:lnTo>
                  <a:lnTo>
                    <a:pt x="428" y="492"/>
                  </a:lnTo>
                  <a:lnTo>
                    <a:pt x="431" y="498"/>
                  </a:lnTo>
                  <a:lnTo>
                    <a:pt x="431" y="501"/>
                  </a:lnTo>
                  <a:lnTo>
                    <a:pt x="432" y="504"/>
                  </a:lnTo>
                  <a:lnTo>
                    <a:pt x="431" y="506"/>
                  </a:lnTo>
                  <a:lnTo>
                    <a:pt x="431" y="509"/>
                  </a:lnTo>
                  <a:lnTo>
                    <a:pt x="429" y="511"/>
                  </a:lnTo>
                  <a:lnTo>
                    <a:pt x="427" y="514"/>
                  </a:lnTo>
                  <a:lnTo>
                    <a:pt x="424" y="516"/>
                  </a:lnTo>
                  <a:lnTo>
                    <a:pt x="421" y="518"/>
                  </a:lnTo>
                  <a:lnTo>
                    <a:pt x="416" y="520"/>
                  </a:lnTo>
                  <a:lnTo>
                    <a:pt x="411" y="522"/>
                  </a:lnTo>
                  <a:lnTo>
                    <a:pt x="141" y="522"/>
                  </a:lnTo>
                  <a:lnTo>
                    <a:pt x="141" y="325"/>
                  </a:lnTo>
                  <a:lnTo>
                    <a:pt x="137" y="315"/>
                  </a:lnTo>
                  <a:lnTo>
                    <a:pt x="133" y="309"/>
                  </a:lnTo>
                  <a:lnTo>
                    <a:pt x="130" y="307"/>
                  </a:lnTo>
                  <a:lnTo>
                    <a:pt x="128" y="306"/>
                  </a:lnTo>
                  <a:lnTo>
                    <a:pt x="125" y="305"/>
                  </a:lnTo>
                  <a:lnTo>
                    <a:pt x="122" y="305"/>
                  </a:lnTo>
                  <a:lnTo>
                    <a:pt x="119" y="306"/>
                  </a:lnTo>
                  <a:lnTo>
                    <a:pt x="116" y="307"/>
                  </a:lnTo>
                  <a:lnTo>
                    <a:pt x="110" y="310"/>
                  </a:lnTo>
                  <a:lnTo>
                    <a:pt x="103" y="314"/>
                  </a:lnTo>
                  <a:lnTo>
                    <a:pt x="96" y="319"/>
                  </a:lnTo>
                  <a:lnTo>
                    <a:pt x="82" y="329"/>
                  </a:lnTo>
                  <a:lnTo>
                    <a:pt x="78" y="331"/>
                  </a:lnTo>
                  <a:lnTo>
                    <a:pt x="74" y="334"/>
                  </a:lnTo>
                  <a:lnTo>
                    <a:pt x="70" y="336"/>
                  </a:lnTo>
                  <a:lnTo>
                    <a:pt x="66" y="337"/>
                  </a:lnTo>
                  <a:lnTo>
                    <a:pt x="58" y="340"/>
                  </a:lnTo>
                  <a:lnTo>
                    <a:pt x="54" y="340"/>
                  </a:lnTo>
                  <a:lnTo>
                    <a:pt x="50" y="340"/>
                  </a:lnTo>
                  <a:lnTo>
                    <a:pt x="45" y="339"/>
                  </a:lnTo>
                  <a:lnTo>
                    <a:pt x="41" y="338"/>
                  </a:lnTo>
                  <a:lnTo>
                    <a:pt x="37" y="336"/>
                  </a:lnTo>
                  <a:lnTo>
                    <a:pt x="32" y="334"/>
                  </a:lnTo>
                  <a:lnTo>
                    <a:pt x="24" y="327"/>
                  </a:lnTo>
                  <a:lnTo>
                    <a:pt x="21" y="323"/>
                  </a:lnTo>
                  <a:lnTo>
                    <a:pt x="18" y="319"/>
                  </a:lnTo>
                  <a:lnTo>
                    <a:pt x="12" y="311"/>
                  </a:lnTo>
                  <a:lnTo>
                    <a:pt x="10" y="306"/>
                  </a:lnTo>
                  <a:lnTo>
                    <a:pt x="7" y="302"/>
                  </a:lnTo>
                  <a:lnTo>
                    <a:pt x="4" y="292"/>
                  </a:lnTo>
                  <a:lnTo>
                    <a:pt x="3" y="286"/>
                  </a:lnTo>
                  <a:lnTo>
                    <a:pt x="2" y="281"/>
                  </a:lnTo>
                  <a:lnTo>
                    <a:pt x="0" y="271"/>
                  </a:lnTo>
                  <a:lnTo>
                    <a:pt x="0" y="260"/>
                  </a:lnTo>
                  <a:lnTo>
                    <a:pt x="1" y="249"/>
                  </a:lnTo>
                  <a:lnTo>
                    <a:pt x="3" y="238"/>
                  </a:lnTo>
                  <a:lnTo>
                    <a:pt x="5" y="228"/>
                  </a:lnTo>
                  <a:lnTo>
                    <a:pt x="7" y="223"/>
                  </a:lnTo>
                  <a:lnTo>
                    <a:pt x="9" y="218"/>
                  </a:lnTo>
                  <a:lnTo>
                    <a:pt x="14" y="209"/>
                  </a:lnTo>
                  <a:lnTo>
                    <a:pt x="17" y="205"/>
                  </a:lnTo>
                  <a:lnTo>
                    <a:pt x="19" y="201"/>
                  </a:lnTo>
                  <a:lnTo>
                    <a:pt x="26" y="194"/>
                  </a:lnTo>
                  <a:lnTo>
                    <a:pt x="30" y="191"/>
                  </a:lnTo>
                  <a:lnTo>
                    <a:pt x="33" y="189"/>
                  </a:lnTo>
                  <a:lnTo>
                    <a:pt x="38" y="186"/>
                  </a:lnTo>
                  <a:lnTo>
                    <a:pt x="43" y="184"/>
                  </a:lnTo>
                  <a:lnTo>
                    <a:pt x="47" y="183"/>
                  </a:lnTo>
                  <a:lnTo>
                    <a:pt x="52" y="182"/>
                  </a:lnTo>
                  <a:lnTo>
                    <a:pt x="56" y="182"/>
                  </a:lnTo>
                  <a:lnTo>
                    <a:pt x="60" y="182"/>
                  </a:lnTo>
                  <a:lnTo>
                    <a:pt x="64" y="183"/>
                  </a:lnTo>
                  <a:lnTo>
                    <a:pt x="68" y="184"/>
                  </a:lnTo>
                  <a:lnTo>
                    <a:pt x="76" y="188"/>
                  </a:lnTo>
                  <a:lnTo>
                    <a:pt x="84" y="192"/>
                  </a:lnTo>
                  <a:lnTo>
                    <a:pt x="91" y="197"/>
                  </a:lnTo>
                  <a:lnTo>
                    <a:pt x="98" y="202"/>
                  </a:lnTo>
                  <a:lnTo>
                    <a:pt x="104" y="206"/>
                  </a:lnTo>
                  <a:lnTo>
                    <a:pt x="110" y="210"/>
                  </a:lnTo>
                  <a:lnTo>
                    <a:pt x="116" y="213"/>
                  </a:lnTo>
                  <a:lnTo>
                    <a:pt x="119" y="214"/>
                  </a:lnTo>
                  <a:lnTo>
                    <a:pt x="122" y="214"/>
                  </a:lnTo>
                  <a:lnTo>
                    <a:pt x="125" y="214"/>
                  </a:lnTo>
                  <a:lnTo>
                    <a:pt x="128" y="213"/>
                  </a:lnTo>
                  <a:lnTo>
                    <a:pt x="130" y="212"/>
                  </a:lnTo>
                  <a:lnTo>
                    <a:pt x="132" y="210"/>
                  </a:lnTo>
                  <a:lnTo>
                    <a:pt x="137" y="204"/>
                  </a:lnTo>
                  <a:lnTo>
                    <a:pt x="139" y="200"/>
                  </a:lnTo>
                  <a:lnTo>
                    <a:pt x="141" y="195"/>
                  </a:lnTo>
                  <a:lnTo>
                    <a:pt x="141" y="0"/>
                  </a:lnTo>
                  <a:lnTo>
                    <a:pt x="817" y="0"/>
                  </a:lnTo>
                  <a:lnTo>
                    <a:pt x="817" y="522"/>
                  </a:lnTo>
                  <a:close/>
                </a:path>
              </a:pathLst>
            </a:custGeom>
            <a:noFill/>
            <a:ln w="9525">
              <a:solidFill>
                <a:srgbClr val="C00000"/>
              </a:solidFill>
              <a:round/>
              <a:headEnd/>
              <a:tailEnd/>
            </a:ln>
          </p:spPr>
          <p:txBody>
            <a:bodyPr/>
            <a:lstStyle/>
            <a:p>
              <a:endParaRPr lang="zh-CN" altLang="en-US"/>
            </a:p>
          </p:txBody>
        </p:sp>
        <p:sp>
          <p:nvSpPr>
            <p:cNvPr id="36" name="Freeform 11"/>
            <p:cNvSpPr>
              <a:spLocks/>
            </p:cNvSpPr>
            <p:nvPr/>
          </p:nvSpPr>
          <p:spPr bwMode="auto">
            <a:xfrm>
              <a:off x="2972" y="2527"/>
              <a:ext cx="814" cy="522"/>
            </a:xfrm>
            <a:custGeom>
              <a:avLst/>
              <a:gdLst>
                <a:gd name="T0" fmla="*/ 133 w 814"/>
                <a:gd name="T1" fmla="*/ 310 h 522"/>
                <a:gd name="T2" fmla="*/ 123 w 814"/>
                <a:gd name="T3" fmla="*/ 305 h 522"/>
                <a:gd name="T4" fmla="*/ 105 w 814"/>
                <a:gd name="T5" fmla="*/ 313 h 522"/>
                <a:gd name="T6" fmla="*/ 76 w 814"/>
                <a:gd name="T7" fmla="*/ 333 h 522"/>
                <a:gd name="T8" fmla="*/ 51 w 814"/>
                <a:gd name="T9" fmla="*/ 340 h 522"/>
                <a:gd name="T10" fmla="*/ 33 w 814"/>
                <a:gd name="T11" fmla="*/ 334 h 522"/>
                <a:gd name="T12" fmla="*/ 12 w 814"/>
                <a:gd name="T13" fmla="*/ 311 h 522"/>
                <a:gd name="T14" fmla="*/ 3 w 814"/>
                <a:gd name="T15" fmla="*/ 286 h 522"/>
                <a:gd name="T16" fmla="*/ 1 w 814"/>
                <a:gd name="T17" fmla="*/ 249 h 522"/>
                <a:gd name="T18" fmla="*/ 9 w 814"/>
                <a:gd name="T19" fmla="*/ 218 h 522"/>
                <a:gd name="T20" fmla="*/ 26 w 814"/>
                <a:gd name="T21" fmla="*/ 194 h 522"/>
                <a:gd name="T22" fmla="*/ 44 w 814"/>
                <a:gd name="T23" fmla="*/ 184 h 522"/>
                <a:gd name="T24" fmla="*/ 61 w 814"/>
                <a:gd name="T25" fmla="*/ 182 h 522"/>
                <a:gd name="T26" fmla="*/ 85 w 814"/>
                <a:gd name="T27" fmla="*/ 192 h 522"/>
                <a:gd name="T28" fmla="*/ 112 w 814"/>
                <a:gd name="T29" fmla="*/ 210 h 522"/>
                <a:gd name="T30" fmla="*/ 126 w 814"/>
                <a:gd name="T31" fmla="*/ 214 h 522"/>
                <a:gd name="T32" fmla="*/ 136 w 814"/>
                <a:gd name="T33" fmla="*/ 207 h 522"/>
                <a:gd name="T34" fmla="*/ 142 w 814"/>
                <a:gd name="T35" fmla="*/ 0 h 522"/>
                <a:gd name="T36" fmla="*/ 810 w 814"/>
                <a:gd name="T37" fmla="*/ 204 h 522"/>
                <a:gd name="T38" fmla="*/ 801 w 814"/>
                <a:gd name="T39" fmla="*/ 213 h 522"/>
                <a:gd name="T40" fmla="*/ 789 w 814"/>
                <a:gd name="T41" fmla="*/ 213 h 522"/>
                <a:gd name="T42" fmla="*/ 757 w 814"/>
                <a:gd name="T43" fmla="*/ 192 h 522"/>
                <a:gd name="T44" fmla="*/ 737 w 814"/>
                <a:gd name="T45" fmla="*/ 183 h 522"/>
                <a:gd name="T46" fmla="*/ 720 w 814"/>
                <a:gd name="T47" fmla="*/ 183 h 522"/>
                <a:gd name="T48" fmla="*/ 702 w 814"/>
                <a:gd name="T49" fmla="*/ 191 h 522"/>
                <a:gd name="T50" fmla="*/ 687 w 814"/>
                <a:gd name="T51" fmla="*/ 209 h 522"/>
                <a:gd name="T52" fmla="*/ 675 w 814"/>
                <a:gd name="T53" fmla="*/ 238 h 522"/>
                <a:gd name="T54" fmla="*/ 673 w 814"/>
                <a:gd name="T55" fmla="*/ 271 h 522"/>
                <a:gd name="T56" fmla="*/ 682 w 814"/>
                <a:gd name="T57" fmla="*/ 306 h 522"/>
                <a:gd name="T58" fmla="*/ 694 w 814"/>
                <a:gd name="T59" fmla="*/ 323 h 522"/>
                <a:gd name="T60" fmla="*/ 710 w 814"/>
                <a:gd name="T61" fmla="*/ 336 h 522"/>
                <a:gd name="T62" fmla="*/ 727 w 814"/>
                <a:gd name="T63" fmla="*/ 340 h 522"/>
                <a:gd name="T64" fmla="*/ 755 w 814"/>
                <a:gd name="T65" fmla="*/ 329 h 522"/>
                <a:gd name="T66" fmla="*/ 783 w 814"/>
                <a:gd name="T67" fmla="*/ 309 h 522"/>
                <a:gd name="T68" fmla="*/ 801 w 814"/>
                <a:gd name="T69" fmla="*/ 306 h 522"/>
                <a:gd name="T70" fmla="*/ 810 w 814"/>
                <a:gd name="T71" fmla="*/ 316 h 522"/>
                <a:gd name="T72" fmla="*/ 544 w 814"/>
                <a:gd name="T73" fmla="*/ 522 h 522"/>
                <a:gd name="T74" fmla="*/ 524 w 814"/>
                <a:gd name="T75" fmla="*/ 512 h 522"/>
                <a:gd name="T76" fmla="*/ 522 w 814"/>
                <a:gd name="T77" fmla="*/ 501 h 522"/>
                <a:gd name="T78" fmla="*/ 534 w 814"/>
                <a:gd name="T79" fmla="*/ 479 h 522"/>
                <a:gd name="T80" fmla="*/ 554 w 814"/>
                <a:gd name="T81" fmla="*/ 448 h 522"/>
                <a:gd name="T82" fmla="*/ 557 w 814"/>
                <a:gd name="T83" fmla="*/ 426 h 522"/>
                <a:gd name="T84" fmla="*/ 544 w 814"/>
                <a:gd name="T85" fmla="*/ 405 h 522"/>
                <a:gd name="T86" fmla="*/ 522 w 814"/>
                <a:gd name="T87" fmla="*/ 390 h 522"/>
                <a:gd name="T88" fmla="*/ 497 w 814"/>
                <a:gd name="T89" fmla="*/ 382 h 522"/>
                <a:gd name="T90" fmla="*/ 455 w 814"/>
                <a:gd name="T91" fmla="*/ 383 h 522"/>
                <a:gd name="T92" fmla="*/ 426 w 814"/>
                <a:gd name="T93" fmla="*/ 394 h 522"/>
                <a:gd name="T94" fmla="*/ 408 w 814"/>
                <a:gd name="T95" fmla="*/ 410 h 522"/>
                <a:gd name="T96" fmla="*/ 399 w 814"/>
                <a:gd name="T97" fmla="*/ 428 h 522"/>
                <a:gd name="T98" fmla="*/ 399 w 814"/>
                <a:gd name="T99" fmla="*/ 446 h 522"/>
                <a:gd name="T100" fmla="*/ 413 w 814"/>
                <a:gd name="T101" fmla="*/ 473 h 522"/>
                <a:gd name="T102" fmla="*/ 430 w 814"/>
                <a:gd name="T103" fmla="*/ 498 h 522"/>
                <a:gd name="T104" fmla="*/ 430 w 814"/>
                <a:gd name="T105" fmla="*/ 509 h 522"/>
                <a:gd name="T106" fmla="*/ 420 w 814"/>
                <a:gd name="T107" fmla="*/ 518 h 522"/>
                <a:gd name="T108" fmla="*/ 142 w 814"/>
                <a:gd name="T109" fmla="*/ 327 h 5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14"/>
                <a:gd name="T166" fmla="*/ 0 h 522"/>
                <a:gd name="T167" fmla="*/ 814 w 814"/>
                <a:gd name="T168" fmla="*/ 522 h 52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14" h="522">
                  <a:moveTo>
                    <a:pt x="142" y="327"/>
                  </a:moveTo>
                  <a:lnTo>
                    <a:pt x="138" y="317"/>
                  </a:lnTo>
                  <a:lnTo>
                    <a:pt x="136" y="313"/>
                  </a:lnTo>
                  <a:lnTo>
                    <a:pt x="133" y="310"/>
                  </a:lnTo>
                  <a:lnTo>
                    <a:pt x="131" y="308"/>
                  </a:lnTo>
                  <a:lnTo>
                    <a:pt x="129" y="306"/>
                  </a:lnTo>
                  <a:lnTo>
                    <a:pt x="126" y="305"/>
                  </a:lnTo>
                  <a:lnTo>
                    <a:pt x="123" y="305"/>
                  </a:lnTo>
                  <a:lnTo>
                    <a:pt x="121" y="306"/>
                  </a:lnTo>
                  <a:lnTo>
                    <a:pt x="118" y="306"/>
                  </a:lnTo>
                  <a:lnTo>
                    <a:pt x="112" y="309"/>
                  </a:lnTo>
                  <a:lnTo>
                    <a:pt x="105" y="313"/>
                  </a:lnTo>
                  <a:lnTo>
                    <a:pt x="98" y="318"/>
                  </a:lnTo>
                  <a:lnTo>
                    <a:pt x="91" y="324"/>
                  </a:lnTo>
                  <a:lnTo>
                    <a:pt x="83" y="329"/>
                  </a:lnTo>
                  <a:lnTo>
                    <a:pt x="76" y="333"/>
                  </a:lnTo>
                  <a:lnTo>
                    <a:pt x="68" y="337"/>
                  </a:lnTo>
                  <a:lnTo>
                    <a:pt x="59" y="340"/>
                  </a:lnTo>
                  <a:lnTo>
                    <a:pt x="55" y="340"/>
                  </a:lnTo>
                  <a:lnTo>
                    <a:pt x="51" y="340"/>
                  </a:lnTo>
                  <a:lnTo>
                    <a:pt x="47" y="339"/>
                  </a:lnTo>
                  <a:lnTo>
                    <a:pt x="42" y="338"/>
                  </a:lnTo>
                  <a:lnTo>
                    <a:pt x="38" y="336"/>
                  </a:lnTo>
                  <a:lnTo>
                    <a:pt x="33" y="334"/>
                  </a:lnTo>
                  <a:lnTo>
                    <a:pt x="25" y="327"/>
                  </a:lnTo>
                  <a:lnTo>
                    <a:pt x="21" y="323"/>
                  </a:lnTo>
                  <a:lnTo>
                    <a:pt x="18" y="319"/>
                  </a:lnTo>
                  <a:lnTo>
                    <a:pt x="12" y="311"/>
                  </a:lnTo>
                  <a:lnTo>
                    <a:pt x="10" y="306"/>
                  </a:lnTo>
                  <a:lnTo>
                    <a:pt x="8" y="302"/>
                  </a:lnTo>
                  <a:lnTo>
                    <a:pt x="4" y="292"/>
                  </a:lnTo>
                  <a:lnTo>
                    <a:pt x="3" y="286"/>
                  </a:lnTo>
                  <a:lnTo>
                    <a:pt x="2" y="281"/>
                  </a:lnTo>
                  <a:lnTo>
                    <a:pt x="0" y="271"/>
                  </a:lnTo>
                  <a:lnTo>
                    <a:pt x="0" y="260"/>
                  </a:lnTo>
                  <a:lnTo>
                    <a:pt x="1" y="249"/>
                  </a:lnTo>
                  <a:lnTo>
                    <a:pt x="3" y="238"/>
                  </a:lnTo>
                  <a:lnTo>
                    <a:pt x="6" y="228"/>
                  </a:lnTo>
                  <a:lnTo>
                    <a:pt x="7" y="223"/>
                  </a:lnTo>
                  <a:lnTo>
                    <a:pt x="9" y="218"/>
                  </a:lnTo>
                  <a:lnTo>
                    <a:pt x="14" y="209"/>
                  </a:lnTo>
                  <a:lnTo>
                    <a:pt x="17" y="205"/>
                  </a:lnTo>
                  <a:lnTo>
                    <a:pt x="20" y="201"/>
                  </a:lnTo>
                  <a:lnTo>
                    <a:pt x="26" y="194"/>
                  </a:lnTo>
                  <a:lnTo>
                    <a:pt x="30" y="191"/>
                  </a:lnTo>
                  <a:lnTo>
                    <a:pt x="34" y="189"/>
                  </a:lnTo>
                  <a:lnTo>
                    <a:pt x="39" y="186"/>
                  </a:lnTo>
                  <a:lnTo>
                    <a:pt x="44" y="184"/>
                  </a:lnTo>
                  <a:lnTo>
                    <a:pt x="48" y="183"/>
                  </a:lnTo>
                  <a:lnTo>
                    <a:pt x="53" y="182"/>
                  </a:lnTo>
                  <a:lnTo>
                    <a:pt x="57" y="182"/>
                  </a:lnTo>
                  <a:lnTo>
                    <a:pt x="61" y="182"/>
                  </a:lnTo>
                  <a:lnTo>
                    <a:pt x="66" y="183"/>
                  </a:lnTo>
                  <a:lnTo>
                    <a:pt x="70" y="184"/>
                  </a:lnTo>
                  <a:lnTo>
                    <a:pt x="78" y="188"/>
                  </a:lnTo>
                  <a:lnTo>
                    <a:pt x="85" y="192"/>
                  </a:lnTo>
                  <a:lnTo>
                    <a:pt x="92" y="197"/>
                  </a:lnTo>
                  <a:lnTo>
                    <a:pt x="99" y="202"/>
                  </a:lnTo>
                  <a:lnTo>
                    <a:pt x="106" y="206"/>
                  </a:lnTo>
                  <a:lnTo>
                    <a:pt x="112" y="210"/>
                  </a:lnTo>
                  <a:lnTo>
                    <a:pt x="118" y="213"/>
                  </a:lnTo>
                  <a:lnTo>
                    <a:pt x="121" y="214"/>
                  </a:lnTo>
                  <a:lnTo>
                    <a:pt x="123" y="214"/>
                  </a:lnTo>
                  <a:lnTo>
                    <a:pt x="126" y="214"/>
                  </a:lnTo>
                  <a:lnTo>
                    <a:pt x="129" y="213"/>
                  </a:lnTo>
                  <a:lnTo>
                    <a:pt x="131" y="212"/>
                  </a:lnTo>
                  <a:lnTo>
                    <a:pt x="133" y="210"/>
                  </a:lnTo>
                  <a:lnTo>
                    <a:pt x="136" y="207"/>
                  </a:lnTo>
                  <a:lnTo>
                    <a:pt x="138" y="203"/>
                  </a:lnTo>
                  <a:lnTo>
                    <a:pt x="140" y="199"/>
                  </a:lnTo>
                  <a:lnTo>
                    <a:pt x="142" y="194"/>
                  </a:lnTo>
                  <a:lnTo>
                    <a:pt x="142" y="0"/>
                  </a:lnTo>
                  <a:lnTo>
                    <a:pt x="814" y="0"/>
                  </a:lnTo>
                  <a:lnTo>
                    <a:pt x="814" y="195"/>
                  </a:lnTo>
                  <a:lnTo>
                    <a:pt x="812" y="200"/>
                  </a:lnTo>
                  <a:lnTo>
                    <a:pt x="810" y="204"/>
                  </a:lnTo>
                  <a:lnTo>
                    <a:pt x="808" y="207"/>
                  </a:lnTo>
                  <a:lnTo>
                    <a:pt x="805" y="210"/>
                  </a:lnTo>
                  <a:lnTo>
                    <a:pt x="803" y="212"/>
                  </a:lnTo>
                  <a:lnTo>
                    <a:pt x="801" y="213"/>
                  </a:lnTo>
                  <a:lnTo>
                    <a:pt x="798" y="214"/>
                  </a:lnTo>
                  <a:lnTo>
                    <a:pt x="795" y="214"/>
                  </a:lnTo>
                  <a:lnTo>
                    <a:pt x="792" y="214"/>
                  </a:lnTo>
                  <a:lnTo>
                    <a:pt x="789" y="213"/>
                  </a:lnTo>
                  <a:lnTo>
                    <a:pt x="783" y="210"/>
                  </a:lnTo>
                  <a:lnTo>
                    <a:pt x="777" y="206"/>
                  </a:lnTo>
                  <a:lnTo>
                    <a:pt x="771" y="202"/>
                  </a:lnTo>
                  <a:lnTo>
                    <a:pt x="757" y="192"/>
                  </a:lnTo>
                  <a:lnTo>
                    <a:pt x="749" y="188"/>
                  </a:lnTo>
                  <a:lnTo>
                    <a:pt x="745" y="186"/>
                  </a:lnTo>
                  <a:lnTo>
                    <a:pt x="741" y="184"/>
                  </a:lnTo>
                  <a:lnTo>
                    <a:pt x="737" y="183"/>
                  </a:lnTo>
                  <a:lnTo>
                    <a:pt x="733" y="182"/>
                  </a:lnTo>
                  <a:lnTo>
                    <a:pt x="729" y="182"/>
                  </a:lnTo>
                  <a:lnTo>
                    <a:pt x="724" y="182"/>
                  </a:lnTo>
                  <a:lnTo>
                    <a:pt x="720" y="183"/>
                  </a:lnTo>
                  <a:lnTo>
                    <a:pt x="715" y="184"/>
                  </a:lnTo>
                  <a:lnTo>
                    <a:pt x="711" y="186"/>
                  </a:lnTo>
                  <a:lnTo>
                    <a:pt x="706" y="189"/>
                  </a:lnTo>
                  <a:lnTo>
                    <a:pt x="702" y="191"/>
                  </a:lnTo>
                  <a:lnTo>
                    <a:pt x="699" y="194"/>
                  </a:lnTo>
                  <a:lnTo>
                    <a:pt x="695" y="198"/>
                  </a:lnTo>
                  <a:lnTo>
                    <a:pt x="692" y="201"/>
                  </a:lnTo>
                  <a:lnTo>
                    <a:pt x="687" y="209"/>
                  </a:lnTo>
                  <a:lnTo>
                    <a:pt x="682" y="218"/>
                  </a:lnTo>
                  <a:lnTo>
                    <a:pt x="680" y="223"/>
                  </a:lnTo>
                  <a:lnTo>
                    <a:pt x="678" y="228"/>
                  </a:lnTo>
                  <a:lnTo>
                    <a:pt x="675" y="238"/>
                  </a:lnTo>
                  <a:lnTo>
                    <a:pt x="674" y="249"/>
                  </a:lnTo>
                  <a:lnTo>
                    <a:pt x="673" y="254"/>
                  </a:lnTo>
                  <a:lnTo>
                    <a:pt x="673" y="260"/>
                  </a:lnTo>
                  <a:lnTo>
                    <a:pt x="673" y="271"/>
                  </a:lnTo>
                  <a:lnTo>
                    <a:pt x="674" y="281"/>
                  </a:lnTo>
                  <a:lnTo>
                    <a:pt x="677" y="292"/>
                  </a:lnTo>
                  <a:lnTo>
                    <a:pt x="680" y="302"/>
                  </a:lnTo>
                  <a:lnTo>
                    <a:pt x="682" y="306"/>
                  </a:lnTo>
                  <a:lnTo>
                    <a:pt x="685" y="311"/>
                  </a:lnTo>
                  <a:lnTo>
                    <a:pt x="687" y="315"/>
                  </a:lnTo>
                  <a:lnTo>
                    <a:pt x="690" y="319"/>
                  </a:lnTo>
                  <a:lnTo>
                    <a:pt x="694" y="323"/>
                  </a:lnTo>
                  <a:lnTo>
                    <a:pt x="697" y="327"/>
                  </a:lnTo>
                  <a:lnTo>
                    <a:pt x="701" y="331"/>
                  </a:lnTo>
                  <a:lnTo>
                    <a:pt x="705" y="334"/>
                  </a:lnTo>
                  <a:lnTo>
                    <a:pt x="710" y="336"/>
                  </a:lnTo>
                  <a:lnTo>
                    <a:pt x="714" y="338"/>
                  </a:lnTo>
                  <a:lnTo>
                    <a:pt x="718" y="339"/>
                  </a:lnTo>
                  <a:lnTo>
                    <a:pt x="722" y="340"/>
                  </a:lnTo>
                  <a:lnTo>
                    <a:pt x="727" y="340"/>
                  </a:lnTo>
                  <a:lnTo>
                    <a:pt x="731" y="340"/>
                  </a:lnTo>
                  <a:lnTo>
                    <a:pt x="739" y="337"/>
                  </a:lnTo>
                  <a:lnTo>
                    <a:pt x="747" y="334"/>
                  </a:lnTo>
                  <a:lnTo>
                    <a:pt x="755" y="329"/>
                  </a:lnTo>
                  <a:lnTo>
                    <a:pt x="762" y="324"/>
                  </a:lnTo>
                  <a:lnTo>
                    <a:pt x="769" y="319"/>
                  </a:lnTo>
                  <a:lnTo>
                    <a:pt x="776" y="314"/>
                  </a:lnTo>
                  <a:lnTo>
                    <a:pt x="783" y="309"/>
                  </a:lnTo>
                  <a:lnTo>
                    <a:pt x="789" y="307"/>
                  </a:lnTo>
                  <a:lnTo>
                    <a:pt x="792" y="306"/>
                  </a:lnTo>
                  <a:lnTo>
                    <a:pt x="795" y="305"/>
                  </a:lnTo>
                  <a:lnTo>
                    <a:pt x="801" y="306"/>
                  </a:lnTo>
                  <a:lnTo>
                    <a:pt x="803" y="307"/>
                  </a:lnTo>
                  <a:lnTo>
                    <a:pt x="806" y="310"/>
                  </a:lnTo>
                  <a:lnTo>
                    <a:pt x="808" y="312"/>
                  </a:lnTo>
                  <a:lnTo>
                    <a:pt x="810" y="316"/>
                  </a:lnTo>
                  <a:lnTo>
                    <a:pt x="812" y="320"/>
                  </a:lnTo>
                  <a:lnTo>
                    <a:pt x="814" y="326"/>
                  </a:lnTo>
                  <a:lnTo>
                    <a:pt x="814" y="522"/>
                  </a:lnTo>
                  <a:lnTo>
                    <a:pt x="544" y="522"/>
                  </a:lnTo>
                  <a:lnTo>
                    <a:pt x="533" y="518"/>
                  </a:lnTo>
                  <a:lnTo>
                    <a:pt x="529" y="516"/>
                  </a:lnTo>
                  <a:lnTo>
                    <a:pt x="526" y="514"/>
                  </a:lnTo>
                  <a:lnTo>
                    <a:pt x="524" y="512"/>
                  </a:lnTo>
                  <a:lnTo>
                    <a:pt x="523" y="509"/>
                  </a:lnTo>
                  <a:lnTo>
                    <a:pt x="522" y="506"/>
                  </a:lnTo>
                  <a:lnTo>
                    <a:pt x="521" y="504"/>
                  </a:lnTo>
                  <a:lnTo>
                    <a:pt x="522" y="501"/>
                  </a:lnTo>
                  <a:lnTo>
                    <a:pt x="523" y="498"/>
                  </a:lnTo>
                  <a:lnTo>
                    <a:pt x="525" y="492"/>
                  </a:lnTo>
                  <a:lnTo>
                    <a:pt x="530" y="485"/>
                  </a:lnTo>
                  <a:lnTo>
                    <a:pt x="534" y="479"/>
                  </a:lnTo>
                  <a:lnTo>
                    <a:pt x="540" y="471"/>
                  </a:lnTo>
                  <a:lnTo>
                    <a:pt x="546" y="464"/>
                  </a:lnTo>
                  <a:lnTo>
                    <a:pt x="551" y="456"/>
                  </a:lnTo>
                  <a:lnTo>
                    <a:pt x="554" y="448"/>
                  </a:lnTo>
                  <a:lnTo>
                    <a:pt x="557" y="439"/>
                  </a:lnTo>
                  <a:lnTo>
                    <a:pt x="557" y="435"/>
                  </a:lnTo>
                  <a:lnTo>
                    <a:pt x="557" y="430"/>
                  </a:lnTo>
                  <a:lnTo>
                    <a:pt x="557" y="426"/>
                  </a:lnTo>
                  <a:lnTo>
                    <a:pt x="555" y="422"/>
                  </a:lnTo>
                  <a:lnTo>
                    <a:pt x="554" y="418"/>
                  </a:lnTo>
                  <a:lnTo>
                    <a:pt x="551" y="413"/>
                  </a:lnTo>
                  <a:lnTo>
                    <a:pt x="544" y="405"/>
                  </a:lnTo>
                  <a:lnTo>
                    <a:pt x="540" y="402"/>
                  </a:lnTo>
                  <a:lnTo>
                    <a:pt x="536" y="398"/>
                  </a:lnTo>
                  <a:lnTo>
                    <a:pt x="527" y="393"/>
                  </a:lnTo>
                  <a:lnTo>
                    <a:pt x="522" y="390"/>
                  </a:lnTo>
                  <a:lnTo>
                    <a:pt x="518" y="388"/>
                  </a:lnTo>
                  <a:lnTo>
                    <a:pt x="508" y="385"/>
                  </a:lnTo>
                  <a:lnTo>
                    <a:pt x="503" y="383"/>
                  </a:lnTo>
                  <a:lnTo>
                    <a:pt x="497" y="382"/>
                  </a:lnTo>
                  <a:lnTo>
                    <a:pt x="487" y="381"/>
                  </a:lnTo>
                  <a:lnTo>
                    <a:pt x="476" y="381"/>
                  </a:lnTo>
                  <a:lnTo>
                    <a:pt x="465" y="381"/>
                  </a:lnTo>
                  <a:lnTo>
                    <a:pt x="455" y="383"/>
                  </a:lnTo>
                  <a:lnTo>
                    <a:pt x="445" y="386"/>
                  </a:lnTo>
                  <a:lnTo>
                    <a:pt x="440" y="388"/>
                  </a:lnTo>
                  <a:lnTo>
                    <a:pt x="435" y="390"/>
                  </a:lnTo>
                  <a:lnTo>
                    <a:pt x="426" y="394"/>
                  </a:lnTo>
                  <a:lnTo>
                    <a:pt x="422" y="397"/>
                  </a:lnTo>
                  <a:lnTo>
                    <a:pt x="418" y="400"/>
                  </a:lnTo>
                  <a:lnTo>
                    <a:pt x="411" y="407"/>
                  </a:lnTo>
                  <a:lnTo>
                    <a:pt x="408" y="410"/>
                  </a:lnTo>
                  <a:lnTo>
                    <a:pt x="405" y="414"/>
                  </a:lnTo>
                  <a:lnTo>
                    <a:pt x="402" y="419"/>
                  </a:lnTo>
                  <a:lnTo>
                    <a:pt x="400" y="423"/>
                  </a:lnTo>
                  <a:lnTo>
                    <a:pt x="399" y="428"/>
                  </a:lnTo>
                  <a:lnTo>
                    <a:pt x="398" y="432"/>
                  </a:lnTo>
                  <a:lnTo>
                    <a:pt x="398" y="437"/>
                  </a:lnTo>
                  <a:lnTo>
                    <a:pt x="399" y="441"/>
                  </a:lnTo>
                  <a:lnTo>
                    <a:pt x="399" y="446"/>
                  </a:lnTo>
                  <a:lnTo>
                    <a:pt x="401" y="450"/>
                  </a:lnTo>
                  <a:lnTo>
                    <a:pt x="404" y="458"/>
                  </a:lnTo>
                  <a:lnTo>
                    <a:pt x="408" y="466"/>
                  </a:lnTo>
                  <a:lnTo>
                    <a:pt x="413" y="473"/>
                  </a:lnTo>
                  <a:lnTo>
                    <a:pt x="419" y="480"/>
                  </a:lnTo>
                  <a:lnTo>
                    <a:pt x="423" y="486"/>
                  </a:lnTo>
                  <a:lnTo>
                    <a:pt x="427" y="492"/>
                  </a:lnTo>
                  <a:lnTo>
                    <a:pt x="430" y="498"/>
                  </a:lnTo>
                  <a:lnTo>
                    <a:pt x="431" y="501"/>
                  </a:lnTo>
                  <a:lnTo>
                    <a:pt x="431" y="504"/>
                  </a:lnTo>
                  <a:lnTo>
                    <a:pt x="431" y="506"/>
                  </a:lnTo>
                  <a:lnTo>
                    <a:pt x="430" y="509"/>
                  </a:lnTo>
                  <a:lnTo>
                    <a:pt x="429" y="511"/>
                  </a:lnTo>
                  <a:lnTo>
                    <a:pt x="427" y="514"/>
                  </a:lnTo>
                  <a:lnTo>
                    <a:pt x="424" y="516"/>
                  </a:lnTo>
                  <a:lnTo>
                    <a:pt x="420" y="518"/>
                  </a:lnTo>
                  <a:lnTo>
                    <a:pt x="415" y="520"/>
                  </a:lnTo>
                  <a:lnTo>
                    <a:pt x="410" y="522"/>
                  </a:lnTo>
                  <a:lnTo>
                    <a:pt x="142" y="522"/>
                  </a:lnTo>
                  <a:lnTo>
                    <a:pt x="142" y="327"/>
                  </a:lnTo>
                  <a:close/>
                </a:path>
              </a:pathLst>
            </a:custGeom>
            <a:noFill/>
            <a:ln w="9525">
              <a:solidFill>
                <a:srgbClr val="C00000"/>
              </a:solidFill>
              <a:round/>
              <a:headEnd/>
              <a:tailEnd/>
            </a:ln>
          </p:spPr>
          <p:txBody>
            <a:bodyPr/>
            <a:lstStyle/>
            <a:p>
              <a:endParaRPr lang="zh-CN" altLang="en-US"/>
            </a:p>
          </p:txBody>
        </p:sp>
        <p:sp>
          <p:nvSpPr>
            <p:cNvPr id="37" name="Freeform 12"/>
            <p:cNvSpPr>
              <a:spLocks/>
            </p:cNvSpPr>
            <p:nvPr/>
          </p:nvSpPr>
          <p:spPr bwMode="auto">
            <a:xfrm>
              <a:off x="2437" y="2907"/>
              <a:ext cx="818" cy="807"/>
            </a:xfrm>
            <a:custGeom>
              <a:avLst/>
              <a:gdLst>
                <a:gd name="T0" fmla="*/ 388 w 818"/>
                <a:gd name="T1" fmla="*/ 673 h 807"/>
                <a:gd name="T2" fmla="*/ 383 w 818"/>
                <a:gd name="T3" fmla="*/ 683 h 807"/>
                <a:gd name="T4" fmla="*/ 391 w 818"/>
                <a:gd name="T5" fmla="*/ 702 h 807"/>
                <a:gd name="T6" fmla="*/ 411 w 818"/>
                <a:gd name="T7" fmla="*/ 731 h 807"/>
                <a:gd name="T8" fmla="*/ 417 w 818"/>
                <a:gd name="T9" fmla="*/ 757 h 807"/>
                <a:gd name="T10" fmla="*/ 411 w 818"/>
                <a:gd name="T11" fmla="*/ 774 h 807"/>
                <a:gd name="T12" fmla="*/ 388 w 818"/>
                <a:gd name="T13" fmla="*/ 795 h 807"/>
                <a:gd name="T14" fmla="*/ 364 w 818"/>
                <a:gd name="T15" fmla="*/ 804 h 807"/>
                <a:gd name="T16" fmla="*/ 327 w 818"/>
                <a:gd name="T17" fmla="*/ 806 h 807"/>
                <a:gd name="T18" fmla="*/ 295 w 818"/>
                <a:gd name="T19" fmla="*/ 798 h 807"/>
                <a:gd name="T20" fmla="*/ 272 w 818"/>
                <a:gd name="T21" fmla="*/ 781 h 807"/>
                <a:gd name="T22" fmla="*/ 261 w 818"/>
                <a:gd name="T23" fmla="*/ 764 h 807"/>
                <a:gd name="T24" fmla="*/ 260 w 818"/>
                <a:gd name="T25" fmla="*/ 745 h 807"/>
                <a:gd name="T26" fmla="*/ 275 w 818"/>
                <a:gd name="T27" fmla="*/ 714 h 807"/>
                <a:gd name="T28" fmla="*/ 290 w 818"/>
                <a:gd name="T29" fmla="*/ 689 h 807"/>
                <a:gd name="T30" fmla="*/ 290 w 818"/>
                <a:gd name="T31" fmla="*/ 678 h 807"/>
                <a:gd name="T32" fmla="*/ 280 w 818"/>
                <a:gd name="T33" fmla="*/ 669 h 807"/>
                <a:gd name="T34" fmla="*/ 0 w 818"/>
                <a:gd name="T35" fmla="*/ 142 h 807"/>
                <a:gd name="T36" fmla="*/ 284 w 818"/>
                <a:gd name="T37" fmla="*/ 136 h 807"/>
                <a:gd name="T38" fmla="*/ 291 w 818"/>
                <a:gd name="T39" fmla="*/ 126 h 807"/>
                <a:gd name="T40" fmla="*/ 289 w 818"/>
                <a:gd name="T41" fmla="*/ 115 h 807"/>
                <a:gd name="T42" fmla="*/ 275 w 818"/>
                <a:gd name="T43" fmla="*/ 93 h 807"/>
                <a:gd name="T44" fmla="*/ 261 w 818"/>
                <a:gd name="T45" fmla="*/ 66 h 807"/>
                <a:gd name="T46" fmla="*/ 260 w 818"/>
                <a:gd name="T47" fmla="*/ 48 h 807"/>
                <a:gd name="T48" fmla="*/ 269 w 818"/>
                <a:gd name="T49" fmla="*/ 30 h 807"/>
                <a:gd name="T50" fmla="*/ 287 w 818"/>
                <a:gd name="T51" fmla="*/ 14 h 807"/>
                <a:gd name="T52" fmla="*/ 315 w 818"/>
                <a:gd name="T53" fmla="*/ 3 h 807"/>
                <a:gd name="T54" fmla="*/ 359 w 818"/>
                <a:gd name="T55" fmla="*/ 2 h 807"/>
                <a:gd name="T56" fmla="*/ 388 w 818"/>
                <a:gd name="T57" fmla="*/ 12 h 807"/>
                <a:gd name="T58" fmla="*/ 404 w 818"/>
                <a:gd name="T59" fmla="*/ 25 h 807"/>
                <a:gd name="T60" fmla="*/ 416 w 818"/>
                <a:gd name="T61" fmla="*/ 42 h 807"/>
                <a:gd name="T62" fmla="*/ 417 w 818"/>
                <a:gd name="T63" fmla="*/ 59 h 807"/>
                <a:gd name="T64" fmla="*/ 406 w 818"/>
                <a:gd name="T65" fmla="*/ 84 h 807"/>
                <a:gd name="T66" fmla="*/ 385 w 818"/>
                <a:gd name="T67" fmla="*/ 115 h 807"/>
                <a:gd name="T68" fmla="*/ 383 w 818"/>
                <a:gd name="T69" fmla="*/ 127 h 807"/>
                <a:gd name="T70" fmla="*/ 391 w 818"/>
                <a:gd name="T71" fmla="*/ 136 h 807"/>
                <a:gd name="T72" fmla="*/ 677 w 818"/>
                <a:gd name="T73" fmla="*/ 142 h 807"/>
                <a:gd name="T74" fmla="*/ 683 w 818"/>
                <a:gd name="T75" fmla="*/ 349 h 807"/>
                <a:gd name="T76" fmla="*/ 692 w 818"/>
                <a:gd name="T77" fmla="*/ 356 h 807"/>
                <a:gd name="T78" fmla="*/ 707 w 818"/>
                <a:gd name="T79" fmla="*/ 352 h 807"/>
                <a:gd name="T80" fmla="*/ 742 w 818"/>
                <a:gd name="T81" fmla="*/ 330 h 807"/>
                <a:gd name="T82" fmla="*/ 762 w 818"/>
                <a:gd name="T83" fmla="*/ 324 h 807"/>
                <a:gd name="T84" fmla="*/ 780 w 818"/>
                <a:gd name="T85" fmla="*/ 328 h 807"/>
                <a:gd name="T86" fmla="*/ 795 w 818"/>
                <a:gd name="T87" fmla="*/ 340 h 807"/>
                <a:gd name="T88" fmla="*/ 811 w 818"/>
                <a:gd name="T89" fmla="*/ 366 h 807"/>
                <a:gd name="T90" fmla="*/ 818 w 818"/>
                <a:gd name="T91" fmla="*/ 396 h 807"/>
                <a:gd name="T92" fmla="*/ 814 w 818"/>
                <a:gd name="T93" fmla="*/ 434 h 807"/>
                <a:gd name="T94" fmla="*/ 803 w 818"/>
                <a:gd name="T95" fmla="*/ 458 h 807"/>
                <a:gd name="T96" fmla="*/ 790 w 818"/>
                <a:gd name="T97" fmla="*/ 474 h 807"/>
                <a:gd name="T98" fmla="*/ 773 w 818"/>
                <a:gd name="T99" fmla="*/ 482 h 807"/>
                <a:gd name="T100" fmla="*/ 752 w 818"/>
                <a:gd name="T101" fmla="*/ 480 h 807"/>
                <a:gd name="T102" fmla="*/ 714 w 818"/>
                <a:gd name="T103" fmla="*/ 455 h 807"/>
                <a:gd name="T104" fmla="*/ 699 w 818"/>
                <a:gd name="T105" fmla="*/ 448 h 807"/>
                <a:gd name="T106" fmla="*/ 687 w 818"/>
                <a:gd name="T107" fmla="*/ 450 h 807"/>
                <a:gd name="T108" fmla="*/ 679 w 818"/>
                <a:gd name="T109" fmla="*/ 464 h 8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18"/>
                <a:gd name="T166" fmla="*/ 0 h 807"/>
                <a:gd name="T167" fmla="*/ 818 w 818"/>
                <a:gd name="T168" fmla="*/ 807 h 8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18" h="807">
                  <a:moveTo>
                    <a:pt x="405" y="665"/>
                  </a:moveTo>
                  <a:lnTo>
                    <a:pt x="395" y="669"/>
                  </a:lnTo>
                  <a:lnTo>
                    <a:pt x="391" y="671"/>
                  </a:lnTo>
                  <a:lnTo>
                    <a:pt x="388" y="673"/>
                  </a:lnTo>
                  <a:lnTo>
                    <a:pt x="385" y="676"/>
                  </a:lnTo>
                  <a:lnTo>
                    <a:pt x="384" y="678"/>
                  </a:lnTo>
                  <a:lnTo>
                    <a:pt x="383" y="681"/>
                  </a:lnTo>
                  <a:lnTo>
                    <a:pt x="383" y="683"/>
                  </a:lnTo>
                  <a:lnTo>
                    <a:pt x="383" y="686"/>
                  </a:lnTo>
                  <a:lnTo>
                    <a:pt x="384" y="689"/>
                  </a:lnTo>
                  <a:lnTo>
                    <a:pt x="387" y="695"/>
                  </a:lnTo>
                  <a:lnTo>
                    <a:pt x="391" y="702"/>
                  </a:lnTo>
                  <a:lnTo>
                    <a:pt x="395" y="709"/>
                  </a:lnTo>
                  <a:lnTo>
                    <a:pt x="401" y="716"/>
                  </a:lnTo>
                  <a:lnTo>
                    <a:pt x="406" y="723"/>
                  </a:lnTo>
                  <a:lnTo>
                    <a:pt x="411" y="731"/>
                  </a:lnTo>
                  <a:lnTo>
                    <a:pt x="415" y="739"/>
                  </a:lnTo>
                  <a:lnTo>
                    <a:pt x="417" y="747"/>
                  </a:lnTo>
                  <a:lnTo>
                    <a:pt x="417" y="753"/>
                  </a:lnTo>
                  <a:lnTo>
                    <a:pt x="417" y="757"/>
                  </a:lnTo>
                  <a:lnTo>
                    <a:pt x="417" y="761"/>
                  </a:lnTo>
                  <a:lnTo>
                    <a:pt x="416" y="766"/>
                  </a:lnTo>
                  <a:lnTo>
                    <a:pt x="414" y="770"/>
                  </a:lnTo>
                  <a:lnTo>
                    <a:pt x="411" y="774"/>
                  </a:lnTo>
                  <a:lnTo>
                    <a:pt x="404" y="782"/>
                  </a:lnTo>
                  <a:lnTo>
                    <a:pt x="401" y="786"/>
                  </a:lnTo>
                  <a:lnTo>
                    <a:pt x="397" y="789"/>
                  </a:lnTo>
                  <a:lnTo>
                    <a:pt x="388" y="795"/>
                  </a:lnTo>
                  <a:lnTo>
                    <a:pt x="384" y="797"/>
                  </a:lnTo>
                  <a:lnTo>
                    <a:pt x="379" y="799"/>
                  </a:lnTo>
                  <a:lnTo>
                    <a:pt x="369" y="803"/>
                  </a:lnTo>
                  <a:lnTo>
                    <a:pt x="364" y="804"/>
                  </a:lnTo>
                  <a:lnTo>
                    <a:pt x="359" y="805"/>
                  </a:lnTo>
                  <a:lnTo>
                    <a:pt x="348" y="807"/>
                  </a:lnTo>
                  <a:lnTo>
                    <a:pt x="337" y="807"/>
                  </a:lnTo>
                  <a:lnTo>
                    <a:pt x="327" y="806"/>
                  </a:lnTo>
                  <a:lnTo>
                    <a:pt x="315" y="804"/>
                  </a:lnTo>
                  <a:lnTo>
                    <a:pt x="305" y="801"/>
                  </a:lnTo>
                  <a:lnTo>
                    <a:pt x="300" y="800"/>
                  </a:lnTo>
                  <a:lnTo>
                    <a:pt x="295" y="798"/>
                  </a:lnTo>
                  <a:lnTo>
                    <a:pt x="287" y="793"/>
                  </a:lnTo>
                  <a:lnTo>
                    <a:pt x="282" y="790"/>
                  </a:lnTo>
                  <a:lnTo>
                    <a:pt x="279" y="787"/>
                  </a:lnTo>
                  <a:lnTo>
                    <a:pt x="272" y="781"/>
                  </a:lnTo>
                  <a:lnTo>
                    <a:pt x="269" y="777"/>
                  </a:lnTo>
                  <a:lnTo>
                    <a:pt x="266" y="773"/>
                  </a:lnTo>
                  <a:lnTo>
                    <a:pt x="263" y="769"/>
                  </a:lnTo>
                  <a:lnTo>
                    <a:pt x="261" y="764"/>
                  </a:lnTo>
                  <a:lnTo>
                    <a:pt x="260" y="760"/>
                  </a:lnTo>
                  <a:lnTo>
                    <a:pt x="260" y="755"/>
                  </a:lnTo>
                  <a:lnTo>
                    <a:pt x="259" y="751"/>
                  </a:lnTo>
                  <a:lnTo>
                    <a:pt x="260" y="745"/>
                  </a:lnTo>
                  <a:lnTo>
                    <a:pt x="262" y="737"/>
                  </a:lnTo>
                  <a:lnTo>
                    <a:pt x="265" y="729"/>
                  </a:lnTo>
                  <a:lnTo>
                    <a:pt x="270" y="722"/>
                  </a:lnTo>
                  <a:lnTo>
                    <a:pt x="275" y="714"/>
                  </a:lnTo>
                  <a:lnTo>
                    <a:pt x="279" y="707"/>
                  </a:lnTo>
                  <a:lnTo>
                    <a:pt x="284" y="701"/>
                  </a:lnTo>
                  <a:lnTo>
                    <a:pt x="288" y="695"/>
                  </a:lnTo>
                  <a:lnTo>
                    <a:pt x="290" y="689"/>
                  </a:lnTo>
                  <a:lnTo>
                    <a:pt x="291" y="686"/>
                  </a:lnTo>
                  <a:lnTo>
                    <a:pt x="291" y="683"/>
                  </a:lnTo>
                  <a:lnTo>
                    <a:pt x="291" y="681"/>
                  </a:lnTo>
                  <a:lnTo>
                    <a:pt x="290" y="678"/>
                  </a:lnTo>
                  <a:lnTo>
                    <a:pt x="289" y="676"/>
                  </a:lnTo>
                  <a:lnTo>
                    <a:pt x="287" y="673"/>
                  </a:lnTo>
                  <a:lnTo>
                    <a:pt x="284" y="671"/>
                  </a:lnTo>
                  <a:lnTo>
                    <a:pt x="280" y="669"/>
                  </a:lnTo>
                  <a:lnTo>
                    <a:pt x="276" y="667"/>
                  </a:lnTo>
                  <a:lnTo>
                    <a:pt x="270" y="665"/>
                  </a:lnTo>
                  <a:lnTo>
                    <a:pt x="0" y="665"/>
                  </a:lnTo>
                  <a:lnTo>
                    <a:pt x="0" y="142"/>
                  </a:lnTo>
                  <a:lnTo>
                    <a:pt x="270" y="142"/>
                  </a:lnTo>
                  <a:lnTo>
                    <a:pt x="276" y="140"/>
                  </a:lnTo>
                  <a:lnTo>
                    <a:pt x="280" y="138"/>
                  </a:lnTo>
                  <a:lnTo>
                    <a:pt x="284" y="136"/>
                  </a:lnTo>
                  <a:lnTo>
                    <a:pt x="287" y="134"/>
                  </a:lnTo>
                  <a:lnTo>
                    <a:pt x="289" y="131"/>
                  </a:lnTo>
                  <a:lnTo>
                    <a:pt x="290" y="129"/>
                  </a:lnTo>
                  <a:lnTo>
                    <a:pt x="291" y="126"/>
                  </a:lnTo>
                  <a:lnTo>
                    <a:pt x="291" y="124"/>
                  </a:lnTo>
                  <a:lnTo>
                    <a:pt x="291" y="121"/>
                  </a:lnTo>
                  <a:lnTo>
                    <a:pt x="290" y="118"/>
                  </a:lnTo>
                  <a:lnTo>
                    <a:pt x="289" y="115"/>
                  </a:lnTo>
                  <a:lnTo>
                    <a:pt x="288" y="113"/>
                  </a:lnTo>
                  <a:lnTo>
                    <a:pt x="284" y="106"/>
                  </a:lnTo>
                  <a:lnTo>
                    <a:pt x="279" y="100"/>
                  </a:lnTo>
                  <a:lnTo>
                    <a:pt x="275" y="93"/>
                  </a:lnTo>
                  <a:lnTo>
                    <a:pt x="270" y="86"/>
                  </a:lnTo>
                  <a:lnTo>
                    <a:pt x="265" y="78"/>
                  </a:lnTo>
                  <a:lnTo>
                    <a:pt x="262" y="70"/>
                  </a:lnTo>
                  <a:lnTo>
                    <a:pt x="261" y="66"/>
                  </a:lnTo>
                  <a:lnTo>
                    <a:pt x="260" y="61"/>
                  </a:lnTo>
                  <a:lnTo>
                    <a:pt x="259" y="56"/>
                  </a:lnTo>
                  <a:lnTo>
                    <a:pt x="260" y="52"/>
                  </a:lnTo>
                  <a:lnTo>
                    <a:pt x="260" y="48"/>
                  </a:lnTo>
                  <a:lnTo>
                    <a:pt x="261" y="43"/>
                  </a:lnTo>
                  <a:lnTo>
                    <a:pt x="263" y="39"/>
                  </a:lnTo>
                  <a:lnTo>
                    <a:pt x="266" y="34"/>
                  </a:lnTo>
                  <a:lnTo>
                    <a:pt x="269" y="30"/>
                  </a:lnTo>
                  <a:lnTo>
                    <a:pt x="272" y="26"/>
                  </a:lnTo>
                  <a:lnTo>
                    <a:pt x="275" y="23"/>
                  </a:lnTo>
                  <a:lnTo>
                    <a:pt x="279" y="20"/>
                  </a:lnTo>
                  <a:lnTo>
                    <a:pt x="287" y="14"/>
                  </a:lnTo>
                  <a:lnTo>
                    <a:pt x="295" y="9"/>
                  </a:lnTo>
                  <a:lnTo>
                    <a:pt x="300" y="7"/>
                  </a:lnTo>
                  <a:lnTo>
                    <a:pt x="305" y="6"/>
                  </a:lnTo>
                  <a:lnTo>
                    <a:pt x="315" y="3"/>
                  </a:lnTo>
                  <a:lnTo>
                    <a:pt x="327" y="1"/>
                  </a:lnTo>
                  <a:lnTo>
                    <a:pt x="337" y="0"/>
                  </a:lnTo>
                  <a:lnTo>
                    <a:pt x="348" y="1"/>
                  </a:lnTo>
                  <a:lnTo>
                    <a:pt x="359" y="2"/>
                  </a:lnTo>
                  <a:lnTo>
                    <a:pt x="369" y="4"/>
                  </a:lnTo>
                  <a:lnTo>
                    <a:pt x="379" y="8"/>
                  </a:lnTo>
                  <a:lnTo>
                    <a:pt x="384" y="10"/>
                  </a:lnTo>
                  <a:lnTo>
                    <a:pt x="388" y="12"/>
                  </a:lnTo>
                  <a:lnTo>
                    <a:pt x="393" y="15"/>
                  </a:lnTo>
                  <a:lnTo>
                    <a:pt x="397" y="18"/>
                  </a:lnTo>
                  <a:lnTo>
                    <a:pt x="401" y="21"/>
                  </a:lnTo>
                  <a:lnTo>
                    <a:pt x="404" y="25"/>
                  </a:lnTo>
                  <a:lnTo>
                    <a:pt x="408" y="29"/>
                  </a:lnTo>
                  <a:lnTo>
                    <a:pt x="411" y="33"/>
                  </a:lnTo>
                  <a:lnTo>
                    <a:pt x="414" y="37"/>
                  </a:lnTo>
                  <a:lnTo>
                    <a:pt x="416" y="42"/>
                  </a:lnTo>
                  <a:lnTo>
                    <a:pt x="417" y="46"/>
                  </a:lnTo>
                  <a:lnTo>
                    <a:pt x="417" y="50"/>
                  </a:lnTo>
                  <a:lnTo>
                    <a:pt x="417" y="55"/>
                  </a:lnTo>
                  <a:lnTo>
                    <a:pt x="417" y="59"/>
                  </a:lnTo>
                  <a:lnTo>
                    <a:pt x="415" y="68"/>
                  </a:lnTo>
                  <a:lnTo>
                    <a:pt x="413" y="72"/>
                  </a:lnTo>
                  <a:lnTo>
                    <a:pt x="411" y="76"/>
                  </a:lnTo>
                  <a:lnTo>
                    <a:pt x="406" y="84"/>
                  </a:lnTo>
                  <a:lnTo>
                    <a:pt x="395" y="99"/>
                  </a:lnTo>
                  <a:lnTo>
                    <a:pt x="391" y="105"/>
                  </a:lnTo>
                  <a:lnTo>
                    <a:pt x="387" y="112"/>
                  </a:lnTo>
                  <a:lnTo>
                    <a:pt x="385" y="115"/>
                  </a:lnTo>
                  <a:lnTo>
                    <a:pt x="384" y="118"/>
                  </a:lnTo>
                  <a:lnTo>
                    <a:pt x="383" y="121"/>
                  </a:lnTo>
                  <a:lnTo>
                    <a:pt x="383" y="124"/>
                  </a:lnTo>
                  <a:lnTo>
                    <a:pt x="383" y="127"/>
                  </a:lnTo>
                  <a:lnTo>
                    <a:pt x="384" y="129"/>
                  </a:lnTo>
                  <a:lnTo>
                    <a:pt x="385" y="132"/>
                  </a:lnTo>
                  <a:lnTo>
                    <a:pt x="388" y="134"/>
                  </a:lnTo>
                  <a:lnTo>
                    <a:pt x="391" y="136"/>
                  </a:lnTo>
                  <a:lnTo>
                    <a:pt x="395" y="138"/>
                  </a:lnTo>
                  <a:lnTo>
                    <a:pt x="399" y="140"/>
                  </a:lnTo>
                  <a:lnTo>
                    <a:pt x="405" y="142"/>
                  </a:lnTo>
                  <a:lnTo>
                    <a:pt x="677" y="142"/>
                  </a:lnTo>
                  <a:lnTo>
                    <a:pt x="677" y="336"/>
                  </a:lnTo>
                  <a:lnTo>
                    <a:pt x="679" y="341"/>
                  </a:lnTo>
                  <a:lnTo>
                    <a:pt x="681" y="345"/>
                  </a:lnTo>
                  <a:lnTo>
                    <a:pt x="683" y="349"/>
                  </a:lnTo>
                  <a:lnTo>
                    <a:pt x="685" y="352"/>
                  </a:lnTo>
                  <a:lnTo>
                    <a:pt x="687" y="354"/>
                  </a:lnTo>
                  <a:lnTo>
                    <a:pt x="690" y="355"/>
                  </a:lnTo>
                  <a:lnTo>
                    <a:pt x="692" y="356"/>
                  </a:lnTo>
                  <a:lnTo>
                    <a:pt x="695" y="356"/>
                  </a:lnTo>
                  <a:lnTo>
                    <a:pt x="699" y="356"/>
                  </a:lnTo>
                  <a:lnTo>
                    <a:pt x="701" y="355"/>
                  </a:lnTo>
                  <a:lnTo>
                    <a:pt x="707" y="352"/>
                  </a:lnTo>
                  <a:lnTo>
                    <a:pt x="713" y="348"/>
                  </a:lnTo>
                  <a:lnTo>
                    <a:pt x="720" y="344"/>
                  </a:lnTo>
                  <a:lnTo>
                    <a:pt x="734" y="334"/>
                  </a:lnTo>
                  <a:lnTo>
                    <a:pt x="742" y="330"/>
                  </a:lnTo>
                  <a:lnTo>
                    <a:pt x="750" y="327"/>
                  </a:lnTo>
                  <a:lnTo>
                    <a:pt x="754" y="325"/>
                  </a:lnTo>
                  <a:lnTo>
                    <a:pt x="758" y="324"/>
                  </a:lnTo>
                  <a:lnTo>
                    <a:pt x="762" y="324"/>
                  </a:lnTo>
                  <a:lnTo>
                    <a:pt x="766" y="324"/>
                  </a:lnTo>
                  <a:lnTo>
                    <a:pt x="771" y="325"/>
                  </a:lnTo>
                  <a:lnTo>
                    <a:pt x="775" y="326"/>
                  </a:lnTo>
                  <a:lnTo>
                    <a:pt x="780" y="328"/>
                  </a:lnTo>
                  <a:lnTo>
                    <a:pt x="785" y="331"/>
                  </a:lnTo>
                  <a:lnTo>
                    <a:pt x="788" y="333"/>
                  </a:lnTo>
                  <a:lnTo>
                    <a:pt x="792" y="336"/>
                  </a:lnTo>
                  <a:lnTo>
                    <a:pt x="795" y="340"/>
                  </a:lnTo>
                  <a:lnTo>
                    <a:pt x="799" y="343"/>
                  </a:lnTo>
                  <a:lnTo>
                    <a:pt x="804" y="351"/>
                  </a:lnTo>
                  <a:lnTo>
                    <a:pt x="809" y="361"/>
                  </a:lnTo>
                  <a:lnTo>
                    <a:pt x="811" y="366"/>
                  </a:lnTo>
                  <a:lnTo>
                    <a:pt x="813" y="371"/>
                  </a:lnTo>
                  <a:lnTo>
                    <a:pt x="815" y="381"/>
                  </a:lnTo>
                  <a:lnTo>
                    <a:pt x="817" y="391"/>
                  </a:lnTo>
                  <a:lnTo>
                    <a:pt x="818" y="396"/>
                  </a:lnTo>
                  <a:lnTo>
                    <a:pt x="818" y="402"/>
                  </a:lnTo>
                  <a:lnTo>
                    <a:pt x="818" y="413"/>
                  </a:lnTo>
                  <a:lnTo>
                    <a:pt x="816" y="423"/>
                  </a:lnTo>
                  <a:lnTo>
                    <a:pt x="814" y="434"/>
                  </a:lnTo>
                  <a:lnTo>
                    <a:pt x="811" y="444"/>
                  </a:lnTo>
                  <a:lnTo>
                    <a:pt x="809" y="448"/>
                  </a:lnTo>
                  <a:lnTo>
                    <a:pt x="806" y="453"/>
                  </a:lnTo>
                  <a:lnTo>
                    <a:pt x="803" y="458"/>
                  </a:lnTo>
                  <a:lnTo>
                    <a:pt x="800" y="462"/>
                  </a:lnTo>
                  <a:lnTo>
                    <a:pt x="797" y="466"/>
                  </a:lnTo>
                  <a:lnTo>
                    <a:pt x="794" y="470"/>
                  </a:lnTo>
                  <a:lnTo>
                    <a:pt x="790" y="474"/>
                  </a:lnTo>
                  <a:lnTo>
                    <a:pt x="786" y="477"/>
                  </a:lnTo>
                  <a:lnTo>
                    <a:pt x="781" y="479"/>
                  </a:lnTo>
                  <a:lnTo>
                    <a:pt x="777" y="481"/>
                  </a:lnTo>
                  <a:lnTo>
                    <a:pt x="773" y="482"/>
                  </a:lnTo>
                  <a:lnTo>
                    <a:pt x="768" y="483"/>
                  </a:lnTo>
                  <a:lnTo>
                    <a:pt x="764" y="483"/>
                  </a:lnTo>
                  <a:lnTo>
                    <a:pt x="760" y="483"/>
                  </a:lnTo>
                  <a:lnTo>
                    <a:pt x="752" y="480"/>
                  </a:lnTo>
                  <a:lnTo>
                    <a:pt x="744" y="477"/>
                  </a:lnTo>
                  <a:lnTo>
                    <a:pt x="736" y="472"/>
                  </a:lnTo>
                  <a:lnTo>
                    <a:pt x="721" y="461"/>
                  </a:lnTo>
                  <a:lnTo>
                    <a:pt x="714" y="455"/>
                  </a:lnTo>
                  <a:lnTo>
                    <a:pt x="708" y="451"/>
                  </a:lnTo>
                  <a:lnTo>
                    <a:pt x="705" y="450"/>
                  </a:lnTo>
                  <a:lnTo>
                    <a:pt x="702" y="448"/>
                  </a:lnTo>
                  <a:lnTo>
                    <a:pt x="699" y="448"/>
                  </a:lnTo>
                  <a:lnTo>
                    <a:pt x="695" y="447"/>
                  </a:lnTo>
                  <a:lnTo>
                    <a:pt x="692" y="448"/>
                  </a:lnTo>
                  <a:lnTo>
                    <a:pt x="690" y="448"/>
                  </a:lnTo>
                  <a:lnTo>
                    <a:pt x="687" y="450"/>
                  </a:lnTo>
                  <a:lnTo>
                    <a:pt x="685" y="452"/>
                  </a:lnTo>
                  <a:lnTo>
                    <a:pt x="683" y="455"/>
                  </a:lnTo>
                  <a:lnTo>
                    <a:pt x="681" y="459"/>
                  </a:lnTo>
                  <a:lnTo>
                    <a:pt x="679" y="464"/>
                  </a:lnTo>
                  <a:lnTo>
                    <a:pt x="677" y="469"/>
                  </a:lnTo>
                  <a:lnTo>
                    <a:pt x="677" y="665"/>
                  </a:lnTo>
                  <a:lnTo>
                    <a:pt x="405" y="665"/>
                  </a:lnTo>
                  <a:close/>
                </a:path>
              </a:pathLst>
            </a:custGeom>
            <a:noFill/>
            <a:ln w="9525">
              <a:solidFill>
                <a:srgbClr val="C00000"/>
              </a:solidFill>
              <a:round/>
              <a:headEnd/>
              <a:tailEnd/>
            </a:ln>
          </p:spPr>
          <p:txBody>
            <a:bodyPr/>
            <a:lstStyle/>
            <a:p>
              <a:endParaRPr lang="zh-CN" altLang="en-US"/>
            </a:p>
          </p:txBody>
        </p:sp>
        <p:sp>
          <p:nvSpPr>
            <p:cNvPr id="38" name="Freeform 13"/>
            <p:cNvSpPr>
              <a:spLocks/>
            </p:cNvSpPr>
            <p:nvPr/>
          </p:nvSpPr>
          <p:spPr bwMode="auto">
            <a:xfrm>
              <a:off x="2437" y="2527"/>
              <a:ext cx="677" cy="522"/>
            </a:xfrm>
            <a:custGeom>
              <a:avLst/>
              <a:gdLst>
                <a:gd name="T0" fmla="*/ 675 w 677"/>
                <a:gd name="T1" fmla="*/ 196 h 522"/>
                <a:gd name="T2" fmla="*/ 669 w 677"/>
                <a:gd name="T3" fmla="*/ 207 h 522"/>
                <a:gd name="T4" fmla="*/ 661 w 677"/>
                <a:gd name="T5" fmla="*/ 213 h 522"/>
                <a:gd name="T6" fmla="*/ 650 w 677"/>
                <a:gd name="T7" fmla="*/ 212 h 522"/>
                <a:gd name="T8" fmla="*/ 634 w 677"/>
                <a:gd name="T9" fmla="*/ 202 h 522"/>
                <a:gd name="T10" fmla="*/ 615 w 677"/>
                <a:gd name="T11" fmla="*/ 189 h 522"/>
                <a:gd name="T12" fmla="*/ 601 w 677"/>
                <a:gd name="T13" fmla="*/ 184 h 522"/>
                <a:gd name="T14" fmla="*/ 589 w 677"/>
                <a:gd name="T15" fmla="*/ 182 h 522"/>
                <a:gd name="T16" fmla="*/ 578 w 677"/>
                <a:gd name="T17" fmla="*/ 184 h 522"/>
                <a:gd name="T18" fmla="*/ 566 w 677"/>
                <a:gd name="T19" fmla="*/ 190 h 522"/>
                <a:gd name="T20" fmla="*/ 556 w 677"/>
                <a:gd name="T21" fmla="*/ 198 h 522"/>
                <a:gd name="T22" fmla="*/ 542 w 677"/>
                <a:gd name="T23" fmla="*/ 222 h 522"/>
                <a:gd name="T24" fmla="*/ 537 w 677"/>
                <a:gd name="T25" fmla="*/ 241 h 522"/>
                <a:gd name="T26" fmla="*/ 535 w 677"/>
                <a:gd name="T27" fmla="*/ 273 h 522"/>
                <a:gd name="T28" fmla="*/ 539 w 677"/>
                <a:gd name="T29" fmla="*/ 294 h 522"/>
                <a:gd name="T30" fmla="*/ 548 w 677"/>
                <a:gd name="T31" fmla="*/ 312 h 522"/>
                <a:gd name="T32" fmla="*/ 562 w 677"/>
                <a:gd name="T33" fmla="*/ 330 h 522"/>
                <a:gd name="T34" fmla="*/ 577 w 677"/>
                <a:gd name="T35" fmla="*/ 338 h 522"/>
                <a:gd name="T36" fmla="*/ 590 w 677"/>
                <a:gd name="T37" fmla="*/ 340 h 522"/>
                <a:gd name="T38" fmla="*/ 603 w 677"/>
                <a:gd name="T39" fmla="*/ 337 h 522"/>
                <a:gd name="T40" fmla="*/ 619 w 677"/>
                <a:gd name="T41" fmla="*/ 329 h 522"/>
                <a:gd name="T42" fmla="*/ 650 w 677"/>
                <a:gd name="T43" fmla="*/ 308 h 522"/>
                <a:gd name="T44" fmla="*/ 658 w 677"/>
                <a:gd name="T45" fmla="*/ 306 h 522"/>
                <a:gd name="T46" fmla="*/ 666 w 677"/>
                <a:gd name="T47" fmla="*/ 308 h 522"/>
                <a:gd name="T48" fmla="*/ 673 w 677"/>
                <a:gd name="T49" fmla="*/ 317 h 522"/>
                <a:gd name="T50" fmla="*/ 405 w 677"/>
                <a:gd name="T51" fmla="*/ 522 h 522"/>
                <a:gd name="T52" fmla="*/ 388 w 677"/>
                <a:gd name="T53" fmla="*/ 513 h 522"/>
                <a:gd name="T54" fmla="*/ 383 w 677"/>
                <a:gd name="T55" fmla="*/ 506 h 522"/>
                <a:gd name="T56" fmla="*/ 385 w 677"/>
                <a:gd name="T57" fmla="*/ 495 h 522"/>
                <a:gd name="T58" fmla="*/ 406 w 677"/>
                <a:gd name="T59" fmla="*/ 463 h 522"/>
                <a:gd name="T60" fmla="*/ 416 w 677"/>
                <a:gd name="T61" fmla="*/ 441 h 522"/>
                <a:gd name="T62" fmla="*/ 417 w 677"/>
                <a:gd name="T63" fmla="*/ 429 h 522"/>
                <a:gd name="T64" fmla="*/ 414 w 677"/>
                <a:gd name="T65" fmla="*/ 418 h 522"/>
                <a:gd name="T66" fmla="*/ 407 w 677"/>
                <a:gd name="T67" fmla="*/ 406 h 522"/>
                <a:gd name="T68" fmla="*/ 392 w 677"/>
                <a:gd name="T69" fmla="*/ 393 h 522"/>
                <a:gd name="T70" fmla="*/ 377 w 677"/>
                <a:gd name="T71" fmla="*/ 386 h 522"/>
                <a:gd name="T72" fmla="*/ 355 w 677"/>
                <a:gd name="T73" fmla="*/ 381 h 522"/>
                <a:gd name="T74" fmla="*/ 325 w 677"/>
                <a:gd name="T75" fmla="*/ 381 h 522"/>
                <a:gd name="T76" fmla="*/ 296 w 677"/>
                <a:gd name="T77" fmla="*/ 388 h 522"/>
                <a:gd name="T78" fmla="*/ 281 w 677"/>
                <a:gd name="T79" fmla="*/ 397 h 522"/>
                <a:gd name="T80" fmla="*/ 269 w 677"/>
                <a:gd name="T81" fmla="*/ 409 h 522"/>
                <a:gd name="T82" fmla="*/ 261 w 677"/>
                <a:gd name="T83" fmla="*/ 423 h 522"/>
                <a:gd name="T84" fmla="*/ 259 w 677"/>
                <a:gd name="T85" fmla="*/ 436 h 522"/>
                <a:gd name="T86" fmla="*/ 262 w 677"/>
                <a:gd name="T87" fmla="*/ 450 h 522"/>
                <a:gd name="T88" fmla="*/ 274 w 677"/>
                <a:gd name="T89" fmla="*/ 472 h 522"/>
                <a:gd name="T90" fmla="*/ 288 w 677"/>
                <a:gd name="T91" fmla="*/ 492 h 522"/>
                <a:gd name="T92" fmla="*/ 291 w 677"/>
                <a:gd name="T93" fmla="*/ 503 h 522"/>
                <a:gd name="T94" fmla="*/ 289 w 677"/>
                <a:gd name="T95" fmla="*/ 511 h 522"/>
                <a:gd name="T96" fmla="*/ 280 w 677"/>
                <a:gd name="T97" fmla="*/ 517 h 522"/>
                <a:gd name="T98" fmla="*/ 0 w 677"/>
                <a:gd name="T99" fmla="*/ 522 h 52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7"/>
                <a:gd name="T151" fmla="*/ 0 h 522"/>
                <a:gd name="T152" fmla="*/ 677 w 677"/>
                <a:gd name="T153" fmla="*/ 522 h 52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7" h="522">
                  <a:moveTo>
                    <a:pt x="677" y="0"/>
                  </a:moveTo>
                  <a:lnTo>
                    <a:pt x="677" y="193"/>
                  </a:lnTo>
                  <a:lnTo>
                    <a:pt x="675" y="196"/>
                  </a:lnTo>
                  <a:lnTo>
                    <a:pt x="674" y="200"/>
                  </a:lnTo>
                  <a:lnTo>
                    <a:pt x="671" y="205"/>
                  </a:lnTo>
                  <a:lnTo>
                    <a:pt x="669" y="207"/>
                  </a:lnTo>
                  <a:lnTo>
                    <a:pt x="668" y="209"/>
                  </a:lnTo>
                  <a:lnTo>
                    <a:pt x="665" y="212"/>
                  </a:lnTo>
                  <a:lnTo>
                    <a:pt x="661" y="213"/>
                  </a:lnTo>
                  <a:lnTo>
                    <a:pt x="657" y="214"/>
                  </a:lnTo>
                  <a:lnTo>
                    <a:pt x="654" y="213"/>
                  </a:lnTo>
                  <a:lnTo>
                    <a:pt x="650" y="212"/>
                  </a:lnTo>
                  <a:lnTo>
                    <a:pt x="646" y="210"/>
                  </a:lnTo>
                  <a:lnTo>
                    <a:pt x="642" y="208"/>
                  </a:lnTo>
                  <a:lnTo>
                    <a:pt x="634" y="202"/>
                  </a:lnTo>
                  <a:lnTo>
                    <a:pt x="627" y="197"/>
                  </a:lnTo>
                  <a:lnTo>
                    <a:pt x="620" y="192"/>
                  </a:lnTo>
                  <a:lnTo>
                    <a:pt x="615" y="189"/>
                  </a:lnTo>
                  <a:lnTo>
                    <a:pt x="610" y="187"/>
                  </a:lnTo>
                  <a:lnTo>
                    <a:pt x="606" y="185"/>
                  </a:lnTo>
                  <a:lnTo>
                    <a:pt x="601" y="184"/>
                  </a:lnTo>
                  <a:lnTo>
                    <a:pt x="597" y="183"/>
                  </a:lnTo>
                  <a:lnTo>
                    <a:pt x="593" y="182"/>
                  </a:lnTo>
                  <a:lnTo>
                    <a:pt x="589" y="182"/>
                  </a:lnTo>
                  <a:lnTo>
                    <a:pt x="586" y="183"/>
                  </a:lnTo>
                  <a:lnTo>
                    <a:pt x="582" y="183"/>
                  </a:lnTo>
                  <a:lnTo>
                    <a:pt x="578" y="184"/>
                  </a:lnTo>
                  <a:lnTo>
                    <a:pt x="574" y="186"/>
                  </a:lnTo>
                  <a:lnTo>
                    <a:pt x="569" y="188"/>
                  </a:lnTo>
                  <a:lnTo>
                    <a:pt x="566" y="190"/>
                  </a:lnTo>
                  <a:lnTo>
                    <a:pt x="562" y="192"/>
                  </a:lnTo>
                  <a:lnTo>
                    <a:pt x="559" y="195"/>
                  </a:lnTo>
                  <a:lnTo>
                    <a:pt x="556" y="198"/>
                  </a:lnTo>
                  <a:lnTo>
                    <a:pt x="551" y="205"/>
                  </a:lnTo>
                  <a:lnTo>
                    <a:pt x="546" y="213"/>
                  </a:lnTo>
                  <a:lnTo>
                    <a:pt x="542" y="222"/>
                  </a:lnTo>
                  <a:lnTo>
                    <a:pt x="539" y="231"/>
                  </a:lnTo>
                  <a:lnTo>
                    <a:pt x="538" y="236"/>
                  </a:lnTo>
                  <a:lnTo>
                    <a:pt x="537" y="241"/>
                  </a:lnTo>
                  <a:lnTo>
                    <a:pt x="535" y="253"/>
                  </a:lnTo>
                  <a:lnTo>
                    <a:pt x="535" y="263"/>
                  </a:lnTo>
                  <a:lnTo>
                    <a:pt x="535" y="273"/>
                  </a:lnTo>
                  <a:lnTo>
                    <a:pt x="536" y="279"/>
                  </a:lnTo>
                  <a:lnTo>
                    <a:pt x="537" y="284"/>
                  </a:lnTo>
                  <a:lnTo>
                    <a:pt x="539" y="294"/>
                  </a:lnTo>
                  <a:lnTo>
                    <a:pt x="543" y="303"/>
                  </a:lnTo>
                  <a:lnTo>
                    <a:pt x="545" y="308"/>
                  </a:lnTo>
                  <a:lnTo>
                    <a:pt x="548" y="312"/>
                  </a:lnTo>
                  <a:lnTo>
                    <a:pt x="552" y="319"/>
                  </a:lnTo>
                  <a:lnTo>
                    <a:pt x="557" y="325"/>
                  </a:lnTo>
                  <a:lnTo>
                    <a:pt x="562" y="330"/>
                  </a:lnTo>
                  <a:lnTo>
                    <a:pt x="568" y="334"/>
                  </a:lnTo>
                  <a:lnTo>
                    <a:pt x="573" y="337"/>
                  </a:lnTo>
                  <a:lnTo>
                    <a:pt x="577" y="338"/>
                  </a:lnTo>
                  <a:lnTo>
                    <a:pt x="582" y="340"/>
                  </a:lnTo>
                  <a:lnTo>
                    <a:pt x="586" y="340"/>
                  </a:lnTo>
                  <a:lnTo>
                    <a:pt x="590" y="340"/>
                  </a:lnTo>
                  <a:lnTo>
                    <a:pt x="595" y="340"/>
                  </a:lnTo>
                  <a:lnTo>
                    <a:pt x="599" y="339"/>
                  </a:lnTo>
                  <a:lnTo>
                    <a:pt x="603" y="337"/>
                  </a:lnTo>
                  <a:lnTo>
                    <a:pt x="607" y="336"/>
                  </a:lnTo>
                  <a:lnTo>
                    <a:pt x="611" y="334"/>
                  </a:lnTo>
                  <a:lnTo>
                    <a:pt x="619" y="329"/>
                  </a:lnTo>
                  <a:lnTo>
                    <a:pt x="633" y="318"/>
                  </a:lnTo>
                  <a:lnTo>
                    <a:pt x="647" y="309"/>
                  </a:lnTo>
                  <a:lnTo>
                    <a:pt x="650" y="308"/>
                  </a:lnTo>
                  <a:lnTo>
                    <a:pt x="653" y="307"/>
                  </a:lnTo>
                  <a:lnTo>
                    <a:pt x="656" y="306"/>
                  </a:lnTo>
                  <a:lnTo>
                    <a:pt x="658" y="306"/>
                  </a:lnTo>
                  <a:lnTo>
                    <a:pt x="661" y="306"/>
                  </a:lnTo>
                  <a:lnTo>
                    <a:pt x="664" y="307"/>
                  </a:lnTo>
                  <a:lnTo>
                    <a:pt x="666" y="308"/>
                  </a:lnTo>
                  <a:lnTo>
                    <a:pt x="668" y="310"/>
                  </a:lnTo>
                  <a:lnTo>
                    <a:pt x="671" y="313"/>
                  </a:lnTo>
                  <a:lnTo>
                    <a:pt x="673" y="317"/>
                  </a:lnTo>
                  <a:lnTo>
                    <a:pt x="677" y="328"/>
                  </a:lnTo>
                  <a:lnTo>
                    <a:pt x="677" y="522"/>
                  </a:lnTo>
                  <a:lnTo>
                    <a:pt x="405" y="522"/>
                  </a:lnTo>
                  <a:lnTo>
                    <a:pt x="398" y="519"/>
                  </a:lnTo>
                  <a:lnTo>
                    <a:pt x="392" y="516"/>
                  </a:lnTo>
                  <a:lnTo>
                    <a:pt x="388" y="513"/>
                  </a:lnTo>
                  <a:lnTo>
                    <a:pt x="386" y="511"/>
                  </a:lnTo>
                  <a:lnTo>
                    <a:pt x="385" y="510"/>
                  </a:lnTo>
                  <a:lnTo>
                    <a:pt x="383" y="506"/>
                  </a:lnTo>
                  <a:lnTo>
                    <a:pt x="383" y="502"/>
                  </a:lnTo>
                  <a:lnTo>
                    <a:pt x="383" y="499"/>
                  </a:lnTo>
                  <a:lnTo>
                    <a:pt x="385" y="495"/>
                  </a:lnTo>
                  <a:lnTo>
                    <a:pt x="390" y="486"/>
                  </a:lnTo>
                  <a:lnTo>
                    <a:pt x="396" y="477"/>
                  </a:lnTo>
                  <a:lnTo>
                    <a:pt x="406" y="463"/>
                  </a:lnTo>
                  <a:lnTo>
                    <a:pt x="411" y="456"/>
                  </a:lnTo>
                  <a:lnTo>
                    <a:pt x="414" y="448"/>
                  </a:lnTo>
                  <a:lnTo>
                    <a:pt x="416" y="441"/>
                  </a:lnTo>
                  <a:lnTo>
                    <a:pt x="417" y="438"/>
                  </a:lnTo>
                  <a:lnTo>
                    <a:pt x="417" y="435"/>
                  </a:lnTo>
                  <a:lnTo>
                    <a:pt x="417" y="429"/>
                  </a:lnTo>
                  <a:lnTo>
                    <a:pt x="416" y="422"/>
                  </a:lnTo>
                  <a:lnTo>
                    <a:pt x="415" y="420"/>
                  </a:lnTo>
                  <a:lnTo>
                    <a:pt x="414" y="418"/>
                  </a:lnTo>
                  <a:lnTo>
                    <a:pt x="412" y="414"/>
                  </a:lnTo>
                  <a:lnTo>
                    <a:pt x="410" y="410"/>
                  </a:lnTo>
                  <a:lnTo>
                    <a:pt x="407" y="406"/>
                  </a:lnTo>
                  <a:lnTo>
                    <a:pt x="404" y="402"/>
                  </a:lnTo>
                  <a:lnTo>
                    <a:pt x="400" y="399"/>
                  </a:lnTo>
                  <a:lnTo>
                    <a:pt x="392" y="393"/>
                  </a:lnTo>
                  <a:lnTo>
                    <a:pt x="387" y="391"/>
                  </a:lnTo>
                  <a:lnTo>
                    <a:pt x="382" y="388"/>
                  </a:lnTo>
                  <a:lnTo>
                    <a:pt x="377" y="386"/>
                  </a:lnTo>
                  <a:lnTo>
                    <a:pt x="372" y="385"/>
                  </a:lnTo>
                  <a:lnTo>
                    <a:pt x="361" y="382"/>
                  </a:lnTo>
                  <a:lnTo>
                    <a:pt x="355" y="381"/>
                  </a:lnTo>
                  <a:lnTo>
                    <a:pt x="349" y="380"/>
                  </a:lnTo>
                  <a:lnTo>
                    <a:pt x="337" y="380"/>
                  </a:lnTo>
                  <a:lnTo>
                    <a:pt x="325" y="381"/>
                  </a:lnTo>
                  <a:lnTo>
                    <a:pt x="313" y="383"/>
                  </a:lnTo>
                  <a:lnTo>
                    <a:pt x="301" y="386"/>
                  </a:lnTo>
                  <a:lnTo>
                    <a:pt x="296" y="388"/>
                  </a:lnTo>
                  <a:lnTo>
                    <a:pt x="291" y="391"/>
                  </a:lnTo>
                  <a:lnTo>
                    <a:pt x="286" y="394"/>
                  </a:lnTo>
                  <a:lnTo>
                    <a:pt x="281" y="397"/>
                  </a:lnTo>
                  <a:lnTo>
                    <a:pt x="277" y="400"/>
                  </a:lnTo>
                  <a:lnTo>
                    <a:pt x="273" y="404"/>
                  </a:lnTo>
                  <a:lnTo>
                    <a:pt x="269" y="409"/>
                  </a:lnTo>
                  <a:lnTo>
                    <a:pt x="266" y="413"/>
                  </a:lnTo>
                  <a:lnTo>
                    <a:pt x="263" y="418"/>
                  </a:lnTo>
                  <a:lnTo>
                    <a:pt x="261" y="423"/>
                  </a:lnTo>
                  <a:lnTo>
                    <a:pt x="260" y="427"/>
                  </a:lnTo>
                  <a:lnTo>
                    <a:pt x="259" y="432"/>
                  </a:lnTo>
                  <a:lnTo>
                    <a:pt x="259" y="436"/>
                  </a:lnTo>
                  <a:lnTo>
                    <a:pt x="260" y="440"/>
                  </a:lnTo>
                  <a:lnTo>
                    <a:pt x="260" y="445"/>
                  </a:lnTo>
                  <a:lnTo>
                    <a:pt x="262" y="450"/>
                  </a:lnTo>
                  <a:lnTo>
                    <a:pt x="265" y="457"/>
                  </a:lnTo>
                  <a:lnTo>
                    <a:pt x="269" y="465"/>
                  </a:lnTo>
                  <a:lnTo>
                    <a:pt x="274" y="472"/>
                  </a:lnTo>
                  <a:lnTo>
                    <a:pt x="279" y="479"/>
                  </a:lnTo>
                  <a:lnTo>
                    <a:pt x="284" y="486"/>
                  </a:lnTo>
                  <a:lnTo>
                    <a:pt x="288" y="492"/>
                  </a:lnTo>
                  <a:lnTo>
                    <a:pt x="290" y="498"/>
                  </a:lnTo>
                  <a:lnTo>
                    <a:pt x="291" y="501"/>
                  </a:lnTo>
                  <a:lnTo>
                    <a:pt x="291" y="503"/>
                  </a:lnTo>
                  <a:lnTo>
                    <a:pt x="291" y="506"/>
                  </a:lnTo>
                  <a:lnTo>
                    <a:pt x="290" y="508"/>
                  </a:lnTo>
                  <a:lnTo>
                    <a:pt x="289" y="511"/>
                  </a:lnTo>
                  <a:lnTo>
                    <a:pt x="286" y="513"/>
                  </a:lnTo>
                  <a:lnTo>
                    <a:pt x="284" y="515"/>
                  </a:lnTo>
                  <a:lnTo>
                    <a:pt x="280" y="517"/>
                  </a:lnTo>
                  <a:lnTo>
                    <a:pt x="276" y="520"/>
                  </a:lnTo>
                  <a:lnTo>
                    <a:pt x="270" y="521"/>
                  </a:lnTo>
                  <a:lnTo>
                    <a:pt x="0" y="522"/>
                  </a:lnTo>
                  <a:lnTo>
                    <a:pt x="0" y="0"/>
                  </a:lnTo>
                  <a:lnTo>
                    <a:pt x="677" y="0"/>
                  </a:lnTo>
                  <a:close/>
                </a:path>
              </a:pathLst>
            </a:custGeom>
            <a:noFill/>
            <a:ln w="9525">
              <a:solidFill>
                <a:srgbClr val="C00000"/>
              </a:solidFill>
              <a:round/>
              <a:headEnd/>
              <a:tailEnd/>
            </a:ln>
          </p:spPr>
          <p:txBody>
            <a:bodyPr/>
            <a:lstStyle/>
            <a:p>
              <a:endParaRPr lang="zh-CN" altLang="en-US"/>
            </a:p>
          </p:txBody>
        </p:sp>
      </p:grpSp>
      <p:sp>
        <p:nvSpPr>
          <p:cNvPr id="39" name="TextBox 38"/>
          <p:cNvSpPr txBox="1"/>
          <p:nvPr/>
        </p:nvSpPr>
        <p:spPr>
          <a:xfrm>
            <a:off x="1571604" y="2428868"/>
            <a:ext cx="1467068" cy="400110"/>
          </a:xfrm>
          <a:prstGeom prst="rect">
            <a:avLst/>
          </a:prstGeom>
          <a:noFill/>
        </p:spPr>
        <p:txBody>
          <a:bodyPr wrap="none" rtlCol="0">
            <a:spAutoFit/>
          </a:bodyPr>
          <a:lstStyle/>
          <a:p>
            <a:r>
              <a:rPr lang="zh-CN" altLang="en-US" sz="2000" b="1" dirty="0" smtClean="0">
                <a:solidFill>
                  <a:schemeClr val="accent2"/>
                </a:solidFill>
              </a:rPr>
              <a:t>市场规划力</a:t>
            </a:r>
            <a:endParaRPr lang="zh-CN" altLang="en-US" sz="2000" b="1" dirty="0">
              <a:solidFill>
                <a:schemeClr val="accent2"/>
              </a:solidFill>
            </a:endParaRPr>
          </a:p>
        </p:txBody>
      </p:sp>
      <p:sp>
        <p:nvSpPr>
          <p:cNvPr id="40" name="TextBox 39"/>
          <p:cNvSpPr txBox="1"/>
          <p:nvPr/>
        </p:nvSpPr>
        <p:spPr>
          <a:xfrm>
            <a:off x="3747874" y="2428868"/>
            <a:ext cx="1475084" cy="400110"/>
          </a:xfrm>
          <a:prstGeom prst="rect">
            <a:avLst/>
          </a:prstGeom>
          <a:noFill/>
        </p:spPr>
        <p:txBody>
          <a:bodyPr wrap="none" rtlCol="0">
            <a:spAutoFit/>
          </a:bodyPr>
          <a:lstStyle/>
          <a:p>
            <a:r>
              <a:rPr lang="zh-CN" altLang="en-US" sz="2000" b="1" dirty="0" smtClean="0">
                <a:solidFill>
                  <a:srgbClr val="990099"/>
                </a:solidFill>
              </a:rPr>
              <a:t>产品覆盖率</a:t>
            </a:r>
            <a:endParaRPr lang="zh-CN" altLang="en-US" sz="2000" b="1" dirty="0">
              <a:solidFill>
                <a:srgbClr val="990099"/>
              </a:solidFill>
            </a:endParaRPr>
          </a:p>
        </p:txBody>
      </p:sp>
      <p:sp>
        <p:nvSpPr>
          <p:cNvPr id="41" name="TextBox 40"/>
          <p:cNvSpPr txBox="1"/>
          <p:nvPr/>
        </p:nvSpPr>
        <p:spPr>
          <a:xfrm>
            <a:off x="6105328" y="2428868"/>
            <a:ext cx="1217000" cy="400110"/>
          </a:xfrm>
          <a:prstGeom prst="rect">
            <a:avLst/>
          </a:prstGeom>
          <a:noFill/>
        </p:spPr>
        <p:txBody>
          <a:bodyPr wrap="none" rtlCol="0">
            <a:spAutoFit/>
          </a:bodyPr>
          <a:lstStyle/>
          <a:p>
            <a:r>
              <a:rPr lang="zh-CN" altLang="en-US" sz="2000" b="1" dirty="0" smtClean="0">
                <a:solidFill>
                  <a:srgbClr val="008000"/>
                </a:solidFill>
              </a:rPr>
              <a:t>渠道建设</a:t>
            </a:r>
            <a:endParaRPr lang="zh-CN" altLang="en-US" sz="2000" b="1" dirty="0">
              <a:solidFill>
                <a:srgbClr val="008000"/>
              </a:solidFill>
            </a:endParaRPr>
          </a:p>
        </p:txBody>
      </p:sp>
      <p:sp>
        <p:nvSpPr>
          <p:cNvPr id="42" name="TextBox 41"/>
          <p:cNvSpPr txBox="1"/>
          <p:nvPr/>
        </p:nvSpPr>
        <p:spPr>
          <a:xfrm>
            <a:off x="1854802" y="3886146"/>
            <a:ext cx="1217000" cy="400110"/>
          </a:xfrm>
          <a:prstGeom prst="rect">
            <a:avLst/>
          </a:prstGeom>
          <a:noFill/>
        </p:spPr>
        <p:txBody>
          <a:bodyPr wrap="none" rtlCol="0">
            <a:spAutoFit/>
          </a:bodyPr>
          <a:lstStyle/>
          <a:p>
            <a:r>
              <a:rPr lang="zh-CN" altLang="en-US" sz="2000" b="1" dirty="0" smtClean="0">
                <a:solidFill>
                  <a:srgbClr val="FF6600"/>
                </a:solidFill>
              </a:rPr>
              <a:t>终端表现</a:t>
            </a:r>
            <a:endParaRPr lang="zh-CN" altLang="en-US" sz="2000" b="1" dirty="0">
              <a:solidFill>
                <a:srgbClr val="FF6600"/>
              </a:solidFill>
            </a:endParaRPr>
          </a:p>
        </p:txBody>
      </p:sp>
      <p:sp>
        <p:nvSpPr>
          <p:cNvPr id="43" name="TextBox 42"/>
          <p:cNvSpPr txBox="1"/>
          <p:nvPr/>
        </p:nvSpPr>
        <p:spPr>
          <a:xfrm>
            <a:off x="3571868" y="3886146"/>
            <a:ext cx="2249334" cy="400110"/>
          </a:xfrm>
          <a:prstGeom prst="rect">
            <a:avLst/>
          </a:prstGeom>
          <a:noFill/>
        </p:spPr>
        <p:txBody>
          <a:bodyPr wrap="none" rtlCol="0">
            <a:spAutoFit/>
          </a:bodyPr>
          <a:lstStyle/>
          <a:p>
            <a:r>
              <a:rPr lang="zh-CN" altLang="en-US" sz="2000" b="1" dirty="0" smtClean="0">
                <a:solidFill>
                  <a:srgbClr val="002060"/>
                </a:solidFill>
              </a:rPr>
              <a:t>竞品终端信息分析</a:t>
            </a:r>
            <a:endParaRPr lang="zh-CN" altLang="en-US" sz="2000" b="1" dirty="0">
              <a:solidFill>
                <a:srgbClr val="002060"/>
              </a:solidFill>
            </a:endParaRPr>
          </a:p>
        </p:txBody>
      </p:sp>
      <p:sp>
        <p:nvSpPr>
          <p:cNvPr id="44" name="TextBox 43"/>
          <p:cNvSpPr txBox="1"/>
          <p:nvPr/>
        </p:nvSpPr>
        <p:spPr>
          <a:xfrm>
            <a:off x="5715008" y="3886146"/>
            <a:ext cx="2249334" cy="400110"/>
          </a:xfrm>
          <a:prstGeom prst="rect">
            <a:avLst/>
          </a:prstGeom>
          <a:noFill/>
        </p:spPr>
        <p:txBody>
          <a:bodyPr wrap="none" rtlCol="0">
            <a:spAutoFit/>
          </a:bodyPr>
          <a:lstStyle/>
          <a:p>
            <a:r>
              <a:rPr lang="zh-CN" altLang="en-US" sz="2000" b="1" dirty="0" smtClean="0">
                <a:solidFill>
                  <a:srgbClr val="CC3300"/>
                </a:solidFill>
              </a:rPr>
              <a:t>经销商服务与管理</a:t>
            </a:r>
            <a:endParaRPr lang="zh-CN" altLang="en-US" sz="2000" b="1" dirty="0">
              <a:solidFill>
                <a:srgbClr val="CC3300"/>
              </a:solidFill>
            </a:endParaRPr>
          </a:p>
        </p:txBody>
      </p:sp>
      <p:sp>
        <p:nvSpPr>
          <p:cNvPr id="45" name="TextBox 44"/>
          <p:cNvSpPr txBox="1"/>
          <p:nvPr/>
        </p:nvSpPr>
        <p:spPr>
          <a:xfrm>
            <a:off x="1571604" y="5386344"/>
            <a:ext cx="1475084" cy="400110"/>
          </a:xfrm>
          <a:prstGeom prst="rect">
            <a:avLst/>
          </a:prstGeom>
          <a:noFill/>
        </p:spPr>
        <p:txBody>
          <a:bodyPr wrap="none" rtlCol="0">
            <a:spAutoFit/>
          </a:bodyPr>
          <a:lstStyle/>
          <a:p>
            <a:r>
              <a:rPr lang="zh-CN" altLang="en-US" sz="2000" b="1" dirty="0" smtClean="0">
                <a:solidFill>
                  <a:srgbClr val="FF0000"/>
                </a:solidFill>
              </a:rPr>
              <a:t>团队执行力</a:t>
            </a:r>
            <a:endParaRPr lang="zh-CN" altLang="en-US" sz="2000" b="1" dirty="0">
              <a:solidFill>
                <a:srgbClr val="FF0000"/>
              </a:solidFill>
            </a:endParaRPr>
          </a:p>
        </p:txBody>
      </p:sp>
      <p:sp>
        <p:nvSpPr>
          <p:cNvPr id="46" name="TextBox 45"/>
          <p:cNvSpPr txBox="1"/>
          <p:nvPr/>
        </p:nvSpPr>
        <p:spPr>
          <a:xfrm>
            <a:off x="3962188" y="5386344"/>
            <a:ext cx="1217000" cy="400110"/>
          </a:xfrm>
          <a:prstGeom prst="rect">
            <a:avLst/>
          </a:prstGeom>
          <a:noFill/>
        </p:spPr>
        <p:txBody>
          <a:bodyPr wrap="none" rtlCol="0">
            <a:spAutoFit/>
          </a:bodyPr>
          <a:lstStyle/>
          <a:p>
            <a:r>
              <a:rPr lang="zh-CN" altLang="en-US" sz="2000" b="1" dirty="0" smtClean="0"/>
              <a:t>职业规划</a:t>
            </a:r>
            <a:endParaRPr lang="zh-CN" altLang="en-US" sz="2000" b="1" dirty="0"/>
          </a:p>
        </p:txBody>
      </p:sp>
      <p:sp>
        <p:nvSpPr>
          <p:cNvPr id="47" name="TextBox 46"/>
          <p:cNvSpPr txBox="1"/>
          <p:nvPr/>
        </p:nvSpPr>
        <p:spPr>
          <a:xfrm>
            <a:off x="6215074" y="5357826"/>
            <a:ext cx="1475084" cy="400110"/>
          </a:xfrm>
          <a:prstGeom prst="rect">
            <a:avLst/>
          </a:prstGeom>
          <a:noFill/>
        </p:spPr>
        <p:txBody>
          <a:bodyPr wrap="none" rtlCol="0">
            <a:spAutoFit/>
          </a:bodyPr>
          <a:lstStyle/>
          <a:p>
            <a:r>
              <a:rPr lang="zh-CN" altLang="en-US" sz="2000" b="1" dirty="0" smtClean="0">
                <a:solidFill>
                  <a:schemeClr val="accent1">
                    <a:lumMod val="50000"/>
                  </a:schemeClr>
                </a:solidFill>
              </a:rPr>
              <a:t>再学习能力</a:t>
            </a:r>
            <a:endParaRPr lang="zh-CN" altLang="en-US" sz="2000" b="1"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600" dirty="0" smtClean="0"/>
              <a:t>整体运行趋势</a:t>
            </a:r>
          </a:p>
        </p:txBody>
      </p:sp>
      <p:sp>
        <p:nvSpPr>
          <p:cNvPr id="3" name="内容占位符 2"/>
          <p:cNvSpPr>
            <a:spLocks noGrp="1"/>
          </p:cNvSpPr>
          <p:nvPr>
            <p:ph idx="1"/>
          </p:nvPr>
        </p:nvSpPr>
        <p:spPr>
          <a:xfrm>
            <a:off x="748912" y="1731925"/>
            <a:ext cx="7371576" cy="3625901"/>
          </a:xfrm>
        </p:spPr>
        <p:txBody>
          <a:bodyPr/>
          <a:lstStyle/>
          <a:p>
            <a:pPr>
              <a:buNone/>
            </a:pPr>
            <a:r>
              <a:rPr lang="zh-CN" altLang="en-US" dirty="0" smtClean="0"/>
              <a:t>未来</a:t>
            </a:r>
            <a:r>
              <a:rPr lang="en-US" altLang="zh-CN" dirty="0" smtClean="0"/>
              <a:t>5</a:t>
            </a:r>
            <a:r>
              <a:rPr lang="zh-CN" altLang="en-US" dirty="0" smtClean="0"/>
              <a:t>～</a:t>
            </a:r>
            <a:r>
              <a:rPr lang="en-US" altLang="zh-CN" dirty="0" smtClean="0"/>
              <a:t>10</a:t>
            </a:r>
            <a:r>
              <a:rPr lang="zh-CN" altLang="en-US" dirty="0" smtClean="0"/>
              <a:t>年，如果生产方面不出现大的问题（如面积大幅缩</a:t>
            </a:r>
            <a:endParaRPr lang="en-US" altLang="zh-CN" dirty="0" smtClean="0"/>
          </a:p>
          <a:p>
            <a:pPr>
              <a:buNone/>
            </a:pPr>
            <a:r>
              <a:rPr lang="zh-CN" altLang="en-US" dirty="0" smtClean="0"/>
              <a:t>减或自然灾害等），那么预计我国稻米的供求关系将继续表现</a:t>
            </a:r>
            <a:endParaRPr lang="en-US" altLang="zh-CN" dirty="0" smtClean="0"/>
          </a:p>
          <a:p>
            <a:pPr>
              <a:buNone/>
            </a:pPr>
            <a:r>
              <a:rPr lang="zh-CN" altLang="en-US" dirty="0" smtClean="0"/>
              <a:t>为紧平衡的特征。</a:t>
            </a:r>
            <a:endParaRPr lang="en-US" altLang="zh-CN" dirty="0" smtClean="0"/>
          </a:p>
          <a:p>
            <a:pPr>
              <a:buNone/>
            </a:pPr>
            <a:endParaRPr lang="en-US" altLang="zh-CN" dirty="0" smtClean="0"/>
          </a:p>
          <a:p>
            <a:pPr>
              <a:buNone/>
            </a:pPr>
            <a:r>
              <a:rPr lang="zh-CN" altLang="en-US" dirty="0" smtClean="0"/>
              <a:t>一方面，国内生产基本上能够满足本国大米消费，产需数量基</a:t>
            </a:r>
            <a:endParaRPr lang="en-US" altLang="zh-CN" dirty="0" smtClean="0"/>
          </a:p>
          <a:p>
            <a:pPr>
              <a:buNone/>
            </a:pPr>
            <a:r>
              <a:rPr lang="zh-CN" altLang="en-US" dirty="0" smtClean="0"/>
              <a:t>本接近；</a:t>
            </a:r>
            <a:endParaRPr lang="en-US" altLang="zh-CN" dirty="0" smtClean="0"/>
          </a:p>
          <a:p>
            <a:pPr>
              <a:buNone/>
            </a:pPr>
            <a:endParaRPr lang="en-US" altLang="zh-CN" dirty="0" smtClean="0"/>
          </a:p>
          <a:p>
            <a:pPr>
              <a:buNone/>
            </a:pPr>
            <a:r>
              <a:rPr lang="zh-CN" altLang="en-US" dirty="0" smtClean="0"/>
              <a:t>另一方面，受水、土资源紧张等因素的影响，继续增产的潜力</a:t>
            </a:r>
            <a:endParaRPr lang="en-US" altLang="zh-CN" dirty="0" smtClean="0"/>
          </a:p>
          <a:p>
            <a:pPr>
              <a:buNone/>
            </a:pPr>
            <a:r>
              <a:rPr lang="zh-CN" altLang="en-US" dirty="0" smtClean="0"/>
              <a:t>不大，而减产的压力却越来越大，产需关系趋于紧张。</a:t>
            </a:r>
            <a:endParaRPr lang="zh-CN" altLang="en-US" dirty="0"/>
          </a:p>
        </p:txBody>
      </p:sp>
      <p:sp>
        <p:nvSpPr>
          <p:cNvPr id="4" name="TextBox 3"/>
          <p:cNvSpPr txBox="1"/>
          <p:nvPr/>
        </p:nvSpPr>
        <p:spPr>
          <a:xfrm>
            <a:off x="-32" y="6581025"/>
            <a:ext cx="2646878" cy="276999"/>
          </a:xfrm>
          <a:prstGeom prst="rect">
            <a:avLst/>
          </a:prstGeom>
          <a:noFill/>
        </p:spPr>
        <p:txBody>
          <a:bodyPr wrap="none" rtlCol="0">
            <a:spAutoFit/>
          </a:bodyPr>
          <a:lstStyle/>
          <a:p>
            <a:r>
              <a:rPr lang="zh-CN" altLang="en-US" sz="1200" dirty="0" smtClean="0"/>
              <a:t>信息来源：农业部农村经济研究中心</a:t>
            </a:r>
            <a:endParaRPr lang="zh-CN" altLang="en-US"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市场规划力</a:t>
            </a:r>
            <a:endParaRPr lang="zh-CN" altLang="en-US" dirty="0"/>
          </a:p>
        </p:txBody>
      </p:sp>
      <p:graphicFrame>
        <p:nvGraphicFramePr>
          <p:cNvPr id="48" name="表格 47"/>
          <p:cNvGraphicFramePr>
            <a:graphicFrameLocks noGrp="1"/>
          </p:cNvGraphicFramePr>
          <p:nvPr/>
        </p:nvGraphicFramePr>
        <p:xfrm>
          <a:off x="571472" y="1500174"/>
          <a:ext cx="8001056" cy="4929225"/>
        </p:xfrm>
        <a:graphic>
          <a:graphicData uri="http://schemas.openxmlformats.org/drawingml/2006/table">
            <a:tbl>
              <a:tblPr firstRow="1" bandRow="1">
                <a:tableStyleId>{93296810-A885-4BE3-A3E7-6D5BEEA58F35}</a:tableStyleId>
              </a:tblPr>
              <a:tblGrid>
                <a:gridCol w="1500198"/>
                <a:gridCol w="6500858"/>
              </a:tblGrid>
              <a:tr h="435918">
                <a:tc>
                  <a:txBody>
                    <a:bodyPr/>
                    <a:lstStyle/>
                    <a:p>
                      <a:pPr algn="ctr"/>
                      <a:r>
                        <a:rPr lang="zh-CN" altLang="en-US" sz="2000" dirty="0" smtClean="0"/>
                        <a:t>项目</a:t>
                      </a:r>
                      <a:endParaRPr lang="zh-CN" altLang="en-US" sz="2000" dirty="0"/>
                    </a:p>
                  </a:txBody>
                  <a:tcPr/>
                </a:tc>
                <a:tc>
                  <a:txBody>
                    <a:bodyPr/>
                    <a:lstStyle/>
                    <a:p>
                      <a:pPr algn="ctr"/>
                      <a:r>
                        <a:rPr lang="zh-CN" altLang="en-US" sz="2000" dirty="0" smtClean="0"/>
                        <a:t>目标</a:t>
                      </a:r>
                      <a:endParaRPr lang="zh-CN" altLang="en-US" sz="2000" dirty="0"/>
                    </a:p>
                  </a:txBody>
                  <a:tcPr/>
                </a:tc>
              </a:tr>
              <a:tr h="771239">
                <a:tc>
                  <a:txBody>
                    <a:bodyPr/>
                    <a:lstStyle/>
                    <a:p>
                      <a:pPr algn="ctr"/>
                      <a:r>
                        <a:rPr lang="zh-CN" altLang="en-US" sz="2000" b="1" dirty="0" smtClean="0">
                          <a:solidFill>
                            <a:srgbClr val="CC3300"/>
                          </a:solidFill>
                        </a:rPr>
                        <a:t>市场布局</a:t>
                      </a:r>
                      <a:endParaRPr lang="zh-CN" altLang="en-US" sz="2000" b="1" dirty="0">
                        <a:solidFill>
                          <a:srgbClr val="CC3300"/>
                        </a:solidFill>
                      </a:endParaRPr>
                    </a:p>
                  </a:txBody>
                  <a:tcPr anchor="ctr"/>
                </a:tc>
                <a:tc>
                  <a:txBody>
                    <a:bodyPr/>
                    <a:lstStyle/>
                    <a:p>
                      <a:r>
                        <a:rPr lang="zh-CN" altLang="en-US" sz="1800" dirty="0" smtClean="0"/>
                        <a:t>确认地区内的核心市场，样板市场，重点市场，次重点市场，潜力市场，钉子市场，空白市场</a:t>
                      </a:r>
                      <a:endParaRPr lang="zh-CN" altLang="en-US" sz="1800" dirty="0"/>
                    </a:p>
                  </a:txBody>
                  <a:tcPr anchor="ctr"/>
                </a:tc>
              </a:tr>
              <a:tr h="435918">
                <a:tc>
                  <a:txBody>
                    <a:bodyPr/>
                    <a:lstStyle/>
                    <a:p>
                      <a:pPr algn="ctr"/>
                      <a:r>
                        <a:rPr lang="zh-CN" altLang="en-US" sz="2000" b="1" dirty="0" smtClean="0">
                          <a:solidFill>
                            <a:srgbClr val="CC3300"/>
                          </a:solidFill>
                        </a:rPr>
                        <a:t>客户布局</a:t>
                      </a:r>
                      <a:endParaRPr lang="zh-CN" altLang="en-US" sz="2000" b="1" dirty="0">
                        <a:solidFill>
                          <a:srgbClr val="CC3300"/>
                        </a:solidFill>
                      </a:endParaRPr>
                    </a:p>
                  </a:txBody>
                  <a:tcPr anchor="ctr"/>
                </a:tc>
                <a:tc>
                  <a:txBody>
                    <a:bodyPr/>
                    <a:lstStyle/>
                    <a:p>
                      <a:r>
                        <a:rPr lang="zh-CN" altLang="en-US" sz="1800" dirty="0" smtClean="0"/>
                        <a:t>根据地区业态的现状，实施适合的客户布局策略</a:t>
                      </a:r>
                      <a:endParaRPr lang="zh-CN" altLang="en-US" sz="1800" dirty="0"/>
                    </a:p>
                  </a:txBody>
                  <a:tcPr anchor="ctr"/>
                </a:tc>
              </a:tr>
              <a:tr h="771239">
                <a:tc>
                  <a:txBody>
                    <a:bodyPr/>
                    <a:lstStyle/>
                    <a:p>
                      <a:pPr algn="ctr"/>
                      <a:r>
                        <a:rPr lang="zh-CN" altLang="en-US" sz="2000" b="1" dirty="0" smtClean="0">
                          <a:solidFill>
                            <a:srgbClr val="CC3300"/>
                          </a:solidFill>
                        </a:rPr>
                        <a:t>渠道布局</a:t>
                      </a:r>
                      <a:endParaRPr lang="zh-CN" altLang="en-US" sz="2000" b="1" dirty="0">
                        <a:solidFill>
                          <a:srgbClr val="CC3300"/>
                        </a:solidFill>
                      </a:endParaRPr>
                    </a:p>
                  </a:txBody>
                  <a:tcPr anchor="ctr"/>
                </a:tc>
                <a:tc>
                  <a:txBody>
                    <a:bodyPr/>
                    <a:lstStyle/>
                    <a:p>
                      <a:r>
                        <a:rPr lang="zh-CN" altLang="en-US" sz="1800" dirty="0" smtClean="0"/>
                        <a:t>根据不同城市的渠道特征，巩固强势渠道，完善弱势渠道，开拓空白渠道，进一步夯实渠道根基</a:t>
                      </a:r>
                      <a:endParaRPr lang="zh-CN" altLang="en-US" sz="1800" dirty="0"/>
                    </a:p>
                  </a:txBody>
                  <a:tcPr anchor="ctr"/>
                </a:tc>
              </a:tr>
              <a:tr h="435918">
                <a:tc>
                  <a:txBody>
                    <a:bodyPr/>
                    <a:lstStyle/>
                    <a:p>
                      <a:pPr algn="ctr"/>
                      <a:r>
                        <a:rPr lang="zh-CN" altLang="en-US" sz="2000" b="1" dirty="0" smtClean="0">
                          <a:solidFill>
                            <a:srgbClr val="CC3300"/>
                          </a:solidFill>
                        </a:rPr>
                        <a:t>品类布局</a:t>
                      </a:r>
                      <a:endParaRPr lang="zh-CN" altLang="en-US" sz="2000" b="1" dirty="0">
                        <a:solidFill>
                          <a:srgbClr val="CC3300"/>
                        </a:solidFill>
                      </a:endParaRPr>
                    </a:p>
                  </a:txBody>
                  <a:tcPr anchor="ctr"/>
                </a:tc>
                <a:tc>
                  <a:txBody>
                    <a:bodyPr/>
                    <a:lstStyle/>
                    <a:p>
                      <a:r>
                        <a:rPr lang="zh-CN" altLang="en-US" sz="1800" dirty="0" smtClean="0"/>
                        <a:t>紧抓公司战略品类，打造地区核心品类</a:t>
                      </a:r>
                      <a:endParaRPr lang="zh-CN" altLang="en-US" sz="1800" dirty="0"/>
                    </a:p>
                  </a:txBody>
                  <a:tcPr anchor="ctr"/>
                </a:tc>
              </a:tr>
              <a:tr h="435918">
                <a:tc>
                  <a:txBody>
                    <a:bodyPr/>
                    <a:lstStyle/>
                    <a:p>
                      <a:pPr algn="ctr"/>
                      <a:r>
                        <a:rPr lang="zh-CN" altLang="en-US" sz="2000" b="1" dirty="0" smtClean="0">
                          <a:solidFill>
                            <a:srgbClr val="CC3300"/>
                          </a:solidFill>
                        </a:rPr>
                        <a:t>品项布局</a:t>
                      </a:r>
                      <a:endParaRPr lang="zh-CN" altLang="en-US" sz="2000" b="1" dirty="0">
                        <a:solidFill>
                          <a:srgbClr val="CC3300"/>
                        </a:solidFill>
                      </a:endParaRPr>
                    </a:p>
                  </a:txBody>
                  <a:tcPr anchor="ctr"/>
                </a:tc>
                <a:tc>
                  <a:txBody>
                    <a:bodyPr/>
                    <a:lstStyle/>
                    <a:p>
                      <a:r>
                        <a:rPr lang="zh-CN" altLang="en-US" sz="1800" dirty="0" smtClean="0"/>
                        <a:t>根据不同渠道和终端，匹配适合的品项</a:t>
                      </a:r>
                      <a:endParaRPr lang="zh-CN" altLang="en-US" sz="1800" dirty="0"/>
                    </a:p>
                  </a:txBody>
                  <a:tcPr anchor="ctr"/>
                </a:tc>
              </a:tr>
              <a:tr h="435918">
                <a:tc>
                  <a:txBody>
                    <a:bodyPr/>
                    <a:lstStyle/>
                    <a:p>
                      <a:pPr algn="ctr"/>
                      <a:r>
                        <a:rPr lang="zh-CN" altLang="en-US" sz="2000" b="1" dirty="0" smtClean="0">
                          <a:solidFill>
                            <a:srgbClr val="CC3300"/>
                          </a:solidFill>
                        </a:rPr>
                        <a:t>终端布局</a:t>
                      </a:r>
                      <a:endParaRPr lang="zh-CN" altLang="en-US" sz="2000" b="1" dirty="0">
                        <a:solidFill>
                          <a:srgbClr val="CC3300"/>
                        </a:solidFill>
                      </a:endParaRPr>
                    </a:p>
                  </a:txBody>
                  <a:tcPr anchor="ctr"/>
                </a:tc>
                <a:tc>
                  <a:txBody>
                    <a:bodyPr/>
                    <a:lstStyle/>
                    <a:p>
                      <a:r>
                        <a:rPr lang="zh-CN" altLang="en-US" sz="1800" dirty="0" smtClean="0"/>
                        <a:t>地区终端门店的合理布局，最终务必做到“全面开花”</a:t>
                      </a:r>
                      <a:endParaRPr lang="zh-CN" altLang="en-US" sz="1800" dirty="0"/>
                    </a:p>
                  </a:txBody>
                  <a:tcPr anchor="ctr"/>
                </a:tc>
              </a:tr>
              <a:tr h="435918">
                <a:tc>
                  <a:txBody>
                    <a:bodyPr/>
                    <a:lstStyle/>
                    <a:p>
                      <a:pPr algn="ctr"/>
                      <a:r>
                        <a:rPr lang="zh-CN" altLang="en-US" sz="2000" b="1" dirty="0" smtClean="0">
                          <a:solidFill>
                            <a:srgbClr val="CC3300"/>
                          </a:solidFill>
                        </a:rPr>
                        <a:t>人员布局</a:t>
                      </a:r>
                      <a:endParaRPr lang="zh-CN" altLang="en-US" sz="2000" b="1" dirty="0">
                        <a:solidFill>
                          <a:srgbClr val="CC3300"/>
                        </a:solidFill>
                      </a:endParaRPr>
                    </a:p>
                  </a:txBody>
                  <a:tcPr anchor="ctr"/>
                </a:tc>
                <a:tc>
                  <a:txBody>
                    <a:bodyPr/>
                    <a:lstStyle/>
                    <a:p>
                      <a:r>
                        <a:rPr lang="zh-CN" altLang="en-US" sz="1800" dirty="0" smtClean="0"/>
                        <a:t>根据季节及渠道拓展进度优化人力资源的配备</a:t>
                      </a:r>
                      <a:endParaRPr lang="zh-CN" altLang="en-US" sz="1800" dirty="0"/>
                    </a:p>
                  </a:txBody>
                  <a:tcPr anchor="ctr"/>
                </a:tc>
              </a:tr>
              <a:tr h="771239">
                <a:tc>
                  <a:txBody>
                    <a:bodyPr/>
                    <a:lstStyle/>
                    <a:p>
                      <a:pPr algn="ctr"/>
                      <a:r>
                        <a:rPr lang="zh-CN" altLang="en-US" sz="2000" b="1" dirty="0" smtClean="0">
                          <a:solidFill>
                            <a:srgbClr val="CC3300"/>
                          </a:solidFill>
                        </a:rPr>
                        <a:t>资源布局</a:t>
                      </a:r>
                      <a:endParaRPr lang="zh-CN" altLang="en-US" sz="2000" b="1" dirty="0">
                        <a:solidFill>
                          <a:srgbClr val="CC3300"/>
                        </a:solidFill>
                      </a:endParaRPr>
                    </a:p>
                  </a:txBody>
                  <a:tcPr anchor="ctr"/>
                </a:tc>
                <a:tc>
                  <a:txBody>
                    <a:bodyPr/>
                    <a:lstStyle/>
                    <a:p>
                      <a:r>
                        <a:rPr lang="zh-CN" altLang="en-US" sz="1800" dirty="0" smtClean="0"/>
                        <a:t>按总业绩在各地区，各渠道，各门店的不同占比，合理分配城市费用比例</a:t>
                      </a:r>
                      <a:endParaRPr lang="zh-CN" altLang="en-US" sz="1800" dirty="0"/>
                    </a:p>
                  </a:txBody>
                  <a:tcPr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产品覆盖率</a:t>
            </a:r>
            <a:endParaRPr lang="zh-CN" altLang="en-US" dirty="0"/>
          </a:p>
        </p:txBody>
      </p:sp>
      <p:grpSp>
        <p:nvGrpSpPr>
          <p:cNvPr id="8" name="Group 3"/>
          <p:cNvGrpSpPr>
            <a:grpSpLocks/>
          </p:cNvGrpSpPr>
          <p:nvPr/>
        </p:nvGrpSpPr>
        <p:grpSpPr bwMode="auto">
          <a:xfrm>
            <a:off x="1214414" y="1857364"/>
            <a:ext cx="5929312" cy="3946525"/>
            <a:chOff x="1017" y="1152"/>
            <a:chExt cx="3735" cy="2486"/>
          </a:xfrm>
        </p:grpSpPr>
        <p:grpSp>
          <p:nvGrpSpPr>
            <p:cNvPr id="9" name="Group 4"/>
            <p:cNvGrpSpPr>
              <a:grpSpLocks/>
            </p:cNvGrpSpPr>
            <p:nvPr/>
          </p:nvGrpSpPr>
          <p:grpSpPr bwMode="auto">
            <a:xfrm>
              <a:off x="2132" y="1152"/>
              <a:ext cx="1487" cy="1247"/>
              <a:chOff x="2057" y="862"/>
              <a:chExt cx="1549" cy="1351"/>
            </a:xfrm>
          </p:grpSpPr>
          <p:sp>
            <p:nvSpPr>
              <p:cNvPr id="26" name="AutoShape 5"/>
              <p:cNvSpPr>
                <a:spLocks noChangeArrowheads="1"/>
              </p:cNvSpPr>
              <p:nvPr/>
            </p:nvSpPr>
            <p:spPr bwMode="gray">
              <a:xfrm>
                <a:off x="2070" y="885"/>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pitchFamily="2" charset="-122"/>
                </a:endParaRPr>
              </a:p>
            </p:txBody>
          </p:sp>
          <p:sp>
            <p:nvSpPr>
              <p:cNvPr id="27" name="AutoShape 6"/>
              <p:cNvSpPr>
                <a:spLocks noChangeArrowheads="1"/>
              </p:cNvSpPr>
              <p:nvPr/>
            </p:nvSpPr>
            <p:spPr bwMode="gray">
              <a:xfrm>
                <a:off x="2057" y="862"/>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endParaRPr>
              </a:p>
            </p:txBody>
          </p:sp>
          <p:sp>
            <p:nvSpPr>
              <p:cNvPr id="28" name="AutoShape 7"/>
              <p:cNvSpPr>
                <a:spLocks noChangeArrowheads="1"/>
              </p:cNvSpPr>
              <p:nvPr/>
            </p:nvSpPr>
            <p:spPr bwMode="gray">
              <a:xfrm>
                <a:off x="2147" y="942"/>
                <a:ext cx="1350" cy="1168"/>
              </a:xfrm>
              <a:prstGeom prst="hexagon">
                <a:avLst>
                  <a:gd name="adj" fmla="val 28896"/>
                  <a:gd name="vf" fmla="val 115470"/>
                </a:avLst>
              </a:prstGeom>
              <a:gradFill rotWithShape="1">
                <a:gsLst>
                  <a:gs pos="0">
                    <a:srgbClr val="7262EC"/>
                  </a:gs>
                  <a:gs pos="100000">
                    <a:srgbClr val="2614AA"/>
                  </a:gs>
                </a:gsLst>
                <a:lin ang="2700000" scaled="1"/>
              </a:gradFill>
              <a:ln w="9525">
                <a:solidFill>
                  <a:schemeClr val="tx1"/>
                </a:solidFill>
                <a:miter lim="800000"/>
                <a:headEnd/>
                <a:tailEnd/>
              </a:ln>
            </p:spPr>
            <p:txBody>
              <a:bodyPr wrap="none" anchor="ctr"/>
              <a:lstStyle/>
              <a:p>
                <a:endParaRPr lang="zh-CN" altLang="en-US">
                  <a:ea typeface="宋体" pitchFamily="2" charset="-122"/>
                </a:endParaRPr>
              </a:p>
            </p:txBody>
          </p:sp>
        </p:grpSp>
        <p:grpSp>
          <p:nvGrpSpPr>
            <p:cNvPr id="10" name="Group 8"/>
            <p:cNvGrpSpPr>
              <a:grpSpLocks/>
            </p:cNvGrpSpPr>
            <p:nvPr/>
          </p:nvGrpSpPr>
          <p:grpSpPr bwMode="auto">
            <a:xfrm>
              <a:off x="1017" y="1773"/>
              <a:ext cx="1488" cy="1247"/>
              <a:chOff x="1110" y="2656"/>
              <a:chExt cx="1549" cy="1351"/>
            </a:xfrm>
          </p:grpSpPr>
          <p:sp>
            <p:nvSpPr>
              <p:cNvPr id="23" name="AutoShape 9"/>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pitchFamily="2" charset="-122"/>
                </a:endParaRPr>
              </a:p>
            </p:txBody>
          </p:sp>
          <p:sp>
            <p:nvSpPr>
              <p:cNvPr id="24" name="AutoShape 10"/>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endParaRPr>
              </a:p>
            </p:txBody>
          </p:sp>
          <p:sp>
            <p:nvSpPr>
              <p:cNvPr id="25" name="AutoShape 11"/>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11" name="Text Box 12"/>
            <p:cNvSpPr txBox="1">
              <a:spLocks noChangeArrowheads="1"/>
            </p:cNvSpPr>
            <p:nvPr/>
          </p:nvSpPr>
          <p:spPr bwMode="gray">
            <a:xfrm>
              <a:off x="2313" y="1496"/>
              <a:ext cx="1091" cy="523"/>
            </a:xfrm>
            <a:prstGeom prst="rect">
              <a:avLst/>
            </a:prstGeom>
            <a:noFill/>
            <a:ln w="9525" algn="ctr">
              <a:noFill/>
              <a:miter lim="800000"/>
              <a:headEnd/>
              <a:tailEnd/>
            </a:ln>
          </p:spPr>
          <p:txBody>
            <a:bodyPr wrap="none">
              <a:spAutoFit/>
            </a:bodyPr>
            <a:lstStyle/>
            <a:p>
              <a:pPr algn="ctr" eaLnBrk="0" hangingPunct="0"/>
              <a:r>
                <a:rPr lang="zh-CN" altLang="en-US" sz="2400" b="1" dirty="0" smtClean="0">
                  <a:solidFill>
                    <a:srgbClr val="FFFFFF"/>
                  </a:solidFill>
                  <a:latin typeface="微软雅黑" pitchFamily="34" charset="-122"/>
                  <a:ea typeface="微软雅黑" pitchFamily="34" charset="-122"/>
                </a:rPr>
                <a:t>全渠道网点</a:t>
              </a:r>
              <a:endParaRPr lang="en-US" altLang="zh-CN" sz="2400" b="1" dirty="0" smtClean="0">
                <a:solidFill>
                  <a:srgbClr val="FFFFFF"/>
                </a:solidFill>
                <a:latin typeface="微软雅黑" pitchFamily="34" charset="-122"/>
                <a:ea typeface="微软雅黑" pitchFamily="34" charset="-122"/>
              </a:endParaRPr>
            </a:p>
            <a:p>
              <a:pPr algn="ctr" eaLnBrk="0" hangingPunct="0"/>
              <a:r>
                <a:rPr lang="zh-CN" altLang="en-US" sz="2400" b="1" dirty="0" smtClean="0">
                  <a:solidFill>
                    <a:srgbClr val="FFFFFF"/>
                  </a:solidFill>
                  <a:latin typeface="微软雅黑" pitchFamily="34" charset="-122"/>
                  <a:ea typeface="微软雅黑" pitchFamily="34" charset="-122"/>
                </a:rPr>
                <a:t>的拓展</a:t>
              </a:r>
              <a:endParaRPr lang="en-US" altLang="zh-CN" sz="2400" b="1" dirty="0" smtClean="0">
                <a:solidFill>
                  <a:srgbClr val="FFFFFF"/>
                </a:solidFill>
                <a:latin typeface="微软雅黑" pitchFamily="34" charset="-122"/>
                <a:ea typeface="微软雅黑" pitchFamily="34" charset="-122"/>
              </a:endParaRPr>
            </a:p>
          </p:txBody>
        </p:sp>
        <p:sp>
          <p:nvSpPr>
            <p:cNvPr id="12" name="Text Box 13"/>
            <p:cNvSpPr txBox="1">
              <a:spLocks noChangeArrowheads="1"/>
            </p:cNvSpPr>
            <p:nvPr/>
          </p:nvSpPr>
          <p:spPr bwMode="gray">
            <a:xfrm>
              <a:off x="1334" y="2170"/>
              <a:ext cx="892" cy="523"/>
            </a:xfrm>
            <a:prstGeom prst="rect">
              <a:avLst/>
            </a:prstGeom>
            <a:noFill/>
            <a:ln w="9525" algn="ctr">
              <a:noFill/>
              <a:miter lim="800000"/>
              <a:headEnd/>
              <a:tailEnd/>
            </a:ln>
          </p:spPr>
          <p:txBody>
            <a:bodyPr wrap="none">
              <a:spAutoFit/>
            </a:bodyPr>
            <a:lstStyle/>
            <a:p>
              <a:pPr algn="ctr" eaLnBrk="0" hangingPunct="0"/>
              <a:r>
                <a:rPr lang="zh-CN" altLang="en-US" sz="2400" b="1" dirty="0" smtClean="0">
                  <a:solidFill>
                    <a:srgbClr val="FFFFFF"/>
                  </a:solidFill>
                  <a:latin typeface="微软雅黑" pitchFamily="34" charset="-122"/>
                  <a:ea typeface="微软雅黑" pitchFamily="34" charset="-122"/>
                </a:rPr>
                <a:t>县乡市场</a:t>
              </a:r>
              <a:endParaRPr lang="en-US" altLang="zh-CN" sz="2400" b="1" dirty="0" smtClean="0">
                <a:solidFill>
                  <a:srgbClr val="FFFFFF"/>
                </a:solidFill>
                <a:latin typeface="微软雅黑" pitchFamily="34" charset="-122"/>
                <a:ea typeface="微软雅黑" pitchFamily="34" charset="-122"/>
              </a:endParaRPr>
            </a:p>
            <a:p>
              <a:pPr algn="ctr" eaLnBrk="0" hangingPunct="0"/>
              <a:r>
                <a:rPr lang="zh-CN" altLang="en-US" sz="2400" b="1" dirty="0" smtClean="0">
                  <a:solidFill>
                    <a:srgbClr val="FFFFFF"/>
                  </a:solidFill>
                  <a:latin typeface="微软雅黑" pitchFamily="34" charset="-122"/>
                  <a:ea typeface="微软雅黑" pitchFamily="34" charset="-122"/>
                </a:rPr>
                <a:t>的分销</a:t>
              </a:r>
              <a:endParaRPr lang="en-US" altLang="zh-CN" sz="2400" b="1" dirty="0">
                <a:solidFill>
                  <a:srgbClr val="FFFFFF"/>
                </a:solidFill>
                <a:latin typeface="微软雅黑" pitchFamily="34" charset="-122"/>
                <a:ea typeface="微软雅黑" pitchFamily="34" charset="-122"/>
              </a:endParaRPr>
            </a:p>
          </p:txBody>
        </p:sp>
        <p:grpSp>
          <p:nvGrpSpPr>
            <p:cNvPr id="13" name="Group 14"/>
            <p:cNvGrpSpPr>
              <a:grpSpLocks/>
            </p:cNvGrpSpPr>
            <p:nvPr/>
          </p:nvGrpSpPr>
          <p:grpSpPr bwMode="auto">
            <a:xfrm>
              <a:off x="3264" y="1776"/>
              <a:ext cx="1488" cy="1247"/>
              <a:chOff x="3174" y="2656"/>
              <a:chExt cx="1549" cy="1351"/>
            </a:xfrm>
          </p:grpSpPr>
          <p:sp>
            <p:nvSpPr>
              <p:cNvPr id="20" name="AutoShape 15"/>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pitchFamily="2" charset="-122"/>
                </a:endParaRPr>
              </a:p>
            </p:txBody>
          </p:sp>
          <p:sp>
            <p:nvSpPr>
              <p:cNvPr id="21" name="AutoShape 16"/>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endParaRPr>
              </a:p>
            </p:txBody>
          </p:sp>
          <p:sp>
            <p:nvSpPr>
              <p:cNvPr id="22" name="AutoShape 17"/>
              <p:cNvSpPr>
                <a:spLocks noChangeArrowheads="1"/>
              </p:cNvSpPr>
              <p:nvPr/>
            </p:nvSpPr>
            <p:spPr bwMode="gray">
              <a:xfrm>
                <a:off x="3264" y="2736"/>
                <a:ext cx="1350" cy="1168"/>
              </a:xfrm>
              <a:prstGeom prst="hexagon">
                <a:avLst>
                  <a:gd name="adj" fmla="val 28896"/>
                  <a:gd name="vf" fmla="val 115470"/>
                </a:avLst>
              </a:prstGeom>
              <a:gradFill rotWithShape="1">
                <a:gsLst>
                  <a:gs pos="0">
                    <a:srgbClr val="6D440E"/>
                  </a:gs>
                  <a:gs pos="100000">
                    <a:srgbClr val="EC941E"/>
                  </a:gs>
                </a:gsLst>
                <a:lin ang="2700000" scaled="1"/>
              </a:gra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14" name="Text Box 18"/>
            <p:cNvSpPr txBox="1">
              <a:spLocks noChangeArrowheads="1"/>
            </p:cNvSpPr>
            <p:nvPr/>
          </p:nvSpPr>
          <p:spPr bwMode="gray">
            <a:xfrm>
              <a:off x="3540" y="2170"/>
              <a:ext cx="896" cy="523"/>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latin typeface="微软雅黑" pitchFamily="34" charset="-122"/>
                  <a:ea typeface="微软雅黑" pitchFamily="34" charset="-122"/>
                </a:rPr>
                <a:t>SKU</a:t>
              </a:r>
              <a:r>
                <a:rPr lang="zh-CN" altLang="en-US" sz="2400" b="1" dirty="0" smtClean="0">
                  <a:solidFill>
                    <a:srgbClr val="FFFFFF"/>
                  </a:solidFill>
                  <a:latin typeface="微软雅黑" pitchFamily="34" charset="-122"/>
                  <a:ea typeface="微软雅黑" pitchFamily="34" charset="-122"/>
                </a:rPr>
                <a:t>的</a:t>
              </a:r>
              <a:endParaRPr lang="en-US" altLang="zh-CN" sz="2400" b="1" dirty="0" smtClean="0">
                <a:solidFill>
                  <a:srgbClr val="FFFFFF"/>
                </a:solidFill>
                <a:latin typeface="微软雅黑" pitchFamily="34" charset="-122"/>
                <a:ea typeface="微软雅黑" pitchFamily="34" charset="-122"/>
              </a:endParaRPr>
            </a:p>
            <a:p>
              <a:pPr algn="ctr" eaLnBrk="0" hangingPunct="0"/>
              <a:r>
                <a:rPr lang="zh-CN" altLang="en-US" sz="2400" b="1" dirty="0" smtClean="0">
                  <a:solidFill>
                    <a:srgbClr val="FFFFFF"/>
                  </a:solidFill>
                  <a:latin typeface="微软雅黑" pitchFamily="34" charset="-122"/>
                  <a:ea typeface="微软雅黑" pitchFamily="34" charset="-122"/>
                </a:rPr>
                <a:t>有效分销</a:t>
              </a:r>
              <a:endParaRPr lang="en-US" altLang="zh-CN" sz="1400" dirty="0">
                <a:solidFill>
                  <a:srgbClr val="FFFFFF"/>
                </a:solidFill>
                <a:latin typeface="微软雅黑" pitchFamily="34" charset="-122"/>
                <a:ea typeface="微软雅黑" pitchFamily="34" charset="-122"/>
              </a:endParaRPr>
            </a:p>
          </p:txBody>
        </p:sp>
        <p:grpSp>
          <p:nvGrpSpPr>
            <p:cNvPr id="15" name="Group 19"/>
            <p:cNvGrpSpPr>
              <a:grpSpLocks/>
            </p:cNvGrpSpPr>
            <p:nvPr/>
          </p:nvGrpSpPr>
          <p:grpSpPr bwMode="auto">
            <a:xfrm>
              <a:off x="2142" y="2391"/>
              <a:ext cx="1488" cy="1247"/>
              <a:chOff x="3174" y="2656"/>
              <a:chExt cx="1549" cy="1351"/>
            </a:xfrm>
          </p:grpSpPr>
          <p:sp>
            <p:nvSpPr>
              <p:cNvPr id="17" name="AutoShape 20"/>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ea typeface="宋体" pitchFamily="2" charset="-122"/>
                </a:endParaRPr>
              </a:p>
            </p:txBody>
          </p:sp>
          <p:sp>
            <p:nvSpPr>
              <p:cNvPr id="18" name="AutoShape 2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endParaRPr>
              </a:p>
            </p:txBody>
          </p:sp>
          <p:sp>
            <p:nvSpPr>
              <p:cNvPr id="19" name="AutoShape 22"/>
              <p:cNvSpPr>
                <a:spLocks noChangeArrowheads="1"/>
              </p:cNvSpPr>
              <p:nvPr/>
            </p:nvSpPr>
            <p:spPr bwMode="gray">
              <a:xfrm>
                <a:off x="3264" y="2736"/>
                <a:ext cx="1350" cy="1168"/>
              </a:xfrm>
              <a:prstGeom prst="hexagon">
                <a:avLst>
                  <a:gd name="adj" fmla="val 28896"/>
                  <a:gd name="vf" fmla="val 115470"/>
                </a:avLst>
              </a:prstGeom>
              <a:gradFill rotWithShape="1">
                <a:gsLst>
                  <a:gs pos="0">
                    <a:srgbClr val="0066CC"/>
                  </a:gs>
                  <a:gs pos="100000">
                    <a:srgbClr val="002F5E"/>
                  </a:gs>
                </a:gsLst>
                <a:lin ang="5400000" scaled="1"/>
              </a:gra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16" name="Text Box 23"/>
            <p:cNvSpPr txBox="1">
              <a:spLocks noChangeArrowheads="1"/>
            </p:cNvSpPr>
            <p:nvPr/>
          </p:nvSpPr>
          <p:spPr bwMode="gray">
            <a:xfrm>
              <a:off x="2454" y="2746"/>
              <a:ext cx="892" cy="523"/>
            </a:xfrm>
            <a:prstGeom prst="rect">
              <a:avLst/>
            </a:prstGeom>
            <a:noFill/>
            <a:ln w="9525" algn="ctr">
              <a:noFill/>
              <a:miter lim="800000"/>
              <a:headEnd/>
              <a:tailEnd/>
            </a:ln>
          </p:spPr>
          <p:txBody>
            <a:bodyPr wrap="none">
              <a:spAutoFit/>
            </a:bodyPr>
            <a:lstStyle/>
            <a:p>
              <a:pPr algn="ctr" eaLnBrk="0" hangingPunct="0"/>
              <a:r>
                <a:rPr lang="zh-CN" altLang="en-US" sz="2400" b="1" dirty="0" smtClean="0">
                  <a:solidFill>
                    <a:srgbClr val="FFFFFF"/>
                  </a:solidFill>
                  <a:latin typeface="微软雅黑" pitchFamily="34" charset="-122"/>
                  <a:ea typeface="微软雅黑" pitchFamily="34" charset="-122"/>
                </a:rPr>
                <a:t>新品的</a:t>
              </a:r>
              <a:endParaRPr lang="en-US" altLang="zh-CN" sz="2400" b="1" dirty="0" smtClean="0">
                <a:solidFill>
                  <a:srgbClr val="FFFFFF"/>
                </a:solidFill>
                <a:latin typeface="微软雅黑" pitchFamily="34" charset="-122"/>
                <a:ea typeface="微软雅黑" pitchFamily="34" charset="-122"/>
              </a:endParaRPr>
            </a:p>
            <a:p>
              <a:pPr algn="ctr" eaLnBrk="0" hangingPunct="0"/>
              <a:r>
                <a:rPr lang="zh-CN" altLang="en-US" sz="2400" b="1" dirty="0" smtClean="0">
                  <a:solidFill>
                    <a:srgbClr val="FFFFFF"/>
                  </a:solidFill>
                  <a:latin typeface="微软雅黑" pitchFamily="34" charset="-122"/>
                  <a:ea typeface="微软雅黑" pitchFamily="34" charset="-122"/>
                </a:rPr>
                <a:t>成功上市</a:t>
              </a:r>
              <a:endParaRPr lang="en-US" altLang="zh-CN" sz="2400" b="1" dirty="0">
                <a:solidFill>
                  <a:srgbClr val="FFFFFF"/>
                </a:solidFill>
                <a:latin typeface="微软雅黑" pitchFamily="34" charset="-122"/>
                <a:ea typeface="微软雅黑" pitchFamily="34"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渠道建设</a:t>
            </a:r>
            <a:endParaRPr lang="zh-CN" altLang="en-US" dirty="0"/>
          </a:p>
        </p:txBody>
      </p:sp>
      <p:sp>
        <p:nvSpPr>
          <p:cNvPr id="4" name="矩形 3"/>
          <p:cNvSpPr/>
          <p:nvPr/>
        </p:nvSpPr>
        <p:spPr>
          <a:xfrm>
            <a:off x="500034" y="1500174"/>
            <a:ext cx="3357586" cy="4708981"/>
          </a:xfrm>
          <a:prstGeom prst="rect">
            <a:avLst/>
          </a:prstGeom>
        </p:spPr>
        <p:txBody>
          <a:bodyPr wrap="square">
            <a:spAutoFit/>
          </a:bodyPr>
          <a:lstStyle/>
          <a:p>
            <a:r>
              <a:rPr lang="zh-CN" altLang="en-US" sz="2000" dirty="0" smtClean="0">
                <a:solidFill>
                  <a:schemeClr val="accent2"/>
                </a:solidFill>
                <a:latin typeface="+mn-ea"/>
              </a:rPr>
              <a:t>    在市场竞争中，渠道资源是共享的但也是有限的，谁占有的渠道资源越多那就意味着谁的市场份额最大，销售量也就最大。</a:t>
            </a:r>
            <a:endParaRPr lang="en-US" altLang="zh-CN" sz="2000" dirty="0" smtClean="0">
              <a:solidFill>
                <a:schemeClr val="accent2"/>
              </a:solidFill>
              <a:latin typeface="+mn-ea"/>
            </a:endParaRPr>
          </a:p>
          <a:p>
            <a:endParaRPr lang="zh-CN" altLang="en-US" sz="2000" dirty="0" smtClean="0">
              <a:solidFill>
                <a:schemeClr val="accent2"/>
              </a:solidFill>
              <a:latin typeface="+mn-ea"/>
            </a:endParaRPr>
          </a:p>
          <a:p>
            <a:r>
              <a:rPr lang="zh-CN" altLang="en-US" sz="2000" dirty="0" smtClean="0">
                <a:solidFill>
                  <a:schemeClr val="accent2"/>
                </a:solidFill>
                <a:latin typeface="+mn-ea"/>
              </a:rPr>
              <a:t>    在渠道的建设的过程中，我们首先要清晰的知道渠道金子塔的构成既塔尖是</a:t>
            </a:r>
            <a:r>
              <a:rPr lang="en-US" altLang="zh-CN" sz="2000" dirty="0" smtClean="0">
                <a:solidFill>
                  <a:schemeClr val="accent2"/>
                </a:solidFill>
                <a:latin typeface="+mn-ea"/>
              </a:rPr>
              <a:t>KA</a:t>
            </a:r>
            <a:r>
              <a:rPr lang="zh-CN" altLang="en-US" sz="2000" dirty="0" smtClean="0">
                <a:solidFill>
                  <a:schemeClr val="accent2"/>
                </a:solidFill>
                <a:latin typeface="+mn-ea"/>
              </a:rPr>
              <a:t>终端渠道，塔腰是传统的终端渠道，塔基是批市及流通渠道；其次是分析目标市场的渠道资源状况；最后是优化强势渠道，完善弱势渠道，启动空白渠道。</a:t>
            </a:r>
            <a:endParaRPr lang="zh-CN" altLang="en-US" sz="2000" dirty="0">
              <a:solidFill>
                <a:schemeClr val="accent2"/>
              </a:solidFill>
              <a:latin typeface="+mn-ea"/>
            </a:endParaRPr>
          </a:p>
        </p:txBody>
      </p:sp>
      <p:grpSp>
        <p:nvGrpSpPr>
          <p:cNvPr id="20" name="组合 19"/>
          <p:cNvGrpSpPr/>
          <p:nvPr/>
        </p:nvGrpSpPr>
        <p:grpSpPr>
          <a:xfrm>
            <a:off x="4143372" y="2000240"/>
            <a:ext cx="4500594" cy="3638552"/>
            <a:chOff x="1855788" y="1150938"/>
            <a:chExt cx="5095875" cy="3352800"/>
          </a:xfrm>
        </p:grpSpPr>
        <p:sp>
          <p:nvSpPr>
            <p:cNvPr id="8" name="Freeform 5"/>
            <p:cNvSpPr>
              <a:spLocks/>
            </p:cNvSpPr>
            <p:nvPr/>
          </p:nvSpPr>
          <p:spPr bwMode="blackWhite">
            <a:xfrm>
              <a:off x="5775325" y="3133725"/>
              <a:ext cx="1176338" cy="1368425"/>
            </a:xfrm>
            <a:custGeom>
              <a:avLst/>
              <a:gdLst/>
              <a:ahLst/>
              <a:cxnLst>
                <a:cxn ang="0">
                  <a:pos x="0" y="269"/>
                </a:cxn>
                <a:cxn ang="0">
                  <a:pos x="505" y="992"/>
                </a:cxn>
                <a:cxn ang="0">
                  <a:pos x="853" y="621"/>
                </a:cxn>
                <a:cxn ang="0">
                  <a:pos x="245" y="0"/>
                </a:cxn>
                <a:cxn ang="0">
                  <a:pos x="0" y="269"/>
                </a:cxn>
              </a:cxnLst>
              <a:rect l="0" t="0" r="r" b="b"/>
              <a:pathLst>
                <a:path w="854" h="993">
                  <a:moveTo>
                    <a:pt x="0" y="269"/>
                  </a:moveTo>
                  <a:lnTo>
                    <a:pt x="505" y="992"/>
                  </a:lnTo>
                  <a:lnTo>
                    <a:pt x="853" y="621"/>
                  </a:lnTo>
                  <a:lnTo>
                    <a:pt x="245" y="0"/>
                  </a:lnTo>
                  <a:lnTo>
                    <a:pt x="0" y="269"/>
                  </a:lnTo>
                </a:path>
              </a:pathLst>
            </a:custGeom>
            <a:solidFill>
              <a:srgbClr val="FFC000"/>
            </a:solidFill>
            <a:ln w="9525" cap="rnd" cmpd="sng">
              <a:solidFill>
                <a:schemeClr val="bg2"/>
              </a:solidFill>
              <a:prstDash val="solid"/>
              <a:round/>
              <a:headEnd type="none" w="sm" len="sm"/>
              <a:tailEnd type="none" w="sm" len="sm"/>
            </a:ln>
            <a:effectLst/>
          </p:spPr>
          <p:txBody>
            <a:bodyPr/>
            <a:lstStyle/>
            <a:p>
              <a:endParaRPr lang="zh-CN" altLang="en-US"/>
            </a:p>
          </p:txBody>
        </p:sp>
        <p:sp>
          <p:nvSpPr>
            <p:cNvPr id="9" name="Freeform 6"/>
            <p:cNvSpPr>
              <a:spLocks/>
            </p:cNvSpPr>
            <p:nvPr/>
          </p:nvSpPr>
          <p:spPr bwMode="blackWhite">
            <a:xfrm>
              <a:off x="2546350" y="3133725"/>
              <a:ext cx="3565525" cy="371475"/>
            </a:xfrm>
            <a:custGeom>
              <a:avLst/>
              <a:gdLst/>
              <a:ahLst/>
              <a:cxnLst>
                <a:cxn ang="0">
                  <a:pos x="0" y="268"/>
                </a:cxn>
                <a:cxn ang="0">
                  <a:pos x="2342" y="268"/>
                </a:cxn>
                <a:cxn ang="0">
                  <a:pos x="2588" y="0"/>
                </a:cxn>
                <a:cxn ang="0">
                  <a:pos x="653" y="0"/>
                </a:cxn>
                <a:cxn ang="0">
                  <a:pos x="0" y="268"/>
                </a:cxn>
              </a:cxnLst>
              <a:rect l="0" t="0" r="r" b="b"/>
              <a:pathLst>
                <a:path w="2589" h="269">
                  <a:moveTo>
                    <a:pt x="0" y="268"/>
                  </a:moveTo>
                  <a:lnTo>
                    <a:pt x="2342" y="268"/>
                  </a:lnTo>
                  <a:lnTo>
                    <a:pt x="2588" y="0"/>
                  </a:lnTo>
                  <a:lnTo>
                    <a:pt x="653" y="0"/>
                  </a:lnTo>
                  <a:lnTo>
                    <a:pt x="0" y="268"/>
                  </a:lnTo>
                </a:path>
              </a:pathLst>
            </a:custGeom>
            <a:solidFill>
              <a:srgbClr val="FFC000">
                <a:alpha val="50000"/>
              </a:srgbClr>
            </a:solidFill>
            <a:ln w="9525" cap="rnd" cmpd="sng">
              <a:solidFill>
                <a:schemeClr val="bg2"/>
              </a:solidFill>
              <a:prstDash val="solid"/>
              <a:round/>
              <a:headEnd type="none" w="sm" len="sm"/>
              <a:tailEnd type="none" w="sm" len="sm"/>
            </a:ln>
            <a:effectLst/>
          </p:spPr>
          <p:txBody>
            <a:bodyPr/>
            <a:lstStyle/>
            <a:p>
              <a:endParaRPr lang="zh-CN" altLang="en-US"/>
            </a:p>
          </p:txBody>
        </p:sp>
        <p:sp>
          <p:nvSpPr>
            <p:cNvPr id="10" name="Freeform 7"/>
            <p:cNvSpPr>
              <a:spLocks/>
            </p:cNvSpPr>
            <p:nvPr/>
          </p:nvSpPr>
          <p:spPr bwMode="blackWhite">
            <a:xfrm>
              <a:off x="1855788" y="3503613"/>
              <a:ext cx="4619625" cy="1000125"/>
            </a:xfrm>
            <a:custGeom>
              <a:avLst/>
              <a:gdLst/>
              <a:ahLst/>
              <a:cxnLst>
                <a:cxn ang="0">
                  <a:pos x="0" y="725"/>
                </a:cxn>
                <a:cxn ang="0">
                  <a:pos x="3353" y="725"/>
                </a:cxn>
                <a:cxn ang="0">
                  <a:pos x="2844" y="0"/>
                </a:cxn>
                <a:cxn ang="0">
                  <a:pos x="499" y="0"/>
                </a:cxn>
                <a:cxn ang="0">
                  <a:pos x="0" y="725"/>
                </a:cxn>
              </a:cxnLst>
              <a:rect l="0" t="0" r="r" b="b"/>
              <a:pathLst>
                <a:path w="3354" h="726">
                  <a:moveTo>
                    <a:pt x="0" y="725"/>
                  </a:moveTo>
                  <a:lnTo>
                    <a:pt x="3353" y="725"/>
                  </a:lnTo>
                  <a:lnTo>
                    <a:pt x="2844" y="0"/>
                  </a:lnTo>
                  <a:lnTo>
                    <a:pt x="499" y="0"/>
                  </a:lnTo>
                  <a:lnTo>
                    <a:pt x="0" y="725"/>
                  </a:lnTo>
                </a:path>
              </a:pathLst>
            </a:custGeom>
            <a:solidFill>
              <a:srgbClr val="FFC000"/>
            </a:solidFill>
            <a:ln w="9525" cap="rnd" cmpd="sng">
              <a:solidFill>
                <a:schemeClr val="bg2"/>
              </a:solidFill>
              <a:prstDash val="solid"/>
              <a:round/>
              <a:headEnd type="none" w="sm" len="sm"/>
              <a:tailEnd type="none" w="sm" len="sm"/>
            </a:ln>
            <a:effectLst/>
          </p:spPr>
          <p:txBody>
            <a:bodyPr/>
            <a:lstStyle/>
            <a:p>
              <a:endParaRPr lang="zh-CN" altLang="en-US"/>
            </a:p>
          </p:txBody>
        </p:sp>
        <p:sp>
          <p:nvSpPr>
            <p:cNvPr id="11" name="Freeform 8"/>
            <p:cNvSpPr>
              <a:spLocks/>
            </p:cNvSpPr>
            <p:nvPr/>
          </p:nvSpPr>
          <p:spPr bwMode="blackWhite">
            <a:xfrm>
              <a:off x="3360738" y="2136775"/>
              <a:ext cx="1782762" cy="180975"/>
            </a:xfrm>
            <a:custGeom>
              <a:avLst/>
              <a:gdLst/>
              <a:ahLst/>
              <a:cxnLst>
                <a:cxn ang="0">
                  <a:pos x="0" y="130"/>
                </a:cxn>
                <a:cxn ang="0">
                  <a:pos x="1166" y="130"/>
                </a:cxn>
                <a:cxn ang="0">
                  <a:pos x="1294" y="0"/>
                </a:cxn>
                <a:cxn ang="0">
                  <a:pos x="403" y="0"/>
                </a:cxn>
                <a:cxn ang="0">
                  <a:pos x="0" y="130"/>
                </a:cxn>
              </a:cxnLst>
              <a:rect l="0" t="0" r="r" b="b"/>
              <a:pathLst>
                <a:path w="1295" h="131">
                  <a:moveTo>
                    <a:pt x="0" y="130"/>
                  </a:moveTo>
                  <a:lnTo>
                    <a:pt x="1166" y="130"/>
                  </a:lnTo>
                  <a:lnTo>
                    <a:pt x="1294" y="0"/>
                  </a:lnTo>
                  <a:lnTo>
                    <a:pt x="403" y="0"/>
                  </a:lnTo>
                  <a:lnTo>
                    <a:pt x="0" y="130"/>
                  </a:lnTo>
                </a:path>
              </a:pathLst>
            </a:custGeom>
            <a:solidFill>
              <a:srgbClr val="FFC000">
                <a:alpha val="50000"/>
              </a:srgbClr>
            </a:solidFill>
            <a:ln w="9525" cap="rnd" cmpd="sng">
              <a:solidFill>
                <a:schemeClr val="bg2"/>
              </a:solidFill>
              <a:prstDash val="solid"/>
              <a:round/>
              <a:headEnd type="none" w="sm" len="sm"/>
              <a:tailEnd type="none" w="sm" len="sm"/>
            </a:ln>
            <a:effectLst/>
          </p:spPr>
          <p:txBody>
            <a:bodyPr/>
            <a:lstStyle/>
            <a:p>
              <a:endParaRPr lang="zh-CN" altLang="en-US"/>
            </a:p>
          </p:txBody>
        </p:sp>
        <p:sp>
          <p:nvSpPr>
            <p:cNvPr id="12" name="Freeform 9"/>
            <p:cNvSpPr>
              <a:spLocks/>
            </p:cNvSpPr>
            <p:nvPr/>
          </p:nvSpPr>
          <p:spPr bwMode="blackWhite">
            <a:xfrm>
              <a:off x="4946650" y="2138363"/>
              <a:ext cx="1012825" cy="1198562"/>
            </a:xfrm>
            <a:custGeom>
              <a:avLst/>
              <a:gdLst/>
              <a:ahLst/>
              <a:cxnLst>
                <a:cxn ang="0">
                  <a:pos x="502" y="869"/>
                </a:cxn>
                <a:cxn ang="0">
                  <a:pos x="734" y="619"/>
                </a:cxn>
                <a:cxn ang="0">
                  <a:pos x="126" y="0"/>
                </a:cxn>
                <a:cxn ang="0">
                  <a:pos x="0" y="130"/>
                </a:cxn>
                <a:cxn ang="0">
                  <a:pos x="502" y="869"/>
                </a:cxn>
              </a:cxnLst>
              <a:rect l="0" t="0" r="r" b="b"/>
              <a:pathLst>
                <a:path w="735" h="870">
                  <a:moveTo>
                    <a:pt x="502" y="869"/>
                  </a:moveTo>
                  <a:lnTo>
                    <a:pt x="734" y="619"/>
                  </a:lnTo>
                  <a:lnTo>
                    <a:pt x="126" y="0"/>
                  </a:lnTo>
                  <a:lnTo>
                    <a:pt x="0" y="130"/>
                  </a:lnTo>
                  <a:lnTo>
                    <a:pt x="502" y="869"/>
                  </a:lnTo>
                </a:path>
              </a:pathLst>
            </a:custGeom>
            <a:solidFill>
              <a:srgbClr val="FFC000"/>
            </a:solidFill>
            <a:ln w="9525" cap="rnd" cmpd="sng">
              <a:solidFill>
                <a:schemeClr val="bg2"/>
              </a:solidFill>
              <a:prstDash val="solid"/>
              <a:round/>
              <a:headEnd type="none" w="sm" len="sm"/>
              <a:tailEnd type="none" w="sm" len="sm"/>
            </a:ln>
            <a:effectLst/>
          </p:spPr>
          <p:txBody>
            <a:bodyPr/>
            <a:lstStyle/>
            <a:p>
              <a:endParaRPr lang="zh-CN" altLang="en-US"/>
            </a:p>
          </p:txBody>
        </p:sp>
        <p:sp>
          <p:nvSpPr>
            <p:cNvPr id="13" name="Freeform 10"/>
            <p:cNvSpPr>
              <a:spLocks/>
            </p:cNvSpPr>
            <p:nvPr/>
          </p:nvSpPr>
          <p:spPr bwMode="blackWhite">
            <a:xfrm>
              <a:off x="2660650" y="2316163"/>
              <a:ext cx="3001963" cy="1020762"/>
            </a:xfrm>
            <a:custGeom>
              <a:avLst/>
              <a:gdLst/>
              <a:ahLst/>
              <a:cxnLst>
                <a:cxn ang="0">
                  <a:pos x="0" y="740"/>
                </a:cxn>
                <a:cxn ang="0">
                  <a:pos x="2178" y="740"/>
                </a:cxn>
                <a:cxn ang="0">
                  <a:pos x="1672" y="0"/>
                </a:cxn>
                <a:cxn ang="0">
                  <a:pos x="505" y="0"/>
                </a:cxn>
                <a:cxn ang="0">
                  <a:pos x="0" y="740"/>
                </a:cxn>
              </a:cxnLst>
              <a:rect l="0" t="0" r="r" b="b"/>
              <a:pathLst>
                <a:path w="2179" h="741">
                  <a:moveTo>
                    <a:pt x="0" y="740"/>
                  </a:moveTo>
                  <a:lnTo>
                    <a:pt x="2178" y="740"/>
                  </a:lnTo>
                  <a:lnTo>
                    <a:pt x="1672" y="0"/>
                  </a:lnTo>
                  <a:lnTo>
                    <a:pt x="505" y="0"/>
                  </a:lnTo>
                  <a:lnTo>
                    <a:pt x="0" y="740"/>
                  </a:lnTo>
                </a:path>
              </a:pathLst>
            </a:custGeom>
            <a:solidFill>
              <a:srgbClr val="FFC000"/>
            </a:solidFill>
            <a:ln w="9525" cap="rnd" cmpd="sng">
              <a:solidFill>
                <a:schemeClr val="bg2"/>
              </a:solidFill>
              <a:prstDash val="solid"/>
              <a:round/>
              <a:headEnd type="none" w="sm" len="sm"/>
              <a:tailEnd type="none" w="sm" len="sm"/>
            </a:ln>
            <a:effectLst/>
          </p:spPr>
          <p:txBody>
            <a:bodyPr/>
            <a:lstStyle/>
            <a:p>
              <a:endParaRPr lang="zh-CN" altLang="en-US"/>
            </a:p>
          </p:txBody>
        </p:sp>
        <p:sp>
          <p:nvSpPr>
            <p:cNvPr id="14" name="Freeform 11"/>
            <p:cNvSpPr>
              <a:spLocks/>
            </p:cNvSpPr>
            <p:nvPr/>
          </p:nvSpPr>
          <p:spPr bwMode="blackWhite">
            <a:xfrm>
              <a:off x="4156075" y="1150938"/>
              <a:ext cx="858838" cy="1012825"/>
            </a:xfrm>
            <a:custGeom>
              <a:avLst/>
              <a:gdLst/>
              <a:ahLst/>
              <a:cxnLst>
                <a:cxn ang="0">
                  <a:pos x="505" y="734"/>
                </a:cxn>
                <a:cxn ang="0">
                  <a:pos x="622" y="620"/>
                </a:cxn>
                <a:cxn ang="0">
                  <a:pos x="0" y="0"/>
                </a:cxn>
                <a:cxn ang="0">
                  <a:pos x="505" y="734"/>
                </a:cxn>
              </a:cxnLst>
              <a:rect l="0" t="0" r="r" b="b"/>
              <a:pathLst>
                <a:path w="623" h="735">
                  <a:moveTo>
                    <a:pt x="505" y="734"/>
                  </a:moveTo>
                  <a:lnTo>
                    <a:pt x="622" y="620"/>
                  </a:lnTo>
                  <a:lnTo>
                    <a:pt x="0" y="0"/>
                  </a:lnTo>
                  <a:lnTo>
                    <a:pt x="505" y="734"/>
                  </a:lnTo>
                </a:path>
              </a:pathLst>
            </a:custGeom>
            <a:solidFill>
              <a:srgbClr val="FFC000"/>
            </a:solidFill>
            <a:ln w="9525" cap="rnd" cmpd="sng">
              <a:solidFill>
                <a:schemeClr val="bg2"/>
              </a:solidFill>
              <a:prstDash val="solid"/>
              <a:round/>
              <a:headEnd type="none" w="sm" len="sm"/>
              <a:tailEnd type="none" w="sm" len="sm"/>
            </a:ln>
            <a:effectLst/>
          </p:spPr>
          <p:txBody>
            <a:bodyPr/>
            <a:lstStyle/>
            <a:p>
              <a:endParaRPr lang="zh-CN" altLang="en-US"/>
            </a:p>
          </p:txBody>
        </p:sp>
        <p:sp>
          <p:nvSpPr>
            <p:cNvPr id="15" name="Freeform 12"/>
            <p:cNvSpPr>
              <a:spLocks/>
            </p:cNvSpPr>
            <p:nvPr/>
          </p:nvSpPr>
          <p:spPr bwMode="blackWhite">
            <a:xfrm>
              <a:off x="3462338" y="1150938"/>
              <a:ext cx="1392237" cy="1012825"/>
            </a:xfrm>
            <a:custGeom>
              <a:avLst/>
              <a:gdLst/>
              <a:ahLst/>
              <a:cxnLst>
                <a:cxn ang="0">
                  <a:pos x="0" y="734"/>
                </a:cxn>
                <a:cxn ang="0">
                  <a:pos x="1010" y="734"/>
                </a:cxn>
                <a:cxn ang="0">
                  <a:pos x="505" y="0"/>
                </a:cxn>
                <a:cxn ang="0">
                  <a:pos x="0" y="734"/>
                </a:cxn>
              </a:cxnLst>
              <a:rect l="0" t="0" r="r" b="b"/>
              <a:pathLst>
                <a:path w="1011" h="735">
                  <a:moveTo>
                    <a:pt x="0" y="734"/>
                  </a:moveTo>
                  <a:lnTo>
                    <a:pt x="1010" y="734"/>
                  </a:lnTo>
                  <a:lnTo>
                    <a:pt x="505" y="0"/>
                  </a:lnTo>
                  <a:lnTo>
                    <a:pt x="0" y="734"/>
                  </a:lnTo>
                </a:path>
              </a:pathLst>
            </a:custGeom>
            <a:solidFill>
              <a:srgbClr val="FFC000"/>
            </a:solidFill>
            <a:ln w="9525" cap="rnd" cmpd="sng">
              <a:solidFill>
                <a:schemeClr val="bg2"/>
              </a:solidFill>
              <a:prstDash val="solid"/>
              <a:round/>
              <a:headEnd type="none" w="sm" len="sm"/>
              <a:tailEnd type="none" w="sm" len="sm"/>
            </a:ln>
            <a:effectLst/>
          </p:spPr>
          <p:txBody>
            <a:bodyPr/>
            <a:lstStyle/>
            <a:p>
              <a:endParaRPr lang="zh-CN" altLang="en-US"/>
            </a:p>
          </p:txBody>
        </p:sp>
        <p:sp>
          <p:nvSpPr>
            <p:cNvPr id="17" name="Rectangle 14"/>
            <p:cNvSpPr>
              <a:spLocks noChangeArrowheads="1"/>
            </p:cNvSpPr>
            <p:nvPr/>
          </p:nvSpPr>
          <p:spPr bwMode="black">
            <a:xfrm>
              <a:off x="3300413" y="2779713"/>
              <a:ext cx="1722437" cy="244475"/>
            </a:xfrm>
            <a:prstGeom prst="rect">
              <a:avLst/>
            </a:prstGeom>
            <a:noFill/>
            <a:ln w="9525">
              <a:noFill/>
              <a:miter lim="800000"/>
              <a:headEnd/>
              <a:tailEnd/>
            </a:ln>
            <a:effectLst/>
          </p:spPr>
          <p:txBody>
            <a:bodyPr lIns="0" tIns="0" rIns="0" bIns="0" anchor="ctr" anchorCtr="1"/>
            <a:lstStyle/>
            <a:p>
              <a:pPr defTabSz="762000" eaLnBrk="0" hangingPunct="0"/>
              <a:r>
                <a:rPr lang="zh-CN" altLang="en-US" b="1" dirty="0" smtClean="0">
                  <a:ea typeface="宋体" pitchFamily="2" charset="-122"/>
                </a:rPr>
                <a:t>传统渠道</a:t>
              </a:r>
              <a:endParaRPr lang="en-US" altLang="zh-CN" b="1" dirty="0">
                <a:ea typeface="宋体" pitchFamily="2" charset="-122"/>
              </a:endParaRPr>
            </a:p>
          </p:txBody>
        </p:sp>
        <p:sp>
          <p:nvSpPr>
            <p:cNvPr id="18" name="Rectangle 15"/>
            <p:cNvSpPr>
              <a:spLocks noChangeArrowheads="1"/>
            </p:cNvSpPr>
            <p:nvPr/>
          </p:nvSpPr>
          <p:spPr bwMode="black">
            <a:xfrm>
              <a:off x="3836988" y="1773238"/>
              <a:ext cx="650875" cy="244475"/>
            </a:xfrm>
            <a:prstGeom prst="rect">
              <a:avLst/>
            </a:prstGeom>
            <a:noFill/>
            <a:ln w="9525">
              <a:noFill/>
              <a:miter lim="800000"/>
              <a:headEnd/>
              <a:tailEnd/>
            </a:ln>
            <a:effectLst/>
          </p:spPr>
          <p:txBody>
            <a:bodyPr lIns="0" tIns="0" rIns="0" bIns="0" anchor="ctr" anchorCtr="1"/>
            <a:lstStyle/>
            <a:p>
              <a:pPr defTabSz="762000" eaLnBrk="0" hangingPunct="0"/>
              <a:r>
                <a:rPr lang="en-US" altLang="zh-CN" b="1" dirty="0" smtClean="0">
                  <a:ea typeface="宋体" pitchFamily="2" charset="-122"/>
                </a:rPr>
                <a:t>KA</a:t>
              </a:r>
              <a:endParaRPr lang="en-US" altLang="zh-CN" b="1" dirty="0">
                <a:solidFill>
                  <a:schemeClr val="bg1"/>
                </a:solidFill>
                <a:ea typeface="宋体" pitchFamily="2" charset="-122"/>
              </a:endParaRPr>
            </a:p>
          </p:txBody>
        </p:sp>
        <p:sp>
          <p:nvSpPr>
            <p:cNvPr id="19" name="Rectangle 16"/>
            <p:cNvSpPr>
              <a:spLocks noChangeArrowheads="1"/>
            </p:cNvSpPr>
            <p:nvPr/>
          </p:nvSpPr>
          <p:spPr bwMode="black">
            <a:xfrm>
              <a:off x="2514600" y="3894138"/>
              <a:ext cx="3294063" cy="244475"/>
            </a:xfrm>
            <a:prstGeom prst="rect">
              <a:avLst/>
            </a:prstGeom>
            <a:noFill/>
            <a:ln w="9525">
              <a:noFill/>
              <a:miter lim="800000"/>
              <a:headEnd/>
              <a:tailEnd/>
            </a:ln>
            <a:effectLst/>
          </p:spPr>
          <p:txBody>
            <a:bodyPr lIns="0" tIns="0" rIns="0" bIns="0" anchor="ctr" anchorCtr="1"/>
            <a:lstStyle/>
            <a:p>
              <a:pPr defTabSz="762000" eaLnBrk="0" hangingPunct="0"/>
              <a:r>
                <a:rPr lang="zh-CN" altLang="en-US" b="1" dirty="0" smtClean="0">
                  <a:ea typeface="宋体" pitchFamily="2" charset="-122"/>
                </a:rPr>
                <a:t>批市及流通渠道</a:t>
              </a:r>
              <a:endParaRPr lang="en-US" altLang="zh-CN" b="1" dirty="0">
                <a:ea typeface="宋体" pitchFamily="2" charset="-122"/>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终端表现</a:t>
            </a:r>
            <a:endParaRPr lang="zh-CN" altLang="en-US" dirty="0"/>
          </a:p>
        </p:txBody>
      </p:sp>
      <p:sp>
        <p:nvSpPr>
          <p:cNvPr id="4" name="矩形 3"/>
          <p:cNvSpPr/>
          <p:nvPr/>
        </p:nvSpPr>
        <p:spPr>
          <a:xfrm>
            <a:off x="714348" y="2071678"/>
            <a:ext cx="8001056" cy="2862322"/>
          </a:xfrm>
          <a:prstGeom prst="rect">
            <a:avLst/>
          </a:prstGeom>
        </p:spPr>
        <p:txBody>
          <a:bodyPr wrap="square">
            <a:spAutoFit/>
          </a:bodyPr>
          <a:lstStyle/>
          <a:p>
            <a:r>
              <a:rPr lang="zh-CN" altLang="en-US" sz="2000" dirty="0" smtClean="0">
                <a:solidFill>
                  <a:schemeClr val="accent2"/>
                </a:solidFill>
                <a:latin typeface="+mn-ea"/>
              </a:rPr>
              <a:t>    消费者对我们的品牌认知，是开始于终端，所以，为了提升品牌知名度和展现良好的品牌形象，必须在终端表现力上多下工夫。</a:t>
            </a:r>
            <a:endParaRPr lang="en-US" altLang="zh-CN" sz="2000" dirty="0" smtClean="0">
              <a:solidFill>
                <a:schemeClr val="accent2"/>
              </a:solidFill>
              <a:latin typeface="+mn-ea"/>
            </a:endParaRPr>
          </a:p>
          <a:p>
            <a:endParaRPr lang="en-US" altLang="zh-CN" sz="2000" dirty="0" smtClean="0">
              <a:solidFill>
                <a:schemeClr val="accent2"/>
              </a:solidFill>
              <a:latin typeface="+mn-ea"/>
            </a:endParaRPr>
          </a:p>
          <a:p>
            <a:r>
              <a:rPr lang="en-US" altLang="zh-CN" sz="2000" dirty="0" smtClean="0">
                <a:solidFill>
                  <a:schemeClr val="accent2"/>
                </a:solidFill>
                <a:latin typeface="+mn-ea"/>
              </a:rPr>
              <a:t>    </a:t>
            </a:r>
            <a:r>
              <a:rPr lang="zh-CN" altLang="en-US" sz="2000" dirty="0" smtClean="0">
                <a:solidFill>
                  <a:schemeClr val="accent2"/>
                </a:solidFill>
                <a:latin typeface="+mn-ea"/>
              </a:rPr>
              <a:t>终端表现力包括：终端能见度、终端陈列规范、终端人员的素质等。</a:t>
            </a:r>
            <a:endParaRPr lang="en-US" altLang="zh-CN" sz="2000" dirty="0" smtClean="0">
              <a:solidFill>
                <a:schemeClr val="accent2"/>
              </a:solidFill>
              <a:latin typeface="+mn-ea"/>
            </a:endParaRPr>
          </a:p>
          <a:p>
            <a:endParaRPr lang="en-US" altLang="zh-CN" sz="2000" dirty="0" smtClean="0">
              <a:solidFill>
                <a:schemeClr val="accent2"/>
              </a:solidFill>
              <a:latin typeface="+mn-ea"/>
            </a:endParaRPr>
          </a:p>
          <a:p>
            <a:r>
              <a:rPr lang="en-US" altLang="zh-CN" sz="2000" dirty="0" smtClean="0">
                <a:solidFill>
                  <a:schemeClr val="accent2"/>
                </a:solidFill>
                <a:latin typeface="+mn-ea"/>
              </a:rPr>
              <a:t>    </a:t>
            </a:r>
            <a:r>
              <a:rPr lang="zh-CN" altLang="en-US" sz="2000" dirty="0" smtClean="0">
                <a:solidFill>
                  <a:schemeClr val="accent2"/>
                </a:solidFill>
                <a:latin typeface="+mn-ea"/>
              </a:rPr>
              <a:t>终端表现力的好坏，对品牌塑造将会产生直接的影响。</a:t>
            </a:r>
            <a:endParaRPr lang="en-US" altLang="zh-CN" sz="2000" dirty="0" smtClean="0">
              <a:solidFill>
                <a:schemeClr val="accent2"/>
              </a:solidFill>
              <a:latin typeface="+mn-ea"/>
            </a:endParaRPr>
          </a:p>
          <a:p>
            <a:endParaRPr lang="zh-CN" altLang="en-US" sz="2000" dirty="0" smtClean="0">
              <a:solidFill>
                <a:schemeClr val="accent2"/>
              </a:solidFill>
              <a:latin typeface="+mn-ea"/>
            </a:endParaRPr>
          </a:p>
          <a:p>
            <a:r>
              <a:rPr lang="zh-CN" altLang="en-US" sz="2000" dirty="0" smtClean="0">
                <a:solidFill>
                  <a:schemeClr val="accent2"/>
                </a:solidFill>
                <a:latin typeface="+mn-ea"/>
              </a:rPr>
              <a:t>    终端生动化是众多品牌在终端成功的秘密。</a:t>
            </a:r>
            <a:endParaRPr lang="zh-CN" altLang="en-US" sz="2000" dirty="0">
              <a:solidFill>
                <a:schemeClr val="accent2"/>
              </a:solidFill>
              <a:latin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竞品终端信息分析</a:t>
            </a:r>
            <a:endParaRPr lang="zh-CN" altLang="en-US" dirty="0"/>
          </a:p>
        </p:txBody>
      </p:sp>
      <p:sp>
        <p:nvSpPr>
          <p:cNvPr id="4" name="矩形 3"/>
          <p:cNvSpPr/>
          <p:nvPr/>
        </p:nvSpPr>
        <p:spPr>
          <a:xfrm>
            <a:off x="785786" y="1714488"/>
            <a:ext cx="7572428" cy="4093428"/>
          </a:xfrm>
          <a:prstGeom prst="rect">
            <a:avLst/>
          </a:prstGeom>
        </p:spPr>
        <p:txBody>
          <a:bodyPr wrap="square">
            <a:spAutoFit/>
          </a:bodyPr>
          <a:lstStyle/>
          <a:p>
            <a:r>
              <a:rPr lang="zh-CN" altLang="en-US" sz="2000" dirty="0" smtClean="0">
                <a:solidFill>
                  <a:srgbClr val="CC3300"/>
                </a:solidFill>
              </a:rPr>
              <a:t>    知己知彼，百战百胜。</a:t>
            </a:r>
            <a:endParaRPr lang="en-US" altLang="zh-CN" sz="2000" dirty="0" smtClean="0">
              <a:solidFill>
                <a:srgbClr val="CC3300"/>
              </a:solidFill>
            </a:endParaRPr>
          </a:p>
          <a:p>
            <a:endParaRPr lang="zh-CN" altLang="en-US" sz="2000" dirty="0" smtClean="0">
              <a:solidFill>
                <a:srgbClr val="CC3300"/>
              </a:solidFill>
            </a:endParaRPr>
          </a:p>
          <a:p>
            <a:r>
              <a:rPr lang="zh-CN" altLang="en-US" sz="2000" dirty="0" smtClean="0">
                <a:solidFill>
                  <a:srgbClr val="CC3300"/>
                </a:solidFill>
              </a:rPr>
              <a:t>    当你不了解竞争对手的信息时（销售政策、费用力度、费用方向、费用力度、人力资源配备），你会“无从下手”。</a:t>
            </a:r>
            <a:endParaRPr lang="en-US" altLang="zh-CN" sz="2000" dirty="0" smtClean="0">
              <a:solidFill>
                <a:srgbClr val="CC3300"/>
              </a:solidFill>
            </a:endParaRPr>
          </a:p>
          <a:p>
            <a:endParaRPr lang="zh-CN" altLang="en-US" sz="2000" dirty="0" smtClean="0">
              <a:solidFill>
                <a:srgbClr val="CC3300"/>
              </a:solidFill>
            </a:endParaRPr>
          </a:p>
          <a:p>
            <a:r>
              <a:rPr lang="zh-CN" altLang="en-US" sz="2000" dirty="0" smtClean="0">
                <a:solidFill>
                  <a:srgbClr val="CC3300"/>
                </a:solidFill>
              </a:rPr>
              <a:t>    竞争信息情报信息的传播媒介，日趋多样化，让市场人员扑朔迷离，竞品的推广方向会分阶段在终端信息发布渠道上体现出来的如：</a:t>
            </a:r>
            <a:r>
              <a:rPr lang="en-US" altLang="zh-CN" sz="2000" dirty="0" smtClean="0">
                <a:solidFill>
                  <a:srgbClr val="CC3300"/>
                </a:solidFill>
              </a:rPr>
              <a:t>DM</a:t>
            </a:r>
            <a:r>
              <a:rPr lang="zh-CN" altLang="en-US" sz="2000" dirty="0" smtClean="0">
                <a:solidFill>
                  <a:srgbClr val="CC3300"/>
                </a:solidFill>
              </a:rPr>
              <a:t>单、宣传单页、</a:t>
            </a:r>
            <a:r>
              <a:rPr lang="en-US" altLang="zh-CN" sz="2000" dirty="0" smtClean="0">
                <a:solidFill>
                  <a:srgbClr val="CC3300"/>
                </a:solidFill>
              </a:rPr>
              <a:t>X</a:t>
            </a:r>
            <a:r>
              <a:rPr lang="zh-CN" altLang="en-US" sz="2000" dirty="0" smtClean="0">
                <a:solidFill>
                  <a:srgbClr val="CC3300"/>
                </a:solidFill>
              </a:rPr>
              <a:t>支架、条幅等传播媒介都承载着企业的品牌、文化、产品、理念、技术、促销等方面的信息，通过汇总、分析、总结竞品所发布的各种信息，形成终端竞争信息情报系统，是一种用来提醒行销人员早期潜在威胁的工具，为市场决策相关人员提供可能出现的机遇和危险情报信息，使市场行销人员在制定政策的的时候有的放矢，知已知彼，百战不殆。</a:t>
            </a:r>
            <a:endParaRPr lang="zh-CN" altLang="en-US" sz="2000" dirty="0">
              <a:solidFill>
                <a:srgbClr val="CC33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经销商服务与管理</a:t>
            </a:r>
            <a:endParaRPr lang="zh-CN" altLang="en-US" dirty="0"/>
          </a:p>
        </p:txBody>
      </p:sp>
      <p:sp>
        <p:nvSpPr>
          <p:cNvPr id="3" name="内容占位符 2"/>
          <p:cNvSpPr>
            <a:spLocks noGrp="1"/>
          </p:cNvSpPr>
          <p:nvPr>
            <p:ph idx="1"/>
          </p:nvPr>
        </p:nvSpPr>
        <p:spPr>
          <a:xfrm>
            <a:off x="285720" y="2500306"/>
            <a:ext cx="2143140" cy="2500330"/>
          </a:xfrm>
        </p:spPr>
        <p:txBody>
          <a:bodyPr/>
          <a:lstStyle/>
          <a:p>
            <a:pPr>
              <a:buNone/>
            </a:pPr>
            <a:r>
              <a:rPr lang="zh-CN" altLang="en-US" b="1" dirty="0" smtClean="0">
                <a:solidFill>
                  <a:srgbClr val="7030A0"/>
                </a:solidFill>
              </a:rPr>
              <a:t>我们首先要确立</a:t>
            </a:r>
            <a:endParaRPr lang="en-US" altLang="zh-CN" b="1" dirty="0" smtClean="0">
              <a:solidFill>
                <a:srgbClr val="7030A0"/>
              </a:solidFill>
            </a:endParaRPr>
          </a:p>
          <a:p>
            <a:pPr>
              <a:buNone/>
            </a:pPr>
            <a:r>
              <a:rPr lang="zh-CN" altLang="en-US" b="1" dirty="0" smtClean="0">
                <a:solidFill>
                  <a:srgbClr val="7030A0"/>
                </a:solidFill>
              </a:rPr>
              <a:t>一个观点，我们</a:t>
            </a:r>
            <a:endParaRPr lang="en-US" altLang="zh-CN" b="1" dirty="0" smtClean="0">
              <a:solidFill>
                <a:srgbClr val="7030A0"/>
              </a:solidFill>
            </a:endParaRPr>
          </a:p>
          <a:p>
            <a:pPr>
              <a:buNone/>
            </a:pPr>
            <a:r>
              <a:rPr lang="zh-CN" altLang="en-US" b="1" dirty="0" smtClean="0">
                <a:solidFill>
                  <a:srgbClr val="7030A0"/>
                </a:solidFill>
              </a:rPr>
              <a:t>是通过经销商销</a:t>
            </a:r>
            <a:endParaRPr lang="en-US" altLang="zh-CN" b="1" dirty="0" smtClean="0">
              <a:solidFill>
                <a:srgbClr val="7030A0"/>
              </a:solidFill>
            </a:endParaRPr>
          </a:p>
          <a:p>
            <a:pPr>
              <a:buNone/>
            </a:pPr>
            <a:r>
              <a:rPr lang="zh-CN" altLang="en-US" b="1" dirty="0" smtClean="0">
                <a:solidFill>
                  <a:srgbClr val="7030A0"/>
                </a:solidFill>
              </a:rPr>
              <a:t>售，而不是销售</a:t>
            </a:r>
            <a:endParaRPr lang="en-US" altLang="zh-CN" b="1" dirty="0" smtClean="0">
              <a:solidFill>
                <a:srgbClr val="7030A0"/>
              </a:solidFill>
            </a:endParaRPr>
          </a:p>
          <a:p>
            <a:pPr>
              <a:buNone/>
            </a:pPr>
            <a:r>
              <a:rPr lang="zh-CN" altLang="en-US" b="1" dirty="0" smtClean="0">
                <a:solidFill>
                  <a:srgbClr val="7030A0"/>
                </a:solidFill>
              </a:rPr>
              <a:t>给经销商（买进</a:t>
            </a:r>
            <a:endParaRPr lang="en-US" altLang="zh-CN" b="1" dirty="0" smtClean="0">
              <a:solidFill>
                <a:srgbClr val="7030A0"/>
              </a:solidFill>
            </a:endParaRPr>
          </a:p>
          <a:p>
            <a:pPr>
              <a:buNone/>
            </a:pPr>
            <a:r>
              <a:rPr lang="zh-CN" altLang="en-US" b="1" dirty="0" smtClean="0">
                <a:solidFill>
                  <a:srgbClr val="7030A0"/>
                </a:solidFill>
              </a:rPr>
              <a:t>与卖出）。</a:t>
            </a:r>
            <a:endParaRPr lang="en-US" altLang="zh-CN" b="1" dirty="0" smtClean="0">
              <a:solidFill>
                <a:srgbClr val="7030A0"/>
              </a:solidFill>
            </a:endParaRPr>
          </a:p>
          <a:p>
            <a:endParaRPr lang="zh-CN" altLang="en-US" dirty="0" smtClean="0"/>
          </a:p>
          <a:p>
            <a:pPr>
              <a:buNone/>
            </a:pPr>
            <a:endParaRPr lang="zh-CN" altLang="en-US" dirty="0"/>
          </a:p>
        </p:txBody>
      </p:sp>
      <p:graphicFrame>
        <p:nvGraphicFramePr>
          <p:cNvPr id="4" name="表格 3"/>
          <p:cNvGraphicFramePr>
            <a:graphicFrameLocks noGrp="1"/>
          </p:cNvGraphicFramePr>
          <p:nvPr/>
        </p:nvGraphicFramePr>
        <p:xfrm>
          <a:off x="2714612" y="1571612"/>
          <a:ext cx="6096000" cy="4846320"/>
        </p:xfrm>
        <a:graphic>
          <a:graphicData uri="http://schemas.openxmlformats.org/drawingml/2006/table">
            <a:tbl>
              <a:tblPr firstRow="1" bandRow="1">
                <a:tableStyleId>{93296810-A885-4BE3-A3E7-6D5BEEA58F35}</a:tableStyleId>
              </a:tblPr>
              <a:tblGrid>
                <a:gridCol w="3048000"/>
                <a:gridCol w="3048000"/>
              </a:tblGrid>
              <a:tr h="370840">
                <a:tc>
                  <a:txBody>
                    <a:bodyPr/>
                    <a:lstStyle/>
                    <a:p>
                      <a:pPr algn="ctr"/>
                      <a:r>
                        <a:rPr lang="zh-CN" altLang="en-US" sz="2000" dirty="0" smtClean="0"/>
                        <a:t>管理客户</a:t>
                      </a:r>
                      <a:endParaRPr lang="zh-CN" altLang="en-US" sz="2000" dirty="0"/>
                    </a:p>
                  </a:txBody>
                  <a:tcPr/>
                </a:tc>
                <a:tc>
                  <a:txBody>
                    <a:bodyPr/>
                    <a:lstStyle/>
                    <a:p>
                      <a:pPr algn="ctr"/>
                      <a:r>
                        <a:rPr lang="zh-CN" altLang="en-US" sz="2000" dirty="0" smtClean="0"/>
                        <a:t>服务客户</a:t>
                      </a:r>
                      <a:endParaRPr lang="zh-CN" altLang="en-US" sz="2000" dirty="0"/>
                    </a:p>
                  </a:txBody>
                  <a:tcPr/>
                </a:tc>
              </a:tr>
              <a:tr h="370840">
                <a:tc>
                  <a:txBody>
                    <a:bodyPr/>
                    <a:lstStyle/>
                    <a:p>
                      <a:r>
                        <a:rPr lang="zh-CN" altLang="en-US" sz="1600" dirty="0" smtClean="0"/>
                        <a:t>销售区域的管理</a:t>
                      </a:r>
                      <a:endParaRPr lang="zh-CN" altLang="en-US" sz="1600" dirty="0"/>
                    </a:p>
                  </a:txBody>
                  <a:tcPr/>
                </a:tc>
                <a:tc>
                  <a:txBody>
                    <a:bodyPr/>
                    <a:lstStyle/>
                    <a:p>
                      <a:r>
                        <a:rPr lang="zh-CN" altLang="en-US" sz="1600" dirty="0" smtClean="0"/>
                        <a:t>团队培训协助</a:t>
                      </a:r>
                      <a:endParaRPr lang="zh-CN" altLang="en-US" sz="1600" dirty="0"/>
                    </a:p>
                  </a:txBody>
                  <a:tcPr/>
                </a:tc>
              </a:tr>
              <a:tr h="370840">
                <a:tc>
                  <a:txBody>
                    <a:bodyPr/>
                    <a:lstStyle/>
                    <a:p>
                      <a:r>
                        <a:rPr lang="zh-CN" altLang="en-US" sz="1600" dirty="0" smtClean="0"/>
                        <a:t>进销存的管理</a:t>
                      </a:r>
                      <a:endParaRPr lang="zh-CN" altLang="en-US" sz="1600" dirty="0"/>
                    </a:p>
                  </a:txBody>
                  <a:tcPr/>
                </a:tc>
                <a:tc>
                  <a:txBody>
                    <a:bodyPr/>
                    <a:lstStyle/>
                    <a:p>
                      <a:r>
                        <a:rPr lang="zh-CN" altLang="en-US" sz="1600" dirty="0" smtClean="0"/>
                        <a:t>落实，跟进资源配置</a:t>
                      </a:r>
                      <a:endParaRPr lang="zh-CN" altLang="en-US" sz="1600" dirty="0"/>
                    </a:p>
                  </a:txBody>
                  <a:tcPr/>
                </a:tc>
              </a:tr>
              <a:tr h="370840">
                <a:tc>
                  <a:txBody>
                    <a:bodyPr/>
                    <a:lstStyle/>
                    <a:p>
                      <a:r>
                        <a:rPr lang="zh-CN" altLang="en-US" sz="1600" dirty="0" smtClean="0"/>
                        <a:t>产品组合的管理</a:t>
                      </a:r>
                      <a:endParaRPr lang="zh-CN" altLang="en-US" sz="1600" dirty="0"/>
                    </a:p>
                  </a:txBody>
                  <a:tcPr/>
                </a:tc>
                <a:tc>
                  <a:txBody>
                    <a:bodyPr/>
                    <a:lstStyle/>
                    <a:p>
                      <a:r>
                        <a:rPr lang="zh-CN" altLang="en-US" sz="1600" dirty="0" smtClean="0"/>
                        <a:t>客户每月利润分析</a:t>
                      </a:r>
                      <a:endParaRPr lang="zh-CN" altLang="en-US" sz="1600" dirty="0"/>
                    </a:p>
                  </a:txBody>
                  <a:tcPr/>
                </a:tc>
              </a:tr>
              <a:tr h="370840">
                <a:tc>
                  <a:txBody>
                    <a:bodyPr/>
                    <a:lstStyle/>
                    <a:p>
                      <a:r>
                        <a:rPr lang="zh-CN" altLang="en-US" sz="1600" dirty="0" smtClean="0"/>
                        <a:t>渠道宽，深度的管理</a:t>
                      </a:r>
                      <a:endParaRPr lang="zh-CN" altLang="en-US" sz="1600" dirty="0"/>
                    </a:p>
                  </a:txBody>
                  <a:tcPr/>
                </a:tc>
                <a:tc>
                  <a:txBody>
                    <a:bodyPr/>
                    <a:lstStyle/>
                    <a:p>
                      <a:r>
                        <a:rPr lang="zh-CN" altLang="en-US" sz="1600" dirty="0" smtClean="0"/>
                        <a:t>规划市场</a:t>
                      </a:r>
                      <a:endParaRPr lang="zh-CN" altLang="en-US" sz="1600" dirty="0"/>
                    </a:p>
                  </a:txBody>
                  <a:tcPr/>
                </a:tc>
              </a:tr>
              <a:tr h="370840">
                <a:tc>
                  <a:txBody>
                    <a:bodyPr/>
                    <a:lstStyle/>
                    <a:p>
                      <a:r>
                        <a:rPr lang="zh-CN" altLang="en-US" sz="1600" dirty="0" smtClean="0"/>
                        <a:t>网点覆盖率的管理</a:t>
                      </a:r>
                      <a:endParaRPr lang="zh-CN" altLang="en-US" sz="1600" dirty="0"/>
                    </a:p>
                  </a:txBody>
                  <a:tcPr/>
                </a:tc>
                <a:tc>
                  <a:txBody>
                    <a:bodyPr/>
                    <a:lstStyle/>
                    <a:p>
                      <a:r>
                        <a:rPr lang="zh-CN" altLang="en-US" sz="1600" dirty="0" smtClean="0"/>
                        <a:t>门店的检查督促</a:t>
                      </a:r>
                      <a:endParaRPr lang="zh-CN" altLang="en-US" sz="1600" dirty="0"/>
                    </a:p>
                  </a:txBody>
                  <a:tcPr/>
                </a:tc>
              </a:tr>
              <a:tr h="370840">
                <a:tc>
                  <a:txBody>
                    <a:bodyPr/>
                    <a:lstStyle/>
                    <a:p>
                      <a:r>
                        <a:rPr lang="zh-CN" altLang="en-US" sz="1600" dirty="0" smtClean="0"/>
                        <a:t>价格体系的管理</a:t>
                      </a:r>
                      <a:endParaRPr lang="zh-CN" altLang="en-US" sz="1600" dirty="0"/>
                    </a:p>
                  </a:txBody>
                  <a:tcPr/>
                </a:tc>
                <a:tc>
                  <a:txBody>
                    <a:bodyPr/>
                    <a:lstStyle/>
                    <a:p>
                      <a:r>
                        <a:rPr lang="zh-CN" altLang="en-US" sz="1600" dirty="0" smtClean="0"/>
                        <a:t>库存管理</a:t>
                      </a:r>
                      <a:endParaRPr lang="zh-CN" altLang="en-US" sz="1600" dirty="0"/>
                    </a:p>
                  </a:txBody>
                  <a:tcPr/>
                </a:tc>
              </a:tr>
              <a:tr h="370840">
                <a:tc>
                  <a:txBody>
                    <a:bodyPr/>
                    <a:lstStyle/>
                    <a:p>
                      <a:r>
                        <a:rPr lang="zh-CN" altLang="en-US" sz="1600" dirty="0" smtClean="0"/>
                        <a:t>销售数据库管理</a:t>
                      </a:r>
                      <a:endParaRPr lang="zh-CN" altLang="en-US" sz="1600" dirty="0"/>
                    </a:p>
                  </a:txBody>
                  <a:tcPr/>
                </a:tc>
                <a:tc>
                  <a:txBody>
                    <a:bodyPr/>
                    <a:lstStyle/>
                    <a:p>
                      <a:r>
                        <a:rPr lang="zh-CN" altLang="en-US" sz="1600" dirty="0" smtClean="0"/>
                        <a:t>重点单店规划</a:t>
                      </a:r>
                      <a:endParaRPr lang="zh-CN" altLang="en-US" sz="1600" dirty="0"/>
                    </a:p>
                  </a:txBody>
                  <a:tcPr/>
                </a:tc>
              </a:tr>
              <a:tr h="370840">
                <a:tc>
                  <a:txBody>
                    <a:bodyPr/>
                    <a:lstStyle/>
                    <a:p>
                      <a:r>
                        <a:rPr lang="zh-CN" altLang="en-US" sz="1600" dirty="0" smtClean="0"/>
                        <a:t>费用投入的管理</a:t>
                      </a:r>
                      <a:endParaRPr lang="zh-CN" altLang="en-US" sz="1600" dirty="0"/>
                    </a:p>
                  </a:txBody>
                  <a:tcPr/>
                </a:tc>
                <a:tc>
                  <a:txBody>
                    <a:bodyPr/>
                    <a:lstStyle/>
                    <a:p>
                      <a:r>
                        <a:rPr lang="zh-CN" altLang="en-US" sz="1600" dirty="0" smtClean="0"/>
                        <a:t>促销活动评估</a:t>
                      </a:r>
                      <a:endParaRPr lang="zh-CN" altLang="en-US" sz="1600" dirty="0"/>
                    </a:p>
                  </a:txBody>
                  <a:tcPr/>
                </a:tc>
              </a:tr>
              <a:tr h="370840">
                <a:tc>
                  <a:txBody>
                    <a:bodyPr/>
                    <a:lstStyle/>
                    <a:p>
                      <a:r>
                        <a:rPr lang="zh-CN" altLang="en-US" sz="1600" dirty="0" smtClean="0"/>
                        <a:t>重点门店的管理及维护</a:t>
                      </a:r>
                      <a:endParaRPr lang="zh-CN" altLang="en-US" sz="1600" dirty="0"/>
                    </a:p>
                  </a:txBody>
                  <a:tcPr/>
                </a:tc>
                <a:tc>
                  <a:txBody>
                    <a:bodyPr/>
                    <a:lstStyle/>
                    <a:p>
                      <a:r>
                        <a:rPr lang="en-US" altLang="zh-CN" sz="1600" dirty="0" smtClean="0"/>
                        <a:t>KA</a:t>
                      </a:r>
                      <a:r>
                        <a:rPr lang="zh-CN" altLang="en-US" sz="1600" dirty="0" smtClean="0"/>
                        <a:t>门店货款对帐</a:t>
                      </a:r>
                      <a:endParaRPr lang="zh-CN" altLang="en-US" sz="1600" dirty="0"/>
                    </a:p>
                  </a:txBody>
                  <a:tcPr/>
                </a:tc>
              </a:tr>
              <a:tr h="370840">
                <a:tc>
                  <a:txBody>
                    <a:bodyPr/>
                    <a:lstStyle/>
                    <a:p>
                      <a:r>
                        <a:rPr lang="zh-CN" altLang="en-US" sz="1600" dirty="0" smtClean="0"/>
                        <a:t>促销活动的管理</a:t>
                      </a:r>
                      <a:endParaRPr lang="zh-CN" altLang="en-US" sz="1600" dirty="0"/>
                    </a:p>
                  </a:txBody>
                  <a:tcPr/>
                </a:tc>
                <a:tc>
                  <a:txBody>
                    <a:bodyPr/>
                    <a:lstStyle/>
                    <a:p>
                      <a:r>
                        <a:rPr lang="zh-CN" altLang="en-US" sz="1600" dirty="0" smtClean="0"/>
                        <a:t>收集竞品信息</a:t>
                      </a:r>
                      <a:endParaRPr lang="zh-CN" altLang="en-US" sz="1600" dirty="0"/>
                    </a:p>
                  </a:txBody>
                  <a:tcPr/>
                </a:tc>
              </a:tr>
              <a:tr h="370840">
                <a:tc>
                  <a:txBody>
                    <a:bodyPr/>
                    <a:lstStyle/>
                    <a:p>
                      <a:endParaRPr lang="zh-CN" altLang="en-US" sz="1600"/>
                    </a:p>
                  </a:txBody>
                  <a:tcPr/>
                </a:tc>
                <a:tc>
                  <a:txBody>
                    <a:bodyPr/>
                    <a:lstStyle/>
                    <a:p>
                      <a:r>
                        <a:rPr lang="zh-CN" altLang="en-US" sz="1600" dirty="0" smtClean="0"/>
                        <a:t>大客户谈判</a:t>
                      </a:r>
                      <a:endParaRPr lang="zh-CN" altLang="en-US" sz="1600" dirty="0"/>
                    </a:p>
                  </a:txBody>
                  <a:tcPr/>
                </a:tc>
              </a:tr>
              <a:tr h="370840">
                <a:tc>
                  <a:txBody>
                    <a:bodyPr/>
                    <a:lstStyle/>
                    <a:p>
                      <a:endParaRPr lang="zh-CN" altLang="en-US" sz="1600"/>
                    </a:p>
                  </a:txBody>
                  <a:tcPr/>
                </a:tc>
                <a:tc>
                  <a:txBody>
                    <a:bodyPr/>
                    <a:lstStyle/>
                    <a:p>
                      <a:r>
                        <a:rPr lang="zh-CN" altLang="en-US" sz="1600" dirty="0" smtClean="0"/>
                        <a:t>下游客户开拓</a:t>
                      </a:r>
                      <a:endParaRPr lang="zh-CN" altLang="en-US" sz="1600"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团队执行力</a:t>
            </a:r>
            <a:endParaRPr lang="zh-CN" altLang="en-US" dirty="0"/>
          </a:p>
        </p:txBody>
      </p:sp>
      <p:sp>
        <p:nvSpPr>
          <p:cNvPr id="3" name="内容占位符 2"/>
          <p:cNvSpPr>
            <a:spLocks noGrp="1"/>
          </p:cNvSpPr>
          <p:nvPr>
            <p:ph idx="1"/>
          </p:nvPr>
        </p:nvSpPr>
        <p:spPr>
          <a:xfrm>
            <a:off x="500034" y="1731925"/>
            <a:ext cx="8143932" cy="4016189"/>
          </a:xfrm>
        </p:spPr>
        <p:txBody>
          <a:bodyPr/>
          <a:lstStyle/>
          <a:p>
            <a:r>
              <a:rPr lang="zh-CN" altLang="en-US" sz="2000" b="1" dirty="0" smtClean="0">
                <a:solidFill>
                  <a:srgbClr val="7030A0"/>
                </a:solidFill>
              </a:rPr>
              <a:t>执行力：有良好结果的过程，就叫执行力！</a:t>
            </a:r>
            <a:endParaRPr lang="en-US" altLang="zh-CN" sz="2000" b="1" dirty="0" smtClean="0">
              <a:solidFill>
                <a:srgbClr val="7030A0"/>
              </a:solidFill>
            </a:endParaRPr>
          </a:p>
          <a:p>
            <a:endParaRPr lang="en-US" altLang="zh-CN" sz="2000" b="1" dirty="0" smtClean="0">
              <a:solidFill>
                <a:srgbClr val="7030A0"/>
              </a:solidFill>
            </a:endParaRPr>
          </a:p>
          <a:p>
            <a:r>
              <a:rPr lang="zh-CN" altLang="en-US" sz="2000" b="1" dirty="0" smtClean="0">
                <a:solidFill>
                  <a:srgbClr val="7030A0"/>
                </a:solidFill>
              </a:rPr>
              <a:t>四定法则，就是在执行时要定目标、定责任人、定标准、定考核</a:t>
            </a:r>
            <a:endParaRPr lang="en-US" altLang="zh-CN" sz="2000" b="1" dirty="0" smtClean="0">
              <a:solidFill>
                <a:srgbClr val="7030A0"/>
              </a:solidFill>
            </a:endParaRPr>
          </a:p>
          <a:p>
            <a:endParaRPr lang="en-US" altLang="zh-CN" sz="2000" b="1" dirty="0" smtClean="0">
              <a:solidFill>
                <a:srgbClr val="7030A0"/>
              </a:solidFill>
            </a:endParaRPr>
          </a:p>
          <a:p>
            <a:r>
              <a:rPr lang="zh-CN" altLang="en-US" sz="2000" b="1" dirty="0" smtClean="0">
                <a:solidFill>
                  <a:srgbClr val="7030A0"/>
                </a:solidFill>
              </a:rPr>
              <a:t>作为营销团队要想真正地提升执行力，还必须从实际出发，一点一滴抓执行，从而让执行力不至于落空</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34567</a:t>
            </a:r>
            <a:endParaRPr lang="zh-CN" altLang="en-US" dirty="0"/>
          </a:p>
        </p:txBody>
      </p:sp>
      <p:sp>
        <p:nvSpPr>
          <p:cNvPr id="4" name="矩形 3"/>
          <p:cNvSpPr/>
          <p:nvPr/>
        </p:nvSpPr>
        <p:spPr>
          <a:xfrm>
            <a:off x="428596" y="1859340"/>
            <a:ext cx="8715404" cy="3785652"/>
          </a:xfrm>
          <a:prstGeom prst="rect">
            <a:avLst/>
          </a:prstGeom>
        </p:spPr>
        <p:txBody>
          <a:bodyPr wrap="square">
            <a:spAutoFit/>
          </a:bodyPr>
          <a:lstStyle/>
          <a:p>
            <a:r>
              <a:rPr lang="zh-CN" altLang="en-US" sz="2400" b="1" dirty="0" smtClean="0">
                <a:solidFill>
                  <a:srgbClr val="FF0000"/>
                </a:solidFill>
                <a:latin typeface="宋体" pitchFamily="2" charset="-122"/>
                <a:ea typeface="宋体" pitchFamily="2" charset="-122"/>
              </a:rPr>
              <a:t>三精：</a:t>
            </a:r>
            <a:r>
              <a:rPr lang="zh-CN" altLang="en-US" sz="2400" b="1" dirty="0" smtClean="0">
                <a:solidFill>
                  <a:schemeClr val="accent2"/>
                </a:solidFill>
                <a:latin typeface="宋体" pitchFamily="2" charset="-122"/>
                <a:ea typeface="宋体" pitchFamily="2" charset="-122"/>
              </a:rPr>
              <a:t>终端市场精耕，行业知识精通，费用规划精明</a:t>
            </a:r>
            <a:endParaRPr lang="en-US" altLang="zh-CN" sz="2400" b="1" dirty="0" smtClean="0">
              <a:solidFill>
                <a:schemeClr val="accent2"/>
              </a:solidFill>
              <a:latin typeface="宋体" pitchFamily="2" charset="-122"/>
              <a:ea typeface="宋体" pitchFamily="2" charset="-122"/>
            </a:endParaRPr>
          </a:p>
          <a:p>
            <a:endParaRPr lang="zh-CN" altLang="en-US" sz="2400" b="1" dirty="0" smtClean="0">
              <a:solidFill>
                <a:schemeClr val="accent2"/>
              </a:solidFill>
              <a:latin typeface="宋体" pitchFamily="2" charset="-122"/>
              <a:ea typeface="宋体" pitchFamily="2" charset="-122"/>
            </a:endParaRPr>
          </a:p>
          <a:p>
            <a:r>
              <a:rPr lang="zh-CN" altLang="en-US" sz="2400" b="1" dirty="0" smtClean="0">
                <a:solidFill>
                  <a:srgbClr val="008000"/>
                </a:solidFill>
                <a:latin typeface="宋体" pitchFamily="2" charset="-122"/>
                <a:ea typeface="宋体" pitchFamily="2" charset="-122"/>
              </a:rPr>
              <a:t>四通：</a:t>
            </a:r>
            <a:r>
              <a:rPr lang="zh-CN" altLang="en-US" sz="2400" b="1" dirty="0" smtClean="0">
                <a:solidFill>
                  <a:schemeClr val="accent2"/>
                </a:solidFill>
                <a:latin typeface="宋体" pitchFamily="2" charset="-122"/>
                <a:ea typeface="宋体" pitchFamily="2" charset="-122"/>
              </a:rPr>
              <a:t>通市场特性，通产品卖点，通渠道特性，通竞品信息</a:t>
            </a:r>
            <a:endParaRPr lang="en-US" altLang="zh-CN" sz="2400" b="1" dirty="0" smtClean="0">
              <a:solidFill>
                <a:schemeClr val="accent2"/>
              </a:solidFill>
              <a:latin typeface="宋体" pitchFamily="2" charset="-122"/>
              <a:ea typeface="宋体" pitchFamily="2" charset="-122"/>
            </a:endParaRPr>
          </a:p>
          <a:p>
            <a:endParaRPr lang="zh-CN" altLang="en-US" sz="2400" b="1" dirty="0" smtClean="0">
              <a:solidFill>
                <a:schemeClr val="accent2"/>
              </a:solidFill>
              <a:latin typeface="宋体" pitchFamily="2" charset="-122"/>
              <a:ea typeface="宋体" pitchFamily="2" charset="-122"/>
            </a:endParaRPr>
          </a:p>
          <a:p>
            <a:r>
              <a:rPr lang="zh-CN" altLang="en-US" sz="2400" b="1" dirty="0" smtClean="0">
                <a:solidFill>
                  <a:srgbClr val="800000"/>
                </a:solidFill>
                <a:latin typeface="宋体" pitchFamily="2" charset="-122"/>
                <a:ea typeface="宋体" pitchFamily="2" charset="-122"/>
              </a:rPr>
              <a:t>五组：</a:t>
            </a:r>
            <a:r>
              <a:rPr lang="zh-CN" altLang="en-US" sz="2400" b="1" dirty="0" smtClean="0">
                <a:solidFill>
                  <a:schemeClr val="accent2"/>
                </a:solidFill>
                <a:latin typeface="宋体" pitchFamily="2" charset="-122"/>
                <a:ea typeface="宋体" pitchFamily="2" charset="-122"/>
              </a:rPr>
              <a:t>组织有为、组成有规、组合有力、组建有责、组工有爱</a:t>
            </a:r>
            <a:endParaRPr lang="en-US" altLang="zh-CN" sz="2400" b="1" dirty="0" smtClean="0">
              <a:solidFill>
                <a:schemeClr val="accent2"/>
              </a:solidFill>
              <a:latin typeface="宋体" pitchFamily="2" charset="-122"/>
              <a:ea typeface="宋体" pitchFamily="2" charset="-122"/>
            </a:endParaRPr>
          </a:p>
          <a:p>
            <a:endParaRPr lang="zh-CN" altLang="en-US" sz="2400" b="1" dirty="0" smtClean="0">
              <a:solidFill>
                <a:schemeClr val="accent2"/>
              </a:solidFill>
              <a:latin typeface="宋体" pitchFamily="2" charset="-122"/>
              <a:ea typeface="宋体" pitchFamily="2" charset="-122"/>
            </a:endParaRPr>
          </a:p>
          <a:p>
            <a:r>
              <a:rPr lang="zh-CN" altLang="en-US" sz="2400" b="1" dirty="0" smtClean="0">
                <a:solidFill>
                  <a:srgbClr val="FF9900"/>
                </a:solidFill>
                <a:latin typeface="宋体" pitchFamily="2" charset="-122"/>
                <a:ea typeface="宋体" pitchFamily="2" charset="-122"/>
              </a:rPr>
              <a:t>六懂：</a:t>
            </a:r>
            <a:r>
              <a:rPr lang="zh-CN" altLang="en-US" sz="2400" b="1" dirty="0" smtClean="0">
                <a:solidFill>
                  <a:schemeClr val="accent2"/>
                </a:solidFill>
                <a:latin typeface="宋体" pitchFamily="2" charset="-122"/>
                <a:ea typeface="宋体" pitchFamily="2" charset="-122"/>
              </a:rPr>
              <a:t>懂规划，懂经营，懂管理，懂陈列，懂谈判，懂整合</a:t>
            </a:r>
            <a:endParaRPr lang="en-US" altLang="zh-CN" sz="2400" b="1" dirty="0" smtClean="0">
              <a:solidFill>
                <a:schemeClr val="accent2"/>
              </a:solidFill>
              <a:latin typeface="宋体" pitchFamily="2" charset="-122"/>
              <a:ea typeface="宋体" pitchFamily="2" charset="-122"/>
            </a:endParaRPr>
          </a:p>
          <a:p>
            <a:endParaRPr lang="zh-CN" altLang="en-US" sz="2400" b="1" dirty="0" smtClean="0">
              <a:solidFill>
                <a:schemeClr val="accent2"/>
              </a:solidFill>
              <a:latin typeface="宋体" pitchFamily="2" charset="-122"/>
              <a:ea typeface="宋体" pitchFamily="2" charset="-122"/>
            </a:endParaRPr>
          </a:p>
          <a:p>
            <a:r>
              <a:rPr lang="zh-CN" altLang="en-US" sz="2400" b="1" dirty="0" smtClean="0">
                <a:solidFill>
                  <a:srgbClr val="D60093"/>
                </a:solidFill>
                <a:latin typeface="宋体" pitchFamily="2" charset="-122"/>
                <a:ea typeface="宋体" pitchFamily="2" charset="-122"/>
              </a:rPr>
              <a:t>七高：</a:t>
            </a:r>
            <a:r>
              <a:rPr lang="zh-CN" altLang="en-US" sz="2400" b="1" dirty="0" smtClean="0">
                <a:solidFill>
                  <a:schemeClr val="accent2"/>
                </a:solidFill>
                <a:latin typeface="宋体" pitchFamily="2" charset="-122"/>
                <a:ea typeface="宋体" pitchFamily="2" charset="-122"/>
              </a:rPr>
              <a:t>高稳定性团队，高团队执行力，高客户质量，高增长率， </a:t>
            </a:r>
            <a:endParaRPr lang="en-US" altLang="zh-CN" sz="2400" b="1" dirty="0" smtClean="0">
              <a:solidFill>
                <a:schemeClr val="accent2"/>
              </a:solidFill>
              <a:latin typeface="宋体" pitchFamily="2" charset="-122"/>
              <a:ea typeface="宋体" pitchFamily="2" charset="-122"/>
            </a:endParaRPr>
          </a:p>
          <a:p>
            <a:r>
              <a:rPr lang="en-US" altLang="zh-CN" sz="2400" b="1" dirty="0" smtClean="0">
                <a:solidFill>
                  <a:schemeClr val="accent2"/>
                </a:solidFill>
                <a:latin typeface="宋体" pitchFamily="2" charset="-122"/>
                <a:ea typeface="宋体" pitchFamily="2" charset="-122"/>
              </a:rPr>
              <a:t>      </a:t>
            </a:r>
            <a:r>
              <a:rPr lang="zh-CN" altLang="en-US" sz="2400" b="1" dirty="0" smtClean="0">
                <a:solidFill>
                  <a:schemeClr val="accent2"/>
                </a:solidFill>
                <a:latin typeface="宋体" pitchFamily="2" charset="-122"/>
                <a:ea typeface="宋体" pitchFamily="2" charset="-122"/>
              </a:rPr>
              <a:t>高业绩量，高市场占有率，高收入</a:t>
            </a:r>
            <a:endParaRPr lang="zh-CN" altLang="en-US" sz="2400" b="1" dirty="0">
              <a:solidFill>
                <a:schemeClr val="accent2"/>
              </a:solidFill>
              <a:latin typeface="宋体" pitchFamily="2" charset="-122"/>
              <a:ea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产品手册产品部分1"/>
          <p:cNvPicPr>
            <a:picLocks noChangeAspect="1" noChangeArrowheads="1"/>
          </p:cNvPicPr>
          <p:nvPr/>
        </p:nvPicPr>
        <p:blipFill>
          <a:blip r:embed="rId3" cstate="print"/>
          <a:srcRect/>
          <a:stretch>
            <a:fillRect/>
          </a:stretch>
        </p:blipFill>
        <p:spPr bwMode="auto">
          <a:xfrm>
            <a:off x="0" y="1"/>
            <a:ext cx="9144000" cy="6858000"/>
          </a:xfrm>
          <a:prstGeom prst="rect">
            <a:avLst/>
          </a:prstGeom>
          <a:noFill/>
          <a:ln w="9525">
            <a:solidFill>
              <a:schemeClr val="tx2"/>
            </a:solidFill>
            <a:miter lim="800000"/>
            <a:headEnd/>
            <a:tailEnd/>
          </a:ln>
        </p:spPr>
      </p:pic>
      <p:sp>
        <p:nvSpPr>
          <p:cNvPr id="22530" name="灯片编号占位符 6"/>
          <p:cNvSpPr>
            <a:spLocks noGrp="1"/>
          </p:cNvSpPr>
          <p:nvPr>
            <p:ph type="sldNum" sz="quarter" idx="4294967295"/>
          </p:nvPr>
        </p:nvSpPr>
        <p:spPr>
          <a:xfrm>
            <a:off x="6553200" y="6245225"/>
            <a:ext cx="2133600" cy="476250"/>
          </a:xfrm>
          <a:prstGeom prst="rect">
            <a:avLst/>
          </a:prstGeom>
          <a:noFill/>
        </p:spPr>
        <p:txBody>
          <a:bodyPr/>
          <a:lstStyle/>
          <a:p>
            <a:pPr defTabSz="627063"/>
            <a:fld id="{5C95AF13-8277-4396-8CEE-9E3E384BE24B}" type="slidenum">
              <a:rPr lang="en-US" altLang="zh-CN" smtClean="0"/>
              <a:pPr defTabSz="627063"/>
              <a:t>38</a:t>
            </a:fld>
            <a:endParaRPr lang="en-US" altLang="zh-CN" smtClean="0"/>
          </a:p>
        </p:txBody>
      </p:sp>
      <p:sp>
        <p:nvSpPr>
          <p:cNvPr id="14" name="TextBox 13"/>
          <p:cNvSpPr txBox="1"/>
          <p:nvPr/>
        </p:nvSpPr>
        <p:spPr>
          <a:xfrm>
            <a:off x="1571604" y="1571612"/>
            <a:ext cx="6786610" cy="4524315"/>
          </a:xfrm>
          <a:prstGeom prst="rect">
            <a:avLst/>
          </a:prstGeom>
          <a:noFill/>
        </p:spPr>
        <p:txBody>
          <a:bodyPr wrap="square" rtlCol="0">
            <a:sp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11" name="矩形 10"/>
          <p:cNvSpPr/>
          <p:nvPr/>
        </p:nvSpPr>
        <p:spPr>
          <a:xfrm>
            <a:off x="214282" y="1643050"/>
            <a:ext cx="8501122" cy="4770537"/>
          </a:xfrm>
          <a:prstGeom prst="rect">
            <a:avLst/>
          </a:prstGeom>
        </p:spPr>
        <p:txBody>
          <a:bodyPr wrap="square">
            <a:spAutoFit/>
          </a:bodyPr>
          <a:lstStyle/>
          <a:p>
            <a:pPr algn="ctr"/>
            <a:r>
              <a:rPr lang="zh-CN" altLang="en-US" sz="2800" dirty="0" smtClean="0"/>
              <a:t>    </a:t>
            </a:r>
            <a:endParaRPr lang="en-US" altLang="zh-CN" sz="2800" dirty="0" smtClean="0"/>
          </a:p>
          <a:p>
            <a:pPr algn="ctr"/>
            <a:r>
              <a:rPr lang="zh-CN" altLang="en-US" sz="8000" dirty="0" smtClean="0">
                <a:solidFill>
                  <a:srgbClr val="FF0000"/>
                </a:solidFill>
                <a:latin typeface="华文琥珀" pitchFamily="2" charset="-122"/>
                <a:ea typeface="华文琥珀" pitchFamily="2" charset="-122"/>
              </a:rPr>
              <a:t>福满天下        </a:t>
            </a:r>
            <a:endParaRPr lang="en-US" altLang="zh-CN" sz="6000" dirty="0" smtClean="0">
              <a:solidFill>
                <a:srgbClr val="FF0000"/>
              </a:solidFill>
              <a:latin typeface="华文琥珀" pitchFamily="2" charset="-122"/>
              <a:ea typeface="华文琥珀" pitchFamily="2" charset="-122"/>
            </a:endParaRPr>
          </a:p>
          <a:p>
            <a:pPr algn="ctr"/>
            <a:r>
              <a:rPr lang="zh-CN" altLang="en-US" sz="2800" dirty="0" smtClean="0"/>
              <a:t>        </a:t>
            </a:r>
            <a:endParaRPr lang="en-US" altLang="zh-CN" sz="2800" dirty="0" smtClean="0"/>
          </a:p>
          <a:p>
            <a:pPr algn="ctr"/>
            <a:endParaRPr lang="en-US" altLang="zh-CN" sz="2800" dirty="0" smtClean="0"/>
          </a:p>
          <a:p>
            <a:pPr algn="ctr"/>
            <a:endParaRPr lang="en-US" altLang="zh-CN" sz="2800" dirty="0" smtClean="0"/>
          </a:p>
          <a:p>
            <a:pPr algn="ctr"/>
            <a:endParaRPr lang="en-US" altLang="zh-CN" sz="2800" dirty="0" smtClean="0"/>
          </a:p>
          <a:p>
            <a:pPr algn="ctr"/>
            <a:endParaRPr lang="en-US" altLang="zh-CN" sz="2800" dirty="0" smtClean="0"/>
          </a:p>
          <a:p>
            <a:pPr algn="ctr"/>
            <a:endParaRPr lang="en-US" altLang="zh-CN" sz="2800" dirty="0" smtClean="0"/>
          </a:p>
          <a:p>
            <a:pPr algn="ctr"/>
            <a:endParaRPr lang="en-US" altLang="zh-CN" sz="2800" dirty="0" smtClean="0"/>
          </a:p>
        </p:txBody>
      </p:sp>
      <p:grpSp>
        <p:nvGrpSpPr>
          <p:cNvPr id="2" name="组合 15"/>
          <p:cNvGrpSpPr/>
          <p:nvPr/>
        </p:nvGrpSpPr>
        <p:grpSpPr>
          <a:xfrm>
            <a:off x="0" y="285728"/>
            <a:ext cx="4572001" cy="1357322"/>
            <a:chOff x="-1" y="1285860"/>
            <a:chExt cx="4572001" cy="1357322"/>
          </a:xfrm>
        </p:grpSpPr>
        <p:pic>
          <p:nvPicPr>
            <p:cNvPr id="13" name="Picture 7" descr="6749"/>
            <p:cNvPicPr>
              <a:picLocks noChangeAspect="1" noChangeArrowheads="1"/>
            </p:cNvPicPr>
            <p:nvPr/>
          </p:nvPicPr>
          <p:blipFill>
            <a:blip r:embed="rId4" cstate="print"/>
            <a:srcRect/>
            <a:stretch>
              <a:fillRect/>
            </a:stretch>
          </p:blipFill>
          <p:spPr bwMode="auto">
            <a:xfrm>
              <a:off x="-1" y="1285860"/>
              <a:ext cx="2284485" cy="1357322"/>
            </a:xfrm>
            <a:prstGeom prst="rect">
              <a:avLst/>
            </a:prstGeom>
            <a:noFill/>
          </p:spPr>
        </p:pic>
        <p:pic>
          <p:nvPicPr>
            <p:cNvPr id="15" name="Picture 24" descr="中粮logo"/>
            <p:cNvPicPr>
              <a:picLocks noChangeAspect="1" noChangeArrowheads="1"/>
            </p:cNvPicPr>
            <p:nvPr/>
          </p:nvPicPr>
          <p:blipFill>
            <a:blip r:embed="rId5" cstate="print"/>
            <a:srcRect/>
            <a:stretch>
              <a:fillRect/>
            </a:stretch>
          </p:blipFill>
          <p:spPr bwMode="auto">
            <a:xfrm>
              <a:off x="2071670" y="1285860"/>
              <a:ext cx="2500330" cy="1357322"/>
            </a:xfrm>
            <a:prstGeom prst="rect">
              <a:avLst/>
            </a:prstGeom>
            <a:noFill/>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28596" y="1500174"/>
            <a:ext cx="8429684" cy="4929222"/>
          </a:xfrm>
        </p:spPr>
        <p:txBody>
          <a:bodyPr/>
          <a:lstStyle/>
          <a:p>
            <a:pPr>
              <a:buNone/>
            </a:pPr>
            <a:r>
              <a:rPr lang="zh-CN" altLang="en-US" sz="1800" dirty="0" smtClean="0"/>
              <a:t>从需求来看，大米口粮消费仍将表现为稳中略降，但饲用稻和工业用稻的数量仍会</a:t>
            </a:r>
            <a:endParaRPr lang="en-US" altLang="zh-CN" sz="1800" dirty="0" smtClean="0"/>
          </a:p>
          <a:p>
            <a:pPr>
              <a:buNone/>
            </a:pPr>
            <a:r>
              <a:rPr lang="zh-CN" altLang="en-US" sz="1800" dirty="0" smtClean="0"/>
              <a:t>持续增长，导致我国的大米国内总消费量保持平稳，数量可能会稳定在</a:t>
            </a:r>
            <a:r>
              <a:rPr lang="en-US" altLang="zh-CN" sz="1800" dirty="0" smtClean="0"/>
              <a:t>1.25</a:t>
            </a:r>
            <a:r>
              <a:rPr lang="zh-CN" altLang="en-US" sz="1800" dirty="0" smtClean="0"/>
              <a:t>亿～</a:t>
            </a:r>
            <a:endParaRPr lang="en-US" altLang="zh-CN" sz="1800" dirty="0" smtClean="0"/>
          </a:p>
          <a:p>
            <a:pPr>
              <a:buNone/>
            </a:pPr>
            <a:r>
              <a:rPr lang="en-US" altLang="zh-CN" sz="1800" dirty="0" smtClean="0"/>
              <a:t>1.32</a:t>
            </a:r>
            <a:r>
              <a:rPr lang="zh-CN" altLang="en-US" sz="1800" dirty="0" smtClean="0"/>
              <a:t>亿吨的水平。</a:t>
            </a:r>
            <a:br>
              <a:rPr lang="zh-CN" altLang="en-US" sz="1800" dirty="0" smtClean="0"/>
            </a:br>
            <a:r>
              <a:rPr lang="zh-CN" altLang="en-US" sz="1800" dirty="0" smtClean="0"/>
              <a:t>　　</a:t>
            </a:r>
            <a:endParaRPr lang="en-US" altLang="zh-CN" sz="1800" dirty="0" smtClean="0"/>
          </a:p>
          <a:p>
            <a:pPr>
              <a:buNone/>
            </a:pPr>
            <a:r>
              <a:rPr lang="zh-CN" altLang="en-US" sz="1800" dirty="0" smtClean="0"/>
              <a:t>从生产来看，预计我国稻谷继续增产的潜力比较有限。一是随着城市化进程的加快</a:t>
            </a:r>
            <a:endParaRPr lang="en-US" altLang="zh-CN" sz="1800" dirty="0" smtClean="0"/>
          </a:p>
          <a:p>
            <a:pPr>
              <a:buNone/>
            </a:pPr>
            <a:r>
              <a:rPr lang="zh-CN" altLang="en-US" sz="1800" dirty="0" smtClean="0"/>
              <a:t>和农村劳动力机会成本的增加，稻谷种植面积继续扩大的可能性很小；二是稻谷单</a:t>
            </a:r>
            <a:endParaRPr lang="en-US" altLang="zh-CN" sz="1800" dirty="0" smtClean="0"/>
          </a:p>
          <a:p>
            <a:pPr>
              <a:buNone/>
            </a:pPr>
            <a:r>
              <a:rPr lang="zh-CN" altLang="en-US" sz="1800" dirty="0" smtClean="0"/>
              <a:t>产已经连续</a:t>
            </a:r>
            <a:r>
              <a:rPr lang="en-US" altLang="zh-CN" sz="1800" dirty="0" smtClean="0"/>
              <a:t>10</a:t>
            </a:r>
            <a:r>
              <a:rPr lang="zh-CN" altLang="en-US" sz="1800" dirty="0" smtClean="0"/>
              <a:t>年停滞不前（</a:t>
            </a:r>
            <a:r>
              <a:rPr lang="en-US" altLang="zh-CN" sz="1800" dirty="0" smtClean="0"/>
              <a:t>1996</a:t>
            </a:r>
            <a:r>
              <a:rPr lang="zh-CN" altLang="en-US" sz="1800" dirty="0" smtClean="0"/>
              <a:t>、</a:t>
            </a:r>
            <a:r>
              <a:rPr lang="en-US" altLang="zh-CN" sz="1800" dirty="0" smtClean="0"/>
              <a:t>2005</a:t>
            </a:r>
            <a:r>
              <a:rPr lang="zh-CN" altLang="en-US" sz="1800" dirty="0" smtClean="0"/>
              <a:t>年单产分别为</a:t>
            </a:r>
            <a:r>
              <a:rPr lang="en-US" altLang="zh-CN" sz="1800" dirty="0" smtClean="0"/>
              <a:t>6210kg/hm2</a:t>
            </a:r>
            <a:r>
              <a:rPr lang="zh-CN" altLang="en-US" sz="1800" dirty="0" smtClean="0"/>
              <a:t>和</a:t>
            </a:r>
            <a:r>
              <a:rPr lang="en-US" altLang="zh-CN" sz="1800" dirty="0" smtClean="0"/>
              <a:t>6255kg/hm2</a:t>
            </a:r>
            <a:r>
              <a:rPr lang="zh-CN" altLang="en-US" sz="1800" dirty="0" smtClean="0"/>
              <a:t>，历</a:t>
            </a:r>
            <a:endParaRPr lang="en-US" altLang="zh-CN" sz="1800" dirty="0" smtClean="0"/>
          </a:p>
          <a:p>
            <a:pPr>
              <a:buNone/>
            </a:pPr>
            <a:r>
              <a:rPr lang="zh-CN" altLang="en-US" sz="1800" dirty="0" smtClean="0"/>
              <a:t>史最高单产年</a:t>
            </a:r>
            <a:r>
              <a:rPr lang="en-US" altLang="zh-CN" sz="1800" dirty="0" smtClean="0"/>
              <a:t>1998</a:t>
            </a:r>
            <a:r>
              <a:rPr lang="zh-CN" altLang="en-US" sz="1800" dirty="0" smtClean="0"/>
              <a:t>年也仅为</a:t>
            </a:r>
            <a:r>
              <a:rPr lang="en-US" altLang="zh-CN" sz="1800" dirty="0" smtClean="0"/>
              <a:t>6360kg/hm2</a:t>
            </a:r>
            <a:r>
              <a:rPr lang="zh-CN" altLang="en-US" sz="1800" dirty="0" smtClean="0"/>
              <a:t>），而且目前的单产水平已经位居世界前列</a:t>
            </a:r>
            <a:endParaRPr lang="en-US" altLang="zh-CN" sz="1800" dirty="0" smtClean="0"/>
          </a:p>
          <a:p>
            <a:pPr>
              <a:buNone/>
            </a:pPr>
            <a:r>
              <a:rPr lang="zh-CN" altLang="en-US" sz="1800" dirty="0" smtClean="0"/>
              <a:t>，今后几年里突然出现大幅提高的可能性不大；三是</a:t>
            </a:r>
            <a:r>
              <a:rPr lang="en-US" altLang="zh-CN" sz="1800" dirty="0" smtClean="0"/>
              <a:t>2006</a:t>
            </a:r>
            <a:r>
              <a:rPr lang="zh-CN" altLang="en-US" sz="1800" dirty="0" smtClean="0"/>
              <a:t>年</a:t>
            </a:r>
            <a:r>
              <a:rPr lang="en-US" altLang="zh-CN" sz="1800" dirty="0" smtClean="0"/>
              <a:t>10</a:t>
            </a:r>
            <a:r>
              <a:rPr lang="zh-CN" altLang="en-US" sz="1800" dirty="0" smtClean="0"/>
              <a:t>月以来我国主销区大</a:t>
            </a:r>
            <a:endParaRPr lang="en-US" altLang="zh-CN" sz="1800" dirty="0" smtClean="0"/>
          </a:p>
          <a:p>
            <a:pPr>
              <a:buNone/>
            </a:pPr>
            <a:r>
              <a:rPr lang="zh-CN" altLang="en-US" sz="1800" dirty="0" smtClean="0"/>
              <a:t>米价格（籼米）一直高于国际市场价格（泰米离岸价），在国内通胀压力较大的环</a:t>
            </a:r>
            <a:endParaRPr lang="en-US" altLang="zh-CN" sz="1800" dirty="0" smtClean="0"/>
          </a:p>
          <a:p>
            <a:pPr>
              <a:buNone/>
            </a:pPr>
            <a:r>
              <a:rPr lang="zh-CN" altLang="en-US" sz="1800" dirty="0" smtClean="0"/>
              <a:t>境下，依靠大幅提高粮价来刺激生产不太现实。</a:t>
            </a:r>
            <a:br>
              <a:rPr lang="zh-CN" altLang="en-US" sz="1800" dirty="0" smtClean="0"/>
            </a:br>
            <a:r>
              <a:rPr lang="zh-CN" altLang="en-US" sz="1800" dirty="0" smtClean="0"/>
              <a:t>　　</a:t>
            </a:r>
            <a:endParaRPr lang="en-US" altLang="zh-CN" sz="1800" dirty="0" smtClean="0"/>
          </a:p>
          <a:p>
            <a:pPr>
              <a:buNone/>
            </a:pPr>
            <a:r>
              <a:rPr lang="zh-CN" altLang="en-US" sz="1800" dirty="0" smtClean="0"/>
              <a:t>与此同时，未来时期我国稻谷减产的压力却越来越大。一是农村劳动力机会成本不</a:t>
            </a:r>
            <a:endParaRPr lang="en-US" altLang="zh-CN" sz="1800" dirty="0" smtClean="0"/>
          </a:p>
          <a:p>
            <a:pPr>
              <a:buNone/>
            </a:pPr>
            <a:r>
              <a:rPr lang="zh-CN" altLang="en-US" sz="1800" dirty="0" smtClean="0"/>
              <a:t>断提高，稻田复种指数有下降趋势；二是受工业化和城市化进程加快等因素影响，</a:t>
            </a:r>
            <a:endParaRPr lang="en-US" altLang="zh-CN" sz="1800" dirty="0" smtClean="0"/>
          </a:p>
          <a:p>
            <a:pPr>
              <a:buNone/>
            </a:pPr>
            <a:r>
              <a:rPr lang="zh-CN" altLang="en-US" sz="1800" dirty="0" smtClean="0"/>
              <a:t>浙江、广东、湖南、湖北和福建等传统产区的稻田面积减少较快。</a:t>
            </a:r>
            <a:endParaRPr lang="zh-CN" altLang="en-US" sz="1800" dirty="0"/>
          </a:p>
        </p:txBody>
      </p:sp>
      <p:sp>
        <p:nvSpPr>
          <p:cNvPr id="6" name="标题 1"/>
          <p:cNvSpPr>
            <a:spLocks noGrp="1"/>
          </p:cNvSpPr>
          <p:nvPr>
            <p:ph type="title"/>
          </p:nvPr>
        </p:nvSpPr>
        <p:spPr>
          <a:xfrm>
            <a:off x="842525" y="361988"/>
            <a:ext cx="6606023" cy="707332"/>
          </a:xfrm>
        </p:spPr>
        <p:txBody>
          <a:bodyPr/>
          <a:lstStyle/>
          <a:p>
            <a:r>
              <a:rPr lang="zh-CN" altLang="en-US" sz="2600" dirty="0" smtClean="0"/>
              <a:t>整体运行趋势</a:t>
            </a:r>
          </a:p>
        </p:txBody>
      </p:sp>
      <p:sp>
        <p:nvSpPr>
          <p:cNvPr id="7" name="TextBox 6"/>
          <p:cNvSpPr txBox="1"/>
          <p:nvPr/>
        </p:nvSpPr>
        <p:spPr>
          <a:xfrm>
            <a:off x="-32" y="6581025"/>
            <a:ext cx="2646878" cy="276999"/>
          </a:xfrm>
          <a:prstGeom prst="rect">
            <a:avLst/>
          </a:prstGeom>
          <a:noFill/>
        </p:spPr>
        <p:txBody>
          <a:bodyPr wrap="none" rtlCol="0">
            <a:spAutoFit/>
          </a:bodyPr>
          <a:lstStyle/>
          <a:p>
            <a:r>
              <a:rPr lang="zh-CN" altLang="en-US" sz="1200" dirty="0" smtClean="0"/>
              <a:t>信息来源：农业部农村经济研究中心</a:t>
            </a:r>
            <a:endParaRPr lang="zh-CN"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600" dirty="0" smtClean="0"/>
              <a:t>小包装大米的市场趋势</a:t>
            </a:r>
            <a:endParaRPr lang="zh-CN" altLang="en-US" sz="2600" dirty="0"/>
          </a:p>
        </p:txBody>
      </p:sp>
      <p:grpSp>
        <p:nvGrpSpPr>
          <p:cNvPr id="18" name="组合 17"/>
          <p:cNvGrpSpPr/>
          <p:nvPr/>
        </p:nvGrpSpPr>
        <p:grpSpPr>
          <a:xfrm>
            <a:off x="214282" y="2000240"/>
            <a:ext cx="8643997" cy="3571900"/>
            <a:chOff x="654050" y="4167188"/>
            <a:chExt cx="8475663" cy="1843087"/>
          </a:xfrm>
        </p:grpSpPr>
        <p:sp>
          <p:nvSpPr>
            <p:cNvPr id="19" name="Rectangle 10"/>
            <p:cNvSpPr>
              <a:spLocks noChangeArrowheads="1"/>
            </p:cNvSpPr>
            <p:nvPr/>
          </p:nvSpPr>
          <p:spPr bwMode="auto">
            <a:xfrm>
              <a:off x="654050" y="4167188"/>
              <a:ext cx="3956050" cy="158460"/>
            </a:xfrm>
            <a:prstGeom prst="rect">
              <a:avLst/>
            </a:prstGeom>
            <a:noFill/>
            <a:ln w="6350">
              <a:noFill/>
              <a:miter lim="800000"/>
              <a:headEnd/>
              <a:tailEnd/>
            </a:ln>
          </p:spPr>
          <p:txBody>
            <a:bodyPr lIns="0" tIns="0" rIns="0" bIns="0" anchor="ctr">
              <a:spAutoFit/>
            </a:bodyPr>
            <a:lstStyle/>
            <a:p>
              <a:pPr algn="ctr" defTabSz="330200">
                <a:tabLst>
                  <a:tab pos="8521700" algn="r"/>
                </a:tabLst>
              </a:pPr>
              <a:r>
                <a:rPr kumimoji="1" lang="zh-CN" altLang="en-US" sz="2400" dirty="0" smtClean="0">
                  <a:solidFill>
                    <a:srgbClr val="C00000"/>
                  </a:solidFill>
                </a:rPr>
                <a:t>需求的力量</a:t>
              </a:r>
              <a:endParaRPr kumimoji="1" lang="en-US" altLang="de-DE" sz="2400" dirty="0">
                <a:solidFill>
                  <a:srgbClr val="C00000"/>
                </a:solidFill>
              </a:endParaRPr>
            </a:p>
          </p:txBody>
        </p:sp>
        <p:sp>
          <p:nvSpPr>
            <p:cNvPr id="20" name="Rectangle 11"/>
            <p:cNvSpPr>
              <a:spLocks noChangeArrowheads="1"/>
            </p:cNvSpPr>
            <p:nvPr/>
          </p:nvSpPr>
          <p:spPr bwMode="auto">
            <a:xfrm>
              <a:off x="654050" y="4532313"/>
              <a:ext cx="3835400" cy="1162041"/>
            </a:xfrm>
            <a:prstGeom prst="rect">
              <a:avLst/>
            </a:prstGeom>
            <a:noFill/>
            <a:ln w="6350">
              <a:noFill/>
              <a:miter lim="800000"/>
              <a:headEnd/>
              <a:tailEnd/>
            </a:ln>
          </p:spPr>
          <p:txBody>
            <a:bodyPr lIns="0" tIns="0" rIns="0" bIns="0">
              <a:spAutoFit/>
            </a:bodyPr>
            <a:lstStyle/>
            <a:p>
              <a:pPr marL="161925" lvl="1" indent="-160338" defTabSz="330200">
                <a:buFontTx/>
                <a:buChar char="•"/>
                <a:tabLst>
                  <a:tab pos="8521700" algn="r"/>
                </a:tabLst>
              </a:pPr>
              <a:r>
                <a:rPr kumimoji="1" lang="zh-CN" altLang="en-US" sz="1600" b="0" dirty="0" smtClean="0"/>
                <a:t>消费者安全健康品质的需求</a:t>
              </a:r>
              <a:endParaRPr kumimoji="1" lang="en-US" altLang="zh-CN" sz="1600" b="0" dirty="0" smtClean="0"/>
            </a:p>
            <a:p>
              <a:pPr marL="161925" lvl="1" indent="-160338" defTabSz="330200">
                <a:buFontTx/>
                <a:buChar char="•"/>
                <a:tabLst>
                  <a:tab pos="8521700" algn="r"/>
                </a:tabLst>
              </a:pPr>
              <a:endParaRPr kumimoji="1" lang="en-US" altLang="de-DE" sz="1600" dirty="0" smtClean="0"/>
            </a:p>
            <a:p>
              <a:pPr marL="161925" lvl="1" indent="-160338" defTabSz="330200">
                <a:buFontTx/>
                <a:buChar char="•"/>
                <a:tabLst>
                  <a:tab pos="8521700" algn="r"/>
                </a:tabLst>
              </a:pPr>
              <a:r>
                <a:rPr kumimoji="1" lang="en-US" altLang="de-DE" sz="1600" b="0" dirty="0" smtClean="0"/>
                <a:t>KA</a:t>
              </a:r>
              <a:r>
                <a:rPr kumimoji="1" lang="zh-CN" altLang="en-US" sz="1600" b="0" dirty="0" smtClean="0"/>
                <a:t>渠道对大米的需求，获取更多的人气，提升渠道的销售收入</a:t>
              </a:r>
              <a:endParaRPr kumimoji="1" lang="en-US" altLang="zh-CN" sz="1600" b="0" dirty="0" smtClean="0"/>
            </a:p>
            <a:p>
              <a:pPr marL="161925" lvl="1" indent="-160338" defTabSz="330200">
                <a:buFontTx/>
                <a:buChar char="•"/>
                <a:tabLst>
                  <a:tab pos="8521700" algn="r"/>
                </a:tabLst>
              </a:pPr>
              <a:endParaRPr kumimoji="1" lang="en-US" altLang="de-DE" sz="1600" dirty="0" smtClean="0"/>
            </a:p>
            <a:p>
              <a:pPr marL="161925" lvl="1" indent="-160338" defTabSz="330200">
                <a:buFontTx/>
                <a:buChar char="•"/>
                <a:tabLst>
                  <a:tab pos="8521700" algn="r"/>
                </a:tabLst>
              </a:pPr>
              <a:r>
                <a:rPr kumimoji="1" lang="zh-CN" altLang="en-US" sz="1600" b="0" dirty="0" smtClean="0"/>
                <a:t>联合促销渠道的需求，吸引顾客的关注</a:t>
              </a:r>
              <a:endParaRPr kumimoji="1" lang="en-US" altLang="zh-CN" sz="1600" b="0" dirty="0" smtClean="0"/>
            </a:p>
            <a:p>
              <a:pPr marL="161925" lvl="1" indent="-160338" defTabSz="330200">
                <a:buFontTx/>
                <a:buChar char="•"/>
                <a:tabLst>
                  <a:tab pos="8521700" algn="r"/>
                </a:tabLst>
              </a:pPr>
              <a:endParaRPr kumimoji="1" lang="en-US" altLang="zh-CN" sz="1600" dirty="0" smtClean="0"/>
            </a:p>
            <a:p>
              <a:pPr marL="161925" lvl="1" indent="-160338" defTabSz="330200">
                <a:buFontTx/>
                <a:buChar char="•"/>
                <a:tabLst>
                  <a:tab pos="8521700" algn="r"/>
                </a:tabLst>
              </a:pPr>
              <a:r>
                <a:rPr kumimoji="1" lang="zh-CN" altLang="en-US" sz="1600" b="0" dirty="0" smtClean="0"/>
                <a:t>工业客户基于品质和稳定的原粮供应</a:t>
              </a:r>
              <a:endParaRPr kumimoji="1" lang="en-US" altLang="zh-CN" sz="1600" b="0" dirty="0" smtClean="0"/>
            </a:p>
            <a:p>
              <a:pPr marL="161925" lvl="1" indent="-160338" defTabSz="330200">
                <a:buFontTx/>
                <a:buChar char="•"/>
                <a:tabLst>
                  <a:tab pos="8521700" algn="r"/>
                </a:tabLst>
              </a:pPr>
              <a:endParaRPr kumimoji="1" lang="en-US" altLang="zh-CN" sz="1600" dirty="0" smtClean="0"/>
            </a:p>
            <a:p>
              <a:pPr marL="161925" lvl="1" indent="-160338" defTabSz="330200">
                <a:buFontTx/>
                <a:buChar char="•"/>
                <a:tabLst>
                  <a:tab pos="8521700" algn="r"/>
                </a:tabLst>
              </a:pPr>
              <a:r>
                <a:rPr kumimoji="1" lang="zh-CN" altLang="en-US" sz="1600" b="0" dirty="0" smtClean="0"/>
                <a:t>批发市场基于消费者的需求和渠道的细分，</a:t>
              </a:r>
              <a:r>
                <a:rPr kumimoji="1" lang="zh-CN" altLang="en-US" sz="1600" dirty="0" smtClean="0"/>
                <a:t>开始关注和接受小包装大米</a:t>
              </a:r>
              <a:endParaRPr kumimoji="1" lang="en-US" altLang="zh-CN" sz="1600" b="0" dirty="0" smtClean="0"/>
            </a:p>
          </p:txBody>
        </p:sp>
        <p:sp>
          <p:nvSpPr>
            <p:cNvPr id="21" name="Freeform 12"/>
            <p:cNvSpPr>
              <a:spLocks/>
            </p:cNvSpPr>
            <p:nvPr/>
          </p:nvSpPr>
          <p:spPr bwMode="auto">
            <a:xfrm>
              <a:off x="654050" y="4456113"/>
              <a:ext cx="3957638" cy="1554162"/>
            </a:xfrm>
            <a:custGeom>
              <a:avLst/>
              <a:gdLst>
                <a:gd name="T0" fmla="*/ 2147483647 w 2173"/>
                <a:gd name="T1" fmla="*/ 2147483647 h 963"/>
                <a:gd name="T2" fmla="*/ 2147483647 w 2173"/>
                <a:gd name="T3" fmla="*/ 0 h 963"/>
                <a:gd name="T4" fmla="*/ 0 w 2173"/>
                <a:gd name="T5" fmla="*/ 0 h 963"/>
                <a:gd name="T6" fmla="*/ 0 60000 65536"/>
                <a:gd name="T7" fmla="*/ 0 60000 65536"/>
                <a:gd name="T8" fmla="*/ 0 60000 65536"/>
                <a:gd name="T9" fmla="*/ 0 w 2173"/>
                <a:gd name="T10" fmla="*/ 0 h 963"/>
                <a:gd name="T11" fmla="*/ 2173 w 2173"/>
                <a:gd name="T12" fmla="*/ 963 h 963"/>
              </a:gdLst>
              <a:ahLst/>
              <a:cxnLst>
                <a:cxn ang="T6">
                  <a:pos x="T0" y="T1"/>
                </a:cxn>
                <a:cxn ang="T7">
                  <a:pos x="T2" y="T3"/>
                </a:cxn>
                <a:cxn ang="T8">
                  <a:pos x="T4" y="T5"/>
                </a:cxn>
              </a:cxnLst>
              <a:rect l="T9" t="T10" r="T11" b="T12"/>
              <a:pathLst>
                <a:path w="2173" h="963">
                  <a:moveTo>
                    <a:pt x="2173" y="963"/>
                  </a:moveTo>
                  <a:lnTo>
                    <a:pt x="2173" y="0"/>
                  </a:lnTo>
                  <a:lnTo>
                    <a:pt x="0" y="0"/>
                  </a:lnTo>
                </a:path>
              </a:pathLst>
            </a:custGeom>
            <a:noFill/>
            <a:ln w="22225">
              <a:solidFill>
                <a:schemeClr val="hlink"/>
              </a:solidFill>
              <a:round/>
              <a:headEnd/>
              <a:tailEnd/>
            </a:ln>
          </p:spPr>
          <p:txBody>
            <a:bodyPr lIns="0" tIns="0" rIns="0" bIns="0" anchor="ctr">
              <a:spAutoFit/>
            </a:bodyPr>
            <a:lstStyle/>
            <a:p>
              <a:endParaRPr lang="zh-CN" altLang="en-US"/>
            </a:p>
          </p:txBody>
        </p:sp>
        <p:sp>
          <p:nvSpPr>
            <p:cNvPr id="22" name="Rectangle 13"/>
            <p:cNvSpPr>
              <a:spLocks noChangeArrowheads="1"/>
            </p:cNvSpPr>
            <p:nvPr/>
          </p:nvSpPr>
          <p:spPr bwMode="auto">
            <a:xfrm>
              <a:off x="5327650" y="4167188"/>
              <a:ext cx="3789363" cy="158460"/>
            </a:xfrm>
            <a:prstGeom prst="rect">
              <a:avLst/>
            </a:prstGeom>
            <a:noFill/>
            <a:ln w="6350">
              <a:noFill/>
              <a:miter lim="800000"/>
              <a:headEnd/>
              <a:tailEnd/>
            </a:ln>
          </p:spPr>
          <p:txBody>
            <a:bodyPr lIns="0" tIns="0" rIns="0" bIns="0" anchor="ctr">
              <a:spAutoFit/>
            </a:bodyPr>
            <a:lstStyle/>
            <a:p>
              <a:pPr algn="ctr" defTabSz="330200">
                <a:tabLst>
                  <a:tab pos="8521700" algn="r"/>
                </a:tabLst>
              </a:pPr>
              <a:r>
                <a:rPr kumimoji="1" lang="zh-CN" altLang="en-US" sz="2400" dirty="0" smtClean="0">
                  <a:solidFill>
                    <a:srgbClr val="00CC00"/>
                  </a:solidFill>
                </a:rPr>
                <a:t>发展的空间</a:t>
              </a:r>
              <a:endParaRPr kumimoji="1" lang="en-US" altLang="de-DE" sz="2400" dirty="0">
                <a:solidFill>
                  <a:srgbClr val="00CC00"/>
                </a:solidFill>
              </a:endParaRPr>
            </a:p>
          </p:txBody>
        </p:sp>
        <p:sp>
          <p:nvSpPr>
            <p:cNvPr id="23" name="Rectangle 14"/>
            <p:cNvSpPr>
              <a:spLocks noChangeArrowheads="1"/>
            </p:cNvSpPr>
            <p:nvPr/>
          </p:nvSpPr>
          <p:spPr bwMode="auto">
            <a:xfrm>
              <a:off x="5327650" y="4532313"/>
              <a:ext cx="3736975" cy="739481"/>
            </a:xfrm>
            <a:prstGeom prst="rect">
              <a:avLst/>
            </a:prstGeom>
            <a:noFill/>
            <a:ln w="6350">
              <a:noFill/>
              <a:miter lim="800000"/>
              <a:headEnd/>
              <a:tailEnd/>
            </a:ln>
          </p:spPr>
          <p:txBody>
            <a:bodyPr lIns="0" tIns="0" rIns="0" bIns="0">
              <a:spAutoFit/>
            </a:bodyPr>
            <a:lstStyle/>
            <a:p>
              <a:pPr marL="161925" lvl="1" indent="-160338" defTabSz="330200">
                <a:buFontTx/>
                <a:buChar char="•"/>
                <a:tabLst>
                  <a:tab pos="8521700" algn="r"/>
                </a:tabLst>
              </a:pPr>
              <a:r>
                <a:rPr kumimoji="1" lang="zh-CN" altLang="en-US" sz="1600" b="0" dirty="0" smtClean="0"/>
                <a:t>全国</a:t>
              </a:r>
              <a:r>
                <a:rPr kumimoji="1" lang="en-US" altLang="de-DE" sz="1600" b="0" dirty="0" smtClean="0"/>
                <a:t>1.2</a:t>
              </a:r>
              <a:r>
                <a:rPr kumimoji="1" lang="zh-CN" altLang="en-US" sz="1600" b="0" dirty="0" smtClean="0"/>
                <a:t>亿吨的大米整体消费市场，南分</a:t>
              </a:r>
              <a:r>
                <a:rPr kumimoji="1" lang="en-US" altLang="zh-CN" sz="1600" b="0" dirty="0" smtClean="0"/>
                <a:t>910</a:t>
              </a:r>
              <a:r>
                <a:rPr kumimoji="1" lang="zh-CN" altLang="en-US" sz="1600" b="0" dirty="0" smtClean="0"/>
                <a:t>万吨的商品米消费市场</a:t>
              </a:r>
              <a:endParaRPr kumimoji="1" lang="en-US" altLang="zh-CN" sz="1600" b="0" dirty="0" smtClean="0"/>
            </a:p>
            <a:p>
              <a:pPr marL="161925" lvl="1" indent="-160338" defTabSz="330200">
                <a:buFontTx/>
                <a:buChar char="•"/>
                <a:tabLst>
                  <a:tab pos="8521700" algn="r"/>
                </a:tabLst>
              </a:pPr>
              <a:endParaRPr kumimoji="1" lang="en-US" altLang="de-DE" sz="1600" dirty="0" smtClean="0"/>
            </a:p>
            <a:p>
              <a:pPr marL="161925" lvl="1" indent="-160338" defTabSz="330200">
                <a:buFontTx/>
                <a:buChar char="•"/>
                <a:tabLst>
                  <a:tab pos="8521700" algn="r"/>
                </a:tabLst>
              </a:pPr>
              <a:r>
                <a:rPr kumimoji="1" lang="en-US" altLang="de-DE" sz="1600" b="0" dirty="0" smtClean="0"/>
                <a:t>KA</a:t>
              </a:r>
              <a:r>
                <a:rPr kumimoji="1" lang="zh-CN" altLang="en-US" sz="1600" b="0" dirty="0" smtClean="0"/>
                <a:t>门店的不断增加</a:t>
              </a:r>
              <a:endParaRPr kumimoji="1" lang="en-US" altLang="zh-CN" sz="1600" b="0" dirty="0" smtClean="0"/>
            </a:p>
            <a:p>
              <a:pPr marL="161925" lvl="1" indent="-160338" defTabSz="330200">
                <a:buFontTx/>
                <a:buChar char="•"/>
                <a:tabLst>
                  <a:tab pos="8521700" algn="r"/>
                </a:tabLst>
              </a:pPr>
              <a:endParaRPr kumimoji="1" lang="en-US" altLang="de-DE" sz="1600" dirty="0" smtClean="0"/>
            </a:p>
            <a:p>
              <a:pPr marL="161925" lvl="1" indent="-160338" defTabSz="330200">
                <a:buFontTx/>
                <a:buChar char="•"/>
                <a:tabLst>
                  <a:tab pos="8521700" algn="r"/>
                </a:tabLst>
              </a:pPr>
              <a:r>
                <a:rPr kumimoji="1" lang="zh-CN" altLang="en-US" sz="1600" dirty="0" smtClean="0"/>
                <a:t>实力型企业的介入，对消费者的引导，进一步放大了小包装大米的消费习惯</a:t>
              </a:r>
              <a:endParaRPr kumimoji="1" lang="en-US" altLang="zh-CN" sz="1600" dirty="0" smtClean="0"/>
            </a:p>
          </p:txBody>
        </p:sp>
        <p:sp>
          <p:nvSpPr>
            <p:cNvPr id="24" name="Freeform 15"/>
            <p:cNvSpPr>
              <a:spLocks/>
            </p:cNvSpPr>
            <p:nvPr/>
          </p:nvSpPr>
          <p:spPr bwMode="auto">
            <a:xfrm flipH="1">
              <a:off x="5172075" y="4456113"/>
              <a:ext cx="3957638" cy="1554162"/>
            </a:xfrm>
            <a:custGeom>
              <a:avLst/>
              <a:gdLst>
                <a:gd name="T0" fmla="*/ 2147483647 w 2173"/>
                <a:gd name="T1" fmla="*/ 2147483647 h 963"/>
                <a:gd name="T2" fmla="*/ 2147483647 w 2173"/>
                <a:gd name="T3" fmla="*/ 0 h 963"/>
                <a:gd name="T4" fmla="*/ 0 w 2173"/>
                <a:gd name="T5" fmla="*/ 0 h 963"/>
                <a:gd name="T6" fmla="*/ 0 60000 65536"/>
                <a:gd name="T7" fmla="*/ 0 60000 65536"/>
                <a:gd name="T8" fmla="*/ 0 60000 65536"/>
                <a:gd name="T9" fmla="*/ 0 w 2173"/>
                <a:gd name="T10" fmla="*/ 0 h 963"/>
                <a:gd name="T11" fmla="*/ 2173 w 2173"/>
                <a:gd name="T12" fmla="*/ 963 h 963"/>
              </a:gdLst>
              <a:ahLst/>
              <a:cxnLst>
                <a:cxn ang="T6">
                  <a:pos x="T0" y="T1"/>
                </a:cxn>
                <a:cxn ang="T7">
                  <a:pos x="T2" y="T3"/>
                </a:cxn>
                <a:cxn ang="T8">
                  <a:pos x="T4" y="T5"/>
                </a:cxn>
              </a:cxnLst>
              <a:rect l="T9" t="T10" r="T11" b="T12"/>
              <a:pathLst>
                <a:path w="2173" h="963">
                  <a:moveTo>
                    <a:pt x="2173" y="963"/>
                  </a:moveTo>
                  <a:lnTo>
                    <a:pt x="2173" y="0"/>
                  </a:lnTo>
                  <a:lnTo>
                    <a:pt x="0" y="0"/>
                  </a:lnTo>
                </a:path>
              </a:pathLst>
            </a:custGeom>
            <a:noFill/>
            <a:ln w="22225">
              <a:solidFill>
                <a:schemeClr val="hlink"/>
              </a:solidFill>
              <a:round/>
              <a:headEnd/>
              <a:tailEnd/>
            </a:ln>
          </p:spPr>
          <p:txBody>
            <a:bodyPr lIns="0" tIns="0" rIns="0" bIns="0" anchor="ctr">
              <a:spAutoFit/>
            </a:bodyPr>
            <a:lstStyle/>
            <a:p>
              <a:endParaRPr lang="zh-CN" altLang="en-US"/>
            </a:p>
          </p:txBody>
        </p:sp>
        <p:sp>
          <p:nvSpPr>
            <p:cNvPr id="25" name="AutoShape 16"/>
            <p:cNvSpPr>
              <a:spLocks noChangeArrowheads="1"/>
            </p:cNvSpPr>
            <p:nvPr/>
          </p:nvSpPr>
          <p:spPr bwMode="auto">
            <a:xfrm>
              <a:off x="4716463" y="5127625"/>
              <a:ext cx="352425" cy="358775"/>
            </a:xfrm>
            <a:prstGeom prst="rightArrow">
              <a:avLst>
                <a:gd name="adj1" fmla="val 46898"/>
                <a:gd name="adj2" fmla="val 50449"/>
              </a:avLst>
            </a:prstGeom>
            <a:solidFill>
              <a:schemeClr val="hlink"/>
            </a:solidFill>
            <a:ln w="6350">
              <a:noFill/>
              <a:miter lim="800000"/>
              <a:headEnd/>
              <a:tailEnd/>
            </a:ln>
          </p:spPr>
          <p:txBody>
            <a:bodyPr lIns="0" tIns="0" rIns="0" bIns="0" anchor="ctr">
              <a:spAutoFit/>
            </a:bodyPr>
            <a:lstStyle/>
            <a:p>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600" dirty="0" smtClean="0"/>
              <a:t>影响大米品牌化的因素</a:t>
            </a:r>
            <a:endParaRPr lang="zh-CN" altLang="en-US" sz="2600" dirty="0"/>
          </a:p>
        </p:txBody>
      </p:sp>
      <p:sp>
        <p:nvSpPr>
          <p:cNvPr id="4" name="AutoShape 2"/>
          <p:cNvSpPr>
            <a:spLocks noChangeArrowheads="1"/>
          </p:cNvSpPr>
          <p:nvPr/>
        </p:nvSpPr>
        <p:spPr bwMode="auto">
          <a:xfrm>
            <a:off x="3719483" y="3240080"/>
            <a:ext cx="1681162" cy="1682750"/>
          </a:xfrm>
          <a:prstGeom prst="octagon">
            <a:avLst>
              <a:gd name="adj" fmla="val 29287"/>
            </a:avLst>
          </a:prstGeom>
          <a:solidFill>
            <a:schemeClr val="hlink"/>
          </a:solidFill>
          <a:ln w="25400">
            <a:noFill/>
            <a:miter lim="800000"/>
            <a:headEnd/>
            <a:tailEnd/>
          </a:ln>
        </p:spPr>
        <p:txBody>
          <a:bodyPr lIns="0" tIns="0" rIns="0" bIns="0" anchor="ctr">
            <a:spAutoFit/>
          </a:bodyPr>
          <a:lstStyle/>
          <a:p>
            <a:endParaRPr lang="zh-CN" altLang="en-US"/>
          </a:p>
        </p:txBody>
      </p:sp>
      <p:sp>
        <p:nvSpPr>
          <p:cNvPr id="5" name="Rectangle 4"/>
          <p:cNvSpPr>
            <a:spLocks noChangeArrowheads="1"/>
          </p:cNvSpPr>
          <p:nvPr/>
        </p:nvSpPr>
        <p:spPr bwMode="auto">
          <a:xfrm>
            <a:off x="5853083" y="4241793"/>
            <a:ext cx="2963862" cy="276999"/>
          </a:xfrm>
          <a:prstGeom prst="rect">
            <a:avLst/>
          </a:prstGeom>
          <a:noFill/>
          <a:ln w="6350">
            <a:noFill/>
            <a:miter lim="800000"/>
            <a:headEnd/>
            <a:tailEnd/>
          </a:ln>
        </p:spPr>
        <p:txBody>
          <a:bodyPr lIns="0" tIns="0" rIns="0" bIns="0" anchor="b">
            <a:spAutoFit/>
          </a:bodyPr>
          <a:lstStyle/>
          <a:p>
            <a:pPr defTabSz="330200">
              <a:tabLst>
                <a:tab pos="8521700" algn="r"/>
              </a:tabLst>
            </a:pPr>
            <a:r>
              <a:rPr lang="zh-CN" altLang="en-US" dirty="0" smtClean="0"/>
              <a:t>厂家定位的困难</a:t>
            </a:r>
            <a:endParaRPr kumimoji="1" lang="en-US" altLang="de-DE" dirty="0"/>
          </a:p>
        </p:txBody>
      </p:sp>
      <p:sp>
        <p:nvSpPr>
          <p:cNvPr id="6" name="Rectangle 5"/>
          <p:cNvSpPr>
            <a:spLocks noChangeArrowheads="1"/>
          </p:cNvSpPr>
          <p:nvPr/>
        </p:nvSpPr>
        <p:spPr bwMode="auto">
          <a:xfrm>
            <a:off x="3821083" y="3754430"/>
            <a:ext cx="1458912" cy="738664"/>
          </a:xfrm>
          <a:prstGeom prst="rect">
            <a:avLst/>
          </a:prstGeom>
          <a:noFill/>
          <a:ln w="6350">
            <a:noFill/>
            <a:miter lim="800000"/>
            <a:headEnd/>
            <a:tailEnd/>
          </a:ln>
        </p:spPr>
        <p:txBody>
          <a:bodyPr lIns="0" tIns="0" rIns="0" bIns="0" anchor="ctr">
            <a:spAutoFit/>
          </a:bodyPr>
          <a:lstStyle/>
          <a:p>
            <a:pPr algn="ctr" defTabSz="330200">
              <a:tabLst>
                <a:tab pos="8521700" algn="r"/>
              </a:tabLst>
            </a:pPr>
            <a:r>
              <a:rPr kumimoji="1" lang="zh-CN" altLang="en-US" sz="2400" b="1" dirty="0" smtClean="0">
                <a:solidFill>
                  <a:srgbClr val="C00000"/>
                </a:solidFill>
              </a:rPr>
              <a:t>全国品牌少之又少</a:t>
            </a:r>
            <a:endParaRPr kumimoji="1" lang="en-US" altLang="de-DE" sz="2400" b="1" dirty="0">
              <a:solidFill>
                <a:srgbClr val="C00000"/>
              </a:solidFill>
            </a:endParaRPr>
          </a:p>
        </p:txBody>
      </p:sp>
      <p:sp>
        <p:nvSpPr>
          <p:cNvPr id="7" name="Rectangle 6"/>
          <p:cNvSpPr>
            <a:spLocks noChangeArrowheads="1"/>
          </p:cNvSpPr>
          <p:nvPr/>
        </p:nvSpPr>
        <p:spPr bwMode="auto">
          <a:xfrm>
            <a:off x="5853083" y="3259130"/>
            <a:ext cx="2963862" cy="276999"/>
          </a:xfrm>
          <a:prstGeom prst="rect">
            <a:avLst/>
          </a:prstGeom>
          <a:noFill/>
          <a:ln w="6350">
            <a:noFill/>
            <a:miter lim="800000"/>
            <a:headEnd/>
            <a:tailEnd/>
          </a:ln>
        </p:spPr>
        <p:txBody>
          <a:bodyPr lIns="0" tIns="0" rIns="0" bIns="0" anchor="b">
            <a:spAutoFit/>
          </a:bodyPr>
          <a:lstStyle/>
          <a:p>
            <a:pPr defTabSz="330200">
              <a:tabLst>
                <a:tab pos="8521700" algn="r"/>
              </a:tabLst>
            </a:pPr>
            <a:r>
              <a:rPr lang="zh-CN" altLang="en-US" dirty="0" smtClean="0"/>
              <a:t>品质控制的困难</a:t>
            </a:r>
            <a:endParaRPr kumimoji="1" lang="en-US" altLang="de-DE" dirty="0"/>
          </a:p>
        </p:txBody>
      </p:sp>
      <p:sp>
        <p:nvSpPr>
          <p:cNvPr id="8" name="Rectangle 7"/>
          <p:cNvSpPr>
            <a:spLocks noChangeArrowheads="1"/>
          </p:cNvSpPr>
          <p:nvPr/>
        </p:nvSpPr>
        <p:spPr bwMode="auto">
          <a:xfrm>
            <a:off x="300008" y="4249730"/>
            <a:ext cx="2963862" cy="276999"/>
          </a:xfrm>
          <a:prstGeom prst="rect">
            <a:avLst/>
          </a:prstGeom>
          <a:noFill/>
          <a:ln w="6350">
            <a:noFill/>
            <a:miter lim="800000"/>
            <a:headEnd/>
            <a:tailEnd/>
          </a:ln>
        </p:spPr>
        <p:txBody>
          <a:bodyPr lIns="0" tIns="0" rIns="0" bIns="0" anchor="b">
            <a:spAutoFit/>
          </a:bodyPr>
          <a:lstStyle/>
          <a:p>
            <a:pPr algn="ctr" defTabSz="330200">
              <a:tabLst>
                <a:tab pos="8521700" algn="r"/>
              </a:tabLst>
            </a:pPr>
            <a:r>
              <a:rPr lang="zh-CN" altLang="en-US" dirty="0" smtClean="0"/>
              <a:t>渠道分销的困难</a:t>
            </a:r>
            <a:endParaRPr kumimoji="1" lang="en-US" altLang="de-DE" dirty="0"/>
          </a:p>
        </p:txBody>
      </p:sp>
      <p:sp>
        <p:nvSpPr>
          <p:cNvPr id="9" name="Rectangle 8"/>
          <p:cNvSpPr>
            <a:spLocks noChangeArrowheads="1"/>
          </p:cNvSpPr>
          <p:nvPr/>
        </p:nvSpPr>
        <p:spPr bwMode="auto">
          <a:xfrm>
            <a:off x="300008" y="3259130"/>
            <a:ext cx="2963862" cy="276999"/>
          </a:xfrm>
          <a:prstGeom prst="rect">
            <a:avLst/>
          </a:prstGeom>
          <a:noFill/>
          <a:ln w="6350">
            <a:noFill/>
            <a:miter lim="800000"/>
            <a:headEnd/>
            <a:tailEnd/>
          </a:ln>
        </p:spPr>
        <p:txBody>
          <a:bodyPr lIns="0" tIns="0" rIns="0" bIns="0" anchor="b">
            <a:spAutoFit/>
          </a:bodyPr>
          <a:lstStyle/>
          <a:p>
            <a:pPr algn="ctr" defTabSz="330200">
              <a:tabLst>
                <a:tab pos="8521700" algn="r"/>
              </a:tabLst>
            </a:pPr>
            <a:r>
              <a:rPr lang="zh-CN" altLang="en-US" dirty="0" smtClean="0"/>
              <a:t>厂商体制的困难</a:t>
            </a:r>
            <a:endParaRPr kumimoji="1" lang="en-US" altLang="de-DE" dirty="0"/>
          </a:p>
        </p:txBody>
      </p:sp>
      <p:sp>
        <p:nvSpPr>
          <p:cNvPr id="10" name="Freeform 9"/>
          <p:cNvSpPr>
            <a:spLocks/>
          </p:cNvSpPr>
          <p:nvPr/>
        </p:nvSpPr>
        <p:spPr bwMode="auto">
          <a:xfrm>
            <a:off x="287308" y="4441818"/>
            <a:ext cx="3416300" cy="139700"/>
          </a:xfrm>
          <a:custGeom>
            <a:avLst/>
            <a:gdLst>
              <a:gd name="T0" fmla="*/ 2147483647 w 2152"/>
              <a:gd name="T1" fmla="*/ 0 h 88"/>
              <a:gd name="T2" fmla="*/ 2147483647 w 2152"/>
              <a:gd name="T3" fmla="*/ 2147483647 h 88"/>
              <a:gd name="T4" fmla="*/ 0 w 2152"/>
              <a:gd name="T5" fmla="*/ 2147483647 h 88"/>
              <a:gd name="T6" fmla="*/ 0 60000 65536"/>
              <a:gd name="T7" fmla="*/ 0 60000 65536"/>
              <a:gd name="T8" fmla="*/ 0 60000 65536"/>
              <a:gd name="T9" fmla="*/ 0 w 2152"/>
              <a:gd name="T10" fmla="*/ 0 h 88"/>
              <a:gd name="T11" fmla="*/ 2152 w 2152"/>
              <a:gd name="T12" fmla="*/ 88 h 88"/>
            </a:gdLst>
            <a:ahLst/>
            <a:cxnLst>
              <a:cxn ang="T6">
                <a:pos x="T0" y="T1"/>
              </a:cxn>
              <a:cxn ang="T7">
                <a:pos x="T2" y="T3"/>
              </a:cxn>
              <a:cxn ang="T8">
                <a:pos x="T4" y="T5"/>
              </a:cxn>
            </a:cxnLst>
            <a:rect l="T9" t="T10" r="T11" b="T12"/>
            <a:pathLst>
              <a:path w="2152" h="88">
                <a:moveTo>
                  <a:pt x="2152" y="0"/>
                </a:moveTo>
                <a:lnTo>
                  <a:pt x="1921" y="85"/>
                </a:lnTo>
                <a:lnTo>
                  <a:pt x="0" y="88"/>
                </a:lnTo>
              </a:path>
            </a:pathLst>
          </a:custGeom>
          <a:noFill/>
          <a:ln w="22225">
            <a:solidFill>
              <a:schemeClr val="hlink"/>
            </a:solidFill>
            <a:round/>
            <a:headEnd type="triangle" w="med" len="lg"/>
            <a:tailEnd/>
          </a:ln>
        </p:spPr>
        <p:txBody>
          <a:bodyPr lIns="0" tIns="0" rIns="0" bIns="0" anchor="ctr">
            <a:spAutoFit/>
          </a:bodyPr>
          <a:lstStyle/>
          <a:p>
            <a:endParaRPr lang="zh-CN" altLang="en-US"/>
          </a:p>
        </p:txBody>
      </p:sp>
      <p:sp>
        <p:nvSpPr>
          <p:cNvPr id="11" name="Freeform 10"/>
          <p:cNvSpPr>
            <a:spLocks/>
          </p:cNvSpPr>
          <p:nvPr/>
        </p:nvSpPr>
        <p:spPr bwMode="auto">
          <a:xfrm>
            <a:off x="285720" y="4943468"/>
            <a:ext cx="3902075" cy="455612"/>
          </a:xfrm>
          <a:custGeom>
            <a:avLst/>
            <a:gdLst>
              <a:gd name="T0" fmla="*/ 2147483647 w 2458"/>
              <a:gd name="T1" fmla="*/ 0 h 287"/>
              <a:gd name="T2" fmla="*/ 2147483647 w 2458"/>
              <a:gd name="T3" fmla="*/ 2147483647 h 287"/>
              <a:gd name="T4" fmla="*/ 0 w 2458"/>
              <a:gd name="T5" fmla="*/ 2147483647 h 287"/>
              <a:gd name="T6" fmla="*/ 0 60000 65536"/>
              <a:gd name="T7" fmla="*/ 0 60000 65536"/>
              <a:gd name="T8" fmla="*/ 0 60000 65536"/>
              <a:gd name="T9" fmla="*/ 0 w 2458"/>
              <a:gd name="T10" fmla="*/ 0 h 287"/>
              <a:gd name="T11" fmla="*/ 2458 w 2458"/>
              <a:gd name="T12" fmla="*/ 287 h 287"/>
            </a:gdLst>
            <a:ahLst/>
            <a:cxnLst>
              <a:cxn ang="T6">
                <a:pos x="T0" y="T1"/>
              </a:cxn>
              <a:cxn ang="T7">
                <a:pos x="T2" y="T3"/>
              </a:cxn>
              <a:cxn ang="T8">
                <a:pos x="T4" y="T5"/>
              </a:cxn>
            </a:cxnLst>
            <a:rect l="T9" t="T10" r="T11" b="T12"/>
            <a:pathLst>
              <a:path w="2458" h="287">
                <a:moveTo>
                  <a:pt x="2458" y="0"/>
                </a:moveTo>
                <a:lnTo>
                  <a:pt x="2378" y="287"/>
                </a:lnTo>
                <a:lnTo>
                  <a:pt x="0" y="287"/>
                </a:lnTo>
              </a:path>
            </a:pathLst>
          </a:custGeom>
          <a:noFill/>
          <a:ln w="22225">
            <a:solidFill>
              <a:schemeClr val="hlink"/>
            </a:solidFill>
            <a:round/>
            <a:headEnd type="triangle" w="med" len="lg"/>
            <a:tailEnd/>
          </a:ln>
        </p:spPr>
        <p:txBody>
          <a:bodyPr lIns="0" tIns="0" rIns="0" bIns="0" anchor="ctr">
            <a:spAutoFit/>
          </a:bodyPr>
          <a:lstStyle/>
          <a:p>
            <a:endParaRPr lang="zh-CN" altLang="en-US"/>
          </a:p>
        </p:txBody>
      </p:sp>
      <p:sp>
        <p:nvSpPr>
          <p:cNvPr id="12" name="Rectangle 11"/>
          <p:cNvSpPr>
            <a:spLocks noChangeArrowheads="1"/>
          </p:cNvSpPr>
          <p:nvPr/>
        </p:nvSpPr>
        <p:spPr bwMode="auto">
          <a:xfrm>
            <a:off x="5853083" y="5067293"/>
            <a:ext cx="2963862" cy="276999"/>
          </a:xfrm>
          <a:prstGeom prst="rect">
            <a:avLst/>
          </a:prstGeom>
          <a:noFill/>
          <a:ln w="6350">
            <a:noFill/>
            <a:miter lim="800000"/>
            <a:headEnd/>
            <a:tailEnd/>
          </a:ln>
        </p:spPr>
        <p:txBody>
          <a:bodyPr lIns="0" tIns="0" rIns="0" bIns="0" anchor="b">
            <a:spAutoFit/>
          </a:bodyPr>
          <a:lstStyle/>
          <a:p>
            <a:pPr defTabSz="330200">
              <a:tabLst>
                <a:tab pos="8521700" algn="r"/>
              </a:tabLst>
            </a:pPr>
            <a:r>
              <a:rPr lang="zh-CN" altLang="en-US" dirty="0" smtClean="0"/>
              <a:t>物流仓储的困难</a:t>
            </a:r>
            <a:endParaRPr kumimoji="1" lang="en-US" altLang="de-DE" dirty="0"/>
          </a:p>
        </p:txBody>
      </p:sp>
      <p:sp>
        <p:nvSpPr>
          <p:cNvPr id="13" name="Rectangle 12"/>
          <p:cNvSpPr>
            <a:spLocks noChangeArrowheads="1"/>
          </p:cNvSpPr>
          <p:nvPr/>
        </p:nvSpPr>
        <p:spPr bwMode="auto">
          <a:xfrm>
            <a:off x="300008" y="5067293"/>
            <a:ext cx="2963862" cy="276999"/>
          </a:xfrm>
          <a:prstGeom prst="rect">
            <a:avLst/>
          </a:prstGeom>
          <a:noFill/>
          <a:ln w="6350">
            <a:noFill/>
            <a:miter lim="800000"/>
            <a:headEnd/>
            <a:tailEnd/>
          </a:ln>
        </p:spPr>
        <p:txBody>
          <a:bodyPr lIns="0" tIns="0" rIns="0" bIns="0" anchor="b">
            <a:spAutoFit/>
          </a:bodyPr>
          <a:lstStyle/>
          <a:p>
            <a:pPr algn="ctr" defTabSz="330200">
              <a:tabLst>
                <a:tab pos="8521700" algn="r"/>
              </a:tabLst>
            </a:pPr>
            <a:r>
              <a:rPr lang="zh-CN" altLang="en-US" dirty="0" smtClean="0"/>
              <a:t>品种细分的困难</a:t>
            </a:r>
            <a:endParaRPr kumimoji="1" lang="en-US" altLang="de-DE" dirty="0"/>
          </a:p>
        </p:txBody>
      </p:sp>
      <p:sp>
        <p:nvSpPr>
          <p:cNvPr id="14" name="Freeform 13"/>
          <p:cNvSpPr>
            <a:spLocks/>
          </p:cNvSpPr>
          <p:nvPr/>
        </p:nvSpPr>
        <p:spPr bwMode="auto">
          <a:xfrm>
            <a:off x="4922808" y="4943468"/>
            <a:ext cx="3903662" cy="455612"/>
          </a:xfrm>
          <a:custGeom>
            <a:avLst/>
            <a:gdLst>
              <a:gd name="T0" fmla="*/ 0 w 2459"/>
              <a:gd name="T1" fmla="*/ 0 h 287"/>
              <a:gd name="T2" fmla="*/ 2147483647 w 2459"/>
              <a:gd name="T3" fmla="*/ 2147483647 h 287"/>
              <a:gd name="T4" fmla="*/ 2147483647 w 2459"/>
              <a:gd name="T5" fmla="*/ 2147483647 h 287"/>
              <a:gd name="T6" fmla="*/ 0 60000 65536"/>
              <a:gd name="T7" fmla="*/ 0 60000 65536"/>
              <a:gd name="T8" fmla="*/ 0 60000 65536"/>
              <a:gd name="T9" fmla="*/ 0 w 2459"/>
              <a:gd name="T10" fmla="*/ 0 h 287"/>
              <a:gd name="T11" fmla="*/ 2459 w 2459"/>
              <a:gd name="T12" fmla="*/ 287 h 287"/>
            </a:gdLst>
            <a:ahLst/>
            <a:cxnLst>
              <a:cxn ang="T6">
                <a:pos x="T0" y="T1"/>
              </a:cxn>
              <a:cxn ang="T7">
                <a:pos x="T2" y="T3"/>
              </a:cxn>
              <a:cxn ang="T8">
                <a:pos x="T4" y="T5"/>
              </a:cxn>
            </a:cxnLst>
            <a:rect l="T9" t="T10" r="T11" b="T12"/>
            <a:pathLst>
              <a:path w="2459" h="287">
                <a:moveTo>
                  <a:pt x="0" y="0"/>
                </a:moveTo>
                <a:lnTo>
                  <a:pt x="80" y="287"/>
                </a:lnTo>
                <a:lnTo>
                  <a:pt x="2459" y="283"/>
                </a:lnTo>
              </a:path>
            </a:pathLst>
          </a:custGeom>
          <a:noFill/>
          <a:ln w="22225">
            <a:solidFill>
              <a:schemeClr val="hlink"/>
            </a:solidFill>
            <a:round/>
            <a:headEnd type="triangle" w="med" len="lg"/>
            <a:tailEnd/>
          </a:ln>
        </p:spPr>
        <p:txBody>
          <a:bodyPr lIns="0" tIns="0" rIns="0" bIns="0" anchor="ctr">
            <a:spAutoFit/>
          </a:bodyPr>
          <a:lstStyle/>
          <a:p>
            <a:endParaRPr lang="zh-CN" altLang="en-US"/>
          </a:p>
        </p:txBody>
      </p:sp>
      <p:sp>
        <p:nvSpPr>
          <p:cNvPr id="15" name="Freeform 14"/>
          <p:cNvSpPr>
            <a:spLocks/>
          </p:cNvSpPr>
          <p:nvPr/>
        </p:nvSpPr>
        <p:spPr bwMode="auto">
          <a:xfrm flipH="1">
            <a:off x="5406995" y="4441818"/>
            <a:ext cx="3416300" cy="139700"/>
          </a:xfrm>
          <a:custGeom>
            <a:avLst/>
            <a:gdLst>
              <a:gd name="T0" fmla="*/ 2147483647 w 2152"/>
              <a:gd name="T1" fmla="*/ 0 h 88"/>
              <a:gd name="T2" fmla="*/ 2147483647 w 2152"/>
              <a:gd name="T3" fmla="*/ 2147483647 h 88"/>
              <a:gd name="T4" fmla="*/ 0 w 2152"/>
              <a:gd name="T5" fmla="*/ 2147483647 h 88"/>
              <a:gd name="T6" fmla="*/ 0 60000 65536"/>
              <a:gd name="T7" fmla="*/ 0 60000 65536"/>
              <a:gd name="T8" fmla="*/ 0 60000 65536"/>
              <a:gd name="T9" fmla="*/ 0 w 2152"/>
              <a:gd name="T10" fmla="*/ 0 h 88"/>
              <a:gd name="T11" fmla="*/ 2152 w 2152"/>
              <a:gd name="T12" fmla="*/ 88 h 88"/>
            </a:gdLst>
            <a:ahLst/>
            <a:cxnLst>
              <a:cxn ang="T6">
                <a:pos x="T0" y="T1"/>
              </a:cxn>
              <a:cxn ang="T7">
                <a:pos x="T2" y="T3"/>
              </a:cxn>
              <a:cxn ang="T8">
                <a:pos x="T4" y="T5"/>
              </a:cxn>
            </a:cxnLst>
            <a:rect l="T9" t="T10" r="T11" b="T12"/>
            <a:pathLst>
              <a:path w="2152" h="88">
                <a:moveTo>
                  <a:pt x="2152" y="0"/>
                </a:moveTo>
                <a:lnTo>
                  <a:pt x="1921" y="85"/>
                </a:lnTo>
                <a:lnTo>
                  <a:pt x="0" y="88"/>
                </a:lnTo>
              </a:path>
            </a:pathLst>
          </a:custGeom>
          <a:noFill/>
          <a:ln w="22225">
            <a:solidFill>
              <a:schemeClr val="hlink"/>
            </a:solidFill>
            <a:round/>
            <a:headEnd type="triangle" w="med" len="lg"/>
            <a:tailEnd/>
          </a:ln>
        </p:spPr>
        <p:txBody>
          <a:bodyPr lIns="0" tIns="0" rIns="0" bIns="0" anchor="ctr">
            <a:spAutoFit/>
          </a:bodyPr>
          <a:lstStyle/>
          <a:p>
            <a:endParaRPr lang="zh-CN" altLang="en-US"/>
          </a:p>
        </p:txBody>
      </p:sp>
      <p:sp>
        <p:nvSpPr>
          <p:cNvPr id="16" name="Freeform 15"/>
          <p:cNvSpPr>
            <a:spLocks/>
          </p:cNvSpPr>
          <p:nvPr/>
        </p:nvSpPr>
        <p:spPr bwMode="auto">
          <a:xfrm flipV="1">
            <a:off x="287308" y="3586155"/>
            <a:ext cx="3416300" cy="139700"/>
          </a:xfrm>
          <a:custGeom>
            <a:avLst/>
            <a:gdLst>
              <a:gd name="T0" fmla="*/ 2147483647 w 2152"/>
              <a:gd name="T1" fmla="*/ 0 h 88"/>
              <a:gd name="T2" fmla="*/ 2147483647 w 2152"/>
              <a:gd name="T3" fmla="*/ 2147483647 h 88"/>
              <a:gd name="T4" fmla="*/ 0 w 2152"/>
              <a:gd name="T5" fmla="*/ 2147483647 h 88"/>
              <a:gd name="T6" fmla="*/ 0 60000 65536"/>
              <a:gd name="T7" fmla="*/ 0 60000 65536"/>
              <a:gd name="T8" fmla="*/ 0 60000 65536"/>
              <a:gd name="T9" fmla="*/ 0 w 2152"/>
              <a:gd name="T10" fmla="*/ 0 h 88"/>
              <a:gd name="T11" fmla="*/ 2152 w 2152"/>
              <a:gd name="T12" fmla="*/ 88 h 88"/>
            </a:gdLst>
            <a:ahLst/>
            <a:cxnLst>
              <a:cxn ang="T6">
                <a:pos x="T0" y="T1"/>
              </a:cxn>
              <a:cxn ang="T7">
                <a:pos x="T2" y="T3"/>
              </a:cxn>
              <a:cxn ang="T8">
                <a:pos x="T4" y="T5"/>
              </a:cxn>
            </a:cxnLst>
            <a:rect l="T9" t="T10" r="T11" b="T12"/>
            <a:pathLst>
              <a:path w="2152" h="88">
                <a:moveTo>
                  <a:pt x="2152" y="0"/>
                </a:moveTo>
                <a:lnTo>
                  <a:pt x="1921" y="85"/>
                </a:lnTo>
                <a:lnTo>
                  <a:pt x="0" y="88"/>
                </a:lnTo>
              </a:path>
            </a:pathLst>
          </a:custGeom>
          <a:noFill/>
          <a:ln w="22225">
            <a:solidFill>
              <a:schemeClr val="hlink"/>
            </a:solidFill>
            <a:round/>
            <a:headEnd type="triangle" w="med" len="lg"/>
            <a:tailEnd/>
          </a:ln>
        </p:spPr>
        <p:txBody>
          <a:bodyPr lIns="0" tIns="0" rIns="0" bIns="0" anchor="ctr">
            <a:spAutoFit/>
          </a:bodyPr>
          <a:lstStyle/>
          <a:p>
            <a:endParaRPr lang="zh-CN" altLang="en-US"/>
          </a:p>
        </p:txBody>
      </p:sp>
      <p:sp>
        <p:nvSpPr>
          <p:cNvPr id="17" name="Freeform 16"/>
          <p:cNvSpPr>
            <a:spLocks/>
          </p:cNvSpPr>
          <p:nvPr/>
        </p:nvSpPr>
        <p:spPr bwMode="auto">
          <a:xfrm flipH="1" flipV="1">
            <a:off x="5406995" y="3586155"/>
            <a:ext cx="3416300" cy="139700"/>
          </a:xfrm>
          <a:custGeom>
            <a:avLst/>
            <a:gdLst>
              <a:gd name="T0" fmla="*/ 2147483647 w 2152"/>
              <a:gd name="T1" fmla="*/ 0 h 88"/>
              <a:gd name="T2" fmla="*/ 2147483647 w 2152"/>
              <a:gd name="T3" fmla="*/ 2147483647 h 88"/>
              <a:gd name="T4" fmla="*/ 0 w 2152"/>
              <a:gd name="T5" fmla="*/ 2147483647 h 88"/>
              <a:gd name="T6" fmla="*/ 0 60000 65536"/>
              <a:gd name="T7" fmla="*/ 0 60000 65536"/>
              <a:gd name="T8" fmla="*/ 0 60000 65536"/>
              <a:gd name="T9" fmla="*/ 0 w 2152"/>
              <a:gd name="T10" fmla="*/ 0 h 88"/>
              <a:gd name="T11" fmla="*/ 2152 w 2152"/>
              <a:gd name="T12" fmla="*/ 88 h 88"/>
            </a:gdLst>
            <a:ahLst/>
            <a:cxnLst>
              <a:cxn ang="T6">
                <a:pos x="T0" y="T1"/>
              </a:cxn>
              <a:cxn ang="T7">
                <a:pos x="T2" y="T3"/>
              </a:cxn>
              <a:cxn ang="T8">
                <a:pos x="T4" y="T5"/>
              </a:cxn>
            </a:cxnLst>
            <a:rect l="T9" t="T10" r="T11" b="T12"/>
            <a:pathLst>
              <a:path w="2152" h="88">
                <a:moveTo>
                  <a:pt x="2152" y="0"/>
                </a:moveTo>
                <a:lnTo>
                  <a:pt x="1921" y="85"/>
                </a:lnTo>
                <a:lnTo>
                  <a:pt x="0" y="88"/>
                </a:lnTo>
              </a:path>
            </a:pathLst>
          </a:custGeom>
          <a:noFill/>
          <a:ln w="22225">
            <a:solidFill>
              <a:schemeClr val="hlink"/>
            </a:solidFill>
            <a:round/>
            <a:headEnd type="triangle" w="med" len="lg"/>
            <a:tailEnd/>
          </a:ln>
        </p:spPr>
        <p:txBody>
          <a:bodyPr lIns="0" tIns="0" rIns="0" bIns="0" anchor="ctr">
            <a:spAutoFit/>
          </a:bodyPr>
          <a:lstStyle/>
          <a:p>
            <a:endParaRPr lang="zh-CN" altLang="en-US"/>
          </a:p>
        </p:txBody>
      </p:sp>
      <p:sp>
        <p:nvSpPr>
          <p:cNvPr id="18" name="Freeform 17"/>
          <p:cNvSpPr>
            <a:spLocks/>
          </p:cNvSpPr>
          <p:nvPr/>
        </p:nvSpPr>
        <p:spPr bwMode="auto">
          <a:xfrm>
            <a:off x="285720" y="2774943"/>
            <a:ext cx="3937000" cy="441325"/>
          </a:xfrm>
          <a:custGeom>
            <a:avLst/>
            <a:gdLst>
              <a:gd name="T0" fmla="*/ 2147483647 w 2480"/>
              <a:gd name="T1" fmla="*/ 2147483647 h 278"/>
              <a:gd name="T2" fmla="*/ 2147483647 w 2480"/>
              <a:gd name="T3" fmla="*/ 0 h 278"/>
              <a:gd name="T4" fmla="*/ 0 w 2480"/>
              <a:gd name="T5" fmla="*/ 2147483647 h 278"/>
              <a:gd name="T6" fmla="*/ 0 60000 65536"/>
              <a:gd name="T7" fmla="*/ 0 60000 65536"/>
              <a:gd name="T8" fmla="*/ 0 60000 65536"/>
              <a:gd name="T9" fmla="*/ 0 w 2480"/>
              <a:gd name="T10" fmla="*/ 0 h 278"/>
              <a:gd name="T11" fmla="*/ 2480 w 2480"/>
              <a:gd name="T12" fmla="*/ 278 h 278"/>
            </a:gdLst>
            <a:ahLst/>
            <a:cxnLst>
              <a:cxn ang="T6">
                <a:pos x="T0" y="T1"/>
              </a:cxn>
              <a:cxn ang="T7">
                <a:pos x="T2" y="T3"/>
              </a:cxn>
              <a:cxn ang="T8">
                <a:pos x="T4" y="T5"/>
              </a:cxn>
            </a:cxnLst>
            <a:rect l="T9" t="T10" r="T11" b="T12"/>
            <a:pathLst>
              <a:path w="2480" h="278">
                <a:moveTo>
                  <a:pt x="2480" y="278"/>
                </a:moveTo>
                <a:lnTo>
                  <a:pt x="2388" y="0"/>
                </a:lnTo>
                <a:lnTo>
                  <a:pt x="0" y="2"/>
                </a:lnTo>
              </a:path>
            </a:pathLst>
          </a:custGeom>
          <a:noFill/>
          <a:ln w="22225">
            <a:solidFill>
              <a:schemeClr val="hlink"/>
            </a:solidFill>
            <a:round/>
            <a:headEnd type="triangle" w="med" len="lg"/>
            <a:tailEnd/>
          </a:ln>
        </p:spPr>
        <p:txBody>
          <a:bodyPr lIns="0" tIns="0" rIns="0" bIns="0" anchor="ctr">
            <a:spAutoFit/>
          </a:bodyPr>
          <a:lstStyle/>
          <a:p>
            <a:endParaRPr lang="zh-CN" altLang="en-US"/>
          </a:p>
        </p:txBody>
      </p:sp>
      <p:sp>
        <p:nvSpPr>
          <p:cNvPr id="19" name="Rectangle 18"/>
          <p:cNvSpPr>
            <a:spLocks noChangeArrowheads="1"/>
          </p:cNvSpPr>
          <p:nvPr/>
        </p:nvSpPr>
        <p:spPr bwMode="auto">
          <a:xfrm>
            <a:off x="5853083" y="2428868"/>
            <a:ext cx="2938462" cy="276999"/>
          </a:xfrm>
          <a:prstGeom prst="rect">
            <a:avLst/>
          </a:prstGeom>
          <a:noFill/>
          <a:ln w="6350">
            <a:noFill/>
            <a:miter lim="800000"/>
            <a:headEnd/>
            <a:tailEnd/>
          </a:ln>
        </p:spPr>
        <p:txBody>
          <a:bodyPr lIns="0" tIns="0" rIns="0" bIns="0" anchor="b">
            <a:spAutoFit/>
          </a:bodyPr>
          <a:lstStyle/>
          <a:p>
            <a:pPr defTabSz="330200">
              <a:tabLst>
                <a:tab pos="8521700" algn="r"/>
              </a:tabLst>
            </a:pPr>
            <a:r>
              <a:rPr lang="zh-CN" altLang="en-US" dirty="0" smtClean="0"/>
              <a:t>原粮采购的困难</a:t>
            </a:r>
            <a:endParaRPr kumimoji="1" lang="en-US" altLang="de-DE" dirty="0"/>
          </a:p>
        </p:txBody>
      </p:sp>
      <p:sp>
        <p:nvSpPr>
          <p:cNvPr id="20" name="Rectangle 19"/>
          <p:cNvSpPr>
            <a:spLocks noChangeArrowheads="1"/>
          </p:cNvSpPr>
          <p:nvPr/>
        </p:nvSpPr>
        <p:spPr bwMode="auto">
          <a:xfrm>
            <a:off x="300008" y="2428868"/>
            <a:ext cx="2963862" cy="276999"/>
          </a:xfrm>
          <a:prstGeom prst="rect">
            <a:avLst/>
          </a:prstGeom>
          <a:noFill/>
          <a:ln w="6350">
            <a:noFill/>
            <a:miter lim="800000"/>
            <a:headEnd/>
            <a:tailEnd/>
          </a:ln>
        </p:spPr>
        <p:txBody>
          <a:bodyPr lIns="0" tIns="0" rIns="0" bIns="0" anchor="b">
            <a:spAutoFit/>
          </a:bodyPr>
          <a:lstStyle/>
          <a:p>
            <a:pPr algn="ctr" defTabSz="330200">
              <a:tabLst>
                <a:tab pos="8521700" algn="r"/>
              </a:tabLst>
            </a:pPr>
            <a:r>
              <a:rPr lang="zh-CN" altLang="en-US" dirty="0" smtClean="0"/>
              <a:t>国家政策的困难</a:t>
            </a:r>
            <a:endParaRPr kumimoji="1" lang="en-US" altLang="de-DE" dirty="0"/>
          </a:p>
        </p:txBody>
      </p:sp>
      <p:sp>
        <p:nvSpPr>
          <p:cNvPr id="21" name="Freeform 20"/>
          <p:cNvSpPr>
            <a:spLocks/>
          </p:cNvSpPr>
          <p:nvPr/>
        </p:nvSpPr>
        <p:spPr bwMode="auto">
          <a:xfrm flipH="1">
            <a:off x="4886295" y="2774943"/>
            <a:ext cx="3937000" cy="441325"/>
          </a:xfrm>
          <a:custGeom>
            <a:avLst/>
            <a:gdLst>
              <a:gd name="T0" fmla="*/ 2147483647 w 2480"/>
              <a:gd name="T1" fmla="*/ 2147483647 h 278"/>
              <a:gd name="T2" fmla="*/ 2147483647 w 2480"/>
              <a:gd name="T3" fmla="*/ 0 h 278"/>
              <a:gd name="T4" fmla="*/ 0 w 2480"/>
              <a:gd name="T5" fmla="*/ 2147483647 h 278"/>
              <a:gd name="T6" fmla="*/ 0 60000 65536"/>
              <a:gd name="T7" fmla="*/ 0 60000 65536"/>
              <a:gd name="T8" fmla="*/ 0 60000 65536"/>
              <a:gd name="T9" fmla="*/ 0 w 2480"/>
              <a:gd name="T10" fmla="*/ 0 h 278"/>
              <a:gd name="T11" fmla="*/ 2480 w 2480"/>
              <a:gd name="T12" fmla="*/ 278 h 278"/>
            </a:gdLst>
            <a:ahLst/>
            <a:cxnLst>
              <a:cxn ang="T6">
                <a:pos x="T0" y="T1"/>
              </a:cxn>
              <a:cxn ang="T7">
                <a:pos x="T2" y="T3"/>
              </a:cxn>
              <a:cxn ang="T8">
                <a:pos x="T4" y="T5"/>
              </a:cxn>
            </a:cxnLst>
            <a:rect l="T9" t="T10" r="T11" b="T12"/>
            <a:pathLst>
              <a:path w="2480" h="278">
                <a:moveTo>
                  <a:pt x="2480" y="278"/>
                </a:moveTo>
                <a:lnTo>
                  <a:pt x="2388" y="0"/>
                </a:lnTo>
                <a:lnTo>
                  <a:pt x="0" y="2"/>
                </a:lnTo>
              </a:path>
            </a:pathLst>
          </a:custGeom>
          <a:noFill/>
          <a:ln w="22225">
            <a:solidFill>
              <a:schemeClr val="hlink"/>
            </a:solidFill>
            <a:round/>
            <a:headEnd type="triangle" w="med" len="lg"/>
            <a:tailEnd/>
          </a:ln>
        </p:spPr>
        <p:txBody>
          <a:bodyPr lIns="0" tIns="0" rIns="0" b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additive="base">
                                        <p:cTn id="3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additive="base">
                                        <p:cTn id="4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anim calcmode="lin" valueType="num">
                                      <p:cBhvr additive="base">
                                        <p:cTn id="5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2" grpId="0" build="p"/>
      <p:bldP spid="13" grpId="0" build="p"/>
      <p:bldP spid="19" grpId="0" build="p"/>
      <p:bldP spid="2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80555" y="142852"/>
            <a:ext cx="6606023" cy="707332"/>
          </a:xfrm>
        </p:spPr>
        <p:txBody>
          <a:bodyPr/>
          <a:lstStyle/>
          <a:p>
            <a:r>
              <a:rPr lang="zh-CN" altLang="en-US" sz="3200" dirty="0" smtClean="0">
                <a:solidFill>
                  <a:schemeClr val="tx1"/>
                </a:solidFill>
                <a:latin typeface="微软雅黑" pitchFamily="34" charset="-122"/>
                <a:ea typeface="微软雅黑" pitchFamily="34" charset="-122"/>
              </a:rPr>
              <a:t>目  录</a:t>
            </a:r>
            <a:endParaRPr lang="zh-CN" altLang="en-US" sz="3200" dirty="0">
              <a:solidFill>
                <a:schemeClr val="tx1"/>
              </a:solidFill>
              <a:latin typeface="微软雅黑" pitchFamily="34" charset="-122"/>
              <a:ea typeface="微软雅黑" pitchFamily="34" charset="-122"/>
            </a:endParaRPr>
          </a:p>
        </p:txBody>
      </p:sp>
      <p:sp>
        <p:nvSpPr>
          <p:cNvPr id="11" name="Rectangle 22"/>
          <p:cNvSpPr>
            <a:spLocks noChangeArrowheads="1"/>
          </p:cNvSpPr>
          <p:nvPr/>
        </p:nvSpPr>
        <p:spPr bwMode="auto">
          <a:xfrm>
            <a:off x="1689132" y="2138652"/>
            <a:ext cx="7383463" cy="2214578"/>
          </a:xfrm>
          <a:prstGeom prst="rect">
            <a:avLst/>
          </a:prstGeom>
          <a:noFill/>
          <a:ln w="3175">
            <a:noFill/>
            <a:miter lim="800000"/>
            <a:headEnd/>
            <a:tailEnd/>
          </a:ln>
          <a:effectLst/>
        </p:spPr>
        <p:txBody>
          <a:bodyPr lIns="0" tIns="45715" rIns="0" bIns="45715"/>
          <a:lstStyle/>
          <a:p>
            <a:pPr marL="450805" lvl="1" indent="-180957" eaLnBrk="0" fontAlgn="base" hangingPunct="0">
              <a:lnSpc>
                <a:spcPct val="150000"/>
              </a:lnSpc>
              <a:spcBef>
                <a:spcPct val="125000"/>
              </a:spcBef>
              <a:spcAft>
                <a:spcPct val="0"/>
              </a:spcAft>
              <a:buClr>
                <a:srgbClr val="000000"/>
              </a:buClr>
              <a:buSzPct val="100000"/>
            </a:pPr>
            <a:r>
              <a:rPr lang="zh-CN" altLang="en-US" b="1" kern="1200" dirty="0" smtClean="0">
                <a:solidFill>
                  <a:srgbClr val="FF0000"/>
                </a:solidFill>
                <a:latin typeface="微软雅黑" pitchFamily="34" charset="-122"/>
                <a:ea typeface="微软雅黑" pitchFamily="34" charset="-122"/>
              </a:rPr>
              <a:t>第二部分：南分市场主要竞品销售战略地图</a:t>
            </a:r>
            <a:r>
              <a:rPr lang="en-US" altLang="zh-CN" b="1" dirty="0" smtClean="0">
                <a:solidFill>
                  <a:srgbClr val="FF0000"/>
                </a:solidFill>
                <a:latin typeface="幼圆" pitchFamily="49" charset="-122"/>
                <a:ea typeface="幼圆" pitchFamily="49" charset="-122"/>
              </a:rPr>
              <a:t> </a:t>
            </a:r>
          </a:p>
          <a:p>
            <a:pPr marL="0" lvl="1" indent="-180957" eaLnBrk="0" fontAlgn="base" hangingPunct="0">
              <a:lnSpc>
                <a:spcPct val="150000"/>
              </a:lnSpc>
              <a:spcAft>
                <a:spcPct val="0"/>
              </a:spcAft>
              <a:buClr>
                <a:srgbClr val="000000"/>
              </a:buClr>
              <a:buSzPct val="100000"/>
            </a:pPr>
            <a:r>
              <a:rPr lang="en-US" altLang="zh-CN" b="1" dirty="0" smtClean="0">
                <a:solidFill>
                  <a:srgbClr val="000000"/>
                </a:solidFill>
                <a:latin typeface="幼圆" pitchFamily="49" charset="-122"/>
                <a:ea typeface="幼圆" pitchFamily="49" charset="-122"/>
              </a:rPr>
              <a:t>   </a:t>
            </a:r>
            <a:r>
              <a:rPr lang="en-US" altLang="zh-CN" b="1" dirty="0" smtClean="0">
                <a:latin typeface="幼圆" pitchFamily="49" charset="-122"/>
                <a:ea typeface="幼圆" pitchFamily="49" charset="-122"/>
              </a:rPr>
              <a:t>2.1 </a:t>
            </a:r>
            <a:r>
              <a:rPr lang="zh-CN" altLang="en-US" b="1" dirty="0" smtClean="0">
                <a:latin typeface="幼圆" pitchFamily="49" charset="-122"/>
                <a:ea typeface="幼圆" pitchFamily="49" charset="-122"/>
              </a:rPr>
              <a:t>益海嘉里</a:t>
            </a:r>
            <a:endParaRPr lang="en-US" altLang="zh-CN" b="1" dirty="0" smtClean="0">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2.2 </a:t>
            </a:r>
            <a:r>
              <a:rPr lang="zh-CN" altLang="en-US" b="1" kern="1200" dirty="0" smtClean="0">
                <a:solidFill>
                  <a:srgbClr val="000000"/>
                </a:solidFill>
                <a:latin typeface="幼圆" pitchFamily="49" charset="-122"/>
                <a:ea typeface="幼圆" pitchFamily="49" charset="-122"/>
              </a:rPr>
              <a:t>盛宝粮油</a:t>
            </a:r>
            <a:endParaRPr lang="en-US" altLang="zh-CN" b="1" kern="1200"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2.3 </a:t>
            </a:r>
            <a:r>
              <a:rPr lang="zh-CN" altLang="en-US" b="1" dirty="0" smtClean="0">
                <a:solidFill>
                  <a:srgbClr val="000000"/>
                </a:solidFill>
                <a:latin typeface="幼圆" pitchFamily="49" charset="-122"/>
                <a:ea typeface="幼圆" pitchFamily="49" charset="-122"/>
              </a:rPr>
              <a:t>金健米业</a:t>
            </a:r>
            <a:endParaRPr lang="en-US" altLang="zh-CN" b="1" dirty="0" smtClean="0">
              <a:solidFill>
                <a:srgbClr val="000000"/>
              </a:solidFill>
              <a:latin typeface="幼圆" pitchFamily="49" charset="-122"/>
              <a:ea typeface="幼圆" pitchFamily="49" charset="-122"/>
            </a:endParaRPr>
          </a:p>
          <a:p>
            <a:pPr marL="0" lvl="1" indent="-180957" eaLnBrk="0" fontAlgn="base" hangingPunct="0">
              <a:lnSpc>
                <a:spcPct val="150000"/>
              </a:lnSpc>
              <a:spcAft>
                <a:spcPct val="0"/>
              </a:spcAft>
              <a:buClr>
                <a:srgbClr val="000000"/>
              </a:buClr>
              <a:buSzPct val="100000"/>
            </a:pPr>
            <a:r>
              <a:rPr lang="en-US" altLang="zh-CN" b="1" kern="1200" dirty="0" smtClean="0">
                <a:solidFill>
                  <a:srgbClr val="000000"/>
                </a:solidFill>
                <a:latin typeface="幼圆" pitchFamily="49" charset="-122"/>
                <a:ea typeface="幼圆" pitchFamily="49" charset="-122"/>
              </a:rPr>
              <a:t>   2.4 </a:t>
            </a:r>
            <a:r>
              <a:rPr lang="zh-CN" altLang="en-US" b="1" kern="1200" dirty="0" smtClean="0">
                <a:solidFill>
                  <a:srgbClr val="000000"/>
                </a:solidFill>
                <a:latin typeface="幼圆" pitchFamily="49" charset="-122"/>
                <a:ea typeface="幼圆" pitchFamily="49" charset="-122"/>
              </a:rPr>
              <a:t>其它产品</a:t>
            </a:r>
            <a:endParaRPr lang="en-US" altLang="zh-CN" b="1" kern="1200" dirty="0" smtClean="0">
              <a:solidFill>
                <a:srgbClr val="000000"/>
              </a:solidFill>
              <a:latin typeface="幼圆" pitchFamily="49" charset="-122"/>
              <a:ea typeface="幼圆" pitchFamily="49" charset="-122"/>
            </a:endParaRPr>
          </a:p>
        </p:txBody>
      </p:sp>
      <p:sp>
        <p:nvSpPr>
          <p:cNvPr id="12" name="Rectangle 22"/>
          <p:cNvSpPr>
            <a:spLocks noChangeArrowheads="1"/>
          </p:cNvSpPr>
          <p:nvPr/>
        </p:nvSpPr>
        <p:spPr bwMode="auto">
          <a:xfrm>
            <a:off x="1689132" y="449610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第三部分：南分市场主要竞品</a:t>
            </a:r>
            <a:r>
              <a:rPr lang="en-US" altLang="zh-CN" b="1" kern="1200" dirty="0" smtClean="0">
                <a:solidFill>
                  <a:srgbClr val="000000"/>
                </a:solidFill>
                <a:latin typeface="微软雅黑" pitchFamily="34" charset="-122"/>
                <a:ea typeface="微软雅黑" pitchFamily="34" charset="-122"/>
              </a:rPr>
              <a:t>SWOT</a:t>
            </a:r>
            <a:r>
              <a:rPr lang="zh-CN" altLang="en-US" b="1" kern="1200" dirty="0" smtClean="0">
                <a:solidFill>
                  <a:srgbClr val="000000"/>
                </a:solidFill>
                <a:latin typeface="微软雅黑" pitchFamily="34" charset="-122"/>
                <a:ea typeface="微软雅黑" pitchFamily="34" charset="-122"/>
              </a:rPr>
              <a:t>分析</a:t>
            </a:r>
            <a:endParaRPr lang="en-US" altLang="zh-CN" b="1" kern="1200" dirty="0" smtClean="0">
              <a:solidFill>
                <a:srgbClr val="000000"/>
              </a:solidFill>
              <a:latin typeface="微软雅黑" pitchFamily="34" charset="-122"/>
              <a:ea typeface="微软雅黑" pitchFamily="34" charset="-122"/>
            </a:endParaRPr>
          </a:p>
        </p:txBody>
      </p:sp>
      <p:sp>
        <p:nvSpPr>
          <p:cNvPr id="13" name="Rectangle 22"/>
          <p:cNvSpPr>
            <a:spLocks noChangeArrowheads="1"/>
          </p:cNvSpPr>
          <p:nvPr/>
        </p:nvSpPr>
        <p:spPr bwMode="auto">
          <a:xfrm>
            <a:off x="1689132" y="504528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第四部分：清晰竞品的长处</a:t>
            </a:r>
            <a:endParaRPr lang="en-US" altLang="zh-CN" b="1" kern="1200" dirty="0" smtClean="0">
              <a:solidFill>
                <a:srgbClr val="000000"/>
              </a:solidFill>
              <a:latin typeface="微软雅黑" pitchFamily="34" charset="-122"/>
              <a:ea typeface="微软雅黑" pitchFamily="34" charset="-122"/>
            </a:endParaRPr>
          </a:p>
        </p:txBody>
      </p:sp>
      <p:sp>
        <p:nvSpPr>
          <p:cNvPr id="14" name="Rectangle 22"/>
          <p:cNvSpPr>
            <a:spLocks noChangeArrowheads="1"/>
          </p:cNvSpPr>
          <p:nvPr/>
        </p:nvSpPr>
        <p:spPr bwMode="auto">
          <a:xfrm>
            <a:off x="1689132" y="5594466"/>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第五部分：中粮米业的优势</a:t>
            </a:r>
            <a:endParaRPr lang="en-US" altLang="zh-CN" b="1" kern="1200" dirty="0" smtClean="0">
              <a:solidFill>
                <a:srgbClr val="000000"/>
              </a:solidFill>
              <a:latin typeface="微软雅黑" pitchFamily="34" charset="-122"/>
              <a:ea typeface="微软雅黑" pitchFamily="34" charset="-122"/>
            </a:endParaRPr>
          </a:p>
        </p:txBody>
      </p:sp>
      <p:sp>
        <p:nvSpPr>
          <p:cNvPr id="15" name="Rectangle 22"/>
          <p:cNvSpPr>
            <a:spLocks noChangeArrowheads="1"/>
          </p:cNvSpPr>
          <p:nvPr/>
        </p:nvSpPr>
        <p:spPr bwMode="auto">
          <a:xfrm>
            <a:off x="1689132" y="6143644"/>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solidFill>
                  <a:srgbClr val="000000"/>
                </a:solidFill>
                <a:latin typeface="微软雅黑" pitchFamily="34" charset="-122"/>
                <a:ea typeface="微软雅黑" pitchFamily="34" charset="-122"/>
              </a:rPr>
              <a:t>第六部分：精耕细作，做大做强中粮米业</a:t>
            </a:r>
            <a:endParaRPr lang="en-US" altLang="zh-CN" b="1" kern="1200" dirty="0" smtClean="0">
              <a:solidFill>
                <a:srgbClr val="000000"/>
              </a:solidFill>
              <a:latin typeface="微软雅黑" pitchFamily="34" charset="-122"/>
              <a:ea typeface="微软雅黑" pitchFamily="34" charset="-122"/>
            </a:endParaRPr>
          </a:p>
        </p:txBody>
      </p:sp>
      <p:sp>
        <p:nvSpPr>
          <p:cNvPr id="211" name="矩形 210"/>
          <p:cNvSpPr/>
          <p:nvPr/>
        </p:nvSpPr>
        <p:spPr>
          <a:xfrm>
            <a:off x="207523" y="1214422"/>
            <a:ext cx="1292643" cy="5429288"/>
          </a:xfrm>
          <a:prstGeom prst="rect">
            <a:avLst/>
          </a:prstGeom>
        </p:spPr>
        <p:style>
          <a:lnRef idx="0">
            <a:schemeClr val="accent3"/>
          </a:lnRef>
          <a:fillRef idx="3">
            <a:schemeClr val="accent3"/>
          </a:fillRef>
          <a:effectRef idx="3">
            <a:schemeClr val="accent3"/>
          </a:effectRef>
          <a:fontRef idx="minor">
            <a:schemeClr val="lt1"/>
          </a:fontRef>
        </p:style>
        <p:txBody>
          <a:bodyPr vert="eaVert" wrap="square" lIns="91431" tIns="45715" rIns="91431" bIns="45715">
            <a:spAutoFit/>
          </a:bodyPr>
          <a:lstStyle/>
          <a:p>
            <a:r>
              <a:rPr lang="zh-CN" altLang="en-US" sz="2400" b="1" dirty="0" smtClean="0">
                <a:solidFill>
                  <a:srgbClr val="00B050"/>
                </a:solidFill>
                <a:latin typeface="微软雅黑" pitchFamily="34" charset="-122"/>
                <a:ea typeface="微软雅黑" pitchFamily="34" charset="-122"/>
              </a:rPr>
              <a:t>   小包装大米</a:t>
            </a:r>
            <a:endParaRPr lang="en-US" altLang="zh-CN" sz="2400" b="1" dirty="0" smtClean="0">
              <a:solidFill>
                <a:srgbClr val="00B050"/>
              </a:solidFill>
              <a:latin typeface="微软雅黑" pitchFamily="34" charset="-122"/>
              <a:ea typeface="微软雅黑" pitchFamily="34" charset="-122"/>
            </a:endParaRPr>
          </a:p>
          <a:p>
            <a:endParaRPr lang="en-US" altLang="zh-CN" sz="2400" b="1" dirty="0" smtClean="0">
              <a:solidFill>
                <a:srgbClr val="00B050"/>
              </a:solidFill>
              <a:latin typeface="微软雅黑" pitchFamily="34" charset="-122"/>
              <a:ea typeface="微软雅黑" pitchFamily="34" charset="-122"/>
            </a:endParaRPr>
          </a:p>
          <a:p>
            <a:r>
              <a:rPr lang="en-US" altLang="zh-CN" sz="2400" b="1" dirty="0" smtClean="0">
                <a:solidFill>
                  <a:srgbClr val="00B050"/>
                </a:solidFill>
                <a:latin typeface="微软雅黑" pitchFamily="34" charset="-122"/>
                <a:ea typeface="微软雅黑" pitchFamily="34" charset="-122"/>
              </a:rPr>
              <a:t>                    </a:t>
            </a:r>
            <a:r>
              <a:rPr lang="zh-CN" altLang="en-US" sz="2400" b="1" dirty="0" smtClean="0">
                <a:solidFill>
                  <a:srgbClr val="00B050"/>
                </a:solidFill>
                <a:latin typeface="微软雅黑" pitchFamily="34" charset="-122"/>
                <a:ea typeface="微软雅黑" pitchFamily="34" charset="-122"/>
              </a:rPr>
              <a:t>市场趋势与竞品分析</a:t>
            </a:r>
            <a:endParaRPr lang="en-US" altLang="zh-CN" sz="2400" b="1" dirty="0" smtClean="0">
              <a:solidFill>
                <a:srgbClr val="00B050"/>
              </a:solidFill>
              <a:latin typeface="微软雅黑" pitchFamily="34" charset="-122"/>
              <a:ea typeface="微软雅黑" pitchFamily="34" charset="-122"/>
            </a:endParaRPr>
          </a:p>
        </p:txBody>
      </p:sp>
      <p:sp>
        <p:nvSpPr>
          <p:cNvPr id="9" name="Rectangle 22"/>
          <p:cNvSpPr>
            <a:spLocks noChangeArrowheads="1"/>
          </p:cNvSpPr>
          <p:nvPr/>
        </p:nvSpPr>
        <p:spPr bwMode="auto">
          <a:xfrm>
            <a:off x="1689131" y="1643050"/>
            <a:ext cx="7383463" cy="357190"/>
          </a:xfrm>
          <a:prstGeom prst="rect">
            <a:avLst/>
          </a:prstGeom>
          <a:noFill/>
          <a:ln w="3175">
            <a:noFill/>
            <a:miter lim="800000"/>
            <a:headEnd/>
            <a:tailEnd/>
          </a:ln>
          <a:effectLst/>
        </p:spPr>
        <p:txBody>
          <a:bodyPr lIns="0" tIns="45715" rIns="0" bIns="45715"/>
          <a:lstStyle/>
          <a:p>
            <a:pPr marL="450805" lvl="1" indent="-180957" eaLnBrk="0" fontAlgn="base" hangingPunct="0">
              <a:lnSpc>
                <a:spcPct val="80000"/>
              </a:lnSpc>
              <a:spcBef>
                <a:spcPct val="125000"/>
              </a:spcBef>
              <a:spcAft>
                <a:spcPct val="0"/>
              </a:spcAft>
              <a:buClr>
                <a:srgbClr val="000000"/>
              </a:buClr>
              <a:buSzPct val="100000"/>
            </a:pPr>
            <a:r>
              <a:rPr lang="zh-CN" altLang="en-US" b="1" kern="1200" dirty="0" smtClean="0">
                <a:latin typeface="微软雅黑" pitchFamily="34" charset="-122"/>
                <a:ea typeface="微软雅黑" pitchFamily="34" charset="-122"/>
              </a:rPr>
              <a:t>第一部分：小包装大米市场趋势</a:t>
            </a:r>
            <a:endParaRPr lang="en-US" altLang="zh-CN" b="1" kern="1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4877" y="409836"/>
            <a:ext cx="6606022" cy="708373"/>
          </a:xfrm>
        </p:spPr>
        <p:txBody>
          <a:bodyPr/>
          <a:lstStyle/>
          <a:p>
            <a:r>
              <a:rPr lang="en-US" altLang="zh-CN" sz="2600" dirty="0" smtClean="0"/>
              <a:t>1.1</a:t>
            </a:r>
            <a:r>
              <a:rPr lang="zh-CN" altLang="en-US" sz="2600" dirty="0" smtClean="0"/>
              <a:t>  益海嘉里销售战略图</a:t>
            </a:r>
            <a:endParaRPr lang="zh-CN" altLang="en-US" sz="2600" dirty="0"/>
          </a:p>
        </p:txBody>
      </p:sp>
      <p:grpSp>
        <p:nvGrpSpPr>
          <p:cNvPr id="3" name="组合 16"/>
          <p:cNvGrpSpPr>
            <a:grpSpLocks/>
          </p:cNvGrpSpPr>
          <p:nvPr/>
        </p:nvGrpSpPr>
        <p:grpSpPr bwMode="auto">
          <a:xfrm>
            <a:off x="2000232" y="1285861"/>
            <a:ext cx="4572032" cy="5386972"/>
            <a:chOff x="5310169" y="3165611"/>
            <a:chExt cx="1190515" cy="1557039"/>
          </a:xfrm>
        </p:grpSpPr>
        <p:sp>
          <p:nvSpPr>
            <p:cNvPr id="4" name="Freeform 16"/>
            <p:cNvSpPr>
              <a:spLocks/>
            </p:cNvSpPr>
            <p:nvPr/>
          </p:nvSpPr>
          <p:spPr bwMode="auto">
            <a:xfrm>
              <a:off x="5712224" y="4074136"/>
              <a:ext cx="472229" cy="648514"/>
            </a:xfrm>
            <a:custGeom>
              <a:avLst/>
              <a:gdLst>
                <a:gd name="T0" fmla="*/ 2147483647 w 404"/>
                <a:gd name="T1" fmla="*/ 2147483647 h 566"/>
                <a:gd name="T2" fmla="*/ 2147483647 w 404"/>
                <a:gd name="T3" fmla="*/ 2147483647 h 566"/>
                <a:gd name="T4" fmla="*/ 2147483647 w 404"/>
                <a:gd name="T5" fmla="*/ 2147483647 h 566"/>
                <a:gd name="T6" fmla="*/ 2147483647 w 404"/>
                <a:gd name="T7" fmla="*/ 2147483647 h 566"/>
                <a:gd name="T8" fmla="*/ 2147483647 w 404"/>
                <a:gd name="T9" fmla="*/ 2147483647 h 566"/>
                <a:gd name="T10" fmla="*/ 0 w 404"/>
                <a:gd name="T11" fmla="*/ 2147483647 h 566"/>
                <a:gd name="T12" fmla="*/ 2147483647 w 404"/>
                <a:gd name="T13" fmla="*/ 2147483647 h 566"/>
                <a:gd name="T14" fmla="*/ 2147483647 w 404"/>
                <a:gd name="T15" fmla="*/ 2147483647 h 566"/>
                <a:gd name="T16" fmla="*/ 2147483647 w 404"/>
                <a:gd name="T17" fmla="*/ 2147483647 h 566"/>
                <a:gd name="T18" fmla="*/ 2147483647 w 404"/>
                <a:gd name="T19" fmla="*/ 2147483647 h 566"/>
                <a:gd name="T20" fmla="*/ 2147483647 w 404"/>
                <a:gd name="T21" fmla="*/ 2147483647 h 566"/>
                <a:gd name="T22" fmla="*/ 2147483647 w 404"/>
                <a:gd name="T23" fmla="*/ 2147483647 h 566"/>
                <a:gd name="T24" fmla="*/ 2147483647 w 404"/>
                <a:gd name="T25" fmla="*/ 2147483647 h 566"/>
                <a:gd name="T26" fmla="*/ 2147483647 w 404"/>
                <a:gd name="T27" fmla="*/ 2147483647 h 566"/>
                <a:gd name="T28" fmla="*/ 2147483647 w 404"/>
                <a:gd name="T29" fmla="*/ 2147483647 h 566"/>
                <a:gd name="T30" fmla="*/ 2147483647 w 404"/>
                <a:gd name="T31" fmla="*/ 2147483647 h 566"/>
                <a:gd name="T32" fmla="*/ 2147483647 w 404"/>
                <a:gd name="T33" fmla="*/ 2147483647 h 566"/>
                <a:gd name="T34" fmla="*/ 2147483647 w 404"/>
                <a:gd name="T35" fmla="*/ 2147483647 h 566"/>
                <a:gd name="T36" fmla="*/ 2147483647 w 404"/>
                <a:gd name="T37" fmla="*/ 2147483647 h 566"/>
                <a:gd name="T38" fmla="*/ 2147483647 w 404"/>
                <a:gd name="T39" fmla="*/ 2147483647 h 566"/>
                <a:gd name="T40" fmla="*/ 2147483647 w 404"/>
                <a:gd name="T41" fmla="*/ 2147483647 h 566"/>
                <a:gd name="T42" fmla="*/ 2147483647 w 404"/>
                <a:gd name="T43" fmla="*/ 2147483647 h 566"/>
                <a:gd name="T44" fmla="*/ 2147483647 w 404"/>
                <a:gd name="T45" fmla="*/ 2147483647 h 566"/>
                <a:gd name="T46" fmla="*/ 2147483647 w 404"/>
                <a:gd name="T47" fmla="*/ 2147483647 h 566"/>
                <a:gd name="T48" fmla="*/ 2147483647 w 404"/>
                <a:gd name="T49" fmla="*/ 2147483647 h 566"/>
                <a:gd name="T50" fmla="*/ 2147483647 w 404"/>
                <a:gd name="T51" fmla="*/ 2147483647 h 566"/>
                <a:gd name="T52" fmla="*/ 2147483647 w 404"/>
                <a:gd name="T53" fmla="*/ 2147483647 h 566"/>
                <a:gd name="T54" fmla="*/ 2147483647 w 404"/>
                <a:gd name="T55" fmla="*/ 2147483647 h 566"/>
                <a:gd name="T56" fmla="*/ 2147483647 w 404"/>
                <a:gd name="T57" fmla="*/ 2147483647 h 566"/>
                <a:gd name="T58" fmla="*/ 2147483647 w 404"/>
                <a:gd name="T59" fmla="*/ 2147483647 h 566"/>
                <a:gd name="T60" fmla="*/ 2147483647 w 404"/>
                <a:gd name="T61" fmla="*/ 2147483647 h 566"/>
                <a:gd name="T62" fmla="*/ 2147483647 w 404"/>
                <a:gd name="T63" fmla="*/ 2147483647 h 566"/>
                <a:gd name="T64" fmla="*/ 2147483647 w 404"/>
                <a:gd name="T65" fmla="*/ 2147483647 h 566"/>
                <a:gd name="T66" fmla="*/ 2147483647 w 404"/>
                <a:gd name="T67" fmla="*/ 2147483647 h 566"/>
                <a:gd name="T68" fmla="*/ 2147483647 w 404"/>
                <a:gd name="T69" fmla="*/ 2147483647 h 566"/>
                <a:gd name="T70" fmla="*/ 2147483647 w 404"/>
                <a:gd name="T71" fmla="*/ 2147483647 h 566"/>
                <a:gd name="T72" fmla="*/ 2147483647 w 404"/>
                <a:gd name="T73" fmla="*/ 2147483647 h 566"/>
                <a:gd name="T74" fmla="*/ 2147483647 w 404"/>
                <a:gd name="T75" fmla="*/ 2147483647 h 566"/>
                <a:gd name="T76" fmla="*/ 2147483647 w 404"/>
                <a:gd name="T77" fmla="*/ 2147483647 h 566"/>
                <a:gd name="T78" fmla="*/ 2147483647 w 404"/>
                <a:gd name="T79" fmla="*/ 2147483647 h 566"/>
                <a:gd name="T80" fmla="*/ 2147483647 w 404"/>
                <a:gd name="T81" fmla="*/ 2147483647 h 566"/>
                <a:gd name="T82" fmla="*/ 2147483647 w 404"/>
                <a:gd name="T83" fmla="*/ 2147483647 h 566"/>
                <a:gd name="T84" fmla="*/ 2147483647 w 404"/>
                <a:gd name="T85" fmla="*/ 2147483647 h 566"/>
                <a:gd name="T86" fmla="*/ 2147483647 w 404"/>
                <a:gd name="T87" fmla="*/ 2147483647 h 566"/>
                <a:gd name="T88" fmla="*/ 2147483647 w 404"/>
                <a:gd name="T89" fmla="*/ 2147483647 h 566"/>
                <a:gd name="T90" fmla="*/ 2147483647 w 404"/>
                <a:gd name="T91" fmla="*/ 2147483647 h 566"/>
                <a:gd name="T92" fmla="*/ 2147483647 w 404"/>
                <a:gd name="T93" fmla="*/ 2147483647 h 566"/>
                <a:gd name="T94" fmla="*/ 2147483647 w 404"/>
                <a:gd name="T95" fmla="*/ 2147483647 h 566"/>
                <a:gd name="T96" fmla="*/ 2147483647 w 404"/>
                <a:gd name="T97" fmla="*/ 2147483647 h 566"/>
                <a:gd name="T98" fmla="*/ 2147483647 w 404"/>
                <a:gd name="T99" fmla="*/ 0 h 566"/>
                <a:gd name="T100" fmla="*/ 2147483647 w 404"/>
                <a:gd name="T101" fmla="*/ 2147483647 h 566"/>
                <a:gd name="T102" fmla="*/ 2147483647 w 404"/>
                <a:gd name="T103" fmla="*/ 2147483647 h 566"/>
                <a:gd name="T104" fmla="*/ 2147483647 w 404"/>
                <a:gd name="T105" fmla="*/ 2147483647 h 566"/>
                <a:gd name="T106" fmla="*/ 2147483647 w 404"/>
                <a:gd name="T107" fmla="*/ 2147483647 h 566"/>
                <a:gd name="T108" fmla="*/ 2147483647 w 404"/>
                <a:gd name="T109" fmla="*/ 2147483647 h 566"/>
                <a:gd name="T110" fmla="*/ 2147483647 w 404"/>
                <a:gd name="T111" fmla="*/ 2147483647 h 566"/>
                <a:gd name="T112" fmla="*/ 2147483647 w 404"/>
                <a:gd name="T113" fmla="*/ 2147483647 h 5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4"/>
                <a:gd name="T172" fmla="*/ 0 h 566"/>
                <a:gd name="T173" fmla="*/ 404 w 404"/>
                <a:gd name="T174" fmla="*/ 566 h 5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path>
              </a:pathLst>
            </a:custGeom>
            <a:solidFill>
              <a:srgbClr val="00CC00"/>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5" name="Freeform 19"/>
            <p:cNvSpPr>
              <a:spLocks/>
            </p:cNvSpPr>
            <p:nvPr/>
          </p:nvSpPr>
          <p:spPr bwMode="auto">
            <a:xfrm>
              <a:off x="6120415" y="3907085"/>
              <a:ext cx="380269" cy="440458"/>
            </a:xfrm>
            <a:custGeom>
              <a:avLst/>
              <a:gdLst>
                <a:gd name="T0" fmla="*/ 2147483647 w 327"/>
                <a:gd name="T1" fmla="*/ 2147483647 h 381"/>
                <a:gd name="T2" fmla="*/ 2147483647 w 327"/>
                <a:gd name="T3" fmla="*/ 2147483647 h 381"/>
                <a:gd name="T4" fmla="*/ 2147483647 w 327"/>
                <a:gd name="T5" fmla="*/ 2147483647 h 381"/>
                <a:gd name="T6" fmla="*/ 2147483647 w 327"/>
                <a:gd name="T7" fmla="*/ 2147483647 h 381"/>
                <a:gd name="T8" fmla="*/ 2147483647 w 327"/>
                <a:gd name="T9" fmla="*/ 2147483647 h 381"/>
                <a:gd name="T10" fmla="*/ 2147483647 w 327"/>
                <a:gd name="T11" fmla="*/ 2147483647 h 381"/>
                <a:gd name="T12" fmla="*/ 2147483647 w 327"/>
                <a:gd name="T13" fmla="*/ 2147483647 h 381"/>
                <a:gd name="T14" fmla="*/ 2147483647 w 327"/>
                <a:gd name="T15" fmla="*/ 2147483647 h 381"/>
                <a:gd name="T16" fmla="*/ 2147483647 w 327"/>
                <a:gd name="T17" fmla="*/ 2147483647 h 381"/>
                <a:gd name="T18" fmla="*/ 0 w 327"/>
                <a:gd name="T19" fmla="*/ 2147483647 h 381"/>
                <a:gd name="T20" fmla="*/ 2147483647 w 327"/>
                <a:gd name="T21" fmla="*/ 2147483647 h 381"/>
                <a:gd name="T22" fmla="*/ 2147483647 w 327"/>
                <a:gd name="T23" fmla="*/ 2147483647 h 381"/>
                <a:gd name="T24" fmla="*/ 2147483647 w 327"/>
                <a:gd name="T25" fmla="*/ 2147483647 h 381"/>
                <a:gd name="T26" fmla="*/ 2147483647 w 327"/>
                <a:gd name="T27" fmla="*/ 2147483647 h 381"/>
                <a:gd name="T28" fmla="*/ 2147483647 w 327"/>
                <a:gd name="T29" fmla="*/ 2147483647 h 381"/>
                <a:gd name="T30" fmla="*/ 2147483647 w 327"/>
                <a:gd name="T31" fmla="*/ 2147483647 h 381"/>
                <a:gd name="T32" fmla="*/ 2147483647 w 327"/>
                <a:gd name="T33" fmla="*/ 2147483647 h 381"/>
                <a:gd name="T34" fmla="*/ 2147483647 w 327"/>
                <a:gd name="T35" fmla="*/ 2147483647 h 381"/>
                <a:gd name="T36" fmla="*/ 2147483647 w 327"/>
                <a:gd name="T37" fmla="*/ 2147483647 h 381"/>
                <a:gd name="T38" fmla="*/ 2147483647 w 327"/>
                <a:gd name="T39" fmla="*/ 2147483647 h 381"/>
                <a:gd name="T40" fmla="*/ 2147483647 w 327"/>
                <a:gd name="T41" fmla="*/ 2147483647 h 381"/>
                <a:gd name="T42" fmla="*/ 2147483647 w 327"/>
                <a:gd name="T43" fmla="*/ 2147483647 h 381"/>
                <a:gd name="T44" fmla="*/ 2147483647 w 327"/>
                <a:gd name="T45" fmla="*/ 2147483647 h 381"/>
                <a:gd name="T46" fmla="*/ 2147483647 w 327"/>
                <a:gd name="T47" fmla="*/ 0 h 381"/>
                <a:gd name="T48" fmla="*/ 2147483647 w 327"/>
                <a:gd name="T49" fmla="*/ 2147483647 h 381"/>
                <a:gd name="T50" fmla="*/ 2147483647 w 327"/>
                <a:gd name="T51" fmla="*/ 2147483647 h 381"/>
                <a:gd name="T52" fmla="*/ 2147483647 w 327"/>
                <a:gd name="T53" fmla="*/ 2147483647 h 381"/>
                <a:gd name="T54" fmla="*/ 2147483647 w 327"/>
                <a:gd name="T55" fmla="*/ 2147483647 h 381"/>
                <a:gd name="T56" fmla="*/ 2147483647 w 327"/>
                <a:gd name="T57" fmla="*/ 2147483647 h 381"/>
                <a:gd name="T58" fmla="*/ 2147483647 w 327"/>
                <a:gd name="T59" fmla="*/ 2147483647 h 381"/>
                <a:gd name="T60" fmla="*/ 2147483647 w 327"/>
                <a:gd name="T61" fmla="*/ 2147483647 h 381"/>
                <a:gd name="T62" fmla="*/ 2147483647 w 327"/>
                <a:gd name="T63" fmla="*/ 2147483647 h 381"/>
                <a:gd name="T64" fmla="*/ 2147483647 w 327"/>
                <a:gd name="T65" fmla="*/ 2147483647 h 381"/>
                <a:gd name="T66" fmla="*/ 2147483647 w 327"/>
                <a:gd name="T67" fmla="*/ 2147483647 h 381"/>
                <a:gd name="T68" fmla="*/ 2147483647 w 327"/>
                <a:gd name="T69" fmla="*/ 2147483647 h 381"/>
                <a:gd name="T70" fmla="*/ 2147483647 w 327"/>
                <a:gd name="T71" fmla="*/ 2147483647 h 381"/>
                <a:gd name="T72" fmla="*/ 2147483647 w 327"/>
                <a:gd name="T73" fmla="*/ 2147483647 h 381"/>
                <a:gd name="T74" fmla="*/ 2147483647 w 327"/>
                <a:gd name="T75" fmla="*/ 2147483647 h 381"/>
                <a:gd name="T76" fmla="*/ 2147483647 w 327"/>
                <a:gd name="T77" fmla="*/ 2147483647 h 381"/>
                <a:gd name="T78" fmla="*/ 2147483647 w 327"/>
                <a:gd name="T79" fmla="*/ 2147483647 h 381"/>
                <a:gd name="T80" fmla="*/ 2147483647 w 327"/>
                <a:gd name="T81" fmla="*/ 2147483647 h 381"/>
                <a:gd name="T82" fmla="*/ 2147483647 w 327"/>
                <a:gd name="T83" fmla="*/ 2147483647 h 381"/>
                <a:gd name="T84" fmla="*/ 2147483647 w 327"/>
                <a:gd name="T85" fmla="*/ 2147483647 h 3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81"/>
                <a:gd name="T131" fmla="*/ 327 w 327"/>
                <a:gd name="T132" fmla="*/ 381 h 3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path>
              </a:pathLst>
            </a:custGeom>
            <a:solidFill>
              <a:schemeClr val="accent6">
                <a:lumMod val="60000"/>
                <a:lumOff val="40000"/>
              </a:schemeClr>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6" name="Freeform 20"/>
            <p:cNvSpPr>
              <a:spLocks/>
            </p:cNvSpPr>
            <p:nvPr/>
          </p:nvSpPr>
          <p:spPr bwMode="auto">
            <a:xfrm>
              <a:off x="5762515" y="3583935"/>
              <a:ext cx="472229" cy="559979"/>
            </a:xfrm>
            <a:custGeom>
              <a:avLst/>
              <a:gdLst>
                <a:gd name="T0" fmla="*/ 2147483647 w 406"/>
                <a:gd name="T1" fmla="*/ 0 h 488"/>
                <a:gd name="T2" fmla="*/ 2147483647 w 406"/>
                <a:gd name="T3" fmla="*/ 2147483647 h 488"/>
                <a:gd name="T4" fmla="*/ 2147483647 w 406"/>
                <a:gd name="T5" fmla="*/ 2147483647 h 488"/>
                <a:gd name="T6" fmla="*/ 2147483647 w 406"/>
                <a:gd name="T7" fmla="*/ 2147483647 h 488"/>
                <a:gd name="T8" fmla="*/ 2147483647 w 406"/>
                <a:gd name="T9" fmla="*/ 2147483647 h 488"/>
                <a:gd name="T10" fmla="*/ 2147483647 w 406"/>
                <a:gd name="T11" fmla="*/ 2147483647 h 488"/>
                <a:gd name="T12" fmla="*/ 2147483647 w 406"/>
                <a:gd name="T13" fmla="*/ 2147483647 h 488"/>
                <a:gd name="T14" fmla="*/ 2147483647 w 406"/>
                <a:gd name="T15" fmla="*/ 2147483647 h 488"/>
                <a:gd name="T16" fmla="*/ 2147483647 w 406"/>
                <a:gd name="T17" fmla="*/ 2147483647 h 488"/>
                <a:gd name="T18" fmla="*/ 2147483647 w 406"/>
                <a:gd name="T19" fmla="*/ 2147483647 h 488"/>
                <a:gd name="T20" fmla="*/ 2147483647 w 406"/>
                <a:gd name="T21" fmla="*/ 2147483647 h 488"/>
                <a:gd name="T22" fmla="*/ 2147483647 w 406"/>
                <a:gd name="T23" fmla="*/ 2147483647 h 488"/>
                <a:gd name="T24" fmla="*/ 2147483647 w 406"/>
                <a:gd name="T25" fmla="*/ 2147483647 h 488"/>
                <a:gd name="T26" fmla="*/ 2147483647 w 406"/>
                <a:gd name="T27" fmla="*/ 2147483647 h 488"/>
                <a:gd name="T28" fmla="*/ 2147483647 w 406"/>
                <a:gd name="T29" fmla="*/ 2147483647 h 488"/>
                <a:gd name="T30" fmla="*/ 2147483647 w 406"/>
                <a:gd name="T31" fmla="*/ 2147483647 h 488"/>
                <a:gd name="T32" fmla="*/ 2147483647 w 406"/>
                <a:gd name="T33" fmla="*/ 2147483647 h 488"/>
                <a:gd name="T34" fmla="*/ 2147483647 w 406"/>
                <a:gd name="T35" fmla="*/ 2147483647 h 488"/>
                <a:gd name="T36" fmla="*/ 2147483647 w 406"/>
                <a:gd name="T37" fmla="*/ 2147483647 h 488"/>
                <a:gd name="T38" fmla="*/ 2147483647 w 406"/>
                <a:gd name="T39" fmla="*/ 2147483647 h 488"/>
                <a:gd name="T40" fmla="*/ 2147483647 w 406"/>
                <a:gd name="T41" fmla="*/ 2147483647 h 488"/>
                <a:gd name="T42" fmla="*/ 2147483647 w 406"/>
                <a:gd name="T43" fmla="*/ 2147483647 h 488"/>
                <a:gd name="T44" fmla="*/ 2147483647 w 406"/>
                <a:gd name="T45" fmla="*/ 2147483647 h 488"/>
                <a:gd name="T46" fmla="*/ 2147483647 w 406"/>
                <a:gd name="T47" fmla="*/ 2147483647 h 488"/>
                <a:gd name="T48" fmla="*/ 2147483647 w 406"/>
                <a:gd name="T49" fmla="*/ 2147483647 h 488"/>
                <a:gd name="T50" fmla="*/ 2147483647 w 406"/>
                <a:gd name="T51" fmla="*/ 2147483647 h 488"/>
                <a:gd name="T52" fmla="*/ 2147483647 w 406"/>
                <a:gd name="T53" fmla="*/ 2147483647 h 488"/>
                <a:gd name="T54" fmla="*/ 2147483647 w 406"/>
                <a:gd name="T55" fmla="*/ 2147483647 h 488"/>
                <a:gd name="T56" fmla="*/ 2147483647 w 406"/>
                <a:gd name="T57" fmla="*/ 2147483647 h 488"/>
                <a:gd name="T58" fmla="*/ 2147483647 w 406"/>
                <a:gd name="T59" fmla="*/ 2147483647 h 488"/>
                <a:gd name="T60" fmla="*/ 2147483647 w 406"/>
                <a:gd name="T61" fmla="*/ 2147483647 h 488"/>
                <a:gd name="T62" fmla="*/ 2147483647 w 406"/>
                <a:gd name="T63" fmla="*/ 2147483647 h 488"/>
                <a:gd name="T64" fmla="*/ 2147483647 w 406"/>
                <a:gd name="T65" fmla="*/ 2147483647 h 488"/>
                <a:gd name="T66" fmla="*/ 2147483647 w 406"/>
                <a:gd name="T67" fmla="*/ 2147483647 h 4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6"/>
                <a:gd name="T103" fmla="*/ 0 h 488"/>
                <a:gd name="T104" fmla="*/ 406 w 406"/>
                <a:gd name="T105" fmla="*/ 488 h 4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path>
              </a:pathLst>
            </a:custGeom>
            <a:solidFill>
              <a:srgbClr val="CCCC00"/>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7" name="Freeform 22"/>
            <p:cNvSpPr>
              <a:spLocks/>
            </p:cNvSpPr>
            <p:nvPr/>
          </p:nvSpPr>
          <p:spPr bwMode="auto">
            <a:xfrm>
              <a:off x="5874359" y="3502041"/>
              <a:ext cx="559219" cy="440458"/>
            </a:xfrm>
            <a:custGeom>
              <a:avLst/>
              <a:gdLst>
                <a:gd name="T0" fmla="*/ 2147483647 w 478"/>
                <a:gd name="T1" fmla="*/ 2147483647 h 385"/>
                <a:gd name="T2" fmla="*/ 2147483647 w 478"/>
                <a:gd name="T3" fmla="*/ 2147483647 h 385"/>
                <a:gd name="T4" fmla="*/ 2147483647 w 478"/>
                <a:gd name="T5" fmla="*/ 2147483647 h 385"/>
                <a:gd name="T6" fmla="*/ 2147483647 w 478"/>
                <a:gd name="T7" fmla="*/ 2147483647 h 385"/>
                <a:gd name="T8" fmla="*/ 2147483647 w 478"/>
                <a:gd name="T9" fmla="*/ 2147483647 h 385"/>
                <a:gd name="T10" fmla="*/ 2147483647 w 478"/>
                <a:gd name="T11" fmla="*/ 2147483647 h 385"/>
                <a:gd name="T12" fmla="*/ 2147483647 w 478"/>
                <a:gd name="T13" fmla="*/ 2147483647 h 385"/>
                <a:gd name="T14" fmla="*/ 2147483647 w 478"/>
                <a:gd name="T15" fmla="*/ 2147483647 h 385"/>
                <a:gd name="T16" fmla="*/ 2147483647 w 478"/>
                <a:gd name="T17" fmla="*/ 2147483647 h 385"/>
                <a:gd name="T18" fmla="*/ 2147483647 w 478"/>
                <a:gd name="T19" fmla="*/ 2147483647 h 385"/>
                <a:gd name="T20" fmla="*/ 2147483647 w 478"/>
                <a:gd name="T21" fmla="*/ 2147483647 h 385"/>
                <a:gd name="T22" fmla="*/ 2147483647 w 478"/>
                <a:gd name="T23" fmla="*/ 2147483647 h 385"/>
                <a:gd name="T24" fmla="*/ 2147483647 w 478"/>
                <a:gd name="T25" fmla="*/ 2147483647 h 385"/>
                <a:gd name="T26" fmla="*/ 2147483647 w 478"/>
                <a:gd name="T27" fmla="*/ 2147483647 h 385"/>
                <a:gd name="T28" fmla="*/ 2147483647 w 478"/>
                <a:gd name="T29" fmla="*/ 2147483647 h 385"/>
                <a:gd name="T30" fmla="*/ 2147483647 w 478"/>
                <a:gd name="T31" fmla="*/ 2147483647 h 385"/>
                <a:gd name="T32" fmla="*/ 2147483647 w 478"/>
                <a:gd name="T33" fmla="*/ 2147483647 h 385"/>
                <a:gd name="T34" fmla="*/ 2147483647 w 478"/>
                <a:gd name="T35" fmla="*/ 2147483647 h 385"/>
                <a:gd name="T36" fmla="*/ 2147483647 w 478"/>
                <a:gd name="T37" fmla="*/ 2147483647 h 385"/>
                <a:gd name="T38" fmla="*/ 2147483647 w 478"/>
                <a:gd name="T39" fmla="*/ 2147483647 h 385"/>
                <a:gd name="T40" fmla="*/ 2147483647 w 478"/>
                <a:gd name="T41" fmla="*/ 2147483647 h 385"/>
                <a:gd name="T42" fmla="*/ 2147483647 w 478"/>
                <a:gd name="T43" fmla="*/ 2147483647 h 385"/>
                <a:gd name="T44" fmla="*/ 2147483647 w 478"/>
                <a:gd name="T45" fmla="*/ 2147483647 h 385"/>
                <a:gd name="T46" fmla="*/ 2147483647 w 478"/>
                <a:gd name="T47" fmla="*/ 2147483647 h 385"/>
                <a:gd name="T48" fmla="*/ 2147483647 w 478"/>
                <a:gd name="T49" fmla="*/ 2147483647 h 385"/>
                <a:gd name="T50" fmla="*/ 2147483647 w 478"/>
                <a:gd name="T51" fmla="*/ 2147483647 h 385"/>
                <a:gd name="T52" fmla="*/ 2147483647 w 478"/>
                <a:gd name="T53" fmla="*/ 2147483647 h 385"/>
                <a:gd name="T54" fmla="*/ 2147483647 w 478"/>
                <a:gd name="T55" fmla="*/ 2147483647 h 385"/>
                <a:gd name="T56" fmla="*/ 0 w 478"/>
                <a:gd name="T57" fmla="*/ 2147483647 h 385"/>
                <a:gd name="T58" fmla="*/ 2147483647 w 478"/>
                <a:gd name="T59" fmla="*/ 2147483647 h 385"/>
                <a:gd name="T60" fmla="*/ 2147483647 w 478"/>
                <a:gd name="T61" fmla="*/ 2147483647 h 385"/>
                <a:gd name="T62" fmla="*/ 2147483647 w 478"/>
                <a:gd name="T63" fmla="*/ 2147483647 h 385"/>
                <a:gd name="T64" fmla="*/ 2147483647 w 478"/>
                <a:gd name="T65" fmla="*/ 2147483647 h 385"/>
                <a:gd name="T66" fmla="*/ 2147483647 w 478"/>
                <a:gd name="T67" fmla="*/ 2147483647 h 385"/>
                <a:gd name="T68" fmla="*/ 2147483647 w 478"/>
                <a:gd name="T69" fmla="*/ 2147483647 h 385"/>
                <a:gd name="T70" fmla="*/ 2147483647 w 478"/>
                <a:gd name="T71" fmla="*/ 2147483647 h 385"/>
                <a:gd name="T72" fmla="*/ 2147483647 w 478"/>
                <a:gd name="T73" fmla="*/ 2147483647 h 385"/>
                <a:gd name="T74" fmla="*/ 2147483647 w 478"/>
                <a:gd name="T75" fmla="*/ 2147483647 h 385"/>
                <a:gd name="T76" fmla="*/ 2147483647 w 478"/>
                <a:gd name="T77" fmla="*/ 2147483647 h 385"/>
                <a:gd name="T78" fmla="*/ 2147483647 w 478"/>
                <a:gd name="T79" fmla="*/ 2147483647 h 385"/>
                <a:gd name="T80" fmla="*/ 2147483647 w 478"/>
                <a:gd name="T81" fmla="*/ 0 h 385"/>
                <a:gd name="T82" fmla="*/ 2147483647 w 478"/>
                <a:gd name="T83" fmla="*/ 2147483647 h 385"/>
                <a:gd name="T84" fmla="*/ 2147483647 w 478"/>
                <a:gd name="T85" fmla="*/ 2147483647 h 385"/>
                <a:gd name="T86" fmla="*/ 2147483647 w 478"/>
                <a:gd name="T87" fmla="*/ 2147483647 h 385"/>
                <a:gd name="T88" fmla="*/ 2147483647 w 478"/>
                <a:gd name="T89" fmla="*/ 2147483647 h 385"/>
                <a:gd name="T90" fmla="*/ 2147483647 w 478"/>
                <a:gd name="T91" fmla="*/ 2147483647 h 385"/>
                <a:gd name="T92" fmla="*/ 2147483647 w 478"/>
                <a:gd name="T93" fmla="*/ 2147483647 h 385"/>
                <a:gd name="T94" fmla="*/ 2147483647 w 478"/>
                <a:gd name="T95" fmla="*/ 2147483647 h 385"/>
                <a:gd name="T96" fmla="*/ 2147483647 w 478"/>
                <a:gd name="T97" fmla="*/ 2147483647 h 385"/>
                <a:gd name="T98" fmla="*/ 2147483647 w 478"/>
                <a:gd name="T99" fmla="*/ 2147483647 h 385"/>
                <a:gd name="T100" fmla="*/ 2147483647 w 478"/>
                <a:gd name="T101" fmla="*/ 2147483647 h 385"/>
                <a:gd name="T102" fmla="*/ 2147483647 w 478"/>
                <a:gd name="T103" fmla="*/ 2147483647 h 385"/>
                <a:gd name="T104" fmla="*/ 2147483647 w 478"/>
                <a:gd name="T105" fmla="*/ 2147483647 h 385"/>
                <a:gd name="T106" fmla="*/ 2147483647 w 478"/>
                <a:gd name="T107" fmla="*/ 2147483647 h 385"/>
                <a:gd name="T108" fmla="*/ 2147483647 w 478"/>
                <a:gd name="T109" fmla="*/ 2147483647 h 385"/>
                <a:gd name="T110" fmla="*/ 2147483647 w 478"/>
                <a:gd name="T111" fmla="*/ 2147483647 h 385"/>
                <a:gd name="T112" fmla="*/ 2147483647 w 478"/>
                <a:gd name="T113" fmla="*/ 2147483647 h 385"/>
                <a:gd name="T114" fmla="*/ 2147483647 w 478"/>
                <a:gd name="T115" fmla="*/ 2147483647 h 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8"/>
                <a:gd name="T175" fmla="*/ 0 h 385"/>
                <a:gd name="T176" fmla="*/ 478 w 478"/>
                <a:gd name="T177" fmla="*/ 385 h 3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path>
              </a:pathLst>
            </a:custGeom>
            <a:solidFill>
              <a:srgbClr val="FFCC99"/>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8" name="Freeform 30"/>
            <p:cNvSpPr>
              <a:spLocks/>
            </p:cNvSpPr>
            <p:nvPr/>
          </p:nvSpPr>
          <p:spPr bwMode="auto">
            <a:xfrm>
              <a:off x="5310169" y="3424573"/>
              <a:ext cx="596500" cy="526779"/>
            </a:xfrm>
            <a:custGeom>
              <a:avLst/>
              <a:gdLst>
                <a:gd name="T0" fmla="*/ 2147483647 w 506"/>
                <a:gd name="T1" fmla="*/ 2147483647 h 460"/>
                <a:gd name="T2" fmla="*/ 2147483647 w 506"/>
                <a:gd name="T3" fmla="*/ 2147483647 h 460"/>
                <a:gd name="T4" fmla="*/ 2147483647 w 506"/>
                <a:gd name="T5" fmla="*/ 2147483647 h 460"/>
                <a:gd name="T6" fmla="*/ 2147483647 w 506"/>
                <a:gd name="T7" fmla="*/ 2147483647 h 460"/>
                <a:gd name="T8" fmla="*/ 2147483647 w 506"/>
                <a:gd name="T9" fmla="*/ 2147483647 h 460"/>
                <a:gd name="T10" fmla="*/ 2147483647 w 506"/>
                <a:gd name="T11" fmla="*/ 2147483647 h 460"/>
                <a:gd name="T12" fmla="*/ 2147483647 w 506"/>
                <a:gd name="T13" fmla="*/ 2147483647 h 460"/>
                <a:gd name="T14" fmla="*/ 2147483647 w 506"/>
                <a:gd name="T15" fmla="*/ 2147483647 h 460"/>
                <a:gd name="T16" fmla="*/ 2147483647 w 506"/>
                <a:gd name="T17" fmla="*/ 2147483647 h 460"/>
                <a:gd name="T18" fmla="*/ 2147483647 w 506"/>
                <a:gd name="T19" fmla="*/ 2147483647 h 460"/>
                <a:gd name="T20" fmla="*/ 2147483647 w 506"/>
                <a:gd name="T21" fmla="*/ 2147483647 h 460"/>
                <a:gd name="T22" fmla="*/ 2147483647 w 506"/>
                <a:gd name="T23" fmla="*/ 2147483647 h 460"/>
                <a:gd name="T24" fmla="*/ 2147483647 w 506"/>
                <a:gd name="T25" fmla="*/ 2147483647 h 460"/>
                <a:gd name="T26" fmla="*/ 2147483647 w 506"/>
                <a:gd name="T27" fmla="*/ 2147483647 h 460"/>
                <a:gd name="T28" fmla="*/ 2147483647 w 506"/>
                <a:gd name="T29" fmla="*/ 2147483647 h 460"/>
                <a:gd name="T30" fmla="*/ 2147483647 w 506"/>
                <a:gd name="T31" fmla="*/ 2147483647 h 460"/>
                <a:gd name="T32" fmla="*/ 2147483647 w 506"/>
                <a:gd name="T33" fmla="*/ 2147483647 h 460"/>
                <a:gd name="T34" fmla="*/ 2147483647 w 506"/>
                <a:gd name="T35" fmla="*/ 2147483647 h 460"/>
                <a:gd name="T36" fmla="*/ 2147483647 w 506"/>
                <a:gd name="T37" fmla="*/ 2147483647 h 460"/>
                <a:gd name="T38" fmla="*/ 2147483647 w 506"/>
                <a:gd name="T39" fmla="*/ 2147483647 h 460"/>
                <a:gd name="T40" fmla="*/ 2147483647 w 506"/>
                <a:gd name="T41" fmla="*/ 2147483647 h 460"/>
                <a:gd name="T42" fmla="*/ 2147483647 w 506"/>
                <a:gd name="T43" fmla="*/ 2147483647 h 460"/>
                <a:gd name="T44" fmla="*/ 2147483647 w 506"/>
                <a:gd name="T45" fmla="*/ 2147483647 h 460"/>
                <a:gd name="T46" fmla="*/ 2147483647 w 506"/>
                <a:gd name="T47" fmla="*/ 2147483647 h 460"/>
                <a:gd name="T48" fmla="*/ 2147483647 w 506"/>
                <a:gd name="T49" fmla="*/ 2147483647 h 460"/>
                <a:gd name="T50" fmla="*/ 2147483647 w 506"/>
                <a:gd name="T51" fmla="*/ 2147483647 h 460"/>
                <a:gd name="T52" fmla="*/ 2147483647 w 506"/>
                <a:gd name="T53" fmla="*/ 2147483647 h 460"/>
                <a:gd name="T54" fmla="*/ 2147483647 w 506"/>
                <a:gd name="T55" fmla="*/ 2147483647 h 460"/>
                <a:gd name="T56" fmla="*/ 2147483647 w 506"/>
                <a:gd name="T57" fmla="*/ 2147483647 h 460"/>
                <a:gd name="T58" fmla="*/ 2147483647 w 506"/>
                <a:gd name="T59" fmla="*/ 2147483647 h 460"/>
                <a:gd name="T60" fmla="*/ 2147483647 w 506"/>
                <a:gd name="T61" fmla="*/ 2147483647 h 460"/>
                <a:gd name="T62" fmla="*/ 2147483647 w 506"/>
                <a:gd name="T63" fmla="*/ 2147483647 h 460"/>
                <a:gd name="T64" fmla="*/ 2147483647 w 506"/>
                <a:gd name="T65" fmla="*/ 2147483647 h 460"/>
                <a:gd name="T66" fmla="*/ 2147483647 w 506"/>
                <a:gd name="T67" fmla="*/ 2147483647 h 460"/>
                <a:gd name="T68" fmla="*/ 2147483647 w 506"/>
                <a:gd name="T69" fmla="*/ 2147483647 h 460"/>
                <a:gd name="T70" fmla="*/ 2147483647 w 506"/>
                <a:gd name="T71" fmla="*/ 2147483647 h 460"/>
                <a:gd name="T72" fmla="*/ 2147483647 w 506"/>
                <a:gd name="T73" fmla="*/ 2147483647 h 460"/>
                <a:gd name="T74" fmla="*/ 2147483647 w 506"/>
                <a:gd name="T75" fmla="*/ 2147483647 h 460"/>
                <a:gd name="T76" fmla="*/ 2147483647 w 506"/>
                <a:gd name="T77" fmla="*/ 2147483647 h 460"/>
                <a:gd name="T78" fmla="*/ 2147483647 w 506"/>
                <a:gd name="T79" fmla="*/ 2147483647 h 460"/>
                <a:gd name="T80" fmla="*/ 2147483647 w 506"/>
                <a:gd name="T81" fmla="*/ 2147483647 h 460"/>
                <a:gd name="T82" fmla="*/ 2147483647 w 506"/>
                <a:gd name="T83" fmla="*/ 2147483647 h 460"/>
                <a:gd name="T84" fmla="*/ 2147483647 w 506"/>
                <a:gd name="T85" fmla="*/ 0 h 460"/>
                <a:gd name="T86" fmla="*/ 2147483647 w 506"/>
                <a:gd name="T87" fmla="*/ 2147483647 h 460"/>
                <a:gd name="T88" fmla="*/ 2147483647 w 506"/>
                <a:gd name="T89" fmla="*/ 2147483647 h 460"/>
                <a:gd name="T90" fmla="*/ 2147483647 w 506"/>
                <a:gd name="T91" fmla="*/ 2147483647 h 460"/>
                <a:gd name="T92" fmla="*/ 2147483647 w 506"/>
                <a:gd name="T93" fmla="*/ 2147483647 h 460"/>
                <a:gd name="T94" fmla="*/ 2147483647 w 506"/>
                <a:gd name="T95" fmla="*/ 2147483647 h 460"/>
                <a:gd name="T96" fmla="*/ 2147483647 w 506"/>
                <a:gd name="T97" fmla="*/ 2147483647 h 460"/>
                <a:gd name="T98" fmla="*/ 0 w 506"/>
                <a:gd name="T99" fmla="*/ 2147483647 h 460"/>
                <a:gd name="T100" fmla="*/ 0 w 506"/>
                <a:gd name="T101" fmla="*/ 2147483647 h 460"/>
                <a:gd name="T102" fmla="*/ 2147483647 w 506"/>
                <a:gd name="T103" fmla="*/ 2147483647 h 460"/>
                <a:gd name="T104" fmla="*/ 2147483647 w 506"/>
                <a:gd name="T105" fmla="*/ 2147483647 h 460"/>
                <a:gd name="T106" fmla="*/ 2147483647 w 506"/>
                <a:gd name="T107" fmla="*/ 2147483647 h 4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6"/>
                <a:gd name="T163" fmla="*/ 0 h 460"/>
                <a:gd name="T164" fmla="*/ 506 w 506"/>
                <a:gd name="T165" fmla="*/ 460 h 46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path>
              </a:pathLst>
            </a:custGeom>
            <a:solidFill>
              <a:srgbClr val="FFC000"/>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9" name="Freeform 32"/>
            <p:cNvSpPr>
              <a:spLocks/>
            </p:cNvSpPr>
            <p:nvPr/>
          </p:nvSpPr>
          <p:spPr bwMode="auto">
            <a:xfrm>
              <a:off x="5729936" y="3165611"/>
              <a:ext cx="643760" cy="433840"/>
            </a:xfrm>
            <a:custGeom>
              <a:avLst/>
              <a:gdLst>
                <a:gd name="T0" fmla="*/ 121 w 549"/>
                <a:gd name="T1" fmla="*/ 365 h 378"/>
                <a:gd name="T2" fmla="*/ 125 w 549"/>
                <a:gd name="T3" fmla="*/ 343 h 378"/>
                <a:gd name="T4" fmla="*/ 145 w 549"/>
                <a:gd name="T5" fmla="*/ 334 h 378"/>
                <a:gd name="T6" fmla="*/ 180 w 549"/>
                <a:gd name="T7" fmla="*/ 365 h 378"/>
                <a:gd name="T8" fmla="*/ 191 w 549"/>
                <a:gd name="T9" fmla="*/ 365 h 378"/>
                <a:gd name="T10" fmla="*/ 224 w 549"/>
                <a:gd name="T11" fmla="*/ 360 h 378"/>
                <a:gd name="T12" fmla="*/ 243 w 549"/>
                <a:gd name="T13" fmla="*/ 345 h 378"/>
                <a:gd name="T14" fmla="*/ 269 w 549"/>
                <a:gd name="T15" fmla="*/ 367 h 378"/>
                <a:gd name="T16" fmla="*/ 281 w 549"/>
                <a:gd name="T17" fmla="*/ 348 h 378"/>
                <a:gd name="T18" fmla="*/ 283 w 549"/>
                <a:gd name="T19" fmla="*/ 336 h 378"/>
                <a:gd name="T20" fmla="*/ 305 w 549"/>
                <a:gd name="T21" fmla="*/ 324 h 378"/>
                <a:gd name="T22" fmla="*/ 311 w 549"/>
                <a:gd name="T23" fmla="*/ 297 h 378"/>
                <a:gd name="T24" fmla="*/ 334 w 549"/>
                <a:gd name="T25" fmla="*/ 293 h 378"/>
                <a:gd name="T26" fmla="*/ 394 w 549"/>
                <a:gd name="T27" fmla="*/ 189 h 378"/>
                <a:gd name="T28" fmla="*/ 384 w 549"/>
                <a:gd name="T29" fmla="*/ 172 h 378"/>
                <a:gd name="T30" fmla="*/ 394 w 549"/>
                <a:gd name="T31" fmla="*/ 160 h 378"/>
                <a:gd name="T32" fmla="*/ 408 w 549"/>
                <a:gd name="T33" fmla="*/ 165 h 378"/>
                <a:gd name="T34" fmla="*/ 427 w 549"/>
                <a:gd name="T35" fmla="*/ 154 h 378"/>
                <a:gd name="T36" fmla="*/ 439 w 549"/>
                <a:gd name="T37" fmla="*/ 129 h 378"/>
                <a:gd name="T38" fmla="*/ 489 w 549"/>
                <a:gd name="T39" fmla="*/ 83 h 378"/>
                <a:gd name="T40" fmla="*/ 528 w 549"/>
                <a:gd name="T41" fmla="*/ 70 h 378"/>
                <a:gd name="T42" fmla="*/ 548 w 549"/>
                <a:gd name="T43" fmla="*/ 52 h 378"/>
                <a:gd name="T44" fmla="*/ 542 w 549"/>
                <a:gd name="T45" fmla="*/ 16 h 378"/>
                <a:gd name="T46" fmla="*/ 515 w 549"/>
                <a:gd name="T47" fmla="*/ 13 h 378"/>
                <a:gd name="T48" fmla="*/ 456 w 549"/>
                <a:gd name="T49" fmla="*/ 19 h 378"/>
                <a:gd name="T50" fmla="*/ 415 w 549"/>
                <a:gd name="T51" fmla="*/ 0 h 378"/>
                <a:gd name="T52" fmla="*/ 390 w 549"/>
                <a:gd name="T53" fmla="*/ 4 h 378"/>
                <a:gd name="T54" fmla="*/ 329 w 549"/>
                <a:gd name="T55" fmla="*/ 83 h 378"/>
                <a:gd name="T56" fmla="*/ 311 w 549"/>
                <a:gd name="T57" fmla="*/ 95 h 378"/>
                <a:gd name="T58" fmla="*/ 272 w 549"/>
                <a:gd name="T59" fmla="*/ 77 h 378"/>
                <a:gd name="T60" fmla="*/ 269 w 549"/>
                <a:gd name="T61" fmla="*/ 57 h 378"/>
                <a:gd name="T62" fmla="*/ 260 w 549"/>
                <a:gd name="T63" fmla="*/ 21 h 378"/>
                <a:gd name="T64" fmla="*/ 239 w 549"/>
                <a:gd name="T65" fmla="*/ 9 h 378"/>
                <a:gd name="T66" fmla="*/ 204 w 549"/>
                <a:gd name="T67" fmla="*/ 17 h 378"/>
                <a:gd name="T68" fmla="*/ 181 w 549"/>
                <a:gd name="T69" fmla="*/ 2 h 378"/>
                <a:gd name="T70" fmla="*/ 149 w 549"/>
                <a:gd name="T71" fmla="*/ 43 h 378"/>
                <a:gd name="T72" fmla="*/ 114 w 549"/>
                <a:gd name="T73" fmla="*/ 52 h 378"/>
                <a:gd name="T74" fmla="*/ 66 w 549"/>
                <a:gd name="T75" fmla="*/ 96 h 378"/>
                <a:gd name="T76" fmla="*/ 13 w 549"/>
                <a:gd name="T77" fmla="*/ 194 h 378"/>
                <a:gd name="T78" fmla="*/ 26 w 549"/>
                <a:gd name="T79" fmla="*/ 220 h 378"/>
                <a:gd name="T80" fmla="*/ 25 w 549"/>
                <a:gd name="T81" fmla="*/ 231 h 378"/>
                <a:gd name="T82" fmla="*/ 25 w 549"/>
                <a:gd name="T83" fmla="*/ 244 h 378"/>
                <a:gd name="T84" fmla="*/ 30 w 549"/>
                <a:gd name="T85" fmla="*/ 255 h 378"/>
                <a:gd name="T86" fmla="*/ 49 w 549"/>
                <a:gd name="T87" fmla="*/ 242 h 378"/>
                <a:gd name="T88" fmla="*/ 76 w 549"/>
                <a:gd name="T89" fmla="*/ 235 h 378"/>
                <a:gd name="T90" fmla="*/ 0 w 549"/>
                <a:gd name="T91" fmla="*/ 321 h 378"/>
                <a:gd name="T92" fmla="*/ 0 w 549"/>
                <a:gd name="T93" fmla="*/ 341 h 378"/>
                <a:gd name="T94" fmla="*/ 16 w 549"/>
                <a:gd name="T95" fmla="*/ 345 h 378"/>
                <a:gd name="T96" fmla="*/ 50 w 549"/>
                <a:gd name="T97" fmla="*/ 377 h 378"/>
                <a:gd name="T98" fmla="*/ 105 w 549"/>
                <a:gd name="T99" fmla="*/ 370 h 378"/>
                <a:gd name="T100" fmla="*/ 121 w 549"/>
                <a:gd name="T101" fmla="*/ 365 h 378"/>
                <a:gd name="T102" fmla="*/ 121 w 549"/>
                <a:gd name="T103" fmla="*/ 365 h 3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9"/>
                <a:gd name="T157" fmla="*/ 0 h 378"/>
                <a:gd name="T158" fmla="*/ 549 w 549"/>
                <a:gd name="T159" fmla="*/ 378 h 3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path>
              </a:pathLst>
            </a:custGeom>
            <a:solidFill>
              <a:srgbClr val="00FF99"/>
            </a:solidFill>
            <a:ln w="12700" cap="rnd">
              <a:solidFill>
                <a:srgbClr val="000000"/>
              </a:solidFill>
              <a:round/>
              <a:headEnd type="none" w="sm" len="sm"/>
              <a:tailEnd type="none" w="sm" len="sm"/>
            </a:ln>
          </p:spPr>
          <p:txBody>
            <a:bodyPr/>
            <a:lstStyle>
              <a:defPPr>
                <a:defRPr lang="zh-CN"/>
              </a:defPPr>
              <a:lvl1pPr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1pPr>
              <a:lvl2pPr marL="4572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2pPr>
              <a:lvl3pPr marL="9144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3pPr>
              <a:lvl4pPr marL="13716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4pPr>
              <a:lvl5pPr marL="18288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5pPr>
              <a:lvl6pPr marL="2286000" algn="l" defTabSz="914400" rtl="0" eaLnBrk="1" latinLnBrk="0" hangingPunct="1">
                <a:defRPr sz="1600" b="1" kern="1200">
                  <a:solidFill>
                    <a:srgbClr val="5B161B"/>
                  </a:solidFill>
                  <a:latin typeface="Times New Roman" pitchFamily="18" charset="0"/>
                  <a:ea typeface="仿宋_GB2312" pitchFamily="49" charset="-122"/>
                  <a:cs typeface="+mn-cs"/>
                </a:defRPr>
              </a:lvl6pPr>
              <a:lvl7pPr marL="2743200" algn="l" defTabSz="914400" rtl="0" eaLnBrk="1" latinLnBrk="0" hangingPunct="1">
                <a:defRPr sz="1600" b="1" kern="1200">
                  <a:solidFill>
                    <a:srgbClr val="5B161B"/>
                  </a:solidFill>
                  <a:latin typeface="Times New Roman" pitchFamily="18" charset="0"/>
                  <a:ea typeface="仿宋_GB2312" pitchFamily="49" charset="-122"/>
                  <a:cs typeface="+mn-cs"/>
                </a:defRPr>
              </a:lvl7pPr>
              <a:lvl8pPr marL="3200400" algn="l" defTabSz="914400" rtl="0" eaLnBrk="1" latinLnBrk="0" hangingPunct="1">
                <a:defRPr sz="1600" b="1" kern="1200">
                  <a:solidFill>
                    <a:srgbClr val="5B161B"/>
                  </a:solidFill>
                  <a:latin typeface="Times New Roman" pitchFamily="18" charset="0"/>
                  <a:ea typeface="仿宋_GB2312" pitchFamily="49" charset="-122"/>
                  <a:cs typeface="+mn-cs"/>
                </a:defRPr>
              </a:lvl8pPr>
              <a:lvl9pPr marL="3657600" algn="l" defTabSz="914400" rtl="0" eaLnBrk="1" latinLnBrk="0" hangingPunct="1">
                <a:defRPr sz="1600" b="1" kern="1200">
                  <a:solidFill>
                    <a:srgbClr val="5B161B"/>
                  </a:solidFill>
                  <a:latin typeface="Times New Roman" pitchFamily="18" charset="0"/>
                  <a:ea typeface="仿宋_GB2312" pitchFamily="49" charset="-122"/>
                  <a:cs typeface="+mn-cs"/>
                </a:defRPr>
              </a:lvl9pPr>
            </a:lstStyle>
            <a:p>
              <a:pPr>
                <a:defRPr/>
              </a:pPr>
              <a:endParaRPr lang="zh-CN" altLang="en-US"/>
            </a:p>
          </p:txBody>
        </p:sp>
      </p:grpSp>
      <p:sp>
        <p:nvSpPr>
          <p:cNvPr id="10" name="矩形 9"/>
          <p:cNvSpPr/>
          <p:nvPr/>
        </p:nvSpPr>
        <p:spPr>
          <a:xfrm>
            <a:off x="5072066" y="3416858"/>
            <a:ext cx="279187" cy="307777"/>
          </a:xfrm>
          <a:prstGeom prst="rect">
            <a:avLst/>
          </a:prstGeom>
        </p:spPr>
        <p:txBody>
          <a:bodyPr wrap="square">
            <a:spAutoFit/>
          </a:bodyPr>
          <a:lstStyle/>
          <a:p>
            <a:r>
              <a:rPr lang="zh-CN" altLang="en-US" sz="1400" dirty="0" smtClean="0"/>
              <a:t>◎</a:t>
            </a:r>
            <a:endParaRPr lang="zh-CN" altLang="en-US" sz="1400" dirty="0"/>
          </a:p>
        </p:txBody>
      </p:sp>
      <p:sp>
        <p:nvSpPr>
          <p:cNvPr id="11" name="矩形 10"/>
          <p:cNvSpPr/>
          <p:nvPr/>
        </p:nvSpPr>
        <p:spPr>
          <a:xfrm>
            <a:off x="5435821" y="4621421"/>
            <a:ext cx="279187" cy="307777"/>
          </a:xfrm>
          <a:prstGeom prst="rect">
            <a:avLst/>
          </a:prstGeom>
        </p:spPr>
        <p:txBody>
          <a:bodyPr wrap="square">
            <a:spAutoFit/>
          </a:bodyPr>
          <a:lstStyle/>
          <a:p>
            <a:r>
              <a:rPr lang="zh-CN" altLang="en-US" sz="1400" dirty="0" smtClean="0"/>
              <a:t>◎</a:t>
            </a:r>
            <a:endParaRPr lang="zh-CN" altLang="en-US" sz="1400" dirty="0"/>
          </a:p>
        </p:txBody>
      </p:sp>
      <p:sp>
        <p:nvSpPr>
          <p:cNvPr id="12" name="矩形 11"/>
          <p:cNvSpPr/>
          <p:nvPr/>
        </p:nvSpPr>
        <p:spPr>
          <a:xfrm>
            <a:off x="4292813" y="5000636"/>
            <a:ext cx="279187" cy="307777"/>
          </a:xfrm>
          <a:prstGeom prst="rect">
            <a:avLst/>
          </a:prstGeom>
        </p:spPr>
        <p:txBody>
          <a:bodyPr wrap="square">
            <a:spAutoFit/>
          </a:bodyPr>
          <a:lstStyle/>
          <a:p>
            <a:r>
              <a:rPr lang="zh-CN" altLang="en-US" sz="1400" dirty="0" smtClean="0"/>
              <a:t>◎</a:t>
            </a:r>
            <a:endParaRPr lang="zh-CN" altLang="en-US" sz="1400" dirty="0"/>
          </a:p>
        </p:txBody>
      </p:sp>
      <p:sp>
        <p:nvSpPr>
          <p:cNvPr id="13" name="矩形 12"/>
          <p:cNvSpPr/>
          <p:nvPr/>
        </p:nvSpPr>
        <p:spPr>
          <a:xfrm>
            <a:off x="5292945" y="1692463"/>
            <a:ext cx="279187" cy="307777"/>
          </a:xfrm>
          <a:prstGeom prst="rect">
            <a:avLst/>
          </a:prstGeom>
        </p:spPr>
        <p:txBody>
          <a:bodyPr wrap="square">
            <a:spAutoFit/>
          </a:bodyPr>
          <a:lstStyle/>
          <a:p>
            <a:r>
              <a:rPr lang="zh-CN" altLang="en-US" sz="1400" dirty="0" smtClean="0"/>
              <a:t>◎</a:t>
            </a:r>
            <a:endParaRPr lang="zh-CN" altLang="en-US" sz="1400" dirty="0"/>
          </a:p>
        </p:txBody>
      </p:sp>
      <p:sp>
        <p:nvSpPr>
          <p:cNvPr id="14" name="矩形 13"/>
          <p:cNvSpPr/>
          <p:nvPr/>
        </p:nvSpPr>
        <p:spPr>
          <a:xfrm>
            <a:off x="4507127" y="3692727"/>
            <a:ext cx="279187" cy="307777"/>
          </a:xfrm>
          <a:prstGeom prst="rect">
            <a:avLst/>
          </a:prstGeom>
        </p:spPr>
        <p:txBody>
          <a:bodyPr wrap="square">
            <a:spAutoFit/>
          </a:bodyPr>
          <a:lstStyle/>
          <a:p>
            <a:r>
              <a:rPr lang="zh-CN" altLang="en-US" sz="1400" dirty="0" smtClean="0"/>
              <a:t>◎</a:t>
            </a:r>
            <a:endParaRPr lang="zh-CN" altLang="en-US" sz="1400" dirty="0"/>
          </a:p>
        </p:txBody>
      </p:sp>
      <p:sp>
        <p:nvSpPr>
          <p:cNvPr id="16" name="矩形 15"/>
          <p:cNvSpPr/>
          <p:nvPr/>
        </p:nvSpPr>
        <p:spPr>
          <a:xfrm>
            <a:off x="6078763" y="4621421"/>
            <a:ext cx="279187" cy="307777"/>
          </a:xfrm>
          <a:prstGeom prst="rect">
            <a:avLst/>
          </a:prstGeom>
        </p:spPr>
        <p:txBody>
          <a:bodyPr wrap="square">
            <a:spAutoFit/>
          </a:bodyPr>
          <a:lstStyle/>
          <a:p>
            <a:r>
              <a:rPr lang="zh-CN" altLang="en-US" sz="1400" dirty="0" smtClean="0"/>
              <a:t>◎</a:t>
            </a:r>
            <a:endParaRPr lang="zh-CN" altLang="en-US" sz="1400" dirty="0"/>
          </a:p>
        </p:txBody>
      </p:sp>
      <p:sp>
        <p:nvSpPr>
          <p:cNvPr id="17" name="矩形 16"/>
          <p:cNvSpPr/>
          <p:nvPr/>
        </p:nvSpPr>
        <p:spPr>
          <a:xfrm>
            <a:off x="5935887" y="4929198"/>
            <a:ext cx="279187" cy="307777"/>
          </a:xfrm>
          <a:prstGeom prst="rect">
            <a:avLst/>
          </a:prstGeom>
        </p:spPr>
        <p:txBody>
          <a:bodyPr wrap="square">
            <a:spAutoFit/>
          </a:bodyPr>
          <a:lstStyle/>
          <a:p>
            <a:r>
              <a:rPr lang="zh-CN" altLang="en-US" sz="1400" dirty="0" smtClean="0"/>
              <a:t>◎</a:t>
            </a:r>
            <a:endParaRPr lang="zh-CN" altLang="en-US" sz="1400" dirty="0"/>
          </a:p>
        </p:txBody>
      </p:sp>
      <p:sp>
        <p:nvSpPr>
          <p:cNvPr id="18" name="矩形 17"/>
          <p:cNvSpPr/>
          <p:nvPr/>
        </p:nvSpPr>
        <p:spPr>
          <a:xfrm>
            <a:off x="4357686" y="1928802"/>
            <a:ext cx="338554" cy="276999"/>
          </a:xfrm>
          <a:prstGeom prst="rect">
            <a:avLst/>
          </a:prstGeom>
        </p:spPr>
        <p:txBody>
          <a:bodyPr wrap="none">
            <a:spAutoFit/>
          </a:bodyPr>
          <a:lstStyle/>
          <a:p>
            <a:r>
              <a:rPr lang="zh-CN" altLang="en-US" sz="1200" dirty="0" smtClean="0"/>
              <a:t>○</a:t>
            </a:r>
            <a:endParaRPr lang="zh-CN" altLang="en-US" sz="1200" dirty="0"/>
          </a:p>
        </p:txBody>
      </p:sp>
      <p:sp>
        <p:nvSpPr>
          <p:cNvPr id="19" name="矩形 18"/>
          <p:cNvSpPr/>
          <p:nvPr/>
        </p:nvSpPr>
        <p:spPr>
          <a:xfrm>
            <a:off x="4429124" y="2151869"/>
            <a:ext cx="338554" cy="276999"/>
          </a:xfrm>
          <a:prstGeom prst="rect">
            <a:avLst/>
          </a:prstGeom>
        </p:spPr>
        <p:txBody>
          <a:bodyPr wrap="none">
            <a:spAutoFit/>
          </a:bodyPr>
          <a:lstStyle/>
          <a:p>
            <a:r>
              <a:rPr lang="zh-CN" altLang="en-US" sz="1200" dirty="0" smtClean="0"/>
              <a:t>○</a:t>
            </a:r>
            <a:endParaRPr lang="zh-CN" altLang="en-US" sz="1200" dirty="0"/>
          </a:p>
        </p:txBody>
      </p:sp>
      <p:sp>
        <p:nvSpPr>
          <p:cNvPr id="20" name="矩形 19"/>
          <p:cNvSpPr/>
          <p:nvPr/>
        </p:nvSpPr>
        <p:spPr>
          <a:xfrm>
            <a:off x="4510086" y="1500174"/>
            <a:ext cx="338554" cy="276999"/>
          </a:xfrm>
          <a:prstGeom prst="rect">
            <a:avLst/>
          </a:prstGeom>
        </p:spPr>
        <p:txBody>
          <a:bodyPr wrap="none">
            <a:spAutoFit/>
          </a:bodyPr>
          <a:lstStyle/>
          <a:p>
            <a:r>
              <a:rPr lang="zh-CN" altLang="en-US" sz="1200" dirty="0" smtClean="0"/>
              <a:t>○</a:t>
            </a:r>
            <a:endParaRPr lang="zh-CN" altLang="en-US" sz="1200" dirty="0"/>
          </a:p>
        </p:txBody>
      </p:sp>
      <p:sp>
        <p:nvSpPr>
          <p:cNvPr id="21" name="矩形 20"/>
          <p:cNvSpPr/>
          <p:nvPr/>
        </p:nvSpPr>
        <p:spPr>
          <a:xfrm>
            <a:off x="4357686" y="2437621"/>
            <a:ext cx="338554" cy="276999"/>
          </a:xfrm>
          <a:prstGeom prst="rect">
            <a:avLst/>
          </a:prstGeom>
        </p:spPr>
        <p:txBody>
          <a:bodyPr wrap="none">
            <a:spAutoFit/>
          </a:bodyPr>
          <a:lstStyle/>
          <a:p>
            <a:r>
              <a:rPr lang="zh-CN" altLang="en-US" sz="1200" dirty="0" smtClean="0"/>
              <a:t>○</a:t>
            </a:r>
            <a:endParaRPr lang="zh-CN" altLang="en-US" sz="1200" dirty="0"/>
          </a:p>
        </p:txBody>
      </p:sp>
      <p:sp>
        <p:nvSpPr>
          <p:cNvPr id="22" name="矩形 21"/>
          <p:cNvSpPr/>
          <p:nvPr/>
        </p:nvSpPr>
        <p:spPr>
          <a:xfrm>
            <a:off x="4643438" y="2366183"/>
            <a:ext cx="338554" cy="276999"/>
          </a:xfrm>
          <a:prstGeom prst="rect">
            <a:avLst/>
          </a:prstGeom>
        </p:spPr>
        <p:txBody>
          <a:bodyPr wrap="none">
            <a:spAutoFit/>
          </a:bodyPr>
          <a:lstStyle/>
          <a:p>
            <a:r>
              <a:rPr lang="zh-CN" altLang="en-US" sz="1200" dirty="0" smtClean="0"/>
              <a:t>○</a:t>
            </a:r>
            <a:endParaRPr lang="zh-CN" altLang="en-US" sz="1200" dirty="0"/>
          </a:p>
        </p:txBody>
      </p:sp>
      <p:sp>
        <p:nvSpPr>
          <p:cNvPr id="23" name="矩形 22"/>
          <p:cNvSpPr/>
          <p:nvPr/>
        </p:nvSpPr>
        <p:spPr>
          <a:xfrm>
            <a:off x="5305016" y="3223439"/>
            <a:ext cx="338554" cy="276999"/>
          </a:xfrm>
          <a:prstGeom prst="rect">
            <a:avLst/>
          </a:prstGeom>
        </p:spPr>
        <p:txBody>
          <a:bodyPr wrap="none">
            <a:spAutoFit/>
          </a:bodyPr>
          <a:lstStyle/>
          <a:p>
            <a:r>
              <a:rPr lang="zh-CN" altLang="en-US" sz="1200" dirty="0" smtClean="0"/>
              <a:t>○</a:t>
            </a:r>
            <a:endParaRPr lang="zh-CN" altLang="en-US" sz="1200" dirty="0"/>
          </a:p>
        </p:txBody>
      </p:sp>
      <p:sp>
        <p:nvSpPr>
          <p:cNvPr id="24" name="矩形 23"/>
          <p:cNvSpPr/>
          <p:nvPr/>
        </p:nvSpPr>
        <p:spPr>
          <a:xfrm>
            <a:off x="5357818" y="3509191"/>
            <a:ext cx="338554" cy="276999"/>
          </a:xfrm>
          <a:prstGeom prst="rect">
            <a:avLst/>
          </a:prstGeom>
        </p:spPr>
        <p:txBody>
          <a:bodyPr wrap="none">
            <a:spAutoFit/>
          </a:bodyPr>
          <a:lstStyle/>
          <a:p>
            <a:r>
              <a:rPr lang="zh-CN" altLang="en-US" sz="1200" dirty="0" smtClean="0"/>
              <a:t>○</a:t>
            </a:r>
            <a:endParaRPr lang="zh-CN" altLang="en-US" sz="1200" dirty="0"/>
          </a:p>
        </p:txBody>
      </p:sp>
      <p:sp>
        <p:nvSpPr>
          <p:cNvPr id="25" name="矩形 24"/>
          <p:cNvSpPr/>
          <p:nvPr/>
        </p:nvSpPr>
        <p:spPr>
          <a:xfrm>
            <a:off x="5572132" y="3571876"/>
            <a:ext cx="279187" cy="307777"/>
          </a:xfrm>
          <a:prstGeom prst="rect">
            <a:avLst/>
          </a:prstGeom>
        </p:spPr>
        <p:txBody>
          <a:bodyPr wrap="square">
            <a:spAutoFit/>
          </a:bodyPr>
          <a:lstStyle/>
          <a:p>
            <a:r>
              <a:rPr lang="zh-CN" altLang="en-US" sz="1400" dirty="0" smtClean="0"/>
              <a:t>◎</a:t>
            </a:r>
            <a:endParaRPr lang="zh-CN" altLang="en-US" sz="1400" dirty="0"/>
          </a:p>
        </p:txBody>
      </p:sp>
      <p:sp>
        <p:nvSpPr>
          <p:cNvPr id="26" name="矩形 25"/>
          <p:cNvSpPr/>
          <p:nvPr/>
        </p:nvSpPr>
        <p:spPr>
          <a:xfrm>
            <a:off x="4804950" y="3375839"/>
            <a:ext cx="338554" cy="276999"/>
          </a:xfrm>
          <a:prstGeom prst="rect">
            <a:avLst/>
          </a:prstGeom>
        </p:spPr>
        <p:txBody>
          <a:bodyPr wrap="none">
            <a:spAutoFit/>
          </a:bodyPr>
          <a:lstStyle/>
          <a:p>
            <a:r>
              <a:rPr lang="zh-CN" altLang="en-US" sz="1200" dirty="0" smtClean="0"/>
              <a:t>○</a:t>
            </a:r>
            <a:endParaRPr lang="zh-CN" altLang="en-US" sz="1200" dirty="0"/>
          </a:p>
        </p:txBody>
      </p:sp>
      <p:sp>
        <p:nvSpPr>
          <p:cNvPr id="27" name="矩形 26"/>
          <p:cNvSpPr/>
          <p:nvPr/>
        </p:nvSpPr>
        <p:spPr>
          <a:xfrm>
            <a:off x="4572000" y="4000504"/>
            <a:ext cx="338554" cy="276999"/>
          </a:xfrm>
          <a:prstGeom prst="rect">
            <a:avLst/>
          </a:prstGeom>
        </p:spPr>
        <p:txBody>
          <a:bodyPr wrap="none">
            <a:spAutoFit/>
          </a:bodyPr>
          <a:lstStyle/>
          <a:p>
            <a:r>
              <a:rPr lang="zh-CN" altLang="en-US" sz="1200" dirty="0" smtClean="0"/>
              <a:t>○</a:t>
            </a:r>
            <a:endParaRPr lang="zh-CN" altLang="en-US" sz="1200" dirty="0"/>
          </a:p>
        </p:txBody>
      </p:sp>
      <p:sp>
        <p:nvSpPr>
          <p:cNvPr id="28" name="矩形 27"/>
          <p:cNvSpPr/>
          <p:nvPr/>
        </p:nvSpPr>
        <p:spPr>
          <a:xfrm>
            <a:off x="4786314" y="3794943"/>
            <a:ext cx="338554" cy="276999"/>
          </a:xfrm>
          <a:prstGeom prst="rect">
            <a:avLst/>
          </a:prstGeom>
        </p:spPr>
        <p:txBody>
          <a:bodyPr wrap="none">
            <a:spAutoFit/>
          </a:bodyPr>
          <a:lstStyle/>
          <a:p>
            <a:r>
              <a:rPr lang="zh-CN" altLang="en-US" sz="1200" dirty="0" smtClean="0"/>
              <a:t>○</a:t>
            </a:r>
            <a:endParaRPr lang="zh-CN" altLang="en-US" sz="1200" dirty="0"/>
          </a:p>
        </p:txBody>
      </p:sp>
      <p:sp>
        <p:nvSpPr>
          <p:cNvPr id="29" name="矩形 28"/>
          <p:cNvSpPr/>
          <p:nvPr/>
        </p:nvSpPr>
        <p:spPr>
          <a:xfrm>
            <a:off x="4929190" y="3652067"/>
            <a:ext cx="338554" cy="276999"/>
          </a:xfrm>
          <a:prstGeom prst="rect">
            <a:avLst/>
          </a:prstGeom>
        </p:spPr>
        <p:txBody>
          <a:bodyPr wrap="none">
            <a:spAutoFit/>
          </a:bodyPr>
          <a:lstStyle/>
          <a:p>
            <a:r>
              <a:rPr lang="zh-CN" altLang="en-US" sz="1200" dirty="0" smtClean="0"/>
              <a:t>○</a:t>
            </a:r>
            <a:endParaRPr lang="zh-CN" altLang="en-US" sz="1200" dirty="0"/>
          </a:p>
        </p:txBody>
      </p:sp>
      <p:sp>
        <p:nvSpPr>
          <p:cNvPr id="30" name="矩形 29"/>
          <p:cNvSpPr/>
          <p:nvPr/>
        </p:nvSpPr>
        <p:spPr>
          <a:xfrm>
            <a:off x="5519330" y="4009257"/>
            <a:ext cx="338554" cy="276999"/>
          </a:xfrm>
          <a:prstGeom prst="rect">
            <a:avLst/>
          </a:prstGeom>
        </p:spPr>
        <p:txBody>
          <a:bodyPr wrap="none">
            <a:spAutoFit/>
          </a:bodyPr>
          <a:lstStyle/>
          <a:p>
            <a:r>
              <a:rPr lang="zh-CN" altLang="en-US" sz="1200" dirty="0" smtClean="0"/>
              <a:t>○</a:t>
            </a:r>
            <a:endParaRPr lang="zh-CN" altLang="en-US" sz="1200" dirty="0"/>
          </a:p>
        </p:txBody>
      </p:sp>
      <p:sp>
        <p:nvSpPr>
          <p:cNvPr id="31" name="矩形 30"/>
          <p:cNvSpPr/>
          <p:nvPr/>
        </p:nvSpPr>
        <p:spPr>
          <a:xfrm>
            <a:off x="4090570" y="6009521"/>
            <a:ext cx="338554" cy="276999"/>
          </a:xfrm>
          <a:prstGeom prst="rect">
            <a:avLst/>
          </a:prstGeom>
        </p:spPr>
        <p:txBody>
          <a:bodyPr wrap="none">
            <a:spAutoFit/>
          </a:bodyPr>
          <a:lstStyle/>
          <a:p>
            <a:r>
              <a:rPr lang="zh-CN" altLang="en-US" sz="1200" dirty="0" smtClean="0"/>
              <a:t>○</a:t>
            </a:r>
            <a:endParaRPr lang="zh-CN" altLang="en-US" sz="1200" dirty="0"/>
          </a:p>
        </p:txBody>
      </p:sp>
      <p:sp>
        <p:nvSpPr>
          <p:cNvPr id="33" name="矩形 32"/>
          <p:cNvSpPr/>
          <p:nvPr/>
        </p:nvSpPr>
        <p:spPr>
          <a:xfrm>
            <a:off x="3071802" y="2714620"/>
            <a:ext cx="279187" cy="307777"/>
          </a:xfrm>
          <a:prstGeom prst="rect">
            <a:avLst/>
          </a:prstGeom>
        </p:spPr>
        <p:txBody>
          <a:bodyPr wrap="square">
            <a:spAutoFit/>
          </a:bodyPr>
          <a:lstStyle/>
          <a:p>
            <a:r>
              <a:rPr lang="zh-CN" altLang="en-US" sz="1400" dirty="0" smtClean="0"/>
              <a:t>◎</a:t>
            </a:r>
            <a:endParaRPr lang="zh-CN" altLang="en-US" sz="1400" dirty="0"/>
          </a:p>
        </p:txBody>
      </p:sp>
      <p:sp>
        <p:nvSpPr>
          <p:cNvPr id="34" name="TextBox 33"/>
          <p:cNvSpPr txBox="1"/>
          <p:nvPr/>
        </p:nvSpPr>
        <p:spPr>
          <a:xfrm>
            <a:off x="5528459" y="1692463"/>
            <a:ext cx="543739" cy="307777"/>
          </a:xfrm>
          <a:prstGeom prst="rect">
            <a:avLst/>
          </a:prstGeom>
          <a:noFill/>
        </p:spPr>
        <p:txBody>
          <a:bodyPr wrap="none" rtlCol="0">
            <a:spAutoFit/>
          </a:bodyPr>
          <a:lstStyle/>
          <a:p>
            <a:r>
              <a:rPr lang="zh-CN" altLang="en-US" sz="1400" dirty="0" smtClean="0"/>
              <a:t>青岛</a:t>
            </a:r>
            <a:endParaRPr lang="zh-CN" altLang="en-US" sz="1400" dirty="0"/>
          </a:p>
        </p:txBody>
      </p:sp>
      <p:sp>
        <p:nvSpPr>
          <p:cNvPr id="35" name="TextBox 34"/>
          <p:cNvSpPr txBox="1"/>
          <p:nvPr/>
        </p:nvSpPr>
        <p:spPr>
          <a:xfrm>
            <a:off x="4929190" y="3264099"/>
            <a:ext cx="543739" cy="307777"/>
          </a:xfrm>
          <a:prstGeom prst="rect">
            <a:avLst/>
          </a:prstGeom>
          <a:noFill/>
        </p:spPr>
        <p:txBody>
          <a:bodyPr wrap="none" rtlCol="0">
            <a:spAutoFit/>
          </a:bodyPr>
          <a:lstStyle/>
          <a:p>
            <a:r>
              <a:rPr lang="zh-CN" altLang="en-US" sz="1400" dirty="0" smtClean="0"/>
              <a:t>南京</a:t>
            </a:r>
            <a:endParaRPr lang="zh-CN" altLang="en-US" sz="1400" dirty="0"/>
          </a:p>
        </p:txBody>
      </p:sp>
      <p:sp>
        <p:nvSpPr>
          <p:cNvPr id="36" name="TextBox 35"/>
          <p:cNvSpPr txBox="1"/>
          <p:nvPr/>
        </p:nvSpPr>
        <p:spPr>
          <a:xfrm>
            <a:off x="5742773" y="3549851"/>
            <a:ext cx="543739" cy="307777"/>
          </a:xfrm>
          <a:prstGeom prst="rect">
            <a:avLst/>
          </a:prstGeom>
          <a:noFill/>
        </p:spPr>
        <p:txBody>
          <a:bodyPr wrap="none" rtlCol="0">
            <a:spAutoFit/>
          </a:bodyPr>
          <a:lstStyle/>
          <a:p>
            <a:r>
              <a:rPr lang="zh-CN" altLang="en-US" sz="1400" dirty="0" smtClean="0"/>
              <a:t>无锡</a:t>
            </a:r>
            <a:endParaRPr lang="zh-CN" altLang="en-US" sz="1400" dirty="0"/>
          </a:p>
        </p:txBody>
      </p:sp>
      <p:sp>
        <p:nvSpPr>
          <p:cNvPr id="37" name="TextBox 36"/>
          <p:cNvSpPr txBox="1"/>
          <p:nvPr/>
        </p:nvSpPr>
        <p:spPr>
          <a:xfrm>
            <a:off x="5286380" y="4429132"/>
            <a:ext cx="543739" cy="307777"/>
          </a:xfrm>
          <a:prstGeom prst="rect">
            <a:avLst/>
          </a:prstGeom>
          <a:noFill/>
        </p:spPr>
        <p:txBody>
          <a:bodyPr wrap="none" rtlCol="0">
            <a:spAutoFit/>
          </a:bodyPr>
          <a:lstStyle/>
          <a:p>
            <a:r>
              <a:rPr lang="zh-CN" altLang="en-US" sz="1400" dirty="0" smtClean="0"/>
              <a:t>金华</a:t>
            </a:r>
            <a:endParaRPr lang="zh-CN" altLang="en-US" sz="1400" dirty="0"/>
          </a:p>
        </p:txBody>
      </p:sp>
      <p:sp>
        <p:nvSpPr>
          <p:cNvPr id="38" name="TextBox 37"/>
          <p:cNvSpPr txBox="1"/>
          <p:nvPr/>
        </p:nvSpPr>
        <p:spPr>
          <a:xfrm>
            <a:off x="6314277" y="4621421"/>
            <a:ext cx="543739" cy="307777"/>
          </a:xfrm>
          <a:prstGeom prst="rect">
            <a:avLst/>
          </a:prstGeom>
          <a:noFill/>
        </p:spPr>
        <p:txBody>
          <a:bodyPr wrap="none" rtlCol="0">
            <a:spAutoFit/>
          </a:bodyPr>
          <a:lstStyle/>
          <a:p>
            <a:r>
              <a:rPr lang="zh-CN" altLang="en-US" sz="1400" dirty="0" smtClean="0"/>
              <a:t>台州</a:t>
            </a:r>
            <a:endParaRPr lang="zh-CN" altLang="en-US" sz="1400" dirty="0"/>
          </a:p>
        </p:txBody>
      </p:sp>
      <p:sp>
        <p:nvSpPr>
          <p:cNvPr id="39" name="TextBox 38"/>
          <p:cNvSpPr txBox="1"/>
          <p:nvPr/>
        </p:nvSpPr>
        <p:spPr>
          <a:xfrm>
            <a:off x="5885649" y="5121487"/>
            <a:ext cx="543739" cy="307777"/>
          </a:xfrm>
          <a:prstGeom prst="rect">
            <a:avLst/>
          </a:prstGeom>
          <a:noFill/>
        </p:spPr>
        <p:txBody>
          <a:bodyPr wrap="none" rtlCol="0">
            <a:spAutoFit/>
          </a:bodyPr>
          <a:lstStyle/>
          <a:p>
            <a:r>
              <a:rPr lang="zh-CN" altLang="en-US" sz="1400" dirty="0" smtClean="0"/>
              <a:t>温州</a:t>
            </a:r>
            <a:endParaRPr lang="zh-CN" altLang="en-US" sz="1400" dirty="0"/>
          </a:p>
        </p:txBody>
      </p:sp>
      <p:sp>
        <p:nvSpPr>
          <p:cNvPr id="40" name="TextBox 39"/>
          <p:cNvSpPr txBox="1"/>
          <p:nvPr/>
        </p:nvSpPr>
        <p:spPr>
          <a:xfrm>
            <a:off x="4357686" y="3478413"/>
            <a:ext cx="543739" cy="307777"/>
          </a:xfrm>
          <a:prstGeom prst="rect">
            <a:avLst/>
          </a:prstGeom>
          <a:noFill/>
        </p:spPr>
        <p:txBody>
          <a:bodyPr wrap="none" rtlCol="0">
            <a:spAutoFit/>
          </a:bodyPr>
          <a:lstStyle/>
          <a:p>
            <a:r>
              <a:rPr lang="zh-CN" altLang="en-US" sz="1400" dirty="0" smtClean="0"/>
              <a:t>合肥</a:t>
            </a:r>
            <a:endParaRPr lang="zh-CN" altLang="en-US" sz="1400" dirty="0"/>
          </a:p>
        </p:txBody>
      </p:sp>
      <p:sp>
        <p:nvSpPr>
          <p:cNvPr id="41" name="TextBox 40"/>
          <p:cNvSpPr txBox="1"/>
          <p:nvPr/>
        </p:nvSpPr>
        <p:spPr>
          <a:xfrm>
            <a:off x="3000364" y="2549719"/>
            <a:ext cx="543739" cy="307777"/>
          </a:xfrm>
          <a:prstGeom prst="rect">
            <a:avLst/>
          </a:prstGeom>
          <a:noFill/>
        </p:spPr>
        <p:txBody>
          <a:bodyPr wrap="none" rtlCol="0">
            <a:spAutoFit/>
          </a:bodyPr>
          <a:lstStyle/>
          <a:p>
            <a:r>
              <a:rPr lang="zh-CN" altLang="en-US" sz="1400" dirty="0" smtClean="0"/>
              <a:t>郑州</a:t>
            </a:r>
            <a:endParaRPr lang="zh-CN" altLang="en-US" sz="1400" dirty="0"/>
          </a:p>
        </p:txBody>
      </p:sp>
      <p:sp>
        <p:nvSpPr>
          <p:cNvPr id="42" name="TextBox 41"/>
          <p:cNvSpPr txBox="1"/>
          <p:nvPr/>
        </p:nvSpPr>
        <p:spPr>
          <a:xfrm>
            <a:off x="4143372" y="4835735"/>
            <a:ext cx="543739" cy="307777"/>
          </a:xfrm>
          <a:prstGeom prst="rect">
            <a:avLst/>
          </a:prstGeom>
          <a:noFill/>
        </p:spPr>
        <p:txBody>
          <a:bodyPr wrap="none" rtlCol="0">
            <a:spAutoFit/>
          </a:bodyPr>
          <a:lstStyle/>
          <a:p>
            <a:r>
              <a:rPr lang="zh-CN" altLang="en-US" sz="1400" dirty="0" smtClean="0"/>
              <a:t>南昌</a:t>
            </a:r>
            <a:endParaRPr lang="zh-CN" altLang="en-US" sz="1400" dirty="0"/>
          </a:p>
        </p:txBody>
      </p:sp>
      <p:sp>
        <p:nvSpPr>
          <p:cNvPr id="43" name="TextBox 42"/>
          <p:cNvSpPr txBox="1"/>
          <p:nvPr/>
        </p:nvSpPr>
        <p:spPr>
          <a:xfrm>
            <a:off x="4079557" y="1794679"/>
            <a:ext cx="492443" cy="276999"/>
          </a:xfrm>
          <a:prstGeom prst="rect">
            <a:avLst/>
          </a:prstGeom>
          <a:noFill/>
        </p:spPr>
        <p:txBody>
          <a:bodyPr wrap="none" rtlCol="0">
            <a:spAutoFit/>
          </a:bodyPr>
          <a:lstStyle/>
          <a:p>
            <a:r>
              <a:rPr lang="zh-CN" altLang="en-US" sz="1200" dirty="0" smtClean="0"/>
              <a:t>济南</a:t>
            </a:r>
            <a:endParaRPr lang="zh-CN" altLang="en-US" sz="1200" dirty="0"/>
          </a:p>
        </p:txBody>
      </p:sp>
      <p:sp>
        <p:nvSpPr>
          <p:cNvPr id="44" name="TextBox 43"/>
          <p:cNvSpPr txBox="1"/>
          <p:nvPr/>
        </p:nvSpPr>
        <p:spPr>
          <a:xfrm>
            <a:off x="4143372" y="1428736"/>
            <a:ext cx="492443" cy="276999"/>
          </a:xfrm>
          <a:prstGeom prst="rect">
            <a:avLst/>
          </a:prstGeom>
          <a:noFill/>
        </p:spPr>
        <p:txBody>
          <a:bodyPr wrap="none" rtlCol="0">
            <a:spAutoFit/>
          </a:bodyPr>
          <a:lstStyle/>
          <a:p>
            <a:r>
              <a:rPr lang="zh-CN" altLang="en-US" sz="1200" dirty="0" smtClean="0"/>
              <a:t>东营</a:t>
            </a:r>
            <a:endParaRPr lang="zh-CN" altLang="en-US" sz="1200" dirty="0"/>
          </a:p>
        </p:txBody>
      </p:sp>
      <p:sp>
        <p:nvSpPr>
          <p:cNvPr id="45" name="TextBox 44"/>
          <p:cNvSpPr txBox="1"/>
          <p:nvPr/>
        </p:nvSpPr>
        <p:spPr>
          <a:xfrm>
            <a:off x="4071934" y="2151869"/>
            <a:ext cx="492443" cy="276999"/>
          </a:xfrm>
          <a:prstGeom prst="rect">
            <a:avLst/>
          </a:prstGeom>
          <a:noFill/>
        </p:spPr>
        <p:txBody>
          <a:bodyPr wrap="none" rtlCol="0">
            <a:spAutoFit/>
          </a:bodyPr>
          <a:lstStyle/>
          <a:p>
            <a:r>
              <a:rPr lang="zh-CN" altLang="en-US" sz="1200" dirty="0" smtClean="0"/>
              <a:t>泰安</a:t>
            </a:r>
            <a:endParaRPr lang="zh-CN" altLang="en-US" sz="1200" dirty="0"/>
          </a:p>
        </p:txBody>
      </p:sp>
      <p:sp>
        <p:nvSpPr>
          <p:cNvPr id="46" name="TextBox 45"/>
          <p:cNvSpPr txBox="1"/>
          <p:nvPr/>
        </p:nvSpPr>
        <p:spPr>
          <a:xfrm>
            <a:off x="4000496" y="2357430"/>
            <a:ext cx="492443" cy="276999"/>
          </a:xfrm>
          <a:prstGeom prst="rect">
            <a:avLst/>
          </a:prstGeom>
          <a:noFill/>
        </p:spPr>
        <p:txBody>
          <a:bodyPr wrap="none" rtlCol="0">
            <a:spAutoFit/>
          </a:bodyPr>
          <a:lstStyle/>
          <a:p>
            <a:r>
              <a:rPr lang="zh-CN" altLang="en-US" sz="1200" dirty="0" smtClean="0"/>
              <a:t>枣庄</a:t>
            </a:r>
            <a:endParaRPr lang="zh-CN" altLang="en-US" sz="1200" dirty="0"/>
          </a:p>
        </p:txBody>
      </p:sp>
      <p:sp>
        <p:nvSpPr>
          <p:cNvPr id="47" name="TextBox 46"/>
          <p:cNvSpPr txBox="1"/>
          <p:nvPr/>
        </p:nvSpPr>
        <p:spPr>
          <a:xfrm>
            <a:off x="4714876" y="2223307"/>
            <a:ext cx="492443" cy="276999"/>
          </a:xfrm>
          <a:prstGeom prst="rect">
            <a:avLst/>
          </a:prstGeom>
          <a:noFill/>
        </p:spPr>
        <p:txBody>
          <a:bodyPr wrap="none" rtlCol="0">
            <a:spAutoFit/>
          </a:bodyPr>
          <a:lstStyle/>
          <a:p>
            <a:r>
              <a:rPr lang="zh-CN" altLang="en-US" sz="1200" dirty="0" smtClean="0"/>
              <a:t>临沂</a:t>
            </a:r>
            <a:endParaRPr lang="zh-CN" altLang="en-US" sz="1200" dirty="0"/>
          </a:p>
        </p:txBody>
      </p:sp>
      <p:sp>
        <p:nvSpPr>
          <p:cNvPr id="48" name="TextBox 47"/>
          <p:cNvSpPr txBox="1"/>
          <p:nvPr/>
        </p:nvSpPr>
        <p:spPr>
          <a:xfrm>
            <a:off x="5365441" y="3080563"/>
            <a:ext cx="492443" cy="276999"/>
          </a:xfrm>
          <a:prstGeom prst="rect">
            <a:avLst/>
          </a:prstGeom>
          <a:noFill/>
        </p:spPr>
        <p:txBody>
          <a:bodyPr wrap="none" rtlCol="0">
            <a:spAutoFit/>
          </a:bodyPr>
          <a:lstStyle/>
          <a:p>
            <a:r>
              <a:rPr lang="zh-CN" altLang="en-US" sz="1200" dirty="0" smtClean="0"/>
              <a:t>扬州</a:t>
            </a:r>
            <a:endParaRPr lang="zh-CN" altLang="en-US" sz="1200" dirty="0"/>
          </a:p>
        </p:txBody>
      </p:sp>
      <p:sp>
        <p:nvSpPr>
          <p:cNvPr id="49" name="TextBox 48"/>
          <p:cNvSpPr txBox="1"/>
          <p:nvPr/>
        </p:nvSpPr>
        <p:spPr>
          <a:xfrm>
            <a:off x="5500694" y="3366315"/>
            <a:ext cx="492443" cy="276999"/>
          </a:xfrm>
          <a:prstGeom prst="rect">
            <a:avLst/>
          </a:prstGeom>
          <a:noFill/>
        </p:spPr>
        <p:txBody>
          <a:bodyPr wrap="none" rtlCol="0">
            <a:spAutoFit/>
          </a:bodyPr>
          <a:lstStyle/>
          <a:p>
            <a:r>
              <a:rPr lang="zh-CN" altLang="en-US" sz="1200" dirty="0" smtClean="0"/>
              <a:t>常州</a:t>
            </a:r>
            <a:endParaRPr lang="zh-CN" altLang="en-US" sz="1200" dirty="0"/>
          </a:p>
        </p:txBody>
      </p:sp>
      <p:sp>
        <p:nvSpPr>
          <p:cNvPr id="50" name="TextBox 49"/>
          <p:cNvSpPr txBox="1"/>
          <p:nvPr/>
        </p:nvSpPr>
        <p:spPr>
          <a:xfrm>
            <a:off x="5436879" y="3866381"/>
            <a:ext cx="492443" cy="276999"/>
          </a:xfrm>
          <a:prstGeom prst="rect">
            <a:avLst/>
          </a:prstGeom>
          <a:noFill/>
        </p:spPr>
        <p:txBody>
          <a:bodyPr wrap="none" rtlCol="0">
            <a:spAutoFit/>
          </a:bodyPr>
          <a:lstStyle/>
          <a:p>
            <a:r>
              <a:rPr lang="zh-CN" altLang="en-US" sz="1200" dirty="0" smtClean="0"/>
              <a:t>湖州</a:t>
            </a:r>
            <a:endParaRPr lang="zh-CN" altLang="en-US" sz="1200" dirty="0"/>
          </a:p>
        </p:txBody>
      </p:sp>
      <p:sp>
        <p:nvSpPr>
          <p:cNvPr id="51" name="矩形 50"/>
          <p:cNvSpPr/>
          <p:nvPr/>
        </p:nvSpPr>
        <p:spPr>
          <a:xfrm>
            <a:off x="5650135" y="4143380"/>
            <a:ext cx="279187" cy="307777"/>
          </a:xfrm>
          <a:prstGeom prst="rect">
            <a:avLst/>
          </a:prstGeom>
        </p:spPr>
        <p:txBody>
          <a:bodyPr wrap="square">
            <a:spAutoFit/>
          </a:bodyPr>
          <a:lstStyle/>
          <a:p>
            <a:r>
              <a:rPr lang="zh-CN" altLang="en-US" sz="1400" dirty="0" smtClean="0"/>
              <a:t>◎</a:t>
            </a:r>
            <a:endParaRPr lang="zh-CN" altLang="en-US" sz="1400" dirty="0"/>
          </a:p>
        </p:txBody>
      </p:sp>
      <p:sp>
        <p:nvSpPr>
          <p:cNvPr id="52" name="TextBox 51"/>
          <p:cNvSpPr txBox="1"/>
          <p:nvPr/>
        </p:nvSpPr>
        <p:spPr>
          <a:xfrm>
            <a:off x="5857884" y="4049917"/>
            <a:ext cx="543739" cy="307777"/>
          </a:xfrm>
          <a:prstGeom prst="rect">
            <a:avLst/>
          </a:prstGeom>
          <a:noFill/>
        </p:spPr>
        <p:txBody>
          <a:bodyPr wrap="none" rtlCol="0">
            <a:spAutoFit/>
          </a:bodyPr>
          <a:lstStyle/>
          <a:p>
            <a:r>
              <a:rPr lang="zh-CN" altLang="en-US" sz="1400" dirty="0" smtClean="0"/>
              <a:t>杭州</a:t>
            </a:r>
            <a:endParaRPr lang="zh-CN" altLang="en-US" sz="1400" dirty="0"/>
          </a:p>
        </p:txBody>
      </p:sp>
      <p:sp>
        <p:nvSpPr>
          <p:cNvPr id="53" name="TextBox 52"/>
          <p:cNvSpPr txBox="1"/>
          <p:nvPr/>
        </p:nvSpPr>
        <p:spPr>
          <a:xfrm>
            <a:off x="4500562" y="3232963"/>
            <a:ext cx="492443" cy="276999"/>
          </a:xfrm>
          <a:prstGeom prst="rect">
            <a:avLst/>
          </a:prstGeom>
          <a:noFill/>
        </p:spPr>
        <p:txBody>
          <a:bodyPr wrap="none" rtlCol="0">
            <a:spAutoFit/>
          </a:bodyPr>
          <a:lstStyle/>
          <a:p>
            <a:r>
              <a:rPr lang="zh-CN" altLang="en-US" sz="1200" dirty="0" smtClean="0"/>
              <a:t>滁州</a:t>
            </a:r>
            <a:endParaRPr lang="zh-CN" altLang="en-US" sz="1200" dirty="0"/>
          </a:p>
        </p:txBody>
      </p:sp>
      <p:sp>
        <p:nvSpPr>
          <p:cNvPr id="54" name="TextBox 53"/>
          <p:cNvSpPr txBox="1"/>
          <p:nvPr/>
        </p:nvSpPr>
        <p:spPr>
          <a:xfrm>
            <a:off x="5072066" y="3652067"/>
            <a:ext cx="646331" cy="276999"/>
          </a:xfrm>
          <a:prstGeom prst="rect">
            <a:avLst/>
          </a:prstGeom>
          <a:noFill/>
        </p:spPr>
        <p:txBody>
          <a:bodyPr wrap="none" rtlCol="0">
            <a:spAutoFit/>
          </a:bodyPr>
          <a:lstStyle/>
          <a:p>
            <a:r>
              <a:rPr lang="zh-CN" altLang="en-US" sz="1200" dirty="0" smtClean="0"/>
              <a:t>马鞍山</a:t>
            </a:r>
            <a:endParaRPr lang="zh-CN" altLang="en-US" sz="1200" dirty="0"/>
          </a:p>
        </p:txBody>
      </p:sp>
      <p:sp>
        <p:nvSpPr>
          <p:cNvPr id="55" name="TextBox 54"/>
          <p:cNvSpPr txBox="1"/>
          <p:nvPr/>
        </p:nvSpPr>
        <p:spPr>
          <a:xfrm>
            <a:off x="4936813" y="3857628"/>
            <a:ext cx="492443" cy="276999"/>
          </a:xfrm>
          <a:prstGeom prst="rect">
            <a:avLst/>
          </a:prstGeom>
          <a:noFill/>
        </p:spPr>
        <p:txBody>
          <a:bodyPr wrap="none" rtlCol="0">
            <a:spAutoFit/>
          </a:bodyPr>
          <a:lstStyle/>
          <a:p>
            <a:r>
              <a:rPr lang="zh-CN" altLang="en-US" sz="1200" dirty="0" smtClean="0"/>
              <a:t>芜湖</a:t>
            </a:r>
            <a:endParaRPr lang="zh-CN" altLang="en-US" sz="1200" dirty="0"/>
          </a:p>
        </p:txBody>
      </p:sp>
      <p:sp>
        <p:nvSpPr>
          <p:cNvPr id="56" name="TextBox 55"/>
          <p:cNvSpPr txBox="1"/>
          <p:nvPr/>
        </p:nvSpPr>
        <p:spPr>
          <a:xfrm>
            <a:off x="4722499" y="4071942"/>
            <a:ext cx="492443" cy="276999"/>
          </a:xfrm>
          <a:prstGeom prst="rect">
            <a:avLst/>
          </a:prstGeom>
          <a:noFill/>
        </p:spPr>
        <p:txBody>
          <a:bodyPr wrap="none" rtlCol="0">
            <a:spAutoFit/>
          </a:bodyPr>
          <a:lstStyle/>
          <a:p>
            <a:r>
              <a:rPr lang="zh-CN" altLang="en-US" sz="1200" dirty="0" smtClean="0"/>
              <a:t>铜陵</a:t>
            </a:r>
            <a:endParaRPr lang="zh-CN" altLang="en-US" sz="1200" dirty="0"/>
          </a:p>
        </p:txBody>
      </p:sp>
      <p:sp>
        <p:nvSpPr>
          <p:cNvPr id="57" name="TextBox 56"/>
          <p:cNvSpPr txBox="1"/>
          <p:nvPr/>
        </p:nvSpPr>
        <p:spPr>
          <a:xfrm>
            <a:off x="4214810" y="5866645"/>
            <a:ext cx="492443" cy="276999"/>
          </a:xfrm>
          <a:prstGeom prst="rect">
            <a:avLst/>
          </a:prstGeom>
          <a:noFill/>
        </p:spPr>
        <p:txBody>
          <a:bodyPr wrap="none" rtlCol="0">
            <a:spAutoFit/>
          </a:bodyPr>
          <a:lstStyle/>
          <a:p>
            <a:r>
              <a:rPr lang="zh-CN" altLang="en-US" sz="1200" dirty="0" smtClean="0"/>
              <a:t>赣州</a:t>
            </a:r>
            <a:endParaRPr lang="zh-CN" altLang="en-US" sz="1200" dirty="0"/>
          </a:p>
        </p:txBody>
      </p:sp>
      <p:sp>
        <p:nvSpPr>
          <p:cNvPr id="58" name="矩形 57"/>
          <p:cNvSpPr/>
          <p:nvPr/>
        </p:nvSpPr>
        <p:spPr>
          <a:xfrm>
            <a:off x="4000496" y="5214950"/>
            <a:ext cx="338554" cy="276999"/>
          </a:xfrm>
          <a:prstGeom prst="rect">
            <a:avLst/>
          </a:prstGeom>
        </p:spPr>
        <p:txBody>
          <a:bodyPr wrap="none">
            <a:spAutoFit/>
          </a:bodyPr>
          <a:lstStyle/>
          <a:p>
            <a:r>
              <a:rPr lang="zh-CN" altLang="en-US" sz="1200" dirty="0" smtClean="0"/>
              <a:t>○</a:t>
            </a:r>
            <a:endParaRPr lang="zh-CN" altLang="en-US" sz="1200" dirty="0"/>
          </a:p>
        </p:txBody>
      </p:sp>
      <p:sp>
        <p:nvSpPr>
          <p:cNvPr id="59" name="TextBox 58"/>
          <p:cNvSpPr txBox="1"/>
          <p:nvPr/>
        </p:nvSpPr>
        <p:spPr>
          <a:xfrm>
            <a:off x="4143372" y="5357826"/>
            <a:ext cx="492443" cy="276999"/>
          </a:xfrm>
          <a:prstGeom prst="rect">
            <a:avLst/>
          </a:prstGeom>
          <a:noFill/>
        </p:spPr>
        <p:txBody>
          <a:bodyPr wrap="none" rtlCol="0">
            <a:spAutoFit/>
          </a:bodyPr>
          <a:lstStyle/>
          <a:p>
            <a:r>
              <a:rPr lang="zh-CN" altLang="en-US" sz="1200" dirty="0" smtClean="0"/>
              <a:t>新余</a:t>
            </a:r>
            <a:endParaRPr lang="zh-CN" altLang="en-US" sz="1200" dirty="0"/>
          </a:p>
        </p:txBody>
      </p:sp>
      <p:sp>
        <p:nvSpPr>
          <p:cNvPr id="60" name="Freeform 5"/>
          <p:cNvSpPr>
            <a:spLocks/>
          </p:cNvSpPr>
          <p:nvPr/>
        </p:nvSpPr>
        <p:spPr bwMode="auto">
          <a:xfrm rot="10800000">
            <a:off x="7255583" y="1916660"/>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chemeClr val="accent2"/>
          </a:solidFill>
          <a:ln w="6350">
            <a:noFill/>
            <a:round/>
            <a:headEnd/>
            <a:tailEnd/>
          </a:ln>
        </p:spPr>
        <p:txBody>
          <a:bodyPr/>
          <a:lstStyle/>
          <a:p>
            <a:endParaRPr lang="zh-CN" altLang="en-US" dirty="0"/>
          </a:p>
        </p:txBody>
      </p:sp>
      <p:sp>
        <p:nvSpPr>
          <p:cNvPr id="61" name="TextBox 60"/>
          <p:cNvSpPr txBox="1"/>
          <p:nvPr/>
        </p:nvSpPr>
        <p:spPr>
          <a:xfrm>
            <a:off x="6947948" y="1214422"/>
            <a:ext cx="1338828" cy="369332"/>
          </a:xfrm>
          <a:prstGeom prst="rect">
            <a:avLst/>
          </a:prstGeom>
          <a:noFill/>
        </p:spPr>
        <p:txBody>
          <a:bodyPr wrap="none" rtlCol="0">
            <a:spAutoFit/>
          </a:bodyPr>
          <a:lstStyle/>
          <a:p>
            <a:r>
              <a:rPr lang="zh-CN" altLang="en-US" b="1" dirty="0" smtClean="0">
                <a:solidFill>
                  <a:srgbClr val="C00000"/>
                </a:solidFill>
              </a:rPr>
              <a:t>佳木斯米业</a:t>
            </a:r>
            <a:endParaRPr lang="zh-CN" altLang="en-US" b="1" dirty="0">
              <a:solidFill>
                <a:srgbClr val="C00000"/>
              </a:solidFill>
            </a:endParaRPr>
          </a:p>
        </p:txBody>
      </p:sp>
      <p:sp>
        <p:nvSpPr>
          <p:cNvPr id="62" name="TextBox 61"/>
          <p:cNvSpPr txBox="1"/>
          <p:nvPr/>
        </p:nvSpPr>
        <p:spPr>
          <a:xfrm>
            <a:off x="6684079" y="3059668"/>
            <a:ext cx="2031325" cy="369332"/>
          </a:xfrm>
          <a:prstGeom prst="rect">
            <a:avLst/>
          </a:prstGeom>
          <a:noFill/>
        </p:spPr>
        <p:txBody>
          <a:bodyPr wrap="none" rtlCol="0">
            <a:spAutoFit/>
          </a:bodyPr>
          <a:lstStyle/>
          <a:p>
            <a:r>
              <a:rPr lang="zh-CN" altLang="en-US" b="1" dirty="0" smtClean="0">
                <a:solidFill>
                  <a:srgbClr val="C00000"/>
                </a:solidFill>
              </a:rPr>
              <a:t>中转：经销商仓库</a:t>
            </a:r>
            <a:endParaRPr lang="zh-CN" altLang="en-US" b="1" dirty="0">
              <a:solidFill>
                <a:srgbClr val="C00000"/>
              </a:solidFill>
            </a:endParaRPr>
          </a:p>
        </p:txBody>
      </p:sp>
      <p:sp>
        <p:nvSpPr>
          <p:cNvPr id="63" name="TextBox 62"/>
          <p:cNvSpPr txBox="1"/>
          <p:nvPr/>
        </p:nvSpPr>
        <p:spPr>
          <a:xfrm>
            <a:off x="7143768" y="5488560"/>
            <a:ext cx="1107996" cy="369332"/>
          </a:xfrm>
          <a:prstGeom prst="rect">
            <a:avLst/>
          </a:prstGeom>
          <a:noFill/>
        </p:spPr>
        <p:txBody>
          <a:bodyPr wrap="none" rtlCol="0">
            <a:spAutoFit/>
          </a:bodyPr>
          <a:lstStyle/>
          <a:p>
            <a:r>
              <a:rPr lang="zh-CN" altLang="en-US" dirty="0" smtClean="0"/>
              <a:t>重点城市</a:t>
            </a:r>
            <a:endParaRPr lang="zh-CN" altLang="en-US" dirty="0"/>
          </a:p>
        </p:txBody>
      </p:sp>
      <p:sp>
        <p:nvSpPr>
          <p:cNvPr id="64" name="矩形 63"/>
          <p:cNvSpPr/>
          <p:nvPr/>
        </p:nvSpPr>
        <p:spPr>
          <a:xfrm>
            <a:off x="6858016" y="5500702"/>
            <a:ext cx="279187" cy="307777"/>
          </a:xfrm>
          <a:prstGeom prst="rect">
            <a:avLst/>
          </a:prstGeom>
        </p:spPr>
        <p:txBody>
          <a:bodyPr wrap="square">
            <a:spAutoFit/>
          </a:bodyPr>
          <a:lstStyle/>
          <a:p>
            <a:r>
              <a:rPr lang="zh-CN" altLang="en-US" sz="1400" dirty="0" smtClean="0"/>
              <a:t>◎</a:t>
            </a:r>
            <a:endParaRPr lang="zh-CN" altLang="en-US" sz="1400" dirty="0"/>
          </a:p>
        </p:txBody>
      </p:sp>
      <p:sp>
        <p:nvSpPr>
          <p:cNvPr id="65" name="矩形 64"/>
          <p:cNvSpPr/>
          <p:nvPr/>
        </p:nvSpPr>
        <p:spPr>
          <a:xfrm>
            <a:off x="6863522" y="6000768"/>
            <a:ext cx="338554" cy="276999"/>
          </a:xfrm>
          <a:prstGeom prst="rect">
            <a:avLst/>
          </a:prstGeom>
        </p:spPr>
        <p:txBody>
          <a:bodyPr wrap="none">
            <a:spAutoFit/>
          </a:bodyPr>
          <a:lstStyle/>
          <a:p>
            <a:r>
              <a:rPr lang="zh-CN" altLang="en-US" sz="1200" dirty="0" smtClean="0"/>
              <a:t>○</a:t>
            </a:r>
            <a:endParaRPr lang="zh-CN" altLang="en-US" sz="1200" dirty="0"/>
          </a:p>
        </p:txBody>
      </p:sp>
      <p:sp>
        <p:nvSpPr>
          <p:cNvPr id="66" name="TextBox 65"/>
          <p:cNvSpPr txBox="1"/>
          <p:nvPr/>
        </p:nvSpPr>
        <p:spPr>
          <a:xfrm>
            <a:off x="7130638" y="5917188"/>
            <a:ext cx="1107996" cy="369332"/>
          </a:xfrm>
          <a:prstGeom prst="rect">
            <a:avLst/>
          </a:prstGeom>
          <a:noFill/>
        </p:spPr>
        <p:txBody>
          <a:bodyPr wrap="none" rtlCol="0">
            <a:spAutoFit/>
          </a:bodyPr>
          <a:lstStyle/>
          <a:p>
            <a:r>
              <a:rPr lang="zh-CN" altLang="en-US" dirty="0" smtClean="0"/>
              <a:t>渗透城市</a:t>
            </a:r>
            <a:endParaRPr lang="zh-CN" altLang="en-US" dirty="0"/>
          </a:p>
        </p:txBody>
      </p:sp>
      <p:sp>
        <p:nvSpPr>
          <p:cNvPr id="67" name="Freeform 5"/>
          <p:cNvSpPr>
            <a:spLocks/>
          </p:cNvSpPr>
          <p:nvPr/>
        </p:nvSpPr>
        <p:spPr bwMode="auto">
          <a:xfrm rot="10800000">
            <a:off x="7286644" y="3526915"/>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chemeClr val="accent2"/>
          </a:solidFill>
          <a:ln w="6350">
            <a:noFill/>
            <a:round/>
            <a:headEnd/>
            <a:tailEnd/>
          </a:ln>
        </p:spPr>
        <p:txBody>
          <a:bodyPr/>
          <a:lstStyle/>
          <a:p>
            <a:endParaRPr lang="zh-CN" altLang="en-US" dirty="0"/>
          </a:p>
        </p:txBody>
      </p:sp>
      <p:sp>
        <p:nvSpPr>
          <p:cNvPr id="68" name="TextBox 67"/>
          <p:cNvSpPr txBox="1"/>
          <p:nvPr/>
        </p:nvSpPr>
        <p:spPr>
          <a:xfrm>
            <a:off x="6715140" y="4631304"/>
            <a:ext cx="2157963" cy="646331"/>
          </a:xfrm>
          <a:prstGeom prst="rect">
            <a:avLst/>
          </a:prstGeom>
          <a:noFill/>
        </p:spPr>
        <p:txBody>
          <a:bodyPr wrap="none" rtlCol="0">
            <a:spAutoFit/>
          </a:bodyPr>
          <a:lstStyle/>
          <a:p>
            <a:r>
              <a:rPr lang="zh-CN" altLang="en-US" b="1" dirty="0" smtClean="0">
                <a:solidFill>
                  <a:srgbClr val="C00000"/>
                </a:solidFill>
              </a:rPr>
              <a:t>经销商操作的</a:t>
            </a:r>
            <a:r>
              <a:rPr lang="en-US" altLang="zh-CN" b="1" dirty="0" smtClean="0">
                <a:solidFill>
                  <a:srgbClr val="C00000"/>
                </a:solidFill>
              </a:rPr>
              <a:t>KA</a:t>
            </a:r>
            <a:r>
              <a:rPr lang="zh-CN" altLang="en-US" b="1" dirty="0" smtClean="0">
                <a:solidFill>
                  <a:srgbClr val="C00000"/>
                </a:solidFill>
              </a:rPr>
              <a:t>和</a:t>
            </a:r>
            <a:endParaRPr lang="en-US" altLang="zh-CN" b="1" dirty="0" smtClean="0">
              <a:solidFill>
                <a:srgbClr val="C00000"/>
              </a:solidFill>
            </a:endParaRPr>
          </a:p>
          <a:p>
            <a:r>
              <a:rPr lang="zh-CN" altLang="en-US" b="1" dirty="0" smtClean="0">
                <a:solidFill>
                  <a:srgbClr val="C00000"/>
                </a:solidFill>
              </a:rPr>
              <a:t>二三级市场</a:t>
            </a:r>
            <a:endParaRPr lang="zh-CN" altLang="en-US" b="1" dirty="0">
              <a:solidFill>
                <a:srgbClr val="C00000"/>
              </a:solidFill>
            </a:endParaRPr>
          </a:p>
        </p:txBody>
      </p:sp>
      <p:sp>
        <p:nvSpPr>
          <p:cNvPr id="69" name="TextBox 68"/>
          <p:cNvSpPr txBox="1"/>
          <p:nvPr/>
        </p:nvSpPr>
        <p:spPr>
          <a:xfrm>
            <a:off x="6000760" y="714356"/>
            <a:ext cx="1107996" cy="461665"/>
          </a:xfrm>
          <a:prstGeom prst="rect">
            <a:avLst/>
          </a:prstGeom>
          <a:noFill/>
        </p:spPr>
        <p:txBody>
          <a:bodyPr wrap="none" rtlCol="0">
            <a:spAutoFit/>
          </a:bodyPr>
          <a:lstStyle/>
          <a:p>
            <a:r>
              <a:rPr lang="zh-CN" altLang="en-US" sz="2400" dirty="0" smtClean="0">
                <a:latin typeface="华文琥珀" pitchFamily="2" charset="-122"/>
                <a:ea typeface="华文琥珀" pitchFamily="2" charset="-122"/>
              </a:rPr>
              <a:t>物流链</a:t>
            </a:r>
            <a:endParaRPr lang="zh-CN" altLang="en-US" sz="2400" dirty="0">
              <a:latin typeface="华文琥珀" pitchFamily="2" charset="-122"/>
              <a:ea typeface="华文琥珀" pitchFamily="2" charset="-122"/>
            </a:endParaRPr>
          </a:p>
        </p:txBody>
      </p:sp>
      <p:sp>
        <p:nvSpPr>
          <p:cNvPr id="70" name="TextBox 69"/>
          <p:cNvSpPr txBox="1"/>
          <p:nvPr/>
        </p:nvSpPr>
        <p:spPr>
          <a:xfrm>
            <a:off x="214282" y="1214422"/>
            <a:ext cx="1107996" cy="461665"/>
          </a:xfrm>
          <a:prstGeom prst="rect">
            <a:avLst/>
          </a:prstGeom>
          <a:noFill/>
        </p:spPr>
        <p:txBody>
          <a:bodyPr wrap="none" rtlCol="0">
            <a:spAutoFit/>
          </a:bodyPr>
          <a:lstStyle/>
          <a:p>
            <a:r>
              <a:rPr lang="zh-CN" altLang="en-US" sz="2400" dirty="0" smtClean="0">
                <a:latin typeface="华文琥珀" pitchFamily="2" charset="-122"/>
                <a:ea typeface="华文琥珀" pitchFamily="2" charset="-122"/>
              </a:rPr>
              <a:t>渠道链</a:t>
            </a:r>
            <a:endParaRPr lang="zh-CN" altLang="en-US" sz="2400" dirty="0">
              <a:latin typeface="华文琥珀" pitchFamily="2" charset="-122"/>
              <a:ea typeface="华文琥珀" pitchFamily="2" charset="-122"/>
            </a:endParaRPr>
          </a:p>
        </p:txBody>
      </p:sp>
      <p:sp>
        <p:nvSpPr>
          <p:cNvPr id="71" name="Freeform 5"/>
          <p:cNvSpPr>
            <a:spLocks/>
          </p:cNvSpPr>
          <p:nvPr/>
        </p:nvSpPr>
        <p:spPr bwMode="auto">
          <a:xfrm rot="10800000">
            <a:off x="785786" y="2782669"/>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chemeClr val="accent2"/>
          </a:solidFill>
          <a:ln w="6350">
            <a:noFill/>
            <a:round/>
            <a:headEnd/>
            <a:tailEnd/>
          </a:ln>
        </p:spPr>
        <p:txBody>
          <a:bodyPr/>
          <a:lstStyle/>
          <a:p>
            <a:endParaRPr lang="zh-CN" altLang="en-US" dirty="0"/>
          </a:p>
        </p:txBody>
      </p:sp>
      <p:sp>
        <p:nvSpPr>
          <p:cNvPr id="72" name="TextBox 71"/>
          <p:cNvSpPr txBox="1"/>
          <p:nvPr/>
        </p:nvSpPr>
        <p:spPr>
          <a:xfrm>
            <a:off x="478151" y="2080431"/>
            <a:ext cx="1811714" cy="646331"/>
          </a:xfrm>
          <a:prstGeom prst="rect">
            <a:avLst/>
          </a:prstGeom>
          <a:noFill/>
        </p:spPr>
        <p:txBody>
          <a:bodyPr wrap="none" rtlCol="0">
            <a:spAutoFit/>
          </a:bodyPr>
          <a:lstStyle/>
          <a:p>
            <a:r>
              <a:rPr lang="zh-CN" altLang="en-US" b="1" dirty="0" smtClean="0">
                <a:solidFill>
                  <a:srgbClr val="C00000"/>
                </a:solidFill>
              </a:rPr>
              <a:t>部分</a:t>
            </a:r>
            <a:r>
              <a:rPr lang="en-US" altLang="zh-CN" b="1" dirty="0" smtClean="0">
                <a:solidFill>
                  <a:srgbClr val="C00000"/>
                </a:solidFill>
              </a:rPr>
              <a:t>NKA:</a:t>
            </a:r>
          </a:p>
          <a:p>
            <a:r>
              <a:rPr lang="zh-CN" altLang="en-US" b="1" dirty="0" smtClean="0">
                <a:solidFill>
                  <a:srgbClr val="C00000"/>
                </a:solidFill>
              </a:rPr>
              <a:t>大润发、家乐福</a:t>
            </a:r>
            <a:endParaRPr lang="zh-CN" altLang="en-US" b="1" dirty="0">
              <a:solidFill>
                <a:srgbClr val="C00000"/>
              </a:solidFill>
            </a:endParaRPr>
          </a:p>
        </p:txBody>
      </p:sp>
      <p:sp>
        <p:nvSpPr>
          <p:cNvPr id="73" name="TextBox 72"/>
          <p:cNvSpPr txBox="1"/>
          <p:nvPr/>
        </p:nvSpPr>
        <p:spPr>
          <a:xfrm>
            <a:off x="214282" y="3925677"/>
            <a:ext cx="2645276" cy="369332"/>
          </a:xfrm>
          <a:prstGeom prst="rect">
            <a:avLst/>
          </a:prstGeom>
          <a:noFill/>
        </p:spPr>
        <p:txBody>
          <a:bodyPr wrap="none" rtlCol="0">
            <a:spAutoFit/>
          </a:bodyPr>
          <a:lstStyle/>
          <a:p>
            <a:r>
              <a:rPr lang="zh-CN" altLang="en-US" b="1" dirty="0" smtClean="0">
                <a:solidFill>
                  <a:srgbClr val="C00000"/>
                </a:solidFill>
              </a:rPr>
              <a:t>经销商操作的</a:t>
            </a:r>
            <a:r>
              <a:rPr lang="en-US" altLang="zh-CN" b="1" dirty="0" smtClean="0">
                <a:solidFill>
                  <a:srgbClr val="C00000"/>
                </a:solidFill>
              </a:rPr>
              <a:t>LKA</a:t>
            </a:r>
            <a:r>
              <a:rPr lang="zh-CN" altLang="en-US" b="1" dirty="0" smtClean="0">
                <a:solidFill>
                  <a:srgbClr val="C00000"/>
                </a:solidFill>
              </a:rPr>
              <a:t>、</a:t>
            </a:r>
            <a:r>
              <a:rPr lang="en-US" altLang="zh-CN" b="1" dirty="0" smtClean="0">
                <a:solidFill>
                  <a:srgbClr val="C00000"/>
                </a:solidFill>
              </a:rPr>
              <a:t>OT</a:t>
            </a:r>
            <a:endParaRPr lang="zh-CN" altLang="en-US" b="1" dirty="0">
              <a:solidFill>
                <a:srgbClr val="C00000"/>
              </a:solidFill>
            </a:endParaRPr>
          </a:p>
        </p:txBody>
      </p:sp>
      <p:sp>
        <p:nvSpPr>
          <p:cNvPr id="74" name="Freeform 5"/>
          <p:cNvSpPr>
            <a:spLocks/>
          </p:cNvSpPr>
          <p:nvPr/>
        </p:nvSpPr>
        <p:spPr bwMode="auto">
          <a:xfrm rot="10800000">
            <a:off x="816847" y="4392924"/>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chemeClr val="accent2"/>
          </a:solidFill>
          <a:ln w="6350">
            <a:noFill/>
            <a:round/>
            <a:headEnd/>
            <a:tailEnd/>
          </a:ln>
        </p:spPr>
        <p:txBody>
          <a:bodyPr/>
          <a:lstStyle/>
          <a:p>
            <a:endParaRPr lang="zh-CN" altLang="en-US" dirty="0"/>
          </a:p>
        </p:txBody>
      </p:sp>
      <p:sp>
        <p:nvSpPr>
          <p:cNvPr id="75" name="TextBox 74"/>
          <p:cNvSpPr txBox="1"/>
          <p:nvPr/>
        </p:nvSpPr>
        <p:spPr>
          <a:xfrm>
            <a:off x="245343" y="5497313"/>
            <a:ext cx="2741456" cy="646331"/>
          </a:xfrm>
          <a:prstGeom prst="rect">
            <a:avLst/>
          </a:prstGeom>
          <a:noFill/>
        </p:spPr>
        <p:txBody>
          <a:bodyPr wrap="none" rtlCol="0">
            <a:spAutoFit/>
          </a:bodyPr>
          <a:lstStyle/>
          <a:p>
            <a:r>
              <a:rPr lang="zh-CN" altLang="en-US" b="1" dirty="0" smtClean="0">
                <a:solidFill>
                  <a:srgbClr val="C00000"/>
                </a:solidFill>
              </a:rPr>
              <a:t>经销商操作的县乡市场、</a:t>
            </a:r>
            <a:endParaRPr lang="en-US" altLang="zh-CN" b="1" dirty="0" smtClean="0">
              <a:solidFill>
                <a:srgbClr val="C00000"/>
              </a:solidFill>
            </a:endParaRPr>
          </a:p>
          <a:p>
            <a:r>
              <a:rPr lang="zh-CN" altLang="en-US" b="1" dirty="0" smtClean="0">
                <a:solidFill>
                  <a:srgbClr val="C00000"/>
                </a:solidFill>
              </a:rPr>
              <a:t>粮油店、批发市场</a:t>
            </a:r>
            <a:endParaRPr lang="zh-CN" alt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wipe(down)">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1">
                                            <p:txEl>
                                              <p:pRg st="0" end="0"/>
                                            </p:txEl>
                                          </p:spTgt>
                                        </p:tgtEl>
                                        <p:attrNameLst>
                                          <p:attrName>style.visibility</p:attrName>
                                        </p:attrNameLst>
                                      </p:cBhvr>
                                      <p:to>
                                        <p:strVal val="visible"/>
                                      </p:to>
                                    </p:set>
                                    <p:anim calcmode="lin" valueType="num">
                                      <p:cBhvr additive="base">
                                        <p:cTn id="12"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cBhvr additive="base">
                                        <p:cTn id="18" dur="500" fill="hold"/>
                                        <p:tgtEl>
                                          <p:spTgt spid="60"/>
                                        </p:tgtEl>
                                        <p:attrNameLst>
                                          <p:attrName>ppt_x</p:attrName>
                                        </p:attrNameLst>
                                      </p:cBhvr>
                                      <p:tavLst>
                                        <p:tav tm="0">
                                          <p:val>
                                            <p:strVal val="#ppt_x"/>
                                          </p:val>
                                        </p:tav>
                                        <p:tav tm="100000">
                                          <p:val>
                                            <p:strVal val="#ppt_x"/>
                                          </p:val>
                                        </p:tav>
                                      </p:tavLst>
                                    </p:anim>
                                    <p:anim calcmode="lin" valueType="num">
                                      <p:cBhvr additive="base">
                                        <p:cTn id="1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2">
                                            <p:txEl>
                                              <p:pRg st="0" end="0"/>
                                            </p:txEl>
                                          </p:spTgt>
                                        </p:tgtEl>
                                        <p:attrNameLst>
                                          <p:attrName>style.visibility</p:attrName>
                                        </p:attrNameLst>
                                      </p:cBhvr>
                                      <p:to>
                                        <p:strVal val="visible"/>
                                      </p:to>
                                    </p:set>
                                    <p:anim calcmode="lin" valueType="num">
                                      <p:cBhvr additive="base">
                                        <p:cTn id="24"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500" fill="hold"/>
                                        <p:tgtEl>
                                          <p:spTgt spid="67"/>
                                        </p:tgtEl>
                                        <p:attrNameLst>
                                          <p:attrName>ppt_x</p:attrName>
                                        </p:attrNameLst>
                                      </p:cBhvr>
                                      <p:tavLst>
                                        <p:tav tm="0">
                                          <p:val>
                                            <p:strVal val="#ppt_x"/>
                                          </p:val>
                                        </p:tav>
                                        <p:tav tm="100000">
                                          <p:val>
                                            <p:strVal val="#ppt_x"/>
                                          </p:val>
                                        </p:tav>
                                      </p:tavLst>
                                    </p:anim>
                                    <p:anim calcmode="lin" valueType="num">
                                      <p:cBhvr additive="base">
                                        <p:cTn id="31"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8">
                                            <p:txEl>
                                              <p:pRg st="0" end="0"/>
                                            </p:txEl>
                                          </p:spTgt>
                                        </p:tgtEl>
                                        <p:attrNameLst>
                                          <p:attrName>style.visibility</p:attrName>
                                        </p:attrNameLst>
                                      </p:cBhvr>
                                      <p:to>
                                        <p:strVal val="visible"/>
                                      </p:to>
                                    </p:set>
                                    <p:anim calcmode="lin" valueType="num">
                                      <p:cBhvr additive="base">
                                        <p:cTn id="3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8">
                                            <p:txEl>
                                              <p:pRg st="1" end="1"/>
                                            </p:txEl>
                                          </p:spTgt>
                                        </p:tgtEl>
                                        <p:attrNameLst>
                                          <p:attrName>style.visibility</p:attrName>
                                        </p:attrNameLst>
                                      </p:cBhvr>
                                      <p:to>
                                        <p:strVal val="visible"/>
                                      </p:to>
                                    </p:set>
                                    <p:anim calcmode="lin" valueType="num">
                                      <p:cBhvr additive="base">
                                        <p:cTn id="42"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0">
                                            <p:txEl>
                                              <p:pRg st="0" end="0"/>
                                            </p:txEl>
                                          </p:spTgt>
                                        </p:tgtEl>
                                        <p:attrNameLst>
                                          <p:attrName>style.visibility</p:attrName>
                                        </p:attrNameLst>
                                      </p:cBhvr>
                                      <p:to>
                                        <p:strVal val="visible"/>
                                      </p:to>
                                    </p:set>
                                    <p:animEffect transition="in" filter="fade">
                                      <p:cBhvr>
                                        <p:cTn id="48" dur="2000"/>
                                        <p:tgtEl>
                                          <p:spTgt spid="70">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2">
                                            <p:txEl>
                                              <p:pRg st="0" end="0"/>
                                            </p:txEl>
                                          </p:spTgt>
                                        </p:tgtEl>
                                        <p:attrNameLst>
                                          <p:attrName>style.visibility</p:attrName>
                                        </p:attrNameLst>
                                      </p:cBhvr>
                                      <p:to>
                                        <p:strVal val="visible"/>
                                      </p:to>
                                    </p:set>
                                    <p:anim calcmode="lin" valueType="num">
                                      <p:cBhvr additive="base">
                                        <p:cTn id="53"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2">
                                            <p:txEl>
                                              <p:pRg st="1" end="1"/>
                                            </p:txEl>
                                          </p:spTgt>
                                        </p:tgtEl>
                                        <p:attrNameLst>
                                          <p:attrName>style.visibility</p:attrName>
                                        </p:attrNameLst>
                                      </p:cBhvr>
                                      <p:to>
                                        <p:strVal val="visible"/>
                                      </p:to>
                                    </p:set>
                                    <p:anim calcmode="lin" valueType="num">
                                      <p:cBhvr additive="base">
                                        <p:cTn id="59" dur="500" fill="hold"/>
                                        <p:tgtEl>
                                          <p:spTgt spid="72">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additive="base">
                                        <p:cTn id="65" dur="500" fill="hold"/>
                                        <p:tgtEl>
                                          <p:spTgt spid="71"/>
                                        </p:tgtEl>
                                        <p:attrNameLst>
                                          <p:attrName>ppt_x</p:attrName>
                                        </p:attrNameLst>
                                      </p:cBhvr>
                                      <p:tavLst>
                                        <p:tav tm="0">
                                          <p:val>
                                            <p:strVal val="#ppt_x"/>
                                          </p:val>
                                        </p:tav>
                                        <p:tav tm="100000">
                                          <p:val>
                                            <p:strVal val="#ppt_x"/>
                                          </p:val>
                                        </p:tav>
                                      </p:tavLst>
                                    </p:anim>
                                    <p:anim calcmode="lin" valueType="num">
                                      <p:cBhvr additive="base">
                                        <p:cTn id="6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73">
                                            <p:txEl>
                                              <p:pRg st="0" end="0"/>
                                            </p:txEl>
                                          </p:spTgt>
                                        </p:tgtEl>
                                        <p:attrNameLst>
                                          <p:attrName>style.visibility</p:attrName>
                                        </p:attrNameLst>
                                      </p:cBhvr>
                                      <p:to>
                                        <p:strVal val="visible"/>
                                      </p:to>
                                    </p:set>
                                    <p:anim calcmode="lin" valueType="num">
                                      <p:cBhvr additive="base">
                                        <p:cTn id="71"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4"/>
                                        </p:tgtEl>
                                        <p:attrNameLst>
                                          <p:attrName>style.visibility</p:attrName>
                                        </p:attrNameLst>
                                      </p:cBhvr>
                                      <p:to>
                                        <p:strVal val="visible"/>
                                      </p:to>
                                    </p:set>
                                    <p:anim calcmode="lin" valueType="num">
                                      <p:cBhvr additive="base">
                                        <p:cTn id="77" dur="500" fill="hold"/>
                                        <p:tgtEl>
                                          <p:spTgt spid="74"/>
                                        </p:tgtEl>
                                        <p:attrNameLst>
                                          <p:attrName>ppt_x</p:attrName>
                                        </p:attrNameLst>
                                      </p:cBhvr>
                                      <p:tavLst>
                                        <p:tav tm="0">
                                          <p:val>
                                            <p:strVal val="#ppt_x"/>
                                          </p:val>
                                        </p:tav>
                                        <p:tav tm="100000">
                                          <p:val>
                                            <p:strVal val="#ppt_x"/>
                                          </p:val>
                                        </p:tav>
                                      </p:tavLst>
                                    </p:anim>
                                    <p:anim calcmode="lin" valueType="num">
                                      <p:cBhvr additive="base">
                                        <p:cTn id="7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75">
                                            <p:txEl>
                                              <p:pRg st="0" end="0"/>
                                            </p:txEl>
                                          </p:spTgt>
                                        </p:tgtEl>
                                        <p:attrNameLst>
                                          <p:attrName>style.visibility</p:attrName>
                                        </p:attrNameLst>
                                      </p:cBhvr>
                                      <p:to>
                                        <p:strVal val="visible"/>
                                      </p:to>
                                    </p:set>
                                    <p:anim calcmode="lin" valueType="num">
                                      <p:cBhvr additive="base">
                                        <p:cTn id="83"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75">
                                            <p:txEl>
                                              <p:pRg st="1" end="1"/>
                                            </p:txEl>
                                          </p:spTgt>
                                        </p:tgtEl>
                                        <p:attrNameLst>
                                          <p:attrName>style.visibility</p:attrName>
                                        </p:attrNameLst>
                                      </p:cBhvr>
                                      <p:to>
                                        <p:strVal val="visible"/>
                                      </p:to>
                                    </p:set>
                                    <p:anim calcmode="lin" valueType="num">
                                      <p:cBhvr additive="base">
                                        <p:cTn id="89" dur="500" fill="hold"/>
                                        <p:tgtEl>
                                          <p:spTgt spid="75">
                                            <p:txEl>
                                              <p:pRg st="1" end="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build="p"/>
      <p:bldP spid="62" grpId="0" build="p"/>
      <p:bldP spid="67" grpId="0" animBg="1"/>
      <p:bldP spid="68" grpId="0" build="p"/>
      <p:bldP spid="69" grpId="0" build="p"/>
      <p:bldP spid="70" grpId="0" build="p"/>
      <p:bldP spid="71" grpId="0" animBg="1"/>
      <p:bldP spid="72" grpId="0" build="p"/>
      <p:bldP spid="73" grpId="0" build="p"/>
      <p:bldP spid="74" grpId="0" animBg="1"/>
      <p:bldP spid="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4877" y="409836"/>
            <a:ext cx="6606022" cy="708373"/>
          </a:xfrm>
        </p:spPr>
        <p:txBody>
          <a:bodyPr/>
          <a:lstStyle/>
          <a:p>
            <a:r>
              <a:rPr lang="en-US" altLang="zh-CN" sz="2600" dirty="0" smtClean="0"/>
              <a:t>1.2</a:t>
            </a:r>
            <a:r>
              <a:rPr lang="zh-CN" altLang="en-US" sz="2600" dirty="0" smtClean="0"/>
              <a:t>  盛宝粮油销售战略图</a:t>
            </a:r>
            <a:endParaRPr lang="zh-CN" altLang="en-US" sz="2600" dirty="0"/>
          </a:p>
        </p:txBody>
      </p:sp>
      <p:grpSp>
        <p:nvGrpSpPr>
          <p:cNvPr id="2" name="组合 16"/>
          <p:cNvGrpSpPr>
            <a:grpSpLocks/>
          </p:cNvGrpSpPr>
          <p:nvPr/>
        </p:nvGrpSpPr>
        <p:grpSpPr bwMode="auto">
          <a:xfrm>
            <a:off x="2000232" y="1285861"/>
            <a:ext cx="4572032" cy="5386972"/>
            <a:chOff x="5310169" y="3165611"/>
            <a:chExt cx="1190515" cy="1557039"/>
          </a:xfrm>
        </p:grpSpPr>
        <p:sp>
          <p:nvSpPr>
            <p:cNvPr id="4" name="Freeform 16"/>
            <p:cNvSpPr>
              <a:spLocks/>
            </p:cNvSpPr>
            <p:nvPr/>
          </p:nvSpPr>
          <p:spPr bwMode="auto">
            <a:xfrm>
              <a:off x="5712224" y="4074136"/>
              <a:ext cx="472229" cy="648514"/>
            </a:xfrm>
            <a:custGeom>
              <a:avLst/>
              <a:gdLst>
                <a:gd name="T0" fmla="*/ 2147483647 w 404"/>
                <a:gd name="T1" fmla="*/ 2147483647 h 566"/>
                <a:gd name="T2" fmla="*/ 2147483647 w 404"/>
                <a:gd name="T3" fmla="*/ 2147483647 h 566"/>
                <a:gd name="T4" fmla="*/ 2147483647 w 404"/>
                <a:gd name="T5" fmla="*/ 2147483647 h 566"/>
                <a:gd name="T6" fmla="*/ 2147483647 w 404"/>
                <a:gd name="T7" fmla="*/ 2147483647 h 566"/>
                <a:gd name="T8" fmla="*/ 2147483647 w 404"/>
                <a:gd name="T9" fmla="*/ 2147483647 h 566"/>
                <a:gd name="T10" fmla="*/ 0 w 404"/>
                <a:gd name="T11" fmla="*/ 2147483647 h 566"/>
                <a:gd name="T12" fmla="*/ 2147483647 w 404"/>
                <a:gd name="T13" fmla="*/ 2147483647 h 566"/>
                <a:gd name="T14" fmla="*/ 2147483647 w 404"/>
                <a:gd name="T15" fmla="*/ 2147483647 h 566"/>
                <a:gd name="T16" fmla="*/ 2147483647 w 404"/>
                <a:gd name="T17" fmla="*/ 2147483647 h 566"/>
                <a:gd name="T18" fmla="*/ 2147483647 w 404"/>
                <a:gd name="T19" fmla="*/ 2147483647 h 566"/>
                <a:gd name="T20" fmla="*/ 2147483647 w 404"/>
                <a:gd name="T21" fmla="*/ 2147483647 h 566"/>
                <a:gd name="T22" fmla="*/ 2147483647 w 404"/>
                <a:gd name="T23" fmla="*/ 2147483647 h 566"/>
                <a:gd name="T24" fmla="*/ 2147483647 w 404"/>
                <a:gd name="T25" fmla="*/ 2147483647 h 566"/>
                <a:gd name="T26" fmla="*/ 2147483647 w 404"/>
                <a:gd name="T27" fmla="*/ 2147483647 h 566"/>
                <a:gd name="T28" fmla="*/ 2147483647 w 404"/>
                <a:gd name="T29" fmla="*/ 2147483647 h 566"/>
                <a:gd name="T30" fmla="*/ 2147483647 w 404"/>
                <a:gd name="T31" fmla="*/ 2147483647 h 566"/>
                <a:gd name="T32" fmla="*/ 2147483647 w 404"/>
                <a:gd name="T33" fmla="*/ 2147483647 h 566"/>
                <a:gd name="T34" fmla="*/ 2147483647 w 404"/>
                <a:gd name="T35" fmla="*/ 2147483647 h 566"/>
                <a:gd name="T36" fmla="*/ 2147483647 w 404"/>
                <a:gd name="T37" fmla="*/ 2147483647 h 566"/>
                <a:gd name="T38" fmla="*/ 2147483647 w 404"/>
                <a:gd name="T39" fmla="*/ 2147483647 h 566"/>
                <a:gd name="T40" fmla="*/ 2147483647 w 404"/>
                <a:gd name="T41" fmla="*/ 2147483647 h 566"/>
                <a:gd name="T42" fmla="*/ 2147483647 w 404"/>
                <a:gd name="T43" fmla="*/ 2147483647 h 566"/>
                <a:gd name="T44" fmla="*/ 2147483647 w 404"/>
                <a:gd name="T45" fmla="*/ 2147483647 h 566"/>
                <a:gd name="T46" fmla="*/ 2147483647 w 404"/>
                <a:gd name="T47" fmla="*/ 2147483647 h 566"/>
                <a:gd name="T48" fmla="*/ 2147483647 w 404"/>
                <a:gd name="T49" fmla="*/ 2147483647 h 566"/>
                <a:gd name="T50" fmla="*/ 2147483647 w 404"/>
                <a:gd name="T51" fmla="*/ 2147483647 h 566"/>
                <a:gd name="T52" fmla="*/ 2147483647 w 404"/>
                <a:gd name="T53" fmla="*/ 2147483647 h 566"/>
                <a:gd name="T54" fmla="*/ 2147483647 w 404"/>
                <a:gd name="T55" fmla="*/ 2147483647 h 566"/>
                <a:gd name="T56" fmla="*/ 2147483647 w 404"/>
                <a:gd name="T57" fmla="*/ 2147483647 h 566"/>
                <a:gd name="T58" fmla="*/ 2147483647 w 404"/>
                <a:gd name="T59" fmla="*/ 2147483647 h 566"/>
                <a:gd name="T60" fmla="*/ 2147483647 w 404"/>
                <a:gd name="T61" fmla="*/ 2147483647 h 566"/>
                <a:gd name="T62" fmla="*/ 2147483647 w 404"/>
                <a:gd name="T63" fmla="*/ 2147483647 h 566"/>
                <a:gd name="T64" fmla="*/ 2147483647 w 404"/>
                <a:gd name="T65" fmla="*/ 2147483647 h 566"/>
                <a:gd name="T66" fmla="*/ 2147483647 w 404"/>
                <a:gd name="T67" fmla="*/ 2147483647 h 566"/>
                <a:gd name="T68" fmla="*/ 2147483647 w 404"/>
                <a:gd name="T69" fmla="*/ 2147483647 h 566"/>
                <a:gd name="T70" fmla="*/ 2147483647 w 404"/>
                <a:gd name="T71" fmla="*/ 2147483647 h 566"/>
                <a:gd name="T72" fmla="*/ 2147483647 w 404"/>
                <a:gd name="T73" fmla="*/ 2147483647 h 566"/>
                <a:gd name="T74" fmla="*/ 2147483647 w 404"/>
                <a:gd name="T75" fmla="*/ 2147483647 h 566"/>
                <a:gd name="T76" fmla="*/ 2147483647 w 404"/>
                <a:gd name="T77" fmla="*/ 2147483647 h 566"/>
                <a:gd name="T78" fmla="*/ 2147483647 w 404"/>
                <a:gd name="T79" fmla="*/ 2147483647 h 566"/>
                <a:gd name="T80" fmla="*/ 2147483647 w 404"/>
                <a:gd name="T81" fmla="*/ 2147483647 h 566"/>
                <a:gd name="T82" fmla="*/ 2147483647 w 404"/>
                <a:gd name="T83" fmla="*/ 2147483647 h 566"/>
                <a:gd name="T84" fmla="*/ 2147483647 w 404"/>
                <a:gd name="T85" fmla="*/ 2147483647 h 566"/>
                <a:gd name="T86" fmla="*/ 2147483647 w 404"/>
                <a:gd name="T87" fmla="*/ 2147483647 h 566"/>
                <a:gd name="T88" fmla="*/ 2147483647 w 404"/>
                <a:gd name="T89" fmla="*/ 2147483647 h 566"/>
                <a:gd name="T90" fmla="*/ 2147483647 w 404"/>
                <a:gd name="T91" fmla="*/ 2147483647 h 566"/>
                <a:gd name="T92" fmla="*/ 2147483647 w 404"/>
                <a:gd name="T93" fmla="*/ 2147483647 h 566"/>
                <a:gd name="T94" fmla="*/ 2147483647 w 404"/>
                <a:gd name="T95" fmla="*/ 2147483647 h 566"/>
                <a:gd name="T96" fmla="*/ 2147483647 w 404"/>
                <a:gd name="T97" fmla="*/ 2147483647 h 566"/>
                <a:gd name="T98" fmla="*/ 2147483647 w 404"/>
                <a:gd name="T99" fmla="*/ 0 h 566"/>
                <a:gd name="T100" fmla="*/ 2147483647 w 404"/>
                <a:gd name="T101" fmla="*/ 2147483647 h 566"/>
                <a:gd name="T102" fmla="*/ 2147483647 w 404"/>
                <a:gd name="T103" fmla="*/ 2147483647 h 566"/>
                <a:gd name="T104" fmla="*/ 2147483647 w 404"/>
                <a:gd name="T105" fmla="*/ 2147483647 h 566"/>
                <a:gd name="T106" fmla="*/ 2147483647 w 404"/>
                <a:gd name="T107" fmla="*/ 2147483647 h 566"/>
                <a:gd name="T108" fmla="*/ 2147483647 w 404"/>
                <a:gd name="T109" fmla="*/ 2147483647 h 566"/>
                <a:gd name="T110" fmla="*/ 2147483647 w 404"/>
                <a:gd name="T111" fmla="*/ 2147483647 h 566"/>
                <a:gd name="T112" fmla="*/ 2147483647 w 404"/>
                <a:gd name="T113" fmla="*/ 2147483647 h 5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4"/>
                <a:gd name="T172" fmla="*/ 0 h 566"/>
                <a:gd name="T173" fmla="*/ 404 w 404"/>
                <a:gd name="T174" fmla="*/ 566 h 5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path>
              </a:pathLst>
            </a:custGeom>
            <a:solidFill>
              <a:srgbClr val="00CC00"/>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5" name="Freeform 19"/>
            <p:cNvSpPr>
              <a:spLocks/>
            </p:cNvSpPr>
            <p:nvPr/>
          </p:nvSpPr>
          <p:spPr bwMode="auto">
            <a:xfrm>
              <a:off x="6120415" y="3907085"/>
              <a:ext cx="380269" cy="440458"/>
            </a:xfrm>
            <a:custGeom>
              <a:avLst/>
              <a:gdLst>
                <a:gd name="T0" fmla="*/ 2147483647 w 327"/>
                <a:gd name="T1" fmla="*/ 2147483647 h 381"/>
                <a:gd name="T2" fmla="*/ 2147483647 w 327"/>
                <a:gd name="T3" fmla="*/ 2147483647 h 381"/>
                <a:gd name="T4" fmla="*/ 2147483647 w 327"/>
                <a:gd name="T5" fmla="*/ 2147483647 h 381"/>
                <a:gd name="T6" fmla="*/ 2147483647 w 327"/>
                <a:gd name="T7" fmla="*/ 2147483647 h 381"/>
                <a:gd name="T8" fmla="*/ 2147483647 w 327"/>
                <a:gd name="T9" fmla="*/ 2147483647 h 381"/>
                <a:gd name="T10" fmla="*/ 2147483647 w 327"/>
                <a:gd name="T11" fmla="*/ 2147483647 h 381"/>
                <a:gd name="T12" fmla="*/ 2147483647 w 327"/>
                <a:gd name="T13" fmla="*/ 2147483647 h 381"/>
                <a:gd name="T14" fmla="*/ 2147483647 w 327"/>
                <a:gd name="T15" fmla="*/ 2147483647 h 381"/>
                <a:gd name="T16" fmla="*/ 2147483647 w 327"/>
                <a:gd name="T17" fmla="*/ 2147483647 h 381"/>
                <a:gd name="T18" fmla="*/ 0 w 327"/>
                <a:gd name="T19" fmla="*/ 2147483647 h 381"/>
                <a:gd name="T20" fmla="*/ 2147483647 w 327"/>
                <a:gd name="T21" fmla="*/ 2147483647 h 381"/>
                <a:gd name="T22" fmla="*/ 2147483647 w 327"/>
                <a:gd name="T23" fmla="*/ 2147483647 h 381"/>
                <a:gd name="T24" fmla="*/ 2147483647 w 327"/>
                <a:gd name="T25" fmla="*/ 2147483647 h 381"/>
                <a:gd name="T26" fmla="*/ 2147483647 w 327"/>
                <a:gd name="T27" fmla="*/ 2147483647 h 381"/>
                <a:gd name="T28" fmla="*/ 2147483647 w 327"/>
                <a:gd name="T29" fmla="*/ 2147483647 h 381"/>
                <a:gd name="T30" fmla="*/ 2147483647 w 327"/>
                <a:gd name="T31" fmla="*/ 2147483647 h 381"/>
                <a:gd name="T32" fmla="*/ 2147483647 w 327"/>
                <a:gd name="T33" fmla="*/ 2147483647 h 381"/>
                <a:gd name="T34" fmla="*/ 2147483647 w 327"/>
                <a:gd name="T35" fmla="*/ 2147483647 h 381"/>
                <a:gd name="T36" fmla="*/ 2147483647 w 327"/>
                <a:gd name="T37" fmla="*/ 2147483647 h 381"/>
                <a:gd name="T38" fmla="*/ 2147483647 w 327"/>
                <a:gd name="T39" fmla="*/ 2147483647 h 381"/>
                <a:gd name="T40" fmla="*/ 2147483647 w 327"/>
                <a:gd name="T41" fmla="*/ 2147483647 h 381"/>
                <a:gd name="T42" fmla="*/ 2147483647 w 327"/>
                <a:gd name="T43" fmla="*/ 2147483647 h 381"/>
                <a:gd name="T44" fmla="*/ 2147483647 w 327"/>
                <a:gd name="T45" fmla="*/ 2147483647 h 381"/>
                <a:gd name="T46" fmla="*/ 2147483647 w 327"/>
                <a:gd name="T47" fmla="*/ 0 h 381"/>
                <a:gd name="T48" fmla="*/ 2147483647 w 327"/>
                <a:gd name="T49" fmla="*/ 2147483647 h 381"/>
                <a:gd name="T50" fmla="*/ 2147483647 w 327"/>
                <a:gd name="T51" fmla="*/ 2147483647 h 381"/>
                <a:gd name="T52" fmla="*/ 2147483647 w 327"/>
                <a:gd name="T53" fmla="*/ 2147483647 h 381"/>
                <a:gd name="T54" fmla="*/ 2147483647 w 327"/>
                <a:gd name="T55" fmla="*/ 2147483647 h 381"/>
                <a:gd name="T56" fmla="*/ 2147483647 w 327"/>
                <a:gd name="T57" fmla="*/ 2147483647 h 381"/>
                <a:gd name="T58" fmla="*/ 2147483647 w 327"/>
                <a:gd name="T59" fmla="*/ 2147483647 h 381"/>
                <a:gd name="T60" fmla="*/ 2147483647 w 327"/>
                <a:gd name="T61" fmla="*/ 2147483647 h 381"/>
                <a:gd name="T62" fmla="*/ 2147483647 w 327"/>
                <a:gd name="T63" fmla="*/ 2147483647 h 381"/>
                <a:gd name="T64" fmla="*/ 2147483647 w 327"/>
                <a:gd name="T65" fmla="*/ 2147483647 h 381"/>
                <a:gd name="T66" fmla="*/ 2147483647 w 327"/>
                <a:gd name="T67" fmla="*/ 2147483647 h 381"/>
                <a:gd name="T68" fmla="*/ 2147483647 w 327"/>
                <a:gd name="T69" fmla="*/ 2147483647 h 381"/>
                <a:gd name="T70" fmla="*/ 2147483647 w 327"/>
                <a:gd name="T71" fmla="*/ 2147483647 h 381"/>
                <a:gd name="T72" fmla="*/ 2147483647 w 327"/>
                <a:gd name="T73" fmla="*/ 2147483647 h 381"/>
                <a:gd name="T74" fmla="*/ 2147483647 w 327"/>
                <a:gd name="T75" fmla="*/ 2147483647 h 381"/>
                <a:gd name="T76" fmla="*/ 2147483647 w 327"/>
                <a:gd name="T77" fmla="*/ 2147483647 h 381"/>
                <a:gd name="T78" fmla="*/ 2147483647 w 327"/>
                <a:gd name="T79" fmla="*/ 2147483647 h 381"/>
                <a:gd name="T80" fmla="*/ 2147483647 w 327"/>
                <a:gd name="T81" fmla="*/ 2147483647 h 381"/>
                <a:gd name="T82" fmla="*/ 2147483647 w 327"/>
                <a:gd name="T83" fmla="*/ 2147483647 h 381"/>
                <a:gd name="T84" fmla="*/ 2147483647 w 327"/>
                <a:gd name="T85" fmla="*/ 2147483647 h 3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81"/>
                <a:gd name="T131" fmla="*/ 327 w 327"/>
                <a:gd name="T132" fmla="*/ 381 h 3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path>
              </a:pathLst>
            </a:custGeom>
            <a:solidFill>
              <a:schemeClr val="accent6">
                <a:lumMod val="60000"/>
                <a:lumOff val="40000"/>
              </a:schemeClr>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6" name="Freeform 20"/>
            <p:cNvSpPr>
              <a:spLocks/>
            </p:cNvSpPr>
            <p:nvPr/>
          </p:nvSpPr>
          <p:spPr bwMode="auto">
            <a:xfrm>
              <a:off x="5762515" y="3583935"/>
              <a:ext cx="472229" cy="559979"/>
            </a:xfrm>
            <a:custGeom>
              <a:avLst/>
              <a:gdLst>
                <a:gd name="T0" fmla="*/ 2147483647 w 406"/>
                <a:gd name="T1" fmla="*/ 0 h 488"/>
                <a:gd name="T2" fmla="*/ 2147483647 w 406"/>
                <a:gd name="T3" fmla="*/ 2147483647 h 488"/>
                <a:gd name="T4" fmla="*/ 2147483647 w 406"/>
                <a:gd name="T5" fmla="*/ 2147483647 h 488"/>
                <a:gd name="T6" fmla="*/ 2147483647 w 406"/>
                <a:gd name="T7" fmla="*/ 2147483647 h 488"/>
                <a:gd name="T8" fmla="*/ 2147483647 w 406"/>
                <a:gd name="T9" fmla="*/ 2147483647 h 488"/>
                <a:gd name="T10" fmla="*/ 2147483647 w 406"/>
                <a:gd name="T11" fmla="*/ 2147483647 h 488"/>
                <a:gd name="T12" fmla="*/ 2147483647 w 406"/>
                <a:gd name="T13" fmla="*/ 2147483647 h 488"/>
                <a:gd name="T14" fmla="*/ 2147483647 w 406"/>
                <a:gd name="T15" fmla="*/ 2147483647 h 488"/>
                <a:gd name="T16" fmla="*/ 2147483647 w 406"/>
                <a:gd name="T17" fmla="*/ 2147483647 h 488"/>
                <a:gd name="T18" fmla="*/ 2147483647 w 406"/>
                <a:gd name="T19" fmla="*/ 2147483647 h 488"/>
                <a:gd name="T20" fmla="*/ 2147483647 w 406"/>
                <a:gd name="T21" fmla="*/ 2147483647 h 488"/>
                <a:gd name="T22" fmla="*/ 2147483647 w 406"/>
                <a:gd name="T23" fmla="*/ 2147483647 h 488"/>
                <a:gd name="T24" fmla="*/ 2147483647 w 406"/>
                <a:gd name="T25" fmla="*/ 2147483647 h 488"/>
                <a:gd name="T26" fmla="*/ 2147483647 w 406"/>
                <a:gd name="T27" fmla="*/ 2147483647 h 488"/>
                <a:gd name="T28" fmla="*/ 2147483647 w 406"/>
                <a:gd name="T29" fmla="*/ 2147483647 h 488"/>
                <a:gd name="T30" fmla="*/ 2147483647 w 406"/>
                <a:gd name="T31" fmla="*/ 2147483647 h 488"/>
                <a:gd name="T32" fmla="*/ 2147483647 w 406"/>
                <a:gd name="T33" fmla="*/ 2147483647 h 488"/>
                <a:gd name="T34" fmla="*/ 2147483647 w 406"/>
                <a:gd name="T35" fmla="*/ 2147483647 h 488"/>
                <a:gd name="T36" fmla="*/ 2147483647 w 406"/>
                <a:gd name="T37" fmla="*/ 2147483647 h 488"/>
                <a:gd name="T38" fmla="*/ 2147483647 w 406"/>
                <a:gd name="T39" fmla="*/ 2147483647 h 488"/>
                <a:gd name="T40" fmla="*/ 2147483647 w 406"/>
                <a:gd name="T41" fmla="*/ 2147483647 h 488"/>
                <a:gd name="T42" fmla="*/ 2147483647 w 406"/>
                <a:gd name="T43" fmla="*/ 2147483647 h 488"/>
                <a:gd name="T44" fmla="*/ 2147483647 w 406"/>
                <a:gd name="T45" fmla="*/ 2147483647 h 488"/>
                <a:gd name="T46" fmla="*/ 2147483647 w 406"/>
                <a:gd name="T47" fmla="*/ 2147483647 h 488"/>
                <a:gd name="T48" fmla="*/ 2147483647 w 406"/>
                <a:gd name="T49" fmla="*/ 2147483647 h 488"/>
                <a:gd name="T50" fmla="*/ 2147483647 w 406"/>
                <a:gd name="T51" fmla="*/ 2147483647 h 488"/>
                <a:gd name="T52" fmla="*/ 2147483647 w 406"/>
                <a:gd name="T53" fmla="*/ 2147483647 h 488"/>
                <a:gd name="T54" fmla="*/ 2147483647 w 406"/>
                <a:gd name="T55" fmla="*/ 2147483647 h 488"/>
                <a:gd name="T56" fmla="*/ 2147483647 w 406"/>
                <a:gd name="T57" fmla="*/ 2147483647 h 488"/>
                <a:gd name="T58" fmla="*/ 2147483647 w 406"/>
                <a:gd name="T59" fmla="*/ 2147483647 h 488"/>
                <a:gd name="T60" fmla="*/ 2147483647 w 406"/>
                <a:gd name="T61" fmla="*/ 2147483647 h 488"/>
                <a:gd name="T62" fmla="*/ 2147483647 w 406"/>
                <a:gd name="T63" fmla="*/ 2147483647 h 488"/>
                <a:gd name="T64" fmla="*/ 2147483647 w 406"/>
                <a:gd name="T65" fmla="*/ 2147483647 h 488"/>
                <a:gd name="T66" fmla="*/ 2147483647 w 406"/>
                <a:gd name="T67" fmla="*/ 2147483647 h 4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6"/>
                <a:gd name="T103" fmla="*/ 0 h 488"/>
                <a:gd name="T104" fmla="*/ 406 w 406"/>
                <a:gd name="T105" fmla="*/ 488 h 4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path>
              </a:pathLst>
            </a:custGeom>
            <a:solidFill>
              <a:srgbClr val="CCCC00"/>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7" name="Freeform 22"/>
            <p:cNvSpPr>
              <a:spLocks/>
            </p:cNvSpPr>
            <p:nvPr/>
          </p:nvSpPr>
          <p:spPr bwMode="auto">
            <a:xfrm>
              <a:off x="5874359" y="3502041"/>
              <a:ext cx="559219" cy="440458"/>
            </a:xfrm>
            <a:custGeom>
              <a:avLst/>
              <a:gdLst>
                <a:gd name="T0" fmla="*/ 2147483647 w 478"/>
                <a:gd name="T1" fmla="*/ 2147483647 h 385"/>
                <a:gd name="T2" fmla="*/ 2147483647 w 478"/>
                <a:gd name="T3" fmla="*/ 2147483647 h 385"/>
                <a:gd name="T4" fmla="*/ 2147483647 w 478"/>
                <a:gd name="T5" fmla="*/ 2147483647 h 385"/>
                <a:gd name="T6" fmla="*/ 2147483647 w 478"/>
                <a:gd name="T7" fmla="*/ 2147483647 h 385"/>
                <a:gd name="T8" fmla="*/ 2147483647 w 478"/>
                <a:gd name="T9" fmla="*/ 2147483647 h 385"/>
                <a:gd name="T10" fmla="*/ 2147483647 w 478"/>
                <a:gd name="T11" fmla="*/ 2147483647 h 385"/>
                <a:gd name="T12" fmla="*/ 2147483647 w 478"/>
                <a:gd name="T13" fmla="*/ 2147483647 h 385"/>
                <a:gd name="T14" fmla="*/ 2147483647 w 478"/>
                <a:gd name="T15" fmla="*/ 2147483647 h 385"/>
                <a:gd name="T16" fmla="*/ 2147483647 w 478"/>
                <a:gd name="T17" fmla="*/ 2147483647 h 385"/>
                <a:gd name="T18" fmla="*/ 2147483647 w 478"/>
                <a:gd name="T19" fmla="*/ 2147483647 h 385"/>
                <a:gd name="T20" fmla="*/ 2147483647 w 478"/>
                <a:gd name="T21" fmla="*/ 2147483647 h 385"/>
                <a:gd name="T22" fmla="*/ 2147483647 w 478"/>
                <a:gd name="T23" fmla="*/ 2147483647 h 385"/>
                <a:gd name="T24" fmla="*/ 2147483647 w 478"/>
                <a:gd name="T25" fmla="*/ 2147483647 h 385"/>
                <a:gd name="T26" fmla="*/ 2147483647 w 478"/>
                <a:gd name="T27" fmla="*/ 2147483647 h 385"/>
                <a:gd name="T28" fmla="*/ 2147483647 w 478"/>
                <a:gd name="T29" fmla="*/ 2147483647 h 385"/>
                <a:gd name="T30" fmla="*/ 2147483647 w 478"/>
                <a:gd name="T31" fmla="*/ 2147483647 h 385"/>
                <a:gd name="T32" fmla="*/ 2147483647 w 478"/>
                <a:gd name="T33" fmla="*/ 2147483647 h 385"/>
                <a:gd name="T34" fmla="*/ 2147483647 w 478"/>
                <a:gd name="T35" fmla="*/ 2147483647 h 385"/>
                <a:gd name="T36" fmla="*/ 2147483647 w 478"/>
                <a:gd name="T37" fmla="*/ 2147483647 h 385"/>
                <a:gd name="T38" fmla="*/ 2147483647 w 478"/>
                <a:gd name="T39" fmla="*/ 2147483647 h 385"/>
                <a:gd name="T40" fmla="*/ 2147483647 w 478"/>
                <a:gd name="T41" fmla="*/ 2147483647 h 385"/>
                <a:gd name="T42" fmla="*/ 2147483647 w 478"/>
                <a:gd name="T43" fmla="*/ 2147483647 h 385"/>
                <a:gd name="T44" fmla="*/ 2147483647 w 478"/>
                <a:gd name="T45" fmla="*/ 2147483647 h 385"/>
                <a:gd name="T46" fmla="*/ 2147483647 w 478"/>
                <a:gd name="T47" fmla="*/ 2147483647 h 385"/>
                <a:gd name="T48" fmla="*/ 2147483647 w 478"/>
                <a:gd name="T49" fmla="*/ 2147483647 h 385"/>
                <a:gd name="T50" fmla="*/ 2147483647 w 478"/>
                <a:gd name="T51" fmla="*/ 2147483647 h 385"/>
                <a:gd name="T52" fmla="*/ 2147483647 w 478"/>
                <a:gd name="T53" fmla="*/ 2147483647 h 385"/>
                <a:gd name="T54" fmla="*/ 2147483647 w 478"/>
                <a:gd name="T55" fmla="*/ 2147483647 h 385"/>
                <a:gd name="T56" fmla="*/ 0 w 478"/>
                <a:gd name="T57" fmla="*/ 2147483647 h 385"/>
                <a:gd name="T58" fmla="*/ 2147483647 w 478"/>
                <a:gd name="T59" fmla="*/ 2147483647 h 385"/>
                <a:gd name="T60" fmla="*/ 2147483647 w 478"/>
                <a:gd name="T61" fmla="*/ 2147483647 h 385"/>
                <a:gd name="T62" fmla="*/ 2147483647 w 478"/>
                <a:gd name="T63" fmla="*/ 2147483647 h 385"/>
                <a:gd name="T64" fmla="*/ 2147483647 w 478"/>
                <a:gd name="T65" fmla="*/ 2147483647 h 385"/>
                <a:gd name="T66" fmla="*/ 2147483647 w 478"/>
                <a:gd name="T67" fmla="*/ 2147483647 h 385"/>
                <a:gd name="T68" fmla="*/ 2147483647 w 478"/>
                <a:gd name="T69" fmla="*/ 2147483647 h 385"/>
                <a:gd name="T70" fmla="*/ 2147483647 w 478"/>
                <a:gd name="T71" fmla="*/ 2147483647 h 385"/>
                <a:gd name="T72" fmla="*/ 2147483647 w 478"/>
                <a:gd name="T73" fmla="*/ 2147483647 h 385"/>
                <a:gd name="T74" fmla="*/ 2147483647 w 478"/>
                <a:gd name="T75" fmla="*/ 2147483647 h 385"/>
                <a:gd name="T76" fmla="*/ 2147483647 w 478"/>
                <a:gd name="T77" fmla="*/ 2147483647 h 385"/>
                <a:gd name="T78" fmla="*/ 2147483647 w 478"/>
                <a:gd name="T79" fmla="*/ 2147483647 h 385"/>
                <a:gd name="T80" fmla="*/ 2147483647 w 478"/>
                <a:gd name="T81" fmla="*/ 0 h 385"/>
                <a:gd name="T82" fmla="*/ 2147483647 w 478"/>
                <a:gd name="T83" fmla="*/ 2147483647 h 385"/>
                <a:gd name="T84" fmla="*/ 2147483647 w 478"/>
                <a:gd name="T85" fmla="*/ 2147483647 h 385"/>
                <a:gd name="T86" fmla="*/ 2147483647 w 478"/>
                <a:gd name="T87" fmla="*/ 2147483647 h 385"/>
                <a:gd name="T88" fmla="*/ 2147483647 w 478"/>
                <a:gd name="T89" fmla="*/ 2147483647 h 385"/>
                <a:gd name="T90" fmla="*/ 2147483647 w 478"/>
                <a:gd name="T91" fmla="*/ 2147483647 h 385"/>
                <a:gd name="T92" fmla="*/ 2147483647 w 478"/>
                <a:gd name="T93" fmla="*/ 2147483647 h 385"/>
                <a:gd name="T94" fmla="*/ 2147483647 w 478"/>
                <a:gd name="T95" fmla="*/ 2147483647 h 385"/>
                <a:gd name="T96" fmla="*/ 2147483647 w 478"/>
                <a:gd name="T97" fmla="*/ 2147483647 h 385"/>
                <a:gd name="T98" fmla="*/ 2147483647 w 478"/>
                <a:gd name="T99" fmla="*/ 2147483647 h 385"/>
                <a:gd name="T100" fmla="*/ 2147483647 w 478"/>
                <a:gd name="T101" fmla="*/ 2147483647 h 385"/>
                <a:gd name="T102" fmla="*/ 2147483647 w 478"/>
                <a:gd name="T103" fmla="*/ 2147483647 h 385"/>
                <a:gd name="T104" fmla="*/ 2147483647 w 478"/>
                <a:gd name="T105" fmla="*/ 2147483647 h 385"/>
                <a:gd name="T106" fmla="*/ 2147483647 w 478"/>
                <a:gd name="T107" fmla="*/ 2147483647 h 385"/>
                <a:gd name="T108" fmla="*/ 2147483647 w 478"/>
                <a:gd name="T109" fmla="*/ 2147483647 h 385"/>
                <a:gd name="T110" fmla="*/ 2147483647 w 478"/>
                <a:gd name="T111" fmla="*/ 2147483647 h 385"/>
                <a:gd name="T112" fmla="*/ 2147483647 w 478"/>
                <a:gd name="T113" fmla="*/ 2147483647 h 385"/>
                <a:gd name="T114" fmla="*/ 2147483647 w 478"/>
                <a:gd name="T115" fmla="*/ 2147483647 h 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8"/>
                <a:gd name="T175" fmla="*/ 0 h 385"/>
                <a:gd name="T176" fmla="*/ 478 w 478"/>
                <a:gd name="T177" fmla="*/ 385 h 3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path>
              </a:pathLst>
            </a:custGeom>
            <a:solidFill>
              <a:srgbClr val="FFCC99"/>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8" name="Freeform 30"/>
            <p:cNvSpPr>
              <a:spLocks/>
            </p:cNvSpPr>
            <p:nvPr/>
          </p:nvSpPr>
          <p:spPr bwMode="auto">
            <a:xfrm>
              <a:off x="5310169" y="3424573"/>
              <a:ext cx="596500" cy="526779"/>
            </a:xfrm>
            <a:custGeom>
              <a:avLst/>
              <a:gdLst>
                <a:gd name="T0" fmla="*/ 2147483647 w 506"/>
                <a:gd name="T1" fmla="*/ 2147483647 h 460"/>
                <a:gd name="T2" fmla="*/ 2147483647 w 506"/>
                <a:gd name="T3" fmla="*/ 2147483647 h 460"/>
                <a:gd name="T4" fmla="*/ 2147483647 w 506"/>
                <a:gd name="T5" fmla="*/ 2147483647 h 460"/>
                <a:gd name="T6" fmla="*/ 2147483647 w 506"/>
                <a:gd name="T7" fmla="*/ 2147483647 h 460"/>
                <a:gd name="T8" fmla="*/ 2147483647 w 506"/>
                <a:gd name="T9" fmla="*/ 2147483647 h 460"/>
                <a:gd name="T10" fmla="*/ 2147483647 w 506"/>
                <a:gd name="T11" fmla="*/ 2147483647 h 460"/>
                <a:gd name="T12" fmla="*/ 2147483647 w 506"/>
                <a:gd name="T13" fmla="*/ 2147483647 h 460"/>
                <a:gd name="T14" fmla="*/ 2147483647 w 506"/>
                <a:gd name="T15" fmla="*/ 2147483647 h 460"/>
                <a:gd name="T16" fmla="*/ 2147483647 w 506"/>
                <a:gd name="T17" fmla="*/ 2147483647 h 460"/>
                <a:gd name="T18" fmla="*/ 2147483647 w 506"/>
                <a:gd name="T19" fmla="*/ 2147483647 h 460"/>
                <a:gd name="T20" fmla="*/ 2147483647 w 506"/>
                <a:gd name="T21" fmla="*/ 2147483647 h 460"/>
                <a:gd name="T22" fmla="*/ 2147483647 w 506"/>
                <a:gd name="T23" fmla="*/ 2147483647 h 460"/>
                <a:gd name="T24" fmla="*/ 2147483647 w 506"/>
                <a:gd name="T25" fmla="*/ 2147483647 h 460"/>
                <a:gd name="T26" fmla="*/ 2147483647 w 506"/>
                <a:gd name="T27" fmla="*/ 2147483647 h 460"/>
                <a:gd name="T28" fmla="*/ 2147483647 w 506"/>
                <a:gd name="T29" fmla="*/ 2147483647 h 460"/>
                <a:gd name="T30" fmla="*/ 2147483647 w 506"/>
                <a:gd name="T31" fmla="*/ 2147483647 h 460"/>
                <a:gd name="T32" fmla="*/ 2147483647 w 506"/>
                <a:gd name="T33" fmla="*/ 2147483647 h 460"/>
                <a:gd name="T34" fmla="*/ 2147483647 w 506"/>
                <a:gd name="T35" fmla="*/ 2147483647 h 460"/>
                <a:gd name="T36" fmla="*/ 2147483647 w 506"/>
                <a:gd name="T37" fmla="*/ 2147483647 h 460"/>
                <a:gd name="T38" fmla="*/ 2147483647 w 506"/>
                <a:gd name="T39" fmla="*/ 2147483647 h 460"/>
                <a:gd name="T40" fmla="*/ 2147483647 w 506"/>
                <a:gd name="T41" fmla="*/ 2147483647 h 460"/>
                <a:gd name="T42" fmla="*/ 2147483647 w 506"/>
                <a:gd name="T43" fmla="*/ 2147483647 h 460"/>
                <a:gd name="T44" fmla="*/ 2147483647 w 506"/>
                <a:gd name="T45" fmla="*/ 2147483647 h 460"/>
                <a:gd name="T46" fmla="*/ 2147483647 w 506"/>
                <a:gd name="T47" fmla="*/ 2147483647 h 460"/>
                <a:gd name="T48" fmla="*/ 2147483647 w 506"/>
                <a:gd name="T49" fmla="*/ 2147483647 h 460"/>
                <a:gd name="T50" fmla="*/ 2147483647 w 506"/>
                <a:gd name="T51" fmla="*/ 2147483647 h 460"/>
                <a:gd name="T52" fmla="*/ 2147483647 w 506"/>
                <a:gd name="T53" fmla="*/ 2147483647 h 460"/>
                <a:gd name="T54" fmla="*/ 2147483647 w 506"/>
                <a:gd name="T55" fmla="*/ 2147483647 h 460"/>
                <a:gd name="T56" fmla="*/ 2147483647 w 506"/>
                <a:gd name="T57" fmla="*/ 2147483647 h 460"/>
                <a:gd name="T58" fmla="*/ 2147483647 w 506"/>
                <a:gd name="T59" fmla="*/ 2147483647 h 460"/>
                <a:gd name="T60" fmla="*/ 2147483647 w 506"/>
                <a:gd name="T61" fmla="*/ 2147483647 h 460"/>
                <a:gd name="T62" fmla="*/ 2147483647 w 506"/>
                <a:gd name="T63" fmla="*/ 2147483647 h 460"/>
                <a:gd name="T64" fmla="*/ 2147483647 w 506"/>
                <a:gd name="T65" fmla="*/ 2147483647 h 460"/>
                <a:gd name="T66" fmla="*/ 2147483647 w 506"/>
                <a:gd name="T67" fmla="*/ 2147483647 h 460"/>
                <a:gd name="T68" fmla="*/ 2147483647 w 506"/>
                <a:gd name="T69" fmla="*/ 2147483647 h 460"/>
                <a:gd name="T70" fmla="*/ 2147483647 w 506"/>
                <a:gd name="T71" fmla="*/ 2147483647 h 460"/>
                <a:gd name="T72" fmla="*/ 2147483647 w 506"/>
                <a:gd name="T73" fmla="*/ 2147483647 h 460"/>
                <a:gd name="T74" fmla="*/ 2147483647 w 506"/>
                <a:gd name="T75" fmla="*/ 2147483647 h 460"/>
                <a:gd name="T76" fmla="*/ 2147483647 w 506"/>
                <a:gd name="T77" fmla="*/ 2147483647 h 460"/>
                <a:gd name="T78" fmla="*/ 2147483647 w 506"/>
                <a:gd name="T79" fmla="*/ 2147483647 h 460"/>
                <a:gd name="T80" fmla="*/ 2147483647 w 506"/>
                <a:gd name="T81" fmla="*/ 2147483647 h 460"/>
                <a:gd name="T82" fmla="*/ 2147483647 w 506"/>
                <a:gd name="T83" fmla="*/ 2147483647 h 460"/>
                <a:gd name="T84" fmla="*/ 2147483647 w 506"/>
                <a:gd name="T85" fmla="*/ 0 h 460"/>
                <a:gd name="T86" fmla="*/ 2147483647 w 506"/>
                <a:gd name="T87" fmla="*/ 2147483647 h 460"/>
                <a:gd name="T88" fmla="*/ 2147483647 w 506"/>
                <a:gd name="T89" fmla="*/ 2147483647 h 460"/>
                <a:gd name="T90" fmla="*/ 2147483647 w 506"/>
                <a:gd name="T91" fmla="*/ 2147483647 h 460"/>
                <a:gd name="T92" fmla="*/ 2147483647 w 506"/>
                <a:gd name="T93" fmla="*/ 2147483647 h 460"/>
                <a:gd name="T94" fmla="*/ 2147483647 w 506"/>
                <a:gd name="T95" fmla="*/ 2147483647 h 460"/>
                <a:gd name="T96" fmla="*/ 2147483647 w 506"/>
                <a:gd name="T97" fmla="*/ 2147483647 h 460"/>
                <a:gd name="T98" fmla="*/ 0 w 506"/>
                <a:gd name="T99" fmla="*/ 2147483647 h 460"/>
                <a:gd name="T100" fmla="*/ 0 w 506"/>
                <a:gd name="T101" fmla="*/ 2147483647 h 460"/>
                <a:gd name="T102" fmla="*/ 2147483647 w 506"/>
                <a:gd name="T103" fmla="*/ 2147483647 h 460"/>
                <a:gd name="T104" fmla="*/ 2147483647 w 506"/>
                <a:gd name="T105" fmla="*/ 2147483647 h 460"/>
                <a:gd name="T106" fmla="*/ 2147483647 w 506"/>
                <a:gd name="T107" fmla="*/ 2147483647 h 4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6"/>
                <a:gd name="T163" fmla="*/ 0 h 460"/>
                <a:gd name="T164" fmla="*/ 506 w 506"/>
                <a:gd name="T165" fmla="*/ 460 h 46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path>
              </a:pathLst>
            </a:custGeom>
            <a:solidFill>
              <a:srgbClr val="FFC000"/>
            </a:solidFill>
            <a:ln w="12700" cap="rnd">
              <a:solidFill>
                <a:srgbClr val="000000"/>
              </a:solidFill>
              <a:round/>
              <a:headEnd type="none" w="sm" len="sm"/>
              <a:tailEnd type="none" w="sm" len="sm"/>
            </a:ln>
          </p:spPr>
          <p:txBody>
            <a:bodyPr/>
            <a:lstStyle/>
            <a:p>
              <a:pPr algn="l"/>
              <a:endParaRPr lang="zh-CN" altLang="en-US" sz="1600" b="1">
                <a:solidFill>
                  <a:srgbClr val="5B161B"/>
                </a:solidFill>
                <a:latin typeface="Times New Roman" pitchFamily="18" charset="0"/>
                <a:ea typeface="仿宋_GB2312" pitchFamily="49" charset="-122"/>
              </a:endParaRPr>
            </a:p>
          </p:txBody>
        </p:sp>
        <p:sp>
          <p:nvSpPr>
            <p:cNvPr id="9" name="Freeform 32"/>
            <p:cNvSpPr>
              <a:spLocks/>
            </p:cNvSpPr>
            <p:nvPr/>
          </p:nvSpPr>
          <p:spPr bwMode="auto">
            <a:xfrm>
              <a:off x="5729936" y="3165611"/>
              <a:ext cx="643760" cy="433840"/>
            </a:xfrm>
            <a:custGeom>
              <a:avLst/>
              <a:gdLst>
                <a:gd name="T0" fmla="*/ 121 w 549"/>
                <a:gd name="T1" fmla="*/ 365 h 378"/>
                <a:gd name="T2" fmla="*/ 125 w 549"/>
                <a:gd name="T3" fmla="*/ 343 h 378"/>
                <a:gd name="T4" fmla="*/ 145 w 549"/>
                <a:gd name="T5" fmla="*/ 334 h 378"/>
                <a:gd name="T6" fmla="*/ 180 w 549"/>
                <a:gd name="T7" fmla="*/ 365 h 378"/>
                <a:gd name="T8" fmla="*/ 191 w 549"/>
                <a:gd name="T9" fmla="*/ 365 h 378"/>
                <a:gd name="T10" fmla="*/ 224 w 549"/>
                <a:gd name="T11" fmla="*/ 360 h 378"/>
                <a:gd name="T12" fmla="*/ 243 w 549"/>
                <a:gd name="T13" fmla="*/ 345 h 378"/>
                <a:gd name="T14" fmla="*/ 269 w 549"/>
                <a:gd name="T15" fmla="*/ 367 h 378"/>
                <a:gd name="T16" fmla="*/ 281 w 549"/>
                <a:gd name="T17" fmla="*/ 348 h 378"/>
                <a:gd name="T18" fmla="*/ 283 w 549"/>
                <a:gd name="T19" fmla="*/ 336 h 378"/>
                <a:gd name="T20" fmla="*/ 305 w 549"/>
                <a:gd name="T21" fmla="*/ 324 h 378"/>
                <a:gd name="T22" fmla="*/ 311 w 549"/>
                <a:gd name="T23" fmla="*/ 297 h 378"/>
                <a:gd name="T24" fmla="*/ 334 w 549"/>
                <a:gd name="T25" fmla="*/ 293 h 378"/>
                <a:gd name="T26" fmla="*/ 394 w 549"/>
                <a:gd name="T27" fmla="*/ 189 h 378"/>
                <a:gd name="T28" fmla="*/ 384 w 549"/>
                <a:gd name="T29" fmla="*/ 172 h 378"/>
                <a:gd name="T30" fmla="*/ 394 w 549"/>
                <a:gd name="T31" fmla="*/ 160 h 378"/>
                <a:gd name="T32" fmla="*/ 408 w 549"/>
                <a:gd name="T33" fmla="*/ 165 h 378"/>
                <a:gd name="T34" fmla="*/ 427 w 549"/>
                <a:gd name="T35" fmla="*/ 154 h 378"/>
                <a:gd name="T36" fmla="*/ 439 w 549"/>
                <a:gd name="T37" fmla="*/ 129 h 378"/>
                <a:gd name="T38" fmla="*/ 489 w 549"/>
                <a:gd name="T39" fmla="*/ 83 h 378"/>
                <a:gd name="T40" fmla="*/ 528 w 549"/>
                <a:gd name="T41" fmla="*/ 70 h 378"/>
                <a:gd name="T42" fmla="*/ 548 w 549"/>
                <a:gd name="T43" fmla="*/ 52 h 378"/>
                <a:gd name="T44" fmla="*/ 542 w 549"/>
                <a:gd name="T45" fmla="*/ 16 h 378"/>
                <a:gd name="T46" fmla="*/ 515 w 549"/>
                <a:gd name="T47" fmla="*/ 13 h 378"/>
                <a:gd name="T48" fmla="*/ 456 w 549"/>
                <a:gd name="T49" fmla="*/ 19 h 378"/>
                <a:gd name="T50" fmla="*/ 415 w 549"/>
                <a:gd name="T51" fmla="*/ 0 h 378"/>
                <a:gd name="T52" fmla="*/ 390 w 549"/>
                <a:gd name="T53" fmla="*/ 4 h 378"/>
                <a:gd name="T54" fmla="*/ 329 w 549"/>
                <a:gd name="T55" fmla="*/ 83 h 378"/>
                <a:gd name="T56" fmla="*/ 311 w 549"/>
                <a:gd name="T57" fmla="*/ 95 h 378"/>
                <a:gd name="T58" fmla="*/ 272 w 549"/>
                <a:gd name="T59" fmla="*/ 77 h 378"/>
                <a:gd name="T60" fmla="*/ 269 w 549"/>
                <a:gd name="T61" fmla="*/ 57 h 378"/>
                <a:gd name="T62" fmla="*/ 260 w 549"/>
                <a:gd name="T63" fmla="*/ 21 h 378"/>
                <a:gd name="T64" fmla="*/ 239 w 549"/>
                <a:gd name="T65" fmla="*/ 9 h 378"/>
                <a:gd name="T66" fmla="*/ 204 w 549"/>
                <a:gd name="T67" fmla="*/ 17 h 378"/>
                <a:gd name="T68" fmla="*/ 181 w 549"/>
                <a:gd name="T69" fmla="*/ 2 h 378"/>
                <a:gd name="T70" fmla="*/ 149 w 549"/>
                <a:gd name="T71" fmla="*/ 43 h 378"/>
                <a:gd name="T72" fmla="*/ 114 w 549"/>
                <a:gd name="T73" fmla="*/ 52 h 378"/>
                <a:gd name="T74" fmla="*/ 66 w 549"/>
                <a:gd name="T75" fmla="*/ 96 h 378"/>
                <a:gd name="T76" fmla="*/ 13 w 549"/>
                <a:gd name="T77" fmla="*/ 194 h 378"/>
                <a:gd name="T78" fmla="*/ 26 w 549"/>
                <a:gd name="T79" fmla="*/ 220 h 378"/>
                <a:gd name="T80" fmla="*/ 25 w 549"/>
                <a:gd name="T81" fmla="*/ 231 h 378"/>
                <a:gd name="T82" fmla="*/ 25 w 549"/>
                <a:gd name="T83" fmla="*/ 244 h 378"/>
                <a:gd name="T84" fmla="*/ 30 w 549"/>
                <a:gd name="T85" fmla="*/ 255 h 378"/>
                <a:gd name="T86" fmla="*/ 49 w 549"/>
                <a:gd name="T87" fmla="*/ 242 h 378"/>
                <a:gd name="T88" fmla="*/ 76 w 549"/>
                <a:gd name="T89" fmla="*/ 235 h 378"/>
                <a:gd name="T90" fmla="*/ 0 w 549"/>
                <a:gd name="T91" fmla="*/ 321 h 378"/>
                <a:gd name="T92" fmla="*/ 0 w 549"/>
                <a:gd name="T93" fmla="*/ 341 h 378"/>
                <a:gd name="T94" fmla="*/ 16 w 549"/>
                <a:gd name="T95" fmla="*/ 345 h 378"/>
                <a:gd name="T96" fmla="*/ 50 w 549"/>
                <a:gd name="T97" fmla="*/ 377 h 378"/>
                <a:gd name="T98" fmla="*/ 105 w 549"/>
                <a:gd name="T99" fmla="*/ 370 h 378"/>
                <a:gd name="T100" fmla="*/ 121 w 549"/>
                <a:gd name="T101" fmla="*/ 365 h 378"/>
                <a:gd name="T102" fmla="*/ 121 w 549"/>
                <a:gd name="T103" fmla="*/ 365 h 3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9"/>
                <a:gd name="T157" fmla="*/ 0 h 378"/>
                <a:gd name="T158" fmla="*/ 549 w 549"/>
                <a:gd name="T159" fmla="*/ 378 h 3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path>
              </a:pathLst>
            </a:custGeom>
            <a:solidFill>
              <a:srgbClr val="00FF99"/>
            </a:solidFill>
            <a:ln w="12700" cap="rnd">
              <a:solidFill>
                <a:srgbClr val="000000"/>
              </a:solidFill>
              <a:round/>
              <a:headEnd type="none" w="sm" len="sm"/>
              <a:tailEnd type="none" w="sm" len="sm"/>
            </a:ln>
          </p:spPr>
          <p:txBody>
            <a:bodyPr/>
            <a:lstStyle>
              <a:defPPr>
                <a:defRPr lang="zh-CN"/>
              </a:defPPr>
              <a:lvl1pPr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1pPr>
              <a:lvl2pPr marL="4572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2pPr>
              <a:lvl3pPr marL="9144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3pPr>
              <a:lvl4pPr marL="13716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4pPr>
              <a:lvl5pPr marL="1828800" algn="l" rtl="0" fontAlgn="base">
                <a:spcBef>
                  <a:spcPct val="0"/>
                </a:spcBef>
                <a:spcAft>
                  <a:spcPct val="0"/>
                </a:spcAft>
                <a:defRPr sz="1600" b="1" kern="1200">
                  <a:solidFill>
                    <a:srgbClr val="5B161B"/>
                  </a:solidFill>
                  <a:latin typeface="Times New Roman" pitchFamily="18" charset="0"/>
                  <a:ea typeface="仿宋_GB2312" pitchFamily="49" charset="-122"/>
                  <a:cs typeface="+mn-cs"/>
                </a:defRPr>
              </a:lvl5pPr>
              <a:lvl6pPr marL="2286000" algn="l" defTabSz="914400" rtl="0" eaLnBrk="1" latinLnBrk="0" hangingPunct="1">
                <a:defRPr sz="1600" b="1" kern="1200">
                  <a:solidFill>
                    <a:srgbClr val="5B161B"/>
                  </a:solidFill>
                  <a:latin typeface="Times New Roman" pitchFamily="18" charset="0"/>
                  <a:ea typeface="仿宋_GB2312" pitchFamily="49" charset="-122"/>
                  <a:cs typeface="+mn-cs"/>
                </a:defRPr>
              </a:lvl6pPr>
              <a:lvl7pPr marL="2743200" algn="l" defTabSz="914400" rtl="0" eaLnBrk="1" latinLnBrk="0" hangingPunct="1">
                <a:defRPr sz="1600" b="1" kern="1200">
                  <a:solidFill>
                    <a:srgbClr val="5B161B"/>
                  </a:solidFill>
                  <a:latin typeface="Times New Roman" pitchFamily="18" charset="0"/>
                  <a:ea typeface="仿宋_GB2312" pitchFamily="49" charset="-122"/>
                  <a:cs typeface="+mn-cs"/>
                </a:defRPr>
              </a:lvl7pPr>
              <a:lvl8pPr marL="3200400" algn="l" defTabSz="914400" rtl="0" eaLnBrk="1" latinLnBrk="0" hangingPunct="1">
                <a:defRPr sz="1600" b="1" kern="1200">
                  <a:solidFill>
                    <a:srgbClr val="5B161B"/>
                  </a:solidFill>
                  <a:latin typeface="Times New Roman" pitchFamily="18" charset="0"/>
                  <a:ea typeface="仿宋_GB2312" pitchFamily="49" charset="-122"/>
                  <a:cs typeface="+mn-cs"/>
                </a:defRPr>
              </a:lvl8pPr>
              <a:lvl9pPr marL="3657600" algn="l" defTabSz="914400" rtl="0" eaLnBrk="1" latinLnBrk="0" hangingPunct="1">
                <a:defRPr sz="1600" b="1" kern="1200">
                  <a:solidFill>
                    <a:srgbClr val="5B161B"/>
                  </a:solidFill>
                  <a:latin typeface="Times New Roman" pitchFamily="18" charset="0"/>
                  <a:ea typeface="仿宋_GB2312" pitchFamily="49" charset="-122"/>
                  <a:cs typeface="+mn-cs"/>
                </a:defRPr>
              </a:lvl9pPr>
            </a:lstStyle>
            <a:p>
              <a:pPr>
                <a:defRPr/>
              </a:pPr>
              <a:endParaRPr lang="zh-CN" altLang="en-US"/>
            </a:p>
          </p:txBody>
        </p:sp>
      </p:grpSp>
      <p:sp>
        <p:nvSpPr>
          <p:cNvPr id="10" name="矩形 9"/>
          <p:cNvSpPr/>
          <p:nvPr/>
        </p:nvSpPr>
        <p:spPr>
          <a:xfrm>
            <a:off x="5072066" y="3416858"/>
            <a:ext cx="279187" cy="307777"/>
          </a:xfrm>
          <a:prstGeom prst="rect">
            <a:avLst/>
          </a:prstGeom>
        </p:spPr>
        <p:txBody>
          <a:bodyPr wrap="square">
            <a:spAutoFit/>
          </a:bodyPr>
          <a:lstStyle/>
          <a:p>
            <a:r>
              <a:rPr lang="zh-CN" altLang="en-US" sz="1400" dirty="0" smtClean="0"/>
              <a:t>◎</a:t>
            </a:r>
            <a:endParaRPr lang="zh-CN" altLang="en-US" sz="1400" dirty="0"/>
          </a:p>
        </p:txBody>
      </p:sp>
      <p:sp>
        <p:nvSpPr>
          <p:cNvPr id="11" name="矩形 10"/>
          <p:cNvSpPr/>
          <p:nvPr/>
        </p:nvSpPr>
        <p:spPr>
          <a:xfrm>
            <a:off x="5435821" y="4621421"/>
            <a:ext cx="279187" cy="307777"/>
          </a:xfrm>
          <a:prstGeom prst="rect">
            <a:avLst/>
          </a:prstGeom>
        </p:spPr>
        <p:txBody>
          <a:bodyPr wrap="square">
            <a:spAutoFit/>
          </a:bodyPr>
          <a:lstStyle/>
          <a:p>
            <a:r>
              <a:rPr lang="zh-CN" altLang="en-US" sz="1400" dirty="0" smtClean="0"/>
              <a:t>◎</a:t>
            </a:r>
            <a:endParaRPr lang="zh-CN" altLang="en-US" sz="1400" dirty="0"/>
          </a:p>
        </p:txBody>
      </p:sp>
      <p:sp>
        <p:nvSpPr>
          <p:cNvPr id="12" name="矩形 11"/>
          <p:cNvSpPr/>
          <p:nvPr/>
        </p:nvSpPr>
        <p:spPr>
          <a:xfrm>
            <a:off x="4292813" y="5000636"/>
            <a:ext cx="279187" cy="307777"/>
          </a:xfrm>
          <a:prstGeom prst="rect">
            <a:avLst/>
          </a:prstGeom>
        </p:spPr>
        <p:txBody>
          <a:bodyPr wrap="square">
            <a:spAutoFit/>
          </a:bodyPr>
          <a:lstStyle/>
          <a:p>
            <a:r>
              <a:rPr lang="zh-CN" altLang="en-US" sz="1400" dirty="0" smtClean="0"/>
              <a:t>◎</a:t>
            </a:r>
            <a:endParaRPr lang="zh-CN" altLang="en-US" sz="1400" dirty="0"/>
          </a:p>
        </p:txBody>
      </p:sp>
      <p:sp>
        <p:nvSpPr>
          <p:cNvPr id="14" name="矩形 13"/>
          <p:cNvSpPr/>
          <p:nvPr/>
        </p:nvSpPr>
        <p:spPr>
          <a:xfrm>
            <a:off x="4507127" y="3692727"/>
            <a:ext cx="279187" cy="307777"/>
          </a:xfrm>
          <a:prstGeom prst="rect">
            <a:avLst/>
          </a:prstGeom>
        </p:spPr>
        <p:txBody>
          <a:bodyPr wrap="square">
            <a:spAutoFit/>
          </a:bodyPr>
          <a:lstStyle/>
          <a:p>
            <a:r>
              <a:rPr lang="zh-CN" altLang="en-US" sz="1400" dirty="0" smtClean="0"/>
              <a:t>◎</a:t>
            </a:r>
            <a:endParaRPr lang="zh-CN" altLang="en-US" sz="1400" dirty="0"/>
          </a:p>
        </p:txBody>
      </p:sp>
      <p:sp>
        <p:nvSpPr>
          <p:cNvPr id="16" name="矩形 15"/>
          <p:cNvSpPr/>
          <p:nvPr/>
        </p:nvSpPr>
        <p:spPr>
          <a:xfrm>
            <a:off x="6078763" y="4621421"/>
            <a:ext cx="279187" cy="307777"/>
          </a:xfrm>
          <a:prstGeom prst="rect">
            <a:avLst/>
          </a:prstGeom>
        </p:spPr>
        <p:txBody>
          <a:bodyPr wrap="square">
            <a:spAutoFit/>
          </a:bodyPr>
          <a:lstStyle/>
          <a:p>
            <a:r>
              <a:rPr lang="zh-CN" altLang="en-US" sz="1400" dirty="0" smtClean="0"/>
              <a:t>◎</a:t>
            </a:r>
            <a:endParaRPr lang="zh-CN" altLang="en-US" sz="1400" dirty="0"/>
          </a:p>
        </p:txBody>
      </p:sp>
      <p:sp>
        <p:nvSpPr>
          <p:cNvPr id="17" name="矩形 16"/>
          <p:cNvSpPr/>
          <p:nvPr/>
        </p:nvSpPr>
        <p:spPr>
          <a:xfrm>
            <a:off x="5935887" y="4929198"/>
            <a:ext cx="279187" cy="307777"/>
          </a:xfrm>
          <a:prstGeom prst="rect">
            <a:avLst/>
          </a:prstGeom>
        </p:spPr>
        <p:txBody>
          <a:bodyPr wrap="square">
            <a:spAutoFit/>
          </a:bodyPr>
          <a:lstStyle/>
          <a:p>
            <a:r>
              <a:rPr lang="zh-CN" altLang="en-US" sz="1400" dirty="0" smtClean="0"/>
              <a:t>◎</a:t>
            </a:r>
            <a:endParaRPr lang="zh-CN" altLang="en-US" sz="1400" dirty="0"/>
          </a:p>
        </p:txBody>
      </p:sp>
      <p:sp>
        <p:nvSpPr>
          <p:cNvPr id="18" name="矩形 17"/>
          <p:cNvSpPr/>
          <p:nvPr/>
        </p:nvSpPr>
        <p:spPr>
          <a:xfrm>
            <a:off x="4357686" y="1928802"/>
            <a:ext cx="338554" cy="276999"/>
          </a:xfrm>
          <a:prstGeom prst="rect">
            <a:avLst/>
          </a:prstGeom>
        </p:spPr>
        <p:txBody>
          <a:bodyPr wrap="none">
            <a:spAutoFit/>
          </a:bodyPr>
          <a:lstStyle/>
          <a:p>
            <a:r>
              <a:rPr lang="zh-CN" altLang="en-US" sz="1200" dirty="0" smtClean="0"/>
              <a:t>○</a:t>
            </a:r>
            <a:endParaRPr lang="zh-CN" altLang="en-US" sz="1200" dirty="0"/>
          </a:p>
        </p:txBody>
      </p:sp>
      <p:sp>
        <p:nvSpPr>
          <p:cNvPr id="23" name="矩形 22"/>
          <p:cNvSpPr/>
          <p:nvPr/>
        </p:nvSpPr>
        <p:spPr>
          <a:xfrm>
            <a:off x="5000628" y="2714620"/>
            <a:ext cx="338554" cy="276999"/>
          </a:xfrm>
          <a:prstGeom prst="rect">
            <a:avLst/>
          </a:prstGeom>
        </p:spPr>
        <p:txBody>
          <a:bodyPr wrap="none">
            <a:spAutoFit/>
          </a:bodyPr>
          <a:lstStyle/>
          <a:p>
            <a:r>
              <a:rPr lang="zh-CN" altLang="en-US" sz="1200" dirty="0" smtClean="0"/>
              <a:t>○</a:t>
            </a:r>
            <a:endParaRPr lang="zh-CN" altLang="en-US" sz="1200" dirty="0"/>
          </a:p>
        </p:txBody>
      </p:sp>
      <p:sp>
        <p:nvSpPr>
          <p:cNvPr id="25" name="矩形 24"/>
          <p:cNvSpPr/>
          <p:nvPr/>
        </p:nvSpPr>
        <p:spPr>
          <a:xfrm>
            <a:off x="5572132" y="3571876"/>
            <a:ext cx="279187" cy="307777"/>
          </a:xfrm>
          <a:prstGeom prst="rect">
            <a:avLst/>
          </a:prstGeom>
        </p:spPr>
        <p:txBody>
          <a:bodyPr wrap="square">
            <a:spAutoFit/>
          </a:bodyPr>
          <a:lstStyle/>
          <a:p>
            <a:r>
              <a:rPr lang="zh-CN" altLang="en-US" sz="1400" dirty="0" smtClean="0"/>
              <a:t>◎</a:t>
            </a:r>
            <a:endParaRPr lang="zh-CN" altLang="en-US" sz="1400" dirty="0"/>
          </a:p>
        </p:txBody>
      </p:sp>
      <p:sp>
        <p:nvSpPr>
          <p:cNvPr id="26" name="矩形 25"/>
          <p:cNvSpPr/>
          <p:nvPr/>
        </p:nvSpPr>
        <p:spPr>
          <a:xfrm>
            <a:off x="4804950" y="3375839"/>
            <a:ext cx="338554" cy="276999"/>
          </a:xfrm>
          <a:prstGeom prst="rect">
            <a:avLst/>
          </a:prstGeom>
        </p:spPr>
        <p:txBody>
          <a:bodyPr wrap="none">
            <a:spAutoFit/>
          </a:bodyPr>
          <a:lstStyle/>
          <a:p>
            <a:r>
              <a:rPr lang="zh-CN" altLang="en-US" sz="1200" dirty="0" smtClean="0"/>
              <a:t>○</a:t>
            </a:r>
            <a:endParaRPr lang="zh-CN" altLang="en-US" sz="1200" dirty="0"/>
          </a:p>
        </p:txBody>
      </p:sp>
      <p:sp>
        <p:nvSpPr>
          <p:cNvPr id="27" name="矩形 26"/>
          <p:cNvSpPr/>
          <p:nvPr/>
        </p:nvSpPr>
        <p:spPr>
          <a:xfrm>
            <a:off x="4572000" y="4000504"/>
            <a:ext cx="338554" cy="276999"/>
          </a:xfrm>
          <a:prstGeom prst="rect">
            <a:avLst/>
          </a:prstGeom>
        </p:spPr>
        <p:txBody>
          <a:bodyPr wrap="none">
            <a:spAutoFit/>
          </a:bodyPr>
          <a:lstStyle/>
          <a:p>
            <a:r>
              <a:rPr lang="zh-CN" altLang="en-US" sz="1200" dirty="0" smtClean="0"/>
              <a:t>○</a:t>
            </a:r>
            <a:endParaRPr lang="zh-CN" altLang="en-US" sz="1200" dirty="0"/>
          </a:p>
        </p:txBody>
      </p:sp>
      <p:sp>
        <p:nvSpPr>
          <p:cNvPr id="28" name="矩形 27"/>
          <p:cNvSpPr/>
          <p:nvPr/>
        </p:nvSpPr>
        <p:spPr>
          <a:xfrm>
            <a:off x="4786314" y="3794943"/>
            <a:ext cx="338554" cy="276999"/>
          </a:xfrm>
          <a:prstGeom prst="rect">
            <a:avLst/>
          </a:prstGeom>
        </p:spPr>
        <p:txBody>
          <a:bodyPr wrap="none">
            <a:spAutoFit/>
          </a:bodyPr>
          <a:lstStyle/>
          <a:p>
            <a:r>
              <a:rPr lang="zh-CN" altLang="en-US" sz="1200" dirty="0" smtClean="0"/>
              <a:t>○</a:t>
            </a:r>
            <a:endParaRPr lang="zh-CN" altLang="en-US" sz="1200" dirty="0"/>
          </a:p>
        </p:txBody>
      </p:sp>
      <p:sp>
        <p:nvSpPr>
          <p:cNvPr id="29" name="矩形 28"/>
          <p:cNvSpPr/>
          <p:nvPr/>
        </p:nvSpPr>
        <p:spPr>
          <a:xfrm>
            <a:off x="4929190" y="3652067"/>
            <a:ext cx="338554" cy="276999"/>
          </a:xfrm>
          <a:prstGeom prst="rect">
            <a:avLst/>
          </a:prstGeom>
        </p:spPr>
        <p:txBody>
          <a:bodyPr wrap="none">
            <a:spAutoFit/>
          </a:bodyPr>
          <a:lstStyle/>
          <a:p>
            <a:r>
              <a:rPr lang="zh-CN" altLang="en-US" sz="1200" dirty="0" smtClean="0"/>
              <a:t>○</a:t>
            </a:r>
            <a:endParaRPr lang="zh-CN" altLang="en-US" sz="1200" dirty="0"/>
          </a:p>
        </p:txBody>
      </p:sp>
      <p:sp>
        <p:nvSpPr>
          <p:cNvPr id="33" name="矩形 32"/>
          <p:cNvSpPr/>
          <p:nvPr/>
        </p:nvSpPr>
        <p:spPr>
          <a:xfrm>
            <a:off x="3071802" y="2714620"/>
            <a:ext cx="279187" cy="307777"/>
          </a:xfrm>
          <a:prstGeom prst="rect">
            <a:avLst/>
          </a:prstGeom>
        </p:spPr>
        <p:txBody>
          <a:bodyPr wrap="square">
            <a:spAutoFit/>
          </a:bodyPr>
          <a:lstStyle/>
          <a:p>
            <a:r>
              <a:rPr lang="zh-CN" altLang="en-US" sz="1400" dirty="0" smtClean="0"/>
              <a:t>◎</a:t>
            </a:r>
            <a:endParaRPr lang="zh-CN" altLang="en-US" sz="1400" dirty="0"/>
          </a:p>
        </p:txBody>
      </p:sp>
      <p:sp>
        <p:nvSpPr>
          <p:cNvPr id="35" name="TextBox 34"/>
          <p:cNvSpPr txBox="1"/>
          <p:nvPr/>
        </p:nvSpPr>
        <p:spPr>
          <a:xfrm>
            <a:off x="4929190" y="3264099"/>
            <a:ext cx="543739" cy="307777"/>
          </a:xfrm>
          <a:prstGeom prst="rect">
            <a:avLst/>
          </a:prstGeom>
          <a:noFill/>
        </p:spPr>
        <p:txBody>
          <a:bodyPr wrap="none" rtlCol="0">
            <a:spAutoFit/>
          </a:bodyPr>
          <a:lstStyle/>
          <a:p>
            <a:r>
              <a:rPr lang="zh-CN" altLang="en-US" sz="1400" dirty="0" smtClean="0"/>
              <a:t>南京</a:t>
            </a:r>
            <a:endParaRPr lang="zh-CN" altLang="en-US" sz="1400" dirty="0"/>
          </a:p>
        </p:txBody>
      </p:sp>
      <p:sp>
        <p:nvSpPr>
          <p:cNvPr id="36" name="TextBox 35"/>
          <p:cNvSpPr txBox="1"/>
          <p:nvPr/>
        </p:nvSpPr>
        <p:spPr>
          <a:xfrm>
            <a:off x="5742773" y="3549851"/>
            <a:ext cx="543739" cy="307777"/>
          </a:xfrm>
          <a:prstGeom prst="rect">
            <a:avLst/>
          </a:prstGeom>
          <a:noFill/>
        </p:spPr>
        <p:txBody>
          <a:bodyPr wrap="none" rtlCol="0">
            <a:spAutoFit/>
          </a:bodyPr>
          <a:lstStyle/>
          <a:p>
            <a:r>
              <a:rPr lang="zh-CN" altLang="en-US" sz="1400" dirty="0" smtClean="0"/>
              <a:t>无锡</a:t>
            </a:r>
            <a:endParaRPr lang="zh-CN" altLang="en-US" sz="1400" dirty="0"/>
          </a:p>
        </p:txBody>
      </p:sp>
      <p:sp>
        <p:nvSpPr>
          <p:cNvPr id="37" name="TextBox 36"/>
          <p:cNvSpPr txBox="1"/>
          <p:nvPr/>
        </p:nvSpPr>
        <p:spPr>
          <a:xfrm>
            <a:off x="5286380" y="4429132"/>
            <a:ext cx="543739" cy="307777"/>
          </a:xfrm>
          <a:prstGeom prst="rect">
            <a:avLst/>
          </a:prstGeom>
          <a:noFill/>
        </p:spPr>
        <p:txBody>
          <a:bodyPr wrap="none" rtlCol="0">
            <a:spAutoFit/>
          </a:bodyPr>
          <a:lstStyle/>
          <a:p>
            <a:r>
              <a:rPr lang="zh-CN" altLang="en-US" sz="1400" dirty="0" smtClean="0"/>
              <a:t>金华</a:t>
            </a:r>
            <a:endParaRPr lang="zh-CN" altLang="en-US" sz="1400" dirty="0"/>
          </a:p>
        </p:txBody>
      </p:sp>
      <p:sp>
        <p:nvSpPr>
          <p:cNvPr id="38" name="TextBox 37"/>
          <p:cNvSpPr txBox="1"/>
          <p:nvPr/>
        </p:nvSpPr>
        <p:spPr>
          <a:xfrm>
            <a:off x="6314277" y="4621421"/>
            <a:ext cx="543739" cy="307777"/>
          </a:xfrm>
          <a:prstGeom prst="rect">
            <a:avLst/>
          </a:prstGeom>
          <a:noFill/>
        </p:spPr>
        <p:txBody>
          <a:bodyPr wrap="none" rtlCol="0">
            <a:spAutoFit/>
          </a:bodyPr>
          <a:lstStyle/>
          <a:p>
            <a:r>
              <a:rPr lang="zh-CN" altLang="en-US" sz="1400" dirty="0" smtClean="0"/>
              <a:t>台州</a:t>
            </a:r>
            <a:endParaRPr lang="zh-CN" altLang="en-US" sz="1400" dirty="0"/>
          </a:p>
        </p:txBody>
      </p:sp>
      <p:sp>
        <p:nvSpPr>
          <p:cNvPr id="39" name="TextBox 38"/>
          <p:cNvSpPr txBox="1"/>
          <p:nvPr/>
        </p:nvSpPr>
        <p:spPr>
          <a:xfrm>
            <a:off x="5885649" y="5121487"/>
            <a:ext cx="543739" cy="307777"/>
          </a:xfrm>
          <a:prstGeom prst="rect">
            <a:avLst/>
          </a:prstGeom>
          <a:noFill/>
        </p:spPr>
        <p:txBody>
          <a:bodyPr wrap="none" rtlCol="0">
            <a:spAutoFit/>
          </a:bodyPr>
          <a:lstStyle/>
          <a:p>
            <a:r>
              <a:rPr lang="zh-CN" altLang="en-US" sz="1400" dirty="0" smtClean="0"/>
              <a:t>温州</a:t>
            </a:r>
            <a:endParaRPr lang="zh-CN" altLang="en-US" sz="1400" dirty="0"/>
          </a:p>
        </p:txBody>
      </p:sp>
      <p:sp>
        <p:nvSpPr>
          <p:cNvPr id="40" name="TextBox 39"/>
          <p:cNvSpPr txBox="1"/>
          <p:nvPr/>
        </p:nvSpPr>
        <p:spPr>
          <a:xfrm>
            <a:off x="4357686" y="3478413"/>
            <a:ext cx="543739" cy="307777"/>
          </a:xfrm>
          <a:prstGeom prst="rect">
            <a:avLst/>
          </a:prstGeom>
          <a:noFill/>
        </p:spPr>
        <p:txBody>
          <a:bodyPr wrap="none" rtlCol="0">
            <a:spAutoFit/>
          </a:bodyPr>
          <a:lstStyle/>
          <a:p>
            <a:r>
              <a:rPr lang="zh-CN" altLang="en-US" sz="1400" dirty="0" smtClean="0"/>
              <a:t>合肥</a:t>
            </a:r>
            <a:endParaRPr lang="zh-CN" altLang="en-US" sz="1400" dirty="0"/>
          </a:p>
        </p:txBody>
      </p:sp>
      <p:sp>
        <p:nvSpPr>
          <p:cNvPr id="41" name="TextBox 40"/>
          <p:cNvSpPr txBox="1"/>
          <p:nvPr/>
        </p:nvSpPr>
        <p:spPr>
          <a:xfrm>
            <a:off x="3000364" y="2549719"/>
            <a:ext cx="543739" cy="307777"/>
          </a:xfrm>
          <a:prstGeom prst="rect">
            <a:avLst/>
          </a:prstGeom>
          <a:noFill/>
        </p:spPr>
        <p:txBody>
          <a:bodyPr wrap="none" rtlCol="0">
            <a:spAutoFit/>
          </a:bodyPr>
          <a:lstStyle/>
          <a:p>
            <a:r>
              <a:rPr lang="zh-CN" altLang="en-US" sz="1400" dirty="0" smtClean="0"/>
              <a:t>郑州</a:t>
            </a:r>
            <a:endParaRPr lang="zh-CN" altLang="en-US" sz="1400" dirty="0"/>
          </a:p>
        </p:txBody>
      </p:sp>
      <p:sp>
        <p:nvSpPr>
          <p:cNvPr id="42" name="TextBox 41"/>
          <p:cNvSpPr txBox="1"/>
          <p:nvPr/>
        </p:nvSpPr>
        <p:spPr>
          <a:xfrm>
            <a:off x="4143372" y="4835735"/>
            <a:ext cx="543739" cy="307777"/>
          </a:xfrm>
          <a:prstGeom prst="rect">
            <a:avLst/>
          </a:prstGeom>
          <a:noFill/>
        </p:spPr>
        <p:txBody>
          <a:bodyPr wrap="none" rtlCol="0">
            <a:spAutoFit/>
          </a:bodyPr>
          <a:lstStyle/>
          <a:p>
            <a:r>
              <a:rPr lang="zh-CN" altLang="en-US" sz="1400" dirty="0" smtClean="0"/>
              <a:t>南昌</a:t>
            </a:r>
            <a:endParaRPr lang="zh-CN" altLang="en-US" sz="1400" dirty="0"/>
          </a:p>
        </p:txBody>
      </p:sp>
      <p:sp>
        <p:nvSpPr>
          <p:cNvPr id="43" name="TextBox 42"/>
          <p:cNvSpPr txBox="1"/>
          <p:nvPr/>
        </p:nvSpPr>
        <p:spPr>
          <a:xfrm>
            <a:off x="4079557" y="1794679"/>
            <a:ext cx="492443" cy="276999"/>
          </a:xfrm>
          <a:prstGeom prst="rect">
            <a:avLst/>
          </a:prstGeom>
          <a:noFill/>
        </p:spPr>
        <p:txBody>
          <a:bodyPr wrap="none" rtlCol="0">
            <a:spAutoFit/>
          </a:bodyPr>
          <a:lstStyle/>
          <a:p>
            <a:r>
              <a:rPr lang="zh-CN" altLang="en-US" sz="1200" dirty="0" smtClean="0"/>
              <a:t>济南</a:t>
            </a:r>
            <a:endParaRPr lang="zh-CN" altLang="en-US" sz="1200" dirty="0"/>
          </a:p>
        </p:txBody>
      </p:sp>
      <p:sp>
        <p:nvSpPr>
          <p:cNvPr id="51" name="矩形 50"/>
          <p:cNvSpPr/>
          <p:nvPr/>
        </p:nvSpPr>
        <p:spPr>
          <a:xfrm>
            <a:off x="5650135" y="4143380"/>
            <a:ext cx="279187" cy="307777"/>
          </a:xfrm>
          <a:prstGeom prst="rect">
            <a:avLst/>
          </a:prstGeom>
        </p:spPr>
        <p:txBody>
          <a:bodyPr wrap="square">
            <a:spAutoFit/>
          </a:bodyPr>
          <a:lstStyle/>
          <a:p>
            <a:r>
              <a:rPr lang="zh-CN" altLang="en-US" sz="1400" dirty="0" smtClean="0"/>
              <a:t>◎</a:t>
            </a:r>
            <a:endParaRPr lang="zh-CN" altLang="en-US" sz="1400" dirty="0"/>
          </a:p>
        </p:txBody>
      </p:sp>
      <p:sp>
        <p:nvSpPr>
          <p:cNvPr id="52" name="TextBox 51"/>
          <p:cNvSpPr txBox="1"/>
          <p:nvPr/>
        </p:nvSpPr>
        <p:spPr>
          <a:xfrm>
            <a:off x="5857884" y="4049917"/>
            <a:ext cx="543739" cy="307777"/>
          </a:xfrm>
          <a:prstGeom prst="rect">
            <a:avLst/>
          </a:prstGeom>
          <a:noFill/>
        </p:spPr>
        <p:txBody>
          <a:bodyPr wrap="none" rtlCol="0">
            <a:spAutoFit/>
          </a:bodyPr>
          <a:lstStyle/>
          <a:p>
            <a:r>
              <a:rPr lang="zh-CN" altLang="en-US" sz="1400" dirty="0" smtClean="0"/>
              <a:t>杭州</a:t>
            </a:r>
            <a:endParaRPr lang="zh-CN" altLang="en-US" sz="1400" dirty="0"/>
          </a:p>
        </p:txBody>
      </p:sp>
      <p:sp>
        <p:nvSpPr>
          <p:cNvPr id="53" name="TextBox 52"/>
          <p:cNvSpPr txBox="1"/>
          <p:nvPr/>
        </p:nvSpPr>
        <p:spPr>
          <a:xfrm>
            <a:off x="4500562" y="3232963"/>
            <a:ext cx="492443" cy="276999"/>
          </a:xfrm>
          <a:prstGeom prst="rect">
            <a:avLst/>
          </a:prstGeom>
          <a:noFill/>
        </p:spPr>
        <p:txBody>
          <a:bodyPr wrap="none" rtlCol="0">
            <a:spAutoFit/>
          </a:bodyPr>
          <a:lstStyle/>
          <a:p>
            <a:r>
              <a:rPr lang="zh-CN" altLang="en-US" sz="1200" dirty="0" smtClean="0"/>
              <a:t>滁州</a:t>
            </a:r>
            <a:endParaRPr lang="zh-CN" altLang="en-US" sz="1200" dirty="0"/>
          </a:p>
        </p:txBody>
      </p:sp>
      <p:sp>
        <p:nvSpPr>
          <p:cNvPr id="54" name="TextBox 53"/>
          <p:cNvSpPr txBox="1"/>
          <p:nvPr/>
        </p:nvSpPr>
        <p:spPr>
          <a:xfrm>
            <a:off x="5072066" y="3652067"/>
            <a:ext cx="646331" cy="276999"/>
          </a:xfrm>
          <a:prstGeom prst="rect">
            <a:avLst/>
          </a:prstGeom>
          <a:noFill/>
        </p:spPr>
        <p:txBody>
          <a:bodyPr wrap="none" rtlCol="0">
            <a:spAutoFit/>
          </a:bodyPr>
          <a:lstStyle/>
          <a:p>
            <a:r>
              <a:rPr lang="zh-CN" altLang="en-US" sz="1200" dirty="0" smtClean="0"/>
              <a:t>马鞍山</a:t>
            </a:r>
            <a:endParaRPr lang="zh-CN" altLang="en-US" sz="1200" dirty="0"/>
          </a:p>
        </p:txBody>
      </p:sp>
      <p:sp>
        <p:nvSpPr>
          <p:cNvPr id="55" name="TextBox 54"/>
          <p:cNvSpPr txBox="1"/>
          <p:nvPr/>
        </p:nvSpPr>
        <p:spPr>
          <a:xfrm>
            <a:off x="4936813" y="3857628"/>
            <a:ext cx="492443" cy="276999"/>
          </a:xfrm>
          <a:prstGeom prst="rect">
            <a:avLst/>
          </a:prstGeom>
          <a:noFill/>
        </p:spPr>
        <p:txBody>
          <a:bodyPr wrap="none" rtlCol="0">
            <a:spAutoFit/>
          </a:bodyPr>
          <a:lstStyle/>
          <a:p>
            <a:r>
              <a:rPr lang="zh-CN" altLang="en-US" sz="1200" dirty="0" smtClean="0"/>
              <a:t>芜湖</a:t>
            </a:r>
            <a:endParaRPr lang="zh-CN" altLang="en-US" sz="1200" dirty="0"/>
          </a:p>
        </p:txBody>
      </p:sp>
      <p:sp>
        <p:nvSpPr>
          <p:cNvPr id="56" name="TextBox 55"/>
          <p:cNvSpPr txBox="1"/>
          <p:nvPr/>
        </p:nvSpPr>
        <p:spPr>
          <a:xfrm>
            <a:off x="4722499" y="4071942"/>
            <a:ext cx="492443" cy="276999"/>
          </a:xfrm>
          <a:prstGeom prst="rect">
            <a:avLst/>
          </a:prstGeom>
          <a:noFill/>
        </p:spPr>
        <p:txBody>
          <a:bodyPr wrap="none" rtlCol="0">
            <a:spAutoFit/>
          </a:bodyPr>
          <a:lstStyle/>
          <a:p>
            <a:r>
              <a:rPr lang="zh-CN" altLang="en-US" sz="1200" dirty="0" smtClean="0"/>
              <a:t>铜陵</a:t>
            </a:r>
            <a:endParaRPr lang="zh-CN" altLang="en-US" sz="1200" dirty="0"/>
          </a:p>
        </p:txBody>
      </p:sp>
      <p:sp>
        <p:nvSpPr>
          <p:cNvPr id="60" name="Freeform 5"/>
          <p:cNvSpPr>
            <a:spLocks/>
          </p:cNvSpPr>
          <p:nvPr/>
        </p:nvSpPr>
        <p:spPr bwMode="auto">
          <a:xfrm rot="10800000">
            <a:off x="7255583" y="1916660"/>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7030A0"/>
          </a:solidFill>
          <a:ln w="6350">
            <a:noFill/>
            <a:round/>
            <a:headEnd/>
            <a:tailEnd/>
          </a:ln>
        </p:spPr>
        <p:txBody>
          <a:bodyPr/>
          <a:lstStyle/>
          <a:p>
            <a:endParaRPr lang="zh-CN" altLang="en-US" dirty="0"/>
          </a:p>
        </p:txBody>
      </p:sp>
      <p:sp>
        <p:nvSpPr>
          <p:cNvPr id="61" name="TextBox 60"/>
          <p:cNvSpPr txBox="1"/>
          <p:nvPr/>
        </p:nvSpPr>
        <p:spPr>
          <a:xfrm>
            <a:off x="6947948" y="1214422"/>
            <a:ext cx="649537" cy="369332"/>
          </a:xfrm>
          <a:prstGeom prst="rect">
            <a:avLst/>
          </a:prstGeom>
          <a:noFill/>
        </p:spPr>
        <p:txBody>
          <a:bodyPr wrap="none" rtlCol="0">
            <a:spAutoFit/>
          </a:bodyPr>
          <a:lstStyle/>
          <a:p>
            <a:r>
              <a:rPr lang="zh-CN" altLang="en-US" b="1" dirty="0" smtClean="0">
                <a:solidFill>
                  <a:srgbClr val="C00000"/>
                </a:solidFill>
              </a:rPr>
              <a:t>深圳</a:t>
            </a:r>
            <a:endParaRPr lang="zh-CN" altLang="en-US" b="1" dirty="0">
              <a:solidFill>
                <a:srgbClr val="C00000"/>
              </a:solidFill>
            </a:endParaRPr>
          </a:p>
        </p:txBody>
      </p:sp>
      <p:sp>
        <p:nvSpPr>
          <p:cNvPr id="62" name="TextBox 61"/>
          <p:cNvSpPr txBox="1"/>
          <p:nvPr/>
        </p:nvSpPr>
        <p:spPr>
          <a:xfrm>
            <a:off x="6684079" y="3059668"/>
            <a:ext cx="2031325" cy="369332"/>
          </a:xfrm>
          <a:prstGeom prst="rect">
            <a:avLst/>
          </a:prstGeom>
          <a:noFill/>
        </p:spPr>
        <p:txBody>
          <a:bodyPr wrap="none" rtlCol="0">
            <a:spAutoFit/>
          </a:bodyPr>
          <a:lstStyle/>
          <a:p>
            <a:r>
              <a:rPr lang="zh-CN" altLang="en-US" b="1" dirty="0" smtClean="0">
                <a:solidFill>
                  <a:srgbClr val="C00000"/>
                </a:solidFill>
              </a:rPr>
              <a:t>中转：经销商仓库</a:t>
            </a:r>
            <a:endParaRPr lang="zh-CN" altLang="en-US" b="1" dirty="0">
              <a:solidFill>
                <a:srgbClr val="C00000"/>
              </a:solidFill>
            </a:endParaRPr>
          </a:p>
        </p:txBody>
      </p:sp>
      <p:sp>
        <p:nvSpPr>
          <p:cNvPr id="63" name="TextBox 62"/>
          <p:cNvSpPr txBox="1"/>
          <p:nvPr/>
        </p:nvSpPr>
        <p:spPr>
          <a:xfrm>
            <a:off x="7143768" y="5488560"/>
            <a:ext cx="1107996" cy="369332"/>
          </a:xfrm>
          <a:prstGeom prst="rect">
            <a:avLst/>
          </a:prstGeom>
          <a:noFill/>
        </p:spPr>
        <p:txBody>
          <a:bodyPr wrap="none" rtlCol="0">
            <a:spAutoFit/>
          </a:bodyPr>
          <a:lstStyle/>
          <a:p>
            <a:r>
              <a:rPr lang="zh-CN" altLang="en-US" dirty="0" smtClean="0"/>
              <a:t>重点城市</a:t>
            </a:r>
            <a:endParaRPr lang="zh-CN" altLang="en-US" dirty="0"/>
          </a:p>
        </p:txBody>
      </p:sp>
      <p:sp>
        <p:nvSpPr>
          <p:cNvPr id="64" name="矩形 63"/>
          <p:cNvSpPr/>
          <p:nvPr/>
        </p:nvSpPr>
        <p:spPr>
          <a:xfrm>
            <a:off x="6858016" y="5500702"/>
            <a:ext cx="279187" cy="307777"/>
          </a:xfrm>
          <a:prstGeom prst="rect">
            <a:avLst/>
          </a:prstGeom>
        </p:spPr>
        <p:txBody>
          <a:bodyPr wrap="square">
            <a:spAutoFit/>
          </a:bodyPr>
          <a:lstStyle/>
          <a:p>
            <a:r>
              <a:rPr lang="zh-CN" altLang="en-US" sz="1400" dirty="0" smtClean="0"/>
              <a:t>◎</a:t>
            </a:r>
            <a:endParaRPr lang="zh-CN" altLang="en-US" sz="1400" dirty="0"/>
          </a:p>
        </p:txBody>
      </p:sp>
      <p:sp>
        <p:nvSpPr>
          <p:cNvPr id="65" name="矩形 64"/>
          <p:cNvSpPr/>
          <p:nvPr/>
        </p:nvSpPr>
        <p:spPr>
          <a:xfrm>
            <a:off x="6863522" y="6000768"/>
            <a:ext cx="338554" cy="276999"/>
          </a:xfrm>
          <a:prstGeom prst="rect">
            <a:avLst/>
          </a:prstGeom>
        </p:spPr>
        <p:txBody>
          <a:bodyPr wrap="none">
            <a:spAutoFit/>
          </a:bodyPr>
          <a:lstStyle/>
          <a:p>
            <a:r>
              <a:rPr lang="zh-CN" altLang="en-US" sz="1200" dirty="0" smtClean="0"/>
              <a:t>○</a:t>
            </a:r>
            <a:endParaRPr lang="zh-CN" altLang="en-US" sz="1200" dirty="0"/>
          </a:p>
        </p:txBody>
      </p:sp>
      <p:sp>
        <p:nvSpPr>
          <p:cNvPr id="66" name="TextBox 65"/>
          <p:cNvSpPr txBox="1"/>
          <p:nvPr/>
        </p:nvSpPr>
        <p:spPr>
          <a:xfrm>
            <a:off x="7130638" y="5917188"/>
            <a:ext cx="1107996" cy="369332"/>
          </a:xfrm>
          <a:prstGeom prst="rect">
            <a:avLst/>
          </a:prstGeom>
          <a:noFill/>
        </p:spPr>
        <p:txBody>
          <a:bodyPr wrap="none" rtlCol="0">
            <a:spAutoFit/>
          </a:bodyPr>
          <a:lstStyle/>
          <a:p>
            <a:r>
              <a:rPr lang="zh-CN" altLang="en-US" dirty="0" smtClean="0"/>
              <a:t>渗透城市</a:t>
            </a:r>
            <a:endParaRPr lang="zh-CN" altLang="en-US" dirty="0"/>
          </a:p>
        </p:txBody>
      </p:sp>
      <p:sp>
        <p:nvSpPr>
          <p:cNvPr id="67" name="Freeform 5"/>
          <p:cNvSpPr>
            <a:spLocks/>
          </p:cNvSpPr>
          <p:nvPr/>
        </p:nvSpPr>
        <p:spPr bwMode="auto">
          <a:xfrm rot="10800000">
            <a:off x="7286644" y="3526915"/>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7030A0"/>
          </a:solidFill>
          <a:ln w="6350">
            <a:noFill/>
            <a:round/>
            <a:headEnd/>
            <a:tailEnd/>
          </a:ln>
        </p:spPr>
        <p:txBody>
          <a:bodyPr/>
          <a:lstStyle/>
          <a:p>
            <a:endParaRPr lang="zh-CN" altLang="en-US" dirty="0"/>
          </a:p>
        </p:txBody>
      </p:sp>
      <p:sp>
        <p:nvSpPr>
          <p:cNvPr id="68" name="TextBox 67"/>
          <p:cNvSpPr txBox="1"/>
          <p:nvPr/>
        </p:nvSpPr>
        <p:spPr>
          <a:xfrm>
            <a:off x="6715140" y="4631304"/>
            <a:ext cx="1925527" cy="369332"/>
          </a:xfrm>
          <a:prstGeom prst="rect">
            <a:avLst/>
          </a:prstGeom>
          <a:noFill/>
        </p:spPr>
        <p:txBody>
          <a:bodyPr wrap="none" rtlCol="0">
            <a:spAutoFit/>
          </a:bodyPr>
          <a:lstStyle/>
          <a:p>
            <a:r>
              <a:rPr lang="zh-CN" altLang="en-US" b="1" dirty="0" smtClean="0">
                <a:solidFill>
                  <a:srgbClr val="C00000"/>
                </a:solidFill>
              </a:rPr>
              <a:t>经销商操作的</a:t>
            </a:r>
            <a:r>
              <a:rPr lang="en-US" altLang="zh-CN" b="1" dirty="0" smtClean="0">
                <a:solidFill>
                  <a:srgbClr val="C00000"/>
                </a:solidFill>
              </a:rPr>
              <a:t>KA</a:t>
            </a:r>
            <a:endParaRPr lang="zh-CN" altLang="en-US" b="1" dirty="0">
              <a:solidFill>
                <a:srgbClr val="C00000"/>
              </a:solidFill>
            </a:endParaRPr>
          </a:p>
        </p:txBody>
      </p:sp>
      <p:sp>
        <p:nvSpPr>
          <p:cNvPr id="69" name="TextBox 68"/>
          <p:cNvSpPr txBox="1"/>
          <p:nvPr/>
        </p:nvSpPr>
        <p:spPr>
          <a:xfrm>
            <a:off x="6000760" y="714356"/>
            <a:ext cx="1107996" cy="461665"/>
          </a:xfrm>
          <a:prstGeom prst="rect">
            <a:avLst/>
          </a:prstGeom>
          <a:noFill/>
        </p:spPr>
        <p:txBody>
          <a:bodyPr wrap="none" rtlCol="0">
            <a:spAutoFit/>
          </a:bodyPr>
          <a:lstStyle/>
          <a:p>
            <a:r>
              <a:rPr lang="zh-CN" altLang="en-US" sz="2400" dirty="0" smtClean="0">
                <a:latin typeface="华文琥珀" pitchFamily="2" charset="-122"/>
                <a:ea typeface="华文琥珀" pitchFamily="2" charset="-122"/>
              </a:rPr>
              <a:t>物流链</a:t>
            </a:r>
            <a:endParaRPr lang="zh-CN" altLang="en-US" sz="2400" dirty="0">
              <a:latin typeface="华文琥珀" pitchFamily="2" charset="-122"/>
              <a:ea typeface="华文琥珀" pitchFamily="2" charset="-122"/>
            </a:endParaRPr>
          </a:p>
        </p:txBody>
      </p:sp>
      <p:sp>
        <p:nvSpPr>
          <p:cNvPr id="70" name="TextBox 69"/>
          <p:cNvSpPr txBox="1"/>
          <p:nvPr/>
        </p:nvSpPr>
        <p:spPr>
          <a:xfrm>
            <a:off x="214282" y="1214422"/>
            <a:ext cx="1107996" cy="461665"/>
          </a:xfrm>
          <a:prstGeom prst="rect">
            <a:avLst/>
          </a:prstGeom>
          <a:noFill/>
        </p:spPr>
        <p:txBody>
          <a:bodyPr wrap="none" rtlCol="0">
            <a:spAutoFit/>
          </a:bodyPr>
          <a:lstStyle/>
          <a:p>
            <a:r>
              <a:rPr lang="zh-CN" altLang="en-US" sz="2400" dirty="0" smtClean="0">
                <a:latin typeface="华文琥珀" pitchFamily="2" charset="-122"/>
                <a:ea typeface="华文琥珀" pitchFamily="2" charset="-122"/>
              </a:rPr>
              <a:t>渠道链</a:t>
            </a:r>
            <a:endParaRPr lang="zh-CN" altLang="en-US" sz="2400" dirty="0">
              <a:latin typeface="华文琥珀" pitchFamily="2" charset="-122"/>
              <a:ea typeface="华文琥珀" pitchFamily="2" charset="-122"/>
            </a:endParaRPr>
          </a:p>
        </p:txBody>
      </p:sp>
      <p:sp>
        <p:nvSpPr>
          <p:cNvPr id="71" name="Freeform 5"/>
          <p:cNvSpPr>
            <a:spLocks/>
          </p:cNvSpPr>
          <p:nvPr/>
        </p:nvSpPr>
        <p:spPr bwMode="auto">
          <a:xfrm rot="10800000">
            <a:off x="785786" y="2782669"/>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7030A0"/>
          </a:solidFill>
          <a:ln w="6350">
            <a:noFill/>
            <a:round/>
            <a:headEnd/>
            <a:tailEnd/>
          </a:ln>
        </p:spPr>
        <p:txBody>
          <a:bodyPr/>
          <a:lstStyle/>
          <a:p>
            <a:endParaRPr lang="zh-CN" altLang="en-US" dirty="0"/>
          </a:p>
        </p:txBody>
      </p:sp>
      <p:sp>
        <p:nvSpPr>
          <p:cNvPr id="72" name="TextBox 71"/>
          <p:cNvSpPr txBox="1"/>
          <p:nvPr/>
        </p:nvSpPr>
        <p:spPr>
          <a:xfrm>
            <a:off x="478151" y="2080431"/>
            <a:ext cx="1239442" cy="646331"/>
          </a:xfrm>
          <a:prstGeom prst="rect">
            <a:avLst/>
          </a:prstGeom>
          <a:noFill/>
        </p:spPr>
        <p:txBody>
          <a:bodyPr wrap="none" rtlCol="0">
            <a:spAutoFit/>
          </a:bodyPr>
          <a:lstStyle/>
          <a:p>
            <a:r>
              <a:rPr lang="zh-CN" altLang="en-US" b="1" dirty="0" smtClean="0">
                <a:solidFill>
                  <a:srgbClr val="C00000"/>
                </a:solidFill>
              </a:rPr>
              <a:t>部分</a:t>
            </a:r>
            <a:r>
              <a:rPr lang="en-US" altLang="zh-CN" b="1" dirty="0" smtClean="0">
                <a:solidFill>
                  <a:srgbClr val="C00000"/>
                </a:solidFill>
              </a:rPr>
              <a:t>NKA:</a:t>
            </a:r>
          </a:p>
          <a:p>
            <a:r>
              <a:rPr lang="zh-CN" altLang="en-US" b="1" dirty="0" smtClean="0">
                <a:solidFill>
                  <a:srgbClr val="C00000"/>
                </a:solidFill>
              </a:rPr>
              <a:t>家乐福</a:t>
            </a:r>
            <a:endParaRPr lang="zh-CN" altLang="en-US" b="1" dirty="0">
              <a:solidFill>
                <a:srgbClr val="C00000"/>
              </a:solidFill>
            </a:endParaRPr>
          </a:p>
        </p:txBody>
      </p:sp>
      <p:sp>
        <p:nvSpPr>
          <p:cNvPr id="73" name="TextBox 72"/>
          <p:cNvSpPr txBox="1"/>
          <p:nvPr/>
        </p:nvSpPr>
        <p:spPr>
          <a:xfrm>
            <a:off x="214282" y="3925677"/>
            <a:ext cx="2645276" cy="369332"/>
          </a:xfrm>
          <a:prstGeom prst="rect">
            <a:avLst/>
          </a:prstGeom>
          <a:noFill/>
        </p:spPr>
        <p:txBody>
          <a:bodyPr wrap="none" rtlCol="0">
            <a:spAutoFit/>
          </a:bodyPr>
          <a:lstStyle/>
          <a:p>
            <a:r>
              <a:rPr lang="zh-CN" altLang="en-US" b="1" dirty="0" smtClean="0">
                <a:solidFill>
                  <a:srgbClr val="C00000"/>
                </a:solidFill>
              </a:rPr>
              <a:t>经销商操作的</a:t>
            </a:r>
            <a:r>
              <a:rPr lang="en-US" altLang="zh-CN" b="1" dirty="0" smtClean="0">
                <a:solidFill>
                  <a:srgbClr val="C00000"/>
                </a:solidFill>
              </a:rPr>
              <a:t>LKA</a:t>
            </a:r>
            <a:r>
              <a:rPr lang="zh-CN" altLang="en-US" b="1" dirty="0" smtClean="0">
                <a:solidFill>
                  <a:srgbClr val="C00000"/>
                </a:solidFill>
              </a:rPr>
              <a:t>、</a:t>
            </a:r>
            <a:r>
              <a:rPr lang="en-US" altLang="zh-CN" b="1" dirty="0" smtClean="0">
                <a:solidFill>
                  <a:srgbClr val="C00000"/>
                </a:solidFill>
              </a:rPr>
              <a:t>OT</a:t>
            </a:r>
            <a:endParaRPr lang="zh-CN" altLang="en-US" b="1" dirty="0">
              <a:solidFill>
                <a:srgbClr val="C00000"/>
              </a:solidFill>
            </a:endParaRPr>
          </a:p>
        </p:txBody>
      </p:sp>
      <p:sp>
        <p:nvSpPr>
          <p:cNvPr id="74" name="Freeform 5"/>
          <p:cNvSpPr>
            <a:spLocks/>
          </p:cNvSpPr>
          <p:nvPr/>
        </p:nvSpPr>
        <p:spPr bwMode="auto">
          <a:xfrm rot="10800000">
            <a:off x="816847" y="4392924"/>
            <a:ext cx="685800" cy="902217"/>
          </a:xfrm>
          <a:custGeom>
            <a:avLst/>
            <a:gdLst>
              <a:gd name="T0" fmla="*/ 2147483647 w 432"/>
              <a:gd name="T1" fmla="*/ 2147483647 h 213"/>
              <a:gd name="T2" fmla="*/ 2147483647 w 432"/>
              <a:gd name="T3" fmla="*/ 2147483647 h 213"/>
              <a:gd name="T4" fmla="*/ 2147483647 w 432"/>
              <a:gd name="T5" fmla="*/ 2147483647 h 213"/>
              <a:gd name="T6" fmla="*/ 2147483647 w 432"/>
              <a:gd name="T7" fmla="*/ 2147483647 h 213"/>
              <a:gd name="T8" fmla="*/ 2147483647 w 432"/>
              <a:gd name="T9" fmla="*/ 0 h 213"/>
              <a:gd name="T10" fmla="*/ 0 w 432"/>
              <a:gd name="T11" fmla="*/ 2147483647 h 213"/>
              <a:gd name="T12" fmla="*/ 2147483647 w 432"/>
              <a:gd name="T13" fmla="*/ 2147483647 h 213"/>
              <a:gd name="T14" fmla="*/ 2147483647 w 432"/>
              <a:gd name="T15" fmla="*/ 2147483647 h 213"/>
              <a:gd name="T16" fmla="*/ 0 60000 65536"/>
              <a:gd name="T17" fmla="*/ 0 60000 65536"/>
              <a:gd name="T18" fmla="*/ 0 60000 65536"/>
              <a:gd name="T19" fmla="*/ 0 60000 65536"/>
              <a:gd name="T20" fmla="*/ 0 60000 65536"/>
              <a:gd name="T21" fmla="*/ 0 60000 65536"/>
              <a:gd name="T22" fmla="*/ 0 60000 65536"/>
              <a:gd name="T23" fmla="*/ 0 60000 65536"/>
              <a:gd name="T24" fmla="*/ 0 w 432"/>
              <a:gd name="T25" fmla="*/ 0 h 213"/>
              <a:gd name="T26" fmla="*/ 432 w 432"/>
              <a:gd name="T27" fmla="*/ 213 h 2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 h="213">
                <a:moveTo>
                  <a:pt x="48" y="213"/>
                </a:moveTo>
                <a:lnTo>
                  <a:pt x="408" y="213"/>
                </a:lnTo>
                <a:lnTo>
                  <a:pt x="288" y="45"/>
                </a:lnTo>
                <a:lnTo>
                  <a:pt x="432" y="45"/>
                </a:lnTo>
                <a:lnTo>
                  <a:pt x="215" y="0"/>
                </a:lnTo>
                <a:lnTo>
                  <a:pt x="0" y="45"/>
                </a:lnTo>
                <a:lnTo>
                  <a:pt x="144" y="45"/>
                </a:lnTo>
                <a:lnTo>
                  <a:pt x="48" y="213"/>
                </a:lnTo>
                <a:close/>
              </a:path>
            </a:pathLst>
          </a:custGeom>
          <a:solidFill>
            <a:srgbClr val="7030A0"/>
          </a:solidFill>
          <a:ln w="6350">
            <a:noFill/>
            <a:round/>
            <a:headEnd/>
            <a:tailEnd/>
          </a:ln>
        </p:spPr>
        <p:txBody>
          <a:bodyPr/>
          <a:lstStyle/>
          <a:p>
            <a:endParaRPr lang="zh-CN" altLang="en-US" dirty="0"/>
          </a:p>
        </p:txBody>
      </p:sp>
      <p:sp>
        <p:nvSpPr>
          <p:cNvPr id="75" name="TextBox 74"/>
          <p:cNvSpPr txBox="1"/>
          <p:nvPr/>
        </p:nvSpPr>
        <p:spPr>
          <a:xfrm>
            <a:off x="245343" y="5497313"/>
            <a:ext cx="1811714" cy="369332"/>
          </a:xfrm>
          <a:prstGeom prst="rect">
            <a:avLst/>
          </a:prstGeom>
          <a:noFill/>
        </p:spPr>
        <p:txBody>
          <a:bodyPr wrap="none" rtlCol="0">
            <a:spAutoFit/>
          </a:bodyPr>
          <a:lstStyle/>
          <a:p>
            <a:r>
              <a:rPr lang="zh-CN" altLang="en-US" b="1" dirty="0" smtClean="0">
                <a:solidFill>
                  <a:srgbClr val="C00000"/>
                </a:solidFill>
              </a:rPr>
              <a:t>团购、餐饮门店</a:t>
            </a:r>
            <a:endParaRPr lang="zh-CN" altLang="en-US" b="1" dirty="0">
              <a:solidFill>
                <a:srgbClr val="C00000"/>
              </a:solidFill>
            </a:endParaRPr>
          </a:p>
        </p:txBody>
      </p:sp>
      <p:sp>
        <p:nvSpPr>
          <p:cNvPr id="76" name="TextBox 75"/>
          <p:cNvSpPr txBox="1"/>
          <p:nvPr/>
        </p:nvSpPr>
        <p:spPr>
          <a:xfrm>
            <a:off x="5222565" y="2643182"/>
            <a:ext cx="492443" cy="276999"/>
          </a:xfrm>
          <a:prstGeom prst="rect">
            <a:avLst/>
          </a:prstGeom>
          <a:noFill/>
        </p:spPr>
        <p:txBody>
          <a:bodyPr wrap="none" rtlCol="0">
            <a:spAutoFit/>
          </a:bodyPr>
          <a:lstStyle/>
          <a:p>
            <a:r>
              <a:rPr lang="zh-CN" altLang="en-US" sz="1200" dirty="0" smtClean="0"/>
              <a:t>淮安</a:t>
            </a:r>
            <a:endParaRPr lang="zh-CN" altLang="en-US" sz="1200" dirty="0"/>
          </a:p>
        </p:txBody>
      </p:sp>
      <p:sp>
        <p:nvSpPr>
          <p:cNvPr id="77" name="矩形 76"/>
          <p:cNvSpPr/>
          <p:nvPr/>
        </p:nvSpPr>
        <p:spPr>
          <a:xfrm>
            <a:off x="4429124" y="2723373"/>
            <a:ext cx="338554" cy="276999"/>
          </a:xfrm>
          <a:prstGeom prst="rect">
            <a:avLst/>
          </a:prstGeom>
        </p:spPr>
        <p:txBody>
          <a:bodyPr wrap="none">
            <a:spAutoFit/>
          </a:bodyPr>
          <a:lstStyle/>
          <a:p>
            <a:r>
              <a:rPr lang="zh-CN" altLang="en-US" sz="1200" dirty="0" smtClean="0"/>
              <a:t>○</a:t>
            </a:r>
            <a:endParaRPr lang="zh-CN" altLang="en-US" sz="1200" dirty="0"/>
          </a:p>
        </p:txBody>
      </p:sp>
      <p:sp>
        <p:nvSpPr>
          <p:cNvPr id="78" name="TextBox 77"/>
          <p:cNvSpPr txBox="1"/>
          <p:nvPr/>
        </p:nvSpPr>
        <p:spPr>
          <a:xfrm>
            <a:off x="4651061" y="2651935"/>
            <a:ext cx="492443" cy="276999"/>
          </a:xfrm>
          <a:prstGeom prst="rect">
            <a:avLst/>
          </a:prstGeom>
          <a:noFill/>
        </p:spPr>
        <p:txBody>
          <a:bodyPr wrap="none" rtlCol="0">
            <a:spAutoFit/>
          </a:bodyPr>
          <a:lstStyle/>
          <a:p>
            <a:r>
              <a:rPr lang="zh-CN" altLang="en-US" sz="1200" dirty="0" smtClean="0"/>
              <a:t>徐州</a:t>
            </a:r>
            <a:endParaRPr lang="zh-CN" altLang="en-US" sz="1200" dirty="0"/>
          </a:p>
        </p:txBody>
      </p:sp>
      <p:sp>
        <p:nvSpPr>
          <p:cNvPr id="79" name="矩形 78"/>
          <p:cNvSpPr/>
          <p:nvPr/>
        </p:nvSpPr>
        <p:spPr>
          <a:xfrm>
            <a:off x="6286512" y="4223571"/>
            <a:ext cx="338554" cy="276999"/>
          </a:xfrm>
          <a:prstGeom prst="rect">
            <a:avLst/>
          </a:prstGeom>
        </p:spPr>
        <p:txBody>
          <a:bodyPr wrap="none">
            <a:spAutoFit/>
          </a:bodyPr>
          <a:lstStyle/>
          <a:p>
            <a:r>
              <a:rPr lang="zh-CN" altLang="en-US" sz="1200" dirty="0" smtClean="0"/>
              <a:t>○</a:t>
            </a:r>
            <a:endParaRPr lang="zh-CN" altLang="en-US" sz="1200" dirty="0"/>
          </a:p>
        </p:txBody>
      </p:sp>
      <p:sp>
        <p:nvSpPr>
          <p:cNvPr id="80" name="TextBox 79"/>
          <p:cNvSpPr txBox="1"/>
          <p:nvPr/>
        </p:nvSpPr>
        <p:spPr>
          <a:xfrm>
            <a:off x="6508449" y="4152133"/>
            <a:ext cx="492443" cy="276999"/>
          </a:xfrm>
          <a:prstGeom prst="rect">
            <a:avLst/>
          </a:prstGeom>
          <a:noFill/>
        </p:spPr>
        <p:txBody>
          <a:bodyPr wrap="none" rtlCol="0">
            <a:spAutoFit/>
          </a:bodyPr>
          <a:lstStyle/>
          <a:p>
            <a:r>
              <a:rPr lang="zh-CN" altLang="en-US" sz="1200" dirty="0" smtClean="0"/>
              <a:t>宁波</a:t>
            </a:r>
            <a:endParaRPr lang="zh-CN" altLang="en-US" sz="1200" dirty="0"/>
          </a:p>
        </p:txBody>
      </p:sp>
      <p:sp>
        <p:nvSpPr>
          <p:cNvPr id="81" name="TextBox 80"/>
          <p:cNvSpPr txBox="1"/>
          <p:nvPr/>
        </p:nvSpPr>
        <p:spPr>
          <a:xfrm>
            <a:off x="7572396" y="1214422"/>
            <a:ext cx="649537" cy="369332"/>
          </a:xfrm>
          <a:prstGeom prst="rect">
            <a:avLst/>
          </a:prstGeom>
          <a:noFill/>
        </p:spPr>
        <p:txBody>
          <a:bodyPr wrap="none" rtlCol="0">
            <a:spAutoFit/>
          </a:bodyPr>
          <a:lstStyle/>
          <a:p>
            <a:r>
              <a:rPr lang="zh-CN" altLang="en-US" b="1" dirty="0" smtClean="0">
                <a:solidFill>
                  <a:srgbClr val="C00000"/>
                </a:solidFill>
              </a:rPr>
              <a:t>沈阳</a:t>
            </a:r>
            <a:endParaRPr lang="zh-CN" altLang="en-US" b="1" dirty="0">
              <a:solidFill>
                <a:srgbClr val="C00000"/>
              </a:solidFill>
            </a:endParaRPr>
          </a:p>
        </p:txBody>
      </p:sp>
      <p:sp>
        <p:nvSpPr>
          <p:cNvPr id="82" name="TextBox 81"/>
          <p:cNvSpPr txBox="1"/>
          <p:nvPr/>
        </p:nvSpPr>
        <p:spPr>
          <a:xfrm>
            <a:off x="6929454" y="1559470"/>
            <a:ext cx="649537" cy="369332"/>
          </a:xfrm>
          <a:prstGeom prst="rect">
            <a:avLst/>
          </a:prstGeom>
          <a:noFill/>
        </p:spPr>
        <p:txBody>
          <a:bodyPr wrap="none" rtlCol="0">
            <a:spAutoFit/>
          </a:bodyPr>
          <a:lstStyle/>
          <a:p>
            <a:r>
              <a:rPr lang="zh-CN" altLang="en-US" b="1" dirty="0" smtClean="0">
                <a:solidFill>
                  <a:srgbClr val="C00000"/>
                </a:solidFill>
              </a:rPr>
              <a:t>厦门</a:t>
            </a:r>
            <a:endParaRPr lang="zh-CN" altLang="en-US" b="1" dirty="0">
              <a:solidFill>
                <a:srgbClr val="C00000"/>
              </a:solidFill>
            </a:endParaRPr>
          </a:p>
        </p:txBody>
      </p:sp>
      <p:sp>
        <p:nvSpPr>
          <p:cNvPr id="83" name="TextBox 82"/>
          <p:cNvSpPr txBox="1"/>
          <p:nvPr/>
        </p:nvSpPr>
        <p:spPr>
          <a:xfrm>
            <a:off x="7565801" y="1559470"/>
            <a:ext cx="649537" cy="369332"/>
          </a:xfrm>
          <a:prstGeom prst="rect">
            <a:avLst/>
          </a:prstGeom>
          <a:noFill/>
        </p:spPr>
        <p:txBody>
          <a:bodyPr wrap="none" rtlCol="0">
            <a:spAutoFit/>
          </a:bodyPr>
          <a:lstStyle/>
          <a:p>
            <a:r>
              <a:rPr lang="zh-CN" altLang="en-US" b="1" dirty="0" smtClean="0">
                <a:solidFill>
                  <a:srgbClr val="C00000"/>
                </a:solidFill>
              </a:rPr>
              <a:t>宝应</a:t>
            </a:r>
            <a:endParaRPr lang="zh-CN" alt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wipe(down)">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1">
                                            <p:txEl>
                                              <p:pRg st="0" end="0"/>
                                            </p:txEl>
                                          </p:spTgt>
                                        </p:tgtEl>
                                        <p:attrNameLst>
                                          <p:attrName>style.visibility</p:attrName>
                                        </p:attrNameLst>
                                      </p:cBhvr>
                                      <p:to>
                                        <p:strVal val="visible"/>
                                      </p:to>
                                    </p:set>
                                    <p:anim calcmode="lin" valueType="num">
                                      <p:cBhvr additive="base">
                                        <p:cTn id="12" dur="50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cBhvr additive="base">
                                        <p:cTn id="18" dur="500" fill="hold"/>
                                        <p:tgtEl>
                                          <p:spTgt spid="60"/>
                                        </p:tgtEl>
                                        <p:attrNameLst>
                                          <p:attrName>ppt_x</p:attrName>
                                        </p:attrNameLst>
                                      </p:cBhvr>
                                      <p:tavLst>
                                        <p:tav tm="0">
                                          <p:val>
                                            <p:strVal val="#ppt_x"/>
                                          </p:val>
                                        </p:tav>
                                        <p:tav tm="100000">
                                          <p:val>
                                            <p:strVal val="#ppt_x"/>
                                          </p:val>
                                        </p:tav>
                                      </p:tavLst>
                                    </p:anim>
                                    <p:anim calcmode="lin" valueType="num">
                                      <p:cBhvr additive="base">
                                        <p:cTn id="1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2">
                                            <p:txEl>
                                              <p:pRg st="0" end="0"/>
                                            </p:txEl>
                                          </p:spTgt>
                                        </p:tgtEl>
                                        <p:attrNameLst>
                                          <p:attrName>style.visibility</p:attrName>
                                        </p:attrNameLst>
                                      </p:cBhvr>
                                      <p:to>
                                        <p:strVal val="visible"/>
                                      </p:to>
                                    </p:set>
                                    <p:anim calcmode="lin" valueType="num">
                                      <p:cBhvr additive="base">
                                        <p:cTn id="24"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500" fill="hold"/>
                                        <p:tgtEl>
                                          <p:spTgt spid="67"/>
                                        </p:tgtEl>
                                        <p:attrNameLst>
                                          <p:attrName>ppt_x</p:attrName>
                                        </p:attrNameLst>
                                      </p:cBhvr>
                                      <p:tavLst>
                                        <p:tav tm="0">
                                          <p:val>
                                            <p:strVal val="#ppt_x"/>
                                          </p:val>
                                        </p:tav>
                                        <p:tav tm="100000">
                                          <p:val>
                                            <p:strVal val="#ppt_x"/>
                                          </p:val>
                                        </p:tav>
                                      </p:tavLst>
                                    </p:anim>
                                    <p:anim calcmode="lin" valueType="num">
                                      <p:cBhvr additive="base">
                                        <p:cTn id="31"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8">
                                            <p:txEl>
                                              <p:pRg st="0" end="0"/>
                                            </p:txEl>
                                          </p:spTgt>
                                        </p:tgtEl>
                                        <p:attrNameLst>
                                          <p:attrName>style.visibility</p:attrName>
                                        </p:attrNameLst>
                                      </p:cBhvr>
                                      <p:to>
                                        <p:strVal val="visible"/>
                                      </p:to>
                                    </p:set>
                                    <p:anim calcmode="lin" valueType="num">
                                      <p:cBhvr additive="base">
                                        <p:cTn id="3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0">
                                            <p:txEl>
                                              <p:pRg st="0" end="0"/>
                                            </p:txEl>
                                          </p:spTgt>
                                        </p:tgtEl>
                                        <p:attrNameLst>
                                          <p:attrName>style.visibility</p:attrName>
                                        </p:attrNameLst>
                                      </p:cBhvr>
                                      <p:to>
                                        <p:strVal val="visible"/>
                                      </p:to>
                                    </p:set>
                                    <p:animEffect transition="in" filter="fade">
                                      <p:cBhvr>
                                        <p:cTn id="42" dur="2000"/>
                                        <p:tgtEl>
                                          <p:spTgt spid="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 calcmode="lin" valueType="num">
                                      <p:cBhvr additive="base">
                                        <p:cTn id="47"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2">
                                            <p:txEl>
                                              <p:pRg st="1" end="1"/>
                                            </p:txEl>
                                          </p:spTgt>
                                        </p:tgtEl>
                                        <p:attrNameLst>
                                          <p:attrName>style.visibility</p:attrName>
                                        </p:attrNameLst>
                                      </p:cBhvr>
                                      <p:to>
                                        <p:strVal val="visible"/>
                                      </p:to>
                                    </p:set>
                                    <p:anim calcmode="lin" valueType="num">
                                      <p:cBhvr additive="base">
                                        <p:cTn id="53" dur="500" fill="hold"/>
                                        <p:tgtEl>
                                          <p:spTgt spid="72">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ppt_x"/>
                                          </p:val>
                                        </p:tav>
                                        <p:tav tm="100000">
                                          <p:val>
                                            <p:strVal val="#ppt_x"/>
                                          </p:val>
                                        </p:tav>
                                      </p:tavLst>
                                    </p:anim>
                                    <p:anim calcmode="lin" valueType="num">
                                      <p:cBhvr additive="base">
                                        <p:cTn id="6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3">
                                            <p:txEl>
                                              <p:pRg st="0" end="0"/>
                                            </p:txEl>
                                          </p:spTgt>
                                        </p:tgtEl>
                                        <p:attrNameLst>
                                          <p:attrName>style.visibility</p:attrName>
                                        </p:attrNameLst>
                                      </p:cBhvr>
                                      <p:to>
                                        <p:strVal val="visible"/>
                                      </p:to>
                                    </p:set>
                                    <p:anim calcmode="lin" valueType="num">
                                      <p:cBhvr additive="base">
                                        <p:cTn id="65"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5">
                                            <p:txEl>
                                              <p:pRg st="0" end="0"/>
                                            </p:txEl>
                                          </p:spTgt>
                                        </p:tgtEl>
                                        <p:attrNameLst>
                                          <p:attrName>style.visibility</p:attrName>
                                        </p:attrNameLst>
                                      </p:cBhvr>
                                      <p:to>
                                        <p:strVal val="visible"/>
                                      </p:to>
                                    </p:set>
                                    <p:anim calcmode="lin" valueType="num">
                                      <p:cBhvr additive="base">
                                        <p:cTn id="77"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81">
                                            <p:txEl>
                                              <p:pRg st="0" end="0"/>
                                            </p:txEl>
                                          </p:spTgt>
                                        </p:tgtEl>
                                        <p:attrNameLst>
                                          <p:attrName>style.visibility</p:attrName>
                                        </p:attrNameLst>
                                      </p:cBhvr>
                                      <p:to>
                                        <p:strVal val="visible"/>
                                      </p:to>
                                    </p:set>
                                    <p:anim calcmode="lin" valueType="num">
                                      <p:cBhvr additive="base">
                                        <p:cTn id="83"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82">
                                            <p:txEl>
                                              <p:pRg st="0" end="0"/>
                                            </p:txEl>
                                          </p:spTgt>
                                        </p:tgtEl>
                                        <p:attrNameLst>
                                          <p:attrName>style.visibility</p:attrName>
                                        </p:attrNameLst>
                                      </p:cBhvr>
                                      <p:to>
                                        <p:strVal val="visible"/>
                                      </p:to>
                                    </p:set>
                                    <p:anim calcmode="lin" valueType="num">
                                      <p:cBhvr additive="base">
                                        <p:cTn id="89"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83">
                                            <p:txEl>
                                              <p:pRg st="0" end="0"/>
                                            </p:txEl>
                                          </p:spTgt>
                                        </p:tgtEl>
                                        <p:attrNameLst>
                                          <p:attrName>style.visibility</p:attrName>
                                        </p:attrNameLst>
                                      </p:cBhvr>
                                      <p:to>
                                        <p:strVal val="visible"/>
                                      </p:to>
                                    </p:set>
                                    <p:anim calcmode="lin" valueType="num">
                                      <p:cBhvr additive="base">
                                        <p:cTn id="95" dur="500" fill="hold"/>
                                        <p:tgtEl>
                                          <p:spTgt spid="83">
                                            <p:txEl>
                                              <p:pRg st="0" end="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build="p"/>
      <p:bldP spid="62" grpId="0" build="p"/>
      <p:bldP spid="67" grpId="0" animBg="1"/>
      <p:bldP spid="68" grpId="0" build="p"/>
      <p:bldP spid="69" grpId="0" build="p"/>
      <p:bldP spid="70" grpId="0" build="p"/>
      <p:bldP spid="71" grpId="0" animBg="1"/>
      <p:bldP spid="72" grpId="0" build="p"/>
      <p:bldP spid="73" grpId="0" build="p"/>
      <p:bldP spid="74" grpId="0" animBg="1"/>
      <p:bldP spid="75" grpId="0" build="p"/>
      <p:bldP spid="81" grpId="0" build="p"/>
      <p:bldP spid="82" grpId="0" build="p"/>
      <p:bldP spid="83" grpId="0" build="p"/>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635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2022</TotalTime>
  <Words>2781</Words>
  <Application>Microsoft Office PowerPoint</Application>
  <PresentationFormat>全屏显示(4:3)</PresentationFormat>
  <Paragraphs>623</Paragraphs>
  <Slides>38</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默认设计模板</vt:lpstr>
      <vt:lpstr>Package</vt:lpstr>
      <vt:lpstr>幻灯片 1</vt:lpstr>
      <vt:lpstr>目  录</vt:lpstr>
      <vt:lpstr>整体运行趋势</vt:lpstr>
      <vt:lpstr>整体运行趋势</vt:lpstr>
      <vt:lpstr>小包装大米的市场趋势</vt:lpstr>
      <vt:lpstr>影响大米品牌化的因素</vt:lpstr>
      <vt:lpstr>目  录</vt:lpstr>
      <vt:lpstr>1.1  益海嘉里销售战略图</vt:lpstr>
      <vt:lpstr>1.2  盛宝粮油销售战略图</vt:lpstr>
      <vt:lpstr>1.3  金健米业销售战略图</vt:lpstr>
      <vt:lpstr>1.4  其它竞品</vt:lpstr>
      <vt:lpstr>目  录</vt:lpstr>
      <vt:lpstr>幻灯片 13</vt:lpstr>
      <vt:lpstr>幻灯片 14</vt:lpstr>
      <vt:lpstr>幻灯片 15</vt:lpstr>
      <vt:lpstr>目  录</vt:lpstr>
      <vt:lpstr>幻灯片 17</vt:lpstr>
      <vt:lpstr>幻灯片 18</vt:lpstr>
      <vt:lpstr>幻灯片 19</vt:lpstr>
      <vt:lpstr>幻灯片 20</vt:lpstr>
      <vt:lpstr>幻灯片 21</vt:lpstr>
      <vt:lpstr>幻灯片 22</vt:lpstr>
      <vt:lpstr>目  录</vt:lpstr>
      <vt:lpstr>中粮米业的优势</vt:lpstr>
      <vt:lpstr>中粮米业的优势</vt:lpstr>
      <vt:lpstr>中粮米业的优势</vt:lpstr>
      <vt:lpstr>目  录</vt:lpstr>
      <vt:lpstr>精耕细作，产品联动、渠道整合</vt:lpstr>
      <vt:lpstr>地区经理的九项修炼</vt:lpstr>
      <vt:lpstr>市场规划力</vt:lpstr>
      <vt:lpstr>产品覆盖率</vt:lpstr>
      <vt:lpstr>渠道建设</vt:lpstr>
      <vt:lpstr>终端表现</vt:lpstr>
      <vt:lpstr>竞品终端信息分析</vt:lpstr>
      <vt:lpstr>经销商服务与管理</vt:lpstr>
      <vt:lpstr>团队执行力</vt:lpstr>
      <vt:lpstr>34567</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种植模式</dc:title>
  <dc:creator>Administrator</dc:creator>
  <cp:lastModifiedBy>zhanghouze</cp:lastModifiedBy>
  <cp:revision>320</cp:revision>
  <dcterms:modified xsi:type="dcterms:W3CDTF">2010-06-06T05:56:31Z</dcterms:modified>
</cp:coreProperties>
</file>