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87" d="100"/>
          <a:sy n="87" d="100"/>
        </p:scale>
        <p:origin x="-972" y="-40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050" name="Picture 2" descr="F:\工作N\学习资料\PPT模版16：10\2014 0227 华夏地产模板PPT-08.jpg"/>
          <p:cNvPicPr>
            <a:picLocks noChangeAspect="1" noChangeArrowheads="1"/>
          </p:cNvPicPr>
          <p:nvPr userDrawn="1"/>
        </p:nvPicPr>
        <p:blipFill>
          <a:blip r:embed="rId2" cstate="print"/>
          <a:srcRect/>
          <a:stretch>
            <a:fillRect/>
          </a:stretch>
        </p:blipFill>
        <p:spPr bwMode="auto">
          <a:xfrm>
            <a:off x="1" y="0"/>
            <a:ext cx="9144503" cy="5143500"/>
          </a:xfrm>
          <a:prstGeom prst="rect">
            <a:avLst/>
          </a:prstGeom>
          <a:noFill/>
        </p:spPr>
      </p:pic>
      <p:sp>
        <p:nvSpPr>
          <p:cNvPr id="4" name="日期占位符 3"/>
          <p:cNvSpPr>
            <a:spLocks noGrp="1"/>
          </p:cNvSpPr>
          <p:nvPr>
            <p:ph type="dt" sz="half" idx="10"/>
          </p:nvPr>
        </p:nvSpPr>
        <p:spPr/>
        <p:txBody>
          <a:bodyPr/>
          <a:lstStyle/>
          <a:p>
            <a:fld id="{530820CF-B880-4189-942D-D702A7CBA730}" type="datetimeFigureOut">
              <a:rPr lang="zh-CN" altLang="en-US" smtClean="0"/>
              <a:pPr/>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1396FE-8607-49DB-A3A5-A60DFD585ED1}" type="datetimeFigureOut">
              <a:rPr lang="zh-CN" altLang="en-US" smtClean="0"/>
              <a:t>2014-10-08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D9A316-089D-4776-AA03-6470731BD28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01396FE-8607-49DB-A3A5-A60DFD585ED1}" type="datetimeFigureOut">
              <a:rPr lang="zh-CN" altLang="en-US" smtClean="0"/>
              <a:t>2014-10-08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D9A316-089D-4776-AA03-6470731BD2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1614285224"/>
              </p:ext>
            </p:extLst>
          </p:nvPr>
        </p:nvGraphicFramePr>
        <p:xfrm>
          <a:off x="17748" y="-174787"/>
          <a:ext cx="9126254" cy="5246867"/>
        </p:xfrm>
        <a:graphic>
          <a:graphicData uri="http://schemas.openxmlformats.org/drawingml/2006/table">
            <a:tbl>
              <a:tblPr firstRow="1" bandRow="1">
                <a:tableStyleId>{5C22544A-7EE6-4342-B048-85BDC9FD1C3A}</a:tableStyleId>
              </a:tblPr>
              <a:tblGrid>
                <a:gridCol w="812559"/>
                <a:gridCol w="1384239"/>
                <a:gridCol w="2319134"/>
                <a:gridCol w="1824270"/>
                <a:gridCol w="1500198"/>
                <a:gridCol w="1285854"/>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307849">
                <a:tc>
                  <a:txBody>
                    <a:bodyPr/>
                    <a:lstStyle/>
                    <a:p>
                      <a:r>
                        <a:rPr lang="zh-CN" altLang="en-US" sz="1300" b="1" kern="1200" dirty="0" smtClean="0">
                          <a:solidFill>
                            <a:schemeClr val="tx1"/>
                          </a:solidFill>
                          <a:latin typeface="+mn-lt"/>
                          <a:ea typeface="+mn-ea"/>
                          <a:cs typeface="+mn-cs"/>
                        </a:rPr>
                        <a:t>自然堂</a:t>
                      </a:r>
                      <a:endParaRPr lang="zh-CN" altLang="en-US" sz="1300" b="1" kern="1200" dirty="0">
                        <a:solidFill>
                          <a:schemeClr val="tx1"/>
                        </a:solidFill>
                        <a:latin typeface="+mn-lt"/>
                        <a:ea typeface="+mn-ea"/>
                        <a:cs typeface="+mn-cs"/>
                      </a:endParaRP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运用自然成分和先进科技，为乐享自然的消费者带来美丽生活。</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坚持将“你，本来就很美！”的信念传递给女性，让每一个女人都能倾情绽放本质、独特的自然魅力。</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c>
                  <a:txBody>
                    <a:bodyPr/>
                    <a:lstStyle/>
                    <a:p>
                      <a:pPr marL="0" marR="0" indent="0" algn="l" defTabSz="51435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mn-lt"/>
                          <a:ea typeface="+mn-ea"/>
                          <a:cs typeface="+mn-cs"/>
                        </a:rPr>
                        <a:t>被誉为</a:t>
                      </a:r>
                      <a:r>
                        <a:rPr lang="en-US" altLang="zh-CN" sz="1300" kern="1200" dirty="0" smtClean="0">
                          <a:solidFill>
                            <a:schemeClr val="tx1">
                              <a:lumMod val="50000"/>
                              <a:lumOff val="50000"/>
                            </a:schemeClr>
                          </a:solidFill>
                          <a:latin typeface="+mn-lt"/>
                          <a:ea typeface="+mn-ea"/>
                          <a:cs typeface="+mn-cs"/>
                        </a:rPr>
                        <a:t>2000</a:t>
                      </a:r>
                      <a:r>
                        <a:rPr lang="zh-CN" altLang="en-US" sz="1300" kern="1200" dirty="0" smtClean="0">
                          <a:solidFill>
                            <a:schemeClr val="tx1">
                              <a:lumMod val="50000"/>
                              <a:lumOff val="50000"/>
                            </a:schemeClr>
                          </a:solidFill>
                          <a:latin typeface="+mn-lt"/>
                          <a:ea typeface="+mn-ea"/>
                          <a:cs typeface="+mn-cs"/>
                        </a:rPr>
                        <a:t>年以来中国唯一崛起的日化品牌</a:t>
                      </a:r>
                    </a:p>
                  </a:txBody>
                  <a:tcPr marL="91439" marR="91439" marT="34291" marB="3429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mn-lt"/>
                          <a:ea typeface="+mn-ea"/>
                          <a:cs typeface="+mn-cs"/>
                        </a:rPr>
                        <a:t>采用</a:t>
                      </a:r>
                      <a:r>
                        <a:rPr lang="zh-CN" altLang="zh-CN" sz="1300" kern="1200" dirty="0" smtClean="0">
                          <a:solidFill>
                            <a:schemeClr val="tx1">
                              <a:lumMod val="50000"/>
                              <a:lumOff val="50000"/>
                            </a:schemeClr>
                          </a:solidFill>
                          <a:latin typeface="+mn-lt"/>
                          <a:ea typeface="+mn-ea"/>
                          <a:cs typeface="+mn-cs"/>
                        </a:rPr>
                        <a:t>先</a:t>
                      </a:r>
                      <a:r>
                        <a:rPr lang="zh-CN" altLang="en-US" sz="1300" kern="1200" dirty="0" smtClean="0">
                          <a:solidFill>
                            <a:schemeClr val="tx1">
                              <a:lumMod val="50000"/>
                              <a:lumOff val="50000"/>
                            </a:schemeClr>
                          </a:solidFill>
                          <a:latin typeface="+mn-lt"/>
                          <a:ea typeface="+mn-ea"/>
                          <a:cs typeface="+mn-cs"/>
                        </a:rPr>
                        <a:t>进</a:t>
                      </a:r>
                      <a:r>
                        <a:rPr lang="zh-CN" altLang="zh-CN" sz="1300" kern="1200" dirty="0" smtClean="0">
                          <a:solidFill>
                            <a:schemeClr val="tx1">
                              <a:lumMod val="50000"/>
                              <a:lumOff val="50000"/>
                            </a:schemeClr>
                          </a:solidFill>
                          <a:latin typeface="+mn-lt"/>
                          <a:ea typeface="+mn-ea"/>
                          <a:cs typeface="+mn-cs"/>
                        </a:rPr>
                        <a:t>的经营理念</a:t>
                      </a:r>
                      <a:r>
                        <a:rPr lang="zh-CN" altLang="en-US" sz="1300" kern="1200" dirty="0" smtClean="0">
                          <a:solidFill>
                            <a:schemeClr val="tx1">
                              <a:lumMod val="50000"/>
                              <a:lumOff val="50000"/>
                            </a:schemeClr>
                          </a:solidFill>
                          <a:latin typeface="+mn-lt"/>
                          <a:ea typeface="+mn-ea"/>
                          <a:cs typeface="+mn-cs"/>
                        </a:rPr>
                        <a:t>；</a:t>
                      </a:r>
                      <a:r>
                        <a:rPr lang="en-US" altLang="zh-CN" sz="1300" kern="1200" dirty="0" smtClean="0">
                          <a:solidFill>
                            <a:schemeClr val="tx1">
                              <a:lumMod val="50000"/>
                              <a:lumOff val="50000"/>
                            </a:schemeClr>
                          </a:solidFill>
                          <a:latin typeface="+mn-lt"/>
                          <a:ea typeface="+mn-ea"/>
                          <a:cs typeface="+mn-cs"/>
                        </a:rPr>
                        <a:t>3S</a:t>
                      </a:r>
                      <a:r>
                        <a:rPr lang="zh-CN" altLang="zh-CN" sz="1300" kern="1200" dirty="0" smtClean="0">
                          <a:solidFill>
                            <a:schemeClr val="tx1">
                              <a:lumMod val="50000"/>
                              <a:lumOff val="50000"/>
                            </a:schemeClr>
                          </a:solidFill>
                          <a:latin typeface="+mn-lt"/>
                          <a:ea typeface="+mn-ea"/>
                          <a:cs typeface="+mn-cs"/>
                        </a:rPr>
                        <a:t>标准店策略</a:t>
                      </a:r>
                      <a:r>
                        <a:rPr lang="zh-CN" altLang="en-US" sz="1300" kern="1200" dirty="0" smtClean="0">
                          <a:solidFill>
                            <a:schemeClr val="tx1">
                              <a:lumMod val="50000"/>
                              <a:lumOff val="50000"/>
                            </a:schemeClr>
                          </a:solidFill>
                          <a:latin typeface="+mn-lt"/>
                          <a:ea typeface="+mn-ea"/>
                          <a:cs typeface="+mn-cs"/>
                        </a:rPr>
                        <a:t>；跟进策略；</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c>
                  <a:txBody>
                    <a:bodyPr/>
                    <a:lstStyle/>
                    <a:p>
                      <a:r>
                        <a:rPr lang="zh-CN" altLang="zh-CN" sz="1300" kern="1200" dirty="0" smtClean="0">
                          <a:solidFill>
                            <a:schemeClr val="tx1">
                              <a:lumMod val="50000"/>
                              <a:lumOff val="50000"/>
                            </a:schemeClr>
                          </a:solidFill>
                          <a:latin typeface="+mn-lt"/>
                          <a:ea typeface="+mn-ea"/>
                          <a:cs typeface="+mn-cs"/>
                        </a:rPr>
                        <a:t>陈好、彩妆范冰冰</a:t>
                      </a:r>
                      <a:r>
                        <a:rPr lang="en-US" altLang="zh-CN" sz="1300" kern="1200" dirty="0" smtClean="0">
                          <a:solidFill>
                            <a:schemeClr val="tx1">
                              <a:lumMod val="50000"/>
                              <a:lumOff val="50000"/>
                            </a:schemeClr>
                          </a:solidFill>
                          <a:latin typeface="+mn-lt"/>
                          <a:ea typeface="+mn-ea"/>
                          <a:cs typeface="+mn-cs"/>
                        </a:rPr>
                        <a:t>—</a:t>
                      </a:r>
                      <a:r>
                        <a:rPr lang="zh-CN" altLang="zh-CN" sz="1300" kern="1200" dirty="0" smtClean="0">
                          <a:solidFill>
                            <a:schemeClr val="tx1">
                              <a:lumMod val="50000"/>
                              <a:lumOff val="50000"/>
                            </a:schemeClr>
                          </a:solidFill>
                          <a:latin typeface="+mn-lt"/>
                          <a:ea typeface="+mn-ea"/>
                          <a:cs typeface="+mn-cs"/>
                        </a:rPr>
                        <a:t>爱心大使；</a:t>
                      </a:r>
                    </a:p>
                    <a:p>
                      <a:r>
                        <a:rPr lang="zh-CN" altLang="zh-CN" sz="1300" kern="1200" dirty="0" smtClean="0">
                          <a:solidFill>
                            <a:schemeClr val="tx1">
                              <a:lumMod val="50000"/>
                              <a:lumOff val="50000"/>
                            </a:schemeClr>
                          </a:solidFill>
                          <a:latin typeface="+mn-lt"/>
                          <a:ea typeface="+mn-ea"/>
                          <a:cs typeface="+mn-cs"/>
                        </a:rPr>
                        <a:t>徐若瑄，</a:t>
                      </a:r>
                    </a:p>
                    <a:p>
                      <a:r>
                        <a:rPr lang="zh-CN" altLang="zh-CN" sz="1300" kern="1200" dirty="0" smtClean="0">
                          <a:solidFill>
                            <a:schemeClr val="tx1">
                              <a:lumMod val="50000"/>
                              <a:lumOff val="50000"/>
                            </a:schemeClr>
                          </a:solidFill>
                          <a:latin typeface="+mn-lt"/>
                          <a:ea typeface="+mn-ea"/>
                          <a:cs typeface="+mn-cs"/>
                        </a:rPr>
                        <a:t>张雨绮，</a:t>
                      </a:r>
                    </a:p>
                    <a:p>
                      <a:r>
                        <a:rPr lang="zh-CN" altLang="zh-CN" sz="1300" kern="1200" dirty="0" smtClean="0">
                          <a:solidFill>
                            <a:schemeClr val="tx1">
                              <a:lumMod val="50000"/>
                              <a:lumOff val="50000"/>
                            </a:schemeClr>
                          </a:solidFill>
                          <a:latin typeface="+mn-lt"/>
                          <a:ea typeface="+mn-ea"/>
                          <a:cs typeface="+mn-cs"/>
                        </a:rPr>
                        <a:t>白百合，</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r>
              <a:tr h="1428760">
                <a:tc>
                  <a:txBody>
                    <a:bodyPr/>
                    <a:lstStyle/>
                    <a:p>
                      <a:r>
                        <a:rPr lang="zh-CN" altLang="en-US" sz="1300" b="1" kern="1200" dirty="0" smtClean="0">
                          <a:solidFill>
                            <a:schemeClr val="tx1"/>
                          </a:solidFill>
                          <a:latin typeface="+mn-lt"/>
                          <a:ea typeface="+mn-ea"/>
                          <a:cs typeface="+mn-cs"/>
                        </a:rPr>
                        <a:t>百雀羚</a:t>
                      </a:r>
                      <a:endParaRPr lang="zh-CN" altLang="en-US" sz="1300" b="1" kern="1200" dirty="0">
                        <a:solidFill>
                          <a:schemeClr val="tx1"/>
                        </a:solidFill>
                        <a:latin typeface="+mn-lt"/>
                        <a:ea typeface="+mn-ea"/>
                        <a:cs typeface="+mn-cs"/>
                      </a:endParaRP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安全护肤是东方护肤的根本之道。</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五行本草精髓，天然安全不刺激。</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c>
                  <a:txBody>
                    <a:bodyPr/>
                    <a:lstStyle/>
                    <a:p>
                      <a:r>
                        <a:rPr lang="en-US" altLang="zh-CN" sz="1300" kern="1200" dirty="0" smtClean="0">
                          <a:solidFill>
                            <a:schemeClr val="tx1">
                              <a:lumMod val="50000"/>
                              <a:lumOff val="50000"/>
                            </a:schemeClr>
                          </a:solidFill>
                          <a:latin typeface="+mn-lt"/>
                          <a:ea typeface="+mn-ea"/>
                          <a:cs typeface="+mn-cs"/>
                        </a:rPr>
                        <a:t>1931</a:t>
                      </a:r>
                      <a:r>
                        <a:rPr lang="zh-CN" altLang="en-US" sz="1300" kern="1200" dirty="0" smtClean="0">
                          <a:solidFill>
                            <a:schemeClr val="tx1">
                              <a:lumMod val="50000"/>
                              <a:lumOff val="50000"/>
                            </a:schemeClr>
                          </a:solidFill>
                          <a:latin typeface="+mn-lt"/>
                          <a:ea typeface="+mn-ea"/>
                          <a:cs typeface="+mn-cs"/>
                        </a:rPr>
                        <a:t>年，顾植民创办富贝康化妆品有限公司，中国第一代护肤品问世，随后富贝康推出国内首创香脂类产品“百雀羚”香脂。</a:t>
                      </a:r>
                      <a:endParaRPr lang="en-US" altLang="zh-CN" sz="1300" kern="1200" dirty="0" smtClean="0">
                        <a:solidFill>
                          <a:schemeClr val="tx1">
                            <a:lumMod val="50000"/>
                            <a:lumOff val="50000"/>
                          </a:schemeClr>
                        </a:solidFill>
                        <a:latin typeface="+mn-lt"/>
                        <a:ea typeface="+mn-ea"/>
                        <a:cs typeface="+mn-cs"/>
                      </a:endParaRPr>
                    </a:p>
                  </a:txBody>
                  <a:tcPr marL="91439" marR="91439" marT="34291" marB="3429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lumMod val="50000"/>
                              <a:lumOff val="50000"/>
                            </a:schemeClr>
                          </a:solidFill>
                        </a:rPr>
                        <a:t>1</a:t>
                      </a:r>
                      <a:r>
                        <a:rPr lang="zh-CN" altLang="en-US" sz="1400" dirty="0" smtClean="0">
                          <a:solidFill>
                            <a:schemeClr val="tx1">
                              <a:lumMod val="50000"/>
                              <a:lumOff val="50000"/>
                            </a:schemeClr>
                          </a:solidFill>
                        </a:rPr>
                        <a:t>历史悠久</a:t>
                      </a:r>
                      <a:r>
                        <a:rPr lang="zh-CN" altLang="en-US" sz="1400" kern="1200" dirty="0" smtClean="0">
                          <a:solidFill>
                            <a:schemeClr val="tx1">
                              <a:lumMod val="50000"/>
                              <a:lumOff val="50000"/>
                            </a:schemeClr>
                          </a:solidFill>
                          <a:latin typeface="+mn-lt"/>
                          <a:ea typeface="+mn-ea"/>
                          <a:cs typeface="+mn-cs"/>
                        </a:rPr>
                        <a:t>超过</a:t>
                      </a:r>
                      <a:r>
                        <a:rPr lang="en-US" altLang="zh-CN" sz="1400" kern="1200" dirty="0" smtClean="0">
                          <a:solidFill>
                            <a:schemeClr val="tx1">
                              <a:lumMod val="50000"/>
                              <a:lumOff val="50000"/>
                            </a:schemeClr>
                          </a:solidFill>
                          <a:latin typeface="+mn-lt"/>
                          <a:ea typeface="+mn-ea"/>
                          <a:cs typeface="+mn-cs"/>
                        </a:rPr>
                        <a:t>80</a:t>
                      </a:r>
                      <a:r>
                        <a:rPr lang="zh-CN" altLang="en-US" sz="1400" kern="1200" dirty="0" smtClean="0">
                          <a:solidFill>
                            <a:schemeClr val="tx1">
                              <a:lumMod val="50000"/>
                              <a:lumOff val="50000"/>
                            </a:schemeClr>
                          </a:solidFill>
                          <a:latin typeface="+mn-lt"/>
                          <a:ea typeface="+mn-ea"/>
                          <a:cs typeface="+mn-cs"/>
                        </a:rPr>
                        <a:t>年的安全护肤理念</a:t>
                      </a:r>
                      <a:endParaRPr lang="en-US" altLang="zh-CN" sz="1400" dirty="0" smtClean="0">
                        <a:solidFill>
                          <a:schemeClr val="tx1">
                            <a:lumMod val="50000"/>
                            <a:lumOff val="50000"/>
                          </a:schemeClr>
                        </a:solidFill>
                      </a:endParaRPr>
                    </a:p>
                    <a:p>
                      <a:pPr algn="l"/>
                      <a:r>
                        <a:rPr lang="en-US" altLang="zh-CN" sz="1400" dirty="0" smtClean="0">
                          <a:solidFill>
                            <a:schemeClr val="tx1">
                              <a:lumMod val="50000"/>
                              <a:lumOff val="50000"/>
                            </a:schemeClr>
                          </a:solidFill>
                        </a:rPr>
                        <a:t>2</a:t>
                      </a:r>
                      <a:r>
                        <a:rPr lang="zh-CN" altLang="en-US" sz="1400" dirty="0" smtClean="0">
                          <a:solidFill>
                            <a:schemeClr val="tx1">
                              <a:lumMod val="50000"/>
                              <a:lumOff val="50000"/>
                            </a:schemeClr>
                          </a:solidFill>
                        </a:rPr>
                        <a:t>民族品牌</a:t>
                      </a:r>
                      <a:endParaRPr lang="en-US" altLang="zh-CN" sz="1400" dirty="0" smtClean="0">
                        <a:solidFill>
                          <a:schemeClr val="tx1">
                            <a:lumMod val="50000"/>
                            <a:lumOff val="50000"/>
                          </a:schemeClr>
                        </a:solidFill>
                      </a:endParaRPr>
                    </a:p>
                    <a:p>
                      <a:pPr algn="l"/>
                      <a:r>
                        <a:rPr lang="en-US" altLang="zh-CN" sz="1400" dirty="0" smtClean="0">
                          <a:solidFill>
                            <a:schemeClr val="tx1">
                              <a:lumMod val="50000"/>
                              <a:lumOff val="50000"/>
                            </a:schemeClr>
                          </a:solidFill>
                        </a:rPr>
                        <a:t>3</a:t>
                      </a:r>
                      <a:r>
                        <a:rPr lang="zh-CN" altLang="en-US" sz="1400" dirty="0" smtClean="0">
                          <a:solidFill>
                            <a:schemeClr val="tx1">
                              <a:lumMod val="50000"/>
                              <a:lumOff val="50000"/>
                            </a:schemeClr>
                          </a:solidFill>
                        </a:rPr>
                        <a:t>适应中国人的肤质</a:t>
                      </a:r>
                      <a:endParaRPr lang="en-US" altLang="zh-CN" sz="1400" dirty="0" smtClean="0">
                        <a:solidFill>
                          <a:schemeClr val="tx1">
                            <a:lumMod val="50000"/>
                            <a:lumOff val="50000"/>
                          </a:schemeClr>
                        </a:solidFill>
                      </a:endParaRPr>
                    </a:p>
                    <a:p>
                      <a:pPr algn="l"/>
                      <a:r>
                        <a:rPr lang="en-US" altLang="zh-CN" sz="1400" dirty="0" smtClean="0">
                          <a:solidFill>
                            <a:schemeClr val="tx1">
                              <a:lumMod val="50000"/>
                              <a:lumOff val="50000"/>
                            </a:schemeClr>
                          </a:solidFill>
                        </a:rPr>
                        <a:t>4</a:t>
                      </a:r>
                      <a:r>
                        <a:rPr lang="zh-CN" altLang="en-US" sz="1400" dirty="0" smtClean="0">
                          <a:solidFill>
                            <a:schemeClr val="tx1">
                              <a:lumMod val="50000"/>
                              <a:lumOff val="50000"/>
                            </a:schemeClr>
                          </a:solidFill>
                        </a:rPr>
                        <a:t>传统与时尚的相结合</a:t>
                      </a:r>
                    </a:p>
                    <a:p>
                      <a:pPr marL="0" marR="0" indent="0" algn="l" defTabSz="514350" rtl="0" eaLnBrk="1" fontAlgn="auto" latinLnBrk="0" hangingPunct="1">
                        <a:lnSpc>
                          <a:spcPct val="100000"/>
                        </a:lnSpc>
                        <a:spcBef>
                          <a:spcPts val="0"/>
                        </a:spcBef>
                        <a:spcAft>
                          <a:spcPts val="0"/>
                        </a:spcAft>
                        <a:buClrTx/>
                        <a:buSzTx/>
                        <a:buFontTx/>
                        <a:buNone/>
                        <a:tabLst/>
                        <a:defRPr/>
                      </a:pPr>
                      <a:endParaRPr lang="en-US" altLang="zh-CN" sz="1300" kern="1200" dirty="0" smtClean="0">
                        <a:solidFill>
                          <a:schemeClr val="tx1">
                            <a:lumMod val="50000"/>
                            <a:lumOff val="50000"/>
                          </a:schemeClr>
                        </a:solidFill>
                        <a:latin typeface="+mn-lt"/>
                        <a:ea typeface="+mn-ea"/>
                        <a:cs typeface="+mn-cs"/>
                      </a:endParaRPr>
                    </a:p>
                  </a:txBody>
                  <a:tcPr marL="91439" marR="91439" marT="34291" marB="34291" anchor="ctr"/>
                </a:tc>
                <a:tc>
                  <a:txBody>
                    <a:bodyPr/>
                    <a:lstStyle/>
                    <a:p>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线上：官网社交圈，达人推荐，门户网站使用评测；冠名中国好声音</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线下：琥珀计划</a:t>
                      </a:r>
                      <a:endParaRPr lang="en-US" altLang="zh-CN" sz="1300" kern="1200" dirty="0" smtClean="0">
                        <a:solidFill>
                          <a:schemeClr val="tx1">
                            <a:lumMod val="50000"/>
                            <a:lumOff val="50000"/>
                          </a:schemeClr>
                        </a:solidFill>
                        <a:latin typeface="+mn-lt"/>
                        <a:ea typeface="+mn-ea"/>
                        <a:cs typeface="+mn-cs"/>
                      </a:endParaRPr>
                    </a:p>
                    <a:p>
                      <a:endParaRPr lang="en-US" altLang="zh-CN" sz="1300" kern="1200" dirty="0" smtClean="0">
                        <a:solidFill>
                          <a:schemeClr val="tx1">
                            <a:lumMod val="50000"/>
                            <a:lumOff val="50000"/>
                          </a:schemeClr>
                        </a:solidFill>
                        <a:latin typeface="+mn-lt"/>
                        <a:ea typeface="+mn-ea"/>
                        <a:cs typeface="+mn-cs"/>
                      </a:endParaRP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莫文蔚</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r>
              <a:tr h="1994538">
                <a:tc>
                  <a:txBody>
                    <a:bodyPr/>
                    <a:lstStyle/>
                    <a:p>
                      <a:r>
                        <a:rPr lang="zh-CN" altLang="en-US" sz="1300" b="1" kern="1200" dirty="0" smtClean="0">
                          <a:solidFill>
                            <a:schemeClr val="tx1"/>
                          </a:solidFill>
                          <a:latin typeface="+mn-lt"/>
                          <a:ea typeface="+mn-ea"/>
                          <a:cs typeface="+mn-cs"/>
                        </a:rPr>
                        <a:t>佰草集</a:t>
                      </a:r>
                      <a:endParaRPr lang="zh-CN" altLang="en-US" sz="1300" b="1" kern="1200" dirty="0">
                        <a:solidFill>
                          <a:schemeClr val="tx1"/>
                        </a:solidFill>
                        <a:latin typeface="+mn-lt"/>
                        <a:ea typeface="+mn-ea"/>
                        <a:cs typeface="+mn-cs"/>
                      </a:endParaRP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中华医药瑰宝中提炼出的中草药配方；</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现代中草药个人护理专家；</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中医“整体，平很”及“证、方、效”的核心理论体系；</a:t>
                      </a: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历史悠久的中医学问，加高科技手段萃取天然草本精华，焕发自然、个性、健康根源之美。</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佰草集深信“美必须发自根源，方能美得完全”，追求“自然、平衡”的美。</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c>
                  <a:txBody>
                    <a:bodyPr/>
                    <a:lstStyle/>
                    <a:p>
                      <a:pPr marL="0" marR="0" indent="0" algn="l" defTabSz="51435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mn-lt"/>
                          <a:ea typeface="+mn-ea"/>
                          <a:cs typeface="+mn-cs"/>
                        </a:rPr>
                        <a:t>第一个真正意义上站在世界舞台，与国际一线品牌竞争的中高档中草药护理品牌；</a:t>
                      </a:r>
                    </a:p>
                  </a:txBody>
                  <a:tcPr marL="91439" marR="91439" marT="34291" marB="34291" anchor="ctr"/>
                </a:tc>
                <a:tc>
                  <a:txBody>
                    <a:bodyPr/>
                    <a:lstStyle/>
                    <a:p>
                      <a:r>
                        <a:rPr lang="zh-CN" altLang="en-US" sz="1300" kern="1200" dirty="0" smtClean="0">
                          <a:solidFill>
                            <a:schemeClr val="tx1">
                              <a:lumMod val="50000"/>
                              <a:lumOff val="50000"/>
                            </a:schemeClr>
                          </a:solidFill>
                          <a:latin typeface="+mn-lt"/>
                          <a:ea typeface="+mn-ea"/>
                          <a:cs typeface="+mn-cs"/>
                        </a:rPr>
                        <a:t>线上：官网绿色宣言；汉方、灵草之卷的展示；</a:t>
                      </a:r>
                      <a:endParaRPr lang="en-US" altLang="zh-CN" sz="1300" kern="1200" dirty="0" smtClean="0">
                        <a:solidFill>
                          <a:schemeClr val="tx1">
                            <a:lumMod val="50000"/>
                            <a:lumOff val="50000"/>
                          </a:schemeClr>
                        </a:solidFill>
                        <a:latin typeface="+mn-lt"/>
                        <a:ea typeface="+mn-ea"/>
                        <a:cs typeface="+mn-cs"/>
                      </a:endParaRPr>
                    </a:p>
                    <a:p>
                      <a:r>
                        <a:rPr lang="zh-CN" altLang="en-US" sz="1300" kern="1200" dirty="0" smtClean="0">
                          <a:solidFill>
                            <a:schemeClr val="tx1">
                              <a:lumMod val="50000"/>
                              <a:lumOff val="50000"/>
                            </a:schemeClr>
                          </a:solidFill>
                          <a:latin typeface="+mn-lt"/>
                          <a:ea typeface="+mn-ea"/>
                          <a:cs typeface="+mn-cs"/>
                        </a:rPr>
                        <a:t>线下：爱筑中草药家园行动；</a:t>
                      </a:r>
                      <a:endParaRPr lang="en-US" altLang="zh-CN" sz="1300" kern="1200" dirty="0" smtClean="0">
                        <a:solidFill>
                          <a:schemeClr val="tx1">
                            <a:lumMod val="50000"/>
                            <a:lumOff val="50000"/>
                          </a:schemeClr>
                        </a:solidFill>
                        <a:latin typeface="+mn-lt"/>
                        <a:ea typeface="+mn-ea"/>
                        <a:cs typeface="+mn-cs"/>
                      </a:endParaRPr>
                    </a:p>
                  </a:txBody>
                  <a:tcPr marL="91439" marR="91439" marT="34291" marB="34291" anchor="ctr"/>
                </a:tc>
                <a:tc>
                  <a:txBody>
                    <a:bodyPr/>
                    <a:lstStyle/>
                    <a:p>
                      <a:r>
                        <a:rPr lang="en-US" altLang="zh-CN" sz="1300" kern="1200" dirty="0" smtClean="0">
                          <a:solidFill>
                            <a:schemeClr val="tx1">
                              <a:lumMod val="50000"/>
                              <a:lumOff val="50000"/>
                            </a:schemeClr>
                          </a:solidFill>
                          <a:latin typeface="+mn-lt"/>
                          <a:ea typeface="+mn-ea"/>
                          <a:cs typeface="+mn-cs"/>
                        </a:rPr>
                        <a:t>2000</a:t>
                      </a:r>
                      <a:r>
                        <a:rPr lang="zh-CN" altLang="en-US" sz="1300" kern="1200" dirty="0" smtClean="0">
                          <a:solidFill>
                            <a:schemeClr val="tx1">
                              <a:lumMod val="50000"/>
                              <a:lumOff val="50000"/>
                            </a:schemeClr>
                          </a:solidFill>
                          <a:latin typeface="+mn-lt"/>
                          <a:ea typeface="+mn-ea"/>
                          <a:cs typeface="+mn-cs"/>
                        </a:rPr>
                        <a:t>年，刘岑，</a:t>
                      </a:r>
                      <a:r>
                        <a:rPr lang="en-US" altLang="zh-CN" sz="1300" kern="1200" dirty="0" smtClean="0">
                          <a:solidFill>
                            <a:schemeClr val="tx1">
                              <a:lumMod val="50000"/>
                              <a:lumOff val="50000"/>
                            </a:schemeClr>
                          </a:solidFill>
                          <a:latin typeface="+mn-lt"/>
                          <a:ea typeface="+mn-ea"/>
                          <a:cs typeface="+mn-cs"/>
                        </a:rPr>
                        <a:t>2002</a:t>
                      </a:r>
                      <a:r>
                        <a:rPr lang="zh-CN" altLang="en-US" sz="1300" kern="1200" dirty="0" smtClean="0">
                          <a:solidFill>
                            <a:schemeClr val="tx1">
                              <a:lumMod val="50000"/>
                              <a:lumOff val="50000"/>
                            </a:schemeClr>
                          </a:solidFill>
                          <a:latin typeface="+mn-lt"/>
                          <a:ea typeface="+mn-ea"/>
                          <a:cs typeface="+mn-cs"/>
                        </a:rPr>
                        <a:t>年，郭可盈，</a:t>
                      </a:r>
                      <a:endParaRPr lang="zh-CN" altLang="en-US" sz="1300" kern="1200" dirty="0">
                        <a:solidFill>
                          <a:schemeClr val="tx1">
                            <a:lumMod val="50000"/>
                            <a:lumOff val="50000"/>
                          </a:schemeClr>
                        </a:solidFill>
                        <a:latin typeface="+mn-lt"/>
                        <a:ea typeface="+mn-ea"/>
                        <a:cs typeface="+mn-cs"/>
                      </a:endParaRPr>
                    </a:p>
                  </a:txBody>
                  <a:tcPr marL="91439" marR="91439" marT="34291" marB="34291"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932316277"/>
              </p:ext>
            </p:extLst>
          </p:nvPr>
        </p:nvGraphicFramePr>
        <p:xfrm>
          <a:off x="17748" y="44269"/>
          <a:ext cx="9126254" cy="5032371"/>
        </p:xfrm>
        <a:graphic>
          <a:graphicData uri="http://schemas.openxmlformats.org/drawingml/2006/table">
            <a:tbl>
              <a:tblPr firstRow="1" bandRow="1">
                <a:tableStyleId>{5C22544A-7EE6-4342-B048-85BDC9FD1C3A}</a:tableStyleId>
              </a:tblPr>
              <a:tblGrid>
                <a:gridCol w="812559"/>
                <a:gridCol w="1384239"/>
                <a:gridCol w="2319134"/>
                <a:gridCol w="1967146"/>
                <a:gridCol w="1282753"/>
                <a:gridCol w="1360423"/>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736477">
                <a:tc>
                  <a:txBody>
                    <a:bodyPr/>
                    <a:lstStyle/>
                    <a:p>
                      <a:pPr algn="ctr"/>
                      <a:r>
                        <a:rPr kumimoji="0" lang="en-US" altLang="zh-CN" sz="1300" b="1" i="0" u="none" strike="noStrike" kern="1200" cap="none" normalizeH="0" baseline="0" dirty="0" smtClean="0">
                          <a:ln>
                            <a:noFill/>
                          </a:ln>
                          <a:solidFill>
                            <a:schemeClr val="tx1"/>
                          </a:solidFill>
                          <a:effectLst/>
                          <a:latin typeface="Calibri" pitchFamily="34" charset="0"/>
                          <a:ea typeface="微软雅黑" pitchFamily="34" charset="-122"/>
                          <a:cs typeface="+mn-cs"/>
                        </a:rPr>
                        <a:t>LUSH</a:t>
                      </a:r>
                    </a:p>
                    <a:p>
                      <a:pPr algn="ctr"/>
                      <a:r>
                        <a:rPr kumimoji="0" lang="zh-CN" altLang="en-US" sz="1300" b="1" i="0" u="none" strike="noStrike" kern="1200" cap="none" normalizeH="0" baseline="0" dirty="0" smtClean="0">
                          <a:ln>
                            <a:noFill/>
                          </a:ln>
                          <a:solidFill>
                            <a:schemeClr val="tx1"/>
                          </a:solidFill>
                          <a:effectLst/>
                          <a:latin typeface="Calibri" pitchFamily="34" charset="0"/>
                          <a:ea typeface="微软雅黑" pitchFamily="34" charset="-122"/>
                          <a:cs typeface="+mn-cs"/>
                        </a:rPr>
                        <a:t>岚舒</a:t>
                      </a:r>
                    </a:p>
                    <a:p>
                      <a:pPr algn="l"/>
                      <a:endParaRPr kumimoji="0" lang="zh-CN" altLang="en-US" sz="1300" b="1" i="0" u="none" strike="noStrike" kern="1200" cap="none" normalizeH="0" baseline="0" dirty="0">
                        <a:ln>
                          <a:noFill/>
                        </a:ln>
                        <a:solidFill>
                          <a:schemeClr val="tx1"/>
                        </a:solidFill>
                        <a:effectLst/>
                        <a:latin typeface="Calibri" pitchFamily="34" charset="0"/>
                        <a:ea typeface="微软雅黑" pitchFamily="34" charset="-122"/>
                        <a:cs typeface="+mn-cs"/>
                      </a:endParaRPr>
                    </a:p>
                  </a:txBody>
                  <a:tcPr anchor="ctr"/>
                </a:tc>
                <a:tc>
                  <a:txBody>
                    <a:bodyPr/>
                    <a:lstStyle/>
                    <a:p>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馥活年轻态美肌，美丽与你同行</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宣扬新鲜、天然的护肤文化</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来自英国的美妆品牌，创立于</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1994,</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在全球</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51</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个国家超过九百间分店</a:t>
                      </a:r>
                    </a:p>
                    <a:p>
                      <a:pPr algn="l"/>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anchor="ctr"/>
                </a:tc>
                <a:tc>
                  <a:txBody>
                    <a:bodyPr/>
                    <a:lstStyle/>
                    <a:p>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全手工制造</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自然防腐</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无动物实验</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受麦当娜等大牌明星喜爱</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anchor="ctr"/>
                </a:tc>
                <a:tc>
                  <a:txBody>
                    <a:bodyPr/>
                    <a:lstStyle/>
                    <a:p>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胶瓶回收计划</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慈善爱心活动</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无</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anchor="ctr"/>
                </a:tc>
              </a:tr>
              <a:tr h="1643074">
                <a:tc>
                  <a:txBody>
                    <a:bodyPr/>
                    <a:lstStyle/>
                    <a:p>
                      <a:pPr algn="ctr"/>
                      <a:r>
                        <a:rPr lang="zh-CN" altLang="en-US" sz="1300" b="1" dirty="0" smtClean="0">
                          <a:solidFill>
                            <a:schemeClr val="tx1"/>
                          </a:solidFill>
                          <a:latin typeface="微软雅黑"/>
                          <a:ea typeface="+mn-ea"/>
                          <a:cs typeface="微软雅黑"/>
                        </a:rPr>
                        <a:t>自然乐园</a:t>
                      </a:r>
                      <a:endParaRPr lang="en-US" altLang="zh-CN" sz="1300" b="1" dirty="0" smtClean="0">
                        <a:solidFill>
                          <a:schemeClr val="tx1"/>
                        </a:solidFill>
                        <a:latin typeface="微软雅黑"/>
                        <a:ea typeface="+mn-ea"/>
                        <a:cs typeface="微软雅黑"/>
                      </a:endParaRPr>
                    </a:p>
                    <a:p>
                      <a:pPr algn="ctr"/>
                      <a:r>
                        <a:rPr lang="en-US" altLang="zh-CN" sz="1300" b="1" kern="1200" dirty="0" smtClean="0">
                          <a:solidFill>
                            <a:schemeClr val="tx1"/>
                          </a:solidFill>
                          <a:latin typeface="微软雅黑"/>
                          <a:ea typeface="+mn-ea"/>
                          <a:cs typeface="微软雅黑"/>
                        </a:rPr>
                        <a:t>NATURE REPUBLIC</a:t>
                      </a:r>
                      <a:endParaRPr lang="zh-CN" altLang="en-US" sz="1300" b="1" dirty="0" smtClean="0">
                        <a:solidFill>
                          <a:schemeClr val="tx1"/>
                        </a:solidFill>
                        <a:latin typeface="微软雅黑"/>
                        <a:ea typeface="+mn-ea"/>
                        <a:cs typeface="微软雅黑"/>
                      </a:endParaRPr>
                    </a:p>
                  </a:txBody>
                  <a:tcPr anchor="ctr"/>
                </a:tc>
                <a:tc>
                  <a:txBody>
                    <a:bodyPr/>
                    <a:lstStyle/>
                    <a:p>
                      <a:r>
                        <a:rPr lang="zh-CN" altLang="en-US" sz="1300" kern="1200" dirty="0" smtClean="0">
                          <a:solidFill>
                            <a:schemeClr val="tx1">
                              <a:lumMod val="50000"/>
                              <a:lumOff val="50000"/>
                            </a:schemeClr>
                          </a:solidFill>
                          <a:latin typeface="微软雅黑"/>
                          <a:ea typeface="+mn-ea"/>
                          <a:cs typeface="微软雅黑"/>
                        </a:rPr>
                        <a:t>韩国自然护肤第一品牌</a:t>
                      </a:r>
                      <a:endParaRPr lang="en-US" altLang="zh-CN" sz="1300" kern="1200" dirty="0" smtClean="0">
                        <a:solidFill>
                          <a:schemeClr val="tx1">
                            <a:lumMod val="50000"/>
                            <a:lumOff val="50000"/>
                          </a:schemeClr>
                        </a:solidFill>
                        <a:latin typeface="微软雅黑"/>
                        <a:ea typeface="+mn-ea"/>
                        <a:cs typeface="微软雅黑"/>
                      </a:endParaRPr>
                    </a:p>
                    <a:p>
                      <a:r>
                        <a:rPr lang="zh-CN" altLang="en-US" sz="1300" kern="1200" dirty="0" smtClean="0">
                          <a:solidFill>
                            <a:schemeClr val="tx1">
                              <a:lumMod val="50000"/>
                              <a:lumOff val="50000"/>
                            </a:schemeClr>
                          </a:solidFill>
                          <a:latin typeface="微软雅黑"/>
                          <a:ea typeface="+mn-ea"/>
                          <a:cs typeface="微软雅黑"/>
                        </a:rPr>
                        <a:t>自然、健康、纯净的护肤理念</a:t>
                      </a:r>
                      <a:endParaRPr lang="zh-CN" altLang="en-US" sz="1300" dirty="0" smtClean="0">
                        <a:solidFill>
                          <a:schemeClr val="tx1">
                            <a:lumMod val="50000"/>
                            <a:lumOff val="50000"/>
                          </a:schemeClr>
                        </a:solidFill>
                        <a:latin typeface="微软雅黑"/>
                        <a:ea typeface="+mn-ea"/>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微软雅黑"/>
                          <a:ea typeface="+mn-ea"/>
                          <a:cs typeface="微软雅黑"/>
                        </a:rPr>
                        <a:t>创立于</a:t>
                      </a:r>
                      <a:r>
                        <a:rPr lang="en-US" altLang="zh-CN" sz="1300" kern="1200" dirty="0" smtClean="0">
                          <a:solidFill>
                            <a:schemeClr val="tx1">
                              <a:lumMod val="50000"/>
                              <a:lumOff val="50000"/>
                            </a:schemeClr>
                          </a:solidFill>
                          <a:latin typeface="微软雅黑"/>
                          <a:ea typeface="+mn-ea"/>
                          <a:cs typeface="微软雅黑"/>
                        </a:rPr>
                        <a:t>2009</a:t>
                      </a:r>
                      <a:r>
                        <a:rPr lang="zh-CN" altLang="en-US" sz="1300" kern="1200" dirty="0" smtClean="0">
                          <a:solidFill>
                            <a:schemeClr val="tx1">
                              <a:lumMod val="50000"/>
                              <a:lumOff val="50000"/>
                            </a:schemeClr>
                          </a:solidFill>
                          <a:latin typeface="微软雅黑"/>
                          <a:ea typeface="+mn-ea"/>
                          <a:cs typeface="微软雅黑"/>
                        </a:rPr>
                        <a:t>年的韩国化妆品牌，上市仅四年就成为韩国三大护肤品牌之一，专卖店多达</a:t>
                      </a:r>
                      <a:r>
                        <a:rPr lang="en-US" altLang="zh-CN" sz="1300" kern="1200" dirty="0" smtClean="0">
                          <a:solidFill>
                            <a:schemeClr val="tx1">
                              <a:lumMod val="50000"/>
                              <a:lumOff val="50000"/>
                            </a:schemeClr>
                          </a:solidFill>
                          <a:latin typeface="微软雅黑"/>
                          <a:ea typeface="+mn-ea"/>
                          <a:cs typeface="微软雅黑"/>
                        </a:rPr>
                        <a:t>400</a:t>
                      </a:r>
                      <a:r>
                        <a:rPr lang="zh-CN" altLang="en-US" sz="1300" kern="1200" dirty="0" smtClean="0">
                          <a:solidFill>
                            <a:schemeClr val="tx1">
                              <a:lumMod val="50000"/>
                              <a:lumOff val="50000"/>
                            </a:schemeClr>
                          </a:solidFill>
                          <a:latin typeface="微软雅黑"/>
                          <a:ea typeface="+mn-ea"/>
                          <a:cs typeface="微软雅黑"/>
                        </a:rPr>
                        <a:t>家，远销日本、台湾等海外市场</a:t>
                      </a:r>
                      <a:endParaRPr lang="zh-CN" altLang="en-US" sz="1300" dirty="0" smtClean="0">
                        <a:solidFill>
                          <a:schemeClr val="tx1">
                            <a:lumMod val="50000"/>
                            <a:lumOff val="50000"/>
                          </a:schemeClr>
                        </a:solidFill>
                        <a:latin typeface="微软雅黑"/>
                        <a:ea typeface="+mn-ea"/>
                        <a:cs typeface="微软雅黑"/>
                      </a:endParaRPr>
                    </a:p>
                  </a:txBody>
                  <a:tcPr anchor="ctr"/>
                </a:tc>
                <a:tc>
                  <a:txBody>
                    <a:bodyPr/>
                    <a:lstStyle/>
                    <a:p>
                      <a:r>
                        <a:rPr lang="zh-CN" altLang="en-US" sz="1300" kern="1200" dirty="0" smtClean="0">
                          <a:solidFill>
                            <a:schemeClr val="tx1">
                              <a:lumMod val="50000"/>
                              <a:lumOff val="50000"/>
                            </a:schemeClr>
                          </a:solidFill>
                          <a:latin typeface="微软雅黑"/>
                          <a:ea typeface="+mn-ea"/>
                          <a:cs typeface="微软雅黑"/>
                        </a:rPr>
                        <a:t>天然无添加</a:t>
                      </a:r>
                      <a:endParaRPr lang="en-US" altLang="zh-CN" sz="1300" kern="1200" dirty="0" smtClean="0">
                        <a:solidFill>
                          <a:schemeClr val="tx1">
                            <a:lumMod val="50000"/>
                            <a:lumOff val="50000"/>
                          </a:schemeClr>
                        </a:solidFill>
                        <a:latin typeface="微软雅黑"/>
                        <a:ea typeface="+mn-ea"/>
                        <a:cs typeface="微软雅黑"/>
                      </a:endParaRPr>
                    </a:p>
                    <a:p>
                      <a:r>
                        <a:rPr lang="zh-CN" altLang="en-US" sz="1300" kern="1200" dirty="0" smtClean="0">
                          <a:solidFill>
                            <a:schemeClr val="tx1">
                              <a:lumMod val="50000"/>
                              <a:lumOff val="50000"/>
                            </a:schemeClr>
                          </a:solidFill>
                          <a:latin typeface="微软雅黑"/>
                          <a:ea typeface="+mn-ea"/>
                          <a:cs typeface="微软雅黑"/>
                        </a:rPr>
                        <a:t>适合大众肤质</a:t>
                      </a:r>
                      <a:endParaRPr lang="en-US" altLang="zh-CN" sz="1300" kern="1200" dirty="0" smtClean="0">
                        <a:solidFill>
                          <a:schemeClr val="tx1">
                            <a:lumMod val="50000"/>
                            <a:lumOff val="50000"/>
                          </a:schemeClr>
                        </a:solidFill>
                        <a:latin typeface="微软雅黑"/>
                        <a:ea typeface="+mn-ea"/>
                        <a:cs typeface="微软雅黑"/>
                      </a:endParaRPr>
                    </a:p>
                    <a:p>
                      <a:r>
                        <a:rPr lang="zh-CN" altLang="en-US" sz="1300" kern="1200" dirty="0" smtClean="0">
                          <a:solidFill>
                            <a:schemeClr val="tx1">
                              <a:lumMod val="50000"/>
                              <a:lumOff val="50000"/>
                            </a:schemeClr>
                          </a:solidFill>
                          <a:latin typeface="微软雅黑"/>
                          <a:ea typeface="+mn-ea"/>
                          <a:cs typeface="微软雅黑"/>
                        </a:rPr>
                        <a:t>明星宣传推广</a:t>
                      </a:r>
                      <a:endParaRPr lang="zh-CN" altLang="en-US" sz="1300" kern="1200" dirty="0">
                        <a:solidFill>
                          <a:schemeClr val="tx1">
                            <a:lumMod val="50000"/>
                            <a:lumOff val="50000"/>
                          </a:schemeClr>
                        </a:solidFill>
                        <a:latin typeface="+mn-lt"/>
                        <a:ea typeface="+mn-ea"/>
                        <a:cs typeface="+mn-cs"/>
                      </a:endParaRPr>
                    </a:p>
                  </a:txBody>
                  <a:tcPr anchor="ctr"/>
                </a:tc>
                <a:tc>
                  <a:txBody>
                    <a:bodyPr/>
                    <a:lstStyle/>
                    <a:p>
                      <a:r>
                        <a:rPr lang="zh-CN" altLang="en-US" sz="1300" dirty="0" smtClean="0">
                          <a:solidFill>
                            <a:schemeClr val="tx1">
                              <a:lumMod val="50000"/>
                              <a:lumOff val="50000"/>
                            </a:schemeClr>
                          </a:solidFill>
                          <a:latin typeface="微软雅黑"/>
                          <a:ea typeface="+mn-ea"/>
                          <a:cs typeface="微软雅黑"/>
                        </a:rPr>
                        <a:t>空盒利用</a:t>
                      </a:r>
                      <a:endParaRPr lang="en-US" altLang="zh-CN" sz="1300" dirty="0" smtClean="0">
                        <a:solidFill>
                          <a:schemeClr val="tx1">
                            <a:lumMod val="50000"/>
                            <a:lumOff val="50000"/>
                          </a:schemeClr>
                        </a:solidFill>
                        <a:latin typeface="微软雅黑"/>
                        <a:ea typeface="+mn-ea"/>
                        <a:cs typeface="微软雅黑"/>
                      </a:endParaRPr>
                    </a:p>
                    <a:p>
                      <a:r>
                        <a:rPr lang="zh-CN" altLang="en-US" sz="1300" dirty="0" smtClean="0">
                          <a:solidFill>
                            <a:schemeClr val="tx1">
                              <a:lumMod val="50000"/>
                              <a:lumOff val="50000"/>
                            </a:schemeClr>
                          </a:solidFill>
                          <a:latin typeface="微软雅黑"/>
                          <a:ea typeface="+mn-ea"/>
                          <a:cs typeface="微软雅黑"/>
                        </a:rPr>
                        <a:t>免费试用</a:t>
                      </a:r>
                      <a:endParaRPr lang="en-US" altLang="zh-CN" sz="1300" dirty="0" smtClean="0">
                        <a:solidFill>
                          <a:schemeClr val="tx1">
                            <a:lumMod val="50000"/>
                            <a:lumOff val="50000"/>
                          </a:schemeClr>
                        </a:solidFill>
                        <a:latin typeface="微软雅黑"/>
                        <a:ea typeface="+mn-ea"/>
                        <a:cs typeface="微软雅黑"/>
                      </a:endParaRPr>
                    </a:p>
                    <a:p>
                      <a:r>
                        <a:rPr lang="zh-CN" altLang="en-US" sz="1300" dirty="0" smtClean="0">
                          <a:solidFill>
                            <a:schemeClr val="tx1">
                              <a:lumMod val="50000"/>
                              <a:lumOff val="50000"/>
                            </a:schemeClr>
                          </a:solidFill>
                          <a:latin typeface="微软雅黑"/>
                          <a:ea typeface="+mn-ea"/>
                          <a:cs typeface="微软雅黑"/>
                        </a:rPr>
                        <a:t>明星见面会</a:t>
                      </a:r>
                    </a:p>
                  </a:txBody>
                  <a:tcPr anchor="ctr"/>
                </a:tc>
                <a:tc>
                  <a:txBody>
                    <a:bodyPr/>
                    <a:lstStyle/>
                    <a:p>
                      <a:pPr algn="ctr"/>
                      <a:r>
                        <a:rPr lang="en-US" altLang="zh-CN" sz="1300" dirty="0" smtClean="0">
                          <a:solidFill>
                            <a:schemeClr val="tx1">
                              <a:lumMod val="50000"/>
                              <a:lumOff val="50000"/>
                            </a:schemeClr>
                          </a:solidFill>
                          <a:latin typeface="微软雅黑"/>
                          <a:ea typeface="+mn-ea"/>
                          <a:cs typeface="微软雅黑"/>
                        </a:rPr>
                        <a:t>RAIN</a:t>
                      </a:r>
                    </a:p>
                    <a:p>
                      <a:pPr algn="ctr"/>
                      <a:r>
                        <a:rPr lang="en-US" altLang="zh-CN" sz="1300" dirty="0" smtClean="0">
                          <a:solidFill>
                            <a:schemeClr val="tx1">
                              <a:lumMod val="50000"/>
                              <a:lumOff val="50000"/>
                            </a:schemeClr>
                          </a:solidFill>
                          <a:latin typeface="微软雅黑"/>
                          <a:ea typeface="+mn-ea"/>
                          <a:cs typeface="微软雅黑"/>
                        </a:rPr>
                        <a:t>JARAH</a:t>
                      </a:r>
                    </a:p>
                    <a:p>
                      <a:pPr algn="ctr"/>
                      <a:r>
                        <a:rPr lang="zh-CN" altLang="en-US" sz="1300" dirty="0" smtClean="0">
                          <a:solidFill>
                            <a:schemeClr val="tx1">
                              <a:lumMod val="50000"/>
                              <a:lumOff val="50000"/>
                            </a:schemeClr>
                          </a:solidFill>
                          <a:latin typeface="微软雅黑"/>
                          <a:ea typeface="+mn-ea"/>
                          <a:cs typeface="微软雅黑"/>
                        </a:rPr>
                        <a:t>申世京</a:t>
                      </a:r>
                      <a:endParaRPr lang="en-US" altLang="zh-CN" sz="1300" dirty="0" smtClean="0">
                        <a:solidFill>
                          <a:schemeClr val="tx1">
                            <a:lumMod val="50000"/>
                            <a:lumOff val="50000"/>
                          </a:schemeClr>
                        </a:solidFill>
                        <a:latin typeface="微软雅黑"/>
                        <a:ea typeface="+mn-ea"/>
                        <a:cs typeface="微软雅黑"/>
                      </a:endParaRPr>
                    </a:p>
                    <a:p>
                      <a:pPr algn="ctr"/>
                      <a:r>
                        <a:rPr lang="en-US" altLang="zh-CN" sz="1300" dirty="0" smtClean="0">
                          <a:solidFill>
                            <a:schemeClr val="tx1">
                              <a:lumMod val="50000"/>
                              <a:lumOff val="50000"/>
                            </a:schemeClr>
                          </a:solidFill>
                          <a:latin typeface="微软雅黑"/>
                          <a:ea typeface="+mn-ea"/>
                          <a:cs typeface="微软雅黑"/>
                        </a:rPr>
                        <a:t>EXO</a:t>
                      </a:r>
                      <a:endParaRPr lang="zh-CN" altLang="en-US" sz="1300" dirty="0" smtClean="0">
                        <a:solidFill>
                          <a:schemeClr val="tx1">
                            <a:lumMod val="50000"/>
                            <a:lumOff val="50000"/>
                          </a:schemeClr>
                        </a:solidFill>
                        <a:latin typeface="微软雅黑"/>
                        <a:ea typeface="+mn-ea"/>
                        <a:cs typeface="微软雅黑"/>
                      </a:endParaRPr>
                    </a:p>
                  </a:txBody>
                  <a:tcPr anchor="ctr"/>
                </a:tc>
              </a:tr>
              <a:tr h="1361882">
                <a:tc>
                  <a:txBody>
                    <a:bodyPr/>
                    <a:lstStyle/>
                    <a:p>
                      <a:pPr algn="ctr"/>
                      <a:endParaRPr lang="zh-CN" altLang="en-US" sz="1300" b="1" dirty="0" smtClean="0">
                        <a:solidFill>
                          <a:schemeClr val="tx1"/>
                        </a:solidFill>
                        <a:latin typeface="微软雅黑"/>
                        <a:ea typeface="+mn-ea"/>
                        <a:cs typeface="微软雅黑"/>
                      </a:endParaRPr>
                    </a:p>
                  </a:txBody>
                  <a:tcPr anchor="ctr"/>
                </a:tc>
                <a:tc>
                  <a:txBody>
                    <a:bodyPr/>
                    <a:lstStyle/>
                    <a:p>
                      <a:endParaRPr lang="zh-CN" altLang="en-US" sz="1300" dirty="0" smtClean="0">
                        <a:solidFill>
                          <a:schemeClr val="tx1">
                            <a:lumMod val="50000"/>
                            <a:lumOff val="50000"/>
                          </a:schemeClr>
                        </a:solidFill>
                        <a:latin typeface="微软雅黑"/>
                        <a:ea typeface="+mn-ea"/>
                        <a:cs typeface="微软雅黑"/>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300" dirty="0" smtClean="0">
                        <a:solidFill>
                          <a:schemeClr val="tx1">
                            <a:lumMod val="50000"/>
                            <a:lumOff val="50000"/>
                          </a:schemeClr>
                        </a:solidFill>
                        <a:latin typeface="微软雅黑"/>
                        <a:ea typeface="+mn-ea"/>
                        <a:cs typeface="微软雅黑"/>
                      </a:endParaRPr>
                    </a:p>
                  </a:txBody>
                  <a:tcPr anchor="ctr"/>
                </a:tc>
                <a:tc>
                  <a:txBody>
                    <a:bodyPr/>
                    <a:lstStyle/>
                    <a:p>
                      <a:endParaRPr lang="zh-CN" altLang="en-US" sz="1300" kern="1200" dirty="0">
                        <a:solidFill>
                          <a:schemeClr val="tx1">
                            <a:lumMod val="50000"/>
                            <a:lumOff val="50000"/>
                          </a:schemeClr>
                        </a:solidFill>
                        <a:latin typeface="+mn-lt"/>
                        <a:ea typeface="+mn-ea"/>
                        <a:cs typeface="+mn-cs"/>
                      </a:endParaRPr>
                    </a:p>
                  </a:txBody>
                  <a:tcPr anchor="ctr"/>
                </a:tc>
                <a:tc>
                  <a:txBody>
                    <a:bodyPr/>
                    <a:lstStyle/>
                    <a:p>
                      <a:endParaRPr lang="zh-CN" altLang="en-US" sz="1300" dirty="0" smtClean="0">
                        <a:solidFill>
                          <a:schemeClr val="tx1">
                            <a:lumMod val="50000"/>
                            <a:lumOff val="50000"/>
                          </a:schemeClr>
                        </a:solidFill>
                        <a:latin typeface="微软雅黑"/>
                        <a:ea typeface="+mn-ea"/>
                        <a:cs typeface="微软雅黑"/>
                      </a:endParaRPr>
                    </a:p>
                  </a:txBody>
                  <a:tcPr anchor="ctr"/>
                </a:tc>
                <a:tc>
                  <a:txBody>
                    <a:bodyPr/>
                    <a:lstStyle/>
                    <a:p>
                      <a:pPr algn="ctr"/>
                      <a:endParaRPr lang="zh-CN" altLang="en-US" sz="1300" dirty="0" smtClean="0">
                        <a:solidFill>
                          <a:schemeClr val="tx1">
                            <a:lumMod val="50000"/>
                            <a:lumOff val="50000"/>
                          </a:schemeClr>
                        </a:solidFill>
                        <a:latin typeface="微软雅黑"/>
                        <a:ea typeface="+mn-ea"/>
                        <a:cs typeface="微软雅黑"/>
                      </a:endParaRP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097699" y="0"/>
            <a:ext cx="4046301" cy="4708981"/>
          </a:xfrm>
          <a:prstGeom prst="rect">
            <a:avLst/>
          </a:prstGeom>
          <a:noFill/>
        </p:spPr>
        <p:txBody>
          <a:bodyPr wrap="none" rtlCol="0">
            <a:spAutoFit/>
          </a:bodyPr>
          <a:lstStyle/>
          <a:p>
            <a:r>
              <a:rPr lang="zh-CN" altLang="en-US" sz="30000" b="1" dirty="0">
                <a:solidFill>
                  <a:srgbClr val="C00000"/>
                </a:solidFill>
                <a:latin typeface="黑体" pitchFamily="2" charset="-122"/>
                <a:ea typeface="黑体" pitchFamily="2" charset="-122"/>
              </a:rPr>
              <a:t>？</a:t>
            </a:r>
          </a:p>
        </p:txBody>
      </p:sp>
      <p:sp>
        <p:nvSpPr>
          <p:cNvPr id="15" name="椭圆 14"/>
          <p:cNvSpPr/>
          <p:nvPr/>
        </p:nvSpPr>
        <p:spPr>
          <a:xfrm>
            <a:off x="2786050" y="1571637"/>
            <a:ext cx="2214578" cy="200024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143240" y="1714494"/>
            <a:ext cx="1544012" cy="1723549"/>
          </a:xfrm>
          <a:prstGeom prst="rect">
            <a:avLst/>
          </a:prstGeom>
          <a:noFill/>
        </p:spPr>
        <p:txBody>
          <a:bodyPr wrap="none" rtlCol="0">
            <a:spAutoFit/>
          </a:bodyPr>
          <a:lstStyle/>
          <a:p>
            <a:r>
              <a:rPr lang="zh-CN" altLang="en-US" sz="5300" dirty="0" smtClean="0">
                <a:solidFill>
                  <a:schemeClr val="bg1"/>
                </a:solidFill>
                <a:latin typeface="+mn-ea"/>
              </a:rPr>
              <a:t>竞品</a:t>
            </a:r>
            <a:endParaRPr lang="en-US" altLang="zh-CN" sz="5300" dirty="0">
              <a:solidFill>
                <a:schemeClr val="bg1"/>
              </a:solidFill>
              <a:latin typeface="+mn-ea"/>
            </a:endParaRPr>
          </a:p>
          <a:p>
            <a:r>
              <a:rPr lang="zh-CN" altLang="en-US" sz="5300" dirty="0">
                <a:solidFill>
                  <a:schemeClr val="bg1"/>
                </a:solidFill>
                <a:latin typeface="+mn-ea"/>
              </a:rPr>
              <a:t>分析</a:t>
            </a:r>
          </a:p>
        </p:txBody>
      </p:sp>
    </p:spTree>
    <p:extLst>
      <p:ext uri="{BB962C8B-B14F-4D97-AF65-F5344CB8AC3E}">
        <p14:creationId xmlns:p14="http://schemas.microsoft.com/office/powerpoint/2010/main" xmlns="" val="155226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85866"/>
            <a:ext cx="8429652" cy="1938992"/>
          </a:xfrm>
          <a:prstGeom prst="rect">
            <a:avLst/>
          </a:prstGeom>
        </p:spPr>
        <p:txBody>
          <a:bodyPr wrap="square">
            <a:spAutoFit/>
          </a:bodyPr>
          <a:lstStyle/>
          <a:p>
            <a:r>
              <a:rPr lang="zh-CN" altLang="en-US" sz="2400" dirty="0" smtClean="0">
                <a:solidFill>
                  <a:schemeClr val="tx1">
                    <a:lumMod val="50000"/>
                    <a:lumOff val="50000"/>
                  </a:schemeClr>
                </a:solidFill>
              </a:rPr>
              <a:t>护肤品在中国市场的需求极速增大，</a:t>
            </a:r>
            <a:endParaRPr lang="en-US" altLang="zh-CN" sz="2400" dirty="0" smtClean="0">
              <a:solidFill>
                <a:schemeClr val="tx1">
                  <a:lumMod val="50000"/>
                  <a:lumOff val="50000"/>
                </a:schemeClr>
              </a:solidFill>
            </a:endParaRPr>
          </a:p>
          <a:p>
            <a:r>
              <a:rPr lang="zh-CN" altLang="en-US" sz="2400" dirty="0" smtClean="0">
                <a:solidFill>
                  <a:schemeClr val="tx1">
                    <a:lumMod val="50000"/>
                    <a:lumOff val="50000"/>
                  </a:schemeClr>
                </a:solidFill>
              </a:rPr>
              <a:t>而大众对护肤品的消费心理更加复杂的情况下，</a:t>
            </a:r>
            <a:endParaRPr lang="en-US" altLang="zh-CN" sz="2400" dirty="0" smtClean="0">
              <a:solidFill>
                <a:schemeClr val="tx1">
                  <a:lumMod val="50000"/>
                  <a:lumOff val="50000"/>
                </a:schemeClr>
              </a:solidFill>
            </a:endParaRPr>
          </a:p>
          <a:p>
            <a:r>
              <a:rPr lang="zh-CN" altLang="en-US" sz="2400" dirty="0" smtClean="0">
                <a:solidFill>
                  <a:schemeClr val="tx1">
                    <a:lumMod val="50000"/>
                    <a:lumOff val="50000"/>
                  </a:schemeClr>
                </a:solidFill>
              </a:rPr>
              <a:t>我们的产品如何突围而出？</a:t>
            </a:r>
            <a:endParaRPr lang="en-US" altLang="zh-CN" sz="2400" dirty="0" smtClean="0">
              <a:solidFill>
                <a:schemeClr val="tx1">
                  <a:lumMod val="50000"/>
                  <a:lumOff val="50000"/>
                </a:schemeClr>
              </a:solidFill>
            </a:endParaRPr>
          </a:p>
          <a:p>
            <a:endParaRPr lang="en-US" altLang="zh-CN" sz="2400" dirty="0" smtClean="0">
              <a:solidFill>
                <a:schemeClr val="tx1">
                  <a:lumMod val="50000"/>
                  <a:lumOff val="50000"/>
                </a:schemeClr>
              </a:solidFill>
            </a:endParaRPr>
          </a:p>
          <a:p>
            <a:r>
              <a:rPr lang="zh-CN" altLang="en-US" sz="2400" dirty="0" smtClean="0">
                <a:solidFill>
                  <a:schemeClr val="tx1">
                    <a:lumMod val="50000"/>
                    <a:lumOff val="50000"/>
                  </a:schemeClr>
                </a:solidFill>
              </a:rPr>
              <a:t>来看看和我们产品定位相近的护肤品牌都有些什么特点？</a:t>
            </a:r>
            <a:endParaRPr lang="zh-CN" altLang="en-US" sz="2400" dirty="0">
              <a:solidFill>
                <a:schemeClr val="tx1">
                  <a:lumMod val="50000"/>
                  <a:lumOff val="50000"/>
                </a:schemeClr>
              </a:solidFill>
            </a:endParaRPr>
          </a:p>
        </p:txBody>
      </p:sp>
    </p:spTree>
    <p:extLst>
      <p:ext uri="{BB962C8B-B14F-4D97-AF65-F5344CB8AC3E}">
        <p14:creationId xmlns:p14="http://schemas.microsoft.com/office/powerpoint/2010/main" xmlns="" val="2100241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6"/>
          <p:cNvGrpSpPr>
            <a:grpSpLocks/>
          </p:cNvGrpSpPr>
          <p:nvPr/>
        </p:nvGrpSpPr>
        <p:grpSpPr bwMode="auto">
          <a:xfrm>
            <a:off x="3143241" y="642924"/>
            <a:ext cx="2857519" cy="1893107"/>
            <a:chOff x="403750" y="1752745"/>
            <a:chExt cx="2988716" cy="2972399"/>
          </a:xfrm>
        </p:grpSpPr>
        <p:sp>
          <p:nvSpPr>
            <p:cNvPr id="3" name="Freeform 513"/>
            <p:cNvSpPr>
              <a:spLocks/>
            </p:cNvSpPr>
            <p:nvPr/>
          </p:nvSpPr>
          <p:spPr bwMode="auto">
            <a:xfrm>
              <a:off x="1907522" y="1752745"/>
              <a:ext cx="69038" cy="138076"/>
            </a:xfrm>
            <a:custGeom>
              <a:avLst/>
              <a:gdLst>
                <a:gd name="T0" fmla="*/ 2147483647 w 4"/>
                <a:gd name="T1" fmla="*/ 2147483647 h 8"/>
                <a:gd name="T2" fmla="*/ 0 w 4"/>
                <a:gd name="T3" fmla="*/ 0 h 8"/>
                <a:gd name="T4" fmla="*/ 0 w 4"/>
                <a:gd name="T5" fmla="*/ 2147483647 h 8"/>
                <a:gd name="T6" fmla="*/ 2147483647 w 4"/>
                <a:gd name="T7" fmla="*/ 2147483647 h 8"/>
                <a:gd name="T8" fmla="*/ 0 60000 65536"/>
                <a:gd name="T9" fmla="*/ 0 60000 65536"/>
                <a:gd name="T10" fmla="*/ 0 60000 65536"/>
                <a:gd name="T11" fmla="*/ 0 60000 65536"/>
                <a:gd name="T12" fmla="*/ 0 w 4"/>
                <a:gd name="T13" fmla="*/ 0 h 8"/>
                <a:gd name="T14" fmla="*/ 4 w 4"/>
                <a:gd name="T15" fmla="*/ 8 h 8"/>
              </a:gdLst>
              <a:ahLst/>
              <a:cxnLst>
                <a:cxn ang="T8">
                  <a:pos x="T0" y="T1"/>
                </a:cxn>
                <a:cxn ang="T9">
                  <a:pos x="T2" y="T3"/>
                </a:cxn>
                <a:cxn ang="T10">
                  <a:pos x="T4" y="T5"/>
                </a:cxn>
                <a:cxn ang="T11">
                  <a:pos x="T6" y="T7"/>
                </a:cxn>
              </a:cxnLst>
              <a:rect l="T12" t="T13" r="T14" b="T15"/>
              <a:pathLst>
                <a:path w="4" h="8">
                  <a:moveTo>
                    <a:pt x="4" y="4"/>
                  </a:moveTo>
                  <a:cubicBezTo>
                    <a:pt x="4" y="2"/>
                    <a:pt x="2" y="0"/>
                    <a:pt x="0" y="0"/>
                  </a:cubicBezTo>
                  <a:cubicBezTo>
                    <a:pt x="0" y="8"/>
                    <a:pt x="0" y="8"/>
                    <a:pt x="0" y="8"/>
                  </a:cubicBezTo>
                  <a:cubicBezTo>
                    <a:pt x="2" y="8"/>
                    <a:pt x="4" y="6"/>
                    <a:pt x="4" y="4"/>
                  </a:cubicBezTo>
                  <a:close/>
                </a:path>
              </a:pathLst>
            </a:custGeom>
            <a:solidFill>
              <a:srgbClr val="FFA000"/>
            </a:solidFill>
            <a:ln w="9525">
              <a:noFill/>
              <a:round/>
              <a:headEnd/>
              <a:tailEnd/>
            </a:ln>
          </p:spPr>
          <p:txBody>
            <a:bodyPr/>
            <a:lstStyle/>
            <a:p>
              <a:endParaRPr lang="zh-CN" altLang="en-US"/>
            </a:p>
          </p:txBody>
        </p:sp>
        <p:sp>
          <p:nvSpPr>
            <p:cNvPr id="4" name="Freeform 514"/>
            <p:cNvSpPr>
              <a:spLocks/>
            </p:cNvSpPr>
            <p:nvPr/>
          </p:nvSpPr>
          <p:spPr bwMode="auto">
            <a:xfrm>
              <a:off x="1907522" y="3169907"/>
              <a:ext cx="1484944" cy="1555237"/>
            </a:xfrm>
            <a:custGeom>
              <a:avLst/>
              <a:gdLst>
                <a:gd name="T0" fmla="*/ 2147483647 w 86"/>
                <a:gd name="T1" fmla="*/ 2147483647 h 90"/>
                <a:gd name="T2" fmla="*/ 2147483647 w 86"/>
                <a:gd name="T3" fmla="*/ 0 h 90"/>
                <a:gd name="T4" fmla="*/ 2147483647 w 86"/>
                <a:gd name="T5" fmla="*/ 2147483647 h 90"/>
                <a:gd name="T6" fmla="*/ 2147483647 w 86"/>
                <a:gd name="T7" fmla="*/ 2147483647 h 90"/>
                <a:gd name="T8" fmla="*/ 0 w 86"/>
                <a:gd name="T9" fmla="*/ 2147483647 h 90"/>
                <a:gd name="T10" fmla="*/ 0 w 86"/>
                <a:gd name="T11" fmla="*/ 2147483647 h 90"/>
                <a:gd name="T12" fmla="*/ 2147483647 w 86"/>
                <a:gd name="T13" fmla="*/ 2147483647 h 90"/>
                <a:gd name="T14" fmla="*/ 0 60000 65536"/>
                <a:gd name="T15" fmla="*/ 0 60000 65536"/>
                <a:gd name="T16" fmla="*/ 0 60000 65536"/>
                <a:gd name="T17" fmla="*/ 0 60000 65536"/>
                <a:gd name="T18" fmla="*/ 0 60000 65536"/>
                <a:gd name="T19" fmla="*/ 0 60000 65536"/>
                <a:gd name="T20" fmla="*/ 0 60000 65536"/>
                <a:gd name="T21" fmla="*/ 0 w 86"/>
                <a:gd name="T22" fmla="*/ 0 h 90"/>
                <a:gd name="T23" fmla="*/ 86 w 8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90">
                  <a:moveTo>
                    <a:pt x="86" y="4"/>
                  </a:moveTo>
                  <a:cubicBezTo>
                    <a:pt x="86" y="2"/>
                    <a:pt x="84" y="0"/>
                    <a:pt x="82" y="0"/>
                  </a:cubicBezTo>
                  <a:cubicBezTo>
                    <a:pt x="79" y="0"/>
                    <a:pt x="77" y="2"/>
                    <a:pt x="77" y="4"/>
                  </a:cubicBezTo>
                  <a:cubicBezTo>
                    <a:pt x="77" y="26"/>
                    <a:pt x="69" y="45"/>
                    <a:pt x="55" y="59"/>
                  </a:cubicBezTo>
                  <a:cubicBezTo>
                    <a:pt x="41" y="73"/>
                    <a:pt x="21" y="82"/>
                    <a:pt x="0" y="82"/>
                  </a:cubicBezTo>
                  <a:cubicBezTo>
                    <a:pt x="0" y="90"/>
                    <a:pt x="0" y="90"/>
                    <a:pt x="0" y="90"/>
                  </a:cubicBezTo>
                  <a:cubicBezTo>
                    <a:pt x="48" y="90"/>
                    <a:pt x="86" y="52"/>
                    <a:pt x="86" y="4"/>
                  </a:cubicBezTo>
                  <a:close/>
                </a:path>
              </a:pathLst>
            </a:custGeom>
            <a:solidFill>
              <a:srgbClr val="FFA000"/>
            </a:solidFill>
            <a:ln w="9525">
              <a:noFill/>
              <a:round/>
              <a:headEnd/>
              <a:tailEnd/>
            </a:ln>
          </p:spPr>
          <p:txBody>
            <a:bodyPr/>
            <a:lstStyle/>
            <a:p>
              <a:endParaRPr lang="zh-CN" altLang="en-US"/>
            </a:p>
          </p:txBody>
        </p:sp>
        <p:sp>
          <p:nvSpPr>
            <p:cNvPr id="5" name="Freeform 515"/>
            <p:cNvSpPr>
              <a:spLocks/>
            </p:cNvSpPr>
            <p:nvPr/>
          </p:nvSpPr>
          <p:spPr bwMode="auto">
            <a:xfrm>
              <a:off x="1830518" y="2134212"/>
              <a:ext cx="1243939" cy="2298337"/>
            </a:xfrm>
            <a:custGeom>
              <a:avLst/>
              <a:gdLst>
                <a:gd name="T0" fmla="*/ 43 w 72"/>
                <a:gd name="T1" fmla="*/ 1 h 133"/>
                <a:gd name="T2" fmla="*/ 37 w 72"/>
                <a:gd name="T3" fmla="*/ 2 h 133"/>
                <a:gd name="T4" fmla="*/ 38 w 72"/>
                <a:gd name="T5" fmla="*/ 8 h 133"/>
                <a:gd name="T6" fmla="*/ 64 w 72"/>
                <a:gd name="T7" fmla="*/ 60 h 133"/>
                <a:gd name="T8" fmla="*/ 59 w 72"/>
                <a:gd name="T9" fmla="*/ 85 h 133"/>
                <a:gd name="T10" fmla="*/ 0 w 72"/>
                <a:gd name="T11" fmla="*/ 124 h 133"/>
                <a:gd name="T12" fmla="*/ 0 w 72"/>
                <a:gd name="T13" fmla="*/ 133 h 133"/>
                <a:gd name="T14" fmla="*/ 67 w 72"/>
                <a:gd name="T15" fmla="*/ 88 h 133"/>
                <a:gd name="T16" fmla="*/ 72 w 72"/>
                <a:gd name="T17" fmla="*/ 60 h 133"/>
                <a:gd name="T18" fmla="*/ 43 w 72"/>
                <a:gd name="T19"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33">
                  <a:moveTo>
                    <a:pt x="43" y="1"/>
                  </a:moveTo>
                  <a:cubicBezTo>
                    <a:pt x="41" y="0"/>
                    <a:pt x="38" y="0"/>
                    <a:pt x="37" y="2"/>
                  </a:cubicBezTo>
                  <a:cubicBezTo>
                    <a:pt x="35" y="4"/>
                    <a:pt x="36" y="7"/>
                    <a:pt x="38" y="8"/>
                  </a:cubicBezTo>
                  <a:cubicBezTo>
                    <a:pt x="54" y="20"/>
                    <a:pt x="64" y="39"/>
                    <a:pt x="64" y="60"/>
                  </a:cubicBezTo>
                  <a:cubicBezTo>
                    <a:pt x="64" y="69"/>
                    <a:pt x="62" y="77"/>
                    <a:pt x="59" y="85"/>
                  </a:cubicBezTo>
                  <a:cubicBezTo>
                    <a:pt x="49" y="108"/>
                    <a:pt x="27" y="124"/>
                    <a:pt x="0" y="124"/>
                  </a:cubicBezTo>
                  <a:cubicBezTo>
                    <a:pt x="0" y="133"/>
                    <a:pt x="0" y="133"/>
                    <a:pt x="0" y="133"/>
                  </a:cubicBezTo>
                  <a:cubicBezTo>
                    <a:pt x="30" y="133"/>
                    <a:pt x="56" y="114"/>
                    <a:pt x="67" y="88"/>
                  </a:cubicBezTo>
                  <a:cubicBezTo>
                    <a:pt x="70" y="79"/>
                    <a:pt x="72" y="70"/>
                    <a:pt x="72" y="60"/>
                  </a:cubicBezTo>
                  <a:cubicBezTo>
                    <a:pt x="72" y="36"/>
                    <a:pt x="61" y="15"/>
                    <a:pt x="43" y="1"/>
                  </a:cubicBezTo>
                  <a:close/>
                </a:path>
              </a:pathLst>
            </a:custGeom>
            <a:solidFill>
              <a:srgbClr val="D2144F"/>
            </a:solidFill>
            <a:ln w="38100">
              <a:noFill/>
            </a:ln>
            <a:scene3d>
              <a:camera prst="orthographicFront"/>
              <a:lightRig rig="threePt" dir="t"/>
            </a:scene3d>
            <a:sp3d/>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Freeform 517"/>
            <p:cNvSpPr>
              <a:spLocks/>
            </p:cNvSpPr>
            <p:nvPr/>
          </p:nvSpPr>
          <p:spPr bwMode="auto">
            <a:xfrm>
              <a:off x="1830518" y="2168102"/>
              <a:ext cx="984105" cy="2004612"/>
            </a:xfrm>
            <a:custGeom>
              <a:avLst/>
              <a:gdLst>
                <a:gd name="T0" fmla="*/ 2147483647 w 57"/>
                <a:gd name="T1" fmla="*/ 2147483647 h 116"/>
                <a:gd name="T2" fmla="*/ 0 w 57"/>
                <a:gd name="T3" fmla="*/ 0 h 116"/>
                <a:gd name="T4" fmla="*/ 0 w 57"/>
                <a:gd name="T5" fmla="*/ 2147483647 h 116"/>
                <a:gd name="T6" fmla="*/ 2147483647 w 57"/>
                <a:gd name="T7" fmla="*/ 2147483647 h 116"/>
                <a:gd name="T8" fmla="*/ 2147483647 w 57"/>
                <a:gd name="T9" fmla="*/ 2147483647 h 116"/>
                <a:gd name="T10" fmla="*/ 2147483647 w 57"/>
                <a:gd name="T11" fmla="*/ 2147483647 h 116"/>
                <a:gd name="T12" fmla="*/ 0 w 57"/>
                <a:gd name="T13" fmla="*/ 2147483647 h 116"/>
                <a:gd name="T14" fmla="*/ 0 w 57"/>
                <a:gd name="T15" fmla="*/ 2147483647 h 116"/>
                <a:gd name="T16" fmla="*/ 2147483647 w 57"/>
                <a:gd name="T17" fmla="*/ 2147483647 h 116"/>
                <a:gd name="T18" fmla="*/ 2147483647 w 57"/>
                <a:gd name="T19" fmla="*/ 2147483647 h 116"/>
                <a:gd name="T20" fmla="*/ 2147483647 w 57"/>
                <a:gd name="T21" fmla="*/ 2147483647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116"/>
                <a:gd name="T35" fmla="*/ 57 w 57"/>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116">
                  <a:moveTo>
                    <a:pt x="29" y="8"/>
                  </a:moveTo>
                  <a:cubicBezTo>
                    <a:pt x="21" y="3"/>
                    <a:pt x="11" y="0"/>
                    <a:pt x="0" y="0"/>
                  </a:cubicBezTo>
                  <a:cubicBezTo>
                    <a:pt x="0" y="9"/>
                    <a:pt x="0" y="9"/>
                    <a:pt x="0" y="9"/>
                  </a:cubicBezTo>
                  <a:cubicBezTo>
                    <a:pt x="9" y="9"/>
                    <a:pt x="18" y="12"/>
                    <a:pt x="25" y="16"/>
                  </a:cubicBezTo>
                  <a:cubicBezTo>
                    <a:pt x="39" y="24"/>
                    <a:pt x="49" y="40"/>
                    <a:pt x="49" y="58"/>
                  </a:cubicBezTo>
                  <a:cubicBezTo>
                    <a:pt x="49" y="68"/>
                    <a:pt x="46" y="76"/>
                    <a:pt x="41" y="84"/>
                  </a:cubicBezTo>
                  <a:cubicBezTo>
                    <a:pt x="33" y="98"/>
                    <a:pt x="17" y="107"/>
                    <a:pt x="0" y="107"/>
                  </a:cubicBezTo>
                  <a:cubicBezTo>
                    <a:pt x="0" y="116"/>
                    <a:pt x="0" y="116"/>
                    <a:pt x="0" y="116"/>
                  </a:cubicBezTo>
                  <a:cubicBezTo>
                    <a:pt x="21" y="116"/>
                    <a:pt x="39" y="105"/>
                    <a:pt x="49" y="89"/>
                  </a:cubicBezTo>
                  <a:cubicBezTo>
                    <a:pt x="54" y="80"/>
                    <a:pt x="57" y="69"/>
                    <a:pt x="57" y="58"/>
                  </a:cubicBezTo>
                  <a:cubicBezTo>
                    <a:pt x="57" y="37"/>
                    <a:pt x="46" y="19"/>
                    <a:pt x="29" y="8"/>
                  </a:cubicBezTo>
                  <a:close/>
                </a:path>
              </a:pathLst>
            </a:custGeom>
            <a:solidFill>
              <a:srgbClr val="2BA1D2"/>
            </a:solidFill>
            <a:ln w="9525">
              <a:noFill/>
              <a:round/>
              <a:headEnd/>
              <a:tailEnd/>
            </a:ln>
          </p:spPr>
          <p:txBody>
            <a:bodyPr/>
            <a:lstStyle/>
            <a:p>
              <a:endParaRPr lang="zh-CN" altLang="en-US"/>
            </a:p>
          </p:txBody>
        </p:sp>
        <p:sp>
          <p:nvSpPr>
            <p:cNvPr id="7" name="Freeform 520"/>
            <p:cNvSpPr>
              <a:spLocks/>
            </p:cNvSpPr>
            <p:nvPr/>
          </p:nvSpPr>
          <p:spPr bwMode="auto">
            <a:xfrm>
              <a:off x="403750" y="1752745"/>
              <a:ext cx="1503772" cy="2972398"/>
            </a:xfrm>
            <a:custGeom>
              <a:avLst/>
              <a:gdLst>
                <a:gd name="T0" fmla="*/ 2147483647 w 87"/>
                <a:gd name="T1" fmla="*/ 2147483647 h 172"/>
                <a:gd name="T2" fmla="*/ 2147483647 w 87"/>
                <a:gd name="T3" fmla="*/ 2147483647 h 172"/>
                <a:gd name="T4" fmla="*/ 2147483647 w 87"/>
                <a:gd name="T5" fmla="*/ 2147483647 h 172"/>
                <a:gd name="T6" fmla="*/ 2147483647 w 87"/>
                <a:gd name="T7" fmla="*/ 2147483647 h 172"/>
                <a:gd name="T8" fmla="*/ 2147483647 w 87"/>
                <a:gd name="T9" fmla="*/ 2147483647 h 172"/>
                <a:gd name="T10" fmla="*/ 2147483647 w 87"/>
                <a:gd name="T11" fmla="*/ 2147483647 h 172"/>
                <a:gd name="T12" fmla="*/ 2147483647 w 87"/>
                <a:gd name="T13" fmla="*/ 0 h 172"/>
                <a:gd name="T14" fmla="*/ 2147483647 w 87"/>
                <a:gd name="T15" fmla="*/ 0 h 172"/>
                <a:gd name="T16" fmla="*/ 2147483647 w 87"/>
                <a:gd name="T17" fmla="*/ 2147483647 h 172"/>
                <a:gd name="T18" fmla="*/ 0 w 87"/>
                <a:gd name="T19" fmla="*/ 2147483647 h 172"/>
                <a:gd name="T20" fmla="*/ 2147483647 w 87"/>
                <a:gd name="T21" fmla="*/ 2147483647 h 172"/>
                <a:gd name="T22" fmla="*/ 2147483647 w 87"/>
                <a:gd name="T23" fmla="*/ 2147483647 h 172"/>
                <a:gd name="T24" fmla="*/ 2147483647 w 87"/>
                <a:gd name="T25" fmla="*/ 2147483647 h 172"/>
                <a:gd name="T26" fmla="*/ 2147483647 w 87"/>
                <a:gd name="T27" fmla="*/ 2147483647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
                <a:gd name="T43" fmla="*/ 0 h 172"/>
                <a:gd name="T44" fmla="*/ 87 w 87"/>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 h="172">
                  <a:moveTo>
                    <a:pt x="87" y="164"/>
                  </a:moveTo>
                  <a:cubicBezTo>
                    <a:pt x="65" y="164"/>
                    <a:pt x="46" y="155"/>
                    <a:pt x="32" y="141"/>
                  </a:cubicBezTo>
                  <a:cubicBezTo>
                    <a:pt x="18" y="127"/>
                    <a:pt x="9" y="108"/>
                    <a:pt x="9" y="86"/>
                  </a:cubicBezTo>
                  <a:cubicBezTo>
                    <a:pt x="9" y="58"/>
                    <a:pt x="23" y="34"/>
                    <a:pt x="45" y="20"/>
                  </a:cubicBezTo>
                  <a:cubicBezTo>
                    <a:pt x="57" y="13"/>
                    <a:pt x="71" y="8"/>
                    <a:pt x="87" y="8"/>
                  </a:cubicBezTo>
                  <a:cubicBezTo>
                    <a:pt x="87" y="8"/>
                    <a:pt x="87" y="8"/>
                    <a:pt x="87" y="8"/>
                  </a:cubicBezTo>
                  <a:cubicBezTo>
                    <a:pt x="87" y="0"/>
                    <a:pt x="87" y="0"/>
                    <a:pt x="87" y="0"/>
                  </a:cubicBezTo>
                  <a:cubicBezTo>
                    <a:pt x="87" y="0"/>
                    <a:pt x="87" y="0"/>
                    <a:pt x="87" y="0"/>
                  </a:cubicBezTo>
                  <a:cubicBezTo>
                    <a:pt x="70" y="0"/>
                    <a:pt x="54" y="5"/>
                    <a:pt x="40" y="13"/>
                  </a:cubicBezTo>
                  <a:cubicBezTo>
                    <a:pt x="16" y="29"/>
                    <a:pt x="0" y="55"/>
                    <a:pt x="0" y="86"/>
                  </a:cubicBezTo>
                  <a:cubicBezTo>
                    <a:pt x="0" y="134"/>
                    <a:pt x="39" y="172"/>
                    <a:pt x="87" y="172"/>
                  </a:cubicBezTo>
                  <a:cubicBezTo>
                    <a:pt x="87" y="172"/>
                    <a:pt x="87" y="172"/>
                    <a:pt x="87" y="172"/>
                  </a:cubicBezTo>
                  <a:cubicBezTo>
                    <a:pt x="87" y="164"/>
                    <a:pt x="87" y="164"/>
                    <a:pt x="87" y="164"/>
                  </a:cubicBezTo>
                  <a:cubicBezTo>
                    <a:pt x="87" y="164"/>
                    <a:pt x="87" y="164"/>
                    <a:pt x="87" y="164"/>
                  </a:cubicBezTo>
                  <a:close/>
                </a:path>
              </a:pathLst>
            </a:custGeom>
            <a:solidFill>
              <a:srgbClr val="FFA000"/>
            </a:solidFill>
            <a:ln w="9525">
              <a:noFill/>
              <a:round/>
              <a:headEnd/>
              <a:tailEnd/>
            </a:ln>
          </p:spPr>
          <p:txBody>
            <a:bodyPr/>
            <a:lstStyle/>
            <a:p>
              <a:endParaRPr lang="zh-CN" altLang="en-US"/>
            </a:p>
          </p:txBody>
        </p:sp>
        <p:sp>
          <p:nvSpPr>
            <p:cNvPr id="8" name="Freeform 522"/>
            <p:cNvSpPr>
              <a:spLocks/>
            </p:cNvSpPr>
            <p:nvPr/>
          </p:nvSpPr>
          <p:spPr bwMode="auto">
            <a:xfrm>
              <a:off x="1743906" y="4276898"/>
              <a:ext cx="86612" cy="155649"/>
            </a:xfrm>
            <a:custGeom>
              <a:avLst/>
              <a:gdLst>
                <a:gd name="T0" fmla="*/ 5 w 5"/>
                <a:gd name="T1" fmla="*/ 0 h 9"/>
                <a:gd name="T2" fmla="*/ 0 w 5"/>
                <a:gd name="T3" fmla="*/ 5 h 9"/>
                <a:gd name="T4" fmla="*/ 5 w 5"/>
                <a:gd name="T5" fmla="*/ 9 h 9"/>
                <a:gd name="T6" fmla="*/ 5 w 5"/>
                <a:gd name="T7" fmla="*/ 9 h 9"/>
                <a:gd name="T8" fmla="*/ 5 w 5"/>
                <a:gd name="T9" fmla="*/ 0 h 9"/>
                <a:gd name="T10" fmla="*/ 5 w 5"/>
                <a:gd name="T11" fmla="*/ 0 h 9"/>
              </a:gdLst>
              <a:ahLst/>
              <a:cxnLst>
                <a:cxn ang="0">
                  <a:pos x="T0" y="T1"/>
                </a:cxn>
                <a:cxn ang="0">
                  <a:pos x="T2" y="T3"/>
                </a:cxn>
                <a:cxn ang="0">
                  <a:pos x="T4" y="T5"/>
                </a:cxn>
                <a:cxn ang="0">
                  <a:pos x="T6" y="T7"/>
                </a:cxn>
                <a:cxn ang="0">
                  <a:pos x="T8" y="T9"/>
                </a:cxn>
                <a:cxn ang="0">
                  <a:pos x="T10" y="T11"/>
                </a:cxn>
              </a:cxnLst>
              <a:rect l="0" t="0" r="r" b="b"/>
              <a:pathLst>
                <a:path w="5" h="9">
                  <a:moveTo>
                    <a:pt x="5" y="0"/>
                  </a:moveTo>
                  <a:cubicBezTo>
                    <a:pt x="2" y="0"/>
                    <a:pt x="0" y="2"/>
                    <a:pt x="0" y="5"/>
                  </a:cubicBezTo>
                  <a:cubicBezTo>
                    <a:pt x="0" y="7"/>
                    <a:pt x="2" y="9"/>
                    <a:pt x="5" y="9"/>
                  </a:cubicBezTo>
                  <a:cubicBezTo>
                    <a:pt x="5" y="9"/>
                    <a:pt x="5" y="9"/>
                    <a:pt x="5" y="9"/>
                  </a:cubicBezTo>
                  <a:cubicBezTo>
                    <a:pt x="5" y="0"/>
                    <a:pt x="5" y="0"/>
                    <a:pt x="5" y="0"/>
                  </a:cubicBezTo>
                  <a:cubicBezTo>
                    <a:pt x="5" y="0"/>
                    <a:pt x="5" y="0"/>
                    <a:pt x="5" y="0"/>
                  </a:cubicBezTo>
                  <a:close/>
                </a:path>
              </a:pathLst>
            </a:custGeom>
            <a:solidFill>
              <a:srgbClr val="D2144F"/>
            </a:solidFill>
            <a:ln w="38100">
              <a:noFill/>
            </a:ln>
            <a:scene3d>
              <a:camera prst="orthographicFront"/>
              <a:lightRig rig="threePt" dir="t"/>
            </a:scene3d>
            <a:sp3d/>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Freeform 525"/>
            <p:cNvSpPr>
              <a:spLocks/>
            </p:cNvSpPr>
            <p:nvPr/>
          </p:nvSpPr>
          <p:spPr bwMode="auto">
            <a:xfrm>
              <a:off x="827584" y="2168102"/>
              <a:ext cx="1002934" cy="1071971"/>
            </a:xfrm>
            <a:custGeom>
              <a:avLst/>
              <a:gdLst>
                <a:gd name="T0" fmla="*/ 2147483647 w 58"/>
                <a:gd name="T1" fmla="*/ 0 h 62"/>
                <a:gd name="T2" fmla="*/ 2147483647 w 58"/>
                <a:gd name="T3" fmla="*/ 2147483647 h 62"/>
                <a:gd name="T4" fmla="*/ 2147483647 w 58"/>
                <a:gd name="T5" fmla="*/ 2147483647 h 62"/>
                <a:gd name="T6" fmla="*/ 2147483647 w 58"/>
                <a:gd name="T7" fmla="*/ 2147483647 h 62"/>
                <a:gd name="T8" fmla="*/ 0 w 58"/>
                <a:gd name="T9" fmla="*/ 2147483647 h 62"/>
                <a:gd name="T10" fmla="*/ 2147483647 w 58"/>
                <a:gd name="T11" fmla="*/ 2147483647 h 62"/>
                <a:gd name="T12" fmla="*/ 2147483647 w 58"/>
                <a:gd name="T13" fmla="*/ 2147483647 h 62"/>
                <a:gd name="T14" fmla="*/ 2147483647 w 58"/>
                <a:gd name="T15" fmla="*/ 2147483647 h 62"/>
                <a:gd name="T16" fmla="*/ 2147483647 w 58"/>
                <a:gd name="T17" fmla="*/ 2147483647 h 62"/>
                <a:gd name="T18" fmla="*/ 2147483647 w 58"/>
                <a:gd name="T19" fmla="*/ 2147483647 h 62"/>
                <a:gd name="T20" fmla="*/ 2147483647 w 58"/>
                <a:gd name="T21" fmla="*/ 2147483647 h 62"/>
                <a:gd name="T22" fmla="*/ 2147483647 w 58"/>
                <a:gd name="T23" fmla="*/ 2147483647 h 62"/>
                <a:gd name="T24" fmla="*/ 2147483647 w 58"/>
                <a:gd name="T25" fmla="*/ 0 h 62"/>
                <a:gd name="T26" fmla="*/ 2147483647 w 58"/>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
                <a:gd name="T43" fmla="*/ 0 h 62"/>
                <a:gd name="T44" fmla="*/ 58 w 58"/>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 h="62">
                  <a:moveTo>
                    <a:pt x="58" y="0"/>
                  </a:moveTo>
                  <a:cubicBezTo>
                    <a:pt x="54" y="0"/>
                    <a:pt x="50" y="1"/>
                    <a:pt x="46" y="1"/>
                  </a:cubicBezTo>
                  <a:cubicBezTo>
                    <a:pt x="34" y="4"/>
                    <a:pt x="23" y="10"/>
                    <a:pt x="15" y="19"/>
                  </a:cubicBezTo>
                  <a:cubicBezTo>
                    <a:pt x="10" y="25"/>
                    <a:pt x="5" y="32"/>
                    <a:pt x="3" y="40"/>
                  </a:cubicBezTo>
                  <a:cubicBezTo>
                    <a:pt x="1" y="45"/>
                    <a:pt x="0" y="52"/>
                    <a:pt x="0" y="58"/>
                  </a:cubicBezTo>
                  <a:cubicBezTo>
                    <a:pt x="0" y="60"/>
                    <a:pt x="2" y="62"/>
                    <a:pt x="4" y="62"/>
                  </a:cubicBezTo>
                  <a:cubicBezTo>
                    <a:pt x="7" y="62"/>
                    <a:pt x="8" y="60"/>
                    <a:pt x="8" y="58"/>
                  </a:cubicBezTo>
                  <a:cubicBezTo>
                    <a:pt x="8" y="53"/>
                    <a:pt x="9" y="47"/>
                    <a:pt x="11" y="42"/>
                  </a:cubicBezTo>
                  <a:cubicBezTo>
                    <a:pt x="13" y="36"/>
                    <a:pt x="17" y="30"/>
                    <a:pt x="22" y="24"/>
                  </a:cubicBezTo>
                  <a:cubicBezTo>
                    <a:pt x="29" y="17"/>
                    <a:pt x="38" y="12"/>
                    <a:pt x="48" y="10"/>
                  </a:cubicBezTo>
                  <a:cubicBezTo>
                    <a:pt x="51" y="9"/>
                    <a:pt x="54" y="9"/>
                    <a:pt x="58" y="9"/>
                  </a:cubicBezTo>
                  <a:cubicBezTo>
                    <a:pt x="58" y="9"/>
                    <a:pt x="58" y="9"/>
                    <a:pt x="58" y="9"/>
                  </a:cubicBezTo>
                  <a:cubicBezTo>
                    <a:pt x="58" y="0"/>
                    <a:pt x="58" y="0"/>
                    <a:pt x="58" y="0"/>
                  </a:cubicBezTo>
                  <a:cubicBezTo>
                    <a:pt x="58" y="0"/>
                    <a:pt x="58" y="0"/>
                    <a:pt x="58" y="0"/>
                  </a:cubicBezTo>
                  <a:close/>
                </a:path>
              </a:pathLst>
            </a:custGeom>
            <a:solidFill>
              <a:srgbClr val="2BA1D2"/>
            </a:solidFill>
            <a:ln w="9525">
              <a:noFill/>
              <a:round/>
              <a:headEnd/>
              <a:tailEnd/>
            </a:ln>
          </p:spPr>
          <p:txBody>
            <a:bodyPr/>
            <a:lstStyle/>
            <a:p>
              <a:endParaRPr lang="zh-CN" altLang="en-US"/>
            </a:p>
          </p:txBody>
        </p:sp>
        <p:sp>
          <p:nvSpPr>
            <p:cNvPr id="10" name="Freeform 526"/>
            <p:cNvSpPr>
              <a:spLocks/>
            </p:cNvSpPr>
            <p:nvPr/>
          </p:nvSpPr>
          <p:spPr bwMode="auto">
            <a:xfrm>
              <a:off x="1743906" y="4017064"/>
              <a:ext cx="86612" cy="155649"/>
            </a:xfrm>
            <a:custGeom>
              <a:avLst/>
              <a:gdLst>
                <a:gd name="T0" fmla="*/ 2147483647 w 5"/>
                <a:gd name="T1" fmla="*/ 0 h 9"/>
                <a:gd name="T2" fmla="*/ 0 w 5"/>
                <a:gd name="T3" fmla="*/ 2147483647 h 9"/>
                <a:gd name="T4" fmla="*/ 2147483647 w 5"/>
                <a:gd name="T5" fmla="*/ 2147483647 h 9"/>
                <a:gd name="T6" fmla="*/ 2147483647 w 5"/>
                <a:gd name="T7" fmla="*/ 2147483647 h 9"/>
                <a:gd name="T8" fmla="*/ 2147483647 w 5"/>
                <a:gd name="T9" fmla="*/ 0 h 9"/>
                <a:gd name="T10" fmla="*/ 2147483647 w 5"/>
                <a:gd name="T11" fmla="*/ 0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5" y="0"/>
                  </a:moveTo>
                  <a:cubicBezTo>
                    <a:pt x="2" y="0"/>
                    <a:pt x="0" y="2"/>
                    <a:pt x="0" y="4"/>
                  </a:cubicBezTo>
                  <a:cubicBezTo>
                    <a:pt x="0" y="7"/>
                    <a:pt x="2" y="9"/>
                    <a:pt x="5" y="9"/>
                  </a:cubicBezTo>
                  <a:cubicBezTo>
                    <a:pt x="5" y="9"/>
                    <a:pt x="5" y="9"/>
                    <a:pt x="5" y="9"/>
                  </a:cubicBezTo>
                  <a:cubicBezTo>
                    <a:pt x="5" y="0"/>
                    <a:pt x="5" y="0"/>
                    <a:pt x="5" y="0"/>
                  </a:cubicBezTo>
                  <a:cubicBezTo>
                    <a:pt x="5" y="0"/>
                    <a:pt x="5" y="0"/>
                    <a:pt x="5" y="0"/>
                  </a:cubicBezTo>
                  <a:close/>
                </a:path>
              </a:pathLst>
            </a:custGeom>
            <a:solidFill>
              <a:srgbClr val="2BA1D2"/>
            </a:solidFill>
            <a:ln w="9525">
              <a:noFill/>
              <a:round/>
              <a:headEnd/>
              <a:tailEnd/>
            </a:ln>
          </p:spPr>
          <p:txBody>
            <a:bodyPr/>
            <a:lstStyle/>
            <a:p>
              <a:endParaRPr lang="zh-CN" altLang="en-US"/>
            </a:p>
          </p:txBody>
        </p:sp>
        <p:sp>
          <p:nvSpPr>
            <p:cNvPr id="11" name="Oval 530"/>
            <p:cNvSpPr>
              <a:spLocks noChangeArrowheads="1"/>
            </p:cNvSpPr>
            <p:nvPr/>
          </p:nvSpPr>
          <p:spPr bwMode="auto">
            <a:xfrm>
              <a:off x="1838484" y="1769064"/>
              <a:ext cx="102929" cy="104185"/>
            </a:xfrm>
            <a:prstGeom prst="ellipse">
              <a:avLst/>
            </a:prstGeom>
            <a:solidFill>
              <a:srgbClr val="EEEEEE"/>
            </a:solidFill>
            <a:ln w="9525">
              <a:noFill/>
              <a:round/>
              <a:headEnd/>
              <a:tailEnd/>
            </a:ln>
          </p:spPr>
          <p:txBody>
            <a:bodyPr/>
            <a:lstStyle/>
            <a:p>
              <a:endParaRPr lang="zh-CN" altLang="en-US"/>
            </a:p>
          </p:txBody>
        </p:sp>
        <p:sp>
          <p:nvSpPr>
            <p:cNvPr id="12" name="Oval 536"/>
            <p:cNvSpPr>
              <a:spLocks noChangeArrowheads="1"/>
            </p:cNvSpPr>
            <p:nvPr/>
          </p:nvSpPr>
          <p:spPr bwMode="auto">
            <a:xfrm>
              <a:off x="1795371" y="4052211"/>
              <a:ext cx="86612" cy="86612"/>
            </a:xfrm>
            <a:prstGeom prst="ellipse">
              <a:avLst/>
            </a:prstGeom>
            <a:solidFill>
              <a:srgbClr val="EEEEEE"/>
            </a:solidFill>
            <a:ln w="9525">
              <a:noFill/>
              <a:round/>
              <a:headEnd/>
              <a:tailEnd/>
            </a:ln>
          </p:spPr>
          <p:txBody>
            <a:bodyPr/>
            <a:lstStyle/>
            <a:p>
              <a:endParaRPr lang="zh-CN" altLang="en-US"/>
            </a:p>
          </p:txBody>
        </p:sp>
        <p:sp>
          <p:nvSpPr>
            <p:cNvPr id="13" name="Oval 537"/>
            <p:cNvSpPr>
              <a:spLocks noChangeArrowheads="1"/>
            </p:cNvSpPr>
            <p:nvPr/>
          </p:nvSpPr>
          <p:spPr bwMode="auto">
            <a:xfrm>
              <a:off x="1795371" y="4312045"/>
              <a:ext cx="86612" cy="85356"/>
            </a:xfrm>
            <a:prstGeom prst="ellipse">
              <a:avLst/>
            </a:prstGeom>
            <a:solidFill>
              <a:srgbClr val="EEEEEE"/>
            </a:solidFill>
            <a:ln w="9525">
              <a:noFill/>
              <a:round/>
              <a:headEnd/>
              <a:tailEnd/>
            </a:ln>
          </p:spPr>
          <p:txBody>
            <a:bodyPr/>
            <a:lstStyle/>
            <a:p>
              <a:endParaRPr lang="zh-CN" altLang="en-US"/>
            </a:p>
          </p:txBody>
        </p:sp>
        <p:sp>
          <p:nvSpPr>
            <p:cNvPr id="14" name="Oval 538"/>
            <p:cNvSpPr>
              <a:spLocks noChangeArrowheads="1"/>
            </p:cNvSpPr>
            <p:nvPr/>
          </p:nvSpPr>
          <p:spPr bwMode="auto">
            <a:xfrm>
              <a:off x="3271963" y="3198372"/>
              <a:ext cx="104185" cy="86612"/>
            </a:xfrm>
            <a:prstGeom prst="ellipse">
              <a:avLst/>
            </a:prstGeom>
            <a:solidFill>
              <a:srgbClr val="EEEEEE"/>
            </a:solidFill>
            <a:ln w="9525">
              <a:noFill/>
              <a:round/>
              <a:headEnd/>
              <a:tailEnd/>
            </a:ln>
          </p:spPr>
          <p:txBody>
            <a:bodyPr/>
            <a:lstStyle/>
            <a:p>
              <a:endParaRPr lang="zh-CN" altLang="en-US"/>
            </a:p>
          </p:txBody>
        </p:sp>
        <p:sp>
          <p:nvSpPr>
            <p:cNvPr id="15" name="Oval 539"/>
            <p:cNvSpPr>
              <a:spLocks noChangeArrowheads="1"/>
            </p:cNvSpPr>
            <p:nvPr/>
          </p:nvSpPr>
          <p:spPr bwMode="auto">
            <a:xfrm>
              <a:off x="2487006" y="2185676"/>
              <a:ext cx="102929" cy="86612"/>
            </a:xfrm>
            <a:prstGeom prst="ellipse">
              <a:avLst/>
            </a:prstGeom>
            <a:solidFill>
              <a:srgbClr val="EEEEEE"/>
            </a:solidFill>
            <a:ln w="9525">
              <a:noFill/>
              <a:round/>
              <a:headEnd/>
              <a:tailEnd/>
            </a:ln>
          </p:spPr>
          <p:txBody>
            <a:bodyPr/>
            <a:lstStyle/>
            <a:p>
              <a:endParaRPr lang="zh-CN" altLang="en-US"/>
            </a:p>
          </p:txBody>
        </p:sp>
        <p:sp>
          <p:nvSpPr>
            <p:cNvPr id="16" name="Oval 541"/>
            <p:cNvSpPr>
              <a:spLocks noChangeArrowheads="1"/>
            </p:cNvSpPr>
            <p:nvPr/>
          </p:nvSpPr>
          <p:spPr bwMode="auto">
            <a:xfrm>
              <a:off x="845158" y="3118315"/>
              <a:ext cx="104185" cy="86612"/>
            </a:xfrm>
            <a:prstGeom prst="ellipse">
              <a:avLst/>
            </a:prstGeom>
            <a:solidFill>
              <a:srgbClr val="EEEEEE"/>
            </a:solidFill>
            <a:ln w="9525">
              <a:noFill/>
              <a:round/>
              <a:headEnd/>
              <a:tailEnd/>
            </a:ln>
          </p:spPr>
          <p:txBody>
            <a:bodyPr/>
            <a:lstStyle/>
            <a:p>
              <a:endParaRPr lang="zh-CN" altLang="en-US"/>
            </a:p>
          </p:txBody>
        </p:sp>
      </p:grpSp>
      <p:sp>
        <p:nvSpPr>
          <p:cNvPr id="26" name="矩形 25"/>
          <p:cNvSpPr/>
          <p:nvPr/>
        </p:nvSpPr>
        <p:spPr>
          <a:xfrm>
            <a:off x="4572000" y="2714626"/>
            <a:ext cx="2143140" cy="369332"/>
          </a:xfrm>
          <a:prstGeom prst="rect">
            <a:avLst/>
          </a:prstGeom>
        </p:spPr>
        <p:txBody>
          <a:bodyPr wrap="square">
            <a:spAutoFit/>
          </a:bodyPr>
          <a:lstStyle/>
          <a:p>
            <a:pPr algn="ctr"/>
            <a:r>
              <a:rPr lang="zh-CN" altLang="en-US" dirty="0" smtClean="0">
                <a:solidFill>
                  <a:schemeClr val="tx1">
                    <a:lumMod val="50000"/>
                    <a:lumOff val="50000"/>
                  </a:schemeClr>
                </a:solidFill>
              </a:rPr>
              <a:t>悦诗风吟   </a:t>
            </a:r>
            <a:r>
              <a:rPr lang="en-US" altLang="zh-CN" dirty="0" smtClean="0">
                <a:solidFill>
                  <a:schemeClr val="tx1">
                    <a:lumMod val="50000"/>
                    <a:lumOff val="50000"/>
                  </a:schemeClr>
                </a:solidFill>
              </a:rPr>
              <a:t>FANCL</a:t>
            </a:r>
            <a:r>
              <a:rPr lang="zh-CN" altLang="en-US" dirty="0" smtClean="0">
                <a:solidFill>
                  <a:schemeClr val="tx1">
                    <a:lumMod val="50000"/>
                    <a:lumOff val="50000"/>
                  </a:schemeClr>
                </a:solidFill>
              </a:rPr>
              <a:t> </a:t>
            </a:r>
            <a:endParaRPr lang="zh-CN" altLang="en-US" dirty="0">
              <a:solidFill>
                <a:schemeClr val="tx1">
                  <a:lumMod val="50000"/>
                  <a:lumOff val="50000"/>
                </a:schemeClr>
              </a:solidFill>
            </a:endParaRPr>
          </a:p>
        </p:txBody>
      </p:sp>
      <p:sp>
        <p:nvSpPr>
          <p:cNvPr id="27" name="矩形 26"/>
          <p:cNvSpPr/>
          <p:nvPr/>
        </p:nvSpPr>
        <p:spPr>
          <a:xfrm>
            <a:off x="6429404" y="1772661"/>
            <a:ext cx="1285868" cy="584775"/>
          </a:xfrm>
          <a:prstGeom prst="rect">
            <a:avLst/>
          </a:prstGeom>
        </p:spPr>
        <p:txBody>
          <a:bodyPr wrap="square">
            <a:spAutoFit/>
          </a:bodyPr>
          <a:lstStyle/>
          <a:p>
            <a:pPr algn="ctr"/>
            <a:r>
              <a:rPr lang="zh-CN" altLang="en-US" sz="3200" b="1" dirty="0" smtClean="0">
                <a:solidFill>
                  <a:srgbClr val="C00000"/>
                </a:solidFill>
              </a:rPr>
              <a:t>国外</a:t>
            </a:r>
            <a:endParaRPr lang="zh-CN" altLang="en-US" sz="3200" b="1" dirty="0">
              <a:solidFill>
                <a:srgbClr val="C00000"/>
              </a:solidFill>
            </a:endParaRPr>
          </a:p>
        </p:txBody>
      </p:sp>
      <p:sp>
        <p:nvSpPr>
          <p:cNvPr id="28" name="矩形 27"/>
          <p:cNvSpPr/>
          <p:nvPr/>
        </p:nvSpPr>
        <p:spPr>
          <a:xfrm>
            <a:off x="1428744" y="1772661"/>
            <a:ext cx="1285868" cy="584775"/>
          </a:xfrm>
          <a:prstGeom prst="rect">
            <a:avLst/>
          </a:prstGeom>
        </p:spPr>
        <p:txBody>
          <a:bodyPr wrap="square">
            <a:spAutoFit/>
          </a:bodyPr>
          <a:lstStyle/>
          <a:p>
            <a:pPr algn="ctr"/>
            <a:r>
              <a:rPr lang="zh-CN" altLang="en-US" sz="3200" b="1" dirty="0" smtClean="0">
                <a:solidFill>
                  <a:srgbClr val="C00000"/>
                </a:solidFill>
              </a:rPr>
              <a:t>国内</a:t>
            </a:r>
            <a:endParaRPr lang="zh-CN" altLang="en-US" sz="3200" b="1" dirty="0">
              <a:solidFill>
                <a:srgbClr val="C00000"/>
              </a:solidFill>
            </a:endParaRPr>
          </a:p>
        </p:txBody>
      </p:sp>
      <p:sp>
        <p:nvSpPr>
          <p:cNvPr id="29" name="矩形 28"/>
          <p:cNvSpPr/>
          <p:nvPr/>
        </p:nvSpPr>
        <p:spPr>
          <a:xfrm>
            <a:off x="683568" y="3435846"/>
            <a:ext cx="3000396" cy="369332"/>
          </a:xfrm>
          <a:prstGeom prst="rect">
            <a:avLst/>
          </a:prstGeom>
        </p:spPr>
        <p:txBody>
          <a:bodyPr wrap="square">
            <a:spAutoFit/>
          </a:bodyPr>
          <a:lstStyle/>
          <a:p>
            <a:pPr algn="ctr"/>
            <a:r>
              <a:rPr lang="zh-CN" altLang="en-US" dirty="0" smtClean="0">
                <a:solidFill>
                  <a:schemeClr val="tx1">
                    <a:lumMod val="50000"/>
                    <a:lumOff val="50000"/>
                  </a:schemeClr>
                </a:solidFill>
              </a:rPr>
              <a:t>佰草集   百雀羚    韩后</a:t>
            </a:r>
            <a:endParaRPr lang="en-US" altLang="zh-CN" dirty="0" smtClean="0">
              <a:solidFill>
                <a:schemeClr val="tx1">
                  <a:lumMod val="50000"/>
                  <a:lumOff val="50000"/>
                </a:schemeClr>
              </a:solidFill>
            </a:endParaRPr>
          </a:p>
        </p:txBody>
      </p:sp>
      <p:sp>
        <p:nvSpPr>
          <p:cNvPr id="31" name="内容占位符 2"/>
          <p:cNvSpPr txBox="1">
            <a:spLocks/>
          </p:cNvSpPr>
          <p:nvPr/>
        </p:nvSpPr>
        <p:spPr bwMode="auto">
          <a:xfrm>
            <a:off x="1" y="0"/>
            <a:ext cx="9143999" cy="285770"/>
          </a:xfrm>
          <a:prstGeom prst="rect">
            <a:avLst/>
          </a:prstGeom>
          <a:solidFill>
            <a:srgbClr val="C00000"/>
          </a:solidFill>
          <a:ln w="9525">
            <a:noFill/>
            <a:miter lim="800000"/>
            <a:headEnd/>
            <a:tailEnd/>
          </a:ln>
        </p:spPr>
        <p:txBody>
          <a:bodyPr anchor="ctr"/>
          <a:lstStyle/>
          <a:p>
            <a:pPr marL="342900" indent="-342900" algn="ctr" eaLnBrk="0" hangingPunct="0">
              <a:spcBef>
                <a:spcPct val="20000"/>
              </a:spcBef>
              <a:buFont typeface="Arial" charset="0"/>
              <a:buNone/>
            </a:pPr>
            <a:r>
              <a:rPr lang="zh-CN" altLang="en-US" sz="2000" dirty="0" smtClean="0">
                <a:solidFill>
                  <a:schemeClr val="bg1"/>
                </a:solidFill>
                <a:latin typeface="Verdana" pitchFamily="34" charset="0"/>
                <a:ea typeface="微软雅黑" pitchFamily="34" charset="-122"/>
              </a:rPr>
              <a:t>主要市场竞争对手</a:t>
            </a:r>
            <a:endParaRPr lang="en-US" altLang="zh-CN" sz="2000" dirty="0">
              <a:solidFill>
                <a:schemeClr val="bg1"/>
              </a:solidFill>
              <a:latin typeface="Verdana" pitchFamily="34" charset="0"/>
              <a:ea typeface="微软雅黑" pitchFamily="34" charset="-122"/>
            </a:endParaRPr>
          </a:p>
        </p:txBody>
      </p:sp>
      <p:sp>
        <p:nvSpPr>
          <p:cNvPr id="32" name="矩形 31"/>
          <p:cNvSpPr/>
          <p:nvPr/>
        </p:nvSpPr>
        <p:spPr>
          <a:xfrm>
            <a:off x="1403648" y="4011910"/>
            <a:ext cx="2214578" cy="369332"/>
          </a:xfrm>
          <a:prstGeom prst="rect">
            <a:avLst/>
          </a:prstGeom>
        </p:spPr>
        <p:txBody>
          <a:bodyPr wrap="square">
            <a:spAutoFit/>
          </a:bodyPr>
          <a:lstStyle/>
          <a:p>
            <a:pPr algn="ctr"/>
            <a:r>
              <a:rPr lang="zh-CN" altLang="en-US" dirty="0" smtClean="0">
                <a:solidFill>
                  <a:schemeClr val="tx1">
                    <a:lumMod val="50000"/>
                    <a:lumOff val="50000"/>
                  </a:schemeClr>
                </a:solidFill>
              </a:rPr>
              <a:t>相宜本草   自然堂</a:t>
            </a:r>
            <a:endParaRPr lang="en-US" altLang="zh-CN" dirty="0" smtClean="0">
              <a:solidFill>
                <a:schemeClr val="tx1">
                  <a:lumMod val="50000"/>
                  <a:lumOff val="50000"/>
                </a:schemeClr>
              </a:solidFill>
            </a:endParaRPr>
          </a:p>
        </p:txBody>
      </p:sp>
      <p:sp>
        <p:nvSpPr>
          <p:cNvPr id="23" name="矩形 22"/>
          <p:cNvSpPr/>
          <p:nvPr/>
        </p:nvSpPr>
        <p:spPr>
          <a:xfrm>
            <a:off x="4788024" y="3219822"/>
            <a:ext cx="4355976" cy="369332"/>
          </a:xfrm>
          <a:prstGeom prst="rect">
            <a:avLst/>
          </a:prstGeom>
        </p:spPr>
        <p:txBody>
          <a:bodyPr wrap="square">
            <a:spAutoFit/>
          </a:bodyPr>
          <a:lstStyle/>
          <a:p>
            <a:r>
              <a:rPr lang="en-US" altLang="zh-CN" dirty="0" smtClean="0">
                <a:solidFill>
                  <a:schemeClr val="tx1">
                    <a:lumMod val="50000"/>
                    <a:lumOff val="50000"/>
                  </a:schemeClr>
                </a:solidFill>
              </a:rPr>
              <a:t>THE FACE SHOP    THE BODY SHOP</a:t>
            </a:r>
            <a:r>
              <a:rPr lang="zh-CN" altLang="en-US" dirty="0" smtClean="0">
                <a:solidFill>
                  <a:schemeClr val="tx1">
                    <a:lumMod val="50000"/>
                    <a:lumOff val="50000"/>
                  </a:schemeClr>
                </a:solidFill>
              </a:rPr>
              <a:t>    </a:t>
            </a:r>
            <a:endParaRPr lang="zh-CN" altLang="en-US" dirty="0">
              <a:solidFill>
                <a:schemeClr val="tx1">
                  <a:lumMod val="50000"/>
                  <a:lumOff val="50000"/>
                </a:schemeClr>
              </a:solidFill>
            </a:endParaRPr>
          </a:p>
        </p:txBody>
      </p:sp>
      <p:sp>
        <p:nvSpPr>
          <p:cNvPr id="24" name="矩形 23"/>
          <p:cNvSpPr/>
          <p:nvPr/>
        </p:nvSpPr>
        <p:spPr>
          <a:xfrm>
            <a:off x="4572000" y="3651870"/>
            <a:ext cx="3024336" cy="646331"/>
          </a:xfrm>
          <a:prstGeom prst="rect">
            <a:avLst/>
          </a:prstGeom>
        </p:spPr>
        <p:txBody>
          <a:bodyPr wrap="square">
            <a:spAutoFit/>
          </a:bodyPr>
          <a:lstStyle/>
          <a:p>
            <a:pPr algn="ctr"/>
            <a:r>
              <a:rPr lang="en-US" altLang="zh-CN" dirty="0" smtClean="0">
                <a:solidFill>
                  <a:schemeClr val="tx1">
                    <a:lumMod val="50000"/>
                    <a:lumOff val="50000"/>
                  </a:schemeClr>
                </a:solidFill>
              </a:rPr>
              <a:t>WHOO</a:t>
            </a:r>
            <a:r>
              <a:rPr lang="zh-CN" altLang="en-US" dirty="0" smtClean="0">
                <a:solidFill>
                  <a:schemeClr val="tx1">
                    <a:lumMod val="50000"/>
                    <a:lumOff val="50000"/>
                  </a:schemeClr>
                </a:solidFill>
              </a:rPr>
              <a:t>后   </a:t>
            </a:r>
            <a:r>
              <a:rPr lang="en-US" altLang="zh-CN" dirty="0" smtClean="0">
                <a:solidFill>
                  <a:schemeClr val="tx1">
                    <a:lumMod val="50000"/>
                    <a:lumOff val="50000"/>
                  </a:schemeClr>
                </a:solidFill>
              </a:rPr>
              <a:t>Yves </a:t>
            </a:r>
            <a:r>
              <a:rPr lang="en-US" altLang="zh-CN" dirty="0" err="1">
                <a:solidFill>
                  <a:schemeClr val="tx1">
                    <a:lumMod val="50000"/>
                    <a:lumOff val="50000"/>
                  </a:schemeClr>
                </a:solidFill>
              </a:rPr>
              <a:t>Rocher</a:t>
            </a:r>
            <a:endParaRPr lang="en-US" altLang="zh-CN" dirty="0">
              <a:solidFill>
                <a:schemeClr val="tx1">
                  <a:lumMod val="50000"/>
                  <a:lumOff val="50000"/>
                </a:schemeClr>
              </a:solidFill>
            </a:endParaRPr>
          </a:p>
          <a:p>
            <a:pPr algn="ctr"/>
            <a:r>
              <a:rPr lang="zh-CN" altLang="en-US" dirty="0" smtClean="0">
                <a:solidFill>
                  <a:schemeClr val="tx1">
                    <a:lumMod val="50000"/>
                    <a:lumOff val="50000"/>
                  </a:schemeClr>
                </a:solidFill>
              </a:rPr>
              <a:t> </a:t>
            </a:r>
            <a:endParaRPr lang="zh-CN" altLang="en-US" dirty="0">
              <a:solidFill>
                <a:schemeClr val="tx1">
                  <a:lumMod val="50000"/>
                  <a:lumOff val="50000"/>
                </a:schemeClr>
              </a:solidFill>
            </a:endParaRPr>
          </a:p>
        </p:txBody>
      </p:sp>
      <p:sp>
        <p:nvSpPr>
          <p:cNvPr id="25" name="矩形 24"/>
          <p:cNvSpPr/>
          <p:nvPr/>
        </p:nvSpPr>
        <p:spPr>
          <a:xfrm>
            <a:off x="6697272" y="2714626"/>
            <a:ext cx="2446728" cy="369332"/>
          </a:xfrm>
          <a:prstGeom prst="rect">
            <a:avLst/>
          </a:prstGeom>
        </p:spPr>
        <p:txBody>
          <a:bodyPr wrap="square">
            <a:spAutoFit/>
          </a:bodyPr>
          <a:lstStyle/>
          <a:p>
            <a:r>
              <a:rPr lang="zh-CN" altLang="en-US" dirty="0" smtClean="0">
                <a:solidFill>
                  <a:schemeClr val="tx1">
                    <a:lumMod val="50000"/>
                    <a:lumOff val="50000"/>
                  </a:schemeClr>
                </a:solidFill>
              </a:rPr>
              <a:t>自然乐园    </a:t>
            </a:r>
            <a:r>
              <a:rPr lang="en-US" altLang="zh-CN" dirty="0" smtClean="0">
                <a:solidFill>
                  <a:schemeClr val="tx1">
                    <a:lumMod val="50000"/>
                    <a:lumOff val="50000"/>
                  </a:schemeClr>
                </a:solidFill>
              </a:rPr>
              <a:t>DHC</a:t>
            </a:r>
            <a:r>
              <a:rPr lang="zh-CN" altLang="en-US" dirty="0" smtClean="0">
                <a:solidFill>
                  <a:schemeClr val="tx1">
                    <a:lumMod val="50000"/>
                    <a:lumOff val="50000"/>
                  </a:schemeClr>
                </a:solidFill>
              </a:rPr>
              <a:t> </a:t>
            </a:r>
            <a:endParaRPr lang="zh-CN" altLang="en-US" dirty="0">
              <a:solidFill>
                <a:schemeClr val="tx1">
                  <a:lumMod val="50000"/>
                  <a:lumOff val="50000"/>
                </a:schemeClr>
              </a:solidFill>
            </a:endParaRPr>
          </a:p>
        </p:txBody>
      </p:sp>
      <p:sp>
        <p:nvSpPr>
          <p:cNvPr id="30" name="矩形 29"/>
          <p:cNvSpPr/>
          <p:nvPr/>
        </p:nvSpPr>
        <p:spPr>
          <a:xfrm>
            <a:off x="6876256" y="3723878"/>
            <a:ext cx="2143140" cy="923330"/>
          </a:xfrm>
          <a:prstGeom prst="rect">
            <a:avLst/>
          </a:prstGeom>
        </p:spPr>
        <p:txBody>
          <a:bodyPr wrap="square">
            <a:spAutoFit/>
          </a:bodyPr>
          <a:lstStyle/>
          <a:p>
            <a:pPr algn="ctr"/>
            <a:r>
              <a:rPr lang="zh-CN" altLang="en-US" dirty="0">
                <a:solidFill>
                  <a:schemeClr val="tx1">
                    <a:lumMod val="50000"/>
                    <a:lumOff val="50000"/>
                  </a:schemeClr>
                </a:solidFill>
              </a:rPr>
              <a:t>岚</a:t>
            </a:r>
            <a:r>
              <a:rPr lang="zh-CN" altLang="en-US" dirty="0" smtClean="0">
                <a:solidFill>
                  <a:schemeClr val="tx1">
                    <a:lumMod val="50000"/>
                    <a:lumOff val="50000"/>
                  </a:schemeClr>
                </a:solidFill>
              </a:rPr>
              <a:t>舒</a:t>
            </a:r>
            <a:endParaRPr lang="en-US" altLang="zh-CN" dirty="0" smtClean="0">
              <a:solidFill>
                <a:schemeClr val="tx1">
                  <a:lumMod val="50000"/>
                  <a:lumOff val="50000"/>
                </a:schemeClr>
              </a:solidFill>
            </a:endParaRPr>
          </a:p>
          <a:p>
            <a:pPr algn="ctr"/>
            <a:endParaRPr lang="en-US" altLang="zh-CN" dirty="0" smtClean="0">
              <a:solidFill>
                <a:schemeClr val="tx1">
                  <a:lumMod val="50000"/>
                  <a:lumOff val="50000"/>
                </a:schemeClr>
              </a:solidFill>
            </a:endParaRPr>
          </a:p>
          <a:p>
            <a:pPr algn="ctr"/>
            <a:r>
              <a:rPr lang="zh-CN" altLang="en-US" dirty="0" smtClean="0">
                <a:solidFill>
                  <a:schemeClr val="tx1">
                    <a:lumMod val="50000"/>
                    <a:lumOff val="50000"/>
                  </a:schemeClr>
                </a:solidFill>
              </a:rPr>
              <a:t>科颜氏 </a:t>
            </a:r>
            <a:endParaRPr lang="zh-CN" altLang="en-US" dirty="0">
              <a:solidFill>
                <a:schemeClr val="tx1">
                  <a:lumMod val="50000"/>
                  <a:lumOff val="50000"/>
                </a:schemeClr>
              </a:solidFill>
            </a:endParaRPr>
          </a:p>
        </p:txBody>
      </p:sp>
      <p:sp>
        <p:nvSpPr>
          <p:cNvPr id="33" name="矩形 32"/>
          <p:cNvSpPr/>
          <p:nvPr/>
        </p:nvSpPr>
        <p:spPr>
          <a:xfrm>
            <a:off x="4786314" y="4071949"/>
            <a:ext cx="2714644" cy="923330"/>
          </a:xfrm>
          <a:prstGeom prst="rect">
            <a:avLst/>
          </a:prstGeom>
        </p:spPr>
        <p:txBody>
          <a:bodyPr wrap="square">
            <a:spAutoFit/>
          </a:bodyPr>
          <a:lstStyle/>
          <a:p>
            <a:r>
              <a:rPr lang="en-US" altLang="zh-CN" dirty="0" smtClean="0">
                <a:solidFill>
                  <a:schemeClr val="tx1">
                    <a:lumMod val="50000"/>
                    <a:lumOff val="50000"/>
                  </a:schemeClr>
                </a:solidFill>
              </a:rPr>
              <a:t>it skin  </a:t>
            </a:r>
            <a:r>
              <a:rPr lang="en-US" altLang="zh-CN" dirty="0" err="1" smtClean="0">
                <a:solidFill>
                  <a:schemeClr val="tx1">
                    <a:lumMod val="50000"/>
                    <a:lumOff val="50000"/>
                  </a:schemeClr>
                </a:solidFill>
              </a:rPr>
              <a:t>Julique</a:t>
            </a:r>
            <a:r>
              <a:rPr lang="en-US" altLang="zh-CN" dirty="0" smtClean="0">
                <a:solidFill>
                  <a:schemeClr val="tx1">
                    <a:lumMod val="50000"/>
                    <a:lumOff val="50000"/>
                  </a:schemeClr>
                </a:solidFill>
              </a:rPr>
              <a:t>  </a:t>
            </a:r>
            <a:r>
              <a:rPr lang="en-US" altLang="zh-CN" dirty="0" err="1" smtClean="0">
                <a:solidFill>
                  <a:schemeClr val="tx1">
                    <a:lumMod val="50000"/>
                    <a:lumOff val="50000"/>
                  </a:schemeClr>
                </a:solidFill>
              </a:rPr>
              <a:t>Sukin</a:t>
            </a:r>
            <a:endParaRPr lang="en-US" altLang="zh-CN" dirty="0" smtClean="0">
              <a:solidFill>
                <a:schemeClr val="tx1">
                  <a:lumMod val="50000"/>
                  <a:lumOff val="50000"/>
                </a:schemeClr>
              </a:solidFill>
            </a:endParaRPr>
          </a:p>
          <a:p>
            <a:r>
              <a:rPr lang="en-US" altLang="zh-CN" dirty="0" smtClean="0">
                <a:solidFill>
                  <a:schemeClr val="tx1">
                    <a:lumMod val="50000"/>
                    <a:lumOff val="50000"/>
                  </a:schemeClr>
                </a:solidFill>
              </a:rPr>
              <a:t>              </a:t>
            </a:r>
            <a:endParaRPr lang="zh-CN" altLang="en-US" dirty="0" smtClean="0">
              <a:solidFill>
                <a:schemeClr val="tx1">
                  <a:lumMod val="50000"/>
                  <a:lumOff val="50000"/>
                </a:schemeClr>
              </a:solidFill>
            </a:endParaRPr>
          </a:p>
          <a:p>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 </a:t>
            </a:r>
            <a:endParaRPr lang="zh-CN" altLang="en-US" dirty="0">
              <a:solidFill>
                <a:schemeClr val="tx1">
                  <a:lumMod val="50000"/>
                  <a:lumOff val="50000"/>
                </a:schemeClr>
              </a:solidFill>
            </a:endParaRPr>
          </a:p>
        </p:txBody>
      </p:sp>
      <p:sp>
        <p:nvSpPr>
          <p:cNvPr id="34" name="矩形 33"/>
          <p:cNvSpPr/>
          <p:nvPr/>
        </p:nvSpPr>
        <p:spPr>
          <a:xfrm>
            <a:off x="5643570" y="4429138"/>
            <a:ext cx="877163" cy="369332"/>
          </a:xfrm>
          <a:prstGeom prst="rect">
            <a:avLst/>
          </a:prstGeom>
        </p:spPr>
        <p:txBody>
          <a:bodyPr wrap="none">
            <a:spAutoFit/>
          </a:bodyPr>
          <a:lstStyle/>
          <a:p>
            <a:r>
              <a:rPr lang="zh-CN" altLang="en-US" dirty="0" smtClean="0">
                <a:solidFill>
                  <a:schemeClr val="tx1">
                    <a:lumMod val="50000"/>
                    <a:lumOff val="50000"/>
                  </a:schemeClr>
                </a:solidFill>
              </a:rPr>
              <a:t>欧舒丹</a:t>
            </a:r>
            <a:endParaRPr lang="zh-CN" altLang="en-US" dirty="0"/>
          </a:p>
        </p:txBody>
      </p:sp>
      <p:sp>
        <p:nvSpPr>
          <p:cNvPr id="35" name="TextBox 34"/>
          <p:cNvSpPr txBox="1"/>
          <p:nvPr/>
        </p:nvSpPr>
        <p:spPr>
          <a:xfrm>
            <a:off x="3707904" y="1347614"/>
            <a:ext cx="1512168" cy="584775"/>
          </a:xfrm>
          <a:prstGeom prst="rect">
            <a:avLst/>
          </a:prstGeom>
          <a:noFill/>
        </p:spPr>
        <p:txBody>
          <a:bodyPr wrap="square" rtlCol="0">
            <a:spAutoFit/>
          </a:bodyPr>
          <a:lstStyle/>
          <a:p>
            <a:pPr algn="ctr"/>
            <a:r>
              <a:rPr lang="zh-CN" altLang="en-US" sz="3200" b="1" dirty="0" smtClean="0">
                <a:solidFill>
                  <a:srgbClr val="92D050"/>
                </a:solidFill>
              </a:rPr>
              <a:t>护肤品</a:t>
            </a:r>
            <a:endParaRPr lang="zh-CN" altLang="en-US" sz="3200" b="1" dirty="0">
              <a:solidFill>
                <a:srgbClr val="92D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1754013409"/>
              </p:ext>
            </p:extLst>
          </p:nvPr>
        </p:nvGraphicFramePr>
        <p:xfrm>
          <a:off x="17748" y="-18"/>
          <a:ext cx="9126254" cy="5123431"/>
        </p:xfrm>
        <a:graphic>
          <a:graphicData uri="http://schemas.openxmlformats.org/drawingml/2006/table">
            <a:tbl>
              <a:tblPr firstRow="1" bandRow="1">
                <a:tableStyleId>{5C22544A-7EE6-4342-B048-85BDC9FD1C3A}</a:tableStyleId>
              </a:tblPr>
              <a:tblGrid>
                <a:gridCol w="812559"/>
                <a:gridCol w="1384239"/>
                <a:gridCol w="2357454"/>
                <a:gridCol w="1296144"/>
                <a:gridCol w="1915435"/>
                <a:gridCol w="1360423"/>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营销活动亮点</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444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FANCL</a:t>
                      </a:r>
                    </a:p>
                    <a:p>
                      <a:pPr algn="l"/>
                      <a:endParaRPr lang="zh-CN" altLang="en-US" sz="1300" b="1" kern="1200" dirty="0">
                        <a:solidFill>
                          <a:schemeClr val="tx1"/>
                        </a:solidFill>
                        <a:latin typeface="+mn-lt"/>
                        <a:ea typeface="+mn-ea"/>
                        <a:cs typeface="+mn-cs"/>
                      </a:endParaRP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sym typeface="Arial" pitchFamily="34" charset="0"/>
                        </a:rPr>
                        <a:t>天然无添加，看得见的新鲜</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sym typeface="Arial" pitchFamily="34" charset="0"/>
                        </a:rPr>
                        <a:t>给你安心、有效的品质保证</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sym typeface="Arial" pitchFamily="34" charset="0"/>
                        </a:rPr>
                        <a:t>不含防腐剂，护肤更新鲜</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源于1980年，创始人池森贤二先生，拥有世界尖端的科研和生产技术，稳占世界的无添加领导地位。</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sym typeface="Arial" pitchFamily="34" charset="0"/>
                        </a:rPr>
                        <a:t>日本最大及最有规模的无添加护肤及健康食品品牌</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rPr>
                        <a:t>iFANCL CN APP、FANCL TV媒体中展示护肤新品使用示范</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rPr>
                        <a:t>梁咏琪、刘心悠</a:t>
                      </a:r>
                    </a:p>
                    <a:p>
                      <a:pPr algn="l"/>
                      <a:endParaRPr lang="zh-CN" altLang="en-US" sz="1300" kern="1200" dirty="0">
                        <a:solidFill>
                          <a:schemeClr val="tx1">
                            <a:lumMod val="50000"/>
                            <a:lumOff val="50000"/>
                          </a:schemeClr>
                        </a:solidFill>
                        <a:latin typeface="+mn-lt"/>
                        <a:ea typeface="+mn-ea"/>
                        <a:cs typeface="+mn-cs"/>
                      </a:endParaRPr>
                    </a:p>
                  </a:txBody>
                  <a:tcPr anchor="ctr"/>
                </a:tc>
              </a:tr>
              <a:tr h="16077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DHC</a:t>
                      </a:r>
                    </a:p>
                    <a:p>
                      <a:pPr algn="l"/>
                      <a:endParaRPr lang="zh-CN" altLang="en-US" sz="13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无香料，无色素，100%天然成分</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rPr>
                        <a:t>源于1972年，DHC由现任总裁吉田嘉明独自创业，经过</a:t>
                      </a:r>
                      <a:r>
                        <a:rPr kumimoji="0" lang="en-US" altLang="zh-CN"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rPr>
                        <a:t>30</a:t>
                      </a: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rPr>
                        <a:t>多年努力，现已成为跨化妆品、医药保健食品、医药品、等多个领域的综合性企业，并取得了引人注目的辉煌业绩。</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日本NO.1通信销售化妆品品牌</a:t>
                      </a: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创造“通信销售”的销售模式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多媒体与</a:t>
                      </a: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rPr>
                        <a:t>会员进行互动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lumMod val="50000"/>
                              <a:lumOff val="50000"/>
                            </a:schemeClr>
                          </a:solidFill>
                          <a:effectLst/>
                          <a:latin typeface="Calibri" pitchFamily="34" charset="0"/>
                          <a:ea typeface="微软雅黑" pitchFamily="34" charset="-122"/>
                        </a:rPr>
                        <a:t>邮寄体验装</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endParaRPr>
                    </a:p>
                    <a:p>
                      <a:pPr algn="l"/>
                      <a:endParaRPr lang="zh-CN" altLang="en-US" sz="1300" kern="1200" dirty="0">
                        <a:solidFill>
                          <a:schemeClr val="tx1">
                            <a:lumMod val="50000"/>
                            <a:lumOff val="50000"/>
                          </a:schemeClr>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cap="none" normalizeH="0" baseline="0" dirty="0" smtClean="0">
                          <a:ln>
                            <a:noFill/>
                          </a:ln>
                          <a:solidFill>
                            <a:schemeClr val="tx1">
                              <a:lumMod val="50000"/>
                              <a:lumOff val="50000"/>
                            </a:schemeClr>
                          </a:solidFill>
                          <a:effectLst/>
                          <a:latin typeface="微软雅黑" pitchFamily="34" charset="-122"/>
                          <a:ea typeface="微软雅黑" pitchFamily="34" charset="-122"/>
                          <a:sym typeface="Arial" pitchFamily="34" charset="0"/>
                        </a:rPr>
                        <a:t>RAIN、金喜善、尹恩惠、周杰伦、陈慧琳、宋智孝</a:t>
                      </a:r>
                    </a:p>
                    <a:p>
                      <a:pPr algn="l"/>
                      <a:endParaRPr lang="zh-CN" altLang="en-US" sz="1300" kern="1200" dirty="0">
                        <a:solidFill>
                          <a:schemeClr val="tx1">
                            <a:lumMod val="50000"/>
                            <a:lumOff val="50000"/>
                          </a:schemeClr>
                        </a:solidFill>
                        <a:latin typeface="+mn-lt"/>
                        <a:ea typeface="+mn-ea"/>
                        <a:cs typeface="+mn-cs"/>
                      </a:endParaRPr>
                    </a:p>
                  </a:txBody>
                  <a:tcPr anchor="ctr"/>
                </a:tc>
              </a:tr>
              <a:tr h="1471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300" b="1" i="0" u="none" strike="noStrike" kern="1200" cap="none" normalizeH="0" baseline="0" dirty="0" smtClean="0">
                          <a:ln>
                            <a:noFill/>
                          </a:ln>
                          <a:solidFill>
                            <a:schemeClr val="tx1"/>
                          </a:solidFill>
                          <a:effectLst/>
                          <a:latin typeface="Calibri" pitchFamily="34" charset="0"/>
                          <a:ea typeface="微软雅黑" pitchFamily="34" charset="-122"/>
                          <a:cs typeface="+mn-cs"/>
                        </a:rPr>
                        <a:t>WHOO</a:t>
                      </a:r>
                      <a:r>
                        <a:rPr kumimoji="0" lang="zh-CN" altLang="en-US" sz="1300" b="1" i="0" u="none" strike="noStrike" kern="1200" cap="none" normalizeH="0" baseline="0" dirty="0" smtClean="0">
                          <a:ln>
                            <a:noFill/>
                          </a:ln>
                          <a:solidFill>
                            <a:schemeClr val="tx1"/>
                          </a:solidFill>
                          <a:effectLst/>
                          <a:latin typeface="Calibri" pitchFamily="34" charset="0"/>
                          <a:ea typeface="微软雅黑" pitchFamily="34" charset="-122"/>
                          <a:cs typeface="+mn-cs"/>
                        </a:rPr>
                        <a:t>后</a:t>
                      </a:r>
                    </a:p>
                  </a:txBody>
                  <a:tcPr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 </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The history of </a:t>
                      </a:r>
                      <a:r>
                        <a:rPr kumimoji="0" lang="en-US" altLang="zh-CN" sz="1300" b="0" i="0" u="none" strike="noStrike" kern="1200" cap="none" normalizeH="0" baseline="0" dirty="0" err="1" smtClean="0">
                          <a:ln>
                            <a:noFill/>
                          </a:ln>
                          <a:solidFill>
                            <a:schemeClr val="tx1">
                              <a:lumMod val="50000"/>
                              <a:lumOff val="50000"/>
                            </a:schemeClr>
                          </a:solidFill>
                          <a:effectLst/>
                          <a:latin typeface="Calibri" pitchFamily="34" charset="0"/>
                          <a:ea typeface="微软雅黑" pitchFamily="34" charset="-122"/>
                          <a:cs typeface="+mn-cs"/>
                        </a:rPr>
                        <a:t>Whoo</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后</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 “</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WHOO</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后品牌”</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统领世界的皇帝</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支配皇帝的皇后</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只属于皇后的秘密空间</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自</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2003</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年品牌诞生至今，源自韩国顶级宫廷韩方护肤名品，将古代医书中记载的多种韩国传统的宫廷养颜秘方与现代护肤科技相结合，经过精心研制，诞生了“后”这一奢华美容品牌</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l"/>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1.</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韩国</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LG</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化妆品研究所</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r>
                        <a:rPr kumimoji="0" lang="zh-CN"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2</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大韩韩医皮肤科学会古老传承</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r>
                        <a:rPr kumimoji="0" lang="zh-CN"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3</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宫廷美容秘诀的神秘处方</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支援梅瑟纳活动，唤起民众对宫廷文化理解</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韩国著名女演员李英爱</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650148852"/>
              </p:ext>
            </p:extLst>
          </p:nvPr>
        </p:nvGraphicFramePr>
        <p:xfrm>
          <a:off x="17748" y="44269"/>
          <a:ext cx="9126254" cy="5010813"/>
        </p:xfrm>
        <a:graphic>
          <a:graphicData uri="http://schemas.openxmlformats.org/drawingml/2006/table">
            <a:tbl>
              <a:tblPr firstRow="1" bandRow="1">
                <a:tableStyleId>{5C22544A-7EE6-4342-B048-85BDC9FD1C3A}</a:tableStyleId>
              </a:tblPr>
              <a:tblGrid>
                <a:gridCol w="812559"/>
                <a:gridCol w="1384239"/>
                <a:gridCol w="2319134"/>
                <a:gridCol w="1895708"/>
                <a:gridCol w="1643074"/>
                <a:gridCol w="1071540"/>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593601">
                <a:tc>
                  <a:txBody>
                    <a:bodyPr/>
                    <a:lstStyle/>
                    <a:p>
                      <a:pPr algn="l"/>
                      <a:r>
                        <a:rPr lang="zh-CN" altLang="en-US" sz="1300" b="1" dirty="0" smtClean="0">
                          <a:solidFill>
                            <a:schemeClr val="tx1"/>
                          </a:solidFill>
                        </a:rPr>
                        <a:t>悦诗</a:t>
                      </a:r>
                      <a:endParaRPr lang="en-US" altLang="zh-CN" sz="1300" b="1" dirty="0" smtClean="0">
                        <a:solidFill>
                          <a:schemeClr val="tx1"/>
                        </a:solidFill>
                      </a:endParaRPr>
                    </a:p>
                    <a:p>
                      <a:pPr algn="l"/>
                      <a:r>
                        <a:rPr lang="zh-CN" altLang="en-US" sz="1300" b="1" dirty="0" smtClean="0">
                          <a:solidFill>
                            <a:schemeClr val="tx1"/>
                          </a:solidFill>
                        </a:rPr>
                        <a:t>风吟</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来自济州的大自然护肤品</a:t>
                      </a:r>
                      <a:r>
                        <a:rPr lang="en-US" altLang="zh-CN" sz="1300" dirty="0" smtClean="0">
                          <a:solidFill>
                            <a:schemeClr val="tx1">
                              <a:lumMod val="50000"/>
                              <a:lumOff val="50000"/>
                            </a:schemeClr>
                          </a:solidFill>
                        </a:rPr>
                        <a:t>,</a:t>
                      </a:r>
                      <a:r>
                        <a:rPr lang="zh-CN" altLang="en-US" sz="1300" dirty="0" smtClean="0">
                          <a:solidFill>
                            <a:schemeClr val="tx1">
                              <a:lumMod val="50000"/>
                              <a:lumOff val="50000"/>
                            </a:schemeClr>
                          </a:solidFill>
                        </a:rPr>
                        <a:t>自然主义</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由来于爱尔兰诗人叶芝名作“</a:t>
                      </a:r>
                      <a:r>
                        <a:rPr lang="en-US" altLang="en-US" sz="1300" kern="1200" dirty="0" smtClean="0">
                          <a:solidFill>
                            <a:schemeClr val="tx1">
                              <a:lumMod val="50000"/>
                              <a:lumOff val="50000"/>
                            </a:schemeClr>
                          </a:solidFill>
                          <a:latin typeface="+mn-lt"/>
                          <a:ea typeface="+mn-ea"/>
                          <a:cs typeface="+mn-cs"/>
                        </a:rPr>
                        <a:t>The lake isle of </a:t>
                      </a:r>
                      <a:r>
                        <a:rPr lang="en-US" altLang="en-US" sz="1300" kern="1200" dirty="0" err="1" smtClean="0">
                          <a:solidFill>
                            <a:schemeClr val="tx1">
                              <a:lumMod val="50000"/>
                              <a:lumOff val="50000"/>
                            </a:schemeClr>
                          </a:solidFill>
                          <a:latin typeface="+mn-lt"/>
                          <a:ea typeface="+mn-ea"/>
                          <a:cs typeface="+mn-cs"/>
                        </a:rPr>
                        <a:t>innisfree</a:t>
                      </a:r>
                      <a:r>
                        <a:rPr lang="en-US" altLang="en-US"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心灵小岛的品牌名称，自诞生以来一直致力于成为在自然中寻找和谐之美、追求健康安宁的生活方式的自然主义化妆品。</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en-US" altLang="zh-CN" sz="1300" dirty="0" smtClean="0">
                          <a:solidFill>
                            <a:schemeClr val="tx1">
                              <a:lumMod val="50000"/>
                              <a:lumOff val="50000"/>
                            </a:schemeClr>
                          </a:solidFill>
                        </a:rPr>
                        <a:t>1</a:t>
                      </a:r>
                      <a:r>
                        <a:rPr lang="zh-CN" altLang="en-US" sz="1300" dirty="0" smtClean="0">
                          <a:solidFill>
                            <a:schemeClr val="tx1">
                              <a:lumMod val="50000"/>
                              <a:lumOff val="50000"/>
                            </a:schemeClr>
                          </a:solidFill>
                        </a:rPr>
                        <a:t>时尚包装</a:t>
                      </a:r>
                      <a:endParaRPr lang="en-US" altLang="zh-CN" sz="1300" dirty="0" smtClean="0">
                        <a:solidFill>
                          <a:schemeClr val="tx1">
                            <a:lumMod val="50000"/>
                            <a:lumOff val="50000"/>
                          </a:schemeClr>
                        </a:solidFill>
                      </a:endParaRPr>
                    </a:p>
                    <a:p>
                      <a:pPr algn="l"/>
                      <a:r>
                        <a:rPr lang="en-US" altLang="zh-CN" sz="1300" dirty="0" smtClean="0">
                          <a:solidFill>
                            <a:schemeClr val="tx1">
                              <a:lumMod val="50000"/>
                              <a:lumOff val="50000"/>
                            </a:schemeClr>
                          </a:solidFill>
                        </a:rPr>
                        <a:t>2</a:t>
                      </a:r>
                      <a:r>
                        <a:rPr lang="zh-CN" altLang="en-US" sz="1300" dirty="0" smtClean="0">
                          <a:solidFill>
                            <a:schemeClr val="tx1">
                              <a:lumMod val="50000"/>
                              <a:lumOff val="50000"/>
                            </a:schemeClr>
                          </a:solidFill>
                        </a:rPr>
                        <a:t>韩流明星效应</a:t>
                      </a:r>
                      <a:endParaRPr lang="en-US" altLang="zh-CN" sz="1300" dirty="0" smtClean="0">
                        <a:solidFill>
                          <a:schemeClr val="tx1">
                            <a:lumMod val="50000"/>
                            <a:lumOff val="50000"/>
                          </a:schemeClr>
                        </a:solidFill>
                      </a:endParaRPr>
                    </a:p>
                    <a:p>
                      <a:pPr algn="l"/>
                      <a:r>
                        <a:rPr lang="en-US" altLang="zh-CN" sz="1300" dirty="0" smtClean="0">
                          <a:solidFill>
                            <a:schemeClr val="tx1">
                              <a:lumMod val="50000"/>
                              <a:lumOff val="50000"/>
                            </a:schemeClr>
                          </a:solidFill>
                        </a:rPr>
                        <a:t>3</a:t>
                      </a:r>
                      <a:r>
                        <a:rPr lang="zh-CN" altLang="en-US" sz="1300" dirty="0" smtClean="0">
                          <a:solidFill>
                            <a:schemeClr val="tx1">
                              <a:lumMod val="50000"/>
                              <a:lumOff val="50000"/>
                            </a:schemeClr>
                          </a:solidFill>
                        </a:rPr>
                        <a:t>质素上乘，价格大众化</a:t>
                      </a:r>
                      <a:endParaRPr lang="en-US" altLang="zh-CN" sz="1300" dirty="0" smtClean="0">
                        <a:solidFill>
                          <a:schemeClr val="tx1">
                            <a:lumMod val="50000"/>
                            <a:lumOff val="50000"/>
                          </a:schemeClr>
                        </a:solidFill>
                      </a:endParaRPr>
                    </a:p>
                    <a:p>
                      <a:pPr algn="l"/>
                      <a:r>
                        <a:rPr lang="en-US" altLang="zh-CN" sz="1300" dirty="0" smtClean="0">
                          <a:solidFill>
                            <a:schemeClr val="tx1">
                              <a:lumMod val="50000"/>
                              <a:lumOff val="50000"/>
                            </a:schemeClr>
                          </a:solidFill>
                        </a:rPr>
                        <a:t>4</a:t>
                      </a:r>
                      <a:r>
                        <a:rPr lang="zh-CN" altLang="en-US" sz="1300" dirty="0" smtClean="0">
                          <a:solidFill>
                            <a:schemeClr val="tx1">
                              <a:lumMod val="50000"/>
                              <a:lumOff val="50000"/>
                            </a:schemeClr>
                          </a:solidFill>
                        </a:rPr>
                        <a:t>品牌设计美观，环保，店面包装大自然元素</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邀请全国近二十名主流媒体嘉宾加入“</a:t>
                      </a:r>
                      <a:r>
                        <a:rPr lang="en-US" altLang="zh-CN" sz="1300" kern="1200" dirty="0" err="1" smtClean="0">
                          <a:solidFill>
                            <a:schemeClr val="tx1">
                              <a:lumMod val="50000"/>
                              <a:lumOff val="50000"/>
                            </a:schemeClr>
                          </a:solidFill>
                          <a:latin typeface="+mn-lt"/>
                          <a:ea typeface="+mn-ea"/>
                          <a:cs typeface="+mn-cs"/>
                        </a:rPr>
                        <a:t>innisfree</a:t>
                      </a:r>
                      <a:r>
                        <a:rPr lang="en-US" altLang="zh-CN" sz="1300" kern="1200" dirty="0" smtClean="0">
                          <a:solidFill>
                            <a:schemeClr val="tx1">
                              <a:lumMod val="50000"/>
                              <a:lumOff val="50000"/>
                            </a:schemeClr>
                          </a:solidFill>
                          <a:latin typeface="+mn-lt"/>
                          <a:ea typeface="+mn-ea"/>
                          <a:cs typeface="+mn-cs"/>
                        </a:rPr>
                        <a:t> Green Tour </a:t>
                      </a:r>
                      <a:r>
                        <a:rPr lang="zh-CN" altLang="en-US" sz="1300" kern="1200" dirty="0" smtClean="0">
                          <a:solidFill>
                            <a:schemeClr val="tx1">
                              <a:lumMod val="50000"/>
                              <a:lumOff val="50000"/>
                            </a:schemeClr>
                          </a:solidFill>
                          <a:latin typeface="+mn-lt"/>
                          <a:ea typeface="+mn-ea"/>
                          <a:cs typeface="+mn-cs"/>
                        </a:rPr>
                        <a:t>悦诗风吟绿色韩国行”</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身临其境感受悦诗风吟的故乡</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纯净济州岛</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允儿</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李敏镐</a:t>
                      </a:r>
                      <a:endParaRPr lang="zh-CN" altLang="en-US" sz="1300" kern="1200" dirty="0">
                        <a:solidFill>
                          <a:schemeClr val="tx1">
                            <a:lumMod val="50000"/>
                            <a:lumOff val="50000"/>
                          </a:schemeClr>
                        </a:solidFill>
                        <a:latin typeface="+mn-lt"/>
                        <a:ea typeface="+mn-ea"/>
                        <a:cs typeface="+mn-cs"/>
                      </a:endParaRPr>
                    </a:p>
                  </a:txBody>
                  <a:tcPr marT="41148" marB="41148" anchor="ctr"/>
                </a:tc>
              </a:tr>
              <a:tr h="1544081">
                <a:tc>
                  <a:txBody>
                    <a:bodyPr/>
                    <a:lstStyle/>
                    <a:p>
                      <a:pPr algn="l"/>
                      <a:r>
                        <a:rPr lang="zh-CN" altLang="en-US" sz="1300" b="1" dirty="0" smtClean="0">
                          <a:solidFill>
                            <a:schemeClr val="tx1"/>
                          </a:solidFill>
                        </a:rPr>
                        <a:t>相宜</a:t>
                      </a:r>
                      <a:endParaRPr lang="en-US" altLang="zh-CN" sz="1300" b="1" dirty="0" smtClean="0">
                        <a:solidFill>
                          <a:schemeClr val="tx1"/>
                        </a:solidFill>
                      </a:endParaRPr>
                    </a:p>
                    <a:p>
                      <a:pPr algn="l"/>
                      <a:r>
                        <a:rPr lang="zh-CN" altLang="en-US" sz="1300" b="1" dirty="0" smtClean="0">
                          <a:solidFill>
                            <a:schemeClr val="tx1"/>
                          </a:solidFill>
                        </a:rPr>
                        <a:t>本草</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内在力，外在美</a:t>
                      </a:r>
                      <a:endParaRPr lang="en-US" altLang="zh-CN" sz="1300" dirty="0" smtClean="0">
                        <a:solidFill>
                          <a:schemeClr val="tx1">
                            <a:lumMod val="50000"/>
                            <a:lumOff val="50000"/>
                          </a:schemeClr>
                        </a:solidFill>
                      </a:endParaRPr>
                    </a:p>
                    <a:p>
                      <a:pPr algn="l"/>
                      <a:r>
                        <a:rPr lang="zh-CN" altLang="en-US" sz="1300" dirty="0" smtClean="0">
                          <a:solidFill>
                            <a:schemeClr val="tx1">
                              <a:lumMod val="50000"/>
                              <a:lumOff val="50000"/>
                            </a:schemeClr>
                          </a:solidFill>
                        </a:rPr>
                        <a:t>让肌肤之美从此生生不息</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一个诠释“本草养肤”的品牌，相宜本草深信天然神奇的中草药对皮肤有改善作用，高品质的护肤品可以是平易近人的，人人都能拥有。</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en-US" altLang="zh-CN" sz="1300" dirty="0" smtClean="0">
                          <a:solidFill>
                            <a:schemeClr val="tx1">
                              <a:lumMod val="50000"/>
                              <a:lumOff val="50000"/>
                            </a:schemeClr>
                          </a:solidFill>
                        </a:rPr>
                        <a:t>1</a:t>
                      </a:r>
                      <a:r>
                        <a:rPr lang="zh-CN" altLang="en-US" sz="1300" dirty="0" smtClean="0">
                          <a:solidFill>
                            <a:schemeClr val="tx1">
                              <a:lumMod val="50000"/>
                              <a:lumOff val="50000"/>
                            </a:schemeClr>
                          </a:solidFill>
                        </a:rPr>
                        <a:t>性价比较高</a:t>
                      </a:r>
                      <a:endParaRPr lang="en-US" altLang="zh-CN" sz="1300" dirty="0" smtClean="0">
                        <a:solidFill>
                          <a:schemeClr val="tx1">
                            <a:lumMod val="50000"/>
                            <a:lumOff val="50000"/>
                          </a:schemeClr>
                        </a:solidFill>
                      </a:endParaRPr>
                    </a:p>
                    <a:p>
                      <a:pPr algn="l"/>
                      <a:r>
                        <a:rPr lang="en-US" altLang="zh-CN" sz="1300" dirty="0" smtClean="0">
                          <a:solidFill>
                            <a:schemeClr val="tx1">
                              <a:lumMod val="50000"/>
                              <a:lumOff val="50000"/>
                            </a:schemeClr>
                          </a:solidFill>
                        </a:rPr>
                        <a:t>2</a:t>
                      </a:r>
                      <a:r>
                        <a:rPr lang="zh-CN" altLang="en-US" sz="1300" dirty="0" smtClean="0">
                          <a:solidFill>
                            <a:schemeClr val="tx1">
                              <a:lumMod val="50000"/>
                              <a:lumOff val="50000"/>
                            </a:schemeClr>
                          </a:solidFill>
                        </a:rPr>
                        <a:t>较高的品牌知名度</a:t>
                      </a:r>
                      <a:endParaRPr lang="en-US" altLang="zh-CN" sz="1300" dirty="0" smtClean="0">
                        <a:solidFill>
                          <a:schemeClr val="tx1">
                            <a:lumMod val="50000"/>
                            <a:lumOff val="50000"/>
                          </a:schemeClr>
                        </a:solidFill>
                      </a:endParaRPr>
                    </a:p>
                    <a:p>
                      <a:pPr algn="l"/>
                      <a:r>
                        <a:rPr lang="en-US" altLang="zh-CN" sz="1300" dirty="0" smtClean="0">
                          <a:solidFill>
                            <a:schemeClr val="tx1">
                              <a:lumMod val="50000"/>
                              <a:lumOff val="50000"/>
                            </a:schemeClr>
                          </a:solidFill>
                        </a:rPr>
                        <a:t>3</a:t>
                      </a:r>
                      <a:r>
                        <a:rPr lang="zh-CN" altLang="en-US" sz="1300" dirty="0" smtClean="0">
                          <a:solidFill>
                            <a:schemeClr val="tx1">
                              <a:lumMod val="50000"/>
                              <a:lumOff val="50000"/>
                            </a:schemeClr>
                          </a:solidFill>
                        </a:rPr>
                        <a:t>渠道广</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dirty="0" smtClean="0">
                          <a:solidFill>
                            <a:schemeClr val="tx1">
                              <a:lumMod val="50000"/>
                              <a:lumOff val="50000"/>
                            </a:schemeClr>
                          </a:solidFill>
                        </a:rPr>
                        <a:t>冠名</a:t>
                      </a:r>
                      <a:r>
                        <a:rPr lang="en-US" altLang="zh-CN" sz="1300" dirty="0" smtClean="0">
                          <a:solidFill>
                            <a:schemeClr val="tx1">
                              <a:lumMod val="50000"/>
                              <a:lumOff val="50000"/>
                            </a:schemeClr>
                          </a:solidFill>
                        </a:rPr>
                        <a:t>《</a:t>
                      </a:r>
                      <a:r>
                        <a:rPr lang="zh-CN" altLang="en-US" sz="1300" dirty="0" smtClean="0">
                          <a:solidFill>
                            <a:schemeClr val="tx1">
                              <a:lumMod val="50000"/>
                              <a:lumOff val="50000"/>
                            </a:schemeClr>
                          </a:solidFill>
                        </a:rPr>
                        <a:t>舞出我人生</a:t>
                      </a:r>
                      <a:r>
                        <a:rPr lang="en-US" altLang="zh-CN" sz="1300" dirty="0" smtClean="0">
                          <a:solidFill>
                            <a:schemeClr val="tx1">
                              <a:lumMod val="50000"/>
                              <a:lumOff val="50000"/>
                            </a:schemeClr>
                          </a:solidFill>
                        </a:rPr>
                        <a:t>》</a:t>
                      </a:r>
                      <a:r>
                        <a:rPr lang="zh-CN" altLang="en-US" sz="1300" dirty="0" smtClean="0">
                          <a:solidFill>
                            <a:schemeClr val="tx1">
                              <a:lumMod val="50000"/>
                              <a:lumOff val="50000"/>
                            </a:schemeClr>
                          </a:solidFill>
                        </a:rPr>
                        <a:t>大型舞蹈励志公益活动</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周冬雨</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阿兰</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达瓦卓玛</a:t>
                      </a:r>
                      <a:endParaRPr lang="zh-CN" altLang="en-US" sz="1300" kern="1200" dirty="0">
                        <a:solidFill>
                          <a:schemeClr val="tx1">
                            <a:lumMod val="50000"/>
                            <a:lumOff val="50000"/>
                          </a:schemeClr>
                        </a:solidFill>
                        <a:latin typeface="+mn-lt"/>
                        <a:ea typeface="+mn-ea"/>
                        <a:cs typeface="+mn-cs"/>
                      </a:endParaRPr>
                    </a:p>
                  </a:txBody>
                  <a:tcPr marT="41148" marB="41148" anchor="ctr"/>
                </a:tc>
              </a:tr>
              <a:tr h="1582193">
                <a:tc>
                  <a:txBody>
                    <a:bodyPr/>
                    <a:lstStyle/>
                    <a:p>
                      <a:pPr algn="l"/>
                      <a:r>
                        <a:rPr lang="zh-CN" altLang="en-US" sz="1300" b="1" dirty="0" smtClean="0">
                          <a:solidFill>
                            <a:schemeClr val="tx1"/>
                          </a:solidFill>
                        </a:rPr>
                        <a:t>韩后</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女人有机会更美</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“致力于有机护肤、有机生活的普及”来努力拉近人与自然的距离，让人与自然互融。</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dirty="0" smtClean="0">
                          <a:solidFill>
                            <a:schemeClr val="tx1">
                              <a:lumMod val="50000"/>
                              <a:lumOff val="50000"/>
                            </a:schemeClr>
                          </a:solidFill>
                        </a:rPr>
                        <a:t>韩国名</a:t>
                      </a:r>
                      <a:r>
                        <a:rPr lang="en-US" altLang="zh-CN" sz="1300" dirty="0" smtClean="0">
                          <a:solidFill>
                            <a:schemeClr val="tx1">
                              <a:lumMod val="50000"/>
                              <a:lumOff val="50000"/>
                            </a:schemeClr>
                          </a:solidFill>
                        </a:rPr>
                        <a:t>+</a:t>
                      </a:r>
                      <a:r>
                        <a:rPr lang="zh-CN" altLang="en-US" sz="1300" dirty="0" smtClean="0">
                          <a:solidFill>
                            <a:schemeClr val="tx1">
                              <a:lumMod val="50000"/>
                              <a:lumOff val="50000"/>
                            </a:schemeClr>
                          </a:solidFill>
                        </a:rPr>
                        <a:t>韩星</a:t>
                      </a:r>
                      <a:endParaRPr lang="en-US" altLang="zh-CN" sz="1300" dirty="0" smtClean="0">
                        <a:solidFill>
                          <a:schemeClr val="tx1">
                            <a:lumMod val="50000"/>
                            <a:lumOff val="50000"/>
                          </a:schemeClr>
                        </a:solidFill>
                      </a:endParaRPr>
                    </a:p>
                    <a:p>
                      <a:pPr algn="l"/>
                      <a:r>
                        <a:rPr lang="zh-CN" altLang="en-US" sz="1300" dirty="0" smtClean="0">
                          <a:solidFill>
                            <a:schemeClr val="tx1">
                              <a:lumMod val="50000"/>
                              <a:lumOff val="50000"/>
                            </a:schemeClr>
                          </a:solidFill>
                        </a:rPr>
                        <a:t>土豪式广告营销</a:t>
                      </a:r>
                      <a:endParaRPr lang="en-US" altLang="zh-CN" sz="1300" dirty="0" smtClean="0">
                        <a:solidFill>
                          <a:schemeClr val="tx1">
                            <a:lumMod val="50000"/>
                            <a:lumOff val="50000"/>
                          </a:schemeClr>
                        </a:solidFill>
                      </a:endParaRPr>
                    </a:p>
                    <a:p>
                      <a:pPr algn="l"/>
                      <a:r>
                        <a:rPr lang="zh-CN" altLang="en-US" sz="1300" dirty="0" smtClean="0">
                          <a:solidFill>
                            <a:schemeClr val="tx1">
                              <a:lumMod val="50000"/>
                              <a:lumOff val="50000"/>
                            </a:schemeClr>
                          </a:solidFill>
                        </a:rPr>
                        <a:t>创新线上线下营销（姓氏营销）</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以</a:t>
                      </a:r>
                      <a:r>
                        <a:rPr lang="en-US" altLang="zh-CN" sz="1300" kern="1200" dirty="0" smtClean="0">
                          <a:solidFill>
                            <a:schemeClr val="tx1">
                              <a:lumMod val="50000"/>
                              <a:lumOff val="50000"/>
                            </a:schemeClr>
                          </a:solidFill>
                          <a:latin typeface="+mn-lt"/>
                          <a:ea typeface="+mn-ea"/>
                          <a:cs typeface="+mn-cs"/>
                        </a:rPr>
                        <a:t>2</a:t>
                      </a:r>
                      <a:r>
                        <a:rPr lang="zh-CN" altLang="en-US" sz="1300" kern="1200" dirty="0" smtClean="0">
                          <a:solidFill>
                            <a:schemeClr val="tx1">
                              <a:lumMod val="50000"/>
                              <a:lumOff val="50000"/>
                            </a:schemeClr>
                          </a:solidFill>
                          <a:latin typeface="+mn-lt"/>
                          <a:ea typeface="+mn-ea"/>
                          <a:cs typeface="+mn-cs"/>
                        </a:rPr>
                        <a:t>亿元的价格拍得中国第一高塔、世界第三高塔</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广州塔五年</a:t>
                      </a:r>
                      <a:r>
                        <a:rPr lang="en-US" altLang="zh-CN" sz="1300" kern="1200" dirty="0" smtClean="0">
                          <a:solidFill>
                            <a:schemeClr val="tx1">
                              <a:lumMod val="50000"/>
                              <a:lumOff val="50000"/>
                            </a:schemeClr>
                          </a:solidFill>
                          <a:latin typeface="+mn-lt"/>
                          <a:ea typeface="+mn-ea"/>
                          <a:cs typeface="+mn-cs"/>
                        </a:rPr>
                        <a:t>LED</a:t>
                      </a:r>
                      <a:r>
                        <a:rPr lang="zh-CN" altLang="en-US" sz="1300" kern="1200" dirty="0" smtClean="0">
                          <a:solidFill>
                            <a:schemeClr val="tx1">
                              <a:lumMod val="50000"/>
                              <a:lumOff val="50000"/>
                            </a:schemeClr>
                          </a:solidFill>
                          <a:latin typeface="+mn-lt"/>
                          <a:ea typeface="+mn-ea"/>
                          <a:cs typeface="+mn-cs"/>
                        </a:rPr>
                        <a:t>挂网广告使用权</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黄晓明</a:t>
                      </a:r>
                      <a:endParaRPr lang="zh-CN" altLang="en-US" sz="1300" kern="1200" dirty="0">
                        <a:solidFill>
                          <a:schemeClr val="tx1">
                            <a:lumMod val="50000"/>
                            <a:lumOff val="50000"/>
                          </a:schemeClr>
                        </a:solidFill>
                        <a:latin typeface="+mn-lt"/>
                        <a:ea typeface="+mn-ea"/>
                        <a:cs typeface="+mn-cs"/>
                      </a:endParaRPr>
                    </a:p>
                  </a:txBody>
                  <a:tcPr marT="41148" marB="41148"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188873314"/>
              </p:ext>
            </p:extLst>
          </p:nvPr>
        </p:nvGraphicFramePr>
        <p:xfrm>
          <a:off x="17748" y="44269"/>
          <a:ext cx="9126254" cy="5027811"/>
        </p:xfrm>
        <a:graphic>
          <a:graphicData uri="http://schemas.openxmlformats.org/drawingml/2006/table">
            <a:tbl>
              <a:tblPr firstRow="1" bandRow="1">
                <a:tableStyleId>{5C22544A-7EE6-4342-B048-85BDC9FD1C3A}</a:tableStyleId>
              </a:tblPr>
              <a:tblGrid>
                <a:gridCol w="812559"/>
                <a:gridCol w="1384239"/>
                <a:gridCol w="2319134"/>
                <a:gridCol w="1967146"/>
                <a:gridCol w="1282753"/>
                <a:gridCol w="1360423"/>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300" dirty="0" smtClean="0"/>
                        <a:t>品牌故事</a:t>
                      </a:r>
                      <a:endParaRPr lang="zh-CN" altLang="en-US" sz="1300" dirty="0"/>
                    </a:p>
                  </a:txBody>
                  <a:tcPr marT="41148" marB="41148" anchor="ctr">
                    <a:solidFill>
                      <a:srgbClr val="C00000"/>
                    </a:solidFill>
                  </a:tcPr>
                </a:tc>
                <a:tc>
                  <a:txBody>
                    <a:bodyPr/>
                    <a:lstStyle/>
                    <a:p>
                      <a:pPr algn="ctr"/>
                      <a:r>
                        <a:rPr lang="zh-CN" altLang="en-US" sz="1300" dirty="0" smtClean="0"/>
                        <a:t>品牌优势</a:t>
                      </a:r>
                      <a:r>
                        <a:rPr lang="en-US" altLang="zh-CN" sz="1300" dirty="0" smtClean="0"/>
                        <a:t>&amp;</a:t>
                      </a:r>
                      <a:r>
                        <a:rPr lang="zh-CN" altLang="en-US" sz="1300" dirty="0" smtClean="0"/>
                        <a:t>特点</a:t>
                      </a:r>
                      <a:endParaRPr lang="zh-CN" altLang="en-US" sz="1300" dirty="0"/>
                    </a:p>
                  </a:txBody>
                  <a:tcPr marT="41148" marB="41148" anchor="ctr">
                    <a:solidFill>
                      <a:srgbClr val="C00000"/>
                    </a:solidFill>
                  </a:tcPr>
                </a:tc>
                <a:tc>
                  <a:txBody>
                    <a:bodyPr/>
                    <a:lstStyle/>
                    <a:p>
                      <a:pPr algn="ctr"/>
                      <a:r>
                        <a:rPr lang="zh-CN" altLang="en-US" sz="1300" dirty="0" smtClean="0"/>
                        <a:t>营销活动亮点</a:t>
                      </a:r>
                      <a:endParaRPr lang="zh-CN" altLang="en-US" sz="1300" dirty="0"/>
                    </a:p>
                  </a:txBody>
                  <a:tcPr marT="41148" marB="41148" anchor="ctr">
                    <a:solidFill>
                      <a:srgbClr val="C00000"/>
                    </a:solidFill>
                  </a:tcPr>
                </a:tc>
                <a:tc>
                  <a:txBody>
                    <a:bodyPr/>
                    <a:lstStyle/>
                    <a:p>
                      <a:pPr algn="ctr"/>
                      <a:r>
                        <a:rPr lang="zh-CN" altLang="en-US" sz="1300" dirty="0" smtClean="0"/>
                        <a:t>代言人</a:t>
                      </a:r>
                      <a:endParaRPr lang="zh-CN" altLang="en-US" sz="1300" dirty="0"/>
                    </a:p>
                  </a:txBody>
                  <a:tcPr marT="41148" marB="41148" anchor="ctr">
                    <a:solidFill>
                      <a:srgbClr val="C00000"/>
                    </a:solidFill>
                  </a:tcPr>
                </a:tc>
              </a:tr>
              <a:tr h="1450725">
                <a:tc>
                  <a:txBody>
                    <a:bodyPr/>
                    <a:lstStyle/>
                    <a:p>
                      <a:pPr algn="l"/>
                      <a:r>
                        <a:rPr lang="en-US" altLang="zh-CN" sz="1300" b="1" kern="1200" dirty="0" smtClean="0">
                          <a:solidFill>
                            <a:schemeClr val="tx1"/>
                          </a:solidFill>
                          <a:latin typeface="+mn-lt"/>
                          <a:ea typeface="+mn-ea"/>
                          <a:cs typeface="+mn-cs"/>
                        </a:rPr>
                        <a:t>The face shop</a:t>
                      </a:r>
                    </a:p>
                    <a:p>
                      <a:pPr algn="l"/>
                      <a:r>
                        <a:rPr lang="zh-CN" altLang="en-US" sz="1300" b="1" kern="1200" dirty="0" smtClean="0">
                          <a:solidFill>
                            <a:schemeClr val="tx1"/>
                          </a:solidFill>
                          <a:latin typeface="+mn-lt"/>
                          <a:ea typeface="+mn-ea"/>
                          <a:cs typeface="+mn-cs"/>
                        </a:rPr>
                        <a:t>菲诗小铺</a:t>
                      </a:r>
                      <a:endParaRPr lang="zh-CN" altLang="en-US" sz="1300" b="1" kern="1200" dirty="0">
                        <a:solidFill>
                          <a:schemeClr val="tx1"/>
                        </a:solidFill>
                        <a:latin typeface="+mn-lt"/>
                        <a:ea typeface="+mn-ea"/>
                        <a:cs typeface="+mn-cs"/>
                      </a:endParaRPr>
                    </a:p>
                  </a:txBody>
                  <a:tcPr anchor="ctr"/>
                </a:tc>
                <a:tc>
                  <a:txBody>
                    <a:bodyPr/>
                    <a:lstStyle/>
                    <a:p>
                      <a:pPr algn="l"/>
                      <a:r>
                        <a:rPr lang="en-US" altLang="zh-CN" sz="1300" kern="1200" dirty="0" smtClean="0">
                          <a:solidFill>
                            <a:schemeClr val="tx1">
                              <a:lumMod val="50000"/>
                              <a:lumOff val="50000"/>
                            </a:schemeClr>
                          </a:solidFill>
                          <a:latin typeface="+mn-lt"/>
                          <a:ea typeface="+mn-ea"/>
                          <a:cs typeface="+mn-cs"/>
                        </a:rPr>
                        <a:t>natural story</a:t>
                      </a:r>
                    </a:p>
                    <a:p>
                      <a:pPr algn="l"/>
                      <a:r>
                        <a:rPr lang="zh-CN" altLang="en-US" sz="1300" kern="1200" dirty="0" smtClean="0">
                          <a:solidFill>
                            <a:schemeClr val="tx1">
                              <a:lumMod val="50000"/>
                              <a:lumOff val="50000"/>
                            </a:schemeClr>
                          </a:solidFill>
                          <a:latin typeface="+mn-lt"/>
                          <a:ea typeface="+mn-ea"/>
                          <a:cs typeface="+mn-cs"/>
                        </a:rPr>
                        <a:t>（养生理念，纯天然植物品牌）</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“来自大自然的呵护”</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全球韩妆第一品牌</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执行官</a:t>
                      </a:r>
                      <a:r>
                        <a:rPr lang="en-US" altLang="zh-CN" sz="1300" kern="1200" dirty="0" smtClean="0">
                          <a:solidFill>
                            <a:schemeClr val="tx1">
                              <a:lumMod val="50000"/>
                              <a:lumOff val="50000"/>
                            </a:schemeClr>
                          </a:solidFill>
                          <a:latin typeface="+mn-lt"/>
                          <a:ea typeface="+mn-ea"/>
                          <a:cs typeface="+mn-cs"/>
                        </a:rPr>
                        <a:t>Woo-Ho Jung</a:t>
                      </a:r>
                      <a:r>
                        <a:rPr lang="zh-CN" altLang="en-US" sz="1300" kern="1200" dirty="0" smtClean="0">
                          <a:solidFill>
                            <a:schemeClr val="tx1">
                              <a:lumMod val="50000"/>
                              <a:lumOff val="50000"/>
                            </a:schemeClr>
                          </a:solidFill>
                          <a:latin typeface="+mn-lt"/>
                          <a:ea typeface="+mn-ea"/>
                          <a:cs typeface="+mn-cs"/>
                        </a:rPr>
                        <a:t>学习</a:t>
                      </a:r>
                      <a:r>
                        <a:rPr lang="en-US" altLang="zh-CN" sz="1300" kern="1200" dirty="0" smtClean="0">
                          <a:solidFill>
                            <a:schemeClr val="tx1">
                              <a:lumMod val="50000"/>
                              <a:lumOff val="50000"/>
                            </a:schemeClr>
                          </a:solidFill>
                          <a:latin typeface="+mn-lt"/>
                          <a:ea typeface="+mn-ea"/>
                          <a:cs typeface="+mn-cs"/>
                        </a:rPr>
                        <a:t>Gap</a:t>
                      </a:r>
                      <a:r>
                        <a:rPr lang="zh-CN" altLang="en-US" sz="1300" kern="1200" dirty="0" smtClean="0">
                          <a:solidFill>
                            <a:schemeClr val="tx1">
                              <a:lumMod val="50000"/>
                              <a:lumOff val="50000"/>
                            </a:schemeClr>
                          </a:solidFill>
                          <a:latin typeface="+mn-lt"/>
                          <a:ea typeface="+mn-ea"/>
                          <a:cs typeface="+mn-cs"/>
                        </a:rPr>
                        <a:t>和</a:t>
                      </a:r>
                      <a:r>
                        <a:rPr lang="en-US" altLang="zh-CN" sz="1300" kern="1200" dirty="0" smtClean="0">
                          <a:solidFill>
                            <a:schemeClr val="tx1">
                              <a:lumMod val="50000"/>
                              <a:lumOff val="50000"/>
                            </a:schemeClr>
                          </a:solidFill>
                          <a:latin typeface="+mn-lt"/>
                          <a:ea typeface="+mn-ea"/>
                          <a:cs typeface="+mn-cs"/>
                        </a:rPr>
                        <a:t>H&amp;M</a:t>
                      </a:r>
                      <a:r>
                        <a:rPr lang="zh-CN" altLang="en-US" sz="1300" kern="1200" dirty="0" smtClean="0">
                          <a:solidFill>
                            <a:schemeClr val="tx1">
                              <a:lumMod val="50000"/>
                              <a:lumOff val="50000"/>
                            </a:schemeClr>
                          </a:solidFill>
                          <a:latin typeface="+mn-lt"/>
                          <a:ea typeface="+mn-ea"/>
                          <a:cs typeface="+mn-cs"/>
                        </a:rPr>
                        <a:t>的模式</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于</a:t>
                      </a:r>
                      <a:r>
                        <a:rPr lang="en-US" altLang="zh-CN" sz="1300" kern="1200" dirty="0" smtClean="0">
                          <a:solidFill>
                            <a:schemeClr val="tx1">
                              <a:lumMod val="50000"/>
                              <a:lumOff val="50000"/>
                            </a:schemeClr>
                          </a:solidFill>
                          <a:latin typeface="+mn-lt"/>
                          <a:ea typeface="+mn-ea"/>
                          <a:cs typeface="+mn-cs"/>
                        </a:rPr>
                        <a:t>2003</a:t>
                      </a:r>
                      <a:r>
                        <a:rPr lang="zh-CN" altLang="en-US" sz="1300" kern="1200" dirty="0" smtClean="0">
                          <a:solidFill>
                            <a:schemeClr val="tx1">
                              <a:lumMod val="50000"/>
                              <a:lumOff val="50000"/>
                            </a:schemeClr>
                          </a:solidFill>
                          <a:latin typeface="+mn-lt"/>
                          <a:ea typeface="+mn-ea"/>
                          <a:cs typeface="+mn-cs"/>
                        </a:rPr>
                        <a:t>年，</a:t>
                      </a:r>
                      <a:r>
                        <a:rPr lang="en-US" altLang="zh-CN" sz="1300" kern="1200" dirty="0" smtClean="0">
                          <a:solidFill>
                            <a:schemeClr val="tx1">
                              <a:lumMod val="50000"/>
                              <a:lumOff val="50000"/>
                            </a:schemeClr>
                          </a:solidFill>
                          <a:latin typeface="+mn-lt"/>
                          <a:ea typeface="+mn-ea"/>
                          <a:cs typeface="+mn-cs"/>
                        </a:rPr>
                        <a:t>THEFACESHOP </a:t>
                      </a:r>
                      <a:r>
                        <a:rPr lang="zh-CN" altLang="en-US" sz="1300" kern="1200" dirty="0" smtClean="0">
                          <a:solidFill>
                            <a:schemeClr val="tx1">
                              <a:lumMod val="50000"/>
                              <a:lumOff val="50000"/>
                            </a:schemeClr>
                          </a:solidFill>
                          <a:latin typeface="+mn-lt"/>
                          <a:ea typeface="+mn-ea"/>
                          <a:cs typeface="+mn-cs"/>
                        </a:rPr>
                        <a:t>第一家街边店开于韩国。</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主打年轻市场，价格适中，高性价比；</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韩国人气明星代言；</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产品设计可回收，不允许做动物实验；</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诸多全球战略合作伙伴</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赠送代言人周边产品：如明星记事贴、本子等；</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代言人见面会（金贤重、都敏俊等）</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权相宇</a:t>
                      </a:r>
                    </a:p>
                    <a:p>
                      <a:pPr algn="l"/>
                      <a:r>
                        <a:rPr lang="zh-CN" altLang="en-US" sz="1300" kern="1200" dirty="0" smtClean="0">
                          <a:solidFill>
                            <a:schemeClr val="tx1">
                              <a:lumMod val="50000"/>
                              <a:lumOff val="50000"/>
                            </a:schemeClr>
                          </a:solidFill>
                          <a:latin typeface="+mn-lt"/>
                          <a:ea typeface="+mn-ea"/>
                          <a:cs typeface="+mn-cs"/>
                        </a:rPr>
                        <a:t>金贤重</a:t>
                      </a:r>
                    </a:p>
                    <a:p>
                      <a:pPr algn="l"/>
                      <a:r>
                        <a:rPr lang="zh-CN" altLang="en-US" sz="1300" kern="1200" dirty="0" smtClean="0">
                          <a:solidFill>
                            <a:schemeClr val="tx1">
                              <a:lumMod val="50000"/>
                              <a:lumOff val="50000"/>
                            </a:schemeClr>
                          </a:solidFill>
                          <a:latin typeface="+mn-lt"/>
                          <a:ea typeface="+mn-ea"/>
                          <a:cs typeface="+mn-cs"/>
                        </a:rPr>
                        <a:t>徐贤</a:t>
                      </a:r>
                    </a:p>
                    <a:p>
                      <a:pPr algn="l"/>
                      <a:r>
                        <a:rPr lang="en-US" altLang="zh-CN" sz="1300" kern="1200" dirty="0" smtClean="0">
                          <a:solidFill>
                            <a:schemeClr val="tx1">
                              <a:lumMod val="50000"/>
                              <a:lumOff val="50000"/>
                            </a:schemeClr>
                          </a:solidFill>
                          <a:latin typeface="+mn-lt"/>
                          <a:ea typeface="+mn-ea"/>
                          <a:cs typeface="+mn-cs"/>
                        </a:rPr>
                        <a:t>EXO-K</a:t>
                      </a:r>
                    </a:p>
                    <a:p>
                      <a:pPr algn="l"/>
                      <a:r>
                        <a:rPr lang="zh-CN" altLang="en-US" sz="1300" kern="1200" dirty="0" smtClean="0">
                          <a:solidFill>
                            <a:schemeClr val="tx1">
                              <a:lumMod val="50000"/>
                              <a:lumOff val="50000"/>
                            </a:schemeClr>
                          </a:solidFill>
                          <a:latin typeface="+mn-lt"/>
                          <a:ea typeface="+mn-ea"/>
                          <a:cs typeface="+mn-cs"/>
                        </a:rPr>
                        <a:t>裴秀智</a:t>
                      </a:r>
                    </a:p>
                    <a:p>
                      <a:pPr algn="l"/>
                      <a:r>
                        <a:rPr lang="zh-CN" altLang="en-US" sz="1300" kern="1200" dirty="0" smtClean="0">
                          <a:solidFill>
                            <a:schemeClr val="tx1">
                              <a:lumMod val="50000"/>
                              <a:lumOff val="50000"/>
                            </a:schemeClr>
                          </a:solidFill>
                          <a:latin typeface="+mn-lt"/>
                          <a:ea typeface="+mn-ea"/>
                          <a:cs typeface="+mn-cs"/>
                        </a:rPr>
                        <a:t>金秀贤</a:t>
                      </a:r>
                      <a:endParaRPr lang="zh-CN" altLang="en-US" sz="1300" kern="1200" dirty="0">
                        <a:solidFill>
                          <a:schemeClr val="tx1">
                            <a:lumMod val="50000"/>
                            <a:lumOff val="50000"/>
                          </a:schemeClr>
                        </a:solidFill>
                        <a:latin typeface="+mn-lt"/>
                        <a:ea typeface="+mn-ea"/>
                        <a:cs typeface="+mn-cs"/>
                      </a:endParaRPr>
                    </a:p>
                  </a:txBody>
                  <a:tcPr anchor="ctr"/>
                </a:tc>
              </a:tr>
              <a:tr h="1544081">
                <a:tc>
                  <a:txBody>
                    <a:bodyPr/>
                    <a:lstStyle/>
                    <a:p>
                      <a:pPr algn="l"/>
                      <a:r>
                        <a:rPr lang="en-US" altLang="zh-CN" sz="1300" b="1" kern="1200" dirty="0" smtClean="0">
                          <a:solidFill>
                            <a:schemeClr val="tx1"/>
                          </a:solidFill>
                          <a:latin typeface="+mn-lt"/>
                          <a:ea typeface="+mn-ea"/>
                          <a:cs typeface="+mn-cs"/>
                        </a:rPr>
                        <a:t>The body shop</a:t>
                      </a:r>
                    </a:p>
                    <a:p>
                      <a:pPr algn="l"/>
                      <a:r>
                        <a:rPr lang="zh-CN" altLang="en-US" sz="1300" b="1" kern="1200" dirty="0" smtClean="0">
                          <a:solidFill>
                            <a:schemeClr val="tx1"/>
                          </a:solidFill>
                          <a:latin typeface="+mn-lt"/>
                          <a:ea typeface="+mn-ea"/>
                          <a:cs typeface="+mn-cs"/>
                        </a:rPr>
                        <a:t>美体小铺</a:t>
                      </a:r>
                      <a:endParaRPr lang="zh-CN" altLang="en-US" sz="1300" b="1" kern="1200" dirty="0">
                        <a:solidFill>
                          <a:schemeClr val="tx1"/>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纯天然、绿色环保</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（促进社会与环境的改变）</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en-US" altLang="zh-CN" sz="1300" kern="1200" dirty="0" smtClean="0">
                          <a:solidFill>
                            <a:schemeClr val="tx1">
                              <a:lumMod val="50000"/>
                              <a:lumOff val="50000"/>
                            </a:schemeClr>
                          </a:solidFill>
                          <a:latin typeface="+mn-lt"/>
                          <a:ea typeface="+mn-ea"/>
                          <a:cs typeface="+mn-cs"/>
                        </a:rPr>
                        <a:t>1976</a:t>
                      </a:r>
                      <a:r>
                        <a:rPr lang="zh-CN" altLang="en-US" sz="1300" kern="1200" dirty="0" smtClean="0">
                          <a:solidFill>
                            <a:schemeClr val="tx1">
                              <a:lumMod val="50000"/>
                              <a:lumOff val="50000"/>
                            </a:schemeClr>
                          </a:solidFill>
                          <a:latin typeface="+mn-lt"/>
                          <a:ea typeface="+mn-ea"/>
                          <a:cs typeface="+mn-cs"/>
                        </a:rPr>
                        <a:t>年在英国布莱顿成立，创始人因丈夫离家为养活女儿创办。</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著名产品为个人清洁用品；</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纯天然，高性价比；</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支持公益</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五个信念：反对动物实验、支持社区公平交易、唤醒自觉意识、悍卫人权和保护地球。</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建校等公益活动；</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明星代言人等销量版产品</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en-US" altLang="zh-CN" sz="1300" kern="1200" dirty="0" smtClean="0">
                          <a:solidFill>
                            <a:schemeClr val="tx1">
                              <a:lumMod val="50000"/>
                              <a:lumOff val="50000"/>
                            </a:schemeClr>
                          </a:solidFill>
                          <a:latin typeface="+mn-lt"/>
                          <a:ea typeface="+mn-ea"/>
                          <a:cs typeface="+mn-cs"/>
                        </a:rPr>
                        <a:t>Leona Lewis</a:t>
                      </a:r>
                      <a:r>
                        <a:rPr lang="zh-CN" altLang="en-US" sz="1300" kern="1200" dirty="0" smtClean="0">
                          <a:solidFill>
                            <a:schemeClr val="tx1">
                              <a:lumMod val="50000"/>
                              <a:lumOff val="50000"/>
                            </a:schemeClr>
                          </a:solidFill>
                          <a:latin typeface="+mn-lt"/>
                          <a:ea typeface="+mn-ea"/>
                          <a:cs typeface="+mn-cs"/>
                        </a:rPr>
                        <a:t>（丽安娜</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刘易斯，著名英国歌手）；</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英国超模</a:t>
                      </a:r>
                      <a:r>
                        <a:rPr lang="en-US" altLang="zh-CN" sz="1300" kern="1200" dirty="0" smtClean="0">
                          <a:solidFill>
                            <a:schemeClr val="tx1">
                              <a:lumMod val="50000"/>
                              <a:lumOff val="50000"/>
                            </a:schemeClr>
                          </a:solidFill>
                          <a:latin typeface="+mn-lt"/>
                          <a:ea typeface="+mn-ea"/>
                          <a:cs typeface="+mn-cs"/>
                        </a:rPr>
                        <a:t>Lily Cole</a:t>
                      </a:r>
                      <a:r>
                        <a:rPr lang="zh-CN" altLang="en-US" sz="1300" kern="1200" dirty="0" smtClean="0">
                          <a:solidFill>
                            <a:schemeClr val="tx1">
                              <a:lumMod val="50000"/>
                              <a:lumOff val="50000"/>
                            </a:schemeClr>
                          </a:solidFill>
                          <a:latin typeface="+mn-lt"/>
                          <a:ea typeface="+mn-ea"/>
                          <a:cs typeface="+mn-cs"/>
                        </a:rPr>
                        <a:t>；</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玄彬（韩国）</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郑嘉颖</a:t>
                      </a:r>
                      <a:endParaRPr lang="zh-CN" altLang="en-US" sz="1300" kern="1200" dirty="0">
                        <a:solidFill>
                          <a:schemeClr val="tx1">
                            <a:lumMod val="50000"/>
                            <a:lumOff val="50000"/>
                          </a:schemeClr>
                        </a:solidFill>
                        <a:latin typeface="+mn-lt"/>
                        <a:ea typeface="+mn-ea"/>
                        <a:cs typeface="+mn-cs"/>
                      </a:endParaRPr>
                    </a:p>
                  </a:txBody>
                  <a:tcPr anchor="ctr"/>
                </a:tc>
              </a:tr>
              <a:tr h="1582193">
                <a:tc>
                  <a:txBody>
                    <a:bodyPr/>
                    <a:lstStyle/>
                    <a:p>
                      <a:pPr algn="l"/>
                      <a:r>
                        <a:rPr lang="en-US" altLang="zh-CN" sz="1300" b="1" kern="1200" dirty="0" smtClean="0">
                          <a:solidFill>
                            <a:schemeClr val="tx1"/>
                          </a:solidFill>
                          <a:latin typeface="+mn-lt"/>
                          <a:ea typeface="+mn-ea"/>
                          <a:cs typeface="+mn-cs"/>
                        </a:rPr>
                        <a:t>Yves </a:t>
                      </a:r>
                      <a:r>
                        <a:rPr lang="en-US" altLang="zh-CN" sz="1300" b="1" kern="1200" dirty="0" err="1" smtClean="0">
                          <a:solidFill>
                            <a:schemeClr val="tx1"/>
                          </a:solidFill>
                          <a:latin typeface="+mn-lt"/>
                          <a:ea typeface="+mn-ea"/>
                          <a:cs typeface="+mn-cs"/>
                        </a:rPr>
                        <a:t>Rocher</a:t>
                      </a:r>
                      <a:endParaRPr lang="en-US" altLang="zh-CN" sz="1300" b="1" kern="1200" dirty="0" smtClean="0">
                        <a:solidFill>
                          <a:schemeClr val="tx1"/>
                        </a:solidFill>
                        <a:latin typeface="+mn-lt"/>
                        <a:ea typeface="+mn-ea"/>
                        <a:cs typeface="+mn-cs"/>
                      </a:endParaRPr>
                    </a:p>
                    <a:p>
                      <a:pPr algn="l"/>
                      <a:r>
                        <a:rPr lang="zh-CN" altLang="en-US" sz="1300" b="1" kern="1200" dirty="0" smtClean="0">
                          <a:solidFill>
                            <a:schemeClr val="tx1"/>
                          </a:solidFill>
                          <a:latin typeface="+mn-lt"/>
                          <a:ea typeface="+mn-ea"/>
                          <a:cs typeface="+mn-cs"/>
                        </a:rPr>
                        <a:t>伊夫 黎雪</a:t>
                      </a:r>
                      <a:endParaRPr lang="zh-CN" altLang="en-US" sz="1300" b="1" kern="1200" dirty="0">
                        <a:solidFill>
                          <a:schemeClr val="tx1"/>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法国始创   植物美肌</a:t>
                      </a:r>
                      <a:endParaRPr lang="en-US" altLang="zh-CN" sz="1300" kern="1200" dirty="0" smtClean="0">
                        <a:solidFill>
                          <a:schemeClr val="tx1">
                            <a:lumMod val="50000"/>
                            <a:lumOff val="5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300" kern="1200" dirty="0" smtClean="0">
                        <a:solidFill>
                          <a:schemeClr val="tx1">
                            <a:lumMod val="50000"/>
                            <a:lumOff val="5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mn-lt"/>
                          <a:ea typeface="+mn-ea"/>
                          <a:cs typeface="+mn-cs"/>
                        </a:rPr>
                        <a:t>法国第一护肤品牌</a:t>
                      </a:r>
                    </a:p>
                  </a:txBody>
                  <a:tcPr anchor="ctr"/>
                </a:tc>
                <a:tc>
                  <a:txBody>
                    <a:bodyPr/>
                    <a:lstStyle/>
                    <a:p>
                      <a:pPr algn="l"/>
                      <a:r>
                        <a:rPr lang="en-US" altLang="zh-CN" sz="1300" kern="1200" dirty="0" smtClean="0">
                          <a:solidFill>
                            <a:schemeClr val="tx1">
                              <a:lumMod val="50000"/>
                              <a:lumOff val="50000"/>
                            </a:schemeClr>
                          </a:solidFill>
                          <a:latin typeface="+mn-lt"/>
                          <a:ea typeface="+mn-ea"/>
                          <a:cs typeface="+mn-cs"/>
                        </a:rPr>
                        <a:t>1959</a:t>
                      </a:r>
                      <a:r>
                        <a:rPr lang="zh-CN" altLang="en-US" sz="1300" kern="1200" dirty="0" smtClean="0">
                          <a:solidFill>
                            <a:schemeClr val="tx1">
                              <a:lumMod val="50000"/>
                              <a:lumOff val="50000"/>
                            </a:schemeClr>
                          </a:solidFill>
                          <a:latin typeface="+mn-lt"/>
                          <a:ea typeface="+mn-ea"/>
                          <a:cs typeface="+mn-cs"/>
                        </a:rPr>
                        <a:t>年创办于法国布列塔尼中心的 拉卡西里镇</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超过</a:t>
                      </a:r>
                      <a:r>
                        <a:rPr lang="en-US" altLang="zh-CN" sz="1300" kern="1200" dirty="0" smtClean="0">
                          <a:solidFill>
                            <a:schemeClr val="tx1">
                              <a:lumMod val="50000"/>
                              <a:lumOff val="50000"/>
                            </a:schemeClr>
                          </a:solidFill>
                          <a:latin typeface="+mn-lt"/>
                          <a:ea typeface="+mn-ea"/>
                          <a:cs typeface="+mn-cs"/>
                        </a:rPr>
                        <a:t>50</a:t>
                      </a:r>
                      <a:r>
                        <a:rPr lang="zh-CN" altLang="en-US" sz="1300" kern="1200" dirty="0" smtClean="0">
                          <a:solidFill>
                            <a:schemeClr val="tx1">
                              <a:lumMod val="50000"/>
                              <a:lumOff val="50000"/>
                            </a:schemeClr>
                          </a:solidFill>
                          <a:latin typeface="+mn-lt"/>
                          <a:ea typeface="+mn-ea"/>
                          <a:cs typeface="+mn-cs"/>
                        </a:rPr>
                        <a:t>项专利，专业科研团队革新科技与服务；</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全球唯一一家，集种植、研发、生产、包装、销售于一体的化妆品品牌，拒绝第三方中间商介入，性价比更高；</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套装活动；</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限时特惠；</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保护自然系列活动：创办基金会，百万植树计划</a:t>
                      </a:r>
                      <a:endParaRPr lang="zh-CN" altLang="en-US" sz="1300" kern="1200" dirty="0">
                        <a:solidFill>
                          <a:schemeClr val="tx1">
                            <a:lumMod val="50000"/>
                            <a:lumOff val="50000"/>
                          </a:schemeClr>
                        </a:solidFill>
                        <a:latin typeface="+mn-lt"/>
                        <a:ea typeface="+mn-ea"/>
                        <a:cs typeface="+mn-cs"/>
                      </a:endParaRPr>
                    </a:p>
                  </a:txBody>
                  <a:tcPr anchor="ctr"/>
                </a:tc>
                <a:tc>
                  <a:txBody>
                    <a:bodyPr/>
                    <a:lstStyle/>
                    <a:p>
                      <a:pPr algn="l"/>
                      <a:r>
                        <a:rPr lang="zh-CN" altLang="en-US" sz="1300" kern="1200" dirty="0" smtClean="0">
                          <a:solidFill>
                            <a:schemeClr val="tx1">
                              <a:lumMod val="50000"/>
                              <a:lumOff val="50000"/>
                            </a:schemeClr>
                          </a:solidFill>
                          <a:latin typeface="+mn-lt"/>
                          <a:ea typeface="+mn-ea"/>
                          <a:cs typeface="+mn-cs"/>
                        </a:rPr>
                        <a:t>王婧（</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美丽俏佳人</a:t>
                      </a:r>
                      <a:r>
                        <a:rPr lang="en-US" altLang="zh-CN" sz="1300" kern="1200" dirty="0" smtClean="0">
                          <a:solidFill>
                            <a:schemeClr val="tx1">
                              <a:lumMod val="50000"/>
                              <a:lumOff val="50000"/>
                            </a:schemeClr>
                          </a:solidFill>
                          <a:latin typeface="+mn-lt"/>
                          <a:ea typeface="+mn-ea"/>
                          <a:cs typeface="+mn-cs"/>
                        </a:rPr>
                        <a:t>》</a:t>
                      </a:r>
                      <a:r>
                        <a:rPr lang="zh-CN" altLang="en-US" sz="1300" kern="1200" dirty="0" smtClean="0">
                          <a:solidFill>
                            <a:schemeClr val="tx1">
                              <a:lumMod val="50000"/>
                              <a:lumOff val="50000"/>
                            </a:schemeClr>
                          </a:solidFill>
                          <a:latin typeface="+mn-lt"/>
                          <a:ea typeface="+mn-ea"/>
                          <a:cs typeface="+mn-cs"/>
                        </a:rPr>
                        <a:t>主持人之一）</a:t>
                      </a:r>
                      <a:endParaRPr lang="zh-CN" altLang="en-US" sz="1300" kern="1200" dirty="0">
                        <a:solidFill>
                          <a:schemeClr val="tx1">
                            <a:lumMod val="50000"/>
                            <a:lumOff val="50000"/>
                          </a:schemeClr>
                        </a:solidFill>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2426491438"/>
              </p:ext>
            </p:extLst>
          </p:nvPr>
        </p:nvGraphicFramePr>
        <p:xfrm>
          <a:off x="17748" y="44269"/>
          <a:ext cx="9126254" cy="5084468"/>
        </p:xfrm>
        <a:graphic>
          <a:graphicData uri="http://schemas.openxmlformats.org/drawingml/2006/table">
            <a:tbl>
              <a:tblPr firstRow="1" bandRow="1">
                <a:tableStyleId>{5C22544A-7EE6-4342-B048-85BDC9FD1C3A}</a:tableStyleId>
              </a:tblPr>
              <a:tblGrid>
                <a:gridCol w="910914"/>
                <a:gridCol w="1357322"/>
                <a:gridCol w="2428892"/>
                <a:gridCol w="1714512"/>
                <a:gridCol w="1643074"/>
                <a:gridCol w="1071540"/>
              </a:tblGrid>
              <a:tr h="290938">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营销活动亮点</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593601">
                <a:tc>
                  <a:txBody>
                    <a:bodyPr/>
                    <a:lstStyle/>
                    <a:p>
                      <a:pPr algn="l"/>
                      <a:r>
                        <a:rPr lang="zh-CN" altLang="en-US" sz="1300" b="1" dirty="0" smtClean="0">
                          <a:solidFill>
                            <a:schemeClr val="tx1"/>
                          </a:solidFill>
                        </a:rPr>
                        <a:t>欧蜜</a:t>
                      </a:r>
                      <a:endParaRPr lang="zh-CN" altLang="en-US" sz="1300" b="1" dirty="0">
                        <a:solidFill>
                          <a:schemeClr val="tx1"/>
                        </a:solidFill>
                      </a:endParaRPr>
                    </a:p>
                  </a:txBody>
                  <a:tcPr marT="41148" marB="41148" anchor="ctr"/>
                </a:tc>
                <a:tc>
                  <a:txBody>
                    <a:bodyPr/>
                    <a:lstStyle/>
                    <a:p>
                      <a:pPr algn="l"/>
                      <a:r>
                        <a:rPr kumimoji="0" lang="en-US"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sym typeface="Arial" pitchFamily="34" charset="0"/>
                        </a:rPr>
                        <a:t>No.1</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sym typeface="Arial" pitchFamily="34" charset="0"/>
                        </a:rPr>
                        <a:t>法国肌肤干燥急救品牌</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sym typeface="Arial" pitchFamily="34" charset="0"/>
                      </a:endParaRPr>
                    </a:p>
                  </a:txBody>
                  <a:tcPr marT="41148" marB="41148" anchor="ctr"/>
                </a:tc>
                <a:tc>
                  <a:txBody>
                    <a:bodyPr/>
                    <a:lstStyle/>
                    <a:p>
                      <a:pPr algn="l"/>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sym typeface="Arial" pitchFamily="34" charset="0"/>
                        </a:rPr>
                        <a:t>法国普罗旺斯养蜂人为保护蜜蜂生存环境而成立的组织，与曾在世界知名品牌任职的护肤品开发药剂师、芳疗师专家联合成立的品牌，十年关注肌肤干燥急救解决方案，运用天然安全高科技手段为顾客的问题肌肤提供即时急救保养。</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sym typeface="Arial" pitchFamily="34" charset="0"/>
                      </a:endParaRPr>
                    </a:p>
                  </a:txBody>
                  <a:tcPr marT="41148" marB="41148" anchor="ctr"/>
                </a:tc>
                <a:tc>
                  <a:txBody>
                    <a:bodyPr/>
                    <a:lstStyle/>
                    <a:p>
                      <a:pPr algn="l"/>
                      <a:r>
                        <a:rPr lang="zh-CN" altLang="en-US" sz="1300" dirty="0" smtClean="0">
                          <a:solidFill>
                            <a:schemeClr val="tx1">
                              <a:lumMod val="50000"/>
                              <a:lumOff val="50000"/>
                            </a:schemeClr>
                          </a:solidFill>
                        </a:rPr>
                        <a:t>法国纯天然蜂蜜护肤</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女性论坛，网站用户推广</a:t>
                      </a:r>
                      <a:endParaRPr lang="en-US" altLang="zh-CN" sz="1300" kern="1200" dirty="0" smtClean="0">
                        <a:solidFill>
                          <a:schemeClr val="tx1">
                            <a:lumMod val="50000"/>
                            <a:lumOff val="50000"/>
                          </a:schemeClr>
                        </a:solidFill>
                        <a:latin typeface="+mn-lt"/>
                        <a:ea typeface="+mn-ea"/>
                        <a:cs typeface="+mn-cs"/>
                      </a:endParaRPr>
                    </a:p>
                    <a:p>
                      <a:pPr algn="l"/>
                      <a:r>
                        <a:rPr lang="zh-CN" altLang="en-US" sz="1300" kern="1200" dirty="0" smtClean="0">
                          <a:solidFill>
                            <a:schemeClr val="tx1">
                              <a:lumMod val="50000"/>
                              <a:lumOff val="50000"/>
                            </a:schemeClr>
                          </a:solidFill>
                          <a:latin typeface="+mn-lt"/>
                          <a:ea typeface="+mn-ea"/>
                          <a:cs typeface="+mn-cs"/>
                        </a:rPr>
                        <a:t>欢迎代理商加盟</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无</a:t>
                      </a:r>
                      <a:endParaRPr lang="zh-CN" altLang="en-US" sz="1300" kern="1200" dirty="0">
                        <a:solidFill>
                          <a:schemeClr val="tx1">
                            <a:lumMod val="50000"/>
                            <a:lumOff val="50000"/>
                          </a:schemeClr>
                        </a:solidFill>
                        <a:latin typeface="+mn-lt"/>
                        <a:ea typeface="+mn-ea"/>
                        <a:cs typeface="+mn-cs"/>
                      </a:endParaRPr>
                    </a:p>
                  </a:txBody>
                  <a:tcPr marT="41148" marB="41148" anchor="ctr"/>
                </a:tc>
              </a:tr>
              <a:tr h="1544081">
                <a:tc>
                  <a:txBody>
                    <a:bodyPr/>
                    <a:lstStyle/>
                    <a:p>
                      <a:pPr algn="l"/>
                      <a:r>
                        <a:rPr lang="en-US" altLang="zh-CN" sz="1300" b="1" dirty="0" smtClean="0">
                          <a:solidFill>
                            <a:schemeClr val="tx1"/>
                          </a:solidFill>
                        </a:rPr>
                        <a:t>its</a:t>
                      </a:r>
                      <a:r>
                        <a:rPr lang="en-US" altLang="zh-CN" sz="1300" b="1" baseline="0" dirty="0" smtClean="0">
                          <a:solidFill>
                            <a:schemeClr val="tx1"/>
                          </a:solidFill>
                        </a:rPr>
                        <a:t> skin</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韩国三大化妆品公司之一的韩佛公司旗下品牌，其品牌理念为“专业、天然、独特”</a:t>
                      </a:r>
                      <a:endParaRPr lang="zh-CN" altLang="en-US" sz="1300" dirty="0">
                        <a:solidFill>
                          <a:schemeClr val="tx1">
                            <a:lumMod val="50000"/>
                            <a:lumOff val="50000"/>
                          </a:schemeClr>
                        </a:solidFill>
                      </a:endParaRPr>
                    </a:p>
                  </a:txBody>
                  <a:tcPr marT="41148" marB="41148" anchor="ctr"/>
                </a:tc>
                <a:tc>
                  <a:txBody>
                    <a:bodyPr/>
                    <a:lstStyle/>
                    <a:p>
                      <a:pPr algn="l"/>
                      <a:r>
                        <a:rPr lang="en-US" altLang="zh-CN" sz="1300" kern="1200" dirty="0" err="1" smtClean="0">
                          <a:solidFill>
                            <a:schemeClr val="tx1">
                              <a:lumMod val="50000"/>
                              <a:lumOff val="50000"/>
                            </a:schemeClr>
                          </a:solidFill>
                          <a:latin typeface="+mn-lt"/>
                          <a:ea typeface="+mn-ea"/>
                          <a:cs typeface="+mn-cs"/>
                        </a:rPr>
                        <a:t>itsskin</a:t>
                      </a:r>
                      <a:r>
                        <a:rPr lang="zh-CN" altLang="en-US" sz="1300" kern="1200" dirty="0" smtClean="0">
                          <a:solidFill>
                            <a:schemeClr val="tx1">
                              <a:lumMod val="50000"/>
                              <a:lumOff val="50000"/>
                            </a:schemeClr>
                          </a:solidFill>
                          <a:latin typeface="+mn-lt"/>
                          <a:ea typeface="+mn-ea"/>
                          <a:cs typeface="+mn-cs"/>
                        </a:rPr>
                        <a:t>通过直译“皮肤是这样的”揭示皮肤的本质，经过皮肤学专家多次临床试验，使用天然植物成份通过现代高端技术的综合应用，开发出高品质的化妆品</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dirty="0" smtClean="0">
                          <a:solidFill>
                            <a:schemeClr val="tx1">
                              <a:lumMod val="50000"/>
                              <a:lumOff val="50000"/>
                            </a:schemeClr>
                          </a:solidFill>
                        </a:rPr>
                        <a:t>高性价比的药妆品名牌</a:t>
                      </a:r>
                      <a:endParaRPr lang="zh-CN" altLang="en-US" sz="1300" dirty="0">
                        <a:solidFill>
                          <a:schemeClr val="tx1">
                            <a:lumMod val="50000"/>
                            <a:lumOff val="50000"/>
                          </a:schemeClr>
                        </a:solidFill>
                      </a:endParaRPr>
                    </a:p>
                  </a:txBody>
                  <a:tcPr marT="41148" marB="4114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kern="1200" dirty="0" smtClean="0">
                          <a:solidFill>
                            <a:schemeClr val="tx1">
                              <a:lumMod val="50000"/>
                              <a:lumOff val="50000"/>
                            </a:schemeClr>
                          </a:solidFill>
                          <a:latin typeface="+mn-lt"/>
                          <a:ea typeface="+mn-ea"/>
                          <a:cs typeface="+mn-cs"/>
                        </a:rPr>
                        <a:t>女性论坛，网站用户推广与售卖</a:t>
                      </a:r>
                      <a:endParaRPr lang="en-US" altLang="zh-CN" sz="1300" kern="1200" dirty="0" smtClean="0">
                        <a:solidFill>
                          <a:schemeClr val="tx1">
                            <a:lumMod val="50000"/>
                            <a:lumOff val="50000"/>
                          </a:schemeClr>
                        </a:solidFill>
                        <a:latin typeface="+mn-lt"/>
                        <a:ea typeface="+mn-ea"/>
                        <a:cs typeface="+mn-cs"/>
                      </a:endParaRPr>
                    </a:p>
                    <a:p>
                      <a:pPr algn="l"/>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“神话”成员之一</a:t>
                      </a:r>
                      <a:r>
                        <a:rPr lang="en-US" altLang="zh-CN" sz="1300" kern="1200" dirty="0" smtClean="0">
                          <a:solidFill>
                            <a:schemeClr val="tx1">
                              <a:lumMod val="50000"/>
                              <a:lumOff val="50000"/>
                            </a:schemeClr>
                          </a:solidFill>
                          <a:latin typeface="+mn-lt"/>
                          <a:ea typeface="+mn-ea"/>
                          <a:cs typeface="+mn-cs"/>
                        </a:rPr>
                        <a:t>Eric</a:t>
                      </a:r>
                      <a:r>
                        <a:rPr lang="zh-CN" altLang="en-US" sz="1300" kern="1200" dirty="0" smtClean="0">
                          <a:solidFill>
                            <a:schemeClr val="tx1">
                              <a:lumMod val="50000"/>
                              <a:lumOff val="50000"/>
                            </a:schemeClr>
                          </a:solidFill>
                          <a:latin typeface="+mn-lt"/>
                          <a:ea typeface="+mn-ea"/>
                          <a:cs typeface="+mn-cs"/>
                        </a:rPr>
                        <a:t>，</a:t>
                      </a:r>
                      <a:r>
                        <a:rPr lang="en-US" altLang="zh-CN" sz="1300" kern="1200" dirty="0" err="1" smtClean="0">
                          <a:solidFill>
                            <a:schemeClr val="tx1">
                              <a:lumMod val="50000"/>
                              <a:lumOff val="50000"/>
                            </a:schemeClr>
                          </a:solidFill>
                          <a:latin typeface="+mn-lt"/>
                          <a:ea typeface="+mn-ea"/>
                          <a:cs typeface="+mn-cs"/>
                        </a:rPr>
                        <a:t>nichkhun</a:t>
                      </a:r>
                      <a:endParaRPr lang="zh-CN" altLang="en-US" sz="1300" kern="1200" dirty="0">
                        <a:solidFill>
                          <a:schemeClr val="tx1">
                            <a:lumMod val="50000"/>
                            <a:lumOff val="50000"/>
                          </a:schemeClr>
                        </a:solidFill>
                        <a:latin typeface="+mn-lt"/>
                        <a:ea typeface="+mn-ea"/>
                        <a:cs typeface="+mn-cs"/>
                      </a:endParaRPr>
                    </a:p>
                  </a:txBody>
                  <a:tcPr marT="41148" marB="41148" anchor="ctr"/>
                </a:tc>
              </a:tr>
              <a:tr h="1582193">
                <a:tc>
                  <a:txBody>
                    <a:bodyPr/>
                    <a:lstStyle/>
                    <a:p>
                      <a:pPr algn="l"/>
                      <a:r>
                        <a:rPr lang="zh-CN" altLang="en-US" sz="1300" b="1" dirty="0" smtClean="0">
                          <a:solidFill>
                            <a:schemeClr val="tx1"/>
                          </a:solidFill>
                        </a:rPr>
                        <a:t>欧舒丹</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“舒适愉悦”、“真实纯净”及“关怀尊重”</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一个致力于为顾客提供优质天然的面部、身体护理、香氛及家居产品，充分展现法国幸福生活精髓的天然植物护肤品牌，传述着普罗旺斯这片宽厚大地的气息与文化。</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dirty="0" smtClean="0">
                          <a:solidFill>
                            <a:schemeClr val="tx1">
                              <a:lumMod val="50000"/>
                              <a:lumOff val="50000"/>
                            </a:schemeClr>
                          </a:solidFill>
                        </a:rPr>
                        <a:t>历史悠久，品牌故事具有历史沉淀</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产品组合营销，微博大</a:t>
                      </a:r>
                      <a:r>
                        <a:rPr lang="en-US" altLang="zh-CN" sz="1300" kern="1200" dirty="0" smtClean="0">
                          <a:solidFill>
                            <a:schemeClr val="tx1">
                              <a:lumMod val="50000"/>
                              <a:lumOff val="50000"/>
                            </a:schemeClr>
                          </a:solidFill>
                          <a:latin typeface="+mn-lt"/>
                          <a:ea typeface="+mn-ea"/>
                          <a:cs typeface="+mn-cs"/>
                        </a:rPr>
                        <a:t>V</a:t>
                      </a:r>
                      <a:r>
                        <a:rPr lang="zh-CN" altLang="en-US" sz="1300" kern="1200" dirty="0" smtClean="0">
                          <a:solidFill>
                            <a:schemeClr val="tx1">
                              <a:lumMod val="50000"/>
                              <a:lumOff val="50000"/>
                            </a:schemeClr>
                          </a:solidFill>
                          <a:latin typeface="+mn-lt"/>
                          <a:ea typeface="+mn-ea"/>
                          <a:cs typeface="+mn-cs"/>
                        </a:rPr>
                        <a:t>推荐</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蔡兴麟</a:t>
                      </a:r>
                      <a:endParaRPr lang="zh-CN" altLang="en-US" sz="1300" kern="1200" dirty="0">
                        <a:solidFill>
                          <a:schemeClr val="tx1">
                            <a:lumMod val="50000"/>
                            <a:lumOff val="50000"/>
                          </a:schemeClr>
                        </a:solidFill>
                        <a:latin typeface="+mn-lt"/>
                        <a:ea typeface="+mn-ea"/>
                        <a:cs typeface="+mn-cs"/>
                      </a:endParaRPr>
                    </a:p>
                  </a:txBody>
                  <a:tcPr marT="41148" marB="41148"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xmlns="" val="310771962"/>
              </p:ext>
            </p:extLst>
          </p:nvPr>
        </p:nvGraphicFramePr>
        <p:xfrm>
          <a:off x="17746" y="-18"/>
          <a:ext cx="9126254" cy="5037944"/>
        </p:xfrm>
        <a:graphic>
          <a:graphicData uri="http://schemas.openxmlformats.org/drawingml/2006/table">
            <a:tbl>
              <a:tblPr firstRow="1" bandRow="1">
                <a:tableStyleId>{5C22544A-7EE6-4342-B048-85BDC9FD1C3A}</a:tableStyleId>
              </a:tblPr>
              <a:tblGrid>
                <a:gridCol w="1025862"/>
                <a:gridCol w="1313814"/>
                <a:gridCol w="2934658"/>
                <a:gridCol w="2016224"/>
                <a:gridCol w="1152128"/>
                <a:gridCol w="683568"/>
              </a:tblGrid>
              <a:tr h="357190">
                <a:tc>
                  <a:txBody>
                    <a:bodyPr/>
                    <a:lstStyle/>
                    <a:p>
                      <a:pPr algn="ctr"/>
                      <a:r>
                        <a:rPr lang="zh-CN" altLang="en-US" sz="1300" dirty="0" smtClean="0"/>
                        <a:t>品牌</a:t>
                      </a:r>
                      <a:endParaRPr lang="zh-CN" altLang="en-US" sz="1300" dirty="0"/>
                    </a:p>
                  </a:txBody>
                  <a:tcPr marT="41148" marB="41148" anchor="ctr">
                    <a:solidFill>
                      <a:srgbClr val="C00000"/>
                    </a:solidFill>
                  </a:tcPr>
                </a:tc>
                <a:tc>
                  <a:txBody>
                    <a:bodyPr/>
                    <a:lstStyle/>
                    <a:p>
                      <a:pPr algn="ctr"/>
                      <a:r>
                        <a:rPr lang="zh-CN" altLang="en-US" sz="1300" dirty="0" smtClean="0"/>
                        <a:t>主张（定位口号）</a:t>
                      </a:r>
                      <a:endParaRPr lang="zh-CN" altLang="en-US" sz="1300" dirty="0"/>
                    </a:p>
                  </a:txBody>
                  <a:tcPr marT="41148" marB="41148" anchor="ctr">
                    <a:solidFill>
                      <a:srgbClr val="C00000"/>
                    </a:solidFill>
                  </a:tcPr>
                </a:tc>
                <a:tc>
                  <a:txBody>
                    <a:bodyPr/>
                    <a:lstStyle/>
                    <a:p>
                      <a:pPr algn="ctr"/>
                      <a:r>
                        <a:rPr lang="zh-CN" altLang="en-US" sz="1200" dirty="0" smtClean="0"/>
                        <a:t>品牌故事</a:t>
                      </a:r>
                      <a:endParaRPr lang="zh-CN" altLang="en-US" sz="1200" dirty="0"/>
                    </a:p>
                  </a:txBody>
                  <a:tcPr marT="41148" marB="41148" anchor="ctr">
                    <a:solidFill>
                      <a:srgbClr val="C00000"/>
                    </a:solidFill>
                  </a:tcPr>
                </a:tc>
                <a:tc>
                  <a:txBody>
                    <a:bodyPr/>
                    <a:lstStyle/>
                    <a:p>
                      <a:pPr algn="ctr"/>
                      <a:r>
                        <a:rPr lang="zh-CN" altLang="en-US" sz="1200" dirty="0" smtClean="0"/>
                        <a:t>品牌优势</a:t>
                      </a:r>
                      <a:endParaRPr lang="zh-CN" altLang="en-US" sz="1200" dirty="0"/>
                    </a:p>
                  </a:txBody>
                  <a:tcPr marT="41148" marB="41148" anchor="ctr">
                    <a:solidFill>
                      <a:srgbClr val="C00000"/>
                    </a:solidFill>
                  </a:tcPr>
                </a:tc>
                <a:tc>
                  <a:txBody>
                    <a:bodyPr/>
                    <a:lstStyle/>
                    <a:p>
                      <a:pPr algn="ctr"/>
                      <a:r>
                        <a:rPr lang="zh-CN" altLang="en-US" sz="1200" dirty="0" smtClean="0"/>
                        <a:t>营销活动亮点</a:t>
                      </a:r>
                      <a:endParaRPr lang="zh-CN" altLang="en-US" sz="1200" dirty="0"/>
                    </a:p>
                  </a:txBody>
                  <a:tcPr marT="41148" marB="41148" anchor="ctr">
                    <a:solidFill>
                      <a:srgbClr val="C00000"/>
                    </a:solidFill>
                  </a:tcPr>
                </a:tc>
                <a:tc>
                  <a:txBody>
                    <a:bodyPr/>
                    <a:lstStyle/>
                    <a:p>
                      <a:pPr algn="ctr"/>
                      <a:r>
                        <a:rPr lang="zh-CN" altLang="en-US" sz="1200" dirty="0" smtClean="0"/>
                        <a:t>代言人</a:t>
                      </a:r>
                      <a:endParaRPr lang="zh-CN" altLang="en-US" sz="1200" dirty="0"/>
                    </a:p>
                  </a:txBody>
                  <a:tcPr marT="41148" marB="41148" anchor="ctr">
                    <a:solidFill>
                      <a:srgbClr val="C00000"/>
                    </a:solidFill>
                  </a:tcPr>
                </a:tc>
              </a:tr>
              <a:tr h="1477441">
                <a:tc>
                  <a:txBody>
                    <a:bodyPr/>
                    <a:lstStyle/>
                    <a:p>
                      <a:pPr algn="l"/>
                      <a:r>
                        <a:rPr lang="en-US" altLang="zh-CN" sz="1300" b="1" dirty="0" err="1" smtClean="0">
                          <a:solidFill>
                            <a:schemeClr val="tx1"/>
                          </a:solidFill>
                        </a:rPr>
                        <a:t>Julique</a:t>
                      </a:r>
                      <a:endParaRPr lang="zh-CN" altLang="en-US" sz="1300" b="1" dirty="0">
                        <a:solidFill>
                          <a:schemeClr val="tx1"/>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生产出地球上最纯净的护肤品 </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en-US" altLang="zh-CN" sz="1300" kern="1200" dirty="0" smtClean="0">
                          <a:solidFill>
                            <a:schemeClr val="tx1">
                              <a:lumMod val="50000"/>
                              <a:lumOff val="50000"/>
                            </a:schemeClr>
                          </a:solidFill>
                          <a:latin typeface="+mn-lt"/>
                          <a:ea typeface="+mn-ea"/>
                          <a:cs typeface="+mn-cs"/>
                        </a:rPr>
                        <a:t>25</a:t>
                      </a:r>
                      <a:r>
                        <a:rPr lang="zh-CN" altLang="en-US" sz="1300" kern="1200" dirty="0" smtClean="0">
                          <a:solidFill>
                            <a:schemeClr val="tx1">
                              <a:lumMod val="50000"/>
                              <a:lumOff val="50000"/>
                            </a:schemeClr>
                          </a:solidFill>
                          <a:latin typeface="+mn-lt"/>
                          <a:ea typeface="+mn-ea"/>
                          <a:cs typeface="+mn-cs"/>
                        </a:rPr>
                        <a:t>年南澳活机耕耘，希望实现生产最天然健康的护肤产品的理想。传统的欧洲知识配合南澳洲未受污染的环境，</a:t>
                      </a:r>
                      <a:r>
                        <a:rPr lang="en-US" altLang="zh-CN" sz="1300" kern="1200" dirty="0" smtClean="0">
                          <a:solidFill>
                            <a:schemeClr val="tx1">
                              <a:lumMod val="50000"/>
                              <a:lumOff val="50000"/>
                            </a:schemeClr>
                          </a:solidFill>
                          <a:latin typeface="+mn-lt"/>
                          <a:ea typeface="+mn-ea"/>
                          <a:cs typeface="+mn-cs"/>
                        </a:rPr>
                        <a:t>JURLIQUE</a:t>
                      </a:r>
                      <a:r>
                        <a:rPr lang="zh-CN" altLang="en-US" sz="1300" kern="1200" dirty="0" smtClean="0">
                          <a:solidFill>
                            <a:schemeClr val="tx1">
                              <a:lumMod val="50000"/>
                              <a:lumOff val="50000"/>
                            </a:schemeClr>
                          </a:solidFill>
                          <a:latin typeface="+mn-lt"/>
                          <a:ea typeface="+mn-ea"/>
                          <a:cs typeface="+mn-cs"/>
                        </a:rPr>
                        <a:t>生产出“地球上最纯净的护肤品”。</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dirty="0" smtClean="0">
                          <a:solidFill>
                            <a:schemeClr val="tx1">
                              <a:lumMod val="50000"/>
                              <a:lumOff val="50000"/>
                            </a:schemeClr>
                          </a:solidFill>
                        </a:rPr>
                        <a:t>澳洲知名品牌</a:t>
                      </a:r>
                      <a:endParaRPr lang="en-US" altLang="zh-CN" sz="1300" dirty="0" smtClean="0">
                        <a:solidFill>
                          <a:schemeClr val="tx1">
                            <a:lumMod val="50000"/>
                            <a:lumOff val="50000"/>
                          </a:schemeClr>
                        </a:solidFill>
                      </a:endParaRPr>
                    </a:p>
                    <a:p>
                      <a:pPr latinLnBrk="1"/>
                      <a:r>
                        <a:rPr lang="zh-CN" altLang="en-US" sz="1300" kern="1200" dirty="0" smtClean="0">
                          <a:solidFill>
                            <a:schemeClr val="tx1">
                              <a:lumMod val="50000"/>
                              <a:lumOff val="50000"/>
                            </a:schemeClr>
                          </a:solidFill>
                          <a:latin typeface="+mn-lt"/>
                          <a:ea typeface="+mn-ea"/>
                          <a:cs typeface="+mn-cs"/>
                        </a:rPr>
                        <a:t>政府认可的治疗性的药品的制造商；持有澳大利亚药品管理局颁发的专业牌照，所有从原料到至制成品每一步骤都经过严格的质量控制；符合国际（</a:t>
                      </a:r>
                      <a:r>
                        <a:rPr lang="en-US" altLang="zh-CN" sz="1300" kern="1200" dirty="0" smtClean="0">
                          <a:solidFill>
                            <a:schemeClr val="tx1">
                              <a:lumMod val="50000"/>
                              <a:lumOff val="50000"/>
                            </a:schemeClr>
                          </a:solidFill>
                          <a:latin typeface="+mn-lt"/>
                          <a:ea typeface="+mn-ea"/>
                          <a:cs typeface="+mn-cs"/>
                        </a:rPr>
                        <a:t>GMP</a:t>
                      </a:r>
                      <a:r>
                        <a:rPr lang="zh-CN" altLang="en-US" sz="1300" kern="1200" dirty="0" smtClean="0">
                          <a:solidFill>
                            <a:schemeClr val="tx1">
                              <a:lumMod val="50000"/>
                              <a:lumOff val="50000"/>
                            </a:schemeClr>
                          </a:solidFill>
                          <a:latin typeface="+mn-lt"/>
                          <a:ea typeface="+mn-ea"/>
                          <a:cs typeface="+mn-cs"/>
                        </a:rPr>
                        <a:t>）制药标准。</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待加</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无</a:t>
                      </a:r>
                      <a:endParaRPr lang="zh-CN" altLang="en-US" sz="1300" kern="1200" dirty="0">
                        <a:solidFill>
                          <a:schemeClr val="tx1">
                            <a:lumMod val="50000"/>
                            <a:lumOff val="50000"/>
                          </a:schemeClr>
                        </a:solidFill>
                        <a:latin typeface="+mn-lt"/>
                        <a:ea typeface="+mn-ea"/>
                        <a:cs typeface="+mn-cs"/>
                      </a:endParaRPr>
                    </a:p>
                  </a:txBody>
                  <a:tcPr marT="41148" marB="41148" anchor="ctr"/>
                </a:tc>
              </a:tr>
              <a:tr h="1455476">
                <a:tc>
                  <a:txBody>
                    <a:bodyPr/>
                    <a:lstStyle/>
                    <a:p>
                      <a:pPr algn="l"/>
                      <a:r>
                        <a:rPr lang="en-US" altLang="zh-CN" sz="1300" b="1" dirty="0" err="1" smtClean="0">
                          <a:solidFill>
                            <a:schemeClr val="tx1"/>
                          </a:solidFill>
                        </a:rPr>
                        <a:t>Sukin</a:t>
                      </a:r>
                      <a:endParaRPr lang="zh-CN" altLang="en-US" sz="1300" b="1" dirty="0">
                        <a:solidFill>
                          <a:schemeClr val="tx1"/>
                        </a:solidFill>
                      </a:endParaRPr>
                    </a:p>
                  </a:txBody>
                  <a:tcPr marT="41148" marB="41148" anchor="ctr"/>
                </a:tc>
                <a:tc>
                  <a:txBody>
                    <a:bodyPr/>
                    <a:lstStyle/>
                    <a:p>
                      <a:pPr algn="l"/>
                      <a:r>
                        <a:rPr lang="zh-CN" altLang="en-US" sz="1300" dirty="0" smtClean="0">
                          <a:solidFill>
                            <a:schemeClr val="tx1">
                              <a:lumMod val="50000"/>
                              <a:lumOff val="50000"/>
                            </a:schemeClr>
                          </a:solidFill>
                        </a:rPr>
                        <a:t>有机护肤</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来自澳洲的</a:t>
                      </a:r>
                      <a:r>
                        <a:rPr lang="en-US" altLang="zh-CN" sz="1300" kern="1200" dirty="0" smtClean="0">
                          <a:solidFill>
                            <a:schemeClr val="tx1">
                              <a:lumMod val="50000"/>
                              <a:lumOff val="50000"/>
                            </a:schemeClr>
                          </a:solidFill>
                          <a:latin typeface="+mn-lt"/>
                          <a:ea typeface="+mn-ea"/>
                          <a:cs typeface="+mn-cs"/>
                        </a:rPr>
                        <a:t>SUKIN</a:t>
                      </a:r>
                      <a:r>
                        <a:rPr lang="zh-CN" altLang="en-US" sz="1300" kern="1200" dirty="0" smtClean="0">
                          <a:solidFill>
                            <a:schemeClr val="tx1">
                              <a:lumMod val="50000"/>
                              <a:lumOff val="50000"/>
                            </a:schemeClr>
                          </a:solidFill>
                          <a:latin typeface="+mn-lt"/>
                          <a:ea typeface="+mn-ea"/>
                          <a:cs typeface="+mn-cs"/>
                        </a:rPr>
                        <a:t>是</a:t>
                      </a:r>
                      <a:r>
                        <a:rPr lang="en-US" altLang="zh-CN" sz="1300" kern="1200" dirty="0" smtClean="0">
                          <a:solidFill>
                            <a:schemeClr val="tx1">
                              <a:lumMod val="50000"/>
                              <a:lumOff val="50000"/>
                            </a:schemeClr>
                          </a:solidFill>
                          <a:latin typeface="+mn-lt"/>
                          <a:ea typeface="+mn-ea"/>
                          <a:cs typeface="+mn-cs"/>
                        </a:rPr>
                        <a:t>100%</a:t>
                      </a:r>
                      <a:r>
                        <a:rPr lang="zh-CN" altLang="en-US" sz="1300" kern="1200" dirty="0" smtClean="0">
                          <a:solidFill>
                            <a:schemeClr val="tx1">
                              <a:lumMod val="50000"/>
                              <a:lumOff val="50000"/>
                            </a:schemeClr>
                          </a:solidFill>
                          <a:latin typeface="+mn-lt"/>
                          <a:ea typeface="+mn-ea"/>
                          <a:cs typeface="+mn-cs"/>
                        </a:rPr>
                        <a:t>天然有机产品，诉求是为顾客提供高素质且价格相宜的护肤产品。</a:t>
                      </a:r>
                      <a:r>
                        <a:rPr lang="en-US" altLang="zh-CN" sz="1300" kern="1200" dirty="0" smtClean="0">
                          <a:solidFill>
                            <a:schemeClr val="tx1">
                              <a:lumMod val="50000"/>
                              <a:lumOff val="50000"/>
                            </a:schemeClr>
                          </a:solidFill>
                          <a:latin typeface="+mn-lt"/>
                          <a:ea typeface="+mn-ea"/>
                          <a:cs typeface="+mn-cs"/>
                        </a:rPr>
                        <a:t>SUKIN</a:t>
                      </a:r>
                      <a:r>
                        <a:rPr lang="zh-CN" altLang="en-US" sz="1300" kern="1200" dirty="0" smtClean="0">
                          <a:solidFill>
                            <a:schemeClr val="tx1">
                              <a:lumMod val="50000"/>
                              <a:lumOff val="50000"/>
                            </a:schemeClr>
                          </a:solidFill>
                          <a:latin typeface="+mn-lt"/>
                          <a:ea typeface="+mn-ea"/>
                          <a:cs typeface="+mn-cs"/>
                        </a:rPr>
                        <a:t>采用</a:t>
                      </a:r>
                      <a:r>
                        <a:rPr lang="en-US" altLang="zh-CN" sz="1300" kern="1200" dirty="0" smtClean="0">
                          <a:solidFill>
                            <a:schemeClr val="tx1">
                              <a:lumMod val="50000"/>
                              <a:lumOff val="50000"/>
                            </a:schemeClr>
                          </a:solidFill>
                          <a:latin typeface="+mn-lt"/>
                          <a:ea typeface="+mn-ea"/>
                          <a:cs typeface="+mn-cs"/>
                        </a:rPr>
                        <a:t>100%</a:t>
                      </a:r>
                      <a:r>
                        <a:rPr lang="zh-CN" altLang="en-US" sz="1300" kern="1200" dirty="0" smtClean="0">
                          <a:solidFill>
                            <a:schemeClr val="tx1">
                              <a:lumMod val="50000"/>
                              <a:lumOff val="50000"/>
                            </a:schemeClr>
                          </a:solidFill>
                          <a:latin typeface="+mn-lt"/>
                          <a:ea typeface="+mn-ea"/>
                          <a:cs typeface="+mn-cs"/>
                        </a:rPr>
                        <a:t>活性物质，因此保质期有些短，都是</a:t>
                      </a:r>
                      <a:r>
                        <a:rPr lang="en-US" altLang="zh-CN" sz="1300" kern="1200" dirty="0" smtClean="0">
                          <a:solidFill>
                            <a:schemeClr val="tx1">
                              <a:lumMod val="50000"/>
                              <a:lumOff val="50000"/>
                            </a:schemeClr>
                          </a:solidFill>
                          <a:latin typeface="+mn-lt"/>
                          <a:ea typeface="+mn-ea"/>
                          <a:cs typeface="+mn-cs"/>
                        </a:rPr>
                        <a:t>1</a:t>
                      </a:r>
                      <a:r>
                        <a:rPr lang="zh-CN" altLang="en-US" sz="1300" kern="1200" dirty="0" smtClean="0">
                          <a:solidFill>
                            <a:schemeClr val="tx1">
                              <a:lumMod val="50000"/>
                              <a:lumOff val="50000"/>
                            </a:schemeClr>
                          </a:solidFill>
                          <a:latin typeface="+mn-lt"/>
                          <a:ea typeface="+mn-ea"/>
                          <a:cs typeface="+mn-cs"/>
                        </a:rPr>
                        <a:t>年左右，这也保证了产品的有效性。所有产品均由澳洲天然草本植物提取，不含下列化学物质。</a:t>
                      </a:r>
                      <a:endParaRPr lang="zh-CN" altLang="en-US" sz="1300" kern="1200" dirty="0">
                        <a:solidFill>
                          <a:schemeClr val="tx1">
                            <a:lumMod val="50000"/>
                            <a:lumOff val="50000"/>
                          </a:schemeClr>
                        </a:solidFill>
                        <a:latin typeface="+mn-lt"/>
                        <a:ea typeface="+mn-ea"/>
                        <a:cs typeface="+mn-cs"/>
                      </a:endParaRPr>
                    </a:p>
                  </a:txBody>
                  <a:tcPr marT="41148" marB="41148" anchor="ctr"/>
                </a:tc>
                <a:tc>
                  <a:txBody>
                    <a:bodyPr/>
                    <a:lstStyle/>
                    <a:p>
                      <a:pPr algn="l"/>
                      <a:r>
                        <a:rPr lang="zh-CN" altLang="en-US" sz="1300" dirty="0" smtClean="0">
                          <a:solidFill>
                            <a:schemeClr val="tx1">
                              <a:lumMod val="50000"/>
                              <a:lumOff val="50000"/>
                            </a:schemeClr>
                          </a:solidFill>
                        </a:rPr>
                        <a:t>天然，性价比较高</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dirty="0" smtClean="0">
                          <a:solidFill>
                            <a:schemeClr val="tx1">
                              <a:lumMod val="50000"/>
                              <a:lumOff val="50000"/>
                            </a:schemeClr>
                          </a:solidFill>
                        </a:rPr>
                        <a:t>待加</a:t>
                      </a:r>
                      <a:endParaRPr lang="zh-CN" altLang="en-US" sz="1300" dirty="0">
                        <a:solidFill>
                          <a:schemeClr val="tx1">
                            <a:lumMod val="50000"/>
                            <a:lumOff val="50000"/>
                          </a:schemeClr>
                        </a:solidFill>
                      </a:endParaRPr>
                    </a:p>
                  </a:txBody>
                  <a:tcPr marT="41148" marB="41148" anchor="ctr"/>
                </a:tc>
                <a:tc>
                  <a:txBody>
                    <a:bodyPr/>
                    <a:lstStyle/>
                    <a:p>
                      <a:pPr algn="l"/>
                      <a:r>
                        <a:rPr lang="zh-CN" altLang="en-US" sz="1300" kern="1200" dirty="0" smtClean="0">
                          <a:solidFill>
                            <a:schemeClr val="tx1">
                              <a:lumMod val="50000"/>
                              <a:lumOff val="50000"/>
                            </a:schemeClr>
                          </a:solidFill>
                          <a:latin typeface="+mn-lt"/>
                          <a:ea typeface="+mn-ea"/>
                          <a:cs typeface="+mn-cs"/>
                        </a:rPr>
                        <a:t>无</a:t>
                      </a:r>
                      <a:endParaRPr lang="zh-CN" altLang="en-US" sz="1300" kern="1200" dirty="0">
                        <a:solidFill>
                          <a:schemeClr val="tx1">
                            <a:lumMod val="50000"/>
                            <a:lumOff val="50000"/>
                          </a:schemeClr>
                        </a:solidFill>
                        <a:latin typeface="+mn-lt"/>
                        <a:ea typeface="+mn-ea"/>
                        <a:cs typeface="+mn-cs"/>
                      </a:endParaRPr>
                    </a:p>
                  </a:txBody>
                  <a:tcPr marT="41148" marB="41148" anchor="ctr"/>
                </a:tc>
              </a:tr>
              <a:tr h="1423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300" b="1" i="0" u="none" strike="noStrike" kern="1200" cap="none" normalizeH="0" baseline="0" dirty="0" smtClean="0">
                          <a:ln>
                            <a:noFill/>
                          </a:ln>
                          <a:solidFill>
                            <a:schemeClr val="tx1"/>
                          </a:solidFill>
                          <a:effectLst/>
                          <a:latin typeface="Calibri" pitchFamily="34" charset="0"/>
                          <a:ea typeface="微软雅黑" pitchFamily="34" charset="-122"/>
                          <a:cs typeface="+mn-cs"/>
                        </a:rPr>
                        <a:t>科颜氏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开启</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智能</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护肤</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解决肌肤</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5</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大问题</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endPar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科颜氏创立于</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1851</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年，以一间在纽约曼哈顿的药房起家。</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l"/>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1.</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历史悠久</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2.</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药学背景</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l"/>
                      <a:r>
                        <a:rPr kumimoji="0" lang="zh-CN"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3</a:t>
                      </a:r>
                      <a:r>
                        <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a:t>
                      </a: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名人效应</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科颜氏慷慨体验计划</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c>
                  <a:txBody>
                    <a:bodyPr/>
                    <a:lstStyle/>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自创的</a:t>
                      </a:r>
                      <a:endParaRPr kumimoji="0" lang="en-US" altLang="zh-CN"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endParaRPr>
                    </a:p>
                    <a:p>
                      <a:pPr algn="ctr"/>
                      <a:r>
                        <a:rPr kumimoji="0" lang="zh-CN" altLang="en-US" sz="1300" b="0" i="0" u="none" strike="noStrike" kern="1200" cap="none" normalizeH="0" baseline="0" dirty="0" smtClean="0">
                          <a:ln>
                            <a:noFill/>
                          </a:ln>
                          <a:solidFill>
                            <a:schemeClr val="tx1">
                              <a:lumMod val="50000"/>
                              <a:lumOff val="50000"/>
                            </a:schemeClr>
                          </a:solidFill>
                          <a:effectLst/>
                          <a:latin typeface="Calibri" pitchFamily="34" charset="0"/>
                          <a:ea typeface="微软雅黑" pitchFamily="34" charset="-122"/>
                          <a:cs typeface="+mn-cs"/>
                        </a:rPr>
                        <a:t>“骨头先生”</a:t>
                      </a:r>
                      <a:endParaRPr kumimoji="0" lang="zh-CN" altLang="en-US" sz="1300" b="0" i="0" u="none" strike="noStrike" kern="1200" cap="none" normalizeH="0" baseline="0" dirty="0">
                        <a:ln>
                          <a:noFill/>
                        </a:ln>
                        <a:solidFill>
                          <a:schemeClr val="tx1">
                            <a:lumMod val="50000"/>
                            <a:lumOff val="50000"/>
                          </a:schemeClr>
                        </a:solidFill>
                        <a:effectLst/>
                        <a:latin typeface="Calibri" pitchFamily="34" charset="0"/>
                        <a:ea typeface="微软雅黑" pitchFamily="34" charset="-122"/>
                        <a:cs typeface="+mn-cs"/>
                      </a:endParaRPr>
                    </a:p>
                  </a:txBody>
                  <a:tcPr marT="41148" marB="41148"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2006</Words>
  <Application>Microsoft Office PowerPoint</Application>
  <PresentationFormat>全屏显示(16:9)</PresentationFormat>
  <Paragraphs>271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cp:revision>
  <dcterms:created xsi:type="dcterms:W3CDTF">2014-10-08T06:02:11Z</dcterms:created>
  <dcterms:modified xsi:type="dcterms:W3CDTF">2014-10-08T06:03:55Z</dcterms:modified>
</cp:coreProperties>
</file>