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71" r:id="rId5"/>
    <p:sldId id="272" r:id="rId6"/>
    <p:sldId id="273" r:id="rId7"/>
    <p:sldId id="270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9" autoAdjust="0"/>
  </p:normalViewPr>
  <p:slideViewPr>
    <p:cSldViewPr>
      <p:cViewPr varScale="1">
        <p:scale>
          <a:sx n="87" d="100"/>
          <a:sy n="87" d="100"/>
        </p:scale>
        <p:origin x="-318" y="-90"/>
      </p:cViewPr>
      <p:guideLst>
        <p:guide orient="horz" pos="258"/>
        <p:guide orient="horz" pos="3002"/>
        <p:guide orient="horz" pos="486"/>
        <p:guide orient="horz" pos="622"/>
        <p:guide orient="horz" pos="2866"/>
        <p:guide pos="385"/>
        <p:guide pos="5057"/>
        <p:guide pos="521"/>
        <p:guide pos="4706"/>
        <p:guide pos="4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0CD245-A526-49CF-AFD3-DCF79B8648AE}" type="datetime1">
              <a:rPr lang="zh-CN" altLang="en-US"/>
              <a:pPr/>
              <a:t>2014/12/2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5C1E71-4AD6-4DA2-883D-DE056679CD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98857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0CD245-A526-49CF-AFD3-DCF79B8648AE}" type="datetime1">
              <a:rPr lang="zh-CN" altLang="en-US" smtClean="0"/>
              <a:pPr/>
              <a:t>2014/12/2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5C1E71-4AD6-4DA2-883D-DE056679CD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816FE-D976-48AD-8B86-FB18481D2C3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36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D9A4E-52CC-479A-AE44-A38DA665753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16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8A4A6-60C0-4D17-AEFA-89D6BD32066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4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4611F-D8CC-4B03-B3A7-2569586DFB5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60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558E6-A8D9-477F-9FF1-6E96D1CFAF6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18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FE8EF-4AD0-4295-8BDD-44A7F9BF273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03442-18B6-4B0B-94F0-6EF7ED8B1B4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641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8A25C-8C4B-446F-9177-3134A02E355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9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EADEA-05B4-46A8-8C15-73852636123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50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8CB9D-684B-49DE-8DB2-4B86B6C4560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5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2EC4A-946C-49C5-ADD8-15380D2111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27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 shadeToTitle="1">
        <a:gradFill rotWithShape="1">
          <a:gsLst>
            <a:gs pos="0">
              <a:srgbClr val="7C7C7C"/>
            </a:gs>
            <a:gs pos="100000">
              <a:srgbClr val="0000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fld id="{CD0154F8-77FD-458A-B98C-BED96CE83EEE}" type="datetime1">
              <a:rPr lang="zh-CN" altLang="en-US"/>
              <a:pPr/>
              <a:t>2014/12/2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  <a:ea typeface="MS PGothic" pitchFamily="34" charset="-128"/>
                <a:sym typeface="Calibri" pitchFamily="34" charset="0"/>
              </a:defRPr>
            </a:lvl1pPr>
          </a:lstStyle>
          <a:p>
            <a:fld id="{A39C60AA-32ED-468B-9371-58D42CE4417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+mn-ea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slide" Target="slide4.xml"/><Relationship Id="rId21" Type="http://schemas.openxmlformats.org/officeDocument/2006/relationships/image" Target="../media/image30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jpe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9.png"/><Relationship Id="rId7" Type="http://schemas.openxmlformats.org/officeDocument/2006/relationships/image" Target="../media/image3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11" Type="http://schemas.openxmlformats.org/officeDocument/2006/relationships/image" Target="../media/image38.jpeg"/><Relationship Id="rId5" Type="http://schemas.openxmlformats.org/officeDocument/2006/relationships/image" Target="../media/image32.jpe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13" Type="http://schemas.openxmlformats.org/officeDocument/2006/relationships/image" Target="../media/image48.jpeg"/><Relationship Id="rId3" Type="http://schemas.openxmlformats.org/officeDocument/2006/relationships/image" Target="../media/image9.png"/><Relationship Id="rId7" Type="http://schemas.openxmlformats.org/officeDocument/2006/relationships/image" Target="../media/image42.jpeg"/><Relationship Id="rId12" Type="http://schemas.openxmlformats.org/officeDocument/2006/relationships/image" Target="../media/image47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11" Type="http://schemas.openxmlformats.org/officeDocument/2006/relationships/image" Target="../media/image46.jpeg"/><Relationship Id="rId5" Type="http://schemas.openxmlformats.org/officeDocument/2006/relationships/image" Target="../media/image40.jpeg"/><Relationship Id="rId15" Type="http://schemas.openxmlformats.org/officeDocument/2006/relationships/image" Target="../media/image5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Relationship Id="rId14" Type="http://schemas.openxmlformats.org/officeDocument/2006/relationships/image" Target="../media/image4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0" y="412750"/>
            <a:ext cx="4140200" cy="1295400"/>
          </a:xfrm>
          <a:prstGeom prst="rect">
            <a:avLst/>
          </a:prstGeom>
          <a:solidFill>
            <a:srgbClr val="1977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5" name="矩形 11"/>
          <p:cNvSpPr>
            <a:spLocks noChangeArrowheads="1"/>
          </p:cNvSpPr>
          <p:nvPr/>
        </p:nvSpPr>
        <p:spPr bwMode="auto">
          <a:xfrm>
            <a:off x="611188" y="1851025"/>
            <a:ext cx="3529012" cy="2889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TextBox 28"/>
          <p:cNvSpPr>
            <a:spLocks noChangeArrowheads="1"/>
          </p:cNvSpPr>
          <p:nvPr/>
        </p:nvSpPr>
        <p:spPr bwMode="auto">
          <a:xfrm>
            <a:off x="32563" y="328613"/>
            <a:ext cx="3068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移动</a:t>
            </a:r>
            <a:r>
              <a:rPr lang="zh-CN" altLang="en-US" sz="3600" b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竞</a:t>
            </a:r>
            <a:r>
              <a:rPr lang="zh-CN" altLang="en-US" sz="36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品分析</a:t>
            </a:r>
            <a:endParaRPr lang="zh-CN" altLang="en-US" sz="3600" dirty="0"/>
          </a:p>
        </p:txBody>
      </p:sp>
      <p:sp>
        <p:nvSpPr>
          <p:cNvPr id="3077" name="矩形 42"/>
          <p:cNvSpPr>
            <a:spLocks noChangeArrowheads="1"/>
          </p:cNvSpPr>
          <p:nvPr/>
        </p:nvSpPr>
        <p:spPr bwMode="auto">
          <a:xfrm>
            <a:off x="611188" y="2139950"/>
            <a:ext cx="3529012" cy="25923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3875088" y="1887538"/>
            <a:ext cx="217487" cy="215900"/>
            <a:chOff x="0" y="0"/>
            <a:chExt cx="261905" cy="261905"/>
          </a:xfrm>
        </p:grpSpPr>
        <p:sp>
          <p:nvSpPr>
            <p:cNvPr id="3079" name="椭圆 15"/>
            <p:cNvSpPr>
              <a:spLocks noChangeArrowheads="1"/>
            </p:cNvSpPr>
            <p:nvPr/>
          </p:nvSpPr>
          <p:spPr bwMode="auto">
            <a:xfrm>
              <a:off x="0" y="0"/>
              <a:ext cx="261905" cy="26190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080" name="Group 8"/>
            <p:cNvGrpSpPr>
              <a:grpSpLocks/>
            </p:cNvGrpSpPr>
            <p:nvPr/>
          </p:nvGrpSpPr>
          <p:grpSpPr bwMode="auto">
            <a:xfrm>
              <a:off x="39982" y="45167"/>
              <a:ext cx="189632" cy="171572"/>
              <a:chOff x="0" y="0"/>
              <a:chExt cx="432048" cy="390901"/>
            </a:xfrm>
          </p:grpSpPr>
          <p:sp>
            <p:nvSpPr>
              <p:cNvPr id="3081" name="直接连接符 20"/>
              <p:cNvSpPr>
                <a:spLocks noChangeShapeType="1"/>
              </p:cNvSpPr>
              <p:nvPr/>
            </p:nvSpPr>
            <p:spPr bwMode="auto">
              <a:xfrm>
                <a:off x="218152" y="-1993"/>
                <a:ext cx="1" cy="394884"/>
              </a:xfrm>
              <a:prstGeom prst="line">
                <a:avLst/>
              </a:pr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" name="直接连接符 21"/>
              <p:cNvSpPr>
                <a:spLocks noChangeShapeType="1"/>
              </p:cNvSpPr>
              <p:nvPr/>
            </p:nvSpPr>
            <p:spPr bwMode="auto">
              <a:xfrm flipH="1">
                <a:off x="373" y="195450"/>
                <a:ext cx="431203" cy="1"/>
              </a:xfrm>
              <a:prstGeom prst="line">
                <a:avLst/>
              </a:prstGeom>
              <a:noFill/>
              <a:ln w="28575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3875088" y="4410075"/>
            <a:ext cx="217487" cy="215900"/>
            <a:chOff x="0" y="0"/>
            <a:chExt cx="261905" cy="261905"/>
          </a:xfrm>
        </p:grpSpPr>
        <p:sp>
          <p:nvSpPr>
            <p:cNvPr id="3084" name="椭圆 44"/>
            <p:cNvSpPr>
              <a:spLocks noChangeArrowheads="1"/>
            </p:cNvSpPr>
            <p:nvPr/>
          </p:nvSpPr>
          <p:spPr bwMode="auto">
            <a:xfrm>
              <a:off x="0" y="0"/>
              <a:ext cx="261905" cy="26190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pSp>
          <p:nvGrpSpPr>
            <p:cNvPr id="3085" name="Group 13"/>
            <p:cNvGrpSpPr>
              <a:grpSpLocks/>
            </p:cNvGrpSpPr>
            <p:nvPr/>
          </p:nvGrpSpPr>
          <p:grpSpPr bwMode="auto">
            <a:xfrm>
              <a:off x="37092" y="50937"/>
              <a:ext cx="192519" cy="161268"/>
              <a:chOff x="0" y="0"/>
              <a:chExt cx="438623" cy="367430"/>
            </a:xfrm>
          </p:grpSpPr>
          <p:sp>
            <p:nvSpPr>
              <p:cNvPr id="3086" name="直接连接符 46"/>
              <p:cNvSpPr>
                <a:spLocks noChangeShapeType="1"/>
              </p:cNvSpPr>
              <p:nvPr/>
            </p:nvSpPr>
            <p:spPr bwMode="auto">
              <a:xfrm>
                <a:off x="220380" y="-1976"/>
                <a:ext cx="217776" cy="197446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7" name="直接连接符 47"/>
              <p:cNvSpPr>
                <a:spLocks noChangeShapeType="1"/>
              </p:cNvSpPr>
              <p:nvPr/>
            </p:nvSpPr>
            <p:spPr bwMode="auto">
              <a:xfrm flipH="1">
                <a:off x="-1753" y="182305"/>
                <a:ext cx="431199" cy="1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" name="直接连接符 49"/>
              <p:cNvSpPr>
                <a:spLocks noChangeShapeType="1"/>
              </p:cNvSpPr>
              <p:nvPr/>
            </p:nvSpPr>
            <p:spPr bwMode="auto">
              <a:xfrm flipH="1">
                <a:off x="220380" y="169144"/>
                <a:ext cx="217776" cy="197443"/>
              </a:xfrm>
              <a:prstGeom prst="line">
                <a:avLst/>
              </a:prstGeom>
              <a:noFill/>
              <a:ln w="19050" cap="flat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90" name="TextBox 5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4213" y="2173284"/>
            <a:ext cx="15055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产品简介</a:t>
            </a:r>
            <a:endParaRPr lang="zh-CN" altLang="en-US" dirty="0"/>
          </a:p>
        </p:txBody>
      </p:sp>
      <p:sp>
        <p:nvSpPr>
          <p:cNvPr id="3091" name="TextBox 53"/>
          <p:cNvSpPr>
            <a:spLocks noChangeArrowheads="1"/>
          </p:cNvSpPr>
          <p:nvPr/>
        </p:nvSpPr>
        <p:spPr bwMode="auto">
          <a:xfrm>
            <a:off x="684213" y="2775179"/>
            <a:ext cx="17411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UI</a:t>
            </a:r>
            <a:r>
              <a:rPr lang="zh-CN" altLang="en-US" sz="20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风格分析</a:t>
            </a:r>
            <a:endParaRPr lang="zh-CN" altLang="en-US" dirty="0"/>
          </a:p>
        </p:txBody>
      </p:sp>
      <p:sp>
        <p:nvSpPr>
          <p:cNvPr id="3092" name="TextBox 54"/>
          <p:cNvSpPr>
            <a:spLocks noChangeArrowheads="1"/>
          </p:cNvSpPr>
          <p:nvPr/>
        </p:nvSpPr>
        <p:spPr bwMode="auto">
          <a:xfrm>
            <a:off x="684213" y="3351900"/>
            <a:ext cx="2021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内容详细分析</a:t>
            </a:r>
            <a:endParaRPr lang="zh-CN" altLang="en-US" dirty="0"/>
          </a:p>
        </p:txBody>
      </p:sp>
      <p:sp>
        <p:nvSpPr>
          <p:cNvPr id="3093" name="TextBox 55"/>
          <p:cNvSpPr>
            <a:spLocks noChangeArrowheads="1"/>
          </p:cNvSpPr>
          <p:nvPr/>
        </p:nvSpPr>
        <p:spPr bwMode="auto">
          <a:xfrm>
            <a:off x="684213" y="3852420"/>
            <a:ext cx="989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000" b="1" dirty="0">
                <a:solidFill>
                  <a:schemeClr val="bg1"/>
                </a:solidFill>
                <a:latin typeface="Calibri" pitchFamily="34" charset="0"/>
                <a:sym typeface="Calibri" pitchFamily="34" charset="0"/>
              </a:rPr>
              <a:t>总结</a:t>
            </a:r>
            <a:endParaRPr lang="zh-CN" altLang="en-US" dirty="0"/>
          </a:p>
        </p:txBody>
      </p:sp>
      <p:pic>
        <p:nvPicPr>
          <p:cNvPr id="3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62213"/>
            <a:ext cx="1516062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08755">
            <a:off x="2378075" y="3670300"/>
            <a:ext cx="627063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122738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4079875"/>
            <a:ext cx="20002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/>
          <p:cNvSpPr>
            <a:spLocks noChangeArrowheads="1"/>
          </p:cNvSpPr>
          <p:nvPr/>
        </p:nvSpPr>
        <p:spPr bwMode="auto">
          <a:xfrm>
            <a:off x="313700" y="948402"/>
            <a:ext cx="33634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           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—</a:t>
            </a:r>
            <a:r>
              <a:rPr lang="zh-CN" altLang="en-US" sz="24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账号保护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  <a:sym typeface="Calibri" pitchFamily="34" charset="0"/>
              </a:rPr>
              <a:t>App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02" y="78486"/>
            <a:ext cx="1842748" cy="3041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584672" y="3371336"/>
            <a:ext cx="161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QQ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安全中心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36" y="3849688"/>
            <a:ext cx="966920" cy="966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41" y="80840"/>
            <a:ext cx="1711125" cy="304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TextBox 31"/>
          <p:cNvSpPr txBox="1"/>
          <p:nvPr/>
        </p:nvSpPr>
        <p:spPr>
          <a:xfrm>
            <a:off x="7077173" y="3377859"/>
            <a:ext cx="161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网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易将军令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103" y="3957638"/>
            <a:ext cx="720000" cy="72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44219" y="3367697"/>
            <a:ext cx="67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Handwriting" pitchFamily="66" charset="0"/>
              </a:rPr>
              <a:t>VS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Handwriting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1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75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0.49013 " pathEditMode="relative" rAng="0" ptsTypes="AA">
                                      <p:cBhvr>
                                        <p:cTn id="82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245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85" dur="1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76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0" dur="1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63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1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63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5400000">
                                      <p:cBhvr>
                                        <p:cTn id="11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 autoUpdateAnimBg="0"/>
      <p:bldP spid="3075" grpId="0" bldLvl="0" animBg="1" autoUpdateAnimBg="0"/>
      <p:bldP spid="3076" grpId="0" bldLvl="0" autoUpdateAnimBg="0"/>
      <p:bldP spid="3077" grpId="0" bldLvl="0" animBg="1" autoUpdateAnimBg="0"/>
      <p:bldP spid="3090" grpId="0" bldLvl="0" autoUpdateAnimBg="0"/>
      <p:bldP spid="3091" grpId="0" bldLvl="0" autoUpdateAnimBg="0"/>
      <p:bldP spid="3092" grpId="0" bldLvl="0" autoUpdateAnimBg="0"/>
      <p:bldP spid="3093" grpId="0" bldLvl="0" autoUpdateAnimBg="0"/>
      <p:bldP spid="39" grpId="0"/>
      <p:bldP spid="3" grpId="0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273" y="407373"/>
            <a:ext cx="10001679" cy="4736127"/>
            <a:chOff x="-6273" y="407373"/>
            <a:chExt cx="10001679" cy="4736127"/>
          </a:xfrm>
        </p:grpSpPr>
        <p:grpSp>
          <p:nvGrpSpPr>
            <p:cNvPr id="4" name="组合 3"/>
            <p:cNvGrpSpPr/>
            <p:nvPr/>
          </p:nvGrpSpPr>
          <p:grpSpPr>
            <a:xfrm>
              <a:off x="-6273" y="412750"/>
              <a:ext cx="10001679" cy="4730750"/>
              <a:chOff x="-6273" y="412750"/>
              <a:chExt cx="10001679" cy="4730750"/>
            </a:xfrm>
          </p:grpSpPr>
          <p:grpSp>
            <p:nvGrpSpPr>
              <p:cNvPr id="5122" name="Group 2"/>
              <p:cNvGrpSpPr>
                <a:grpSpLocks/>
              </p:cNvGrpSpPr>
              <p:nvPr/>
            </p:nvGrpSpPr>
            <p:grpSpPr bwMode="auto">
              <a:xfrm>
                <a:off x="-6273" y="412750"/>
                <a:ext cx="10001679" cy="4730750"/>
                <a:chOff x="0" y="25"/>
                <a:chExt cx="10005339" cy="4341319"/>
              </a:xfrm>
            </p:grpSpPr>
            <p:sp>
              <p:nvSpPr>
                <p:cNvPr id="5123" name="矩形 22"/>
                <p:cNvSpPr>
                  <a:spLocks noChangeArrowheads="1"/>
                </p:cNvSpPr>
                <p:nvPr/>
              </p:nvSpPr>
              <p:spPr bwMode="auto">
                <a:xfrm>
                  <a:off x="0" y="585718"/>
                  <a:ext cx="7379865" cy="45873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5124" name="矩形 19"/>
                <p:cNvSpPr>
                  <a:spLocks noChangeArrowheads="1"/>
                </p:cNvSpPr>
                <p:nvPr/>
              </p:nvSpPr>
              <p:spPr bwMode="auto">
                <a:xfrm>
                  <a:off x="0" y="501321"/>
                  <a:ext cx="7379866" cy="38400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grpSp>
              <p:nvGrpSpPr>
                <p:cNvPr id="5125" name="Group 5"/>
                <p:cNvGrpSpPr>
                  <a:grpSpLocks/>
                </p:cNvGrpSpPr>
                <p:nvPr/>
              </p:nvGrpSpPr>
              <p:grpSpPr bwMode="auto">
                <a:xfrm>
                  <a:off x="1458" y="11111"/>
                  <a:ext cx="7379865" cy="358733"/>
                  <a:chOff x="-32744" y="11086"/>
                  <a:chExt cx="7379865" cy="358733"/>
                </a:xfrm>
              </p:grpSpPr>
              <p:sp>
                <p:nvSpPr>
                  <p:cNvPr id="5126" name="矩形 4"/>
                  <p:cNvSpPr>
                    <a:spLocks noChangeArrowheads="1"/>
                  </p:cNvSpPr>
                  <p:nvPr/>
                </p:nvSpPr>
                <p:spPr bwMode="auto">
                  <a:xfrm>
                    <a:off x="-32744" y="11086"/>
                    <a:ext cx="7379865" cy="35873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sp>
                <p:nvSpPr>
                  <p:cNvPr id="5127" name="TextBox 5"/>
                  <p:cNvSpPr>
                    <a:spLocks noChangeArrowheads="1"/>
                  </p:cNvSpPr>
                  <p:nvPr/>
                </p:nvSpPr>
                <p:spPr bwMode="auto">
                  <a:xfrm>
                    <a:off x="6190679" y="20466"/>
                    <a:ext cx="1114816" cy="3389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b="1" dirty="0" smtClean="0">
                        <a:solidFill>
                          <a:srgbClr val="FFFFFF"/>
                        </a:solidFill>
                        <a:latin typeface="Calibri" pitchFamily="34" charset="0"/>
                        <a:sym typeface="Calibri" pitchFamily="34" charset="0"/>
                      </a:rPr>
                      <a:t>产品简介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5128" name="矩形 7"/>
                <p:cNvSpPr>
                  <a:spLocks noChangeArrowheads="1"/>
                </p:cNvSpPr>
                <p:nvPr/>
              </p:nvSpPr>
              <p:spPr bwMode="auto">
                <a:xfrm>
                  <a:off x="7442715" y="25"/>
                  <a:ext cx="2562624" cy="358733"/>
                </a:xfrm>
                <a:prstGeom prst="rect">
                  <a:avLst/>
                </a:prstGeom>
                <a:solidFill>
                  <a:srgbClr val="66B6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grpSp>
              <p:nvGrpSpPr>
                <p:cNvPr id="5130" name="Group 10"/>
                <p:cNvGrpSpPr>
                  <a:grpSpLocks/>
                </p:cNvGrpSpPr>
                <p:nvPr/>
              </p:nvGrpSpPr>
              <p:grpSpPr bwMode="auto">
                <a:xfrm>
                  <a:off x="7444086" y="11108"/>
                  <a:ext cx="1709536" cy="4330236"/>
                  <a:chOff x="-222456" y="-568701"/>
                  <a:chExt cx="1709536" cy="4330236"/>
                </a:xfrm>
              </p:grpSpPr>
              <p:sp>
                <p:nvSpPr>
                  <p:cNvPr id="5132" name="矩形 11"/>
                  <p:cNvSpPr>
                    <a:spLocks noChangeArrowheads="1"/>
                  </p:cNvSpPr>
                  <p:nvPr/>
                </p:nvSpPr>
                <p:spPr bwMode="auto">
                  <a:xfrm>
                    <a:off x="-222456" y="-83289"/>
                    <a:ext cx="1709536" cy="3844824"/>
                  </a:xfrm>
                  <a:prstGeom prst="rect">
                    <a:avLst/>
                  </a:prstGeom>
                  <a:solidFill>
                    <a:srgbClr val="66B64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宋体" pitchFamily="2" charset="-122"/>
                      <a:sym typeface="宋体" pitchFamily="2" charset="-122"/>
                    </a:endParaRPr>
                  </a:p>
                </p:txBody>
              </p:sp>
              <p:pic>
                <p:nvPicPr>
                  <p:cNvPr id="5133" name="Picture 8">
                    <a:hlinkClick r:id="rId2" action="ppaction://hlinksldjump"/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9517"/>
                  <a:stretch>
                    <a:fillRect/>
                  </a:stretch>
                </p:blipFill>
                <p:spPr bwMode="auto">
                  <a:xfrm rot="10800000">
                    <a:off x="-206369" y="-568701"/>
                    <a:ext cx="245037" cy="3476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5134" name="TextBox 14"/>
                <p:cNvSpPr>
                  <a:spLocks noChangeArrowheads="1"/>
                </p:cNvSpPr>
                <p:nvPr/>
              </p:nvSpPr>
              <p:spPr bwMode="auto">
                <a:xfrm>
                  <a:off x="238101" y="708931"/>
                  <a:ext cx="7402491" cy="762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 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  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这两款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APP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的核心功能是动态密码保护技术，每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60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秒动态生成一个新的口令。</a:t>
                  </a:r>
                  <a:endParaRPr lang="en-US" altLang="zh-CN" sz="1600" dirty="0">
                    <a:solidFill>
                      <a:schemeClr val="bg1"/>
                    </a:solidFill>
                    <a:latin typeface="方正姚体" pitchFamily="2" charset="-122"/>
                    <a:ea typeface="方正姚体" pitchFamily="2" charset="-122"/>
                    <a:sym typeface="Calibri" pitchFamily="34" charset="0"/>
                  </a:endParaRPr>
                </a:p>
                <a:p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登陆账号时，在输入固有的账号密码后，输入由“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QQ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安全中心”或“将军令”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姚体" pitchFamily="2" charset="-122"/>
                    <a:ea typeface="方正姚体" pitchFamily="2" charset="-122"/>
                    <a:sym typeface="Calibri" pitchFamily="34" charset="0"/>
                  </a:endParaRPr>
                </a:p>
                <a:p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生成的动态密码，就能有效的防止别人登陆你的账号，以确保你的账号安全。</a:t>
                  </a:r>
                  <a:endParaRPr lang="zh-CN" altLang="en-US" sz="1600" dirty="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pic>
              <p:nvPicPr>
                <p:cNvPr id="5135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17" y="3609717"/>
                  <a:ext cx="647753" cy="6477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36" name="TextBox 15"/>
                <p:cNvSpPr>
                  <a:spLocks noChangeArrowheads="1"/>
                </p:cNvSpPr>
                <p:nvPr/>
              </p:nvSpPr>
              <p:spPr bwMode="auto">
                <a:xfrm>
                  <a:off x="742566" y="1591986"/>
                  <a:ext cx="5594187" cy="1920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动态口令</a:t>
                  </a:r>
                  <a:r>
                    <a:rPr lang="en-US" altLang="zh-CN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密码验证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方正姚体" pitchFamily="2" charset="-122"/>
                    <a:ea typeface="方正姚体" pitchFamily="2" charset="-122"/>
                    <a:sym typeface="Calibri" pitchFamily="34" charset="0"/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endParaRPr lang="zh-CN" altLang="en-US" sz="1600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Calibri" pitchFamily="34" charset="0"/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密码修改</a:t>
                  </a:r>
                  <a:r>
                    <a:rPr lang="en-US" altLang="zh-CN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直接通过手机修改密码</a:t>
                  </a:r>
                  <a:endParaRPr lang="zh-CN" altLang="en-US" sz="2400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Calibri" pitchFamily="34" charset="0"/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endParaRPr lang="zh-CN" altLang="en-US" sz="2400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Calibri" pitchFamily="34" charset="0"/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zh-CN" altLang="en-US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账 号 锁</a:t>
                  </a:r>
                  <a:r>
                    <a:rPr lang="en-US" altLang="zh-CN" sz="2400" dirty="0" smtClean="0">
                      <a:solidFill>
                        <a:schemeClr val="bg1"/>
                      </a:solidFill>
                      <a:latin typeface="黑体" pitchFamily="49" charset="-122"/>
                      <a:ea typeface="黑体" pitchFamily="49" charset="-122"/>
                      <a:sym typeface="Calibri" pitchFamily="34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方正姚体" pitchFamily="2" charset="-122"/>
                      <a:ea typeface="方正姚体" pitchFamily="2" charset="-122"/>
                      <a:sym typeface="Calibri" pitchFamily="34" charset="0"/>
                    </a:rPr>
                    <a:t>一键锁定账号，使账号不能登陆</a:t>
                  </a:r>
                  <a:endParaRPr lang="zh-CN" altLang="en-US" sz="1600" dirty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  <a:sym typeface="Calibri" pitchFamily="34" charset="0"/>
                  </a:endParaRPr>
                </a:p>
                <a:p>
                  <a:pPr marL="285750" indent="-285750">
                    <a:buFont typeface="Arial" pitchFamily="34" charset="0"/>
                    <a:buChar char="•"/>
                  </a:pPr>
                  <a:endParaRPr lang="zh-CN" altLang="en-US" dirty="0"/>
                </a:p>
              </p:txBody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5833" y="992161"/>
                <a:ext cx="1261657" cy="1917835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5833" y="3024017"/>
                <a:ext cx="1263600" cy="2015050"/>
              </a:xfrm>
              <a:prstGeom prst="rect">
                <a:avLst/>
              </a:prstGeom>
            </p:spPr>
          </p:pic>
        </p:grpSp>
        <p:sp>
          <p:nvSpPr>
            <p:cNvPr id="18" name="TextBox 5"/>
            <p:cNvSpPr>
              <a:spLocks noChangeArrowheads="1"/>
            </p:cNvSpPr>
            <p:nvPr/>
          </p:nvSpPr>
          <p:spPr bwMode="auto">
            <a:xfrm>
              <a:off x="7838650" y="407373"/>
              <a:ext cx="1142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Next Page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AADA-422D-434A-87EB-3FFF3A233A49}" type="slidenum">
              <a:rPr lang="zh-CN" altLang="en-US"/>
              <a:pPr/>
              <a:t>3</a:t>
            </a:fld>
            <a:endParaRPr lang="zh-CN" altLang="en-US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6" name="矩形 11"/>
          <p:cNvSpPr>
            <a:spLocks noChangeArrowheads="1"/>
          </p:cNvSpPr>
          <p:nvPr/>
        </p:nvSpPr>
        <p:spPr bwMode="auto">
          <a:xfrm>
            <a:off x="33336" y="4185789"/>
            <a:ext cx="9110663" cy="914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07" name="直接连接符 23"/>
          <p:cNvSpPr>
            <a:spLocks noChangeShapeType="1"/>
          </p:cNvSpPr>
          <p:nvPr/>
        </p:nvSpPr>
        <p:spPr bwMode="auto">
          <a:xfrm>
            <a:off x="2961381" y="4251105"/>
            <a:ext cx="0" cy="773112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直接连接符 29"/>
          <p:cNvSpPr>
            <a:spLocks noChangeShapeType="1"/>
          </p:cNvSpPr>
          <p:nvPr/>
        </p:nvSpPr>
        <p:spPr bwMode="auto">
          <a:xfrm>
            <a:off x="6128009" y="4283763"/>
            <a:ext cx="1587" cy="773112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18" name="Group 22"/>
          <p:cNvGrpSpPr>
            <a:grpSpLocks/>
          </p:cNvGrpSpPr>
          <p:nvPr/>
        </p:nvGrpSpPr>
        <p:grpSpPr bwMode="auto">
          <a:xfrm>
            <a:off x="-1" y="412749"/>
            <a:ext cx="7525351" cy="379993"/>
            <a:chOff x="0" y="11095"/>
            <a:chExt cx="7380312" cy="379423"/>
          </a:xfrm>
        </p:grpSpPr>
        <p:sp>
          <p:nvSpPr>
            <p:cNvPr id="4119" name="矩形 3"/>
            <p:cNvSpPr>
              <a:spLocks noChangeArrowheads="1"/>
            </p:cNvSpPr>
            <p:nvPr/>
          </p:nvSpPr>
          <p:spPr bwMode="auto">
            <a:xfrm>
              <a:off x="0" y="11095"/>
              <a:ext cx="7380312" cy="358237"/>
            </a:xfrm>
            <a:prstGeom prst="rect">
              <a:avLst/>
            </a:prstGeom>
            <a:solidFill>
              <a:srgbClr val="21C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20" name="TextBox 2047"/>
            <p:cNvSpPr>
              <a:spLocks noChangeArrowheads="1"/>
            </p:cNvSpPr>
            <p:nvPr/>
          </p:nvSpPr>
          <p:spPr bwMode="auto">
            <a:xfrm>
              <a:off x="6075154" y="21740"/>
              <a:ext cx="1300447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UI</a:t>
              </a:r>
              <a:r>
                <a:rPr lang="zh-CN" altLang="en-US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风格分析</a:t>
              </a:r>
              <a:endParaRPr lang="zh-CN" altLang="en-US" dirty="0"/>
            </a:p>
          </p:txBody>
        </p:sp>
      </p:grpSp>
      <p:grpSp>
        <p:nvGrpSpPr>
          <p:cNvPr id="4121" name="Group 25"/>
          <p:cNvGrpSpPr>
            <a:grpSpLocks/>
          </p:cNvGrpSpPr>
          <p:nvPr/>
        </p:nvGrpSpPr>
        <p:grpSpPr bwMode="auto">
          <a:xfrm>
            <a:off x="7632700" y="401639"/>
            <a:ext cx="1511299" cy="359000"/>
            <a:chOff x="49222" y="0"/>
            <a:chExt cx="1511622" cy="369332"/>
          </a:xfrm>
        </p:grpSpPr>
        <p:sp>
          <p:nvSpPr>
            <p:cNvPr id="4122" name="矩形 4"/>
            <p:cNvSpPr>
              <a:spLocks noChangeArrowheads="1"/>
            </p:cNvSpPr>
            <p:nvPr/>
          </p:nvSpPr>
          <p:spPr bwMode="auto">
            <a:xfrm>
              <a:off x="49222" y="11095"/>
              <a:ext cx="1511622" cy="358237"/>
            </a:xfrm>
            <a:prstGeom prst="rect">
              <a:avLst/>
            </a:prstGeom>
            <a:solidFill>
              <a:srgbClr val="FFAF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123" name="TextBox 52"/>
            <p:cNvSpPr>
              <a:spLocks noChangeArrowheads="1"/>
            </p:cNvSpPr>
            <p:nvPr/>
          </p:nvSpPr>
          <p:spPr bwMode="auto">
            <a:xfrm>
              <a:off x="337537" y="0"/>
              <a:ext cx="1142544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Next </a:t>
              </a:r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Page</a:t>
              </a:r>
              <a:endParaRPr lang="zh-CN" altLang="en-US" dirty="0"/>
            </a:p>
          </p:txBody>
        </p:sp>
      </p:grpSp>
      <p:sp>
        <p:nvSpPr>
          <p:cNvPr id="4126" name="矩形 5"/>
          <p:cNvSpPr>
            <a:spLocks noChangeArrowheads="1"/>
          </p:cNvSpPr>
          <p:nvPr/>
        </p:nvSpPr>
        <p:spPr bwMode="auto">
          <a:xfrm>
            <a:off x="7052538" y="978323"/>
            <a:ext cx="1978811" cy="3097019"/>
          </a:xfrm>
          <a:prstGeom prst="rect">
            <a:avLst/>
          </a:prstGeom>
          <a:solidFill>
            <a:srgbClr val="FF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4127" name="Pictur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7"/>
          <a:stretch>
            <a:fillRect/>
          </a:stretch>
        </p:blipFill>
        <p:spPr bwMode="auto">
          <a:xfrm flipH="1">
            <a:off x="7637708" y="419677"/>
            <a:ext cx="240031" cy="34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3337" y="987425"/>
            <a:ext cx="2161574" cy="3097018"/>
            <a:chOff x="33337" y="987425"/>
            <a:chExt cx="2161574" cy="3097018"/>
          </a:xfrm>
        </p:grpSpPr>
        <p:sp>
          <p:nvSpPr>
            <p:cNvPr id="4128" name="矩形 17"/>
            <p:cNvSpPr>
              <a:spLocks noChangeArrowheads="1"/>
            </p:cNvSpPr>
            <p:nvPr/>
          </p:nvSpPr>
          <p:spPr bwMode="auto">
            <a:xfrm>
              <a:off x="33337" y="987425"/>
              <a:ext cx="2161574" cy="3097018"/>
            </a:xfrm>
            <a:prstGeom prst="rect">
              <a:avLst/>
            </a:prstGeom>
            <a:solidFill>
              <a:srgbClr val="21C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045" y="1091748"/>
              <a:ext cx="1649202" cy="2931915"/>
            </a:xfrm>
            <a:prstGeom prst="rect">
              <a:avLst/>
            </a:prstGeom>
          </p:spPr>
        </p:pic>
      </p:grpSp>
      <p:sp>
        <p:nvSpPr>
          <p:cNvPr id="4101" name="矩形 17"/>
          <p:cNvSpPr>
            <a:spLocks noChangeArrowheads="1"/>
          </p:cNvSpPr>
          <p:nvPr/>
        </p:nvSpPr>
        <p:spPr bwMode="auto">
          <a:xfrm>
            <a:off x="2336558" y="975771"/>
            <a:ext cx="2241224" cy="3097018"/>
          </a:xfrm>
          <a:prstGeom prst="rect">
            <a:avLst/>
          </a:prstGeom>
          <a:solidFill>
            <a:srgbClr val="21C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761022" y="978323"/>
            <a:ext cx="2122877" cy="3097019"/>
          </a:xfrm>
          <a:prstGeom prst="rect">
            <a:avLst/>
          </a:prstGeom>
          <a:solidFill>
            <a:srgbClr val="FFAF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45101"/>
            <a:ext cx="1648350" cy="2930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5" y="1091748"/>
            <a:ext cx="1648350" cy="2930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1088892"/>
            <a:ext cx="1648350" cy="293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1088892"/>
            <a:ext cx="1648350" cy="293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1076818"/>
            <a:ext cx="1648350" cy="2930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1088892"/>
            <a:ext cx="1648350" cy="2930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2" y="1085064"/>
            <a:ext cx="1648350" cy="2930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69684" y="1076818"/>
            <a:ext cx="19141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QQ</a:t>
            </a:r>
            <a:r>
              <a:rPr lang="zh-CN" altLang="en-US" sz="160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安全中心</a:t>
            </a:r>
            <a:endParaRPr lang="en-US" altLang="zh-CN" sz="1600" dirty="0" smtClean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色调</a:t>
            </a:r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蓝色和白色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风格：亲和友好 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布局：简约大气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45101"/>
            <a:ext cx="1648350" cy="2930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37269"/>
            <a:ext cx="1648350" cy="2930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37269"/>
            <a:ext cx="1648350" cy="29304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37269"/>
            <a:ext cx="1648350" cy="2930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37269"/>
            <a:ext cx="1648350" cy="2930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96" y="1045101"/>
            <a:ext cx="1648350" cy="29304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149069" y="1098845"/>
            <a:ext cx="19141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网易将军令</a:t>
            </a:r>
            <a:endParaRPr lang="en-US" altLang="zh-CN" sz="1600" dirty="0" smtClean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色调</a:t>
            </a:r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红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色和白色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风格：热情活力 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UI</a:t>
            </a:r>
            <a:r>
              <a:rPr lang="zh-CN" altLang="en-US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布局：简约大气</a:t>
            </a:r>
            <a:endParaRPr lang="en-US" altLang="zh-CN" sz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641" y="4423339"/>
            <a:ext cx="2663137" cy="461665"/>
            <a:chOff x="125641" y="4423339"/>
            <a:chExt cx="2663137" cy="461665"/>
          </a:xfrm>
        </p:grpSpPr>
        <p:pic>
          <p:nvPicPr>
            <p:cNvPr id="4109" name="Picture 4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41" y="4480392"/>
              <a:ext cx="3873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627788" y="4423339"/>
              <a:ext cx="2160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方正舒体" pitchFamily="2" charset="-122"/>
                  <a:ea typeface="方正舒体" pitchFamily="2" charset="-122"/>
                </a:rPr>
                <a:t>QQ</a:t>
              </a:r>
              <a:r>
                <a:rPr lang="zh-CN" altLang="en-US" sz="1200" dirty="0">
                  <a:solidFill>
                    <a:schemeClr val="bg1"/>
                  </a:solidFill>
                  <a:latin typeface="方正舒体" pitchFamily="2" charset="-122"/>
                  <a:ea typeface="方正舒体" pitchFamily="2" charset="-122"/>
                </a:rPr>
                <a:t>安全中心</a:t>
              </a:r>
              <a:endParaRPr lang="en-US" altLang="zh-CN" sz="12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商务风格，适用于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QQ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用户群</a:t>
              </a:r>
              <a:endPara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0175" y="4423278"/>
            <a:ext cx="2974622" cy="461665"/>
            <a:chOff x="3100175" y="4423278"/>
            <a:chExt cx="2974622" cy="461665"/>
          </a:xfrm>
        </p:grpSpPr>
        <p:pic>
          <p:nvPicPr>
            <p:cNvPr id="4110" name="Picture 4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0175" y="4480392"/>
              <a:ext cx="385763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3666995" y="4423278"/>
              <a:ext cx="2407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方正舒体" pitchFamily="2" charset="-122"/>
                  <a:ea typeface="方正舒体" pitchFamily="2" charset="-122"/>
                </a:rPr>
                <a:t>网易将军令</a:t>
              </a:r>
              <a:endParaRPr lang="en-US" altLang="zh-CN" sz="12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endParaRPr>
            </a:p>
            <a:p>
              <a:r>
                <a:rPr lang="zh-CN" altLang="en-US" sz="12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游戏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风格，适用于</a:t>
              </a:r>
              <a:r>
                <a:rPr lang="zh-CN" altLang="en-US" sz="12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网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易游戏玩家</a:t>
              </a:r>
              <a:endPara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77462" y="4404190"/>
            <a:ext cx="2924454" cy="461665"/>
            <a:chOff x="6277462" y="4404190"/>
            <a:chExt cx="2924454" cy="461665"/>
          </a:xfrm>
        </p:grpSpPr>
        <p:pic>
          <p:nvPicPr>
            <p:cNvPr id="4111" name="Picture 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462" y="4469506"/>
              <a:ext cx="385763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794114" y="4404190"/>
              <a:ext cx="2407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方正舒体" pitchFamily="2" charset="-122"/>
                  <a:ea typeface="方正舒体" pitchFamily="2" charset="-122"/>
                </a:rPr>
                <a:t>共性</a:t>
              </a:r>
              <a:endParaRPr lang="en-US" altLang="zh-CN" sz="1200" dirty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实用性强，界面简洁</a:t>
              </a:r>
              <a:endParaRPr lang="en-US" altLang="zh-CN" sz="12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 animBg="1" autoUpdateAnimBg="0"/>
      <p:bldP spid="4107" grpId="0" animBg="1"/>
      <p:bldP spid="4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000" y="407373"/>
            <a:ext cx="9155000" cy="4691523"/>
            <a:chOff x="-11000" y="407373"/>
            <a:chExt cx="9155000" cy="4691523"/>
          </a:xfrm>
        </p:grpSpPr>
        <p:grpSp>
          <p:nvGrpSpPr>
            <p:cNvPr id="5122" name="Group 2"/>
            <p:cNvGrpSpPr>
              <a:grpSpLocks/>
            </p:cNvGrpSpPr>
            <p:nvPr/>
          </p:nvGrpSpPr>
          <p:grpSpPr bwMode="auto">
            <a:xfrm>
              <a:off x="-11000" y="412750"/>
              <a:ext cx="9155000" cy="4686146"/>
              <a:chOff x="-4728" y="25"/>
              <a:chExt cx="9158350" cy="4300387"/>
            </a:xfrm>
          </p:grpSpPr>
          <p:sp>
            <p:nvSpPr>
              <p:cNvPr id="5124" name="矩形 19"/>
              <p:cNvSpPr>
                <a:spLocks noChangeArrowheads="1"/>
              </p:cNvSpPr>
              <p:nvPr/>
            </p:nvSpPr>
            <p:spPr bwMode="auto">
              <a:xfrm>
                <a:off x="-4728" y="460389"/>
                <a:ext cx="9158350" cy="384002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/>
            </p:nvGrpSpPr>
            <p:grpSpPr bwMode="auto">
              <a:xfrm>
                <a:off x="1458" y="11111"/>
                <a:ext cx="7379865" cy="358733"/>
                <a:chOff x="-32744" y="11086"/>
                <a:chExt cx="7379865" cy="358733"/>
              </a:xfrm>
            </p:grpSpPr>
            <p:sp>
              <p:nvSpPr>
                <p:cNvPr id="5126" name="矩形 4"/>
                <p:cNvSpPr>
                  <a:spLocks noChangeArrowheads="1"/>
                </p:cNvSpPr>
                <p:nvPr/>
              </p:nvSpPr>
              <p:spPr bwMode="auto">
                <a:xfrm>
                  <a:off x="-32744" y="11086"/>
                  <a:ext cx="7379865" cy="35873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5127" name="TextBox 5"/>
                <p:cNvSpPr>
                  <a:spLocks noChangeArrowheads="1"/>
                </p:cNvSpPr>
                <p:nvPr/>
              </p:nvSpPr>
              <p:spPr bwMode="auto">
                <a:xfrm>
                  <a:off x="5765970" y="20466"/>
                  <a:ext cx="1579856" cy="338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FFFFFF"/>
                      </a:solidFill>
                      <a:latin typeface="Calibri" pitchFamily="34" charset="0"/>
                      <a:sym typeface="Calibri" pitchFamily="34" charset="0"/>
                    </a:rPr>
                    <a:t>内容详细分析</a:t>
                  </a:r>
                  <a:endParaRPr lang="zh-CN" altLang="en-US" dirty="0"/>
                </a:p>
              </p:txBody>
            </p:sp>
          </p:grpSp>
          <p:sp>
            <p:nvSpPr>
              <p:cNvPr id="5128" name="矩形 7"/>
              <p:cNvSpPr>
                <a:spLocks noChangeArrowheads="1"/>
              </p:cNvSpPr>
              <p:nvPr/>
            </p:nvSpPr>
            <p:spPr bwMode="auto">
              <a:xfrm>
                <a:off x="7442715" y="25"/>
                <a:ext cx="1710907" cy="358733"/>
              </a:xfrm>
              <a:prstGeom prst="rect">
                <a:avLst/>
              </a:prstGeom>
              <a:solidFill>
                <a:srgbClr val="66B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5133" name="Picture 8">
                <a:hlinkClick r:id="rId2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517"/>
              <a:stretch>
                <a:fillRect/>
              </a:stretch>
            </p:blipFill>
            <p:spPr bwMode="auto">
              <a:xfrm rot="10800000">
                <a:off x="7460173" y="11108"/>
                <a:ext cx="245037" cy="3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Box 5"/>
            <p:cNvSpPr>
              <a:spLocks noChangeArrowheads="1"/>
            </p:cNvSpPr>
            <p:nvPr/>
          </p:nvSpPr>
          <p:spPr bwMode="auto">
            <a:xfrm>
              <a:off x="7838650" y="407373"/>
              <a:ext cx="1142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Next Page</a:t>
              </a:r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6" y="1171461"/>
            <a:ext cx="1958380" cy="34815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2" y="1171461"/>
            <a:ext cx="1958175" cy="3481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2" y="1309212"/>
            <a:ext cx="1470540" cy="26142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56" y="1314241"/>
            <a:ext cx="1470150" cy="26136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18" y="1314920"/>
            <a:ext cx="1470150" cy="2613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" y="1171461"/>
            <a:ext cx="1958175" cy="3481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19" y="1293148"/>
            <a:ext cx="1470150" cy="2613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8" y="1182347"/>
            <a:ext cx="1958175" cy="3481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109" y="4193303"/>
            <a:ext cx="533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总结：作为一款游戏账号保护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App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，在游戏功能方面可谓下足了功夫，比如游戏助手和游戏中心功能。账号安全方面做得比较简洁，但已经实现了主要功能。</a:t>
            </a:r>
            <a:endParaRPr lang="zh-CN" altLang="en-US" sz="12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80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000" y="407373"/>
            <a:ext cx="9155000" cy="4691523"/>
            <a:chOff x="-11000" y="407373"/>
            <a:chExt cx="9155000" cy="4691523"/>
          </a:xfrm>
        </p:grpSpPr>
        <p:grpSp>
          <p:nvGrpSpPr>
            <p:cNvPr id="5122" name="Group 2"/>
            <p:cNvGrpSpPr>
              <a:grpSpLocks/>
            </p:cNvGrpSpPr>
            <p:nvPr/>
          </p:nvGrpSpPr>
          <p:grpSpPr bwMode="auto">
            <a:xfrm>
              <a:off x="-11000" y="412750"/>
              <a:ext cx="9155000" cy="4686146"/>
              <a:chOff x="-4728" y="25"/>
              <a:chExt cx="9158350" cy="4300387"/>
            </a:xfrm>
          </p:grpSpPr>
          <p:sp>
            <p:nvSpPr>
              <p:cNvPr id="5124" name="矩形 19"/>
              <p:cNvSpPr>
                <a:spLocks noChangeArrowheads="1"/>
              </p:cNvSpPr>
              <p:nvPr/>
            </p:nvSpPr>
            <p:spPr bwMode="auto">
              <a:xfrm>
                <a:off x="-4728" y="460389"/>
                <a:ext cx="9158350" cy="384002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/>
            </p:nvGrpSpPr>
            <p:grpSpPr bwMode="auto">
              <a:xfrm>
                <a:off x="1458" y="11111"/>
                <a:ext cx="7379865" cy="358733"/>
                <a:chOff x="-32744" y="11086"/>
                <a:chExt cx="7379865" cy="358733"/>
              </a:xfrm>
            </p:grpSpPr>
            <p:sp>
              <p:nvSpPr>
                <p:cNvPr id="5126" name="矩形 4"/>
                <p:cNvSpPr>
                  <a:spLocks noChangeArrowheads="1"/>
                </p:cNvSpPr>
                <p:nvPr/>
              </p:nvSpPr>
              <p:spPr bwMode="auto">
                <a:xfrm>
                  <a:off x="-32744" y="11086"/>
                  <a:ext cx="7379865" cy="35873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5127" name="TextBox 5"/>
                <p:cNvSpPr>
                  <a:spLocks noChangeArrowheads="1"/>
                </p:cNvSpPr>
                <p:nvPr/>
              </p:nvSpPr>
              <p:spPr bwMode="auto">
                <a:xfrm>
                  <a:off x="5765970" y="20466"/>
                  <a:ext cx="1579856" cy="338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FFFFFF"/>
                      </a:solidFill>
                      <a:latin typeface="Calibri" pitchFamily="34" charset="0"/>
                      <a:sym typeface="Calibri" pitchFamily="34" charset="0"/>
                    </a:rPr>
                    <a:t>内容详细分析</a:t>
                  </a:r>
                  <a:endParaRPr lang="zh-CN" altLang="en-US" dirty="0"/>
                </a:p>
              </p:txBody>
            </p:sp>
          </p:grpSp>
          <p:sp>
            <p:nvSpPr>
              <p:cNvPr id="5128" name="矩形 7"/>
              <p:cNvSpPr>
                <a:spLocks noChangeArrowheads="1"/>
              </p:cNvSpPr>
              <p:nvPr/>
            </p:nvSpPr>
            <p:spPr bwMode="auto">
              <a:xfrm>
                <a:off x="7442715" y="25"/>
                <a:ext cx="1710907" cy="358733"/>
              </a:xfrm>
              <a:prstGeom prst="rect">
                <a:avLst/>
              </a:prstGeom>
              <a:solidFill>
                <a:srgbClr val="66B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5133" name="Picture 8">
                <a:hlinkClick r:id="rId2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517"/>
              <a:stretch>
                <a:fillRect/>
              </a:stretch>
            </p:blipFill>
            <p:spPr bwMode="auto">
              <a:xfrm rot="10800000">
                <a:off x="7460173" y="11108"/>
                <a:ext cx="245037" cy="3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Box 5"/>
            <p:cNvSpPr>
              <a:spLocks noChangeArrowheads="1"/>
            </p:cNvSpPr>
            <p:nvPr/>
          </p:nvSpPr>
          <p:spPr bwMode="auto">
            <a:xfrm>
              <a:off x="7838650" y="407373"/>
              <a:ext cx="1142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Next Page</a:t>
              </a:r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6" y="1171461"/>
            <a:ext cx="1958380" cy="34815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2" y="1309212"/>
            <a:ext cx="1470539" cy="261429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10" y="1309905"/>
            <a:ext cx="1470150" cy="2613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627109" y="4193303"/>
            <a:ext cx="533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总结：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QQ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安全中心在账号安全方面设计地十分详细，可以全方面地保护你的</a:t>
            </a:r>
            <a:r>
              <a:rPr lang="en-US" altLang="zh-CN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QQ</a:t>
            </a:r>
            <a:r>
              <a:rPr lang="zh-CN" altLang="en-US" sz="1200" dirty="0" smtClean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。由于涉及到财产安全，专业性更强。</a:t>
            </a:r>
            <a:endParaRPr lang="zh-CN" altLang="en-US" sz="12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46" y="1293148"/>
            <a:ext cx="1470150" cy="261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" y="1189914"/>
            <a:ext cx="1958175" cy="3481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20" y="1293148"/>
            <a:ext cx="1470150" cy="261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10" y="1304032"/>
            <a:ext cx="1470150" cy="261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49" y="1299019"/>
            <a:ext cx="1470150" cy="261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49" y="1299019"/>
            <a:ext cx="1470150" cy="2613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110" y="1299019"/>
            <a:ext cx="1470150" cy="261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" y="1182711"/>
            <a:ext cx="1958175" cy="348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32" y="1309212"/>
            <a:ext cx="1470150" cy="2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000" y="407373"/>
            <a:ext cx="9155000" cy="4691523"/>
            <a:chOff x="-11000" y="407373"/>
            <a:chExt cx="9155000" cy="4691523"/>
          </a:xfrm>
        </p:grpSpPr>
        <p:grpSp>
          <p:nvGrpSpPr>
            <p:cNvPr id="5122" name="Group 2"/>
            <p:cNvGrpSpPr>
              <a:grpSpLocks/>
            </p:cNvGrpSpPr>
            <p:nvPr/>
          </p:nvGrpSpPr>
          <p:grpSpPr bwMode="auto">
            <a:xfrm>
              <a:off x="-11000" y="412750"/>
              <a:ext cx="9155000" cy="4686146"/>
              <a:chOff x="-4728" y="25"/>
              <a:chExt cx="9158350" cy="4300387"/>
            </a:xfrm>
          </p:grpSpPr>
          <p:sp>
            <p:nvSpPr>
              <p:cNvPr id="5124" name="矩形 19"/>
              <p:cNvSpPr>
                <a:spLocks noChangeArrowheads="1"/>
              </p:cNvSpPr>
              <p:nvPr/>
            </p:nvSpPr>
            <p:spPr bwMode="auto">
              <a:xfrm>
                <a:off x="-4728" y="460389"/>
                <a:ext cx="9158350" cy="384002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/>
            </p:nvGrpSpPr>
            <p:grpSpPr bwMode="auto">
              <a:xfrm>
                <a:off x="1458" y="11111"/>
                <a:ext cx="7498000" cy="368287"/>
                <a:chOff x="-32744" y="11086"/>
                <a:chExt cx="7498000" cy="368287"/>
              </a:xfrm>
            </p:grpSpPr>
            <p:sp>
              <p:nvSpPr>
                <p:cNvPr id="5126" name="矩形 4"/>
                <p:cNvSpPr>
                  <a:spLocks noChangeArrowheads="1"/>
                </p:cNvSpPr>
                <p:nvPr/>
              </p:nvSpPr>
              <p:spPr bwMode="auto">
                <a:xfrm>
                  <a:off x="-32744" y="11086"/>
                  <a:ext cx="7379865" cy="35873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2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5127" name="TextBox 5"/>
                <p:cNvSpPr>
                  <a:spLocks noChangeArrowheads="1"/>
                </p:cNvSpPr>
                <p:nvPr/>
              </p:nvSpPr>
              <p:spPr bwMode="auto">
                <a:xfrm>
                  <a:off x="6486933" y="40444"/>
                  <a:ext cx="978323" cy="3389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FFFFFF"/>
                      </a:solidFill>
                      <a:latin typeface="Calibri" pitchFamily="34" charset="0"/>
                      <a:sym typeface="Calibri" pitchFamily="34" charset="0"/>
                    </a:rPr>
                    <a:t> </a:t>
                  </a:r>
                  <a:r>
                    <a:rPr lang="zh-CN" altLang="en-US" b="1" dirty="0" smtClean="0">
                      <a:solidFill>
                        <a:srgbClr val="FFFFFF"/>
                      </a:solidFill>
                      <a:latin typeface="Calibri" pitchFamily="34" charset="0"/>
                      <a:sym typeface="Calibri" pitchFamily="34" charset="0"/>
                    </a:rPr>
                    <a:t>  总结</a:t>
                  </a:r>
                  <a:endParaRPr lang="zh-CN" altLang="en-US" dirty="0"/>
                </a:p>
              </p:txBody>
            </p:sp>
          </p:grpSp>
          <p:sp>
            <p:nvSpPr>
              <p:cNvPr id="5128" name="矩形 7"/>
              <p:cNvSpPr>
                <a:spLocks noChangeArrowheads="1"/>
              </p:cNvSpPr>
              <p:nvPr/>
            </p:nvSpPr>
            <p:spPr bwMode="auto">
              <a:xfrm>
                <a:off x="7442715" y="25"/>
                <a:ext cx="1710907" cy="358733"/>
              </a:xfrm>
              <a:prstGeom prst="rect">
                <a:avLst/>
              </a:prstGeom>
              <a:solidFill>
                <a:srgbClr val="66B6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pic>
            <p:nvPicPr>
              <p:cNvPr id="5133" name="Picture 8">
                <a:hlinkClick r:id="rId2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9517"/>
              <a:stretch>
                <a:fillRect/>
              </a:stretch>
            </p:blipFill>
            <p:spPr bwMode="auto">
              <a:xfrm rot="10800000">
                <a:off x="7460173" y="11108"/>
                <a:ext cx="245037" cy="3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TextBox 5"/>
            <p:cNvSpPr>
              <a:spLocks noChangeArrowheads="1"/>
            </p:cNvSpPr>
            <p:nvPr/>
          </p:nvSpPr>
          <p:spPr bwMode="auto">
            <a:xfrm>
              <a:off x="7838650" y="407373"/>
              <a:ext cx="11423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Next Page</a:t>
              </a:r>
              <a:endParaRPr lang="zh-CN" altLang="en-US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41613"/>
              </p:ext>
            </p:extLst>
          </p:nvPr>
        </p:nvGraphicFramePr>
        <p:xfrm>
          <a:off x="322052" y="1347189"/>
          <a:ext cx="8241125" cy="3097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881"/>
                <a:gridCol w="2005601"/>
                <a:gridCol w="1558881"/>
                <a:gridCol w="1558881"/>
                <a:gridCol w="1558881"/>
              </a:tblGrid>
              <a:tr h="1032473">
                <a:tc>
                  <a:txBody>
                    <a:bodyPr/>
                    <a:lstStyle/>
                    <a:p>
                      <a:endParaRPr lang="en-US" altLang="zh-CN" dirty="0" smtClean="0"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竞品分析总结</a:t>
                      </a:r>
                      <a:endParaRPr lang="zh-CN" alt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共性</a:t>
                      </a:r>
                      <a:endParaRPr lang="zh-CN" alt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设计风格</a:t>
                      </a:r>
                    </a:p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产品功能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华文细黑" pitchFamily="2" charset="-122"/>
                          <a:ea typeface="华文细黑" pitchFamily="2" charset="-122"/>
                        </a:rPr>
                        <a:t>产品方向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  <a:tr h="10324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方正姚体" pitchFamily="2" charset="-122"/>
                          <a:ea typeface="方正姚体" pitchFamily="2" charset="-122"/>
                          <a:sym typeface="Calibri" pitchFamily="34" charset="0"/>
                        </a:rPr>
                        <a:t>    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两款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APP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在界面布局上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都十分简约，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UI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设计上属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于很优秀的产品。操作简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单，用户体验性很强。功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能比较齐全。</a:t>
                      </a:r>
                      <a:endParaRPr lang="zh-CN" altLang="en-US" sz="1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商务风格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主打安全保护功能</a:t>
                      </a:r>
                      <a:endParaRPr lang="zh-CN" altLang="en-US" sz="1200" dirty="0" smtClean="0"/>
                    </a:p>
                    <a:p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账号保护，全面监控</a:t>
                      </a:r>
                      <a:endParaRPr lang="zh-CN" altLang="en-US" sz="1200" dirty="0"/>
                    </a:p>
                  </a:txBody>
                  <a:tcPr/>
                </a:tc>
              </a:tr>
              <a:tr h="103247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8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游戏风格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主打游戏工具功能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楷体" pitchFamily="49" charset="-122"/>
                        <a:ea typeface="楷体" pitchFamily="49" charset="-122"/>
                        <a:sym typeface="Calibri" pitchFamily="34" charset="0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楷体" pitchFamily="49" charset="-122"/>
                          <a:ea typeface="楷体" pitchFamily="49" charset="-122"/>
                          <a:sym typeface="Calibri" pitchFamily="34" charset="0"/>
                        </a:rPr>
                        <a:t>专为游戏定制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2" y="2451651"/>
            <a:ext cx="966920" cy="96692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0" y="356099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24"/>
          <p:cNvSpPr>
            <a:spLocks noChangeArrowheads="1"/>
          </p:cNvSpPr>
          <p:nvPr/>
        </p:nvSpPr>
        <p:spPr bwMode="auto">
          <a:xfrm>
            <a:off x="4878388" y="987425"/>
            <a:ext cx="1914525" cy="1042988"/>
          </a:xfrm>
          <a:prstGeom prst="rect">
            <a:avLst/>
          </a:prstGeom>
          <a:solidFill>
            <a:srgbClr val="F198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1" name="矩形 125"/>
          <p:cNvSpPr>
            <a:spLocks noChangeArrowheads="1"/>
          </p:cNvSpPr>
          <p:nvPr/>
        </p:nvSpPr>
        <p:spPr bwMode="auto">
          <a:xfrm>
            <a:off x="1741488" y="2151063"/>
            <a:ext cx="1000125" cy="1042987"/>
          </a:xfrm>
          <a:prstGeom prst="rect">
            <a:avLst/>
          </a:prstGeom>
          <a:solidFill>
            <a:srgbClr val="9537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27088" y="2151063"/>
            <a:ext cx="782637" cy="1042987"/>
            <a:chOff x="0" y="0"/>
            <a:chExt cx="783059" cy="1042805"/>
          </a:xfrm>
        </p:grpSpPr>
        <p:sp>
          <p:nvSpPr>
            <p:cNvPr id="7173" name="矩形 117"/>
            <p:cNvSpPr>
              <a:spLocks noChangeArrowheads="1"/>
            </p:cNvSpPr>
            <p:nvPr/>
          </p:nvSpPr>
          <p:spPr bwMode="auto">
            <a:xfrm>
              <a:off x="0" y="0"/>
              <a:ext cx="783059" cy="1042805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1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4" t="8414" r="8804" b="8414"/>
            <a:stretch>
              <a:fillRect/>
            </a:stretch>
          </p:blipFill>
          <p:spPr bwMode="auto">
            <a:xfrm>
              <a:off x="2942" y="159182"/>
              <a:ext cx="717634" cy="72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3924300" y="2151063"/>
            <a:ext cx="865188" cy="1042987"/>
            <a:chOff x="0" y="0"/>
            <a:chExt cx="865157" cy="1042805"/>
          </a:xfrm>
        </p:grpSpPr>
        <p:sp>
          <p:nvSpPr>
            <p:cNvPr id="7176" name="矩形 119"/>
            <p:cNvSpPr>
              <a:spLocks noChangeArrowheads="1"/>
            </p:cNvSpPr>
            <p:nvPr/>
          </p:nvSpPr>
          <p:spPr bwMode="auto">
            <a:xfrm>
              <a:off x="0" y="0"/>
              <a:ext cx="865157" cy="1042805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1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4" y="205397"/>
              <a:ext cx="632008" cy="632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827088" y="3251200"/>
            <a:ext cx="1914525" cy="1154113"/>
            <a:chOff x="0" y="0"/>
            <a:chExt cx="1914831" cy="1154440"/>
          </a:xfrm>
        </p:grpSpPr>
        <p:sp>
          <p:nvSpPr>
            <p:cNvPr id="7179" name="矩形 118"/>
            <p:cNvSpPr>
              <a:spLocks noChangeArrowheads="1"/>
            </p:cNvSpPr>
            <p:nvPr/>
          </p:nvSpPr>
          <p:spPr bwMode="auto">
            <a:xfrm>
              <a:off x="0" y="66694"/>
              <a:ext cx="1914831" cy="104169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18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0" t="11545" r="10500" b="11545"/>
            <a:stretch>
              <a:fillRect/>
            </a:stretch>
          </p:blipFill>
          <p:spPr bwMode="auto">
            <a:xfrm>
              <a:off x="364814" y="0"/>
              <a:ext cx="1185792" cy="115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2873910" y="987425"/>
            <a:ext cx="1925103" cy="1110519"/>
            <a:chOff x="5298" y="0"/>
            <a:chExt cx="1925534" cy="1111310"/>
          </a:xfrm>
        </p:grpSpPr>
        <p:pic>
          <p:nvPicPr>
            <p:cNvPr id="718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17"/>
            <a:stretch>
              <a:fillRect/>
            </a:stretch>
          </p:blipFill>
          <p:spPr bwMode="auto">
            <a:xfrm>
              <a:off x="5298" y="0"/>
              <a:ext cx="1925534" cy="1037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Box 8"/>
            <p:cNvSpPr>
              <a:spLocks noChangeArrowheads="1"/>
            </p:cNvSpPr>
            <p:nvPr/>
          </p:nvSpPr>
          <p:spPr bwMode="auto">
            <a:xfrm>
              <a:off x="17933" y="741715"/>
              <a:ext cx="184772" cy="36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718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2151063"/>
            <a:ext cx="1914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827088" y="876300"/>
            <a:ext cx="1914525" cy="1169988"/>
            <a:chOff x="0" y="0"/>
            <a:chExt cx="1914831" cy="1169122"/>
          </a:xfrm>
        </p:grpSpPr>
        <p:sp>
          <p:nvSpPr>
            <p:cNvPr id="7187" name="矩形 7"/>
            <p:cNvSpPr>
              <a:spLocks noChangeArrowheads="1"/>
            </p:cNvSpPr>
            <p:nvPr/>
          </p:nvSpPr>
          <p:spPr bwMode="auto">
            <a:xfrm>
              <a:off x="0" y="111043"/>
              <a:ext cx="1914831" cy="1042216"/>
            </a:xfrm>
            <a:prstGeom prst="rect">
              <a:avLst/>
            </a:prstGeom>
            <a:solidFill>
              <a:srgbClr val="18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88" name="TextBox 13"/>
            <p:cNvSpPr>
              <a:spLocks noChangeArrowheads="1"/>
            </p:cNvSpPr>
            <p:nvPr/>
          </p:nvSpPr>
          <p:spPr bwMode="auto">
            <a:xfrm>
              <a:off x="496" y="0"/>
              <a:ext cx="143500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4800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T</a:t>
              </a:r>
              <a:r>
                <a:rPr lang="en-US" sz="3600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hank</a:t>
              </a:r>
              <a:endParaRPr lang="zh-CN" altLang="en-US"/>
            </a:p>
          </p:txBody>
        </p:sp>
        <p:sp>
          <p:nvSpPr>
            <p:cNvPr id="7189" name="矩形 14"/>
            <p:cNvSpPr>
              <a:spLocks noChangeArrowheads="1"/>
            </p:cNvSpPr>
            <p:nvPr/>
          </p:nvSpPr>
          <p:spPr bwMode="auto">
            <a:xfrm>
              <a:off x="1025307" y="522791"/>
              <a:ext cx="88485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rgbClr val="FFFFFF"/>
                  </a:solidFill>
                  <a:latin typeface="Calibri" pitchFamily="34" charset="0"/>
                  <a:sym typeface="Calibri" pitchFamily="34" charset="0"/>
                </a:rPr>
                <a:t>You</a:t>
              </a:r>
              <a:endParaRPr lang="zh-CN" altLang="en-US"/>
            </a:p>
          </p:txBody>
        </p:sp>
      </p:grpSp>
      <p:pic>
        <p:nvPicPr>
          <p:cNvPr id="719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4" r="16617" b="3328"/>
          <a:stretch>
            <a:fillRect/>
          </a:stretch>
        </p:blipFill>
        <p:spPr bwMode="auto">
          <a:xfrm>
            <a:off x="2874963" y="2151063"/>
            <a:ext cx="957262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4878388" y="3036888"/>
            <a:ext cx="1914525" cy="1603375"/>
            <a:chOff x="0" y="0"/>
            <a:chExt cx="1914831" cy="1602625"/>
          </a:xfrm>
        </p:grpSpPr>
        <p:sp>
          <p:nvSpPr>
            <p:cNvPr id="7192" name="矩形 122"/>
            <p:cNvSpPr>
              <a:spLocks noChangeArrowheads="1"/>
            </p:cNvSpPr>
            <p:nvPr/>
          </p:nvSpPr>
          <p:spPr bwMode="auto">
            <a:xfrm>
              <a:off x="0" y="279269"/>
              <a:ext cx="1914831" cy="1044086"/>
            </a:xfrm>
            <a:prstGeom prst="rect">
              <a:avLst/>
            </a:prstGeom>
            <a:solidFill>
              <a:srgbClr val="18D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pic>
          <p:nvPicPr>
            <p:cNvPr id="7193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5" t="9717" r="9595" b="9717"/>
            <a:stretch>
              <a:fillRect/>
            </a:stretch>
          </p:blipFill>
          <p:spPr bwMode="auto">
            <a:xfrm>
              <a:off x="153666" y="0"/>
              <a:ext cx="1607497" cy="1602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2874963" y="3317875"/>
            <a:ext cx="1914525" cy="1041400"/>
            <a:chOff x="0" y="0"/>
            <a:chExt cx="1914831" cy="1042805"/>
          </a:xfrm>
        </p:grpSpPr>
        <p:sp>
          <p:nvSpPr>
            <p:cNvPr id="7195" name="矩形 121"/>
            <p:cNvSpPr>
              <a:spLocks noChangeArrowheads="1"/>
            </p:cNvSpPr>
            <p:nvPr/>
          </p:nvSpPr>
          <p:spPr bwMode="auto">
            <a:xfrm>
              <a:off x="0" y="0"/>
              <a:ext cx="1914831" cy="10428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0070C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196" name="TextBox 19"/>
            <p:cNvSpPr>
              <a:spLocks noChangeArrowheads="1"/>
            </p:cNvSpPr>
            <p:nvPr/>
          </p:nvSpPr>
          <p:spPr bwMode="auto">
            <a:xfrm>
              <a:off x="49605" y="234875"/>
              <a:ext cx="182614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谢谢观看</a:t>
              </a:r>
              <a:endParaRPr lang="zh-CN" altLang="en-US"/>
            </a:p>
          </p:txBody>
        </p:sp>
      </p:grpSp>
      <p:pic>
        <p:nvPicPr>
          <p:cNvPr id="719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" t="-1851" b="2"/>
          <a:stretch>
            <a:fillRect/>
          </a:stretch>
        </p:blipFill>
        <p:spPr bwMode="auto">
          <a:xfrm>
            <a:off x="7439025" y="3535363"/>
            <a:ext cx="7683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6"/>
          <a:stretch>
            <a:fillRect/>
          </a:stretch>
        </p:blipFill>
        <p:spPr bwMode="auto">
          <a:xfrm>
            <a:off x="7023100" y="3849688"/>
            <a:ext cx="5159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9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14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4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9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9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44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49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54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5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1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157256000</TotalTime>
  <Pages>0</Pages>
  <Words>370</Words>
  <Characters>0</Characters>
  <Application>Microsoft Office PowerPoint</Application>
  <DocSecurity>0</DocSecurity>
  <PresentationFormat>全屏显示(16:9)</PresentationFormat>
  <Lines>0</Lines>
  <Paragraphs>100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ShiYanch</dc:creator>
  <cp:lastModifiedBy>Gem</cp:lastModifiedBy>
  <cp:revision>367</cp:revision>
  <cp:lastPrinted>1899-12-30T00:00:00Z</cp:lastPrinted>
  <dcterms:created xsi:type="dcterms:W3CDTF">2011-07-12T06:10:00Z</dcterms:created>
  <dcterms:modified xsi:type="dcterms:W3CDTF">2014-12-02T01:41:21Z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