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82A4191-BBBC-485C-9637-D55ECA2B1D28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4077-E2D7-4CEB-A450-DC72E97271A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52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4191-BBBC-485C-9637-D55ECA2B1D28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4077-E2D7-4CEB-A450-DC72E972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44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4191-BBBC-485C-9637-D55ECA2B1D28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4077-E2D7-4CEB-A450-DC72E97271A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26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4191-BBBC-485C-9637-D55ECA2B1D28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4077-E2D7-4CEB-A450-DC72E972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88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4191-BBBC-485C-9637-D55ECA2B1D28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4077-E2D7-4CEB-A450-DC72E97271A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4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4191-BBBC-485C-9637-D55ECA2B1D28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4077-E2D7-4CEB-A450-DC72E972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22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4191-BBBC-485C-9637-D55ECA2B1D28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4077-E2D7-4CEB-A450-DC72E972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8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4191-BBBC-485C-9637-D55ECA2B1D28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4077-E2D7-4CEB-A450-DC72E972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10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4191-BBBC-485C-9637-D55ECA2B1D28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4077-E2D7-4CEB-A450-DC72E972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84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4191-BBBC-485C-9637-D55ECA2B1D28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4077-E2D7-4CEB-A450-DC72E972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08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4191-BBBC-485C-9637-D55ECA2B1D28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4077-E2D7-4CEB-A450-DC72E97271A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89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2A4191-BBBC-485C-9637-D55ECA2B1D28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D774077-E2D7-4CEB-A450-DC72E97271A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34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ACE.AI SCORE PREDICTOR</a:t>
            </a:r>
            <a:br>
              <a:rPr lang="en-GB" dirty="0" smtClean="0"/>
            </a:br>
            <a:r>
              <a:rPr lang="en-GB" dirty="0" smtClean="0"/>
              <a:t>Mid-Term REVIEW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Carson Chen</a:t>
            </a:r>
          </a:p>
          <a:p>
            <a:r>
              <a:rPr lang="en-GB" dirty="0" smtClean="0"/>
              <a:t>May 15,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93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Highlights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- I turned the full match history file into the format into a prediction dataset made up of </a:t>
            </a:r>
            <a:r>
              <a:rPr lang="en-GB" dirty="0" smtClean="0"/>
              <a:t>prediction labels </a:t>
            </a:r>
            <a:r>
              <a:rPr lang="en-GB" dirty="0" smtClean="0"/>
              <a:t>and variables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- Current accuracy (cross-validated, looking back) is at 65%</a:t>
            </a:r>
            <a:endParaRPr lang="en-GB" dirty="0" smtClean="0"/>
          </a:p>
          <a:p>
            <a:r>
              <a:rPr lang="en-GB" dirty="0" smtClean="0"/>
              <a:t>- Tennis match results seem more random than expected, there are many factors that are difficult to be captured</a:t>
            </a:r>
            <a:r>
              <a:rPr lang="en-GB" dirty="0" smtClean="0"/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1651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u="sng" dirty="0" smtClean="0"/>
              <a:t>1</a:t>
            </a:r>
            <a:r>
              <a:rPr lang="en-GB" u="sng" dirty="0"/>
              <a:t>. Exploratory data analysis and data </a:t>
            </a:r>
            <a:r>
              <a:rPr lang="en-GB" u="sng" dirty="0" smtClean="0"/>
              <a:t>cleansing</a:t>
            </a:r>
          </a:p>
          <a:p>
            <a:r>
              <a:rPr lang="en-GB" dirty="0" smtClean="0"/>
              <a:t>- Data overview, descriptive statistics, and cleaning</a:t>
            </a:r>
          </a:p>
          <a:p>
            <a:r>
              <a:rPr lang="en-GB" dirty="0" smtClean="0"/>
              <a:t>- Dataset </a:t>
            </a:r>
            <a:r>
              <a:rPr lang="en-GB" dirty="0"/>
              <a:t>transformation to make it a standard format for predictive </a:t>
            </a:r>
            <a:r>
              <a:rPr lang="en-GB" dirty="0" smtClean="0"/>
              <a:t>modelling</a:t>
            </a:r>
          </a:p>
          <a:p>
            <a:r>
              <a:rPr lang="en-GB" u="sng" dirty="0" smtClean="0"/>
              <a:t>2</a:t>
            </a:r>
            <a:r>
              <a:rPr lang="en-GB" u="sng" dirty="0"/>
              <a:t>. Model building and </a:t>
            </a:r>
            <a:r>
              <a:rPr lang="en-GB" u="sng" dirty="0" smtClean="0"/>
              <a:t>validation</a:t>
            </a:r>
          </a:p>
          <a:p>
            <a:r>
              <a:rPr lang="en-GB" dirty="0" smtClean="0"/>
              <a:t>- Engineer </a:t>
            </a:r>
            <a:r>
              <a:rPr lang="en-GB" dirty="0"/>
              <a:t>feature set as predictor variables </a:t>
            </a:r>
            <a:r>
              <a:rPr lang="en-GB" dirty="0" smtClean="0"/>
              <a:t>(ongoing)</a:t>
            </a:r>
          </a:p>
          <a:p>
            <a:r>
              <a:rPr lang="en-GB" dirty="0" smtClean="0"/>
              <a:t>- Build </a:t>
            </a:r>
            <a:r>
              <a:rPr lang="en-GB" dirty="0"/>
              <a:t>an initial benchmark model for </a:t>
            </a:r>
            <a:r>
              <a:rPr lang="en-GB" dirty="0" smtClean="0"/>
              <a:t>reference</a:t>
            </a:r>
          </a:p>
          <a:p>
            <a:r>
              <a:rPr lang="en-GB" u="sng" dirty="0" smtClean="0"/>
              <a:t>3</a:t>
            </a:r>
            <a:r>
              <a:rPr lang="en-GB" u="sng" dirty="0"/>
              <a:t>. Product </a:t>
            </a:r>
            <a:r>
              <a:rPr lang="en-GB" u="sng" dirty="0" smtClean="0"/>
              <a:t>development</a:t>
            </a:r>
          </a:p>
          <a:p>
            <a:r>
              <a:rPr lang="en-GB" dirty="0" smtClean="0"/>
              <a:t>- Build </a:t>
            </a:r>
            <a:r>
              <a:rPr lang="en-GB" dirty="0"/>
              <a:t>data pipeline for the </a:t>
            </a:r>
            <a:r>
              <a:rPr lang="en-GB" dirty="0" smtClean="0"/>
              <a:t>project</a:t>
            </a:r>
          </a:p>
          <a:p>
            <a:r>
              <a:rPr lang="en-GB" dirty="0" smtClean="0"/>
              <a:t>- Initialize </a:t>
            </a:r>
            <a:r>
              <a:rPr lang="en-GB" dirty="0"/>
              <a:t>database in </a:t>
            </a:r>
            <a:r>
              <a:rPr lang="en-GB" dirty="0" smtClean="0"/>
              <a:t>RDS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590" y="4501600"/>
            <a:ext cx="3615520" cy="180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6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DEMO/ANALYSIS</a:t>
            </a:r>
            <a:endParaRPr lang="en-GB" dirty="0"/>
          </a:p>
        </p:txBody>
      </p:sp>
      <p:sp>
        <p:nvSpPr>
          <p:cNvPr id="4" name="AutoShape 2" descr="data:image/png;base64,iVBORw0KGgoAAAANSUhEUgAAAfMAAAEWCAYAAAByhn56AAAABHNCSVQICAgIfAhkiAAAAAlwSFlzAAALEgAACxIB0t1+/AAAADl0RVh0U29mdHdhcmUAbWF0cGxvdGxpYiB2ZXJzaW9uIDMuMC4zLCBodHRwOi8vbWF0cGxvdGxpYi5vcmcvnQurowAAIABJREFUeJzs3Xm8XdP9//HXO6ggkZirphBaUwlCSw1Jq4bW+C2lTVVaw49WqW8pLUUVpVpV1ZpKQ79txVxThSJiJiGDeQxVaoohMYfP74+1juycnHvvPveee+85yfv5eNxHztnDWmvv3GSdvfY+662IwMzMzFpXn95ugJmZmXWNO3MzM7MW587czMysxbkzNzMza3HuzM3MzFqcO3MzM7MW587crAVJOlPSz7q5jrGS9s6vR0i6vsQ+/5S0Z3e2y8zm5M7crMlIGiPp2BrLd5T0X0nzR8R+EfGLnmpTRPw1IrYqsd22EXF+o+uXNEzSc40utzMkDZIUkuZvUHkdHpukUZLelzSj8LNbA+oOSat2tRzrfe7MzZrPKGAPSapavgfw14iY2fNNMoBGdeCd9KuI6Ff4Gd2LbQFA0ny93QZL3JmbNZ8rgMWBzSoLJC0GbAdckN+PknRcfr2kpKslvS5pmqRbJfXJ62a78qrab7G838uSXsuvl6/VIEkjJd2WX/+46grxA0mj8rri0PxISbdJ+nUu/2lJ2xbKXFnSOEnTJf1L0h8k/V+ZE5TrOU7SHbkNV0laQtJfJb0p6V5Jgwrbh6QDJT0l6RVJJxfOUR9JR0p6RtJLki6QNCCvq1yF7yXpWeAmYFwu9vVc98aSBku6SdKrufy/ShpYqH+qpEMkTZb0hqTRkvpKWgT4J/Cpwvn8VJlzUCj7U5IuzX+PT0s6sLBuI0l35t+NFySdLukTeV3lOCZVrvSLf89V527V/HqUpDMkXSvpLWC4pAXz3/Gzkl5UugW0UN6+zd9NayyfVLMmExHvABcB3y4s/jrwSERMqrHLj4DngKWAZYCfAmXmae4D/BlYCVgReAc4vUT7Pr5CBNYAXs7treVzwKPAksCvgHMLIw5/A+4BlgCOIY081GP3vM9ywGDgznw8iwMPA0dXbb8zMBRYH9gR+G5ePjL/DAdWAfox53nYgnSsWwOb52UD83m4ExDwS+BTebsV8jEVfR3YBlgZWAcYGRFvAdsCzxeuuJ8vewJyx3gVMCmfhy8BP5S0dd7kQ+Bg0vnfOK//HkBEVI5j3Tqv9L8JHA/0B24DTgI+DQwBVs3tOCpv29nfTauTO3Oz5nQ+sGvlCofUsbd1L/oDYFlgpYj4ICJujRKhCxHxakRcGhFvR8R00n/QW5RtYG7bFcDvIuLaNjZ7JiLOiYgPc/uXBZaRtCKwIXBURLwfEbcBV5atO/tzRDwZEW+Qrm6fjIh/5dsQFwPrVW1/UkRMi4hngVOBb+TlI4BTIuKpiJgB/ATYXbMPqR8TEW/lD1pziIgnIuKGiHgvIl4GTmHOc3laRDwfEdNIHfCQOo/3kHyF+7qkV/KyDYGlIuLYfB6fAs4hfdAhIiZExF0RMTMipgJn1WhXvf4REbdHxEfAe8A+wMH53E4HTqjUTyd/N61+7szNmlDu3F4GdpS0Cuk/7b+1sfnJwBPA9XkY+fAydUhaWNJZeXj5TdLw8UCVvw96LvBoRJzUzjb/rbyIiLfzy36kK9hphWUA/y5Zb8WLhdfv1Hjfr2r7YvnP5DaQ/3ymat38pCvJUm2TtLSkCyX9J5/L/yNdDRf9t/D67Rrt68ivI2Jg/qmUvRJpiL7Syb9OuvpdJrfr03mY+7+5XSfUaFe9iudiKWBhYEKh/uvycujk76bVz525WfO6gHRFvgdwfUS8WGujiJgeET+KiFWA7YH/lfSlvPpt0n+2FZ8svP4R8BngcxGxKLOGj6sfvJtD/k/5M8BedRxP0QvA4pKKbVuhk2WVVSx/RaAynP08qVMsrpvJ7B8Ooo3XFb/My9fJ5/JblDiP7ZRX1r+Bpwud/MCI6B8RX8nrzwAeAVbL7fppB+16i8Lvi6RP1tim2N5XSB+c1irUPyDfgunod9MayJ25WfO6ANiSNIzZ5te9JG0nadV8L/pN0n3SD/PqicA3Jc0naRtmH2LtT/qP+HVJizPnPea26tsWOBDYqa1h545ExDPAeOAYSZ+QtDHpP/vudKjSQ38rAAcBlXvEfwcOVnogrx/p6nV0O98aeBn4iHR/vaI/MIN0LpcDDq2jXS8CS1QeuqvTPcCbkg6TtFD+e15b0oaFdr0JzJC0OrB/jbqLxzEJWEvSEEl9mfO+/2zyUPs5wG8lLQ0gabnKPfsOfjetgdyZmzWpfI/zDmAR2r+fvBrwL1Jncifwx4gYm9cdROokXyfdG76isN+pwEKkq6u7SMOjZexGGkZ9uPAE9pkl9y0aQXoo61XgOFLn+l4nyinrH8AE0geca0i3CQDOA/5Cus3wNPAu8IO2Csm3Bo4Hbs9Dy58Hfk56sO6NXPZlZRsVEY+QPlA8lcsr/TR7fhZhe9L996dJf5d/AiofDA4hPbA2ndTpVj/kdgxwfq736xHxGHAs6ffpcdIDbh05jDSUflceyv8XadQG2v/dtAaSn0Uws2YgaTTpif1SIwR1lh2koeYnGl22WTPwlbmZ9QpJGyp9P7tPvgWwI7OPHJhZSb05m5GZzds+SRqOXoL0XeT9I+L+3m2SWWvyMLuZmVmL8zC7mZlZi/Mwu/WIJZdcMgYNGtTbzTAzaykTJkx4JSKW6mg7d+bWIwYNGsT48eN7uxlmZi1F0jMdb+XO3HrIzJen8fIZpQKxzMzmGkvt/60eqcf3zM3MzFqcO3MzM7MW52H2FiHpQ2AK6e/saWCPiHi9k2WNBQ6JiA5vYkuaSpoK8iPSPM7fjoj/SjqeFAKyWCVUwczM2vbBBx/w3HPP8e67786xrm/fviy//PIssMACnSrbV+at452IGBIRawPTgO/3YN3DI2JdUjDGT/Oyq4CNerANZmYt7bnnnqN///6svvrqrLHGGh//rL766vTv35/nnnuu02W7M29NdwLLAUjqJ+lGSfdJmiJpx7x8kKSHJZ0j6UFJ10taqFhInkbzfEnHlax3HLAqQETcFREvNPCYzMzmau+++y5LLLEEKURuFkksscQSNa/Yy3Jn3mIkzQd8iVkpWu8CO0fE+sBw4Dea9ZuyGvCHiFiLlJr1tUJR8wN/BR6LiCNLVr8daai/bFv3lTRe0vhXZ7xZdjczs7lWdUfe0fKy3Jm3joUkTSTFRS4O3JCXCzhB0mRS1OBywDJ53dMRMTG/ngAMKpR3FvBARBxfou6bc92LAr8s2+CIODsihkbE0CX6LVp2NzMzq5M789bxTkQMAVYCPsGse+YjSNnSG+T1LwJ987piNvSHzP7A4x3AcEl96djwfL/+25196M7MzLqPO/MWExFvAAcCh0haABgAvBQRH0gaTursyzgXuBa4WJK/1WBm1gPaCjfrauiZO/MWlGMiJwG7k+57D5U0nnSV/kgd5ZwC3Af8RVJdvwuSfiXpOWBhSc9JOqae/c3M5jV9+/bl1VdfnaPjjgheffVV+vYtM1BamyNQrUcMHTo0PDe7mc3LOvM9c0kTImJoR2V7eNXMzKwHLLDAAqy88srdUrY7cwNA0t3AglWL94iI0l9FMzOz3uHO3ACIiM91Z/kfvPRvnv/D/3ZnFWZmTeFT3z+lx+v0A3BmZmYtzp25mZlZi3NnbmZm1uLcmbcISR9KmijpAUlXSRrYhbLGSurwqw5526k5wGVSDmv5pKSFJV0j6ZEc4nJiZ9tiZmZd5868dTRbBOqvI2J1YD3gC5K27cH2mJlZgTvz1tSrEagR8XZE3AwQEe+TZpFbvnrj2VPT3unC4ZqZWXvcmbeYZotAzcP92wM3Vm88e2raQtWrzcysQdyZt46mi0DNAS1/B06LiKc6dVRmZtZl7sxbRzNGoJ4NPB4Rp9Z/OGZm1ijuzFtMs0Sg5vvsA4Af1ruvmZk1ljvzFtTbEaiSlgeOANYE7stfmdu7jkMwM7MGcgSq9QhHoJqZ1a9sBKqvzM3MzFqcU9MMcASqmVkrc2duQPdHoL718hPcefZ23VmFNbmN9726t5tgNtfyMLuZmVmLc2duZmbW4tyZ9zJJv5X0w8L7MZL+VHj/G0k/lXRJibLmSDhrZ9thkjbpoLxjJP2nkNa2Q16+eZ4LfqakXcodqZmZdRd35r3vDmATSMEnwJLAWoX1mwA3RkTZTrNWwlktwyr1duC3eWa5XYHzchufBUYCfyvZJjMz60buzHvf7czqVNcCHgCmS1pM0oLAGsBrkh4AkDRS0mWSrpP0uKRftVHuOGDVvM82+Up6Uk5YGwTsBxycr7o366iREfEwMBNYMiKmRsRk4KNOH7WZmTWMn2bvZRHxfB6uXpHUqVfiTTcG3gAmA+9X7TaElCP+HvCopN9HxL+rttkOmCJpKeAcYPOIeFrS4hExTdKZwIyI+HWZdkr6HKnzfrnssUnaF9gXYJnFnZpmZtZd3Jk3h8rV+SbAKaTOfBNSZ35Hje1vzHO0I+kh0nzslc78Zkkfkj4EHAlsBoyLiKcBImJanW07WNK3gOnAblHHlIERcTYpjIU1VhroqQbNzLqJO/PmULlv/lnSMPu/gR8BbwLn1di+vTS04RHxSuVNzjbvSkf627JX72Zm1jt8z7w53E4aFp8WER/mq+eBpKH2O7tY9p3AFpJWBpC0eF4+HejfxbLNzKwJuDNvDlNIT7HfVbXsjeJVdmdExMuk+9aXSZoEjM6rrgJ2LvsAXJGkDSU9R3rC/SxJD3aljWZm1jVOTbMe4dQ0M7P6OTXNzMxsHuEH4AxJR5CGzIsujojje6M9ZmZWHw+zW48YPGhAnHT0xg0pa5fvXNeQcszMmp2H2c3MzOYR7szNzMxaXFN25pKWyF+Zmijpv4XkromSPlFj+8Ul7Vei3PklvZ5fryopJB1dWL9Mnlr11A7K+aKkz3ewzaqSJnbUphJt3lLSG/nYJ+c0tKU62Gd9Sdt0tW4zM2sNTdmZR8SrETEkp3WdSU7uyj/V85QDLE4KDqnXE8AOhfdfJ83A1pEvAu125g12cz72dYBJdHys6wPuzM3M5hFN2Zm3R9KPc7b2A5J+kBefCHwmX72eKGlRSTflpLDJkrZro7i3gCclDcnvvw5cXKhrR0l3S7o/XxEvLWkwsDdwaK5vE0mflPSPXNekHEoCML+kcyU9KOmfkvrmclfLueUTJI2T9Om8fPd8XJMk3Vzj2AX0A17L7/tJGiXpntzG7SUtBBwFjMjt20XSQ5L6S+oj6XVJ38z7/10p13x+SafkciZL2rtQ5+GF5UflZavmds5xbGZm1vNa6qtpkjYCRgAbAfMB90i6BTgcWDVfySNpAWDHiJguaWnSdKlXt1HshcDuefj9beBFoDKMPQ64MiIiD+P/KCIOk/Qn4JWIODXXdylwQ0ScLml+YGFgaeAzwDciYoqky4Cdcn1nA3tHxJOSvgCcDmwFHA0Mi4gXJQ0stHF4HrJfkhS+cmhefhRwXUSMlLQYcDewDnAssHZE/DC3bxvS3O8vAo+Twlf+ls/jd0kzxL0UERspxa7eJel6YG1gReBzgIBrJW0CvNTOsRX/vj5OTVtyCff1ZmbdpaU6c1IndGlEvA0g6QpgU+D6qu0EnCRpU1Js5wqSlgRer1HmtaRO8XXSVKfF0YoVgYskfRJYEHisjXYNA3YHiIiZwJv5Q8QTETElbzMBGJQ76c8Dl6YLbWDW38PtwAWSLgYuK5R/c0TslI/5CNJIxAGkDwDbSjo8b9c3t7narcDmpM78dGA/pUzzFyPiHUlbAWtI2j1vPwBYrVI+cH9e3g/4NKkzn+PYqistpqYNHjTA34E0M+smrdaZq+NNAPg2qUNaPyJmKs0jXvPSMCLelTQZOAhYA9ilsPoPwAkRca2kLUkjAG2p1VnVSjcT6ap+SI3t9yFdBW8HTJK0To1trgT+ml8L2CkinixuIGnzqn1uBfYideY/In3w2Ik08lAp53sRcWNVOTsAx0XEuVXLV23j2MzMrBe02j3zcaRwkIUk9QN2JHVU1QlgA0jDxjMlfZmUD96ek4EfR0T1lfsA4D/5XvWeheXV9d1MfihN0nySFm2rooh4DXhB0s55+z6S1s2rV4mIu4Cfke6L12r3pkCl8x4DHFhZIWm9Wu2LiKeATwErRcSzwG2kTv3WQjnfy7cIkPSZfO99DLCXpEXy8uXzCIeZmTWRlurMI+Ie4O/AvaSEsTMiYkpEvAiMlzRF0onAX4BNJI0nTVP6eAflTomIv9RYdQxwOXAL6aq24h/A1/NDZ5uQhry3ljQFGA+s3sGh7E4a6p4EPEi6Egf4bS5jCvCviKg8WT88P8w2Ke9buWf+c2DhfNwP5vYC3ASsm9tXGWm4F3gkv76V1Lnfnt+fRTpHEyU9AJwBzB8R1wKXkO6hTwEuIg21m5lZE/F0rtYjPJ2rmVn9VHI6V9/ntB6x2JKruRM2M+smLTXMbmZmZnNyZ25mZtbiPMxuPeKlaY9z2l+3LrXtgSPGdHNrzMzmLr4yNzMza3HuzM3MzFrcXNGZSzoiB35Mzt/H/lzHe328736Svt2gdgyT1NYc8JVtBkr6XiPqK9meTQrvG3ashTIH5e+mm5lZL2n5e+aSNiZNurJ+RLyXZyibI/O8jX3nj4gzu7WBcxoIfA/4Y9kd8gx0ioiP6qxrGDADuAOgF47VzMx6wNxwZb4saa7z9wAi4pWIeF7SBpJuUYoZHSNpWQBJYyWdkNPWDpJ0jKRD8rrBkq7L+9wqafW8fFfNiiYd11ZDinK55+X6npJUmXb1RGBwHkE4OW97qKR788jCz/OyQZIelvRH4D5SWMwMScfndtwlaZm87faaFdX6L0nL5CCV/YCDc12bVR3rkFzGZEmXK6WuVc7PSUqxp49J2qzQnluVYmXvK17xm5lZ75obOvPrSR3dY5L+KGkLpQjU3wO7RMQGwHnA8YV9BkbEFhHxm6qyzgZ+kPc5hFlXz0cBW0fEusAOdbRtdWBrUtTo0bldhwNPRsSQiDhUKbFstbzNEGADzQpK+QxwQUSsFxHPAIsAd+V2jCMFs0Caa/3zEbEeKYb0xxExFTgT+G2uqzIPe8UFwGERsQ5p+tijC+vmj4iNgB8Wlr8EfDki1gd2A07r6OAl7StpvKTxM958v8TpMjOzzmj5YfaImCFpA1I86nBSjOlxpCzuG9IINfMBLxR2G11djlJwyybAxZoVTbpg/vN2YJSki5g9mrQj1+QRg/ckvQQsU2ObrfJPMWZ0NeBZ4JkcvFLxPrNy2ScAX86vlwdG59GHTwBPt9coSQNIH2huyYvOBy4ubFI5xmK06QLA6ZKGkFLSPt1eHTB7BOqKqzgC1cysu7R8Zw4QER8CY4GxORDk+8CDEdHWZOBv1VjWB3i9VjRpROyXH6r7KimMZEhEvFqiaWViQgX8MiLOmm1hGiavbucHMWsy/WJ5vwdOiYgrJQ1jVuBKZ1XaXazjYFLYzLqkc/VuF+swM7MGaflhdqW4ztUKi4YADwNL5YfjkLSApLXaKyci3gSelrRr3kfK0aSSBkfE3RFxFPAKsEIXmlwdnzoG+G4eGUDScpKWrrPMAcB/8uv2oloBiIg3gNcq98OBPUjJcB3V8UJ+CG8P0miHmZk1gbnhyrwf8HtJA4GZwBPAvqTh3dPykPL8wKmkuNH2jADOkHQkaVj5QmAScHL+wCDgxrysUyLiVUm3569z/TPfN18DuDMP788AvkW6Ki7rGNLtgf+QomFXzsuvAi6RtCPwg6p99gTOlLQw8BTwnQ7q+CNwaf6wczO1RzfMzKwXOALVesTQoUNj/Pjxvd0MM7OWopIRqC0/zG5mZjavmxuG2XucpK2Bk6oWPx0RO/dGe8zMbN7mYXbrEUuuOiC2P3n2Lxf8eefreqk1ZmatwcPsZmZm8wh35mZmZi3OnbmZmVmLm2s7c3UhFjXv39C4UEkb5RCTx3NQyTWSPtuo8qvqGinp9BrLl5F0dQ5qeUjStXm5Y0zNzFrYXPk0u7oQi5r3b2g0ak43uwj4ZkTckZdtCgwmhZxU1z2zUXVXORa4ISJ+l+tap5vqMTOzHjRXdubUiEWtrMihLKeQZo57BRgZES9IGkvK/f4CcKWk/sCMiPi1pMHAH4ClgLeBfSLikTwb2tGk2dreiIjNqe0A4PxKR57bdFuhTaOAacB6wH2SRpNmrFsIeAf4TkQ8KmkkKbVtYdIHgcsj4se5jO8APyEFyjzG7PPCF8/L9YU2TK7eIM8J/xdSQhvAARFxR57z/eek+dmHkMJYpgAH5XbuFBFPVpW1L2k2PhZZqm8bp8bMzLpqbh1mnyMWFdIc7fRONOpapEzy9nwa2DIifgQ8AmyeI02PAk4obDeEFEH6WWA3SSvktLSfkz6IfBlYs406/gCcK+nmfBviUzW2aS/qdF1S5/1Z0vzsn85RqX9izuliiYizI2JoRAztu2jpgREzM6vTXHllXisWVdLhwHiaIBpV0t3AosD1EXFQXnxxTn+DFGpyfp4PPkjzxFfcmINSkPQQsBKwJDA2Il7Oy0dTI6I0IsZIWgXYBtgWuF/S2lWbtRd1em9EvJDreJJZV/lTSOfZzMx6wVzZmUPNWNQ9SfncvRGN+iCwPvCPvN/nJO1Cuq9fq+5fADdHxM552HtsYV1bsaqlZv+JiGnA34C/Sboa2Jx0Xiraizot1v1R4f1HzMW/S2ZmzW6uHGZvIxb1GeBReica9Q/ASEmbFJYt3E61xUjTke21L7sbGCZpiXwrYddaG0n6Yk5JIz8TMBh4tkbdjjo1M2shc+vVVM1Y1Ih4P18R92g0akT8V9JuwEmSliPdl36F9HR5Lb8iDbP/L3BTRwebH+A7BriTdNvgPmp3whuQhtBnkj7I/Ski7s1X/xWOOjUzazGem916hCNQzczq57nZzczM5hFz6zB7r3A0qpmZ9QYPs1uPGLDqcvGFk/f/+P21Ox/Zi60xM2sN3TbMLmkxTwNqZmbWPEp15jkgZFFJi5Oe2P6zpFO6t2lmZmZWRtkr8wH5+9b/A/w5T2u6ZXs7NFNqmaRheYKU9rYZKOl7jaivZHs2KbxvaEJbLrPNJDRJq+X0tCclTcjTu7Y1r3xln5pJbHndjEa02czMOqfsA3Dz5/m/vw4c0dHGzZZaVtJA4HvMmne9Q0rzuypPsFKPYcAMUrALPXmskvoC1wCHRMSVednawFBgXE+1w8zMGqfslfmxwBjgyTzJyCrA4+1sP0dqWUQ8Dym1TNIt+YpwTP6QUBnKP0HSLcBBko6RdEheN1jSdXmfWyWtnpfvKukBpXzuUh1RLve8XN9Tkg7Mq04EBudRhJPztodKujePLvw8Lxsk6WFJfyRNzrKCpBmSjs/tuEsp8hRJ20u6W9L9kv6llCc+CNgPODjXtVnVsQ7JZUyWdLmkxQrn5yRJ9ygFyGxWaM+tShnp91XNMlfLCODOSkee/34eiIhRubzFJV2R67+r1vMRklaWdGc+N78oc97NzKz7lOrMI+LiiFgnIvbP75+KiK+1s0uzpZZVWx3YGtgIODq363DSh5UhEXGopK2A1fI2Q4ANCkPRnwEuiIj1IuIZUlzoXbkd44B98na3AZ/P6WcXAj+OiKnAmcBvc123VrXtAuCwiFiHFGBydGHd/Dml7IeF5e2lnNXSUYLbz4H7c/0/ze2p9jvgjIjYEPhvWwVJ2lfSeEnj33/TE8mZmXWXUsPskj4NnAEsExFr56u1HSLiuFrbN3tqGXBNHjV4T9JLwDI1ttkq/9yf3/cjde7PAs9ExF2Fbd8HKvfkJ5BiSAGWJx37sqTbDE+31yilKWYHRsQtedH5wMWFTSrHOAEYlF+3l3LWIUmX5+N6LCL+B9gU+BpARNykNN/7gKrdvlDZhpR9Xv3devL+Z5M+iDFg1eX8HUgzs25S9p75OcChwFkAETFZ0t+Amp153qaZUsuqtZU8ViTglxFx1mwL0zB5dTs/iFlf2C+W93vglIi4UtIw4JgSbWtPpd3FOtpLOavlQVJSGgA5mW0o8Ou8SDX2qdURu3M2M2sSZe+ZLxwR91Qtm9nWxmq+1LIypgP9C+/HAN/NIwNIWk7S0nWWWUw/27OdugDIOeWvVe6Hk1LLbqnerkYd9aSc/Q34gqTibYligts40n118geQV/LfQdHtwO759YgO6jMzs25W9sr8FUmDyVdjSsljL7SzfVOllpUREa9Kul3p61z/zPfN1wDuzMP7M4Bvka6KyzqGdHvgP8BdwMp5+VXAJZJ2BH5Qtc+ewJlKUaVPAd/poI66Us4i4h1J2wGnSDqVdFU/nVmjLMeQ5hGYDLzN7B9CKg4i5aEfBFzaQfvMzKyblZrOVenp9bNJ965fI937HZEf/jLrkFPTzMzqp5LTuXZ4ZS6pDzA0IraUtAjQJyKmN6KRZmZm1nUd3jPP92IPyK/fauaOXNLW+bvbxZ/Le7tdZmZm3ansMPvPgHdIXx37+J5sREzrvqbZ3GTA4EGx6a9mJaVd87W9e7E1ZmatoWHD7Nl385/fLywLYJV6G2ZmZmaNVaozj4iVO97KzMzMekPZGeBqJnpFRK2pPs3MzKwHlZ00ZsPCz2ak7yLXMxf6XE1dj3v9e9734O5qY65nqlKCXeV9h9GwJcoclecOMDOzXlJ2mH22iU3yhC9/6ZYWtRh1Ie5V0vzAksAmEbFSNzazIZSiaduc+c/MzHpH2Svzam+TwjmsjbjX4lWwpKGSxubXx0g6W9L1pESy64GlNSsOdZ8cLTpJ0qV5JjiU4lMvz8snKUedSvqWUizqRElnSepoOteaJG0k6Q6luNY7JH0mLx8p6WJJVwHX5+l0T5f0kKRrgDanuNVsqWlN+41GM7OWV/ae+VXMCtboA6zJ7Gle87LrgaMkPQb8CxhdSD1rywbApnlq1UHA1ZUgGUkPRcQ5+fVxwF6kwJbTgFtyMMp8QL883exuwBci4gOljPUR1I4trbhZUmVK2n7AI/n1I8DmETFT0pbACcxKRtsYWCcipkn6H1IE7GdJaXMPkaJZWBHwAAAgAElEQVRs5zBbatrgQQ5mMTPrJmW/mvbrwuuZpAjQ57qhPS2nnbjX9lwZEe+0sW7t3IkPJHW2Y/LyLwLfznV+CLwhaQ/SB4N78/zxC5HyzdszPCJegY+DVA7JywcA5+e57oM0B37FDYU5BTYH/p7b8Lykmzqoz8zMulnZzvwrEXFYcYGkk6qXzavaiHudyazbGH2rdmkvDGUUsFNETJI0EhjWzrYCzo+In9Tf6jn8Arg5X/kPIh1PRXV7fZVtZtZEyt4z/3KNZds2siGtSm3HvU4lXTXDrOHqMvoDL0hagNnjRW8E9s91zidp0bxsl0o0q6TFJXX2QbpiXOvIdrYbB+ye27AsaTTCzMx6UbuduaT985XmZ/JXpyo/TwOTe6aJTa8faXj6oRwbuibpq3s/B34n6Vbqi039GXA3cAOz7mdDih0dnv8+JgBrRcRDwJGkB9Mm532W7eRx/Ar4paTbaT8T/XLgcWAKcAYd562bmVk3a3du9vwVtMWAXwLF+8DTPS+71cMRqGZm9WvI3OwR8QbwBvCNXOjSpPu//ST1i4hnG9FYMzMz67yyX03bHjgF+BTpaemVgIeBtbqvadZZku4GFqxavEdETOmN9piZWfcq+zT7ccDngX9FxHqShpOv1q35RERd08n2hCdee53tL7kMgKt2+Z9ebo2Z2dyl7NPsH0TEq0AfSX0i4mbSU9tmZmbWy8pemb8uqR9wK/BXSS+RvkdtZmZmvazslfmOpPnYfwhcBzwJbN9djWp2LZSS1k/SGZKezHOuT5C0T3fWaWZmPa9satpbeTKS1SLi/Bz+0alAj1bXYilpfwKeIv29fSRpKeC7Ndo1X57FzszMWlCpK/N8NXcJcFZetBxwRXc1qsm1REqapMHARsCREfFRbuvLEXFSXj9M0s2S/kaaAAZJV+Sr9wcl7ZuXzaeUWf6ApCmV0QRJB1YmypF0YXecaDMzK6fsPfPvkzqGuwEi4vHKFKLzoFZJSVsLmFTpyNuwEbB2RDyd3383J6MtRApvuRQYBCwXEWvnNg7M2x4OrJxHJwZWF5y33RfYF2ChJZfs4BSZmVlnlb1n/l5EvF95k4eL58mwjYiYQeqc9wVeJqWkjexgt45S0m7N07SOYNZ3979Imi6ViPgwT+DzJWalpE3M71cp0+58n3+ipOcLi+8pdOQAB0qaBNwFrEDKrH8KWEXS7yVtA7yZt51MehjyW7TxMGREnB0RQyNi6CcWHVCmmWZm1gllO/NbJP0UWEjSl0lZ5ld1X7OaW+5cx0bE0cABpCCVrqSkHRARnyXN5169b1ElJW1I/vlMRBzTxrYPAetK6pPbfHweDVi0VruU4lC3BDaOiHWB+4G+EfEasC4pRe37pPvwAF8F/kD6cDEhf8AzM7NeULYzP5x0FToF+H/AtaSAj3mOWiQlLSKeAMYDx1Xuq0vqS/pAUMsA4LWIeFvS6qRJgsjPAfSJiEtJITDr5w8IK+T5Bn7MrOx1MzPrBe1eTUlaMSKezfddz8k/87p+wO/zfeKZwBOkIfc1gHPzCMbddZRXSUl7hvRhqX9efhBwtqS9SKlr+0fEnZIqKWl9gA9IV8vPtFH23sDJwBOSpgHvAG1l0F8H7JfT1x4lDbVDetjxz5UrfOAnpG8y/F8O4hHw24h4vY5jNjOzBuooNe2+iFg/v740Iuq54jT7mFPTzMzqp5KpaR0NsxeHZEs9aGVmZmY9q6OHlqKN19ZEnJJmZjZv66gzX1fSm6Qr9IXya/L7iIhF297VekozpqRVe/K1Gex86W0AXP61TXu5NWZmc5d2O/OImCenbDUzM2slZb+aZmZmZk3KnbmZmVmLa8nOvAERpPtJ+naD2jJMUuTvg1eWrZeXHdKJ8oZI+koj2laj7AMkPZHbtmRhuSSdltdNlrR+Yd2ekh7PP3sWlm+Qg1eeyPu2NRmNmZl1s5brzDV7BOk6pClI/13H/vNHxJkRUSucpLOmkAJQKnYHJnWyrCFAXZ15HVOp3k46X9WTzGxLmod9NdIEOGfkchcHjgY+RwplOVrSYnmfM/K2lf22qafNZmbWOC3XmdNGBCl8fLV4S47xHCNp2bx8rKQTJN0CHKQUS3pIXjdY0nV5n1vzVKZI2jXHfk6SNK6DNj0L9FWKLRWpY/tnZaXajjmdrQ5JnwCOBXbLIw67SVpE0nl5//sl7Zj3HSnpYklXkWaEWzaXMTGXuVl1IyPi/oiYWqP9OwIXRHIXMDCfu62BGyJiWp6j/QZgm7xu0Yi4M9KsQxcAO1UXKmlfSeMljX/vTU8QZ2bWXVqxM78eWEHSY5L+KGkLgDy3+e+BXSJiA+A84PjCfgMjYouI+E1VeWcDP8j7HAL8MS8/Ctg6h47sUKJdlwC7ApsA9wHvFdZdFhEb5rIeJsWczlFHTqY7ihSrOiQiRgNHADdFxIbAcOBkSYvk/TcG9oyILwLfBMbkMJV1gYkl2lyxHLOPbjyXl7W3/Lkay2dTTE1bcNGaKalmZtYALZd0FREzJG0AbEbq3EZLOpwUKrI2cEO+fTsf8EJh19HVZUnqR+p8Ly7c8q1MvnI7MErSRcBlJZp2Ua5jdeDvudyKtZWyyiuBJGPqqGMrYIfC/fe+wIr59Q0RMS2/vhc4L3+ouSIi6unMa93vjk4sNzOzXtBynTmkCFJSJOdYpRzwPYEJwIMRsXEbu9WKIe0DvJ6vZqvr2C8/WPdVYKKkIRHxajtt+q+kD4Avk0JSip35KGCniJiklH0+rK06ahQt4GsR8ehsC9N+Hx9TRIyTtHku6y+STq7juYDnSPnlFcsDz+flw6qWj83Ll6+xvZmZ9YKWG2ZX2xGkjwJL5QfkkLSApLXaKysi3gSelrRr3keS1s2vB0fE3RFxFPAKs3d2bTkKOCx/2CiqGXPaRh3TmZWcBukq/geVp8UlrVerYqUo1Jci4hzgXGD9Wtu14Urg2/n4Pw+8EREv5Lq3krRYfvBtK9JQ/gvAdEmfz+36NvCPOuozM7MGasUr85oRpBHxvqRdgNOUojnnB04FHuygvBHAGUrRogsAF5KeRD85f2gQKUe8w6fTI+KONla1FXNaq45ngcMlTQR+CfwiH8fk3HFOJT3NX20YcGgeHZhB6mBnI+lAUv74J3N510bE3qR8+q+QzuXbwHfy8UyT9AvSED7AsYVh/f1JIw4LkR72+/iBPzMz61ntRqCaNYojUM3M6qcGRaCamZlZk2vFYfZeIWlr4KSqxU9HxM690R4zM7MKX5mXFBFj8ne/iz/uyEv69+vvc+DlpSfqMzOzOrgzNzMza3HuzM3MzFqcO/M6qAtpbWpgUluhzN9J+o+kPvn9d3K7Jkp6XynVbKKkE/Nc7i/n9w9J2ifvM0zSG4X9jiqUv42kR5WS0Q4vLF9Z0t1KSWqj85zyZmbWS/wAXEmaPa3tPaUI0VKdmHJSW4Pb0wfYmTR3+ubA2Ij4M/DnvH4qMDwiXsnvR5LmfD9A0tLAg5KuzMXdGhHbVZU/H/AH0ox2zwH3SroyIh4iPQj424i4UNKZpLnmz2jk8ZmZWXm+Mi+vZlqbei+pbTjwAKkT/UY9BxIRLwFPAiu1s9lGwBMR8VQOgLkQ2DFPXPNFUrAMwPnUSEwzM7Oe4868vDnS2tS7SW3fIAW6XA5sl9tSiqRVgFVIM74BbJw/QPyzMAVuW4lpS5Dms59ZtbxWPR9HoL7z5rRam5iZWQN4mL2kWmltwHH0QlJbvkf9FeDgiJgu6W7SvOnXdHAYu0nalBTP+v/ydK33ASvl4/sKcAVQmWJ2jtPQzvI5F0acTfrgwjKrruOpBs3Muok78zrUSGv7Pr2T1LYNMACYkj8QLEyaU72jznx0RBxQVeebhdfX5lGHJWk7Se0VYGB+DmAmTkwzM+t1HmYvSbXT2h6md5LavgHsHRGDImIQsDIp3WzhThzXJ/N9cCRtRPqdeJUUrrJafnL9E8DuwJWRJvO/GdglF7EnTkwzM+tV7szL6wecn7/WNRlYk3SPexfgJEmTgInMnmPelhHAXnmfB4Ed8/KT89fJHgDGUSOpLXfYW1O4Co+It4DbgO07cVy7AA/ktpwG7B7JTOAAUgzqw8BFEVFJoDsM+F9JT5DuoZ/biXrNzKxBnJpmPcKpaWZm9ZNT08zMzOYNfgCuiclJbWZmVoI78yYWEWNI96xb3uuvzeSyS17hf3ZZsrebYmY21/Ewu5mZWYtzZ25mZtbi3JmbmZm1OHfmDaYuxKTm/f+e9z24u9qY6+kn6SxJT+b2jqu0VdKM7qzbzMwayw/ANVBXY1KBJYFNIqK9NLNG+RPwNLBaRHyUw1fW6IF6zcyswXxl3lhtxaROzR07koZKGptfHyPpbEnXAxeQktmWzlf0m0naR9K9OdHs0sp0rZKWkXR5Xj5J0iZ5+bck3ZP3Pytnks9B0mDgc8CREfFRbutTEXFN1Xb9JN0o6b48M92OefkvJB1U2O54SQfWqOfj1LQ33qw1xbyZmTWCO/PGmiMmtcQ+GwA7RsQ3SbGnT0bEkIi4FbgsIjbMkagPA3vlfU4DbsnL1wcelLQGsBvwhRzi8iFp2tha1gIm5uCY9rwL7BwR65OS4n6T53E/lzQnO5L6kOZt/2v1zhFxdkQMjYihAxZdosSpMDOzzvAwewPVikmVdHgHu10ZEe+0sW5tSccBA0lzw1e+c/5F4Nu5zg+BNyTtQfpgcG/OTVkIeKkrx0OKOz1B0ubAR6Tc8mUiYqqkVyWtBywD3N9GupuZmfUAd+YNViMmdU9gJrNGQfpW7VIrJrViFLBTREySNBIY1s62As6PiJ+UaOaDwLqS+lSG2dswAlgK2CAiPpA0lVnt/xMwEvgkcF6JOs3MrJt4mL2B2ohJfQaYSrpqBvhaHUX2B16QtACzD5nfCOyf65xP0qJ52S6Sls7LF5dU80G6iHgSGA/8vBB/ulrlnnjBAOCl3JEPB4rlXU7KVd+QuWSWOjOzVuXOvLFqxaQeA/wc+J2kW0n3ssv6GXA3cAPwSGH5QcDwfOU/AVgrIh4CjgSuz3XfQHogry17k66qn8jlnAM8X7XNX4GhksaTPkx83IaIeJ+Ua35RiXvvZmbWjRyBap2SH3y7D9g1Ih7vaHtHoJqZ1c8RqNZtJK0JPAHcWKYjNzOz7uUH4OZyku4GFqxavEdETOlsmXlIf5UuNczMzBrGnflcLiLqmk62u7z9ykzu/9NLrLf30r3dFDOzuY6H2c3MzFqcO3MzM7MW5868pK6koUnaT9K3G9SOYZJC0l6FZevlZYd0orwhkr7SiLaZmVnv8D3zErqahhYRZza4SVNI87Cfm9/vDkzqZFlDgKHAtWV3yMc0s5P1mZlZg/nKvJy20tA2kHSLpAmSxkhaFkDSWEknSLoFOCinox2S1w2WdF3e51ZJq+flu0p6IKegjeugPc8CfXN6mkgzsf2zsrKdtLXZ6pD0CeBYYLc82rCbpEUknZf3v7+QlDZS0sWSriJNTLNsLmNiLnOzBp5vMzOrgzvzcuZIQ8tTrP4e2CUiNiDNT358YZ+BEbFFRPymqqyzgR/kfQ4B/piXHwVsnZPQdijRpkuAXYFNSJO3vFdY11ba2mx15FncjgJG56S20cARwE0RsSEpLOZkSYvk/TcG9oyILwLfBMbkhLZ1gYnVDSxGoL423TksZmbdxcPsJdRKQwOOA9YGbsjTm88HvFDYbXR1OZL6kTrfi/M+MOs74LcDoyRdBFxWolkX5TpWB/6ey61oK22tTB1bATsU7r/3BVbMr2+IiGn59b3AeflDzRURMUdnHhFnkz68sOagIZ5q0Mysm7gzL6lGGtr3gQcjYuM2dqmVhtYHeD1fzVaXv19+qO6rwERJQ9qLFY2I/0r6APgyaa72Ymc+ihppa7XqqFG0gK9FxKOzLUz7fXxMETEuR6N+FfiLpJMj4oK22mtmZt3Hw+wltJGG9jCwVH44DkkLSFqrvXIi4k3gaUm75n0kad38enBE3B0RRwGvACuUaNpRwGE1gk5qpq21Ucf0vH3FGOAHhTS19WpVrJTI9lJEnEN6EG/9Eu01M7Nu4CvzcvoBv5c0kJRN/gSwL2kI+TRJA0jn8lRSVnh7RgBnSDoSWAC4kPQk+sn5A4NIcaYdPp0eEXe0saqStvYM6cn3Smddq45ngcMlTQR+CfwiH8fk3KFPJT3JX20YcGgeHZgBNOSrd2ZmVj+nplmPcGqamVn9nJpmZmY2j/Awe5OStDVwUtXipyNi595oj5mZNS935k0qIsYw6ytlLe+DF9/reCMzM+sUD7ObmZm1OHfmZmZmLc6duZmZWYtzZ16HZolBLZT5O0n/kdQnv/9ObtdESe9LmpJfn5iDUl7O7x+StE/eZ0Q+nsmS7qhMYpPXTS2UMb6wfHFJN0h6PP+5WCOPy8zM6uPvmZeUZ3o7BRhWjEGNiOdL7NvwyNDcgU8FngcOj4ixVeunAkMj4pX8fmR+f4CkpUmT26wNDAYejojXJG0LHBMRn6tVRqHsXwHTIuJESYcDi0XEYe21d90VPhuT/j2lawdtZjaP8ffMG6/ZYlCHAw8AZwDfqOdAIuIl4ElgpYi4IyJey6vuApYvUcSOwPn59fnATrU2KqamvTpjWq1NzMysAdyZl9dsMajfIKWlXQ5sl9tSiqRVgFVI09IW7UUhFx0IUnb5BEn7FpYvExEvAOQ/l65VT0ScHRFDI2LoEv0WL9s8MzOrk79nXlIzxaBK+gTwFeDgiJgu6W5SdOk1HRzGbpI2JWWf/79CnCmShpM6800L238hjz4snY/xkYjoaMTAzMx6mDvzOjRRDOo2wABgSv5AsDDwNh135qMj4oDqhZLWAf4EbFusr/I8QES8JOlyYCNgHPCipGUj4oV8W+GlDuo1M7Nu5GH2kposBvUbwN4RMSgiBgErA1tJWrgTx7UiaRRgj4h4rLB8EUn9K69JV/4P5NVXAnvm13sC/6i3XjMzaxx35uX1A87PX+uaDKxJuse9C3CSpEnARNIQekdGAHvlfR4kPVAGKaJ0iqQHSFfAc8Sg5g57awpX4RHxFnAbsH0njusoYAngj1VfQVsGuC238R7gmoi4Lq87EfiypMeBL+f3ZmbWS/zVNOsRjkA1M6ufv5pmZmY2j/ADcE1MjkE1M7MS3Jk3sbktBtXMzLqHh9nNzMxanDtzMzOzFjfXdObqQqJZ3r9hqWaShkkKSXsVlq2Xlx3SifKGSPpKI9pWo+wFlFLVHs/zwt+TA1fMzKxFzBX3zPOkLdsB6xcTzerYf/6IOLPBzZoC7Aacm9/vTo3vjZc0BBgKXFt2hzqS2n5BCpFZO5+7ZYAtOtdMMzPrDXPLlXnNRDOAXkw1exboK2kZpTlXt6EQYiJpH0n35rIurczeVl1Hnof9WNK86hMl7ZZnZzsv73+/pB3zviMlXSzpKlJAyrK5jIm5zM2KDcx17kMKfamcuxcj4qK8fkZh210kjcqvR0k6M5+bxyRtV+9fmJmZNc7c0pnPkWgGaQiZ3ks1A7gE2JU0K9x9pICTissiYsNc1sOkkJM56oiI9/Oy0RExJCJGA0cAN0XEhqTQl5PzlKsAGwN7RsQXgW8CY/I88OuSZqgrWhV4Nk8xW69BpCv4rwJnSupbvYEKEagvv/xyJ6owM7My5oph9lqJZpIOB8bTC6lmBRflOlYnxZUWp3pdW9JxwEDSVLGVr6CVqWMrYIfC/fe+wIr59Q2FNLR7gfPyh5orIqK6M++KiyLiI+BxSU+RjnG28iPibNIHI4YOHeqpBs3Muslc0ZlDzUSzPYEJ9E6qWWX7/0r6gDR/+UHM3pmPAnaKiEmSRgLD2qqjRtECvhYRj862MO338TFFxDhJm+ey/iLp5Ii4oLDLE8CKkvpHxPRah1B4XX3lXd05u7M2M+slc8Uwu2onmj0DPErvpJoVHQUclj9sFPUHXshXzSMKx1Krjul5+4oxwA/yvXgkrVerYkkrAS9FxDmkB/HWrzrWt/Py0/K9efJ99m/lTV6UtIakPkD1rHO7SuojaTCwCulcm5lZL5hbrsz7Ab+XNBCYSbri3Dci3pe0C6mzGkA63lNJSWXtGQGcIelIYAHgQtKT6CfnDw0CbqTE0+kRcUcbq34G3E360DGFWZ11rTqeBQ6XNBH4JekJ9FOByblDn0p6mr/aMODQPDowA6j11bsjgeOAhyS9S7qyPyqvOxy4Gvg3Kf60X2G/R4FbSOlq+0XEu22eBDMz61ZOTbO65afar46IS8ru49Q0M7P6yalpZmZm8wZfmXeBnGpWmqTpNP999SVJzyk0M7exMdzGxnAbG6O9Nq4UEUt1VIA7c+sRksaXGSrqTW5jY7iNjeE2Nsa80kYPs5uZmbU4d+ZmZmYtzp259ZSze7sBJbiNjeE2Nobb2BjzRBt9z9zMzKzF+crczMysxbkzNzMza3HuzK3LJG0j6VFJT+S0uur1C0oandffLWlQYd1P8vJH8/f2m6qNkgZJeidnwk+UdGYvtnFzSfdJmpmnKS6u21PS4/lnzyZs34eFc3hld7SvZBv/V9JDkiZLujHnF1TWdfs5bEAbm+U87idpSm7HbZLWLKxrln/TNdvYTP+mC9vtIikkDS0sq+88RoR//NPpH1Ks7JOksJVPkOaSX7Nqm+8BZ+bXu5Oy2QHWzNsvCKycy5mvydo4CHigSc7jIGAd4AJgl8LyxYGn8p+L5deLNUv78roZTXIOhwML59f7F/6eu/0cdrWNTXYeFy283gG4Lr9upn/TbbWxaf5N5+36A+OAu4ChnT2PvjK3rtoIeCIinoqI90mhNDtWbbMjcH5+fQnwJUnKyy+MiPci4mlSQM5GTdbGntJhGyNiakRMBj6q2ndrco59RLwG3ABs00Tt6yll2nhzpLRASP95Lp9f98Q57Gobe0qZNr5ZeLsIsyKQm+bfdDtt7Cll/t+BFJz1K6AYVlX3eXRnbl21HClVreK5vKzmNhExE3gDWKLkvr3dRoCVJd0v6RZJm3VD+8q2sTv2LaurdfSVNF7SXZJ2amzTPlZvG/cC/tnJfTurK22EJjqPkr4v6UlSR3RgPfv2chuhSf5NK8VXrxARV9e7b7W5JQLVek+tq9fqT8BtbVNm30boShtfAFaMiFclbQBcIWmtqk/9PdXG7ti3rK7WsWJEPC9pFeAmSVMi4skGta2idBslfQsYCmxR775d1JU2QhOdx4j4A/AHSd8kRSnvWXbfBuhKG5vi37SkPsBvgZH17luLr8ytq54DVii8Xx54vq1tJM0PDACmldy3V9uYh7leBYiICaR7V5/upTZ2x75ldamOiHg+//kUMBZYr5GNy0q1UdKWwBHADhHxXj379nIbm+o8FlwIVEYJmuo8Fnzcxib6N90fWBsYK2kq8HngyvwQXP3nsbsfAvDP3P1DGt15ivSQRuUhj7Wqtvk+sz9cdlF+vRazP+TxFN3zsExX2rhUpU2kB1n+AyzeG20sbDuKOR+Ae5r04NZi+XVD29jF9i0GLJhfLwk8To0HgXro73k90n/eq1Ut7/Zz2IA2NtN5XK3wentgfH7dTP+m22pj0/2bztuPZdYDcHWfx4Y23j/z5g/wFeCx/B/QEXnZsaSrCoC+wMWkhzjuAVYp7HtE3u9RYNtmayPwNeDB/A/rPmD7XmzjhqRP7G8BrwIPFvb9bm77E8B3mql9wCbAlHwOpwB79eI5/BfwIjAx/1zZk+ewK21ssvP4u/zvYiJwM4VOqon+TddsYzP9m67adiy5M+/MefR0rmZmZi3O98zNzMxanDtzMzOzFufO3MzMrMW5MzczM2tx7szNzMxanDtzM6tO45qoQrJdHWUMlPS9xrfu4/JHSjq9u8pvo86diolgPVz3MpKuljQpp6hd2xvtsNbgztzMAN6JiCGFn6mdKGMgKX2uLpLm60Rd3S7PBLgTKcGqNxxLCn9ZNyLWBNqM0CwrH5PNhdyZm1lNkuaTdLKke3O29v/Ly/vlnO37cl50JQnqRGBwvrI/WdIwSVcXyjtd0sj8eqqkoyTdBuwqabCk6yRNkHSrpNU7aNsoSWdIulnSU5K2kHSepIcljSpsN0PSb3Jbb5S0VF4+JIeVTJZ0uaTF8vKxkk6QdAtwGCk68+R8TIMl7ZPPxyRJl0pauNCe0yTdkduzS6ENP87naZKkE/OyMse7LGkSHgAiJdK1V2aZYzpI0lK57ffmny+0d66tRXTXzDf+8Y9/WucH+JBZM45dnpftCxyZXy8IjCdNLTk/OSuaNK3oE6RgiEEUcqKBYcDVhfenAyPz66nAjwvrbiRPvwl8DripRhtHAqfn16NI821XonTfBD5LukCZAAzJ2wUwIr8+qrD/ZGCL/PpY4NT8eizwx0Kdo5h9atolCq+PA35Q2O7iXP+apOhLgG2BO5iVT754Hce7NfA6afayI4BPdVBm2WP6G7Bpfr0i8HBv//75p+s/HnIxM8jD7FXLtgLWKVxlDgBWI10tniBpc1J2+XLAMp2oczSkK33SVKUXa1aE/IIl9r8qIkLSFODFiJiSy3uQ9MFiYm7f6Lz9/wGXSRoADIyIW/Ly80kd8WztasPako4j3VLoB4wprLsiIj4CHpJUOR9bAn+OnE8eEdPKHm9EjMnpaNuQOvD7Ja3dRpn1HNOWwJqFuheV1D8iprdz3Nbk3JmbWVtEuvIcM9vCNFS+FLBBRHyQE5/61th/JrPfyqve5q38Zx/g9RofJjpSSRP7qPC68r6t/9vKzF/9VjvrRgE7RcSkfB6G1WgPzIqwVI06Sx9vREwjXUn/Ld+y2LyNMjtSPKY+wMYR8U6dZVgT8z1zM2vLGGB/SQsASPq0pEVIV+gv5Y58OLBS3n46Kdax4hnSFeCC+crxS7UqiZQj/bSkXXM9krRug46hD1AZWfgmcFtEvAG8JmmzvHwP4JZaOzPnMfUHXsjnZESJ+q8Hvm7gYbsAAAE3SURBVFu4t7542ePV/2/v/lkxjOIwjn+vwcarMBq9A2/CYJDNoGeziHdBlGdVsipkVAZ5kD+DUgarDIrFcgznIX96RBG3vp/xrnPO/Zuuc37nrjsZeTFuABgErnrM+ZWatoGpF+t8dROlP8iTuaRe2tR29WFqT/aa+nX3CrCepENtZZ8DlFJukuwmOQM2SynTSdaod7kXwNEHa40Bi0lmgT7qffjxN9RwDwwlOQBugdHu83FgqRuIl8BEj/GrwHKSFnVTMAfsUTcqp7wO+ndKKVvdsOwkeQA2gBk+V+8wMJ/kqcPRLqXsw3MAv53zszW1gIUkJ9QM2AEmP6pDf59/TZP0byW5K6X0//Z7SD/NNrskSQ3nyVySpIbzZC5JUsMZ5pIkNZxhLklSwxnmkiQ1nGEuSVLDPQIfjsWyVEeo8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07" y="160338"/>
            <a:ext cx="5826136" cy="32458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25" y="3300302"/>
            <a:ext cx="8401050" cy="33242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0825" y="3036830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Prediction data set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754986" y="3406162"/>
            <a:ext cx="21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Variable Importance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7602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u="sng" dirty="0" smtClean="0"/>
              <a:t>Specifics of the data:</a:t>
            </a:r>
          </a:p>
          <a:p>
            <a:r>
              <a:rPr lang="en-GB" dirty="0" smtClean="0"/>
              <a:t>- </a:t>
            </a:r>
            <a:r>
              <a:rPr lang="en-GB" dirty="0" smtClean="0"/>
              <a:t>Player rank is </a:t>
            </a:r>
            <a:r>
              <a:rPr lang="en-GB" dirty="0" smtClean="0"/>
              <a:t>the single most important factor to determine a match outcome, </a:t>
            </a:r>
            <a:r>
              <a:rPr lang="en-GB" dirty="0" smtClean="0"/>
              <a:t>which is indicating the current ranking mechanism is quite accurate</a:t>
            </a:r>
            <a:endParaRPr lang="en-GB" dirty="0" smtClean="0"/>
          </a:p>
          <a:p>
            <a:endParaRPr lang="en-GB" dirty="0"/>
          </a:p>
          <a:p>
            <a:r>
              <a:rPr lang="en-GB" u="sng" dirty="0" smtClean="0"/>
              <a:t>General deployment strategies</a:t>
            </a:r>
          </a:p>
          <a:p>
            <a:r>
              <a:rPr lang="en-GB" dirty="0" smtClean="0"/>
              <a:t>- It’s more effective to present </a:t>
            </a:r>
            <a:r>
              <a:rPr lang="en-GB" dirty="0"/>
              <a:t>result in the </a:t>
            </a:r>
            <a:r>
              <a:rPr lang="en-GB" dirty="0" smtClean="0"/>
              <a:t>angle of “my </a:t>
            </a:r>
            <a:r>
              <a:rPr lang="en-GB" dirty="0"/>
              <a:t>player” </a:t>
            </a:r>
            <a:r>
              <a:rPr lang="en-GB" dirty="0" smtClean="0"/>
              <a:t>versus </a:t>
            </a:r>
            <a:r>
              <a:rPr lang="en-GB" dirty="0"/>
              <a:t>“the </a:t>
            </a:r>
            <a:r>
              <a:rPr lang="en-GB" dirty="0" smtClean="0"/>
              <a:t>opponent </a:t>
            </a:r>
            <a:r>
              <a:rPr lang="en-GB" dirty="0"/>
              <a:t>player”, rather than </a:t>
            </a:r>
            <a:r>
              <a:rPr lang="en-GB" dirty="0" smtClean="0"/>
              <a:t>of a detached stance ‘A vs B’</a:t>
            </a:r>
          </a:p>
          <a:p>
            <a:r>
              <a:rPr lang="en-GB" dirty="0" smtClean="0"/>
              <a:t>- Offline prediction is preferred for a better user experience, but it requires setting up a larger database</a:t>
            </a:r>
          </a:p>
        </p:txBody>
      </p:sp>
    </p:spTree>
    <p:extLst>
      <p:ext uri="{BB962C8B-B14F-4D97-AF65-F5344CB8AC3E}">
        <p14:creationId xmlns:p14="http://schemas.microsoft.com/office/powerpoint/2010/main" val="397228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RECOMMENDATIONS/Next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 smtClean="0"/>
              <a:t>2</a:t>
            </a:r>
            <a:r>
              <a:rPr lang="en-GB" u="sng" dirty="0"/>
              <a:t>. Model building and </a:t>
            </a:r>
            <a:r>
              <a:rPr lang="en-GB" u="sng" dirty="0" smtClean="0"/>
              <a:t>validation</a:t>
            </a:r>
          </a:p>
          <a:p>
            <a:r>
              <a:rPr lang="en-GB" dirty="0" smtClean="0"/>
              <a:t>- Iteratively </a:t>
            </a:r>
            <a:r>
              <a:rPr lang="en-GB" dirty="0"/>
              <a:t>develop a set of models with engineered features, optimize parameters to find the best </a:t>
            </a:r>
            <a:r>
              <a:rPr lang="en-GB" dirty="0" smtClean="0"/>
              <a:t>model</a:t>
            </a:r>
          </a:p>
          <a:p>
            <a:r>
              <a:rPr lang="en-GB" dirty="0" smtClean="0"/>
              <a:t>- Validate </a:t>
            </a:r>
            <a:r>
              <a:rPr lang="en-GB" dirty="0"/>
              <a:t>the </a:t>
            </a:r>
            <a:r>
              <a:rPr lang="en-GB" dirty="0" smtClean="0"/>
              <a:t>model </a:t>
            </a:r>
            <a:r>
              <a:rPr lang="en-GB" dirty="0"/>
              <a:t>using primary and potential alternative metrics such as </a:t>
            </a:r>
            <a:r>
              <a:rPr lang="en-GB" dirty="0" smtClean="0"/>
              <a:t>F1-score</a:t>
            </a:r>
          </a:p>
          <a:p>
            <a:endParaRPr lang="en-GB" dirty="0"/>
          </a:p>
          <a:p>
            <a:r>
              <a:rPr lang="en-GB" u="sng" dirty="0" smtClean="0"/>
              <a:t>3</a:t>
            </a:r>
            <a:r>
              <a:rPr lang="en-GB" u="sng" dirty="0"/>
              <a:t>. Product </a:t>
            </a:r>
            <a:r>
              <a:rPr lang="en-GB" u="sng" dirty="0" smtClean="0"/>
              <a:t>development</a:t>
            </a:r>
          </a:p>
          <a:p>
            <a:r>
              <a:rPr lang="en-GB" dirty="0" smtClean="0"/>
              <a:t>- Build Flask app for deployment</a:t>
            </a:r>
          </a:p>
          <a:p>
            <a:r>
              <a:rPr lang="en-GB" dirty="0" smtClean="0"/>
              <a:t>- Build </a:t>
            </a:r>
            <a:r>
              <a:rPr lang="en-GB" dirty="0"/>
              <a:t>user </a:t>
            </a:r>
            <a:r>
              <a:rPr lang="en-GB" dirty="0" smtClean="0"/>
              <a:t>interface </a:t>
            </a:r>
            <a:r>
              <a:rPr lang="en-GB" dirty="0"/>
              <a:t>prototype for the </a:t>
            </a:r>
            <a:r>
              <a:rPr lang="en-GB" dirty="0" smtClean="0"/>
              <a:t>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236" y="4297680"/>
            <a:ext cx="3240964" cy="182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46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</TotalTime>
  <Words>287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ACE.AI SCORE PREDICTOR Mid-Term REVIEW</vt:lpstr>
      <vt:lpstr>Highlights</vt:lpstr>
      <vt:lpstr>Review Progress</vt:lpstr>
      <vt:lpstr>DEMO/ANALYSIS</vt:lpstr>
      <vt:lpstr>LESSONS LEARNED</vt:lpstr>
      <vt:lpstr>RECOMMENDATIONS/Next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ACE.AI SCORE PREDICTOR Mid-Term REVIEW</dc:title>
  <dc:creator>Carson Chen</dc:creator>
  <cp:lastModifiedBy>Carson Chen</cp:lastModifiedBy>
  <cp:revision>9</cp:revision>
  <cp:lastPrinted>2019-05-15T18:27:55Z</cp:lastPrinted>
  <dcterms:created xsi:type="dcterms:W3CDTF">2019-05-14T04:26:42Z</dcterms:created>
  <dcterms:modified xsi:type="dcterms:W3CDTF">2019-05-15T18:28:00Z</dcterms:modified>
</cp:coreProperties>
</file>