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</p:sldIdLst>
  <p:sldSz cx="9144000" cy="5143500" type="screen16x9"/>
  <p:notesSz cx="6858000" cy="9144000"/>
  <p:embeddedFontLst>
    <p:embeddedFont>
      <p:font typeface="Poppins" panose="020B060402020202020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BAE17-BC28-408D-9B28-73926ABC005D}">
  <a:tblStyle styleId="{AA3BAE17-BC28-408D-9B28-73926ABC0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0285777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50285777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087d3ef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5087d3ef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4fe864cf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4fe864cf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Elementele nu sunt case sensitive, dar conventia adoptata la modul general este lowercase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4fe864cf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4fe864cf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501358ef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501358ef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Creati structura CSSOM aferenta documentului HTML si foii de stiluri anterior prezentate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5087d3ef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5087d3ef2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Este folosit doar pentru a grupa mai multe elemente de tip HTML.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028ef7b9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028ef7b9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087d3ef2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087d3ef2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028ef7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5028ef7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087d3ef2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5087d3ef2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028ef7b9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028ef7b9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Creati structura CSSOM aferenta documentului HTML si foii de stiluri anterior prezentate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4fe864cf9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4fe864cf9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5028ef7b9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5028ef7b9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028ef7b9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028ef7b9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5028ef7b9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5028ef7b9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Creati structura CSSOM aferenta documentului HTML si foii de stiluri anterior prezentate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087d3ef2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087d3ef2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5028ef7b9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5028ef7b9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Creati structura CSSOM aferenta documentului HTML si foii de stiluri anterior prezentate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5087d3ef2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5087d3ef2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5028ef7b9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5028ef7b9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5028ef7b9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5028ef7b9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Creati structura CSSOM aferenta documentului HTML si foii de stiluri anterior prezentate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5087d3ef2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5087d3ef2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028ef7b9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028ef7b9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fe864cf9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fe864cf9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5028ef7b9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5028ef7b9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5028ef7b9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5028ef7b9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Creati structura CSSOM aferenta documentului HTML si foii de stiluri anterior prezentate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5028ef7b9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5028ef7b9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5087d3ef2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5087d3ef2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028ef7b9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028ef7b9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ee75f75f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4ee75f75f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4efc36f38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4efc36f38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4fe2dd0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4fe2dd0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Elementele nu sunt case sensitive, dar conventia adoptata la modul general este lowercase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4fe864cf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4fe864cf9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Elementele nu sunt case sensitive, dar conventia adoptata la modul general este lowercase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087d3ef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087d3ef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4fe864cf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4fe864cf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Elementele nu sunt case sensitive, dar conventia adoptata la modul general este lowercase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htmldog.com/references/css/selector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htmldog.com/references/css/selector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en-US/docs/Web/CSS/Pseudo-class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en-US/docs/Web/CSS/Pseudo-class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css/css_pseudo_elements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css/css_combinators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css/css_combinators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css/css_combinators.as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ss-tricks.com/specifics-on-css-specificity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ss-tricks.com/specifics-on-css-specificit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250" y="436590"/>
            <a:ext cx="2005500" cy="52161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09"/>
          <p:cNvSpPr/>
          <p:nvPr/>
        </p:nvSpPr>
        <p:spPr>
          <a:xfrm>
            <a:off x="25" y="2938650"/>
            <a:ext cx="9144000" cy="727500"/>
          </a:xfrm>
          <a:prstGeom prst="rect">
            <a:avLst/>
          </a:prstGeom>
          <a:solidFill>
            <a:srgbClr val="C9DAF8">
              <a:alpha val="4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09"/>
          <p:cNvSpPr txBox="1"/>
          <p:nvPr/>
        </p:nvSpPr>
        <p:spPr>
          <a:xfrm>
            <a:off x="1986450" y="3014850"/>
            <a:ext cx="51711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Programare Front-End</a:t>
            </a:r>
            <a:endParaRPr/>
          </a:p>
        </p:txBody>
      </p:sp>
      <p:sp>
        <p:nvSpPr>
          <p:cNvPr id="860" name="Google Shape;860;p109"/>
          <p:cNvSpPr txBox="1"/>
          <p:nvPr/>
        </p:nvSpPr>
        <p:spPr>
          <a:xfrm>
            <a:off x="2765575" y="1364950"/>
            <a:ext cx="36129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Saptamana 3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1" name="Google Shape;861;p109"/>
          <p:cNvSpPr txBox="1"/>
          <p:nvPr/>
        </p:nvSpPr>
        <p:spPr>
          <a:xfrm>
            <a:off x="2765550" y="1974550"/>
            <a:ext cx="36129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Partea 1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5"/>
            <a:ext cx="9144000" cy="45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118"/>
          <p:cNvSpPr txBox="1"/>
          <p:nvPr/>
        </p:nvSpPr>
        <p:spPr>
          <a:xfrm>
            <a:off x="59300" y="4674725"/>
            <a:ext cx="5763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Exemplu foaie de stiluri: internal, path</a:t>
            </a:r>
            <a:endParaRPr i="1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9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9" name="Google Shape;92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1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CSSOM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931" name="Google Shape;931;p119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CSSOM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sau 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Cascading Style Sheets Object Model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reprezinta o structura arborescenta alcatuita din obiecte care definesc obiectele elementele ce structureaza un anumit document HTML, alaturi de proprietatile CSS corespunzatoare definite in cadrul uneia sau a mai multe foi de stiluri.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Aceasta structura este creata de catre browser in momentul in care o pagina este incarcata, asociind fiecarui element HTML specificat cate un obiect si serveste ca o 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interfata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pentru accesarea, modificarea si stergerea proprietatilor CSS asociate unui element. ( vom vedea mai tarziu cine foloseste aceasta interfata )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Exemplu de structura CSSOM</a:t>
            </a:r>
            <a:endParaRPr sz="2800">
              <a:solidFill>
                <a:srgbClr val="4A86E8"/>
              </a:solidFill>
            </a:endParaRPr>
          </a:p>
        </p:txBody>
      </p:sp>
      <p:pic>
        <p:nvPicPr>
          <p:cNvPr id="937" name="Google Shape;937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550" y="1300163"/>
            <a:ext cx="55435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21"/>
          <p:cNvSpPr txBox="1"/>
          <p:nvPr/>
        </p:nvSpPr>
        <p:spPr>
          <a:xfrm>
            <a:off x="-76200" y="8646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PRACTICE: </a:t>
            </a:r>
            <a:r>
              <a:rPr lang="en" sz="2400" b="1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CSS, CSSOM</a:t>
            </a:r>
            <a:endParaRPr sz="2400" b="1">
              <a:solidFill>
                <a:srgbClr val="F6B26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72C3"/>
                </a:solidFill>
                <a:latin typeface="Poppins"/>
                <a:ea typeface="Poppins"/>
                <a:cs typeface="Poppins"/>
                <a:sym typeface="Poppins"/>
              </a:rPr>
              <a:t>https://codesandbox.io/s/xjmmp5zwp4</a:t>
            </a:r>
            <a:endParaRPr>
              <a:solidFill>
                <a:srgbClr val="4372C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4" name="Google Shape;944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675" y="1968525"/>
            <a:ext cx="5424772" cy="2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22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1" name="Google Shape;951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DIV tag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953" name="Google Shape;953;p122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Tagul div - content division element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(&lt;div&gt; ...content &lt;/div&gt;) nu are niciun efect pana nu este stilizat cu ajutorul CSS-ului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4" name="Google Shape;95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75" y="1478575"/>
            <a:ext cx="6055275" cy="35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23"/>
          <p:cNvSpPr txBox="1"/>
          <p:nvPr/>
        </p:nvSpPr>
        <p:spPr>
          <a:xfrm>
            <a:off x="0" y="202215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2. CSS Selectors and Pseudo-selectors</a:t>
            </a:r>
            <a:endParaRPr sz="2400">
              <a:solidFill>
                <a:srgbClr val="3C7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0" name="Google Shape;960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24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6" name="Google Shape;966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1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Selectors - Selectori de baza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968" name="Google Shape;968;p124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element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selecteaza toate elemente de tipul … -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p { color: blue }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.class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toate elementele care au o anumita clasa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#id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selecteaza elementul care are id-ul specificat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- selecteaza toate elementele din DOM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9" name="Google Shape;969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50" y="1266225"/>
            <a:ext cx="3367325" cy="82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7950" y="2543175"/>
            <a:ext cx="3367325" cy="7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7950" y="3743600"/>
            <a:ext cx="3367325" cy="70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2" name="Google Shape;972;p124"/>
          <p:cNvCxnSpPr>
            <a:endCxn id="971" idx="1"/>
          </p:cNvCxnSpPr>
          <p:nvPr/>
        </p:nvCxnSpPr>
        <p:spPr>
          <a:xfrm>
            <a:off x="3496050" y="3526000"/>
            <a:ext cx="1971900" cy="5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3" name="Google Shape;973;p124"/>
          <p:cNvCxnSpPr>
            <a:endCxn id="970" idx="1"/>
          </p:cNvCxnSpPr>
          <p:nvPr/>
        </p:nvCxnSpPr>
        <p:spPr>
          <a:xfrm>
            <a:off x="4098750" y="2732375"/>
            <a:ext cx="1369200" cy="1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4" name="Google Shape;974;p124"/>
          <p:cNvCxnSpPr/>
          <p:nvPr/>
        </p:nvCxnSpPr>
        <p:spPr>
          <a:xfrm rot="10800000" flipH="1">
            <a:off x="4111050" y="1447636"/>
            <a:ext cx="12807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25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0" name="Google Shape;980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Selectors - Selectie bazata pe atribute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982" name="Google Shape;982;p125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[atribut]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elementele ce contin atributul specificat -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a[href]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 { color: blue }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[atribut=”val”]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elementele ce contin atributul specificat cu o valoare egala cu “val”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a[href="/wantsome/"] { color: red}</a:t>
            </a: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[atribut~=”val”]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elementele ce contin atributul specificat, avand o valoare care include “val” separat de spatiu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 abbr[title~="Sunt Frontender"] { color: red }</a:t>
            </a: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 b="1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ia in considerare spatiul </a:t>
            </a:r>
            <a:endParaRPr sz="12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(ex: va selecta &lt;p title=”Sunt Frontender la Levi”&gt; &lt;/p&gt; ; nu va selecta &lt;p title=”Sunt FrontenderLaLevi”&gt; &lt;/p&gt;)</a:t>
            </a:r>
            <a:endParaRPr sz="12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66666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[atribut|=”val”]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elementele ce contin atributul specificat, avand o valoare care include “val” separat de “-”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html[lang|="en"] { color: red 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125"/>
          <p:cNvSpPr txBox="1"/>
          <p:nvPr/>
        </p:nvSpPr>
        <p:spPr>
          <a:xfrm>
            <a:off x="427675" y="4683750"/>
            <a:ext cx="678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https://htmldog.com/references/css/selectors/</a:t>
            </a:r>
            <a:endParaRPr sz="800" i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26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9" name="Google Shape;989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1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Selectors - Selectie bazata pe atribute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991" name="Google Shape;991;p126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[atribut^=”val”]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elementele ce contin atributul specificat, avand o valoare care incepe cu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“val”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n" sz="1200" b="1">
                <a:solidFill>
                  <a:srgbClr val="02C290"/>
                </a:solidFill>
                <a:highlight>
                  <a:srgbClr val="F5F2F0"/>
                </a:highlight>
                <a:latin typeface="Roboto"/>
                <a:ea typeface="Roboto"/>
                <a:cs typeface="Roboto"/>
                <a:sym typeface="Roboto"/>
              </a:rPr>
              <a:t>a[href^="http://"] { color: red 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[atribut$=”val”]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elementele ce contin atributul speficicat, avand o valoare care se termina cu “val”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a[href$=".com"] { color: red }</a:t>
            </a: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[atribut*=”val”]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elementele ce contin atributul specificat, avand o valoare care contine “val”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 abbr[title*="Sunt Frontender"] { color: red 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nu se ia in considerare spatiul</a:t>
            </a:r>
            <a:endParaRPr sz="12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- (ex: va selecta &lt;p title=”Sunt Frontender la Levi”&gt; &lt;/p&gt; si &lt;p title=”Sunt FrontenderLaLevi”&gt; &lt;/p&gt;)</a:t>
            </a:r>
            <a:endParaRPr sz="12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126"/>
          <p:cNvSpPr txBox="1"/>
          <p:nvPr/>
        </p:nvSpPr>
        <p:spPr>
          <a:xfrm>
            <a:off x="427675" y="4683750"/>
            <a:ext cx="678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https://htmldog.com/references/css/selectors/</a:t>
            </a:r>
            <a:endParaRPr sz="800" i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27"/>
          <p:cNvSpPr txBox="1"/>
          <p:nvPr/>
        </p:nvSpPr>
        <p:spPr>
          <a:xfrm>
            <a:off x="-76200" y="8646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PRACTICE: </a:t>
            </a:r>
            <a:r>
              <a:rPr lang="en" sz="2400" b="1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CSS Attribute Selectors</a:t>
            </a:r>
            <a:endParaRPr sz="2400" b="1">
              <a:solidFill>
                <a:srgbClr val="F6B26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72C3"/>
                </a:solidFill>
                <a:latin typeface="Poppins"/>
                <a:ea typeface="Poppins"/>
                <a:cs typeface="Poppins"/>
                <a:sym typeface="Poppins"/>
              </a:rPr>
              <a:t>https://codesandbox.io/s/x9ov71w9oo</a:t>
            </a:r>
            <a:endParaRPr>
              <a:solidFill>
                <a:srgbClr val="4372C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8" name="Google Shape;998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675" y="1968525"/>
            <a:ext cx="5424772" cy="2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"/>
            <a:ext cx="9144002" cy="4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28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5" name="Google Shape;1005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1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Selectors: Pseudo-clase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1007" name="Google Shape;1007;p128"/>
          <p:cNvSpPr txBox="1"/>
          <p:nvPr/>
        </p:nvSpPr>
        <p:spPr>
          <a:xfrm>
            <a:off x="427675" y="1103550"/>
            <a:ext cx="84045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:link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se aplica linkului care n-a fost vizitat -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a:link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 { color: blue }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:visited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se aplica linkului care a fost vizitat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a:visited { color: red}</a:t>
            </a: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:active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se aplica linkului care are ca “href” locatia curenta  </a:t>
            </a:r>
            <a:r>
              <a:rPr lang="en" sz="1200" b="1">
                <a:solidFill>
                  <a:srgbClr val="02C290"/>
                </a:solidFill>
                <a:highlight>
                  <a:srgbClr val="F5F2F0"/>
                </a:highlight>
                <a:latin typeface="Roboto"/>
                <a:ea typeface="Roboto"/>
                <a:cs typeface="Roboto"/>
                <a:sym typeface="Roboto"/>
              </a:rPr>
              <a:t>a:active { color: green}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:hover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se aplica atunci cand are loc evenimentul </a:t>
            </a:r>
            <a:r>
              <a:rPr lang="en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hover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peste un link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a:hover { color: red }</a:t>
            </a: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:focus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se aplica atunci cand focusam un link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n" sz="1200" b="1">
                <a:solidFill>
                  <a:srgbClr val="02C290"/>
                </a:solidFill>
                <a:highlight>
                  <a:srgbClr val="F5F2F0"/>
                </a:highlight>
                <a:latin typeface="Roboto"/>
                <a:ea typeface="Roboto"/>
                <a:cs typeface="Roboto"/>
                <a:sym typeface="Roboto"/>
              </a:rPr>
              <a:t>a:focus { color: red 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:target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se aplica unui element care reprezinta o “legatura” (&lt;a href=”#ceva”&gt;&lt;h3&gt;bla&lt;/h3&gt;&lt;/a&gt;)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h3:target { color: red 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128"/>
          <p:cNvSpPr txBox="1"/>
          <p:nvPr/>
        </p:nvSpPr>
        <p:spPr>
          <a:xfrm>
            <a:off x="427675" y="4683750"/>
            <a:ext cx="6831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https://developer.mozilla.org/en-US/docs/Web/CSS/Pseudo-classes</a:t>
            </a:r>
            <a:endParaRPr sz="800" i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29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1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Selectors: Pseudo-clase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1016" name="Google Shape;1016;p129"/>
          <p:cNvSpPr txBox="1"/>
          <p:nvPr/>
        </p:nvSpPr>
        <p:spPr>
          <a:xfrm>
            <a:off x="427675" y="1103550"/>
            <a:ext cx="84045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:checked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elemente de tip </a:t>
            </a: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checkbox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sau </a:t>
            </a: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care sunt bifate sau selectate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.chbox:checked { background-color: green; } </a:t>
            </a: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:first-child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primul element dintr-un set de elemente care sunt rude ( pe acelasi nivel ) -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main:first-child { color: red; }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:last-child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ultimul element dintr-un set de elemente care sunt rude ( pe acelasi nivel)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main:last-child { color: blue; }</a:t>
            </a: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:nth-child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elementele de pe pozitia specificata dintr-un set de elemente care sunt rude ( pe acelasi nivel 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main:nth-child(4n)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fiecare al 4-lea element ( din 4 in 4 ) din sectiunea </a:t>
            </a: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main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:not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elementele pentru care nu se aplica selectorul specificat intre paranteze -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p:not([class=’article-p’]) { color: black; 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129"/>
          <p:cNvSpPr txBox="1"/>
          <p:nvPr/>
        </p:nvSpPr>
        <p:spPr>
          <a:xfrm>
            <a:off x="427675" y="4683750"/>
            <a:ext cx="6831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https://developer.mozilla.org/en-US/docs/Web/CSS/Pseudo-classes</a:t>
            </a:r>
            <a:endParaRPr sz="800" i="1">
              <a:solidFill>
                <a:srgbClr val="6D9EEB"/>
              </a:solidFill>
            </a:endParaRPr>
          </a:p>
        </p:txBody>
      </p:sp>
      <p:sp>
        <p:nvSpPr>
          <p:cNvPr id="1018" name="Google Shape;1018;p129"/>
          <p:cNvSpPr txBox="1"/>
          <p:nvPr/>
        </p:nvSpPr>
        <p:spPr>
          <a:xfrm>
            <a:off x="992875" y="4231600"/>
            <a:ext cx="72741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! </a:t>
            </a:r>
            <a:r>
              <a:rPr lang="en" sz="1200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Atentie</a:t>
            </a:r>
            <a:r>
              <a:rPr lang="en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: acestea nu sunt toate pseudo-clasele existente, ci cele mai des utilizate; Verificati referintele ! </a:t>
            </a:r>
            <a:endParaRPr sz="1200" b="1" i="1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0"/>
          <p:cNvSpPr txBox="1"/>
          <p:nvPr/>
        </p:nvSpPr>
        <p:spPr>
          <a:xfrm>
            <a:off x="-76200" y="8646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PRACTICE: </a:t>
            </a:r>
            <a:r>
              <a:rPr lang="en" sz="2400" b="1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CSS Pseudo-Classes</a:t>
            </a:r>
            <a:endParaRPr sz="2400" b="1">
              <a:solidFill>
                <a:srgbClr val="F6B26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4" name="Google Shape;1024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675" y="1968525"/>
            <a:ext cx="5424772" cy="2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31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1" name="Google Shape;1031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1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Selectors - Pseudo elemente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1033" name="Google Shape;1033;p131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::first-line , ::first-letter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prima linie de continut, prima litera a unui element -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highlight>
                  <a:srgbClr val="F5F2F0"/>
                </a:highlight>
                <a:latin typeface="Roboto"/>
                <a:ea typeface="Roboto"/>
                <a:cs typeface="Roboto"/>
                <a:sym typeface="Roboto"/>
              </a:rPr>
              <a:t>p::first-line { font-family: Arial 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::before , ::after 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inainte si dupa un element -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highlight>
                  <a:srgbClr val="F5F2F0"/>
                </a:highlight>
                <a:latin typeface="Roboto"/>
                <a:ea typeface="Roboto"/>
                <a:cs typeface="Roboto"/>
                <a:sym typeface="Roboto"/>
              </a:rPr>
              <a:t>h1::before {content: “-”}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::selection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portiunea de continut selectata de utilizator -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highlight>
                  <a:srgbClr val="F5F2F0"/>
                </a:highlight>
                <a:latin typeface="Roboto"/>
                <a:ea typeface="Roboto"/>
                <a:cs typeface="Roboto"/>
                <a:sym typeface="Roboto"/>
              </a:rPr>
              <a:t>h1::before {content: “-”}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131"/>
          <p:cNvSpPr txBox="1"/>
          <p:nvPr/>
        </p:nvSpPr>
        <p:spPr>
          <a:xfrm>
            <a:off x="427675" y="4683750"/>
            <a:ext cx="6831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https://www.w3schools.com/css/css_pseudo_elements.asp</a:t>
            </a:r>
            <a:endParaRPr sz="800" i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32"/>
          <p:cNvSpPr txBox="1"/>
          <p:nvPr/>
        </p:nvSpPr>
        <p:spPr>
          <a:xfrm>
            <a:off x="-76200" y="8646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PRACTICE: </a:t>
            </a:r>
            <a:r>
              <a:rPr lang="en" sz="2400" b="1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CSS Pseudo-Elements</a:t>
            </a:r>
            <a:endParaRPr sz="2400" b="1">
              <a:solidFill>
                <a:srgbClr val="F6B26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0" name="Google Shape;1040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675" y="1968525"/>
            <a:ext cx="5424772" cy="2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33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7" name="Google Shape;1047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1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Selectors - Combinators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1049" name="Google Shape;1049;p133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selector1 selector2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selecteaza elementele de tip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selector2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descendente ale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article p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 { color: blue }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selector1 &gt; selector2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elementele de tip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selector2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 u="sng">
                <a:latin typeface="Roboto"/>
                <a:ea typeface="Roboto"/>
                <a:cs typeface="Roboto"/>
                <a:sym typeface="Roboto"/>
              </a:rPr>
              <a:t>copii directi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ai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selector1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#warning &gt; p { color: red}</a:t>
            </a: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selector1 + selector2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elementul de tip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ruda cu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selector1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(au acelasi parinte) - </a:t>
            </a:r>
            <a:r>
              <a:rPr lang="en" sz="1200" b="1">
                <a:solidFill>
                  <a:srgbClr val="02C29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h1 + p { color: green}</a:t>
            </a:r>
            <a:endParaRPr sz="1200" b="1">
              <a:solidFill>
                <a:srgbClr val="02C29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2C29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 ~ selector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toate elementele de un anumit tip, de dupa cel precizat -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h2 + p {color: blue}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133"/>
          <p:cNvSpPr txBox="1"/>
          <p:nvPr/>
        </p:nvSpPr>
        <p:spPr>
          <a:xfrm>
            <a:off x="427675" y="4683750"/>
            <a:ext cx="678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https://www.w3schools.com/css/css_combinators.asp</a:t>
            </a:r>
            <a:endParaRPr sz="800" i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34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6" name="Google Shape;1056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Selectors - Grupare de selectori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1058" name="Google Shape;1058;p134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selector1, selector2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selecteaza toate elementele care corespund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selector1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sau </a:t>
            </a: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selector2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header a:hover</a:t>
            </a:r>
            <a:r>
              <a:rPr lang="en" sz="1200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 b="1">
                <a:solidFill>
                  <a:srgbClr val="02C290"/>
                </a:solidFill>
                <a:latin typeface="Roboto"/>
                <a:ea typeface="Roboto"/>
                <a:cs typeface="Roboto"/>
                <a:sym typeface="Roboto"/>
              </a:rPr>
              <a:t> .sidebar a:hover, footer a:hover { text-decoration: underline; }</a:t>
            </a:r>
            <a:endParaRPr sz="1200" b="1">
              <a:solidFill>
                <a:srgbClr val="02C290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134"/>
          <p:cNvSpPr txBox="1"/>
          <p:nvPr/>
        </p:nvSpPr>
        <p:spPr>
          <a:xfrm>
            <a:off x="427675" y="4683750"/>
            <a:ext cx="678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https://www.w3schools.com/css/css_combinators.asp</a:t>
            </a:r>
            <a:endParaRPr sz="800" i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35"/>
          <p:cNvSpPr txBox="1"/>
          <p:nvPr/>
        </p:nvSpPr>
        <p:spPr>
          <a:xfrm>
            <a:off x="-76200" y="8646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PRACTICE: </a:t>
            </a:r>
            <a:r>
              <a:rPr lang="en" sz="2400" b="1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CSS Combinators</a:t>
            </a:r>
            <a:endParaRPr sz="2400" b="1">
              <a:solidFill>
                <a:srgbClr val="F6B26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65" name="Google Shape;1065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675" y="1968525"/>
            <a:ext cx="5424772" cy="2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Google Shape;1071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688" y="381725"/>
            <a:ext cx="3426625" cy="37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37"/>
          <p:cNvSpPr txBox="1"/>
          <p:nvPr/>
        </p:nvSpPr>
        <p:spPr>
          <a:xfrm>
            <a:off x="0" y="202215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4. CSS Reference - Styling Properties</a:t>
            </a:r>
            <a:endParaRPr sz="2400">
              <a:solidFill>
                <a:srgbClr val="3C7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8" name="Google Shape;1078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375" y="1276600"/>
            <a:ext cx="8156874" cy="25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1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Ciclul de viata al unei pagini web ( </a:t>
            </a:r>
            <a:r>
              <a:rPr lang="en" sz="2400" i="1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lifecycle</a:t>
            </a: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 )</a:t>
            </a:r>
            <a:endParaRPr sz="2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38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4" name="Google Shape;1084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1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Reference - Proprietati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1086" name="Google Shape;1086;p138"/>
          <p:cNvSpPr txBox="1"/>
          <p:nvPr/>
        </p:nvSpPr>
        <p:spPr>
          <a:xfrm>
            <a:off x="427675" y="4683750"/>
            <a:ext cx="678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https://www.w3schools.com/css/css_combinators.asp</a:t>
            </a:r>
            <a:endParaRPr sz="800" i="1">
              <a:solidFill>
                <a:srgbClr val="6D9EEB"/>
              </a:solidFill>
            </a:endParaRPr>
          </a:p>
        </p:txBody>
      </p:sp>
      <p:sp>
        <p:nvSpPr>
          <p:cNvPr id="1087" name="Google Shape;1087;p138"/>
          <p:cNvSpPr txBox="1"/>
          <p:nvPr/>
        </p:nvSpPr>
        <p:spPr>
          <a:xfrm>
            <a:off x="0" y="2197625"/>
            <a:ext cx="9144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https://developer.mozilla.org/en-US/docs/Web/CSS/Reference</a:t>
            </a:r>
            <a:endParaRPr sz="1800" u="sng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39"/>
          <p:cNvSpPr txBox="1"/>
          <p:nvPr/>
        </p:nvSpPr>
        <p:spPr>
          <a:xfrm>
            <a:off x="-76200" y="8646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PRACTICE: </a:t>
            </a:r>
            <a:r>
              <a:rPr lang="en" sz="2400" b="1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CSS Properties</a:t>
            </a:r>
            <a:endParaRPr sz="2400" b="1">
              <a:solidFill>
                <a:srgbClr val="F6B26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93" name="Google Shape;1093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675" y="1968525"/>
            <a:ext cx="5424772" cy="2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40"/>
          <p:cNvSpPr txBox="1"/>
          <p:nvPr/>
        </p:nvSpPr>
        <p:spPr>
          <a:xfrm>
            <a:off x="0" y="202215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5. CSS Specificity</a:t>
            </a:r>
            <a:endParaRPr sz="2400">
              <a:solidFill>
                <a:srgbClr val="3C7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0" name="Google Shape;1100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41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6" name="Google Shape;1106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1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- Specificitate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1108" name="Google Shape;1108;p141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Impune un anumit set de reguli ce sunt aplicate de catre browser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Este de obicei motivul pentru care uneori regulile de CSS nu sunt aplicate, desi v-ati astepta la acest lucru; insa, un alt selector le suprascrie pentru ca este mai specific, mai prioritar; Concluzie: </a:t>
            </a:r>
            <a:r>
              <a:rPr lang="en" sz="1200" i="1">
                <a:solidFill>
                  <a:srgbClr val="E0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Este foarte important sa intelegem cum functioneaza ! </a:t>
            </a:r>
            <a:endParaRPr sz="1200" i="1">
              <a:solidFill>
                <a:srgbClr val="E0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E0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Fiecare selector are o anumita specificitate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Regulile care combina mai multi selectori au specificitate mai mare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Ultima regula scrisa suprascrie prima regula scrisa ( daca are aceeasi specificitate) - </a:t>
            </a:r>
            <a:r>
              <a:rPr lang="en" sz="1800" b="1" u="sng">
                <a:solidFill>
                  <a:srgbClr val="E0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CASCADING !</a:t>
            </a:r>
            <a:endParaRPr sz="1200" b="1">
              <a:solidFill>
                <a:srgbClr val="E0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141"/>
          <p:cNvSpPr txBox="1"/>
          <p:nvPr/>
        </p:nvSpPr>
        <p:spPr>
          <a:xfrm>
            <a:off x="311700" y="4683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https://css-tricks.com/specifics-on-css-specificity/</a:t>
            </a:r>
            <a:endParaRPr sz="800" i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42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5" name="Google Shape;1115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1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 - Specificitate - Prioritati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1117" name="Google Shape;1117;p142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Inline styles </a:t>
            </a:r>
            <a:r>
              <a:rPr lang="en" sz="1200" b="1">
                <a:solidFill>
                  <a:srgbClr val="02C29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&lt;h1 style=”color: red;”&gt;</a:t>
            </a:r>
            <a:endParaRPr sz="1200" b="1">
              <a:solidFill>
                <a:srgbClr val="02C29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Ids </a:t>
            </a:r>
            <a:r>
              <a:rPr lang="en" sz="1200" b="1">
                <a:solidFill>
                  <a:srgbClr val="02C29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#warning-message</a:t>
            </a:r>
            <a:endParaRPr sz="1200" b="1">
              <a:solidFill>
                <a:srgbClr val="02C29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Classes and attributes </a:t>
            </a:r>
            <a:r>
              <a:rPr lang="en" sz="1200" b="1">
                <a:solidFill>
                  <a:srgbClr val="02C29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.class </a:t>
            </a:r>
            <a:r>
              <a:rPr lang="en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200" b="1">
                <a:solidFill>
                  <a:srgbClr val="02C29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[attribute]</a:t>
            </a:r>
            <a:endParaRPr sz="1200" b="1">
              <a:solidFill>
                <a:srgbClr val="02C29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Elements and pseudo-elements </a:t>
            </a:r>
            <a:r>
              <a:rPr lang="en" sz="1200" b="1">
                <a:solidFill>
                  <a:srgbClr val="02C29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:before </a:t>
            </a:r>
            <a:r>
              <a:rPr lang="en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200" b="1">
                <a:solidFill>
                  <a:srgbClr val="02C29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:after</a:t>
            </a:r>
            <a:endParaRPr sz="1200" b="1">
              <a:solidFill>
                <a:srgbClr val="02C29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42"/>
          <p:cNvSpPr txBox="1"/>
          <p:nvPr/>
        </p:nvSpPr>
        <p:spPr>
          <a:xfrm>
            <a:off x="311700" y="4683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u="sng">
                <a:solidFill>
                  <a:srgbClr val="999999"/>
                </a:solidFill>
              </a:rPr>
              <a:t>Referinte</a:t>
            </a:r>
            <a:r>
              <a:rPr lang="en" sz="800" i="1">
                <a:solidFill>
                  <a:srgbClr val="999999"/>
                </a:solidFill>
              </a:rPr>
              <a:t>: </a:t>
            </a:r>
            <a:r>
              <a:rPr lang="en" sz="800" i="1" u="sng">
                <a:solidFill>
                  <a:schemeClr val="hlink"/>
                </a:solidFill>
                <a:hlinkClick r:id="rId4"/>
              </a:rPr>
              <a:t>https://css-tricks.com/specifics-on-css-specificity/</a:t>
            </a:r>
            <a:endParaRPr sz="800" i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138" y="1372600"/>
            <a:ext cx="1709725" cy="23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3"/>
          <p:cNvSpPr txBox="1"/>
          <p:nvPr/>
        </p:nvSpPr>
        <p:spPr>
          <a:xfrm>
            <a:off x="0" y="202215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Poppins"/>
              <a:buAutoNum type="arabicPeriod"/>
            </a:pPr>
            <a:r>
              <a:rPr lang="en" sz="2400" b="1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ascading</a:t>
            </a:r>
            <a:r>
              <a:rPr lang="en" sz="2400" b="1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 S</a:t>
            </a: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tyle</a:t>
            </a:r>
            <a:r>
              <a:rPr lang="en" sz="2400" b="1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 S</a:t>
            </a: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heets</a:t>
            </a:r>
            <a:r>
              <a:rPr lang="en" sz="2400" b="1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" sz="2400" b="1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 CSS O</a:t>
            </a: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bject</a:t>
            </a:r>
            <a:r>
              <a:rPr lang="en" sz="2400" b="1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 M</a:t>
            </a: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odel</a:t>
            </a:r>
            <a:endParaRPr sz="2400">
              <a:solidFill>
                <a:srgbClr val="3C7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6" name="Google Shape;88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4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2" name="Google Shape;89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894" name="Google Shape;894;p114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CSS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sau 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Cascading Style Sheets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este un limbaj folosit pentru a crea foi de stiluri - stylesheets care descriu felul in care se prezinta vizual un document scris in HTML (poate fi folosit si pentru alte tipuri de structuri) - de exemplu, pentru a schimba font-ul, culoarea sau marimea textului, pentru a imparti continutul in mai multe coloane sau pentru a adauga animatii ori alte particularitati ce tin de cromatica -. Versiunea actuala a acestui limbaj este 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CSS3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Foile de stiluri contin mai multe elemente de urmatoarele tipuri: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-"/>
            </a:pPr>
            <a:r>
              <a:rPr lang="en" sz="12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selectori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folositi pentru a selecta un anumit element dintr-un document HTML pe care vor fi aplicate anumite: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-"/>
            </a:pPr>
            <a:r>
              <a:rPr lang="en" sz="12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proprietati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folosite pentru a defini modul in care elementul(ele) selectat(e) sunt afisate pe ecran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Exemplu: Vreau ca pe </a:t>
            </a:r>
            <a:r>
              <a:rPr lang="en" sz="12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toate paragrafele din documentul HTML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pe care l-am creat sa aiba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marimea font-ului 16px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 </a:t>
            </a:r>
            <a:r>
              <a:rPr lang="en" sz="12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culoarea textului rosu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5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0" name="Google Shape;90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sz="2800">
              <a:solidFill>
                <a:srgbClr val="4A86E8"/>
              </a:solidFill>
            </a:endParaRPr>
          </a:p>
        </p:txBody>
      </p:sp>
      <p:sp>
        <p:nvSpPr>
          <p:cNvPr id="902" name="Google Shape;902;p115"/>
          <p:cNvSpPr txBox="1"/>
          <p:nvPr/>
        </p:nvSpPr>
        <p:spPr>
          <a:xfrm>
            <a:off x="427675" y="1103550"/>
            <a:ext cx="83253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selector1 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0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proprietate-a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valoare-a;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0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proprietate-b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valoare-b;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…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0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proprietate-p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valoare-p;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selector2 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0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proprietate-l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valoare-l;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0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proprietate-o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valoare-o;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selectorN 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0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proprietate-k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valoare-k;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116"/>
          <p:cNvSpPr txBox="1"/>
          <p:nvPr/>
        </p:nvSpPr>
        <p:spPr>
          <a:xfrm>
            <a:off x="107150" y="4639875"/>
            <a:ext cx="80367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16"/>
          <p:cNvSpPr txBox="1"/>
          <p:nvPr/>
        </p:nvSpPr>
        <p:spPr>
          <a:xfrm>
            <a:off x="59300" y="4674725"/>
            <a:ext cx="5763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Exemplu stiluri : inline</a:t>
            </a:r>
            <a:endParaRPr i="1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7"/>
          <p:cNvSpPr txBox="1"/>
          <p:nvPr/>
        </p:nvSpPr>
        <p:spPr>
          <a:xfrm>
            <a:off x="199200" y="2044950"/>
            <a:ext cx="87456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5" name="Google Shape;915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4583124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117"/>
          <p:cNvSpPr txBox="1"/>
          <p:nvPr/>
        </p:nvSpPr>
        <p:spPr>
          <a:xfrm>
            <a:off x="59300" y="4674725"/>
            <a:ext cx="5763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Exemplu foaie de stiluri: internal, inline</a:t>
            </a:r>
            <a:endParaRPr i="1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1630</Words>
  <Application>Microsoft Office PowerPoint</Application>
  <PresentationFormat>On-screen Show (16:9)</PresentationFormat>
  <Paragraphs>162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Poppins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Ovidiu Grigoras</dc:creator>
  <cp:lastModifiedBy>Ovidiu Grigoras</cp:lastModifiedBy>
  <cp:revision>1</cp:revision>
  <dcterms:modified xsi:type="dcterms:W3CDTF">2019-03-05T13:58:04Z</dcterms:modified>
</cp:coreProperties>
</file>